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76" r:id="rId3"/>
    <p:sldId id="264" r:id="rId4"/>
    <p:sldId id="283" r:id="rId5"/>
    <p:sldId id="274" r:id="rId6"/>
    <p:sldId id="275" r:id="rId7"/>
    <p:sldId id="267" r:id="rId8"/>
    <p:sldId id="268" r:id="rId9"/>
    <p:sldId id="269" r:id="rId10"/>
    <p:sldId id="266" r:id="rId11"/>
    <p:sldId id="271" r:id="rId12"/>
    <p:sldId id="257" r:id="rId13"/>
    <p:sldId id="280" r:id="rId14"/>
    <p:sldId id="258" r:id="rId15"/>
    <p:sldId id="263" r:id="rId16"/>
    <p:sldId id="259" r:id="rId17"/>
    <p:sldId id="260" r:id="rId18"/>
    <p:sldId id="272" r:id="rId19"/>
    <p:sldId id="273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078803D6-8AE0-4F10-9EC8-33129ECCE04F}">
          <p14:sldIdLst>
            <p14:sldId id="256"/>
            <p14:sldId id="276"/>
            <p14:sldId id="264"/>
            <p14:sldId id="283"/>
            <p14:sldId id="274"/>
            <p14:sldId id="275"/>
          </p14:sldIdLst>
        </p14:section>
        <p14:section name="xt2" id="{91DE3995-63CF-465D-A3C9-335965807304}">
          <p14:sldIdLst>
            <p14:sldId id="267"/>
            <p14:sldId id="268"/>
            <p14:sldId id="269"/>
            <p14:sldId id="266"/>
            <p14:sldId id="271"/>
          </p14:sldIdLst>
        </p14:section>
        <p14:section name="Data.get" id="{05603E85-F6BB-4A64-BF39-BF90A2906B56}">
          <p14:sldIdLst>
            <p14:sldId id="257"/>
            <p14:sldId id="280"/>
            <p14:sldId id="258"/>
            <p14:sldId id="263"/>
            <p14:sldId id="259"/>
          </p14:sldIdLst>
        </p14:section>
        <p14:section name="Exporting" id="{522DF79E-E7DF-4052-AA04-4D87FA923A68}">
          <p14:sldIdLst>
            <p14:sldId id="260"/>
            <p14:sldId id="272"/>
            <p14:sldId id="273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40" d="100"/>
          <a:sy n="140" d="100"/>
        </p:scale>
        <p:origin x="-112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slide" Target="../slides/slide7.xml"/><Relationship Id="rId3" Type="http://schemas.openxmlformats.org/officeDocument/2006/relationships/slide" Target="../slides/slide12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esrl.noaa.gov/gmd/grad/neubrew/Calendar.jsp" TargetMode="Externa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://www.esrl.noaa.gov/gmd/grad/neubrew/Calendar.jsp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esrl.noaa.gov/gmd/grad/neubrew/Calendar.jsp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://www.esrl.noaa.gov/gmd/grad/neubrew/Calendar.jsp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E3FADF-8C0D-4C55-A83E-03B6E60B29CB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687FF1-F165-44E2-A3F9-34F8FB0FAC71}">
      <dgm:prSet phldrT="[Text]"/>
      <dgm:spPr/>
      <dgm:t>
        <a:bodyPr/>
        <a:lstStyle/>
        <a:p>
          <a:pPr rtl="0"/>
          <a:r>
            <a:rPr lang="en-US" b="1" dirty="0" err="1" smtClean="0"/>
            <a:t>data.export</a:t>
          </a:r>
          <a:r>
            <a:rPr lang="en-US" dirty="0" smtClean="0"/>
            <a:t> –reformats data to be used in other programs 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EFCA89DB-A389-4092-8AAD-1FFFB9F43403}" type="parTrans" cxnId="{F3B5C66B-E97E-4522-B731-3AC4E10416F8}">
      <dgm:prSet/>
      <dgm:spPr/>
      <dgm:t>
        <a:bodyPr/>
        <a:lstStyle/>
        <a:p>
          <a:endParaRPr lang="en-US"/>
        </a:p>
      </dgm:t>
    </dgm:pt>
    <dgm:pt modelId="{170DB369-9CAF-45CB-A90E-488E39065697}" type="sibTrans" cxnId="{F3B5C66B-E97E-4522-B731-3AC4E10416F8}">
      <dgm:prSet/>
      <dgm:spPr/>
      <dgm:t>
        <a:bodyPr/>
        <a:lstStyle/>
        <a:p>
          <a:endParaRPr lang="en-US"/>
        </a:p>
      </dgm:t>
    </dgm:pt>
    <dgm:pt modelId="{E69CEB35-1B44-482C-9887-D15CC43291EE}">
      <dgm:prSet phldrT="[Text]"/>
      <dgm:spPr/>
      <dgm:t>
        <a:bodyPr/>
        <a:lstStyle/>
        <a:p>
          <a:pPr rtl="0"/>
          <a:r>
            <a:rPr lang="en-US" b="1" dirty="0" smtClean="0"/>
            <a:t>xt2</a:t>
          </a:r>
          <a:r>
            <a:rPr lang="en-US" dirty="0" smtClean="0"/>
            <a:t> – extracts and writes data to files with specific presets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C77EF589-4C16-4E12-B37F-466E384290C7}" type="parTrans" cxnId="{AF94170E-46BF-468C-8BA7-EFA94DB9DE10}">
      <dgm:prSet/>
      <dgm:spPr/>
      <dgm:t>
        <a:bodyPr/>
        <a:lstStyle/>
        <a:p>
          <a:endParaRPr lang="en-US"/>
        </a:p>
      </dgm:t>
    </dgm:pt>
    <dgm:pt modelId="{359119DD-6F9F-46D8-AE90-2356E460F8D9}" type="sibTrans" cxnId="{AF94170E-46BF-468C-8BA7-EFA94DB9DE10}">
      <dgm:prSet/>
      <dgm:spPr/>
      <dgm:t>
        <a:bodyPr/>
        <a:lstStyle/>
        <a:p>
          <a:endParaRPr lang="en-US"/>
        </a:p>
      </dgm:t>
    </dgm:pt>
    <dgm:pt modelId="{F9F13A71-2205-4E9B-AB7A-41C0A05482F0}">
      <dgm:prSet phldrT="[Text]"/>
      <dgm:spPr/>
      <dgm:t>
        <a:bodyPr/>
        <a:lstStyle/>
        <a:p>
          <a:pPr rtl="0"/>
          <a:r>
            <a:rPr lang="en-US" b="1" dirty="0" err="1" smtClean="0"/>
            <a:t>data.get</a:t>
          </a:r>
          <a:r>
            <a:rPr lang="en-US" dirty="0" smtClean="0"/>
            <a:t> – extracts data from station 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2E0754A7-01F0-4F4E-9D4F-3D5093D5F89C}" type="parTrans" cxnId="{1D718C58-40A5-4F63-AD4E-7C7296E29960}">
      <dgm:prSet/>
      <dgm:spPr/>
      <dgm:t>
        <a:bodyPr/>
        <a:lstStyle/>
        <a:p>
          <a:endParaRPr lang="en-US"/>
        </a:p>
      </dgm:t>
    </dgm:pt>
    <dgm:pt modelId="{1DBD092B-5FDF-4A36-A132-26D1140F38C8}" type="sibTrans" cxnId="{1D718C58-40A5-4F63-AD4E-7C7296E29960}">
      <dgm:prSet/>
      <dgm:spPr/>
      <dgm:t>
        <a:bodyPr/>
        <a:lstStyle/>
        <a:p>
          <a:endParaRPr lang="en-US"/>
        </a:p>
      </dgm:t>
    </dgm:pt>
    <dgm:pt modelId="{ECB8F7FB-B5F9-43EA-91F8-6C568A67D6FA}" type="pres">
      <dgm:prSet presAssocID="{AFE3FADF-8C0D-4C55-A83E-03B6E60B29C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A69481-CBEA-4A5B-B736-93F33479B97F}" type="pres">
      <dgm:prSet presAssocID="{E3687FF1-F165-44E2-A3F9-34F8FB0FAC71}" presName="centerShape" presStyleLbl="node0" presStyleIdx="0" presStyleCnt="1" custLinFactNeighborX="-3356" custLinFactNeighborY="4283"/>
      <dgm:spPr/>
      <dgm:t>
        <a:bodyPr/>
        <a:lstStyle/>
        <a:p>
          <a:endParaRPr lang="en-US"/>
        </a:p>
      </dgm:t>
    </dgm:pt>
    <dgm:pt modelId="{C8D1B206-CCBE-456F-B455-2F131A4A6E86}" type="pres">
      <dgm:prSet presAssocID="{2E0754A7-01F0-4F4E-9D4F-3D5093D5F89C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010F0BC3-F68B-4F11-B240-87181A35467D}" type="pres">
      <dgm:prSet presAssocID="{F9F13A71-2205-4E9B-AB7A-41C0A05482F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83417-3AE1-48E9-80B5-13DAE367FA41}" type="pres">
      <dgm:prSet presAssocID="{C77EF589-4C16-4E12-B37F-466E384290C7}" presName="parTrans" presStyleLbl="bgSibTrans2D1" presStyleIdx="1" presStyleCnt="2" custAng="14980299" custLinFactNeighborX="42355" custLinFactNeighborY="-75352"/>
      <dgm:spPr/>
      <dgm:t>
        <a:bodyPr/>
        <a:lstStyle/>
        <a:p>
          <a:endParaRPr lang="en-US"/>
        </a:p>
      </dgm:t>
    </dgm:pt>
    <dgm:pt modelId="{CC874275-B40D-477A-ACF0-E49B41A562E6}" type="pres">
      <dgm:prSet presAssocID="{E69CEB35-1B44-482C-9887-D15CC43291EE}" presName="node" presStyleLbl="node1" presStyleIdx="1" presStyleCnt="2" custRadScaleRad="96147" custRadScaleInc="128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B5C66B-E97E-4522-B731-3AC4E10416F8}" srcId="{AFE3FADF-8C0D-4C55-A83E-03B6E60B29CB}" destId="{E3687FF1-F165-44E2-A3F9-34F8FB0FAC71}" srcOrd="0" destOrd="0" parTransId="{EFCA89DB-A389-4092-8AAD-1FFFB9F43403}" sibTransId="{170DB369-9CAF-45CB-A90E-488E39065697}"/>
    <dgm:cxn modelId="{CF69E6A2-62D1-44FB-999D-DE592B0A575C}" type="presOf" srcId="{2E0754A7-01F0-4F4E-9D4F-3D5093D5F89C}" destId="{C8D1B206-CCBE-456F-B455-2F131A4A6E86}" srcOrd="0" destOrd="0" presId="urn:microsoft.com/office/officeart/2005/8/layout/radial4"/>
    <dgm:cxn modelId="{94CFB3A1-C515-4C1F-8B17-6F8C4CDC80E3}" type="presOf" srcId="{F9F13A71-2205-4E9B-AB7A-41C0A05482F0}" destId="{010F0BC3-F68B-4F11-B240-87181A35467D}" srcOrd="0" destOrd="0" presId="urn:microsoft.com/office/officeart/2005/8/layout/radial4"/>
    <dgm:cxn modelId="{EE348C80-1919-4941-808B-5FAE995E2E01}" type="presOf" srcId="{C77EF589-4C16-4E12-B37F-466E384290C7}" destId="{30483417-3AE1-48E9-80B5-13DAE367FA41}" srcOrd="0" destOrd="0" presId="urn:microsoft.com/office/officeart/2005/8/layout/radial4"/>
    <dgm:cxn modelId="{1D718C58-40A5-4F63-AD4E-7C7296E29960}" srcId="{E3687FF1-F165-44E2-A3F9-34F8FB0FAC71}" destId="{F9F13A71-2205-4E9B-AB7A-41C0A05482F0}" srcOrd="0" destOrd="0" parTransId="{2E0754A7-01F0-4F4E-9D4F-3D5093D5F89C}" sibTransId="{1DBD092B-5FDF-4A36-A132-26D1140F38C8}"/>
    <dgm:cxn modelId="{E57EADC7-D0B9-43ED-886A-59B1F5241E34}" type="presOf" srcId="{E69CEB35-1B44-482C-9887-D15CC43291EE}" destId="{CC874275-B40D-477A-ACF0-E49B41A562E6}" srcOrd="0" destOrd="0" presId="urn:microsoft.com/office/officeart/2005/8/layout/radial4"/>
    <dgm:cxn modelId="{AF94170E-46BF-468C-8BA7-EFA94DB9DE10}" srcId="{E3687FF1-F165-44E2-A3F9-34F8FB0FAC71}" destId="{E69CEB35-1B44-482C-9887-D15CC43291EE}" srcOrd="1" destOrd="0" parTransId="{C77EF589-4C16-4E12-B37F-466E384290C7}" sibTransId="{359119DD-6F9F-46D8-AE90-2356E460F8D9}"/>
    <dgm:cxn modelId="{9139E0D4-14D6-4250-8299-F32EC366F269}" type="presOf" srcId="{E3687FF1-F165-44E2-A3F9-34F8FB0FAC71}" destId="{B6A69481-CBEA-4A5B-B736-93F33479B97F}" srcOrd="0" destOrd="0" presId="urn:microsoft.com/office/officeart/2005/8/layout/radial4"/>
    <dgm:cxn modelId="{6265FBBC-2002-4C35-8A6D-D1CD20BD0CEC}" type="presOf" srcId="{AFE3FADF-8C0D-4C55-A83E-03B6E60B29CB}" destId="{ECB8F7FB-B5F9-43EA-91F8-6C568A67D6FA}" srcOrd="0" destOrd="0" presId="urn:microsoft.com/office/officeart/2005/8/layout/radial4"/>
    <dgm:cxn modelId="{C165AF0E-224E-4A2C-9753-FD88FDA265F7}" type="presParOf" srcId="{ECB8F7FB-B5F9-43EA-91F8-6C568A67D6FA}" destId="{B6A69481-CBEA-4A5B-B736-93F33479B97F}" srcOrd="0" destOrd="0" presId="urn:microsoft.com/office/officeart/2005/8/layout/radial4"/>
    <dgm:cxn modelId="{1F0A83A8-4A42-48E4-9C08-68DF3542FA38}" type="presParOf" srcId="{ECB8F7FB-B5F9-43EA-91F8-6C568A67D6FA}" destId="{C8D1B206-CCBE-456F-B455-2F131A4A6E86}" srcOrd="1" destOrd="0" presId="urn:microsoft.com/office/officeart/2005/8/layout/radial4"/>
    <dgm:cxn modelId="{59EF9685-0471-4ECD-816F-972CE8960C48}" type="presParOf" srcId="{ECB8F7FB-B5F9-43EA-91F8-6C568A67D6FA}" destId="{010F0BC3-F68B-4F11-B240-87181A35467D}" srcOrd="2" destOrd="0" presId="urn:microsoft.com/office/officeart/2005/8/layout/radial4"/>
    <dgm:cxn modelId="{535F82FB-3520-44AC-A375-E80CB80F253B}" type="presParOf" srcId="{ECB8F7FB-B5F9-43EA-91F8-6C568A67D6FA}" destId="{30483417-3AE1-48E9-80B5-13DAE367FA41}" srcOrd="3" destOrd="0" presId="urn:microsoft.com/office/officeart/2005/8/layout/radial4"/>
    <dgm:cxn modelId="{FC75F0F4-FFA0-4444-92FD-A45733443B49}" type="presParOf" srcId="{ECB8F7FB-B5F9-43EA-91F8-6C568A67D6FA}" destId="{CC874275-B40D-477A-ACF0-E49B41A562E6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C956E1-B67D-45C0-8BE9-E5D37BE7EDE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2694F6-A973-4813-8E0D-47923E27F7A2}">
      <dgm:prSet phldrT="[Text]" custT="1"/>
      <dgm:spPr/>
      <dgm:t>
        <a:bodyPr/>
        <a:lstStyle/>
        <a:p>
          <a:pPr algn="ctr"/>
          <a:r>
            <a:rPr lang="en-US" sz="3200" dirty="0" smtClean="0"/>
            <a:t>Terminal</a:t>
          </a:r>
          <a:endParaRPr lang="en-US" sz="3200" dirty="0"/>
        </a:p>
      </dgm:t>
    </dgm:pt>
    <dgm:pt modelId="{4379B1FA-4471-4387-8921-BE30649BDCEB}" type="parTrans" cxnId="{941B296C-71C6-488D-A4BC-DA1A2518B208}">
      <dgm:prSet/>
      <dgm:spPr/>
      <dgm:t>
        <a:bodyPr/>
        <a:lstStyle/>
        <a:p>
          <a:endParaRPr lang="en-US"/>
        </a:p>
      </dgm:t>
    </dgm:pt>
    <dgm:pt modelId="{5AE6ED6E-5E94-42B4-A164-52E700D93060}" type="sibTrans" cxnId="{941B296C-71C6-488D-A4BC-DA1A2518B208}">
      <dgm:prSet/>
      <dgm:spPr/>
      <dgm:t>
        <a:bodyPr/>
        <a:lstStyle/>
        <a:p>
          <a:endParaRPr lang="en-US"/>
        </a:p>
      </dgm:t>
    </dgm:pt>
    <dgm:pt modelId="{0DC88C23-7E7D-4931-88DE-E75459B1F7A2}">
      <dgm:prSet phldrT="[Text]" custT="1"/>
      <dgm:spPr/>
      <dgm:t>
        <a:bodyPr/>
        <a:lstStyle/>
        <a:p>
          <a:pPr algn="l"/>
          <a:r>
            <a:rPr lang="en-US" sz="2400" dirty="0" smtClean="0"/>
            <a:t>doy 2010 03 29</a:t>
          </a:r>
        </a:p>
        <a:p>
          <a:pPr algn="l"/>
          <a:r>
            <a:rPr lang="en-US" sz="1800" dirty="0" smtClean="0"/>
            <a:t>            </a:t>
          </a:r>
          <a:r>
            <a:rPr lang="en-US" sz="1400" dirty="0" smtClean="0"/>
            <a:t>year     month    day</a:t>
          </a:r>
        </a:p>
        <a:p>
          <a:pPr algn="l"/>
          <a:r>
            <a:rPr lang="en-US" sz="1800" dirty="0" smtClean="0"/>
            <a:t>(March 29</a:t>
          </a:r>
          <a:r>
            <a:rPr lang="en-US" sz="1800" baseline="30000" dirty="0" smtClean="0"/>
            <a:t>th</a:t>
          </a:r>
          <a:r>
            <a:rPr lang="en-US" sz="1800" dirty="0" smtClean="0"/>
            <a:t> 2010)</a:t>
          </a:r>
        </a:p>
      </dgm:t>
    </dgm:pt>
    <dgm:pt modelId="{B5A47FBD-B1F8-470A-8BC6-AA7EFD3D4682}" type="parTrans" cxnId="{466EC357-B992-422F-8783-711F3160348D}">
      <dgm:prSet/>
      <dgm:spPr/>
      <dgm:t>
        <a:bodyPr/>
        <a:lstStyle/>
        <a:p>
          <a:endParaRPr lang="en-US"/>
        </a:p>
      </dgm:t>
    </dgm:pt>
    <dgm:pt modelId="{4BEF9720-AEB5-4E1D-98CE-5097B417B789}" type="sibTrans" cxnId="{466EC357-B992-422F-8783-711F3160348D}">
      <dgm:prSet/>
      <dgm:spPr/>
      <dgm:t>
        <a:bodyPr/>
        <a:lstStyle/>
        <a:p>
          <a:endParaRPr lang="en-US"/>
        </a:p>
      </dgm:t>
    </dgm:pt>
    <dgm:pt modelId="{63198A57-0C63-4620-8D88-68FBAC985163}">
      <dgm:prSet phldrT="[Text]" custT="1"/>
      <dgm:spPr/>
      <dgm:t>
        <a:bodyPr/>
        <a:lstStyle/>
        <a:p>
          <a:r>
            <a:rPr lang="en-US" sz="1400" dirty="0" smtClean="0"/>
            <a:t>Returns: 2010 03 29 </a:t>
          </a:r>
          <a:r>
            <a:rPr lang="en-US" sz="2000" b="1" dirty="0" smtClean="0"/>
            <a:t>88</a:t>
          </a:r>
          <a:r>
            <a:rPr lang="en-US" sz="1600" dirty="0" smtClean="0"/>
            <a:t> </a:t>
          </a:r>
          <a:r>
            <a:rPr lang="en-US" sz="1400" dirty="0" smtClean="0"/>
            <a:t>13 0 2455285</a:t>
          </a:r>
        </a:p>
      </dgm:t>
    </dgm:pt>
    <dgm:pt modelId="{C5C8F0C8-DEEE-43AB-B843-722BC175A188}" type="parTrans" cxnId="{2C08617E-3959-44E2-9E9B-1A246CCC2E7D}">
      <dgm:prSet/>
      <dgm:spPr/>
      <dgm:t>
        <a:bodyPr/>
        <a:lstStyle/>
        <a:p>
          <a:endParaRPr lang="en-US"/>
        </a:p>
      </dgm:t>
    </dgm:pt>
    <dgm:pt modelId="{4DE78FA4-DC9B-4A1F-8311-E4DC896C71EF}" type="sibTrans" cxnId="{2C08617E-3959-44E2-9E9B-1A246CCC2E7D}">
      <dgm:prSet/>
      <dgm:spPr/>
      <dgm:t>
        <a:bodyPr/>
        <a:lstStyle/>
        <a:p>
          <a:endParaRPr lang="en-US"/>
        </a:p>
      </dgm:t>
    </dgm:pt>
    <dgm:pt modelId="{B6033C32-E352-4D48-B8E4-52A203DDCFBE}">
      <dgm:prSet phldrT="[Text]" custT="1"/>
      <dgm:spPr/>
      <dgm:t>
        <a:bodyPr/>
        <a:lstStyle/>
        <a:p>
          <a:r>
            <a:rPr lang="en-US" sz="2000" dirty="0" smtClean="0"/>
            <a:t>88 is the doy </a:t>
          </a:r>
          <a:endParaRPr lang="en-US" sz="2000" dirty="0"/>
        </a:p>
      </dgm:t>
    </dgm:pt>
    <dgm:pt modelId="{7FFEA48F-32EB-4778-992A-1769A15B8DB6}" type="parTrans" cxnId="{FFB5925B-002B-4FC3-83ED-163CFA058EF6}">
      <dgm:prSet/>
      <dgm:spPr/>
      <dgm:t>
        <a:bodyPr/>
        <a:lstStyle/>
        <a:p>
          <a:endParaRPr lang="en-US"/>
        </a:p>
      </dgm:t>
    </dgm:pt>
    <dgm:pt modelId="{ACE15C8A-114D-4D34-BF2A-563089789922}" type="sibTrans" cxnId="{FFB5925B-002B-4FC3-83ED-163CFA058EF6}">
      <dgm:prSet/>
      <dgm:spPr/>
      <dgm:t>
        <a:bodyPr/>
        <a:lstStyle/>
        <a:p>
          <a:endParaRPr lang="en-US"/>
        </a:p>
      </dgm:t>
    </dgm:pt>
    <dgm:pt modelId="{06ABB47C-75F3-424D-8C80-8AD1FE12AA6E}">
      <dgm:prSet phldrT="[Text]" custT="1"/>
      <dgm:spPr/>
      <dgm:t>
        <a:bodyPr/>
        <a:lstStyle/>
        <a:p>
          <a:pPr algn="ctr"/>
          <a:r>
            <a:rPr lang="en-US" sz="3200" dirty="0" smtClean="0"/>
            <a:t>Online</a:t>
          </a:r>
          <a:endParaRPr lang="en-US" sz="3200" dirty="0"/>
        </a:p>
      </dgm:t>
    </dgm:pt>
    <dgm:pt modelId="{7730B9C0-288A-4C4C-A9B0-27ECAF26B343}" type="parTrans" cxnId="{88B7D791-89A2-45DD-B833-A193930E0DDC}">
      <dgm:prSet/>
      <dgm:spPr/>
      <dgm:t>
        <a:bodyPr/>
        <a:lstStyle/>
        <a:p>
          <a:endParaRPr lang="en-US"/>
        </a:p>
      </dgm:t>
    </dgm:pt>
    <dgm:pt modelId="{50D1E8FB-7855-4E81-A4BC-7F64B151DCB5}" type="sibTrans" cxnId="{88B7D791-89A2-45DD-B833-A193930E0DDC}">
      <dgm:prSet/>
      <dgm:spPr/>
      <dgm:t>
        <a:bodyPr/>
        <a:lstStyle/>
        <a:p>
          <a:endParaRPr lang="en-US"/>
        </a:p>
      </dgm:t>
    </dgm:pt>
    <dgm:pt modelId="{AB941CCD-2D0B-4BB3-92C3-B806FE96C243}">
      <dgm:prSet phldrT="[Text]" custT="1"/>
      <dgm:spPr/>
      <dgm:t>
        <a:bodyPr/>
        <a:lstStyle/>
        <a:p>
          <a:r>
            <a:rPr lang="en-US" sz="2000" dirty="0" smtClean="0"/>
            <a:t>Doy calendar  at NOAA.gov</a:t>
          </a:r>
          <a:endParaRPr lang="en-US" sz="2000" dirty="0"/>
        </a:p>
      </dgm:t>
    </dgm:pt>
    <dgm:pt modelId="{EC97AFD8-0C77-45E2-AC86-5C84988B0E93}" type="parTrans" cxnId="{7D330BAE-D416-4699-BA89-E93BD89DD805}">
      <dgm:prSet/>
      <dgm:spPr/>
      <dgm:t>
        <a:bodyPr/>
        <a:lstStyle/>
        <a:p>
          <a:endParaRPr lang="en-US"/>
        </a:p>
      </dgm:t>
    </dgm:pt>
    <dgm:pt modelId="{76EDE725-8ECF-4F30-8E16-1FE546F7D9EA}" type="sibTrans" cxnId="{7D330BAE-D416-4699-BA89-E93BD89DD805}">
      <dgm:prSet/>
      <dgm:spPr/>
      <dgm:t>
        <a:bodyPr/>
        <a:lstStyle/>
        <a:p>
          <a:endParaRPr lang="en-US"/>
        </a:p>
      </dgm:t>
    </dgm:pt>
    <dgm:pt modelId="{6FDE53F3-3015-4C21-9001-B7D4A1875165}">
      <dgm:prSet phldrT="[Text]" custT="1"/>
      <dgm:spPr/>
      <dgm:t>
        <a:bodyPr/>
        <a:lstStyle/>
        <a:p>
          <a:r>
            <a:rPr lang="en-US" sz="1600" dirty="0" smtClean="0">
              <a:hlinkClick xmlns:r="http://schemas.openxmlformats.org/officeDocument/2006/relationships" r:id="rId1"/>
            </a:rPr>
            <a:t>http://www.esrl.noaa.gov/gmd/grad/neubrew/Calendar.jsp</a:t>
          </a:r>
          <a:endParaRPr lang="en-US" sz="1600" dirty="0" smtClean="0"/>
        </a:p>
      </dgm:t>
    </dgm:pt>
    <dgm:pt modelId="{7D91A331-A985-49BE-9C3A-192088BCEB58}" type="parTrans" cxnId="{3E0D9F3E-F46A-4674-A567-75B7DAA8A614}">
      <dgm:prSet/>
      <dgm:spPr/>
      <dgm:t>
        <a:bodyPr/>
        <a:lstStyle/>
        <a:p>
          <a:endParaRPr lang="en-US"/>
        </a:p>
      </dgm:t>
    </dgm:pt>
    <dgm:pt modelId="{FC19DCA7-14C0-4F9C-B316-130883C5B9D0}" type="sibTrans" cxnId="{3E0D9F3E-F46A-4674-A567-75B7DAA8A614}">
      <dgm:prSet/>
      <dgm:spPr/>
      <dgm:t>
        <a:bodyPr/>
        <a:lstStyle/>
        <a:p>
          <a:endParaRPr lang="en-US"/>
        </a:p>
      </dgm:t>
    </dgm:pt>
    <dgm:pt modelId="{B60F82A3-E4C6-4D7D-8FBC-6A6ACBA98078}" type="pres">
      <dgm:prSet presAssocID="{4BC956E1-B67D-45C0-8BE9-E5D37BE7EDE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6CADDD0-B7E3-4B3E-8E28-9CDA90E44DD2}" type="pres">
      <dgm:prSet presAssocID="{6B2694F6-A973-4813-8E0D-47923E27F7A2}" presName="root" presStyleCnt="0"/>
      <dgm:spPr/>
    </dgm:pt>
    <dgm:pt modelId="{D7A98DFF-A2D1-4897-ABD7-81D2EC5E347C}" type="pres">
      <dgm:prSet presAssocID="{6B2694F6-A973-4813-8E0D-47923E27F7A2}" presName="rootComposite" presStyleCnt="0"/>
      <dgm:spPr/>
    </dgm:pt>
    <dgm:pt modelId="{727E8517-B847-4531-B3AD-F99FC1530EE9}" type="pres">
      <dgm:prSet presAssocID="{6B2694F6-A973-4813-8E0D-47923E27F7A2}" presName="rootText" presStyleLbl="node1" presStyleIdx="0" presStyleCnt="2" custScaleX="161207"/>
      <dgm:spPr/>
      <dgm:t>
        <a:bodyPr/>
        <a:lstStyle/>
        <a:p>
          <a:endParaRPr lang="en-US"/>
        </a:p>
      </dgm:t>
    </dgm:pt>
    <dgm:pt modelId="{454ABD1E-3285-46F4-B95B-355BC0D6FD9D}" type="pres">
      <dgm:prSet presAssocID="{6B2694F6-A973-4813-8E0D-47923E27F7A2}" presName="rootConnector" presStyleLbl="node1" presStyleIdx="0" presStyleCnt="2"/>
      <dgm:spPr/>
      <dgm:t>
        <a:bodyPr/>
        <a:lstStyle/>
        <a:p>
          <a:endParaRPr lang="en-US"/>
        </a:p>
      </dgm:t>
    </dgm:pt>
    <dgm:pt modelId="{2EB61BB2-D0D7-47C8-8D03-97B1B632A4A5}" type="pres">
      <dgm:prSet presAssocID="{6B2694F6-A973-4813-8E0D-47923E27F7A2}" presName="childShape" presStyleCnt="0"/>
      <dgm:spPr/>
    </dgm:pt>
    <dgm:pt modelId="{468BF617-FFB1-4AA3-815E-EF4F42B1C10D}" type="pres">
      <dgm:prSet presAssocID="{B5A47FBD-B1F8-470A-8BC6-AA7EFD3D4682}" presName="Name13" presStyleLbl="parChTrans1D2" presStyleIdx="0" presStyleCnt="5"/>
      <dgm:spPr/>
      <dgm:t>
        <a:bodyPr/>
        <a:lstStyle/>
        <a:p>
          <a:endParaRPr lang="en-US"/>
        </a:p>
      </dgm:t>
    </dgm:pt>
    <dgm:pt modelId="{8BFA7FB8-178A-4BF5-83A9-D0078DB4E2E3}" type="pres">
      <dgm:prSet presAssocID="{0DC88C23-7E7D-4931-88DE-E75459B1F7A2}" presName="childText" presStyleLbl="bgAcc1" presStyleIdx="0" presStyleCnt="5" custScaleX="268885" custScaleY="1714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D96C4E-EAE5-4F41-A95C-01F1A12216DB}" type="pres">
      <dgm:prSet presAssocID="{C5C8F0C8-DEEE-43AB-B843-722BC175A188}" presName="Name13" presStyleLbl="parChTrans1D2" presStyleIdx="1" presStyleCnt="5"/>
      <dgm:spPr/>
      <dgm:t>
        <a:bodyPr/>
        <a:lstStyle/>
        <a:p>
          <a:endParaRPr lang="en-US"/>
        </a:p>
      </dgm:t>
    </dgm:pt>
    <dgm:pt modelId="{EC6F1D47-7F45-434C-B18C-3C1289AE0F8C}" type="pres">
      <dgm:prSet presAssocID="{63198A57-0C63-4620-8D88-68FBAC985163}" presName="childText" presStyleLbl="bgAcc1" presStyleIdx="1" presStyleCnt="5" custScaleX="217146" custScaleY="1508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4006A-CCDA-43E2-83F2-47DD7561C6AC}" type="pres">
      <dgm:prSet presAssocID="{7FFEA48F-32EB-4778-992A-1769A15B8DB6}" presName="Name13" presStyleLbl="parChTrans1D2" presStyleIdx="2" presStyleCnt="5"/>
      <dgm:spPr/>
      <dgm:t>
        <a:bodyPr/>
        <a:lstStyle/>
        <a:p>
          <a:endParaRPr lang="en-US"/>
        </a:p>
      </dgm:t>
    </dgm:pt>
    <dgm:pt modelId="{4899ECBB-6ABC-4878-AD4F-E67EFAECE086}" type="pres">
      <dgm:prSet presAssocID="{B6033C32-E352-4D48-B8E4-52A203DDCFBE}" presName="childText" presStyleLbl="bgAcc1" presStyleIdx="2" presStyleCnt="5" custScaleX="199124" custScaleY="1439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9F5BDA-D945-406C-8335-2EC5F546D5D6}" type="pres">
      <dgm:prSet presAssocID="{06ABB47C-75F3-424D-8C80-8AD1FE12AA6E}" presName="root" presStyleCnt="0"/>
      <dgm:spPr/>
    </dgm:pt>
    <dgm:pt modelId="{E0507349-2EA9-4D7E-9E3A-77382528E724}" type="pres">
      <dgm:prSet presAssocID="{06ABB47C-75F3-424D-8C80-8AD1FE12AA6E}" presName="rootComposite" presStyleCnt="0"/>
      <dgm:spPr/>
    </dgm:pt>
    <dgm:pt modelId="{08800F61-F2C3-4715-8B0B-67575E0CEFBE}" type="pres">
      <dgm:prSet presAssocID="{06ABB47C-75F3-424D-8C80-8AD1FE12AA6E}" presName="rootText" presStyleLbl="node1" presStyleIdx="1" presStyleCnt="2" custScaleX="179083" custLinFactNeighborX="58928"/>
      <dgm:spPr/>
      <dgm:t>
        <a:bodyPr/>
        <a:lstStyle/>
        <a:p>
          <a:endParaRPr lang="en-US"/>
        </a:p>
      </dgm:t>
    </dgm:pt>
    <dgm:pt modelId="{825A623D-5553-4A9C-BEDF-758BD6ED7EF3}" type="pres">
      <dgm:prSet presAssocID="{06ABB47C-75F3-424D-8C80-8AD1FE12AA6E}" presName="rootConnector" presStyleLbl="node1" presStyleIdx="1" presStyleCnt="2"/>
      <dgm:spPr/>
      <dgm:t>
        <a:bodyPr/>
        <a:lstStyle/>
        <a:p>
          <a:endParaRPr lang="en-US"/>
        </a:p>
      </dgm:t>
    </dgm:pt>
    <dgm:pt modelId="{2AD07EFE-EB51-4A49-9D65-6C0D410E1CE7}" type="pres">
      <dgm:prSet presAssocID="{06ABB47C-75F3-424D-8C80-8AD1FE12AA6E}" presName="childShape" presStyleCnt="0"/>
      <dgm:spPr/>
    </dgm:pt>
    <dgm:pt modelId="{09409273-15FD-457D-B935-3138A047A731}" type="pres">
      <dgm:prSet presAssocID="{EC97AFD8-0C77-45E2-AC86-5C84988B0E93}" presName="Name13" presStyleLbl="parChTrans1D2" presStyleIdx="3" presStyleCnt="5"/>
      <dgm:spPr/>
      <dgm:t>
        <a:bodyPr/>
        <a:lstStyle/>
        <a:p>
          <a:endParaRPr lang="en-US"/>
        </a:p>
      </dgm:t>
    </dgm:pt>
    <dgm:pt modelId="{4C79EF72-89B8-43C1-8485-0C888611CE14}" type="pres">
      <dgm:prSet presAssocID="{AB941CCD-2D0B-4BB3-92C3-B806FE96C243}" presName="childText" presStyleLbl="bgAcc1" presStyleIdx="3" presStyleCnt="5" custScaleX="308125" custScaleY="156811" custLinFactNeighborX="73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FA0E4-BD4A-454F-BB81-596F9DF59064}" type="pres">
      <dgm:prSet presAssocID="{7D91A331-A985-49BE-9C3A-192088BCEB58}" presName="Name13" presStyleLbl="parChTrans1D2" presStyleIdx="4" presStyleCnt="5"/>
      <dgm:spPr/>
      <dgm:t>
        <a:bodyPr/>
        <a:lstStyle/>
        <a:p>
          <a:endParaRPr lang="en-US"/>
        </a:p>
      </dgm:t>
    </dgm:pt>
    <dgm:pt modelId="{80FC38B0-580F-416A-A7C8-35E47B2EDA70}" type="pres">
      <dgm:prSet presAssocID="{6FDE53F3-3015-4C21-9001-B7D4A1875165}" presName="childText" presStyleLbl="bgAcc1" presStyleIdx="4" presStyleCnt="5" custScaleX="250944" custScaleY="220754" custLinFactNeighborX="73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558CA1-AEBF-4399-976F-D07A7CE46560}" type="presOf" srcId="{4BC956E1-B67D-45C0-8BE9-E5D37BE7EDEC}" destId="{B60F82A3-E4C6-4D7D-8FBC-6A6ACBA98078}" srcOrd="0" destOrd="0" presId="urn:microsoft.com/office/officeart/2005/8/layout/hierarchy3"/>
    <dgm:cxn modelId="{581D040E-CA22-4A5B-B0EA-F3B57D60700C}" type="presOf" srcId="{7FFEA48F-32EB-4778-992A-1769A15B8DB6}" destId="{9C54006A-CCDA-43E2-83F2-47DD7561C6AC}" srcOrd="0" destOrd="0" presId="urn:microsoft.com/office/officeart/2005/8/layout/hierarchy3"/>
    <dgm:cxn modelId="{FFB5925B-002B-4FC3-83ED-163CFA058EF6}" srcId="{6B2694F6-A973-4813-8E0D-47923E27F7A2}" destId="{B6033C32-E352-4D48-B8E4-52A203DDCFBE}" srcOrd="2" destOrd="0" parTransId="{7FFEA48F-32EB-4778-992A-1769A15B8DB6}" sibTransId="{ACE15C8A-114D-4D34-BF2A-563089789922}"/>
    <dgm:cxn modelId="{7BF0B850-4366-4AF8-B9B1-7931DB588C81}" type="presOf" srcId="{AB941CCD-2D0B-4BB3-92C3-B806FE96C243}" destId="{4C79EF72-89B8-43C1-8485-0C888611CE14}" srcOrd="0" destOrd="0" presId="urn:microsoft.com/office/officeart/2005/8/layout/hierarchy3"/>
    <dgm:cxn modelId="{3D6683BC-64F0-44C3-BAB8-F67F00DD0A1E}" type="presOf" srcId="{B6033C32-E352-4D48-B8E4-52A203DDCFBE}" destId="{4899ECBB-6ABC-4878-AD4F-E67EFAECE086}" srcOrd="0" destOrd="0" presId="urn:microsoft.com/office/officeart/2005/8/layout/hierarchy3"/>
    <dgm:cxn modelId="{09535642-20BF-4AE2-BAD7-6B3CF46DB8DD}" type="presOf" srcId="{B5A47FBD-B1F8-470A-8BC6-AA7EFD3D4682}" destId="{468BF617-FFB1-4AA3-815E-EF4F42B1C10D}" srcOrd="0" destOrd="0" presId="urn:microsoft.com/office/officeart/2005/8/layout/hierarchy3"/>
    <dgm:cxn modelId="{466EC357-B992-422F-8783-711F3160348D}" srcId="{6B2694F6-A973-4813-8E0D-47923E27F7A2}" destId="{0DC88C23-7E7D-4931-88DE-E75459B1F7A2}" srcOrd="0" destOrd="0" parTransId="{B5A47FBD-B1F8-470A-8BC6-AA7EFD3D4682}" sibTransId="{4BEF9720-AEB5-4E1D-98CE-5097B417B789}"/>
    <dgm:cxn modelId="{063A30DA-07B0-4289-A9DD-0E2E61FC860E}" type="presOf" srcId="{7D91A331-A985-49BE-9C3A-192088BCEB58}" destId="{03DFA0E4-BD4A-454F-BB81-596F9DF59064}" srcOrd="0" destOrd="0" presId="urn:microsoft.com/office/officeart/2005/8/layout/hierarchy3"/>
    <dgm:cxn modelId="{557356FB-7CB7-423B-9FDD-CC628802044F}" type="presOf" srcId="{0DC88C23-7E7D-4931-88DE-E75459B1F7A2}" destId="{8BFA7FB8-178A-4BF5-83A9-D0078DB4E2E3}" srcOrd="0" destOrd="0" presId="urn:microsoft.com/office/officeart/2005/8/layout/hierarchy3"/>
    <dgm:cxn modelId="{941B296C-71C6-488D-A4BC-DA1A2518B208}" srcId="{4BC956E1-B67D-45C0-8BE9-E5D37BE7EDEC}" destId="{6B2694F6-A973-4813-8E0D-47923E27F7A2}" srcOrd="0" destOrd="0" parTransId="{4379B1FA-4471-4387-8921-BE30649BDCEB}" sibTransId="{5AE6ED6E-5E94-42B4-A164-52E700D93060}"/>
    <dgm:cxn modelId="{DD50906C-941D-4262-BF60-EA2FDEDF5DAD}" type="presOf" srcId="{06ABB47C-75F3-424D-8C80-8AD1FE12AA6E}" destId="{08800F61-F2C3-4715-8B0B-67575E0CEFBE}" srcOrd="0" destOrd="0" presId="urn:microsoft.com/office/officeart/2005/8/layout/hierarchy3"/>
    <dgm:cxn modelId="{3E0D9F3E-F46A-4674-A567-75B7DAA8A614}" srcId="{06ABB47C-75F3-424D-8C80-8AD1FE12AA6E}" destId="{6FDE53F3-3015-4C21-9001-B7D4A1875165}" srcOrd="1" destOrd="0" parTransId="{7D91A331-A985-49BE-9C3A-192088BCEB58}" sibTransId="{FC19DCA7-14C0-4F9C-B316-130883C5B9D0}"/>
    <dgm:cxn modelId="{CE0ED853-CD9E-483F-BDE0-CA40C50454CE}" type="presOf" srcId="{06ABB47C-75F3-424D-8C80-8AD1FE12AA6E}" destId="{825A623D-5553-4A9C-BEDF-758BD6ED7EF3}" srcOrd="1" destOrd="0" presId="urn:microsoft.com/office/officeart/2005/8/layout/hierarchy3"/>
    <dgm:cxn modelId="{2BC9BCC5-D7DE-4412-82EC-D01747E4BE9F}" type="presOf" srcId="{63198A57-0C63-4620-8D88-68FBAC985163}" destId="{EC6F1D47-7F45-434C-B18C-3C1289AE0F8C}" srcOrd="0" destOrd="0" presId="urn:microsoft.com/office/officeart/2005/8/layout/hierarchy3"/>
    <dgm:cxn modelId="{28231048-8731-44D7-B954-8BC6D2779E4A}" type="presOf" srcId="{C5C8F0C8-DEEE-43AB-B843-722BC175A188}" destId="{C5D96C4E-EAE5-4F41-A95C-01F1A12216DB}" srcOrd="0" destOrd="0" presId="urn:microsoft.com/office/officeart/2005/8/layout/hierarchy3"/>
    <dgm:cxn modelId="{2A7E6550-4DD9-44DD-B159-4852C642BC93}" type="presOf" srcId="{EC97AFD8-0C77-45E2-AC86-5C84988B0E93}" destId="{09409273-15FD-457D-B935-3138A047A731}" srcOrd="0" destOrd="0" presId="urn:microsoft.com/office/officeart/2005/8/layout/hierarchy3"/>
    <dgm:cxn modelId="{88B7D791-89A2-45DD-B833-A193930E0DDC}" srcId="{4BC956E1-B67D-45C0-8BE9-E5D37BE7EDEC}" destId="{06ABB47C-75F3-424D-8C80-8AD1FE12AA6E}" srcOrd="1" destOrd="0" parTransId="{7730B9C0-288A-4C4C-A9B0-27ECAF26B343}" sibTransId="{50D1E8FB-7855-4E81-A4BC-7F64B151DCB5}"/>
    <dgm:cxn modelId="{2C08617E-3959-44E2-9E9B-1A246CCC2E7D}" srcId="{6B2694F6-A973-4813-8E0D-47923E27F7A2}" destId="{63198A57-0C63-4620-8D88-68FBAC985163}" srcOrd="1" destOrd="0" parTransId="{C5C8F0C8-DEEE-43AB-B843-722BC175A188}" sibTransId="{4DE78FA4-DC9B-4A1F-8311-E4DC896C71EF}"/>
    <dgm:cxn modelId="{7D330BAE-D416-4699-BA89-E93BD89DD805}" srcId="{06ABB47C-75F3-424D-8C80-8AD1FE12AA6E}" destId="{AB941CCD-2D0B-4BB3-92C3-B806FE96C243}" srcOrd="0" destOrd="0" parTransId="{EC97AFD8-0C77-45E2-AC86-5C84988B0E93}" sibTransId="{76EDE725-8ECF-4F30-8E16-1FE546F7D9EA}"/>
    <dgm:cxn modelId="{B694BDB3-FB7D-4CF7-8834-700076E2F9A0}" type="presOf" srcId="{6FDE53F3-3015-4C21-9001-B7D4A1875165}" destId="{80FC38B0-580F-416A-A7C8-35E47B2EDA70}" srcOrd="0" destOrd="0" presId="urn:microsoft.com/office/officeart/2005/8/layout/hierarchy3"/>
    <dgm:cxn modelId="{390D65AC-111B-43F1-B72E-D1A81C84F661}" type="presOf" srcId="{6B2694F6-A973-4813-8E0D-47923E27F7A2}" destId="{727E8517-B847-4531-B3AD-F99FC1530EE9}" srcOrd="0" destOrd="0" presId="urn:microsoft.com/office/officeart/2005/8/layout/hierarchy3"/>
    <dgm:cxn modelId="{EFE29EBF-0DD4-4543-A104-1CF0438066DC}" type="presOf" srcId="{6B2694F6-A973-4813-8E0D-47923E27F7A2}" destId="{454ABD1E-3285-46F4-B95B-355BC0D6FD9D}" srcOrd="1" destOrd="0" presId="urn:microsoft.com/office/officeart/2005/8/layout/hierarchy3"/>
    <dgm:cxn modelId="{8E0992AA-8E6E-48EC-9A58-1414E973AB93}" type="presParOf" srcId="{B60F82A3-E4C6-4D7D-8FBC-6A6ACBA98078}" destId="{C6CADDD0-B7E3-4B3E-8E28-9CDA90E44DD2}" srcOrd="0" destOrd="0" presId="urn:microsoft.com/office/officeart/2005/8/layout/hierarchy3"/>
    <dgm:cxn modelId="{AFD00493-3C9F-4105-9AD5-F3F67E5EDA83}" type="presParOf" srcId="{C6CADDD0-B7E3-4B3E-8E28-9CDA90E44DD2}" destId="{D7A98DFF-A2D1-4897-ABD7-81D2EC5E347C}" srcOrd="0" destOrd="0" presId="urn:microsoft.com/office/officeart/2005/8/layout/hierarchy3"/>
    <dgm:cxn modelId="{DC1099A3-751E-4170-8239-2F24CF9C7563}" type="presParOf" srcId="{D7A98DFF-A2D1-4897-ABD7-81D2EC5E347C}" destId="{727E8517-B847-4531-B3AD-F99FC1530EE9}" srcOrd="0" destOrd="0" presId="urn:microsoft.com/office/officeart/2005/8/layout/hierarchy3"/>
    <dgm:cxn modelId="{DD07BE02-C226-44F5-BE50-61984D3E5512}" type="presParOf" srcId="{D7A98DFF-A2D1-4897-ABD7-81D2EC5E347C}" destId="{454ABD1E-3285-46F4-B95B-355BC0D6FD9D}" srcOrd="1" destOrd="0" presId="urn:microsoft.com/office/officeart/2005/8/layout/hierarchy3"/>
    <dgm:cxn modelId="{D2494D7E-408F-463C-BA1B-5139106B2324}" type="presParOf" srcId="{C6CADDD0-B7E3-4B3E-8E28-9CDA90E44DD2}" destId="{2EB61BB2-D0D7-47C8-8D03-97B1B632A4A5}" srcOrd="1" destOrd="0" presId="urn:microsoft.com/office/officeart/2005/8/layout/hierarchy3"/>
    <dgm:cxn modelId="{76BEBC9C-5236-4DAD-9F3D-D0FE9750E270}" type="presParOf" srcId="{2EB61BB2-D0D7-47C8-8D03-97B1B632A4A5}" destId="{468BF617-FFB1-4AA3-815E-EF4F42B1C10D}" srcOrd="0" destOrd="0" presId="urn:microsoft.com/office/officeart/2005/8/layout/hierarchy3"/>
    <dgm:cxn modelId="{B5961849-3F72-4F9C-8879-D81C257C08B6}" type="presParOf" srcId="{2EB61BB2-D0D7-47C8-8D03-97B1B632A4A5}" destId="{8BFA7FB8-178A-4BF5-83A9-D0078DB4E2E3}" srcOrd="1" destOrd="0" presId="urn:microsoft.com/office/officeart/2005/8/layout/hierarchy3"/>
    <dgm:cxn modelId="{21D95203-36E7-4EAB-8B39-266844C68F3A}" type="presParOf" srcId="{2EB61BB2-D0D7-47C8-8D03-97B1B632A4A5}" destId="{C5D96C4E-EAE5-4F41-A95C-01F1A12216DB}" srcOrd="2" destOrd="0" presId="urn:microsoft.com/office/officeart/2005/8/layout/hierarchy3"/>
    <dgm:cxn modelId="{0ECB0556-DDAA-40CF-B354-46FDB4BE3654}" type="presParOf" srcId="{2EB61BB2-D0D7-47C8-8D03-97B1B632A4A5}" destId="{EC6F1D47-7F45-434C-B18C-3C1289AE0F8C}" srcOrd="3" destOrd="0" presId="urn:microsoft.com/office/officeart/2005/8/layout/hierarchy3"/>
    <dgm:cxn modelId="{F082B9EE-E925-4278-9C92-09D0D0ADB325}" type="presParOf" srcId="{2EB61BB2-D0D7-47C8-8D03-97B1B632A4A5}" destId="{9C54006A-CCDA-43E2-83F2-47DD7561C6AC}" srcOrd="4" destOrd="0" presId="urn:microsoft.com/office/officeart/2005/8/layout/hierarchy3"/>
    <dgm:cxn modelId="{A3501AEA-D008-4444-88F6-D0758D731D51}" type="presParOf" srcId="{2EB61BB2-D0D7-47C8-8D03-97B1B632A4A5}" destId="{4899ECBB-6ABC-4878-AD4F-E67EFAECE086}" srcOrd="5" destOrd="0" presId="urn:microsoft.com/office/officeart/2005/8/layout/hierarchy3"/>
    <dgm:cxn modelId="{BE683014-0C6D-4B49-B098-EE2521D964CB}" type="presParOf" srcId="{B60F82A3-E4C6-4D7D-8FBC-6A6ACBA98078}" destId="{579F5BDA-D945-406C-8335-2EC5F546D5D6}" srcOrd="1" destOrd="0" presId="urn:microsoft.com/office/officeart/2005/8/layout/hierarchy3"/>
    <dgm:cxn modelId="{8B4A8547-F27C-4070-8448-6ACE1E8D6294}" type="presParOf" srcId="{579F5BDA-D945-406C-8335-2EC5F546D5D6}" destId="{E0507349-2EA9-4D7E-9E3A-77382528E724}" srcOrd="0" destOrd="0" presId="urn:microsoft.com/office/officeart/2005/8/layout/hierarchy3"/>
    <dgm:cxn modelId="{3AEBE9C6-D202-43EC-9DF8-E79CE6E67A9B}" type="presParOf" srcId="{E0507349-2EA9-4D7E-9E3A-77382528E724}" destId="{08800F61-F2C3-4715-8B0B-67575E0CEFBE}" srcOrd="0" destOrd="0" presId="urn:microsoft.com/office/officeart/2005/8/layout/hierarchy3"/>
    <dgm:cxn modelId="{24BCF4CB-9117-487A-B739-8E6FE940BF24}" type="presParOf" srcId="{E0507349-2EA9-4D7E-9E3A-77382528E724}" destId="{825A623D-5553-4A9C-BEDF-758BD6ED7EF3}" srcOrd="1" destOrd="0" presId="urn:microsoft.com/office/officeart/2005/8/layout/hierarchy3"/>
    <dgm:cxn modelId="{04DD1D77-A675-4A48-8A02-D3FB738258DC}" type="presParOf" srcId="{579F5BDA-D945-406C-8335-2EC5F546D5D6}" destId="{2AD07EFE-EB51-4A49-9D65-6C0D410E1CE7}" srcOrd="1" destOrd="0" presId="urn:microsoft.com/office/officeart/2005/8/layout/hierarchy3"/>
    <dgm:cxn modelId="{31465EB5-5254-493E-894B-F898F9A05620}" type="presParOf" srcId="{2AD07EFE-EB51-4A49-9D65-6C0D410E1CE7}" destId="{09409273-15FD-457D-B935-3138A047A731}" srcOrd="0" destOrd="0" presId="urn:microsoft.com/office/officeart/2005/8/layout/hierarchy3"/>
    <dgm:cxn modelId="{BE440049-E32F-4208-9F6F-17BCE8B42C1B}" type="presParOf" srcId="{2AD07EFE-EB51-4A49-9D65-6C0D410E1CE7}" destId="{4C79EF72-89B8-43C1-8485-0C888611CE14}" srcOrd="1" destOrd="0" presId="urn:microsoft.com/office/officeart/2005/8/layout/hierarchy3"/>
    <dgm:cxn modelId="{EDC5725A-9DF3-49EA-806B-D495E7D6ABEF}" type="presParOf" srcId="{2AD07EFE-EB51-4A49-9D65-6C0D410E1CE7}" destId="{03DFA0E4-BD4A-454F-BB81-596F9DF59064}" srcOrd="2" destOrd="0" presId="urn:microsoft.com/office/officeart/2005/8/layout/hierarchy3"/>
    <dgm:cxn modelId="{E6787360-1218-4B52-BE0E-9412E3F8FE45}" type="presParOf" srcId="{2AD07EFE-EB51-4A49-9D65-6C0D410E1CE7}" destId="{80FC38B0-580F-416A-A7C8-35E47B2EDA7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C956E1-B67D-45C0-8BE9-E5D37BE7EDE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2694F6-A973-4813-8E0D-47923E27F7A2}">
      <dgm:prSet phldrT="[Text]" custT="1"/>
      <dgm:spPr/>
      <dgm:t>
        <a:bodyPr/>
        <a:lstStyle/>
        <a:p>
          <a:pPr algn="ctr"/>
          <a:r>
            <a:rPr lang="en-US" sz="3200" dirty="0" smtClean="0"/>
            <a:t>Terminal</a:t>
          </a:r>
          <a:endParaRPr lang="en-US" sz="3200" dirty="0"/>
        </a:p>
      </dgm:t>
    </dgm:pt>
    <dgm:pt modelId="{4379B1FA-4471-4387-8921-BE30649BDCEB}" type="parTrans" cxnId="{941B296C-71C6-488D-A4BC-DA1A2518B208}">
      <dgm:prSet/>
      <dgm:spPr/>
      <dgm:t>
        <a:bodyPr/>
        <a:lstStyle/>
        <a:p>
          <a:endParaRPr lang="en-US"/>
        </a:p>
      </dgm:t>
    </dgm:pt>
    <dgm:pt modelId="{5AE6ED6E-5E94-42B4-A164-52E700D93060}" type="sibTrans" cxnId="{941B296C-71C6-488D-A4BC-DA1A2518B208}">
      <dgm:prSet/>
      <dgm:spPr/>
      <dgm:t>
        <a:bodyPr/>
        <a:lstStyle/>
        <a:p>
          <a:endParaRPr lang="en-US"/>
        </a:p>
      </dgm:t>
    </dgm:pt>
    <dgm:pt modelId="{0DC88C23-7E7D-4931-88DE-E75459B1F7A2}">
      <dgm:prSet phldrT="[Text]" custT="1"/>
      <dgm:spPr/>
      <dgm:t>
        <a:bodyPr/>
        <a:lstStyle/>
        <a:p>
          <a:pPr algn="l"/>
          <a:r>
            <a:rPr lang="en-US" sz="2400" dirty="0" smtClean="0"/>
            <a:t>doy 2010 03 29</a:t>
          </a:r>
        </a:p>
        <a:p>
          <a:pPr algn="l"/>
          <a:r>
            <a:rPr lang="en-US" sz="1800" dirty="0" smtClean="0"/>
            <a:t>            </a:t>
          </a:r>
          <a:r>
            <a:rPr lang="en-US" sz="1400" dirty="0" smtClean="0"/>
            <a:t>year     month    day</a:t>
          </a:r>
        </a:p>
        <a:p>
          <a:pPr algn="l"/>
          <a:r>
            <a:rPr lang="en-US" sz="1800" dirty="0" smtClean="0"/>
            <a:t>(March 29</a:t>
          </a:r>
          <a:r>
            <a:rPr lang="en-US" sz="1800" baseline="30000" dirty="0" smtClean="0"/>
            <a:t>th</a:t>
          </a:r>
          <a:r>
            <a:rPr lang="en-US" sz="1800" dirty="0" smtClean="0"/>
            <a:t> 2010)</a:t>
          </a:r>
        </a:p>
      </dgm:t>
    </dgm:pt>
    <dgm:pt modelId="{B5A47FBD-B1F8-470A-8BC6-AA7EFD3D4682}" type="parTrans" cxnId="{466EC357-B992-422F-8783-711F3160348D}">
      <dgm:prSet/>
      <dgm:spPr/>
      <dgm:t>
        <a:bodyPr/>
        <a:lstStyle/>
        <a:p>
          <a:endParaRPr lang="en-US"/>
        </a:p>
      </dgm:t>
    </dgm:pt>
    <dgm:pt modelId="{4BEF9720-AEB5-4E1D-98CE-5097B417B789}" type="sibTrans" cxnId="{466EC357-B992-422F-8783-711F3160348D}">
      <dgm:prSet/>
      <dgm:spPr/>
      <dgm:t>
        <a:bodyPr/>
        <a:lstStyle/>
        <a:p>
          <a:endParaRPr lang="en-US"/>
        </a:p>
      </dgm:t>
    </dgm:pt>
    <dgm:pt modelId="{63198A57-0C63-4620-8D88-68FBAC985163}">
      <dgm:prSet phldrT="[Text]" custT="1"/>
      <dgm:spPr/>
      <dgm:t>
        <a:bodyPr/>
        <a:lstStyle/>
        <a:p>
          <a:r>
            <a:rPr lang="en-US" sz="1400" dirty="0" smtClean="0"/>
            <a:t>Returns: 2010 03 29 </a:t>
          </a:r>
          <a:r>
            <a:rPr lang="en-US" sz="2000" b="1" dirty="0" smtClean="0"/>
            <a:t>88</a:t>
          </a:r>
          <a:r>
            <a:rPr lang="en-US" sz="1600" dirty="0" smtClean="0"/>
            <a:t> </a:t>
          </a:r>
          <a:r>
            <a:rPr lang="en-US" sz="1400" dirty="0" smtClean="0"/>
            <a:t>13 0 2455285</a:t>
          </a:r>
        </a:p>
      </dgm:t>
    </dgm:pt>
    <dgm:pt modelId="{C5C8F0C8-DEEE-43AB-B843-722BC175A188}" type="parTrans" cxnId="{2C08617E-3959-44E2-9E9B-1A246CCC2E7D}">
      <dgm:prSet/>
      <dgm:spPr/>
      <dgm:t>
        <a:bodyPr/>
        <a:lstStyle/>
        <a:p>
          <a:endParaRPr lang="en-US"/>
        </a:p>
      </dgm:t>
    </dgm:pt>
    <dgm:pt modelId="{4DE78FA4-DC9B-4A1F-8311-E4DC896C71EF}" type="sibTrans" cxnId="{2C08617E-3959-44E2-9E9B-1A246CCC2E7D}">
      <dgm:prSet/>
      <dgm:spPr/>
      <dgm:t>
        <a:bodyPr/>
        <a:lstStyle/>
        <a:p>
          <a:endParaRPr lang="en-US"/>
        </a:p>
      </dgm:t>
    </dgm:pt>
    <dgm:pt modelId="{B6033C32-E352-4D48-B8E4-52A203DDCFBE}">
      <dgm:prSet phldrT="[Text]" custT="1"/>
      <dgm:spPr/>
      <dgm:t>
        <a:bodyPr/>
        <a:lstStyle/>
        <a:p>
          <a:r>
            <a:rPr lang="en-US" sz="2000" dirty="0" smtClean="0"/>
            <a:t>88 is the doy </a:t>
          </a:r>
          <a:endParaRPr lang="en-US" sz="2000" dirty="0"/>
        </a:p>
      </dgm:t>
    </dgm:pt>
    <dgm:pt modelId="{7FFEA48F-32EB-4778-992A-1769A15B8DB6}" type="parTrans" cxnId="{FFB5925B-002B-4FC3-83ED-163CFA058EF6}">
      <dgm:prSet/>
      <dgm:spPr/>
      <dgm:t>
        <a:bodyPr/>
        <a:lstStyle/>
        <a:p>
          <a:endParaRPr lang="en-US"/>
        </a:p>
      </dgm:t>
    </dgm:pt>
    <dgm:pt modelId="{ACE15C8A-114D-4D34-BF2A-563089789922}" type="sibTrans" cxnId="{FFB5925B-002B-4FC3-83ED-163CFA058EF6}">
      <dgm:prSet/>
      <dgm:spPr/>
      <dgm:t>
        <a:bodyPr/>
        <a:lstStyle/>
        <a:p>
          <a:endParaRPr lang="en-US"/>
        </a:p>
      </dgm:t>
    </dgm:pt>
    <dgm:pt modelId="{06ABB47C-75F3-424D-8C80-8AD1FE12AA6E}">
      <dgm:prSet phldrT="[Text]" custT="1"/>
      <dgm:spPr/>
      <dgm:t>
        <a:bodyPr/>
        <a:lstStyle/>
        <a:p>
          <a:pPr algn="ctr"/>
          <a:r>
            <a:rPr lang="en-US" sz="3200" dirty="0" smtClean="0"/>
            <a:t>Online</a:t>
          </a:r>
          <a:endParaRPr lang="en-US" sz="3200" dirty="0"/>
        </a:p>
      </dgm:t>
    </dgm:pt>
    <dgm:pt modelId="{7730B9C0-288A-4C4C-A9B0-27ECAF26B343}" type="parTrans" cxnId="{88B7D791-89A2-45DD-B833-A193930E0DDC}">
      <dgm:prSet/>
      <dgm:spPr/>
      <dgm:t>
        <a:bodyPr/>
        <a:lstStyle/>
        <a:p>
          <a:endParaRPr lang="en-US"/>
        </a:p>
      </dgm:t>
    </dgm:pt>
    <dgm:pt modelId="{50D1E8FB-7855-4E81-A4BC-7F64B151DCB5}" type="sibTrans" cxnId="{88B7D791-89A2-45DD-B833-A193930E0DDC}">
      <dgm:prSet/>
      <dgm:spPr/>
      <dgm:t>
        <a:bodyPr/>
        <a:lstStyle/>
        <a:p>
          <a:endParaRPr lang="en-US"/>
        </a:p>
      </dgm:t>
    </dgm:pt>
    <dgm:pt modelId="{AB941CCD-2D0B-4BB3-92C3-B806FE96C243}">
      <dgm:prSet phldrT="[Text]" custT="1"/>
      <dgm:spPr/>
      <dgm:t>
        <a:bodyPr/>
        <a:lstStyle/>
        <a:p>
          <a:r>
            <a:rPr lang="en-US" sz="2000" dirty="0" smtClean="0"/>
            <a:t>doy calendar  at NOAA.gov</a:t>
          </a:r>
          <a:endParaRPr lang="en-US" sz="2000" dirty="0"/>
        </a:p>
      </dgm:t>
    </dgm:pt>
    <dgm:pt modelId="{EC97AFD8-0C77-45E2-AC86-5C84988B0E93}" type="parTrans" cxnId="{7D330BAE-D416-4699-BA89-E93BD89DD805}">
      <dgm:prSet/>
      <dgm:spPr/>
      <dgm:t>
        <a:bodyPr/>
        <a:lstStyle/>
        <a:p>
          <a:endParaRPr lang="en-US"/>
        </a:p>
      </dgm:t>
    </dgm:pt>
    <dgm:pt modelId="{76EDE725-8ECF-4F30-8E16-1FE546F7D9EA}" type="sibTrans" cxnId="{7D330BAE-D416-4699-BA89-E93BD89DD805}">
      <dgm:prSet/>
      <dgm:spPr/>
      <dgm:t>
        <a:bodyPr/>
        <a:lstStyle/>
        <a:p>
          <a:endParaRPr lang="en-US"/>
        </a:p>
      </dgm:t>
    </dgm:pt>
    <dgm:pt modelId="{6FDE53F3-3015-4C21-9001-B7D4A1875165}">
      <dgm:prSet phldrT="[Text]" custT="1"/>
      <dgm:spPr/>
      <dgm:t>
        <a:bodyPr/>
        <a:lstStyle/>
        <a:p>
          <a:r>
            <a:rPr lang="en-US" sz="1600" dirty="0" smtClean="0">
              <a:hlinkClick xmlns:r="http://schemas.openxmlformats.org/officeDocument/2006/relationships" r:id="rId1"/>
            </a:rPr>
            <a:t>http://www.esrl.noaa.gov/gmd/grad/neubrew/Calendar.jsp</a:t>
          </a:r>
          <a:endParaRPr lang="en-US" sz="1600" dirty="0" smtClean="0"/>
        </a:p>
      </dgm:t>
    </dgm:pt>
    <dgm:pt modelId="{7D91A331-A985-49BE-9C3A-192088BCEB58}" type="parTrans" cxnId="{3E0D9F3E-F46A-4674-A567-75B7DAA8A614}">
      <dgm:prSet/>
      <dgm:spPr/>
      <dgm:t>
        <a:bodyPr/>
        <a:lstStyle/>
        <a:p>
          <a:endParaRPr lang="en-US"/>
        </a:p>
      </dgm:t>
    </dgm:pt>
    <dgm:pt modelId="{FC19DCA7-14C0-4F9C-B316-130883C5B9D0}" type="sibTrans" cxnId="{3E0D9F3E-F46A-4674-A567-75B7DAA8A614}">
      <dgm:prSet/>
      <dgm:spPr/>
      <dgm:t>
        <a:bodyPr/>
        <a:lstStyle/>
        <a:p>
          <a:endParaRPr lang="en-US"/>
        </a:p>
      </dgm:t>
    </dgm:pt>
    <dgm:pt modelId="{B60F82A3-E4C6-4D7D-8FBC-6A6ACBA98078}" type="pres">
      <dgm:prSet presAssocID="{4BC956E1-B67D-45C0-8BE9-E5D37BE7EDE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6CADDD0-B7E3-4B3E-8E28-9CDA90E44DD2}" type="pres">
      <dgm:prSet presAssocID="{6B2694F6-A973-4813-8E0D-47923E27F7A2}" presName="root" presStyleCnt="0"/>
      <dgm:spPr/>
    </dgm:pt>
    <dgm:pt modelId="{D7A98DFF-A2D1-4897-ABD7-81D2EC5E347C}" type="pres">
      <dgm:prSet presAssocID="{6B2694F6-A973-4813-8E0D-47923E27F7A2}" presName="rootComposite" presStyleCnt="0"/>
      <dgm:spPr/>
    </dgm:pt>
    <dgm:pt modelId="{727E8517-B847-4531-B3AD-F99FC1530EE9}" type="pres">
      <dgm:prSet presAssocID="{6B2694F6-A973-4813-8E0D-47923E27F7A2}" presName="rootText" presStyleLbl="node1" presStyleIdx="0" presStyleCnt="2" custScaleX="161207"/>
      <dgm:spPr/>
      <dgm:t>
        <a:bodyPr/>
        <a:lstStyle/>
        <a:p>
          <a:endParaRPr lang="en-US"/>
        </a:p>
      </dgm:t>
    </dgm:pt>
    <dgm:pt modelId="{454ABD1E-3285-46F4-B95B-355BC0D6FD9D}" type="pres">
      <dgm:prSet presAssocID="{6B2694F6-A973-4813-8E0D-47923E27F7A2}" presName="rootConnector" presStyleLbl="node1" presStyleIdx="0" presStyleCnt="2"/>
      <dgm:spPr/>
      <dgm:t>
        <a:bodyPr/>
        <a:lstStyle/>
        <a:p>
          <a:endParaRPr lang="en-US"/>
        </a:p>
      </dgm:t>
    </dgm:pt>
    <dgm:pt modelId="{2EB61BB2-D0D7-47C8-8D03-97B1B632A4A5}" type="pres">
      <dgm:prSet presAssocID="{6B2694F6-A973-4813-8E0D-47923E27F7A2}" presName="childShape" presStyleCnt="0"/>
      <dgm:spPr/>
    </dgm:pt>
    <dgm:pt modelId="{468BF617-FFB1-4AA3-815E-EF4F42B1C10D}" type="pres">
      <dgm:prSet presAssocID="{B5A47FBD-B1F8-470A-8BC6-AA7EFD3D4682}" presName="Name13" presStyleLbl="parChTrans1D2" presStyleIdx="0" presStyleCnt="5"/>
      <dgm:spPr/>
      <dgm:t>
        <a:bodyPr/>
        <a:lstStyle/>
        <a:p>
          <a:endParaRPr lang="en-US"/>
        </a:p>
      </dgm:t>
    </dgm:pt>
    <dgm:pt modelId="{8BFA7FB8-178A-4BF5-83A9-D0078DB4E2E3}" type="pres">
      <dgm:prSet presAssocID="{0DC88C23-7E7D-4931-88DE-E75459B1F7A2}" presName="childText" presStyleLbl="bgAcc1" presStyleIdx="0" presStyleCnt="5" custScaleX="268885" custScaleY="1714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D96C4E-EAE5-4F41-A95C-01F1A12216DB}" type="pres">
      <dgm:prSet presAssocID="{C5C8F0C8-DEEE-43AB-B843-722BC175A188}" presName="Name13" presStyleLbl="parChTrans1D2" presStyleIdx="1" presStyleCnt="5"/>
      <dgm:spPr/>
      <dgm:t>
        <a:bodyPr/>
        <a:lstStyle/>
        <a:p>
          <a:endParaRPr lang="en-US"/>
        </a:p>
      </dgm:t>
    </dgm:pt>
    <dgm:pt modelId="{EC6F1D47-7F45-434C-B18C-3C1289AE0F8C}" type="pres">
      <dgm:prSet presAssocID="{63198A57-0C63-4620-8D88-68FBAC985163}" presName="childText" presStyleLbl="bgAcc1" presStyleIdx="1" presStyleCnt="5" custScaleX="217146" custScaleY="1508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4006A-CCDA-43E2-83F2-47DD7561C6AC}" type="pres">
      <dgm:prSet presAssocID="{7FFEA48F-32EB-4778-992A-1769A15B8DB6}" presName="Name13" presStyleLbl="parChTrans1D2" presStyleIdx="2" presStyleCnt="5"/>
      <dgm:spPr/>
      <dgm:t>
        <a:bodyPr/>
        <a:lstStyle/>
        <a:p>
          <a:endParaRPr lang="en-US"/>
        </a:p>
      </dgm:t>
    </dgm:pt>
    <dgm:pt modelId="{4899ECBB-6ABC-4878-AD4F-E67EFAECE086}" type="pres">
      <dgm:prSet presAssocID="{B6033C32-E352-4D48-B8E4-52A203DDCFBE}" presName="childText" presStyleLbl="bgAcc1" presStyleIdx="2" presStyleCnt="5" custScaleX="199124" custScaleY="1439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9F5BDA-D945-406C-8335-2EC5F546D5D6}" type="pres">
      <dgm:prSet presAssocID="{06ABB47C-75F3-424D-8C80-8AD1FE12AA6E}" presName="root" presStyleCnt="0"/>
      <dgm:spPr/>
    </dgm:pt>
    <dgm:pt modelId="{E0507349-2EA9-4D7E-9E3A-77382528E724}" type="pres">
      <dgm:prSet presAssocID="{06ABB47C-75F3-424D-8C80-8AD1FE12AA6E}" presName="rootComposite" presStyleCnt="0"/>
      <dgm:spPr/>
    </dgm:pt>
    <dgm:pt modelId="{08800F61-F2C3-4715-8B0B-67575E0CEFBE}" type="pres">
      <dgm:prSet presAssocID="{06ABB47C-75F3-424D-8C80-8AD1FE12AA6E}" presName="rootText" presStyleLbl="node1" presStyleIdx="1" presStyleCnt="2" custScaleX="179083" custLinFactNeighborX="58928"/>
      <dgm:spPr/>
      <dgm:t>
        <a:bodyPr/>
        <a:lstStyle/>
        <a:p>
          <a:endParaRPr lang="en-US"/>
        </a:p>
      </dgm:t>
    </dgm:pt>
    <dgm:pt modelId="{825A623D-5553-4A9C-BEDF-758BD6ED7EF3}" type="pres">
      <dgm:prSet presAssocID="{06ABB47C-75F3-424D-8C80-8AD1FE12AA6E}" presName="rootConnector" presStyleLbl="node1" presStyleIdx="1" presStyleCnt="2"/>
      <dgm:spPr/>
      <dgm:t>
        <a:bodyPr/>
        <a:lstStyle/>
        <a:p>
          <a:endParaRPr lang="en-US"/>
        </a:p>
      </dgm:t>
    </dgm:pt>
    <dgm:pt modelId="{2AD07EFE-EB51-4A49-9D65-6C0D410E1CE7}" type="pres">
      <dgm:prSet presAssocID="{06ABB47C-75F3-424D-8C80-8AD1FE12AA6E}" presName="childShape" presStyleCnt="0"/>
      <dgm:spPr/>
    </dgm:pt>
    <dgm:pt modelId="{09409273-15FD-457D-B935-3138A047A731}" type="pres">
      <dgm:prSet presAssocID="{EC97AFD8-0C77-45E2-AC86-5C84988B0E93}" presName="Name13" presStyleLbl="parChTrans1D2" presStyleIdx="3" presStyleCnt="5"/>
      <dgm:spPr/>
      <dgm:t>
        <a:bodyPr/>
        <a:lstStyle/>
        <a:p>
          <a:endParaRPr lang="en-US"/>
        </a:p>
      </dgm:t>
    </dgm:pt>
    <dgm:pt modelId="{4C79EF72-89B8-43C1-8485-0C888611CE14}" type="pres">
      <dgm:prSet presAssocID="{AB941CCD-2D0B-4BB3-92C3-B806FE96C243}" presName="childText" presStyleLbl="bgAcc1" presStyleIdx="3" presStyleCnt="5" custScaleX="308125" custScaleY="156811" custLinFactNeighborX="73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FA0E4-BD4A-454F-BB81-596F9DF59064}" type="pres">
      <dgm:prSet presAssocID="{7D91A331-A985-49BE-9C3A-192088BCEB58}" presName="Name13" presStyleLbl="parChTrans1D2" presStyleIdx="4" presStyleCnt="5"/>
      <dgm:spPr/>
      <dgm:t>
        <a:bodyPr/>
        <a:lstStyle/>
        <a:p>
          <a:endParaRPr lang="en-US"/>
        </a:p>
      </dgm:t>
    </dgm:pt>
    <dgm:pt modelId="{80FC38B0-580F-416A-A7C8-35E47B2EDA70}" type="pres">
      <dgm:prSet presAssocID="{6FDE53F3-3015-4C21-9001-B7D4A1875165}" presName="childText" presStyleLbl="bgAcc1" presStyleIdx="4" presStyleCnt="5" custScaleX="250944" custScaleY="220754" custLinFactNeighborX="73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B52AC5-5AA5-408D-A02E-09BABAEE9114}" type="presOf" srcId="{7D91A331-A985-49BE-9C3A-192088BCEB58}" destId="{03DFA0E4-BD4A-454F-BB81-596F9DF59064}" srcOrd="0" destOrd="0" presId="urn:microsoft.com/office/officeart/2005/8/layout/hierarchy3"/>
    <dgm:cxn modelId="{7AD8AB79-888D-4355-BD10-BE8F50B91246}" type="presOf" srcId="{AB941CCD-2D0B-4BB3-92C3-B806FE96C243}" destId="{4C79EF72-89B8-43C1-8485-0C888611CE14}" srcOrd="0" destOrd="0" presId="urn:microsoft.com/office/officeart/2005/8/layout/hierarchy3"/>
    <dgm:cxn modelId="{88B7D791-89A2-45DD-B833-A193930E0DDC}" srcId="{4BC956E1-B67D-45C0-8BE9-E5D37BE7EDEC}" destId="{06ABB47C-75F3-424D-8C80-8AD1FE12AA6E}" srcOrd="1" destOrd="0" parTransId="{7730B9C0-288A-4C4C-A9B0-27ECAF26B343}" sibTransId="{50D1E8FB-7855-4E81-A4BC-7F64B151DCB5}"/>
    <dgm:cxn modelId="{466EC357-B992-422F-8783-711F3160348D}" srcId="{6B2694F6-A973-4813-8E0D-47923E27F7A2}" destId="{0DC88C23-7E7D-4931-88DE-E75459B1F7A2}" srcOrd="0" destOrd="0" parTransId="{B5A47FBD-B1F8-470A-8BC6-AA7EFD3D4682}" sibTransId="{4BEF9720-AEB5-4E1D-98CE-5097B417B789}"/>
    <dgm:cxn modelId="{4AA89AA6-DAA7-45FA-9412-AA542FE72BEA}" type="presOf" srcId="{63198A57-0C63-4620-8D88-68FBAC985163}" destId="{EC6F1D47-7F45-434C-B18C-3C1289AE0F8C}" srcOrd="0" destOrd="0" presId="urn:microsoft.com/office/officeart/2005/8/layout/hierarchy3"/>
    <dgm:cxn modelId="{95ABB266-997D-4DFB-88F8-EA288666F888}" type="presOf" srcId="{06ABB47C-75F3-424D-8C80-8AD1FE12AA6E}" destId="{825A623D-5553-4A9C-BEDF-758BD6ED7EF3}" srcOrd="1" destOrd="0" presId="urn:microsoft.com/office/officeart/2005/8/layout/hierarchy3"/>
    <dgm:cxn modelId="{3294BB82-0B3E-43E2-BC4F-21063A3390B0}" type="presOf" srcId="{4BC956E1-B67D-45C0-8BE9-E5D37BE7EDEC}" destId="{B60F82A3-E4C6-4D7D-8FBC-6A6ACBA98078}" srcOrd="0" destOrd="0" presId="urn:microsoft.com/office/officeart/2005/8/layout/hierarchy3"/>
    <dgm:cxn modelId="{3995C3EC-807F-44B6-AF39-E56DA190BA1D}" type="presOf" srcId="{6B2694F6-A973-4813-8E0D-47923E27F7A2}" destId="{454ABD1E-3285-46F4-B95B-355BC0D6FD9D}" srcOrd="1" destOrd="0" presId="urn:microsoft.com/office/officeart/2005/8/layout/hierarchy3"/>
    <dgm:cxn modelId="{3E0D9F3E-F46A-4674-A567-75B7DAA8A614}" srcId="{06ABB47C-75F3-424D-8C80-8AD1FE12AA6E}" destId="{6FDE53F3-3015-4C21-9001-B7D4A1875165}" srcOrd="1" destOrd="0" parTransId="{7D91A331-A985-49BE-9C3A-192088BCEB58}" sibTransId="{FC19DCA7-14C0-4F9C-B316-130883C5B9D0}"/>
    <dgm:cxn modelId="{7D330BAE-D416-4699-BA89-E93BD89DD805}" srcId="{06ABB47C-75F3-424D-8C80-8AD1FE12AA6E}" destId="{AB941CCD-2D0B-4BB3-92C3-B806FE96C243}" srcOrd="0" destOrd="0" parTransId="{EC97AFD8-0C77-45E2-AC86-5C84988B0E93}" sibTransId="{76EDE725-8ECF-4F30-8E16-1FE546F7D9EA}"/>
    <dgm:cxn modelId="{941B296C-71C6-488D-A4BC-DA1A2518B208}" srcId="{4BC956E1-B67D-45C0-8BE9-E5D37BE7EDEC}" destId="{6B2694F6-A973-4813-8E0D-47923E27F7A2}" srcOrd="0" destOrd="0" parTransId="{4379B1FA-4471-4387-8921-BE30649BDCEB}" sibTransId="{5AE6ED6E-5E94-42B4-A164-52E700D93060}"/>
    <dgm:cxn modelId="{20AFC8C3-E621-47FB-8070-CB1C4B944F70}" type="presOf" srcId="{C5C8F0C8-DEEE-43AB-B843-722BC175A188}" destId="{C5D96C4E-EAE5-4F41-A95C-01F1A12216DB}" srcOrd="0" destOrd="0" presId="urn:microsoft.com/office/officeart/2005/8/layout/hierarchy3"/>
    <dgm:cxn modelId="{D3FBB232-F080-43CC-BAED-F8B91721A451}" type="presOf" srcId="{B6033C32-E352-4D48-B8E4-52A203DDCFBE}" destId="{4899ECBB-6ABC-4878-AD4F-E67EFAECE086}" srcOrd="0" destOrd="0" presId="urn:microsoft.com/office/officeart/2005/8/layout/hierarchy3"/>
    <dgm:cxn modelId="{692097D3-F568-46EC-B8EE-4815ECB98624}" type="presOf" srcId="{EC97AFD8-0C77-45E2-AC86-5C84988B0E93}" destId="{09409273-15FD-457D-B935-3138A047A731}" srcOrd="0" destOrd="0" presId="urn:microsoft.com/office/officeart/2005/8/layout/hierarchy3"/>
    <dgm:cxn modelId="{2E17B990-E600-469D-BB57-36A3D5AC6C93}" type="presOf" srcId="{7FFEA48F-32EB-4778-992A-1769A15B8DB6}" destId="{9C54006A-CCDA-43E2-83F2-47DD7561C6AC}" srcOrd="0" destOrd="0" presId="urn:microsoft.com/office/officeart/2005/8/layout/hierarchy3"/>
    <dgm:cxn modelId="{FFB5925B-002B-4FC3-83ED-163CFA058EF6}" srcId="{6B2694F6-A973-4813-8E0D-47923E27F7A2}" destId="{B6033C32-E352-4D48-B8E4-52A203DDCFBE}" srcOrd="2" destOrd="0" parTransId="{7FFEA48F-32EB-4778-992A-1769A15B8DB6}" sibTransId="{ACE15C8A-114D-4D34-BF2A-563089789922}"/>
    <dgm:cxn modelId="{78F5C048-48AF-4F10-A524-9F4D5C30656C}" type="presOf" srcId="{B5A47FBD-B1F8-470A-8BC6-AA7EFD3D4682}" destId="{468BF617-FFB1-4AA3-815E-EF4F42B1C10D}" srcOrd="0" destOrd="0" presId="urn:microsoft.com/office/officeart/2005/8/layout/hierarchy3"/>
    <dgm:cxn modelId="{CBD17EC6-E34F-4D2A-BE19-4007A4136DC1}" type="presOf" srcId="{6B2694F6-A973-4813-8E0D-47923E27F7A2}" destId="{727E8517-B847-4531-B3AD-F99FC1530EE9}" srcOrd="0" destOrd="0" presId="urn:microsoft.com/office/officeart/2005/8/layout/hierarchy3"/>
    <dgm:cxn modelId="{2C08617E-3959-44E2-9E9B-1A246CCC2E7D}" srcId="{6B2694F6-A973-4813-8E0D-47923E27F7A2}" destId="{63198A57-0C63-4620-8D88-68FBAC985163}" srcOrd="1" destOrd="0" parTransId="{C5C8F0C8-DEEE-43AB-B843-722BC175A188}" sibTransId="{4DE78FA4-DC9B-4A1F-8311-E4DC896C71EF}"/>
    <dgm:cxn modelId="{F5B642D7-11ED-48E0-A98C-240AFE9FCDA3}" type="presOf" srcId="{06ABB47C-75F3-424D-8C80-8AD1FE12AA6E}" destId="{08800F61-F2C3-4715-8B0B-67575E0CEFBE}" srcOrd="0" destOrd="0" presId="urn:microsoft.com/office/officeart/2005/8/layout/hierarchy3"/>
    <dgm:cxn modelId="{875A7FCA-F6FB-4CAF-A6A4-17170BA5DEB5}" type="presOf" srcId="{0DC88C23-7E7D-4931-88DE-E75459B1F7A2}" destId="{8BFA7FB8-178A-4BF5-83A9-D0078DB4E2E3}" srcOrd="0" destOrd="0" presId="urn:microsoft.com/office/officeart/2005/8/layout/hierarchy3"/>
    <dgm:cxn modelId="{ABEFD6B1-8563-429A-A853-F6CE1611B1E5}" type="presOf" srcId="{6FDE53F3-3015-4C21-9001-B7D4A1875165}" destId="{80FC38B0-580F-416A-A7C8-35E47B2EDA70}" srcOrd="0" destOrd="0" presId="urn:microsoft.com/office/officeart/2005/8/layout/hierarchy3"/>
    <dgm:cxn modelId="{28D62BE3-A73B-47F2-8C30-89B7E6F24200}" type="presParOf" srcId="{B60F82A3-E4C6-4D7D-8FBC-6A6ACBA98078}" destId="{C6CADDD0-B7E3-4B3E-8E28-9CDA90E44DD2}" srcOrd="0" destOrd="0" presId="urn:microsoft.com/office/officeart/2005/8/layout/hierarchy3"/>
    <dgm:cxn modelId="{825A541E-4F45-4467-A7A2-B1046E2E8E14}" type="presParOf" srcId="{C6CADDD0-B7E3-4B3E-8E28-9CDA90E44DD2}" destId="{D7A98DFF-A2D1-4897-ABD7-81D2EC5E347C}" srcOrd="0" destOrd="0" presId="urn:microsoft.com/office/officeart/2005/8/layout/hierarchy3"/>
    <dgm:cxn modelId="{7838D703-64B1-4EFF-BB56-DA2995229912}" type="presParOf" srcId="{D7A98DFF-A2D1-4897-ABD7-81D2EC5E347C}" destId="{727E8517-B847-4531-B3AD-F99FC1530EE9}" srcOrd="0" destOrd="0" presId="urn:microsoft.com/office/officeart/2005/8/layout/hierarchy3"/>
    <dgm:cxn modelId="{AD2B8A86-8E7F-4318-AE8D-4CEBA59ED3DC}" type="presParOf" srcId="{D7A98DFF-A2D1-4897-ABD7-81D2EC5E347C}" destId="{454ABD1E-3285-46F4-B95B-355BC0D6FD9D}" srcOrd="1" destOrd="0" presId="urn:microsoft.com/office/officeart/2005/8/layout/hierarchy3"/>
    <dgm:cxn modelId="{D4052C56-586E-4CB2-B217-ED414E8ADA41}" type="presParOf" srcId="{C6CADDD0-B7E3-4B3E-8E28-9CDA90E44DD2}" destId="{2EB61BB2-D0D7-47C8-8D03-97B1B632A4A5}" srcOrd="1" destOrd="0" presId="urn:microsoft.com/office/officeart/2005/8/layout/hierarchy3"/>
    <dgm:cxn modelId="{23BAFA74-8929-49EE-839B-22FFE581C2C8}" type="presParOf" srcId="{2EB61BB2-D0D7-47C8-8D03-97B1B632A4A5}" destId="{468BF617-FFB1-4AA3-815E-EF4F42B1C10D}" srcOrd="0" destOrd="0" presId="urn:microsoft.com/office/officeart/2005/8/layout/hierarchy3"/>
    <dgm:cxn modelId="{3A4F10E3-89DE-4CAF-969B-F023143FC9A1}" type="presParOf" srcId="{2EB61BB2-D0D7-47C8-8D03-97B1B632A4A5}" destId="{8BFA7FB8-178A-4BF5-83A9-D0078DB4E2E3}" srcOrd="1" destOrd="0" presId="urn:microsoft.com/office/officeart/2005/8/layout/hierarchy3"/>
    <dgm:cxn modelId="{DDF40963-2467-4322-AD7F-D6B3991A8EA6}" type="presParOf" srcId="{2EB61BB2-D0D7-47C8-8D03-97B1B632A4A5}" destId="{C5D96C4E-EAE5-4F41-A95C-01F1A12216DB}" srcOrd="2" destOrd="0" presId="urn:microsoft.com/office/officeart/2005/8/layout/hierarchy3"/>
    <dgm:cxn modelId="{D8C92282-8E2D-43EB-A76E-DB5B18F0DBF7}" type="presParOf" srcId="{2EB61BB2-D0D7-47C8-8D03-97B1B632A4A5}" destId="{EC6F1D47-7F45-434C-B18C-3C1289AE0F8C}" srcOrd="3" destOrd="0" presId="urn:microsoft.com/office/officeart/2005/8/layout/hierarchy3"/>
    <dgm:cxn modelId="{71A774DC-1929-485D-899A-1383DB71F4D0}" type="presParOf" srcId="{2EB61BB2-D0D7-47C8-8D03-97B1B632A4A5}" destId="{9C54006A-CCDA-43E2-83F2-47DD7561C6AC}" srcOrd="4" destOrd="0" presId="urn:microsoft.com/office/officeart/2005/8/layout/hierarchy3"/>
    <dgm:cxn modelId="{6771FD10-B1D0-4D38-9864-6B002C6A80C6}" type="presParOf" srcId="{2EB61BB2-D0D7-47C8-8D03-97B1B632A4A5}" destId="{4899ECBB-6ABC-4878-AD4F-E67EFAECE086}" srcOrd="5" destOrd="0" presId="urn:microsoft.com/office/officeart/2005/8/layout/hierarchy3"/>
    <dgm:cxn modelId="{28C39938-7DA8-4112-81F8-50002A7CD37A}" type="presParOf" srcId="{B60F82A3-E4C6-4D7D-8FBC-6A6ACBA98078}" destId="{579F5BDA-D945-406C-8335-2EC5F546D5D6}" srcOrd="1" destOrd="0" presId="urn:microsoft.com/office/officeart/2005/8/layout/hierarchy3"/>
    <dgm:cxn modelId="{6BCDC53B-A6D6-4B83-9FAC-074A35F51DF4}" type="presParOf" srcId="{579F5BDA-D945-406C-8335-2EC5F546D5D6}" destId="{E0507349-2EA9-4D7E-9E3A-77382528E724}" srcOrd="0" destOrd="0" presId="urn:microsoft.com/office/officeart/2005/8/layout/hierarchy3"/>
    <dgm:cxn modelId="{6437C20C-5999-4FC1-9766-CEC8F3E57DA1}" type="presParOf" srcId="{E0507349-2EA9-4D7E-9E3A-77382528E724}" destId="{08800F61-F2C3-4715-8B0B-67575E0CEFBE}" srcOrd="0" destOrd="0" presId="urn:microsoft.com/office/officeart/2005/8/layout/hierarchy3"/>
    <dgm:cxn modelId="{E9EB0F7E-EA78-40D0-B596-A6CAD4FDC003}" type="presParOf" srcId="{E0507349-2EA9-4D7E-9E3A-77382528E724}" destId="{825A623D-5553-4A9C-BEDF-758BD6ED7EF3}" srcOrd="1" destOrd="0" presId="urn:microsoft.com/office/officeart/2005/8/layout/hierarchy3"/>
    <dgm:cxn modelId="{8DA7DE76-540B-4349-A97C-419EBBDBB358}" type="presParOf" srcId="{579F5BDA-D945-406C-8335-2EC5F546D5D6}" destId="{2AD07EFE-EB51-4A49-9D65-6C0D410E1CE7}" srcOrd="1" destOrd="0" presId="urn:microsoft.com/office/officeart/2005/8/layout/hierarchy3"/>
    <dgm:cxn modelId="{B571D1C6-DE7D-4EC3-9DB6-3E606A7F1D0F}" type="presParOf" srcId="{2AD07EFE-EB51-4A49-9D65-6C0D410E1CE7}" destId="{09409273-15FD-457D-B935-3138A047A731}" srcOrd="0" destOrd="0" presId="urn:microsoft.com/office/officeart/2005/8/layout/hierarchy3"/>
    <dgm:cxn modelId="{94635A73-E1CB-4A60-A972-9227B096BC62}" type="presParOf" srcId="{2AD07EFE-EB51-4A49-9D65-6C0D410E1CE7}" destId="{4C79EF72-89B8-43C1-8485-0C888611CE14}" srcOrd="1" destOrd="0" presId="urn:microsoft.com/office/officeart/2005/8/layout/hierarchy3"/>
    <dgm:cxn modelId="{7422223C-3322-4609-8835-CFDE2E6A1DF7}" type="presParOf" srcId="{2AD07EFE-EB51-4A49-9D65-6C0D410E1CE7}" destId="{03DFA0E4-BD4A-454F-BB81-596F9DF59064}" srcOrd="2" destOrd="0" presId="urn:microsoft.com/office/officeart/2005/8/layout/hierarchy3"/>
    <dgm:cxn modelId="{3D6EEA2A-E020-43E8-A825-82D41E966E1E}" type="presParOf" srcId="{2AD07EFE-EB51-4A49-9D65-6C0D410E1CE7}" destId="{80FC38B0-580F-416A-A7C8-35E47B2EDA7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69481-CBEA-4A5B-B736-93F33479B97F}">
      <dsp:nvSpPr>
        <dsp:cNvPr id="0" name=""/>
        <dsp:cNvSpPr/>
      </dsp:nvSpPr>
      <dsp:spPr>
        <a:xfrm>
          <a:off x="2666625" y="1887849"/>
          <a:ext cx="2684150" cy="26841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data.export</a:t>
          </a:r>
          <a:r>
            <a:rPr lang="en-US" sz="2400" kern="1200" dirty="0" smtClean="0"/>
            <a:t> –reformats data to be used in other programs </a:t>
          </a:r>
          <a:endParaRPr lang="en-US" sz="2400" kern="1200" dirty="0"/>
        </a:p>
      </dsp:txBody>
      <dsp:txXfrm>
        <a:off x="3059710" y="2280934"/>
        <a:ext cx="1897980" cy="1897980"/>
      </dsp:txXfrm>
    </dsp:sp>
    <dsp:sp modelId="{C8D1B206-CCBE-456F-B455-2F131A4A6E86}">
      <dsp:nvSpPr>
        <dsp:cNvPr id="0" name=""/>
        <dsp:cNvSpPr/>
      </dsp:nvSpPr>
      <dsp:spPr>
        <a:xfrm rot="13091103">
          <a:off x="1066244" y="1323901"/>
          <a:ext cx="2010703" cy="76498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10F0BC3-F68B-4F11-B240-87181A35467D}">
      <dsp:nvSpPr>
        <dsp:cNvPr id="0" name=""/>
        <dsp:cNvSpPr/>
      </dsp:nvSpPr>
      <dsp:spPr>
        <a:xfrm>
          <a:off x="6400" y="64904"/>
          <a:ext cx="2549942" cy="2039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err="1" smtClean="0"/>
            <a:t>data.get</a:t>
          </a:r>
          <a:r>
            <a:rPr lang="en-US" sz="2700" kern="1200" dirty="0" smtClean="0"/>
            <a:t> – extracts data from station </a:t>
          </a:r>
          <a:endParaRPr lang="en-US" sz="2700" kern="1200" dirty="0"/>
        </a:p>
      </dsp:txBody>
      <dsp:txXfrm>
        <a:off x="66148" y="124652"/>
        <a:ext cx="2430446" cy="1920458"/>
      </dsp:txXfrm>
    </dsp:sp>
    <dsp:sp modelId="{30483417-3AE1-48E9-80B5-13DAE367FA41}">
      <dsp:nvSpPr>
        <dsp:cNvPr id="0" name=""/>
        <dsp:cNvSpPr/>
      </dsp:nvSpPr>
      <dsp:spPr>
        <a:xfrm rot="13522400">
          <a:off x="6127179" y="1243067"/>
          <a:ext cx="2070979" cy="76498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C874275-B40D-477A-ACF0-E49B41A562E6}">
      <dsp:nvSpPr>
        <dsp:cNvPr id="0" name=""/>
        <dsp:cNvSpPr/>
      </dsp:nvSpPr>
      <dsp:spPr>
        <a:xfrm>
          <a:off x="5954295" y="755920"/>
          <a:ext cx="2549942" cy="2039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/>
            <a:t>xt2</a:t>
          </a:r>
          <a:r>
            <a:rPr lang="en-US" sz="2700" kern="1200" dirty="0" smtClean="0"/>
            <a:t> – extracts and writes data to files with specific presets</a:t>
          </a:r>
          <a:endParaRPr lang="en-US" sz="2700" kern="1200" dirty="0"/>
        </a:p>
      </dsp:txBody>
      <dsp:txXfrm>
        <a:off x="6014043" y="815668"/>
        <a:ext cx="2430446" cy="19204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E8517-B847-4531-B3AD-F99FC1530EE9}">
      <dsp:nvSpPr>
        <dsp:cNvPr id="0" name=""/>
        <dsp:cNvSpPr/>
      </dsp:nvSpPr>
      <dsp:spPr>
        <a:xfrm>
          <a:off x="939734" y="2813"/>
          <a:ext cx="1902013" cy="5899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Terminal</a:t>
          </a:r>
          <a:endParaRPr lang="en-US" sz="3200" kern="1200" dirty="0"/>
        </a:p>
      </dsp:txBody>
      <dsp:txXfrm>
        <a:off x="957012" y="20091"/>
        <a:ext cx="1867457" cy="555372"/>
      </dsp:txXfrm>
    </dsp:sp>
    <dsp:sp modelId="{468BF617-FFB1-4AA3-815E-EF4F42B1C10D}">
      <dsp:nvSpPr>
        <dsp:cNvPr id="0" name=""/>
        <dsp:cNvSpPr/>
      </dsp:nvSpPr>
      <dsp:spPr>
        <a:xfrm>
          <a:off x="1129936" y="592742"/>
          <a:ext cx="190201" cy="653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3163"/>
              </a:lnTo>
              <a:lnTo>
                <a:pt x="190201" y="65316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A7FB8-178A-4BF5-83A9-D0078DB4E2E3}">
      <dsp:nvSpPr>
        <dsp:cNvPr id="0" name=""/>
        <dsp:cNvSpPr/>
      </dsp:nvSpPr>
      <dsp:spPr>
        <a:xfrm>
          <a:off x="1320137" y="740224"/>
          <a:ext cx="2537968" cy="10113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doy 2010 03 29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           </a:t>
          </a:r>
          <a:r>
            <a:rPr lang="en-US" sz="1400" kern="1200" dirty="0" smtClean="0"/>
            <a:t>year     month    day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(March 29</a:t>
          </a:r>
          <a:r>
            <a:rPr lang="en-US" sz="1800" kern="1200" baseline="30000" dirty="0" smtClean="0"/>
            <a:t>th</a:t>
          </a:r>
          <a:r>
            <a:rPr lang="en-US" sz="1800" kern="1200" dirty="0" smtClean="0"/>
            <a:t> 2010)</a:t>
          </a:r>
        </a:p>
      </dsp:txBody>
      <dsp:txXfrm>
        <a:off x="1349759" y="769846"/>
        <a:ext cx="2478724" cy="952118"/>
      </dsp:txXfrm>
    </dsp:sp>
    <dsp:sp modelId="{C5D96C4E-EAE5-4F41-A95C-01F1A12216DB}">
      <dsp:nvSpPr>
        <dsp:cNvPr id="0" name=""/>
        <dsp:cNvSpPr/>
      </dsp:nvSpPr>
      <dsp:spPr>
        <a:xfrm>
          <a:off x="1129936" y="592742"/>
          <a:ext cx="190201" cy="1751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1236"/>
              </a:lnTo>
              <a:lnTo>
                <a:pt x="190201" y="175123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F1D47-7F45-434C-B18C-3C1289AE0F8C}">
      <dsp:nvSpPr>
        <dsp:cNvPr id="0" name=""/>
        <dsp:cNvSpPr/>
      </dsp:nvSpPr>
      <dsp:spPr>
        <a:xfrm>
          <a:off x="1320137" y="1899068"/>
          <a:ext cx="2049610" cy="889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Returns: 2010 03 29 </a:t>
          </a:r>
          <a:r>
            <a:rPr lang="en-US" sz="2000" b="1" kern="1200" dirty="0" smtClean="0"/>
            <a:t>88</a:t>
          </a:r>
          <a:r>
            <a:rPr lang="en-US" sz="1600" kern="1200" dirty="0" smtClean="0"/>
            <a:t> </a:t>
          </a:r>
          <a:r>
            <a:rPr lang="en-US" sz="1400" kern="1200" dirty="0" smtClean="0"/>
            <a:t>13 0 2455285</a:t>
          </a:r>
        </a:p>
      </dsp:txBody>
      <dsp:txXfrm>
        <a:off x="1346199" y="1925130"/>
        <a:ext cx="1997486" cy="837695"/>
      </dsp:txXfrm>
    </dsp:sp>
    <dsp:sp modelId="{9C54006A-CCDA-43E2-83F2-47DD7561C6AC}">
      <dsp:nvSpPr>
        <dsp:cNvPr id="0" name=""/>
        <dsp:cNvSpPr/>
      </dsp:nvSpPr>
      <dsp:spPr>
        <a:xfrm>
          <a:off x="1129936" y="592742"/>
          <a:ext cx="190201" cy="27680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8096"/>
              </a:lnTo>
              <a:lnTo>
                <a:pt x="190201" y="276809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9ECBB-6ABC-4878-AD4F-E67EFAECE086}">
      <dsp:nvSpPr>
        <dsp:cNvPr id="0" name=""/>
        <dsp:cNvSpPr/>
      </dsp:nvSpPr>
      <dsp:spPr>
        <a:xfrm>
          <a:off x="1320137" y="2936370"/>
          <a:ext cx="1879503" cy="848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88 is the doy </a:t>
          </a:r>
          <a:endParaRPr lang="en-US" sz="2000" kern="1200" dirty="0"/>
        </a:p>
      </dsp:txBody>
      <dsp:txXfrm>
        <a:off x="1345002" y="2961235"/>
        <a:ext cx="1829773" cy="799207"/>
      </dsp:txXfrm>
    </dsp:sp>
    <dsp:sp modelId="{08800F61-F2C3-4715-8B0B-67575E0CEFBE}">
      <dsp:nvSpPr>
        <dsp:cNvPr id="0" name=""/>
        <dsp:cNvSpPr/>
      </dsp:nvSpPr>
      <dsp:spPr>
        <a:xfrm>
          <a:off x="4425751" y="2813"/>
          <a:ext cx="2112924" cy="5899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Online</a:t>
          </a:r>
          <a:endParaRPr lang="en-US" sz="3200" kern="1200" dirty="0"/>
        </a:p>
      </dsp:txBody>
      <dsp:txXfrm>
        <a:off x="4443029" y="20091"/>
        <a:ext cx="2078368" cy="555372"/>
      </dsp:txXfrm>
    </dsp:sp>
    <dsp:sp modelId="{09409273-15FD-457D-B935-3138A047A731}">
      <dsp:nvSpPr>
        <dsp:cNvPr id="0" name=""/>
        <dsp:cNvSpPr/>
      </dsp:nvSpPr>
      <dsp:spPr>
        <a:xfrm>
          <a:off x="4637044" y="592742"/>
          <a:ext cx="211349" cy="610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0018"/>
              </a:lnTo>
              <a:lnTo>
                <a:pt x="211349" y="61001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79EF72-89B8-43C1-8485-0C888611CE14}">
      <dsp:nvSpPr>
        <dsp:cNvPr id="0" name=""/>
        <dsp:cNvSpPr/>
      </dsp:nvSpPr>
      <dsp:spPr>
        <a:xfrm>
          <a:off x="4848393" y="740224"/>
          <a:ext cx="2908349" cy="925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Doy calendar  at NOAA.gov</a:t>
          </a:r>
          <a:endParaRPr lang="en-US" sz="2000" kern="1200" dirty="0"/>
        </a:p>
      </dsp:txBody>
      <dsp:txXfrm>
        <a:off x="4875487" y="767318"/>
        <a:ext cx="2854161" cy="870885"/>
      </dsp:txXfrm>
    </dsp:sp>
    <dsp:sp modelId="{03DFA0E4-BD4A-454F-BB81-596F9DF59064}">
      <dsp:nvSpPr>
        <dsp:cNvPr id="0" name=""/>
        <dsp:cNvSpPr/>
      </dsp:nvSpPr>
      <dsp:spPr>
        <a:xfrm>
          <a:off x="4637044" y="592742"/>
          <a:ext cx="211349" cy="1871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183"/>
              </a:lnTo>
              <a:lnTo>
                <a:pt x="211349" y="187118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C38B0-580F-416A-A7C8-35E47B2EDA70}">
      <dsp:nvSpPr>
        <dsp:cNvPr id="0" name=""/>
        <dsp:cNvSpPr/>
      </dsp:nvSpPr>
      <dsp:spPr>
        <a:xfrm>
          <a:off x="4848393" y="1812780"/>
          <a:ext cx="2368625" cy="1302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hlinkClick xmlns:r="http://schemas.openxmlformats.org/officeDocument/2006/relationships" r:id="rId1"/>
            </a:rPr>
            <a:t>http://www.esrl.noaa.gov/gmd/grad/neubrew/Calendar.jsp</a:t>
          </a:r>
          <a:endParaRPr lang="en-US" sz="1600" kern="1200" dirty="0" smtClean="0"/>
        </a:p>
      </dsp:txBody>
      <dsp:txXfrm>
        <a:off x="4886536" y="1850923"/>
        <a:ext cx="2292339" cy="12260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E8517-B847-4531-B3AD-F99FC1530EE9}">
      <dsp:nvSpPr>
        <dsp:cNvPr id="0" name=""/>
        <dsp:cNvSpPr/>
      </dsp:nvSpPr>
      <dsp:spPr>
        <a:xfrm>
          <a:off x="836119" y="2436"/>
          <a:ext cx="1990027" cy="61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Terminal</a:t>
          </a:r>
          <a:endParaRPr lang="en-US" sz="3200" kern="1200" dirty="0"/>
        </a:p>
      </dsp:txBody>
      <dsp:txXfrm>
        <a:off x="854197" y="20514"/>
        <a:ext cx="1953871" cy="581071"/>
      </dsp:txXfrm>
    </dsp:sp>
    <dsp:sp modelId="{468BF617-FFB1-4AA3-815E-EF4F42B1C10D}">
      <dsp:nvSpPr>
        <dsp:cNvPr id="0" name=""/>
        <dsp:cNvSpPr/>
      </dsp:nvSpPr>
      <dsp:spPr>
        <a:xfrm>
          <a:off x="1035121" y="619664"/>
          <a:ext cx="199002" cy="683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3388"/>
              </a:lnTo>
              <a:lnTo>
                <a:pt x="199002" y="68338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A7FB8-178A-4BF5-83A9-D0078DB4E2E3}">
      <dsp:nvSpPr>
        <dsp:cNvPr id="0" name=""/>
        <dsp:cNvSpPr/>
      </dsp:nvSpPr>
      <dsp:spPr>
        <a:xfrm>
          <a:off x="1234124" y="773971"/>
          <a:ext cx="2655411" cy="10581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doy 2010 03 29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           </a:t>
          </a:r>
          <a:r>
            <a:rPr lang="en-US" sz="1400" kern="1200" dirty="0" smtClean="0"/>
            <a:t>year     month    day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(March 29</a:t>
          </a:r>
          <a:r>
            <a:rPr lang="en-US" sz="1800" kern="1200" baseline="30000" dirty="0" smtClean="0"/>
            <a:t>th</a:t>
          </a:r>
          <a:r>
            <a:rPr lang="en-US" sz="1800" kern="1200" dirty="0" smtClean="0"/>
            <a:t> 2010)</a:t>
          </a:r>
        </a:p>
      </dsp:txBody>
      <dsp:txXfrm>
        <a:off x="1265117" y="804964"/>
        <a:ext cx="2593425" cy="996176"/>
      </dsp:txXfrm>
    </dsp:sp>
    <dsp:sp modelId="{C5D96C4E-EAE5-4F41-A95C-01F1A12216DB}">
      <dsp:nvSpPr>
        <dsp:cNvPr id="0" name=""/>
        <dsp:cNvSpPr/>
      </dsp:nvSpPr>
      <dsp:spPr>
        <a:xfrm>
          <a:off x="1035121" y="619664"/>
          <a:ext cx="199002" cy="1832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2273"/>
              </a:lnTo>
              <a:lnTo>
                <a:pt x="199002" y="183227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F1D47-7F45-434C-B18C-3C1289AE0F8C}">
      <dsp:nvSpPr>
        <dsp:cNvPr id="0" name=""/>
        <dsp:cNvSpPr/>
      </dsp:nvSpPr>
      <dsp:spPr>
        <a:xfrm>
          <a:off x="1234124" y="1986440"/>
          <a:ext cx="2144455" cy="9309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Returns: 2010 03 29 </a:t>
          </a:r>
          <a:r>
            <a:rPr lang="en-US" sz="2000" b="1" kern="1200" dirty="0" smtClean="0"/>
            <a:t>88</a:t>
          </a:r>
          <a:r>
            <a:rPr lang="en-US" sz="1600" kern="1200" dirty="0" smtClean="0"/>
            <a:t> </a:t>
          </a:r>
          <a:r>
            <a:rPr lang="en-US" sz="1400" kern="1200" dirty="0" smtClean="0"/>
            <a:t>13 0 2455285</a:t>
          </a:r>
        </a:p>
      </dsp:txBody>
      <dsp:txXfrm>
        <a:off x="1261392" y="2013708"/>
        <a:ext cx="2089919" cy="876459"/>
      </dsp:txXfrm>
    </dsp:sp>
    <dsp:sp modelId="{9C54006A-CCDA-43E2-83F2-47DD7561C6AC}">
      <dsp:nvSpPr>
        <dsp:cNvPr id="0" name=""/>
        <dsp:cNvSpPr/>
      </dsp:nvSpPr>
      <dsp:spPr>
        <a:xfrm>
          <a:off x="1035121" y="619664"/>
          <a:ext cx="199002" cy="2896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6188"/>
              </a:lnTo>
              <a:lnTo>
                <a:pt x="199002" y="289618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9ECBB-6ABC-4878-AD4F-E67EFAECE086}">
      <dsp:nvSpPr>
        <dsp:cNvPr id="0" name=""/>
        <dsp:cNvSpPr/>
      </dsp:nvSpPr>
      <dsp:spPr>
        <a:xfrm>
          <a:off x="1234124" y="3071742"/>
          <a:ext cx="1966476" cy="888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88 is the doy </a:t>
          </a:r>
          <a:endParaRPr lang="en-US" sz="2000" kern="1200" dirty="0"/>
        </a:p>
      </dsp:txBody>
      <dsp:txXfrm>
        <a:off x="1260139" y="3097757"/>
        <a:ext cx="1914446" cy="836191"/>
      </dsp:txXfrm>
    </dsp:sp>
    <dsp:sp modelId="{08800F61-F2C3-4715-8B0B-67575E0CEFBE}">
      <dsp:nvSpPr>
        <dsp:cNvPr id="0" name=""/>
        <dsp:cNvSpPr/>
      </dsp:nvSpPr>
      <dsp:spPr>
        <a:xfrm>
          <a:off x="4483449" y="2436"/>
          <a:ext cx="2210698" cy="61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Online</a:t>
          </a:r>
          <a:endParaRPr lang="en-US" sz="3200" kern="1200" dirty="0"/>
        </a:p>
      </dsp:txBody>
      <dsp:txXfrm>
        <a:off x="4501527" y="20514"/>
        <a:ext cx="2174542" cy="581071"/>
      </dsp:txXfrm>
    </dsp:sp>
    <dsp:sp modelId="{09409273-15FD-457D-B935-3138A047A731}">
      <dsp:nvSpPr>
        <dsp:cNvPr id="0" name=""/>
        <dsp:cNvSpPr/>
      </dsp:nvSpPr>
      <dsp:spPr>
        <a:xfrm>
          <a:off x="4704519" y="619664"/>
          <a:ext cx="221129" cy="638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8247"/>
              </a:lnTo>
              <a:lnTo>
                <a:pt x="221129" y="638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79EF72-89B8-43C1-8485-0C888611CE14}">
      <dsp:nvSpPr>
        <dsp:cNvPr id="0" name=""/>
        <dsp:cNvSpPr/>
      </dsp:nvSpPr>
      <dsp:spPr>
        <a:xfrm>
          <a:off x="4925648" y="773971"/>
          <a:ext cx="3042931" cy="967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doy calendar  at NOAA.gov</a:t>
          </a:r>
          <a:endParaRPr lang="en-US" sz="2000" kern="1200" dirty="0"/>
        </a:p>
      </dsp:txBody>
      <dsp:txXfrm>
        <a:off x="4953996" y="802319"/>
        <a:ext cx="2986235" cy="911184"/>
      </dsp:txXfrm>
    </dsp:sp>
    <dsp:sp modelId="{03DFA0E4-BD4A-454F-BB81-596F9DF59064}">
      <dsp:nvSpPr>
        <dsp:cNvPr id="0" name=""/>
        <dsp:cNvSpPr/>
      </dsp:nvSpPr>
      <dsp:spPr>
        <a:xfrm>
          <a:off x="4704519" y="619664"/>
          <a:ext cx="221129" cy="1957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7771"/>
              </a:lnTo>
              <a:lnTo>
                <a:pt x="221129" y="195777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C38B0-580F-416A-A7C8-35E47B2EDA70}">
      <dsp:nvSpPr>
        <dsp:cNvPr id="0" name=""/>
        <dsp:cNvSpPr/>
      </dsp:nvSpPr>
      <dsp:spPr>
        <a:xfrm>
          <a:off x="4925648" y="1896158"/>
          <a:ext cx="2478232" cy="1362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hlinkClick xmlns:r="http://schemas.openxmlformats.org/officeDocument/2006/relationships" r:id="rId1"/>
            </a:rPr>
            <a:t>http://www.esrl.noaa.gov/gmd/grad/neubrew/Calendar.jsp</a:t>
          </a:r>
          <a:endParaRPr lang="en-US" sz="1600" kern="1200" dirty="0" smtClean="0"/>
        </a:p>
      </dsp:txBody>
      <dsp:txXfrm>
        <a:off x="4965556" y="1936066"/>
        <a:ext cx="2398416" cy="1282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D1CA0-363B-4CCA-8A2B-C2A41839EF30}" type="datetimeFigureOut">
              <a:rPr lang="en-US" smtClean="0"/>
              <a:t>2011-07-28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92F8D-4CB5-4560-B0A4-B7880C8FD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78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92F8D-4CB5-4560-B0A4-B7880C8FD1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32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92F8D-4CB5-4560-B0A4-B7880C8FD1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18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33E8-3732-424B-B575-ADCF139CFA31}" type="datetimeFigureOut">
              <a:rPr lang="en-US" smtClean="0"/>
              <a:t>2011-07-28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24447D-CE1B-4CD8-91EA-F5EC7CE6B3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33E8-3732-424B-B575-ADCF139CFA31}" type="datetimeFigureOut">
              <a:rPr lang="en-US" smtClean="0"/>
              <a:t>2011-07-28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447D-CE1B-4CD8-91EA-F5EC7CE6B3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B24447D-CE1B-4CD8-91EA-F5EC7CE6B30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33E8-3732-424B-B575-ADCF139CFA31}" type="datetimeFigureOut">
              <a:rPr lang="en-US" smtClean="0"/>
              <a:t>2011-07-28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33E8-3732-424B-B575-ADCF139CFA31}" type="datetimeFigureOut">
              <a:rPr lang="en-US" smtClean="0"/>
              <a:t>2011-07-28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B24447D-CE1B-4CD8-91EA-F5EC7CE6B3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33E8-3732-424B-B575-ADCF139CFA31}" type="datetimeFigureOut">
              <a:rPr lang="en-US" smtClean="0"/>
              <a:t>2011-07-28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24447D-CE1B-4CD8-91EA-F5EC7CE6B30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13933E8-3732-424B-B575-ADCF139CFA31}" type="datetimeFigureOut">
              <a:rPr lang="en-US" smtClean="0"/>
              <a:t>2011-07-28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447D-CE1B-4CD8-91EA-F5EC7CE6B3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33E8-3732-424B-B575-ADCF139CFA31}" type="datetimeFigureOut">
              <a:rPr lang="en-US" smtClean="0"/>
              <a:t>2011-07-28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B24447D-CE1B-4CD8-91EA-F5EC7CE6B30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33E8-3732-424B-B575-ADCF139CFA31}" type="datetimeFigureOut">
              <a:rPr lang="en-US" smtClean="0"/>
              <a:t>2011-07-28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B24447D-CE1B-4CD8-91EA-F5EC7CE6B3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33E8-3732-424B-B575-ADCF139CFA31}" type="datetimeFigureOut">
              <a:rPr lang="en-US" smtClean="0"/>
              <a:t>2011-07-28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24447D-CE1B-4CD8-91EA-F5EC7CE6B3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24447D-CE1B-4CD8-91EA-F5EC7CE6B30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33E8-3732-424B-B575-ADCF139CFA31}" type="datetimeFigureOut">
              <a:rPr lang="en-US" smtClean="0"/>
              <a:t>2011-07-28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B24447D-CE1B-4CD8-91EA-F5EC7CE6B30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13933E8-3732-424B-B575-ADCF139CFA31}" type="datetimeFigureOut">
              <a:rPr lang="en-US" smtClean="0"/>
              <a:t>2011-07-28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13933E8-3732-424B-B575-ADCF139CFA31}" type="datetimeFigureOut">
              <a:rPr lang="en-US" smtClean="0"/>
              <a:t>2011-07-28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24447D-CE1B-4CD8-91EA-F5EC7CE6B30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srl.noaa.gov/gmd/aero/data/datafmt.html%23a_A" TargetMode="External"/><Relationship Id="rId4" Type="http://schemas.openxmlformats.org/officeDocument/2006/relationships/slide" Target="slide7.xml"/><Relationship Id="rId5" Type="http://schemas.openxmlformats.org/officeDocument/2006/relationships/hyperlink" Target="http://esrl.noaa.gov/gmd/aero/data/datafmt.html" TargetMode="External"/><Relationship Id="rId6" Type="http://schemas.openxmlformats.org/officeDocument/2006/relationships/slide" Target="slide3.xm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rl.noaa.gov/gmd/aero/data/datafmt.html%23h_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slide" Target="slide3.xm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rl.noaa.gov/gmd/aero/software/aerosols/xt2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14.xml"/><Relationship Id="rId5" Type="http://schemas.openxmlformats.org/officeDocument/2006/relationships/slide" Target="slide16.xml"/><Relationship Id="rId6" Type="http://schemas.openxmlformats.org/officeDocument/2006/relationships/slide" Target="slide6.xml"/><Relationship Id="rId7" Type="http://schemas.openxmlformats.org/officeDocument/2006/relationships/hyperlink" Target="http://esrl.noaa.gov/gmd/aero/software/aerosols/data.get.html" TargetMode="External"/><Relationship Id="rId8" Type="http://schemas.openxmlformats.org/officeDocument/2006/relationships/slide" Target="slide3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2.xml"/><Relationship Id="rId5" Type="http://schemas.openxmlformats.org/officeDocument/2006/relationships/slide" Target="slide3.xm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srl.noaa.gov/gmd/aero/software/aerosols/cpd2record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slide" Target="slide12.xml"/><Relationship Id="rId8" Type="http://schemas.openxmlformats.org/officeDocument/2006/relationships/slide" Target="slide15.xml"/><Relationship Id="rId9" Type="http://schemas.openxmlformats.org/officeDocument/2006/relationships/slide" Target="slide3.xml"/><Relationship Id="rId10" Type="http://schemas.openxmlformats.org/officeDocument/2006/relationships/hyperlink" Target="http://esrl.noaa.gov/gmd/aero/software/aerosols/timeformat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4" Type="http://schemas.openxmlformats.org/officeDocument/2006/relationships/slide" Target="slide3.xm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rl.noaa.gov/gmd/aero/software/aerosols/timeformat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4" Type="http://schemas.openxmlformats.org/officeDocument/2006/relationships/slide" Target="slide3.xm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rl.noaa.gov/gmd/aero/software/aerosols/sources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4" Type="http://schemas.openxmlformats.org/officeDocument/2006/relationships/slide" Target="slide18.xml"/><Relationship Id="rId5" Type="http://schemas.openxmlformats.org/officeDocument/2006/relationships/hyperlink" Target="http://esrl.noaa.gov/gmd/aero/software/aerosols/data.export.html" TargetMode="External"/><Relationship Id="rId6" Type="http://schemas.openxmlformats.org/officeDocument/2006/relationships/slide" Target="slide3.xml"/><Relationship Id="rId1" Type="http://schemas.openxmlformats.org/officeDocument/2006/relationships/slideLayout" Target="../slideLayouts/slideLayout2.xml"/><Relationship Id="rId2" Type="http://schemas.openxmlformats.org/officeDocument/2006/relationships/slide" Target="slid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4" Type="http://schemas.openxmlformats.org/officeDocument/2006/relationships/slide" Target="slide3.xml"/><Relationship Id="rId5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rl.noaa.gov/gmd/aero/software/aerosols/data.export.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4" Type="http://schemas.openxmlformats.org/officeDocument/2006/relationships/hyperlink" Target="http://esrl.noaa.gov/gmd/aero/software/aerosols/data.edit.wl.html" TargetMode="External"/><Relationship Id="rId5" Type="http://schemas.openxmlformats.org/officeDocument/2006/relationships/slide" Target="slide3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4" Type="http://schemas.openxmlformats.org/officeDocument/2006/relationships/hyperlink" Target="http://esrl.noaa.gov/gmd/aero/software/aerosols/" TargetMode="External"/><Relationship Id="rId5" Type="http://schemas.openxmlformats.org/officeDocument/2006/relationships/hyperlink" Target="http://esrl.noaa.gov/gmd/aero/software/aerosols/dbfaq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slide" Target="slide5.xml"/><Relationship Id="rId8" Type="http://schemas.openxmlformats.org/officeDocument/2006/relationships/slide" Target="slide3.xml"/><Relationship Id="rId9" Type="http://schemas.openxmlformats.org/officeDocument/2006/relationships/slide" Target="slide20.xml"/><Relationship Id="rId10" Type="http://schemas.openxmlformats.org/officeDocument/2006/relationships/slide" Target="slide4.xml"/><Relationship Id="rId11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hyperlink" Target="http://esrl.noaa.gov/gmd/aero/software/aerosols/data.instruments.get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4" Type="http://schemas.openxmlformats.org/officeDocument/2006/relationships/hyperlink" Target="http://freeengineer.org/learnUNIXin10minute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hyperlink" Target="http://freeengineer.org/learnUNIXin10minutes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slide" Target="slide10.xml"/><Relationship Id="rId5" Type="http://schemas.openxmlformats.org/officeDocument/2006/relationships/slide" Target="slide8.xml"/><Relationship Id="rId6" Type="http://schemas.openxmlformats.org/officeDocument/2006/relationships/slide" Target="slide11.xml"/><Relationship Id="rId7" Type="http://schemas.openxmlformats.org/officeDocument/2006/relationships/slide" Target="slide3.xml"/><Relationship Id="rId8" Type="http://schemas.openxmlformats.org/officeDocument/2006/relationships/hyperlink" Target="http://esrl.noaa.gov/gmd/aero/software/aerosols/xt2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8" Type="http://schemas.openxmlformats.org/officeDocument/2006/relationships/slide" Target="slide7.xml"/><Relationship Id="rId9" Type="http://schemas.openxmlformats.org/officeDocument/2006/relationships/slide" Target="slide9.xml"/><Relationship Id="rId10" Type="http://schemas.openxmlformats.org/officeDocument/2006/relationships/slide" Target="slide3.xm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rl.noaa.gov/gmd/aero/software/aerosols/timeformat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slide" Target="slide3.xm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rl.noaa.gov/gmd/aero/software/aerosols/timeforma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Get Data Out of the AERO Database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788967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Continue</a:t>
            </a:r>
            <a:endParaRPr lang="en-US" sz="2400" dirty="0"/>
          </a:p>
        </p:txBody>
      </p:sp>
      <p:sp>
        <p:nvSpPr>
          <p:cNvPr id="6" name="Action Button: Forward or Next 5">
            <a:hlinkClick r:id="rId3" action="ppaction://hlinksldjump" highlightClick="1"/>
          </p:cNvPr>
          <p:cNvSpPr/>
          <p:nvPr/>
        </p:nvSpPr>
        <p:spPr>
          <a:xfrm>
            <a:off x="7505700" y="5715000"/>
            <a:ext cx="8001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91517" y="2762846"/>
            <a:ext cx="3742855" cy="36376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904" y="3336608"/>
            <a:ext cx="2490081" cy="2490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487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Specifiers</a:t>
            </a:r>
            <a:r>
              <a:rPr lang="en-US" dirty="0" smtClean="0"/>
              <a:t> (xt2)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-e is a data set in “</a:t>
            </a:r>
            <a:r>
              <a:rPr lang="en-US" dirty="0" err="1" smtClean="0"/>
              <a:t>h_e</a:t>
            </a:r>
            <a:r>
              <a:rPr lang="en-US" dirty="0" smtClean="0"/>
              <a:t>” </a:t>
            </a:r>
            <a:r>
              <a:rPr lang="en-US" dirty="0"/>
              <a:t>format (</a:t>
            </a:r>
            <a:r>
              <a:rPr lang="en-US" dirty="0">
                <a:hlinkClick r:id="rId2"/>
              </a:rPr>
              <a:t>http://esrl.noaa.gov/gmd/aero/data/datafmt.html#h</a:t>
            </a:r>
            <a:r>
              <a:rPr lang="en-US" dirty="0" smtClean="0">
                <a:hlinkClick r:id="rId2"/>
              </a:rPr>
              <a:t>_</a:t>
            </a:r>
            <a:r>
              <a:rPr lang="en-US" dirty="0" smtClean="0"/>
              <a:t>)</a:t>
            </a:r>
          </a:p>
          <a:p>
            <a:r>
              <a:rPr lang="en-US" dirty="0" smtClean="0"/>
              <a:t>-</a:t>
            </a:r>
            <a:r>
              <a:rPr lang="en-US" dirty="0"/>
              <a:t>h </a:t>
            </a:r>
            <a:r>
              <a:rPr lang="en-US" dirty="0" smtClean="0"/>
              <a:t>-d –m  are hourly, daily, and monthly averages, </a:t>
            </a:r>
            <a:r>
              <a:rPr lang="en-US" dirty="0"/>
              <a:t>respectively (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esrl.noaa.gov/gmd/aero/data/datafmt.html#a_A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*Note: One of these commands </a:t>
            </a:r>
            <a:r>
              <a:rPr lang="en-US" b="1" dirty="0" smtClean="0"/>
              <a:t>must be specified</a:t>
            </a:r>
            <a:r>
              <a:rPr lang="en-US" dirty="0" smtClean="0"/>
              <a:t>, no more, no less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Action Button: Back or Previous 4">
            <a:hlinkClick r:id="" action="ppaction://hlinkshowjump?jump=lastslideviewed" highlightClick="1"/>
          </p:cNvPr>
          <p:cNvSpPr/>
          <p:nvPr/>
        </p:nvSpPr>
        <p:spPr>
          <a:xfrm>
            <a:off x="159421" y="152400"/>
            <a:ext cx="361077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Home 5">
            <a:hlinkClick r:id="rId4" action="ppaction://hlinksldjump" highlightClick="1"/>
          </p:cNvPr>
          <p:cNvSpPr/>
          <p:nvPr/>
        </p:nvSpPr>
        <p:spPr>
          <a:xfrm>
            <a:off x="520498" y="152400"/>
            <a:ext cx="393902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Forward or Next 6">
            <a:hlinkClick r:id="rId4" action="ppaction://hlinksldjump" highlightClick="1"/>
          </p:cNvPr>
          <p:cNvSpPr/>
          <p:nvPr/>
        </p:nvSpPr>
        <p:spPr>
          <a:xfrm>
            <a:off x="883672" y="152400"/>
            <a:ext cx="393902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Help 10">
            <a:hlinkClick r:id="rId5" highlightClick="1"/>
          </p:cNvPr>
          <p:cNvSpPr/>
          <p:nvPr/>
        </p:nvSpPr>
        <p:spPr>
          <a:xfrm>
            <a:off x="1663498" y="152400"/>
            <a:ext cx="381000" cy="4572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Information 11">
            <a:hlinkClick r:id="rId6" action="ppaction://hlinksldjump" highlightClick="1"/>
          </p:cNvPr>
          <p:cNvSpPr/>
          <p:nvPr/>
        </p:nvSpPr>
        <p:spPr>
          <a:xfrm>
            <a:off x="1282498" y="152400"/>
            <a:ext cx="393902" cy="4572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8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/>
              <a:t>Options (xt2)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--clean –c  exports data that has been edited and approved</a:t>
            </a:r>
          </a:p>
          <a:p>
            <a:r>
              <a:rPr lang="en-US" dirty="0" smtClean="0"/>
              <a:t>--raw exports unedited data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More options are listed here: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esrl.noaa.gov/gmd/aero/software/aerosols/xt2.html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Action Button: Back or Previous 4">
            <a:hlinkClick r:id="" action="ppaction://hlinkshowjump?jump=lastslideviewed" highlightClick="1"/>
          </p:cNvPr>
          <p:cNvSpPr/>
          <p:nvPr/>
        </p:nvSpPr>
        <p:spPr>
          <a:xfrm>
            <a:off x="159421" y="152400"/>
            <a:ext cx="361077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Home 5">
            <a:hlinkClick r:id="rId3" action="ppaction://hlinksldjump" highlightClick="1"/>
          </p:cNvPr>
          <p:cNvSpPr/>
          <p:nvPr/>
        </p:nvSpPr>
        <p:spPr>
          <a:xfrm>
            <a:off x="520498" y="152400"/>
            <a:ext cx="393902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Forward or Next 6">
            <a:hlinkClick r:id="rId4" action="ppaction://hlinksldjump" highlightClick="1"/>
          </p:cNvPr>
          <p:cNvSpPr/>
          <p:nvPr/>
        </p:nvSpPr>
        <p:spPr>
          <a:xfrm>
            <a:off x="883672" y="152400"/>
            <a:ext cx="393902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Help 10">
            <a:hlinkClick r:id="rId2" highlightClick="1"/>
          </p:cNvPr>
          <p:cNvSpPr/>
          <p:nvPr/>
        </p:nvSpPr>
        <p:spPr>
          <a:xfrm>
            <a:off x="1663498" y="152400"/>
            <a:ext cx="381000" cy="4572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Information 11">
            <a:hlinkClick r:id="rId4" action="ppaction://hlinksldjump" highlightClick="1"/>
          </p:cNvPr>
          <p:cNvSpPr/>
          <p:nvPr/>
        </p:nvSpPr>
        <p:spPr>
          <a:xfrm>
            <a:off x="1282498" y="152400"/>
            <a:ext cx="393902" cy="4572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8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600" y="210527"/>
            <a:ext cx="8534400" cy="758952"/>
          </a:xfrm>
        </p:spPr>
        <p:txBody>
          <a:bodyPr/>
          <a:lstStyle/>
          <a:p>
            <a:r>
              <a:rPr lang="en-US" dirty="0" smtClean="0"/>
              <a:t>How to Extract Data (data.get)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Input: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1463040" lvl="5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lvl="1">
              <a:lnSpc>
                <a:spcPct val="250000"/>
              </a:lnSpc>
            </a:pPr>
            <a:r>
              <a:rPr lang="en-US" dirty="0" smtClean="0">
                <a:hlinkClick r:id="rId2" action="ppaction://hlinksldjump"/>
              </a:rPr>
              <a:t>data.get</a:t>
            </a:r>
            <a:r>
              <a:rPr lang="en-US" dirty="0" smtClean="0"/>
              <a:t> sfb </a:t>
            </a:r>
            <a:r>
              <a:rPr lang="en-US" dirty="0" smtClean="0">
                <a:hlinkClick r:id="rId3" action="ppaction://hlinksldjump"/>
              </a:rPr>
              <a:t>S11a,S12a</a:t>
            </a:r>
            <a:r>
              <a:rPr lang="en-US" dirty="0" smtClean="0"/>
              <a:t> </a:t>
            </a:r>
            <a:r>
              <a:rPr lang="en-US" dirty="0" smtClean="0">
                <a:hlinkClick r:id="rId4" action="ppaction://hlinksldjump"/>
              </a:rPr>
              <a:t>2010:88 2010:116</a:t>
            </a:r>
            <a:r>
              <a:rPr lang="en-US" dirty="0" smtClean="0"/>
              <a:t> </a:t>
            </a:r>
            <a:r>
              <a:rPr lang="en-US" dirty="0" smtClean="0">
                <a:hlinkClick r:id="rId5" action="ppaction://hlinksldjump"/>
              </a:rPr>
              <a:t>edited</a:t>
            </a:r>
            <a:endParaRPr lang="en-US" dirty="0" smtClean="0"/>
          </a:p>
        </p:txBody>
      </p:sp>
      <p:sp>
        <p:nvSpPr>
          <p:cNvPr id="4" name="Down Arrow 3"/>
          <p:cNvSpPr/>
          <p:nvPr/>
        </p:nvSpPr>
        <p:spPr>
          <a:xfrm>
            <a:off x="1853998" y="3218188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028950" y="3225017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57450" y="1920099"/>
            <a:ext cx="1733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Instruments (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 action="ppaction://hlinksldjump"/>
              </a:rPr>
              <a:t>Learn about record specifiers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endParaRPr lang="en-US" sz="1600" dirty="0"/>
          </a:p>
        </p:txBody>
      </p:sp>
      <p:sp>
        <p:nvSpPr>
          <p:cNvPr id="9" name="Down Arrow 8"/>
          <p:cNvSpPr/>
          <p:nvPr/>
        </p:nvSpPr>
        <p:spPr>
          <a:xfrm>
            <a:off x="4648200" y="3224947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81450" y="2043209"/>
            <a:ext cx="1809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Start/End Date</a:t>
            </a:r>
          </a:p>
          <a:p>
            <a:pPr marL="0" lvl="5"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 action="ppaction://hlinksldjump"/>
              </a:rPr>
              <a:t>Learn about DOY Format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080623" y="2286251"/>
            <a:ext cx="1799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Station</a:t>
            </a:r>
          </a:p>
          <a:p>
            <a:pPr marL="0" lvl="5"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 action="ppaction://hlinksldjump"/>
              </a:rPr>
              <a:t>learn more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697649" y="2050278"/>
            <a:ext cx="15651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 Archive</a:t>
            </a:r>
          </a:p>
          <a:p>
            <a:pPr marL="0" lvl="5"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5" action="ppaction://hlinksldjump"/>
              </a:rPr>
              <a:t>Learn about Data Types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endParaRPr lang="en-US" sz="1600" dirty="0"/>
          </a:p>
        </p:txBody>
      </p:sp>
      <p:sp>
        <p:nvSpPr>
          <p:cNvPr id="13" name="Down Arrow 12"/>
          <p:cNvSpPr/>
          <p:nvPr/>
        </p:nvSpPr>
        <p:spPr>
          <a:xfrm>
            <a:off x="6200775" y="3224947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Back or Previous 25">
            <a:hlinkClick r:id="" action="ppaction://hlinkshowjump?jump=lastslideviewed" highlightClick="1"/>
          </p:cNvPr>
          <p:cNvSpPr/>
          <p:nvPr/>
        </p:nvSpPr>
        <p:spPr>
          <a:xfrm>
            <a:off x="159421" y="152400"/>
            <a:ext cx="361077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ome 26">
            <a:hlinkClick r:id="rId2" action="ppaction://hlinksldjump" highlightClick="1"/>
          </p:cNvPr>
          <p:cNvSpPr/>
          <p:nvPr/>
        </p:nvSpPr>
        <p:spPr>
          <a:xfrm>
            <a:off x="520498" y="152400"/>
            <a:ext cx="393902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Forward or Next 28">
            <a:hlinkClick r:id="" action="ppaction://hlinkshowjump?jump=nextslide" highlightClick="1"/>
          </p:cNvPr>
          <p:cNvSpPr/>
          <p:nvPr/>
        </p:nvSpPr>
        <p:spPr>
          <a:xfrm>
            <a:off x="883672" y="152400"/>
            <a:ext cx="393902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hlinkClick r:id="rId6" action="ppaction://hlinksldjump"/>
          </p:cNvPr>
          <p:cNvSpPr/>
          <p:nvPr/>
        </p:nvSpPr>
        <p:spPr>
          <a:xfrm>
            <a:off x="6219824" y="4953000"/>
            <a:ext cx="2085975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33" name="Action Button: Help 32">
            <a:hlinkClick r:id="rId7" highlightClick="1"/>
          </p:cNvPr>
          <p:cNvSpPr/>
          <p:nvPr/>
        </p:nvSpPr>
        <p:spPr>
          <a:xfrm>
            <a:off x="1663498" y="152400"/>
            <a:ext cx="381000" cy="4572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ction Button: Information 33">
            <a:hlinkClick r:id="rId8" action="ppaction://hlinksldjump" highlightClick="1"/>
          </p:cNvPr>
          <p:cNvSpPr/>
          <p:nvPr/>
        </p:nvSpPr>
        <p:spPr>
          <a:xfrm>
            <a:off x="1282498" y="152400"/>
            <a:ext cx="393902" cy="4572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14400" y="5486400"/>
            <a:ext cx="3930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Click any part of the command to learn more about it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93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59" y="230124"/>
            <a:ext cx="8534400" cy="758952"/>
          </a:xfrm>
        </p:spPr>
        <p:txBody>
          <a:bodyPr/>
          <a:lstStyle/>
          <a:p>
            <a:r>
              <a:rPr lang="en-US" dirty="0" smtClean="0"/>
              <a:t>Record </a:t>
            </a:r>
            <a:r>
              <a:rPr lang="en-US" dirty="0" err="1" smtClean="0"/>
              <a:t>Specifiers</a:t>
            </a:r>
            <a:r>
              <a:rPr lang="en-US" dirty="0" smtClean="0"/>
              <a:t> (</a:t>
            </a:r>
            <a:r>
              <a:rPr lang="en-US" dirty="0" err="1" smtClean="0"/>
              <a:t>data.get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Instruments are generally named as follows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letter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smtClean="0"/>
              <a:t>instrument type</a:t>
            </a:r>
            <a:endParaRPr lang="en-US" dirty="0"/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number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smtClean="0"/>
              <a:t>sampling </a:t>
            </a:r>
            <a:r>
              <a:rPr lang="en-US" dirty="0"/>
              <a:t>line 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number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position in the </a:t>
            </a:r>
            <a:r>
              <a:rPr lang="en-US" dirty="0" smtClean="0">
                <a:sym typeface="Wingdings" pitchFamily="2" charset="2"/>
              </a:rPr>
              <a:t>sampling line</a:t>
            </a:r>
            <a:endParaRPr lang="en-US" dirty="0" smtClean="0"/>
          </a:p>
          <a:p>
            <a:pPr lvl="1"/>
            <a:r>
              <a:rPr lang="en-US" dirty="0" smtClean="0"/>
              <a:t>suffix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the </a:t>
            </a:r>
            <a:r>
              <a:rPr lang="en-US" dirty="0"/>
              <a:t>category</a:t>
            </a:r>
          </a:p>
          <a:p>
            <a:pPr lvl="2"/>
            <a:r>
              <a:rPr lang="en-US" dirty="0"/>
              <a:t>a =primary measurement</a:t>
            </a:r>
          </a:p>
          <a:p>
            <a:pPr lvl="2"/>
            <a:r>
              <a:rPr lang="en-US" dirty="0"/>
              <a:t>m = monitor measurement (housekeeping/status)</a:t>
            </a:r>
          </a:p>
          <a:p>
            <a:pPr lvl="1"/>
            <a:r>
              <a:rPr lang="en-US" dirty="0" smtClean="0"/>
              <a:t>S11 means a device that measures scattering</a:t>
            </a:r>
          </a:p>
          <a:p>
            <a:pPr lvl="4"/>
            <a:r>
              <a:rPr lang="en-US" dirty="0" smtClean="0"/>
              <a:t>“A” is absorption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letter such as “a</a:t>
            </a:r>
            <a:r>
              <a:rPr lang="en-US" dirty="0" smtClean="0"/>
              <a:t>” is </a:t>
            </a:r>
            <a:r>
              <a:rPr lang="en-US" dirty="0"/>
              <a:t>needed after the instrument name to specify what data to extract</a:t>
            </a:r>
          </a:p>
          <a:p>
            <a:pPr lvl="4"/>
            <a:r>
              <a:rPr lang="en-US" dirty="0"/>
              <a:t>As in </a:t>
            </a:r>
            <a:r>
              <a:rPr lang="en-US" dirty="0" smtClean="0"/>
              <a:t>S11a</a:t>
            </a:r>
          </a:p>
          <a:p>
            <a:pPr lvl="2"/>
            <a:r>
              <a:rPr lang="en-US" dirty="0" smtClean="0"/>
              <a:t>All Nomenclature can be found at:</a:t>
            </a:r>
          </a:p>
          <a:p>
            <a:pPr lvl="3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www.esrl.noaa.gov/gmd/aero/software/aerosols/cpd2record.html</a:t>
            </a:r>
            <a:endParaRPr lang="en-US" dirty="0" smtClean="0"/>
          </a:p>
          <a:p>
            <a:pPr lvl="1"/>
            <a:r>
              <a:rPr lang="en-US" dirty="0" smtClean="0"/>
              <a:t>To find out what instruments are at a station type (in terminal)</a:t>
            </a:r>
          </a:p>
          <a:p>
            <a:pPr lvl="2"/>
            <a:r>
              <a:rPr lang="en-US" dirty="0" smtClean="0">
                <a:hlinkClick r:id="rId3" action="ppaction://hlinksldjump"/>
              </a:rPr>
              <a:t>data.instruments.get [station name]</a:t>
            </a: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5" name="Action Button: Back or Previous 4">
            <a:hlinkClick r:id="" action="ppaction://hlinkshowjump?jump=lastslideviewed" highlightClick="1"/>
          </p:cNvPr>
          <p:cNvSpPr/>
          <p:nvPr/>
        </p:nvSpPr>
        <p:spPr>
          <a:xfrm>
            <a:off x="159421" y="152400"/>
            <a:ext cx="361077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Home 5">
            <a:hlinkClick r:id="rId4" action="ppaction://hlinksldjump" highlightClick="1"/>
          </p:cNvPr>
          <p:cNvSpPr/>
          <p:nvPr/>
        </p:nvSpPr>
        <p:spPr>
          <a:xfrm>
            <a:off x="520498" y="152400"/>
            <a:ext cx="393902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83672" y="152400"/>
            <a:ext cx="393902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Help 10">
            <a:hlinkClick r:id="rId2" highlightClick="1"/>
          </p:cNvPr>
          <p:cNvSpPr/>
          <p:nvPr/>
        </p:nvSpPr>
        <p:spPr>
          <a:xfrm>
            <a:off x="1663498" y="152400"/>
            <a:ext cx="381000" cy="4572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Information 11">
            <a:hlinkClick r:id="rId5" action="ppaction://hlinksldjump" highlightClick="1"/>
          </p:cNvPr>
          <p:cNvSpPr/>
          <p:nvPr/>
        </p:nvSpPr>
        <p:spPr>
          <a:xfrm>
            <a:off x="1282498" y="152400"/>
            <a:ext cx="393902" cy="4572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5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DOY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DOY is Day of Year</a:t>
            </a:r>
          </a:p>
          <a:p>
            <a:r>
              <a:rPr lang="en-US" dirty="0" smtClean="0"/>
              <a:t>Two ways to get the DOY value </a:t>
            </a:r>
            <a:r>
              <a:rPr lang="en-US" dirty="0"/>
              <a:t>for a given date:</a:t>
            </a:r>
          </a:p>
          <a:p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645599134"/>
              </p:ext>
            </p:extLst>
          </p:nvPr>
        </p:nvGraphicFramePr>
        <p:xfrm>
          <a:off x="609600" y="2514600"/>
          <a:ext cx="80772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Action Button: Back or Previous 7">
            <a:hlinkClick r:id="" action="ppaction://hlinkshowjump?jump=lastslideviewed" highlightClick="1"/>
          </p:cNvPr>
          <p:cNvSpPr/>
          <p:nvPr/>
        </p:nvSpPr>
        <p:spPr>
          <a:xfrm>
            <a:off x="159421" y="152400"/>
            <a:ext cx="361077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Home 8">
            <a:hlinkClick r:id="rId7" action="ppaction://hlinksldjump" highlightClick="1"/>
          </p:cNvPr>
          <p:cNvSpPr/>
          <p:nvPr/>
        </p:nvSpPr>
        <p:spPr>
          <a:xfrm>
            <a:off x="520498" y="152400"/>
            <a:ext cx="393902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883672" y="152400"/>
            <a:ext cx="393902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Forward or Next 15">
            <a:hlinkClick r:id="rId8" action="ppaction://hlinksldjump" highlightClick="1"/>
          </p:cNvPr>
          <p:cNvSpPr/>
          <p:nvPr/>
        </p:nvSpPr>
        <p:spPr>
          <a:xfrm>
            <a:off x="8552073" y="152400"/>
            <a:ext cx="439527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Information 18">
            <a:hlinkClick r:id="rId9" action="ppaction://hlinksldjump" highlightClick="1"/>
          </p:cNvPr>
          <p:cNvSpPr/>
          <p:nvPr/>
        </p:nvSpPr>
        <p:spPr>
          <a:xfrm>
            <a:off x="1282498" y="152400"/>
            <a:ext cx="393902" cy="4572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Help 11">
            <a:hlinkClick r:id="rId10" highlightClick="1"/>
          </p:cNvPr>
          <p:cNvSpPr/>
          <p:nvPr/>
        </p:nvSpPr>
        <p:spPr>
          <a:xfrm>
            <a:off x="1663498" y="152400"/>
            <a:ext cx="381000" cy="4572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7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DOY Format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doy value  is now combined with the year to select the data to be </a:t>
            </a:r>
            <a:r>
              <a:rPr lang="en-US" dirty="0" smtClean="0"/>
              <a:t>extracted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>
                <a:solidFill>
                  <a:srgbClr val="646B86"/>
                </a:solidFill>
              </a:rPr>
              <a:t>data.get</a:t>
            </a:r>
            <a:r>
              <a:rPr lang="en-US" dirty="0">
                <a:solidFill>
                  <a:srgbClr val="646B86"/>
                </a:solidFill>
              </a:rPr>
              <a:t> sfb S11a,S12a </a:t>
            </a:r>
            <a:r>
              <a:rPr lang="en-US" sz="1900" b="1" dirty="0">
                <a:solidFill>
                  <a:srgbClr val="646B86"/>
                </a:solidFill>
              </a:rPr>
              <a:t>2010:88</a:t>
            </a:r>
            <a:r>
              <a:rPr lang="en-US" dirty="0">
                <a:solidFill>
                  <a:srgbClr val="646B86"/>
                </a:solidFill>
              </a:rPr>
              <a:t> 2010:116 edited </a:t>
            </a:r>
            <a:endParaRPr lang="en-US" dirty="0" smtClean="0">
              <a:solidFill>
                <a:srgbClr val="646B86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rgbClr val="646B86"/>
              </a:solidFill>
            </a:endParaRPr>
          </a:p>
          <a:p>
            <a:pPr lvl="1"/>
            <a:r>
              <a:rPr lang="en-US" dirty="0">
                <a:solidFill>
                  <a:srgbClr val="646B86"/>
                </a:solidFill>
              </a:rPr>
              <a:t>xt2 –h sfb </a:t>
            </a:r>
            <a:r>
              <a:rPr lang="en-US" b="1" dirty="0">
                <a:solidFill>
                  <a:srgbClr val="646B86"/>
                </a:solidFill>
              </a:rPr>
              <a:t>2010:88</a:t>
            </a:r>
            <a:r>
              <a:rPr lang="en-US" dirty="0">
                <a:solidFill>
                  <a:srgbClr val="646B86"/>
                </a:solidFill>
              </a:rPr>
              <a:t> 2010:116 clean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Clr>
                <a:srgbClr val="D16349"/>
              </a:buClr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Clr>
                <a:srgbClr val="D16349"/>
              </a:buClr>
              <a:buNone/>
            </a:pPr>
            <a:r>
              <a:rPr lang="en-US" b="1" dirty="0">
                <a:solidFill>
                  <a:prstClr val="black"/>
                </a:solidFill>
              </a:rPr>
              <a:t>More usable time formats can be found at:</a:t>
            </a:r>
          </a:p>
          <a:p>
            <a:pPr>
              <a:buClr>
                <a:srgbClr val="D16349"/>
              </a:buClr>
            </a:pPr>
            <a:r>
              <a:rPr lang="en-US" dirty="0">
                <a:solidFill>
                  <a:prstClr val="black"/>
                </a:solidFill>
                <a:hlinkClick r:id="rId2"/>
              </a:rPr>
              <a:t>http://esrl.noaa.gov/gmd/aero/software/aerosols/timeformat.html</a:t>
            </a:r>
            <a:endParaRPr lang="en-US" dirty="0">
              <a:solidFill>
                <a:prstClr val="black"/>
              </a:solidFill>
            </a:endParaRPr>
          </a:p>
          <a:p>
            <a:pPr marL="594360" lvl="2" indent="0">
              <a:buClr>
                <a:srgbClr val="D16349"/>
              </a:buClr>
              <a:buNone/>
            </a:pPr>
            <a:endParaRPr lang="en-US" dirty="0">
              <a:solidFill>
                <a:srgbClr val="646B86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Action Button: Back or Previous 4">
            <a:hlinkClick r:id="" action="ppaction://hlinkshowjump?jump=lastslideviewed" highlightClick="1"/>
          </p:cNvPr>
          <p:cNvSpPr/>
          <p:nvPr/>
        </p:nvSpPr>
        <p:spPr>
          <a:xfrm>
            <a:off x="159421" y="152400"/>
            <a:ext cx="361077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Home 5">
            <a:hlinkClick r:id="rId3" action="ppaction://hlinksldjump" highlightClick="1"/>
          </p:cNvPr>
          <p:cNvSpPr/>
          <p:nvPr/>
        </p:nvSpPr>
        <p:spPr>
          <a:xfrm>
            <a:off x="520498" y="152400"/>
            <a:ext cx="393902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83672" y="152400"/>
            <a:ext cx="393902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Information 11">
            <a:hlinkClick r:id="rId4" action="ppaction://hlinksldjump" highlightClick="1"/>
          </p:cNvPr>
          <p:cNvSpPr/>
          <p:nvPr/>
        </p:nvSpPr>
        <p:spPr>
          <a:xfrm>
            <a:off x="1282498" y="152400"/>
            <a:ext cx="393902" cy="4572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Help 8">
            <a:hlinkClick r:id="rId2" highlightClick="1"/>
          </p:cNvPr>
          <p:cNvSpPr/>
          <p:nvPr/>
        </p:nvSpPr>
        <p:spPr>
          <a:xfrm>
            <a:off x="1663498" y="152400"/>
            <a:ext cx="381000" cy="4572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7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/>
              <a:t>Types (</a:t>
            </a:r>
            <a:r>
              <a:rPr lang="en-US" dirty="0" err="1"/>
              <a:t>data.get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AERO database can choose from 3 data types:</a:t>
            </a:r>
          </a:p>
          <a:p>
            <a:pPr lvl="1"/>
            <a:r>
              <a:rPr lang="en-US" dirty="0" smtClean="0"/>
              <a:t>Raw</a:t>
            </a:r>
          </a:p>
          <a:p>
            <a:pPr lvl="3"/>
            <a:r>
              <a:rPr lang="en-US" dirty="0" err="1" smtClean="0"/>
              <a:t>data.get</a:t>
            </a:r>
            <a:r>
              <a:rPr lang="en-US" dirty="0"/>
              <a:t> sfb 2010:88 2010:116 </a:t>
            </a:r>
            <a:endParaRPr lang="en-US" dirty="0" smtClean="0"/>
          </a:p>
          <a:p>
            <a:pPr lvl="1"/>
            <a:r>
              <a:rPr lang="en-US" dirty="0" smtClean="0"/>
              <a:t>Edited</a:t>
            </a:r>
          </a:p>
          <a:p>
            <a:pPr lvl="2"/>
            <a:r>
              <a:rPr lang="en-US" dirty="0" smtClean="0"/>
              <a:t>not passed QC checks</a:t>
            </a:r>
          </a:p>
          <a:p>
            <a:pPr lvl="3"/>
            <a:r>
              <a:rPr lang="en-US" dirty="0" err="1" smtClean="0"/>
              <a:t>data.get</a:t>
            </a:r>
            <a:r>
              <a:rPr lang="en-US" dirty="0" smtClean="0"/>
              <a:t> </a:t>
            </a:r>
            <a:r>
              <a:rPr lang="en-US" dirty="0"/>
              <a:t>sfb 2010:88 2010:116 </a:t>
            </a:r>
            <a:r>
              <a:rPr lang="en-US" dirty="0" smtClean="0"/>
              <a:t>edited</a:t>
            </a:r>
          </a:p>
          <a:p>
            <a:pPr lvl="1"/>
            <a:r>
              <a:rPr lang="en-US" dirty="0" smtClean="0"/>
              <a:t>Clean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dited data that have passed QC checks</a:t>
            </a:r>
          </a:p>
          <a:p>
            <a:pPr lvl="3"/>
            <a:r>
              <a:rPr lang="en-US" dirty="0" err="1"/>
              <a:t>data.get</a:t>
            </a:r>
            <a:r>
              <a:rPr lang="en-US" dirty="0"/>
              <a:t>  </a:t>
            </a:r>
            <a:r>
              <a:rPr lang="en-US" dirty="0" smtClean="0"/>
              <a:t>sfb 2010:88 2010:116 clean</a:t>
            </a:r>
            <a:endParaRPr lang="en-US" dirty="0"/>
          </a:p>
          <a:p>
            <a:pPr lvl="1"/>
            <a:r>
              <a:rPr lang="en-US" dirty="0" err="1" smtClean="0"/>
              <a:t>avgH</a:t>
            </a:r>
            <a:r>
              <a:rPr lang="en-US" dirty="0" smtClean="0"/>
              <a:t> </a:t>
            </a:r>
            <a:r>
              <a:rPr lang="en-US" dirty="0" err="1" smtClean="0"/>
              <a:t>avgD</a:t>
            </a:r>
            <a:r>
              <a:rPr lang="en-US" dirty="0" smtClean="0"/>
              <a:t> </a:t>
            </a:r>
            <a:r>
              <a:rPr lang="en-US" dirty="0" err="1" smtClean="0"/>
              <a:t>avgM</a:t>
            </a:r>
            <a:endParaRPr lang="en-US" dirty="0" smtClean="0"/>
          </a:p>
          <a:p>
            <a:pPr lvl="2"/>
            <a:r>
              <a:rPr lang="en-US" dirty="0" err="1" smtClean="0"/>
              <a:t>data.get</a:t>
            </a:r>
            <a:r>
              <a:rPr lang="en-US" dirty="0" smtClean="0"/>
              <a:t> </a:t>
            </a:r>
            <a:r>
              <a:rPr lang="en-US" dirty="0"/>
              <a:t>sfb 2010:88 2010:116 </a:t>
            </a:r>
            <a:r>
              <a:rPr lang="en-US" dirty="0" err="1"/>
              <a:t>avgH</a:t>
            </a:r>
            <a:endParaRPr lang="en-US" dirty="0" smtClean="0"/>
          </a:p>
          <a:p>
            <a:pPr lvl="3"/>
            <a:r>
              <a:rPr lang="en-US" dirty="0" smtClean="0"/>
              <a:t>clean, passed data, averaged hourly [H], Daily [D], or Monthly [M]</a:t>
            </a:r>
          </a:p>
          <a:p>
            <a:pPr marL="274320" lvl="1" indent="0">
              <a:buNone/>
            </a:pPr>
            <a:r>
              <a:rPr lang="en-US" dirty="0" smtClean="0"/>
              <a:t>All options/descriptions can be found at: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esrl.noaa.gov/gmd/aero/software/aerosols/sources.html</a:t>
            </a: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5" name="Action Button: Back or Previous 4">
            <a:hlinkClick r:id="" action="ppaction://hlinkshowjump?jump=lastslideviewed" highlightClick="1"/>
          </p:cNvPr>
          <p:cNvSpPr/>
          <p:nvPr/>
        </p:nvSpPr>
        <p:spPr>
          <a:xfrm>
            <a:off x="159421" y="152400"/>
            <a:ext cx="361077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Home 5">
            <a:hlinkClick r:id="rId3" action="ppaction://hlinksldjump" highlightClick="1"/>
          </p:cNvPr>
          <p:cNvSpPr/>
          <p:nvPr/>
        </p:nvSpPr>
        <p:spPr>
          <a:xfrm>
            <a:off x="520498" y="152400"/>
            <a:ext cx="393902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Forward or Next 6">
            <a:hlinkClick r:id="rId4" action="ppaction://hlinksldjump" highlightClick="1"/>
          </p:cNvPr>
          <p:cNvSpPr/>
          <p:nvPr/>
        </p:nvSpPr>
        <p:spPr>
          <a:xfrm>
            <a:off x="883672" y="152400"/>
            <a:ext cx="393902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Help 10">
            <a:hlinkClick r:id="rId2" highlightClick="1"/>
          </p:cNvPr>
          <p:cNvSpPr/>
          <p:nvPr/>
        </p:nvSpPr>
        <p:spPr>
          <a:xfrm>
            <a:off x="1663498" y="152400"/>
            <a:ext cx="381000" cy="4572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Information 11">
            <a:hlinkClick r:id="rId4" action="ppaction://hlinksldjump" highlightClick="1"/>
          </p:cNvPr>
          <p:cNvSpPr/>
          <p:nvPr/>
        </p:nvSpPr>
        <p:spPr>
          <a:xfrm>
            <a:off x="1282498" y="152400"/>
            <a:ext cx="393902" cy="4572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6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Data.export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Format </a:t>
            </a:r>
            <a:r>
              <a:rPr lang="en-US" dirty="0"/>
              <a:t>is </a:t>
            </a:r>
            <a:r>
              <a:rPr lang="en-US" dirty="0" smtClean="0"/>
              <a:t>“… </a:t>
            </a:r>
            <a:r>
              <a:rPr lang="en-US" dirty="0"/>
              <a:t>|data.export &gt; </a:t>
            </a:r>
            <a:r>
              <a:rPr lang="en-US" dirty="0" smtClean="0"/>
              <a:t>file.csv”</a:t>
            </a:r>
            <a:endParaRPr lang="en-US" dirty="0"/>
          </a:p>
          <a:p>
            <a:pPr lvl="1"/>
            <a:r>
              <a:rPr lang="en-US" dirty="0"/>
              <a:t>Must have data.get in front of export, else nothing is exported</a:t>
            </a:r>
          </a:p>
          <a:p>
            <a:r>
              <a:rPr lang="en-US" dirty="0" smtClean="0"/>
              <a:t>File.csv </a:t>
            </a:r>
            <a:r>
              <a:rPr lang="en-US" dirty="0"/>
              <a:t>will </a:t>
            </a:r>
            <a:r>
              <a:rPr lang="en-US" dirty="0" smtClean="0"/>
              <a:t>be </a:t>
            </a:r>
            <a:r>
              <a:rPr lang="en-US" dirty="0"/>
              <a:t>saved in the </a:t>
            </a:r>
            <a:r>
              <a:rPr lang="en-US" dirty="0" smtClean="0"/>
              <a:t>current </a:t>
            </a:r>
            <a:r>
              <a:rPr lang="en-US" dirty="0"/>
              <a:t>directory </a:t>
            </a:r>
            <a:r>
              <a:rPr lang="en-US" dirty="0" smtClean="0"/>
              <a:t> (</a:t>
            </a:r>
            <a:r>
              <a:rPr lang="en-US" dirty="0" smtClean="0">
                <a:hlinkClick r:id="rId2" action="ppaction://hlinksldjump"/>
              </a:rPr>
              <a:t>Linux Primer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 specify a different directory</a:t>
            </a:r>
          </a:p>
          <a:p>
            <a:pPr lvl="1"/>
            <a:r>
              <a:rPr lang="en-US" dirty="0" smtClean="0"/>
              <a:t>…|</a:t>
            </a:r>
            <a:r>
              <a:rPr lang="en-US" dirty="0" err="1" smtClean="0"/>
              <a:t>data.export</a:t>
            </a:r>
            <a:r>
              <a:rPr lang="en-US" dirty="0" smtClean="0"/>
              <a:t> &gt; /path/to/directory/file.csv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Action Button: Back or Previous 6">
            <a:hlinkClick r:id="" action="ppaction://hlinkshowjump?jump=lastslideviewed" highlightClick="1"/>
          </p:cNvPr>
          <p:cNvSpPr/>
          <p:nvPr/>
        </p:nvSpPr>
        <p:spPr>
          <a:xfrm>
            <a:off x="159421" y="152400"/>
            <a:ext cx="361077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520498" y="152400"/>
            <a:ext cx="393902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883672" y="152400"/>
            <a:ext cx="393902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rId4" action="ppaction://hlinksldjump" highlightClick="1"/>
          </p:cNvPr>
          <p:cNvSpPr/>
          <p:nvPr/>
        </p:nvSpPr>
        <p:spPr>
          <a:xfrm>
            <a:off x="8552073" y="152400"/>
            <a:ext cx="439527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Help 15">
            <a:hlinkClick r:id="rId5" highlightClick="1"/>
          </p:cNvPr>
          <p:cNvSpPr/>
          <p:nvPr/>
        </p:nvSpPr>
        <p:spPr>
          <a:xfrm>
            <a:off x="1663498" y="152400"/>
            <a:ext cx="381000" cy="4572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Information 16">
            <a:hlinkClick r:id="rId6" action="ppaction://hlinksldjump" highlightClick="1"/>
          </p:cNvPr>
          <p:cNvSpPr/>
          <p:nvPr/>
        </p:nvSpPr>
        <p:spPr>
          <a:xfrm>
            <a:off x="1282498" y="152400"/>
            <a:ext cx="393902" cy="4572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0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Data.export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AERO database can </a:t>
            </a:r>
            <a:r>
              <a:rPr lang="en-US" dirty="0"/>
              <a:t>export in various formats</a:t>
            </a:r>
          </a:p>
          <a:p>
            <a:pPr lvl="1"/>
            <a:r>
              <a:rPr lang="en-US" dirty="0"/>
              <a:t>Here is an explanation of common options but a full list can be found at:</a:t>
            </a:r>
          </a:p>
          <a:p>
            <a:pPr lvl="2"/>
            <a:r>
              <a:rPr lang="en-US" dirty="0">
                <a:hlinkClick r:id="rId2"/>
              </a:rPr>
              <a:t>http://esrl.noaa.gov/gmd/aero/software/aerosols/data.export.html</a:t>
            </a:r>
            <a:endParaRPr lang="en-US" dirty="0"/>
          </a:p>
          <a:p>
            <a:r>
              <a:rPr lang="en-US" b="1" dirty="0"/>
              <a:t>--mode=excel|xl|csv|idl|r|R|archive|cpd2</a:t>
            </a:r>
          </a:p>
          <a:p>
            <a:pPr lvl="1"/>
            <a:r>
              <a:rPr lang="en-US" dirty="0"/>
              <a:t>Ex: …| data.export –mode=excel</a:t>
            </a:r>
          </a:p>
          <a:p>
            <a:r>
              <a:rPr lang="en-US" b="1" dirty="0"/>
              <a:t>--date-excel=</a:t>
            </a:r>
            <a:r>
              <a:rPr lang="en-US" b="1" dirty="0" err="1"/>
              <a:t>on|off</a:t>
            </a:r>
            <a:endParaRPr lang="en-US" b="1" dirty="0"/>
          </a:p>
          <a:p>
            <a:pPr lvl="1"/>
            <a:r>
              <a:rPr lang="en-US" dirty="0"/>
              <a:t>Turns the </a:t>
            </a:r>
            <a:r>
              <a:rPr lang="en-US" dirty="0" smtClean="0"/>
              <a:t>date </a:t>
            </a:r>
            <a:r>
              <a:rPr lang="en-US" dirty="0"/>
              <a:t>into an excel ready format</a:t>
            </a:r>
          </a:p>
          <a:p>
            <a:r>
              <a:rPr lang="en-US" b="1" dirty="0"/>
              <a:t>--</a:t>
            </a:r>
            <a:r>
              <a:rPr lang="en-US" b="1" dirty="0" err="1"/>
              <a:t>mvc</a:t>
            </a:r>
            <a:r>
              <a:rPr lang="en-US" b="1" dirty="0"/>
              <a:t>-type=</a:t>
            </a:r>
            <a:r>
              <a:rPr lang="en-US" b="1" dirty="0" err="1"/>
              <a:t>blank|mvc|na</a:t>
            </a:r>
            <a:endParaRPr lang="en-US" b="1" dirty="0"/>
          </a:p>
          <a:p>
            <a:pPr lvl="1"/>
            <a:r>
              <a:rPr lang="en-US" dirty="0"/>
              <a:t>The type of missing value code for places where the data has no data (it can be blank, or “</a:t>
            </a:r>
            <a:r>
              <a:rPr lang="en-US" dirty="0" err="1"/>
              <a:t>mvc</a:t>
            </a:r>
            <a:r>
              <a:rPr lang="en-US" dirty="0"/>
              <a:t>”, or “</a:t>
            </a:r>
            <a:r>
              <a:rPr lang="en-US" dirty="0" err="1"/>
              <a:t>na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sp>
        <p:nvSpPr>
          <p:cNvPr id="4" name="Action Button: Back or Previous 3">
            <a:hlinkClick r:id="" action="ppaction://hlinkshowjump?jump=lastslideviewed" highlightClick="1"/>
          </p:cNvPr>
          <p:cNvSpPr/>
          <p:nvPr/>
        </p:nvSpPr>
        <p:spPr>
          <a:xfrm>
            <a:off x="159421" y="152400"/>
            <a:ext cx="361077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520498" y="152400"/>
            <a:ext cx="393902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83672" y="152400"/>
            <a:ext cx="393902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Information 7">
            <a:hlinkClick r:id="rId4" action="ppaction://hlinksldjump" highlightClick="1"/>
          </p:cNvPr>
          <p:cNvSpPr/>
          <p:nvPr/>
        </p:nvSpPr>
        <p:spPr>
          <a:xfrm>
            <a:off x="1282498" y="152400"/>
            <a:ext cx="393902" cy="4572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rId5" action="ppaction://hlinksldjump" highlightClick="1"/>
          </p:cNvPr>
          <p:cNvSpPr/>
          <p:nvPr/>
        </p:nvSpPr>
        <p:spPr>
          <a:xfrm>
            <a:off x="8552073" y="152400"/>
            <a:ext cx="439527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Help 9">
            <a:hlinkClick r:id="rId2" highlightClick="1"/>
          </p:cNvPr>
          <p:cNvSpPr/>
          <p:nvPr/>
        </p:nvSpPr>
        <p:spPr>
          <a:xfrm>
            <a:off x="1663498" y="152400"/>
            <a:ext cx="381000" cy="4572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842" y="3810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/>
              <a:t>Wavelength Adjustment – </a:t>
            </a:r>
            <a:r>
              <a:rPr lang="en-US" dirty="0" err="1" smtClean="0"/>
              <a:t>data.edit.wl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have two instruments that measure at different wavelengths, a wavelength adjustment is needed to compare the data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Ex: </a:t>
            </a:r>
          </a:p>
          <a:p>
            <a:pPr lvl="2"/>
            <a:r>
              <a:rPr lang="en-US" dirty="0" err="1" smtClean="0"/>
              <a:t>data.get</a:t>
            </a:r>
            <a:r>
              <a:rPr lang="en-US" dirty="0" smtClean="0"/>
              <a:t>…| </a:t>
            </a:r>
            <a:r>
              <a:rPr lang="en-US" dirty="0" err="1"/>
              <a:t>data.edit.wl</a:t>
            </a:r>
            <a:r>
              <a:rPr lang="en-US" dirty="0"/>
              <a:t> --source=450,525,635 --target=450,550,700 --</a:t>
            </a:r>
            <a:r>
              <a:rPr lang="en-US" dirty="0" smtClean="0"/>
              <a:t>inputs=BbsB_S11,BbsG_S11,BbsR_S11| </a:t>
            </a:r>
            <a:r>
              <a:rPr lang="en-US" dirty="0" err="1" smtClean="0"/>
              <a:t>data.export</a:t>
            </a:r>
            <a:r>
              <a:rPr lang="en-US" dirty="0" smtClean="0"/>
              <a:t> …</a:t>
            </a:r>
          </a:p>
          <a:p>
            <a:pPr lvl="2"/>
            <a:r>
              <a:rPr lang="en-US" dirty="0" smtClean="0"/>
              <a:t>Each wavelength must be selected in BGR order, and the source and target wavelength must be entered in the format shown above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Action Button: Back or Previous 6">
            <a:hlinkClick r:id="" action="ppaction://hlinkshowjump?jump=lastslideviewed" highlightClick="1"/>
          </p:cNvPr>
          <p:cNvSpPr/>
          <p:nvPr/>
        </p:nvSpPr>
        <p:spPr>
          <a:xfrm>
            <a:off x="159421" y="152400"/>
            <a:ext cx="361077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rId2" action="ppaction://hlinksldjump" highlightClick="1"/>
          </p:cNvPr>
          <p:cNvSpPr/>
          <p:nvPr/>
        </p:nvSpPr>
        <p:spPr>
          <a:xfrm>
            <a:off x="520498" y="152400"/>
            <a:ext cx="393902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883672" y="152400"/>
            <a:ext cx="393902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rId3" action="ppaction://hlinksldjump" highlightClick="1"/>
          </p:cNvPr>
          <p:cNvSpPr/>
          <p:nvPr/>
        </p:nvSpPr>
        <p:spPr>
          <a:xfrm>
            <a:off x="8552073" y="152400"/>
            <a:ext cx="439527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ction Button: Help 38">
            <a:hlinkClick r:id="rId4" highlightClick="1"/>
          </p:cNvPr>
          <p:cNvSpPr/>
          <p:nvPr/>
        </p:nvSpPr>
        <p:spPr>
          <a:xfrm>
            <a:off x="1663498" y="152400"/>
            <a:ext cx="381000" cy="4572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ction Button: Information 39">
            <a:hlinkClick r:id="rId5" action="ppaction://hlinksldjump" highlightClick="1"/>
          </p:cNvPr>
          <p:cNvSpPr/>
          <p:nvPr/>
        </p:nvSpPr>
        <p:spPr>
          <a:xfrm>
            <a:off x="1282498" y="152400"/>
            <a:ext cx="393902" cy="4572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Navigation of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368552"/>
          </a:xfrm>
        </p:spPr>
        <p:txBody>
          <a:bodyPr/>
          <a:lstStyle/>
          <a:p>
            <a:r>
              <a:rPr lang="en-US" dirty="0" smtClean="0"/>
              <a:t>These icons below will show up on the top of every page and should be used as the main method of navigation</a:t>
            </a:r>
          </a:p>
          <a:p>
            <a:endParaRPr lang="en-US" dirty="0" smtClean="0"/>
          </a:p>
        </p:txBody>
      </p:sp>
      <p:sp>
        <p:nvSpPr>
          <p:cNvPr id="4" name="Action Button: Back or Previous 3">
            <a:hlinkClick r:id="" action="ppaction://noaction" highlightClick="1"/>
          </p:cNvPr>
          <p:cNvSpPr/>
          <p:nvPr/>
        </p:nvSpPr>
        <p:spPr>
          <a:xfrm>
            <a:off x="2895600" y="2590800"/>
            <a:ext cx="838200" cy="914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Home 4">
            <a:hlinkClick r:id="" action="ppaction://noaction" highlightClick="1"/>
          </p:cNvPr>
          <p:cNvSpPr/>
          <p:nvPr/>
        </p:nvSpPr>
        <p:spPr>
          <a:xfrm>
            <a:off x="4038600" y="2590800"/>
            <a:ext cx="9144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" action="ppaction://noaction" highlightClick="1"/>
          </p:cNvPr>
          <p:cNvSpPr/>
          <p:nvPr/>
        </p:nvSpPr>
        <p:spPr>
          <a:xfrm>
            <a:off x="5257800" y="2590800"/>
            <a:ext cx="914400" cy="914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3072384" y="3733800"/>
            <a:ext cx="484632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4253484" y="3733800"/>
            <a:ext cx="484632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5472684" y="3733800"/>
            <a:ext cx="484632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47975" y="4581525"/>
            <a:ext cx="933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Last </a:t>
            </a:r>
          </a:p>
          <a:p>
            <a:pPr algn="ctr"/>
            <a:r>
              <a:rPr lang="en-US" dirty="0" smtClean="0"/>
              <a:t>Viewed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64056" y="4581525"/>
            <a:ext cx="1263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 Page</a:t>
            </a:r>
          </a:p>
          <a:p>
            <a:pPr algn="ctr"/>
            <a:r>
              <a:rPr lang="en-US" dirty="0" smtClean="0"/>
              <a:t>in Section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51759" y="4581525"/>
            <a:ext cx="726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</a:t>
            </a:r>
          </a:p>
          <a:p>
            <a:pPr algn="ctr"/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13" name="Action Button: Help 12">
            <a:hlinkClick r:id="" action="ppaction://noaction" highlightClick="1"/>
          </p:cNvPr>
          <p:cNvSpPr/>
          <p:nvPr/>
        </p:nvSpPr>
        <p:spPr>
          <a:xfrm>
            <a:off x="7667625" y="2590800"/>
            <a:ext cx="884448" cy="9144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Information 13">
            <a:hlinkClick r:id="" action="ppaction://noaction" highlightClick="1"/>
          </p:cNvPr>
          <p:cNvSpPr/>
          <p:nvPr/>
        </p:nvSpPr>
        <p:spPr>
          <a:xfrm>
            <a:off x="6467475" y="2590800"/>
            <a:ext cx="914400" cy="9144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6682359" y="3733800"/>
            <a:ext cx="484632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353044" y="4581523"/>
            <a:ext cx="1143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Overview</a:t>
            </a:r>
          </a:p>
          <a:p>
            <a:pPr algn="ctr"/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7867533" y="3733800"/>
            <a:ext cx="484632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746608" y="4581524"/>
            <a:ext cx="10252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Online </a:t>
            </a:r>
          </a:p>
          <a:p>
            <a:pPr algn="ctr"/>
            <a:r>
              <a:rPr lang="en-US" dirty="0" smtClean="0"/>
              <a:t>Help</a:t>
            </a:r>
          </a:p>
          <a:p>
            <a:pPr algn="ctr"/>
            <a:r>
              <a:rPr lang="en-US" dirty="0" smtClean="0"/>
              <a:t>(specific to slide topic) </a:t>
            </a:r>
            <a:endParaRPr lang="en-US" dirty="0"/>
          </a:p>
        </p:txBody>
      </p:sp>
      <p:sp>
        <p:nvSpPr>
          <p:cNvPr id="19" name="Action Button: Back or Previous 18">
            <a:hlinkClick r:id="" action="ppaction://hlinkshowjump?jump=lastslideviewed" highlightClick="1"/>
          </p:cNvPr>
          <p:cNvSpPr/>
          <p:nvPr/>
        </p:nvSpPr>
        <p:spPr>
          <a:xfrm>
            <a:off x="159421" y="152400"/>
            <a:ext cx="361077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Home 19">
            <a:hlinkClick r:id="rId2" action="ppaction://hlinksldjump" highlightClick="1"/>
          </p:cNvPr>
          <p:cNvSpPr/>
          <p:nvPr/>
        </p:nvSpPr>
        <p:spPr>
          <a:xfrm>
            <a:off x="520498" y="152400"/>
            <a:ext cx="393902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ction Button: Forward or Next 20">
            <a:hlinkClick r:id="" action="ppaction://hlinkshowjump?jump=nextslide" highlightClick="1"/>
          </p:cNvPr>
          <p:cNvSpPr/>
          <p:nvPr/>
        </p:nvSpPr>
        <p:spPr>
          <a:xfrm>
            <a:off x="883672" y="152400"/>
            <a:ext cx="393902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39959" y="3038475"/>
            <a:ext cx="25080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If there is more than one page on a topic a continue button (       )  will appear in the upper right corner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Press “Esc” to leave the presentation at any time</a:t>
            </a:r>
            <a:endParaRPr lang="en-US" dirty="0"/>
          </a:p>
        </p:txBody>
      </p:sp>
      <p:sp>
        <p:nvSpPr>
          <p:cNvPr id="26" name="Action Button: Forward or Next 25">
            <a:hlinkClick r:id="rId2" action="ppaction://hlinksldjump" highlightClick="1"/>
          </p:cNvPr>
          <p:cNvSpPr/>
          <p:nvPr/>
        </p:nvSpPr>
        <p:spPr>
          <a:xfrm>
            <a:off x="8552073" y="152400"/>
            <a:ext cx="439527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Forward or Next 29">
            <a:hlinkClick r:id="" action="ppaction://noaction" highlightClick="1"/>
          </p:cNvPr>
          <p:cNvSpPr/>
          <p:nvPr/>
        </p:nvSpPr>
        <p:spPr>
          <a:xfrm>
            <a:off x="1593967" y="3962400"/>
            <a:ext cx="260031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ction Button: Help 31">
            <a:hlinkClick r:id="rId3" action="ppaction://hlinksldjump" highlightClick="1"/>
          </p:cNvPr>
          <p:cNvSpPr/>
          <p:nvPr/>
        </p:nvSpPr>
        <p:spPr>
          <a:xfrm>
            <a:off x="1663498" y="152400"/>
            <a:ext cx="381000" cy="4572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ction Button: Information 32">
            <a:hlinkClick r:id="rId2" action="ppaction://hlinksldjump" highlightClick="1"/>
          </p:cNvPr>
          <p:cNvSpPr/>
          <p:nvPr/>
        </p:nvSpPr>
        <p:spPr>
          <a:xfrm>
            <a:off x="1282498" y="152400"/>
            <a:ext cx="393902" cy="4572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0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have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Need More Help?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274320" lvl="1" indent="0" algn="ctr">
              <a:buNone/>
            </a:pPr>
            <a:endParaRPr lang="en-US" dirty="0"/>
          </a:p>
          <a:p>
            <a:pPr marL="274320" lvl="1" indent="0" algn="ctr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Action Button: Back or Previous 5">
            <a:hlinkClick r:id="" action="ppaction://hlinkshowjump?jump=lastslideviewed" highlightClick="1"/>
          </p:cNvPr>
          <p:cNvSpPr/>
          <p:nvPr/>
        </p:nvSpPr>
        <p:spPr>
          <a:xfrm>
            <a:off x="159421" y="152400"/>
            <a:ext cx="361077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520498" y="152400"/>
            <a:ext cx="393902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883672" y="152400"/>
            <a:ext cx="393902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Help 8">
            <a:hlinkClick r:id="rId3" action="ppaction://hlinksldjump" highlightClick="1"/>
          </p:cNvPr>
          <p:cNvSpPr/>
          <p:nvPr/>
        </p:nvSpPr>
        <p:spPr>
          <a:xfrm>
            <a:off x="1663498" y="152400"/>
            <a:ext cx="381000" cy="4572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Information 9">
            <a:hlinkClick r:id="rId2" action="ppaction://hlinksldjump" highlightClick="1"/>
          </p:cNvPr>
          <p:cNvSpPr/>
          <p:nvPr/>
        </p:nvSpPr>
        <p:spPr>
          <a:xfrm>
            <a:off x="1282498" y="152400"/>
            <a:ext cx="393902" cy="4572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hlinkClick r:id="rId4"/>
          </p:cNvPr>
          <p:cNvSpPr/>
          <p:nvPr/>
        </p:nvSpPr>
        <p:spPr>
          <a:xfrm>
            <a:off x="1480203" y="3289426"/>
            <a:ext cx="24384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Software Database Documentation</a:t>
            </a:r>
            <a:endParaRPr lang="en-US" dirty="0"/>
          </a:p>
        </p:txBody>
      </p:sp>
      <p:sp>
        <p:nvSpPr>
          <p:cNvPr id="11" name="Rounded Rectangle 10">
            <a:hlinkClick r:id="rId5"/>
          </p:cNvPr>
          <p:cNvSpPr/>
          <p:nvPr/>
        </p:nvSpPr>
        <p:spPr>
          <a:xfrm>
            <a:off x="5518803" y="3289426"/>
            <a:ext cx="24384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41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420" y="35511"/>
            <a:ext cx="8832179" cy="758952"/>
          </a:xfrm>
        </p:spPr>
        <p:txBody>
          <a:bodyPr>
            <a:normAutofit/>
          </a:bodyPr>
          <a:lstStyle/>
          <a:p>
            <a:r>
              <a:rPr lang="en-US" dirty="0" smtClean="0"/>
              <a:t>Overview Page</a:t>
            </a:r>
            <a:endParaRPr lang="en-US" dirty="0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98640500"/>
              </p:ext>
            </p:extLst>
          </p:nvPr>
        </p:nvGraphicFramePr>
        <p:xfrm>
          <a:off x="301625" y="1524000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9421" y="685800"/>
            <a:ext cx="8832179" cy="36933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Click a bubble to learn more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611578" y="1676400"/>
            <a:ext cx="2057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Open Terminal (under Applications &gt; Accessories)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380900">
            <a:off x="5791200" y="2131291"/>
            <a:ext cx="304800" cy="3048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0477457">
            <a:off x="3124200" y="2133601"/>
            <a:ext cx="304800" cy="3048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>
            <a:hlinkClick r:id="rId7" action="ppaction://hlinksldjump"/>
          </p:cNvPr>
          <p:cNvSpPr/>
          <p:nvPr/>
        </p:nvSpPr>
        <p:spPr>
          <a:xfrm>
            <a:off x="285609" y="4191000"/>
            <a:ext cx="1752600" cy="8290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Linux Primer</a:t>
            </a:r>
          </a:p>
        </p:txBody>
      </p:sp>
      <p:sp>
        <p:nvSpPr>
          <p:cNvPr id="16" name="Action Button: Back or Previous 15">
            <a:hlinkClick r:id="" action="ppaction://hlinkshowjump?jump=lastslideviewed" highlightClick="1"/>
          </p:cNvPr>
          <p:cNvSpPr/>
          <p:nvPr/>
        </p:nvSpPr>
        <p:spPr>
          <a:xfrm>
            <a:off x="159421" y="152400"/>
            <a:ext cx="361077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Home 16">
            <a:hlinkClick r:id="rId8" action="ppaction://hlinksldjump" highlightClick="1"/>
          </p:cNvPr>
          <p:cNvSpPr/>
          <p:nvPr/>
        </p:nvSpPr>
        <p:spPr>
          <a:xfrm>
            <a:off x="520498" y="152400"/>
            <a:ext cx="393902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Forward or Next 17">
            <a:hlinkClick r:id="" action="ppaction://hlinkshowjump?jump=nextslide" highlightClick="1"/>
          </p:cNvPr>
          <p:cNvSpPr/>
          <p:nvPr/>
        </p:nvSpPr>
        <p:spPr>
          <a:xfrm>
            <a:off x="883672" y="152400"/>
            <a:ext cx="393902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Help 13">
            <a:hlinkClick r:id="rId9" action="ppaction://hlinksldjump" highlightClick="1"/>
          </p:cNvPr>
          <p:cNvSpPr/>
          <p:nvPr/>
        </p:nvSpPr>
        <p:spPr>
          <a:xfrm>
            <a:off x="1663498" y="152400"/>
            <a:ext cx="381000" cy="4572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Information 14">
            <a:hlinkClick r:id="rId8" action="ppaction://hlinksldjump" highlightClick="1"/>
          </p:cNvPr>
          <p:cNvSpPr/>
          <p:nvPr/>
        </p:nvSpPr>
        <p:spPr>
          <a:xfrm>
            <a:off x="1282498" y="152400"/>
            <a:ext cx="393902" cy="4572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>
            <a:hlinkClick r:id="rId10" action="ppaction://hlinksldjump"/>
          </p:cNvPr>
          <p:cNvSpPr/>
          <p:nvPr/>
        </p:nvSpPr>
        <p:spPr>
          <a:xfrm>
            <a:off x="221481" y="5202168"/>
            <a:ext cx="1880857" cy="1165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Instrument names are at my station?</a:t>
            </a:r>
          </a:p>
        </p:txBody>
      </p:sp>
      <p:sp>
        <p:nvSpPr>
          <p:cNvPr id="4" name="Rounded Rectangle 3">
            <a:hlinkClick r:id="rId11" action="ppaction://hlinksldjump"/>
          </p:cNvPr>
          <p:cNvSpPr/>
          <p:nvPr/>
        </p:nvSpPr>
        <p:spPr>
          <a:xfrm>
            <a:off x="7285608" y="188819"/>
            <a:ext cx="1676400" cy="750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Navigating This Tutorial</a:t>
            </a:r>
            <a:endParaRPr lang="en-US" dirty="0"/>
          </a:p>
        </p:txBody>
      </p:sp>
      <p:sp>
        <p:nvSpPr>
          <p:cNvPr id="5" name="Rounded Rectangle 4">
            <a:hlinkClick r:id="rId9" action="ppaction://hlinksldjump"/>
          </p:cNvPr>
          <p:cNvSpPr/>
          <p:nvPr/>
        </p:nvSpPr>
        <p:spPr>
          <a:xfrm>
            <a:off x="7086600" y="5410200"/>
            <a:ext cx="1828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78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59" y="370438"/>
            <a:ext cx="8534400" cy="758952"/>
          </a:xfrm>
        </p:spPr>
        <p:txBody>
          <a:bodyPr/>
          <a:lstStyle/>
          <a:p>
            <a:r>
              <a:rPr lang="en-US" dirty="0" smtClean="0"/>
              <a:t>What instrument names are at my station?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400" dirty="0" smtClean="0"/>
              <a:t>To find out what instruments names are at a station in terminal input:</a:t>
            </a:r>
          </a:p>
          <a:p>
            <a:pPr lvl="2"/>
            <a:r>
              <a:rPr lang="en-US" sz="3300" dirty="0" err="1"/>
              <a:t>data.instruments.get</a:t>
            </a:r>
            <a:r>
              <a:rPr lang="en-US" sz="3300" dirty="0"/>
              <a:t> [station name</a:t>
            </a:r>
            <a:r>
              <a:rPr lang="en-US" sz="3300" dirty="0" smtClean="0"/>
              <a:t>]</a:t>
            </a:r>
          </a:p>
          <a:p>
            <a:pPr lvl="2"/>
            <a:r>
              <a:rPr lang="en-US" sz="3300" dirty="0" smtClean="0"/>
              <a:t>Ex:</a:t>
            </a:r>
          </a:p>
          <a:p>
            <a:pPr lvl="3"/>
            <a:r>
              <a:rPr lang="en-US" sz="3300" dirty="0"/>
              <a:t>data.instruments.get </a:t>
            </a:r>
            <a:r>
              <a:rPr lang="en-US" sz="3300" dirty="0" smtClean="0"/>
              <a:t> sfb</a:t>
            </a:r>
          </a:p>
          <a:p>
            <a:pPr marL="1143000" lvl="4" indent="0">
              <a:buNone/>
            </a:pPr>
            <a:r>
              <a:rPr lang="en-US" sz="2900" dirty="0" smtClean="0"/>
              <a:t>Outputs:</a:t>
            </a:r>
          </a:p>
          <a:p>
            <a:pPr marL="2148840" lvl="8" indent="0">
              <a:buNone/>
            </a:pPr>
            <a:r>
              <a:rPr lang="en-US" dirty="0">
                <a:latin typeface="Courier"/>
                <a:cs typeface="Courier"/>
              </a:rPr>
              <a:t> A11 N71 S11 A12</a:t>
            </a:r>
          </a:p>
          <a:p>
            <a:pPr marL="2148840" lvl="8" indent="0">
              <a:buNone/>
            </a:pPr>
            <a:r>
              <a:rPr lang="en-US" dirty="0">
                <a:latin typeface="Courier"/>
                <a:cs typeface="Courier"/>
              </a:rPr>
              <a:t>2010Q4   |   |   |     </a:t>
            </a:r>
          </a:p>
          <a:p>
            <a:pPr marL="2148840" lvl="8" indent="0">
              <a:buNone/>
            </a:pPr>
            <a:r>
              <a:rPr lang="en-US" dirty="0">
                <a:latin typeface="Courier"/>
                <a:cs typeface="Courier"/>
              </a:rPr>
              <a:t>2011Q1   |   |   |     </a:t>
            </a:r>
          </a:p>
          <a:p>
            <a:pPr marL="2148840" lvl="8" indent="0">
              <a:buNone/>
            </a:pPr>
            <a:r>
              <a:rPr lang="en-US" dirty="0">
                <a:latin typeface="Courier"/>
                <a:cs typeface="Courier"/>
              </a:rPr>
              <a:t>2011Q2   |   |   |   | </a:t>
            </a:r>
          </a:p>
          <a:p>
            <a:pPr marL="2148840" lvl="8" indent="0">
              <a:buNone/>
            </a:pPr>
            <a:r>
              <a:rPr lang="en-US" dirty="0">
                <a:latin typeface="Courier"/>
                <a:cs typeface="Courier"/>
              </a:rPr>
              <a:t>2011Q3   |   |   |   | </a:t>
            </a:r>
          </a:p>
          <a:p>
            <a:pPr marL="2148840" lvl="8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2148840" lvl="8" indent="0">
              <a:buNone/>
            </a:pPr>
            <a:r>
              <a:rPr lang="en-US" dirty="0">
                <a:latin typeface="Courier"/>
                <a:cs typeface="Courier"/>
              </a:rPr>
              <a:t>A11 2010-10-27T00:00:00Z RR;PSAP-3W;80: Installed</a:t>
            </a:r>
          </a:p>
          <a:p>
            <a:pPr marL="2148840" lvl="8" indent="0">
              <a:buNone/>
            </a:pPr>
            <a:r>
              <a:rPr lang="en-US" dirty="0">
                <a:latin typeface="Courier"/>
                <a:cs typeface="Courier"/>
              </a:rPr>
              <a:t>S11 2010-10-27T00:00:00Z TSI;3563;70413065: Installed</a:t>
            </a:r>
          </a:p>
          <a:p>
            <a:pPr marL="2148840" lvl="8" indent="0">
              <a:buNone/>
            </a:pPr>
            <a:r>
              <a:rPr lang="en-US" dirty="0">
                <a:latin typeface="Courier"/>
                <a:cs typeface="Courier"/>
              </a:rPr>
              <a:t>N71 2010-10-27T00:00:00Z TSI;3010;2193: Installed</a:t>
            </a:r>
          </a:p>
          <a:p>
            <a:pPr marL="2148840" lvl="8" indent="0">
              <a:buNone/>
            </a:pPr>
            <a:r>
              <a:rPr lang="en-US" dirty="0">
                <a:latin typeface="Courier"/>
                <a:cs typeface="Courier"/>
              </a:rPr>
              <a:t>A12 2011-06-25T00:00:00Z GMD;CLAP-3W;7: Installed</a:t>
            </a:r>
          </a:p>
          <a:p>
            <a:pPr marL="2148840" lvl="8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2148840" lvl="8" indent="0">
              <a:buNone/>
            </a:pPr>
            <a:r>
              <a:rPr lang="en-US" b="1" dirty="0">
                <a:latin typeface="Courier"/>
                <a:cs typeface="Courier"/>
              </a:rPr>
              <a:t>Current Instruments:</a:t>
            </a:r>
          </a:p>
          <a:p>
            <a:pPr marL="2148840" lvl="8" indent="0">
              <a:buNone/>
            </a:pPr>
            <a:r>
              <a:rPr lang="en-US" b="1" dirty="0">
                <a:latin typeface="Courier"/>
                <a:cs typeface="Courier"/>
              </a:rPr>
              <a:t> A11 RR;PSAP-3W;80</a:t>
            </a:r>
          </a:p>
          <a:p>
            <a:pPr marL="2148840" lvl="8" indent="0">
              <a:buNone/>
            </a:pPr>
            <a:r>
              <a:rPr lang="en-US" b="1" dirty="0">
                <a:latin typeface="Courier"/>
                <a:cs typeface="Courier"/>
              </a:rPr>
              <a:t> S11 TSI;3563;70413065</a:t>
            </a:r>
          </a:p>
          <a:p>
            <a:pPr marL="2148840" lvl="8" indent="0">
              <a:buNone/>
            </a:pPr>
            <a:r>
              <a:rPr lang="en-US" b="1" dirty="0">
                <a:latin typeface="Courier"/>
                <a:cs typeface="Courier"/>
              </a:rPr>
              <a:t> N71 TSI;3010;2193</a:t>
            </a:r>
          </a:p>
          <a:p>
            <a:pPr marL="2148840" lvl="8" indent="0">
              <a:buNone/>
            </a:pPr>
            <a:r>
              <a:rPr lang="en-US" b="1" dirty="0">
                <a:latin typeface="Courier"/>
                <a:cs typeface="Courier"/>
              </a:rPr>
              <a:t> A12 GMD;CLAP-3W;7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86981" y="4867166"/>
            <a:ext cx="1828800" cy="9351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Current Instrument Names</a:t>
            </a:r>
            <a:endParaRPr lang="en-US" sz="1200" dirty="0"/>
          </a:p>
        </p:txBody>
      </p:sp>
      <p:sp>
        <p:nvSpPr>
          <p:cNvPr id="5" name="Action Button: Back or Previous 4">
            <a:hlinkClick r:id="" action="ppaction://hlinkshowjump?jump=lastslideviewed" highlightClick="1"/>
          </p:cNvPr>
          <p:cNvSpPr/>
          <p:nvPr/>
        </p:nvSpPr>
        <p:spPr>
          <a:xfrm>
            <a:off x="159421" y="152400"/>
            <a:ext cx="361077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520498" y="152400"/>
            <a:ext cx="393902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Forward or Next 6">
            <a:hlinkClick r:id="rId2" action="ppaction://hlinksldjump" highlightClick="1"/>
          </p:cNvPr>
          <p:cNvSpPr/>
          <p:nvPr/>
        </p:nvSpPr>
        <p:spPr>
          <a:xfrm>
            <a:off x="883672" y="152400"/>
            <a:ext cx="393902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elp 7">
            <a:hlinkClick r:id="rId3" highlightClick="1"/>
          </p:cNvPr>
          <p:cNvSpPr/>
          <p:nvPr/>
        </p:nvSpPr>
        <p:spPr>
          <a:xfrm>
            <a:off x="1663498" y="152400"/>
            <a:ext cx="381000" cy="4572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Information 8">
            <a:hlinkClick r:id="rId2" action="ppaction://hlinksldjump" highlightClick="1"/>
          </p:cNvPr>
          <p:cNvSpPr/>
          <p:nvPr/>
        </p:nvSpPr>
        <p:spPr>
          <a:xfrm>
            <a:off x="1282498" y="152400"/>
            <a:ext cx="393902" cy="4572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9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8991600" cy="4572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Common Commands:</a:t>
            </a:r>
          </a:p>
          <a:p>
            <a:pPr lvl="1"/>
            <a:endParaRPr lang="en-US" sz="1800" dirty="0"/>
          </a:p>
        </p:txBody>
      </p:sp>
      <p:sp>
        <p:nvSpPr>
          <p:cNvPr id="8" name="Action Button: Back or Previous 7">
            <a:hlinkClick r:id="" action="ppaction://hlinkshowjump?jump=lastslideviewed" highlightClick="1"/>
          </p:cNvPr>
          <p:cNvSpPr/>
          <p:nvPr/>
        </p:nvSpPr>
        <p:spPr>
          <a:xfrm>
            <a:off x="159421" y="152400"/>
            <a:ext cx="361077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Home 8">
            <a:hlinkClick r:id="rId2" action="ppaction://hlinksldjump" highlightClick="1"/>
          </p:cNvPr>
          <p:cNvSpPr/>
          <p:nvPr/>
        </p:nvSpPr>
        <p:spPr>
          <a:xfrm>
            <a:off x="520498" y="152400"/>
            <a:ext cx="393902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883672" y="152400"/>
            <a:ext cx="393902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Information 14">
            <a:hlinkClick r:id="rId2" action="ppaction://hlinksldjump" highlightClick="1"/>
          </p:cNvPr>
          <p:cNvSpPr/>
          <p:nvPr/>
        </p:nvSpPr>
        <p:spPr>
          <a:xfrm>
            <a:off x="1282498" y="152400"/>
            <a:ext cx="393902" cy="4572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rId3" action="ppaction://hlinksldjump" highlightClick="1"/>
          </p:cNvPr>
          <p:cNvSpPr/>
          <p:nvPr/>
        </p:nvSpPr>
        <p:spPr>
          <a:xfrm>
            <a:off x="8552073" y="152400"/>
            <a:ext cx="439527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Help 11">
            <a:hlinkClick r:id="rId4" highlightClick="1"/>
          </p:cNvPr>
          <p:cNvSpPr/>
          <p:nvPr/>
        </p:nvSpPr>
        <p:spPr>
          <a:xfrm>
            <a:off x="1663498" y="152400"/>
            <a:ext cx="381000" cy="4572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250194"/>
              </p:ext>
            </p:extLst>
          </p:nvPr>
        </p:nvGraphicFramePr>
        <p:xfrm>
          <a:off x="457200" y="1752600"/>
          <a:ext cx="8077200" cy="369277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38600"/>
                <a:gridCol w="4038600"/>
              </a:tblGrid>
              <a:tr h="369277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cp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copy a file</a:t>
                      </a:r>
                      <a:endParaRPr lang="en-US" b="0" dirty="0"/>
                    </a:p>
                  </a:txBody>
                  <a:tcPr/>
                </a:tc>
              </a:tr>
              <a:tr h="369277">
                <a:tc>
                  <a:txBody>
                    <a:bodyPr/>
                    <a:lstStyle/>
                    <a:p>
                      <a:r>
                        <a:rPr lang="en-US" dirty="0" smtClean="0"/>
                        <a:t>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current directory</a:t>
                      </a:r>
                    </a:p>
                  </a:txBody>
                  <a:tcPr/>
                </a:tc>
              </a:tr>
              <a:tr h="36927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 a directory</a:t>
                      </a:r>
                      <a:endParaRPr lang="en-US" dirty="0"/>
                    </a:p>
                  </a:txBody>
                  <a:tcPr/>
                </a:tc>
              </a:tr>
              <a:tr h="36927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 directory</a:t>
                      </a:r>
                      <a:r>
                        <a:rPr lang="en-US" baseline="0" dirty="0" smtClean="0"/>
                        <a:t> with file properties</a:t>
                      </a:r>
                    </a:p>
                  </a:txBody>
                  <a:tcPr/>
                </a:tc>
              </a:tr>
              <a:tr h="369277">
                <a:tc>
                  <a:txBody>
                    <a:bodyPr/>
                    <a:lstStyle/>
                    <a:p>
                      <a:r>
                        <a:rPr lang="en-US" dirty="0" smtClean="0"/>
                        <a:t>mv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move a file</a:t>
                      </a:r>
                      <a:endParaRPr lang="en-US" dirty="0"/>
                    </a:p>
                  </a:txBody>
                  <a:tcPr/>
                </a:tc>
              </a:tr>
              <a:tr h="36927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remove a file</a:t>
                      </a:r>
                      <a:endParaRPr lang="en-US" dirty="0"/>
                    </a:p>
                  </a:txBody>
                  <a:tcPr/>
                </a:tc>
              </a:tr>
              <a:tr h="369277">
                <a:tc>
                  <a:txBody>
                    <a:bodyPr/>
                    <a:lstStyle/>
                    <a:p>
                      <a:r>
                        <a:rPr lang="en-US" dirty="0" smtClean="0"/>
                        <a:t>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display a file, one</a:t>
                      </a:r>
                      <a:r>
                        <a:rPr lang="en-US" baseline="0" dirty="0" smtClean="0"/>
                        <a:t> page at a time</a:t>
                      </a:r>
                      <a:endParaRPr lang="en-US" dirty="0"/>
                    </a:p>
                  </a:txBody>
                  <a:tcPr/>
                </a:tc>
              </a:tr>
              <a:tr h="369277">
                <a:tc>
                  <a:txBody>
                    <a:bodyPr/>
                    <a:lstStyle/>
                    <a:p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show first</a:t>
                      </a:r>
                      <a:r>
                        <a:rPr lang="en-US" baseline="0" dirty="0" smtClean="0"/>
                        <a:t> few lines of a file</a:t>
                      </a:r>
                      <a:endParaRPr lang="en-US" dirty="0"/>
                    </a:p>
                  </a:txBody>
                  <a:tcPr/>
                </a:tc>
              </a:tr>
              <a:tr h="369277">
                <a:tc>
                  <a:txBody>
                    <a:bodyPr/>
                    <a:lstStyle/>
                    <a:p>
                      <a:r>
                        <a:rPr lang="en-US" dirty="0" smtClean="0"/>
                        <a:t>tail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show</a:t>
                      </a:r>
                      <a:r>
                        <a:rPr lang="en-US" baseline="0" dirty="0" smtClean="0"/>
                        <a:t> last few line</a:t>
                      </a:r>
                      <a:endParaRPr lang="en-US" dirty="0"/>
                    </a:p>
                  </a:txBody>
                  <a:tcPr/>
                </a:tc>
              </a:tr>
              <a:tr h="369277">
                <a:tc>
                  <a:txBody>
                    <a:bodyPr/>
                    <a:lstStyle/>
                    <a:p>
                      <a:r>
                        <a:rPr lang="en-US" dirty="0" smtClean="0"/>
                        <a:t>diff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 differences</a:t>
                      </a:r>
                      <a:r>
                        <a:rPr lang="en-US" baseline="0" dirty="0" smtClean="0"/>
                        <a:t> between two files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59420" y="5715000"/>
            <a:ext cx="8832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more commands visit: </a:t>
            </a:r>
            <a:r>
              <a:rPr lang="en-US" dirty="0">
                <a:hlinkClick r:id="rId4"/>
              </a:rPr>
              <a:t>http://freeengineer.org/learnUNIXin10minutes.html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6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Primer-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Linux </a:t>
            </a:r>
            <a:r>
              <a:rPr lang="en-US" sz="3600" dirty="0"/>
              <a:t>commands including </a:t>
            </a:r>
            <a:r>
              <a:rPr lang="en-US" sz="3600" dirty="0" err="1"/>
              <a:t>data.get</a:t>
            </a:r>
            <a:r>
              <a:rPr lang="en-US" sz="3600" dirty="0"/>
              <a:t> can export to:</a:t>
            </a:r>
          </a:p>
          <a:p>
            <a:pPr lvl="1"/>
            <a:r>
              <a:rPr lang="en-US" sz="3600" dirty="0"/>
              <a:t>the screen (default)</a:t>
            </a:r>
          </a:p>
          <a:p>
            <a:pPr lvl="1"/>
            <a:r>
              <a:rPr lang="en-US" sz="3600" dirty="0"/>
              <a:t>a file</a:t>
            </a:r>
          </a:p>
          <a:p>
            <a:pPr lvl="2"/>
            <a:r>
              <a:rPr lang="en-US" sz="3100" dirty="0"/>
              <a:t>using redirection key “&gt;”</a:t>
            </a:r>
          </a:p>
          <a:p>
            <a:pPr lvl="3"/>
            <a:r>
              <a:rPr lang="en-US" sz="3100" dirty="0" smtClean="0"/>
              <a:t>ex:</a:t>
            </a:r>
          </a:p>
          <a:p>
            <a:pPr lvl="4"/>
            <a:r>
              <a:rPr lang="en-US" sz="2900" dirty="0" err="1" smtClean="0"/>
              <a:t>data.get</a:t>
            </a:r>
            <a:r>
              <a:rPr lang="en-US" sz="2900" dirty="0" smtClean="0"/>
              <a:t> </a:t>
            </a:r>
            <a:r>
              <a:rPr lang="en-US" sz="2900" dirty="0"/>
              <a:t>S11a sfb 2010:88 2010:116 </a:t>
            </a:r>
            <a:r>
              <a:rPr lang="en-US" sz="2900" dirty="0" smtClean="0"/>
              <a:t>&gt; file.csv</a:t>
            </a:r>
            <a:endParaRPr lang="en-US" sz="2900" dirty="0"/>
          </a:p>
          <a:p>
            <a:pPr lvl="1"/>
            <a:r>
              <a:rPr lang="en-US" sz="3600" dirty="0"/>
              <a:t>a</a:t>
            </a:r>
            <a:r>
              <a:rPr lang="en-US" sz="3600" dirty="0" smtClean="0"/>
              <a:t>nother program</a:t>
            </a:r>
          </a:p>
          <a:p>
            <a:pPr lvl="2"/>
            <a:r>
              <a:rPr lang="en-US" sz="3400" dirty="0" smtClean="0"/>
              <a:t>Using pipe key “|”</a:t>
            </a:r>
          </a:p>
          <a:p>
            <a:pPr lvl="2"/>
            <a:r>
              <a:rPr lang="en-US" sz="3100" dirty="0" smtClean="0"/>
              <a:t>used with </a:t>
            </a:r>
            <a:r>
              <a:rPr lang="en-US" sz="3100" dirty="0" err="1" smtClean="0"/>
              <a:t>data.get</a:t>
            </a:r>
            <a:r>
              <a:rPr lang="en-US" sz="3100" dirty="0" smtClean="0"/>
              <a:t>, not xt2</a:t>
            </a:r>
            <a:endParaRPr lang="en-US" sz="3100" dirty="0"/>
          </a:p>
          <a:p>
            <a:pPr lvl="3"/>
            <a:r>
              <a:rPr lang="en-US" sz="2600" dirty="0" smtClean="0"/>
              <a:t>ex:</a:t>
            </a:r>
          </a:p>
          <a:p>
            <a:pPr lvl="4"/>
            <a:r>
              <a:rPr lang="en-US" sz="2300" dirty="0" err="1" smtClean="0"/>
              <a:t>data.get</a:t>
            </a:r>
            <a:r>
              <a:rPr lang="en-US" sz="2300" dirty="0" smtClean="0"/>
              <a:t> sfb S11a 2010:88 2010:116 | </a:t>
            </a:r>
            <a:r>
              <a:rPr lang="en-US" sz="2300" dirty="0" err="1" smtClean="0"/>
              <a:t>data.export</a:t>
            </a:r>
            <a:r>
              <a:rPr lang="en-US" sz="2300" dirty="0" smtClean="0"/>
              <a:t> &gt; file.csv</a:t>
            </a:r>
            <a:endParaRPr lang="en-US" sz="2300" dirty="0"/>
          </a:p>
        </p:txBody>
      </p:sp>
      <p:sp>
        <p:nvSpPr>
          <p:cNvPr id="5" name="Action Button: Back or Previous 4">
            <a:hlinkClick r:id="" action="ppaction://hlinkshowjump?jump=lastslideviewed" highlightClick="1"/>
          </p:cNvPr>
          <p:cNvSpPr/>
          <p:nvPr/>
        </p:nvSpPr>
        <p:spPr>
          <a:xfrm>
            <a:off x="159421" y="152400"/>
            <a:ext cx="361077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520498" y="152400"/>
            <a:ext cx="393902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Forward or Next 6">
            <a:hlinkClick r:id="rId2" action="ppaction://hlinksldjump" highlightClick="1"/>
          </p:cNvPr>
          <p:cNvSpPr/>
          <p:nvPr/>
        </p:nvSpPr>
        <p:spPr>
          <a:xfrm>
            <a:off x="883672" y="152400"/>
            <a:ext cx="393902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Information 12">
            <a:hlinkClick r:id="rId2" action="ppaction://hlinksldjump" highlightClick="1"/>
          </p:cNvPr>
          <p:cNvSpPr/>
          <p:nvPr/>
        </p:nvSpPr>
        <p:spPr>
          <a:xfrm>
            <a:off x="1282498" y="152400"/>
            <a:ext cx="393902" cy="4572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Help 10">
            <a:hlinkClick r:id="rId3" highlightClick="1"/>
          </p:cNvPr>
          <p:cNvSpPr/>
          <p:nvPr/>
        </p:nvSpPr>
        <p:spPr>
          <a:xfrm>
            <a:off x="1663498" y="152400"/>
            <a:ext cx="381000" cy="4572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3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8" y="304800"/>
            <a:ext cx="8534400" cy="758952"/>
          </a:xfrm>
        </p:spPr>
        <p:txBody>
          <a:bodyPr/>
          <a:lstStyle/>
          <a:p>
            <a:r>
              <a:rPr lang="en-US" dirty="0" smtClean="0"/>
              <a:t>How to Export Data (xt2)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xt2 exports data from a station, </a:t>
            </a:r>
            <a:r>
              <a:rPr lang="en-US" b="1" dirty="0" smtClean="0"/>
              <a:t>it is a simplified form of </a:t>
            </a:r>
            <a:r>
              <a:rPr lang="en-US" b="1" dirty="0" err="1" smtClean="0"/>
              <a:t>data.get</a:t>
            </a:r>
            <a:r>
              <a:rPr lang="en-US" b="1" dirty="0" smtClean="0"/>
              <a:t> that extracts and writes a file in one command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Ex:</a:t>
            </a:r>
          </a:p>
          <a:p>
            <a:pPr lvl="2"/>
            <a:r>
              <a:rPr lang="en-US" dirty="0">
                <a:hlinkClick r:id="rId3" action="ppaction://hlinksldjump"/>
              </a:rPr>
              <a:t>x</a:t>
            </a:r>
            <a:r>
              <a:rPr lang="en-US" dirty="0" smtClean="0">
                <a:hlinkClick r:id="rId3" action="ppaction://hlinksldjump"/>
              </a:rPr>
              <a:t>t2</a:t>
            </a:r>
            <a:r>
              <a:rPr lang="en-US" dirty="0" smtClean="0"/>
              <a:t>      </a:t>
            </a:r>
            <a:r>
              <a:rPr lang="en-US" dirty="0" smtClean="0">
                <a:hlinkClick r:id="rId4" action="ppaction://hlinksldjump"/>
              </a:rPr>
              <a:t>-h</a:t>
            </a:r>
            <a:r>
              <a:rPr lang="en-US" dirty="0" smtClean="0"/>
              <a:t>           sfb   </a:t>
            </a:r>
            <a:r>
              <a:rPr lang="en-US" dirty="0" smtClean="0">
                <a:hlinkClick r:id="rId5" action="ppaction://hlinksldjump"/>
              </a:rPr>
              <a:t>2010:88 2010:116</a:t>
            </a:r>
            <a:r>
              <a:rPr lang="en-US" dirty="0" smtClean="0"/>
              <a:t>   </a:t>
            </a:r>
            <a:r>
              <a:rPr lang="en-US" dirty="0" smtClean="0">
                <a:hlinkClick r:id="rId6" action="ppaction://hlinksldjump"/>
              </a:rPr>
              <a:t>clean</a:t>
            </a:r>
            <a:endParaRPr lang="en-US" dirty="0" smtClean="0"/>
          </a:p>
          <a:p>
            <a:pPr marL="594360" lvl="2" indent="0">
              <a:buNone/>
            </a:pPr>
            <a:endParaRPr lang="en-US" dirty="0"/>
          </a:p>
          <a:p>
            <a:pPr marL="594360" lvl="2" indent="0">
              <a:buNone/>
            </a:pPr>
            <a:r>
              <a:rPr lang="en-US" dirty="0" smtClean="0"/>
              <a:t>Files </a:t>
            </a:r>
            <a:r>
              <a:rPr lang="en-US" dirty="0"/>
              <a:t>are placed in the current directory, and are titled </a:t>
            </a:r>
            <a:r>
              <a:rPr lang="en-US" dirty="0" smtClean="0"/>
              <a:t>prefix_X.stn, where prefix denotes the file type and stn denotes the station ID</a:t>
            </a:r>
            <a:endParaRPr lang="en-US" dirty="0"/>
          </a:p>
        </p:txBody>
      </p:sp>
      <p:sp>
        <p:nvSpPr>
          <p:cNvPr id="5" name="Action Button: Back or Previous 4">
            <a:hlinkClick r:id="rId7" action="ppaction://hlinksldjump" highlightClick="1"/>
          </p:cNvPr>
          <p:cNvSpPr/>
          <p:nvPr/>
        </p:nvSpPr>
        <p:spPr>
          <a:xfrm>
            <a:off x="181166" y="5791200"/>
            <a:ext cx="518780" cy="52619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815811" y="3655587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38605" y="3266047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Station</a:t>
            </a:r>
          </a:p>
          <a:p>
            <a:endParaRPr lang="en-US" sz="1600" dirty="0"/>
          </a:p>
        </p:txBody>
      </p:sp>
      <p:sp>
        <p:nvSpPr>
          <p:cNvPr id="16" name="Down Arrow 15"/>
          <p:cNvSpPr/>
          <p:nvPr/>
        </p:nvSpPr>
        <p:spPr>
          <a:xfrm>
            <a:off x="4054763" y="3655587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52799" y="2799901"/>
            <a:ext cx="18288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Start/End Date</a:t>
            </a:r>
          </a:p>
          <a:p>
            <a:pPr marL="0" lvl="5"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5" action="ppaction://hlinksldjump"/>
              </a:rPr>
              <a:t>Learn about DOY Format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endParaRPr lang="en-US" sz="1600" dirty="0"/>
          </a:p>
        </p:txBody>
      </p:sp>
      <p:sp>
        <p:nvSpPr>
          <p:cNvPr id="18" name="Down Arrow 17"/>
          <p:cNvSpPr/>
          <p:nvPr/>
        </p:nvSpPr>
        <p:spPr>
          <a:xfrm>
            <a:off x="1863311" y="3655587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26346" y="2930079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 action="ppaction://hlinksldjump"/>
              </a:rPr>
              <a:t>Learn about these options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23" name="Down Arrow 22"/>
          <p:cNvSpPr/>
          <p:nvPr/>
        </p:nvSpPr>
        <p:spPr>
          <a:xfrm>
            <a:off x="5680940" y="3655587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58062" y="2806969"/>
            <a:ext cx="17237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 Archive</a:t>
            </a:r>
          </a:p>
          <a:p>
            <a:pPr marL="0" lvl="5"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6" action="ppaction://hlinksldjump"/>
              </a:rPr>
              <a:t>(click to learn more)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30" name="Action Button: Back or Previous 29">
            <a:hlinkClick r:id="" action="ppaction://hlinkshowjump?jump=lastslideviewed" highlightClick="1"/>
          </p:cNvPr>
          <p:cNvSpPr/>
          <p:nvPr/>
        </p:nvSpPr>
        <p:spPr>
          <a:xfrm>
            <a:off x="159421" y="152400"/>
            <a:ext cx="361077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Home 30">
            <a:hlinkClick r:id="rId3" action="ppaction://hlinksldjump" highlightClick="1"/>
          </p:cNvPr>
          <p:cNvSpPr/>
          <p:nvPr/>
        </p:nvSpPr>
        <p:spPr>
          <a:xfrm>
            <a:off x="520498" y="152400"/>
            <a:ext cx="393902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ction Button: Forward or Next 31">
            <a:hlinkClick r:id="" action="ppaction://hlinkshowjump?jump=nextslide" highlightClick="1"/>
          </p:cNvPr>
          <p:cNvSpPr/>
          <p:nvPr/>
        </p:nvSpPr>
        <p:spPr>
          <a:xfrm>
            <a:off x="883672" y="152400"/>
            <a:ext cx="393902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rId8" highlightClick="1"/>
          </p:cNvPr>
          <p:cNvSpPr/>
          <p:nvPr/>
        </p:nvSpPr>
        <p:spPr>
          <a:xfrm>
            <a:off x="1663498" y="152400"/>
            <a:ext cx="381000" cy="4572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Information 28">
            <a:hlinkClick r:id="rId7" action="ppaction://hlinksldjump" highlightClick="1"/>
          </p:cNvPr>
          <p:cNvSpPr/>
          <p:nvPr/>
        </p:nvSpPr>
        <p:spPr>
          <a:xfrm>
            <a:off x="1282498" y="152400"/>
            <a:ext cx="393902" cy="4572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DOY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DOY is Day of Year; one way to specify a date, if you wish to use other types </a:t>
            </a:r>
            <a:r>
              <a:rPr lang="en-US" dirty="0" smtClean="0">
                <a:hlinkClick r:id="rId2"/>
              </a:rPr>
              <a:t>click here</a:t>
            </a:r>
            <a:endParaRPr lang="en-US" dirty="0" smtClean="0"/>
          </a:p>
          <a:p>
            <a:r>
              <a:rPr lang="en-US" dirty="0" smtClean="0"/>
              <a:t>Two ways to get the DOY value for a given date:</a:t>
            </a:r>
          </a:p>
          <a:p>
            <a:pPr marL="274320" lvl="1" indent="0">
              <a:buNone/>
            </a:pPr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13775917"/>
              </p:ext>
            </p:extLst>
          </p:nvPr>
        </p:nvGraphicFramePr>
        <p:xfrm>
          <a:off x="717449" y="2895600"/>
          <a:ext cx="8001154" cy="3788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Action Button: Back or Previous 7">
            <a:hlinkClick r:id="" action="ppaction://hlinkshowjump?jump=lastslideviewed" highlightClick="1"/>
          </p:cNvPr>
          <p:cNvSpPr/>
          <p:nvPr/>
        </p:nvSpPr>
        <p:spPr>
          <a:xfrm>
            <a:off x="159421" y="152400"/>
            <a:ext cx="361077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Home 8">
            <a:hlinkClick r:id="rId8" action="ppaction://hlinksldjump" highlightClick="1"/>
          </p:cNvPr>
          <p:cNvSpPr/>
          <p:nvPr/>
        </p:nvSpPr>
        <p:spPr>
          <a:xfrm>
            <a:off x="520498" y="152400"/>
            <a:ext cx="393902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883672" y="152400"/>
            <a:ext cx="393902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Forward or Next 15">
            <a:hlinkClick r:id="rId9" action="ppaction://hlinksldjump" highlightClick="1"/>
          </p:cNvPr>
          <p:cNvSpPr/>
          <p:nvPr/>
        </p:nvSpPr>
        <p:spPr>
          <a:xfrm>
            <a:off x="8552073" y="152400"/>
            <a:ext cx="439527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Help 17">
            <a:hlinkClick r:id="rId2" highlightClick="1"/>
          </p:cNvPr>
          <p:cNvSpPr/>
          <p:nvPr/>
        </p:nvSpPr>
        <p:spPr>
          <a:xfrm>
            <a:off x="1663498" y="152400"/>
            <a:ext cx="381000" cy="4572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Information 18">
            <a:hlinkClick r:id="rId10" action="ppaction://hlinksldjump" highlightClick="1"/>
          </p:cNvPr>
          <p:cNvSpPr/>
          <p:nvPr/>
        </p:nvSpPr>
        <p:spPr>
          <a:xfrm>
            <a:off x="1282498" y="152400"/>
            <a:ext cx="393902" cy="4572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DOY Format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doy value  is now combined with the year to select the data to be </a:t>
            </a:r>
            <a:r>
              <a:rPr lang="en-US" dirty="0" smtClean="0"/>
              <a:t>extracted</a:t>
            </a:r>
          </a:p>
          <a:p>
            <a:pPr lvl="1"/>
            <a:r>
              <a:rPr lang="en-US" dirty="0" err="1">
                <a:solidFill>
                  <a:srgbClr val="646B86"/>
                </a:solidFill>
              </a:rPr>
              <a:t>d</a:t>
            </a:r>
            <a:r>
              <a:rPr lang="en-US" dirty="0" err="1" smtClean="0">
                <a:solidFill>
                  <a:srgbClr val="646B86"/>
                </a:solidFill>
              </a:rPr>
              <a:t>ata.get</a:t>
            </a:r>
            <a:r>
              <a:rPr lang="en-US" dirty="0" smtClean="0">
                <a:solidFill>
                  <a:srgbClr val="646B86"/>
                </a:solidFill>
              </a:rPr>
              <a:t> </a:t>
            </a:r>
            <a:r>
              <a:rPr lang="en-US" dirty="0">
                <a:solidFill>
                  <a:srgbClr val="646B86"/>
                </a:solidFill>
              </a:rPr>
              <a:t>sfb S11a,S12a </a:t>
            </a:r>
            <a:r>
              <a:rPr lang="en-US" sz="1900" b="1" dirty="0">
                <a:solidFill>
                  <a:srgbClr val="646B86"/>
                </a:solidFill>
              </a:rPr>
              <a:t>2010:88</a:t>
            </a:r>
            <a:r>
              <a:rPr lang="en-US" dirty="0">
                <a:solidFill>
                  <a:srgbClr val="646B86"/>
                </a:solidFill>
              </a:rPr>
              <a:t> 2010:116 edited </a:t>
            </a:r>
            <a:endParaRPr lang="en-US" dirty="0" smtClean="0">
              <a:solidFill>
                <a:srgbClr val="646B86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rgbClr val="646B86"/>
              </a:solidFill>
            </a:endParaRPr>
          </a:p>
          <a:p>
            <a:pPr lvl="1"/>
            <a:r>
              <a:rPr lang="en-US" dirty="0" smtClean="0">
                <a:solidFill>
                  <a:srgbClr val="646B86"/>
                </a:solidFill>
              </a:rPr>
              <a:t>xt2 –h sfb </a:t>
            </a:r>
            <a:r>
              <a:rPr lang="en-US" b="1" dirty="0" smtClean="0">
                <a:solidFill>
                  <a:srgbClr val="646B86"/>
                </a:solidFill>
              </a:rPr>
              <a:t>2010:88</a:t>
            </a:r>
            <a:r>
              <a:rPr lang="en-US" dirty="0" smtClean="0">
                <a:solidFill>
                  <a:srgbClr val="646B86"/>
                </a:solidFill>
              </a:rPr>
              <a:t> 2010:116 clean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Clr>
                <a:srgbClr val="D16349"/>
              </a:buClr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Clr>
                <a:srgbClr val="D16349"/>
              </a:buClr>
              <a:buNone/>
            </a:pPr>
            <a:r>
              <a:rPr lang="en-US" b="1" dirty="0" smtClean="0">
                <a:solidFill>
                  <a:prstClr val="black"/>
                </a:solidFill>
              </a:rPr>
              <a:t>More usable time formats can be found at:</a:t>
            </a:r>
          </a:p>
          <a:p>
            <a:pPr>
              <a:buClr>
                <a:srgbClr val="D16349"/>
              </a:buClr>
            </a:pPr>
            <a:r>
              <a:rPr lang="en-US" dirty="0">
                <a:solidFill>
                  <a:prstClr val="black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prstClr val="black"/>
                </a:solidFill>
                <a:hlinkClick r:id="rId2"/>
              </a:rPr>
              <a:t>esrl.noaa.gov/gmd/aero/software/aerosols/timeformat.html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Clr>
                <a:srgbClr val="D16349"/>
              </a:buClr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74320" lvl="1" indent="0">
              <a:lnSpc>
                <a:spcPct val="250000"/>
              </a:lnSpc>
              <a:buClr>
                <a:srgbClr val="CCB400"/>
              </a:buClr>
              <a:buNone/>
            </a:pPr>
            <a:endParaRPr lang="en-US" b="1" dirty="0" smtClean="0">
              <a:solidFill>
                <a:srgbClr val="646B86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Action Button: Back or Previous 4">
            <a:hlinkClick r:id="" action="ppaction://hlinkshowjump?jump=lastslideviewed" highlightClick="1"/>
          </p:cNvPr>
          <p:cNvSpPr/>
          <p:nvPr/>
        </p:nvSpPr>
        <p:spPr>
          <a:xfrm>
            <a:off x="159421" y="152400"/>
            <a:ext cx="361077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Home 5">
            <a:hlinkClick r:id="rId3" action="ppaction://hlinksldjump" highlightClick="1"/>
          </p:cNvPr>
          <p:cNvSpPr/>
          <p:nvPr/>
        </p:nvSpPr>
        <p:spPr>
          <a:xfrm>
            <a:off x="520498" y="152400"/>
            <a:ext cx="393902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Forward or Next 6">
            <a:hlinkClick r:id="rId3" action="ppaction://hlinksldjump" highlightClick="1"/>
          </p:cNvPr>
          <p:cNvSpPr/>
          <p:nvPr/>
        </p:nvSpPr>
        <p:spPr>
          <a:xfrm>
            <a:off x="883672" y="152400"/>
            <a:ext cx="393902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Help 10">
            <a:hlinkClick r:id="rId2" highlightClick="1"/>
          </p:cNvPr>
          <p:cNvSpPr/>
          <p:nvPr/>
        </p:nvSpPr>
        <p:spPr>
          <a:xfrm>
            <a:off x="1663498" y="152400"/>
            <a:ext cx="381000" cy="4572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Information 11">
            <a:hlinkClick r:id="rId4" action="ppaction://hlinksldjump" highlightClick="1"/>
          </p:cNvPr>
          <p:cNvSpPr/>
          <p:nvPr/>
        </p:nvSpPr>
        <p:spPr>
          <a:xfrm>
            <a:off x="1282498" y="152400"/>
            <a:ext cx="393902" cy="4572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8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6505</TotalTime>
  <Words>1498</Words>
  <Application>Microsoft Macintosh PowerPoint</Application>
  <PresentationFormat>On-screen Show (4:3)</PresentationFormat>
  <Paragraphs>232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How to Get Data Out of the AERO Database</vt:lpstr>
      <vt:lpstr> Navigation of this Tutorial</vt:lpstr>
      <vt:lpstr>Overview Page</vt:lpstr>
      <vt:lpstr>What instrument names are at my station?</vt:lpstr>
      <vt:lpstr>Linux Primer</vt:lpstr>
      <vt:lpstr>Linux Primer- Output</vt:lpstr>
      <vt:lpstr>How to Export Data (xt2)</vt:lpstr>
      <vt:lpstr>DOY Format</vt:lpstr>
      <vt:lpstr>DOY Format (cont.)</vt:lpstr>
      <vt:lpstr>Data Specifiers (xt2)</vt:lpstr>
      <vt:lpstr>Data Options (xt2)</vt:lpstr>
      <vt:lpstr>How to Extract Data (data.get)</vt:lpstr>
      <vt:lpstr>Record Specifiers (data.get)</vt:lpstr>
      <vt:lpstr>DOY Format</vt:lpstr>
      <vt:lpstr>DOY Format (cont.)</vt:lpstr>
      <vt:lpstr>Data Types (data.get)</vt:lpstr>
      <vt:lpstr>Data.export</vt:lpstr>
      <vt:lpstr>Data.export (cont.)</vt:lpstr>
      <vt:lpstr>Wavelength Adjustment – data.edit.wl</vt:lpstr>
      <vt:lpstr>Still have Questions?</vt:lpstr>
    </vt:vector>
  </TitlesOfParts>
  <Company>NOAA/OAR/ESRL/GMD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Get Data Out of CPX2</dc:title>
  <dc:creator>Michael Seltzer</dc:creator>
  <cp:lastModifiedBy>John Ogren</cp:lastModifiedBy>
  <cp:revision>76</cp:revision>
  <dcterms:created xsi:type="dcterms:W3CDTF">2011-06-27T18:04:07Z</dcterms:created>
  <dcterms:modified xsi:type="dcterms:W3CDTF">2011-07-28T23:33:48Z</dcterms:modified>
</cp:coreProperties>
</file>