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F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D112-6B31-423E-B020-7556DE295BF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B31A-7EDF-49E1-9A7E-53C3BEEB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8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D112-6B31-423E-B020-7556DE295BF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B31A-7EDF-49E1-9A7E-53C3BEEB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4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D112-6B31-423E-B020-7556DE295BF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B31A-7EDF-49E1-9A7E-53C3BEEB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9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D112-6B31-423E-B020-7556DE295BF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B31A-7EDF-49E1-9A7E-53C3BEEB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4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D112-6B31-423E-B020-7556DE295BF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B31A-7EDF-49E1-9A7E-53C3BEEB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8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D112-6B31-423E-B020-7556DE295BF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B31A-7EDF-49E1-9A7E-53C3BEEB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6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D112-6B31-423E-B020-7556DE295BF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B31A-7EDF-49E1-9A7E-53C3BEEB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D112-6B31-423E-B020-7556DE295BF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B31A-7EDF-49E1-9A7E-53C3BEEB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2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D112-6B31-423E-B020-7556DE295BF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B31A-7EDF-49E1-9A7E-53C3BEEB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5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D112-6B31-423E-B020-7556DE295BF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B31A-7EDF-49E1-9A7E-53C3BEEB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2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D112-6B31-423E-B020-7556DE295BF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B31A-7EDF-49E1-9A7E-53C3BEEB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6D112-6B31-423E-B020-7556DE295BF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1B31A-7EDF-49E1-9A7E-53C3BEEB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965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2400" u="sng" dirty="0" smtClean="0"/>
              <a:t>NOAA Humidifier – smaller (lower flow) </a:t>
            </a:r>
            <a:r>
              <a:rPr lang="en-US" sz="2400" u="sng" dirty="0" smtClean="0"/>
              <a:t>version</a:t>
            </a:r>
            <a:br>
              <a:rPr lang="en-US" sz="2400" u="sng" dirty="0" smtClean="0"/>
            </a:br>
            <a:r>
              <a:rPr lang="en-US" sz="2400" u="sng" dirty="0" smtClean="0"/>
              <a:t>(y</a:t>
            </a:r>
            <a:r>
              <a:rPr lang="en-US" sz="2400" u="sng" dirty="0" smtClean="0"/>
              <a:t>ours will have larger tubing and fittings)</a:t>
            </a:r>
            <a:endParaRPr lang="en-US" sz="24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85850"/>
            <a:ext cx="7086600" cy="5314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5200" y="71651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Ribbon heater</a:t>
            </a:r>
            <a:endParaRPr lang="en-US" u="sng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43400" y="1085850"/>
            <a:ext cx="114300" cy="24955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124833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Thermal cutoff switch</a:t>
            </a:r>
            <a:endParaRPr lang="en-US" u="sng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13879" y="1617667"/>
            <a:ext cx="114300" cy="19637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1156002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Swagelok reducing union, bored out to pass smaller tube</a:t>
            </a:r>
            <a:endParaRPr lang="en-US" u="sng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81200" y="1981200"/>
            <a:ext cx="533400" cy="1676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0800" y="579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Exterior aluminum tube</a:t>
            </a:r>
            <a:endParaRPr lang="en-US" u="sng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H="1" flipV="1">
            <a:off x="3170705" y="3962400"/>
            <a:ext cx="639295" cy="1828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0" y="5329535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Water port (hole drilled into fitting and tube press fit into hole)</a:t>
            </a:r>
            <a:endParaRPr lang="en-US" u="sng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566648" y="3657600"/>
            <a:ext cx="215152" cy="16764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36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What the high-flow assembled humidifier looks like</a:t>
            </a:r>
            <a:endParaRPr lang="en-US" sz="2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23950"/>
            <a:ext cx="7239000" cy="5429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85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Water port (hole drilled into fitting and tube press fit into hole)</a:t>
            </a:r>
            <a:endParaRPr lang="en-US" u="sng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3600" y="1447800"/>
            <a:ext cx="16002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198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1-inch OD aluminum tube</a:t>
            </a:r>
            <a:endParaRPr lang="en-US" u="sng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33700" y="1981200"/>
            <a:ext cx="876300" cy="1846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" y="2743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Self fusing silicone tape</a:t>
            </a:r>
            <a:endParaRPr lang="en-US" u="sng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667000" y="2743200"/>
            <a:ext cx="1447800" cy="1873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5000" y="14859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Swagelok stainless steel reducing union, 1” – ¾”</a:t>
            </a:r>
            <a:endParaRPr lang="en-US" u="sng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24400" y="1999129"/>
            <a:ext cx="990600" cy="21918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05168" y="4724400"/>
            <a:ext cx="227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¾-inch </a:t>
            </a:r>
            <a:r>
              <a:rPr lang="en-US" u="sng" dirty="0" err="1" smtClean="0">
                <a:solidFill>
                  <a:srgbClr val="FF0000"/>
                </a:solidFill>
              </a:rPr>
              <a:t>teflon</a:t>
            </a:r>
            <a:r>
              <a:rPr lang="en-US" u="sng" dirty="0" smtClean="0">
                <a:solidFill>
                  <a:srgbClr val="FF0000"/>
                </a:solidFill>
              </a:rPr>
              <a:t> ferrules</a:t>
            </a:r>
            <a:endParaRPr lang="en-US" u="sng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200400" y="4818076"/>
            <a:ext cx="1676400" cy="909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72200" y="6019800"/>
            <a:ext cx="227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¾-inch stainless tube</a:t>
            </a:r>
            <a:endParaRPr lang="en-US" u="sng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953000" y="4953000"/>
            <a:ext cx="1241612" cy="125146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74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What our water circulation system looks like</a:t>
            </a:r>
            <a:endParaRPr lang="en-US" sz="2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85800"/>
            <a:ext cx="4476750" cy="596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24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Water reservoir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410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Water fill port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Water pump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259" y="7620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Water float switch</a:t>
            </a:r>
            <a:r>
              <a:rPr lang="en-US" dirty="0" smtClean="0">
                <a:solidFill>
                  <a:srgbClr val="FF0000"/>
                </a:solidFill>
              </a:rPr>
              <a:t> – shuts off heater when no water flow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1600" y="990600"/>
            <a:ext cx="2590800" cy="9717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00200" y="3505200"/>
            <a:ext cx="2362200" cy="4894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76400" y="5029200"/>
            <a:ext cx="2743200" cy="5656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 flipV="1">
            <a:off x="1981200" y="5779532"/>
            <a:ext cx="1981200" cy="653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1800" y="753925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Water pump controller </a:t>
            </a:r>
            <a:r>
              <a:rPr lang="en-US" dirty="0" smtClean="0">
                <a:solidFill>
                  <a:srgbClr val="FF0000"/>
                </a:solidFill>
              </a:rPr>
              <a:t>(can adjust the pump flow)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953000" y="990600"/>
            <a:ext cx="1809750" cy="9717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953000" y="2775466"/>
            <a:ext cx="2460812" cy="5011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91400" y="259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Water filter</a:t>
            </a:r>
            <a:endParaRPr lang="en-US" u="sng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285129" y="4331732"/>
            <a:ext cx="210671" cy="240268"/>
          </a:xfrm>
          <a:prstGeom prst="straightConnector1">
            <a:avLst/>
          </a:prstGeom>
          <a:ln w="19050">
            <a:solidFill>
              <a:srgbClr val="0DF9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343400" y="3749933"/>
            <a:ext cx="304800" cy="152400"/>
          </a:xfrm>
          <a:prstGeom prst="straightConnector1">
            <a:avLst/>
          </a:prstGeom>
          <a:ln w="19050">
            <a:solidFill>
              <a:srgbClr val="0DF9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657600" y="3736488"/>
            <a:ext cx="275665" cy="89645"/>
          </a:xfrm>
          <a:prstGeom prst="straightConnector1">
            <a:avLst/>
          </a:prstGeom>
          <a:ln w="19050">
            <a:solidFill>
              <a:srgbClr val="0DF9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581400" y="4331732"/>
            <a:ext cx="152400" cy="316468"/>
          </a:xfrm>
          <a:prstGeom prst="straightConnector1">
            <a:avLst/>
          </a:prstGeom>
          <a:ln w="19050">
            <a:solidFill>
              <a:srgbClr val="0DF9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657165" y="4572000"/>
            <a:ext cx="295835" cy="184666"/>
          </a:xfrm>
          <a:prstGeom prst="straightConnector1">
            <a:avLst/>
          </a:prstGeom>
          <a:ln w="19050">
            <a:solidFill>
              <a:srgbClr val="0DF9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181600" y="3670300"/>
            <a:ext cx="0" cy="232033"/>
          </a:xfrm>
          <a:prstGeom prst="straightConnector1">
            <a:avLst/>
          </a:prstGeom>
          <a:ln w="19050">
            <a:solidFill>
              <a:srgbClr val="0DF9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253752" y="2590800"/>
            <a:ext cx="190500" cy="76200"/>
          </a:xfrm>
          <a:prstGeom prst="straightConnector1">
            <a:avLst/>
          </a:prstGeom>
          <a:ln w="19050">
            <a:solidFill>
              <a:srgbClr val="0DF9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80329" y="2894248"/>
            <a:ext cx="58271" cy="263569"/>
          </a:xfrm>
          <a:prstGeom prst="straightConnector1">
            <a:avLst/>
          </a:prstGeom>
          <a:ln w="19050">
            <a:solidFill>
              <a:srgbClr val="0DF9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467100" y="2739607"/>
            <a:ext cx="38100" cy="304800"/>
          </a:xfrm>
          <a:prstGeom prst="straightConnector1">
            <a:avLst/>
          </a:prstGeom>
          <a:ln w="19050">
            <a:solidFill>
              <a:srgbClr val="0DF9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643032" y="2209800"/>
            <a:ext cx="290233" cy="152400"/>
          </a:xfrm>
          <a:prstGeom prst="straightConnector1">
            <a:avLst/>
          </a:prstGeom>
          <a:ln w="19050">
            <a:solidFill>
              <a:srgbClr val="0DF9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285129" y="2114729"/>
            <a:ext cx="163605" cy="171271"/>
          </a:xfrm>
          <a:prstGeom prst="straightConnector1">
            <a:avLst/>
          </a:prstGeom>
          <a:ln w="19050">
            <a:solidFill>
              <a:srgbClr val="0DF9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4253752" y="2892007"/>
            <a:ext cx="242048" cy="2241"/>
          </a:xfrm>
          <a:prstGeom prst="straightConnector1">
            <a:avLst/>
          </a:prstGeom>
          <a:ln w="19050">
            <a:solidFill>
              <a:srgbClr val="0DF9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257800" y="2927866"/>
            <a:ext cx="228600" cy="32266"/>
          </a:xfrm>
          <a:prstGeom prst="straightConnector1">
            <a:avLst/>
          </a:prstGeom>
          <a:ln w="19050">
            <a:solidFill>
              <a:srgbClr val="0DF9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181600" y="4346088"/>
            <a:ext cx="244288" cy="143878"/>
          </a:xfrm>
          <a:prstGeom prst="straightConnector1">
            <a:avLst/>
          </a:prstGeom>
          <a:ln w="19050">
            <a:solidFill>
              <a:srgbClr val="0DF9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876800" y="4756666"/>
            <a:ext cx="0" cy="187146"/>
          </a:xfrm>
          <a:prstGeom prst="straightConnector1">
            <a:avLst/>
          </a:prstGeom>
          <a:ln w="19050">
            <a:solidFill>
              <a:srgbClr val="0DF9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159623" y="4716335"/>
            <a:ext cx="0" cy="199022"/>
          </a:xfrm>
          <a:prstGeom prst="straightConnector1">
            <a:avLst/>
          </a:prstGeom>
          <a:ln w="19050">
            <a:solidFill>
              <a:srgbClr val="0DF9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925235" y="3275658"/>
            <a:ext cx="1976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Water flow path: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reservoir </a:t>
            </a:r>
            <a:r>
              <a:rPr lang="en-US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water pump  inlet (bottom) of humidifier  outlet (top) of humidifier  water float switch  water filter  reservoir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03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156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NOAA Humidifier – smaller (lower flow) version (yours will have larger tubing and fittings)</vt:lpstr>
      <vt:lpstr>What the high-flow assembled humidifier looks like</vt:lpstr>
      <vt:lpstr>What our water circulation system looks like</vt:lpstr>
    </vt:vector>
  </TitlesOfParts>
  <Company>NOAA/ESRL/GMD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Sheridan</dc:creator>
  <cp:lastModifiedBy>Pat Sheridan</cp:lastModifiedBy>
  <cp:revision>7</cp:revision>
  <dcterms:created xsi:type="dcterms:W3CDTF">2013-12-11T19:08:05Z</dcterms:created>
  <dcterms:modified xsi:type="dcterms:W3CDTF">2013-12-11T21:17:58Z</dcterms:modified>
</cp:coreProperties>
</file>