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75" r:id="rId4"/>
    <p:sldId id="256" r:id="rId5"/>
    <p:sldId id="274" r:id="rId6"/>
    <p:sldId id="261" r:id="rId7"/>
    <p:sldId id="260" r:id="rId8"/>
    <p:sldId id="262" r:id="rId9"/>
    <p:sldId id="259" r:id="rId10"/>
    <p:sldId id="277" r:id="rId11"/>
    <p:sldId id="263" r:id="rId12"/>
    <p:sldId id="278" r:id="rId13"/>
    <p:sldId id="271" r:id="rId14"/>
    <p:sldId id="272" r:id="rId15"/>
    <p:sldId id="279" r:id="rId16"/>
    <p:sldId id="273" r:id="rId17"/>
    <p:sldId id="276" r:id="rId18"/>
    <p:sldId id="264" r:id="rId19"/>
    <p:sldId id="265" r:id="rId20"/>
    <p:sldId id="266" r:id="rId21"/>
    <p:sldId id="267" r:id="rId22"/>
    <p:sldId id="268" r:id="rId23"/>
    <p:sldId id="269" r:id="rId24"/>
    <p:sldId id="270" r:id="rId25"/>
    <p:sldId id="280" r:id="rId26"/>
    <p:sldId id="281" r:id="rId27"/>
    <p:sldId id="282" r:id="rId28"/>
    <p:sldId id="283" r:id="rId29"/>
    <p:sldId id="284"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D3"/>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8" d="100"/>
          <a:sy n="98" d="100"/>
        </p:scale>
        <p:origin x="-16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EDC0937-F35C-4239-9F9B-EE1F6877DFAD}" type="datetimeFigureOut">
              <a:rPr lang="en-US" smtClean="0"/>
              <a:t>5/18/2012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144086C-1BD9-4216-A092-D89B04A3C77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44086C-1BD9-4216-A092-D89B04A3C775}"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86521F-1577-4632-B790-A7B6EB8197D3}"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6521F-1577-4632-B790-A7B6EB8197D3}"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6521F-1577-4632-B790-A7B6EB8197D3}"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6521F-1577-4632-B790-A7B6EB8197D3}"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6521F-1577-4632-B790-A7B6EB8197D3}"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6521F-1577-4632-B790-A7B6EB8197D3}"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86521F-1577-4632-B790-A7B6EB8197D3}" type="datetimeFigureOut">
              <a:rPr lang="en-US" smtClean="0"/>
              <a:pPr/>
              <a:t>5/18/2012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86521F-1577-4632-B790-A7B6EB8197D3}" type="datetimeFigureOut">
              <a:rPr lang="en-US" smtClean="0"/>
              <a:pPr/>
              <a:t>5/18/2012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6521F-1577-4632-B790-A7B6EB8197D3}" type="datetimeFigureOut">
              <a:rPr lang="en-US" smtClean="0"/>
              <a:pPr/>
              <a:t>5/18/2012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6521F-1577-4632-B790-A7B6EB8197D3}"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6521F-1577-4632-B790-A7B6EB8197D3}"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F649E-FF86-4669-8497-7E12E12023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6521F-1577-4632-B790-A7B6EB8197D3}" type="datetimeFigureOut">
              <a:rPr lang="en-US" smtClean="0"/>
              <a:pPr/>
              <a:t>5/18/2012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F649E-FF86-4669-8497-7E12E12023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srl.noaa.gov/gmd/aero/software/aerosols/data.export.htm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esrl.noaa.gov/gmd/aero/software/aerosols/data.avg.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srl.noaa.gov/gmd/aero/software/aerosols/cpd2variables.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esrl.noaa.gov/gmd/aero/software/aerosols/cpd2variables.html" TargetMode="External"/><Relationship Id="rId2" Type="http://schemas.openxmlformats.org/officeDocument/2006/relationships/hyperlink" Target="http://www.esrl.noaa.gov/gmd/aero/software/aerosols/cpd2record.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esrl.noaa.gov/gmd/aero/software/aerosols/dbfaq.htm" TargetMode="External"/><Relationship Id="rId2" Type="http://schemas.openxmlformats.org/officeDocument/2006/relationships/hyperlink" Target="http://www.esrl.noaa.gov/gmd/aero/software/aerosols/"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848" y="593387"/>
            <a:ext cx="6724185" cy="1785104"/>
          </a:xfrm>
          <a:prstGeom prst="rect">
            <a:avLst/>
          </a:prstGeom>
        </p:spPr>
        <p:txBody>
          <a:bodyPr wrap="square">
            <a:spAutoFit/>
          </a:bodyPr>
          <a:lstStyle/>
          <a:p>
            <a:r>
              <a:rPr lang="en-US" sz="2800" dirty="0" smtClean="0"/>
              <a:t>The db system and data </a:t>
            </a:r>
            <a:r>
              <a:rPr lang="en-US" sz="2800" dirty="0" smtClean="0"/>
              <a:t>analysis tools</a:t>
            </a:r>
            <a:endParaRPr lang="en-US" sz="2800" dirty="0" smtClean="0"/>
          </a:p>
          <a:p>
            <a:endParaRPr lang="en-US" sz="2800" dirty="0" smtClean="0"/>
          </a:p>
          <a:p>
            <a:pPr>
              <a:buFont typeface="Arial" pitchFamily="34" charset="0"/>
              <a:buChar char="•"/>
            </a:pPr>
            <a:r>
              <a:rPr lang="en-US" dirty="0" smtClean="0"/>
              <a:t>data </a:t>
            </a:r>
            <a:r>
              <a:rPr lang="en-US" dirty="0"/>
              <a:t>extraction, </a:t>
            </a:r>
            <a:r>
              <a:rPr lang="en-US" dirty="0" smtClean="0"/>
              <a:t>averaging</a:t>
            </a:r>
            <a:r>
              <a:rPr lang="en-US" dirty="0"/>
              <a:t>, exporting; </a:t>
            </a:r>
            <a:endParaRPr lang="en-US" dirty="0" smtClean="0"/>
          </a:p>
          <a:p>
            <a:pPr>
              <a:buFont typeface="Arial" pitchFamily="34" charset="0"/>
              <a:buChar char="•"/>
            </a:pPr>
            <a:r>
              <a:rPr lang="en-US" dirty="0" smtClean="0"/>
              <a:t>using </a:t>
            </a:r>
            <a:r>
              <a:rPr lang="en-US" dirty="0"/>
              <a:t>templates for statistical analyses and plots, </a:t>
            </a:r>
            <a:endParaRPr lang="en-US" dirty="0" smtClean="0"/>
          </a:p>
          <a:p>
            <a:pPr>
              <a:buFont typeface="Arial" pitchFamily="34" charset="0"/>
              <a:buChar char="•"/>
            </a:pPr>
            <a:r>
              <a:rPr lang="en-US" dirty="0" smtClean="0"/>
              <a:t>documentation </a:t>
            </a:r>
            <a:r>
              <a:rPr lang="en-US" dirty="0"/>
              <a:t>and </a:t>
            </a:r>
            <a:r>
              <a:rPr lang="en-US" dirty="0" err="1" smtClean="0"/>
              <a:t>FAQs</a:t>
            </a:r>
            <a:endParaRPr lang="en-US" dirty="0"/>
          </a:p>
        </p:txBody>
      </p:sp>
      <p:pic>
        <p:nvPicPr>
          <p:cNvPr id="4" name="Picture 3" descr="cat_herd.gif"/>
          <p:cNvPicPr>
            <a:picLocks noChangeAspect="1"/>
          </p:cNvPicPr>
          <p:nvPr/>
        </p:nvPicPr>
        <p:blipFill>
          <a:blip r:embed="rId2" cstate="print"/>
          <a:stretch>
            <a:fillRect/>
          </a:stretch>
        </p:blipFill>
        <p:spPr>
          <a:xfrm>
            <a:off x="3583122" y="2555537"/>
            <a:ext cx="4429125" cy="3848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6064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effectLst/>
                <a:uLnTx/>
                <a:uFillTx/>
                <a:latin typeface="+mj-lt"/>
                <a:ea typeface="+mj-ea"/>
                <a:cs typeface="+mj-cs"/>
              </a:rPr>
              <a:t>HOW TO: Extract data in Excel format</a:t>
            </a:r>
          </a:p>
        </p:txBody>
      </p:sp>
      <p:sp>
        <p:nvSpPr>
          <p:cNvPr id="3" name="Content Placeholder 2"/>
          <p:cNvSpPr txBox="1">
            <a:spLocks/>
          </p:cNvSpPr>
          <p:nvPr/>
        </p:nvSpPr>
        <p:spPr>
          <a:xfrm>
            <a:off x="0" y="838200"/>
            <a:ext cx="8839200" cy="200227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Constant format files </a:t>
            </a: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'xt2' creates files in comma-separated format with default name</a:t>
            </a:r>
            <a:endParaRPr kumimoji="0" lang="en-US" sz="2400" b="0" i="0" u="sng"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xt2  --header  --clean  -h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cpr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2005 2006</a:t>
            </a: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defRPr/>
            </a:pPr>
            <a:r>
              <a:rPr lang="en-US" sz="2400" dirty="0" smtClean="0"/>
              <a:t>Makes a file called ‘</a:t>
            </a:r>
            <a:r>
              <a:rPr lang="en-US" sz="2400" dirty="0" err="1" smtClean="0"/>
              <a:t>al_HX.cpr</a:t>
            </a:r>
            <a:r>
              <a:rPr lang="en-US" sz="2400" dirty="0" smtClean="0"/>
              <a:t>’ in the current directory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defRPr/>
            </a:pPr>
            <a:r>
              <a:rPr lang="en-US" sz="2000" u="sng" dirty="0" smtClean="0">
                <a:sym typeface="Wingdings" pitchFamily="2" charset="2"/>
              </a:rPr>
              <a:t>Advantages</a:t>
            </a:r>
            <a:r>
              <a:rPr lang="en-US" sz="2000" dirty="0" smtClean="0">
                <a:sym typeface="Wingdings" pitchFamily="2" charset="2"/>
              </a:rPr>
              <a:t>				</a:t>
            </a:r>
            <a:r>
              <a:rPr lang="en-US" sz="2000" u="sng" dirty="0" smtClean="0">
                <a:sym typeface="Wingdings" pitchFamily="2" charset="2"/>
              </a:rPr>
              <a:t>Disadvantages</a:t>
            </a: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742950" lvl="1" indent="-285750">
              <a:spcBef>
                <a:spcPct val="20000"/>
              </a:spcBef>
              <a:defRPr/>
            </a:pPr>
            <a:r>
              <a:rPr lang="en-US" sz="2000" dirty="0" smtClean="0">
                <a:sym typeface="Wingdings" pitchFamily="2" charset="2"/>
              </a:rPr>
              <a:t></a:t>
            </a:r>
            <a:r>
              <a:rPr kumimoji="0" lang="en-US" sz="2000" b="0" i="0" u="none" strike="noStrike" kern="1200" cap="none" spc="0" normalizeH="0" noProof="0" dirty="0" smtClean="0">
                <a:ln>
                  <a:noFill/>
                </a:ln>
                <a:solidFill>
                  <a:schemeClr val="tx1"/>
                </a:solidFill>
                <a:effectLst/>
                <a:uLnTx/>
                <a:uFillTx/>
                <a:latin typeface="+mn-lt"/>
                <a:ea typeface="+mn-ea"/>
                <a:cs typeface="+mn-cs"/>
              </a:rPr>
              <a:t>has </a:t>
            </a:r>
            <a:r>
              <a:rPr kumimoji="0" lang="en-US" sz="2000" b="0" i="0" u="none" strike="noStrike" kern="1200" cap="none" spc="0" normalizeH="0" noProof="0" dirty="0" err="1" smtClean="0">
                <a:ln>
                  <a:noFill/>
                </a:ln>
                <a:solidFill>
                  <a:schemeClr val="tx1"/>
                </a:solidFill>
                <a:effectLst/>
                <a:uLnTx/>
                <a:uFillTx/>
                <a:latin typeface="+mn-lt"/>
                <a:ea typeface="+mn-ea"/>
                <a:cs typeface="+mn-cs"/>
              </a:rPr>
              <a:t>neph</a:t>
            </a:r>
            <a:r>
              <a:rPr kumimoji="0" lang="en-US" sz="2000" b="0" i="0" u="none" strike="noStrike" kern="1200" cap="none" spc="0" normalizeH="0" noProof="0" dirty="0" smtClean="0">
                <a:ln>
                  <a:noFill/>
                </a:ln>
                <a:solidFill>
                  <a:schemeClr val="tx1"/>
                </a:solidFill>
                <a:effectLst/>
                <a:uLnTx/>
                <a:uFillTx/>
                <a:latin typeface="+mn-lt"/>
                <a:ea typeface="+mn-ea"/>
                <a:cs typeface="+mn-cs"/>
              </a:rPr>
              <a:t>, PSAP, CN data		</a:t>
            </a:r>
            <a:r>
              <a:rPr lang="en-US" sz="2000" dirty="0" smtClean="0">
                <a:sym typeface="Wingdings" pitchFamily="2" charset="2"/>
              </a:rPr>
              <a:t>limited to </a:t>
            </a:r>
            <a:r>
              <a:rPr lang="en-US" sz="2000" dirty="0" err="1" smtClean="0">
                <a:sym typeface="Wingdings" pitchFamily="2" charset="2"/>
              </a:rPr>
              <a:t>neph</a:t>
            </a:r>
            <a:r>
              <a:rPr lang="en-US" sz="2000" dirty="0" smtClean="0">
                <a:sym typeface="Wingdings" pitchFamily="2" charset="2"/>
              </a:rPr>
              <a:t>, PSAP, CN</a:t>
            </a: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742950" lvl="1" indent="-285750">
              <a:spcBef>
                <a:spcPct val="20000"/>
              </a:spcBef>
              <a:defRPr/>
            </a:pPr>
            <a:r>
              <a:rPr lang="en-US" sz="2000" baseline="0" dirty="0" smtClean="0">
                <a:sym typeface="Wingdings" pitchFamily="2" charset="2"/>
              </a:rPr>
              <a:t>always has same format 		</a:t>
            </a:r>
            <a:r>
              <a:rPr lang="en-US" sz="2000" dirty="0" smtClean="0">
                <a:sym typeface="Wingdings" pitchFamily="2" charset="2"/>
              </a:rPr>
              <a:t>limited to min., H, D, M</a:t>
            </a:r>
            <a:endParaRPr lang="en-US" sz="2000" baseline="0" dirty="0" smtClean="0">
              <a:sym typeface="Wingdings" pitchFamily="2" charset="2"/>
            </a:endParaRP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sym typeface="Wingdings" pitchFamily="2" charset="2"/>
              </a:rPr>
              <a:t>simple to remember		can’t use other data base tools</a:t>
            </a: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lang="en-US" sz="2000" u="sng" noProof="0" dirty="0" smtClean="0">
              <a:sym typeface="Wingdings" pitchFamily="2" charset="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6064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effectLst/>
                <a:uLnTx/>
                <a:uFillTx/>
                <a:latin typeface="+mj-lt"/>
                <a:ea typeface="+mj-ea"/>
                <a:cs typeface="+mj-cs"/>
              </a:rPr>
              <a:t>HOW TO: Extract data in Excel format</a:t>
            </a:r>
          </a:p>
        </p:txBody>
      </p:sp>
      <p:sp>
        <p:nvSpPr>
          <p:cNvPr id="3" name="Content Placeholder 2"/>
          <p:cNvSpPr txBox="1">
            <a:spLocks/>
          </p:cNvSpPr>
          <p:nvPr/>
        </p:nvSpPr>
        <p:spPr>
          <a:xfrm>
            <a:off x="0" y="838200"/>
            <a:ext cx="8839200" cy="3393332"/>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New style "cpd2" formats</a:t>
            </a: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Combine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data.get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select data with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data.export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get data file in desired format:</a:t>
            </a: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lang="en-US" dirty="0" smtClean="0"/>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data.get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cpr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S11a  2008:10  2008:11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data.export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--mode=excel &gt;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data.csv</a:t>
            </a: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5" name="Straight Arrow Connector 4"/>
          <p:cNvCxnSpPr/>
          <p:nvPr/>
        </p:nvCxnSpPr>
        <p:spPr>
          <a:xfrm flipH="1">
            <a:off x="4066163" y="2733472"/>
            <a:ext cx="1206228" cy="515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74280" y="2461400"/>
            <a:ext cx="785793" cy="369332"/>
          </a:xfrm>
          <a:prstGeom prst="rect">
            <a:avLst/>
          </a:prstGeom>
          <a:noFill/>
        </p:spPr>
        <p:txBody>
          <a:bodyPr wrap="none" rtlCol="0">
            <a:spAutoFit/>
          </a:bodyPr>
          <a:lstStyle/>
          <a:p>
            <a:r>
              <a:rPr lang="en-US" dirty="0" smtClean="0"/>
              <a:t>“pipe”</a:t>
            </a:r>
            <a:endParaRPr lang="en-US" dirty="0"/>
          </a:p>
        </p:txBody>
      </p:sp>
      <p:cxnSp>
        <p:nvCxnSpPr>
          <p:cNvPr id="9" name="Straight Arrow Connector 8"/>
          <p:cNvCxnSpPr>
            <a:stCxn id="10" idx="0"/>
          </p:cNvCxnSpPr>
          <p:nvPr/>
        </p:nvCxnSpPr>
        <p:spPr>
          <a:xfrm flipV="1">
            <a:off x="1389985" y="3472774"/>
            <a:ext cx="127530" cy="933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1676" y="4406613"/>
            <a:ext cx="756617" cy="338554"/>
          </a:xfrm>
          <a:prstGeom prst="rect">
            <a:avLst/>
          </a:prstGeom>
          <a:noFill/>
        </p:spPr>
        <p:txBody>
          <a:bodyPr wrap="none" rtlCol="0">
            <a:spAutoFit/>
          </a:bodyPr>
          <a:lstStyle/>
          <a:p>
            <a:r>
              <a:rPr lang="en-US" sz="1600" dirty="0" smtClean="0"/>
              <a:t>station</a:t>
            </a:r>
            <a:endParaRPr lang="en-US" sz="1600" dirty="0"/>
          </a:p>
        </p:txBody>
      </p:sp>
      <p:cxnSp>
        <p:nvCxnSpPr>
          <p:cNvPr id="11" name="Straight Arrow Connector 10"/>
          <p:cNvCxnSpPr/>
          <p:nvPr/>
        </p:nvCxnSpPr>
        <p:spPr>
          <a:xfrm flipV="1">
            <a:off x="1906621" y="3472774"/>
            <a:ext cx="107005" cy="700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65634" y="4082359"/>
            <a:ext cx="727250" cy="338554"/>
          </a:xfrm>
          <a:prstGeom prst="rect">
            <a:avLst/>
          </a:prstGeom>
          <a:noFill/>
        </p:spPr>
        <p:txBody>
          <a:bodyPr wrap="none" rtlCol="0">
            <a:spAutoFit/>
          </a:bodyPr>
          <a:lstStyle/>
          <a:p>
            <a:r>
              <a:rPr lang="en-US" sz="1600" dirty="0" smtClean="0"/>
              <a:t>record</a:t>
            </a:r>
            <a:endParaRPr lang="en-US" sz="1600" dirty="0"/>
          </a:p>
        </p:txBody>
      </p:sp>
      <p:cxnSp>
        <p:nvCxnSpPr>
          <p:cNvPr id="14" name="Straight Arrow Connector 13"/>
          <p:cNvCxnSpPr/>
          <p:nvPr/>
        </p:nvCxnSpPr>
        <p:spPr>
          <a:xfrm flipV="1">
            <a:off x="2506509" y="3463047"/>
            <a:ext cx="110231" cy="804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65522" y="4231515"/>
            <a:ext cx="1012521" cy="338554"/>
          </a:xfrm>
          <a:prstGeom prst="rect">
            <a:avLst/>
          </a:prstGeom>
          <a:noFill/>
        </p:spPr>
        <p:txBody>
          <a:bodyPr wrap="square" rtlCol="0">
            <a:spAutoFit/>
          </a:bodyPr>
          <a:lstStyle/>
          <a:p>
            <a:r>
              <a:rPr lang="en-US" sz="1600" dirty="0" smtClean="0"/>
              <a:t>Start time</a:t>
            </a:r>
            <a:endParaRPr lang="en-US" sz="1600" dirty="0"/>
          </a:p>
        </p:txBody>
      </p:sp>
      <p:cxnSp>
        <p:nvCxnSpPr>
          <p:cNvPr id="16" name="Straight Arrow Connector 15"/>
          <p:cNvCxnSpPr/>
          <p:nvPr/>
        </p:nvCxnSpPr>
        <p:spPr>
          <a:xfrm flipH="1" flipV="1">
            <a:off x="3570051" y="3482502"/>
            <a:ext cx="51931" cy="791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29631" y="4202329"/>
            <a:ext cx="928459" cy="338554"/>
          </a:xfrm>
          <a:prstGeom prst="rect">
            <a:avLst/>
          </a:prstGeom>
          <a:noFill/>
        </p:spPr>
        <p:txBody>
          <a:bodyPr wrap="none" rtlCol="0">
            <a:spAutoFit/>
          </a:bodyPr>
          <a:lstStyle/>
          <a:p>
            <a:r>
              <a:rPr lang="en-US" sz="1600" dirty="0" smtClean="0"/>
              <a:t>End time</a:t>
            </a:r>
            <a:endParaRPr lang="en-US" sz="1600" dirty="0"/>
          </a:p>
        </p:txBody>
      </p:sp>
      <p:cxnSp>
        <p:nvCxnSpPr>
          <p:cNvPr id="21" name="Straight Arrow Connector 20"/>
          <p:cNvCxnSpPr/>
          <p:nvPr/>
        </p:nvCxnSpPr>
        <p:spPr>
          <a:xfrm flipV="1">
            <a:off x="5885284" y="3453319"/>
            <a:ext cx="19405" cy="826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22116" y="4218542"/>
            <a:ext cx="1394251" cy="584775"/>
          </a:xfrm>
          <a:prstGeom prst="rect">
            <a:avLst/>
          </a:prstGeom>
          <a:noFill/>
        </p:spPr>
        <p:txBody>
          <a:bodyPr wrap="square" rtlCol="0">
            <a:spAutoFit/>
          </a:bodyPr>
          <a:lstStyle/>
          <a:p>
            <a:r>
              <a:rPr lang="en-US" sz="1600" dirty="0" smtClean="0"/>
              <a:t>File format option</a:t>
            </a:r>
            <a:endParaRPr lang="en-US" sz="1600" dirty="0"/>
          </a:p>
        </p:txBody>
      </p:sp>
      <p:cxnSp>
        <p:nvCxnSpPr>
          <p:cNvPr id="23" name="Straight Arrow Connector 22"/>
          <p:cNvCxnSpPr/>
          <p:nvPr/>
        </p:nvCxnSpPr>
        <p:spPr>
          <a:xfrm flipH="1" flipV="1">
            <a:off x="7354111" y="3453319"/>
            <a:ext cx="19455" cy="836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51563" y="4166661"/>
            <a:ext cx="1394251" cy="338554"/>
          </a:xfrm>
          <a:prstGeom prst="rect">
            <a:avLst/>
          </a:prstGeom>
          <a:noFill/>
        </p:spPr>
        <p:txBody>
          <a:bodyPr wrap="square" rtlCol="0">
            <a:spAutoFit/>
          </a:bodyPr>
          <a:lstStyle/>
          <a:p>
            <a:r>
              <a:rPr lang="en-US" sz="1600" dirty="0" smtClean="0"/>
              <a:t>File name</a:t>
            </a:r>
            <a:endParaRPr lang="en-US" sz="1600" dirty="0"/>
          </a:p>
        </p:txBody>
      </p:sp>
      <p:sp>
        <p:nvSpPr>
          <p:cNvPr id="29" name="TextBox 28"/>
          <p:cNvSpPr txBox="1"/>
          <p:nvPr/>
        </p:nvSpPr>
        <p:spPr>
          <a:xfrm>
            <a:off x="0" y="4001291"/>
            <a:ext cx="1018099" cy="584775"/>
          </a:xfrm>
          <a:prstGeom prst="rect">
            <a:avLst/>
          </a:prstGeom>
          <a:noFill/>
        </p:spPr>
        <p:txBody>
          <a:bodyPr wrap="none" rtlCol="0">
            <a:spAutoFit/>
          </a:bodyPr>
          <a:lstStyle/>
          <a:p>
            <a:pPr algn="ctr"/>
            <a:r>
              <a:rPr lang="en-US" sz="1600" dirty="0" smtClean="0"/>
              <a:t>db </a:t>
            </a:r>
          </a:p>
          <a:p>
            <a:pPr algn="ctr"/>
            <a:r>
              <a:rPr lang="en-US" sz="1600" dirty="0" smtClean="0"/>
              <a:t>command</a:t>
            </a:r>
            <a:endParaRPr lang="en-US" sz="1600" dirty="0"/>
          </a:p>
        </p:txBody>
      </p:sp>
      <p:cxnSp>
        <p:nvCxnSpPr>
          <p:cNvPr id="28" name="Straight Arrow Connector 27"/>
          <p:cNvCxnSpPr/>
          <p:nvPr/>
        </p:nvCxnSpPr>
        <p:spPr>
          <a:xfrm flipV="1">
            <a:off x="564204" y="3501957"/>
            <a:ext cx="165370" cy="573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05590" y="4079117"/>
            <a:ext cx="1027890" cy="584775"/>
          </a:xfrm>
          <a:prstGeom prst="rect">
            <a:avLst/>
          </a:prstGeom>
          <a:noFill/>
        </p:spPr>
        <p:txBody>
          <a:bodyPr wrap="square" rtlCol="0">
            <a:spAutoFit/>
          </a:bodyPr>
          <a:lstStyle/>
          <a:p>
            <a:pPr algn="ctr"/>
            <a:r>
              <a:rPr lang="en-US" sz="1600" dirty="0" smtClean="0"/>
              <a:t>db command</a:t>
            </a:r>
            <a:endParaRPr lang="en-US" sz="1600" dirty="0"/>
          </a:p>
        </p:txBody>
      </p:sp>
      <p:cxnSp>
        <p:nvCxnSpPr>
          <p:cNvPr id="32" name="Straight Arrow Connector 31"/>
          <p:cNvCxnSpPr/>
          <p:nvPr/>
        </p:nvCxnSpPr>
        <p:spPr>
          <a:xfrm flipH="1" flipV="1">
            <a:off x="4659549" y="3521413"/>
            <a:ext cx="35667" cy="599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75096" y="5211157"/>
            <a:ext cx="8968904" cy="1508105"/>
          </a:xfrm>
          <a:prstGeom prst="rect">
            <a:avLst/>
          </a:prstGeom>
        </p:spPr>
        <p:txBody>
          <a:bodyPr wrap="square">
            <a:spAutoFit/>
          </a:bodyPr>
          <a:lstStyle/>
          <a:p>
            <a:pPr marL="742950" lvl="1" indent="-285750">
              <a:spcBef>
                <a:spcPct val="20000"/>
              </a:spcBef>
              <a:defRPr/>
            </a:pPr>
            <a:r>
              <a:rPr lang="en-US" sz="2000" u="sng" dirty="0" smtClean="0">
                <a:sym typeface="Wingdings" pitchFamily="2" charset="2"/>
              </a:rPr>
              <a:t>Advantages</a:t>
            </a:r>
            <a:r>
              <a:rPr lang="en-US" sz="2000" dirty="0" smtClean="0">
                <a:sym typeface="Wingdings" pitchFamily="2" charset="2"/>
              </a:rPr>
              <a:t>			</a:t>
            </a:r>
            <a:r>
              <a:rPr lang="en-US" sz="2000" u="sng" dirty="0" smtClean="0">
                <a:sym typeface="Wingdings" pitchFamily="2" charset="2"/>
              </a:rPr>
              <a:t>Disadvantages</a:t>
            </a:r>
            <a:endParaRPr lang="en-US" sz="2000" dirty="0" smtClean="0"/>
          </a:p>
          <a:p>
            <a:pPr marL="742950" lvl="1" indent="-285750">
              <a:spcBef>
                <a:spcPct val="20000"/>
              </a:spcBef>
              <a:defRPr/>
            </a:pPr>
            <a:r>
              <a:rPr lang="en-US" sz="2000" dirty="0" smtClean="0">
                <a:sym typeface="Wingdings" pitchFamily="2" charset="2"/>
              </a:rPr>
              <a:t></a:t>
            </a:r>
            <a:r>
              <a:rPr lang="en-US" sz="2000" dirty="0" smtClean="0"/>
              <a:t>data from any instrument	</a:t>
            </a:r>
            <a:r>
              <a:rPr lang="en-US" sz="2000" dirty="0" smtClean="0">
                <a:sym typeface="Wingdings" pitchFamily="2" charset="2"/>
              </a:rPr>
              <a:t>complicated to remember</a:t>
            </a:r>
            <a:endParaRPr lang="en-US" sz="2000" dirty="0" smtClean="0"/>
          </a:p>
          <a:p>
            <a:pPr marL="742950" lvl="1" indent="-285750">
              <a:spcBef>
                <a:spcPct val="20000"/>
              </a:spcBef>
              <a:defRPr/>
            </a:pPr>
            <a:r>
              <a:rPr lang="en-US" sz="2000" dirty="0" smtClean="0">
                <a:sym typeface="Wingdings" pitchFamily="2" charset="2"/>
              </a:rPr>
              <a:t>any averaging time		 format changes depending on instrument(s)</a:t>
            </a:r>
          </a:p>
          <a:p>
            <a:pPr marL="742950" lvl="1" indent="-285750">
              <a:spcBef>
                <a:spcPct val="20000"/>
              </a:spcBef>
              <a:defRPr/>
            </a:pPr>
            <a:r>
              <a:rPr lang="en-US" sz="2000" dirty="0" smtClean="0">
                <a:sym typeface="Wingdings" pitchFamily="2" charset="2"/>
              </a:rPr>
              <a:t>can use db tools			and extraction modes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1431235" y="3200384"/>
            <a:ext cx="67671" cy="301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00519" y="2965423"/>
            <a:ext cx="756617" cy="338554"/>
          </a:xfrm>
          <a:prstGeom prst="rect">
            <a:avLst/>
          </a:prstGeom>
          <a:noFill/>
        </p:spPr>
        <p:txBody>
          <a:bodyPr wrap="none" rtlCol="0">
            <a:spAutoFit/>
          </a:bodyPr>
          <a:lstStyle/>
          <a:p>
            <a:r>
              <a:rPr lang="en-US" sz="1600" dirty="0" smtClean="0"/>
              <a:t>station</a:t>
            </a:r>
            <a:endParaRPr lang="en-US" sz="1600" dirty="0"/>
          </a:p>
        </p:txBody>
      </p:sp>
      <p:cxnSp>
        <p:nvCxnSpPr>
          <p:cNvPr id="4" name="Straight Arrow Connector 3"/>
          <p:cNvCxnSpPr/>
          <p:nvPr/>
        </p:nvCxnSpPr>
        <p:spPr>
          <a:xfrm flipH="1">
            <a:off x="2236304" y="2731960"/>
            <a:ext cx="77822" cy="756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42712" y="2462265"/>
            <a:ext cx="807401" cy="338554"/>
          </a:xfrm>
          <a:prstGeom prst="rect">
            <a:avLst/>
          </a:prstGeom>
          <a:noFill/>
        </p:spPr>
        <p:txBody>
          <a:bodyPr wrap="none" rtlCol="0">
            <a:spAutoFit/>
          </a:bodyPr>
          <a:lstStyle/>
          <a:p>
            <a:r>
              <a:rPr lang="en-US" sz="1600" dirty="0" smtClean="0"/>
              <a:t>records</a:t>
            </a:r>
            <a:endParaRPr lang="en-US" sz="1600" dirty="0"/>
          </a:p>
        </p:txBody>
      </p:sp>
      <p:cxnSp>
        <p:nvCxnSpPr>
          <p:cNvPr id="6" name="Straight Arrow Connector 5"/>
          <p:cNvCxnSpPr/>
          <p:nvPr/>
        </p:nvCxnSpPr>
        <p:spPr>
          <a:xfrm flipH="1">
            <a:off x="3120675" y="2991662"/>
            <a:ext cx="30029" cy="480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81748" y="2780387"/>
            <a:ext cx="1012521" cy="338554"/>
          </a:xfrm>
          <a:prstGeom prst="rect">
            <a:avLst/>
          </a:prstGeom>
          <a:noFill/>
        </p:spPr>
        <p:txBody>
          <a:bodyPr wrap="square" rtlCol="0">
            <a:spAutoFit/>
          </a:bodyPr>
          <a:lstStyle/>
          <a:p>
            <a:r>
              <a:rPr lang="en-US" sz="1600" dirty="0" smtClean="0"/>
              <a:t>Start time</a:t>
            </a:r>
            <a:endParaRPr lang="en-US" sz="1600" dirty="0"/>
          </a:p>
        </p:txBody>
      </p:sp>
      <p:cxnSp>
        <p:nvCxnSpPr>
          <p:cNvPr id="8" name="Straight Arrow Connector 7"/>
          <p:cNvCxnSpPr/>
          <p:nvPr/>
        </p:nvCxnSpPr>
        <p:spPr>
          <a:xfrm flipH="1">
            <a:off x="3766296" y="2812758"/>
            <a:ext cx="50330" cy="679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78109" y="2492783"/>
            <a:ext cx="928459" cy="338554"/>
          </a:xfrm>
          <a:prstGeom prst="rect">
            <a:avLst/>
          </a:prstGeom>
          <a:noFill/>
        </p:spPr>
        <p:txBody>
          <a:bodyPr wrap="none" rtlCol="0">
            <a:spAutoFit/>
          </a:bodyPr>
          <a:lstStyle/>
          <a:p>
            <a:r>
              <a:rPr lang="en-US" sz="1600" dirty="0" smtClean="0"/>
              <a:t>End time</a:t>
            </a:r>
            <a:endParaRPr lang="en-US" sz="1600" dirty="0"/>
          </a:p>
        </p:txBody>
      </p:sp>
      <p:cxnSp>
        <p:nvCxnSpPr>
          <p:cNvPr id="10" name="Straight Arrow Connector 9"/>
          <p:cNvCxnSpPr/>
          <p:nvPr/>
        </p:nvCxnSpPr>
        <p:spPr>
          <a:xfrm flipH="1" flipV="1">
            <a:off x="2623930" y="4055150"/>
            <a:ext cx="1033670" cy="566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47052" y="4052455"/>
            <a:ext cx="93543" cy="539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4485" y="4365427"/>
            <a:ext cx="1394251" cy="338554"/>
          </a:xfrm>
          <a:prstGeom prst="rect">
            <a:avLst/>
          </a:prstGeom>
          <a:noFill/>
        </p:spPr>
        <p:txBody>
          <a:bodyPr wrap="square" rtlCol="0">
            <a:spAutoFit/>
          </a:bodyPr>
          <a:lstStyle/>
          <a:p>
            <a:r>
              <a:rPr lang="en-US" sz="1600" dirty="0" smtClean="0"/>
              <a:t>File name</a:t>
            </a:r>
            <a:endParaRPr lang="en-US" sz="1600" dirty="0"/>
          </a:p>
        </p:txBody>
      </p:sp>
      <p:sp>
        <p:nvSpPr>
          <p:cNvPr id="14" name="TextBox 13"/>
          <p:cNvSpPr txBox="1"/>
          <p:nvPr/>
        </p:nvSpPr>
        <p:spPr>
          <a:xfrm>
            <a:off x="228600" y="2311624"/>
            <a:ext cx="1018099" cy="584775"/>
          </a:xfrm>
          <a:prstGeom prst="rect">
            <a:avLst/>
          </a:prstGeom>
          <a:noFill/>
        </p:spPr>
        <p:txBody>
          <a:bodyPr wrap="none" rtlCol="0">
            <a:spAutoFit/>
          </a:bodyPr>
          <a:lstStyle/>
          <a:p>
            <a:pPr algn="ctr"/>
            <a:r>
              <a:rPr lang="en-US" sz="1600" dirty="0" smtClean="0"/>
              <a:t>db </a:t>
            </a:r>
          </a:p>
          <a:p>
            <a:pPr algn="ctr"/>
            <a:r>
              <a:rPr lang="en-US" sz="1600" dirty="0" smtClean="0"/>
              <a:t>command</a:t>
            </a:r>
            <a:endParaRPr lang="en-US" sz="1600" dirty="0"/>
          </a:p>
        </p:txBody>
      </p:sp>
      <p:cxnSp>
        <p:nvCxnSpPr>
          <p:cNvPr id="15" name="Straight Arrow Connector 14"/>
          <p:cNvCxnSpPr/>
          <p:nvPr/>
        </p:nvCxnSpPr>
        <p:spPr>
          <a:xfrm>
            <a:off x="934278" y="2723306"/>
            <a:ext cx="188844" cy="79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75982" y="4377275"/>
            <a:ext cx="1027890" cy="584775"/>
          </a:xfrm>
          <a:prstGeom prst="rect">
            <a:avLst/>
          </a:prstGeom>
          <a:noFill/>
        </p:spPr>
        <p:txBody>
          <a:bodyPr wrap="square" rtlCol="0">
            <a:spAutoFit/>
          </a:bodyPr>
          <a:lstStyle/>
          <a:p>
            <a:pPr algn="ctr"/>
            <a:r>
              <a:rPr lang="en-US" sz="1600" dirty="0" smtClean="0"/>
              <a:t>db command</a:t>
            </a:r>
            <a:endParaRPr lang="en-US" sz="1600" dirty="0"/>
          </a:p>
        </p:txBody>
      </p:sp>
      <p:cxnSp>
        <p:nvCxnSpPr>
          <p:cNvPr id="17" name="Straight Arrow Connector 16"/>
          <p:cNvCxnSpPr/>
          <p:nvPr/>
        </p:nvCxnSpPr>
        <p:spPr>
          <a:xfrm flipV="1">
            <a:off x="1365608" y="4015393"/>
            <a:ext cx="25870" cy="404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0" y="2994976"/>
            <a:ext cx="8839200" cy="1389434"/>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data.get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cpr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A11a,A12a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2008:10  5d </a:t>
            </a:r>
            <a:r>
              <a:rPr lang="en-US" dirty="0" smtClean="0"/>
              <a:t>clean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Lucida Grande" charset="0"/>
              <a:buNone/>
              <a:tabLst/>
              <a:defRPr/>
            </a:pPr>
            <a:r>
              <a:rPr lang="en-US" dirty="0" smtClean="0"/>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data.export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--mode=excel  --station=on  --date-</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yeardoy</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=on   &gt;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data.csv</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Rectangle 18"/>
          <p:cNvSpPr/>
          <p:nvPr/>
        </p:nvSpPr>
        <p:spPr>
          <a:xfrm>
            <a:off x="97074" y="287125"/>
            <a:ext cx="7996549" cy="523220"/>
          </a:xfrm>
          <a:prstGeom prst="rect">
            <a:avLst/>
          </a:prstGeom>
        </p:spPr>
        <p:txBody>
          <a:bodyPr wrap="none">
            <a:spAutoFit/>
          </a:bodyPr>
          <a:lstStyle/>
          <a:p>
            <a:pPr lvl="0" algn="ctr">
              <a:spcBef>
                <a:spcPct val="0"/>
              </a:spcBef>
              <a:defRPr/>
            </a:pPr>
            <a:r>
              <a:rPr lang="en-US" sz="2800" b="1" u="sng" dirty="0" smtClean="0"/>
              <a:t>HOW TO: Extract data in Excel format – getting fancy</a:t>
            </a:r>
          </a:p>
        </p:txBody>
      </p:sp>
      <p:pic>
        <p:nvPicPr>
          <p:cNvPr id="20" name="Picture 19" descr="cat_dress.jpeg"/>
          <p:cNvPicPr>
            <a:picLocks noChangeAspect="1"/>
          </p:cNvPicPr>
          <p:nvPr/>
        </p:nvPicPr>
        <p:blipFill>
          <a:blip r:embed="rId2" cstate="print"/>
          <a:srcRect t="12422"/>
          <a:stretch>
            <a:fillRect/>
          </a:stretch>
        </p:blipFill>
        <p:spPr>
          <a:xfrm>
            <a:off x="7227915" y="854765"/>
            <a:ext cx="1714500" cy="2335696"/>
          </a:xfrm>
          <a:prstGeom prst="rect">
            <a:avLst/>
          </a:prstGeom>
        </p:spPr>
      </p:pic>
      <p:sp>
        <p:nvSpPr>
          <p:cNvPr id="30" name="TextBox 29"/>
          <p:cNvSpPr txBox="1"/>
          <p:nvPr/>
        </p:nvSpPr>
        <p:spPr>
          <a:xfrm>
            <a:off x="3229491" y="4559769"/>
            <a:ext cx="1394251" cy="584775"/>
          </a:xfrm>
          <a:prstGeom prst="rect">
            <a:avLst/>
          </a:prstGeom>
          <a:noFill/>
        </p:spPr>
        <p:txBody>
          <a:bodyPr wrap="square" rtlCol="0">
            <a:spAutoFit/>
          </a:bodyPr>
          <a:lstStyle/>
          <a:p>
            <a:r>
              <a:rPr lang="en-US" sz="1600" dirty="0" smtClean="0"/>
              <a:t>File format option</a:t>
            </a:r>
            <a:endParaRPr lang="en-US" sz="1600" dirty="0"/>
          </a:p>
        </p:txBody>
      </p:sp>
      <p:cxnSp>
        <p:nvCxnSpPr>
          <p:cNvPr id="35" name="Straight Arrow Connector 34"/>
          <p:cNvCxnSpPr>
            <a:stCxn id="30" idx="0"/>
          </p:cNvCxnSpPr>
          <p:nvPr/>
        </p:nvCxnSpPr>
        <p:spPr>
          <a:xfrm flipV="1">
            <a:off x="3926617" y="4055149"/>
            <a:ext cx="903800" cy="504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801678" y="4006073"/>
            <a:ext cx="93543" cy="539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674070" y="3110932"/>
            <a:ext cx="683121" cy="4742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101500" y="2883722"/>
            <a:ext cx="928459" cy="338554"/>
          </a:xfrm>
          <a:prstGeom prst="rect">
            <a:avLst/>
          </a:prstGeom>
          <a:noFill/>
        </p:spPr>
        <p:txBody>
          <a:bodyPr wrap="square" rtlCol="0">
            <a:spAutoFit/>
          </a:bodyPr>
          <a:lstStyle/>
          <a:p>
            <a:r>
              <a:rPr lang="en-US" sz="1600" dirty="0" smtClean="0"/>
              <a:t>pipe</a:t>
            </a:r>
            <a:endParaRPr lang="en-US" sz="1600" dirty="0"/>
          </a:p>
        </p:txBody>
      </p:sp>
      <p:sp>
        <p:nvSpPr>
          <p:cNvPr id="42" name="TextBox 41"/>
          <p:cNvSpPr txBox="1"/>
          <p:nvPr/>
        </p:nvSpPr>
        <p:spPr>
          <a:xfrm>
            <a:off x="526774" y="1133061"/>
            <a:ext cx="4714047" cy="646331"/>
          </a:xfrm>
          <a:prstGeom prst="rect">
            <a:avLst/>
          </a:prstGeom>
          <a:noFill/>
        </p:spPr>
        <p:txBody>
          <a:bodyPr wrap="none" rtlCol="0">
            <a:spAutoFit/>
          </a:bodyPr>
          <a:lstStyle/>
          <a:p>
            <a:r>
              <a:rPr lang="en-US" dirty="0" smtClean="0"/>
              <a:t>Sometimes you want </a:t>
            </a:r>
            <a:r>
              <a:rPr lang="en-US" dirty="0" smtClean="0"/>
              <a:t>additional data in </a:t>
            </a:r>
            <a:r>
              <a:rPr lang="en-US" dirty="0" smtClean="0"/>
              <a:t>the file</a:t>
            </a:r>
            <a:r>
              <a:rPr lang="en-US" dirty="0" smtClean="0"/>
              <a:t>…</a:t>
            </a:r>
          </a:p>
          <a:p>
            <a:r>
              <a:rPr lang="en-US" dirty="0" smtClean="0"/>
              <a:t>Sometimes you want different format…</a:t>
            </a:r>
            <a:endParaRPr lang="en-US" dirty="0"/>
          </a:p>
        </p:txBody>
      </p:sp>
      <p:sp>
        <p:nvSpPr>
          <p:cNvPr id="43" name="TextBox 42"/>
          <p:cNvSpPr txBox="1"/>
          <p:nvPr/>
        </p:nvSpPr>
        <p:spPr>
          <a:xfrm>
            <a:off x="630142" y="5218044"/>
            <a:ext cx="7937389" cy="1200329"/>
          </a:xfrm>
          <a:prstGeom prst="rect">
            <a:avLst/>
          </a:prstGeom>
          <a:noFill/>
        </p:spPr>
        <p:txBody>
          <a:bodyPr wrap="square" rtlCol="0">
            <a:spAutoFit/>
          </a:bodyPr>
          <a:lstStyle/>
          <a:p>
            <a:r>
              <a:rPr lang="en-US" dirty="0" smtClean="0"/>
              <a:t>Other file format options: </a:t>
            </a:r>
            <a:r>
              <a:rPr lang="en-US" dirty="0" smtClean="0">
                <a:hlinkClick r:id="rId3"/>
              </a:rPr>
              <a:t>http://www.esrl.noaa.gov/gmd/aero/software/aerosols/data.export.html</a:t>
            </a:r>
            <a:endParaRPr lang="en-US" dirty="0" smtClean="0"/>
          </a:p>
          <a:p>
            <a:endParaRPr lang="en-US" dirty="0" smtClean="0"/>
          </a:p>
          <a:p>
            <a:r>
              <a:rPr lang="en-US" dirty="0" smtClean="0"/>
              <a:t>Can choose header, missing value code, flag format, date format, delimiter.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345" y="0"/>
            <a:ext cx="7484036" cy="646331"/>
          </a:xfrm>
          <a:prstGeom prst="rect">
            <a:avLst/>
          </a:prstGeom>
        </p:spPr>
        <p:txBody>
          <a:bodyPr wrap="none">
            <a:spAutoFit/>
          </a:bodyPr>
          <a:lstStyle/>
          <a:p>
            <a:pPr algn="ctr"/>
            <a:r>
              <a:rPr lang="en-US" sz="3600" b="1" u="sng" dirty="0" smtClean="0"/>
              <a:t>Getting averaged data from db system</a:t>
            </a:r>
          </a:p>
        </p:txBody>
      </p:sp>
      <p:sp>
        <p:nvSpPr>
          <p:cNvPr id="3" name="Rectangle 2"/>
          <p:cNvSpPr/>
          <p:nvPr/>
        </p:nvSpPr>
        <p:spPr>
          <a:xfrm>
            <a:off x="252919" y="1012067"/>
            <a:ext cx="7928043" cy="701731"/>
          </a:xfrm>
          <a:prstGeom prst="rect">
            <a:avLst/>
          </a:prstGeom>
        </p:spPr>
        <p:txBody>
          <a:bodyPr wrap="square">
            <a:spAutoFit/>
          </a:bodyPr>
          <a:lstStyle/>
          <a:p>
            <a:pPr marL="742950" lvl="1" indent="-285750">
              <a:spcBef>
                <a:spcPct val="20000"/>
              </a:spcBef>
              <a:defRPr/>
            </a:pPr>
            <a:r>
              <a:rPr lang="en-US" dirty="0" err="1" smtClean="0"/>
              <a:t>data.get</a:t>
            </a:r>
            <a:r>
              <a:rPr lang="en-US" dirty="0" smtClean="0"/>
              <a:t>  </a:t>
            </a:r>
            <a:r>
              <a:rPr lang="en-US" dirty="0" err="1" smtClean="0"/>
              <a:t>mlo</a:t>
            </a:r>
            <a:r>
              <a:rPr lang="en-US" dirty="0" smtClean="0"/>
              <a:t>  S11a,A11a  2008:10  2008:11   </a:t>
            </a:r>
            <a:r>
              <a:rPr lang="en-US" dirty="0" err="1" smtClean="0"/>
              <a:t>avgH</a:t>
            </a:r>
            <a:r>
              <a:rPr lang="en-US" dirty="0" smtClean="0"/>
              <a:t>  </a:t>
            </a:r>
            <a:r>
              <a:rPr lang="en-US" b="1" dirty="0" smtClean="0"/>
              <a:t>| </a:t>
            </a:r>
          </a:p>
          <a:p>
            <a:pPr marL="742950" lvl="1" indent="-285750">
              <a:spcBef>
                <a:spcPct val="20000"/>
              </a:spcBef>
              <a:defRPr/>
            </a:pPr>
            <a:r>
              <a:rPr lang="en-US" dirty="0" smtClean="0"/>
              <a:t>     </a:t>
            </a:r>
            <a:r>
              <a:rPr lang="en-US" dirty="0" err="1" smtClean="0"/>
              <a:t>data.export</a:t>
            </a:r>
            <a:r>
              <a:rPr lang="en-US" dirty="0" smtClean="0"/>
              <a:t>  --mode=excel  --station  --date-</a:t>
            </a:r>
            <a:r>
              <a:rPr lang="en-US" dirty="0" err="1" smtClean="0"/>
              <a:t>fyear</a:t>
            </a:r>
            <a:r>
              <a:rPr lang="en-US" dirty="0" smtClean="0"/>
              <a:t> &gt; </a:t>
            </a:r>
            <a:r>
              <a:rPr lang="en-US" dirty="0" err="1" smtClean="0"/>
              <a:t>data.csv</a:t>
            </a:r>
            <a:endParaRPr lang="en-US" dirty="0" smtClean="0"/>
          </a:p>
        </p:txBody>
      </p:sp>
      <p:sp>
        <p:nvSpPr>
          <p:cNvPr id="4" name="TextBox 3"/>
          <p:cNvSpPr txBox="1"/>
          <p:nvPr/>
        </p:nvSpPr>
        <p:spPr>
          <a:xfrm>
            <a:off x="389106" y="729566"/>
            <a:ext cx="2980368" cy="369332"/>
          </a:xfrm>
          <a:prstGeom prst="rect">
            <a:avLst/>
          </a:prstGeom>
          <a:noFill/>
        </p:spPr>
        <p:txBody>
          <a:bodyPr wrap="none" rtlCol="0">
            <a:spAutoFit/>
          </a:bodyPr>
          <a:lstStyle/>
          <a:p>
            <a:r>
              <a:rPr lang="en-US" b="1" dirty="0" smtClean="0"/>
              <a:t>Hourly averaged data is easy!</a:t>
            </a:r>
            <a:endParaRPr lang="en-US" b="1" dirty="0"/>
          </a:p>
        </p:txBody>
      </p:sp>
      <p:sp>
        <p:nvSpPr>
          <p:cNvPr id="5" name="TextBox 4"/>
          <p:cNvSpPr txBox="1"/>
          <p:nvPr/>
        </p:nvSpPr>
        <p:spPr>
          <a:xfrm>
            <a:off x="573932" y="2110894"/>
            <a:ext cx="3603038" cy="646331"/>
          </a:xfrm>
          <a:prstGeom prst="rect">
            <a:avLst/>
          </a:prstGeom>
          <a:noFill/>
        </p:spPr>
        <p:txBody>
          <a:bodyPr wrap="none" rtlCol="0">
            <a:spAutoFit/>
          </a:bodyPr>
          <a:lstStyle/>
          <a:p>
            <a:r>
              <a:rPr lang="en-US" b="1" dirty="0" smtClean="0"/>
              <a:t>How about 6h averages?  Also easy!</a:t>
            </a:r>
          </a:p>
          <a:p>
            <a:endParaRPr lang="en-US" dirty="0"/>
          </a:p>
        </p:txBody>
      </p:sp>
      <p:sp>
        <p:nvSpPr>
          <p:cNvPr id="6" name="Rectangle 5"/>
          <p:cNvSpPr/>
          <p:nvPr/>
        </p:nvSpPr>
        <p:spPr>
          <a:xfrm>
            <a:off x="846307" y="2403123"/>
            <a:ext cx="7441660" cy="923330"/>
          </a:xfrm>
          <a:prstGeom prst="rect">
            <a:avLst/>
          </a:prstGeom>
        </p:spPr>
        <p:txBody>
          <a:bodyPr wrap="square">
            <a:spAutoFit/>
          </a:bodyPr>
          <a:lstStyle/>
          <a:p>
            <a:r>
              <a:rPr lang="en-US" dirty="0" err="1" smtClean="0"/>
              <a:t>data.avg</a:t>
            </a:r>
            <a:r>
              <a:rPr lang="en-US" dirty="0" smtClean="0"/>
              <a:t>   --interval=6h   --source=edited  app   S11a   2011:1   3d   </a:t>
            </a:r>
            <a:r>
              <a:rPr lang="en-US" b="1" dirty="0" smtClean="0"/>
              <a:t>| </a:t>
            </a:r>
            <a:r>
              <a:rPr lang="en-US" dirty="0" smtClean="0"/>
              <a:t> </a:t>
            </a:r>
          </a:p>
          <a:p>
            <a:r>
              <a:rPr lang="en-US" dirty="0" smtClean="0"/>
              <a:t>          </a:t>
            </a:r>
            <a:r>
              <a:rPr lang="en-US" dirty="0" err="1" smtClean="0"/>
              <a:t>data.export</a:t>
            </a:r>
            <a:r>
              <a:rPr lang="en-US" dirty="0" smtClean="0"/>
              <a:t>   --mode=excel &gt; </a:t>
            </a:r>
            <a:r>
              <a:rPr lang="en-US" dirty="0" err="1" smtClean="0"/>
              <a:t>test_file</a:t>
            </a:r>
            <a:endParaRPr lang="en-US" dirty="0" smtClean="0"/>
          </a:p>
          <a:p>
            <a:endParaRPr lang="en-US" dirty="0" smtClean="0"/>
          </a:p>
        </p:txBody>
      </p:sp>
      <p:sp>
        <p:nvSpPr>
          <p:cNvPr id="7" name="TextBox 6"/>
          <p:cNvSpPr txBox="1"/>
          <p:nvPr/>
        </p:nvSpPr>
        <p:spPr>
          <a:xfrm>
            <a:off x="739302" y="4129807"/>
            <a:ext cx="8404698" cy="923330"/>
          </a:xfrm>
          <a:prstGeom prst="rect">
            <a:avLst/>
          </a:prstGeom>
          <a:noFill/>
        </p:spPr>
        <p:txBody>
          <a:bodyPr wrap="square" rtlCol="0">
            <a:spAutoFit/>
          </a:bodyPr>
          <a:lstStyle/>
          <a:p>
            <a:r>
              <a:rPr lang="en-US" dirty="0" err="1" smtClean="0"/>
              <a:t>data.avg</a:t>
            </a:r>
            <a:r>
              <a:rPr lang="en-US" dirty="0" smtClean="0"/>
              <a:t>   --interval=1m   --</a:t>
            </a:r>
            <a:r>
              <a:rPr lang="en-US" dirty="0" err="1" smtClean="0"/>
              <a:t>stddev</a:t>
            </a:r>
            <a:r>
              <a:rPr lang="en-US" dirty="0" smtClean="0"/>
              <a:t>=off   --count=off   </a:t>
            </a:r>
            <a:r>
              <a:rPr lang="en-US" dirty="0" err="1" smtClean="0"/>
              <a:t>thd</a:t>
            </a:r>
            <a:r>
              <a:rPr lang="en-US" dirty="0" smtClean="0"/>
              <a:t>   S11a  2010:1  1d  raw </a:t>
            </a:r>
            <a:r>
              <a:rPr lang="en-US" b="1" dirty="0" smtClean="0"/>
              <a:t>|</a:t>
            </a:r>
            <a:r>
              <a:rPr lang="en-US" dirty="0" smtClean="0"/>
              <a:t>   </a:t>
            </a:r>
          </a:p>
          <a:p>
            <a:r>
              <a:rPr lang="en-US" dirty="0" smtClean="0"/>
              <a:t>    </a:t>
            </a:r>
            <a:r>
              <a:rPr lang="en-US" dirty="0" err="1" smtClean="0"/>
              <a:t>data.consolidate</a:t>
            </a:r>
            <a:r>
              <a:rPr lang="en-US" dirty="0" smtClean="0"/>
              <a:t>   --source=-   --</a:t>
            </a:r>
            <a:r>
              <a:rPr lang="en-US" dirty="0" err="1" smtClean="0"/>
              <a:t>regex</a:t>
            </a:r>
            <a:r>
              <a:rPr lang="en-US" dirty="0" smtClean="0"/>
              <a:t>   --</a:t>
            </a:r>
            <a:r>
              <a:rPr lang="en-US" dirty="0" err="1" smtClean="0"/>
              <a:t>noautoavg</a:t>
            </a:r>
            <a:r>
              <a:rPr lang="en-US" dirty="0" smtClean="0"/>
              <a:t>  '.+[^0]_.+'   </a:t>
            </a:r>
            <a:r>
              <a:rPr lang="en-US" b="1" dirty="0" smtClean="0"/>
              <a:t>|</a:t>
            </a:r>
            <a:r>
              <a:rPr lang="en-US" dirty="0" smtClean="0"/>
              <a:t>   </a:t>
            </a:r>
          </a:p>
          <a:p>
            <a:r>
              <a:rPr lang="en-US" dirty="0" smtClean="0"/>
              <a:t>    </a:t>
            </a:r>
            <a:r>
              <a:rPr lang="en-US" dirty="0" err="1" smtClean="0"/>
              <a:t>data.export</a:t>
            </a:r>
            <a:r>
              <a:rPr lang="en-US" dirty="0" smtClean="0"/>
              <a:t>   --mode=excel  &gt; </a:t>
            </a:r>
            <a:r>
              <a:rPr lang="en-US" dirty="0" err="1" smtClean="0"/>
              <a:t>test_file</a:t>
            </a:r>
            <a:endParaRPr lang="en-US" dirty="0"/>
          </a:p>
        </p:txBody>
      </p:sp>
      <p:sp>
        <p:nvSpPr>
          <p:cNvPr id="8" name="TextBox 7"/>
          <p:cNvSpPr txBox="1"/>
          <p:nvPr/>
        </p:nvSpPr>
        <p:spPr>
          <a:xfrm>
            <a:off x="466927" y="3278214"/>
            <a:ext cx="6608604" cy="923330"/>
          </a:xfrm>
          <a:prstGeom prst="rect">
            <a:avLst/>
          </a:prstGeom>
          <a:noFill/>
        </p:spPr>
        <p:txBody>
          <a:bodyPr wrap="none" rtlCol="0">
            <a:spAutoFit/>
          </a:bodyPr>
          <a:lstStyle/>
          <a:p>
            <a:r>
              <a:rPr lang="en-US" b="1" dirty="0" smtClean="0"/>
              <a:t>Note: </a:t>
            </a:r>
            <a:r>
              <a:rPr lang="en-US" b="1" dirty="0" err="1" smtClean="0"/>
              <a:t>data.avg</a:t>
            </a:r>
            <a:r>
              <a:rPr lang="en-US" b="1" dirty="0" smtClean="0"/>
              <a:t> has other uses too:</a:t>
            </a:r>
          </a:p>
          <a:p>
            <a:endParaRPr lang="en-US" b="1" dirty="0" smtClean="0"/>
          </a:p>
          <a:p>
            <a:r>
              <a:rPr lang="en-US" b="1" dirty="0" smtClean="0"/>
              <a:t>How do I get 1min data  for just one size cut?  A bit more complex…</a:t>
            </a:r>
          </a:p>
        </p:txBody>
      </p:sp>
      <p:sp>
        <p:nvSpPr>
          <p:cNvPr id="9" name="Rectangle 8"/>
          <p:cNvSpPr/>
          <p:nvPr/>
        </p:nvSpPr>
        <p:spPr>
          <a:xfrm>
            <a:off x="622569" y="5604400"/>
            <a:ext cx="7859949" cy="646331"/>
          </a:xfrm>
          <a:prstGeom prst="rect">
            <a:avLst/>
          </a:prstGeom>
        </p:spPr>
        <p:txBody>
          <a:bodyPr wrap="square">
            <a:spAutoFit/>
          </a:bodyPr>
          <a:lstStyle/>
          <a:p>
            <a:r>
              <a:rPr lang="en-US" dirty="0" err="1" smtClean="0"/>
              <a:t>data.avg</a:t>
            </a:r>
            <a:r>
              <a:rPr lang="en-US" dirty="0" smtClean="0"/>
              <a:t>   --</a:t>
            </a:r>
            <a:r>
              <a:rPr lang="en-US" dirty="0" err="1" smtClean="0"/>
              <a:t>stdev</a:t>
            </a:r>
            <a:r>
              <a:rPr lang="en-US" dirty="0" smtClean="0"/>
              <a:t>=off  --count=off  --interval=0   </a:t>
            </a:r>
            <a:r>
              <a:rPr lang="en-US" dirty="0" err="1" smtClean="0"/>
              <a:t>thd</a:t>
            </a:r>
            <a:r>
              <a:rPr lang="en-US" dirty="0" smtClean="0"/>
              <a:t>  S11a   2010:1  1d  raw  </a:t>
            </a:r>
            <a:r>
              <a:rPr lang="en-US" b="1" dirty="0" smtClean="0"/>
              <a:t>|</a:t>
            </a:r>
            <a:r>
              <a:rPr lang="en-US" dirty="0" smtClean="0"/>
              <a:t> </a:t>
            </a:r>
          </a:p>
          <a:p>
            <a:r>
              <a:rPr lang="en-US" dirty="0" smtClean="0"/>
              <a:t>    </a:t>
            </a:r>
            <a:r>
              <a:rPr lang="en-US" dirty="0" err="1" smtClean="0"/>
              <a:t>data.export</a:t>
            </a:r>
            <a:r>
              <a:rPr lang="en-US" dirty="0" smtClean="0"/>
              <a:t>   --mode=excel  &gt; </a:t>
            </a:r>
            <a:r>
              <a:rPr lang="en-US" dirty="0" err="1" smtClean="0"/>
              <a:t>test_file</a:t>
            </a:r>
            <a:endParaRPr lang="en-US" dirty="0"/>
          </a:p>
        </p:txBody>
      </p:sp>
      <p:sp>
        <p:nvSpPr>
          <p:cNvPr id="10" name="TextBox 9"/>
          <p:cNvSpPr txBox="1"/>
          <p:nvPr/>
        </p:nvSpPr>
        <p:spPr>
          <a:xfrm>
            <a:off x="554477" y="5204290"/>
            <a:ext cx="6820906" cy="369332"/>
          </a:xfrm>
          <a:prstGeom prst="rect">
            <a:avLst/>
          </a:prstGeom>
          <a:noFill/>
        </p:spPr>
        <p:txBody>
          <a:bodyPr wrap="none" rtlCol="0">
            <a:spAutoFit/>
          </a:bodyPr>
          <a:lstStyle/>
          <a:p>
            <a:r>
              <a:rPr lang="en-US" b="1" dirty="0" smtClean="0"/>
              <a:t>Alternatively, this will give you both size cuts but in different columns:</a:t>
            </a:r>
            <a:endParaRPr lang="en-US" b="1" dirty="0"/>
          </a:p>
        </p:txBody>
      </p:sp>
      <p:sp>
        <p:nvSpPr>
          <p:cNvPr id="11" name="Oval 10"/>
          <p:cNvSpPr/>
          <p:nvPr/>
        </p:nvSpPr>
        <p:spPr>
          <a:xfrm>
            <a:off x="749031" y="2344358"/>
            <a:ext cx="4066160" cy="447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 idx="1"/>
          </p:cNvCxnSpPr>
          <p:nvPr/>
        </p:nvCxnSpPr>
        <p:spPr>
          <a:xfrm flipH="1">
            <a:off x="5286909" y="870641"/>
            <a:ext cx="651164" cy="146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38073" y="578253"/>
            <a:ext cx="2340165" cy="584775"/>
          </a:xfrm>
          <a:prstGeom prst="rect">
            <a:avLst/>
          </a:prstGeom>
          <a:noFill/>
        </p:spPr>
        <p:txBody>
          <a:bodyPr wrap="square" rtlCol="0">
            <a:spAutoFit/>
          </a:bodyPr>
          <a:lstStyle/>
          <a:p>
            <a:r>
              <a:rPr lang="en-US" sz="1600" dirty="0" smtClean="0"/>
              <a:t>Get data from hourly averaged archive</a:t>
            </a:r>
            <a:endParaRPr lang="en-US" sz="1600" dirty="0"/>
          </a:p>
        </p:txBody>
      </p:sp>
      <p:sp>
        <p:nvSpPr>
          <p:cNvPr id="16" name="Rectangle 15"/>
          <p:cNvSpPr/>
          <p:nvPr/>
        </p:nvSpPr>
        <p:spPr>
          <a:xfrm>
            <a:off x="1303506" y="6534834"/>
            <a:ext cx="8939719" cy="646331"/>
          </a:xfrm>
          <a:prstGeom prst="rect">
            <a:avLst/>
          </a:prstGeom>
        </p:spPr>
        <p:txBody>
          <a:bodyPr wrap="square">
            <a:spAutoFit/>
          </a:bodyPr>
          <a:lstStyle/>
          <a:p>
            <a:r>
              <a:rPr lang="en-US" dirty="0" smtClean="0">
                <a:hlinkClick r:id="rId2"/>
              </a:rPr>
              <a:t>http://www.esrl.noaa.gov/gmd/aero/software/aerosols/data.avg.html</a:t>
            </a:r>
            <a:endParaRPr lang="en-US" dirty="0" smtClean="0"/>
          </a:p>
          <a:p>
            <a:endParaRPr lang="en-US" dirty="0"/>
          </a:p>
        </p:txBody>
      </p:sp>
      <p:cxnSp>
        <p:nvCxnSpPr>
          <p:cNvPr id="18" name="Straight Connector 17"/>
          <p:cNvCxnSpPr/>
          <p:nvPr/>
        </p:nvCxnSpPr>
        <p:spPr>
          <a:xfrm flipV="1">
            <a:off x="0" y="1808922"/>
            <a:ext cx="9144000" cy="198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929809" y="1003853"/>
            <a:ext cx="546652" cy="3898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098" y="943268"/>
            <a:ext cx="8803532" cy="3785652"/>
          </a:xfrm>
          <a:prstGeom prst="rect">
            <a:avLst/>
          </a:prstGeom>
        </p:spPr>
        <p:txBody>
          <a:bodyPr wrap="square">
            <a:spAutoFit/>
          </a:bodyPr>
          <a:lstStyle/>
          <a:p>
            <a:r>
              <a:rPr lang="en-US" sz="1200" dirty="0" smtClean="0"/>
              <a:t>DateTimeUTC,F1_A12,F1_A13,F2_A12,F2_A13,BaB0_A12,BaB0_A13,BaG0_A12,BaG0_A13,BaR0_A12,BaR0_A13,BaO0_A12,BaO0_A13,BaB1_A12,BaB1_A13,BaG1_A12,BaG1_A13,BaR1_A12,BaR1_A13,BaO1_A12,BaO1_A13,BaB0g_A12,BaB0g_A13,BaG0g_A12,BaG0g_A13,BaR0g_A12,BaR0g_A13,BaO0g_A12,BaO0g_A13,BaB1g_A12,BaB1g_A13,BaG1g_A12,BaG1g_A13,BaR1g_A12,BaR1g_A13,BaO1g_A12,BaO1g_A13,BaB0N_A12,BaB0N_A13,BaG0N_A12,BaG0N_A13,BaR0N_A12,BaR0N_A13,BaO0N_A12,BaO0N_A13,BaB1N_A12,BaB1N_A13,BaG1N_A12,BaG1N_A13,BaR1N_A12,BaR1N_A13,BaO1N_A12,BaO1N_A13,If1_A11,If2_A11,If3_A11,If4_A11,If5_A11,If6_A11,If7_A11,Ifz1_A11,Ifz2_A11,Ifz3_A11,Ifz4_A11,Ifz5_A11,Ifz6_A11,Ifz7_A11,Ip1_A11,Ip2_A11,Ip3_A11,Ip4_A11,Ip5_A11,Ip6_A11,Ip7_A11,Ipz1_A11,Ipz2_A11,Ipz3_A11,Ipz4_A11,Ipz5_A11,Ipz6_A11,Ipz7_A11,PCT_A11,Q_A11,X1c_A11,X2c_A11,X3c_A11,X4c_A11,X5c_A11,X6c_A11,X7c_A11,ZIr1_A11,ZIr2_A11,ZIr3_A11,ZIr4_A11,ZIr5_A11,ZIr6_A11,ZIr7_A11,Ff0_A12,Ff0_A13,Fn0_A13,IrB0_A12,IrB0_A13,IrG0_A12,IrG0_A13,IrR0_A12,IrR0_A13,L0_A12,L0_A13,Ff1_A12,Ff1_A13,Fn1_A13,IrB1_A12,IrB1_A13,IrG1_A12,IrG1_A13,IrR1_A12,IrR1_A13,L1_A12,L1_A13,If1g_A11,If2g_A11,If3g_A11,If4g_A11,If5g_A11,If6g_A11,If7g_A11,Ifz1g_A11,Ifz2g_A11,Ifz3g_A11,Ifz4g_A11,Ifz5g_A11,Ifz6g_A11,Ifz7g_A11,Ip1g_A11,Ip2g_A11,Ip3g_A11,Ip4g_A11,Ip5g_A11,Ip6g_A11,Ip7g_A11,Ipz1g_A11,Ipz2g_A11,Ipz3g_A11,Ipz4g_A11,Ipz5g_A11,Ipz6g_A11,Ipz7g_A11,PCTg_A11,Qg_A11,X1cg_A11,X2cg_A11,X3cg_A11,X4cg_A11,X5cg_A11,X6cg_A11,X7cg_A11,ZIr1g_A11,ZIr2g_A11,ZIr3g_A11,ZIr4g_A11,ZIr5g_A11,ZIr6g_A11,ZIr7g_A11,Ff0g_A12,Ff0g_A13,Fn0g_A13,IrB0g_A12,IrB0g_A13,IrG0g_A12,IrG0g_A13,IrR0g_A12,IrR0g_A13,L0g_A12,L0g_A13,Ff1g_A12,Ff1g_A13,Fn1g_A13,IrB1g_A12,IrB1g_A13,IrG1g_A12,IrG1g_A13,IrR1g_A12,IrR1g_A13,L1g_A12,L1g_A13,F2N_A12,F2N_A13,If1N_A11,If2N_A11,If3N_A11,If4N_A11,If5N_A11,If6N_A11,If7N_A11,Ifz1N_A11,Ifz2N_A11,Ifz3N_A11,Ifz4N_A11,Ifz5N_A11,Ifz6N_A11,Ifz7N_A11,Ip1N_A11,Ip2N_A11,Ip3N_A11,Ip4N_A11,Ip5N_A11,Ip6N_A11,Ip7N_A11,Ipz1N_A11,Ipz2N_A11,Ipz3N_A11,Ipz4N_A11,Ipz5N_A11,Ipz6N_A11,Ipz7N_A11,PCTN_A11,QN_A11,X1cN_A11,X2cN_A11,X3cN_A11,X4cN_A11,X5cN_A11,X6cN_A11,X7cN_A11,ZIr1N_A11,ZIr2N_A11,ZIr3N_A11,ZIr4N_A11,ZIr5N_A11,ZIr6N_A11,ZIr7N_A11,Ff0N_A12,Ff0N_A13,Fn0N_A13,IrB0N_A12,IrB0N_A13,IrG0N_A12,IrG0N_A13,IrR0N_A12,IrR0N_A13,L0N_A12,L0N_A13,F1N_A12,F1N_A13,Ff1N_A12,Ff1N_A13,Fn1N_A13,IrB1N_A12,IrB1N_A13,IrG1N_A12,IrG1N_A13,IrR1N_A12,IrR1N_A13,L1N_A12,L1N_A13</a:t>
            </a:r>
            <a:endParaRPr lang="en-US" sz="1200" dirty="0"/>
          </a:p>
        </p:txBody>
      </p:sp>
      <p:sp>
        <p:nvSpPr>
          <p:cNvPr id="3" name="Rectangle 2"/>
          <p:cNvSpPr/>
          <p:nvPr/>
        </p:nvSpPr>
        <p:spPr>
          <a:xfrm>
            <a:off x="379378" y="450184"/>
            <a:ext cx="8764622" cy="369332"/>
          </a:xfrm>
          <a:prstGeom prst="rect">
            <a:avLst/>
          </a:prstGeom>
        </p:spPr>
        <p:txBody>
          <a:bodyPr wrap="square">
            <a:spAutoFit/>
          </a:bodyPr>
          <a:lstStyle/>
          <a:p>
            <a:r>
              <a:rPr lang="en-US" dirty="0" err="1" smtClean="0"/>
              <a:t>data.get</a:t>
            </a:r>
            <a:r>
              <a:rPr lang="en-US" dirty="0" smtClean="0"/>
              <a:t>  </a:t>
            </a:r>
            <a:r>
              <a:rPr lang="en-US" dirty="0" err="1" smtClean="0"/>
              <a:t>cpr</a:t>
            </a:r>
            <a:r>
              <a:rPr lang="en-US" dirty="0" smtClean="0"/>
              <a:t>  A11a,A12a,A13a  2012:116  1d  </a:t>
            </a:r>
            <a:r>
              <a:rPr lang="en-US" dirty="0" err="1" smtClean="0"/>
              <a:t>avgHe</a:t>
            </a:r>
            <a:r>
              <a:rPr lang="en-US" dirty="0" smtClean="0"/>
              <a:t> | </a:t>
            </a:r>
            <a:r>
              <a:rPr lang="en-US" dirty="0" err="1" smtClean="0"/>
              <a:t>data.export</a:t>
            </a:r>
            <a:r>
              <a:rPr lang="en-US" dirty="0" smtClean="0"/>
              <a:t> --mode=excel &gt; </a:t>
            </a:r>
            <a:r>
              <a:rPr lang="en-US" dirty="0" err="1" smtClean="0"/>
              <a:t>test_file</a:t>
            </a:r>
            <a:endParaRPr lang="en-US" dirty="0"/>
          </a:p>
        </p:txBody>
      </p:sp>
      <p:pic>
        <p:nvPicPr>
          <p:cNvPr id="4" name="Picture 3" descr="Cross_Eyed_Kitty.jpg"/>
          <p:cNvPicPr>
            <a:picLocks noChangeAspect="1"/>
          </p:cNvPicPr>
          <p:nvPr/>
        </p:nvPicPr>
        <p:blipFill>
          <a:blip r:embed="rId2" cstate="print"/>
          <a:stretch>
            <a:fillRect/>
          </a:stretch>
        </p:blipFill>
        <p:spPr>
          <a:xfrm>
            <a:off x="3553027" y="4768547"/>
            <a:ext cx="2633764" cy="20894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008" y="1519271"/>
            <a:ext cx="8764622" cy="646331"/>
          </a:xfrm>
          <a:prstGeom prst="rect">
            <a:avLst/>
          </a:prstGeom>
        </p:spPr>
        <p:txBody>
          <a:bodyPr wrap="square">
            <a:spAutoFit/>
          </a:bodyPr>
          <a:lstStyle/>
          <a:p>
            <a:r>
              <a:rPr lang="en-US" sz="1200" dirty="0" smtClean="0"/>
              <a:t>DateTimeUTC,BaB0_A12,BaG0_A12,BaR0_A12,BaO0_A12,BaB1_A12,BaG1_A12,BaR1_A12,BaO1_A12,BaB0g_A12,BaG0g_A12,BaR0g_A12,BaO0g_A12,BaB1g_A12,BaG1g_A12,BaR1g_A12,BaO1g_A12,BaB0N_A12,BaG0N_A12,BaR0N_A12,BaO0N_A12,BaB1N_A12,BaG1N_A12,BaR1N_A12,BaO1N_A12</a:t>
            </a:r>
            <a:endParaRPr lang="en-US" sz="1200" dirty="0"/>
          </a:p>
        </p:txBody>
      </p:sp>
      <p:sp>
        <p:nvSpPr>
          <p:cNvPr id="3" name="Rectangle 2"/>
          <p:cNvSpPr/>
          <p:nvPr/>
        </p:nvSpPr>
        <p:spPr>
          <a:xfrm>
            <a:off x="0" y="1002348"/>
            <a:ext cx="9144000" cy="369332"/>
          </a:xfrm>
          <a:prstGeom prst="rect">
            <a:avLst/>
          </a:prstGeom>
        </p:spPr>
        <p:txBody>
          <a:bodyPr wrap="square">
            <a:spAutoFit/>
          </a:bodyPr>
          <a:lstStyle/>
          <a:p>
            <a:r>
              <a:rPr lang="en-US" dirty="0" err="1" smtClean="0"/>
              <a:t>data.consolidate</a:t>
            </a:r>
            <a:r>
              <a:rPr lang="en-US" dirty="0" smtClean="0"/>
              <a:t>  --source=</a:t>
            </a:r>
            <a:r>
              <a:rPr lang="en-US" dirty="0" err="1" smtClean="0"/>
              <a:t>avgH</a:t>
            </a:r>
            <a:r>
              <a:rPr lang="en-US" dirty="0" smtClean="0"/>
              <a:t>  </a:t>
            </a:r>
            <a:r>
              <a:rPr lang="en-US" dirty="0" err="1" smtClean="0"/>
              <a:t>cpr</a:t>
            </a:r>
            <a:r>
              <a:rPr lang="en-US" dirty="0" smtClean="0"/>
              <a:t>  115 116 '</a:t>
            </a:r>
            <a:r>
              <a:rPr lang="en-US" dirty="0" err="1" smtClean="0"/>
              <a:t>Ba</a:t>
            </a:r>
            <a:r>
              <a:rPr lang="en-US" dirty="0" smtClean="0"/>
              <a:t>*_A12'  | </a:t>
            </a:r>
            <a:r>
              <a:rPr lang="en-US" dirty="0" err="1" smtClean="0"/>
              <a:t>data.export</a:t>
            </a:r>
            <a:r>
              <a:rPr lang="en-US" dirty="0" smtClean="0"/>
              <a:t>  --mode=excel  &gt;  </a:t>
            </a:r>
            <a:r>
              <a:rPr lang="en-US" dirty="0" err="1" smtClean="0"/>
              <a:t>myfile</a:t>
            </a:r>
            <a:endParaRPr lang="en-US" dirty="0"/>
          </a:p>
        </p:txBody>
      </p:sp>
      <p:sp>
        <p:nvSpPr>
          <p:cNvPr id="4" name="TextBox 3"/>
          <p:cNvSpPr txBox="1"/>
          <p:nvPr/>
        </p:nvSpPr>
        <p:spPr>
          <a:xfrm>
            <a:off x="0" y="418288"/>
            <a:ext cx="8846845" cy="369332"/>
          </a:xfrm>
          <a:prstGeom prst="rect">
            <a:avLst/>
          </a:prstGeom>
          <a:noFill/>
        </p:spPr>
        <p:txBody>
          <a:bodyPr wrap="none" rtlCol="0">
            <a:spAutoFit/>
          </a:bodyPr>
          <a:lstStyle/>
          <a:p>
            <a:r>
              <a:rPr lang="en-US" dirty="0" smtClean="0"/>
              <a:t>How do I get only absorption and not any of the crazy variables  that I won’t look at anyway?</a:t>
            </a:r>
            <a:endParaRPr lang="en-US" dirty="0"/>
          </a:p>
        </p:txBody>
      </p:sp>
      <p:sp>
        <p:nvSpPr>
          <p:cNvPr id="5" name="TextBox 4"/>
          <p:cNvSpPr txBox="1"/>
          <p:nvPr/>
        </p:nvSpPr>
        <p:spPr>
          <a:xfrm>
            <a:off x="856034" y="2947481"/>
            <a:ext cx="4186531" cy="1477328"/>
          </a:xfrm>
          <a:prstGeom prst="rect">
            <a:avLst/>
          </a:prstGeom>
          <a:noFill/>
        </p:spPr>
        <p:txBody>
          <a:bodyPr wrap="none" rtlCol="0">
            <a:spAutoFit/>
          </a:bodyPr>
          <a:lstStyle/>
          <a:p>
            <a:r>
              <a:rPr lang="en-US" dirty="0" smtClean="0"/>
              <a:t>POP-QUIZ!  </a:t>
            </a:r>
          </a:p>
          <a:p>
            <a:endParaRPr lang="en-US" dirty="0" smtClean="0"/>
          </a:p>
          <a:p>
            <a:r>
              <a:rPr lang="en-US" dirty="0" smtClean="0"/>
              <a:t>What does variable BaR0_A12 represent??</a:t>
            </a:r>
          </a:p>
          <a:p>
            <a:endParaRPr lang="en-US" dirty="0" smtClean="0"/>
          </a:p>
          <a:p>
            <a:r>
              <a:rPr lang="en-US" dirty="0" smtClean="0"/>
              <a:t>What about </a:t>
            </a:r>
            <a:r>
              <a:rPr lang="en-US" dirty="0" smtClean="0"/>
              <a:t>BaO0g_A12</a:t>
            </a:r>
            <a:r>
              <a:rPr lang="en-US" dirty="0" smtClean="0"/>
              <a:t>?</a:t>
            </a:r>
          </a:p>
        </p:txBody>
      </p:sp>
      <p:cxnSp>
        <p:nvCxnSpPr>
          <p:cNvPr id="7" name="Straight Arrow Connector 6"/>
          <p:cNvCxnSpPr/>
          <p:nvPr/>
        </p:nvCxnSpPr>
        <p:spPr>
          <a:xfrm flipH="1" flipV="1">
            <a:off x="2889115" y="1702340"/>
            <a:ext cx="379379" cy="1877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75489" y="1896894"/>
            <a:ext cx="1624520" cy="2256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196" y="1624519"/>
            <a:ext cx="8793804" cy="4154984"/>
          </a:xfrm>
          <a:prstGeom prst="rect">
            <a:avLst/>
          </a:prstGeom>
        </p:spPr>
        <p:txBody>
          <a:bodyPr wrap="square">
            <a:spAutoFit/>
          </a:bodyPr>
          <a:lstStyle/>
          <a:p>
            <a:r>
              <a:rPr lang="en-US" sz="1200" dirty="0" smtClean="0"/>
              <a:t>JulianDay:0     Year:1  DOY:2   F1_A12_Bit0:3   F1_A12_Bit1:4   F1_A12_Bit2:5   F1_A12_Bit3:6   F1_A12_Bit4:7   F1_A12_Bit5:8   F1_A12_Bit6:9 F1_A12_Bit7:10   F1_A12_Bit8:11  F1_A12_Bit9:12  F1_A12_Bit10:13 F1_A12_Bit11:14 F1_A12_Bit12:15 F1_A12_Bit13:16 F1_A12_Bit14:17 F1_A12_Bit15:18F2_A12_Bit0:19  F2_A12_Bit1:20  F2_A12_Bit2:21  F2_A12_Bit3:22  F2_A12_Bit4:23  F2_A12_Bit5:24  F2_A12_Bit6:25  F2_A12_Bit7:26  F2_A12_Bit8:27F2_A12_Bit9:28   F2_A12_Bit10:29 F2_A12_Bit11:30 F2_A12_Bit12:31 F2_A12_Bit13:32 F2_A12_Bit14:33 F2_A12_Bit15:34 BaB0_A12:35     BaB0_A12_MVC:36BaG0_A12:37     BaG0_A12_MVC:38 BaR0_A12:39     BaR0_A12_MVC:40 BaO0_A12:41     BaO0_A12_MVC:42 BaB1_A12:43     BaB1_A12_MVC:44 BaG1_A12:45   BaG1_A12_MVC:46  BaR1_A12:47     BaR1_A12_MVC:48 BaO1_A12:49     BaO1_A12_MVC:50 BaB0g_A12:51    BaB0g_A12_MVC:52        BaG0g_A12:53    BaG0g_A12_MVC:54       BaR0g_A12:55    BaR0g_A12_MVC:56        BaO0g_A12:57    BaO0g_A12_MVC:58        BaB1g_A12:59    BaB1g_A12_MVC:60        BaG1g_A12:61   BaG1g_A12_MVC:62        BaR1g_A12:63    BaR1g_A12_MVC:64        BaO1g_A12:65    BaO1g_A12_MVC:66        BaB0N_A12:67    BaB0N_A12_MVC:68       BaG0N_A12:69    BaG0N_A12_MVC:70        BaR0N_A12:71    BaR0N_A12_MVC:72        BaO0N_A12:73    BaO0N_A12_MVC:74        BaB1N_A12:75  BaB1N_A12_MVC:76 BaG1N_A12:77    BaG1N_A12_MVC:78        BaR1N_A12:79    BaR1N_A12_MVC:80        BaO1N_A12:81    BaO1N_A12_MVC:82        Ff0_A12:83     Ff0_A12_MVC:84  IrB0_A12:85     IrB0_A12_MVC:86 IrG0_A12:87     IrG0_A12_MVC:88 IrR0_A12:89     IrR0_A12_MVC:90 L0_A12:91       L0_A12_MVC:92  Ff1_A12:93      Ff1_A12_MVC:94  IrB1_A12:95     IrB1_A12_MVC:96 IrG1_A12:97     IrG1_A12_MVC:98 IrR1_A12:99     IrR1_A12_MVC:100      L1_A12:101       L1_A12_MVC:102  Ff0g_A12:103    Ff0g_A12_MVC:104        IrB0g_A12:105   IrB0g_A12_MVC:106       IrG0g_A12:107   IrG0g_A12_MVC:108      IrR0g_A12:109   IrR0g_A12_MVC:110       L0g_A12:111     L0g_A12_MVC:112 Ff1g_A12:113    Ff1g_A12_MVC:114        IrB1g_A12:115   IrB1g_A12_MVC:116      IrG1g_A12:117   IrG1g_A12_MVC:118       IrR1g_A12:119   IrR1g_A12_MVC:120       L1g_A12:121     L1g_A12_MVC:122 F2N_A12:123   F2N_A12_MVC:124  Ff0N_A12:125    Ff0N_A12_MVC:126        IrB0N_A12:127   IrB0N_A12_MVC:128       IrG0N_A12:129   IrG0N_A12_MVC:130       IrR0N_A12:131  IrR0N_A12_MVC:132       L0N_A12:133     L0N_A12_MVC:134 F1N_A12:135     F1N_A12_MVC:136 Ff1N_A12:137    Ff1N_A12_MVC:138        IrB1N_A12:139  IrB1N_A12_MVC:140       IrG1N_A12:141   IrG1N_A12_MVC:142       IrR1N_A12:143   IrR1N_A12_MVC:144       L1N_A12:145     L1N_A12_MVC:146</a:t>
            </a:r>
            <a:endParaRPr lang="en-US" sz="1200" dirty="0"/>
          </a:p>
        </p:txBody>
      </p:sp>
      <p:sp>
        <p:nvSpPr>
          <p:cNvPr id="3" name="Rectangle 2"/>
          <p:cNvSpPr/>
          <p:nvPr/>
        </p:nvSpPr>
        <p:spPr>
          <a:xfrm>
            <a:off x="515565" y="1004660"/>
            <a:ext cx="8249055" cy="369332"/>
          </a:xfrm>
          <a:prstGeom prst="rect">
            <a:avLst/>
          </a:prstGeom>
        </p:spPr>
        <p:txBody>
          <a:bodyPr wrap="square">
            <a:spAutoFit/>
          </a:bodyPr>
          <a:lstStyle/>
          <a:p>
            <a:r>
              <a:rPr lang="en-US" dirty="0" err="1" smtClean="0"/>
              <a:t>data.get</a:t>
            </a:r>
            <a:r>
              <a:rPr lang="en-US" dirty="0" smtClean="0"/>
              <a:t> </a:t>
            </a:r>
            <a:r>
              <a:rPr lang="en-US" dirty="0" err="1" smtClean="0"/>
              <a:t>cpr</a:t>
            </a:r>
            <a:r>
              <a:rPr lang="en-US" dirty="0" smtClean="0"/>
              <a:t> A12a 115 116 </a:t>
            </a:r>
            <a:r>
              <a:rPr lang="en-US" dirty="0" err="1" smtClean="0"/>
              <a:t>avgHe</a:t>
            </a:r>
            <a:r>
              <a:rPr lang="en-US" dirty="0" smtClean="0"/>
              <a:t> | </a:t>
            </a:r>
            <a:r>
              <a:rPr lang="en-US" dirty="0" err="1" smtClean="0"/>
              <a:t>data.export</a:t>
            </a:r>
            <a:r>
              <a:rPr lang="en-US" dirty="0" smtClean="0"/>
              <a:t> --mode=</a:t>
            </a:r>
            <a:r>
              <a:rPr lang="en-US" dirty="0" err="1" smtClean="0"/>
              <a:t>idl</a:t>
            </a:r>
            <a:r>
              <a:rPr lang="en-US" dirty="0" smtClean="0"/>
              <a:t>  &gt; </a:t>
            </a:r>
            <a:r>
              <a:rPr lang="en-US" dirty="0" err="1" smtClean="0"/>
              <a:t>test_file</a:t>
            </a:r>
            <a:endParaRPr lang="en-US" dirty="0"/>
          </a:p>
        </p:txBody>
      </p:sp>
      <p:cxnSp>
        <p:nvCxnSpPr>
          <p:cNvPr id="5" name="Straight Arrow Connector 4"/>
          <p:cNvCxnSpPr/>
          <p:nvPr/>
        </p:nvCxnSpPr>
        <p:spPr>
          <a:xfrm flipH="1" flipV="1">
            <a:off x="1614791" y="5671226"/>
            <a:ext cx="846307" cy="651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9464" y="5515583"/>
            <a:ext cx="291830" cy="739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5097" y="6303523"/>
            <a:ext cx="5195718" cy="369332"/>
          </a:xfrm>
          <a:prstGeom prst="rect">
            <a:avLst/>
          </a:prstGeom>
          <a:noFill/>
        </p:spPr>
        <p:txBody>
          <a:bodyPr wrap="none" rtlCol="0">
            <a:spAutoFit/>
          </a:bodyPr>
          <a:lstStyle/>
          <a:p>
            <a:r>
              <a:rPr lang="en-US" dirty="0" smtClean="0"/>
              <a:t>Tells you what columns data are in, file has no header</a:t>
            </a:r>
            <a:endParaRPr lang="en-US" dirty="0"/>
          </a:p>
        </p:txBody>
      </p:sp>
      <p:cxnSp>
        <p:nvCxnSpPr>
          <p:cNvPr id="10" name="Straight Arrow Connector 9"/>
          <p:cNvCxnSpPr/>
          <p:nvPr/>
        </p:nvCxnSpPr>
        <p:spPr>
          <a:xfrm flipH="1" flipV="1">
            <a:off x="5165387" y="2023353"/>
            <a:ext cx="1536970" cy="416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48407" y="5990334"/>
            <a:ext cx="2873889" cy="646331"/>
          </a:xfrm>
          <a:prstGeom prst="rect">
            <a:avLst/>
          </a:prstGeom>
          <a:noFill/>
        </p:spPr>
        <p:txBody>
          <a:bodyPr wrap="square" rtlCol="0">
            <a:spAutoFit/>
          </a:bodyPr>
          <a:lstStyle/>
          <a:p>
            <a:r>
              <a:rPr lang="en-US" dirty="0" smtClean="0"/>
              <a:t>Splits flags column into individual bits</a:t>
            </a:r>
            <a:endParaRPr lang="en-US" dirty="0"/>
          </a:p>
        </p:txBody>
      </p:sp>
      <p:sp>
        <p:nvSpPr>
          <p:cNvPr id="12" name="TextBox 11"/>
          <p:cNvSpPr txBox="1"/>
          <p:nvPr/>
        </p:nvSpPr>
        <p:spPr>
          <a:xfrm>
            <a:off x="506896" y="437322"/>
            <a:ext cx="5909375" cy="461665"/>
          </a:xfrm>
          <a:prstGeom prst="rect">
            <a:avLst/>
          </a:prstGeom>
          <a:noFill/>
        </p:spPr>
        <p:txBody>
          <a:bodyPr wrap="none" rtlCol="0">
            <a:spAutoFit/>
          </a:bodyPr>
          <a:lstStyle/>
          <a:p>
            <a:r>
              <a:rPr lang="en-US" sz="2400" dirty="0" smtClean="0"/>
              <a:t>I don’t use excel…</a:t>
            </a:r>
            <a:r>
              <a:rPr lang="en-US" sz="2400" dirty="0" err="1" smtClean="0"/>
              <a:t>microsoft</a:t>
            </a:r>
            <a:r>
              <a:rPr lang="en-US" sz="2400" dirty="0" smtClean="0"/>
              <a:t> is the evil empire!</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290" y="982494"/>
            <a:ext cx="8486682" cy="1754326"/>
          </a:xfrm>
          <a:prstGeom prst="rect">
            <a:avLst/>
          </a:prstGeom>
          <a:noFill/>
        </p:spPr>
        <p:txBody>
          <a:bodyPr wrap="none" rtlCol="0">
            <a:spAutoFit/>
          </a:bodyPr>
          <a:lstStyle/>
          <a:p>
            <a:r>
              <a:rPr lang="en-US" dirty="0" smtClean="0"/>
              <a:t>All those useful intensive parameters… single scattering </a:t>
            </a:r>
            <a:r>
              <a:rPr lang="en-US" dirty="0" err="1" smtClean="0"/>
              <a:t>albedo</a:t>
            </a:r>
            <a:r>
              <a:rPr lang="en-US" dirty="0" smtClean="0"/>
              <a:t>, </a:t>
            </a:r>
            <a:r>
              <a:rPr lang="en-US" dirty="0" err="1" smtClean="0"/>
              <a:t>Ångström</a:t>
            </a:r>
            <a:r>
              <a:rPr lang="en-US" dirty="0" smtClean="0"/>
              <a:t> exponent, etc.</a:t>
            </a:r>
          </a:p>
          <a:p>
            <a:r>
              <a:rPr lang="en-US" dirty="0" smtClean="0"/>
              <a:t>Do I really have to do the calculations myself?</a:t>
            </a:r>
          </a:p>
          <a:p>
            <a:endParaRPr lang="en-US" dirty="0" smtClean="0"/>
          </a:p>
          <a:p>
            <a:r>
              <a:rPr lang="en-US" dirty="0" smtClean="0"/>
              <a:t>Nope…there’s  a script for that!</a:t>
            </a:r>
          </a:p>
          <a:p>
            <a:endParaRPr lang="en-US" dirty="0" smtClean="0"/>
          </a:p>
          <a:p>
            <a:r>
              <a:rPr lang="en-US" dirty="0" err="1" smtClean="0"/>
              <a:t>data.aggregate.intensives</a:t>
            </a:r>
            <a:r>
              <a:rPr lang="en-US" dirty="0" smtClean="0"/>
              <a:t>  </a:t>
            </a:r>
            <a:r>
              <a:rPr lang="en-US" dirty="0" err="1" smtClean="0"/>
              <a:t>sgp</a:t>
            </a:r>
            <a:r>
              <a:rPr lang="en-US" dirty="0" smtClean="0"/>
              <a:t>  </a:t>
            </a:r>
            <a:r>
              <a:rPr lang="en-US" dirty="0" err="1" smtClean="0"/>
              <a:t>XIs</a:t>
            </a:r>
            <a:r>
              <a:rPr lang="en-US" dirty="0" smtClean="0"/>
              <a:t>  2008:10  2008:11</a:t>
            </a:r>
            <a:endParaRPr lang="en-US" dirty="0"/>
          </a:p>
        </p:txBody>
      </p:sp>
      <p:sp>
        <p:nvSpPr>
          <p:cNvPr id="3" name="TextBox 2"/>
          <p:cNvSpPr txBox="1"/>
          <p:nvPr/>
        </p:nvSpPr>
        <p:spPr>
          <a:xfrm>
            <a:off x="510047" y="144965"/>
            <a:ext cx="8416535" cy="646331"/>
          </a:xfrm>
          <a:prstGeom prst="rect">
            <a:avLst/>
          </a:prstGeom>
          <a:noFill/>
        </p:spPr>
        <p:txBody>
          <a:bodyPr wrap="none" rtlCol="0">
            <a:spAutoFit/>
          </a:bodyPr>
          <a:lstStyle/>
          <a:p>
            <a:r>
              <a:rPr lang="en-US" sz="3600" b="1" u="sng" dirty="0" smtClean="0"/>
              <a:t>Intensive parameters – can I get those too?</a:t>
            </a:r>
            <a:endParaRPr lang="en-US" sz="3600" b="1" u="sng" dirty="0"/>
          </a:p>
        </p:txBody>
      </p:sp>
      <p:sp>
        <p:nvSpPr>
          <p:cNvPr id="4" name="TextBox 3"/>
          <p:cNvSpPr txBox="1"/>
          <p:nvPr/>
        </p:nvSpPr>
        <p:spPr>
          <a:xfrm>
            <a:off x="58115" y="3929551"/>
            <a:ext cx="9085885" cy="646331"/>
          </a:xfrm>
          <a:prstGeom prst="rect">
            <a:avLst/>
          </a:prstGeom>
          <a:noFill/>
        </p:spPr>
        <p:txBody>
          <a:bodyPr wrap="none" rtlCol="0">
            <a:spAutoFit/>
          </a:bodyPr>
          <a:lstStyle/>
          <a:p>
            <a:r>
              <a:rPr lang="en-US" dirty="0" err="1" smtClean="0"/>
              <a:t>XIs</a:t>
            </a:r>
            <a:r>
              <a:rPr lang="en-US" dirty="0" smtClean="0"/>
              <a:t> is the ‘short’ intensives record - mostly properties at 550 nm + blue/red </a:t>
            </a:r>
            <a:r>
              <a:rPr lang="en-US" dirty="0" err="1" smtClean="0"/>
              <a:t>Ångström</a:t>
            </a:r>
            <a:r>
              <a:rPr lang="en-US" dirty="0" smtClean="0"/>
              <a:t> exponent </a:t>
            </a:r>
          </a:p>
          <a:p>
            <a:r>
              <a:rPr lang="en-US" dirty="0" err="1" smtClean="0"/>
              <a:t>XIl</a:t>
            </a:r>
            <a:r>
              <a:rPr lang="en-US" dirty="0" smtClean="0"/>
              <a:t> is the ‘long’ intensives record – properties at all the wavelengths </a:t>
            </a:r>
            <a:endParaRPr lang="en-US" dirty="0"/>
          </a:p>
        </p:txBody>
      </p:sp>
      <p:sp>
        <p:nvSpPr>
          <p:cNvPr id="5" name="Rectangle 4"/>
          <p:cNvSpPr/>
          <p:nvPr/>
        </p:nvSpPr>
        <p:spPr>
          <a:xfrm>
            <a:off x="0" y="5233880"/>
            <a:ext cx="9144000" cy="646331"/>
          </a:xfrm>
          <a:prstGeom prst="rect">
            <a:avLst/>
          </a:prstGeom>
        </p:spPr>
        <p:txBody>
          <a:bodyPr wrap="square">
            <a:spAutoFit/>
          </a:bodyPr>
          <a:lstStyle/>
          <a:p>
            <a:r>
              <a:rPr lang="en-US" dirty="0" smtClean="0">
                <a:hlinkClick r:id="rId2"/>
              </a:rPr>
              <a:t>http://</a:t>
            </a:r>
            <a:r>
              <a:rPr lang="en-US" dirty="0" smtClean="0">
                <a:hlinkClick r:id="rId2"/>
              </a:rPr>
              <a:t>www.esrl.noaa.gov/gmd/aero/software/aerosols/cpd2variables.html#intensives_record</a:t>
            </a:r>
            <a:endParaRPr lang="en-US" dirty="0" smtClean="0"/>
          </a:p>
          <a:p>
            <a:endParaRPr lang="en-US" dirty="0"/>
          </a:p>
        </p:txBody>
      </p:sp>
      <p:sp>
        <p:nvSpPr>
          <p:cNvPr id="6" name="TextBox 5"/>
          <p:cNvSpPr txBox="1"/>
          <p:nvPr/>
        </p:nvSpPr>
        <p:spPr>
          <a:xfrm>
            <a:off x="116732" y="4951378"/>
            <a:ext cx="5603522" cy="369332"/>
          </a:xfrm>
          <a:prstGeom prst="rect">
            <a:avLst/>
          </a:prstGeom>
          <a:noFill/>
        </p:spPr>
        <p:txBody>
          <a:bodyPr wrap="none" rtlCol="0">
            <a:spAutoFit/>
          </a:bodyPr>
          <a:lstStyle/>
          <a:p>
            <a:r>
              <a:rPr lang="en-US" dirty="0" smtClean="0"/>
              <a:t>Go here to see specifically what is in the intensives record:</a:t>
            </a:r>
            <a:endParaRPr lang="en-US" dirty="0"/>
          </a:p>
        </p:txBody>
      </p:sp>
      <p:pic>
        <p:nvPicPr>
          <p:cNvPr id="7" name="Picture 6" descr="mathIsHard.jpg"/>
          <p:cNvPicPr>
            <a:picLocks noChangeAspect="1"/>
          </p:cNvPicPr>
          <p:nvPr/>
        </p:nvPicPr>
        <p:blipFill>
          <a:blip r:embed="rId3" cstate="print"/>
          <a:stretch>
            <a:fillRect/>
          </a:stretch>
        </p:blipFill>
        <p:spPr>
          <a:xfrm>
            <a:off x="5943599" y="1782493"/>
            <a:ext cx="3003618" cy="15905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6273" y="144965"/>
            <a:ext cx="7165423" cy="646331"/>
          </a:xfrm>
          <a:prstGeom prst="rect">
            <a:avLst/>
          </a:prstGeom>
          <a:noFill/>
        </p:spPr>
        <p:txBody>
          <a:bodyPr wrap="none" rtlCol="0">
            <a:spAutoFit/>
          </a:bodyPr>
          <a:lstStyle/>
          <a:p>
            <a:r>
              <a:rPr lang="en-US" sz="3600" b="1" u="sng" dirty="0" smtClean="0"/>
              <a:t>I’ve made this data file – Now what?</a:t>
            </a:r>
            <a:endParaRPr lang="en-US" sz="3600" b="1" u="sng" dirty="0"/>
          </a:p>
        </p:txBody>
      </p:sp>
      <p:sp>
        <p:nvSpPr>
          <p:cNvPr id="3" name="TextBox 2"/>
          <p:cNvSpPr txBox="1"/>
          <p:nvPr/>
        </p:nvSpPr>
        <p:spPr>
          <a:xfrm>
            <a:off x="232486" y="988892"/>
            <a:ext cx="7154203" cy="4524315"/>
          </a:xfrm>
          <a:prstGeom prst="rect">
            <a:avLst/>
          </a:prstGeom>
          <a:noFill/>
        </p:spPr>
        <p:txBody>
          <a:bodyPr wrap="none" rtlCol="0">
            <a:spAutoFit/>
          </a:bodyPr>
          <a:lstStyle/>
          <a:p>
            <a:r>
              <a:rPr lang="en-US" dirty="0" smtClean="0"/>
              <a:t>Move it from the AER_VM to your computer and do with it what you will…</a:t>
            </a:r>
          </a:p>
          <a:p>
            <a:r>
              <a:rPr lang="en-US" dirty="0" smtClean="0"/>
              <a:t>--excel</a:t>
            </a:r>
          </a:p>
          <a:p>
            <a:r>
              <a:rPr lang="en-US" dirty="0" smtClean="0"/>
              <a:t>--</a:t>
            </a:r>
            <a:r>
              <a:rPr lang="en-US" dirty="0" err="1" smtClean="0"/>
              <a:t>idl</a:t>
            </a:r>
            <a:endParaRPr lang="en-US" dirty="0" smtClean="0"/>
          </a:p>
          <a:p>
            <a:r>
              <a:rPr lang="en-US" dirty="0" smtClean="0"/>
              <a:t>--</a:t>
            </a:r>
            <a:r>
              <a:rPr lang="en-US" dirty="0" err="1" smtClean="0"/>
              <a:t>matlab</a:t>
            </a:r>
            <a:r>
              <a:rPr lang="en-US" dirty="0" smtClean="0"/>
              <a:t> , </a:t>
            </a:r>
            <a:r>
              <a:rPr lang="en-US" dirty="0" err="1" smtClean="0"/>
              <a:t>igor</a:t>
            </a:r>
            <a:r>
              <a:rPr lang="en-US" dirty="0" smtClean="0"/>
              <a:t>, … </a:t>
            </a:r>
          </a:p>
          <a:p>
            <a:r>
              <a:rPr lang="en-US" dirty="0" smtClean="0"/>
              <a:t>--send it to someone…</a:t>
            </a:r>
          </a:p>
          <a:p>
            <a:endParaRPr lang="en-US" dirty="0" smtClean="0"/>
          </a:p>
          <a:p>
            <a:r>
              <a:rPr lang="en-US" dirty="0" smtClean="0"/>
              <a:t>Another option:</a:t>
            </a:r>
            <a:endParaRPr lang="en-US" dirty="0"/>
          </a:p>
          <a:p>
            <a:r>
              <a:rPr lang="en-US" dirty="0" smtClean="0"/>
              <a:t>Use ‘R’ scripts on AER_VM to make several ‘canned’ statistical plots</a:t>
            </a:r>
          </a:p>
          <a:p>
            <a:endParaRPr lang="en-US" dirty="0"/>
          </a:p>
          <a:p>
            <a:r>
              <a:rPr lang="en-US" dirty="0"/>
              <a:t>S</a:t>
            </a:r>
            <a:r>
              <a:rPr lang="en-US" dirty="0" smtClean="0"/>
              <a:t>cripts are in /</a:t>
            </a:r>
            <a:r>
              <a:rPr lang="en-US" dirty="0" err="1" smtClean="0"/>
              <a:t>aer/prg/r</a:t>
            </a:r>
            <a:r>
              <a:rPr lang="en-US" dirty="0" smtClean="0"/>
              <a:t>/  and /</a:t>
            </a:r>
            <a:r>
              <a:rPr lang="en-US" dirty="0" err="1" smtClean="0"/>
              <a:t>aer/prg/r/examples</a:t>
            </a:r>
            <a:r>
              <a:rPr lang="en-US" dirty="0" smtClean="0"/>
              <a:t>/</a:t>
            </a:r>
          </a:p>
          <a:p>
            <a:endParaRPr lang="en-US" dirty="0"/>
          </a:p>
          <a:p>
            <a:r>
              <a:rPr lang="en-US" dirty="0" smtClean="0"/>
              <a:t>Some useful scripts are:</a:t>
            </a:r>
          </a:p>
          <a:p>
            <a:r>
              <a:rPr lang="en-US" dirty="0"/>
              <a:t>	</a:t>
            </a:r>
            <a:r>
              <a:rPr lang="en-US" dirty="0" smtClean="0"/>
              <a:t>density-</a:t>
            </a:r>
            <a:r>
              <a:rPr lang="en-US" dirty="0" err="1" smtClean="0"/>
              <a:t>plot.r</a:t>
            </a:r>
            <a:endParaRPr lang="en-US" dirty="0" smtClean="0"/>
          </a:p>
          <a:p>
            <a:r>
              <a:rPr lang="en-US" dirty="0" smtClean="0"/>
              <a:t>	multi-station-box-</a:t>
            </a:r>
            <a:r>
              <a:rPr lang="en-US" dirty="0" err="1" smtClean="0"/>
              <a:t>month.r</a:t>
            </a:r>
            <a:endParaRPr lang="en-US" dirty="0" smtClean="0"/>
          </a:p>
          <a:p>
            <a:r>
              <a:rPr lang="en-US" dirty="0" smtClean="0"/>
              <a:t>	</a:t>
            </a:r>
            <a:r>
              <a:rPr lang="en-US" dirty="0" err="1" smtClean="0"/>
              <a:t>quantile.r</a:t>
            </a:r>
            <a:endParaRPr lang="en-US" dirty="0" smtClean="0"/>
          </a:p>
          <a:p>
            <a:r>
              <a:rPr lang="en-US" dirty="0" smtClean="0"/>
              <a:t>	</a:t>
            </a:r>
            <a:r>
              <a:rPr lang="en-US" dirty="0"/>
              <a:t>	</a:t>
            </a:r>
          </a:p>
        </p:txBody>
      </p:sp>
      <p:sp>
        <p:nvSpPr>
          <p:cNvPr id="4" name="TextBox 3"/>
          <p:cNvSpPr txBox="1"/>
          <p:nvPr/>
        </p:nvSpPr>
        <p:spPr>
          <a:xfrm>
            <a:off x="179934" y="5519382"/>
            <a:ext cx="7748292" cy="923330"/>
          </a:xfrm>
          <a:prstGeom prst="rect">
            <a:avLst/>
          </a:prstGeom>
          <a:noFill/>
        </p:spPr>
        <p:txBody>
          <a:bodyPr wrap="square" rtlCol="0">
            <a:spAutoFit/>
          </a:bodyPr>
          <a:lstStyle/>
          <a:p>
            <a:r>
              <a:rPr lang="en-US" i="1" dirty="0" smtClean="0"/>
              <a:t>Note: the R scripts are set up to do the data extraction also – so you don’t need to extract data before using the scripts – you need to edit the script to tell it what data to extract...</a:t>
            </a:r>
            <a:endParaRPr lang="en-US" i="1" dirty="0"/>
          </a:p>
        </p:txBody>
      </p:sp>
      <p:pic>
        <p:nvPicPr>
          <p:cNvPr id="5" name="Picture 4" descr="cat_fish.jpeg"/>
          <p:cNvPicPr>
            <a:picLocks noChangeAspect="1"/>
          </p:cNvPicPr>
          <p:nvPr/>
        </p:nvPicPr>
        <p:blipFill>
          <a:blip r:embed="rId2" cstate="print"/>
          <a:stretch>
            <a:fillRect/>
          </a:stretch>
        </p:blipFill>
        <p:spPr>
          <a:xfrm>
            <a:off x="6262586" y="3467505"/>
            <a:ext cx="2552700" cy="1790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tion_box.png"/>
          <p:cNvPicPr>
            <a:picLocks noChangeAspect="1"/>
          </p:cNvPicPr>
          <p:nvPr/>
        </p:nvPicPr>
        <p:blipFill>
          <a:blip r:embed="rId2" cstate="print"/>
          <a:srcRect l="699" r="31659" b="39025"/>
          <a:stretch>
            <a:fillRect/>
          </a:stretch>
        </p:blipFill>
        <p:spPr>
          <a:xfrm>
            <a:off x="412596" y="992458"/>
            <a:ext cx="7772399" cy="5645305"/>
          </a:xfrm>
          <a:prstGeom prst="rect">
            <a:avLst/>
          </a:prstGeom>
        </p:spPr>
      </p:pic>
      <p:sp>
        <p:nvSpPr>
          <p:cNvPr id="4" name="Rectangle 3"/>
          <p:cNvSpPr/>
          <p:nvPr/>
        </p:nvSpPr>
        <p:spPr>
          <a:xfrm>
            <a:off x="167268" y="2383277"/>
            <a:ext cx="6601522" cy="2378294"/>
          </a:xfrm>
          <a:prstGeom prst="rect">
            <a:avLst/>
          </a:prstGeom>
          <a:noFill/>
          <a:ln w="28575">
            <a:solidFill>
              <a:srgbClr val="FF1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91815" y="2453268"/>
            <a:ext cx="2152185" cy="2308324"/>
          </a:xfrm>
          <a:prstGeom prst="rect">
            <a:avLst/>
          </a:prstGeom>
          <a:noFill/>
        </p:spPr>
        <p:txBody>
          <a:bodyPr wrap="square" rtlCol="0">
            <a:spAutoFit/>
          </a:bodyPr>
          <a:lstStyle/>
          <a:p>
            <a:r>
              <a:rPr lang="en-US" dirty="0" smtClean="0"/>
              <a:t>This is the stuff you can change to get the plot you want</a:t>
            </a:r>
          </a:p>
          <a:p>
            <a:endParaRPr lang="en-US" dirty="0" smtClean="0"/>
          </a:p>
          <a:p>
            <a:r>
              <a:rPr lang="en-US" dirty="0" smtClean="0"/>
              <a:t>There is more stuff further down in the script that can be changed too.</a:t>
            </a:r>
            <a:endParaRPr lang="en-US" dirty="0"/>
          </a:p>
        </p:txBody>
      </p:sp>
      <p:cxnSp>
        <p:nvCxnSpPr>
          <p:cNvPr id="7" name="Straight Arrow Connector 6"/>
          <p:cNvCxnSpPr/>
          <p:nvPr/>
        </p:nvCxnSpPr>
        <p:spPr>
          <a:xfrm flipH="1">
            <a:off x="3802566" y="2085278"/>
            <a:ext cx="1594624" cy="66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85678" y="1918010"/>
            <a:ext cx="3716017" cy="369332"/>
          </a:xfrm>
          <a:prstGeom prst="rect">
            <a:avLst/>
          </a:prstGeom>
          <a:noFill/>
        </p:spPr>
        <p:txBody>
          <a:bodyPr wrap="none" rtlCol="0">
            <a:spAutoFit/>
          </a:bodyPr>
          <a:lstStyle/>
          <a:p>
            <a:r>
              <a:rPr lang="en-US" dirty="0" smtClean="0"/>
              <a:t>This is what you type to run the script</a:t>
            </a:r>
            <a:endParaRPr lang="en-US" dirty="0"/>
          </a:p>
        </p:txBody>
      </p:sp>
      <p:cxnSp>
        <p:nvCxnSpPr>
          <p:cNvPr id="10" name="Straight Arrow Connector 9"/>
          <p:cNvCxnSpPr/>
          <p:nvPr/>
        </p:nvCxnSpPr>
        <p:spPr>
          <a:xfrm flipH="1">
            <a:off x="6768790" y="2676293"/>
            <a:ext cx="289932" cy="66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0196" y="1459149"/>
            <a:ext cx="282102" cy="836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039" y="568712"/>
            <a:ext cx="184731" cy="369332"/>
          </a:xfrm>
          <a:prstGeom prst="rect">
            <a:avLst/>
          </a:prstGeom>
          <a:noFill/>
        </p:spPr>
        <p:txBody>
          <a:bodyPr wrap="none" rtlCol="0">
            <a:spAutoFit/>
          </a:bodyPr>
          <a:lstStyle/>
          <a:p>
            <a:endParaRPr lang="en-US" dirty="0"/>
          </a:p>
        </p:txBody>
      </p:sp>
      <p:sp>
        <p:nvSpPr>
          <p:cNvPr id="3" name="TextBox 2"/>
          <p:cNvSpPr txBox="1"/>
          <p:nvPr/>
        </p:nvSpPr>
        <p:spPr>
          <a:xfrm>
            <a:off x="2832410" y="0"/>
            <a:ext cx="3049809" cy="646331"/>
          </a:xfrm>
          <a:prstGeom prst="rect">
            <a:avLst/>
          </a:prstGeom>
          <a:noFill/>
        </p:spPr>
        <p:txBody>
          <a:bodyPr wrap="none" rtlCol="0">
            <a:spAutoFit/>
          </a:bodyPr>
          <a:lstStyle/>
          <a:p>
            <a:r>
              <a:rPr lang="en-US" sz="3600" u="sng" dirty="0" smtClean="0"/>
              <a:t>Data extraction</a:t>
            </a:r>
            <a:endParaRPr lang="en-US" sz="3600" u="sng" dirty="0"/>
          </a:p>
        </p:txBody>
      </p:sp>
      <p:sp>
        <p:nvSpPr>
          <p:cNvPr id="4" name="TextBox 3"/>
          <p:cNvSpPr txBox="1"/>
          <p:nvPr/>
        </p:nvSpPr>
        <p:spPr>
          <a:xfrm>
            <a:off x="29197" y="825190"/>
            <a:ext cx="9114803" cy="6463308"/>
          </a:xfrm>
          <a:prstGeom prst="rect">
            <a:avLst/>
          </a:prstGeom>
          <a:noFill/>
        </p:spPr>
        <p:txBody>
          <a:bodyPr wrap="none" rtlCol="0">
            <a:spAutoFit/>
          </a:bodyPr>
          <a:lstStyle/>
          <a:p>
            <a:r>
              <a:rPr lang="en-US" sz="2400" b="1" dirty="0" smtClean="0"/>
              <a:t>How do I get data from one or more instruments into a data file?</a:t>
            </a:r>
            <a:endParaRPr lang="en-US" sz="2400" b="1" dirty="0"/>
          </a:p>
          <a:p>
            <a:r>
              <a:rPr lang="en-US" dirty="0" smtClean="0">
                <a:sym typeface="Wingdings" pitchFamily="2" charset="2"/>
              </a:rPr>
              <a:t>	</a:t>
            </a:r>
            <a:r>
              <a:rPr lang="en-US" sz="2400" dirty="0" smtClean="0">
                <a:sym typeface="Wingdings" pitchFamily="2" charset="2"/>
              </a:rPr>
              <a:t>Need to know what data you want!</a:t>
            </a:r>
          </a:p>
          <a:p>
            <a:r>
              <a:rPr lang="en-US" sz="2400" dirty="0" smtClean="0">
                <a:sym typeface="Wingdings" pitchFamily="2" charset="2"/>
              </a:rPr>
              <a:t>		(a) what instrument(s)?</a:t>
            </a:r>
          </a:p>
          <a:p>
            <a:r>
              <a:rPr lang="en-US" sz="2400" dirty="0" smtClean="0">
                <a:sym typeface="Wingdings" pitchFamily="2" charset="2"/>
              </a:rPr>
              <a:t>		(b) what averaging time?</a:t>
            </a:r>
          </a:p>
          <a:p>
            <a:r>
              <a:rPr lang="en-US" sz="2400" dirty="0" smtClean="0">
                <a:sym typeface="Wingdings" pitchFamily="2" charset="2"/>
              </a:rPr>
              <a:t>		(c) what processing (e.g., raw/edited)?</a:t>
            </a:r>
          </a:p>
          <a:p>
            <a:r>
              <a:rPr lang="en-US" sz="2400" dirty="0" smtClean="0">
                <a:sym typeface="Wingdings" pitchFamily="2" charset="2"/>
              </a:rPr>
              <a:t>		(d) what format?</a:t>
            </a:r>
            <a:endParaRPr lang="en-US" sz="2400" dirty="0" smtClean="0"/>
          </a:p>
          <a:p>
            <a:endParaRPr lang="en-US" dirty="0" smtClean="0"/>
          </a:p>
          <a:p>
            <a:r>
              <a:rPr lang="en-US" dirty="0" smtClean="0"/>
              <a:t>	</a:t>
            </a:r>
          </a:p>
          <a:p>
            <a:r>
              <a:rPr lang="en-US" dirty="0" smtClean="0"/>
              <a:t>	How to figure out instrument names in the db system</a:t>
            </a:r>
          </a:p>
          <a:p>
            <a:r>
              <a:rPr lang="en-US" dirty="0"/>
              <a:t>	</a:t>
            </a:r>
            <a:r>
              <a:rPr lang="en-US" dirty="0" smtClean="0"/>
              <a:t>	</a:t>
            </a:r>
            <a:r>
              <a:rPr lang="en-US" dirty="0" err="1" smtClean="0"/>
              <a:t>data.instruments.get</a:t>
            </a:r>
            <a:r>
              <a:rPr lang="en-US" dirty="0" smtClean="0"/>
              <a:t> </a:t>
            </a:r>
            <a:r>
              <a:rPr lang="en-US" dirty="0" err="1" smtClean="0"/>
              <a:t>stn_id</a:t>
            </a:r>
            <a:endParaRPr lang="en-US" dirty="0" smtClean="0"/>
          </a:p>
          <a:p>
            <a:r>
              <a:rPr lang="en-US" dirty="0"/>
              <a:t>	</a:t>
            </a:r>
            <a:r>
              <a:rPr lang="en-US" dirty="0" smtClean="0"/>
              <a:t>	station flow diagram</a:t>
            </a:r>
          </a:p>
          <a:p>
            <a:r>
              <a:rPr lang="en-US" dirty="0" smtClean="0"/>
              <a:t>		cpx2</a:t>
            </a:r>
          </a:p>
          <a:p>
            <a:endParaRPr lang="en-US" dirty="0"/>
          </a:p>
          <a:p>
            <a:r>
              <a:rPr lang="en-US" dirty="0" smtClean="0"/>
              <a:t>	Data Records and Data Variables</a:t>
            </a:r>
          </a:p>
          <a:p>
            <a:pPr marL="0" lvl="1"/>
            <a:r>
              <a:rPr lang="en-US" dirty="0"/>
              <a:t>	</a:t>
            </a:r>
            <a:r>
              <a:rPr lang="en-US" dirty="0" smtClean="0"/>
              <a:t>	</a:t>
            </a:r>
            <a:r>
              <a:rPr lang="en-US" dirty="0" smtClean="0">
                <a:hlinkClick r:id="rId2"/>
              </a:rPr>
              <a:t>http://www.esrl.noaa.gov/gmd/aero/software/aerosols/cpd2record.html</a:t>
            </a:r>
            <a:endParaRPr lang="en-US" dirty="0" smtClean="0"/>
          </a:p>
          <a:p>
            <a:pPr marL="0" lvl="1"/>
            <a:r>
              <a:rPr lang="en-US" dirty="0"/>
              <a:t>	</a:t>
            </a:r>
            <a:r>
              <a:rPr lang="en-US" dirty="0" smtClean="0"/>
              <a:t>	</a:t>
            </a:r>
            <a:r>
              <a:rPr lang="en-US" dirty="0" smtClean="0">
                <a:hlinkClick r:id="rId3"/>
              </a:rPr>
              <a:t>http://www.esrl.noaa.gov/gmd/aero/software/aerosols/cpd2variables.html</a:t>
            </a:r>
            <a:endParaRPr lang="en-US" dirty="0" smtClean="0"/>
          </a:p>
          <a:p>
            <a:endParaRPr lang="en-US" dirty="0" smtClean="0"/>
          </a:p>
          <a:p>
            <a:r>
              <a:rPr lang="en-US" dirty="0" smtClean="0"/>
              <a:t>	Types of archives</a:t>
            </a:r>
          </a:p>
          <a:p>
            <a:r>
              <a:rPr lang="en-US" dirty="0"/>
              <a:t>	</a:t>
            </a:r>
            <a:r>
              <a:rPr lang="en-US" dirty="0" smtClean="0"/>
              <a:t>	Raw, edited, clean, averaged</a:t>
            </a:r>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lti-Station-Box-Month.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tion_box.png"/>
          <p:cNvPicPr>
            <a:picLocks noChangeAspect="1"/>
          </p:cNvPicPr>
          <p:nvPr/>
        </p:nvPicPr>
        <p:blipFill>
          <a:blip r:embed="rId2" cstate="print"/>
          <a:srcRect l="699" t="15056" r="31659" b="59651"/>
          <a:stretch>
            <a:fillRect/>
          </a:stretch>
        </p:blipFill>
        <p:spPr>
          <a:xfrm>
            <a:off x="412596" y="959000"/>
            <a:ext cx="7772399" cy="2341756"/>
          </a:xfrm>
          <a:prstGeom prst="rect">
            <a:avLst/>
          </a:prstGeom>
        </p:spPr>
      </p:pic>
      <p:pic>
        <p:nvPicPr>
          <p:cNvPr id="4" name="Picture 3" descr="rplot2.png"/>
          <p:cNvPicPr>
            <a:picLocks noChangeAspect="1"/>
          </p:cNvPicPr>
          <p:nvPr/>
        </p:nvPicPr>
        <p:blipFill>
          <a:blip r:embed="rId3" cstate="print"/>
          <a:srcRect l="699" t="14472" r="30488" b="57723"/>
          <a:stretch>
            <a:fillRect/>
          </a:stretch>
        </p:blipFill>
        <p:spPr>
          <a:xfrm>
            <a:off x="390293" y="3936374"/>
            <a:ext cx="7899825" cy="2553629"/>
          </a:xfrm>
          <a:prstGeom prst="rect">
            <a:avLst/>
          </a:prstGeom>
        </p:spPr>
      </p:pic>
      <p:cxnSp>
        <p:nvCxnSpPr>
          <p:cNvPr id="6" name="Straight Arrow Connector 5"/>
          <p:cNvCxnSpPr/>
          <p:nvPr/>
        </p:nvCxnSpPr>
        <p:spPr>
          <a:xfrm flipH="1" flipV="1">
            <a:off x="2252546" y="4393575"/>
            <a:ext cx="2107581" cy="66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408663" y="4560843"/>
            <a:ext cx="2085278" cy="89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605776" y="5129555"/>
            <a:ext cx="2509024" cy="144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546088" y="6066258"/>
            <a:ext cx="1694985" cy="55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888166" y="6233526"/>
            <a:ext cx="1293541" cy="11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106937" y="5575604"/>
            <a:ext cx="6021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326889" y="1312185"/>
            <a:ext cx="2107581" cy="66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483006" y="1479453"/>
            <a:ext cx="2085278" cy="89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680119" y="2048165"/>
            <a:ext cx="2509024" cy="144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20431" y="2917961"/>
            <a:ext cx="1694985" cy="55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917904" y="3040624"/>
            <a:ext cx="1293541" cy="11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218666" y="2438458"/>
            <a:ext cx="6021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059258" y="6374775"/>
            <a:ext cx="1293541" cy="11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211661" y="3215327"/>
            <a:ext cx="1293541" cy="11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4536" y="836336"/>
            <a:ext cx="7727796" cy="2709746"/>
          </a:xfrm>
          <a:prstGeom prst="rect">
            <a:avLst/>
          </a:prstGeom>
          <a:noFill/>
          <a:ln w="28575">
            <a:solidFill>
              <a:srgbClr val="FF1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7365" y="3843448"/>
            <a:ext cx="8579006" cy="2709746"/>
          </a:xfrm>
          <a:prstGeom prst="rect">
            <a:avLst/>
          </a:prstGeom>
          <a:noFill/>
          <a:ln w="28575">
            <a:solidFill>
              <a:srgbClr val="FF1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06498" y="0"/>
            <a:ext cx="4423455" cy="646331"/>
          </a:xfrm>
          <a:prstGeom prst="rect">
            <a:avLst/>
          </a:prstGeom>
          <a:noFill/>
        </p:spPr>
        <p:txBody>
          <a:bodyPr wrap="none" rtlCol="0">
            <a:spAutoFit/>
          </a:bodyPr>
          <a:lstStyle/>
          <a:p>
            <a:r>
              <a:rPr lang="en-US" sz="3600" b="1" u="sng" dirty="0" smtClean="0"/>
              <a:t>Modifying the R script</a:t>
            </a:r>
            <a:endParaRPr lang="en-US" sz="3600" b="1" u="sng" dirty="0"/>
          </a:p>
        </p:txBody>
      </p:sp>
      <p:sp>
        <p:nvSpPr>
          <p:cNvPr id="28" name="TextBox 27"/>
          <p:cNvSpPr txBox="1"/>
          <p:nvPr/>
        </p:nvSpPr>
        <p:spPr>
          <a:xfrm>
            <a:off x="6969513" y="959005"/>
            <a:ext cx="577402" cy="369332"/>
          </a:xfrm>
          <a:prstGeom prst="rect">
            <a:avLst/>
          </a:prstGeom>
          <a:noFill/>
          <a:ln w="38100">
            <a:solidFill>
              <a:srgbClr val="FFC000"/>
            </a:solidFill>
          </a:ln>
        </p:spPr>
        <p:txBody>
          <a:bodyPr wrap="none" rtlCol="0">
            <a:spAutoFit/>
          </a:bodyPr>
          <a:lstStyle/>
          <a:p>
            <a:r>
              <a:rPr lang="en-US" dirty="0" smtClean="0"/>
              <a:t>OLD</a:t>
            </a:r>
            <a:endParaRPr lang="en-US" dirty="0"/>
          </a:p>
        </p:txBody>
      </p:sp>
      <p:sp>
        <p:nvSpPr>
          <p:cNvPr id="29" name="TextBox 28"/>
          <p:cNvSpPr txBox="1"/>
          <p:nvPr/>
        </p:nvSpPr>
        <p:spPr>
          <a:xfrm>
            <a:off x="6976947" y="3966117"/>
            <a:ext cx="651140" cy="369332"/>
          </a:xfrm>
          <a:prstGeom prst="rect">
            <a:avLst/>
          </a:prstGeom>
          <a:noFill/>
          <a:ln w="38100">
            <a:solidFill>
              <a:srgbClr val="FFC000"/>
            </a:solidFill>
          </a:ln>
        </p:spPr>
        <p:txBody>
          <a:bodyPr wrap="none" rtlCol="0">
            <a:spAutoFit/>
          </a:bodyPr>
          <a:lstStyle/>
          <a:p>
            <a:r>
              <a:rPr lang="en-US" dirty="0" smtClean="0"/>
              <a:t>NEW</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lti-Station-Box-Month.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80585"/>
            <a:ext cx="8408020" cy="5632311"/>
          </a:xfrm>
          <a:prstGeom prst="rect">
            <a:avLst/>
          </a:prstGeom>
          <a:noFill/>
        </p:spPr>
        <p:txBody>
          <a:bodyPr wrap="square" rtlCol="0">
            <a:spAutoFit/>
          </a:bodyPr>
          <a:lstStyle/>
          <a:p>
            <a:r>
              <a:rPr lang="en-US" dirty="0" smtClean="0"/>
              <a:t>Opening the script to edit it on AER_VM</a:t>
            </a:r>
          </a:p>
          <a:p>
            <a:r>
              <a:rPr lang="en-US" dirty="0" smtClean="0">
                <a:sym typeface="Wingdings" pitchFamily="2" charset="2"/>
              </a:rPr>
              <a:t>use </a:t>
            </a:r>
            <a:r>
              <a:rPr lang="en-US" dirty="0" err="1" smtClean="0">
                <a:sym typeface="Wingdings" pitchFamily="2" charset="2"/>
              </a:rPr>
              <a:t>nedit</a:t>
            </a:r>
            <a:r>
              <a:rPr lang="en-US" dirty="0" smtClean="0">
                <a:sym typeface="Wingdings" pitchFamily="2" charset="2"/>
              </a:rPr>
              <a:t> or vi</a:t>
            </a:r>
          </a:p>
          <a:p>
            <a:endParaRPr lang="en-US" dirty="0">
              <a:sym typeface="Wingdings" pitchFamily="2" charset="2"/>
            </a:endParaRPr>
          </a:p>
          <a:p>
            <a:r>
              <a:rPr lang="en-US" dirty="0" smtClean="0">
                <a:sym typeface="Wingdings" pitchFamily="2" charset="2"/>
              </a:rPr>
              <a:t>e.g.,  type:  </a:t>
            </a:r>
            <a:r>
              <a:rPr lang="en-US" dirty="0" err="1" smtClean="0">
                <a:latin typeface="MS Reference Sans Serif" pitchFamily="34" charset="0"/>
                <a:sym typeface="Wingdings" pitchFamily="2" charset="2"/>
              </a:rPr>
              <a:t>nedit</a:t>
            </a:r>
            <a:r>
              <a:rPr lang="en-US" dirty="0" smtClean="0">
                <a:latin typeface="MS Reference Sans Serif" pitchFamily="34" charset="0"/>
                <a:sym typeface="Wingdings" pitchFamily="2" charset="2"/>
              </a:rPr>
              <a:t>  multi-station-box-</a:t>
            </a:r>
            <a:r>
              <a:rPr lang="en-US" dirty="0" err="1" smtClean="0">
                <a:latin typeface="MS Reference Sans Serif" pitchFamily="34" charset="0"/>
                <a:sym typeface="Wingdings" pitchFamily="2" charset="2"/>
              </a:rPr>
              <a:t>month.r</a:t>
            </a:r>
            <a:r>
              <a:rPr lang="en-US" dirty="0" smtClean="0">
                <a:latin typeface="MS Reference Sans Serif" pitchFamily="34" charset="0"/>
                <a:sym typeface="Wingdings" pitchFamily="2" charset="2"/>
              </a:rPr>
              <a:t>  &lt;enter&gt;</a:t>
            </a:r>
          </a:p>
          <a:p>
            <a:endParaRPr lang="en-US" dirty="0" smtClean="0">
              <a:sym typeface="Wingdings" pitchFamily="2" charset="2"/>
            </a:endParaRPr>
          </a:p>
          <a:p>
            <a:r>
              <a:rPr lang="en-US" dirty="0" smtClean="0">
                <a:sym typeface="Wingdings" pitchFamily="2" charset="2"/>
              </a:rPr>
              <a:t>The pound symbol “#” in an R script indicates a comment – the computer ignores everything  on the same line after a ‘#’</a:t>
            </a:r>
            <a:endParaRPr lang="en-US" dirty="0">
              <a:sym typeface="Wingdings" pitchFamily="2" charset="2"/>
            </a:endParaRPr>
          </a:p>
          <a:p>
            <a:endParaRPr lang="en-US" dirty="0">
              <a:sym typeface="Wingdings" pitchFamily="2" charset="2"/>
            </a:endParaRPr>
          </a:p>
          <a:p>
            <a:r>
              <a:rPr lang="en-US" dirty="0" smtClean="0">
                <a:sym typeface="Wingdings" pitchFamily="2" charset="2"/>
              </a:rPr>
              <a:t>Getting help with some basic R</a:t>
            </a:r>
          </a:p>
          <a:p>
            <a:r>
              <a:rPr lang="en-US" dirty="0" smtClean="0">
                <a:sym typeface="Wingdings" pitchFamily="2" charset="2"/>
              </a:rPr>
              <a:t>Get an ‘R’ book</a:t>
            </a:r>
          </a:p>
          <a:p>
            <a:r>
              <a:rPr lang="en-US" dirty="0" smtClean="0">
                <a:sym typeface="Wingdings" pitchFamily="2" charset="2"/>
              </a:rPr>
              <a:t>using the ‘R’ documentation online info:</a:t>
            </a:r>
          </a:p>
          <a:p>
            <a:r>
              <a:rPr lang="en-US" dirty="0">
                <a:sym typeface="Wingdings" pitchFamily="2" charset="2"/>
              </a:rPr>
              <a:t>	</a:t>
            </a:r>
            <a:r>
              <a:rPr lang="en-US" dirty="0" smtClean="0">
                <a:sym typeface="Wingdings" pitchFamily="2" charset="2"/>
              </a:rPr>
              <a:t>type:   R &lt;enter&gt;   at a command line prompt in a AER_VM terminal</a:t>
            </a:r>
          </a:p>
          <a:p>
            <a:r>
              <a:rPr lang="en-US" dirty="0" smtClean="0">
                <a:sym typeface="Wingdings" pitchFamily="2" charset="2"/>
              </a:rPr>
              <a:t>	then type the name of the command you need help with</a:t>
            </a:r>
            <a:endParaRPr lang="en-US" dirty="0">
              <a:sym typeface="Wingdings" pitchFamily="2" charset="2"/>
            </a:endParaRPr>
          </a:p>
          <a:p>
            <a:r>
              <a:rPr lang="en-US" dirty="0" smtClean="0">
                <a:sym typeface="Wingdings" pitchFamily="2" charset="2"/>
              </a:rPr>
              <a:t>  for example </a:t>
            </a:r>
          </a:p>
          <a:p>
            <a:r>
              <a:rPr lang="en-US" dirty="0">
                <a:sym typeface="Wingdings" pitchFamily="2" charset="2"/>
              </a:rPr>
              <a:t>	</a:t>
            </a:r>
            <a:r>
              <a:rPr lang="en-US" dirty="0" smtClean="0">
                <a:sym typeface="Wingdings" pitchFamily="2" charset="2"/>
              </a:rPr>
              <a:t>type: ?</a:t>
            </a:r>
            <a:r>
              <a:rPr lang="en-US" dirty="0" err="1" smtClean="0">
                <a:sym typeface="Wingdings" pitchFamily="2" charset="2"/>
              </a:rPr>
              <a:t>POSIXlt</a:t>
            </a:r>
            <a:r>
              <a:rPr lang="en-US" dirty="0" smtClean="0">
                <a:sym typeface="Wingdings" pitchFamily="2" charset="2"/>
              </a:rPr>
              <a:t> &lt;enter&gt; at the prompt in the R interface to see stuff about time</a:t>
            </a:r>
          </a:p>
          <a:p>
            <a:r>
              <a:rPr lang="en-US" dirty="0" smtClean="0">
                <a:sym typeface="Wingdings" pitchFamily="2" charset="2"/>
              </a:rPr>
              <a:t>	or</a:t>
            </a:r>
          </a:p>
          <a:p>
            <a:r>
              <a:rPr lang="en-US" dirty="0" smtClean="0">
                <a:sym typeface="Wingdings" pitchFamily="2" charset="2"/>
              </a:rPr>
              <a:t>	type: ?</a:t>
            </a:r>
            <a:r>
              <a:rPr lang="en-US" dirty="0" err="1" smtClean="0">
                <a:sym typeface="Wingdings" pitchFamily="2" charset="2"/>
              </a:rPr>
              <a:t>read.csv</a:t>
            </a:r>
            <a:r>
              <a:rPr lang="en-US" dirty="0" smtClean="0">
                <a:sym typeface="Wingdings" pitchFamily="2" charset="2"/>
              </a:rPr>
              <a:t>&lt;enter&gt; to see stuff about reading files</a:t>
            </a:r>
          </a:p>
          <a:p>
            <a:r>
              <a:rPr lang="en-US" dirty="0" smtClean="0">
                <a:sym typeface="Wingdings" pitchFamily="2" charset="2"/>
              </a:rPr>
              <a:t>	to get out of the R interface:</a:t>
            </a:r>
          </a:p>
          <a:p>
            <a:r>
              <a:rPr lang="en-US" dirty="0">
                <a:sym typeface="Wingdings" pitchFamily="2" charset="2"/>
              </a:rPr>
              <a:t>	</a:t>
            </a:r>
            <a:r>
              <a:rPr lang="en-US" dirty="0" smtClean="0">
                <a:sym typeface="Wingdings" pitchFamily="2" charset="2"/>
              </a:rPr>
              <a:t>type: q()  &lt;enter&gt;</a:t>
            </a:r>
          </a:p>
          <a:p>
            <a:r>
              <a:rPr lang="en-US" dirty="0" smtClean="0">
                <a:sym typeface="Wingdings" pitchFamily="2" charset="2"/>
              </a:rPr>
              <a:t>Get a Derek    (can’t have ours!)</a:t>
            </a:r>
            <a:endParaRPr lang="en-US" dirty="0"/>
          </a:p>
        </p:txBody>
      </p:sp>
      <p:sp>
        <p:nvSpPr>
          <p:cNvPr id="3" name="TextBox 2"/>
          <p:cNvSpPr txBox="1"/>
          <p:nvPr/>
        </p:nvSpPr>
        <p:spPr>
          <a:xfrm>
            <a:off x="3189249" y="0"/>
            <a:ext cx="3159455" cy="646331"/>
          </a:xfrm>
          <a:prstGeom prst="rect">
            <a:avLst/>
          </a:prstGeom>
          <a:noFill/>
        </p:spPr>
        <p:txBody>
          <a:bodyPr wrap="none" rtlCol="0">
            <a:spAutoFit/>
          </a:bodyPr>
          <a:lstStyle/>
          <a:p>
            <a:r>
              <a:rPr lang="en-US" sz="3600" b="1" u="sng" dirty="0" smtClean="0"/>
              <a:t>Practical R stuff</a:t>
            </a:r>
            <a:endParaRPr lang="en-US" sz="3600" b="1"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048" y="557561"/>
            <a:ext cx="8480782" cy="646331"/>
          </a:xfrm>
          <a:prstGeom prst="rect">
            <a:avLst/>
          </a:prstGeom>
          <a:noFill/>
        </p:spPr>
        <p:txBody>
          <a:bodyPr wrap="square" rtlCol="0">
            <a:spAutoFit/>
          </a:bodyPr>
          <a:lstStyle/>
          <a:p>
            <a:r>
              <a:rPr lang="en-US" dirty="0" smtClean="0"/>
              <a:t>density-</a:t>
            </a:r>
            <a:r>
              <a:rPr lang="en-US" dirty="0" err="1" smtClean="0"/>
              <a:t>plot.r</a:t>
            </a:r>
            <a:r>
              <a:rPr lang="en-US" dirty="0" smtClean="0"/>
              <a:t>  - generates  </a:t>
            </a:r>
            <a:r>
              <a:rPr lang="en-US" dirty="0" err="1" smtClean="0"/>
              <a:t>xy</a:t>
            </a:r>
            <a:r>
              <a:rPr lang="en-US" dirty="0" smtClean="0"/>
              <a:t>-scatter plot showing relation between two variables and population density of points</a:t>
            </a:r>
            <a:endParaRPr lang="en-US" dirty="0"/>
          </a:p>
        </p:txBody>
      </p:sp>
      <p:pic>
        <p:nvPicPr>
          <p:cNvPr id="3" name="Picture 2" descr="Density.png"/>
          <p:cNvPicPr>
            <a:picLocks noChangeAspect="1"/>
          </p:cNvPicPr>
          <p:nvPr/>
        </p:nvPicPr>
        <p:blipFill>
          <a:blip r:embed="rId2" cstate="print"/>
          <a:stretch>
            <a:fillRect/>
          </a:stretch>
        </p:blipFill>
        <p:spPr>
          <a:xfrm>
            <a:off x="255083" y="1474749"/>
            <a:ext cx="3895493" cy="2921620"/>
          </a:xfrm>
          <a:prstGeom prst="rect">
            <a:avLst/>
          </a:prstGeom>
        </p:spPr>
      </p:pic>
      <p:sp>
        <p:nvSpPr>
          <p:cNvPr id="4" name="Rectangle 3"/>
          <p:cNvSpPr/>
          <p:nvPr/>
        </p:nvSpPr>
        <p:spPr>
          <a:xfrm>
            <a:off x="0" y="5401848"/>
            <a:ext cx="9144000" cy="584775"/>
          </a:xfrm>
          <a:prstGeom prst="rect">
            <a:avLst/>
          </a:prstGeom>
        </p:spPr>
        <p:txBody>
          <a:bodyPr wrap="square">
            <a:spAutoFit/>
          </a:bodyPr>
          <a:lstStyle/>
          <a:p>
            <a:r>
              <a:rPr lang="en-US" sz="1600" dirty="0" smtClean="0"/>
              <a:t> [1] "STN"      "Variable" "0.01"     "0.05"     "0.1"      "0.25"    "0.5"      "0.75"     "0.9"      "0.95"    "0.99"    </a:t>
            </a:r>
          </a:p>
          <a:p>
            <a:r>
              <a:rPr lang="en-US" sz="1600" dirty="0" smtClean="0"/>
              <a:t> [1] "</a:t>
            </a:r>
            <a:r>
              <a:rPr lang="en-US" sz="1600" dirty="0" err="1" smtClean="0"/>
              <a:t>bnd</a:t>
            </a:r>
            <a:r>
              <a:rPr lang="en-US" sz="1600" dirty="0" smtClean="0"/>
              <a:t>"      "BsG0_S11" "21.177"  "23.67"   "28.75"   "36.99"   "48.25"   "52.33"   "54.56"   "56.45"   "59.14"</a:t>
            </a:r>
            <a:endParaRPr lang="en-US" sz="1600" dirty="0"/>
          </a:p>
        </p:txBody>
      </p:sp>
      <p:sp>
        <p:nvSpPr>
          <p:cNvPr id="5" name="TextBox 4"/>
          <p:cNvSpPr txBox="1"/>
          <p:nvPr/>
        </p:nvSpPr>
        <p:spPr>
          <a:xfrm>
            <a:off x="408877" y="4958559"/>
            <a:ext cx="5553315" cy="369332"/>
          </a:xfrm>
          <a:prstGeom prst="rect">
            <a:avLst/>
          </a:prstGeom>
          <a:noFill/>
        </p:spPr>
        <p:txBody>
          <a:bodyPr wrap="none" rtlCol="0">
            <a:spAutoFit/>
          </a:bodyPr>
          <a:lstStyle/>
          <a:p>
            <a:r>
              <a:rPr lang="en-US" dirty="0" err="1" smtClean="0"/>
              <a:t>quantiles.r</a:t>
            </a:r>
            <a:r>
              <a:rPr lang="en-US" dirty="0" smtClean="0"/>
              <a:t>  - outputs percentiles and median of a variable</a:t>
            </a:r>
            <a:endParaRPr lang="en-US" dirty="0"/>
          </a:p>
        </p:txBody>
      </p:sp>
      <p:sp>
        <p:nvSpPr>
          <p:cNvPr id="6" name="TextBox 5"/>
          <p:cNvSpPr txBox="1"/>
          <p:nvPr/>
        </p:nvSpPr>
        <p:spPr>
          <a:xfrm>
            <a:off x="3189249" y="0"/>
            <a:ext cx="2653099" cy="646331"/>
          </a:xfrm>
          <a:prstGeom prst="rect">
            <a:avLst/>
          </a:prstGeom>
          <a:noFill/>
        </p:spPr>
        <p:txBody>
          <a:bodyPr wrap="none" rtlCol="0">
            <a:spAutoFit/>
          </a:bodyPr>
          <a:lstStyle/>
          <a:p>
            <a:r>
              <a:rPr lang="en-US" sz="3600" b="1" u="sng" dirty="0" smtClean="0"/>
              <a:t>Other scripts</a:t>
            </a:r>
            <a:endParaRPr lang="en-US" sz="3600" b="1"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213" y="350196"/>
            <a:ext cx="5370381" cy="2585323"/>
          </a:xfrm>
          <a:prstGeom prst="rect">
            <a:avLst/>
          </a:prstGeom>
          <a:noFill/>
        </p:spPr>
        <p:txBody>
          <a:bodyPr wrap="none" rtlCol="0">
            <a:spAutoFit/>
          </a:bodyPr>
          <a:lstStyle/>
          <a:p>
            <a:r>
              <a:rPr lang="en-US" dirty="0" smtClean="0"/>
              <a:t>When you submit data to the WDCA, where does it go?</a:t>
            </a:r>
          </a:p>
          <a:p>
            <a:endParaRPr lang="en-US" dirty="0" smtClean="0"/>
          </a:p>
          <a:p>
            <a:r>
              <a:rPr lang="en-US" dirty="0" smtClean="0"/>
              <a:t>Website:</a:t>
            </a:r>
          </a:p>
          <a:p>
            <a:r>
              <a:rPr lang="en-US" dirty="0" err="1" smtClean="0">
                <a:solidFill>
                  <a:schemeClr val="tx2">
                    <a:lumMod val="60000"/>
                    <a:lumOff val="40000"/>
                  </a:schemeClr>
                </a:solidFill>
              </a:rPr>
              <a:t>ebas.nilu.no</a:t>
            </a:r>
            <a:endParaRPr lang="en-US" dirty="0" smtClean="0">
              <a:solidFill>
                <a:schemeClr val="tx2">
                  <a:lumMod val="60000"/>
                  <a:lumOff val="40000"/>
                </a:schemeClr>
              </a:solidFill>
            </a:endParaRPr>
          </a:p>
          <a:p>
            <a:endParaRPr lang="en-US" dirty="0" smtClean="0">
              <a:solidFill>
                <a:schemeClr val="tx2">
                  <a:lumMod val="60000"/>
                  <a:lumOff val="40000"/>
                </a:schemeClr>
              </a:solidFill>
            </a:endParaRPr>
          </a:p>
          <a:p>
            <a:r>
              <a:rPr lang="en-US" dirty="0" smtClean="0"/>
              <a:t>Note: website is </a:t>
            </a:r>
            <a:r>
              <a:rPr lang="en-US" u="sng" dirty="0" smtClean="0"/>
              <a:t>painfully slow.  </a:t>
            </a:r>
            <a:r>
              <a:rPr lang="en-US" dirty="0" smtClean="0"/>
              <a:t>Need to be patient.</a:t>
            </a:r>
          </a:p>
          <a:p>
            <a:endParaRPr lang="en-US" dirty="0" smtClean="0"/>
          </a:p>
          <a:p>
            <a:endParaRPr lang="en-US" dirty="0" smtClean="0"/>
          </a:p>
          <a:p>
            <a:endParaRPr lang="en-US" dirty="0" smtClean="0">
              <a:solidFill>
                <a:schemeClr val="tx2">
                  <a:lumMod val="60000"/>
                  <a:lumOff val="40000"/>
                </a:schemeClr>
              </a:solidFill>
            </a:endParaRPr>
          </a:p>
        </p:txBody>
      </p:sp>
      <p:sp>
        <p:nvSpPr>
          <p:cNvPr id="4" name="Rectangle 3"/>
          <p:cNvSpPr/>
          <p:nvPr/>
        </p:nvSpPr>
        <p:spPr>
          <a:xfrm>
            <a:off x="282103" y="3073464"/>
            <a:ext cx="8453336" cy="2585323"/>
          </a:xfrm>
          <a:prstGeom prst="rect">
            <a:avLst/>
          </a:prstGeom>
        </p:spPr>
        <p:txBody>
          <a:bodyPr wrap="square">
            <a:spAutoFit/>
          </a:bodyPr>
          <a:lstStyle/>
          <a:p>
            <a:r>
              <a:rPr lang="en-US" i="1" dirty="0" smtClean="0"/>
              <a:t>- Public data</a:t>
            </a:r>
          </a:p>
          <a:p>
            <a:endParaRPr lang="en-US" i="1" dirty="0" smtClean="0"/>
          </a:p>
          <a:p>
            <a:r>
              <a:rPr lang="en-US" i="1" dirty="0" smtClean="0"/>
              <a:t>Most of the data stored in EBAS are originating from programs encouraging an unlimited and open data policy for non-commercial use. For scientific purposes, access to these data is unlimited and provided without charge. By their use you accept that an offer of co-authorship will be made through personal contact with the data providers or owners whenever substantial use is made of their data. In all cases, an acknowledgement must be made to the data providers or owners and to the project name when these data are used within a publication. Public data are available without login. </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lu_1.png"/>
          <p:cNvPicPr>
            <a:picLocks noChangeAspect="1"/>
          </p:cNvPicPr>
          <p:nvPr/>
        </p:nvPicPr>
        <p:blipFill>
          <a:blip r:embed="rId2" cstate="print"/>
          <a:srcRect l="2454" t="2411" r="1660" b="33475"/>
          <a:stretch>
            <a:fillRect/>
          </a:stretch>
        </p:blipFill>
        <p:spPr>
          <a:xfrm>
            <a:off x="476656" y="1498059"/>
            <a:ext cx="8219872" cy="4396902"/>
          </a:xfrm>
          <a:prstGeom prst="rect">
            <a:avLst/>
          </a:prstGeom>
        </p:spPr>
      </p:pic>
      <p:sp>
        <p:nvSpPr>
          <p:cNvPr id="3" name="TextBox 2"/>
          <p:cNvSpPr txBox="1"/>
          <p:nvPr/>
        </p:nvSpPr>
        <p:spPr>
          <a:xfrm>
            <a:off x="758757" y="116732"/>
            <a:ext cx="6115713" cy="646331"/>
          </a:xfrm>
          <a:prstGeom prst="rect">
            <a:avLst/>
          </a:prstGeom>
          <a:noFill/>
        </p:spPr>
        <p:txBody>
          <a:bodyPr wrap="none" rtlCol="0">
            <a:spAutoFit/>
          </a:bodyPr>
          <a:lstStyle/>
          <a:p>
            <a:r>
              <a:rPr lang="en-US" dirty="0" smtClean="0"/>
              <a:t>How do I get data out of the WDCA?</a:t>
            </a:r>
          </a:p>
          <a:p>
            <a:r>
              <a:rPr lang="en-US" dirty="0" smtClean="0"/>
              <a:t>To get to this page need to click ‘accept terms’ on start-up page.</a:t>
            </a:r>
            <a:endParaRPr lang="en-US" dirty="0"/>
          </a:p>
        </p:txBody>
      </p:sp>
      <p:cxnSp>
        <p:nvCxnSpPr>
          <p:cNvPr id="5" name="Straight Arrow Connector 4"/>
          <p:cNvCxnSpPr/>
          <p:nvPr/>
        </p:nvCxnSpPr>
        <p:spPr>
          <a:xfrm flipH="1">
            <a:off x="3190672" y="1215957"/>
            <a:ext cx="2636196"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22587" y="1001949"/>
            <a:ext cx="2331151" cy="369332"/>
          </a:xfrm>
          <a:prstGeom prst="rect">
            <a:avLst/>
          </a:prstGeom>
          <a:noFill/>
        </p:spPr>
        <p:txBody>
          <a:bodyPr wrap="none" rtlCol="0">
            <a:spAutoFit/>
          </a:bodyPr>
          <a:lstStyle/>
          <a:p>
            <a:r>
              <a:rPr lang="en-US" dirty="0" smtClean="0"/>
              <a:t>Data policy is also here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lu_4.png"/>
          <p:cNvPicPr>
            <a:picLocks noChangeAspect="1"/>
          </p:cNvPicPr>
          <p:nvPr/>
        </p:nvPicPr>
        <p:blipFill>
          <a:blip r:embed="rId2" cstate="print"/>
          <a:srcRect l="4755" t="6383" r="-302" b="20284"/>
          <a:stretch>
            <a:fillRect/>
          </a:stretch>
        </p:blipFill>
        <p:spPr>
          <a:xfrm>
            <a:off x="690663" y="1828800"/>
            <a:ext cx="8190690" cy="5029200"/>
          </a:xfrm>
          <a:prstGeom prst="rect">
            <a:avLst/>
          </a:prstGeom>
        </p:spPr>
      </p:pic>
      <p:cxnSp>
        <p:nvCxnSpPr>
          <p:cNvPr id="5" name="Straight Arrow Connector 4"/>
          <p:cNvCxnSpPr/>
          <p:nvPr/>
        </p:nvCxnSpPr>
        <p:spPr>
          <a:xfrm flipH="1">
            <a:off x="894945" y="398834"/>
            <a:ext cx="632298" cy="3978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4520" y="340468"/>
            <a:ext cx="2071992" cy="923330"/>
          </a:xfrm>
          <a:prstGeom prst="rect">
            <a:avLst/>
          </a:prstGeom>
          <a:noFill/>
        </p:spPr>
        <p:txBody>
          <a:bodyPr wrap="square" rtlCol="0">
            <a:spAutoFit/>
          </a:bodyPr>
          <a:lstStyle/>
          <a:p>
            <a:r>
              <a:rPr lang="en-US" dirty="0" smtClean="0"/>
              <a:t>Select group to get all parameters</a:t>
            </a:r>
          </a:p>
          <a:p>
            <a:endParaRPr lang="en-US" dirty="0"/>
          </a:p>
        </p:txBody>
      </p:sp>
      <p:cxnSp>
        <p:nvCxnSpPr>
          <p:cNvPr id="9" name="Straight Arrow Connector 8"/>
          <p:cNvCxnSpPr/>
          <p:nvPr/>
        </p:nvCxnSpPr>
        <p:spPr>
          <a:xfrm flipH="1">
            <a:off x="4698460" y="710119"/>
            <a:ext cx="1186774" cy="3064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94962" y="700391"/>
            <a:ext cx="642025" cy="3103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400" y="418289"/>
            <a:ext cx="1805238" cy="369332"/>
          </a:xfrm>
          <a:prstGeom prst="rect">
            <a:avLst/>
          </a:prstGeom>
          <a:noFill/>
        </p:spPr>
        <p:txBody>
          <a:bodyPr wrap="none" rtlCol="0">
            <a:spAutoFit/>
          </a:bodyPr>
          <a:lstStyle/>
          <a:p>
            <a:r>
              <a:rPr lang="en-US" dirty="0" smtClean="0"/>
              <a:t>Select date range</a:t>
            </a:r>
            <a:endParaRPr lang="en-US" dirty="0"/>
          </a:p>
        </p:txBody>
      </p:sp>
      <p:sp>
        <p:nvSpPr>
          <p:cNvPr id="13" name="Down Arrow 12"/>
          <p:cNvSpPr/>
          <p:nvPr/>
        </p:nvSpPr>
        <p:spPr>
          <a:xfrm>
            <a:off x="7587574" y="1040860"/>
            <a:ext cx="107005" cy="2918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07030" y="622570"/>
            <a:ext cx="1217706" cy="369332"/>
          </a:xfrm>
          <a:prstGeom prst="rect">
            <a:avLst/>
          </a:prstGeom>
          <a:noFill/>
        </p:spPr>
        <p:txBody>
          <a:bodyPr wrap="none" rtlCol="0">
            <a:spAutoFit/>
          </a:bodyPr>
          <a:lstStyle/>
          <a:p>
            <a:r>
              <a:rPr lang="en-US" dirty="0" smtClean="0"/>
              <a:t>Download!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lu_2.png"/>
          <p:cNvPicPr>
            <a:picLocks noChangeAspect="1"/>
          </p:cNvPicPr>
          <p:nvPr/>
        </p:nvPicPr>
        <p:blipFill>
          <a:blip r:embed="rId2" cstate="print"/>
          <a:srcRect l="9716" t="6099"/>
          <a:stretch>
            <a:fillRect/>
          </a:stretch>
        </p:blipFill>
        <p:spPr>
          <a:xfrm>
            <a:off x="1771915" y="418289"/>
            <a:ext cx="7739569" cy="6439711"/>
          </a:xfrm>
          <a:prstGeom prst="rect">
            <a:avLst/>
          </a:prstGeom>
        </p:spPr>
      </p:pic>
      <p:cxnSp>
        <p:nvCxnSpPr>
          <p:cNvPr id="4" name="Straight Arrow Connector 3"/>
          <p:cNvCxnSpPr/>
          <p:nvPr/>
        </p:nvCxnSpPr>
        <p:spPr>
          <a:xfrm>
            <a:off x="1242391" y="1083365"/>
            <a:ext cx="705679" cy="1630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519584"/>
            <a:ext cx="2050634" cy="923330"/>
          </a:xfrm>
          <a:prstGeom prst="rect">
            <a:avLst/>
          </a:prstGeom>
          <a:noFill/>
        </p:spPr>
        <p:txBody>
          <a:bodyPr wrap="square" rtlCol="0">
            <a:spAutoFit/>
          </a:bodyPr>
          <a:lstStyle/>
          <a:p>
            <a:r>
              <a:rPr lang="en-US" dirty="0" smtClean="0"/>
              <a:t>To get NOAA &amp; NOAA collaborator data</a:t>
            </a:r>
            <a:endParaRPr lang="en-US" dirty="0"/>
          </a:p>
        </p:txBody>
      </p:sp>
      <p:cxnSp>
        <p:nvCxnSpPr>
          <p:cNvPr id="10" name="Straight Arrow Connector 9"/>
          <p:cNvCxnSpPr/>
          <p:nvPr/>
        </p:nvCxnSpPr>
        <p:spPr>
          <a:xfrm flipV="1">
            <a:off x="1182757" y="2773018"/>
            <a:ext cx="2613991" cy="18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9148" y="2872409"/>
            <a:ext cx="3176960" cy="369332"/>
          </a:xfrm>
          <a:prstGeom prst="rect">
            <a:avLst/>
          </a:prstGeom>
          <a:noFill/>
        </p:spPr>
        <p:txBody>
          <a:bodyPr wrap="none" rtlCol="0">
            <a:spAutoFit/>
          </a:bodyPr>
          <a:lstStyle/>
          <a:p>
            <a:r>
              <a:rPr lang="en-US" dirty="0" smtClean="0"/>
              <a:t>Pick country (USA, Canada, etc.)</a:t>
            </a:r>
          </a:p>
        </p:txBody>
      </p:sp>
      <p:cxnSp>
        <p:nvCxnSpPr>
          <p:cNvPr id="13" name="Straight Arrow Connector 12"/>
          <p:cNvCxnSpPr/>
          <p:nvPr/>
        </p:nvCxnSpPr>
        <p:spPr>
          <a:xfrm flipV="1">
            <a:off x="805070" y="2796210"/>
            <a:ext cx="5141843" cy="851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3309730"/>
            <a:ext cx="1470992" cy="646331"/>
          </a:xfrm>
          <a:prstGeom prst="rect">
            <a:avLst/>
          </a:prstGeom>
          <a:noFill/>
        </p:spPr>
        <p:txBody>
          <a:bodyPr wrap="square" rtlCol="0">
            <a:spAutoFit/>
          </a:bodyPr>
          <a:lstStyle/>
          <a:p>
            <a:r>
              <a:rPr lang="en-US" dirty="0" smtClean="0"/>
              <a:t>Pick station in country</a:t>
            </a:r>
            <a:endParaRPr lang="en-US" dirty="0"/>
          </a:p>
        </p:txBody>
      </p:sp>
      <p:cxnSp>
        <p:nvCxnSpPr>
          <p:cNvPr id="16" name="Straight Arrow Connector 15"/>
          <p:cNvCxnSpPr/>
          <p:nvPr/>
        </p:nvCxnSpPr>
        <p:spPr>
          <a:xfrm flipV="1">
            <a:off x="1053548" y="2779645"/>
            <a:ext cx="6586330" cy="1474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4068416"/>
            <a:ext cx="1470992" cy="646331"/>
          </a:xfrm>
          <a:prstGeom prst="rect">
            <a:avLst/>
          </a:prstGeom>
          <a:noFill/>
        </p:spPr>
        <p:txBody>
          <a:bodyPr wrap="square" rtlCol="0">
            <a:spAutoFit/>
          </a:bodyPr>
          <a:lstStyle/>
          <a:p>
            <a:r>
              <a:rPr lang="en-US" dirty="0" smtClean="0"/>
              <a:t>Pick </a:t>
            </a:r>
            <a:r>
              <a:rPr lang="en-US" dirty="0" err="1" smtClean="0"/>
              <a:t>sizecut</a:t>
            </a:r>
            <a:r>
              <a:rPr lang="en-US" dirty="0" smtClean="0"/>
              <a:t> (PM1, PM10)</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473" y="1070043"/>
            <a:ext cx="8099757" cy="2862322"/>
          </a:xfrm>
          <a:prstGeom prst="rect">
            <a:avLst/>
          </a:prstGeom>
          <a:noFill/>
        </p:spPr>
        <p:txBody>
          <a:bodyPr wrap="square" rtlCol="0">
            <a:spAutoFit/>
          </a:bodyPr>
          <a:lstStyle/>
          <a:p>
            <a:r>
              <a:rPr lang="en-US" dirty="0" smtClean="0"/>
              <a:t>There </a:t>
            </a:r>
            <a:r>
              <a:rPr lang="en-US" dirty="0" smtClean="0"/>
              <a:t>will be one file for each </a:t>
            </a:r>
            <a:r>
              <a:rPr lang="en-US" dirty="0" smtClean="0"/>
              <a:t>year, size cut, and instrument.</a:t>
            </a:r>
            <a:endParaRPr lang="en-US" dirty="0" smtClean="0"/>
          </a:p>
          <a:p>
            <a:endParaRPr lang="en-US" dirty="0" smtClean="0"/>
          </a:p>
          <a:p>
            <a:r>
              <a:rPr lang="en-US" dirty="0" smtClean="0"/>
              <a:t>If </a:t>
            </a:r>
            <a:r>
              <a:rPr lang="en-US" dirty="0" smtClean="0"/>
              <a:t>it’s NOAA collaborator file, the header will be huge and descriptive. </a:t>
            </a:r>
            <a:endParaRPr lang="en-US" dirty="0" smtClean="0"/>
          </a:p>
          <a:p>
            <a:r>
              <a:rPr lang="en-US" dirty="0" smtClean="0"/>
              <a:t>The data files will  have consistent format from year to year (so long as there wasn’t an instrument change).</a:t>
            </a:r>
            <a:endParaRPr lang="en-US" dirty="0" smtClean="0"/>
          </a:p>
          <a:p>
            <a:endParaRPr lang="en-US" dirty="0" smtClean="0"/>
          </a:p>
          <a:p>
            <a:r>
              <a:rPr lang="en-US" dirty="0" smtClean="0"/>
              <a:t>If </a:t>
            </a:r>
            <a:r>
              <a:rPr lang="en-US" dirty="0" smtClean="0"/>
              <a:t>you download data from a non-NOAA site </a:t>
            </a:r>
            <a:r>
              <a:rPr lang="en-US" dirty="0" smtClean="0"/>
              <a:t>the header may </a:t>
            </a:r>
            <a:r>
              <a:rPr lang="en-US" dirty="0" smtClean="0"/>
              <a:t>not be as informative.</a:t>
            </a:r>
          </a:p>
          <a:p>
            <a:r>
              <a:rPr lang="en-US" dirty="0" smtClean="0"/>
              <a:t>Non-NOAA </a:t>
            </a:r>
            <a:r>
              <a:rPr lang="en-US" dirty="0" smtClean="0"/>
              <a:t>station files may switch format from year to year.  You will need to look in the header to see </a:t>
            </a:r>
            <a:r>
              <a:rPr lang="en-US" dirty="0" smtClean="0"/>
              <a:t>what data are </a:t>
            </a:r>
            <a:r>
              <a:rPr lang="en-US" dirty="0" smtClean="0"/>
              <a:t>in what column</a:t>
            </a:r>
            <a:r>
              <a:rPr lang="en-US" dirty="0" smtClean="0"/>
              <a:t>.</a:t>
            </a:r>
          </a:p>
          <a:p>
            <a:endParaRPr lang="en-US" dirty="0"/>
          </a:p>
        </p:txBody>
      </p:sp>
      <p:sp>
        <p:nvSpPr>
          <p:cNvPr id="3" name="TextBox 2"/>
          <p:cNvSpPr txBox="1"/>
          <p:nvPr/>
        </p:nvSpPr>
        <p:spPr>
          <a:xfrm>
            <a:off x="972766" y="282102"/>
            <a:ext cx="6901185" cy="461665"/>
          </a:xfrm>
          <a:prstGeom prst="rect">
            <a:avLst/>
          </a:prstGeom>
          <a:noFill/>
        </p:spPr>
        <p:txBody>
          <a:bodyPr wrap="none" rtlCol="0">
            <a:spAutoFit/>
          </a:bodyPr>
          <a:lstStyle/>
          <a:p>
            <a:r>
              <a:rPr lang="en-US" sz="2400" dirty="0" smtClean="0"/>
              <a:t>Info/Caveats about data downloaded from NILU/EBAS</a:t>
            </a:r>
            <a:endParaRPr lang="en-US" sz="2400" dirty="0"/>
          </a:p>
        </p:txBody>
      </p:sp>
      <p:sp>
        <p:nvSpPr>
          <p:cNvPr id="4" name="Rectangle 3"/>
          <p:cNvSpPr/>
          <p:nvPr/>
        </p:nvSpPr>
        <p:spPr>
          <a:xfrm>
            <a:off x="457199" y="4368200"/>
            <a:ext cx="8054503" cy="1815882"/>
          </a:xfrm>
          <a:prstGeom prst="rect">
            <a:avLst/>
          </a:prstGeom>
        </p:spPr>
        <p:txBody>
          <a:bodyPr wrap="square">
            <a:spAutoFit/>
          </a:bodyPr>
          <a:lstStyle/>
          <a:p>
            <a:r>
              <a:rPr lang="en-US" sz="1400" dirty="0" smtClean="0"/>
              <a:t>PR0100C.20080101000000.20120201192555.aerosol_light_scattering_coefficient.pm10.1y.1h.lev2.nas</a:t>
            </a:r>
          </a:p>
          <a:p>
            <a:r>
              <a:rPr lang="en-US" sz="1400" dirty="0" smtClean="0"/>
              <a:t>PR0100C.20080101000000.20120201192555.aerosol_light_scattering_coefficient.pm1.1y.1h.lev2.nas</a:t>
            </a:r>
          </a:p>
          <a:p>
            <a:r>
              <a:rPr lang="en-US" sz="1400" dirty="0" smtClean="0"/>
              <a:t>PR0100C.20090101000000.20120201194805.aerosol_light_scattering_coefficient.pm10.1y.1h.lev2.nas</a:t>
            </a:r>
          </a:p>
          <a:p>
            <a:r>
              <a:rPr lang="en-US" sz="1400" dirty="0" smtClean="0"/>
              <a:t>PR0100C.20090101000000.20120201194805.aerosol_light_scattering_coefficient.pm1.1y.1h.lev2.nas</a:t>
            </a:r>
          </a:p>
          <a:p>
            <a:r>
              <a:rPr lang="en-US" sz="1400" dirty="0" smtClean="0"/>
              <a:t>PR0100C.20100101000000.20120202190241.aerosol_light_scattering_coefficient.pm10.1y.1h.lev2.nas</a:t>
            </a:r>
          </a:p>
          <a:p>
            <a:r>
              <a:rPr lang="en-US" sz="1400" dirty="0" smtClean="0"/>
              <a:t>PR0100C.20100101000000.20120202190241.aerosol_light_scattering_coefficient.pm1.1y.1h.lev2.nas</a:t>
            </a:r>
          </a:p>
          <a:p>
            <a:r>
              <a:rPr lang="en-US" sz="1400" dirty="0" smtClean="0"/>
              <a:t>PR0100C.20110101000000.20120201160604.aerosol_light_scattering_coefficient.pm10.1y.1h.lev2.nas</a:t>
            </a:r>
          </a:p>
          <a:p>
            <a:r>
              <a:rPr lang="en-US" sz="1400" dirty="0" smtClean="0"/>
              <a:t>PR0100C.20110101000000.20120201160604.aerosol_light_scattering_coefficient.pm1.1y.1h.lev2.nas</a:t>
            </a:r>
            <a:endParaRPr lang="en-US" sz="1400" dirty="0"/>
          </a:p>
        </p:txBody>
      </p:sp>
      <p:sp>
        <p:nvSpPr>
          <p:cNvPr id="5" name="TextBox 4"/>
          <p:cNvSpPr txBox="1"/>
          <p:nvPr/>
        </p:nvSpPr>
        <p:spPr>
          <a:xfrm>
            <a:off x="243192" y="4075890"/>
            <a:ext cx="4083747" cy="369332"/>
          </a:xfrm>
          <a:prstGeom prst="rect">
            <a:avLst/>
          </a:prstGeom>
          <a:noFill/>
        </p:spPr>
        <p:txBody>
          <a:bodyPr wrap="none" rtlCol="0">
            <a:spAutoFit/>
          </a:bodyPr>
          <a:lstStyle/>
          <a:p>
            <a:r>
              <a:rPr lang="en-US" dirty="0" smtClean="0"/>
              <a:t>Example list of TSI </a:t>
            </a:r>
            <a:r>
              <a:rPr lang="en-US" dirty="0" err="1" smtClean="0"/>
              <a:t>neph</a:t>
            </a:r>
            <a:r>
              <a:rPr lang="en-US" dirty="0" smtClean="0"/>
              <a:t> files for a station: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png"/>
          <p:cNvPicPr>
            <a:picLocks noChangeAspect="1"/>
          </p:cNvPicPr>
          <p:nvPr/>
        </p:nvPicPr>
        <p:blipFill>
          <a:blip r:embed="rId2" cstate="print"/>
          <a:srcRect r="37745" b="41560"/>
          <a:stretch>
            <a:fillRect/>
          </a:stretch>
        </p:blipFill>
        <p:spPr>
          <a:xfrm>
            <a:off x="295477" y="953311"/>
            <a:ext cx="7148932" cy="5368622"/>
          </a:xfrm>
          <a:prstGeom prst="rect">
            <a:avLst/>
          </a:prstGeom>
        </p:spPr>
      </p:pic>
      <p:cxnSp>
        <p:nvCxnSpPr>
          <p:cNvPr id="4" name="Straight Arrow Connector 3"/>
          <p:cNvCxnSpPr/>
          <p:nvPr/>
        </p:nvCxnSpPr>
        <p:spPr>
          <a:xfrm flipH="1">
            <a:off x="6588586" y="1691767"/>
            <a:ext cx="1303506" cy="437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579282" y="1632344"/>
            <a:ext cx="1322962" cy="1935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53290" y="1415374"/>
            <a:ext cx="1690710" cy="1200329"/>
          </a:xfrm>
          <a:prstGeom prst="rect">
            <a:avLst/>
          </a:prstGeom>
          <a:noFill/>
        </p:spPr>
        <p:txBody>
          <a:bodyPr wrap="square" rtlCol="0">
            <a:spAutoFit/>
          </a:bodyPr>
          <a:lstStyle/>
          <a:p>
            <a:r>
              <a:rPr lang="en-US" dirty="0" smtClean="0"/>
              <a:t>Tells you instrument ID, but not specific instrument…</a:t>
            </a:r>
            <a:endParaRPr lang="en-US" dirty="0"/>
          </a:p>
        </p:txBody>
      </p:sp>
      <p:sp>
        <p:nvSpPr>
          <p:cNvPr id="10" name="TextBox 9"/>
          <p:cNvSpPr txBox="1"/>
          <p:nvPr/>
        </p:nvSpPr>
        <p:spPr>
          <a:xfrm>
            <a:off x="333701" y="199628"/>
            <a:ext cx="7699672" cy="461665"/>
          </a:xfrm>
          <a:prstGeom prst="rect">
            <a:avLst/>
          </a:prstGeom>
          <a:noFill/>
        </p:spPr>
        <p:txBody>
          <a:bodyPr wrap="none" rtlCol="0">
            <a:spAutoFit/>
          </a:bodyPr>
          <a:lstStyle/>
          <a:p>
            <a:r>
              <a:rPr lang="en-US" sz="2400" dirty="0" smtClean="0"/>
              <a:t>CPX2 might help you figure out what instruments are what…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3281" y="0"/>
            <a:ext cx="8534400" cy="6064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effectLst/>
                <a:uLnTx/>
                <a:uFillTx/>
                <a:latin typeface="+mj-lt"/>
                <a:ea typeface="+mj-ea"/>
                <a:cs typeface="+mj-cs"/>
              </a:rPr>
              <a:t>Station flow diagram</a:t>
            </a:r>
          </a:p>
        </p:txBody>
      </p:sp>
      <p:sp>
        <p:nvSpPr>
          <p:cNvPr id="7" name="TextBox 5"/>
          <p:cNvSpPr txBox="1">
            <a:spLocks noChangeArrowheads="1"/>
          </p:cNvSpPr>
          <p:nvPr/>
        </p:nvSpPr>
        <p:spPr bwMode="auto">
          <a:xfrm>
            <a:off x="762000" y="6319838"/>
            <a:ext cx="7391400" cy="461962"/>
          </a:xfrm>
          <a:prstGeom prst="rect">
            <a:avLst/>
          </a:prstGeom>
          <a:noFill/>
          <a:ln w="9525">
            <a:noFill/>
            <a:miter lim="800000"/>
            <a:headEnd/>
            <a:tailEnd/>
          </a:ln>
        </p:spPr>
        <p:txBody>
          <a:bodyPr>
            <a:spAutoFit/>
          </a:bodyPr>
          <a:lstStyle/>
          <a:p>
            <a:pPr algn="ctr"/>
            <a:r>
              <a:rPr lang="en-US">
                <a:solidFill>
                  <a:schemeClr val="tx1"/>
                </a:solidFill>
              </a:rPr>
              <a:t>ftp://ftp.cmdl.noaa.gov/aerosol/doc/drawings/stn/</a:t>
            </a:r>
          </a:p>
        </p:txBody>
      </p:sp>
      <p:pic>
        <p:nvPicPr>
          <p:cNvPr id="8" name="Picture 6" descr="cpr_diag.png"/>
          <p:cNvPicPr>
            <a:picLocks noChangeAspect="1"/>
          </p:cNvPicPr>
          <p:nvPr/>
        </p:nvPicPr>
        <p:blipFill>
          <a:blip r:embed="rId2" cstate="print"/>
          <a:srcRect l="17999" t="22221" r="16222" b="15555"/>
          <a:stretch>
            <a:fillRect/>
          </a:stretch>
        </p:blipFill>
        <p:spPr bwMode="auto">
          <a:xfrm>
            <a:off x="685800" y="838200"/>
            <a:ext cx="7086600" cy="5362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196" y="1468002"/>
            <a:ext cx="6780178" cy="5262979"/>
          </a:xfrm>
          <a:prstGeom prst="rect">
            <a:avLst/>
          </a:prstGeom>
        </p:spPr>
        <p:txBody>
          <a:bodyPr wrap="square">
            <a:spAutoFit/>
          </a:bodyPr>
          <a:lstStyle/>
          <a:p>
            <a:r>
              <a:rPr lang="en-US" sz="1200" dirty="0" smtClean="0">
                <a:latin typeface="Courier New" pitchFamily="49" charset="0"/>
                <a:cs typeface="Courier New" pitchFamily="49" charset="0"/>
              </a:rPr>
              <a:t>         A11 N71 S11 A12 S12 A13</a:t>
            </a:r>
          </a:p>
          <a:p>
            <a:r>
              <a:rPr lang="en-US" sz="1200" dirty="0" smtClean="0">
                <a:latin typeface="Courier New" pitchFamily="49" charset="0"/>
                <a:cs typeface="Courier New" pitchFamily="49" charset="0"/>
              </a:rPr>
              <a:t>2009Q4   |   |   |   |         </a:t>
            </a:r>
          </a:p>
          <a:p>
            <a:r>
              <a:rPr lang="en-US" sz="1200" dirty="0" smtClean="0">
                <a:latin typeface="Courier New" pitchFamily="49" charset="0"/>
                <a:cs typeface="Courier New" pitchFamily="49" charset="0"/>
              </a:rPr>
              <a:t>2010Q1   |   |   |   |         </a:t>
            </a:r>
          </a:p>
          <a:p>
            <a:r>
              <a:rPr lang="en-US" sz="1200" dirty="0" smtClean="0">
                <a:latin typeface="Courier New" pitchFamily="49" charset="0"/>
                <a:cs typeface="Courier New" pitchFamily="49" charset="0"/>
              </a:rPr>
              <a:t>2010Q2   |   |   |   |         </a:t>
            </a:r>
          </a:p>
          <a:p>
            <a:r>
              <a:rPr lang="en-US" sz="1200" dirty="0" smtClean="0">
                <a:latin typeface="Courier New" pitchFamily="49" charset="0"/>
                <a:cs typeface="Courier New" pitchFamily="49" charset="0"/>
              </a:rPr>
              <a:t>2010Q3   |   |   |   |         </a:t>
            </a:r>
          </a:p>
          <a:p>
            <a:r>
              <a:rPr lang="en-US" sz="1200" dirty="0" smtClean="0">
                <a:latin typeface="Courier New" pitchFamily="49" charset="0"/>
                <a:cs typeface="Courier New" pitchFamily="49" charset="0"/>
              </a:rPr>
              <a:t>2010Q4   |   |   |   |         </a:t>
            </a:r>
          </a:p>
          <a:p>
            <a:r>
              <a:rPr lang="en-US" sz="1200" dirty="0" smtClean="0">
                <a:latin typeface="Courier New" pitchFamily="49" charset="0"/>
                <a:cs typeface="Courier New" pitchFamily="49" charset="0"/>
              </a:rPr>
              <a:t>2011Q1   |   |   |   |         </a:t>
            </a:r>
          </a:p>
          <a:p>
            <a:r>
              <a:rPr lang="en-US" sz="1200" dirty="0" smtClean="0">
                <a:latin typeface="Courier New" pitchFamily="49" charset="0"/>
                <a:cs typeface="Courier New" pitchFamily="49" charset="0"/>
              </a:rPr>
              <a:t>2011Q2   |   |   |   |   |     </a:t>
            </a:r>
          </a:p>
          <a:p>
            <a:r>
              <a:rPr lang="en-US" sz="1200" dirty="0" smtClean="0">
                <a:latin typeface="Courier New" pitchFamily="49" charset="0"/>
                <a:cs typeface="Courier New" pitchFamily="49" charset="0"/>
              </a:rPr>
              <a:t>2011Q3   |   |   |   |   |     </a:t>
            </a:r>
          </a:p>
          <a:p>
            <a:r>
              <a:rPr lang="en-US" sz="1200" dirty="0" smtClean="0">
                <a:latin typeface="Courier New" pitchFamily="49" charset="0"/>
                <a:cs typeface="Courier New" pitchFamily="49" charset="0"/>
              </a:rPr>
              <a:t>2011Q4   |   |   |   |   |     </a:t>
            </a:r>
          </a:p>
          <a:p>
            <a:r>
              <a:rPr lang="en-US" sz="1200" dirty="0" smtClean="0">
                <a:latin typeface="Courier New" pitchFamily="49" charset="0"/>
                <a:cs typeface="Courier New" pitchFamily="49" charset="0"/>
              </a:rPr>
              <a:t>2012Q1   |   |   |   |   |   | </a:t>
            </a:r>
          </a:p>
          <a:p>
            <a:r>
              <a:rPr lang="en-US" sz="1200" dirty="0" smtClean="0">
                <a:latin typeface="Courier New" pitchFamily="49" charset="0"/>
                <a:cs typeface="Courier New" pitchFamily="49" charset="0"/>
              </a:rPr>
              <a:t>2012Q2   |   |   |   |   |   | </a:t>
            </a:r>
          </a:p>
          <a:p>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S11 2004-11-24T00:00:00Z TSI;3563;70417325: Installed</a:t>
            </a:r>
          </a:p>
          <a:p>
            <a:r>
              <a:rPr lang="en-US" sz="1200" dirty="0" smtClean="0">
                <a:latin typeface="Courier New" pitchFamily="49" charset="0"/>
                <a:cs typeface="Courier New" pitchFamily="49" charset="0"/>
              </a:rPr>
              <a:t>N71 2004-11-24T00:00:00Z TSI;3022;608: Installed</a:t>
            </a:r>
          </a:p>
          <a:p>
            <a:r>
              <a:rPr lang="en-US" sz="1200" dirty="0" smtClean="0">
                <a:latin typeface="Courier New" pitchFamily="49" charset="0"/>
                <a:cs typeface="Courier New" pitchFamily="49" charset="0"/>
              </a:rPr>
              <a:t>A11 2004-11-24T00:00:00Z Magee;Aethalometer-AE31;0202: Installed</a:t>
            </a:r>
          </a:p>
          <a:p>
            <a:r>
              <a:rPr lang="en-US" sz="1200" dirty="0" smtClean="0">
                <a:latin typeface="Courier New" pitchFamily="49" charset="0"/>
                <a:cs typeface="Courier New" pitchFamily="49" charset="0"/>
              </a:rPr>
              <a:t>A12 2006-05-27T00:00:00Z RR;PSAP-3W;92: Installed</a:t>
            </a:r>
          </a:p>
          <a:p>
            <a:r>
              <a:rPr lang="en-US" sz="1200" dirty="0" smtClean="0">
                <a:latin typeface="Courier New" pitchFamily="49" charset="0"/>
                <a:cs typeface="Courier New" pitchFamily="49" charset="0"/>
              </a:rPr>
              <a:t>S12 2011-04-10T00:00:00Z RR;M903;424: Installed</a:t>
            </a:r>
          </a:p>
          <a:p>
            <a:r>
              <a:rPr lang="en-US" sz="1200" dirty="0" smtClean="0">
                <a:latin typeface="Courier New" pitchFamily="49" charset="0"/>
                <a:cs typeface="Courier New" pitchFamily="49" charset="0"/>
              </a:rPr>
              <a:t>A13 2012-03-30T18:05:07Z GMD;CLAP-3W;18: Installed</a:t>
            </a:r>
          </a:p>
          <a:p>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Current Instruments:</a:t>
            </a:r>
          </a:p>
          <a:p>
            <a:r>
              <a:rPr lang="en-US" sz="1200" dirty="0" smtClean="0">
                <a:latin typeface="Courier New" pitchFamily="49" charset="0"/>
                <a:cs typeface="Courier New" pitchFamily="49" charset="0"/>
              </a:rPr>
              <a:t> S11 TSI;3563;70417325</a:t>
            </a:r>
          </a:p>
          <a:p>
            <a:r>
              <a:rPr lang="en-US" sz="1200" dirty="0" smtClean="0">
                <a:latin typeface="Courier New" pitchFamily="49" charset="0"/>
                <a:cs typeface="Courier New" pitchFamily="49" charset="0"/>
              </a:rPr>
              <a:t> N71 TSI;3022;608</a:t>
            </a:r>
          </a:p>
          <a:p>
            <a:r>
              <a:rPr lang="en-US" sz="1200" dirty="0" smtClean="0">
                <a:latin typeface="Courier New" pitchFamily="49" charset="0"/>
                <a:cs typeface="Courier New" pitchFamily="49" charset="0"/>
              </a:rPr>
              <a:t> A11 Magee;Aethalometer-AE31;0202</a:t>
            </a:r>
          </a:p>
          <a:p>
            <a:r>
              <a:rPr lang="en-US" sz="1200" dirty="0" smtClean="0">
                <a:latin typeface="Courier New" pitchFamily="49" charset="0"/>
                <a:cs typeface="Courier New" pitchFamily="49" charset="0"/>
              </a:rPr>
              <a:t> A12 RR;PSAP-3W;92</a:t>
            </a:r>
          </a:p>
          <a:p>
            <a:r>
              <a:rPr lang="en-US" sz="1200" dirty="0" smtClean="0">
                <a:latin typeface="Courier New" pitchFamily="49" charset="0"/>
                <a:cs typeface="Courier New" pitchFamily="49" charset="0"/>
              </a:rPr>
              <a:t> S12 RR;M903;424</a:t>
            </a:r>
          </a:p>
          <a:p>
            <a:r>
              <a:rPr lang="en-US" sz="1200" dirty="0" smtClean="0">
                <a:latin typeface="Courier New" pitchFamily="49" charset="0"/>
                <a:cs typeface="Courier New" pitchFamily="49" charset="0"/>
              </a:rPr>
              <a:t> A13 GMD;CLAP-3W;18</a:t>
            </a:r>
            <a:endParaRPr lang="en-US" sz="1200" dirty="0">
              <a:latin typeface="Courier New" pitchFamily="49" charset="0"/>
              <a:cs typeface="Courier New" pitchFamily="49" charset="0"/>
            </a:endParaRPr>
          </a:p>
        </p:txBody>
      </p:sp>
      <p:sp>
        <p:nvSpPr>
          <p:cNvPr id="6" name="TextBox 5"/>
          <p:cNvSpPr txBox="1"/>
          <p:nvPr/>
        </p:nvSpPr>
        <p:spPr>
          <a:xfrm>
            <a:off x="398834" y="593387"/>
            <a:ext cx="4961871" cy="830997"/>
          </a:xfrm>
          <a:prstGeom prst="rect">
            <a:avLst/>
          </a:prstGeom>
          <a:noFill/>
        </p:spPr>
        <p:txBody>
          <a:bodyPr wrap="none" rtlCol="0">
            <a:spAutoFit/>
          </a:bodyPr>
          <a:lstStyle/>
          <a:p>
            <a:r>
              <a:rPr lang="en-US" sz="2400" dirty="0" smtClean="0"/>
              <a:t>In a terminal window in </a:t>
            </a:r>
            <a:r>
              <a:rPr lang="en-US" sz="2400" dirty="0" err="1" smtClean="0"/>
              <a:t>Aer_vm</a:t>
            </a:r>
            <a:r>
              <a:rPr lang="en-US" sz="2400" dirty="0" smtClean="0"/>
              <a:t>, type:</a:t>
            </a:r>
          </a:p>
          <a:p>
            <a:r>
              <a:rPr lang="en-US" sz="2400" dirty="0" smtClean="0"/>
              <a:t>	</a:t>
            </a:r>
            <a:r>
              <a:rPr lang="en-US" sz="2400" dirty="0" err="1" smtClean="0"/>
              <a:t>data.instruments.get</a:t>
            </a:r>
            <a:r>
              <a:rPr lang="en-US" sz="2400" dirty="0" smtClean="0"/>
              <a:t>  </a:t>
            </a:r>
            <a:r>
              <a:rPr lang="en-US" sz="2400" dirty="0" err="1" smtClean="0"/>
              <a:t>stn</a:t>
            </a:r>
            <a:endParaRPr lang="en-US" sz="2400" dirty="0"/>
          </a:p>
        </p:txBody>
      </p:sp>
      <p:sp>
        <p:nvSpPr>
          <p:cNvPr id="7" name="Title 1"/>
          <p:cNvSpPr txBox="1">
            <a:spLocks/>
          </p:cNvSpPr>
          <p:nvPr/>
        </p:nvSpPr>
        <p:spPr>
          <a:xfrm>
            <a:off x="423281" y="0"/>
            <a:ext cx="8534400" cy="6064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effectLst/>
                <a:uLnTx/>
                <a:uFillTx/>
                <a:latin typeface="+mj-lt"/>
                <a:ea typeface="+mj-ea"/>
                <a:cs typeface="+mj-cs"/>
              </a:rPr>
              <a:t>Best </a:t>
            </a:r>
            <a:r>
              <a:rPr lang="en-US" sz="2800" b="1" u="sng" dirty="0" smtClean="0">
                <a:latin typeface="+mj-lt"/>
                <a:ea typeface="+mj-ea"/>
                <a:cs typeface="+mj-cs"/>
              </a:rPr>
              <a:t>way </a:t>
            </a:r>
            <a:r>
              <a:rPr lang="en-US" sz="2800" b="1" dirty="0" smtClean="0">
                <a:latin typeface="+mj-lt"/>
                <a:ea typeface="+mj-ea"/>
                <a:cs typeface="+mj-cs"/>
              </a:rPr>
              <a:t>to figure out what’s what!</a:t>
            </a:r>
            <a:endParaRPr kumimoji="0" lang="en-US" sz="2800" b="1" i="0" strike="noStrike" kern="1200" cap="none" spc="0" normalizeH="0" baseline="0" noProof="0" dirty="0" smtClean="0">
              <a:ln>
                <a:noFill/>
              </a:ln>
              <a:solidFill>
                <a:schemeClr val="tx1"/>
              </a:solidFill>
              <a:effectLst/>
              <a:uLnTx/>
              <a:uFillTx/>
              <a:latin typeface="+mj-lt"/>
              <a:ea typeface="+mj-ea"/>
              <a:cs typeface="+mj-cs"/>
            </a:endParaRPr>
          </a:p>
        </p:txBody>
      </p:sp>
      <p:cxnSp>
        <p:nvCxnSpPr>
          <p:cNvPr id="9" name="Straight Arrow Connector 8"/>
          <p:cNvCxnSpPr/>
          <p:nvPr/>
        </p:nvCxnSpPr>
        <p:spPr>
          <a:xfrm flipH="1" flipV="1">
            <a:off x="4445541" y="1303509"/>
            <a:ext cx="1628114" cy="479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37468" y="1350029"/>
            <a:ext cx="2868602" cy="923330"/>
          </a:xfrm>
          <a:prstGeom prst="rect">
            <a:avLst/>
          </a:prstGeom>
          <a:noFill/>
        </p:spPr>
        <p:txBody>
          <a:bodyPr wrap="square" rtlCol="0">
            <a:spAutoFit/>
          </a:bodyPr>
          <a:lstStyle/>
          <a:p>
            <a:r>
              <a:rPr lang="en-US" dirty="0" smtClean="0"/>
              <a:t>Where </a:t>
            </a:r>
            <a:r>
              <a:rPr lang="en-US" dirty="0" err="1" smtClean="0"/>
              <a:t>stn</a:t>
            </a:r>
            <a:r>
              <a:rPr lang="en-US" dirty="0" smtClean="0"/>
              <a:t> is your station’s 3-letter id (e.g., </a:t>
            </a:r>
            <a:r>
              <a:rPr lang="en-US" dirty="0" err="1" smtClean="0"/>
              <a:t>mlo</a:t>
            </a:r>
            <a:r>
              <a:rPr lang="en-US" dirty="0" smtClean="0"/>
              <a:t>, app, </a:t>
            </a:r>
            <a:r>
              <a:rPr lang="en-US" dirty="0" err="1" smtClean="0"/>
              <a:t>cpr</a:t>
            </a:r>
            <a:r>
              <a:rPr lang="en-US" dirty="0" smtClean="0"/>
              <a:t>, etc.)</a:t>
            </a:r>
            <a:endParaRPr lang="en-US" dirty="0"/>
          </a:p>
        </p:txBody>
      </p:sp>
      <p:pic>
        <p:nvPicPr>
          <p:cNvPr id="14" name="Picture 13" descr="cat_on_computer_1.jpg"/>
          <p:cNvPicPr>
            <a:picLocks noChangeAspect="1"/>
          </p:cNvPicPr>
          <p:nvPr/>
        </p:nvPicPr>
        <p:blipFill>
          <a:blip r:embed="rId2" cstate="print"/>
          <a:srcRect l="2380" t="14958"/>
          <a:stretch>
            <a:fillRect/>
          </a:stretch>
        </p:blipFill>
        <p:spPr>
          <a:xfrm>
            <a:off x="5826868" y="4494179"/>
            <a:ext cx="3317132" cy="23638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6064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effectLst/>
                <a:uLnTx/>
                <a:uFillTx/>
                <a:latin typeface="+mj-lt"/>
                <a:ea typeface="+mj-ea"/>
                <a:cs typeface="+mj-cs"/>
              </a:rPr>
              <a:t>Record names in cpd2 and the DB-system</a:t>
            </a:r>
          </a:p>
        </p:txBody>
      </p:sp>
      <p:sp>
        <p:nvSpPr>
          <p:cNvPr id="3" name="Content Placeholder 2"/>
          <p:cNvSpPr txBox="1">
            <a:spLocks/>
          </p:cNvSpPr>
          <p:nvPr/>
        </p:nvSpPr>
        <p:spPr>
          <a:xfrm>
            <a:off x="304800" y="838200"/>
            <a:ext cx="8226425" cy="556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Two-part naming convention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First part is instrument identifier ("S11")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Second part is record type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		high-frequency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m	monitor (low-frequency, housekeeping)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r		raw</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Others…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tabLst/>
              <a:defRP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tabLst/>
              <a:defRP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tabLst/>
              <a:defRP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Details at: </a:t>
            </a:r>
            <a:r>
              <a:rPr kumimoji="0" lang="en-US" b="0" i="0" u="sng" strike="noStrike" kern="1200" cap="none" spc="0" normalizeH="0" baseline="0" noProof="0" dirty="0" smtClean="0">
                <a:ln>
                  <a:noFill/>
                </a:ln>
                <a:solidFill>
                  <a:srgbClr val="000090"/>
                </a:solidFill>
                <a:effectLst/>
                <a:uLnTx/>
                <a:uFillTx/>
                <a:latin typeface="+mn-lt"/>
                <a:ea typeface="+mn-ea"/>
                <a:cs typeface="+mn-cs"/>
              </a:rPr>
              <a:t>http://www.esrl.noaa.gov/gmd/aero/software/aerosols/cpd2record.html</a:t>
            </a:r>
          </a:p>
        </p:txBody>
      </p:sp>
      <p:cxnSp>
        <p:nvCxnSpPr>
          <p:cNvPr id="4" name="Straight Arrow Connector 5"/>
          <p:cNvCxnSpPr>
            <a:cxnSpLocks noChangeShapeType="1"/>
          </p:cNvCxnSpPr>
          <p:nvPr/>
        </p:nvCxnSpPr>
        <p:spPr bwMode="auto">
          <a:xfrm flipH="1">
            <a:off x="3654357" y="2025076"/>
            <a:ext cx="1066800" cy="0"/>
          </a:xfrm>
          <a:prstGeom prst="straightConnector1">
            <a:avLst/>
          </a:prstGeom>
          <a:noFill/>
          <a:ln w="28575" algn="ctr">
            <a:solidFill>
              <a:srgbClr val="FF0000"/>
            </a:solidFill>
            <a:round/>
            <a:headEnd/>
            <a:tailEnd type="arrow" w="med" len="med"/>
          </a:ln>
        </p:spPr>
      </p:cxnSp>
      <p:sp>
        <p:nvSpPr>
          <p:cNvPr id="5" name="TextBox 4"/>
          <p:cNvSpPr txBox="1"/>
          <p:nvPr/>
        </p:nvSpPr>
        <p:spPr>
          <a:xfrm>
            <a:off x="4664409" y="1803602"/>
            <a:ext cx="3865563" cy="369888"/>
          </a:xfrm>
          <a:prstGeom prst="rect">
            <a:avLst/>
          </a:prstGeom>
          <a:noFill/>
        </p:spPr>
        <p:txBody>
          <a:bodyPr wrap="none">
            <a:spAutoFit/>
          </a:bodyPr>
          <a:lstStyle/>
          <a:p>
            <a:pPr>
              <a:defRPr/>
            </a:pPr>
            <a:r>
              <a:rPr lang="en-US" sz="1800" dirty="0">
                <a:solidFill>
                  <a:srgbClr val="FF0000"/>
                </a:solidFill>
                <a:latin typeface="+mj-lt"/>
                <a:ea typeface="+mn-ea"/>
                <a:cs typeface="+mn-cs"/>
              </a:rPr>
              <a:t>Most common record type to extract</a:t>
            </a:r>
          </a:p>
        </p:txBody>
      </p:sp>
      <p:sp>
        <p:nvSpPr>
          <p:cNvPr id="6" name="Rectangle 5"/>
          <p:cNvSpPr/>
          <p:nvPr/>
        </p:nvSpPr>
        <p:spPr>
          <a:xfrm>
            <a:off x="363520" y="3400286"/>
            <a:ext cx="8235731" cy="2308324"/>
          </a:xfrm>
          <a:prstGeom prst="rect">
            <a:avLst/>
          </a:prstGeom>
          <a:ln w="28575">
            <a:solidFill>
              <a:schemeClr val="accent1"/>
            </a:solidFill>
          </a:ln>
        </p:spPr>
        <p:txBody>
          <a:bodyPr wrap="square">
            <a:spAutoFit/>
          </a:bodyPr>
          <a:lstStyle/>
          <a:p>
            <a:r>
              <a:rPr lang="en-US" u="sng" dirty="0" smtClean="0"/>
              <a:t>Example:  TSI </a:t>
            </a:r>
            <a:r>
              <a:rPr lang="en-US" u="sng" dirty="0" err="1" smtClean="0"/>
              <a:t>Neph</a:t>
            </a:r>
            <a:r>
              <a:rPr lang="en-US" u="sng" dirty="0" smtClean="0"/>
              <a:t> “S” records</a:t>
            </a:r>
            <a:r>
              <a:rPr lang="en-US" dirty="0" smtClean="0"/>
              <a:t>	</a:t>
            </a:r>
          </a:p>
          <a:p>
            <a:r>
              <a:rPr lang="en-US" dirty="0" smtClean="0"/>
              <a:t>a 	High frequency. Scattering, backscattering, temperature, RH and pressure.</a:t>
            </a:r>
          </a:p>
          <a:p>
            <a:r>
              <a:rPr lang="en-US" dirty="0" smtClean="0"/>
              <a:t>m 	Low frequency. Status: voltages and reference.</a:t>
            </a:r>
          </a:p>
          <a:p>
            <a:r>
              <a:rPr lang="en-US" dirty="0" smtClean="0"/>
              <a:t>s 	</a:t>
            </a:r>
            <a:r>
              <a:rPr lang="en-US" dirty="0" err="1" smtClean="0"/>
              <a:t>Statewise</a:t>
            </a:r>
            <a:r>
              <a:rPr lang="en-US" dirty="0" smtClean="0"/>
              <a:t>. Flags and status string.</a:t>
            </a:r>
          </a:p>
          <a:p>
            <a:r>
              <a:rPr lang="en-US" dirty="0" smtClean="0"/>
              <a:t>c 	Zero results. Background</a:t>
            </a:r>
          </a:p>
          <a:p>
            <a:r>
              <a:rPr lang="en-US" dirty="0" smtClean="0"/>
              <a:t>k 	</a:t>
            </a:r>
            <a:r>
              <a:rPr lang="en-US" dirty="0" err="1" smtClean="0"/>
              <a:t>Spancheck</a:t>
            </a:r>
            <a:r>
              <a:rPr lang="en-US" dirty="0" smtClean="0"/>
              <a:t> results. </a:t>
            </a:r>
          </a:p>
          <a:p>
            <a:endParaRPr lang="en-US" dirty="0" smtClean="0"/>
          </a:p>
          <a:p>
            <a:r>
              <a:rPr lang="en-US" dirty="0" smtClean="0"/>
              <a:t>So extracting “S11k” records would get </a:t>
            </a:r>
            <a:r>
              <a:rPr lang="en-US" dirty="0" err="1" smtClean="0"/>
              <a:t>nephelometer</a:t>
            </a:r>
            <a:r>
              <a:rPr lang="en-US" dirty="0" smtClean="0"/>
              <a:t> span check records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6064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effectLst/>
                <a:uLnTx/>
                <a:uFillTx/>
                <a:latin typeface="+mj-lt"/>
                <a:ea typeface="+mj-ea"/>
                <a:cs typeface="+mj-cs"/>
              </a:rPr>
              <a:t>Variable names in cpd2 and the DB-system</a:t>
            </a:r>
          </a:p>
        </p:txBody>
      </p:sp>
      <p:sp>
        <p:nvSpPr>
          <p:cNvPr id="3" name="Content Placeholder 2"/>
          <p:cNvSpPr txBox="1">
            <a:spLocks/>
          </p:cNvSpPr>
          <p:nvPr/>
        </p:nvSpPr>
        <p:spPr>
          <a:xfrm>
            <a:off x="228600" y="838200"/>
            <a:ext cx="8302625" cy="556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Two part names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variable identifier</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first letter is variable category (e.g., "B", "N", “Q")</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various modifiers are used</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wavelength, size cut, and more…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instrument identifier</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first character is instrument category ("S")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second character is "line" identifier</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third character is sequence number in "line“</a:t>
            </a:r>
          </a:p>
          <a:p>
            <a:pPr marL="1143000" marR="0" lvl="2" indent="-228600" algn="l" defTabSz="914400" rtl="0" eaLnBrk="1" fontAlgn="auto" latinLnBrk="0" hangingPunct="1">
              <a:lnSpc>
                <a:spcPct val="100000"/>
              </a:lnSpc>
              <a:spcBef>
                <a:spcPct val="20000"/>
              </a:spcBef>
              <a:spcAft>
                <a:spcPts val="0"/>
              </a:spcAft>
              <a:buClrTx/>
              <a:buSzTx/>
              <a:tabLst/>
              <a:defRPr/>
            </a:pPr>
            <a:endParaRPr lang="en-US" dirty="0" smtClean="0"/>
          </a:p>
          <a:p>
            <a:pPr marL="1143000" marR="0" lvl="2" indent="-2286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BsG0_S11 =</a:t>
            </a:r>
            <a:r>
              <a:rPr kumimoji="0" lang="en-US" b="0" i="0" u="none" strike="noStrike" kern="1200" cap="none" spc="0" normalizeH="0" noProof="0" dirty="0" smtClean="0">
                <a:ln>
                  <a:noFill/>
                </a:ln>
                <a:solidFill>
                  <a:schemeClr val="tx1"/>
                </a:solidFill>
                <a:effectLst/>
                <a:uLnTx/>
                <a:uFillTx/>
                <a:latin typeface="+mn-lt"/>
                <a:ea typeface="+mn-ea"/>
                <a:cs typeface="+mn-cs"/>
              </a:rPr>
              <a:t> optical property scattering, green wavelength, 10um, </a:t>
            </a:r>
            <a:r>
              <a:rPr kumimoji="0" lang="en-US" b="0" i="0" u="none" strike="noStrike" kern="1200" cap="none" spc="0" normalizeH="0" noProof="0" dirty="0" err="1" smtClean="0">
                <a:ln>
                  <a:noFill/>
                </a:ln>
                <a:solidFill>
                  <a:schemeClr val="tx1"/>
                </a:solidFill>
                <a:effectLst/>
                <a:uLnTx/>
                <a:uFillTx/>
                <a:latin typeface="+mn-lt"/>
                <a:ea typeface="+mn-ea"/>
                <a:cs typeface="+mn-cs"/>
              </a:rPr>
              <a:t>neph</a:t>
            </a:r>
            <a:r>
              <a:rPr kumimoji="0" lang="en-US" b="0" i="0" u="none" strike="noStrike" kern="1200" cap="none" spc="0" normalizeH="0" noProof="0" dirty="0" smtClean="0">
                <a:ln>
                  <a:noFill/>
                </a:ln>
                <a:solidFill>
                  <a:schemeClr val="tx1"/>
                </a:solidFill>
                <a:effectLst/>
                <a:uLnTx/>
                <a:uFillTx/>
                <a:latin typeface="+mn-lt"/>
                <a:ea typeface="+mn-ea"/>
                <a:cs typeface="+mn-cs"/>
              </a:rPr>
              <a:t> S11</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tabLst/>
              <a:defRPr/>
            </a:pPr>
            <a:r>
              <a:rPr lang="en-US" dirty="0" smtClean="0"/>
              <a:t>BbsR_S12 = optical property backscattering, red wavelength, </a:t>
            </a:r>
            <a:r>
              <a:rPr lang="en-US" dirty="0" err="1" smtClean="0"/>
              <a:t>neph</a:t>
            </a:r>
            <a:r>
              <a:rPr lang="en-US" dirty="0" smtClean="0"/>
              <a:t> S12</a:t>
            </a:r>
          </a:p>
          <a:p>
            <a:pPr marL="1143000" marR="0" lvl="2" indent="-2286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Q_A11 = flow, absorption instrument A11</a:t>
            </a:r>
          </a:p>
          <a:p>
            <a:pPr marL="1143000" marR="0" lvl="2" indent="-2286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details at: </a:t>
            </a:r>
            <a:r>
              <a:rPr kumimoji="0" lang="en-US" sz="1800" b="0" i="0" u="sng" strike="noStrike" kern="1200" cap="none" spc="0" normalizeH="0" baseline="0" noProof="0" dirty="0" smtClean="0">
                <a:ln>
                  <a:noFill/>
                </a:ln>
                <a:solidFill>
                  <a:srgbClr val="000090"/>
                </a:solidFill>
                <a:effectLst/>
                <a:uLnTx/>
                <a:uFillTx/>
                <a:latin typeface="+mn-lt"/>
                <a:ea typeface="+mn-ea"/>
                <a:cs typeface="+mn-cs"/>
              </a:rPr>
              <a:t>http://www.esrl.noaa.gov/gmd/aero/software/aerosols/cpd2variables.html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5" name="Straight Arrow Connector 4"/>
          <p:cNvCxnSpPr/>
          <p:nvPr/>
        </p:nvCxnSpPr>
        <p:spPr>
          <a:xfrm>
            <a:off x="4902758" y="1206230"/>
            <a:ext cx="379379" cy="564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4812" y="807396"/>
            <a:ext cx="1381327" cy="584775"/>
          </a:xfrm>
          <a:prstGeom prst="rect">
            <a:avLst/>
          </a:prstGeom>
          <a:noFill/>
        </p:spPr>
        <p:txBody>
          <a:bodyPr wrap="square" rtlCol="0">
            <a:spAutoFit/>
          </a:bodyPr>
          <a:lstStyle/>
          <a:p>
            <a:r>
              <a:rPr lang="en-US" sz="1600" dirty="0" smtClean="0"/>
              <a:t>Optical property</a:t>
            </a:r>
            <a:endParaRPr lang="en-US" sz="1600" dirty="0"/>
          </a:p>
        </p:txBody>
      </p:sp>
      <p:cxnSp>
        <p:nvCxnSpPr>
          <p:cNvPr id="9" name="Straight Arrow Connector 8"/>
          <p:cNvCxnSpPr/>
          <p:nvPr/>
        </p:nvCxnSpPr>
        <p:spPr>
          <a:xfrm>
            <a:off x="5797704" y="1371601"/>
            <a:ext cx="0" cy="389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3179" y="745787"/>
            <a:ext cx="946832" cy="584775"/>
          </a:xfrm>
          <a:prstGeom prst="rect">
            <a:avLst/>
          </a:prstGeom>
          <a:noFill/>
        </p:spPr>
        <p:txBody>
          <a:bodyPr wrap="square" rtlCol="0">
            <a:spAutoFit/>
          </a:bodyPr>
          <a:lstStyle/>
          <a:p>
            <a:r>
              <a:rPr lang="en-US" sz="1600" dirty="0" smtClean="0"/>
              <a:t>Number </a:t>
            </a:r>
          </a:p>
          <a:p>
            <a:r>
              <a:rPr lang="en-US" sz="1600" dirty="0" smtClean="0"/>
              <a:t>Conc.</a:t>
            </a:r>
            <a:endParaRPr lang="en-US" sz="1600" dirty="0"/>
          </a:p>
        </p:txBody>
      </p:sp>
      <p:cxnSp>
        <p:nvCxnSpPr>
          <p:cNvPr id="13" name="Straight Arrow Connector 12"/>
          <p:cNvCxnSpPr/>
          <p:nvPr/>
        </p:nvCxnSpPr>
        <p:spPr>
          <a:xfrm flipH="1">
            <a:off x="6322996" y="1293779"/>
            <a:ext cx="661481" cy="466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22354" y="1053830"/>
            <a:ext cx="946832" cy="338554"/>
          </a:xfrm>
          <a:prstGeom prst="rect">
            <a:avLst/>
          </a:prstGeom>
          <a:noFill/>
        </p:spPr>
        <p:txBody>
          <a:bodyPr wrap="square" rtlCol="0">
            <a:spAutoFit/>
          </a:bodyPr>
          <a:lstStyle/>
          <a:p>
            <a:r>
              <a:rPr lang="en-US" sz="1600" dirty="0" smtClean="0"/>
              <a:t>Flow</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596" y="558026"/>
            <a:ext cx="8564137" cy="4247317"/>
          </a:xfrm>
          <a:prstGeom prst="rect">
            <a:avLst/>
          </a:prstGeom>
        </p:spPr>
        <p:txBody>
          <a:bodyPr wrap="square">
            <a:spAutoFit/>
          </a:bodyPr>
          <a:lstStyle/>
          <a:p>
            <a:r>
              <a:rPr lang="en-US" sz="1800" b="1" dirty="0" smtClean="0">
                <a:solidFill>
                  <a:schemeClr val="tx1"/>
                </a:solidFill>
                <a:latin typeface="Calibri" pitchFamily="34" charset="0"/>
              </a:rPr>
              <a:t>raw - </a:t>
            </a:r>
            <a:r>
              <a:rPr lang="en-US" sz="1800" dirty="0" smtClean="0">
                <a:solidFill>
                  <a:schemeClr val="tx1"/>
                </a:solidFill>
                <a:latin typeface="Calibri" pitchFamily="34" charset="0"/>
              </a:rPr>
              <a:t>no corrections, no edits. Raw data exists as a physical archive.</a:t>
            </a:r>
          </a:p>
          <a:p>
            <a:endParaRPr lang="en-US" sz="1800" dirty="0" smtClean="0">
              <a:solidFill>
                <a:schemeClr val="tx1"/>
              </a:solidFill>
              <a:latin typeface="Calibri" pitchFamily="34" charset="0"/>
            </a:endParaRPr>
          </a:p>
          <a:p>
            <a:r>
              <a:rPr lang="en-US" sz="1800" b="1" dirty="0" smtClean="0">
                <a:solidFill>
                  <a:schemeClr val="tx1"/>
                </a:solidFill>
                <a:latin typeface="Calibri" pitchFamily="34" charset="0"/>
              </a:rPr>
              <a:t>edited</a:t>
            </a:r>
            <a:r>
              <a:rPr lang="en-US" sz="1800" dirty="0" smtClean="0">
                <a:solidFill>
                  <a:schemeClr val="tx1"/>
                </a:solidFill>
                <a:latin typeface="Calibri" pitchFamily="34" charset="0"/>
              </a:rPr>
              <a:t> - edits and corrections, but has not (necessarily) been approved and put into the clean archive. Edited data does </a:t>
            </a:r>
            <a:r>
              <a:rPr lang="en-US" sz="1800" u="sng" dirty="0" smtClean="0">
                <a:solidFill>
                  <a:schemeClr val="tx1"/>
                </a:solidFill>
                <a:latin typeface="Calibri" pitchFamily="34" charset="0"/>
              </a:rPr>
              <a:t>not</a:t>
            </a:r>
            <a:r>
              <a:rPr lang="en-US" sz="1800" dirty="0" smtClean="0">
                <a:solidFill>
                  <a:schemeClr val="tx1"/>
                </a:solidFill>
                <a:latin typeface="Calibri" pitchFamily="34" charset="0"/>
              </a:rPr>
              <a:t> exist as a physical archive</a:t>
            </a:r>
          </a:p>
          <a:p>
            <a:endParaRPr lang="en-US" sz="1800" dirty="0" smtClean="0">
              <a:solidFill>
                <a:schemeClr val="tx1"/>
              </a:solidFill>
              <a:latin typeface="Calibri" pitchFamily="34" charset="0"/>
            </a:endParaRPr>
          </a:p>
          <a:p>
            <a:r>
              <a:rPr lang="en-US" sz="1800" b="1" dirty="0" smtClean="0">
                <a:solidFill>
                  <a:schemeClr val="tx1"/>
                </a:solidFill>
                <a:latin typeface="Calibri" pitchFamily="34" charset="0"/>
              </a:rPr>
              <a:t>clean</a:t>
            </a:r>
            <a:r>
              <a:rPr lang="en-US" sz="1800" dirty="0" smtClean="0">
                <a:solidFill>
                  <a:schemeClr val="tx1"/>
                </a:solidFill>
                <a:latin typeface="Calibri" pitchFamily="34" charset="0"/>
              </a:rPr>
              <a:t> - edits and corrections and has been approved by the station mentor. Clean data exists as a physical archive and is the source of most final data products.</a:t>
            </a:r>
          </a:p>
          <a:p>
            <a:endParaRPr lang="en-US" sz="1800" dirty="0" smtClean="0">
              <a:solidFill>
                <a:schemeClr val="tx1"/>
              </a:solidFill>
              <a:latin typeface="Calibri" pitchFamily="34" charset="0"/>
            </a:endParaRPr>
          </a:p>
          <a:p>
            <a:r>
              <a:rPr lang="en-US" sz="1800" b="1" dirty="0" err="1" smtClean="0">
                <a:solidFill>
                  <a:schemeClr val="tx1"/>
                </a:solidFill>
                <a:latin typeface="Calibri" pitchFamily="34" charset="0"/>
              </a:rPr>
              <a:t>avg</a:t>
            </a:r>
            <a:r>
              <a:rPr lang="en-US" sz="1800" b="1" dirty="0" smtClean="0">
                <a:solidFill>
                  <a:schemeClr val="tx1"/>
                </a:solidFill>
                <a:latin typeface="Calibri" pitchFamily="34" charset="0"/>
              </a:rPr>
              <a:t>[HDM] </a:t>
            </a:r>
            <a:r>
              <a:rPr lang="en-US" sz="1800" dirty="0" smtClean="0">
                <a:solidFill>
                  <a:schemeClr val="tx1"/>
                </a:solidFill>
                <a:latin typeface="Calibri" pitchFamily="34" charset="0"/>
              </a:rPr>
              <a:t>averaged clean data, excluding records flagged as contaminated, with one record for each hour/day/month, with everything on line one split on cut size, and including standard deviations and counts for each variable.</a:t>
            </a:r>
          </a:p>
          <a:p>
            <a:endParaRPr lang="en-US" sz="1800" b="1" dirty="0" smtClean="0">
              <a:solidFill>
                <a:schemeClr val="tx1"/>
              </a:solidFill>
              <a:latin typeface="Calibri" pitchFamily="34" charset="0"/>
            </a:endParaRPr>
          </a:p>
          <a:p>
            <a:r>
              <a:rPr lang="en-US" sz="1800" b="1" dirty="0" err="1" smtClean="0">
                <a:solidFill>
                  <a:schemeClr val="tx1"/>
                </a:solidFill>
                <a:latin typeface="Calibri" pitchFamily="34" charset="0"/>
              </a:rPr>
              <a:t>avgHe</a:t>
            </a:r>
            <a:r>
              <a:rPr lang="en-US" sz="1800" b="1" dirty="0" smtClean="0">
                <a:solidFill>
                  <a:schemeClr val="tx1"/>
                </a:solidFill>
                <a:latin typeface="Calibri" pitchFamily="34" charset="0"/>
              </a:rPr>
              <a:t> ,</a:t>
            </a:r>
            <a:r>
              <a:rPr lang="en-US" sz="1800" b="1" dirty="0" err="1" smtClean="0">
                <a:solidFill>
                  <a:schemeClr val="tx1"/>
                </a:solidFill>
                <a:latin typeface="Calibri" pitchFamily="34" charset="0"/>
              </a:rPr>
              <a:t>avgDe</a:t>
            </a:r>
            <a:r>
              <a:rPr lang="en-US" sz="1800" b="1" dirty="0" smtClean="0">
                <a:solidFill>
                  <a:schemeClr val="tx1"/>
                </a:solidFill>
                <a:latin typeface="Calibri" pitchFamily="34" charset="0"/>
              </a:rPr>
              <a:t>, </a:t>
            </a:r>
            <a:r>
              <a:rPr lang="en-US" sz="1800" b="1" dirty="0" err="1" smtClean="0">
                <a:solidFill>
                  <a:schemeClr val="tx1"/>
                </a:solidFill>
                <a:latin typeface="Calibri" pitchFamily="34" charset="0"/>
              </a:rPr>
              <a:t>avgMe</a:t>
            </a:r>
            <a:endParaRPr lang="en-US" sz="1800" dirty="0" smtClean="0">
              <a:solidFill>
                <a:schemeClr val="tx1"/>
              </a:solidFill>
              <a:latin typeface="Calibri" pitchFamily="34" charset="0"/>
            </a:endParaRPr>
          </a:p>
          <a:p>
            <a:r>
              <a:rPr lang="en-US" sz="1800" dirty="0" smtClean="0">
                <a:solidFill>
                  <a:schemeClr val="tx1"/>
                </a:solidFill>
                <a:latin typeface="Calibri" pitchFamily="34" charset="0"/>
              </a:rPr>
              <a:t>As above, except from edited data instead of clean.  </a:t>
            </a:r>
            <a:r>
              <a:rPr lang="en-US" sz="1800" dirty="0" smtClean="0">
                <a:solidFill>
                  <a:schemeClr val="tx1"/>
                </a:solidFill>
                <a:latin typeface="Calibri" pitchFamily="34" charset="0"/>
                <a:sym typeface="Wingdings" pitchFamily="2" charset="2"/>
              </a:rPr>
              <a:t>how to get averaged data with corrections applied even if you haven’t had a chance to edit it yet…</a:t>
            </a:r>
            <a:endParaRPr lang="en-US" sz="1800" dirty="0">
              <a:solidFill>
                <a:schemeClr val="tx1"/>
              </a:solidFill>
              <a:latin typeface="Calibri" pitchFamily="34" charset="0"/>
            </a:endParaRPr>
          </a:p>
        </p:txBody>
      </p:sp>
      <p:sp>
        <p:nvSpPr>
          <p:cNvPr id="3" name="TextBox 2"/>
          <p:cNvSpPr txBox="1"/>
          <p:nvPr/>
        </p:nvSpPr>
        <p:spPr>
          <a:xfrm>
            <a:off x="2002474" y="0"/>
            <a:ext cx="4701352" cy="523220"/>
          </a:xfrm>
          <a:prstGeom prst="rect">
            <a:avLst/>
          </a:prstGeom>
          <a:noFill/>
        </p:spPr>
        <p:txBody>
          <a:bodyPr wrap="none" rtlCol="0">
            <a:spAutoFit/>
          </a:bodyPr>
          <a:lstStyle/>
          <a:p>
            <a:r>
              <a:rPr lang="en-US" sz="2800" b="1" u="sng" dirty="0" smtClean="0"/>
              <a:t>Types of data in the db system</a:t>
            </a:r>
            <a:endParaRPr lang="en-US" sz="2800" b="1" u="sng" dirty="0"/>
          </a:p>
        </p:txBody>
      </p:sp>
      <p:pic>
        <p:nvPicPr>
          <p:cNvPr id="6" name="Picture 5" descr="puppy_kittne.jpeg"/>
          <p:cNvPicPr>
            <a:picLocks noChangeAspect="1"/>
          </p:cNvPicPr>
          <p:nvPr/>
        </p:nvPicPr>
        <p:blipFill>
          <a:blip r:embed="rId2" cstate="print"/>
          <a:stretch>
            <a:fillRect/>
          </a:stretch>
        </p:blipFill>
        <p:spPr>
          <a:xfrm>
            <a:off x="3435788" y="4761892"/>
            <a:ext cx="2466975" cy="1847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571" y="0"/>
            <a:ext cx="8312853" cy="4468916"/>
          </a:xfrm>
          <a:prstGeom prst="rect">
            <a:avLst/>
          </a:prstGeom>
          <a:noFill/>
        </p:spPr>
        <p:txBody>
          <a:bodyPr wrap="none" rtlCol="0">
            <a:spAutoFit/>
          </a:bodyPr>
          <a:lstStyle/>
          <a:p>
            <a:endParaRPr lang="en-US" dirty="0"/>
          </a:p>
          <a:p>
            <a:pPr algn="ctr"/>
            <a:r>
              <a:rPr lang="en-US" sz="3600" b="1" u="sng" dirty="0" smtClean="0"/>
              <a:t>Where can I find help?</a:t>
            </a:r>
          </a:p>
          <a:p>
            <a:r>
              <a:rPr lang="en-US" dirty="0"/>
              <a:t>	</a:t>
            </a:r>
            <a:endParaRPr lang="en-US" dirty="0" smtClean="0"/>
          </a:p>
          <a:p>
            <a:endParaRPr lang="en-US" dirty="0"/>
          </a:p>
          <a:p>
            <a:r>
              <a:rPr lang="en-US" dirty="0" smtClean="0"/>
              <a:t>	Software </a:t>
            </a:r>
            <a:r>
              <a:rPr lang="en-US" dirty="0" err="1" smtClean="0"/>
              <a:t>webpages</a:t>
            </a:r>
            <a:r>
              <a:rPr lang="en-US" dirty="0" smtClean="0"/>
              <a:t>:</a:t>
            </a:r>
          </a:p>
          <a:p>
            <a:r>
              <a:rPr lang="en-US" dirty="0" smtClean="0"/>
              <a:t>		 </a:t>
            </a:r>
            <a:r>
              <a:rPr lang="en-US" dirty="0" smtClean="0">
                <a:hlinkClick r:id="rId2"/>
              </a:rPr>
              <a:t>http://www.esrl.noaa.gov/gmd/aero/software/aerosols/</a:t>
            </a:r>
            <a:endParaRPr lang="en-US" dirty="0" smtClean="0"/>
          </a:p>
          <a:p>
            <a:r>
              <a:rPr lang="en-US" dirty="0"/>
              <a:t>	</a:t>
            </a:r>
            <a:r>
              <a:rPr lang="en-US" dirty="0" smtClean="0"/>
              <a:t>	(these </a:t>
            </a:r>
            <a:r>
              <a:rPr lang="en-US" dirty="0" err="1" smtClean="0"/>
              <a:t>webpages</a:t>
            </a:r>
            <a:r>
              <a:rPr lang="en-US" dirty="0" smtClean="0"/>
              <a:t> are also accessible under help menu on </a:t>
            </a:r>
            <a:r>
              <a:rPr lang="en-US" dirty="0" err="1" smtClean="0"/>
              <a:t>aer_vm</a:t>
            </a:r>
            <a:r>
              <a:rPr lang="en-US" dirty="0" smtClean="0"/>
              <a:t>)</a:t>
            </a:r>
            <a:endParaRPr lang="en-US" dirty="0"/>
          </a:p>
          <a:p>
            <a:r>
              <a:rPr lang="en-US" dirty="0" smtClean="0"/>
              <a:t>	Tutorial</a:t>
            </a:r>
          </a:p>
          <a:p>
            <a:pPr marL="0" lvl="1"/>
            <a:r>
              <a:rPr lang="en-US" dirty="0"/>
              <a:t>	</a:t>
            </a:r>
            <a:r>
              <a:rPr lang="en-US" dirty="0" smtClean="0"/>
              <a:t>	</a:t>
            </a:r>
            <a:r>
              <a:rPr lang="en-US" dirty="0">
                <a:solidFill>
                  <a:srgbClr val="0000FF"/>
                </a:solidFill>
              </a:rPr>
              <a:t>ftp://ftp.cmdl.noaa.gov/aerosol/doc/software/ </a:t>
            </a:r>
            <a:endParaRPr lang="en-US" dirty="0" smtClean="0">
              <a:solidFill>
                <a:srgbClr val="0000FF"/>
              </a:solidFill>
            </a:endParaRPr>
          </a:p>
          <a:p>
            <a:pPr marL="0" lvl="1"/>
            <a:r>
              <a:rPr lang="en-US" dirty="0">
                <a:solidFill>
                  <a:srgbClr val="0000FF"/>
                </a:solidFill>
              </a:rPr>
              <a:t>	</a:t>
            </a:r>
            <a:r>
              <a:rPr lang="en-US" dirty="0" smtClean="0">
                <a:solidFill>
                  <a:srgbClr val="0000FF"/>
                </a:solidFill>
              </a:rPr>
              <a:t>		</a:t>
            </a:r>
            <a:r>
              <a:rPr lang="en-US" dirty="0" err="1" smtClean="0">
                <a:solidFill>
                  <a:srgbClr val="0000FF"/>
                </a:solidFill>
              </a:rPr>
              <a:t>How_to_Get_Data_Out_of_the_Aero_Database.pptx</a:t>
            </a:r>
            <a:endParaRPr lang="en-US" dirty="0">
              <a:solidFill>
                <a:srgbClr val="0000FF"/>
              </a:solidFill>
            </a:endParaRPr>
          </a:p>
          <a:p>
            <a:endParaRPr lang="en-US" dirty="0" smtClean="0"/>
          </a:p>
          <a:p>
            <a:pPr>
              <a:lnSpc>
                <a:spcPct val="90000"/>
              </a:lnSpc>
            </a:pPr>
            <a:r>
              <a:rPr lang="en-US" dirty="0"/>
              <a:t>	</a:t>
            </a:r>
            <a:r>
              <a:rPr lang="en-US" dirty="0" smtClean="0"/>
              <a:t>FAQ</a:t>
            </a:r>
            <a:endParaRPr lang="en-US" sz="2600" dirty="0" smtClean="0"/>
          </a:p>
          <a:p>
            <a:pPr lvl="1">
              <a:lnSpc>
                <a:spcPct val="90000"/>
              </a:lnSpc>
            </a:pPr>
            <a:r>
              <a:rPr lang="en-US" dirty="0" smtClean="0"/>
              <a:t>		</a:t>
            </a:r>
            <a:r>
              <a:rPr lang="en-US" dirty="0" smtClean="0">
                <a:hlinkClick r:id="rId3"/>
              </a:rPr>
              <a:t>http://www.esrl.noaa.gov/gmd/aero/software/aerosols/dbfaq.htm</a:t>
            </a:r>
            <a:endParaRPr lang="en-US" dirty="0" smtClean="0"/>
          </a:p>
          <a:p>
            <a:endParaRPr lang="en-US" dirty="0" smtClean="0"/>
          </a:p>
          <a:p>
            <a:endParaRPr lang="en-US" dirty="0"/>
          </a:p>
        </p:txBody>
      </p:sp>
      <p:pic>
        <p:nvPicPr>
          <p:cNvPr id="3" name="Picture 2" descr="cat_help.jpeg"/>
          <p:cNvPicPr>
            <a:picLocks noChangeAspect="1"/>
          </p:cNvPicPr>
          <p:nvPr/>
        </p:nvPicPr>
        <p:blipFill>
          <a:blip r:embed="rId4" cstate="print"/>
          <a:stretch>
            <a:fillRect/>
          </a:stretch>
        </p:blipFill>
        <p:spPr>
          <a:xfrm>
            <a:off x="3213673" y="4629454"/>
            <a:ext cx="2619375" cy="17430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1868</Words>
  <Application>Microsoft Office PowerPoint</Application>
  <PresentationFormat>On-screen Show (4:3)</PresentationFormat>
  <Paragraphs>312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NOAA/ESRL/GMD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andrews</dc:creator>
  <cp:lastModifiedBy>andrews</cp:lastModifiedBy>
  <cp:revision>79</cp:revision>
  <dcterms:created xsi:type="dcterms:W3CDTF">2012-05-03T18:54:38Z</dcterms:created>
  <dcterms:modified xsi:type="dcterms:W3CDTF">2012-05-18T15:19:41Z</dcterms:modified>
</cp:coreProperties>
</file>