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50" r:id="rId2"/>
    <p:sldId id="528" r:id="rId3"/>
    <p:sldId id="284" r:id="rId4"/>
    <p:sldId id="287" r:id="rId5"/>
    <p:sldId id="288" r:id="rId6"/>
    <p:sldId id="499" r:id="rId7"/>
    <p:sldId id="285" r:id="rId8"/>
    <p:sldId id="286" r:id="rId9"/>
    <p:sldId id="289" r:id="rId10"/>
    <p:sldId id="290" r:id="rId11"/>
    <p:sldId id="291" r:id="rId12"/>
    <p:sldId id="292" r:id="rId13"/>
    <p:sldId id="526" r:id="rId14"/>
    <p:sldId id="294" r:id="rId15"/>
    <p:sldId id="279" r:id="rId16"/>
    <p:sldId id="275" r:id="rId17"/>
    <p:sldId id="293" r:id="rId18"/>
    <p:sldId id="296" r:id="rId19"/>
    <p:sldId id="350" r:id="rId20"/>
    <p:sldId id="527" r:id="rId21"/>
    <p:sldId id="297" r:id="rId22"/>
    <p:sldId id="298" r:id="rId23"/>
    <p:sldId id="299" r:id="rId24"/>
    <p:sldId id="513" r:id="rId2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4" autoAdjust="0"/>
    <p:restoredTop sz="93144"/>
  </p:normalViewPr>
  <p:slideViewPr>
    <p:cSldViewPr snapToGrid="0" snapToObjects="1" showGuides="1">
      <p:cViewPr varScale="1">
        <p:scale>
          <a:sx n="115" d="100"/>
          <a:sy n="115" d="100"/>
        </p:scale>
        <p:origin x="1688" y="184"/>
      </p:cViewPr>
      <p:guideLst>
        <p:guide orient="horz" pos="36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992"/>
    </p:cViewPr>
  </p:sorterViewPr>
  <p:notesViewPr>
    <p:cSldViewPr snapToGrid="0" snapToObjects="1">
      <p:cViewPr varScale="1">
        <p:scale>
          <a:sx n="81" d="100"/>
          <a:sy n="81" d="100"/>
        </p:scale>
        <p:origin x="21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24T18:49:12.666" idx="3">
    <p:pos x="10" y="10"/>
    <p:text>figure needs updating, also shows increased density starting in 2010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81E96-2844-E446-92C5-7D0E0C3D92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A4FE1-80AF-5448-A9B3-BA1B0D1EAA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4BBD1-DA99-F04E-AD19-C10EB67A3DCB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22F93-61E6-A94D-8110-D6528296D9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EF7A0-339E-454F-961E-C1950A2FEF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07D1F-296E-5B4E-BC1A-C7111CD5E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681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584FB-1495-A24F-AFEC-4AF2F4EFFBFB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11B44-D1FF-2349-9BB2-894562FAD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39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38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4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7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0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5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5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3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45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0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30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31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4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40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6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89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0" r:id="rId5"/>
  </p:sldLayoutIdLst>
  <p:hf sldNum="0" hdr="0" ftr="0" dt="0"/>
  <p:txStyles>
    <p:titleStyle>
      <a:lvl1pPr algn="ctr" defTabSz="380985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(null)"/><Relationship Id="rId2" Type="http://schemas.openxmlformats.org/officeDocument/2006/relationships/image" Target="../media/image34.(null)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7982" y="4893636"/>
            <a:ext cx="21189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>
                <a:solidFill>
                  <a:srgbClr val="0432FF"/>
                </a:solidFill>
              </a:rPr>
              <a:t>ICOS Science Conference</a:t>
            </a:r>
          </a:p>
          <a:p>
            <a:pPr algn="r"/>
            <a:r>
              <a:rPr lang="en-US" sz="1500" dirty="0">
                <a:solidFill>
                  <a:srgbClr val="0432FF"/>
                </a:solidFill>
              </a:rPr>
              <a:t>Prague 2018</a:t>
            </a:r>
          </a:p>
          <a:p>
            <a:pPr algn="r"/>
            <a:r>
              <a:rPr lang="en-US" sz="1500" dirty="0">
                <a:solidFill>
                  <a:srgbClr val="0432FF"/>
                </a:solidFill>
              </a:rPr>
              <a:t>11-13 September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11" y="3057798"/>
            <a:ext cx="2529417" cy="2667158"/>
          </a:xfrm>
          <a:prstGeom prst="rect">
            <a:avLst/>
          </a:prstGeom>
        </p:spPr>
      </p:pic>
      <p:pic>
        <p:nvPicPr>
          <p:cNvPr id="7" name="Picture 6" descr="12-packv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644" y="3354044"/>
            <a:ext cx="2059572" cy="1212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471" y="424188"/>
            <a:ext cx="940969" cy="1412866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449" y="93069"/>
            <a:ext cx="1529070" cy="60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592" y="71448"/>
            <a:ext cx="6403101" cy="294348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" name="Subtitle 2"/>
          <p:cNvSpPr>
            <a:spLocks noGrp="1"/>
          </p:cNvSpPr>
          <p:nvPr>
            <p:ph type="subTitle" idx="4294967295"/>
          </p:nvPr>
        </p:nvSpPr>
        <p:spPr>
          <a:xfrm>
            <a:off x="128592" y="1190674"/>
            <a:ext cx="6392518" cy="18242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 err="1">
                <a:solidFill>
                  <a:srgbClr val="0432FF"/>
                </a:solidFill>
              </a:rPr>
              <a:t>Arlyn</a:t>
            </a:r>
            <a:r>
              <a:rPr lang="en-US" sz="1600" dirty="0">
                <a:solidFill>
                  <a:srgbClr val="0432FF"/>
                </a:solidFill>
              </a:rPr>
              <a:t> Andrews, Lei Hu, Anna Michalak, Yoichi Shiga, Michael Trudeau,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0432FF"/>
                </a:solidFill>
              </a:rPr>
              <a:t> Kirk </a:t>
            </a:r>
            <a:r>
              <a:rPr lang="en-US" sz="1600" dirty="0" err="1">
                <a:solidFill>
                  <a:srgbClr val="0432FF"/>
                </a:solidFill>
              </a:rPr>
              <a:t>Thoning</a:t>
            </a:r>
            <a:r>
              <a:rPr lang="en-US" sz="1600" dirty="0">
                <a:solidFill>
                  <a:srgbClr val="0432FF"/>
                </a:solidFill>
              </a:rPr>
              <a:t>, </a:t>
            </a:r>
            <a:r>
              <a:rPr lang="en-US" sz="1600" dirty="0" err="1">
                <a:solidFill>
                  <a:srgbClr val="0432FF"/>
                </a:solidFill>
              </a:rPr>
              <a:t>Marikate</a:t>
            </a:r>
            <a:r>
              <a:rPr lang="en-US" sz="1600" dirty="0">
                <a:solidFill>
                  <a:srgbClr val="0432FF"/>
                </a:solidFill>
              </a:rPr>
              <a:t> Mountain, Vineet Yadav, Joshua </a:t>
            </a:r>
            <a:r>
              <a:rPr lang="en-US" sz="1600" dirty="0" err="1">
                <a:solidFill>
                  <a:srgbClr val="0432FF"/>
                </a:solidFill>
              </a:rPr>
              <a:t>Benmergui</a:t>
            </a:r>
            <a:r>
              <a:rPr lang="en-US" sz="1600" dirty="0">
                <a:solidFill>
                  <a:srgbClr val="0432FF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0432FF"/>
                </a:solidFill>
              </a:rPr>
              <a:t>John Miller, Thomas </a:t>
            </a:r>
            <a:r>
              <a:rPr lang="en-US" sz="1600" dirty="0" err="1">
                <a:solidFill>
                  <a:srgbClr val="0432FF"/>
                </a:solidFill>
              </a:rPr>
              <a:t>Nehrkorn</a:t>
            </a:r>
            <a:r>
              <a:rPr lang="en-US" sz="1600" dirty="0">
                <a:solidFill>
                  <a:srgbClr val="0432FF"/>
                </a:solidFill>
              </a:rPr>
              <a:t>, </a:t>
            </a:r>
            <a:r>
              <a:rPr lang="en-US" sz="1600" dirty="0" err="1">
                <a:solidFill>
                  <a:srgbClr val="0432FF"/>
                </a:solidFill>
              </a:rPr>
              <a:t>Colm</a:t>
            </a:r>
            <a:r>
              <a:rPr lang="en-US" sz="1600" dirty="0">
                <a:solidFill>
                  <a:srgbClr val="0432FF"/>
                </a:solidFill>
              </a:rPr>
              <a:t> Sweeney, Ivar Van der Velde,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0432FF"/>
                </a:solidFill>
              </a:rPr>
              <a:t>Pieter Tans, Edward </a:t>
            </a:r>
            <a:r>
              <a:rPr lang="en-US" sz="1600" dirty="0" err="1">
                <a:solidFill>
                  <a:srgbClr val="0432FF"/>
                </a:solidFill>
              </a:rPr>
              <a:t>Dlugokencky</a:t>
            </a:r>
            <a:r>
              <a:rPr lang="en-US" sz="1600" dirty="0">
                <a:solidFill>
                  <a:srgbClr val="0432FF"/>
                </a:solidFill>
              </a:rPr>
              <a:t>, </a:t>
            </a:r>
            <a:r>
              <a:rPr lang="en-US" sz="1600" dirty="0" err="1">
                <a:solidFill>
                  <a:srgbClr val="0432FF"/>
                </a:solidFill>
              </a:rPr>
              <a:t>Sourish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r>
              <a:rPr lang="en-US" sz="1600" dirty="0" err="1">
                <a:solidFill>
                  <a:srgbClr val="0432FF"/>
                </a:solidFill>
              </a:rPr>
              <a:t>Basu</a:t>
            </a:r>
            <a:r>
              <a:rPr lang="en-US" sz="1600" dirty="0">
                <a:solidFill>
                  <a:srgbClr val="0432FF"/>
                </a:solidFill>
              </a:rPr>
              <a:t>, Doug Worthy, Marc Fischer, Sebastien </a:t>
            </a:r>
            <a:r>
              <a:rPr lang="en-US" sz="1600" dirty="0" err="1">
                <a:solidFill>
                  <a:srgbClr val="0432FF"/>
                </a:solidFill>
              </a:rPr>
              <a:t>Biraud</a:t>
            </a:r>
            <a:r>
              <a:rPr lang="en-US" sz="1600" dirty="0">
                <a:solidFill>
                  <a:srgbClr val="0432FF"/>
                </a:solidFill>
              </a:rPr>
              <a:t>, Scott Lehman, Britt Stephens, Ken Davis, Natasha Miles, Scott Richardson, </a:t>
            </a:r>
            <a:r>
              <a:rPr lang="en-US" sz="1600" dirty="0" err="1">
                <a:solidFill>
                  <a:srgbClr val="0432FF"/>
                </a:solidFill>
              </a:rPr>
              <a:t>Huilin</a:t>
            </a:r>
            <a:r>
              <a:rPr lang="en-US" sz="1600" dirty="0">
                <a:solidFill>
                  <a:srgbClr val="0432FF"/>
                </a:solidFill>
              </a:rPr>
              <a:t> Chen, </a:t>
            </a:r>
            <a:r>
              <a:rPr lang="en-US" sz="1600" dirty="0" err="1">
                <a:solidFill>
                  <a:srgbClr val="0432FF"/>
                </a:solidFill>
              </a:rPr>
              <a:t>Wouter</a:t>
            </a:r>
            <a:r>
              <a:rPr lang="en-US" sz="1600" dirty="0">
                <a:solidFill>
                  <a:srgbClr val="0432FF"/>
                </a:solidFill>
              </a:rPr>
              <a:t> Peters</a:t>
            </a:r>
          </a:p>
        </p:txBody>
      </p:sp>
      <p:sp>
        <p:nvSpPr>
          <p:cNvPr id="31" name="Title 1"/>
          <p:cNvSpPr>
            <a:spLocks noGrp="1"/>
          </p:cNvSpPr>
          <p:nvPr>
            <p:ph type="ctrTitle" idx="4294967295"/>
          </p:nvPr>
        </p:nvSpPr>
        <p:spPr>
          <a:xfrm>
            <a:off x="340447" y="8518"/>
            <a:ext cx="5831203" cy="12250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00" dirty="0"/>
              <a:t>Top-down constraints on the North American carbon cycle from the first decade of the North American Carbon Program</a:t>
            </a:r>
          </a:p>
        </p:txBody>
      </p:sp>
      <p:pic>
        <p:nvPicPr>
          <p:cNvPr id="12" name="Picture 4" descr="icdc7_poster_background">
            <a:extLst>
              <a:ext uri="{FF2B5EF4-FFF2-40B4-BE49-F238E27FC236}">
                <a16:creationId xmlns:a16="http://schemas.microsoft.com/office/drawing/2014/main" id="{B257863B-BB3A-9149-AC5F-0A458617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6179" y="1657348"/>
            <a:ext cx="745368" cy="3177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3ACF21-986B-B145-9986-85AB101C17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94" t="15329" r="19368" b="16815"/>
          <a:stretch/>
        </p:blipFill>
        <p:spPr>
          <a:xfrm>
            <a:off x="4995924" y="4099012"/>
            <a:ext cx="1582704" cy="1392671"/>
          </a:xfrm>
          <a:prstGeom prst="rect">
            <a:avLst/>
          </a:prstGeom>
        </p:spPr>
      </p:pic>
      <p:pic>
        <p:nvPicPr>
          <p:cNvPr id="14" name="Picture 13" descr="cessna0">
            <a:extLst>
              <a:ext uri="{FF2B5EF4-FFF2-40B4-BE49-F238E27FC236}">
                <a16:creationId xmlns:a16="http://schemas.microsoft.com/office/drawing/2014/main" id="{8AC44964-7DB5-8142-AE83-CE638E934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916" y="1837054"/>
            <a:ext cx="1856446" cy="793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58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666" y="645031"/>
            <a:ext cx="3358010" cy="4576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787" y="161281"/>
            <a:ext cx="758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Annual CO</a:t>
            </a:r>
            <a:r>
              <a:rPr lang="en-US" baseline="-25000" dirty="0">
                <a:solidFill>
                  <a:srgbClr val="0432FF"/>
                </a:solidFill>
              </a:rPr>
              <a:t>2</a:t>
            </a:r>
            <a:r>
              <a:rPr lang="en-US" dirty="0">
                <a:solidFill>
                  <a:srgbClr val="0432FF"/>
                </a:solidFill>
              </a:rPr>
              <a:t> Climatology above North America, from  Sweeney et al., JGR, 2015: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CD661-7EF7-1B46-A349-ACBDD47BDD55}"/>
              </a:ext>
            </a:extLst>
          </p:cNvPr>
          <p:cNvSpPr txBox="1"/>
          <p:nvPr/>
        </p:nvSpPr>
        <p:spPr>
          <a:xfrm>
            <a:off x="1628425" y="994952"/>
            <a:ext cx="1411797" cy="300082"/>
          </a:xfrm>
          <a:prstGeom prst="rect">
            <a:avLst/>
          </a:prstGeom>
          <a:solidFill>
            <a:schemeClr val="bg1"/>
          </a:solidFill>
          <a:ln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Poker Flat, Alaska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5938E1-245B-3B41-918A-06FB366111A7}"/>
              </a:ext>
            </a:extLst>
          </p:cNvPr>
          <p:cNvSpPr txBox="1"/>
          <p:nvPr/>
        </p:nvSpPr>
        <p:spPr>
          <a:xfrm>
            <a:off x="2310029" y="4249093"/>
            <a:ext cx="659283" cy="300082"/>
          </a:xfrm>
          <a:prstGeom prst="rect">
            <a:avLst/>
          </a:prstGeom>
          <a:solidFill>
            <a:schemeClr val="bg1"/>
          </a:solidFill>
          <a:ln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Hawaii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3E953-9FFD-CB49-9633-7A47617E8AE7}"/>
              </a:ext>
            </a:extLst>
          </p:cNvPr>
          <p:cNvSpPr txBox="1"/>
          <p:nvPr/>
        </p:nvSpPr>
        <p:spPr>
          <a:xfrm>
            <a:off x="4474671" y="2081140"/>
            <a:ext cx="899798" cy="300082"/>
          </a:xfrm>
          <a:prstGeom prst="rect">
            <a:avLst/>
          </a:prstGeom>
          <a:solidFill>
            <a:schemeClr val="bg1"/>
          </a:solidFill>
          <a:ln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Wisconsin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F99065-A678-9C43-9C5A-67F5E5CA8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722" y="859125"/>
            <a:ext cx="429224" cy="3931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1FDCBA-0D58-0943-9213-3FFE4861138C}"/>
              </a:ext>
            </a:extLst>
          </p:cNvPr>
          <p:cNvSpPr txBox="1"/>
          <p:nvPr/>
        </p:nvSpPr>
        <p:spPr>
          <a:xfrm>
            <a:off x="6673425" y="2119654"/>
            <a:ext cx="1373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∆CO</a:t>
            </a:r>
            <a:r>
              <a:rPr lang="en-US" sz="2100" baseline="-25000" dirty="0"/>
              <a:t>2</a:t>
            </a:r>
            <a:r>
              <a:rPr lang="en-US" sz="2100" dirty="0"/>
              <a:t>, ppm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B76A3-AFC2-F148-ACE8-ECBAC9732126}"/>
              </a:ext>
            </a:extLst>
          </p:cNvPr>
          <p:cNvSpPr txBox="1"/>
          <p:nvPr/>
        </p:nvSpPr>
        <p:spPr>
          <a:xfrm>
            <a:off x="6089538" y="4739701"/>
            <a:ext cx="1215782" cy="300082"/>
          </a:xfrm>
          <a:prstGeom prst="rect">
            <a:avLst/>
          </a:prstGeom>
          <a:solidFill>
            <a:schemeClr val="bg1"/>
          </a:solidFill>
          <a:ln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South Carolina</a:t>
            </a:r>
          </a:p>
        </p:txBody>
      </p:sp>
    </p:spTree>
    <p:extLst>
      <p:ext uri="{BB962C8B-B14F-4D97-AF65-F5344CB8AC3E}">
        <p14:creationId xmlns:p14="http://schemas.microsoft.com/office/powerpoint/2010/main" val="68984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6B45496D-BCFC-3D48-B69A-81B212BB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40" y="681682"/>
            <a:ext cx="6627759" cy="470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A93C459C-01F7-2E4E-8FF6-6712F1E1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095500"/>
            <a:ext cx="5943599" cy="70728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9933">
                    <a:alpha val="50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25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1D163FD-574B-0B41-87BE-BE5CB252D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41" y="156591"/>
            <a:ext cx="79707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</a:rPr>
              <a:t>Multi-species profiles provide powerful constraints on flux estimates: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FE9E381-FA78-3E4A-8B49-CAF4CB779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670" y="3180444"/>
            <a:ext cx="32606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Strong anthropogenic influence</a:t>
            </a:r>
          </a:p>
          <a:p>
            <a:pPr algn="l"/>
            <a:r>
              <a:rPr lang="en-US" dirty="0">
                <a:solidFill>
                  <a:srgbClr val="00B050"/>
                </a:solidFill>
              </a:rPr>
              <a:t>Surface uptake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DBC52EA-505D-E34A-B7DC-13F1DAB79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4216603"/>
            <a:ext cx="2886075" cy="81059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9933">
                    <a:alpha val="50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25">
              <a:solidFill>
                <a:srgbClr val="00FF00"/>
              </a:solidFill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58C5416E-9F86-EB42-96C3-E1F21F499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140" y="1173433"/>
            <a:ext cx="19405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Eastern USA (NHA)</a:t>
            </a:r>
          </a:p>
          <a:p>
            <a:r>
              <a:rPr lang="en-US" dirty="0"/>
              <a:t>Nov 2005</a:t>
            </a:r>
          </a:p>
          <a:p>
            <a:endParaRPr lang="en-US" dirty="0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43ACFF30-B23D-B549-91AE-9B93F80D8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04" y="5116881"/>
            <a:ext cx="3194080" cy="369332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Slide Courtesy of Steve Montzka</a:t>
            </a:r>
          </a:p>
        </p:txBody>
      </p:sp>
    </p:spTree>
    <p:extLst>
      <p:ext uri="{BB962C8B-B14F-4D97-AF65-F5344CB8AC3E}">
        <p14:creationId xmlns:p14="http://schemas.microsoft.com/office/powerpoint/2010/main" val="240525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Conferences&amp;Presentations\2018GMAC\CO2_13CO2_figure.jpg">
            <a:extLst>
              <a:ext uri="{FF2B5EF4-FFF2-40B4-BE49-F238E27FC236}">
                <a16:creationId xmlns:a16="http://schemas.microsoft.com/office/drawing/2014/main" id="{BEA0D3DE-D121-6C40-8B99-A670EF8A62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7522" y="743792"/>
            <a:ext cx="5790899" cy="31395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EB818-511A-A64C-9C9F-6ADB8B1C5EDE}"/>
              </a:ext>
            </a:extLst>
          </p:cNvPr>
          <p:cNvSpPr txBox="1"/>
          <p:nvPr/>
        </p:nvSpPr>
        <p:spPr>
          <a:xfrm>
            <a:off x="928688" y="3992846"/>
            <a:ext cx="7555525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Monthly anomalies (thin lines) of atmospheric CO</a:t>
            </a:r>
            <a:r>
              <a:rPr lang="en-US" baseline="-25000" dirty="0"/>
              <a:t>2</a:t>
            </a:r>
            <a:r>
              <a:rPr lang="en-US" dirty="0"/>
              <a:t> and δ</a:t>
            </a:r>
            <a:r>
              <a:rPr lang="en-US" baseline="30000" dirty="0"/>
              <a:t>13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averaged across North American sampling sites.</a:t>
            </a:r>
          </a:p>
          <a:p>
            <a:pPr marL="214313" indent="-21431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δ</a:t>
            </a:r>
            <a:r>
              <a:rPr lang="en-US" baseline="30000" dirty="0"/>
              <a:t>13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provides information about how plants respond to drought stress.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6B62D-E025-DA4C-BA91-3127A5821801}"/>
              </a:ext>
            </a:extLst>
          </p:cNvPr>
          <p:cNvSpPr txBox="1"/>
          <p:nvPr/>
        </p:nvSpPr>
        <p:spPr>
          <a:xfrm>
            <a:off x="-271463" y="78811"/>
            <a:ext cx="7639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750"/>
              </a:spcBef>
            </a:pPr>
            <a:r>
              <a:rPr lang="en-US" sz="2000" dirty="0">
                <a:solidFill>
                  <a:srgbClr val="0000FF"/>
                </a:solidFill>
              </a:rPr>
              <a:t>CO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baseline="30000" dirty="0">
                <a:solidFill>
                  <a:srgbClr val="0000FF"/>
                </a:solidFill>
              </a:rPr>
              <a:t>13</a:t>
            </a:r>
            <a:r>
              <a:rPr lang="en-US" sz="2000" dirty="0">
                <a:solidFill>
                  <a:srgbClr val="0000FF"/>
                </a:solidFill>
              </a:rPr>
              <a:t>CO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anomalies over North America are correlated with large-scale climate anomalies: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0183C-6080-2547-AB78-5E036161C9EB}"/>
              </a:ext>
            </a:extLst>
          </p:cNvPr>
          <p:cNvSpPr txBox="1"/>
          <p:nvPr/>
        </p:nvSpPr>
        <p:spPr>
          <a:xfrm>
            <a:off x="6669551" y="5153934"/>
            <a:ext cx="2266390" cy="338554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Figure Courtesy of Lei Hu</a:t>
            </a:r>
          </a:p>
        </p:txBody>
      </p:sp>
    </p:spTree>
    <p:extLst>
      <p:ext uri="{BB962C8B-B14F-4D97-AF65-F5344CB8AC3E}">
        <p14:creationId xmlns:p14="http://schemas.microsoft.com/office/powerpoint/2010/main" val="4124144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BC24049-00D4-9241-970F-9906322A6586}"/>
              </a:ext>
            </a:extLst>
          </p:cNvPr>
          <p:cNvSpPr txBox="1"/>
          <p:nvPr/>
        </p:nvSpPr>
        <p:spPr>
          <a:xfrm>
            <a:off x="0" y="46671"/>
            <a:ext cx="8586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750"/>
              </a:spcBef>
            </a:pPr>
            <a:r>
              <a:rPr lang="en-US" sz="2000" dirty="0">
                <a:solidFill>
                  <a:srgbClr val="0000FF"/>
                </a:solidFill>
              </a:rPr>
              <a:t>Radiocarbon over North America shows decreasing trend due to  global fossil fuel emissions and local depletion due to local fossil fuel sources: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A87F5-B456-5E48-A15F-4C7A87AF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1063"/>
            <a:ext cx="6858000" cy="3432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F5C013-90A8-EB4F-B436-E2669C74CD80}"/>
              </a:ext>
            </a:extLst>
          </p:cNvPr>
          <p:cNvSpPr txBox="1"/>
          <p:nvPr/>
        </p:nvSpPr>
        <p:spPr>
          <a:xfrm>
            <a:off x="2346795" y="2770114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33CC"/>
                </a:solidFill>
              </a:rPr>
              <a:t>Altitude &gt; 3.5 km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8799F4-9825-EC4F-A8DA-0CA302343898}"/>
              </a:ext>
            </a:extLst>
          </p:cNvPr>
          <p:cNvGrpSpPr/>
          <p:nvPr/>
        </p:nvGrpSpPr>
        <p:grpSpPr>
          <a:xfrm>
            <a:off x="1143000" y="1140824"/>
            <a:ext cx="6858000" cy="3419308"/>
            <a:chOff x="0" y="1149461"/>
            <a:chExt cx="9144000" cy="45590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AD300F-26D7-4847-8C9E-80A34DFB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49461"/>
              <a:ext cx="9144000" cy="45590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2EFF11-FC3B-844A-9E5A-1142481BE33E}"/>
                </a:ext>
              </a:extLst>
            </p:cNvPr>
            <p:cNvSpPr txBox="1"/>
            <p:nvPr/>
          </p:nvSpPr>
          <p:spPr>
            <a:xfrm>
              <a:off x="1610315" y="3317736"/>
              <a:ext cx="204868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33CC"/>
                  </a:solidFill>
                </a:rPr>
                <a:t>Altitude &gt; 3.5 km</a:t>
              </a:r>
            </a:p>
            <a:p>
              <a:r>
                <a:rPr lang="en-US" sz="1350" dirty="0">
                  <a:solidFill>
                    <a:srgbClr val="FF40FF"/>
                  </a:solidFill>
                </a:rPr>
                <a:t>Most Polluted Sites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8C201EB-E83A-1042-B0EE-E6C9B0B98393}"/>
                </a:ext>
              </a:extLst>
            </p:cNvPr>
            <p:cNvCxnSpPr>
              <a:cxnSpLocks/>
            </p:cNvCxnSpPr>
            <p:nvPr/>
          </p:nvCxnSpPr>
          <p:spPr>
            <a:xfrm>
              <a:off x="3749238" y="2526123"/>
              <a:ext cx="1" cy="47746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F3C86C61-4C09-BA48-9F7D-43C9FC2DB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2227" y="2580192"/>
              <a:ext cx="12278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50" dirty="0"/>
                <a:t>10 ppm </a:t>
              </a:r>
              <a:r>
                <a:rPr lang="en-US" sz="1350" dirty="0" err="1"/>
                <a:t>C</a:t>
              </a:r>
              <a:r>
                <a:rPr lang="en-US" sz="1350" baseline="-25000" dirty="0" err="1"/>
                <a:t>ff</a:t>
              </a:r>
              <a:endParaRPr lang="en-US" sz="1350" baseline="-250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3BFC97-82E8-6646-B7A8-EA4F61BA4203}"/>
              </a:ext>
            </a:extLst>
          </p:cNvPr>
          <p:cNvSpPr txBox="1"/>
          <p:nvPr/>
        </p:nvSpPr>
        <p:spPr>
          <a:xfrm>
            <a:off x="3733713" y="4799299"/>
            <a:ext cx="5025350" cy="338554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Data from John Miller (NOAA) and Scot Lehman (INSTAAR)</a:t>
            </a:r>
          </a:p>
        </p:txBody>
      </p:sp>
    </p:spTree>
    <p:extLst>
      <p:ext uri="{BB962C8B-B14F-4D97-AF65-F5344CB8AC3E}">
        <p14:creationId xmlns:p14="http://schemas.microsoft.com/office/powerpoint/2010/main" val="34926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97B8B7-5F94-DD4A-A0FB-34F10BF0B215}"/>
              </a:ext>
            </a:extLst>
          </p:cNvPr>
          <p:cNvGrpSpPr/>
          <p:nvPr/>
        </p:nvGrpSpPr>
        <p:grpSpPr>
          <a:xfrm>
            <a:off x="1805498" y="454228"/>
            <a:ext cx="5258204" cy="4006010"/>
            <a:chOff x="2407331" y="456285"/>
            <a:chExt cx="7010938" cy="53413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BE21C9-07D3-A04C-A8E3-8110AE818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331" y="456285"/>
              <a:ext cx="7010938" cy="5341346"/>
            </a:xfrm>
            <a:prstGeom prst="rect">
              <a:avLst/>
            </a:prstGeom>
            <a:effectLst/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AD48C0-65D9-9340-A3DE-5A4D84CBD0A6}"/>
                </a:ext>
              </a:extLst>
            </p:cNvPr>
            <p:cNvSpPr/>
            <p:nvPr/>
          </p:nvSpPr>
          <p:spPr>
            <a:xfrm>
              <a:off x="2801992" y="542058"/>
              <a:ext cx="1745624" cy="853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EBDF47-7657-D141-8904-BE89E520F178}"/>
              </a:ext>
            </a:extLst>
          </p:cNvPr>
          <p:cNvSpPr txBox="1"/>
          <p:nvPr/>
        </p:nvSpPr>
        <p:spPr>
          <a:xfrm>
            <a:off x="-1" y="137771"/>
            <a:ext cx="748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750"/>
              </a:spcBef>
            </a:pPr>
            <a:r>
              <a:rPr lang="en-US" sz="2400" dirty="0">
                <a:solidFill>
                  <a:srgbClr val="0432FF"/>
                </a:solidFill>
              </a:rPr>
              <a:t>Methane and Hydrocarbon trends over North America: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5D418E-36D9-5949-A55F-7DA8141116CC}"/>
              </a:ext>
            </a:extLst>
          </p:cNvPr>
          <p:cNvSpPr txBox="1"/>
          <p:nvPr/>
        </p:nvSpPr>
        <p:spPr>
          <a:xfrm>
            <a:off x="6460960" y="5173673"/>
            <a:ext cx="2227405" cy="338554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Slide Courtesy of Xin 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4A2D5-004A-8D47-9857-AB9437679765}"/>
              </a:ext>
            </a:extLst>
          </p:cNvPr>
          <p:cNvSpPr txBox="1"/>
          <p:nvPr/>
        </p:nvSpPr>
        <p:spPr>
          <a:xfrm>
            <a:off x="262927" y="4524568"/>
            <a:ext cx="72260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Methane trends are only observed at a few sites near oil and gas development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Increasing propane and ethane trends are observed at many sites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E22D0B-A963-9E4D-B331-E87C8E73DCF2}"/>
              </a:ext>
            </a:extLst>
          </p:cNvPr>
          <p:cNvCxnSpPr>
            <a:cxnSpLocks/>
          </p:cNvCxnSpPr>
          <p:nvPr/>
        </p:nvCxnSpPr>
        <p:spPr>
          <a:xfrm>
            <a:off x="7326045" y="2627547"/>
            <a:ext cx="0" cy="3749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FFC369-B0FE-144D-90B9-1F8F13D1C701}"/>
              </a:ext>
            </a:extLst>
          </p:cNvPr>
          <p:cNvSpPr txBox="1"/>
          <p:nvPr/>
        </p:nvSpPr>
        <p:spPr>
          <a:xfrm>
            <a:off x="7342631" y="2676499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10%/</a:t>
            </a:r>
            <a:r>
              <a:rPr lang="en-US" sz="1350" dirty="0" err="1"/>
              <a:t>yr</a:t>
            </a:r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FC0498-789E-3B41-BEEB-477FC07F7820}"/>
              </a:ext>
            </a:extLst>
          </p:cNvPr>
          <p:cNvSpPr/>
          <p:nvPr/>
        </p:nvSpPr>
        <p:spPr>
          <a:xfrm>
            <a:off x="7262395" y="2486623"/>
            <a:ext cx="769721" cy="640080"/>
          </a:xfrm>
          <a:prstGeom prst="rect">
            <a:avLst/>
          </a:prstGeom>
          <a:noFill/>
          <a:ln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FCA6A1-B9FB-B848-9B28-F226C7646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1" t="3568" r="69820" b="83307"/>
          <a:stretch/>
        </p:blipFill>
        <p:spPr>
          <a:xfrm>
            <a:off x="6820757" y="1433816"/>
            <a:ext cx="1866045" cy="7887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3186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730DD-6B61-1148-8FFE-E7C766C58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" t="809" r="337" b="-819"/>
          <a:stretch/>
        </p:blipFill>
        <p:spPr>
          <a:xfrm>
            <a:off x="594193" y="144513"/>
            <a:ext cx="8011926" cy="5372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89807-5041-F543-9041-F95DD148E2FF}"/>
              </a:ext>
            </a:extLst>
          </p:cNvPr>
          <p:cNvSpPr txBox="1"/>
          <p:nvPr/>
        </p:nvSpPr>
        <p:spPr>
          <a:xfrm>
            <a:off x="6407171" y="5209109"/>
            <a:ext cx="2587055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/>
              <a:t>CarbonTracker</a:t>
            </a:r>
            <a:r>
              <a:rPr lang="en-US" sz="1400" dirty="0"/>
              <a:t> PI: Andy Jacobson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1DFA5-5433-DB43-B2E9-5E81DAC9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018" y="2864222"/>
            <a:ext cx="1533180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50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93964" y="0"/>
            <a:ext cx="933796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1000"/>
              </a:spcBef>
            </a:pPr>
            <a:r>
              <a:rPr lang="en-US" sz="1667" dirty="0">
                <a:solidFill>
                  <a:srgbClr val="0000FF"/>
                </a:solidFill>
              </a:rPr>
              <a:t>NOAA’s </a:t>
            </a:r>
            <a:r>
              <a:rPr lang="en-US" sz="1667" dirty="0" err="1">
                <a:solidFill>
                  <a:srgbClr val="0000FF"/>
                </a:solidFill>
              </a:rPr>
              <a:t>CarbonTracker</a:t>
            </a:r>
            <a:r>
              <a:rPr lang="en-US" sz="1667" dirty="0">
                <a:solidFill>
                  <a:srgbClr val="0000FF"/>
                </a:solidFill>
              </a:rPr>
              <a:t> provides up to date estimates of regional carbon fluxes, but stated uncertainty of North American biological CO</a:t>
            </a:r>
            <a:r>
              <a:rPr lang="en-US" sz="1667" baseline="-25000" dirty="0">
                <a:solidFill>
                  <a:srgbClr val="0000FF"/>
                </a:solidFill>
              </a:rPr>
              <a:t>2</a:t>
            </a:r>
            <a:r>
              <a:rPr lang="en-US" sz="1667" dirty="0">
                <a:solidFill>
                  <a:srgbClr val="0000FF"/>
                </a:solidFill>
              </a:rPr>
              <a:t> uptake remains large: </a:t>
            </a:r>
            <a:endParaRPr lang="en-US" sz="1667" dirty="0"/>
          </a:p>
        </p:txBody>
      </p:sp>
      <p:sp>
        <p:nvSpPr>
          <p:cNvPr id="10" name="TextBox 9"/>
          <p:cNvSpPr txBox="1"/>
          <p:nvPr/>
        </p:nvSpPr>
        <p:spPr>
          <a:xfrm>
            <a:off x="4054590" y="665779"/>
            <a:ext cx="4068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North American </a:t>
            </a:r>
          </a:p>
          <a:p>
            <a:pPr algn="ctr"/>
            <a:r>
              <a:rPr lang="en-US" sz="1500" dirty="0"/>
              <a:t>Optimized Annual Total Emissions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2879741" y="2186569"/>
            <a:ext cx="23001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</a:t>
            </a:r>
            <a:r>
              <a:rPr lang="en-US" sz="1500" baseline="-25000" dirty="0"/>
              <a:t>2</a:t>
            </a:r>
            <a:r>
              <a:rPr lang="en-US" sz="1500" dirty="0"/>
              <a:t> emissions (PgCyr</a:t>
            </a:r>
            <a:r>
              <a:rPr lang="en-US" sz="1500" baseline="30000" dirty="0"/>
              <a:t>-1</a:t>
            </a:r>
            <a:r>
              <a:rPr lang="en-US" sz="15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9593" y="4570638"/>
            <a:ext cx="2666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Uptake:      0.56±1.29</a:t>
            </a:r>
          </a:p>
          <a:p>
            <a:r>
              <a:rPr lang="en-US" dirty="0"/>
              <a:t>Temperate:         0.37±0.92</a:t>
            </a:r>
          </a:p>
          <a:p>
            <a:r>
              <a:rPr lang="en-US" dirty="0"/>
              <a:t>Boreal:     	   0.19±0.91</a:t>
            </a:r>
          </a:p>
          <a:p>
            <a:r>
              <a:rPr lang="en-US" dirty="0"/>
              <a:t>Fossil Fuel:          1.74±0.02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E34DB8-8D36-EC4D-8FE7-77C84F36D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47" b="10756"/>
          <a:stretch/>
        </p:blipFill>
        <p:spPr>
          <a:xfrm>
            <a:off x="459751" y="734761"/>
            <a:ext cx="3086598" cy="3672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006663-0424-9C46-ADF4-CA0D11624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87" t="83910" r="4077" b="913"/>
          <a:stretch/>
        </p:blipFill>
        <p:spPr>
          <a:xfrm>
            <a:off x="6206641" y="4691756"/>
            <a:ext cx="2937359" cy="1034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F1E88B-4DF0-9B47-AA99-9392672F2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67" t="18864" b="17759"/>
          <a:stretch/>
        </p:blipFill>
        <p:spPr>
          <a:xfrm>
            <a:off x="4177738" y="1187529"/>
            <a:ext cx="3851365" cy="3072328"/>
          </a:xfrm>
          <a:prstGeom prst="rect">
            <a:avLst/>
          </a:prstGeom>
        </p:spPr>
      </p:pic>
      <p:pic>
        <p:nvPicPr>
          <p:cNvPr id="8" name="Picture 7" descr="fluxbars_North_American_Temperat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05" r="56449"/>
          <a:stretch/>
        </p:blipFill>
        <p:spPr>
          <a:xfrm>
            <a:off x="4695065" y="4191883"/>
            <a:ext cx="3120163" cy="6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01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0167" y="5321226"/>
            <a:ext cx="49888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http://</a:t>
            </a:r>
            <a:r>
              <a:rPr lang="en-US" sz="1500" dirty="0" err="1"/>
              <a:t>www.esrl.noaa.gov</a:t>
            </a:r>
            <a:r>
              <a:rPr lang="en-US" sz="1500" dirty="0"/>
              <a:t>/</a:t>
            </a:r>
            <a:r>
              <a:rPr lang="en-US" sz="1500" dirty="0" err="1"/>
              <a:t>gmd</a:t>
            </a:r>
            <a:r>
              <a:rPr lang="en-US" sz="1500" dirty="0"/>
              <a:t>/</a:t>
            </a:r>
            <a:r>
              <a:rPr lang="en-US" sz="1500" dirty="0" err="1"/>
              <a:t>ccgg</a:t>
            </a:r>
            <a:r>
              <a:rPr lang="en-US" sz="1500" dirty="0"/>
              <a:t>/</a:t>
            </a:r>
            <a:r>
              <a:rPr lang="en-US" sz="1500" dirty="0" err="1"/>
              <a:t>carbontracker-lagrange</a:t>
            </a:r>
            <a:r>
              <a:rPr lang="en-US" sz="1500" dirty="0"/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69" y="256124"/>
            <a:ext cx="7195558" cy="47829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38F4F2-5664-0346-B9A7-5ACC51382672}"/>
              </a:ext>
            </a:extLst>
          </p:cNvPr>
          <p:cNvGrpSpPr/>
          <p:nvPr/>
        </p:nvGrpSpPr>
        <p:grpSpPr>
          <a:xfrm>
            <a:off x="910167" y="3230880"/>
            <a:ext cx="5758857" cy="1585115"/>
            <a:chOff x="910167" y="3230880"/>
            <a:chExt cx="5758857" cy="158511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C3CE64A-3C71-C645-A172-404432844899}"/>
                </a:ext>
              </a:extLst>
            </p:cNvPr>
            <p:cNvSpPr/>
            <p:nvPr/>
          </p:nvSpPr>
          <p:spPr>
            <a:xfrm>
              <a:off x="910167" y="3230880"/>
              <a:ext cx="2223177" cy="438912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1685E9-D9A3-9545-AA0C-66B6239C732A}"/>
                </a:ext>
              </a:extLst>
            </p:cNvPr>
            <p:cNvSpPr txBox="1"/>
            <p:nvPr/>
          </p:nvSpPr>
          <p:spPr>
            <a:xfrm>
              <a:off x="910167" y="4169664"/>
              <a:ext cx="5758857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Footprint library &gt; 3 million measurements including  flask samples, in situ, TCCON, OCO-2, GOSAT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02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3736" y="29529"/>
            <a:ext cx="5143500" cy="58766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750" dirty="0">
                <a:solidFill>
                  <a:srgbClr val="0432FF"/>
                </a:solidFill>
              </a:rPr>
              <a:t>CT Lagrange versus CT2016 Fluxes:  Long-term Mean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343" y="1071023"/>
            <a:ext cx="6314839" cy="3812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57920" y="620991"/>
            <a:ext cx="4470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Multi-Year Monthly Averages (2007 – 2015)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7049" y="2587320"/>
            <a:ext cx="2269177" cy="477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50" dirty="0" err="1">
                <a:solidFill>
                  <a:srgbClr val="0000FF"/>
                </a:solidFill>
              </a:rPr>
              <a:t>CarbonTracker</a:t>
            </a:r>
            <a:r>
              <a:rPr lang="en-US" sz="1250" dirty="0">
                <a:solidFill>
                  <a:srgbClr val="0000FF"/>
                </a:solidFill>
              </a:rPr>
              <a:t> v2016 (CT)</a:t>
            </a:r>
          </a:p>
          <a:p>
            <a:r>
              <a:rPr lang="en-US" sz="1250" dirty="0" err="1">
                <a:solidFill>
                  <a:srgbClr val="FF0000"/>
                </a:solidFill>
              </a:rPr>
              <a:t>CarbonTracker</a:t>
            </a:r>
            <a:r>
              <a:rPr lang="en-US" sz="1250" dirty="0">
                <a:solidFill>
                  <a:srgbClr val="FF0000"/>
                </a:solidFill>
              </a:rPr>
              <a:t>-Lagrange(CTL)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3D891-0AF4-5246-AC63-C93DDA02290A}"/>
              </a:ext>
            </a:extLst>
          </p:cNvPr>
          <p:cNvSpPr txBox="1"/>
          <p:nvPr/>
        </p:nvSpPr>
        <p:spPr>
          <a:xfrm>
            <a:off x="7431638" y="5021768"/>
            <a:ext cx="1549270" cy="369332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Slide by Lei Hu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BCBA-F8C1-3645-B7CF-5965785D0A1A}"/>
              </a:ext>
            </a:extLst>
          </p:cNvPr>
          <p:cNvSpPr txBox="1"/>
          <p:nvPr/>
        </p:nvSpPr>
        <p:spPr>
          <a:xfrm>
            <a:off x="5738782" y="3995896"/>
            <a:ext cx="330032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2F19B3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CT2016: -0.56±1.29 PgCyr</a:t>
            </a:r>
            <a:r>
              <a:rPr lang="en-US" sz="1600" baseline="30000" dirty="0"/>
              <a:t>-1</a:t>
            </a:r>
          </a:p>
          <a:p>
            <a:r>
              <a:rPr lang="en-US" sz="1600" dirty="0"/>
              <a:t>CT-L:       -0.70 (-1.24 to -0.34)  PgCyr</a:t>
            </a:r>
            <a:r>
              <a:rPr lang="en-US" sz="1600" baseline="30000" dirty="0"/>
              <a:t>-1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E6766-4B90-F14A-A6CC-507BEB7728C6}"/>
              </a:ext>
            </a:extLst>
          </p:cNvPr>
          <p:cNvSpPr txBox="1"/>
          <p:nvPr/>
        </p:nvSpPr>
        <p:spPr>
          <a:xfrm>
            <a:off x="221226" y="5013930"/>
            <a:ext cx="74316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Net </a:t>
            </a:r>
            <a:r>
              <a:rPr lang="en-US" dirty="0" err="1"/>
              <a:t>biospheric</a:t>
            </a:r>
            <a:r>
              <a:rPr lang="en-US" dirty="0"/>
              <a:t> uptake is similar despite very different atmospheric transport models</a:t>
            </a:r>
          </a:p>
        </p:txBody>
      </p:sp>
    </p:spTree>
    <p:extLst>
      <p:ext uri="{BB962C8B-B14F-4D97-AF65-F5344CB8AC3E}">
        <p14:creationId xmlns:p14="http://schemas.microsoft.com/office/powerpoint/2010/main" val="718689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 idx="4294967295"/>
          </p:nvPr>
        </p:nvSpPr>
        <p:spPr>
          <a:xfrm>
            <a:off x="1016000" y="190500"/>
            <a:ext cx="7239000" cy="50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333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Larger differences observed between CTL- and CT- fluxes on eco-regional scales</a:t>
            </a:r>
          </a:p>
        </p:txBody>
      </p:sp>
      <p:pic>
        <p:nvPicPr>
          <p:cNvPr id="17411" name="Picture 8" descr="H:\CTL-co2\realdata_CTobs_2007-2015\figures\2017GMAC\clim\fluxes_monthly_region8_CTL_re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6" y="904876"/>
            <a:ext cx="3149864" cy="157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:\CTL-co2\realdata_CTobs_2007-2015\figures\2017GMAC\clim\fluxes_monthly_region10_CTL_re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36" y="889001"/>
            <a:ext cx="3182938" cy="159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H:\CTL-co2\eco-regions\ecoregions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455333"/>
            <a:ext cx="3111500" cy="245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492500" y="1820333"/>
            <a:ext cx="571500" cy="8625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Box 12"/>
          <p:cNvSpPr txBox="1">
            <a:spLocks noChangeArrowheads="1"/>
          </p:cNvSpPr>
          <p:nvPr/>
        </p:nvSpPr>
        <p:spPr bwMode="auto">
          <a:xfrm>
            <a:off x="1143000" y="2047876"/>
            <a:ext cx="13335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>
                <a:solidFill>
                  <a:schemeClr val="bg1"/>
                </a:solidFill>
                <a:latin typeface="Arial" charset="0"/>
              </a:rPr>
              <a:t>Semi-tundra</a:t>
            </a:r>
          </a:p>
        </p:txBody>
      </p:sp>
      <p:sp>
        <p:nvSpPr>
          <p:cNvPr id="17416" name="TextBox 16"/>
          <p:cNvSpPr txBox="1">
            <a:spLocks noChangeArrowheads="1"/>
          </p:cNvSpPr>
          <p:nvPr/>
        </p:nvSpPr>
        <p:spPr bwMode="auto">
          <a:xfrm>
            <a:off x="5588000" y="1984376"/>
            <a:ext cx="14605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>
                <a:solidFill>
                  <a:schemeClr val="bg1"/>
                </a:solidFill>
                <a:latin typeface="Arial" charset="0"/>
              </a:rPr>
              <a:t>Northern Taiga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635500" y="2238375"/>
            <a:ext cx="1143000" cy="952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8" name="Picture 2" descr="H:\CTL-co2\realdata_CTobs_2007-2015\figures\2017GMAC\clim\fluxes_monthly_region5_CTL_re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64000"/>
            <a:ext cx="3302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2984500" y="4079875"/>
            <a:ext cx="1524000" cy="317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0" name="TextBox 34"/>
          <p:cNvSpPr txBox="1">
            <a:spLocks noChangeArrowheads="1"/>
          </p:cNvSpPr>
          <p:nvPr/>
        </p:nvSpPr>
        <p:spPr bwMode="auto">
          <a:xfrm>
            <a:off x="1143000" y="5216261"/>
            <a:ext cx="13335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>
                <a:solidFill>
                  <a:schemeClr val="bg1"/>
                </a:solidFill>
                <a:latin typeface="Arial" charset="0"/>
              </a:rPr>
              <a:t>Grass/Shrub</a:t>
            </a:r>
          </a:p>
        </p:txBody>
      </p:sp>
      <p:sp>
        <p:nvSpPr>
          <p:cNvPr id="17421" name="TextBox 3"/>
          <p:cNvSpPr txBox="1">
            <a:spLocks noChangeArrowheads="1"/>
          </p:cNvSpPr>
          <p:nvPr/>
        </p:nvSpPr>
        <p:spPr bwMode="auto">
          <a:xfrm>
            <a:off x="5715000" y="1333501"/>
            <a:ext cx="1016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500">
                <a:solidFill>
                  <a:srgbClr val="0000FF"/>
                </a:solidFill>
                <a:latin typeface="Arial" charset="0"/>
              </a:rPr>
              <a:t>CT2016</a:t>
            </a:r>
          </a:p>
        </p:txBody>
      </p:sp>
      <p:sp>
        <p:nvSpPr>
          <p:cNvPr id="17422" name="TextBox 23"/>
          <p:cNvSpPr txBox="1">
            <a:spLocks noChangeArrowheads="1"/>
          </p:cNvSpPr>
          <p:nvPr/>
        </p:nvSpPr>
        <p:spPr bwMode="auto">
          <a:xfrm>
            <a:off x="5715000" y="1651001"/>
            <a:ext cx="1016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500">
                <a:solidFill>
                  <a:srgbClr val="FF0000"/>
                </a:solidFill>
                <a:latin typeface="Arial" charset="0"/>
              </a:rPr>
              <a:t>CTL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CB2211-D112-1940-8AA6-B44D5EA7352C}"/>
              </a:ext>
            </a:extLst>
          </p:cNvPr>
          <p:cNvSpPr txBox="1"/>
          <p:nvPr/>
        </p:nvSpPr>
        <p:spPr>
          <a:xfrm>
            <a:off x="7431638" y="5021768"/>
            <a:ext cx="1549270" cy="369332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Slide by Lei Hu</a:t>
            </a:r>
          </a:p>
        </p:txBody>
      </p:sp>
    </p:spTree>
    <p:extLst>
      <p:ext uri="{BB962C8B-B14F-4D97-AF65-F5344CB8AC3E}">
        <p14:creationId xmlns:p14="http://schemas.microsoft.com/office/powerpoint/2010/main" val="91314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1550396-7BA8-1F4F-8889-D2730323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45135"/>
            <a:ext cx="7713942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BD8037-2C9C-554E-A9F4-E4F46F667344}"/>
              </a:ext>
            </a:extLst>
          </p:cNvPr>
          <p:cNvSpPr txBox="1">
            <a:spLocks/>
          </p:cNvSpPr>
          <p:nvPr/>
        </p:nvSpPr>
        <p:spPr bwMode="auto">
          <a:xfrm>
            <a:off x="0" y="9524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432FF"/>
                </a:solidFill>
                <a:latin typeface="+mn-lt"/>
              </a:rPr>
              <a:t>Fan et al. estimated that North America was a strong net carbon sink: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E84B5E2-74B1-C947-870B-35C8B55A1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8" y="460756"/>
            <a:ext cx="8049565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65EC776-12EE-3D4F-A374-5140675AC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937260"/>
            <a:ext cx="15240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</a:rPr>
              <a:t>Fan et al., 1998, Science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E80C4D7-F015-3C45-8963-6A28B1BA4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0611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971F5F6D-EAF3-7B44-9022-C6E8C62ED677}" type="slidenum">
              <a:rPr lang="en-US" altLang="en-US" sz="1200" smtClean="0">
                <a:solidFill>
                  <a:srgbClr val="FFFFFF"/>
                </a:solidFill>
                <a:latin typeface="Calibri" panose="020F0502020204030204" pitchFamily="34" charset="0"/>
              </a:rPr>
              <a:pPr/>
              <a:t>2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E48E1E2-09DB-E940-B860-9B470916A080}"/>
              </a:ext>
            </a:extLst>
          </p:cNvPr>
          <p:cNvSpPr txBox="1">
            <a:spLocks/>
          </p:cNvSpPr>
          <p:nvPr/>
        </p:nvSpPr>
        <p:spPr>
          <a:xfrm>
            <a:off x="0" y="145257"/>
            <a:ext cx="8686800" cy="1858962"/>
          </a:xfrm>
          <a:prstGeom prst="rect">
            <a:avLst/>
          </a:prstGeom>
        </p:spPr>
        <p:txBody>
          <a:bodyPr/>
          <a:lstStyle>
            <a:lvl1pPr algn="ctr" defTabSz="380985" rtl="0" eaLnBrk="1" latinLnBrk="0" hangingPunct="1"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dirty="0">
                <a:solidFill>
                  <a:srgbClr val="0432FF"/>
                </a:solidFill>
                <a:latin typeface="+mn-lt"/>
                <a:ea typeface="ＭＳ Ｐゴシック" panose="020B0600070205080204" pitchFamily="34" charset="-128"/>
              </a:rPr>
              <a:t>Annual net terrestrial CO</a:t>
            </a:r>
            <a:r>
              <a:rPr lang="en-US" altLang="en-US" sz="2800" baseline="-25000" dirty="0">
                <a:solidFill>
                  <a:srgbClr val="0432FF"/>
                </a:solidFill>
                <a:latin typeface="+mn-lt"/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solidFill>
                  <a:srgbClr val="0432FF"/>
                </a:solidFill>
                <a:latin typeface="+mn-lt"/>
                <a:ea typeface="ＭＳ Ｐゴシック" panose="020B0600070205080204" pitchFamily="34" charset="-128"/>
              </a:rPr>
              <a:t> fluxes from North America: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DC51F-CE29-C940-A950-BD90A4613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61" y="584220"/>
            <a:ext cx="5242539" cy="49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5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4000" y="146922"/>
            <a:ext cx="81788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0432FF"/>
                </a:solidFill>
              </a:rPr>
              <a:t>CT-L terrestrial CO</a:t>
            </a:r>
            <a:r>
              <a:rPr lang="en-US" sz="2400" baseline="-25000" dirty="0">
                <a:solidFill>
                  <a:srgbClr val="0432FF"/>
                </a:solidFill>
              </a:rPr>
              <a:t>2</a:t>
            </a:r>
            <a:r>
              <a:rPr lang="en-US" sz="2400" dirty="0">
                <a:solidFill>
                  <a:srgbClr val="0432FF"/>
                </a:solidFill>
              </a:rPr>
              <a:t> fluxes show  emergent and persistent response to ENSO:</a:t>
            </a:r>
          </a:p>
        </p:txBody>
      </p:sp>
      <p:pic>
        <p:nvPicPr>
          <p:cNvPr id="3" name="Picture 2" descr="H:\CTL-co2\summary_results_forPaper\NACO2Flux_AnnualAnomali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807" y="1219531"/>
            <a:ext cx="5323502" cy="3050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Brace 4"/>
          <p:cNvSpPr/>
          <p:nvPr/>
        </p:nvSpPr>
        <p:spPr>
          <a:xfrm rot="5400000">
            <a:off x="3841304" y="3281810"/>
            <a:ext cx="126183" cy="797043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Right Brace 5"/>
          <p:cNvSpPr/>
          <p:nvPr/>
        </p:nvSpPr>
        <p:spPr>
          <a:xfrm rot="5400000">
            <a:off x="6481827" y="3299398"/>
            <a:ext cx="126183" cy="797043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TextBox 6"/>
          <p:cNvSpPr txBox="1"/>
          <p:nvPr/>
        </p:nvSpPr>
        <p:spPr>
          <a:xfrm>
            <a:off x="3405598" y="3759431"/>
            <a:ext cx="969333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dirty="0">
                <a:solidFill>
                  <a:srgbClr val="FF0000"/>
                </a:solidFill>
              </a:rPr>
              <a:t>El Niño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7423" y="3760092"/>
            <a:ext cx="99188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dirty="0">
                <a:solidFill>
                  <a:srgbClr val="FF0000"/>
                </a:solidFill>
              </a:rPr>
              <a:t>El Niño </a:t>
            </a:r>
          </a:p>
        </p:txBody>
      </p:sp>
      <p:sp>
        <p:nvSpPr>
          <p:cNvPr id="9" name="Right Brace 8"/>
          <p:cNvSpPr/>
          <p:nvPr/>
        </p:nvSpPr>
        <p:spPr>
          <a:xfrm rot="16200000">
            <a:off x="4084678" y="13458"/>
            <a:ext cx="186263" cy="3459847"/>
          </a:xfrm>
          <a:prstGeom prst="rightBrac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" name="TextBox 9"/>
          <p:cNvSpPr txBox="1"/>
          <p:nvPr/>
        </p:nvSpPr>
        <p:spPr>
          <a:xfrm>
            <a:off x="3661180" y="1346994"/>
            <a:ext cx="1120937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dirty="0">
                <a:solidFill>
                  <a:srgbClr val="008000"/>
                </a:solidFill>
              </a:rPr>
              <a:t>La Niña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1E43A-2384-9C4D-8861-643244DDEF9E}"/>
              </a:ext>
            </a:extLst>
          </p:cNvPr>
          <p:cNvSpPr txBox="1"/>
          <p:nvPr/>
        </p:nvSpPr>
        <p:spPr>
          <a:xfrm>
            <a:off x="7431638" y="5021768"/>
            <a:ext cx="1549270" cy="369332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by Lei Hu</a:t>
            </a:r>
          </a:p>
        </p:txBody>
      </p:sp>
    </p:spTree>
    <p:extLst>
      <p:ext uri="{BB962C8B-B14F-4D97-AF65-F5344CB8AC3E}">
        <p14:creationId xmlns:p14="http://schemas.microsoft.com/office/powerpoint/2010/main" val="210627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D9B0E-B057-4B4F-ADE1-1E40D34A1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94" y="73150"/>
            <a:ext cx="6478775" cy="2767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74748-7A1F-634C-A213-4270FFF4A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204" y="1045438"/>
            <a:ext cx="6444809" cy="289664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6BEBD88-9F3A-0B48-9E7E-C1D53C17F42F}"/>
              </a:ext>
            </a:extLst>
          </p:cNvPr>
          <p:cNvGrpSpPr/>
          <p:nvPr/>
        </p:nvGrpSpPr>
        <p:grpSpPr>
          <a:xfrm>
            <a:off x="122294" y="3492658"/>
            <a:ext cx="8977457" cy="1794472"/>
            <a:chOff x="83271" y="3736498"/>
            <a:chExt cx="8977457" cy="179447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041DD5-CE76-0B48-901D-2254F93276D2}"/>
                </a:ext>
              </a:extLst>
            </p:cNvPr>
            <p:cNvSpPr/>
            <p:nvPr/>
          </p:nvSpPr>
          <p:spPr>
            <a:xfrm>
              <a:off x="83271" y="3736498"/>
              <a:ext cx="8977457" cy="1794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7F43BB-9876-6442-828E-A5D57BCEC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65" t="9328" b="22577"/>
            <a:stretch/>
          </p:blipFill>
          <p:spPr>
            <a:xfrm>
              <a:off x="106419" y="3775078"/>
              <a:ext cx="2157572" cy="50928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E5E6FDC-F15F-1C43-8080-2BF41E7D0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3779" y="4177734"/>
              <a:ext cx="6986428" cy="1319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796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A4FE9B-24CB-6A4E-A852-75DBA596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15" y="3349326"/>
            <a:ext cx="4962287" cy="2205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D5558-8475-164C-ABE6-367823EB6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577" y="118553"/>
            <a:ext cx="3802000" cy="3104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39160-8295-9D4A-B5C1-0809AED87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09" y="158339"/>
            <a:ext cx="3504530" cy="3024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26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143000" y="0"/>
            <a:ext cx="6858000" cy="9525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Parting Thoughts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3B629-AE82-9840-B5F1-3509F7AD99E3}"/>
              </a:ext>
            </a:extLst>
          </p:cNvPr>
          <p:cNvSpPr txBox="1"/>
          <p:nvPr/>
        </p:nvSpPr>
        <p:spPr>
          <a:xfrm>
            <a:off x="138224" y="621298"/>
            <a:ext cx="86929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North American ecosystems remove about </a:t>
            </a:r>
            <a:r>
              <a:rPr lang="en-US" sz="2000" dirty="0">
                <a:solidFill>
                  <a:srgbClr val="0432FF"/>
                </a:solidFill>
              </a:rPr>
              <a:t>40%</a:t>
            </a:r>
            <a:r>
              <a:rPr lang="en-US" sz="2000" dirty="0"/>
              <a:t> as much CO</a:t>
            </a:r>
            <a:r>
              <a:rPr lang="en-US" sz="2000" baseline="-25000" dirty="0"/>
              <a:t>2</a:t>
            </a:r>
            <a:r>
              <a:rPr lang="en-US" sz="2000" dirty="0"/>
              <a:t> as is emitted by North American fossil fuel combustion</a:t>
            </a:r>
          </a:p>
          <a:p>
            <a:endParaRPr lang="en-US" sz="700" dirty="0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Precipitation/moisture </a:t>
            </a:r>
            <a:r>
              <a:rPr lang="en-US" sz="2000" dirty="0"/>
              <a:t>anomalies drive year-to-year variability in carbon uptake by North American temperate ecosystems.</a:t>
            </a:r>
          </a:p>
          <a:p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Atmospheric CO</a:t>
            </a:r>
            <a:r>
              <a:rPr lang="en-US" sz="2000" baseline="-25000" dirty="0"/>
              <a:t>2</a:t>
            </a:r>
            <a:r>
              <a:rPr lang="en-US" sz="2000" dirty="0"/>
              <a:t> measurements suggest a </a:t>
            </a:r>
            <a:r>
              <a:rPr lang="en-US" sz="2000" dirty="0">
                <a:solidFill>
                  <a:srgbClr val="0432FF"/>
                </a:solidFill>
              </a:rPr>
              <a:t>stronger response </a:t>
            </a:r>
            <a:r>
              <a:rPr lang="en-US" sz="2000" dirty="0"/>
              <a:t>to precipitation anomalies than is simulated by ecosystem models</a:t>
            </a:r>
          </a:p>
          <a:p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Atmospheric CH</a:t>
            </a:r>
            <a:r>
              <a:rPr lang="en-US" sz="2000" baseline="-25000" dirty="0"/>
              <a:t>4</a:t>
            </a:r>
            <a:r>
              <a:rPr lang="en-US" sz="2000" dirty="0"/>
              <a:t> measurements show </a:t>
            </a:r>
            <a:r>
              <a:rPr lang="en-US" sz="2000" dirty="0">
                <a:solidFill>
                  <a:srgbClr val="0432FF"/>
                </a:solidFill>
              </a:rPr>
              <a:t>modest trends </a:t>
            </a:r>
            <a:r>
              <a:rPr lang="en-US" sz="2000" dirty="0"/>
              <a:t>over oil and gas producing regions and </a:t>
            </a:r>
            <a:r>
              <a:rPr lang="en-US" sz="2000" dirty="0">
                <a:solidFill>
                  <a:srgbClr val="0432FF"/>
                </a:solidFill>
              </a:rPr>
              <a:t>no detectable trends</a:t>
            </a:r>
            <a:r>
              <a:rPr lang="en-US" sz="2000" dirty="0"/>
              <a:t> over the Eastern USA</a:t>
            </a:r>
          </a:p>
          <a:p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Future work is planned to incorporate </a:t>
            </a:r>
            <a:r>
              <a:rPr lang="en-US" sz="2000" dirty="0">
                <a:solidFill>
                  <a:srgbClr val="0432FF"/>
                </a:solidFill>
              </a:rPr>
              <a:t>isotopes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432FF"/>
                </a:solidFill>
              </a:rPr>
              <a:t>multi-species</a:t>
            </a:r>
            <a:r>
              <a:rPr lang="en-US" sz="2000" dirty="0"/>
              <a:t> data and to incorporate </a:t>
            </a:r>
            <a:r>
              <a:rPr lang="en-US" sz="2000" dirty="0">
                <a:solidFill>
                  <a:srgbClr val="0432FF"/>
                </a:solidFill>
              </a:rPr>
              <a:t>multiple transport simulations</a:t>
            </a:r>
            <a:r>
              <a:rPr lang="en-US" sz="2000" dirty="0"/>
              <a:t>.</a:t>
            </a:r>
          </a:p>
          <a:p>
            <a:endParaRPr lang="en-US" sz="800" dirty="0"/>
          </a:p>
          <a:p>
            <a:endParaRPr lang="en-US" sz="2000" dirty="0"/>
          </a:p>
          <a:p>
            <a:endParaRPr lang="en-US" sz="7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278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84B42C-5D60-E94D-A2C6-4E2325A47FBA}"/>
              </a:ext>
            </a:extLst>
          </p:cNvPr>
          <p:cNvGrpSpPr>
            <a:grpSpLocks noChangeAspect="1"/>
          </p:cNvGrpSpPr>
          <p:nvPr/>
        </p:nvGrpSpPr>
        <p:grpSpPr>
          <a:xfrm>
            <a:off x="4575445" y="711162"/>
            <a:ext cx="2124543" cy="2709133"/>
            <a:chOff x="1879600" y="0"/>
            <a:chExt cx="537814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878E21-51D3-7340-936F-EB51D7EB9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9600" y="0"/>
              <a:ext cx="5378146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3805CA-0430-9541-B3D7-42896463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1933" y="0"/>
              <a:ext cx="1097844" cy="88194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1113F8-7013-3A45-BC94-857C5B358F84}"/>
              </a:ext>
            </a:extLst>
          </p:cNvPr>
          <p:cNvSpPr txBox="1"/>
          <p:nvPr/>
        </p:nvSpPr>
        <p:spPr>
          <a:xfrm>
            <a:off x="721289" y="3514398"/>
            <a:ext cx="8422711" cy="220060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i="1" dirty="0"/>
              <a:t>“Consider uptake of CO</a:t>
            </a:r>
            <a:r>
              <a:rPr lang="en-US" sz="1600" i="1" baseline="-25000" dirty="0"/>
              <a:t>2</a:t>
            </a:r>
            <a:r>
              <a:rPr lang="en-US" sz="1600" i="1" dirty="0"/>
              <a:t> due to woody encroachment… 0.12 </a:t>
            </a:r>
            <a:r>
              <a:rPr lang="en-US" sz="1600" i="1" dirty="0" err="1"/>
              <a:t>GtC</a:t>
            </a:r>
            <a:r>
              <a:rPr lang="en-US" sz="1600" i="1" dirty="0"/>
              <a:t>/</a:t>
            </a:r>
            <a:r>
              <a:rPr lang="en-US" sz="1600" i="1" dirty="0" err="1"/>
              <a:t>yr</a:t>
            </a:r>
            <a:r>
              <a:rPr lang="en-US" sz="1600" i="1" dirty="0"/>
              <a:t>… spread out over an area the size of Texas, the annual mean decrease of CO</a:t>
            </a:r>
            <a:r>
              <a:rPr lang="en-US" sz="1600" i="1" baseline="-25000" dirty="0"/>
              <a:t>2</a:t>
            </a:r>
            <a:r>
              <a:rPr lang="en-US" sz="1600" i="1" dirty="0"/>
              <a:t> in the column would be 0.11 ppm/day…The associated depletion in atmospheric CO</a:t>
            </a:r>
            <a:r>
              <a:rPr lang="en-US" sz="1600" i="1" baseline="-25000" dirty="0"/>
              <a:t>2</a:t>
            </a:r>
            <a:r>
              <a:rPr lang="en-US" sz="1600" i="1" dirty="0"/>
              <a:t> over 1000 km could be </a:t>
            </a:r>
            <a:r>
              <a:rPr lang="en-US" sz="1600" i="1" dirty="0">
                <a:solidFill>
                  <a:srgbClr val="000000"/>
                </a:solidFill>
              </a:rPr>
              <a:t>0.6 ppm in the lowest 3 km</a:t>
            </a:r>
            <a:r>
              <a:rPr lang="en-US" sz="1600" i="1" dirty="0"/>
              <a:t>, comparable to the CO</a:t>
            </a:r>
            <a:r>
              <a:rPr lang="en-US" sz="1600" i="1" baseline="-25000" dirty="0"/>
              <a:t>2</a:t>
            </a:r>
            <a:r>
              <a:rPr lang="en-US" sz="1600" i="1" dirty="0"/>
              <a:t> from fossil fuels…</a:t>
            </a:r>
            <a:r>
              <a:rPr lang="en-US" sz="1600" b="1" i="1" dirty="0"/>
              <a:t>A total of 30 sites for North America are anticipated...Vertical profiles should be obtained at frequency of every other day…</a:t>
            </a:r>
            <a:r>
              <a:rPr lang="en-US" sz="1600" i="1" dirty="0"/>
              <a:t>”</a:t>
            </a:r>
          </a:p>
          <a:p>
            <a:endParaRPr lang="en-US" sz="900" i="1" dirty="0">
              <a:solidFill>
                <a:srgbClr val="0432FF"/>
              </a:solidFill>
            </a:endParaRPr>
          </a:p>
          <a:p>
            <a:pPr marL="0" lvl="1"/>
            <a:r>
              <a:rPr lang="en-US" sz="1600" dirty="0">
                <a:solidFill>
                  <a:srgbClr val="0432FF"/>
                </a:solidFill>
              </a:rPr>
              <a:t>- 0.1 ppm measurement comparability to resolve the signal of important processes</a:t>
            </a:r>
          </a:p>
          <a:p>
            <a:endParaRPr lang="en-US" sz="160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1E5E8D-54DD-6148-9B2E-298710A9EBE8}"/>
              </a:ext>
            </a:extLst>
          </p:cNvPr>
          <p:cNvSpPr txBox="1">
            <a:spLocks/>
          </p:cNvSpPr>
          <p:nvPr/>
        </p:nvSpPr>
        <p:spPr>
          <a:xfrm>
            <a:off x="1143000" y="180922"/>
            <a:ext cx="6741384" cy="7143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0432FF"/>
                </a:solidFill>
              </a:rPr>
              <a:t>North American Carbon Program:  A US Inter-Agency Effort</a:t>
            </a:r>
          </a:p>
        </p:txBody>
      </p:sp>
      <p:pic>
        <p:nvPicPr>
          <p:cNvPr id="8" name="Picture 7" descr="IMG_8798.jpg">
            <a:extLst>
              <a:ext uri="{FF2B5EF4-FFF2-40B4-BE49-F238E27FC236}">
                <a16:creationId xmlns:a16="http://schemas.microsoft.com/office/drawing/2014/main" id="{E3F7E2A0-5F06-8848-A925-F73355F32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450" y="711162"/>
            <a:ext cx="2053394" cy="269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8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536" y="3956447"/>
            <a:ext cx="1295400" cy="923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4102" y="951886"/>
            <a:ext cx="8835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5664" y="951886"/>
            <a:ext cx="8835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2005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71478" y="137458"/>
            <a:ext cx="692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900"/>
              </a:spcBef>
            </a:pPr>
            <a:r>
              <a:rPr lang="en-US" dirty="0">
                <a:solidFill>
                  <a:srgbClr val="0432FF"/>
                </a:solidFill>
              </a:rPr>
              <a:t>The past decade has seen major expansion of the North American atmospheric carbon observing system: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92758" y="1508811"/>
            <a:ext cx="3304670" cy="2432174"/>
            <a:chOff x="4733009" y="1630746"/>
            <a:chExt cx="4406227" cy="3242899"/>
          </a:xfrm>
        </p:grpSpPr>
        <p:pic>
          <p:nvPicPr>
            <p:cNvPr id="6" name="Picture 5" descr="sitemap_2014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81" t="27195" r="18680" b="22142"/>
            <a:stretch/>
          </p:blipFill>
          <p:spPr>
            <a:xfrm>
              <a:off x="4733009" y="1630746"/>
              <a:ext cx="4406227" cy="32428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817312" y="4094890"/>
              <a:ext cx="622161" cy="583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37688" y="1486753"/>
            <a:ext cx="3416411" cy="2454231"/>
            <a:chOff x="-7085" y="1601337"/>
            <a:chExt cx="4555215" cy="3272308"/>
          </a:xfrm>
        </p:grpSpPr>
        <p:grpSp>
          <p:nvGrpSpPr>
            <p:cNvPr id="3" name="Group 2"/>
            <p:cNvGrpSpPr/>
            <p:nvPr/>
          </p:nvGrpSpPr>
          <p:grpSpPr>
            <a:xfrm>
              <a:off x="-7085" y="1601337"/>
              <a:ext cx="4555215" cy="3272308"/>
              <a:chOff x="-7085" y="1601337"/>
              <a:chExt cx="4555215" cy="327230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663" t="26739" r="18170" b="22138"/>
              <a:stretch/>
            </p:blipFill>
            <p:spPr>
              <a:xfrm>
                <a:off x="-7085" y="1601337"/>
                <a:ext cx="4555215" cy="3272308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00570" y="4094890"/>
                <a:ext cx="622161" cy="583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500967" y="3357034"/>
              <a:ext cx="75348" cy="697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E454B7C-5EBD-BC43-BD55-10C284A51B3C}"/>
              </a:ext>
            </a:extLst>
          </p:cNvPr>
          <p:cNvSpPr txBox="1">
            <a:spLocks/>
          </p:cNvSpPr>
          <p:nvPr/>
        </p:nvSpPr>
        <p:spPr>
          <a:xfrm>
            <a:off x="2936936" y="4044862"/>
            <a:ext cx="5964177" cy="118926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600" dirty="0">
              <a:solidFill>
                <a:srgbClr val="0432FF"/>
              </a:solidFill>
            </a:endParaRP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Growth of surface network has exceeded expectations &gt;100 sites in 2015/2016</a:t>
            </a:r>
          </a:p>
          <a:p>
            <a:pPr marL="342900" lvl="1" indent="0">
              <a:buNone/>
            </a:pPr>
            <a:endParaRPr lang="en-US" sz="700" dirty="0">
              <a:solidFill>
                <a:srgbClr val="0432FF"/>
              </a:solidFill>
            </a:endParaRP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NOAA aircraft network: 14 sites profiling up to ~8 km once or twice per month</a:t>
            </a:r>
          </a:p>
        </p:txBody>
      </p:sp>
    </p:spTree>
    <p:extLst>
      <p:ext uri="{BB962C8B-B14F-4D97-AF65-F5344CB8AC3E}">
        <p14:creationId xmlns:p14="http://schemas.microsoft.com/office/powerpoint/2010/main" val="81250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777" y="2969939"/>
            <a:ext cx="1295400" cy="923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5731" y="1074716"/>
            <a:ext cx="8835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2015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48190" y="119136"/>
            <a:ext cx="814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900"/>
              </a:spcBef>
            </a:pPr>
            <a:r>
              <a:rPr lang="en-US" dirty="0">
                <a:solidFill>
                  <a:srgbClr val="0432FF"/>
                </a:solidFill>
              </a:rPr>
              <a:t>Many different laboratories are providing data, with different levels of quality assurance and stability of funding: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411" y="941799"/>
            <a:ext cx="422257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600" dirty="0"/>
              <a:t>Data Providers </a:t>
            </a:r>
          </a:p>
          <a:p>
            <a:r>
              <a:rPr lang="en-US" sz="1200" dirty="0"/>
              <a:t>In Situ: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NOAA Earth System Research Laboratory Global Monitoring Division (A. Andrews, E. Dlugokencky, K. Thoning, C. Sweeney, P. Tans)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Environment  and Climate Change Canada (D. Worthy)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Penn State University (N. Miles, S. Richardson, K. Davis)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NCAR (B. Stephens)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Oregon State University (B. Law, A. Schmidt)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Lawrence Berkeley National Lab (S. Biraud, M. Fischer, M. Torn)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Earth Networks (C. Sloop)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California Air Resources Board (Y. Hsu)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Harvard University (J. W. Munger, S. Wofsy)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U of Minnesota (T. </a:t>
            </a:r>
            <a:r>
              <a:rPr lang="en-US" sz="1200" dirty="0" err="1"/>
              <a:t>Griffis</a:t>
            </a:r>
            <a:r>
              <a:rPr lang="en-US" sz="1200" dirty="0"/>
              <a:t>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Scripps (J. Kim, R. Keeling, R. Weiss, J. Kim)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NASA JPL (C. Miller, K </a:t>
            </a:r>
            <a:r>
              <a:rPr lang="en-US" sz="1200" dirty="0" err="1"/>
              <a:t>Verlhulst</a:t>
            </a:r>
            <a:r>
              <a:rPr lang="en-US" sz="1200" dirty="0"/>
              <a:t>)</a:t>
            </a:r>
          </a:p>
          <a:p>
            <a:pPr lvl="1"/>
            <a:endParaRPr lang="en-US" sz="800" dirty="0"/>
          </a:p>
          <a:p>
            <a:r>
              <a:rPr lang="en-US" sz="1200" dirty="0"/>
              <a:t>Remote Sensing: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TCCON  (D. </a:t>
            </a:r>
            <a:r>
              <a:rPr lang="en-US" sz="1200" dirty="0" err="1"/>
              <a:t>Wunch</a:t>
            </a:r>
            <a:r>
              <a:rPr lang="en-US" sz="1200" dirty="0"/>
              <a:t>, P. Wennberg, G. </a:t>
            </a:r>
            <a:r>
              <a:rPr lang="en-US" sz="1200" dirty="0" err="1"/>
              <a:t>Toon</a:t>
            </a:r>
            <a:r>
              <a:rPr lang="en-US" sz="1200" dirty="0"/>
              <a:t>) 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GOSAT-ACOS (C. O’Dell)</a:t>
            </a:r>
          </a:p>
          <a:p>
            <a:pPr marL="442913" lvl="1" indent="-214313">
              <a:buFont typeface="Arial"/>
              <a:buChar char="•"/>
            </a:pPr>
            <a:r>
              <a:rPr lang="en-US" sz="1200" dirty="0"/>
              <a:t>OCO-2 team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8094" y="4765283"/>
            <a:ext cx="5489575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Comparability among datasets is crucial for flux estimation and trend detection.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86494" y="1559464"/>
            <a:ext cx="3372776" cy="2504348"/>
            <a:chOff x="4213104" y="1794519"/>
            <a:chExt cx="4406227" cy="3242899"/>
          </a:xfrm>
        </p:grpSpPr>
        <p:pic>
          <p:nvPicPr>
            <p:cNvPr id="6" name="Picture 5" descr="sitemap_2014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81" t="27195" r="18680" b="22142"/>
            <a:stretch/>
          </p:blipFill>
          <p:spPr>
            <a:xfrm>
              <a:off x="4213104" y="1794519"/>
              <a:ext cx="4406227" cy="324289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19266" y="4284446"/>
              <a:ext cx="622161" cy="583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461331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6982" y="1217619"/>
            <a:ext cx="44902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/>
              <a:buChar char="•"/>
            </a:pPr>
            <a:r>
              <a:rPr lang="en-US" sz="1500" dirty="0"/>
              <a:t>US efforts under North American Carbon Program</a:t>
            </a:r>
          </a:p>
          <a:p>
            <a:pPr marL="619100" lvl="1" indent="-238115">
              <a:buFont typeface="Lucida Grande"/>
              <a:buChar char="-"/>
            </a:pPr>
            <a:r>
              <a:rPr lang="en-US" sz="1500" dirty="0"/>
              <a:t>NOAA Network Expansion</a:t>
            </a:r>
          </a:p>
          <a:p>
            <a:pPr marL="619100" lvl="1" indent="-238115">
              <a:buFont typeface="Lucida Grande"/>
              <a:buChar char="-"/>
            </a:pPr>
            <a:r>
              <a:rPr lang="en-US" sz="1500" dirty="0"/>
              <a:t>Regional efforts, e.g., ORCA, Calibrated </a:t>
            </a:r>
            <a:r>
              <a:rPr lang="en-US" sz="1500" dirty="0" err="1"/>
              <a:t>AmeriFlux</a:t>
            </a:r>
            <a:r>
              <a:rPr lang="en-US" sz="1500" dirty="0"/>
              <a:t>, RACCOON, California Air Resources Board</a:t>
            </a:r>
          </a:p>
          <a:p>
            <a:pPr marL="619100" lvl="1" indent="-238115">
              <a:buFont typeface="Lucida Grande"/>
              <a:buChar char="-"/>
            </a:pPr>
            <a:r>
              <a:rPr lang="en-US" sz="1500" dirty="0"/>
              <a:t>Special projects, e.g., INFLUX, CARVE, MCI, LA Megacities, Gulf Coast Intensive, CALGEM</a:t>
            </a:r>
          </a:p>
          <a:p>
            <a:pPr lvl="1"/>
            <a:endParaRPr lang="en-US" sz="1500" dirty="0"/>
          </a:p>
          <a:p>
            <a:pPr marL="238115" indent="-238115">
              <a:buFont typeface="Arial"/>
              <a:buChar char="•"/>
            </a:pPr>
            <a:r>
              <a:rPr lang="en-US" sz="1500" dirty="0"/>
              <a:t>Expansion of Environment and Climate Change Canada GHG monitoring network</a:t>
            </a:r>
          </a:p>
          <a:p>
            <a:endParaRPr lang="en-US" sz="1500" dirty="0"/>
          </a:p>
          <a:p>
            <a:pPr marL="238115" indent="-238115">
              <a:buFont typeface="Arial"/>
              <a:buChar char="•"/>
            </a:pPr>
            <a:r>
              <a:rPr lang="en-US" sz="1500" dirty="0"/>
              <a:t>Earth Networks commercial GHG network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362" t="31297" r="20306" b="20804"/>
          <a:stretch/>
        </p:blipFill>
        <p:spPr>
          <a:xfrm>
            <a:off x="4494501" y="1278759"/>
            <a:ext cx="3644825" cy="2554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45743" y="4372328"/>
            <a:ext cx="3407600" cy="7848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</a:rPr>
              <a:t>NOAA/ESRL &amp; Partners</a:t>
            </a:r>
          </a:p>
          <a:p>
            <a:r>
              <a:rPr lang="en-US" sz="1500" dirty="0">
                <a:solidFill>
                  <a:srgbClr val="00FF00"/>
                </a:solidFill>
              </a:rPr>
              <a:t>Environment and Climate Change Canada</a:t>
            </a:r>
          </a:p>
          <a:p>
            <a:r>
              <a:rPr lang="en-US" sz="1500" dirty="0">
                <a:solidFill>
                  <a:srgbClr val="FF00FF"/>
                </a:solidFill>
              </a:rPr>
              <a:t>Earth Networks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3895" y="1278759"/>
            <a:ext cx="9669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98925-695F-4C42-AF6B-E0C1BF28CE3C}"/>
              </a:ext>
            </a:extLst>
          </p:cNvPr>
          <p:cNvSpPr txBox="1"/>
          <p:nvPr/>
        </p:nvSpPr>
        <p:spPr>
          <a:xfrm>
            <a:off x="-348190" y="119136"/>
            <a:ext cx="672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900"/>
              </a:spcBef>
            </a:pPr>
            <a:r>
              <a:rPr lang="en-US" dirty="0">
                <a:solidFill>
                  <a:srgbClr val="0432FF"/>
                </a:solidFill>
              </a:rPr>
              <a:t>Many different laboratories are providing data, with different levels of quality assurance and stability of funding:</a:t>
            </a:r>
          </a:p>
        </p:txBody>
      </p:sp>
    </p:spTree>
    <p:extLst>
      <p:ext uri="{BB962C8B-B14F-4D97-AF65-F5344CB8AC3E}">
        <p14:creationId xmlns:p14="http://schemas.microsoft.com/office/powerpoint/2010/main" val="188127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cdc7_poster_background">
            <a:extLst>
              <a:ext uri="{FF2B5EF4-FFF2-40B4-BE49-F238E27FC236}">
                <a16:creationId xmlns:a16="http://schemas.microsoft.com/office/drawing/2014/main" id="{60EE67CF-459D-7447-9695-9C3B64298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8581" y="665558"/>
            <a:ext cx="1133836" cy="4834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14AB5C98-E887-714E-98BB-9FF13B4F1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0812" y="2114550"/>
            <a:ext cx="2193681" cy="294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180CAD-2922-E148-AC59-624C145BF14C}"/>
              </a:ext>
            </a:extLst>
          </p:cNvPr>
          <p:cNvSpPr/>
          <p:nvPr/>
        </p:nvSpPr>
        <p:spPr>
          <a:xfrm>
            <a:off x="5109480" y="2791596"/>
            <a:ext cx="929568" cy="2377061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ED1C2-9D5A-5640-81E9-FF1180183257}"/>
              </a:ext>
            </a:extLst>
          </p:cNvPr>
          <p:cNvSpPr txBox="1"/>
          <p:nvPr/>
        </p:nvSpPr>
        <p:spPr>
          <a:xfrm>
            <a:off x="-2562" y="23624"/>
            <a:ext cx="833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NOAA Global Greenhouse Gas Reference Network:  tall tower in situ and flask sampling</a:t>
            </a:r>
          </a:p>
        </p:txBody>
      </p:sp>
      <p:pic>
        <p:nvPicPr>
          <p:cNvPr id="8" name="Picture 7" descr="12-packv3.jpg">
            <a:extLst>
              <a:ext uri="{FF2B5EF4-FFF2-40B4-BE49-F238E27FC236}">
                <a16:creationId xmlns:a16="http://schemas.microsoft.com/office/drawing/2014/main" id="{1E89B11D-4397-324E-B7D9-C6CB6E36F8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956" y="3841807"/>
            <a:ext cx="1998487" cy="1176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636304-0BDC-7F45-AC1B-E6C0412EFAEF}"/>
              </a:ext>
            </a:extLst>
          </p:cNvPr>
          <p:cNvSpPr txBox="1"/>
          <p:nvPr/>
        </p:nvSpPr>
        <p:spPr>
          <a:xfrm>
            <a:off x="162293" y="665558"/>
            <a:ext cx="622422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86" indent="-178586">
              <a:buFont typeface="Arial"/>
              <a:buChar char="•"/>
            </a:pPr>
            <a:r>
              <a:rPr lang="en-US" sz="1600" dirty="0"/>
              <a:t>NOAA tall tower sites have continuous CO</a:t>
            </a:r>
            <a:r>
              <a:rPr lang="en-US" sz="1600" baseline="-25000" dirty="0"/>
              <a:t>2</a:t>
            </a:r>
            <a:r>
              <a:rPr lang="en-US" sz="1600" dirty="0"/>
              <a:t> and CO and flask measurements (every other day sampling, Δ</a:t>
            </a:r>
            <a:r>
              <a:rPr lang="en-US" sz="1600" baseline="30000" dirty="0"/>
              <a:t>14</a:t>
            </a:r>
            <a:r>
              <a:rPr lang="en-US" sz="1600" dirty="0"/>
              <a:t>CO</a:t>
            </a:r>
            <a:r>
              <a:rPr lang="en-US" sz="1600" baseline="-25000" dirty="0"/>
              <a:t>2</a:t>
            </a:r>
            <a:r>
              <a:rPr lang="en-US" sz="1600" dirty="0"/>
              <a:t> 3x per week)</a:t>
            </a:r>
          </a:p>
          <a:p>
            <a:endParaRPr lang="en-US" sz="900" dirty="0"/>
          </a:p>
          <a:p>
            <a:pPr marL="178586" indent="-178586">
              <a:buFont typeface="Arial"/>
              <a:buChar char="•"/>
            </a:pPr>
            <a:r>
              <a:rPr lang="en-US" sz="1600" dirty="0"/>
              <a:t>Three sites also have continuous CH</a:t>
            </a:r>
            <a:r>
              <a:rPr lang="en-US" sz="1600" baseline="-25000" dirty="0"/>
              <a:t>4</a:t>
            </a:r>
          </a:p>
          <a:p>
            <a:endParaRPr lang="en-US" sz="1600" baseline="-25000" dirty="0"/>
          </a:p>
          <a:p>
            <a:pPr marL="178586" indent="-178586">
              <a:buFont typeface="Arial"/>
              <a:buChar char="•"/>
            </a:pPr>
            <a:r>
              <a:rPr lang="en-US" sz="1600" dirty="0"/>
              <a:t>Additional mountain sites have continuous CO</a:t>
            </a:r>
            <a:r>
              <a:rPr lang="en-US" sz="1600" baseline="-25000" dirty="0"/>
              <a:t>2</a:t>
            </a:r>
            <a:r>
              <a:rPr lang="en-US" sz="1600" dirty="0"/>
              <a:t> and/or flask sampling</a:t>
            </a:r>
          </a:p>
          <a:p>
            <a:pPr marL="178586" indent="-178586">
              <a:buFont typeface="Arial"/>
              <a:buChar char="•"/>
            </a:pPr>
            <a:endParaRPr lang="en-US" sz="700" dirty="0"/>
          </a:p>
          <a:p>
            <a:pPr marL="178586" indent="-178586">
              <a:buFont typeface="Arial"/>
              <a:buChar char="•"/>
            </a:pPr>
            <a:r>
              <a:rPr lang="en-US" sz="1600" dirty="0"/>
              <a:t>Many partners!</a:t>
            </a:r>
          </a:p>
          <a:p>
            <a:endParaRPr lang="en-US" sz="16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CF0FA-1D4D-0849-9F18-3C4F58E0EC76}"/>
              </a:ext>
            </a:extLst>
          </p:cNvPr>
          <p:cNvSpPr txBox="1"/>
          <p:nvPr/>
        </p:nvSpPr>
        <p:spPr>
          <a:xfrm>
            <a:off x="4409255" y="5192344"/>
            <a:ext cx="2986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Tall tower program PI:  Arlyn Andrews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D73DE-894E-1A47-808D-A4486A782E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37" t="16748" r="37332" b="55118"/>
          <a:stretch/>
        </p:blipFill>
        <p:spPr>
          <a:xfrm>
            <a:off x="190232" y="2648022"/>
            <a:ext cx="2635283" cy="15999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1D5E26E-BB2E-8344-ACEE-C2E1501268A4}"/>
              </a:ext>
            </a:extLst>
          </p:cNvPr>
          <p:cNvSpPr/>
          <p:nvPr/>
        </p:nvSpPr>
        <p:spPr>
          <a:xfrm>
            <a:off x="2348639" y="4459382"/>
            <a:ext cx="1088737" cy="2666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D123D-E4D7-DB49-B543-FB183651B683}"/>
              </a:ext>
            </a:extLst>
          </p:cNvPr>
          <p:cNvSpPr txBox="1"/>
          <p:nvPr/>
        </p:nvSpPr>
        <p:spPr>
          <a:xfrm>
            <a:off x="370363" y="4343200"/>
            <a:ext cx="2609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40FF"/>
                </a:solidFill>
              </a:rPr>
              <a:t>Surface Continuous</a:t>
            </a:r>
          </a:p>
          <a:p>
            <a:r>
              <a:rPr lang="en-US" sz="2400" dirty="0">
                <a:solidFill>
                  <a:srgbClr val="00FA00"/>
                </a:solidFill>
              </a:rPr>
              <a:t>Tower</a:t>
            </a:r>
          </a:p>
          <a:p>
            <a:r>
              <a:rPr lang="en-US" sz="2400" dirty="0">
                <a:solidFill>
                  <a:srgbClr val="00FDFF"/>
                </a:solidFill>
              </a:rPr>
              <a:t>Observatory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5E16B7-08B0-3244-AB95-28525BB070E0}"/>
              </a:ext>
            </a:extLst>
          </p:cNvPr>
          <p:cNvGrpSpPr/>
          <p:nvPr/>
        </p:nvGrpSpPr>
        <p:grpSpPr>
          <a:xfrm>
            <a:off x="139411" y="4502044"/>
            <a:ext cx="194188" cy="910965"/>
            <a:chOff x="226718" y="4572000"/>
            <a:chExt cx="194188" cy="9109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A46B4A-5FC5-B846-A050-77C76A5FDE17}"/>
                </a:ext>
              </a:extLst>
            </p:cNvPr>
            <p:cNvSpPr/>
            <p:nvPr/>
          </p:nvSpPr>
          <p:spPr>
            <a:xfrm>
              <a:off x="239826" y="4572000"/>
              <a:ext cx="180044" cy="182880"/>
            </a:xfrm>
            <a:prstGeom prst="ellipse">
              <a:avLst/>
            </a:prstGeom>
            <a:solidFill>
              <a:srgbClr val="FF40FF"/>
            </a:solidFill>
            <a:ln>
              <a:solidFill>
                <a:srgbClr val="FF4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A894D432-8503-634F-A67E-B32A2ABFDDD5}"/>
                </a:ext>
              </a:extLst>
            </p:cNvPr>
            <p:cNvSpPr/>
            <p:nvPr/>
          </p:nvSpPr>
          <p:spPr>
            <a:xfrm>
              <a:off x="238026" y="4926697"/>
              <a:ext cx="182880" cy="182880"/>
            </a:xfrm>
            <a:prstGeom prst="triangle">
              <a:avLst/>
            </a:prstGeom>
            <a:solidFill>
              <a:srgbClr val="00FA00"/>
            </a:solidFill>
            <a:ln>
              <a:solidFill>
                <a:srgbClr val="00FA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D74CF3-9FF7-EF40-9C81-B2573B8352D1}"/>
                </a:ext>
              </a:extLst>
            </p:cNvPr>
            <p:cNvSpPr/>
            <p:nvPr/>
          </p:nvSpPr>
          <p:spPr>
            <a:xfrm>
              <a:off x="226718" y="5300085"/>
              <a:ext cx="186140" cy="182880"/>
            </a:xfrm>
            <a:prstGeom prst="rect">
              <a:avLst/>
            </a:prstGeom>
            <a:solidFill>
              <a:srgbClr val="00FDFF"/>
            </a:solidFill>
            <a:ln>
              <a:solidFill>
                <a:srgbClr val="00FD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6191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9713F0-7E8C-874A-AC34-1BBB16B78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416" y="696428"/>
            <a:ext cx="4500722" cy="130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2-packv3.jpg">
            <a:extLst>
              <a:ext uri="{FF2B5EF4-FFF2-40B4-BE49-F238E27FC236}">
                <a16:creationId xmlns:a16="http://schemas.microsoft.com/office/drawing/2014/main" id="{7E7014DA-6403-7B4E-89E7-25735176E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69" y="2096503"/>
            <a:ext cx="1931437" cy="1137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48AD36-E643-8847-A6CB-E581F85133AE}"/>
              </a:ext>
            </a:extLst>
          </p:cNvPr>
          <p:cNvSpPr txBox="1"/>
          <p:nvPr/>
        </p:nvSpPr>
        <p:spPr>
          <a:xfrm>
            <a:off x="2145906" y="2728899"/>
            <a:ext cx="6831012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86" indent="-178586">
              <a:spcAft>
                <a:spcPts val="500"/>
              </a:spcAft>
              <a:buFont typeface="Arial"/>
              <a:buChar char="•"/>
            </a:pPr>
            <a:r>
              <a:rPr lang="en-US" dirty="0"/>
              <a:t>Nominal schedule  2 flights per month</a:t>
            </a:r>
          </a:p>
          <a:p>
            <a:pPr marL="178586" indent="-178586">
              <a:spcAft>
                <a:spcPts val="500"/>
              </a:spcAft>
              <a:buFont typeface="Arial"/>
              <a:buChar char="•"/>
            </a:pPr>
            <a:r>
              <a:rPr lang="en-US" dirty="0"/>
              <a:t>Most aircraft max altitude 6000 to 8000 </a:t>
            </a:r>
            <a:r>
              <a:rPr lang="en-US" dirty="0" err="1"/>
              <a:t>masl</a:t>
            </a:r>
            <a:endParaRPr lang="en-US" dirty="0"/>
          </a:p>
          <a:p>
            <a:pPr marL="178586" indent="-178586">
              <a:spcAft>
                <a:spcPts val="500"/>
              </a:spcAft>
              <a:buFont typeface="Arial"/>
              <a:buChar char="•"/>
            </a:pPr>
            <a:r>
              <a:rPr lang="en-US" dirty="0"/>
              <a:t>Twelve flasks per package</a:t>
            </a:r>
          </a:p>
          <a:p>
            <a:pPr marL="178586" indent="-178586">
              <a:spcAft>
                <a:spcPts val="500"/>
              </a:spcAft>
              <a:buFont typeface="Arial"/>
              <a:buChar char="•"/>
            </a:pPr>
            <a:r>
              <a:rPr lang="en-US" dirty="0"/>
              <a:t>Flasks measured for CO</a:t>
            </a:r>
            <a:r>
              <a:rPr lang="en-US" baseline="-25000" dirty="0"/>
              <a:t>2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CO, N</a:t>
            </a:r>
            <a:r>
              <a:rPr lang="en-US" baseline="-25000" dirty="0"/>
              <a:t>2</a:t>
            </a:r>
            <a:r>
              <a:rPr lang="en-US" dirty="0"/>
              <a:t>O, SF</a:t>
            </a:r>
            <a:r>
              <a:rPr lang="en-US" baseline="-25000" dirty="0"/>
              <a:t>6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, stable isotopes of CO</a:t>
            </a:r>
            <a:r>
              <a:rPr lang="en-US" baseline="-25000" dirty="0"/>
              <a:t>2</a:t>
            </a:r>
            <a:r>
              <a:rPr lang="en-US" dirty="0"/>
              <a:t> and sometimes CH</a:t>
            </a:r>
            <a:r>
              <a:rPr lang="en-US" baseline="-25000" dirty="0"/>
              <a:t>4</a:t>
            </a:r>
            <a:r>
              <a:rPr lang="en-US" dirty="0"/>
              <a:t>, Δ</a:t>
            </a:r>
            <a:r>
              <a:rPr lang="en-US" baseline="30000" dirty="0"/>
              <a:t>14</a:t>
            </a: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(subset of samples), hydrocarbons ethane (starting in 2015), halocarbons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12B1-82D9-E341-B719-91E0489B9FD9}"/>
              </a:ext>
            </a:extLst>
          </p:cNvPr>
          <p:cNvSpPr txBox="1"/>
          <p:nvPr/>
        </p:nvSpPr>
        <p:spPr>
          <a:xfrm>
            <a:off x="2190041" y="2155539"/>
            <a:ext cx="276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Aircraft program PI:  </a:t>
            </a:r>
            <a:r>
              <a:rPr lang="en-US" sz="1400" dirty="0" err="1">
                <a:solidFill>
                  <a:srgbClr val="0432FF"/>
                </a:solidFill>
              </a:rPr>
              <a:t>Colm</a:t>
            </a:r>
            <a:r>
              <a:rPr lang="en-US" sz="1400" dirty="0">
                <a:solidFill>
                  <a:srgbClr val="0432FF"/>
                </a:solidFill>
              </a:rPr>
              <a:t> Sweeney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83AB2A-79D4-6F4C-A218-A6135BB3D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53" t="17446" r="41903" b="54172"/>
          <a:stretch/>
        </p:blipFill>
        <p:spPr>
          <a:xfrm>
            <a:off x="6176257" y="696428"/>
            <a:ext cx="2657475" cy="215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5ED35-034C-7E49-BB49-7EED5CCFCA3E}"/>
              </a:ext>
            </a:extLst>
          </p:cNvPr>
          <p:cNvSpPr txBox="1"/>
          <p:nvPr/>
        </p:nvSpPr>
        <p:spPr>
          <a:xfrm>
            <a:off x="-2562" y="23624"/>
            <a:ext cx="646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NOAA Global Greenhouse Gas Reference </a:t>
            </a:r>
            <a:r>
              <a:rPr lang="en-US" dirty="0" err="1">
                <a:solidFill>
                  <a:srgbClr val="0432FF"/>
                </a:solidFill>
              </a:rPr>
              <a:t>NetworkAircraft</a:t>
            </a:r>
            <a:r>
              <a:rPr lang="en-US" dirty="0">
                <a:solidFill>
                  <a:srgbClr val="0432FF"/>
                </a:solidFill>
              </a:rPr>
              <a:t> Sampling</a:t>
            </a:r>
          </a:p>
        </p:txBody>
      </p:sp>
    </p:spTree>
    <p:extLst>
      <p:ext uri="{BB962C8B-B14F-4D97-AF65-F5344CB8AC3E}">
        <p14:creationId xmlns:p14="http://schemas.microsoft.com/office/powerpoint/2010/main" val="3976750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A83E0D-D684-C745-910A-65BB3839AD7F}"/>
              </a:ext>
            </a:extLst>
          </p:cNvPr>
          <p:cNvGrpSpPr/>
          <p:nvPr/>
        </p:nvGrpSpPr>
        <p:grpSpPr>
          <a:xfrm>
            <a:off x="1295402" y="1031751"/>
            <a:ext cx="3428999" cy="3753572"/>
            <a:chOff x="203201" y="994668"/>
            <a:chExt cx="4571999" cy="5004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24B94D-4A1C-9343-86E1-56C352518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6700" y="1168399"/>
              <a:ext cx="3238500" cy="3911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EB026A-669E-1741-9695-0484C6253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01" y="994668"/>
              <a:ext cx="1333500" cy="40853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B5B658-4C9E-AB48-9E83-52366245D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84"/>
            <a:stretch/>
          </p:blipFill>
          <p:spPr>
            <a:xfrm>
              <a:off x="1422400" y="4864100"/>
              <a:ext cx="3212319" cy="113533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A567E7-7DBD-874C-A6BD-6B24F065F0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375" y="1162051"/>
            <a:ext cx="343142" cy="3143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2FC0A6-F124-D14F-B95D-9862F458F7C4}"/>
              </a:ext>
            </a:extLst>
          </p:cNvPr>
          <p:cNvSpPr txBox="1"/>
          <p:nvPr/>
        </p:nvSpPr>
        <p:spPr>
          <a:xfrm>
            <a:off x="328102" y="261652"/>
            <a:ext cx="59105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432FF"/>
                </a:solidFill>
              </a:rPr>
              <a:t>Average Seasonal Cycle of CO</a:t>
            </a:r>
            <a:r>
              <a:rPr lang="en-US" sz="2100" baseline="-25000" dirty="0">
                <a:solidFill>
                  <a:srgbClr val="0432FF"/>
                </a:solidFill>
              </a:rPr>
              <a:t>2</a:t>
            </a:r>
            <a:r>
              <a:rPr lang="en-US" sz="2100" dirty="0">
                <a:solidFill>
                  <a:srgbClr val="0432FF"/>
                </a:solidFill>
              </a:rPr>
              <a:t> above Homer, Illinois: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C8075-9B64-4A42-B70D-0F4754271A3B}"/>
              </a:ext>
            </a:extLst>
          </p:cNvPr>
          <p:cNvSpPr txBox="1"/>
          <p:nvPr/>
        </p:nvSpPr>
        <p:spPr>
          <a:xfrm>
            <a:off x="5248517" y="2286751"/>
            <a:ext cx="13733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∆CO</a:t>
            </a:r>
            <a:r>
              <a:rPr lang="en-US" sz="2100" baseline="-25000" dirty="0"/>
              <a:t>2</a:t>
            </a:r>
            <a:r>
              <a:rPr lang="en-US" sz="2100" dirty="0"/>
              <a:t>,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C5418-1E61-894F-B135-7D310E6D3BBC}"/>
              </a:ext>
            </a:extLst>
          </p:cNvPr>
          <p:cNvSpPr/>
          <p:nvPr/>
        </p:nvSpPr>
        <p:spPr>
          <a:xfrm>
            <a:off x="4724401" y="4529742"/>
            <a:ext cx="30285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 Sweeney et al., JGR, 2015</a:t>
            </a:r>
          </a:p>
        </p:txBody>
      </p:sp>
    </p:spTree>
    <p:extLst>
      <p:ext uri="{BB962C8B-B14F-4D97-AF65-F5344CB8AC3E}">
        <p14:creationId xmlns:p14="http://schemas.microsoft.com/office/powerpoint/2010/main" val="4196455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25966</TotalTime>
  <Words>1230</Words>
  <Application>Microsoft Macintosh PowerPoint</Application>
  <PresentationFormat>On-screen Show (16:10)</PresentationFormat>
  <Paragraphs>151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Calibri</vt:lpstr>
      <vt:lpstr>Lucida Grande</vt:lpstr>
      <vt:lpstr>Times New Roman</vt:lpstr>
      <vt:lpstr>Office Theme</vt:lpstr>
      <vt:lpstr>Top-down constraints on the North American carbon cycle from the first decade of the North American Carbon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Lagrange versus CT2016 Fluxes:  Long-term Mean</vt:lpstr>
      <vt:lpstr>Larger differences observed between CTL- and CT- fluxes on eco-regional scales</vt:lpstr>
      <vt:lpstr>PowerPoint Presentation</vt:lpstr>
      <vt:lpstr>CT-L terrestrial CO2 fluxes show  emergent and persistent response to ENSO:</vt:lpstr>
      <vt:lpstr>PowerPoint Presentation</vt:lpstr>
      <vt:lpstr>PowerPoint Presentation</vt:lpstr>
      <vt:lpstr>Parting Thoughts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Cycle Greenhouse Gases Work in North America </dc:title>
  <dc:creator>Arlyn Andrews</dc:creator>
  <cp:lastModifiedBy>Microsoft Office User</cp:lastModifiedBy>
  <cp:revision>578</cp:revision>
  <cp:lastPrinted>2018-09-10T18:09:48Z</cp:lastPrinted>
  <dcterms:created xsi:type="dcterms:W3CDTF">2017-02-07T20:15:20Z</dcterms:created>
  <dcterms:modified xsi:type="dcterms:W3CDTF">2018-09-11T13:12:19Z</dcterms:modified>
</cp:coreProperties>
</file>