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72" r:id="rId6"/>
    <p:sldId id="269" r:id="rId7"/>
    <p:sldId id="261" r:id="rId8"/>
    <p:sldId id="271" r:id="rId9"/>
    <p:sldId id="280" r:id="rId10"/>
    <p:sldId id="264" r:id="rId11"/>
    <p:sldId id="276" r:id="rId12"/>
    <p:sldId id="277" r:id="rId13"/>
    <p:sldId id="279" r:id="rId14"/>
    <p:sldId id="278" r:id="rId15"/>
    <p:sldId id="270" r:id="rId16"/>
    <p:sldId id="266" r:id="rId17"/>
    <p:sldId id="268" r:id="rId18"/>
    <p:sldId id="265" r:id="rId19"/>
    <p:sldId id="26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FBB7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9"/>
  </p:normalViewPr>
  <p:slideViewPr>
    <p:cSldViewPr snapToGrid="0">
      <p:cViewPr varScale="1">
        <p:scale>
          <a:sx n="78" d="100"/>
          <a:sy n="78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C662A-C259-234A-889A-6ADCE7139214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06F5C-2261-CA4E-8100-088959EFD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3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Aerosol measurements established 1994.  Wind from west hemisphere, highest prevalence SSW, followed by NW (extra slide). Site is ~20km from champaign-</a:t>
            </a:r>
            <a:r>
              <a:rPr lang="en-US" dirty="0" err="1"/>
              <a:t>urbana</a:t>
            </a:r>
            <a:r>
              <a:rPr lang="en-US" dirty="0"/>
              <a:t> (pop ~100k)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06F5C-2261-CA4E-8100-088959EFD4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 2020 – slight decreasing trend in SSA (getting slightly darker) between -0.0005 and 0 annually and summer (other seasons no SS trend)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06F5C-2261-CA4E-8100-088959EFD4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3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06F5C-2261-CA4E-8100-088959EFD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Traj</a:t>
            </a:r>
            <a:r>
              <a:rPr lang="en-US" dirty="0"/>
              <a:t> met data has 2.5x2.5 degree spacing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06F5C-2261-CA4E-8100-088959EFD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Traj</a:t>
            </a:r>
            <a:r>
              <a:rPr lang="en-US" dirty="0"/>
              <a:t> for SSA&lt;0.85 and 0.85&lt;SSA&lt;0.9 look similar to SSA&lt;0.9,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06F5C-2261-CA4E-8100-088959EFD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Malm</a:t>
            </a:r>
            <a:r>
              <a:rPr lang="en-US" dirty="0"/>
              <a:t> suggests highest soil loading in spring (April).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06F5C-2261-CA4E-8100-088959EFD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4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be some diesel from harvesters contributing to SSA decrease, but don’t see increase in CN or clear change in AAE.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06F5C-2261-CA4E-8100-088959EFD4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4047-7EC6-E1A5-53E3-3AA9D3772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5F424-5FD5-D21C-50E8-36BDEED02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FAEF-3599-34C4-785A-3698F1DB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BF2-8232-D2A6-043D-F47CEAC2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AE18-2B01-944C-19F2-7CB90D5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725E-E880-4DFF-18B5-B8E95285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403EA-896B-8BBE-AC49-FBB2C2B4C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1E14E-A642-9855-FFA1-B00FD512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C83F-97C7-D070-541E-73F1EB49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C7F81-1530-587A-3932-3FA51CB4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49DA38-D798-4C25-CE77-3CDD9068B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5A5BA-6E9F-A91C-EDF1-1DB07D687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48F5D-4313-BB56-BA47-7EA3B1A8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2B056-6943-011D-313B-27B96E69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5EDD-D451-BC51-CA0D-48B3944A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4E02-EDE8-1F4F-2933-CE570FC2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ACBC-55B3-0DB1-1D9E-2F587450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05AA6-D2DC-B2EE-85C8-F7E92BE9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7074-A624-561B-7DAC-2CD65C00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E5798-8810-698E-C0F0-BBF45030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CD37-E5DE-BA2D-0D2B-71CA8815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FAEF-FD98-B7DB-503D-3AF146FFE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F245-E73E-5FEC-A17B-4CF1AF09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669D-77A9-92D0-A945-466EC2A7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AC70-887E-5F4B-68A9-490961D2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61E1-76C7-2563-D9BA-5F00184B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B2D8-0189-9DD7-6441-0D4DE6161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4A3F0-6041-5EF0-5DF7-725A4BBA6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9244E-6207-BF72-5209-2807FCFC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AD38F-1C2E-35CF-E292-D584E501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A273C-C722-A9B5-1D46-56190C4B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87F5-57A9-30C7-73C6-702F6D52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68F9C-7C0F-7D71-4964-F9C407BB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C5D80-E0AD-4945-7E46-E98385884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77FA9-4858-1D23-718F-4F570E720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F974F-93B4-691B-D51F-CC8163559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57D8E-A15C-21FC-15C9-DCC40870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44B0B-0123-61D5-592F-2F175943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4274F-4C84-BAB3-6F6B-050BCED7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0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DCB1-984E-1574-204E-25802ABE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7831-9F88-458B-92FF-BBA1B39A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92D69-F074-3413-A107-D850B175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C8F7-086B-89AD-CFF3-F59A8058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3C90F-67D6-9C7F-E5D0-F8E09008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412B5-D100-53BB-59FA-BB92137B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2110F-FB6B-8E23-D890-5FABDACA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92FE-8774-2B35-C902-31B9E149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7511-0EF5-7A97-22EE-334EA8F04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38861-7520-E329-D273-CD8672913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C8232-B987-6AA2-DEC0-3ACC80F7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484B9-BF44-21DC-CD73-DC612BD6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0A685-35BC-B373-B3CB-E4275430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9A4F-329C-EA12-46D7-CBA00626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7E1D1-85F2-77F1-FD38-A393C7CAB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D2615-3A52-3A2D-D537-88980042B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D2F7B-F048-1852-902F-DFEE7100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5284-3325-575C-C1EF-4A7D2F7A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B1054-BD30-51C6-5CC6-7ECACA41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DDB57-8FC6-DFAC-5793-D387A4E3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00534-6F81-5D05-3BD1-F22A26194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4476-F2EC-66BC-DFD7-59CD35B03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0C8A-7515-A948-A970-EE023F82C3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DAB13-74A4-C5FD-FA77-74E476F9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E5A1D-E856-AC3E-77C0-3D3306826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C92D-06BD-634D-A1B9-C35A5DF12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2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B9F604-F848-07DD-E560-84B7DC5508E9}"/>
              </a:ext>
            </a:extLst>
          </p:cNvPr>
          <p:cNvSpPr txBox="1"/>
          <p:nvPr/>
        </p:nvSpPr>
        <p:spPr>
          <a:xfrm>
            <a:off x="944438" y="603250"/>
            <a:ext cx="1009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Exploring causes of low single scattering albedo during autumn in central North America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BA446-359D-6316-2CA6-9C3AF0463BC7}"/>
              </a:ext>
            </a:extLst>
          </p:cNvPr>
          <p:cNvSpPr txBox="1"/>
          <p:nvPr/>
        </p:nvSpPr>
        <p:spPr>
          <a:xfrm>
            <a:off x="3710932" y="1971585"/>
            <a:ext cx="5322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Elisabeth Andrews and Erin </a:t>
            </a:r>
            <a:r>
              <a:rPr lang="en-US" dirty="0" err="1"/>
              <a:t>Boedicker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University of Colorado, Boulder, USA</a:t>
            </a:r>
          </a:p>
          <a:p>
            <a:r>
              <a:rPr lang="en-US" dirty="0"/>
              <a:t>NOAA/Global Monitoring Laboratory, Boulder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D2F75-2B2B-4C30-B1AC-51E8F9F63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65"/>
          <a:stretch/>
        </p:blipFill>
        <p:spPr>
          <a:xfrm>
            <a:off x="303779" y="3417271"/>
            <a:ext cx="5442833" cy="3165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423A51-DD1B-4B4E-B370-EF9CA89E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900" y="3440725"/>
            <a:ext cx="6071988" cy="31416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FC7B6CD-3079-4A27-962F-D42BC18D2130}"/>
              </a:ext>
            </a:extLst>
          </p:cNvPr>
          <p:cNvSpPr/>
          <p:nvPr/>
        </p:nvSpPr>
        <p:spPr>
          <a:xfrm>
            <a:off x="8731326" y="4938754"/>
            <a:ext cx="149290" cy="1455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4B8C7-F59C-43A1-8E6D-5CDFF50C17CD}"/>
              </a:ext>
            </a:extLst>
          </p:cNvPr>
          <p:cNvSpPr txBox="1"/>
          <p:nvPr/>
        </p:nvSpPr>
        <p:spPr>
          <a:xfrm>
            <a:off x="9865892" y="626678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USGS national 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5719AA-76EF-44A3-B352-CA5C400C5372}"/>
              </a:ext>
            </a:extLst>
          </p:cNvPr>
          <p:cNvSpPr txBox="1"/>
          <p:nvPr/>
        </p:nvSpPr>
        <p:spPr>
          <a:xfrm>
            <a:off x="9741479" y="312165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BND (</a:t>
            </a:r>
            <a:r>
              <a:rPr lang="en-US" b="1" dirty="0" err="1"/>
              <a:t>Bondville</a:t>
            </a:r>
            <a:r>
              <a:rPr lang="en-US" b="1" dirty="0"/>
              <a:t>, IL)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F306F6-E312-49FC-BE4C-819BD4AF1F14}"/>
              </a:ext>
            </a:extLst>
          </p:cNvPr>
          <p:cNvCxnSpPr>
            <a:cxnSpLocks/>
            <a:endCxn id="10" idx="7"/>
          </p:cNvCxnSpPr>
          <p:nvPr/>
        </p:nvCxnSpPr>
        <p:spPr>
          <a:xfrm flipH="1">
            <a:off x="8858753" y="3386953"/>
            <a:ext cx="1154149" cy="157311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5ED232-31B5-4429-9E8D-4719E2D64AE6}"/>
              </a:ext>
            </a:extLst>
          </p:cNvPr>
          <p:cNvCxnSpPr>
            <a:cxnSpLocks/>
          </p:cNvCxnSpPr>
          <p:nvPr/>
        </p:nvCxnSpPr>
        <p:spPr>
          <a:xfrm>
            <a:off x="5963914" y="6514651"/>
            <a:ext cx="451963" cy="0"/>
          </a:xfrm>
          <a:prstGeom prst="line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D899AD-33BC-4A4E-A6F6-E720703EA54B}"/>
              </a:ext>
            </a:extLst>
          </p:cNvPr>
          <p:cNvSpPr txBox="1"/>
          <p:nvPr/>
        </p:nvSpPr>
        <p:spPr>
          <a:xfrm>
            <a:off x="5917687" y="619717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5 km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CD9069-2506-41BD-9FEC-8725F44FEB32}"/>
              </a:ext>
            </a:extLst>
          </p:cNvPr>
          <p:cNvCxnSpPr>
            <a:cxnSpLocks/>
          </p:cNvCxnSpPr>
          <p:nvPr/>
        </p:nvCxnSpPr>
        <p:spPr>
          <a:xfrm>
            <a:off x="6432940" y="6458372"/>
            <a:ext cx="0" cy="110092"/>
          </a:xfrm>
          <a:prstGeom prst="line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C827E2-A59B-429C-A5B9-090118670709}"/>
              </a:ext>
            </a:extLst>
          </p:cNvPr>
          <p:cNvCxnSpPr>
            <a:cxnSpLocks/>
          </p:cNvCxnSpPr>
          <p:nvPr/>
        </p:nvCxnSpPr>
        <p:spPr>
          <a:xfrm>
            <a:off x="5945527" y="6458810"/>
            <a:ext cx="0" cy="110092"/>
          </a:xfrm>
          <a:prstGeom prst="line">
            <a:avLst/>
          </a:prstGeom>
          <a:ln w="381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0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4CC39-EAC6-D55B-BB24-43A0A906D871}"/>
              </a:ext>
            </a:extLst>
          </p:cNvPr>
          <p:cNvSpPr txBox="1"/>
          <p:nvPr/>
        </p:nvSpPr>
        <p:spPr>
          <a:xfrm>
            <a:off x="450407" y="60587"/>
            <a:ext cx="189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Take-aways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46F2B-401A-42B3-9AF6-907D137434E1}"/>
              </a:ext>
            </a:extLst>
          </p:cNvPr>
          <p:cNvSpPr txBox="1"/>
          <p:nvPr/>
        </p:nvSpPr>
        <p:spPr>
          <a:xfrm>
            <a:off x="450407" y="819964"/>
            <a:ext cx="68116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Wet  scavenging and biomass burning seem unlikely to cause the low SSA at BND in September and October.</a:t>
            </a:r>
          </a:p>
          <a:p>
            <a:endParaRPr lang="en-US" sz="2400" dirty="0"/>
          </a:p>
          <a:p>
            <a:r>
              <a:rPr lang="en-US" sz="2400" dirty="0"/>
              <a:t>Low SSA at the site is likely related to harvesting activities combined with dry soil.</a:t>
            </a:r>
          </a:p>
          <a:p>
            <a:endParaRPr lang="en-US" sz="2400" dirty="0"/>
          </a:p>
          <a:p>
            <a:r>
              <a:rPr lang="en-US" sz="2400" dirty="0"/>
              <a:t>Other intensive agricultural activities (planting) appear to have less impact on SSA, possibly due higher soil moisture content.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6E85E6-7A50-4142-B6FA-176ED279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57607" y="943992"/>
            <a:ext cx="5220586" cy="39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6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77FAD8-03D9-AF5C-1634-957C7CAF0A05}"/>
              </a:ext>
            </a:extLst>
          </p:cNvPr>
          <p:cNvSpPr txBox="1"/>
          <p:nvPr/>
        </p:nvSpPr>
        <p:spPr>
          <a:xfrm>
            <a:off x="266700" y="60454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Future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A8A1A-FE32-17F4-18DC-644AE5DA0ADC}"/>
              </a:ext>
            </a:extLst>
          </p:cNvPr>
          <p:cNvSpPr txBox="1"/>
          <p:nvPr/>
        </p:nvSpPr>
        <p:spPr>
          <a:xfrm>
            <a:off x="129858" y="522119"/>
            <a:ext cx="6468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SSA decrease across central North American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Investigate correlations between soil moisture and aerosol optical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 PMF analysis to identify sources impacting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apportionment of absorbing aerosol using spectral absorption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literature on optical properties of non-desert soils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CLAP </a:t>
            </a:r>
            <a:r>
              <a:rPr lang="en-US" dirty="0" err="1"/>
              <a:t>fllters</a:t>
            </a:r>
            <a:r>
              <a:rPr lang="en-US" dirty="0"/>
              <a:t> using SEM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91EEE0-5B45-44B2-B03D-4740DEF22F1C}"/>
              </a:ext>
            </a:extLst>
          </p:cNvPr>
          <p:cNvGrpSpPr/>
          <p:nvPr/>
        </p:nvGrpSpPr>
        <p:grpSpPr>
          <a:xfrm>
            <a:off x="6898278" y="112451"/>
            <a:ext cx="5417098" cy="3826581"/>
            <a:chOff x="6632923" y="3127671"/>
            <a:chExt cx="5417098" cy="3826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82F81F-39E1-46EE-B20A-A8C8C667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2923" y="3127671"/>
              <a:ext cx="5417098" cy="38265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5F5B0D-31D2-4F83-8E1A-EFCDD3DFC7DB}"/>
                </a:ext>
              </a:extLst>
            </p:cNvPr>
            <p:cNvSpPr/>
            <p:nvPr/>
          </p:nvSpPr>
          <p:spPr>
            <a:xfrm>
              <a:off x="9529005" y="5402181"/>
              <a:ext cx="372981" cy="904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6AC1FC-F576-41DB-951E-05B8FEA618EB}"/>
                </a:ext>
              </a:extLst>
            </p:cNvPr>
            <p:cNvSpPr/>
            <p:nvPr/>
          </p:nvSpPr>
          <p:spPr>
            <a:xfrm>
              <a:off x="8466218" y="5350042"/>
              <a:ext cx="372981" cy="904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7DEA58-ED81-4D67-B09D-7850486BDBA9}"/>
                </a:ext>
              </a:extLst>
            </p:cNvPr>
            <p:cNvSpPr txBox="1"/>
            <p:nvPr/>
          </p:nvSpPr>
          <p:spPr>
            <a:xfrm>
              <a:off x="8182366" y="521058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7A7211-92B2-465B-A6DE-3641D6D655AC}"/>
                </a:ext>
              </a:extLst>
            </p:cNvPr>
            <p:cNvSpPr txBox="1"/>
            <p:nvPr/>
          </p:nvSpPr>
          <p:spPr>
            <a:xfrm>
              <a:off x="9444214" y="522479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WPB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9355E4-F1BC-4000-9F95-B0C9D4F1F99C}"/>
                </a:ext>
              </a:extLst>
            </p:cNvPr>
            <p:cNvSpPr/>
            <p:nvPr/>
          </p:nvSpPr>
          <p:spPr>
            <a:xfrm>
              <a:off x="10242882" y="4503818"/>
              <a:ext cx="236624" cy="92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606D70-22DB-4052-8736-7903D1F6D24D}"/>
                </a:ext>
              </a:extLst>
            </p:cNvPr>
            <p:cNvSpPr txBox="1"/>
            <p:nvPr/>
          </p:nvSpPr>
          <p:spPr>
            <a:xfrm>
              <a:off x="10107420" y="432917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EGB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2B4F9C-9F0B-4D5E-ABD9-F3E12DB43562}"/>
              </a:ext>
            </a:extLst>
          </p:cNvPr>
          <p:cNvGrpSpPr/>
          <p:nvPr/>
        </p:nvGrpSpPr>
        <p:grpSpPr>
          <a:xfrm>
            <a:off x="6957375" y="3996900"/>
            <a:ext cx="3048000" cy="2870835"/>
            <a:chOff x="7817472" y="522119"/>
            <a:chExt cx="3048000" cy="28708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35DAC1-01AC-4BCB-A583-F258FE06D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7472" y="522119"/>
              <a:ext cx="3048000" cy="28708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7F57E7-53EF-48DC-9A8F-0EB144566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948" t="63121" r="47000" b="18186"/>
            <a:stretch/>
          </p:blipFill>
          <p:spPr>
            <a:xfrm>
              <a:off x="9901986" y="690285"/>
              <a:ext cx="794085" cy="53666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16683C-9D1C-4CAD-A91B-BE59E98B350B}"/>
                </a:ext>
              </a:extLst>
            </p:cNvPr>
            <p:cNvGrpSpPr/>
            <p:nvPr/>
          </p:nvGrpSpPr>
          <p:grpSpPr>
            <a:xfrm>
              <a:off x="8652708" y="2402300"/>
              <a:ext cx="791506" cy="462229"/>
              <a:chOff x="8652708" y="2402300"/>
              <a:chExt cx="791506" cy="462229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93AD263-B174-4764-84C5-E99B4CF143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708" y="2538662"/>
                <a:ext cx="320040" cy="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80D6272-D31E-4BC9-BA42-8BB42ACD7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2708" y="2726029"/>
                <a:ext cx="320040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98B915-A2FC-45F1-8B24-0951B1B2751E}"/>
                  </a:ext>
                </a:extLst>
              </p:cNvPr>
              <p:cNvSpPr txBox="1"/>
              <p:nvPr/>
            </p:nvSpPr>
            <p:spPr>
              <a:xfrm>
                <a:off x="8917394" y="2402300"/>
                <a:ext cx="4732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PM</a:t>
                </a:r>
                <a:r>
                  <a:rPr lang="en-US" sz="1200" b="1" baseline="-25000" dirty="0"/>
                  <a:t>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7DF42A-E8ED-4B8A-89AC-7740CB4CAB28}"/>
                  </a:ext>
                </a:extLst>
              </p:cNvPr>
              <p:cNvSpPr txBox="1"/>
              <p:nvPr/>
            </p:nvSpPr>
            <p:spPr>
              <a:xfrm>
                <a:off x="8913299" y="2587530"/>
                <a:ext cx="5309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PM</a:t>
                </a:r>
                <a:r>
                  <a:rPr lang="en-US" sz="1200" b="1" baseline="-25000" dirty="0"/>
                  <a:t>10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A036E9-5847-4CF1-B5AB-FFA0BBD96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58" y="4259292"/>
            <a:ext cx="4701916" cy="2346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AC4B3C-32E4-4D82-A4B4-70F42383DAD7}"/>
              </a:ext>
            </a:extLst>
          </p:cNvPr>
          <p:cNvSpPr txBox="1"/>
          <p:nvPr/>
        </p:nvSpPr>
        <p:spPr>
          <a:xfrm>
            <a:off x="704286" y="6612125"/>
            <a:ext cx="5325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courtesy of  Andras </a:t>
            </a:r>
            <a:r>
              <a:rPr lang="en-US" sz="1200" dirty="0" err="1"/>
              <a:t>Vlader</a:t>
            </a:r>
            <a:r>
              <a:rPr lang="en-US" sz="1200" dirty="0"/>
              <a:t> at NIST and Adam </a:t>
            </a:r>
            <a:r>
              <a:rPr lang="en-US" sz="1200" dirty="0" err="1"/>
              <a:t>Deitsch</a:t>
            </a:r>
            <a:r>
              <a:rPr lang="en-US" sz="1200" dirty="0"/>
              <a:t> SUNY-Albany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6B265-9CB6-48D2-8AC6-14800F2F3178}"/>
              </a:ext>
            </a:extLst>
          </p:cNvPr>
          <p:cNvSpPr txBox="1"/>
          <p:nvPr/>
        </p:nvSpPr>
        <p:spPr>
          <a:xfrm>
            <a:off x="971472" y="4298158"/>
            <a:ext cx="37712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CLAP filter from BND, April 9, 2018</a:t>
            </a:r>
          </a:p>
        </p:txBody>
      </p:sp>
    </p:spTree>
    <p:extLst>
      <p:ext uri="{BB962C8B-B14F-4D97-AF65-F5344CB8AC3E}">
        <p14:creationId xmlns:p14="http://schemas.microsoft.com/office/powerpoint/2010/main" val="156497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BA666-4C05-425C-B590-8493A004A56D}"/>
              </a:ext>
            </a:extLst>
          </p:cNvPr>
          <p:cNvSpPr txBox="1"/>
          <p:nvPr/>
        </p:nvSpPr>
        <p:spPr>
          <a:xfrm>
            <a:off x="499730" y="54226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02749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4487B-D1F9-49B6-ADEA-836C7596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16" y="366142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C0C3C3-B04D-4B69-908D-D0146953646B}"/>
              </a:ext>
            </a:extLst>
          </p:cNvPr>
          <p:cNvSpPr txBox="1"/>
          <p:nvPr/>
        </p:nvSpPr>
        <p:spPr>
          <a:xfrm>
            <a:off x="1758462" y="175846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 stats for aerosol optical properties.  </a:t>
            </a:r>
            <a:r>
              <a:rPr lang="en-US"/>
              <a:t>Red=PM10, Blue=PM1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5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38A23-0AFD-41E7-A1A0-C34FEB43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73" y="671541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3BBC47-497B-4E9B-9EE2-C2D4315F3D37}"/>
              </a:ext>
            </a:extLst>
          </p:cNvPr>
          <p:cNvSpPr txBox="1"/>
          <p:nvPr/>
        </p:nvSpPr>
        <p:spPr>
          <a:xfrm>
            <a:off x="1758462" y="175846"/>
            <a:ext cx="685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 stats for basic meteorological data (GML measurements)</a:t>
            </a:r>
          </a:p>
        </p:txBody>
      </p:sp>
    </p:spTree>
    <p:extLst>
      <p:ext uri="{BB962C8B-B14F-4D97-AF65-F5344CB8AC3E}">
        <p14:creationId xmlns:p14="http://schemas.microsoft.com/office/powerpoint/2010/main" val="198208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A008EB-0920-4E5B-B34C-8E29D955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8246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012424-EF49-498E-BCA9-BA19CCCDF25A}"/>
              </a:ext>
            </a:extLst>
          </p:cNvPr>
          <p:cNvSpPr txBox="1"/>
          <p:nvPr/>
        </p:nvSpPr>
        <p:spPr>
          <a:xfrm>
            <a:off x="3610708" y="11725"/>
            <a:ext cx="69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Aerosol property interannual variability over 10  years at BND </a:t>
            </a:r>
          </a:p>
        </p:txBody>
      </p:sp>
    </p:spTree>
    <p:extLst>
      <p:ext uri="{BB962C8B-B14F-4D97-AF65-F5344CB8AC3E}">
        <p14:creationId xmlns:p14="http://schemas.microsoft.com/office/powerpoint/2010/main" val="25490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F6EA67-5EB1-414C-AA0C-97A020076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9808"/>
            <a:ext cx="8850923" cy="6638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05BB9-E34B-42C2-B308-BD0C818F92F4}"/>
              </a:ext>
            </a:extLst>
          </p:cNvPr>
          <p:cNvSpPr txBox="1"/>
          <p:nvPr/>
        </p:nvSpPr>
        <p:spPr>
          <a:xfrm>
            <a:off x="5486401" y="628384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Ambient RH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46ACD-96DA-42E6-8A1B-1E1A8CC70E1A}"/>
              </a:ext>
            </a:extLst>
          </p:cNvPr>
          <p:cNvSpPr txBox="1"/>
          <p:nvPr/>
        </p:nvSpPr>
        <p:spPr>
          <a:xfrm>
            <a:off x="3610708" y="11725"/>
            <a:ext cx="694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Aerosol property variability with RH at BND </a:t>
            </a:r>
          </a:p>
        </p:txBody>
      </p:sp>
    </p:spTree>
    <p:extLst>
      <p:ext uri="{BB962C8B-B14F-4D97-AF65-F5344CB8AC3E}">
        <p14:creationId xmlns:p14="http://schemas.microsoft.com/office/powerpoint/2010/main" val="404019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19F9B-8FB5-41DA-8FD7-B7CB8BDE8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764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4F1011-2291-41DA-81B4-AC2F359A9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4024" y="13519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FF262-ED99-4D2E-BBD4-16A1121B948B}"/>
              </a:ext>
            </a:extLst>
          </p:cNvPr>
          <p:cNvSpPr txBox="1"/>
          <p:nvPr/>
        </p:nvSpPr>
        <p:spPr>
          <a:xfrm>
            <a:off x="2426678" y="257908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is primarily from the south and west, though it changes with month.</a:t>
            </a:r>
          </a:p>
        </p:txBody>
      </p:sp>
    </p:spTree>
    <p:extLst>
      <p:ext uri="{BB962C8B-B14F-4D97-AF65-F5344CB8AC3E}">
        <p14:creationId xmlns:p14="http://schemas.microsoft.com/office/powerpoint/2010/main" val="42425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A04168-6691-0B10-99C8-F0E3DFA56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2" y="797442"/>
            <a:ext cx="3810000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7070AC-3701-98BB-E1B9-8532589D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388" y="797442"/>
            <a:ext cx="3810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96729-8D35-475F-80B8-22B45D6B56D2}"/>
              </a:ext>
            </a:extLst>
          </p:cNvPr>
          <p:cNvSpPr txBox="1"/>
          <p:nvPr/>
        </p:nvSpPr>
        <p:spPr>
          <a:xfrm>
            <a:off x="404037" y="460744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Absorption wind rose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11753-B5BE-4199-8271-F243E1E4E058}"/>
              </a:ext>
            </a:extLst>
          </p:cNvPr>
          <p:cNvSpPr txBox="1"/>
          <p:nvPr/>
        </p:nvSpPr>
        <p:spPr>
          <a:xfrm>
            <a:off x="4607442" y="460744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Scattering wind rose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11EE0-5708-4511-B228-CD05E0B1B79B}"/>
              </a:ext>
            </a:extLst>
          </p:cNvPr>
          <p:cNvSpPr txBox="1"/>
          <p:nvPr/>
        </p:nvSpPr>
        <p:spPr>
          <a:xfrm>
            <a:off x="552893" y="595423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Sherman et al., 2015</a:t>
            </a:r>
          </a:p>
        </p:txBody>
      </p:sp>
    </p:spTree>
    <p:extLst>
      <p:ext uri="{BB962C8B-B14F-4D97-AF65-F5344CB8AC3E}">
        <p14:creationId xmlns:p14="http://schemas.microsoft.com/office/powerpoint/2010/main" val="344241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CE3F59-C857-4188-A1FC-1EDE0687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18" y="1778225"/>
            <a:ext cx="6133763" cy="3301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F95FDC-5D44-4579-BF5E-F8E0F330CAAF}"/>
              </a:ext>
            </a:extLst>
          </p:cNvPr>
          <p:cNvSpPr txBox="1"/>
          <p:nvPr/>
        </p:nvSpPr>
        <p:spPr>
          <a:xfrm>
            <a:off x="644769" y="595532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 et al 2019</a:t>
            </a:r>
          </a:p>
        </p:txBody>
      </p:sp>
    </p:spTree>
    <p:extLst>
      <p:ext uri="{BB962C8B-B14F-4D97-AF65-F5344CB8AC3E}">
        <p14:creationId xmlns:p14="http://schemas.microsoft.com/office/powerpoint/2010/main" val="117411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B09AA-F337-BC9A-7A4D-BAB6DD69B0E3}"/>
              </a:ext>
            </a:extLst>
          </p:cNvPr>
          <p:cNvSpPr txBox="1"/>
          <p:nvPr/>
        </p:nvSpPr>
        <p:spPr>
          <a:xfrm>
            <a:off x="542968" y="166825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4EE8E-6E69-7766-01BE-DD6CB1701804}"/>
              </a:ext>
            </a:extLst>
          </p:cNvPr>
          <p:cNvSpPr txBox="1"/>
          <p:nvPr/>
        </p:nvSpPr>
        <p:spPr>
          <a:xfrm>
            <a:off x="462633" y="774669"/>
            <a:ext cx="8647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scattering albedo (SSA) at BND is lower in September and October.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0EA30A3-1F4C-8B16-EBAF-299D18EFE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49826"/>
          <a:stretch/>
        </p:blipFill>
        <p:spPr bwMode="auto">
          <a:xfrm>
            <a:off x="701645" y="1769357"/>
            <a:ext cx="8169152" cy="33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BE2194D-4ACF-A5CA-EEA6-97679308C1FC}"/>
              </a:ext>
            </a:extLst>
          </p:cNvPr>
          <p:cNvSpPr txBox="1"/>
          <p:nvPr/>
        </p:nvSpPr>
        <p:spPr>
          <a:xfrm>
            <a:off x="1906169" y="3493609"/>
            <a:ext cx="234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1996-2001 D&amp;O</a:t>
            </a:r>
          </a:p>
          <a:p>
            <a:r>
              <a:rPr lang="en-US" b="1" dirty="0">
                <a:solidFill>
                  <a:srgbClr val="FF0000"/>
                </a:solidFill>
              </a:rPr>
              <a:t>2010-2013 Sherman</a:t>
            </a:r>
          </a:p>
          <a:p>
            <a:r>
              <a:rPr lang="en-US" b="1" dirty="0">
                <a:solidFill>
                  <a:srgbClr val="00B0F0"/>
                </a:solidFill>
              </a:rPr>
              <a:t>2014-2023 Last 10 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49ED14-9819-D7BB-9B39-8D8A3BDBC9A5}"/>
              </a:ext>
            </a:extLst>
          </p:cNvPr>
          <p:cNvCxnSpPr>
            <a:cxnSpLocks/>
          </p:cNvCxnSpPr>
          <p:nvPr/>
        </p:nvCxnSpPr>
        <p:spPr>
          <a:xfrm>
            <a:off x="7869525" y="2303987"/>
            <a:ext cx="175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DE368A1E-ABBF-0C1A-8507-12658CD4DE8F}"/>
              </a:ext>
            </a:extLst>
          </p:cNvPr>
          <p:cNvGrpSpPr/>
          <p:nvPr/>
        </p:nvGrpSpPr>
        <p:grpSpPr>
          <a:xfrm>
            <a:off x="2147803" y="2157723"/>
            <a:ext cx="5330138" cy="536192"/>
            <a:chOff x="2147803" y="3136599"/>
            <a:chExt cx="5330138" cy="53619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DB8C5E-F47D-DBDC-FEE5-F7F664FF9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7803" y="3136599"/>
              <a:ext cx="478526" cy="275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D9C965D-7CAD-FED2-D906-5517799D9C6D}"/>
                </a:ext>
              </a:extLst>
            </p:cNvPr>
            <p:cNvCxnSpPr>
              <a:cxnSpLocks/>
            </p:cNvCxnSpPr>
            <p:nvPr/>
          </p:nvCxnSpPr>
          <p:spPr>
            <a:xfrm>
              <a:off x="2626329" y="3136599"/>
              <a:ext cx="492196" cy="1101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ADCF11D-7DC4-F3DD-3A82-152797F50019}"/>
                </a:ext>
              </a:extLst>
            </p:cNvPr>
            <p:cNvCxnSpPr>
              <a:cxnSpLocks/>
            </p:cNvCxnSpPr>
            <p:nvPr/>
          </p:nvCxnSpPr>
          <p:spPr>
            <a:xfrm>
              <a:off x="3111688" y="3246776"/>
              <a:ext cx="505673" cy="1101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C7B3BE-7E74-C87B-C796-98BFC879D48B}"/>
                </a:ext>
              </a:extLst>
            </p:cNvPr>
            <p:cNvCxnSpPr>
              <a:cxnSpLocks/>
            </p:cNvCxnSpPr>
            <p:nvPr/>
          </p:nvCxnSpPr>
          <p:spPr>
            <a:xfrm>
              <a:off x="3617361" y="3356953"/>
              <a:ext cx="465046" cy="110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5CF2A12-B2D0-ABF0-B252-E8EFE8DC6BDD}"/>
                </a:ext>
              </a:extLst>
            </p:cNvPr>
            <p:cNvCxnSpPr>
              <a:cxnSpLocks/>
            </p:cNvCxnSpPr>
            <p:nvPr/>
          </p:nvCxnSpPr>
          <p:spPr>
            <a:xfrm>
              <a:off x="4082407" y="3367970"/>
              <a:ext cx="515563" cy="689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2E273DB-0B4C-0F42-D241-49F77AA781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7971" y="3310261"/>
              <a:ext cx="471990" cy="1267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B22858C-DBCF-B703-7EB1-B2EBE01DD7E8}"/>
                </a:ext>
              </a:extLst>
            </p:cNvPr>
            <p:cNvCxnSpPr>
              <a:cxnSpLocks/>
            </p:cNvCxnSpPr>
            <p:nvPr/>
          </p:nvCxnSpPr>
          <p:spPr>
            <a:xfrm>
              <a:off x="5069961" y="3310261"/>
              <a:ext cx="467992" cy="1393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49083E-826F-E13B-FFF9-81597D177416}"/>
                </a:ext>
              </a:extLst>
            </p:cNvPr>
            <p:cNvCxnSpPr>
              <a:cxnSpLocks/>
            </p:cNvCxnSpPr>
            <p:nvPr/>
          </p:nvCxnSpPr>
          <p:spPr>
            <a:xfrm>
              <a:off x="5537953" y="3449579"/>
              <a:ext cx="474937" cy="1545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08EBB00-0B1F-96B4-E040-1836D5F885D5}"/>
                </a:ext>
              </a:extLst>
            </p:cNvPr>
            <p:cNvCxnSpPr>
              <a:cxnSpLocks/>
            </p:cNvCxnSpPr>
            <p:nvPr/>
          </p:nvCxnSpPr>
          <p:spPr>
            <a:xfrm>
              <a:off x="6012890" y="3605047"/>
              <a:ext cx="489968" cy="677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0AEA8D5-1D73-DC3D-BC82-BAEE4296D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6669" y="3338658"/>
              <a:ext cx="515836" cy="3341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EA2B284-7FF8-068C-D2E9-BD6EE93A0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2505" y="3227069"/>
              <a:ext cx="465436" cy="11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A7527D9-5651-44FF-80E6-36ABC403E9CB}"/>
              </a:ext>
            </a:extLst>
          </p:cNvPr>
          <p:cNvSpPr txBox="1"/>
          <p:nvPr/>
        </p:nvSpPr>
        <p:spPr>
          <a:xfrm rot="16200000">
            <a:off x="-671807" y="2987705"/>
            <a:ext cx="31470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Single scattering albedo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7AF4E-B4D7-45E2-B35F-C7D68B22133E}"/>
              </a:ext>
            </a:extLst>
          </p:cNvPr>
          <p:cNvSpPr txBox="1"/>
          <p:nvPr/>
        </p:nvSpPr>
        <p:spPr>
          <a:xfrm>
            <a:off x="8597072" y="2571767"/>
            <a:ext cx="3540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D&amp;O=</a:t>
            </a:r>
            <a:r>
              <a:rPr lang="en-US" sz="1600" i="1" dirty="0" err="1"/>
              <a:t>Delene</a:t>
            </a:r>
            <a:r>
              <a:rPr lang="en-US" sz="1600" i="1" dirty="0"/>
              <a:t> and </a:t>
            </a:r>
            <a:r>
              <a:rPr lang="en-US" sz="1600" i="1" dirty="0" err="1"/>
              <a:t>Ogren</a:t>
            </a:r>
            <a:r>
              <a:rPr lang="en-US" sz="1600" i="1" dirty="0"/>
              <a:t>, JAS, 2002</a:t>
            </a:r>
          </a:p>
          <a:p>
            <a:r>
              <a:rPr lang="en-US" sz="1600" i="1" dirty="0"/>
              <a:t>Sherman=Sherman et al., ACP, 2015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8B4F70-2544-4E85-9A7E-AB15CB0F4B49}"/>
              </a:ext>
            </a:extLst>
          </p:cNvPr>
          <p:cNvCxnSpPr>
            <a:cxnSpLocks/>
          </p:cNvCxnSpPr>
          <p:nvPr/>
        </p:nvCxnSpPr>
        <p:spPr>
          <a:xfrm>
            <a:off x="2127493" y="2212811"/>
            <a:ext cx="517108" cy="5508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85568B-170E-4E33-B38F-980C249DFBE9}"/>
              </a:ext>
            </a:extLst>
          </p:cNvPr>
          <p:cNvCxnSpPr>
            <a:cxnSpLocks/>
          </p:cNvCxnSpPr>
          <p:nvPr/>
        </p:nvCxnSpPr>
        <p:spPr>
          <a:xfrm>
            <a:off x="2626329" y="2267900"/>
            <a:ext cx="509349" cy="634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3F2CC7-F4E6-4B7F-9086-5239F949B85F}"/>
              </a:ext>
            </a:extLst>
          </p:cNvPr>
          <p:cNvCxnSpPr>
            <a:cxnSpLocks/>
          </p:cNvCxnSpPr>
          <p:nvPr/>
        </p:nvCxnSpPr>
        <p:spPr>
          <a:xfrm>
            <a:off x="3114484" y="2331385"/>
            <a:ext cx="505907" cy="147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AF9147-E9B9-4806-A1CC-1ADA29924C4F}"/>
              </a:ext>
            </a:extLst>
          </p:cNvPr>
          <p:cNvCxnSpPr>
            <a:cxnSpLocks/>
          </p:cNvCxnSpPr>
          <p:nvPr/>
        </p:nvCxnSpPr>
        <p:spPr>
          <a:xfrm flipV="1">
            <a:off x="3613065" y="2464586"/>
            <a:ext cx="483529" cy="1347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970D80-537D-4FC5-A04A-B511943D0F87}"/>
              </a:ext>
            </a:extLst>
          </p:cNvPr>
          <p:cNvCxnSpPr>
            <a:cxnSpLocks/>
          </p:cNvCxnSpPr>
          <p:nvPr/>
        </p:nvCxnSpPr>
        <p:spPr>
          <a:xfrm flipV="1">
            <a:off x="4100423" y="2388597"/>
            <a:ext cx="504102" cy="748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307974-A468-49BD-AA16-C3A1857CC2BC}"/>
              </a:ext>
            </a:extLst>
          </p:cNvPr>
          <p:cNvCxnSpPr>
            <a:cxnSpLocks/>
          </p:cNvCxnSpPr>
          <p:nvPr/>
        </p:nvCxnSpPr>
        <p:spPr>
          <a:xfrm flipV="1">
            <a:off x="4597971" y="2350933"/>
            <a:ext cx="471989" cy="366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C57092-350D-4C32-A1CC-4F237415213F}"/>
              </a:ext>
            </a:extLst>
          </p:cNvPr>
          <p:cNvCxnSpPr>
            <a:cxnSpLocks/>
          </p:cNvCxnSpPr>
          <p:nvPr/>
        </p:nvCxnSpPr>
        <p:spPr>
          <a:xfrm>
            <a:off x="5053408" y="2355465"/>
            <a:ext cx="500331" cy="4904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BE6F4D-3DEE-40A1-B0BB-B33C50FC4DA6}"/>
              </a:ext>
            </a:extLst>
          </p:cNvPr>
          <p:cNvCxnSpPr>
            <a:cxnSpLocks/>
          </p:cNvCxnSpPr>
          <p:nvPr/>
        </p:nvCxnSpPr>
        <p:spPr>
          <a:xfrm>
            <a:off x="5538998" y="2406428"/>
            <a:ext cx="501851" cy="1653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8E80E90-9900-437F-B0C6-ED4CEB6DFC1E}"/>
              </a:ext>
            </a:extLst>
          </p:cNvPr>
          <p:cNvCxnSpPr>
            <a:cxnSpLocks/>
          </p:cNvCxnSpPr>
          <p:nvPr/>
        </p:nvCxnSpPr>
        <p:spPr>
          <a:xfrm>
            <a:off x="6040849" y="2571767"/>
            <a:ext cx="465907" cy="1195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8FADC75-D219-411C-BF8A-76362CDA66A1}"/>
              </a:ext>
            </a:extLst>
          </p:cNvPr>
          <p:cNvCxnSpPr>
            <a:cxnSpLocks/>
          </p:cNvCxnSpPr>
          <p:nvPr/>
        </p:nvCxnSpPr>
        <p:spPr>
          <a:xfrm flipV="1">
            <a:off x="6499936" y="2411596"/>
            <a:ext cx="473400" cy="2737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C23DBA5-B156-4626-8A03-FF91D08EA976}"/>
              </a:ext>
            </a:extLst>
          </p:cNvPr>
          <p:cNvCxnSpPr>
            <a:cxnSpLocks/>
          </p:cNvCxnSpPr>
          <p:nvPr/>
        </p:nvCxnSpPr>
        <p:spPr>
          <a:xfrm flipV="1">
            <a:off x="6968199" y="2299642"/>
            <a:ext cx="509352" cy="10663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5B322A0-D363-4C92-B8AC-8A294BF2349E}"/>
              </a:ext>
            </a:extLst>
          </p:cNvPr>
          <p:cNvCxnSpPr>
            <a:cxnSpLocks/>
          </p:cNvCxnSpPr>
          <p:nvPr/>
        </p:nvCxnSpPr>
        <p:spPr>
          <a:xfrm>
            <a:off x="7874782" y="2393327"/>
            <a:ext cx="1753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EC1B7FB-CCAE-40D6-8BB1-A05141135D3B}"/>
              </a:ext>
            </a:extLst>
          </p:cNvPr>
          <p:cNvSpPr txBox="1"/>
          <p:nvPr/>
        </p:nvSpPr>
        <p:spPr>
          <a:xfrm>
            <a:off x="643662" y="5482872"/>
            <a:ext cx="9065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Several hypotheses have been proposed: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Preferential scavenging of scattering aerosol by precipitation (Sherman et al., 2015)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Biomass burning (</a:t>
            </a:r>
            <a:r>
              <a:rPr lang="en-US" dirty="0" err="1"/>
              <a:t>Buzcu-Guven</a:t>
            </a:r>
            <a:r>
              <a:rPr lang="en-US" dirty="0"/>
              <a:t> et al., 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Agricultural harvest activities (</a:t>
            </a:r>
            <a:r>
              <a:rPr lang="en-US" dirty="0" err="1"/>
              <a:t>Delene</a:t>
            </a:r>
            <a:r>
              <a:rPr lang="en-US" dirty="0"/>
              <a:t> and </a:t>
            </a:r>
            <a:r>
              <a:rPr lang="en-US" dirty="0" err="1"/>
              <a:t>Ogren</a:t>
            </a:r>
            <a:r>
              <a:rPr lang="en-US" dirty="0"/>
              <a:t>, 2002) 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67C5CAD-3A43-484E-B72C-8B2B69976E3F}"/>
              </a:ext>
            </a:extLst>
          </p:cNvPr>
          <p:cNvSpPr/>
          <p:nvPr/>
        </p:nvSpPr>
        <p:spPr>
          <a:xfrm>
            <a:off x="9332937" y="774963"/>
            <a:ext cx="752055" cy="3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152420-DD74-4075-BB03-8CB65EAC5FCE}"/>
              </a:ext>
            </a:extLst>
          </p:cNvPr>
          <p:cNvSpPr txBox="1"/>
          <p:nvPr/>
        </p:nvSpPr>
        <p:spPr>
          <a:xfrm>
            <a:off x="10084992" y="760342"/>
            <a:ext cx="187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WHY???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76C36D-94F1-4A8E-82AA-222A1C1AB44F}"/>
              </a:ext>
            </a:extLst>
          </p:cNvPr>
          <p:cNvSpPr/>
          <p:nvPr/>
        </p:nvSpPr>
        <p:spPr>
          <a:xfrm>
            <a:off x="5821247" y="1786656"/>
            <a:ext cx="873594" cy="2802207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A3CDA-905C-439B-922D-FA4DF109D6DD}"/>
              </a:ext>
            </a:extLst>
          </p:cNvPr>
          <p:cNvSpPr txBox="1"/>
          <p:nvPr/>
        </p:nvSpPr>
        <p:spPr>
          <a:xfrm>
            <a:off x="1625600" y="215900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9D2E6-C130-4C21-B770-F0A83F48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01" y="1191929"/>
            <a:ext cx="5116139" cy="4051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05ED5B-4E6E-4C9C-8145-47BB942DAD1F}"/>
              </a:ext>
            </a:extLst>
          </p:cNvPr>
          <p:cNvSpPr/>
          <p:nvPr/>
        </p:nvSpPr>
        <p:spPr>
          <a:xfrm>
            <a:off x="1271239" y="4241924"/>
            <a:ext cx="2141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3445B-B495-49C4-8BC8-6AF44AFA4BE1}"/>
              </a:ext>
            </a:extLst>
          </p:cNvPr>
          <p:cNvSpPr/>
          <p:nvPr/>
        </p:nvSpPr>
        <p:spPr>
          <a:xfrm>
            <a:off x="2511579" y="4241924"/>
            <a:ext cx="2141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DDAC2-7E96-4E0F-89B6-38F5CA9FFD61}"/>
              </a:ext>
            </a:extLst>
          </p:cNvPr>
          <p:cNvSpPr/>
          <p:nvPr/>
        </p:nvSpPr>
        <p:spPr>
          <a:xfrm>
            <a:off x="3756379" y="4237464"/>
            <a:ext cx="2141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810F1-F425-415A-981A-639455629674}"/>
              </a:ext>
            </a:extLst>
          </p:cNvPr>
          <p:cNvSpPr/>
          <p:nvPr/>
        </p:nvSpPr>
        <p:spPr>
          <a:xfrm>
            <a:off x="4992668" y="4233759"/>
            <a:ext cx="2141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C0C47-CBD0-4ED7-B1E5-0C8403F459BD}"/>
              </a:ext>
            </a:extLst>
          </p:cNvPr>
          <p:cNvSpPr txBox="1"/>
          <p:nvPr/>
        </p:nvSpPr>
        <p:spPr>
          <a:xfrm>
            <a:off x="668215" y="595532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Sheridan et al., 2012</a:t>
            </a:r>
          </a:p>
        </p:txBody>
      </p:sp>
    </p:spTree>
    <p:extLst>
      <p:ext uri="{BB962C8B-B14F-4D97-AF65-F5344CB8AC3E}">
        <p14:creationId xmlns:p14="http://schemas.microsoft.com/office/powerpoint/2010/main" val="37021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8D863A-FCE0-71AD-16EB-6E76A19F513A}"/>
              </a:ext>
            </a:extLst>
          </p:cNvPr>
          <p:cNvSpPr txBox="1"/>
          <p:nvPr/>
        </p:nvSpPr>
        <p:spPr>
          <a:xfrm>
            <a:off x="546100" y="133003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Site Measurements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65CD1D-B9D5-45FA-87BD-68B9A48D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8" r="17101" b="2376"/>
          <a:stretch/>
        </p:blipFill>
        <p:spPr>
          <a:xfrm>
            <a:off x="866492" y="997383"/>
            <a:ext cx="2361063" cy="3978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CF96F1-A6D9-424E-A994-D6E06869EEE0}"/>
              </a:ext>
            </a:extLst>
          </p:cNvPr>
          <p:cNvSpPr txBox="1"/>
          <p:nvPr/>
        </p:nvSpPr>
        <p:spPr>
          <a:xfrm>
            <a:off x="787990" y="674217"/>
            <a:ext cx="274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In-situ aerosol system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91F11B-0B36-448C-9949-15863648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64968"/>
              </p:ext>
            </p:extLst>
          </p:nvPr>
        </p:nvGraphicFramePr>
        <p:xfrm>
          <a:off x="3537625" y="958946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802">
                  <a:extLst>
                    <a:ext uri="{9D8B030D-6E8A-4147-A177-3AD203B41FA5}">
                      <a16:colId xmlns:a16="http://schemas.microsoft.com/office/drawing/2014/main" val="3387940620"/>
                    </a:ext>
                  </a:extLst>
                </a:gridCol>
                <a:gridCol w="4758198">
                  <a:extLst>
                    <a:ext uri="{9D8B030D-6E8A-4147-A177-3AD203B41FA5}">
                      <a16:colId xmlns:a16="http://schemas.microsoft.com/office/drawing/2014/main" val="3859230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68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Aerosol optical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NOAA GML, since 1994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18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Meteorology (RH, Wind,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NOAA/GML, since 1994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39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Aerosol chemistry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NOAA/PMEL, 1994-2008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12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Carbon monoxide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EPA, 2012-2018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1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Illinois Climate Network, since 1990</a:t>
                      </a:r>
                    </a:p>
                    <a:p>
                      <a:r>
                        <a:rPr lang="en-US" dirty="0"/>
                        <a:t>NOAA Online Weather, since 1995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4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Illinois Climate Network, since 2012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351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AB3DB8-A5C0-4D75-ADBE-7860E32BF42C}"/>
              </a:ext>
            </a:extLst>
          </p:cNvPr>
          <p:cNvSpPr txBox="1"/>
          <p:nvPr/>
        </p:nvSpPr>
        <p:spPr>
          <a:xfrm>
            <a:off x="4104093" y="4285682"/>
            <a:ext cx="6842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measurements at BND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NASA AERONET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NADP precipitation chemistry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aerosol 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 EPA dry deposition chemistry, PM2.5, AQ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SURFRAD solar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USDA UV-b radiation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2E910-E0DF-4BBC-B10A-BA058F797E47}"/>
              </a:ext>
            </a:extLst>
          </p:cNvPr>
          <p:cNvSpPr txBox="1"/>
          <p:nvPr/>
        </p:nvSpPr>
        <p:spPr>
          <a:xfrm>
            <a:off x="185352" y="6540331"/>
            <a:ext cx="10839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https://www.isws.illinois.edu/climate-and-atmospheric-science/bondville-environmental-and-atmospheric-research-site</a:t>
            </a:r>
          </a:p>
        </p:txBody>
      </p:sp>
    </p:spTree>
    <p:extLst>
      <p:ext uri="{BB962C8B-B14F-4D97-AF65-F5344CB8AC3E}">
        <p14:creationId xmlns:p14="http://schemas.microsoft.com/office/powerpoint/2010/main" val="155753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DA9B8-AC7D-6751-9A3E-C3735F576FB3}"/>
              </a:ext>
            </a:extLst>
          </p:cNvPr>
          <p:cNvSpPr txBox="1"/>
          <p:nvPr/>
        </p:nvSpPr>
        <p:spPr>
          <a:xfrm>
            <a:off x="546100" y="133003"/>
            <a:ext cx="666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Is wet scavenging causing low SSA at BND?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7E50E-6D17-782C-CAB6-A903339D9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5" r="66734" b="36494"/>
          <a:stretch/>
        </p:blipFill>
        <p:spPr bwMode="auto">
          <a:xfrm>
            <a:off x="7961651" y="1105297"/>
            <a:ext cx="3903662" cy="28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7CE68C5-A5EC-7797-1990-6222359F3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73736" y="650508"/>
            <a:ext cx="3704854" cy="37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D451A17-B20B-4356-1D01-861D4BD42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97784" r="71684" b="-388"/>
          <a:stretch/>
        </p:blipFill>
        <p:spPr bwMode="auto">
          <a:xfrm>
            <a:off x="8921583" y="886263"/>
            <a:ext cx="2446515" cy="2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7A26F84-8C87-46E8-A985-7F0A67FF4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5"/>
          <a:stretch/>
        </p:blipFill>
        <p:spPr bwMode="auto">
          <a:xfrm>
            <a:off x="81882" y="633487"/>
            <a:ext cx="3791854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D9D84-48E2-4872-980D-36DE84F72D18}"/>
              </a:ext>
            </a:extLst>
          </p:cNvPr>
          <p:cNvSpPr txBox="1"/>
          <p:nvPr/>
        </p:nvSpPr>
        <p:spPr>
          <a:xfrm>
            <a:off x="3081754" y="4522527"/>
            <a:ext cx="859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humidity is low in September and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Precipitation is also low in September and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September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October</a:t>
            </a:r>
            <a:r>
              <a:rPr lang="en-US" dirty="0"/>
              <a:t> SSA  is lower than other months regardless of RH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8A50DE-FA70-4EC5-91FE-036A7B462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3" t="97784" r="50000" b="-388"/>
          <a:stretch/>
        </p:blipFill>
        <p:spPr bwMode="auto">
          <a:xfrm>
            <a:off x="8954535" y="1057600"/>
            <a:ext cx="2531965" cy="2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1C199-5E07-4AA1-BCE9-B397066662E8}"/>
              </a:ext>
            </a:extLst>
          </p:cNvPr>
          <p:cNvSpPr txBox="1"/>
          <p:nvPr/>
        </p:nvSpPr>
        <p:spPr>
          <a:xfrm rot="16200000">
            <a:off x="7007900" y="2293418"/>
            <a:ext cx="25571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Single scattering albedo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E45C7-B00A-4731-B663-4E84079EBB6C}"/>
              </a:ext>
            </a:extLst>
          </p:cNvPr>
          <p:cNvSpPr txBox="1"/>
          <p:nvPr/>
        </p:nvSpPr>
        <p:spPr>
          <a:xfrm>
            <a:off x="9115223" y="3764797"/>
            <a:ext cx="2263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Relative humidity (%)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55FA8-B509-4175-BABC-EEA8B629F242}"/>
              </a:ext>
            </a:extLst>
          </p:cNvPr>
          <p:cNvSpPr/>
          <p:nvPr/>
        </p:nvSpPr>
        <p:spPr>
          <a:xfrm>
            <a:off x="1206963" y="3528061"/>
            <a:ext cx="436486" cy="122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20416-ECC1-4357-8C08-9FC34EB1E7B8}"/>
              </a:ext>
            </a:extLst>
          </p:cNvPr>
          <p:cNvSpPr txBox="1"/>
          <p:nvPr/>
        </p:nvSpPr>
        <p:spPr>
          <a:xfrm>
            <a:off x="1098044" y="3461876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NOAA/GML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9676153-DCD6-4D72-862C-8329BB6FAD14}"/>
              </a:ext>
            </a:extLst>
          </p:cNvPr>
          <p:cNvSpPr/>
          <p:nvPr/>
        </p:nvSpPr>
        <p:spPr>
          <a:xfrm>
            <a:off x="6477767" y="6185138"/>
            <a:ext cx="752055" cy="3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2601A-584D-4F6D-8D31-EC177715CB31}"/>
              </a:ext>
            </a:extLst>
          </p:cNvPr>
          <p:cNvSpPr txBox="1"/>
          <p:nvPr/>
        </p:nvSpPr>
        <p:spPr>
          <a:xfrm>
            <a:off x="7266839" y="5985718"/>
            <a:ext cx="459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 indication that wet removal is causing the low SSA.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021660-FF5E-4865-9D32-14A699837DF5}"/>
              </a:ext>
            </a:extLst>
          </p:cNvPr>
          <p:cNvSpPr txBox="1"/>
          <p:nvPr/>
        </p:nvSpPr>
        <p:spPr>
          <a:xfrm rot="16200000">
            <a:off x="-633591" y="2099624"/>
            <a:ext cx="17363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Ambient RH (%)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2BACF-5236-47B9-80B2-137A1BE95747}"/>
              </a:ext>
            </a:extLst>
          </p:cNvPr>
          <p:cNvSpPr txBox="1"/>
          <p:nvPr/>
        </p:nvSpPr>
        <p:spPr>
          <a:xfrm rot="16200000">
            <a:off x="2703419" y="2163780"/>
            <a:ext cx="26516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Monthly Precipitation (in)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CB4E9B-39D3-414D-92F1-A8AF2368A847}"/>
              </a:ext>
            </a:extLst>
          </p:cNvPr>
          <p:cNvSpPr/>
          <p:nvPr/>
        </p:nvSpPr>
        <p:spPr>
          <a:xfrm>
            <a:off x="2603381" y="914329"/>
            <a:ext cx="478373" cy="2802207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D408BA-620E-412A-98C5-2DC5B4843C8F}"/>
              </a:ext>
            </a:extLst>
          </p:cNvPr>
          <p:cNvSpPr/>
          <p:nvPr/>
        </p:nvSpPr>
        <p:spPr>
          <a:xfrm>
            <a:off x="6314540" y="943159"/>
            <a:ext cx="478373" cy="2802207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928553-18FD-4057-AFE9-0EC3D92C6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3" y="4403269"/>
            <a:ext cx="2999872" cy="22499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292C9E-3769-43A4-8081-7E39C449E320}"/>
              </a:ext>
            </a:extLst>
          </p:cNvPr>
          <p:cNvSpPr txBox="1"/>
          <p:nvPr/>
        </p:nvSpPr>
        <p:spPr>
          <a:xfrm>
            <a:off x="81882" y="628130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Foggy October day at BND</a:t>
            </a:r>
          </a:p>
        </p:txBody>
      </p:sp>
    </p:spTree>
    <p:extLst>
      <p:ext uri="{BB962C8B-B14F-4D97-AF65-F5344CB8AC3E}">
        <p14:creationId xmlns:p14="http://schemas.microsoft.com/office/powerpoint/2010/main" val="281893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B7ADB3-E61F-B748-7A5D-484907EF3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1" r="12062" b="7623"/>
          <a:stretch/>
        </p:blipFill>
        <p:spPr>
          <a:xfrm>
            <a:off x="194640" y="1045986"/>
            <a:ext cx="4598078" cy="2950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7F5592-4860-4CA7-9690-27D6B10F7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81" t="62183" r="5385" b="7453"/>
          <a:stretch/>
        </p:blipFill>
        <p:spPr>
          <a:xfrm>
            <a:off x="0" y="3154238"/>
            <a:ext cx="1450430" cy="1910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6CD766-268F-4E8D-A86E-2E09A1FD803F}"/>
              </a:ext>
            </a:extLst>
          </p:cNvPr>
          <p:cNvSpPr txBox="1"/>
          <p:nvPr/>
        </p:nvSpPr>
        <p:spPr>
          <a:xfrm>
            <a:off x="546100" y="133003"/>
            <a:ext cx="685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Is biomass burning causing low SSA at BND?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E93F41A-8E21-4550-B002-FB15C41D2F55}"/>
              </a:ext>
            </a:extLst>
          </p:cNvPr>
          <p:cNvSpPr/>
          <p:nvPr/>
        </p:nvSpPr>
        <p:spPr>
          <a:xfrm>
            <a:off x="3205659" y="2280744"/>
            <a:ext cx="189186" cy="18918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D39D8-5913-4DFC-B9D6-1E059D6D007A}"/>
              </a:ext>
            </a:extLst>
          </p:cNvPr>
          <p:cNvSpPr/>
          <p:nvPr/>
        </p:nvSpPr>
        <p:spPr>
          <a:xfrm>
            <a:off x="4424855" y="3058402"/>
            <a:ext cx="448445" cy="1061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F648E-CD36-47F6-8466-261DACB7C078}"/>
              </a:ext>
            </a:extLst>
          </p:cNvPr>
          <p:cNvSpPr txBox="1"/>
          <p:nvPr/>
        </p:nvSpPr>
        <p:spPr>
          <a:xfrm>
            <a:off x="1243432" y="3817360"/>
            <a:ext cx="4346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September/October </a:t>
            </a:r>
            <a:r>
              <a:rPr lang="en-US" dirty="0"/>
              <a:t>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NW fires are likely forest 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 fires are likely agricultural burning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A35FC9-0EDF-4384-9908-923597A46FC1}"/>
              </a:ext>
            </a:extLst>
          </p:cNvPr>
          <p:cNvSpPr txBox="1"/>
          <p:nvPr/>
        </p:nvSpPr>
        <p:spPr>
          <a:xfrm>
            <a:off x="583128" y="792162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 fires by month (MODIS data 2017)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6CD3CF-7B53-4DC0-AA19-423A9001D786}"/>
              </a:ext>
            </a:extLst>
          </p:cNvPr>
          <p:cNvSpPr txBox="1"/>
          <p:nvPr/>
        </p:nvSpPr>
        <p:spPr>
          <a:xfrm rot="16200000">
            <a:off x="3804951" y="2461157"/>
            <a:ext cx="2498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Jaffe et al, JAWMA, 2020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A7653A-6FD0-4E67-850A-D9E6D5B6DF03}"/>
              </a:ext>
            </a:extLst>
          </p:cNvPr>
          <p:cNvGrpSpPr/>
          <p:nvPr/>
        </p:nvGrpSpPr>
        <p:grpSpPr>
          <a:xfrm>
            <a:off x="4650728" y="-126687"/>
            <a:ext cx="7346632" cy="5728189"/>
            <a:chOff x="1504696" y="723200"/>
            <a:chExt cx="6799224" cy="509941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28B98B6-CFA5-4953-921B-983B59E1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4696" y="723200"/>
              <a:ext cx="6799224" cy="509941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4E2418-9296-4A3F-9450-99855B861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376" t="23842" b="23187"/>
            <a:stretch/>
          </p:blipFill>
          <p:spPr>
            <a:xfrm>
              <a:off x="2546872" y="1935333"/>
              <a:ext cx="5757048" cy="2702739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D152EF8-E443-46EE-B032-C4BA27712894}"/>
              </a:ext>
            </a:extLst>
          </p:cNvPr>
          <p:cNvSpPr/>
          <p:nvPr/>
        </p:nvSpPr>
        <p:spPr>
          <a:xfrm>
            <a:off x="5247932" y="3441357"/>
            <a:ext cx="1398129" cy="830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792CA5-63B6-4742-96B5-8DE96CBA6219}"/>
              </a:ext>
            </a:extLst>
          </p:cNvPr>
          <p:cNvSpPr txBox="1"/>
          <p:nvPr/>
        </p:nvSpPr>
        <p:spPr>
          <a:xfrm>
            <a:off x="5518156" y="3726074"/>
            <a:ext cx="22558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SSA&lt;0.90 (113 </a:t>
            </a:r>
            <a:r>
              <a:rPr lang="en-US" b="1" dirty="0" err="1">
                <a:solidFill>
                  <a:srgbClr val="FF0000"/>
                </a:solidFill>
              </a:rPr>
              <a:t>traj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>
                <a:solidFill>
                  <a:srgbClr val="0000FF"/>
                </a:solidFill>
              </a:rPr>
              <a:t>SSA&gt;0.95 (35 </a:t>
            </a:r>
            <a:r>
              <a:rPr lang="en-US" b="1" dirty="0" err="1">
                <a:solidFill>
                  <a:srgbClr val="0000FF"/>
                </a:solidFill>
              </a:rPr>
              <a:t>traj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65CA1D-BEFC-4019-9BD1-3ACF169E24BB}"/>
              </a:ext>
            </a:extLst>
          </p:cNvPr>
          <p:cNvSpPr txBox="1"/>
          <p:nvPr/>
        </p:nvSpPr>
        <p:spPr>
          <a:xfrm>
            <a:off x="7810931" y="6279909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5 day back trajectories, </a:t>
            </a:r>
          </a:p>
          <a:p>
            <a:r>
              <a:rPr lang="en-US" i="1" dirty="0"/>
              <a:t>NCEP/NCAR Reanalysis for 2012-2017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7A8223-90FB-42C3-B8CC-9DB16A3E3C0F}"/>
              </a:ext>
            </a:extLst>
          </p:cNvPr>
          <p:cNvSpPr txBox="1"/>
          <p:nvPr/>
        </p:nvSpPr>
        <p:spPr>
          <a:xfrm>
            <a:off x="5798996" y="792162"/>
            <a:ext cx="639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Median back trajectories for September &amp; October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0FEFE62-CDE3-493C-85C1-31E38687B664}"/>
              </a:ext>
            </a:extLst>
          </p:cNvPr>
          <p:cNvSpPr/>
          <p:nvPr/>
        </p:nvSpPr>
        <p:spPr>
          <a:xfrm>
            <a:off x="2999365" y="5413845"/>
            <a:ext cx="752055" cy="3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C8D57F-5BBC-4543-A262-A830E10AA71B}"/>
              </a:ext>
            </a:extLst>
          </p:cNvPr>
          <p:cNvSpPr txBox="1"/>
          <p:nvPr/>
        </p:nvSpPr>
        <p:spPr>
          <a:xfrm>
            <a:off x="3753135" y="5208615"/>
            <a:ext cx="847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Both trajectories could perhaps transport smoke to BND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NW trajectory associated with low SSA</a:t>
            </a:r>
          </a:p>
        </p:txBody>
      </p:sp>
    </p:spTree>
    <p:extLst>
      <p:ext uri="{BB962C8B-B14F-4D97-AF65-F5344CB8AC3E}">
        <p14:creationId xmlns:p14="http://schemas.microsoft.com/office/powerpoint/2010/main" val="324867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2952B59-72DD-42A5-A143-0AE91F85859D}"/>
              </a:ext>
            </a:extLst>
          </p:cNvPr>
          <p:cNvSpPr/>
          <p:nvPr/>
        </p:nvSpPr>
        <p:spPr>
          <a:xfrm>
            <a:off x="1894794" y="1427600"/>
            <a:ext cx="277464" cy="1860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1AEB15-7713-4134-B335-4C229F5EB145}"/>
              </a:ext>
            </a:extLst>
          </p:cNvPr>
          <p:cNvSpPr/>
          <p:nvPr/>
        </p:nvSpPr>
        <p:spPr>
          <a:xfrm>
            <a:off x="4641862" y="1428967"/>
            <a:ext cx="284772" cy="1859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A2B4E-937A-456E-9052-C76E4AD32BD0}"/>
              </a:ext>
            </a:extLst>
          </p:cNvPr>
          <p:cNvSpPr txBox="1"/>
          <p:nvPr/>
        </p:nvSpPr>
        <p:spPr>
          <a:xfrm>
            <a:off x="8011260" y="69591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Pollution rose of co-albedo (1-SSA)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F251DF-D190-4CB3-97B9-8E33305F4283}"/>
              </a:ext>
            </a:extLst>
          </p:cNvPr>
          <p:cNvSpPr/>
          <p:nvPr/>
        </p:nvSpPr>
        <p:spPr>
          <a:xfrm>
            <a:off x="194003" y="3663783"/>
            <a:ext cx="1398129" cy="830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BE733F-A6B6-4DC7-9F37-C5869248E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3" b="14619"/>
          <a:stretch/>
        </p:blipFill>
        <p:spPr>
          <a:xfrm>
            <a:off x="7367940" y="1217479"/>
            <a:ext cx="3825800" cy="269826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6D7FD74-1652-4186-9887-B6A1B092A180}"/>
              </a:ext>
            </a:extLst>
          </p:cNvPr>
          <p:cNvSpPr txBox="1"/>
          <p:nvPr/>
        </p:nvSpPr>
        <p:spPr>
          <a:xfrm>
            <a:off x="7799919" y="6584695"/>
            <a:ext cx="4560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NOAA/GML wind and aerosol data (2012-2023)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B21E0E-8D88-4990-A9A3-A74D57046AF8}"/>
              </a:ext>
            </a:extLst>
          </p:cNvPr>
          <p:cNvSpPr txBox="1"/>
          <p:nvPr/>
        </p:nvSpPr>
        <p:spPr>
          <a:xfrm>
            <a:off x="10185872" y="1109801"/>
            <a:ext cx="13773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6600"/>
                </a:solidFill>
              </a:rPr>
              <a:t>September</a:t>
            </a:r>
          </a:p>
          <a:p>
            <a:r>
              <a:rPr lang="en-US" b="1" dirty="0">
                <a:solidFill>
                  <a:srgbClr val="FF0000"/>
                </a:solidFill>
              </a:rPr>
              <a:t>October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B7B6EB8-08FF-4B63-9C27-90CFE7F79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2" t="32493" b="36497"/>
          <a:stretch/>
        </p:blipFill>
        <p:spPr bwMode="auto">
          <a:xfrm>
            <a:off x="291939" y="1391024"/>
            <a:ext cx="2606495" cy="221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06FB16-6DA1-4DD7-A445-AD84FE3B20CB}"/>
              </a:ext>
            </a:extLst>
          </p:cNvPr>
          <p:cNvSpPr txBox="1"/>
          <p:nvPr/>
        </p:nvSpPr>
        <p:spPr>
          <a:xfrm>
            <a:off x="515821" y="3906399"/>
            <a:ext cx="521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Potassium – elevated in September &amp;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 – elevated in September, low in October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32C2C4-A4F2-4228-80BB-43EE3165523E}"/>
              </a:ext>
            </a:extLst>
          </p:cNvPr>
          <p:cNvSpPr txBox="1"/>
          <p:nvPr/>
        </p:nvSpPr>
        <p:spPr>
          <a:xfrm>
            <a:off x="1613466" y="70769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Biomass burning markers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730D1-6CAE-4B64-B9C4-68988531A2A7}"/>
              </a:ext>
            </a:extLst>
          </p:cNvPr>
          <p:cNvSpPr txBox="1"/>
          <p:nvPr/>
        </p:nvSpPr>
        <p:spPr>
          <a:xfrm>
            <a:off x="201091" y="6338474"/>
            <a:ext cx="538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Potassium is PM1 data from NOAA/PMEL (1995-2008)</a:t>
            </a:r>
          </a:p>
          <a:p>
            <a:r>
              <a:rPr lang="en-US" sz="1600" i="1" dirty="0"/>
              <a:t>Carbon monoxide data is from US EPA (2012-2018)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6955B2-7182-414E-9154-917990FA84E8}"/>
              </a:ext>
            </a:extLst>
          </p:cNvPr>
          <p:cNvSpPr txBox="1"/>
          <p:nvPr/>
        </p:nvSpPr>
        <p:spPr>
          <a:xfrm>
            <a:off x="546100" y="133003"/>
            <a:ext cx="685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Is biomass burning causing low SSA at BND?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A56BC6C-EC50-484B-B8E4-6D87C6E6014E}"/>
              </a:ext>
            </a:extLst>
          </p:cNvPr>
          <p:cNvSpPr/>
          <p:nvPr/>
        </p:nvSpPr>
        <p:spPr>
          <a:xfrm>
            <a:off x="1281471" y="5104241"/>
            <a:ext cx="752055" cy="3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18E4F5-5CF5-411E-8FAC-ABB17225AB54}"/>
              </a:ext>
            </a:extLst>
          </p:cNvPr>
          <p:cNvSpPr txBox="1"/>
          <p:nvPr/>
        </p:nvSpPr>
        <p:spPr>
          <a:xfrm>
            <a:off x="2257615" y="4886652"/>
            <a:ext cx="959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 clear chemical signal for 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No clear local source of darker aerosol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D43A95-E127-442A-B414-58C8D1BEA38A}"/>
              </a:ext>
            </a:extLst>
          </p:cNvPr>
          <p:cNvSpPr txBox="1"/>
          <p:nvPr/>
        </p:nvSpPr>
        <p:spPr>
          <a:xfrm>
            <a:off x="998260" y="10866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Potassium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09CDE9-8464-4EB9-9C6E-607E54FD5D9F}"/>
              </a:ext>
            </a:extLst>
          </p:cNvPr>
          <p:cNvSpPr txBox="1"/>
          <p:nvPr/>
        </p:nvSpPr>
        <p:spPr>
          <a:xfrm>
            <a:off x="3382069" y="1109801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Carbon monoxide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7680C-77F1-4E50-9846-63B4439DF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615" y="1296722"/>
            <a:ext cx="3204188" cy="2353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2DAA05-BE97-494A-BC94-69D711D36D47}"/>
              </a:ext>
            </a:extLst>
          </p:cNvPr>
          <p:cNvSpPr txBox="1"/>
          <p:nvPr/>
        </p:nvSpPr>
        <p:spPr>
          <a:xfrm>
            <a:off x="7050258" y="3887602"/>
            <a:ext cx="514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Local winds more easterly for low albedo (high co-albedo) but contributions from all directions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4FB41-206F-447E-B157-737158287955}"/>
              </a:ext>
            </a:extLst>
          </p:cNvPr>
          <p:cNvSpPr txBox="1"/>
          <p:nvPr/>
        </p:nvSpPr>
        <p:spPr>
          <a:xfrm rot="16200000">
            <a:off x="-169549" y="2126383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m</a:t>
            </a:r>
            <a:r>
              <a:rPr lang="en-US" sz="1600" b="1" dirty="0"/>
              <a:t>g/m</a:t>
            </a:r>
            <a:r>
              <a:rPr lang="en-US" sz="1600" b="1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413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F36F9-20C1-42A3-9CDB-74E67B5839E8}"/>
              </a:ext>
            </a:extLst>
          </p:cNvPr>
          <p:cNvSpPr/>
          <p:nvPr/>
        </p:nvSpPr>
        <p:spPr>
          <a:xfrm>
            <a:off x="7379096" y="1477841"/>
            <a:ext cx="209639" cy="1512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68D7B7-AA1C-48DE-92DA-24A8A8B8F0C6}"/>
              </a:ext>
            </a:extLst>
          </p:cNvPr>
          <p:cNvSpPr/>
          <p:nvPr/>
        </p:nvSpPr>
        <p:spPr>
          <a:xfrm>
            <a:off x="9260077" y="1477841"/>
            <a:ext cx="209639" cy="1512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6FBB1E-2A07-48EE-B33B-F467E95FC2DB}"/>
              </a:ext>
            </a:extLst>
          </p:cNvPr>
          <p:cNvSpPr/>
          <p:nvPr/>
        </p:nvSpPr>
        <p:spPr>
          <a:xfrm>
            <a:off x="11155214" y="1477841"/>
            <a:ext cx="209639" cy="1512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82AF7E5-99B9-4CDD-B249-1AF675245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7" b="68002"/>
          <a:stretch/>
        </p:blipFill>
        <p:spPr bwMode="auto">
          <a:xfrm>
            <a:off x="6057412" y="1424536"/>
            <a:ext cx="2136849" cy="18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70EF4AA-9AA5-799F-8F4F-AED8829BD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4" t="63568" r="26074" b="2725"/>
          <a:stretch/>
        </p:blipFill>
        <p:spPr bwMode="auto">
          <a:xfrm>
            <a:off x="9855031" y="1396952"/>
            <a:ext cx="1949301" cy="195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13AA6AC-169D-5EEE-8ACB-876E50855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2" t="32493" b="36497"/>
          <a:stretch/>
        </p:blipFill>
        <p:spPr bwMode="auto">
          <a:xfrm>
            <a:off x="7943854" y="1450239"/>
            <a:ext cx="2136848" cy="18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4FD66-0BF1-4E00-97F1-796FEB1EE857}"/>
              </a:ext>
            </a:extLst>
          </p:cNvPr>
          <p:cNvSpPr txBox="1"/>
          <p:nvPr/>
        </p:nvSpPr>
        <p:spPr>
          <a:xfrm>
            <a:off x="194003" y="199587"/>
            <a:ext cx="889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Are agricultural harvest activities causing low SSA at BND?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5AAFE-6F79-46D2-A6AA-0EBBD2FA925C}"/>
              </a:ext>
            </a:extLst>
          </p:cNvPr>
          <p:cNvSpPr txBox="1"/>
          <p:nvPr/>
        </p:nvSpPr>
        <p:spPr>
          <a:xfrm>
            <a:off x="8182563" y="7318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Soil markers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A90FE-619F-46FC-A037-989DB358CFB5}"/>
              </a:ext>
            </a:extLst>
          </p:cNvPr>
          <p:cNvSpPr txBox="1"/>
          <p:nvPr/>
        </p:nvSpPr>
        <p:spPr>
          <a:xfrm>
            <a:off x="6623724" y="114325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98276-FD94-4056-93AC-5C36A427EF8A}"/>
              </a:ext>
            </a:extLst>
          </p:cNvPr>
          <p:cNvSpPr txBox="1"/>
          <p:nvPr/>
        </p:nvSpPr>
        <p:spPr>
          <a:xfrm>
            <a:off x="8381336" y="114325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Potassium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D698C5-7F52-4B0E-B249-7CF5B8308E99}"/>
              </a:ext>
            </a:extLst>
          </p:cNvPr>
          <p:cNvSpPr txBox="1"/>
          <p:nvPr/>
        </p:nvSpPr>
        <p:spPr>
          <a:xfrm>
            <a:off x="10254031" y="114325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Magnesium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59D5-9FF0-4E27-A06E-1D86F3697E64}"/>
              </a:ext>
            </a:extLst>
          </p:cNvPr>
          <p:cNvSpPr txBox="1"/>
          <p:nvPr/>
        </p:nvSpPr>
        <p:spPr>
          <a:xfrm>
            <a:off x="7171587" y="6489136"/>
            <a:ext cx="5020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Ion data is PM1 data from NOAA/PMEL (1995-2008)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7C7C6F-24B9-4753-8C5C-6BAA333888CF}"/>
              </a:ext>
            </a:extLst>
          </p:cNvPr>
          <p:cNvSpPr txBox="1"/>
          <p:nvPr/>
        </p:nvSpPr>
        <p:spPr>
          <a:xfrm>
            <a:off x="6097941" y="3503246"/>
            <a:ext cx="586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three soil markers are elevated in Sept. &amp; Oct.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increase in soil markers during April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DDBF0-AA3D-4324-927D-32723B879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6" y="815385"/>
            <a:ext cx="3559621" cy="2385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01393E-F28C-4082-ADC0-54314439A79D}"/>
              </a:ext>
            </a:extLst>
          </p:cNvPr>
          <p:cNvSpPr txBox="1"/>
          <p:nvPr/>
        </p:nvSpPr>
        <p:spPr>
          <a:xfrm>
            <a:off x="481883" y="3286285"/>
            <a:ext cx="413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BND has enhanced soil loading during spring planting and fall harvesting. (</a:t>
            </a:r>
            <a:r>
              <a:rPr lang="en-US" dirty="0" err="1"/>
              <a:t>Malm</a:t>
            </a:r>
            <a:r>
              <a:rPr lang="en-US" dirty="0"/>
              <a:t> et al., 2007).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27DC8E-2963-40AD-BB6E-B730D2F5F9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936" t="70998" r="4889" b="4368"/>
          <a:stretch/>
        </p:blipFill>
        <p:spPr>
          <a:xfrm>
            <a:off x="3496729" y="4486614"/>
            <a:ext cx="1367082" cy="1932763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65E0C086-9361-45F9-96EC-F84569CA232F}"/>
              </a:ext>
            </a:extLst>
          </p:cNvPr>
          <p:cNvSpPr/>
          <p:nvPr/>
        </p:nvSpPr>
        <p:spPr>
          <a:xfrm>
            <a:off x="5983774" y="4942176"/>
            <a:ext cx="752055" cy="3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290710-CF4D-4A54-885F-18DC4408BB75}"/>
              </a:ext>
            </a:extLst>
          </p:cNvPr>
          <p:cNvSpPr txBox="1"/>
          <p:nvPr/>
        </p:nvSpPr>
        <p:spPr>
          <a:xfrm>
            <a:off x="6886735" y="4893478"/>
            <a:ext cx="4598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Chemistry measurements suggest increased soil source in September/October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75419-73A5-4DAD-86C0-64232DBCAB30}"/>
              </a:ext>
            </a:extLst>
          </p:cNvPr>
          <p:cNvSpPr txBox="1"/>
          <p:nvPr/>
        </p:nvSpPr>
        <p:spPr>
          <a:xfrm>
            <a:off x="882666" y="2859879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Harvest day in northern Illinois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80CDD-C636-4E50-B18A-9D4E10CA7D37}"/>
              </a:ext>
            </a:extLst>
          </p:cNvPr>
          <p:cNvSpPr txBox="1"/>
          <p:nvPr/>
        </p:nvSpPr>
        <p:spPr>
          <a:xfrm rot="16200000">
            <a:off x="3547556" y="1950175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Photo by Ira Block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CA3CCE-F2C0-4D13-BF3E-2763A925B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72" y="4362731"/>
            <a:ext cx="3190777" cy="218053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A8403B-86ED-49F6-96A3-1C5CFA0953D0}"/>
              </a:ext>
            </a:extLst>
          </p:cNvPr>
          <p:cNvCxnSpPr>
            <a:cxnSpLocks/>
          </p:cNvCxnSpPr>
          <p:nvPr/>
        </p:nvCxnSpPr>
        <p:spPr>
          <a:xfrm>
            <a:off x="1395046" y="4099851"/>
            <a:ext cx="175846" cy="386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9F2FCA-A3C6-4026-9430-DC04F846AF2C}"/>
              </a:ext>
            </a:extLst>
          </p:cNvPr>
          <p:cNvSpPr txBox="1"/>
          <p:nvPr/>
        </p:nvSpPr>
        <p:spPr>
          <a:xfrm rot="16200000">
            <a:off x="5492698" y="206776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m</a:t>
            </a:r>
            <a:r>
              <a:rPr lang="en-US" sz="1600" b="1" dirty="0"/>
              <a:t>g/m</a:t>
            </a:r>
            <a:r>
              <a:rPr lang="en-US" sz="1600" b="1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34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75F553C-29AE-4DAC-8698-536325A0A062}"/>
              </a:ext>
            </a:extLst>
          </p:cNvPr>
          <p:cNvSpPr/>
          <p:nvPr/>
        </p:nvSpPr>
        <p:spPr>
          <a:xfrm>
            <a:off x="8243727" y="2297410"/>
            <a:ext cx="774035" cy="1081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5F21EE-6049-46B6-928C-503C7AA2650A}"/>
              </a:ext>
            </a:extLst>
          </p:cNvPr>
          <p:cNvSpPr/>
          <p:nvPr/>
        </p:nvSpPr>
        <p:spPr>
          <a:xfrm>
            <a:off x="10282735" y="2293872"/>
            <a:ext cx="774035" cy="108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6A9921C-4552-471D-840A-E2CC155A5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21" b="39824"/>
          <a:stretch/>
        </p:blipFill>
        <p:spPr>
          <a:xfrm>
            <a:off x="6392258" y="2266607"/>
            <a:ext cx="5805872" cy="11823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343C63A-2D52-4473-BAF0-B37153238038}"/>
              </a:ext>
            </a:extLst>
          </p:cNvPr>
          <p:cNvSpPr/>
          <p:nvPr/>
        </p:nvSpPr>
        <p:spPr>
          <a:xfrm>
            <a:off x="8251128" y="1150085"/>
            <a:ext cx="774035" cy="1081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E33C0F-D0DE-4E82-99FA-0C68204979B2}"/>
              </a:ext>
            </a:extLst>
          </p:cNvPr>
          <p:cNvSpPr/>
          <p:nvPr/>
        </p:nvSpPr>
        <p:spPr>
          <a:xfrm>
            <a:off x="10290136" y="1146547"/>
            <a:ext cx="774035" cy="1081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4FD66-0BF1-4E00-97F1-796FEB1EE857}"/>
              </a:ext>
            </a:extLst>
          </p:cNvPr>
          <p:cNvSpPr txBox="1"/>
          <p:nvPr/>
        </p:nvSpPr>
        <p:spPr>
          <a:xfrm>
            <a:off x="194003" y="199587"/>
            <a:ext cx="889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Are agricultural harvest activities causing low SSA at BND?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D59D5-9FF0-4E27-A06E-1D86F3697E64}"/>
              </a:ext>
            </a:extLst>
          </p:cNvPr>
          <p:cNvSpPr txBox="1"/>
          <p:nvPr/>
        </p:nvSpPr>
        <p:spPr>
          <a:xfrm>
            <a:off x="8649868" y="6519446"/>
            <a:ext cx="3618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NOAA GML aerosol data (2012-2023)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473B3B-6EB2-49F9-AD2F-2227B2DE1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56" y="1142546"/>
            <a:ext cx="5946237" cy="248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FE1F0E-75E1-47C5-A5BA-0C2EF16A9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69740"/>
          <a:stretch/>
        </p:blipFill>
        <p:spPr>
          <a:xfrm>
            <a:off x="6392258" y="1008289"/>
            <a:ext cx="5805872" cy="131764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E2942B-41B7-42A5-BAEA-C65BDD3D0F61}"/>
              </a:ext>
            </a:extLst>
          </p:cNvPr>
          <p:cNvSpPr/>
          <p:nvPr/>
        </p:nvSpPr>
        <p:spPr>
          <a:xfrm>
            <a:off x="10126939" y="1142546"/>
            <a:ext cx="1370548" cy="1081757"/>
          </a:xfrm>
          <a:custGeom>
            <a:avLst/>
            <a:gdLst>
              <a:gd name="connsiteX0" fmla="*/ 1753644 w 1753644"/>
              <a:gd name="connsiteY0" fmla="*/ 0 h 1705501"/>
              <a:gd name="connsiteX1" fmla="*/ 1603332 w 1753644"/>
              <a:gd name="connsiteY1" fmla="*/ 25052 h 1705501"/>
              <a:gd name="connsiteX2" fmla="*/ 1565754 w 1753644"/>
              <a:gd name="connsiteY2" fmla="*/ 50104 h 1705501"/>
              <a:gd name="connsiteX3" fmla="*/ 1490598 w 1753644"/>
              <a:gd name="connsiteY3" fmla="*/ 75156 h 1705501"/>
              <a:gd name="connsiteX4" fmla="*/ 1377863 w 1753644"/>
              <a:gd name="connsiteY4" fmla="*/ 125260 h 1705501"/>
              <a:gd name="connsiteX5" fmla="*/ 1327759 w 1753644"/>
              <a:gd name="connsiteY5" fmla="*/ 175364 h 1705501"/>
              <a:gd name="connsiteX6" fmla="*/ 1240077 w 1753644"/>
              <a:gd name="connsiteY6" fmla="*/ 288098 h 1705501"/>
              <a:gd name="connsiteX7" fmla="*/ 1202499 w 1753644"/>
              <a:gd name="connsiteY7" fmla="*/ 313150 h 1705501"/>
              <a:gd name="connsiteX8" fmla="*/ 1139869 w 1753644"/>
              <a:gd name="connsiteY8" fmla="*/ 388307 h 1705501"/>
              <a:gd name="connsiteX9" fmla="*/ 1077239 w 1753644"/>
              <a:gd name="connsiteY9" fmla="*/ 501041 h 1705501"/>
              <a:gd name="connsiteX10" fmla="*/ 1039661 w 1753644"/>
              <a:gd name="connsiteY10" fmla="*/ 551145 h 1705501"/>
              <a:gd name="connsiteX11" fmla="*/ 1014609 w 1753644"/>
              <a:gd name="connsiteY11" fmla="*/ 613775 h 1705501"/>
              <a:gd name="connsiteX12" fmla="*/ 989557 w 1753644"/>
              <a:gd name="connsiteY12" fmla="*/ 663879 h 1705501"/>
              <a:gd name="connsiteX13" fmla="*/ 964504 w 1753644"/>
              <a:gd name="connsiteY13" fmla="*/ 726509 h 1705501"/>
              <a:gd name="connsiteX14" fmla="*/ 951978 w 1753644"/>
              <a:gd name="connsiteY14" fmla="*/ 776613 h 1705501"/>
              <a:gd name="connsiteX15" fmla="*/ 926926 w 1753644"/>
              <a:gd name="connsiteY15" fmla="*/ 814191 h 1705501"/>
              <a:gd name="connsiteX16" fmla="*/ 876822 w 1753644"/>
              <a:gd name="connsiteY16" fmla="*/ 914400 h 1705501"/>
              <a:gd name="connsiteX17" fmla="*/ 851770 w 1753644"/>
              <a:gd name="connsiteY17" fmla="*/ 951978 h 1705501"/>
              <a:gd name="connsiteX18" fmla="*/ 826718 w 1753644"/>
              <a:gd name="connsiteY18" fmla="*/ 1002082 h 1705501"/>
              <a:gd name="connsiteX19" fmla="*/ 739036 w 1753644"/>
              <a:gd name="connsiteY19" fmla="*/ 1127342 h 1705501"/>
              <a:gd name="connsiteX20" fmla="*/ 713984 w 1753644"/>
              <a:gd name="connsiteY20" fmla="*/ 1202498 h 1705501"/>
              <a:gd name="connsiteX21" fmla="*/ 676406 w 1753644"/>
              <a:gd name="connsiteY21" fmla="*/ 1302707 h 1705501"/>
              <a:gd name="connsiteX22" fmla="*/ 638828 w 1753644"/>
              <a:gd name="connsiteY22" fmla="*/ 1340285 h 1705501"/>
              <a:gd name="connsiteX23" fmla="*/ 576198 w 1753644"/>
              <a:gd name="connsiteY23" fmla="*/ 1440493 h 1705501"/>
              <a:gd name="connsiteX24" fmla="*/ 538620 w 1753644"/>
              <a:gd name="connsiteY24" fmla="*/ 1478071 h 1705501"/>
              <a:gd name="connsiteX25" fmla="*/ 475989 w 1753644"/>
              <a:gd name="connsiteY25" fmla="*/ 1553227 h 1705501"/>
              <a:gd name="connsiteX26" fmla="*/ 325677 w 1753644"/>
              <a:gd name="connsiteY26" fmla="*/ 1628383 h 1705501"/>
              <a:gd name="connsiteX27" fmla="*/ 288099 w 1753644"/>
              <a:gd name="connsiteY27" fmla="*/ 1653435 h 1705501"/>
              <a:gd name="connsiteX28" fmla="*/ 225469 w 1753644"/>
              <a:gd name="connsiteY28" fmla="*/ 1665961 h 1705501"/>
              <a:gd name="connsiteX29" fmla="*/ 100209 w 1753644"/>
              <a:gd name="connsiteY29" fmla="*/ 1703539 h 1705501"/>
              <a:gd name="connsiteX30" fmla="*/ 0 w 1753644"/>
              <a:gd name="connsiteY30" fmla="*/ 1703539 h 17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53644" h="1705501">
                <a:moveTo>
                  <a:pt x="1753644" y="0"/>
                </a:moveTo>
                <a:cubicBezTo>
                  <a:pt x="1703540" y="8351"/>
                  <a:pt x="1652412" y="11964"/>
                  <a:pt x="1603332" y="25052"/>
                </a:cubicBezTo>
                <a:cubicBezTo>
                  <a:pt x="1588786" y="28931"/>
                  <a:pt x="1579511" y="43990"/>
                  <a:pt x="1565754" y="50104"/>
                </a:cubicBezTo>
                <a:cubicBezTo>
                  <a:pt x="1541623" y="60829"/>
                  <a:pt x="1514729" y="64431"/>
                  <a:pt x="1490598" y="75156"/>
                </a:cubicBezTo>
                <a:lnTo>
                  <a:pt x="1377863" y="125260"/>
                </a:lnTo>
                <a:cubicBezTo>
                  <a:pt x="1361162" y="141961"/>
                  <a:pt x="1343130" y="157431"/>
                  <a:pt x="1327759" y="175364"/>
                </a:cubicBezTo>
                <a:cubicBezTo>
                  <a:pt x="1238370" y="279651"/>
                  <a:pt x="1412525" y="115650"/>
                  <a:pt x="1240077" y="288098"/>
                </a:cubicBezTo>
                <a:cubicBezTo>
                  <a:pt x="1229432" y="298743"/>
                  <a:pt x="1215025" y="304799"/>
                  <a:pt x="1202499" y="313150"/>
                </a:cubicBezTo>
                <a:cubicBezTo>
                  <a:pt x="1175255" y="394882"/>
                  <a:pt x="1213369" y="304306"/>
                  <a:pt x="1139869" y="388307"/>
                </a:cubicBezTo>
                <a:cubicBezTo>
                  <a:pt x="1105747" y="427304"/>
                  <a:pt x="1103160" y="459567"/>
                  <a:pt x="1077239" y="501041"/>
                </a:cubicBezTo>
                <a:cubicBezTo>
                  <a:pt x="1066174" y="518744"/>
                  <a:pt x="1049800" y="532896"/>
                  <a:pt x="1039661" y="551145"/>
                </a:cubicBezTo>
                <a:cubicBezTo>
                  <a:pt x="1028741" y="570800"/>
                  <a:pt x="1023741" y="593228"/>
                  <a:pt x="1014609" y="613775"/>
                </a:cubicBezTo>
                <a:cubicBezTo>
                  <a:pt x="1007025" y="630838"/>
                  <a:pt x="997141" y="646816"/>
                  <a:pt x="989557" y="663879"/>
                </a:cubicBezTo>
                <a:cubicBezTo>
                  <a:pt x="980425" y="684426"/>
                  <a:pt x="971615" y="705178"/>
                  <a:pt x="964504" y="726509"/>
                </a:cubicBezTo>
                <a:cubicBezTo>
                  <a:pt x="959060" y="742841"/>
                  <a:pt x="958759" y="760790"/>
                  <a:pt x="951978" y="776613"/>
                </a:cubicBezTo>
                <a:cubicBezTo>
                  <a:pt x="946048" y="790450"/>
                  <a:pt x="934135" y="800975"/>
                  <a:pt x="926926" y="814191"/>
                </a:cubicBezTo>
                <a:cubicBezTo>
                  <a:pt x="909043" y="846977"/>
                  <a:pt x="897538" y="883327"/>
                  <a:pt x="876822" y="914400"/>
                </a:cubicBezTo>
                <a:cubicBezTo>
                  <a:pt x="868471" y="926926"/>
                  <a:pt x="859239" y="938907"/>
                  <a:pt x="851770" y="951978"/>
                </a:cubicBezTo>
                <a:cubicBezTo>
                  <a:pt x="842506" y="968190"/>
                  <a:pt x="836614" y="986248"/>
                  <a:pt x="826718" y="1002082"/>
                </a:cubicBezTo>
                <a:cubicBezTo>
                  <a:pt x="787442" y="1064923"/>
                  <a:pt x="777115" y="1051184"/>
                  <a:pt x="739036" y="1127342"/>
                </a:cubicBezTo>
                <a:cubicBezTo>
                  <a:pt x="727226" y="1150961"/>
                  <a:pt x="721572" y="1177205"/>
                  <a:pt x="713984" y="1202498"/>
                </a:cubicBezTo>
                <a:cubicBezTo>
                  <a:pt x="700419" y="1247714"/>
                  <a:pt x="705371" y="1262155"/>
                  <a:pt x="676406" y="1302707"/>
                </a:cubicBezTo>
                <a:cubicBezTo>
                  <a:pt x="666110" y="1317122"/>
                  <a:pt x="650356" y="1326835"/>
                  <a:pt x="638828" y="1340285"/>
                </a:cubicBezTo>
                <a:cubicBezTo>
                  <a:pt x="526026" y="1471887"/>
                  <a:pt x="667848" y="1312183"/>
                  <a:pt x="576198" y="1440493"/>
                </a:cubicBezTo>
                <a:cubicBezTo>
                  <a:pt x="565902" y="1454908"/>
                  <a:pt x="549961" y="1464462"/>
                  <a:pt x="538620" y="1478071"/>
                </a:cubicBezTo>
                <a:cubicBezTo>
                  <a:pt x="513625" y="1508064"/>
                  <a:pt x="512581" y="1531272"/>
                  <a:pt x="475989" y="1553227"/>
                </a:cubicBezTo>
                <a:cubicBezTo>
                  <a:pt x="427954" y="1582048"/>
                  <a:pt x="372287" y="1597310"/>
                  <a:pt x="325677" y="1628383"/>
                </a:cubicBezTo>
                <a:cubicBezTo>
                  <a:pt x="313151" y="1636734"/>
                  <a:pt x="302195" y="1648149"/>
                  <a:pt x="288099" y="1653435"/>
                </a:cubicBezTo>
                <a:cubicBezTo>
                  <a:pt x="268164" y="1660910"/>
                  <a:pt x="246123" y="1660797"/>
                  <a:pt x="225469" y="1665961"/>
                </a:cubicBezTo>
                <a:cubicBezTo>
                  <a:pt x="168563" y="1680187"/>
                  <a:pt x="178694" y="1693074"/>
                  <a:pt x="100209" y="1703539"/>
                </a:cubicBezTo>
                <a:cubicBezTo>
                  <a:pt x="67099" y="1707954"/>
                  <a:pt x="33403" y="1703539"/>
                  <a:pt x="0" y="1703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4DC80-23F3-4F0A-B2FA-6B3090BBFB6B}"/>
              </a:ext>
            </a:extLst>
          </p:cNvPr>
          <p:cNvSpPr txBox="1"/>
          <p:nvPr/>
        </p:nvSpPr>
        <p:spPr>
          <a:xfrm rot="16200000">
            <a:off x="6294421" y="1534853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1D651-0E56-42FD-ACC0-603844344F67}"/>
              </a:ext>
            </a:extLst>
          </p:cNvPr>
          <p:cNvSpPr txBox="1"/>
          <p:nvPr/>
        </p:nvSpPr>
        <p:spPr>
          <a:xfrm flipH="1">
            <a:off x="571862" y="820072"/>
            <a:ext cx="532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Illinois corn planting and harvesting schedule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5F6168-8F8B-40C5-B925-203B7D1C210D}"/>
              </a:ext>
            </a:extLst>
          </p:cNvPr>
          <p:cNvSpPr txBox="1"/>
          <p:nvPr/>
        </p:nvSpPr>
        <p:spPr>
          <a:xfrm flipH="1">
            <a:off x="6740714" y="820632"/>
            <a:ext cx="548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Weekly SSA and Scattering Angstrom exponent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D3E44EF-1F1B-413D-953B-A4923DCB08E6}"/>
              </a:ext>
            </a:extLst>
          </p:cNvPr>
          <p:cNvSpPr/>
          <p:nvPr/>
        </p:nvSpPr>
        <p:spPr>
          <a:xfrm>
            <a:off x="194003" y="5635090"/>
            <a:ext cx="752055" cy="3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77439C-3CB8-4F4C-A2FC-E5665A5CB018}"/>
              </a:ext>
            </a:extLst>
          </p:cNvPr>
          <p:cNvSpPr txBox="1"/>
          <p:nvPr/>
        </p:nvSpPr>
        <p:spPr>
          <a:xfrm>
            <a:off x="1095256" y="5461647"/>
            <a:ext cx="10977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Sept./Oct. decrease in SSA is consistent with regional harvest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Soil signal in </a:t>
            </a:r>
            <a:r>
              <a:rPr lang="en-US" sz="2400" dirty="0">
                <a:solidFill>
                  <a:srgbClr val="00B0F0"/>
                </a:solidFill>
              </a:rPr>
              <a:t>April</a:t>
            </a:r>
            <a:r>
              <a:rPr lang="en-US" sz="2400" dirty="0">
                <a:solidFill>
                  <a:srgbClr val="0070C0"/>
                </a:solidFill>
              </a:rPr>
              <a:t> during planting is not as strong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A5C6D-4F97-41D2-9837-5C47AD8C8BED}"/>
              </a:ext>
            </a:extLst>
          </p:cNvPr>
          <p:cNvSpPr txBox="1"/>
          <p:nvPr/>
        </p:nvSpPr>
        <p:spPr>
          <a:xfrm>
            <a:off x="333632" y="3786699"/>
            <a:ext cx="56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Corn and soybean crop schedules suggest harvesting occurs from mid-September to late October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3B2990-A07D-4BF3-8FE9-06529915C908}"/>
              </a:ext>
            </a:extLst>
          </p:cNvPr>
          <p:cNvSpPr/>
          <p:nvPr/>
        </p:nvSpPr>
        <p:spPr>
          <a:xfrm>
            <a:off x="3933261" y="1142546"/>
            <a:ext cx="1300476" cy="207021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8A22EB-9504-4477-A231-804AECF14833}"/>
              </a:ext>
            </a:extLst>
          </p:cNvPr>
          <p:cNvSpPr txBox="1"/>
          <p:nvPr/>
        </p:nvSpPr>
        <p:spPr>
          <a:xfrm>
            <a:off x="6769726" y="3819567"/>
            <a:ext cx="530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SSA and SAE decrease as harvesting increases indicating larger, darker particles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343115-E204-41CA-8B1B-96047A69141F}"/>
              </a:ext>
            </a:extLst>
          </p:cNvPr>
          <p:cNvSpPr/>
          <p:nvPr/>
        </p:nvSpPr>
        <p:spPr>
          <a:xfrm>
            <a:off x="694513" y="1159019"/>
            <a:ext cx="1300476" cy="207021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A8E609-31F0-4FB4-A02F-D8FD249BD6B9}"/>
              </a:ext>
            </a:extLst>
          </p:cNvPr>
          <p:cNvSpPr/>
          <p:nvPr/>
        </p:nvSpPr>
        <p:spPr>
          <a:xfrm>
            <a:off x="8239523" y="1130824"/>
            <a:ext cx="785640" cy="1081757"/>
          </a:xfrm>
          <a:custGeom>
            <a:avLst/>
            <a:gdLst>
              <a:gd name="connsiteX0" fmla="*/ 1753644 w 1753644"/>
              <a:gd name="connsiteY0" fmla="*/ 0 h 1705501"/>
              <a:gd name="connsiteX1" fmla="*/ 1603332 w 1753644"/>
              <a:gd name="connsiteY1" fmla="*/ 25052 h 1705501"/>
              <a:gd name="connsiteX2" fmla="*/ 1565754 w 1753644"/>
              <a:gd name="connsiteY2" fmla="*/ 50104 h 1705501"/>
              <a:gd name="connsiteX3" fmla="*/ 1490598 w 1753644"/>
              <a:gd name="connsiteY3" fmla="*/ 75156 h 1705501"/>
              <a:gd name="connsiteX4" fmla="*/ 1377863 w 1753644"/>
              <a:gd name="connsiteY4" fmla="*/ 125260 h 1705501"/>
              <a:gd name="connsiteX5" fmla="*/ 1327759 w 1753644"/>
              <a:gd name="connsiteY5" fmla="*/ 175364 h 1705501"/>
              <a:gd name="connsiteX6" fmla="*/ 1240077 w 1753644"/>
              <a:gd name="connsiteY6" fmla="*/ 288098 h 1705501"/>
              <a:gd name="connsiteX7" fmla="*/ 1202499 w 1753644"/>
              <a:gd name="connsiteY7" fmla="*/ 313150 h 1705501"/>
              <a:gd name="connsiteX8" fmla="*/ 1139869 w 1753644"/>
              <a:gd name="connsiteY8" fmla="*/ 388307 h 1705501"/>
              <a:gd name="connsiteX9" fmla="*/ 1077239 w 1753644"/>
              <a:gd name="connsiteY9" fmla="*/ 501041 h 1705501"/>
              <a:gd name="connsiteX10" fmla="*/ 1039661 w 1753644"/>
              <a:gd name="connsiteY10" fmla="*/ 551145 h 1705501"/>
              <a:gd name="connsiteX11" fmla="*/ 1014609 w 1753644"/>
              <a:gd name="connsiteY11" fmla="*/ 613775 h 1705501"/>
              <a:gd name="connsiteX12" fmla="*/ 989557 w 1753644"/>
              <a:gd name="connsiteY12" fmla="*/ 663879 h 1705501"/>
              <a:gd name="connsiteX13" fmla="*/ 964504 w 1753644"/>
              <a:gd name="connsiteY13" fmla="*/ 726509 h 1705501"/>
              <a:gd name="connsiteX14" fmla="*/ 951978 w 1753644"/>
              <a:gd name="connsiteY14" fmla="*/ 776613 h 1705501"/>
              <a:gd name="connsiteX15" fmla="*/ 926926 w 1753644"/>
              <a:gd name="connsiteY15" fmla="*/ 814191 h 1705501"/>
              <a:gd name="connsiteX16" fmla="*/ 876822 w 1753644"/>
              <a:gd name="connsiteY16" fmla="*/ 914400 h 1705501"/>
              <a:gd name="connsiteX17" fmla="*/ 851770 w 1753644"/>
              <a:gd name="connsiteY17" fmla="*/ 951978 h 1705501"/>
              <a:gd name="connsiteX18" fmla="*/ 826718 w 1753644"/>
              <a:gd name="connsiteY18" fmla="*/ 1002082 h 1705501"/>
              <a:gd name="connsiteX19" fmla="*/ 739036 w 1753644"/>
              <a:gd name="connsiteY19" fmla="*/ 1127342 h 1705501"/>
              <a:gd name="connsiteX20" fmla="*/ 713984 w 1753644"/>
              <a:gd name="connsiteY20" fmla="*/ 1202498 h 1705501"/>
              <a:gd name="connsiteX21" fmla="*/ 676406 w 1753644"/>
              <a:gd name="connsiteY21" fmla="*/ 1302707 h 1705501"/>
              <a:gd name="connsiteX22" fmla="*/ 638828 w 1753644"/>
              <a:gd name="connsiteY22" fmla="*/ 1340285 h 1705501"/>
              <a:gd name="connsiteX23" fmla="*/ 576198 w 1753644"/>
              <a:gd name="connsiteY23" fmla="*/ 1440493 h 1705501"/>
              <a:gd name="connsiteX24" fmla="*/ 538620 w 1753644"/>
              <a:gd name="connsiteY24" fmla="*/ 1478071 h 1705501"/>
              <a:gd name="connsiteX25" fmla="*/ 475989 w 1753644"/>
              <a:gd name="connsiteY25" fmla="*/ 1553227 h 1705501"/>
              <a:gd name="connsiteX26" fmla="*/ 325677 w 1753644"/>
              <a:gd name="connsiteY26" fmla="*/ 1628383 h 1705501"/>
              <a:gd name="connsiteX27" fmla="*/ 288099 w 1753644"/>
              <a:gd name="connsiteY27" fmla="*/ 1653435 h 1705501"/>
              <a:gd name="connsiteX28" fmla="*/ 225469 w 1753644"/>
              <a:gd name="connsiteY28" fmla="*/ 1665961 h 1705501"/>
              <a:gd name="connsiteX29" fmla="*/ 100209 w 1753644"/>
              <a:gd name="connsiteY29" fmla="*/ 1703539 h 1705501"/>
              <a:gd name="connsiteX30" fmla="*/ 0 w 1753644"/>
              <a:gd name="connsiteY30" fmla="*/ 1703539 h 17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53644" h="1705501">
                <a:moveTo>
                  <a:pt x="1753644" y="0"/>
                </a:moveTo>
                <a:cubicBezTo>
                  <a:pt x="1703540" y="8351"/>
                  <a:pt x="1652412" y="11964"/>
                  <a:pt x="1603332" y="25052"/>
                </a:cubicBezTo>
                <a:cubicBezTo>
                  <a:pt x="1588786" y="28931"/>
                  <a:pt x="1579511" y="43990"/>
                  <a:pt x="1565754" y="50104"/>
                </a:cubicBezTo>
                <a:cubicBezTo>
                  <a:pt x="1541623" y="60829"/>
                  <a:pt x="1514729" y="64431"/>
                  <a:pt x="1490598" y="75156"/>
                </a:cubicBezTo>
                <a:lnTo>
                  <a:pt x="1377863" y="125260"/>
                </a:lnTo>
                <a:cubicBezTo>
                  <a:pt x="1361162" y="141961"/>
                  <a:pt x="1343130" y="157431"/>
                  <a:pt x="1327759" y="175364"/>
                </a:cubicBezTo>
                <a:cubicBezTo>
                  <a:pt x="1238370" y="279651"/>
                  <a:pt x="1412525" y="115650"/>
                  <a:pt x="1240077" y="288098"/>
                </a:cubicBezTo>
                <a:cubicBezTo>
                  <a:pt x="1229432" y="298743"/>
                  <a:pt x="1215025" y="304799"/>
                  <a:pt x="1202499" y="313150"/>
                </a:cubicBezTo>
                <a:cubicBezTo>
                  <a:pt x="1175255" y="394882"/>
                  <a:pt x="1213369" y="304306"/>
                  <a:pt x="1139869" y="388307"/>
                </a:cubicBezTo>
                <a:cubicBezTo>
                  <a:pt x="1105747" y="427304"/>
                  <a:pt x="1103160" y="459567"/>
                  <a:pt x="1077239" y="501041"/>
                </a:cubicBezTo>
                <a:cubicBezTo>
                  <a:pt x="1066174" y="518744"/>
                  <a:pt x="1049800" y="532896"/>
                  <a:pt x="1039661" y="551145"/>
                </a:cubicBezTo>
                <a:cubicBezTo>
                  <a:pt x="1028741" y="570800"/>
                  <a:pt x="1023741" y="593228"/>
                  <a:pt x="1014609" y="613775"/>
                </a:cubicBezTo>
                <a:cubicBezTo>
                  <a:pt x="1007025" y="630838"/>
                  <a:pt x="997141" y="646816"/>
                  <a:pt x="989557" y="663879"/>
                </a:cubicBezTo>
                <a:cubicBezTo>
                  <a:pt x="980425" y="684426"/>
                  <a:pt x="971615" y="705178"/>
                  <a:pt x="964504" y="726509"/>
                </a:cubicBezTo>
                <a:cubicBezTo>
                  <a:pt x="959060" y="742841"/>
                  <a:pt x="958759" y="760790"/>
                  <a:pt x="951978" y="776613"/>
                </a:cubicBezTo>
                <a:cubicBezTo>
                  <a:pt x="946048" y="790450"/>
                  <a:pt x="934135" y="800975"/>
                  <a:pt x="926926" y="814191"/>
                </a:cubicBezTo>
                <a:cubicBezTo>
                  <a:pt x="909043" y="846977"/>
                  <a:pt x="897538" y="883327"/>
                  <a:pt x="876822" y="914400"/>
                </a:cubicBezTo>
                <a:cubicBezTo>
                  <a:pt x="868471" y="926926"/>
                  <a:pt x="859239" y="938907"/>
                  <a:pt x="851770" y="951978"/>
                </a:cubicBezTo>
                <a:cubicBezTo>
                  <a:pt x="842506" y="968190"/>
                  <a:pt x="836614" y="986248"/>
                  <a:pt x="826718" y="1002082"/>
                </a:cubicBezTo>
                <a:cubicBezTo>
                  <a:pt x="787442" y="1064923"/>
                  <a:pt x="777115" y="1051184"/>
                  <a:pt x="739036" y="1127342"/>
                </a:cubicBezTo>
                <a:cubicBezTo>
                  <a:pt x="727226" y="1150961"/>
                  <a:pt x="721572" y="1177205"/>
                  <a:pt x="713984" y="1202498"/>
                </a:cubicBezTo>
                <a:cubicBezTo>
                  <a:pt x="700419" y="1247714"/>
                  <a:pt x="705371" y="1262155"/>
                  <a:pt x="676406" y="1302707"/>
                </a:cubicBezTo>
                <a:cubicBezTo>
                  <a:pt x="666110" y="1317122"/>
                  <a:pt x="650356" y="1326835"/>
                  <a:pt x="638828" y="1340285"/>
                </a:cubicBezTo>
                <a:cubicBezTo>
                  <a:pt x="526026" y="1471887"/>
                  <a:pt x="667848" y="1312183"/>
                  <a:pt x="576198" y="1440493"/>
                </a:cubicBezTo>
                <a:cubicBezTo>
                  <a:pt x="565902" y="1454908"/>
                  <a:pt x="549961" y="1464462"/>
                  <a:pt x="538620" y="1478071"/>
                </a:cubicBezTo>
                <a:cubicBezTo>
                  <a:pt x="513625" y="1508064"/>
                  <a:pt x="512581" y="1531272"/>
                  <a:pt x="475989" y="1553227"/>
                </a:cubicBezTo>
                <a:cubicBezTo>
                  <a:pt x="427954" y="1582048"/>
                  <a:pt x="372287" y="1597310"/>
                  <a:pt x="325677" y="1628383"/>
                </a:cubicBezTo>
                <a:cubicBezTo>
                  <a:pt x="313151" y="1636734"/>
                  <a:pt x="302195" y="1648149"/>
                  <a:pt x="288099" y="1653435"/>
                </a:cubicBezTo>
                <a:cubicBezTo>
                  <a:pt x="268164" y="1660910"/>
                  <a:pt x="246123" y="1660797"/>
                  <a:pt x="225469" y="1665961"/>
                </a:cubicBezTo>
                <a:cubicBezTo>
                  <a:pt x="168563" y="1680187"/>
                  <a:pt x="178694" y="1693074"/>
                  <a:pt x="100209" y="1703539"/>
                </a:cubicBezTo>
                <a:cubicBezTo>
                  <a:pt x="67099" y="1707954"/>
                  <a:pt x="33403" y="1703539"/>
                  <a:pt x="0" y="1703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A00C1-29A3-406E-8457-3B0DEA4024A7}"/>
              </a:ext>
            </a:extLst>
          </p:cNvPr>
          <p:cNvSpPr txBox="1"/>
          <p:nvPr/>
        </p:nvSpPr>
        <p:spPr>
          <a:xfrm>
            <a:off x="3176503" y="3448397"/>
            <a:ext cx="21467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Crop progress and condition charts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76F2202-76B5-4027-A4E5-F1DC18342B4D}"/>
              </a:ext>
            </a:extLst>
          </p:cNvPr>
          <p:cNvSpPr/>
          <p:nvPr/>
        </p:nvSpPr>
        <p:spPr>
          <a:xfrm>
            <a:off x="10110891" y="2305595"/>
            <a:ext cx="1374564" cy="1081757"/>
          </a:xfrm>
          <a:custGeom>
            <a:avLst/>
            <a:gdLst>
              <a:gd name="connsiteX0" fmla="*/ 1753644 w 1753644"/>
              <a:gd name="connsiteY0" fmla="*/ 0 h 1705501"/>
              <a:gd name="connsiteX1" fmla="*/ 1603332 w 1753644"/>
              <a:gd name="connsiteY1" fmla="*/ 25052 h 1705501"/>
              <a:gd name="connsiteX2" fmla="*/ 1565754 w 1753644"/>
              <a:gd name="connsiteY2" fmla="*/ 50104 h 1705501"/>
              <a:gd name="connsiteX3" fmla="*/ 1490598 w 1753644"/>
              <a:gd name="connsiteY3" fmla="*/ 75156 h 1705501"/>
              <a:gd name="connsiteX4" fmla="*/ 1377863 w 1753644"/>
              <a:gd name="connsiteY4" fmla="*/ 125260 h 1705501"/>
              <a:gd name="connsiteX5" fmla="*/ 1327759 w 1753644"/>
              <a:gd name="connsiteY5" fmla="*/ 175364 h 1705501"/>
              <a:gd name="connsiteX6" fmla="*/ 1240077 w 1753644"/>
              <a:gd name="connsiteY6" fmla="*/ 288098 h 1705501"/>
              <a:gd name="connsiteX7" fmla="*/ 1202499 w 1753644"/>
              <a:gd name="connsiteY7" fmla="*/ 313150 h 1705501"/>
              <a:gd name="connsiteX8" fmla="*/ 1139869 w 1753644"/>
              <a:gd name="connsiteY8" fmla="*/ 388307 h 1705501"/>
              <a:gd name="connsiteX9" fmla="*/ 1077239 w 1753644"/>
              <a:gd name="connsiteY9" fmla="*/ 501041 h 1705501"/>
              <a:gd name="connsiteX10" fmla="*/ 1039661 w 1753644"/>
              <a:gd name="connsiteY10" fmla="*/ 551145 h 1705501"/>
              <a:gd name="connsiteX11" fmla="*/ 1014609 w 1753644"/>
              <a:gd name="connsiteY11" fmla="*/ 613775 h 1705501"/>
              <a:gd name="connsiteX12" fmla="*/ 989557 w 1753644"/>
              <a:gd name="connsiteY12" fmla="*/ 663879 h 1705501"/>
              <a:gd name="connsiteX13" fmla="*/ 964504 w 1753644"/>
              <a:gd name="connsiteY13" fmla="*/ 726509 h 1705501"/>
              <a:gd name="connsiteX14" fmla="*/ 951978 w 1753644"/>
              <a:gd name="connsiteY14" fmla="*/ 776613 h 1705501"/>
              <a:gd name="connsiteX15" fmla="*/ 926926 w 1753644"/>
              <a:gd name="connsiteY15" fmla="*/ 814191 h 1705501"/>
              <a:gd name="connsiteX16" fmla="*/ 876822 w 1753644"/>
              <a:gd name="connsiteY16" fmla="*/ 914400 h 1705501"/>
              <a:gd name="connsiteX17" fmla="*/ 851770 w 1753644"/>
              <a:gd name="connsiteY17" fmla="*/ 951978 h 1705501"/>
              <a:gd name="connsiteX18" fmla="*/ 826718 w 1753644"/>
              <a:gd name="connsiteY18" fmla="*/ 1002082 h 1705501"/>
              <a:gd name="connsiteX19" fmla="*/ 739036 w 1753644"/>
              <a:gd name="connsiteY19" fmla="*/ 1127342 h 1705501"/>
              <a:gd name="connsiteX20" fmla="*/ 713984 w 1753644"/>
              <a:gd name="connsiteY20" fmla="*/ 1202498 h 1705501"/>
              <a:gd name="connsiteX21" fmla="*/ 676406 w 1753644"/>
              <a:gd name="connsiteY21" fmla="*/ 1302707 h 1705501"/>
              <a:gd name="connsiteX22" fmla="*/ 638828 w 1753644"/>
              <a:gd name="connsiteY22" fmla="*/ 1340285 h 1705501"/>
              <a:gd name="connsiteX23" fmla="*/ 576198 w 1753644"/>
              <a:gd name="connsiteY23" fmla="*/ 1440493 h 1705501"/>
              <a:gd name="connsiteX24" fmla="*/ 538620 w 1753644"/>
              <a:gd name="connsiteY24" fmla="*/ 1478071 h 1705501"/>
              <a:gd name="connsiteX25" fmla="*/ 475989 w 1753644"/>
              <a:gd name="connsiteY25" fmla="*/ 1553227 h 1705501"/>
              <a:gd name="connsiteX26" fmla="*/ 325677 w 1753644"/>
              <a:gd name="connsiteY26" fmla="*/ 1628383 h 1705501"/>
              <a:gd name="connsiteX27" fmla="*/ 288099 w 1753644"/>
              <a:gd name="connsiteY27" fmla="*/ 1653435 h 1705501"/>
              <a:gd name="connsiteX28" fmla="*/ 225469 w 1753644"/>
              <a:gd name="connsiteY28" fmla="*/ 1665961 h 1705501"/>
              <a:gd name="connsiteX29" fmla="*/ 100209 w 1753644"/>
              <a:gd name="connsiteY29" fmla="*/ 1703539 h 1705501"/>
              <a:gd name="connsiteX30" fmla="*/ 0 w 1753644"/>
              <a:gd name="connsiteY30" fmla="*/ 1703539 h 17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53644" h="1705501">
                <a:moveTo>
                  <a:pt x="1753644" y="0"/>
                </a:moveTo>
                <a:cubicBezTo>
                  <a:pt x="1703540" y="8351"/>
                  <a:pt x="1652412" y="11964"/>
                  <a:pt x="1603332" y="25052"/>
                </a:cubicBezTo>
                <a:cubicBezTo>
                  <a:pt x="1588786" y="28931"/>
                  <a:pt x="1579511" y="43990"/>
                  <a:pt x="1565754" y="50104"/>
                </a:cubicBezTo>
                <a:cubicBezTo>
                  <a:pt x="1541623" y="60829"/>
                  <a:pt x="1514729" y="64431"/>
                  <a:pt x="1490598" y="75156"/>
                </a:cubicBezTo>
                <a:lnTo>
                  <a:pt x="1377863" y="125260"/>
                </a:lnTo>
                <a:cubicBezTo>
                  <a:pt x="1361162" y="141961"/>
                  <a:pt x="1343130" y="157431"/>
                  <a:pt x="1327759" y="175364"/>
                </a:cubicBezTo>
                <a:cubicBezTo>
                  <a:pt x="1238370" y="279651"/>
                  <a:pt x="1412525" y="115650"/>
                  <a:pt x="1240077" y="288098"/>
                </a:cubicBezTo>
                <a:cubicBezTo>
                  <a:pt x="1229432" y="298743"/>
                  <a:pt x="1215025" y="304799"/>
                  <a:pt x="1202499" y="313150"/>
                </a:cubicBezTo>
                <a:cubicBezTo>
                  <a:pt x="1175255" y="394882"/>
                  <a:pt x="1213369" y="304306"/>
                  <a:pt x="1139869" y="388307"/>
                </a:cubicBezTo>
                <a:cubicBezTo>
                  <a:pt x="1105747" y="427304"/>
                  <a:pt x="1103160" y="459567"/>
                  <a:pt x="1077239" y="501041"/>
                </a:cubicBezTo>
                <a:cubicBezTo>
                  <a:pt x="1066174" y="518744"/>
                  <a:pt x="1049800" y="532896"/>
                  <a:pt x="1039661" y="551145"/>
                </a:cubicBezTo>
                <a:cubicBezTo>
                  <a:pt x="1028741" y="570800"/>
                  <a:pt x="1023741" y="593228"/>
                  <a:pt x="1014609" y="613775"/>
                </a:cubicBezTo>
                <a:cubicBezTo>
                  <a:pt x="1007025" y="630838"/>
                  <a:pt x="997141" y="646816"/>
                  <a:pt x="989557" y="663879"/>
                </a:cubicBezTo>
                <a:cubicBezTo>
                  <a:pt x="980425" y="684426"/>
                  <a:pt x="971615" y="705178"/>
                  <a:pt x="964504" y="726509"/>
                </a:cubicBezTo>
                <a:cubicBezTo>
                  <a:pt x="959060" y="742841"/>
                  <a:pt x="958759" y="760790"/>
                  <a:pt x="951978" y="776613"/>
                </a:cubicBezTo>
                <a:cubicBezTo>
                  <a:pt x="946048" y="790450"/>
                  <a:pt x="934135" y="800975"/>
                  <a:pt x="926926" y="814191"/>
                </a:cubicBezTo>
                <a:cubicBezTo>
                  <a:pt x="909043" y="846977"/>
                  <a:pt x="897538" y="883327"/>
                  <a:pt x="876822" y="914400"/>
                </a:cubicBezTo>
                <a:cubicBezTo>
                  <a:pt x="868471" y="926926"/>
                  <a:pt x="859239" y="938907"/>
                  <a:pt x="851770" y="951978"/>
                </a:cubicBezTo>
                <a:cubicBezTo>
                  <a:pt x="842506" y="968190"/>
                  <a:pt x="836614" y="986248"/>
                  <a:pt x="826718" y="1002082"/>
                </a:cubicBezTo>
                <a:cubicBezTo>
                  <a:pt x="787442" y="1064923"/>
                  <a:pt x="777115" y="1051184"/>
                  <a:pt x="739036" y="1127342"/>
                </a:cubicBezTo>
                <a:cubicBezTo>
                  <a:pt x="727226" y="1150961"/>
                  <a:pt x="721572" y="1177205"/>
                  <a:pt x="713984" y="1202498"/>
                </a:cubicBezTo>
                <a:cubicBezTo>
                  <a:pt x="700419" y="1247714"/>
                  <a:pt x="705371" y="1262155"/>
                  <a:pt x="676406" y="1302707"/>
                </a:cubicBezTo>
                <a:cubicBezTo>
                  <a:pt x="666110" y="1317122"/>
                  <a:pt x="650356" y="1326835"/>
                  <a:pt x="638828" y="1340285"/>
                </a:cubicBezTo>
                <a:cubicBezTo>
                  <a:pt x="526026" y="1471887"/>
                  <a:pt x="667848" y="1312183"/>
                  <a:pt x="576198" y="1440493"/>
                </a:cubicBezTo>
                <a:cubicBezTo>
                  <a:pt x="565902" y="1454908"/>
                  <a:pt x="549961" y="1464462"/>
                  <a:pt x="538620" y="1478071"/>
                </a:cubicBezTo>
                <a:cubicBezTo>
                  <a:pt x="513625" y="1508064"/>
                  <a:pt x="512581" y="1531272"/>
                  <a:pt x="475989" y="1553227"/>
                </a:cubicBezTo>
                <a:cubicBezTo>
                  <a:pt x="427954" y="1582048"/>
                  <a:pt x="372287" y="1597310"/>
                  <a:pt x="325677" y="1628383"/>
                </a:cubicBezTo>
                <a:cubicBezTo>
                  <a:pt x="313151" y="1636734"/>
                  <a:pt x="302195" y="1648149"/>
                  <a:pt x="288099" y="1653435"/>
                </a:cubicBezTo>
                <a:cubicBezTo>
                  <a:pt x="268164" y="1660910"/>
                  <a:pt x="246123" y="1660797"/>
                  <a:pt x="225469" y="1665961"/>
                </a:cubicBezTo>
                <a:cubicBezTo>
                  <a:pt x="168563" y="1680187"/>
                  <a:pt x="178694" y="1693074"/>
                  <a:pt x="100209" y="1703539"/>
                </a:cubicBezTo>
                <a:cubicBezTo>
                  <a:pt x="67099" y="1707954"/>
                  <a:pt x="33403" y="1703539"/>
                  <a:pt x="0" y="1703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288F8F-BB31-4E7D-9A38-A63200AB451D}"/>
              </a:ext>
            </a:extLst>
          </p:cNvPr>
          <p:cNvSpPr txBox="1"/>
          <p:nvPr/>
        </p:nvSpPr>
        <p:spPr>
          <a:xfrm rot="16200000">
            <a:off x="6306454" y="2661806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SAE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267B32D-4618-4CDF-A2B7-170CB96F18FD}"/>
              </a:ext>
            </a:extLst>
          </p:cNvPr>
          <p:cNvSpPr/>
          <p:nvPr/>
        </p:nvSpPr>
        <p:spPr>
          <a:xfrm>
            <a:off x="8239523" y="2310213"/>
            <a:ext cx="785640" cy="1081757"/>
          </a:xfrm>
          <a:custGeom>
            <a:avLst/>
            <a:gdLst>
              <a:gd name="connsiteX0" fmla="*/ 1753644 w 1753644"/>
              <a:gd name="connsiteY0" fmla="*/ 0 h 1705501"/>
              <a:gd name="connsiteX1" fmla="*/ 1603332 w 1753644"/>
              <a:gd name="connsiteY1" fmla="*/ 25052 h 1705501"/>
              <a:gd name="connsiteX2" fmla="*/ 1565754 w 1753644"/>
              <a:gd name="connsiteY2" fmla="*/ 50104 h 1705501"/>
              <a:gd name="connsiteX3" fmla="*/ 1490598 w 1753644"/>
              <a:gd name="connsiteY3" fmla="*/ 75156 h 1705501"/>
              <a:gd name="connsiteX4" fmla="*/ 1377863 w 1753644"/>
              <a:gd name="connsiteY4" fmla="*/ 125260 h 1705501"/>
              <a:gd name="connsiteX5" fmla="*/ 1327759 w 1753644"/>
              <a:gd name="connsiteY5" fmla="*/ 175364 h 1705501"/>
              <a:gd name="connsiteX6" fmla="*/ 1240077 w 1753644"/>
              <a:gd name="connsiteY6" fmla="*/ 288098 h 1705501"/>
              <a:gd name="connsiteX7" fmla="*/ 1202499 w 1753644"/>
              <a:gd name="connsiteY7" fmla="*/ 313150 h 1705501"/>
              <a:gd name="connsiteX8" fmla="*/ 1139869 w 1753644"/>
              <a:gd name="connsiteY8" fmla="*/ 388307 h 1705501"/>
              <a:gd name="connsiteX9" fmla="*/ 1077239 w 1753644"/>
              <a:gd name="connsiteY9" fmla="*/ 501041 h 1705501"/>
              <a:gd name="connsiteX10" fmla="*/ 1039661 w 1753644"/>
              <a:gd name="connsiteY10" fmla="*/ 551145 h 1705501"/>
              <a:gd name="connsiteX11" fmla="*/ 1014609 w 1753644"/>
              <a:gd name="connsiteY11" fmla="*/ 613775 h 1705501"/>
              <a:gd name="connsiteX12" fmla="*/ 989557 w 1753644"/>
              <a:gd name="connsiteY12" fmla="*/ 663879 h 1705501"/>
              <a:gd name="connsiteX13" fmla="*/ 964504 w 1753644"/>
              <a:gd name="connsiteY13" fmla="*/ 726509 h 1705501"/>
              <a:gd name="connsiteX14" fmla="*/ 951978 w 1753644"/>
              <a:gd name="connsiteY14" fmla="*/ 776613 h 1705501"/>
              <a:gd name="connsiteX15" fmla="*/ 926926 w 1753644"/>
              <a:gd name="connsiteY15" fmla="*/ 814191 h 1705501"/>
              <a:gd name="connsiteX16" fmla="*/ 876822 w 1753644"/>
              <a:gd name="connsiteY16" fmla="*/ 914400 h 1705501"/>
              <a:gd name="connsiteX17" fmla="*/ 851770 w 1753644"/>
              <a:gd name="connsiteY17" fmla="*/ 951978 h 1705501"/>
              <a:gd name="connsiteX18" fmla="*/ 826718 w 1753644"/>
              <a:gd name="connsiteY18" fmla="*/ 1002082 h 1705501"/>
              <a:gd name="connsiteX19" fmla="*/ 739036 w 1753644"/>
              <a:gd name="connsiteY19" fmla="*/ 1127342 h 1705501"/>
              <a:gd name="connsiteX20" fmla="*/ 713984 w 1753644"/>
              <a:gd name="connsiteY20" fmla="*/ 1202498 h 1705501"/>
              <a:gd name="connsiteX21" fmla="*/ 676406 w 1753644"/>
              <a:gd name="connsiteY21" fmla="*/ 1302707 h 1705501"/>
              <a:gd name="connsiteX22" fmla="*/ 638828 w 1753644"/>
              <a:gd name="connsiteY22" fmla="*/ 1340285 h 1705501"/>
              <a:gd name="connsiteX23" fmla="*/ 576198 w 1753644"/>
              <a:gd name="connsiteY23" fmla="*/ 1440493 h 1705501"/>
              <a:gd name="connsiteX24" fmla="*/ 538620 w 1753644"/>
              <a:gd name="connsiteY24" fmla="*/ 1478071 h 1705501"/>
              <a:gd name="connsiteX25" fmla="*/ 475989 w 1753644"/>
              <a:gd name="connsiteY25" fmla="*/ 1553227 h 1705501"/>
              <a:gd name="connsiteX26" fmla="*/ 325677 w 1753644"/>
              <a:gd name="connsiteY26" fmla="*/ 1628383 h 1705501"/>
              <a:gd name="connsiteX27" fmla="*/ 288099 w 1753644"/>
              <a:gd name="connsiteY27" fmla="*/ 1653435 h 1705501"/>
              <a:gd name="connsiteX28" fmla="*/ 225469 w 1753644"/>
              <a:gd name="connsiteY28" fmla="*/ 1665961 h 1705501"/>
              <a:gd name="connsiteX29" fmla="*/ 100209 w 1753644"/>
              <a:gd name="connsiteY29" fmla="*/ 1703539 h 1705501"/>
              <a:gd name="connsiteX30" fmla="*/ 0 w 1753644"/>
              <a:gd name="connsiteY30" fmla="*/ 1703539 h 17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53644" h="1705501">
                <a:moveTo>
                  <a:pt x="1753644" y="0"/>
                </a:moveTo>
                <a:cubicBezTo>
                  <a:pt x="1703540" y="8351"/>
                  <a:pt x="1652412" y="11964"/>
                  <a:pt x="1603332" y="25052"/>
                </a:cubicBezTo>
                <a:cubicBezTo>
                  <a:pt x="1588786" y="28931"/>
                  <a:pt x="1579511" y="43990"/>
                  <a:pt x="1565754" y="50104"/>
                </a:cubicBezTo>
                <a:cubicBezTo>
                  <a:pt x="1541623" y="60829"/>
                  <a:pt x="1514729" y="64431"/>
                  <a:pt x="1490598" y="75156"/>
                </a:cubicBezTo>
                <a:lnTo>
                  <a:pt x="1377863" y="125260"/>
                </a:lnTo>
                <a:cubicBezTo>
                  <a:pt x="1361162" y="141961"/>
                  <a:pt x="1343130" y="157431"/>
                  <a:pt x="1327759" y="175364"/>
                </a:cubicBezTo>
                <a:cubicBezTo>
                  <a:pt x="1238370" y="279651"/>
                  <a:pt x="1412525" y="115650"/>
                  <a:pt x="1240077" y="288098"/>
                </a:cubicBezTo>
                <a:cubicBezTo>
                  <a:pt x="1229432" y="298743"/>
                  <a:pt x="1215025" y="304799"/>
                  <a:pt x="1202499" y="313150"/>
                </a:cubicBezTo>
                <a:cubicBezTo>
                  <a:pt x="1175255" y="394882"/>
                  <a:pt x="1213369" y="304306"/>
                  <a:pt x="1139869" y="388307"/>
                </a:cubicBezTo>
                <a:cubicBezTo>
                  <a:pt x="1105747" y="427304"/>
                  <a:pt x="1103160" y="459567"/>
                  <a:pt x="1077239" y="501041"/>
                </a:cubicBezTo>
                <a:cubicBezTo>
                  <a:pt x="1066174" y="518744"/>
                  <a:pt x="1049800" y="532896"/>
                  <a:pt x="1039661" y="551145"/>
                </a:cubicBezTo>
                <a:cubicBezTo>
                  <a:pt x="1028741" y="570800"/>
                  <a:pt x="1023741" y="593228"/>
                  <a:pt x="1014609" y="613775"/>
                </a:cubicBezTo>
                <a:cubicBezTo>
                  <a:pt x="1007025" y="630838"/>
                  <a:pt x="997141" y="646816"/>
                  <a:pt x="989557" y="663879"/>
                </a:cubicBezTo>
                <a:cubicBezTo>
                  <a:pt x="980425" y="684426"/>
                  <a:pt x="971615" y="705178"/>
                  <a:pt x="964504" y="726509"/>
                </a:cubicBezTo>
                <a:cubicBezTo>
                  <a:pt x="959060" y="742841"/>
                  <a:pt x="958759" y="760790"/>
                  <a:pt x="951978" y="776613"/>
                </a:cubicBezTo>
                <a:cubicBezTo>
                  <a:pt x="946048" y="790450"/>
                  <a:pt x="934135" y="800975"/>
                  <a:pt x="926926" y="814191"/>
                </a:cubicBezTo>
                <a:cubicBezTo>
                  <a:pt x="909043" y="846977"/>
                  <a:pt x="897538" y="883327"/>
                  <a:pt x="876822" y="914400"/>
                </a:cubicBezTo>
                <a:cubicBezTo>
                  <a:pt x="868471" y="926926"/>
                  <a:pt x="859239" y="938907"/>
                  <a:pt x="851770" y="951978"/>
                </a:cubicBezTo>
                <a:cubicBezTo>
                  <a:pt x="842506" y="968190"/>
                  <a:pt x="836614" y="986248"/>
                  <a:pt x="826718" y="1002082"/>
                </a:cubicBezTo>
                <a:cubicBezTo>
                  <a:pt x="787442" y="1064923"/>
                  <a:pt x="777115" y="1051184"/>
                  <a:pt x="739036" y="1127342"/>
                </a:cubicBezTo>
                <a:cubicBezTo>
                  <a:pt x="727226" y="1150961"/>
                  <a:pt x="721572" y="1177205"/>
                  <a:pt x="713984" y="1202498"/>
                </a:cubicBezTo>
                <a:cubicBezTo>
                  <a:pt x="700419" y="1247714"/>
                  <a:pt x="705371" y="1262155"/>
                  <a:pt x="676406" y="1302707"/>
                </a:cubicBezTo>
                <a:cubicBezTo>
                  <a:pt x="666110" y="1317122"/>
                  <a:pt x="650356" y="1326835"/>
                  <a:pt x="638828" y="1340285"/>
                </a:cubicBezTo>
                <a:cubicBezTo>
                  <a:pt x="526026" y="1471887"/>
                  <a:pt x="667848" y="1312183"/>
                  <a:pt x="576198" y="1440493"/>
                </a:cubicBezTo>
                <a:cubicBezTo>
                  <a:pt x="565902" y="1454908"/>
                  <a:pt x="549961" y="1464462"/>
                  <a:pt x="538620" y="1478071"/>
                </a:cubicBezTo>
                <a:cubicBezTo>
                  <a:pt x="513625" y="1508064"/>
                  <a:pt x="512581" y="1531272"/>
                  <a:pt x="475989" y="1553227"/>
                </a:cubicBezTo>
                <a:cubicBezTo>
                  <a:pt x="427954" y="1582048"/>
                  <a:pt x="372287" y="1597310"/>
                  <a:pt x="325677" y="1628383"/>
                </a:cubicBezTo>
                <a:cubicBezTo>
                  <a:pt x="313151" y="1636734"/>
                  <a:pt x="302195" y="1648149"/>
                  <a:pt x="288099" y="1653435"/>
                </a:cubicBezTo>
                <a:cubicBezTo>
                  <a:pt x="268164" y="1660910"/>
                  <a:pt x="246123" y="1660797"/>
                  <a:pt x="225469" y="1665961"/>
                </a:cubicBezTo>
                <a:cubicBezTo>
                  <a:pt x="168563" y="1680187"/>
                  <a:pt x="178694" y="1693074"/>
                  <a:pt x="100209" y="1703539"/>
                </a:cubicBezTo>
                <a:cubicBezTo>
                  <a:pt x="67099" y="1707954"/>
                  <a:pt x="33403" y="1703539"/>
                  <a:pt x="0" y="1703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6E7F15-1F52-4A3B-9806-E5B80B91D5B8}"/>
              </a:ext>
            </a:extLst>
          </p:cNvPr>
          <p:cNvSpPr/>
          <p:nvPr/>
        </p:nvSpPr>
        <p:spPr>
          <a:xfrm>
            <a:off x="6991073" y="3405651"/>
            <a:ext cx="4848293" cy="188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9EBC4E-21DC-4B52-BCF7-DF0E571DB144}"/>
              </a:ext>
            </a:extLst>
          </p:cNvPr>
          <p:cNvSpPr txBox="1"/>
          <p:nvPr/>
        </p:nvSpPr>
        <p:spPr>
          <a:xfrm>
            <a:off x="7106727" y="3333768"/>
            <a:ext cx="493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      F      M     A      M      J       </a:t>
            </a:r>
            <a:r>
              <a:rPr lang="en-US" sz="1400" dirty="0" err="1"/>
              <a:t>J</a:t>
            </a:r>
            <a:r>
              <a:rPr lang="en-US" sz="1400" dirty="0"/>
              <a:t>      A      S     O      N     D</a:t>
            </a:r>
          </a:p>
        </p:txBody>
      </p:sp>
    </p:spTree>
    <p:extLst>
      <p:ext uri="{BB962C8B-B14F-4D97-AF65-F5344CB8AC3E}">
        <p14:creationId xmlns:p14="http://schemas.microsoft.com/office/powerpoint/2010/main" val="318530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04FD66-0BF1-4E00-97F1-796FEB1EE857}"/>
              </a:ext>
            </a:extLst>
          </p:cNvPr>
          <p:cNvSpPr txBox="1"/>
          <p:nvPr/>
        </p:nvSpPr>
        <p:spPr>
          <a:xfrm>
            <a:off x="194003" y="199587"/>
            <a:ext cx="938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Why isn’t SSA low at BND during spring agricultural activities?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6D5F7-8763-4E51-94C6-87A48089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64"/>
          <a:stretch/>
        </p:blipFill>
        <p:spPr>
          <a:xfrm>
            <a:off x="429814" y="759087"/>
            <a:ext cx="4494611" cy="52897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F5DC17-FE44-40F4-9D0D-9B88AC61A819}"/>
              </a:ext>
            </a:extLst>
          </p:cNvPr>
          <p:cNvSpPr txBox="1"/>
          <p:nvPr/>
        </p:nvSpPr>
        <p:spPr>
          <a:xfrm>
            <a:off x="229172" y="6094143"/>
            <a:ext cx="5025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Coarse mass soil loading near BND is higher in fall than in spring. (Hand et al., 2019)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E2C45-9994-4749-9F6E-18D6E0A5D662}"/>
              </a:ext>
            </a:extLst>
          </p:cNvPr>
          <p:cNvSpPr txBox="1"/>
          <p:nvPr/>
        </p:nvSpPr>
        <p:spPr>
          <a:xfrm>
            <a:off x="6096001" y="380181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in April during planting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Lowest in September and October during harvest.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0E49D79-2761-4BB9-B619-AB063ABD9DC3}"/>
              </a:ext>
            </a:extLst>
          </p:cNvPr>
          <p:cNvSpPr/>
          <p:nvPr/>
        </p:nvSpPr>
        <p:spPr>
          <a:xfrm>
            <a:off x="5622290" y="5578903"/>
            <a:ext cx="752055" cy="3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54551E-3F92-454E-840D-CE7D1BC10751}"/>
              </a:ext>
            </a:extLst>
          </p:cNvPr>
          <p:cNvSpPr txBox="1"/>
          <p:nvPr/>
        </p:nvSpPr>
        <p:spPr>
          <a:xfrm>
            <a:off x="6411361" y="5379483"/>
            <a:ext cx="535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Dry soil in autumn leads to more dust emission than in spring when soil is moist?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76F670-801A-4E7E-9966-7D0953414D4F}"/>
              </a:ext>
            </a:extLst>
          </p:cNvPr>
          <p:cNvSpPr txBox="1"/>
          <p:nvPr/>
        </p:nvSpPr>
        <p:spPr>
          <a:xfrm rot="16200000">
            <a:off x="10229083" y="1959733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ISWS, Illinois Climate Network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6D6F2-E861-463F-8E02-52CEB6B49374}"/>
              </a:ext>
            </a:extLst>
          </p:cNvPr>
          <p:cNvSpPr txBox="1"/>
          <p:nvPr/>
        </p:nvSpPr>
        <p:spPr>
          <a:xfrm>
            <a:off x="7767666" y="71820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BND soil moisture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05A278-C17B-41E5-927A-756FD8A220C7}"/>
              </a:ext>
            </a:extLst>
          </p:cNvPr>
          <p:cNvGrpSpPr/>
          <p:nvPr/>
        </p:nvGrpSpPr>
        <p:grpSpPr>
          <a:xfrm>
            <a:off x="6093033" y="1113019"/>
            <a:ext cx="5438775" cy="2500131"/>
            <a:chOff x="4645238" y="1106905"/>
            <a:chExt cx="5438775" cy="25001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1E54D6-616D-4096-9D69-46C2B4A53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966" r="36562" b="21524"/>
            <a:stretch/>
          </p:blipFill>
          <p:spPr>
            <a:xfrm>
              <a:off x="5058282" y="1106905"/>
              <a:ext cx="4246535" cy="211254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5BCF3F-C418-42FF-B58A-191B161ABB02}"/>
                </a:ext>
              </a:extLst>
            </p:cNvPr>
            <p:cNvSpPr/>
            <p:nvPr/>
          </p:nvSpPr>
          <p:spPr>
            <a:xfrm>
              <a:off x="6701589" y="1364654"/>
              <a:ext cx="287686" cy="1588169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F73C6E-82CE-4941-A47B-DE35EA1A4C89}"/>
                </a:ext>
              </a:extLst>
            </p:cNvPr>
            <p:cNvSpPr/>
            <p:nvPr/>
          </p:nvSpPr>
          <p:spPr>
            <a:xfrm>
              <a:off x="8718880" y="1364654"/>
              <a:ext cx="271211" cy="1588169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D67C25-D0FC-4BA2-9710-5B6B18A7A03C}"/>
                </a:ext>
              </a:extLst>
            </p:cNvPr>
            <p:cNvSpPr/>
            <p:nvPr/>
          </p:nvSpPr>
          <p:spPr>
            <a:xfrm>
              <a:off x="5962828" y="1363507"/>
              <a:ext cx="271211" cy="158816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EDE72-317C-4DE3-9CA9-C9E4A9B51B19}"/>
                </a:ext>
              </a:extLst>
            </p:cNvPr>
            <p:cNvSpPr/>
            <p:nvPr/>
          </p:nvSpPr>
          <p:spPr>
            <a:xfrm>
              <a:off x="7963644" y="1363506"/>
              <a:ext cx="287686" cy="158816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328111E-3A25-47E0-BCDA-CF0B03008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669" t="78124" r="9083" b="6830"/>
            <a:stretch/>
          </p:blipFill>
          <p:spPr>
            <a:xfrm>
              <a:off x="4645238" y="3129132"/>
              <a:ext cx="5438775" cy="477904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61E9E2A6-D098-4551-979F-64B2008E0074}"/>
              </a:ext>
            </a:extLst>
          </p:cNvPr>
          <p:cNvSpPr/>
          <p:nvPr/>
        </p:nvSpPr>
        <p:spPr>
          <a:xfrm>
            <a:off x="3078126" y="1802218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8F15C7-C6D0-4CB9-AE11-8D146BCE543B}"/>
              </a:ext>
            </a:extLst>
          </p:cNvPr>
          <p:cNvSpPr/>
          <p:nvPr/>
        </p:nvSpPr>
        <p:spPr>
          <a:xfrm>
            <a:off x="3078126" y="4442637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C80A4B-5F3A-4117-9ED5-EB94ED8A375D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3171785" y="1895877"/>
            <a:ext cx="2137570" cy="1319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CCB4F2-B6CC-46C1-8449-27E44B6B093D}"/>
              </a:ext>
            </a:extLst>
          </p:cNvPr>
          <p:cNvCxnSpPr>
            <a:cxnSpLocks/>
            <a:endCxn id="30" idx="7"/>
          </p:cNvCxnSpPr>
          <p:nvPr/>
        </p:nvCxnSpPr>
        <p:spPr>
          <a:xfrm flipH="1">
            <a:off x="3171785" y="3215172"/>
            <a:ext cx="2137570" cy="1243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6DBB97-07D0-47B0-BC3E-A25A7FF5F8B2}"/>
              </a:ext>
            </a:extLst>
          </p:cNvPr>
          <p:cNvSpPr txBox="1"/>
          <p:nvPr/>
        </p:nvSpPr>
        <p:spPr>
          <a:xfrm>
            <a:off x="5239786" y="303328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BND</a:t>
            </a:r>
          </a:p>
        </p:txBody>
      </p:sp>
    </p:spTree>
    <p:extLst>
      <p:ext uri="{BB962C8B-B14F-4D97-AF65-F5344CB8AC3E}">
        <p14:creationId xmlns:p14="http://schemas.microsoft.com/office/powerpoint/2010/main" val="309196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1091</Words>
  <Application>Microsoft Office PowerPoint</Application>
  <PresentationFormat>Widescreen</PresentationFormat>
  <Paragraphs>170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Betsy Andrews</cp:lastModifiedBy>
  <cp:revision>100</cp:revision>
  <dcterms:created xsi:type="dcterms:W3CDTF">2024-03-15T20:06:06Z</dcterms:created>
  <dcterms:modified xsi:type="dcterms:W3CDTF">2024-05-01T16:42:37Z</dcterms:modified>
</cp:coreProperties>
</file>