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notesSlides/notesSlide50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Default Extension="doc" ContentType="application/msword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Default Extension="pdf" ContentType="application/pdf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82" r:id="rId2"/>
    <p:sldId id="523" r:id="rId3"/>
    <p:sldId id="317" r:id="rId4"/>
    <p:sldId id="454" r:id="rId5"/>
    <p:sldId id="529" r:id="rId6"/>
    <p:sldId id="331" r:id="rId7"/>
    <p:sldId id="329" r:id="rId8"/>
    <p:sldId id="506" r:id="rId9"/>
    <p:sldId id="457" r:id="rId10"/>
    <p:sldId id="507" r:id="rId11"/>
    <p:sldId id="459" r:id="rId12"/>
    <p:sldId id="395" r:id="rId13"/>
    <p:sldId id="463" r:id="rId14"/>
    <p:sldId id="281" r:id="rId15"/>
    <p:sldId id="315" r:id="rId16"/>
    <p:sldId id="538" r:id="rId17"/>
    <p:sldId id="522" r:id="rId18"/>
    <p:sldId id="273" r:id="rId19"/>
    <p:sldId id="277" r:id="rId20"/>
    <p:sldId id="311" r:id="rId21"/>
    <p:sldId id="313" r:id="rId22"/>
    <p:sldId id="314" r:id="rId23"/>
    <p:sldId id="296" r:id="rId24"/>
    <p:sldId id="330" r:id="rId25"/>
    <p:sldId id="272" r:id="rId26"/>
    <p:sldId id="298" r:id="rId27"/>
    <p:sldId id="275" r:id="rId28"/>
    <p:sldId id="274" r:id="rId29"/>
    <p:sldId id="412" r:id="rId30"/>
    <p:sldId id="332" r:id="rId31"/>
    <p:sldId id="414" r:id="rId32"/>
    <p:sldId id="299" r:id="rId33"/>
    <p:sldId id="465" r:id="rId34"/>
    <p:sldId id="539" r:id="rId35"/>
    <p:sldId id="540" r:id="rId36"/>
    <p:sldId id="541" r:id="rId37"/>
    <p:sldId id="534" r:id="rId38"/>
    <p:sldId id="542" r:id="rId39"/>
    <p:sldId id="461" r:id="rId40"/>
    <p:sldId id="303" r:id="rId41"/>
    <p:sldId id="304" r:id="rId42"/>
    <p:sldId id="467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37" r:id="rId54"/>
    <p:sldId id="438" r:id="rId55"/>
    <p:sldId id="441" r:id="rId56"/>
    <p:sldId id="443" r:id="rId57"/>
    <p:sldId id="446" r:id="rId58"/>
  </p:sldIdLst>
  <p:sldSz cx="9144000" cy="6858000" type="letter"/>
  <p:notesSz cx="694055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C0C0"/>
    <a:srgbClr val="339966"/>
    <a:srgbClr val="CCECFF"/>
    <a:srgbClr val="57BBFF"/>
    <a:srgbClr val="79C9FF"/>
    <a:srgbClr val="C9E4FF"/>
    <a:srgbClr val="FFFF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58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40"/>
    </p:cViewPr>
  </p:sorterViewPr>
  <p:notesViewPr>
    <p:cSldViewPr>
      <p:cViewPr varScale="1">
        <p:scale>
          <a:sx n="58" d="100"/>
          <a:sy n="58" d="100"/>
        </p:scale>
        <p:origin x="-1740" y="-72"/>
      </p:cViewPr>
      <p:guideLst>
        <p:guide orient="horz" pos="2909"/>
        <p:guide pos="218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Relationship Id="rId3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6935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6C206-14AD-D44A-92A9-7861EDBDE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367213"/>
            <a:ext cx="5108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80745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4DD5E5C8-998B-244A-BF91-5D93A91C1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AA07B-9E25-E943-9161-5625634BCCC7}" type="slidenum">
              <a:rPr lang="en-US"/>
              <a:pPr/>
              <a:t>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66DB9-D702-824F-A436-266A4D892924}" type="slidenum">
              <a:rPr lang="en-US"/>
              <a:pPr/>
              <a:t>11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4387" cy="346868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365625"/>
            <a:ext cx="4960938" cy="4135438"/>
          </a:xfrm>
        </p:spPr>
        <p:txBody>
          <a:bodyPr lIns="92089" tIns="46044" rIns="92089" bIns="46044"/>
          <a:lstStyle/>
          <a:p>
            <a:pPr>
              <a:buFontTx/>
              <a:buChar char="•"/>
            </a:pPr>
            <a:r>
              <a:rPr lang="en-US" sz="1800"/>
              <a:t>I dislike using equations too, but sometimes they are the clearest way to illustrate relationships.</a:t>
            </a:r>
          </a:p>
          <a:p>
            <a:pPr>
              <a:buFontTx/>
              <a:buChar char="•"/>
            </a:pPr>
            <a:r>
              <a:rPr lang="en-US" sz="1800"/>
              <a:t>This eqn (or close variant) being used in current models of aerosol forcing, e.g., IPCC estimates.</a:t>
            </a:r>
          </a:p>
          <a:p>
            <a:pPr>
              <a:buFontTx/>
              <a:buChar char="•"/>
            </a:pPr>
            <a:r>
              <a:rPr lang="en-US" sz="1800"/>
              <a:t>This eqn represents an annual mean forcing at TOA, instantaneous forcings can be much larger.  Sfc. Forcings can also be much larger</a:t>
            </a:r>
          </a:p>
          <a:p>
            <a:pPr>
              <a:buFontTx/>
              <a:buChar char="•"/>
            </a:pPr>
            <a:r>
              <a:rPr lang="en-US" sz="1800"/>
              <a:t>CMDL is measuring the relevant aerosol terms in this eqn. Corresponding eqn for GHG much simpler, as radiative properties of all CO2 molecules are identical.  Not so for aerosols.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FF23D-1101-7748-A972-6313AD9DE3AD}" type="slidenum">
              <a:rPr lang="en-US"/>
              <a:pPr/>
              <a:t>12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26AE-57D8-074E-B6F0-84DD323D5333}" type="slidenum">
              <a:rPr lang="en-US"/>
              <a:pPr/>
              <a:t>13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F880-AF79-244A-A8E1-908BFA42598D}" type="slidenum">
              <a:rPr lang="en-US"/>
              <a:pPr/>
              <a:t>14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261F9-D3D7-744D-8AA7-2C5388EBA087}" type="slidenum">
              <a:rPr lang="en-US"/>
              <a:pPr/>
              <a:t>15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9F30D-29D9-6948-A8C8-7D41AE2F2E38}" type="slidenum">
              <a:rPr lang="en-US"/>
              <a:pPr/>
              <a:t>17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C9CC2-E581-FA4C-BB82-B73AEB85950D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7562" cy="34702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5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Trend up to 1991 published by Bodhaine &amp; Dutton.  They attributed likely cause of 1982-1991 decrease to changes in emissions from FSU.</a:t>
            </a:r>
          </a:p>
          <a:p>
            <a:pPr>
              <a:buFontTx/>
              <a:buChar char="•"/>
            </a:pPr>
            <a:r>
              <a:rPr lang="en-US" sz="1800"/>
              <a:t>Subsequent flattening out of “trend” illustrates need to continue monitoring to follow up apparent trends.  Could it just be that 1982-1987 were anomalies?</a:t>
            </a:r>
          </a:p>
          <a:p>
            <a:pPr>
              <a:buFontTx/>
              <a:buChar char="•"/>
            </a:pPr>
            <a:r>
              <a:rPr lang="en-US" sz="1800"/>
              <a:t>Followup analysis being done as part of NOAA Arctic Research Initiative.</a:t>
            </a:r>
          </a:p>
          <a:p>
            <a:pPr>
              <a:buFontTx/>
              <a:buChar char="•"/>
            </a:pPr>
            <a:r>
              <a:rPr lang="en-US" sz="1800"/>
              <a:t>No other obvious trends at baseline stations..</a:t>
            </a:r>
          </a:p>
          <a:p>
            <a:pPr>
              <a:buFontTx/>
              <a:buChar char="•"/>
            </a:pPr>
            <a:r>
              <a:rPr lang="en-US" sz="1800"/>
              <a:t>Aerosol properties at baseline sites show clear seasonality, reflecting seasonal changes in sources and sinks.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3E6DC-7F2A-C64E-BEAB-3BC954A6020B}" type="slidenum">
              <a:rPr lang="en-US"/>
              <a:pPr/>
              <a:t>19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7562" cy="34702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5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Trend up to 1991 published by Bodhaine &amp; Dutton.  They attributed likely cause of 1982-1991 decrease to changes in emissions from FSU.</a:t>
            </a:r>
          </a:p>
          <a:p>
            <a:pPr>
              <a:buFontTx/>
              <a:buChar char="•"/>
            </a:pPr>
            <a:r>
              <a:rPr lang="en-US" sz="1800"/>
              <a:t>Subsequent flattening out of “trend” illustrates need to continue monitoring to follow up apparent trends.  Could it just be that 1982-1987 were anomalies?</a:t>
            </a:r>
          </a:p>
          <a:p>
            <a:pPr>
              <a:buFontTx/>
              <a:buChar char="•"/>
            </a:pPr>
            <a:r>
              <a:rPr lang="en-US" sz="1800"/>
              <a:t>Followup analysis being done as part of NOAA Arctic Research Initiative.</a:t>
            </a:r>
          </a:p>
          <a:p>
            <a:pPr>
              <a:buFontTx/>
              <a:buChar char="•"/>
            </a:pPr>
            <a:r>
              <a:rPr lang="en-US" sz="1800"/>
              <a:t>No other obvious trends at baseline stations..</a:t>
            </a:r>
          </a:p>
          <a:p>
            <a:pPr>
              <a:buFontTx/>
              <a:buChar char="•"/>
            </a:pPr>
            <a:r>
              <a:rPr lang="en-US" sz="1800"/>
              <a:t>Aerosol properties at baseline sites show clear seasonality, reflecting seasonal changes in sources and sinks.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2DEB1-0C73-0044-86B7-973D82A1E809}" type="slidenum">
              <a:rPr lang="en-US"/>
              <a:pPr/>
              <a:t>20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8AA3B-569D-DD44-AEDF-011EA31E7DA9}" type="slidenum">
              <a:rPr lang="en-US"/>
              <a:pPr/>
              <a:t>21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0E335-1144-9A4D-8B40-3F056B530155}" type="slidenum">
              <a:rPr lang="en-US"/>
              <a:pPr/>
              <a:t>2</a:t>
            </a:fld>
            <a:endParaRPr lang="en-US"/>
          </a:p>
        </p:txBody>
      </p:sp>
      <p:sp>
        <p:nvSpPr>
          <p:cNvPr id="1037314" name="Text Box 2"/>
          <p:cNvSpPr txBox="1">
            <a:spLocks noChangeArrowheads="1"/>
          </p:cNvSpPr>
          <p:nvPr/>
        </p:nvSpPr>
        <p:spPr bwMode="auto">
          <a:xfrm>
            <a:off x="1160463" y="690563"/>
            <a:ext cx="4591050" cy="344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31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1700" y="4367213"/>
            <a:ext cx="5108575" cy="4303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330" tIns="45665" rIns="91330" bIns="4566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AFE66-1BFA-D747-92FC-D888DF520945}" type="slidenum">
              <a:rPr lang="en-US"/>
              <a:pPr/>
              <a:t>22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33E02-D8BA-0546-A453-CC8DFC3092A6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616450" cy="3462337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89525" cy="4152900"/>
          </a:xfrm>
        </p:spPr>
        <p:txBody>
          <a:bodyPr lIns="92406" tIns="46202" rIns="92406" bIns="462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0D420-18FE-A040-AE70-20D592065A7D}" type="slidenum">
              <a:rPr lang="en-US"/>
              <a:pPr/>
              <a:t>24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616450" cy="3462337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89525" cy="4152900"/>
          </a:xfrm>
        </p:spPr>
        <p:txBody>
          <a:bodyPr lIns="92406" tIns="46202" rIns="92406" bIns="462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98B0A-E70D-A040-89D2-2276FFD92BB5}" type="slidenum">
              <a:rPr lang="en-US"/>
              <a:pPr/>
              <a:t>25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7562" cy="34702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5600"/>
          </a:xfrm>
        </p:spPr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65DBD-09C0-7F41-8E7F-C4B2288D3152}" type="slidenum">
              <a:rPr lang="en-US"/>
              <a:pPr/>
              <a:t>26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F81EC-E9CA-FD42-AB56-F068415A2FE0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7562" cy="34702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5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Trend up to 1991 published by Bodhaine &amp; Dutton.  They attributed likely cause of 1982-1991 decrease to changes in emissions from FSU.</a:t>
            </a:r>
          </a:p>
          <a:p>
            <a:pPr>
              <a:buFontTx/>
              <a:buChar char="•"/>
            </a:pPr>
            <a:r>
              <a:rPr lang="en-US" sz="1800"/>
              <a:t>Subsequent flattening out of “trend” illustrates need to continue monitoring to follow up apparent trends.  Could it just be that 1982-1987 were anomalies?</a:t>
            </a:r>
          </a:p>
          <a:p>
            <a:pPr>
              <a:buFontTx/>
              <a:buChar char="•"/>
            </a:pPr>
            <a:r>
              <a:rPr lang="en-US" sz="1800"/>
              <a:t>Followup analysis being done as part of NOAA Arctic Research Initiative.</a:t>
            </a:r>
          </a:p>
          <a:p>
            <a:pPr>
              <a:buFontTx/>
              <a:buChar char="•"/>
            </a:pPr>
            <a:r>
              <a:rPr lang="en-US" sz="1800"/>
              <a:t>No other obvious trends at baseline stations..</a:t>
            </a:r>
          </a:p>
          <a:p>
            <a:pPr>
              <a:buFontTx/>
              <a:buChar char="•"/>
            </a:pPr>
            <a:r>
              <a:rPr lang="en-US" sz="1800"/>
              <a:t>Aerosol properties at baseline sites show clear seasonality, reflecting seasonal changes in sources and sinks.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7CC31-0541-7743-8EB2-6E7373132A4A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27562" cy="34702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5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Trend up to 1991 published by Bodhaine &amp; Dutton.  They attributed likely cause of 1982-1991 decrease to changes in emissions from FSU.</a:t>
            </a:r>
          </a:p>
          <a:p>
            <a:pPr>
              <a:buFontTx/>
              <a:buChar char="•"/>
            </a:pPr>
            <a:r>
              <a:rPr lang="en-US" sz="1800"/>
              <a:t>Subsequent flattening out of “trend” illustrates need to continue monitoring to follow up apparent trends.  Could it just be that 1982-1987 were anomalies?</a:t>
            </a:r>
          </a:p>
          <a:p>
            <a:pPr>
              <a:buFontTx/>
              <a:buChar char="•"/>
            </a:pPr>
            <a:r>
              <a:rPr lang="en-US" sz="1800"/>
              <a:t>Followup analysis being done as part of NOAA Arctic Research Initiative.</a:t>
            </a:r>
          </a:p>
          <a:p>
            <a:pPr>
              <a:buFontTx/>
              <a:buChar char="•"/>
            </a:pPr>
            <a:r>
              <a:rPr lang="en-US" sz="1800"/>
              <a:t>No other obvious trends at baseline stations..</a:t>
            </a:r>
          </a:p>
          <a:p>
            <a:pPr>
              <a:buFontTx/>
              <a:buChar char="•"/>
            </a:pPr>
            <a:r>
              <a:rPr lang="en-US" sz="1800"/>
              <a:t>Aerosol properties at baseline sites show clear seasonality, reflecting seasonal changes in sources and sinks.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84C8E-EBFA-9E4C-95F0-A00456F87596}" type="slidenum">
              <a:rPr lang="en-US"/>
              <a:pPr/>
              <a:t>29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25975" cy="3470275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8963"/>
            <a:ext cx="5108575" cy="4164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F65DB-31F9-294D-AB63-517797C3F4B1}" type="slidenum">
              <a:rPr lang="en-US"/>
              <a:pPr/>
              <a:t>30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BB9A-5980-5841-8A05-563D61418726}" type="slidenum">
              <a:rPr lang="en-US"/>
              <a:pPr/>
              <a:t>31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D04EA-C0EB-3648-B86A-569AD793C12B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C19D1-6D15-A443-923C-341EE35571B0}" type="slidenum">
              <a:rPr lang="en-US"/>
              <a:pPr/>
              <a:t>32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616450" cy="3462337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89525" cy="4152900"/>
          </a:xfrm>
        </p:spPr>
        <p:txBody>
          <a:bodyPr lIns="92406" tIns="46202" rIns="92406" bIns="462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607C5-3A9A-7843-BAF4-4DAB8D597525}" type="slidenum">
              <a:rPr lang="en-US"/>
              <a:pPr/>
              <a:t>33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D66C9-068B-9440-81B1-D7BF57AC7536}" type="slidenum">
              <a:rPr lang="en-US"/>
              <a:pPr/>
              <a:t>39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A1336-54C1-4B4E-A760-43FAE1375634}" type="slidenum">
              <a:rPr lang="en-US"/>
              <a:pPr/>
              <a:t>40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66303-2F8C-5C48-9A45-31C03CC42046}" type="slidenum">
              <a:rPr lang="en-US"/>
              <a:pPr/>
              <a:t>41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C1D5-06C6-CB41-8105-C5747BB79D80}" type="slidenum">
              <a:rPr lang="en-US"/>
              <a:pPr/>
              <a:t>42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A9A11-55BF-8844-AA1D-72AE363F99C5}" type="slidenum">
              <a:rPr lang="en-US"/>
              <a:pPr/>
              <a:t>43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39CF5-F597-B840-BCC2-C6249C800361}" type="slidenum">
              <a:rPr lang="en-US"/>
              <a:pPr/>
              <a:t>44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DE758-CDF4-6C4C-A9EE-60489445F968}" type="slidenum">
              <a:rPr lang="en-US"/>
              <a:pPr/>
              <a:t>45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EA1AA-C4D7-7B4B-A542-32499004CD51}" type="slidenum">
              <a:rPr lang="en-US"/>
              <a:pPr/>
              <a:t>46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1BEDE-3D2B-4D4C-8DD1-B58E1F04CCF8}" type="slidenum">
              <a:rPr lang="en-US"/>
              <a:pPr/>
              <a:t>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CF567-5F21-8D4D-9A71-E45169890B5C}" type="slidenum">
              <a:rPr lang="en-US"/>
              <a:pPr/>
              <a:t>47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50702-9A9F-2F4C-A2DA-824020DC6EAD}" type="slidenum">
              <a:rPr lang="en-US"/>
              <a:pPr/>
              <a:t>48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0B860-78ED-4E46-A996-28E319497FF4}" type="slidenum">
              <a:rPr lang="en-US"/>
              <a:pPr/>
              <a:t>49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3D13E-9214-864C-B85D-DA9F2F36CF4F}" type="slidenum">
              <a:rPr lang="en-US"/>
              <a:pPr/>
              <a:t>50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5D71-FE02-5E4C-AE68-0D2EE01E6989}" type="slidenum">
              <a:rPr lang="en-US"/>
              <a:pPr/>
              <a:t>51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968B9-D65F-B84D-B459-E44EE2A5C984}" type="slidenum">
              <a:rPr lang="en-US"/>
              <a:pPr/>
              <a:t>52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E72FD-6821-6C4F-904C-2D4DE5CDC152}" type="slidenum">
              <a:rPr lang="en-US"/>
              <a:pPr/>
              <a:t>53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7989C-E5A2-C24B-8311-9E4F8B92E671}" type="slidenum">
              <a:rPr lang="en-US"/>
              <a:pPr/>
              <a:t>54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07A10-3D26-624E-9DD6-F8D759611CB9}" type="slidenum">
              <a:rPr lang="en-US"/>
              <a:pPr/>
              <a:t>55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BB0FF-C6E1-7048-8B3C-B0786490E1A7}" type="slidenum">
              <a:rPr lang="en-US"/>
              <a:pPr/>
              <a:t>56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2C312-BE25-0747-B3D2-481B316D774B}" type="slidenum">
              <a:rPr lang="en-US"/>
              <a:pPr/>
              <a:t>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18FC3-D5CB-484C-8329-912C50AFDE4A}" type="slidenum">
              <a:rPr lang="en-US"/>
              <a:pPr/>
              <a:t>57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836A5-B648-144A-9919-CB79514A1B26}" type="slidenum">
              <a:rPr lang="en-US"/>
              <a:pPr/>
              <a:t>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9AF63-0FA0-C045-9E13-B0CE117B3EDC}" type="slidenum">
              <a:rPr lang="en-US"/>
              <a:pPr/>
              <a:t>8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B7DC2-C3FD-5F47-AD8E-8FFFE491577D}" type="slidenum">
              <a:rPr lang="en-US"/>
              <a:pPr/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63251-2F15-AA4A-BC33-91BAF5B4CC33}" type="slidenum">
              <a:rPr lang="en-US"/>
              <a:pPr/>
              <a:t>10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DC88E815-B7C2-3C4B-89FA-87B077A47C1A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7F7E50-A7BD-D44E-AFD4-7FF00ACFB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C9D9E77A-1733-D44F-9F53-DC5B5B5F384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85BFAD-5F9F-3A43-AB61-1705614A8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8056000-6B41-BB4D-957D-BCF7C7D4CBAF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7532C4-839A-A14C-BCC9-C86C72B3E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8486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18288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A6A09AE-D2B6-794E-ACB4-8F5180E75E15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fld id="{0329F026-97F2-0342-B198-A6EA5B2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338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18288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FB22834D-C4FE-6E4A-B379-BF1B7EADBA70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fld id="{F365695A-1CC8-C548-9AFB-9581502DF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080ED1E7-59CF-3A4C-8775-99A0FA27DB17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B513C9-932E-4249-8F0C-F0F00C808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5A3E9BAF-C0C9-6B47-9420-3E75988B9226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50304F-F88F-6E47-BD37-2AEC55C33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37DE688B-4950-6E46-8D69-58DA1B86FEF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12C98A-7609-3D45-891A-371B70E70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1D4E3867-B891-8845-836C-71B6CFB95BA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F947A8-1197-5E4A-9E45-FE5E82326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1B7A4343-CFD5-A64B-A7BC-CC15DAB5BFDF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8E22F9-07FB-BB42-9BC7-06F18D9D2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01E6190-1607-854A-85C5-C4E3D9031F96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B4DA06-145E-7F4E-A66D-6E2D492C0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DF2491A0-5570-0B4B-ACD2-A11385D3FE7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F69B7B-B01D-EE49-B0DE-647A251D3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4071E6B4-F3DF-9D4D-86C2-89BEB63CE47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0F4C68-E3BB-494E-BD75-4E1A1C4B8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C9E4FF"/>
            </a:gs>
            <a:gs pos="100000">
              <a:srgbClr val="57B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53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CCECFF"/>
                </a:solidFill>
              </a:defRPr>
            </a:lvl1pPr>
          </a:lstStyle>
          <a:p>
            <a:r>
              <a:rPr lang="en-US"/>
              <a:t>J. Ogren  </a:t>
            </a:r>
            <a:fld id="{1A093F49-48E3-224E-9C10-405846C5D068}" type="datetime1">
              <a:rPr lang="en-US"/>
              <a:pPr/>
              <a:t>7/25/10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588CEC-16DF-604E-A9B6-6BBE2BE052C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O201SM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37538" y="5943600"/>
            <a:ext cx="906462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Equation9.bin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Microsoft_Word_97_-_2004_Document10.doc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df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df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40C5484-8869-D440-AC3C-F958981F1ADF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1227138"/>
            <a:ext cx="8229600" cy="2201862"/>
          </a:xfrm>
        </p:spPr>
        <p:txBody>
          <a:bodyPr/>
          <a:lstStyle/>
          <a:p>
            <a:pPr algn="r"/>
            <a:r>
              <a:rPr lang="en-US" sz="4400" u="none" dirty="0" smtClean="0"/>
              <a:t>Measurement Techniques for Aerosol</a:t>
            </a:r>
            <a:r>
              <a:rPr lang="en-US" sz="4400" u="none" dirty="0" smtClean="0"/>
              <a:t> Radiative Properties 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John A. Ogren</a:t>
            </a:r>
            <a:br>
              <a:rPr lang="en-US" dirty="0"/>
            </a:br>
            <a:r>
              <a:rPr lang="en-US" sz="2000" dirty="0" smtClean="0"/>
              <a:t>National Oceanic and Atmospheric Administration</a:t>
            </a:r>
            <a:br>
              <a:rPr lang="en-US" sz="2000" dirty="0" smtClean="0"/>
            </a:br>
            <a:r>
              <a:rPr lang="en-US" sz="2000" dirty="0" smtClean="0"/>
              <a:t>Earth System Research Laboratory</a:t>
            </a:r>
          </a:p>
          <a:p>
            <a:pPr algn="r"/>
            <a:r>
              <a:rPr lang="en-US" sz="2000" dirty="0" smtClean="0"/>
              <a:t>Boulder, Colorado, USA</a:t>
            </a:r>
            <a:endParaRPr lang="en-US" sz="2000" dirty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17525" y="5980113"/>
            <a:ext cx="407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http://</a:t>
            </a:r>
            <a:r>
              <a:rPr lang="en-US" sz="1800" b="1" dirty="0" err="1" smtClean="0">
                <a:solidFill>
                  <a:srgbClr val="FFFF00"/>
                </a:solidFill>
                <a:latin typeface="Arial" charset="0"/>
              </a:rPr>
              <a:t>www.esrl.noaa.gov/gmd/aero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938" y="5953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F54B7264-1D63-4F49-8A3D-9783EF49975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04800"/>
            <a:ext cx="7762875" cy="482600"/>
          </a:xfrm>
        </p:spPr>
        <p:txBody>
          <a:bodyPr/>
          <a:lstStyle/>
          <a:p>
            <a:r>
              <a:rPr lang="en-US" sz="2400"/>
              <a:t>Size-dependence of Aerosol Radiative Properties</a:t>
            </a:r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38113" y="776288"/>
            <a:ext cx="8745537" cy="555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1192213" y="6291263"/>
            <a:ext cx="7029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Mie calculations for </a:t>
            </a:r>
            <a:r>
              <a:rPr lang="en-US" sz="2000">
                <a:latin typeface="Symbol" charset="2"/>
              </a:rPr>
              <a:t>l</a:t>
            </a:r>
            <a:r>
              <a:rPr lang="en-US" sz="2000">
                <a:latin typeface="Arial" charset="0"/>
              </a:rPr>
              <a:t>=550 nm, m=1.45-0.005i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317B1536-478C-314C-B6CF-FBB997A2BB1B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7682" name="Group 2"/>
          <p:cNvGrpSpPr>
            <a:grpSpLocks/>
          </p:cNvGrpSpPr>
          <p:nvPr/>
        </p:nvGrpSpPr>
        <p:grpSpPr bwMode="auto">
          <a:xfrm>
            <a:off x="4597400" y="4318000"/>
            <a:ext cx="3811588" cy="1735138"/>
            <a:chOff x="2904" y="2720"/>
            <a:chExt cx="2370" cy="1093"/>
          </a:xfrm>
        </p:grpSpPr>
        <p:sp>
          <p:nvSpPr>
            <p:cNvPr id="327683" name="Text Box 3"/>
            <p:cNvSpPr txBox="1">
              <a:spLocks noChangeArrowheads="1"/>
            </p:cNvSpPr>
            <p:nvPr/>
          </p:nvSpPr>
          <p:spPr bwMode="auto">
            <a:xfrm>
              <a:off x="2915" y="2720"/>
              <a:ext cx="2359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	aerosol single-</a:t>
              </a:r>
              <a:br>
                <a:rPr lang="en-US"/>
              </a:br>
              <a:r>
                <a:rPr lang="en-US"/>
                <a:t>	scattering albedo</a:t>
              </a:r>
            </a:p>
            <a:p>
              <a:pPr algn="l">
                <a:spcBef>
                  <a:spcPct val="50000"/>
                </a:spcBef>
              </a:pPr>
              <a:r>
                <a:rPr lang="en-US"/>
                <a:t>	average aerosol</a:t>
              </a:r>
              <a:br>
                <a:rPr lang="en-US"/>
              </a:br>
              <a:r>
                <a:rPr lang="en-US"/>
                <a:t>	up-scatter fraction</a:t>
              </a:r>
            </a:p>
          </p:txBody>
        </p:sp>
        <p:graphicFrame>
          <p:nvGraphicFramePr>
            <p:cNvPr id="327684" name="Object 4"/>
            <p:cNvGraphicFramePr>
              <a:graphicFrameLocks noChangeAspect="1"/>
            </p:cNvGraphicFramePr>
            <p:nvPr/>
          </p:nvGraphicFramePr>
          <p:xfrm>
            <a:off x="2904" y="2720"/>
            <a:ext cx="347" cy="370"/>
          </p:xfrm>
          <a:graphic>
            <a:graphicData uri="http://schemas.openxmlformats.org/presentationml/2006/ole">
              <p:oleObj spid="_x0000_s327684" name="Equation" r:id="rId4" imgW="203509" imgH="228898" progId="Equation.3">
                <p:embed/>
              </p:oleObj>
            </a:graphicData>
          </a:graphic>
        </p:graphicFrame>
        <p:graphicFrame>
          <p:nvGraphicFramePr>
            <p:cNvPr id="327685" name="Object 5"/>
            <p:cNvGraphicFramePr>
              <a:graphicFrameLocks noChangeAspect="1"/>
            </p:cNvGraphicFramePr>
            <p:nvPr/>
          </p:nvGraphicFramePr>
          <p:xfrm>
            <a:off x="2915" y="3334"/>
            <a:ext cx="237" cy="315"/>
          </p:xfrm>
          <a:graphic>
            <a:graphicData uri="http://schemas.openxmlformats.org/presentationml/2006/ole">
              <p:oleObj spid="_x0000_s327685" name="Equation" r:id="rId5" imgW="165425" imgH="228898" progId="Equation.3">
                <p:embed/>
              </p:oleObj>
            </a:graphicData>
          </a:graphic>
        </p:graphicFrame>
      </p:grp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803275" y="2511425"/>
            <a:ext cx="31543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D	daylight fraction</a:t>
            </a:r>
          </a:p>
          <a:p>
            <a:pPr algn="l"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0</a:t>
            </a:r>
            <a:r>
              <a:rPr lang="en-US"/>
              <a:t>	solar constant</a:t>
            </a:r>
          </a:p>
          <a:p>
            <a:pPr algn="l"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at</a:t>
            </a:r>
            <a:r>
              <a:rPr lang="en-US"/>
              <a:t>	atmospheric </a:t>
            </a:r>
            <a:br>
              <a:rPr lang="en-US"/>
            </a:br>
            <a:r>
              <a:rPr lang="en-US"/>
              <a:t>	transmission</a:t>
            </a:r>
          </a:p>
          <a:p>
            <a:pPr algn="l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c</a:t>
            </a:r>
            <a:r>
              <a:rPr lang="en-US"/>
              <a:t>	cloud fraction</a:t>
            </a:r>
          </a:p>
          <a:p>
            <a:pPr algn="l"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s</a:t>
            </a:r>
            <a:r>
              <a:rPr lang="en-US"/>
              <a:t>	surface albedo</a:t>
            </a:r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23863"/>
            <a:ext cx="7772400" cy="474662"/>
          </a:xfrm>
        </p:spPr>
        <p:txBody>
          <a:bodyPr/>
          <a:lstStyle/>
          <a:p>
            <a:r>
              <a:rPr lang="en-US"/>
              <a:t>Parameters controlling aerosol forcing</a:t>
            </a:r>
          </a:p>
        </p:txBody>
      </p:sp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762000" y="1171575"/>
          <a:ext cx="7508875" cy="1065213"/>
        </p:xfrm>
        <a:graphic>
          <a:graphicData uri="http://schemas.openxmlformats.org/presentationml/2006/ole">
            <p:oleObj spid="_x0000_s327688" name="Equation" r:id="rId6" imgW="3581797" imgH="508397" progId="Equation.3">
              <p:embed/>
            </p:oleObj>
          </a:graphicData>
        </a:graphic>
      </p:graphicFrame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642938" y="6197600"/>
            <a:ext cx="580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 Haywood and Shine (1995)</a:t>
            </a:r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4614863" y="2511425"/>
            <a:ext cx="37973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Symbol" charset="2"/>
              </a:rPr>
              <a:t>D</a:t>
            </a:r>
            <a:r>
              <a:rPr lang="en-US"/>
              <a:t>F	average aerosol 	forcing at top of </a:t>
            </a:r>
            <a:br>
              <a:rPr lang="en-US"/>
            </a:br>
            <a:r>
              <a:rPr lang="en-US"/>
              <a:t>	atmosphere (TOA)</a:t>
            </a:r>
            <a:endParaRPr lang="en-US" i="1">
              <a:latin typeface="Symbol" charset="2"/>
            </a:endParaRPr>
          </a:p>
          <a:p>
            <a:pPr algn="l">
              <a:spcBef>
                <a:spcPct val="50000"/>
              </a:spcBef>
            </a:pPr>
            <a:r>
              <a:rPr lang="en-US" i="1">
                <a:latin typeface="Symbol" charset="2"/>
              </a:rPr>
              <a:t>d</a:t>
            </a:r>
            <a:r>
              <a:rPr lang="en-US"/>
              <a:t>	aerosol optical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AA5A1BD-03E9-FD42-B2F9-88DB2AD0C320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Average Forcing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38238"/>
            <a:ext cx="7848600" cy="4752975"/>
          </a:xfrm>
        </p:spPr>
        <p:txBody>
          <a:bodyPr/>
          <a:lstStyle/>
          <a:p>
            <a:r>
              <a:rPr lang="en-US"/>
              <a:t>Annual-average illumination</a:t>
            </a:r>
          </a:p>
          <a:p>
            <a:r>
              <a:rPr lang="en-US"/>
              <a:t>No dependence of upscatter fraction on solar zenith angle or latitude</a:t>
            </a:r>
          </a:p>
          <a:p>
            <a:r>
              <a:rPr lang="en-US"/>
              <a:t>Not suitable for direct comparison with radiative flux measurements</a:t>
            </a:r>
          </a:p>
          <a:p>
            <a:r>
              <a:rPr lang="en-US"/>
              <a:t>Applies to clear-sky conditions only, but is averaged over all sky conditions</a:t>
            </a:r>
          </a:p>
          <a:p>
            <a:r>
              <a:rPr lang="en-US"/>
              <a:t>Appropriate uses:</a:t>
            </a:r>
          </a:p>
          <a:p>
            <a:pPr lvl="1"/>
            <a:r>
              <a:rPr lang="en-US" sz="2400"/>
              <a:t>estimating average forcing for climatological values of aerosol optical depth</a:t>
            </a:r>
          </a:p>
          <a:p>
            <a:pPr lvl="1"/>
            <a:r>
              <a:rPr lang="en-US" sz="2400"/>
              <a:t>comparing different types of aerosols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8E6F17A2-6639-0842-B803-B2FD73C6069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1752600" y="285115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800">
                <a:latin typeface="Arial" charset="0"/>
              </a:rPr>
              <a:t>Sensor</a:t>
            </a:r>
          </a:p>
        </p:txBody>
      </p:sp>
      <p:sp>
        <p:nvSpPr>
          <p:cNvPr id="333827" name="Line 3"/>
          <p:cNvSpPr>
            <a:spLocks noChangeShapeType="1"/>
          </p:cNvSpPr>
          <p:nvPr/>
        </p:nvSpPr>
        <p:spPr bwMode="auto">
          <a:xfrm flipV="1">
            <a:off x="2590800" y="2393950"/>
            <a:ext cx="4648200" cy="8382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2590800" y="2927350"/>
            <a:ext cx="4648200" cy="8382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4724400" y="2774950"/>
            <a:ext cx="381000" cy="609600"/>
            <a:chOff x="2448" y="1488"/>
            <a:chExt cx="240" cy="384"/>
          </a:xfrm>
        </p:grpSpPr>
        <p:sp>
          <p:nvSpPr>
            <p:cNvPr id="333830" name="AutoShape 6"/>
            <p:cNvSpPr>
              <a:spLocks noChangeArrowheads="1"/>
            </p:cNvSpPr>
            <p:nvPr/>
          </p:nvSpPr>
          <p:spPr bwMode="auto">
            <a:xfrm flipH="1" flipV="1">
              <a:off x="2448" y="1824"/>
              <a:ext cx="240" cy="48"/>
            </a:xfrm>
            <a:prstGeom prst="rtTriangle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31" name="AutoShape 7"/>
            <p:cNvSpPr>
              <a:spLocks noChangeArrowheads="1"/>
            </p:cNvSpPr>
            <p:nvPr/>
          </p:nvSpPr>
          <p:spPr bwMode="auto">
            <a:xfrm flipH="1">
              <a:off x="2448" y="1488"/>
              <a:ext cx="240" cy="48"/>
            </a:xfrm>
            <a:prstGeom prst="rtTriangle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2448" y="1536"/>
              <a:ext cx="24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dv</a:t>
              </a:r>
            </a:p>
          </p:txBody>
        </p:sp>
      </p:grp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3429000" y="3079750"/>
            <a:ext cx="0" cy="6540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4876800" y="3384550"/>
            <a:ext cx="0" cy="3492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>
            <a:off x="5105400" y="307975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5927725" y="1209675"/>
            <a:ext cx="930275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Light source</a:t>
            </a:r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6172200" y="186055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H="1">
            <a:off x="5105400" y="1860550"/>
            <a:ext cx="1066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34290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4038600" y="35052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r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5181600" y="2732088"/>
            <a:ext cx="30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 i="1">
                <a:latin typeface="Symbol" charset="2"/>
              </a:rPr>
              <a:t>f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5943600" y="186055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US" sz="1800">
                <a:latin typeface="Symbol" charset="2"/>
              </a:rPr>
              <a:t>q</a:t>
            </a:r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>
            <a:off x="3429000" y="2698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51" name="Text Box 27"/>
          <p:cNvSpPr txBox="1">
            <a:spLocks noChangeArrowheads="1"/>
          </p:cNvSpPr>
          <p:nvPr/>
        </p:nvSpPr>
        <p:spPr bwMode="auto">
          <a:xfrm>
            <a:off x="2667000" y="2133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Apex of scattering cone</a:t>
            </a:r>
          </a:p>
        </p:txBody>
      </p:sp>
      <p:graphicFrame>
        <p:nvGraphicFramePr>
          <p:cNvPr id="333857" name="Object 33"/>
          <p:cNvGraphicFramePr>
            <a:graphicFrameLocks noChangeAspect="1"/>
          </p:cNvGraphicFramePr>
          <p:nvPr/>
        </p:nvGraphicFramePr>
        <p:xfrm>
          <a:off x="731838" y="990600"/>
          <a:ext cx="3563937" cy="1177925"/>
        </p:xfrm>
        <a:graphic>
          <a:graphicData uri="http://schemas.openxmlformats.org/presentationml/2006/ole">
            <p:oleObj spid="_x0000_s333857" name="Equation" r:id="rId4" imgW="1460263" imgH="482787" progId="Equation.3">
              <p:embed/>
            </p:oleObj>
          </a:graphicData>
        </a:graphic>
      </p:graphicFrame>
      <p:sp>
        <p:nvSpPr>
          <p:cNvPr id="333859" name="Text Box 35"/>
          <p:cNvSpPr txBox="1">
            <a:spLocks noChangeArrowheads="1"/>
          </p:cNvSpPr>
          <p:nvPr/>
        </p:nvSpPr>
        <p:spPr bwMode="auto">
          <a:xfrm>
            <a:off x="381000" y="304800"/>
            <a:ext cx="8153400" cy="58477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latin typeface="Arial" charset="0"/>
              </a:rPr>
              <a:t>Principle of Integrating Nephelometer </a:t>
            </a:r>
            <a:endParaRPr lang="en-US" sz="3200" b="1" u="sng" dirty="0">
              <a:latin typeface="Arial" charset="0"/>
            </a:endParaRPr>
          </a:p>
        </p:txBody>
      </p:sp>
      <p:sp>
        <p:nvSpPr>
          <p:cNvPr id="333860" name="Text Box 36"/>
          <p:cNvSpPr txBox="1">
            <a:spLocks noChangeArrowheads="1"/>
          </p:cNvSpPr>
          <p:nvPr/>
        </p:nvSpPr>
        <p:spPr bwMode="auto">
          <a:xfrm>
            <a:off x="609600" y="3886200"/>
            <a:ext cx="7391400" cy="20732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Arial" charset="0"/>
              </a:rPr>
              <a:t>Light source intensity is proportional to cos</a:t>
            </a:r>
            <a:r>
              <a:rPr lang="en-US" sz="2000">
                <a:latin typeface="Symbol" charset="2"/>
              </a:rPr>
              <a:t>q</a:t>
            </a:r>
            <a:r>
              <a:rPr lang="en-US" sz="2000">
                <a:latin typeface="Arial" charset="0"/>
              </a:rPr>
              <a:t>, which gives the sin</a:t>
            </a:r>
            <a:r>
              <a:rPr lang="en-US" sz="2000" i="1">
                <a:latin typeface="Symbol" charset="2"/>
              </a:rPr>
              <a:t>f</a:t>
            </a:r>
            <a:r>
              <a:rPr lang="en-US" sz="2000">
                <a:latin typeface="Arial" charset="0"/>
              </a:rPr>
              <a:t> weighting in the integrand.</a:t>
            </a:r>
            <a:endParaRPr lang="en-US" sz="2000">
              <a:latin typeface="Symbol" charset="2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Arial" charset="0"/>
              </a:rPr>
              <a:t>Conical viewing volume </a:t>
            </a:r>
            <a:r>
              <a:rPr lang="en-US" sz="2000" i="1">
                <a:latin typeface="Arial" charset="0"/>
              </a:rPr>
              <a:t>dv</a:t>
            </a:r>
            <a:r>
              <a:rPr lang="en-US" sz="2000">
                <a:latin typeface="Arial" charset="0"/>
              </a:rPr>
              <a:t> increases as </a:t>
            </a:r>
            <a:r>
              <a:rPr lang="en-US" sz="2000" i="1">
                <a:latin typeface="Arial" charset="0"/>
              </a:rPr>
              <a:t>r</a:t>
            </a:r>
            <a:r>
              <a:rPr lang="en-US" sz="2000" i="1" baseline="30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, but intensity of light from </a:t>
            </a:r>
            <a:r>
              <a:rPr lang="en-US" sz="2000" i="1">
                <a:latin typeface="Arial" charset="0"/>
              </a:rPr>
              <a:t>dv</a:t>
            </a:r>
            <a:r>
              <a:rPr lang="en-US" sz="2000">
                <a:latin typeface="Arial" charset="0"/>
              </a:rPr>
              <a:t> reaching sensor follows an inverse-square law.  The </a:t>
            </a:r>
            <a:r>
              <a:rPr lang="en-US" sz="2000" i="1">
                <a:latin typeface="Arial" charset="0"/>
              </a:rPr>
              <a:t>r</a:t>
            </a:r>
            <a:r>
              <a:rPr lang="en-US" sz="2000" i="1" baseline="30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and 1/</a:t>
            </a:r>
            <a:r>
              <a:rPr lang="en-US" sz="2000" i="1">
                <a:latin typeface="Arial" charset="0"/>
              </a:rPr>
              <a:t>r</a:t>
            </a:r>
            <a:r>
              <a:rPr lang="en-US" sz="2000" i="1" baseline="30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dependencies cancel, yielding equal weighting of each linear increment dr.</a:t>
            </a:r>
          </a:p>
        </p:txBody>
      </p:sp>
      <p:sp>
        <p:nvSpPr>
          <p:cNvPr id="333861" name="Text Box 37"/>
          <p:cNvSpPr txBox="1">
            <a:spLocks noChangeArrowheads="1"/>
          </p:cNvSpPr>
          <p:nvPr/>
        </p:nvSpPr>
        <p:spPr bwMode="auto">
          <a:xfrm>
            <a:off x="685800" y="6248400"/>
            <a:ext cx="66294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Source: Butcher and Charlson (1972)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F0330FA-50A4-0A4F-8009-A4D75316450C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TSI 3563 Integrating Nephelometer</a:t>
            </a:r>
          </a:p>
        </p:txBody>
      </p:sp>
      <p:pic>
        <p:nvPicPr>
          <p:cNvPr id="83974" name="Picture 6" descr="3563NE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58200" cy="2960688"/>
          </a:xfrm>
          <a:prstGeom prst="rect">
            <a:avLst/>
          </a:prstGeom>
          <a:noFill/>
        </p:spPr>
      </p:pic>
      <p:graphicFrame>
        <p:nvGraphicFramePr>
          <p:cNvPr id="84083" name="Group 115"/>
          <p:cNvGraphicFramePr>
            <a:graphicFrameLocks noGrp="1"/>
          </p:cNvGraphicFramePr>
          <p:nvPr/>
        </p:nvGraphicFramePr>
        <p:xfrm>
          <a:off x="762000" y="4038600"/>
          <a:ext cx="7467600" cy="2547940"/>
        </p:xfrm>
        <a:graphic>
          <a:graphicData uri="http://schemas.openxmlformats.org/drawingml/2006/table">
            <a:tbl>
              <a:tblPr/>
              <a:tblGrid>
                <a:gridCol w="2397125"/>
                <a:gridCol w="507047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 550, 700 nm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Bandwidth: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nm FWHM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Angular range: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7-170° (total), 90-170° (backscatter)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Sensitivity: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(60-sec average)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Source: TSI, Inc.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9F0C88BB-8426-2142-92FB-CAB7D3302FA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/>
          <a:lstStyle/>
          <a:p>
            <a:r>
              <a:rPr lang="en-US"/>
              <a:t>TSI Nephelometer Non-Idealities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Source:	Anderson et al. (1996)</a:t>
            </a:r>
          </a:p>
        </p:txBody>
      </p:sp>
      <p:pic>
        <p:nvPicPr>
          <p:cNvPr id="125958" name="Picture 6" descr="neph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05923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neph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3937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029200" y="1219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angular response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762000" y="1219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wavelength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Nephelometer Angular Errors</a:t>
            </a:r>
            <a:endParaRPr lang="en-US" dirty="0"/>
          </a:p>
        </p:txBody>
      </p:sp>
      <p:pic>
        <p:nvPicPr>
          <p:cNvPr id="5" name="Content Placeholder 4" descr="Anderson-Determining_Aerosol_Radiative_Properties_Using_the_TSI_3563_Integrating_Nephelometer-Figure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41" r="-294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A873D6A-71C0-3F4D-B90E-E07240C5453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/>
          <a:lstStyle/>
          <a:p>
            <a:r>
              <a:rPr lang="en-US" u="none"/>
              <a:t>Measured (points) vs. Calculated (lines) </a:t>
            </a:r>
            <a:r>
              <a:rPr lang="en-US"/>
              <a:t>Response of TSI Nephelometer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09600" y="6172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Source:	Anderson et al. (1996)</a:t>
            </a:r>
          </a:p>
        </p:txBody>
      </p:sp>
      <p:pic>
        <p:nvPicPr>
          <p:cNvPr id="8" name="Content Placeholder 5" descr="Anderson-Performace_Characteristics_of_a_High-Sensitivity,_Three-Wavelength,_Total_Catter_Backscatter_Nephelometer-Figure6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218" b="-2218"/>
          <a:stretch>
            <a:fillRect/>
          </a:stretch>
        </p:blipFill>
        <p:spPr>
          <a:xfrm>
            <a:off x="685800" y="1219200"/>
            <a:ext cx="7848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347E76F-E36C-9D41-B4A2-1891DA0DA2B7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658812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Nephelometer Truncation Corrections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Source: Anderson and Ogren (1998)</a:t>
            </a:r>
          </a:p>
        </p:txBody>
      </p:sp>
      <p:pic>
        <p:nvPicPr>
          <p:cNvPr id="68612" name="Picture 4" descr="corr_tru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810500" cy="462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C2202A1-0BB9-0D48-8C33-53CB14E9F34C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658812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Serial Nephelometer Losses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Source: Anderson and Ogren (1998)</a:t>
            </a:r>
          </a:p>
        </p:txBody>
      </p:sp>
      <p:pic>
        <p:nvPicPr>
          <p:cNvPr id="76804" name="Picture 4" descr="neph_l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696200" cy="4389438"/>
          </a:xfrm>
          <a:prstGeom prst="rect">
            <a:avLst/>
          </a:prstGeom>
          <a:noFill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048000" y="4267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D</a:t>
            </a:r>
            <a:r>
              <a:rPr lang="en-US" sz="1800" baseline="-25000">
                <a:latin typeface="Arial" charset="0"/>
              </a:rPr>
              <a:t>p</a:t>
            </a:r>
            <a:r>
              <a:rPr lang="en-US" sz="1800">
                <a:latin typeface="Arial" charset="0"/>
              </a:rPr>
              <a:t> &lt; 1 </a:t>
            </a:r>
            <a:r>
              <a:rPr lang="en-US" sz="1800" b="1">
                <a:latin typeface="Symbol" charset="2"/>
              </a:rPr>
              <a:t>m</a:t>
            </a:r>
            <a:r>
              <a:rPr lang="en-US" sz="1800">
                <a:latin typeface="Arial" charset="0"/>
              </a:rPr>
              <a:t>m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858000" y="4267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D</a:t>
            </a:r>
            <a:r>
              <a:rPr lang="en-US" sz="1800" baseline="-25000">
                <a:latin typeface="Arial" charset="0"/>
              </a:rPr>
              <a:t>p</a:t>
            </a:r>
            <a:r>
              <a:rPr lang="en-US" sz="1800">
                <a:latin typeface="Arial" charset="0"/>
              </a:rPr>
              <a:t> &gt; 1 </a:t>
            </a:r>
            <a:r>
              <a:rPr lang="en-US" sz="1800" b="1">
                <a:latin typeface="Symbol" charset="2"/>
              </a:rPr>
              <a:t>m</a:t>
            </a:r>
            <a:r>
              <a:rPr lang="en-US" sz="1800"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5F46956-67C1-C94A-9D49-584641A87D7C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611188"/>
          </a:xfrm>
          <a:ln/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WMO/GAW </a:t>
            </a:r>
            <a:r>
              <a:rPr lang="en-US" dirty="0"/>
              <a:t>Aerosol Variables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1"/>
            <a:ext cx="7848600" cy="4800600"/>
          </a:xfrm>
          <a:ln/>
        </p:spPr>
        <p:txBody>
          <a:bodyPr lIns="90000" tIns="46800" rIns="90000" bIns="46800"/>
          <a:lstStyle/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Core, continuous measurements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Aerosol optical depth at multiple wavelengths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Mass concentration in two size fractions 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Major chemical components in two size fractions 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Light absorption coefficient (at various wavelengths)</a:t>
            </a:r>
            <a:endParaRPr lang="en-US" sz="2000" b="1" dirty="0"/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Light scattering coefficient (at various wavelengths)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dirty="0"/>
              <a:t> </a:t>
            </a:r>
          </a:p>
          <a:p>
            <a:pPr marL="341313" indent="-34131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Other recommended measurements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Vertical distributions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Microphysical properties</a:t>
            </a:r>
            <a:br>
              <a:rPr lang="en-US" sz="2000" dirty="0"/>
            </a:br>
            <a:r>
              <a:rPr lang="en-US" sz="2000" dirty="0"/>
              <a:t>(number concentration, size distribution, CCN)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Optical properties (backscattering)</a:t>
            </a:r>
            <a:endParaRPr lang="en-US" sz="2000" dirty="0"/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Chemical properties (detailed composition vs. size)</a:t>
            </a:r>
          </a:p>
          <a:p>
            <a:pPr marL="741363" lvl="1" indent="-284163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Dependence on relative </a:t>
            </a:r>
            <a:r>
              <a:rPr lang="en-US" sz="2000" b="1" dirty="0" smtClean="0">
                <a:solidFill>
                  <a:srgbClr val="FF0000"/>
                </a:solidFill>
              </a:rPr>
              <a:t>humidity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198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http://www.wmo.ch/pages/prog/arep/gaw/documents/gaw153.pdf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ED62531-FF70-E84F-AD32-30D7FD67CB67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r>
              <a:rPr lang="en-US"/>
              <a:t>DRI Integrating Sphere Nephelometer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90600"/>
            <a:ext cx="3941763" cy="5256213"/>
          </a:xfrm>
          <a:prstGeom prst="rect">
            <a:avLst/>
          </a:prstGeom>
          <a:noFill/>
        </p:spPr>
      </p:pic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4724400" y="990600"/>
          <a:ext cx="4067175" cy="4019550"/>
        </p:xfrm>
        <a:graphic>
          <a:graphicData uri="http://schemas.openxmlformats.org/presentationml/2006/ole">
            <p:oleObj spid="_x0000_s119812" name="Bitmap Image" r:id="rId5" imgW="4067743" imgH="4019048" progId="">
              <p:embed/>
            </p:oleObj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800600" y="5105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Arial" charset="0"/>
              </a:rPr>
              <a:t>Advantage:  integrating sphere yields a truncation angle of &lt; 1 degree, important for supermicron particles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685800" y="6400800"/>
            <a:ext cx="7086600" cy="3365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Source: Varma et al. (2003)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2A47E4B-C36D-584A-B28C-E2383CA614E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Nephelometer Geometry</a:t>
            </a:r>
          </a:p>
        </p:txBody>
      </p:sp>
      <p:pic>
        <p:nvPicPr>
          <p:cNvPr id="121861" name="Picture 5" descr="leong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381000" y="2667000"/>
            <a:ext cx="4724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 descr="leong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066800"/>
            <a:ext cx="5634038" cy="2889250"/>
          </a:xfrm>
          <a:prstGeom prst="rect">
            <a:avLst/>
          </a:prstGeom>
          <a:noFill/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81000" y="6096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Source: Leong et al. (1995)</a:t>
            </a:r>
          </a:p>
        </p:txBody>
      </p:sp>
      <p:graphicFrame>
        <p:nvGraphicFramePr>
          <p:cNvPr id="122019" name="Group 163"/>
          <p:cNvGraphicFramePr>
            <a:graphicFrameLocks noGrp="1"/>
          </p:cNvGraphicFramePr>
          <p:nvPr/>
        </p:nvGraphicFramePr>
        <p:xfrm>
          <a:off x="5334000" y="4419600"/>
          <a:ext cx="3505200" cy="1371600"/>
        </p:xfrm>
        <a:graphic>
          <a:graphicData uri="http://schemas.openxmlformats.org/drawingml/2006/table">
            <a:tbl>
              <a:tblPr/>
              <a:tblGrid>
                <a:gridCol w="700088"/>
                <a:gridCol w="701675"/>
                <a:gridCol w="701675"/>
                <a:gridCol w="701675"/>
                <a:gridCol w="700087"/>
              </a:tblGrid>
              <a:tr h="34290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Scattering Angles (degrees)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97.2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116.4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0FDB1A6-92DD-BD45-B347-4ABEAF9738D3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/>
          <a:lstStyle/>
          <a:p>
            <a:r>
              <a:rPr lang="en-US"/>
              <a:t>180°-Backscatter Nephelometer</a:t>
            </a:r>
          </a:p>
        </p:txBody>
      </p:sp>
      <p:pic>
        <p:nvPicPr>
          <p:cNvPr id="124932" name="Picture 4" descr="dohert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924800" cy="4186238"/>
          </a:xfrm>
          <a:prstGeom prst="rect">
            <a:avLst/>
          </a:prstGeom>
          <a:noFill/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7239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Wavelength:	532 nm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Scattering angle:	176.4° - 178.4°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Source:		Doherty et al. (1999)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4267200" y="3454400"/>
            <a:ext cx="2220913" cy="3937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3B3D37A-4300-5B4D-836B-1510E4E6EEC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609600"/>
          </a:xfrm>
        </p:spPr>
        <p:txBody>
          <a:bodyPr/>
          <a:lstStyle/>
          <a:p>
            <a:r>
              <a:rPr lang="en-US"/>
              <a:t>Filter Methods for Light Absorption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848600" cy="3200400"/>
          </a:xfrm>
        </p:spPr>
        <p:txBody>
          <a:bodyPr/>
          <a:lstStyle/>
          <a:p>
            <a:r>
              <a:rPr lang="en-US" sz="2000"/>
              <a:t>Particles are deposited on the filter, which is a light-diffusing, multiple scattering substrate.</a:t>
            </a:r>
          </a:p>
          <a:p>
            <a:r>
              <a:rPr lang="en-US" sz="2000"/>
              <a:t>Light absorbing particles reduce the light power at the photodetector.</a:t>
            </a:r>
          </a:p>
          <a:p>
            <a:r>
              <a:rPr lang="en-US" sz="2000"/>
              <a:t>Ideally, light scattering particles don't reduce power.</a:t>
            </a:r>
          </a:p>
          <a:p>
            <a:r>
              <a:rPr lang="en-US" sz="2000"/>
              <a:t>Variants:</a:t>
            </a:r>
          </a:p>
          <a:p>
            <a:pPr lvl="1"/>
            <a:r>
              <a:rPr lang="en-US" sz="2000"/>
              <a:t>Time-integrated:  integrating plate method, integrating sphere, integrating sandwich</a:t>
            </a:r>
          </a:p>
          <a:p>
            <a:pPr lvl="1"/>
            <a:r>
              <a:rPr lang="en-US" sz="2000"/>
              <a:t>Continuous: aethalometer, PSAP, MAAP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981200" y="914400"/>
            <a:ext cx="46355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7C96AE1-594A-6B46-B25B-AD929EC1C146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609600"/>
          </a:xfrm>
        </p:spPr>
        <p:txBody>
          <a:bodyPr/>
          <a:lstStyle/>
          <a:p>
            <a:r>
              <a:rPr lang="en-US" sz="2800"/>
              <a:t>Calculating Light Absorption on Filters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8486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i="1"/>
              <a:t> I(t)	</a:t>
            </a:r>
            <a:r>
              <a:rPr lang="en-US" sz="2000"/>
              <a:t>= photodetector signal measured at time </a:t>
            </a:r>
            <a:r>
              <a:rPr lang="en-US" sz="2000" i="1"/>
              <a:t>t</a:t>
            </a:r>
          </a:p>
          <a:p>
            <a:pPr>
              <a:buFontTx/>
              <a:buNone/>
            </a:pPr>
            <a:r>
              <a:rPr lang="en-US" sz="2000" i="1"/>
              <a:t>A		</a:t>
            </a:r>
            <a:r>
              <a:rPr lang="en-US" sz="2000"/>
              <a:t>= area of particle deposit on filter</a:t>
            </a:r>
          </a:p>
          <a:p>
            <a:pPr>
              <a:buFontTx/>
              <a:buNone/>
            </a:pPr>
            <a:r>
              <a:rPr lang="en-US" sz="2000" i="1"/>
              <a:t>Q</a:t>
            </a:r>
            <a:r>
              <a:rPr lang="en-US" sz="2000"/>
              <a:t>		= sample flowrate</a:t>
            </a:r>
          </a:p>
          <a:p>
            <a:pPr>
              <a:buFontTx/>
              <a:buNone/>
            </a:pPr>
            <a:r>
              <a:rPr lang="en-US" sz="2000" i="1"/>
              <a:t>k</a:t>
            </a:r>
            <a:r>
              <a:rPr lang="en-US" sz="2000"/>
              <a:t>		= calibration factor</a:t>
            </a:r>
          </a:p>
          <a:p>
            <a:pPr lvl="1"/>
            <a:r>
              <a:rPr lang="en-US" sz="2000"/>
              <a:t>k = 1 for an ideal instrument</a:t>
            </a:r>
          </a:p>
          <a:p>
            <a:pPr lvl="1"/>
            <a:r>
              <a:rPr lang="en-US" sz="2000"/>
              <a:t>k ~ 2 for fiber filters, varies with filter type</a:t>
            </a:r>
            <a:br>
              <a:rPr lang="en-US" sz="2000"/>
            </a:br>
            <a:r>
              <a:rPr lang="en-US" sz="2000"/>
              <a:t>and particle loading on filter</a:t>
            </a:r>
          </a:p>
          <a:p>
            <a:pPr lvl="1"/>
            <a:r>
              <a:rPr lang="en-US" sz="2000"/>
              <a:t>most instruments show a dependence on scattering by the particles (IPM, PSAP, aethalometer)</a:t>
            </a:r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286000" y="1066800"/>
          <a:ext cx="3962400" cy="1568450"/>
        </p:xfrm>
        <a:graphic>
          <a:graphicData uri="http://schemas.openxmlformats.org/presentationml/2006/ole">
            <p:oleObj spid="_x0000_s155653" name="Equation" r:id="rId4" imgW="1156097" imgH="45759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364D7B3-6402-BC46-86FC-4FBDFC0D3FC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658812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PSAP Optical Configuration</a:t>
            </a:r>
          </a:p>
        </p:txBody>
      </p:sp>
      <p:pic>
        <p:nvPicPr>
          <p:cNvPr id="37897" name="Picture 9" descr="clap_princi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620000" cy="3995738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Source: Bond et al. (1999)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124200" y="4876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sample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191000" y="4876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reference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536950" y="3765550"/>
            <a:ext cx="274638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CA3340A-9D0E-A944-8528-C14B7F89A251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en-US"/>
              <a:t>PSAP Filter Holder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088063" cy="4565650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5638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Arial" charset="0"/>
              </a:rPr>
              <a:t>Particle-loaded filter on the left, reference filter on the right.  Compare light transmission through these filters as a measure of light absorption</a:t>
            </a:r>
            <a:endParaRPr lang="en-US" b="1" u="sng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97F86E1-19BB-9F47-BB99-4FF8C737E25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1116012"/>
          </a:xfrm>
          <a:noFill/>
          <a:ln/>
        </p:spPr>
        <p:txBody>
          <a:bodyPr lIns="92075" tIns="46038" rIns="92075" bIns="46038" anchor="b"/>
          <a:lstStyle/>
          <a:p>
            <a:r>
              <a:rPr lang="en-US" u="none"/>
              <a:t>PSAP Response to Non-Absorbing</a:t>
            </a:r>
            <a:r>
              <a:rPr lang="en-US"/>
              <a:t> Particles Depends on Filter Loading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Source: Bond et al. (1999)</a:t>
            </a:r>
          </a:p>
        </p:txBody>
      </p:sp>
      <p:pic>
        <p:nvPicPr>
          <p:cNvPr id="72708" name="Picture 4" descr="psap_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324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61ABDF19-0841-864D-AAF8-86E160E075D6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658812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PSAP Response to Scattering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Source: Bond et al. (1999)</a:t>
            </a:r>
          </a:p>
        </p:txBody>
      </p:sp>
      <p:pic>
        <p:nvPicPr>
          <p:cNvPr id="70660" name="Picture 4" descr="psap_scatt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162800" cy="494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AB309DF-799A-0047-8A0B-60991D1D343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31788"/>
            <a:ext cx="7772400" cy="735012"/>
          </a:xfrm>
          <a:noFill/>
          <a:ln/>
        </p:spPr>
        <p:txBody>
          <a:bodyPr lIns="92075" tIns="46038" rIns="92075" bIns="46038" anchor="b"/>
          <a:lstStyle/>
          <a:p>
            <a:r>
              <a:rPr lang="en-US"/>
              <a:t>Current PSAP Correction Factors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5181600" y="5181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Bond et al. (1999)</a:t>
            </a:r>
          </a:p>
        </p:txBody>
      </p:sp>
      <p:pic>
        <p:nvPicPr>
          <p:cNvPr id="273412" name="Picture 4" descr="psap_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724400" cy="3367088"/>
          </a:xfrm>
          <a:prstGeom prst="rect">
            <a:avLst/>
          </a:prstGeom>
          <a:noFill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5334000" y="1828800"/>
            <a:ext cx="1447800" cy="730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Slope=1.22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with 2% of </a:t>
            </a:r>
            <a:r>
              <a:rPr lang="en-US" sz="1400" b="1">
                <a:latin typeface="Symbol" charset="2"/>
              </a:rPr>
              <a:t>s</a:t>
            </a:r>
            <a:r>
              <a:rPr lang="en-US" sz="1400" baseline="-25000">
                <a:latin typeface="Arial" charset="0"/>
              </a:rPr>
              <a:t>sp</a:t>
            </a:r>
            <a:r>
              <a:rPr lang="en-US" sz="1400">
                <a:latin typeface="Arial" charset="0"/>
              </a:rPr>
              <a:t> subtracted</a:t>
            </a:r>
            <a:endParaRPr lang="en-US" sz="1600"/>
          </a:p>
        </p:txBody>
      </p:sp>
      <p:pic>
        <p:nvPicPr>
          <p:cNvPr id="273414" name="Picture 6" descr="wei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00200"/>
            <a:ext cx="3810000" cy="2828925"/>
          </a:xfrm>
          <a:prstGeom prst="rect">
            <a:avLst/>
          </a:prstGeom>
          <a:noFill/>
        </p:spPr>
      </p:pic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990600" y="4495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filter transmittance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 rot="16200000">
            <a:off x="-1089025" y="2671763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charset="2"/>
              </a:rPr>
              <a:t>s</a:t>
            </a:r>
            <a:r>
              <a:rPr lang="en-US" sz="1600" baseline="-25000">
                <a:latin typeface="Arial" charset="0"/>
              </a:rPr>
              <a:t>ap</a:t>
            </a:r>
            <a:r>
              <a:rPr lang="en-US" sz="1600">
                <a:latin typeface="Arial" charset="0"/>
              </a:rPr>
              <a:t>(PSAP)/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>
                <a:latin typeface="Arial" charset="0"/>
              </a:rPr>
              <a:t>ap</a:t>
            </a:r>
            <a:r>
              <a:rPr lang="en-US" sz="1600">
                <a:latin typeface="Arial" charset="0"/>
              </a:rPr>
              <a:t>(TRUE)</a:t>
            </a: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914400" y="51816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Manufacturer’s built-in calibration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(Weiss, unpublished)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6F26CEB-A74D-2D46-A7F5-B81AFB2FDBE4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Extensive Radiative Properties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b="0"/>
              <a:t>Value of </a:t>
            </a:r>
            <a:r>
              <a:rPr lang="en-US" b="0" i="1"/>
              <a:t>extensive</a:t>
            </a:r>
            <a:r>
              <a:rPr lang="en-US" b="0"/>
              <a:t> properties depends on </a:t>
            </a:r>
            <a:r>
              <a:rPr lang="en-US" b="0" i="1"/>
              <a:t>amount</a:t>
            </a:r>
            <a:r>
              <a:rPr lang="en-US" b="0"/>
              <a:t> of aerosol</a:t>
            </a:r>
          </a:p>
          <a:p>
            <a:r>
              <a:rPr lang="en-US"/>
              <a:t>Extinction coefficient,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ep</a:t>
            </a:r>
            <a:r>
              <a:rPr lang="en-US"/>
              <a:t>(</a:t>
            </a:r>
            <a:r>
              <a:rPr lang="en-US">
                <a:latin typeface="Symbol" charset="2"/>
              </a:rPr>
              <a:t>l</a:t>
            </a:r>
            <a:r>
              <a:rPr lang="en-US"/>
              <a:t>)</a:t>
            </a:r>
            <a:br>
              <a:rPr lang="en-US"/>
            </a:br>
            <a:r>
              <a:rPr lang="en-US" sz="2400" i="1"/>
              <a:t>aerosol cross-sectional area for extinction per unit volume of air (m</a:t>
            </a:r>
            <a:r>
              <a:rPr lang="en-US" sz="2400" i="1" baseline="30000"/>
              <a:t>2</a:t>
            </a:r>
            <a:r>
              <a:rPr lang="en-US" sz="2400" i="1"/>
              <a:t> m</a:t>
            </a:r>
            <a:r>
              <a:rPr lang="en-US" sz="2400" i="1" baseline="30000"/>
              <a:t>-3</a:t>
            </a:r>
            <a:r>
              <a:rPr lang="en-US" sz="2400" i="1"/>
              <a:t>,  10</a:t>
            </a:r>
            <a:r>
              <a:rPr lang="en-US" sz="2400" i="1" baseline="30000"/>
              <a:t>-6</a:t>
            </a:r>
            <a:r>
              <a:rPr lang="en-US" sz="2400" i="1"/>
              <a:t> m</a:t>
            </a:r>
            <a:r>
              <a:rPr lang="en-US" sz="2400" i="1" baseline="30000"/>
              <a:t>-1</a:t>
            </a:r>
            <a:r>
              <a:rPr lang="en-US" sz="2400" i="1"/>
              <a:t> = 1 Mm</a:t>
            </a:r>
            <a:r>
              <a:rPr lang="en-US" sz="2400" i="1" baseline="30000"/>
              <a:t>-1</a:t>
            </a:r>
            <a:r>
              <a:rPr lang="en-US" sz="2400" i="1"/>
              <a:t>)</a:t>
            </a:r>
            <a:endParaRPr lang="en-US" baseline="-25000"/>
          </a:p>
          <a:p>
            <a:r>
              <a:rPr lang="en-US"/>
              <a:t>Scattering coefficient,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sp</a:t>
            </a:r>
            <a:r>
              <a:rPr lang="en-US"/>
              <a:t>(</a:t>
            </a:r>
            <a:r>
              <a:rPr lang="en-US">
                <a:latin typeface="Symbol" charset="2"/>
              </a:rPr>
              <a:t>l</a:t>
            </a:r>
            <a:r>
              <a:rPr lang="en-US"/>
              <a:t>)</a:t>
            </a:r>
          </a:p>
          <a:p>
            <a:r>
              <a:rPr lang="en-US"/>
              <a:t>Absorption coefficient,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ap</a:t>
            </a:r>
            <a:r>
              <a:rPr lang="en-US"/>
              <a:t>(</a:t>
            </a:r>
            <a:r>
              <a:rPr lang="en-US">
                <a:latin typeface="Symbol" charset="2"/>
              </a:rPr>
              <a:t>l</a:t>
            </a:r>
            <a:r>
              <a:rPr lang="en-US"/>
              <a:t>)</a:t>
            </a:r>
          </a:p>
          <a:p>
            <a:r>
              <a:rPr lang="en-US"/>
              <a:t>180° backscatter coefficient, </a:t>
            </a:r>
            <a:r>
              <a:rPr lang="en-US" sz="3200">
                <a:latin typeface="Symbol" charset="2"/>
              </a:rPr>
              <a:t>b</a:t>
            </a:r>
            <a:r>
              <a:rPr lang="en-US" baseline="-25000">
                <a:latin typeface="Symbol" charset="2"/>
              </a:rPr>
              <a:t>p</a:t>
            </a:r>
            <a:r>
              <a:rPr lang="en-US"/>
              <a:t>(</a:t>
            </a:r>
            <a:r>
              <a:rPr lang="en-US">
                <a:latin typeface="Symbol" charset="2"/>
              </a:rPr>
              <a:t>l</a:t>
            </a:r>
            <a:r>
              <a:rPr lang="en-US"/>
              <a:t>)</a:t>
            </a:r>
          </a:p>
          <a:p>
            <a:r>
              <a:rPr lang="en-US"/>
              <a:t>Optical depth, </a:t>
            </a:r>
            <a:r>
              <a:rPr lang="en-US" sz="3200">
                <a:latin typeface="Symbol" charset="2"/>
              </a:rPr>
              <a:t>t</a:t>
            </a:r>
            <a:r>
              <a:rPr lang="en-US"/>
              <a:t>(</a:t>
            </a:r>
            <a:r>
              <a:rPr lang="en-US">
                <a:latin typeface="Symbol" charset="2"/>
              </a:rPr>
              <a:t>l</a:t>
            </a:r>
            <a:r>
              <a:rPr lang="en-US"/>
              <a:t>) = 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4572000" y="5029200"/>
          <a:ext cx="2286000" cy="830263"/>
        </p:xfrm>
        <a:graphic>
          <a:graphicData uri="http://schemas.openxmlformats.org/presentationml/2006/ole">
            <p:oleObj spid="_x0000_s128004" name="Equation" r:id="rId4" imgW="977872" imgH="35584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63A1413-6D04-5049-BD26-1628377199D7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Multi-Angle Absorption Photometer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066800"/>
            <a:ext cx="3124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"MAAP"</a:t>
            </a:r>
          </a:p>
          <a:p>
            <a:pPr>
              <a:lnSpc>
                <a:spcPct val="90000"/>
              </a:lnSpc>
            </a:pPr>
            <a:r>
              <a:rPr lang="en-US" sz="1800"/>
              <a:t>Simultaneously measures light (670 nm) transmitted and reflected by aerosol deposit on filter</a:t>
            </a:r>
          </a:p>
          <a:p>
            <a:pPr>
              <a:lnSpc>
                <a:spcPct val="90000"/>
              </a:lnSpc>
            </a:pPr>
            <a:r>
              <a:rPr lang="en-US" sz="1800"/>
              <a:t>A two-stream radiative transfer model is used to derive the aerosol absorption coefficient, accounting for light scattering by particles and filter.</a:t>
            </a:r>
          </a:p>
          <a:p>
            <a:pPr>
              <a:lnSpc>
                <a:spcPct val="90000"/>
              </a:lnSpc>
            </a:pPr>
            <a:r>
              <a:rPr lang="en-US" sz="1800"/>
              <a:t>Detection limit ~ 1 Mm</a:t>
            </a:r>
            <a:r>
              <a:rPr lang="en-US" sz="1800" baseline="30000"/>
              <a:t>-1</a:t>
            </a:r>
            <a:r>
              <a:rPr lang="en-US" sz="1800"/>
              <a:t> for 2-minute average at 16.7 lpm flowrate.</a:t>
            </a:r>
          </a:p>
        </p:txBody>
      </p:sp>
      <p:pic>
        <p:nvPicPr>
          <p:cNvPr id="158724" name="Picture 4" descr="carusso_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5080000" cy="3810000"/>
          </a:xfrm>
          <a:prstGeom prst="rect">
            <a:avLst/>
          </a:prstGeom>
          <a:noFill/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5486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Source: A. Petzold</a:t>
            </a:r>
            <a:r>
              <a:rPr lang="en-US" sz="1600" baseline="30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, M. Schönlinner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, H.Kramer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 and H. Schloesser</a:t>
            </a:r>
            <a:r>
              <a:rPr lang="en-US" sz="1600" baseline="30000">
                <a:latin typeface="Arial" charset="0"/>
              </a:rPr>
              <a:t>2</a:t>
            </a:r>
          </a:p>
          <a:p>
            <a:pPr algn="l"/>
            <a:r>
              <a:rPr lang="en-US" sz="1600" baseline="30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German Aerospace Center, Oberpfaffenhofen, Germany</a:t>
            </a:r>
          </a:p>
          <a:p>
            <a:pPr algn="l"/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ESM Andersen Instruments, Erlangen,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504FCD2A-081E-014F-BCE3-1E47E8C3036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MAAP Optical Configuration</a:t>
            </a:r>
          </a:p>
        </p:txBody>
      </p:sp>
      <p:pic>
        <p:nvPicPr>
          <p:cNvPr id="276483" name="Picture 3" descr="caruss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5127625" cy="4578350"/>
          </a:xfrm>
          <a:prstGeom prst="rect">
            <a:avLst/>
          </a:prstGeom>
          <a:noFill/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133600" y="5562600"/>
            <a:ext cx="5486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Source: A. Petzold</a:t>
            </a:r>
            <a:r>
              <a:rPr lang="en-US" sz="1600" baseline="30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, M. Schönlinner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, H.Kramer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 and H. Schloesser</a:t>
            </a:r>
            <a:r>
              <a:rPr lang="en-US" sz="1600" baseline="30000">
                <a:latin typeface="Arial" charset="0"/>
              </a:rPr>
              <a:t>2</a:t>
            </a:r>
          </a:p>
          <a:p>
            <a:pPr algn="l"/>
            <a:r>
              <a:rPr lang="en-US" sz="1600" baseline="30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German Aerospace Center, Oberpfaffenhofen, Germany</a:t>
            </a:r>
          </a:p>
          <a:p>
            <a:pPr algn="l"/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ESM Andersen Instruments, Erlangen,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372BD25-11A5-8E4C-8FFC-3134DA13C56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/>
              <a:t>Photoacoustic Absorption Measurement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7694613" cy="28956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/>
              <a:t>Laser light is power modulated by the chopper.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/>
              <a:t>Light absorbing aerosols convert light to heat, producing a sound wave.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/>
              <a:t>Microphone signal is a measure of the light absorption.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/>
              <a:t>Light scattering aerosols don't generate heat.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/>
              <a:t>Newer instruments operate at multiple wavelengths and also measure light scattering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76400" y="1219200"/>
            <a:ext cx="51181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9B12EB9-94F5-2E41-951E-E06B3043954B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2-wavelength Photoacoustic w/Neph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7315200" cy="990600"/>
          </a:xfrm>
        </p:spPr>
        <p:txBody>
          <a:bodyPr/>
          <a:lstStyle/>
          <a:p>
            <a:r>
              <a:rPr lang="en-US"/>
              <a:t>Source: Arnott, pers. comm. (2006)</a:t>
            </a:r>
          </a:p>
        </p:txBody>
      </p:sp>
      <p:pic>
        <p:nvPicPr>
          <p:cNvPr id="340998" name="Picture 6" descr="multiwavelengthp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2"/>
          <a:stretch>
            <a:fillRect/>
          </a:stretch>
        </p:blipFill>
        <p:spPr bwMode="auto">
          <a:xfrm>
            <a:off x="1219200" y="914400"/>
            <a:ext cx="6537325" cy="4551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rcRect l="14815" t="22896" r="14815" b="6509"/>
          <a:stretch>
            <a:fillRect/>
          </a:stretch>
        </p:blipFill>
        <p:spPr>
          <a:xfrm>
            <a:off x="1752343" y="838200"/>
            <a:ext cx="5906123" cy="3833799"/>
          </a:xfrm>
          <a:prstGeom prst="rect">
            <a:avLst/>
          </a:prstGeom>
        </p:spPr>
      </p:pic>
      <p:cxnSp>
        <p:nvCxnSpPr>
          <p:cNvPr id="91" name="Straight Connector 90"/>
          <p:cNvCxnSpPr/>
          <p:nvPr/>
        </p:nvCxnSpPr>
        <p:spPr>
          <a:xfrm rot="10800000" flipV="1">
            <a:off x="6990159" y="2543247"/>
            <a:ext cx="571893" cy="36166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 flipV="1">
            <a:off x="6594877" y="3109366"/>
            <a:ext cx="160813" cy="106750"/>
          </a:xfrm>
          <a:prstGeom prst="line">
            <a:avLst/>
          </a:prstGeom>
          <a:ln w="38100">
            <a:solidFill>
              <a:srgbClr val="008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4872644" y="4118995"/>
            <a:ext cx="160815" cy="106750"/>
          </a:xfrm>
          <a:prstGeom prst="line">
            <a:avLst/>
          </a:prstGeom>
          <a:ln w="38100">
            <a:solidFill>
              <a:srgbClr val="008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 flipV="1">
            <a:off x="6418266" y="2193179"/>
            <a:ext cx="571893" cy="36166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V="1">
            <a:off x="5838126" y="1848006"/>
            <a:ext cx="571893" cy="361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6018691" y="2767087"/>
            <a:ext cx="160813" cy="106750"/>
          </a:xfrm>
          <a:prstGeom prst="line">
            <a:avLst/>
          </a:prstGeom>
          <a:ln w="38100">
            <a:solidFill>
              <a:srgbClr val="008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311534" y="3773158"/>
            <a:ext cx="160815" cy="106750"/>
          </a:xfrm>
          <a:prstGeom prst="line">
            <a:avLst/>
          </a:prstGeom>
          <a:ln w="38100">
            <a:solidFill>
              <a:srgbClr val="008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3722036" y="3426804"/>
            <a:ext cx="160815" cy="106750"/>
          </a:xfrm>
          <a:prstGeom prst="line">
            <a:avLst/>
          </a:prstGeom>
          <a:ln w="3810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 flipV="1">
            <a:off x="5420946" y="2420002"/>
            <a:ext cx="160813" cy="106750"/>
          </a:xfrm>
          <a:prstGeom prst="line">
            <a:avLst/>
          </a:prstGeom>
          <a:ln w="3810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 flipV="1">
            <a:off x="5250456" y="1519327"/>
            <a:ext cx="571893" cy="3616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0800000" flipV="1">
            <a:off x="4864396" y="2078182"/>
            <a:ext cx="160813" cy="106750"/>
          </a:xfrm>
          <a:prstGeom prst="line">
            <a:avLst/>
          </a:prstGeom>
          <a:ln w="3810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 flipV="1">
            <a:off x="4295039" y="1724762"/>
            <a:ext cx="160813" cy="106750"/>
          </a:xfrm>
          <a:prstGeom prst="line">
            <a:avLst/>
          </a:prstGeom>
          <a:ln w="3810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 flipV="1">
            <a:off x="4662073" y="1274759"/>
            <a:ext cx="466095" cy="2610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V="1">
            <a:off x="3148689" y="3076378"/>
            <a:ext cx="160815" cy="106750"/>
          </a:xfrm>
          <a:prstGeom prst="line">
            <a:avLst/>
          </a:prstGeom>
          <a:ln w="3810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V="1">
            <a:off x="2559191" y="2746700"/>
            <a:ext cx="160815" cy="106750"/>
          </a:xfrm>
          <a:prstGeom prst="line">
            <a:avLst/>
          </a:prstGeom>
          <a:ln w="38100">
            <a:solidFill>
              <a:srgbClr val="0000FF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Subtitle 2"/>
          <p:cNvSpPr>
            <a:spLocks noGrp="1"/>
          </p:cNvSpPr>
          <p:nvPr>
            <p:ph type="subTitle" idx="1"/>
          </p:nvPr>
        </p:nvSpPr>
        <p:spPr>
          <a:xfrm>
            <a:off x="0" y="137659"/>
            <a:ext cx="9144000" cy="571540"/>
          </a:xfrm>
        </p:spPr>
        <p:txBody>
          <a:bodyPr>
            <a:normAutofit/>
          </a:bodyPr>
          <a:lstStyle/>
          <a:p>
            <a:r>
              <a:rPr lang="en-US" u="sng" dirty="0" smtClean="0"/>
              <a:t>NOAA 5-Channel </a:t>
            </a:r>
            <a:r>
              <a:rPr lang="en-US" u="sng" dirty="0" err="1" smtClean="0"/>
              <a:t>Photoacoustic</a:t>
            </a:r>
            <a:r>
              <a:rPr lang="en-US" u="sng" dirty="0" smtClean="0"/>
              <a:t> Spectrometer (PAS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838200" y="4876800"/>
            <a:ext cx="731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405 nm: ambient + thermo-denuded</a:t>
            </a:r>
          </a:p>
          <a:p>
            <a:pPr algn="l"/>
            <a:r>
              <a:rPr lang="en-US" dirty="0" smtClean="0">
                <a:latin typeface="+mj-lt"/>
              </a:rPr>
              <a:t>532 nm: ambient + humidified</a:t>
            </a:r>
          </a:p>
          <a:p>
            <a:pPr algn="l"/>
            <a:r>
              <a:rPr lang="en-US" dirty="0" smtClean="0">
                <a:latin typeface="+mj-lt"/>
              </a:rPr>
              <a:t>660 nm: ambient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D. Lack, 2010, personal communication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701285" y="1017713"/>
            <a:ext cx="4025253" cy="3936280"/>
          </a:xfrm>
          <a:custGeom>
            <a:avLst/>
            <a:gdLst>
              <a:gd name="connsiteX0" fmla="*/ 30403 w 4025253"/>
              <a:gd name="connsiteY0" fmla="*/ 0 h 3936280"/>
              <a:gd name="connsiteX1" fmla="*/ 198607 w 4025253"/>
              <a:gd name="connsiteY1" fmla="*/ 336434 h 3936280"/>
              <a:gd name="connsiteX2" fmla="*/ 316350 w 4025253"/>
              <a:gd name="connsiteY2" fmla="*/ 571938 h 3936280"/>
              <a:gd name="connsiteX3" fmla="*/ 425683 w 4025253"/>
              <a:gd name="connsiteY3" fmla="*/ 790621 h 3936280"/>
              <a:gd name="connsiteX4" fmla="*/ 593887 w 4025253"/>
              <a:gd name="connsiteY4" fmla="*/ 1026124 h 3936280"/>
              <a:gd name="connsiteX5" fmla="*/ 762091 w 4025253"/>
              <a:gd name="connsiteY5" fmla="*/ 1236396 h 3936280"/>
              <a:gd name="connsiteX6" fmla="*/ 1064859 w 4025253"/>
              <a:gd name="connsiteY6" fmla="*/ 1589652 h 3936280"/>
              <a:gd name="connsiteX7" fmla="*/ 1317165 w 4025253"/>
              <a:gd name="connsiteY7" fmla="*/ 1867210 h 3936280"/>
              <a:gd name="connsiteX8" fmla="*/ 1603112 w 4025253"/>
              <a:gd name="connsiteY8" fmla="*/ 2136357 h 3936280"/>
              <a:gd name="connsiteX9" fmla="*/ 1838598 w 4025253"/>
              <a:gd name="connsiteY9" fmla="*/ 2363450 h 3936280"/>
              <a:gd name="connsiteX10" fmla="*/ 2175007 w 4025253"/>
              <a:gd name="connsiteY10" fmla="*/ 2674652 h 3936280"/>
              <a:gd name="connsiteX11" fmla="*/ 2469364 w 4025253"/>
              <a:gd name="connsiteY11" fmla="*/ 2918567 h 3936280"/>
              <a:gd name="connsiteX12" fmla="*/ 2721670 w 4025253"/>
              <a:gd name="connsiteY12" fmla="*/ 3145660 h 3936280"/>
              <a:gd name="connsiteX13" fmla="*/ 3058079 w 4025253"/>
              <a:gd name="connsiteY13" fmla="*/ 3381164 h 3936280"/>
              <a:gd name="connsiteX14" fmla="*/ 3377666 w 4025253"/>
              <a:gd name="connsiteY14" fmla="*/ 3608257 h 3936280"/>
              <a:gd name="connsiteX15" fmla="*/ 3638383 w 4025253"/>
              <a:gd name="connsiteY15" fmla="*/ 3734419 h 3936280"/>
              <a:gd name="connsiteX16" fmla="*/ 3840228 w 4025253"/>
              <a:gd name="connsiteY16" fmla="*/ 3852171 h 3936280"/>
              <a:gd name="connsiteX17" fmla="*/ 3974791 w 4025253"/>
              <a:gd name="connsiteY17" fmla="*/ 3911047 h 3936280"/>
              <a:gd name="connsiteX18" fmla="*/ 4025253 w 4025253"/>
              <a:gd name="connsiteY18" fmla="*/ 3936280 h 3936280"/>
              <a:gd name="connsiteX19" fmla="*/ 3655203 w 4025253"/>
              <a:gd name="connsiteY19" fmla="*/ 3835350 h 3936280"/>
              <a:gd name="connsiteX20" fmla="*/ 3369256 w 4025253"/>
              <a:gd name="connsiteY20" fmla="*/ 3734419 h 3936280"/>
              <a:gd name="connsiteX21" fmla="*/ 2713260 w 4025253"/>
              <a:gd name="connsiteY21" fmla="*/ 3482094 h 3936280"/>
              <a:gd name="connsiteX22" fmla="*/ 2124545 w 4025253"/>
              <a:gd name="connsiteY22" fmla="*/ 3229768 h 3936280"/>
              <a:gd name="connsiteX23" fmla="*/ 1342396 w 4025253"/>
              <a:gd name="connsiteY23" fmla="*/ 2876512 h 3936280"/>
              <a:gd name="connsiteX24" fmla="*/ 963936 w 4025253"/>
              <a:gd name="connsiteY24" fmla="*/ 2683063 h 3936280"/>
              <a:gd name="connsiteX25" fmla="*/ 535016 w 4025253"/>
              <a:gd name="connsiteY25" fmla="*/ 2430737 h 3936280"/>
              <a:gd name="connsiteX26" fmla="*/ 282709 w 4025253"/>
              <a:gd name="connsiteY26" fmla="*/ 2279342 h 3936280"/>
              <a:gd name="connsiteX27" fmla="*/ 89275 w 4025253"/>
              <a:gd name="connsiteY27" fmla="*/ 2144768 h 3936280"/>
              <a:gd name="connsiteX28" fmla="*/ 30403 w 4025253"/>
              <a:gd name="connsiteY28" fmla="*/ 0 h 393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25253" h="3936280">
                <a:moveTo>
                  <a:pt x="30403" y="0"/>
                </a:moveTo>
                <a:lnTo>
                  <a:pt x="198607" y="336434"/>
                </a:lnTo>
                <a:lnTo>
                  <a:pt x="316350" y="571938"/>
                </a:lnTo>
                <a:lnTo>
                  <a:pt x="425683" y="790621"/>
                </a:lnTo>
                <a:lnTo>
                  <a:pt x="593887" y="1026124"/>
                </a:lnTo>
                <a:lnTo>
                  <a:pt x="762091" y="1236396"/>
                </a:lnTo>
                <a:lnTo>
                  <a:pt x="1064859" y="1589652"/>
                </a:lnTo>
                <a:lnTo>
                  <a:pt x="1317165" y="1867210"/>
                </a:lnTo>
                <a:lnTo>
                  <a:pt x="1603112" y="2136357"/>
                </a:lnTo>
                <a:lnTo>
                  <a:pt x="1838598" y="2363450"/>
                </a:lnTo>
                <a:lnTo>
                  <a:pt x="2175007" y="2674652"/>
                </a:lnTo>
                <a:lnTo>
                  <a:pt x="2469364" y="2918567"/>
                </a:lnTo>
                <a:lnTo>
                  <a:pt x="2721670" y="3145660"/>
                </a:lnTo>
                <a:lnTo>
                  <a:pt x="3058079" y="3381164"/>
                </a:lnTo>
                <a:lnTo>
                  <a:pt x="3377666" y="3608257"/>
                </a:lnTo>
                <a:cubicBezTo>
                  <a:pt x="3632480" y="3735673"/>
                  <a:pt x="3535942" y="3734419"/>
                  <a:pt x="3638383" y="3734419"/>
                </a:cubicBezTo>
                <a:cubicBezTo>
                  <a:pt x="3834213" y="3853629"/>
                  <a:pt x="3756332" y="3852171"/>
                  <a:pt x="3840228" y="3852171"/>
                </a:cubicBezTo>
                <a:lnTo>
                  <a:pt x="3974791" y="3911047"/>
                </a:lnTo>
                <a:lnTo>
                  <a:pt x="4025253" y="3936280"/>
                </a:lnTo>
                <a:lnTo>
                  <a:pt x="3655203" y="3835350"/>
                </a:lnTo>
                <a:lnTo>
                  <a:pt x="3369256" y="3734419"/>
                </a:lnTo>
                <a:lnTo>
                  <a:pt x="2713260" y="3482094"/>
                </a:lnTo>
                <a:lnTo>
                  <a:pt x="2124545" y="3229768"/>
                </a:lnTo>
                <a:lnTo>
                  <a:pt x="1342396" y="2876512"/>
                </a:lnTo>
                <a:lnTo>
                  <a:pt x="963936" y="2683063"/>
                </a:lnTo>
                <a:lnTo>
                  <a:pt x="535016" y="2430737"/>
                </a:lnTo>
                <a:lnTo>
                  <a:pt x="282709" y="2279342"/>
                </a:lnTo>
                <a:cubicBezTo>
                  <a:pt x="78531" y="2143213"/>
                  <a:pt x="0" y="2144768"/>
                  <a:pt x="89275" y="2144768"/>
                </a:cubicBezTo>
                <a:lnTo>
                  <a:pt x="30403" y="0"/>
                </a:lnTo>
                <a:close/>
              </a:path>
            </a:pathLst>
          </a:custGeom>
          <a:solidFill>
            <a:srgbClr val="560000">
              <a:alpha val="8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2149" y="3179303"/>
            <a:ext cx="7636470" cy="2472791"/>
          </a:xfrm>
          <a:custGeom>
            <a:avLst/>
            <a:gdLst>
              <a:gd name="connsiteX0" fmla="*/ 0 w 7636470"/>
              <a:gd name="connsiteY0" fmla="*/ 0 h 2472791"/>
              <a:gd name="connsiteX1" fmla="*/ 16821 w 7636470"/>
              <a:gd name="connsiteY1" fmla="*/ 1160698 h 2472791"/>
              <a:gd name="connsiteX2" fmla="*/ 1076507 w 7636470"/>
              <a:gd name="connsiteY2" fmla="*/ 1463488 h 2472791"/>
              <a:gd name="connsiteX3" fmla="*/ 2295988 w 7636470"/>
              <a:gd name="connsiteY3" fmla="*/ 1757868 h 2472791"/>
              <a:gd name="connsiteX4" fmla="*/ 2985625 w 7636470"/>
              <a:gd name="connsiteY4" fmla="*/ 1917674 h 2472791"/>
              <a:gd name="connsiteX5" fmla="*/ 3809825 w 7636470"/>
              <a:gd name="connsiteY5" fmla="*/ 2094302 h 2472791"/>
              <a:gd name="connsiteX6" fmla="*/ 4634026 w 7636470"/>
              <a:gd name="connsiteY6" fmla="*/ 2212054 h 2472791"/>
              <a:gd name="connsiteX7" fmla="*/ 5306842 w 7636470"/>
              <a:gd name="connsiteY7" fmla="*/ 2312985 h 2472791"/>
              <a:gd name="connsiteX8" fmla="*/ 6139453 w 7636470"/>
              <a:gd name="connsiteY8" fmla="*/ 2380271 h 2472791"/>
              <a:gd name="connsiteX9" fmla="*/ 6862731 w 7636470"/>
              <a:gd name="connsiteY9" fmla="*/ 2430737 h 2472791"/>
              <a:gd name="connsiteX10" fmla="*/ 7636470 w 7636470"/>
              <a:gd name="connsiteY10" fmla="*/ 2472791 h 2472791"/>
              <a:gd name="connsiteX11" fmla="*/ 7628060 w 7636470"/>
              <a:gd name="connsiteY11" fmla="*/ 2371861 h 2472791"/>
              <a:gd name="connsiteX12" fmla="*/ 6829090 w 7636470"/>
              <a:gd name="connsiteY12" fmla="*/ 2312985 h 2472791"/>
              <a:gd name="connsiteX13" fmla="*/ 6046941 w 7636470"/>
              <a:gd name="connsiteY13" fmla="*/ 2237287 h 2472791"/>
              <a:gd name="connsiteX14" fmla="*/ 5332073 w 7636470"/>
              <a:gd name="connsiteY14" fmla="*/ 2127946 h 2472791"/>
              <a:gd name="connsiteX15" fmla="*/ 4499462 w 7636470"/>
              <a:gd name="connsiteY15" fmla="*/ 1968140 h 2472791"/>
              <a:gd name="connsiteX16" fmla="*/ 3868697 w 7636470"/>
              <a:gd name="connsiteY16" fmla="*/ 1808333 h 2472791"/>
              <a:gd name="connsiteX17" fmla="*/ 3389315 w 7636470"/>
              <a:gd name="connsiteY17" fmla="*/ 1631705 h 2472791"/>
              <a:gd name="connsiteX18" fmla="*/ 2464192 w 7636470"/>
              <a:gd name="connsiteY18" fmla="*/ 1253217 h 2472791"/>
              <a:gd name="connsiteX19" fmla="*/ 1892298 w 7636470"/>
              <a:gd name="connsiteY19" fmla="*/ 1034535 h 2472791"/>
              <a:gd name="connsiteX20" fmla="*/ 1084917 w 7636470"/>
              <a:gd name="connsiteY20" fmla="*/ 647636 h 2472791"/>
              <a:gd name="connsiteX21" fmla="*/ 513023 w 7636470"/>
              <a:gd name="connsiteY21" fmla="*/ 336434 h 2472791"/>
              <a:gd name="connsiteX22" fmla="*/ 0 w 7636470"/>
              <a:gd name="connsiteY22" fmla="*/ 0 h 247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36470" h="2472791">
                <a:moveTo>
                  <a:pt x="0" y="0"/>
                </a:moveTo>
                <a:lnTo>
                  <a:pt x="16821" y="1160698"/>
                </a:lnTo>
                <a:lnTo>
                  <a:pt x="1076507" y="1463488"/>
                </a:lnTo>
                <a:lnTo>
                  <a:pt x="2295988" y="1757868"/>
                </a:lnTo>
                <a:cubicBezTo>
                  <a:pt x="2525722" y="1811760"/>
                  <a:pt x="2749655" y="1917674"/>
                  <a:pt x="2985625" y="1917674"/>
                </a:cubicBezTo>
                <a:cubicBezTo>
                  <a:pt x="3260233" y="1977130"/>
                  <a:pt x="3528854" y="2094302"/>
                  <a:pt x="3809825" y="2094302"/>
                </a:cubicBezTo>
                <a:cubicBezTo>
                  <a:pt x="4084502" y="2133949"/>
                  <a:pt x="4356503" y="2212054"/>
                  <a:pt x="4634026" y="2212054"/>
                </a:cubicBezTo>
                <a:lnTo>
                  <a:pt x="5306842" y="2312985"/>
                </a:lnTo>
                <a:lnTo>
                  <a:pt x="6139453" y="2380271"/>
                </a:lnTo>
                <a:lnTo>
                  <a:pt x="6862731" y="2430737"/>
                </a:lnTo>
                <a:lnTo>
                  <a:pt x="7636470" y="2472791"/>
                </a:lnTo>
                <a:lnTo>
                  <a:pt x="7628060" y="2371861"/>
                </a:lnTo>
                <a:lnTo>
                  <a:pt x="6829090" y="2312985"/>
                </a:lnTo>
                <a:lnTo>
                  <a:pt x="6046941" y="2237287"/>
                </a:lnTo>
                <a:lnTo>
                  <a:pt x="5332073" y="2127946"/>
                </a:lnTo>
                <a:lnTo>
                  <a:pt x="4499462" y="1968140"/>
                </a:lnTo>
                <a:lnTo>
                  <a:pt x="3868697" y="1808333"/>
                </a:lnTo>
                <a:lnTo>
                  <a:pt x="3389315" y="1631705"/>
                </a:lnTo>
                <a:lnTo>
                  <a:pt x="2464192" y="1253217"/>
                </a:lnTo>
                <a:lnTo>
                  <a:pt x="1892298" y="1034535"/>
                </a:lnTo>
                <a:lnTo>
                  <a:pt x="1084917" y="647636"/>
                </a:lnTo>
                <a:lnTo>
                  <a:pt x="513023" y="33643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7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07380" y="4356822"/>
            <a:ext cx="7611239" cy="1312094"/>
          </a:xfrm>
          <a:custGeom>
            <a:avLst/>
            <a:gdLst>
              <a:gd name="connsiteX0" fmla="*/ 0 w 7611239"/>
              <a:gd name="connsiteY0" fmla="*/ 0 h 1312094"/>
              <a:gd name="connsiteX1" fmla="*/ 25231 w 7611239"/>
              <a:gd name="connsiteY1" fmla="*/ 1303683 h 1312094"/>
              <a:gd name="connsiteX2" fmla="*/ 7611239 w 7611239"/>
              <a:gd name="connsiteY2" fmla="*/ 1312094 h 1312094"/>
              <a:gd name="connsiteX3" fmla="*/ 6568374 w 7611239"/>
              <a:gd name="connsiteY3" fmla="*/ 1236396 h 1312094"/>
              <a:gd name="connsiteX4" fmla="*/ 5744173 w 7611239"/>
              <a:gd name="connsiteY4" fmla="*/ 1185931 h 1312094"/>
              <a:gd name="connsiteX5" fmla="*/ 4776999 w 7611239"/>
              <a:gd name="connsiteY5" fmla="*/ 1076590 h 1312094"/>
              <a:gd name="connsiteX6" fmla="*/ 3969619 w 7611239"/>
              <a:gd name="connsiteY6" fmla="*/ 942016 h 1312094"/>
              <a:gd name="connsiteX7" fmla="*/ 3137008 w 7611239"/>
              <a:gd name="connsiteY7" fmla="*/ 782210 h 1312094"/>
              <a:gd name="connsiteX8" fmla="*/ 2195065 w 7611239"/>
              <a:gd name="connsiteY8" fmla="*/ 571938 h 1312094"/>
              <a:gd name="connsiteX9" fmla="*/ 1295172 w 7611239"/>
              <a:gd name="connsiteY9" fmla="*/ 344845 h 1312094"/>
              <a:gd name="connsiteX10" fmla="*/ 824201 w 7611239"/>
              <a:gd name="connsiteY10" fmla="*/ 201861 h 1312094"/>
              <a:gd name="connsiteX11" fmla="*/ 386870 w 7611239"/>
              <a:gd name="connsiteY11" fmla="*/ 100931 h 1312094"/>
              <a:gd name="connsiteX12" fmla="*/ 109333 w 7611239"/>
              <a:gd name="connsiteY12" fmla="*/ 16822 h 1312094"/>
              <a:gd name="connsiteX13" fmla="*/ 0 w 7611239"/>
              <a:gd name="connsiteY13" fmla="*/ 0 h 13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1239" h="1312094">
                <a:moveTo>
                  <a:pt x="0" y="0"/>
                </a:moveTo>
                <a:lnTo>
                  <a:pt x="25231" y="1303683"/>
                </a:lnTo>
                <a:lnTo>
                  <a:pt x="7611239" y="1312094"/>
                </a:lnTo>
                <a:lnTo>
                  <a:pt x="6568374" y="1236396"/>
                </a:lnTo>
                <a:lnTo>
                  <a:pt x="5744173" y="1185931"/>
                </a:lnTo>
                <a:lnTo>
                  <a:pt x="4776999" y="1076590"/>
                </a:lnTo>
                <a:lnTo>
                  <a:pt x="3969619" y="942016"/>
                </a:lnTo>
                <a:lnTo>
                  <a:pt x="3137008" y="782210"/>
                </a:lnTo>
                <a:lnTo>
                  <a:pt x="2195065" y="571938"/>
                </a:lnTo>
                <a:lnTo>
                  <a:pt x="1295172" y="344845"/>
                </a:lnTo>
                <a:lnTo>
                  <a:pt x="824201" y="201861"/>
                </a:lnTo>
                <a:lnTo>
                  <a:pt x="386870" y="100931"/>
                </a:lnTo>
                <a:lnTo>
                  <a:pt x="109333" y="168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solidFill>
              <a:schemeClr val="tx1">
                <a:lumMod val="50000"/>
                <a:lumOff val="50000"/>
                <a:alpha val="4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2190018" y="3097159"/>
            <a:ext cx="5896015" cy="31497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767963" y="6059324"/>
            <a:ext cx="8156405" cy="159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09724" y="1855523"/>
            <a:ext cx="523220" cy="24046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Relative Absorption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4521722" y="5541353"/>
            <a:ext cx="523220" cy="21100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Wavelength (nm)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085" y="6145001"/>
            <a:ext cx="613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4">
                      <a:lumMod val="75000"/>
                      <a:alpha val="75000"/>
                    </a:schemeClr>
                  </a:glow>
                </a:effectLst>
              </a:rPr>
              <a:t>405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4">
                    <a:lumMod val="75000"/>
                    <a:alpha val="7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1842" y="6145001"/>
            <a:ext cx="613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effectLst>
                  <a:glow rad="38100">
                    <a:srgbClr val="008000">
                      <a:alpha val="75000"/>
                    </a:srgbClr>
                  </a:glow>
                </a:effectLst>
              </a:rPr>
              <a:t>532</a:t>
            </a:r>
            <a:endParaRPr lang="en-US" sz="2200" b="1" dirty="0">
              <a:solidFill>
                <a:srgbClr val="008000"/>
              </a:solidFill>
              <a:effectLst>
                <a:glow rad="38100">
                  <a:srgbClr val="008000">
                    <a:alpha val="75000"/>
                  </a:srgb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3566" y="6145001"/>
            <a:ext cx="613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glow rad="38100">
                    <a:srgbClr val="FF0000">
                      <a:alpha val="75000"/>
                    </a:srgbClr>
                  </a:glow>
                </a:effectLst>
              </a:rPr>
              <a:t>660</a:t>
            </a:r>
            <a:endParaRPr lang="en-US" sz="2200" b="1" dirty="0">
              <a:solidFill>
                <a:srgbClr val="FF0000"/>
              </a:solidFill>
              <a:effectLst>
                <a:glow rad="38100">
                  <a:srgbClr val="FF0000">
                    <a:alpha val="75000"/>
                  </a:srgb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626" y="530967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3196" y="4155942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3196" y="2902770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3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3196" y="1575083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4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3196" y="275024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5</a:t>
            </a:r>
            <a:endParaRPr lang="en-US" sz="2200" b="1" dirty="0"/>
          </a:p>
        </p:txBody>
      </p:sp>
      <p:sp>
        <p:nvSpPr>
          <p:cNvPr id="24" name="Freeform 23"/>
          <p:cNvSpPr/>
          <p:nvPr/>
        </p:nvSpPr>
        <p:spPr>
          <a:xfrm>
            <a:off x="783477" y="3174905"/>
            <a:ext cx="7645085" cy="2383240"/>
          </a:xfrm>
          <a:custGeom>
            <a:avLst/>
            <a:gdLst>
              <a:gd name="connsiteX0" fmla="*/ 7645085 w 7645085"/>
              <a:gd name="connsiteY0" fmla="*/ 2383240 h 2383240"/>
              <a:gd name="connsiteX1" fmla="*/ 5657528 w 7645085"/>
              <a:gd name="connsiteY1" fmla="*/ 2185323 h 2383240"/>
              <a:gd name="connsiteX2" fmla="*/ 3925631 w 7645085"/>
              <a:gd name="connsiteY2" fmla="*/ 1805984 h 2383240"/>
              <a:gd name="connsiteX3" fmla="*/ 2243218 w 7645085"/>
              <a:gd name="connsiteY3" fmla="*/ 1171003 h 2383240"/>
              <a:gd name="connsiteX4" fmla="*/ 874195 w 7645085"/>
              <a:gd name="connsiteY4" fmla="*/ 536022 h 2383240"/>
              <a:gd name="connsiteX5" fmla="*/ 0 w 7645085"/>
              <a:gd name="connsiteY5" fmla="*/ 0 h 238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5085" h="2383240">
                <a:moveTo>
                  <a:pt x="7645085" y="2383240"/>
                </a:moveTo>
                <a:cubicBezTo>
                  <a:pt x="6961261" y="2332386"/>
                  <a:pt x="6277437" y="2281532"/>
                  <a:pt x="5657528" y="2185323"/>
                </a:cubicBezTo>
                <a:cubicBezTo>
                  <a:pt x="5037619" y="2089114"/>
                  <a:pt x="4494683" y="1975037"/>
                  <a:pt x="3925631" y="1805984"/>
                </a:cubicBezTo>
                <a:cubicBezTo>
                  <a:pt x="3356579" y="1636931"/>
                  <a:pt x="2751791" y="1382663"/>
                  <a:pt x="2243218" y="1171003"/>
                </a:cubicBezTo>
                <a:cubicBezTo>
                  <a:pt x="1734645" y="959343"/>
                  <a:pt x="1248065" y="731189"/>
                  <a:pt x="874195" y="536022"/>
                </a:cubicBezTo>
                <a:cubicBezTo>
                  <a:pt x="500325" y="340855"/>
                  <a:pt x="250162" y="170427"/>
                  <a:pt x="0" y="0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42241" y="1006074"/>
            <a:ext cx="4041092" cy="3974815"/>
          </a:xfrm>
          <a:custGeom>
            <a:avLst/>
            <a:gdLst>
              <a:gd name="connsiteX0" fmla="*/ 4041092 w 4041092"/>
              <a:gd name="connsiteY0" fmla="*/ 3974815 h 3974815"/>
              <a:gd name="connsiteX1" fmla="*/ 2614339 w 4041092"/>
              <a:gd name="connsiteY1" fmla="*/ 3084193 h 3974815"/>
              <a:gd name="connsiteX2" fmla="*/ 766983 w 4041092"/>
              <a:gd name="connsiteY2" fmla="*/ 1319441 h 3974815"/>
              <a:gd name="connsiteX3" fmla="*/ 0 w 4041092"/>
              <a:gd name="connsiteY3" fmla="*/ 0 h 39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1092" h="3974815">
                <a:moveTo>
                  <a:pt x="4041092" y="3974815"/>
                </a:moveTo>
                <a:cubicBezTo>
                  <a:pt x="3600558" y="3750785"/>
                  <a:pt x="3160024" y="3526755"/>
                  <a:pt x="2614339" y="3084193"/>
                </a:cubicBezTo>
                <a:cubicBezTo>
                  <a:pt x="2068654" y="2641631"/>
                  <a:pt x="1202706" y="1833473"/>
                  <a:pt x="766983" y="1319441"/>
                </a:cubicBezTo>
                <a:cubicBezTo>
                  <a:pt x="331260" y="805409"/>
                  <a:pt x="165630" y="402704"/>
                  <a:pt x="0" y="0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08218" y="4337662"/>
            <a:ext cx="7620344" cy="1327687"/>
          </a:xfrm>
          <a:custGeom>
            <a:avLst/>
            <a:gdLst>
              <a:gd name="connsiteX0" fmla="*/ 7620344 w 7620344"/>
              <a:gd name="connsiteY0" fmla="*/ 1327687 h 1327687"/>
              <a:gd name="connsiteX1" fmla="*/ 5476091 w 7620344"/>
              <a:gd name="connsiteY1" fmla="*/ 1179250 h 1327687"/>
              <a:gd name="connsiteX2" fmla="*/ 3727701 w 7620344"/>
              <a:gd name="connsiteY2" fmla="*/ 923608 h 1327687"/>
              <a:gd name="connsiteX3" fmla="*/ 2218477 w 7620344"/>
              <a:gd name="connsiteY3" fmla="*/ 601995 h 1327687"/>
              <a:gd name="connsiteX4" fmla="*/ 775230 w 7620344"/>
              <a:gd name="connsiteY4" fmla="*/ 222655 h 1327687"/>
              <a:gd name="connsiteX5" fmla="*/ 0 w 7620344"/>
              <a:gd name="connsiteY5" fmla="*/ 0 h 132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344" h="1327687">
                <a:moveTo>
                  <a:pt x="7620344" y="1327687"/>
                </a:moveTo>
                <a:cubicBezTo>
                  <a:pt x="6872604" y="1287141"/>
                  <a:pt x="6124865" y="1246596"/>
                  <a:pt x="5476091" y="1179250"/>
                </a:cubicBezTo>
                <a:cubicBezTo>
                  <a:pt x="4827317" y="1111904"/>
                  <a:pt x="4270637" y="1019817"/>
                  <a:pt x="3727701" y="923608"/>
                </a:cubicBezTo>
                <a:cubicBezTo>
                  <a:pt x="3184765" y="827399"/>
                  <a:pt x="2710556" y="718821"/>
                  <a:pt x="2218477" y="601995"/>
                </a:cubicBezTo>
                <a:cubicBezTo>
                  <a:pt x="1726398" y="485169"/>
                  <a:pt x="1144976" y="322987"/>
                  <a:pt x="775230" y="222655"/>
                </a:cubicBezTo>
                <a:cubicBezTo>
                  <a:pt x="405484" y="122323"/>
                  <a:pt x="0" y="0"/>
                  <a:pt x="0" y="0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808218" y="5665349"/>
            <a:ext cx="7620344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73739" y="201857"/>
            <a:ext cx="7619650" cy="4945582"/>
          </a:xfrm>
          <a:custGeom>
            <a:avLst/>
            <a:gdLst>
              <a:gd name="connsiteX0" fmla="*/ 7619650 w 7619650"/>
              <a:gd name="connsiteY0" fmla="*/ 4945582 h 4945582"/>
              <a:gd name="connsiteX1" fmla="*/ 6652476 w 7619650"/>
              <a:gd name="connsiteY1" fmla="*/ 4861473 h 4945582"/>
              <a:gd name="connsiteX2" fmla="*/ 5533918 w 7619650"/>
              <a:gd name="connsiteY2" fmla="*/ 4718489 h 4945582"/>
              <a:gd name="connsiteX3" fmla="*/ 4785409 w 7619650"/>
              <a:gd name="connsiteY3" fmla="*/ 4541861 h 4945582"/>
              <a:gd name="connsiteX4" fmla="*/ 4230335 w 7619650"/>
              <a:gd name="connsiteY4" fmla="*/ 4382054 h 4945582"/>
              <a:gd name="connsiteX5" fmla="*/ 3650031 w 7619650"/>
              <a:gd name="connsiteY5" fmla="*/ 4079264 h 4945582"/>
              <a:gd name="connsiteX6" fmla="*/ 2893112 w 7619650"/>
              <a:gd name="connsiteY6" fmla="*/ 3557791 h 4945582"/>
              <a:gd name="connsiteX7" fmla="*/ 2295987 w 7619650"/>
              <a:gd name="connsiteY7" fmla="*/ 3027907 h 4945582"/>
              <a:gd name="connsiteX8" fmla="*/ 1690452 w 7619650"/>
              <a:gd name="connsiteY8" fmla="*/ 2405504 h 4945582"/>
              <a:gd name="connsiteX9" fmla="*/ 1227891 w 7619650"/>
              <a:gd name="connsiteY9" fmla="*/ 1917674 h 4945582"/>
              <a:gd name="connsiteX10" fmla="*/ 841021 w 7619650"/>
              <a:gd name="connsiteY10" fmla="*/ 1455077 h 4945582"/>
              <a:gd name="connsiteX11" fmla="*/ 538254 w 7619650"/>
              <a:gd name="connsiteY11" fmla="*/ 1034535 h 4945582"/>
              <a:gd name="connsiteX12" fmla="*/ 260717 w 7619650"/>
              <a:gd name="connsiteY12" fmla="*/ 529883 h 4945582"/>
              <a:gd name="connsiteX13" fmla="*/ 0 w 7619650"/>
              <a:gd name="connsiteY13" fmla="*/ 0 h 494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9650" h="4945582">
                <a:moveTo>
                  <a:pt x="7619650" y="4945582"/>
                </a:moveTo>
                <a:cubicBezTo>
                  <a:pt x="7309874" y="4922452"/>
                  <a:pt x="7000098" y="4899322"/>
                  <a:pt x="6652476" y="4861473"/>
                </a:cubicBezTo>
                <a:cubicBezTo>
                  <a:pt x="6304854" y="4823624"/>
                  <a:pt x="5845096" y="4771758"/>
                  <a:pt x="5533918" y="4718489"/>
                </a:cubicBezTo>
                <a:cubicBezTo>
                  <a:pt x="5222740" y="4665220"/>
                  <a:pt x="5002673" y="4597933"/>
                  <a:pt x="4785409" y="4541861"/>
                </a:cubicBezTo>
                <a:cubicBezTo>
                  <a:pt x="4568145" y="4485789"/>
                  <a:pt x="4419565" y="4459154"/>
                  <a:pt x="4230335" y="4382054"/>
                </a:cubicBezTo>
                <a:cubicBezTo>
                  <a:pt x="4041105" y="4304955"/>
                  <a:pt x="3872901" y="4216641"/>
                  <a:pt x="3650031" y="4079264"/>
                </a:cubicBezTo>
                <a:cubicBezTo>
                  <a:pt x="3427161" y="3941887"/>
                  <a:pt x="3118786" y="3733017"/>
                  <a:pt x="2893112" y="3557791"/>
                </a:cubicBezTo>
                <a:cubicBezTo>
                  <a:pt x="2667438" y="3382565"/>
                  <a:pt x="2496430" y="3219955"/>
                  <a:pt x="2295987" y="3027907"/>
                </a:cubicBezTo>
                <a:cubicBezTo>
                  <a:pt x="2095544" y="2835859"/>
                  <a:pt x="1868468" y="2590543"/>
                  <a:pt x="1690452" y="2405504"/>
                </a:cubicBezTo>
                <a:cubicBezTo>
                  <a:pt x="1512436" y="2220465"/>
                  <a:pt x="1369463" y="2076078"/>
                  <a:pt x="1227891" y="1917674"/>
                </a:cubicBezTo>
                <a:cubicBezTo>
                  <a:pt x="1086319" y="1759270"/>
                  <a:pt x="955961" y="1602267"/>
                  <a:pt x="841021" y="1455077"/>
                </a:cubicBezTo>
                <a:cubicBezTo>
                  <a:pt x="726082" y="1307887"/>
                  <a:pt x="634971" y="1188734"/>
                  <a:pt x="538254" y="1034535"/>
                </a:cubicBezTo>
                <a:cubicBezTo>
                  <a:pt x="441537" y="880336"/>
                  <a:pt x="350426" y="702305"/>
                  <a:pt x="260717" y="529883"/>
                </a:cubicBezTo>
                <a:cubicBezTo>
                  <a:pt x="171008" y="357461"/>
                  <a:pt x="0" y="0"/>
                  <a:pt x="0" y="0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25095" y="4980889"/>
            <a:ext cx="143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 Carbon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380" y="3987490"/>
            <a:ext cx="16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BC + Clear Shell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79085" y="2312988"/>
            <a:ext cx="1327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BC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Brown Shell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1025095" y="4329251"/>
            <a:ext cx="243896" cy="24357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974635" y="1633960"/>
            <a:ext cx="243896" cy="24357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661385" y="4867512"/>
            <a:ext cx="243896" cy="24357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8178931" y="5425340"/>
            <a:ext cx="214458" cy="22675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4661385" y="4370963"/>
            <a:ext cx="243896" cy="24357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&quot;No&quot; Symbol 68"/>
          <p:cNvSpPr/>
          <p:nvPr/>
        </p:nvSpPr>
        <p:spPr>
          <a:xfrm>
            <a:off x="8170521" y="5090990"/>
            <a:ext cx="222868" cy="11566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&quot;No&quot; Symbol 70"/>
          <p:cNvSpPr/>
          <p:nvPr/>
        </p:nvSpPr>
        <p:spPr>
          <a:xfrm>
            <a:off x="8170521" y="5682731"/>
            <a:ext cx="222868" cy="11566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&quot;No&quot; Symbol 71"/>
          <p:cNvSpPr/>
          <p:nvPr/>
        </p:nvSpPr>
        <p:spPr>
          <a:xfrm>
            <a:off x="4661385" y="5234557"/>
            <a:ext cx="222868" cy="11566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&quot;No&quot; Symbol 72"/>
          <p:cNvSpPr/>
          <p:nvPr/>
        </p:nvSpPr>
        <p:spPr>
          <a:xfrm>
            <a:off x="972531" y="806300"/>
            <a:ext cx="222868" cy="11566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Donut 73"/>
          <p:cNvSpPr/>
          <p:nvPr/>
        </p:nvSpPr>
        <p:spPr>
          <a:xfrm>
            <a:off x="5055487" y="597174"/>
            <a:ext cx="243896" cy="24357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&quot;No&quot; Symbol 74"/>
          <p:cNvSpPr/>
          <p:nvPr/>
        </p:nvSpPr>
        <p:spPr>
          <a:xfrm>
            <a:off x="5076515" y="948242"/>
            <a:ext cx="222868" cy="11566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25507" y="504799"/>
            <a:ext cx="220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PAS Channels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543347" y="78776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PAS Channels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2812506">
            <a:off x="1339862" y="2641809"/>
            <a:ext cx="2018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High Relative Humidity</a:t>
            </a:r>
            <a:endParaRPr lang="en-US" sz="1500" b="1" dirty="0"/>
          </a:p>
        </p:txBody>
      </p:sp>
      <p:sp>
        <p:nvSpPr>
          <p:cNvPr id="79" name="TextBox 78"/>
          <p:cNvSpPr txBox="1"/>
          <p:nvPr/>
        </p:nvSpPr>
        <p:spPr>
          <a:xfrm rot="701965">
            <a:off x="5549226" y="4985856"/>
            <a:ext cx="2018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High Relative Humidity</a:t>
            </a:r>
            <a:endParaRPr lang="en-US" sz="15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038667" y="1123452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74353" y="4211563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95566" y="562214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83333" y="509099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35957" y="1108384"/>
            <a:ext cx="2703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Achieved using thermo-denuder</a:t>
            </a:r>
            <a:endParaRPr lang="en-US" sz="1500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rcRect l="14815" t="22896" r="14815" b="6509"/>
          <a:stretch>
            <a:fillRect/>
          </a:stretch>
        </p:blipFill>
        <p:spPr>
          <a:xfrm>
            <a:off x="4837617" y="1873786"/>
            <a:ext cx="3676252" cy="2386339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10800000" flipV="1">
            <a:off x="6634581" y="1492784"/>
            <a:ext cx="800100" cy="53339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6992581" y="1689618"/>
            <a:ext cx="800100" cy="53339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7359151" y="1916342"/>
            <a:ext cx="800100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7725561" y="2130398"/>
            <a:ext cx="800100" cy="5333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V="1">
            <a:off x="8113819" y="2312988"/>
            <a:ext cx="800100" cy="5333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1418"/>
          <a:stretch>
            <a:fillRect/>
          </a:stretch>
        </p:blipFill>
        <p:spPr>
          <a:xfrm>
            <a:off x="1047384" y="-339224"/>
            <a:ext cx="6977069" cy="56747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9368" y="4650992"/>
            <a:ext cx="1294798" cy="808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50402" y="3376747"/>
            <a:ext cx="605991" cy="367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62671" y="1492579"/>
            <a:ext cx="808219" cy="503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24453" y="206125"/>
            <a:ext cx="799971" cy="494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42383">
            <a:off x="1464676" y="3513630"/>
            <a:ext cx="76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RH/Temp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9809065">
            <a:off x="7149543" y="1552807"/>
            <a:ext cx="9745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Sample Out</a:t>
            </a:r>
            <a:endParaRPr lang="en-US" sz="13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735803" y="1329665"/>
            <a:ext cx="676265" cy="162914"/>
          </a:xfrm>
          <a:prstGeom prst="straightConnector1">
            <a:avLst/>
          </a:prstGeom>
          <a:ln w="25400">
            <a:solidFill>
              <a:schemeClr val="tx1">
                <a:alpha val="6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809065">
            <a:off x="4368126" y="3218440"/>
            <a:ext cx="1234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Sample Microphone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 rot="19809065">
            <a:off x="4149908" y="2334404"/>
            <a:ext cx="1467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Background Microphone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 rot="19809065">
            <a:off x="5084356" y="2515285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Speaker</a:t>
            </a:r>
            <a:endParaRPr lang="en-US" sz="1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9368" y="3190057"/>
            <a:ext cx="668016" cy="565411"/>
          </a:xfrm>
          <a:prstGeom prst="straightConnector1">
            <a:avLst/>
          </a:prstGeom>
          <a:ln w="25400">
            <a:solidFill>
              <a:schemeClr val="tx1">
                <a:alpha val="68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4156" y="2923438"/>
            <a:ext cx="8503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Sample In</a:t>
            </a:r>
            <a:endParaRPr lang="en-US" sz="1300" dirty="0"/>
          </a:p>
        </p:txBody>
      </p:sp>
      <p:sp>
        <p:nvSpPr>
          <p:cNvPr id="30" name="TextBox 29"/>
          <p:cNvSpPr txBox="1"/>
          <p:nvPr/>
        </p:nvSpPr>
        <p:spPr>
          <a:xfrm rot="1842383">
            <a:off x="1116581" y="4123539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Laser Window</a:t>
            </a:r>
            <a:endParaRPr lang="en-US" sz="1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37" y="4002282"/>
            <a:ext cx="3821531" cy="2712995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 rot="10800000">
            <a:off x="4615277" y="5357317"/>
            <a:ext cx="3777183" cy="327112"/>
          </a:xfrm>
          <a:custGeom>
            <a:avLst/>
            <a:gdLst>
              <a:gd name="connsiteX0" fmla="*/ 0 w 3777183"/>
              <a:gd name="connsiteY0" fmla="*/ 327112 h 327112"/>
              <a:gd name="connsiteX1" fmla="*/ 1880345 w 3777183"/>
              <a:gd name="connsiteY1" fmla="*/ 5498 h 327112"/>
              <a:gd name="connsiteX2" fmla="*/ 3777183 w 3777183"/>
              <a:gd name="connsiteY2" fmla="*/ 294125 h 3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7183" h="327112">
                <a:moveTo>
                  <a:pt x="0" y="327112"/>
                </a:moveTo>
                <a:cubicBezTo>
                  <a:pt x="625407" y="169054"/>
                  <a:pt x="1250815" y="10996"/>
                  <a:pt x="1880345" y="5498"/>
                </a:cubicBezTo>
                <a:cubicBezTo>
                  <a:pt x="2509875" y="0"/>
                  <a:pt x="3777183" y="294125"/>
                  <a:pt x="3777183" y="294125"/>
                </a:cubicBezTo>
              </a:path>
            </a:pathLst>
          </a:custGeom>
          <a:ln w="76200" cmpd="tri">
            <a:solidFill>
              <a:schemeClr val="tx1"/>
            </a:solidFill>
            <a:prstDash val="sysDot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34885" y="5107295"/>
            <a:ext cx="3777183" cy="327112"/>
          </a:xfrm>
          <a:custGeom>
            <a:avLst/>
            <a:gdLst>
              <a:gd name="connsiteX0" fmla="*/ 0 w 3777183"/>
              <a:gd name="connsiteY0" fmla="*/ 327112 h 327112"/>
              <a:gd name="connsiteX1" fmla="*/ 1880345 w 3777183"/>
              <a:gd name="connsiteY1" fmla="*/ 5498 h 327112"/>
              <a:gd name="connsiteX2" fmla="*/ 3777183 w 3777183"/>
              <a:gd name="connsiteY2" fmla="*/ 294125 h 3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7183" h="327112">
                <a:moveTo>
                  <a:pt x="0" y="327112"/>
                </a:moveTo>
                <a:cubicBezTo>
                  <a:pt x="625407" y="169054"/>
                  <a:pt x="1250815" y="10996"/>
                  <a:pt x="1880345" y="5498"/>
                </a:cubicBezTo>
                <a:cubicBezTo>
                  <a:pt x="2509875" y="0"/>
                  <a:pt x="3777183" y="294125"/>
                  <a:pt x="3777183" y="294125"/>
                </a:cubicBezTo>
              </a:path>
            </a:pathLst>
          </a:custGeom>
          <a:ln w="76200" cmpd="tri">
            <a:solidFill>
              <a:schemeClr val="tx1"/>
            </a:solidFill>
            <a:prstDash val="sysDot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185956" y="5419501"/>
            <a:ext cx="4638468" cy="1588"/>
          </a:xfrm>
          <a:prstGeom prst="line">
            <a:avLst/>
          </a:prstGeom>
          <a:ln w="63500">
            <a:solidFill>
              <a:srgbClr val="FF0000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</p:cNvCxnSpPr>
          <p:nvPr/>
        </p:nvCxnSpPr>
        <p:spPr>
          <a:xfrm rot="16200000" flipH="1" flipV="1">
            <a:off x="6281978" y="4221605"/>
            <a:ext cx="438649" cy="1"/>
          </a:xfrm>
          <a:prstGeom prst="straightConnector1">
            <a:avLst/>
          </a:prstGeom>
          <a:ln>
            <a:solidFill>
              <a:schemeClr val="tx1">
                <a:alpha val="72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15009" y="3900471"/>
            <a:ext cx="13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Microphone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9770921">
            <a:off x="279772" y="4994396"/>
            <a:ext cx="67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00502" y="-2"/>
            <a:ext cx="6400800" cy="2068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38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 -  Expanded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 1 Sample Resonator + 1 Background Resonator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 Microphone on Each Resonator – Electronic Background Subtraction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 Speaker Periodically Calibrates Resonant Frequency (F</a:t>
            </a:r>
            <a:r>
              <a:rPr lang="en-US" sz="3200" baseline="-25000" dirty="0" smtClean="0">
                <a:solidFill>
                  <a:schemeClr val="tx1">
                    <a:tint val="75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 Laser Light Passes Through Transparent Windows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Mirrors (not shown) Reflect Light Multiple Times Through Cell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Laser Power is Modulated at F</a:t>
            </a:r>
            <a:r>
              <a:rPr lang="en-US" sz="3200" baseline="-25000" dirty="0" smtClean="0">
                <a:solidFill>
                  <a:schemeClr val="tx1">
                    <a:tint val="75000"/>
                  </a:schemeClr>
                </a:solidFill>
              </a:rPr>
              <a:t>R.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 Particles Absorb Light and Create Acoustics at F</a:t>
            </a:r>
            <a:r>
              <a:rPr lang="en-US" sz="3200" baseline="-25000" dirty="0" smtClean="0">
                <a:solidFill>
                  <a:schemeClr val="tx1">
                    <a:tint val="75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en-US" sz="3200" baseline="-25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87887" y="5417913"/>
            <a:ext cx="22469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Laser Light - Power Modulated </a:t>
            </a:r>
            <a:endParaRPr lang="en-US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5411695" y="5184804"/>
            <a:ext cx="2340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Anti-Node of Sound Wave @ Microphone</a:t>
            </a:r>
            <a:endParaRPr lang="en-US" sz="1000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81000" y="6400800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D. Lack, 2010, personal communication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176192" y="973508"/>
            <a:ext cx="2901008" cy="2760292"/>
          </a:xfrm>
          <a:prstGeom prst="ellipse">
            <a:avLst/>
          </a:prstGeom>
          <a:gradFill flip="none" rotWithShape="1">
            <a:gsLst>
              <a:gs pos="0">
                <a:srgbClr val="008000">
                  <a:alpha val="84000"/>
                </a:srgbClr>
              </a:gs>
              <a:gs pos="100000">
                <a:srgbClr val="FFFFFF">
                  <a:alpha val="59000"/>
                </a:srgbClr>
              </a:gs>
            </a:gsLst>
            <a:lin ang="13740000" scaled="0"/>
            <a:tileRect/>
          </a:gra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ltipass_Patter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55062" y="1435302"/>
            <a:ext cx="2118185" cy="1946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871" y="3257370"/>
            <a:ext cx="40998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Produces </a:t>
            </a:r>
            <a:r>
              <a:rPr lang="en-US" dirty="0" smtClean="0"/>
              <a:t>Unrivaled Sensitivity:</a:t>
            </a:r>
          </a:p>
          <a:p>
            <a:r>
              <a:rPr lang="en-US" dirty="0" smtClean="0"/>
              <a:t>At 1 second (2 </a:t>
            </a:r>
            <a:r>
              <a:rPr lang="en-US" dirty="0" err="1" smtClean="0"/>
              <a:t>σ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r>
              <a:rPr lang="en-US" b="1" u="sng" dirty="0" smtClean="0"/>
              <a:t>Laboratory:</a:t>
            </a:r>
          </a:p>
          <a:p>
            <a:r>
              <a:rPr lang="en-US" dirty="0" smtClean="0"/>
              <a:t>405nm: 0.1 Mm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532nm: 0.1 Mm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660nm: 0.3 Mm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994" y="4355729"/>
            <a:ext cx="2501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Aircraft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405nm: 0.5 Mm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532nm: 0.75 Mm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660nm: 1.5 Mm</a:t>
            </a:r>
            <a:r>
              <a:rPr lang="en-US" baseline="30000" dirty="0" smtClean="0"/>
              <a:t>-1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137659"/>
            <a:ext cx="6400800" cy="571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Multi-Pass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Optics in NOAA PAS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622" y="841144"/>
            <a:ext cx="33808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Astigmatic Laser Multi-pass</a:t>
            </a:r>
          </a:p>
          <a:p>
            <a:r>
              <a:rPr lang="en-US" dirty="0" smtClean="0"/>
              <a:t>Up to 186 Passes.</a:t>
            </a:r>
          </a:p>
          <a:p>
            <a:endParaRPr lang="en-US" dirty="0" smtClean="0"/>
          </a:p>
          <a:p>
            <a:r>
              <a:rPr lang="en-US" dirty="0" smtClean="0"/>
              <a:t>Increases Laser Power (sensitivity) </a:t>
            </a:r>
          </a:p>
          <a:p>
            <a:r>
              <a:rPr lang="en-US" dirty="0" smtClean="0"/>
              <a:t>Without Increasing Energy </a:t>
            </a:r>
          </a:p>
          <a:p>
            <a:r>
              <a:rPr lang="en-US" dirty="0" smtClean="0"/>
              <a:t>Intensity on Particle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NOAA PAS: Example vertical profile</a:t>
            </a:r>
            <a:br>
              <a:rPr lang="en-US" u="none" dirty="0" smtClean="0"/>
            </a:br>
            <a:r>
              <a:rPr lang="en-US" dirty="0" smtClean="0"/>
              <a:t>8 hours of 1 Hz data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747" r="-2747"/>
              <a:stretch>
                <a:fillRect/>
              </a:stretch>
            </p:blipFill>
          </mc:Choice>
          <mc:Fallback>
            <p:blipFill>
              <a:blip r:embed="rId3"/>
              <a:srcRect l="-2747" r="-2747"/>
              <a:stretch>
                <a:fillRect/>
              </a:stretch>
            </p:blipFill>
          </mc:Fallback>
        </mc:AlternateContent>
        <p:spPr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43308" b="3754"/>
              <a:stretch>
                <a:fillRect/>
              </a:stretch>
            </p:blipFill>
          </mc:Choice>
          <mc:Fallback>
            <p:blipFill>
              <a:blip r:embed="rId5"/>
              <a:srcRect r="43308" b="3754"/>
              <a:stretch>
                <a:fillRect/>
              </a:stretch>
            </p:blipFill>
          </mc:Fallback>
        </mc:AlternateContent>
        <p:spPr>
          <a:xfrm>
            <a:off x="4629861" y="1386140"/>
            <a:ext cx="2228139" cy="24795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438400" y="1371600"/>
            <a:ext cx="2514600" cy="76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38400" y="2438400"/>
            <a:ext cx="2514600" cy="1219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D. Lack, 2010, personal communication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085FA2D-63F3-5B49-A390-FA4CC65B8AC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r>
              <a:rPr lang="en-US"/>
              <a:t>U.W. Optical Extinction Cell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3048000" y="5029200"/>
          <a:ext cx="2382838" cy="908050"/>
        </p:xfrm>
        <a:graphic>
          <a:graphicData uri="http://schemas.openxmlformats.org/presentationml/2006/ole">
            <p:oleObj spid="_x0000_s330756" name="Equation" r:id="rId4" imgW="1600597" imgH="609997" progId="Equation.3">
              <p:embed/>
            </p:oleObj>
          </a:graphicData>
        </a:graphic>
      </p:graphicFrame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5715000" y="5257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L = 660 cm</a:t>
            </a:r>
          </a:p>
        </p:txBody>
      </p:sp>
      <p:sp>
        <p:nvSpPr>
          <p:cNvPr id="330758" name="AutoShape 6"/>
          <p:cNvSpPr>
            <a:spLocks noChangeAspect="1" noChangeArrowheads="1" noTextEdit="1"/>
          </p:cNvSpPr>
          <p:nvPr/>
        </p:nvSpPr>
        <p:spPr bwMode="auto">
          <a:xfrm>
            <a:off x="609600" y="990600"/>
            <a:ext cx="8153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1137" name="Group 385"/>
          <p:cNvGrpSpPr>
            <a:grpSpLocks/>
          </p:cNvGrpSpPr>
          <p:nvPr/>
        </p:nvGrpSpPr>
        <p:grpSpPr bwMode="auto">
          <a:xfrm>
            <a:off x="609600" y="992188"/>
            <a:ext cx="8153400" cy="4075112"/>
            <a:chOff x="384" y="625"/>
            <a:chExt cx="5136" cy="2567"/>
          </a:xfrm>
        </p:grpSpPr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3020" y="1301"/>
              <a:ext cx="1014" cy="879"/>
            </a:xfrm>
            <a:prstGeom prst="rect">
              <a:avLst/>
            </a:prstGeom>
            <a:noFill/>
            <a:ln w="333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1" name="Rectangle 9"/>
            <p:cNvSpPr>
              <a:spLocks noChangeArrowheads="1"/>
            </p:cNvSpPr>
            <p:nvPr/>
          </p:nvSpPr>
          <p:spPr bwMode="auto">
            <a:xfrm>
              <a:off x="4033" y="1571"/>
              <a:ext cx="1285" cy="33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2" name="Rectangle 10"/>
            <p:cNvSpPr>
              <a:spLocks noChangeArrowheads="1"/>
            </p:cNvSpPr>
            <p:nvPr/>
          </p:nvSpPr>
          <p:spPr bwMode="auto">
            <a:xfrm>
              <a:off x="3493" y="2044"/>
              <a:ext cx="203" cy="136"/>
            </a:xfrm>
            <a:prstGeom prst="rect">
              <a:avLst/>
            </a:prstGeom>
            <a:solidFill>
              <a:srgbClr val="C0C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3" name="Rectangle 11"/>
            <p:cNvSpPr>
              <a:spLocks noChangeArrowheads="1"/>
            </p:cNvSpPr>
            <p:nvPr/>
          </p:nvSpPr>
          <p:spPr bwMode="auto">
            <a:xfrm>
              <a:off x="3493" y="1301"/>
              <a:ext cx="203" cy="136"/>
            </a:xfrm>
            <a:prstGeom prst="rect">
              <a:avLst/>
            </a:prstGeom>
            <a:solidFill>
              <a:srgbClr val="C0C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0803" name="Group 51"/>
            <p:cNvGrpSpPr>
              <a:grpSpLocks/>
            </p:cNvGrpSpPr>
            <p:nvPr/>
          </p:nvGrpSpPr>
          <p:grpSpPr bwMode="auto">
            <a:xfrm>
              <a:off x="3489" y="1431"/>
              <a:ext cx="210" cy="615"/>
              <a:chOff x="3489" y="1431"/>
              <a:chExt cx="210" cy="615"/>
            </a:xfrm>
          </p:grpSpPr>
          <p:grpSp>
            <p:nvGrpSpPr>
              <p:cNvPr id="330768" name="Group 16"/>
              <p:cNvGrpSpPr>
                <a:grpSpLocks/>
              </p:cNvGrpSpPr>
              <p:nvPr/>
            </p:nvGrpSpPr>
            <p:grpSpPr bwMode="auto">
              <a:xfrm>
                <a:off x="3493" y="1435"/>
                <a:ext cx="203" cy="609"/>
                <a:chOff x="3493" y="1435"/>
                <a:chExt cx="203" cy="609"/>
              </a:xfrm>
            </p:grpSpPr>
            <p:sp>
              <p:nvSpPr>
                <p:cNvPr id="3307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93" y="1435"/>
                  <a:ext cx="202" cy="60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765" name="Rectangle 13"/>
                <p:cNvSpPr>
                  <a:spLocks noChangeArrowheads="1"/>
                </p:cNvSpPr>
                <p:nvPr/>
              </p:nvSpPr>
              <p:spPr bwMode="auto">
                <a:xfrm>
                  <a:off x="3493" y="1435"/>
                  <a:ext cx="202" cy="60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76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93" y="1435"/>
                  <a:ext cx="203" cy="609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7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493" y="1435"/>
                  <a:ext cx="202" cy="60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0769" name="Freeform 17"/>
              <p:cNvSpPr>
                <a:spLocks/>
              </p:cNvSpPr>
              <p:nvPr/>
            </p:nvSpPr>
            <p:spPr bwMode="auto">
              <a:xfrm>
                <a:off x="3682" y="1431"/>
                <a:ext cx="17" cy="31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3" y="7"/>
                  </a:cxn>
                  <a:cxn ang="0">
                    <a:pos x="13" y="4"/>
                  </a:cxn>
                  <a:cxn ang="0">
                    <a:pos x="10" y="4"/>
                  </a:cxn>
                  <a:cxn ang="0">
                    <a:pos x="10" y="31"/>
                  </a:cxn>
                  <a:cxn ang="0">
                    <a:pos x="17" y="31"/>
                  </a:cxn>
                  <a:cxn ang="0">
                    <a:pos x="17" y="4"/>
                  </a:cxn>
                </a:cxnLst>
                <a:rect l="0" t="0" r="r" b="b"/>
                <a:pathLst>
                  <a:path w="17" h="31">
                    <a:moveTo>
                      <a:pt x="17" y="4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10" y="31"/>
                    </a:lnTo>
                    <a:lnTo>
                      <a:pt x="17" y="31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0" name="Rectangle 18"/>
              <p:cNvSpPr>
                <a:spLocks noChangeArrowheads="1"/>
              </p:cNvSpPr>
              <p:nvPr/>
            </p:nvSpPr>
            <p:spPr bwMode="auto">
              <a:xfrm>
                <a:off x="3692" y="148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1" name="Rectangle 19"/>
              <p:cNvSpPr>
                <a:spLocks noChangeArrowheads="1"/>
              </p:cNvSpPr>
              <p:nvPr/>
            </p:nvSpPr>
            <p:spPr bwMode="auto">
              <a:xfrm>
                <a:off x="3692" y="152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2" name="Rectangle 20"/>
              <p:cNvSpPr>
                <a:spLocks noChangeArrowheads="1"/>
              </p:cNvSpPr>
              <p:nvPr/>
            </p:nvSpPr>
            <p:spPr bwMode="auto">
              <a:xfrm>
                <a:off x="3692" y="1577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3" name="Rectangle 21"/>
              <p:cNvSpPr>
                <a:spLocks noChangeArrowheads="1"/>
              </p:cNvSpPr>
              <p:nvPr/>
            </p:nvSpPr>
            <p:spPr bwMode="auto">
              <a:xfrm>
                <a:off x="3692" y="1624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4" name="Rectangle 22"/>
              <p:cNvSpPr>
                <a:spLocks noChangeArrowheads="1"/>
              </p:cNvSpPr>
              <p:nvPr/>
            </p:nvSpPr>
            <p:spPr bwMode="auto">
              <a:xfrm>
                <a:off x="3692" y="167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5" name="Rectangle 23"/>
              <p:cNvSpPr>
                <a:spLocks noChangeArrowheads="1"/>
              </p:cNvSpPr>
              <p:nvPr/>
            </p:nvSpPr>
            <p:spPr bwMode="auto">
              <a:xfrm>
                <a:off x="3692" y="171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6" name="Rectangle 24"/>
              <p:cNvSpPr>
                <a:spLocks noChangeArrowheads="1"/>
              </p:cNvSpPr>
              <p:nvPr/>
            </p:nvSpPr>
            <p:spPr bwMode="auto">
              <a:xfrm>
                <a:off x="3692" y="1766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7" name="Rectangle 25"/>
              <p:cNvSpPr>
                <a:spLocks noChangeArrowheads="1"/>
              </p:cNvSpPr>
              <p:nvPr/>
            </p:nvSpPr>
            <p:spPr bwMode="auto">
              <a:xfrm>
                <a:off x="3692" y="1813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8" name="Rectangle 26"/>
              <p:cNvSpPr>
                <a:spLocks noChangeArrowheads="1"/>
              </p:cNvSpPr>
              <p:nvPr/>
            </p:nvSpPr>
            <p:spPr bwMode="auto">
              <a:xfrm>
                <a:off x="3692" y="186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79" name="Rectangle 27"/>
              <p:cNvSpPr>
                <a:spLocks noChangeArrowheads="1"/>
              </p:cNvSpPr>
              <p:nvPr/>
            </p:nvSpPr>
            <p:spPr bwMode="auto">
              <a:xfrm>
                <a:off x="3692" y="1908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0" name="Rectangle 28"/>
              <p:cNvSpPr>
                <a:spLocks noChangeArrowheads="1"/>
              </p:cNvSpPr>
              <p:nvPr/>
            </p:nvSpPr>
            <p:spPr bwMode="auto">
              <a:xfrm>
                <a:off x="3692" y="195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1" name="Rectangle 29"/>
              <p:cNvSpPr>
                <a:spLocks noChangeArrowheads="1"/>
              </p:cNvSpPr>
              <p:nvPr/>
            </p:nvSpPr>
            <p:spPr bwMode="auto">
              <a:xfrm>
                <a:off x="3692" y="200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2" name="Rectangle 30"/>
              <p:cNvSpPr>
                <a:spLocks noChangeArrowheads="1"/>
              </p:cNvSpPr>
              <p:nvPr/>
            </p:nvSpPr>
            <p:spPr bwMode="auto">
              <a:xfrm>
                <a:off x="3662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3" name="Rectangle 31"/>
              <p:cNvSpPr>
                <a:spLocks noChangeArrowheads="1"/>
              </p:cNvSpPr>
              <p:nvPr/>
            </p:nvSpPr>
            <p:spPr bwMode="auto">
              <a:xfrm>
                <a:off x="3614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4" name="Rectangle 32"/>
              <p:cNvSpPr>
                <a:spLocks noChangeArrowheads="1"/>
              </p:cNvSpPr>
              <p:nvPr/>
            </p:nvSpPr>
            <p:spPr bwMode="auto">
              <a:xfrm>
                <a:off x="3567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5" name="Rectangle 33"/>
              <p:cNvSpPr>
                <a:spLocks noChangeArrowheads="1"/>
              </p:cNvSpPr>
              <p:nvPr/>
            </p:nvSpPr>
            <p:spPr bwMode="auto">
              <a:xfrm>
                <a:off x="3520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6" name="Freeform 34"/>
              <p:cNvSpPr>
                <a:spLocks/>
              </p:cNvSpPr>
              <p:nvPr/>
            </p:nvSpPr>
            <p:spPr bwMode="auto">
              <a:xfrm>
                <a:off x="3489" y="2023"/>
                <a:ext cx="10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7" y="2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10" y="23"/>
                  </a:cxn>
                </a:cxnLst>
                <a:rect l="0" t="0" r="r" b="b"/>
                <a:pathLst>
                  <a:path w="10" h="23">
                    <a:moveTo>
                      <a:pt x="10" y="23"/>
                    </a:moveTo>
                    <a:lnTo>
                      <a:pt x="10" y="17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7" y="2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7" name="Rectangle 35"/>
              <p:cNvSpPr>
                <a:spLocks noChangeArrowheads="1"/>
              </p:cNvSpPr>
              <p:nvPr/>
            </p:nvSpPr>
            <p:spPr bwMode="auto">
              <a:xfrm>
                <a:off x="3489" y="197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8" name="Rectangle 36"/>
              <p:cNvSpPr>
                <a:spLocks noChangeArrowheads="1"/>
              </p:cNvSpPr>
              <p:nvPr/>
            </p:nvSpPr>
            <p:spPr bwMode="auto">
              <a:xfrm>
                <a:off x="3489" y="1928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89" name="Rectangle 37"/>
              <p:cNvSpPr>
                <a:spLocks noChangeArrowheads="1"/>
              </p:cNvSpPr>
              <p:nvPr/>
            </p:nvSpPr>
            <p:spPr bwMode="auto">
              <a:xfrm>
                <a:off x="3489" y="188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0" name="Rectangle 38"/>
              <p:cNvSpPr>
                <a:spLocks noChangeArrowheads="1"/>
              </p:cNvSpPr>
              <p:nvPr/>
            </p:nvSpPr>
            <p:spPr bwMode="auto">
              <a:xfrm>
                <a:off x="3489" y="1833"/>
                <a:ext cx="7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1" name="Rectangle 39"/>
              <p:cNvSpPr>
                <a:spLocks noChangeArrowheads="1"/>
              </p:cNvSpPr>
              <p:nvPr/>
            </p:nvSpPr>
            <p:spPr bwMode="auto">
              <a:xfrm>
                <a:off x="3489" y="1786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2" name="Rectangle 40"/>
              <p:cNvSpPr>
                <a:spLocks noChangeArrowheads="1"/>
              </p:cNvSpPr>
              <p:nvPr/>
            </p:nvSpPr>
            <p:spPr bwMode="auto">
              <a:xfrm>
                <a:off x="3489" y="173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3" name="Rectangle 41"/>
              <p:cNvSpPr>
                <a:spLocks noChangeArrowheads="1"/>
              </p:cNvSpPr>
              <p:nvPr/>
            </p:nvSpPr>
            <p:spPr bwMode="auto">
              <a:xfrm>
                <a:off x="3489" y="169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4" name="Rectangle 42"/>
              <p:cNvSpPr>
                <a:spLocks noChangeArrowheads="1"/>
              </p:cNvSpPr>
              <p:nvPr/>
            </p:nvSpPr>
            <p:spPr bwMode="auto">
              <a:xfrm>
                <a:off x="3489" y="1644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5" name="Rectangle 43"/>
              <p:cNvSpPr>
                <a:spLocks noChangeArrowheads="1"/>
              </p:cNvSpPr>
              <p:nvPr/>
            </p:nvSpPr>
            <p:spPr bwMode="auto">
              <a:xfrm>
                <a:off x="3489" y="1597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6" name="Rectangle 44"/>
              <p:cNvSpPr>
                <a:spLocks noChangeArrowheads="1"/>
              </p:cNvSpPr>
              <p:nvPr/>
            </p:nvSpPr>
            <p:spPr bwMode="auto">
              <a:xfrm>
                <a:off x="3489" y="1550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7" name="Rectangle 45"/>
              <p:cNvSpPr>
                <a:spLocks noChangeArrowheads="1"/>
              </p:cNvSpPr>
              <p:nvPr/>
            </p:nvSpPr>
            <p:spPr bwMode="auto">
              <a:xfrm>
                <a:off x="3489" y="150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8" name="Rectangle 46"/>
              <p:cNvSpPr>
                <a:spLocks noChangeArrowheads="1"/>
              </p:cNvSpPr>
              <p:nvPr/>
            </p:nvSpPr>
            <p:spPr bwMode="auto">
              <a:xfrm>
                <a:off x="3489" y="145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99" name="Rectangle 47"/>
              <p:cNvSpPr>
                <a:spLocks noChangeArrowheads="1"/>
              </p:cNvSpPr>
              <p:nvPr/>
            </p:nvSpPr>
            <p:spPr bwMode="auto">
              <a:xfrm>
                <a:off x="3493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00" name="Rectangle 48"/>
              <p:cNvSpPr>
                <a:spLocks noChangeArrowheads="1"/>
              </p:cNvSpPr>
              <p:nvPr/>
            </p:nvSpPr>
            <p:spPr bwMode="auto">
              <a:xfrm>
                <a:off x="3540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01" name="Rectangle 49"/>
              <p:cNvSpPr>
                <a:spLocks noChangeArrowheads="1"/>
              </p:cNvSpPr>
              <p:nvPr/>
            </p:nvSpPr>
            <p:spPr bwMode="auto">
              <a:xfrm>
                <a:off x="3587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02" name="Rectangle 50"/>
              <p:cNvSpPr>
                <a:spLocks noChangeArrowheads="1"/>
              </p:cNvSpPr>
              <p:nvPr/>
            </p:nvSpPr>
            <p:spPr bwMode="auto">
              <a:xfrm>
                <a:off x="3635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824" y="1165"/>
              <a:ext cx="13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3891" y="1165"/>
              <a:ext cx="14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6" name="Rectangle 54"/>
            <p:cNvSpPr>
              <a:spLocks noChangeArrowheads="1"/>
            </p:cNvSpPr>
            <p:nvPr/>
          </p:nvSpPr>
          <p:spPr bwMode="auto">
            <a:xfrm>
              <a:off x="3283" y="1165"/>
              <a:ext cx="14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7" name="Rectangle 55"/>
            <p:cNvSpPr>
              <a:spLocks noChangeArrowheads="1"/>
            </p:cNvSpPr>
            <p:nvPr/>
          </p:nvSpPr>
          <p:spPr bwMode="auto">
            <a:xfrm>
              <a:off x="3351" y="1165"/>
              <a:ext cx="13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8" name="Rectangle 56"/>
            <p:cNvSpPr>
              <a:spLocks noChangeArrowheads="1"/>
            </p:cNvSpPr>
            <p:nvPr/>
          </p:nvSpPr>
          <p:spPr bwMode="auto">
            <a:xfrm>
              <a:off x="1263" y="1301"/>
              <a:ext cx="1149" cy="879"/>
            </a:xfrm>
            <a:prstGeom prst="rect">
              <a:avLst/>
            </a:prstGeom>
            <a:noFill/>
            <a:ln w="333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09" name="Rectangle 57"/>
            <p:cNvSpPr>
              <a:spLocks noChangeArrowheads="1"/>
            </p:cNvSpPr>
            <p:nvPr/>
          </p:nvSpPr>
          <p:spPr bwMode="auto">
            <a:xfrm>
              <a:off x="1398" y="1436"/>
              <a:ext cx="744" cy="609"/>
            </a:xfrm>
            <a:prstGeom prst="rect">
              <a:avLst/>
            </a:prstGeom>
            <a:noFill/>
            <a:ln w="33338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19" y="1571"/>
              <a:ext cx="745" cy="33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1600" y="2044"/>
              <a:ext cx="204" cy="136"/>
            </a:xfrm>
            <a:prstGeom prst="rect">
              <a:avLst/>
            </a:prstGeom>
            <a:solidFill>
              <a:srgbClr val="C0C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1600" y="1301"/>
              <a:ext cx="204" cy="136"/>
            </a:xfrm>
            <a:prstGeom prst="rect">
              <a:avLst/>
            </a:prstGeom>
            <a:solidFill>
              <a:srgbClr val="C0C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0815" name="Group 63"/>
            <p:cNvGrpSpPr>
              <a:grpSpLocks/>
            </p:cNvGrpSpPr>
            <p:nvPr/>
          </p:nvGrpSpPr>
          <p:grpSpPr bwMode="auto">
            <a:xfrm>
              <a:off x="519" y="1570"/>
              <a:ext cx="69" cy="339"/>
              <a:chOff x="519" y="1570"/>
              <a:chExt cx="69" cy="339"/>
            </a:xfrm>
          </p:grpSpPr>
          <p:sp>
            <p:nvSpPr>
              <p:cNvPr id="330813" name="Rectangle 61"/>
              <p:cNvSpPr>
                <a:spLocks noChangeArrowheads="1"/>
              </p:cNvSpPr>
              <p:nvPr/>
            </p:nvSpPr>
            <p:spPr bwMode="auto">
              <a:xfrm>
                <a:off x="519" y="1570"/>
                <a:ext cx="68" cy="338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14" name="Rectangle 62"/>
              <p:cNvSpPr>
                <a:spLocks noChangeArrowheads="1"/>
              </p:cNvSpPr>
              <p:nvPr/>
            </p:nvSpPr>
            <p:spPr bwMode="auto">
              <a:xfrm>
                <a:off x="519" y="1570"/>
                <a:ext cx="69" cy="339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855" name="Group 103"/>
            <p:cNvGrpSpPr>
              <a:grpSpLocks/>
            </p:cNvGrpSpPr>
            <p:nvPr/>
          </p:nvGrpSpPr>
          <p:grpSpPr bwMode="auto">
            <a:xfrm>
              <a:off x="1597" y="1431"/>
              <a:ext cx="210" cy="615"/>
              <a:chOff x="1597" y="1431"/>
              <a:chExt cx="210" cy="615"/>
            </a:xfrm>
          </p:grpSpPr>
          <p:grpSp>
            <p:nvGrpSpPr>
              <p:cNvPr id="330820" name="Group 68"/>
              <p:cNvGrpSpPr>
                <a:grpSpLocks/>
              </p:cNvGrpSpPr>
              <p:nvPr/>
            </p:nvGrpSpPr>
            <p:grpSpPr bwMode="auto">
              <a:xfrm>
                <a:off x="1600" y="1435"/>
                <a:ext cx="204" cy="609"/>
                <a:chOff x="1600" y="1435"/>
                <a:chExt cx="204" cy="609"/>
              </a:xfrm>
            </p:grpSpPr>
            <p:sp>
              <p:nvSpPr>
                <p:cNvPr id="330816" name="Rectangle 64"/>
                <p:cNvSpPr>
                  <a:spLocks noChangeArrowheads="1"/>
                </p:cNvSpPr>
                <p:nvPr/>
              </p:nvSpPr>
              <p:spPr bwMode="auto">
                <a:xfrm>
                  <a:off x="1600" y="1435"/>
                  <a:ext cx="203" cy="60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817" name="Rectangle 65"/>
                <p:cNvSpPr>
                  <a:spLocks noChangeArrowheads="1"/>
                </p:cNvSpPr>
                <p:nvPr/>
              </p:nvSpPr>
              <p:spPr bwMode="auto">
                <a:xfrm>
                  <a:off x="1600" y="1435"/>
                  <a:ext cx="203" cy="60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818" name="Rectangle 66"/>
                <p:cNvSpPr>
                  <a:spLocks noChangeArrowheads="1"/>
                </p:cNvSpPr>
                <p:nvPr/>
              </p:nvSpPr>
              <p:spPr bwMode="auto">
                <a:xfrm>
                  <a:off x="1600" y="1435"/>
                  <a:ext cx="204" cy="609"/>
                </a:xfrm>
                <a:prstGeom prst="rect">
                  <a:avLst/>
                </a:pr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819" name="Rectangle 67"/>
                <p:cNvSpPr>
                  <a:spLocks noChangeArrowheads="1"/>
                </p:cNvSpPr>
                <p:nvPr/>
              </p:nvSpPr>
              <p:spPr bwMode="auto">
                <a:xfrm>
                  <a:off x="1600" y="1435"/>
                  <a:ext cx="203" cy="60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0821" name="Freeform 69"/>
              <p:cNvSpPr>
                <a:spLocks/>
              </p:cNvSpPr>
              <p:nvPr/>
            </p:nvSpPr>
            <p:spPr bwMode="auto">
              <a:xfrm>
                <a:off x="1597" y="1431"/>
                <a:ext cx="17" cy="3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17" y="7"/>
                  </a:cxn>
                  <a:cxn ang="0">
                    <a:pos x="1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31"/>
                  </a:cxn>
                  <a:cxn ang="0">
                    <a:pos x="7" y="31"/>
                  </a:cxn>
                  <a:cxn ang="0">
                    <a:pos x="7" y="4"/>
                  </a:cxn>
                </a:cxnLst>
                <a:rect l="0" t="0" r="r" b="b"/>
                <a:pathLst>
                  <a:path w="17" h="31">
                    <a:moveTo>
                      <a:pt x="7" y="4"/>
                    </a:moveTo>
                    <a:lnTo>
                      <a:pt x="3" y="4"/>
                    </a:lnTo>
                    <a:lnTo>
                      <a:pt x="3" y="7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31"/>
                    </a:lnTo>
                    <a:lnTo>
                      <a:pt x="7" y="3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2" name="Rectangle 70"/>
              <p:cNvSpPr>
                <a:spLocks noChangeArrowheads="1"/>
              </p:cNvSpPr>
              <p:nvPr/>
            </p:nvSpPr>
            <p:spPr bwMode="auto">
              <a:xfrm>
                <a:off x="1597" y="148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3" name="Rectangle 71"/>
              <p:cNvSpPr>
                <a:spLocks noChangeArrowheads="1"/>
              </p:cNvSpPr>
              <p:nvPr/>
            </p:nvSpPr>
            <p:spPr bwMode="auto">
              <a:xfrm>
                <a:off x="1597" y="152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4" name="Rectangle 72"/>
              <p:cNvSpPr>
                <a:spLocks noChangeArrowheads="1"/>
              </p:cNvSpPr>
              <p:nvPr/>
            </p:nvSpPr>
            <p:spPr bwMode="auto">
              <a:xfrm>
                <a:off x="1597" y="1577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5" name="Rectangle 73"/>
              <p:cNvSpPr>
                <a:spLocks noChangeArrowheads="1"/>
              </p:cNvSpPr>
              <p:nvPr/>
            </p:nvSpPr>
            <p:spPr bwMode="auto">
              <a:xfrm>
                <a:off x="1597" y="1624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6" name="Rectangle 74"/>
              <p:cNvSpPr>
                <a:spLocks noChangeArrowheads="1"/>
              </p:cNvSpPr>
              <p:nvPr/>
            </p:nvSpPr>
            <p:spPr bwMode="auto">
              <a:xfrm>
                <a:off x="1597" y="167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7" name="Rectangle 75"/>
              <p:cNvSpPr>
                <a:spLocks noChangeArrowheads="1"/>
              </p:cNvSpPr>
              <p:nvPr/>
            </p:nvSpPr>
            <p:spPr bwMode="auto">
              <a:xfrm>
                <a:off x="1597" y="171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8" name="Rectangle 76"/>
              <p:cNvSpPr>
                <a:spLocks noChangeArrowheads="1"/>
              </p:cNvSpPr>
              <p:nvPr/>
            </p:nvSpPr>
            <p:spPr bwMode="auto">
              <a:xfrm>
                <a:off x="1597" y="1766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29" name="Rectangle 77"/>
              <p:cNvSpPr>
                <a:spLocks noChangeArrowheads="1"/>
              </p:cNvSpPr>
              <p:nvPr/>
            </p:nvSpPr>
            <p:spPr bwMode="auto">
              <a:xfrm>
                <a:off x="1597" y="1813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0" name="Rectangle 78"/>
              <p:cNvSpPr>
                <a:spLocks noChangeArrowheads="1"/>
              </p:cNvSpPr>
              <p:nvPr/>
            </p:nvSpPr>
            <p:spPr bwMode="auto">
              <a:xfrm>
                <a:off x="1597" y="186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1" name="Rectangle 79"/>
              <p:cNvSpPr>
                <a:spLocks noChangeArrowheads="1"/>
              </p:cNvSpPr>
              <p:nvPr/>
            </p:nvSpPr>
            <p:spPr bwMode="auto">
              <a:xfrm>
                <a:off x="1597" y="1908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2" name="Rectangle 80"/>
              <p:cNvSpPr>
                <a:spLocks noChangeArrowheads="1"/>
              </p:cNvSpPr>
              <p:nvPr/>
            </p:nvSpPr>
            <p:spPr bwMode="auto">
              <a:xfrm>
                <a:off x="1597" y="195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3" name="Rectangle 81"/>
              <p:cNvSpPr>
                <a:spLocks noChangeArrowheads="1"/>
              </p:cNvSpPr>
              <p:nvPr/>
            </p:nvSpPr>
            <p:spPr bwMode="auto">
              <a:xfrm>
                <a:off x="1597" y="200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4" name="Rectangle 82"/>
              <p:cNvSpPr>
                <a:spLocks noChangeArrowheads="1"/>
              </p:cNvSpPr>
              <p:nvPr/>
            </p:nvSpPr>
            <p:spPr bwMode="auto">
              <a:xfrm>
                <a:off x="1607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5" name="Rectangle 83"/>
              <p:cNvSpPr>
                <a:spLocks noChangeArrowheads="1"/>
              </p:cNvSpPr>
              <p:nvPr/>
            </p:nvSpPr>
            <p:spPr bwMode="auto">
              <a:xfrm>
                <a:off x="1654" y="2040"/>
                <a:ext cx="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6" name="Rectangle 84"/>
              <p:cNvSpPr>
                <a:spLocks noChangeArrowheads="1"/>
              </p:cNvSpPr>
              <p:nvPr/>
            </p:nvSpPr>
            <p:spPr bwMode="auto">
              <a:xfrm>
                <a:off x="1702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7" name="Rectangle 85"/>
              <p:cNvSpPr>
                <a:spLocks noChangeArrowheads="1"/>
              </p:cNvSpPr>
              <p:nvPr/>
            </p:nvSpPr>
            <p:spPr bwMode="auto">
              <a:xfrm>
                <a:off x="1749" y="2040"/>
                <a:ext cx="2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8" name="Freeform 86"/>
              <p:cNvSpPr>
                <a:spLocks/>
              </p:cNvSpPr>
              <p:nvPr/>
            </p:nvSpPr>
            <p:spPr bwMode="auto">
              <a:xfrm>
                <a:off x="1796" y="2023"/>
                <a:ext cx="11" cy="2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23"/>
                  </a:cxn>
                  <a:cxn ang="0">
                    <a:pos x="7" y="23"/>
                  </a:cxn>
                  <a:cxn ang="0">
                    <a:pos x="11" y="23"/>
                  </a:cxn>
                  <a:cxn ang="0">
                    <a:pos x="11" y="2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7" y="20"/>
                  </a:cxn>
                  <a:cxn ang="0">
                    <a:pos x="7" y="17"/>
                  </a:cxn>
                  <a:cxn ang="0">
                    <a:pos x="0" y="17"/>
                  </a:cxn>
                </a:cxnLst>
                <a:rect l="0" t="0" r="r" b="b"/>
                <a:pathLst>
                  <a:path w="11" h="23">
                    <a:moveTo>
                      <a:pt x="0" y="17"/>
                    </a:moveTo>
                    <a:lnTo>
                      <a:pt x="0" y="23"/>
                    </a:lnTo>
                    <a:lnTo>
                      <a:pt x="7" y="23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39" name="Rectangle 87"/>
              <p:cNvSpPr>
                <a:spLocks noChangeArrowheads="1"/>
              </p:cNvSpPr>
              <p:nvPr/>
            </p:nvSpPr>
            <p:spPr bwMode="auto">
              <a:xfrm>
                <a:off x="1800" y="197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0" name="Rectangle 88"/>
              <p:cNvSpPr>
                <a:spLocks noChangeArrowheads="1"/>
              </p:cNvSpPr>
              <p:nvPr/>
            </p:nvSpPr>
            <p:spPr bwMode="auto">
              <a:xfrm>
                <a:off x="1800" y="1928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1" name="Rectangle 89"/>
              <p:cNvSpPr>
                <a:spLocks noChangeArrowheads="1"/>
              </p:cNvSpPr>
              <p:nvPr/>
            </p:nvSpPr>
            <p:spPr bwMode="auto">
              <a:xfrm>
                <a:off x="1800" y="1881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2" name="Rectangle 90"/>
              <p:cNvSpPr>
                <a:spLocks noChangeArrowheads="1"/>
              </p:cNvSpPr>
              <p:nvPr/>
            </p:nvSpPr>
            <p:spPr bwMode="auto">
              <a:xfrm>
                <a:off x="1800" y="1833"/>
                <a:ext cx="7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3" name="Rectangle 91"/>
              <p:cNvSpPr>
                <a:spLocks noChangeArrowheads="1"/>
              </p:cNvSpPr>
              <p:nvPr/>
            </p:nvSpPr>
            <p:spPr bwMode="auto">
              <a:xfrm>
                <a:off x="1800" y="1786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4" name="Rectangle 92"/>
              <p:cNvSpPr>
                <a:spLocks noChangeArrowheads="1"/>
              </p:cNvSpPr>
              <p:nvPr/>
            </p:nvSpPr>
            <p:spPr bwMode="auto">
              <a:xfrm>
                <a:off x="1800" y="1739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5" name="Rectangle 93"/>
              <p:cNvSpPr>
                <a:spLocks noChangeArrowheads="1"/>
              </p:cNvSpPr>
              <p:nvPr/>
            </p:nvSpPr>
            <p:spPr bwMode="auto">
              <a:xfrm>
                <a:off x="1800" y="169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6" name="Rectangle 94"/>
              <p:cNvSpPr>
                <a:spLocks noChangeArrowheads="1"/>
              </p:cNvSpPr>
              <p:nvPr/>
            </p:nvSpPr>
            <p:spPr bwMode="auto">
              <a:xfrm>
                <a:off x="1800" y="1644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7" name="Rectangle 95"/>
              <p:cNvSpPr>
                <a:spLocks noChangeArrowheads="1"/>
              </p:cNvSpPr>
              <p:nvPr/>
            </p:nvSpPr>
            <p:spPr bwMode="auto">
              <a:xfrm>
                <a:off x="1800" y="1597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8" name="Rectangle 96"/>
              <p:cNvSpPr>
                <a:spLocks noChangeArrowheads="1"/>
              </p:cNvSpPr>
              <p:nvPr/>
            </p:nvSpPr>
            <p:spPr bwMode="auto">
              <a:xfrm>
                <a:off x="1800" y="1550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49" name="Rectangle 97"/>
              <p:cNvSpPr>
                <a:spLocks noChangeArrowheads="1"/>
              </p:cNvSpPr>
              <p:nvPr/>
            </p:nvSpPr>
            <p:spPr bwMode="auto">
              <a:xfrm>
                <a:off x="1800" y="1502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50" name="Rectangle 98"/>
              <p:cNvSpPr>
                <a:spLocks noChangeArrowheads="1"/>
              </p:cNvSpPr>
              <p:nvPr/>
            </p:nvSpPr>
            <p:spPr bwMode="auto">
              <a:xfrm>
                <a:off x="1800" y="1455"/>
                <a:ext cx="7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51" name="Rectangle 99"/>
              <p:cNvSpPr>
                <a:spLocks noChangeArrowheads="1"/>
              </p:cNvSpPr>
              <p:nvPr/>
            </p:nvSpPr>
            <p:spPr bwMode="auto">
              <a:xfrm>
                <a:off x="1776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52" name="Rectangle 100"/>
              <p:cNvSpPr>
                <a:spLocks noChangeArrowheads="1"/>
              </p:cNvSpPr>
              <p:nvPr/>
            </p:nvSpPr>
            <p:spPr bwMode="auto">
              <a:xfrm>
                <a:off x="1729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53" name="Rectangle 101"/>
              <p:cNvSpPr>
                <a:spLocks noChangeArrowheads="1"/>
              </p:cNvSpPr>
              <p:nvPr/>
            </p:nvSpPr>
            <p:spPr bwMode="auto">
              <a:xfrm>
                <a:off x="1682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54" name="Rectangle 102"/>
              <p:cNvSpPr>
                <a:spLocks noChangeArrowheads="1"/>
              </p:cNvSpPr>
              <p:nvPr/>
            </p:nvSpPr>
            <p:spPr bwMode="auto">
              <a:xfrm>
                <a:off x="1634" y="1431"/>
                <a:ext cx="2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1391" y="1165"/>
              <a:ext cx="13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57" name="Rectangle 105"/>
            <p:cNvSpPr>
              <a:spLocks noChangeArrowheads="1"/>
            </p:cNvSpPr>
            <p:nvPr/>
          </p:nvSpPr>
          <p:spPr bwMode="auto">
            <a:xfrm>
              <a:off x="1932" y="1165"/>
              <a:ext cx="13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58" name="Rectangle 106"/>
            <p:cNvSpPr>
              <a:spLocks noChangeArrowheads="1"/>
            </p:cNvSpPr>
            <p:nvPr/>
          </p:nvSpPr>
          <p:spPr bwMode="auto">
            <a:xfrm>
              <a:off x="1459" y="1165"/>
              <a:ext cx="13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59" name="Rectangle 107"/>
            <p:cNvSpPr>
              <a:spLocks noChangeArrowheads="1"/>
            </p:cNvSpPr>
            <p:nvPr/>
          </p:nvSpPr>
          <p:spPr bwMode="auto">
            <a:xfrm>
              <a:off x="1999" y="1165"/>
              <a:ext cx="14" cy="1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60" name="Rectangle 108"/>
            <p:cNvSpPr>
              <a:spLocks noChangeArrowheads="1"/>
            </p:cNvSpPr>
            <p:nvPr/>
          </p:nvSpPr>
          <p:spPr bwMode="auto">
            <a:xfrm>
              <a:off x="2344" y="1098"/>
              <a:ext cx="743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1398" y="1166"/>
              <a:ext cx="6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1938" y="1166"/>
              <a:ext cx="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3290" y="1166"/>
              <a:ext cx="6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3831" y="1166"/>
              <a:ext cx="6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0923" name="Group 171"/>
            <p:cNvGrpSpPr>
              <a:grpSpLocks/>
            </p:cNvGrpSpPr>
            <p:nvPr/>
          </p:nvGrpSpPr>
          <p:grpSpPr bwMode="auto">
            <a:xfrm>
              <a:off x="2134" y="2171"/>
              <a:ext cx="1555" cy="15"/>
              <a:chOff x="2134" y="2171"/>
              <a:chExt cx="1555" cy="15"/>
            </a:xfrm>
          </p:grpSpPr>
          <p:sp>
            <p:nvSpPr>
              <p:cNvPr id="330865" name="Freeform 113"/>
              <p:cNvSpPr>
                <a:spLocks/>
              </p:cNvSpPr>
              <p:nvPr/>
            </p:nvSpPr>
            <p:spPr bwMode="auto">
              <a:xfrm>
                <a:off x="2134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66" name="Freeform 114"/>
              <p:cNvSpPr>
                <a:spLocks/>
              </p:cNvSpPr>
              <p:nvPr/>
            </p:nvSpPr>
            <p:spPr bwMode="auto">
              <a:xfrm>
                <a:off x="2161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67" name="Freeform 115"/>
              <p:cNvSpPr>
                <a:spLocks/>
              </p:cNvSpPr>
              <p:nvPr/>
            </p:nvSpPr>
            <p:spPr bwMode="auto">
              <a:xfrm>
                <a:off x="2188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68" name="Freeform 116"/>
              <p:cNvSpPr>
                <a:spLocks/>
              </p:cNvSpPr>
              <p:nvPr/>
            </p:nvSpPr>
            <p:spPr bwMode="auto">
              <a:xfrm>
                <a:off x="2215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69" name="Freeform 117"/>
              <p:cNvSpPr>
                <a:spLocks/>
              </p:cNvSpPr>
              <p:nvPr/>
            </p:nvSpPr>
            <p:spPr bwMode="auto">
              <a:xfrm>
                <a:off x="2242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0" name="Freeform 118"/>
              <p:cNvSpPr>
                <a:spLocks/>
              </p:cNvSpPr>
              <p:nvPr/>
            </p:nvSpPr>
            <p:spPr bwMode="auto">
              <a:xfrm>
                <a:off x="2269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1" name="Freeform 119"/>
              <p:cNvSpPr>
                <a:spLocks/>
              </p:cNvSpPr>
              <p:nvPr/>
            </p:nvSpPr>
            <p:spPr bwMode="auto">
              <a:xfrm>
                <a:off x="2296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2" name="Freeform 120"/>
              <p:cNvSpPr>
                <a:spLocks/>
              </p:cNvSpPr>
              <p:nvPr/>
            </p:nvSpPr>
            <p:spPr bwMode="auto">
              <a:xfrm>
                <a:off x="2324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3" name="Freeform 121"/>
              <p:cNvSpPr>
                <a:spLocks/>
              </p:cNvSpPr>
              <p:nvPr/>
            </p:nvSpPr>
            <p:spPr bwMode="auto">
              <a:xfrm>
                <a:off x="2351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4" name="Freeform 122"/>
              <p:cNvSpPr>
                <a:spLocks/>
              </p:cNvSpPr>
              <p:nvPr/>
            </p:nvSpPr>
            <p:spPr bwMode="auto">
              <a:xfrm>
                <a:off x="2378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5" name="Freeform 123"/>
              <p:cNvSpPr>
                <a:spLocks/>
              </p:cNvSpPr>
              <p:nvPr/>
            </p:nvSpPr>
            <p:spPr bwMode="auto">
              <a:xfrm>
                <a:off x="2405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6" name="Freeform 124"/>
              <p:cNvSpPr>
                <a:spLocks/>
              </p:cNvSpPr>
              <p:nvPr/>
            </p:nvSpPr>
            <p:spPr bwMode="auto">
              <a:xfrm>
                <a:off x="2432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7" name="Freeform 125"/>
              <p:cNvSpPr>
                <a:spLocks/>
              </p:cNvSpPr>
              <p:nvPr/>
            </p:nvSpPr>
            <p:spPr bwMode="auto">
              <a:xfrm>
                <a:off x="2459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8" name="Freeform 126"/>
              <p:cNvSpPr>
                <a:spLocks/>
              </p:cNvSpPr>
              <p:nvPr/>
            </p:nvSpPr>
            <p:spPr bwMode="auto">
              <a:xfrm>
                <a:off x="2486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79" name="Freeform 127"/>
              <p:cNvSpPr>
                <a:spLocks/>
              </p:cNvSpPr>
              <p:nvPr/>
            </p:nvSpPr>
            <p:spPr bwMode="auto">
              <a:xfrm>
                <a:off x="2513" y="2171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0" name="Freeform 128"/>
              <p:cNvSpPr>
                <a:spLocks/>
              </p:cNvSpPr>
              <p:nvPr/>
            </p:nvSpPr>
            <p:spPr bwMode="auto">
              <a:xfrm>
                <a:off x="2540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1" name="Freeform 129"/>
              <p:cNvSpPr>
                <a:spLocks/>
              </p:cNvSpPr>
              <p:nvPr/>
            </p:nvSpPr>
            <p:spPr bwMode="auto">
              <a:xfrm>
                <a:off x="2567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2" name="Freeform 130"/>
              <p:cNvSpPr>
                <a:spLocks/>
              </p:cNvSpPr>
              <p:nvPr/>
            </p:nvSpPr>
            <p:spPr bwMode="auto">
              <a:xfrm>
                <a:off x="2594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3" name="Freeform 131"/>
              <p:cNvSpPr>
                <a:spLocks/>
              </p:cNvSpPr>
              <p:nvPr/>
            </p:nvSpPr>
            <p:spPr bwMode="auto">
              <a:xfrm>
                <a:off x="2621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4" name="Freeform 132"/>
              <p:cNvSpPr>
                <a:spLocks/>
              </p:cNvSpPr>
              <p:nvPr/>
            </p:nvSpPr>
            <p:spPr bwMode="auto">
              <a:xfrm>
                <a:off x="2648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5" name="Freeform 133"/>
              <p:cNvSpPr>
                <a:spLocks/>
              </p:cNvSpPr>
              <p:nvPr/>
            </p:nvSpPr>
            <p:spPr bwMode="auto">
              <a:xfrm>
                <a:off x="2675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6" name="Freeform 134"/>
              <p:cNvSpPr>
                <a:spLocks/>
              </p:cNvSpPr>
              <p:nvPr/>
            </p:nvSpPr>
            <p:spPr bwMode="auto">
              <a:xfrm>
                <a:off x="2702" y="2171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7" name="Freeform 135"/>
              <p:cNvSpPr>
                <a:spLocks/>
              </p:cNvSpPr>
              <p:nvPr/>
            </p:nvSpPr>
            <p:spPr bwMode="auto">
              <a:xfrm>
                <a:off x="2729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8" name="Freeform 136"/>
              <p:cNvSpPr>
                <a:spLocks/>
              </p:cNvSpPr>
              <p:nvPr/>
            </p:nvSpPr>
            <p:spPr bwMode="auto">
              <a:xfrm>
                <a:off x="2756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89" name="Freeform 137"/>
              <p:cNvSpPr>
                <a:spLocks/>
              </p:cNvSpPr>
              <p:nvPr/>
            </p:nvSpPr>
            <p:spPr bwMode="auto">
              <a:xfrm>
                <a:off x="2783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0" name="Freeform 138"/>
              <p:cNvSpPr>
                <a:spLocks/>
              </p:cNvSpPr>
              <p:nvPr/>
            </p:nvSpPr>
            <p:spPr bwMode="auto">
              <a:xfrm>
                <a:off x="2810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1" name="Freeform 139"/>
              <p:cNvSpPr>
                <a:spLocks/>
              </p:cNvSpPr>
              <p:nvPr/>
            </p:nvSpPr>
            <p:spPr bwMode="auto">
              <a:xfrm>
                <a:off x="2837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2" name="Freeform 140"/>
              <p:cNvSpPr>
                <a:spLocks/>
              </p:cNvSpPr>
              <p:nvPr/>
            </p:nvSpPr>
            <p:spPr bwMode="auto">
              <a:xfrm>
                <a:off x="2864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3" name="Freeform 141"/>
              <p:cNvSpPr>
                <a:spLocks/>
              </p:cNvSpPr>
              <p:nvPr/>
            </p:nvSpPr>
            <p:spPr bwMode="auto">
              <a:xfrm>
                <a:off x="2891" y="2171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3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4" name="Freeform 142"/>
              <p:cNvSpPr>
                <a:spLocks/>
              </p:cNvSpPr>
              <p:nvPr/>
            </p:nvSpPr>
            <p:spPr bwMode="auto">
              <a:xfrm>
                <a:off x="2918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5" name="Freeform 143"/>
              <p:cNvSpPr>
                <a:spLocks/>
              </p:cNvSpPr>
              <p:nvPr/>
            </p:nvSpPr>
            <p:spPr bwMode="auto">
              <a:xfrm>
                <a:off x="2945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6" name="Freeform 144"/>
              <p:cNvSpPr>
                <a:spLocks/>
              </p:cNvSpPr>
              <p:nvPr/>
            </p:nvSpPr>
            <p:spPr bwMode="auto">
              <a:xfrm>
                <a:off x="2972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7" name="Freeform 145"/>
              <p:cNvSpPr>
                <a:spLocks/>
              </p:cNvSpPr>
              <p:nvPr/>
            </p:nvSpPr>
            <p:spPr bwMode="auto">
              <a:xfrm>
                <a:off x="2999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8" name="Freeform 146"/>
              <p:cNvSpPr>
                <a:spLocks/>
              </p:cNvSpPr>
              <p:nvPr/>
            </p:nvSpPr>
            <p:spPr bwMode="auto">
              <a:xfrm>
                <a:off x="3026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99" name="Freeform 147"/>
              <p:cNvSpPr>
                <a:spLocks/>
              </p:cNvSpPr>
              <p:nvPr/>
            </p:nvSpPr>
            <p:spPr bwMode="auto">
              <a:xfrm>
                <a:off x="3053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0" name="Freeform 148"/>
              <p:cNvSpPr>
                <a:spLocks/>
              </p:cNvSpPr>
              <p:nvPr/>
            </p:nvSpPr>
            <p:spPr bwMode="auto">
              <a:xfrm>
                <a:off x="3080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1" name="Freeform 149"/>
              <p:cNvSpPr>
                <a:spLocks/>
              </p:cNvSpPr>
              <p:nvPr/>
            </p:nvSpPr>
            <p:spPr bwMode="auto">
              <a:xfrm>
                <a:off x="3107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2" name="Freeform 150"/>
              <p:cNvSpPr>
                <a:spLocks/>
              </p:cNvSpPr>
              <p:nvPr/>
            </p:nvSpPr>
            <p:spPr bwMode="auto">
              <a:xfrm>
                <a:off x="3134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3" name="Freeform 151"/>
              <p:cNvSpPr>
                <a:spLocks/>
              </p:cNvSpPr>
              <p:nvPr/>
            </p:nvSpPr>
            <p:spPr bwMode="auto">
              <a:xfrm>
                <a:off x="3161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0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4" name="Freeform 152"/>
              <p:cNvSpPr>
                <a:spLocks/>
              </p:cNvSpPr>
              <p:nvPr/>
            </p:nvSpPr>
            <p:spPr bwMode="auto">
              <a:xfrm>
                <a:off x="3189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5" name="Freeform 153"/>
              <p:cNvSpPr>
                <a:spLocks/>
              </p:cNvSpPr>
              <p:nvPr/>
            </p:nvSpPr>
            <p:spPr bwMode="auto">
              <a:xfrm>
                <a:off x="3216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6" name="Freeform 154"/>
              <p:cNvSpPr>
                <a:spLocks/>
              </p:cNvSpPr>
              <p:nvPr/>
            </p:nvSpPr>
            <p:spPr bwMode="auto">
              <a:xfrm>
                <a:off x="3243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7" name="Freeform 155"/>
              <p:cNvSpPr>
                <a:spLocks/>
              </p:cNvSpPr>
              <p:nvPr/>
            </p:nvSpPr>
            <p:spPr bwMode="auto">
              <a:xfrm>
                <a:off x="3270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8" name="Freeform 156"/>
              <p:cNvSpPr>
                <a:spLocks/>
              </p:cNvSpPr>
              <p:nvPr/>
            </p:nvSpPr>
            <p:spPr bwMode="auto">
              <a:xfrm>
                <a:off x="3297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09" name="Freeform 157"/>
              <p:cNvSpPr>
                <a:spLocks/>
              </p:cNvSpPr>
              <p:nvPr/>
            </p:nvSpPr>
            <p:spPr bwMode="auto">
              <a:xfrm>
                <a:off x="3324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0" name="Freeform 158"/>
              <p:cNvSpPr>
                <a:spLocks/>
              </p:cNvSpPr>
              <p:nvPr/>
            </p:nvSpPr>
            <p:spPr bwMode="auto">
              <a:xfrm>
                <a:off x="3351" y="2172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1" name="Freeform 159"/>
              <p:cNvSpPr>
                <a:spLocks/>
              </p:cNvSpPr>
              <p:nvPr/>
            </p:nvSpPr>
            <p:spPr bwMode="auto">
              <a:xfrm>
                <a:off x="3378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2" name="Freeform 160"/>
              <p:cNvSpPr>
                <a:spLocks/>
              </p:cNvSpPr>
              <p:nvPr/>
            </p:nvSpPr>
            <p:spPr bwMode="auto">
              <a:xfrm>
                <a:off x="3405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3" name="Freeform 161"/>
              <p:cNvSpPr>
                <a:spLocks/>
              </p:cNvSpPr>
              <p:nvPr/>
            </p:nvSpPr>
            <p:spPr bwMode="auto">
              <a:xfrm>
                <a:off x="3432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4" name="Freeform 162"/>
              <p:cNvSpPr>
                <a:spLocks/>
              </p:cNvSpPr>
              <p:nvPr/>
            </p:nvSpPr>
            <p:spPr bwMode="auto">
              <a:xfrm>
                <a:off x="3459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5" name="Freeform 163"/>
              <p:cNvSpPr>
                <a:spLocks/>
              </p:cNvSpPr>
              <p:nvPr/>
            </p:nvSpPr>
            <p:spPr bwMode="auto">
              <a:xfrm>
                <a:off x="3486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6" name="Freeform 164"/>
              <p:cNvSpPr>
                <a:spLocks/>
              </p:cNvSpPr>
              <p:nvPr/>
            </p:nvSpPr>
            <p:spPr bwMode="auto">
              <a:xfrm>
                <a:off x="3513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7" name="Freeform 165"/>
              <p:cNvSpPr>
                <a:spLocks/>
              </p:cNvSpPr>
              <p:nvPr/>
            </p:nvSpPr>
            <p:spPr bwMode="auto">
              <a:xfrm>
                <a:off x="3540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8" name="Freeform 166"/>
              <p:cNvSpPr>
                <a:spLocks/>
              </p:cNvSpPr>
              <p:nvPr/>
            </p:nvSpPr>
            <p:spPr bwMode="auto">
              <a:xfrm>
                <a:off x="3567" y="2172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19" name="Freeform 167"/>
              <p:cNvSpPr>
                <a:spLocks/>
              </p:cNvSpPr>
              <p:nvPr/>
            </p:nvSpPr>
            <p:spPr bwMode="auto">
              <a:xfrm>
                <a:off x="3594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0" name="Freeform 168"/>
              <p:cNvSpPr>
                <a:spLocks/>
              </p:cNvSpPr>
              <p:nvPr/>
            </p:nvSpPr>
            <p:spPr bwMode="auto">
              <a:xfrm>
                <a:off x="3621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1" name="Freeform 169"/>
              <p:cNvSpPr>
                <a:spLocks/>
              </p:cNvSpPr>
              <p:nvPr/>
            </p:nvSpPr>
            <p:spPr bwMode="auto">
              <a:xfrm>
                <a:off x="3648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2" name="Freeform 170"/>
              <p:cNvSpPr>
                <a:spLocks/>
              </p:cNvSpPr>
              <p:nvPr/>
            </p:nvSpPr>
            <p:spPr bwMode="auto">
              <a:xfrm>
                <a:off x="3675" y="2172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937" name="Group 185"/>
            <p:cNvGrpSpPr>
              <a:grpSpLocks/>
            </p:cNvGrpSpPr>
            <p:nvPr/>
          </p:nvGrpSpPr>
          <p:grpSpPr bwMode="auto">
            <a:xfrm>
              <a:off x="2269" y="1293"/>
              <a:ext cx="338" cy="15"/>
              <a:chOff x="2269" y="1293"/>
              <a:chExt cx="338" cy="15"/>
            </a:xfrm>
          </p:grpSpPr>
          <p:sp>
            <p:nvSpPr>
              <p:cNvPr id="330924" name="Freeform 172"/>
              <p:cNvSpPr>
                <a:spLocks/>
              </p:cNvSpPr>
              <p:nvPr/>
            </p:nvSpPr>
            <p:spPr bwMode="auto">
              <a:xfrm>
                <a:off x="2269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5" name="Freeform 173"/>
              <p:cNvSpPr>
                <a:spLocks/>
              </p:cNvSpPr>
              <p:nvPr/>
            </p:nvSpPr>
            <p:spPr bwMode="auto">
              <a:xfrm>
                <a:off x="2296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6" name="Freeform 174"/>
              <p:cNvSpPr>
                <a:spLocks/>
              </p:cNvSpPr>
              <p:nvPr/>
            </p:nvSpPr>
            <p:spPr bwMode="auto">
              <a:xfrm>
                <a:off x="2324" y="1293"/>
                <a:ext cx="13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7" name="Freeform 175"/>
              <p:cNvSpPr>
                <a:spLocks/>
              </p:cNvSpPr>
              <p:nvPr/>
            </p:nvSpPr>
            <p:spPr bwMode="auto">
              <a:xfrm>
                <a:off x="2351" y="1293"/>
                <a:ext cx="13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8" name="Freeform 176"/>
              <p:cNvSpPr>
                <a:spLocks/>
              </p:cNvSpPr>
              <p:nvPr/>
            </p:nvSpPr>
            <p:spPr bwMode="auto">
              <a:xfrm>
                <a:off x="2378" y="1293"/>
                <a:ext cx="13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29" name="Freeform 177"/>
              <p:cNvSpPr>
                <a:spLocks/>
              </p:cNvSpPr>
              <p:nvPr/>
            </p:nvSpPr>
            <p:spPr bwMode="auto">
              <a:xfrm>
                <a:off x="2405" y="1293"/>
                <a:ext cx="13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0" name="Freeform 178"/>
              <p:cNvSpPr>
                <a:spLocks/>
              </p:cNvSpPr>
              <p:nvPr/>
            </p:nvSpPr>
            <p:spPr bwMode="auto">
              <a:xfrm>
                <a:off x="2432" y="1293"/>
                <a:ext cx="13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1" name="Freeform 179"/>
              <p:cNvSpPr>
                <a:spLocks/>
              </p:cNvSpPr>
              <p:nvPr/>
            </p:nvSpPr>
            <p:spPr bwMode="auto">
              <a:xfrm>
                <a:off x="2459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2" name="Freeform 180"/>
              <p:cNvSpPr>
                <a:spLocks/>
              </p:cNvSpPr>
              <p:nvPr/>
            </p:nvSpPr>
            <p:spPr bwMode="auto">
              <a:xfrm>
                <a:off x="2486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3" name="Freeform 181"/>
              <p:cNvSpPr>
                <a:spLocks/>
              </p:cNvSpPr>
              <p:nvPr/>
            </p:nvSpPr>
            <p:spPr bwMode="auto">
              <a:xfrm>
                <a:off x="2513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4" name="Freeform 182"/>
              <p:cNvSpPr>
                <a:spLocks/>
              </p:cNvSpPr>
              <p:nvPr/>
            </p:nvSpPr>
            <p:spPr bwMode="auto">
              <a:xfrm>
                <a:off x="2540" y="1294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5" name="Freeform 183"/>
              <p:cNvSpPr>
                <a:spLocks/>
              </p:cNvSpPr>
              <p:nvPr/>
            </p:nvSpPr>
            <p:spPr bwMode="auto">
              <a:xfrm>
                <a:off x="2567" y="1294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6" name="Freeform 184"/>
              <p:cNvSpPr>
                <a:spLocks/>
              </p:cNvSpPr>
              <p:nvPr/>
            </p:nvSpPr>
            <p:spPr bwMode="auto">
              <a:xfrm>
                <a:off x="2594" y="1294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941" name="Group 189"/>
            <p:cNvGrpSpPr>
              <a:grpSpLocks/>
            </p:cNvGrpSpPr>
            <p:nvPr/>
          </p:nvGrpSpPr>
          <p:grpSpPr bwMode="auto">
            <a:xfrm>
              <a:off x="2141" y="2546"/>
              <a:ext cx="1014" cy="76"/>
              <a:chOff x="2141" y="2546"/>
              <a:chExt cx="1014" cy="76"/>
            </a:xfrm>
          </p:grpSpPr>
          <p:sp>
            <p:nvSpPr>
              <p:cNvPr id="330938" name="Line 186"/>
              <p:cNvSpPr>
                <a:spLocks noChangeShapeType="1"/>
              </p:cNvSpPr>
              <p:nvPr/>
            </p:nvSpPr>
            <p:spPr bwMode="auto">
              <a:xfrm>
                <a:off x="2212" y="2584"/>
                <a:ext cx="87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39" name="Freeform 187"/>
              <p:cNvSpPr>
                <a:spLocks/>
              </p:cNvSpPr>
              <p:nvPr/>
            </p:nvSpPr>
            <p:spPr bwMode="auto">
              <a:xfrm>
                <a:off x="2141" y="2546"/>
                <a:ext cx="73" cy="7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38"/>
                  </a:cxn>
                  <a:cxn ang="0">
                    <a:pos x="73" y="74"/>
                  </a:cxn>
                  <a:cxn ang="0">
                    <a:pos x="73" y="0"/>
                  </a:cxn>
                </a:cxnLst>
                <a:rect l="0" t="0" r="r" b="b"/>
                <a:pathLst>
                  <a:path w="73" h="74">
                    <a:moveTo>
                      <a:pt x="73" y="0"/>
                    </a:moveTo>
                    <a:lnTo>
                      <a:pt x="0" y="38"/>
                    </a:lnTo>
                    <a:lnTo>
                      <a:pt x="73" y="7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40" name="Freeform 188"/>
              <p:cNvSpPr>
                <a:spLocks/>
              </p:cNvSpPr>
              <p:nvPr/>
            </p:nvSpPr>
            <p:spPr bwMode="auto">
              <a:xfrm>
                <a:off x="3082" y="2549"/>
                <a:ext cx="73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0942" name="Line 190"/>
            <p:cNvSpPr>
              <a:spLocks noChangeShapeType="1"/>
            </p:cNvSpPr>
            <p:nvPr/>
          </p:nvSpPr>
          <p:spPr bwMode="auto">
            <a:xfrm>
              <a:off x="2141" y="2043"/>
              <a:ext cx="1" cy="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3" name="Line 191"/>
            <p:cNvSpPr>
              <a:spLocks noChangeShapeType="1"/>
            </p:cNvSpPr>
            <p:nvPr/>
          </p:nvSpPr>
          <p:spPr bwMode="auto">
            <a:xfrm>
              <a:off x="3155" y="1975"/>
              <a:ext cx="1" cy="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0950" name="Group 198"/>
            <p:cNvGrpSpPr>
              <a:grpSpLocks/>
            </p:cNvGrpSpPr>
            <p:nvPr/>
          </p:nvGrpSpPr>
          <p:grpSpPr bwMode="auto">
            <a:xfrm>
              <a:off x="4375" y="1652"/>
              <a:ext cx="122" cy="149"/>
              <a:chOff x="4375" y="1652"/>
              <a:chExt cx="122" cy="149"/>
            </a:xfrm>
          </p:grpSpPr>
          <p:grpSp>
            <p:nvGrpSpPr>
              <p:cNvPr id="330948" name="Group 196"/>
              <p:cNvGrpSpPr>
                <a:grpSpLocks/>
              </p:cNvGrpSpPr>
              <p:nvPr/>
            </p:nvGrpSpPr>
            <p:grpSpPr bwMode="auto">
              <a:xfrm>
                <a:off x="4375" y="1652"/>
                <a:ext cx="122" cy="149"/>
                <a:chOff x="4375" y="1652"/>
                <a:chExt cx="122" cy="149"/>
              </a:xfrm>
            </p:grpSpPr>
            <p:sp>
              <p:nvSpPr>
                <p:cNvPr id="330944" name="Rectangle 192"/>
                <p:cNvSpPr>
                  <a:spLocks noChangeArrowheads="1"/>
                </p:cNvSpPr>
                <p:nvPr/>
              </p:nvSpPr>
              <p:spPr bwMode="auto">
                <a:xfrm>
                  <a:off x="4375" y="1652"/>
                  <a:ext cx="122" cy="1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945" name="Freeform 193"/>
                <p:cNvSpPr>
                  <a:spLocks/>
                </p:cNvSpPr>
                <p:nvPr/>
              </p:nvSpPr>
              <p:spPr bwMode="auto">
                <a:xfrm>
                  <a:off x="4375" y="1652"/>
                  <a:ext cx="121" cy="148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4"/>
                    </a:cxn>
                    <a:cxn ang="0">
                      <a:pos x="104" y="148"/>
                    </a:cxn>
                    <a:cxn ang="0">
                      <a:pos x="121" y="134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21" h="148">
                      <a:moveTo>
                        <a:pt x="16" y="0"/>
                      </a:moveTo>
                      <a:lnTo>
                        <a:pt x="0" y="14"/>
                      </a:lnTo>
                      <a:lnTo>
                        <a:pt x="104" y="148"/>
                      </a:lnTo>
                      <a:lnTo>
                        <a:pt x="121" y="13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946" name="Freeform 194"/>
                <p:cNvSpPr>
                  <a:spLocks/>
                </p:cNvSpPr>
                <p:nvPr/>
              </p:nvSpPr>
              <p:spPr bwMode="auto">
                <a:xfrm>
                  <a:off x="4375" y="1652"/>
                  <a:ext cx="121" cy="148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14"/>
                    </a:cxn>
                    <a:cxn ang="0">
                      <a:pos x="104" y="148"/>
                    </a:cxn>
                    <a:cxn ang="0">
                      <a:pos x="121" y="134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21" h="148">
                      <a:moveTo>
                        <a:pt x="16" y="0"/>
                      </a:moveTo>
                      <a:lnTo>
                        <a:pt x="0" y="14"/>
                      </a:lnTo>
                      <a:lnTo>
                        <a:pt x="104" y="148"/>
                      </a:lnTo>
                      <a:lnTo>
                        <a:pt x="121" y="13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947" name="Rectangle 195"/>
                <p:cNvSpPr>
                  <a:spLocks noChangeArrowheads="1"/>
                </p:cNvSpPr>
                <p:nvPr/>
              </p:nvSpPr>
              <p:spPr bwMode="auto">
                <a:xfrm>
                  <a:off x="4375" y="1652"/>
                  <a:ext cx="122" cy="1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0949" name="Freeform 197"/>
              <p:cNvSpPr>
                <a:spLocks/>
              </p:cNvSpPr>
              <p:nvPr/>
            </p:nvSpPr>
            <p:spPr bwMode="auto">
              <a:xfrm>
                <a:off x="4375" y="1652"/>
                <a:ext cx="121" cy="1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4"/>
                  </a:cxn>
                  <a:cxn ang="0">
                    <a:pos x="104" y="148"/>
                  </a:cxn>
                  <a:cxn ang="0">
                    <a:pos x="121" y="134"/>
                  </a:cxn>
                  <a:cxn ang="0">
                    <a:pos x="16" y="0"/>
                  </a:cxn>
                </a:cxnLst>
                <a:rect l="0" t="0" r="r" b="b"/>
                <a:pathLst>
                  <a:path w="121" h="148">
                    <a:moveTo>
                      <a:pt x="16" y="0"/>
                    </a:moveTo>
                    <a:lnTo>
                      <a:pt x="0" y="14"/>
                    </a:lnTo>
                    <a:lnTo>
                      <a:pt x="104" y="148"/>
                    </a:lnTo>
                    <a:lnTo>
                      <a:pt x="121" y="134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0951" name="Freeform 199"/>
            <p:cNvSpPr>
              <a:spLocks/>
            </p:cNvSpPr>
            <p:nvPr/>
          </p:nvSpPr>
          <p:spPr bwMode="auto">
            <a:xfrm>
              <a:off x="5115" y="1638"/>
              <a:ext cx="135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10"/>
                </a:cxn>
                <a:cxn ang="0">
                  <a:pos x="5" y="15"/>
                </a:cxn>
                <a:cxn ang="0">
                  <a:pos x="2" y="21"/>
                </a:cxn>
                <a:cxn ang="0">
                  <a:pos x="1" y="27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2" y="47"/>
                </a:cxn>
                <a:cxn ang="0">
                  <a:pos x="5" y="52"/>
                </a:cxn>
                <a:cxn ang="0">
                  <a:pos x="10" y="57"/>
                </a:cxn>
                <a:cxn ang="0">
                  <a:pos x="15" y="61"/>
                </a:cxn>
                <a:cxn ang="0">
                  <a:pos x="21" y="65"/>
                </a:cxn>
                <a:cxn ang="0">
                  <a:pos x="27" y="66"/>
                </a:cxn>
                <a:cxn ang="0">
                  <a:pos x="33" y="67"/>
                </a:cxn>
                <a:cxn ang="0">
                  <a:pos x="101" y="67"/>
                </a:cxn>
                <a:cxn ang="0">
                  <a:pos x="108" y="66"/>
                </a:cxn>
                <a:cxn ang="0">
                  <a:pos x="114" y="65"/>
                </a:cxn>
                <a:cxn ang="0">
                  <a:pos x="120" y="61"/>
                </a:cxn>
                <a:cxn ang="0">
                  <a:pos x="125" y="57"/>
                </a:cxn>
                <a:cxn ang="0">
                  <a:pos x="129" y="52"/>
                </a:cxn>
                <a:cxn ang="0">
                  <a:pos x="132" y="47"/>
                </a:cxn>
                <a:cxn ang="0">
                  <a:pos x="134" y="40"/>
                </a:cxn>
                <a:cxn ang="0">
                  <a:pos x="135" y="33"/>
                </a:cxn>
                <a:cxn ang="0">
                  <a:pos x="134" y="27"/>
                </a:cxn>
                <a:cxn ang="0">
                  <a:pos x="132" y="21"/>
                </a:cxn>
                <a:cxn ang="0">
                  <a:pos x="129" y="15"/>
                </a:cxn>
                <a:cxn ang="0">
                  <a:pos x="125" y="10"/>
                </a:cxn>
                <a:cxn ang="0">
                  <a:pos x="120" y="5"/>
                </a:cxn>
                <a:cxn ang="0">
                  <a:pos x="114" y="2"/>
                </a:cxn>
                <a:cxn ang="0">
                  <a:pos x="108" y="1"/>
                </a:cxn>
                <a:cxn ang="0">
                  <a:pos x="101" y="0"/>
                </a:cxn>
                <a:cxn ang="0">
                  <a:pos x="33" y="0"/>
                </a:cxn>
              </a:cxnLst>
              <a:rect l="0" t="0" r="r" b="b"/>
              <a:pathLst>
                <a:path w="135" h="67">
                  <a:moveTo>
                    <a:pt x="33" y="0"/>
                  </a:moveTo>
                  <a:lnTo>
                    <a:pt x="27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7"/>
                  </a:lnTo>
                  <a:lnTo>
                    <a:pt x="5" y="52"/>
                  </a:lnTo>
                  <a:lnTo>
                    <a:pt x="10" y="57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7" y="66"/>
                  </a:lnTo>
                  <a:lnTo>
                    <a:pt x="33" y="67"/>
                  </a:lnTo>
                  <a:lnTo>
                    <a:pt x="101" y="67"/>
                  </a:lnTo>
                  <a:lnTo>
                    <a:pt x="108" y="66"/>
                  </a:lnTo>
                  <a:lnTo>
                    <a:pt x="114" y="65"/>
                  </a:lnTo>
                  <a:lnTo>
                    <a:pt x="120" y="61"/>
                  </a:lnTo>
                  <a:lnTo>
                    <a:pt x="125" y="57"/>
                  </a:lnTo>
                  <a:lnTo>
                    <a:pt x="129" y="52"/>
                  </a:lnTo>
                  <a:lnTo>
                    <a:pt x="132" y="47"/>
                  </a:lnTo>
                  <a:lnTo>
                    <a:pt x="134" y="40"/>
                  </a:lnTo>
                  <a:lnTo>
                    <a:pt x="135" y="33"/>
                  </a:lnTo>
                  <a:lnTo>
                    <a:pt x="134" y="27"/>
                  </a:lnTo>
                  <a:lnTo>
                    <a:pt x="132" y="21"/>
                  </a:lnTo>
                  <a:lnTo>
                    <a:pt x="129" y="15"/>
                  </a:lnTo>
                  <a:lnTo>
                    <a:pt x="125" y="10"/>
                  </a:lnTo>
                  <a:lnTo>
                    <a:pt x="120" y="5"/>
                  </a:lnTo>
                  <a:lnTo>
                    <a:pt x="114" y="2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2" name="Freeform 200"/>
            <p:cNvSpPr>
              <a:spLocks/>
            </p:cNvSpPr>
            <p:nvPr/>
          </p:nvSpPr>
          <p:spPr bwMode="auto">
            <a:xfrm>
              <a:off x="5115" y="1705"/>
              <a:ext cx="135" cy="6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5" y="16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2" y="47"/>
                </a:cxn>
                <a:cxn ang="0">
                  <a:pos x="5" y="53"/>
                </a:cxn>
                <a:cxn ang="0">
                  <a:pos x="10" y="58"/>
                </a:cxn>
                <a:cxn ang="0">
                  <a:pos x="15" y="62"/>
                </a:cxn>
                <a:cxn ang="0">
                  <a:pos x="21" y="65"/>
                </a:cxn>
                <a:cxn ang="0">
                  <a:pos x="27" y="67"/>
                </a:cxn>
                <a:cxn ang="0">
                  <a:pos x="33" y="68"/>
                </a:cxn>
                <a:cxn ang="0">
                  <a:pos x="101" y="68"/>
                </a:cxn>
                <a:cxn ang="0">
                  <a:pos x="108" y="67"/>
                </a:cxn>
                <a:cxn ang="0">
                  <a:pos x="114" y="65"/>
                </a:cxn>
                <a:cxn ang="0">
                  <a:pos x="120" y="62"/>
                </a:cxn>
                <a:cxn ang="0">
                  <a:pos x="125" y="58"/>
                </a:cxn>
                <a:cxn ang="0">
                  <a:pos x="129" y="53"/>
                </a:cxn>
                <a:cxn ang="0">
                  <a:pos x="132" y="47"/>
                </a:cxn>
                <a:cxn ang="0">
                  <a:pos x="134" y="41"/>
                </a:cxn>
                <a:cxn ang="0">
                  <a:pos x="135" y="34"/>
                </a:cxn>
                <a:cxn ang="0">
                  <a:pos x="134" y="27"/>
                </a:cxn>
                <a:cxn ang="0">
                  <a:pos x="132" y="22"/>
                </a:cxn>
                <a:cxn ang="0">
                  <a:pos x="129" y="16"/>
                </a:cxn>
                <a:cxn ang="0">
                  <a:pos x="125" y="10"/>
                </a:cxn>
                <a:cxn ang="0">
                  <a:pos x="120" y="6"/>
                </a:cxn>
                <a:cxn ang="0">
                  <a:pos x="114" y="2"/>
                </a:cxn>
                <a:cxn ang="0">
                  <a:pos x="108" y="1"/>
                </a:cxn>
                <a:cxn ang="0">
                  <a:pos x="101" y="0"/>
                </a:cxn>
                <a:cxn ang="0">
                  <a:pos x="33" y="0"/>
                </a:cxn>
              </a:cxnLst>
              <a:rect l="0" t="0" r="r" b="b"/>
              <a:pathLst>
                <a:path w="135" h="68">
                  <a:moveTo>
                    <a:pt x="33" y="0"/>
                  </a:moveTo>
                  <a:lnTo>
                    <a:pt x="27" y="1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10" y="58"/>
                  </a:lnTo>
                  <a:lnTo>
                    <a:pt x="15" y="62"/>
                  </a:lnTo>
                  <a:lnTo>
                    <a:pt x="21" y="65"/>
                  </a:lnTo>
                  <a:lnTo>
                    <a:pt x="27" y="67"/>
                  </a:lnTo>
                  <a:lnTo>
                    <a:pt x="33" y="68"/>
                  </a:lnTo>
                  <a:lnTo>
                    <a:pt x="101" y="68"/>
                  </a:lnTo>
                  <a:lnTo>
                    <a:pt x="108" y="67"/>
                  </a:lnTo>
                  <a:lnTo>
                    <a:pt x="114" y="65"/>
                  </a:lnTo>
                  <a:lnTo>
                    <a:pt x="120" y="62"/>
                  </a:lnTo>
                  <a:lnTo>
                    <a:pt x="125" y="58"/>
                  </a:lnTo>
                  <a:lnTo>
                    <a:pt x="129" y="53"/>
                  </a:lnTo>
                  <a:lnTo>
                    <a:pt x="132" y="47"/>
                  </a:lnTo>
                  <a:lnTo>
                    <a:pt x="134" y="41"/>
                  </a:lnTo>
                  <a:lnTo>
                    <a:pt x="135" y="34"/>
                  </a:lnTo>
                  <a:lnTo>
                    <a:pt x="134" y="27"/>
                  </a:lnTo>
                  <a:lnTo>
                    <a:pt x="132" y="22"/>
                  </a:lnTo>
                  <a:lnTo>
                    <a:pt x="129" y="16"/>
                  </a:lnTo>
                  <a:lnTo>
                    <a:pt x="125" y="10"/>
                  </a:lnTo>
                  <a:lnTo>
                    <a:pt x="120" y="6"/>
                  </a:lnTo>
                  <a:lnTo>
                    <a:pt x="114" y="2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3" name="Freeform 201"/>
            <p:cNvSpPr>
              <a:spLocks/>
            </p:cNvSpPr>
            <p:nvPr/>
          </p:nvSpPr>
          <p:spPr bwMode="auto">
            <a:xfrm>
              <a:off x="5115" y="1773"/>
              <a:ext cx="135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10"/>
                </a:cxn>
                <a:cxn ang="0">
                  <a:pos x="5" y="15"/>
                </a:cxn>
                <a:cxn ang="0">
                  <a:pos x="2" y="21"/>
                </a:cxn>
                <a:cxn ang="0">
                  <a:pos x="1" y="27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2" y="47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5" y="62"/>
                </a:cxn>
                <a:cxn ang="0">
                  <a:pos x="21" y="65"/>
                </a:cxn>
                <a:cxn ang="0">
                  <a:pos x="27" y="66"/>
                </a:cxn>
                <a:cxn ang="0">
                  <a:pos x="33" y="67"/>
                </a:cxn>
                <a:cxn ang="0">
                  <a:pos x="101" y="67"/>
                </a:cxn>
                <a:cxn ang="0">
                  <a:pos x="108" y="66"/>
                </a:cxn>
                <a:cxn ang="0">
                  <a:pos x="114" y="65"/>
                </a:cxn>
                <a:cxn ang="0">
                  <a:pos x="120" y="62"/>
                </a:cxn>
                <a:cxn ang="0">
                  <a:pos x="125" y="57"/>
                </a:cxn>
                <a:cxn ang="0">
                  <a:pos x="129" y="53"/>
                </a:cxn>
                <a:cxn ang="0">
                  <a:pos x="132" y="47"/>
                </a:cxn>
                <a:cxn ang="0">
                  <a:pos x="134" y="40"/>
                </a:cxn>
                <a:cxn ang="0">
                  <a:pos x="135" y="33"/>
                </a:cxn>
                <a:cxn ang="0">
                  <a:pos x="134" y="27"/>
                </a:cxn>
                <a:cxn ang="0">
                  <a:pos x="132" y="21"/>
                </a:cxn>
                <a:cxn ang="0">
                  <a:pos x="129" y="15"/>
                </a:cxn>
                <a:cxn ang="0">
                  <a:pos x="125" y="10"/>
                </a:cxn>
                <a:cxn ang="0">
                  <a:pos x="120" y="5"/>
                </a:cxn>
                <a:cxn ang="0">
                  <a:pos x="114" y="2"/>
                </a:cxn>
                <a:cxn ang="0">
                  <a:pos x="108" y="1"/>
                </a:cxn>
                <a:cxn ang="0">
                  <a:pos x="101" y="0"/>
                </a:cxn>
                <a:cxn ang="0">
                  <a:pos x="33" y="0"/>
                </a:cxn>
              </a:cxnLst>
              <a:rect l="0" t="0" r="r" b="b"/>
              <a:pathLst>
                <a:path w="135" h="67">
                  <a:moveTo>
                    <a:pt x="33" y="0"/>
                  </a:moveTo>
                  <a:lnTo>
                    <a:pt x="27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10" y="57"/>
                  </a:lnTo>
                  <a:lnTo>
                    <a:pt x="15" y="62"/>
                  </a:lnTo>
                  <a:lnTo>
                    <a:pt x="21" y="65"/>
                  </a:lnTo>
                  <a:lnTo>
                    <a:pt x="27" y="66"/>
                  </a:lnTo>
                  <a:lnTo>
                    <a:pt x="33" y="67"/>
                  </a:lnTo>
                  <a:lnTo>
                    <a:pt x="101" y="67"/>
                  </a:lnTo>
                  <a:lnTo>
                    <a:pt x="108" y="66"/>
                  </a:lnTo>
                  <a:lnTo>
                    <a:pt x="114" y="65"/>
                  </a:lnTo>
                  <a:lnTo>
                    <a:pt x="120" y="62"/>
                  </a:lnTo>
                  <a:lnTo>
                    <a:pt x="125" y="57"/>
                  </a:lnTo>
                  <a:lnTo>
                    <a:pt x="129" y="53"/>
                  </a:lnTo>
                  <a:lnTo>
                    <a:pt x="132" y="47"/>
                  </a:lnTo>
                  <a:lnTo>
                    <a:pt x="134" y="40"/>
                  </a:lnTo>
                  <a:lnTo>
                    <a:pt x="135" y="33"/>
                  </a:lnTo>
                  <a:lnTo>
                    <a:pt x="134" y="27"/>
                  </a:lnTo>
                  <a:lnTo>
                    <a:pt x="132" y="21"/>
                  </a:lnTo>
                  <a:lnTo>
                    <a:pt x="129" y="15"/>
                  </a:lnTo>
                  <a:lnTo>
                    <a:pt x="125" y="10"/>
                  </a:lnTo>
                  <a:lnTo>
                    <a:pt x="120" y="5"/>
                  </a:lnTo>
                  <a:lnTo>
                    <a:pt x="114" y="2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4" name="Line 202"/>
            <p:cNvSpPr>
              <a:spLocks noChangeShapeType="1"/>
            </p:cNvSpPr>
            <p:nvPr/>
          </p:nvSpPr>
          <p:spPr bwMode="auto">
            <a:xfrm flipV="1">
              <a:off x="4469" y="1675"/>
              <a:ext cx="121" cy="7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5" name="Line 203"/>
            <p:cNvSpPr>
              <a:spLocks noChangeShapeType="1"/>
            </p:cNvSpPr>
            <p:nvPr/>
          </p:nvSpPr>
          <p:spPr bwMode="auto">
            <a:xfrm flipV="1">
              <a:off x="4431" y="1592"/>
              <a:ext cx="53" cy="10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6" name="Rectangle 204"/>
            <p:cNvSpPr>
              <a:spLocks noChangeArrowheads="1"/>
            </p:cNvSpPr>
            <p:nvPr/>
          </p:nvSpPr>
          <p:spPr bwMode="auto">
            <a:xfrm>
              <a:off x="5452" y="2112"/>
              <a:ext cx="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7" name="Rectangle 205"/>
            <p:cNvSpPr>
              <a:spLocks noChangeArrowheads="1"/>
            </p:cNvSpPr>
            <p:nvPr/>
          </p:nvSpPr>
          <p:spPr bwMode="auto">
            <a:xfrm>
              <a:off x="384" y="190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58" name="Rectangle 206"/>
            <p:cNvSpPr>
              <a:spLocks noChangeArrowheads="1"/>
            </p:cNvSpPr>
            <p:nvPr/>
          </p:nvSpPr>
          <p:spPr bwMode="auto">
            <a:xfrm>
              <a:off x="403" y="1911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10000"/>
                  </a:solidFill>
                </a:rPr>
                <a:t>M</a:t>
              </a:r>
              <a:endParaRPr lang="en-US"/>
            </a:p>
          </p:txBody>
        </p:sp>
        <p:sp>
          <p:nvSpPr>
            <p:cNvPr id="330959" name="Line 207"/>
            <p:cNvSpPr>
              <a:spLocks noChangeShapeType="1"/>
            </p:cNvSpPr>
            <p:nvPr/>
          </p:nvSpPr>
          <p:spPr bwMode="auto">
            <a:xfrm flipV="1">
              <a:off x="1269" y="1616"/>
              <a:ext cx="2748" cy="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0" name="Line 208"/>
            <p:cNvSpPr>
              <a:spLocks noChangeShapeType="1"/>
            </p:cNvSpPr>
            <p:nvPr/>
          </p:nvSpPr>
          <p:spPr bwMode="auto">
            <a:xfrm>
              <a:off x="1269" y="1804"/>
              <a:ext cx="2748" cy="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1" name="Line 209"/>
            <p:cNvSpPr>
              <a:spLocks noChangeShapeType="1"/>
            </p:cNvSpPr>
            <p:nvPr/>
          </p:nvSpPr>
          <p:spPr bwMode="auto">
            <a:xfrm flipH="1">
              <a:off x="582" y="1677"/>
              <a:ext cx="66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2" name="Line 210"/>
            <p:cNvSpPr>
              <a:spLocks noChangeShapeType="1"/>
            </p:cNvSpPr>
            <p:nvPr/>
          </p:nvSpPr>
          <p:spPr bwMode="auto">
            <a:xfrm flipH="1" flipV="1">
              <a:off x="593" y="1727"/>
              <a:ext cx="638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3" name="Rectangle 211"/>
            <p:cNvSpPr>
              <a:spLocks noChangeArrowheads="1"/>
            </p:cNvSpPr>
            <p:nvPr/>
          </p:nvSpPr>
          <p:spPr bwMode="auto">
            <a:xfrm>
              <a:off x="1319" y="1678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4" name="Rectangle 212"/>
            <p:cNvSpPr>
              <a:spLocks noChangeArrowheads="1"/>
            </p:cNvSpPr>
            <p:nvPr/>
          </p:nvSpPr>
          <p:spPr bwMode="auto">
            <a:xfrm>
              <a:off x="1337" y="1680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1388" y="1724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4641" y="1639"/>
              <a:ext cx="137" cy="203"/>
            </a:xfrm>
            <a:prstGeom prst="rect">
              <a:avLst/>
            </a:prstGeom>
            <a:noFill/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7" name="Rectangle 215"/>
            <p:cNvSpPr>
              <a:spLocks noChangeArrowheads="1"/>
            </p:cNvSpPr>
            <p:nvPr/>
          </p:nvSpPr>
          <p:spPr bwMode="auto">
            <a:xfrm>
              <a:off x="4574" y="1713"/>
              <a:ext cx="270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8" name="Line 216"/>
            <p:cNvSpPr>
              <a:spLocks noChangeShapeType="1"/>
            </p:cNvSpPr>
            <p:nvPr/>
          </p:nvSpPr>
          <p:spPr bwMode="auto">
            <a:xfrm flipV="1">
              <a:off x="4047" y="1688"/>
              <a:ext cx="863" cy="1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69" name="Line 217"/>
            <p:cNvSpPr>
              <a:spLocks noChangeShapeType="1"/>
            </p:cNvSpPr>
            <p:nvPr/>
          </p:nvSpPr>
          <p:spPr bwMode="auto">
            <a:xfrm>
              <a:off x="4022" y="1621"/>
              <a:ext cx="894" cy="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70" name="Rectangle 218"/>
            <p:cNvSpPr>
              <a:spLocks noChangeArrowheads="1"/>
            </p:cNvSpPr>
            <p:nvPr/>
          </p:nvSpPr>
          <p:spPr bwMode="auto">
            <a:xfrm>
              <a:off x="4439" y="1368"/>
              <a:ext cx="20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71" name="Rectangle 219"/>
            <p:cNvSpPr>
              <a:spLocks noChangeArrowheads="1"/>
            </p:cNvSpPr>
            <p:nvPr/>
          </p:nvSpPr>
          <p:spPr bwMode="auto">
            <a:xfrm>
              <a:off x="4458" y="1371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DR</a:t>
              </a:r>
              <a:endParaRPr lang="en-US"/>
            </a:p>
          </p:txBody>
        </p:sp>
        <p:sp>
          <p:nvSpPr>
            <p:cNvPr id="330972" name="Rectangle 220"/>
            <p:cNvSpPr>
              <a:spLocks noChangeArrowheads="1"/>
            </p:cNvSpPr>
            <p:nvPr/>
          </p:nvSpPr>
          <p:spPr bwMode="auto">
            <a:xfrm>
              <a:off x="4236" y="1977"/>
              <a:ext cx="2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73" name="Rectangle 221"/>
            <p:cNvSpPr>
              <a:spLocks noChangeArrowheads="1"/>
            </p:cNvSpPr>
            <p:nvPr/>
          </p:nvSpPr>
          <p:spPr bwMode="auto">
            <a:xfrm>
              <a:off x="4255" y="1979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DS</a:t>
              </a:r>
              <a:endParaRPr lang="en-US"/>
            </a:p>
          </p:txBody>
        </p:sp>
        <p:sp>
          <p:nvSpPr>
            <p:cNvPr id="330974" name="Rectangle 222"/>
            <p:cNvSpPr>
              <a:spLocks noChangeArrowheads="1"/>
            </p:cNvSpPr>
            <p:nvPr/>
          </p:nvSpPr>
          <p:spPr bwMode="auto">
            <a:xfrm>
              <a:off x="4641" y="1368"/>
              <a:ext cx="27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75" name="Rectangle 223"/>
            <p:cNvSpPr>
              <a:spLocks noChangeArrowheads="1"/>
            </p:cNvSpPr>
            <p:nvPr/>
          </p:nvSpPr>
          <p:spPr bwMode="auto">
            <a:xfrm>
              <a:off x="4660" y="137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330976" name="Rectangle 224"/>
            <p:cNvSpPr>
              <a:spLocks noChangeArrowheads="1"/>
            </p:cNvSpPr>
            <p:nvPr/>
          </p:nvSpPr>
          <p:spPr bwMode="auto">
            <a:xfrm>
              <a:off x="4722" y="1415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0977" name="Rectangle 225"/>
            <p:cNvSpPr>
              <a:spLocks noChangeArrowheads="1"/>
            </p:cNvSpPr>
            <p:nvPr/>
          </p:nvSpPr>
          <p:spPr bwMode="auto">
            <a:xfrm>
              <a:off x="4752" y="1415"/>
              <a:ext cx="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30978" name="Rectangle 226"/>
            <p:cNvSpPr>
              <a:spLocks noChangeArrowheads="1"/>
            </p:cNvSpPr>
            <p:nvPr/>
          </p:nvSpPr>
          <p:spPr bwMode="auto">
            <a:xfrm>
              <a:off x="4774" y="137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330979" name="Rectangle 227"/>
            <p:cNvSpPr>
              <a:spLocks noChangeArrowheads="1"/>
            </p:cNvSpPr>
            <p:nvPr/>
          </p:nvSpPr>
          <p:spPr bwMode="auto">
            <a:xfrm>
              <a:off x="4836" y="1415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30980" name="Rectangle 228"/>
            <p:cNvSpPr>
              <a:spLocks noChangeArrowheads="1"/>
            </p:cNvSpPr>
            <p:nvPr/>
          </p:nvSpPr>
          <p:spPr bwMode="auto">
            <a:xfrm>
              <a:off x="5047" y="1436"/>
              <a:ext cx="2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81" name="Rectangle 229"/>
            <p:cNvSpPr>
              <a:spLocks noChangeArrowheads="1"/>
            </p:cNvSpPr>
            <p:nvPr/>
          </p:nvSpPr>
          <p:spPr bwMode="auto">
            <a:xfrm>
              <a:off x="5088" y="1104"/>
              <a:ext cx="38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460 nm</a:t>
              </a:r>
            </a:p>
            <a:p>
              <a:pPr algn="l"/>
              <a:r>
                <a:rPr lang="en-US" sz="1200">
                  <a:solidFill>
                    <a:srgbClr val="000000"/>
                  </a:solidFill>
                </a:rPr>
                <a:t>540 nm</a:t>
              </a:r>
            </a:p>
            <a:p>
              <a:pPr algn="l"/>
              <a:r>
                <a:rPr lang="en-US" sz="1200">
                  <a:solidFill>
                    <a:srgbClr val="000000"/>
                  </a:solidFill>
                </a:rPr>
                <a:t>660 nm</a:t>
              </a:r>
            </a:p>
            <a:p>
              <a:pPr algn="l"/>
              <a:r>
                <a:rPr lang="en-US" sz="1200">
                  <a:solidFill>
                    <a:srgbClr val="000000"/>
                  </a:solidFill>
                </a:rPr>
                <a:t>LEDs</a:t>
              </a:r>
              <a:endParaRPr lang="en-US"/>
            </a:p>
          </p:txBody>
        </p:sp>
        <p:grpSp>
          <p:nvGrpSpPr>
            <p:cNvPr id="330984" name="Group 232"/>
            <p:cNvGrpSpPr>
              <a:grpSpLocks/>
            </p:cNvGrpSpPr>
            <p:nvPr/>
          </p:nvGrpSpPr>
          <p:grpSpPr bwMode="auto">
            <a:xfrm>
              <a:off x="1394" y="894"/>
              <a:ext cx="74" cy="240"/>
              <a:chOff x="1394" y="894"/>
              <a:chExt cx="74" cy="240"/>
            </a:xfrm>
          </p:grpSpPr>
          <p:sp>
            <p:nvSpPr>
              <p:cNvPr id="330982" name="Line 230"/>
              <p:cNvSpPr>
                <a:spLocks noChangeShapeType="1"/>
              </p:cNvSpPr>
              <p:nvPr/>
            </p:nvSpPr>
            <p:spPr bwMode="auto">
              <a:xfrm>
                <a:off x="1431" y="894"/>
                <a:ext cx="1" cy="1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83" name="Freeform 231"/>
              <p:cNvSpPr>
                <a:spLocks/>
              </p:cNvSpPr>
              <p:nvPr/>
            </p:nvSpPr>
            <p:spPr bwMode="auto">
              <a:xfrm>
                <a:off x="1394" y="1061"/>
                <a:ext cx="74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73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37" y="73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987" name="Group 235"/>
            <p:cNvGrpSpPr>
              <a:grpSpLocks/>
            </p:cNvGrpSpPr>
            <p:nvPr/>
          </p:nvGrpSpPr>
          <p:grpSpPr bwMode="auto">
            <a:xfrm>
              <a:off x="3826" y="894"/>
              <a:ext cx="73" cy="240"/>
              <a:chOff x="3826" y="894"/>
              <a:chExt cx="73" cy="240"/>
            </a:xfrm>
          </p:grpSpPr>
          <p:sp>
            <p:nvSpPr>
              <p:cNvPr id="330985" name="Line 233"/>
              <p:cNvSpPr>
                <a:spLocks noChangeShapeType="1"/>
              </p:cNvSpPr>
              <p:nvPr/>
            </p:nvSpPr>
            <p:spPr bwMode="auto">
              <a:xfrm>
                <a:off x="3863" y="894"/>
                <a:ext cx="1" cy="1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86" name="Freeform 234"/>
              <p:cNvSpPr>
                <a:spLocks/>
              </p:cNvSpPr>
              <p:nvPr/>
            </p:nvSpPr>
            <p:spPr bwMode="auto">
              <a:xfrm>
                <a:off x="3826" y="1061"/>
                <a:ext cx="73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73"/>
                  </a:cxn>
                  <a:cxn ang="0">
                    <a:pos x="73" y="0"/>
                  </a:cxn>
                  <a:cxn ang="0">
                    <a:pos x="0" y="0"/>
                  </a:cxn>
                </a:cxnLst>
                <a:rect l="0" t="0" r="r" b="b"/>
                <a:pathLst>
                  <a:path w="73" h="73">
                    <a:moveTo>
                      <a:pt x="0" y="0"/>
                    </a:moveTo>
                    <a:lnTo>
                      <a:pt x="37" y="73"/>
                    </a:ln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990" name="Group 238"/>
            <p:cNvGrpSpPr>
              <a:grpSpLocks/>
            </p:cNvGrpSpPr>
            <p:nvPr/>
          </p:nvGrpSpPr>
          <p:grpSpPr bwMode="auto">
            <a:xfrm>
              <a:off x="2464" y="1165"/>
              <a:ext cx="214" cy="147"/>
              <a:chOff x="2464" y="1165"/>
              <a:chExt cx="214" cy="147"/>
            </a:xfrm>
          </p:grpSpPr>
          <p:sp>
            <p:nvSpPr>
              <p:cNvPr id="330988" name="Freeform 236"/>
              <p:cNvSpPr>
                <a:spLocks/>
              </p:cNvSpPr>
              <p:nvPr/>
            </p:nvSpPr>
            <p:spPr bwMode="auto">
              <a:xfrm>
                <a:off x="2464" y="1290"/>
                <a:ext cx="203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203" y="22"/>
                  </a:cxn>
                  <a:cxn ang="0">
                    <a:pos x="203" y="1"/>
                  </a:cxn>
                  <a:cxn ang="0">
                    <a:pos x="0" y="0"/>
                  </a:cxn>
                </a:cxnLst>
                <a:rect l="0" t="0" r="r" b="b"/>
                <a:pathLst>
                  <a:path w="203" h="22">
                    <a:moveTo>
                      <a:pt x="0" y="0"/>
                    </a:moveTo>
                    <a:lnTo>
                      <a:pt x="0" y="21"/>
                    </a:lnTo>
                    <a:lnTo>
                      <a:pt x="203" y="22"/>
                    </a:lnTo>
                    <a:lnTo>
                      <a:pt x="20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89" name="Rectangle 237"/>
              <p:cNvSpPr>
                <a:spLocks noChangeArrowheads="1"/>
              </p:cNvSpPr>
              <p:nvPr/>
            </p:nvSpPr>
            <p:spPr bwMode="auto">
              <a:xfrm>
                <a:off x="2657" y="1165"/>
                <a:ext cx="21" cy="1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993" name="Group 241"/>
            <p:cNvGrpSpPr>
              <a:grpSpLocks/>
            </p:cNvGrpSpPr>
            <p:nvPr/>
          </p:nvGrpSpPr>
          <p:grpSpPr bwMode="auto">
            <a:xfrm>
              <a:off x="2755" y="1165"/>
              <a:ext cx="213" cy="147"/>
              <a:chOff x="2755" y="1165"/>
              <a:chExt cx="213" cy="147"/>
            </a:xfrm>
          </p:grpSpPr>
          <p:sp>
            <p:nvSpPr>
              <p:cNvPr id="330991" name="Freeform 239"/>
              <p:cNvSpPr>
                <a:spLocks/>
              </p:cNvSpPr>
              <p:nvPr/>
            </p:nvSpPr>
            <p:spPr bwMode="auto">
              <a:xfrm>
                <a:off x="2765" y="1290"/>
                <a:ext cx="203" cy="22"/>
              </a:xfrm>
              <a:custGeom>
                <a:avLst/>
                <a:gdLst/>
                <a:ahLst/>
                <a:cxnLst>
                  <a:cxn ang="0">
                    <a:pos x="203" y="21"/>
                  </a:cxn>
                  <a:cxn ang="0">
                    <a:pos x="203" y="0"/>
                  </a:cxn>
                  <a:cxn ang="0">
                    <a:pos x="0" y="1"/>
                  </a:cxn>
                  <a:cxn ang="0">
                    <a:pos x="0" y="22"/>
                  </a:cxn>
                  <a:cxn ang="0">
                    <a:pos x="203" y="21"/>
                  </a:cxn>
                </a:cxnLst>
                <a:rect l="0" t="0" r="r" b="b"/>
                <a:pathLst>
                  <a:path w="203" h="22">
                    <a:moveTo>
                      <a:pt x="203" y="21"/>
                    </a:moveTo>
                    <a:lnTo>
                      <a:pt x="203" y="0"/>
                    </a:lnTo>
                    <a:lnTo>
                      <a:pt x="0" y="1"/>
                    </a:lnTo>
                    <a:lnTo>
                      <a:pt x="0" y="22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2" name="Rectangle 240"/>
              <p:cNvSpPr>
                <a:spLocks noChangeArrowheads="1"/>
              </p:cNvSpPr>
              <p:nvPr/>
            </p:nvSpPr>
            <p:spPr bwMode="auto">
              <a:xfrm>
                <a:off x="2755" y="1165"/>
                <a:ext cx="21" cy="1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07" name="Group 255"/>
            <p:cNvGrpSpPr>
              <a:grpSpLocks/>
            </p:cNvGrpSpPr>
            <p:nvPr/>
          </p:nvGrpSpPr>
          <p:grpSpPr bwMode="auto">
            <a:xfrm>
              <a:off x="2945" y="1293"/>
              <a:ext cx="338" cy="15"/>
              <a:chOff x="2945" y="1293"/>
              <a:chExt cx="338" cy="15"/>
            </a:xfrm>
          </p:grpSpPr>
          <p:sp>
            <p:nvSpPr>
              <p:cNvPr id="330994" name="Freeform 242"/>
              <p:cNvSpPr>
                <a:spLocks/>
              </p:cNvSpPr>
              <p:nvPr/>
            </p:nvSpPr>
            <p:spPr bwMode="auto">
              <a:xfrm>
                <a:off x="2945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5" name="Freeform 243"/>
              <p:cNvSpPr>
                <a:spLocks/>
              </p:cNvSpPr>
              <p:nvPr/>
            </p:nvSpPr>
            <p:spPr bwMode="auto">
              <a:xfrm>
                <a:off x="2972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6" name="Freeform 244"/>
              <p:cNvSpPr>
                <a:spLocks/>
              </p:cNvSpPr>
              <p:nvPr/>
            </p:nvSpPr>
            <p:spPr bwMode="auto">
              <a:xfrm>
                <a:off x="2999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7" name="Freeform 245"/>
              <p:cNvSpPr>
                <a:spLocks/>
              </p:cNvSpPr>
              <p:nvPr/>
            </p:nvSpPr>
            <p:spPr bwMode="auto">
              <a:xfrm>
                <a:off x="3026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8" name="Freeform 246"/>
              <p:cNvSpPr>
                <a:spLocks/>
              </p:cNvSpPr>
              <p:nvPr/>
            </p:nvSpPr>
            <p:spPr bwMode="auto">
              <a:xfrm>
                <a:off x="3053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99" name="Freeform 247"/>
              <p:cNvSpPr>
                <a:spLocks/>
              </p:cNvSpPr>
              <p:nvPr/>
            </p:nvSpPr>
            <p:spPr bwMode="auto">
              <a:xfrm>
                <a:off x="3080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0" name="Freeform 248"/>
              <p:cNvSpPr>
                <a:spLocks/>
              </p:cNvSpPr>
              <p:nvPr/>
            </p:nvSpPr>
            <p:spPr bwMode="auto">
              <a:xfrm>
                <a:off x="3107" y="1293"/>
                <a:ext cx="14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2" y="12"/>
                    </a:lnTo>
                    <a:lnTo>
                      <a:pt x="14" y="7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1" name="Freeform 249"/>
              <p:cNvSpPr>
                <a:spLocks/>
              </p:cNvSpPr>
              <p:nvPr/>
            </p:nvSpPr>
            <p:spPr bwMode="auto">
              <a:xfrm>
                <a:off x="3134" y="1294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2" name="Freeform 250"/>
              <p:cNvSpPr>
                <a:spLocks/>
              </p:cNvSpPr>
              <p:nvPr/>
            </p:nvSpPr>
            <p:spPr bwMode="auto">
              <a:xfrm>
                <a:off x="3161" y="1294"/>
                <a:ext cx="14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3" name="Freeform 251"/>
              <p:cNvSpPr>
                <a:spLocks/>
              </p:cNvSpPr>
              <p:nvPr/>
            </p:nvSpPr>
            <p:spPr bwMode="auto">
              <a:xfrm>
                <a:off x="3189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4" name="Freeform 252"/>
              <p:cNvSpPr>
                <a:spLocks/>
              </p:cNvSpPr>
              <p:nvPr/>
            </p:nvSpPr>
            <p:spPr bwMode="auto">
              <a:xfrm>
                <a:off x="3216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5" name="Freeform 253"/>
              <p:cNvSpPr>
                <a:spLocks/>
              </p:cNvSpPr>
              <p:nvPr/>
            </p:nvSpPr>
            <p:spPr bwMode="auto">
              <a:xfrm>
                <a:off x="3243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06" name="Freeform 254"/>
              <p:cNvSpPr>
                <a:spLocks/>
              </p:cNvSpPr>
              <p:nvPr/>
            </p:nvSpPr>
            <p:spPr bwMode="auto">
              <a:xfrm>
                <a:off x="3270" y="1294"/>
                <a:ext cx="13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14" name="Group 262"/>
            <p:cNvGrpSpPr>
              <a:grpSpLocks/>
            </p:cNvGrpSpPr>
            <p:nvPr/>
          </p:nvGrpSpPr>
          <p:grpSpPr bwMode="auto">
            <a:xfrm>
              <a:off x="2547" y="1029"/>
              <a:ext cx="337" cy="514"/>
              <a:chOff x="2547" y="1029"/>
              <a:chExt cx="337" cy="514"/>
            </a:xfrm>
          </p:grpSpPr>
          <p:grpSp>
            <p:nvGrpSpPr>
              <p:cNvPr id="331010" name="Group 258"/>
              <p:cNvGrpSpPr>
                <a:grpSpLocks/>
              </p:cNvGrpSpPr>
              <p:nvPr/>
            </p:nvGrpSpPr>
            <p:grpSpPr bwMode="auto">
              <a:xfrm>
                <a:off x="2547" y="1029"/>
                <a:ext cx="158" cy="513"/>
                <a:chOff x="2547" y="1029"/>
                <a:chExt cx="158" cy="513"/>
              </a:xfrm>
            </p:grpSpPr>
            <p:sp>
              <p:nvSpPr>
                <p:cNvPr id="331008" name="Freeform 256"/>
                <p:cNvSpPr>
                  <a:spLocks/>
                </p:cNvSpPr>
                <p:nvPr/>
              </p:nvSpPr>
              <p:spPr bwMode="auto">
                <a:xfrm>
                  <a:off x="2619" y="1029"/>
                  <a:ext cx="86" cy="478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6" y="409"/>
                    </a:cxn>
                    <a:cxn ang="0">
                      <a:pos x="80" y="425"/>
                    </a:cxn>
                    <a:cxn ang="0">
                      <a:pos x="71" y="437"/>
                    </a:cxn>
                    <a:cxn ang="0">
                      <a:pos x="62" y="449"/>
                    </a:cxn>
                    <a:cxn ang="0">
                      <a:pos x="50" y="458"/>
                    </a:cxn>
                    <a:cxn ang="0">
                      <a:pos x="38" y="464"/>
                    </a:cxn>
                    <a:cxn ang="0">
                      <a:pos x="26" y="470"/>
                    </a:cxn>
                    <a:cxn ang="0">
                      <a:pos x="13" y="475"/>
                    </a:cxn>
                    <a:cxn ang="0">
                      <a:pos x="0" y="478"/>
                    </a:cxn>
                  </a:cxnLst>
                  <a:rect l="0" t="0" r="r" b="b"/>
                  <a:pathLst>
                    <a:path w="86" h="478">
                      <a:moveTo>
                        <a:pt x="86" y="0"/>
                      </a:moveTo>
                      <a:lnTo>
                        <a:pt x="86" y="409"/>
                      </a:lnTo>
                      <a:lnTo>
                        <a:pt x="80" y="425"/>
                      </a:lnTo>
                      <a:lnTo>
                        <a:pt x="71" y="437"/>
                      </a:lnTo>
                      <a:lnTo>
                        <a:pt x="62" y="449"/>
                      </a:lnTo>
                      <a:lnTo>
                        <a:pt x="50" y="458"/>
                      </a:lnTo>
                      <a:lnTo>
                        <a:pt x="38" y="464"/>
                      </a:lnTo>
                      <a:lnTo>
                        <a:pt x="26" y="470"/>
                      </a:lnTo>
                      <a:lnTo>
                        <a:pt x="13" y="475"/>
                      </a:lnTo>
                      <a:lnTo>
                        <a:pt x="0" y="47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009" name="Freeform 257"/>
                <p:cNvSpPr>
                  <a:spLocks/>
                </p:cNvSpPr>
                <p:nvPr/>
              </p:nvSpPr>
              <p:spPr bwMode="auto">
                <a:xfrm>
                  <a:off x="2547" y="1471"/>
                  <a:ext cx="79" cy="71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53"/>
                    </a:cxn>
                    <a:cxn ang="0">
                      <a:pos x="79" y="7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79" h="71">
                      <a:moveTo>
                        <a:pt x="63" y="0"/>
                      </a:moveTo>
                      <a:lnTo>
                        <a:pt x="0" y="53"/>
                      </a:lnTo>
                      <a:lnTo>
                        <a:pt x="79" y="71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1013" name="Group 261"/>
              <p:cNvGrpSpPr>
                <a:grpSpLocks/>
              </p:cNvGrpSpPr>
              <p:nvPr/>
            </p:nvGrpSpPr>
            <p:grpSpPr bwMode="auto">
              <a:xfrm>
                <a:off x="2727" y="1029"/>
                <a:ext cx="157" cy="514"/>
                <a:chOff x="2727" y="1029"/>
                <a:chExt cx="157" cy="514"/>
              </a:xfrm>
            </p:grpSpPr>
            <p:sp>
              <p:nvSpPr>
                <p:cNvPr id="331011" name="Freeform 259"/>
                <p:cNvSpPr>
                  <a:spLocks/>
                </p:cNvSpPr>
                <p:nvPr/>
              </p:nvSpPr>
              <p:spPr bwMode="auto">
                <a:xfrm>
                  <a:off x="2727" y="1029"/>
                  <a:ext cx="84" cy="4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09"/>
                    </a:cxn>
                    <a:cxn ang="0">
                      <a:pos x="5" y="425"/>
                    </a:cxn>
                    <a:cxn ang="0">
                      <a:pos x="13" y="437"/>
                    </a:cxn>
                    <a:cxn ang="0">
                      <a:pos x="23" y="449"/>
                    </a:cxn>
                    <a:cxn ang="0">
                      <a:pos x="34" y="458"/>
                    </a:cxn>
                    <a:cxn ang="0">
                      <a:pos x="46" y="464"/>
                    </a:cxn>
                    <a:cxn ang="0">
                      <a:pos x="58" y="470"/>
                    </a:cxn>
                    <a:cxn ang="0">
                      <a:pos x="71" y="475"/>
                    </a:cxn>
                    <a:cxn ang="0">
                      <a:pos x="84" y="478"/>
                    </a:cxn>
                  </a:cxnLst>
                  <a:rect l="0" t="0" r="r" b="b"/>
                  <a:pathLst>
                    <a:path w="84" h="478">
                      <a:moveTo>
                        <a:pt x="0" y="0"/>
                      </a:moveTo>
                      <a:lnTo>
                        <a:pt x="0" y="409"/>
                      </a:lnTo>
                      <a:lnTo>
                        <a:pt x="5" y="425"/>
                      </a:lnTo>
                      <a:lnTo>
                        <a:pt x="13" y="437"/>
                      </a:lnTo>
                      <a:lnTo>
                        <a:pt x="23" y="449"/>
                      </a:lnTo>
                      <a:lnTo>
                        <a:pt x="34" y="458"/>
                      </a:lnTo>
                      <a:lnTo>
                        <a:pt x="46" y="464"/>
                      </a:lnTo>
                      <a:lnTo>
                        <a:pt x="58" y="470"/>
                      </a:lnTo>
                      <a:lnTo>
                        <a:pt x="71" y="475"/>
                      </a:lnTo>
                      <a:lnTo>
                        <a:pt x="84" y="47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012" name="Freeform 260"/>
                <p:cNvSpPr>
                  <a:spLocks/>
                </p:cNvSpPr>
                <p:nvPr/>
              </p:nvSpPr>
              <p:spPr bwMode="auto">
                <a:xfrm>
                  <a:off x="2804" y="1472"/>
                  <a:ext cx="80" cy="71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80" y="52"/>
                    </a:cxn>
                    <a:cxn ang="0">
                      <a:pos x="17" y="0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80" h="71">
                      <a:moveTo>
                        <a:pt x="0" y="71"/>
                      </a:moveTo>
                      <a:lnTo>
                        <a:pt x="80" y="52"/>
                      </a:lnTo>
                      <a:lnTo>
                        <a:pt x="1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31015" name="Rectangle 263"/>
            <p:cNvSpPr>
              <a:spLocks noChangeArrowheads="1"/>
            </p:cNvSpPr>
            <p:nvPr/>
          </p:nvSpPr>
          <p:spPr bwMode="auto">
            <a:xfrm>
              <a:off x="2411" y="693"/>
              <a:ext cx="74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16" name="Rectangle 264"/>
            <p:cNvSpPr>
              <a:spLocks noChangeArrowheads="1"/>
            </p:cNvSpPr>
            <p:nvPr/>
          </p:nvSpPr>
          <p:spPr bwMode="auto">
            <a:xfrm>
              <a:off x="2442" y="697"/>
              <a:ext cx="6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Sample in</a:t>
              </a:r>
              <a:endParaRPr lang="en-US"/>
            </a:p>
          </p:txBody>
        </p:sp>
        <p:grpSp>
          <p:nvGrpSpPr>
            <p:cNvPr id="331019" name="Group 267"/>
            <p:cNvGrpSpPr>
              <a:grpSpLocks/>
            </p:cNvGrpSpPr>
            <p:nvPr/>
          </p:nvGrpSpPr>
          <p:grpSpPr bwMode="auto">
            <a:xfrm>
              <a:off x="1932" y="795"/>
              <a:ext cx="91" cy="329"/>
              <a:chOff x="1932" y="795"/>
              <a:chExt cx="91" cy="329"/>
            </a:xfrm>
          </p:grpSpPr>
          <p:sp>
            <p:nvSpPr>
              <p:cNvPr id="331017" name="Rectangle 265"/>
              <p:cNvSpPr>
                <a:spLocks noChangeArrowheads="1"/>
              </p:cNvSpPr>
              <p:nvPr/>
            </p:nvSpPr>
            <p:spPr bwMode="auto">
              <a:xfrm>
                <a:off x="1970" y="884"/>
                <a:ext cx="13" cy="24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18" name="Freeform 266"/>
              <p:cNvSpPr>
                <a:spLocks/>
              </p:cNvSpPr>
              <p:nvPr/>
            </p:nvSpPr>
            <p:spPr bwMode="auto">
              <a:xfrm>
                <a:off x="1932" y="795"/>
                <a:ext cx="91" cy="91"/>
              </a:xfrm>
              <a:custGeom>
                <a:avLst/>
                <a:gdLst/>
                <a:ahLst/>
                <a:cxnLst>
                  <a:cxn ang="0">
                    <a:pos x="91" y="91"/>
                  </a:cxn>
                  <a:cxn ang="0">
                    <a:pos x="45" y="0"/>
                  </a:cxn>
                  <a:cxn ang="0">
                    <a:pos x="0" y="91"/>
                  </a:cxn>
                  <a:cxn ang="0">
                    <a:pos x="91" y="91"/>
                  </a:cxn>
                </a:cxnLst>
                <a:rect l="0" t="0" r="r" b="b"/>
                <a:pathLst>
                  <a:path w="91" h="91">
                    <a:moveTo>
                      <a:pt x="91" y="91"/>
                    </a:moveTo>
                    <a:lnTo>
                      <a:pt x="45" y="0"/>
                    </a:lnTo>
                    <a:lnTo>
                      <a:pt x="0" y="91"/>
                    </a:lnTo>
                    <a:lnTo>
                      <a:pt x="91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22" name="Group 270"/>
            <p:cNvGrpSpPr>
              <a:grpSpLocks/>
            </p:cNvGrpSpPr>
            <p:nvPr/>
          </p:nvGrpSpPr>
          <p:grpSpPr bwMode="auto">
            <a:xfrm>
              <a:off x="3283" y="795"/>
              <a:ext cx="91" cy="331"/>
              <a:chOff x="3283" y="795"/>
              <a:chExt cx="91" cy="331"/>
            </a:xfrm>
          </p:grpSpPr>
          <p:sp>
            <p:nvSpPr>
              <p:cNvPr id="331020" name="Rectangle 268"/>
              <p:cNvSpPr>
                <a:spLocks noChangeArrowheads="1"/>
              </p:cNvSpPr>
              <p:nvPr/>
            </p:nvSpPr>
            <p:spPr bwMode="auto">
              <a:xfrm>
                <a:off x="3321" y="884"/>
                <a:ext cx="14" cy="24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21" name="Freeform 269"/>
              <p:cNvSpPr>
                <a:spLocks/>
              </p:cNvSpPr>
              <p:nvPr/>
            </p:nvSpPr>
            <p:spPr bwMode="auto">
              <a:xfrm>
                <a:off x="3283" y="795"/>
                <a:ext cx="91" cy="91"/>
              </a:xfrm>
              <a:custGeom>
                <a:avLst/>
                <a:gdLst/>
                <a:ahLst/>
                <a:cxnLst>
                  <a:cxn ang="0">
                    <a:pos x="91" y="91"/>
                  </a:cxn>
                  <a:cxn ang="0">
                    <a:pos x="45" y="0"/>
                  </a:cxn>
                  <a:cxn ang="0">
                    <a:pos x="0" y="91"/>
                  </a:cxn>
                  <a:cxn ang="0">
                    <a:pos x="91" y="91"/>
                  </a:cxn>
                </a:cxnLst>
                <a:rect l="0" t="0" r="r" b="b"/>
                <a:pathLst>
                  <a:path w="91" h="91">
                    <a:moveTo>
                      <a:pt x="91" y="91"/>
                    </a:moveTo>
                    <a:lnTo>
                      <a:pt x="45" y="0"/>
                    </a:lnTo>
                    <a:lnTo>
                      <a:pt x="0" y="91"/>
                    </a:lnTo>
                    <a:lnTo>
                      <a:pt x="91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26" name="Group 274"/>
            <p:cNvGrpSpPr>
              <a:grpSpLocks/>
            </p:cNvGrpSpPr>
            <p:nvPr/>
          </p:nvGrpSpPr>
          <p:grpSpPr bwMode="auto">
            <a:xfrm>
              <a:off x="2171" y="1300"/>
              <a:ext cx="75" cy="878"/>
              <a:chOff x="2171" y="1300"/>
              <a:chExt cx="75" cy="878"/>
            </a:xfrm>
          </p:grpSpPr>
          <p:sp>
            <p:nvSpPr>
              <p:cNvPr id="331023" name="Line 271"/>
              <p:cNvSpPr>
                <a:spLocks noChangeShapeType="1"/>
              </p:cNvSpPr>
              <p:nvPr/>
            </p:nvSpPr>
            <p:spPr bwMode="auto">
              <a:xfrm>
                <a:off x="2209" y="1371"/>
                <a:ext cx="1" cy="7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24" name="Freeform 272"/>
              <p:cNvSpPr>
                <a:spLocks/>
              </p:cNvSpPr>
              <p:nvPr/>
            </p:nvSpPr>
            <p:spPr bwMode="auto">
              <a:xfrm>
                <a:off x="2173" y="1300"/>
                <a:ext cx="73" cy="73"/>
              </a:xfrm>
              <a:custGeom>
                <a:avLst/>
                <a:gdLst/>
                <a:ahLst/>
                <a:cxnLst>
                  <a:cxn ang="0">
                    <a:pos x="73" y="73"/>
                  </a:cxn>
                  <a:cxn ang="0">
                    <a:pos x="36" y="0"/>
                  </a:cxn>
                  <a:cxn ang="0">
                    <a:pos x="0" y="73"/>
                  </a:cxn>
                  <a:cxn ang="0">
                    <a:pos x="73" y="73"/>
                  </a:cxn>
                </a:cxnLst>
                <a:rect l="0" t="0" r="r" b="b"/>
                <a:pathLst>
                  <a:path w="73" h="73">
                    <a:moveTo>
                      <a:pt x="73" y="73"/>
                    </a:moveTo>
                    <a:lnTo>
                      <a:pt x="36" y="0"/>
                    </a:lnTo>
                    <a:lnTo>
                      <a:pt x="0" y="73"/>
                    </a:ln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25" name="Freeform 273"/>
              <p:cNvSpPr>
                <a:spLocks/>
              </p:cNvSpPr>
              <p:nvPr/>
            </p:nvSpPr>
            <p:spPr bwMode="auto">
              <a:xfrm>
                <a:off x="2171" y="2105"/>
                <a:ext cx="74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73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38" y="73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30" name="Group 278"/>
            <p:cNvGrpSpPr>
              <a:grpSpLocks/>
            </p:cNvGrpSpPr>
            <p:nvPr/>
          </p:nvGrpSpPr>
          <p:grpSpPr bwMode="auto">
            <a:xfrm>
              <a:off x="2036" y="1435"/>
              <a:ext cx="75" cy="608"/>
              <a:chOff x="2036" y="1435"/>
              <a:chExt cx="75" cy="608"/>
            </a:xfrm>
          </p:grpSpPr>
          <p:sp>
            <p:nvSpPr>
              <p:cNvPr id="331027" name="Line 275"/>
              <p:cNvSpPr>
                <a:spLocks noChangeShapeType="1"/>
              </p:cNvSpPr>
              <p:nvPr/>
            </p:nvSpPr>
            <p:spPr bwMode="auto">
              <a:xfrm>
                <a:off x="2073" y="1506"/>
                <a:ext cx="1" cy="4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28" name="Freeform 276"/>
              <p:cNvSpPr>
                <a:spLocks/>
              </p:cNvSpPr>
              <p:nvPr/>
            </p:nvSpPr>
            <p:spPr bwMode="auto">
              <a:xfrm>
                <a:off x="2037" y="1435"/>
                <a:ext cx="74" cy="73"/>
              </a:xfrm>
              <a:custGeom>
                <a:avLst/>
                <a:gdLst/>
                <a:ahLst/>
                <a:cxnLst>
                  <a:cxn ang="0">
                    <a:pos x="74" y="73"/>
                  </a:cxn>
                  <a:cxn ang="0">
                    <a:pos x="36" y="0"/>
                  </a:cxn>
                  <a:cxn ang="0">
                    <a:pos x="0" y="73"/>
                  </a:cxn>
                  <a:cxn ang="0">
                    <a:pos x="74" y="73"/>
                  </a:cxn>
                </a:cxnLst>
                <a:rect l="0" t="0" r="r" b="b"/>
                <a:pathLst>
                  <a:path w="74" h="73">
                    <a:moveTo>
                      <a:pt x="74" y="73"/>
                    </a:moveTo>
                    <a:lnTo>
                      <a:pt x="36" y="0"/>
                    </a:lnTo>
                    <a:lnTo>
                      <a:pt x="0" y="73"/>
                    </a:lnTo>
                    <a:lnTo>
                      <a:pt x="7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29" name="Freeform 277"/>
              <p:cNvSpPr>
                <a:spLocks/>
              </p:cNvSpPr>
              <p:nvPr/>
            </p:nvSpPr>
            <p:spPr bwMode="auto">
              <a:xfrm>
                <a:off x="2036" y="1970"/>
                <a:ext cx="74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73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37" y="73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031" name="Line 279"/>
            <p:cNvSpPr>
              <a:spLocks noChangeShapeType="1"/>
            </p:cNvSpPr>
            <p:nvPr/>
          </p:nvSpPr>
          <p:spPr bwMode="auto">
            <a:xfrm>
              <a:off x="1398" y="2043"/>
              <a:ext cx="2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32" name="Line 280"/>
            <p:cNvSpPr>
              <a:spLocks noChangeShapeType="1"/>
            </p:cNvSpPr>
            <p:nvPr/>
          </p:nvSpPr>
          <p:spPr bwMode="auto">
            <a:xfrm>
              <a:off x="1533" y="1435"/>
              <a:ext cx="20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33" name="Rectangle 281"/>
            <p:cNvSpPr>
              <a:spLocks noChangeArrowheads="1"/>
            </p:cNvSpPr>
            <p:nvPr/>
          </p:nvSpPr>
          <p:spPr bwMode="auto">
            <a:xfrm>
              <a:off x="1938" y="1841"/>
              <a:ext cx="13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34" name="Rectangle 282"/>
            <p:cNvSpPr>
              <a:spLocks noChangeArrowheads="1"/>
            </p:cNvSpPr>
            <p:nvPr/>
          </p:nvSpPr>
          <p:spPr bwMode="auto">
            <a:xfrm>
              <a:off x="1957" y="184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31035" name="Rectangle 283"/>
            <p:cNvSpPr>
              <a:spLocks noChangeArrowheads="1"/>
            </p:cNvSpPr>
            <p:nvPr/>
          </p:nvSpPr>
          <p:spPr bwMode="auto">
            <a:xfrm>
              <a:off x="2019" y="1888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1036" name="Rectangle 284"/>
            <p:cNvSpPr>
              <a:spLocks noChangeArrowheads="1"/>
            </p:cNvSpPr>
            <p:nvPr/>
          </p:nvSpPr>
          <p:spPr bwMode="auto">
            <a:xfrm>
              <a:off x="2258" y="190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37" name="Rectangle 285"/>
            <p:cNvSpPr>
              <a:spLocks noChangeArrowheads="1"/>
            </p:cNvSpPr>
            <p:nvPr/>
          </p:nvSpPr>
          <p:spPr bwMode="auto">
            <a:xfrm>
              <a:off x="2276" y="191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31038" name="Rectangle 286"/>
            <p:cNvSpPr>
              <a:spLocks noChangeArrowheads="1"/>
            </p:cNvSpPr>
            <p:nvPr/>
          </p:nvSpPr>
          <p:spPr bwMode="auto">
            <a:xfrm>
              <a:off x="2338" y="1955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31039" name="Rectangle 287"/>
            <p:cNvSpPr>
              <a:spLocks noChangeArrowheads="1"/>
            </p:cNvSpPr>
            <p:nvPr/>
          </p:nvSpPr>
          <p:spPr bwMode="auto">
            <a:xfrm>
              <a:off x="1600" y="1166"/>
              <a:ext cx="3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0" name="Rectangle 288"/>
            <p:cNvSpPr>
              <a:spLocks noChangeArrowheads="1"/>
            </p:cNvSpPr>
            <p:nvPr/>
          </p:nvSpPr>
          <p:spPr bwMode="auto">
            <a:xfrm>
              <a:off x="1619" y="1168"/>
              <a:ext cx="1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Plug</a:t>
              </a:r>
              <a:endParaRPr lang="en-US"/>
            </a:p>
          </p:txBody>
        </p:sp>
        <p:sp>
          <p:nvSpPr>
            <p:cNvPr id="331041" name="Rectangle 289"/>
            <p:cNvSpPr>
              <a:spLocks noChangeArrowheads="1"/>
            </p:cNvSpPr>
            <p:nvPr/>
          </p:nvSpPr>
          <p:spPr bwMode="auto">
            <a:xfrm>
              <a:off x="992" y="693"/>
              <a:ext cx="8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2" name="Rectangle 290"/>
            <p:cNvSpPr>
              <a:spLocks noChangeArrowheads="1"/>
            </p:cNvSpPr>
            <p:nvPr/>
          </p:nvSpPr>
          <p:spPr bwMode="auto">
            <a:xfrm>
              <a:off x="1024" y="697"/>
              <a:ext cx="7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Purge air in</a:t>
              </a:r>
              <a:endParaRPr lang="en-US"/>
            </a:p>
          </p:txBody>
        </p:sp>
        <p:sp>
          <p:nvSpPr>
            <p:cNvPr id="331043" name="Rectangle 291"/>
            <p:cNvSpPr>
              <a:spLocks noChangeArrowheads="1"/>
            </p:cNvSpPr>
            <p:nvPr/>
          </p:nvSpPr>
          <p:spPr bwMode="auto">
            <a:xfrm>
              <a:off x="1871" y="625"/>
              <a:ext cx="4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4" name="Rectangle 292"/>
            <p:cNvSpPr>
              <a:spLocks noChangeArrowheads="1"/>
            </p:cNvSpPr>
            <p:nvPr/>
          </p:nvSpPr>
          <p:spPr bwMode="auto">
            <a:xfrm>
              <a:off x="1903" y="630"/>
              <a:ext cx="3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Outlet</a:t>
              </a:r>
              <a:endParaRPr lang="en-US"/>
            </a:p>
          </p:txBody>
        </p:sp>
        <p:sp>
          <p:nvSpPr>
            <p:cNvPr id="331045" name="Rectangle 293"/>
            <p:cNvSpPr>
              <a:spLocks noChangeArrowheads="1"/>
            </p:cNvSpPr>
            <p:nvPr/>
          </p:nvSpPr>
          <p:spPr bwMode="auto">
            <a:xfrm>
              <a:off x="3087" y="625"/>
              <a:ext cx="47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6" name="Rectangle 294"/>
            <p:cNvSpPr>
              <a:spLocks noChangeArrowheads="1"/>
            </p:cNvSpPr>
            <p:nvPr/>
          </p:nvSpPr>
          <p:spPr bwMode="auto">
            <a:xfrm>
              <a:off x="3119" y="630"/>
              <a:ext cx="3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Outlet</a:t>
              </a:r>
              <a:endParaRPr lang="en-US"/>
            </a:p>
          </p:txBody>
        </p:sp>
        <p:sp>
          <p:nvSpPr>
            <p:cNvPr id="331047" name="Line 295"/>
            <p:cNvSpPr>
              <a:spLocks noChangeShapeType="1"/>
            </p:cNvSpPr>
            <p:nvPr/>
          </p:nvSpPr>
          <p:spPr bwMode="auto">
            <a:xfrm>
              <a:off x="722" y="1724"/>
              <a:ext cx="1" cy="7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48" name="Line 296"/>
            <p:cNvSpPr>
              <a:spLocks noChangeShapeType="1"/>
            </p:cNvSpPr>
            <p:nvPr/>
          </p:nvSpPr>
          <p:spPr bwMode="auto">
            <a:xfrm>
              <a:off x="1263" y="1908"/>
              <a:ext cx="1" cy="12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1052" name="Group 300"/>
            <p:cNvGrpSpPr>
              <a:grpSpLocks/>
            </p:cNvGrpSpPr>
            <p:nvPr/>
          </p:nvGrpSpPr>
          <p:grpSpPr bwMode="auto">
            <a:xfrm>
              <a:off x="722" y="2276"/>
              <a:ext cx="541" cy="76"/>
              <a:chOff x="722" y="2276"/>
              <a:chExt cx="541" cy="76"/>
            </a:xfrm>
          </p:grpSpPr>
          <p:sp>
            <p:nvSpPr>
              <p:cNvPr id="331049" name="Line 297"/>
              <p:cNvSpPr>
                <a:spLocks noChangeShapeType="1"/>
              </p:cNvSpPr>
              <p:nvPr/>
            </p:nvSpPr>
            <p:spPr bwMode="auto">
              <a:xfrm>
                <a:off x="793" y="2313"/>
                <a:ext cx="3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50" name="Freeform 298"/>
              <p:cNvSpPr>
                <a:spLocks/>
              </p:cNvSpPr>
              <p:nvPr/>
            </p:nvSpPr>
            <p:spPr bwMode="auto">
              <a:xfrm>
                <a:off x="722" y="2276"/>
                <a:ext cx="73" cy="7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37"/>
                  </a:cxn>
                  <a:cxn ang="0">
                    <a:pos x="73" y="73"/>
                  </a:cxn>
                  <a:cxn ang="0">
                    <a:pos x="73" y="0"/>
                  </a:cxn>
                </a:cxnLst>
                <a:rect l="0" t="0" r="r" b="b"/>
                <a:pathLst>
                  <a:path w="73" h="73">
                    <a:moveTo>
                      <a:pt x="73" y="0"/>
                    </a:moveTo>
                    <a:lnTo>
                      <a:pt x="0" y="37"/>
                    </a:lnTo>
                    <a:lnTo>
                      <a:pt x="73" y="7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51" name="Freeform 299"/>
              <p:cNvSpPr>
                <a:spLocks/>
              </p:cNvSpPr>
              <p:nvPr/>
            </p:nvSpPr>
            <p:spPr bwMode="auto">
              <a:xfrm>
                <a:off x="1189" y="2278"/>
                <a:ext cx="74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4" y="36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925" y="2314"/>
              <a:ext cx="13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54" name="Rectangle 302"/>
            <p:cNvSpPr>
              <a:spLocks noChangeArrowheads="1"/>
            </p:cNvSpPr>
            <p:nvPr/>
          </p:nvSpPr>
          <p:spPr bwMode="auto">
            <a:xfrm>
              <a:off x="944" y="231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31055" name="Rectangle 303"/>
            <p:cNvSpPr>
              <a:spLocks noChangeArrowheads="1"/>
            </p:cNvSpPr>
            <p:nvPr/>
          </p:nvSpPr>
          <p:spPr bwMode="auto">
            <a:xfrm>
              <a:off x="989" y="2361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4709" y="1773"/>
              <a:ext cx="1" cy="6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57" name="Freeform 305"/>
            <p:cNvSpPr>
              <a:spLocks/>
            </p:cNvSpPr>
            <p:nvPr/>
          </p:nvSpPr>
          <p:spPr bwMode="auto">
            <a:xfrm>
              <a:off x="1385" y="2033"/>
              <a:ext cx="76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766" y="22"/>
                </a:cxn>
                <a:cxn ang="0">
                  <a:pos x="766" y="1"/>
                </a:cxn>
                <a:cxn ang="0">
                  <a:pos x="0" y="0"/>
                </a:cxn>
              </a:cxnLst>
              <a:rect l="0" t="0" r="r" b="b"/>
              <a:pathLst>
                <a:path w="766" h="22">
                  <a:moveTo>
                    <a:pt x="0" y="0"/>
                  </a:moveTo>
                  <a:lnTo>
                    <a:pt x="0" y="21"/>
                  </a:lnTo>
                  <a:lnTo>
                    <a:pt x="766" y="22"/>
                  </a:lnTo>
                  <a:lnTo>
                    <a:pt x="7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4304" y="2314"/>
              <a:ext cx="13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59" name="Rectangle 307"/>
            <p:cNvSpPr>
              <a:spLocks noChangeArrowheads="1"/>
            </p:cNvSpPr>
            <p:nvPr/>
          </p:nvSpPr>
          <p:spPr bwMode="auto">
            <a:xfrm>
              <a:off x="4323" y="231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4368" y="2361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31061" name="Line 309"/>
            <p:cNvSpPr>
              <a:spLocks noChangeShapeType="1"/>
            </p:cNvSpPr>
            <p:nvPr/>
          </p:nvSpPr>
          <p:spPr bwMode="auto">
            <a:xfrm>
              <a:off x="4033" y="1908"/>
              <a:ext cx="1" cy="12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2" name="Freeform 310"/>
            <p:cNvSpPr>
              <a:spLocks/>
            </p:cNvSpPr>
            <p:nvPr/>
          </p:nvSpPr>
          <p:spPr bwMode="auto">
            <a:xfrm>
              <a:off x="1385" y="1425"/>
              <a:ext cx="76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766" y="22"/>
                </a:cxn>
                <a:cxn ang="0">
                  <a:pos x="766" y="1"/>
                </a:cxn>
                <a:cxn ang="0">
                  <a:pos x="0" y="0"/>
                </a:cxn>
              </a:cxnLst>
              <a:rect l="0" t="0" r="r" b="b"/>
              <a:pathLst>
                <a:path w="766" h="22">
                  <a:moveTo>
                    <a:pt x="0" y="0"/>
                  </a:moveTo>
                  <a:lnTo>
                    <a:pt x="0" y="21"/>
                  </a:lnTo>
                  <a:lnTo>
                    <a:pt x="766" y="22"/>
                  </a:lnTo>
                  <a:lnTo>
                    <a:pt x="7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3155" y="1436"/>
              <a:ext cx="744" cy="609"/>
            </a:xfrm>
            <a:prstGeom prst="rect">
              <a:avLst/>
            </a:prstGeom>
            <a:noFill/>
            <a:ln w="33338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4" name="Freeform 312"/>
            <p:cNvSpPr>
              <a:spLocks/>
            </p:cNvSpPr>
            <p:nvPr/>
          </p:nvSpPr>
          <p:spPr bwMode="auto">
            <a:xfrm>
              <a:off x="3149" y="1425"/>
              <a:ext cx="75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759" y="22"/>
                </a:cxn>
                <a:cxn ang="0">
                  <a:pos x="759" y="1"/>
                </a:cxn>
                <a:cxn ang="0">
                  <a:pos x="0" y="0"/>
                </a:cxn>
              </a:cxnLst>
              <a:rect l="0" t="0" r="r" b="b"/>
              <a:pathLst>
                <a:path w="759" h="22">
                  <a:moveTo>
                    <a:pt x="0" y="0"/>
                  </a:moveTo>
                  <a:lnTo>
                    <a:pt x="0" y="21"/>
                  </a:lnTo>
                  <a:lnTo>
                    <a:pt x="759" y="22"/>
                  </a:lnTo>
                  <a:lnTo>
                    <a:pt x="75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5" name="Freeform 313"/>
            <p:cNvSpPr>
              <a:spLocks/>
            </p:cNvSpPr>
            <p:nvPr/>
          </p:nvSpPr>
          <p:spPr bwMode="auto">
            <a:xfrm>
              <a:off x="3149" y="2033"/>
              <a:ext cx="75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759" y="22"/>
                </a:cxn>
                <a:cxn ang="0">
                  <a:pos x="759" y="1"/>
                </a:cxn>
                <a:cxn ang="0">
                  <a:pos x="0" y="0"/>
                </a:cxn>
              </a:cxnLst>
              <a:rect l="0" t="0" r="r" b="b"/>
              <a:pathLst>
                <a:path w="759" h="22">
                  <a:moveTo>
                    <a:pt x="0" y="0"/>
                  </a:moveTo>
                  <a:lnTo>
                    <a:pt x="0" y="21"/>
                  </a:lnTo>
                  <a:lnTo>
                    <a:pt x="759" y="22"/>
                  </a:lnTo>
                  <a:lnTo>
                    <a:pt x="75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V="1">
              <a:off x="4310" y="1703"/>
              <a:ext cx="93" cy="13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V="1">
              <a:off x="4332" y="1773"/>
              <a:ext cx="137" cy="9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1071" name="Group 319"/>
            <p:cNvGrpSpPr>
              <a:grpSpLocks/>
            </p:cNvGrpSpPr>
            <p:nvPr/>
          </p:nvGrpSpPr>
          <p:grpSpPr bwMode="auto">
            <a:xfrm>
              <a:off x="4033" y="2276"/>
              <a:ext cx="676" cy="76"/>
              <a:chOff x="4033" y="2276"/>
              <a:chExt cx="676" cy="76"/>
            </a:xfrm>
          </p:grpSpPr>
          <p:sp>
            <p:nvSpPr>
              <p:cNvPr id="331068" name="Line 316"/>
              <p:cNvSpPr>
                <a:spLocks noChangeShapeType="1"/>
              </p:cNvSpPr>
              <p:nvPr/>
            </p:nvSpPr>
            <p:spPr bwMode="auto">
              <a:xfrm>
                <a:off x="4104" y="2313"/>
                <a:ext cx="53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69" name="Freeform 317"/>
              <p:cNvSpPr>
                <a:spLocks/>
              </p:cNvSpPr>
              <p:nvPr/>
            </p:nvSpPr>
            <p:spPr bwMode="auto">
              <a:xfrm>
                <a:off x="4033" y="2276"/>
                <a:ext cx="73" cy="7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37"/>
                  </a:cxn>
                  <a:cxn ang="0">
                    <a:pos x="73" y="73"/>
                  </a:cxn>
                  <a:cxn ang="0">
                    <a:pos x="73" y="0"/>
                  </a:cxn>
                </a:cxnLst>
                <a:rect l="0" t="0" r="r" b="b"/>
                <a:pathLst>
                  <a:path w="73" h="73">
                    <a:moveTo>
                      <a:pt x="73" y="0"/>
                    </a:moveTo>
                    <a:lnTo>
                      <a:pt x="0" y="37"/>
                    </a:lnTo>
                    <a:lnTo>
                      <a:pt x="73" y="7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70" name="Freeform 318"/>
              <p:cNvSpPr>
                <a:spLocks/>
              </p:cNvSpPr>
              <p:nvPr/>
            </p:nvSpPr>
            <p:spPr bwMode="auto">
              <a:xfrm>
                <a:off x="4636" y="2278"/>
                <a:ext cx="73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072" name="Rectangle 320"/>
            <p:cNvSpPr>
              <a:spLocks noChangeArrowheads="1"/>
            </p:cNvSpPr>
            <p:nvPr/>
          </p:nvSpPr>
          <p:spPr bwMode="auto">
            <a:xfrm>
              <a:off x="3493" y="1166"/>
              <a:ext cx="2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73" name="Rectangle 321"/>
            <p:cNvSpPr>
              <a:spLocks noChangeArrowheads="1"/>
            </p:cNvSpPr>
            <p:nvPr/>
          </p:nvSpPr>
          <p:spPr bwMode="auto">
            <a:xfrm>
              <a:off x="3512" y="1168"/>
              <a:ext cx="1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Plug</a:t>
              </a:r>
              <a:endParaRPr lang="en-US"/>
            </a:p>
          </p:txBody>
        </p:sp>
        <p:grpSp>
          <p:nvGrpSpPr>
            <p:cNvPr id="331076" name="Group 324"/>
            <p:cNvGrpSpPr>
              <a:grpSpLocks/>
            </p:cNvGrpSpPr>
            <p:nvPr/>
          </p:nvGrpSpPr>
          <p:grpSpPr bwMode="auto">
            <a:xfrm>
              <a:off x="3353" y="1181"/>
              <a:ext cx="625" cy="373"/>
              <a:chOff x="3353" y="1181"/>
              <a:chExt cx="625" cy="373"/>
            </a:xfrm>
          </p:grpSpPr>
          <p:sp>
            <p:nvSpPr>
              <p:cNvPr id="331074" name="Freeform 322"/>
              <p:cNvSpPr>
                <a:spLocks/>
              </p:cNvSpPr>
              <p:nvPr/>
            </p:nvSpPr>
            <p:spPr bwMode="auto">
              <a:xfrm>
                <a:off x="3401" y="1181"/>
                <a:ext cx="577" cy="344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459" y="6"/>
                  </a:cxn>
                  <a:cxn ang="0">
                    <a:pos x="459" y="14"/>
                  </a:cxn>
                  <a:cxn ang="0">
                    <a:pos x="459" y="24"/>
                  </a:cxn>
                  <a:cxn ang="0">
                    <a:pos x="459" y="34"/>
                  </a:cxn>
                  <a:cxn ang="0">
                    <a:pos x="458" y="57"/>
                  </a:cxn>
                  <a:cxn ang="0">
                    <a:pos x="458" y="83"/>
                  </a:cxn>
                  <a:cxn ang="0">
                    <a:pos x="458" y="109"/>
                  </a:cxn>
                  <a:cxn ang="0">
                    <a:pos x="459" y="132"/>
                  </a:cxn>
                  <a:cxn ang="0">
                    <a:pos x="460" y="143"/>
                  </a:cxn>
                  <a:cxn ang="0">
                    <a:pos x="462" y="154"/>
                  </a:cxn>
                  <a:cxn ang="0">
                    <a:pos x="464" y="163"/>
                  </a:cxn>
                  <a:cxn ang="0">
                    <a:pos x="467" y="169"/>
                  </a:cxn>
                  <a:cxn ang="0">
                    <a:pos x="473" y="181"/>
                  </a:cxn>
                  <a:cxn ang="0">
                    <a:pos x="484" y="189"/>
                  </a:cxn>
                  <a:cxn ang="0">
                    <a:pos x="495" y="193"/>
                  </a:cxn>
                  <a:cxn ang="0">
                    <a:pos x="507" y="196"/>
                  </a:cxn>
                  <a:cxn ang="0">
                    <a:pos x="521" y="199"/>
                  </a:cxn>
                  <a:cxn ang="0">
                    <a:pos x="532" y="202"/>
                  </a:cxn>
                  <a:cxn ang="0">
                    <a:pos x="543" y="207"/>
                  </a:cxn>
                  <a:cxn ang="0">
                    <a:pos x="551" y="212"/>
                  </a:cxn>
                  <a:cxn ang="0">
                    <a:pos x="558" y="220"/>
                  </a:cxn>
                  <a:cxn ang="0">
                    <a:pos x="564" y="229"/>
                  </a:cxn>
                  <a:cxn ang="0">
                    <a:pos x="569" y="238"/>
                  </a:cxn>
                  <a:cxn ang="0">
                    <a:pos x="574" y="248"/>
                  </a:cxn>
                  <a:cxn ang="0">
                    <a:pos x="576" y="258"/>
                  </a:cxn>
                  <a:cxn ang="0">
                    <a:pos x="577" y="267"/>
                  </a:cxn>
                  <a:cxn ang="0">
                    <a:pos x="576" y="276"/>
                  </a:cxn>
                  <a:cxn ang="0">
                    <a:pos x="571" y="285"/>
                  </a:cxn>
                  <a:cxn ang="0">
                    <a:pos x="567" y="293"/>
                  </a:cxn>
                  <a:cxn ang="0">
                    <a:pos x="564" y="302"/>
                  </a:cxn>
                  <a:cxn ang="0">
                    <a:pos x="559" y="310"/>
                  </a:cxn>
                  <a:cxn ang="0">
                    <a:pos x="552" y="318"/>
                  </a:cxn>
                  <a:cxn ang="0">
                    <a:pos x="548" y="323"/>
                  </a:cxn>
                  <a:cxn ang="0">
                    <a:pos x="541" y="326"/>
                  </a:cxn>
                  <a:cxn ang="0">
                    <a:pos x="534" y="329"/>
                  </a:cxn>
                  <a:cxn ang="0">
                    <a:pos x="524" y="333"/>
                  </a:cxn>
                  <a:cxn ang="0">
                    <a:pos x="513" y="335"/>
                  </a:cxn>
                  <a:cxn ang="0">
                    <a:pos x="500" y="337"/>
                  </a:cxn>
                  <a:cxn ang="0">
                    <a:pos x="485" y="339"/>
                  </a:cxn>
                  <a:cxn ang="0">
                    <a:pos x="467" y="342"/>
                  </a:cxn>
                  <a:cxn ang="0">
                    <a:pos x="448" y="343"/>
                  </a:cxn>
                  <a:cxn ang="0">
                    <a:pos x="426" y="344"/>
                  </a:cxn>
                  <a:cxn ang="0">
                    <a:pos x="401" y="344"/>
                  </a:cxn>
                  <a:cxn ang="0">
                    <a:pos x="373" y="344"/>
                  </a:cxn>
                  <a:cxn ang="0">
                    <a:pos x="344" y="344"/>
                  </a:cxn>
                  <a:cxn ang="0">
                    <a:pos x="314" y="344"/>
                  </a:cxn>
                  <a:cxn ang="0">
                    <a:pos x="281" y="343"/>
                  </a:cxn>
                  <a:cxn ang="0">
                    <a:pos x="248" y="342"/>
                  </a:cxn>
                  <a:cxn ang="0">
                    <a:pos x="182" y="341"/>
                  </a:cxn>
                  <a:cxn ang="0">
                    <a:pos x="115" y="338"/>
                  </a:cxn>
                  <a:cxn ang="0">
                    <a:pos x="84" y="337"/>
                  </a:cxn>
                  <a:cxn ang="0">
                    <a:pos x="54" y="336"/>
                  </a:cxn>
                  <a:cxn ang="0">
                    <a:pos x="26" y="336"/>
                  </a:cxn>
                  <a:cxn ang="0">
                    <a:pos x="0" y="335"/>
                  </a:cxn>
                </a:cxnLst>
                <a:rect l="0" t="0" r="r" b="b"/>
                <a:pathLst>
                  <a:path w="577" h="344">
                    <a:moveTo>
                      <a:pt x="459" y="0"/>
                    </a:moveTo>
                    <a:lnTo>
                      <a:pt x="459" y="6"/>
                    </a:lnTo>
                    <a:lnTo>
                      <a:pt x="459" y="14"/>
                    </a:lnTo>
                    <a:lnTo>
                      <a:pt x="459" y="24"/>
                    </a:lnTo>
                    <a:lnTo>
                      <a:pt x="459" y="34"/>
                    </a:lnTo>
                    <a:lnTo>
                      <a:pt x="458" y="57"/>
                    </a:lnTo>
                    <a:lnTo>
                      <a:pt x="458" y="83"/>
                    </a:lnTo>
                    <a:lnTo>
                      <a:pt x="458" y="109"/>
                    </a:lnTo>
                    <a:lnTo>
                      <a:pt x="459" y="132"/>
                    </a:lnTo>
                    <a:lnTo>
                      <a:pt x="460" y="143"/>
                    </a:lnTo>
                    <a:lnTo>
                      <a:pt x="462" y="154"/>
                    </a:lnTo>
                    <a:lnTo>
                      <a:pt x="464" y="163"/>
                    </a:lnTo>
                    <a:lnTo>
                      <a:pt x="467" y="169"/>
                    </a:lnTo>
                    <a:lnTo>
                      <a:pt x="473" y="181"/>
                    </a:lnTo>
                    <a:lnTo>
                      <a:pt x="484" y="189"/>
                    </a:lnTo>
                    <a:lnTo>
                      <a:pt x="495" y="193"/>
                    </a:lnTo>
                    <a:lnTo>
                      <a:pt x="507" y="196"/>
                    </a:lnTo>
                    <a:lnTo>
                      <a:pt x="521" y="199"/>
                    </a:lnTo>
                    <a:lnTo>
                      <a:pt x="532" y="202"/>
                    </a:lnTo>
                    <a:lnTo>
                      <a:pt x="543" y="207"/>
                    </a:lnTo>
                    <a:lnTo>
                      <a:pt x="551" y="212"/>
                    </a:lnTo>
                    <a:lnTo>
                      <a:pt x="558" y="220"/>
                    </a:lnTo>
                    <a:lnTo>
                      <a:pt x="564" y="229"/>
                    </a:lnTo>
                    <a:lnTo>
                      <a:pt x="569" y="238"/>
                    </a:lnTo>
                    <a:lnTo>
                      <a:pt x="574" y="248"/>
                    </a:lnTo>
                    <a:lnTo>
                      <a:pt x="576" y="258"/>
                    </a:lnTo>
                    <a:lnTo>
                      <a:pt x="577" y="267"/>
                    </a:lnTo>
                    <a:lnTo>
                      <a:pt x="576" y="276"/>
                    </a:lnTo>
                    <a:lnTo>
                      <a:pt x="571" y="285"/>
                    </a:lnTo>
                    <a:lnTo>
                      <a:pt x="567" y="293"/>
                    </a:lnTo>
                    <a:lnTo>
                      <a:pt x="564" y="302"/>
                    </a:lnTo>
                    <a:lnTo>
                      <a:pt x="559" y="310"/>
                    </a:lnTo>
                    <a:lnTo>
                      <a:pt x="552" y="318"/>
                    </a:lnTo>
                    <a:lnTo>
                      <a:pt x="548" y="323"/>
                    </a:lnTo>
                    <a:lnTo>
                      <a:pt x="541" y="326"/>
                    </a:lnTo>
                    <a:lnTo>
                      <a:pt x="534" y="329"/>
                    </a:lnTo>
                    <a:lnTo>
                      <a:pt x="524" y="333"/>
                    </a:lnTo>
                    <a:lnTo>
                      <a:pt x="513" y="335"/>
                    </a:lnTo>
                    <a:lnTo>
                      <a:pt x="500" y="337"/>
                    </a:lnTo>
                    <a:lnTo>
                      <a:pt x="485" y="339"/>
                    </a:lnTo>
                    <a:lnTo>
                      <a:pt x="467" y="342"/>
                    </a:lnTo>
                    <a:lnTo>
                      <a:pt x="448" y="343"/>
                    </a:lnTo>
                    <a:lnTo>
                      <a:pt x="426" y="344"/>
                    </a:lnTo>
                    <a:lnTo>
                      <a:pt x="401" y="344"/>
                    </a:lnTo>
                    <a:lnTo>
                      <a:pt x="373" y="344"/>
                    </a:lnTo>
                    <a:lnTo>
                      <a:pt x="344" y="344"/>
                    </a:lnTo>
                    <a:lnTo>
                      <a:pt x="314" y="344"/>
                    </a:lnTo>
                    <a:lnTo>
                      <a:pt x="281" y="343"/>
                    </a:lnTo>
                    <a:lnTo>
                      <a:pt x="248" y="342"/>
                    </a:lnTo>
                    <a:lnTo>
                      <a:pt x="182" y="341"/>
                    </a:lnTo>
                    <a:lnTo>
                      <a:pt x="115" y="338"/>
                    </a:lnTo>
                    <a:lnTo>
                      <a:pt x="84" y="337"/>
                    </a:lnTo>
                    <a:lnTo>
                      <a:pt x="54" y="336"/>
                    </a:lnTo>
                    <a:lnTo>
                      <a:pt x="26" y="336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75" name="Freeform 323"/>
              <p:cNvSpPr>
                <a:spLocks/>
              </p:cNvSpPr>
              <p:nvPr/>
            </p:nvSpPr>
            <p:spPr bwMode="auto">
              <a:xfrm>
                <a:off x="3353" y="1481"/>
                <a:ext cx="74" cy="7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35"/>
                  </a:cxn>
                  <a:cxn ang="0">
                    <a:pos x="72" y="73"/>
                  </a:cxn>
                  <a:cxn ang="0">
                    <a:pos x="50" y="36"/>
                  </a:cxn>
                  <a:cxn ang="0">
                    <a:pos x="74" y="0"/>
                  </a:cxn>
                </a:cxnLst>
                <a:rect l="0" t="0" r="r" b="b"/>
                <a:pathLst>
                  <a:path w="74" h="73">
                    <a:moveTo>
                      <a:pt x="74" y="0"/>
                    </a:moveTo>
                    <a:lnTo>
                      <a:pt x="0" y="35"/>
                    </a:lnTo>
                    <a:lnTo>
                      <a:pt x="72" y="73"/>
                    </a:lnTo>
                    <a:lnTo>
                      <a:pt x="50" y="3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79" name="Group 327"/>
            <p:cNvGrpSpPr>
              <a:grpSpLocks/>
            </p:cNvGrpSpPr>
            <p:nvPr/>
          </p:nvGrpSpPr>
          <p:grpSpPr bwMode="auto">
            <a:xfrm>
              <a:off x="1304" y="1232"/>
              <a:ext cx="709" cy="367"/>
              <a:chOff x="1304" y="1232"/>
              <a:chExt cx="709" cy="367"/>
            </a:xfrm>
          </p:grpSpPr>
          <p:sp>
            <p:nvSpPr>
              <p:cNvPr id="331077" name="Freeform 325"/>
              <p:cNvSpPr>
                <a:spLocks/>
              </p:cNvSpPr>
              <p:nvPr/>
            </p:nvSpPr>
            <p:spPr bwMode="auto">
              <a:xfrm>
                <a:off x="1304" y="1232"/>
                <a:ext cx="658" cy="336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31" y="5"/>
                  </a:cxn>
                  <a:cxn ang="0">
                    <a:pos x="131" y="9"/>
                  </a:cxn>
                  <a:cxn ang="0">
                    <a:pos x="131" y="23"/>
                  </a:cxn>
                  <a:cxn ang="0">
                    <a:pos x="131" y="37"/>
                  </a:cxn>
                  <a:cxn ang="0">
                    <a:pos x="131" y="54"/>
                  </a:cxn>
                  <a:cxn ang="0">
                    <a:pos x="131" y="72"/>
                  </a:cxn>
                  <a:cxn ang="0">
                    <a:pos x="129" y="88"/>
                  </a:cxn>
                  <a:cxn ang="0">
                    <a:pos x="125" y="103"/>
                  </a:cxn>
                  <a:cxn ang="0">
                    <a:pos x="121" y="115"/>
                  </a:cxn>
                  <a:cxn ang="0">
                    <a:pos x="113" y="124"/>
                  </a:cxn>
                  <a:cxn ang="0">
                    <a:pos x="104" y="131"/>
                  </a:cxn>
                  <a:cxn ang="0">
                    <a:pos x="93" y="136"/>
                  </a:cxn>
                  <a:cxn ang="0">
                    <a:pos x="80" y="141"/>
                  </a:cxn>
                  <a:cxn ang="0">
                    <a:pos x="68" y="145"/>
                  </a:cxn>
                  <a:cxn ang="0">
                    <a:pos x="55" y="150"/>
                  </a:cxn>
                  <a:cxn ang="0">
                    <a:pos x="45" y="156"/>
                  </a:cxn>
                  <a:cxn ang="0">
                    <a:pos x="36" y="163"/>
                  </a:cxn>
                  <a:cxn ang="0">
                    <a:pos x="28" y="172"/>
                  </a:cxn>
                  <a:cxn ang="0">
                    <a:pos x="20" y="183"/>
                  </a:cxn>
                  <a:cxn ang="0">
                    <a:pos x="14" y="193"/>
                  </a:cxn>
                  <a:cxn ang="0">
                    <a:pos x="7" y="204"/>
                  </a:cxn>
                  <a:cxn ang="0">
                    <a:pos x="2" y="215"/>
                  </a:cxn>
                  <a:cxn ang="0">
                    <a:pos x="0" y="226"/>
                  </a:cxn>
                  <a:cxn ang="0">
                    <a:pos x="0" y="238"/>
                  </a:cxn>
                  <a:cxn ang="0">
                    <a:pos x="5" y="248"/>
                  </a:cxn>
                  <a:cxn ang="0">
                    <a:pos x="10" y="259"/>
                  </a:cxn>
                  <a:cxn ang="0">
                    <a:pos x="16" y="270"/>
                  </a:cxn>
                  <a:cxn ang="0">
                    <a:pos x="24" y="283"/>
                  </a:cxn>
                  <a:cxn ang="0">
                    <a:pos x="28" y="288"/>
                  </a:cxn>
                  <a:cxn ang="0">
                    <a:pos x="34" y="294"/>
                  </a:cxn>
                  <a:cxn ang="0">
                    <a:pos x="41" y="300"/>
                  </a:cxn>
                  <a:cxn ang="0">
                    <a:pos x="50" y="305"/>
                  </a:cxn>
                  <a:cxn ang="0">
                    <a:pos x="59" y="310"/>
                  </a:cxn>
                  <a:cxn ang="0">
                    <a:pos x="71" y="315"/>
                  </a:cxn>
                  <a:cxn ang="0">
                    <a:pos x="85" y="320"/>
                  </a:cxn>
                  <a:cxn ang="0">
                    <a:pos x="100" y="323"/>
                  </a:cxn>
                  <a:cxn ang="0">
                    <a:pos x="118" y="327"/>
                  </a:cxn>
                  <a:cxn ang="0">
                    <a:pos x="139" y="330"/>
                  </a:cxn>
                  <a:cxn ang="0">
                    <a:pos x="160" y="332"/>
                  </a:cxn>
                  <a:cxn ang="0">
                    <a:pos x="185" y="333"/>
                  </a:cxn>
                  <a:cxn ang="0">
                    <a:pos x="212" y="335"/>
                  </a:cxn>
                  <a:cxn ang="0">
                    <a:pos x="243" y="336"/>
                  </a:cxn>
                  <a:cxn ang="0">
                    <a:pos x="276" y="336"/>
                  </a:cxn>
                  <a:cxn ang="0">
                    <a:pos x="310" y="336"/>
                  </a:cxn>
                  <a:cxn ang="0">
                    <a:pos x="346" y="336"/>
                  </a:cxn>
                  <a:cxn ang="0">
                    <a:pos x="383" y="336"/>
                  </a:cxn>
                  <a:cxn ang="0">
                    <a:pos x="457" y="335"/>
                  </a:cxn>
                  <a:cxn ang="0">
                    <a:pos x="495" y="333"/>
                  </a:cxn>
                  <a:cxn ang="0">
                    <a:pos x="531" y="332"/>
                  </a:cxn>
                  <a:cxn ang="0">
                    <a:pos x="566" y="332"/>
                  </a:cxn>
                  <a:cxn ang="0">
                    <a:pos x="598" y="331"/>
                  </a:cxn>
                  <a:cxn ang="0">
                    <a:pos x="630" y="330"/>
                  </a:cxn>
                  <a:cxn ang="0">
                    <a:pos x="658" y="330"/>
                  </a:cxn>
                </a:cxnLst>
                <a:rect l="0" t="0" r="r" b="b"/>
                <a:pathLst>
                  <a:path w="658" h="336">
                    <a:moveTo>
                      <a:pt x="131" y="0"/>
                    </a:moveTo>
                    <a:lnTo>
                      <a:pt x="131" y="5"/>
                    </a:lnTo>
                    <a:lnTo>
                      <a:pt x="131" y="9"/>
                    </a:lnTo>
                    <a:lnTo>
                      <a:pt x="131" y="23"/>
                    </a:lnTo>
                    <a:lnTo>
                      <a:pt x="131" y="37"/>
                    </a:lnTo>
                    <a:lnTo>
                      <a:pt x="131" y="54"/>
                    </a:lnTo>
                    <a:lnTo>
                      <a:pt x="131" y="72"/>
                    </a:lnTo>
                    <a:lnTo>
                      <a:pt x="129" y="88"/>
                    </a:lnTo>
                    <a:lnTo>
                      <a:pt x="125" y="103"/>
                    </a:lnTo>
                    <a:lnTo>
                      <a:pt x="121" y="115"/>
                    </a:lnTo>
                    <a:lnTo>
                      <a:pt x="113" y="124"/>
                    </a:lnTo>
                    <a:lnTo>
                      <a:pt x="104" y="131"/>
                    </a:lnTo>
                    <a:lnTo>
                      <a:pt x="93" y="136"/>
                    </a:lnTo>
                    <a:lnTo>
                      <a:pt x="80" y="141"/>
                    </a:lnTo>
                    <a:lnTo>
                      <a:pt x="68" y="145"/>
                    </a:lnTo>
                    <a:lnTo>
                      <a:pt x="55" y="150"/>
                    </a:lnTo>
                    <a:lnTo>
                      <a:pt x="45" y="156"/>
                    </a:lnTo>
                    <a:lnTo>
                      <a:pt x="36" y="163"/>
                    </a:lnTo>
                    <a:lnTo>
                      <a:pt x="28" y="172"/>
                    </a:lnTo>
                    <a:lnTo>
                      <a:pt x="20" y="183"/>
                    </a:lnTo>
                    <a:lnTo>
                      <a:pt x="14" y="193"/>
                    </a:lnTo>
                    <a:lnTo>
                      <a:pt x="7" y="204"/>
                    </a:lnTo>
                    <a:lnTo>
                      <a:pt x="2" y="215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5" y="248"/>
                    </a:lnTo>
                    <a:lnTo>
                      <a:pt x="10" y="259"/>
                    </a:lnTo>
                    <a:lnTo>
                      <a:pt x="16" y="270"/>
                    </a:lnTo>
                    <a:lnTo>
                      <a:pt x="24" y="283"/>
                    </a:lnTo>
                    <a:lnTo>
                      <a:pt x="28" y="288"/>
                    </a:lnTo>
                    <a:lnTo>
                      <a:pt x="34" y="294"/>
                    </a:lnTo>
                    <a:lnTo>
                      <a:pt x="41" y="300"/>
                    </a:lnTo>
                    <a:lnTo>
                      <a:pt x="50" y="305"/>
                    </a:lnTo>
                    <a:lnTo>
                      <a:pt x="59" y="310"/>
                    </a:lnTo>
                    <a:lnTo>
                      <a:pt x="71" y="315"/>
                    </a:lnTo>
                    <a:lnTo>
                      <a:pt x="85" y="320"/>
                    </a:lnTo>
                    <a:lnTo>
                      <a:pt x="100" y="323"/>
                    </a:lnTo>
                    <a:lnTo>
                      <a:pt x="118" y="327"/>
                    </a:lnTo>
                    <a:lnTo>
                      <a:pt x="139" y="330"/>
                    </a:lnTo>
                    <a:lnTo>
                      <a:pt x="160" y="332"/>
                    </a:lnTo>
                    <a:lnTo>
                      <a:pt x="185" y="333"/>
                    </a:lnTo>
                    <a:lnTo>
                      <a:pt x="212" y="335"/>
                    </a:lnTo>
                    <a:lnTo>
                      <a:pt x="243" y="336"/>
                    </a:lnTo>
                    <a:lnTo>
                      <a:pt x="276" y="336"/>
                    </a:lnTo>
                    <a:lnTo>
                      <a:pt x="310" y="336"/>
                    </a:lnTo>
                    <a:lnTo>
                      <a:pt x="346" y="336"/>
                    </a:lnTo>
                    <a:lnTo>
                      <a:pt x="383" y="336"/>
                    </a:lnTo>
                    <a:lnTo>
                      <a:pt x="457" y="335"/>
                    </a:lnTo>
                    <a:lnTo>
                      <a:pt x="495" y="333"/>
                    </a:lnTo>
                    <a:lnTo>
                      <a:pt x="531" y="332"/>
                    </a:lnTo>
                    <a:lnTo>
                      <a:pt x="566" y="332"/>
                    </a:lnTo>
                    <a:lnTo>
                      <a:pt x="598" y="331"/>
                    </a:lnTo>
                    <a:lnTo>
                      <a:pt x="630" y="330"/>
                    </a:lnTo>
                    <a:lnTo>
                      <a:pt x="658" y="3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78" name="Freeform 326"/>
              <p:cNvSpPr>
                <a:spLocks/>
              </p:cNvSpPr>
              <p:nvPr/>
            </p:nvSpPr>
            <p:spPr bwMode="auto">
              <a:xfrm>
                <a:off x="1939" y="1526"/>
                <a:ext cx="74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4" y="36"/>
                  </a:cxn>
                  <a:cxn ang="0">
                    <a:pos x="0" y="0"/>
                  </a:cxn>
                  <a:cxn ang="0">
                    <a:pos x="24" y="36"/>
                  </a:cxn>
                  <a:cxn ang="0">
                    <a:pos x="0" y="73"/>
                  </a:cxn>
                </a:cxnLst>
                <a:rect l="0" t="0" r="r" b="b"/>
                <a:pathLst>
                  <a:path w="74" h="73">
                    <a:moveTo>
                      <a:pt x="0" y="73"/>
                    </a:moveTo>
                    <a:lnTo>
                      <a:pt x="7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080" name="Rectangle 328"/>
            <p:cNvSpPr>
              <a:spLocks noChangeArrowheads="1"/>
            </p:cNvSpPr>
            <p:nvPr/>
          </p:nvSpPr>
          <p:spPr bwMode="auto">
            <a:xfrm>
              <a:off x="4901" y="1638"/>
              <a:ext cx="23" cy="2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81" name="Rectangle 329"/>
            <p:cNvSpPr>
              <a:spLocks noChangeArrowheads="1"/>
            </p:cNvSpPr>
            <p:nvPr/>
          </p:nvSpPr>
          <p:spPr bwMode="auto">
            <a:xfrm>
              <a:off x="5036" y="1638"/>
              <a:ext cx="23" cy="2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82" name="Rectangle 330"/>
            <p:cNvSpPr>
              <a:spLocks noChangeArrowheads="1"/>
            </p:cNvSpPr>
            <p:nvPr/>
          </p:nvSpPr>
          <p:spPr bwMode="auto">
            <a:xfrm>
              <a:off x="4777" y="1977"/>
              <a:ext cx="20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83" name="Rectangle 331"/>
            <p:cNvSpPr>
              <a:spLocks noChangeArrowheads="1"/>
            </p:cNvSpPr>
            <p:nvPr/>
          </p:nvSpPr>
          <p:spPr bwMode="auto">
            <a:xfrm>
              <a:off x="4796" y="1979"/>
              <a:ext cx="1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HD</a:t>
              </a:r>
              <a:endParaRPr lang="en-US"/>
            </a:p>
          </p:txBody>
        </p:sp>
        <p:sp>
          <p:nvSpPr>
            <p:cNvPr id="331084" name="Rectangle 332"/>
            <p:cNvSpPr>
              <a:spLocks noChangeArrowheads="1"/>
            </p:cNvSpPr>
            <p:nvPr/>
          </p:nvSpPr>
          <p:spPr bwMode="auto">
            <a:xfrm>
              <a:off x="4925" y="2023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31085" name="Rectangle 333"/>
            <p:cNvSpPr>
              <a:spLocks noChangeArrowheads="1"/>
            </p:cNvSpPr>
            <p:nvPr/>
          </p:nvSpPr>
          <p:spPr bwMode="auto">
            <a:xfrm>
              <a:off x="5047" y="1977"/>
              <a:ext cx="20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86" name="Rectangle 334"/>
            <p:cNvSpPr>
              <a:spLocks noChangeArrowheads="1"/>
            </p:cNvSpPr>
            <p:nvPr/>
          </p:nvSpPr>
          <p:spPr bwMode="auto">
            <a:xfrm>
              <a:off x="5066" y="1979"/>
              <a:ext cx="1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HD</a:t>
              </a:r>
              <a:endParaRPr lang="en-US"/>
            </a:p>
          </p:txBody>
        </p:sp>
        <p:sp>
          <p:nvSpPr>
            <p:cNvPr id="331087" name="Rectangle 335"/>
            <p:cNvSpPr>
              <a:spLocks noChangeArrowheads="1"/>
            </p:cNvSpPr>
            <p:nvPr/>
          </p:nvSpPr>
          <p:spPr bwMode="auto">
            <a:xfrm>
              <a:off x="5195" y="2023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grpSp>
          <p:nvGrpSpPr>
            <p:cNvPr id="331090" name="Group 338"/>
            <p:cNvGrpSpPr>
              <a:grpSpLocks/>
            </p:cNvGrpSpPr>
            <p:nvPr/>
          </p:nvGrpSpPr>
          <p:grpSpPr bwMode="auto">
            <a:xfrm>
              <a:off x="4888" y="1840"/>
              <a:ext cx="49" cy="135"/>
              <a:chOff x="4888" y="1840"/>
              <a:chExt cx="49" cy="135"/>
            </a:xfrm>
          </p:grpSpPr>
          <p:sp>
            <p:nvSpPr>
              <p:cNvPr id="331088" name="Line 336"/>
              <p:cNvSpPr>
                <a:spLocks noChangeShapeType="1"/>
              </p:cNvSpPr>
              <p:nvPr/>
            </p:nvSpPr>
            <p:spPr bwMode="auto">
              <a:xfrm flipV="1">
                <a:off x="4912" y="1885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89" name="Freeform 337"/>
              <p:cNvSpPr>
                <a:spLocks/>
              </p:cNvSpPr>
              <p:nvPr/>
            </p:nvSpPr>
            <p:spPr bwMode="auto">
              <a:xfrm>
                <a:off x="4888" y="1840"/>
                <a:ext cx="49" cy="48"/>
              </a:xfrm>
              <a:custGeom>
                <a:avLst/>
                <a:gdLst/>
                <a:ahLst/>
                <a:cxnLst>
                  <a:cxn ang="0">
                    <a:pos x="49" y="48"/>
                  </a:cxn>
                  <a:cxn ang="0">
                    <a:pos x="24" y="0"/>
                  </a:cxn>
                  <a:cxn ang="0">
                    <a:pos x="0" y="48"/>
                  </a:cxn>
                  <a:cxn ang="0">
                    <a:pos x="49" y="48"/>
                  </a:cxn>
                </a:cxnLst>
                <a:rect l="0" t="0" r="r" b="b"/>
                <a:pathLst>
                  <a:path w="49" h="48">
                    <a:moveTo>
                      <a:pt x="49" y="48"/>
                    </a:moveTo>
                    <a:lnTo>
                      <a:pt x="24" y="0"/>
                    </a:lnTo>
                    <a:lnTo>
                      <a:pt x="0" y="48"/>
                    </a:lnTo>
                    <a:lnTo>
                      <a:pt x="4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094" name="Group 342"/>
            <p:cNvGrpSpPr>
              <a:grpSpLocks/>
            </p:cNvGrpSpPr>
            <p:nvPr/>
          </p:nvGrpSpPr>
          <p:grpSpPr bwMode="auto">
            <a:xfrm>
              <a:off x="1263" y="3019"/>
              <a:ext cx="2770" cy="76"/>
              <a:chOff x="1263" y="3019"/>
              <a:chExt cx="2770" cy="76"/>
            </a:xfrm>
          </p:grpSpPr>
          <p:sp>
            <p:nvSpPr>
              <p:cNvPr id="331091" name="Line 339"/>
              <p:cNvSpPr>
                <a:spLocks noChangeShapeType="1"/>
              </p:cNvSpPr>
              <p:nvPr/>
            </p:nvSpPr>
            <p:spPr bwMode="auto">
              <a:xfrm>
                <a:off x="1333" y="3056"/>
                <a:ext cx="2629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92" name="Freeform 340"/>
              <p:cNvSpPr>
                <a:spLocks/>
              </p:cNvSpPr>
              <p:nvPr/>
            </p:nvSpPr>
            <p:spPr bwMode="auto">
              <a:xfrm>
                <a:off x="1263" y="3019"/>
                <a:ext cx="73" cy="7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37"/>
                  </a:cxn>
                  <a:cxn ang="0">
                    <a:pos x="73" y="74"/>
                  </a:cxn>
                  <a:cxn ang="0">
                    <a:pos x="73" y="0"/>
                  </a:cxn>
                </a:cxnLst>
                <a:rect l="0" t="0" r="r" b="b"/>
                <a:pathLst>
                  <a:path w="73" h="74">
                    <a:moveTo>
                      <a:pt x="73" y="0"/>
                    </a:moveTo>
                    <a:lnTo>
                      <a:pt x="0" y="37"/>
                    </a:lnTo>
                    <a:lnTo>
                      <a:pt x="73" y="7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93" name="Freeform 341"/>
              <p:cNvSpPr>
                <a:spLocks/>
              </p:cNvSpPr>
              <p:nvPr/>
            </p:nvSpPr>
            <p:spPr bwMode="auto">
              <a:xfrm>
                <a:off x="3960" y="3022"/>
                <a:ext cx="73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095" name="Rectangle 343"/>
            <p:cNvSpPr>
              <a:spLocks noChangeArrowheads="1"/>
            </p:cNvSpPr>
            <p:nvPr/>
          </p:nvSpPr>
          <p:spPr bwMode="auto">
            <a:xfrm>
              <a:off x="2344" y="2922"/>
              <a:ext cx="67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96" name="Rectangle 344"/>
            <p:cNvSpPr>
              <a:spLocks noChangeArrowheads="1"/>
            </p:cNvSpPr>
            <p:nvPr/>
          </p:nvSpPr>
          <p:spPr bwMode="auto">
            <a:xfrm>
              <a:off x="2366" y="2925"/>
              <a:ext cx="5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144’’=366 cm</a:t>
              </a:r>
              <a:endParaRPr lang="en-US"/>
            </a:p>
          </p:txBody>
        </p:sp>
        <p:sp>
          <p:nvSpPr>
            <p:cNvPr id="331097" name="Rectangle 345"/>
            <p:cNvSpPr>
              <a:spLocks noChangeArrowheads="1"/>
            </p:cNvSpPr>
            <p:nvPr/>
          </p:nvSpPr>
          <p:spPr bwMode="auto">
            <a:xfrm>
              <a:off x="2344" y="2449"/>
              <a:ext cx="7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98" name="Rectangle 346"/>
            <p:cNvSpPr>
              <a:spLocks noChangeArrowheads="1"/>
            </p:cNvSpPr>
            <p:nvPr/>
          </p:nvSpPr>
          <p:spPr bwMode="auto">
            <a:xfrm>
              <a:off x="2366" y="2452"/>
              <a:ext cx="6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130’’=330.2 cm</a:t>
              </a:r>
              <a:endParaRPr lang="en-US"/>
            </a:p>
          </p:txBody>
        </p:sp>
        <p:sp>
          <p:nvSpPr>
            <p:cNvPr id="331099" name="Line 347"/>
            <p:cNvSpPr>
              <a:spLocks noChangeShapeType="1"/>
            </p:cNvSpPr>
            <p:nvPr/>
          </p:nvSpPr>
          <p:spPr bwMode="auto">
            <a:xfrm flipH="1">
              <a:off x="587" y="1631"/>
              <a:ext cx="658" cy="9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0" name="Line 348"/>
            <p:cNvSpPr>
              <a:spLocks noChangeShapeType="1"/>
            </p:cNvSpPr>
            <p:nvPr/>
          </p:nvSpPr>
          <p:spPr bwMode="auto">
            <a:xfrm flipH="1" flipV="1">
              <a:off x="591" y="1761"/>
              <a:ext cx="65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1" name="Line 349"/>
            <p:cNvSpPr>
              <a:spLocks noChangeShapeType="1"/>
            </p:cNvSpPr>
            <p:nvPr/>
          </p:nvSpPr>
          <p:spPr bwMode="auto">
            <a:xfrm flipV="1">
              <a:off x="1286" y="1818"/>
              <a:ext cx="2719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2" name="Line 350"/>
            <p:cNvSpPr>
              <a:spLocks noChangeShapeType="1"/>
            </p:cNvSpPr>
            <p:nvPr/>
          </p:nvSpPr>
          <p:spPr bwMode="auto">
            <a:xfrm>
              <a:off x="1286" y="1635"/>
              <a:ext cx="2719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3" name="Rectangle 351"/>
            <p:cNvSpPr>
              <a:spLocks noChangeArrowheads="1"/>
            </p:cNvSpPr>
            <p:nvPr/>
          </p:nvSpPr>
          <p:spPr bwMode="auto">
            <a:xfrm>
              <a:off x="3891" y="1659"/>
              <a:ext cx="1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4" name="Rectangle 352"/>
            <p:cNvSpPr>
              <a:spLocks noChangeArrowheads="1"/>
            </p:cNvSpPr>
            <p:nvPr/>
          </p:nvSpPr>
          <p:spPr bwMode="auto">
            <a:xfrm>
              <a:off x="3908" y="1662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31105" name="Rectangle 353"/>
            <p:cNvSpPr>
              <a:spLocks noChangeArrowheads="1"/>
            </p:cNvSpPr>
            <p:nvPr/>
          </p:nvSpPr>
          <p:spPr bwMode="auto">
            <a:xfrm>
              <a:off x="3960" y="170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31106" name="Line 354"/>
            <p:cNvSpPr>
              <a:spLocks noChangeShapeType="1"/>
            </p:cNvSpPr>
            <p:nvPr/>
          </p:nvSpPr>
          <p:spPr bwMode="auto">
            <a:xfrm>
              <a:off x="4075" y="1667"/>
              <a:ext cx="334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7" name="Line 355"/>
            <p:cNvSpPr>
              <a:spLocks noChangeShapeType="1"/>
            </p:cNvSpPr>
            <p:nvPr/>
          </p:nvSpPr>
          <p:spPr bwMode="auto">
            <a:xfrm flipV="1">
              <a:off x="4075" y="1761"/>
              <a:ext cx="384" cy="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8" name="Rectangle 356"/>
            <p:cNvSpPr>
              <a:spLocks noChangeArrowheads="1"/>
            </p:cNvSpPr>
            <p:nvPr/>
          </p:nvSpPr>
          <p:spPr bwMode="auto">
            <a:xfrm>
              <a:off x="4455" y="1800"/>
              <a:ext cx="15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09" name="Rectangle 357"/>
            <p:cNvSpPr>
              <a:spLocks noChangeArrowheads="1"/>
            </p:cNvSpPr>
            <p:nvPr/>
          </p:nvSpPr>
          <p:spPr bwMode="auto">
            <a:xfrm>
              <a:off x="4472" y="1803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BS</a:t>
              </a:r>
              <a:endParaRPr lang="en-US"/>
            </a:p>
          </p:txBody>
        </p:sp>
        <p:sp>
          <p:nvSpPr>
            <p:cNvPr id="331110" name="Rectangle 358"/>
            <p:cNvSpPr>
              <a:spLocks noChangeArrowheads="1"/>
            </p:cNvSpPr>
            <p:nvPr/>
          </p:nvSpPr>
          <p:spPr bwMode="auto">
            <a:xfrm>
              <a:off x="3222" y="1909"/>
              <a:ext cx="1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1" name="Rectangle 359"/>
            <p:cNvSpPr>
              <a:spLocks noChangeArrowheads="1"/>
            </p:cNvSpPr>
            <p:nvPr/>
          </p:nvSpPr>
          <p:spPr bwMode="auto">
            <a:xfrm>
              <a:off x="3241" y="1911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PT</a:t>
              </a:r>
              <a:endParaRPr lang="en-US"/>
            </a:p>
          </p:txBody>
        </p:sp>
        <p:sp>
          <p:nvSpPr>
            <p:cNvPr id="331112" name="Oval 360"/>
            <p:cNvSpPr>
              <a:spLocks noChangeArrowheads="1"/>
            </p:cNvSpPr>
            <p:nvPr/>
          </p:nvSpPr>
          <p:spPr bwMode="auto">
            <a:xfrm>
              <a:off x="3994" y="1571"/>
              <a:ext cx="81" cy="339"/>
            </a:xfrm>
            <a:prstGeom prst="ellipse">
              <a:avLst/>
            </a:prstGeom>
            <a:solidFill>
              <a:srgbClr val="DDDDDD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3" name="Oval 361"/>
            <p:cNvSpPr>
              <a:spLocks noChangeArrowheads="1"/>
            </p:cNvSpPr>
            <p:nvPr/>
          </p:nvSpPr>
          <p:spPr bwMode="auto">
            <a:xfrm>
              <a:off x="1225" y="1571"/>
              <a:ext cx="69" cy="339"/>
            </a:xfrm>
            <a:prstGeom prst="ellipse">
              <a:avLst/>
            </a:prstGeom>
            <a:solidFill>
              <a:srgbClr val="DDDDDD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4" name="Freeform 362"/>
            <p:cNvSpPr>
              <a:spLocks/>
            </p:cNvSpPr>
            <p:nvPr/>
          </p:nvSpPr>
          <p:spPr bwMode="auto">
            <a:xfrm>
              <a:off x="4487" y="1578"/>
              <a:ext cx="105" cy="10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1"/>
                </a:cxn>
                <a:cxn ang="0">
                  <a:pos x="84" y="105"/>
                </a:cxn>
                <a:cxn ang="0">
                  <a:pos x="105" y="83"/>
                </a:cxn>
                <a:cxn ang="0">
                  <a:pos x="22" y="0"/>
                </a:cxn>
              </a:cxnLst>
              <a:rect l="0" t="0" r="r" b="b"/>
              <a:pathLst>
                <a:path w="105" h="105">
                  <a:moveTo>
                    <a:pt x="22" y="0"/>
                  </a:moveTo>
                  <a:lnTo>
                    <a:pt x="0" y="21"/>
                  </a:lnTo>
                  <a:lnTo>
                    <a:pt x="84" y="105"/>
                  </a:lnTo>
                  <a:lnTo>
                    <a:pt x="105" y="8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6969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5" name="Freeform 363"/>
            <p:cNvSpPr>
              <a:spLocks/>
            </p:cNvSpPr>
            <p:nvPr/>
          </p:nvSpPr>
          <p:spPr bwMode="auto">
            <a:xfrm>
              <a:off x="4282" y="1822"/>
              <a:ext cx="70" cy="7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4"/>
                </a:cxn>
                <a:cxn ang="0">
                  <a:pos x="46" y="70"/>
                </a:cxn>
                <a:cxn ang="0">
                  <a:pos x="70" y="46"/>
                </a:cxn>
                <a:cxn ang="0">
                  <a:pos x="25" y="0"/>
                </a:cxn>
              </a:cxnLst>
              <a:rect l="0" t="0" r="r" b="b"/>
              <a:pathLst>
                <a:path w="70" h="70">
                  <a:moveTo>
                    <a:pt x="25" y="0"/>
                  </a:moveTo>
                  <a:lnTo>
                    <a:pt x="0" y="24"/>
                  </a:lnTo>
                  <a:lnTo>
                    <a:pt x="46" y="70"/>
                  </a:lnTo>
                  <a:lnTo>
                    <a:pt x="70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6969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6" name="Freeform 364"/>
            <p:cNvSpPr>
              <a:spLocks/>
            </p:cNvSpPr>
            <p:nvPr/>
          </p:nvSpPr>
          <p:spPr bwMode="auto">
            <a:xfrm>
              <a:off x="4777" y="1632"/>
              <a:ext cx="47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473" y="12"/>
                </a:cxn>
                <a:cxn ang="0">
                  <a:pos x="473" y="1"/>
                </a:cxn>
                <a:cxn ang="0">
                  <a:pos x="0" y="0"/>
                </a:cxn>
              </a:cxnLst>
              <a:rect l="0" t="0" r="r" b="b"/>
              <a:pathLst>
                <a:path w="473" h="12">
                  <a:moveTo>
                    <a:pt x="0" y="0"/>
                  </a:moveTo>
                  <a:lnTo>
                    <a:pt x="0" y="11"/>
                  </a:lnTo>
                  <a:lnTo>
                    <a:pt x="473" y="12"/>
                  </a:lnTo>
                  <a:lnTo>
                    <a:pt x="47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7" name="Freeform 365"/>
            <p:cNvSpPr>
              <a:spLocks/>
            </p:cNvSpPr>
            <p:nvPr/>
          </p:nvSpPr>
          <p:spPr bwMode="auto">
            <a:xfrm>
              <a:off x="4777" y="1835"/>
              <a:ext cx="47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473" y="12"/>
                </a:cxn>
                <a:cxn ang="0">
                  <a:pos x="473" y="1"/>
                </a:cxn>
                <a:cxn ang="0">
                  <a:pos x="0" y="0"/>
                </a:cxn>
              </a:cxnLst>
              <a:rect l="0" t="0" r="r" b="b"/>
              <a:pathLst>
                <a:path w="473" h="12">
                  <a:moveTo>
                    <a:pt x="0" y="0"/>
                  </a:moveTo>
                  <a:lnTo>
                    <a:pt x="0" y="11"/>
                  </a:lnTo>
                  <a:lnTo>
                    <a:pt x="473" y="12"/>
                  </a:lnTo>
                  <a:lnTo>
                    <a:pt x="47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18" name="Rectangle 366"/>
            <p:cNvSpPr>
              <a:spLocks noChangeArrowheads="1"/>
            </p:cNvSpPr>
            <p:nvPr/>
          </p:nvSpPr>
          <p:spPr bwMode="auto">
            <a:xfrm>
              <a:off x="5224" y="1639"/>
              <a:ext cx="37" cy="203"/>
            </a:xfrm>
            <a:prstGeom prst="rect">
              <a:avLst/>
            </a:prstGeom>
            <a:solidFill>
              <a:srgbClr val="C0C0C0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1121" name="Group 369"/>
            <p:cNvGrpSpPr>
              <a:grpSpLocks/>
            </p:cNvGrpSpPr>
            <p:nvPr/>
          </p:nvGrpSpPr>
          <p:grpSpPr bwMode="auto">
            <a:xfrm>
              <a:off x="5023" y="1840"/>
              <a:ext cx="49" cy="144"/>
              <a:chOff x="5023" y="1840"/>
              <a:chExt cx="49" cy="144"/>
            </a:xfrm>
          </p:grpSpPr>
          <p:sp>
            <p:nvSpPr>
              <p:cNvPr id="331119" name="Line 367"/>
              <p:cNvSpPr>
                <a:spLocks noChangeShapeType="1"/>
              </p:cNvSpPr>
              <p:nvPr/>
            </p:nvSpPr>
            <p:spPr bwMode="auto">
              <a:xfrm flipV="1">
                <a:off x="5047" y="1885"/>
                <a:ext cx="1" cy="9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20" name="Freeform 368"/>
              <p:cNvSpPr>
                <a:spLocks/>
              </p:cNvSpPr>
              <p:nvPr/>
            </p:nvSpPr>
            <p:spPr bwMode="auto">
              <a:xfrm>
                <a:off x="5023" y="1840"/>
                <a:ext cx="49" cy="48"/>
              </a:xfrm>
              <a:custGeom>
                <a:avLst/>
                <a:gdLst/>
                <a:ahLst/>
                <a:cxnLst>
                  <a:cxn ang="0">
                    <a:pos x="49" y="48"/>
                  </a:cxn>
                  <a:cxn ang="0">
                    <a:pos x="24" y="0"/>
                  </a:cxn>
                  <a:cxn ang="0">
                    <a:pos x="0" y="48"/>
                  </a:cxn>
                  <a:cxn ang="0">
                    <a:pos x="49" y="48"/>
                  </a:cxn>
                </a:cxnLst>
                <a:rect l="0" t="0" r="r" b="b"/>
                <a:pathLst>
                  <a:path w="49" h="48">
                    <a:moveTo>
                      <a:pt x="49" y="48"/>
                    </a:moveTo>
                    <a:lnTo>
                      <a:pt x="24" y="0"/>
                    </a:lnTo>
                    <a:lnTo>
                      <a:pt x="0" y="48"/>
                    </a:lnTo>
                    <a:lnTo>
                      <a:pt x="4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124" name="Group 372"/>
            <p:cNvGrpSpPr>
              <a:grpSpLocks/>
            </p:cNvGrpSpPr>
            <p:nvPr/>
          </p:nvGrpSpPr>
          <p:grpSpPr bwMode="auto">
            <a:xfrm>
              <a:off x="4634" y="1491"/>
              <a:ext cx="47" cy="138"/>
              <a:chOff x="4634" y="1491"/>
              <a:chExt cx="47" cy="138"/>
            </a:xfrm>
          </p:grpSpPr>
          <p:sp>
            <p:nvSpPr>
              <p:cNvPr id="331122" name="Line 370"/>
              <p:cNvSpPr>
                <a:spLocks noChangeShapeType="1"/>
              </p:cNvSpPr>
              <p:nvPr/>
            </p:nvSpPr>
            <p:spPr bwMode="auto">
              <a:xfrm flipH="1">
                <a:off x="4657" y="1491"/>
                <a:ext cx="24" cy="9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23" name="Freeform 371"/>
              <p:cNvSpPr>
                <a:spLocks/>
              </p:cNvSpPr>
              <p:nvPr/>
            </p:nvSpPr>
            <p:spPr bwMode="auto">
              <a:xfrm>
                <a:off x="4634" y="1577"/>
                <a:ext cx="46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2"/>
                  </a:cxn>
                  <a:cxn ang="0">
                    <a:pos x="46" y="11"/>
                  </a:cxn>
                  <a:cxn ang="0">
                    <a:pos x="0" y="0"/>
                  </a:cxn>
                </a:cxnLst>
                <a:rect l="0" t="0" r="r" b="b"/>
                <a:pathLst>
                  <a:path w="46" h="52">
                    <a:moveTo>
                      <a:pt x="0" y="0"/>
                    </a:moveTo>
                    <a:lnTo>
                      <a:pt x="12" y="52"/>
                    </a:lnTo>
                    <a:lnTo>
                      <a:pt x="4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127" name="Group 375"/>
            <p:cNvGrpSpPr>
              <a:grpSpLocks/>
            </p:cNvGrpSpPr>
            <p:nvPr/>
          </p:nvGrpSpPr>
          <p:grpSpPr bwMode="auto">
            <a:xfrm>
              <a:off x="4769" y="1484"/>
              <a:ext cx="53" cy="145"/>
              <a:chOff x="4769" y="1484"/>
              <a:chExt cx="53" cy="145"/>
            </a:xfrm>
          </p:grpSpPr>
          <p:sp>
            <p:nvSpPr>
              <p:cNvPr id="331125" name="Line 373"/>
              <p:cNvSpPr>
                <a:spLocks noChangeShapeType="1"/>
              </p:cNvSpPr>
              <p:nvPr/>
            </p:nvSpPr>
            <p:spPr bwMode="auto">
              <a:xfrm flipH="1">
                <a:off x="4792" y="1484"/>
                <a:ext cx="30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26" name="Freeform 374"/>
              <p:cNvSpPr>
                <a:spLocks/>
              </p:cNvSpPr>
              <p:nvPr/>
            </p:nvSpPr>
            <p:spPr bwMode="auto">
              <a:xfrm>
                <a:off x="4769" y="1576"/>
                <a:ext cx="46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53"/>
                  </a:cxn>
                  <a:cxn ang="0">
                    <a:pos x="46" y="14"/>
                  </a:cxn>
                  <a:cxn ang="0">
                    <a:pos x="0" y="0"/>
                  </a:cxn>
                </a:cxnLst>
                <a:rect l="0" t="0" r="r" b="b"/>
                <a:pathLst>
                  <a:path w="46" h="53">
                    <a:moveTo>
                      <a:pt x="0" y="0"/>
                    </a:moveTo>
                    <a:lnTo>
                      <a:pt x="10" y="53"/>
                    </a:lnTo>
                    <a:lnTo>
                      <a:pt x="4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130" name="Group 378"/>
            <p:cNvGrpSpPr>
              <a:grpSpLocks/>
            </p:cNvGrpSpPr>
            <p:nvPr/>
          </p:nvGrpSpPr>
          <p:grpSpPr bwMode="auto">
            <a:xfrm>
              <a:off x="4236" y="1872"/>
              <a:ext cx="56" cy="112"/>
              <a:chOff x="4236" y="1872"/>
              <a:chExt cx="56" cy="112"/>
            </a:xfrm>
          </p:grpSpPr>
          <p:sp>
            <p:nvSpPr>
              <p:cNvPr id="331128" name="Line 376"/>
              <p:cNvSpPr>
                <a:spLocks noChangeShapeType="1"/>
              </p:cNvSpPr>
              <p:nvPr/>
            </p:nvSpPr>
            <p:spPr bwMode="auto">
              <a:xfrm flipV="1">
                <a:off x="4236" y="1912"/>
                <a:ext cx="34" cy="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29" name="Freeform 377"/>
              <p:cNvSpPr>
                <a:spLocks/>
              </p:cNvSpPr>
              <p:nvPr/>
            </p:nvSpPr>
            <p:spPr bwMode="auto">
              <a:xfrm>
                <a:off x="4248" y="1872"/>
                <a:ext cx="44" cy="53"/>
              </a:xfrm>
              <a:custGeom>
                <a:avLst/>
                <a:gdLst/>
                <a:ahLst/>
                <a:cxnLst>
                  <a:cxn ang="0">
                    <a:pos x="44" y="53"/>
                  </a:cxn>
                  <a:cxn ang="0">
                    <a:pos x="42" y="0"/>
                  </a:cxn>
                  <a:cxn ang="0">
                    <a:pos x="0" y="32"/>
                  </a:cxn>
                  <a:cxn ang="0">
                    <a:pos x="44" y="53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4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133" name="Group 381"/>
            <p:cNvGrpSpPr>
              <a:grpSpLocks/>
            </p:cNvGrpSpPr>
            <p:nvPr/>
          </p:nvGrpSpPr>
          <p:grpSpPr bwMode="auto">
            <a:xfrm>
              <a:off x="4539" y="1473"/>
              <a:ext cx="48" cy="156"/>
              <a:chOff x="4539" y="1473"/>
              <a:chExt cx="48" cy="156"/>
            </a:xfrm>
          </p:grpSpPr>
          <p:sp>
            <p:nvSpPr>
              <p:cNvPr id="331131" name="Line 379"/>
              <p:cNvSpPr>
                <a:spLocks noChangeShapeType="1"/>
              </p:cNvSpPr>
              <p:nvPr/>
            </p:nvSpPr>
            <p:spPr bwMode="auto">
              <a:xfrm>
                <a:off x="4564" y="1473"/>
                <a:ext cx="1" cy="1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32" name="Freeform 380"/>
              <p:cNvSpPr>
                <a:spLocks/>
              </p:cNvSpPr>
              <p:nvPr/>
            </p:nvSpPr>
            <p:spPr bwMode="auto">
              <a:xfrm>
                <a:off x="4539" y="1581"/>
                <a:ext cx="4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8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25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134" name="Rectangle 382"/>
            <p:cNvSpPr>
              <a:spLocks noChangeArrowheads="1"/>
            </p:cNvSpPr>
            <p:nvPr/>
          </p:nvSpPr>
          <p:spPr bwMode="auto">
            <a:xfrm>
              <a:off x="3628" y="625"/>
              <a:ext cx="8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35" name="Rectangle 383"/>
            <p:cNvSpPr>
              <a:spLocks noChangeArrowheads="1"/>
            </p:cNvSpPr>
            <p:nvPr/>
          </p:nvSpPr>
          <p:spPr bwMode="auto">
            <a:xfrm>
              <a:off x="3660" y="630"/>
              <a:ext cx="7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Purge air in</a:t>
              </a:r>
              <a:endParaRPr lang="en-US"/>
            </a:p>
          </p:txBody>
        </p:sp>
      </p:grpSp>
      <p:sp>
        <p:nvSpPr>
          <p:cNvPr id="331136" name="Text Box 384"/>
          <p:cNvSpPr txBox="1">
            <a:spLocks noChangeArrowheads="1"/>
          </p:cNvSpPr>
          <p:nvPr/>
        </p:nvSpPr>
        <p:spPr bwMode="auto">
          <a:xfrm>
            <a:off x="457200" y="6172200"/>
            <a:ext cx="57912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Source: Virkkula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4195213E-8B7B-3444-B622-7A992C845EBC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Extinction and Visibility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029200"/>
          </a:xfrm>
        </p:spPr>
        <p:txBody>
          <a:bodyPr/>
          <a:lstStyle/>
          <a:p>
            <a:r>
              <a:rPr lang="en-US" dirty="0"/>
              <a:t>extinction = scattering + absorption</a:t>
            </a:r>
            <a:br>
              <a:rPr lang="en-US" dirty="0"/>
            </a:br>
            <a:r>
              <a:rPr lang="en-US" dirty="0" err="1">
                <a:latin typeface="Symbol" charset="2"/>
              </a:rPr>
              <a:t>s</a:t>
            </a:r>
            <a:r>
              <a:rPr lang="en-US" baseline="-25000" dirty="0" err="1"/>
              <a:t>ext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</a:rPr>
              <a:t>s</a:t>
            </a:r>
            <a:r>
              <a:rPr lang="en-US" baseline="-25000" dirty="0" err="1"/>
              <a:t>sg</a:t>
            </a:r>
            <a:r>
              <a:rPr lang="en-US" dirty="0"/>
              <a:t> + </a:t>
            </a:r>
            <a:r>
              <a:rPr lang="en-US" dirty="0">
                <a:latin typeface="Symbol" charset="2"/>
              </a:rPr>
              <a:t>s</a:t>
            </a:r>
            <a:r>
              <a:rPr lang="en-US" baseline="-25000" dirty="0"/>
              <a:t>ag</a:t>
            </a:r>
            <a:r>
              <a:rPr lang="en-US" dirty="0"/>
              <a:t> + </a:t>
            </a:r>
            <a:r>
              <a:rPr lang="en-US" dirty="0" err="1">
                <a:latin typeface="Symbol" charset="2"/>
              </a:rPr>
              <a:t>s</a:t>
            </a:r>
            <a:r>
              <a:rPr lang="en-US" baseline="-25000" dirty="0" err="1"/>
              <a:t>sp</a:t>
            </a:r>
            <a:r>
              <a:rPr lang="en-US" dirty="0"/>
              <a:t> + </a:t>
            </a:r>
            <a:r>
              <a:rPr lang="en-US" dirty="0">
                <a:latin typeface="Symbol" charset="2"/>
              </a:rPr>
              <a:t>s</a:t>
            </a:r>
            <a:r>
              <a:rPr lang="en-US" baseline="-25000" dirty="0"/>
              <a:t>ap</a:t>
            </a:r>
          </a:p>
          <a:p>
            <a:r>
              <a:rPr lang="en-US" dirty="0"/>
              <a:t>Rayleigh scattering by gases: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Symbol" charset="2"/>
              </a:rPr>
              <a:t>s</a:t>
            </a:r>
            <a:r>
              <a:rPr lang="en-US" baseline="-25000" dirty="0" err="1"/>
              <a:t>sg</a:t>
            </a:r>
            <a:r>
              <a:rPr lang="en-US" dirty="0" err="1"/>
              <a:t>(air</a:t>
            </a:r>
            <a:r>
              <a:rPr lang="en-US" dirty="0"/>
              <a:t>) = 12.26 Mm</a:t>
            </a:r>
            <a:r>
              <a:rPr lang="en-US" baseline="30000" dirty="0"/>
              <a:t>-1</a:t>
            </a:r>
            <a:r>
              <a:rPr lang="en-US" dirty="0"/>
              <a:t> at STP, 550 nm</a:t>
            </a:r>
          </a:p>
          <a:p>
            <a:r>
              <a:rPr lang="en-US" dirty="0"/>
              <a:t>Absorption by gases (</a:t>
            </a:r>
            <a:r>
              <a:rPr lang="en-US" dirty="0">
                <a:latin typeface="Symbol" charset="2"/>
              </a:rPr>
              <a:t>s</a:t>
            </a:r>
            <a:r>
              <a:rPr lang="en-US" baseline="-25000" dirty="0"/>
              <a:t>ag</a:t>
            </a:r>
            <a:r>
              <a:rPr lang="en-US" dirty="0"/>
              <a:t>) is generally negligible except when NO</a:t>
            </a:r>
            <a:r>
              <a:rPr lang="en-US" baseline="-25000" dirty="0"/>
              <a:t>2</a:t>
            </a:r>
            <a:r>
              <a:rPr lang="en-US" dirty="0"/>
              <a:t> concentrations are high.</a:t>
            </a:r>
          </a:p>
          <a:p>
            <a:r>
              <a:rPr lang="en-US" dirty="0"/>
              <a:t>Visual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typical eye has a</a:t>
            </a:r>
            <a:br>
              <a:rPr lang="en-US" dirty="0" smtClean="0"/>
            </a:br>
            <a:r>
              <a:rPr lang="en-US" dirty="0" smtClean="0"/>
              <a:t>2% contrast threshold)</a:t>
            </a:r>
            <a:endParaRPr lang="en-US" dirty="0"/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1066800" y="2438400"/>
          <a:ext cx="2667000" cy="563563"/>
        </p:xfrm>
        <a:graphic>
          <a:graphicData uri="http://schemas.openxmlformats.org/presentationml/2006/ole">
            <p:oleObj spid="_x0000_s321540" name="Equation" r:id="rId4" imgW="927094" imgH="254287" progId="Equation.3">
              <p:embed/>
            </p:oleObj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5181600" y="4876800"/>
          <a:ext cx="2895600" cy="974725"/>
        </p:xfrm>
        <a:graphic>
          <a:graphicData uri="http://schemas.openxmlformats.org/presentationml/2006/ole">
            <p:oleObj spid="_x0000_s321541" name="Equation" r:id="rId5" imgW="1283097" imgH="43219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63029453-5674-424C-AB3B-A4F81A1034C6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Cavity Ringdown (CRD)?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457200" y="1752600"/>
            <a:ext cx="8229600" cy="2106613"/>
            <a:chOff x="144" y="1597"/>
            <a:chExt cx="5184" cy="1327"/>
          </a:xfrm>
        </p:grpSpPr>
        <p:sp>
          <p:nvSpPr>
            <p:cNvPr id="111620" name="Freeform 4"/>
            <p:cNvSpPr>
              <a:spLocks noChangeArrowheads="1"/>
            </p:cNvSpPr>
            <p:nvPr/>
          </p:nvSpPr>
          <p:spPr bwMode="auto">
            <a:xfrm>
              <a:off x="1416" y="1939"/>
              <a:ext cx="136" cy="87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21"/>
                </a:cxn>
                <a:cxn ang="0">
                  <a:pos x="112" y="42"/>
                </a:cxn>
                <a:cxn ang="0">
                  <a:pos x="106" y="62"/>
                </a:cxn>
                <a:cxn ang="0">
                  <a:pos x="100" y="83"/>
                </a:cxn>
                <a:cxn ang="0">
                  <a:pos x="100" y="103"/>
                </a:cxn>
                <a:cxn ang="0">
                  <a:pos x="94" y="131"/>
                </a:cxn>
                <a:cxn ang="0">
                  <a:pos x="94" y="151"/>
                </a:cxn>
                <a:cxn ang="0">
                  <a:pos x="88" y="172"/>
                </a:cxn>
                <a:cxn ang="0">
                  <a:pos x="88" y="192"/>
                </a:cxn>
                <a:cxn ang="0">
                  <a:pos x="88" y="213"/>
                </a:cxn>
                <a:cxn ang="0">
                  <a:pos x="88" y="233"/>
                </a:cxn>
                <a:cxn ang="0">
                  <a:pos x="82" y="254"/>
                </a:cxn>
                <a:cxn ang="0">
                  <a:pos x="82" y="275"/>
                </a:cxn>
                <a:cxn ang="0">
                  <a:pos x="82" y="302"/>
                </a:cxn>
                <a:cxn ang="0">
                  <a:pos x="82" y="322"/>
                </a:cxn>
                <a:cxn ang="0">
                  <a:pos x="82" y="343"/>
                </a:cxn>
                <a:cxn ang="0">
                  <a:pos x="82" y="364"/>
                </a:cxn>
                <a:cxn ang="0">
                  <a:pos x="82" y="384"/>
                </a:cxn>
                <a:cxn ang="0">
                  <a:pos x="82" y="405"/>
                </a:cxn>
                <a:cxn ang="0">
                  <a:pos x="82" y="425"/>
                </a:cxn>
                <a:cxn ang="0">
                  <a:pos x="82" y="445"/>
                </a:cxn>
                <a:cxn ang="0">
                  <a:pos x="82" y="465"/>
                </a:cxn>
                <a:cxn ang="0">
                  <a:pos x="82" y="500"/>
                </a:cxn>
                <a:cxn ang="0">
                  <a:pos x="76" y="520"/>
                </a:cxn>
                <a:cxn ang="0">
                  <a:pos x="76" y="541"/>
                </a:cxn>
                <a:cxn ang="0">
                  <a:pos x="70" y="561"/>
                </a:cxn>
                <a:cxn ang="0">
                  <a:pos x="70" y="582"/>
                </a:cxn>
                <a:cxn ang="0">
                  <a:pos x="66" y="609"/>
                </a:cxn>
                <a:cxn ang="0">
                  <a:pos x="60" y="637"/>
                </a:cxn>
                <a:cxn ang="0">
                  <a:pos x="54" y="678"/>
                </a:cxn>
                <a:cxn ang="0">
                  <a:pos x="48" y="698"/>
                </a:cxn>
                <a:cxn ang="0">
                  <a:pos x="48" y="719"/>
                </a:cxn>
                <a:cxn ang="0">
                  <a:pos x="42" y="739"/>
                </a:cxn>
                <a:cxn ang="0">
                  <a:pos x="42" y="760"/>
                </a:cxn>
                <a:cxn ang="0">
                  <a:pos x="36" y="780"/>
                </a:cxn>
                <a:cxn ang="0">
                  <a:pos x="30" y="801"/>
                </a:cxn>
                <a:cxn ang="0">
                  <a:pos x="30" y="822"/>
                </a:cxn>
                <a:cxn ang="0">
                  <a:pos x="24" y="842"/>
                </a:cxn>
                <a:cxn ang="0">
                  <a:pos x="18" y="863"/>
                </a:cxn>
                <a:cxn ang="0">
                  <a:pos x="0" y="870"/>
                </a:cxn>
              </a:cxnLst>
              <a:rect l="0" t="0" r="r" b="b"/>
              <a:pathLst>
                <a:path w="136" h="870">
                  <a:moveTo>
                    <a:pt x="136" y="0"/>
                  </a:moveTo>
                  <a:lnTo>
                    <a:pt x="124" y="21"/>
                  </a:lnTo>
                  <a:lnTo>
                    <a:pt x="112" y="42"/>
                  </a:lnTo>
                  <a:lnTo>
                    <a:pt x="106" y="62"/>
                  </a:lnTo>
                  <a:lnTo>
                    <a:pt x="100" y="83"/>
                  </a:lnTo>
                  <a:lnTo>
                    <a:pt x="100" y="103"/>
                  </a:lnTo>
                  <a:lnTo>
                    <a:pt x="94" y="131"/>
                  </a:lnTo>
                  <a:lnTo>
                    <a:pt x="94" y="151"/>
                  </a:lnTo>
                  <a:lnTo>
                    <a:pt x="88" y="172"/>
                  </a:lnTo>
                  <a:lnTo>
                    <a:pt x="88" y="192"/>
                  </a:lnTo>
                  <a:lnTo>
                    <a:pt x="88" y="213"/>
                  </a:lnTo>
                  <a:lnTo>
                    <a:pt x="88" y="233"/>
                  </a:lnTo>
                  <a:lnTo>
                    <a:pt x="82" y="254"/>
                  </a:lnTo>
                  <a:lnTo>
                    <a:pt x="82" y="275"/>
                  </a:lnTo>
                  <a:lnTo>
                    <a:pt x="82" y="302"/>
                  </a:lnTo>
                  <a:lnTo>
                    <a:pt x="82" y="322"/>
                  </a:lnTo>
                  <a:lnTo>
                    <a:pt x="82" y="343"/>
                  </a:lnTo>
                  <a:lnTo>
                    <a:pt x="82" y="364"/>
                  </a:lnTo>
                  <a:lnTo>
                    <a:pt x="82" y="384"/>
                  </a:lnTo>
                  <a:lnTo>
                    <a:pt x="82" y="405"/>
                  </a:lnTo>
                  <a:lnTo>
                    <a:pt x="82" y="425"/>
                  </a:lnTo>
                  <a:lnTo>
                    <a:pt x="82" y="445"/>
                  </a:lnTo>
                  <a:lnTo>
                    <a:pt x="82" y="465"/>
                  </a:lnTo>
                  <a:lnTo>
                    <a:pt x="82" y="500"/>
                  </a:lnTo>
                  <a:lnTo>
                    <a:pt x="76" y="520"/>
                  </a:lnTo>
                  <a:lnTo>
                    <a:pt x="76" y="541"/>
                  </a:lnTo>
                  <a:lnTo>
                    <a:pt x="70" y="561"/>
                  </a:lnTo>
                  <a:lnTo>
                    <a:pt x="70" y="582"/>
                  </a:lnTo>
                  <a:lnTo>
                    <a:pt x="66" y="609"/>
                  </a:lnTo>
                  <a:lnTo>
                    <a:pt x="60" y="637"/>
                  </a:lnTo>
                  <a:lnTo>
                    <a:pt x="54" y="678"/>
                  </a:lnTo>
                  <a:lnTo>
                    <a:pt x="48" y="698"/>
                  </a:lnTo>
                  <a:lnTo>
                    <a:pt x="48" y="719"/>
                  </a:lnTo>
                  <a:lnTo>
                    <a:pt x="42" y="739"/>
                  </a:lnTo>
                  <a:lnTo>
                    <a:pt x="42" y="760"/>
                  </a:lnTo>
                  <a:lnTo>
                    <a:pt x="36" y="780"/>
                  </a:lnTo>
                  <a:lnTo>
                    <a:pt x="30" y="801"/>
                  </a:lnTo>
                  <a:lnTo>
                    <a:pt x="30" y="822"/>
                  </a:lnTo>
                  <a:lnTo>
                    <a:pt x="24" y="842"/>
                  </a:lnTo>
                  <a:lnTo>
                    <a:pt x="18" y="863"/>
                  </a:lnTo>
                  <a:lnTo>
                    <a:pt x="0" y="87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1" name="Freeform 5"/>
            <p:cNvSpPr>
              <a:spLocks noChangeArrowheads="1"/>
            </p:cNvSpPr>
            <p:nvPr/>
          </p:nvSpPr>
          <p:spPr bwMode="auto">
            <a:xfrm>
              <a:off x="1558" y="1939"/>
              <a:ext cx="136" cy="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1"/>
                </a:cxn>
                <a:cxn ang="0">
                  <a:pos x="24" y="42"/>
                </a:cxn>
                <a:cxn ang="0">
                  <a:pos x="30" y="62"/>
                </a:cxn>
                <a:cxn ang="0">
                  <a:pos x="36" y="83"/>
                </a:cxn>
                <a:cxn ang="0">
                  <a:pos x="36" y="103"/>
                </a:cxn>
                <a:cxn ang="0">
                  <a:pos x="42" y="131"/>
                </a:cxn>
                <a:cxn ang="0">
                  <a:pos x="42" y="151"/>
                </a:cxn>
                <a:cxn ang="0">
                  <a:pos x="48" y="172"/>
                </a:cxn>
                <a:cxn ang="0">
                  <a:pos x="48" y="192"/>
                </a:cxn>
                <a:cxn ang="0">
                  <a:pos x="48" y="213"/>
                </a:cxn>
                <a:cxn ang="0">
                  <a:pos x="48" y="233"/>
                </a:cxn>
                <a:cxn ang="0">
                  <a:pos x="54" y="254"/>
                </a:cxn>
                <a:cxn ang="0">
                  <a:pos x="54" y="275"/>
                </a:cxn>
                <a:cxn ang="0">
                  <a:pos x="54" y="302"/>
                </a:cxn>
                <a:cxn ang="0">
                  <a:pos x="54" y="322"/>
                </a:cxn>
                <a:cxn ang="0">
                  <a:pos x="54" y="343"/>
                </a:cxn>
                <a:cxn ang="0">
                  <a:pos x="54" y="364"/>
                </a:cxn>
                <a:cxn ang="0">
                  <a:pos x="54" y="384"/>
                </a:cxn>
                <a:cxn ang="0">
                  <a:pos x="54" y="405"/>
                </a:cxn>
                <a:cxn ang="0">
                  <a:pos x="54" y="425"/>
                </a:cxn>
                <a:cxn ang="0">
                  <a:pos x="54" y="445"/>
                </a:cxn>
                <a:cxn ang="0">
                  <a:pos x="54" y="465"/>
                </a:cxn>
                <a:cxn ang="0">
                  <a:pos x="54" y="500"/>
                </a:cxn>
                <a:cxn ang="0">
                  <a:pos x="60" y="520"/>
                </a:cxn>
                <a:cxn ang="0">
                  <a:pos x="60" y="541"/>
                </a:cxn>
                <a:cxn ang="0">
                  <a:pos x="66" y="561"/>
                </a:cxn>
                <a:cxn ang="0">
                  <a:pos x="66" y="582"/>
                </a:cxn>
                <a:cxn ang="0">
                  <a:pos x="70" y="609"/>
                </a:cxn>
                <a:cxn ang="0">
                  <a:pos x="76" y="637"/>
                </a:cxn>
                <a:cxn ang="0">
                  <a:pos x="82" y="678"/>
                </a:cxn>
                <a:cxn ang="0">
                  <a:pos x="88" y="698"/>
                </a:cxn>
                <a:cxn ang="0">
                  <a:pos x="88" y="719"/>
                </a:cxn>
                <a:cxn ang="0">
                  <a:pos x="94" y="739"/>
                </a:cxn>
                <a:cxn ang="0">
                  <a:pos x="94" y="760"/>
                </a:cxn>
                <a:cxn ang="0">
                  <a:pos x="100" y="780"/>
                </a:cxn>
                <a:cxn ang="0">
                  <a:pos x="106" y="801"/>
                </a:cxn>
                <a:cxn ang="0">
                  <a:pos x="106" y="822"/>
                </a:cxn>
                <a:cxn ang="0">
                  <a:pos x="112" y="842"/>
                </a:cxn>
                <a:cxn ang="0">
                  <a:pos x="118" y="863"/>
                </a:cxn>
                <a:cxn ang="0">
                  <a:pos x="136" y="870"/>
                </a:cxn>
              </a:cxnLst>
              <a:rect l="0" t="0" r="r" b="b"/>
              <a:pathLst>
                <a:path w="136" h="870">
                  <a:moveTo>
                    <a:pt x="0" y="0"/>
                  </a:moveTo>
                  <a:lnTo>
                    <a:pt x="12" y="21"/>
                  </a:lnTo>
                  <a:lnTo>
                    <a:pt x="24" y="42"/>
                  </a:lnTo>
                  <a:lnTo>
                    <a:pt x="30" y="62"/>
                  </a:lnTo>
                  <a:lnTo>
                    <a:pt x="36" y="83"/>
                  </a:lnTo>
                  <a:lnTo>
                    <a:pt x="36" y="103"/>
                  </a:lnTo>
                  <a:lnTo>
                    <a:pt x="42" y="131"/>
                  </a:lnTo>
                  <a:lnTo>
                    <a:pt x="42" y="151"/>
                  </a:lnTo>
                  <a:lnTo>
                    <a:pt x="48" y="172"/>
                  </a:lnTo>
                  <a:lnTo>
                    <a:pt x="48" y="192"/>
                  </a:lnTo>
                  <a:lnTo>
                    <a:pt x="48" y="213"/>
                  </a:lnTo>
                  <a:lnTo>
                    <a:pt x="48" y="233"/>
                  </a:lnTo>
                  <a:lnTo>
                    <a:pt x="54" y="254"/>
                  </a:lnTo>
                  <a:lnTo>
                    <a:pt x="54" y="275"/>
                  </a:lnTo>
                  <a:lnTo>
                    <a:pt x="54" y="302"/>
                  </a:lnTo>
                  <a:lnTo>
                    <a:pt x="54" y="322"/>
                  </a:lnTo>
                  <a:lnTo>
                    <a:pt x="54" y="343"/>
                  </a:lnTo>
                  <a:lnTo>
                    <a:pt x="54" y="364"/>
                  </a:lnTo>
                  <a:lnTo>
                    <a:pt x="54" y="384"/>
                  </a:lnTo>
                  <a:lnTo>
                    <a:pt x="54" y="405"/>
                  </a:lnTo>
                  <a:lnTo>
                    <a:pt x="54" y="425"/>
                  </a:lnTo>
                  <a:lnTo>
                    <a:pt x="54" y="445"/>
                  </a:lnTo>
                  <a:lnTo>
                    <a:pt x="54" y="465"/>
                  </a:lnTo>
                  <a:lnTo>
                    <a:pt x="54" y="500"/>
                  </a:lnTo>
                  <a:lnTo>
                    <a:pt x="60" y="520"/>
                  </a:lnTo>
                  <a:lnTo>
                    <a:pt x="60" y="541"/>
                  </a:lnTo>
                  <a:lnTo>
                    <a:pt x="66" y="561"/>
                  </a:lnTo>
                  <a:lnTo>
                    <a:pt x="66" y="582"/>
                  </a:lnTo>
                  <a:lnTo>
                    <a:pt x="70" y="609"/>
                  </a:lnTo>
                  <a:lnTo>
                    <a:pt x="76" y="637"/>
                  </a:lnTo>
                  <a:lnTo>
                    <a:pt x="82" y="678"/>
                  </a:lnTo>
                  <a:lnTo>
                    <a:pt x="88" y="698"/>
                  </a:lnTo>
                  <a:lnTo>
                    <a:pt x="88" y="719"/>
                  </a:lnTo>
                  <a:lnTo>
                    <a:pt x="94" y="739"/>
                  </a:lnTo>
                  <a:lnTo>
                    <a:pt x="94" y="760"/>
                  </a:lnTo>
                  <a:lnTo>
                    <a:pt x="100" y="780"/>
                  </a:lnTo>
                  <a:lnTo>
                    <a:pt x="106" y="801"/>
                  </a:lnTo>
                  <a:lnTo>
                    <a:pt x="106" y="822"/>
                  </a:lnTo>
                  <a:lnTo>
                    <a:pt x="112" y="842"/>
                  </a:lnTo>
                  <a:lnTo>
                    <a:pt x="118" y="863"/>
                  </a:lnTo>
                  <a:lnTo>
                    <a:pt x="136" y="87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2" name="Freeform 6"/>
            <p:cNvSpPr>
              <a:spLocks noChangeArrowheads="1"/>
            </p:cNvSpPr>
            <p:nvPr/>
          </p:nvSpPr>
          <p:spPr bwMode="auto">
            <a:xfrm>
              <a:off x="376" y="1882"/>
              <a:ext cx="136" cy="87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21"/>
                </a:cxn>
                <a:cxn ang="0">
                  <a:pos x="112" y="41"/>
                </a:cxn>
                <a:cxn ang="0">
                  <a:pos x="106" y="62"/>
                </a:cxn>
                <a:cxn ang="0">
                  <a:pos x="100" y="83"/>
                </a:cxn>
                <a:cxn ang="0">
                  <a:pos x="100" y="104"/>
                </a:cxn>
                <a:cxn ang="0">
                  <a:pos x="94" y="131"/>
                </a:cxn>
                <a:cxn ang="0">
                  <a:pos x="94" y="152"/>
                </a:cxn>
                <a:cxn ang="0">
                  <a:pos x="88" y="173"/>
                </a:cxn>
                <a:cxn ang="0">
                  <a:pos x="88" y="193"/>
                </a:cxn>
                <a:cxn ang="0">
                  <a:pos x="88" y="214"/>
                </a:cxn>
                <a:cxn ang="0">
                  <a:pos x="88" y="235"/>
                </a:cxn>
                <a:cxn ang="0">
                  <a:pos x="82" y="256"/>
                </a:cxn>
                <a:cxn ang="0">
                  <a:pos x="82" y="276"/>
                </a:cxn>
                <a:cxn ang="0">
                  <a:pos x="82" y="304"/>
                </a:cxn>
                <a:cxn ang="0">
                  <a:pos x="82" y="325"/>
                </a:cxn>
                <a:cxn ang="0">
                  <a:pos x="82" y="345"/>
                </a:cxn>
                <a:cxn ang="0">
                  <a:pos x="82" y="366"/>
                </a:cxn>
                <a:cxn ang="0">
                  <a:pos x="82" y="387"/>
                </a:cxn>
                <a:cxn ang="0">
                  <a:pos x="82" y="407"/>
                </a:cxn>
                <a:cxn ang="0">
                  <a:pos x="82" y="428"/>
                </a:cxn>
                <a:cxn ang="0">
                  <a:pos x="82" y="448"/>
                </a:cxn>
                <a:cxn ang="0">
                  <a:pos x="82" y="469"/>
                </a:cxn>
                <a:cxn ang="0">
                  <a:pos x="82" y="503"/>
                </a:cxn>
                <a:cxn ang="0">
                  <a:pos x="76" y="524"/>
                </a:cxn>
                <a:cxn ang="0">
                  <a:pos x="76" y="545"/>
                </a:cxn>
                <a:cxn ang="0">
                  <a:pos x="70" y="565"/>
                </a:cxn>
                <a:cxn ang="0">
                  <a:pos x="70" y="586"/>
                </a:cxn>
                <a:cxn ang="0">
                  <a:pos x="66" y="614"/>
                </a:cxn>
                <a:cxn ang="0">
                  <a:pos x="60" y="641"/>
                </a:cxn>
                <a:cxn ang="0">
                  <a:pos x="54" y="683"/>
                </a:cxn>
                <a:cxn ang="0">
                  <a:pos x="48" y="703"/>
                </a:cxn>
                <a:cxn ang="0">
                  <a:pos x="48" y="724"/>
                </a:cxn>
                <a:cxn ang="0">
                  <a:pos x="42" y="745"/>
                </a:cxn>
                <a:cxn ang="0">
                  <a:pos x="42" y="766"/>
                </a:cxn>
                <a:cxn ang="0">
                  <a:pos x="36" y="786"/>
                </a:cxn>
                <a:cxn ang="0">
                  <a:pos x="30" y="807"/>
                </a:cxn>
                <a:cxn ang="0">
                  <a:pos x="30" y="828"/>
                </a:cxn>
                <a:cxn ang="0">
                  <a:pos x="24" y="848"/>
                </a:cxn>
                <a:cxn ang="0">
                  <a:pos x="18" y="869"/>
                </a:cxn>
                <a:cxn ang="0">
                  <a:pos x="0" y="876"/>
                </a:cxn>
              </a:cxnLst>
              <a:rect l="0" t="0" r="r" b="b"/>
              <a:pathLst>
                <a:path w="136" h="876">
                  <a:moveTo>
                    <a:pt x="136" y="0"/>
                  </a:moveTo>
                  <a:lnTo>
                    <a:pt x="124" y="21"/>
                  </a:lnTo>
                  <a:lnTo>
                    <a:pt x="112" y="41"/>
                  </a:lnTo>
                  <a:lnTo>
                    <a:pt x="106" y="62"/>
                  </a:lnTo>
                  <a:lnTo>
                    <a:pt x="100" y="83"/>
                  </a:lnTo>
                  <a:lnTo>
                    <a:pt x="100" y="104"/>
                  </a:lnTo>
                  <a:lnTo>
                    <a:pt x="94" y="131"/>
                  </a:lnTo>
                  <a:lnTo>
                    <a:pt x="94" y="152"/>
                  </a:lnTo>
                  <a:lnTo>
                    <a:pt x="88" y="173"/>
                  </a:lnTo>
                  <a:lnTo>
                    <a:pt x="88" y="193"/>
                  </a:lnTo>
                  <a:lnTo>
                    <a:pt x="88" y="214"/>
                  </a:lnTo>
                  <a:lnTo>
                    <a:pt x="88" y="235"/>
                  </a:lnTo>
                  <a:lnTo>
                    <a:pt x="82" y="256"/>
                  </a:lnTo>
                  <a:lnTo>
                    <a:pt x="82" y="276"/>
                  </a:lnTo>
                  <a:lnTo>
                    <a:pt x="82" y="304"/>
                  </a:lnTo>
                  <a:lnTo>
                    <a:pt x="82" y="325"/>
                  </a:lnTo>
                  <a:lnTo>
                    <a:pt x="82" y="345"/>
                  </a:lnTo>
                  <a:lnTo>
                    <a:pt x="82" y="366"/>
                  </a:lnTo>
                  <a:lnTo>
                    <a:pt x="82" y="387"/>
                  </a:lnTo>
                  <a:lnTo>
                    <a:pt x="82" y="407"/>
                  </a:lnTo>
                  <a:lnTo>
                    <a:pt x="82" y="428"/>
                  </a:lnTo>
                  <a:lnTo>
                    <a:pt x="82" y="448"/>
                  </a:lnTo>
                  <a:lnTo>
                    <a:pt x="82" y="469"/>
                  </a:lnTo>
                  <a:lnTo>
                    <a:pt x="82" y="503"/>
                  </a:lnTo>
                  <a:lnTo>
                    <a:pt x="76" y="524"/>
                  </a:lnTo>
                  <a:lnTo>
                    <a:pt x="76" y="545"/>
                  </a:lnTo>
                  <a:lnTo>
                    <a:pt x="70" y="565"/>
                  </a:lnTo>
                  <a:lnTo>
                    <a:pt x="70" y="586"/>
                  </a:lnTo>
                  <a:lnTo>
                    <a:pt x="66" y="614"/>
                  </a:lnTo>
                  <a:lnTo>
                    <a:pt x="60" y="641"/>
                  </a:lnTo>
                  <a:lnTo>
                    <a:pt x="54" y="683"/>
                  </a:lnTo>
                  <a:lnTo>
                    <a:pt x="48" y="703"/>
                  </a:lnTo>
                  <a:lnTo>
                    <a:pt x="48" y="724"/>
                  </a:lnTo>
                  <a:lnTo>
                    <a:pt x="42" y="745"/>
                  </a:lnTo>
                  <a:lnTo>
                    <a:pt x="42" y="766"/>
                  </a:lnTo>
                  <a:lnTo>
                    <a:pt x="36" y="786"/>
                  </a:lnTo>
                  <a:lnTo>
                    <a:pt x="30" y="807"/>
                  </a:lnTo>
                  <a:lnTo>
                    <a:pt x="30" y="828"/>
                  </a:lnTo>
                  <a:lnTo>
                    <a:pt x="24" y="848"/>
                  </a:lnTo>
                  <a:lnTo>
                    <a:pt x="18" y="869"/>
                  </a:lnTo>
                  <a:lnTo>
                    <a:pt x="0" y="876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3" name="Freeform 7"/>
            <p:cNvSpPr>
              <a:spLocks noChangeArrowheads="1"/>
            </p:cNvSpPr>
            <p:nvPr/>
          </p:nvSpPr>
          <p:spPr bwMode="auto">
            <a:xfrm>
              <a:off x="518" y="1882"/>
              <a:ext cx="136" cy="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1"/>
                </a:cxn>
                <a:cxn ang="0">
                  <a:pos x="24" y="41"/>
                </a:cxn>
                <a:cxn ang="0">
                  <a:pos x="30" y="62"/>
                </a:cxn>
                <a:cxn ang="0">
                  <a:pos x="36" y="83"/>
                </a:cxn>
                <a:cxn ang="0">
                  <a:pos x="36" y="104"/>
                </a:cxn>
                <a:cxn ang="0">
                  <a:pos x="42" y="131"/>
                </a:cxn>
                <a:cxn ang="0">
                  <a:pos x="42" y="152"/>
                </a:cxn>
                <a:cxn ang="0">
                  <a:pos x="48" y="173"/>
                </a:cxn>
                <a:cxn ang="0">
                  <a:pos x="48" y="193"/>
                </a:cxn>
                <a:cxn ang="0">
                  <a:pos x="48" y="214"/>
                </a:cxn>
                <a:cxn ang="0">
                  <a:pos x="48" y="235"/>
                </a:cxn>
                <a:cxn ang="0">
                  <a:pos x="54" y="256"/>
                </a:cxn>
                <a:cxn ang="0">
                  <a:pos x="54" y="276"/>
                </a:cxn>
                <a:cxn ang="0">
                  <a:pos x="54" y="304"/>
                </a:cxn>
                <a:cxn ang="0">
                  <a:pos x="54" y="325"/>
                </a:cxn>
                <a:cxn ang="0">
                  <a:pos x="54" y="345"/>
                </a:cxn>
                <a:cxn ang="0">
                  <a:pos x="54" y="366"/>
                </a:cxn>
                <a:cxn ang="0">
                  <a:pos x="54" y="387"/>
                </a:cxn>
                <a:cxn ang="0">
                  <a:pos x="54" y="407"/>
                </a:cxn>
                <a:cxn ang="0">
                  <a:pos x="54" y="428"/>
                </a:cxn>
                <a:cxn ang="0">
                  <a:pos x="54" y="448"/>
                </a:cxn>
                <a:cxn ang="0">
                  <a:pos x="54" y="469"/>
                </a:cxn>
                <a:cxn ang="0">
                  <a:pos x="54" y="503"/>
                </a:cxn>
                <a:cxn ang="0">
                  <a:pos x="60" y="524"/>
                </a:cxn>
                <a:cxn ang="0">
                  <a:pos x="60" y="545"/>
                </a:cxn>
                <a:cxn ang="0">
                  <a:pos x="66" y="565"/>
                </a:cxn>
                <a:cxn ang="0">
                  <a:pos x="66" y="586"/>
                </a:cxn>
                <a:cxn ang="0">
                  <a:pos x="70" y="614"/>
                </a:cxn>
                <a:cxn ang="0">
                  <a:pos x="76" y="641"/>
                </a:cxn>
                <a:cxn ang="0">
                  <a:pos x="82" y="683"/>
                </a:cxn>
                <a:cxn ang="0">
                  <a:pos x="88" y="703"/>
                </a:cxn>
                <a:cxn ang="0">
                  <a:pos x="88" y="724"/>
                </a:cxn>
                <a:cxn ang="0">
                  <a:pos x="94" y="745"/>
                </a:cxn>
                <a:cxn ang="0">
                  <a:pos x="94" y="766"/>
                </a:cxn>
                <a:cxn ang="0">
                  <a:pos x="100" y="786"/>
                </a:cxn>
                <a:cxn ang="0">
                  <a:pos x="106" y="807"/>
                </a:cxn>
                <a:cxn ang="0">
                  <a:pos x="106" y="828"/>
                </a:cxn>
                <a:cxn ang="0">
                  <a:pos x="112" y="848"/>
                </a:cxn>
                <a:cxn ang="0">
                  <a:pos x="118" y="869"/>
                </a:cxn>
                <a:cxn ang="0">
                  <a:pos x="136" y="876"/>
                </a:cxn>
              </a:cxnLst>
              <a:rect l="0" t="0" r="r" b="b"/>
              <a:pathLst>
                <a:path w="136" h="876">
                  <a:moveTo>
                    <a:pt x="0" y="0"/>
                  </a:moveTo>
                  <a:lnTo>
                    <a:pt x="12" y="21"/>
                  </a:lnTo>
                  <a:lnTo>
                    <a:pt x="24" y="41"/>
                  </a:lnTo>
                  <a:lnTo>
                    <a:pt x="30" y="62"/>
                  </a:lnTo>
                  <a:lnTo>
                    <a:pt x="36" y="83"/>
                  </a:lnTo>
                  <a:lnTo>
                    <a:pt x="36" y="104"/>
                  </a:lnTo>
                  <a:lnTo>
                    <a:pt x="42" y="131"/>
                  </a:lnTo>
                  <a:lnTo>
                    <a:pt x="42" y="152"/>
                  </a:lnTo>
                  <a:lnTo>
                    <a:pt x="48" y="173"/>
                  </a:lnTo>
                  <a:lnTo>
                    <a:pt x="48" y="193"/>
                  </a:lnTo>
                  <a:lnTo>
                    <a:pt x="48" y="214"/>
                  </a:lnTo>
                  <a:lnTo>
                    <a:pt x="48" y="235"/>
                  </a:lnTo>
                  <a:lnTo>
                    <a:pt x="54" y="256"/>
                  </a:lnTo>
                  <a:lnTo>
                    <a:pt x="54" y="276"/>
                  </a:lnTo>
                  <a:lnTo>
                    <a:pt x="54" y="304"/>
                  </a:lnTo>
                  <a:lnTo>
                    <a:pt x="54" y="325"/>
                  </a:lnTo>
                  <a:lnTo>
                    <a:pt x="54" y="345"/>
                  </a:lnTo>
                  <a:lnTo>
                    <a:pt x="54" y="366"/>
                  </a:lnTo>
                  <a:lnTo>
                    <a:pt x="54" y="387"/>
                  </a:lnTo>
                  <a:lnTo>
                    <a:pt x="54" y="407"/>
                  </a:lnTo>
                  <a:lnTo>
                    <a:pt x="54" y="428"/>
                  </a:lnTo>
                  <a:lnTo>
                    <a:pt x="54" y="448"/>
                  </a:lnTo>
                  <a:lnTo>
                    <a:pt x="54" y="469"/>
                  </a:lnTo>
                  <a:lnTo>
                    <a:pt x="54" y="503"/>
                  </a:lnTo>
                  <a:lnTo>
                    <a:pt x="60" y="524"/>
                  </a:lnTo>
                  <a:lnTo>
                    <a:pt x="60" y="545"/>
                  </a:lnTo>
                  <a:lnTo>
                    <a:pt x="66" y="565"/>
                  </a:lnTo>
                  <a:lnTo>
                    <a:pt x="66" y="586"/>
                  </a:lnTo>
                  <a:lnTo>
                    <a:pt x="70" y="614"/>
                  </a:lnTo>
                  <a:lnTo>
                    <a:pt x="76" y="641"/>
                  </a:lnTo>
                  <a:lnTo>
                    <a:pt x="82" y="683"/>
                  </a:lnTo>
                  <a:lnTo>
                    <a:pt x="88" y="703"/>
                  </a:lnTo>
                  <a:lnTo>
                    <a:pt x="88" y="724"/>
                  </a:lnTo>
                  <a:lnTo>
                    <a:pt x="94" y="745"/>
                  </a:lnTo>
                  <a:lnTo>
                    <a:pt x="94" y="766"/>
                  </a:lnTo>
                  <a:lnTo>
                    <a:pt x="100" y="786"/>
                  </a:lnTo>
                  <a:lnTo>
                    <a:pt x="106" y="807"/>
                  </a:lnTo>
                  <a:lnTo>
                    <a:pt x="106" y="828"/>
                  </a:lnTo>
                  <a:lnTo>
                    <a:pt x="112" y="848"/>
                  </a:lnTo>
                  <a:lnTo>
                    <a:pt x="118" y="869"/>
                  </a:lnTo>
                  <a:lnTo>
                    <a:pt x="136" y="876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4" name="Freeform 8"/>
            <p:cNvSpPr>
              <a:spLocks noChangeArrowheads="1"/>
            </p:cNvSpPr>
            <p:nvPr/>
          </p:nvSpPr>
          <p:spPr bwMode="auto">
            <a:xfrm>
              <a:off x="859" y="1825"/>
              <a:ext cx="189" cy="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0"/>
                </a:cxn>
              </a:cxnLst>
              <a:rect l="0" t="0" r="r" b="b"/>
              <a:pathLst>
                <a:path w="189">
                  <a:moveTo>
                    <a:pt x="189" y="0"/>
                  </a:move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5" name="Freeform 9"/>
            <p:cNvSpPr>
              <a:spLocks noChangeArrowheads="1"/>
            </p:cNvSpPr>
            <p:nvPr/>
          </p:nvSpPr>
          <p:spPr bwMode="auto">
            <a:xfrm>
              <a:off x="859" y="1825"/>
              <a:ext cx="0" cy="1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5"/>
                </a:cxn>
              </a:cxnLst>
              <a:rect l="0" t="0" r="r" b="b"/>
              <a:pathLst>
                <a:path h="1095">
                  <a:moveTo>
                    <a:pt x="0" y="0"/>
                  </a:moveTo>
                  <a:lnTo>
                    <a:pt x="0" y="1095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6" name="Freeform 10"/>
            <p:cNvSpPr>
              <a:spLocks noChangeArrowheads="1"/>
            </p:cNvSpPr>
            <p:nvPr/>
          </p:nvSpPr>
          <p:spPr bwMode="auto">
            <a:xfrm>
              <a:off x="859" y="2920"/>
              <a:ext cx="189" cy="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0"/>
                </a:cxn>
              </a:cxnLst>
              <a:rect l="0" t="0" r="r" b="b"/>
              <a:pathLst>
                <a:path w="189">
                  <a:moveTo>
                    <a:pt x="189" y="0"/>
                  </a:move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7" name="Freeform 11"/>
            <p:cNvSpPr>
              <a:spLocks noChangeArrowheads="1"/>
            </p:cNvSpPr>
            <p:nvPr/>
          </p:nvSpPr>
          <p:spPr bwMode="auto">
            <a:xfrm>
              <a:off x="984" y="1825"/>
              <a:ext cx="63" cy="51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0" y="1"/>
                </a:cxn>
                <a:cxn ang="0">
                  <a:pos x="55" y="4"/>
                </a:cxn>
                <a:cxn ang="0">
                  <a:pos x="51" y="9"/>
                </a:cxn>
                <a:cxn ang="0">
                  <a:pos x="48" y="16"/>
                </a:cxn>
                <a:cxn ang="0">
                  <a:pos x="43" y="25"/>
                </a:cxn>
                <a:cxn ang="0">
                  <a:pos x="39" y="36"/>
                </a:cxn>
                <a:cxn ang="0">
                  <a:pos x="36" y="48"/>
                </a:cxn>
                <a:cxn ang="0">
                  <a:pos x="32" y="63"/>
                </a:cxn>
                <a:cxn ang="0">
                  <a:pos x="29" y="79"/>
                </a:cxn>
                <a:cxn ang="0">
                  <a:pos x="26" y="97"/>
                </a:cxn>
                <a:cxn ang="0">
                  <a:pos x="22" y="117"/>
                </a:cxn>
                <a:cxn ang="0">
                  <a:pos x="19" y="138"/>
                </a:cxn>
                <a:cxn ang="0">
                  <a:pos x="17" y="161"/>
                </a:cxn>
                <a:cxn ang="0">
                  <a:pos x="14" y="185"/>
                </a:cxn>
                <a:cxn ang="0">
                  <a:pos x="12" y="210"/>
                </a:cxn>
                <a:cxn ang="0">
                  <a:pos x="10" y="237"/>
                </a:cxn>
                <a:cxn ang="0">
                  <a:pos x="8" y="265"/>
                </a:cxn>
                <a:cxn ang="0">
                  <a:pos x="6" y="293"/>
                </a:cxn>
                <a:cxn ang="0">
                  <a:pos x="4" y="323"/>
                </a:cxn>
                <a:cxn ang="0">
                  <a:pos x="3" y="353"/>
                </a:cxn>
                <a:cxn ang="0">
                  <a:pos x="2" y="384"/>
                </a:cxn>
                <a:cxn ang="0">
                  <a:pos x="1" y="415"/>
                </a:cxn>
                <a:cxn ang="0">
                  <a:pos x="0" y="447"/>
                </a:cxn>
                <a:cxn ang="0">
                  <a:pos x="0" y="479"/>
                </a:cxn>
                <a:cxn ang="0">
                  <a:pos x="0" y="511"/>
                </a:cxn>
              </a:cxnLst>
              <a:rect l="0" t="0" r="r" b="b"/>
              <a:pathLst>
                <a:path w="63" h="511">
                  <a:moveTo>
                    <a:pt x="63" y="0"/>
                  </a:moveTo>
                  <a:lnTo>
                    <a:pt x="60" y="1"/>
                  </a:lnTo>
                  <a:lnTo>
                    <a:pt x="55" y="4"/>
                  </a:lnTo>
                  <a:lnTo>
                    <a:pt x="51" y="9"/>
                  </a:lnTo>
                  <a:lnTo>
                    <a:pt x="48" y="16"/>
                  </a:lnTo>
                  <a:lnTo>
                    <a:pt x="43" y="25"/>
                  </a:lnTo>
                  <a:lnTo>
                    <a:pt x="39" y="36"/>
                  </a:lnTo>
                  <a:lnTo>
                    <a:pt x="36" y="48"/>
                  </a:lnTo>
                  <a:lnTo>
                    <a:pt x="32" y="63"/>
                  </a:lnTo>
                  <a:lnTo>
                    <a:pt x="29" y="79"/>
                  </a:lnTo>
                  <a:lnTo>
                    <a:pt x="26" y="97"/>
                  </a:lnTo>
                  <a:lnTo>
                    <a:pt x="22" y="117"/>
                  </a:lnTo>
                  <a:lnTo>
                    <a:pt x="19" y="138"/>
                  </a:lnTo>
                  <a:lnTo>
                    <a:pt x="17" y="161"/>
                  </a:lnTo>
                  <a:lnTo>
                    <a:pt x="14" y="185"/>
                  </a:lnTo>
                  <a:lnTo>
                    <a:pt x="12" y="210"/>
                  </a:lnTo>
                  <a:lnTo>
                    <a:pt x="10" y="237"/>
                  </a:lnTo>
                  <a:lnTo>
                    <a:pt x="8" y="265"/>
                  </a:lnTo>
                  <a:lnTo>
                    <a:pt x="6" y="293"/>
                  </a:lnTo>
                  <a:lnTo>
                    <a:pt x="4" y="323"/>
                  </a:lnTo>
                  <a:lnTo>
                    <a:pt x="3" y="353"/>
                  </a:lnTo>
                  <a:lnTo>
                    <a:pt x="2" y="384"/>
                  </a:lnTo>
                  <a:lnTo>
                    <a:pt x="1" y="415"/>
                  </a:lnTo>
                  <a:lnTo>
                    <a:pt x="0" y="447"/>
                  </a:lnTo>
                  <a:lnTo>
                    <a:pt x="0" y="479"/>
                  </a:lnTo>
                  <a:lnTo>
                    <a:pt x="0" y="511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8" name="Freeform 12"/>
            <p:cNvSpPr>
              <a:spLocks noChangeArrowheads="1"/>
            </p:cNvSpPr>
            <p:nvPr/>
          </p:nvSpPr>
          <p:spPr bwMode="auto">
            <a:xfrm>
              <a:off x="984" y="2351"/>
              <a:ext cx="63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0" y="63"/>
                </a:cxn>
                <a:cxn ang="0">
                  <a:pos x="0" y="95"/>
                </a:cxn>
                <a:cxn ang="0">
                  <a:pos x="1" y="127"/>
                </a:cxn>
                <a:cxn ang="0">
                  <a:pos x="1" y="158"/>
                </a:cxn>
                <a:cxn ang="0">
                  <a:pos x="2" y="189"/>
                </a:cxn>
                <a:cxn ang="0">
                  <a:pos x="3" y="220"/>
                </a:cxn>
                <a:cxn ang="0">
                  <a:pos x="5" y="250"/>
                </a:cxn>
                <a:cxn ang="0">
                  <a:pos x="6" y="279"/>
                </a:cxn>
                <a:cxn ang="0">
                  <a:pos x="9" y="306"/>
                </a:cxn>
                <a:cxn ang="0">
                  <a:pos x="12" y="333"/>
                </a:cxn>
                <a:cxn ang="0">
                  <a:pos x="14" y="360"/>
                </a:cxn>
                <a:cxn ang="0">
                  <a:pos x="16" y="385"/>
                </a:cxn>
                <a:cxn ang="0">
                  <a:pos x="19" y="409"/>
                </a:cxn>
                <a:cxn ang="0">
                  <a:pos x="21" y="431"/>
                </a:cxn>
                <a:cxn ang="0">
                  <a:pos x="24" y="452"/>
                </a:cxn>
                <a:cxn ang="0">
                  <a:pos x="28" y="471"/>
                </a:cxn>
                <a:cxn ang="0">
                  <a:pos x="31" y="489"/>
                </a:cxn>
                <a:cxn ang="0">
                  <a:pos x="33" y="504"/>
                </a:cxn>
                <a:cxn ang="0">
                  <a:pos x="37" y="519"/>
                </a:cxn>
                <a:cxn ang="0">
                  <a:pos x="40" y="531"/>
                </a:cxn>
                <a:cxn ang="0">
                  <a:pos x="44" y="542"/>
                </a:cxn>
                <a:cxn ang="0">
                  <a:pos x="48" y="551"/>
                </a:cxn>
                <a:cxn ang="0">
                  <a:pos x="52" y="558"/>
                </a:cxn>
                <a:cxn ang="0">
                  <a:pos x="56" y="563"/>
                </a:cxn>
                <a:cxn ang="0">
                  <a:pos x="60" y="566"/>
                </a:cxn>
                <a:cxn ang="0">
                  <a:pos x="63" y="567"/>
                </a:cxn>
              </a:cxnLst>
              <a:rect l="0" t="0" r="r" b="b"/>
              <a:pathLst>
                <a:path w="63" h="567">
                  <a:moveTo>
                    <a:pt x="0" y="0"/>
                  </a:moveTo>
                  <a:lnTo>
                    <a:pt x="0" y="32"/>
                  </a:lnTo>
                  <a:lnTo>
                    <a:pt x="0" y="63"/>
                  </a:lnTo>
                  <a:lnTo>
                    <a:pt x="0" y="95"/>
                  </a:lnTo>
                  <a:lnTo>
                    <a:pt x="1" y="127"/>
                  </a:lnTo>
                  <a:lnTo>
                    <a:pt x="1" y="158"/>
                  </a:lnTo>
                  <a:lnTo>
                    <a:pt x="2" y="189"/>
                  </a:lnTo>
                  <a:lnTo>
                    <a:pt x="3" y="220"/>
                  </a:lnTo>
                  <a:lnTo>
                    <a:pt x="5" y="250"/>
                  </a:lnTo>
                  <a:lnTo>
                    <a:pt x="6" y="279"/>
                  </a:lnTo>
                  <a:lnTo>
                    <a:pt x="9" y="306"/>
                  </a:lnTo>
                  <a:lnTo>
                    <a:pt x="12" y="333"/>
                  </a:lnTo>
                  <a:lnTo>
                    <a:pt x="14" y="360"/>
                  </a:lnTo>
                  <a:lnTo>
                    <a:pt x="16" y="385"/>
                  </a:lnTo>
                  <a:lnTo>
                    <a:pt x="19" y="409"/>
                  </a:lnTo>
                  <a:lnTo>
                    <a:pt x="21" y="431"/>
                  </a:lnTo>
                  <a:lnTo>
                    <a:pt x="24" y="452"/>
                  </a:lnTo>
                  <a:lnTo>
                    <a:pt x="28" y="471"/>
                  </a:lnTo>
                  <a:lnTo>
                    <a:pt x="31" y="489"/>
                  </a:lnTo>
                  <a:lnTo>
                    <a:pt x="33" y="504"/>
                  </a:lnTo>
                  <a:lnTo>
                    <a:pt x="37" y="519"/>
                  </a:lnTo>
                  <a:lnTo>
                    <a:pt x="40" y="531"/>
                  </a:lnTo>
                  <a:lnTo>
                    <a:pt x="44" y="542"/>
                  </a:lnTo>
                  <a:lnTo>
                    <a:pt x="48" y="551"/>
                  </a:lnTo>
                  <a:lnTo>
                    <a:pt x="52" y="558"/>
                  </a:lnTo>
                  <a:lnTo>
                    <a:pt x="56" y="563"/>
                  </a:lnTo>
                  <a:lnTo>
                    <a:pt x="60" y="566"/>
                  </a:lnTo>
                  <a:lnTo>
                    <a:pt x="63" y="567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9" name="Freeform 13"/>
            <p:cNvSpPr>
              <a:spLocks noChangeArrowheads="1"/>
            </p:cNvSpPr>
            <p:nvPr/>
          </p:nvSpPr>
          <p:spPr bwMode="auto">
            <a:xfrm>
              <a:off x="2054" y="1825"/>
              <a:ext cx="19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</a:cxnLst>
              <a:rect l="0" t="0" r="r" b="b"/>
              <a:pathLst>
                <a:path w="190">
                  <a:moveTo>
                    <a:pt x="0" y="0"/>
                  </a:moveTo>
                  <a:lnTo>
                    <a:pt x="19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0" name="Freeform 14"/>
            <p:cNvSpPr>
              <a:spLocks noChangeArrowheads="1"/>
            </p:cNvSpPr>
            <p:nvPr/>
          </p:nvSpPr>
          <p:spPr bwMode="auto">
            <a:xfrm>
              <a:off x="2244" y="1825"/>
              <a:ext cx="0" cy="1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5"/>
                </a:cxn>
              </a:cxnLst>
              <a:rect l="0" t="0" r="r" b="b"/>
              <a:pathLst>
                <a:path h="1095">
                  <a:moveTo>
                    <a:pt x="0" y="0"/>
                  </a:moveTo>
                  <a:lnTo>
                    <a:pt x="0" y="1095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1" name="Freeform 15"/>
            <p:cNvSpPr>
              <a:spLocks noChangeArrowheads="1"/>
            </p:cNvSpPr>
            <p:nvPr/>
          </p:nvSpPr>
          <p:spPr bwMode="auto">
            <a:xfrm>
              <a:off x="2054" y="2920"/>
              <a:ext cx="19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</a:cxnLst>
              <a:rect l="0" t="0" r="r" b="b"/>
              <a:pathLst>
                <a:path w="190">
                  <a:moveTo>
                    <a:pt x="0" y="0"/>
                  </a:moveTo>
                  <a:lnTo>
                    <a:pt x="19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2" name="Freeform 16"/>
            <p:cNvSpPr>
              <a:spLocks noChangeArrowheads="1"/>
            </p:cNvSpPr>
            <p:nvPr/>
          </p:nvSpPr>
          <p:spPr bwMode="auto">
            <a:xfrm>
              <a:off x="2055" y="1825"/>
              <a:ext cx="63" cy="510"/>
            </a:xfrm>
            <a:custGeom>
              <a:avLst/>
              <a:gdLst/>
              <a:ahLst/>
              <a:cxnLst>
                <a:cxn ang="0">
                  <a:pos x="63" y="510"/>
                </a:cxn>
                <a:cxn ang="0">
                  <a:pos x="63" y="478"/>
                </a:cxn>
                <a:cxn ang="0">
                  <a:pos x="62" y="446"/>
                </a:cxn>
                <a:cxn ang="0">
                  <a:pos x="62" y="414"/>
                </a:cxn>
                <a:cxn ang="0">
                  <a:pos x="61" y="383"/>
                </a:cxn>
                <a:cxn ang="0">
                  <a:pos x="60" y="353"/>
                </a:cxn>
                <a:cxn ang="0">
                  <a:pos x="58" y="322"/>
                </a:cxn>
                <a:cxn ang="0">
                  <a:pos x="57" y="293"/>
                </a:cxn>
                <a:cxn ang="0">
                  <a:pos x="55" y="264"/>
                </a:cxn>
                <a:cxn ang="0">
                  <a:pos x="53" y="237"/>
                </a:cxn>
                <a:cxn ang="0">
                  <a:pos x="51" y="210"/>
                </a:cxn>
                <a:cxn ang="0">
                  <a:pos x="48" y="185"/>
                </a:cxn>
                <a:cxn ang="0">
                  <a:pos x="46" y="161"/>
                </a:cxn>
                <a:cxn ang="0">
                  <a:pos x="43" y="138"/>
                </a:cxn>
                <a:cxn ang="0">
                  <a:pos x="40" y="117"/>
                </a:cxn>
                <a:cxn ang="0">
                  <a:pos x="37" y="98"/>
                </a:cxn>
                <a:cxn ang="0">
                  <a:pos x="33" y="80"/>
                </a:cxn>
                <a:cxn ang="0">
                  <a:pos x="30" y="63"/>
                </a:cxn>
                <a:cxn ang="0">
                  <a:pos x="26" y="49"/>
                </a:cxn>
                <a:cxn ang="0">
                  <a:pos x="23" y="36"/>
                </a:cxn>
                <a:cxn ang="0">
                  <a:pos x="19" y="25"/>
                </a:cxn>
                <a:cxn ang="0">
                  <a:pos x="15" y="16"/>
                </a:cxn>
                <a:cxn ang="0">
                  <a:pos x="11" y="9"/>
                </a:cxn>
                <a:cxn ang="0">
                  <a:pos x="7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63" h="510">
                  <a:moveTo>
                    <a:pt x="63" y="510"/>
                  </a:moveTo>
                  <a:lnTo>
                    <a:pt x="63" y="478"/>
                  </a:lnTo>
                  <a:lnTo>
                    <a:pt x="62" y="446"/>
                  </a:lnTo>
                  <a:lnTo>
                    <a:pt x="62" y="414"/>
                  </a:lnTo>
                  <a:lnTo>
                    <a:pt x="61" y="383"/>
                  </a:lnTo>
                  <a:lnTo>
                    <a:pt x="60" y="353"/>
                  </a:lnTo>
                  <a:lnTo>
                    <a:pt x="58" y="322"/>
                  </a:lnTo>
                  <a:lnTo>
                    <a:pt x="57" y="293"/>
                  </a:lnTo>
                  <a:lnTo>
                    <a:pt x="55" y="264"/>
                  </a:lnTo>
                  <a:lnTo>
                    <a:pt x="53" y="237"/>
                  </a:lnTo>
                  <a:lnTo>
                    <a:pt x="51" y="210"/>
                  </a:lnTo>
                  <a:lnTo>
                    <a:pt x="48" y="185"/>
                  </a:lnTo>
                  <a:lnTo>
                    <a:pt x="46" y="161"/>
                  </a:lnTo>
                  <a:lnTo>
                    <a:pt x="43" y="138"/>
                  </a:lnTo>
                  <a:lnTo>
                    <a:pt x="40" y="117"/>
                  </a:lnTo>
                  <a:lnTo>
                    <a:pt x="37" y="98"/>
                  </a:lnTo>
                  <a:lnTo>
                    <a:pt x="33" y="80"/>
                  </a:lnTo>
                  <a:lnTo>
                    <a:pt x="30" y="63"/>
                  </a:lnTo>
                  <a:lnTo>
                    <a:pt x="26" y="49"/>
                  </a:lnTo>
                  <a:lnTo>
                    <a:pt x="23" y="36"/>
                  </a:lnTo>
                  <a:lnTo>
                    <a:pt x="19" y="25"/>
                  </a:lnTo>
                  <a:lnTo>
                    <a:pt x="15" y="16"/>
                  </a:lnTo>
                  <a:lnTo>
                    <a:pt x="11" y="9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3" name="Freeform 17"/>
            <p:cNvSpPr>
              <a:spLocks noChangeArrowheads="1"/>
            </p:cNvSpPr>
            <p:nvPr/>
          </p:nvSpPr>
          <p:spPr bwMode="auto">
            <a:xfrm>
              <a:off x="2054" y="2351"/>
              <a:ext cx="62" cy="57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4" y="569"/>
                </a:cxn>
                <a:cxn ang="0">
                  <a:pos x="8" y="566"/>
                </a:cxn>
                <a:cxn ang="0">
                  <a:pos x="12" y="561"/>
                </a:cxn>
                <a:cxn ang="0">
                  <a:pos x="16" y="554"/>
                </a:cxn>
                <a:cxn ang="0">
                  <a:pos x="20" y="545"/>
                </a:cxn>
                <a:cxn ang="0">
                  <a:pos x="24" y="535"/>
                </a:cxn>
                <a:cxn ang="0">
                  <a:pos x="28" y="522"/>
                </a:cxn>
                <a:cxn ang="0">
                  <a:pos x="31" y="508"/>
                </a:cxn>
                <a:cxn ang="0">
                  <a:pos x="34" y="491"/>
                </a:cxn>
                <a:cxn ang="0">
                  <a:pos x="37" y="473"/>
                </a:cxn>
                <a:cxn ang="0">
                  <a:pos x="40" y="453"/>
                </a:cxn>
                <a:cxn ang="0">
                  <a:pos x="43" y="432"/>
                </a:cxn>
                <a:cxn ang="0">
                  <a:pos x="46" y="410"/>
                </a:cxn>
                <a:cxn ang="0">
                  <a:pos x="48" y="386"/>
                </a:cxn>
                <a:cxn ang="0">
                  <a:pos x="51" y="361"/>
                </a:cxn>
                <a:cxn ang="0">
                  <a:pos x="53" y="335"/>
                </a:cxn>
                <a:cxn ang="0">
                  <a:pos x="55" y="307"/>
                </a:cxn>
                <a:cxn ang="0">
                  <a:pos x="56" y="280"/>
                </a:cxn>
                <a:cxn ang="0">
                  <a:pos x="58" y="251"/>
                </a:cxn>
                <a:cxn ang="0">
                  <a:pos x="59" y="221"/>
                </a:cxn>
                <a:cxn ang="0">
                  <a:pos x="60" y="190"/>
                </a:cxn>
                <a:cxn ang="0">
                  <a:pos x="61" y="159"/>
                </a:cxn>
                <a:cxn ang="0">
                  <a:pos x="62" y="128"/>
                </a:cxn>
                <a:cxn ang="0">
                  <a:pos x="62" y="96"/>
                </a:cxn>
                <a:cxn ang="0">
                  <a:pos x="62" y="64"/>
                </a:cxn>
                <a:cxn ang="0">
                  <a:pos x="62" y="32"/>
                </a:cxn>
                <a:cxn ang="0">
                  <a:pos x="61" y="0"/>
                </a:cxn>
              </a:cxnLst>
              <a:rect l="0" t="0" r="r" b="b"/>
              <a:pathLst>
                <a:path w="62" h="570">
                  <a:moveTo>
                    <a:pt x="0" y="570"/>
                  </a:moveTo>
                  <a:lnTo>
                    <a:pt x="4" y="569"/>
                  </a:lnTo>
                  <a:lnTo>
                    <a:pt x="8" y="566"/>
                  </a:lnTo>
                  <a:lnTo>
                    <a:pt x="12" y="561"/>
                  </a:lnTo>
                  <a:lnTo>
                    <a:pt x="16" y="554"/>
                  </a:lnTo>
                  <a:lnTo>
                    <a:pt x="20" y="545"/>
                  </a:lnTo>
                  <a:lnTo>
                    <a:pt x="24" y="535"/>
                  </a:lnTo>
                  <a:lnTo>
                    <a:pt x="28" y="522"/>
                  </a:lnTo>
                  <a:lnTo>
                    <a:pt x="31" y="508"/>
                  </a:lnTo>
                  <a:lnTo>
                    <a:pt x="34" y="491"/>
                  </a:lnTo>
                  <a:lnTo>
                    <a:pt x="37" y="473"/>
                  </a:lnTo>
                  <a:lnTo>
                    <a:pt x="40" y="453"/>
                  </a:lnTo>
                  <a:lnTo>
                    <a:pt x="43" y="432"/>
                  </a:lnTo>
                  <a:lnTo>
                    <a:pt x="46" y="410"/>
                  </a:lnTo>
                  <a:lnTo>
                    <a:pt x="48" y="386"/>
                  </a:lnTo>
                  <a:lnTo>
                    <a:pt x="51" y="361"/>
                  </a:lnTo>
                  <a:lnTo>
                    <a:pt x="53" y="335"/>
                  </a:lnTo>
                  <a:lnTo>
                    <a:pt x="55" y="307"/>
                  </a:lnTo>
                  <a:lnTo>
                    <a:pt x="56" y="280"/>
                  </a:lnTo>
                  <a:lnTo>
                    <a:pt x="58" y="251"/>
                  </a:lnTo>
                  <a:lnTo>
                    <a:pt x="59" y="221"/>
                  </a:lnTo>
                  <a:lnTo>
                    <a:pt x="60" y="190"/>
                  </a:lnTo>
                  <a:lnTo>
                    <a:pt x="61" y="159"/>
                  </a:lnTo>
                  <a:lnTo>
                    <a:pt x="62" y="128"/>
                  </a:lnTo>
                  <a:lnTo>
                    <a:pt x="62" y="96"/>
                  </a:lnTo>
                  <a:lnTo>
                    <a:pt x="62" y="64"/>
                  </a:lnTo>
                  <a:lnTo>
                    <a:pt x="62" y="32"/>
                  </a:lnTo>
                  <a:lnTo>
                    <a:pt x="61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4" name="Freeform 18"/>
            <p:cNvSpPr>
              <a:spLocks noChangeArrowheads="1"/>
            </p:cNvSpPr>
            <p:nvPr/>
          </p:nvSpPr>
          <p:spPr bwMode="auto">
            <a:xfrm>
              <a:off x="2496" y="1652"/>
              <a:ext cx="0" cy="12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68"/>
                </a:cxn>
              </a:cxnLst>
              <a:rect l="0" t="0" r="r" b="b"/>
              <a:pathLst>
                <a:path h="1268">
                  <a:moveTo>
                    <a:pt x="0" y="0"/>
                  </a:moveTo>
                  <a:lnTo>
                    <a:pt x="0" y="1268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5" name="Freeform 19"/>
            <p:cNvSpPr>
              <a:spLocks noChangeArrowheads="1"/>
            </p:cNvSpPr>
            <p:nvPr/>
          </p:nvSpPr>
          <p:spPr bwMode="auto">
            <a:xfrm>
              <a:off x="2496" y="2920"/>
              <a:ext cx="283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32" y="0"/>
                </a:cxn>
              </a:cxnLst>
              <a:rect l="0" t="0" r="r" b="b"/>
              <a:pathLst>
                <a:path w="2832">
                  <a:moveTo>
                    <a:pt x="0" y="0"/>
                  </a:moveTo>
                  <a:lnTo>
                    <a:pt x="2832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6" name="Freeform 20"/>
            <p:cNvSpPr>
              <a:spLocks noChangeArrowheads="1"/>
            </p:cNvSpPr>
            <p:nvPr/>
          </p:nvSpPr>
          <p:spPr bwMode="auto">
            <a:xfrm>
              <a:off x="2486" y="1999"/>
              <a:ext cx="136" cy="92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21"/>
                </a:cxn>
                <a:cxn ang="0">
                  <a:pos x="112" y="43"/>
                </a:cxn>
                <a:cxn ang="0">
                  <a:pos x="106" y="65"/>
                </a:cxn>
                <a:cxn ang="0">
                  <a:pos x="100" y="87"/>
                </a:cxn>
                <a:cxn ang="0">
                  <a:pos x="100" y="109"/>
                </a:cxn>
                <a:cxn ang="0">
                  <a:pos x="94" y="138"/>
                </a:cxn>
                <a:cxn ang="0">
                  <a:pos x="94" y="160"/>
                </a:cxn>
                <a:cxn ang="0">
                  <a:pos x="88" y="182"/>
                </a:cxn>
                <a:cxn ang="0">
                  <a:pos x="88" y="204"/>
                </a:cxn>
                <a:cxn ang="0">
                  <a:pos x="88" y="226"/>
                </a:cxn>
                <a:cxn ang="0">
                  <a:pos x="88" y="247"/>
                </a:cxn>
                <a:cxn ang="0">
                  <a:pos x="82" y="269"/>
                </a:cxn>
                <a:cxn ang="0">
                  <a:pos x="82" y="291"/>
                </a:cxn>
                <a:cxn ang="0">
                  <a:pos x="82" y="320"/>
                </a:cxn>
                <a:cxn ang="0">
                  <a:pos x="82" y="342"/>
                </a:cxn>
                <a:cxn ang="0">
                  <a:pos x="82" y="364"/>
                </a:cxn>
                <a:cxn ang="0">
                  <a:pos x="82" y="386"/>
                </a:cxn>
                <a:cxn ang="0">
                  <a:pos x="82" y="408"/>
                </a:cxn>
                <a:cxn ang="0">
                  <a:pos x="82" y="430"/>
                </a:cxn>
                <a:cxn ang="0">
                  <a:pos x="82" y="452"/>
                </a:cxn>
                <a:cxn ang="0">
                  <a:pos x="82" y="472"/>
                </a:cxn>
                <a:cxn ang="0">
                  <a:pos x="82" y="494"/>
                </a:cxn>
                <a:cxn ang="0">
                  <a:pos x="82" y="531"/>
                </a:cxn>
                <a:cxn ang="0">
                  <a:pos x="76" y="553"/>
                </a:cxn>
                <a:cxn ang="0">
                  <a:pos x="76" y="575"/>
                </a:cxn>
                <a:cxn ang="0">
                  <a:pos x="70" y="596"/>
                </a:cxn>
                <a:cxn ang="0">
                  <a:pos x="70" y="618"/>
                </a:cxn>
                <a:cxn ang="0">
                  <a:pos x="66" y="647"/>
                </a:cxn>
                <a:cxn ang="0">
                  <a:pos x="60" y="677"/>
                </a:cxn>
                <a:cxn ang="0">
                  <a:pos x="54" y="720"/>
                </a:cxn>
                <a:cxn ang="0">
                  <a:pos x="48" y="742"/>
                </a:cxn>
                <a:cxn ang="0">
                  <a:pos x="48" y="764"/>
                </a:cxn>
                <a:cxn ang="0">
                  <a:pos x="42" y="786"/>
                </a:cxn>
                <a:cxn ang="0">
                  <a:pos x="42" y="808"/>
                </a:cxn>
                <a:cxn ang="0">
                  <a:pos x="36" y="830"/>
                </a:cxn>
                <a:cxn ang="0">
                  <a:pos x="30" y="852"/>
                </a:cxn>
                <a:cxn ang="0">
                  <a:pos x="30" y="873"/>
                </a:cxn>
                <a:cxn ang="0">
                  <a:pos x="24" y="895"/>
                </a:cxn>
                <a:cxn ang="0">
                  <a:pos x="18" y="917"/>
                </a:cxn>
                <a:cxn ang="0">
                  <a:pos x="0" y="924"/>
                </a:cxn>
              </a:cxnLst>
              <a:rect l="0" t="0" r="r" b="b"/>
              <a:pathLst>
                <a:path w="136" h="924">
                  <a:moveTo>
                    <a:pt x="136" y="0"/>
                  </a:moveTo>
                  <a:lnTo>
                    <a:pt x="124" y="21"/>
                  </a:lnTo>
                  <a:lnTo>
                    <a:pt x="112" y="43"/>
                  </a:lnTo>
                  <a:lnTo>
                    <a:pt x="106" y="65"/>
                  </a:lnTo>
                  <a:lnTo>
                    <a:pt x="100" y="87"/>
                  </a:lnTo>
                  <a:lnTo>
                    <a:pt x="100" y="109"/>
                  </a:lnTo>
                  <a:lnTo>
                    <a:pt x="94" y="138"/>
                  </a:lnTo>
                  <a:lnTo>
                    <a:pt x="94" y="160"/>
                  </a:lnTo>
                  <a:lnTo>
                    <a:pt x="88" y="182"/>
                  </a:lnTo>
                  <a:lnTo>
                    <a:pt x="88" y="204"/>
                  </a:lnTo>
                  <a:lnTo>
                    <a:pt x="88" y="226"/>
                  </a:lnTo>
                  <a:lnTo>
                    <a:pt x="88" y="247"/>
                  </a:lnTo>
                  <a:lnTo>
                    <a:pt x="82" y="269"/>
                  </a:lnTo>
                  <a:lnTo>
                    <a:pt x="82" y="291"/>
                  </a:lnTo>
                  <a:lnTo>
                    <a:pt x="82" y="320"/>
                  </a:lnTo>
                  <a:lnTo>
                    <a:pt x="82" y="342"/>
                  </a:lnTo>
                  <a:lnTo>
                    <a:pt x="82" y="364"/>
                  </a:lnTo>
                  <a:lnTo>
                    <a:pt x="82" y="386"/>
                  </a:lnTo>
                  <a:lnTo>
                    <a:pt x="82" y="408"/>
                  </a:lnTo>
                  <a:lnTo>
                    <a:pt x="82" y="430"/>
                  </a:lnTo>
                  <a:lnTo>
                    <a:pt x="82" y="452"/>
                  </a:lnTo>
                  <a:lnTo>
                    <a:pt x="82" y="472"/>
                  </a:lnTo>
                  <a:lnTo>
                    <a:pt x="82" y="494"/>
                  </a:lnTo>
                  <a:lnTo>
                    <a:pt x="82" y="531"/>
                  </a:lnTo>
                  <a:lnTo>
                    <a:pt x="76" y="553"/>
                  </a:lnTo>
                  <a:lnTo>
                    <a:pt x="76" y="575"/>
                  </a:lnTo>
                  <a:lnTo>
                    <a:pt x="70" y="596"/>
                  </a:lnTo>
                  <a:lnTo>
                    <a:pt x="70" y="618"/>
                  </a:lnTo>
                  <a:lnTo>
                    <a:pt x="66" y="647"/>
                  </a:lnTo>
                  <a:lnTo>
                    <a:pt x="60" y="677"/>
                  </a:lnTo>
                  <a:lnTo>
                    <a:pt x="54" y="720"/>
                  </a:lnTo>
                  <a:lnTo>
                    <a:pt x="48" y="742"/>
                  </a:lnTo>
                  <a:lnTo>
                    <a:pt x="48" y="764"/>
                  </a:lnTo>
                  <a:lnTo>
                    <a:pt x="42" y="786"/>
                  </a:lnTo>
                  <a:lnTo>
                    <a:pt x="42" y="808"/>
                  </a:lnTo>
                  <a:lnTo>
                    <a:pt x="36" y="830"/>
                  </a:lnTo>
                  <a:lnTo>
                    <a:pt x="30" y="852"/>
                  </a:lnTo>
                  <a:lnTo>
                    <a:pt x="30" y="873"/>
                  </a:lnTo>
                  <a:lnTo>
                    <a:pt x="24" y="895"/>
                  </a:lnTo>
                  <a:lnTo>
                    <a:pt x="18" y="917"/>
                  </a:lnTo>
                  <a:lnTo>
                    <a:pt x="0" y="92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7" name="Freeform 21"/>
            <p:cNvSpPr>
              <a:spLocks noChangeArrowheads="1"/>
            </p:cNvSpPr>
            <p:nvPr/>
          </p:nvSpPr>
          <p:spPr bwMode="auto">
            <a:xfrm>
              <a:off x="2628" y="1999"/>
              <a:ext cx="136" cy="9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1"/>
                </a:cxn>
                <a:cxn ang="0">
                  <a:pos x="24" y="43"/>
                </a:cxn>
                <a:cxn ang="0">
                  <a:pos x="30" y="65"/>
                </a:cxn>
                <a:cxn ang="0">
                  <a:pos x="36" y="87"/>
                </a:cxn>
                <a:cxn ang="0">
                  <a:pos x="36" y="109"/>
                </a:cxn>
                <a:cxn ang="0">
                  <a:pos x="42" y="138"/>
                </a:cxn>
                <a:cxn ang="0">
                  <a:pos x="42" y="160"/>
                </a:cxn>
                <a:cxn ang="0">
                  <a:pos x="48" y="182"/>
                </a:cxn>
                <a:cxn ang="0">
                  <a:pos x="48" y="204"/>
                </a:cxn>
                <a:cxn ang="0">
                  <a:pos x="48" y="226"/>
                </a:cxn>
                <a:cxn ang="0">
                  <a:pos x="48" y="247"/>
                </a:cxn>
                <a:cxn ang="0">
                  <a:pos x="54" y="269"/>
                </a:cxn>
                <a:cxn ang="0">
                  <a:pos x="54" y="291"/>
                </a:cxn>
                <a:cxn ang="0">
                  <a:pos x="54" y="320"/>
                </a:cxn>
                <a:cxn ang="0">
                  <a:pos x="54" y="342"/>
                </a:cxn>
                <a:cxn ang="0">
                  <a:pos x="54" y="364"/>
                </a:cxn>
                <a:cxn ang="0">
                  <a:pos x="54" y="386"/>
                </a:cxn>
                <a:cxn ang="0">
                  <a:pos x="54" y="408"/>
                </a:cxn>
                <a:cxn ang="0">
                  <a:pos x="54" y="430"/>
                </a:cxn>
                <a:cxn ang="0">
                  <a:pos x="54" y="452"/>
                </a:cxn>
                <a:cxn ang="0">
                  <a:pos x="54" y="472"/>
                </a:cxn>
                <a:cxn ang="0">
                  <a:pos x="54" y="494"/>
                </a:cxn>
                <a:cxn ang="0">
                  <a:pos x="54" y="531"/>
                </a:cxn>
                <a:cxn ang="0">
                  <a:pos x="60" y="553"/>
                </a:cxn>
                <a:cxn ang="0">
                  <a:pos x="60" y="575"/>
                </a:cxn>
                <a:cxn ang="0">
                  <a:pos x="66" y="596"/>
                </a:cxn>
                <a:cxn ang="0">
                  <a:pos x="66" y="618"/>
                </a:cxn>
                <a:cxn ang="0">
                  <a:pos x="70" y="647"/>
                </a:cxn>
                <a:cxn ang="0">
                  <a:pos x="76" y="677"/>
                </a:cxn>
                <a:cxn ang="0">
                  <a:pos x="82" y="720"/>
                </a:cxn>
                <a:cxn ang="0">
                  <a:pos x="88" y="742"/>
                </a:cxn>
                <a:cxn ang="0">
                  <a:pos x="88" y="764"/>
                </a:cxn>
                <a:cxn ang="0">
                  <a:pos x="94" y="786"/>
                </a:cxn>
                <a:cxn ang="0">
                  <a:pos x="94" y="808"/>
                </a:cxn>
                <a:cxn ang="0">
                  <a:pos x="100" y="830"/>
                </a:cxn>
                <a:cxn ang="0">
                  <a:pos x="106" y="852"/>
                </a:cxn>
                <a:cxn ang="0">
                  <a:pos x="106" y="873"/>
                </a:cxn>
                <a:cxn ang="0">
                  <a:pos x="112" y="895"/>
                </a:cxn>
                <a:cxn ang="0">
                  <a:pos x="118" y="917"/>
                </a:cxn>
                <a:cxn ang="0">
                  <a:pos x="136" y="924"/>
                </a:cxn>
              </a:cxnLst>
              <a:rect l="0" t="0" r="r" b="b"/>
              <a:pathLst>
                <a:path w="136" h="924">
                  <a:moveTo>
                    <a:pt x="0" y="0"/>
                  </a:moveTo>
                  <a:lnTo>
                    <a:pt x="12" y="21"/>
                  </a:lnTo>
                  <a:lnTo>
                    <a:pt x="24" y="43"/>
                  </a:lnTo>
                  <a:lnTo>
                    <a:pt x="30" y="65"/>
                  </a:lnTo>
                  <a:lnTo>
                    <a:pt x="36" y="87"/>
                  </a:lnTo>
                  <a:lnTo>
                    <a:pt x="36" y="109"/>
                  </a:lnTo>
                  <a:lnTo>
                    <a:pt x="42" y="138"/>
                  </a:lnTo>
                  <a:lnTo>
                    <a:pt x="42" y="160"/>
                  </a:lnTo>
                  <a:lnTo>
                    <a:pt x="48" y="182"/>
                  </a:lnTo>
                  <a:lnTo>
                    <a:pt x="48" y="204"/>
                  </a:lnTo>
                  <a:lnTo>
                    <a:pt x="48" y="226"/>
                  </a:lnTo>
                  <a:lnTo>
                    <a:pt x="48" y="247"/>
                  </a:lnTo>
                  <a:lnTo>
                    <a:pt x="54" y="269"/>
                  </a:lnTo>
                  <a:lnTo>
                    <a:pt x="54" y="291"/>
                  </a:lnTo>
                  <a:lnTo>
                    <a:pt x="54" y="320"/>
                  </a:lnTo>
                  <a:lnTo>
                    <a:pt x="54" y="342"/>
                  </a:lnTo>
                  <a:lnTo>
                    <a:pt x="54" y="364"/>
                  </a:lnTo>
                  <a:lnTo>
                    <a:pt x="54" y="386"/>
                  </a:lnTo>
                  <a:lnTo>
                    <a:pt x="54" y="408"/>
                  </a:lnTo>
                  <a:lnTo>
                    <a:pt x="54" y="430"/>
                  </a:lnTo>
                  <a:lnTo>
                    <a:pt x="54" y="452"/>
                  </a:lnTo>
                  <a:lnTo>
                    <a:pt x="54" y="472"/>
                  </a:lnTo>
                  <a:lnTo>
                    <a:pt x="54" y="494"/>
                  </a:lnTo>
                  <a:lnTo>
                    <a:pt x="54" y="531"/>
                  </a:lnTo>
                  <a:lnTo>
                    <a:pt x="60" y="553"/>
                  </a:lnTo>
                  <a:lnTo>
                    <a:pt x="60" y="575"/>
                  </a:lnTo>
                  <a:lnTo>
                    <a:pt x="66" y="596"/>
                  </a:lnTo>
                  <a:lnTo>
                    <a:pt x="66" y="618"/>
                  </a:lnTo>
                  <a:lnTo>
                    <a:pt x="70" y="647"/>
                  </a:lnTo>
                  <a:lnTo>
                    <a:pt x="76" y="677"/>
                  </a:lnTo>
                  <a:lnTo>
                    <a:pt x="82" y="720"/>
                  </a:lnTo>
                  <a:lnTo>
                    <a:pt x="88" y="742"/>
                  </a:lnTo>
                  <a:lnTo>
                    <a:pt x="88" y="764"/>
                  </a:lnTo>
                  <a:lnTo>
                    <a:pt x="94" y="786"/>
                  </a:lnTo>
                  <a:lnTo>
                    <a:pt x="94" y="808"/>
                  </a:lnTo>
                  <a:lnTo>
                    <a:pt x="100" y="830"/>
                  </a:lnTo>
                  <a:lnTo>
                    <a:pt x="106" y="852"/>
                  </a:lnTo>
                  <a:lnTo>
                    <a:pt x="106" y="873"/>
                  </a:lnTo>
                  <a:lnTo>
                    <a:pt x="112" y="895"/>
                  </a:lnTo>
                  <a:lnTo>
                    <a:pt x="118" y="917"/>
                  </a:lnTo>
                  <a:lnTo>
                    <a:pt x="136" y="92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8" name="Freeform 22"/>
            <p:cNvSpPr>
              <a:spLocks noChangeArrowheads="1"/>
            </p:cNvSpPr>
            <p:nvPr/>
          </p:nvSpPr>
          <p:spPr bwMode="auto">
            <a:xfrm>
              <a:off x="2737" y="2286"/>
              <a:ext cx="136" cy="63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16"/>
                </a:cxn>
                <a:cxn ang="0">
                  <a:pos x="112" y="31"/>
                </a:cxn>
                <a:cxn ang="0">
                  <a:pos x="107" y="46"/>
                </a:cxn>
                <a:cxn ang="0">
                  <a:pos x="100" y="61"/>
                </a:cxn>
                <a:cxn ang="0">
                  <a:pos x="100" y="76"/>
                </a:cxn>
                <a:cxn ang="0">
                  <a:pos x="95" y="96"/>
                </a:cxn>
                <a:cxn ang="0">
                  <a:pos x="95" y="111"/>
                </a:cxn>
                <a:cxn ang="0">
                  <a:pos x="88" y="126"/>
                </a:cxn>
                <a:cxn ang="0">
                  <a:pos x="88" y="141"/>
                </a:cxn>
                <a:cxn ang="0">
                  <a:pos x="88" y="156"/>
                </a:cxn>
                <a:cxn ang="0">
                  <a:pos x="88" y="171"/>
                </a:cxn>
                <a:cxn ang="0">
                  <a:pos x="83" y="186"/>
                </a:cxn>
                <a:cxn ang="0">
                  <a:pos x="83" y="201"/>
                </a:cxn>
                <a:cxn ang="0">
                  <a:pos x="83" y="222"/>
                </a:cxn>
                <a:cxn ang="0">
                  <a:pos x="83" y="237"/>
                </a:cxn>
                <a:cxn ang="0">
                  <a:pos x="83" y="252"/>
                </a:cxn>
                <a:cxn ang="0">
                  <a:pos x="83" y="267"/>
                </a:cxn>
                <a:cxn ang="0">
                  <a:pos x="83" y="282"/>
                </a:cxn>
                <a:cxn ang="0">
                  <a:pos x="83" y="297"/>
                </a:cxn>
                <a:cxn ang="0">
                  <a:pos x="83" y="312"/>
                </a:cxn>
                <a:cxn ang="0">
                  <a:pos x="83" y="326"/>
                </a:cxn>
                <a:cxn ang="0">
                  <a:pos x="83" y="341"/>
                </a:cxn>
                <a:cxn ang="0">
                  <a:pos x="83" y="366"/>
                </a:cxn>
                <a:cxn ang="0">
                  <a:pos x="76" y="381"/>
                </a:cxn>
                <a:cxn ang="0">
                  <a:pos x="76" y="396"/>
                </a:cxn>
                <a:cxn ang="0">
                  <a:pos x="71" y="411"/>
                </a:cxn>
                <a:cxn ang="0">
                  <a:pos x="71" y="427"/>
                </a:cxn>
                <a:cxn ang="0">
                  <a:pos x="66" y="447"/>
                </a:cxn>
                <a:cxn ang="0">
                  <a:pos x="60" y="467"/>
                </a:cxn>
                <a:cxn ang="0">
                  <a:pos x="54" y="497"/>
                </a:cxn>
                <a:cxn ang="0">
                  <a:pos x="48" y="512"/>
                </a:cxn>
                <a:cxn ang="0">
                  <a:pos x="48" y="527"/>
                </a:cxn>
                <a:cxn ang="0">
                  <a:pos x="42" y="542"/>
                </a:cxn>
                <a:cxn ang="0">
                  <a:pos x="42" y="557"/>
                </a:cxn>
                <a:cxn ang="0">
                  <a:pos x="36" y="572"/>
                </a:cxn>
                <a:cxn ang="0">
                  <a:pos x="30" y="587"/>
                </a:cxn>
                <a:cxn ang="0">
                  <a:pos x="30" y="602"/>
                </a:cxn>
                <a:cxn ang="0">
                  <a:pos x="24" y="617"/>
                </a:cxn>
                <a:cxn ang="0">
                  <a:pos x="18" y="632"/>
                </a:cxn>
                <a:cxn ang="0">
                  <a:pos x="0" y="638"/>
                </a:cxn>
              </a:cxnLst>
              <a:rect l="0" t="0" r="r" b="b"/>
              <a:pathLst>
                <a:path w="136" h="638">
                  <a:moveTo>
                    <a:pt x="136" y="0"/>
                  </a:moveTo>
                  <a:lnTo>
                    <a:pt x="124" y="16"/>
                  </a:lnTo>
                  <a:lnTo>
                    <a:pt x="112" y="31"/>
                  </a:lnTo>
                  <a:lnTo>
                    <a:pt x="107" y="46"/>
                  </a:lnTo>
                  <a:lnTo>
                    <a:pt x="100" y="61"/>
                  </a:lnTo>
                  <a:lnTo>
                    <a:pt x="100" y="76"/>
                  </a:lnTo>
                  <a:lnTo>
                    <a:pt x="95" y="96"/>
                  </a:lnTo>
                  <a:lnTo>
                    <a:pt x="95" y="111"/>
                  </a:lnTo>
                  <a:lnTo>
                    <a:pt x="88" y="126"/>
                  </a:lnTo>
                  <a:lnTo>
                    <a:pt x="88" y="141"/>
                  </a:lnTo>
                  <a:lnTo>
                    <a:pt x="88" y="156"/>
                  </a:lnTo>
                  <a:lnTo>
                    <a:pt x="88" y="171"/>
                  </a:lnTo>
                  <a:lnTo>
                    <a:pt x="83" y="186"/>
                  </a:lnTo>
                  <a:lnTo>
                    <a:pt x="83" y="201"/>
                  </a:lnTo>
                  <a:lnTo>
                    <a:pt x="83" y="222"/>
                  </a:lnTo>
                  <a:lnTo>
                    <a:pt x="83" y="237"/>
                  </a:lnTo>
                  <a:lnTo>
                    <a:pt x="83" y="252"/>
                  </a:lnTo>
                  <a:lnTo>
                    <a:pt x="83" y="267"/>
                  </a:lnTo>
                  <a:lnTo>
                    <a:pt x="83" y="282"/>
                  </a:lnTo>
                  <a:lnTo>
                    <a:pt x="83" y="297"/>
                  </a:lnTo>
                  <a:lnTo>
                    <a:pt x="83" y="312"/>
                  </a:lnTo>
                  <a:lnTo>
                    <a:pt x="83" y="326"/>
                  </a:lnTo>
                  <a:lnTo>
                    <a:pt x="83" y="341"/>
                  </a:lnTo>
                  <a:lnTo>
                    <a:pt x="83" y="366"/>
                  </a:lnTo>
                  <a:lnTo>
                    <a:pt x="76" y="381"/>
                  </a:lnTo>
                  <a:lnTo>
                    <a:pt x="76" y="396"/>
                  </a:lnTo>
                  <a:lnTo>
                    <a:pt x="71" y="411"/>
                  </a:lnTo>
                  <a:lnTo>
                    <a:pt x="71" y="427"/>
                  </a:lnTo>
                  <a:lnTo>
                    <a:pt x="66" y="447"/>
                  </a:lnTo>
                  <a:lnTo>
                    <a:pt x="60" y="467"/>
                  </a:lnTo>
                  <a:lnTo>
                    <a:pt x="54" y="497"/>
                  </a:lnTo>
                  <a:lnTo>
                    <a:pt x="48" y="512"/>
                  </a:lnTo>
                  <a:lnTo>
                    <a:pt x="48" y="527"/>
                  </a:lnTo>
                  <a:lnTo>
                    <a:pt x="42" y="542"/>
                  </a:lnTo>
                  <a:lnTo>
                    <a:pt x="42" y="557"/>
                  </a:lnTo>
                  <a:lnTo>
                    <a:pt x="36" y="572"/>
                  </a:lnTo>
                  <a:lnTo>
                    <a:pt x="30" y="587"/>
                  </a:lnTo>
                  <a:lnTo>
                    <a:pt x="30" y="602"/>
                  </a:lnTo>
                  <a:lnTo>
                    <a:pt x="24" y="617"/>
                  </a:lnTo>
                  <a:lnTo>
                    <a:pt x="18" y="632"/>
                  </a:lnTo>
                  <a:lnTo>
                    <a:pt x="0" y="638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39" name="Freeform 23"/>
            <p:cNvSpPr>
              <a:spLocks noChangeArrowheads="1"/>
            </p:cNvSpPr>
            <p:nvPr/>
          </p:nvSpPr>
          <p:spPr bwMode="auto">
            <a:xfrm>
              <a:off x="2880" y="2286"/>
              <a:ext cx="135" cy="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4" y="31"/>
                </a:cxn>
                <a:cxn ang="0">
                  <a:pos x="29" y="46"/>
                </a:cxn>
                <a:cxn ang="0">
                  <a:pos x="36" y="61"/>
                </a:cxn>
                <a:cxn ang="0">
                  <a:pos x="36" y="76"/>
                </a:cxn>
                <a:cxn ang="0">
                  <a:pos x="41" y="96"/>
                </a:cxn>
                <a:cxn ang="0">
                  <a:pos x="41" y="111"/>
                </a:cxn>
                <a:cxn ang="0">
                  <a:pos x="48" y="126"/>
                </a:cxn>
                <a:cxn ang="0">
                  <a:pos x="48" y="141"/>
                </a:cxn>
                <a:cxn ang="0">
                  <a:pos x="48" y="156"/>
                </a:cxn>
                <a:cxn ang="0">
                  <a:pos x="48" y="171"/>
                </a:cxn>
                <a:cxn ang="0">
                  <a:pos x="53" y="186"/>
                </a:cxn>
                <a:cxn ang="0">
                  <a:pos x="53" y="201"/>
                </a:cxn>
                <a:cxn ang="0">
                  <a:pos x="53" y="222"/>
                </a:cxn>
                <a:cxn ang="0">
                  <a:pos x="53" y="237"/>
                </a:cxn>
                <a:cxn ang="0">
                  <a:pos x="53" y="252"/>
                </a:cxn>
                <a:cxn ang="0">
                  <a:pos x="53" y="267"/>
                </a:cxn>
                <a:cxn ang="0">
                  <a:pos x="53" y="282"/>
                </a:cxn>
                <a:cxn ang="0">
                  <a:pos x="53" y="297"/>
                </a:cxn>
                <a:cxn ang="0">
                  <a:pos x="53" y="312"/>
                </a:cxn>
                <a:cxn ang="0">
                  <a:pos x="53" y="326"/>
                </a:cxn>
                <a:cxn ang="0">
                  <a:pos x="53" y="341"/>
                </a:cxn>
                <a:cxn ang="0">
                  <a:pos x="53" y="366"/>
                </a:cxn>
                <a:cxn ang="0">
                  <a:pos x="60" y="381"/>
                </a:cxn>
                <a:cxn ang="0">
                  <a:pos x="60" y="396"/>
                </a:cxn>
                <a:cxn ang="0">
                  <a:pos x="65" y="411"/>
                </a:cxn>
                <a:cxn ang="0">
                  <a:pos x="65" y="427"/>
                </a:cxn>
                <a:cxn ang="0">
                  <a:pos x="69" y="447"/>
                </a:cxn>
                <a:cxn ang="0">
                  <a:pos x="75" y="467"/>
                </a:cxn>
                <a:cxn ang="0">
                  <a:pos x="81" y="497"/>
                </a:cxn>
                <a:cxn ang="0">
                  <a:pos x="87" y="512"/>
                </a:cxn>
                <a:cxn ang="0">
                  <a:pos x="87" y="527"/>
                </a:cxn>
                <a:cxn ang="0">
                  <a:pos x="93" y="542"/>
                </a:cxn>
                <a:cxn ang="0">
                  <a:pos x="93" y="557"/>
                </a:cxn>
                <a:cxn ang="0">
                  <a:pos x="99" y="572"/>
                </a:cxn>
                <a:cxn ang="0">
                  <a:pos x="105" y="587"/>
                </a:cxn>
                <a:cxn ang="0">
                  <a:pos x="105" y="602"/>
                </a:cxn>
                <a:cxn ang="0">
                  <a:pos x="111" y="617"/>
                </a:cxn>
                <a:cxn ang="0">
                  <a:pos x="117" y="632"/>
                </a:cxn>
                <a:cxn ang="0">
                  <a:pos x="135" y="638"/>
                </a:cxn>
              </a:cxnLst>
              <a:rect l="0" t="0" r="r" b="b"/>
              <a:pathLst>
                <a:path w="135" h="638">
                  <a:moveTo>
                    <a:pt x="0" y="0"/>
                  </a:moveTo>
                  <a:lnTo>
                    <a:pt x="12" y="16"/>
                  </a:lnTo>
                  <a:lnTo>
                    <a:pt x="24" y="31"/>
                  </a:lnTo>
                  <a:lnTo>
                    <a:pt x="29" y="46"/>
                  </a:lnTo>
                  <a:lnTo>
                    <a:pt x="36" y="61"/>
                  </a:lnTo>
                  <a:lnTo>
                    <a:pt x="36" y="76"/>
                  </a:lnTo>
                  <a:lnTo>
                    <a:pt x="41" y="96"/>
                  </a:lnTo>
                  <a:lnTo>
                    <a:pt x="41" y="111"/>
                  </a:lnTo>
                  <a:lnTo>
                    <a:pt x="48" y="126"/>
                  </a:lnTo>
                  <a:lnTo>
                    <a:pt x="48" y="141"/>
                  </a:lnTo>
                  <a:lnTo>
                    <a:pt x="48" y="156"/>
                  </a:lnTo>
                  <a:lnTo>
                    <a:pt x="48" y="171"/>
                  </a:lnTo>
                  <a:lnTo>
                    <a:pt x="53" y="186"/>
                  </a:lnTo>
                  <a:lnTo>
                    <a:pt x="53" y="201"/>
                  </a:lnTo>
                  <a:lnTo>
                    <a:pt x="53" y="222"/>
                  </a:lnTo>
                  <a:lnTo>
                    <a:pt x="53" y="237"/>
                  </a:lnTo>
                  <a:lnTo>
                    <a:pt x="53" y="252"/>
                  </a:lnTo>
                  <a:lnTo>
                    <a:pt x="53" y="267"/>
                  </a:lnTo>
                  <a:lnTo>
                    <a:pt x="53" y="282"/>
                  </a:lnTo>
                  <a:lnTo>
                    <a:pt x="53" y="297"/>
                  </a:lnTo>
                  <a:lnTo>
                    <a:pt x="53" y="312"/>
                  </a:lnTo>
                  <a:lnTo>
                    <a:pt x="53" y="326"/>
                  </a:lnTo>
                  <a:lnTo>
                    <a:pt x="53" y="341"/>
                  </a:lnTo>
                  <a:lnTo>
                    <a:pt x="53" y="366"/>
                  </a:lnTo>
                  <a:lnTo>
                    <a:pt x="60" y="381"/>
                  </a:lnTo>
                  <a:lnTo>
                    <a:pt x="60" y="396"/>
                  </a:lnTo>
                  <a:lnTo>
                    <a:pt x="65" y="411"/>
                  </a:lnTo>
                  <a:lnTo>
                    <a:pt x="65" y="427"/>
                  </a:lnTo>
                  <a:lnTo>
                    <a:pt x="69" y="447"/>
                  </a:lnTo>
                  <a:lnTo>
                    <a:pt x="75" y="467"/>
                  </a:lnTo>
                  <a:lnTo>
                    <a:pt x="81" y="497"/>
                  </a:lnTo>
                  <a:lnTo>
                    <a:pt x="87" y="512"/>
                  </a:lnTo>
                  <a:lnTo>
                    <a:pt x="87" y="527"/>
                  </a:lnTo>
                  <a:lnTo>
                    <a:pt x="93" y="542"/>
                  </a:lnTo>
                  <a:lnTo>
                    <a:pt x="93" y="557"/>
                  </a:lnTo>
                  <a:lnTo>
                    <a:pt x="99" y="572"/>
                  </a:lnTo>
                  <a:lnTo>
                    <a:pt x="105" y="587"/>
                  </a:lnTo>
                  <a:lnTo>
                    <a:pt x="105" y="602"/>
                  </a:lnTo>
                  <a:lnTo>
                    <a:pt x="111" y="617"/>
                  </a:lnTo>
                  <a:lnTo>
                    <a:pt x="117" y="632"/>
                  </a:lnTo>
                  <a:lnTo>
                    <a:pt x="135" y="638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0" name="Freeform 24"/>
            <p:cNvSpPr>
              <a:spLocks noChangeArrowheads="1"/>
            </p:cNvSpPr>
            <p:nvPr/>
          </p:nvSpPr>
          <p:spPr bwMode="auto">
            <a:xfrm>
              <a:off x="2990" y="2459"/>
              <a:ext cx="136" cy="46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11"/>
                </a:cxn>
                <a:cxn ang="0">
                  <a:pos x="112" y="22"/>
                </a:cxn>
                <a:cxn ang="0">
                  <a:pos x="106" y="33"/>
                </a:cxn>
                <a:cxn ang="0">
                  <a:pos x="100" y="44"/>
                </a:cxn>
                <a:cxn ang="0">
                  <a:pos x="100" y="55"/>
                </a:cxn>
                <a:cxn ang="0">
                  <a:pos x="94" y="70"/>
                </a:cxn>
                <a:cxn ang="0">
                  <a:pos x="94" y="81"/>
                </a:cxn>
                <a:cxn ang="0">
                  <a:pos x="88" y="92"/>
                </a:cxn>
                <a:cxn ang="0">
                  <a:pos x="88" y="103"/>
                </a:cxn>
                <a:cxn ang="0">
                  <a:pos x="88" y="114"/>
                </a:cxn>
                <a:cxn ang="0">
                  <a:pos x="88" y="124"/>
                </a:cxn>
                <a:cxn ang="0">
                  <a:pos x="82" y="135"/>
                </a:cxn>
                <a:cxn ang="0">
                  <a:pos x="82" y="146"/>
                </a:cxn>
                <a:cxn ang="0">
                  <a:pos x="82" y="161"/>
                </a:cxn>
                <a:cxn ang="0">
                  <a:pos x="82" y="172"/>
                </a:cxn>
                <a:cxn ang="0">
                  <a:pos x="82" y="183"/>
                </a:cxn>
                <a:cxn ang="0">
                  <a:pos x="82" y="194"/>
                </a:cxn>
                <a:cxn ang="0">
                  <a:pos x="82" y="205"/>
                </a:cxn>
                <a:cxn ang="0">
                  <a:pos x="82" y="216"/>
                </a:cxn>
                <a:cxn ang="0">
                  <a:pos x="82" y="227"/>
                </a:cxn>
                <a:cxn ang="0">
                  <a:pos x="82" y="237"/>
                </a:cxn>
                <a:cxn ang="0">
                  <a:pos x="82" y="248"/>
                </a:cxn>
                <a:cxn ang="0">
                  <a:pos x="82" y="266"/>
                </a:cxn>
                <a:cxn ang="0">
                  <a:pos x="76" y="277"/>
                </a:cxn>
                <a:cxn ang="0">
                  <a:pos x="76" y="288"/>
                </a:cxn>
                <a:cxn ang="0">
                  <a:pos x="70" y="299"/>
                </a:cxn>
                <a:cxn ang="0">
                  <a:pos x="70" y="310"/>
                </a:cxn>
                <a:cxn ang="0">
                  <a:pos x="66" y="325"/>
                </a:cxn>
                <a:cxn ang="0">
                  <a:pos x="60" y="340"/>
                </a:cxn>
                <a:cxn ang="0">
                  <a:pos x="54" y="361"/>
                </a:cxn>
                <a:cxn ang="0">
                  <a:pos x="48" y="372"/>
                </a:cxn>
                <a:cxn ang="0">
                  <a:pos x="48" y="383"/>
                </a:cxn>
                <a:cxn ang="0">
                  <a:pos x="42" y="394"/>
                </a:cxn>
                <a:cxn ang="0">
                  <a:pos x="42" y="405"/>
                </a:cxn>
                <a:cxn ang="0">
                  <a:pos x="36" y="416"/>
                </a:cxn>
                <a:cxn ang="0">
                  <a:pos x="30" y="427"/>
                </a:cxn>
                <a:cxn ang="0">
                  <a:pos x="30" y="438"/>
                </a:cxn>
                <a:cxn ang="0">
                  <a:pos x="24" y="449"/>
                </a:cxn>
                <a:cxn ang="0">
                  <a:pos x="18" y="460"/>
                </a:cxn>
                <a:cxn ang="0">
                  <a:pos x="0" y="464"/>
                </a:cxn>
              </a:cxnLst>
              <a:rect l="0" t="0" r="r" b="b"/>
              <a:pathLst>
                <a:path w="136" h="464">
                  <a:moveTo>
                    <a:pt x="136" y="0"/>
                  </a:moveTo>
                  <a:lnTo>
                    <a:pt x="124" y="11"/>
                  </a:lnTo>
                  <a:lnTo>
                    <a:pt x="112" y="22"/>
                  </a:lnTo>
                  <a:lnTo>
                    <a:pt x="106" y="33"/>
                  </a:lnTo>
                  <a:lnTo>
                    <a:pt x="100" y="44"/>
                  </a:lnTo>
                  <a:lnTo>
                    <a:pt x="100" y="55"/>
                  </a:lnTo>
                  <a:lnTo>
                    <a:pt x="94" y="70"/>
                  </a:lnTo>
                  <a:lnTo>
                    <a:pt x="94" y="81"/>
                  </a:lnTo>
                  <a:lnTo>
                    <a:pt x="88" y="92"/>
                  </a:lnTo>
                  <a:lnTo>
                    <a:pt x="88" y="103"/>
                  </a:lnTo>
                  <a:lnTo>
                    <a:pt x="88" y="114"/>
                  </a:lnTo>
                  <a:lnTo>
                    <a:pt x="88" y="124"/>
                  </a:lnTo>
                  <a:lnTo>
                    <a:pt x="82" y="135"/>
                  </a:lnTo>
                  <a:lnTo>
                    <a:pt x="82" y="146"/>
                  </a:lnTo>
                  <a:lnTo>
                    <a:pt x="82" y="161"/>
                  </a:lnTo>
                  <a:lnTo>
                    <a:pt x="82" y="172"/>
                  </a:lnTo>
                  <a:lnTo>
                    <a:pt x="82" y="183"/>
                  </a:lnTo>
                  <a:lnTo>
                    <a:pt x="82" y="194"/>
                  </a:lnTo>
                  <a:lnTo>
                    <a:pt x="82" y="205"/>
                  </a:lnTo>
                  <a:lnTo>
                    <a:pt x="82" y="216"/>
                  </a:lnTo>
                  <a:lnTo>
                    <a:pt x="82" y="227"/>
                  </a:lnTo>
                  <a:lnTo>
                    <a:pt x="82" y="237"/>
                  </a:lnTo>
                  <a:lnTo>
                    <a:pt x="82" y="248"/>
                  </a:lnTo>
                  <a:lnTo>
                    <a:pt x="82" y="266"/>
                  </a:lnTo>
                  <a:lnTo>
                    <a:pt x="76" y="277"/>
                  </a:lnTo>
                  <a:lnTo>
                    <a:pt x="76" y="288"/>
                  </a:lnTo>
                  <a:lnTo>
                    <a:pt x="70" y="299"/>
                  </a:lnTo>
                  <a:lnTo>
                    <a:pt x="70" y="310"/>
                  </a:lnTo>
                  <a:lnTo>
                    <a:pt x="66" y="325"/>
                  </a:lnTo>
                  <a:lnTo>
                    <a:pt x="60" y="340"/>
                  </a:lnTo>
                  <a:lnTo>
                    <a:pt x="54" y="361"/>
                  </a:lnTo>
                  <a:lnTo>
                    <a:pt x="48" y="372"/>
                  </a:lnTo>
                  <a:lnTo>
                    <a:pt x="48" y="383"/>
                  </a:lnTo>
                  <a:lnTo>
                    <a:pt x="42" y="394"/>
                  </a:lnTo>
                  <a:lnTo>
                    <a:pt x="42" y="405"/>
                  </a:lnTo>
                  <a:lnTo>
                    <a:pt x="36" y="416"/>
                  </a:lnTo>
                  <a:lnTo>
                    <a:pt x="30" y="427"/>
                  </a:lnTo>
                  <a:lnTo>
                    <a:pt x="30" y="438"/>
                  </a:lnTo>
                  <a:lnTo>
                    <a:pt x="24" y="449"/>
                  </a:lnTo>
                  <a:lnTo>
                    <a:pt x="18" y="460"/>
                  </a:lnTo>
                  <a:lnTo>
                    <a:pt x="0" y="46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1" name="Freeform 25"/>
            <p:cNvSpPr>
              <a:spLocks noChangeArrowheads="1"/>
            </p:cNvSpPr>
            <p:nvPr/>
          </p:nvSpPr>
          <p:spPr bwMode="auto">
            <a:xfrm>
              <a:off x="3132" y="2459"/>
              <a:ext cx="135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1"/>
                </a:cxn>
                <a:cxn ang="0">
                  <a:pos x="24" y="22"/>
                </a:cxn>
                <a:cxn ang="0">
                  <a:pos x="29" y="33"/>
                </a:cxn>
                <a:cxn ang="0">
                  <a:pos x="36" y="44"/>
                </a:cxn>
                <a:cxn ang="0">
                  <a:pos x="36" y="55"/>
                </a:cxn>
                <a:cxn ang="0">
                  <a:pos x="41" y="70"/>
                </a:cxn>
                <a:cxn ang="0">
                  <a:pos x="41" y="81"/>
                </a:cxn>
                <a:cxn ang="0">
                  <a:pos x="48" y="92"/>
                </a:cxn>
                <a:cxn ang="0">
                  <a:pos x="48" y="103"/>
                </a:cxn>
                <a:cxn ang="0">
                  <a:pos x="48" y="114"/>
                </a:cxn>
                <a:cxn ang="0">
                  <a:pos x="48" y="124"/>
                </a:cxn>
                <a:cxn ang="0">
                  <a:pos x="53" y="135"/>
                </a:cxn>
                <a:cxn ang="0">
                  <a:pos x="53" y="146"/>
                </a:cxn>
                <a:cxn ang="0">
                  <a:pos x="53" y="161"/>
                </a:cxn>
                <a:cxn ang="0">
                  <a:pos x="53" y="172"/>
                </a:cxn>
                <a:cxn ang="0">
                  <a:pos x="53" y="183"/>
                </a:cxn>
                <a:cxn ang="0">
                  <a:pos x="53" y="194"/>
                </a:cxn>
                <a:cxn ang="0">
                  <a:pos x="53" y="205"/>
                </a:cxn>
                <a:cxn ang="0">
                  <a:pos x="53" y="216"/>
                </a:cxn>
                <a:cxn ang="0">
                  <a:pos x="53" y="227"/>
                </a:cxn>
                <a:cxn ang="0">
                  <a:pos x="53" y="237"/>
                </a:cxn>
                <a:cxn ang="0">
                  <a:pos x="53" y="248"/>
                </a:cxn>
                <a:cxn ang="0">
                  <a:pos x="53" y="266"/>
                </a:cxn>
                <a:cxn ang="0">
                  <a:pos x="60" y="277"/>
                </a:cxn>
                <a:cxn ang="0">
                  <a:pos x="60" y="288"/>
                </a:cxn>
                <a:cxn ang="0">
                  <a:pos x="65" y="299"/>
                </a:cxn>
                <a:cxn ang="0">
                  <a:pos x="65" y="310"/>
                </a:cxn>
                <a:cxn ang="0">
                  <a:pos x="69" y="325"/>
                </a:cxn>
                <a:cxn ang="0">
                  <a:pos x="75" y="340"/>
                </a:cxn>
                <a:cxn ang="0">
                  <a:pos x="81" y="361"/>
                </a:cxn>
                <a:cxn ang="0">
                  <a:pos x="87" y="372"/>
                </a:cxn>
                <a:cxn ang="0">
                  <a:pos x="87" y="383"/>
                </a:cxn>
                <a:cxn ang="0">
                  <a:pos x="93" y="394"/>
                </a:cxn>
                <a:cxn ang="0">
                  <a:pos x="93" y="405"/>
                </a:cxn>
                <a:cxn ang="0">
                  <a:pos x="99" y="416"/>
                </a:cxn>
                <a:cxn ang="0">
                  <a:pos x="105" y="427"/>
                </a:cxn>
                <a:cxn ang="0">
                  <a:pos x="105" y="438"/>
                </a:cxn>
                <a:cxn ang="0">
                  <a:pos x="111" y="449"/>
                </a:cxn>
                <a:cxn ang="0">
                  <a:pos x="117" y="460"/>
                </a:cxn>
                <a:cxn ang="0">
                  <a:pos x="135" y="464"/>
                </a:cxn>
              </a:cxnLst>
              <a:rect l="0" t="0" r="r" b="b"/>
              <a:pathLst>
                <a:path w="135" h="464">
                  <a:moveTo>
                    <a:pt x="0" y="0"/>
                  </a:moveTo>
                  <a:lnTo>
                    <a:pt x="12" y="11"/>
                  </a:lnTo>
                  <a:lnTo>
                    <a:pt x="24" y="22"/>
                  </a:lnTo>
                  <a:lnTo>
                    <a:pt x="29" y="33"/>
                  </a:lnTo>
                  <a:lnTo>
                    <a:pt x="36" y="44"/>
                  </a:lnTo>
                  <a:lnTo>
                    <a:pt x="36" y="55"/>
                  </a:lnTo>
                  <a:lnTo>
                    <a:pt x="41" y="70"/>
                  </a:lnTo>
                  <a:lnTo>
                    <a:pt x="41" y="81"/>
                  </a:lnTo>
                  <a:lnTo>
                    <a:pt x="48" y="92"/>
                  </a:lnTo>
                  <a:lnTo>
                    <a:pt x="48" y="103"/>
                  </a:lnTo>
                  <a:lnTo>
                    <a:pt x="48" y="114"/>
                  </a:lnTo>
                  <a:lnTo>
                    <a:pt x="48" y="124"/>
                  </a:lnTo>
                  <a:lnTo>
                    <a:pt x="53" y="135"/>
                  </a:lnTo>
                  <a:lnTo>
                    <a:pt x="53" y="146"/>
                  </a:lnTo>
                  <a:lnTo>
                    <a:pt x="53" y="161"/>
                  </a:lnTo>
                  <a:lnTo>
                    <a:pt x="53" y="172"/>
                  </a:lnTo>
                  <a:lnTo>
                    <a:pt x="53" y="183"/>
                  </a:lnTo>
                  <a:lnTo>
                    <a:pt x="53" y="194"/>
                  </a:lnTo>
                  <a:lnTo>
                    <a:pt x="53" y="205"/>
                  </a:lnTo>
                  <a:lnTo>
                    <a:pt x="53" y="216"/>
                  </a:lnTo>
                  <a:lnTo>
                    <a:pt x="53" y="227"/>
                  </a:lnTo>
                  <a:lnTo>
                    <a:pt x="53" y="237"/>
                  </a:lnTo>
                  <a:lnTo>
                    <a:pt x="53" y="248"/>
                  </a:lnTo>
                  <a:lnTo>
                    <a:pt x="53" y="266"/>
                  </a:lnTo>
                  <a:lnTo>
                    <a:pt x="60" y="277"/>
                  </a:lnTo>
                  <a:lnTo>
                    <a:pt x="60" y="288"/>
                  </a:lnTo>
                  <a:lnTo>
                    <a:pt x="65" y="299"/>
                  </a:lnTo>
                  <a:lnTo>
                    <a:pt x="65" y="310"/>
                  </a:lnTo>
                  <a:lnTo>
                    <a:pt x="69" y="325"/>
                  </a:lnTo>
                  <a:lnTo>
                    <a:pt x="75" y="340"/>
                  </a:lnTo>
                  <a:lnTo>
                    <a:pt x="81" y="361"/>
                  </a:lnTo>
                  <a:lnTo>
                    <a:pt x="87" y="372"/>
                  </a:lnTo>
                  <a:lnTo>
                    <a:pt x="87" y="383"/>
                  </a:lnTo>
                  <a:lnTo>
                    <a:pt x="93" y="394"/>
                  </a:lnTo>
                  <a:lnTo>
                    <a:pt x="93" y="405"/>
                  </a:lnTo>
                  <a:lnTo>
                    <a:pt x="99" y="416"/>
                  </a:lnTo>
                  <a:lnTo>
                    <a:pt x="105" y="427"/>
                  </a:lnTo>
                  <a:lnTo>
                    <a:pt x="105" y="438"/>
                  </a:lnTo>
                  <a:lnTo>
                    <a:pt x="111" y="449"/>
                  </a:lnTo>
                  <a:lnTo>
                    <a:pt x="117" y="460"/>
                  </a:lnTo>
                  <a:lnTo>
                    <a:pt x="135" y="46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2" name="Freeform 26"/>
            <p:cNvSpPr>
              <a:spLocks noChangeArrowheads="1"/>
            </p:cNvSpPr>
            <p:nvPr/>
          </p:nvSpPr>
          <p:spPr bwMode="auto">
            <a:xfrm>
              <a:off x="2494" y="1597"/>
              <a:ext cx="2774" cy="1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6"/>
                </a:cxn>
                <a:cxn ang="0">
                  <a:pos x="4" y="72"/>
                </a:cxn>
                <a:cxn ang="0">
                  <a:pos x="9" y="107"/>
                </a:cxn>
                <a:cxn ang="0">
                  <a:pos x="16" y="143"/>
                </a:cxn>
                <a:cxn ang="0">
                  <a:pos x="26" y="179"/>
                </a:cxn>
                <a:cxn ang="0">
                  <a:pos x="38" y="214"/>
                </a:cxn>
                <a:cxn ang="0">
                  <a:pos x="50" y="250"/>
                </a:cxn>
                <a:cxn ang="0">
                  <a:pos x="65" y="285"/>
                </a:cxn>
                <a:cxn ang="0">
                  <a:pos x="82" y="320"/>
                </a:cxn>
                <a:cxn ang="0">
                  <a:pos x="101" y="355"/>
                </a:cxn>
                <a:cxn ang="0">
                  <a:pos x="122" y="389"/>
                </a:cxn>
                <a:cxn ang="0">
                  <a:pos x="146" y="423"/>
                </a:cxn>
                <a:cxn ang="0">
                  <a:pos x="170" y="457"/>
                </a:cxn>
                <a:cxn ang="0">
                  <a:pos x="197" y="491"/>
                </a:cxn>
                <a:cxn ang="0">
                  <a:pos x="226" y="524"/>
                </a:cxn>
                <a:cxn ang="0">
                  <a:pos x="257" y="556"/>
                </a:cxn>
                <a:cxn ang="0">
                  <a:pos x="290" y="589"/>
                </a:cxn>
                <a:cxn ang="0">
                  <a:pos x="323" y="621"/>
                </a:cxn>
                <a:cxn ang="0">
                  <a:pos x="360" y="652"/>
                </a:cxn>
                <a:cxn ang="0">
                  <a:pos x="398" y="683"/>
                </a:cxn>
                <a:cxn ang="0">
                  <a:pos x="437" y="714"/>
                </a:cxn>
                <a:cxn ang="0">
                  <a:pos x="478" y="744"/>
                </a:cxn>
                <a:cxn ang="0">
                  <a:pos x="521" y="773"/>
                </a:cxn>
                <a:cxn ang="0">
                  <a:pos x="566" y="802"/>
                </a:cxn>
                <a:cxn ang="0">
                  <a:pos x="612" y="830"/>
                </a:cxn>
                <a:cxn ang="0">
                  <a:pos x="660" y="858"/>
                </a:cxn>
                <a:cxn ang="0">
                  <a:pos x="710" y="885"/>
                </a:cxn>
                <a:cxn ang="0">
                  <a:pos x="760" y="911"/>
                </a:cxn>
                <a:cxn ang="0">
                  <a:pos x="813" y="937"/>
                </a:cxn>
                <a:cxn ang="0">
                  <a:pos x="867" y="962"/>
                </a:cxn>
                <a:cxn ang="0">
                  <a:pos x="922" y="986"/>
                </a:cxn>
                <a:cxn ang="0">
                  <a:pos x="979" y="1010"/>
                </a:cxn>
                <a:cxn ang="0">
                  <a:pos x="1036" y="1032"/>
                </a:cxn>
                <a:cxn ang="0">
                  <a:pos x="1096" y="1054"/>
                </a:cxn>
                <a:cxn ang="0">
                  <a:pos x="1156" y="1076"/>
                </a:cxn>
                <a:cxn ang="0">
                  <a:pos x="1218" y="1096"/>
                </a:cxn>
                <a:cxn ang="0">
                  <a:pos x="1280" y="1116"/>
                </a:cxn>
                <a:cxn ang="0">
                  <a:pos x="1344" y="1135"/>
                </a:cxn>
                <a:cxn ang="0">
                  <a:pos x="1409" y="1153"/>
                </a:cxn>
                <a:cxn ang="0">
                  <a:pos x="1475" y="1170"/>
                </a:cxn>
                <a:cxn ang="0">
                  <a:pos x="1542" y="1186"/>
                </a:cxn>
                <a:cxn ang="0">
                  <a:pos x="1610" y="1202"/>
                </a:cxn>
                <a:cxn ang="0">
                  <a:pos x="1678" y="1216"/>
                </a:cxn>
                <a:cxn ang="0">
                  <a:pos x="1747" y="1230"/>
                </a:cxn>
                <a:cxn ang="0">
                  <a:pos x="1818" y="1243"/>
                </a:cxn>
                <a:cxn ang="0">
                  <a:pos x="1888" y="1255"/>
                </a:cxn>
                <a:cxn ang="0">
                  <a:pos x="1960" y="1266"/>
                </a:cxn>
                <a:cxn ang="0">
                  <a:pos x="2032" y="1276"/>
                </a:cxn>
                <a:cxn ang="0">
                  <a:pos x="2105" y="1285"/>
                </a:cxn>
                <a:cxn ang="0">
                  <a:pos x="2178" y="1293"/>
                </a:cxn>
                <a:cxn ang="0">
                  <a:pos x="2251" y="1300"/>
                </a:cxn>
                <a:cxn ang="0">
                  <a:pos x="2325" y="1306"/>
                </a:cxn>
                <a:cxn ang="0">
                  <a:pos x="2399" y="1311"/>
                </a:cxn>
                <a:cxn ang="0">
                  <a:pos x="2474" y="1316"/>
                </a:cxn>
                <a:cxn ang="0">
                  <a:pos x="2549" y="1319"/>
                </a:cxn>
                <a:cxn ang="0">
                  <a:pos x="2624" y="1321"/>
                </a:cxn>
                <a:cxn ang="0">
                  <a:pos x="2699" y="1323"/>
                </a:cxn>
                <a:cxn ang="0">
                  <a:pos x="2774" y="1323"/>
                </a:cxn>
              </a:cxnLst>
              <a:rect l="0" t="0" r="r" b="b"/>
              <a:pathLst>
                <a:path w="2774" h="1323">
                  <a:moveTo>
                    <a:pt x="0" y="0"/>
                  </a:moveTo>
                  <a:lnTo>
                    <a:pt x="2" y="36"/>
                  </a:lnTo>
                  <a:lnTo>
                    <a:pt x="4" y="72"/>
                  </a:lnTo>
                  <a:lnTo>
                    <a:pt x="9" y="107"/>
                  </a:lnTo>
                  <a:lnTo>
                    <a:pt x="16" y="143"/>
                  </a:lnTo>
                  <a:lnTo>
                    <a:pt x="26" y="179"/>
                  </a:lnTo>
                  <a:lnTo>
                    <a:pt x="38" y="214"/>
                  </a:lnTo>
                  <a:lnTo>
                    <a:pt x="50" y="250"/>
                  </a:lnTo>
                  <a:lnTo>
                    <a:pt x="65" y="285"/>
                  </a:lnTo>
                  <a:lnTo>
                    <a:pt x="82" y="320"/>
                  </a:lnTo>
                  <a:lnTo>
                    <a:pt x="101" y="355"/>
                  </a:lnTo>
                  <a:lnTo>
                    <a:pt x="122" y="389"/>
                  </a:lnTo>
                  <a:lnTo>
                    <a:pt x="146" y="423"/>
                  </a:lnTo>
                  <a:lnTo>
                    <a:pt x="170" y="457"/>
                  </a:lnTo>
                  <a:lnTo>
                    <a:pt x="197" y="491"/>
                  </a:lnTo>
                  <a:lnTo>
                    <a:pt x="226" y="524"/>
                  </a:lnTo>
                  <a:lnTo>
                    <a:pt x="257" y="556"/>
                  </a:lnTo>
                  <a:lnTo>
                    <a:pt x="290" y="589"/>
                  </a:lnTo>
                  <a:lnTo>
                    <a:pt x="323" y="621"/>
                  </a:lnTo>
                  <a:lnTo>
                    <a:pt x="360" y="652"/>
                  </a:lnTo>
                  <a:lnTo>
                    <a:pt x="398" y="683"/>
                  </a:lnTo>
                  <a:lnTo>
                    <a:pt x="437" y="714"/>
                  </a:lnTo>
                  <a:lnTo>
                    <a:pt x="478" y="744"/>
                  </a:lnTo>
                  <a:lnTo>
                    <a:pt x="521" y="773"/>
                  </a:lnTo>
                  <a:lnTo>
                    <a:pt x="566" y="802"/>
                  </a:lnTo>
                  <a:lnTo>
                    <a:pt x="612" y="830"/>
                  </a:lnTo>
                  <a:lnTo>
                    <a:pt x="660" y="858"/>
                  </a:lnTo>
                  <a:lnTo>
                    <a:pt x="710" y="885"/>
                  </a:lnTo>
                  <a:lnTo>
                    <a:pt x="760" y="911"/>
                  </a:lnTo>
                  <a:lnTo>
                    <a:pt x="813" y="937"/>
                  </a:lnTo>
                  <a:lnTo>
                    <a:pt x="867" y="962"/>
                  </a:lnTo>
                  <a:lnTo>
                    <a:pt x="922" y="986"/>
                  </a:lnTo>
                  <a:lnTo>
                    <a:pt x="979" y="1010"/>
                  </a:lnTo>
                  <a:lnTo>
                    <a:pt x="1036" y="1032"/>
                  </a:lnTo>
                  <a:lnTo>
                    <a:pt x="1096" y="1054"/>
                  </a:lnTo>
                  <a:lnTo>
                    <a:pt x="1156" y="1076"/>
                  </a:lnTo>
                  <a:lnTo>
                    <a:pt x="1218" y="1096"/>
                  </a:lnTo>
                  <a:lnTo>
                    <a:pt x="1280" y="1116"/>
                  </a:lnTo>
                  <a:lnTo>
                    <a:pt x="1344" y="1135"/>
                  </a:lnTo>
                  <a:lnTo>
                    <a:pt x="1409" y="1153"/>
                  </a:lnTo>
                  <a:lnTo>
                    <a:pt x="1475" y="1170"/>
                  </a:lnTo>
                  <a:lnTo>
                    <a:pt x="1542" y="1186"/>
                  </a:lnTo>
                  <a:lnTo>
                    <a:pt x="1610" y="1202"/>
                  </a:lnTo>
                  <a:lnTo>
                    <a:pt x="1678" y="1216"/>
                  </a:lnTo>
                  <a:lnTo>
                    <a:pt x="1747" y="1230"/>
                  </a:lnTo>
                  <a:lnTo>
                    <a:pt x="1818" y="1243"/>
                  </a:lnTo>
                  <a:lnTo>
                    <a:pt x="1888" y="1255"/>
                  </a:lnTo>
                  <a:lnTo>
                    <a:pt x="1960" y="1266"/>
                  </a:lnTo>
                  <a:lnTo>
                    <a:pt x="2032" y="1276"/>
                  </a:lnTo>
                  <a:lnTo>
                    <a:pt x="2105" y="1285"/>
                  </a:lnTo>
                  <a:lnTo>
                    <a:pt x="2178" y="1293"/>
                  </a:lnTo>
                  <a:lnTo>
                    <a:pt x="2251" y="1300"/>
                  </a:lnTo>
                  <a:lnTo>
                    <a:pt x="2325" y="1306"/>
                  </a:lnTo>
                  <a:lnTo>
                    <a:pt x="2399" y="1311"/>
                  </a:lnTo>
                  <a:lnTo>
                    <a:pt x="2474" y="1316"/>
                  </a:lnTo>
                  <a:lnTo>
                    <a:pt x="2549" y="1319"/>
                  </a:lnTo>
                  <a:lnTo>
                    <a:pt x="2624" y="1321"/>
                  </a:lnTo>
                  <a:lnTo>
                    <a:pt x="2699" y="1323"/>
                  </a:lnTo>
                  <a:lnTo>
                    <a:pt x="2774" y="1323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3" name="Freeform 27"/>
            <p:cNvSpPr>
              <a:spLocks noChangeArrowheads="1"/>
            </p:cNvSpPr>
            <p:nvPr/>
          </p:nvSpPr>
          <p:spPr bwMode="auto">
            <a:xfrm>
              <a:off x="3241" y="2574"/>
              <a:ext cx="128" cy="35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7" y="9"/>
                </a:cxn>
                <a:cxn ang="0">
                  <a:pos x="107" y="17"/>
                </a:cxn>
                <a:cxn ang="0">
                  <a:pos x="100" y="25"/>
                </a:cxn>
                <a:cxn ang="0">
                  <a:pos x="95" y="34"/>
                </a:cxn>
                <a:cxn ang="0">
                  <a:pos x="95" y="42"/>
                </a:cxn>
                <a:cxn ang="0">
                  <a:pos x="89" y="53"/>
                </a:cxn>
                <a:cxn ang="0">
                  <a:pos x="89" y="61"/>
                </a:cxn>
                <a:cxn ang="0">
                  <a:pos x="83" y="69"/>
                </a:cxn>
                <a:cxn ang="0">
                  <a:pos x="83" y="78"/>
                </a:cxn>
                <a:cxn ang="0">
                  <a:pos x="83" y="86"/>
                </a:cxn>
                <a:cxn ang="0">
                  <a:pos x="83" y="94"/>
                </a:cxn>
                <a:cxn ang="0">
                  <a:pos x="78" y="102"/>
                </a:cxn>
                <a:cxn ang="0">
                  <a:pos x="78" y="111"/>
                </a:cxn>
                <a:cxn ang="0">
                  <a:pos x="78" y="122"/>
                </a:cxn>
                <a:cxn ang="0">
                  <a:pos x="78" y="130"/>
                </a:cxn>
                <a:cxn ang="0">
                  <a:pos x="78" y="138"/>
                </a:cxn>
                <a:cxn ang="0">
                  <a:pos x="78" y="147"/>
                </a:cxn>
                <a:cxn ang="0">
                  <a:pos x="78" y="155"/>
                </a:cxn>
                <a:cxn ang="0">
                  <a:pos x="78" y="163"/>
                </a:cxn>
                <a:cxn ang="0">
                  <a:pos x="78" y="171"/>
                </a:cxn>
                <a:cxn ang="0">
                  <a:pos x="78" y="179"/>
                </a:cxn>
                <a:cxn ang="0">
                  <a:pos x="78" y="187"/>
                </a:cxn>
                <a:cxn ang="0">
                  <a:pos x="78" y="201"/>
                </a:cxn>
                <a:cxn ang="0">
                  <a:pos x="72" y="209"/>
                </a:cxn>
                <a:cxn ang="0">
                  <a:pos x="72" y="217"/>
                </a:cxn>
                <a:cxn ang="0">
                  <a:pos x="66" y="225"/>
                </a:cxn>
                <a:cxn ang="0">
                  <a:pos x="66" y="234"/>
                </a:cxn>
                <a:cxn ang="0">
                  <a:pos x="62" y="245"/>
                </a:cxn>
                <a:cxn ang="0">
                  <a:pos x="56" y="256"/>
                </a:cxn>
                <a:cxn ang="0">
                  <a:pos x="50" y="272"/>
                </a:cxn>
                <a:cxn ang="0">
                  <a:pos x="45" y="281"/>
                </a:cxn>
                <a:cxn ang="0">
                  <a:pos x="45" y="289"/>
                </a:cxn>
                <a:cxn ang="0">
                  <a:pos x="39" y="297"/>
                </a:cxn>
                <a:cxn ang="0">
                  <a:pos x="39" y="305"/>
                </a:cxn>
                <a:cxn ang="0">
                  <a:pos x="35" y="314"/>
                </a:cxn>
                <a:cxn ang="0">
                  <a:pos x="28" y="322"/>
                </a:cxn>
                <a:cxn ang="0">
                  <a:pos x="28" y="330"/>
                </a:cxn>
                <a:cxn ang="0">
                  <a:pos x="23" y="338"/>
                </a:cxn>
                <a:cxn ang="0">
                  <a:pos x="17" y="347"/>
                </a:cxn>
                <a:cxn ang="0">
                  <a:pos x="0" y="350"/>
                </a:cxn>
              </a:cxnLst>
              <a:rect l="0" t="0" r="r" b="b"/>
              <a:pathLst>
                <a:path w="128" h="350">
                  <a:moveTo>
                    <a:pt x="128" y="0"/>
                  </a:moveTo>
                  <a:lnTo>
                    <a:pt x="117" y="9"/>
                  </a:lnTo>
                  <a:lnTo>
                    <a:pt x="107" y="17"/>
                  </a:lnTo>
                  <a:lnTo>
                    <a:pt x="100" y="25"/>
                  </a:lnTo>
                  <a:lnTo>
                    <a:pt x="95" y="34"/>
                  </a:lnTo>
                  <a:lnTo>
                    <a:pt x="95" y="42"/>
                  </a:lnTo>
                  <a:lnTo>
                    <a:pt x="89" y="53"/>
                  </a:lnTo>
                  <a:lnTo>
                    <a:pt x="89" y="61"/>
                  </a:lnTo>
                  <a:lnTo>
                    <a:pt x="83" y="69"/>
                  </a:lnTo>
                  <a:lnTo>
                    <a:pt x="83" y="78"/>
                  </a:lnTo>
                  <a:lnTo>
                    <a:pt x="83" y="86"/>
                  </a:lnTo>
                  <a:lnTo>
                    <a:pt x="83" y="94"/>
                  </a:lnTo>
                  <a:lnTo>
                    <a:pt x="78" y="102"/>
                  </a:lnTo>
                  <a:lnTo>
                    <a:pt x="78" y="111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78" y="138"/>
                  </a:lnTo>
                  <a:lnTo>
                    <a:pt x="78" y="147"/>
                  </a:lnTo>
                  <a:lnTo>
                    <a:pt x="78" y="155"/>
                  </a:lnTo>
                  <a:lnTo>
                    <a:pt x="78" y="163"/>
                  </a:lnTo>
                  <a:lnTo>
                    <a:pt x="78" y="171"/>
                  </a:lnTo>
                  <a:lnTo>
                    <a:pt x="78" y="179"/>
                  </a:lnTo>
                  <a:lnTo>
                    <a:pt x="78" y="187"/>
                  </a:lnTo>
                  <a:lnTo>
                    <a:pt x="78" y="201"/>
                  </a:lnTo>
                  <a:lnTo>
                    <a:pt x="72" y="209"/>
                  </a:lnTo>
                  <a:lnTo>
                    <a:pt x="72" y="217"/>
                  </a:lnTo>
                  <a:lnTo>
                    <a:pt x="66" y="225"/>
                  </a:lnTo>
                  <a:lnTo>
                    <a:pt x="66" y="234"/>
                  </a:lnTo>
                  <a:lnTo>
                    <a:pt x="62" y="245"/>
                  </a:lnTo>
                  <a:lnTo>
                    <a:pt x="56" y="256"/>
                  </a:lnTo>
                  <a:lnTo>
                    <a:pt x="50" y="272"/>
                  </a:lnTo>
                  <a:lnTo>
                    <a:pt x="45" y="281"/>
                  </a:lnTo>
                  <a:lnTo>
                    <a:pt x="45" y="289"/>
                  </a:lnTo>
                  <a:lnTo>
                    <a:pt x="39" y="297"/>
                  </a:lnTo>
                  <a:lnTo>
                    <a:pt x="39" y="305"/>
                  </a:lnTo>
                  <a:lnTo>
                    <a:pt x="35" y="314"/>
                  </a:lnTo>
                  <a:lnTo>
                    <a:pt x="28" y="322"/>
                  </a:lnTo>
                  <a:lnTo>
                    <a:pt x="28" y="330"/>
                  </a:lnTo>
                  <a:lnTo>
                    <a:pt x="23" y="338"/>
                  </a:lnTo>
                  <a:lnTo>
                    <a:pt x="17" y="347"/>
                  </a:lnTo>
                  <a:lnTo>
                    <a:pt x="0" y="35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4" name="Freeform 28"/>
            <p:cNvSpPr>
              <a:spLocks noChangeArrowheads="1"/>
            </p:cNvSpPr>
            <p:nvPr/>
          </p:nvSpPr>
          <p:spPr bwMode="auto">
            <a:xfrm>
              <a:off x="3373" y="2574"/>
              <a:ext cx="128" cy="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9"/>
                </a:cxn>
                <a:cxn ang="0">
                  <a:pos x="23" y="17"/>
                </a:cxn>
                <a:cxn ang="0">
                  <a:pos x="28" y="25"/>
                </a:cxn>
                <a:cxn ang="0">
                  <a:pos x="35" y="34"/>
                </a:cxn>
                <a:cxn ang="0">
                  <a:pos x="35" y="42"/>
                </a:cxn>
                <a:cxn ang="0">
                  <a:pos x="39" y="53"/>
                </a:cxn>
                <a:cxn ang="0">
                  <a:pos x="39" y="61"/>
                </a:cxn>
                <a:cxn ang="0">
                  <a:pos x="45" y="69"/>
                </a:cxn>
                <a:cxn ang="0">
                  <a:pos x="45" y="78"/>
                </a:cxn>
                <a:cxn ang="0">
                  <a:pos x="45" y="86"/>
                </a:cxn>
                <a:cxn ang="0">
                  <a:pos x="45" y="94"/>
                </a:cxn>
                <a:cxn ang="0">
                  <a:pos x="50" y="102"/>
                </a:cxn>
                <a:cxn ang="0">
                  <a:pos x="50" y="111"/>
                </a:cxn>
                <a:cxn ang="0">
                  <a:pos x="50" y="122"/>
                </a:cxn>
                <a:cxn ang="0">
                  <a:pos x="50" y="130"/>
                </a:cxn>
                <a:cxn ang="0">
                  <a:pos x="50" y="138"/>
                </a:cxn>
                <a:cxn ang="0">
                  <a:pos x="50" y="147"/>
                </a:cxn>
                <a:cxn ang="0">
                  <a:pos x="50" y="155"/>
                </a:cxn>
                <a:cxn ang="0">
                  <a:pos x="50" y="163"/>
                </a:cxn>
                <a:cxn ang="0">
                  <a:pos x="50" y="171"/>
                </a:cxn>
                <a:cxn ang="0">
                  <a:pos x="50" y="179"/>
                </a:cxn>
                <a:cxn ang="0">
                  <a:pos x="50" y="187"/>
                </a:cxn>
                <a:cxn ang="0">
                  <a:pos x="50" y="201"/>
                </a:cxn>
                <a:cxn ang="0">
                  <a:pos x="56" y="209"/>
                </a:cxn>
                <a:cxn ang="0">
                  <a:pos x="56" y="217"/>
                </a:cxn>
                <a:cxn ang="0">
                  <a:pos x="62" y="225"/>
                </a:cxn>
                <a:cxn ang="0">
                  <a:pos x="62" y="234"/>
                </a:cxn>
                <a:cxn ang="0">
                  <a:pos x="66" y="245"/>
                </a:cxn>
                <a:cxn ang="0">
                  <a:pos x="72" y="256"/>
                </a:cxn>
                <a:cxn ang="0">
                  <a:pos x="78" y="272"/>
                </a:cxn>
                <a:cxn ang="0">
                  <a:pos x="83" y="281"/>
                </a:cxn>
                <a:cxn ang="0">
                  <a:pos x="83" y="289"/>
                </a:cxn>
                <a:cxn ang="0">
                  <a:pos x="89" y="297"/>
                </a:cxn>
                <a:cxn ang="0">
                  <a:pos x="89" y="305"/>
                </a:cxn>
                <a:cxn ang="0">
                  <a:pos x="95" y="314"/>
                </a:cxn>
                <a:cxn ang="0">
                  <a:pos x="100" y="322"/>
                </a:cxn>
                <a:cxn ang="0">
                  <a:pos x="100" y="330"/>
                </a:cxn>
                <a:cxn ang="0">
                  <a:pos x="107" y="338"/>
                </a:cxn>
                <a:cxn ang="0">
                  <a:pos x="111" y="347"/>
                </a:cxn>
                <a:cxn ang="0">
                  <a:pos x="128" y="350"/>
                </a:cxn>
              </a:cxnLst>
              <a:rect l="0" t="0" r="r" b="b"/>
              <a:pathLst>
                <a:path w="128" h="350">
                  <a:moveTo>
                    <a:pt x="0" y="0"/>
                  </a:moveTo>
                  <a:lnTo>
                    <a:pt x="11" y="9"/>
                  </a:lnTo>
                  <a:lnTo>
                    <a:pt x="23" y="17"/>
                  </a:lnTo>
                  <a:lnTo>
                    <a:pt x="28" y="25"/>
                  </a:lnTo>
                  <a:lnTo>
                    <a:pt x="35" y="34"/>
                  </a:lnTo>
                  <a:lnTo>
                    <a:pt x="35" y="42"/>
                  </a:lnTo>
                  <a:lnTo>
                    <a:pt x="39" y="53"/>
                  </a:lnTo>
                  <a:lnTo>
                    <a:pt x="39" y="61"/>
                  </a:lnTo>
                  <a:lnTo>
                    <a:pt x="45" y="69"/>
                  </a:lnTo>
                  <a:lnTo>
                    <a:pt x="45" y="78"/>
                  </a:lnTo>
                  <a:lnTo>
                    <a:pt x="45" y="86"/>
                  </a:lnTo>
                  <a:lnTo>
                    <a:pt x="45" y="94"/>
                  </a:lnTo>
                  <a:lnTo>
                    <a:pt x="50" y="102"/>
                  </a:lnTo>
                  <a:lnTo>
                    <a:pt x="50" y="111"/>
                  </a:lnTo>
                  <a:lnTo>
                    <a:pt x="50" y="122"/>
                  </a:lnTo>
                  <a:lnTo>
                    <a:pt x="50" y="130"/>
                  </a:lnTo>
                  <a:lnTo>
                    <a:pt x="50" y="138"/>
                  </a:lnTo>
                  <a:lnTo>
                    <a:pt x="50" y="147"/>
                  </a:lnTo>
                  <a:lnTo>
                    <a:pt x="50" y="155"/>
                  </a:lnTo>
                  <a:lnTo>
                    <a:pt x="50" y="163"/>
                  </a:lnTo>
                  <a:lnTo>
                    <a:pt x="50" y="171"/>
                  </a:lnTo>
                  <a:lnTo>
                    <a:pt x="50" y="179"/>
                  </a:lnTo>
                  <a:lnTo>
                    <a:pt x="50" y="187"/>
                  </a:lnTo>
                  <a:lnTo>
                    <a:pt x="50" y="201"/>
                  </a:lnTo>
                  <a:lnTo>
                    <a:pt x="56" y="209"/>
                  </a:lnTo>
                  <a:lnTo>
                    <a:pt x="56" y="217"/>
                  </a:lnTo>
                  <a:lnTo>
                    <a:pt x="62" y="225"/>
                  </a:lnTo>
                  <a:lnTo>
                    <a:pt x="62" y="234"/>
                  </a:lnTo>
                  <a:lnTo>
                    <a:pt x="66" y="245"/>
                  </a:lnTo>
                  <a:lnTo>
                    <a:pt x="72" y="256"/>
                  </a:lnTo>
                  <a:lnTo>
                    <a:pt x="78" y="272"/>
                  </a:lnTo>
                  <a:lnTo>
                    <a:pt x="83" y="281"/>
                  </a:lnTo>
                  <a:lnTo>
                    <a:pt x="83" y="289"/>
                  </a:lnTo>
                  <a:lnTo>
                    <a:pt x="89" y="297"/>
                  </a:lnTo>
                  <a:lnTo>
                    <a:pt x="89" y="305"/>
                  </a:lnTo>
                  <a:lnTo>
                    <a:pt x="95" y="314"/>
                  </a:lnTo>
                  <a:lnTo>
                    <a:pt x="100" y="322"/>
                  </a:lnTo>
                  <a:lnTo>
                    <a:pt x="100" y="330"/>
                  </a:lnTo>
                  <a:lnTo>
                    <a:pt x="107" y="338"/>
                  </a:lnTo>
                  <a:lnTo>
                    <a:pt x="111" y="347"/>
                  </a:lnTo>
                  <a:lnTo>
                    <a:pt x="128" y="35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5" name="Freeform 29"/>
            <p:cNvSpPr>
              <a:spLocks noChangeArrowheads="1"/>
            </p:cNvSpPr>
            <p:nvPr/>
          </p:nvSpPr>
          <p:spPr bwMode="auto">
            <a:xfrm>
              <a:off x="3494" y="2689"/>
              <a:ext cx="134" cy="23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2" y="6"/>
                </a:cxn>
                <a:cxn ang="0">
                  <a:pos x="111" y="11"/>
                </a:cxn>
                <a:cxn ang="0">
                  <a:pos x="106" y="17"/>
                </a:cxn>
                <a:cxn ang="0">
                  <a:pos x="99" y="22"/>
                </a:cxn>
                <a:cxn ang="0">
                  <a:pos x="99" y="28"/>
                </a:cxn>
                <a:cxn ang="0">
                  <a:pos x="94" y="35"/>
                </a:cxn>
                <a:cxn ang="0">
                  <a:pos x="94" y="41"/>
                </a:cxn>
                <a:cxn ang="0">
                  <a:pos x="87" y="46"/>
                </a:cxn>
                <a:cxn ang="0">
                  <a:pos x="87" y="52"/>
                </a:cxn>
                <a:cxn ang="0">
                  <a:pos x="87" y="57"/>
                </a:cxn>
                <a:cxn ang="0">
                  <a:pos x="87" y="63"/>
                </a:cxn>
                <a:cxn ang="0">
                  <a:pos x="82" y="68"/>
                </a:cxn>
                <a:cxn ang="0">
                  <a:pos x="82" y="74"/>
                </a:cxn>
                <a:cxn ang="0">
                  <a:pos x="82" y="81"/>
                </a:cxn>
                <a:cxn ang="0">
                  <a:pos x="82" y="87"/>
                </a:cxn>
                <a:cxn ang="0">
                  <a:pos x="82" y="93"/>
                </a:cxn>
                <a:cxn ang="0">
                  <a:pos x="82" y="98"/>
                </a:cxn>
                <a:cxn ang="0">
                  <a:pos x="82" y="104"/>
                </a:cxn>
                <a:cxn ang="0">
                  <a:pos x="82" y="109"/>
                </a:cxn>
                <a:cxn ang="0">
                  <a:pos x="82" y="115"/>
                </a:cxn>
                <a:cxn ang="0">
                  <a:pos x="82" y="119"/>
                </a:cxn>
                <a:cxn ang="0">
                  <a:pos x="82" y="125"/>
                </a:cxn>
                <a:cxn ang="0">
                  <a:pos x="82" y="134"/>
                </a:cxn>
                <a:cxn ang="0">
                  <a:pos x="75" y="140"/>
                </a:cxn>
                <a:cxn ang="0">
                  <a:pos x="75" y="145"/>
                </a:cxn>
                <a:cxn ang="0">
                  <a:pos x="70" y="151"/>
                </a:cxn>
                <a:cxn ang="0">
                  <a:pos x="70" y="156"/>
                </a:cxn>
                <a:cxn ang="0">
                  <a:pos x="65" y="164"/>
                </a:cxn>
                <a:cxn ang="0">
                  <a:pos x="59" y="171"/>
                </a:cxn>
                <a:cxn ang="0">
                  <a:pos x="53" y="182"/>
                </a:cxn>
                <a:cxn ang="0">
                  <a:pos x="47" y="188"/>
                </a:cxn>
                <a:cxn ang="0">
                  <a:pos x="47" y="193"/>
                </a:cxn>
                <a:cxn ang="0">
                  <a:pos x="41" y="199"/>
                </a:cxn>
                <a:cxn ang="0">
                  <a:pos x="41" y="204"/>
                </a:cxn>
                <a:cxn ang="0">
                  <a:pos x="35" y="210"/>
                </a:cxn>
                <a:cxn ang="0">
                  <a:pos x="29" y="215"/>
                </a:cxn>
                <a:cxn ang="0">
                  <a:pos x="29" y="221"/>
                </a:cxn>
                <a:cxn ang="0">
                  <a:pos x="23" y="227"/>
                </a:cxn>
                <a:cxn ang="0">
                  <a:pos x="18" y="232"/>
                </a:cxn>
                <a:cxn ang="0">
                  <a:pos x="0" y="234"/>
                </a:cxn>
              </a:cxnLst>
              <a:rect l="0" t="0" r="r" b="b"/>
              <a:pathLst>
                <a:path w="134" h="234">
                  <a:moveTo>
                    <a:pt x="134" y="0"/>
                  </a:moveTo>
                  <a:lnTo>
                    <a:pt x="122" y="6"/>
                  </a:lnTo>
                  <a:lnTo>
                    <a:pt x="111" y="11"/>
                  </a:lnTo>
                  <a:lnTo>
                    <a:pt x="106" y="17"/>
                  </a:lnTo>
                  <a:lnTo>
                    <a:pt x="99" y="22"/>
                  </a:lnTo>
                  <a:lnTo>
                    <a:pt x="99" y="28"/>
                  </a:lnTo>
                  <a:lnTo>
                    <a:pt x="94" y="35"/>
                  </a:lnTo>
                  <a:lnTo>
                    <a:pt x="94" y="41"/>
                  </a:lnTo>
                  <a:lnTo>
                    <a:pt x="87" y="46"/>
                  </a:lnTo>
                  <a:lnTo>
                    <a:pt x="87" y="52"/>
                  </a:lnTo>
                  <a:lnTo>
                    <a:pt x="87" y="57"/>
                  </a:lnTo>
                  <a:lnTo>
                    <a:pt x="87" y="63"/>
                  </a:lnTo>
                  <a:lnTo>
                    <a:pt x="82" y="68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7"/>
                  </a:lnTo>
                  <a:lnTo>
                    <a:pt x="82" y="93"/>
                  </a:lnTo>
                  <a:lnTo>
                    <a:pt x="82" y="98"/>
                  </a:lnTo>
                  <a:lnTo>
                    <a:pt x="82" y="104"/>
                  </a:lnTo>
                  <a:lnTo>
                    <a:pt x="82" y="109"/>
                  </a:lnTo>
                  <a:lnTo>
                    <a:pt x="82" y="115"/>
                  </a:lnTo>
                  <a:lnTo>
                    <a:pt x="82" y="119"/>
                  </a:lnTo>
                  <a:lnTo>
                    <a:pt x="82" y="125"/>
                  </a:lnTo>
                  <a:lnTo>
                    <a:pt x="82" y="134"/>
                  </a:lnTo>
                  <a:lnTo>
                    <a:pt x="75" y="140"/>
                  </a:lnTo>
                  <a:lnTo>
                    <a:pt x="75" y="145"/>
                  </a:lnTo>
                  <a:lnTo>
                    <a:pt x="70" y="151"/>
                  </a:lnTo>
                  <a:lnTo>
                    <a:pt x="70" y="156"/>
                  </a:lnTo>
                  <a:lnTo>
                    <a:pt x="65" y="164"/>
                  </a:lnTo>
                  <a:lnTo>
                    <a:pt x="59" y="171"/>
                  </a:lnTo>
                  <a:lnTo>
                    <a:pt x="53" y="182"/>
                  </a:lnTo>
                  <a:lnTo>
                    <a:pt x="47" y="188"/>
                  </a:lnTo>
                  <a:lnTo>
                    <a:pt x="47" y="193"/>
                  </a:lnTo>
                  <a:lnTo>
                    <a:pt x="41" y="199"/>
                  </a:lnTo>
                  <a:lnTo>
                    <a:pt x="41" y="204"/>
                  </a:lnTo>
                  <a:lnTo>
                    <a:pt x="35" y="210"/>
                  </a:lnTo>
                  <a:lnTo>
                    <a:pt x="29" y="215"/>
                  </a:lnTo>
                  <a:lnTo>
                    <a:pt x="29" y="221"/>
                  </a:lnTo>
                  <a:lnTo>
                    <a:pt x="23" y="227"/>
                  </a:lnTo>
                  <a:lnTo>
                    <a:pt x="18" y="232"/>
                  </a:lnTo>
                  <a:lnTo>
                    <a:pt x="0" y="23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6" name="Freeform 30"/>
            <p:cNvSpPr>
              <a:spLocks noChangeArrowheads="1"/>
            </p:cNvSpPr>
            <p:nvPr/>
          </p:nvSpPr>
          <p:spPr bwMode="auto">
            <a:xfrm>
              <a:off x="3634" y="2689"/>
              <a:ext cx="136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6"/>
                </a:cxn>
                <a:cxn ang="0">
                  <a:pos x="24" y="11"/>
                </a:cxn>
                <a:cxn ang="0">
                  <a:pos x="30" y="17"/>
                </a:cxn>
                <a:cxn ang="0">
                  <a:pos x="36" y="22"/>
                </a:cxn>
                <a:cxn ang="0">
                  <a:pos x="36" y="28"/>
                </a:cxn>
                <a:cxn ang="0">
                  <a:pos x="42" y="35"/>
                </a:cxn>
                <a:cxn ang="0">
                  <a:pos x="42" y="41"/>
                </a:cxn>
                <a:cxn ang="0">
                  <a:pos x="48" y="46"/>
                </a:cxn>
                <a:cxn ang="0">
                  <a:pos x="48" y="52"/>
                </a:cxn>
                <a:cxn ang="0">
                  <a:pos x="48" y="57"/>
                </a:cxn>
                <a:cxn ang="0">
                  <a:pos x="48" y="63"/>
                </a:cxn>
                <a:cxn ang="0">
                  <a:pos x="54" y="68"/>
                </a:cxn>
                <a:cxn ang="0">
                  <a:pos x="54" y="74"/>
                </a:cxn>
                <a:cxn ang="0">
                  <a:pos x="54" y="81"/>
                </a:cxn>
                <a:cxn ang="0">
                  <a:pos x="54" y="87"/>
                </a:cxn>
                <a:cxn ang="0">
                  <a:pos x="54" y="93"/>
                </a:cxn>
                <a:cxn ang="0">
                  <a:pos x="54" y="98"/>
                </a:cxn>
                <a:cxn ang="0">
                  <a:pos x="54" y="104"/>
                </a:cxn>
                <a:cxn ang="0">
                  <a:pos x="54" y="109"/>
                </a:cxn>
                <a:cxn ang="0">
                  <a:pos x="54" y="115"/>
                </a:cxn>
                <a:cxn ang="0">
                  <a:pos x="54" y="119"/>
                </a:cxn>
                <a:cxn ang="0">
                  <a:pos x="54" y="125"/>
                </a:cxn>
                <a:cxn ang="0">
                  <a:pos x="54" y="134"/>
                </a:cxn>
                <a:cxn ang="0">
                  <a:pos x="60" y="140"/>
                </a:cxn>
                <a:cxn ang="0">
                  <a:pos x="60" y="145"/>
                </a:cxn>
                <a:cxn ang="0">
                  <a:pos x="66" y="151"/>
                </a:cxn>
                <a:cxn ang="0">
                  <a:pos x="66" y="156"/>
                </a:cxn>
                <a:cxn ang="0">
                  <a:pos x="70" y="164"/>
                </a:cxn>
                <a:cxn ang="0">
                  <a:pos x="76" y="171"/>
                </a:cxn>
                <a:cxn ang="0">
                  <a:pos x="82" y="182"/>
                </a:cxn>
                <a:cxn ang="0">
                  <a:pos x="88" y="188"/>
                </a:cxn>
                <a:cxn ang="0">
                  <a:pos x="88" y="193"/>
                </a:cxn>
                <a:cxn ang="0">
                  <a:pos x="94" y="199"/>
                </a:cxn>
                <a:cxn ang="0">
                  <a:pos x="94" y="204"/>
                </a:cxn>
                <a:cxn ang="0">
                  <a:pos x="100" y="210"/>
                </a:cxn>
                <a:cxn ang="0">
                  <a:pos x="106" y="215"/>
                </a:cxn>
                <a:cxn ang="0">
                  <a:pos x="106" y="221"/>
                </a:cxn>
                <a:cxn ang="0">
                  <a:pos x="112" y="227"/>
                </a:cxn>
                <a:cxn ang="0">
                  <a:pos x="118" y="232"/>
                </a:cxn>
                <a:cxn ang="0">
                  <a:pos x="136" y="234"/>
                </a:cxn>
              </a:cxnLst>
              <a:rect l="0" t="0" r="r" b="b"/>
              <a:pathLst>
                <a:path w="136" h="234">
                  <a:moveTo>
                    <a:pt x="0" y="0"/>
                  </a:moveTo>
                  <a:lnTo>
                    <a:pt x="12" y="6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2"/>
                  </a:lnTo>
                  <a:lnTo>
                    <a:pt x="36" y="28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48" y="46"/>
                  </a:lnTo>
                  <a:lnTo>
                    <a:pt x="48" y="52"/>
                  </a:lnTo>
                  <a:lnTo>
                    <a:pt x="48" y="57"/>
                  </a:lnTo>
                  <a:lnTo>
                    <a:pt x="48" y="63"/>
                  </a:lnTo>
                  <a:lnTo>
                    <a:pt x="54" y="68"/>
                  </a:lnTo>
                  <a:lnTo>
                    <a:pt x="54" y="74"/>
                  </a:lnTo>
                  <a:lnTo>
                    <a:pt x="54" y="81"/>
                  </a:lnTo>
                  <a:lnTo>
                    <a:pt x="54" y="87"/>
                  </a:lnTo>
                  <a:lnTo>
                    <a:pt x="54" y="93"/>
                  </a:lnTo>
                  <a:lnTo>
                    <a:pt x="54" y="98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4" y="115"/>
                  </a:lnTo>
                  <a:lnTo>
                    <a:pt x="54" y="119"/>
                  </a:lnTo>
                  <a:lnTo>
                    <a:pt x="54" y="125"/>
                  </a:lnTo>
                  <a:lnTo>
                    <a:pt x="54" y="134"/>
                  </a:lnTo>
                  <a:lnTo>
                    <a:pt x="60" y="140"/>
                  </a:lnTo>
                  <a:lnTo>
                    <a:pt x="60" y="145"/>
                  </a:lnTo>
                  <a:lnTo>
                    <a:pt x="66" y="151"/>
                  </a:lnTo>
                  <a:lnTo>
                    <a:pt x="66" y="156"/>
                  </a:lnTo>
                  <a:lnTo>
                    <a:pt x="70" y="164"/>
                  </a:lnTo>
                  <a:lnTo>
                    <a:pt x="76" y="171"/>
                  </a:lnTo>
                  <a:lnTo>
                    <a:pt x="82" y="182"/>
                  </a:lnTo>
                  <a:lnTo>
                    <a:pt x="88" y="188"/>
                  </a:lnTo>
                  <a:lnTo>
                    <a:pt x="88" y="193"/>
                  </a:lnTo>
                  <a:lnTo>
                    <a:pt x="94" y="199"/>
                  </a:lnTo>
                  <a:lnTo>
                    <a:pt x="94" y="204"/>
                  </a:lnTo>
                  <a:lnTo>
                    <a:pt x="100" y="210"/>
                  </a:lnTo>
                  <a:lnTo>
                    <a:pt x="106" y="215"/>
                  </a:lnTo>
                  <a:lnTo>
                    <a:pt x="106" y="221"/>
                  </a:lnTo>
                  <a:lnTo>
                    <a:pt x="112" y="227"/>
                  </a:lnTo>
                  <a:lnTo>
                    <a:pt x="118" y="232"/>
                  </a:lnTo>
                  <a:lnTo>
                    <a:pt x="136" y="234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7" name="Freeform 31"/>
            <p:cNvSpPr>
              <a:spLocks noChangeArrowheads="1"/>
            </p:cNvSpPr>
            <p:nvPr/>
          </p:nvSpPr>
          <p:spPr bwMode="auto">
            <a:xfrm>
              <a:off x="3745" y="2747"/>
              <a:ext cx="136" cy="17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4"/>
                </a:cxn>
                <a:cxn ang="0">
                  <a:pos x="112" y="8"/>
                </a:cxn>
                <a:cxn ang="0">
                  <a:pos x="107" y="13"/>
                </a:cxn>
                <a:cxn ang="0">
                  <a:pos x="100" y="17"/>
                </a:cxn>
                <a:cxn ang="0">
                  <a:pos x="100" y="21"/>
                </a:cxn>
                <a:cxn ang="0">
                  <a:pos x="95" y="26"/>
                </a:cxn>
                <a:cxn ang="0">
                  <a:pos x="95" y="31"/>
                </a:cxn>
                <a:cxn ang="0">
                  <a:pos x="88" y="35"/>
                </a:cxn>
                <a:cxn ang="0">
                  <a:pos x="88" y="39"/>
                </a:cxn>
                <a:cxn ang="0">
                  <a:pos x="88" y="43"/>
                </a:cxn>
                <a:cxn ang="0">
                  <a:pos x="88" y="47"/>
                </a:cxn>
                <a:cxn ang="0">
                  <a:pos x="83" y="52"/>
                </a:cxn>
                <a:cxn ang="0">
                  <a:pos x="83" y="56"/>
                </a:cxn>
                <a:cxn ang="0">
                  <a:pos x="83" y="61"/>
                </a:cxn>
                <a:cxn ang="0">
                  <a:pos x="83" y="66"/>
                </a:cxn>
                <a:cxn ang="0">
                  <a:pos x="83" y="70"/>
                </a:cxn>
                <a:cxn ang="0">
                  <a:pos x="83" y="74"/>
                </a:cxn>
                <a:cxn ang="0">
                  <a:pos x="83" y="78"/>
                </a:cxn>
                <a:cxn ang="0">
                  <a:pos x="83" y="82"/>
                </a:cxn>
                <a:cxn ang="0">
                  <a:pos x="83" y="86"/>
                </a:cxn>
                <a:cxn ang="0">
                  <a:pos x="83" y="90"/>
                </a:cxn>
                <a:cxn ang="0">
                  <a:pos x="83" y="94"/>
                </a:cxn>
                <a:cxn ang="0">
                  <a:pos x="83" y="101"/>
                </a:cxn>
                <a:cxn ang="0">
                  <a:pos x="76" y="105"/>
                </a:cxn>
                <a:cxn ang="0">
                  <a:pos x="76" y="109"/>
                </a:cxn>
                <a:cxn ang="0">
                  <a:pos x="71" y="113"/>
                </a:cxn>
                <a:cxn ang="0">
                  <a:pos x="71" y="117"/>
                </a:cxn>
                <a:cxn ang="0">
                  <a:pos x="66" y="123"/>
                </a:cxn>
                <a:cxn ang="0">
                  <a:pos x="60" y="129"/>
                </a:cxn>
                <a:cxn ang="0">
                  <a:pos x="54" y="137"/>
                </a:cxn>
                <a:cxn ang="0">
                  <a:pos x="48" y="141"/>
                </a:cxn>
                <a:cxn ang="0">
                  <a:pos x="48" y="145"/>
                </a:cxn>
                <a:cxn ang="0">
                  <a:pos x="42" y="150"/>
                </a:cxn>
                <a:cxn ang="0">
                  <a:pos x="42" y="154"/>
                </a:cxn>
                <a:cxn ang="0">
                  <a:pos x="36" y="158"/>
                </a:cxn>
                <a:cxn ang="0">
                  <a:pos x="30" y="162"/>
                </a:cxn>
                <a:cxn ang="0">
                  <a:pos x="30" y="166"/>
                </a:cxn>
                <a:cxn ang="0">
                  <a:pos x="24" y="170"/>
                </a:cxn>
                <a:cxn ang="0">
                  <a:pos x="18" y="175"/>
                </a:cxn>
                <a:cxn ang="0">
                  <a:pos x="0" y="176"/>
                </a:cxn>
              </a:cxnLst>
              <a:rect l="0" t="0" r="r" b="b"/>
              <a:pathLst>
                <a:path w="136" h="176">
                  <a:moveTo>
                    <a:pt x="136" y="0"/>
                  </a:moveTo>
                  <a:lnTo>
                    <a:pt x="124" y="4"/>
                  </a:lnTo>
                  <a:lnTo>
                    <a:pt x="112" y="8"/>
                  </a:lnTo>
                  <a:lnTo>
                    <a:pt x="107" y="13"/>
                  </a:lnTo>
                  <a:lnTo>
                    <a:pt x="100" y="17"/>
                  </a:lnTo>
                  <a:lnTo>
                    <a:pt x="100" y="21"/>
                  </a:lnTo>
                  <a:lnTo>
                    <a:pt x="95" y="26"/>
                  </a:lnTo>
                  <a:lnTo>
                    <a:pt x="95" y="31"/>
                  </a:lnTo>
                  <a:lnTo>
                    <a:pt x="88" y="35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7"/>
                  </a:lnTo>
                  <a:lnTo>
                    <a:pt x="83" y="52"/>
                  </a:lnTo>
                  <a:lnTo>
                    <a:pt x="83" y="56"/>
                  </a:lnTo>
                  <a:lnTo>
                    <a:pt x="83" y="61"/>
                  </a:lnTo>
                  <a:lnTo>
                    <a:pt x="83" y="66"/>
                  </a:lnTo>
                  <a:lnTo>
                    <a:pt x="83" y="70"/>
                  </a:lnTo>
                  <a:lnTo>
                    <a:pt x="83" y="74"/>
                  </a:lnTo>
                  <a:lnTo>
                    <a:pt x="83" y="78"/>
                  </a:lnTo>
                  <a:lnTo>
                    <a:pt x="83" y="82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83" y="101"/>
                  </a:lnTo>
                  <a:lnTo>
                    <a:pt x="76" y="105"/>
                  </a:lnTo>
                  <a:lnTo>
                    <a:pt x="76" y="109"/>
                  </a:lnTo>
                  <a:lnTo>
                    <a:pt x="71" y="113"/>
                  </a:lnTo>
                  <a:lnTo>
                    <a:pt x="71" y="117"/>
                  </a:lnTo>
                  <a:lnTo>
                    <a:pt x="66" y="123"/>
                  </a:lnTo>
                  <a:lnTo>
                    <a:pt x="60" y="129"/>
                  </a:lnTo>
                  <a:lnTo>
                    <a:pt x="54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42" y="150"/>
                  </a:lnTo>
                  <a:lnTo>
                    <a:pt x="42" y="154"/>
                  </a:lnTo>
                  <a:lnTo>
                    <a:pt x="36" y="158"/>
                  </a:lnTo>
                  <a:lnTo>
                    <a:pt x="30" y="162"/>
                  </a:lnTo>
                  <a:lnTo>
                    <a:pt x="30" y="166"/>
                  </a:lnTo>
                  <a:lnTo>
                    <a:pt x="24" y="170"/>
                  </a:lnTo>
                  <a:lnTo>
                    <a:pt x="18" y="175"/>
                  </a:lnTo>
                  <a:lnTo>
                    <a:pt x="0" y="176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8" name="Freeform 32"/>
            <p:cNvSpPr>
              <a:spLocks noChangeArrowheads="1"/>
            </p:cNvSpPr>
            <p:nvPr/>
          </p:nvSpPr>
          <p:spPr bwMode="auto">
            <a:xfrm>
              <a:off x="3888" y="2747"/>
              <a:ext cx="133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22" y="8"/>
                </a:cxn>
                <a:cxn ang="0">
                  <a:pos x="28" y="13"/>
                </a:cxn>
                <a:cxn ang="0">
                  <a:pos x="34" y="17"/>
                </a:cxn>
                <a:cxn ang="0">
                  <a:pos x="34" y="21"/>
                </a:cxn>
                <a:cxn ang="0">
                  <a:pos x="40" y="26"/>
                </a:cxn>
                <a:cxn ang="0">
                  <a:pos x="40" y="31"/>
                </a:cxn>
                <a:cxn ang="0">
                  <a:pos x="46" y="35"/>
                </a:cxn>
                <a:cxn ang="0">
                  <a:pos x="46" y="39"/>
                </a:cxn>
                <a:cxn ang="0">
                  <a:pos x="46" y="43"/>
                </a:cxn>
                <a:cxn ang="0">
                  <a:pos x="46" y="47"/>
                </a:cxn>
                <a:cxn ang="0">
                  <a:pos x="52" y="52"/>
                </a:cxn>
                <a:cxn ang="0">
                  <a:pos x="52" y="56"/>
                </a:cxn>
                <a:cxn ang="0">
                  <a:pos x="52" y="61"/>
                </a:cxn>
                <a:cxn ang="0">
                  <a:pos x="52" y="66"/>
                </a:cxn>
                <a:cxn ang="0">
                  <a:pos x="52" y="70"/>
                </a:cxn>
                <a:cxn ang="0">
                  <a:pos x="52" y="74"/>
                </a:cxn>
                <a:cxn ang="0">
                  <a:pos x="52" y="78"/>
                </a:cxn>
                <a:cxn ang="0">
                  <a:pos x="52" y="82"/>
                </a:cxn>
                <a:cxn ang="0">
                  <a:pos x="52" y="86"/>
                </a:cxn>
                <a:cxn ang="0">
                  <a:pos x="52" y="90"/>
                </a:cxn>
                <a:cxn ang="0">
                  <a:pos x="52" y="94"/>
                </a:cxn>
                <a:cxn ang="0">
                  <a:pos x="52" y="101"/>
                </a:cxn>
                <a:cxn ang="0">
                  <a:pos x="58" y="105"/>
                </a:cxn>
                <a:cxn ang="0">
                  <a:pos x="58" y="109"/>
                </a:cxn>
                <a:cxn ang="0">
                  <a:pos x="64" y="113"/>
                </a:cxn>
                <a:cxn ang="0">
                  <a:pos x="64" y="117"/>
                </a:cxn>
                <a:cxn ang="0">
                  <a:pos x="68" y="123"/>
                </a:cxn>
                <a:cxn ang="0">
                  <a:pos x="74" y="129"/>
                </a:cxn>
                <a:cxn ang="0">
                  <a:pos x="80" y="137"/>
                </a:cxn>
                <a:cxn ang="0">
                  <a:pos x="86" y="141"/>
                </a:cxn>
                <a:cxn ang="0">
                  <a:pos x="86" y="145"/>
                </a:cxn>
                <a:cxn ang="0">
                  <a:pos x="92" y="150"/>
                </a:cxn>
                <a:cxn ang="0">
                  <a:pos x="92" y="154"/>
                </a:cxn>
                <a:cxn ang="0">
                  <a:pos x="98" y="158"/>
                </a:cxn>
                <a:cxn ang="0">
                  <a:pos x="104" y="162"/>
                </a:cxn>
                <a:cxn ang="0">
                  <a:pos x="104" y="166"/>
                </a:cxn>
                <a:cxn ang="0">
                  <a:pos x="110" y="170"/>
                </a:cxn>
                <a:cxn ang="0">
                  <a:pos x="115" y="175"/>
                </a:cxn>
                <a:cxn ang="0">
                  <a:pos x="133" y="176"/>
                </a:cxn>
              </a:cxnLst>
              <a:rect l="0" t="0" r="r" b="b"/>
              <a:pathLst>
                <a:path w="133" h="176">
                  <a:moveTo>
                    <a:pt x="0" y="0"/>
                  </a:moveTo>
                  <a:lnTo>
                    <a:pt x="12" y="4"/>
                  </a:lnTo>
                  <a:lnTo>
                    <a:pt x="22" y="8"/>
                  </a:lnTo>
                  <a:lnTo>
                    <a:pt x="28" y="13"/>
                  </a:lnTo>
                  <a:lnTo>
                    <a:pt x="34" y="17"/>
                  </a:lnTo>
                  <a:lnTo>
                    <a:pt x="34" y="21"/>
                  </a:lnTo>
                  <a:lnTo>
                    <a:pt x="40" y="26"/>
                  </a:lnTo>
                  <a:lnTo>
                    <a:pt x="40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1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4"/>
                  </a:lnTo>
                  <a:lnTo>
                    <a:pt x="52" y="101"/>
                  </a:lnTo>
                  <a:lnTo>
                    <a:pt x="58" y="105"/>
                  </a:lnTo>
                  <a:lnTo>
                    <a:pt x="58" y="109"/>
                  </a:lnTo>
                  <a:lnTo>
                    <a:pt x="64" y="113"/>
                  </a:lnTo>
                  <a:lnTo>
                    <a:pt x="64" y="117"/>
                  </a:lnTo>
                  <a:lnTo>
                    <a:pt x="68" y="123"/>
                  </a:lnTo>
                  <a:lnTo>
                    <a:pt x="74" y="129"/>
                  </a:lnTo>
                  <a:lnTo>
                    <a:pt x="80" y="137"/>
                  </a:lnTo>
                  <a:lnTo>
                    <a:pt x="86" y="141"/>
                  </a:lnTo>
                  <a:lnTo>
                    <a:pt x="86" y="145"/>
                  </a:lnTo>
                  <a:lnTo>
                    <a:pt x="92" y="150"/>
                  </a:lnTo>
                  <a:lnTo>
                    <a:pt x="92" y="154"/>
                  </a:lnTo>
                  <a:lnTo>
                    <a:pt x="98" y="158"/>
                  </a:lnTo>
                  <a:lnTo>
                    <a:pt x="104" y="162"/>
                  </a:lnTo>
                  <a:lnTo>
                    <a:pt x="104" y="166"/>
                  </a:lnTo>
                  <a:lnTo>
                    <a:pt x="110" y="170"/>
                  </a:lnTo>
                  <a:lnTo>
                    <a:pt x="115" y="175"/>
                  </a:lnTo>
                  <a:lnTo>
                    <a:pt x="133" y="176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49" name="Freeform 33"/>
            <p:cNvSpPr>
              <a:spLocks noChangeArrowheads="1"/>
            </p:cNvSpPr>
            <p:nvPr/>
          </p:nvSpPr>
          <p:spPr bwMode="auto">
            <a:xfrm>
              <a:off x="3996" y="2804"/>
              <a:ext cx="136" cy="12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24" y="3"/>
                </a:cxn>
                <a:cxn ang="0">
                  <a:pos x="112" y="6"/>
                </a:cxn>
                <a:cxn ang="0">
                  <a:pos x="106" y="9"/>
                </a:cxn>
                <a:cxn ang="0">
                  <a:pos x="100" y="12"/>
                </a:cxn>
                <a:cxn ang="0">
                  <a:pos x="100" y="15"/>
                </a:cxn>
                <a:cxn ang="0">
                  <a:pos x="94" y="18"/>
                </a:cxn>
                <a:cxn ang="0">
                  <a:pos x="94" y="21"/>
                </a:cxn>
                <a:cxn ang="0">
                  <a:pos x="88" y="24"/>
                </a:cxn>
                <a:cxn ang="0">
                  <a:pos x="88" y="27"/>
                </a:cxn>
                <a:cxn ang="0">
                  <a:pos x="88" y="30"/>
                </a:cxn>
                <a:cxn ang="0">
                  <a:pos x="88" y="33"/>
                </a:cxn>
                <a:cxn ang="0">
                  <a:pos x="82" y="35"/>
                </a:cxn>
                <a:cxn ang="0">
                  <a:pos x="82" y="38"/>
                </a:cxn>
                <a:cxn ang="0">
                  <a:pos x="82" y="42"/>
                </a:cxn>
                <a:cxn ang="0">
                  <a:pos x="82" y="45"/>
                </a:cxn>
                <a:cxn ang="0">
                  <a:pos x="82" y="48"/>
                </a:cxn>
                <a:cxn ang="0">
                  <a:pos x="82" y="51"/>
                </a:cxn>
                <a:cxn ang="0">
                  <a:pos x="82" y="53"/>
                </a:cxn>
                <a:cxn ang="0">
                  <a:pos x="82" y="56"/>
                </a:cxn>
                <a:cxn ang="0">
                  <a:pos x="82" y="59"/>
                </a:cxn>
                <a:cxn ang="0">
                  <a:pos x="82" y="61"/>
                </a:cxn>
                <a:cxn ang="0">
                  <a:pos x="82" y="64"/>
                </a:cxn>
                <a:cxn ang="0">
                  <a:pos x="82" y="68"/>
                </a:cxn>
                <a:cxn ang="0">
                  <a:pos x="76" y="71"/>
                </a:cxn>
                <a:cxn ang="0">
                  <a:pos x="76" y="74"/>
                </a:cxn>
                <a:cxn ang="0">
                  <a:pos x="70" y="77"/>
                </a:cxn>
                <a:cxn ang="0">
                  <a:pos x="70" y="80"/>
                </a:cxn>
                <a:cxn ang="0">
                  <a:pos x="66" y="84"/>
                </a:cxn>
                <a:cxn ang="0">
                  <a:pos x="60" y="87"/>
                </a:cxn>
                <a:cxn ang="0">
                  <a:pos x="54" y="93"/>
                </a:cxn>
                <a:cxn ang="0">
                  <a:pos x="48" y="96"/>
                </a:cxn>
                <a:cxn ang="0">
                  <a:pos x="48" y="99"/>
                </a:cxn>
                <a:cxn ang="0">
                  <a:pos x="42" y="102"/>
                </a:cxn>
                <a:cxn ang="0">
                  <a:pos x="42" y="104"/>
                </a:cxn>
                <a:cxn ang="0">
                  <a:pos x="36" y="107"/>
                </a:cxn>
                <a:cxn ang="0">
                  <a:pos x="30" y="110"/>
                </a:cxn>
                <a:cxn ang="0">
                  <a:pos x="30" y="113"/>
                </a:cxn>
                <a:cxn ang="0">
                  <a:pos x="24" y="116"/>
                </a:cxn>
                <a:cxn ang="0">
                  <a:pos x="18" y="119"/>
                </a:cxn>
                <a:cxn ang="0">
                  <a:pos x="0" y="120"/>
                </a:cxn>
              </a:cxnLst>
              <a:rect l="0" t="0" r="r" b="b"/>
              <a:pathLst>
                <a:path w="136" h="120">
                  <a:moveTo>
                    <a:pt x="136" y="0"/>
                  </a:moveTo>
                  <a:lnTo>
                    <a:pt x="124" y="3"/>
                  </a:lnTo>
                  <a:lnTo>
                    <a:pt x="112" y="6"/>
                  </a:lnTo>
                  <a:lnTo>
                    <a:pt x="106" y="9"/>
                  </a:lnTo>
                  <a:lnTo>
                    <a:pt x="100" y="12"/>
                  </a:lnTo>
                  <a:lnTo>
                    <a:pt x="100" y="15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88" y="30"/>
                  </a:lnTo>
                  <a:lnTo>
                    <a:pt x="88" y="33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82" y="45"/>
                  </a:lnTo>
                  <a:lnTo>
                    <a:pt x="82" y="48"/>
                  </a:lnTo>
                  <a:lnTo>
                    <a:pt x="82" y="51"/>
                  </a:lnTo>
                  <a:lnTo>
                    <a:pt x="82" y="53"/>
                  </a:lnTo>
                  <a:lnTo>
                    <a:pt x="82" y="56"/>
                  </a:lnTo>
                  <a:lnTo>
                    <a:pt x="82" y="59"/>
                  </a:lnTo>
                  <a:lnTo>
                    <a:pt x="82" y="61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70" y="77"/>
                  </a:lnTo>
                  <a:lnTo>
                    <a:pt x="70" y="80"/>
                  </a:lnTo>
                  <a:lnTo>
                    <a:pt x="66" y="84"/>
                  </a:lnTo>
                  <a:lnTo>
                    <a:pt x="60" y="87"/>
                  </a:lnTo>
                  <a:lnTo>
                    <a:pt x="54" y="93"/>
                  </a:lnTo>
                  <a:lnTo>
                    <a:pt x="48" y="96"/>
                  </a:lnTo>
                  <a:lnTo>
                    <a:pt x="48" y="99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36" y="107"/>
                  </a:lnTo>
                  <a:lnTo>
                    <a:pt x="30" y="110"/>
                  </a:lnTo>
                  <a:lnTo>
                    <a:pt x="30" y="113"/>
                  </a:lnTo>
                  <a:lnTo>
                    <a:pt x="24" y="116"/>
                  </a:lnTo>
                  <a:lnTo>
                    <a:pt x="18" y="119"/>
                  </a:lnTo>
                  <a:lnTo>
                    <a:pt x="0" y="12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0" name="Freeform 34"/>
            <p:cNvSpPr>
              <a:spLocks noChangeArrowheads="1"/>
            </p:cNvSpPr>
            <p:nvPr/>
          </p:nvSpPr>
          <p:spPr bwMode="auto">
            <a:xfrm>
              <a:off x="4138" y="2804"/>
              <a:ext cx="136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"/>
                </a:cxn>
                <a:cxn ang="0">
                  <a:pos x="24" y="6"/>
                </a:cxn>
                <a:cxn ang="0">
                  <a:pos x="30" y="9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42" y="18"/>
                </a:cxn>
                <a:cxn ang="0">
                  <a:pos x="42" y="21"/>
                </a:cxn>
                <a:cxn ang="0">
                  <a:pos x="48" y="24"/>
                </a:cxn>
                <a:cxn ang="0">
                  <a:pos x="48" y="27"/>
                </a:cxn>
                <a:cxn ang="0">
                  <a:pos x="48" y="30"/>
                </a:cxn>
                <a:cxn ang="0">
                  <a:pos x="48" y="33"/>
                </a:cxn>
                <a:cxn ang="0">
                  <a:pos x="54" y="35"/>
                </a:cxn>
                <a:cxn ang="0">
                  <a:pos x="54" y="38"/>
                </a:cxn>
                <a:cxn ang="0">
                  <a:pos x="54" y="42"/>
                </a:cxn>
                <a:cxn ang="0">
                  <a:pos x="54" y="45"/>
                </a:cxn>
                <a:cxn ang="0">
                  <a:pos x="54" y="48"/>
                </a:cxn>
                <a:cxn ang="0">
                  <a:pos x="54" y="51"/>
                </a:cxn>
                <a:cxn ang="0">
                  <a:pos x="54" y="53"/>
                </a:cxn>
                <a:cxn ang="0">
                  <a:pos x="54" y="56"/>
                </a:cxn>
                <a:cxn ang="0">
                  <a:pos x="54" y="59"/>
                </a:cxn>
                <a:cxn ang="0">
                  <a:pos x="54" y="61"/>
                </a:cxn>
                <a:cxn ang="0">
                  <a:pos x="54" y="64"/>
                </a:cxn>
                <a:cxn ang="0">
                  <a:pos x="54" y="68"/>
                </a:cxn>
                <a:cxn ang="0">
                  <a:pos x="60" y="71"/>
                </a:cxn>
                <a:cxn ang="0">
                  <a:pos x="60" y="74"/>
                </a:cxn>
                <a:cxn ang="0">
                  <a:pos x="66" y="77"/>
                </a:cxn>
                <a:cxn ang="0">
                  <a:pos x="66" y="80"/>
                </a:cxn>
                <a:cxn ang="0">
                  <a:pos x="70" y="84"/>
                </a:cxn>
                <a:cxn ang="0">
                  <a:pos x="76" y="87"/>
                </a:cxn>
                <a:cxn ang="0">
                  <a:pos x="82" y="93"/>
                </a:cxn>
                <a:cxn ang="0">
                  <a:pos x="88" y="96"/>
                </a:cxn>
                <a:cxn ang="0">
                  <a:pos x="88" y="99"/>
                </a:cxn>
                <a:cxn ang="0">
                  <a:pos x="94" y="102"/>
                </a:cxn>
                <a:cxn ang="0">
                  <a:pos x="94" y="104"/>
                </a:cxn>
                <a:cxn ang="0">
                  <a:pos x="100" y="107"/>
                </a:cxn>
                <a:cxn ang="0">
                  <a:pos x="106" y="110"/>
                </a:cxn>
                <a:cxn ang="0">
                  <a:pos x="106" y="113"/>
                </a:cxn>
                <a:cxn ang="0">
                  <a:pos x="112" y="116"/>
                </a:cxn>
                <a:cxn ang="0">
                  <a:pos x="118" y="119"/>
                </a:cxn>
                <a:cxn ang="0">
                  <a:pos x="136" y="120"/>
                </a:cxn>
              </a:cxnLst>
              <a:rect l="0" t="0" r="r" b="b"/>
              <a:pathLst>
                <a:path w="136" h="120">
                  <a:moveTo>
                    <a:pt x="0" y="0"/>
                  </a:moveTo>
                  <a:lnTo>
                    <a:pt x="12" y="3"/>
                  </a:lnTo>
                  <a:lnTo>
                    <a:pt x="24" y="6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42" y="18"/>
                  </a:lnTo>
                  <a:lnTo>
                    <a:pt x="42" y="21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2"/>
                  </a:lnTo>
                  <a:lnTo>
                    <a:pt x="54" y="45"/>
                  </a:lnTo>
                  <a:lnTo>
                    <a:pt x="54" y="48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60" y="71"/>
                  </a:lnTo>
                  <a:lnTo>
                    <a:pt x="60" y="74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70" y="84"/>
                  </a:lnTo>
                  <a:lnTo>
                    <a:pt x="76" y="87"/>
                  </a:lnTo>
                  <a:lnTo>
                    <a:pt x="82" y="93"/>
                  </a:lnTo>
                  <a:lnTo>
                    <a:pt x="88" y="96"/>
                  </a:lnTo>
                  <a:lnTo>
                    <a:pt x="88" y="99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100" y="107"/>
                  </a:lnTo>
                  <a:lnTo>
                    <a:pt x="106" y="110"/>
                  </a:lnTo>
                  <a:lnTo>
                    <a:pt x="106" y="113"/>
                  </a:lnTo>
                  <a:lnTo>
                    <a:pt x="112" y="116"/>
                  </a:lnTo>
                  <a:lnTo>
                    <a:pt x="118" y="119"/>
                  </a:lnTo>
                  <a:lnTo>
                    <a:pt x="136" y="12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1" name="Freeform 35"/>
            <p:cNvSpPr>
              <a:spLocks noChangeArrowheads="1"/>
            </p:cNvSpPr>
            <p:nvPr/>
          </p:nvSpPr>
          <p:spPr bwMode="auto">
            <a:xfrm>
              <a:off x="144" y="2304"/>
              <a:ext cx="62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0"/>
                </a:cxn>
              </a:cxnLst>
              <a:rect l="0" t="0" r="r" b="b"/>
              <a:pathLst>
                <a:path w="624">
                  <a:moveTo>
                    <a:pt x="0" y="0"/>
                  </a:moveTo>
                  <a:lnTo>
                    <a:pt x="624" y="0"/>
                  </a:lnTo>
                </a:path>
              </a:pathLst>
            </a:custGeom>
            <a:noFill/>
            <a:ln w="5572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2" name="Freeform 36"/>
            <p:cNvSpPr>
              <a:spLocks noChangeArrowheads="1"/>
            </p:cNvSpPr>
            <p:nvPr/>
          </p:nvSpPr>
          <p:spPr bwMode="auto">
            <a:xfrm>
              <a:off x="1056" y="2304"/>
              <a:ext cx="96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0"/>
                </a:cxn>
              </a:cxnLst>
              <a:rect l="0" t="0" r="r" b="b"/>
              <a:pathLst>
                <a:path w="960">
                  <a:moveTo>
                    <a:pt x="0" y="0"/>
                  </a:moveTo>
                  <a:lnTo>
                    <a:pt x="96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3" name="Freeform 37"/>
            <p:cNvSpPr>
              <a:spLocks noChangeArrowheads="1"/>
            </p:cNvSpPr>
            <p:nvPr/>
          </p:nvSpPr>
          <p:spPr bwMode="auto">
            <a:xfrm>
              <a:off x="2400" y="2304"/>
              <a:ext cx="100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</a:cxnLst>
              <a:rect l="0" t="0" r="r" b="b"/>
              <a:pathLst>
                <a:path w="1008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4" name="Freeform 38"/>
            <p:cNvSpPr>
              <a:spLocks noChangeArrowheads="1"/>
            </p:cNvSpPr>
            <p:nvPr/>
          </p:nvSpPr>
          <p:spPr bwMode="auto">
            <a:xfrm>
              <a:off x="144" y="2232"/>
              <a:ext cx="720" cy="14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60" y="108"/>
                </a:cxn>
                <a:cxn ang="0">
                  <a:pos x="360" y="144"/>
                </a:cxn>
                <a:cxn ang="0">
                  <a:pos x="720" y="72"/>
                </a:cxn>
                <a:cxn ang="0">
                  <a:pos x="360" y="0"/>
                </a:cxn>
                <a:cxn ang="0">
                  <a:pos x="360" y="36"/>
                </a:cxn>
                <a:cxn ang="0">
                  <a:pos x="0" y="36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720" h="144">
                  <a:moveTo>
                    <a:pt x="0" y="108"/>
                  </a:moveTo>
                  <a:lnTo>
                    <a:pt x="360" y="108"/>
                  </a:lnTo>
                  <a:lnTo>
                    <a:pt x="360" y="144"/>
                  </a:lnTo>
                  <a:lnTo>
                    <a:pt x="720" y="72"/>
                  </a:lnTo>
                  <a:lnTo>
                    <a:pt x="360" y="0"/>
                  </a:lnTo>
                  <a:lnTo>
                    <a:pt x="360" y="36"/>
                  </a:lnTo>
                  <a:lnTo>
                    <a:pt x="0" y="3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80FF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5" name="Freeform 39"/>
            <p:cNvSpPr>
              <a:spLocks noChangeArrowheads="1"/>
            </p:cNvSpPr>
            <p:nvPr/>
          </p:nvSpPr>
          <p:spPr bwMode="auto">
            <a:xfrm>
              <a:off x="1044" y="2268"/>
              <a:ext cx="1044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0" y="72"/>
                </a:cxn>
                <a:cxn ang="0">
                  <a:pos x="260" y="54"/>
                </a:cxn>
                <a:cxn ang="0">
                  <a:pos x="783" y="54"/>
                </a:cxn>
                <a:cxn ang="0">
                  <a:pos x="783" y="72"/>
                </a:cxn>
                <a:cxn ang="0">
                  <a:pos x="1044" y="36"/>
                </a:cxn>
                <a:cxn ang="0">
                  <a:pos x="783" y="0"/>
                </a:cxn>
                <a:cxn ang="0">
                  <a:pos x="783" y="17"/>
                </a:cxn>
                <a:cxn ang="0">
                  <a:pos x="260" y="17"/>
                </a:cxn>
                <a:cxn ang="0">
                  <a:pos x="260" y="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044" h="72">
                  <a:moveTo>
                    <a:pt x="0" y="36"/>
                  </a:moveTo>
                  <a:lnTo>
                    <a:pt x="260" y="72"/>
                  </a:lnTo>
                  <a:lnTo>
                    <a:pt x="260" y="54"/>
                  </a:lnTo>
                  <a:lnTo>
                    <a:pt x="783" y="54"/>
                  </a:lnTo>
                  <a:lnTo>
                    <a:pt x="783" y="72"/>
                  </a:lnTo>
                  <a:lnTo>
                    <a:pt x="1044" y="36"/>
                  </a:lnTo>
                  <a:lnTo>
                    <a:pt x="783" y="0"/>
                  </a:lnTo>
                  <a:lnTo>
                    <a:pt x="783" y="17"/>
                  </a:lnTo>
                  <a:lnTo>
                    <a:pt x="260" y="17"/>
                  </a:lnTo>
                  <a:lnTo>
                    <a:pt x="26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80FF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56" name="Freeform 40"/>
            <p:cNvSpPr>
              <a:spLocks noChangeArrowheads="1"/>
            </p:cNvSpPr>
            <p:nvPr/>
          </p:nvSpPr>
          <p:spPr bwMode="auto">
            <a:xfrm>
              <a:off x="2412" y="2232"/>
              <a:ext cx="1044" cy="7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21" y="54"/>
                </a:cxn>
                <a:cxn ang="0">
                  <a:pos x="521" y="72"/>
                </a:cxn>
                <a:cxn ang="0">
                  <a:pos x="1044" y="36"/>
                </a:cxn>
                <a:cxn ang="0">
                  <a:pos x="521" y="0"/>
                </a:cxn>
                <a:cxn ang="0">
                  <a:pos x="521" y="17"/>
                </a:cxn>
                <a:cxn ang="0">
                  <a:pos x="0" y="17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1044" h="72">
                  <a:moveTo>
                    <a:pt x="0" y="54"/>
                  </a:moveTo>
                  <a:lnTo>
                    <a:pt x="521" y="54"/>
                  </a:lnTo>
                  <a:lnTo>
                    <a:pt x="521" y="72"/>
                  </a:lnTo>
                  <a:lnTo>
                    <a:pt x="1044" y="36"/>
                  </a:lnTo>
                  <a:lnTo>
                    <a:pt x="521" y="0"/>
                  </a:lnTo>
                  <a:lnTo>
                    <a:pt x="521" y="17"/>
                  </a:lnTo>
                  <a:lnTo>
                    <a:pt x="0" y="17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80FF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5486400" y="3962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time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58" name="Rectangle 42"/>
          <p:cNvSpPr>
            <a:spLocks noChangeArrowheads="1"/>
          </p:cNvSpPr>
          <p:nvPr/>
        </p:nvSpPr>
        <p:spPr bwMode="auto">
          <a:xfrm>
            <a:off x="228600" y="11430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input pulse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1981200" y="11430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ringdown cavity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60" name="Rectangle 44"/>
          <p:cNvSpPr>
            <a:spLocks noChangeArrowheads="1"/>
          </p:cNvSpPr>
          <p:nvPr/>
        </p:nvSpPr>
        <p:spPr bwMode="auto">
          <a:xfrm>
            <a:off x="5029200" y="11430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output signal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609600" y="43434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input pulse width ~ 20 nanoseconds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mirror reflectivity &gt; 99.995%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ring-down time 5-100 microseconds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extinction coefficient derived from fitting an exponential function to decay of output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3FF61EA1-7430-8C49-8551-76846AC928B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/>
          <a:lstStyle/>
          <a:p>
            <a:r>
              <a:rPr lang="en-US"/>
              <a:t>DRI CRD Extinction Instrument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1600200"/>
            <a:ext cx="7583488" cy="3619500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33400" y="5334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2"/>
                </a:solidFill>
                <a:latin typeface="Arial" charset="0"/>
              </a:rPr>
              <a:t>extinction measured at 532 nm</a:t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</a:rPr>
              <a:t>effective path length ~10 km</a:t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</a:rPr>
              <a:t>Source: Moosmüller et al. (2005)</a:t>
            </a:r>
            <a:endParaRPr lang="en-US" sz="1400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753261D-A9DD-8C4B-8B37-F22D1376B92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/>
          <a:lstStyle/>
          <a:p>
            <a:r>
              <a:rPr lang="en-US"/>
              <a:t>NASA/Ames "Cadenza" CRD Instrument</a:t>
            </a: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685800" y="5791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Arial" charset="0"/>
              </a:rPr>
              <a:t>Current version measures extinction and scattering simultaneously at 675 and 1550 nm.  (Strawa et al., 2006)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44070" name="Picture 6" descr="Strawa_C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5713413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301FD091-CA53-A547-9E5B-5BC72406C5A5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52525"/>
            <a:ext cx="7848600" cy="1819275"/>
          </a:xfrm>
        </p:spPr>
        <p:txBody>
          <a:bodyPr/>
          <a:lstStyle/>
          <a:p>
            <a:pPr algn="r"/>
            <a:r>
              <a:rPr lang="en-US" sz="4400" u="none"/>
              <a:t>Reno Aerosol Optics Study</a:t>
            </a:r>
            <a:br>
              <a:rPr lang="en-US" sz="4400" u="none"/>
            </a:br>
            <a:r>
              <a:rPr lang="en-US" sz="4400" u="none"/>
              <a:t>June, 2002</a:t>
            </a:r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7239000" cy="990600"/>
          </a:xfrm>
        </p:spPr>
        <p:txBody>
          <a:bodyPr/>
          <a:lstStyle/>
          <a:p>
            <a:pPr algn="r"/>
            <a:r>
              <a:rPr lang="en-US"/>
              <a:t>John Ogren</a:t>
            </a:r>
          </a:p>
          <a:p>
            <a:pPr algn="r"/>
            <a:r>
              <a:rPr lang="en-US"/>
              <a:t>NOAA/ESRL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1F98BA9-1769-5D49-9F19-2CE99785723C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53000"/>
          </a:xfrm>
        </p:spPr>
        <p:txBody>
          <a:bodyPr/>
          <a:lstStyle/>
          <a:p>
            <a:r>
              <a:rPr lang="en-US"/>
              <a:t>Characterize new and existing instruments for measuring aerosol light absorption and extinction</a:t>
            </a:r>
          </a:p>
          <a:p>
            <a:r>
              <a:rPr lang="en-US"/>
              <a:t>Quantify the uncertainty in the measurements of aerosol light absorption coefficient used by NOAA and ARM</a:t>
            </a:r>
          </a:p>
          <a:p>
            <a:r>
              <a:rPr lang="en-US"/>
              <a:t>Derive methods for determining spectral aerosol absorption from multi-wavelength measurements of absorption and (extinction - scattering) </a:t>
            </a:r>
          </a:p>
          <a:p>
            <a:r>
              <a:rPr lang="en-US"/>
              <a:t>N.B.  All experiments done at low 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32A7052-CD53-D149-8149-57ADF345F1EB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NOAA/CMDL (Ogren, Sheridan)</a:t>
            </a:r>
          </a:p>
          <a:p>
            <a:r>
              <a:rPr lang="en-US"/>
              <a:t>DRI (Arnott, Moosmüller, Varma)</a:t>
            </a:r>
          </a:p>
          <a:p>
            <a:r>
              <a:rPr lang="en-US"/>
              <a:t>U. Washington (Covert, Virkkula, Ahlquist)</a:t>
            </a:r>
          </a:p>
          <a:p>
            <a:r>
              <a:rPr lang="en-US"/>
              <a:t>NASA/Ames (Strawa, Schmid) and Picarro Networks, Inc. (Owano, Provencal)</a:t>
            </a:r>
          </a:p>
          <a:p>
            <a:r>
              <a:rPr lang="en-US"/>
              <a:t>Thermo Andersen/DLR (Schloesser, Petzold)</a:t>
            </a:r>
          </a:p>
          <a:p>
            <a:r>
              <a:rPr lang="en-US"/>
              <a:t>Portland State U.  (Atkinson)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6797D87D-CCC3-0E4F-AFA1-E426FC3376F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Absorption Coefficient Measurements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638800"/>
          </a:xfrm>
        </p:spPr>
        <p:txBody>
          <a:bodyPr/>
          <a:lstStyle/>
          <a:p>
            <a:r>
              <a:rPr lang="en-US"/>
              <a:t>Photoacoustic</a:t>
            </a:r>
          </a:p>
          <a:p>
            <a:pPr lvl="2"/>
            <a:r>
              <a:rPr lang="en-US"/>
              <a:t>#1	532 nm</a:t>
            </a:r>
          </a:p>
          <a:p>
            <a:pPr lvl="2"/>
            <a:r>
              <a:rPr lang="en-US"/>
              <a:t>#2	1047 nm</a:t>
            </a:r>
          </a:p>
          <a:p>
            <a:r>
              <a:rPr lang="en-US"/>
              <a:t>Filter-based</a:t>
            </a:r>
          </a:p>
          <a:p>
            <a:pPr lvl="1"/>
            <a:r>
              <a:rPr lang="en-US"/>
              <a:t>Particle/soot absorption photometer (PSAP)</a:t>
            </a:r>
          </a:p>
          <a:p>
            <a:pPr lvl="2"/>
            <a:r>
              <a:rPr lang="en-US"/>
              <a:t>#1:	565 nm</a:t>
            </a:r>
          </a:p>
          <a:p>
            <a:pPr lvl="2"/>
            <a:r>
              <a:rPr lang="en-US"/>
              <a:t>#2	460, 540, 660 nm</a:t>
            </a:r>
          </a:p>
          <a:p>
            <a:pPr lvl="1"/>
            <a:r>
              <a:rPr lang="en-US"/>
              <a:t>Aethalometer</a:t>
            </a:r>
          </a:p>
          <a:p>
            <a:pPr lvl="2"/>
            <a:r>
              <a:rPr lang="en-US"/>
              <a:t>#1	370, 470, 521, 590, 660, 880, 950 nm</a:t>
            </a:r>
          </a:p>
          <a:p>
            <a:pPr lvl="2"/>
            <a:r>
              <a:rPr lang="en-US"/>
              <a:t>#2	370, 430, 470, 521, 565, 700, 950 nm</a:t>
            </a:r>
          </a:p>
          <a:p>
            <a:pPr lvl="1"/>
            <a:r>
              <a:rPr lang="en-US"/>
              <a:t>MAAP (multi-angle)</a:t>
            </a:r>
          </a:p>
          <a:p>
            <a:pPr lvl="2"/>
            <a:r>
              <a:rPr lang="en-US"/>
              <a:t>#1:	670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29B2E4EF-C69E-4841-887F-0D2BF873AFA2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Extinction Coefficient Measurements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486400"/>
          </a:xfrm>
        </p:spPr>
        <p:txBody>
          <a:bodyPr/>
          <a:lstStyle/>
          <a:p>
            <a:r>
              <a:rPr lang="en-US"/>
              <a:t>Folded path extinction cell (6.6 m path)</a:t>
            </a:r>
          </a:p>
          <a:p>
            <a:pPr lvl="2"/>
            <a:r>
              <a:rPr lang="en-US"/>
              <a:t>#1	460, 540, 660 nm</a:t>
            </a:r>
          </a:p>
          <a:p>
            <a:r>
              <a:rPr lang="en-US"/>
              <a:t>Cavity-ring down (CRD)</a:t>
            </a:r>
          </a:p>
          <a:p>
            <a:pPr lvl="2"/>
            <a:r>
              <a:rPr lang="en-US"/>
              <a:t>#1:	532 nm</a:t>
            </a:r>
          </a:p>
          <a:p>
            <a:pPr lvl="2"/>
            <a:r>
              <a:rPr lang="en-US"/>
              <a:t>#2:	690, 1550 nm</a:t>
            </a:r>
          </a:p>
          <a:p>
            <a:pPr lvl="2"/>
            <a:r>
              <a:rPr lang="en-US"/>
              <a:t>#3:	532, 1064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5763313-1138-1A42-989E-D13B1052B481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Scattering Coefficient Measurements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486400"/>
          </a:xfrm>
        </p:spPr>
        <p:txBody>
          <a:bodyPr/>
          <a:lstStyle/>
          <a:p>
            <a:r>
              <a:rPr lang="en-US"/>
              <a:t>TSI 3563 integrating nephelometer</a:t>
            </a:r>
          </a:p>
          <a:p>
            <a:pPr lvl="2"/>
            <a:r>
              <a:rPr lang="en-US"/>
              <a:t>#1	450, 550, 700 nm</a:t>
            </a:r>
          </a:p>
          <a:p>
            <a:r>
              <a:rPr lang="en-US"/>
              <a:t>Radiance M903 integrating nephelometer</a:t>
            </a:r>
          </a:p>
          <a:p>
            <a:pPr lvl="2"/>
            <a:r>
              <a:rPr lang="en-US"/>
              <a:t>#1:	530 nm</a:t>
            </a:r>
          </a:p>
          <a:p>
            <a:r>
              <a:rPr lang="en-US"/>
              <a:t>DRI integrating sphere nephelometer</a:t>
            </a:r>
          </a:p>
          <a:p>
            <a:pPr lvl="2"/>
            <a:r>
              <a:rPr lang="en-US"/>
              <a:t>#1:	532 nm</a:t>
            </a:r>
          </a:p>
          <a:p>
            <a:r>
              <a:rPr lang="en-US"/>
              <a:t>NASA/Ames CRD nephelometer</a:t>
            </a:r>
          </a:p>
          <a:p>
            <a:pPr lvl="2"/>
            <a:r>
              <a:rPr lang="en-US"/>
              <a:t>#1:	690 nm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70011536-4CC3-0143-B357-F884E5299A84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characterization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486400"/>
          </a:xfrm>
        </p:spPr>
        <p:txBody>
          <a:bodyPr/>
          <a:lstStyle/>
          <a:p>
            <a:r>
              <a:rPr lang="en-US"/>
              <a:t>Size distribution</a:t>
            </a:r>
          </a:p>
          <a:p>
            <a:pPr lvl="2"/>
            <a:r>
              <a:rPr lang="en-US"/>
              <a:t>scanning mobility particle spectrometer</a:t>
            </a:r>
          </a:p>
          <a:p>
            <a:r>
              <a:rPr lang="en-US"/>
              <a:t>Number concentration</a:t>
            </a:r>
          </a:p>
          <a:p>
            <a:pPr lvl="2"/>
            <a:r>
              <a:rPr lang="en-US"/>
              <a:t>TSI condensation particle counters</a:t>
            </a:r>
          </a:p>
          <a:p>
            <a:r>
              <a:rPr lang="en-US"/>
              <a:t>Mass concentration</a:t>
            </a:r>
          </a:p>
          <a:p>
            <a:pPr lvl="2"/>
            <a:r>
              <a:rPr lang="en-US"/>
              <a:t>TEOM</a:t>
            </a:r>
          </a:p>
          <a:p>
            <a:r>
              <a:rPr lang="en-US"/>
              <a:t>Chemical composition</a:t>
            </a:r>
          </a:p>
          <a:p>
            <a:pPr lvl="2"/>
            <a:r>
              <a:rPr lang="en-US"/>
              <a:t>elemental carbon</a:t>
            </a:r>
          </a:p>
          <a:p>
            <a:pPr lvl="2"/>
            <a:r>
              <a:rPr lang="en-US"/>
              <a:t>organic carbon</a:t>
            </a:r>
          </a:p>
          <a:p>
            <a:r>
              <a:rPr lang="en-US"/>
              <a:t>Morphology</a:t>
            </a:r>
          </a:p>
          <a:p>
            <a:pPr lvl="2"/>
            <a:r>
              <a:rPr lang="en-US"/>
              <a:t>electron microscopy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3C0792C0-DCFD-D548-927E-3E9F7CA6DC6A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04800"/>
            <a:ext cx="8034337" cy="609600"/>
          </a:xfrm>
        </p:spPr>
        <p:txBody>
          <a:bodyPr/>
          <a:lstStyle/>
          <a:p>
            <a:r>
              <a:rPr lang="en-US"/>
              <a:t>Light Scattering, Visibility and Aerosols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7575" y="946150"/>
            <a:ext cx="7313613" cy="5484813"/>
            <a:chOff x="917575" y="946150"/>
            <a:chExt cx="7313613" cy="5484813"/>
          </a:xfrm>
        </p:grpSpPr>
        <p:grpSp>
          <p:nvGrpSpPr>
            <p:cNvPr id="7" name="Group 6"/>
            <p:cNvGrpSpPr/>
            <p:nvPr/>
          </p:nvGrpSpPr>
          <p:grpSpPr>
            <a:xfrm>
              <a:off x="917575" y="946150"/>
              <a:ext cx="7313613" cy="5484813"/>
              <a:chOff x="917575" y="946150"/>
              <a:chExt cx="7313613" cy="5484813"/>
            </a:xfrm>
          </p:grpSpPr>
          <p:pic>
            <p:nvPicPr>
              <p:cNvPr id="635907" name="Picture 3" descr="D:\home\johno\scr\DCIM\100PENTX\IMGP024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7575" y="946150"/>
                <a:ext cx="7313613" cy="548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908" name="Text Box 4"/>
              <p:cNvSpPr txBox="1">
                <a:spLocks noChangeArrowheads="1"/>
              </p:cNvSpPr>
              <p:nvPr/>
            </p:nvSpPr>
            <p:spPr bwMode="auto">
              <a:xfrm>
                <a:off x="2514600" y="990600"/>
                <a:ext cx="4444301" cy="20005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no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b="1" dirty="0">
                    <a:latin typeface="Arial" charset="0"/>
                  </a:rPr>
                  <a:t>Distant visible peak ~100 km</a:t>
                </a:r>
                <a:r>
                  <a:rPr lang="en-US" sz="2000" b="1" dirty="0" smtClean="0">
                    <a:latin typeface="Arial" charset="0"/>
                  </a:rPr>
                  <a:t>?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sz="2000" b="1" dirty="0" smtClean="0">
                    <a:latin typeface="Arial" charset="0"/>
                  </a:rPr>
                  <a:t>	</a:t>
                </a:r>
                <a:r>
                  <a:rPr lang="en-US" sz="2000" b="1" dirty="0" err="1" smtClean="0">
                    <a:latin typeface="Symbol" charset="2"/>
                    <a:cs typeface="Symbol" charset="2"/>
                  </a:rPr>
                  <a:t>s</a:t>
                </a:r>
                <a:r>
                  <a:rPr lang="en-US" sz="2000" b="1" baseline="-25000" dirty="0" err="1" smtClean="0">
                    <a:latin typeface="Arial" charset="0"/>
                  </a:rPr>
                  <a:t>ext</a:t>
                </a:r>
                <a:r>
                  <a:rPr lang="en-US" sz="2000" b="1" dirty="0" smtClean="0">
                    <a:latin typeface="Arial" charset="0"/>
                  </a:rPr>
                  <a:t> ≅ 4 / (100 km) = 40 Mm</a:t>
                </a:r>
                <a:r>
                  <a:rPr lang="en-US" sz="2000" b="1" baseline="30000" dirty="0" smtClean="0">
                    <a:latin typeface="Arial" charset="0"/>
                  </a:rPr>
                  <a:t>-1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sz="2000" b="1" dirty="0" smtClean="0">
                    <a:latin typeface="Arial" charset="0"/>
                  </a:rPr>
                  <a:t>	</a:t>
                </a:r>
                <a:r>
                  <a:rPr lang="en-US" sz="2000" b="1" dirty="0" smtClean="0">
                    <a:latin typeface="Symbol" charset="2"/>
                    <a:cs typeface="Symbol" charset="2"/>
                  </a:rPr>
                  <a:t>s</a:t>
                </a:r>
                <a:r>
                  <a:rPr lang="en-US" sz="2000" b="1" baseline="-25000" dirty="0" smtClean="0">
                    <a:latin typeface="Arial" charset="0"/>
                  </a:rPr>
                  <a:t>ep</a:t>
                </a:r>
                <a:r>
                  <a:rPr lang="en-US" sz="2000" b="1" dirty="0" smtClean="0">
                    <a:latin typeface="Arial" charset="0"/>
                  </a:rPr>
                  <a:t> ≅ 40 - 15 Mm</a:t>
                </a:r>
                <a:r>
                  <a:rPr lang="en-US" sz="2000" b="1" baseline="30000" dirty="0" smtClean="0">
                    <a:latin typeface="Arial" charset="0"/>
                  </a:rPr>
                  <a:t>-1</a:t>
                </a:r>
                <a:r>
                  <a:rPr lang="en-US" sz="2000" b="1" dirty="0" smtClean="0">
                    <a:latin typeface="Arial" charset="0"/>
                  </a:rPr>
                  <a:t> = 25 Mm</a:t>
                </a:r>
                <a:r>
                  <a:rPr lang="en-US" sz="2000" b="1" baseline="30000" dirty="0" smtClean="0">
                    <a:latin typeface="Arial" charset="0"/>
                  </a:rPr>
                  <a:t>-1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sz="2000" b="1" dirty="0" smtClean="0">
                    <a:latin typeface="Arial" charset="0"/>
                  </a:rPr>
                  <a:t>	</a:t>
                </a:r>
                <a:r>
                  <a:rPr lang="en-US" sz="2000" b="1" dirty="0" err="1" smtClean="0">
                    <a:latin typeface="Symbol" charset="2"/>
                    <a:cs typeface="Symbol" charset="2"/>
                  </a:rPr>
                  <a:t>s</a:t>
                </a:r>
                <a:r>
                  <a:rPr lang="en-US" sz="2000" b="1" baseline="-25000" dirty="0" err="1" smtClean="0">
                    <a:latin typeface="Arial" charset="0"/>
                  </a:rPr>
                  <a:t>sp</a:t>
                </a:r>
                <a:r>
                  <a:rPr lang="en-US" sz="2000" b="1" dirty="0" smtClean="0">
                    <a:latin typeface="Arial" charset="0"/>
                  </a:rPr>
                  <a:t> ≅ 23 Mm</a:t>
                </a:r>
                <a:r>
                  <a:rPr lang="en-US" sz="2000" b="1" baseline="30000" dirty="0" smtClean="0">
                    <a:latin typeface="Arial" charset="0"/>
                  </a:rPr>
                  <a:t>-1</a:t>
                </a:r>
                <a:r>
                  <a:rPr lang="en-US" sz="2000" b="1" dirty="0" smtClean="0">
                    <a:latin typeface="Arial" charset="0"/>
                  </a:rPr>
                  <a:t>, </a:t>
                </a:r>
                <a:r>
                  <a:rPr lang="en-US" sz="2000" b="1" dirty="0" smtClean="0">
                    <a:latin typeface="Symbol" charset="2"/>
                    <a:cs typeface="Symbol" charset="2"/>
                  </a:rPr>
                  <a:t>s</a:t>
                </a:r>
                <a:r>
                  <a:rPr lang="en-US" sz="2000" b="1" baseline="-25000" dirty="0" smtClean="0">
                    <a:latin typeface="Arial" charset="0"/>
                  </a:rPr>
                  <a:t>ap</a:t>
                </a:r>
                <a:r>
                  <a:rPr lang="en-US" sz="2000" b="1" dirty="0" smtClean="0">
                    <a:latin typeface="Arial" charset="0"/>
                  </a:rPr>
                  <a:t> ≅ 2 Mm</a:t>
                </a:r>
                <a:r>
                  <a:rPr lang="en-US" sz="2000" b="1" baseline="30000" dirty="0" smtClean="0">
                    <a:latin typeface="Arial" charset="0"/>
                  </a:rPr>
                  <a:t>-1</a:t>
                </a:r>
              </a:p>
            </p:txBody>
          </p:sp>
        </p:grpSp>
        <p:sp>
          <p:nvSpPr>
            <p:cNvPr id="635909" name="Line 5"/>
            <p:cNvSpPr>
              <a:spLocks noChangeShapeType="1"/>
            </p:cNvSpPr>
            <p:nvPr/>
          </p:nvSpPr>
          <p:spPr bwMode="auto">
            <a:xfrm>
              <a:off x="2971800" y="1524000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CB99784-219D-6C4C-BDB8-13B68A73DCCE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Target Matrix</a:t>
            </a:r>
          </a:p>
        </p:txBody>
      </p:sp>
      <p:graphicFrame>
        <p:nvGraphicFramePr>
          <p:cNvPr id="259075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850900" y="992188"/>
          <a:ext cx="7467600" cy="4610100"/>
        </p:xfrm>
        <a:graphic>
          <a:graphicData uri="http://schemas.openxmlformats.org/presentationml/2006/ole">
            <p:oleObj spid="_x0000_s259075" name="Document" r:id="rId4" imgW="7398327" imgH="4560125" progId="Word.Document.8">
              <p:embed/>
            </p:oleObj>
          </a:graphicData>
        </a:graphic>
      </p:graphicFrame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762000" y="5715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White aerosols: ammonium sulfate (AS)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Black aerosols: kerosene soot (K), diesel soot (D), graphite (G)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Other:  ambient air (A), filtered air (F), polystyrene latex 0.5 </a:t>
            </a:r>
            <a:r>
              <a:rPr lang="en-US" sz="2000" b="1">
                <a:latin typeface="Symbol" charset="2"/>
              </a:rPr>
              <a:t>m</a:t>
            </a:r>
            <a:r>
              <a:rPr lang="en-US" sz="1800">
                <a:latin typeface="Arial" charset="0"/>
              </a:rPr>
              <a:t>m dia. (PSL)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4D572E0-4464-4E43-9049-3316F365124D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Generation System</a:t>
            </a:r>
          </a:p>
        </p:txBody>
      </p:sp>
      <p:pic>
        <p:nvPicPr>
          <p:cNvPr id="260099" name="Picture 3" descr="source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90600"/>
            <a:ext cx="5715000" cy="4286250"/>
          </a:xfrm>
          <a:prstGeom prst="rect">
            <a:avLst/>
          </a:prstGeom>
          <a:noFill/>
        </p:spPr>
      </p:pic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066800" y="54102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2"/>
                </a:solidFill>
                <a:latin typeface="Arial" charset="0"/>
              </a:rPr>
              <a:t>White aerosols produced from ammonium sulfate in ultrasonic humidifier (left)</a:t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</a:rPr>
              <a:t>Black aerosols produced by kerosene lamp (right)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F0CC61A-87D5-254B-9DE5-D5C6868894D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Mixing and Distribution</a:t>
            </a:r>
          </a:p>
        </p:txBody>
      </p:sp>
      <p:pic>
        <p:nvPicPr>
          <p:cNvPr id="261123" name="Picture 3" descr="pot_002"/>
          <p:cNvPicPr>
            <a:picLocks noChangeAspect="1" noChangeArrowheads="1"/>
          </p:cNvPicPr>
          <p:nvPr/>
        </p:nvPicPr>
        <p:blipFill>
          <a:blip r:embed="rId3"/>
          <a:srcRect r="37801" b="32401"/>
          <a:stretch>
            <a:fillRect/>
          </a:stretch>
        </p:blipFill>
        <p:spPr bwMode="auto">
          <a:xfrm>
            <a:off x="1981200" y="1143000"/>
            <a:ext cx="4738688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066800" y="51816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2"/>
                </a:solidFill>
                <a:latin typeface="Arial" charset="0"/>
              </a:rPr>
              <a:t>Stirred mixing chamber (76 liters) provides a uniform aerosol to all instruments.  Variable mixtures of white particles, black particles, and filtered air can be provided.</a:t>
            </a:r>
            <a:endParaRPr lang="en-US" sz="3200" b="1" u="sng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9137029A-C113-D147-99B9-A13E9832A5C9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Agreement of Absorption Standards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Notes:  Data points represent kerosene soot runs with varying amounts of ammonium sulfate.  Extinction data were adjusted to agree with scattering measurements on white aerosols (~4% adjustment).</a:t>
            </a:r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914400"/>
            <a:ext cx="728186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A17B7EB-1A7E-9941-9792-C27E0CC4EE72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Absorption Comparison (532 nm)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800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Notes:  Data points represent kerosene soot runs with varying amounts of ammonium sulfate.  Extinction data were adjusted to agree with scattering measurements on white aerosols (~4% adjustment).</a:t>
            </a:r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09600" y="914400"/>
            <a:ext cx="812006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DC2AD37-7CD7-1A4B-89B8-6C3865E1C4DF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Reno2002 Light Absorption Comparison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457200" y="57150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Notes:  Data points represent all </a:t>
            </a:r>
            <a:r>
              <a:rPr lang="en-US" sz="1600" b="1" i="1">
                <a:latin typeface="Arial" charset="0"/>
              </a:rPr>
              <a:t>low-extinction</a:t>
            </a:r>
            <a:r>
              <a:rPr lang="en-US" sz="1600">
                <a:latin typeface="Arial" charset="0"/>
              </a:rPr>
              <a:t> kerosene soot runs with varying amounts of ammonium sulfate.  Bond et al. (1999) corrections applied to PSAP data.  PSAP wavelength adjusted to 532 nm assuming a </a:t>
            </a:r>
            <a:r>
              <a:rPr lang="en-US" sz="1600">
                <a:latin typeface="Symbol" charset="2"/>
              </a:rPr>
              <a:t>l</a:t>
            </a:r>
            <a:r>
              <a:rPr lang="en-US" sz="1600" baseline="30000"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 dependence.</a:t>
            </a: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04800" y="685800"/>
            <a:ext cx="842486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7676FED2-5F75-C143-8C18-4DCEE7839DC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Aethalometer response vs. time</a:t>
            </a:r>
          </a:p>
        </p:txBody>
      </p:sp>
      <p:pic>
        <p:nvPicPr>
          <p:cNvPr id="309251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762000"/>
            <a:ext cx="7696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762000" y="6172200"/>
            <a:ext cx="739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Separate runs with pure soot (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>
                <a:latin typeface="Arial" charset="0"/>
              </a:rPr>
              <a:t>ext</a:t>
            </a:r>
            <a:r>
              <a:rPr lang="en-US" sz="1600">
                <a:latin typeface="Arial" charset="0"/>
              </a:rPr>
              <a:t>~800 Mm</a:t>
            </a:r>
            <a:r>
              <a:rPr lang="en-US" sz="1600" baseline="30000"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 and ammonium sulfate (</a:t>
            </a:r>
            <a:r>
              <a:rPr lang="en-US" sz="1600">
                <a:latin typeface="Symbol" charset="2"/>
              </a:rPr>
              <a:t>s</a:t>
            </a:r>
            <a:r>
              <a:rPr lang="en-US" sz="1600" baseline="-25000">
                <a:latin typeface="Arial" charset="0"/>
              </a:rPr>
              <a:t>ext</a:t>
            </a:r>
            <a:r>
              <a:rPr lang="en-US" sz="1600">
                <a:latin typeface="Arial" charset="0"/>
              </a:rPr>
              <a:t>~450 Mm</a:t>
            </a:r>
            <a:r>
              <a:rPr lang="en-US" sz="1600" baseline="30000"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).  Photoacoustic wavelength 532 nm, aethalometer wavelength 521 nm.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286C961E-1A31-534A-9A2A-C86AB15B6A95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Summary of</a:t>
            </a:r>
            <a:r>
              <a:rPr lang="en-US" dirty="0" smtClean="0"/>
              <a:t> RAOS Results</a:t>
            </a:r>
            <a:endParaRPr lang="en-US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486400"/>
          </a:xfrm>
        </p:spPr>
        <p:txBody>
          <a:bodyPr/>
          <a:lstStyle/>
          <a:p>
            <a:r>
              <a:rPr lang="en-US" dirty="0"/>
              <a:t>Accuracy of standard methods for absorption is ±5</a:t>
            </a:r>
            <a:r>
              <a:rPr lang="en-US" dirty="0" smtClean="0"/>
              <a:t>%</a:t>
            </a:r>
          </a:p>
          <a:p>
            <a:r>
              <a:rPr lang="en-US" dirty="0"/>
              <a:t>PSAP agrees with standard methods within about ±5% for absorption levels observed at ESRL and ARM sites</a:t>
            </a:r>
          </a:p>
          <a:p>
            <a:r>
              <a:rPr lang="en-US" dirty="0"/>
              <a:t>Filter transmission methods (PSAP, </a:t>
            </a:r>
            <a:r>
              <a:rPr lang="en-US" dirty="0" err="1"/>
              <a:t>aethalometer</a:t>
            </a:r>
            <a:r>
              <a:rPr lang="en-US" dirty="0"/>
              <a:t>) require improved corrections for multiple scattering effects</a:t>
            </a:r>
          </a:p>
          <a:p>
            <a:r>
              <a:rPr lang="en-US" dirty="0"/>
              <a:t>Cavity </a:t>
            </a:r>
            <a:r>
              <a:rPr lang="en-US" dirty="0" err="1"/>
              <a:t>ringdown</a:t>
            </a:r>
            <a:r>
              <a:rPr lang="en-US" dirty="0"/>
              <a:t> extinction cells appear to be biased low by 10-25% (Note: this bias is not present in current CRD instruments)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4430F870-9D41-FE4C-9F87-3D23FA051F30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Instrumental Methods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Extinction coefficient, </a:t>
            </a:r>
            <a:r>
              <a:rPr lang="en-US" dirty="0" err="1">
                <a:latin typeface="Symbol" charset="2"/>
              </a:rPr>
              <a:t>s</a:t>
            </a:r>
            <a:r>
              <a:rPr lang="en-US" sz="2400" baseline="-25000" dirty="0" err="1"/>
              <a:t>ep</a:t>
            </a:r>
            <a:r>
              <a:rPr lang="en-US" sz="2400" dirty="0" err="1"/>
              <a:t>(</a:t>
            </a:r>
            <a:r>
              <a:rPr lang="en-US" sz="2400" dirty="0" err="1">
                <a:latin typeface="Symbol" charset="2"/>
              </a:rPr>
              <a:t>l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transmissometer</a:t>
            </a:r>
            <a:r>
              <a:rPr lang="en-US" sz="2400" dirty="0"/>
              <a:t>, extinction cell, cavity </a:t>
            </a:r>
            <a:r>
              <a:rPr lang="en-US" sz="2400" dirty="0" err="1" smtClean="0"/>
              <a:t>ringdown</a:t>
            </a:r>
            <a:r>
              <a:rPr lang="en-US" sz="2400" dirty="0" smtClean="0"/>
              <a:t>, cavity assisted phase shift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Scattering coefficient, </a:t>
            </a:r>
            <a:r>
              <a:rPr lang="en-US" dirty="0" err="1">
                <a:latin typeface="Symbol" charset="2"/>
              </a:rPr>
              <a:t>s</a:t>
            </a:r>
            <a:r>
              <a:rPr lang="en-US" sz="2400" baseline="-25000" dirty="0" err="1"/>
              <a:t>sp</a:t>
            </a:r>
            <a:r>
              <a:rPr lang="en-US" sz="2400" dirty="0" err="1"/>
              <a:t>(</a:t>
            </a:r>
            <a:r>
              <a:rPr lang="en-US" sz="2400" dirty="0" err="1">
                <a:latin typeface="Symbol" charset="2"/>
              </a:rPr>
              <a:t>l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integrating nephelometer, polar nephelometer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Absorption coefficient, </a:t>
            </a:r>
            <a:r>
              <a:rPr lang="en-US" dirty="0" err="1">
                <a:latin typeface="Symbol" charset="2"/>
              </a:rPr>
              <a:t>s</a:t>
            </a:r>
            <a:r>
              <a:rPr lang="en-US" sz="2400" baseline="-25000" dirty="0" err="1"/>
              <a:t>ap</a:t>
            </a:r>
            <a:r>
              <a:rPr lang="en-US" sz="2400" dirty="0" err="1"/>
              <a:t>(</a:t>
            </a:r>
            <a:r>
              <a:rPr lang="en-US" sz="2400" dirty="0" err="1">
                <a:latin typeface="Symbol" charset="2"/>
              </a:rPr>
              <a:t>l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filter transmission (integrating plate, PSAP, </a:t>
            </a:r>
            <a:r>
              <a:rPr lang="en-US" sz="2400" dirty="0" err="1"/>
              <a:t>Aethalometer</a:t>
            </a:r>
            <a:r>
              <a:rPr lang="en-US" sz="2400" dirty="0"/>
              <a:t>, MAAP)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photoacoustic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180° backscatter coefficient, </a:t>
            </a:r>
            <a:r>
              <a:rPr lang="en-US" dirty="0" err="1">
                <a:latin typeface="Symbol" charset="2"/>
              </a:rPr>
              <a:t>b</a:t>
            </a:r>
            <a:r>
              <a:rPr lang="en-US" sz="2400" baseline="-25000" dirty="0" err="1">
                <a:latin typeface="Symbol" charset="2"/>
              </a:rPr>
              <a:t>p</a:t>
            </a:r>
            <a:r>
              <a:rPr lang="en-US" sz="2400" dirty="0" err="1"/>
              <a:t>(</a:t>
            </a:r>
            <a:r>
              <a:rPr lang="en-US" sz="2400" dirty="0" err="1">
                <a:latin typeface="Symbol" charset="2"/>
              </a:rPr>
              <a:t>l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lidar</a:t>
            </a:r>
            <a:r>
              <a:rPr lang="en-US" sz="2400" dirty="0"/>
              <a:t>, backscatter nephelometer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Optical depth, </a:t>
            </a:r>
            <a:r>
              <a:rPr lang="en-US" dirty="0" err="1">
                <a:latin typeface="Symbol" charset="2"/>
              </a:rPr>
              <a:t>t</a:t>
            </a:r>
            <a:r>
              <a:rPr lang="en-US" sz="2400" dirty="0" err="1"/>
              <a:t>(</a:t>
            </a:r>
            <a:r>
              <a:rPr lang="en-US" sz="2400" dirty="0" err="1">
                <a:latin typeface="Symbol" charset="2"/>
              </a:rPr>
              <a:t>l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sun photometer, rotating </a:t>
            </a:r>
            <a:r>
              <a:rPr lang="en-US" sz="2400" dirty="0" err="1"/>
              <a:t>shadowband</a:t>
            </a:r>
            <a:r>
              <a:rPr lang="en-US" sz="2400" dirty="0"/>
              <a:t> radiometer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0832CA9B-9174-E948-9C33-120CB16120F8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Intensive Radiative Properties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Value of </a:t>
            </a:r>
            <a:r>
              <a:rPr lang="en-US" b="0" i="1" dirty="0"/>
              <a:t>intensive</a:t>
            </a:r>
            <a:r>
              <a:rPr lang="en-US" b="0" dirty="0"/>
              <a:t> properties depends on </a:t>
            </a:r>
            <a:r>
              <a:rPr lang="en-US" b="0" i="1" dirty="0"/>
              <a:t>nature</a:t>
            </a:r>
            <a:r>
              <a:rPr lang="en-US" b="0" dirty="0"/>
              <a:t> of aerosol (size, chemical comp.)</a:t>
            </a:r>
          </a:p>
          <a:p>
            <a:r>
              <a:rPr lang="en-US" dirty="0"/>
              <a:t>Single-scattering albedo, </a:t>
            </a:r>
            <a:r>
              <a:rPr lang="en-US" sz="3200" dirty="0" err="1">
                <a:latin typeface="Symbol" charset="2"/>
              </a:rPr>
              <a:t>v</a:t>
            </a:r>
            <a:r>
              <a:rPr lang="en-US" baseline="-25000" dirty="0" err="1"/>
              <a:t>o</a:t>
            </a:r>
            <a:r>
              <a:rPr lang="en-US" dirty="0"/>
              <a:t> = </a:t>
            </a:r>
            <a:r>
              <a:rPr lang="en-US" sz="3200" dirty="0" err="1">
                <a:latin typeface="Symbol" charset="2"/>
              </a:rPr>
              <a:t>s</a:t>
            </a:r>
            <a:r>
              <a:rPr lang="en-US" baseline="-25000" dirty="0" err="1"/>
              <a:t>sp</a:t>
            </a:r>
            <a:r>
              <a:rPr lang="en-US" baseline="-25000" dirty="0"/>
              <a:t> </a:t>
            </a:r>
            <a:r>
              <a:rPr lang="en-US" dirty="0"/>
              <a:t>/ </a:t>
            </a:r>
            <a:r>
              <a:rPr lang="en-US" sz="3200" dirty="0">
                <a:latin typeface="Symbol" charset="2"/>
              </a:rPr>
              <a:t>s</a:t>
            </a:r>
            <a:r>
              <a:rPr lang="en-US" baseline="-25000" dirty="0"/>
              <a:t>ep</a:t>
            </a:r>
          </a:p>
          <a:p>
            <a:r>
              <a:rPr lang="en-US" dirty="0"/>
              <a:t>Angular scattering distribution</a:t>
            </a:r>
          </a:p>
          <a:p>
            <a:pPr lvl="1"/>
            <a:r>
              <a:rPr lang="en-US" dirty="0"/>
              <a:t>phase function, </a:t>
            </a:r>
            <a:r>
              <a:rPr lang="en-US" sz="3200" i="1" dirty="0" err="1">
                <a:latin typeface="Symbol" charset="2"/>
              </a:rPr>
              <a:t>b</a:t>
            </a:r>
            <a:r>
              <a:rPr lang="en-US" i="1" dirty="0" err="1"/>
              <a:t>(</a:t>
            </a:r>
            <a:r>
              <a:rPr lang="en-US" i="1" dirty="0" err="1">
                <a:latin typeface="Symbol" charset="2"/>
              </a:rPr>
              <a:t>f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asymmetry parameter, </a:t>
            </a:r>
            <a:r>
              <a:rPr lang="en-US" i="1" dirty="0" err="1" smtClean="0"/>
              <a:t>g</a:t>
            </a:r>
            <a:r>
              <a:rPr lang="en-US" i="1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cos(</a:t>
            </a:r>
            <a:r>
              <a:rPr lang="en-US" i="1" dirty="0" err="1" smtClean="0">
                <a:latin typeface="Symbol" charset="2"/>
              </a:rPr>
              <a:t>f</a:t>
            </a:r>
            <a:r>
              <a:rPr lang="en-US" i="1" dirty="0" smtClean="0"/>
              <a:t>)</a:t>
            </a:r>
          </a:p>
          <a:p>
            <a:pPr lvl="1"/>
            <a:r>
              <a:rPr lang="en-US" dirty="0"/>
              <a:t>hemispheric backscattering fraction, </a:t>
            </a:r>
            <a:r>
              <a:rPr lang="en-US" i="1" dirty="0" err="1"/>
              <a:t>b</a:t>
            </a:r>
            <a:endParaRPr lang="en-US" i="1" dirty="0"/>
          </a:p>
          <a:p>
            <a:r>
              <a:rPr lang="en-US" dirty="0" err="1"/>
              <a:t>Ångström</a:t>
            </a:r>
            <a:r>
              <a:rPr lang="en-US" dirty="0"/>
              <a:t> exponent, </a:t>
            </a:r>
            <a:r>
              <a:rPr lang="en-US" i="1" dirty="0" err="1"/>
              <a:t>å</a:t>
            </a:r>
            <a:r>
              <a:rPr lang="en-US" dirty="0"/>
              <a:t> = - </a:t>
            </a:r>
            <a:r>
              <a:rPr lang="en-US" dirty="0" err="1"/>
              <a:t>dlog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/>
              <a:t> / </a:t>
            </a:r>
            <a:r>
              <a:rPr lang="en-US" dirty="0" err="1"/>
              <a:t>dlog</a:t>
            </a:r>
            <a:r>
              <a:rPr lang="en-US" dirty="0" err="1">
                <a:latin typeface="Symbol" charset="2"/>
              </a:rPr>
              <a:t>l</a:t>
            </a:r>
            <a:endParaRPr lang="en-US" dirty="0">
              <a:latin typeface="Symbol" charset="2"/>
            </a:endParaRPr>
          </a:p>
          <a:p>
            <a:r>
              <a:rPr lang="en-US" dirty="0"/>
              <a:t>Hygroscopic growth, </a:t>
            </a:r>
            <a:r>
              <a:rPr lang="en-US" dirty="0" err="1"/>
              <a:t>f(RH</a:t>
            </a:r>
            <a:r>
              <a:rPr lang="en-US" dirty="0"/>
              <a:t>) = 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 err="1"/>
              <a:t>(RH</a:t>
            </a:r>
            <a:r>
              <a:rPr lang="en-US" dirty="0"/>
              <a:t>) / 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 err="1"/>
              <a:t>(dry</a:t>
            </a:r>
            <a:r>
              <a:rPr lang="en-US" dirty="0"/>
              <a:t>)</a:t>
            </a:r>
          </a:p>
          <a:p>
            <a:r>
              <a:rPr lang="en-US" dirty="0" err="1"/>
              <a:t>Lidar</a:t>
            </a:r>
            <a:r>
              <a:rPr lang="en-US" dirty="0"/>
              <a:t> ratio, R = </a:t>
            </a:r>
            <a:r>
              <a:rPr lang="en-US" sz="3200" dirty="0">
                <a:latin typeface="Symbol" charset="2"/>
              </a:rPr>
              <a:t>s</a:t>
            </a:r>
            <a:r>
              <a:rPr lang="en-US" baseline="-25000" dirty="0"/>
              <a:t>ep</a:t>
            </a:r>
            <a:r>
              <a:rPr lang="en-US" dirty="0"/>
              <a:t> / </a:t>
            </a:r>
            <a:r>
              <a:rPr lang="en-US" sz="3200" dirty="0" err="1">
                <a:latin typeface="Symbol" charset="2"/>
              </a:rPr>
              <a:t>b</a:t>
            </a:r>
            <a:r>
              <a:rPr lang="en-US" baseline="-25000" dirty="0" err="1">
                <a:latin typeface="Symbol" charset="2"/>
              </a:rPr>
              <a:t>p</a:t>
            </a: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91200" y="3810000"/>
            <a:ext cx="914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7357D4FF-0C50-AA4C-9227-23C29398E36A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Size-dependence of Extinction Efficiency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1800" y="747713"/>
            <a:ext cx="9113838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531813" y="6169025"/>
            <a:ext cx="7743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Mie calculations for refractive index 1.45-0.005i at 550 nm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AB0208F0-EF0A-364F-8E51-17BE78F9AC2B}" type="datetime1">
              <a:rPr lang="en-US"/>
              <a:pPr/>
              <a:t>7/25/10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Function vs. Size (</a:t>
            </a:r>
            <a:r>
              <a:rPr lang="en-US">
                <a:latin typeface="Symbol" charset="2"/>
              </a:rPr>
              <a:t>l</a:t>
            </a:r>
            <a:r>
              <a:rPr lang="en-US"/>
              <a:t> = 550 nm)</a:t>
            </a:r>
          </a:p>
        </p:txBody>
      </p:sp>
      <p:pic>
        <p:nvPicPr>
          <p:cNvPr id="324613" name="Picture 5" descr="phase_f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315200" cy="5221288"/>
          </a:xfrm>
          <a:prstGeom prst="rect">
            <a:avLst/>
          </a:prstGeom>
          <a:noFill/>
        </p:spPr>
      </p:pic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533400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Source: Schwartz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adient">
  <a:themeElements>
    <a:clrScheme name="BlueGra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di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Gra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i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3359</Words>
  <Application>Microsoft Macintosh PowerPoint</Application>
  <PresentationFormat>Letter Paper (8.5x11 in)</PresentationFormat>
  <Paragraphs>518</Paragraphs>
  <Slides>57</Slides>
  <Notes>50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BlueGradient</vt:lpstr>
      <vt:lpstr>Equation</vt:lpstr>
      <vt:lpstr>Bitmap Image</vt:lpstr>
      <vt:lpstr>Document</vt:lpstr>
      <vt:lpstr>Measurement Techniques for Aerosol Radiative Properties </vt:lpstr>
      <vt:lpstr>WMO/GAW Aerosol Variables</vt:lpstr>
      <vt:lpstr>Aerosol Extensive Radiative Properties</vt:lpstr>
      <vt:lpstr>Extinction and Visibility</vt:lpstr>
      <vt:lpstr>Light Scattering, Visibility and Aerosols</vt:lpstr>
      <vt:lpstr>Instrumental Methods</vt:lpstr>
      <vt:lpstr>Aerosol Intensive Radiative Properties</vt:lpstr>
      <vt:lpstr>Size-dependence of Extinction Efficiency</vt:lpstr>
      <vt:lpstr>Phase Function vs. Size (l = 550 nm)</vt:lpstr>
      <vt:lpstr>Size-dependence of Aerosol Radiative Properties</vt:lpstr>
      <vt:lpstr>Parameters controlling aerosol forcing</vt:lpstr>
      <vt:lpstr>Limitations of Average Forcing</vt:lpstr>
      <vt:lpstr>Slide 13</vt:lpstr>
      <vt:lpstr>TSI 3563 Integrating Nephelometer</vt:lpstr>
      <vt:lpstr>TSI Nephelometer Non-Idealities</vt:lpstr>
      <vt:lpstr>TSI Nephelometer Angular Errors</vt:lpstr>
      <vt:lpstr>Measured (points) vs. Calculated (lines) Response of TSI Nephelometer</vt:lpstr>
      <vt:lpstr>Nephelometer Truncation Corrections</vt:lpstr>
      <vt:lpstr>Serial Nephelometer Losses</vt:lpstr>
      <vt:lpstr>DRI Integrating Sphere Nephelometer</vt:lpstr>
      <vt:lpstr>Polar Nephelometer Geometry</vt:lpstr>
      <vt:lpstr>180°-Backscatter Nephelometer</vt:lpstr>
      <vt:lpstr>Filter Methods for Light Absorption</vt:lpstr>
      <vt:lpstr>Calculating Light Absorption on Filters</vt:lpstr>
      <vt:lpstr>PSAP Optical Configuration</vt:lpstr>
      <vt:lpstr>PSAP Filter Holder</vt:lpstr>
      <vt:lpstr>PSAP Response to Non-Absorbing Particles Depends on Filter Loading</vt:lpstr>
      <vt:lpstr>PSAP Response to Scattering</vt:lpstr>
      <vt:lpstr>Current PSAP Correction Factors</vt:lpstr>
      <vt:lpstr>Multi-Angle Absorption Photometer</vt:lpstr>
      <vt:lpstr>MAAP Optical Configuration</vt:lpstr>
      <vt:lpstr>Photoacoustic Absorption Measurement</vt:lpstr>
      <vt:lpstr>2-wavelength Photoacoustic w/Neph</vt:lpstr>
      <vt:lpstr>Slide 34</vt:lpstr>
      <vt:lpstr>Slide 35</vt:lpstr>
      <vt:lpstr>Slide 36</vt:lpstr>
      <vt:lpstr>Slide 37</vt:lpstr>
      <vt:lpstr>NOAA PAS: Example vertical profile 8 hours of 1 Hz data </vt:lpstr>
      <vt:lpstr>U.W. Optical Extinction Cell</vt:lpstr>
      <vt:lpstr>What is Cavity Ringdown (CRD)?</vt:lpstr>
      <vt:lpstr>DRI CRD Extinction Instrument</vt:lpstr>
      <vt:lpstr>NASA/Ames "Cadenza" CRD Instrument</vt:lpstr>
      <vt:lpstr>Reno Aerosol Optics Study June, 2002</vt:lpstr>
      <vt:lpstr>Objectives</vt:lpstr>
      <vt:lpstr>Participants</vt:lpstr>
      <vt:lpstr>Absorption Coefficient Measurements</vt:lpstr>
      <vt:lpstr>Extinction Coefficient Measurements</vt:lpstr>
      <vt:lpstr>Scattering Coefficient Measurements</vt:lpstr>
      <vt:lpstr>Aerosol characterization</vt:lpstr>
      <vt:lpstr>Experimental Target Matrix</vt:lpstr>
      <vt:lpstr>Aerosol Generation System</vt:lpstr>
      <vt:lpstr>Aerosol Mixing and Distribution</vt:lpstr>
      <vt:lpstr>Agreement of Absorption Standards</vt:lpstr>
      <vt:lpstr>Absorption Comparison (532 nm)</vt:lpstr>
      <vt:lpstr>Reno2002 Light Absorption Comparison</vt:lpstr>
      <vt:lpstr>Aethalometer response vs. time</vt:lpstr>
      <vt:lpstr>Summary of RAOS Results</vt:lpstr>
    </vt:vector>
  </TitlesOfParts>
  <Company>John Ogren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Techniques for Measurement of Aerosol Radiative Properties </dc:title>
  <cp:lastModifiedBy>John Ogren</cp:lastModifiedBy>
  <cp:revision>22</cp:revision>
  <cp:lastPrinted>2006-08-07T01:32:04Z</cp:lastPrinted>
  <dcterms:created xsi:type="dcterms:W3CDTF">2010-07-25T08:12:46Z</dcterms:created>
  <dcterms:modified xsi:type="dcterms:W3CDTF">2010-07-25T09:09:14Z</dcterms:modified>
</cp:coreProperties>
</file>