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0" r:id="rId2"/>
    <p:sldId id="552" r:id="rId3"/>
    <p:sldId id="519" r:id="rId4"/>
    <p:sldId id="521" r:id="rId5"/>
    <p:sldId id="529" r:id="rId6"/>
    <p:sldId id="518" r:id="rId7"/>
    <p:sldId id="531" r:id="rId8"/>
    <p:sldId id="513" r:id="rId9"/>
    <p:sldId id="530" r:id="rId10"/>
    <p:sldId id="522" r:id="rId11"/>
    <p:sldId id="524" r:id="rId12"/>
    <p:sldId id="523" r:id="rId13"/>
    <p:sldId id="514" r:id="rId14"/>
    <p:sldId id="515" r:id="rId15"/>
    <p:sldId id="516" r:id="rId16"/>
    <p:sldId id="517" r:id="rId17"/>
    <p:sldId id="533" r:id="rId18"/>
    <p:sldId id="532" r:id="rId19"/>
    <p:sldId id="536" r:id="rId20"/>
    <p:sldId id="527" r:id="rId21"/>
    <p:sldId id="526" r:id="rId22"/>
    <p:sldId id="528" r:id="rId23"/>
    <p:sldId id="534" r:id="rId24"/>
    <p:sldId id="537" r:id="rId25"/>
    <p:sldId id="538" r:id="rId26"/>
    <p:sldId id="539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35" r:id="rId40"/>
  </p:sldIdLst>
  <p:sldSz cx="9144000" cy="6858000" type="letter"/>
  <p:notesSz cx="694055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C0C0"/>
    <a:srgbClr val="339966"/>
    <a:srgbClr val="CCECFF"/>
    <a:srgbClr val="57BBFF"/>
    <a:srgbClr val="79C9FF"/>
    <a:srgbClr val="C9E4FF"/>
    <a:srgbClr val="FFFF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2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40" y="-72"/>
      </p:cViewPr>
      <p:guideLst>
        <p:guide orient="horz" pos="2909"/>
        <p:guide pos="218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6935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6C206-14AD-D44A-92A9-7861EDBDE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367213"/>
            <a:ext cx="5108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80745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7" rIns="91316" bIns="4565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4DD5E5C8-998B-244A-BF91-5D93A91C1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E710B-C1F1-B24D-8394-971BBFA503E2}" type="slidenum">
              <a:rPr lang="en-US"/>
              <a:pPr/>
              <a:t>2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BA3F1-F8B4-6B46-BC07-0A0F33C3220E}" type="slidenum">
              <a:rPr lang="en-US"/>
              <a:pPr/>
              <a:t>29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29150" cy="3471863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8963"/>
            <a:ext cx="5110162" cy="41671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Note change in focus since 1991, in response to global model predictions of sulfate distributions and corresponding forcings.</a:t>
            </a:r>
          </a:p>
          <a:p>
            <a:pPr>
              <a:buFontTx/>
              <a:buChar char="•"/>
            </a:pPr>
            <a:r>
              <a:rPr lang="en-US" sz="1800"/>
              <a:t>Change from viewing aerosols as indicators of global change (i.e., response) to agents of global change (i.e., forcing).</a:t>
            </a:r>
          </a:p>
          <a:p>
            <a:pPr>
              <a:buFontTx/>
              <a:buChar char="•"/>
            </a:pPr>
            <a:r>
              <a:rPr lang="en-US" sz="1800"/>
              <a:t>Define forcing:  an </a:t>
            </a:r>
            <a:r>
              <a:rPr lang="en-US" sz="1800" u="sng"/>
              <a:t>externally</a:t>
            </a:r>
            <a:r>
              <a:rPr lang="en-US" sz="1800"/>
              <a:t> imposed perturbation to the radiative balance of the earth.  Implies need to separate anthropogenic and natural contributions.</a:t>
            </a:r>
          </a:p>
          <a:p>
            <a:pPr>
              <a:buFontTx/>
              <a:buChar char="•"/>
            </a:pPr>
            <a:r>
              <a:rPr lang="en-US" sz="1800"/>
              <a:t>GMCC sites too far away from anthropogenic aerosol source regions, so established regional sites in/near to source regions.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EB75-C889-8C44-8435-078C9C138C67}" type="slidenum">
              <a:rPr lang="en-US"/>
              <a:pPr/>
              <a:t>30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29150" cy="3471863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8963"/>
            <a:ext cx="5110162" cy="41671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Note change in focus since 1991, in response to global model predictions of sulfate distributions and corresponding forcings.</a:t>
            </a:r>
          </a:p>
          <a:p>
            <a:pPr>
              <a:buFontTx/>
              <a:buChar char="•"/>
            </a:pPr>
            <a:r>
              <a:rPr lang="en-US" sz="1800"/>
              <a:t>Change from viewing aerosols as indicators of global change (i.e., response) to agents of global change (i.e., forcing).</a:t>
            </a:r>
          </a:p>
          <a:p>
            <a:pPr>
              <a:buFontTx/>
              <a:buChar char="•"/>
            </a:pPr>
            <a:r>
              <a:rPr lang="en-US" sz="1800"/>
              <a:t>Define forcing:  an </a:t>
            </a:r>
            <a:r>
              <a:rPr lang="en-US" sz="1800" u="sng"/>
              <a:t>externally</a:t>
            </a:r>
            <a:r>
              <a:rPr lang="en-US" sz="1800"/>
              <a:t> imposed perturbation to the radiative balance of the earth.  Implies need to separate anthropogenic and natural contributions.</a:t>
            </a:r>
          </a:p>
          <a:p>
            <a:pPr>
              <a:buFontTx/>
              <a:buChar char="•"/>
            </a:pPr>
            <a:r>
              <a:rPr lang="en-US" sz="1800"/>
              <a:t>GMCC sites too far away from anthropogenic aerosol source regions, so established regional sites in/near to source regions.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E0DB9-8D16-2843-AA12-6838031D02F4}" type="slidenum">
              <a:rPr lang="en-US"/>
              <a:pPr/>
              <a:t>31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29150" cy="3471863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8963"/>
            <a:ext cx="5110162" cy="41671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Note change in focus since 1991, in response to global model predictions of sulfate distributions and corresponding forcings.</a:t>
            </a:r>
          </a:p>
          <a:p>
            <a:pPr>
              <a:buFontTx/>
              <a:buChar char="•"/>
            </a:pPr>
            <a:r>
              <a:rPr lang="en-US" sz="1800"/>
              <a:t>Change from viewing aerosols as indicators of global change (i.e., response) to agents of global change (i.e., forcing).</a:t>
            </a:r>
          </a:p>
          <a:p>
            <a:pPr>
              <a:buFontTx/>
              <a:buChar char="•"/>
            </a:pPr>
            <a:r>
              <a:rPr lang="en-US" sz="1800"/>
              <a:t>Define forcing:  an </a:t>
            </a:r>
            <a:r>
              <a:rPr lang="en-US" sz="1800" u="sng"/>
              <a:t>externally</a:t>
            </a:r>
            <a:r>
              <a:rPr lang="en-US" sz="1800"/>
              <a:t> imposed perturbation to the radiative balance of the earth.  Implies need to separate anthropogenic and natural contributions.</a:t>
            </a:r>
          </a:p>
          <a:p>
            <a:pPr>
              <a:buFontTx/>
              <a:buChar char="•"/>
            </a:pPr>
            <a:r>
              <a:rPr lang="en-US" sz="1800"/>
              <a:t>GMCC sites too far away from anthropogenic aerosol source regions, so established regional sites in/near to source regions.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370D5-80BA-A248-AC9E-09FDB7A7EB9B}" type="slidenum">
              <a:rPr lang="en-US"/>
              <a:pPr/>
              <a:t>32</a:t>
            </a:fld>
            <a:endParaRPr lang="en-US"/>
          </a:p>
        </p:txBody>
      </p:sp>
      <p:sp>
        <p:nvSpPr>
          <p:cNvPr id="477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29150" cy="3471863"/>
          </a:xfrm>
          <a:ln/>
        </p:spPr>
      </p:sp>
      <p:sp>
        <p:nvSpPr>
          <p:cNvPr id="477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98963"/>
            <a:ext cx="5110162" cy="41671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/>
              <a:t>Note change in focus since 1991, in response to global model predictions of sulfate distributions and corresponding forcings.</a:t>
            </a:r>
          </a:p>
          <a:p>
            <a:pPr>
              <a:buFontTx/>
              <a:buChar char="•"/>
            </a:pPr>
            <a:r>
              <a:rPr lang="en-US" sz="1800"/>
              <a:t>Change from viewing aerosols as indicators of global change (i.e., response) to agents of global change (i.e., forcing).</a:t>
            </a:r>
          </a:p>
          <a:p>
            <a:pPr>
              <a:buFontTx/>
              <a:buChar char="•"/>
            </a:pPr>
            <a:r>
              <a:rPr lang="en-US" sz="1800"/>
              <a:t>Define forcing:  an </a:t>
            </a:r>
            <a:r>
              <a:rPr lang="en-US" sz="1800" u="sng"/>
              <a:t>externally</a:t>
            </a:r>
            <a:r>
              <a:rPr lang="en-US" sz="1800"/>
              <a:t> imposed perturbation to the radiative balance of the earth.  Implies need to separate anthropogenic and natural contributions.</a:t>
            </a:r>
          </a:p>
          <a:p>
            <a:pPr>
              <a:buFontTx/>
              <a:buChar char="•"/>
            </a:pPr>
            <a:r>
              <a:rPr lang="en-US" sz="1800"/>
              <a:t>GMCC sites too far away from anthropogenic aerosol source regions, so established regional sites in/near to source regions.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F61DE-5C09-8145-BB98-A7EB9635B51C}" type="slidenum">
              <a:rPr lang="en-US"/>
              <a:pPr/>
              <a:t>33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D6DFB-A73F-9B4B-95DC-C47DBC1CE4A6}" type="slidenum">
              <a:rPr lang="en-US"/>
              <a:pPr/>
              <a:t>34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3EB1F-E7C3-3349-8568-2778CF37CBD4}" type="slidenum">
              <a:rPr lang="en-US"/>
              <a:pPr/>
              <a:t>36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F28B-634A-474C-B3A6-3A1FBC2EBCDD}" type="slidenum">
              <a:rPr lang="en-US"/>
              <a:pPr/>
              <a:t>38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5325"/>
            <a:ext cx="4629150" cy="3471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98963"/>
            <a:ext cx="5110162" cy="4167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800"/>
              <a:t>Note change in focus since 1991, in response to global model predictions of sulfate distributions and corresponding forcings.</a:t>
            </a:r>
          </a:p>
          <a:p>
            <a:pPr>
              <a:buFontTx/>
              <a:buChar char="•"/>
            </a:pPr>
            <a:r>
              <a:rPr lang="en-US" sz="1800"/>
              <a:t>Change from viewing aerosols as indicators of global change (i.e., response) to agents of global change (i.e., forcing).</a:t>
            </a:r>
          </a:p>
          <a:p>
            <a:pPr>
              <a:buFontTx/>
              <a:buChar char="•"/>
            </a:pPr>
            <a:r>
              <a:rPr lang="en-US" sz="1800"/>
              <a:t>Define forcing:  an </a:t>
            </a:r>
            <a:r>
              <a:rPr lang="en-US" sz="1800" u="sng"/>
              <a:t>externally</a:t>
            </a:r>
            <a:r>
              <a:rPr lang="en-US" sz="1800"/>
              <a:t> imposed perturbation to the radiative balance of the earth.  Implies need to separate anthropogenic and natural contributions.</a:t>
            </a:r>
          </a:p>
          <a:p>
            <a:pPr>
              <a:buFontTx/>
              <a:buChar char="•"/>
            </a:pPr>
            <a:r>
              <a:rPr lang="en-US" sz="1800"/>
              <a:t>GMCC sites too far away from anthropogenic aerosol source regions, so established regional sites in/near to source regions.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AA07B-9E25-E943-9161-5625634BCCC7}" type="slidenum">
              <a:rPr lang="en-US"/>
              <a:pPr/>
              <a:t>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8380D-2809-2E4C-B35C-49AAAE3D88D1}" type="slidenum">
              <a:rPr lang="en-US"/>
              <a:pPr/>
              <a:t>6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long-term changes in BC were greater in winter (red) than summer (black) during the late 19th and early 20th centuries</a:t>
            </a:r>
          </a:p>
          <a:p>
            <a:r>
              <a:rPr lang="en-US" sz="1200" baseline="0" dirty="0" smtClean="0"/>
              <a:t>The shaded region represents the portion of BC attributed to industrial emissions, not boreal forest fires</a:t>
            </a:r>
          </a:p>
          <a:p>
            <a:r>
              <a:rPr lang="en-US" sz="1200" baseline="0" dirty="0" smtClean="0"/>
              <a:t>Large, short-lived increases in </a:t>
            </a:r>
            <a:r>
              <a:rPr lang="en-US" sz="1200" baseline="0" dirty="0" err="1" smtClean="0"/>
              <a:t>nss</a:t>
            </a:r>
            <a:r>
              <a:rPr lang="en-US" sz="1200" baseline="0" dirty="0" smtClean="0"/>
              <a:t>-S result from explosive volcanism (e.g., </a:t>
            </a:r>
            <a:r>
              <a:rPr lang="en-US" sz="1200" baseline="0" dirty="0" err="1" smtClean="0"/>
              <a:t>Tambora</a:t>
            </a:r>
            <a:r>
              <a:rPr lang="en-US" sz="1200" baseline="0" dirty="0" smtClean="0"/>
              <a:t>, 1816; </a:t>
            </a:r>
            <a:r>
              <a:rPr lang="en-US" sz="1200" baseline="0" dirty="0" err="1" smtClean="0"/>
              <a:t>Krakatoa</a:t>
            </a:r>
            <a:r>
              <a:rPr lang="en-US" sz="1200" baseline="0" dirty="0" smtClean="0"/>
              <a:t>, 1883; and Katmai, 1912).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E5C8-998B-244A-BF91-5D93A91C12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Portions of the flight path of the NOAA WP-3D research aircraft in the boundary layer on (left) 25 September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2006 and (right) 26 September 2006. The path is marked at 5-s intervals with points colored by the number fraction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observed BC that was internally mixed in the core size range of 90 – 250 nm VED. The points are sized by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massmixing</a:t>
            </a:r>
            <a:endParaRPr lang="en-US" sz="1200" kern="1200" baseline="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ratio of BC in each interval. Highlighted with red crosshatching are (1) the background continental air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25 September, (2) the analyzed portion of the Dallas urban plume, and (3) the BB plume sampled near the Gulf of Mexico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E5C8-998B-244A-BF91-5D93A91C12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Absorbing PSL particles were coated with oleic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E5C8-998B-244A-BF91-5D93A91C12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9432D-5194-DB4D-8391-4DA0E23B5545}" type="slidenum">
              <a:rPr lang="en-US"/>
              <a:pPr/>
              <a:t>26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29150" cy="3471863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8963"/>
            <a:ext cx="5110162" cy="4167187"/>
          </a:xfrm>
        </p:spPr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36B6C-8E79-954A-B6B6-A4BABD7E02D9}" type="slidenum">
              <a:rPr lang="en-US"/>
              <a:pPr/>
              <a:t>27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5AF7B-4817-5347-ACDB-35A81F67667F}" type="slidenum">
              <a:rPr lang="en-US"/>
              <a:pPr/>
              <a:t>28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DC88E815-B7C2-3C4B-89FA-87B077A47C1A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7F7E50-A7BD-D44E-AFD4-7FF00ACFB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C9D9E77A-1733-D44F-9F53-DC5B5B5F384D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85BFAD-5F9F-3A43-AB61-1705614A8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8056000-6B41-BB4D-957D-BCF7C7D4CBAF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7532C4-839A-A14C-BCC9-C86C72B3E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8486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18288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A6A09AE-D2B6-794E-ACB4-8F5180E75E15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fld id="{0329F026-97F2-0342-B198-A6EA5B2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33800"/>
            <a:ext cx="38481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18288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FB22834D-C4FE-6E4A-B379-BF1B7EADBA70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fld id="{F365695A-1CC8-C548-9AFB-9581502DF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18288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A4BD1026-5990-1143-90A3-600703961FF3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219200" cy="304800"/>
          </a:xfrm>
        </p:spPr>
        <p:txBody>
          <a:bodyPr/>
          <a:lstStyle>
            <a:lvl1pPr>
              <a:defRPr smtClean="0"/>
            </a:lvl1pPr>
          </a:lstStyle>
          <a:p>
            <a:fld id="{C72029FF-D8DB-294D-802E-26316E78C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080ED1E7-59CF-3A4C-8775-99A0FA27DB17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B513C9-932E-4249-8F0C-F0F00C808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5A3E9BAF-C0C9-6B47-9420-3E75988B9226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50304F-F88F-6E47-BD37-2AEC55C33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37DE688B-4950-6E46-8D69-58DA1B86FEFD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12C98A-7609-3D45-891A-371B70E70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1D4E3867-B891-8845-836C-71B6CFB95BA9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F947A8-1197-5E4A-9E45-FE5E82326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1B7A4343-CFD5-A64B-A7BC-CC15DAB5BFDF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8E22F9-07FB-BB42-9BC7-06F18D9D2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801E6190-1607-854A-85C5-C4E3D9031F96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B4DA06-145E-7F4E-A66D-6E2D492C0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DF2491A0-5570-0B4B-ACD2-A11385D3FE7D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F69B7B-B01D-EE49-B0DE-647A251D3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J. Ogren  </a:t>
            </a:r>
            <a:fld id="{4071E6B4-F3DF-9D4D-86C2-89BEB63CE478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0F4C68-E3BB-494E-BD75-4E1A1C4B8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C9E4FF"/>
            </a:gs>
            <a:gs pos="100000">
              <a:srgbClr val="57B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53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CCECFF"/>
                </a:solidFill>
              </a:defRPr>
            </a:lvl1pPr>
          </a:lstStyle>
          <a:p>
            <a:r>
              <a:rPr lang="en-US"/>
              <a:t>J. Ogren  </a:t>
            </a:r>
            <a:fld id="{1A093F49-48E3-224E-9C10-405846C5D068}" type="datetime1">
              <a:rPr lang="en-US"/>
              <a:pPr/>
              <a:t>7/26/10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588CEC-16DF-604E-A9B6-6BBE2BE052C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O201S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37538" y="5943600"/>
            <a:ext cx="906462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dirty="0" smtClean="0"/>
              <a:t>Overview of Ogren Lectures for ISCS-2010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952500"/>
            <a:ext cx="4040188" cy="639762"/>
          </a:xfrm>
        </p:spPr>
        <p:txBody>
          <a:bodyPr/>
          <a:lstStyle/>
          <a:p>
            <a:r>
              <a:rPr lang="en-US" dirty="0" smtClean="0"/>
              <a:t>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1131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Atmospheric Cycle of Elemental Carbon</a:t>
            </a:r>
          </a:p>
          <a:p>
            <a:r>
              <a:rPr lang="en-US" dirty="0" smtClean="0"/>
              <a:t>Measurement Techniques for Aerosol Climate-Forcing Properties </a:t>
            </a:r>
          </a:p>
          <a:p>
            <a:r>
              <a:rPr lang="en-US" dirty="0" smtClean="0"/>
              <a:t>Aerosols and Climate Sensitivity</a:t>
            </a:r>
          </a:p>
          <a:p>
            <a:r>
              <a:rPr lang="en-US" dirty="0" smtClean="0"/>
              <a:t>Haze and Clouds: Interactions of Aerosols and Water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952500"/>
            <a:ext cx="4041775" cy="639762"/>
          </a:xfrm>
        </p:spPr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611312"/>
            <a:ext cx="4041775" cy="3951288"/>
          </a:xfrm>
        </p:spPr>
        <p:txBody>
          <a:bodyPr/>
          <a:lstStyle/>
          <a:p>
            <a:r>
              <a:rPr lang="en-US" dirty="0" smtClean="0"/>
              <a:t>Aerosols, water, radiation, climate</a:t>
            </a:r>
          </a:p>
          <a:p>
            <a:r>
              <a:rPr lang="en-US" dirty="0" smtClean="0"/>
              <a:t>In-situ measurements</a:t>
            </a:r>
            <a:endParaRPr lang="en-US" dirty="0" smtClean="0"/>
          </a:p>
          <a:p>
            <a:r>
              <a:rPr lang="en-US" dirty="0" smtClean="0"/>
              <a:t>JAO Career Path</a:t>
            </a:r>
          </a:p>
          <a:p>
            <a:pPr lvl="1"/>
            <a:r>
              <a:rPr lang="en-US" dirty="0" smtClean="0"/>
              <a:t>co-author on a diverse range of studies to be discussed in </a:t>
            </a:r>
            <a:r>
              <a:rPr lang="en-US" smtClean="0"/>
              <a:t>these lectures</a:t>
            </a:r>
            <a:endParaRPr lang="en-US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grab opportunities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make friends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Emissions of BC</a:t>
            </a:r>
            <a:endParaRPr lang="en-US" dirty="0"/>
          </a:p>
        </p:txBody>
      </p:sp>
      <p:pic>
        <p:nvPicPr>
          <p:cNvPr id="5" name="Content Placeholder 4" descr="Bond_2007_fig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1371600" y="906909"/>
            <a:ext cx="4495800" cy="51890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867400" y="914399"/>
            <a:ext cx="1995288" cy="5179767"/>
            <a:chOff x="5566232" y="1219200"/>
            <a:chExt cx="1878584" cy="4876800"/>
          </a:xfrm>
        </p:grpSpPr>
        <p:pic>
          <p:nvPicPr>
            <p:cNvPr id="6" name="Picture 5" descr="Bond_2007_fig6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566232" y="1219200"/>
              <a:ext cx="1878584" cy="4876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5567425" y="3200400"/>
              <a:ext cx="609600" cy="457200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Bond, 2010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US BC Emissions</a:t>
            </a:r>
            <a:endParaRPr lang="en-US" dirty="0"/>
          </a:p>
        </p:txBody>
      </p:sp>
      <p:pic>
        <p:nvPicPr>
          <p:cNvPr id="5" name="Content Placeholder 4" descr="Bond_Fig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162" b="-7162"/>
          <a:stretch>
            <a:fillRect/>
          </a:stretch>
        </p:blipFill>
        <p:spPr>
          <a:xfrm>
            <a:off x="317897" y="990600"/>
            <a:ext cx="8461772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Bond, 2010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Energy-related emissions of BC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Bond, 2010</a:t>
            </a:r>
            <a:endParaRPr lang="en-US" b="1" dirty="0">
              <a:latin typeface="Arial" charset="0"/>
            </a:endParaRPr>
          </a:p>
        </p:txBody>
      </p:sp>
      <p:pic>
        <p:nvPicPr>
          <p:cNvPr id="11" name="Content Placeholder 10" descr="Bond_Fig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533" y="1222068"/>
            <a:ext cx="8436267" cy="44167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Box Model of  Atmospheric Cycle of EC</a:t>
            </a:r>
            <a:endParaRPr lang="en-US" dirty="0"/>
          </a:p>
        </p:txBody>
      </p:sp>
      <p:pic>
        <p:nvPicPr>
          <p:cNvPr id="9" name="Content Placeholder 8" descr="Ogren-Elemental_Carbon_in_the_atmosphere_cycle_and_lifetime-Figure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53" r="-12053"/>
          <a:stretch>
            <a:fillRect/>
          </a:stretch>
        </p:blipFill>
        <p:spPr>
          <a:xfrm>
            <a:off x="72628" y="914400"/>
            <a:ext cx="8952310" cy="5562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37DE688B-4950-6E46-8D69-58DA1B86FEFD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1983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 Turnover Times (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=M/F)</a:t>
            </a:r>
            <a:endParaRPr lang="en-US" dirty="0"/>
          </a:p>
        </p:txBody>
      </p:sp>
      <p:pic>
        <p:nvPicPr>
          <p:cNvPr id="6" name="Content Placeholder 5" descr="Ogren-Elemental_Carbon_in_the_atmosphere_cycle_and_lifetime-Figure3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309" r="-5309"/>
          <a:stretch>
            <a:fillRect/>
          </a:stretch>
        </p:blipFill>
        <p:spPr>
          <a:xfrm>
            <a:off x="381000" y="832919"/>
            <a:ext cx="4648200" cy="5890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Coagulation of EC particles with accumulation mode particles (~0.1-2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diameter)</a:t>
            </a:r>
          </a:p>
          <a:p>
            <a:r>
              <a:rPr lang="en-US" dirty="0" smtClean="0"/>
              <a:t>Condensation of vapors (e.g.,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 and surface reactions are not included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37DE688B-4950-6E46-8D69-58DA1B86FEFD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76738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1983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Box Model of EC Cycle</a:t>
            </a:r>
            <a:endParaRPr lang="en-US" dirty="0"/>
          </a:p>
        </p:txBody>
      </p:sp>
      <p:pic>
        <p:nvPicPr>
          <p:cNvPr id="6" name="Content Placeholder 5" descr="Ogren-Elemental_Carbon_in_the_atmosphere_cycle_and_lifetime-Figure4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1367" b="-31367"/>
          <a:stretch>
            <a:fillRect/>
          </a:stretch>
        </p:blipFill>
        <p:spPr>
          <a:xfrm>
            <a:off x="0" y="350067"/>
            <a:ext cx="4876800" cy="618049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3657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Ignores cloud processing</a:t>
            </a:r>
          </a:p>
          <a:p>
            <a:r>
              <a:rPr lang="en-US" dirty="0" smtClean="0"/>
              <a:t>Assumes coagulation of nuclei mode particles with accumulation mode dominates turnover time of nuclei mode (i.e., mixing state of nuclei mode particles doesn't matter)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37DE688B-4950-6E46-8D69-58DA1B86FEFD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1983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Lifetime of Elemental Carbon</a:t>
            </a:r>
            <a:br>
              <a:rPr lang="en-US" u="none" dirty="0" smtClean="0"/>
            </a:br>
            <a:r>
              <a:rPr lang="en-US" dirty="0" smtClean="0"/>
              <a:t>from Simple Box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Season</a:t>
            </a:r>
          </a:p>
          <a:p>
            <a:pPr lvl="1"/>
            <a:r>
              <a:rPr lang="en-US" dirty="0" smtClean="0"/>
              <a:t>Winter (</a:t>
            </a:r>
            <a:r>
              <a:rPr lang="en-US" dirty="0" err="1" smtClean="0">
                <a:latin typeface="Symbol"/>
              </a:rPr>
              <a:t>D</a:t>
            </a:r>
            <a:r>
              <a:rPr lang="en-US" dirty="0" err="1" smtClean="0"/>
              <a:t>,x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Summer (O,+)</a:t>
            </a:r>
          </a:p>
          <a:p>
            <a:r>
              <a:rPr lang="en-US" dirty="0" smtClean="0"/>
              <a:t>Wet removal</a:t>
            </a:r>
          </a:p>
          <a:p>
            <a:pPr lvl="1"/>
            <a:r>
              <a:rPr lang="en-US" dirty="0" smtClean="0"/>
              <a:t>Effective (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/>
              <a:t>,O)</a:t>
            </a:r>
          </a:p>
          <a:p>
            <a:pPr lvl="1"/>
            <a:r>
              <a:rPr lang="en-US" dirty="0" smtClean="0"/>
              <a:t>Ineffective (</a:t>
            </a:r>
            <a:r>
              <a:rPr lang="en-US" dirty="0" err="1" smtClean="0"/>
              <a:t>x</a:t>
            </a:r>
            <a:r>
              <a:rPr lang="en-US" dirty="0" smtClean="0"/>
              <a:t>,+)</a:t>
            </a:r>
          </a:p>
          <a:p>
            <a:endParaRPr lang="en-US" dirty="0" smtClean="0"/>
          </a:p>
          <a:p>
            <a:r>
              <a:rPr lang="en-US" dirty="0" smtClean="0"/>
              <a:t>Primary controlling variables are season and wet removal efficiency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37DE688B-4950-6E46-8D69-58DA1B86FEFD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 descr="Ogren-Elemental_Carbon_in_the_atmosphere_cycle_and_lifetime-Figure5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910" b="-2910"/>
          <a:stretch>
            <a:fillRect/>
          </a:stretch>
        </p:blipFill>
        <p:spPr/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1983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/>
          <a:lstStyle/>
          <a:p>
            <a:r>
              <a:rPr lang="en-US" dirty="0" smtClean="0"/>
              <a:t>Filtration System for EC in Precipitation</a:t>
            </a:r>
            <a:endParaRPr lang="en-US" dirty="0"/>
          </a:p>
        </p:txBody>
      </p:sp>
      <p:pic>
        <p:nvPicPr>
          <p:cNvPr id="5" name="Content Placeholder 4" descr="Ogren-Measurement_of_the_REmoval_rate_of_elemental_carbon_from_the_atmosphere-Figure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884" r="-4288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1984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Measurements of EC in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Month-long samples of snow (April) and rain (August) in Sweden</a:t>
            </a:r>
          </a:p>
          <a:p>
            <a:r>
              <a:rPr lang="en-US" dirty="0" smtClean="0"/>
              <a:t>Typical concentrations were 50-500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g/L (same as </a:t>
            </a:r>
            <a:r>
              <a:rPr lang="en-US" dirty="0" err="1" smtClean="0"/>
              <a:t>ng/g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Figure 3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1" r="-751"/>
          <a:stretch>
            <a:fillRect/>
          </a:stretch>
        </p:blipFill>
        <p:spPr>
          <a:xfrm>
            <a:off x="4686299" y="838200"/>
            <a:ext cx="4329113" cy="5486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37DE688B-4950-6E46-8D69-58DA1B86FEFD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1984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Measurements of BC in Greenland Ice</a:t>
            </a:r>
            <a:endParaRPr lang="en-US" dirty="0"/>
          </a:p>
        </p:txBody>
      </p:sp>
      <p:pic>
        <p:nvPicPr>
          <p:cNvPr id="9" name="Content Placeholder 8" descr="McConnell_2007_Fig2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3"/>
              <a:srcRect l="-944" r="-2942"/>
              <a:stretch>
                <a:fillRect/>
              </a:stretch>
            </p:blipFill>
          </mc:Choice>
          <mc:Fallback>
            <p:blipFill>
              <a:blip r:embed="rId4"/>
              <a:srcRect l="-944" r="-2942"/>
              <a:stretch>
                <a:fillRect/>
              </a:stretch>
            </p:blipFill>
          </mc:Fallback>
        </mc:AlternateContent>
        <p:spPr>
          <a:xfrm>
            <a:off x="4825180" y="990600"/>
            <a:ext cx="4090220" cy="48768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McConnell et al., 2007</a:t>
            </a:r>
            <a:endParaRPr lang="en-US" b="1" dirty="0">
              <a:latin typeface="Arial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38481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shaded region represents the portion of BC attributed to industrial emissions, not boreal forest fires</a:t>
            </a:r>
          </a:p>
          <a:p>
            <a:r>
              <a:rPr lang="en-US" dirty="0" smtClean="0"/>
              <a:t>Large, short-lived increases in </a:t>
            </a:r>
            <a:r>
              <a:rPr lang="en-US" dirty="0" err="1" smtClean="0"/>
              <a:t>nss</a:t>
            </a:r>
            <a:r>
              <a:rPr lang="en-US" dirty="0" smtClean="0"/>
              <a:t>-S result from explosive volcanism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70B9025D-A4CE-3144-93B6-B533C0BD5D7A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153988" y="306388"/>
            <a:ext cx="8775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Arial" charset="0"/>
              </a:rPr>
              <a:t>Clear-sky Aerosol Radiative</a:t>
            </a:r>
            <a:br>
              <a:rPr lang="en-US" sz="3200" b="1">
                <a:latin typeface="Arial" charset="0"/>
              </a:rPr>
            </a:br>
            <a:r>
              <a:rPr lang="en-US" sz="3200" b="1" u="sng">
                <a:latin typeface="Arial" charset="0"/>
              </a:rPr>
              <a:t>Forcing over North Indian Ocean 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98550" y="17399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-7.0 ± 1 W m</a:t>
            </a:r>
            <a:r>
              <a:rPr lang="en-US" b="1" baseline="30000">
                <a:latin typeface="Arial" charset="0"/>
              </a:rPr>
              <a:t>-2</a:t>
            </a:r>
            <a:endParaRPr lang="en-US" b="1">
              <a:latin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141413" y="4403725"/>
            <a:ext cx="203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-23 ± 2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W m</a:t>
            </a:r>
            <a:r>
              <a:rPr lang="en-US" b="1" baseline="30000">
                <a:latin typeface="Arial" charset="0"/>
              </a:rPr>
              <a:t>-2</a:t>
            </a:r>
            <a:endParaRPr lang="en-US" b="1">
              <a:latin typeface="Arial" charset="0"/>
            </a:endParaRP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2193925" y="21367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4374" name="Picture 6" descr="ha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2441575"/>
            <a:ext cx="2133600" cy="1981200"/>
          </a:xfrm>
          <a:prstGeom prst="rect">
            <a:avLst/>
          </a:prstGeom>
          <a:noFill/>
        </p:spPr>
      </p:pic>
      <p:pic>
        <p:nvPicPr>
          <p:cNvPr id="314375" name="Picture 7" descr="980402_0600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25" y="2441575"/>
            <a:ext cx="2133600" cy="1003300"/>
          </a:xfrm>
          <a:prstGeom prst="rect">
            <a:avLst/>
          </a:prstGeom>
          <a:noFill/>
        </p:spPr>
      </p:pic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946150" y="3424238"/>
            <a:ext cx="242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+16.0 ± 2 W m</a:t>
            </a:r>
            <a:r>
              <a:rPr lang="en-US" b="1" baseline="30000">
                <a:solidFill>
                  <a:schemeClr val="bg1"/>
                </a:solidFill>
                <a:latin typeface="Arial" charset="0"/>
              </a:rPr>
              <a:t>-2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>
            <a:off x="2193925" y="4270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1409700" y="5910263"/>
            <a:ext cx="541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Source: Ramanathan et al., J. Geophys. Res., 2001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average for Jan - March, 1999; 0 - 20°N; </a:t>
            </a:r>
            <a:r>
              <a:rPr lang="en-US" sz="1800">
                <a:latin typeface="Arial" charset="0"/>
                <a:sym typeface="Symbol" charset="2"/>
              </a:rPr>
              <a:t></a:t>
            </a:r>
            <a:r>
              <a:rPr lang="en-US" sz="1800" baseline="-25000">
                <a:latin typeface="Arial" charset="0"/>
                <a:sym typeface="Symbol" charset="2"/>
              </a:rPr>
              <a:t>a</a:t>
            </a:r>
            <a:r>
              <a:rPr lang="en-US" sz="1800">
                <a:latin typeface="Arial" charset="0"/>
                <a:sym typeface="Symbol" charset="2"/>
              </a:rPr>
              <a:t> = 0.3</a:t>
            </a:r>
            <a:endParaRPr lang="en-US" sz="1800">
              <a:latin typeface="Arial" charset="0"/>
            </a:endParaRPr>
          </a:p>
        </p:txBody>
      </p:sp>
      <p:pic>
        <p:nvPicPr>
          <p:cNvPr id="314379" name="Picture 11" descr="INDOEX_log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7325" y="-123825"/>
            <a:ext cx="1920875" cy="960438"/>
          </a:xfrm>
          <a:prstGeom prst="rect">
            <a:avLst/>
          </a:prstGeom>
          <a:noFill/>
        </p:spPr>
      </p:pic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475038" y="1739900"/>
            <a:ext cx="5110162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energy loss at top of atmosphere due to backscattering of sunlight to space</a:t>
            </a:r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3475038" y="3424238"/>
            <a:ext cx="5110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heating of atmosphere due to aerosol absorption of sunlight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3475038" y="4403725"/>
            <a:ext cx="5110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cooling of surface due to aerosol absorption and backscattering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u="none" dirty="0" smtClean="0"/>
              <a:t>Measurement of Coatings using the </a:t>
            </a:r>
            <a:r>
              <a:rPr lang="en-US" dirty="0" smtClean="0"/>
              <a:t>Single Particle Soot Photometer (SP2)</a:t>
            </a:r>
            <a:endParaRPr lang="en-US" dirty="0"/>
          </a:p>
        </p:txBody>
      </p:sp>
      <p:pic>
        <p:nvPicPr>
          <p:cNvPr id="5" name="Content Placeholder 4" descr="pastedGraphic-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77" t="1408" r="-977" b="5634"/>
          <a:stretch>
            <a:fillRect/>
          </a:stretch>
        </p:blipFill>
        <p:spPr>
          <a:xfrm>
            <a:off x="881063" y="1143000"/>
            <a:ext cx="7354490" cy="5029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J. Schwarz, personal communication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Coatings on BC</a:t>
            </a:r>
            <a:endParaRPr lang="en-US" dirty="0"/>
          </a:p>
        </p:txBody>
      </p:sp>
      <p:pic>
        <p:nvPicPr>
          <p:cNvPr id="5" name="Content Placeholder 4" descr="pastedGraphic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77" r="-977"/>
          <a:stretch>
            <a:fillRect/>
          </a:stretch>
        </p:blipFill>
        <p:spPr>
          <a:xfrm>
            <a:off x="990600" y="1066800"/>
            <a:ext cx="7250906" cy="5334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of Coatings in Texas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Schwarz_2008_fig3.png"/>
          <p:cNvPicPr>
            <a:picLocks noGrp="1" noChangeAspect="1"/>
          </p:cNvPicPr>
          <p:nvPr>
            <p:ph idx="1"/>
          </p:nvPr>
        </p:nvPicPr>
        <p:blipFill>
          <a:blip r:embed="rId3"/>
          <a:srcRect t="-8306" b="-8306"/>
          <a:stretch>
            <a:fillRect/>
          </a:stretch>
        </p:blipFill>
        <p:spPr>
          <a:xfrm>
            <a:off x="317897" y="1029810"/>
            <a:ext cx="8521303" cy="5294790"/>
          </a:xfr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Schwarz et al., 2008</a:t>
            </a:r>
            <a:endParaRPr lang="en-US" b="1" dirty="0"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19200" y="9906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urban</a:t>
            </a:r>
            <a:endParaRPr lang="en-US" b="1" dirty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0600" y="9906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biomass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Absorption by Coating</a:t>
            </a:r>
            <a:endParaRPr lang="en-US" dirty="0"/>
          </a:p>
        </p:txBody>
      </p:sp>
      <p:pic>
        <p:nvPicPr>
          <p:cNvPr id="5" name="Content Placeholder 4" descr="Lack_Fig3b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007" r="-400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Lack et al., 2009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Effects of Cloud Scavenging on Aerosol Optical Properties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ECEED6C1-8B43-2846-B553-B603E050198E}" type="datetime1">
              <a:rPr lang="en-US"/>
              <a:pPr/>
              <a:t>7/26/10</a:t>
            </a:fld>
            <a:r>
              <a:rPr lang="en-US"/>
              <a:t> ASP Science Team Meeting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479425" y="5826125"/>
            <a:ext cx="79486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Notes:   Binned, daily mean results for RH&lt;40%, Dp&lt;1</a:t>
            </a:r>
            <a:r>
              <a:rPr lang="en-US" sz="1800">
                <a:latin typeface="Symbol" charset="2"/>
              </a:rPr>
              <a:t>m</a:t>
            </a:r>
            <a:r>
              <a:rPr lang="en-US" sz="1800"/>
              <a:t>m, and </a:t>
            </a:r>
            <a:r>
              <a:rPr lang="en-US" sz="1800">
                <a:latin typeface="Symbol" charset="2"/>
              </a:rPr>
              <a:t>l</a:t>
            </a:r>
            <a:r>
              <a:rPr lang="en-US" sz="1800"/>
              <a:t>=550nm.</a:t>
            </a:r>
            <a:br>
              <a:rPr lang="en-US" sz="1800"/>
            </a:br>
            <a:r>
              <a:rPr lang="en-US" sz="1800"/>
              <a:t>BND=Bondville (IL), 1994-2003; SGP=Lamont (OK), 1996-2003; IAP=Lamont (OK) vertical profiles, 2000-2004.</a:t>
            </a:r>
          </a:p>
        </p:txBody>
      </p:sp>
      <p:pic>
        <p:nvPicPr>
          <p:cNvPr id="489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925513"/>
            <a:ext cx="7820025" cy="5060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446088" y="265113"/>
            <a:ext cx="81137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Why Does Single-scattering Albedo</a:t>
            </a:r>
            <a:br>
              <a:rPr lang="en-US" sz="3200" b="1">
                <a:solidFill>
                  <a:schemeClr val="tx2"/>
                </a:solidFill>
                <a:latin typeface="Arial" charset="0"/>
              </a:rPr>
            </a:br>
            <a:r>
              <a:rPr lang="en-US" sz="3200" b="1" u="sng">
                <a:solidFill>
                  <a:schemeClr val="tx2"/>
                </a:solidFill>
                <a:latin typeface="Arial" charset="0"/>
              </a:rPr>
              <a:t>Decrease as Pollution Decreases?</a:t>
            </a:r>
            <a:endParaRPr lang="en-US" sz="2800" b="1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4510" y="115755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n-lt"/>
              </a:rPr>
              <a:t>white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4415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+mn-lt"/>
              </a:rPr>
              <a:t>dark</a:t>
            </a:r>
            <a:endParaRPr lang="en-US" b="1" dirty="0">
              <a:latin typeface="+mn-lt"/>
            </a:endParaRP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 bwMode="auto">
          <a:xfrm rot="16200000" flipH="1">
            <a:off x="6865798" y="3013232"/>
            <a:ext cx="2795915" cy="789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0BE5CB42-C0F2-EB48-8DC0-C7F84ED784DF}" type="datetime1">
              <a:rPr lang="en-US"/>
              <a:pPr/>
              <a:t>7/26/10</a:t>
            </a:fld>
            <a:r>
              <a:rPr lang="en-US"/>
              <a:t> ASP Science Team Meeting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360363"/>
          </a:xfrm>
        </p:spPr>
        <p:txBody>
          <a:bodyPr/>
          <a:lstStyle/>
          <a:p>
            <a:r>
              <a:rPr lang="en-US"/>
              <a:t>Hypotheses</a:t>
            </a:r>
            <a:endParaRPr lang="en-US" sz="280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8538"/>
            <a:ext cx="7847013" cy="5019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Aerosol light scattering is dominated by particles that are readily-scavenged by clouds, such as sulfates and water-soluble organics</a:t>
            </a:r>
          </a:p>
          <a:p>
            <a:pPr>
              <a:lnSpc>
                <a:spcPct val="90000"/>
              </a:lnSpc>
            </a:pPr>
            <a:r>
              <a:rPr lang="en-US" sz="2400"/>
              <a:t>Aerosol light absorption is dominated by less readily-scavenged particles, such as graphitic carbon (soot)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Cloud droplets are therefore enriched in light scattering particles relative to light absorbing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When precipitation falls, it removes more of the light scattering particles than the light absorbing ones</a:t>
            </a:r>
          </a:p>
          <a:p>
            <a:pPr>
              <a:lnSpc>
                <a:spcPct val="90000"/>
              </a:lnSpc>
            </a:pPr>
            <a:r>
              <a:rPr lang="en-US" sz="2400"/>
              <a:t>Cloud scavenging therefore systematically decreases aerosol single-scattering albedo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7C641F7-9B95-FE4A-8836-B83710DE39A1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Size-dependence of Extinction Efficiency</a:t>
            </a:r>
          </a:p>
        </p:txBody>
      </p:sp>
      <p:pic>
        <p:nvPicPr>
          <p:cNvPr id="509960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1800" y="747713"/>
            <a:ext cx="9113838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9961" name="Text Box 9"/>
          <p:cNvSpPr txBox="1">
            <a:spLocks noChangeArrowheads="1"/>
          </p:cNvSpPr>
          <p:nvPr/>
        </p:nvSpPr>
        <p:spPr bwMode="auto">
          <a:xfrm>
            <a:off x="531813" y="6169025"/>
            <a:ext cx="7743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Mie calculations for refractive index 1.45-0.005i at 550 nm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2B912AA-8EAD-6C4D-9FFF-8BFAA8410B79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03814" name="Rectangle 6"/>
          <p:cNvSpPr>
            <a:spLocks noGrp="1" noChangeArrowheads="1"/>
          </p:cNvSpPr>
          <p:nvPr>
            <p:ph type="title"/>
          </p:nvPr>
        </p:nvSpPr>
        <p:spPr>
          <a:xfrm>
            <a:off x="695325" y="304800"/>
            <a:ext cx="7762875" cy="482600"/>
          </a:xfrm>
        </p:spPr>
        <p:txBody>
          <a:bodyPr/>
          <a:lstStyle/>
          <a:p>
            <a:r>
              <a:rPr lang="en-US" sz="2400"/>
              <a:t>Size-dependence of Aerosol Radiative Properties</a:t>
            </a:r>
          </a:p>
        </p:txBody>
      </p:sp>
      <p:pic>
        <p:nvPicPr>
          <p:cNvPr id="503818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38113" y="776288"/>
            <a:ext cx="8745537" cy="555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3819" name="Text Box 11"/>
          <p:cNvSpPr txBox="1">
            <a:spLocks noChangeArrowheads="1"/>
          </p:cNvSpPr>
          <p:nvPr/>
        </p:nvSpPr>
        <p:spPr bwMode="auto">
          <a:xfrm>
            <a:off x="1192213" y="6291263"/>
            <a:ext cx="7029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Mie calculations for </a:t>
            </a:r>
            <a:r>
              <a:rPr lang="en-US" sz="2000">
                <a:latin typeface="Symbol" charset="2"/>
              </a:rPr>
              <a:t>l</a:t>
            </a:r>
            <a:r>
              <a:rPr lang="en-US" sz="2000">
                <a:latin typeface="Arial" charset="0"/>
              </a:rPr>
              <a:t>=550 nm, m=1.45-0.005i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FE3DD5A-CAB2-E346-A8A1-D090B9B82310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403225"/>
            <a:ext cx="8675687" cy="360363"/>
          </a:xfrm>
        </p:spPr>
        <p:txBody>
          <a:bodyPr/>
          <a:lstStyle/>
          <a:p>
            <a:r>
              <a:rPr lang="en-US" sz="2400"/>
              <a:t>Cloud Scavenging Decreases Single-scattering Albedo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8538"/>
            <a:ext cx="7847013" cy="550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If the particles are externally mixed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aerosol light scattering is dominated by particles that are readily-scavenged by clouds, such as sulfates and water-soluble organics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aerosol light absorption is dominated by less readily-scavenged particles, such as graphitic carbon (soot)</a:t>
            </a:r>
          </a:p>
          <a:p>
            <a:pPr>
              <a:lnSpc>
                <a:spcPct val="90000"/>
              </a:lnSpc>
            </a:pPr>
            <a:r>
              <a:rPr lang="en-US" sz="2000"/>
              <a:t>If the particles are internally-mixed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larger particles are scavenged more efficiently than smaller particles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scavenged particles have much higher single-scattering albedos than the smaller particles </a:t>
            </a:r>
          </a:p>
          <a:p>
            <a:pPr>
              <a:lnSpc>
                <a:spcPct val="90000"/>
              </a:lnSpc>
            </a:pPr>
            <a:r>
              <a:rPr lang="en-US" sz="2000"/>
              <a:t>Cloud droplets are therefore enriched in light scattering particles relative to light absorbing particles</a:t>
            </a:r>
          </a:p>
          <a:p>
            <a:pPr>
              <a:lnSpc>
                <a:spcPct val="90000"/>
              </a:lnSpc>
            </a:pPr>
            <a:r>
              <a:rPr lang="en-US" sz="2000"/>
              <a:t>When precipitation falls, it removes more of the light scattering particles than the light absorbing ones</a:t>
            </a:r>
          </a:p>
          <a:p>
            <a:pPr>
              <a:lnSpc>
                <a:spcPct val="90000"/>
              </a:lnSpc>
            </a:pPr>
            <a:r>
              <a:rPr lang="en-US" sz="2000"/>
              <a:t>Cloud scavenging therefore systematically decreases aerosol single-scattering albedo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D40C5484-8869-D440-AC3C-F958981F1ADF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1227138"/>
            <a:ext cx="8229600" cy="2201862"/>
          </a:xfrm>
        </p:spPr>
        <p:txBody>
          <a:bodyPr/>
          <a:lstStyle/>
          <a:p>
            <a:pPr algn="r"/>
            <a:r>
              <a:rPr lang="en-US" sz="4400" u="none" dirty="0"/>
              <a:t>Atmospheric Cycle of </a:t>
            </a:r>
            <a:r>
              <a:rPr lang="en-US" sz="4400" u="none" dirty="0" smtClean="0"/>
              <a:t>Elemental Carbon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John A. Ogren</a:t>
            </a:r>
            <a:br>
              <a:rPr lang="en-US" dirty="0"/>
            </a:br>
            <a:r>
              <a:rPr lang="en-US" sz="2000" dirty="0" smtClean="0"/>
              <a:t>National Oceanic and Atmospheric Administration</a:t>
            </a:r>
            <a:br>
              <a:rPr lang="en-US" sz="2000" dirty="0" smtClean="0"/>
            </a:br>
            <a:r>
              <a:rPr lang="en-US" sz="2000" dirty="0" smtClean="0"/>
              <a:t>Earth System Research Laboratory</a:t>
            </a:r>
          </a:p>
          <a:p>
            <a:pPr algn="r"/>
            <a:r>
              <a:rPr lang="en-US" sz="2000" dirty="0" smtClean="0"/>
              <a:t>Boulder, Colorado, USA</a:t>
            </a:r>
            <a:endParaRPr lang="en-US" sz="2000" dirty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17525" y="5980113"/>
            <a:ext cx="407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http://</a:t>
            </a:r>
            <a:r>
              <a:rPr lang="en-US" sz="1800" b="1" dirty="0" err="1" smtClean="0">
                <a:solidFill>
                  <a:srgbClr val="FFFF00"/>
                </a:solidFill>
                <a:latin typeface="Arial" charset="0"/>
              </a:rPr>
              <a:t>www.esrl.noaa.gov/gmd/aero</a:t>
            </a: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876313C-3272-B447-9A59-7068953CEA83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360363"/>
          </a:xfrm>
        </p:spPr>
        <p:txBody>
          <a:bodyPr/>
          <a:lstStyle/>
          <a:p>
            <a:r>
              <a:rPr lang="en-US" sz="2400"/>
              <a:t>Cloud Scavenging Increases Backscatter Fraction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8538"/>
            <a:ext cx="7847013" cy="532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If the particles are externally or internally mixed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light scattering efficiency shows a strong size-dependence in the transition region between scavenged and unscavenged particles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light backscattering scattering efficiency shows a weaker size-dependence in the transition region between scavenged and unscavenged particles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backscatter fraction shows a very strong size-dependence in the transition region between scavenged and unscavenged particles</a:t>
            </a:r>
          </a:p>
          <a:p>
            <a:pPr>
              <a:lnSpc>
                <a:spcPct val="90000"/>
              </a:lnSpc>
            </a:pPr>
            <a:r>
              <a:rPr lang="en-US" sz="2000"/>
              <a:t>Cloud droplets are therefore enriched in light scattering particles relative to light backscattering particles</a:t>
            </a:r>
          </a:p>
          <a:p>
            <a:pPr>
              <a:lnSpc>
                <a:spcPct val="90000"/>
              </a:lnSpc>
            </a:pPr>
            <a:r>
              <a:rPr lang="en-US" sz="2000"/>
              <a:t>When precipitation falls, it removes more of the light scattering particles than the light backscattering ones</a:t>
            </a:r>
          </a:p>
          <a:p>
            <a:pPr>
              <a:lnSpc>
                <a:spcPct val="90000"/>
              </a:lnSpc>
            </a:pPr>
            <a:r>
              <a:rPr lang="en-US" sz="2000"/>
              <a:t>Cloud scavenging therefore systematically increases aerosol hemispheric backscattering 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90F5FDE2-BA79-DA48-833C-0E46DA3AEB78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360363"/>
          </a:xfrm>
        </p:spPr>
        <p:txBody>
          <a:bodyPr/>
          <a:lstStyle/>
          <a:p>
            <a:r>
              <a:rPr lang="en-US"/>
              <a:t>Experimental Approach</a:t>
            </a:r>
            <a:endParaRPr lang="en-US" sz="280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49313"/>
            <a:ext cx="7847013" cy="581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Compare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sp</a:t>
            </a:r>
            <a:r>
              <a:rPr lang="en-US"/>
              <a:t>,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bsp</a:t>
            </a:r>
            <a:r>
              <a:rPr lang="en-US"/>
              <a:t>, </a:t>
            </a:r>
            <a:r>
              <a:rPr lang="en-US" sz="3200">
                <a:latin typeface="Symbol" charset="2"/>
              </a:rPr>
              <a:t>s</a:t>
            </a:r>
            <a:r>
              <a:rPr lang="en-US" baseline="-25000"/>
              <a:t>ap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, and </a:t>
            </a:r>
            <a:r>
              <a:rPr lang="en-US" sz="3200">
                <a:latin typeface="Symbol" charset="2"/>
              </a:rPr>
              <a:t>v</a:t>
            </a:r>
            <a:r>
              <a:rPr lang="en-US" baseline="-25000"/>
              <a:t>o</a:t>
            </a:r>
            <a:r>
              <a:rPr lang="en-US"/>
              <a:t> before, during, and after cloud events</a:t>
            </a:r>
          </a:p>
          <a:p>
            <a:pPr>
              <a:lnSpc>
                <a:spcPct val="90000"/>
              </a:lnSpc>
            </a:pPr>
            <a:r>
              <a:rPr lang="en-US"/>
              <a:t>Use a sampling inlet that excludes cloud droplets, so in-cloud measurements represent the particles that were not scavenged by the clouds</a:t>
            </a:r>
          </a:p>
          <a:p>
            <a:pPr>
              <a:lnSpc>
                <a:spcPct val="90000"/>
              </a:lnSpc>
            </a:pPr>
            <a:r>
              <a:rPr lang="en-US"/>
              <a:t>Measure in-cloud visibility as a continuous indicator of the presence of clouds</a:t>
            </a:r>
          </a:p>
          <a:p>
            <a:pPr>
              <a:lnSpc>
                <a:spcPct val="90000"/>
              </a:lnSpc>
            </a:pPr>
            <a:r>
              <a:rPr lang="en-US"/>
              <a:t>Field studies:</a:t>
            </a:r>
          </a:p>
          <a:p>
            <a:pPr lvl="1">
              <a:lnSpc>
                <a:spcPct val="90000"/>
              </a:lnSpc>
            </a:pPr>
            <a:r>
              <a:rPr lang="en-US"/>
              <a:t>Sweden (1250 m asl level on Mt. Åreskutan, 1440 m asl, 63°N, 13°E)</a:t>
            </a:r>
          </a:p>
          <a:p>
            <a:pPr lvl="1">
              <a:lnSpc>
                <a:spcPct val="90000"/>
              </a:lnSpc>
            </a:pPr>
            <a:r>
              <a:rPr lang="en-US"/>
              <a:t>Chebogue Point, Nova Scotia (10 m asl,  44°N, 66°W)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CECD37E6-C433-D24A-B21D-3205EB492BA9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360363"/>
          </a:xfrm>
        </p:spPr>
        <p:txBody>
          <a:bodyPr/>
          <a:lstStyle/>
          <a:p>
            <a:r>
              <a:rPr lang="en-US"/>
              <a:t>Measuring Clouds with a Webcam</a:t>
            </a:r>
            <a:endParaRPr lang="en-US" sz="2800"/>
          </a:p>
        </p:txBody>
      </p:sp>
      <p:pic>
        <p:nvPicPr>
          <p:cNvPr id="476165" name="Picture 5" descr="are_200307111859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849313"/>
            <a:ext cx="2138362" cy="2851150"/>
          </a:xfrm>
          <a:prstGeom prst="rect">
            <a:avLst/>
          </a:prstGeom>
          <a:noFill/>
        </p:spPr>
      </p:pic>
      <p:pic>
        <p:nvPicPr>
          <p:cNvPr id="476166" name="Picture 6" descr="are_20030711190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3783013"/>
            <a:ext cx="2130425" cy="2841625"/>
          </a:xfrm>
          <a:prstGeom prst="rect">
            <a:avLst/>
          </a:prstGeom>
          <a:noFill/>
        </p:spPr>
      </p:pic>
      <p:sp>
        <p:nvSpPr>
          <p:cNvPr id="476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962275" y="998538"/>
            <a:ext cx="5570538" cy="5521325"/>
          </a:xfrm>
          <a:noFill/>
          <a:ln/>
        </p:spPr>
        <p:txBody>
          <a:bodyPr/>
          <a:lstStyle/>
          <a:p>
            <a:r>
              <a:rPr lang="en-US" sz="2400"/>
              <a:t>Black/white targets placed at various distances from camera</a:t>
            </a:r>
          </a:p>
          <a:p>
            <a:r>
              <a:rPr lang="en-US" sz="2400"/>
              <a:t>Clouds decrease the contrast between black and white areas of targets</a:t>
            </a:r>
          </a:p>
          <a:p>
            <a:r>
              <a:rPr lang="en-US" sz="2400"/>
              <a:t>Contrast reduction is a function of cloud extinction coefficient and distance from camera</a:t>
            </a:r>
          </a:p>
          <a:p>
            <a:r>
              <a:rPr lang="en-US" sz="2400"/>
              <a:t>Cloud extinction coefficient could be derived every minute nearly 24 hours/day under special lighting conditions of northern Sweden in July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552A5AE-E690-C749-93DE-2D42E3FEE94C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Scattering on Åreskutan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584200" y="5861050"/>
            <a:ext cx="72374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Aerosol scattering was near or below detection limits in clouds. </a:t>
            </a:r>
          </a:p>
        </p:txBody>
      </p:sp>
      <p:pic>
        <p:nvPicPr>
          <p:cNvPr id="480263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71500" y="963613"/>
            <a:ext cx="8001000" cy="493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38E6DF22-13F3-3448-B682-970F5EC723C0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SSA on Åreskutan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639763" y="5629275"/>
            <a:ext cx="785495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Single-scattering albedo had values typical of remote continental air, except during cloudy periods.  Unusually high SSA values during doy 196-200 were associated with easterly trajectories from Russia, when aerosol mass was primarily organic carbon.</a:t>
            </a:r>
          </a:p>
        </p:txBody>
      </p:sp>
      <p:pic>
        <p:nvPicPr>
          <p:cNvPr id="48231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71500" y="963613"/>
            <a:ext cx="8001000" cy="493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02D0746-14BF-1E4B-8034-6B4B8EE85C31}" type="datetime1">
              <a:rPr lang="en-US"/>
              <a:pPr/>
              <a:t>7/26/10</a:t>
            </a:fld>
            <a:r>
              <a:rPr lang="en-US"/>
              <a:t> ASP Science Team Meeting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SSA during two cloud events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584200" y="5861050"/>
            <a:ext cx="72374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Measurements from Mt. Åreskutan, Sweden (63°N, 13°E) </a:t>
            </a:r>
          </a:p>
        </p:txBody>
      </p:sp>
      <p:pic>
        <p:nvPicPr>
          <p:cNvPr id="488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8850"/>
            <a:ext cx="8001000" cy="493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F662CD58-30B5-B741-9AD5-FA761C5C1D55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Scattering at Chebogue Point</a:t>
            </a:r>
          </a:p>
        </p:txBody>
      </p:sp>
      <p:sp>
        <p:nvSpPr>
          <p:cNvPr id="500739" name="Text Box 3"/>
          <p:cNvSpPr txBox="1">
            <a:spLocks noChangeArrowheads="1"/>
          </p:cNvSpPr>
          <p:nvPr/>
        </p:nvSpPr>
        <p:spPr bwMode="auto">
          <a:xfrm>
            <a:off x="584200" y="5861050"/>
            <a:ext cx="7237413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Arial" charset="0"/>
              </a:rPr>
              <a:t>Foggy periods were characterized by strong scavenging of light scattering particles, leading to levels below 5 Mm</a:t>
            </a:r>
            <a:r>
              <a:rPr lang="en-US" sz="1600" baseline="30000"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.  Measurements at </a:t>
            </a:r>
            <a:r>
              <a:rPr lang="en-US" sz="1600">
                <a:latin typeface="Symbol" charset="2"/>
              </a:rPr>
              <a:t>l</a:t>
            </a:r>
            <a:r>
              <a:rPr lang="en-US" sz="1600">
                <a:latin typeface="Arial" charset="0"/>
              </a:rPr>
              <a:t>=550 nm, D</a:t>
            </a:r>
            <a:r>
              <a:rPr lang="en-US" sz="1600" baseline="-25000">
                <a:latin typeface="Arial" charset="0"/>
              </a:rPr>
              <a:t>p</a:t>
            </a:r>
            <a:r>
              <a:rPr lang="en-US" sz="1600">
                <a:latin typeface="Arial" charset="0"/>
              </a:rPr>
              <a:t>&lt;10 </a:t>
            </a:r>
            <a:r>
              <a:rPr lang="en-US" sz="1600">
                <a:latin typeface="Symbol" charset="2"/>
              </a:rPr>
              <a:t>m</a:t>
            </a:r>
            <a:r>
              <a:rPr lang="en-US" sz="1600">
                <a:latin typeface="Arial" charset="0"/>
              </a:rPr>
              <a:t>m, RH&lt;40%.</a:t>
            </a:r>
          </a:p>
        </p:txBody>
      </p:sp>
      <p:pic>
        <p:nvPicPr>
          <p:cNvPr id="500745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09575" y="823913"/>
            <a:ext cx="8345488" cy="508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0746" name="Line 10"/>
          <p:cNvSpPr>
            <a:spLocks noChangeShapeType="1"/>
          </p:cNvSpPr>
          <p:nvPr/>
        </p:nvSpPr>
        <p:spPr bwMode="auto">
          <a:xfrm flipV="1">
            <a:off x="1768475" y="4872038"/>
            <a:ext cx="0" cy="261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747" name="Text Box 11"/>
          <p:cNvSpPr txBox="1">
            <a:spLocks noChangeArrowheads="1"/>
          </p:cNvSpPr>
          <p:nvPr/>
        </p:nvSpPr>
        <p:spPr bwMode="auto">
          <a:xfrm>
            <a:off x="1371600" y="5067300"/>
            <a:ext cx="787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07-04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B2DFB476-6F82-7F46-AB14-2456759691F4}" type="datetime1">
              <a:rPr lang="en-US"/>
              <a:pPr/>
              <a:t>7/26/10</a:t>
            </a:fld>
            <a:r>
              <a:rPr lang="en-US"/>
              <a:t> ASP Science Team Meeting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98438" y="146050"/>
            <a:ext cx="8680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 u="sng">
                <a:latin typeface="Arial" charset="0"/>
              </a:rPr>
              <a:t>Effect of fog on aerosol radiative properties in Nova Scotia</a:t>
            </a: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576263" y="5700713"/>
            <a:ext cx="7605712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Onset of fog causes strong decrease in light scattering (not shown), modest decrease in light absorption, increase in back-scatter fraction, and decrease in single scattering albedo.   Chebogue Point, July 4, 2004.</a:t>
            </a:r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457200"/>
            <a:ext cx="7769225" cy="5319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7E7F66C1-7FD4-0544-9132-FE629703664A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57175"/>
            <a:ext cx="7800975" cy="552450"/>
          </a:xfrm>
        </p:spPr>
        <p:txBody>
          <a:bodyPr/>
          <a:lstStyle/>
          <a:p>
            <a:r>
              <a:rPr lang="en-US"/>
              <a:t>Summary of Cloud Scavenging Studies</a:t>
            </a:r>
            <a:endParaRPr lang="en-US" sz="280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946150"/>
            <a:ext cx="8202612" cy="5548313"/>
          </a:xfrm>
        </p:spPr>
        <p:txBody>
          <a:bodyPr>
            <a:normAutofit fontScale="92500"/>
          </a:bodyPr>
          <a:lstStyle/>
          <a:p>
            <a:r>
              <a:rPr lang="en-US" dirty="0"/>
              <a:t>Aerosol light scattering and absorption can both be reduced to near-zero levels in cloudy air</a:t>
            </a:r>
          </a:p>
          <a:p>
            <a:r>
              <a:rPr lang="en-US" dirty="0"/>
              <a:t>Measurement noise at the near-zero levels limits our ability to draw firm conclusions</a:t>
            </a:r>
          </a:p>
          <a:p>
            <a:r>
              <a:rPr lang="en-US" dirty="0"/>
              <a:t>The bulk of the evidence from Sweden indicates that single-scattering albedo was lower in cloudy air than in the clear air before and after the cloud events</a:t>
            </a:r>
          </a:p>
          <a:p>
            <a:r>
              <a:rPr lang="en-US" dirty="0"/>
              <a:t>Virtually all of the evidence from Nova Scotia indicates that single-scattering albedo was lower and backscatter fraction was higher in cloudy air than in the clear air before and after the cloud </a:t>
            </a:r>
            <a:r>
              <a:rPr lang="en-US" dirty="0" smtClean="0"/>
              <a:t>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Elemental carbon is the dominant component of the atmospheric light-absorbing aerosol</a:t>
            </a:r>
          </a:p>
          <a:p>
            <a:r>
              <a:rPr lang="en-US" dirty="0" smtClean="0"/>
              <a:t>It is produced by the incomplete combustion of carbonaceous fuels</a:t>
            </a:r>
          </a:p>
          <a:p>
            <a:r>
              <a:rPr lang="en-US" dirty="0" smtClean="0"/>
              <a:t>It is removed primarily by precipitation</a:t>
            </a:r>
          </a:p>
          <a:p>
            <a:r>
              <a:rPr lang="en-US" dirty="0" smtClean="0"/>
              <a:t>Its removal rate and optical absorption are influenced by coatings</a:t>
            </a:r>
          </a:p>
          <a:p>
            <a:pPr lvl="1"/>
            <a:r>
              <a:rPr lang="en-US" dirty="0" smtClean="0"/>
              <a:t>important to consider co-emitted species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Forms of Elemental Carbon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44958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Diamond, </a:t>
            </a:r>
            <a:r>
              <a:rPr lang="en-US" sz="4000" dirty="0" err="1" smtClean="0"/>
              <a:t>Buckyball</a:t>
            </a:r>
            <a:r>
              <a:rPr lang="en-US" sz="4000" dirty="0" smtClean="0"/>
              <a:t>, Graphite</a:t>
            </a:r>
          </a:p>
          <a:p>
            <a:r>
              <a:rPr lang="en-US" sz="4000" dirty="0" smtClean="0"/>
              <a:t>"A diamond is forever"… but what is the lifetime of graphite? </a:t>
            </a:r>
          </a:p>
          <a:p>
            <a:endParaRPr lang="en-US" dirty="0"/>
          </a:p>
        </p:txBody>
      </p:sp>
      <p:pic>
        <p:nvPicPr>
          <p:cNvPr id="18" name="Content Placeholder 17" descr="Buckyball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25514" r="-25514"/>
          <a:stretch>
            <a:fillRect/>
          </a:stretch>
        </p:blipFill>
        <p:spPr/>
      </p:pic>
      <p:pic>
        <p:nvPicPr>
          <p:cNvPr id="20" name="Content Placeholder 19" descr="Diamone.pn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 l="-2447" t="24324" r="-1696"/>
          <a:stretch>
            <a:fillRect/>
          </a:stretch>
        </p:blipFill>
        <p:spPr>
          <a:xfrm>
            <a:off x="593271" y="3733800"/>
            <a:ext cx="3826329" cy="2819400"/>
          </a:xfrm>
        </p:spPr>
      </p:pic>
      <p:pic>
        <p:nvPicPr>
          <p:cNvPr id="19" name="Content Placeholder 18" descr="Graphite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-20131" r="-20131"/>
          <a:stretch>
            <a:fillRect/>
          </a:stretch>
        </p:blipFill>
        <p:spPr>
          <a:xfrm>
            <a:off x="3941506" y="3733800"/>
            <a:ext cx="4592894" cy="281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for "soot"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Graphitic (GC) vs. Organic carbon (OC)</a:t>
            </a:r>
          </a:p>
          <a:p>
            <a:pPr lvl="1"/>
            <a:r>
              <a:rPr lang="en-US" dirty="0" smtClean="0"/>
              <a:t>defined by molecular form of carbon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Elemental carbon (EC)</a:t>
            </a:r>
          </a:p>
          <a:p>
            <a:pPr lvl="1"/>
            <a:r>
              <a:rPr lang="en-US" dirty="0" smtClean="0"/>
              <a:t>based on refractory properties of carbon</a:t>
            </a:r>
          </a:p>
          <a:p>
            <a:pPr lvl="1"/>
            <a:r>
              <a:rPr lang="en-US" dirty="0" smtClean="0"/>
              <a:t>also called particulate elemental carbon (PEC)</a:t>
            </a:r>
          </a:p>
          <a:p>
            <a:r>
              <a:rPr lang="en-US" dirty="0" smtClean="0"/>
              <a:t>Black carbon (BC)</a:t>
            </a:r>
          </a:p>
          <a:p>
            <a:pPr lvl="1"/>
            <a:r>
              <a:rPr lang="en-US" dirty="0" smtClean="0"/>
              <a:t>based on optical properties of carbon</a:t>
            </a:r>
          </a:p>
          <a:p>
            <a:pPr lvl="1"/>
            <a:r>
              <a:rPr lang="en-US" dirty="0" smtClean="0"/>
              <a:t>characterized by 1/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-dependence of absorption</a:t>
            </a:r>
          </a:p>
          <a:p>
            <a:r>
              <a:rPr lang="en-US" dirty="0" smtClean="0"/>
              <a:t>Brown carbon</a:t>
            </a:r>
          </a:p>
          <a:p>
            <a:pPr lvl="1"/>
            <a:r>
              <a:rPr lang="en-US" dirty="0" smtClean="0"/>
              <a:t>light absorbing carbon that is not "black"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J. Ogren  </a:t>
            </a:r>
            <a:fld id="{14225359-83A0-C04B-B76F-30F3DCDC4BBD}" type="datetime1">
              <a:rPr lang="en-US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Carbon and Light Absorption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513" y="1077913"/>
            <a:ext cx="4370387" cy="5299075"/>
          </a:xfrm>
        </p:spPr>
        <p:txBody>
          <a:bodyPr/>
          <a:lstStyle/>
          <a:p>
            <a:r>
              <a:rPr lang="en-US" sz="2400" dirty="0"/>
              <a:t>Optical methods for determining BC really measure </a:t>
            </a:r>
            <a:r>
              <a:rPr lang="en-US" sz="2400" dirty="0">
                <a:latin typeface="Symbol" charset="2"/>
              </a:rPr>
              <a:t>s</a:t>
            </a:r>
            <a:r>
              <a:rPr lang="en-US" sz="2400" baseline="-25000" dirty="0"/>
              <a:t>ap</a:t>
            </a:r>
            <a:r>
              <a:rPr lang="en-US" sz="2400" dirty="0"/>
              <a:t> (PSAP, </a:t>
            </a:r>
            <a:r>
              <a:rPr lang="en-US" sz="2400" dirty="0" err="1"/>
              <a:t>aethalometer</a:t>
            </a:r>
            <a:r>
              <a:rPr lang="en-US" sz="2400" dirty="0"/>
              <a:t>, MAAP,</a:t>
            </a:r>
            <a:r>
              <a:rPr lang="en-US" sz="2400" dirty="0" smtClean="0"/>
              <a:t> </a:t>
            </a:r>
            <a:r>
              <a:rPr lang="en-US" sz="2400" dirty="0" err="1" smtClean="0"/>
              <a:t>photoacoustic</a:t>
            </a:r>
            <a:r>
              <a:rPr lang="en-US" sz="2400" dirty="0"/>
              <a:t>, …) </a:t>
            </a:r>
          </a:p>
          <a:p>
            <a:r>
              <a:rPr lang="en-US" sz="2400" dirty="0"/>
              <a:t>BC = </a:t>
            </a:r>
            <a:r>
              <a:rPr lang="en-US" sz="2400" dirty="0">
                <a:latin typeface="Symbol" charset="2"/>
              </a:rPr>
              <a:t>s</a:t>
            </a:r>
            <a:r>
              <a:rPr lang="en-US" sz="2400" baseline="-25000" dirty="0"/>
              <a:t>ap</a:t>
            </a:r>
            <a:r>
              <a:rPr lang="en-US" sz="2400" dirty="0"/>
              <a:t> </a:t>
            </a:r>
            <a:r>
              <a:rPr lang="en-US" sz="2400" b="0" i="1" dirty="0" err="1"/>
              <a:t>x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ap</a:t>
            </a:r>
            <a:r>
              <a:rPr lang="en-US" sz="2400" b="0" i="1" dirty="0"/>
              <a:t> /</a:t>
            </a:r>
            <a:r>
              <a:rPr lang="en-US" sz="2400" dirty="0"/>
              <a:t> </a:t>
            </a:r>
            <a:r>
              <a:rPr lang="en-US" sz="2400" i="1" dirty="0"/>
              <a:t>MAE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 err="1"/>
              <a:t>f</a:t>
            </a:r>
            <a:r>
              <a:rPr lang="en-US" sz="2400" i="1" baseline="-25000" dirty="0" err="1"/>
              <a:t>ap</a:t>
            </a:r>
            <a:r>
              <a:rPr lang="en-US" sz="2400" baseline="-25000" dirty="0"/>
              <a:t> </a:t>
            </a:r>
            <a:r>
              <a:rPr lang="en-US" sz="2400" dirty="0"/>
              <a:t>= fraction of light absorption due to BC</a:t>
            </a:r>
          </a:p>
          <a:p>
            <a:pPr lvl="1"/>
            <a:r>
              <a:rPr lang="en-US" sz="2400" i="1" dirty="0"/>
              <a:t>MAE</a:t>
            </a:r>
            <a:r>
              <a:rPr lang="en-US" sz="2400" dirty="0"/>
              <a:t> =  mass absorption efficiency of BC (m</a:t>
            </a:r>
            <a:r>
              <a:rPr lang="en-US" sz="2400" baseline="30000" dirty="0"/>
              <a:t>2</a:t>
            </a:r>
            <a:r>
              <a:rPr lang="en-US" sz="2400" dirty="0"/>
              <a:t> g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  <a:p>
            <a:r>
              <a:rPr lang="en-US" sz="2400" dirty="0"/>
              <a:t>Climate forcing calculations require </a:t>
            </a:r>
            <a:r>
              <a:rPr lang="en-US" sz="2400" dirty="0">
                <a:latin typeface="Symbol" charset="2"/>
              </a:rPr>
              <a:t>s</a:t>
            </a:r>
            <a:r>
              <a:rPr lang="en-US" sz="2400" baseline="-25000" dirty="0"/>
              <a:t>ap</a:t>
            </a:r>
          </a:p>
        </p:txBody>
      </p:sp>
      <p:pic>
        <p:nvPicPr>
          <p:cNvPr id="518148" name="Picture 4" descr="KCO_L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275" y="917575"/>
            <a:ext cx="43322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4773613" y="3879850"/>
            <a:ext cx="4206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>
                <a:latin typeface="Arial" charset="0"/>
              </a:rPr>
              <a:t>Empirical relationships, like the one show above for the Indian Ocean, are required to determine BC from </a:t>
            </a:r>
            <a:r>
              <a:rPr lang="en-US" b="1">
                <a:latin typeface="Symbol" charset="2"/>
              </a:rPr>
              <a:t>s</a:t>
            </a:r>
            <a:r>
              <a:rPr lang="en-US" b="1" baseline="-25000">
                <a:latin typeface="Arial" charset="0"/>
              </a:rPr>
              <a:t>ap</a:t>
            </a:r>
            <a:r>
              <a:rPr lang="en-US" b="1">
                <a:latin typeface="Arial" charset="0"/>
              </a:rPr>
              <a:t> (WMO/GAW report #153)</a:t>
            </a:r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6180138" y="1020763"/>
            <a:ext cx="2543175" cy="46037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/>
              <a:t>MAE / f</a:t>
            </a:r>
            <a:r>
              <a:rPr lang="en-US" sz="1800" b="1" i="1" baseline="-25000"/>
              <a:t>ap</a:t>
            </a:r>
            <a:r>
              <a:rPr lang="en-US" sz="1800" b="1" i="1"/>
              <a:t> </a:t>
            </a:r>
            <a:r>
              <a:rPr lang="en-US" sz="1800"/>
              <a:t> </a:t>
            </a:r>
            <a:r>
              <a:rPr lang="en-US" b="1">
                <a:latin typeface="Symbol" charset="2"/>
              </a:rPr>
              <a:t>»</a:t>
            </a:r>
            <a:r>
              <a:rPr lang="en-US" sz="1800" b="1"/>
              <a:t> 9.5 m</a:t>
            </a:r>
            <a:r>
              <a:rPr lang="en-US" sz="1800" b="1" baseline="30000"/>
              <a:t>2</a:t>
            </a:r>
            <a:r>
              <a:rPr lang="en-US" sz="1800" b="1"/>
              <a:t>  g</a:t>
            </a:r>
            <a:r>
              <a:rPr lang="en-US" sz="1800" b="1" baseline="30000"/>
              <a:t>-1</a:t>
            </a:r>
            <a:r>
              <a:rPr 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External mixture</a:t>
            </a:r>
          </a:p>
          <a:p>
            <a:pPr lvl="1"/>
            <a:r>
              <a:rPr lang="en-US" dirty="0" smtClean="0"/>
              <a:t>individual particles have different chemical composition</a:t>
            </a:r>
          </a:p>
          <a:p>
            <a:pPr lvl="1"/>
            <a:r>
              <a:rPr lang="en-US" dirty="0" smtClean="0"/>
              <a:t>e.g., EC and sulfate are in separate particles</a:t>
            </a:r>
          </a:p>
          <a:p>
            <a:r>
              <a:rPr lang="en-US" dirty="0" smtClean="0"/>
              <a:t>Internal mixture</a:t>
            </a:r>
          </a:p>
          <a:p>
            <a:pPr lvl="1"/>
            <a:r>
              <a:rPr lang="en-US" dirty="0" smtClean="0"/>
              <a:t>multiple chemical species in each particle</a:t>
            </a:r>
          </a:p>
          <a:p>
            <a:pPr lvl="1"/>
            <a:r>
              <a:rPr lang="en-US" dirty="0" smtClean="0"/>
              <a:t>e.g., EC and sulfate are in the same particles</a:t>
            </a:r>
          </a:p>
          <a:p>
            <a:r>
              <a:rPr lang="en-US" dirty="0" smtClean="0"/>
              <a:t>Implications of mixing state for lifetime and radiative properties</a:t>
            </a:r>
          </a:p>
          <a:p>
            <a:pPr lvl="1"/>
            <a:r>
              <a:rPr lang="en-US" dirty="0" smtClean="0"/>
              <a:t>hygroscopic coatings enhance EC removal</a:t>
            </a:r>
          </a:p>
          <a:p>
            <a:pPr lvl="1"/>
            <a:r>
              <a:rPr lang="en-US" dirty="0" smtClean="0"/>
              <a:t>coatings enhance EC light absorption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Morphology of Graphitic Elemental Carbon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Ogren-Elemental_Carbon_in_the_atmosphere_cycle_and_lifetime-Figure1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648" r="-10648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orbitals</a:t>
            </a:r>
            <a:r>
              <a:rPr lang="en-US" dirty="0" smtClean="0"/>
              <a:t> of  planar graphite molecule are the cause of the strong, broadband light absorption of EC</a:t>
            </a:r>
          </a:p>
          <a:p>
            <a:r>
              <a:rPr lang="en-US" dirty="0" smtClean="0"/>
              <a:t>Coatings affect EC lifetime and optical properties</a:t>
            </a: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Ogren et al., 1983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EC Emissions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</a:t>
            </a:r>
            <a:r>
              <a:rPr lang="en-US" baseline="-25000" dirty="0" smtClean="0"/>
              <a:t>BC</a:t>
            </a:r>
            <a:r>
              <a:rPr lang="en-US" dirty="0" smtClean="0"/>
              <a:t> = EF</a:t>
            </a:r>
            <a:r>
              <a:rPr lang="en-US" baseline="-25000" dirty="0" smtClean="0"/>
              <a:t>PM</a:t>
            </a:r>
            <a:r>
              <a:rPr lang="en-US" dirty="0" smtClean="0"/>
              <a:t> * F</a:t>
            </a:r>
            <a:r>
              <a:rPr lang="en-US" baseline="-25000" dirty="0" smtClean="0"/>
              <a:t>1.0</a:t>
            </a:r>
            <a:r>
              <a:rPr lang="en-US" dirty="0" smtClean="0"/>
              <a:t> * F</a:t>
            </a:r>
            <a:r>
              <a:rPr lang="en-US" baseline="-25000" dirty="0" smtClean="0"/>
              <a:t>BC</a:t>
            </a:r>
            <a:r>
              <a:rPr lang="en-US" dirty="0" smtClean="0"/>
              <a:t> *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cont</a:t>
            </a:r>
            <a:endParaRPr lang="en-US" baseline="-25000" dirty="0" smtClean="0"/>
          </a:p>
          <a:p>
            <a:r>
              <a:rPr lang="en-US" dirty="0" smtClean="0"/>
              <a:t>EF</a:t>
            </a:r>
            <a:r>
              <a:rPr lang="en-US" baseline="-25000" dirty="0" smtClean="0"/>
              <a:t>PM</a:t>
            </a:r>
            <a:r>
              <a:rPr lang="en-US" dirty="0" smtClean="0"/>
              <a:t> = bulk emission factor, </a:t>
            </a:r>
            <a:r>
              <a:rPr lang="en-US" dirty="0" err="1" smtClean="0"/>
              <a:t>g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1.0</a:t>
            </a:r>
            <a:r>
              <a:rPr lang="en-US" dirty="0" smtClean="0"/>
              <a:t> = sub-micron fraction of bulk emissions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BC</a:t>
            </a:r>
            <a:r>
              <a:rPr lang="en-US" dirty="0" smtClean="0"/>
              <a:t> = mass fraction of BC in sub-micron emissions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cont</a:t>
            </a:r>
            <a:r>
              <a:rPr lang="en-US" dirty="0" smtClean="0"/>
              <a:t> = fraction of sub-micron particles that pass emission controls</a:t>
            </a:r>
          </a:p>
        </p:txBody>
      </p:sp>
      <p:pic>
        <p:nvPicPr>
          <p:cNvPr id="7" name="Content Placeholder 6" descr="Bond_2004fig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933" b="-893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 Ogren  </a:t>
            </a:r>
            <a:fld id="{080ED1E7-59CF-3A4C-8775-99A0FA27DB17}" type="datetime1">
              <a:rPr lang="en-US" smtClean="0"/>
              <a:pPr/>
              <a:t>7/26/10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6320135"/>
            <a:ext cx="7434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Source: </a:t>
            </a:r>
            <a:r>
              <a:rPr lang="en-US" b="1" dirty="0" smtClean="0">
                <a:latin typeface="Arial" charset="0"/>
              </a:rPr>
              <a:t> Bond et al, 2004</a:t>
            </a:r>
            <a:endParaRPr lang="en-US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05400" y="3628402"/>
            <a:ext cx="1371600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adient">
  <a:themeElements>
    <a:clrScheme name="BlueGra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di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Gra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di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di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2693</Words>
  <Application>Microsoft Macintosh PowerPoint</Application>
  <PresentationFormat>Letter Paper (8.5x11 in)</PresentationFormat>
  <Paragraphs>265</Paragraphs>
  <Slides>39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BlueGradient</vt:lpstr>
      <vt:lpstr>Overview of Ogren Lectures for ISCS-2010</vt:lpstr>
      <vt:lpstr>Slide 2</vt:lpstr>
      <vt:lpstr>Atmospheric Cycle of Elemental Carbon</vt:lpstr>
      <vt:lpstr>Forms of Elemental Carbon</vt:lpstr>
      <vt:lpstr>Terminology for "soot"</vt:lpstr>
      <vt:lpstr>Black Carbon and Light Absorption</vt:lpstr>
      <vt:lpstr>Terminology: Mixtures</vt:lpstr>
      <vt:lpstr>Morphology of Graphitic Elemental Carbon</vt:lpstr>
      <vt:lpstr>Calculation of EC Emissions</vt:lpstr>
      <vt:lpstr>Historical Emissions of BC</vt:lpstr>
      <vt:lpstr>History of US BC Emissions</vt:lpstr>
      <vt:lpstr>Energy-related emissions of BC</vt:lpstr>
      <vt:lpstr>Box Model of  Atmospheric Cycle of EC</vt:lpstr>
      <vt:lpstr>Coagulation Turnover Times (t=M/F)</vt:lpstr>
      <vt:lpstr>Simplified Box Model of EC Cycle</vt:lpstr>
      <vt:lpstr>Lifetime of Elemental Carbon from Simple Box Model</vt:lpstr>
      <vt:lpstr>Filtration System for EC in Precipitation</vt:lpstr>
      <vt:lpstr>Measurements of EC in Precipitation</vt:lpstr>
      <vt:lpstr>Measurements of BC in Greenland Ice</vt:lpstr>
      <vt:lpstr>Measurement of Coatings using the Single Particle Soot Photometer (SP2)</vt:lpstr>
      <vt:lpstr>Measurement of Coatings on BC</vt:lpstr>
      <vt:lpstr>Observations of Coatings in Texas</vt:lpstr>
      <vt:lpstr>Increase in Absorption by Coating</vt:lpstr>
      <vt:lpstr>Effects of Cloud Scavenging on Aerosol Optical Properties</vt:lpstr>
      <vt:lpstr>Slide 25</vt:lpstr>
      <vt:lpstr>Hypotheses</vt:lpstr>
      <vt:lpstr>Size-dependence of Extinction Efficiency</vt:lpstr>
      <vt:lpstr>Size-dependence of Aerosol Radiative Properties</vt:lpstr>
      <vt:lpstr>Cloud Scavenging Decreases Single-scattering Albedo</vt:lpstr>
      <vt:lpstr>Cloud Scavenging Increases Backscatter Fraction</vt:lpstr>
      <vt:lpstr>Experimental Approach</vt:lpstr>
      <vt:lpstr>Measuring Clouds with a Webcam</vt:lpstr>
      <vt:lpstr>Aerosol Scattering on Åreskutan</vt:lpstr>
      <vt:lpstr>Aerosol SSA on Åreskutan</vt:lpstr>
      <vt:lpstr>Aerosol SSA during two cloud events</vt:lpstr>
      <vt:lpstr>Aerosol Scattering at Chebogue Point</vt:lpstr>
      <vt:lpstr>Slide 37</vt:lpstr>
      <vt:lpstr>Summary of Cloud Scavenging Studies</vt:lpstr>
      <vt:lpstr>Summary</vt:lpstr>
    </vt:vector>
  </TitlesOfParts>
  <Company>John Ogren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Techniques for Measurement of Aerosol Radiative Properties </dc:title>
  <cp:lastModifiedBy>John Ogren</cp:lastModifiedBy>
  <cp:revision>32</cp:revision>
  <cp:lastPrinted>2006-08-07T01:32:04Z</cp:lastPrinted>
  <dcterms:created xsi:type="dcterms:W3CDTF">2010-07-25T20:48:51Z</dcterms:created>
  <dcterms:modified xsi:type="dcterms:W3CDTF">2010-07-25T20:56:28Z</dcterms:modified>
</cp:coreProperties>
</file>