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embeddings/oleObject2.bin" ContentType="application/vnd.openxmlformats-officedocument.oleObject"/>
  <Override PartName="/ppt/notesSlides/notesSlide4.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5.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6.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7.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8"/>
  </p:notesMasterIdLst>
  <p:handoutMasterIdLst>
    <p:handoutMasterId r:id="rId99"/>
  </p:handoutMasterIdLst>
  <p:sldIdLst>
    <p:sldId id="282" r:id="rId2"/>
    <p:sldId id="658" r:id="rId3"/>
    <p:sldId id="605" r:id="rId4"/>
    <p:sldId id="607" r:id="rId5"/>
    <p:sldId id="572" r:id="rId6"/>
    <p:sldId id="597" r:id="rId7"/>
    <p:sldId id="544" r:id="rId8"/>
    <p:sldId id="664" r:id="rId9"/>
    <p:sldId id="584" r:id="rId10"/>
    <p:sldId id="592" r:id="rId11"/>
    <p:sldId id="591" r:id="rId12"/>
    <p:sldId id="679" r:id="rId13"/>
    <p:sldId id="579" r:id="rId14"/>
    <p:sldId id="583" r:id="rId15"/>
    <p:sldId id="585" r:id="rId16"/>
    <p:sldId id="588" r:id="rId17"/>
    <p:sldId id="590" r:id="rId18"/>
    <p:sldId id="666" r:id="rId19"/>
    <p:sldId id="599" r:id="rId20"/>
    <p:sldId id="665" r:id="rId21"/>
    <p:sldId id="649" r:id="rId22"/>
    <p:sldId id="650" r:id="rId23"/>
    <p:sldId id="651" r:id="rId24"/>
    <p:sldId id="652" r:id="rId25"/>
    <p:sldId id="653" r:id="rId26"/>
    <p:sldId id="571" r:id="rId27"/>
    <p:sldId id="463" r:id="rId28"/>
    <p:sldId id="281" r:id="rId29"/>
    <p:sldId id="315" r:id="rId30"/>
    <p:sldId id="538" r:id="rId31"/>
    <p:sldId id="522" r:id="rId32"/>
    <p:sldId id="273" r:id="rId33"/>
    <p:sldId id="593" r:id="rId34"/>
    <p:sldId id="296" r:id="rId35"/>
    <p:sldId id="654" r:id="rId36"/>
    <p:sldId id="655" r:id="rId37"/>
    <p:sldId id="275" r:id="rId38"/>
    <p:sldId id="274" r:id="rId39"/>
    <p:sldId id="412" r:id="rId40"/>
    <p:sldId id="443" r:id="rId41"/>
    <p:sldId id="332" r:id="rId42"/>
    <p:sldId id="656" r:id="rId43"/>
    <p:sldId id="600" r:id="rId44"/>
    <p:sldId id="299" r:id="rId45"/>
    <p:sldId id="595" r:id="rId46"/>
    <p:sldId id="461" r:id="rId47"/>
    <p:sldId id="303" r:id="rId48"/>
    <p:sldId id="657" r:id="rId49"/>
    <p:sldId id="547" r:id="rId50"/>
    <p:sldId id="640" r:id="rId51"/>
    <p:sldId id="641" r:id="rId52"/>
    <p:sldId id="643" r:id="rId53"/>
    <p:sldId id="644" r:id="rId54"/>
    <p:sldId id="662" r:id="rId55"/>
    <p:sldId id="663" r:id="rId56"/>
    <p:sldId id="560" r:id="rId57"/>
    <p:sldId id="561" r:id="rId58"/>
    <p:sldId id="563" r:id="rId59"/>
    <p:sldId id="637" r:id="rId60"/>
    <p:sldId id="638" r:id="rId61"/>
    <p:sldId id="639" r:id="rId62"/>
    <p:sldId id="546" r:id="rId63"/>
    <p:sldId id="660" r:id="rId64"/>
    <p:sldId id="661" r:id="rId65"/>
    <p:sldId id="608" r:id="rId66"/>
    <p:sldId id="549" r:id="rId67"/>
    <p:sldId id="551" r:id="rId68"/>
    <p:sldId id="624" r:id="rId69"/>
    <p:sldId id="635" r:id="rId70"/>
    <p:sldId id="613" r:id="rId71"/>
    <p:sldId id="625" r:id="rId72"/>
    <p:sldId id="636" r:id="rId73"/>
    <p:sldId id="614" r:id="rId74"/>
    <p:sldId id="626" r:id="rId75"/>
    <p:sldId id="616" r:id="rId76"/>
    <p:sldId id="629" r:id="rId77"/>
    <p:sldId id="630" r:id="rId78"/>
    <p:sldId id="631" r:id="rId79"/>
    <p:sldId id="632" r:id="rId80"/>
    <p:sldId id="633" r:id="rId81"/>
    <p:sldId id="634" r:id="rId82"/>
    <p:sldId id="667" r:id="rId83"/>
    <p:sldId id="668" r:id="rId84"/>
    <p:sldId id="669" r:id="rId85"/>
    <p:sldId id="670" r:id="rId86"/>
    <p:sldId id="573" r:id="rId87"/>
    <p:sldId id="671" r:id="rId88"/>
    <p:sldId id="672" r:id="rId89"/>
    <p:sldId id="673" r:id="rId90"/>
    <p:sldId id="674" r:id="rId91"/>
    <p:sldId id="675" r:id="rId92"/>
    <p:sldId id="676" r:id="rId93"/>
    <p:sldId id="677" r:id="rId94"/>
    <p:sldId id="678" r:id="rId95"/>
    <p:sldId id="545" r:id="rId96"/>
    <p:sldId id="601" r:id="rId97"/>
  </p:sldIdLst>
  <p:sldSz cx="9144000" cy="6858000" type="letter"/>
  <p:notesSz cx="6940550" cy="92329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457200" rtl="0" eaLnBrk="1" latinLnBrk="0" hangingPunct="1">
      <a:defRPr sz="2400" kern="1200">
        <a:solidFill>
          <a:schemeClr val="tx1"/>
        </a:solidFill>
        <a:latin typeface="Times New Roman" charset="0"/>
        <a:ea typeface="+mn-ea"/>
        <a:cs typeface="+mn-cs"/>
      </a:defRPr>
    </a:lvl6pPr>
    <a:lvl7pPr marL="2743200" algn="l" defTabSz="457200" rtl="0" eaLnBrk="1" latinLnBrk="0" hangingPunct="1">
      <a:defRPr sz="2400" kern="1200">
        <a:solidFill>
          <a:schemeClr val="tx1"/>
        </a:solidFill>
        <a:latin typeface="Times New Roman" charset="0"/>
        <a:ea typeface="+mn-ea"/>
        <a:cs typeface="+mn-cs"/>
      </a:defRPr>
    </a:lvl7pPr>
    <a:lvl8pPr marL="3200400" algn="l" defTabSz="457200" rtl="0" eaLnBrk="1" latinLnBrk="0" hangingPunct="1">
      <a:defRPr sz="2400" kern="1200">
        <a:solidFill>
          <a:schemeClr val="tx1"/>
        </a:solidFill>
        <a:latin typeface="Times New Roman" charset="0"/>
        <a:ea typeface="+mn-ea"/>
        <a:cs typeface="+mn-cs"/>
      </a:defRPr>
    </a:lvl8pPr>
    <a:lvl9pPr marL="3657600" algn="l" defTabSz="4572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C0C0C0"/>
    <a:srgbClr val="339966"/>
    <a:srgbClr val="CCECFF"/>
    <a:srgbClr val="57BBFF"/>
    <a:srgbClr val="79C9FF"/>
    <a:srgbClr val="C9E4FF"/>
    <a:srgbClr val="FFFF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58" autoAdjust="0"/>
    <p:restoredTop sz="94639" autoAdjust="0"/>
  </p:normalViewPr>
  <p:slideViewPr>
    <p:cSldViewPr>
      <p:cViewPr varScale="1">
        <p:scale>
          <a:sx n="221" d="100"/>
          <a:sy n="221" d="100"/>
        </p:scale>
        <p:origin x="-97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3" d="100"/>
        <a:sy n="93" d="100"/>
      </p:scale>
      <p:origin x="0" y="0"/>
    </p:cViewPr>
  </p:sorterViewPr>
  <p:notesViewPr>
    <p:cSldViewPr>
      <p:cViewPr varScale="1">
        <p:scale>
          <a:sx n="58" d="100"/>
          <a:sy n="58" d="100"/>
        </p:scale>
        <p:origin x="-1740" y="-72"/>
      </p:cViewPr>
      <p:guideLst>
        <p:guide orient="horz" pos="2909"/>
        <p:guide pos="2186"/>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notesMaster" Target="notesMasters/notesMaster1.xml"/><Relationship Id="rId99"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interSettings" Target="printerSettings/printerSettings1.bin"/><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 Id="rId2"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008313" cy="461963"/>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l">
              <a:defRPr sz="1200"/>
            </a:lvl1pPr>
          </a:lstStyle>
          <a:p>
            <a:endParaRPr lang="en-US"/>
          </a:p>
        </p:txBody>
      </p:sp>
      <p:sp>
        <p:nvSpPr>
          <p:cNvPr id="150531" name="Rectangle 3"/>
          <p:cNvSpPr>
            <a:spLocks noGrp="1" noChangeArrowheads="1"/>
          </p:cNvSpPr>
          <p:nvPr>
            <p:ph type="dt" sz="quarter" idx="1"/>
          </p:nvPr>
        </p:nvSpPr>
        <p:spPr bwMode="auto">
          <a:xfrm>
            <a:off x="3930650" y="0"/>
            <a:ext cx="3008313" cy="461963"/>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200"/>
            </a:lvl1pPr>
          </a:lstStyle>
          <a:p>
            <a:endParaRPr lang="en-US"/>
          </a:p>
        </p:txBody>
      </p:sp>
      <p:sp>
        <p:nvSpPr>
          <p:cNvPr id="150532" name="Rectangle 4"/>
          <p:cNvSpPr>
            <a:spLocks noGrp="1" noChangeArrowheads="1"/>
          </p:cNvSpPr>
          <p:nvPr>
            <p:ph type="ftr" sz="quarter" idx="2"/>
          </p:nvPr>
        </p:nvSpPr>
        <p:spPr bwMode="auto">
          <a:xfrm>
            <a:off x="0" y="8769350"/>
            <a:ext cx="3008313" cy="461963"/>
          </a:xfrm>
          <a:prstGeom prst="rect">
            <a:avLst/>
          </a:prstGeom>
          <a:noFill/>
          <a:ln w="9525">
            <a:noFill/>
            <a:miter lim="800000"/>
            <a:headEnd/>
            <a:tailEnd/>
          </a:ln>
          <a:effectLst/>
        </p:spPr>
        <p:txBody>
          <a:bodyPr vert="horz" wrap="square" lIns="91436" tIns="45718" rIns="91436" bIns="45718" numCol="1" anchor="b" anchorCtr="0" compatLnSpc="1">
            <a:prstTxWarp prst="textNoShape">
              <a:avLst/>
            </a:prstTxWarp>
          </a:bodyPr>
          <a:lstStyle>
            <a:lvl1pPr algn="l">
              <a:defRPr sz="1200"/>
            </a:lvl1pPr>
          </a:lstStyle>
          <a:p>
            <a:endParaRPr lang="en-US"/>
          </a:p>
        </p:txBody>
      </p:sp>
      <p:sp>
        <p:nvSpPr>
          <p:cNvPr id="150533" name="Rectangle 5"/>
          <p:cNvSpPr>
            <a:spLocks noGrp="1" noChangeArrowheads="1"/>
          </p:cNvSpPr>
          <p:nvPr>
            <p:ph type="sldNum" sz="quarter" idx="3"/>
          </p:nvPr>
        </p:nvSpPr>
        <p:spPr bwMode="auto">
          <a:xfrm>
            <a:off x="3930650" y="8769350"/>
            <a:ext cx="3008313" cy="461963"/>
          </a:xfrm>
          <a:prstGeom prst="rect">
            <a:avLst/>
          </a:prstGeom>
          <a:noFill/>
          <a:ln w="9525">
            <a:noFill/>
            <a:miter lim="800000"/>
            <a:headEnd/>
            <a:tailEnd/>
          </a:ln>
          <a:effectLst/>
        </p:spPr>
        <p:txBody>
          <a:bodyPr vert="horz" wrap="square" lIns="91436" tIns="45718" rIns="91436" bIns="45718" numCol="1" anchor="b" anchorCtr="0" compatLnSpc="1">
            <a:prstTxWarp prst="textNoShape">
              <a:avLst/>
            </a:prstTxWarp>
          </a:bodyPr>
          <a:lstStyle>
            <a:lvl1pPr algn="r">
              <a:defRPr sz="1200"/>
            </a:lvl1pPr>
          </a:lstStyle>
          <a:p>
            <a:fld id="{0BE6C206-14AD-D44A-92A9-7861EDBDE2A2}" type="slidenum">
              <a:rPr lang="en-US"/>
              <a:pPr/>
              <a:t>‹#›</a:t>
            </a:fld>
            <a:endParaRPr lang="en-US"/>
          </a:p>
        </p:txBody>
      </p:sp>
    </p:spTree>
    <p:extLst>
      <p:ext uri="{BB962C8B-B14F-4D97-AF65-F5344CB8AC3E}">
        <p14:creationId xmlns:p14="http://schemas.microsoft.com/office/powerpoint/2010/main" val="4231617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1316" tIns="45657" rIns="91316" bIns="45657" numCol="1" anchor="t" anchorCtr="0" compatLnSpc="1">
            <a:prstTxWarp prst="textNoShape">
              <a:avLst/>
            </a:prstTxWarp>
          </a:bodyPr>
          <a:lstStyle>
            <a:lvl1pPr algn="l" defTabSz="912813">
              <a:defRPr sz="1200"/>
            </a:lvl1pPr>
          </a:lstStyle>
          <a:p>
            <a:endParaRPr lang="en-US"/>
          </a:p>
        </p:txBody>
      </p:sp>
      <p:sp>
        <p:nvSpPr>
          <p:cNvPr id="20483" name="Rectangle 3"/>
          <p:cNvSpPr>
            <a:spLocks noGrp="1" noChangeArrowheads="1"/>
          </p:cNvSpPr>
          <p:nvPr>
            <p:ph type="dt" idx="1"/>
          </p:nvPr>
        </p:nvSpPr>
        <p:spPr bwMode="auto">
          <a:xfrm>
            <a:off x="3906838" y="0"/>
            <a:ext cx="3005137" cy="460375"/>
          </a:xfrm>
          <a:prstGeom prst="rect">
            <a:avLst/>
          </a:prstGeom>
          <a:noFill/>
          <a:ln w="9525">
            <a:noFill/>
            <a:miter lim="800000"/>
            <a:headEnd/>
            <a:tailEnd/>
          </a:ln>
          <a:effectLst/>
        </p:spPr>
        <p:txBody>
          <a:bodyPr vert="horz" wrap="square" lIns="91316" tIns="45657" rIns="91316" bIns="45657" numCol="1" anchor="t" anchorCtr="0" compatLnSpc="1">
            <a:prstTxWarp prst="textNoShape">
              <a:avLst/>
            </a:prstTxWarp>
          </a:bodyPr>
          <a:lstStyle>
            <a:lvl1pPr algn="r" defTabSz="912813">
              <a:defRPr sz="1200"/>
            </a:lvl1pPr>
          </a:lstStyle>
          <a:p>
            <a:endParaRPr lang="en-US"/>
          </a:p>
        </p:txBody>
      </p:sp>
      <p:sp>
        <p:nvSpPr>
          <p:cNvPr id="20484" name="Rectangle 4"/>
          <p:cNvSpPr>
            <a:spLocks noGrp="1" noRot="1" noChangeAspect="1" noChangeArrowheads="1" noTextEdit="1"/>
          </p:cNvSpPr>
          <p:nvPr>
            <p:ph type="sldImg" idx="2"/>
          </p:nvPr>
        </p:nvSpPr>
        <p:spPr bwMode="auto">
          <a:xfrm>
            <a:off x="1158875" y="690563"/>
            <a:ext cx="4595813" cy="3446462"/>
          </a:xfrm>
          <a:prstGeom prst="rect">
            <a:avLst/>
          </a:prstGeom>
          <a:noFill/>
          <a:ln w="9525">
            <a:solidFill>
              <a:srgbClr val="000000"/>
            </a:solidFill>
            <a:miter lim="800000"/>
            <a:headEnd/>
            <a:tailEnd/>
          </a:ln>
          <a:effectLst/>
        </p:spPr>
      </p:sp>
      <p:sp>
        <p:nvSpPr>
          <p:cNvPr id="20485" name="Rectangle 5"/>
          <p:cNvSpPr>
            <a:spLocks noGrp="1" noChangeArrowheads="1"/>
          </p:cNvSpPr>
          <p:nvPr>
            <p:ph type="body" sz="quarter" idx="3"/>
          </p:nvPr>
        </p:nvSpPr>
        <p:spPr bwMode="auto">
          <a:xfrm>
            <a:off x="901700" y="4367213"/>
            <a:ext cx="5108575" cy="4211637"/>
          </a:xfrm>
          <a:prstGeom prst="rect">
            <a:avLst/>
          </a:prstGeom>
          <a:noFill/>
          <a:ln w="9525">
            <a:noFill/>
            <a:miter lim="800000"/>
            <a:headEnd/>
            <a:tailEnd/>
          </a:ln>
          <a:effectLst/>
        </p:spPr>
        <p:txBody>
          <a:bodyPr vert="horz" wrap="square" lIns="91316" tIns="45657" rIns="91316" bIns="4565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6" name="Rectangle 6"/>
          <p:cNvSpPr>
            <a:spLocks noGrp="1" noChangeArrowheads="1"/>
          </p:cNvSpPr>
          <p:nvPr>
            <p:ph type="ftr" sz="quarter" idx="4"/>
          </p:nvPr>
        </p:nvSpPr>
        <p:spPr bwMode="auto">
          <a:xfrm>
            <a:off x="0" y="8807450"/>
            <a:ext cx="3005138" cy="460375"/>
          </a:xfrm>
          <a:prstGeom prst="rect">
            <a:avLst/>
          </a:prstGeom>
          <a:noFill/>
          <a:ln w="9525">
            <a:noFill/>
            <a:miter lim="800000"/>
            <a:headEnd/>
            <a:tailEnd/>
          </a:ln>
          <a:effectLst/>
        </p:spPr>
        <p:txBody>
          <a:bodyPr vert="horz" wrap="square" lIns="91316" tIns="45657" rIns="91316" bIns="45657" numCol="1" anchor="b" anchorCtr="0" compatLnSpc="1">
            <a:prstTxWarp prst="textNoShape">
              <a:avLst/>
            </a:prstTxWarp>
          </a:bodyPr>
          <a:lstStyle>
            <a:lvl1pPr algn="l" defTabSz="912813">
              <a:defRPr sz="1200"/>
            </a:lvl1pPr>
          </a:lstStyle>
          <a:p>
            <a:endParaRPr lang="en-US"/>
          </a:p>
        </p:txBody>
      </p:sp>
      <p:sp>
        <p:nvSpPr>
          <p:cNvPr id="20487" name="Rectangle 7"/>
          <p:cNvSpPr>
            <a:spLocks noGrp="1" noChangeArrowheads="1"/>
          </p:cNvSpPr>
          <p:nvPr>
            <p:ph type="sldNum" sz="quarter" idx="5"/>
          </p:nvPr>
        </p:nvSpPr>
        <p:spPr bwMode="auto">
          <a:xfrm>
            <a:off x="3906838" y="8807450"/>
            <a:ext cx="3005137" cy="460375"/>
          </a:xfrm>
          <a:prstGeom prst="rect">
            <a:avLst/>
          </a:prstGeom>
          <a:noFill/>
          <a:ln w="9525">
            <a:noFill/>
            <a:miter lim="800000"/>
            <a:headEnd/>
            <a:tailEnd/>
          </a:ln>
          <a:effectLst/>
        </p:spPr>
        <p:txBody>
          <a:bodyPr vert="horz" wrap="square" lIns="91316" tIns="45657" rIns="91316" bIns="45657" numCol="1" anchor="b" anchorCtr="0" compatLnSpc="1">
            <a:prstTxWarp prst="textNoShape">
              <a:avLst/>
            </a:prstTxWarp>
          </a:bodyPr>
          <a:lstStyle>
            <a:lvl1pPr algn="r" defTabSz="912813">
              <a:defRPr sz="1200"/>
            </a:lvl1pPr>
          </a:lstStyle>
          <a:p>
            <a:fld id="{4DD5E5C8-998B-244A-BF91-5D93A91C12CD}" type="slidenum">
              <a:rPr lang="en-US"/>
              <a:pPr/>
              <a:t>‹#›</a:t>
            </a:fld>
            <a:endParaRPr lang="en-US"/>
          </a:p>
        </p:txBody>
      </p:sp>
    </p:spTree>
    <p:extLst>
      <p:ext uri="{BB962C8B-B14F-4D97-AF65-F5344CB8AC3E}">
        <p14:creationId xmlns:p14="http://schemas.microsoft.com/office/powerpoint/2010/main" val="25374081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EAA07B-9E25-E943-9161-5625634BCCC7}" type="slidenum">
              <a:rPr lang="en-US"/>
              <a:pPr/>
              <a:t>1</a:t>
            </a:fld>
            <a:endParaRPr lang="en-US"/>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E9F30D-29D9-6948-A8C8-7D41AE2F2E38}" type="slidenum">
              <a:rPr lang="en-US"/>
              <a:pPr/>
              <a:t>31</a:t>
            </a:fld>
            <a:endParaRPr lang="en-US"/>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1C9CC2-E581-FA4C-BB82-B73AEB85950D}" type="slidenum">
              <a:rPr lang="en-US"/>
              <a:pPr/>
              <a:t>32</a:t>
            </a:fld>
            <a:endParaRPr lang="en-US"/>
          </a:p>
        </p:txBody>
      </p:sp>
      <p:sp>
        <p:nvSpPr>
          <p:cNvPr id="69634" name="Rectangle 2"/>
          <p:cNvSpPr>
            <a:spLocks noGrp="1" noRot="1" noChangeAspect="1" noChangeArrowheads="1" noTextEdit="1"/>
          </p:cNvSpPr>
          <p:nvPr>
            <p:ph type="sldImg"/>
          </p:nvPr>
        </p:nvSpPr>
        <p:spPr>
          <a:xfrm>
            <a:off x="1176338" y="696913"/>
            <a:ext cx="4627562" cy="3470275"/>
          </a:xfrm>
          <a:ln/>
        </p:spPr>
      </p:sp>
      <p:sp>
        <p:nvSpPr>
          <p:cNvPr id="69635" name="Rectangle 3"/>
          <p:cNvSpPr>
            <a:spLocks noGrp="1" noChangeArrowheads="1"/>
          </p:cNvSpPr>
          <p:nvPr>
            <p:ph type="body" idx="1"/>
          </p:nvPr>
        </p:nvSpPr>
        <p:spPr>
          <a:xfrm>
            <a:off x="930275" y="4398963"/>
            <a:ext cx="5108575" cy="4165600"/>
          </a:xfrm>
        </p:spPr>
        <p:txBody>
          <a:bodyPr/>
          <a:lstStyle/>
          <a:p>
            <a:pPr>
              <a:buFontTx/>
              <a:buChar char="•"/>
            </a:pPr>
            <a:r>
              <a:rPr lang="en-US" sz="1800"/>
              <a:t>Trend up to 1991 published by Bodhaine &amp; Dutton.  They attributed likely cause of 1982-1991 decrease to changes in emissions from FSU.</a:t>
            </a:r>
          </a:p>
          <a:p>
            <a:pPr>
              <a:buFontTx/>
              <a:buChar char="•"/>
            </a:pPr>
            <a:r>
              <a:rPr lang="en-US" sz="1800"/>
              <a:t>Subsequent flattening out of “trend” illustrates need to continue monitoring to follow up apparent trends.  Could it just be that 1982-1987 were anomalies?</a:t>
            </a:r>
          </a:p>
          <a:p>
            <a:pPr>
              <a:buFontTx/>
              <a:buChar char="•"/>
            </a:pPr>
            <a:r>
              <a:rPr lang="en-US" sz="1800"/>
              <a:t>Followup analysis being done as part of NOAA Arctic Research Initiative.</a:t>
            </a:r>
          </a:p>
          <a:p>
            <a:pPr>
              <a:buFontTx/>
              <a:buChar char="•"/>
            </a:pPr>
            <a:r>
              <a:rPr lang="en-US" sz="1800"/>
              <a:t>No other obvious trends at baseline stations..</a:t>
            </a:r>
          </a:p>
          <a:p>
            <a:pPr>
              <a:buFontTx/>
              <a:buChar char="•"/>
            </a:pPr>
            <a:r>
              <a:rPr lang="en-US" sz="1800"/>
              <a:t>Aerosol properties at baseline sites show clear seasonality, reflecting seasonal changes in sources and sinks.</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B33E02-D8BA-0546-A453-CC8DFC3092A6}" type="slidenum">
              <a:rPr lang="en-US"/>
              <a:pPr/>
              <a:t>34</a:t>
            </a:fld>
            <a:endParaRPr lang="en-US"/>
          </a:p>
        </p:txBody>
      </p:sp>
      <p:sp>
        <p:nvSpPr>
          <p:cNvPr id="102402" name="Rectangle 2"/>
          <p:cNvSpPr>
            <a:spLocks noGrp="1" noRot="1" noChangeAspect="1" noChangeArrowheads="1" noTextEdit="1"/>
          </p:cNvSpPr>
          <p:nvPr>
            <p:ph type="sldImg"/>
          </p:nvPr>
        </p:nvSpPr>
        <p:spPr>
          <a:xfrm>
            <a:off x="1162050" y="693738"/>
            <a:ext cx="4616450" cy="3462337"/>
          </a:xfrm>
          <a:ln/>
        </p:spPr>
      </p:sp>
      <p:sp>
        <p:nvSpPr>
          <p:cNvPr id="102403" name="Rectangle 3"/>
          <p:cNvSpPr>
            <a:spLocks noGrp="1" noChangeArrowheads="1"/>
          </p:cNvSpPr>
          <p:nvPr>
            <p:ph type="body" idx="1"/>
          </p:nvPr>
        </p:nvSpPr>
        <p:spPr>
          <a:xfrm>
            <a:off x="925513" y="4386263"/>
            <a:ext cx="5089525" cy="4152900"/>
          </a:xfrm>
        </p:spPr>
        <p:txBody>
          <a:bodyPr lIns="92406" tIns="46202" rIns="92406" bIns="46202"/>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0D420-18FE-A040-AE70-20D592065A7D}" type="slidenum">
              <a:rPr lang="en-US"/>
              <a:pPr/>
              <a:t>35</a:t>
            </a:fld>
            <a:endParaRPr lang="en-US"/>
          </a:p>
        </p:txBody>
      </p:sp>
      <p:sp>
        <p:nvSpPr>
          <p:cNvPr id="156674" name="Rectangle 2"/>
          <p:cNvSpPr>
            <a:spLocks noGrp="1" noRot="1" noChangeAspect="1" noChangeArrowheads="1" noTextEdit="1"/>
          </p:cNvSpPr>
          <p:nvPr>
            <p:ph type="sldImg"/>
          </p:nvPr>
        </p:nvSpPr>
        <p:spPr>
          <a:xfrm>
            <a:off x="1162050" y="693738"/>
            <a:ext cx="4616450" cy="3462337"/>
          </a:xfrm>
          <a:ln/>
        </p:spPr>
      </p:sp>
      <p:sp>
        <p:nvSpPr>
          <p:cNvPr id="156675" name="Rectangle 3"/>
          <p:cNvSpPr>
            <a:spLocks noGrp="1" noChangeArrowheads="1"/>
          </p:cNvSpPr>
          <p:nvPr>
            <p:ph type="body" idx="1"/>
          </p:nvPr>
        </p:nvSpPr>
        <p:spPr>
          <a:xfrm>
            <a:off x="925513" y="4386263"/>
            <a:ext cx="5089525" cy="4152900"/>
          </a:xfrm>
        </p:spPr>
        <p:txBody>
          <a:bodyPr lIns="92406" tIns="46202" rIns="92406" bIns="46202"/>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A98B0A-E70D-A040-89D2-2276FFD92BB5}" type="slidenum">
              <a:rPr lang="en-US"/>
              <a:pPr/>
              <a:t>36</a:t>
            </a:fld>
            <a:endParaRPr lang="en-US"/>
          </a:p>
        </p:txBody>
      </p:sp>
      <p:sp>
        <p:nvSpPr>
          <p:cNvPr id="38914" name="Rectangle 2"/>
          <p:cNvSpPr>
            <a:spLocks noGrp="1" noRot="1" noChangeAspect="1" noChangeArrowheads="1" noTextEdit="1"/>
          </p:cNvSpPr>
          <p:nvPr>
            <p:ph type="sldImg"/>
          </p:nvPr>
        </p:nvSpPr>
        <p:spPr>
          <a:xfrm>
            <a:off x="1176338" y="696913"/>
            <a:ext cx="4627562" cy="3470275"/>
          </a:xfrm>
          <a:ln/>
        </p:spPr>
      </p:sp>
      <p:sp>
        <p:nvSpPr>
          <p:cNvPr id="38915" name="Rectangle 3"/>
          <p:cNvSpPr>
            <a:spLocks noGrp="1" noChangeArrowheads="1"/>
          </p:cNvSpPr>
          <p:nvPr>
            <p:ph type="body" idx="1"/>
          </p:nvPr>
        </p:nvSpPr>
        <p:spPr>
          <a:xfrm>
            <a:off x="930275" y="4398963"/>
            <a:ext cx="5108575" cy="4165600"/>
          </a:xfrm>
        </p:spPr>
        <p:txBody>
          <a:bodyPr/>
          <a:lstStyle/>
          <a:p>
            <a:pPr>
              <a:buFontTx/>
              <a:buChar cha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F81EC-E9CA-FD42-AB56-F068415A2FE0}" type="slidenum">
              <a:rPr lang="en-US"/>
              <a:pPr/>
              <a:t>37</a:t>
            </a:fld>
            <a:endParaRPr lang="en-US"/>
          </a:p>
        </p:txBody>
      </p:sp>
      <p:sp>
        <p:nvSpPr>
          <p:cNvPr id="73730" name="Rectangle 2"/>
          <p:cNvSpPr>
            <a:spLocks noGrp="1" noRot="1" noChangeAspect="1" noChangeArrowheads="1" noTextEdit="1"/>
          </p:cNvSpPr>
          <p:nvPr>
            <p:ph type="sldImg"/>
          </p:nvPr>
        </p:nvSpPr>
        <p:spPr>
          <a:xfrm>
            <a:off x="1176338" y="696913"/>
            <a:ext cx="4627562" cy="3470275"/>
          </a:xfrm>
          <a:ln/>
        </p:spPr>
      </p:sp>
      <p:sp>
        <p:nvSpPr>
          <p:cNvPr id="73731" name="Rectangle 3"/>
          <p:cNvSpPr>
            <a:spLocks noGrp="1" noChangeArrowheads="1"/>
          </p:cNvSpPr>
          <p:nvPr>
            <p:ph type="body" idx="1"/>
          </p:nvPr>
        </p:nvSpPr>
        <p:spPr>
          <a:xfrm>
            <a:off x="930275" y="4398963"/>
            <a:ext cx="5108575" cy="4165600"/>
          </a:xfrm>
        </p:spPr>
        <p:txBody>
          <a:bodyPr/>
          <a:lstStyle/>
          <a:p>
            <a:pPr>
              <a:buFontTx/>
              <a:buChar char="•"/>
            </a:pPr>
            <a:r>
              <a:rPr lang="en-US" sz="1800"/>
              <a:t>Trend up to 1991 published by Bodhaine &amp; Dutton.  They attributed likely cause of 1982-1991 decrease to changes in emissions from FSU.</a:t>
            </a:r>
          </a:p>
          <a:p>
            <a:pPr>
              <a:buFontTx/>
              <a:buChar char="•"/>
            </a:pPr>
            <a:r>
              <a:rPr lang="en-US" sz="1800"/>
              <a:t>Subsequent flattening out of “trend” illustrates need to continue monitoring to follow up apparent trends.  Could it just be that 1982-1987 were anomalies?</a:t>
            </a:r>
          </a:p>
          <a:p>
            <a:pPr>
              <a:buFontTx/>
              <a:buChar char="•"/>
            </a:pPr>
            <a:r>
              <a:rPr lang="en-US" sz="1800"/>
              <a:t>Followup analysis being done as part of NOAA Arctic Research Initiative.</a:t>
            </a:r>
          </a:p>
          <a:p>
            <a:pPr>
              <a:buFontTx/>
              <a:buChar char="•"/>
            </a:pPr>
            <a:r>
              <a:rPr lang="en-US" sz="1800"/>
              <a:t>No other obvious trends at baseline stations..</a:t>
            </a:r>
          </a:p>
          <a:p>
            <a:pPr>
              <a:buFontTx/>
              <a:buChar char="•"/>
            </a:pPr>
            <a:r>
              <a:rPr lang="en-US" sz="1800"/>
              <a:t>Aerosol properties at baseline sites show clear seasonality, reflecting seasonal changes in sources and sinks.</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B7CC31-0541-7743-8EB2-6E7373132A4A}" type="slidenum">
              <a:rPr lang="en-US"/>
              <a:pPr/>
              <a:t>38</a:t>
            </a:fld>
            <a:endParaRPr lang="en-US"/>
          </a:p>
        </p:txBody>
      </p:sp>
      <p:sp>
        <p:nvSpPr>
          <p:cNvPr id="71682" name="Rectangle 2"/>
          <p:cNvSpPr>
            <a:spLocks noGrp="1" noRot="1" noChangeAspect="1" noChangeArrowheads="1" noTextEdit="1"/>
          </p:cNvSpPr>
          <p:nvPr>
            <p:ph type="sldImg"/>
          </p:nvPr>
        </p:nvSpPr>
        <p:spPr>
          <a:xfrm>
            <a:off x="1176338" y="696913"/>
            <a:ext cx="4627562" cy="3470275"/>
          </a:xfrm>
          <a:ln/>
        </p:spPr>
      </p:sp>
      <p:sp>
        <p:nvSpPr>
          <p:cNvPr id="71683" name="Rectangle 3"/>
          <p:cNvSpPr>
            <a:spLocks noGrp="1" noChangeArrowheads="1"/>
          </p:cNvSpPr>
          <p:nvPr>
            <p:ph type="body" idx="1"/>
          </p:nvPr>
        </p:nvSpPr>
        <p:spPr>
          <a:xfrm>
            <a:off x="930275" y="4398963"/>
            <a:ext cx="5108575" cy="4165600"/>
          </a:xfrm>
        </p:spPr>
        <p:txBody>
          <a:bodyPr/>
          <a:lstStyle/>
          <a:p>
            <a:pPr>
              <a:buFontTx/>
              <a:buChar char="•"/>
            </a:pPr>
            <a:r>
              <a:rPr lang="en-US" sz="1800"/>
              <a:t>Trend up to 1991 published by Bodhaine &amp; Dutton.  They attributed likely cause of 1982-1991 decrease to changes in emissions from FSU.</a:t>
            </a:r>
          </a:p>
          <a:p>
            <a:pPr>
              <a:buFontTx/>
              <a:buChar char="•"/>
            </a:pPr>
            <a:r>
              <a:rPr lang="en-US" sz="1800"/>
              <a:t>Subsequent flattening out of “trend” illustrates need to continue monitoring to follow up apparent trends.  Could it just be that 1982-1987 were anomalies?</a:t>
            </a:r>
          </a:p>
          <a:p>
            <a:pPr>
              <a:buFontTx/>
              <a:buChar char="•"/>
            </a:pPr>
            <a:r>
              <a:rPr lang="en-US" sz="1800"/>
              <a:t>Followup analysis being done as part of NOAA Arctic Research Initiative.</a:t>
            </a:r>
          </a:p>
          <a:p>
            <a:pPr>
              <a:buFontTx/>
              <a:buChar char="•"/>
            </a:pPr>
            <a:r>
              <a:rPr lang="en-US" sz="1800"/>
              <a:t>No other obvious trends at baseline stations..</a:t>
            </a:r>
          </a:p>
          <a:p>
            <a:pPr>
              <a:buFontTx/>
              <a:buChar char="•"/>
            </a:pPr>
            <a:r>
              <a:rPr lang="en-US" sz="1800"/>
              <a:t>Aerosol properties at baseline sites show clear seasonality, reflecting seasonal changes in sources and sinks.</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84C8E-EBFA-9E4C-95F0-A00456F87596}" type="slidenum">
              <a:rPr lang="en-US"/>
              <a:pPr/>
              <a:t>39</a:t>
            </a:fld>
            <a:endParaRPr lang="en-US"/>
          </a:p>
        </p:txBody>
      </p:sp>
      <p:sp>
        <p:nvSpPr>
          <p:cNvPr id="274434" name="Rectangle 2"/>
          <p:cNvSpPr>
            <a:spLocks noGrp="1" noRot="1" noChangeAspect="1" noChangeArrowheads="1" noTextEdit="1"/>
          </p:cNvSpPr>
          <p:nvPr>
            <p:ph type="sldImg"/>
          </p:nvPr>
        </p:nvSpPr>
        <p:spPr>
          <a:xfrm>
            <a:off x="1174750" y="696913"/>
            <a:ext cx="4625975" cy="3470275"/>
          </a:xfrm>
          <a:ln/>
        </p:spPr>
      </p:sp>
      <p:sp>
        <p:nvSpPr>
          <p:cNvPr id="274435" name="Rectangle 3"/>
          <p:cNvSpPr>
            <a:spLocks noGrp="1" noChangeArrowheads="1"/>
          </p:cNvSpPr>
          <p:nvPr>
            <p:ph type="body" idx="1"/>
          </p:nvPr>
        </p:nvSpPr>
        <p:spPr>
          <a:xfrm>
            <a:off x="930275" y="4398963"/>
            <a:ext cx="5108575" cy="4164012"/>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BB0FF-C6E1-7048-8B3C-B0786490E1A7}" type="slidenum">
              <a:rPr lang="en-US"/>
              <a:pPr/>
              <a:t>40</a:t>
            </a:fld>
            <a:endParaRPr lang="en-US"/>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8F65DB-31F9-294D-AB63-517797C3F4B1}" type="slidenum">
              <a:rPr lang="en-US"/>
              <a:pPr/>
              <a:t>41</a:t>
            </a:fld>
            <a:endParaRPr lang="en-US"/>
          </a:p>
        </p:txBody>
      </p:sp>
      <p:sp>
        <p:nvSpPr>
          <p:cNvPr id="438274"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7E8BD2AC-5195-BB40-8DAA-786BACB114BE}" type="slidenum">
              <a:rPr lang="en-US"/>
              <a:pPr>
                <a:defRPr/>
              </a:pPr>
              <a:t>4</a:t>
            </a:fld>
            <a:endParaRPr lang="en-US"/>
          </a:p>
        </p:txBody>
      </p:sp>
      <p:sp>
        <p:nvSpPr>
          <p:cNvPr id="86018" name="Rectangle 2"/>
          <p:cNvSpPr>
            <a:spLocks noGrp="1" noRot="1" noChangeAspect="1" noChangeArrowheads="1" noTextEdit="1"/>
          </p:cNvSpPr>
          <p:nvPr>
            <p:ph type="sldImg"/>
          </p:nvPr>
        </p:nvSpPr>
        <p:spPr>
          <a:xfrm>
            <a:off x="1182688" y="696913"/>
            <a:ext cx="4624387" cy="3470275"/>
          </a:xfrm>
          <a:ln/>
        </p:spPr>
      </p:sp>
      <p:sp>
        <p:nvSpPr>
          <p:cNvPr id="86019" name="Rectangle 3"/>
          <p:cNvSpPr>
            <a:spLocks noGrp="1" noChangeArrowheads="1"/>
          </p:cNvSpPr>
          <p:nvPr>
            <p:ph type="body" idx="1"/>
          </p:nvPr>
        </p:nvSpPr>
        <p:spPr>
          <a:xfrm>
            <a:off x="901845" y="4366634"/>
            <a:ext cx="4960932" cy="4135057"/>
          </a:xfrm>
          <a:solidFill>
            <a:srgbClr val="FFFFFF"/>
          </a:solidFill>
          <a:ln>
            <a:solidFill>
              <a:srgbClr val="000000"/>
            </a:solidFill>
            <a:miter lim="800000"/>
            <a:headEnd/>
            <a:tailEnd/>
          </a:ln>
        </p:spPr>
        <p:txBody>
          <a:bodyPr lIns="91261" tIns="45628" rIns="91261" bIns="45628"/>
          <a:lstStyle/>
          <a:p>
            <a:pPr>
              <a:buFont typeface="Times New Roman" charset="0"/>
              <a:buChar char="•"/>
              <a:defRPr/>
            </a:pPr>
            <a:r>
              <a:rPr lang="en-US" dirty="0" smtClean="0">
                <a:cs typeface="+mn-cs"/>
              </a:rPr>
              <a:t>We welcome more collaborations, especially in Central and South America, Africa, Central and South Asia</a:t>
            </a:r>
          </a:p>
          <a:p>
            <a:pPr>
              <a:buFont typeface="Times New Roman" charset="0"/>
              <a:buChar char="•"/>
              <a:defRPr/>
            </a:pPr>
            <a:endParaRPr lang="en-US" dirty="0"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A6BB9A-5980-5841-8A05-563D61418726}" type="slidenum">
              <a:rPr lang="en-US"/>
              <a:pPr/>
              <a:t>42</a:t>
            </a:fld>
            <a:endParaRPr lang="en-US"/>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2C19D1-6D15-A443-923C-341EE35571B0}" type="slidenum">
              <a:rPr lang="en-US"/>
              <a:pPr/>
              <a:t>44</a:t>
            </a:fld>
            <a:endParaRPr lang="en-US"/>
          </a:p>
        </p:txBody>
      </p:sp>
      <p:sp>
        <p:nvSpPr>
          <p:cNvPr id="107522" name="Rectangle 2"/>
          <p:cNvSpPr>
            <a:spLocks noGrp="1" noRot="1" noChangeAspect="1" noChangeArrowheads="1" noTextEdit="1"/>
          </p:cNvSpPr>
          <p:nvPr>
            <p:ph type="sldImg"/>
          </p:nvPr>
        </p:nvSpPr>
        <p:spPr>
          <a:xfrm>
            <a:off x="1162050" y="693738"/>
            <a:ext cx="4616450" cy="3462337"/>
          </a:xfrm>
          <a:ln/>
        </p:spPr>
      </p:sp>
      <p:sp>
        <p:nvSpPr>
          <p:cNvPr id="107523" name="Rectangle 3"/>
          <p:cNvSpPr>
            <a:spLocks noGrp="1" noChangeArrowheads="1"/>
          </p:cNvSpPr>
          <p:nvPr>
            <p:ph type="body" idx="1"/>
          </p:nvPr>
        </p:nvSpPr>
        <p:spPr>
          <a:xfrm>
            <a:off x="925513" y="4386263"/>
            <a:ext cx="5089525" cy="4152900"/>
          </a:xfrm>
        </p:spPr>
        <p:txBody>
          <a:bodyPr lIns="92406" tIns="46202" rIns="92406" bIns="46202"/>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AD66C9-068B-9440-81B1-D7BF57AC7536}" type="slidenum">
              <a:rPr lang="en-US"/>
              <a:pPr/>
              <a:t>46</a:t>
            </a:fld>
            <a:endParaRPr lang="en-US"/>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8A1336-54C1-4B4E-A760-43FAE1375634}" type="slidenum">
              <a:rPr lang="en-US"/>
              <a:pPr/>
              <a:t>47</a:t>
            </a:fld>
            <a:endParaRPr lang="en-US"/>
          </a:p>
        </p:txBody>
      </p:sp>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466303-2F8C-5C48-9A45-31C03CC42046}" type="slidenum">
              <a:rPr lang="en-US"/>
              <a:pPr/>
              <a:t>48</a:t>
            </a:fld>
            <a:endParaRPr lang="en-US"/>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a:t>
            </a:r>
            <a:r>
              <a:rPr lang="en-US" baseline="0" dirty="0" smtClean="0"/>
              <a:t> this is a continuum, there is no effective difference between a big, juicy </a:t>
            </a:r>
            <a:r>
              <a:rPr lang="en-US" baseline="0" dirty="0" err="1" smtClean="0"/>
              <a:t>unactivated</a:t>
            </a:r>
            <a:r>
              <a:rPr lang="en-US" baseline="0" dirty="0" smtClean="0"/>
              <a:t> aerosol particle and an activated cloud droplet.</a:t>
            </a:r>
            <a:endParaRPr lang="en-US" dirty="0"/>
          </a:p>
        </p:txBody>
      </p:sp>
      <p:sp>
        <p:nvSpPr>
          <p:cNvPr id="4" name="Slide Number Placeholder 3"/>
          <p:cNvSpPr>
            <a:spLocks noGrp="1"/>
          </p:cNvSpPr>
          <p:nvPr>
            <p:ph type="sldNum" sz="quarter" idx="10"/>
          </p:nvPr>
        </p:nvSpPr>
        <p:spPr/>
        <p:txBody>
          <a:bodyPr/>
          <a:lstStyle/>
          <a:p>
            <a:fld id="{4DD5E5C8-998B-244A-BF91-5D93A91C12CD}" type="slidenum">
              <a:rPr lang="en-US" smtClean="0"/>
              <a:pPr/>
              <a:t>51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A3E1C1-F975-7849-AA38-B3B0F7F0CB65}" type="slidenum">
              <a:rPr lang="en-US"/>
              <a:pPr/>
              <a:t>58</a:t>
            </a:fld>
            <a:endParaRPr lang="en-US"/>
          </a:p>
        </p:txBody>
      </p:sp>
      <p:sp>
        <p:nvSpPr>
          <p:cNvPr id="94210" name="Rectangle 2"/>
          <p:cNvSpPr>
            <a:spLocks noGrp="1" noRot="1" noChangeAspect="1" noChangeArrowheads="1"/>
          </p:cNvSpPr>
          <p:nvPr>
            <p:ph type="sldImg"/>
          </p:nvPr>
        </p:nvSpPr>
        <p:spPr bwMode="auto">
          <a:xfrm>
            <a:off x="1162050" y="692150"/>
            <a:ext cx="4616450" cy="3462338"/>
          </a:xfrm>
          <a:prstGeom prst="rect">
            <a:avLst/>
          </a:prstGeom>
          <a:solidFill>
            <a:srgbClr val="FFFFFF"/>
          </a:solidFill>
          <a:ln>
            <a:solidFill>
              <a:srgbClr val="000000"/>
            </a:solidFill>
            <a:miter lim="800000"/>
            <a:headEnd/>
            <a:tailEnd/>
          </a:ln>
        </p:spPr>
      </p:sp>
      <p:sp>
        <p:nvSpPr>
          <p:cNvPr id="94211" name="Rectangle 3"/>
          <p:cNvSpPr>
            <a:spLocks noGrp="1" noChangeArrowheads="1"/>
          </p:cNvSpPr>
          <p:nvPr>
            <p:ph type="body" idx="1"/>
          </p:nvPr>
        </p:nvSpPr>
        <p:spPr bwMode="auto">
          <a:xfrm>
            <a:off x="925513" y="4386263"/>
            <a:ext cx="5089525" cy="4154487"/>
          </a:xfrm>
          <a:prstGeom prst="rect">
            <a:avLst/>
          </a:prstGeom>
          <a:solidFill>
            <a:srgbClr val="FFFFFF"/>
          </a:solidFill>
          <a:ln>
            <a:solidFill>
              <a:srgbClr val="000000"/>
            </a:solidFill>
            <a:miter lim="800000"/>
            <a:headEnd/>
            <a:tailEnd/>
          </a:ln>
        </p:spPr>
        <p:txBody>
          <a:bodyPr lIns="92418" tIns="46209" rIns="92418" bIns="46209">
            <a:prstTxWarp prst="textNoShape">
              <a:avLst/>
            </a:prstTxWarp>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7EE1AE-CC0E-3747-A8D7-69C75427C0ED}" type="slidenum">
              <a:rPr lang="en-US"/>
              <a:pPr/>
              <a:t>61</a:t>
            </a:fld>
            <a:endParaRPr lang="en-US"/>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pPr>
              <a:buFontTx/>
              <a:buChar char="-"/>
            </a:pPr>
            <a:r>
              <a:rPr lang="en-US">
                <a:latin typeface="Helvetica" charset="0"/>
              </a:rPr>
              <a:t>Emphasize importance of chemical data for developing a predictive capability for f(RH)</a:t>
            </a:r>
          </a:p>
          <a:p>
            <a:pPr>
              <a:buFontTx/>
              <a:buChar char="-"/>
            </a:pPr>
            <a:r>
              <a:rPr lang="en-US">
                <a:latin typeface="Helvetica" charset="0"/>
              </a:rPr>
              <a:t>Quinn et al (2006) derived a parameterization for f(RH) vs. OMF for several field studies.  This slide shows how aerosol “age” controls both properties.</a:t>
            </a:r>
          </a:p>
          <a:p>
            <a:pPr>
              <a:buFontTx/>
              <a:buChar char="-"/>
            </a:pPr>
            <a:r>
              <a:rPr lang="en-US">
                <a:latin typeface="Helvetica" charset="0"/>
              </a:rPr>
              <a:t>Note links between long-term, field intensives, lab studies, and models.</a:t>
            </a:r>
          </a:p>
          <a:p>
            <a:pPr>
              <a:buFontTx/>
              <a:buChar char="-"/>
            </a:pPr>
            <a:r>
              <a:rPr lang="en-US">
                <a:latin typeface="Helvetica" charset="0"/>
              </a:rPr>
              <a:t>Lab studies show that organics can suppress hygroscopic growth</a:t>
            </a:r>
          </a:p>
          <a:p>
            <a:pPr>
              <a:buFontTx/>
              <a:buChar char="-"/>
            </a:pPr>
            <a:r>
              <a:rPr lang="en-US">
                <a:latin typeface="Helvetica" charset="0"/>
              </a:rPr>
              <a:t>Process-level research showing how to explain the wide range of f(RH) from long-term studies</a:t>
            </a:r>
          </a:p>
          <a:p>
            <a:pPr>
              <a:buFontTx/>
              <a:buChar char="-"/>
            </a:pPr>
            <a:r>
              <a:rPr lang="en-US">
                <a:latin typeface="Helvetica" charset="0"/>
              </a:rPr>
              <a:t>the sulfur fraction is molar ratio, after conversion of both SO4-- and  SO2 in mol/cc (SO4-- is from Tim Bates AMS and SO2 is from PMEL as well)</a:t>
            </a:r>
          </a:p>
          <a:p>
            <a:pPr>
              <a:buFontTx/>
              <a:buChar char="-"/>
            </a:pPr>
            <a:r>
              <a:rPr lang="en-US">
                <a:latin typeface="Helvetica" charset="0"/>
              </a:rPr>
              <a:t>- OMF is POM/(POM+SO4--), where POM is not the OC rather the non refractory organic particulate again from the Q-AMS - (as in Quinn at al. 2006)</a:t>
            </a:r>
          </a:p>
          <a:p>
            <a:pPr>
              <a:buFontTx/>
              <a:buChar char="-"/>
            </a:pPr>
            <a:r>
              <a:rPr lang="en-US">
                <a:latin typeface="Helvetica" charset="0"/>
              </a:rPr>
              <a:t>- fRH is the ratio of extinction at 85% over 25%- Extinction is at 532 nm</a:t>
            </a:r>
          </a:p>
          <a:p>
            <a:pPr>
              <a:buFontTx/>
              <a:buChar char="-"/>
            </a:pPr>
            <a:r>
              <a:rPr lang="en-US">
                <a:latin typeface="Helvetica" charset="0"/>
              </a:rPr>
              <a:t>-Data are from the TeXAQS-GoMACCS study, in the Houston area, August -September 2006. This is only a subset of data (as chosen after talking to Ann) - data are sub 1 micron</a:t>
            </a:r>
          </a:p>
          <a:p>
            <a:pPr>
              <a:buFontTx/>
              <a:buChar char="-"/>
            </a:pPr>
            <a:endParaRPr lang="en-US">
              <a:latin typeface="Helvetica"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68380D-2809-2E4C-B35C-49AAAE3D88D1}" type="slidenum">
              <a:rPr lang="en-US"/>
              <a:pPr/>
              <a:t>66</a:t>
            </a:fld>
            <a:endParaRPr lang="en-US"/>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p>
        </p:txBody>
      </p:sp>
      <p:sp>
        <p:nvSpPr>
          <p:cNvPr id="20484"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C74137F-AE6F-014B-A25D-8D3C61C0E1E6}" type="slidenum">
              <a:rPr lang="en-US"/>
              <a:pPr eaLnBrk="1" hangingPunct="1"/>
              <a:t>70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9D04EA-C0EB-3648-B86A-569AD793C12B}" type="slidenum">
              <a:rPr lang="en-US"/>
              <a:pPr/>
              <a:t>21</a:t>
            </a:fld>
            <a:endParaRPr lang="en-US"/>
          </a:p>
        </p:txBody>
      </p:sp>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C001F74-0FE9-2945-A6D1-AFDC7F5AF878}" type="slidenum">
              <a:rPr lang="en-US" smtClean="0"/>
              <a:pPr>
                <a:defRPr/>
              </a:pPr>
              <a:t>74</a:t>
            </a:fld>
            <a:endParaRPr lang="en-US"/>
          </a:p>
        </p:txBody>
      </p:sp>
    </p:spTree>
    <p:extLst>
      <p:ext uri="{BB962C8B-B14F-4D97-AF65-F5344CB8AC3E}">
        <p14:creationId xmlns:p14="http://schemas.microsoft.com/office/powerpoint/2010/main" val="959972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p>
        </p:txBody>
      </p:sp>
      <p:sp>
        <p:nvSpPr>
          <p:cNvPr id="2253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400E0FF-22A7-BB49-8372-6EBC307C8AE3}" type="slidenum">
              <a:rPr lang="en-US"/>
              <a:pPr eaLnBrk="1" hangingPunct="1"/>
              <a:t>75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very difficult to detect all</a:t>
            </a:r>
            <a:r>
              <a:rPr lang="en-US" baseline="0" dirty="0" smtClean="0"/>
              <a:t> failure modes of a CPC, especially in real time.  Best approach is to run two instruments in parallel.</a:t>
            </a:r>
            <a:endParaRPr lang="en-US" dirty="0"/>
          </a:p>
        </p:txBody>
      </p:sp>
      <p:sp>
        <p:nvSpPr>
          <p:cNvPr id="4" name="Slide Number Placeholder 3"/>
          <p:cNvSpPr>
            <a:spLocks noGrp="1"/>
          </p:cNvSpPr>
          <p:nvPr>
            <p:ph type="sldNum" sz="quarter" idx="10"/>
          </p:nvPr>
        </p:nvSpPr>
        <p:spPr/>
        <p:txBody>
          <a:bodyPr/>
          <a:lstStyle/>
          <a:p>
            <a:fld id="{4DD5E5C8-998B-244A-BF91-5D93A91C12CD}" type="slidenum">
              <a:rPr lang="en-US" smtClean="0"/>
              <a:pPr/>
              <a:t>86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21BEDE-3D2B-4D4C-8DD1-B58E1F04CCF8}" type="slidenum">
              <a:rPr lang="en-US"/>
              <a:pPr/>
              <a:t>22</a:t>
            </a:fld>
            <a:endParaRPr lang="en-US"/>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C2C312-BE25-0747-B3D2-481B316D774B}" type="slidenum">
              <a:rPr lang="en-US"/>
              <a:pPr/>
              <a:t>24</a:t>
            </a:fld>
            <a:endParaRPr lang="en-US"/>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5836A5-B648-144A-9919-CB79514A1B26}" type="slidenum">
              <a:rPr lang="en-US"/>
              <a:pPr/>
              <a:t>25</a:t>
            </a:fld>
            <a:endParaRPr lang="en-US"/>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7526AE-57D8-074E-B6F0-84DD323D5333}" type="slidenum">
              <a:rPr lang="en-US"/>
              <a:pPr/>
              <a:t>27</a:t>
            </a:fld>
            <a:endParaRPr lang="en-US"/>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68F880-AF79-244A-A8E1-908BFA42598D}" type="slidenum">
              <a:rPr lang="en-US"/>
              <a:pPr/>
              <a:t>28</a:t>
            </a:fld>
            <a:endParaRPr lang="en-US"/>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261F9-D3D7-744D-8AA7-2C5388EBA087}" type="slidenum">
              <a:rPr lang="en-US"/>
              <a:pPr/>
              <a:t>29</a:t>
            </a:fld>
            <a:endParaRPr lang="en-US"/>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r>
              <a:rPr lang="en-US"/>
              <a:t>J. Ogren  </a:t>
            </a:r>
            <a:fld id="{DC88E815-B7C2-3C4B-89FA-87B077A47C1A}" type="datetime1">
              <a:rPr lang="en-US"/>
              <a:pPr/>
              <a:t>16-05-24</a:t>
            </a:fld>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D7F7E50-A7BD-D44E-AFD4-7FF00ACFB8F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r>
              <a:rPr lang="en-US"/>
              <a:t>J. Ogren  </a:t>
            </a:r>
            <a:fld id="{C9D9E77A-1733-D44F-9F53-DC5B5B5F384D}" type="datetime1">
              <a:rPr lang="en-US"/>
              <a:pPr/>
              <a:t>16-05-24</a:t>
            </a:fld>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8485BFAD-5F9F-3A43-AB61-1705614A8B7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04800"/>
            <a:ext cx="19621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7340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r>
              <a:rPr lang="en-US"/>
              <a:t>J. Ogren  </a:t>
            </a:r>
            <a:fld id="{88056000-6B41-BB4D-957D-BCF7C7D4CBAF}" type="datetime1">
              <a:rPr lang="en-US"/>
              <a:pPr/>
              <a:t>16-05-24</a:t>
            </a:fld>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157532C4-839A-A14C-BCC9-C86C72B3E536}"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219200"/>
            <a:ext cx="7848600" cy="4876800"/>
          </a:xfrm>
        </p:spPr>
        <p:txBody>
          <a:bodyPr/>
          <a:lstStyle/>
          <a:p>
            <a:endParaRPr lang="en-US"/>
          </a:p>
        </p:txBody>
      </p:sp>
      <p:sp>
        <p:nvSpPr>
          <p:cNvPr id="4" name="Date Placeholder 3"/>
          <p:cNvSpPr>
            <a:spLocks noGrp="1"/>
          </p:cNvSpPr>
          <p:nvPr>
            <p:ph type="dt" sz="half" idx="10"/>
          </p:nvPr>
        </p:nvSpPr>
        <p:spPr>
          <a:xfrm>
            <a:off x="304800" y="6553200"/>
            <a:ext cx="1828800" cy="304800"/>
          </a:xfrm>
        </p:spPr>
        <p:txBody>
          <a:bodyPr/>
          <a:lstStyle>
            <a:lvl1pPr>
              <a:defRPr smtClean="0"/>
            </a:lvl1pPr>
          </a:lstStyle>
          <a:p>
            <a:r>
              <a:rPr lang="en-US"/>
              <a:t>J. Ogren  </a:t>
            </a:r>
            <a:fld id="{8A6A09AE-D2B6-794E-ACB4-8F5180E75E15}" type="datetime1">
              <a:rPr lang="en-US"/>
              <a:pPr/>
              <a:t>16-05-24</a:t>
            </a:fld>
            <a:endParaRPr lang="en-US">
              <a:solidFill>
                <a:schemeClr val="tx1"/>
              </a:solidFill>
            </a:endParaRPr>
          </a:p>
        </p:txBody>
      </p:sp>
      <p:sp>
        <p:nvSpPr>
          <p:cNvPr id="5" name="Footer Placeholder 4"/>
          <p:cNvSpPr>
            <a:spLocks noGrp="1"/>
          </p:cNvSpPr>
          <p:nvPr>
            <p:ph type="ftr" sz="quarter" idx="11"/>
          </p:nvPr>
        </p:nvSpPr>
        <p:spPr>
          <a:xfrm>
            <a:off x="2286000" y="6553200"/>
            <a:ext cx="4572000" cy="304800"/>
          </a:xfrm>
        </p:spPr>
        <p:txBody>
          <a:bodyPr/>
          <a:lstStyle>
            <a:lvl1pPr>
              <a:defRPr/>
            </a:lvl1pPr>
          </a:lstStyle>
          <a:p>
            <a:endParaRPr lang="en-US"/>
          </a:p>
        </p:txBody>
      </p:sp>
      <p:sp>
        <p:nvSpPr>
          <p:cNvPr id="6" name="Slide Number Placeholder 5"/>
          <p:cNvSpPr>
            <a:spLocks noGrp="1"/>
          </p:cNvSpPr>
          <p:nvPr>
            <p:ph type="sldNum" sz="quarter" idx="12"/>
          </p:nvPr>
        </p:nvSpPr>
        <p:spPr>
          <a:xfrm>
            <a:off x="7010400" y="6553200"/>
            <a:ext cx="1219200" cy="304800"/>
          </a:xfrm>
        </p:spPr>
        <p:txBody>
          <a:bodyPr/>
          <a:lstStyle>
            <a:lvl1pPr>
              <a:defRPr smtClean="0"/>
            </a:lvl1pPr>
          </a:lstStyle>
          <a:p>
            <a:fld id="{0329F026-97F2-0342-B198-A6EA5B26606C}"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77724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219200"/>
            <a:ext cx="38481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19200"/>
            <a:ext cx="38481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733800"/>
            <a:ext cx="38481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733800"/>
            <a:ext cx="38481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04800" y="6553200"/>
            <a:ext cx="1828800" cy="304800"/>
          </a:xfrm>
        </p:spPr>
        <p:txBody>
          <a:bodyPr/>
          <a:lstStyle>
            <a:lvl1pPr>
              <a:defRPr smtClean="0"/>
            </a:lvl1pPr>
          </a:lstStyle>
          <a:p>
            <a:r>
              <a:rPr lang="en-US"/>
              <a:t>J. Ogren  </a:t>
            </a:r>
            <a:fld id="{FB22834D-C4FE-6E4A-B379-BF1B7EADBA70}" type="datetime1">
              <a:rPr lang="en-US"/>
              <a:pPr/>
              <a:t>16-05-24</a:t>
            </a:fld>
            <a:endParaRPr lang="en-US">
              <a:solidFill>
                <a:schemeClr val="tx1"/>
              </a:solidFill>
            </a:endParaRPr>
          </a:p>
        </p:txBody>
      </p:sp>
      <p:sp>
        <p:nvSpPr>
          <p:cNvPr id="8" name="Footer Placeholder 7"/>
          <p:cNvSpPr>
            <a:spLocks noGrp="1"/>
          </p:cNvSpPr>
          <p:nvPr>
            <p:ph type="ftr" sz="quarter" idx="11"/>
          </p:nvPr>
        </p:nvSpPr>
        <p:spPr>
          <a:xfrm>
            <a:off x="2286000" y="6553200"/>
            <a:ext cx="4572000" cy="304800"/>
          </a:xfrm>
        </p:spPr>
        <p:txBody>
          <a:bodyPr/>
          <a:lstStyle>
            <a:lvl1pPr>
              <a:defRPr/>
            </a:lvl1pPr>
          </a:lstStyle>
          <a:p>
            <a:endParaRPr lang="en-US"/>
          </a:p>
        </p:txBody>
      </p:sp>
      <p:sp>
        <p:nvSpPr>
          <p:cNvPr id="9" name="Slide Number Placeholder 8"/>
          <p:cNvSpPr>
            <a:spLocks noGrp="1"/>
          </p:cNvSpPr>
          <p:nvPr>
            <p:ph type="sldNum" sz="quarter" idx="12"/>
          </p:nvPr>
        </p:nvSpPr>
        <p:spPr>
          <a:xfrm>
            <a:off x="7010400" y="6553200"/>
            <a:ext cx="1219200" cy="304800"/>
          </a:xfrm>
        </p:spPr>
        <p:txBody>
          <a:bodyPr/>
          <a:lstStyle>
            <a:lvl1pPr>
              <a:defRPr smtClean="0"/>
            </a:lvl1pPr>
          </a:lstStyle>
          <a:p>
            <a:fld id="{F365695A-1CC8-C548-9AFB-9581502DF84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19200"/>
            <a:ext cx="3848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19200"/>
            <a:ext cx="3848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 y="6553200"/>
            <a:ext cx="1828800" cy="304800"/>
          </a:xfrm>
        </p:spPr>
        <p:txBody>
          <a:bodyPr/>
          <a:lstStyle>
            <a:lvl1pPr>
              <a:defRPr smtClean="0"/>
            </a:lvl1pPr>
          </a:lstStyle>
          <a:p>
            <a:r>
              <a:rPr lang="en-US"/>
              <a:t>J. Ogren  </a:t>
            </a:r>
            <a:fld id="{A4BD1026-5990-1143-90A3-600703961FF3}" type="datetime1">
              <a:rPr lang="en-US"/>
              <a:pPr/>
              <a:t>16-05-24</a:t>
            </a:fld>
            <a:endParaRPr lang="en-US">
              <a:solidFill>
                <a:schemeClr val="tx1"/>
              </a:solidFill>
            </a:endParaRPr>
          </a:p>
        </p:txBody>
      </p:sp>
      <p:sp>
        <p:nvSpPr>
          <p:cNvPr id="6" name="Footer Placeholder 5"/>
          <p:cNvSpPr>
            <a:spLocks noGrp="1"/>
          </p:cNvSpPr>
          <p:nvPr>
            <p:ph type="ftr" sz="quarter" idx="11"/>
          </p:nvPr>
        </p:nvSpPr>
        <p:spPr>
          <a:xfrm>
            <a:off x="2286000" y="6553200"/>
            <a:ext cx="4572000" cy="304800"/>
          </a:xfrm>
        </p:spPr>
        <p:txBody>
          <a:bodyPr/>
          <a:lstStyle>
            <a:lvl1pPr>
              <a:defRPr/>
            </a:lvl1pPr>
          </a:lstStyle>
          <a:p>
            <a:endParaRPr lang="en-US"/>
          </a:p>
        </p:txBody>
      </p:sp>
      <p:sp>
        <p:nvSpPr>
          <p:cNvPr id="7" name="Slide Number Placeholder 6"/>
          <p:cNvSpPr>
            <a:spLocks noGrp="1"/>
          </p:cNvSpPr>
          <p:nvPr>
            <p:ph type="sldNum" sz="quarter" idx="12"/>
          </p:nvPr>
        </p:nvSpPr>
        <p:spPr>
          <a:xfrm>
            <a:off x="7010400" y="6553200"/>
            <a:ext cx="1219200" cy="304800"/>
          </a:xfrm>
        </p:spPr>
        <p:txBody>
          <a:bodyPr/>
          <a:lstStyle>
            <a:lvl1pPr>
              <a:defRPr smtClean="0"/>
            </a:lvl1pPr>
          </a:lstStyle>
          <a:p>
            <a:fld id="{C72029FF-D8DB-294D-802E-26316E78C155}"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914400"/>
            <a:ext cx="2667000" cy="3657600"/>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3101788" y="914400"/>
            <a:ext cx="5432612" cy="3657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3"/>
          </p:nvPr>
        </p:nvSpPr>
        <p:spPr>
          <a:xfrm>
            <a:off x="381000" y="4648200"/>
            <a:ext cx="7848600" cy="1600200"/>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304800" y="6553200"/>
            <a:ext cx="1828800" cy="304800"/>
          </a:xfrm>
        </p:spPr>
        <p:txBody>
          <a:bodyPr/>
          <a:lstStyle>
            <a:lvl1pPr>
              <a:defRPr smtClean="0"/>
            </a:lvl1pPr>
          </a:lstStyle>
          <a:p>
            <a:r>
              <a:rPr lang="en-US"/>
              <a:t>J. Ogren  </a:t>
            </a:r>
            <a:fld id="{FB22834D-C4FE-6E4A-B379-BF1B7EADBA70}" type="datetime1">
              <a:rPr lang="en-US"/>
              <a:pPr/>
              <a:t>16-05-24</a:t>
            </a:fld>
            <a:endParaRPr lang="en-US">
              <a:solidFill>
                <a:schemeClr val="tx1"/>
              </a:solidFill>
            </a:endParaRPr>
          </a:p>
        </p:txBody>
      </p:sp>
      <p:sp>
        <p:nvSpPr>
          <p:cNvPr id="8" name="Footer Placeholder 7"/>
          <p:cNvSpPr>
            <a:spLocks noGrp="1"/>
          </p:cNvSpPr>
          <p:nvPr>
            <p:ph type="ftr" sz="quarter" idx="11"/>
          </p:nvPr>
        </p:nvSpPr>
        <p:spPr>
          <a:xfrm>
            <a:off x="2286000" y="6553200"/>
            <a:ext cx="4572000" cy="304800"/>
          </a:xfrm>
        </p:spPr>
        <p:txBody>
          <a:bodyPr/>
          <a:lstStyle>
            <a:lvl1pPr>
              <a:defRPr/>
            </a:lvl1pPr>
          </a:lstStyle>
          <a:p>
            <a:endParaRPr lang="en-US"/>
          </a:p>
        </p:txBody>
      </p:sp>
      <p:sp>
        <p:nvSpPr>
          <p:cNvPr id="9" name="Slide Number Placeholder 8"/>
          <p:cNvSpPr>
            <a:spLocks noGrp="1"/>
          </p:cNvSpPr>
          <p:nvPr>
            <p:ph type="sldNum" sz="quarter" idx="12"/>
          </p:nvPr>
        </p:nvSpPr>
        <p:spPr>
          <a:xfrm>
            <a:off x="7010400" y="6553200"/>
            <a:ext cx="1219200" cy="304800"/>
          </a:xfrm>
        </p:spPr>
        <p:txBody>
          <a:bodyPr/>
          <a:lstStyle>
            <a:lvl1pPr>
              <a:defRPr smtClean="0"/>
            </a:lvl1pPr>
          </a:lstStyle>
          <a:p>
            <a:fld id="{F365695A-1CC8-C548-9AFB-9581502DF845}" type="slidenum">
              <a:rPr lang="en-US"/>
              <a:pPr/>
              <a:t>‹#›</a:t>
            </a:fld>
            <a:endParaRPr lang="en-US"/>
          </a:p>
        </p:txBody>
      </p:sp>
    </p:spTree>
    <p:extLst>
      <p:ext uri="{BB962C8B-B14F-4D97-AF65-F5344CB8AC3E}">
        <p14:creationId xmlns:p14="http://schemas.microsoft.com/office/powerpoint/2010/main" val="3165095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r>
              <a:rPr lang="en-US"/>
              <a:t>J. Ogren  </a:t>
            </a:r>
            <a:fld id="{080ED1E7-59CF-3A4C-8775-99A0FA27DB17}" type="datetime1">
              <a:rPr lang="en-US"/>
              <a:pPr/>
              <a:t>16-05-24</a:t>
            </a:fld>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6B513C9-932E-4249-8F0C-F0F00C8080E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r>
              <a:rPr lang="en-US"/>
              <a:t>J. Ogren  </a:t>
            </a:r>
            <a:fld id="{5A3E9BAF-C0C9-6B47-9420-3E75988B9226}" type="datetime1">
              <a:rPr lang="en-US"/>
              <a:pPr/>
              <a:t>16-05-24</a:t>
            </a:fld>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F50304F-F88F-6E47-BD37-2AEC55C3391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19200"/>
            <a:ext cx="3848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19200"/>
            <a:ext cx="3848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r>
              <a:rPr lang="en-US"/>
              <a:t>J. Ogren  </a:t>
            </a:r>
            <a:fld id="{37DE688B-4950-6E46-8D69-58DA1B86FEFD}" type="datetime1">
              <a:rPr lang="en-US"/>
              <a:pPr/>
              <a:t>16-05-24</a:t>
            </a:fld>
            <a:endParaRPr lang="en-US">
              <a:solidFill>
                <a:schemeClr val="tx1"/>
              </a:solidFill>
            </a:endParaRP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1C12C98A-7609-3D45-891A-371B70E7038E}"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r>
              <a:rPr lang="en-US"/>
              <a:t>J. Ogren  </a:t>
            </a:r>
            <a:fld id="{1D4E3867-B891-8845-836C-71B6CFB95BA9}" type="datetime1">
              <a:rPr lang="en-US"/>
              <a:pPr/>
              <a:t>16-05-24</a:t>
            </a:fld>
            <a:endParaRPr lang="en-US">
              <a:solidFill>
                <a:schemeClr val="tx1"/>
              </a:solidFill>
            </a:endParaRPr>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7DF947A8-1197-5E4A-9E45-FE5E8232605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r>
              <a:rPr lang="en-US"/>
              <a:t>J. Ogren  </a:t>
            </a:r>
            <a:fld id="{1B7A4343-CFD5-A64B-A7BC-CC15DAB5BFDF}" type="datetime1">
              <a:rPr lang="en-US"/>
              <a:pPr/>
              <a:t>16-05-24</a:t>
            </a:fld>
            <a:endParaRPr lang="en-US">
              <a:solidFill>
                <a:schemeClr val="tx1"/>
              </a:solidFill>
            </a:endParaRPr>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D48E22F9-07FB-BB42-9BC7-06F18D9D219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r>
              <a:rPr lang="en-US"/>
              <a:t>J. Ogren  </a:t>
            </a:r>
            <a:fld id="{801E6190-1607-854A-85C5-C4E3D9031F96}" type="datetime1">
              <a:rPr lang="en-US"/>
              <a:pPr/>
              <a:t>16-05-24</a:t>
            </a:fld>
            <a:endParaRPr lang="en-US">
              <a:solidFill>
                <a:schemeClr val="tx1"/>
              </a:solidFill>
            </a:endParaRPr>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87B4DA06-145E-7F4E-A66D-6E2D492C092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r>
              <a:rPr lang="en-US"/>
              <a:t>J. Ogren  </a:t>
            </a:r>
            <a:fld id="{DF2491A0-5570-0B4B-ACD2-A11385D3FE7D}" type="datetime1">
              <a:rPr lang="en-US"/>
              <a:pPr/>
              <a:t>16-05-24</a:t>
            </a:fld>
            <a:endParaRPr lang="en-US">
              <a:solidFill>
                <a:schemeClr val="tx1"/>
              </a:solidFill>
            </a:endParaRP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73F69B7B-B01D-EE49-B0DE-647A251D399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r>
              <a:rPr lang="en-US"/>
              <a:t>J. Ogren  </a:t>
            </a:r>
            <a:fld id="{4071E6B4-F3DF-9D4D-86C2-89BEB63CE478}" type="datetime1">
              <a:rPr lang="en-US"/>
              <a:pPr/>
              <a:t>16-05-24</a:t>
            </a:fld>
            <a:endParaRPr lang="en-US">
              <a:solidFill>
                <a:schemeClr val="tx1"/>
              </a:solidFill>
            </a:endParaRP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060F4C68-E3BB-494E-BD75-4E1A1C4B861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9E4FF"/>
            </a:gs>
            <a:gs pos="100000">
              <a:srgbClr val="57BB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219200"/>
            <a:ext cx="7848600" cy="487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304800" y="6553200"/>
            <a:ext cx="1828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rgbClr val="CCECFF"/>
                </a:solidFill>
              </a:defRPr>
            </a:lvl1pPr>
          </a:lstStyle>
          <a:p>
            <a:r>
              <a:rPr lang="en-US"/>
              <a:t>J. Ogren  </a:t>
            </a:r>
            <a:fld id="{1A093F49-48E3-224E-9C10-405846C5D068}" type="datetime1">
              <a:rPr lang="en-US"/>
              <a:pPr/>
              <a:t>16-05-24</a:t>
            </a:fld>
            <a:endParaRPr lang="en-US"/>
          </a:p>
        </p:txBody>
      </p:sp>
      <p:sp>
        <p:nvSpPr>
          <p:cNvPr id="1029" name="Rectangle 5"/>
          <p:cNvSpPr>
            <a:spLocks noGrp="1" noChangeArrowheads="1"/>
          </p:cNvSpPr>
          <p:nvPr>
            <p:ph type="ftr" sz="quarter" idx="3"/>
          </p:nvPr>
        </p:nvSpPr>
        <p:spPr bwMode="auto">
          <a:xfrm>
            <a:off x="2286000"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30" name="Rectangle 6"/>
          <p:cNvSpPr>
            <a:spLocks noGrp="1" noChangeArrowheads="1"/>
          </p:cNvSpPr>
          <p:nvPr>
            <p:ph type="sldNum" sz="quarter" idx="4"/>
          </p:nvPr>
        </p:nvSpPr>
        <p:spPr bwMode="auto">
          <a:xfrm>
            <a:off x="701040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8588CEC-16DF-604E-A9B6-6BBE2BE052C7}" type="slidenum">
              <a:rPr lang="en-US"/>
              <a:pPr/>
              <a:t>‹#›</a:t>
            </a:fld>
            <a:endParaRPr lang="en-US"/>
          </a:p>
        </p:txBody>
      </p:sp>
      <p:pic>
        <p:nvPicPr>
          <p:cNvPr id="1031" name="Picture 7" descr="NO201SM"/>
          <p:cNvPicPr>
            <a:picLocks noChangeAspect="1" noChangeArrowheads="1"/>
          </p:cNvPicPr>
          <p:nvPr/>
        </p:nvPicPr>
        <p:blipFill>
          <a:blip r:embed="rId17"/>
          <a:srcRect/>
          <a:stretch>
            <a:fillRect/>
          </a:stretch>
        </p:blipFill>
        <p:spPr bwMode="auto">
          <a:xfrm>
            <a:off x="8237538" y="5943600"/>
            <a:ext cx="906462" cy="91440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p:txStyles>
    <p:titleStyle>
      <a:lvl1pPr algn="ctr" rtl="0" eaLnBrk="0" fontAlgn="base" hangingPunct="0">
        <a:spcBef>
          <a:spcPct val="0"/>
        </a:spcBef>
        <a:spcAft>
          <a:spcPct val="0"/>
        </a:spcAft>
        <a:defRPr sz="3200" b="1" u="sng">
          <a:solidFill>
            <a:schemeClr val="tx2"/>
          </a:solidFill>
          <a:latin typeface="+mj-lt"/>
          <a:ea typeface="+mj-ea"/>
          <a:cs typeface="+mj-cs"/>
        </a:defRPr>
      </a:lvl1pPr>
      <a:lvl2pPr algn="ctr" rtl="0" eaLnBrk="0" fontAlgn="base" hangingPunct="0">
        <a:spcBef>
          <a:spcPct val="0"/>
        </a:spcBef>
        <a:spcAft>
          <a:spcPct val="0"/>
        </a:spcAft>
        <a:defRPr sz="3200" b="1" u="sng">
          <a:solidFill>
            <a:schemeClr val="tx2"/>
          </a:solidFill>
          <a:latin typeface="Arial" charset="0"/>
        </a:defRPr>
      </a:lvl2pPr>
      <a:lvl3pPr algn="ctr" rtl="0" eaLnBrk="0" fontAlgn="base" hangingPunct="0">
        <a:spcBef>
          <a:spcPct val="0"/>
        </a:spcBef>
        <a:spcAft>
          <a:spcPct val="0"/>
        </a:spcAft>
        <a:defRPr sz="3200" b="1" u="sng">
          <a:solidFill>
            <a:schemeClr val="tx2"/>
          </a:solidFill>
          <a:latin typeface="Arial" charset="0"/>
        </a:defRPr>
      </a:lvl3pPr>
      <a:lvl4pPr algn="ctr" rtl="0" eaLnBrk="0" fontAlgn="base" hangingPunct="0">
        <a:spcBef>
          <a:spcPct val="0"/>
        </a:spcBef>
        <a:spcAft>
          <a:spcPct val="0"/>
        </a:spcAft>
        <a:defRPr sz="3200" b="1" u="sng">
          <a:solidFill>
            <a:schemeClr val="tx2"/>
          </a:solidFill>
          <a:latin typeface="Arial" charset="0"/>
        </a:defRPr>
      </a:lvl4pPr>
      <a:lvl5pPr algn="ctr" rtl="0" eaLnBrk="0" fontAlgn="base" hangingPunct="0">
        <a:spcBef>
          <a:spcPct val="0"/>
        </a:spcBef>
        <a:spcAft>
          <a:spcPct val="0"/>
        </a:spcAft>
        <a:defRPr sz="3200" b="1" u="sng">
          <a:solidFill>
            <a:schemeClr val="tx2"/>
          </a:solidFill>
          <a:latin typeface="Arial" charset="0"/>
        </a:defRPr>
      </a:lvl5pPr>
      <a:lvl6pPr marL="457200" algn="ctr" rtl="0" eaLnBrk="0" fontAlgn="base" hangingPunct="0">
        <a:spcBef>
          <a:spcPct val="0"/>
        </a:spcBef>
        <a:spcAft>
          <a:spcPct val="0"/>
        </a:spcAft>
        <a:defRPr sz="3200" b="1" u="sng">
          <a:solidFill>
            <a:schemeClr val="tx2"/>
          </a:solidFill>
          <a:latin typeface="Arial" charset="0"/>
        </a:defRPr>
      </a:lvl6pPr>
      <a:lvl7pPr marL="914400" algn="ctr" rtl="0" eaLnBrk="0" fontAlgn="base" hangingPunct="0">
        <a:spcBef>
          <a:spcPct val="0"/>
        </a:spcBef>
        <a:spcAft>
          <a:spcPct val="0"/>
        </a:spcAft>
        <a:defRPr sz="3200" b="1" u="sng">
          <a:solidFill>
            <a:schemeClr val="tx2"/>
          </a:solidFill>
          <a:latin typeface="Arial" charset="0"/>
        </a:defRPr>
      </a:lvl7pPr>
      <a:lvl8pPr marL="1371600" algn="ctr" rtl="0" eaLnBrk="0" fontAlgn="base" hangingPunct="0">
        <a:spcBef>
          <a:spcPct val="0"/>
        </a:spcBef>
        <a:spcAft>
          <a:spcPct val="0"/>
        </a:spcAft>
        <a:defRPr sz="3200" b="1" u="sng">
          <a:solidFill>
            <a:schemeClr val="tx2"/>
          </a:solidFill>
          <a:latin typeface="Arial" charset="0"/>
        </a:defRPr>
      </a:lvl8pPr>
      <a:lvl9pPr marL="1828800" algn="ctr" rtl="0" eaLnBrk="0" fontAlgn="base" hangingPunct="0">
        <a:spcBef>
          <a:spcPct val="0"/>
        </a:spcBef>
        <a:spcAft>
          <a:spcPct val="0"/>
        </a:spcAft>
        <a:defRPr sz="3200" b="1" u="sng">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wmf"/><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2.bin"/><Relationship Id="rId5" Type="http://schemas.openxmlformats.org/officeDocument/2006/relationships/image" Target="../media/image1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3.bin"/><Relationship Id="rId5" Type="http://schemas.openxmlformats.org/officeDocument/2006/relationships/image" Target="../media/image18.emf"/><Relationship Id="rId6" Type="http://schemas.openxmlformats.org/officeDocument/2006/relationships/oleObject" Target="../embeddings/oleObject4.bin"/><Relationship Id="rId7" Type="http://schemas.openxmlformats.org/officeDocument/2006/relationships/image" Target="../media/image19.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5.bin"/><Relationship Id="rId5" Type="http://schemas.openxmlformats.org/officeDocument/2006/relationships/image" Target="../media/image21.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6.bin"/><Relationship Id="rId5" Type="http://schemas.openxmlformats.org/officeDocument/2006/relationships/image" Target="../media/image29.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7.bin"/><Relationship Id="rId5" Type="http://schemas.openxmlformats.org/officeDocument/2006/relationships/image" Target="../media/image39.emf"/><Relationship Id="rId6" Type="http://schemas.openxmlformats.org/officeDocument/2006/relationships/image" Target="NULL"/><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0.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1.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42.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tiff"/><Relationship Id="rId3" Type="http://schemas.openxmlformats.org/officeDocument/2006/relationships/image" Target="../media/image45.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52.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5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3.xml"/><Relationship Id="rId2"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g"/><Relationship Id="rId5" Type="http://schemas.openxmlformats.org/officeDocument/2006/relationships/image" Target="../media/image63.JPG"/><Relationship Id="rId6" Type="http://schemas.openxmlformats.org/officeDocument/2006/relationships/image" Target="../media/image64.jpg"/><Relationship Id="rId7" Type="http://schemas.openxmlformats.org/officeDocument/2006/relationships/image" Target="../media/image65.jpg"/><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image" Target="../media/image67.wmf"/><Relationship Id="rId4"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76.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wmf"/><Relationship Id="rId1" Type="http://schemas.openxmlformats.org/officeDocument/2006/relationships/slideLayout" Target="../slideLayouts/slideLayout2.xml"/><Relationship Id="rId2" Type="http://schemas.openxmlformats.org/officeDocument/2006/relationships/image" Target="../media/image68.wmf"/></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gi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6.xml"/><Relationship Id="rId2" Type="http://schemas.openxmlformats.org/officeDocument/2006/relationships/image" Target="../media/image79.png"/></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png"/><Relationship Id="rId3" Type="http://schemas.openxmlformats.org/officeDocument/2006/relationships/image" Target="../media/image86.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wmf"/><Relationship Id="rId5"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8.png"/><Relationship Id="rId3" Type="http://schemas.openxmlformats.org/officeDocument/2006/relationships/image" Target="../media/image8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 Id="rId3" Type="http://schemas.openxmlformats.org/officeDocument/2006/relationships/image" Target="../media/image9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png"/><Relationship Id="rId3" Type="http://schemas.openxmlformats.org/officeDocument/2006/relationships/image" Target="../media/image9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J. Ogren  </a:t>
            </a:r>
            <a:fld id="{D40C5484-8869-D440-AC3C-F958981F1ADF}" type="datetime1">
              <a:rPr lang="en-US"/>
              <a:pPr/>
              <a:t>16-05-24</a:t>
            </a:fld>
            <a:endParaRPr lang="en-US">
              <a:solidFill>
                <a:schemeClr val="tx1"/>
              </a:solidFill>
            </a:endParaRPr>
          </a:p>
        </p:txBody>
      </p:sp>
      <p:sp>
        <p:nvSpPr>
          <p:cNvPr id="87042" name="Rectangle 2"/>
          <p:cNvSpPr>
            <a:spLocks noGrp="1" noChangeArrowheads="1"/>
          </p:cNvSpPr>
          <p:nvPr>
            <p:ph type="ctrTitle"/>
          </p:nvPr>
        </p:nvSpPr>
        <p:spPr>
          <a:xfrm>
            <a:off x="228601" y="990600"/>
            <a:ext cx="8229600" cy="2667000"/>
          </a:xfrm>
        </p:spPr>
        <p:txBody>
          <a:bodyPr/>
          <a:lstStyle/>
          <a:p>
            <a:pPr algn="r"/>
            <a:r>
              <a:rPr lang="en-US" sz="4400" u="none" dirty="0"/>
              <a:t>Ground-level aerosol properties from in-situ measurements at GAW </a:t>
            </a:r>
            <a:r>
              <a:rPr lang="en-US" sz="4400" u="none" dirty="0" smtClean="0"/>
              <a:t>stations</a:t>
            </a:r>
            <a:endParaRPr lang="en-US" dirty="0"/>
          </a:p>
        </p:txBody>
      </p:sp>
      <p:sp>
        <p:nvSpPr>
          <p:cNvPr id="87043" name="Rectangle 3"/>
          <p:cNvSpPr>
            <a:spLocks noGrp="1" noChangeArrowheads="1"/>
          </p:cNvSpPr>
          <p:nvPr>
            <p:ph type="subTitle" idx="1"/>
          </p:nvPr>
        </p:nvSpPr>
        <p:spPr>
          <a:xfrm>
            <a:off x="1371600" y="3886200"/>
            <a:ext cx="6400800" cy="2057400"/>
          </a:xfrm>
        </p:spPr>
        <p:txBody>
          <a:bodyPr/>
          <a:lstStyle/>
          <a:p>
            <a:pPr algn="r"/>
            <a:r>
              <a:rPr lang="en-US" dirty="0"/>
              <a:t>John A. Ogren</a:t>
            </a:r>
            <a:br>
              <a:rPr lang="en-US" dirty="0"/>
            </a:br>
            <a:r>
              <a:rPr lang="en-US" sz="2000" dirty="0"/>
              <a:t>University of Colorado </a:t>
            </a:r>
            <a:r>
              <a:rPr lang="en-US" sz="2000" dirty="0" smtClean="0"/>
              <a:t>and</a:t>
            </a:r>
            <a:br>
              <a:rPr lang="en-US" sz="2000" dirty="0" smtClean="0"/>
            </a:br>
            <a:r>
              <a:rPr lang="en-US" sz="2000" dirty="0" smtClean="0"/>
              <a:t>National Oceanic and Atmospheric Administration</a:t>
            </a:r>
            <a:br>
              <a:rPr lang="en-US" sz="2000" dirty="0" smtClean="0"/>
            </a:br>
            <a:r>
              <a:rPr lang="en-US" sz="2000" dirty="0" smtClean="0"/>
              <a:t>Earth System Research Laboratory</a:t>
            </a:r>
          </a:p>
          <a:p>
            <a:pPr algn="r"/>
            <a:r>
              <a:rPr lang="en-US" sz="2000" dirty="0" smtClean="0"/>
              <a:t>Boulder, Colorado, USA</a:t>
            </a:r>
            <a:endParaRPr lang="en-US" sz="2000" dirty="0"/>
          </a:p>
        </p:txBody>
      </p:sp>
      <p:sp>
        <p:nvSpPr>
          <p:cNvPr id="87044" name="Text Box 4"/>
          <p:cNvSpPr txBox="1">
            <a:spLocks noChangeArrowheads="1"/>
          </p:cNvSpPr>
          <p:nvPr/>
        </p:nvSpPr>
        <p:spPr bwMode="auto">
          <a:xfrm>
            <a:off x="517525" y="5980113"/>
            <a:ext cx="4075116" cy="369332"/>
          </a:xfrm>
          <a:prstGeom prst="rect">
            <a:avLst/>
          </a:prstGeom>
          <a:noFill/>
          <a:ln w="9525">
            <a:noFill/>
            <a:miter lim="800000"/>
            <a:headEnd/>
            <a:tailEnd/>
          </a:ln>
          <a:effectLst/>
        </p:spPr>
        <p:txBody>
          <a:bodyPr wrap="none">
            <a:prstTxWarp prst="textNoShape">
              <a:avLst/>
            </a:prstTxWarp>
            <a:spAutoFit/>
          </a:bodyPr>
          <a:lstStyle/>
          <a:p>
            <a:pPr algn="l"/>
            <a:r>
              <a:rPr lang="en-US" sz="1800" b="1" dirty="0">
                <a:solidFill>
                  <a:srgbClr val="FFFF00"/>
                </a:solidFill>
                <a:latin typeface="Arial" charset="0"/>
              </a:rPr>
              <a:t>http://</a:t>
            </a:r>
            <a:r>
              <a:rPr lang="en-US" sz="1800" b="1" dirty="0" err="1" smtClean="0">
                <a:solidFill>
                  <a:srgbClr val="FFFF00"/>
                </a:solidFill>
                <a:latin typeface="Arial" charset="0"/>
              </a:rPr>
              <a:t>www.esrl.noaa.gov/gmd/aero</a:t>
            </a:r>
            <a:r>
              <a:rPr lang="en-US" sz="1800" b="1" dirty="0">
                <a:solidFill>
                  <a:srgbClr val="FFFF00"/>
                </a:solidFill>
                <a:latin typeface="Arial" charset="0"/>
              </a:rPr>
              <a:t>/</a:t>
            </a:r>
          </a:p>
        </p:txBody>
      </p:sp>
      <p:sp>
        <p:nvSpPr>
          <p:cNvPr id="6" name="TextBox 5"/>
          <p:cNvSpPr txBox="1"/>
          <p:nvPr/>
        </p:nvSpPr>
        <p:spPr>
          <a:xfrm>
            <a:off x="3690938" y="595313"/>
            <a:ext cx="184666" cy="461665"/>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609600"/>
          </a:xfrm>
        </p:spPr>
        <p:txBody>
          <a:bodyPr/>
          <a:lstStyle/>
          <a:p>
            <a:r>
              <a:rPr lang="en-US" dirty="0" smtClean="0"/>
              <a:t>Measurements of Size Distribution</a:t>
            </a:r>
            <a:endParaRPr lang="en-US" dirty="0"/>
          </a:p>
        </p:txBody>
      </p:sp>
      <p:sp>
        <p:nvSpPr>
          <p:cNvPr id="3" name="Content Placeholder 2"/>
          <p:cNvSpPr>
            <a:spLocks noGrp="1"/>
          </p:cNvSpPr>
          <p:nvPr>
            <p:ph idx="1"/>
          </p:nvPr>
        </p:nvSpPr>
        <p:spPr>
          <a:xfrm>
            <a:off x="685800" y="914400"/>
            <a:ext cx="7848600" cy="5486400"/>
          </a:xfrm>
        </p:spPr>
        <p:txBody>
          <a:bodyPr>
            <a:normAutofit fontScale="92500" lnSpcReduction="10000"/>
          </a:bodyPr>
          <a:lstStyle/>
          <a:p>
            <a:r>
              <a:rPr lang="en-US" dirty="0" smtClean="0"/>
              <a:t>DMPS/SMPS</a:t>
            </a:r>
          </a:p>
          <a:p>
            <a:pPr lvl="1"/>
            <a:r>
              <a:rPr lang="en-US" dirty="0" smtClean="0"/>
              <a:t>differential mobility particle size spectrometer</a:t>
            </a:r>
          </a:p>
          <a:p>
            <a:pPr lvl="1"/>
            <a:r>
              <a:rPr lang="en-US" dirty="0" smtClean="0"/>
              <a:t>scanning mobility particle size spectrometer</a:t>
            </a:r>
          </a:p>
          <a:p>
            <a:pPr lvl="1"/>
            <a:r>
              <a:rPr lang="en-US" dirty="0" smtClean="0"/>
              <a:t>both select a very narrow size range of particles based on their electrical mobility</a:t>
            </a:r>
          </a:p>
          <a:p>
            <a:pPr lvl="1"/>
            <a:r>
              <a:rPr lang="en-US" dirty="0" smtClean="0"/>
              <a:t>detection is with a CPC</a:t>
            </a:r>
          </a:p>
          <a:p>
            <a:r>
              <a:rPr lang="en-US" dirty="0" smtClean="0"/>
              <a:t>APS</a:t>
            </a:r>
          </a:p>
          <a:p>
            <a:pPr lvl="1"/>
            <a:r>
              <a:rPr lang="en-US" dirty="0" smtClean="0"/>
              <a:t>aerodynamic particle </a:t>
            </a:r>
            <a:r>
              <a:rPr lang="en-US" dirty="0" err="1" smtClean="0"/>
              <a:t>sizer</a:t>
            </a:r>
            <a:endParaRPr lang="en-US" dirty="0" smtClean="0"/>
          </a:p>
          <a:p>
            <a:pPr lvl="1"/>
            <a:r>
              <a:rPr lang="en-US" dirty="0" smtClean="0"/>
              <a:t>particles are accelerated and their resulting change in velocity is related to their aerodynamic size</a:t>
            </a:r>
          </a:p>
          <a:p>
            <a:r>
              <a:rPr lang="en-US" dirty="0" smtClean="0"/>
              <a:t>OPC</a:t>
            </a:r>
          </a:p>
          <a:p>
            <a:pPr lvl="1"/>
            <a:r>
              <a:rPr lang="en-US" dirty="0" smtClean="0"/>
              <a:t>optical particle counter</a:t>
            </a:r>
          </a:p>
        </p:txBody>
      </p:sp>
      <p:sp>
        <p:nvSpPr>
          <p:cNvPr id="5" name="Date Placeholder 4"/>
          <p:cNvSpPr>
            <a:spLocks noGrp="1"/>
          </p:cNvSpPr>
          <p:nvPr>
            <p:ph type="dt" sz="half" idx="10"/>
          </p:nvPr>
        </p:nvSpPr>
        <p:spPr/>
        <p:txBody>
          <a:bodyPr/>
          <a:lstStyle/>
          <a:p>
            <a:r>
              <a:rPr lang="en-US" smtClean="0"/>
              <a:t>J. Ogren  </a:t>
            </a:r>
            <a:fld id="{37DE688B-4950-6E46-8D69-58DA1B86FEFD}" type="datetime1">
              <a:rPr lang="en-US" smtClean="0"/>
              <a:pPr/>
              <a:t>16-05-24</a:t>
            </a:fld>
            <a:endParaRPr lang="en-US">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is the size of a particle?</a:t>
            </a:r>
            <a:endParaRPr lang="en-US" dirty="0"/>
          </a:p>
        </p:txBody>
      </p:sp>
      <p:sp>
        <p:nvSpPr>
          <p:cNvPr id="7" name="Content Placeholder 6"/>
          <p:cNvSpPr>
            <a:spLocks noGrp="1"/>
          </p:cNvSpPr>
          <p:nvPr>
            <p:ph sz="half" idx="1"/>
          </p:nvPr>
        </p:nvSpPr>
        <p:spPr>
          <a:xfrm>
            <a:off x="685800" y="1219200"/>
            <a:ext cx="3657600" cy="4876800"/>
          </a:xfrm>
        </p:spPr>
        <p:txBody>
          <a:bodyPr/>
          <a:lstStyle/>
          <a:p>
            <a:r>
              <a:rPr lang="en-US" dirty="0" smtClean="0"/>
              <a:t>Beware of radius vs. diameter confusion!</a:t>
            </a:r>
          </a:p>
          <a:p>
            <a:r>
              <a:rPr lang="en-US" dirty="0" smtClean="0"/>
              <a:t>Different sizes</a:t>
            </a:r>
          </a:p>
          <a:p>
            <a:pPr lvl="1"/>
            <a:r>
              <a:rPr lang="en-US" dirty="0" smtClean="0"/>
              <a:t>optical</a:t>
            </a:r>
          </a:p>
          <a:p>
            <a:pPr lvl="1"/>
            <a:r>
              <a:rPr lang="en-US" dirty="0" smtClean="0"/>
              <a:t>electrical mobility</a:t>
            </a:r>
          </a:p>
          <a:p>
            <a:pPr lvl="1"/>
            <a:r>
              <a:rPr lang="en-US" dirty="0" smtClean="0"/>
              <a:t>volume-equivalent sphere</a:t>
            </a:r>
          </a:p>
          <a:p>
            <a:pPr lvl="1"/>
            <a:r>
              <a:rPr lang="en-US" dirty="0" smtClean="0"/>
              <a:t>aerodynamic</a:t>
            </a:r>
          </a:p>
          <a:p>
            <a:pPr lvl="1"/>
            <a:r>
              <a:rPr lang="en-US" dirty="0" smtClean="0"/>
              <a:t>vacuum aerodynamic</a:t>
            </a:r>
          </a:p>
        </p:txBody>
      </p:sp>
      <p:pic>
        <p:nvPicPr>
          <p:cNvPr id="9" name="Content Placeholder 8" descr="sizes2.png"/>
          <p:cNvPicPr>
            <a:picLocks noGrp="1" noChangeAspect="1"/>
          </p:cNvPicPr>
          <p:nvPr>
            <p:ph sz="half" idx="2"/>
          </p:nvPr>
        </p:nvPicPr>
        <p:blipFill>
          <a:blip r:embed="rId2"/>
          <a:srcRect t="2014" b="5705"/>
          <a:stretch>
            <a:fillRect/>
          </a:stretch>
        </p:blipFill>
        <p:spPr>
          <a:xfrm>
            <a:off x="4419600" y="990600"/>
            <a:ext cx="4729239" cy="2819400"/>
          </a:xfrm>
        </p:spPr>
      </p:pic>
      <p:sp>
        <p:nvSpPr>
          <p:cNvPr id="5" name="Date Placeholder 4"/>
          <p:cNvSpPr>
            <a:spLocks noGrp="1"/>
          </p:cNvSpPr>
          <p:nvPr>
            <p:ph type="dt" sz="half" idx="10"/>
          </p:nvPr>
        </p:nvSpPr>
        <p:spPr/>
        <p:txBody>
          <a:bodyPr/>
          <a:lstStyle/>
          <a:p>
            <a:r>
              <a:rPr lang="en-US" smtClean="0"/>
              <a:t>J. Ogren  </a:t>
            </a:r>
            <a:fld id="{A4BD1026-5990-1143-90A3-600703961FF3}" type="datetime1">
              <a:rPr lang="en-US" smtClean="0"/>
              <a:pPr/>
              <a:t>16-05-24</a:t>
            </a:fld>
            <a:endParaRPr lang="en-US">
              <a:solidFill>
                <a:schemeClr val="tx1"/>
              </a:solidFill>
            </a:endParaRPr>
          </a:p>
        </p:txBody>
      </p:sp>
      <p:sp>
        <p:nvSpPr>
          <p:cNvPr id="10" name="Content Placeholder 6"/>
          <p:cNvSpPr txBox="1">
            <a:spLocks/>
          </p:cNvSpPr>
          <p:nvPr/>
        </p:nvSpPr>
        <p:spPr bwMode="auto">
          <a:xfrm>
            <a:off x="4343400" y="3810000"/>
            <a:ext cx="4343400" cy="281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chemeClr val="tx1"/>
                </a:solidFill>
                <a:effectLst/>
                <a:uLnTx/>
                <a:uFillTx/>
                <a:latin typeface="+mn-lt"/>
                <a:ea typeface="+mn-ea"/>
                <a:cs typeface="+mn-cs"/>
              </a:rPr>
              <a:t>Apparent particle size is affected by morphology, density, and refractive index, depending on the measurement method</a:t>
            </a:r>
            <a:endParaRPr kumimoji="0" lang="en-US" sz="2800" b="1"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Mobility Analyzer (DMA)</a:t>
            </a:r>
            <a:endParaRPr lang="en-US" dirty="0"/>
          </a:p>
        </p:txBody>
      </p:sp>
      <p:sp>
        <p:nvSpPr>
          <p:cNvPr id="3" name="Content Placeholder 2"/>
          <p:cNvSpPr>
            <a:spLocks noGrp="1"/>
          </p:cNvSpPr>
          <p:nvPr>
            <p:ph sz="half" idx="1"/>
          </p:nvPr>
        </p:nvSpPr>
        <p:spPr>
          <a:xfrm>
            <a:off x="3962400" y="1066800"/>
            <a:ext cx="4495800" cy="5410200"/>
          </a:xfrm>
        </p:spPr>
        <p:txBody>
          <a:bodyPr>
            <a:normAutofit/>
          </a:bodyPr>
          <a:lstStyle/>
          <a:p>
            <a:r>
              <a:rPr lang="en-US" sz="2400" dirty="0" smtClean="0"/>
              <a:t>Only particles with the selected mobility reach the exit slit</a:t>
            </a:r>
          </a:p>
          <a:p>
            <a:r>
              <a:rPr lang="en-US" sz="2400" dirty="0" smtClean="0"/>
              <a:t>The high voltage on the central rod selects the desired mobility diameter</a:t>
            </a:r>
          </a:p>
          <a:p>
            <a:r>
              <a:rPr lang="en-US" sz="2400" dirty="0" smtClean="0"/>
              <a:t>The high voltage is varied to measure the size distribution</a:t>
            </a:r>
          </a:p>
          <a:p>
            <a:r>
              <a:rPr lang="en-US" sz="2400" dirty="0" smtClean="0"/>
              <a:t>Particles are detected with a CPC</a:t>
            </a:r>
            <a:endParaRPr lang="en-US" sz="2400" dirty="0"/>
          </a:p>
        </p:txBody>
      </p:sp>
      <p:pic>
        <p:nvPicPr>
          <p:cNvPr id="53" name="Content Placeholder 52" descr="DMA.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39" r="125" b="1360"/>
          <a:stretch/>
        </p:blipFill>
        <p:spPr>
          <a:xfrm>
            <a:off x="838200" y="1066800"/>
            <a:ext cx="2590800" cy="5454289"/>
          </a:xfrm>
        </p:spPr>
      </p:pic>
    </p:spTree>
    <p:extLst>
      <p:ext uri="{BB962C8B-B14F-4D97-AF65-F5344CB8AC3E}">
        <p14:creationId xmlns:p14="http://schemas.microsoft.com/office/powerpoint/2010/main" val="1219090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logo eusa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2553" y="6467759"/>
            <a:ext cx="1979613" cy="3937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685800" y="304800"/>
            <a:ext cx="7772400" cy="838200"/>
          </a:xfrm>
        </p:spPr>
        <p:txBody>
          <a:bodyPr/>
          <a:lstStyle/>
          <a:p>
            <a:r>
              <a:rPr lang="en-US" dirty="0" smtClean="0"/>
              <a:t>ACTRIS Standard </a:t>
            </a:r>
            <a:r>
              <a:rPr lang="en-US" dirty="0" smtClean="0"/>
              <a:t>SMPS Set-Up</a:t>
            </a:r>
            <a:r>
              <a:rPr lang="en-US" dirty="0" smtClean="0">
                <a:solidFill>
                  <a:srgbClr val="3399FF"/>
                </a:solidFill>
                <a:latin typeface="Calibri" pitchFamily="34" charset="0"/>
              </a:rPr>
              <a:t/>
            </a:r>
            <a:br>
              <a:rPr lang="en-US" dirty="0" smtClean="0">
                <a:solidFill>
                  <a:srgbClr val="3399FF"/>
                </a:solidFill>
                <a:latin typeface="Calibri" pitchFamily="34" charset="0"/>
              </a:rPr>
            </a:br>
            <a:endParaRPr lang="en-US" dirty="0"/>
          </a:p>
        </p:txBody>
      </p:sp>
      <p:pic>
        <p:nvPicPr>
          <p:cNvPr id="8" name="Picture 26" descr="SMPS_Fluss_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6812" t="9240" r="6187" b="6468"/>
          <a:stretch>
            <a:fillRect/>
          </a:stretch>
        </p:blipFill>
        <p:spPr bwMode="auto">
          <a:xfrm>
            <a:off x="457199" y="838200"/>
            <a:ext cx="84877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56612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l="5543" r="7761" b="6509"/>
          <a:stretch>
            <a:fillRect/>
          </a:stretch>
        </p:blipFill>
        <p:spPr bwMode="auto">
          <a:xfrm>
            <a:off x="914400" y="762000"/>
            <a:ext cx="7150179" cy="525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2"/>
          <p:cNvSpPr txBox="1">
            <a:spLocks noChangeArrowheads="1"/>
          </p:cNvSpPr>
          <p:nvPr/>
        </p:nvSpPr>
        <p:spPr bwMode="auto">
          <a:xfrm>
            <a:off x="0" y="152400"/>
            <a:ext cx="9144000" cy="58477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3200" b="1" u="sng" dirty="0" smtClean="0">
                <a:solidFill>
                  <a:schemeClr val="tx2"/>
                </a:solidFill>
                <a:latin typeface="+mj-lt"/>
                <a:ea typeface="+mj-ea"/>
                <a:cs typeface="+mj-cs"/>
              </a:rPr>
              <a:t>Confirmation of SMPS Sizing</a:t>
            </a:r>
            <a:endParaRPr lang="en-US" sz="3200" b="1" u="sng" dirty="0">
              <a:solidFill>
                <a:schemeClr val="tx2"/>
              </a:solidFill>
              <a:latin typeface="+mj-lt"/>
              <a:ea typeface="+mj-ea"/>
              <a:cs typeface="+mj-cs"/>
            </a:endParaRPr>
          </a:p>
        </p:txBody>
      </p:sp>
      <p:pic>
        <p:nvPicPr>
          <p:cNvPr id="4" name="Picture 8" descr="logo eusa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2553" y="6467759"/>
            <a:ext cx="1979613" cy="393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00" y="5867400"/>
            <a:ext cx="5638800" cy="830997"/>
          </a:xfrm>
          <a:prstGeom prst="rect">
            <a:avLst/>
          </a:prstGeom>
          <a:noFill/>
        </p:spPr>
        <p:txBody>
          <a:bodyPr wrap="square" rtlCol="0">
            <a:spAutoFit/>
          </a:bodyPr>
          <a:lstStyle/>
          <a:p>
            <a:pPr algn="l"/>
            <a:r>
              <a:rPr lang="en-US" dirty="0" smtClean="0">
                <a:latin typeface="+mn-lt"/>
              </a:rPr>
              <a:t>Size of polystyrene latex spheres is measured with an electron microscope</a:t>
            </a:r>
            <a:endParaRPr lang="en-US" dirty="0">
              <a:latin typeface="+mn-lt"/>
            </a:endParaRPr>
          </a:p>
        </p:txBody>
      </p:sp>
    </p:spTree>
    <p:extLst>
      <p:ext uri="{BB962C8B-B14F-4D97-AF65-F5344CB8AC3E}">
        <p14:creationId xmlns:p14="http://schemas.microsoft.com/office/powerpoint/2010/main" val="8422641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l="4623" t="10816" r="8285" b="5443"/>
          <a:stretch>
            <a:fillRect/>
          </a:stretch>
        </p:blipFill>
        <p:spPr bwMode="auto">
          <a:xfrm>
            <a:off x="457200" y="685799"/>
            <a:ext cx="7924800" cy="5964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2"/>
          <p:cNvSpPr txBox="1">
            <a:spLocks noChangeArrowheads="1"/>
          </p:cNvSpPr>
          <p:nvPr/>
        </p:nvSpPr>
        <p:spPr bwMode="auto">
          <a:xfrm>
            <a:off x="304800" y="177224"/>
            <a:ext cx="8552542" cy="58477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3200" b="1" u="sng" dirty="0" smtClean="0">
                <a:solidFill>
                  <a:schemeClr val="tx2"/>
                </a:solidFill>
                <a:latin typeface="+mj-lt"/>
                <a:ea typeface="+mj-ea"/>
                <a:cs typeface="+mj-cs"/>
              </a:rPr>
              <a:t>Intercomparison: Number Size Distribution</a:t>
            </a:r>
            <a:endParaRPr lang="en-US" sz="3200" b="1" u="sng" dirty="0">
              <a:solidFill>
                <a:schemeClr val="tx2"/>
              </a:solidFill>
              <a:latin typeface="+mj-lt"/>
              <a:ea typeface="+mj-ea"/>
              <a:cs typeface="+mj-cs"/>
            </a:endParaRPr>
          </a:p>
        </p:txBody>
      </p:sp>
      <p:pic>
        <p:nvPicPr>
          <p:cNvPr id="5" name="Picture 8" descr="logo eusa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2553" y="6467759"/>
            <a:ext cx="1979613" cy="39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6886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l="4957" t="10054" r="7805" b="5741"/>
          <a:stretch>
            <a:fillRect/>
          </a:stretch>
        </p:blipFill>
        <p:spPr bwMode="auto">
          <a:xfrm>
            <a:off x="533400" y="838200"/>
            <a:ext cx="6934200" cy="5279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2"/>
          <p:cNvSpPr txBox="1">
            <a:spLocks noChangeArrowheads="1"/>
          </p:cNvSpPr>
          <p:nvPr/>
        </p:nvSpPr>
        <p:spPr bwMode="auto">
          <a:xfrm>
            <a:off x="304800" y="228600"/>
            <a:ext cx="8453757" cy="58477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3200" b="1" u="sng" dirty="0" smtClean="0">
                <a:solidFill>
                  <a:schemeClr val="tx2"/>
                </a:solidFill>
                <a:latin typeface="+mj-lt"/>
                <a:ea typeface="+mj-ea"/>
                <a:cs typeface="+mj-cs"/>
              </a:rPr>
              <a:t>Intercomparison: Volume Size Distribution</a:t>
            </a:r>
            <a:endParaRPr lang="en-US" sz="3200" b="1" u="sng" dirty="0">
              <a:solidFill>
                <a:schemeClr val="tx2"/>
              </a:solidFill>
              <a:latin typeface="+mj-lt"/>
              <a:ea typeface="+mj-ea"/>
              <a:cs typeface="+mj-cs"/>
            </a:endParaRPr>
          </a:p>
        </p:txBody>
      </p:sp>
      <p:pic>
        <p:nvPicPr>
          <p:cNvPr id="4" name="Picture 8" descr="logo eusa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2553" y="6467759"/>
            <a:ext cx="1979613" cy="393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6027003"/>
            <a:ext cx="6477000" cy="830997"/>
          </a:xfrm>
          <a:prstGeom prst="rect">
            <a:avLst/>
          </a:prstGeom>
          <a:noFill/>
        </p:spPr>
        <p:txBody>
          <a:bodyPr wrap="square" rtlCol="0">
            <a:spAutoFit/>
          </a:bodyPr>
          <a:lstStyle/>
          <a:p>
            <a:pPr algn="l"/>
            <a:r>
              <a:rPr lang="en-US" dirty="0" smtClean="0">
                <a:latin typeface="+mn-lt"/>
              </a:rPr>
              <a:t>Note difference in </a:t>
            </a:r>
            <a:r>
              <a:rPr lang="en-US" dirty="0" err="1" smtClean="0">
                <a:latin typeface="+mn-lt"/>
              </a:rPr>
              <a:t>intercomparison</a:t>
            </a:r>
            <a:r>
              <a:rPr lang="en-US" dirty="0" smtClean="0">
                <a:latin typeface="+mn-lt"/>
              </a:rPr>
              <a:t> results compared to number size distribution</a:t>
            </a:r>
            <a:endParaRPr lang="en-US" dirty="0">
              <a:latin typeface="+mn-lt"/>
            </a:endParaRPr>
          </a:p>
        </p:txBody>
      </p:sp>
    </p:spTree>
    <p:extLst>
      <p:ext uri="{BB962C8B-B14F-4D97-AF65-F5344CB8AC3E}">
        <p14:creationId xmlns:p14="http://schemas.microsoft.com/office/powerpoint/2010/main" val="198402269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764704"/>
            <a:ext cx="6696744" cy="507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logo eusa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2553" y="6467759"/>
            <a:ext cx="1979613" cy="393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304800" y="177224"/>
            <a:ext cx="8552542" cy="58477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3200" b="1" u="sng" dirty="0" smtClean="0">
                <a:solidFill>
                  <a:schemeClr val="tx2"/>
                </a:solidFill>
                <a:latin typeface="+mj-lt"/>
                <a:ea typeface="+mj-ea"/>
                <a:cs typeface="+mj-cs"/>
              </a:rPr>
              <a:t>Intercomparison: Number Size Distribution</a:t>
            </a:r>
            <a:endParaRPr lang="en-US" sz="3200" b="1" u="sng" dirty="0">
              <a:solidFill>
                <a:schemeClr val="tx2"/>
              </a:solidFill>
              <a:latin typeface="+mj-lt"/>
              <a:ea typeface="+mj-ea"/>
              <a:cs typeface="+mj-cs"/>
            </a:endParaRPr>
          </a:p>
        </p:txBody>
      </p:sp>
      <p:sp>
        <p:nvSpPr>
          <p:cNvPr id="8" name="TextBox 7"/>
          <p:cNvSpPr txBox="1"/>
          <p:nvPr/>
        </p:nvSpPr>
        <p:spPr>
          <a:xfrm>
            <a:off x="381000" y="5486400"/>
            <a:ext cx="7162800" cy="1200328"/>
          </a:xfrm>
          <a:prstGeom prst="rect">
            <a:avLst/>
          </a:prstGeom>
          <a:noFill/>
        </p:spPr>
        <p:txBody>
          <a:bodyPr wrap="square" rtlCol="0">
            <a:spAutoFit/>
          </a:bodyPr>
          <a:lstStyle/>
          <a:p>
            <a:pPr algn="l"/>
            <a:r>
              <a:rPr lang="en-US" dirty="0" smtClean="0">
                <a:latin typeface="+mn-lt"/>
              </a:rPr>
              <a:t>Experience gained from repeated </a:t>
            </a:r>
            <a:r>
              <a:rPr lang="en-US" dirty="0" err="1" smtClean="0">
                <a:latin typeface="+mn-lt"/>
              </a:rPr>
              <a:t>intercomparison</a:t>
            </a:r>
            <a:r>
              <a:rPr lang="en-US" dirty="0" smtClean="0">
                <a:latin typeface="+mn-lt"/>
              </a:rPr>
              <a:t> experiments leads to improved agreement among instruments</a:t>
            </a:r>
            <a:endParaRPr lang="en-US" dirty="0">
              <a:latin typeface="+mn-lt"/>
            </a:endParaRPr>
          </a:p>
        </p:txBody>
      </p:sp>
    </p:spTree>
    <p:extLst>
      <p:ext uri="{BB962C8B-B14F-4D97-AF65-F5344CB8AC3E}">
        <p14:creationId xmlns:p14="http://schemas.microsoft.com/office/powerpoint/2010/main" val="50673621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smtClean="0"/>
              <a:t>Optical Particle Counter (OPC)</a:t>
            </a:r>
            <a:endParaRPr lang="en-US" dirty="0"/>
          </a:p>
        </p:txBody>
      </p:sp>
      <p:pic>
        <p:nvPicPr>
          <p:cNvPr id="9" name="Content Placeholder 8" descr="OPC_geometry.pdf"/>
          <p:cNvPicPr>
            <a:picLocks noGrp="1" noChangeAspect="1"/>
          </p:cNvPicPr>
          <p:nvPr>
            <p:ph sz="quarter" idx="1"/>
          </p:nvPr>
        </p:nvPicPr>
        <p:blipFill>
          <a:blip r:embed="rId2">
            <a:extLst>
              <a:ext uri="{28A0092B-C50C-407E-A947-70E740481C1C}">
                <a14:useLocalDpi xmlns:a14="http://schemas.microsoft.com/office/drawing/2010/main" val="0"/>
              </a:ext>
            </a:extLst>
          </a:blip>
          <a:srcRect l="1020" r="1020"/>
          <a:stretch>
            <a:fillRect/>
          </a:stretch>
        </p:blipFill>
        <p:spPr>
          <a:xfrm>
            <a:off x="685800" y="990600"/>
            <a:ext cx="7848600" cy="2362200"/>
          </a:xfrm>
        </p:spPr>
      </p:pic>
      <p:sp>
        <p:nvSpPr>
          <p:cNvPr id="5" name="Content Placeholder 4"/>
          <p:cNvSpPr>
            <a:spLocks noGrp="1"/>
          </p:cNvSpPr>
          <p:nvPr>
            <p:ph sz="quarter" idx="3"/>
          </p:nvPr>
        </p:nvSpPr>
        <p:spPr>
          <a:xfrm>
            <a:off x="685800" y="3429000"/>
            <a:ext cx="7848600" cy="2971800"/>
          </a:xfrm>
        </p:spPr>
        <p:txBody>
          <a:bodyPr/>
          <a:lstStyle/>
          <a:p>
            <a:r>
              <a:rPr lang="en-US" dirty="0" smtClean="0"/>
              <a:t>OPCs come in a variety of configurations</a:t>
            </a:r>
          </a:p>
          <a:p>
            <a:pPr lvl="1"/>
            <a:r>
              <a:rPr lang="en-US" dirty="0" smtClean="0"/>
              <a:t>Different light sources (laser, laser diode, white light)</a:t>
            </a:r>
          </a:p>
          <a:p>
            <a:pPr lvl="1"/>
            <a:r>
              <a:rPr lang="en-US" dirty="0" smtClean="0"/>
              <a:t>Different optical collection optics</a:t>
            </a:r>
            <a:endParaRPr lang="en-US" dirty="0"/>
          </a:p>
        </p:txBody>
      </p:sp>
      <p:sp>
        <p:nvSpPr>
          <p:cNvPr id="7" name="Date Placeholder 6"/>
          <p:cNvSpPr>
            <a:spLocks noGrp="1"/>
          </p:cNvSpPr>
          <p:nvPr>
            <p:ph type="dt" sz="half" idx="10"/>
          </p:nvPr>
        </p:nvSpPr>
        <p:spPr/>
        <p:txBody>
          <a:bodyPr/>
          <a:lstStyle/>
          <a:p>
            <a:r>
              <a:rPr lang="en-US" smtClean="0"/>
              <a:t>J. Ogren  </a:t>
            </a:r>
            <a:fld id="{FB22834D-C4FE-6E4A-B379-BF1B7EADBA70}" type="datetime1">
              <a:rPr lang="en-US" smtClean="0"/>
              <a:pPr/>
              <a:t>16-05-24</a:t>
            </a:fld>
            <a:endParaRPr lang="en-US">
              <a:solidFill>
                <a:schemeClr val="tx1"/>
              </a:solidFill>
            </a:endParaRPr>
          </a:p>
        </p:txBody>
      </p:sp>
    </p:spTree>
    <p:extLst>
      <p:ext uri="{BB962C8B-B14F-4D97-AF65-F5344CB8AC3E}">
        <p14:creationId xmlns:p14="http://schemas.microsoft.com/office/powerpoint/2010/main" val="3404268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09600"/>
          </a:xfrm>
        </p:spPr>
        <p:txBody>
          <a:bodyPr/>
          <a:lstStyle/>
          <a:p>
            <a:r>
              <a:rPr lang="en-US" dirty="0" smtClean="0"/>
              <a:t>OPC response functions have ambiguity</a:t>
            </a:r>
            <a:endParaRPr lang="en-US" dirty="0"/>
          </a:p>
        </p:txBody>
      </p:sp>
      <p:pic>
        <p:nvPicPr>
          <p:cNvPr id="7" name="Content Placeholder 6" descr="OPC_response_curves.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2" r="2435"/>
          <a:stretch/>
        </p:blipFill>
        <p:spPr>
          <a:xfrm>
            <a:off x="4316766" y="1219200"/>
            <a:ext cx="4474057" cy="4876800"/>
          </a:xfrm>
        </p:spPr>
      </p:pic>
      <p:sp>
        <p:nvSpPr>
          <p:cNvPr id="5" name="Date Placeholder 4"/>
          <p:cNvSpPr>
            <a:spLocks noGrp="1"/>
          </p:cNvSpPr>
          <p:nvPr>
            <p:ph type="dt" sz="half" idx="10"/>
          </p:nvPr>
        </p:nvSpPr>
        <p:spPr/>
        <p:txBody>
          <a:bodyPr/>
          <a:lstStyle/>
          <a:p>
            <a:r>
              <a:rPr lang="en-US" smtClean="0"/>
              <a:t>J. Ogren  </a:t>
            </a:r>
            <a:fld id="{37DE688B-4950-6E46-8D69-58DA1B86FEFD}" type="datetime1">
              <a:rPr lang="en-US" smtClean="0"/>
              <a:pPr/>
              <a:t>16-05-24</a:t>
            </a:fld>
            <a:endParaRPr lang="en-US">
              <a:solidFill>
                <a:schemeClr val="tx1"/>
              </a:solidFill>
            </a:endParaRPr>
          </a:p>
        </p:txBody>
      </p:sp>
      <p:sp>
        <p:nvSpPr>
          <p:cNvPr id="3" name="Content Placeholder 2"/>
          <p:cNvSpPr>
            <a:spLocks noGrp="1"/>
          </p:cNvSpPr>
          <p:nvPr>
            <p:ph sz="half" idx="1"/>
          </p:nvPr>
        </p:nvSpPr>
        <p:spPr>
          <a:xfrm>
            <a:off x="609600" y="1219200"/>
            <a:ext cx="3848100" cy="4876800"/>
          </a:xfrm>
        </p:spPr>
        <p:txBody>
          <a:bodyPr/>
          <a:lstStyle/>
          <a:p>
            <a:r>
              <a:rPr lang="en-US" dirty="0"/>
              <a:t>Depending on optical geometry and particle refractive index, different particle sizes can produce the same signal in </a:t>
            </a:r>
            <a:r>
              <a:rPr lang="en-US" dirty="0" smtClean="0"/>
              <a:t>an instrument</a:t>
            </a:r>
            <a:endParaRPr lang="en-US" dirty="0"/>
          </a:p>
          <a:p>
            <a:endParaRPr lang="en-US" dirty="0"/>
          </a:p>
        </p:txBody>
      </p:sp>
      <p:sp>
        <p:nvSpPr>
          <p:cNvPr id="9" name="TextBox 8"/>
          <p:cNvSpPr txBox="1"/>
          <p:nvPr/>
        </p:nvSpPr>
        <p:spPr>
          <a:xfrm rot="5400000">
            <a:off x="8157267" y="1977333"/>
            <a:ext cx="1426910" cy="215444"/>
          </a:xfrm>
          <a:prstGeom prst="rect">
            <a:avLst/>
          </a:prstGeom>
          <a:noFill/>
        </p:spPr>
        <p:txBody>
          <a:bodyPr wrap="none" lIns="0" tIns="0" rIns="0" bIns="0" rtlCol="0">
            <a:spAutoFit/>
          </a:bodyPr>
          <a:lstStyle/>
          <a:p>
            <a:r>
              <a:rPr lang="en-US" sz="1400" dirty="0" smtClean="0">
                <a:solidFill>
                  <a:schemeClr val="bg2">
                    <a:lumMod val="75000"/>
                  </a:schemeClr>
                </a:solidFill>
                <a:latin typeface="+mn-lt"/>
              </a:rPr>
              <a:t>Heim et al. (2008)</a:t>
            </a:r>
            <a:endParaRPr lang="en-US" sz="1400" dirty="0">
              <a:solidFill>
                <a:schemeClr val="bg2">
                  <a:lumMod val="75000"/>
                </a:schemeClr>
              </a:solidFill>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of talk</a:t>
            </a:r>
            <a:endParaRPr lang="en-US" dirty="0"/>
          </a:p>
        </p:txBody>
      </p:sp>
      <p:sp>
        <p:nvSpPr>
          <p:cNvPr id="3" name="Content Placeholder 2"/>
          <p:cNvSpPr>
            <a:spLocks noGrp="1"/>
          </p:cNvSpPr>
          <p:nvPr>
            <p:ph idx="1"/>
          </p:nvPr>
        </p:nvSpPr>
        <p:spPr>
          <a:xfrm>
            <a:off x="685800" y="1219200"/>
            <a:ext cx="7848600" cy="5334000"/>
          </a:xfrm>
        </p:spPr>
        <p:txBody>
          <a:bodyPr/>
          <a:lstStyle/>
          <a:p>
            <a:r>
              <a:rPr lang="en-US" dirty="0" smtClean="0"/>
              <a:t>90 minutes, excluding discussion</a:t>
            </a:r>
          </a:p>
          <a:p>
            <a:r>
              <a:rPr lang="en-US" dirty="0" smtClean="0"/>
              <a:t>Define "in-situ" to mean methods that draw a sample of air into an analyzer or collection device</a:t>
            </a:r>
          </a:p>
          <a:p>
            <a:r>
              <a:rPr lang="en-US" dirty="0" smtClean="0"/>
              <a:t>Objective </a:t>
            </a:r>
          </a:p>
          <a:p>
            <a:pPr lvl="1"/>
            <a:r>
              <a:rPr lang="en-US" dirty="0" smtClean="0"/>
              <a:t>give an overview of the in-situ methods used to measure GAW aerosol variables</a:t>
            </a:r>
            <a:endParaRPr lang="en-US" dirty="0"/>
          </a:p>
          <a:p>
            <a:pPr lvl="1"/>
            <a:r>
              <a:rPr lang="en-US" dirty="0" smtClean="0"/>
              <a:t>describe the techniques used to ensure the quality of GAW in-situ aerosol data</a:t>
            </a:r>
          </a:p>
        </p:txBody>
      </p:sp>
      <p:sp>
        <p:nvSpPr>
          <p:cNvPr id="4" name="Date Placeholder 3"/>
          <p:cNvSpPr>
            <a:spLocks noGrp="1"/>
          </p:cNvSpPr>
          <p:nvPr>
            <p:ph type="dt" sz="half" idx="10"/>
          </p:nvPr>
        </p:nvSpPr>
        <p:spPr/>
        <p:txBody>
          <a:bodyPr/>
          <a:lstStyle/>
          <a:p>
            <a:r>
              <a:rPr lang="en-US" smtClean="0"/>
              <a:t>J. Ogren  </a:t>
            </a:r>
            <a:fld id="{080ED1E7-59CF-3A4C-8775-99A0FA27DB17}" type="datetime1">
              <a:rPr lang="en-US" smtClean="0"/>
              <a:pPr/>
              <a:t>16-05-24</a:t>
            </a:fld>
            <a:endParaRPr lang="en-US">
              <a:solidFill>
                <a:schemeClr val="tx1"/>
              </a:solidFill>
            </a:endParaRPr>
          </a:p>
        </p:txBody>
      </p:sp>
    </p:spTree>
    <p:extLst>
      <p:ext uri="{BB962C8B-B14F-4D97-AF65-F5344CB8AC3E}">
        <p14:creationId xmlns:p14="http://schemas.microsoft.com/office/powerpoint/2010/main" val="1330599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OPC_response_curves.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2" r="2435"/>
          <a:stretch/>
        </p:blipFill>
        <p:spPr>
          <a:xfrm>
            <a:off x="4316766" y="1219200"/>
            <a:ext cx="4474057" cy="4876800"/>
          </a:xfrm>
        </p:spPr>
      </p:pic>
      <p:sp>
        <p:nvSpPr>
          <p:cNvPr id="2" name="Title 1"/>
          <p:cNvSpPr>
            <a:spLocks noGrp="1"/>
          </p:cNvSpPr>
          <p:nvPr>
            <p:ph type="title"/>
          </p:nvPr>
        </p:nvSpPr>
        <p:spPr>
          <a:xfrm>
            <a:off x="0" y="304800"/>
            <a:ext cx="9144000" cy="609600"/>
          </a:xfrm>
        </p:spPr>
        <p:txBody>
          <a:bodyPr/>
          <a:lstStyle/>
          <a:p>
            <a:r>
              <a:rPr lang="en-US" dirty="0" smtClean="0"/>
              <a:t>Example of OPC sizing ambiguity</a:t>
            </a:r>
            <a:endParaRPr lang="en-US" dirty="0"/>
          </a:p>
        </p:txBody>
      </p:sp>
      <p:sp>
        <p:nvSpPr>
          <p:cNvPr id="5" name="Date Placeholder 4"/>
          <p:cNvSpPr>
            <a:spLocks noGrp="1"/>
          </p:cNvSpPr>
          <p:nvPr>
            <p:ph type="dt" sz="half" idx="10"/>
          </p:nvPr>
        </p:nvSpPr>
        <p:spPr/>
        <p:txBody>
          <a:bodyPr/>
          <a:lstStyle/>
          <a:p>
            <a:r>
              <a:rPr lang="en-US" smtClean="0"/>
              <a:t>J. Ogren  </a:t>
            </a:r>
            <a:fld id="{37DE688B-4950-6E46-8D69-58DA1B86FEFD}" type="datetime1">
              <a:rPr lang="en-US" smtClean="0"/>
              <a:pPr/>
              <a:t>16-05-24</a:t>
            </a:fld>
            <a:endParaRPr lang="en-US">
              <a:solidFill>
                <a:schemeClr val="tx1"/>
              </a:solidFill>
            </a:endParaRPr>
          </a:p>
        </p:txBody>
      </p:sp>
      <p:sp>
        <p:nvSpPr>
          <p:cNvPr id="3" name="Content Placeholder 2"/>
          <p:cNvSpPr>
            <a:spLocks noGrp="1"/>
          </p:cNvSpPr>
          <p:nvPr>
            <p:ph sz="half" idx="1"/>
          </p:nvPr>
        </p:nvSpPr>
        <p:spPr>
          <a:xfrm>
            <a:off x="609600" y="1219200"/>
            <a:ext cx="3505200" cy="4876800"/>
          </a:xfrm>
        </p:spPr>
        <p:txBody>
          <a:bodyPr>
            <a:normAutofit fontScale="92500" lnSpcReduction="10000"/>
          </a:bodyPr>
          <a:lstStyle/>
          <a:p>
            <a:pPr>
              <a:buFont typeface="Arial"/>
              <a:buChar char="•"/>
            </a:pPr>
            <a:r>
              <a:rPr lang="en-US" dirty="0" smtClean="0"/>
              <a:t>Peak heights of 4-9 (e+3) are associated with particles of 0.7-1.3 </a:t>
            </a:r>
            <a:r>
              <a:rPr lang="en-US" dirty="0" smtClean="0">
                <a:latin typeface="Symbol" charset="2"/>
                <a:cs typeface="Symbol" charset="2"/>
              </a:rPr>
              <a:t>m</a:t>
            </a:r>
            <a:r>
              <a:rPr lang="en-US" dirty="0" smtClean="0"/>
              <a:t>m diameter (solid line)</a:t>
            </a:r>
          </a:p>
          <a:p>
            <a:pPr>
              <a:buFont typeface="Arial"/>
              <a:buChar char="•"/>
            </a:pPr>
            <a:r>
              <a:rPr lang="en-US" dirty="0" smtClean="0"/>
              <a:t>No size information is available from this OPC for this size range, only total number</a:t>
            </a:r>
            <a:endParaRPr lang="en-US" dirty="0"/>
          </a:p>
        </p:txBody>
      </p:sp>
      <p:sp>
        <p:nvSpPr>
          <p:cNvPr id="9" name="TextBox 8"/>
          <p:cNvSpPr txBox="1"/>
          <p:nvPr/>
        </p:nvSpPr>
        <p:spPr>
          <a:xfrm rot="5400000">
            <a:off x="8157267" y="1977333"/>
            <a:ext cx="1426910" cy="215444"/>
          </a:xfrm>
          <a:prstGeom prst="rect">
            <a:avLst/>
          </a:prstGeom>
          <a:noFill/>
        </p:spPr>
        <p:txBody>
          <a:bodyPr wrap="none" lIns="0" tIns="0" rIns="0" bIns="0" rtlCol="0">
            <a:spAutoFit/>
          </a:bodyPr>
          <a:lstStyle/>
          <a:p>
            <a:r>
              <a:rPr lang="en-US" sz="1400" dirty="0" smtClean="0">
                <a:solidFill>
                  <a:schemeClr val="bg2">
                    <a:lumMod val="75000"/>
                  </a:schemeClr>
                </a:solidFill>
                <a:latin typeface="+mn-lt"/>
              </a:rPr>
              <a:t>Heim et al. (2008)</a:t>
            </a:r>
            <a:endParaRPr lang="en-US" sz="1400" dirty="0">
              <a:solidFill>
                <a:schemeClr val="bg2">
                  <a:lumMod val="75000"/>
                </a:schemeClr>
              </a:solidFill>
              <a:latin typeface="+mn-lt"/>
            </a:endParaRPr>
          </a:p>
        </p:txBody>
      </p:sp>
      <p:cxnSp>
        <p:nvCxnSpPr>
          <p:cNvPr id="6" name="Straight Connector 5"/>
          <p:cNvCxnSpPr/>
          <p:nvPr/>
        </p:nvCxnSpPr>
        <p:spPr bwMode="auto">
          <a:xfrm>
            <a:off x="5029200" y="3042175"/>
            <a:ext cx="2209800" cy="5825"/>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a:off x="5029200" y="2819400"/>
            <a:ext cx="2286000" cy="0"/>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
        <p:nvSpPr>
          <p:cNvPr id="14" name="Rectangle 13"/>
          <p:cNvSpPr/>
          <p:nvPr/>
        </p:nvSpPr>
        <p:spPr bwMode="auto">
          <a:xfrm>
            <a:off x="6477000" y="2819400"/>
            <a:ext cx="762000" cy="2743200"/>
          </a:xfrm>
          <a:prstGeom prst="rect">
            <a:avLst/>
          </a:prstGeom>
          <a:solidFill>
            <a:srgbClr val="FFFF00">
              <a:alpha val="50000"/>
            </a:srgbClr>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79923686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J. Ogren  </a:t>
            </a:r>
            <a:fld id="{C6F26CEB-A74D-2D46-A7F5-B81AFB2FDBE4}" type="datetime1">
              <a:rPr lang="en-US"/>
              <a:pPr/>
              <a:t>16-05-24</a:t>
            </a:fld>
            <a:endParaRPr lang="en-US">
              <a:solidFill>
                <a:schemeClr val="tx1"/>
              </a:solidFill>
            </a:endParaRPr>
          </a:p>
        </p:txBody>
      </p:sp>
      <p:sp>
        <p:nvSpPr>
          <p:cNvPr id="128002" name="Rectangle 2"/>
          <p:cNvSpPr>
            <a:spLocks noGrp="1" noChangeArrowheads="1"/>
          </p:cNvSpPr>
          <p:nvPr>
            <p:ph type="title"/>
          </p:nvPr>
        </p:nvSpPr>
        <p:spPr/>
        <p:txBody>
          <a:bodyPr/>
          <a:lstStyle/>
          <a:p>
            <a:r>
              <a:rPr lang="en-US"/>
              <a:t>Aerosol Extensive Radiative Properties</a:t>
            </a:r>
          </a:p>
        </p:txBody>
      </p:sp>
      <p:sp>
        <p:nvSpPr>
          <p:cNvPr id="128003" name="Rectangle 3"/>
          <p:cNvSpPr>
            <a:spLocks noGrp="1" noChangeArrowheads="1"/>
          </p:cNvSpPr>
          <p:nvPr>
            <p:ph type="body" idx="1"/>
          </p:nvPr>
        </p:nvSpPr>
        <p:spPr>
          <a:xfrm>
            <a:off x="685800" y="1066800"/>
            <a:ext cx="7848600" cy="5029200"/>
          </a:xfrm>
        </p:spPr>
        <p:txBody>
          <a:bodyPr/>
          <a:lstStyle/>
          <a:p>
            <a:pPr>
              <a:buFontTx/>
              <a:buNone/>
            </a:pPr>
            <a:r>
              <a:rPr lang="en-US" b="0"/>
              <a:t>Value of </a:t>
            </a:r>
            <a:r>
              <a:rPr lang="en-US" b="0" i="1"/>
              <a:t>extensive</a:t>
            </a:r>
            <a:r>
              <a:rPr lang="en-US" b="0"/>
              <a:t> properties depends on </a:t>
            </a:r>
            <a:r>
              <a:rPr lang="en-US" b="0" i="1"/>
              <a:t>amount</a:t>
            </a:r>
            <a:r>
              <a:rPr lang="en-US" b="0"/>
              <a:t> of aerosol</a:t>
            </a:r>
          </a:p>
          <a:p>
            <a:r>
              <a:rPr lang="en-US"/>
              <a:t>Extinction coefficient, </a:t>
            </a:r>
            <a:r>
              <a:rPr lang="en-US" sz="3200">
                <a:latin typeface="Symbol" charset="2"/>
              </a:rPr>
              <a:t>s</a:t>
            </a:r>
            <a:r>
              <a:rPr lang="en-US" baseline="-25000"/>
              <a:t>ep</a:t>
            </a:r>
            <a:r>
              <a:rPr lang="en-US"/>
              <a:t>(</a:t>
            </a:r>
            <a:r>
              <a:rPr lang="en-US">
                <a:latin typeface="Symbol" charset="2"/>
              </a:rPr>
              <a:t>l</a:t>
            </a:r>
            <a:r>
              <a:rPr lang="en-US"/>
              <a:t>)</a:t>
            </a:r>
            <a:br>
              <a:rPr lang="en-US"/>
            </a:br>
            <a:r>
              <a:rPr lang="en-US" sz="2400" i="1"/>
              <a:t>aerosol cross-sectional area for extinction per unit volume of air (m</a:t>
            </a:r>
            <a:r>
              <a:rPr lang="en-US" sz="2400" i="1" baseline="30000"/>
              <a:t>2</a:t>
            </a:r>
            <a:r>
              <a:rPr lang="en-US" sz="2400" i="1"/>
              <a:t> m</a:t>
            </a:r>
            <a:r>
              <a:rPr lang="en-US" sz="2400" i="1" baseline="30000"/>
              <a:t>-3</a:t>
            </a:r>
            <a:r>
              <a:rPr lang="en-US" sz="2400" i="1"/>
              <a:t>,  10</a:t>
            </a:r>
            <a:r>
              <a:rPr lang="en-US" sz="2400" i="1" baseline="30000"/>
              <a:t>-6</a:t>
            </a:r>
            <a:r>
              <a:rPr lang="en-US" sz="2400" i="1"/>
              <a:t> m</a:t>
            </a:r>
            <a:r>
              <a:rPr lang="en-US" sz="2400" i="1" baseline="30000"/>
              <a:t>-1</a:t>
            </a:r>
            <a:r>
              <a:rPr lang="en-US" sz="2400" i="1"/>
              <a:t> = 1 Mm</a:t>
            </a:r>
            <a:r>
              <a:rPr lang="en-US" sz="2400" i="1" baseline="30000"/>
              <a:t>-1</a:t>
            </a:r>
            <a:r>
              <a:rPr lang="en-US" sz="2400" i="1"/>
              <a:t>)</a:t>
            </a:r>
            <a:endParaRPr lang="en-US" baseline="-25000"/>
          </a:p>
          <a:p>
            <a:r>
              <a:rPr lang="en-US"/>
              <a:t>Scattering coefficient, </a:t>
            </a:r>
            <a:r>
              <a:rPr lang="en-US" sz="3200">
                <a:latin typeface="Symbol" charset="2"/>
              </a:rPr>
              <a:t>s</a:t>
            </a:r>
            <a:r>
              <a:rPr lang="en-US" baseline="-25000"/>
              <a:t>sp</a:t>
            </a:r>
            <a:r>
              <a:rPr lang="en-US"/>
              <a:t>(</a:t>
            </a:r>
            <a:r>
              <a:rPr lang="en-US">
                <a:latin typeface="Symbol" charset="2"/>
              </a:rPr>
              <a:t>l</a:t>
            </a:r>
            <a:r>
              <a:rPr lang="en-US"/>
              <a:t>)</a:t>
            </a:r>
          </a:p>
          <a:p>
            <a:r>
              <a:rPr lang="en-US"/>
              <a:t>Absorption coefficient, </a:t>
            </a:r>
            <a:r>
              <a:rPr lang="en-US" sz="3200">
                <a:latin typeface="Symbol" charset="2"/>
              </a:rPr>
              <a:t>s</a:t>
            </a:r>
            <a:r>
              <a:rPr lang="en-US" baseline="-25000"/>
              <a:t>ap</a:t>
            </a:r>
            <a:r>
              <a:rPr lang="en-US"/>
              <a:t>(</a:t>
            </a:r>
            <a:r>
              <a:rPr lang="en-US">
                <a:latin typeface="Symbol" charset="2"/>
              </a:rPr>
              <a:t>l</a:t>
            </a:r>
            <a:r>
              <a:rPr lang="en-US"/>
              <a:t>)</a:t>
            </a:r>
          </a:p>
          <a:p>
            <a:r>
              <a:rPr lang="en-US"/>
              <a:t>180° backscatter coefficient, </a:t>
            </a:r>
            <a:r>
              <a:rPr lang="en-US" sz="3200">
                <a:latin typeface="Symbol" charset="2"/>
              </a:rPr>
              <a:t>b</a:t>
            </a:r>
            <a:r>
              <a:rPr lang="en-US" baseline="-25000">
                <a:latin typeface="Symbol" charset="2"/>
              </a:rPr>
              <a:t>p</a:t>
            </a:r>
            <a:r>
              <a:rPr lang="en-US"/>
              <a:t>(</a:t>
            </a:r>
            <a:r>
              <a:rPr lang="en-US">
                <a:latin typeface="Symbol" charset="2"/>
              </a:rPr>
              <a:t>l</a:t>
            </a:r>
            <a:r>
              <a:rPr lang="en-US"/>
              <a:t>)</a:t>
            </a:r>
          </a:p>
          <a:p>
            <a:r>
              <a:rPr lang="en-US"/>
              <a:t>Optical depth, </a:t>
            </a:r>
            <a:r>
              <a:rPr lang="en-US" sz="3200">
                <a:latin typeface="Symbol" charset="2"/>
              </a:rPr>
              <a:t>t</a:t>
            </a:r>
            <a:r>
              <a:rPr lang="en-US"/>
              <a:t>(</a:t>
            </a:r>
            <a:r>
              <a:rPr lang="en-US">
                <a:latin typeface="Symbol" charset="2"/>
              </a:rPr>
              <a:t>l</a:t>
            </a:r>
            <a:r>
              <a:rPr lang="en-US"/>
              <a:t>) = </a:t>
            </a:r>
          </a:p>
        </p:txBody>
      </p:sp>
      <p:graphicFrame>
        <p:nvGraphicFramePr>
          <p:cNvPr id="128004" name="Object 4"/>
          <p:cNvGraphicFramePr>
            <a:graphicFrameLocks noChangeAspect="1"/>
          </p:cNvGraphicFramePr>
          <p:nvPr/>
        </p:nvGraphicFramePr>
        <p:xfrm>
          <a:off x="4572000" y="5029200"/>
          <a:ext cx="2286000" cy="830263"/>
        </p:xfrm>
        <a:graphic>
          <a:graphicData uri="http://schemas.openxmlformats.org/presentationml/2006/ole">
            <mc:AlternateContent xmlns:mc="http://schemas.openxmlformats.org/markup-compatibility/2006">
              <mc:Choice xmlns:v="urn:schemas-microsoft-com:vml" Requires="v">
                <p:oleObj spid="_x0000_s1032" name="Equation" r:id="rId4" imgW="977872" imgH="355842" progId="Equation.3">
                  <p:embed/>
                </p:oleObj>
              </mc:Choice>
              <mc:Fallback>
                <p:oleObj name="Equation" r:id="rId4" imgW="977872" imgH="35584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029200"/>
                        <a:ext cx="2286000" cy="830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155476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J. Ogren  </a:t>
            </a:r>
            <a:fld id="{4195213E-8B7B-3444-B622-7A992C845EBC}" type="datetime1">
              <a:rPr lang="en-US"/>
              <a:pPr/>
              <a:t>16-05-24</a:t>
            </a:fld>
            <a:endParaRPr lang="en-US">
              <a:solidFill>
                <a:schemeClr val="tx1"/>
              </a:solidFill>
            </a:endParaRPr>
          </a:p>
        </p:txBody>
      </p:sp>
      <p:sp>
        <p:nvSpPr>
          <p:cNvPr id="321538" name="Rectangle 2"/>
          <p:cNvSpPr>
            <a:spLocks noGrp="1" noChangeArrowheads="1"/>
          </p:cNvSpPr>
          <p:nvPr>
            <p:ph type="title"/>
          </p:nvPr>
        </p:nvSpPr>
        <p:spPr/>
        <p:txBody>
          <a:bodyPr/>
          <a:lstStyle/>
          <a:p>
            <a:r>
              <a:rPr lang="en-US"/>
              <a:t>Extinction and Visibility</a:t>
            </a:r>
          </a:p>
        </p:txBody>
      </p:sp>
      <p:sp>
        <p:nvSpPr>
          <p:cNvPr id="321539" name="Rectangle 3"/>
          <p:cNvSpPr>
            <a:spLocks noGrp="1" noChangeArrowheads="1"/>
          </p:cNvSpPr>
          <p:nvPr>
            <p:ph type="body" idx="1"/>
          </p:nvPr>
        </p:nvSpPr>
        <p:spPr>
          <a:xfrm>
            <a:off x="685800" y="1066800"/>
            <a:ext cx="7848600" cy="5029200"/>
          </a:xfrm>
        </p:spPr>
        <p:txBody>
          <a:bodyPr/>
          <a:lstStyle/>
          <a:p>
            <a:r>
              <a:rPr lang="en-US" dirty="0"/>
              <a:t>extinction = scattering + absorption</a:t>
            </a:r>
            <a:br>
              <a:rPr lang="en-US" dirty="0"/>
            </a:br>
            <a:r>
              <a:rPr lang="en-US" dirty="0" err="1">
                <a:latin typeface="Symbol" charset="2"/>
              </a:rPr>
              <a:t>s</a:t>
            </a:r>
            <a:r>
              <a:rPr lang="en-US" baseline="-25000" dirty="0" err="1"/>
              <a:t>ext</a:t>
            </a:r>
            <a:r>
              <a:rPr lang="en-US" dirty="0"/>
              <a:t> = </a:t>
            </a:r>
            <a:r>
              <a:rPr lang="en-US" dirty="0" err="1">
                <a:latin typeface="Symbol" charset="2"/>
              </a:rPr>
              <a:t>s</a:t>
            </a:r>
            <a:r>
              <a:rPr lang="en-US" baseline="-25000" dirty="0" err="1"/>
              <a:t>sg</a:t>
            </a:r>
            <a:r>
              <a:rPr lang="en-US" dirty="0"/>
              <a:t> + </a:t>
            </a:r>
            <a:r>
              <a:rPr lang="en-US" dirty="0">
                <a:latin typeface="Symbol" charset="2"/>
              </a:rPr>
              <a:t>s</a:t>
            </a:r>
            <a:r>
              <a:rPr lang="en-US" baseline="-25000" dirty="0"/>
              <a:t>ag</a:t>
            </a:r>
            <a:r>
              <a:rPr lang="en-US" dirty="0"/>
              <a:t> + </a:t>
            </a:r>
            <a:r>
              <a:rPr lang="en-US" dirty="0" err="1">
                <a:latin typeface="Symbol" charset="2"/>
              </a:rPr>
              <a:t>s</a:t>
            </a:r>
            <a:r>
              <a:rPr lang="en-US" baseline="-25000" dirty="0" err="1"/>
              <a:t>sp</a:t>
            </a:r>
            <a:r>
              <a:rPr lang="en-US" dirty="0"/>
              <a:t> + </a:t>
            </a:r>
            <a:r>
              <a:rPr lang="en-US" dirty="0">
                <a:latin typeface="Symbol" charset="2"/>
              </a:rPr>
              <a:t>s</a:t>
            </a:r>
            <a:r>
              <a:rPr lang="en-US" baseline="-25000" dirty="0"/>
              <a:t>ap</a:t>
            </a:r>
          </a:p>
          <a:p>
            <a:r>
              <a:rPr lang="en-US" dirty="0"/>
              <a:t>Rayleigh scattering by gases:</a:t>
            </a:r>
            <a:br>
              <a:rPr lang="en-US" dirty="0"/>
            </a:br>
            <a:r>
              <a:rPr lang="en-US" dirty="0"/>
              <a:t/>
            </a:r>
            <a:br>
              <a:rPr lang="en-US" dirty="0"/>
            </a:br>
            <a:r>
              <a:rPr lang="en-US" dirty="0" err="1">
                <a:latin typeface="Symbol" charset="2"/>
              </a:rPr>
              <a:t>s</a:t>
            </a:r>
            <a:r>
              <a:rPr lang="en-US" baseline="-25000" dirty="0" err="1"/>
              <a:t>sg</a:t>
            </a:r>
            <a:r>
              <a:rPr lang="en-US" dirty="0" err="1"/>
              <a:t>(air</a:t>
            </a:r>
            <a:r>
              <a:rPr lang="en-US" dirty="0"/>
              <a:t>) = 12.26 Mm</a:t>
            </a:r>
            <a:r>
              <a:rPr lang="en-US" baseline="30000" dirty="0"/>
              <a:t>-1</a:t>
            </a:r>
            <a:r>
              <a:rPr lang="en-US" dirty="0"/>
              <a:t> at STP, 550 nm</a:t>
            </a:r>
          </a:p>
          <a:p>
            <a:r>
              <a:rPr lang="en-US" dirty="0"/>
              <a:t>Absorption by gases (</a:t>
            </a:r>
            <a:r>
              <a:rPr lang="en-US" dirty="0">
                <a:latin typeface="Symbol" charset="2"/>
              </a:rPr>
              <a:t>s</a:t>
            </a:r>
            <a:r>
              <a:rPr lang="en-US" baseline="-25000" dirty="0"/>
              <a:t>ag</a:t>
            </a:r>
            <a:r>
              <a:rPr lang="en-US" dirty="0"/>
              <a:t>) is generally negligible except when NO</a:t>
            </a:r>
            <a:r>
              <a:rPr lang="en-US" baseline="-25000" dirty="0"/>
              <a:t>2</a:t>
            </a:r>
            <a:r>
              <a:rPr lang="en-US" dirty="0"/>
              <a:t> concentrations are high.</a:t>
            </a:r>
          </a:p>
          <a:p>
            <a:r>
              <a:rPr lang="en-US" dirty="0"/>
              <a:t>Visual </a:t>
            </a:r>
            <a:r>
              <a:rPr lang="en-US" dirty="0" smtClean="0"/>
              <a:t>range</a:t>
            </a:r>
          </a:p>
          <a:p>
            <a:pPr lvl="1"/>
            <a:r>
              <a:rPr lang="en-US" dirty="0" smtClean="0"/>
              <a:t>typical eye has a</a:t>
            </a:r>
            <a:br>
              <a:rPr lang="en-US" dirty="0" smtClean="0"/>
            </a:br>
            <a:r>
              <a:rPr lang="en-US" dirty="0" smtClean="0"/>
              <a:t>2% contrast threshold)</a:t>
            </a:r>
            <a:endParaRPr lang="en-US" dirty="0"/>
          </a:p>
        </p:txBody>
      </p:sp>
      <p:graphicFrame>
        <p:nvGraphicFramePr>
          <p:cNvPr id="321540" name="Object 4"/>
          <p:cNvGraphicFramePr>
            <a:graphicFrameLocks noChangeAspect="1"/>
          </p:cNvGraphicFramePr>
          <p:nvPr/>
        </p:nvGraphicFramePr>
        <p:xfrm>
          <a:off x="1066800" y="2438400"/>
          <a:ext cx="2667000" cy="563563"/>
        </p:xfrm>
        <a:graphic>
          <a:graphicData uri="http://schemas.openxmlformats.org/presentationml/2006/ole">
            <mc:AlternateContent xmlns:mc="http://schemas.openxmlformats.org/markup-compatibility/2006">
              <mc:Choice xmlns:v="urn:schemas-microsoft-com:vml" Requires="v">
                <p:oleObj spid="_x0000_s476173" name="Equation" r:id="rId4" imgW="927094" imgH="254287" progId="Equation.3">
                  <p:embed/>
                </p:oleObj>
              </mc:Choice>
              <mc:Fallback>
                <p:oleObj name="Equation" r:id="rId4" imgW="927094" imgH="25428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438400"/>
                        <a:ext cx="2667000" cy="563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1541" name="Object 5"/>
          <p:cNvGraphicFramePr>
            <a:graphicFrameLocks noChangeAspect="1"/>
          </p:cNvGraphicFramePr>
          <p:nvPr/>
        </p:nvGraphicFramePr>
        <p:xfrm>
          <a:off x="5181600" y="4876800"/>
          <a:ext cx="2895600" cy="974725"/>
        </p:xfrm>
        <a:graphic>
          <a:graphicData uri="http://schemas.openxmlformats.org/presentationml/2006/ole">
            <mc:AlternateContent xmlns:mc="http://schemas.openxmlformats.org/markup-compatibility/2006">
              <mc:Choice xmlns:v="urn:schemas-microsoft-com:vml" Requires="v">
                <p:oleObj spid="_x0000_s476174" name="Equation" r:id="rId6" imgW="1283097" imgH="432197" progId="Equation.3">
                  <p:embed/>
                </p:oleObj>
              </mc:Choice>
              <mc:Fallback>
                <p:oleObj name="Equation" r:id="rId6" imgW="1283097" imgH="432197"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876800"/>
                        <a:ext cx="2895600"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538402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p:txBody>
          <a:bodyPr/>
          <a:lstStyle/>
          <a:p>
            <a:r>
              <a:rPr lang="en-US"/>
              <a:t>J. Ogren  </a:t>
            </a:r>
            <a:fld id="{3C0792C0-DCFD-D548-927E-3E9F7CA6DC6A}" type="datetime1">
              <a:rPr lang="en-US"/>
              <a:pPr/>
              <a:t>16-05-24</a:t>
            </a:fld>
            <a:endParaRPr lang="en-US">
              <a:solidFill>
                <a:schemeClr val="tx1"/>
              </a:solidFill>
            </a:endParaRPr>
          </a:p>
        </p:txBody>
      </p:sp>
      <p:sp>
        <p:nvSpPr>
          <p:cNvPr id="635906" name="Rectangle 2"/>
          <p:cNvSpPr>
            <a:spLocks noGrp="1" noChangeArrowheads="1"/>
          </p:cNvSpPr>
          <p:nvPr>
            <p:ph type="title"/>
          </p:nvPr>
        </p:nvSpPr>
        <p:spPr>
          <a:xfrm>
            <a:off x="557213" y="304800"/>
            <a:ext cx="8034337" cy="609600"/>
          </a:xfrm>
        </p:spPr>
        <p:txBody>
          <a:bodyPr/>
          <a:lstStyle/>
          <a:p>
            <a:r>
              <a:rPr lang="en-US"/>
              <a:t>Light Scattering, Visibility and Aerosols</a:t>
            </a:r>
          </a:p>
        </p:txBody>
      </p:sp>
      <p:grpSp>
        <p:nvGrpSpPr>
          <p:cNvPr id="8" name="Group 7"/>
          <p:cNvGrpSpPr/>
          <p:nvPr/>
        </p:nvGrpSpPr>
        <p:grpSpPr>
          <a:xfrm>
            <a:off x="917575" y="946150"/>
            <a:ext cx="7313613" cy="5484813"/>
            <a:chOff x="917575" y="946150"/>
            <a:chExt cx="7313613" cy="5484813"/>
          </a:xfrm>
        </p:grpSpPr>
        <p:grpSp>
          <p:nvGrpSpPr>
            <p:cNvPr id="7" name="Group 6"/>
            <p:cNvGrpSpPr/>
            <p:nvPr/>
          </p:nvGrpSpPr>
          <p:grpSpPr>
            <a:xfrm>
              <a:off x="917575" y="946150"/>
              <a:ext cx="7313613" cy="5484813"/>
              <a:chOff x="917575" y="946150"/>
              <a:chExt cx="7313613" cy="5484813"/>
            </a:xfrm>
          </p:grpSpPr>
          <p:pic>
            <p:nvPicPr>
              <p:cNvPr id="635907" name="Picture 3" descr="D:\home\johno\scr\DCIM\100PENTX\IMGP0241.JPG"/>
              <p:cNvPicPr>
                <a:picLocks noChangeAspect="1" noChangeArrowheads="1"/>
              </p:cNvPicPr>
              <p:nvPr/>
            </p:nvPicPr>
            <p:blipFill>
              <a:blip r:embed="rId2"/>
              <a:srcRect/>
              <a:stretch>
                <a:fillRect/>
              </a:stretch>
            </p:blipFill>
            <p:spPr bwMode="auto">
              <a:xfrm>
                <a:off x="917575" y="946150"/>
                <a:ext cx="7313613" cy="5484813"/>
              </a:xfrm>
              <a:prstGeom prst="rect">
                <a:avLst/>
              </a:prstGeom>
              <a:noFill/>
              <a:ln w="9525">
                <a:noFill/>
                <a:miter lim="800000"/>
                <a:headEnd/>
                <a:tailEnd/>
              </a:ln>
            </p:spPr>
          </p:pic>
          <p:sp>
            <p:nvSpPr>
              <p:cNvPr id="635908" name="Text Box 4"/>
              <p:cNvSpPr txBox="1">
                <a:spLocks noChangeArrowheads="1"/>
              </p:cNvSpPr>
              <p:nvPr/>
            </p:nvSpPr>
            <p:spPr bwMode="auto">
              <a:xfrm>
                <a:off x="2514600" y="990600"/>
                <a:ext cx="4444301" cy="2000548"/>
              </a:xfrm>
              <a:prstGeom prst="rect">
                <a:avLst/>
              </a:prstGeom>
              <a:noFill/>
              <a:ln w="12700">
                <a:noFill/>
                <a:miter lim="800000"/>
                <a:headEnd/>
                <a:tailEnd/>
              </a:ln>
              <a:effectLst/>
            </p:spPr>
            <p:txBody>
              <a:bodyPr wrap="none" lIns="0" tIns="0" rIns="0" bIns="0" anchor="ctr">
                <a:prstTxWarp prst="textNoShape">
                  <a:avLst/>
                </a:prstTxWarp>
                <a:noAutofit/>
              </a:bodyPr>
              <a:lstStyle/>
              <a:p>
                <a:pPr algn="l">
                  <a:spcBef>
                    <a:spcPct val="50000"/>
                  </a:spcBef>
                </a:pPr>
                <a:r>
                  <a:rPr lang="en-US" sz="2000" b="1" dirty="0">
                    <a:latin typeface="Arial" charset="0"/>
                  </a:rPr>
                  <a:t>Distant visible peak ~100 km</a:t>
                </a:r>
                <a:r>
                  <a:rPr lang="en-US" sz="2000" b="1" dirty="0" smtClean="0">
                    <a:latin typeface="Arial" charset="0"/>
                  </a:rPr>
                  <a:t>?</a:t>
                </a:r>
              </a:p>
              <a:p>
                <a:pPr algn="l">
                  <a:spcBef>
                    <a:spcPct val="50000"/>
                  </a:spcBef>
                </a:pPr>
                <a:r>
                  <a:rPr lang="en-US" sz="2000" b="1" dirty="0" smtClean="0">
                    <a:latin typeface="Arial" charset="0"/>
                  </a:rPr>
                  <a:t>	</a:t>
                </a:r>
                <a:r>
                  <a:rPr lang="en-US" sz="2000" b="1" dirty="0" err="1" smtClean="0">
                    <a:latin typeface="Symbol" charset="2"/>
                    <a:cs typeface="Symbol" charset="2"/>
                  </a:rPr>
                  <a:t>s</a:t>
                </a:r>
                <a:r>
                  <a:rPr lang="en-US" sz="2000" b="1" baseline="-25000" dirty="0" err="1" smtClean="0">
                    <a:latin typeface="Arial" charset="0"/>
                  </a:rPr>
                  <a:t>ext</a:t>
                </a:r>
                <a:r>
                  <a:rPr lang="en-US" sz="2000" b="1" dirty="0" smtClean="0">
                    <a:latin typeface="Arial" charset="0"/>
                  </a:rPr>
                  <a:t> ≅ 4 / (100 km) = 40 Mm</a:t>
                </a:r>
                <a:r>
                  <a:rPr lang="en-US" sz="2000" b="1" baseline="30000" dirty="0" smtClean="0">
                    <a:latin typeface="Arial" charset="0"/>
                  </a:rPr>
                  <a:t>-1</a:t>
                </a:r>
              </a:p>
              <a:p>
                <a:pPr algn="l">
                  <a:spcBef>
                    <a:spcPct val="50000"/>
                  </a:spcBef>
                </a:pPr>
                <a:r>
                  <a:rPr lang="en-US" sz="2000" b="1" dirty="0" smtClean="0">
                    <a:latin typeface="Arial" charset="0"/>
                  </a:rPr>
                  <a:t>	</a:t>
                </a:r>
                <a:r>
                  <a:rPr lang="en-US" sz="2000" b="1" dirty="0" smtClean="0">
                    <a:latin typeface="Symbol" charset="2"/>
                    <a:cs typeface="Symbol" charset="2"/>
                  </a:rPr>
                  <a:t>s</a:t>
                </a:r>
                <a:r>
                  <a:rPr lang="en-US" sz="2000" b="1" baseline="-25000" dirty="0" smtClean="0">
                    <a:latin typeface="Arial" charset="0"/>
                  </a:rPr>
                  <a:t>ep</a:t>
                </a:r>
                <a:r>
                  <a:rPr lang="en-US" sz="2000" b="1" dirty="0" smtClean="0">
                    <a:latin typeface="Arial" charset="0"/>
                  </a:rPr>
                  <a:t> ≅ 40 - 15 Mm</a:t>
                </a:r>
                <a:r>
                  <a:rPr lang="en-US" sz="2000" b="1" baseline="30000" dirty="0" smtClean="0">
                    <a:latin typeface="Arial" charset="0"/>
                  </a:rPr>
                  <a:t>-1</a:t>
                </a:r>
                <a:r>
                  <a:rPr lang="en-US" sz="2000" b="1" dirty="0" smtClean="0">
                    <a:latin typeface="Arial" charset="0"/>
                  </a:rPr>
                  <a:t> = 25 Mm</a:t>
                </a:r>
                <a:r>
                  <a:rPr lang="en-US" sz="2000" b="1" baseline="30000" dirty="0" smtClean="0">
                    <a:latin typeface="Arial" charset="0"/>
                  </a:rPr>
                  <a:t>-1</a:t>
                </a:r>
              </a:p>
              <a:p>
                <a:pPr algn="l">
                  <a:spcBef>
                    <a:spcPct val="50000"/>
                  </a:spcBef>
                </a:pPr>
                <a:r>
                  <a:rPr lang="en-US" sz="2000" b="1" dirty="0" smtClean="0">
                    <a:latin typeface="Arial" charset="0"/>
                  </a:rPr>
                  <a:t>	</a:t>
                </a:r>
                <a:r>
                  <a:rPr lang="en-US" sz="2000" b="1" dirty="0" err="1" smtClean="0">
                    <a:latin typeface="Symbol" charset="2"/>
                    <a:cs typeface="Symbol" charset="2"/>
                  </a:rPr>
                  <a:t>s</a:t>
                </a:r>
                <a:r>
                  <a:rPr lang="en-US" sz="2000" b="1" baseline="-25000" dirty="0" err="1" smtClean="0">
                    <a:latin typeface="Arial" charset="0"/>
                  </a:rPr>
                  <a:t>sp</a:t>
                </a:r>
                <a:r>
                  <a:rPr lang="en-US" sz="2000" b="1" dirty="0" smtClean="0">
                    <a:latin typeface="Arial" charset="0"/>
                  </a:rPr>
                  <a:t> ≅ 23 Mm</a:t>
                </a:r>
                <a:r>
                  <a:rPr lang="en-US" sz="2000" b="1" baseline="30000" dirty="0" smtClean="0">
                    <a:latin typeface="Arial" charset="0"/>
                  </a:rPr>
                  <a:t>-1</a:t>
                </a:r>
                <a:r>
                  <a:rPr lang="en-US" sz="2000" b="1" dirty="0" smtClean="0">
                    <a:latin typeface="Arial" charset="0"/>
                  </a:rPr>
                  <a:t>, </a:t>
                </a:r>
                <a:r>
                  <a:rPr lang="en-US" sz="2000" b="1" dirty="0" smtClean="0">
                    <a:latin typeface="Symbol" charset="2"/>
                    <a:cs typeface="Symbol" charset="2"/>
                  </a:rPr>
                  <a:t>s</a:t>
                </a:r>
                <a:r>
                  <a:rPr lang="en-US" sz="2000" b="1" baseline="-25000" dirty="0" smtClean="0">
                    <a:latin typeface="Arial" charset="0"/>
                  </a:rPr>
                  <a:t>ap</a:t>
                </a:r>
                <a:r>
                  <a:rPr lang="en-US" sz="2000" b="1" dirty="0" smtClean="0">
                    <a:latin typeface="Arial" charset="0"/>
                  </a:rPr>
                  <a:t> ≅ 2 Mm</a:t>
                </a:r>
                <a:r>
                  <a:rPr lang="en-US" sz="2000" b="1" baseline="30000" dirty="0" smtClean="0">
                    <a:latin typeface="Arial" charset="0"/>
                  </a:rPr>
                  <a:t>-1</a:t>
                </a:r>
              </a:p>
            </p:txBody>
          </p:sp>
        </p:grpSp>
        <p:sp>
          <p:nvSpPr>
            <p:cNvPr id="635909" name="Line 5"/>
            <p:cNvSpPr>
              <a:spLocks noChangeShapeType="1"/>
            </p:cNvSpPr>
            <p:nvPr/>
          </p:nvSpPr>
          <p:spPr bwMode="auto">
            <a:xfrm>
              <a:off x="2971800" y="1524000"/>
              <a:ext cx="0" cy="11430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grpSp>
    </p:spTree>
    <p:extLst>
      <p:ext uri="{BB962C8B-B14F-4D97-AF65-F5344CB8AC3E}">
        <p14:creationId xmlns:p14="http://schemas.microsoft.com/office/powerpoint/2010/main" val="354251909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J. Ogren  </a:t>
            </a:r>
            <a:fld id="{4430F870-9D41-FE4C-9F87-3D23FA051F30}" type="datetime1">
              <a:rPr lang="en-US"/>
              <a:pPr/>
              <a:t>16-05-24</a:t>
            </a:fld>
            <a:endParaRPr lang="en-US">
              <a:solidFill>
                <a:schemeClr val="tx1"/>
              </a:solidFill>
            </a:endParaRPr>
          </a:p>
        </p:txBody>
      </p:sp>
      <p:sp>
        <p:nvSpPr>
          <p:cNvPr id="157698" name="Rectangle 2"/>
          <p:cNvSpPr>
            <a:spLocks noGrp="1" noChangeArrowheads="1"/>
          </p:cNvSpPr>
          <p:nvPr>
            <p:ph type="title"/>
          </p:nvPr>
        </p:nvSpPr>
        <p:spPr/>
        <p:txBody>
          <a:bodyPr/>
          <a:lstStyle/>
          <a:p>
            <a:r>
              <a:rPr lang="en-US"/>
              <a:t>Instrumental Methods</a:t>
            </a:r>
          </a:p>
        </p:txBody>
      </p:sp>
      <p:sp>
        <p:nvSpPr>
          <p:cNvPr id="157699" name="Rectangle 3"/>
          <p:cNvSpPr>
            <a:spLocks noGrp="1" noChangeArrowheads="1"/>
          </p:cNvSpPr>
          <p:nvPr>
            <p:ph type="body" idx="1"/>
          </p:nvPr>
        </p:nvSpPr>
        <p:spPr>
          <a:xfrm>
            <a:off x="685800" y="990600"/>
            <a:ext cx="7848600" cy="5410200"/>
          </a:xfrm>
        </p:spPr>
        <p:txBody>
          <a:bodyPr/>
          <a:lstStyle/>
          <a:p>
            <a:pPr>
              <a:lnSpc>
                <a:spcPct val="90000"/>
              </a:lnSpc>
            </a:pPr>
            <a:r>
              <a:rPr lang="en-US" sz="2400" dirty="0"/>
              <a:t>Extinction coefficient, </a:t>
            </a:r>
            <a:r>
              <a:rPr lang="en-US" dirty="0" err="1">
                <a:latin typeface="Symbol" charset="2"/>
              </a:rPr>
              <a:t>s</a:t>
            </a:r>
            <a:r>
              <a:rPr lang="en-US" sz="2400" baseline="-25000" dirty="0" err="1"/>
              <a:t>ep</a:t>
            </a:r>
            <a:r>
              <a:rPr lang="en-US" sz="2400" dirty="0" err="1"/>
              <a:t>(</a:t>
            </a:r>
            <a:r>
              <a:rPr lang="en-US" sz="2400" dirty="0" err="1">
                <a:latin typeface="Symbol" charset="2"/>
              </a:rPr>
              <a:t>l</a:t>
            </a:r>
            <a:r>
              <a:rPr lang="en-US" sz="2400" dirty="0"/>
              <a:t>)</a:t>
            </a:r>
          </a:p>
          <a:p>
            <a:pPr lvl="1">
              <a:lnSpc>
                <a:spcPct val="90000"/>
              </a:lnSpc>
            </a:pPr>
            <a:r>
              <a:rPr lang="en-US" sz="2400" dirty="0" err="1"/>
              <a:t>transmissometer</a:t>
            </a:r>
            <a:r>
              <a:rPr lang="en-US" sz="2400" dirty="0"/>
              <a:t>, extinction cell, cavity </a:t>
            </a:r>
            <a:r>
              <a:rPr lang="en-US" sz="2400" dirty="0" err="1" smtClean="0"/>
              <a:t>ringdown</a:t>
            </a:r>
            <a:r>
              <a:rPr lang="en-US" sz="2400" dirty="0" smtClean="0"/>
              <a:t>, cavity assisted phase shift</a:t>
            </a:r>
          </a:p>
          <a:p>
            <a:pPr>
              <a:lnSpc>
                <a:spcPct val="90000"/>
              </a:lnSpc>
            </a:pPr>
            <a:r>
              <a:rPr lang="en-US" sz="2400" dirty="0"/>
              <a:t>Scattering coefficient, </a:t>
            </a:r>
            <a:r>
              <a:rPr lang="en-US" dirty="0" err="1">
                <a:latin typeface="Symbol" charset="2"/>
              </a:rPr>
              <a:t>s</a:t>
            </a:r>
            <a:r>
              <a:rPr lang="en-US" sz="2400" baseline="-25000" dirty="0" err="1"/>
              <a:t>sp</a:t>
            </a:r>
            <a:r>
              <a:rPr lang="en-US" sz="2400" dirty="0" err="1"/>
              <a:t>(</a:t>
            </a:r>
            <a:r>
              <a:rPr lang="en-US" sz="2400" dirty="0" err="1">
                <a:latin typeface="Symbol" charset="2"/>
              </a:rPr>
              <a:t>l</a:t>
            </a:r>
            <a:r>
              <a:rPr lang="en-US" sz="2400" dirty="0"/>
              <a:t>)</a:t>
            </a:r>
          </a:p>
          <a:p>
            <a:pPr lvl="1">
              <a:lnSpc>
                <a:spcPct val="90000"/>
              </a:lnSpc>
            </a:pPr>
            <a:r>
              <a:rPr lang="en-US" sz="2400" dirty="0"/>
              <a:t>integrating nephelometer, polar nephelometer</a:t>
            </a:r>
          </a:p>
          <a:p>
            <a:pPr>
              <a:lnSpc>
                <a:spcPct val="90000"/>
              </a:lnSpc>
            </a:pPr>
            <a:r>
              <a:rPr lang="en-US" sz="2400" dirty="0"/>
              <a:t>Absorption coefficient, </a:t>
            </a:r>
            <a:r>
              <a:rPr lang="en-US" dirty="0" err="1">
                <a:latin typeface="Symbol" charset="2"/>
              </a:rPr>
              <a:t>s</a:t>
            </a:r>
            <a:r>
              <a:rPr lang="en-US" sz="2400" baseline="-25000" dirty="0" err="1"/>
              <a:t>ap</a:t>
            </a:r>
            <a:r>
              <a:rPr lang="en-US" sz="2400" dirty="0" err="1"/>
              <a:t>(</a:t>
            </a:r>
            <a:r>
              <a:rPr lang="en-US" sz="2400" dirty="0" err="1">
                <a:latin typeface="Symbol" charset="2"/>
              </a:rPr>
              <a:t>l</a:t>
            </a:r>
            <a:r>
              <a:rPr lang="en-US" sz="2400" dirty="0"/>
              <a:t>)</a:t>
            </a:r>
          </a:p>
          <a:p>
            <a:pPr lvl="1">
              <a:lnSpc>
                <a:spcPct val="90000"/>
              </a:lnSpc>
            </a:pPr>
            <a:r>
              <a:rPr lang="en-US" sz="2400" dirty="0"/>
              <a:t>filter transmission (integrating plate, PSAP, </a:t>
            </a:r>
            <a:r>
              <a:rPr lang="en-US" sz="2400" dirty="0" err="1"/>
              <a:t>Aethalometer</a:t>
            </a:r>
            <a:r>
              <a:rPr lang="en-US" sz="2400" dirty="0"/>
              <a:t>, MAAP)</a:t>
            </a:r>
          </a:p>
          <a:p>
            <a:pPr lvl="1">
              <a:lnSpc>
                <a:spcPct val="90000"/>
              </a:lnSpc>
            </a:pPr>
            <a:r>
              <a:rPr lang="en-US" sz="2400" dirty="0" err="1" smtClean="0"/>
              <a:t>Photoacoustic</a:t>
            </a:r>
            <a:endParaRPr lang="en-US" sz="2400" dirty="0"/>
          </a:p>
        </p:txBody>
      </p:sp>
    </p:spTree>
    <p:extLst>
      <p:ext uri="{BB962C8B-B14F-4D97-AF65-F5344CB8AC3E}">
        <p14:creationId xmlns:p14="http://schemas.microsoft.com/office/powerpoint/2010/main" val="61486186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J. Ogren  </a:t>
            </a:r>
            <a:fld id="{0832CA9B-9174-E948-9C33-120CB16120F8}" type="datetime1">
              <a:rPr lang="en-US"/>
              <a:pPr/>
              <a:t>16-05-24</a:t>
            </a:fld>
            <a:endParaRPr lang="en-US">
              <a:solidFill>
                <a:schemeClr val="tx1"/>
              </a:solidFill>
            </a:endParaRPr>
          </a:p>
        </p:txBody>
      </p:sp>
      <p:sp>
        <p:nvSpPr>
          <p:cNvPr id="149506" name="Rectangle 2"/>
          <p:cNvSpPr>
            <a:spLocks noGrp="1" noChangeArrowheads="1"/>
          </p:cNvSpPr>
          <p:nvPr>
            <p:ph type="title"/>
          </p:nvPr>
        </p:nvSpPr>
        <p:spPr/>
        <p:txBody>
          <a:bodyPr/>
          <a:lstStyle/>
          <a:p>
            <a:r>
              <a:rPr lang="en-US"/>
              <a:t>Aerosol Intensive Radiative Properties</a:t>
            </a:r>
          </a:p>
        </p:txBody>
      </p:sp>
      <p:sp>
        <p:nvSpPr>
          <p:cNvPr id="149507" name="Rectangle 3"/>
          <p:cNvSpPr>
            <a:spLocks noGrp="1" noChangeArrowheads="1"/>
          </p:cNvSpPr>
          <p:nvPr>
            <p:ph type="body" idx="1"/>
          </p:nvPr>
        </p:nvSpPr>
        <p:spPr>
          <a:xfrm>
            <a:off x="685800" y="1066800"/>
            <a:ext cx="7848600" cy="5486400"/>
          </a:xfrm>
        </p:spPr>
        <p:txBody>
          <a:bodyPr/>
          <a:lstStyle/>
          <a:p>
            <a:pPr>
              <a:buFontTx/>
              <a:buNone/>
            </a:pPr>
            <a:r>
              <a:rPr lang="en-US" b="0" dirty="0"/>
              <a:t>Value of </a:t>
            </a:r>
            <a:r>
              <a:rPr lang="en-US" b="0" i="1" dirty="0"/>
              <a:t>intensive</a:t>
            </a:r>
            <a:r>
              <a:rPr lang="en-US" b="0" dirty="0"/>
              <a:t> properties depends on </a:t>
            </a:r>
            <a:r>
              <a:rPr lang="en-US" b="0" i="1" dirty="0"/>
              <a:t>nature</a:t>
            </a:r>
            <a:r>
              <a:rPr lang="en-US" b="0" dirty="0"/>
              <a:t> of aerosol (size, chemical comp.)</a:t>
            </a:r>
          </a:p>
          <a:p>
            <a:r>
              <a:rPr lang="en-US" dirty="0"/>
              <a:t>Single-scattering albedo, </a:t>
            </a:r>
            <a:r>
              <a:rPr lang="en-US" sz="3200" dirty="0" err="1">
                <a:latin typeface="Symbol" charset="2"/>
              </a:rPr>
              <a:t>v</a:t>
            </a:r>
            <a:r>
              <a:rPr lang="en-US" baseline="-25000" dirty="0" err="1"/>
              <a:t>o</a:t>
            </a:r>
            <a:r>
              <a:rPr lang="en-US" dirty="0"/>
              <a:t> = </a:t>
            </a:r>
            <a:r>
              <a:rPr lang="en-US" sz="3200" dirty="0" err="1">
                <a:latin typeface="Symbol" charset="2"/>
              </a:rPr>
              <a:t>s</a:t>
            </a:r>
            <a:r>
              <a:rPr lang="en-US" baseline="-25000" dirty="0" err="1"/>
              <a:t>sp</a:t>
            </a:r>
            <a:r>
              <a:rPr lang="en-US" baseline="-25000" dirty="0"/>
              <a:t> </a:t>
            </a:r>
            <a:r>
              <a:rPr lang="en-US" dirty="0"/>
              <a:t>/ </a:t>
            </a:r>
            <a:r>
              <a:rPr lang="en-US" sz="3200" dirty="0">
                <a:latin typeface="Symbol" charset="2"/>
              </a:rPr>
              <a:t>s</a:t>
            </a:r>
            <a:r>
              <a:rPr lang="en-US" baseline="-25000" dirty="0"/>
              <a:t>ep</a:t>
            </a:r>
          </a:p>
          <a:p>
            <a:r>
              <a:rPr lang="en-US" dirty="0"/>
              <a:t>Angular scattering distribution</a:t>
            </a:r>
          </a:p>
          <a:p>
            <a:pPr lvl="1"/>
            <a:r>
              <a:rPr lang="en-US" dirty="0"/>
              <a:t>phase function, </a:t>
            </a:r>
            <a:r>
              <a:rPr lang="en-US" sz="3200" i="1" dirty="0" err="1">
                <a:latin typeface="Symbol" charset="2"/>
              </a:rPr>
              <a:t>b</a:t>
            </a:r>
            <a:r>
              <a:rPr lang="en-US" i="1" dirty="0" err="1"/>
              <a:t>(</a:t>
            </a:r>
            <a:r>
              <a:rPr lang="en-US" i="1" dirty="0" err="1">
                <a:latin typeface="Symbol" charset="2"/>
              </a:rPr>
              <a:t>f</a:t>
            </a:r>
            <a:r>
              <a:rPr lang="en-US" i="1" dirty="0"/>
              <a:t>)</a:t>
            </a:r>
          </a:p>
          <a:p>
            <a:pPr lvl="1"/>
            <a:r>
              <a:rPr lang="en-US" dirty="0"/>
              <a:t>asymmetry parameter, </a:t>
            </a:r>
            <a:r>
              <a:rPr lang="en-US" i="1" dirty="0" err="1" smtClean="0"/>
              <a:t>g</a:t>
            </a:r>
            <a:r>
              <a:rPr lang="en-US" i="1" dirty="0" smtClean="0"/>
              <a:t> = </a:t>
            </a:r>
            <a:r>
              <a:rPr lang="en-US" i="1" dirty="0" err="1" smtClean="0"/>
              <a:t>cos(</a:t>
            </a:r>
            <a:r>
              <a:rPr lang="en-US" i="1" dirty="0" err="1" smtClean="0">
                <a:latin typeface="Symbol" charset="2"/>
              </a:rPr>
              <a:t>f</a:t>
            </a:r>
            <a:r>
              <a:rPr lang="en-US" i="1" dirty="0" smtClean="0"/>
              <a:t>)</a:t>
            </a:r>
          </a:p>
          <a:p>
            <a:pPr lvl="1"/>
            <a:r>
              <a:rPr lang="en-US" dirty="0"/>
              <a:t>hemispheric backscattering fraction, </a:t>
            </a:r>
            <a:r>
              <a:rPr lang="en-US" i="1" dirty="0" err="1"/>
              <a:t>b</a:t>
            </a:r>
            <a:endParaRPr lang="en-US" i="1" dirty="0"/>
          </a:p>
          <a:p>
            <a:r>
              <a:rPr lang="en-US" dirty="0" err="1"/>
              <a:t>Ångström</a:t>
            </a:r>
            <a:r>
              <a:rPr lang="en-US" dirty="0"/>
              <a:t> exponent, </a:t>
            </a:r>
            <a:r>
              <a:rPr lang="en-US" i="1" dirty="0" err="1"/>
              <a:t>å</a:t>
            </a:r>
            <a:r>
              <a:rPr lang="en-US" dirty="0"/>
              <a:t> = - </a:t>
            </a:r>
            <a:r>
              <a:rPr lang="en-US" dirty="0" err="1"/>
              <a:t>dlog</a:t>
            </a:r>
            <a:r>
              <a:rPr lang="en-US" dirty="0" err="1">
                <a:latin typeface="Symbol" charset="2"/>
              </a:rPr>
              <a:t>s</a:t>
            </a:r>
            <a:r>
              <a:rPr lang="en-US" dirty="0"/>
              <a:t> / </a:t>
            </a:r>
            <a:r>
              <a:rPr lang="en-US" dirty="0" err="1"/>
              <a:t>dlog</a:t>
            </a:r>
            <a:r>
              <a:rPr lang="en-US" dirty="0" err="1">
                <a:latin typeface="Symbol" charset="2"/>
              </a:rPr>
              <a:t>l</a:t>
            </a:r>
            <a:endParaRPr lang="en-US" dirty="0">
              <a:latin typeface="Symbol" charset="2"/>
            </a:endParaRPr>
          </a:p>
          <a:p>
            <a:r>
              <a:rPr lang="en-US" dirty="0"/>
              <a:t>Hygroscopic growth, f(RH) = </a:t>
            </a:r>
            <a:r>
              <a:rPr lang="en-US" dirty="0">
                <a:latin typeface="Symbol" charset="2"/>
              </a:rPr>
              <a:t>s</a:t>
            </a:r>
            <a:r>
              <a:rPr lang="en-US" dirty="0"/>
              <a:t>(RH) / </a:t>
            </a:r>
            <a:r>
              <a:rPr lang="en-US" dirty="0">
                <a:latin typeface="Symbol" charset="2"/>
              </a:rPr>
              <a:t>s</a:t>
            </a:r>
            <a:r>
              <a:rPr lang="en-US" dirty="0"/>
              <a:t>(dry</a:t>
            </a:r>
            <a:r>
              <a:rPr lang="en-US" dirty="0" smtClean="0"/>
              <a:t>)</a:t>
            </a:r>
            <a:endParaRPr lang="en-US" dirty="0"/>
          </a:p>
        </p:txBody>
      </p:sp>
      <p:cxnSp>
        <p:nvCxnSpPr>
          <p:cNvPr id="6" name="Straight Connector 5"/>
          <p:cNvCxnSpPr/>
          <p:nvPr/>
        </p:nvCxnSpPr>
        <p:spPr bwMode="auto">
          <a:xfrm>
            <a:off x="5791200" y="3810000"/>
            <a:ext cx="914400" cy="1588"/>
          </a:xfrm>
          <a:prstGeom prst="line">
            <a:avLst/>
          </a:prstGeom>
          <a:solidFill>
            <a:schemeClr val="accent1"/>
          </a:solidFill>
          <a:ln w="25400" cap="flat" cmpd="sng" algn="ctr">
            <a:solidFill>
              <a:srgbClr val="000000"/>
            </a:solidFill>
            <a:prstDash val="solid"/>
            <a:round/>
            <a:headEnd type="none" w="med" len="med"/>
            <a:tailEnd type="none" w="med" len="med"/>
          </a:ln>
          <a:effectLst/>
        </p:spPr>
      </p:cxnSp>
    </p:spTree>
    <p:extLst>
      <p:ext uri="{BB962C8B-B14F-4D97-AF65-F5344CB8AC3E}">
        <p14:creationId xmlns:p14="http://schemas.microsoft.com/office/powerpoint/2010/main" val="223128792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09600"/>
          </a:xfrm>
        </p:spPr>
        <p:txBody>
          <a:bodyPr/>
          <a:lstStyle/>
          <a:p>
            <a:r>
              <a:rPr lang="en-US" dirty="0" smtClean="0"/>
              <a:t>Measurements of Light Scattering Coefficient</a:t>
            </a:r>
            <a:endParaRPr lang="en-US" dirty="0"/>
          </a:p>
        </p:txBody>
      </p:sp>
      <p:sp>
        <p:nvSpPr>
          <p:cNvPr id="6" name="Content Placeholder 5"/>
          <p:cNvSpPr>
            <a:spLocks noGrp="1"/>
          </p:cNvSpPr>
          <p:nvPr>
            <p:ph idx="1"/>
          </p:nvPr>
        </p:nvSpPr>
        <p:spPr/>
        <p:txBody>
          <a:bodyPr/>
          <a:lstStyle/>
          <a:p>
            <a:r>
              <a:rPr lang="en-US" dirty="0" smtClean="0"/>
              <a:t>integrating nephelometer</a:t>
            </a:r>
          </a:p>
          <a:p>
            <a:r>
              <a:rPr lang="en-US" dirty="0" smtClean="0"/>
              <a:t>inverse nephelometer</a:t>
            </a:r>
          </a:p>
          <a:p>
            <a:pPr lvl="1"/>
            <a:r>
              <a:rPr lang="en-US" dirty="0" smtClean="0"/>
              <a:t>in </a:t>
            </a:r>
            <a:r>
              <a:rPr lang="en-US" dirty="0" err="1" smtClean="0"/>
              <a:t>photoacoustic</a:t>
            </a:r>
            <a:r>
              <a:rPr lang="en-US" dirty="0" smtClean="0"/>
              <a:t> absorption instrument</a:t>
            </a:r>
          </a:p>
          <a:p>
            <a:pPr lvl="1"/>
            <a:r>
              <a:rPr lang="en-US" dirty="0" smtClean="0"/>
              <a:t>cavity </a:t>
            </a:r>
            <a:r>
              <a:rPr lang="en-US" dirty="0" err="1" smtClean="0"/>
              <a:t>ringdown</a:t>
            </a:r>
            <a:r>
              <a:rPr lang="en-US" dirty="0" smtClean="0"/>
              <a:t> extinction instrument</a:t>
            </a:r>
          </a:p>
          <a:p>
            <a:r>
              <a:rPr lang="en-US" dirty="0" smtClean="0"/>
              <a:t>measures count rate from particles as they pass through an illuminated volume</a:t>
            </a:r>
          </a:p>
          <a:p>
            <a:r>
              <a:rPr lang="en-US" dirty="0" smtClean="0"/>
              <a:t>calibrated against known Rayleigh scattering of gases (air, CO</a:t>
            </a:r>
            <a:r>
              <a:rPr lang="en-US" baseline="-25000" dirty="0" smtClean="0"/>
              <a:t>2</a:t>
            </a:r>
            <a:r>
              <a:rPr lang="en-US" dirty="0" smtClean="0"/>
              <a:t>) at measured T&amp;P</a:t>
            </a:r>
          </a:p>
          <a:p>
            <a:r>
              <a:rPr lang="en-US" dirty="0" smtClean="0"/>
              <a:t>errors: </a:t>
            </a:r>
            <a:r>
              <a:rPr lang="en-US" b="0" dirty="0" smtClean="0"/>
              <a:t>truncation, angular illumination, sample heating</a:t>
            </a:r>
          </a:p>
          <a:p>
            <a:endParaRPr lang="en-US" dirty="0"/>
          </a:p>
        </p:txBody>
      </p:sp>
      <p:sp>
        <p:nvSpPr>
          <p:cNvPr id="5" name="Date Placeholder 4"/>
          <p:cNvSpPr>
            <a:spLocks noGrp="1"/>
          </p:cNvSpPr>
          <p:nvPr>
            <p:ph type="dt" sz="half" idx="10"/>
          </p:nvPr>
        </p:nvSpPr>
        <p:spPr/>
        <p:txBody>
          <a:bodyPr/>
          <a:lstStyle/>
          <a:p>
            <a:r>
              <a:rPr lang="en-US" smtClean="0"/>
              <a:t>J. Ogren  </a:t>
            </a:r>
            <a:fld id="{37DE688B-4950-6E46-8D69-58DA1B86FEFD}" type="datetime1">
              <a:rPr lang="en-US" smtClean="0"/>
              <a:pPr/>
              <a:t>16-05-24</a:t>
            </a:fld>
            <a:endParaRPr lang="en-US">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1"/>
          <p:cNvSpPr>
            <a:spLocks noGrp="1"/>
          </p:cNvSpPr>
          <p:nvPr>
            <p:ph type="dt" sz="half" idx="10"/>
          </p:nvPr>
        </p:nvSpPr>
        <p:spPr/>
        <p:txBody>
          <a:bodyPr/>
          <a:lstStyle/>
          <a:p>
            <a:r>
              <a:rPr lang="en-US"/>
              <a:t>J. Ogren  </a:t>
            </a:r>
            <a:fld id="{8E6F17A2-6639-0842-B803-B2FD73C60698}" type="datetime1">
              <a:rPr lang="en-US"/>
              <a:pPr/>
              <a:t>16-05-24</a:t>
            </a:fld>
            <a:endParaRPr lang="en-US">
              <a:solidFill>
                <a:schemeClr val="tx1"/>
              </a:solidFill>
            </a:endParaRPr>
          </a:p>
        </p:txBody>
      </p:sp>
      <p:sp>
        <p:nvSpPr>
          <p:cNvPr id="333826" name="Rectangle 2"/>
          <p:cNvSpPr>
            <a:spLocks noChangeArrowheads="1"/>
          </p:cNvSpPr>
          <p:nvPr/>
        </p:nvSpPr>
        <p:spPr bwMode="auto">
          <a:xfrm>
            <a:off x="1752600" y="2851150"/>
            <a:ext cx="838200" cy="45720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pPr eaLnBrk="1" hangingPunct="1"/>
            <a:r>
              <a:rPr lang="en-US" sz="1800">
                <a:latin typeface="Arial" charset="0"/>
              </a:rPr>
              <a:t>Sensor</a:t>
            </a:r>
          </a:p>
        </p:txBody>
      </p:sp>
      <p:sp>
        <p:nvSpPr>
          <p:cNvPr id="333827" name="Line 3"/>
          <p:cNvSpPr>
            <a:spLocks noChangeShapeType="1"/>
          </p:cNvSpPr>
          <p:nvPr/>
        </p:nvSpPr>
        <p:spPr bwMode="auto">
          <a:xfrm flipV="1">
            <a:off x="2590800" y="2393950"/>
            <a:ext cx="4648200" cy="838200"/>
          </a:xfrm>
          <a:prstGeom prst="line">
            <a:avLst/>
          </a:prstGeom>
          <a:noFill/>
          <a:ln w="25400">
            <a:solidFill>
              <a:srgbClr val="800080"/>
            </a:solidFill>
            <a:round/>
            <a:headEnd/>
            <a:tailEnd/>
          </a:ln>
          <a:effectLst/>
        </p:spPr>
        <p:txBody>
          <a:bodyPr>
            <a:prstTxWarp prst="textNoShape">
              <a:avLst/>
            </a:prstTxWarp>
          </a:bodyPr>
          <a:lstStyle/>
          <a:p>
            <a:endParaRPr lang="en-US"/>
          </a:p>
        </p:txBody>
      </p:sp>
      <p:sp>
        <p:nvSpPr>
          <p:cNvPr id="333828" name="Line 4"/>
          <p:cNvSpPr>
            <a:spLocks noChangeShapeType="1"/>
          </p:cNvSpPr>
          <p:nvPr/>
        </p:nvSpPr>
        <p:spPr bwMode="auto">
          <a:xfrm>
            <a:off x="2590800" y="2927350"/>
            <a:ext cx="4648200" cy="838200"/>
          </a:xfrm>
          <a:prstGeom prst="line">
            <a:avLst/>
          </a:prstGeom>
          <a:noFill/>
          <a:ln w="25400">
            <a:solidFill>
              <a:srgbClr val="800080"/>
            </a:solidFill>
            <a:round/>
            <a:headEnd/>
            <a:tailEnd/>
          </a:ln>
          <a:effectLst/>
        </p:spPr>
        <p:txBody>
          <a:bodyPr>
            <a:prstTxWarp prst="textNoShape">
              <a:avLst/>
            </a:prstTxWarp>
          </a:bodyPr>
          <a:lstStyle/>
          <a:p>
            <a:endParaRPr lang="en-US"/>
          </a:p>
        </p:txBody>
      </p:sp>
      <p:grpSp>
        <p:nvGrpSpPr>
          <p:cNvPr id="333829" name="Group 5"/>
          <p:cNvGrpSpPr>
            <a:grpSpLocks/>
          </p:cNvGrpSpPr>
          <p:nvPr/>
        </p:nvGrpSpPr>
        <p:grpSpPr bwMode="auto">
          <a:xfrm>
            <a:off x="4724400" y="2774950"/>
            <a:ext cx="381000" cy="609600"/>
            <a:chOff x="2448" y="1488"/>
            <a:chExt cx="240" cy="384"/>
          </a:xfrm>
        </p:grpSpPr>
        <p:sp>
          <p:nvSpPr>
            <p:cNvPr id="333830" name="AutoShape 6"/>
            <p:cNvSpPr>
              <a:spLocks noChangeArrowheads="1"/>
            </p:cNvSpPr>
            <p:nvPr/>
          </p:nvSpPr>
          <p:spPr bwMode="auto">
            <a:xfrm flipH="1" flipV="1">
              <a:off x="2448" y="1824"/>
              <a:ext cx="240" cy="48"/>
            </a:xfrm>
            <a:prstGeom prst="rtTriangle">
              <a:avLst/>
            </a:prstGeom>
            <a:solidFill>
              <a:srgbClr val="FFFF00"/>
            </a:solidFill>
            <a:ln w="9525">
              <a:noFill/>
              <a:miter lim="800000"/>
              <a:headEnd/>
              <a:tailEnd/>
            </a:ln>
            <a:effectLst/>
          </p:spPr>
          <p:txBody>
            <a:bodyPr wrap="none" anchor="ctr">
              <a:prstTxWarp prst="textNoShape">
                <a:avLst/>
              </a:prstTxWarp>
            </a:bodyPr>
            <a:lstStyle/>
            <a:p>
              <a:endParaRPr lang="en-US"/>
            </a:p>
          </p:txBody>
        </p:sp>
        <p:sp>
          <p:nvSpPr>
            <p:cNvPr id="333831" name="AutoShape 7"/>
            <p:cNvSpPr>
              <a:spLocks noChangeArrowheads="1"/>
            </p:cNvSpPr>
            <p:nvPr/>
          </p:nvSpPr>
          <p:spPr bwMode="auto">
            <a:xfrm flipH="1">
              <a:off x="2448" y="1488"/>
              <a:ext cx="240" cy="48"/>
            </a:xfrm>
            <a:prstGeom prst="rtTriangle">
              <a:avLst/>
            </a:prstGeom>
            <a:solidFill>
              <a:srgbClr val="FFFF00"/>
            </a:solidFill>
            <a:ln w="9525">
              <a:noFill/>
              <a:miter lim="800000"/>
              <a:headEnd/>
              <a:tailEnd/>
            </a:ln>
            <a:effectLst/>
          </p:spPr>
          <p:txBody>
            <a:bodyPr wrap="none" anchor="ctr">
              <a:prstTxWarp prst="textNoShape">
                <a:avLst/>
              </a:prstTxWarp>
            </a:bodyPr>
            <a:lstStyle/>
            <a:p>
              <a:endParaRPr lang="en-US"/>
            </a:p>
          </p:txBody>
        </p:sp>
        <p:sp>
          <p:nvSpPr>
            <p:cNvPr id="333832" name="Rectangle 8"/>
            <p:cNvSpPr>
              <a:spLocks noChangeArrowheads="1"/>
            </p:cNvSpPr>
            <p:nvPr/>
          </p:nvSpPr>
          <p:spPr bwMode="auto">
            <a:xfrm>
              <a:off x="2448" y="1536"/>
              <a:ext cx="240" cy="288"/>
            </a:xfrm>
            <a:prstGeom prst="rect">
              <a:avLst/>
            </a:prstGeom>
            <a:solidFill>
              <a:srgbClr val="FFFF00"/>
            </a:solidFill>
            <a:ln w="9525">
              <a:noFill/>
              <a:miter lim="800000"/>
              <a:headEnd/>
              <a:tailEnd/>
            </a:ln>
            <a:effectLst/>
          </p:spPr>
          <p:txBody>
            <a:bodyPr wrap="none" anchor="ctr">
              <a:prstTxWarp prst="textNoShape">
                <a:avLst/>
              </a:prstTxWarp>
            </a:bodyPr>
            <a:lstStyle/>
            <a:p>
              <a:pPr eaLnBrk="1" hangingPunct="1"/>
              <a:r>
                <a:rPr lang="en-US" sz="1800">
                  <a:latin typeface="Arial" charset="0"/>
                </a:rPr>
                <a:t>dv</a:t>
              </a:r>
            </a:p>
          </p:txBody>
        </p:sp>
      </p:grpSp>
      <p:sp>
        <p:nvSpPr>
          <p:cNvPr id="333833" name="Line 9"/>
          <p:cNvSpPr>
            <a:spLocks noChangeShapeType="1"/>
          </p:cNvSpPr>
          <p:nvPr/>
        </p:nvSpPr>
        <p:spPr bwMode="auto">
          <a:xfrm>
            <a:off x="3429000" y="3079750"/>
            <a:ext cx="0" cy="654050"/>
          </a:xfrm>
          <a:prstGeom prst="line">
            <a:avLst/>
          </a:prstGeom>
          <a:noFill/>
          <a:ln w="19050" cap="rnd">
            <a:solidFill>
              <a:schemeClr val="tx1"/>
            </a:solidFill>
            <a:prstDash val="sysDot"/>
            <a:round/>
            <a:headEnd/>
            <a:tailEnd/>
          </a:ln>
          <a:effectLst/>
        </p:spPr>
        <p:txBody>
          <a:bodyPr>
            <a:prstTxWarp prst="textNoShape">
              <a:avLst/>
            </a:prstTxWarp>
          </a:bodyPr>
          <a:lstStyle/>
          <a:p>
            <a:endParaRPr lang="en-US"/>
          </a:p>
        </p:txBody>
      </p:sp>
      <p:sp>
        <p:nvSpPr>
          <p:cNvPr id="333834" name="Line 10"/>
          <p:cNvSpPr>
            <a:spLocks noChangeShapeType="1"/>
          </p:cNvSpPr>
          <p:nvPr/>
        </p:nvSpPr>
        <p:spPr bwMode="auto">
          <a:xfrm>
            <a:off x="4876800" y="3384550"/>
            <a:ext cx="0" cy="349250"/>
          </a:xfrm>
          <a:prstGeom prst="line">
            <a:avLst/>
          </a:prstGeom>
          <a:noFill/>
          <a:ln w="19050" cap="rnd">
            <a:solidFill>
              <a:schemeClr val="tx1"/>
            </a:solidFill>
            <a:prstDash val="sysDot"/>
            <a:round/>
            <a:headEnd/>
            <a:tailEnd/>
          </a:ln>
          <a:effectLst/>
        </p:spPr>
        <p:txBody>
          <a:bodyPr>
            <a:prstTxWarp prst="textNoShape">
              <a:avLst/>
            </a:prstTxWarp>
          </a:bodyPr>
          <a:lstStyle/>
          <a:p>
            <a:endParaRPr lang="en-US"/>
          </a:p>
        </p:txBody>
      </p:sp>
      <p:sp>
        <p:nvSpPr>
          <p:cNvPr id="333836" name="Line 12"/>
          <p:cNvSpPr>
            <a:spLocks noChangeShapeType="1"/>
          </p:cNvSpPr>
          <p:nvPr/>
        </p:nvSpPr>
        <p:spPr bwMode="auto">
          <a:xfrm>
            <a:off x="5105400" y="3079750"/>
            <a:ext cx="2133600" cy="0"/>
          </a:xfrm>
          <a:prstGeom prst="line">
            <a:avLst/>
          </a:prstGeom>
          <a:noFill/>
          <a:ln w="25400">
            <a:solidFill>
              <a:schemeClr val="tx1"/>
            </a:solidFill>
            <a:round/>
            <a:headEnd/>
            <a:tailEnd/>
          </a:ln>
          <a:effectLst/>
        </p:spPr>
        <p:txBody>
          <a:bodyPr>
            <a:prstTxWarp prst="textNoShape">
              <a:avLst/>
            </a:prstTxWarp>
          </a:bodyPr>
          <a:lstStyle/>
          <a:p>
            <a:endParaRPr lang="en-US"/>
          </a:p>
        </p:txBody>
      </p:sp>
      <p:sp>
        <p:nvSpPr>
          <p:cNvPr id="333837" name="Text Box 13"/>
          <p:cNvSpPr txBox="1">
            <a:spLocks noChangeArrowheads="1"/>
          </p:cNvSpPr>
          <p:nvPr/>
        </p:nvSpPr>
        <p:spPr bwMode="auto">
          <a:xfrm>
            <a:off x="5927725" y="1209675"/>
            <a:ext cx="930275" cy="650875"/>
          </a:xfrm>
          <a:prstGeom prst="rect">
            <a:avLst/>
          </a:prstGeom>
          <a:solidFill>
            <a:srgbClr val="FFFFFF"/>
          </a:solidFill>
          <a:ln w="9525">
            <a:solidFill>
              <a:schemeClr val="tx1"/>
            </a:solidFill>
            <a:miter lim="800000"/>
            <a:headEnd/>
            <a:tailEnd/>
          </a:ln>
          <a:effectLst/>
        </p:spPr>
        <p:txBody>
          <a:bodyPr>
            <a:prstTxWarp prst="textNoShape">
              <a:avLst/>
            </a:prstTxWarp>
            <a:spAutoFit/>
          </a:bodyPr>
          <a:lstStyle/>
          <a:p>
            <a:pPr algn="l" eaLnBrk="1" hangingPunct="1"/>
            <a:r>
              <a:rPr lang="en-US" sz="1800">
                <a:latin typeface="Arial" charset="0"/>
              </a:rPr>
              <a:t>Light source</a:t>
            </a:r>
          </a:p>
        </p:txBody>
      </p:sp>
      <p:sp>
        <p:nvSpPr>
          <p:cNvPr id="333838" name="Line 14"/>
          <p:cNvSpPr>
            <a:spLocks noChangeShapeType="1"/>
          </p:cNvSpPr>
          <p:nvPr/>
        </p:nvSpPr>
        <p:spPr bwMode="auto">
          <a:xfrm>
            <a:off x="6172200" y="1860550"/>
            <a:ext cx="0" cy="1219200"/>
          </a:xfrm>
          <a:prstGeom prst="line">
            <a:avLst/>
          </a:prstGeom>
          <a:noFill/>
          <a:ln w="25400">
            <a:solidFill>
              <a:schemeClr val="tx1"/>
            </a:solidFill>
            <a:round/>
            <a:headEnd/>
            <a:tailEnd/>
          </a:ln>
          <a:effectLst/>
        </p:spPr>
        <p:txBody>
          <a:bodyPr>
            <a:prstTxWarp prst="textNoShape">
              <a:avLst/>
            </a:prstTxWarp>
          </a:bodyPr>
          <a:lstStyle/>
          <a:p>
            <a:endParaRPr lang="en-US"/>
          </a:p>
        </p:txBody>
      </p:sp>
      <p:sp>
        <p:nvSpPr>
          <p:cNvPr id="333839" name="Line 15"/>
          <p:cNvSpPr>
            <a:spLocks noChangeShapeType="1"/>
          </p:cNvSpPr>
          <p:nvPr/>
        </p:nvSpPr>
        <p:spPr bwMode="auto">
          <a:xfrm flipH="1">
            <a:off x="5105400" y="1860550"/>
            <a:ext cx="1066800" cy="1219200"/>
          </a:xfrm>
          <a:prstGeom prst="line">
            <a:avLst/>
          </a:prstGeom>
          <a:noFill/>
          <a:ln w="25400">
            <a:solidFill>
              <a:schemeClr val="tx1"/>
            </a:solidFill>
            <a:round/>
            <a:headEnd/>
            <a:tailEnd/>
          </a:ln>
          <a:effectLst/>
        </p:spPr>
        <p:txBody>
          <a:bodyPr>
            <a:prstTxWarp prst="textNoShape">
              <a:avLst/>
            </a:prstTxWarp>
          </a:bodyPr>
          <a:lstStyle/>
          <a:p>
            <a:endParaRPr lang="en-US"/>
          </a:p>
        </p:txBody>
      </p:sp>
      <p:sp>
        <p:nvSpPr>
          <p:cNvPr id="333842" name="Line 18"/>
          <p:cNvSpPr>
            <a:spLocks noChangeShapeType="1"/>
          </p:cNvSpPr>
          <p:nvPr/>
        </p:nvSpPr>
        <p:spPr bwMode="auto">
          <a:xfrm>
            <a:off x="3429000" y="3581400"/>
            <a:ext cx="1447800" cy="0"/>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sp>
        <p:nvSpPr>
          <p:cNvPr id="333843" name="Text Box 19"/>
          <p:cNvSpPr txBox="1">
            <a:spLocks noChangeArrowheads="1"/>
          </p:cNvSpPr>
          <p:nvPr/>
        </p:nvSpPr>
        <p:spPr bwMode="auto">
          <a:xfrm>
            <a:off x="4038600" y="3505200"/>
            <a:ext cx="260350" cy="366713"/>
          </a:xfrm>
          <a:prstGeom prst="rect">
            <a:avLst/>
          </a:prstGeom>
          <a:noFill/>
          <a:ln w="9525">
            <a:noFill/>
            <a:miter lim="800000"/>
            <a:headEnd/>
            <a:tailEnd/>
          </a:ln>
          <a:effectLst/>
        </p:spPr>
        <p:txBody>
          <a:bodyPr>
            <a:prstTxWarp prst="textNoShape">
              <a:avLst/>
            </a:prstTxWarp>
            <a:spAutoFit/>
          </a:bodyPr>
          <a:lstStyle/>
          <a:p>
            <a:pPr algn="l" eaLnBrk="1" hangingPunct="1"/>
            <a:r>
              <a:rPr lang="en-US" sz="1800">
                <a:latin typeface="Arial" charset="0"/>
              </a:rPr>
              <a:t>r</a:t>
            </a:r>
          </a:p>
        </p:txBody>
      </p:sp>
      <p:sp>
        <p:nvSpPr>
          <p:cNvPr id="333844" name="Text Box 20"/>
          <p:cNvSpPr txBox="1">
            <a:spLocks noChangeArrowheads="1"/>
          </p:cNvSpPr>
          <p:nvPr/>
        </p:nvSpPr>
        <p:spPr bwMode="auto">
          <a:xfrm>
            <a:off x="5181600" y="2732088"/>
            <a:ext cx="303213" cy="366712"/>
          </a:xfrm>
          <a:prstGeom prst="rect">
            <a:avLst/>
          </a:prstGeom>
          <a:noFill/>
          <a:ln w="9525">
            <a:noFill/>
            <a:miter lim="800000"/>
            <a:headEnd/>
            <a:tailEnd/>
          </a:ln>
          <a:effectLst/>
        </p:spPr>
        <p:txBody>
          <a:bodyPr wrap="none">
            <a:prstTxWarp prst="textNoShape">
              <a:avLst/>
            </a:prstTxWarp>
            <a:spAutoFit/>
          </a:bodyPr>
          <a:lstStyle/>
          <a:p>
            <a:pPr algn="l" eaLnBrk="1" hangingPunct="1"/>
            <a:r>
              <a:rPr lang="en-US" sz="1800" i="1">
                <a:latin typeface="Symbol" charset="2"/>
              </a:rPr>
              <a:t>f</a:t>
            </a:r>
          </a:p>
        </p:txBody>
      </p:sp>
      <p:sp>
        <p:nvSpPr>
          <p:cNvPr id="333845" name="Text Box 21"/>
          <p:cNvSpPr txBox="1">
            <a:spLocks noChangeArrowheads="1"/>
          </p:cNvSpPr>
          <p:nvPr/>
        </p:nvSpPr>
        <p:spPr bwMode="auto">
          <a:xfrm>
            <a:off x="5943600" y="1860550"/>
            <a:ext cx="303213" cy="366713"/>
          </a:xfrm>
          <a:prstGeom prst="rect">
            <a:avLst/>
          </a:prstGeom>
          <a:noFill/>
          <a:ln w="9525">
            <a:noFill/>
            <a:miter lim="800000"/>
            <a:headEnd/>
            <a:tailEnd/>
          </a:ln>
          <a:effectLst/>
        </p:spPr>
        <p:txBody>
          <a:bodyPr wrap="none">
            <a:prstTxWarp prst="textNoShape">
              <a:avLst/>
            </a:prstTxWarp>
            <a:spAutoFit/>
          </a:bodyPr>
          <a:lstStyle/>
          <a:p>
            <a:pPr algn="just" eaLnBrk="1" hangingPunct="1"/>
            <a:r>
              <a:rPr lang="en-US" sz="1800">
                <a:latin typeface="Symbol" charset="2"/>
              </a:rPr>
              <a:t>q</a:t>
            </a:r>
          </a:p>
        </p:txBody>
      </p:sp>
      <p:sp>
        <p:nvSpPr>
          <p:cNvPr id="333850" name="Line 26"/>
          <p:cNvSpPr>
            <a:spLocks noChangeShapeType="1"/>
          </p:cNvSpPr>
          <p:nvPr/>
        </p:nvSpPr>
        <p:spPr bwMode="auto">
          <a:xfrm>
            <a:off x="3429000" y="2698750"/>
            <a:ext cx="0" cy="3048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333851" name="Text Box 27"/>
          <p:cNvSpPr txBox="1">
            <a:spLocks noChangeArrowheads="1"/>
          </p:cNvSpPr>
          <p:nvPr/>
        </p:nvSpPr>
        <p:spPr bwMode="auto">
          <a:xfrm>
            <a:off x="2667000" y="2133600"/>
            <a:ext cx="1752600" cy="641350"/>
          </a:xfrm>
          <a:prstGeom prst="rect">
            <a:avLst/>
          </a:prstGeom>
          <a:noFill/>
          <a:ln w="9525">
            <a:noFill/>
            <a:miter lim="800000"/>
            <a:headEnd/>
            <a:tailEnd/>
          </a:ln>
          <a:effectLst/>
        </p:spPr>
        <p:txBody>
          <a:bodyPr>
            <a:prstTxWarp prst="textNoShape">
              <a:avLst/>
            </a:prstTxWarp>
            <a:spAutoFit/>
          </a:bodyPr>
          <a:lstStyle/>
          <a:p>
            <a:pPr algn="l" eaLnBrk="1" hangingPunct="1"/>
            <a:r>
              <a:rPr lang="en-US" sz="1800">
                <a:latin typeface="Arial" charset="0"/>
              </a:rPr>
              <a:t>Apex of scattering cone</a:t>
            </a:r>
          </a:p>
        </p:txBody>
      </p:sp>
      <p:graphicFrame>
        <p:nvGraphicFramePr>
          <p:cNvPr id="333857" name="Object 33"/>
          <p:cNvGraphicFramePr>
            <a:graphicFrameLocks noChangeAspect="1"/>
          </p:cNvGraphicFramePr>
          <p:nvPr/>
        </p:nvGraphicFramePr>
        <p:xfrm>
          <a:off x="731838" y="990600"/>
          <a:ext cx="3563937" cy="1177925"/>
        </p:xfrm>
        <a:graphic>
          <a:graphicData uri="http://schemas.openxmlformats.org/presentationml/2006/ole">
            <mc:AlternateContent xmlns:mc="http://schemas.openxmlformats.org/markup-compatibility/2006">
              <mc:Choice xmlns:v="urn:schemas-microsoft-com:vml" Requires="v">
                <p:oleObj spid="_x0000_s333869" name="Equation" r:id="rId4" imgW="1460263" imgH="482787" progId="Equation.3">
                  <p:embed/>
                </p:oleObj>
              </mc:Choice>
              <mc:Fallback>
                <p:oleObj name="Equation" r:id="rId4" imgW="1460263" imgH="482787" progId="Equation.3">
                  <p:embed/>
                  <p:pic>
                    <p:nvPicPr>
                      <p:cNvPr id="0"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838" y="990600"/>
                        <a:ext cx="3563937" cy="1177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3859" name="Text Box 35"/>
          <p:cNvSpPr txBox="1">
            <a:spLocks noChangeArrowheads="1"/>
          </p:cNvSpPr>
          <p:nvPr/>
        </p:nvSpPr>
        <p:spPr bwMode="auto">
          <a:xfrm>
            <a:off x="381000" y="304800"/>
            <a:ext cx="8153400" cy="584776"/>
          </a:xfrm>
          <a:prstGeom prst="rect">
            <a:avLst/>
          </a:prstGeom>
          <a:noFill/>
          <a:ln w="50800">
            <a:noFill/>
            <a:miter lim="800000"/>
            <a:headEnd/>
            <a:tailEnd/>
          </a:ln>
          <a:effectLst/>
        </p:spPr>
        <p:txBody>
          <a:bodyPr>
            <a:prstTxWarp prst="textNoShape">
              <a:avLst/>
            </a:prstTxWarp>
            <a:spAutoFit/>
          </a:bodyPr>
          <a:lstStyle/>
          <a:p>
            <a:pPr>
              <a:spcBef>
                <a:spcPct val="50000"/>
              </a:spcBef>
            </a:pPr>
            <a:r>
              <a:rPr lang="en-US" sz="3200" b="1" u="sng" dirty="0" smtClean="0">
                <a:latin typeface="Arial" charset="0"/>
              </a:rPr>
              <a:t>Principle of Integrating Nephelometer </a:t>
            </a:r>
            <a:endParaRPr lang="en-US" sz="3200" b="1" u="sng" dirty="0">
              <a:latin typeface="Arial" charset="0"/>
            </a:endParaRPr>
          </a:p>
        </p:txBody>
      </p:sp>
      <p:sp>
        <p:nvSpPr>
          <p:cNvPr id="333860" name="Text Box 36"/>
          <p:cNvSpPr txBox="1">
            <a:spLocks noChangeArrowheads="1"/>
          </p:cNvSpPr>
          <p:nvPr/>
        </p:nvSpPr>
        <p:spPr bwMode="auto">
          <a:xfrm>
            <a:off x="609600" y="3886200"/>
            <a:ext cx="7391400" cy="2073275"/>
          </a:xfrm>
          <a:prstGeom prst="rect">
            <a:avLst/>
          </a:prstGeom>
          <a:noFill/>
          <a:ln w="50800">
            <a:noFill/>
            <a:miter lim="800000"/>
            <a:headEnd/>
            <a:tailEnd/>
          </a:ln>
          <a:effectLst/>
        </p:spPr>
        <p:txBody>
          <a:bodyPr>
            <a:prstTxWarp prst="textNoShape">
              <a:avLst/>
            </a:prstTxWarp>
            <a:spAutoFit/>
          </a:bodyPr>
          <a:lstStyle/>
          <a:p>
            <a:pPr marL="457200" indent="-457200" algn="l">
              <a:spcBef>
                <a:spcPct val="50000"/>
              </a:spcBef>
              <a:buFontTx/>
              <a:buAutoNum type="arabicPeriod"/>
            </a:pPr>
            <a:r>
              <a:rPr lang="en-US" sz="2000">
                <a:latin typeface="Arial" charset="0"/>
              </a:rPr>
              <a:t>Light source intensity is proportional to cos</a:t>
            </a:r>
            <a:r>
              <a:rPr lang="en-US" sz="2000">
                <a:latin typeface="Symbol" charset="2"/>
              </a:rPr>
              <a:t>q</a:t>
            </a:r>
            <a:r>
              <a:rPr lang="en-US" sz="2000">
                <a:latin typeface="Arial" charset="0"/>
              </a:rPr>
              <a:t>, which gives the sin</a:t>
            </a:r>
            <a:r>
              <a:rPr lang="en-US" sz="2000" i="1">
                <a:latin typeface="Symbol" charset="2"/>
              </a:rPr>
              <a:t>f</a:t>
            </a:r>
            <a:r>
              <a:rPr lang="en-US" sz="2000">
                <a:latin typeface="Arial" charset="0"/>
              </a:rPr>
              <a:t> weighting in the integrand.</a:t>
            </a:r>
            <a:endParaRPr lang="en-US" sz="2000">
              <a:latin typeface="Symbol" charset="2"/>
            </a:endParaRPr>
          </a:p>
          <a:p>
            <a:pPr marL="457200" indent="-457200" algn="l">
              <a:spcBef>
                <a:spcPct val="50000"/>
              </a:spcBef>
              <a:buFontTx/>
              <a:buAutoNum type="arabicPeriod"/>
            </a:pPr>
            <a:r>
              <a:rPr lang="en-US" sz="2000">
                <a:latin typeface="Arial" charset="0"/>
              </a:rPr>
              <a:t>Conical viewing volume </a:t>
            </a:r>
            <a:r>
              <a:rPr lang="en-US" sz="2000" i="1">
                <a:latin typeface="Arial" charset="0"/>
              </a:rPr>
              <a:t>dv</a:t>
            </a:r>
            <a:r>
              <a:rPr lang="en-US" sz="2000">
                <a:latin typeface="Arial" charset="0"/>
              </a:rPr>
              <a:t> increases as </a:t>
            </a:r>
            <a:r>
              <a:rPr lang="en-US" sz="2000" i="1">
                <a:latin typeface="Arial" charset="0"/>
              </a:rPr>
              <a:t>r</a:t>
            </a:r>
            <a:r>
              <a:rPr lang="en-US" sz="2000" i="1" baseline="30000">
                <a:latin typeface="Arial" charset="0"/>
              </a:rPr>
              <a:t>2</a:t>
            </a:r>
            <a:r>
              <a:rPr lang="en-US" sz="2000">
                <a:latin typeface="Arial" charset="0"/>
              </a:rPr>
              <a:t>, but intensity of light from </a:t>
            </a:r>
            <a:r>
              <a:rPr lang="en-US" sz="2000" i="1">
                <a:latin typeface="Arial" charset="0"/>
              </a:rPr>
              <a:t>dv</a:t>
            </a:r>
            <a:r>
              <a:rPr lang="en-US" sz="2000">
                <a:latin typeface="Arial" charset="0"/>
              </a:rPr>
              <a:t> reaching sensor follows an inverse-square law.  The </a:t>
            </a:r>
            <a:r>
              <a:rPr lang="en-US" sz="2000" i="1">
                <a:latin typeface="Arial" charset="0"/>
              </a:rPr>
              <a:t>r</a:t>
            </a:r>
            <a:r>
              <a:rPr lang="en-US" sz="2000" i="1" baseline="30000">
                <a:latin typeface="Arial" charset="0"/>
              </a:rPr>
              <a:t>2</a:t>
            </a:r>
            <a:r>
              <a:rPr lang="en-US" sz="2000">
                <a:latin typeface="Arial" charset="0"/>
              </a:rPr>
              <a:t> and 1/</a:t>
            </a:r>
            <a:r>
              <a:rPr lang="en-US" sz="2000" i="1">
                <a:latin typeface="Arial" charset="0"/>
              </a:rPr>
              <a:t>r</a:t>
            </a:r>
            <a:r>
              <a:rPr lang="en-US" sz="2000" i="1" baseline="30000">
                <a:latin typeface="Arial" charset="0"/>
              </a:rPr>
              <a:t>2</a:t>
            </a:r>
            <a:r>
              <a:rPr lang="en-US" sz="2000">
                <a:latin typeface="Arial" charset="0"/>
              </a:rPr>
              <a:t> dependencies cancel, yielding equal weighting of each linear increment dr.</a:t>
            </a:r>
          </a:p>
        </p:txBody>
      </p:sp>
      <p:sp>
        <p:nvSpPr>
          <p:cNvPr id="333861" name="Text Box 37"/>
          <p:cNvSpPr txBox="1">
            <a:spLocks noChangeArrowheads="1"/>
          </p:cNvSpPr>
          <p:nvPr/>
        </p:nvSpPr>
        <p:spPr bwMode="auto">
          <a:xfrm>
            <a:off x="685800" y="6248400"/>
            <a:ext cx="6629400" cy="366713"/>
          </a:xfrm>
          <a:prstGeom prst="rect">
            <a:avLst/>
          </a:prstGeom>
          <a:noFill/>
          <a:ln w="50800">
            <a:noFill/>
            <a:miter lim="800000"/>
            <a:headEnd/>
            <a:tailEnd/>
          </a:ln>
          <a:effectLst/>
        </p:spPr>
        <p:txBody>
          <a:bodyPr>
            <a:prstTxWarp prst="textNoShape">
              <a:avLst/>
            </a:prstTxWarp>
            <a:spAutoFit/>
          </a:bodyPr>
          <a:lstStyle/>
          <a:p>
            <a:pPr algn="l">
              <a:spcBef>
                <a:spcPct val="50000"/>
              </a:spcBef>
            </a:pPr>
            <a:r>
              <a:rPr lang="en-US" sz="1800">
                <a:latin typeface="Arial" charset="0"/>
              </a:rPr>
              <a:t>Source: Butcher and Charlson (1972)</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3"/>
          <p:cNvSpPr>
            <a:spLocks noGrp="1"/>
          </p:cNvSpPr>
          <p:nvPr>
            <p:ph type="dt" sz="half" idx="10"/>
          </p:nvPr>
        </p:nvSpPr>
        <p:spPr/>
        <p:txBody>
          <a:bodyPr/>
          <a:lstStyle/>
          <a:p>
            <a:r>
              <a:rPr lang="en-US"/>
              <a:t>J. Ogren  </a:t>
            </a:r>
            <a:fld id="{DF0330FA-50A4-0A4F-8009-A4D75316450C}" type="datetime1">
              <a:rPr lang="en-US"/>
              <a:pPr/>
              <a:t>16-05-24</a:t>
            </a:fld>
            <a:endParaRPr lang="en-US">
              <a:solidFill>
                <a:schemeClr val="tx1"/>
              </a:solidFill>
            </a:endParaRPr>
          </a:p>
        </p:txBody>
      </p:sp>
      <p:sp>
        <p:nvSpPr>
          <p:cNvPr id="83970" name="Rectangle 2"/>
          <p:cNvSpPr>
            <a:spLocks noGrp="1" noChangeArrowheads="1"/>
          </p:cNvSpPr>
          <p:nvPr>
            <p:ph type="title"/>
          </p:nvPr>
        </p:nvSpPr>
        <p:spPr/>
        <p:txBody>
          <a:bodyPr/>
          <a:lstStyle/>
          <a:p>
            <a:r>
              <a:rPr lang="en-US"/>
              <a:t>TSI 3563 Integrating Nephelometer</a:t>
            </a:r>
          </a:p>
        </p:txBody>
      </p:sp>
      <p:pic>
        <p:nvPicPr>
          <p:cNvPr id="83974" name="Picture 6" descr="3563NEPH"/>
          <p:cNvPicPr>
            <a:picLocks noChangeAspect="1" noChangeArrowheads="1"/>
          </p:cNvPicPr>
          <p:nvPr/>
        </p:nvPicPr>
        <p:blipFill>
          <a:blip r:embed="rId3"/>
          <a:srcRect/>
          <a:stretch>
            <a:fillRect/>
          </a:stretch>
        </p:blipFill>
        <p:spPr bwMode="auto">
          <a:xfrm>
            <a:off x="304800" y="1066800"/>
            <a:ext cx="8458200" cy="2960688"/>
          </a:xfrm>
          <a:prstGeom prst="rect">
            <a:avLst/>
          </a:prstGeom>
          <a:noFill/>
        </p:spPr>
      </p:pic>
      <p:graphicFrame>
        <p:nvGraphicFramePr>
          <p:cNvPr id="84083" name="Group 115"/>
          <p:cNvGraphicFramePr>
            <a:graphicFrameLocks noGrp="1"/>
          </p:cNvGraphicFramePr>
          <p:nvPr/>
        </p:nvGraphicFramePr>
        <p:xfrm>
          <a:off x="762000" y="4038600"/>
          <a:ext cx="7467600" cy="2547940"/>
        </p:xfrm>
        <a:graphic>
          <a:graphicData uri="http://schemas.openxmlformats.org/drawingml/2006/table">
            <a:tbl>
              <a:tblPr/>
              <a:tblGrid>
                <a:gridCol w="2397125"/>
                <a:gridCol w="5070475"/>
              </a:tblGrid>
              <a:tr h="5095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rPr>
                        <a:t>Wavelengths:</a:t>
                      </a: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rPr>
                        <a:t>450, 550, 700 nm</a:t>
                      </a:r>
                    </a:p>
                  </a:txBody>
                  <a:tcPr horzOverflow="overflow">
                    <a:lnL>
                      <a:noFill/>
                    </a:lnL>
                    <a:lnR cap="flat">
                      <a:noFill/>
                    </a:lnR>
                    <a:lnT cap="flat">
                      <a:noFill/>
                    </a:lnT>
                    <a:lnB>
                      <a:noFill/>
                    </a:lnB>
                    <a:lnTlToBr>
                      <a:noFill/>
                    </a:lnTlToBr>
                    <a:lnBlToTr>
                      <a:noFill/>
                    </a:lnBlToTr>
                    <a:noFill/>
                  </a:tcPr>
                </a:tc>
              </a:tr>
              <a:tr h="5095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rPr>
                        <a:t>Bandwidth:</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rPr>
                        <a:t>40 nm FWHM</a:t>
                      </a:r>
                    </a:p>
                  </a:txBody>
                  <a:tcPr horzOverflow="overflow">
                    <a:lnL>
                      <a:noFill/>
                    </a:lnL>
                    <a:lnR cap="flat">
                      <a:noFill/>
                    </a:lnR>
                    <a:lnT>
                      <a:noFill/>
                    </a:lnT>
                    <a:lnB>
                      <a:noFill/>
                    </a:lnB>
                    <a:lnTlToBr>
                      <a:noFill/>
                    </a:lnTlToBr>
                    <a:lnBlToTr>
                      <a:noFill/>
                    </a:lnBlToTr>
                    <a:noFill/>
                  </a:tcPr>
                </a:tc>
              </a:tr>
              <a:tr h="5095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rPr>
                        <a:t>Angular range:</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rPr>
                        <a:t>7-170° (total), 90-170° (backscatter)</a:t>
                      </a:r>
                    </a:p>
                  </a:txBody>
                  <a:tcPr horzOverflow="overflow">
                    <a:lnL>
                      <a:noFill/>
                    </a:lnL>
                    <a:lnR cap="flat">
                      <a:noFill/>
                    </a:lnR>
                    <a:lnT>
                      <a:noFill/>
                    </a:lnT>
                    <a:lnB>
                      <a:noFill/>
                    </a:lnB>
                    <a:lnTlToBr>
                      <a:noFill/>
                    </a:lnTlToBr>
                    <a:lnBlToTr>
                      <a:noFill/>
                    </a:lnBlToTr>
                    <a:noFill/>
                  </a:tcPr>
                </a:tc>
              </a:tr>
              <a:tr h="5095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rPr>
                        <a:t>Sensitivity:</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rPr>
                        <a:t>2-3 </a:t>
                      </a:r>
                      <a:r>
                        <a:rPr kumimoji="0" lang="en-US" sz="2000" b="1" i="0" u="none" strike="noStrike" cap="none" normalizeH="0" baseline="0" dirty="0" err="1">
                          <a:ln>
                            <a:noFill/>
                          </a:ln>
                          <a:solidFill>
                            <a:schemeClr val="tx1"/>
                          </a:solidFill>
                          <a:effectLst/>
                          <a:latin typeface="Arial" charset="0"/>
                        </a:rPr>
                        <a:t>x</a:t>
                      </a:r>
                      <a:r>
                        <a:rPr kumimoji="0" lang="en-US" sz="2000" b="1" i="0" u="none" strike="noStrike" cap="none" normalizeH="0" baseline="0" dirty="0">
                          <a:ln>
                            <a:noFill/>
                          </a:ln>
                          <a:solidFill>
                            <a:schemeClr val="tx1"/>
                          </a:solidFill>
                          <a:effectLst/>
                          <a:latin typeface="Arial" charset="0"/>
                        </a:rPr>
                        <a:t> 10</a:t>
                      </a:r>
                      <a:r>
                        <a:rPr kumimoji="0" lang="en-US" sz="2000" b="1" i="0" u="none" strike="noStrike" cap="none" normalizeH="0" baseline="30000" dirty="0">
                          <a:ln>
                            <a:noFill/>
                          </a:ln>
                          <a:solidFill>
                            <a:schemeClr val="tx1"/>
                          </a:solidFill>
                          <a:effectLst/>
                          <a:latin typeface="Arial" charset="0"/>
                        </a:rPr>
                        <a:t>-7</a:t>
                      </a:r>
                      <a:r>
                        <a:rPr kumimoji="0" lang="en-US" sz="2000" b="1" i="0" u="none" strike="noStrike" cap="none" normalizeH="0" baseline="0" dirty="0" smtClean="0">
                          <a:ln>
                            <a:noFill/>
                          </a:ln>
                          <a:solidFill>
                            <a:schemeClr val="tx1"/>
                          </a:solidFill>
                          <a:effectLst/>
                          <a:latin typeface="Arial" charset="0"/>
                        </a:rPr>
                        <a:t> m</a:t>
                      </a:r>
                      <a:r>
                        <a:rPr kumimoji="0" lang="en-US" sz="2000" b="1" i="0" u="none" strike="noStrike" cap="none" normalizeH="0" baseline="30000" dirty="0">
                          <a:ln>
                            <a:noFill/>
                          </a:ln>
                          <a:solidFill>
                            <a:schemeClr val="tx1"/>
                          </a:solidFill>
                          <a:effectLst/>
                          <a:latin typeface="Arial" charset="0"/>
                        </a:rPr>
                        <a:t>-1</a:t>
                      </a:r>
                      <a:r>
                        <a:rPr kumimoji="0" lang="en-US" sz="2000" b="1" i="0" u="none" strike="noStrike" cap="none" normalizeH="0" baseline="0" dirty="0">
                          <a:ln>
                            <a:noFill/>
                          </a:ln>
                          <a:solidFill>
                            <a:schemeClr val="tx1"/>
                          </a:solidFill>
                          <a:effectLst/>
                          <a:latin typeface="Arial" charset="0"/>
                        </a:rPr>
                        <a:t> (60-sec average)</a:t>
                      </a:r>
                    </a:p>
                  </a:txBody>
                  <a:tcPr horzOverflow="overflow">
                    <a:lnL>
                      <a:noFill/>
                    </a:lnL>
                    <a:lnR cap="flat">
                      <a:noFill/>
                    </a:lnR>
                    <a:lnT>
                      <a:noFill/>
                    </a:lnT>
                    <a:lnB>
                      <a:noFill/>
                    </a:lnB>
                    <a:lnTlToBr>
                      <a:noFill/>
                    </a:lnTlToBr>
                    <a:lnBlToTr>
                      <a:noFill/>
                    </a:lnBlToTr>
                    <a:noFill/>
                  </a:tcPr>
                </a:tc>
              </a:tr>
              <a:tr h="5095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rPr>
                        <a:t>Source: TSI, Inc.</a:t>
                      </a: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a:t>J. Ogren  </a:t>
            </a:r>
            <a:fld id="{9F0C88BB-8426-2142-92FB-CAB7D3302FA8}" type="datetime1">
              <a:rPr lang="en-US"/>
              <a:pPr/>
              <a:t>16-05-24</a:t>
            </a:fld>
            <a:endParaRPr lang="en-US">
              <a:solidFill>
                <a:schemeClr val="tx1"/>
              </a:solidFill>
            </a:endParaRPr>
          </a:p>
        </p:txBody>
      </p:sp>
      <p:sp>
        <p:nvSpPr>
          <p:cNvPr id="125954" name="Rectangle 2"/>
          <p:cNvSpPr>
            <a:spLocks noGrp="1" noChangeArrowheads="1"/>
          </p:cNvSpPr>
          <p:nvPr>
            <p:ph type="title"/>
          </p:nvPr>
        </p:nvSpPr>
        <p:spPr>
          <a:xfrm>
            <a:off x="381000" y="304800"/>
            <a:ext cx="8305800" cy="609600"/>
          </a:xfrm>
        </p:spPr>
        <p:txBody>
          <a:bodyPr/>
          <a:lstStyle/>
          <a:p>
            <a:r>
              <a:rPr lang="en-US"/>
              <a:t>TSI Nephelometer Non-Idealities</a:t>
            </a:r>
          </a:p>
        </p:txBody>
      </p:sp>
      <p:sp>
        <p:nvSpPr>
          <p:cNvPr id="125956" name="Text Box 4"/>
          <p:cNvSpPr txBox="1">
            <a:spLocks noChangeArrowheads="1"/>
          </p:cNvSpPr>
          <p:nvPr/>
        </p:nvSpPr>
        <p:spPr bwMode="auto">
          <a:xfrm>
            <a:off x="609600" y="6172200"/>
            <a:ext cx="7239000" cy="366713"/>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sz="1800">
                <a:latin typeface="Arial" charset="0"/>
              </a:rPr>
              <a:t>Source:	Anderson et al. (1996)</a:t>
            </a:r>
          </a:p>
        </p:txBody>
      </p:sp>
      <p:pic>
        <p:nvPicPr>
          <p:cNvPr id="125958" name="Picture 6" descr="neph-1"/>
          <p:cNvPicPr>
            <a:picLocks noChangeAspect="1" noChangeArrowheads="1"/>
          </p:cNvPicPr>
          <p:nvPr/>
        </p:nvPicPr>
        <p:blipFill>
          <a:blip r:embed="rId3"/>
          <a:srcRect/>
          <a:stretch>
            <a:fillRect/>
          </a:stretch>
        </p:blipFill>
        <p:spPr bwMode="auto">
          <a:xfrm>
            <a:off x="304800" y="1752600"/>
            <a:ext cx="4059238" cy="3382963"/>
          </a:xfrm>
          <a:prstGeom prst="rect">
            <a:avLst/>
          </a:prstGeom>
          <a:noFill/>
          <a:ln w="9525">
            <a:noFill/>
            <a:miter lim="800000"/>
            <a:headEnd/>
            <a:tailEnd/>
          </a:ln>
        </p:spPr>
      </p:pic>
      <p:pic>
        <p:nvPicPr>
          <p:cNvPr id="125959" name="Picture 7" descr="neph-2"/>
          <p:cNvPicPr>
            <a:picLocks noChangeAspect="1" noChangeArrowheads="1"/>
          </p:cNvPicPr>
          <p:nvPr/>
        </p:nvPicPr>
        <p:blipFill>
          <a:blip r:embed="rId4"/>
          <a:srcRect/>
          <a:stretch>
            <a:fillRect/>
          </a:stretch>
        </p:blipFill>
        <p:spPr bwMode="auto">
          <a:xfrm>
            <a:off x="4800600" y="1752600"/>
            <a:ext cx="3937000" cy="3521075"/>
          </a:xfrm>
          <a:prstGeom prst="rect">
            <a:avLst/>
          </a:prstGeom>
          <a:noFill/>
          <a:ln w="9525">
            <a:noFill/>
            <a:miter lim="800000"/>
            <a:headEnd/>
            <a:tailEnd/>
          </a:ln>
        </p:spPr>
      </p:pic>
      <p:sp>
        <p:nvSpPr>
          <p:cNvPr id="125960" name="Text Box 8"/>
          <p:cNvSpPr txBox="1">
            <a:spLocks noChangeArrowheads="1"/>
          </p:cNvSpPr>
          <p:nvPr/>
        </p:nvSpPr>
        <p:spPr bwMode="auto">
          <a:xfrm>
            <a:off x="5029200" y="1219200"/>
            <a:ext cx="37338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latin typeface="Arial" charset="0"/>
              </a:rPr>
              <a:t>angular response</a:t>
            </a:r>
          </a:p>
        </p:txBody>
      </p:sp>
      <p:sp>
        <p:nvSpPr>
          <p:cNvPr id="125961" name="Text Box 9"/>
          <p:cNvSpPr txBox="1">
            <a:spLocks noChangeArrowheads="1"/>
          </p:cNvSpPr>
          <p:nvPr/>
        </p:nvSpPr>
        <p:spPr bwMode="auto">
          <a:xfrm>
            <a:off x="762000" y="1219200"/>
            <a:ext cx="37338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latin typeface="Arial" charset="0"/>
              </a:rPr>
              <a:t>wavelength response</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838200"/>
          </a:xfrm>
        </p:spPr>
        <p:txBody>
          <a:bodyPr>
            <a:normAutofit/>
          </a:bodyPr>
          <a:lstStyle/>
          <a:p>
            <a:r>
              <a:rPr lang="en-US" sz="4000" dirty="0">
                <a:latin typeface="Calibri" charset="0"/>
              </a:rPr>
              <a:t>GAW </a:t>
            </a:r>
            <a:r>
              <a:rPr lang="en-US" sz="4000" dirty="0" smtClean="0">
                <a:latin typeface="Calibri" charset="0"/>
              </a:rPr>
              <a:t>In-situ Aerosol Variables</a:t>
            </a:r>
            <a:endParaRPr lang="en-US" sz="4000" dirty="0">
              <a:latin typeface="Calibri" charset="0"/>
            </a:endParaRPr>
          </a:p>
        </p:txBody>
      </p:sp>
      <p:sp>
        <p:nvSpPr>
          <p:cNvPr id="4" name="Content Placeholder 3"/>
          <p:cNvSpPr>
            <a:spLocks noGrp="1"/>
          </p:cNvSpPr>
          <p:nvPr>
            <p:ph idx="1"/>
          </p:nvPr>
        </p:nvSpPr>
        <p:spPr>
          <a:xfrm>
            <a:off x="457200" y="898526"/>
            <a:ext cx="8229600" cy="5762625"/>
          </a:xfrm>
        </p:spPr>
        <p:txBody>
          <a:bodyPr>
            <a:normAutofit fontScale="92500"/>
          </a:bodyPr>
          <a:lstStyle/>
          <a:p>
            <a:pPr>
              <a:lnSpc>
                <a:spcPct val="80000"/>
              </a:lnSpc>
            </a:pPr>
            <a:r>
              <a:rPr lang="en-GB" sz="3000" dirty="0" smtClean="0">
                <a:latin typeface="Calibri" charset="0"/>
              </a:rPr>
              <a:t>Chemical (in </a:t>
            </a:r>
            <a:r>
              <a:rPr lang="en-GB" sz="3000" dirty="0">
                <a:latin typeface="Calibri" charset="0"/>
              </a:rPr>
              <a:t>two size </a:t>
            </a:r>
            <a:r>
              <a:rPr lang="en-GB" sz="3000" dirty="0" smtClean="0">
                <a:latin typeface="Calibri" charset="0"/>
              </a:rPr>
              <a:t>fractions)</a:t>
            </a:r>
            <a:endParaRPr lang="en-US" sz="3000" dirty="0">
              <a:latin typeface="Calibri" charset="0"/>
            </a:endParaRPr>
          </a:p>
          <a:p>
            <a:pPr lvl="1">
              <a:lnSpc>
                <a:spcPct val="80000"/>
              </a:lnSpc>
            </a:pPr>
            <a:r>
              <a:rPr lang="en-GB" sz="3000" b="0" dirty="0" smtClean="0">
                <a:latin typeface="Calibri" charset="0"/>
              </a:rPr>
              <a:t>Mass and major </a:t>
            </a:r>
            <a:r>
              <a:rPr lang="en-GB" sz="3000" b="0" dirty="0">
                <a:latin typeface="Calibri" charset="0"/>
              </a:rPr>
              <a:t>chemical </a:t>
            </a:r>
            <a:r>
              <a:rPr lang="en-GB" sz="3000" b="0" dirty="0" smtClean="0">
                <a:latin typeface="Calibri" charset="0"/>
              </a:rPr>
              <a:t>components</a:t>
            </a:r>
          </a:p>
          <a:p>
            <a:pPr>
              <a:lnSpc>
                <a:spcPct val="80000"/>
              </a:lnSpc>
            </a:pPr>
            <a:r>
              <a:rPr lang="en-GB" sz="3000" b="0" dirty="0" smtClean="0">
                <a:latin typeface="Calibri" charset="0"/>
              </a:rPr>
              <a:t> </a:t>
            </a:r>
            <a:r>
              <a:rPr lang="en-GB" sz="3000" dirty="0" smtClean="0">
                <a:latin typeface="Calibri" charset="0"/>
              </a:rPr>
              <a:t>Optical coefficients at various wavelengths</a:t>
            </a:r>
            <a:endParaRPr lang="en-US" sz="3000" dirty="0" smtClean="0">
              <a:latin typeface="Calibri" charset="0"/>
            </a:endParaRPr>
          </a:p>
          <a:p>
            <a:pPr lvl="1">
              <a:lnSpc>
                <a:spcPct val="80000"/>
              </a:lnSpc>
            </a:pPr>
            <a:r>
              <a:rPr lang="en-GB" sz="3000" b="0" dirty="0" smtClean="0">
                <a:latin typeface="Calibri" charset="0"/>
              </a:rPr>
              <a:t>Light scattering and hemispheric backscattering</a:t>
            </a:r>
          </a:p>
          <a:p>
            <a:pPr lvl="1">
              <a:lnSpc>
                <a:spcPct val="80000"/>
              </a:lnSpc>
            </a:pPr>
            <a:r>
              <a:rPr lang="en-GB" sz="3000" b="0" dirty="0" smtClean="0">
                <a:latin typeface="Calibri" charset="0"/>
              </a:rPr>
              <a:t>Light absorption</a:t>
            </a:r>
            <a:endParaRPr lang="en-US" sz="3000" b="0" dirty="0">
              <a:latin typeface="Calibri" charset="0"/>
            </a:endParaRPr>
          </a:p>
          <a:p>
            <a:pPr>
              <a:lnSpc>
                <a:spcPct val="80000"/>
              </a:lnSpc>
            </a:pPr>
            <a:r>
              <a:rPr lang="en-GB" sz="3000" dirty="0" smtClean="0">
                <a:latin typeface="Calibri" charset="0"/>
              </a:rPr>
              <a:t>Physical</a:t>
            </a:r>
          </a:p>
          <a:p>
            <a:pPr lvl="1">
              <a:lnSpc>
                <a:spcPct val="80000"/>
              </a:lnSpc>
            </a:pPr>
            <a:r>
              <a:rPr lang="en-GB" sz="3000" b="0" dirty="0" smtClean="0">
                <a:latin typeface="Calibri" charset="0"/>
              </a:rPr>
              <a:t>Number </a:t>
            </a:r>
            <a:r>
              <a:rPr lang="en-GB" sz="3000" b="0" dirty="0">
                <a:latin typeface="Calibri" charset="0"/>
              </a:rPr>
              <a:t>size </a:t>
            </a:r>
            <a:r>
              <a:rPr lang="en-GB" sz="3000" b="0" dirty="0" smtClean="0">
                <a:latin typeface="Calibri" charset="0"/>
              </a:rPr>
              <a:t>distribution and total concentration</a:t>
            </a:r>
            <a:endParaRPr lang="en-US" sz="3000" b="0" dirty="0">
              <a:latin typeface="Calibri" charset="0"/>
            </a:endParaRPr>
          </a:p>
          <a:p>
            <a:pPr lvl="1">
              <a:lnSpc>
                <a:spcPct val="80000"/>
              </a:lnSpc>
            </a:pPr>
            <a:r>
              <a:rPr lang="en-GB" sz="3000" b="0" dirty="0" smtClean="0">
                <a:latin typeface="Calibri" charset="0"/>
              </a:rPr>
              <a:t>Cloud </a:t>
            </a:r>
            <a:r>
              <a:rPr lang="en-GB" sz="3000" b="0" dirty="0">
                <a:latin typeface="Calibri" charset="0"/>
              </a:rPr>
              <a:t>condensation nuclei number concentration at various super-</a:t>
            </a:r>
            <a:r>
              <a:rPr lang="en-GB" sz="3000" b="0" dirty="0" smtClean="0">
                <a:latin typeface="Calibri" charset="0"/>
              </a:rPr>
              <a:t>saturations</a:t>
            </a:r>
          </a:p>
          <a:p>
            <a:pPr>
              <a:lnSpc>
                <a:spcPct val="80000"/>
              </a:lnSpc>
            </a:pPr>
            <a:r>
              <a:rPr lang="en-GB" sz="3000" dirty="0">
                <a:latin typeface="Calibri" charset="0"/>
              </a:rPr>
              <a:t>Intermittent</a:t>
            </a:r>
          </a:p>
          <a:p>
            <a:pPr lvl="1">
              <a:lnSpc>
                <a:spcPct val="80000"/>
              </a:lnSpc>
            </a:pPr>
            <a:r>
              <a:rPr lang="en-GB" sz="3000" dirty="0" smtClean="0">
                <a:latin typeface="Calibri" charset="0"/>
              </a:rPr>
              <a:t>Detailed, size-fractionated chemical composition</a:t>
            </a:r>
          </a:p>
          <a:p>
            <a:pPr lvl="1">
              <a:lnSpc>
                <a:spcPct val="80000"/>
              </a:lnSpc>
            </a:pPr>
            <a:r>
              <a:rPr lang="en-GB" sz="3000" b="0" dirty="0" smtClean="0">
                <a:latin typeface="Calibri" charset="0"/>
              </a:rPr>
              <a:t>Dependence on relative humidity</a:t>
            </a:r>
            <a:endParaRPr lang="en-US" sz="3000" b="0" dirty="0">
              <a:latin typeface="Calibri" charset="0"/>
            </a:endParaRPr>
          </a:p>
        </p:txBody>
      </p:sp>
    </p:spTree>
    <p:extLst>
      <p:ext uri="{BB962C8B-B14F-4D97-AF65-F5344CB8AC3E}">
        <p14:creationId xmlns:p14="http://schemas.microsoft.com/office/powerpoint/2010/main" val="39542334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TSI Nephelometer Angular Errors</a:t>
            </a:r>
            <a:endParaRPr lang="en-US" dirty="0"/>
          </a:p>
        </p:txBody>
      </p:sp>
      <p:pic>
        <p:nvPicPr>
          <p:cNvPr id="5" name="Content Placeholder 4" descr="Anderson-Determining_Aerosol_Radiative_Properties_Using_the_TSI_3563_Integrating_Nephelometer-Figure3.png"/>
          <p:cNvPicPr>
            <a:picLocks noGrp="1" noChangeAspect="1"/>
          </p:cNvPicPr>
          <p:nvPr>
            <p:ph idx="1"/>
          </p:nvPr>
        </p:nvPicPr>
        <p:blipFill>
          <a:blip r:embed="rId2"/>
          <a:srcRect l="1171" t="10937" r="1171" b="4688"/>
          <a:stretch>
            <a:fillRect/>
          </a:stretch>
        </p:blipFill>
        <p:spPr>
          <a:xfrm>
            <a:off x="228600" y="1066800"/>
            <a:ext cx="8229600" cy="4677878"/>
          </a:xfrm>
        </p:spPr>
      </p:pic>
      <p:sp>
        <p:nvSpPr>
          <p:cNvPr id="4" name="Date Placeholder 3"/>
          <p:cNvSpPr>
            <a:spLocks noGrp="1"/>
          </p:cNvSpPr>
          <p:nvPr>
            <p:ph type="dt" sz="half" idx="10"/>
          </p:nvPr>
        </p:nvSpPr>
        <p:spPr/>
        <p:txBody>
          <a:bodyPr/>
          <a:lstStyle/>
          <a:p>
            <a:r>
              <a:rPr lang="en-US" smtClean="0"/>
              <a:t>J. Ogren  </a:t>
            </a:r>
            <a:fld id="{080ED1E7-59CF-3A4C-8775-99A0FA27DB17}" type="datetime1">
              <a:rPr lang="en-US" smtClean="0"/>
              <a:pPr/>
              <a:t>16-05-24</a:t>
            </a:fld>
            <a:endParaRPr lang="en-US">
              <a:solidFill>
                <a:schemeClr val="tx1"/>
              </a:solidFill>
            </a:endParaRPr>
          </a:p>
        </p:txBody>
      </p:sp>
      <p:sp>
        <p:nvSpPr>
          <p:cNvPr id="6" name="TextBox 5"/>
          <p:cNvSpPr txBox="1"/>
          <p:nvPr/>
        </p:nvSpPr>
        <p:spPr>
          <a:xfrm>
            <a:off x="533400" y="5867400"/>
            <a:ext cx="8077200" cy="830997"/>
          </a:xfrm>
          <a:prstGeom prst="rect">
            <a:avLst/>
          </a:prstGeom>
          <a:noFill/>
        </p:spPr>
        <p:txBody>
          <a:bodyPr wrap="square" rtlCol="0">
            <a:spAutoFit/>
          </a:bodyPr>
          <a:lstStyle/>
          <a:p>
            <a:pPr algn="l"/>
            <a:r>
              <a:rPr lang="en-US" dirty="0" smtClean="0">
                <a:latin typeface="+mn-lt"/>
              </a:rPr>
              <a:t>This error is a consequence of calibration with Rayleigh scattering vs. measurement of Mie scattering particles</a:t>
            </a:r>
            <a:endParaRPr lang="en-US" dirty="0">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J. Ogren  </a:t>
            </a:r>
            <a:fld id="{1A873D6A-71C0-3F4D-B90E-E07240C5453E}" type="datetime1">
              <a:rPr lang="en-US"/>
              <a:pPr/>
              <a:t>16-05-24</a:t>
            </a:fld>
            <a:endParaRPr lang="en-US">
              <a:solidFill>
                <a:schemeClr val="tx1"/>
              </a:solidFill>
            </a:endParaRPr>
          </a:p>
        </p:txBody>
      </p:sp>
      <p:sp>
        <p:nvSpPr>
          <p:cNvPr id="126978" name="Rectangle 2"/>
          <p:cNvSpPr>
            <a:spLocks noGrp="1" noChangeArrowheads="1"/>
          </p:cNvSpPr>
          <p:nvPr>
            <p:ph type="title"/>
          </p:nvPr>
        </p:nvSpPr>
        <p:spPr>
          <a:xfrm>
            <a:off x="304800" y="228600"/>
            <a:ext cx="8382000" cy="990600"/>
          </a:xfrm>
        </p:spPr>
        <p:txBody>
          <a:bodyPr/>
          <a:lstStyle/>
          <a:p>
            <a:r>
              <a:rPr lang="en-US" u="none"/>
              <a:t>Measured (points) vs. Calculated (lines) </a:t>
            </a:r>
            <a:r>
              <a:rPr lang="en-US"/>
              <a:t>Response of TSI Nephelometer</a:t>
            </a:r>
          </a:p>
        </p:txBody>
      </p:sp>
      <p:sp>
        <p:nvSpPr>
          <p:cNvPr id="126979" name="Text Box 3"/>
          <p:cNvSpPr txBox="1">
            <a:spLocks noChangeArrowheads="1"/>
          </p:cNvSpPr>
          <p:nvPr/>
        </p:nvSpPr>
        <p:spPr bwMode="auto">
          <a:xfrm>
            <a:off x="609600" y="6172200"/>
            <a:ext cx="7239000" cy="366713"/>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sz="1800">
                <a:latin typeface="Arial" charset="0"/>
              </a:rPr>
              <a:t>Source:	Anderson et al. (1996)</a:t>
            </a:r>
          </a:p>
        </p:txBody>
      </p:sp>
      <p:pic>
        <p:nvPicPr>
          <p:cNvPr id="8" name="Content Placeholder 5" descr="Anderson-Performace_Characteristics_of_a_High-Sensitivity,_Three-Wavelength,_Total_Catter_Backscatter_Nephelometer-Figure6.png"/>
          <p:cNvPicPr>
            <a:picLocks noGrp="1" noChangeAspect="1"/>
          </p:cNvPicPr>
          <p:nvPr>
            <p:ph idx="1"/>
          </p:nvPr>
        </p:nvPicPr>
        <p:blipFill>
          <a:blip r:embed="rId3"/>
          <a:srcRect t="-2218" b="-2218"/>
          <a:stretch>
            <a:fillRect/>
          </a:stretch>
        </p:blipFill>
        <p:spPr>
          <a:xfrm>
            <a:off x="685800" y="1219200"/>
            <a:ext cx="7848600" cy="4876800"/>
          </a:xfr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a:t>J. Ogren  </a:t>
            </a:r>
            <a:fld id="{E347E76F-E36C-9D41-B4A2-1891DA0DA2B7}" type="datetime1">
              <a:rPr lang="en-US"/>
              <a:pPr/>
              <a:t>16-05-24</a:t>
            </a:fld>
            <a:endParaRPr lang="en-US">
              <a:solidFill>
                <a:schemeClr val="tx1"/>
              </a:solidFill>
            </a:endParaRPr>
          </a:p>
        </p:txBody>
      </p:sp>
      <p:sp>
        <p:nvSpPr>
          <p:cNvPr id="68610" name="Rectangle 2"/>
          <p:cNvSpPr>
            <a:spLocks noGrp="1" noChangeArrowheads="1"/>
          </p:cNvSpPr>
          <p:nvPr>
            <p:ph type="title"/>
          </p:nvPr>
        </p:nvSpPr>
        <p:spPr>
          <a:xfrm>
            <a:off x="696913" y="331788"/>
            <a:ext cx="7772400" cy="658812"/>
          </a:xfrm>
          <a:noFill/>
          <a:ln/>
        </p:spPr>
        <p:txBody>
          <a:bodyPr lIns="92075" tIns="46038" rIns="92075" bIns="46038" anchor="b"/>
          <a:lstStyle/>
          <a:p>
            <a:r>
              <a:rPr lang="en-US"/>
              <a:t>Nephelometer Truncation Corrections</a:t>
            </a:r>
          </a:p>
        </p:txBody>
      </p:sp>
      <p:sp>
        <p:nvSpPr>
          <p:cNvPr id="68611" name="Text Box 3"/>
          <p:cNvSpPr txBox="1">
            <a:spLocks noChangeArrowheads="1"/>
          </p:cNvSpPr>
          <p:nvPr/>
        </p:nvSpPr>
        <p:spPr bwMode="auto">
          <a:xfrm>
            <a:off x="609600" y="6019800"/>
            <a:ext cx="4724400" cy="457200"/>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a:t>Source: Anderson and Ogren (1998)</a:t>
            </a:r>
          </a:p>
        </p:txBody>
      </p:sp>
      <p:pic>
        <p:nvPicPr>
          <p:cNvPr id="68612" name="Picture 4" descr="corr_trunc"/>
          <p:cNvPicPr>
            <a:picLocks noChangeAspect="1" noChangeArrowheads="1"/>
          </p:cNvPicPr>
          <p:nvPr/>
        </p:nvPicPr>
        <p:blipFill>
          <a:blip r:embed="rId3"/>
          <a:srcRect/>
          <a:stretch>
            <a:fillRect/>
          </a:stretch>
        </p:blipFill>
        <p:spPr bwMode="auto">
          <a:xfrm>
            <a:off x="685800" y="1066800"/>
            <a:ext cx="7810500" cy="462756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09600"/>
          </a:xfrm>
        </p:spPr>
        <p:txBody>
          <a:bodyPr/>
          <a:lstStyle/>
          <a:p>
            <a:r>
              <a:rPr lang="en-US" dirty="0" smtClean="0"/>
              <a:t>Measurements of Light Absorption Coefficient</a:t>
            </a:r>
            <a:endParaRPr lang="en-US" dirty="0"/>
          </a:p>
        </p:txBody>
      </p:sp>
      <p:sp>
        <p:nvSpPr>
          <p:cNvPr id="7" name="Content Placeholder 6"/>
          <p:cNvSpPr>
            <a:spLocks noGrp="1"/>
          </p:cNvSpPr>
          <p:nvPr>
            <p:ph idx="1"/>
          </p:nvPr>
        </p:nvSpPr>
        <p:spPr/>
        <p:txBody>
          <a:bodyPr>
            <a:normAutofit fontScale="85000" lnSpcReduction="20000"/>
          </a:bodyPr>
          <a:lstStyle/>
          <a:p>
            <a:r>
              <a:rPr lang="en-US" dirty="0" smtClean="0"/>
              <a:t>Filter-based</a:t>
            </a:r>
          </a:p>
          <a:p>
            <a:pPr lvl="1"/>
            <a:r>
              <a:rPr lang="en-US" dirty="0" smtClean="0"/>
              <a:t>PSAP (particle/soot absorption photometer)</a:t>
            </a:r>
          </a:p>
          <a:p>
            <a:pPr lvl="1"/>
            <a:r>
              <a:rPr lang="en-US" dirty="0" err="1" smtClean="0"/>
              <a:t>Aethalometer</a:t>
            </a:r>
            <a:endParaRPr lang="en-US" dirty="0" smtClean="0"/>
          </a:p>
          <a:p>
            <a:pPr lvl="2"/>
            <a:r>
              <a:rPr lang="en-US" dirty="0" smtClean="0"/>
              <a:t>broadband</a:t>
            </a:r>
          </a:p>
          <a:p>
            <a:pPr lvl="2"/>
            <a:r>
              <a:rPr lang="en-US" dirty="0" smtClean="0"/>
              <a:t>spectral</a:t>
            </a:r>
          </a:p>
          <a:p>
            <a:pPr lvl="1"/>
            <a:r>
              <a:rPr lang="en-US" dirty="0" smtClean="0"/>
              <a:t>MAAP (multi-angle absorption photometer)</a:t>
            </a:r>
          </a:p>
          <a:p>
            <a:pPr lvl="1"/>
            <a:r>
              <a:rPr lang="en-US" dirty="0" smtClean="0"/>
              <a:t>correction schemes</a:t>
            </a:r>
          </a:p>
          <a:p>
            <a:pPr lvl="1"/>
            <a:r>
              <a:rPr lang="en-US" dirty="0" smtClean="0"/>
              <a:t>comparison results</a:t>
            </a:r>
          </a:p>
          <a:p>
            <a:pPr lvl="1"/>
            <a:r>
              <a:rPr lang="en-US" dirty="0" smtClean="0"/>
              <a:t>"yellow beads" – sensitivity to liquid aerosols</a:t>
            </a:r>
          </a:p>
          <a:p>
            <a:pPr lvl="1"/>
            <a:r>
              <a:rPr lang="en-US" dirty="0" smtClean="0"/>
              <a:t>heated inlet (Kondo, 2009, AS&amp;T)</a:t>
            </a:r>
          </a:p>
          <a:p>
            <a:r>
              <a:rPr lang="en-US" dirty="0" smtClean="0"/>
              <a:t>"Direct"</a:t>
            </a:r>
          </a:p>
          <a:p>
            <a:pPr lvl="1"/>
            <a:r>
              <a:rPr lang="en-US" dirty="0" err="1" smtClean="0"/>
              <a:t>photoacoustic</a:t>
            </a:r>
            <a:endParaRPr lang="en-US" dirty="0" smtClean="0"/>
          </a:p>
          <a:p>
            <a:pPr lvl="1"/>
            <a:r>
              <a:rPr lang="en-US" dirty="0" err="1" smtClean="0"/>
              <a:t>photothermal</a:t>
            </a:r>
            <a:r>
              <a:rPr lang="en-US" dirty="0" smtClean="0"/>
              <a:t> interferometer</a:t>
            </a:r>
            <a:endParaRPr lang="en-US" dirty="0"/>
          </a:p>
        </p:txBody>
      </p:sp>
      <p:sp>
        <p:nvSpPr>
          <p:cNvPr id="5" name="Date Placeholder 4"/>
          <p:cNvSpPr>
            <a:spLocks noGrp="1"/>
          </p:cNvSpPr>
          <p:nvPr>
            <p:ph type="dt" sz="half" idx="10"/>
          </p:nvPr>
        </p:nvSpPr>
        <p:spPr/>
        <p:txBody>
          <a:bodyPr/>
          <a:lstStyle/>
          <a:p>
            <a:r>
              <a:rPr lang="en-US" smtClean="0"/>
              <a:t>J. Ogren  </a:t>
            </a:r>
            <a:fld id="{37DE688B-4950-6E46-8D69-58DA1B86FEFD}" type="datetime1">
              <a:rPr lang="en-US" smtClean="0"/>
              <a:pPr/>
              <a:t>16-05-24</a:t>
            </a:fld>
            <a:endParaRPr lang="en-US">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J. Ogren  </a:t>
            </a:r>
            <a:fld id="{E3B3D37A-4300-5B4D-836B-1510E4E6EECE}" type="datetime1">
              <a:rPr lang="en-US"/>
              <a:pPr/>
              <a:t>16-05-24</a:t>
            </a:fld>
            <a:endParaRPr lang="en-US">
              <a:solidFill>
                <a:schemeClr val="tx1"/>
              </a:solidFill>
            </a:endParaRPr>
          </a:p>
        </p:txBody>
      </p:sp>
      <p:sp>
        <p:nvSpPr>
          <p:cNvPr id="101378" name="Rectangle 2"/>
          <p:cNvSpPr>
            <a:spLocks noGrp="1" noChangeArrowheads="1"/>
          </p:cNvSpPr>
          <p:nvPr>
            <p:ph type="title"/>
          </p:nvPr>
        </p:nvSpPr>
        <p:spPr>
          <a:xfrm>
            <a:off x="838200" y="304800"/>
            <a:ext cx="7620000" cy="609600"/>
          </a:xfrm>
        </p:spPr>
        <p:txBody>
          <a:bodyPr/>
          <a:lstStyle/>
          <a:p>
            <a:r>
              <a:rPr lang="en-US"/>
              <a:t>Filter Methods for Light Absorption</a:t>
            </a:r>
          </a:p>
        </p:txBody>
      </p:sp>
      <p:sp>
        <p:nvSpPr>
          <p:cNvPr id="101379" name="Rectangle 3"/>
          <p:cNvSpPr>
            <a:spLocks noGrp="1" noChangeArrowheads="1"/>
          </p:cNvSpPr>
          <p:nvPr>
            <p:ph type="body" idx="1"/>
          </p:nvPr>
        </p:nvSpPr>
        <p:spPr>
          <a:xfrm>
            <a:off x="685800" y="3352800"/>
            <a:ext cx="7848600" cy="3200400"/>
          </a:xfrm>
        </p:spPr>
        <p:txBody>
          <a:bodyPr/>
          <a:lstStyle/>
          <a:p>
            <a:r>
              <a:rPr lang="en-US" sz="2000"/>
              <a:t>Particles are deposited on the filter, which is a light-diffusing, multiple scattering substrate.</a:t>
            </a:r>
          </a:p>
          <a:p>
            <a:r>
              <a:rPr lang="en-US" sz="2000"/>
              <a:t>Light absorbing particles reduce the light power at the photodetector.</a:t>
            </a:r>
          </a:p>
          <a:p>
            <a:r>
              <a:rPr lang="en-US" sz="2000"/>
              <a:t>Ideally, light scattering particles don't reduce power.</a:t>
            </a:r>
          </a:p>
          <a:p>
            <a:r>
              <a:rPr lang="en-US" sz="2000"/>
              <a:t>Variants:</a:t>
            </a:r>
          </a:p>
          <a:p>
            <a:pPr lvl="1"/>
            <a:r>
              <a:rPr lang="en-US" sz="2000"/>
              <a:t>Time-integrated:  integrating plate method, integrating sphere, integrating sandwich</a:t>
            </a:r>
          </a:p>
          <a:p>
            <a:pPr lvl="1"/>
            <a:r>
              <a:rPr lang="en-US" sz="2000"/>
              <a:t>Continuous: aethalometer, PSAP, MAAP</a:t>
            </a:r>
          </a:p>
        </p:txBody>
      </p:sp>
      <p:pic>
        <p:nvPicPr>
          <p:cNvPr id="101380" name="Picture 4"/>
          <p:cNvPicPr>
            <a:picLocks noChangeAspect="1" noChangeArrowheads="1"/>
          </p:cNvPicPr>
          <p:nvPr/>
        </p:nvPicPr>
        <p:blipFill>
          <a:blip r:embed="rId3"/>
          <a:srcRect/>
          <a:stretch>
            <a:fillRect/>
          </a:stretch>
        </p:blipFill>
        <p:spPr bwMode="auto">
          <a:xfrm>
            <a:off x="1981200" y="914400"/>
            <a:ext cx="4635500" cy="22987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J. Ogren  </a:t>
            </a:r>
            <a:fld id="{A7C96AE1-594A-6B46-B25B-AD929EC1C146}" type="datetime1">
              <a:rPr lang="en-US"/>
              <a:pPr/>
              <a:t>16-05-24</a:t>
            </a:fld>
            <a:endParaRPr lang="en-US">
              <a:solidFill>
                <a:schemeClr val="tx1"/>
              </a:solidFill>
            </a:endParaRPr>
          </a:p>
        </p:txBody>
      </p:sp>
      <p:sp>
        <p:nvSpPr>
          <p:cNvPr id="155650" name="Rectangle 2"/>
          <p:cNvSpPr>
            <a:spLocks noGrp="1" noChangeArrowheads="1"/>
          </p:cNvSpPr>
          <p:nvPr>
            <p:ph type="title"/>
          </p:nvPr>
        </p:nvSpPr>
        <p:spPr>
          <a:xfrm>
            <a:off x="838200" y="304800"/>
            <a:ext cx="7620000" cy="609600"/>
          </a:xfrm>
        </p:spPr>
        <p:txBody>
          <a:bodyPr/>
          <a:lstStyle/>
          <a:p>
            <a:r>
              <a:rPr lang="en-US" sz="2800"/>
              <a:t>Calculating Light Absorption on Filters</a:t>
            </a:r>
          </a:p>
        </p:txBody>
      </p:sp>
      <p:sp>
        <p:nvSpPr>
          <p:cNvPr id="155651" name="Rectangle 3"/>
          <p:cNvSpPr>
            <a:spLocks noGrp="1" noChangeArrowheads="1"/>
          </p:cNvSpPr>
          <p:nvPr>
            <p:ph type="body" idx="1"/>
          </p:nvPr>
        </p:nvSpPr>
        <p:spPr>
          <a:xfrm>
            <a:off x="685800" y="2895600"/>
            <a:ext cx="7848600" cy="3657600"/>
          </a:xfrm>
        </p:spPr>
        <p:txBody>
          <a:bodyPr/>
          <a:lstStyle/>
          <a:p>
            <a:pPr>
              <a:buFontTx/>
              <a:buNone/>
            </a:pPr>
            <a:r>
              <a:rPr lang="en-US" sz="2000" i="1" dirty="0"/>
              <a:t> I(t)	</a:t>
            </a:r>
            <a:r>
              <a:rPr lang="en-US" sz="2000" dirty="0"/>
              <a:t>= </a:t>
            </a:r>
            <a:r>
              <a:rPr lang="en-US" sz="2000" dirty="0" err="1"/>
              <a:t>photodetector</a:t>
            </a:r>
            <a:r>
              <a:rPr lang="en-US" sz="2000" dirty="0"/>
              <a:t> signal measured at time </a:t>
            </a:r>
            <a:r>
              <a:rPr lang="en-US" sz="2000" i="1" dirty="0"/>
              <a:t>t</a:t>
            </a:r>
          </a:p>
          <a:p>
            <a:pPr>
              <a:buFontTx/>
              <a:buNone/>
            </a:pPr>
            <a:r>
              <a:rPr lang="en-US" sz="2000" i="1" dirty="0"/>
              <a:t>A		</a:t>
            </a:r>
            <a:r>
              <a:rPr lang="en-US" sz="2000" dirty="0"/>
              <a:t>= area of particle deposit on filter</a:t>
            </a:r>
          </a:p>
          <a:p>
            <a:pPr>
              <a:buFontTx/>
              <a:buNone/>
            </a:pPr>
            <a:r>
              <a:rPr lang="en-US" sz="2000" i="1" dirty="0"/>
              <a:t>Q</a:t>
            </a:r>
            <a:r>
              <a:rPr lang="en-US" sz="2000" dirty="0"/>
              <a:t>		= sample </a:t>
            </a:r>
            <a:r>
              <a:rPr lang="en-US" sz="2000" dirty="0" err="1"/>
              <a:t>flowrate</a:t>
            </a:r>
            <a:endParaRPr lang="en-US" sz="2000" dirty="0"/>
          </a:p>
          <a:p>
            <a:pPr>
              <a:buFontTx/>
              <a:buNone/>
            </a:pPr>
            <a:r>
              <a:rPr lang="en-US" sz="2000" i="1" dirty="0"/>
              <a:t>k</a:t>
            </a:r>
            <a:r>
              <a:rPr lang="en-US" sz="2000" dirty="0"/>
              <a:t>		= calibration factor</a:t>
            </a:r>
          </a:p>
          <a:p>
            <a:pPr lvl="1"/>
            <a:r>
              <a:rPr lang="en-US" sz="2000" dirty="0"/>
              <a:t>k = 1 for an ideal instrument</a:t>
            </a:r>
          </a:p>
          <a:p>
            <a:pPr lvl="1"/>
            <a:r>
              <a:rPr lang="en-US" sz="2000" dirty="0"/>
              <a:t>k ~ </a:t>
            </a:r>
            <a:r>
              <a:rPr lang="en-US" sz="2000" dirty="0" smtClean="0"/>
              <a:t>1/2 </a:t>
            </a:r>
            <a:r>
              <a:rPr lang="en-US" sz="2000" dirty="0"/>
              <a:t>for fiber filters, varies with filter type</a:t>
            </a:r>
            <a:br>
              <a:rPr lang="en-US" sz="2000" dirty="0"/>
            </a:br>
            <a:r>
              <a:rPr lang="en-US" sz="2000" dirty="0"/>
              <a:t>and particle loading on filter</a:t>
            </a:r>
          </a:p>
          <a:p>
            <a:pPr lvl="1"/>
            <a:r>
              <a:rPr lang="en-US" sz="2000" dirty="0"/>
              <a:t>most instruments show a dependence on scattering by the particles (IPM, PSAP, </a:t>
            </a:r>
            <a:r>
              <a:rPr lang="en-US" sz="2000" dirty="0" err="1"/>
              <a:t>aethalometer</a:t>
            </a:r>
            <a:r>
              <a:rPr lang="en-US" sz="2000" dirty="0"/>
              <a:t>)</a:t>
            </a:r>
          </a:p>
        </p:txBody>
      </p:sp>
      <p:graphicFrame>
        <p:nvGraphicFramePr>
          <p:cNvPr id="155653" name="Object 5"/>
          <p:cNvGraphicFramePr>
            <a:graphicFrameLocks noChangeAspect="1"/>
          </p:cNvGraphicFramePr>
          <p:nvPr/>
        </p:nvGraphicFramePr>
        <p:xfrm>
          <a:off x="2286000" y="1066800"/>
          <a:ext cx="3962400" cy="1568450"/>
        </p:xfrm>
        <a:graphic>
          <a:graphicData uri="http://schemas.openxmlformats.org/presentationml/2006/ole">
            <mc:AlternateContent xmlns:mc="http://schemas.openxmlformats.org/markup-compatibility/2006">
              <mc:Choice xmlns:v="urn:schemas-microsoft-com:vml" Requires="v">
                <p:oleObj spid="_x0000_s477193" name="Equation" r:id="rId4" imgW="1156097" imgH="457597" progId="Equation.3">
                  <p:embed/>
                </p:oleObj>
              </mc:Choice>
              <mc:Fallback>
                <p:oleObj name="Equation" r:id="rId4" imgW="1156097" imgH="45759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066800"/>
                        <a:ext cx="3962400" cy="156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8471392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2"/>
          <p:cNvSpPr>
            <a:spLocks noGrp="1"/>
          </p:cNvSpPr>
          <p:nvPr>
            <p:ph type="dt" sz="half" idx="10"/>
          </p:nvPr>
        </p:nvSpPr>
        <p:spPr/>
        <p:txBody>
          <a:bodyPr/>
          <a:lstStyle/>
          <a:p>
            <a:r>
              <a:rPr lang="en-US"/>
              <a:t>J. Ogren  </a:t>
            </a:r>
            <a:fld id="{E364D7B3-6402-BC46-86FC-4FBDFC0D3FCD}" type="datetime1">
              <a:rPr lang="en-US"/>
              <a:pPr/>
              <a:t>16-05-24</a:t>
            </a:fld>
            <a:endParaRPr lang="en-US">
              <a:solidFill>
                <a:schemeClr val="tx1"/>
              </a:solidFill>
            </a:endParaRPr>
          </a:p>
        </p:txBody>
      </p:sp>
      <p:sp>
        <p:nvSpPr>
          <p:cNvPr id="37890" name="Rectangle 2"/>
          <p:cNvSpPr>
            <a:spLocks noGrp="1" noChangeArrowheads="1"/>
          </p:cNvSpPr>
          <p:nvPr>
            <p:ph type="title"/>
          </p:nvPr>
        </p:nvSpPr>
        <p:spPr>
          <a:xfrm>
            <a:off x="696913" y="331788"/>
            <a:ext cx="7772400" cy="658812"/>
          </a:xfrm>
          <a:noFill/>
          <a:ln/>
        </p:spPr>
        <p:txBody>
          <a:bodyPr lIns="92075" tIns="46038" rIns="92075" bIns="46038" anchor="b"/>
          <a:lstStyle/>
          <a:p>
            <a:r>
              <a:rPr lang="en-US"/>
              <a:t>PSAP Optical Configuration</a:t>
            </a:r>
          </a:p>
        </p:txBody>
      </p:sp>
      <p:pic>
        <p:nvPicPr>
          <p:cNvPr id="37897" name="Picture 9" descr="clap_principle"/>
          <p:cNvPicPr>
            <a:picLocks noChangeAspect="1" noChangeArrowheads="1"/>
          </p:cNvPicPr>
          <p:nvPr/>
        </p:nvPicPr>
        <p:blipFill>
          <a:blip r:embed="rId3"/>
          <a:srcRect/>
          <a:stretch>
            <a:fillRect/>
          </a:stretch>
        </p:blipFill>
        <p:spPr bwMode="auto">
          <a:xfrm>
            <a:off x="762000" y="1219200"/>
            <a:ext cx="7620000" cy="3995738"/>
          </a:xfrm>
          <a:prstGeom prst="rect">
            <a:avLst/>
          </a:prstGeom>
          <a:noFill/>
        </p:spPr>
      </p:pic>
      <p:sp>
        <p:nvSpPr>
          <p:cNvPr id="37898" name="Text Box 10"/>
          <p:cNvSpPr txBox="1">
            <a:spLocks noChangeArrowheads="1"/>
          </p:cNvSpPr>
          <p:nvPr/>
        </p:nvSpPr>
        <p:spPr bwMode="auto">
          <a:xfrm>
            <a:off x="609600" y="6019800"/>
            <a:ext cx="3429000" cy="457200"/>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a:t>Source: Bond et al. (1999)</a:t>
            </a:r>
          </a:p>
        </p:txBody>
      </p:sp>
      <p:sp>
        <p:nvSpPr>
          <p:cNvPr id="37899" name="Text Box 11"/>
          <p:cNvSpPr txBox="1">
            <a:spLocks noChangeArrowheads="1"/>
          </p:cNvSpPr>
          <p:nvPr/>
        </p:nvSpPr>
        <p:spPr bwMode="auto">
          <a:xfrm>
            <a:off x="3124200" y="4876800"/>
            <a:ext cx="10668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a:t>sample</a:t>
            </a:r>
          </a:p>
        </p:txBody>
      </p:sp>
      <p:sp>
        <p:nvSpPr>
          <p:cNvPr id="37900" name="Text Box 12"/>
          <p:cNvSpPr txBox="1">
            <a:spLocks noChangeArrowheads="1"/>
          </p:cNvSpPr>
          <p:nvPr/>
        </p:nvSpPr>
        <p:spPr bwMode="auto">
          <a:xfrm>
            <a:off x="4191000" y="4876800"/>
            <a:ext cx="11430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a:t>reference</a:t>
            </a:r>
          </a:p>
        </p:txBody>
      </p:sp>
      <p:sp>
        <p:nvSpPr>
          <p:cNvPr id="37901" name="Line 13"/>
          <p:cNvSpPr>
            <a:spLocks noChangeShapeType="1"/>
          </p:cNvSpPr>
          <p:nvPr/>
        </p:nvSpPr>
        <p:spPr bwMode="auto">
          <a:xfrm>
            <a:off x="3536950" y="3765550"/>
            <a:ext cx="274638" cy="0"/>
          </a:xfrm>
          <a:prstGeom prst="line">
            <a:avLst/>
          </a:prstGeom>
          <a:noFill/>
          <a:ln w="50800">
            <a:solidFill>
              <a:srgbClr val="FFFF00"/>
            </a:solidFill>
            <a:round/>
            <a:headEnd/>
            <a:tailEnd/>
          </a:ln>
          <a:effectLst/>
        </p:spPr>
        <p:txBody>
          <a:bodyPr>
            <a:prstTxWarp prst="textNoShape">
              <a:avLst/>
            </a:prstTxWarp>
          </a:bodyPr>
          <a:lstStyle/>
          <a:p>
            <a:endParaRPr lang="en-US"/>
          </a:p>
        </p:txBody>
      </p:sp>
    </p:spTree>
    <p:extLst>
      <p:ext uri="{BB962C8B-B14F-4D97-AF65-F5344CB8AC3E}">
        <p14:creationId xmlns:p14="http://schemas.microsoft.com/office/powerpoint/2010/main" val="319725481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a:t>J. Ogren  </a:t>
            </a:r>
            <a:fld id="{197F86E1-19BB-9F47-BB99-4FF8C737E258}" type="datetime1">
              <a:rPr lang="en-US"/>
              <a:pPr/>
              <a:t>16-05-24</a:t>
            </a:fld>
            <a:endParaRPr lang="en-US">
              <a:solidFill>
                <a:schemeClr val="tx1"/>
              </a:solidFill>
            </a:endParaRPr>
          </a:p>
        </p:txBody>
      </p:sp>
      <p:sp>
        <p:nvSpPr>
          <p:cNvPr id="72706" name="Rectangle 2"/>
          <p:cNvSpPr>
            <a:spLocks noGrp="1" noChangeArrowheads="1"/>
          </p:cNvSpPr>
          <p:nvPr>
            <p:ph type="title"/>
          </p:nvPr>
        </p:nvSpPr>
        <p:spPr>
          <a:xfrm>
            <a:off x="696913" y="331788"/>
            <a:ext cx="7772400" cy="1116012"/>
          </a:xfrm>
          <a:noFill/>
          <a:ln/>
        </p:spPr>
        <p:txBody>
          <a:bodyPr lIns="92075" tIns="46038" rIns="92075" bIns="46038" anchor="b"/>
          <a:lstStyle/>
          <a:p>
            <a:r>
              <a:rPr lang="en-US" u="none"/>
              <a:t>PSAP Response to Non-Absorbing</a:t>
            </a:r>
            <a:r>
              <a:rPr lang="en-US"/>
              <a:t> Particles Depends on Filter Loading</a:t>
            </a:r>
          </a:p>
        </p:txBody>
      </p:sp>
      <p:sp>
        <p:nvSpPr>
          <p:cNvPr id="72707" name="Text Box 3"/>
          <p:cNvSpPr txBox="1">
            <a:spLocks noChangeArrowheads="1"/>
          </p:cNvSpPr>
          <p:nvPr/>
        </p:nvSpPr>
        <p:spPr bwMode="auto">
          <a:xfrm>
            <a:off x="609600" y="6019800"/>
            <a:ext cx="3429000" cy="457200"/>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dirty="0"/>
              <a:t>Source: Bond et al. (1999)</a:t>
            </a:r>
          </a:p>
        </p:txBody>
      </p:sp>
      <p:pic>
        <p:nvPicPr>
          <p:cNvPr id="72708" name="Picture 4" descr="psap_trans"/>
          <p:cNvPicPr>
            <a:picLocks noChangeAspect="1" noChangeArrowheads="1"/>
          </p:cNvPicPr>
          <p:nvPr/>
        </p:nvPicPr>
        <p:blipFill>
          <a:blip r:embed="rId3"/>
          <a:srcRect/>
          <a:stretch>
            <a:fillRect/>
          </a:stretch>
        </p:blipFill>
        <p:spPr bwMode="auto">
          <a:xfrm>
            <a:off x="1219200" y="1447800"/>
            <a:ext cx="6324600" cy="4419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a:t>J. Ogren  </a:t>
            </a:r>
            <a:fld id="{61ABDF19-0841-864D-AAF8-86E160E075D6}" type="datetime1">
              <a:rPr lang="en-US"/>
              <a:pPr/>
              <a:t>16-05-24</a:t>
            </a:fld>
            <a:endParaRPr lang="en-US">
              <a:solidFill>
                <a:schemeClr val="tx1"/>
              </a:solidFill>
            </a:endParaRPr>
          </a:p>
        </p:txBody>
      </p:sp>
      <p:sp>
        <p:nvSpPr>
          <p:cNvPr id="70658" name="Rectangle 2"/>
          <p:cNvSpPr>
            <a:spLocks noGrp="1" noChangeArrowheads="1"/>
          </p:cNvSpPr>
          <p:nvPr>
            <p:ph type="title"/>
          </p:nvPr>
        </p:nvSpPr>
        <p:spPr>
          <a:xfrm>
            <a:off x="696913" y="331788"/>
            <a:ext cx="7772400" cy="658812"/>
          </a:xfrm>
          <a:noFill/>
          <a:ln/>
        </p:spPr>
        <p:txBody>
          <a:bodyPr lIns="92075" tIns="46038" rIns="92075" bIns="46038" anchor="b"/>
          <a:lstStyle/>
          <a:p>
            <a:r>
              <a:rPr lang="en-US"/>
              <a:t>PSAP Response to Scattering</a:t>
            </a:r>
          </a:p>
        </p:txBody>
      </p:sp>
      <p:sp>
        <p:nvSpPr>
          <p:cNvPr id="70659" name="Text Box 3"/>
          <p:cNvSpPr txBox="1">
            <a:spLocks noChangeArrowheads="1"/>
          </p:cNvSpPr>
          <p:nvPr/>
        </p:nvSpPr>
        <p:spPr bwMode="auto">
          <a:xfrm>
            <a:off x="609600" y="6019800"/>
            <a:ext cx="3429000" cy="457200"/>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a:t>Source: Bond et al. (1999)</a:t>
            </a:r>
          </a:p>
        </p:txBody>
      </p:sp>
      <p:pic>
        <p:nvPicPr>
          <p:cNvPr id="70660" name="Picture 4" descr="psap_scattering"/>
          <p:cNvPicPr>
            <a:picLocks noChangeAspect="1" noChangeArrowheads="1"/>
          </p:cNvPicPr>
          <p:nvPr/>
        </p:nvPicPr>
        <p:blipFill>
          <a:blip r:embed="rId3"/>
          <a:srcRect/>
          <a:stretch>
            <a:fillRect/>
          </a:stretch>
        </p:blipFill>
        <p:spPr bwMode="auto">
          <a:xfrm>
            <a:off x="838200" y="1066800"/>
            <a:ext cx="7162800" cy="49403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2"/>
          <p:cNvSpPr>
            <a:spLocks noGrp="1"/>
          </p:cNvSpPr>
          <p:nvPr>
            <p:ph type="dt" sz="half" idx="10"/>
          </p:nvPr>
        </p:nvSpPr>
        <p:spPr/>
        <p:txBody>
          <a:bodyPr/>
          <a:lstStyle/>
          <a:p>
            <a:r>
              <a:rPr lang="en-US"/>
              <a:t>J. Ogren  </a:t>
            </a:r>
            <a:fld id="{1AB309DF-799A-0047-8A0B-60991D1D3439}" type="datetime1">
              <a:rPr lang="en-US"/>
              <a:pPr/>
              <a:t>16-05-24</a:t>
            </a:fld>
            <a:endParaRPr lang="en-US">
              <a:solidFill>
                <a:schemeClr val="tx1"/>
              </a:solidFill>
            </a:endParaRPr>
          </a:p>
        </p:txBody>
      </p:sp>
      <p:sp>
        <p:nvSpPr>
          <p:cNvPr id="273410" name="Rectangle 2"/>
          <p:cNvSpPr>
            <a:spLocks noGrp="1" noChangeArrowheads="1"/>
          </p:cNvSpPr>
          <p:nvPr>
            <p:ph type="title"/>
          </p:nvPr>
        </p:nvSpPr>
        <p:spPr>
          <a:xfrm>
            <a:off x="696913" y="331788"/>
            <a:ext cx="7772400" cy="735012"/>
          </a:xfrm>
          <a:noFill/>
          <a:ln/>
        </p:spPr>
        <p:txBody>
          <a:bodyPr lIns="92075" tIns="46038" rIns="92075" bIns="46038" anchor="b"/>
          <a:lstStyle/>
          <a:p>
            <a:r>
              <a:rPr lang="en-US"/>
              <a:t>Current PSAP Correction Factors</a:t>
            </a:r>
          </a:p>
        </p:txBody>
      </p:sp>
      <p:sp>
        <p:nvSpPr>
          <p:cNvPr id="273411" name="Text Box 3"/>
          <p:cNvSpPr txBox="1">
            <a:spLocks noChangeArrowheads="1"/>
          </p:cNvSpPr>
          <p:nvPr/>
        </p:nvSpPr>
        <p:spPr bwMode="auto">
          <a:xfrm>
            <a:off x="5181600" y="5181600"/>
            <a:ext cx="34290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Bond et al. (1999)</a:t>
            </a:r>
          </a:p>
        </p:txBody>
      </p:sp>
      <p:pic>
        <p:nvPicPr>
          <p:cNvPr id="273412" name="Picture 4" descr="psap_cal"/>
          <p:cNvPicPr>
            <a:picLocks noChangeAspect="1" noChangeArrowheads="1"/>
          </p:cNvPicPr>
          <p:nvPr/>
        </p:nvPicPr>
        <p:blipFill>
          <a:blip r:embed="rId3"/>
          <a:srcRect/>
          <a:stretch>
            <a:fillRect/>
          </a:stretch>
        </p:blipFill>
        <p:spPr bwMode="auto">
          <a:xfrm>
            <a:off x="4419600" y="1600200"/>
            <a:ext cx="4724400" cy="3367088"/>
          </a:xfrm>
          <a:prstGeom prst="rect">
            <a:avLst/>
          </a:prstGeom>
          <a:noFill/>
        </p:spPr>
      </p:pic>
      <p:sp>
        <p:nvSpPr>
          <p:cNvPr id="273413" name="Text Box 5"/>
          <p:cNvSpPr txBox="1">
            <a:spLocks noChangeArrowheads="1"/>
          </p:cNvSpPr>
          <p:nvPr/>
        </p:nvSpPr>
        <p:spPr bwMode="auto">
          <a:xfrm>
            <a:off x="5334000" y="1828800"/>
            <a:ext cx="1447800" cy="730250"/>
          </a:xfrm>
          <a:prstGeom prst="rect">
            <a:avLst/>
          </a:prstGeom>
          <a:solidFill>
            <a:srgbClr val="FFFF99"/>
          </a:solidFill>
          <a:ln w="9525">
            <a:noFill/>
            <a:miter lim="800000"/>
            <a:headEnd/>
            <a:tailEnd/>
          </a:ln>
          <a:effectLst/>
        </p:spPr>
        <p:txBody>
          <a:bodyPr>
            <a:prstTxWarp prst="textNoShape">
              <a:avLst/>
            </a:prstTxWarp>
            <a:spAutoFit/>
          </a:bodyPr>
          <a:lstStyle/>
          <a:p>
            <a:pPr algn="l">
              <a:spcBef>
                <a:spcPct val="50000"/>
              </a:spcBef>
            </a:pPr>
            <a:r>
              <a:rPr lang="en-US" sz="1400">
                <a:latin typeface="Arial" charset="0"/>
              </a:rPr>
              <a:t>Slope=1.22</a:t>
            </a:r>
            <a:br>
              <a:rPr lang="en-US" sz="1400">
                <a:latin typeface="Arial" charset="0"/>
              </a:rPr>
            </a:br>
            <a:r>
              <a:rPr lang="en-US" sz="1400">
                <a:latin typeface="Arial" charset="0"/>
              </a:rPr>
              <a:t>with 2% of </a:t>
            </a:r>
            <a:r>
              <a:rPr lang="en-US" sz="1400" b="1">
                <a:latin typeface="Symbol" charset="2"/>
              </a:rPr>
              <a:t>s</a:t>
            </a:r>
            <a:r>
              <a:rPr lang="en-US" sz="1400" baseline="-25000">
                <a:latin typeface="Arial" charset="0"/>
              </a:rPr>
              <a:t>sp</a:t>
            </a:r>
            <a:r>
              <a:rPr lang="en-US" sz="1400">
                <a:latin typeface="Arial" charset="0"/>
              </a:rPr>
              <a:t> subtracted</a:t>
            </a:r>
            <a:endParaRPr lang="en-US" sz="1600"/>
          </a:p>
        </p:txBody>
      </p:sp>
      <p:pic>
        <p:nvPicPr>
          <p:cNvPr id="273414" name="Picture 6" descr="weiss"/>
          <p:cNvPicPr>
            <a:picLocks noChangeAspect="1" noChangeArrowheads="1"/>
          </p:cNvPicPr>
          <p:nvPr/>
        </p:nvPicPr>
        <p:blipFill>
          <a:blip r:embed="rId4"/>
          <a:srcRect/>
          <a:stretch>
            <a:fillRect/>
          </a:stretch>
        </p:blipFill>
        <p:spPr bwMode="auto">
          <a:xfrm>
            <a:off x="685800" y="1600200"/>
            <a:ext cx="3810000" cy="2828925"/>
          </a:xfrm>
          <a:prstGeom prst="rect">
            <a:avLst/>
          </a:prstGeom>
          <a:noFill/>
        </p:spPr>
      </p:pic>
      <p:sp>
        <p:nvSpPr>
          <p:cNvPr id="273415" name="Text Box 7"/>
          <p:cNvSpPr txBox="1">
            <a:spLocks noChangeArrowheads="1"/>
          </p:cNvSpPr>
          <p:nvPr/>
        </p:nvSpPr>
        <p:spPr bwMode="auto">
          <a:xfrm>
            <a:off x="990600" y="4495800"/>
            <a:ext cx="32766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latin typeface="Arial" charset="0"/>
              </a:rPr>
              <a:t>filter transmittance</a:t>
            </a:r>
          </a:p>
        </p:txBody>
      </p:sp>
      <p:sp>
        <p:nvSpPr>
          <p:cNvPr id="273416" name="Text Box 8"/>
          <p:cNvSpPr txBox="1">
            <a:spLocks noChangeArrowheads="1"/>
          </p:cNvSpPr>
          <p:nvPr/>
        </p:nvSpPr>
        <p:spPr bwMode="auto">
          <a:xfrm rot="16200000">
            <a:off x="-1089025" y="2671763"/>
            <a:ext cx="32766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latin typeface="Symbol" charset="2"/>
              </a:rPr>
              <a:t>s</a:t>
            </a:r>
            <a:r>
              <a:rPr lang="en-US" sz="1600" baseline="-25000">
                <a:latin typeface="Arial" charset="0"/>
              </a:rPr>
              <a:t>ap</a:t>
            </a:r>
            <a:r>
              <a:rPr lang="en-US" sz="1600">
                <a:latin typeface="Arial" charset="0"/>
              </a:rPr>
              <a:t>(PSAP)/</a:t>
            </a:r>
            <a:r>
              <a:rPr lang="en-US" sz="1600">
                <a:latin typeface="Symbol" charset="2"/>
              </a:rPr>
              <a:t>s</a:t>
            </a:r>
            <a:r>
              <a:rPr lang="en-US" sz="1600" baseline="-25000">
                <a:latin typeface="Arial" charset="0"/>
              </a:rPr>
              <a:t>ap</a:t>
            </a:r>
            <a:r>
              <a:rPr lang="en-US" sz="1600">
                <a:latin typeface="Arial" charset="0"/>
              </a:rPr>
              <a:t>(TRUE)</a:t>
            </a:r>
          </a:p>
        </p:txBody>
      </p:sp>
      <p:sp>
        <p:nvSpPr>
          <p:cNvPr id="273417" name="Text Box 9"/>
          <p:cNvSpPr txBox="1">
            <a:spLocks noChangeArrowheads="1"/>
          </p:cNvSpPr>
          <p:nvPr/>
        </p:nvSpPr>
        <p:spPr bwMode="auto">
          <a:xfrm>
            <a:off x="914400" y="5181600"/>
            <a:ext cx="3429000" cy="11874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Manufacturer’s built-in calibration</a:t>
            </a:r>
            <a:br>
              <a:rPr lang="en-US" b="1">
                <a:latin typeface="Arial" charset="0"/>
              </a:rPr>
            </a:br>
            <a:r>
              <a:rPr lang="en-US" b="1">
                <a:latin typeface="Arial" charset="0"/>
              </a:rPr>
              <a:t>(Weiss, unpublished)</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8" name="Rectangle 6"/>
          <p:cNvSpPr>
            <a:spLocks noGrp="1" noChangeArrowheads="1"/>
          </p:cNvSpPr>
          <p:nvPr>
            <p:ph type="title"/>
          </p:nvPr>
        </p:nvSpPr>
        <p:spPr>
          <a:xfrm>
            <a:off x="0" y="152400"/>
            <a:ext cx="9144000" cy="550863"/>
          </a:xfrm>
        </p:spPr>
        <p:txBody>
          <a:bodyPr rtlCol="0">
            <a:normAutofit fontScale="90000"/>
          </a:bodyPr>
          <a:lstStyle/>
          <a:p>
            <a:pPr eaLnBrk="1" fontAlgn="auto" hangingPunct="1">
              <a:spcAft>
                <a:spcPts val="0"/>
              </a:spcAft>
              <a:defRPr/>
            </a:pPr>
            <a:r>
              <a:rPr lang="en-US" dirty="0" smtClean="0">
                <a:ea typeface="+mj-ea"/>
                <a:cs typeface="+mj-cs"/>
              </a:rPr>
              <a:t>GAW In-situ Aerosol Network</a:t>
            </a:r>
          </a:p>
        </p:txBody>
      </p:sp>
      <p:sp>
        <p:nvSpPr>
          <p:cNvPr id="4" name="TextBox 3"/>
          <p:cNvSpPr txBox="1"/>
          <p:nvPr/>
        </p:nvSpPr>
        <p:spPr>
          <a:xfrm>
            <a:off x="662840" y="5624921"/>
            <a:ext cx="7970800" cy="646331"/>
          </a:xfrm>
          <a:prstGeom prst="rect">
            <a:avLst/>
          </a:prstGeom>
          <a:noFill/>
        </p:spPr>
        <p:txBody>
          <a:bodyPr wrap="square" rtlCol="0">
            <a:spAutoFit/>
          </a:bodyPr>
          <a:lstStyle/>
          <a:p>
            <a:pPr indent="-1371600" algn="l">
              <a:tabLst>
                <a:tab pos="1141413" algn="l"/>
              </a:tabLst>
            </a:pPr>
            <a:r>
              <a:rPr lang="en-US" sz="1800" dirty="0" smtClean="0">
                <a:latin typeface="+mn-lt"/>
              </a:rPr>
              <a:t>Twinned:	Operations supported by GAW Science Advisory Group members</a:t>
            </a:r>
          </a:p>
          <a:p>
            <a:pPr indent="-1371600" algn="l">
              <a:tabLst>
                <a:tab pos="1141413" algn="l"/>
              </a:tabLst>
            </a:pPr>
            <a:r>
              <a:rPr lang="en-US" sz="1800" dirty="0" smtClean="0">
                <a:latin typeface="+mn-lt"/>
              </a:rPr>
              <a:t>Recruited:	Joined GAW through efforts of SAG members</a:t>
            </a:r>
            <a:endParaRPr lang="en-US" sz="1800" dirty="0">
              <a:latin typeface="+mn-lt"/>
            </a:endParaRPr>
          </a:p>
        </p:txBody>
      </p:sp>
      <p:pic>
        <p:nvPicPr>
          <p:cNvPr id="5" name="Picture 4" descr="twinn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1560"/>
            <a:ext cx="9144000" cy="4572000"/>
          </a:xfrm>
          <a:prstGeom prst="rect">
            <a:avLst/>
          </a:prstGeom>
        </p:spPr>
      </p:pic>
    </p:spTree>
    <p:extLst>
      <p:ext uri="{BB962C8B-B14F-4D97-AF65-F5344CB8AC3E}">
        <p14:creationId xmlns:p14="http://schemas.microsoft.com/office/powerpoint/2010/main" val="148058652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J. Ogren  </a:t>
            </a:r>
            <a:fld id="{7676FED2-5F75-C143-8C18-4DCEE7839DC8}" type="datetime1">
              <a:rPr lang="en-US"/>
              <a:pPr/>
              <a:t>16-05-24</a:t>
            </a:fld>
            <a:endParaRPr lang="en-US">
              <a:solidFill>
                <a:schemeClr val="tx1"/>
              </a:solidFill>
            </a:endParaRPr>
          </a:p>
        </p:txBody>
      </p:sp>
      <p:sp>
        <p:nvSpPr>
          <p:cNvPr id="309250" name="Rectangle 2"/>
          <p:cNvSpPr>
            <a:spLocks noGrp="1" noChangeArrowheads="1"/>
          </p:cNvSpPr>
          <p:nvPr>
            <p:ph type="title"/>
          </p:nvPr>
        </p:nvSpPr>
        <p:spPr>
          <a:xfrm>
            <a:off x="685800" y="228600"/>
            <a:ext cx="7772400" cy="609600"/>
          </a:xfrm>
        </p:spPr>
        <p:txBody>
          <a:bodyPr/>
          <a:lstStyle/>
          <a:p>
            <a:r>
              <a:rPr lang="en-US"/>
              <a:t>Aethalometer response vs. time</a:t>
            </a:r>
          </a:p>
        </p:txBody>
      </p:sp>
      <p:pic>
        <p:nvPicPr>
          <p:cNvPr id="309251" name="Picture 3"/>
          <p:cNvPicPr>
            <a:picLocks noChangeAspect="1" noChangeArrowheads="1"/>
          </p:cNvPicPr>
          <p:nvPr/>
        </p:nvPicPr>
        <p:blipFill>
          <a:blip r:embed="rId3"/>
          <a:srcRect/>
          <a:stretch>
            <a:fillRect/>
          </a:stretch>
        </p:blipFill>
        <p:spPr bwMode="auto">
          <a:xfrm>
            <a:off x="838200" y="762000"/>
            <a:ext cx="7696200" cy="5438775"/>
          </a:xfrm>
          <a:prstGeom prst="rect">
            <a:avLst/>
          </a:prstGeom>
          <a:noFill/>
          <a:ln w="9525">
            <a:noFill/>
            <a:miter lim="800000"/>
            <a:headEnd/>
            <a:tailEnd/>
          </a:ln>
          <a:effectLst/>
        </p:spPr>
      </p:pic>
      <p:sp>
        <p:nvSpPr>
          <p:cNvPr id="309252" name="Text Box 4"/>
          <p:cNvSpPr txBox="1">
            <a:spLocks noChangeArrowheads="1"/>
          </p:cNvSpPr>
          <p:nvPr/>
        </p:nvSpPr>
        <p:spPr bwMode="auto">
          <a:xfrm>
            <a:off x="762000" y="6172200"/>
            <a:ext cx="7391400" cy="581025"/>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sz="1600">
                <a:latin typeface="Arial" charset="0"/>
              </a:rPr>
              <a:t>Separate runs with pure soot (</a:t>
            </a:r>
            <a:r>
              <a:rPr lang="en-US" sz="1600">
                <a:latin typeface="Symbol" charset="2"/>
              </a:rPr>
              <a:t>s</a:t>
            </a:r>
            <a:r>
              <a:rPr lang="en-US" sz="1600" baseline="-25000">
                <a:latin typeface="Arial" charset="0"/>
              </a:rPr>
              <a:t>ext</a:t>
            </a:r>
            <a:r>
              <a:rPr lang="en-US" sz="1600">
                <a:latin typeface="Arial" charset="0"/>
              </a:rPr>
              <a:t>~800 Mm</a:t>
            </a:r>
            <a:r>
              <a:rPr lang="en-US" sz="1600" baseline="30000">
                <a:latin typeface="Arial" charset="0"/>
              </a:rPr>
              <a:t>-1</a:t>
            </a:r>
            <a:r>
              <a:rPr lang="en-US" sz="1600">
                <a:latin typeface="Arial" charset="0"/>
              </a:rPr>
              <a:t>) and ammonium sulfate (</a:t>
            </a:r>
            <a:r>
              <a:rPr lang="en-US" sz="1600">
                <a:latin typeface="Symbol" charset="2"/>
              </a:rPr>
              <a:t>s</a:t>
            </a:r>
            <a:r>
              <a:rPr lang="en-US" sz="1600" baseline="-25000">
                <a:latin typeface="Arial" charset="0"/>
              </a:rPr>
              <a:t>ext</a:t>
            </a:r>
            <a:r>
              <a:rPr lang="en-US" sz="1600">
                <a:latin typeface="Arial" charset="0"/>
              </a:rPr>
              <a:t>~450 Mm</a:t>
            </a:r>
            <a:r>
              <a:rPr lang="en-US" sz="1600" baseline="30000">
                <a:latin typeface="Arial" charset="0"/>
              </a:rPr>
              <a:t>-1</a:t>
            </a:r>
            <a:r>
              <a:rPr lang="en-US" sz="1600">
                <a:latin typeface="Arial" charset="0"/>
              </a:rPr>
              <a:t>).  Photoacoustic wavelength 532 nm, aethalometer wavelength 521 nm.</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J. Ogren  </a:t>
            </a:r>
            <a:fld id="{E63A1413-6D04-5049-BD26-1628377199D7}" type="datetime1">
              <a:rPr lang="en-US"/>
              <a:pPr/>
              <a:t>16-05-24</a:t>
            </a:fld>
            <a:endParaRPr lang="en-US">
              <a:solidFill>
                <a:schemeClr val="tx1"/>
              </a:solidFill>
            </a:endParaRPr>
          </a:p>
        </p:txBody>
      </p:sp>
      <p:sp>
        <p:nvSpPr>
          <p:cNvPr id="158722" name="Rectangle 2"/>
          <p:cNvSpPr>
            <a:spLocks noGrp="1" noChangeArrowheads="1"/>
          </p:cNvSpPr>
          <p:nvPr>
            <p:ph type="title"/>
          </p:nvPr>
        </p:nvSpPr>
        <p:spPr/>
        <p:txBody>
          <a:bodyPr/>
          <a:lstStyle/>
          <a:p>
            <a:r>
              <a:rPr lang="en-US"/>
              <a:t>Multi-Angle Absorption Photometer</a:t>
            </a:r>
          </a:p>
        </p:txBody>
      </p:sp>
      <p:sp>
        <p:nvSpPr>
          <p:cNvPr id="158723" name="Rectangle 3"/>
          <p:cNvSpPr>
            <a:spLocks noGrp="1" noChangeArrowheads="1"/>
          </p:cNvSpPr>
          <p:nvPr>
            <p:ph type="body" idx="1"/>
          </p:nvPr>
        </p:nvSpPr>
        <p:spPr>
          <a:xfrm>
            <a:off x="5715000" y="1066800"/>
            <a:ext cx="3124200" cy="4419600"/>
          </a:xfrm>
        </p:spPr>
        <p:txBody>
          <a:bodyPr/>
          <a:lstStyle/>
          <a:p>
            <a:pPr>
              <a:lnSpc>
                <a:spcPct val="90000"/>
              </a:lnSpc>
            </a:pPr>
            <a:r>
              <a:rPr lang="en-US" sz="1800"/>
              <a:t>"MAAP"</a:t>
            </a:r>
          </a:p>
          <a:p>
            <a:pPr>
              <a:lnSpc>
                <a:spcPct val="90000"/>
              </a:lnSpc>
            </a:pPr>
            <a:r>
              <a:rPr lang="en-US" sz="1800"/>
              <a:t>Simultaneously measures light (670 nm) transmitted and reflected by aerosol deposit on filter</a:t>
            </a:r>
          </a:p>
          <a:p>
            <a:pPr>
              <a:lnSpc>
                <a:spcPct val="90000"/>
              </a:lnSpc>
            </a:pPr>
            <a:r>
              <a:rPr lang="en-US" sz="1800"/>
              <a:t>A two-stream radiative transfer model is used to derive the aerosol absorption coefficient, accounting for light scattering by particles and filter.</a:t>
            </a:r>
          </a:p>
          <a:p>
            <a:pPr>
              <a:lnSpc>
                <a:spcPct val="90000"/>
              </a:lnSpc>
            </a:pPr>
            <a:r>
              <a:rPr lang="en-US" sz="1800"/>
              <a:t>Detection limit ~ 1 Mm</a:t>
            </a:r>
            <a:r>
              <a:rPr lang="en-US" sz="1800" baseline="30000"/>
              <a:t>-1</a:t>
            </a:r>
            <a:r>
              <a:rPr lang="en-US" sz="1800"/>
              <a:t> for 2-minute average at 16.7 lpm flowrate.</a:t>
            </a:r>
          </a:p>
        </p:txBody>
      </p:sp>
      <p:pic>
        <p:nvPicPr>
          <p:cNvPr id="158724" name="Picture 4" descr="carusso_photo"/>
          <p:cNvPicPr>
            <a:picLocks noChangeAspect="1" noChangeArrowheads="1"/>
          </p:cNvPicPr>
          <p:nvPr/>
        </p:nvPicPr>
        <p:blipFill>
          <a:blip r:embed="rId3"/>
          <a:srcRect/>
          <a:stretch>
            <a:fillRect/>
          </a:stretch>
        </p:blipFill>
        <p:spPr bwMode="auto">
          <a:xfrm>
            <a:off x="533400" y="1066800"/>
            <a:ext cx="5080000" cy="3810000"/>
          </a:xfrm>
          <a:prstGeom prst="rect">
            <a:avLst/>
          </a:prstGeom>
          <a:noFill/>
        </p:spPr>
      </p:pic>
      <p:sp>
        <p:nvSpPr>
          <p:cNvPr id="158725" name="Text Box 5"/>
          <p:cNvSpPr txBox="1">
            <a:spLocks noChangeArrowheads="1"/>
          </p:cNvSpPr>
          <p:nvPr/>
        </p:nvSpPr>
        <p:spPr bwMode="auto">
          <a:xfrm>
            <a:off x="457200" y="5181600"/>
            <a:ext cx="5486400" cy="1069975"/>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sz="1600">
                <a:latin typeface="Arial" charset="0"/>
              </a:rPr>
              <a:t>Source: A. Petzold</a:t>
            </a:r>
            <a:r>
              <a:rPr lang="en-US" sz="1600" baseline="30000">
                <a:latin typeface="Arial" charset="0"/>
              </a:rPr>
              <a:t>1</a:t>
            </a:r>
            <a:r>
              <a:rPr lang="en-US" sz="1600">
                <a:latin typeface="Arial" charset="0"/>
              </a:rPr>
              <a:t> , M. Schönlinner</a:t>
            </a:r>
            <a:r>
              <a:rPr lang="en-US" sz="1600" baseline="30000">
                <a:latin typeface="Arial" charset="0"/>
              </a:rPr>
              <a:t>2</a:t>
            </a:r>
            <a:r>
              <a:rPr lang="en-US" sz="1600">
                <a:latin typeface="Arial" charset="0"/>
              </a:rPr>
              <a:t> , H.Kramer</a:t>
            </a:r>
            <a:r>
              <a:rPr lang="en-US" sz="1600" baseline="30000">
                <a:latin typeface="Arial" charset="0"/>
              </a:rPr>
              <a:t>2</a:t>
            </a:r>
            <a:r>
              <a:rPr lang="en-US" sz="1600">
                <a:latin typeface="Arial" charset="0"/>
              </a:rPr>
              <a:t>  and H. Schloesser</a:t>
            </a:r>
            <a:r>
              <a:rPr lang="en-US" sz="1600" baseline="30000">
                <a:latin typeface="Arial" charset="0"/>
              </a:rPr>
              <a:t>2</a:t>
            </a:r>
          </a:p>
          <a:p>
            <a:pPr algn="l"/>
            <a:r>
              <a:rPr lang="en-US" sz="1600" baseline="30000">
                <a:latin typeface="Arial" charset="0"/>
              </a:rPr>
              <a:t>1</a:t>
            </a:r>
            <a:r>
              <a:rPr lang="en-US" sz="1600">
                <a:latin typeface="Arial" charset="0"/>
              </a:rPr>
              <a:t>German Aerospace Center, Oberpfaffenhofen, Germany</a:t>
            </a:r>
          </a:p>
          <a:p>
            <a:pPr algn="l"/>
            <a:r>
              <a:rPr lang="en-US" sz="1600" baseline="30000">
                <a:latin typeface="Arial" charset="0"/>
              </a:rPr>
              <a:t>2</a:t>
            </a:r>
            <a:r>
              <a:rPr lang="en-US" sz="1600">
                <a:latin typeface="Arial" charset="0"/>
              </a:rPr>
              <a:t>ESM Andersen Instruments, Erlangen, Germany</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J. Ogren  </a:t>
            </a:r>
            <a:fld id="{504FCD2A-081E-014F-BCE3-1E47E8C3036D}" type="datetime1">
              <a:rPr lang="en-US"/>
              <a:pPr/>
              <a:t>16-05-24</a:t>
            </a:fld>
            <a:endParaRPr lang="en-US">
              <a:solidFill>
                <a:schemeClr val="tx1"/>
              </a:solidFill>
            </a:endParaRPr>
          </a:p>
        </p:txBody>
      </p:sp>
      <p:sp>
        <p:nvSpPr>
          <p:cNvPr id="276482" name="Rectangle 2"/>
          <p:cNvSpPr>
            <a:spLocks noGrp="1" noChangeArrowheads="1"/>
          </p:cNvSpPr>
          <p:nvPr>
            <p:ph type="title"/>
          </p:nvPr>
        </p:nvSpPr>
        <p:spPr/>
        <p:txBody>
          <a:bodyPr/>
          <a:lstStyle/>
          <a:p>
            <a:r>
              <a:rPr lang="en-US"/>
              <a:t>MAAP Optical Configuration</a:t>
            </a:r>
          </a:p>
        </p:txBody>
      </p:sp>
      <p:pic>
        <p:nvPicPr>
          <p:cNvPr id="276483" name="Picture 3" descr="carusso2"/>
          <p:cNvPicPr>
            <a:picLocks noChangeAspect="1" noChangeArrowheads="1"/>
          </p:cNvPicPr>
          <p:nvPr/>
        </p:nvPicPr>
        <p:blipFill>
          <a:blip r:embed="rId3"/>
          <a:srcRect/>
          <a:stretch>
            <a:fillRect/>
          </a:stretch>
        </p:blipFill>
        <p:spPr bwMode="auto">
          <a:xfrm>
            <a:off x="2133600" y="914400"/>
            <a:ext cx="5127625" cy="4578350"/>
          </a:xfrm>
          <a:prstGeom prst="rect">
            <a:avLst/>
          </a:prstGeom>
          <a:noFill/>
        </p:spPr>
      </p:pic>
      <p:sp>
        <p:nvSpPr>
          <p:cNvPr id="276484" name="Text Box 4"/>
          <p:cNvSpPr txBox="1">
            <a:spLocks noChangeArrowheads="1"/>
          </p:cNvSpPr>
          <p:nvPr/>
        </p:nvSpPr>
        <p:spPr bwMode="auto">
          <a:xfrm>
            <a:off x="2133600" y="5562600"/>
            <a:ext cx="5486400" cy="1069975"/>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sz="1600">
                <a:latin typeface="Arial" charset="0"/>
              </a:rPr>
              <a:t>Source: A. Petzold</a:t>
            </a:r>
            <a:r>
              <a:rPr lang="en-US" sz="1600" baseline="30000">
                <a:latin typeface="Arial" charset="0"/>
              </a:rPr>
              <a:t>1</a:t>
            </a:r>
            <a:r>
              <a:rPr lang="en-US" sz="1600">
                <a:latin typeface="Arial" charset="0"/>
              </a:rPr>
              <a:t> , M. Schönlinner</a:t>
            </a:r>
            <a:r>
              <a:rPr lang="en-US" sz="1600" baseline="30000">
                <a:latin typeface="Arial" charset="0"/>
              </a:rPr>
              <a:t>2</a:t>
            </a:r>
            <a:r>
              <a:rPr lang="en-US" sz="1600">
                <a:latin typeface="Arial" charset="0"/>
              </a:rPr>
              <a:t> , H.Kramer</a:t>
            </a:r>
            <a:r>
              <a:rPr lang="en-US" sz="1600" baseline="30000">
                <a:latin typeface="Arial" charset="0"/>
              </a:rPr>
              <a:t>2</a:t>
            </a:r>
            <a:r>
              <a:rPr lang="en-US" sz="1600">
                <a:latin typeface="Arial" charset="0"/>
              </a:rPr>
              <a:t>  and H. Schloesser</a:t>
            </a:r>
            <a:r>
              <a:rPr lang="en-US" sz="1600" baseline="30000">
                <a:latin typeface="Arial" charset="0"/>
              </a:rPr>
              <a:t>2</a:t>
            </a:r>
          </a:p>
          <a:p>
            <a:pPr algn="l"/>
            <a:r>
              <a:rPr lang="en-US" sz="1600" baseline="30000">
                <a:latin typeface="Arial" charset="0"/>
              </a:rPr>
              <a:t>1</a:t>
            </a:r>
            <a:r>
              <a:rPr lang="en-US" sz="1600">
                <a:latin typeface="Arial" charset="0"/>
              </a:rPr>
              <a:t>German Aerospace Center, Oberpfaffenhofen, Germany</a:t>
            </a:r>
          </a:p>
          <a:p>
            <a:pPr algn="l"/>
            <a:r>
              <a:rPr lang="en-US" sz="1600" baseline="30000">
                <a:latin typeface="Arial" charset="0"/>
              </a:rPr>
              <a:t>2</a:t>
            </a:r>
            <a:r>
              <a:rPr lang="en-US" sz="1600">
                <a:latin typeface="Arial" charset="0"/>
              </a:rPr>
              <a:t>ESM Andersen Instruments, Erlangen, Germany</a:t>
            </a:r>
          </a:p>
        </p:txBody>
      </p:sp>
    </p:spTree>
    <p:extLst>
      <p:ext uri="{BB962C8B-B14F-4D97-AF65-F5344CB8AC3E}">
        <p14:creationId xmlns:p14="http://schemas.microsoft.com/office/powerpoint/2010/main" val="396368149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609600"/>
          </a:xfrm>
        </p:spPr>
        <p:txBody>
          <a:bodyPr/>
          <a:lstStyle/>
          <a:p>
            <a:r>
              <a:rPr lang="en-US" dirty="0" smtClean="0"/>
              <a:t>Summary of Filter-based Absorption</a:t>
            </a:r>
            <a:endParaRPr lang="en-US" dirty="0"/>
          </a:p>
        </p:txBody>
      </p:sp>
      <p:sp>
        <p:nvSpPr>
          <p:cNvPr id="3" name="Content Placeholder 2"/>
          <p:cNvSpPr>
            <a:spLocks noGrp="1"/>
          </p:cNvSpPr>
          <p:nvPr>
            <p:ph idx="1"/>
          </p:nvPr>
        </p:nvSpPr>
        <p:spPr>
          <a:xfrm>
            <a:off x="685800" y="914400"/>
            <a:ext cx="7848600" cy="5943600"/>
          </a:xfrm>
        </p:spPr>
        <p:txBody>
          <a:bodyPr>
            <a:normAutofit fontScale="92500" lnSpcReduction="10000"/>
          </a:bodyPr>
          <a:lstStyle/>
          <a:p>
            <a:r>
              <a:rPr lang="en-US" dirty="0" smtClean="0"/>
              <a:t>Filter spot size and flow rate must be individually calibrated for each instrument</a:t>
            </a:r>
          </a:p>
          <a:p>
            <a:r>
              <a:rPr lang="en-US" dirty="0" smtClean="0"/>
              <a:t>Corrections are required for non-ideal responses of instrument to</a:t>
            </a:r>
          </a:p>
          <a:p>
            <a:pPr lvl="1"/>
            <a:r>
              <a:rPr lang="en-US" dirty="0" smtClean="0"/>
              <a:t>scattering by particles (requires scattering measurement)</a:t>
            </a:r>
          </a:p>
          <a:p>
            <a:pPr lvl="1"/>
            <a:r>
              <a:rPr lang="en-US" dirty="0" smtClean="0"/>
              <a:t>attenuation of light by deposited particles ("shadowing")</a:t>
            </a:r>
          </a:p>
          <a:p>
            <a:r>
              <a:rPr lang="en-US" dirty="0" smtClean="0"/>
              <a:t>Correction schemes</a:t>
            </a:r>
          </a:p>
          <a:p>
            <a:pPr lvl="1"/>
            <a:r>
              <a:rPr lang="en-US" dirty="0" smtClean="0"/>
              <a:t>PSAP: Bond (1999, AS&amp;T)</a:t>
            </a:r>
          </a:p>
          <a:p>
            <a:pPr lvl="1"/>
            <a:r>
              <a:rPr lang="en-US" dirty="0" err="1" smtClean="0"/>
              <a:t>Aeth</a:t>
            </a:r>
            <a:r>
              <a:rPr lang="en-US" dirty="0" smtClean="0"/>
              <a:t>: </a:t>
            </a:r>
            <a:r>
              <a:rPr lang="en-US" dirty="0" err="1" smtClean="0"/>
              <a:t>Collaud</a:t>
            </a:r>
            <a:r>
              <a:rPr lang="en-US" dirty="0" smtClean="0"/>
              <a:t> </a:t>
            </a:r>
            <a:r>
              <a:rPr lang="en-US" dirty="0" err="1" smtClean="0"/>
              <a:t>Coen</a:t>
            </a:r>
            <a:r>
              <a:rPr lang="en-US" dirty="0" smtClean="0"/>
              <a:t> (2010, AMT)</a:t>
            </a:r>
          </a:p>
          <a:p>
            <a:pPr lvl="1"/>
            <a:r>
              <a:rPr lang="en-US" dirty="0" smtClean="0"/>
              <a:t>MAAP: done internally, </a:t>
            </a:r>
            <a:r>
              <a:rPr lang="en-US" dirty="0" err="1" smtClean="0"/>
              <a:t>Petzold</a:t>
            </a:r>
            <a:r>
              <a:rPr lang="en-US" dirty="0" smtClean="0"/>
              <a:t> (2004, J. Aerosol Sci.)</a:t>
            </a:r>
          </a:p>
          <a:p>
            <a:pPr lvl="1"/>
            <a:r>
              <a:rPr lang="en-US" dirty="0" smtClean="0"/>
              <a:t>improvements are coming</a:t>
            </a:r>
          </a:p>
          <a:p>
            <a:endParaRPr lang="en-US" dirty="0"/>
          </a:p>
        </p:txBody>
      </p:sp>
      <p:sp>
        <p:nvSpPr>
          <p:cNvPr id="4" name="Date Placeholder 3"/>
          <p:cNvSpPr>
            <a:spLocks noGrp="1"/>
          </p:cNvSpPr>
          <p:nvPr>
            <p:ph type="dt" sz="half" idx="10"/>
          </p:nvPr>
        </p:nvSpPr>
        <p:spPr/>
        <p:txBody>
          <a:bodyPr/>
          <a:lstStyle/>
          <a:p>
            <a:r>
              <a:rPr lang="en-US" smtClean="0"/>
              <a:t>J. Ogren  </a:t>
            </a:r>
            <a:fld id="{080ED1E7-59CF-3A4C-8775-99A0FA27DB17}" type="datetime1">
              <a:rPr lang="en-US" smtClean="0"/>
              <a:pPr/>
              <a:t>16-05-24</a:t>
            </a:fld>
            <a:endParaRPr lang="en-US">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J. Ogren  </a:t>
            </a:r>
            <a:fld id="{A372BD25-11A5-8E4C-8FFC-3134DA13C569}" type="datetime1">
              <a:rPr lang="en-US"/>
              <a:pPr/>
              <a:t>16-05-24</a:t>
            </a:fld>
            <a:endParaRPr lang="en-US">
              <a:solidFill>
                <a:schemeClr val="tx1"/>
              </a:solidFill>
            </a:endParaRPr>
          </a:p>
        </p:txBody>
      </p:sp>
      <p:sp>
        <p:nvSpPr>
          <p:cNvPr id="106498" name="Rectangle 2"/>
          <p:cNvSpPr>
            <a:spLocks noGrp="1" noChangeArrowheads="1"/>
          </p:cNvSpPr>
          <p:nvPr>
            <p:ph type="title"/>
          </p:nvPr>
        </p:nvSpPr>
        <p:spPr>
          <a:xfrm>
            <a:off x="381000" y="152400"/>
            <a:ext cx="8305800" cy="1143000"/>
          </a:xfrm>
        </p:spPr>
        <p:txBody>
          <a:bodyPr/>
          <a:lstStyle/>
          <a:p>
            <a:r>
              <a:rPr lang="en-US"/>
              <a:t>Photoacoustic Absorption Measurement</a:t>
            </a:r>
          </a:p>
        </p:txBody>
      </p:sp>
      <p:sp>
        <p:nvSpPr>
          <p:cNvPr id="106499" name="Rectangle 3"/>
          <p:cNvSpPr>
            <a:spLocks noGrp="1" noChangeArrowheads="1"/>
          </p:cNvSpPr>
          <p:nvPr>
            <p:ph type="body" idx="1"/>
          </p:nvPr>
        </p:nvSpPr>
        <p:spPr>
          <a:xfrm>
            <a:off x="609600" y="3581400"/>
            <a:ext cx="7694613" cy="2895600"/>
          </a:xfrm>
          <a:noFill/>
          <a:ln/>
        </p:spPr>
        <p:txBody>
          <a:bodyPr>
            <a:normAutofit/>
          </a:bodyPr>
          <a:lstStyle/>
          <a:p>
            <a:pPr>
              <a:lnSpc>
                <a:spcPct val="120000"/>
              </a:lnSpc>
              <a:spcBef>
                <a:spcPct val="0"/>
              </a:spcBef>
            </a:pPr>
            <a:r>
              <a:rPr lang="en-US" sz="2000" dirty="0"/>
              <a:t>Laser light is power modulated by the chopper.  </a:t>
            </a:r>
          </a:p>
          <a:p>
            <a:pPr>
              <a:lnSpc>
                <a:spcPct val="120000"/>
              </a:lnSpc>
              <a:spcBef>
                <a:spcPct val="0"/>
              </a:spcBef>
            </a:pPr>
            <a:r>
              <a:rPr lang="en-US" sz="2000" dirty="0"/>
              <a:t>Light absorbing aerosols convert light to heat, producing a sound wave.</a:t>
            </a:r>
            <a:r>
              <a:rPr lang="en-US" sz="2000" dirty="0" smtClean="0"/>
              <a:t>  No response to light scattering.</a:t>
            </a:r>
          </a:p>
          <a:p>
            <a:pPr>
              <a:lnSpc>
                <a:spcPct val="120000"/>
              </a:lnSpc>
              <a:spcBef>
                <a:spcPct val="0"/>
              </a:spcBef>
            </a:pPr>
            <a:r>
              <a:rPr lang="en-US" sz="2000" dirty="0"/>
              <a:t>Microphone signal</a:t>
            </a:r>
            <a:r>
              <a:rPr lang="en-US" sz="2000" dirty="0" smtClean="0"/>
              <a:t> at chopper frequency is </a:t>
            </a:r>
            <a:r>
              <a:rPr lang="en-US" sz="2000" dirty="0"/>
              <a:t>a measure of the light absorption</a:t>
            </a:r>
            <a:r>
              <a:rPr lang="en-US" sz="2000" dirty="0" smtClean="0"/>
              <a:t>.</a:t>
            </a:r>
          </a:p>
          <a:p>
            <a:pPr>
              <a:lnSpc>
                <a:spcPct val="120000"/>
              </a:lnSpc>
              <a:spcBef>
                <a:spcPct val="0"/>
              </a:spcBef>
            </a:pPr>
            <a:r>
              <a:rPr lang="en-US" sz="2000" dirty="0" smtClean="0"/>
              <a:t>Calibrated by absorption by gases (NO</a:t>
            </a:r>
            <a:r>
              <a:rPr lang="en-US" sz="2000" baseline="-25000" dirty="0" smtClean="0"/>
              <a:t>2</a:t>
            </a:r>
            <a:r>
              <a:rPr lang="en-US" sz="2000" dirty="0" smtClean="0"/>
              <a:t>, O</a:t>
            </a:r>
            <a:r>
              <a:rPr lang="en-US" sz="2000" baseline="-25000" dirty="0" smtClean="0"/>
              <a:t>3</a:t>
            </a:r>
            <a:r>
              <a:rPr lang="en-US" sz="2000" dirty="0" smtClean="0"/>
              <a:t>), </a:t>
            </a:r>
            <a:r>
              <a:rPr lang="en-US" sz="2000" dirty="0" err="1" smtClean="0"/>
              <a:t>monodisperse</a:t>
            </a:r>
            <a:r>
              <a:rPr lang="en-US" sz="2000" dirty="0" smtClean="0"/>
              <a:t> particles, or light extinction</a:t>
            </a:r>
          </a:p>
          <a:p>
            <a:pPr>
              <a:lnSpc>
                <a:spcPct val="120000"/>
              </a:lnSpc>
              <a:spcBef>
                <a:spcPct val="0"/>
              </a:spcBef>
            </a:pPr>
            <a:endParaRPr lang="en-US" sz="2000" dirty="0"/>
          </a:p>
        </p:txBody>
      </p:sp>
      <p:pic>
        <p:nvPicPr>
          <p:cNvPr id="106500" name="Picture 4"/>
          <p:cNvPicPr>
            <a:picLocks noChangeAspect="1" noChangeArrowheads="1"/>
          </p:cNvPicPr>
          <p:nvPr/>
        </p:nvPicPr>
        <p:blipFill>
          <a:blip r:embed="rId3"/>
          <a:srcRect/>
          <a:stretch>
            <a:fillRect/>
          </a:stretch>
        </p:blipFill>
        <p:spPr bwMode="auto">
          <a:xfrm>
            <a:off x="1676400" y="1219200"/>
            <a:ext cx="5118100" cy="22733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09600"/>
          </a:xfrm>
        </p:spPr>
        <p:txBody>
          <a:bodyPr/>
          <a:lstStyle/>
          <a:p>
            <a:r>
              <a:rPr lang="en-US" dirty="0" smtClean="0"/>
              <a:t>Measurements of Extinction Coefficient</a:t>
            </a:r>
            <a:endParaRPr lang="en-US" dirty="0"/>
          </a:p>
        </p:txBody>
      </p:sp>
      <p:sp>
        <p:nvSpPr>
          <p:cNvPr id="3" name="Content Placeholder 2"/>
          <p:cNvSpPr>
            <a:spLocks noGrp="1"/>
          </p:cNvSpPr>
          <p:nvPr>
            <p:ph idx="1"/>
          </p:nvPr>
        </p:nvSpPr>
        <p:spPr/>
        <p:txBody>
          <a:bodyPr/>
          <a:lstStyle/>
          <a:p>
            <a:r>
              <a:rPr lang="en-US" dirty="0" smtClean="0"/>
              <a:t>long-path cell (</a:t>
            </a:r>
            <a:r>
              <a:rPr lang="en-US" dirty="0" err="1" smtClean="0"/>
              <a:t>Virkkula</a:t>
            </a:r>
            <a:r>
              <a:rPr lang="en-US" dirty="0" smtClean="0"/>
              <a:t>, 2005, AS&amp;T)</a:t>
            </a:r>
          </a:p>
          <a:p>
            <a:r>
              <a:rPr lang="en-US" dirty="0" smtClean="0"/>
              <a:t>cavity ring-down (</a:t>
            </a:r>
            <a:r>
              <a:rPr lang="en-US" dirty="0" err="1" smtClean="0"/>
              <a:t>Baynard</a:t>
            </a:r>
            <a:r>
              <a:rPr lang="en-US" dirty="0" smtClean="0"/>
              <a:t>, 2007, AS&amp;T)</a:t>
            </a:r>
          </a:p>
          <a:p>
            <a:r>
              <a:rPr lang="en-US" dirty="0" smtClean="0"/>
              <a:t>cavity assisted phase shift (</a:t>
            </a:r>
            <a:r>
              <a:rPr lang="en-US" dirty="0" err="1" smtClean="0"/>
              <a:t>Massoli</a:t>
            </a:r>
            <a:r>
              <a:rPr lang="en-US" dirty="0" smtClean="0"/>
              <a:t>, 2010, AS&amp;T)</a:t>
            </a:r>
          </a:p>
          <a:p>
            <a:r>
              <a:rPr lang="en-US" dirty="0" smtClean="0"/>
              <a:t>Fundamental calibration is geometric path length</a:t>
            </a:r>
          </a:p>
          <a:p>
            <a:r>
              <a:rPr lang="en-US" dirty="0" smtClean="0"/>
              <a:t>measure difference in light extinction between sample air and filtered sample air</a:t>
            </a:r>
          </a:p>
        </p:txBody>
      </p:sp>
      <p:sp>
        <p:nvSpPr>
          <p:cNvPr id="5" name="Date Placeholder 4"/>
          <p:cNvSpPr>
            <a:spLocks noGrp="1"/>
          </p:cNvSpPr>
          <p:nvPr>
            <p:ph type="dt" sz="half" idx="10"/>
          </p:nvPr>
        </p:nvSpPr>
        <p:spPr/>
        <p:txBody>
          <a:bodyPr/>
          <a:lstStyle/>
          <a:p>
            <a:r>
              <a:rPr lang="en-US" smtClean="0"/>
              <a:t>J. Ogren  </a:t>
            </a:r>
            <a:fld id="{37DE688B-4950-6E46-8D69-58DA1B86FEFD}" type="datetime1">
              <a:rPr lang="en-US" smtClean="0"/>
              <a:pPr/>
              <a:t>16-05-24</a:t>
            </a:fld>
            <a:endParaRPr lang="en-US">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Date Placeholder 2"/>
          <p:cNvSpPr>
            <a:spLocks noGrp="1"/>
          </p:cNvSpPr>
          <p:nvPr>
            <p:ph type="dt" sz="half" idx="10"/>
          </p:nvPr>
        </p:nvSpPr>
        <p:spPr/>
        <p:txBody>
          <a:bodyPr/>
          <a:lstStyle/>
          <a:p>
            <a:r>
              <a:rPr lang="en-US"/>
              <a:t>J. Ogren  </a:t>
            </a:r>
            <a:fld id="{E085FA2D-63F3-5B49-A390-FA4CC65B8ACE}" type="datetime1">
              <a:rPr lang="en-US"/>
              <a:pPr/>
              <a:t>16-05-24</a:t>
            </a:fld>
            <a:endParaRPr lang="en-US">
              <a:solidFill>
                <a:schemeClr val="tx1"/>
              </a:solidFill>
            </a:endParaRPr>
          </a:p>
        </p:txBody>
      </p:sp>
      <p:sp>
        <p:nvSpPr>
          <p:cNvPr id="330754" name="Rectangle 2"/>
          <p:cNvSpPr>
            <a:spLocks noGrp="1" noChangeArrowheads="1"/>
          </p:cNvSpPr>
          <p:nvPr>
            <p:ph type="title"/>
          </p:nvPr>
        </p:nvSpPr>
        <p:spPr>
          <a:xfrm>
            <a:off x="762000" y="304800"/>
            <a:ext cx="7772400" cy="457200"/>
          </a:xfrm>
        </p:spPr>
        <p:txBody>
          <a:bodyPr/>
          <a:lstStyle/>
          <a:p>
            <a:r>
              <a:rPr lang="en-US"/>
              <a:t>U.W. Optical Extinction Cell</a:t>
            </a:r>
          </a:p>
        </p:txBody>
      </p:sp>
      <p:graphicFrame>
        <p:nvGraphicFramePr>
          <p:cNvPr id="330756" name="Object 4"/>
          <p:cNvGraphicFramePr>
            <a:graphicFrameLocks noChangeAspect="1"/>
          </p:cNvGraphicFramePr>
          <p:nvPr/>
        </p:nvGraphicFramePr>
        <p:xfrm>
          <a:off x="3048000" y="5029200"/>
          <a:ext cx="2382838" cy="908050"/>
        </p:xfrm>
        <a:graphic>
          <a:graphicData uri="http://schemas.openxmlformats.org/presentationml/2006/ole">
            <mc:AlternateContent xmlns:mc="http://schemas.openxmlformats.org/markup-compatibility/2006">
              <mc:Choice xmlns:v="urn:schemas-microsoft-com:vml" Requires="v">
                <p:oleObj spid="_x0000_s330768" name="Equation" r:id="rId4" imgW="1600597" imgH="609997" progId="Equation.3">
                  <p:embed/>
                </p:oleObj>
              </mc:Choice>
              <mc:Fallback>
                <p:oleObj name="Equation" r:id="rId4" imgW="1600597" imgH="609997"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5029200"/>
                        <a:ext cx="238283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0757" name="Text Box 5"/>
          <p:cNvSpPr txBox="1">
            <a:spLocks noChangeArrowheads="1"/>
          </p:cNvSpPr>
          <p:nvPr/>
        </p:nvSpPr>
        <p:spPr bwMode="auto">
          <a:xfrm>
            <a:off x="5715000" y="5257800"/>
            <a:ext cx="1752600" cy="366713"/>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sz="1800">
                <a:latin typeface="Arial" charset="0"/>
              </a:rPr>
              <a:t>L = 660 cm</a:t>
            </a:r>
          </a:p>
        </p:txBody>
      </p:sp>
      <p:sp>
        <p:nvSpPr>
          <p:cNvPr id="330758" name="AutoShape 6"/>
          <p:cNvSpPr>
            <a:spLocks noChangeAspect="1" noChangeArrowheads="1" noTextEdit="1"/>
          </p:cNvSpPr>
          <p:nvPr/>
        </p:nvSpPr>
        <p:spPr bwMode="auto">
          <a:xfrm>
            <a:off x="609600" y="990600"/>
            <a:ext cx="8153400" cy="4081463"/>
          </a:xfrm>
          <a:prstGeom prst="rect">
            <a:avLst/>
          </a:prstGeom>
          <a:noFill/>
          <a:ln w="9525">
            <a:noFill/>
            <a:miter lim="800000"/>
            <a:headEnd/>
            <a:tailEnd/>
          </a:ln>
        </p:spPr>
        <p:txBody>
          <a:bodyPr>
            <a:prstTxWarp prst="textNoShape">
              <a:avLst/>
            </a:prstTxWarp>
          </a:bodyPr>
          <a:lstStyle/>
          <a:p>
            <a:endParaRPr lang="en-US"/>
          </a:p>
        </p:txBody>
      </p:sp>
      <p:grpSp>
        <p:nvGrpSpPr>
          <p:cNvPr id="331137" name="Group 385"/>
          <p:cNvGrpSpPr>
            <a:grpSpLocks/>
          </p:cNvGrpSpPr>
          <p:nvPr/>
        </p:nvGrpSpPr>
        <p:grpSpPr bwMode="auto">
          <a:xfrm>
            <a:off x="609600" y="992188"/>
            <a:ext cx="8153400" cy="4075112"/>
            <a:chOff x="384" y="625"/>
            <a:chExt cx="5136" cy="2567"/>
          </a:xfrm>
        </p:grpSpPr>
        <p:sp>
          <p:nvSpPr>
            <p:cNvPr id="330760" name="Rectangle 8"/>
            <p:cNvSpPr>
              <a:spLocks noChangeArrowheads="1"/>
            </p:cNvSpPr>
            <p:nvPr/>
          </p:nvSpPr>
          <p:spPr bwMode="auto">
            <a:xfrm>
              <a:off x="3020" y="1301"/>
              <a:ext cx="1014" cy="879"/>
            </a:xfrm>
            <a:prstGeom prst="rect">
              <a:avLst/>
            </a:prstGeom>
            <a:noFill/>
            <a:ln w="33338">
              <a:solidFill>
                <a:srgbClr val="000000"/>
              </a:solidFill>
              <a:miter lim="800000"/>
              <a:headEnd/>
              <a:tailEnd/>
            </a:ln>
          </p:spPr>
          <p:txBody>
            <a:bodyPr>
              <a:prstTxWarp prst="textNoShape">
                <a:avLst/>
              </a:prstTxWarp>
            </a:bodyPr>
            <a:lstStyle/>
            <a:p>
              <a:endParaRPr lang="en-US"/>
            </a:p>
          </p:txBody>
        </p:sp>
        <p:sp>
          <p:nvSpPr>
            <p:cNvPr id="330761" name="Rectangle 9"/>
            <p:cNvSpPr>
              <a:spLocks noChangeArrowheads="1"/>
            </p:cNvSpPr>
            <p:nvPr/>
          </p:nvSpPr>
          <p:spPr bwMode="auto">
            <a:xfrm>
              <a:off x="4033" y="1571"/>
              <a:ext cx="1285" cy="339"/>
            </a:xfrm>
            <a:prstGeom prst="rect">
              <a:avLst/>
            </a:prstGeom>
            <a:noFill/>
            <a:ln w="22225">
              <a:solidFill>
                <a:srgbClr val="000000"/>
              </a:solidFill>
              <a:miter lim="800000"/>
              <a:headEnd/>
              <a:tailEnd/>
            </a:ln>
          </p:spPr>
          <p:txBody>
            <a:bodyPr>
              <a:prstTxWarp prst="textNoShape">
                <a:avLst/>
              </a:prstTxWarp>
            </a:bodyPr>
            <a:lstStyle/>
            <a:p>
              <a:endParaRPr lang="en-US"/>
            </a:p>
          </p:txBody>
        </p:sp>
        <p:sp>
          <p:nvSpPr>
            <p:cNvPr id="330762" name="Rectangle 10"/>
            <p:cNvSpPr>
              <a:spLocks noChangeArrowheads="1"/>
            </p:cNvSpPr>
            <p:nvPr/>
          </p:nvSpPr>
          <p:spPr bwMode="auto">
            <a:xfrm>
              <a:off x="3493" y="2044"/>
              <a:ext cx="203" cy="136"/>
            </a:xfrm>
            <a:prstGeom prst="rect">
              <a:avLst/>
            </a:prstGeom>
            <a:solidFill>
              <a:srgbClr val="C0C0C0"/>
            </a:solidFill>
            <a:ln w="11113">
              <a:solidFill>
                <a:srgbClr val="000000"/>
              </a:solidFill>
              <a:miter lim="800000"/>
              <a:headEnd/>
              <a:tailEnd/>
            </a:ln>
          </p:spPr>
          <p:txBody>
            <a:bodyPr>
              <a:prstTxWarp prst="textNoShape">
                <a:avLst/>
              </a:prstTxWarp>
            </a:bodyPr>
            <a:lstStyle/>
            <a:p>
              <a:endParaRPr lang="en-US"/>
            </a:p>
          </p:txBody>
        </p:sp>
        <p:sp>
          <p:nvSpPr>
            <p:cNvPr id="330763" name="Rectangle 11"/>
            <p:cNvSpPr>
              <a:spLocks noChangeArrowheads="1"/>
            </p:cNvSpPr>
            <p:nvPr/>
          </p:nvSpPr>
          <p:spPr bwMode="auto">
            <a:xfrm>
              <a:off x="3493" y="1301"/>
              <a:ext cx="203" cy="136"/>
            </a:xfrm>
            <a:prstGeom prst="rect">
              <a:avLst/>
            </a:prstGeom>
            <a:solidFill>
              <a:srgbClr val="C0C0C0"/>
            </a:solidFill>
            <a:ln w="11113">
              <a:solidFill>
                <a:srgbClr val="000000"/>
              </a:solidFill>
              <a:miter lim="800000"/>
              <a:headEnd/>
              <a:tailEnd/>
            </a:ln>
          </p:spPr>
          <p:txBody>
            <a:bodyPr>
              <a:prstTxWarp prst="textNoShape">
                <a:avLst/>
              </a:prstTxWarp>
            </a:bodyPr>
            <a:lstStyle/>
            <a:p>
              <a:endParaRPr lang="en-US"/>
            </a:p>
          </p:txBody>
        </p:sp>
        <p:grpSp>
          <p:nvGrpSpPr>
            <p:cNvPr id="330803" name="Group 51"/>
            <p:cNvGrpSpPr>
              <a:grpSpLocks/>
            </p:cNvGrpSpPr>
            <p:nvPr/>
          </p:nvGrpSpPr>
          <p:grpSpPr bwMode="auto">
            <a:xfrm>
              <a:off x="3489" y="1431"/>
              <a:ext cx="210" cy="615"/>
              <a:chOff x="3489" y="1431"/>
              <a:chExt cx="210" cy="615"/>
            </a:xfrm>
          </p:grpSpPr>
          <p:grpSp>
            <p:nvGrpSpPr>
              <p:cNvPr id="330768" name="Group 16"/>
              <p:cNvGrpSpPr>
                <a:grpSpLocks/>
              </p:cNvGrpSpPr>
              <p:nvPr/>
            </p:nvGrpSpPr>
            <p:grpSpPr bwMode="auto">
              <a:xfrm>
                <a:off x="3493" y="1435"/>
                <a:ext cx="203" cy="609"/>
                <a:chOff x="3493" y="1435"/>
                <a:chExt cx="203" cy="609"/>
              </a:xfrm>
            </p:grpSpPr>
            <p:sp>
              <p:nvSpPr>
                <p:cNvPr id="330764" name="Rectangle 12"/>
                <p:cNvSpPr>
                  <a:spLocks noChangeArrowheads="1"/>
                </p:cNvSpPr>
                <p:nvPr/>
              </p:nvSpPr>
              <p:spPr bwMode="auto">
                <a:xfrm>
                  <a:off x="3493" y="1435"/>
                  <a:ext cx="202" cy="608"/>
                </a:xfrm>
                <a:prstGeom prst="rect">
                  <a:avLst/>
                </a:prstGeom>
                <a:solidFill>
                  <a:srgbClr val="C0C0C0"/>
                </a:solidFill>
                <a:ln w="9525">
                  <a:noFill/>
                  <a:miter lim="800000"/>
                  <a:headEnd/>
                  <a:tailEnd/>
                </a:ln>
              </p:spPr>
              <p:txBody>
                <a:bodyPr>
                  <a:prstTxWarp prst="textNoShape">
                    <a:avLst/>
                  </a:prstTxWarp>
                </a:bodyPr>
                <a:lstStyle/>
                <a:p>
                  <a:endParaRPr lang="en-US"/>
                </a:p>
              </p:txBody>
            </p:sp>
            <p:sp>
              <p:nvSpPr>
                <p:cNvPr id="330765" name="Rectangle 13"/>
                <p:cNvSpPr>
                  <a:spLocks noChangeArrowheads="1"/>
                </p:cNvSpPr>
                <p:nvPr/>
              </p:nvSpPr>
              <p:spPr bwMode="auto">
                <a:xfrm>
                  <a:off x="3493" y="1435"/>
                  <a:ext cx="202" cy="608"/>
                </a:xfrm>
                <a:prstGeom prst="rect">
                  <a:avLst/>
                </a:prstGeom>
                <a:solidFill>
                  <a:srgbClr val="C0C0C0"/>
                </a:solidFill>
                <a:ln w="0">
                  <a:solidFill>
                    <a:srgbClr val="FFFFFF"/>
                  </a:solidFill>
                  <a:miter lim="800000"/>
                  <a:headEnd/>
                  <a:tailEnd/>
                </a:ln>
              </p:spPr>
              <p:txBody>
                <a:bodyPr>
                  <a:prstTxWarp prst="textNoShape">
                    <a:avLst/>
                  </a:prstTxWarp>
                </a:bodyPr>
                <a:lstStyle/>
                <a:p>
                  <a:endParaRPr lang="en-US"/>
                </a:p>
              </p:txBody>
            </p:sp>
            <p:sp>
              <p:nvSpPr>
                <p:cNvPr id="330766" name="Rectangle 14"/>
                <p:cNvSpPr>
                  <a:spLocks noChangeArrowheads="1"/>
                </p:cNvSpPr>
                <p:nvPr/>
              </p:nvSpPr>
              <p:spPr bwMode="auto">
                <a:xfrm>
                  <a:off x="3493" y="1435"/>
                  <a:ext cx="203" cy="609"/>
                </a:xfrm>
                <a:prstGeom prst="rect">
                  <a:avLst/>
                </a:prstGeom>
                <a:blipFill dpi="0" rotWithShape="0">
                  <a:blip r:embed="rId6"/>
                  <a:srcRect/>
                  <a:tile tx="0" ty="0" sx="100000" sy="100000" flip="none" algn="tl"/>
                </a:blipFill>
                <a:ln w="9525">
                  <a:noFill/>
                  <a:miter lim="800000"/>
                  <a:headEnd/>
                  <a:tailEnd/>
                </a:ln>
              </p:spPr>
              <p:txBody>
                <a:bodyPr>
                  <a:prstTxWarp prst="textNoShape">
                    <a:avLst/>
                  </a:prstTxWarp>
                </a:bodyPr>
                <a:lstStyle/>
                <a:p>
                  <a:endParaRPr lang="en-US"/>
                </a:p>
              </p:txBody>
            </p:sp>
            <p:sp>
              <p:nvSpPr>
                <p:cNvPr id="330767" name="Rectangle 15"/>
                <p:cNvSpPr>
                  <a:spLocks noChangeArrowheads="1"/>
                </p:cNvSpPr>
                <p:nvPr/>
              </p:nvSpPr>
              <p:spPr bwMode="auto">
                <a:xfrm>
                  <a:off x="3493" y="1435"/>
                  <a:ext cx="202" cy="608"/>
                </a:xfrm>
                <a:prstGeom prst="rect">
                  <a:avLst/>
                </a:prstGeom>
                <a:solidFill>
                  <a:srgbClr val="C0C0C0"/>
                </a:solidFill>
                <a:ln w="9525">
                  <a:noFill/>
                  <a:miter lim="800000"/>
                  <a:headEnd/>
                  <a:tailEnd/>
                </a:ln>
              </p:spPr>
              <p:txBody>
                <a:bodyPr>
                  <a:prstTxWarp prst="textNoShape">
                    <a:avLst/>
                  </a:prstTxWarp>
                </a:bodyPr>
                <a:lstStyle/>
                <a:p>
                  <a:endParaRPr lang="en-US"/>
                </a:p>
              </p:txBody>
            </p:sp>
          </p:grpSp>
          <p:sp>
            <p:nvSpPr>
              <p:cNvPr id="330769" name="Freeform 17"/>
              <p:cNvSpPr>
                <a:spLocks/>
              </p:cNvSpPr>
              <p:nvPr/>
            </p:nvSpPr>
            <p:spPr bwMode="auto">
              <a:xfrm>
                <a:off x="3682" y="1431"/>
                <a:ext cx="17" cy="31"/>
              </a:xfrm>
              <a:custGeom>
                <a:avLst/>
                <a:gdLst/>
                <a:ahLst/>
                <a:cxnLst>
                  <a:cxn ang="0">
                    <a:pos x="17" y="4"/>
                  </a:cxn>
                  <a:cxn ang="0">
                    <a:pos x="17" y="0"/>
                  </a:cxn>
                  <a:cxn ang="0">
                    <a:pos x="13" y="0"/>
                  </a:cxn>
                  <a:cxn ang="0">
                    <a:pos x="0" y="0"/>
                  </a:cxn>
                  <a:cxn ang="0">
                    <a:pos x="0" y="7"/>
                  </a:cxn>
                  <a:cxn ang="0">
                    <a:pos x="13" y="7"/>
                  </a:cxn>
                  <a:cxn ang="0">
                    <a:pos x="13" y="4"/>
                  </a:cxn>
                  <a:cxn ang="0">
                    <a:pos x="10" y="4"/>
                  </a:cxn>
                  <a:cxn ang="0">
                    <a:pos x="10" y="31"/>
                  </a:cxn>
                  <a:cxn ang="0">
                    <a:pos x="17" y="31"/>
                  </a:cxn>
                  <a:cxn ang="0">
                    <a:pos x="17" y="4"/>
                  </a:cxn>
                </a:cxnLst>
                <a:rect l="0" t="0" r="r" b="b"/>
                <a:pathLst>
                  <a:path w="17" h="31">
                    <a:moveTo>
                      <a:pt x="17" y="4"/>
                    </a:moveTo>
                    <a:lnTo>
                      <a:pt x="17" y="0"/>
                    </a:lnTo>
                    <a:lnTo>
                      <a:pt x="13" y="0"/>
                    </a:lnTo>
                    <a:lnTo>
                      <a:pt x="0" y="0"/>
                    </a:lnTo>
                    <a:lnTo>
                      <a:pt x="0" y="7"/>
                    </a:lnTo>
                    <a:lnTo>
                      <a:pt x="13" y="7"/>
                    </a:lnTo>
                    <a:lnTo>
                      <a:pt x="13" y="4"/>
                    </a:lnTo>
                    <a:lnTo>
                      <a:pt x="10" y="4"/>
                    </a:lnTo>
                    <a:lnTo>
                      <a:pt x="10" y="31"/>
                    </a:lnTo>
                    <a:lnTo>
                      <a:pt x="17" y="31"/>
                    </a:lnTo>
                    <a:lnTo>
                      <a:pt x="17" y="4"/>
                    </a:lnTo>
                    <a:close/>
                  </a:path>
                </a:pathLst>
              </a:custGeom>
              <a:solidFill>
                <a:srgbClr val="000000"/>
              </a:solidFill>
              <a:ln w="9525">
                <a:noFill/>
                <a:round/>
                <a:headEnd/>
                <a:tailEnd/>
              </a:ln>
            </p:spPr>
            <p:txBody>
              <a:bodyPr>
                <a:prstTxWarp prst="textNoShape">
                  <a:avLst/>
                </a:prstTxWarp>
              </a:bodyPr>
              <a:lstStyle/>
              <a:p>
                <a:endParaRPr lang="en-US"/>
              </a:p>
            </p:txBody>
          </p:sp>
          <p:sp>
            <p:nvSpPr>
              <p:cNvPr id="330770" name="Rectangle 18"/>
              <p:cNvSpPr>
                <a:spLocks noChangeArrowheads="1"/>
              </p:cNvSpPr>
              <p:nvPr/>
            </p:nvSpPr>
            <p:spPr bwMode="auto">
              <a:xfrm>
                <a:off x="3692" y="1482"/>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71" name="Rectangle 19"/>
              <p:cNvSpPr>
                <a:spLocks noChangeArrowheads="1"/>
              </p:cNvSpPr>
              <p:nvPr/>
            </p:nvSpPr>
            <p:spPr bwMode="auto">
              <a:xfrm>
                <a:off x="3692" y="1529"/>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72" name="Rectangle 20"/>
              <p:cNvSpPr>
                <a:spLocks noChangeArrowheads="1"/>
              </p:cNvSpPr>
              <p:nvPr/>
            </p:nvSpPr>
            <p:spPr bwMode="auto">
              <a:xfrm>
                <a:off x="3692" y="1577"/>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73" name="Rectangle 21"/>
              <p:cNvSpPr>
                <a:spLocks noChangeArrowheads="1"/>
              </p:cNvSpPr>
              <p:nvPr/>
            </p:nvSpPr>
            <p:spPr bwMode="auto">
              <a:xfrm>
                <a:off x="3692" y="1624"/>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74" name="Rectangle 22"/>
              <p:cNvSpPr>
                <a:spLocks noChangeArrowheads="1"/>
              </p:cNvSpPr>
              <p:nvPr/>
            </p:nvSpPr>
            <p:spPr bwMode="auto">
              <a:xfrm>
                <a:off x="3692" y="1671"/>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75" name="Rectangle 23"/>
              <p:cNvSpPr>
                <a:spLocks noChangeArrowheads="1"/>
              </p:cNvSpPr>
              <p:nvPr/>
            </p:nvSpPr>
            <p:spPr bwMode="auto">
              <a:xfrm>
                <a:off x="3692" y="1719"/>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76" name="Rectangle 24"/>
              <p:cNvSpPr>
                <a:spLocks noChangeArrowheads="1"/>
              </p:cNvSpPr>
              <p:nvPr/>
            </p:nvSpPr>
            <p:spPr bwMode="auto">
              <a:xfrm>
                <a:off x="3692" y="1766"/>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77" name="Rectangle 25"/>
              <p:cNvSpPr>
                <a:spLocks noChangeArrowheads="1"/>
              </p:cNvSpPr>
              <p:nvPr/>
            </p:nvSpPr>
            <p:spPr bwMode="auto">
              <a:xfrm>
                <a:off x="3692" y="1813"/>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78" name="Rectangle 26"/>
              <p:cNvSpPr>
                <a:spLocks noChangeArrowheads="1"/>
              </p:cNvSpPr>
              <p:nvPr/>
            </p:nvSpPr>
            <p:spPr bwMode="auto">
              <a:xfrm>
                <a:off x="3692" y="1861"/>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79" name="Rectangle 27"/>
              <p:cNvSpPr>
                <a:spLocks noChangeArrowheads="1"/>
              </p:cNvSpPr>
              <p:nvPr/>
            </p:nvSpPr>
            <p:spPr bwMode="auto">
              <a:xfrm>
                <a:off x="3692" y="1908"/>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80" name="Rectangle 28"/>
              <p:cNvSpPr>
                <a:spLocks noChangeArrowheads="1"/>
              </p:cNvSpPr>
              <p:nvPr/>
            </p:nvSpPr>
            <p:spPr bwMode="auto">
              <a:xfrm>
                <a:off x="3692" y="1955"/>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81" name="Rectangle 29"/>
              <p:cNvSpPr>
                <a:spLocks noChangeArrowheads="1"/>
              </p:cNvSpPr>
              <p:nvPr/>
            </p:nvSpPr>
            <p:spPr bwMode="auto">
              <a:xfrm>
                <a:off x="3692" y="2002"/>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82" name="Rectangle 30"/>
              <p:cNvSpPr>
                <a:spLocks noChangeArrowheads="1"/>
              </p:cNvSpPr>
              <p:nvPr/>
            </p:nvSpPr>
            <p:spPr bwMode="auto">
              <a:xfrm>
                <a:off x="3662" y="2040"/>
                <a:ext cx="27" cy="6"/>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83" name="Rectangle 31"/>
              <p:cNvSpPr>
                <a:spLocks noChangeArrowheads="1"/>
              </p:cNvSpPr>
              <p:nvPr/>
            </p:nvSpPr>
            <p:spPr bwMode="auto">
              <a:xfrm>
                <a:off x="3614" y="2040"/>
                <a:ext cx="27" cy="6"/>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84" name="Rectangle 32"/>
              <p:cNvSpPr>
                <a:spLocks noChangeArrowheads="1"/>
              </p:cNvSpPr>
              <p:nvPr/>
            </p:nvSpPr>
            <p:spPr bwMode="auto">
              <a:xfrm>
                <a:off x="3567" y="2040"/>
                <a:ext cx="27" cy="6"/>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85" name="Rectangle 33"/>
              <p:cNvSpPr>
                <a:spLocks noChangeArrowheads="1"/>
              </p:cNvSpPr>
              <p:nvPr/>
            </p:nvSpPr>
            <p:spPr bwMode="auto">
              <a:xfrm>
                <a:off x="3520" y="2040"/>
                <a:ext cx="27" cy="6"/>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86" name="Freeform 34"/>
              <p:cNvSpPr>
                <a:spLocks/>
              </p:cNvSpPr>
              <p:nvPr/>
            </p:nvSpPr>
            <p:spPr bwMode="auto">
              <a:xfrm>
                <a:off x="3489" y="2023"/>
                <a:ext cx="10" cy="23"/>
              </a:xfrm>
              <a:custGeom>
                <a:avLst/>
                <a:gdLst/>
                <a:ahLst/>
                <a:cxnLst>
                  <a:cxn ang="0">
                    <a:pos x="10" y="23"/>
                  </a:cxn>
                  <a:cxn ang="0">
                    <a:pos x="10" y="17"/>
                  </a:cxn>
                  <a:cxn ang="0">
                    <a:pos x="4" y="17"/>
                  </a:cxn>
                  <a:cxn ang="0">
                    <a:pos x="4" y="20"/>
                  </a:cxn>
                  <a:cxn ang="0">
                    <a:pos x="7" y="20"/>
                  </a:cxn>
                  <a:cxn ang="0">
                    <a:pos x="7" y="0"/>
                  </a:cxn>
                  <a:cxn ang="0">
                    <a:pos x="0" y="0"/>
                  </a:cxn>
                  <a:cxn ang="0">
                    <a:pos x="0" y="20"/>
                  </a:cxn>
                  <a:cxn ang="0">
                    <a:pos x="0" y="23"/>
                  </a:cxn>
                  <a:cxn ang="0">
                    <a:pos x="4" y="23"/>
                  </a:cxn>
                  <a:cxn ang="0">
                    <a:pos x="10" y="23"/>
                  </a:cxn>
                </a:cxnLst>
                <a:rect l="0" t="0" r="r" b="b"/>
                <a:pathLst>
                  <a:path w="10" h="23">
                    <a:moveTo>
                      <a:pt x="10" y="23"/>
                    </a:moveTo>
                    <a:lnTo>
                      <a:pt x="10" y="17"/>
                    </a:lnTo>
                    <a:lnTo>
                      <a:pt x="4" y="17"/>
                    </a:lnTo>
                    <a:lnTo>
                      <a:pt x="4" y="20"/>
                    </a:lnTo>
                    <a:lnTo>
                      <a:pt x="7" y="20"/>
                    </a:lnTo>
                    <a:lnTo>
                      <a:pt x="7" y="0"/>
                    </a:lnTo>
                    <a:lnTo>
                      <a:pt x="0" y="0"/>
                    </a:lnTo>
                    <a:lnTo>
                      <a:pt x="0" y="20"/>
                    </a:lnTo>
                    <a:lnTo>
                      <a:pt x="0" y="23"/>
                    </a:lnTo>
                    <a:lnTo>
                      <a:pt x="4" y="23"/>
                    </a:lnTo>
                    <a:lnTo>
                      <a:pt x="10" y="23"/>
                    </a:lnTo>
                    <a:close/>
                  </a:path>
                </a:pathLst>
              </a:custGeom>
              <a:solidFill>
                <a:srgbClr val="000000"/>
              </a:solidFill>
              <a:ln w="9525">
                <a:noFill/>
                <a:round/>
                <a:headEnd/>
                <a:tailEnd/>
              </a:ln>
            </p:spPr>
            <p:txBody>
              <a:bodyPr>
                <a:prstTxWarp prst="textNoShape">
                  <a:avLst/>
                </a:prstTxWarp>
              </a:bodyPr>
              <a:lstStyle/>
              <a:p>
                <a:endParaRPr lang="en-US"/>
              </a:p>
            </p:txBody>
          </p:sp>
          <p:sp>
            <p:nvSpPr>
              <p:cNvPr id="330787" name="Rectangle 35"/>
              <p:cNvSpPr>
                <a:spLocks noChangeArrowheads="1"/>
              </p:cNvSpPr>
              <p:nvPr/>
            </p:nvSpPr>
            <p:spPr bwMode="auto">
              <a:xfrm>
                <a:off x="3489" y="1975"/>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88" name="Rectangle 36"/>
              <p:cNvSpPr>
                <a:spLocks noChangeArrowheads="1"/>
              </p:cNvSpPr>
              <p:nvPr/>
            </p:nvSpPr>
            <p:spPr bwMode="auto">
              <a:xfrm>
                <a:off x="3489" y="1928"/>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89" name="Rectangle 37"/>
              <p:cNvSpPr>
                <a:spLocks noChangeArrowheads="1"/>
              </p:cNvSpPr>
              <p:nvPr/>
            </p:nvSpPr>
            <p:spPr bwMode="auto">
              <a:xfrm>
                <a:off x="3489" y="1881"/>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90" name="Rectangle 38"/>
              <p:cNvSpPr>
                <a:spLocks noChangeArrowheads="1"/>
              </p:cNvSpPr>
              <p:nvPr/>
            </p:nvSpPr>
            <p:spPr bwMode="auto">
              <a:xfrm>
                <a:off x="3489" y="1833"/>
                <a:ext cx="7" cy="28"/>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91" name="Rectangle 39"/>
              <p:cNvSpPr>
                <a:spLocks noChangeArrowheads="1"/>
              </p:cNvSpPr>
              <p:nvPr/>
            </p:nvSpPr>
            <p:spPr bwMode="auto">
              <a:xfrm>
                <a:off x="3489" y="1786"/>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92" name="Rectangle 40"/>
              <p:cNvSpPr>
                <a:spLocks noChangeArrowheads="1"/>
              </p:cNvSpPr>
              <p:nvPr/>
            </p:nvSpPr>
            <p:spPr bwMode="auto">
              <a:xfrm>
                <a:off x="3489" y="1739"/>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93" name="Rectangle 41"/>
              <p:cNvSpPr>
                <a:spLocks noChangeArrowheads="1"/>
              </p:cNvSpPr>
              <p:nvPr/>
            </p:nvSpPr>
            <p:spPr bwMode="auto">
              <a:xfrm>
                <a:off x="3489" y="1692"/>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94" name="Rectangle 42"/>
              <p:cNvSpPr>
                <a:spLocks noChangeArrowheads="1"/>
              </p:cNvSpPr>
              <p:nvPr/>
            </p:nvSpPr>
            <p:spPr bwMode="auto">
              <a:xfrm>
                <a:off x="3489" y="1644"/>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95" name="Rectangle 43"/>
              <p:cNvSpPr>
                <a:spLocks noChangeArrowheads="1"/>
              </p:cNvSpPr>
              <p:nvPr/>
            </p:nvSpPr>
            <p:spPr bwMode="auto">
              <a:xfrm>
                <a:off x="3489" y="1597"/>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96" name="Rectangle 44"/>
              <p:cNvSpPr>
                <a:spLocks noChangeArrowheads="1"/>
              </p:cNvSpPr>
              <p:nvPr/>
            </p:nvSpPr>
            <p:spPr bwMode="auto">
              <a:xfrm>
                <a:off x="3489" y="1550"/>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97" name="Rectangle 45"/>
              <p:cNvSpPr>
                <a:spLocks noChangeArrowheads="1"/>
              </p:cNvSpPr>
              <p:nvPr/>
            </p:nvSpPr>
            <p:spPr bwMode="auto">
              <a:xfrm>
                <a:off x="3489" y="1502"/>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98" name="Rectangle 46"/>
              <p:cNvSpPr>
                <a:spLocks noChangeArrowheads="1"/>
              </p:cNvSpPr>
              <p:nvPr/>
            </p:nvSpPr>
            <p:spPr bwMode="auto">
              <a:xfrm>
                <a:off x="3489" y="1455"/>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799" name="Rectangle 47"/>
              <p:cNvSpPr>
                <a:spLocks noChangeArrowheads="1"/>
              </p:cNvSpPr>
              <p:nvPr/>
            </p:nvSpPr>
            <p:spPr bwMode="auto">
              <a:xfrm>
                <a:off x="3493" y="1431"/>
                <a:ext cx="27" cy="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00" name="Rectangle 48"/>
              <p:cNvSpPr>
                <a:spLocks noChangeArrowheads="1"/>
              </p:cNvSpPr>
              <p:nvPr/>
            </p:nvSpPr>
            <p:spPr bwMode="auto">
              <a:xfrm>
                <a:off x="3540" y="1431"/>
                <a:ext cx="27" cy="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01" name="Rectangle 49"/>
              <p:cNvSpPr>
                <a:spLocks noChangeArrowheads="1"/>
              </p:cNvSpPr>
              <p:nvPr/>
            </p:nvSpPr>
            <p:spPr bwMode="auto">
              <a:xfrm>
                <a:off x="3587" y="1431"/>
                <a:ext cx="27" cy="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02" name="Rectangle 50"/>
              <p:cNvSpPr>
                <a:spLocks noChangeArrowheads="1"/>
              </p:cNvSpPr>
              <p:nvPr/>
            </p:nvSpPr>
            <p:spPr bwMode="auto">
              <a:xfrm>
                <a:off x="3635" y="1431"/>
                <a:ext cx="27" cy="7"/>
              </a:xfrm>
              <a:prstGeom prst="rect">
                <a:avLst/>
              </a:prstGeom>
              <a:solidFill>
                <a:srgbClr val="000000"/>
              </a:solidFill>
              <a:ln w="9525">
                <a:noFill/>
                <a:miter lim="800000"/>
                <a:headEnd/>
                <a:tailEnd/>
              </a:ln>
            </p:spPr>
            <p:txBody>
              <a:bodyPr>
                <a:prstTxWarp prst="textNoShape">
                  <a:avLst/>
                </a:prstTxWarp>
              </a:bodyPr>
              <a:lstStyle/>
              <a:p>
                <a:endParaRPr lang="en-US"/>
              </a:p>
            </p:txBody>
          </p:sp>
        </p:grpSp>
        <p:sp>
          <p:nvSpPr>
            <p:cNvPr id="330804" name="Rectangle 52"/>
            <p:cNvSpPr>
              <a:spLocks noChangeArrowheads="1"/>
            </p:cNvSpPr>
            <p:nvPr/>
          </p:nvSpPr>
          <p:spPr bwMode="auto">
            <a:xfrm>
              <a:off x="3824" y="1165"/>
              <a:ext cx="13" cy="135"/>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05" name="Rectangle 53"/>
            <p:cNvSpPr>
              <a:spLocks noChangeArrowheads="1"/>
            </p:cNvSpPr>
            <p:nvPr/>
          </p:nvSpPr>
          <p:spPr bwMode="auto">
            <a:xfrm>
              <a:off x="3891" y="1165"/>
              <a:ext cx="14" cy="135"/>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06" name="Rectangle 54"/>
            <p:cNvSpPr>
              <a:spLocks noChangeArrowheads="1"/>
            </p:cNvSpPr>
            <p:nvPr/>
          </p:nvSpPr>
          <p:spPr bwMode="auto">
            <a:xfrm>
              <a:off x="3283" y="1165"/>
              <a:ext cx="14" cy="135"/>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07" name="Rectangle 55"/>
            <p:cNvSpPr>
              <a:spLocks noChangeArrowheads="1"/>
            </p:cNvSpPr>
            <p:nvPr/>
          </p:nvSpPr>
          <p:spPr bwMode="auto">
            <a:xfrm>
              <a:off x="3351" y="1165"/>
              <a:ext cx="13" cy="135"/>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08" name="Rectangle 56"/>
            <p:cNvSpPr>
              <a:spLocks noChangeArrowheads="1"/>
            </p:cNvSpPr>
            <p:nvPr/>
          </p:nvSpPr>
          <p:spPr bwMode="auto">
            <a:xfrm>
              <a:off x="1263" y="1301"/>
              <a:ext cx="1149" cy="879"/>
            </a:xfrm>
            <a:prstGeom prst="rect">
              <a:avLst/>
            </a:prstGeom>
            <a:noFill/>
            <a:ln w="33338">
              <a:solidFill>
                <a:srgbClr val="000000"/>
              </a:solidFill>
              <a:miter lim="800000"/>
              <a:headEnd/>
              <a:tailEnd/>
            </a:ln>
          </p:spPr>
          <p:txBody>
            <a:bodyPr>
              <a:prstTxWarp prst="textNoShape">
                <a:avLst/>
              </a:prstTxWarp>
            </a:bodyPr>
            <a:lstStyle/>
            <a:p>
              <a:endParaRPr lang="en-US"/>
            </a:p>
          </p:txBody>
        </p:sp>
        <p:sp>
          <p:nvSpPr>
            <p:cNvPr id="330809" name="Rectangle 57"/>
            <p:cNvSpPr>
              <a:spLocks noChangeArrowheads="1"/>
            </p:cNvSpPr>
            <p:nvPr/>
          </p:nvSpPr>
          <p:spPr bwMode="auto">
            <a:xfrm>
              <a:off x="1398" y="1436"/>
              <a:ext cx="744" cy="609"/>
            </a:xfrm>
            <a:prstGeom prst="rect">
              <a:avLst/>
            </a:prstGeom>
            <a:noFill/>
            <a:ln w="33338">
              <a:solidFill>
                <a:srgbClr val="C0C0C0"/>
              </a:solidFill>
              <a:miter lim="800000"/>
              <a:headEnd/>
              <a:tailEnd/>
            </a:ln>
          </p:spPr>
          <p:txBody>
            <a:bodyPr>
              <a:prstTxWarp prst="textNoShape">
                <a:avLst/>
              </a:prstTxWarp>
            </a:bodyPr>
            <a:lstStyle/>
            <a:p>
              <a:endParaRPr lang="en-US"/>
            </a:p>
          </p:txBody>
        </p:sp>
        <p:sp>
          <p:nvSpPr>
            <p:cNvPr id="330810" name="Rectangle 58"/>
            <p:cNvSpPr>
              <a:spLocks noChangeArrowheads="1"/>
            </p:cNvSpPr>
            <p:nvPr/>
          </p:nvSpPr>
          <p:spPr bwMode="auto">
            <a:xfrm>
              <a:off x="519" y="1571"/>
              <a:ext cx="745" cy="339"/>
            </a:xfrm>
            <a:prstGeom prst="rect">
              <a:avLst/>
            </a:prstGeom>
            <a:noFill/>
            <a:ln w="22225">
              <a:solidFill>
                <a:srgbClr val="000000"/>
              </a:solidFill>
              <a:miter lim="800000"/>
              <a:headEnd/>
              <a:tailEnd/>
            </a:ln>
          </p:spPr>
          <p:txBody>
            <a:bodyPr>
              <a:prstTxWarp prst="textNoShape">
                <a:avLst/>
              </a:prstTxWarp>
            </a:bodyPr>
            <a:lstStyle/>
            <a:p>
              <a:endParaRPr lang="en-US"/>
            </a:p>
          </p:txBody>
        </p:sp>
        <p:sp>
          <p:nvSpPr>
            <p:cNvPr id="330811" name="Rectangle 59"/>
            <p:cNvSpPr>
              <a:spLocks noChangeArrowheads="1"/>
            </p:cNvSpPr>
            <p:nvPr/>
          </p:nvSpPr>
          <p:spPr bwMode="auto">
            <a:xfrm>
              <a:off x="1600" y="2044"/>
              <a:ext cx="204" cy="136"/>
            </a:xfrm>
            <a:prstGeom prst="rect">
              <a:avLst/>
            </a:prstGeom>
            <a:solidFill>
              <a:srgbClr val="C0C0C0"/>
            </a:solidFill>
            <a:ln w="11113">
              <a:solidFill>
                <a:srgbClr val="000000"/>
              </a:solidFill>
              <a:miter lim="800000"/>
              <a:headEnd/>
              <a:tailEnd/>
            </a:ln>
          </p:spPr>
          <p:txBody>
            <a:bodyPr>
              <a:prstTxWarp prst="textNoShape">
                <a:avLst/>
              </a:prstTxWarp>
            </a:bodyPr>
            <a:lstStyle/>
            <a:p>
              <a:endParaRPr lang="en-US"/>
            </a:p>
          </p:txBody>
        </p:sp>
        <p:sp>
          <p:nvSpPr>
            <p:cNvPr id="330812" name="Rectangle 60"/>
            <p:cNvSpPr>
              <a:spLocks noChangeArrowheads="1"/>
            </p:cNvSpPr>
            <p:nvPr/>
          </p:nvSpPr>
          <p:spPr bwMode="auto">
            <a:xfrm>
              <a:off x="1600" y="1301"/>
              <a:ext cx="204" cy="136"/>
            </a:xfrm>
            <a:prstGeom prst="rect">
              <a:avLst/>
            </a:prstGeom>
            <a:solidFill>
              <a:srgbClr val="C0C0C0"/>
            </a:solidFill>
            <a:ln w="11113">
              <a:solidFill>
                <a:srgbClr val="000000"/>
              </a:solidFill>
              <a:miter lim="800000"/>
              <a:headEnd/>
              <a:tailEnd/>
            </a:ln>
          </p:spPr>
          <p:txBody>
            <a:bodyPr>
              <a:prstTxWarp prst="textNoShape">
                <a:avLst/>
              </a:prstTxWarp>
            </a:bodyPr>
            <a:lstStyle/>
            <a:p>
              <a:endParaRPr lang="en-US"/>
            </a:p>
          </p:txBody>
        </p:sp>
        <p:grpSp>
          <p:nvGrpSpPr>
            <p:cNvPr id="330815" name="Group 63"/>
            <p:cNvGrpSpPr>
              <a:grpSpLocks/>
            </p:cNvGrpSpPr>
            <p:nvPr/>
          </p:nvGrpSpPr>
          <p:grpSpPr bwMode="auto">
            <a:xfrm>
              <a:off x="519" y="1570"/>
              <a:ext cx="69" cy="339"/>
              <a:chOff x="519" y="1570"/>
              <a:chExt cx="69" cy="339"/>
            </a:xfrm>
          </p:grpSpPr>
          <p:sp>
            <p:nvSpPr>
              <p:cNvPr id="330813" name="Rectangle 61"/>
              <p:cNvSpPr>
                <a:spLocks noChangeArrowheads="1"/>
              </p:cNvSpPr>
              <p:nvPr/>
            </p:nvSpPr>
            <p:spPr bwMode="auto">
              <a:xfrm>
                <a:off x="519" y="1570"/>
                <a:ext cx="68" cy="338"/>
              </a:xfrm>
              <a:prstGeom prst="rect">
                <a:avLst/>
              </a:prstGeom>
              <a:blipFill dpi="0" rotWithShape="0">
                <a:blip r:embed="rId6"/>
                <a:srcRect/>
                <a:tile tx="0" ty="0" sx="100000" sy="100000" flip="none" algn="tl"/>
              </a:blipFill>
              <a:ln w="9525">
                <a:noFill/>
                <a:miter lim="800000"/>
                <a:headEnd/>
                <a:tailEnd/>
              </a:ln>
            </p:spPr>
            <p:txBody>
              <a:bodyPr>
                <a:prstTxWarp prst="textNoShape">
                  <a:avLst/>
                </a:prstTxWarp>
              </a:bodyPr>
              <a:lstStyle/>
              <a:p>
                <a:endParaRPr lang="en-US"/>
              </a:p>
            </p:txBody>
          </p:sp>
          <p:sp>
            <p:nvSpPr>
              <p:cNvPr id="330814" name="Rectangle 62"/>
              <p:cNvSpPr>
                <a:spLocks noChangeArrowheads="1"/>
              </p:cNvSpPr>
              <p:nvPr/>
            </p:nvSpPr>
            <p:spPr bwMode="auto">
              <a:xfrm>
                <a:off x="519" y="1570"/>
                <a:ext cx="69" cy="339"/>
              </a:xfrm>
              <a:prstGeom prst="rect">
                <a:avLst/>
              </a:prstGeom>
              <a:noFill/>
              <a:ln w="11113">
                <a:solidFill>
                  <a:srgbClr val="000000"/>
                </a:solidFill>
                <a:miter lim="800000"/>
                <a:headEnd/>
                <a:tailEnd/>
              </a:ln>
            </p:spPr>
            <p:txBody>
              <a:bodyPr>
                <a:prstTxWarp prst="textNoShape">
                  <a:avLst/>
                </a:prstTxWarp>
              </a:bodyPr>
              <a:lstStyle/>
              <a:p>
                <a:endParaRPr lang="en-US"/>
              </a:p>
            </p:txBody>
          </p:sp>
        </p:grpSp>
        <p:grpSp>
          <p:nvGrpSpPr>
            <p:cNvPr id="330855" name="Group 103"/>
            <p:cNvGrpSpPr>
              <a:grpSpLocks/>
            </p:cNvGrpSpPr>
            <p:nvPr/>
          </p:nvGrpSpPr>
          <p:grpSpPr bwMode="auto">
            <a:xfrm>
              <a:off x="1597" y="1431"/>
              <a:ext cx="210" cy="615"/>
              <a:chOff x="1597" y="1431"/>
              <a:chExt cx="210" cy="615"/>
            </a:xfrm>
          </p:grpSpPr>
          <p:grpSp>
            <p:nvGrpSpPr>
              <p:cNvPr id="330820" name="Group 68"/>
              <p:cNvGrpSpPr>
                <a:grpSpLocks/>
              </p:cNvGrpSpPr>
              <p:nvPr/>
            </p:nvGrpSpPr>
            <p:grpSpPr bwMode="auto">
              <a:xfrm>
                <a:off x="1600" y="1435"/>
                <a:ext cx="204" cy="609"/>
                <a:chOff x="1600" y="1435"/>
                <a:chExt cx="204" cy="609"/>
              </a:xfrm>
            </p:grpSpPr>
            <p:sp>
              <p:nvSpPr>
                <p:cNvPr id="330816" name="Rectangle 64"/>
                <p:cNvSpPr>
                  <a:spLocks noChangeArrowheads="1"/>
                </p:cNvSpPr>
                <p:nvPr/>
              </p:nvSpPr>
              <p:spPr bwMode="auto">
                <a:xfrm>
                  <a:off x="1600" y="1435"/>
                  <a:ext cx="203" cy="608"/>
                </a:xfrm>
                <a:prstGeom prst="rect">
                  <a:avLst/>
                </a:prstGeom>
                <a:solidFill>
                  <a:srgbClr val="C0C0C0"/>
                </a:solidFill>
                <a:ln w="9525">
                  <a:noFill/>
                  <a:miter lim="800000"/>
                  <a:headEnd/>
                  <a:tailEnd/>
                </a:ln>
              </p:spPr>
              <p:txBody>
                <a:bodyPr>
                  <a:prstTxWarp prst="textNoShape">
                    <a:avLst/>
                  </a:prstTxWarp>
                </a:bodyPr>
                <a:lstStyle/>
                <a:p>
                  <a:endParaRPr lang="en-US"/>
                </a:p>
              </p:txBody>
            </p:sp>
            <p:sp>
              <p:nvSpPr>
                <p:cNvPr id="330817" name="Rectangle 65"/>
                <p:cNvSpPr>
                  <a:spLocks noChangeArrowheads="1"/>
                </p:cNvSpPr>
                <p:nvPr/>
              </p:nvSpPr>
              <p:spPr bwMode="auto">
                <a:xfrm>
                  <a:off x="1600" y="1435"/>
                  <a:ext cx="203" cy="608"/>
                </a:xfrm>
                <a:prstGeom prst="rect">
                  <a:avLst/>
                </a:prstGeom>
                <a:solidFill>
                  <a:srgbClr val="C0C0C0"/>
                </a:solidFill>
                <a:ln w="0">
                  <a:solidFill>
                    <a:srgbClr val="FFFFFF"/>
                  </a:solidFill>
                  <a:miter lim="800000"/>
                  <a:headEnd/>
                  <a:tailEnd/>
                </a:ln>
              </p:spPr>
              <p:txBody>
                <a:bodyPr>
                  <a:prstTxWarp prst="textNoShape">
                    <a:avLst/>
                  </a:prstTxWarp>
                </a:bodyPr>
                <a:lstStyle/>
                <a:p>
                  <a:endParaRPr lang="en-US"/>
                </a:p>
              </p:txBody>
            </p:sp>
            <p:sp>
              <p:nvSpPr>
                <p:cNvPr id="330818" name="Rectangle 66"/>
                <p:cNvSpPr>
                  <a:spLocks noChangeArrowheads="1"/>
                </p:cNvSpPr>
                <p:nvPr/>
              </p:nvSpPr>
              <p:spPr bwMode="auto">
                <a:xfrm>
                  <a:off x="1600" y="1435"/>
                  <a:ext cx="204" cy="609"/>
                </a:xfrm>
                <a:prstGeom prst="rect">
                  <a:avLst/>
                </a:prstGeom>
                <a:blipFill dpi="0" rotWithShape="0">
                  <a:blip r:embed="rId6"/>
                  <a:srcRect/>
                  <a:tile tx="0" ty="0" sx="100000" sy="100000" flip="none" algn="tl"/>
                </a:blipFill>
                <a:ln w="9525">
                  <a:noFill/>
                  <a:miter lim="800000"/>
                  <a:headEnd/>
                  <a:tailEnd/>
                </a:ln>
              </p:spPr>
              <p:txBody>
                <a:bodyPr>
                  <a:prstTxWarp prst="textNoShape">
                    <a:avLst/>
                  </a:prstTxWarp>
                </a:bodyPr>
                <a:lstStyle/>
                <a:p>
                  <a:endParaRPr lang="en-US"/>
                </a:p>
              </p:txBody>
            </p:sp>
            <p:sp>
              <p:nvSpPr>
                <p:cNvPr id="330819" name="Rectangle 67"/>
                <p:cNvSpPr>
                  <a:spLocks noChangeArrowheads="1"/>
                </p:cNvSpPr>
                <p:nvPr/>
              </p:nvSpPr>
              <p:spPr bwMode="auto">
                <a:xfrm>
                  <a:off x="1600" y="1435"/>
                  <a:ext cx="203" cy="608"/>
                </a:xfrm>
                <a:prstGeom prst="rect">
                  <a:avLst/>
                </a:prstGeom>
                <a:solidFill>
                  <a:srgbClr val="C0C0C0"/>
                </a:solidFill>
                <a:ln w="9525">
                  <a:noFill/>
                  <a:miter lim="800000"/>
                  <a:headEnd/>
                  <a:tailEnd/>
                </a:ln>
              </p:spPr>
              <p:txBody>
                <a:bodyPr>
                  <a:prstTxWarp prst="textNoShape">
                    <a:avLst/>
                  </a:prstTxWarp>
                </a:bodyPr>
                <a:lstStyle/>
                <a:p>
                  <a:endParaRPr lang="en-US"/>
                </a:p>
              </p:txBody>
            </p:sp>
          </p:grpSp>
          <p:sp>
            <p:nvSpPr>
              <p:cNvPr id="330821" name="Freeform 69"/>
              <p:cNvSpPr>
                <a:spLocks/>
              </p:cNvSpPr>
              <p:nvPr/>
            </p:nvSpPr>
            <p:spPr bwMode="auto">
              <a:xfrm>
                <a:off x="1597" y="1431"/>
                <a:ext cx="17" cy="31"/>
              </a:xfrm>
              <a:custGeom>
                <a:avLst/>
                <a:gdLst/>
                <a:ahLst/>
                <a:cxnLst>
                  <a:cxn ang="0">
                    <a:pos x="7" y="4"/>
                  </a:cxn>
                  <a:cxn ang="0">
                    <a:pos x="3" y="4"/>
                  </a:cxn>
                  <a:cxn ang="0">
                    <a:pos x="3" y="7"/>
                  </a:cxn>
                  <a:cxn ang="0">
                    <a:pos x="17" y="7"/>
                  </a:cxn>
                  <a:cxn ang="0">
                    <a:pos x="17" y="0"/>
                  </a:cxn>
                  <a:cxn ang="0">
                    <a:pos x="3" y="0"/>
                  </a:cxn>
                  <a:cxn ang="0">
                    <a:pos x="0" y="0"/>
                  </a:cxn>
                  <a:cxn ang="0">
                    <a:pos x="0" y="4"/>
                  </a:cxn>
                  <a:cxn ang="0">
                    <a:pos x="0" y="31"/>
                  </a:cxn>
                  <a:cxn ang="0">
                    <a:pos x="7" y="31"/>
                  </a:cxn>
                  <a:cxn ang="0">
                    <a:pos x="7" y="4"/>
                  </a:cxn>
                </a:cxnLst>
                <a:rect l="0" t="0" r="r" b="b"/>
                <a:pathLst>
                  <a:path w="17" h="31">
                    <a:moveTo>
                      <a:pt x="7" y="4"/>
                    </a:moveTo>
                    <a:lnTo>
                      <a:pt x="3" y="4"/>
                    </a:lnTo>
                    <a:lnTo>
                      <a:pt x="3" y="7"/>
                    </a:lnTo>
                    <a:lnTo>
                      <a:pt x="17" y="7"/>
                    </a:lnTo>
                    <a:lnTo>
                      <a:pt x="17" y="0"/>
                    </a:lnTo>
                    <a:lnTo>
                      <a:pt x="3" y="0"/>
                    </a:lnTo>
                    <a:lnTo>
                      <a:pt x="0" y="0"/>
                    </a:lnTo>
                    <a:lnTo>
                      <a:pt x="0" y="4"/>
                    </a:lnTo>
                    <a:lnTo>
                      <a:pt x="0" y="31"/>
                    </a:lnTo>
                    <a:lnTo>
                      <a:pt x="7" y="31"/>
                    </a:lnTo>
                    <a:lnTo>
                      <a:pt x="7" y="4"/>
                    </a:lnTo>
                    <a:close/>
                  </a:path>
                </a:pathLst>
              </a:custGeom>
              <a:solidFill>
                <a:srgbClr val="000000"/>
              </a:solidFill>
              <a:ln w="9525">
                <a:noFill/>
                <a:round/>
                <a:headEnd/>
                <a:tailEnd/>
              </a:ln>
            </p:spPr>
            <p:txBody>
              <a:bodyPr>
                <a:prstTxWarp prst="textNoShape">
                  <a:avLst/>
                </a:prstTxWarp>
              </a:bodyPr>
              <a:lstStyle/>
              <a:p>
                <a:endParaRPr lang="en-US"/>
              </a:p>
            </p:txBody>
          </p:sp>
          <p:sp>
            <p:nvSpPr>
              <p:cNvPr id="330822" name="Rectangle 70"/>
              <p:cNvSpPr>
                <a:spLocks noChangeArrowheads="1"/>
              </p:cNvSpPr>
              <p:nvPr/>
            </p:nvSpPr>
            <p:spPr bwMode="auto">
              <a:xfrm>
                <a:off x="1597" y="1482"/>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23" name="Rectangle 71"/>
              <p:cNvSpPr>
                <a:spLocks noChangeArrowheads="1"/>
              </p:cNvSpPr>
              <p:nvPr/>
            </p:nvSpPr>
            <p:spPr bwMode="auto">
              <a:xfrm>
                <a:off x="1597" y="1529"/>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24" name="Rectangle 72"/>
              <p:cNvSpPr>
                <a:spLocks noChangeArrowheads="1"/>
              </p:cNvSpPr>
              <p:nvPr/>
            </p:nvSpPr>
            <p:spPr bwMode="auto">
              <a:xfrm>
                <a:off x="1597" y="1577"/>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25" name="Rectangle 73"/>
              <p:cNvSpPr>
                <a:spLocks noChangeArrowheads="1"/>
              </p:cNvSpPr>
              <p:nvPr/>
            </p:nvSpPr>
            <p:spPr bwMode="auto">
              <a:xfrm>
                <a:off x="1597" y="1624"/>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26" name="Rectangle 74"/>
              <p:cNvSpPr>
                <a:spLocks noChangeArrowheads="1"/>
              </p:cNvSpPr>
              <p:nvPr/>
            </p:nvSpPr>
            <p:spPr bwMode="auto">
              <a:xfrm>
                <a:off x="1597" y="1671"/>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27" name="Rectangle 75"/>
              <p:cNvSpPr>
                <a:spLocks noChangeArrowheads="1"/>
              </p:cNvSpPr>
              <p:nvPr/>
            </p:nvSpPr>
            <p:spPr bwMode="auto">
              <a:xfrm>
                <a:off x="1597" y="1719"/>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28" name="Rectangle 76"/>
              <p:cNvSpPr>
                <a:spLocks noChangeArrowheads="1"/>
              </p:cNvSpPr>
              <p:nvPr/>
            </p:nvSpPr>
            <p:spPr bwMode="auto">
              <a:xfrm>
                <a:off x="1597" y="1766"/>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29" name="Rectangle 77"/>
              <p:cNvSpPr>
                <a:spLocks noChangeArrowheads="1"/>
              </p:cNvSpPr>
              <p:nvPr/>
            </p:nvSpPr>
            <p:spPr bwMode="auto">
              <a:xfrm>
                <a:off x="1597" y="1813"/>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30" name="Rectangle 78"/>
              <p:cNvSpPr>
                <a:spLocks noChangeArrowheads="1"/>
              </p:cNvSpPr>
              <p:nvPr/>
            </p:nvSpPr>
            <p:spPr bwMode="auto">
              <a:xfrm>
                <a:off x="1597" y="1861"/>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31" name="Rectangle 79"/>
              <p:cNvSpPr>
                <a:spLocks noChangeArrowheads="1"/>
              </p:cNvSpPr>
              <p:nvPr/>
            </p:nvSpPr>
            <p:spPr bwMode="auto">
              <a:xfrm>
                <a:off x="1597" y="1908"/>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32" name="Rectangle 80"/>
              <p:cNvSpPr>
                <a:spLocks noChangeArrowheads="1"/>
              </p:cNvSpPr>
              <p:nvPr/>
            </p:nvSpPr>
            <p:spPr bwMode="auto">
              <a:xfrm>
                <a:off x="1597" y="1955"/>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33" name="Rectangle 81"/>
              <p:cNvSpPr>
                <a:spLocks noChangeArrowheads="1"/>
              </p:cNvSpPr>
              <p:nvPr/>
            </p:nvSpPr>
            <p:spPr bwMode="auto">
              <a:xfrm>
                <a:off x="1597" y="2002"/>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34" name="Rectangle 82"/>
              <p:cNvSpPr>
                <a:spLocks noChangeArrowheads="1"/>
              </p:cNvSpPr>
              <p:nvPr/>
            </p:nvSpPr>
            <p:spPr bwMode="auto">
              <a:xfrm>
                <a:off x="1607" y="2040"/>
                <a:ext cx="27" cy="6"/>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35" name="Rectangle 83"/>
              <p:cNvSpPr>
                <a:spLocks noChangeArrowheads="1"/>
              </p:cNvSpPr>
              <p:nvPr/>
            </p:nvSpPr>
            <p:spPr bwMode="auto">
              <a:xfrm>
                <a:off x="1654" y="2040"/>
                <a:ext cx="28" cy="6"/>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36" name="Rectangle 84"/>
              <p:cNvSpPr>
                <a:spLocks noChangeArrowheads="1"/>
              </p:cNvSpPr>
              <p:nvPr/>
            </p:nvSpPr>
            <p:spPr bwMode="auto">
              <a:xfrm>
                <a:off x="1702" y="2040"/>
                <a:ext cx="27" cy="6"/>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37" name="Rectangle 85"/>
              <p:cNvSpPr>
                <a:spLocks noChangeArrowheads="1"/>
              </p:cNvSpPr>
              <p:nvPr/>
            </p:nvSpPr>
            <p:spPr bwMode="auto">
              <a:xfrm>
                <a:off x="1749" y="2040"/>
                <a:ext cx="27" cy="6"/>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38" name="Freeform 86"/>
              <p:cNvSpPr>
                <a:spLocks/>
              </p:cNvSpPr>
              <p:nvPr/>
            </p:nvSpPr>
            <p:spPr bwMode="auto">
              <a:xfrm>
                <a:off x="1796" y="2023"/>
                <a:ext cx="11" cy="23"/>
              </a:xfrm>
              <a:custGeom>
                <a:avLst/>
                <a:gdLst/>
                <a:ahLst/>
                <a:cxnLst>
                  <a:cxn ang="0">
                    <a:pos x="0" y="17"/>
                  </a:cxn>
                  <a:cxn ang="0">
                    <a:pos x="0" y="23"/>
                  </a:cxn>
                  <a:cxn ang="0">
                    <a:pos x="7" y="23"/>
                  </a:cxn>
                  <a:cxn ang="0">
                    <a:pos x="11" y="23"/>
                  </a:cxn>
                  <a:cxn ang="0">
                    <a:pos x="11" y="20"/>
                  </a:cxn>
                  <a:cxn ang="0">
                    <a:pos x="11" y="0"/>
                  </a:cxn>
                  <a:cxn ang="0">
                    <a:pos x="4" y="0"/>
                  </a:cxn>
                  <a:cxn ang="0">
                    <a:pos x="4" y="20"/>
                  </a:cxn>
                  <a:cxn ang="0">
                    <a:pos x="7" y="20"/>
                  </a:cxn>
                  <a:cxn ang="0">
                    <a:pos x="7" y="17"/>
                  </a:cxn>
                  <a:cxn ang="0">
                    <a:pos x="0" y="17"/>
                  </a:cxn>
                </a:cxnLst>
                <a:rect l="0" t="0" r="r" b="b"/>
                <a:pathLst>
                  <a:path w="11" h="23">
                    <a:moveTo>
                      <a:pt x="0" y="17"/>
                    </a:moveTo>
                    <a:lnTo>
                      <a:pt x="0" y="23"/>
                    </a:lnTo>
                    <a:lnTo>
                      <a:pt x="7" y="23"/>
                    </a:lnTo>
                    <a:lnTo>
                      <a:pt x="11" y="23"/>
                    </a:lnTo>
                    <a:lnTo>
                      <a:pt x="11" y="20"/>
                    </a:lnTo>
                    <a:lnTo>
                      <a:pt x="11" y="0"/>
                    </a:lnTo>
                    <a:lnTo>
                      <a:pt x="4" y="0"/>
                    </a:lnTo>
                    <a:lnTo>
                      <a:pt x="4" y="20"/>
                    </a:lnTo>
                    <a:lnTo>
                      <a:pt x="7" y="20"/>
                    </a:lnTo>
                    <a:lnTo>
                      <a:pt x="7" y="17"/>
                    </a:lnTo>
                    <a:lnTo>
                      <a:pt x="0" y="17"/>
                    </a:lnTo>
                    <a:close/>
                  </a:path>
                </a:pathLst>
              </a:custGeom>
              <a:solidFill>
                <a:srgbClr val="000000"/>
              </a:solidFill>
              <a:ln w="9525">
                <a:noFill/>
                <a:round/>
                <a:headEnd/>
                <a:tailEnd/>
              </a:ln>
            </p:spPr>
            <p:txBody>
              <a:bodyPr>
                <a:prstTxWarp prst="textNoShape">
                  <a:avLst/>
                </a:prstTxWarp>
              </a:bodyPr>
              <a:lstStyle/>
              <a:p>
                <a:endParaRPr lang="en-US"/>
              </a:p>
            </p:txBody>
          </p:sp>
          <p:sp>
            <p:nvSpPr>
              <p:cNvPr id="330839" name="Rectangle 87"/>
              <p:cNvSpPr>
                <a:spLocks noChangeArrowheads="1"/>
              </p:cNvSpPr>
              <p:nvPr/>
            </p:nvSpPr>
            <p:spPr bwMode="auto">
              <a:xfrm>
                <a:off x="1800" y="1975"/>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40" name="Rectangle 88"/>
              <p:cNvSpPr>
                <a:spLocks noChangeArrowheads="1"/>
              </p:cNvSpPr>
              <p:nvPr/>
            </p:nvSpPr>
            <p:spPr bwMode="auto">
              <a:xfrm>
                <a:off x="1800" y="1928"/>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41" name="Rectangle 89"/>
              <p:cNvSpPr>
                <a:spLocks noChangeArrowheads="1"/>
              </p:cNvSpPr>
              <p:nvPr/>
            </p:nvSpPr>
            <p:spPr bwMode="auto">
              <a:xfrm>
                <a:off x="1800" y="1881"/>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42" name="Rectangle 90"/>
              <p:cNvSpPr>
                <a:spLocks noChangeArrowheads="1"/>
              </p:cNvSpPr>
              <p:nvPr/>
            </p:nvSpPr>
            <p:spPr bwMode="auto">
              <a:xfrm>
                <a:off x="1800" y="1833"/>
                <a:ext cx="7" cy="28"/>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43" name="Rectangle 91"/>
              <p:cNvSpPr>
                <a:spLocks noChangeArrowheads="1"/>
              </p:cNvSpPr>
              <p:nvPr/>
            </p:nvSpPr>
            <p:spPr bwMode="auto">
              <a:xfrm>
                <a:off x="1800" y="1786"/>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44" name="Rectangle 92"/>
              <p:cNvSpPr>
                <a:spLocks noChangeArrowheads="1"/>
              </p:cNvSpPr>
              <p:nvPr/>
            </p:nvSpPr>
            <p:spPr bwMode="auto">
              <a:xfrm>
                <a:off x="1800" y="1739"/>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45" name="Rectangle 93"/>
              <p:cNvSpPr>
                <a:spLocks noChangeArrowheads="1"/>
              </p:cNvSpPr>
              <p:nvPr/>
            </p:nvSpPr>
            <p:spPr bwMode="auto">
              <a:xfrm>
                <a:off x="1800" y="1692"/>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46" name="Rectangle 94"/>
              <p:cNvSpPr>
                <a:spLocks noChangeArrowheads="1"/>
              </p:cNvSpPr>
              <p:nvPr/>
            </p:nvSpPr>
            <p:spPr bwMode="auto">
              <a:xfrm>
                <a:off x="1800" y="1644"/>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47" name="Rectangle 95"/>
              <p:cNvSpPr>
                <a:spLocks noChangeArrowheads="1"/>
              </p:cNvSpPr>
              <p:nvPr/>
            </p:nvSpPr>
            <p:spPr bwMode="auto">
              <a:xfrm>
                <a:off x="1800" y="1597"/>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48" name="Rectangle 96"/>
              <p:cNvSpPr>
                <a:spLocks noChangeArrowheads="1"/>
              </p:cNvSpPr>
              <p:nvPr/>
            </p:nvSpPr>
            <p:spPr bwMode="auto">
              <a:xfrm>
                <a:off x="1800" y="1550"/>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49" name="Rectangle 97"/>
              <p:cNvSpPr>
                <a:spLocks noChangeArrowheads="1"/>
              </p:cNvSpPr>
              <p:nvPr/>
            </p:nvSpPr>
            <p:spPr bwMode="auto">
              <a:xfrm>
                <a:off x="1800" y="1502"/>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50" name="Rectangle 98"/>
              <p:cNvSpPr>
                <a:spLocks noChangeArrowheads="1"/>
              </p:cNvSpPr>
              <p:nvPr/>
            </p:nvSpPr>
            <p:spPr bwMode="auto">
              <a:xfrm>
                <a:off x="1800" y="1455"/>
                <a:ext cx="7" cy="2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51" name="Rectangle 99"/>
              <p:cNvSpPr>
                <a:spLocks noChangeArrowheads="1"/>
              </p:cNvSpPr>
              <p:nvPr/>
            </p:nvSpPr>
            <p:spPr bwMode="auto">
              <a:xfrm>
                <a:off x="1776" y="1431"/>
                <a:ext cx="27" cy="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52" name="Rectangle 100"/>
              <p:cNvSpPr>
                <a:spLocks noChangeArrowheads="1"/>
              </p:cNvSpPr>
              <p:nvPr/>
            </p:nvSpPr>
            <p:spPr bwMode="auto">
              <a:xfrm>
                <a:off x="1729" y="1431"/>
                <a:ext cx="27" cy="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53" name="Rectangle 101"/>
              <p:cNvSpPr>
                <a:spLocks noChangeArrowheads="1"/>
              </p:cNvSpPr>
              <p:nvPr/>
            </p:nvSpPr>
            <p:spPr bwMode="auto">
              <a:xfrm>
                <a:off x="1682" y="1431"/>
                <a:ext cx="27" cy="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54" name="Rectangle 102"/>
              <p:cNvSpPr>
                <a:spLocks noChangeArrowheads="1"/>
              </p:cNvSpPr>
              <p:nvPr/>
            </p:nvSpPr>
            <p:spPr bwMode="auto">
              <a:xfrm>
                <a:off x="1634" y="1431"/>
                <a:ext cx="27" cy="7"/>
              </a:xfrm>
              <a:prstGeom prst="rect">
                <a:avLst/>
              </a:prstGeom>
              <a:solidFill>
                <a:srgbClr val="000000"/>
              </a:solidFill>
              <a:ln w="9525">
                <a:noFill/>
                <a:miter lim="800000"/>
                <a:headEnd/>
                <a:tailEnd/>
              </a:ln>
            </p:spPr>
            <p:txBody>
              <a:bodyPr>
                <a:prstTxWarp prst="textNoShape">
                  <a:avLst/>
                </a:prstTxWarp>
              </a:bodyPr>
              <a:lstStyle/>
              <a:p>
                <a:endParaRPr lang="en-US"/>
              </a:p>
            </p:txBody>
          </p:sp>
        </p:grpSp>
        <p:sp>
          <p:nvSpPr>
            <p:cNvPr id="330856" name="Rectangle 104"/>
            <p:cNvSpPr>
              <a:spLocks noChangeArrowheads="1"/>
            </p:cNvSpPr>
            <p:nvPr/>
          </p:nvSpPr>
          <p:spPr bwMode="auto">
            <a:xfrm>
              <a:off x="1391" y="1165"/>
              <a:ext cx="13" cy="135"/>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57" name="Rectangle 105"/>
            <p:cNvSpPr>
              <a:spLocks noChangeArrowheads="1"/>
            </p:cNvSpPr>
            <p:nvPr/>
          </p:nvSpPr>
          <p:spPr bwMode="auto">
            <a:xfrm>
              <a:off x="1932" y="1165"/>
              <a:ext cx="13" cy="135"/>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58" name="Rectangle 106"/>
            <p:cNvSpPr>
              <a:spLocks noChangeArrowheads="1"/>
            </p:cNvSpPr>
            <p:nvPr/>
          </p:nvSpPr>
          <p:spPr bwMode="auto">
            <a:xfrm>
              <a:off x="1459" y="1165"/>
              <a:ext cx="13" cy="135"/>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59" name="Rectangle 107"/>
            <p:cNvSpPr>
              <a:spLocks noChangeArrowheads="1"/>
            </p:cNvSpPr>
            <p:nvPr/>
          </p:nvSpPr>
          <p:spPr bwMode="auto">
            <a:xfrm>
              <a:off x="1999" y="1165"/>
              <a:ext cx="14" cy="135"/>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0860" name="Rectangle 108"/>
            <p:cNvSpPr>
              <a:spLocks noChangeArrowheads="1"/>
            </p:cNvSpPr>
            <p:nvPr/>
          </p:nvSpPr>
          <p:spPr bwMode="auto">
            <a:xfrm>
              <a:off x="2344" y="1098"/>
              <a:ext cx="743" cy="1216"/>
            </a:xfrm>
            <a:prstGeom prst="rect">
              <a:avLst/>
            </a:prstGeom>
            <a:noFill/>
            <a:ln w="9525">
              <a:noFill/>
              <a:miter lim="800000"/>
              <a:headEnd/>
              <a:tailEnd/>
            </a:ln>
          </p:spPr>
          <p:txBody>
            <a:bodyPr>
              <a:prstTxWarp prst="textNoShape">
                <a:avLst/>
              </a:prstTxWarp>
            </a:bodyPr>
            <a:lstStyle/>
            <a:p>
              <a:endParaRPr lang="en-US"/>
            </a:p>
          </p:txBody>
        </p:sp>
        <p:sp>
          <p:nvSpPr>
            <p:cNvPr id="330861" name="Rectangle 109"/>
            <p:cNvSpPr>
              <a:spLocks noChangeArrowheads="1"/>
            </p:cNvSpPr>
            <p:nvPr/>
          </p:nvSpPr>
          <p:spPr bwMode="auto">
            <a:xfrm>
              <a:off x="1398" y="1166"/>
              <a:ext cx="67" cy="202"/>
            </a:xfrm>
            <a:prstGeom prst="rect">
              <a:avLst/>
            </a:prstGeom>
            <a:noFill/>
            <a:ln w="9525">
              <a:noFill/>
              <a:miter lim="800000"/>
              <a:headEnd/>
              <a:tailEnd/>
            </a:ln>
          </p:spPr>
          <p:txBody>
            <a:bodyPr>
              <a:prstTxWarp prst="textNoShape">
                <a:avLst/>
              </a:prstTxWarp>
            </a:bodyPr>
            <a:lstStyle/>
            <a:p>
              <a:endParaRPr lang="en-US"/>
            </a:p>
          </p:txBody>
        </p:sp>
        <p:sp>
          <p:nvSpPr>
            <p:cNvPr id="330862" name="Rectangle 110"/>
            <p:cNvSpPr>
              <a:spLocks noChangeArrowheads="1"/>
            </p:cNvSpPr>
            <p:nvPr/>
          </p:nvSpPr>
          <p:spPr bwMode="auto">
            <a:xfrm>
              <a:off x="1938" y="1166"/>
              <a:ext cx="68" cy="202"/>
            </a:xfrm>
            <a:prstGeom prst="rect">
              <a:avLst/>
            </a:prstGeom>
            <a:noFill/>
            <a:ln w="9525">
              <a:noFill/>
              <a:miter lim="800000"/>
              <a:headEnd/>
              <a:tailEnd/>
            </a:ln>
          </p:spPr>
          <p:txBody>
            <a:bodyPr>
              <a:prstTxWarp prst="textNoShape">
                <a:avLst/>
              </a:prstTxWarp>
            </a:bodyPr>
            <a:lstStyle/>
            <a:p>
              <a:endParaRPr lang="en-US"/>
            </a:p>
          </p:txBody>
        </p:sp>
        <p:sp>
          <p:nvSpPr>
            <p:cNvPr id="330863" name="Rectangle 111"/>
            <p:cNvSpPr>
              <a:spLocks noChangeArrowheads="1"/>
            </p:cNvSpPr>
            <p:nvPr/>
          </p:nvSpPr>
          <p:spPr bwMode="auto">
            <a:xfrm>
              <a:off x="3290" y="1166"/>
              <a:ext cx="67" cy="202"/>
            </a:xfrm>
            <a:prstGeom prst="rect">
              <a:avLst/>
            </a:prstGeom>
            <a:noFill/>
            <a:ln w="9525">
              <a:noFill/>
              <a:miter lim="800000"/>
              <a:headEnd/>
              <a:tailEnd/>
            </a:ln>
          </p:spPr>
          <p:txBody>
            <a:bodyPr>
              <a:prstTxWarp prst="textNoShape">
                <a:avLst/>
              </a:prstTxWarp>
            </a:bodyPr>
            <a:lstStyle/>
            <a:p>
              <a:endParaRPr lang="en-US"/>
            </a:p>
          </p:txBody>
        </p:sp>
        <p:sp>
          <p:nvSpPr>
            <p:cNvPr id="330864" name="Rectangle 112"/>
            <p:cNvSpPr>
              <a:spLocks noChangeArrowheads="1"/>
            </p:cNvSpPr>
            <p:nvPr/>
          </p:nvSpPr>
          <p:spPr bwMode="auto">
            <a:xfrm>
              <a:off x="3831" y="1166"/>
              <a:ext cx="67" cy="202"/>
            </a:xfrm>
            <a:prstGeom prst="rect">
              <a:avLst/>
            </a:prstGeom>
            <a:noFill/>
            <a:ln w="9525">
              <a:noFill/>
              <a:miter lim="800000"/>
              <a:headEnd/>
              <a:tailEnd/>
            </a:ln>
          </p:spPr>
          <p:txBody>
            <a:bodyPr>
              <a:prstTxWarp prst="textNoShape">
                <a:avLst/>
              </a:prstTxWarp>
            </a:bodyPr>
            <a:lstStyle/>
            <a:p>
              <a:endParaRPr lang="en-US"/>
            </a:p>
          </p:txBody>
        </p:sp>
        <p:grpSp>
          <p:nvGrpSpPr>
            <p:cNvPr id="330923" name="Group 171"/>
            <p:cNvGrpSpPr>
              <a:grpSpLocks/>
            </p:cNvGrpSpPr>
            <p:nvPr/>
          </p:nvGrpSpPr>
          <p:grpSpPr bwMode="auto">
            <a:xfrm>
              <a:off x="2134" y="2171"/>
              <a:ext cx="1555" cy="15"/>
              <a:chOff x="2134" y="2171"/>
              <a:chExt cx="1555" cy="15"/>
            </a:xfrm>
          </p:grpSpPr>
          <p:sp>
            <p:nvSpPr>
              <p:cNvPr id="330865" name="Freeform 113"/>
              <p:cNvSpPr>
                <a:spLocks/>
              </p:cNvSpPr>
              <p:nvPr/>
            </p:nvSpPr>
            <p:spPr bwMode="auto">
              <a:xfrm>
                <a:off x="2134" y="2171"/>
                <a:ext cx="14" cy="14"/>
              </a:xfrm>
              <a:custGeom>
                <a:avLst/>
                <a:gdLst/>
                <a:ahLst/>
                <a:cxnLst>
                  <a:cxn ang="0">
                    <a:pos x="7" y="0"/>
                  </a:cxn>
                  <a:cxn ang="0">
                    <a:pos x="5" y="1"/>
                  </a:cxn>
                  <a:cxn ang="0">
                    <a:pos x="3" y="3"/>
                  </a:cxn>
                  <a:cxn ang="0">
                    <a:pos x="0" y="7"/>
                  </a:cxn>
                  <a:cxn ang="0">
                    <a:pos x="3" y="12"/>
                  </a:cxn>
                  <a:cxn ang="0">
                    <a:pos x="5" y="13"/>
                  </a:cxn>
                  <a:cxn ang="0">
                    <a:pos x="7" y="14"/>
                  </a:cxn>
                  <a:cxn ang="0">
                    <a:pos x="7" y="14"/>
                  </a:cxn>
                  <a:cxn ang="0">
                    <a:pos x="9" y="13"/>
                  </a:cxn>
                  <a:cxn ang="0">
                    <a:pos x="12" y="12"/>
                  </a:cxn>
                  <a:cxn ang="0">
                    <a:pos x="14" y="7"/>
                  </a:cxn>
                  <a:cxn ang="0">
                    <a:pos x="12" y="3"/>
                  </a:cxn>
                  <a:cxn ang="0">
                    <a:pos x="9" y="1"/>
                  </a:cxn>
                  <a:cxn ang="0">
                    <a:pos x="7" y="0"/>
                  </a:cxn>
                </a:cxnLst>
                <a:rect l="0" t="0" r="r" b="b"/>
                <a:pathLst>
                  <a:path w="14" h="14">
                    <a:moveTo>
                      <a:pt x="7" y="0"/>
                    </a:moveTo>
                    <a:lnTo>
                      <a:pt x="5" y="1"/>
                    </a:lnTo>
                    <a:lnTo>
                      <a:pt x="3" y="3"/>
                    </a:lnTo>
                    <a:lnTo>
                      <a:pt x="0" y="7"/>
                    </a:lnTo>
                    <a:lnTo>
                      <a:pt x="3" y="12"/>
                    </a:lnTo>
                    <a:lnTo>
                      <a:pt x="5" y="13"/>
                    </a:lnTo>
                    <a:lnTo>
                      <a:pt x="7" y="14"/>
                    </a:lnTo>
                    <a:lnTo>
                      <a:pt x="7" y="14"/>
                    </a:lnTo>
                    <a:lnTo>
                      <a:pt x="9" y="13"/>
                    </a:lnTo>
                    <a:lnTo>
                      <a:pt x="12" y="12"/>
                    </a:lnTo>
                    <a:lnTo>
                      <a:pt x="14" y="7"/>
                    </a:lnTo>
                    <a:lnTo>
                      <a:pt x="12"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66" name="Freeform 114"/>
              <p:cNvSpPr>
                <a:spLocks/>
              </p:cNvSpPr>
              <p:nvPr/>
            </p:nvSpPr>
            <p:spPr bwMode="auto">
              <a:xfrm>
                <a:off x="2161" y="2171"/>
                <a:ext cx="14" cy="14"/>
              </a:xfrm>
              <a:custGeom>
                <a:avLst/>
                <a:gdLst/>
                <a:ahLst/>
                <a:cxnLst>
                  <a:cxn ang="0">
                    <a:pos x="7" y="0"/>
                  </a:cxn>
                  <a:cxn ang="0">
                    <a:pos x="5" y="1"/>
                  </a:cxn>
                  <a:cxn ang="0">
                    <a:pos x="3" y="3"/>
                  </a:cxn>
                  <a:cxn ang="0">
                    <a:pos x="0" y="7"/>
                  </a:cxn>
                  <a:cxn ang="0">
                    <a:pos x="3" y="12"/>
                  </a:cxn>
                  <a:cxn ang="0">
                    <a:pos x="5" y="14"/>
                  </a:cxn>
                  <a:cxn ang="0">
                    <a:pos x="7" y="14"/>
                  </a:cxn>
                  <a:cxn ang="0">
                    <a:pos x="7" y="14"/>
                  </a:cxn>
                  <a:cxn ang="0">
                    <a:pos x="9" y="13"/>
                  </a:cxn>
                  <a:cxn ang="0">
                    <a:pos x="12" y="12"/>
                  </a:cxn>
                  <a:cxn ang="0">
                    <a:pos x="14" y="7"/>
                  </a:cxn>
                  <a:cxn ang="0">
                    <a:pos x="12" y="3"/>
                  </a:cxn>
                  <a:cxn ang="0">
                    <a:pos x="9" y="1"/>
                  </a:cxn>
                  <a:cxn ang="0">
                    <a:pos x="7" y="0"/>
                  </a:cxn>
                </a:cxnLst>
                <a:rect l="0" t="0" r="r" b="b"/>
                <a:pathLst>
                  <a:path w="14" h="14">
                    <a:moveTo>
                      <a:pt x="7" y="0"/>
                    </a:moveTo>
                    <a:lnTo>
                      <a:pt x="5" y="1"/>
                    </a:lnTo>
                    <a:lnTo>
                      <a:pt x="3" y="3"/>
                    </a:lnTo>
                    <a:lnTo>
                      <a:pt x="0" y="7"/>
                    </a:lnTo>
                    <a:lnTo>
                      <a:pt x="3" y="12"/>
                    </a:lnTo>
                    <a:lnTo>
                      <a:pt x="5" y="14"/>
                    </a:lnTo>
                    <a:lnTo>
                      <a:pt x="7" y="14"/>
                    </a:lnTo>
                    <a:lnTo>
                      <a:pt x="7" y="14"/>
                    </a:lnTo>
                    <a:lnTo>
                      <a:pt x="9" y="13"/>
                    </a:lnTo>
                    <a:lnTo>
                      <a:pt x="12" y="12"/>
                    </a:lnTo>
                    <a:lnTo>
                      <a:pt x="14" y="7"/>
                    </a:lnTo>
                    <a:lnTo>
                      <a:pt x="12"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67" name="Freeform 115"/>
              <p:cNvSpPr>
                <a:spLocks/>
              </p:cNvSpPr>
              <p:nvPr/>
            </p:nvSpPr>
            <p:spPr bwMode="auto">
              <a:xfrm>
                <a:off x="2188" y="2171"/>
                <a:ext cx="14" cy="14"/>
              </a:xfrm>
              <a:custGeom>
                <a:avLst/>
                <a:gdLst/>
                <a:ahLst/>
                <a:cxnLst>
                  <a:cxn ang="0">
                    <a:pos x="7" y="0"/>
                  </a:cxn>
                  <a:cxn ang="0">
                    <a:pos x="5" y="1"/>
                  </a:cxn>
                  <a:cxn ang="0">
                    <a:pos x="3" y="3"/>
                  </a:cxn>
                  <a:cxn ang="0">
                    <a:pos x="0" y="7"/>
                  </a:cxn>
                  <a:cxn ang="0">
                    <a:pos x="3" y="12"/>
                  </a:cxn>
                  <a:cxn ang="0">
                    <a:pos x="5" y="14"/>
                  </a:cxn>
                  <a:cxn ang="0">
                    <a:pos x="7" y="14"/>
                  </a:cxn>
                  <a:cxn ang="0">
                    <a:pos x="7" y="14"/>
                  </a:cxn>
                  <a:cxn ang="0">
                    <a:pos x="9" y="13"/>
                  </a:cxn>
                  <a:cxn ang="0">
                    <a:pos x="12" y="12"/>
                  </a:cxn>
                  <a:cxn ang="0">
                    <a:pos x="14" y="7"/>
                  </a:cxn>
                  <a:cxn ang="0">
                    <a:pos x="12" y="3"/>
                  </a:cxn>
                  <a:cxn ang="0">
                    <a:pos x="9" y="1"/>
                  </a:cxn>
                  <a:cxn ang="0">
                    <a:pos x="7" y="0"/>
                  </a:cxn>
                </a:cxnLst>
                <a:rect l="0" t="0" r="r" b="b"/>
                <a:pathLst>
                  <a:path w="14" h="14">
                    <a:moveTo>
                      <a:pt x="7" y="0"/>
                    </a:moveTo>
                    <a:lnTo>
                      <a:pt x="5" y="1"/>
                    </a:lnTo>
                    <a:lnTo>
                      <a:pt x="3" y="3"/>
                    </a:lnTo>
                    <a:lnTo>
                      <a:pt x="0" y="7"/>
                    </a:lnTo>
                    <a:lnTo>
                      <a:pt x="3" y="12"/>
                    </a:lnTo>
                    <a:lnTo>
                      <a:pt x="5" y="14"/>
                    </a:lnTo>
                    <a:lnTo>
                      <a:pt x="7" y="14"/>
                    </a:lnTo>
                    <a:lnTo>
                      <a:pt x="7" y="14"/>
                    </a:lnTo>
                    <a:lnTo>
                      <a:pt x="9" y="13"/>
                    </a:lnTo>
                    <a:lnTo>
                      <a:pt x="12" y="12"/>
                    </a:lnTo>
                    <a:lnTo>
                      <a:pt x="14" y="7"/>
                    </a:lnTo>
                    <a:lnTo>
                      <a:pt x="12"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68" name="Freeform 116"/>
              <p:cNvSpPr>
                <a:spLocks/>
              </p:cNvSpPr>
              <p:nvPr/>
            </p:nvSpPr>
            <p:spPr bwMode="auto">
              <a:xfrm>
                <a:off x="2215" y="2171"/>
                <a:ext cx="14" cy="14"/>
              </a:xfrm>
              <a:custGeom>
                <a:avLst/>
                <a:gdLst/>
                <a:ahLst/>
                <a:cxnLst>
                  <a:cxn ang="0">
                    <a:pos x="7" y="0"/>
                  </a:cxn>
                  <a:cxn ang="0">
                    <a:pos x="5" y="1"/>
                  </a:cxn>
                  <a:cxn ang="0">
                    <a:pos x="3" y="3"/>
                  </a:cxn>
                  <a:cxn ang="0">
                    <a:pos x="0" y="7"/>
                  </a:cxn>
                  <a:cxn ang="0">
                    <a:pos x="3" y="12"/>
                  </a:cxn>
                  <a:cxn ang="0">
                    <a:pos x="5" y="14"/>
                  </a:cxn>
                  <a:cxn ang="0">
                    <a:pos x="7" y="14"/>
                  </a:cxn>
                  <a:cxn ang="0">
                    <a:pos x="7" y="14"/>
                  </a:cxn>
                  <a:cxn ang="0">
                    <a:pos x="9" y="13"/>
                  </a:cxn>
                  <a:cxn ang="0">
                    <a:pos x="12" y="12"/>
                  </a:cxn>
                  <a:cxn ang="0">
                    <a:pos x="14" y="7"/>
                  </a:cxn>
                  <a:cxn ang="0">
                    <a:pos x="12" y="3"/>
                  </a:cxn>
                  <a:cxn ang="0">
                    <a:pos x="9" y="1"/>
                  </a:cxn>
                  <a:cxn ang="0">
                    <a:pos x="7" y="0"/>
                  </a:cxn>
                </a:cxnLst>
                <a:rect l="0" t="0" r="r" b="b"/>
                <a:pathLst>
                  <a:path w="14" h="14">
                    <a:moveTo>
                      <a:pt x="7" y="0"/>
                    </a:moveTo>
                    <a:lnTo>
                      <a:pt x="5" y="1"/>
                    </a:lnTo>
                    <a:lnTo>
                      <a:pt x="3" y="3"/>
                    </a:lnTo>
                    <a:lnTo>
                      <a:pt x="0" y="7"/>
                    </a:lnTo>
                    <a:lnTo>
                      <a:pt x="3" y="12"/>
                    </a:lnTo>
                    <a:lnTo>
                      <a:pt x="5" y="14"/>
                    </a:lnTo>
                    <a:lnTo>
                      <a:pt x="7" y="14"/>
                    </a:lnTo>
                    <a:lnTo>
                      <a:pt x="7" y="14"/>
                    </a:lnTo>
                    <a:lnTo>
                      <a:pt x="9" y="13"/>
                    </a:lnTo>
                    <a:lnTo>
                      <a:pt x="12" y="12"/>
                    </a:lnTo>
                    <a:lnTo>
                      <a:pt x="14" y="7"/>
                    </a:lnTo>
                    <a:lnTo>
                      <a:pt x="12"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69" name="Freeform 117"/>
              <p:cNvSpPr>
                <a:spLocks/>
              </p:cNvSpPr>
              <p:nvPr/>
            </p:nvSpPr>
            <p:spPr bwMode="auto">
              <a:xfrm>
                <a:off x="2242" y="2171"/>
                <a:ext cx="14" cy="14"/>
              </a:xfrm>
              <a:custGeom>
                <a:avLst/>
                <a:gdLst/>
                <a:ahLst/>
                <a:cxnLst>
                  <a:cxn ang="0">
                    <a:pos x="7" y="0"/>
                  </a:cxn>
                  <a:cxn ang="0">
                    <a:pos x="5" y="1"/>
                  </a:cxn>
                  <a:cxn ang="0">
                    <a:pos x="3" y="3"/>
                  </a:cxn>
                  <a:cxn ang="0">
                    <a:pos x="0" y="7"/>
                  </a:cxn>
                  <a:cxn ang="0">
                    <a:pos x="3" y="12"/>
                  </a:cxn>
                  <a:cxn ang="0">
                    <a:pos x="5" y="14"/>
                  </a:cxn>
                  <a:cxn ang="0">
                    <a:pos x="7" y="14"/>
                  </a:cxn>
                  <a:cxn ang="0">
                    <a:pos x="7" y="14"/>
                  </a:cxn>
                  <a:cxn ang="0">
                    <a:pos x="9" y="14"/>
                  </a:cxn>
                  <a:cxn ang="0">
                    <a:pos x="12" y="12"/>
                  </a:cxn>
                  <a:cxn ang="0">
                    <a:pos x="14" y="7"/>
                  </a:cxn>
                  <a:cxn ang="0">
                    <a:pos x="12" y="3"/>
                  </a:cxn>
                  <a:cxn ang="0">
                    <a:pos x="9" y="1"/>
                  </a:cxn>
                  <a:cxn ang="0">
                    <a:pos x="7" y="0"/>
                  </a:cxn>
                </a:cxnLst>
                <a:rect l="0" t="0" r="r" b="b"/>
                <a:pathLst>
                  <a:path w="14" h="14">
                    <a:moveTo>
                      <a:pt x="7" y="0"/>
                    </a:moveTo>
                    <a:lnTo>
                      <a:pt x="5" y="1"/>
                    </a:lnTo>
                    <a:lnTo>
                      <a:pt x="3" y="3"/>
                    </a:lnTo>
                    <a:lnTo>
                      <a:pt x="0" y="7"/>
                    </a:lnTo>
                    <a:lnTo>
                      <a:pt x="3" y="12"/>
                    </a:lnTo>
                    <a:lnTo>
                      <a:pt x="5" y="14"/>
                    </a:lnTo>
                    <a:lnTo>
                      <a:pt x="7" y="14"/>
                    </a:lnTo>
                    <a:lnTo>
                      <a:pt x="7" y="14"/>
                    </a:lnTo>
                    <a:lnTo>
                      <a:pt x="9" y="14"/>
                    </a:lnTo>
                    <a:lnTo>
                      <a:pt x="12" y="12"/>
                    </a:lnTo>
                    <a:lnTo>
                      <a:pt x="14" y="7"/>
                    </a:lnTo>
                    <a:lnTo>
                      <a:pt x="12"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70" name="Freeform 118"/>
              <p:cNvSpPr>
                <a:spLocks/>
              </p:cNvSpPr>
              <p:nvPr/>
            </p:nvSpPr>
            <p:spPr bwMode="auto">
              <a:xfrm>
                <a:off x="2269" y="2171"/>
                <a:ext cx="14" cy="14"/>
              </a:xfrm>
              <a:custGeom>
                <a:avLst/>
                <a:gdLst/>
                <a:ahLst/>
                <a:cxnLst>
                  <a:cxn ang="0">
                    <a:pos x="7" y="0"/>
                  </a:cxn>
                  <a:cxn ang="0">
                    <a:pos x="5" y="1"/>
                  </a:cxn>
                  <a:cxn ang="0">
                    <a:pos x="3" y="3"/>
                  </a:cxn>
                  <a:cxn ang="0">
                    <a:pos x="0" y="7"/>
                  </a:cxn>
                  <a:cxn ang="0">
                    <a:pos x="3" y="12"/>
                  </a:cxn>
                  <a:cxn ang="0">
                    <a:pos x="5" y="14"/>
                  </a:cxn>
                  <a:cxn ang="0">
                    <a:pos x="7" y="14"/>
                  </a:cxn>
                  <a:cxn ang="0">
                    <a:pos x="7" y="14"/>
                  </a:cxn>
                  <a:cxn ang="0">
                    <a:pos x="9" y="14"/>
                  </a:cxn>
                  <a:cxn ang="0">
                    <a:pos x="12" y="12"/>
                  </a:cxn>
                  <a:cxn ang="0">
                    <a:pos x="14" y="7"/>
                  </a:cxn>
                  <a:cxn ang="0">
                    <a:pos x="12" y="3"/>
                  </a:cxn>
                  <a:cxn ang="0">
                    <a:pos x="9" y="1"/>
                  </a:cxn>
                  <a:cxn ang="0">
                    <a:pos x="7" y="0"/>
                  </a:cxn>
                </a:cxnLst>
                <a:rect l="0" t="0" r="r" b="b"/>
                <a:pathLst>
                  <a:path w="14" h="14">
                    <a:moveTo>
                      <a:pt x="7" y="0"/>
                    </a:moveTo>
                    <a:lnTo>
                      <a:pt x="5" y="1"/>
                    </a:lnTo>
                    <a:lnTo>
                      <a:pt x="3" y="3"/>
                    </a:lnTo>
                    <a:lnTo>
                      <a:pt x="0" y="7"/>
                    </a:lnTo>
                    <a:lnTo>
                      <a:pt x="3" y="12"/>
                    </a:lnTo>
                    <a:lnTo>
                      <a:pt x="5" y="14"/>
                    </a:lnTo>
                    <a:lnTo>
                      <a:pt x="7" y="14"/>
                    </a:lnTo>
                    <a:lnTo>
                      <a:pt x="7" y="14"/>
                    </a:lnTo>
                    <a:lnTo>
                      <a:pt x="9" y="14"/>
                    </a:lnTo>
                    <a:lnTo>
                      <a:pt x="12" y="12"/>
                    </a:lnTo>
                    <a:lnTo>
                      <a:pt x="14" y="7"/>
                    </a:lnTo>
                    <a:lnTo>
                      <a:pt x="12"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71" name="Freeform 119"/>
              <p:cNvSpPr>
                <a:spLocks/>
              </p:cNvSpPr>
              <p:nvPr/>
            </p:nvSpPr>
            <p:spPr bwMode="auto">
              <a:xfrm>
                <a:off x="2296" y="2171"/>
                <a:ext cx="14" cy="14"/>
              </a:xfrm>
              <a:custGeom>
                <a:avLst/>
                <a:gdLst/>
                <a:ahLst/>
                <a:cxnLst>
                  <a:cxn ang="0">
                    <a:pos x="7" y="0"/>
                  </a:cxn>
                  <a:cxn ang="0">
                    <a:pos x="5" y="1"/>
                  </a:cxn>
                  <a:cxn ang="0">
                    <a:pos x="3" y="3"/>
                  </a:cxn>
                  <a:cxn ang="0">
                    <a:pos x="0" y="7"/>
                  </a:cxn>
                  <a:cxn ang="0">
                    <a:pos x="3" y="12"/>
                  </a:cxn>
                  <a:cxn ang="0">
                    <a:pos x="5" y="14"/>
                  </a:cxn>
                  <a:cxn ang="0">
                    <a:pos x="7" y="14"/>
                  </a:cxn>
                  <a:cxn ang="0">
                    <a:pos x="7" y="14"/>
                  </a:cxn>
                  <a:cxn ang="0">
                    <a:pos x="9" y="14"/>
                  </a:cxn>
                  <a:cxn ang="0">
                    <a:pos x="12" y="12"/>
                  </a:cxn>
                  <a:cxn ang="0">
                    <a:pos x="14" y="7"/>
                  </a:cxn>
                  <a:cxn ang="0">
                    <a:pos x="12" y="3"/>
                  </a:cxn>
                  <a:cxn ang="0">
                    <a:pos x="9" y="1"/>
                  </a:cxn>
                  <a:cxn ang="0">
                    <a:pos x="7" y="0"/>
                  </a:cxn>
                </a:cxnLst>
                <a:rect l="0" t="0" r="r" b="b"/>
                <a:pathLst>
                  <a:path w="14" h="14">
                    <a:moveTo>
                      <a:pt x="7" y="0"/>
                    </a:moveTo>
                    <a:lnTo>
                      <a:pt x="5" y="1"/>
                    </a:lnTo>
                    <a:lnTo>
                      <a:pt x="3" y="3"/>
                    </a:lnTo>
                    <a:lnTo>
                      <a:pt x="0" y="7"/>
                    </a:lnTo>
                    <a:lnTo>
                      <a:pt x="3" y="12"/>
                    </a:lnTo>
                    <a:lnTo>
                      <a:pt x="5" y="14"/>
                    </a:lnTo>
                    <a:lnTo>
                      <a:pt x="7" y="14"/>
                    </a:lnTo>
                    <a:lnTo>
                      <a:pt x="7" y="14"/>
                    </a:lnTo>
                    <a:lnTo>
                      <a:pt x="9" y="14"/>
                    </a:lnTo>
                    <a:lnTo>
                      <a:pt x="12" y="12"/>
                    </a:lnTo>
                    <a:lnTo>
                      <a:pt x="14" y="7"/>
                    </a:lnTo>
                    <a:lnTo>
                      <a:pt x="12"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72" name="Freeform 120"/>
              <p:cNvSpPr>
                <a:spLocks/>
              </p:cNvSpPr>
              <p:nvPr/>
            </p:nvSpPr>
            <p:spPr bwMode="auto">
              <a:xfrm>
                <a:off x="2324" y="2171"/>
                <a:ext cx="13" cy="14"/>
              </a:xfrm>
              <a:custGeom>
                <a:avLst/>
                <a:gdLst/>
                <a:ahLst/>
                <a:cxnLst>
                  <a:cxn ang="0">
                    <a:pos x="6" y="0"/>
                  </a:cxn>
                  <a:cxn ang="0">
                    <a:pos x="4" y="1"/>
                  </a:cxn>
                  <a:cxn ang="0">
                    <a:pos x="2" y="3"/>
                  </a:cxn>
                  <a:cxn ang="0">
                    <a:pos x="0" y="7"/>
                  </a:cxn>
                  <a:cxn ang="0">
                    <a:pos x="2" y="12"/>
                  </a:cxn>
                  <a:cxn ang="0">
                    <a:pos x="4" y="14"/>
                  </a:cxn>
                  <a:cxn ang="0">
                    <a:pos x="6" y="14"/>
                  </a:cxn>
                  <a:cxn ang="0">
                    <a:pos x="6" y="14"/>
                  </a:cxn>
                  <a:cxn ang="0">
                    <a:pos x="9" y="14"/>
                  </a:cxn>
                  <a:cxn ang="0">
                    <a:pos x="11" y="12"/>
                  </a:cxn>
                  <a:cxn ang="0">
                    <a:pos x="13" y="7"/>
                  </a:cxn>
                  <a:cxn ang="0">
                    <a:pos x="11" y="3"/>
                  </a:cxn>
                  <a:cxn ang="0">
                    <a:pos x="9" y="1"/>
                  </a:cxn>
                  <a:cxn ang="0">
                    <a:pos x="6" y="0"/>
                  </a:cxn>
                </a:cxnLst>
                <a:rect l="0" t="0" r="r" b="b"/>
                <a:pathLst>
                  <a:path w="13" h="14">
                    <a:moveTo>
                      <a:pt x="6" y="0"/>
                    </a:moveTo>
                    <a:lnTo>
                      <a:pt x="4" y="1"/>
                    </a:lnTo>
                    <a:lnTo>
                      <a:pt x="2" y="3"/>
                    </a:lnTo>
                    <a:lnTo>
                      <a:pt x="0" y="7"/>
                    </a:lnTo>
                    <a:lnTo>
                      <a:pt x="2" y="12"/>
                    </a:lnTo>
                    <a:lnTo>
                      <a:pt x="4" y="14"/>
                    </a:lnTo>
                    <a:lnTo>
                      <a:pt x="6" y="14"/>
                    </a:lnTo>
                    <a:lnTo>
                      <a:pt x="6" y="14"/>
                    </a:lnTo>
                    <a:lnTo>
                      <a:pt x="9" y="14"/>
                    </a:lnTo>
                    <a:lnTo>
                      <a:pt x="11" y="12"/>
                    </a:lnTo>
                    <a:lnTo>
                      <a:pt x="13" y="7"/>
                    </a:lnTo>
                    <a:lnTo>
                      <a:pt x="11" y="3"/>
                    </a:lnTo>
                    <a:lnTo>
                      <a:pt x="9" y="1"/>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73" name="Freeform 121"/>
              <p:cNvSpPr>
                <a:spLocks/>
              </p:cNvSpPr>
              <p:nvPr/>
            </p:nvSpPr>
            <p:spPr bwMode="auto">
              <a:xfrm>
                <a:off x="2351" y="2171"/>
                <a:ext cx="13" cy="14"/>
              </a:xfrm>
              <a:custGeom>
                <a:avLst/>
                <a:gdLst/>
                <a:ahLst/>
                <a:cxnLst>
                  <a:cxn ang="0">
                    <a:pos x="6" y="0"/>
                  </a:cxn>
                  <a:cxn ang="0">
                    <a:pos x="4" y="1"/>
                  </a:cxn>
                  <a:cxn ang="0">
                    <a:pos x="2" y="3"/>
                  </a:cxn>
                  <a:cxn ang="0">
                    <a:pos x="0" y="7"/>
                  </a:cxn>
                  <a:cxn ang="0">
                    <a:pos x="2" y="12"/>
                  </a:cxn>
                  <a:cxn ang="0">
                    <a:pos x="4" y="14"/>
                  </a:cxn>
                  <a:cxn ang="0">
                    <a:pos x="6" y="14"/>
                  </a:cxn>
                  <a:cxn ang="0">
                    <a:pos x="6" y="14"/>
                  </a:cxn>
                  <a:cxn ang="0">
                    <a:pos x="9" y="14"/>
                  </a:cxn>
                  <a:cxn ang="0">
                    <a:pos x="11" y="12"/>
                  </a:cxn>
                  <a:cxn ang="0">
                    <a:pos x="13" y="7"/>
                  </a:cxn>
                  <a:cxn ang="0">
                    <a:pos x="11" y="3"/>
                  </a:cxn>
                  <a:cxn ang="0">
                    <a:pos x="9" y="1"/>
                  </a:cxn>
                  <a:cxn ang="0">
                    <a:pos x="6" y="0"/>
                  </a:cxn>
                </a:cxnLst>
                <a:rect l="0" t="0" r="r" b="b"/>
                <a:pathLst>
                  <a:path w="13" h="14">
                    <a:moveTo>
                      <a:pt x="6" y="0"/>
                    </a:moveTo>
                    <a:lnTo>
                      <a:pt x="4" y="1"/>
                    </a:lnTo>
                    <a:lnTo>
                      <a:pt x="2" y="3"/>
                    </a:lnTo>
                    <a:lnTo>
                      <a:pt x="0" y="7"/>
                    </a:lnTo>
                    <a:lnTo>
                      <a:pt x="2" y="12"/>
                    </a:lnTo>
                    <a:lnTo>
                      <a:pt x="4" y="14"/>
                    </a:lnTo>
                    <a:lnTo>
                      <a:pt x="6" y="14"/>
                    </a:lnTo>
                    <a:lnTo>
                      <a:pt x="6" y="14"/>
                    </a:lnTo>
                    <a:lnTo>
                      <a:pt x="9" y="14"/>
                    </a:lnTo>
                    <a:lnTo>
                      <a:pt x="11" y="12"/>
                    </a:lnTo>
                    <a:lnTo>
                      <a:pt x="13" y="7"/>
                    </a:lnTo>
                    <a:lnTo>
                      <a:pt x="11" y="3"/>
                    </a:lnTo>
                    <a:lnTo>
                      <a:pt x="9" y="1"/>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74" name="Freeform 122"/>
              <p:cNvSpPr>
                <a:spLocks/>
              </p:cNvSpPr>
              <p:nvPr/>
            </p:nvSpPr>
            <p:spPr bwMode="auto">
              <a:xfrm>
                <a:off x="2378" y="2171"/>
                <a:ext cx="13" cy="14"/>
              </a:xfrm>
              <a:custGeom>
                <a:avLst/>
                <a:gdLst/>
                <a:ahLst/>
                <a:cxnLst>
                  <a:cxn ang="0">
                    <a:pos x="6" y="0"/>
                  </a:cxn>
                  <a:cxn ang="0">
                    <a:pos x="4" y="1"/>
                  </a:cxn>
                  <a:cxn ang="0">
                    <a:pos x="2" y="3"/>
                  </a:cxn>
                  <a:cxn ang="0">
                    <a:pos x="0" y="7"/>
                  </a:cxn>
                  <a:cxn ang="0">
                    <a:pos x="2" y="12"/>
                  </a:cxn>
                  <a:cxn ang="0">
                    <a:pos x="4" y="14"/>
                  </a:cxn>
                  <a:cxn ang="0">
                    <a:pos x="6" y="14"/>
                  </a:cxn>
                  <a:cxn ang="0">
                    <a:pos x="6" y="14"/>
                  </a:cxn>
                  <a:cxn ang="0">
                    <a:pos x="9" y="14"/>
                  </a:cxn>
                  <a:cxn ang="0">
                    <a:pos x="11" y="12"/>
                  </a:cxn>
                  <a:cxn ang="0">
                    <a:pos x="13" y="7"/>
                  </a:cxn>
                  <a:cxn ang="0">
                    <a:pos x="11" y="3"/>
                  </a:cxn>
                  <a:cxn ang="0">
                    <a:pos x="9" y="1"/>
                  </a:cxn>
                  <a:cxn ang="0">
                    <a:pos x="6" y="0"/>
                  </a:cxn>
                </a:cxnLst>
                <a:rect l="0" t="0" r="r" b="b"/>
                <a:pathLst>
                  <a:path w="13" h="14">
                    <a:moveTo>
                      <a:pt x="6" y="0"/>
                    </a:moveTo>
                    <a:lnTo>
                      <a:pt x="4" y="1"/>
                    </a:lnTo>
                    <a:lnTo>
                      <a:pt x="2" y="3"/>
                    </a:lnTo>
                    <a:lnTo>
                      <a:pt x="0" y="7"/>
                    </a:lnTo>
                    <a:lnTo>
                      <a:pt x="2" y="12"/>
                    </a:lnTo>
                    <a:lnTo>
                      <a:pt x="4" y="14"/>
                    </a:lnTo>
                    <a:lnTo>
                      <a:pt x="6" y="14"/>
                    </a:lnTo>
                    <a:lnTo>
                      <a:pt x="6" y="14"/>
                    </a:lnTo>
                    <a:lnTo>
                      <a:pt x="9" y="14"/>
                    </a:lnTo>
                    <a:lnTo>
                      <a:pt x="11" y="12"/>
                    </a:lnTo>
                    <a:lnTo>
                      <a:pt x="13" y="7"/>
                    </a:lnTo>
                    <a:lnTo>
                      <a:pt x="11" y="3"/>
                    </a:lnTo>
                    <a:lnTo>
                      <a:pt x="9" y="1"/>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75" name="Freeform 123"/>
              <p:cNvSpPr>
                <a:spLocks/>
              </p:cNvSpPr>
              <p:nvPr/>
            </p:nvSpPr>
            <p:spPr bwMode="auto">
              <a:xfrm>
                <a:off x="2405" y="2171"/>
                <a:ext cx="13" cy="14"/>
              </a:xfrm>
              <a:custGeom>
                <a:avLst/>
                <a:gdLst/>
                <a:ahLst/>
                <a:cxnLst>
                  <a:cxn ang="0">
                    <a:pos x="6" y="0"/>
                  </a:cxn>
                  <a:cxn ang="0">
                    <a:pos x="4" y="1"/>
                  </a:cxn>
                  <a:cxn ang="0">
                    <a:pos x="2" y="3"/>
                  </a:cxn>
                  <a:cxn ang="0">
                    <a:pos x="0" y="7"/>
                  </a:cxn>
                  <a:cxn ang="0">
                    <a:pos x="2" y="12"/>
                  </a:cxn>
                  <a:cxn ang="0">
                    <a:pos x="4" y="14"/>
                  </a:cxn>
                  <a:cxn ang="0">
                    <a:pos x="6" y="14"/>
                  </a:cxn>
                  <a:cxn ang="0">
                    <a:pos x="6" y="14"/>
                  </a:cxn>
                  <a:cxn ang="0">
                    <a:pos x="9" y="14"/>
                  </a:cxn>
                  <a:cxn ang="0">
                    <a:pos x="11" y="12"/>
                  </a:cxn>
                  <a:cxn ang="0">
                    <a:pos x="13" y="7"/>
                  </a:cxn>
                  <a:cxn ang="0">
                    <a:pos x="11" y="3"/>
                  </a:cxn>
                  <a:cxn ang="0">
                    <a:pos x="9" y="1"/>
                  </a:cxn>
                  <a:cxn ang="0">
                    <a:pos x="6" y="0"/>
                  </a:cxn>
                </a:cxnLst>
                <a:rect l="0" t="0" r="r" b="b"/>
                <a:pathLst>
                  <a:path w="13" h="14">
                    <a:moveTo>
                      <a:pt x="6" y="0"/>
                    </a:moveTo>
                    <a:lnTo>
                      <a:pt x="4" y="1"/>
                    </a:lnTo>
                    <a:lnTo>
                      <a:pt x="2" y="3"/>
                    </a:lnTo>
                    <a:lnTo>
                      <a:pt x="0" y="7"/>
                    </a:lnTo>
                    <a:lnTo>
                      <a:pt x="2" y="12"/>
                    </a:lnTo>
                    <a:lnTo>
                      <a:pt x="4" y="14"/>
                    </a:lnTo>
                    <a:lnTo>
                      <a:pt x="6" y="14"/>
                    </a:lnTo>
                    <a:lnTo>
                      <a:pt x="6" y="14"/>
                    </a:lnTo>
                    <a:lnTo>
                      <a:pt x="9" y="14"/>
                    </a:lnTo>
                    <a:lnTo>
                      <a:pt x="11" y="12"/>
                    </a:lnTo>
                    <a:lnTo>
                      <a:pt x="13" y="7"/>
                    </a:lnTo>
                    <a:lnTo>
                      <a:pt x="11" y="3"/>
                    </a:lnTo>
                    <a:lnTo>
                      <a:pt x="9" y="1"/>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76" name="Freeform 124"/>
              <p:cNvSpPr>
                <a:spLocks/>
              </p:cNvSpPr>
              <p:nvPr/>
            </p:nvSpPr>
            <p:spPr bwMode="auto">
              <a:xfrm>
                <a:off x="2432" y="2171"/>
                <a:ext cx="13" cy="14"/>
              </a:xfrm>
              <a:custGeom>
                <a:avLst/>
                <a:gdLst/>
                <a:ahLst/>
                <a:cxnLst>
                  <a:cxn ang="0">
                    <a:pos x="6" y="0"/>
                  </a:cxn>
                  <a:cxn ang="0">
                    <a:pos x="4" y="1"/>
                  </a:cxn>
                  <a:cxn ang="0">
                    <a:pos x="2" y="3"/>
                  </a:cxn>
                  <a:cxn ang="0">
                    <a:pos x="0" y="7"/>
                  </a:cxn>
                  <a:cxn ang="0">
                    <a:pos x="2" y="12"/>
                  </a:cxn>
                  <a:cxn ang="0">
                    <a:pos x="4" y="14"/>
                  </a:cxn>
                  <a:cxn ang="0">
                    <a:pos x="6" y="14"/>
                  </a:cxn>
                  <a:cxn ang="0">
                    <a:pos x="6" y="14"/>
                  </a:cxn>
                  <a:cxn ang="0">
                    <a:pos x="9" y="14"/>
                  </a:cxn>
                  <a:cxn ang="0">
                    <a:pos x="11" y="12"/>
                  </a:cxn>
                  <a:cxn ang="0">
                    <a:pos x="13" y="7"/>
                  </a:cxn>
                  <a:cxn ang="0">
                    <a:pos x="11" y="3"/>
                  </a:cxn>
                  <a:cxn ang="0">
                    <a:pos x="9" y="1"/>
                  </a:cxn>
                  <a:cxn ang="0">
                    <a:pos x="6" y="0"/>
                  </a:cxn>
                </a:cxnLst>
                <a:rect l="0" t="0" r="r" b="b"/>
                <a:pathLst>
                  <a:path w="13" h="14">
                    <a:moveTo>
                      <a:pt x="6" y="0"/>
                    </a:moveTo>
                    <a:lnTo>
                      <a:pt x="4" y="1"/>
                    </a:lnTo>
                    <a:lnTo>
                      <a:pt x="2" y="3"/>
                    </a:lnTo>
                    <a:lnTo>
                      <a:pt x="0" y="7"/>
                    </a:lnTo>
                    <a:lnTo>
                      <a:pt x="2" y="12"/>
                    </a:lnTo>
                    <a:lnTo>
                      <a:pt x="4" y="14"/>
                    </a:lnTo>
                    <a:lnTo>
                      <a:pt x="6" y="14"/>
                    </a:lnTo>
                    <a:lnTo>
                      <a:pt x="6" y="14"/>
                    </a:lnTo>
                    <a:lnTo>
                      <a:pt x="9" y="14"/>
                    </a:lnTo>
                    <a:lnTo>
                      <a:pt x="11" y="12"/>
                    </a:lnTo>
                    <a:lnTo>
                      <a:pt x="13" y="7"/>
                    </a:lnTo>
                    <a:lnTo>
                      <a:pt x="11" y="3"/>
                    </a:lnTo>
                    <a:lnTo>
                      <a:pt x="9" y="1"/>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77" name="Freeform 125"/>
              <p:cNvSpPr>
                <a:spLocks/>
              </p:cNvSpPr>
              <p:nvPr/>
            </p:nvSpPr>
            <p:spPr bwMode="auto">
              <a:xfrm>
                <a:off x="2459" y="2171"/>
                <a:ext cx="13" cy="14"/>
              </a:xfrm>
              <a:custGeom>
                <a:avLst/>
                <a:gdLst/>
                <a:ahLst/>
                <a:cxnLst>
                  <a:cxn ang="0">
                    <a:pos x="6" y="0"/>
                  </a:cxn>
                  <a:cxn ang="0">
                    <a:pos x="4" y="1"/>
                  </a:cxn>
                  <a:cxn ang="0">
                    <a:pos x="2" y="3"/>
                  </a:cxn>
                  <a:cxn ang="0">
                    <a:pos x="0" y="7"/>
                  </a:cxn>
                  <a:cxn ang="0">
                    <a:pos x="2" y="12"/>
                  </a:cxn>
                  <a:cxn ang="0">
                    <a:pos x="4" y="14"/>
                  </a:cxn>
                  <a:cxn ang="0">
                    <a:pos x="6" y="14"/>
                  </a:cxn>
                  <a:cxn ang="0">
                    <a:pos x="6" y="14"/>
                  </a:cxn>
                  <a:cxn ang="0">
                    <a:pos x="9" y="14"/>
                  </a:cxn>
                  <a:cxn ang="0">
                    <a:pos x="11" y="12"/>
                  </a:cxn>
                  <a:cxn ang="0">
                    <a:pos x="13" y="7"/>
                  </a:cxn>
                  <a:cxn ang="0">
                    <a:pos x="11" y="3"/>
                  </a:cxn>
                  <a:cxn ang="0">
                    <a:pos x="9" y="1"/>
                  </a:cxn>
                  <a:cxn ang="0">
                    <a:pos x="6" y="0"/>
                  </a:cxn>
                </a:cxnLst>
                <a:rect l="0" t="0" r="r" b="b"/>
                <a:pathLst>
                  <a:path w="13" h="14">
                    <a:moveTo>
                      <a:pt x="6" y="0"/>
                    </a:moveTo>
                    <a:lnTo>
                      <a:pt x="4" y="1"/>
                    </a:lnTo>
                    <a:lnTo>
                      <a:pt x="2" y="3"/>
                    </a:lnTo>
                    <a:lnTo>
                      <a:pt x="0" y="7"/>
                    </a:lnTo>
                    <a:lnTo>
                      <a:pt x="2" y="12"/>
                    </a:lnTo>
                    <a:lnTo>
                      <a:pt x="4" y="14"/>
                    </a:lnTo>
                    <a:lnTo>
                      <a:pt x="6" y="14"/>
                    </a:lnTo>
                    <a:lnTo>
                      <a:pt x="6" y="14"/>
                    </a:lnTo>
                    <a:lnTo>
                      <a:pt x="9" y="14"/>
                    </a:lnTo>
                    <a:lnTo>
                      <a:pt x="11" y="12"/>
                    </a:lnTo>
                    <a:lnTo>
                      <a:pt x="13" y="7"/>
                    </a:lnTo>
                    <a:lnTo>
                      <a:pt x="11" y="3"/>
                    </a:lnTo>
                    <a:lnTo>
                      <a:pt x="9" y="1"/>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78" name="Freeform 126"/>
              <p:cNvSpPr>
                <a:spLocks/>
              </p:cNvSpPr>
              <p:nvPr/>
            </p:nvSpPr>
            <p:spPr bwMode="auto">
              <a:xfrm>
                <a:off x="2486" y="2171"/>
                <a:ext cx="13" cy="14"/>
              </a:xfrm>
              <a:custGeom>
                <a:avLst/>
                <a:gdLst/>
                <a:ahLst/>
                <a:cxnLst>
                  <a:cxn ang="0">
                    <a:pos x="6" y="0"/>
                  </a:cxn>
                  <a:cxn ang="0">
                    <a:pos x="4" y="1"/>
                  </a:cxn>
                  <a:cxn ang="0">
                    <a:pos x="2" y="3"/>
                  </a:cxn>
                  <a:cxn ang="0">
                    <a:pos x="0" y="7"/>
                  </a:cxn>
                  <a:cxn ang="0">
                    <a:pos x="2" y="12"/>
                  </a:cxn>
                  <a:cxn ang="0">
                    <a:pos x="4" y="14"/>
                  </a:cxn>
                  <a:cxn ang="0">
                    <a:pos x="6" y="14"/>
                  </a:cxn>
                  <a:cxn ang="0">
                    <a:pos x="6" y="14"/>
                  </a:cxn>
                  <a:cxn ang="0">
                    <a:pos x="9" y="14"/>
                  </a:cxn>
                  <a:cxn ang="0">
                    <a:pos x="11" y="12"/>
                  </a:cxn>
                  <a:cxn ang="0">
                    <a:pos x="13" y="7"/>
                  </a:cxn>
                  <a:cxn ang="0">
                    <a:pos x="11" y="3"/>
                  </a:cxn>
                  <a:cxn ang="0">
                    <a:pos x="9" y="1"/>
                  </a:cxn>
                  <a:cxn ang="0">
                    <a:pos x="6" y="0"/>
                  </a:cxn>
                </a:cxnLst>
                <a:rect l="0" t="0" r="r" b="b"/>
                <a:pathLst>
                  <a:path w="13" h="14">
                    <a:moveTo>
                      <a:pt x="6" y="0"/>
                    </a:moveTo>
                    <a:lnTo>
                      <a:pt x="4" y="1"/>
                    </a:lnTo>
                    <a:lnTo>
                      <a:pt x="2" y="3"/>
                    </a:lnTo>
                    <a:lnTo>
                      <a:pt x="0" y="7"/>
                    </a:lnTo>
                    <a:lnTo>
                      <a:pt x="2" y="12"/>
                    </a:lnTo>
                    <a:lnTo>
                      <a:pt x="4" y="14"/>
                    </a:lnTo>
                    <a:lnTo>
                      <a:pt x="6" y="14"/>
                    </a:lnTo>
                    <a:lnTo>
                      <a:pt x="6" y="14"/>
                    </a:lnTo>
                    <a:lnTo>
                      <a:pt x="9" y="14"/>
                    </a:lnTo>
                    <a:lnTo>
                      <a:pt x="11" y="12"/>
                    </a:lnTo>
                    <a:lnTo>
                      <a:pt x="13" y="7"/>
                    </a:lnTo>
                    <a:lnTo>
                      <a:pt x="11" y="3"/>
                    </a:lnTo>
                    <a:lnTo>
                      <a:pt x="9" y="1"/>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79" name="Freeform 127"/>
              <p:cNvSpPr>
                <a:spLocks/>
              </p:cNvSpPr>
              <p:nvPr/>
            </p:nvSpPr>
            <p:spPr bwMode="auto">
              <a:xfrm>
                <a:off x="2513" y="2171"/>
                <a:ext cx="13" cy="14"/>
              </a:xfrm>
              <a:custGeom>
                <a:avLst/>
                <a:gdLst/>
                <a:ahLst/>
                <a:cxnLst>
                  <a:cxn ang="0">
                    <a:pos x="6" y="0"/>
                  </a:cxn>
                  <a:cxn ang="0">
                    <a:pos x="4" y="1"/>
                  </a:cxn>
                  <a:cxn ang="0">
                    <a:pos x="2" y="3"/>
                  </a:cxn>
                  <a:cxn ang="0">
                    <a:pos x="0" y="7"/>
                  </a:cxn>
                  <a:cxn ang="0">
                    <a:pos x="2" y="12"/>
                  </a:cxn>
                  <a:cxn ang="0">
                    <a:pos x="4" y="14"/>
                  </a:cxn>
                  <a:cxn ang="0">
                    <a:pos x="6" y="14"/>
                  </a:cxn>
                  <a:cxn ang="0">
                    <a:pos x="6" y="14"/>
                  </a:cxn>
                  <a:cxn ang="0">
                    <a:pos x="9" y="14"/>
                  </a:cxn>
                  <a:cxn ang="0">
                    <a:pos x="11" y="12"/>
                  </a:cxn>
                  <a:cxn ang="0">
                    <a:pos x="13" y="7"/>
                  </a:cxn>
                  <a:cxn ang="0">
                    <a:pos x="11" y="3"/>
                  </a:cxn>
                  <a:cxn ang="0">
                    <a:pos x="9" y="1"/>
                  </a:cxn>
                  <a:cxn ang="0">
                    <a:pos x="6" y="0"/>
                  </a:cxn>
                </a:cxnLst>
                <a:rect l="0" t="0" r="r" b="b"/>
                <a:pathLst>
                  <a:path w="13" h="14">
                    <a:moveTo>
                      <a:pt x="6" y="0"/>
                    </a:moveTo>
                    <a:lnTo>
                      <a:pt x="4" y="1"/>
                    </a:lnTo>
                    <a:lnTo>
                      <a:pt x="2" y="3"/>
                    </a:lnTo>
                    <a:lnTo>
                      <a:pt x="0" y="7"/>
                    </a:lnTo>
                    <a:lnTo>
                      <a:pt x="2" y="12"/>
                    </a:lnTo>
                    <a:lnTo>
                      <a:pt x="4" y="14"/>
                    </a:lnTo>
                    <a:lnTo>
                      <a:pt x="6" y="14"/>
                    </a:lnTo>
                    <a:lnTo>
                      <a:pt x="6" y="14"/>
                    </a:lnTo>
                    <a:lnTo>
                      <a:pt x="9" y="14"/>
                    </a:lnTo>
                    <a:lnTo>
                      <a:pt x="11" y="12"/>
                    </a:lnTo>
                    <a:lnTo>
                      <a:pt x="13" y="7"/>
                    </a:lnTo>
                    <a:lnTo>
                      <a:pt x="11" y="3"/>
                    </a:lnTo>
                    <a:lnTo>
                      <a:pt x="9" y="1"/>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80" name="Freeform 128"/>
              <p:cNvSpPr>
                <a:spLocks/>
              </p:cNvSpPr>
              <p:nvPr/>
            </p:nvSpPr>
            <p:spPr bwMode="auto">
              <a:xfrm>
                <a:off x="2540" y="2171"/>
                <a:ext cx="13" cy="14"/>
              </a:xfrm>
              <a:custGeom>
                <a:avLst/>
                <a:gdLst/>
                <a:ahLst/>
                <a:cxnLst>
                  <a:cxn ang="0">
                    <a:pos x="7" y="0"/>
                  </a:cxn>
                  <a:cxn ang="0">
                    <a:pos x="4" y="1"/>
                  </a:cxn>
                  <a:cxn ang="0">
                    <a:pos x="2" y="3"/>
                  </a:cxn>
                  <a:cxn ang="0">
                    <a:pos x="0" y="7"/>
                  </a:cxn>
                  <a:cxn ang="0">
                    <a:pos x="2" y="13"/>
                  </a:cxn>
                  <a:cxn ang="0">
                    <a:pos x="4" y="14"/>
                  </a:cxn>
                  <a:cxn ang="0">
                    <a:pos x="7" y="14"/>
                  </a:cxn>
                  <a:cxn ang="0">
                    <a:pos x="7" y="14"/>
                  </a:cxn>
                  <a:cxn ang="0">
                    <a:pos x="9" y="14"/>
                  </a:cxn>
                  <a:cxn ang="0">
                    <a:pos x="11" y="13"/>
                  </a:cxn>
                  <a:cxn ang="0">
                    <a:pos x="13" y="7"/>
                  </a:cxn>
                  <a:cxn ang="0">
                    <a:pos x="11" y="3"/>
                  </a:cxn>
                  <a:cxn ang="0">
                    <a:pos x="9" y="1"/>
                  </a:cxn>
                  <a:cxn ang="0">
                    <a:pos x="7" y="0"/>
                  </a:cxn>
                </a:cxnLst>
                <a:rect l="0" t="0" r="r" b="b"/>
                <a:pathLst>
                  <a:path w="13" h="14">
                    <a:moveTo>
                      <a:pt x="7" y="0"/>
                    </a:moveTo>
                    <a:lnTo>
                      <a:pt x="4" y="1"/>
                    </a:lnTo>
                    <a:lnTo>
                      <a:pt x="2" y="3"/>
                    </a:lnTo>
                    <a:lnTo>
                      <a:pt x="0" y="7"/>
                    </a:lnTo>
                    <a:lnTo>
                      <a:pt x="2" y="13"/>
                    </a:lnTo>
                    <a:lnTo>
                      <a:pt x="4" y="14"/>
                    </a:lnTo>
                    <a:lnTo>
                      <a:pt x="7" y="14"/>
                    </a:lnTo>
                    <a:lnTo>
                      <a:pt x="7" y="14"/>
                    </a:lnTo>
                    <a:lnTo>
                      <a:pt x="9" y="14"/>
                    </a:lnTo>
                    <a:lnTo>
                      <a:pt x="11" y="13"/>
                    </a:lnTo>
                    <a:lnTo>
                      <a:pt x="13" y="7"/>
                    </a:lnTo>
                    <a:lnTo>
                      <a:pt x="11"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81" name="Freeform 129"/>
              <p:cNvSpPr>
                <a:spLocks/>
              </p:cNvSpPr>
              <p:nvPr/>
            </p:nvSpPr>
            <p:spPr bwMode="auto">
              <a:xfrm>
                <a:off x="2567" y="2171"/>
                <a:ext cx="13" cy="14"/>
              </a:xfrm>
              <a:custGeom>
                <a:avLst/>
                <a:gdLst/>
                <a:ahLst/>
                <a:cxnLst>
                  <a:cxn ang="0">
                    <a:pos x="7" y="0"/>
                  </a:cxn>
                  <a:cxn ang="0">
                    <a:pos x="4" y="1"/>
                  </a:cxn>
                  <a:cxn ang="0">
                    <a:pos x="2" y="3"/>
                  </a:cxn>
                  <a:cxn ang="0">
                    <a:pos x="0" y="7"/>
                  </a:cxn>
                  <a:cxn ang="0">
                    <a:pos x="2" y="13"/>
                  </a:cxn>
                  <a:cxn ang="0">
                    <a:pos x="4" y="14"/>
                  </a:cxn>
                  <a:cxn ang="0">
                    <a:pos x="7" y="14"/>
                  </a:cxn>
                  <a:cxn ang="0">
                    <a:pos x="7" y="14"/>
                  </a:cxn>
                  <a:cxn ang="0">
                    <a:pos x="9" y="14"/>
                  </a:cxn>
                  <a:cxn ang="0">
                    <a:pos x="11" y="13"/>
                  </a:cxn>
                  <a:cxn ang="0">
                    <a:pos x="13" y="7"/>
                  </a:cxn>
                  <a:cxn ang="0">
                    <a:pos x="11" y="3"/>
                  </a:cxn>
                  <a:cxn ang="0">
                    <a:pos x="9" y="1"/>
                  </a:cxn>
                  <a:cxn ang="0">
                    <a:pos x="7" y="0"/>
                  </a:cxn>
                </a:cxnLst>
                <a:rect l="0" t="0" r="r" b="b"/>
                <a:pathLst>
                  <a:path w="13" h="14">
                    <a:moveTo>
                      <a:pt x="7" y="0"/>
                    </a:moveTo>
                    <a:lnTo>
                      <a:pt x="4" y="1"/>
                    </a:lnTo>
                    <a:lnTo>
                      <a:pt x="2" y="3"/>
                    </a:lnTo>
                    <a:lnTo>
                      <a:pt x="0" y="7"/>
                    </a:lnTo>
                    <a:lnTo>
                      <a:pt x="2" y="13"/>
                    </a:lnTo>
                    <a:lnTo>
                      <a:pt x="4" y="14"/>
                    </a:lnTo>
                    <a:lnTo>
                      <a:pt x="7" y="14"/>
                    </a:lnTo>
                    <a:lnTo>
                      <a:pt x="7" y="14"/>
                    </a:lnTo>
                    <a:lnTo>
                      <a:pt x="9" y="14"/>
                    </a:lnTo>
                    <a:lnTo>
                      <a:pt x="11" y="13"/>
                    </a:lnTo>
                    <a:lnTo>
                      <a:pt x="13" y="7"/>
                    </a:lnTo>
                    <a:lnTo>
                      <a:pt x="11"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82" name="Freeform 130"/>
              <p:cNvSpPr>
                <a:spLocks/>
              </p:cNvSpPr>
              <p:nvPr/>
            </p:nvSpPr>
            <p:spPr bwMode="auto">
              <a:xfrm>
                <a:off x="2594" y="2171"/>
                <a:ext cx="13" cy="14"/>
              </a:xfrm>
              <a:custGeom>
                <a:avLst/>
                <a:gdLst/>
                <a:ahLst/>
                <a:cxnLst>
                  <a:cxn ang="0">
                    <a:pos x="7" y="0"/>
                  </a:cxn>
                  <a:cxn ang="0">
                    <a:pos x="4" y="1"/>
                  </a:cxn>
                  <a:cxn ang="0">
                    <a:pos x="2" y="3"/>
                  </a:cxn>
                  <a:cxn ang="0">
                    <a:pos x="0" y="7"/>
                  </a:cxn>
                  <a:cxn ang="0">
                    <a:pos x="2" y="13"/>
                  </a:cxn>
                  <a:cxn ang="0">
                    <a:pos x="4" y="14"/>
                  </a:cxn>
                  <a:cxn ang="0">
                    <a:pos x="7" y="14"/>
                  </a:cxn>
                  <a:cxn ang="0">
                    <a:pos x="7" y="14"/>
                  </a:cxn>
                  <a:cxn ang="0">
                    <a:pos x="9" y="14"/>
                  </a:cxn>
                  <a:cxn ang="0">
                    <a:pos x="11" y="13"/>
                  </a:cxn>
                  <a:cxn ang="0">
                    <a:pos x="13" y="7"/>
                  </a:cxn>
                  <a:cxn ang="0">
                    <a:pos x="11" y="3"/>
                  </a:cxn>
                  <a:cxn ang="0">
                    <a:pos x="9" y="1"/>
                  </a:cxn>
                  <a:cxn ang="0">
                    <a:pos x="7" y="0"/>
                  </a:cxn>
                </a:cxnLst>
                <a:rect l="0" t="0" r="r" b="b"/>
                <a:pathLst>
                  <a:path w="13" h="14">
                    <a:moveTo>
                      <a:pt x="7" y="0"/>
                    </a:moveTo>
                    <a:lnTo>
                      <a:pt x="4" y="1"/>
                    </a:lnTo>
                    <a:lnTo>
                      <a:pt x="2" y="3"/>
                    </a:lnTo>
                    <a:lnTo>
                      <a:pt x="0" y="7"/>
                    </a:lnTo>
                    <a:lnTo>
                      <a:pt x="2" y="13"/>
                    </a:lnTo>
                    <a:lnTo>
                      <a:pt x="4" y="14"/>
                    </a:lnTo>
                    <a:lnTo>
                      <a:pt x="7" y="14"/>
                    </a:lnTo>
                    <a:lnTo>
                      <a:pt x="7" y="14"/>
                    </a:lnTo>
                    <a:lnTo>
                      <a:pt x="9" y="14"/>
                    </a:lnTo>
                    <a:lnTo>
                      <a:pt x="11" y="13"/>
                    </a:lnTo>
                    <a:lnTo>
                      <a:pt x="13" y="7"/>
                    </a:lnTo>
                    <a:lnTo>
                      <a:pt x="11"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83" name="Freeform 131"/>
              <p:cNvSpPr>
                <a:spLocks/>
              </p:cNvSpPr>
              <p:nvPr/>
            </p:nvSpPr>
            <p:spPr bwMode="auto">
              <a:xfrm>
                <a:off x="2621" y="2171"/>
                <a:ext cx="13" cy="14"/>
              </a:xfrm>
              <a:custGeom>
                <a:avLst/>
                <a:gdLst/>
                <a:ahLst/>
                <a:cxnLst>
                  <a:cxn ang="0">
                    <a:pos x="7" y="0"/>
                  </a:cxn>
                  <a:cxn ang="0">
                    <a:pos x="4" y="1"/>
                  </a:cxn>
                  <a:cxn ang="0">
                    <a:pos x="2" y="3"/>
                  </a:cxn>
                  <a:cxn ang="0">
                    <a:pos x="0" y="7"/>
                  </a:cxn>
                  <a:cxn ang="0">
                    <a:pos x="2" y="13"/>
                  </a:cxn>
                  <a:cxn ang="0">
                    <a:pos x="4" y="14"/>
                  </a:cxn>
                  <a:cxn ang="0">
                    <a:pos x="7" y="14"/>
                  </a:cxn>
                  <a:cxn ang="0">
                    <a:pos x="7" y="14"/>
                  </a:cxn>
                  <a:cxn ang="0">
                    <a:pos x="9" y="14"/>
                  </a:cxn>
                  <a:cxn ang="0">
                    <a:pos x="11" y="13"/>
                  </a:cxn>
                  <a:cxn ang="0">
                    <a:pos x="13" y="7"/>
                  </a:cxn>
                  <a:cxn ang="0">
                    <a:pos x="11" y="3"/>
                  </a:cxn>
                  <a:cxn ang="0">
                    <a:pos x="9" y="1"/>
                  </a:cxn>
                  <a:cxn ang="0">
                    <a:pos x="7" y="0"/>
                  </a:cxn>
                </a:cxnLst>
                <a:rect l="0" t="0" r="r" b="b"/>
                <a:pathLst>
                  <a:path w="13" h="14">
                    <a:moveTo>
                      <a:pt x="7" y="0"/>
                    </a:moveTo>
                    <a:lnTo>
                      <a:pt x="4" y="1"/>
                    </a:lnTo>
                    <a:lnTo>
                      <a:pt x="2" y="3"/>
                    </a:lnTo>
                    <a:lnTo>
                      <a:pt x="0" y="7"/>
                    </a:lnTo>
                    <a:lnTo>
                      <a:pt x="2" y="13"/>
                    </a:lnTo>
                    <a:lnTo>
                      <a:pt x="4" y="14"/>
                    </a:lnTo>
                    <a:lnTo>
                      <a:pt x="7" y="14"/>
                    </a:lnTo>
                    <a:lnTo>
                      <a:pt x="7" y="14"/>
                    </a:lnTo>
                    <a:lnTo>
                      <a:pt x="9" y="14"/>
                    </a:lnTo>
                    <a:lnTo>
                      <a:pt x="11" y="13"/>
                    </a:lnTo>
                    <a:lnTo>
                      <a:pt x="13" y="7"/>
                    </a:lnTo>
                    <a:lnTo>
                      <a:pt x="11"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84" name="Freeform 132"/>
              <p:cNvSpPr>
                <a:spLocks/>
              </p:cNvSpPr>
              <p:nvPr/>
            </p:nvSpPr>
            <p:spPr bwMode="auto">
              <a:xfrm>
                <a:off x="2648" y="2171"/>
                <a:ext cx="13" cy="14"/>
              </a:xfrm>
              <a:custGeom>
                <a:avLst/>
                <a:gdLst/>
                <a:ahLst/>
                <a:cxnLst>
                  <a:cxn ang="0">
                    <a:pos x="7" y="0"/>
                  </a:cxn>
                  <a:cxn ang="0">
                    <a:pos x="4" y="1"/>
                  </a:cxn>
                  <a:cxn ang="0">
                    <a:pos x="2" y="3"/>
                  </a:cxn>
                  <a:cxn ang="0">
                    <a:pos x="0" y="7"/>
                  </a:cxn>
                  <a:cxn ang="0">
                    <a:pos x="2" y="13"/>
                  </a:cxn>
                  <a:cxn ang="0">
                    <a:pos x="4" y="14"/>
                  </a:cxn>
                  <a:cxn ang="0">
                    <a:pos x="7" y="14"/>
                  </a:cxn>
                  <a:cxn ang="0">
                    <a:pos x="7" y="14"/>
                  </a:cxn>
                  <a:cxn ang="0">
                    <a:pos x="9" y="14"/>
                  </a:cxn>
                  <a:cxn ang="0">
                    <a:pos x="11" y="13"/>
                  </a:cxn>
                  <a:cxn ang="0">
                    <a:pos x="13" y="7"/>
                  </a:cxn>
                  <a:cxn ang="0">
                    <a:pos x="11" y="3"/>
                  </a:cxn>
                  <a:cxn ang="0">
                    <a:pos x="9" y="1"/>
                  </a:cxn>
                  <a:cxn ang="0">
                    <a:pos x="7" y="0"/>
                  </a:cxn>
                </a:cxnLst>
                <a:rect l="0" t="0" r="r" b="b"/>
                <a:pathLst>
                  <a:path w="13" h="14">
                    <a:moveTo>
                      <a:pt x="7" y="0"/>
                    </a:moveTo>
                    <a:lnTo>
                      <a:pt x="4" y="1"/>
                    </a:lnTo>
                    <a:lnTo>
                      <a:pt x="2" y="3"/>
                    </a:lnTo>
                    <a:lnTo>
                      <a:pt x="0" y="7"/>
                    </a:lnTo>
                    <a:lnTo>
                      <a:pt x="2" y="13"/>
                    </a:lnTo>
                    <a:lnTo>
                      <a:pt x="4" y="14"/>
                    </a:lnTo>
                    <a:lnTo>
                      <a:pt x="7" y="14"/>
                    </a:lnTo>
                    <a:lnTo>
                      <a:pt x="7" y="14"/>
                    </a:lnTo>
                    <a:lnTo>
                      <a:pt x="9" y="14"/>
                    </a:lnTo>
                    <a:lnTo>
                      <a:pt x="11" y="13"/>
                    </a:lnTo>
                    <a:lnTo>
                      <a:pt x="13" y="7"/>
                    </a:lnTo>
                    <a:lnTo>
                      <a:pt x="11"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85" name="Freeform 133"/>
              <p:cNvSpPr>
                <a:spLocks/>
              </p:cNvSpPr>
              <p:nvPr/>
            </p:nvSpPr>
            <p:spPr bwMode="auto">
              <a:xfrm>
                <a:off x="2675" y="2171"/>
                <a:ext cx="13" cy="14"/>
              </a:xfrm>
              <a:custGeom>
                <a:avLst/>
                <a:gdLst/>
                <a:ahLst/>
                <a:cxnLst>
                  <a:cxn ang="0">
                    <a:pos x="7" y="0"/>
                  </a:cxn>
                  <a:cxn ang="0">
                    <a:pos x="4" y="1"/>
                  </a:cxn>
                  <a:cxn ang="0">
                    <a:pos x="2" y="3"/>
                  </a:cxn>
                  <a:cxn ang="0">
                    <a:pos x="0" y="7"/>
                  </a:cxn>
                  <a:cxn ang="0">
                    <a:pos x="2" y="13"/>
                  </a:cxn>
                  <a:cxn ang="0">
                    <a:pos x="4" y="14"/>
                  </a:cxn>
                  <a:cxn ang="0">
                    <a:pos x="7" y="14"/>
                  </a:cxn>
                  <a:cxn ang="0">
                    <a:pos x="7" y="14"/>
                  </a:cxn>
                  <a:cxn ang="0">
                    <a:pos x="9" y="14"/>
                  </a:cxn>
                  <a:cxn ang="0">
                    <a:pos x="11" y="13"/>
                  </a:cxn>
                  <a:cxn ang="0">
                    <a:pos x="13" y="7"/>
                  </a:cxn>
                  <a:cxn ang="0">
                    <a:pos x="11" y="3"/>
                  </a:cxn>
                  <a:cxn ang="0">
                    <a:pos x="9" y="1"/>
                  </a:cxn>
                  <a:cxn ang="0">
                    <a:pos x="7" y="0"/>
                  </a:cxn>
                </a:cxnLst>
                <a:rect l="0" t="0" r="r" b="b"/>
                <a:pathLst>
                  <a:path w="13" h="14">
                    <a:moveTo>
                      <a:pt x="7" y="0"/>
                    </a:moveTo>
                    <a:lnTo>
                      <a:pt x="4" y="1"/>
                    </a:lnTo>
                    <a:lnTo>
                      <a:pt x="2" y="3"/>
                    </a:lnTo>
                    <a:lnTo>
                      <a:pt x="0" y="7"/>
                    </a:lnTo>
                    <a:lnTo>
                      <a:pt x="2" y="13"/>
                    </a:lnTo>
                    <a:lnTo>
                      <a:pt x="4" y="14"/>
                    </a:lnTo>
                    <a:lnTo>
                      <a:pt x="7" y="14"/>
                    </a:lnTo>
                    <a:lnTo>
                      <a:pt x="7" y="14"/>
                    </a:lnTo>
                    <a:lnTo>
                      <a:pt x="9" y="14"/>
                    </a:lnTo>
                    <a:lnTo>
                      <a:pt x="11" y="13"/>
                    </a:lnTo>
                    <a:lnTo>
                      <a:pt x="13" y="7"/>
                    </a:lnTo>
                    <a:lnTo>
                      <a:pt x="11"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86" name="Freeform 134"/>
              <p:cNvSpPr>
                <a:spLocks/>
              </p:cNvSpPr>
              <p:nvPr/>
            </p:nvSpPr>
            <p:spPr bwMode="auto">
              <a:xfrm>
                <a:off x="2702" y="2171"/>
                <a:ext cx="13" cy="14"/>
              </a:xfrm>
              <a:custGeom>
                <a:avLst/>
                <a:gdLst/>
                <a:ahLst/>
                <a:cxnLst>
                  <a:cxn ang="0">
                    <a:pos x="7" y="0"/>
                  </a:cxn>
                  <a:cxn ang="0">
                    <a:pos x="4" y="1"/>
                  </a:cxn>
                  <a:cxn ang="0">
                    <a:pos x="2" y="3"/>
                  </a:cxn>
                  <a:cxn ang="0">
                    <a:pos x="0" y="7"/>
                  </a:cxn>
                  <a:cxn ang="0">
                    <a:pos x="2" y="13"/>
                  </a:cxn>
                  <a:cxn ang="0">
                    <a:pos x="4" y="14"/>
                  </a:cxn>
                  <a:cxn ang="0">
                    <a:pos x="7" y="14"/>
                  </a:cxn>
                  <a:cxn ang="0">
                    <a:pos x="7" y="14"/>
                  </a:cxn>
                  <a:cxn ang="0">
                    <a:pos x="9" y="14"/>
                  </a:cxn>
                  <a:cxn ang="0">
                    <a:pos x="11" y="13"/>
                  </a:cxn>
                  <a:cxn ang="0">
                    <a:pos x="13" y="7"/>
                  </a:cxn>
                  <a:cxn ang="0">
                    <a:pos x="11" y="3"/>
                  </a:cxn>
                  <a:cxn ang="0">
                    <a:pos x="9" y="1"/>
                  </a:cxn>
                  <a:cxn ang="0">
                    <a:pos x="7" y="0"/>
                  </a:cxn>
                </a:cxnLst>
                <a:rect l="0" t="0" r="r" b="b"/>
                <a:pathLst>
                  <a:path w="13" h="14">
                    <a:moveTo>
                      <a:pt x="7" y="0"/>
                    </a:moveTo>
                    <a:lnTo>
                      <a:pt x="4" y="1"/>
                    </a:lnTo>
                    <a:lnTo>
                      <a:pt x="2" y="3"/>
                    </a:lnTo>
                    <a:lnTo>
                      <a:pt x="0" y="7"/>
                    </a:lnTo>
                    <a:lnTo>
                      <a:pt x="2" y="13"/>
                    </a:lnTo>
                    <a:lnTo>
                      <a:pt x="4" y="14"/>
                    </a:lnTo>
                    <a:lnTo>
                      <a:pt x="7" y="14"/>
                    </a:lnTo>
                    <a:lnTo>
                      <a:pt x="7" y="14"/>
                    </a:lnTo>
                    <a:lnTo>
                      <a:pt x="9" y="14"/>
                    </a:lnTo>
                    <a:lnTo>
                      <a:pt x="11" y="13"/>
                    </a:lnTo>
                    <a:lnTo>
                      <a:pt x="13" y="7"/>
                    </a:lnTo>
                    <a:lnTo>
                      <a:pt x="11"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87" name="Freeform 135"/>
              <p:cNvSpPr>
                <a:spLocks/>
              </p:cNvSpPr>
              <p:nvPr/>
            </p:nvSpPr>
            <p:spPr bwMode="auto">
              <a:xfrm>
                <a:off x="2729" y="2171"/>
                <a:ext cx="14" cy="14"/>
              </a:xfrm>
              <a:custGeom>
                <a:avLst/>
                <a:gdLst/>
                <a:ahLst/>
                <a:cxnLst>
                  <a:cxn ang="0">
                    <a:pos x="7" y="0"/>
                  </a:cxn>
                  <a:cxn ang="0">
                    <a:pos x="4" y="1"/>
                  </a:cxn>
                  <a:cxn ang="0">
                    <a:pos x="2" y="3"/>
                  </a:cxn>
                  <a:cxn ang="0">
                    <a:pos x="0" y="7"/>
                  </a:cxn>
                  <a:cxn ang="0">
                    <a:pos x="2" y="13"/>
                  </a:cxn>
                  <a:cxn ang="0">
                    <a:pos x="4" y="14"/>
                  </a:cxn>
                  <a:cxn ang="0">
                    <a:pos x="7" y="14"/>
                  </a:cxn>
                  <a:cxn ang="0">
                    <a:pos x="7" y="14"/>
                  </a:cxn>
                  <a:cxn ang="0">
                    <a:pos x="9" y="14"/>
                  </a:cxn>
                  <a:cxn ang="0">
                    <a:pos x="11" y="13"/>
                  </a:cxn>
                  <a:cxn ang="0">
                    <a:pos x="14" y="7"/>
                  </a:cxn>
                  <a:cxn ang="0">
                    <a:pos x="11" y="3"/>
                  </a:cxn>
                  <a:cxn ang="0">
                    <a:pos x="9" y="1"/>
                  </a:cxn>
                  <a:cxn ang="0">
                    <a:pos x="7" y="0"/>
                  </a:cxn>
                </a:cxnLst>
                <a:rect l="0" t="0" r="r" b="b"/>
                <a:pathLst>
                  <a:path w="14" h="14">
                    <a:moveTo>
                      <a:pt x="7" y="0"/>
                    </a:moveTo>
                    <a:lnTo>
                      <a:pt x="4" y="1"/>
                    </a:lnTo>
                    <a:lnTo>
                      <a:pt x="2" y="3"/>
                    </a:lnTo>
                    <a:lnTo>
                      <a:pt x="0" y="7"/>
                    </a:lnTo>
                    <a:lnTo>
                      <a:pt x="2" y="13"/>
                    </a:lnTo>
                    <a:lnTo>
                      <a:pt x="4" y="14"/>
                    </a:lnTo>
                    <a:lnTo>
                      <a:pt x="7" y="14"/>
                    </a:lnTo>
                    <a:lnTo>
                      <a:pt x="7" y="14"/>
                    </a:lnTo>
                    <a:lnTo>
                      <a:pt x="9" y="14"/>
                    </a:lnTo>
                    <a:lnTo>
                      <a:pt x="11" y="13"/>
                    </a:lnTo>
                    <a:lnTo>
                      <a:pt x="14" y="7"/>
                    </a:lnTo>
                    <a:lnTo>
                      <a:pt x="11"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88" name="Freeform 136"/>
              <p:cNvSpPr>
                <a:spLocks/>
              </p:cNvSpPr>
              <p:nvPr/>
            </p:nvSpPr>
            <p:spPr bwMode="auto">
              <a:xfrm>
                <a:off x="2756" y="2171"/>
                <a:ext cx="14" cy="14"/>
              </a:xfrm>
              <a:custGeom>
                <a:avLst/>
                <a:gdLst/>
                <a:ahLst/>
                <a:cxnLst>
                  <a:cxn ang="0">
                    <a:pos x="7" y="0"/>
                  </a:cxn>
                  <a:cxn ang="0">
                    <a:pos x="5" y="1"/>
                  </a:cxn>
                  <a:cxn ang="0">
                    <a:pos x="2" y="3"/>
                  </a:cxn>
                  <a:cxn ang="0">
                    <a:pos x="0" y="7"/>
                  </a:cxn>
                  <a:cxn ang="0">
                    <a:pos x="2" y="13"/>
                  </a:cxn>
                  <a:cxn ang="0">
                    <a:pos x="5" y="14"/>
                  </a:cxn>
                  <a:cxn ang="0">
                    <a:pos x="7" y="14"/>
                  </a:cxn>
                  <a:cxn ang="0">
                    <a:pos x="7" y="14"/>
                  </a:cxn>
                  <a:cxn ang="0">
                    <a:pos x="9" y="14"/>
                  </a:cxn>
                  <a:cxn ang="0">
                    <a:pos x="11" y="13"/>
                  </a:cxn>
                  <a:cxn ang="0">
                    <a:pos x="14" y="7"/>
                  </a:cxn>
                  <a:cxn ang="0">
                    <a:pos x="11" y="3"/>
                  </a:cxn>
                  <a:cxn ang="0">
                    <a:pos x="9" y="1"/>
                  </a:cxn>
                  <a:cxn ang="0">
                    <a:pos x="7" y="0"/>
                  </a:cxn>
                </a:cxnLst>
                <a:rect l="0" t="0" r="r" b="b"/>
                <a:pathLst>
                  <a:path w="14" h="14">
                    <a:moveTo>
                      <a:pt x="7" y="0"/>
                    </a:moveTo>
                    <a:lnTo>
                      <a:pt x="5" y="1"/>
                    </a:lnTo>
                    <a:lnTo>
                      <a:pt x="2" y="3"/>
                    </a:lnTo>
                    <a:lnTo>
                      <a:pt x="0" y="7"/>
                    </a:lnTo>
                    <a:lnTo>
                      <a:pt x="2" y="13"/>
                    </a:lnTo>
                    <a:lnTo>
                      <a:pt x="5" y="14"/>
                    </a:lnTo>
                    <a:lnTo>
                      <a:pt x="7" y="14"/>
                    </a:lnTo>
                    <a:lnTo>
                      <a:pt x="7" y="14"/>
                    </a:lnTo>
                    <a:lnTo>
                      <a:pt x="9" y="14"/>
                    </a:lnTo>
                    <a:lnTo>
                      <a:pt x="11" y="13"/>
                    </a:lnTo>
                    <a:lnTo>
                      <a:pt x="14" y="7"/>
                    </a:lnTo>
                    <a:lnTo>
                      <a:pt x="11"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89" name="Freeform 137"/>
              <p:cNvSpPr>
                <a:spLocks/>
              </p:cNvSpPr>
              <p:nvPr/>
            </p:nvSpPr>
            <p:spPr bwMode="auto">
              <a:xfrm>
                <a:off x="2783" y="2171"/>
                <a:ext cx="14" cy="14"/>
              </a:xfrm>
              <a:custGeom>
                <a:avLst/>
                <a:gdLst/>
                <a:ahLst/>
                <a:cxnLst>
                  <a:cxn ang="0">
                    <a:pos x="7" y="0"/>
                  </a:cxn>
                  <a:cxn ang="0">
                    <a:pos x="5" y="1"/>
                  </a:cxn>
                  <a:cxn ang="0">
                    <a:pos x="2" y="3"/>
                  </a:cxn>
                  <a:cxn ang="0">
                    <a:pos x="0" y="7"/>
                  </a:cxn>
                  <a:cxn ang="0">
                    <a:pos x="2" y="13"/>
                  </a:cxn>
                  <a:cxn ang="0">
                    <a:pos x="5" y="14"/>
                  </a:cxn>
                  <a:cxn ang="0">
                    <a:pos x="7" y="14"/>
                  </a:cxn>
                  <a:cxn ang="0">
                    <a:pos x="7" y="14"/>
                  </a:cxn>
                  <a:cxn ang="0">
                    <a:pos x="9" y="14"/>
                  </a:cxn>
                  <a:cxn ang="0">
                    <a:pos x="11" y="13"/>
                  </a:cxn>
                  <a:cxn ang="0">
                    <a:pos x="14" y="7"/>
                  </a:cxn>
                  <a:cxn ang="0">
                    <a:pos x="11" y="3"/>
                  </a:cxn>
                  <a:cxn ang="0">
                    <a:pos x="9" y="1"/>
                  </a:cxn>
                  <a:cxn ang="0">
                    <a:pos x="7" y="0"/>
                  </a:cxn>
                </a:cxnLst>
                <a:rect l="0" t="0" r="r" b="b"/>
                <a:pathLst>
                  <a:path w="14" h="14">
                    <a:moveTo>
                      <a:pt x="7" y="0"/>
                    </a:moveTo>
                    <a:lnTo>
                      <a:pt x="5" y="1"/>
                    </a:lnTo>
                    <a:lnTo>
                      <a:pt x="2" y="3"/>
                    </a:lnTo>
                    <a:lnTo>
                      <a:pt x="0" y="7"/>
                    </a:lnTo>
                    <a:lnTo>
                      <a:pt x="2" y="13"/>
                    </a:lnTo>
                    <a:lnTo>
                      <a:pt x="5" y="14"/>
                    </a:lnTo>
                    <a:lnTo>
                      <a:pt x="7" y="14"/>
                    </a:lnTo>
                    <a:lnTo>
                      <a:pt x="7" y="14"/>
                    </a:lnTo>
                    <a:lnTo>
                      <a:pt x="9" y="14"/>
                    </a:lnTo>
                    <a:lnTo>
                      <a:pt x="11" y="13"/>
                    </a:lnTo>
                    <a:lnTo>
                      <a:pt x="14" y="7"/>
                    </a:lnTo>
                    <a:lnTo>
                      <a:pt x="11"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90" name="Freeform 138"/>
              <p:cNvSpPr>
                <a:spLocks/>
              </p:cNvSpPr>
              <p:nvPr/>
            </p:nvSpPr>
            <p:spPr bwMode="auto">
              <a:xfrm>
                <a:off x="2810" y="2171"/>
                <a:ext cx="14" cy="14"/>
              </a:xfrm>
              <a:custGeom>
                <a:avLst/>
                <a:gdLst/>
                <a:ahLst/>
                <a:cxnLst>
                  <a:cxn ang="0">
                    <a:pos x="7" y="0"/>
                  </a:cxn>
                  <a:cxn ang="0">
                    <a:pos x="5" y="1"/>
                  </a:cxn>
                  <a:cxn ang="0">
                    <a:pos x="2" y="3"/>
                  </a:cxn>
                  <a:cxn ang="0">
                    <a:pos x="0" y="7"/>
                  </a:cxn>
                  <a:cxn ang="0">
                    <a:pos x="2" y="13"/>
                  </a:cxn>
                  <a:cxn ang="0">
                    <a:pos x="5" y="14"/>
                  </a:cxn>
                  <a:cxn ang="0">
                    <a:pos x="7" y="14"/>
                  </a:cxn>
                  <a:cxn ang="0">
                    <a:pos x="7" y="14"/>
                  </a:cxn>
                  <a:cxn ang="0">
                    <a:pos x="9" y="14"/>
                  </a:cxn>
                  <a:cxn ang="0">
                    <a:pos x="11" y="13"/>
                  </a:cxn>
                  <a:cxn ang="0">
                    <a:pos x="14" y="7"/>
                  </a:cxn>
                  <a:cxn ang="0">
                    <a:pos x="11" y="3"/>
                  </a:cxn>
                  <a:cxn ang="0">
                    <a:pos x="9" y="1"/>
                  </a:cxn>
                  <a:cxn ang="0">
                    <a:pos x="7" y="0"/>
                  </a:cxn>
                </a:cxnLst>
                <a:rect l="0" t="0" r="r" b="b"/>
                <a:pathLst>
                  <a:path w="14" h="14">
                    <a:moveTo>
                      <a:pt x="7" y="0"/>
                    </a:moveTo>
                    <a:lnTo>
                      <a:pt x="5" y="1"/>
                    </a:lnTo>
                    <a:lnTo>
                      <a:pt x="2" y="3"/>
                    </a:lnTo>
                    <a:lnTo>
                      <a:pt x="0" y="7"/>
                    </a:lnTo>
                    <a:lnTo>
                      <a:pt x="2" y="13"/>
                    </a:lnTo>
                    <a:lnTo>
                      <a:pt x="5" y="14"/>
                    </a:lnTo>
                    <a:lnTo>
                      <a:pt x="7" y="14"/>
                    </a:lnTo>
                    <a:lnTo>
                      <a:pt x="7" y="14"/>
                    </a:lnTo>
                    <a:lnTo>
                      <a:pt x="9" y="14"/>
                    </a:lnTo>
                    <a:lnTo>
                      <a:pt x="11" y="13"/>
                    </a:lnTo>
                    <a:lnTo>
                      <a:pt x="14" y="7"/>
                    </a:lnTo>
                    <a:lnTo>
                      <a:pt x="11"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91" name="Freeform 139"/>
              <p:cNvSpPr>
                <a:spLocks/>
              </p:cNvSpPr>
              <p:nvPr/>
            </p:nvSpPr>
            <p:spPr bwMode="auto">
              <a:xfrm>
                <a:off x="2837" y="2171"/>
                <a:ext cx="14" cy="14"/>
              </a:xfrm>
              <a:custGeom>
                <a:avLst/>
                <a:gdLst/>
                <a:ahLst/>
                <a:cxnLst>
                  <a:cxn ang="0">
                    <a:pos x="7" y="0"/>
                  </a:cxn>
                  <a:cxn ang="0">
                    <a:pos x="5" y="1"/>
                  </a:cxn>
                  <a:cxn ang="0">
                    <a:pos x="2" y="3"/>
                  </a:cxn>
                  <a:cxn ang="0">
                    <a:pos x="0" y="7"/>
                  </a:cxn>
                  <a:cxn ang="0">
                    <a:pos x="2" y="13"/>
                  </a:cxn>
                  <a:cxn ang="0">
                    <a:pos x="5" y="14"/>
                  </a:cxn>
                  <a:cxn ang="0">
                    <a:pos x="7" y="14"/>
                  </a:cxn>
                  <a:cxn ang="0">
                    <a:pos x="7" y="14"/>
                  </a:cxn>
                  <a:cxn ang="0">
                    <a:pos x="9" y="14"/>
                  </a:cxn>
                  <a:cxn ang="0">
                    <a:pos x="11" y="13"/>
                  </a:cxn>
                  <a:cxn ang="0">
                    <a:pos x="14" y="7"/>
                  </a:cxn>
                  <a:cxn ang="0">
                    <a:pos x="11" y="3"/>
                  </a:cxn>
                  <a:cxn ang="0">
                    <a:pos x="9" y="1"/>
                  </a:cxn>
                  <a:cxn ang="0">
                    <a:pos x="7" y="0"/>
                  </a:cxn>
                </a:cxnLst>
                <a:rect l="0" t="0" r="r" b="b"/>
                <a:pathLst>
                  <a:path w="14" h="14">
                    <a:moveTo>
                      <a:pt x="7" y="0"/>
                    </a:moveTo>
                    <a:lnTo>
                      <a:pt x="5" y="1"/>
                    </a:lnTo>
                    <a:lnTo>
                      <a:pt x="2" y="3"/>
                    </a:lnTo>
                    <a:lnTo>
                      <a:pt x="0" y="7"/>
                    </a:lnTo>
                    <a:lnTo>
                      <a:pt x="2" y="13"/>
                    </a:lnTo>
                    <a:lnTo>
                      <a:pt x="5" y="14"/>
                    </a:lnTo>
                    <a:lnTo>
                      <a:pt x="7" y="14"/>
                    </a:lnTo>
                    <a:lnTo>
                      <a:pt x="7" y="14"/>
                    </a:lnTo>
                    <a:lnTo>
                      <a:pt x="9" y="14"/>
                    </a:lnTo>
                    <a:lnTo>
                      <a:pt x="11" y="13"/>
                    </a:lnTo>
                    <a:lnTo>
                      <a:pt x="14" y="7"/>
                    </a:lnTo>
                    <a:lnTo>
                      <a:pt x="11"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92" name="Freeform 140"/>
              <p:cNvSpPr>
                <a:spLocks/>
              </p:cNvSpPr>
              <p:nvPr/>
            </p:nvSpPr>
            <p:spPr bwMode="auto">
              <a:xfrm>
                <a:off x="2864" y="2171"/>
                <a:ext cx="14" cy="14"/>
              </a:xfrm>
              <a:custGeom>
                <a:avLst/>
                <a:gdLst/>
                <a:ahLst/>
                <a:cxnLst>
                  <a:cxn ang="0">
                    <a:pos x="7" y="0"/>
                  </a:cxn>
                  <a:cxn ang="0">
                    <a:pos x="5" y="1"/>
                  </a:cxn>
                  <a:cxn ang="0">
                    <a:pos x="2" y="3"/>
                  </a:cxn>
                  <a:cxn ang="0">
                    <a:pos x="0" y="7"/>
                  </a:cxn>
                  <a:cxn ang="0">
                    <a:pos x="2" y="13"/>
                  </a:cxn>
                  <a:cxn ang="0">
                    <a:pos x="5" y="14"/>
                  </a:cxn>
                  <a:cxn ang="0">
                    <a:pos x="7" y="14"/>
                  </a:cxn>
                  <a:cxn ang="0">
                    <a:pos x="7" y="14"/>
                  </a:cxn>
                  <a:cxn ang="0">
                    <a:pos x="9" y="14"/>
                  </a:cxn>
                  <a:cxn ang="0">
                    <a:pos x="11" y="13"/>
                  </a:cxn>
                  <a:cxn ang="0">
                    <a:pos x="14" y="7"/>
                  </a:cxn>
                  <a:cxn ang="0">
                    <a:pos x="11" y="3"/>
                  </a:cxn>
                  <a:cxn ang="0">
                    <a:pos x="9" y="1"/>
                  </a:cxn>
                  <a:cxn ang="0">
                    <a:pos x="7" y="0"/>
                  </a:cxn>
                </a:cxnLst>
                <a:rect l="0" t="0" r="r" b="b"/>
                <a:pathLst>
                  <a:path w="14" h="14">
                    <a:moveTo>
                      <a:pt x="7" y="0"/>
                    </a:moveTo>
                    <a:lnTo>
                      <a:pt x="5" y="1"/>
                    </a:lnTo>
                    <a:lnTo>
                      <a:pt x="2" y="3"/>
                    </a:lnTo>
                    <a:lnTo>
                      <a:pt x="0" y="7"/>
                    </a:lnTo>
                    <a:lnTo>
                      <a:pt x="2" y="13"/>
                    </a:lnTo>
                    <a:lnTo>
                      <a:pt x="5" y="14"/>
                    </a:lnTo>
                    <a:lnTo>
                      <a:pt x="7" y="14"/>
                    </a:lnTo>
                    <a:lnTo>
                      <a:pt x="7" y="14"/>
                    </a:lnTo>
                    <a:lnTo>
                      <a:pt x="9" y="14"/>
                    </a:lnTo>
                    <a:lnTo>
                      <a:pt x="11" y="13"/>
                    </a:lnTo>
                    <a:lnTo>
                      <a:pt x="14" y="7"/>
                    </a:lnTo>
                    <a:lnTo>
                      <a:pt x="11"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93" name="Freeform 141"/>
              <p:cNvSpPr>
                <a:spLocks/>
              </p:cNvSpPr>
              <p:nvPr/>
            </p:nvSpPr>
            <p:spPr bwMode="auto">
              <a:xfrm>
                <a:off x="2891" y="2171"/>
                <a:ext cx="14" cy="14"/>
              </a:xfrm>
              <a:custGeom>
                <a:avLst/>
                <a:gdLst/>
                <a:ahLst/>
                <a:cxnLst>
                  <a:cxn ang="0">
                    <a:pos x="7" y="0"/>
                  </a:cxn>
                  <a:cxn ang="0">
                    <a:pos x="5" y="1"/>
                  </a:cxn>
                  <a:cxn ang="0">
                    <a:pos x="2" y="3"/>
                  </a:cxn>
                  <a:cxn ang="0">
                    <a:pos x="0" y="7"/>
                  </a:cxn>
                  <a:cxn ang="0">
                    <a:pos x="2" y="13"/>
                  </a:cxn>
                  <a:cxn ang="0">
                    <a:pos x="5" y="14"/>
                  </a:cxn>
                  <a:cxn ang="0">
                    <a:pos x="7" y="14"/>
                  </a:cxn>
                  <a:cxn ang="0">
                    <a:pos x="7" y="14"/>
                  </a:cxn>
                  <a:cxn ang="0">
                    <a:pos x="9" y="14"/>
                  </a:cxn>
                  <a:cxn ang="0">
                    <a:pos x="11" y="13"/>
                  </a:cxn>
                  <a:cxn ang="0">
                    <a:pos x="14" y="7"/>
                  </a:cxn>
                  <a:cxn ang="0">
                    <a:pos x="11" y="3"/>
                  </a:cxn>
                  <a:cxn ang="0">
                    <a:pos x="9" y="1"/>
                  </a:cxn>
                  <a:cxn ang="0">
                    <a:pos x="7" y="0"/>
                  </a:cxn>
                </a:cxnLst>
                <a:rect l="0" t="0" r="r" b="b"/>
                <a:pathLst>
                  <a:path w="14" h="14">
                    <a:moveTo>
                      <a:pt x="7" y="0"/>
                    </a:moveTo>
                    <a:lnTo>
                      <a:pt x="5" y="1"/>
                    </a:lnTo>
                    <a:lnTo>
                      <a:pt x="2" y="3"/>
                    </a:lnTo>
                    <a:lnTo>
                      <a:pt x="0" y="7"/>
                    </a:lnTo>
                    <a:lnTo>
                      <a:pt x="2" y="13"/>
                    </a:lnTo>
                    <a:lnTo>
                      <a:pt x="5" y="14"/>
                    </a:lnTo>
                    <a:lnTo>
                      <a:pt x="7" y="14"/>
                    </a:lnTo>
                    <a:lnTo>
                      <a:pt x="7" y="14"/>
                    </a:lnTo>
                    <a:lnTo>
                      <a:pt x="9" y="14"/>
                    </a:lnTo>
                    <a:lnTo>
                      <a:pt x="11" y="13"/>
                    </a:lnTo>
                    <a:lnTo>
                      <a:pt x="14" y="7"/>
                    </a:lnTo>
                    <a:lnTo>
                      <a:pt x="11" y="3"/>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94" name="Freeform 142"/>
              <p:cNvSpPr>
                <a:spLocks/>
              </p:cNvSpPr>
              <p:nvPr/>
            </p:nvSpPr>
            <p:spPr bwMode="auto">
              <a:xfrm>
                <a:off x="2918" y="2172"/>
                <a:ext cx="14" cy="14"/>
              </a:xfrm>
              <a:custGeom>
                <a:avLst/>
                <a:gdLst/>
                <a:ahLst/>
                <a:cxnLst>
                  <a:cxn ang="0">
                    <a:pos x="7" y="0"/>
                  </a:cxn>
                  <a:cxn ang="0">
                    <a:pos x="5" y="0"/>
                  </a:cxn>
                  <a:cxn ang="0">
                    <a:pos x="2" y="2"/>
                  </a:cxn>
                  <a:cxn ang="0">
                    <a:pos x="0" y="7"/>
                  </a:cxn>
                  <a:cxn ang="0">
                    <a:pos x="2" y="12"/>
                  </a:cxn>
                  <a:cxn ang="0">
                    <a:pos x="5" y="13"/>
                  </a:cxn>
                  <a:cxn ang="0">
                    <a:pos x="7" y="14"/>
                  </a:cxn>
                  <a:cxn ang="0">
                    <a:pos x="7" y="14"/>
                  </a:cxn>
                  <a:cxn ang="0">
                    <a:pos x="9" y="13"/>
                  </a:cxn>
                  <a:cxn ang="0">
                    <a:pos x="11" y="12"/>
                  </a:cxn>
                  <a:cxn ang="0">
                    <a:pos x="14" y="7"/>
                  </a:cxn>
                  <a:cxn ang="0">
                    <a:pos x="11" y="2"/>
                  </a:cxn>
                  <a:cxn ang="0">
                    <a:pos x="9" y="0"/>
                  </a:cxn>
                  <a:cxn ang="0">
                    <a:pos x="7" y="0"/>
                  </a:cxn>
                </a:cxnLst>
                <a:rect l="0" t="0" r="r" b="b"/>
                <a:pathLst>
                  <a:path w="14" h="14">
                    <a:moveTo>
                      <a:pt x="7" y="0"/>
                    </a:moveTo>
                    <a:lnTo>
                      <a:pt x="5" y="0"/>
                    </a:lnTo>
                    <a:lnTo>
                      <a:pt x="2" y="2"/>
                    </a:lnTo>
                    <a:lnTo>
                      <a:pt x="0" y="7"/>
                    </a:lnTo>
                    <a:lnTo>
                      <a:pt x="2" y="12"/>
                    </a:lnTo>
                    <a:lnTo>
                      <a:pt x="5" y="13"/>
                    </a:lnTo>
                    <a:lnTo>
                      <a:pt x="7" y="14"/>
                    </a:lnTo>
                    <a:lnTo>
                      <a:pt x="7" y="14"/>
                    </a:lnTo>
                    <a:lnTo>
                      <a:pt x="9" y="13"/>
                    </a:lnTo>
                    <a:lnTo>
                      <a:pt x="11" y="12"/>
                    </a:lnTo>
                    <a:lnTo>
                      <a:pt x="14" y="7"/>
                    </a:lnTo>
                    <a:lnTo>
                      <a:pt x="11" y="2"/>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95" name="Freeform 143"/>
              <p:cNvSpPr>
                <a:spLocks/>
              </p:cNvSpPr>
              <p:nvPr/>
            </p:nvSpPr>
            <p:spPr bwMode="auto">
              <a:xfrm>
                <a:off x="2945" y="2172"/>
                <a:ext cx="14" cy="14"/>
              </a:xfrm>
              <a:custGeom>
                <a:avLst/>
                <a:gdLst/>
                <a:ahLst/>
                <a:cxnLst>
                  <a:cxn ang="0">
                    <a:pos x="7" y="0"/>
                  </a:cxn>
                  <a:cxn ang="0">
                    <a:pos x="5" y="0"/>
                  </a:cxn>
                  <a:cxn ang="0">
                    <a:pos x="2" y="2"/>
                  </a:cxn>
                  <a:cxn ang="0">
                    <a:pos x="0" y="7"/>
                  </a:cxn>
                  <a:cxn ang="0">
                    <a:pos x="2" y="12"/>
                  </a:cxn>
                  <a:cxn ang="0">
                    <a:pos x="5" y="13"/>
                  </a:cxn>
                  <a:cxn ang="0">
                    <a:pos x="7" y="14"/>
                  </a:cxn>
                  <a:cxn ang="0">
                    <a:pos x="7" y="14"/>
                  </a:cxn>
                  <a:cxn ang="0">
                    <a:pos x="9" y="13"/>
                  </a:cxn>
                  <a:cxn ang="0">
                    <a:pos x="12" y="12"/>
                  </a:cxn>
                  <a:cxn ang="0">
                    <a:pos x="14" y="7"/>
                  </a:cxn>
                  <a:cxn ang="0">
                    <a:pos x="12" y="2"/>
                  </a:cxn>
                  <a:cxn ang="0">
                    <a:pos x="9" y="0"/>
                  </a:cxn>
                  <a:cxn ang="0">
                    <a:pos x="7" y="0"/>
                  </a:cxn>
                </a:cxnLst>
                <a:rect l="0" t="0" r="r" b="b"/>
                <a:pathLst>
                  <a:path w="14" h="14">
                    <a:moveTo>
                      <a:pt x="7" y="0"/>
                    </a:moveTo>
                    <a:lnTo>
                      <a:pt x="5" y="0"/>
                    </a:lnTo>
                    <a:lnTo>
                      <a:pt x="2" y="2"/>
                    </a:lnTo>
                    <a:lnTo>
                      <a:pt x="0" y="7"/>
                    </a:lnTo>
                    <a:lnTo>
                      <a:pt x="2" y="12"/>
                    </a:lnTo>
                    <a:lnTo>
                      <a:pt x="5" y="13"/>
                    </a:lnTo>
                    <a:lnTo>
                      <a:pt x="7" y="14"/>
                    </a:lnTo>
                    <a:lnTo>
                      <a:pt x="7" y="14"/>
                    </a:lnTo>
                    <a:lnTo>
                      <a:pt x="9" y="13"/>
                    </a:lnTo>
                    <a:lnTo>
                      <a:pt x="12" y="12"/>
                    </a:lnTo>
                    <a:lnTo>
                      <a:pt x="14" y="7"/>
                    </a:lnTo>
                    <a:lnTo>
                      <a:pt x="12" y="2"/>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96" name="Freeform 144"/>
              <p:cNvSpPr>
                <a:spLocks/>
              </p:cNvSpPr>
              <p:nvPr/>
            </p:nvSpPr>
            <p:spPr bwMode="auto">
              <a:xfrm>
                <a:off x="2972" y="2172"/>
                <a:ext cx="14" cy="14"/>
              </a:xfrm>
              <a:custGeom>
                <a:avLst/>
                <a:gdLst/>
                <a:ahLst/>
                <a:cxnLst>
                  <a:cxn ang="0">
                    <a:pos x="7" y="0"/>
                  </a:cxn>
                  <a:cxn ang="0">
                    <a:pos x="5" y="0"/>
                  </a:cxn>
                  <a:cxn ang="0">
                    <a:pos x="3" y="2"/>
                  </a:cxn>
                  <a:cxn ang="0">
                    <a:pos x="0" y="7"/>
                  </a:cxn>
                  <a:cxn ang="0">
                    <a:pos x="3" y="12"/>
                  </a:cxn>
                  <a:cxn ang="0">
                    <a:pos x="5" y="13"/>
                  </a:cxn>
                  <a:cxn ang="0">
                    <a:pos x="7" y="14"/>
                  </a:cxn>
                  <a:cxn ang="0">
                    <a:pos x="7" y="14"/>
                  </a:cxn>
                  <a:cxn ang="0">
                    <a:pos x="9" y="13"/>
                  </a:cxn>
                  <a:cxn ang="0">
                    <a:pos x="12" y="12"/>
                  </a:cxn>
                  <a:cxn ang="0">
                    <a:pos x="14" y="7"/>
                  </a:cxn>
                  <a:cxn ang="0">
                    <a:pos x="12" y="2"/>
                  </a:cxn>
                  <a:cxn ang="0">
                    <a:pos x="9" y="0"/>
                  </a:cxn>
                  <a:cxn ang="0">
                    <a:pos x="7" y="0"/>
                  </a:cxn>
                </a:cxnLst>
                <a:rect l="0" t="0" r="r" b="b"/>
                <a:pathLst>
                  <a:path w="14" h="14">
                    <a:moveTo>
                      <a:pt x="7" y="0"/>
                    </a:moveTo>
                    <a:lnTo>
                      <a:pt x="5" y="0"/>
                    </a:lnTo>
                    <a:lnTo>
                      <a:pt x="3" y="2"/>
                    </a:lnTo>
                    <a:lnTo>
                      <a:pt x="0" y="7"/>
                    </a:lnTo>
                    <a:lnTo>
                      <a:pt x="3" y="12"/>
                    </a:lnTo>
                    <a:lnTo>
                      <a:pt x="5" y="13"/>
                    </a:lnTo>
                    <a:lnTo>
                      <a:pt x="7" y="14"/>
                    </a:lnTo>
                    <a:lnTo>
                      <a:pt x="7" y="14"/>
                    </a:lnTo>
                    <a:lnTo>
                      <a:pt x="9" y="13"/>
                    </a:lnTo>
                    <a:lnTo>
                      <a:pt x="12" y="12"/>
                    </a:lnTo>
                    <a:lnTo>
                      <a:pt x="14" y="7"/>
                    </a:lnTo>
                    <a:lnTo>
                      <a:pt x="12" y="2"/>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97" name="Freeform 145"/>
              <p:cNvSpPr>
                <a:spLocks/>
              </p:cNvSpPr>
              <p:nvPr/>
            </p:nvSpPr>
            <p:spPr bwMode="auto">
              <a:xfrm>
                <a:off x="2999" y="2172"/>
                <a:ext cx="14" cy="14"/>
              </a:xfrm>
              <a:custGeom>
                <a:avLst/>
                <a:gdLst/>
                <a:ahLst/>
                <a:cxnLst>
                  <a:cxn ang="0">
                    <a:pos x="7" y="0"/>
                  </a:cxn>
                  <a:cxn ang="0">
                    <a:pos x="5" y="0"/>
                  </a:cxn>
                  <a:cxn ang="0">
                    <a:pos x="3" y="2"/>
                  </a:cxn>
                  <a:cxn ang="0">
                    <a:pos x="0" y="7"/>
                  </a:cxn>
                  <a:cxn ang="0">
                    <a:pos x="3" y="12"/>
                  </a:cxn>
                  <a:cxn ang="0">
                    <a:pos x="5" y="13"/>
                  </a:cxn>
                  <a:cxn ang="0">
                    <a:pos x="7" y="14"/>
                  </a:cxn>
                  <a:cxn ang="0">
                    <a:pos x="7" y="14"/>
                  </a:cxn>
                  <a:cxn ang="0">
                    <a:pos x="9" y="13"/>
                  </a:cxn>
                  <a:cxn ang="0">
                    <a:pos x="12" y="12"/>
                  </a:cxn>
                  <a:cxn ang="0">
                    <a:pos x="14" y="7"/>
                  </a:cxn>
                  <a:cxn ang="0">
                    <a:pos x="12" y="2"/>
                  </a:cxn>
                  <a:cxn ang="0">
                    <a:pos x="9" y="0"/>
                  </a:cxn>
                  <a:cxn ang="0">
                    <a:pos x="7" y="0"/>
                  </a:cxn>
                </a:cxnLst>
                <a:rect l="0" t="0" r="r" b="b"/>
                <a:pathLst>
                  <a:path w="14" h="14">
                    <a:moveTo>
                      <a:pt x="7" y="0"/>
                    </a:moveTo>
                    <a:lnTo>
                      <a:pt x="5" y="0"/>
                    </a:lnTo>
                    <a:lnTo>
                      <a:pt x="3" y="2"/>
                    </a:lnTo>
                    <a:lnTo>
                      <a:pt x="0" y="7"/>
                    </a:lnTo>
                    <a:lnTo>
                      <a:pt x="3" y="12"/>
                    </a:lnTo>
                    <a:lnTo>
                      <a:pt x="5" y="13"/>
                    </a:lnTo>
                    <a:lnTo>
                      <a:pt x="7" y="14"/>
                    </a:lnTo>
                    <a:lnTo>
                      <a:pt x="7" y="14"/>
                    </a:lnTo>
                    <a:lnTo>
                      <a:pt x="9" y="13"/>
                    </a:lnTo>
                    <a:lnTo>
                      <a:pt x="12" y="12"/>
                    </a:lnTo>
                    <a:lnTo>
                      <a:pt x="14" y="7"/>
                    </a:lnTo>
                    <a:lnTo>
                      <a:pt x="12" y="2"/>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98" name="Freeform 146"/>
              <p:cNvSpPr>
                <a:spLocks/>
              </p:cNvSpPr>
              <p:nvPr/>
            </p:nvSpPr>
            <p:spPr bwMode="auto">
              <a:xfrm>
                <a:off x="3026" y="2172"/>
                <a:ext cx="14" cy="14"/>
              </a:xfrm>
              <a:custGeom>
                <a:avLst/>
                <a:gdLst/>
                <a:ahLst/>
                <a:cxnLst>
                  <a:cxn ang="0">
                    <a:pos x="7" y="0"/>
                  </a:cxn>
                  <a:cxn ang="0">
                    <a:pos x="5" y="0"/>
                  </a:cxn>
                  <a:cxn ang="0">
                    <a:pos x="3" y="2"/>
                  </a:cxn>
                  <a:cxn ang="0">
                    <a:pos x="0" y="7"/>
                  </a:cxn>
                  <a:cxn ang="0">
                    <a:pos x="3" y="12"/>
                  </a:cxn>
                  <a:cxn ang="0">
                    <a:pos x="5" y="13"/>
                  </a:cxn>
                  <a:cxn ang="0">
                    <a:pos x="7" y="14"/>
                  </a:cxn>
                  <a:cxn ang="0">
                    <a:pos x="7" y="14"/>
                  </a:cxn>
                  <a:cxn ang="0">
                    <a:pos x="9" y="13"/>
                  </a:cxn>
                  <a:cxn ang="0">
                    <a:pos x="12" y="12"/>
                  </a:cxn>
                  <a:cxn ang="0">
                    <a:pos x="14" y="7"/>
                  </a:cxn>
                  <a:cxn ang="0">
                    <a:pos x="12" y="2"/>
                  </a:cxn>
                  <a:cxn ang="0">
                    <a:pos x="9" y="0"/>
                  </a:cxn>
                  <a:cxn ang="0">
                    <a:pos x="7" y="0"/>
                  </a:cxn>
                </a:cxnLst>
                <a:rect l="0" t="0" r="r" b="b"/>
                <a:pathLst>
                  <a:path w="14" h="14">
                    <a:moveTo>
                      <a:pt x="7" y="0"/>
                    </a:moveTo>
                    <a:lnTo>
                      <a:pt x="5" y="0"/>
                    </a:lnTo>
                    <a:lnTo>
                      <a:pt x="3" y="2"/>
                    </a:lnTo>
                    <a:lnTo>
                      <a:pt x="0" y="7"/>
                    </a:lnTo>
                    <a:lnTo>
                      <a:pt x="3" y="12"/>
                    </a:lnTo>
                    <a:lnTo>
                      <a:pt x="5" y="13"/>
                    </a:lnTo>
                    <a:lnTo>
                      <a:pt x="7" y="14"/>
                    </a:lnTo>
                    <a:lnTo>
                      <a:pt x="7" y="14"/>
                    </a:lnTo>
                    <a:lnTo>
                      <a:pt x="9" y="13"/>
                    </a:lnTo>
                    <a:lnTo>
                      <a:pt x="12" y="12"/>
                    </a:lnTo>
                    <a:lnTo>
                      <a:pt x="14" y="7"/>
                    </a:lnTo>
                    <a:lnTo>
                      <a:pt x="12" y="2"/>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899" name="Freeform 147"/>
              <p:cNvSpPr>
                <a:spLocks/>
              </p:cNvSpPr>
              <p:nvPr/>
            </p:nvSpPr>
            <p:spPr bwMode="auto">
              <a:xfrm>
                <a:off x="3053" y="2172"/>
                <a:ext cx="14" cy="14"/>
              </a:xfrm>
              <a:custGeom>
                <a:avLst/>
                <a:gdLst/>
                <a:ahLst/>
                <a:cxnLst>
                  <a:cxn ang="0">
                    <a:pos x="7" y="0"/>
                  </a:cxn>
                  <a:cxn ang="0">
                    <a:pos x="5" y="0"/>
                  </a:cxn>
                  <a:cxn ang="0">
                    <a:pos x="3" y="2"/>
                  </a:cxn>
                  <a:cxn ang="0">
                    <a:pos x="0" y="7"/>
                  </a:cxn>
                  <a:cxn ang="0">
                    <a:pos x="3" y="12"/>
                  </a:cxn>
                  <a:cxn ang="0">
                    <a:pos x="5" y="13"/>
                  </a:cxn>
                  <a:cxn ang="0">
                    <a:pos x="7" y="14"/>
                  </a:cxn>
                  <a:cxn ang="0">
                    <a:pos x="7" y="14"/>
                  </a:cxn>
                  <a:cxn ang="0">
                    <a:pos x="9" y="13"/>
                  </a:cxn>
                  <a:cxn ang="0">
                    <a:pos x="12" y="12"/>
                  </a:cxn>
                  <a:cxn ang="0">
                    <a:pos x="14" y="7"/>
                  </a:cxn>
                  <a:cxn ang="0">
                    <a:pos x="12" y="2"/>
                  </a:cxn>
                  <a:cxn ang="0">
                    <a:pos x="9" y="0"/>
                  </a:cxn>
                  <a:cxn ang="0">
                    <a:pos x="7" y="0"/>
                  </a:cxn>
                </a:cxnLst>
                <a:rect l="0" t="0" r="r" b="b"/>
                <a:pathLst>
                  <a:path w="14" h="14">
                    <a:moveTo>
                      <a:pt x="7" y="0"/>
                    </a:moveTo>
                    <a:lnTo>
                      <a:pt x="5" y="0"/>
                    </a:lnTo>
                    <a:lnTo>
                      <a:pt x="3" y="2"/>
                    </a:lnTo>
                    <a:lnTo>
                      <a:pt x="0" y="7"/>
                    </a:lnTo>
                    <a:lnTo>
                      <a:pt x="3" y="12"/>
                    </a:lnTo>
                    <a:lnTo>
                      <a:pt x="5" y="13"/>
                    </a:lnTo>
                    <a:lnTo>
                      <a:pt x="7" y="14"/>
                    </a:lnTo>
                    <a:lnTo>
                      <a:pt x="7" y="14"/>
                    </a:lnTo>
                    <a:lnTo>
                      <a:pt x="9" y="13"/>
                    </a:lnTo>
                    <a:lnTo>
                      <a:pt x="12" y="12"/>
                    </a:lnTo>
                    <a:lnTo>
                      <a:pt x="14" y="7"/>
                    </a:lnTo>
                    <a:lnTo>
                      <a:pt x="12" y="2"/>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00" name="Freeform 148"/>
              <p:cNvSpPr>
                <a:spLocks/>
              </p:cNvSpPr>
              <p:nvPr/>
            </p:nvSpPr>
            <p:spPr bwMode="auto">
              <a:xfrm>
                <a:off x="3080" y="2172"/>
                <a:ext cx="14" cy="14"/>
              </a:xfrm>
              <a:custGeom>
                <a:avLst/>
                <a:gdLst/>
                <a:ahLst/>
                <a:cxnLst>
                  <a:cxn ang="0">
                    <a:pos x="7" y="0"/>
                  </a:cxn>
                  <a:cxn ang="0">
                    <a:pos x="5" y="0"/>
                  </a:cxn>
                  <a:cxn ang="0">
                    <a:pos x="3" y="2"/>
                  </a:cxn>
                  <a:cxn ang="0">
                    <a:pos x="0" y="7"/>
                  </a:cxn>
                  <a:cxn ang="0">
                    <a:pos x="3" y="12"/>
                  </a:cxn>
                  <a:cxn ang="0">
                    <a:pos x="5" y="13"/>
                  </a:cxn>
                  <a:cxn ang="0">
                    <a:pos x="7" y="14"/>
                  </a:cxn>
                  <a:cxn ang="0">
                    <a:pos x="7" y="14"/>
                  </a:cxn>
                  <a:cxn ang="0">
                    <a:pos x="9" y="13"/>
                  </a:cxn>
                  <a:cxn ang="0">
                    <a:pos x="12" y="12"/>
                  </a:cxn>
                  <a:cxn ang="0">
                    <a:pos x="14" y="7"/>
                  </a:cxn>
                  <a:cxn ang="0">
                    <a:pos x="12" y="2"/>
                  </a:cxn>
                  <a:cxn ang="0">
                    <a:pos x="9" y="0"/>
                  </a:cxn>
                  <a:cxn ang="0">
                    <a:pos x="7" y="0"/>
                  </a:cxn>
                </a:cxnLst>
                <a:rect l="0" t="0" r="r" b="b"/>
                <a:pathLst>
                  <a:path w="14" h="14">
                    <a:moveTo>
                      <a:pt x="7" y="0"/>
                    </a:moveTo>
                    <a:lnTo>
                      <a:pt x="5" y="0"/>
                    </a:lnTo>
                    <a:lnTo>
                      <a:pt x="3" y="2"/>
                    </a:lnTo>
                    <a:lnTo>
                      <a:pt x="0" y="7"/>
                    </a:lnTo>
                    <a:lnTo>
                      <a:pt x="3" y="12"/>
                    </a:lnTo>
                    <a:lnTo>
                      <a:pt x="5" y="13"/>
                    </a:lnTo>
                    <a:lnTo>
                      <a:pt x="7" y="14"/>
                    </a:lnTo>
                    <a:lnTo>
                      <a:pt x="7" y="14"/>
                    </a:lnTo>
                    <a:lnTo>
                      <a:pt x="9" y="13"/>
                    </a:lnTo>
                    <a:lnTo>
                      <a:pt x="12" y="12"/>
                    </a:lnTo>
                    <a:lnTo>
                      <a:pt x="14" y="7"/>
                    </a:lnTo>
                    <a:lnTo>
                      <a:pt x="12" y="2"/>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01" name="Freeform 149"/>
              <p:cNvSpPr>
                <a:spLocks/>
              </p:cNvSpPr>
              <p:nvPr/>
            </p:nvSpPr>
            <p:spPr bwMode="auto">
              <a:xfrm>
                <a:off x="3107" y="2172"/>
                <a:ext cx="14" cy="14"/>
              </a:xfrm>
              <a:custGeom>
                <a:avLst/>
                <a:gdLst/>
                <a:ahLst/>
                <a:cxnLst>
                  <a:cxn ang="0">
                    <a:pos x="7" y="0"/>
                  </a:cxn>
                  <a:cxn ang="0">
                    <a:pos x="5" y="0"/>
                  </a:cxn>
                  <a:cxn ang="0">
                    <a:pos x="3" y="2"/>
                  </a:cxn>
                  <a:cxn ang="0">
                    <a:pos x="0" y="7"/>
                  </a:cxn>
                  <a:cxn ang="0">
                    <a:pos x="3" y="12"/>
                  </a:cxn>
                  <a:cxn ang="0">
                    <a:pos x="5" y="13"/>
                  </a:cxn>
                  <a:cxn ang="0">
                    <a:pos x="7" y="14"/>
                  </a:cxn>
                  <a:cxn ang="0">
                    <a:pos x="7" y="14"/>
                  </a:cxn>
                  <a:cxn ang="0">
                    <a:pos x="9" y="13"/>
                  </a:cxn>
                  <a:cxn ang="0">
                    <a:pos x="12" y="12"/>
                  </a:cxn>
                  <a:cxn ang="0">
                    <a:pos x="14" y="7"/>
                  </a:cxn>
                  <a:cxn ang="0">
                    <a:pos x="12" y="2"/>
                  </a:cxn>
                  <a:cxn ang="0">
                    <a:pos x="9" y="0"/>
                  </a:cxn>
                  <a:cxn ang="0">
                    <a:pos x="7" y="0"/>
                  </a:cxn>
                </a:cxnLst>
                <a:rect l="0" t="0" r="r" b="b"/>
                <a:pathLst>
                  <a:path w="14" h="14">
                    <a:moveTo>
                      <a:pt x="7" y="0"/>
                    </a:moveTo>
                    <a:lnTo>
                      <a:pt x="5" y="0"/>
                    </a:lnTo>
                    <a:lnTo>
                      <a:pt x="3" y="2"/>
                    </a:lnTo>
                    <a:lnTo>
                      <a:pt x="0" y="7"/>
                    </a:lnTo>
                    <a:lnTo>
                      <a:pt x="3" y="12"/>
                    </a:lnTo>
                    <a:lnTo>
                      <a:pt x="5" y="13"/>
                    </a:lnTo>
                    <a:lnTo>
                      <a:pt x="7" y="14"/>
                    </a:lnTo>
                    <a:lnTo>
                      <a:pt x="7" y="14"/>
                    </a:lnTo>
                    <a:lnTo>
                      <a:pt x="9" y="13"/>
                    </a:lnTo>
                    <a:lnTo>
                      <a:pt x="12" y="12"/>
                    </a:lnTo>
                    <a:lnTo>
                      <a:pt x="14" y="7"/>
                    </a:lnTo>
                    <a:lnTo>
                      <a:pt x="12" y="2"/>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02" name="Freeform 150"/>
              <p:cNvSpPr>
                <a:spLocks/>
              </p:cNvSpPr>
              <p:nvPr/>
            </p:nvSpPr>
            <p:spPr bwMode="auto">
              <a:xfrm>
                <a:off x="3134" y="2172"/>
                <a:ext cx="14" cy="14"/>
              </a:xfrm>
              <a:custGeom>
                <a:avLst/>
                <a:gdLst/>
                <a:ahLst/>
                <a:cxnLst>
                  <a:cxn ang="0">
                    <a:pos x="7" y="0"/>
                  </a:cxn>
                  <a:cxn ang="0">
                    <a:pos x="5" y="0"/>
                  </a:cxn>
                  <a:cxn ang="0">
                    <a:pos x="3" y="2"/>
                  </a:cxn>
                  <a:cxn ang="0">
                    <a:pos x="0" y="7"/>
                  </a:cxn>
                  <a:cxn ang="0">
                    <a:pos x="3" y="12"/>
                  </a:cxn>
                  <a:cxn ang="0">
                    <a:pos x="5" y="13"/>
                  </a:cxn>
                  <a:cxn ang="0">
                    <a:pos x="7" y="14"/>
                  </a:cxn>
                  <a:cxn ang="0">
                    <a:pos x="7" y="14"/>
                  </a:cxn>
                  <a:cxn ang="0">
                    <a:pos x="9" y="13"/>
                  </a:cxn>
                  <a:cxn ang="0">
                    <a:pos x="12" y="12"/>
                  </a:cxn>
                  <a:cxn ang="0">
                    <a:pos x="14" y="7"/>
                  </a:cxn>
                  <a:cxn ang="0">
                    <a:pos x="12" y="2"/>
                  </a:cxn>
                  <a:cxn ang="0">
                    <a:pos x="9" y="0"/>
                  </a:cxn>
                  <a:cxn ang="0">
                    <a:pos x="7" y="0"/>
                  </a:cxn>
                </a:cxnLst>
                <a:rect l="0" t="0" r="r" b="b"/>
                <a:pathLst>
                  <a:path w="14" h="14">
                    <a:moveTo>
                      <a:pt x="7" y="0"/>
                    </a:moveTo>
                    <a:lnTo>
                      <a:pt x="5" y="0"/>
                    </a:lnTo>
                    <a:lnTo>
                      <a:pt x="3" y="2"/>
                    </a:lnTo>
                    <a:lnTo>
                      <a:pt x="0" y="7"/>
                    </a:lnTo>
                    <a:lnTo>
                      <a:pt x="3" y="12"/>
                    </a:lnTo>
                    <a:lnTo>
                      <a:pt x="5" y="13"/>
                    </a:lnTo>
                    <a:lnTo>
                      <a:pt x="7" y="14"/>
                    </a:lnTo>
                    <a:lnTo>
                      <a:pt x="7" y="14"/>
                    </a:lnTo>
                    <a:lnTo>
                      <a:pt x="9" y="13"/>
                    </a:lnTo>
                    <a:lnTo>
                      <a:pt x="12" y="12"/>
                    </a:lnTo>
                    <a:lnTo>
                      <a:pt x="14" y="7"/>
                    </a:lnTo>
                    <a:lnTo>
                      <a:pt x="12" y="2"/>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03" name="Freeform 151"/>
              <p:cNvSpPr>
                <a:spLocks/>
              </p:cNvSpPr>
              <p:nvPr/>
            </p:nvSpPr>
            <p:spPr bwMode="auto">
              <a:xfrm>
                <a:off x="3161" y="2172"/>
                <a:ext cx="14" cy="14"/>
              </a:xfrm>
              <a:custGeom>
                <a:avLst/>
                <a:gdLst/>
                <a:ahLst/>
                <a:cxnLst>
                  <a:cxn ang="0">
                    <a:pos x="7" y="0"/>
                  </a:cxn>
                  <a:cxn ang="0">
                    <a:pos x="5" y="0"/>
                  </a:cxn>
                  <a:cxn ang="0">
                    <a:pos x="3" y="2"/>
                  </a:cxn>
                  <a:cxn ang="0">
                    <a:pos x="0" y="7"/>
                  </a:cxn>
                  <a:cxn ang="0">
                    <a:pos x="3" y="12"/>
                  </a:cxn>
                  <a:cxn ang="0">
                    <a:pos x="5" y="13"/>
                  </a:cxn>
                  <a:cxn ang="0">
                    <a:pos x="7" y="14"/>
                  </a:cxn>
                  <a:cxn ang="0">
                    <a:pos x="7" y="14"/>
                  </a:cxn>
                  <a:cxn ang="0">
                    <a:pos x="10" y="13"/>
                  </a:cxn>
                  <a:cxn ang="0">
                    <a:pos x="12" y="12"/>
                  </a:cxn>
                  <a:cxn ang="0">
                    <a:pos x="14" y="7"/>
                  </a:cxn>
                  <a:cxn ang="0">
                    <a:pos x="12" y="2"/>
                  </a:cxn>
                  <a:cxn ang="0">
                    <a:pos x="10" y="0"/>
                  </a:cxn>
                  <a:cxn ang="0">
                    <a:pos x="7" y="0"/>
                  </a:cxn>
                </a:cxnLst>
                <a:rect l="0" t="0" r="r" b="b"/>
                <a:pathLst>
                  <a:path w="14" h="14">
                    <a:moveTo>
                      <a:pt x="7" y="0"/>
                    </a:moveTo>
                    <a:lnTo>
                      <a:pt x="5" y="0"/>
                    </a:lnTo>
                    <a:lnTo>
                      <a:pt x="3" y="2"/>
                    </a:lnTo>
                    <a:lnTo>
                      <a:pt x="0" y="7"/>
                    </a:lnTo>
                    <a:lnTo>
                      <a:pt x="3" y="12"/>
                    </a:lnTo>
                    <a:lnTo>
                      <a:pt x="5" y="13"/>
                    </a:lnTo>
                    <a:lnTo>
                      <a:pt x="7" y="14"/>
                    </a:lnTo>
                    <a:lnTo>
                      <a:pt x="7" y="14"/>
                    </a:lnTo>
                    <a:lnTo>
                      <a:pt x="10" y="13"/>
                    </a:lnTo>
                    <a:lnTo>
                      <a:pt x="12" y="12"/>
                    </a:lnTo>
                    <a:lnTo>
                      <a:pt x="14" y="7"/>
                    </a:lnTo>
                    <a:lnTo>
                      <a:pt x="12" y="2"/>
                    </a:lnTo>
                    <a:lnTo>
                      <a:pt x="10"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04" name="Freeform 152"/>
              <p:cNvSpPr>
                <a:spLocks/>
              </p:cNvSpPr>
              <p:nvPr/>
            </p:nvSpPr>
            <p:spPr bwMode="auto">
              <a:xfrm>
                <a:off x="3189" y="2172"/>
                <a:ext cx="13" cy="14"/>
              </a:xfrm>
              <a:custGeom>
                <a:avLst/>
                <a:gdLst/>
                <a:ahLst/>
                <a:cxnLst>
                  <a:cxn ang="0">
                    <a:pos x="6" y="0"/>
                  </a:cxn>
                  <a:cxn ang="0">
                    <a:pos x="4" y="0"/>
                  </a:cxn>
                  <a:cxn ang="0">
                    <a:pos x="2" y="2"/>
                  </a:cxn>
                  <a:cxn ang="0">
                    <a:pos x="0" y="7"/>
                  </a:cxn>
                  <a:cxn ang="0">
                    <a:pos x="2" y="12"/>
                  </a:cxn>
                  <a:cxn ang="0">
                    <a:pos x="4" y="13"/>
                  </a:cxn>
                  <a:cxn ang="0">
                    <a:pos x="6" y="14"/>
                  </a:cxn>
                  <a:cxn ang="0">
                    <a:pos x="6" y="14"/>
                  </a:cxn>
                  <a:cxn ang="0">
                    <a:pos x="9" y="13"/>
                  </a:cxn>
                  <a:cxn ang="0">
                    <a:pos x="11" y="12"/>
                  </a:cxn>
                  <a:cxn ang="0">
                    <a:pos x="13" y="7"/>
                  </a:cxn>
                  <a:cxn ang="0">
                    <a:pos x="11" y="2"/>
                  </a:cxn>
                  <a:cxn ang="0">
                    <a:pos x="9" y="0"/>
                  </a:cxn>
                  <a:cxn ang="0">
                    <a:pos x="6" y="0"/>
                  </a:cxn>
                </a:cxnLst>
                <a:rect l="0" t="0" r="r" b="b"/>
                <a:pathLst>
                  <a:path w="13" h="14">
                    <a:moveTo>
                      <a:pt x="6" y="0"/>
                    </a:moveTo>
                    <a:lnTo>
                      <a:pt x="4" y="0"/>
                    </a:lnTo>
                    <a:lnTo>
                      <a:pt x="2" y="2"/>
                    </a:lnTo>
                    <a:lnTo>
                      <a:pt x="0" y="7"/>
                    </a:lnTo>
                    <a:lnTo>
                      <a:pt x="2" y="12"/>
                    </a:lnTo>
                    <a:lnTo>
                      <a:pt x="4" y="13"/>
                    </a:lnTo>
                    <a:lnTo>
                      <a:pt x="6" y="14"/>
                    </a:lnTo>
                    <a:lnTo>
                      <a:pt x="6" y="14"/>
                    </a:lnTo>
                    <a:lnTo>
                      <a:pt x="9" y="13"/>
                    </a:lnTo>
                    <a:lnTo>
                      <a:pt x="11" y="12"/>
                    </a:lnTo>
                    <a:lnTo>
                      <a:pt x="13" y="7"/>
                    </a:lnTo>
                    <a:lnTo>
                      <a:pt x="11" y="2"/>
                    </a:lnTo>
                    <a:lnTo>
                      <a:pt x="9" y="0"/>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05" name="Freeform 153"/>
              <p:cNvSpPr>
                <a:spLocks/>
              </p:cNvSpPr>
              <p:nvPr/>
            </p:nvSpPr>
            <p:spPr bwMode="auto">
              <a:xfrm>
                <a:off x="3216" y="2172"/>
                <a:ext cx="13" cy="14"/>
              </a:xfrm>
              <a:custGeom>
                <a:avLst/>
                <a:gdLst/>
                <a:ahLst/>
                <a:cxnLst>
                  <a:cxn ang="0">
                    <a:pos x="6" y="0"/>
                  </a:cxn>
                  <a:cxn ang="0">
                    <a:pos x="4" y="0"/>
                  </a:cxn>
                  <a:cxn ang="0">
                    <a:pos x="2" y="2"/>
                  </a:cxn>
                  <a:cxn ang="0">
                    <a:pos x="0" y="7"/>
                  </a:cxn>
                  <a:cxn ang="0">
                    <a:pos x="2" y="12"/>
                  </a:cxn>
                  <a:cxn ang="0">
                    <a:pos x="4" y="13"/>
                  </a:cxn>
                  <a:cxn ang="0">
                    <a:pos x="6" y="14"/>
                  </a:cxn>
                  <a:cxn ang="0">
                    <a:pos x="6" y="14"/>
                  </a:cxn>
                  <a:cxn ang="0">
                    <a:pos x="9" y="13"/>
                  </a:cxn>
                  <a:cxn ang="0">
                    <a:pos x="11" y="12"/>
                  </a:cxn>
                  <a:cxn ang="0">
                    <a:pos x="13" y="7"/>
                  </a:cxn>
                  <a:cxn ang="0">
                    <a:pos x="11" y="2"/>
                  </a:cxn>
                  <a:cxn ang="0">
                    <a:pos x="9" y="0"/>
                  </a:cxn>
                  <a:cxn ang="0">
                    <a:pos x="6" y="0"/>
                  </a:cxn>
                </a:cxnLst>
                <a:rect l="0" t="0" r="r" b="b"/>
                <a:pathLst>
                  <a:path w="13" h="14">
                    <a:moveTo>
                      <a:pt x="6" y="0"/>
                    </a:moveTo>
                    <a:lnTo>
                      <a:pt x="4" y="0"/>
                    </a:lnTo>
                    <a:lnTo>
                      <a:pt x="2" y="2"/>
                    </a:lnTo>
                    <a:lnTo>
                      <a:pt x="0" y="7"/>
                    </a:lnTo>
                    <a:lnTo>
                      <a:pt x="2" y="12"/>
                    </a:lnTo>
                    <a:lnTo>
                      <a:pt x="4" y="13"/>
                    </a:lnTo>
                    <a:lnTo>
                      <a:pt x="6" y="14"/>
                    </a:lnTo>
                    <a:lnTo>
                      <a:pt x="6" y="14"/>
                    </a:lnTo>
                    <a:lnTo>
                      <a:pt x="9" y="13"/>
                    </a:lnTo>
                    <a:lnTo>
                      <a:pt x="11" y="12"/>
                    </a:lnTo>
                    <a:lnTo>
                      <a:pt x="13" y="7"/>
                    </a:lnTo>
                    <a:lnTo>
                      <a:pt x="11" y="2"/>
                    </a:lnTo>
                    <a:lnTo>
                      <a:pt x="9" y="0"/>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06" name="Freeform 154"/>
              <p:cNvSpPr>
                <a:spLocks/>
              </p:cNvSpPr>
              <p:nvPr/>
            </p:nvSpPr>
            <p:spPr bwMode="auto">
              <a:xfrm>
                <a:off x="3243" y="2172"/>
                <a:ext cx="13" cy="14"/>
              </a:xfrm>
              <a:custGeom>
                <a:avLst/>
                <a:gdLst/>
                <a:ahLst/>
                <a:cxnLst>
                  <a:cxn ang="0">
                    <a:pos x="6" y="0"/>
                  </a:cxn>
                  <a:cxn ang="0">
                    <a:pos x="4" y="0"/>
                  </a:cxn>
                  <a:cxn ang="0">
                    <a:pos x="2" y="2"/>
                  </a:cxn>
                  <a:cxn ang="0">
                    <a:pos x="0" y="7"/>
                  </a:cxn>
                  <a:cxn ang="0">
                    <a:pos x="2" y="12"/>
                  </a:cxn>
                  <a:cxn ang="0">
                    <a:pos x="4" y="13"/>
                  </a:cxn>
                  <a:cxn ang="0">
                    <a:pos x="6" y="14"/>
                  </a:cxn>
                  <a:cxn ang="0">
                    <a:pos x="6" y="14"/>
                  </a:cxn>
                  <a:cxn ang="0">
                    <a:pos x="9" y="13"/>
                  </a:cxn>
                  <a:cxn ang="0">
                    <a:pos x="11" y="12"/>
                  </a:cxn>
                  <a:cxn ang="0">
                    <a:pos x="13" y="7"/>
                  </a:cxn>
                  <a:cxn ang="0">
                    <a:pos x="11" y="2"/>
                  </a:cxn>
                  <a:cxn ang="0">
                    <a:pos x="9" y="0"/>
                  </a:cxn>
                  <a:cxn ang="0">
                    <a:pos x="6" y="0"/>
                  </a:cxn>
                </a:cxnLst>
                <a:rect l="0" t="0" r="r" b="b"/>
                <a:pathLst>
                  <a:path w="13" h="14">
                    <a:moveTo>
                      <a:pt x="6" y="0"/>
                    </a:moveTo>
                    <a:lnTo>
                      <a:pt x="4" y="0"/>
                    </a:lnTo>
                    <a:lnTo>
                      <a:pt x="2" y="2"/>
                    </a:lnTo>
                    <a:lnTo>
                      <a:pt x="0" y="7"/>
                    </a:lnTo>
                    <a:lnTo>
                      <a:pt x="2" y="12"/>
                    </a:lnTo>
                    <a:lnTo>
                      <a:pt x="4" y="13"/>
                    </a:lnTo>
                    <a:lnTo>
                      <a:pt x="6" y="14"/>
                    </a:lnTo>
                    <a:lnTo>
                      <a:pt x="6" y="14"/>
                    </a:lnTo>
                    <a:lnTo>
                      <a:pt x="9" y="13"/>
                    </a:lnTo>
                    <a:lnTo>
                      <a:pt x="11" y="12"/>
                    </a:lnTo>
                    <a:lnTo>
                      <a:pt x="13" y="7"/>
                    </a:lnTo>
                    <a:lnTo>
                      <a:pt x="11" y="2"/>
                    </a:lnTo>
                    <a:lnTo>
                      <a:pt x="9" y="0"/>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07" name="Freeform 155"/>
              <p:cNvSpPr>
                <a:spLocks/>
              </p:cNvSpPr>
              <p:nvPr/>
            </p:nvSpPr>
            <p:spPr bwMode="auto">
              <a:xfrm>
                <a:off x="3270" y="2172"/>
                <a:ext cx="13" cy="14"/>
              </a:xfrm>
              <a:custGeom>
                <a:avLst/>
                <a:gdLst/>
                <a:ahLst/>
                <a:cxnLst>
                  <a:cxn ang="0">
                    <a:pos x="6" y="0"/>
                  </a:cxn>
                  <a:cxn ang="0">
                    <a:pos x="4" y="0"/>
                  </a:cxn>
                  <a:cxn ang="0">
                    <a:pos x="2" y="2"/>
                  </a:cxn>
                  <a:cxn ang="0">
                    <a:pos x="0" y="7"/>
                  </a:cxn>
                  <a:cxn ang="0">
                    <a:pos x="2" y="12"/>
                  </a:cxn>
                  <a:cxn ang="0">
                    <a:pos x="4" y="13"/>
                  </a:cxn>
                  <a:cxn ang="0">
                    <a:pos x="6" y="14"/>
                  </a:cxn>
                  <a:cxn ang="0">
                    <a:pos x="6" y="14"/>
                  </a:cxn>
                  <a:cxn ang="0">
                    <a:pos x="9" y="13"/>
                  </a:cxn>
                  <a:cxn ang="0">
                    <a:pos x="11" y="12"/>
                  </a:cxn>
                  <a:cxn ang="0">
                    <a:pos x="13" y="7"/>
                  </a:cxn>
                  <a:cxn ang="0">
                    <a:pos x="11" y="2"/>
                  </a:cxn>
                  <a:cxn ang="0">
                    <a:pos x="9" y="0"/>
                  </a:cxn>
                  <a:cxn ang="0">
                    <a:pos x="6" y="0"/>
                  </a:cxn>
                </a:cxnLst>
                <a:rect l="0" t="0" r="r" b="b"/>
                <a:pathLst>
                  <a:path w="13" h="14">
                    <a:moveTo>
                      <a:pt x="6" y="0"/>
                    </a:moveTo>
                    <a:lnTo>
                      <a:pt x="4" y="0"/>
                    </a:lnTo>
                    <a:lnTo>
                      <a:pt x="2" y="2"/>
                    </a:lnTo>
                    <a:lnTo>
                      <a:pt x="0" y="7"/>
                    </a:lnTo>
                    <a:lnTo>
                      <a:pt x="2" y="12"/>
                    </a:lnTo>
                    <a:lnTo>
                      <a:pt x="4" y="13"/>
                    </a:lnTo>
                    <a:lnTo>
                      <a:pt x="6" y="14"/>
                    </a:lnTo>
                    <a:lnTo>
                      <a:pt x="6" y="14"/>
                    </a:lnTo>
                    <a:lnTo>
                      <a:pt x="9" y="13"/>
                    </a:lnTo>
                    <a:lnTo>
                      <a:pt x="11" y="12"/>
                    </a:lnTo>
                    <a:lnTo>
                      <a:pt x="13" y="7"/>
                    </a:lnTo>
                    <a:lnTo>
                      <a:pt x="11" y="2"/>
                    </a:lnTo>
                    <a:lnTo>
                      <a:pt x="9" y="0"/>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08" name="Freeform 156"/>
              <p:cNvSpPr>
                <a:spLocks/>
              </p:cNvSpPr>
              <p:nvPr/>
            </p:nvSpPr>
            <p:spPr bwMode="auto">
              <a:xfrm>
                <a:off x="3297" y="2172"/>
                <a:ext cx="13" cy="14"/>
              </a:xfrm>
              <a:custGeom>
                <a:avLst/>
                <a:gdLst/>
                <a:ahLst/>
                <a:cxnLst>
                  <a:cxn ang="0">
                    <a:pos x="6" y="0"/>
                  </a:cxn>
                  <a:cxn ang="0">
                    <a:pos x="4" y="0"/>
                  </a:cxn>
                  <a:cxn ang="0">
                    <a:pos x="2" y="2"/>
                  </a:cxn>
                  <a:cxn ang="0">
                    <a:pos x="0" y="7"/>
                  </a:cxn>
                  <a:cxn ang="0">
                    <a:pos x="2" y="12"/>
                  </a:cxn>
                  <a:cxn ang="0">
                    <a:pos x="4" y="13"/>
                  </a:cxn>
                  <a:cxn ang="0">
                    <a:pos x="6" y="14"/>
                  </a:cxn>
                  <a:cxn ang="0">
                    <a:pos x="6" y="14"/>
                  </a:cxn>
                  <a:cxn ang="0">
                    <a:pos x="9" y="13"/>
                  </a:cxn>
                  <a:cxn ang="0">
                    <a:pos x="11" y="12"/>
                  </a:cxn>
                  <a:cxn ang="0">
                    <a:pos x="13" y="7"/>
                  </a:cxn>
                  <a:cxn ang="0">
                    <a:pos x="11" y="2"/>
                  </a:cxn>
                  <a:cxn ang="0">
                    <a:pos x="9" y="0"/>
                  </a:cxn>
                  <a:cxn ang="0">
                    <a:pos x="6" y="0"/>
                  </a:cxn>
                </a:cxnLst>
                <a:rect l="0" t="0" r="r" b="b"/>
                <a:pathLst>
                  <a:path w="13" h="14">
                    <a:moveTo>
                      <a:pt x="6" y="0"/>
                    </a:moveTo>
                    <a:lnTo>
                      <a:pt x="4" y="0"/>
                    </a:lnTo>
                    <a:lnTo>
                      <a:pt x="2" y="2"/>
                    </a:lnTo>
                    <a:lnTo>
                      <a:pt x="0" y="7"/>
                    </a:lnTo>
                    <a:lnTo>
                      <a:pt x="2" y="12"/>
                    </a:lnTo>
                    <a:lnTo>
                      <a:pt x="4" y="13"/>
                    </a:lnTo>
                    <a:lnTo>
                      <a:pt x="6" y="14"/>
                    </a:lnTo>
                    <a:lnTo>
                      <a:pt x="6" y="14"/>
                    </a:lnTo>
                    <a:lnTo>
                      <a:pt x="9" y="13"/>
                    </a:lnTo>
                    <a:lnTo>
                      <a:pt x="11" y="12"/>
                    </a:lnTo>
                    <a:lnTo>
                      <a:pt x="13" y="7"/>
                    </a:lnTo>
                    <a:lnTo>
                      <a:pt x="11" y="2"/>
                    </a:lnTo>
                    <a:lnTo>
                      <a:pt x="9" y="0"/>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09" name="Freeform 157"/>
              <p:cNvSpPr>
                <a:spLocks/>
              </p:cNvSpPr>
              <p:nvPr/>
            </p:nvSpPr>
            <p:spPr bwMode="auto">
              <a:xfrm>
                <a:off x="3324" y="2172"/>
                <a:ext cx="13" cy="14"/>
              </a:xfrm>
              <a:custGeom>
                <a:avLst/>
                <a:gdLst/>
                <a:ahLst/>
                <a:cxnLst>
                  <a:cxn ang="0">
                    <a:pos x="6" y="0"/>
                  </a:cxn>
                  <a:cxn ang="0">
                    <a:pos x="4" y="0"/>
                  </a:cxn>
                  <a:cxn ang="0">
                    <a:pos x="2" y="3"/>
                  </a:cxn>
                  <a:cxn ang="0">
                    <a:pos x="0" y="7"/>
                  </a:cxn>
                  <a:cxn ang="0">
                    <a:pos x="2" y="12"/>
                  </a:cxn>
                  <a:cxn ang="0">
                    <a:pos x="4" y="13"/>
                  </a:cxn>
                  <a:cxn ang="0">
                    <a:pos x="6" y="14"/>
                  </a:cxn>
                  <a:cxn ang="0">
                    <a:pos x="6" y="14"/>
                  </a:cxn>
                  <a:cxn ang="0">
                    <a:pos x="9" y="13"/>
                  </a:cxn>
                  <a:cxn ang="0">
                    <a:pos x="11" y="12"/>
                  </a:cxn>
                  <a:cxn ang="0">
                    <a:pos x="13" y="7"/>
                  </a:cxn>
                  <a:cxn ang="0">
                    <a:pos x="11" y="3"/>
                  </a:cxn>
                  <a:cxn ang="0">
                    <a:pos x="9" y="0"/>
                  </a:cxn>
                  <a:cxn ang="0">
                    <a:pos x="6" y="0"/>
                  </a:cxn>
                </a:cxnLst>
                <a:rect l="0" t="0" r="r" b="b"/>
                <a:pathLst>
                  <a:path w="13" h="14">
                    <a:moveTo>
                      <a:pt x="6" y="0"/>
                    </a:moveTo>
                    <a:lnTo>
                      <a:pt x="4" y="0"/>
                    </a:lnTo>
                    <a:lnTo>
                      <a:pt x="2" y="3"/>
                    </a:lnTo>
                    <a:lnTo>
                      <a:pt x="0" y="7"/>
                    </a:lnTo>
                    <a:lnTo>
                      <a:pt x="2" y="12"/>
                    </a:lnTo>
                    <a:lnTo>
                      <a:pt x="4" y="13"/>
                    </a:lnTo>
                    <a:lnTo>
                      <a:pt x="6" y="14"/>
                    </a:lnTo>
                    <a:lnTo>
                      <a:pt x="6" y="14"/>
                    </a:lnTo>
                    <a:lnTo>
                      <a:pt x="9" y="13"/>
                    </a:lnTo>
                    <a:lnTo>
                      <a:pt x="11" y="12"/>
                    </a:lnTo>
                    <a:lnTo>
                      <a:pt x="13" y="7"/>
                    </a:lnTo>
                    <a:lnTo>
                      <a:pt x="11" y="3"/>
                    </a:lnTo>
                    <a:lnTo>
                      <a:pt x="9" y="0"/>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10" name="Freeform 158"/>
              <p:cNvSpPr>
                <a:spLocks/>
              </p:cNvSpPr>
              <p:nvPr/>
            </p:nvSpPr>
            <p:spPr bwMode="auto">
              <a:xfrm>
                <a:off x="3351" y="2172"/>
                <a:ext cx="13" cy="14"/>
              </a:xfrm>
              <a:custGeom>
                <a:avLst/>
                <a:gdLst/>
                <a:ahLst/>
                <a:cxnLst>
                  <a:cxn ang="0">
                    <a:pos x="6" y="0"/>
                  </a:cxn>
                  <a:cxn ang="0">
                    <a:pos x="4" y="0"/>
                  </a:cxn>
                  <a:cxn ang="0">
                    <a:pos x="2" y="3"/>
                  </a:cxn>
                  <a:cxn ang="0">
                    <a:pos x="0" y="7"/>
                  </a:cxn>
                  <a:cxn ang="0">
                    <a:pos x="2" y="12"/>
                  </a:cxn>
                  <a:cxn ang="0">
                    <a:pos x="4" y="13"/>
                  </a:cxn>
                  <a:cxn ang="0">
                    <a:pos x="6" y="14"/>
                  </a:cxn>
                  <a:cxn ang="0">
                    <a:pos x="6" y="14"/>
                  </a:cxn>
                  <a:cxn ang="0">
                    <a:pos x="9" y="13"/>
                  </a:cxn>
                  <a:cxn ang="0">
                    <a:pos x="11" y="12"/>
                  </a:cxn>
                  <a:cxn ang="0">
                    <a:pos x="13" y="7"/>
                  </a:cxn>
                  <a:cxn ang="0">
                    <a:pos x="11" y="3"/>
                  </a:cxn>
                  <a:cxn ang="0">
                    <a:pos x="9" y="0"/>
                  </a:cxn>
                  <a:cxn ang="0">
                    <a:pos x="6" y="0"/>
                  </a:cxn>
                </a:cxnLst>
                <a:rect l="0" t="0" r="r" b="b"/>
                <a:pathLst>
                  <a:path w="13" h="14">
                    <a:moveTo>
                      <a:pt x="6" y="0"/>
                    </a:moveTo>
                    <a:lnTo>
                      <a:pt x="4" y="0"/>
                    </a:lnTo>
                    <a:lnTo>
                      <a:pt x="2" y="3"/>
                    </a:lnTo>
                    <a:lnTo>
                      <a:pt x="0" y="7"/>
                    </a:lnTo>
                    <a:lnTo>
                      <a:pt x="2" y="12"/>
                    </a:lnTo>
                    <a:lnTo>
                      <a:pt x="4" y="13"/>
                    </a:lnTo>
                    <a:lnTo>
                      <a:pt x="6" y="14"/>
                    </a:lnTo>
                    <a:lnTo>
                      <a:pt x="6" y="14"/>
                    </a:lnTo>
                    <a:lnTo>
                      <a:pt x="9" y="13"/>
                    </a:lnTo>
                    <a:lnTo>
                      <a:pt x="11" y="12"/>
                    </a:lnTo>
                    <a:lnTo>
                      <a:pt x="13" y="7"/>
                    </a:lnTo>
                    <a:lnTo>
                      <a:pt x="11" y="3"/>
                    </a:lnTo>
                    <a:lnTo>
                      <a:pt x="9" y="0"/>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11" name="Freeform 159"/>
              <p:cNvSpPr>
                <a:spLocks/>
              </p:cNvSpPr>
              <p:nvPr/>
            </p:nvSpPr>
            <p:spPr bwMode="auto">
              <a:xfrm>
                <a:off x="3378" y="2172"/>
                <a:ext cx="13" cy="14"/>
              </a:xfrm>
              <a:custGeom>
                <a:avLst/>
                <a:gdLst/>
                <a:ahLst/>
                <a:cxnLst>
                  <a:cxn ang="0">
                    <a:pos x="7" y="0"/>
                  </a:cxn>
                  <a:cxn ang="0">
                    <a:pos x="4" y="0"/>
                  </a:cxn>
                  <a:cxn ang="0">
                    <a:pos x="2" y="3"/>
                  </a:cxn>
                  <a:cxn ang="0">
                    <a:pos x="0" y="7"/>
                  </a:cxn>
                  <a:cxn ang="0">
                    <a:pos x="2" y="12"/>
                  </a:cxn>
                  <a:cxn ang="0">
                    <a:pos x="4" y="13"/>
                  </a:cxn>
                  <a:cxn ang="0">
                    <a:pos x="7" y="14"/>
                  </a:cxn>
                  <a:cxn ang="0">
                    <a:pos x="7" y="14"/>
                  </a:cxn>
                  <a:cxn ang="0">
                    <a:pos x="9" y="13"/>
                  </a:cxn>
                  <a:cxn ang="0">
                    <a:pos x="11" y="12"/>
                  </a:cxn>
                  <a:cxn ang="0">
                    <a:pos x="13" y="7"/>
                  </a:cxn>
                  <a:cxn ang="0">
                    <a:pos x="11" y="3"/>
                  </a:cxn>
                  <a:cxn ang="0">
                    <a:pos x="9" y="0"/>
                  </a:cxn>
                  <a:cxn ang="0">
                    <a:pos x="7" y="0"/>
                  </a:cxn>
                </a:cxnLst>
                <a:rect l="0" t="0" r="r" b="b"/>
                <a:pathLst>
                  <a:path w="13" h="14">
                    <a:moveTo>
                      <a:pt x="7" y="0"/>
                    </a:moveTo>
                    <a:lnTo>
                      <a:pt x="4" y="0"/>
                    </a:lnTo>
                    <a:lnTo>
                      <a:pt x="2" y="3"/>
                    </a:lnTo>
                    <a:lnTo>
                      <a:pt x="0" y="7"/>
                    </a:lnTo>
                    <a:lnTo>
                      <a:pt x="2" y="12"/>
                    </a:lnTo>
                    <a:lnTo>
                      <a:pt x="4" y="13"/>
                    </a:lnTo>
                    <a:lnTo>
                      <a:pt x="7" y="14"/>
                    </a:lnTo>
                    <a:lnTo>
                      <a:pt x="7" y="14"/>
                    </a:lnTo>
                    <a:lnTo>
                      <a:pt x="9" y="13"/>
                    </a:lnTo>
                    <a:lnTo>
                      <a:pt x="11" y="12"/>
                    </a:lnTo>
                    <a:lnTo>
                      <a:pt x="13" y="7"/>
                    </a:lnTo>
                    <a:lnTo>
                      <a:pt x="11" y="3"/>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12" name="Freeform 160"/>
              <p:cNvSpPr>
                <a:spLocks/>
              </p:cNvSpPr>
              <p:nvPr/>
            </p:nvSpPr>
            <p:spPr bwMode="auto">
              <a:xfrm>
                <a:off x="3405" y="2172"/>
                <a:ext cx="13" cy="14"/>
              </a:xfrm>
              <a:custGeom>
                <a:avLst/>
                <a:gdLst/>
                <a:ahLst/>
                <a:cxnLst>
                  <a:cxn ang="0">
                    <a:pos x="7" y="0"/>
                  </a:cxn>
                  <a:cxn ang="0">
                    <a:pos x="4" y="0"/>
                  </a:cxn>
                  <a:cxn ang="0">
                    <a:pos x="2" y="3"/>
                  </a:cxn>
                  <a:cxn ang="0">
                    <a:pos x="0" y="7"/>
                  </a:cxn>
                  <a:cxn ang="0">
                    <a:pos x="2" y="12"/>
                  </a:cxn>
                  <a:cxn ang="0">
                    <a:pos x="4" y="13"/>
                  </a:cxn>
                  <a:cxn ang="0">
                    <a:pos x="7" y="14"/>
                  </a:cxn>
                  <a:cxn ang="0">
                    <a:pos x="7" y="14"/>
                  </a:cxn>
                  <a:cxn ang="0">
                    <a:pos x="9" y="13"/>
                  </a:cxn>
                  <a:cxn ang="0">
                    <a:pos x="11" y="12"/>
                  </a:cxn>
                  <a:cxn ang="0">
                    <a:pos x="13" y="7"/>
                  </a:cxn>
                  <a:cxn ang="0">
                    <a:pos x="11" y="3"/>
                  </a:cxn>
                  <a:cxn ang="0">
                    <a:pos x="9" y="0"/>
                  </a:cxn>
                  <a:cxn ang="0">
                    <a:pos x="7" y="0"/>
                  </a:cxn>
                </a:cxnLst>
                <a:rect l="0" t="0" r="r" b="b"/>
                <a:pathLst>
                  <a:path w="13" h="14">
                    <a:moveTo>
                      <a:pt x="7" y="0"/>
                    </a:moveTo>
                    <a:lnTo>
                      <a:pt x="4" y="0"/>
                    </a:lnTo>
                    <a:lnTo>
                      <a:pt x="2" y="3"/>
                    </a:lnTo>
                    <a:lnTo>
                      <a:pt x="0" y="7"/>
                    </a:lnTo>
                    <a:lnTo>
                      <a:pt x="2" y="12"/>
                    </a:lnTo>
                    <a:lnTo>
                      <a:pt x="4" y="13"/>
                    </a:lnTo>
                    <a:lnTo>
                      <a:pt x="7" y="14"/>
                    </a:lnTo>
                    <a:lnTo>
                      <a:pt x="7" y="14"/>
                    </a:lnTo>
                    <a:lnTo>
                      <a:pt x="9" y="13"/>
                    </a:lnTo>
                    <a:lnTo>
                      <a:pt x="11" y="12"/>
                    </a:lnTo>
                    <a:lnTo>
                      <a:pt x="13" y="7"/>
                    </a:lnTo>
                    <a:lnTo>
                      <a:pt x="11" y="3"/>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13" name="Freeform 161"/>
              <p:cNvSpPr>
                <a:spLocks/>
              </p:cNvSpPr>
              <p:nvPr/>
            </p:nvSpPr>
            <p:spPr bwMode="auto">
              <a:xfrm>
                <a:off x="3432" y="2172"/>
                <a:ext cx="13" cy="14"/>
              </a:xfrm>
              <a:custGeom>
                <a:avLst/>
                <a:gdLst/>
                <a:ahLst/>
                <a:cxnLst>
                  <a:cxn ang="0">
                    <a:pos x="7" y="0"/>
                  </a:cxn>
                  <a:cxn ang="0">
                    <a:pos x="4" y="0"/>
                  </a:cxn>
                  <a:cxn ang="0">
                    <a:pos x="2" y="3"/>
                  </a:cxn>
                  <a:cxn ang="0">
                    <a:pos x="0" y="7"/>
                  </a:cxn>
                  <a:cxn ang="0">
                    <a:pos x="2" y="12"/>
                  </a:cxn>
                  <a:cxn ang="0">
                    <a:pos x="4" y="13"/>
                  </a:cxn>
                  <a:cxn ang="0">
                    <a:pos x="7" y="14"/>
                  </a:cxn>
                  <a:cxn ang="0">
                    <a:pos x="7" y="14"/>
                  </a:cxn>
                  <a:cxn ang="0">
                    <a:pos x="9" y="13"/>
                  </a:cxn>
                  <a:cxn ang="0">
                    <a:pos x="11" y="12"/>
                  </a:cxn>
                  <a:cxn ang="0">
                    <a:pos x="13" y="7"/>
                  </a:cxn>
                  <a:cxn ang="0">
                    <a:pos x="11" y="3"/>
                  </a:cxn>
                  <a:cxn ang="0">
                    <a:pos x="9" y="0"/>
                  </a:cxn>
                  <a:cxn ang="0">
                    <a:pos x="7" y="0"/>
                  </a:cxn>
                </a:cxnLst>
                <a:rect l="0" t="0" r="r" b="b"/>
                <a:pathLst>
                  <a:path w="13" h="14">
                    <a:moveTo>
                      <a:pt x="7" y="0"/>
                    </a:moveTo>
                    <a:lnTo>
                      <a:pt x="4" y="0"/>
                    </a:lnTo>
                    <a:lnTo>
                      <a:pt x="2" y="3"/>
                    </a:lnTo>
                    <a:lnTo>
                      <a:pt x="0" y="7"/>
                    </a:lnTo>
                    <a:lnTo>
                      <a:pt x="2" y="12"/>
                    </a:lnTo>
                    <a:lnTo>
                      <a:pt x="4" y="13"/>
                    </a:lnTo>
                    <a:lnTo>
                      <a:pt x="7" y="14"/>
                    </a:lnTo>
                    <a:lnTo>
                      <a:pt x="7" y="14"/>
                    </a:lnTo>
                    <a:lnTo>
                      <a:pt x="9" y="13"/>
                    </a:lnTo>
                    <a:lnTo>
                      <a:pt x="11" y="12"/>
                    </a:lnTo>
                    <a:lnTo>
                      <a:pt x="13" y="7"/>
                    </a:lnTo>
                    <a:lnTo>
                      <a:pt x="11" y="3"/>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14" name="Freeform 162"/>
              <p:cNvSpPr>
                <a:spLocks/>
              </p:cNvSpPr>
              <p:nvPr/>
            </p:nvSpPr>
            <p:spPr bwMode="auto">
              <a:xfrm>
                <a:off x="3459" y="2172"/>
                <a:ext cx="13" cy="14"/>
              </a:xfrm>
              <a:custGeom>
                <a:avLst/>
                <a:gdLst/>
                <a:ahLst/>
                <a:cxnLst>
                  <a:cxn ang="0">
                    <a:pos x="7" y="0"/>
                  </a:cxn>
                  <a:cxn ang="0">
                    <a:pos x="4" y="0"/>
                  </a:cxn>
                  <a:cxn ang="0">
                    <a:pos x="2" y="3"/>
                  </a:cxn>
                  <a:cxn ang="0">
                    <a:pos x="0" y="7"/>
                  </a:cxn>
                  <a:cxn ang="0">
                    <a:pos x="2" y="12"/>
                  </a:cxn>
                  <a:cxn ang="0">
                    <a:pos x="4" y="13"/>
                  </a:cxn>
                  <a:cxn ang="0">
                    <a:pos x="7" y="14"/>
                  </a:cxn>
                  <a:cxn ang="0">
                    <a:pos x="7" y="14"/>
                  </a:cxn>
                  <a:cxn ang="0">
                    <a:pos x="9" y="13"/>
                  </a:cxn>
                  <a:cxn ang="0">
                    <a:pos x="11" y="12"/>
                  </a:cxn>
                  <a:cxn ang="0">
                    <a:pos x="13" y="7"/>
                  </a:cxn>
                  <a:cxn ang="0">
                    <a:pos x="11" y="3"/>
                  </a:cxn>
                  <a:cxn ang="0">
                    <a:pos x="9" y="0"/>
                  </a:cxn>
                  <a:cxn ang="0">
                    <a:pos x="7" y="0"/>
                  </a:cxn>
                </a:cxnLst>
                <a:rect l="0" t="0" r="r" b="b"/>
                <a:pathLst>
                  <a:path w="13" h="14">
                    <a:moveTo>
                      <a:pt x="7" y="0"/>
                    </a:moveTo>
                    <a:lnTo>
                      <a:pt x="4" y="0"/>
                    </a:lnTo>
                    <a:lnTo>
                      <a:pt x="2" y="3"/>
                    </a:lnTo>
                    <a:lnTo>
                      <a:pt x="0" y="7"/>
                    </a:lnTo>
                    <a:lnTo>
                      <a:pt x="2" y="12"/>
                    </a:lnTo>
                    <a:lnTo>
                      <a:pt x="4" y="13"/>
                    </a:lnTo>
                    <a:lnTo>
                      <a:pt x="7" y="14"/>
                    </a:lnTo>
                    <a:lnTo>
                      <a:pt x="7" y="14"/>
                    </a:lnTo>
                    <a:lnTo>
                      <a:pt x="9" y="13"/>
                    </a:lnTo>
                    <a:lnTo>
                      <a:pt x="11" y="12"/>
                    </a:lnTo>
                    <a:lnTo>
                      <a:pt x="13" y="7"/>
                    </a:lnTo>
                    <a:lnTo>
                      <a:pt x="11" y="3"/>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15" name="Freeform 163"/>
              <p:cNvSpPr>
                <a:spLocks/>
              </p:cNvSpPr>
              <p:nvPr/>
            </p:nvSpPr>
            <p:spPr bwMode="auto">
              <a:xfrm>
                <a:off x="3486" y="2172"/>
                <a:ext cx="13" cy="14"/>
              </a:xfrm>
              <a:custGeom>
                <a:avLst/>
                <a:gdLst/>
                <a:ahLst/>
                <a:cxnLst>
                  <a:cxn ang="0">
                    <a:pos x="7" y="0"/>
                  </a:cxn>
                  <a:cxn ang="0">
                    <a:pos x="4" y="0"/>
                  </a:cxn>
                  <a:cxn ang="0">
                    <a:pos x="2" y="3"/>
                  </a:cxn>
                  <a:cxn ang="0">
                    <a:pos x="0" y="7"/>
                  </a:cxn>
                  <a:cxn ang="0">
                    <a:pos x="2" y="12"/>
                  </a:cxn>
                  <a:cxn ang="0">
                    <a:pos x="4" y="13"/>
                  </a:cxn>
                  <a:cxn ang="0">
                    <a:pos x="7" y="14"/>
                  </a:cxn>
                  <a:cxn ang="0">
                    <a:pos x="7" y="14"/>
                  </a:cxn>
                  <a:cxn ang="0">
                    <a:pos x="9" y="13"/>
                  </a:cxn>
                  <a:cxn ang="0">
                    <a:pos x="11" y="12"/>
                  </a:cxn>
                  <a:cxn ang="0">
                    <a:pos x="13" y="7"/>
                  </a:cxn>
                  <a:cxn ang="0">
                    <a:pos x="11" y="3"/>
                  </a:cxn>
                  <a:cxn ang="0">
                    <a:pos x="9" y="0"/>
                  </a:cxn>
                  <a:cxn ang="0">
                    <a:pos x="7" y="0"/>
                  </a:cxn>
                </a:cxnLst>
                <a:rect l="0" t="0" r="r" b="b"/>
                <a:pathLst>
                  <a:path w="13" h="14">
                    <a:moveTo>
                      <a:pt x="7" y="0"/>
                    </a:moveTo>
                    <a:lnTo>
                      <a:pt x="4" y="0"/>
                    </a:lnTo>
                    <a:lnTo>
                      <a:pt x="2" y="3"/>
                    </a:lnTo>
                    <a:lnTo>
                      <a:pt x="0" y="7"/>
                    </a:lnTo>
                    <a:lnTo>
                      <a:pt x="2" y="12"/>
                    </a:lnTo>
                    <a:lnTo>
                      <a:pt x="4" y="13"/>
                    </a:lnTo>
                    <a:lnTo>
                      <a:pt x="7" y="14"/>
                    </a:lnTo>
                    <a:lnTo>
                      <a:pt x="7" y="14"/>
                    </a:lnTo>
                    <a:lnTo>
                      <a:pt x="9" y="13"/>
                    </a:lnTo>
                    <a:lnTo>
                      <a:pt x="11" y="12"/>
                    </a:lnTo>
                    <a:lnTo>
                      <a:pt x="13" y="7"/>
                    </a:lnTo>
                    <a:lnTo>
                      <a:pt x="11" y="3"/>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16" name="Freeform 164"/>
              <p:cNvSpPr>
                <a:spLocks/>
              </p:cNvSpPr>
              <p:nvPr/>
            </p:nvSpPr>
            <p:spPr bwMode="auto">
              <a:xfrm>
                <a:off x="3513" y="2172"/>
                <a:ext cx="13" cy="14"/>
              </a:xfrm>
              <a:custGeom>
                <a:avLst/>
                <a:gdLst/>
                <a:ahLst/>
                <a:cxnLst>
                  <a:cxn ang="0">
                    <a:pos x="7" y="0"/>
                  </a:cxn>
                  <a:cxn ang="0">
                    <a:pos x="4" y="0"/>
                  </a:cxn>
                  <a:cxn ang="0">
                    <a:pos x="2" y="3"/>
                  </a:cxn>
                  <a:cxn ang="0">
                    <a:pos x="0" y="7"/>
                  </a:cxn>
                  <a:cxn ang="0">
                    <a:pos x="2" y="12"/>
                  </a:cxn>
                  <a:cxn ang="0">
                    <a:pos x="4" y="13"/>
                  </a:cxn>
                  <a:cxn ang="0">
                    <a:pos x="7" y="14"/>
                  </a:cxn>
                  <a:cxn ang="0">
                    <a:pos x="7" y="14"/>
                  </a:cxn>
                  <a:cxn ang="0">
                    <a:pos x="9" y="13"/>
                  </a:cxn>
                  <a:cxn ang="0">
                    <a:pos x="11" y="12"/>
                  </a:cxn>
                  <a:cxn ang="0">
                    <a:pos x="13" y="7"/>
                  </a:cxn>
                  <a:cxn ang="0">
                    <a:pos x="11" y="3"/>
                  </a:cxn>
                  <a:cxn ang="0">
                    <a:pos x="9" y="0"/>
                  </a:cxn>
                  <a:cxn ang="0">
                    <a:pos x="7" y="0"/>
                  </a:cxn>
                </a:cxnLst>
                <a:rect l="0" t="0" r="r" b="b"/>
                <a:pathLst>
                  <a:path w="13" h="14">
                    <a:moveTo>
                      <a:pt x="7" y="0"/>
                    </a:moveTo>
                    <a:lnTo>
                      <a:pt x="4" y="0"/>
                    </a:lnTo>
                    <a:lnTo>
                      <a:pt x="2" y="3"/>
                    </a:lnTo>
                    <a:lnTo>
                      <a:pt x="0" y="7"/>
                    </a:lnTo>
                    <a:lnTo>
                      <a:pt x="2" y="12"/>
                    </a:lnTo>
                    <a:lnTo>
                      <a:pt x="4" y="13"/>
                    </a:lnTo>
                    <a:lnTo>
                      <a:pt x="7" y="14"/>
                    </a:lnTo>
                    <a:lnTo>
                      <a:pt x="7" y="14"/>
                    </a:lnTo>
                    <a:lnTo>
                      <a:pt x="9" y="13"/>
                    </a:lnTo>
                    <a:lnTo>
                      <a:pt x="11" y="12"/>
                    </a:lnTo>
                    <a:lnTo>
                      <a:pt x="13" y="7"/>
                    </a:lnTo>
                    <a:lnTo>
                      <a:pt x="11" y="3"/>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17" name="Freeform 165"/>
              <p:cNvSpPr>
                <a:spLocks/>
              </p:cNvSpPr>
              <p:nvPr/>
            </p:nvSpPr>
            <p:spPr bwMode="auto">
              <a:xfrm>
                <a:off x="3540" y="2172"/>
                <a:ext cx="13" cy="14"/>
              </a:xfrm>
              <a:custGeom>
                <a:avLst/>
                <a:gdLst/>
                <a:ahLst/>
                <a:cxnLst>
                  <a:cxn ang="0">
                    <a:pos x="7" y="0"/>
                  </a:cxn>
                  <a:cxn ang="0">
                    <a:pos x="4" y="0"/>
                  </a:cxn>
                  <a:cxn ang="0">
                    <a:pos x="2" y="3"/>
                  </a:cxn>
                  <a:cxn ang="0">
                    <a:pos x="0" y="7"/>
                  </a:cxn>
                  <a:cxn ang="0">
                    <a:pos x="2" y="12"/>
                  </a:cxn>
                  <a:cxn ang="0">
                    <a:pos x="4" y="13"/>
                  </a:cxn>
                  <a:cxn ang="0">
                    <a:pos x="7" y="14"/>
                  </a:cxn>
                  <a:cxn ang="0">
                    <a:pos x="7" y="14"/>
                  </a:cxn>
                  <a:cxn ang="0">
                    <a:pos x="9" y="13"/>
                  </a:cxn>
                  <a:cxn ang="0">
                    <a:pos x="11" y="12"/>
                  </a:cxn>
                  <a:cxn ang="0">
                    <a:pos x="13" y="7"/>
                  </a:cxn>
                  <a:cxn ang="0">
                    <a:pos x="11" y="3"/>
                  </a:cxn>
                  <a:cxn ang="0">
                    <a:pos x="9" y="0"/>
                  </a:cxn>
                  <a:cxn ang="0">
                    <a:pos x="7" y="0"/>
                  </a:cxn>
                </a:cxnLst>
                <a:rect l="0" t="0" r="r" b="b"/>
                <a:pathLst>
                  <a:path w="13" h="14">
                    <a:moveTo>
                      <a:pt x="7" y="0"/>
                    </a:moveTo>
                    <a:lnTo>
                      <a:pt x="4" y="0"/>
                    </a:lnTo>
                    <a:lnTo>
                      <a:pt x="2" y="3"/>
                    </a:lnTo>
                    <a:lnTo>
                      <a:pt x="0" y="7"/>
                    </a:lnTo>
                    <a:lnTo>
                      <a:pt x="2" y="12"/>
                    </a:lnTo>
                    <a:lnTo>
                      <a:pt x="4" y="13"/>
                    </a:lnTo>
                    <a:lnTo>
                      <a:pt x="7" y="14"/>
                    </a:lnTo>
                    <a:lnTo>
                      <a:pt x="7" y="14"/>
                    </a:lnTo>
                    <a:lnTo>
                      <a:pt x="9" y="13"/>
                    </a:lnTo>
                    <a:lnTo>
                      <a:pt x="11" y="12"/>
                    </a:lnTo>
                    <a:lnTo>
                      <a:pt x="13" y="7"/>
                    </a:lnTo>
                    <a:lnTo>
                      <a:pt x="11" y="3"/>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18" name="Freeform 166"/>
              <p:cNvSpPr>
                <a:spLocks/>
              </p:cNvSpPr>
              <p:nvPr/>
            </p:nvSpPr>
            <p:spPr bwMode="auto">
              <a:xfrm>
                <a:off x="3567" y="2172"/>
                <a:ext cx="13" cy="14"/>
              </a:xfrm>
              <a:custGeom>
                <a:avLst/>
                <a:gdLst/>
                <a:ahLst/>
                <a:cxnLst>
                  <a:cxn ang="0">
                    <a:pos x="7" y="0"/>
                  </a:cxn>
                  <a:cxn ang="0">
                    <a:pos x="4" y="0"/>
                  </a:cxn>
                  <a:cxn ang="0">
                    <a:pos x="2" y="3"/>
                  </a:cxn>
                  <a:cxn ang="0">
                    <a:pos x="0" y="7"/>
                  </a:cxn>
                  <a:cxn ang="0">
                    <a:pos x="2" y="12"/>
                  </a:cxn>
                  <a:cxn ang="0">
                    <a:pos x="4" y="13"/>
                  </a:cxn>
                  <a:cxn ang="0">
                    <a:pos x="7" y="14"/>
                  </a:cxn>
                  <a:cxn ang="0">
                    <a:pos x="7" y="14"/>
                  </a:cxn>
                  <a:cxn ang="0">
                    <a:pos x="9" y="13"/>
                  </a:cxn>
                  <a:cxn ang="0">
                    <a:pos x="11" y="12"/>
                  </a:cxn>
                  <a:cxn ang="0">
                    <a:pos x="13" y="7"/>
                  </a:cxn>
                  <a:cxn ang="0">
                    <a:pos x="11" y="3"/>
                  </a:cxn>
                  <a:cxn ang="0">
                    <a:pos x="9" y="0"/>
                  </a:cxn>
                  <a:cxn ang="0">
                    <a:pos x="7" y="0"/>
                  </a:cxn>
                </a:cxnLst>
                <a:rect l="0" t="0" r="r" b="b"/>
                <a:pathLst>
                  <a:path w="13" h="14">
                    <a:moveTo>
                      <a:pt x="7" y="0"/>
                    </a:moveTo>
                    <a:lnTo>
                      <a:pt x="4" y="0"/>
                    </a:lnTo>
                    <a:lnTo>
                      <a:pt x="2" y="3"/>
                    </a:lnTo>
                    <a:lnTo>
                      <a:pt x="0" y="7"/>
                    </a:lnTo>
                    <a:lnTo>
                      <a:pt x="2" y="12"/>
                    </a:lnTo>
                    <a:lnTo>
                      <a:pt x="4" y="13"/>
                    </a:lnTo>
                    <a:lnTo>
                      <a:pt x="7" y="14"/>
                    </a:lnTo>
                    <a:lnTo>
                      <a:pt x="7" y="14"/>
                    </a:lnTo>
                    <a:lnTo>
                      <a:pt x="9" y="13"/>
                    </a:lnTo>
                    <a:lnTo>
                      <a:pt x="11" y="12"/>
                    </a:lnTo>
                    <a:lnTo>
                      <a:pt x="13" y="7"/>
                    </a:lnTo>
                    <a:lnTo>
                      <a:pt x="11" y="3"/>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19" name="Freeform 167"/>
              <p:cNvSpPr>
                <a:spLocks/>
              </p:cNvSpPr>
              <p:nvPr/>
            </p:nvSpPr>
            <p:spPr bwMode="auto">
              <a:xfrm>
                <a:off x="3594" y="2172"/>
                <a:ext cx="14" cy="14"/>
              </a:xfrm>
              <a:custGeom>
                <a:avLst/>
                <a:gdLst/>
                <a:ahLst/>
                <a:cxnLst>
                  <a:cxn ang="0">
                    <a:pos x="7" y="0"/>
                  </a:cxn>
                  <a:cxn ang="0">
                    <a:pos x="5" y="0"/>
                  </a:cxn>
                  <a:cxn ang="0">
                    <a:pos x="2" y="3"/>
                  </a:cxn>
                  <a:cxn ang="0">
                    <a:pos x="0" y="7"/>
                  </a:cxn>
                  <a:cxn ang="0">
                    <a:pos x="2" y="12"/>
                  </a:cxn>
                  <a:cxn ang="0">
                    <a:pos x="5" y="13"/>
                  </a:cxn>
                  <a:cxn ang="0">
                    <a:pos x="7" y="14"/>
                  </a:cxn>
                  <a:cxn ang="0">
                    <a:pos x="7" y="14"/>
                  </a:cxn>
                  <a:cxn ang="0">
                    <a:pos x="9" y="13"/>
                  </a:cxn>
                  <a:cxn ang="0">
                    <a:pos x="11" y="12"/>
                  </a:cxn>
                  <a:cxn ang="0">
                    <a:pos x="14" y="7"/>
                  </a:cxn>
                  <a:cxn ang="0">
                    <a:pos x="11" y="3"/>
                  </a:cxn>
                  <a:cxn ang="0">
                    <a:pos x="9" y="0"/>
                  </a:cxn>
                  <a:cxn ang="0">
                    <a:pos x="7" y="0"/>
                  </a:cxn>
                </a:cxnLst>
                <a:rect l="0" t="0" r="r" b="b"/>
                <a:pathLst>
                  <a:path w="14" h="14">
                    <a:moveTo>
                      <a:pt x="7" y="0"/>
                    </a:moveTo>
                    <a:lnTo>
                      <a:pt x="5" y="0"/>
                    </a:lnTo>
                    <a:lnTo>
                      <a:pt x="2" y="3"/>
                    </a:lnTo>
                    <a:lnTo>
                      <a:pt x="0" y="7"/>
                    </a:lnTo>
                    <a:lnTo>
                      <a:pt x="2" y="12"/>
                    </a:lnTo>
                    <a:lnTo>
                      <a:pt x="5" y="13"/>
                    </a:lnTo>
                    <a:lnTo>
                      <a:pt x="7" y="14"/>
                    </a:lnTo>
                    <a:lnTo>
                      <a:pt x="7" y="14"/>
                    </a:lnTo>
                    <a:lnTo>
                      <a:pt x="9" y="13"/>
                    </a:lnTo>
                    <a:lnTo>
                      <a:pt x="11" y="12"/>
                    </a:lnTo>
                    <a:lnTo>
                      <a:pt x="14" y="7"/>
                    </a:lnTo>
                    <a:lnTo>
                      <a:pt x="11" y="3"/>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20" name="Freeform 168"/>
              <p:cNvSpPr>
                <a:spLocks/>
              </p:cNvSpPr>
              <p:nvPr/>
            </p:nvSpPr>
            <p:spPr bwMode="auto">
              <a:xfrm>
                <a:off x="3621" y="2172"/>
                <a:ext cx="14" cy="14"/>
              </a:xfrm>
              <a:custGeom>
                <a:avLst/>
                <a:gdLst/>
                <a:ahLst/>
                <a:cxnLst>
                  <a:cxn ang="0">
                    <a:pos x="7" y="0"/>
                  </a:cxn>
                  <a:cxn ang="0">
                    <a:pos x="5" y="0"/>
                  </a:cxn>
                  <a:cxn ang="0">
                    <a:pos x="2" y="3"/>
                  </a:cxn>
                  <a:cxn ang="0">
                    <a:pos x="0" y="7"/>
                  </a:cxn>
                  <a:cxn ang="0">
                    <a:pos x="2" y="12"/>
                  </a:cxn>
                  <a:cxn ang="0">
                    <a:pos x="5" y="13"/>
                  </a:cxn>
                  <a:cxn ang="0">
                    <a:pos x="7" y="14"/>
                  </a:cxn>
                  <a:cxn ang="0">
                    <a:pos x="7" y="14"/>
                  </a:cxn>
                  <a:cxn ang="0">
                    <a:pos x="9" y="13"/>
                  </a:cxn>
                  <a:cxn ang="0">
                    <a:pos x="11" y="12"/>
                  </a:cxn>
                  <a:cxn ang="0">
                    <a:pos x="14" y="7"/>
                  </a:cxn>
                  <a:cxn ang="0">
                    <a:pos x="11" y="3"/>
                  </a:cxn>
                  <a:cxn ang="0">
                    <a:pos x="9" y="0"/>
                  </a:cxn>
                  <a:cxn ang="0">
                    <a:pos x="7" y="0"/>
                  </a:cxn>
                </a:cxnLst>
                <a:rect l="0" t="0" r="r" b="b"/>
                <a:pathLst>
                  <a:path w="14" h="14">
                    <a:moveTo>
                      <a:pt x="7" y="0"/>
                    </a:moveTo>
                    <a:lnTo>
                      <a:pt x="5" y="0"/>
                    </a:lnTo>
                    <a:lnTo>
                      <a:pt x="2" y="3"/>
                    </a:lnTo>
                    <a:lnTo>
                      <a:pt x="0" y="7"/>
                    </a:lnTo>
                    <a:lnTo>
                      <a:pt x="2" y="12"/>
                    </a:lnTo>
                    <a:lnTo>
                      <a:pt x="5" y="13"/>
                    </a:lnTo>
                    <a:lnTo>
                      <a:pt x="7" y="14"/>
                    </a:lnTo>
                    <a:lnTo>
                      <a:pt x="7" y="14"/>
                    </a:lnTo>
                    <a:lnTo>
                      <a:pt x="9" y="13"/>
                    </a:lnTo>
                    <a:lnTo>
                      <a:pt x="11" y="12"/>
                    </a:lnTo>
                    <a:lnTo>
                      <a:pt x="14" y="7"/>
                    </a:lnTo>
                    <a:lnTo>
                      <a:pt x="11" y="3"/>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21" name="Freeform 169"/>
              <p:cNvSpPr>
                <a:spLocks/>
              </p:cNvSpPr>
              <p:nvPr/>
            </p:nvSpPr>
            <p:spPr bwMode="auto">
              <a:xfrm>
                <a:off x="3648" y="2172"/>
                <a:ext cx="14" cy="14"/>
              </a:xfrm>
              <a:custGeom>
                <a:avLst/>
                <a:gdLst/>
                <a:ahLst/>
                <a:cxnLst>
                  <a:cxn ang="0">
                    <a:pos x="7" y="0"/>
                  </a:cxn>
                  <a:cxn ang="0">
                    <a:pos x="5" y="0"/>
                  </a:cxn>
                  <a:cxn ang="0">
                    <a:pos x="2" y="3"/>
                  </a:cxn>
                  <a:cxn ang="0">
                    <a:pos x="0" y="7"/>
                  </a:cxn>
                  <a:cxn ang="0">
                    <a:pos x="2" y="12"/>
                  </a:cxn>
                  <a:cxn ang="0">
                    <a:pos x="5" y="13"/>
                  </a:cxn>
                  <a:cxn ang="0">
                    <a:pos x="7" y="14"/>
                  </a:cxn>
                  <a:cxn ang="0">
                    <a:pos x="7" y="14"/>
                  </a:cxn>
                  <a:cxn ang="0">
                    <a:pos x="9" y="13"/>
                  </a:cxn>
                  <a:cxn ang="0">
                    <a:pos x="11" y="12"/>
                  </a:cxn>
                  <a:cxn ang="0">
                    <a:pos x="14" y="7"/>
                  </a:cxn>
                  <a:cxn ang="0">
                    <a:pos x="11" y="3"/>
                  </a:cxn>
                  <a:cxn ang="0">
                    <a:pos x="9" y="0"/>
                  </a:cxn>
                  <a:cxn ang="0">
                    <a:pos x="7" y="0"/>
                  </a:cxn>
                </a:cxnLst>
                <a:rect l="0" t="0" r="r" b="b"/>
                <a:pathLst>
                  <a:path w="14" h="14">
                    <a:moveTo>
                      <a:pt x="7" y="0"/>
                    </a:moveTo>
                    <a:lnTo>
                      <a:pt x="5" y="0"/>
                    </a:lnTo>
                    <a:lnTo>
                      <a:pt x="2" y="3"/>
                    </a:lnTo>
                    <a:lnTo>
                      <a:pt x="0" y="7"/>
                    </a:lnTo>
                    <a:lnTo>
                      <a:pt x="2" y="12"/>
                    </a:lnTo>
                    <a:lnTo>
                      <a:pt x="5" y="13"/>
                    </a:lnTo>
                    <a:lnTo>
                      <a:pt x="7" y="14"/>
                    </a:lnTo>
                    <a:lnTo>
                      <a:pt x="7" y="14"/>
                    </a:lnTo>
                    <a:lnTo>
                      <a:pt x="9" y="13"/>
                    </a:lnTo>
                    <a:lnTo>
                      <a:pt x="11" y="12"/>
                    </a:lnTo>
                    <a:lnTo>
                      <a:pt x="14" y="7"/>
                    </a:lnTo>
                    <a:lnTo>
                      <a:pt x="11" y="3"/>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22" name="Freeform 170"/>
              <p:cNvSpPr>
                <a:spLocks/>
              </p:cNvSpPr>
              <p:nvPr/>
            </p:nvSpPr>
            <p:spPr bwMode="auto">
              <a:xfrm>
                <a:off x="3675" y="2172"/>
                <a:ext cx="14" cy="14"/>
              </a:xfrm>
              <a:custGeom>
                <a:avLst/>
                <a:gdLst/>
                <a:ahLst/>
                <a:cxnLst>
                  <a:cxn ang="0">
                    <a:pos x="7" y="0"/>
                  </a:cxn>
                  <a:cxn ang="0">
                    <a:pos x="5" y="0"/>
                  </a:cxn>
                  <a:cxn ang="0">
                    <a:pos x="2" y="3"/>
                  </a:cxn>
                  <a:cxn ang="0">
                    <a:pos x="0" y="7"/>
                  </a:cxn>
                  <a:cxn ang="0">
                    <a:pos x="2" y="12"/>
                  </a:cxn>
                  <a:cxn ang="0">
                    <a:pos x="5" y="13"/>
                  </a:cxn>
                  <a:cxn ang="0">
                    <a:pos x="7" y="14"/>
                  </a:cxn>
                  <a:cxn ang="0">
                    <a:pos x="7" y="14"/>
                  </a:cxn>
                  <a:cxn ang="0">
                    <a:pos x="9" y="13"/>
                  </a:cxn>
                  <a:cxn ang="0">
                    <a:pos x="11" y="12"/>
                  </a:cxn>
                  <a:cxn ang="0">
                    <a:pos x="14" y="7"/>
                  </a:cxn>
                  <a:cxn ang="0">
                    <a:pos x="11" y="3"/>
                  </a:cxn>
                  <a:cxn ang="0">
                    <a:pos x="9" y="0"/>
                  </a:cxn>
                  <a:cxn ang="0">
                    <a:pos x="7" y="0"/>
                  </a:cxn>
                </a:cxnLst>
                <a:rect l="0" t="0" r="r" b="b"/>
                <a:pathLst>
                  <a:path w="14" h="14">
                    <a:moveTo>
                      <a:pt x="7" y="0"/>
                    </a:moveTo>
                    <a:lnTo>
                      <a:pt x="5" y="0"/>
                    </a:lnTo>
                    <a:lnTo>
                      <a:pt x="2" y="3"/>
                    </a:lnTo>
                    <a:lnTo>
                      <a:pt x="0" y="7"/>
                    </a:lnTo>
                    <a:lnTo>
                      <a:pt x="2" y="12"/>
                    </a:lnTo>
                    <a:lnTo>
                      <a:pt x="5" y="13"/>
                    </a:lnTo>
                    <a:lnTo>
                      <a:pt x="7" y="14"/>
                    </a:lnTo>
                    <a:lnTo>
                      <a:pt x="7" y="14"/>
                    </a:lnTo>
                    <a:lnTo>
                      <a:pt x="9" y="13"/>
                    </a:lnTo>
                    <a:lnTo>
                      <a:pt x="11" y="12"/>
                    </a:lnTo>
                    <a:lnTo>
                      <a:pt x="14" y="7"/>
                    </a:lnTo>
                    <a:lnTo>
                      <a:pt x="11" y="3"/>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330937" name="Group 185"/>
            <p:cNvGrpSpPr>
              <a:grpSpLocks/>
            </p:cNvGrpSpPr>
            <p:nvPr/>
          </p:nvGrpSpPr>
          <p:grpSpPr bwMode="auto">
            <a:xfrm>
              <a:off x="2269" y="1293"/>
              <a:ext cx="338" cy="15"/>
              <a:chOff x="2269" y="1293"/>
              <a:chExt cx="338" cy="15"/>
            </a:xfrm>
          </p:grpSpPr>
          <p:sp>
            <p:nvSpPr>
              <p:cNvPr id="330924" name="Freeform 172"/>
              <p:cNvSpPr>
                <a:spLocks/>
              </p:cNvSpPr>
              <p:nvPr/>
            </p:nvSpPr>
            <p:spPr bwMode="auto">
              <a:xfrm>
                <a:off x="2269" y="1293"/>
                <a:ext cx="14" cy="13"/>
              </a:xfrm>
              <a:custGeom>
                <a:avLst/>
                <a:gdLst/>
                <a:ahLst/>
                <a:cxnLst>
                  <a:cxn ang="0">
                    <a:pos x="7" y="0"/>
                  </a:cxn>
                  <a:cxn ang="0">
                    <a:pos x="5" y="1"/>
                  </a:cxn>
                  <a:cxn ang="0">
                    <a:pos x="3" y="2"/>
                  </a:cxn>
                  <a:cxn ang="0">
                    <a:pos x="0" y="7"/>
                  </a:cxn>
                  <a:cxn ang="0">
                    <a:pos x="3" y="11"/>
                  </a:cxn>
                  <a:cxn ang="0">
                    <a:pos x="5" y="12"/>
                  </a:cxn>
                  <a:cxn ang="0">
                    <a:pos x="7" y="13"/>
                  </a:cxn>
                  <a:cxn ang="0">
                    <a:pos x="7" y="13"/>
                  </a:cxn>
                  <a:cxn ang="0">
                    <a:pos x="9" y="12"/>
                  </a:cxn>
                  <a:cxn ang="0">
                    <a:pos x="12" y="11"/>
                  </a:cxn>
                  <a:cxn ang="0">
                    <a:pos x="14" y="7"/>
                  </a:cxn>
                  <a:cxn ang="0">
                    <a:pos x="12" y="2"/>
                  </a:cxn>
                  <a:cxn ang="0">
                    <a:pos x="9" y="1"/>
                  </a:cxn>
                  <a:cxn ang="0">
                    <a:pos x="7" y="0"/>
                  </a:cxn>
                </a:cxnLst>
                <a:rect l="0" t="0" r="r" b="b"/>
                <a:pathLst>
                  <a:path w="14" h="13">
                    <a:moveTo>
                      <a:pt x="7" y="0"/>
                    </a:moveTo>
                    <a:lnTo>
                      <a:pt x="5" y="1"/>
                    </a:lnTo>
                    <a:lnTo>
                      <a:pt x="3" y="2"/>
                    </a:lnTo>
                    <a:lnTo>
                      <a:pt x="0" y="7"/>
                    </a:lnTo>
                    <a:lnTo>
                      <a:pt x="3" y="11"/>
                    </a:lnTo>
                    <a:lnTo>
                      <a:pt x="5" y="12"/>
                    </a:lnTo>
                    <a:lnTo>
                      <a:pt x="7" y="13"/>
                    </a:lnTo>
                    <a:lnTo>
                      <a:pt x="7" y="13"/>
                    </a:lnTo>
                    <a:lnTo>
                      <a:pt x="9" y="12"/>
                    </a:lnTo>
                    <a:lnTo>
                      <a:pt x="12" y="11"/>
                    </a:lnTo>
                    <a:lnTo>
                      <a:pt x="14" y="7"/>
                    </a:lnTo>
                    <a:lnTo>
                      <a:pt x="12" y="2"/>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25" name="Freeform 173"/>
              <p:cNvSpPr>
                <a:spLocks/>
              </p:cNvSpPr>
              <p:nvPr/>
            </p:nvSpPr>
            <p:spPr bwMode="auto">
              <a:xfrm>
                <a:off x="2296" y="1293"/>
                <a:ext cx="14" cy="13"/>
              </a:xfrm>
              <a:custGeom>
                <a:avLst/>
                <a:gdLst/>
                <a:ahLst/>
                <a:cxnLst>
                  <a:cxn ang="0">
                    <a:pos x="7" y="0"/>
                  </a:cxn>
                  <a:cxn ang="0">
                    <a:pos x="5" y="1"/>
                  </a:cxn>
                  <a:cxn ang="0">
                    <a:pos x="3" y="2"/>
                  </a:cxn>
                  <a:cxn ang="0">
                    <a:pos x="0" y="7"/>
                  </a:cxn>
                  <a:cxn ang="0">
                    <a:pos x="3" y="11"/>
                  </a:cxn>
                  <a:cxn ang="0">
                    <a:pos x="5" y="13"/>
                  </a:cxn>
                  <a:cxn ang="0">
                    <a:pos x="7" y="13"/>
                  </a:cxn>
                  <a:cxn ang="0">
                    <a:pos x="7" y="13"/>
                  </a:cxn>
                  <a:cxn ang="0">
                    <a:pos x="9" y="13"/>
                  </a:cxn>
                  <a:cxn ang="0">
                    <a:pos x="12" y="11"/>
                  </a:cxn>
                  <a:cxn ang="0">
                    <a:pos x="14" y="7"/>
                  </a:cxn>
                  <a:cxn ang="0">
                    <a:pos x="12" y="2"/>
                  </a:cxn>
                  <a:cxn ang="0">
                    <a:pos x="9" y="1"/>
                  </a:cxn>
                  <a:cxn ang="0">
                    <a:pos x="7" y="0"/>
                  </a:cxn>
                </a:cxnLst>
                <a:rect l="0" t="0" r="r" b="b"/>
                <a:pathLst>
                  <a:path w="14" h="13">
                    <a:moveTo>
                      <a:pt x="7" y="0"/>
                    </a:moveTo>
                    <a:lnTo>
                      <a:pt x="5" y="1"/>
                    </a:lnTo>
                    <a:lnTo>
                      <a:pt x="3" y="2"/>
                    </a:lnTo>
                    <a:lnTo>
                      <a:pt x="0" y="7"/>
                    </a:lnTo>
                    <a:lnTo>
                      <a:pt x="3" y="11"/>
                    </a:lnTo>
                    <a:lnTo>
                      <a:pt x="5" y="13"/>
                    </a:lnTo>
                    <a:lnTo>
                      <a:pt x="7" y="13"/>
                    </a:lnTo>
                    <a:lnTo>
                      <a:pt x="7" y="13"/>
                    </a:lnTo>
                    <a:lnTo>
                      <a:pt x="9" y="13"/>
                    </a:lnTo>
                    <a:lnTo>
                      <a:pt x="12" y="11"/>
                    </a:lnTo>
                    <a:lnTo>
                      <a:pt x="14" y="7"/>
                    </a:lnTo>
                    <a:lnTo>
                      <a:pt x="12" y="2"/>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26" name="Freeform 174"/>
              <p:cNvSpPr>
                <a:spLocks/>
              </p:cNvSpPr>
              <p:nvPr/>
            </p:nvSpPr>
            <p:spPr bwMode="auto">
              <a:xfrm>
                <a:off x="2324" y="1293"/>
                <a:ext cx="13" cy="13"/>
              </a:xfrm>
              <a:custGeom>
                <a:avLst/>
                <a:gdLst/>
                <a:ahLst/>
                <a:cxnLst>
                  <a:cxn ang="0">
                    <a:pos x="6" y="0"/>
                  </a:cxn>
                  <a:cxn ang="0">
                    <a:pos x="4" y="1"/>
                  </a:cxn>
                  <a:cxn ang="0">
                    <a:pos x="2" y="2"/>
                  </a:cxn>
                  <a:cxn ang="0">
                    <a:pos x="0" y="7"/>
                  </a:cxn>
                  <a:cxn ang="0">
                    <a:pos x="2" y="11"/>
                  </a:cxn>
                  <a:cxn ang="0">
                    <a:pos x="4" y="13"/>
                  </a:cxn>
                  <a:cxn ang="0">
                    <a:pos x="6" y="13"/>
                  </a:cxn>
                  <a:cxn ang="0">
                    <a:pos x="6" y="13"/>
                  </a:cxn>
                  <a:cxn ang="0">
                    <a:pos x="9" y="13"/>
                  </a:cxn>
                  <a:cxn ang="0">
                    <a:pos x="11" y="11"/>
                  </a:cxn>
                  <a:cxn ang="0">
                    <a:pos x="13" y="7"/>
                  </a:cxn>
                  <a:cxn ang="0">
                    <a:pos x="11" y="2"/>
                  </a:cxn>
                  <a:cxn ang="0">
                    <a:pos x="9" y="1"/>
                  </a:cxn>
                  <a:cxn ang="0">
                    <a:pos x="6" y="0"/>
                  </a:cxn>
                </a:cxnLst>
                <a:rect l="0" t="0" r="r" b="b"/>
                <a:pathLst>
                  <a:path w="13" h="13">
                    <a:moveTo>
                      <a:pt x="6" y="0"/>
                    </a:moveTo>
                    <a:lnTo>
                      <a:pt x="4" y="1"/>
                    </a:lnTo>
                    <a:lnTo>
                      <a:pt x="2" y="2"/>
                    </a:lnTo>
                    <a:lnTo>
                      <a:pt x="0" y="7"/>
                    </a:lnTo>
                    <a:lnTo>
                      <a:pt x="2" y="11"/>
                    </a:lnTo>
                    <a:lnTo>
                      <a:pt x="4" y="13"/>
                    </a:lnTo>
                    <a:lnTo>
                      <a:pt x="6" y="13"/>
                    </a:lnTo>
                    <a:lnTo>
                      <a:pt x="6" y="13"/>
                    </a:lnTo>
                    <a:lnTo>
                      <a:pt x="9" y="13"/>
                    </a:lnTo>
                    <a:lnTo>
                      <a:pt x="11" y="11"/>
                    </a:lnTo>
                    <a:lnTo>
                      <a:pt x="13" y="7"/>
                    </a:lnTo>
                    <a:lnTo>
                      <a:pt x="11" y="2"/>
                    </a:lnTo>
                    <a:lnTo>
                      <a:pt x="9" y="1"/>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27" name="Freeform 175"/>
              <p:cNvSpPr>
                <a:spLocks/>
              </p:cNvSpPr>
              <p:nvPr/>
            </p:nvSpPr>
            <p:spPr bwMode="auto">
              <a:xfrm>
                <a:off x="2351" y="1293"/>
                <a:ext cx="13" cy="13"/>
              </a:xfrm>
              <a:custGeom>
                <a:avLst/>
                <a:gdLst/>
                <a:ahLst/>
                <a:cxnLst>
                  <a:cxn ang="0">
                    <a:pos x="6" y="0"/>
                  </a:cxn>
                  <a:cxn ang="0">
                    <a:pos x="4" y="1"/>
                  </a:cxn>
                  <a:cxn ang="0">
                    <a:pos x="2" y="2"/>
                  </a:cxn>
                  <a:cxn ang="0">
                    <a:pos x="0" y="7"/>
                  </a:cxn>
                  <a:cxn ang="0">
                    <a:pos x="2" y="11"/>
                  </a:cxn>
                  <a:cxn ang="0">
                    <a:pos x="4" y="13"/>
                  </a:cxn>
                  <a:cxn ang="0">
                    <a:pos x="6" y="13"/>
                  </a:cxn>
                  <a:cxn ang="0">
                    <a:pos x="6" y="13"/>
                  </a:cxn>
                  <a:cxn ang="0">
                    <a:pos x="9" y="13"/>
                  </a:cxn>
                  <a:cxn ang="0">
                    <a:pos x="11" y="11"/>
                  </a:cxn>
                  <a:cxn ang="0">
                    <a:pos x="13" y="7"/>
                  </a:cxn>
                  <a:cxn ang="0">
                    <a:pos x="11" y="2"/>
                  </a:cxn>
                  <a:cxn ang="0">
                    <a:pos x="9" y="1"/>
                  </a:cxn>
                  <a:cxn ang="0">
                    <a:pos x="6" y="0"/>
                  </a:cxn>
                </a:cxnLst>
                <a:rect l="0" t="0" r="r" b="b"/>
                <a:pathLst>
                  <a:path w="13" h="13">
                    <a:moveTo>
                      <a:pt x="6" y="0"/>
                    </a:moveTo>
                    <a:lnTo>
                      <a:pt x="4" y="1"/>
                    </a:lnTo>
                    <a:lnTo>
                      <a:pt x="2" y="2"/>
                    </a:lnTo>
                    <a:lnTo>
                      <a:pt x="0" y="7"/>
                    </a:lnTo>
                    <a:lnTo>
                      <a:pt x="2" y="11"/>
                    </a:lnTo>
                    <a:lnTo>
                      <a:pt x="4" y="13"/>
                    </a:lnTo>
                    <a:lnTo>
                      <a:pt x="6" y="13"/>
                    </a:lnTo>
                    <a:lnTo>
                      <a:pt x="6" y="13"/>
                    </a:lnTo>
                    <a:lnTo>
                      <a:pt x="9" y="13"/>
                    </a:lnTo>
                    <a:lnTo>
                      <a:pt x="11" y="11"/>
                    </a:lnTo>
                    <a:lnTo>
                      <a:pt x="13" y="7"/>
                    </a:lnTo>
                    <a:lnTo>
                      <a:pt x="11" y="2"/>
                    </a:lnTo>
                    <a:lnTo>
                      <a:pt x="9" y="1"/>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28" name="Freeform 176"/>
              <p:cNvSpPr>
                <a:spLocks/>
              </p:cNvSpPr>
              <p:nvPr/>
            </p:nvSpPr>
            <p:spPr bwMode="auto">
              <a:xfrm>
                <a:off x="2378" y="1293"/>
                <a:ext cx="13" cy="13"/>
              </a:xfrm>
              <a:custGeom>
                <a:avLst/>
                <a:gdLst/>
                <a:ahLst/>
                <a:cxnLst>
                  <a:cxn ang="0">
                    <a:pos x="6" y="0"/>
                  </a:cxn>
                  <a:cxn ang="0">
                    <a:pos x="4" y="1"/>
                  </a:cxn>
                  <a:cxn ang="0">
                    <a:pos x="2" y="2"/>
                  </a:cxn>
                  <a:cxn ang="0">
                    <a:pos x="0" y="7"/>
                  </a:cxn>
                  <a:cxn ang="0">
                    <a:pos x="2" y="12"/>
                  </a:cxn>
                  <a:cxn ang="0">
                    <a:pos x="4" y="13"/>
                  </a:cxn>
                  <a:cxn ang="0">
                    <a:pos x="6" y="13"/>
                  </a:cxn>
                  <a:cxn ang="0">
                    <a:pos x="6" y="13"/>
                  </a:cxn>
                  <a:cxn ang="0">
                    <a:pos x="9" y="13"/>
                  </a:cxn>
                  <a:cxn ang="0">
                    <a:pos x="11" y="12"/>
                  </a:cxn>
                  <a:cxn ang="0">
                    <a:pos x="13" y="7"/>
                  </a:cxn>
                  <a:cxn ang="0">
                    <a:pos x="11" y="2"/>
                  </a:cxn>
                  <a:cxn ang="0">
                    <a:pos x="9" y="1"/>
                  </a:cxn>
                  <a:cxn ang="0">
                    <a:pos x="6" y="0"/>
                  </a:cxn>
                </a:cxnLst>
                <a:rect l="0" t="0" r="r" b="b"/>
                <a:pathLst>
                  <a:path w="13" h="13">
                    <a:moveTo>
                      <a:pt x="6" y="0"/>
                    </a:moveTo>
                    <a:lnTo>
                      <a:pt x="4" y="1"/>
                    </a:lnTo>
                    <a:lnTo>
                      <a:pt x="2" y="2"/>
                    </a:lnTo>
                    <a:lnTo>
                      <a:pt x="0" y="7"/>
                    </a:lnTo>
                    <a:lnTo>
                      <a:pt x="2" y="12"/>
                    </a:lnTo>
                    <a:lnTo>
                      <a:pt x="4" y="13"/>
                    </a:lnTo>
                    <a:lnTo>
                      <a:pt x="6" y="13"/>
                    </a:lnTo>
                    <a:lnTo>
                      <a:pt x="6" y="13"/>
                    </a:lnTo>
                    <a:lnTo>
                      <a:pt x="9" y="13"/>
                    </a:lnTo>
                    <a:lnTo>
                      <a:pt x="11" y="12"/>
                    </a:lnTo>
                    <a:lnTo>
                      <a:pt x="13" y="7"/>
                    </a:lnTo>
                    <a:lnTo>
                      <a:pt x="11" y="2"/>
                    </a:lnTo>
                    <a:lnTo>
                      <a:pt x="9" y="1"/>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29" name="Freeform 177"/>
              <p:cNvSpPr>
                <a:spLocks/>
              </p:cNvSpPr>
              <p:nvPr/>
            </p:nvSpPr>
            <p:spPr bwMode="auto">
              <a:xfrm>
                <a:off x="2405" y="1293"/>
                <a:ext cx="13" cy="13"/>
              </a:xfrm>
              <a:custGeom>
                <a:avLst/>
                <a:gdLst/>
                <a:ahLst/>
                <a:cxnLst>
                  <a:cxn ang="0">
                    <a:pos x="6" y="0"/>
                  </a:cxn>
                  <a:cxn ang="0">
                    <a:pos x="4" y="1"/>
                  </a:cxn>
                  <a:cxn ang="0">
                    <a:pos x="2" y="2"/>
                  </a:cxn>
                  <a:cxn ang="0">
                    <a:pos x="0" y="7"/>
                  </a:cxn>
                  <a:cxn ang="0">
                    <a:pos x="2" y="12"/>
                  </a:cxn>
                  <a:cxn ang="0">
                    <a:pos x="4" y="13"/>
                  </a:cxn>
                  <a:cxn ang="0">
                    <a:pos x="6" y="13"/>
                  </a:cxn>
                  <a:cxn ang="0">
                    <a:pos x="6" y="13"/>
                  </a:cxn>
                  <a:cxn ang="0">
                    <a:pos x="9" y="13"/>
                  </a:cxn>
                  <a:cxn ang="0">
                    <a:pos x="11" y="12"/>
                  </a:cxn>
                  <a:cxn ang="0">
                    <a:pos x="13" y="7"/>
                  </a:cxn>
                  <a:cxn ang="0">
                    <a:pos x="11" y="2"/>
                  </a:cxn>
                  <a:cxn ang="0">
                    <a:pos x="9" y="1"/>
                  </a:cxn>
                  <a:cxn ang="0">
                    <a:pos x="6" y="0"/>
                  </a:cxn>
                </a:cxnLst>
                <a:rect l="0" t="0" r="r" b="b"/>
                <a:pathLst>
                  <a:path w="13" h="13">
                    <a:moveTo>
                      <a:pt x="6" y="0"/>
                    </a:moveTo>
                    <a:lnTo>
                      <a:pt x="4" y="1"/>
                    </a:lnTo>
                    <a:lnTo>
                      <a:pt x="2" y="2"/>
                    </a:lnTo>
                    <a:lnTo>
                      <a:pt x="0" y="7"/>
                    </a:lnTo>
                    <a:lnTo>
                      <a:pt x="2" y="12"/>
                    </a:lnTo>
                    <a:lnTo>
                      <a:pt x="4" y="13"/>
                    </a:lnTo>
                    <a:lnTo>
                      <a:pt x="6" y="13"/>
                    </a:lnTo>
                    <a:lnTo>
                      <a:pt x="6" y="13"/>
                    </a:lnTo>
                    <a:lnTo>
                      <a:pt x="9" y="13"/>
                    </a:lnTo>
                    <a:lnTo>
                      <a:pt x="11" y="12"/>
                    </a:lnTo>
                    <a:lnTo>
                      <a:pt x="13" y="7"/>
                    </a:lnTo>
                    <a:lnTo>
                      <a:pt x="11" y="2"/>
                    </a:lnTo>
                    <a:lnTo>
                      <a:pt x="9" y="1"/>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30" name="Freeform 178"/>
              <p:cNvSpPr>
                <a:spLocks/>
              </p:cNvSpPr>
              <p:nvPr/>
            </p:nvSpPr>
            <p:spPr bwMode="auto">
              <a:xfrm>
                <a:off x="2432" y="1293"/>
                <a:ext cx="13" cy="13"/>
              </a:xfrm>
              <a:custGeom>
                <a:avLst/>
                <a:gdLst/>
                <a:ahLst/>
                <a:cxnLst>
                  <a:cxn ang="0">
                    <a:pos x="6" y="0"/>
                  </a:cxn>
                  <a:cxn ang="0">
                    <a:pos x="4" y="1"/>
                  </a:cxn>
                  <a:cxn ang="0">
                    <a:pos x="2" y="2"/>
                  </a:cxn>
                  <a:cxn ang="0">
                    <a:pos x="0" y="7"/>
                  </a:cxn>
                  <a:cxn ang="0">
                    <a:pos x="2" y="12"/>
                  </a:cxn>
                  <a:cxn ang="0">
                    <a:pos x="4" y="13"/>
                  </a:cxn>
                  <a:cxn ang="0">
                    <a:pos x="6" y="13"/>
                  </a:cxn>
                  <a:cxn ang="0">
                    <a:pos x="6" y="13"/>
                  </a:cxn>
                  <a:cxn ang="0">
                    <a:pos x="9" y="13"/>
                  </a:cxn>
                  <a:cxn ang="0">
                    <a:pos x="11" y="12"/>
                  </a:cxn>
                  <a:cxn ang="0">
                    <a:pos x="13" y="7"/>
                  </a:cxn>
                  <a:cxn ang="0">
                    <a:pos x="11" y="2"/>
                  </a:cxn>
                  <a:cxn ang="0">
                    <a:pos x="9" y="1"/>
                  </a:cxn>
                  <a:cxn ang="0">
                    <a:pos x="6" y="0"/>
                  </a:cxn>
                </a:cxnLst>
                <a:rect l="0" t="0" r="r" b="b"/>
                <a:pathLst>
                  <a:path w="13" h="13">
                    <a:moveTo>
                      <a:pt x="6" y="0"/>
                    </a:moveTo>
                    <a:lnTo>
                      <a:pt x="4" y="1"/>
                    </a:lnTo>
                    <a:lnTo>
                      <a:pt x="2" y="2"/>
                    </a:lnTo>
                    <a:lnTo>
                      <a:pt x="0" y="7"/>
                    </a:lnTo>
                    <a:lnTo>
                      <a:pt x="2" y="12"/>
                    </a:lnTo>
                    <a:lnTo>
                      <a:pt x="4" y="13"/>
                    </a:lnTo>
                    <a:lnTo>
                      <a:pt x="6" y="13"/>
                    </a:lnTo>
                    <a:lnTo>
                      <a:pt x="6" y="13"/>
                    </a:lnTo>
                    <a:lnTo>
                      <a:pt x="9" y="13"/>
                    </a:lnTo>
                    <a:lnTo>
                      <a:pt x="11" y="12"/>
                    </a:lnTo>
                    <a:lnTo>
                      <a:pt x="13" y="7"/>
                    </a:lnTo>
                    <a:lnTo>
                      <a:pt x="11" y="2"/>
                    </a:lnTo>
                    <a:lnTo>
                      <a:pt x="9" y="1"/>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31" name="Freeform 179"/>
              <p:cNvSpPr>
                <a:spLocks/>
              </p:cNvSpPr>
              <p:nvPr/>
            </p:nvSpPr>
            <p:spPr bwMode="auto">
              <a:xfrm>
                <a:off x="2459" y="1294"/>
                <a:ext cx="13" cy="14"/>
              </a:xfrm>
              <a:custGeom>
                <a:avLst/>
                <a:gdLst/>
                <a:ahLst/>
                <a:cxnLst>
                  <a:cxn ang="0">
                    <a:pos x="6" y="0"/>
                  </a:cxn>
                  <a:cxn ang="0">
                    <a:pos x="4" y="0"/>
                  </a:cxn>
                  <a:cxn ang="0">
                    <a:pos x="2" y="1"/>
                  </a:cxn>
                  <a:cxn ang="0">
                    <a:pos x="0" y="7"/>
                  </a:cxn>
                  <a:cxn ang="0">
                    <a:pos x="2" y="11"/>
                  </a:cxn>
                  <a:cxn ang="0">
                    <a:pos x="4" y="12"/>
                  </a:cxn>
                  <a:cxn ang="0">
                    <a:pos x="6" y="14"/>
                  </a:cxn>
                  <a:cxn ang="0">
                    <a:pos x="6" y="14"/>
                  </a:cxn>
                  <a:cxn ang="0">
                    <a:pos x="9" y="12"/>
                  </a:cxn>
                  <a:cxn ang="0">
                    <a:pos x="11" y="11"/>
                  </a:cxn>
                  <a:cxn ang="0">
                    <a:pos x="13" y="7"/>
                  </a:cxn>
                  <a:cxn ang="0">
                    <a:pos x="11" y="1"/>
                  </a:cxn>
                  <a:cxn ang="0">
                    <a:pos x="9" y="0"/>
                  </a:cxn>
                  <a:cxn ang="0">
                    <a:pos x="6" y="0"/>
                  </a:cxn>
                </a:cxnLst>
                <a:rect l="0" t="0" r="r" b="b"/>
                <a:pathLst>
                  <a:path w="13" h="14">
                    <a:moveTo>
                      <a:pt x="6" y="0"/>
                    </a:moveTo>
                    <a:lnTo>
                      <a:pt x="4" y="0"/>
                    </a:lnTo>
                    <a:lnTo>
                      <a:pt x="2" y="1"/>
                    </a:lnTo>
                    <a:lnTo>
                      <a:pt x="0" y="7"/>
                    </a:lnTo>
                    <a:lnTo>
                      <a:pt x="2" y="11"/>
                    </a:lnTo>
                    <a:lnTo>
                      <a:pt x="4" y="12"/>
                    </a:lnTo>
                    <a:lnTo>
                      <a:pt x="6" y="14"/>
                    </a:lnTo>
                    <a:lnTo>
                      <a:pt x="6" y="14"/>
                    </a:lnTo>
                    <a:lnTo>
                      <a:pt x="9" y="12"/>
                    </a:lnTo>
                    <a:lnTo>
                      <a:pt x="11" y="11"/>
                    </a:lnTo>
                    <a:lnTo>
                      <a:pt x="13" y="7"/>
                    </a:lnTo>
                    <a:lnTo>
                      <a:pt x="11" y="1"/>
                    </a:lnTo>
                    <a:lnTo>
                      <a:pt x="9" y="0"/>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32" name="Freeform 180"/>
              <p:cNvSpPr>
                <a:spLocks/>
              </p:cNvSpPr>
              <p:nvPr/>
            </p:nvSpPr>
            <p:spPr bwMode="auto">
              <a:xfrm>
                <a:off x="2486" y="1294"/>
                <a:ext cx="13" cy="14"/>
              </a:xfrm>
              <a:custGeom>
                <a:avLst/>
                <a:gdLst/>
                <a:ahLst/>
                <a:cxnLst>
                  <a:cxn ang="0">
                    <a:pos x="6" y="0"/>
                  </a:cxn>
                  <a:cxn ang="0">
                    <a:pos x="4" y="0"/>
                  </a:cxn>
                  <a:cxn ang="0">
                    <a:pos x="2" y="1"/>
                  </a:cxn>
                  <a:cxn ang="0">
                    <a:pos x="0" y="7"/>
                  </a:cxn>
                  <a:cxn ang="0">
                    <a:pos x="2" y="11"/>
                  </a:cxn>
                  <a:cxn ang="0">
                    <a:pos x="4" y="12"/>
                  </a:cxn>
                  <a:cxn ang="0">
                    <a:pos x="6" y="14"/>
                  </a:cxn>
                  <a:cxn ang="0">
                    <a:pos x="6" y="14"/>
                  </a:cxn>
                  <a:cxn ang="0">
                    <a:pos x="9" y="12"/>
                  </a:cxn>
                  <a:cxn ang="0">
                    <a:pos x="11" y="11"/>
                  </a:cxn>
                  <a:cxn ang="0">
                    <a:pos x="13" y="7"/>
                  </a:cxn>
                  <a:cxn ang="0">
                    <a:pos x="11" y="1"/>
                  </a:cxn>
                  <a:cxn ang="0">
                    <a:pos x="9" y="0"/>
                  </a:cxn>
                  <a:cxn ang="0">
                    <a:pos x="6" y="0"/>
                  </a:cxn>
                </a:cxnLst>
                <a:rect l="0" t="0" r="r" b="b"/>
                <a:pathLst>
                  <a:path w="13" h="14">
                    <a:moveTo>
                      <a:pt x="6" y="0"/>
                    </a:moveTo>
                    <a:lnTo>
                      <a:pt x="4" y="0"/>
                    </a:lnTo>
                    <a:lnTo>
                      <a:pt x="2" y="1"/>
                    </a:lnTo>
                    <a:lnTo>
                      <a:pt x="0" y="7"/>
                    </a:lnTo>
                    <a:lnTo>
                      <a:pt x="2" y="11"/>
                    </a:lnTo>
                    <a:lnTo>
                      <a:pt x="4" y="12"/>
                    </a:lnTo>
                    <a:lnTo>
                      <a:pt x="6" y="14"/>
                    </a:lnTo>
                    <a:lnTo>
                      <a:pt x="6" y="14"/>
                    </a:lnTo>
                    <a:lnTo>
                      <a:pt x="9" y="12"/>
                    </a:lnTo>
                    <a:lnTo>
                      <a:pt x="11" y="11"/>
                    </a:lnTo>
                    <a:lnTo>
                      <a:pt x="13" y="7"/>
                    </a:lnTo>
                    <a:lnTo>
                      <a:pt x="11" y="1"/>
                    </a:lnTo>
                    <a:lnTo>
                      <a:pt x="9" y="0"/>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33" name="Freeform 181"/>
              <p:cNvSpPr>
                <a:spLocks/>
              </p:cNvSpPr>
              <p:nvPr/>
            </p:nvSpPr>
            <p:spPr bwMode="auto">
              <a:xfrm>
                <a:off x="2513" y="1294"/>
                <a:ext cx="13" cy="14"/>
              </a:xfrm>
              <a:custGeom>
                <a:avLst/>
                <a:gdLst/>
                <a:ahLst/>
                <a:cxnLst>
                  <a:cxn ang="0">
                    <a:pos x="6" y="0"/>
                  </a:cxn>
                  <a:cxn ang="0">
                    <a:pos x="4" y="0"/>
                  </a:cxn>
                  <a:cxn ang="0">
                    <a:pos x="2" y="1"/>
                  </a:cxn>
                  <a:cxn ang="0">
                    <a:pos x="0" y="7"/>
                  </a:cxn>
                  <a:cxn ang="0">
                    <a:pos x="2" y="11"/>
                  </a:cxn>
                  <a:cxn ang="0">
                    <a:pos x="4" y="12"/>
                  </a:cxn>
                  <a:cxn ang="0">
                    <a:pos x="6" y="14"/>
                  </a:cxn>
                  <a:cxn ang="0">
                    <a:pos x="6" y="14"/>
                  </a:cxn>
                  <a:cxn ang="0">
                    <a:pos x="9" y="12"/>
                  </a:cxn>
                  <a:cxn ang="0">
                    <a:pos x="11" y="11"/>
                  </a:cxn>
                  <a:cxn ang="0">
                    <a:pos x="13" y="7"/>
                  </a:cxn>
                  <a:cxn ang="0">
                    <a:pos x="11" y="1"/>
                  </a:cxn>
                  <a:cxn ang="0">
                    <a:pos x="9" y="0"/>
                  </a:cxn>
                  <a:cxn ang="0">
                    <a:pos x="6" y="0"/>
                  </a:cxn>
                </a:cxnLst>
                <a:rect l="0" t="0" r="r" b="b"/>
                <a:pathLst>
                  <a:path w="13" h="14">
                    <a:moveTo>
                      <a:pt x="6" y="0"/>
                    </a:moveTo>
                    <a:lnTo>
                      <a:pt x="4" y="0"/>
                    </a:lnTo>
                    <a:lnTo>
                      <a:pt x="2" y="1"/>
                    </a:lnTo>
                    <a:lnTo>
                      <a:pt x="0" y="7"/>
                    </a:lnTo>
                    <a:lnTo>
                      <a:pt x="2" y="11"/>
                    </a:lnTo>
                    <a:lnTo>
                      <a:pt x="4" y="12"/>
                    </a:lnTo>
                    <a:lnTo>
                      <a:pt x="6" y="14"/>
                    </a:lnTo>
                    <a:lnTo>
                      <a:pt x="6" y="14"/>
                    </a:lnTo>
                    <a:lnTo>
                      <a:pt x="9" y="12"/>
                    </a:lnTo>
                    <a:lnTo>
                      <a:pt x="11" y="11"/>
                    </a:lnTo>
                    <a:lnTo>
                      <a:pt x="13" y="7"/>
                    </a:lnTo>
                    <a:lnTo>
                      <a:pt x="11" y="1"/>
                    </a:lnTo>
                    <a:lnTo>
                      <a:pt x="9" y="0"/>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34" name="Freeform 182"/>
              <p:cNvSpPr>
                <a:spLocks/>
              </p:cNvSpPr>
              <p:nvPr/>
            </p:nvSpPr>
            <p:spPr bwMode="auto">
              <a:xfrm>
                <a:off x="2540" y="1294"/>
                <a:ext cx="13" cy="14"/>
              </a:xfrm>
              <a:custGeom>
                <a:avLst/>
                <a:gdLst/>
                <a:ahLst/>
                <a:cxnLst>
                  <a:cxn ang="0">
                    <a:pos x="7" y="0"/>
                  </a:cxn>
                  <a:cxn ang="0">
                    <a:pos x="4" y="0"/>
                  </a:cxn>
                  <a:cxn ang="0">
                    <a:pos x="2" y="2"/>
                  </a:cxn>
                  <a:cxn ang="0">
                    <a:pos x="0" y="7"/>
                  </a:cxn>
                  <a:cxn ang="0">
                    <a:pos x="2" y="11"/>
                  </a:cxn>
                  <a:cxn ang="0">
                    <a:pos x="4" y="12"/>
                  </a:cxn>
                  <a:cxn ang="0">
                    <a:pos x="7" y="14"/>
                  </a:cxn>
                  <a:cxn ang="0">
                    <a:pos x="7" y="14"/>
                  </a:cxn>
                  <a:cxn ang="0">
                    <a:pos x="9" y="12"/>
                  </a:cxn>
                  <a:cxn ang="0">
                    <a:pos x="11" y="11"/>
                  </a:cxn>
                  <a:cxn ang="0">
                    <a:pos x="13" y="7"/>
                  </a:cxn>
                  <a:cxn ang="0">
                    <a:pos x="11" y="2"/>
                  </a:cxn>
                  <a:cxn ang="0">
                    <a:pos x="9" y="0"/>
                  </a:cxn>
                  <a:cxn ang="0">
                    <a:pos x="7" y="0"/>
                  </a:cxn>
                </a:cxnLst>
                <a:rect l="0" t="0" r="r" b="b"/>
                <a:pathLst>
                  <a:path w="13" h="14">
                    <a:moveTo>
                      <a:pt x="7" y="0"/>
                    </a:moveTo>
                    <a:lnTo>
                      <a:pt x="4" y="0"/>
                    </a:lnTo>
                    <a:lnTo>
                      <a:pt x="2" y="2"/>
                    </a:lnTo>
                    <a:lnTo>
                      <a:pt x="0" y="7"/>
                    </a:lnTo>
                    <a:lnTo>
                      <a:pt x="2" y="11"/>
                    </a:lnTo>
                    <a:lnTo>
                      <a:pt x="4" y="12"/>
                    </a:lnTo>
                    <a:lnTo>
                      <a:pt x="7" y="14"/>
                    </a:lnTo>
                    <a:lnTo>
                      <a:pt x="7" y="14"/>
                    </a:lnTo>
                    <a:lnTo>
                      <a:pt x="9" y="12"/>
                    </a:lnTo>
                    <a:lnTo>
                      <a:pt x="11" y="11"/>
                    </a:lnTo>
                    <a:lnTo>
                      <a:pt x="13" y="7"/>
                    </a:lnTo>
                    <a:lnTo>
                      <a:pt x="11" y="2"/>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35" name="Freeform 183"/>
              <p:cNvSpPr>
                <a:spLocks/>
              </p:cNvSpPr>
              <p:nvPr/>
            </p:nvSpPr>
            <p:spPr bwMode="auto">
              <a:xfrm>
                <a:off x="2567" y="1294"/>
                <a:ext cx="13" cy="14"/>
              </a:xfrm>
              <a:custGeom>
                <a:avLst/>
                <a:gdLst/>
                <a:ahLst/>
                <a:cxnLst>
                  <a:cxn ang="0">
                    <a:pos x="7" y="0"/>
                  </a:cxn>
                  <a:cxn ang="0">
                    <a:pos x="4" y="0"/>
                  </a:cxn>
                  <a:cxn ang="0">
                    <a:pos x="2" y="2"/>
                  </a:cxn>
                  <a:cxn ang="0">
                    <a:pos x="0" y="7"/>
                  </a:cxn>
                  <a:cxn ang="0">
                    <a:pos x="2" y="11"/>
                  </a:cxn>
                  <a:cxn ang="0">
                    <a:pos x="4" y="12"/>
                  </a:cxn>
                  <a:cxn ang="0">
                    <a:pos x="7" y="14"/>
                  </a:cxn>
                  <a:cxn ang="0">
                    <a:pos x="7" y="14"/>
                  </a:cxn>
                  <a:cxn ang="0">
                    <a:pos x="9" y="12"/>
                  </a:cxn>
                  <a:cxn ang="0">
                    <a:pos x="11" y="11"/>
                  </a:cxn>
                  <a:cxn ang="0">
                    <a:pos x="13" y="7"/>
                  </a:cxn>
                  <a:cxn ang="0">
                    <a:pos x="11" y="2"/>
                  </a:cxn>
                  <a:cxn ang="0">
                    <a:pos x="9" y="0"/>
                  </a:cxn>
                  <a:cxn ang="0">
                    <a:pos x="7" y="0"/>
                  </a:cxn>
                </a:cxnLst>
                <a:rect l="0" t="0" r="r" b="b"/>
                <a:pathLst>
                  <a:path w="13" h="14">
                    <a:moveTo>
                      <a:pt x="7" y="0"/>
                    </a:moveTo>
                    <a:lnTo>
                      <a:pt x="4" y="0"/>
                    </a:lnTo>
                    <a:lnTo>
                      <a:pt x="2" y="2"/>
                    </a:lnTo>
                    <a:lnTo>
                      <a:pt x="0" y="7"/>
                    </a:lnTo>
                    <a:lnTo>
                      <a:pt x="2" y="11"/>
                    </a:lnTo>
                    <a:lnTo>
                      <a:pt x="4" y="12"/>
                    </a:lnTo>
                    <a:lnTo>
                      <a:pt x="7" y="14"/>
                    </a:lnTo>
                    <a:lnTo>
                      <a:pt x="7" y="14"/>
                    </a:lnTo>
                    <a:lnTo>
                      <a:pt x="9" y="12"/>
                    </a:lnTo>
                    <a:lnTo>
                      <a:pt x="11" y="11"/>
                    </a:lnTo>
                    <a:lnTo>
                      <a:pt x="13" y="7"/>
                    </a:lnTo>
                    <a:lnTo>
                      <a:pt x="11" y="2"/>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36" name="Freeform 184"/>
              <p:cNvSpPr>
                <a:spLocks/>
              </p:cNvSpPr>
              <p:nvPr/>
            </p:nvSpPr>
            <p:spPr bwMode="auto">
              <a:xfrm>
                <a:off x="2594" y="1294"/>
                <a:ext cx="13" cy="14"/>
              </a:xfrm>
              <a:custGeom>
                <a:avLst/>
                <a:gdLst/>
                <a:ahLst/>
                <a:cxnLst>
                  <a:cxn ang="0">
                    <a:pos x="7" y="0"/>
                  </a:cxn>
                  <a:cxn ang="0">
                    <a:pos x="4" y="0"/>
                  </a:cxn>
                  <a:cxn ang="0">
                    <a:pos x="2" y="2"/>
                  </a:cxn>
                  <a:cxn ang="0">
                    <a:pos x="0" y="7"/>
                  </a:cxn>
                  <a:cxn ang="0">
                    <a:pos x="2" y="11"/>
                  </a:cxn>
                  <a:cxn ang="0">
                    <a:pos x="4" y="12"/>
                  </a:cxn>
                  <a:cxn ang="0">
                    <a:pos x="7" y="14"/>
                  </a:cxn>
                  <a:cxn ang="0">
                    <a:pos x="7" y="14"/>
                  </a:cxn>
                  <a:cxn ang="0">
                    <a:pos x="9" y="12"/>
                  </a:cxn>
                  <a:cxn ang="0">
                    <a:pos x="11" y="11"/>
                  </a:cxn>
                  <a:cxn ang="0">
                    <a:pos x="13" y="7"/>
                  </a:cxn>
                  <a:cxn ang="0">
                    <a:pos x="11" y="2"/>
                  </a:cxn>
                  <a:cxn ang="0">
                    <a:pos x="9" y="0"/>
                  </a:cxn>
                  <a:cxn ang="0">
                    <a:pos x="7" y="0"/>
                  </a:cxn>
                </a:cxnLst>
                <a:rect l="0" t="0" r="r" b="b"/>
                <a:pathLst>
                  <a:path w="13" h="14">
                    <a:moveTo>
                      <a:pt x="7" y="0"/>
                    </a:moveTo>
                    <a:lnTo>
                      <a:pt x="4" y="0"/>
                    </a:lnTo>
                    <a:lnTo>
                      <a:pt x="2" y="2"/>
                    </a:lnTo>
                    <a:lnTo>
                      <a:pt x="0" y="7"/>
                    </a:lnTo>
                    <a:lnTo>
                      <a:pt x="2" y="11"/>
                    </a:lnTo>
                    <a:lnTo>
                      <a:pt x="4" y="12"/>
                    </a:lnTo>
                    <a:lnTo>
                      <a:pt x="7" y="14"/>
                    </a:lnTo>
                    <a:lnTo>
                      <a:pt x="7" y="14"/>
                    </a:lnTo>
                    <a:lnTo>
                      <a:pt x="9" y="12"/>
                    </a:lnTo>
                    <a:lnTo>
                      <a:pt x="11" y="11"/>
                    </a:lnTo>
                    <a:lnTo>
                      <a:pt x="13" y="7"/>
                    </a:lnTo>
                    <a:lnTo>
                      <a:pt x="11" y="2"/>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330941" name="Group 189"/>
            <p:cNvGrpSpPr>
              <a:grpSpLocks/>
            </p:cNvGrpSpPr>
            <p:nvPr/>
          </p:nvGrpSpPr>
          <p:grpSpPr bwMode="auto">
            <a:xfrm>
              <a:off x="2141" y="2546"/>
              <a:ext cx="1014" cy="76"/>
              <a:chOff x="2141" y="2546"/>
              <a:chExt cx="1014" cy="76"/>
            </a:xfrm>
          </p:grpSpPr>
          <p:sp>
            <p:nvSpPr>
              <p:cNvPr id="330938" name="Line 186"/>
              <p:cNvSpPr>
                <a:spLocks noChangeShapeType="1"/>
              </p:cNvSpPr>
              <p:nvPr/>
            </p:nvSpPr>
            <p:spPr bwMode="auto">
              <a:xfrm>
                <a:off x="2212" y="2584"/>
                <a:ext cx="872" cy="1"/>
              </a:xfrm>
              <a:prstGeom prst="line">
                <a:avLst/>
              </a:prstGeom>
              <a:noFill/>
              <a:ln w="11113">
                <a:solidFill>
                  <a:srgbClr val="000000"/>
                </a:solidFill>
                <a:round/>
                <a:headEnd/>
                <a:tailEnd/>
              </a:ln>
            </p:spPr>
            <p:txBody>
              <a:bodyPr>
                <a:prstTxWarp prst="textNoShape">
                  <a:avLst/>
                </a:prstTxWarp>
              </a:bodyPr>
              <a:lstStyle/>
              <a:p>
                <a:endParaRPr lang="en-US"/>
              </a:p>
            </p:txBody>
          </p:sp>
          <p:sp>
            <p:nvSpPr>
              <p:cNvPr id="330939" name="Freeform 187"/>
              <p:cNvSpPr>
                <a:spLocks/>
              </p:cNvSpPr>
              <p:nvPr/>
            </p:nvSpPr>
            <p:spPr bwMode="auto">
              <a:xfrm>
                <a:off x="2141" y="2546"/>
                <a:ext cx="73" cy="74"/>
              </a:xfrm>
              <a:custGeom>
                <a:avLst/>
                <a:gdLst/>
                <a:ahLst/>
                <a:cxnLst>
                  <a:cxn ang="0">
                    <a:pos x="73" y="0"/>
                  </a:cxn>
                  <a:cxn ang="0">
                    <a:pos x="0" y="38"/>
                  </a:cxn>
                  <a:cxn ang="0">
                    <a:pos x="73" y="74"/>
                  </a:cxn>
                  <a:cxn ang="0">
                    <a:pos x="73" y="0"/>
                  </a:cxn>
                </a:cxnLst>
                <a:rect l="0" t="0" r="r" b="b"/>
                <a:pathLst>
                  <a:path w="73" h="74">
                    <a:moveTo>
                      <a:pt x="73" y="0"/>
                    </a:moveTo>
                    <a:lnTo>
                      <a:pt x="0" y="38"/>
                    </a:lnTo>
                    <a:lnTo>
                      <a:pt x="73" y="74"/>
                    </a:lnTo>
                    <a:lnTo>
                      <a:pt x="73"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40" name="Freeform 188"/>
              <p:cNvSpPr>
                <a:spLocks/>
              </p:cNvSpPr>
              <p:nvPr/>
            </p:nvSpPr>
            <p:spPr bwMode="auto">
              <a:xfrm>
                <a:off x="3082" y="2549"/>
                <a:ext cx="73" cy="73"/>
              </a:xfrm>
              <a:custGeom>
                <a:avLst/>
                <a:gdLst/>
                <a:ahLst/>
                <a:cxnLst>
                  <a:cxn ang="0">
                    <a:pos x="0" y="73"/>
                  </a:cxn>
                  <a:cxn ang="0">
                    <a:pos x="73" y="36"/>
                  </a:cxn>
                  <a:cxn ang="0">
                    <a:pos x="0" y="0"/>
                  </a:cxn>
                  <a:cxn ang="0">
                    <a:pos x="0" y="73"/>
                  </a:cxn>
                </a:cxnLst>
                <a:rect l="0" t="0" r="r" b="b"/>
                <a:pathLst>
                  <a:path w="73" h="73">
                    <a:moveTo>
                      <a:pt x="0" y="73"/>
                    </a:moveTo>
                    <a:lnTo>
                      <a:pt x="73" y="36"/>
                    </a:lnTo>
                    <a:lnTo>
                      <a:pt x="0" y="0"/>
                    </a:lnTo>
                    <a:lnTo>
                      <a:pt x="0" y="73"/>
                    </a:lnTo>
                    <a:close/>
                  </a:path>
                </a:pathLst>
              </a:custGeom>
              <a:solidFill>
                <a:srgbClr val="000000"/>
              </a:solidFill>
              <a:ln w="9525">
                <a:noFill/>
                <a:round/>
                <a:headEnd/>
                <a:tailEnd/>
              </a:ln>
            </p:spPr>
            <p:txBody>
              <a:bodyPr>
                <a:prstTxWarp prst="textNoShape">
                  <a:avLst/>
                </a:prstTxWarp>
              </a:bodyPr>
              <a:lstStyle/>
              <a:p>
                <a:endParaRPr lang="en-US"/>
              </a:p>
            </p:txBody>
          </p:sp>
        </p:grpSp>
        <p:sp>
          <p:nvSpPr>
            <p:cNvPr id="330942" name="Line 190"/>
            <p:cNvSpPr>
              <a:spLocks noChangeShapeType="1"/>
            </p:cNvSpPr>
            <p:nvPr/>
          </p:nvSpPr>
          <p:spPr bwMode="auto">
            <a:xfrm>
              <a:off x="2141" y="2043"/>
              <a:ext cx="1" cy="608"/>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0943" name="Line 191"/>
            <p:cNvSpPr>
              <a:spLocks noChangeShapeType="1"/>
            </p:cNvSpPr>
            <p:nvPr/>
          </p:nvSpPr>
          <p:spPr bwMode="auto">
            <a:xfrm>
              <a:off x="3155" y="1975"/>
              <a:ext cx="1" cy="676"/>
            </a:xfrm>
            <a:prstGeom prst="line">
              <a:avLst/>
            </a:prstGeom>
            <a:noFill/>
            <a:ln w="3175">
              <a:solidFill>
                <a:srgbClr val="000000"/>
              </a:solidFill>
              <a:round/>
              <a:headEnd/>
              <a:tailEnd/>
            </a:ln>
          </p:spPr>
          <p:txBody>
            <a:bodyPr>
              <a:prstTxWarp prst="textNoShape">
                <a:avLst/>
              </a:prstTxWarp>
            </a:bodyPr>
            <a:lstStyle/>
            <a:p>
              <a:endParaRPr lang="en-US"/>
            </a:p>
          </p:txBody>
        </p:sp>
        <p:grpSp>
          <p:nvGrpSpPr>
            <p:cNvPr id="330950" name="Group 198"/>
            <p:cNvGrpSpPr>
              <a:grpSpLocks/>
            </p:cNvGrpSpPr>
            <p:nvPr/>
          </p:nvGrpSpPr>
          <p:grpSpPr bwMode="auto">
            <a:xfrm>
              <a:off x="4375" y="1652"/>
              <a:ext cx="122" cy="149"/>
              <a:chOff x="4375" y="1652"/>
              <a:chExt cx="122" cy="149"/>
            </a:xfrm>
          </p:grpSpPr>
          <p:grpSp>
            <p:nvGrpSpPr>
              <p:cNvPr id="330948" name="Group 196"/>
              <p:cNvGrpSpPr>
                <a:grpSpLocks/>
              </p:cNvGrpSpPr>
              <p:nvPr/>
            </p:nvGrpSpPr>
            <p:grpSpPr bwMode="auto">
              <a:xfrm>
                <a:off x="4375" y="1652"/>
                <a:ext cx="122" cy="149"/>
                <a:chOff x="4375" y="1652"/>
                <a:chExt cx="122" cy="149"/>
              </a:xfrm>
            </p:grpSpPr>
            <p:sp>
              <p:nvSpPr>
                <p:cNvPr id="330944" name="Rectangle 192"/>
                <p:cNvSpPr>
                  <a:spLocks noChangeArrowheads="1"/>
                </p:cNvSpPr>
                <p:nvPr/>
              </p:nvSpPr>
              <p:spPr bwMode="auto">
                <a:xfrm>
                  <a:off x="4375" y="1652"/>
                  <a:ext cx="122" cy="149"/>
                </a:xfrm>
                <a:prstGeom prst="rect">
                  <a:avLst/>
                </a:prstGeom>
                <a:solidFill>
                  <a:srgbClr val="C0C0C0"/>
                </a:solidFill>
                <a:ln w="9525">
                  <a:noFill/>
                  <a:miter lim="800000"/>
                  <a:headEnd/>
                  <a:tailEnd/>
                </a:ln>
              </p:spPr>
              <p:txBody>
                <a:bodyPr>
                  <a:prstTxWarp prst="textNoShape">
                    <a:avLst/>
                  </a:prstTxWarp>
                </a:bodyPr>
                <a:lstStyle/>
                <a:p>
                  <a:endParaRPr lang="en-US"/>
                </a:p>
              </p:txBody>
            </p:sp>
            <p:sp>
              <p:nvSpPr>
                <p:cNvPr id="330945" name="Freeform 193"/>
                <p:cNvSpPr>
                  <a:spLocks/>
                </p:cNvSpPr>
                <p:nvPr/>
              </p:nvSpPr>
              <p:spPr bwMode="auto">
                <a:xfrm>
                  <a:off x="4375" y="1652"/>
                  <a:ext cx="121" cy="148"/>
                </a:xfrm>
                <a:custGeom>
                  <a:avLst/>
                  <a:gdLst/>
                  <a:ahLst/>
                  <a:cxnLst>
                    <a:cxn ang="0">
                      <a:pos x="16" y="0"/>
                    </a:cxn>
                    <a:cxn ang="0">
                      <a:pos x="0" y="14"/>
                    </a:cxn>
                    <a:cxn ang="0">
                      <a:pos x="104" y="148"/>
                    </a:cxn>
                    <a:cxn ang="0">
                      <a:pos x="121" y="134"/>
                    </a:cxn>
                    <a:cxn ang="0">
                      <a:pos x="16" y="0"/>
                    </a:cxn>
                  </a:cxnLst>
                  <a:rect l="0" t="0" r="r" b="b"/>
                  <a:pathLst>
                    <a:path w="121" h="148">
                      <a:moveTo>
                        <a:pt x="16" y="0"/>
                      </a:moveTo>
                      <a:lnTo>
                        <a:pt x="0" y="14"/>
                      </a:lnTo>
                      <a:lnTo>
                        <a:pt x="104" y="148"/>
                      </a:lnTo>
                      <a:lnTo>
                        <a:pt x="121" y="134"/>
                      </a:lnTo>
                      <a:lnTo>
                        <a:pt x="16" y="0"/>
                      </a:lnTo>
                      <a:close/>
                    </a:path>
                  </a:pathLst>
                </a:custGeom>
                <a:solidFill>
                  <a:srgbClr val="C0C0C0"/>
                </a:solidFill>
                <a:ln w="0">
                  <a:solidFill>
                    <a:srgbClr val="FFFFFF"/>
                  </a:solidFill>
                  <a:prstDash val="solid"/>
                  <a:round/>
                  <a:headEnd/>
                  <a:tailEnd/>
                </a:ln>
              </p:spPr>
              <p:txBody>
                <a:bodyPr>
                  <a:prstTxWarp prst="textNoShape">
                    <a:avLst/>
                  </a:prstTxWarp>
                </a:bodyPr>
                <a:lstStyle/>
                <a:p>
                  <a:endParaRPr lang="en-US"/>
                </a:p>
              </p:txBody>
            </p:sp>
            <p:sp>
              <p:nvSpPr>
                <p:cNvPr id="330946" name="Freeform 194"/>
                <p:cNvSpPr>
                  <a:spLocks/>
                </p:cNvSpPr>
                <p:nvPr/>
              </p:nvSpPr>
              <p:spPr bwMode="auto">
                <a:xfrm>
                  <a:off x="4375" y="1652"/>
                  <a:ext cx="121" cy="148"/>
                </a:xfrm>
                <a:custGeom>
                  <a:avLst/>
                  <a:gdLst/>
                  <a:ahLst/>
                  <a:cxnLst>
                    <a:cxn ang="0">
                      <a:pos x="16" y="0"/>
                    </a:cxn>
                    <a:cxn ang="0">
                      <a:pos x="0" y="14"/>
                    </a:cxn>
                    <a:cxn ang="0">
                      <a:pos x="104" y="148"/>
                    </a:cxn>
                    <a:cxn ang="0">
                      <a:pos x="121" y="134"/>
                    </a:cxn>
                    <a:cxn ang="0">
                      <a:pos x="16" y="0"/>
                    </a:cxn>
                  </a:cxnLst>
                  <a:rect l="0" t="0" r="r" b="b"/>
                  <a:pathLst>
                    <a:path w="121" h="148">
                      <a:moveTo>
                        <a:pt x="16" y="0"/>
                      </a:moveTo>
                      <a:lnTo>
                        <a:pt x="0" y="14"/>
                      </a:lnTo>
                      <a:lnTo>
                        <a:pt x="104" y="148"/>
                      </a:lnTo>
                      <a:lnTo>
                        <a:pt x="121" y="134"/>
                      </a:lnTo>
                      <a:lnTo>
                        <a:pt x="16" y="0"/>
                      </a:lnTo>
                      <a:close/>
                    </a:path>
                  </a:pathLst>
                </a:custGeom>
                <a:blipFill dpi="0" rotWithShape="0">
                  <a:blip r:embed="rId6"/>
                  <a:srcRect/>
                  <a:tile tx="0" ty="0" sx="100000" sy="100000" flip="none" algn="tl"/>
                </a:blipFill>
                <a:ln w="9525">
                  <a:noFill/>
                  <a:round/>
                  <a:headEnd/>
                  <a:tailEnd/>
                </a:ln>
              </p:spPr>
              <p:txBody>
                <a:bodyPr>
                  <a:prstTxWarp prst="textNoShape">
                    <a:avLst/>
                  </a:prstTxWarp>
                </a:bodyPr>
                <a:lstStyle/>
                <a:p>
                  <a:endParaRPr lang="en-US"/>
                </a:p>
              </p:txBody>
            </p:sp>
            <p:sp>
              <p:nvSpPr>
                <p:cNvPr id="330947" name="Rectangle 195"/>
                <p:cNvSpPr>
                  <a:spLocks noChangeArrowheads="1"/>
                </p:cNvSpPr>
                <p:nvPr/>
              </p:nvSpPr>
              <p:spPr bwMode="auto">
                <a:xfrm>
                  <a:off x="4375" y="1652"/>
                  <a:ext cx="122" cy="149"/>
                </a:xfrm>
                <a:prstGeom prst="rect">
                  <a:avLst/>
                </a:prstGeom>
                <a:solidFill>
                  <a:srgbClr val="C0C0C0"/>
                </a:solidFill>
                <a:ln w="9525">
                  <a:noFill/>
                  <a:miter lim="800000"/>
                  <a:headEnd/>
                  <a:tailEnd/>
                </a:ln>
              </p:spPr>
              <p:txBody>
                <a:bodyPr>
                  <a:prstTxWarp prst="textNoShape">
                    <a:avLst/>
                  </a:prstTxWarp>
                </a:bodyPr>
                <a:lstStyle/>
                <a:p>
                  <a:endParaRPr lang="en-US"/>
                </a:p>
              </p:txBody>
            </p:sp>
          </p:grpSp>
          <p:sp>
            <p:nvSpPr>
              <p:cNvPr id="330949" name="Freeform 197"/>
              <p:cNvSpPr>
                <a:spLocks/>
              </p:cNvSpPr>
              <p:nvPr/>
            </p:nvSpPr>
            <p:spPr bwMode="auto">
              <a:xfrm>
                <a:off x="4375" y="1652"/>
                <a:ext cx="121" cy="148"/>
              </a:xfrm>
              <a:custGeom>
                <a:avLst/>
                <a:gdLst/>
                <a:ahLst/>
                <a:cxnLst>
                  <a:cxn ang="0">
                    <a:pos x="16" y="0"/>
                  </a:cxn>
                  <a:cxn ang="0">
                    <a:pos x="0" y="14"/>
                  </a:cxn>
                  <a:cxn ang="0">
                    <a:pos x="104" y="148"/>
                  </a:cxn>
                  <a:cxn ang="0">
                    <a:pos x="121" y="134"/>
                  </a:cxn>
                  <a:cxn ang="0">
                    <a:pos x="16" y="0"/>
                  </a:cxn>
                </a:cxnLst>
                <a:rect l="0" t="0" r="r" b="b"/>
                <a:pathLst>
                  <a:path w="121" h="148">
                    <a:moveTo>
                      <a:pt x="16" y="0"/>
                    </a:moveTo>
                    <a:lnTo>
                      <a:pt x="0" y="14"/>
                    </a:lnTo>
                    <a:lnTo>
                      <a:pt x="104" y="148"/>
                    </a:lnTo>
                    <a:lnTo>
                      <a:pt x="121" y="134"/>
                    </a:lnTo>
                    <a:lnTo>
                      <a:pt x="16" y="0"/>
                    </a:lnTo>
                    <a:close/>
                  </a:path>
                </a:pathLst>
              </a:custGeom>
              <a:noFill/>
              <a:ln w="3175">
                <a:solidFill>
                  <a:srgbClr val="000000"/>
                </a:solidFill>
                <a:prstDash val="solid"/>
                <a:round/>
                <a:headEnd/>
                <a:tailEnd/>
              </a:ln>
            </p:spPr>
            <p:txBody>
              <a:bodyPr>
                <a:prstTxWarp prst="textNoShape">
                  <a:avLst/>
                </a:prstTxWarp>
              </a:bodyPr>
              <a:lstStyle/>
              <a:p>
                <a:endParaRPr lang="en-US"/>
              </a:p>
            </p:txBody>
          </p:sp>
        </p:grpSp>
        <p:sp>
          <p:nvSpPr>
            <p:cNvPr id="330951" name="Freeform 199"/>
            <p:cNvSpPr>
              <a:spLocks/>
            </p:cNvSpPr>
            <p:nvPr/>
          </p:nvSpPr>
          <p:spPr bwMode="auto">
            <a:xfrm>
              <a:off x="5115" y="1638"/>
              <a:ext cx="135" cy="67"/>
            </a:xfrm>
            <a:custGeom>
              <a:avLst/>
              <a:gdLst/>
              <a:ahLst/>
              <a:cxnLst>
                <a:cxn ang="0">
                  <a:pos x="33" y="0"/>
                </a:cxn>
                <a:cxn ang="0">
                  <a:pos x="27" y="1"/>
                </a:cxn>
                <a:cxn ang="0">
                  <a:pos x="21" y="2"/>
                </a:cxn>
                <a:cxn ang="0">
                  <a:pos x="15" y="5"/>
                </a:cxn>
                <a:cxn ang="0">
                  <a:pos x="10" y="10"/>
                </a:cxn>
                <a:cxn ang="0">
                  <a:pos x="5" y="15"/>
                </a:cxn>
                <a:cxn ang="0">
                  <a:pos x="2" y="21"/>
                </a:cxn>
                <a:cxn ang="0">
                  <a:pos x="1" y="27"/>
                </a:cxn>
                <a:cxn ang="0">
                  <a:pos x="0" y="33"/>
                </a:cxn>
                <a:cxn ang="0">
                  <a:pos x="1" y="40"/>
                </a:cxn>
                <a:cxn ang="0">
                  <a:pos x="2" y="47"/>
                </a:cxn>
                <a:cxn ang="0">
                  <a:pos x="5" y="52"/>
                </a:cxn>
                <a:cxn ang="0">
                  <a:pos x="10" y="57"/>
                </a:cxn>
                <a:cxn ang="0">
                  <a:pos x="15" y="61"/>
                </a:cxn>
                <a:cxn ang="0">
                  <a:pos x="21" y="65"/>
                </a:cxn>
                <a:cxn ang="0">
                  <a:pos x="27" y="66"/>
                </a:cxn>
                <a:cxn ang="0">
                  <a:pos x="33" y="67"/>
                </a:cxn>
                <a:cxn ang="0">
                  <a:pos x="101" y="67"/>
                </a:cxn>
                <a:cxn ang="0">
                  <a:pos x="108" y="66"/>
                </a:cxn>
                <a:cxn ang="0">
                  <a:pos x="114" y="65"/>
                </a:cxn>
                <a:cxn ang="0">
                  <a:pos x="120" y="61"/>
                </a:cxn>
                <a:cxn ang="0">
                  <a:pos x="125" y="57"/>
                </a:cxn>
                <a:cxn ang="0">
                  <a:pos x="129" y="52"/>
                </a:cxn>
                <a:cxn ang="0">
                  <a:pos x="132" y="47"/>
                </a:cxn>
                <a:cxn ang="0">
                  <a:pos x="134" y="40"/>
                </a:cxn>
                <a:cxn ang="0">
                  <a:pos x="135" y="33"/>
                </a:cxn>
                <a:cxn ang="0">
                  <a:pos x="134" y="27"/>
                </a:cxn>
                <a:cxn ang="0">
                  <a:pos x="132" y="21"/>
                </a:cxn>
                <a:cxn ang="0">
                  <a:pos x="129" y="15"/>
                </a:cxn>
                <a:cxn ang="0">
                  <a:pos x="125" y="10"/>
                </a:cxn>
                <a:cxn ang="0">
                  <a:pos x="120" y="5"/>
                </a:cxn>
                <a:cxn ang="0">
                  <a:pos x="114" y="2"/>
                </a:cxn>
                <a:cxn ang="0">
                  <a:pos x="108" y="1"/>
                </a:cxn>
                <a:cxn ang="0">
                  <a:pos x="101" y="0"/>
                </a:cxn>
                <a:cxn ang="0">
                  <a:pos x="33" y="0"/>
                </a:cxn>
              </a:cxnLst>
              <a:rect l="0" t="0" r="r" b="b"/>
              <a:pathLst>
                <a:path w="135" h="67">
                  <a:moveTo>
                    <a:pt x="33" y="0"/>
                  </a:moveTo>
                  <a:lnTo>
                    <a:pt x="27" y="1"/>
                  </a:lnTo>
                  <a:lnTo>
                    <a:pt x="21" y="2"/>
                  </a:lnTo>
                  <a:lnTo>
                    <a:pt x="15" y="5"/>
                  </a:lnTo>
                  <a:lnTo>
                    <a:pt x="10" y="10"/>
                  </a:lnTo>
                  <a:lnTo>
                    <a:pt x="5" y="15"/>
                  </a:lnTo>
                  <a:lnTo>
                    <a:pt x="2" y="21"/>
                  </a:lnTo>
                  <a:lnTo>
                    <a:pt x="1" y="27"/>
                  </a:lnTo>
                  <a:lnTo>
                    <a:pt x="0" y="33"/>
                  </a:lnTo>
                  <a:lnTo>
                    <a:pt x="1" y="40"/>
                  </a:lnTo>
                  <a:lnTo>
                    <a:pt x="2" y="47"/>
                  </a:lnTo>
                  <a:lnTo>
                    <a:pt x="5" y="52"/>
                  </a:lnTo>
                  <a:lnTo>
                    <a:pt x="10" y="57"/>
                  </a:lnTo>
                  <a:lnTo>
                    <a:pt x="15" y="61"/>
                  </a:lnTo>
                  <a:lnTo>
                    <a:pt x="21" y="65"/>
                  </a:lnTo>
                  <a:lnTo>
                    <a:pt x="27" y="66"/>
                  </a:lnTo>
                  <a:lnTo>
                    <a:pt x="33" y="67"/>
                  </a:lnTo>
                  <a:lnTo>
                    <a:pt x="101" y="67"/>
                  </a:lnTo>
                  <a:lnTo>
                    <a:pt x="108" y="66"/>
                  </a:lnTo>
                  <a:lnTo>
                    <a:pt x="114" y="65"/>
                  </a:lnTo>
                  <a:lnTo>
                    <a:pt x="120" y="61"/>
                  </a:lnTo>
                  <a:lnTo>
                    <a:pt x="125" y="57"/>
                  </a:lnTo>
                  <a:lnTo>
                    <a:pt x="129" y="52"/>
                  </a:lnTo>
                  <a:lnTo>
                    <a:pt x="132" y="47"/>
                  </a:lnTo>
                  <a:lnTo>
                    <a:pt x="134" y="40"/>
                  </a:lnTo>
                  <a:lnTo>
                    <a:pt x="135" y="33"/>
                  </a:lnTo>
                  <a:lnTo>
                    <a:pt x="134" y="27"/>
                  </a:lnTo>
                  <a:lnTo>
                    <a:pt x="132" y="21"/>
                  </a:lnTo>
                  <a:lnTo>
                    <a:pt x="129" y="15"/>
                  </a:lnTo>
                  <a:lnTo>
                    <a:pt x="125" y="10"/>
                  </a:lnTo>
                  <a:lnTo>
                    <a:pt x="120" y="5"/>
                  </a:lnTo>
                  <a:lnTo>
                    <a:pt x="114" y="2"/>
                  </a:lnTo>
                  <a:lnTo>
                    <a:pt x="108" y="1"/>
                  </a:lnTo>
                  <a:lnTo>
                    <a:pt x="101" y="0"/>
                  </a:lnTo>
                  <a:lnTo>
                    <a:pt x="33" y="0"/>
                  </a:lnTo>
                  <a:close/>
                </a:path>
              </a:pathLst>
            </a:custGeom>
            <a:solidFill>
              <a:srgbClr val="0000FF"/>
            </a:solidFill>
            <a:ln w="3175">
              <a:solidFill>
                <a:srgbClr val="000000"/>
              </a:solidFill>
              <a:prstDash val="solid"/>
              <a:round/>
              <a:headEnd/>
              <a:tailEnd/>
            </a:ln>
          </p:spPr>
          <p:txBody>
            <a:bodyPr>
              <a:prstTxWarp prst="textNoShape">
                <a:avLst/>
              </a:prstTxWarp>
            </a:bodyPr>
            <a:lstStyle/>
            <a:p>
              <a:endParaRPr lang="en-US"/>
            </a:p>
          </p:txBody>
        </p:sp>
        <p:sp>
          <p:nvSpPr>
            <p:cNvPr id="330952" name="Freeform 200"/>
            <p:cNvSpPr>
              <a:spLocks/>
            </p:cNvSpPr>
            <p:nvPr/>
          </p:nvSpPr>
          <p:spPr bwMode="auto">
            <a:xfrm>
              <a:off x="5115" y="1705"/>
              <a:ext cx="135" cy="68"/>
            </a:xfrm>
            <a:custGeom>
              <a:avLst/>
              <a:gdLst/>
              <a:ahLst/>
              <a:cxnLst>
                <a:cxn ang="0">
                  <a:pos x="33" y="0"/>
                </a:cxn>
                <a:cxn ang="0">
                  <a:pos x="27" y="1"/>
                </a:cxn>
                <a:cxn ang="0">
                  <a:pos x="21" y="2"/>
                </a:cxn>
                <a:cxn ang="0">
                  <a:pos x="15" y="6"/>
                </a:cxn>
                <a:cxn ang="0">
                  <a:pos x="10" y="10"/>
                </a:cxn>
                <a:cxn ang="0">
                  <a:pos x="5" y="16"/>
                </a:cxn>
                <a:cxn ang="0">
                  <a:pos x="2" y="22"/>
                </a:cxn>
                <a:cxn ang="0">
                  <a:pos x="1" y="27"/>
                </a:cxn>
                <a:cxn ang="0">
                  <a:pos x="0" y="34"/>
                </a:cxn>
                <a:cxn ang="0">
                  <a:pos x="1" y="41"/>
                </a:cxn>
                <a:cxn ang="0">
                  <a:pos x="2" y="47"/>
                </a:cxn>
                <a:cxn ang="0">
                  <a:pos x="5" y="53"/>
                </a:cxn>
                <a:cxn ang="0">
                  <a:pos x="10" y="58"/>
                </a:cxn>
                <a:cxn ang="0">
                  <a:pos x="15" y="62"/>
                </a:cxn>
                <a:cxn ang="0">
                  <a:pos x="21" y="65"/>
                </a:cxn>
                <a:cxn ang="0">
                  <a:pos x="27" y="67"/>
                </a:cxn>
                <a:cxn ang="0">
                  <a:pos x="33" y="68"/>
                </a:cxn>
                <a:cxn ang="0">
                  <a:pos x="101" y="68"/>
                </a:cxn>
                <a:cxn ang="0">
                  <a:pos x="108" y="67"/>
                </a:cxn>
                <a:cxn ang="0">
                  <a:pos x="114" y="65"/>
                </a:cxn>
                <a:cxn ang="0">
                  <a:pos x="120" y="62"/>
                </a:cxn>
                <a:cxn ang="0">
                  <a:pos x="125" y="58"/>
                </a:cxn>
                <a:cxn ang="0">
                  <a:pos x="129" y="53"/>
                </a:cxn>
                <a:cxn ang="0">
                  <a:pos x="132" y="47"/>
                </a:cxn>
                <a:cxn ang="0">
                  <a:pos x="134" y="41"/>
                </a:cxn>
                <a:cxn ang="0">
                  <a:pos x="135" y="34"/>
                </a:cxn>
                <a:cxn ang="0">
                  <a:pos x="134" y="27"/>
                </a:cxn>
                <a:cxn ang="0">
                  <a:pos x="132" y="22"/>
                </a:cxn>
                <a:cxn ang="0">
                  <a:pos x="129" y="16"/>
                </a:cxn>
                <a:cxn ang="0">
                  <a:pos x="125" y="10"/>
                </a:cxn>
                <a:cxn ang="0">
                  <a:pos x="120" y="6"/>
                </a:cxn>
                <a:cxn ang="0">
                  <a:pos x="114" y="2"/>
                </a:cxn>
                <a:cxn ang="0">
                  <a:pos x="108" y="1"/>
                </a:cxn>
                <a:cxn ang="0">
                  <a:pos x="101" y="0"/>
                </a:cxn>
                <a:cxn ang="0">
                  <a:pos x="33" y="0"/>
                </a:cxn>
              </a:cxnLst>
              <a:rect l="0" t="0" r="r" b="b"/>
              <a:pathLst>
                <a:path w="135" h="68">
                  <a:moveTo>
                    <a:pt x="33" y="0"/>
                  </a:moveTo>
                  <a:lnTo>
                    <a:pt x="27" y="1"/>
                  </a:lnTo>
                  <a:lnTo>
                    <a:pt x="21" y="2"/>
                  </a:lnTo>
                  <a:lnTo>
                    <a:pt x="15" y="6"/>
                  </a:lnTo>
                  <a:lnTo>
                    <a:pt x="10" y="10"/>
                  </a:lnTo>
                  <a:lnTo>
                    <a:pt x="5" y="16"/>
                  </a:lnTo>
                  <a:lnTo>
                    <a:pt x="2" y="22"/>
                  </a:lnTo>
                  <a:lnTo>
                    <a:pt x="1" y="27"/>
                  </a:lnTo>
                  <a:lnTo>
                    <a:pt x="0" y="34"/>
                  </a:lnTo>
                  <a:lnTo>
                    <a:pt x="1" y="41"/>
                  </a:lnTo>
                  <a:lnTo>
                    <a:pt x="2" y="47"/>
                  </a:lnTo>
                  <a:lnTo>
                    <a:pt x="5" y="53"/>
                  </a:lnTo>
                  <a:lnTo>
                    <a:pt x="10" y="58"/>
                  </a:lnTo>
                  <a:lnTo>
                    <a:pt x="15" y="62"/>
                  </a:lnTo>
                  <a:lnTo>
                    <a:pt x="21" y="65"/>
                  </a:lnTo>
                  <a:lnTo>
                    <a:pt x="27" y="67"/>
                  </a:lnTo>
                  <a:lnTo>
                    <a:pt x="33" y="68"/>
                  </a:lnTo>
                  <a:lnTo>
                    <a:pt x="101" y="68"/>
                  </a:lnTo>
                  <a:lnTo>
                    <a:pt x="108" y="67"/>
                  </a:lnTo>
                  <a:lnTo>
                    <a:pt x="114" y="65"/>
                  </a:lnTo>
                  <a:lnTo>
                    <a:pt x="120" y="62"/>
                  </a:lnTo>
                  <a:lnTo>
                    <a:pt x="125" y="58"/>
                  </a:lnTo>
                  <a:lnTo>
                    <a:pt x="129" y="53"/>
                  </a:lnTo>
                  <a:lnTo>
                    <a:pt x="132" y="47"/>
                  </a:lnTo>
                  <a:lnTo>
                    <a:pt x="134" y="41"/>
                  </a:lnTo>
                  <a:lnTo>
                    <a:pt x="135" y="34"/>
                  </a:lnTo>
                  <a:lnTo>
                    <a:pt x="134" y="27"/>
                  </a:lnTo>
                  <a:lnTo>
                    <a:pt x="132" y="22"/>
                  </a:lnTo>
                  <a:lnTo>
                    <a:pt x="129" y="16"/>
                  </a:lnTo>
                  <a:lnTo>
                    <a:pt x="125" y="10"/>
                  </a:lnTo>
                  <a:lnTo>
                    <a:pt x="120" y="6"/>
                  </a:lnTo>
                  <a:lnTo>
                    <a:pt x="114" y="2"/>
                  </a:lnTo>
                  <a:lnTo>
                    <a:pt x="108" y="1"/>
                  </a:lnTo>
                  <a:lnTo>
                    <a:pt x="101" y="0"/>
                  </a:lnTo>
                  <a:lnTo>
                    <a:pt x="33" y="0"/>
                  </a:lnTo>
                  <a:close/>
                </a:path>
              </a:pathLst>
            </a:custGeom>
            <a:solidFill>
              <a:srgbClr val="FF0000"/>
            </a:solidFill>
            <a:ln w="3175">
              <a:solidFill>
                <a:srgbClr val="000000"/>
              </a:solidFill>
              <a:prstDash val="solid"/>
              <a:round/>
              <a:headEnd/>
              <a:tailEnd/>
            </a:ln>
          </p:spPr>
          <p:txBody>
            <a:bodyPr>
              <a:prstTxWarp prst="textNoShape">
                <a:avLst/>
              </a:prstTxWarp>
            </a:bodyPr>
            <a:lstStyle/>
            <a:p>
              <a:endParaRPr lang="en-US"/>
            </a:p>
          </p:txBody>
        </p:sp>
        <p:sp>
          <p:nvSpPr>
            <p:cNvPr id="330953" name="Freeform 201"/>
            <p:cNvSpPr>
              <a:spLocks/>
            </p:cNvSpPr>
            <p:nvPr/>
          </p:nvSpPr>
          <p:spPr bwMode="auto">
            <a:xfrm>
              <a:off x="5115" y="1773"/>
              <a:ext cx="135" cy="67"/>
            </a:xfrm>
            <a:custGeom>
              <a:avLst/>
              <a:gdLst/>
              <a:ahLst/>
              <a:cxnLst>
                <a:cxn ang="0">
                  <a:pos x="33" y="0"/>
                </a:cxn>
                <a:cxn ang="0">
                  <a:pos x="27" y="1"/>
                </a:cxn>
                <a:cxn ang="0">
                  <a:pos x="21" y="2"/>
                </a:cxn>
                <a:cxn ang="0">
                  <a:pos x="15" y="5"/>
                </a:cxn>
                <a:cxn ang="0">
                  <a:pos x="10" y="10"/>
                </a:cxn>
                <a:cxn ang="0">
                  <a:pos x="5" y="15"/>
                </a:cxn>
                <a:cxn ang="0">
                  <a:pos x="2" y="21"/>
                </a:cxn>
                <a:cxn ang="0">
                  <a:pos x="1" y="27"/>
                </a:cxn>
                <a:cxn ang="0">
                  <a:pos x="0" y="33"/>
                </a:cxn>
                <a:cxn ang="0">
                  <a:pos x="1" y="40"/>
                </a:cxn>
                <a:cxn ang="0">
                  <a:pos x="2" y="47"/>
                </a:cxn>
                <a:cxn ang="0">
                  <a:pos x="5" y="53"/>
                </a:cxn>
                <a:cxn ang="0">
                  <a:pos x="10" y="57"/>
                </a:cxn>
                <a:cxn ang="0">
                  <a:pos x="15" y="62"/>
                </a:cxn>
                <a:cxn ang="0">
                  <a:pos x="21" y="65"/>
                </a:cxn>
                <a:cxn ang="0">
                  <a:pos x="27" y="66"/>
                </a:cxn>
                <a:cxn ang="0">
                  <a:pos x="33" y="67"/>
                </a:cxn>
                <a:cxn ang="0">
                  <a:pos x="101" y="67"/>
                </a:cxn>
                <a:cxn ang="0">
                  <a:pos x="108" y="66"/>
                </a:cxn>
                <a:cxn ang="0">
                  <a:pos x="114" y="65"/>
                </a:cxn>
                <a:cxn ang="0">
                  <a:pos x="120" y="62"/>
                </a:cxn>
                <a:cxn ang="0">
                  <a:pos x="125" y="57"/>
                </a:cxn>
                <a:cxn ang="0">
                  <a:pos x="129" y="53"/>
                </a:cxn>
                <a:cxn ang="0">
                  <a:pos x="132" y="47"/>
                </a:cxn>
                <a:cxn ang="0">
                  <a:pos x="134" y="40"/>
                </a:cxn>
                <a:cxn ang="0">
                  <a:pos x="135" y="33"/>
                </a:cxn>
                <a:cxn ang="0">
                  <a:pos x="134" y="27"/>
                </a:cxn>
                <a:cxn ang="0">
                  <a:pos x="132" y="21"/>
                </a:cxn>
                <a:cxn ang="0">
                  <a:pos x="129" y="15"/>
                </a:cxn>
                <a:cxn ang="0">
                  <a:pos x="125" y="10"/>
                </a:cxn>
                <a:cxn ang="0">
                  <a:pos x="120" y="5"/>
                </a:cxn>
                <a:cxn ang="0">
                  <a:pos x="114" y="2"/>
                </a:cxn>
                <a:cxn ang="0">
                  <a:pos x="108" y="1"/>
                </a:cxn>
                <a:cxn ang="0">
                  <a:pos x="101" y="0"/>
                </a:cxn>
                <a:cxn ang="0">
                  <a:pos x="33" y="0"/>
                </a:cxn>
              </a:cxnLst>
              <a:rect l="0" t="0" r="r" b="b"/>
              <a:pathLst>
                <a:path w="135" h="67">
                  <a:moveTo>
                    <a:pt x="33" y="0"/>
                  </a:moveTo>
                  <a:lnTo>
                    <a:pt x="27" y="1"/>
                  </a:lnTo>
                  <a:lnTo>
                    <a:pt x="21" y="2"/>
                  </a:lnTo>
                  <a:lnTo>
                    <a:pt x="15" y="5"/>
                  </a:lnTo>
                  <a:lnTo>
                    <a:pt x="10" y="10"/>
                  </a:lnTo>
                  <a:lnTo>
                    <a:pt x="5" y="15"/>
                  </a:lnTo>
                  <a:lnTo>
                    <a:pt x="2" y="21"/>
                  </a:lnTo>
                  <a:lnTo>
                    <a:pt x="1" y="27"/>
                  </a:lnTo>
                  <a:lnTo>
                    <a:pt x="0" y="33"/>
                  </a:lnTo>
                  <a:lnTo>
                    <a:pt x="1" y="40"/>
                  </a:lnTo>
                  <a:lnTo>
                    <a:pt x="2" y="47"/>
                  </a:lnTo>
                  <a:lnTo>
                    <a:pt x="5" y="53"/>
                  </a:lnTo>
                  <a:lnTo>
                    <a:pt x="10" y="57"/>
                  </a:lnTo>
                  <a:lnTo>
                    <a:pt x="15" y="62"/>
                  </a:lnTo>
                  <a:lnTo>
                    <a:pt x="21" y="65"/>
                  </a:lnTo>
                  <a:lnTo>
                    <a:pt x="27" y="66"/>
                  </a:lnTo>
                  <a:lnTo>
                    <a:pt x="33" y="67"/>
                  </a:lnTo>
                  <a:lnTo>
                    <a:pt x="101" y="67"/>
                  </a:lnTo>
                  <a:lnTo>
                    <a:pt x="108" y="66"/>
                  </a:lnTo>
                  <a:lnTo>
                    <a:pt x="114" y="65"/>
                  </a:lnTo>
                  <a:lnTo>
                    <a:pt x="120" y="62"/>
                  </a:lnTo>
                  <a:lnTo>
                    <a:pt x="125" y="57"/>
                  </a:lnTo>
                  <a:lnTo>
                    <a:pt x="129" y="53"/>
                  </a:lnTo>
                  <a:lnTo>
                    <a:pt x="132" y="47"/>
                  </a:lnTo>
                  <a:lnTo>
                    <a:pt x="134" y="40"/>
                  </a:lnTo>
                  <a:lnTo>
                    <a:pt x="135" y="33"/>
                  </a:lnTo>
                  <a:lnTo>
                    <a:pt x="134" y="27"/>
                  </a:lnTo>
                  <a:lnTo>
                    <a:pt x="132" y="21"/>
                  </a:lnTo>
                  <a:lnTo>
                    <a:pt x="129" y="15"/>
                  </a:lnTo>
                  <a:lnTo>
                    <a:pt x="125" y="10"/>
                  </a:lnTo>
                  <a:lnTo>
                    <a:pt x="120" y="5"/>
                  </a:lnTo>
                  <a:lnTo>
                    <a:pt x="114" y="2"/>
                  </a:lnTo>
                  <a:lnTo>
                    <a:pt x="108" y="1"/>
                  </a:lnTo>
                  <a:lnTo>
                    <a:pt x="101" y="0"/>
                  </a:lnTo>
                  <a:lnTo>
                    <a:pt x="33" y="0"/>
                  </a:lnTo>
                  <a:close/>
                </a:path>
              </a:pathLst>
            </a:custGeom>
            <a:solidFill>
              <a:srgbClr val="00FF00"/>
            </a:solidFill>
            <a:ln w="3175">
              <a:solidFill>
                <a:srgbClr val="000000"/>
              </a:solidFill>
              <a:prstDash val="solid"/>
              <a:round/>
              <a:headEnd/>
              <a:tailEnd/>
            </a:ln>
          </p:spPr>
          <p:txBody>
            <a:bodyPr>
              <a:prstTxWarp prst="textNoShape">
                <a:avLst/>
              </a:prstTxWarp>
            </a:bodyPr>
            <a:lstStyle/>
            <a:p>
              <a:endParaRPr lang="en-US"/>
            </a:p>
          </p:txBody>
        </p:sp>
        <p:sp>
          <p:nvSpPr>
            <p:cNvPr id="330954" name="Line 202"/>
            <p:cNvSpPr>
              <a:spLocks noChangeShapeType="1"/>
            </p:cNvSpPr>
            <p:nvPr/>
          </p:nvSpPr>
          <p:spPr bwMode="auto">
            <a:xfrm flipV="1">
              <a:off x="4469" y="1675"/>
              <a:ext cx="121" cy="76"/>
            </a:xfrm>
            <a:prstGeom prst="line">
              <a:avLst/>
            </a:prstGeom>
            <a:noFill/>
            <a:ln w="3175">
              <a:solidFill>
                <a:srgbClr val="808080"/>
              </a:solidFill>
              <a:round/>
              <a:headEnd/>
              <a:tailEnd/>
            </a:ln>
          </p:spPr>
          <p:txBody>
            <a:bodyPr>
              <a:prstTxWarp prst="textNoShape">
                <a:avLst/>
              </a:prstTxWarp>
            </a:bodyPr>
            <a:lstStyle/>
            <a:p>
              <a:endParaRPr lang="en-US"/>
            </a:p>
          </p:txBody>
        </p:sp>
        <p:sp>
          <p:nvSpPr>
            <p:cNvPr id="330955" name="Line 203"/>
            <p:cNvSpPr>
              <a:spLocks noChangeShapeType="1"/>
            </p:cNvSpPr>
            <p:nvPr/>
          </p:nvSpPr>
          <p:spPr bwMode="auto">
            <a:xfrm flipV="1">
              <a:off x="4431" y="1592"/>
              <a:ext cx="53" cy="106"/>
            </a:xfrm>
            <a:prstGeom prst="line">
              <a:avLst/>
            </a:prstGeom>
            <a:noFill/>
            <a:ln w="3175">
              <a:solidFill>
                <a:srgbClr val="808080"/>
              </a:solidFill>
              <a:round/>
              <a:headEnd/>
              <a:tailEnd/>
            </a:ln>
          </p:spPr>
          <p:txBody>
            <a:bodyPr>
              <a:prstTxWarp prst="textNoShape">
                <a:avLst/>
              </a:prstTxWarp>
            </a:bodyPr>
            <a:lstStyle/>
            <a:p>
              <a:endParaRPr lang="en-US"/>
            </a:p>
          </p:txBody>
        </p:sp>
        <p:sp>
          <p:nvSpPr>
            <p:cNvPr id="330956" name="Rectangle 204"/>
            <p:cNvSpPr>
              <a:spLocks noChangeArrowheads="1"/>
            </p:cNvSpPr>
            <p:nvPr/>
          </p:nvSpPr>
          <p:spPr bwMode="auto">
            <a:xfrm>
              <a:off x="5452" y="2112"/>
              <a:ext cx="68" cy="135"/>
            </a:xfrm>
            <a:prstGeom prst="rect">
              <a:avLst/>
            </a:prstGeom>
            <a:noFill/>
            <a:ln w="9525">
              <a:noFill/>
              <a:miter lim="800000"/>
              <a:headEnd/>
              <a:tailEnd/>
            </a:ln>
          </p:spPr>
          <p:txBody>
            <a:bodyPr>
              <a:prstTxWarp prst="textNoShape">
                <a:avLst/>
              </a:prstTxWarp>
            </a:bodyPr>
            <a:lstStyle/>
            <a:p>
              <a:endParaRPr lang="en-US"/>
            </a:p>
          </p:txBody>
        </p:sp>
        <p:sp>
          <p:nvSpPr>
            <p:cNvPr id="330957" name="Rectangle 205"/>
            <p:cNvSpPr>
              <a:spLocks noChangeArrowheads="1"/>
            </p:cNvSpPr>
            <p:nvPr/>
          </p:nvSpPr>
          <p:spPr bwMode="auto">
            <a:xfrm>
              <a:off x="384" y="1909"/>
              <a:ext cx="136" cy="136"/>
            </a:xfrm>
            <a:prstGeom prst="rect">
              <a:avLst/>
            </a:prstGeom>
            <a:noFill/>
            <a:ln w="9525">
              <a:noFill/>
              <a:miter lim="800000"/>
              <a:headEnd/>
              <a:tailEnd/>
            </a:ln>
          </p:spPr>
          <p:txBody>
            <a:bodyPr>
              <a:prstTxWarp prst="textNoShape">
                <a:avLst/>
              </a:prstTxWarp>
            </a:bodyPr>
            <a:lstStyle/>
            <a:p>
              <a:endParaRPr lang="en-US"/>
            </a:p>
          </p:txBody>
        </p:sp>
        <p:sp>
          <p:nvSpPr>
            <p:cNvPr id="330958" name="Rectangle 206"/>
            <p:cNvSpPr>
              <a:spLocks noChangeArrowheads="1"/>
            </p:cNvSpPr>
            <p:nvPr/>
          </p:nvSpPr>
          <p:spPr bwMode="auto">
            <a:xfrm>
              <a:off x="403" y="1911"/>
              <a:ext cx="85" cy="115"/>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10000"/>
                  </a:solidFill>
                </a:rPr>
                <a:t>M</a:t>
              </a:r>
              <a:endParaRPr lang="en-US"/>
            </a:p>
          </p:txBody>
        </p:sp>
        <p:sp>
          <p:nvSpPr>
            <p:cNvPr id="330959" name="Line 207"/>
            <p:cNvSpPr>
              <a:spLocks noChangeShapeType="1"/>
            </p:cNvSpPr>
            <p:nvPr/>
          </p:nvSpPr>
          <p:spPr bwMode="auto">
            <a:xfrm flipV="1">
              <a:off x="1269" y="1616"/>
              <a:ext cx="2748" cy="61"/>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0960" name="Line 208"/>
            <p:cNvSpPr>
              <a:spLocks noChangeShapeType="1"/>
            </p:cNvSpPr>
            <p:nvPr/>
          </p:nvSpPr>
          <p:spPr bwMode="auto">
            <a:xfrm>
              <a:off x="1269" y="1804"/>
              <a:ext cx="2748" cy="61"/>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0961" name="Line 209"/>
            <p:cNvSpPr>
              <a:spLocks noChangeShapeType="1"/>
            </p:cNvSpPr>
            <p:nvPr/>
          </p:nvSpPr>
          <p:spPr bwMode="auto">
            <a:xfrm flipH="1">
              <a:off x="582" y="1677"/>
              <a:ext cx="663" cy="80"/>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0962" name="Line 210"/>
            <p:cNvSpPr>
              <a:spLocks noChangeShapeType="1"/>
            </p:cNvSpPr>
            <p:nvPr/>
          </p:nvSpPr>
          <p:spPr bwMode="auto">
            <a:xfrm flipH="1" flipV="1">
              <a:off x="593" y="1727"/>
              <a:ext cx="638" cy="70"/>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0963" name="Rectangle 211"/>
            <p:cNvSpPr>
              <a:spLocks noChangeArrowheads="1"/>
            </p:cNvSpPr>
            <p:nvPr/>
          </p:nvSpPr>
          <p:spPr bwMode="auto">
            <a:xfrm>
              <a:off x="1319" y="1678"/>
              <a:ext cx="136" cy="136"/>
            </a:xfrm>
            <a:prstGeom prst="rect">
              <a:avLst/>
            </a:prstGeom>
            <a:noFill/>
            <a:ln w="9525">
              <a:noFill/>
              <a:miter lim="800000"/>
              <a:headEnd/>
              <a:tailEnd/>
            </a:ln>
          </p:spPr>
          <p:txBody>
            <a:bodyPr>
              <a:prstTxWarp prst="textNoShape">
                <a:avLst/>
              </a:prstTxWarp>
            </a:bodyPr>
            <a:lstStyle/>
            <a:p>
              <a:endParaRPr lang="en-US"/>
            </a:p>
          </p:txBody>
        </p:sp>
        <p:sp>
          <p:nvSpPr>
            <p:cNvPr id="330964" name="Rectangle 212"/>
            <p:cNvSpPr>
              <a:spLocks noChangeArrowheads="1"/>
            </p:cNvSpPr>
            <p:nvPr/>
          </p:nvSpPr>
          <p:spPr bwMode="auto">
            <a:xfrm>
              <a:off x="1337" y="1680"/>
              <a:ext cx="59" cy="115"/>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rPr>
                <a:t>L</a:t>
              </a:r>
              <a:endParaRPr lang="en-US"/>
            </a:p>
          </p:txBody>
        </p:sp>
        <p:sp>
          <p:nvSpPr>
            <p:cNvPr id="330965" name="Rectangle 213"/>
            <p:cNvSpPr>
              <a:spLocks noChangeArrowheads="1"/>
            </p:cNvSpPr>
            <p:nvPr/>
          </p:nvSpPr>
          <p:spPr bwMode="auto">
            <a:xfrm>
              <a:off x="1388" y="1724"/>
              <a:ext cx="32" cy="77"/>
            </a:xfrm>
            <a:prstGeom prst="rect">
              <a:avLst/>
            </a:prstGeom>
            <a:noFill/>
            <a:ln w="9525">
              <a:noFill/>
              <a:miter lim="800000"/>
              <a:headEnd/>
              <a:tailEnd/>
            </a:ln>
          </p:spPr>
          <p:txBody>
            <a:bodyPr wrap="none" lIns="0" tIns="0" rIns="0" bIns="0">
              <a:prstTxWarp prst="textNoShape">
                <a:avLst/>
              </a:prstTxWarp>
              <a:spAutoFit/>
            </a:bodyPr>
            <a:lstStyle/>
            <a:p>
              <a:r>
                <a:rPr lang="en-US" sz="800">
                  <a:solidFill>
                    <a:srgbClr val="000000"/>
                  </a:solidFill>
                </a:rPr>
                <a:t>2</a:t>
              </a:r>
              <a:endParaRPr lang="en-US"/>
            </a:p>
          </p:txBody>
        </p:sp>
        <p:sp>
          <p:nvSpPr>
            <p:cNvPr id="330966" name="Rectangle 214"/>
            <p:cNvSpPr>
              <a:spLocks noChangeArrowheads="1"/>
            </p:cNvSpPr>
            <p:nvPr/>
          </p:nvSpPr>
          <p:spPr bwMode="auto">
            <a:xfrm>
              <a:off x="4641" y="1639"/>
              <a:ext cx="137" cy="203"/>
            </a:xfrm>
            <a:prstGeom prst="rect">
              <a:avLst/>
            </a:prstGeom>
            <a:noFill/>
            <a:ln w="17526">
              <a:solidFill>
                <a:srgbClr val="000000"/>
              </a:solidFill>
              <a:miter lim="800000"/>
              <a:headEnd/>
              <a:tailEnd/>
            </a:ln>
          </p:spPr>
          <p:txBody>
            <a:bodyPr>
              <a:prstTxWarp prst="textNoShape">
                <a:avLst/>
              </a:prstTxWarp>
            </a:bodyPr>
            <a:lstStyle/>
            <a:p>
              <a:endParaRPr lang="en-US"/>
            </a:p>
          </p:txBody>
        </p:sp>
        <p:sp>
          <p:nvSpPr>
            <p:cNvPr id="330967" name="Rectangle 215"/>
            <p:cNvSpPr>
              <a:spLocks noChangeArrowheads="1"/>
            </p:cNvSpPr>
            <p:nvPr/>
          </p:nvSpPr>
          <p:spPr bwMode="auto">
            <a:xfrm>
              <a:off x="4574" y="1713"/>
              <a:ext cx="270" cy="35"/>
            </a:xfrm>
            <a:prstGeom prst="rect">
              <a:avLst/>
            </a:prstGeom>
            <a:noFill/>
            <a:ln w="9525">
              <a:noFill/>
              <a:miter lim="800000"/>
              <a:headEnd/>
              <a:tailEnd/>
            </a:ln>
          </p:spPr>
          <p:txBody>
            <a:bodyPr>
              <a:prstTxWarp prst="textNoShape">
                <a:avLst/>
              </a:prstTxWarp>
            </a:bodyPr>
            <a:lstStyle/>
            <a:p>
              <a:endParaRPr lang="en-US"/>
            </a:p>
          </p:txBody>
        </p:sp>
        <p:sp>
          <p:nvSpPr>
            <p:cNvPr id="330968" name="Line 216"/>
            <p:cNvSpPr>
              <a:spLocks noChangeShapeType="1"/>
            </p:cNvSpPr>
            <p:nvPr/>
          </p:nvSpPr>
          <p:spPr bwMode="auto">
            <a:xfrm flipV="1">
              <a:off x="4047" y="1688"/>
              <a:ext cx="863" cy="173"/>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0969" name="Line 217"/>
            <p:cNvSpPr>
              <a:spLocks noChangeShapeType="1"/>
            </p:cNvSpPr>
            <p:nvPr/>
          </p:nvSpPr>
          <p:spPr bwMode="auto">
            <a:xfrm>
              <a:off x="4022" y="1621"/>
              <a:ext cx="894" cy="140"/>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0970" name="Rectangle 218"/>
            <p:cNvSpPr>
              <a:spLocks noChangeArrowheads="1"/>
            </p:cNvSpPr>
            <p:nvPr/>
          </p:nvSpPr>
          <p:spPr bwMode="auto">
            <a:xfrm>
              <a:off x="4439" y="1368"/>
              <a:ext cx="204" cy="137"/>
            </a:xfrm>
            <a:prstGeom prst="rect">
              <a:avLst/>
            </a:prstGeom>
            <a:noFill/>
            <a:ln w="9525">
              <a:noFill/>
              <a:miter lim="800000"/>
              <a:headEnd/>
              <a:tailEnd/>
            </a:ln>
          </p:spPr>
          <p:txBody>
            <a:bodyPr>
              <a:prstTxWarp prst="textNoShape">
                <a:avLst/>
              </a:prstTxWarp>
            </a:bodyPr>
            <a:lstStyle/>
            <a:p>
              <a:endParaRPr lang="en-US"/>
            </a:p>
          </p:txBody>
        </p:sp>
        <p:sp>
          <p:nvSpPr>
            <p:cNvPr id="330971" name="Rectangle 219"/>
            <p:cNvSpPr>
              <a:spLocks noChangeArrowheads="1"/>
            </p:cNvSpPr>
            <p:nvPr/>
          </p:nvSpPr>
          <p:spPr bwMode="auto">
            <a:xfrm>
              <a:off x="4458" y="1371"/>
              <a:ext cx="133" cy="115"/>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rPr>
                <a:t>DR</a:t>
              </a:r>
              <a:endParaRPr lang="en-US"/>
            </a:p>
          </p:txBody>
        </p:sp>
        <p:sp>
          <p:nvSpPr>
            <p:cNvPr id="330972" name="Rectangle 220"/>
            <p:cNvSpPr>
              <a:spLocks noChangeArrowheads="1"/>
            </p:cNvSpPr>
            <p:nvPr/>
          </p:nvSpPr>
          <p:spPr bwMode="auto">
            <a:xfrm>
              <a:off x="4236" y="1977"/>
              <a:ext cx="204" cy="136"/>
            </a:xfrm>
            <a:prstGeom prst="rect">
              <a:avLst/>
            </a:prstGeom>
            <a:noFill/>
            <a:ln w="9525">
              <a:noFill/>
              <a:miter lim="800000"/>
              <a:headEnd/>
              <a:tailEnd/>
            </a:ln>
          </p:spPr>
          <p:txBody>
            <a:bodyPr>
              <a:prstTxWarp prst="textNoShape">
                <a:avLst/>
              </a:prstTxWarp>
            </a:bodyPr>
            <a:lstStyle/>
            <a:p>
              <a:endParaRPr lang="en-US"/>
            </a:p>
          </p:txBody>
        </p:sp>
        <p:sp>
          <p:nvSpPr>
            <p:cNvPr id="330973" name="Rectangle 221"/>
            <p:cNvSpPr>
              <a:spLocks noChangeArrowheads="1"/>
            </p:cNvSpPr>
            <p:nvPr/>
          </p:nvSpPr>
          <p:spPr bwMode="auto">
            <a:xfrm>
              <a:off x="4255" y="1979"/>
              <a:ext cx="123" cy="115"/>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rPr>
                <a:t>DS</a:t>
              </a:r>
              <a:endParaRPr lang="en-US"/>
            </a:p>
          </p:txBody>
        </p:sp>
        <p:sp>
          <p:nvSpPr>
            <p:cNvPr id="330974" name="Rectangle 222"/>
            <p:cNvSpPr>
              <a:spLocks noChangeArrowheads="1"/>
            </p:cNvSpPr>
            <p:nvPr/>
          </p:nvSpPr>
          <p:spPr bwMode="auto">
            <a:xfrm>
              <a:off x="4641" y="1368"/>
              <a:ext cx="272" cy="137"/>
            </a:xfrm>
            <a:prstGeom prst="rect">
              <a:avLst/>
            </a:prstGeom>
            <a:noFill/>
            <a:ln w="9525">
              <a:noFill/>
              <a:miter lim="800000"/>
              <a:headEnd/>
              <a:tailEnd/>
            </a:ln>
          </p:spPr>
          <p:txBody>
            <a:bodyPr>
              <a:prstTxWarp prst="textNoShape">
                <a:avLst/>
              </a:prstTxWarp>
            </a:bodyPr>
            <a:lstStyle/>
            <a:p>
              <a:endParaRPr lang="en-US"/>
            </a:p>
          </p:txBody>
        </p:sp>
        <p:sp>
          <p:nvSpPr>
            <p:cNvPr id="330975" name="Rectangle 223"/>
            <p:cNvSpPr>
              <a:spLocks noChangeArrowheads="1"/>
            </p:cNvSpPr>
            <p:nvPr/>
          </p:nvSpPr>
          <p:spPr bwMode="auto">
            <a:xfrm>
              <a:off x="4660" y="1371"/>
              <a:ext cx="69" cy="115"/>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rPr>
                <a:t>O</a:t>
              </a:r>
              <a:endParaRPr lang="en-US"/>
            </a:p>
          </p:txBody>
        </p:sp>
        <p:sp>
          <p:nvSpPr>
            <p:cNvPr id="330976" name="Rectangle 224"/>
            <p:cNvSpPr>
              <a:spLocks noChangeArrowheads="1"/>
            </p:cNvSpPr>
            <p:nvPr/>
          </p:nvSpPr>
          <p:spPr bwMode="auto">
            <a:xfrm>
              <a:off x="4722" y="1415"/>
              <a:ext cx="32" cy="77"/>
            </a:xfrm>
            <a:prstGeom prst="rect">
              <a:avLst/>
            </a:prstGeom>
            <a:noFill/>
            <a:ln w="9525">
              <a:noFill/>
              <a:miter lim="800000"/>
              <a:headEnd/>
              <a:tailEnd/>
            </a:ln>
          </p:spPr>
          <p:txBody>
            <a:bodyPr wrap="none" lIns="0" tIns="0" rIns="0" bIns="0">
              <a:prstTxWarp prst="textNoShape">
                <a:avLst/>
              </a:prstTxWarp>
              <a:spAutoFit/>
            </a:bodyPr>
            <a:lstStyle/>
            <a:p>
              <a:r>
                <a:rPr lang="en-US" sz="800">
                  <a:solidFill>
                    <a:srgbClr val="000000"/>
                  </a:solidFill>
                </a:rPr>
                <a:t>2</a:t>
              </a:r>
              <a:endParaRPr lang="en-US"/>
            </a:p>
          </p:txBody>
        </p:sp>
        <p:sp>
          <p:nvSpPr>
            <p:cNvPr id="330977" name="Rectangle 225"/>
            <p:cNvSpPr>
              <a:spLocks noChangeArrowheads="1"/>
            </p:cNvSpPr>
            <p:nvPr/>
          </p:nvSpPr>
          <p:spPr bwMode="auto">
            <a:xfrm>
              <a:off x="4752" y="1415"/>
              <a:ext cx="16" cy="77"/>
            </a:xfrm>
            <a:prstGeom prst="rect">
              <a:avLst/>
            </a:prstGeom>
            <a:noFill/>
            <a:ln w="9525">
              <a:noFill/>
              <a:miter lim="800000"/>
              <a:headEnd/>
              <a:tailEnd/>
            </a:ln>
          </p:spPr>
          <p:txBody>
            <a:bodyPr wrap="none" lIns="0" tIns="0" rIns="0" bIns="0">
              <a:prstTxWarp prst="textNoShape">
                <a:avLst/>
              </a:prstTxWarp>
              <a:spAutoFit/>
            </a:bodyPr>
            <a:lstStyle/>
            <a:p>
              <a:r>
                <a:rPr lang="en-US" sz="800">
                  <a:solidFill>
                    <a:srgbClr val="000000"/>
                  </a:solidFill>
                </a:rPr>
                <a:t> </a:t>
              </a:r>
              <a:endParaRPr lang="en-US"/>
            </a:p>
          </p:txBody>
        </p:sp>
        <p:sp>
          <p:nvSpPr>
            <p:cNvPr id="330978" name="Rectangle 226"/>
            <p:cNvSpPr>
              <a:spLocks noChangeArrowheads="1"/>
            </p:cNvSpPr>
            <p:nvPr/>
          </p:nvSpPr>
          <p:spPr bwMode="auto">
            <a:xfrm>
              <a:off x="4774" y="1371"/>
              <a:ext cx="69" cy="115"/>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rPr>
                <a:t>O</a:t>
              </a:r>
              <a:endParaRPr lang="en-US"/>
            </a:p>
          </p:txBody>
        </p:sp>
        <p:sp>
          <p:nvSpPr>
            <p:cNvPr id="330979" name="Rectangle 227"/>
            <p:cNvSpPr>
              <a:spLocks noChangeArrowheads="1"/>
            </p:cNvSpPr>
            <p:nvPr/>
          </p:nvSpPr>
          <p:spPr bwMode="auto">
            <a:xfrm>
              <a:off x="4836" y="1415"/>
              <a:ext cx="32" cy="77"/>
            </a:xfrm>
            <a:prstGeom prst="rect">
              <a:avLst/>
            </a:prstGeom>
            <a:noFill/>
            <a:ln w="9525">
              <a:noFill/>
              <a:miter lim="800000"/>
              <a:headEnd/>
              <a:tailEnd/>
            </a:ln>
          </p:spPr>
          <p:txBody>
            <a:bodyPr wrap="none" lIns="0" tIns="0" rIns="0" bIns="0">
              <a:prstTxWarp prst="textNoShape">
                <a:avLst/>
              </a:prstTxWarp>
              <a:spAutoFit/>
            </a:bodyPr>
            <a:lstStyle/>
            <a:p>
              <a:r>
                <a:rPr lang="en-US" sz="800">
                  <a:solidFill>
                    <a:srgbClr val="000000"/>
                  </a:solidFill>
                </a:rPr>
                <a:t>1</a:t>
              </a:r>
              <a:endParaRPr lang="en-US"/>
            </a:p>
          </p:txBody>
        </p:sp>
        <p:sp>
          <p:nvSpPr>
            <p:cNvPr id="330980" name="Rectangle 228"/>
            <p:cNvSpPr>
              <a:spLocks noChangeArrowheads="1"/>
            </p:cNvSpPr>
            <p:nvPr/>
          </p:nvSpPr>
          <p:spPr bwMode="auto">
            <a:xfrm>
              <a:off x="5047" y="1436"/>
              <a:ext cx="271" cy="136"/>
            </a:xfrm>
            <a:prstGeom prst="rect">
              <a:avLst/>
            </a:prstGeom>
            <a:noFill/>
            <a:ln w="9525">
              <a:noFill/>
              <a:miter lim="800000"/>
              <a:headEnd/>
              <a:tailEnd/>
            </a:ln>
          </p:spPr>
          <p:txBody>
            <a:bodyPr>
              <a:prstTxWarp prst="textNoShape">
                <a:avLst/>
              </a:prstTxWarp>
            </a:bodyPr>
            <a:lstStyle/>
            <a:p>
              <a:endParaRPr lang="en-US"/>
            </a:p>
          </p:txBody>
        </p:sp>
        <p:sp>
          <p:nvSpPr>
            <p:cNvPr id="330981" name="Rectangle 229"/>
            <p:cNvSpPr>
              <a:spLocks noChangeArrowheads="1"/>
            </p:cNvSpPr>
            <p:nvPr/>
          </p:nvSpPr>
          <p:spPr bwMode="auto">
            <a:xfrm>
              <a:off x="5088" y="1104"/>
              <a:ext cx="384" cy="460"/>
            </a:xfrm>
            <a:prstGeom prst="rect">
              <a:avLst/>
            </a:prstGeom>
            <a:noFill/>
            <a:ln w="9525">
              <a:noFill/>
              <a:miter lim="800000"/>
              <a:headEnd/>
              <a:tailEnd/>
            </a:ln>
          </p:spPr>
          <p:txBody>
            <a:bodyPr lIns="0" tIns="0" rIns="0" bIns="0">
              <a:prstTxWarp prst="textNoShape">
                <a:avLst/>
              </a:prstTxWarp>
              <a:spAutoFit/>
            </a:bodyPr>
            <a:lstStyle/>
            <a:p>
              <a:pPr algn="l"/>
              <a:r>
                <a:rPr lang="en-US" sz="1200">
                  <a:solidFill>
                    <a:srgbClr val="000000"/>
                  </a:solidFill>
                </a:rPr>
                <a:t>460 nm</a:t>
              </a:r>
            </a:p>
            <a:p>
              <a:pPr algn="l"/>
              <a:r>
                <a:rPr lang="en-US" sz="1200">
                  <a:solidFill>
                    <a:srgbClr val="000000"/>
                  </a:solidFill>
                </a:rPr>
                <a:t>540 nm</a:t>
              </a:r>
            </a:p>
            <a:p>
              <a:pPr algn="l"/>
              <a:r>
                <a:rPr lang="en-US" sz="1200">
                  <a:solidFill>
                    <a:srgbClr val="000000"/>
                  </a:solidFill>
                </a:rPr>
                <a:t>660 nm</a:t>
              </a:r>
            </a:p>
            <a:p>
              <a:pPr algn="l"/>
              <a:r>
                <a:rPr lang="en-US" sz="1200">
                  <a:solidFill>
                    <a:srgbClr val="000000"/>
                  </a:solidFill>
                </a:rPr>
                <a:t>LEDs</a:t>
              </a:r>
              <a:endParaRPr lang="en-US"/>
            </a:p>
          </p:txBody>
        </p:sp>
        <p:grpSp>
          <p:nvGrpSpPr>
            <p:cNvPr id="330984" name="Group 232"/>
            <p:cNvGrpSpPr>
              <a:grpSpLocks/>
            </p:cNvGrpSpPr>
            <p:nvPr/>
          </p:nvGrpSpPr>
          <p:grpSpPr bwMode="auto">
            <a:xfrm>
              <a:off x="1394" y="894"/>
              <a:ext cx="74" cy="240"/>
              <a:chOff x="1394" y="894"/>
              <a:chExt cx="74" cy="240"/>
            </a:xfrm>
          </p:grpSpPr>
          <p:sp>
            <p:nvSpPr>
              <p:cNvPr id="330982" name="Line 230"/>
              <p:cNvSpPr>
                <a:spLocks noChangeShapeType="1"/>
              </p:cNvSpPr>
              <p:nvPr/>
            </p:nvSpPr>
            <p:spPr bwMode="auto">
              <a:xfrm>
                <a:off x="1431" y="894"/>
                <a:ext cx="1" cy="169"/>
              </a:xfrm>
              <a:prstGeom prst="line">
                <a:avLst/>
              </a:prstGeom>
              <a:noFill/>
              <a:ln w="11113">
                <a:solidFill>
                  <a:srgbClr val="000000"/>
                </a:solidFill>
                <a:round/>
                <a:headEnd/>
                <a:tailEnd/>
              </a:ln>
            </p:spPr>
            <p:txBody>
              <a:bodyPr>
                <a:prstTxWarp prst="textNoShape">
                  <a:avLst/>
                </a:prstTxWarp>
              </a:bodyPr>
              <a:lstStyle/>
              <a:p>
                <a:endParaRPr lang="en-US"/>
              </a:p>
            </p:txBody>
          </p:sp>
          <p:sp>
            <p:nvSpPr>
              <p:cNvPr id="330983" name="Freeform 231"/>
              <p:cNvSpPr>
                <a:spLocks/>
              </p:cNvSpPr>
              <p:nvPr/>
            </p:nvSpPr>
            <p:spPr bwMode="auto">
              <a:xfrm>
                <a:off x="1394" y="1061"/>
                <a:ext cx="74" cy="73"/>
              </a:xfrm>
              <a:custGeom>
                <a:avLst/>
                <a:gdLst/>
                <a:ahLst/>
                <a:cxnLst>
                  <a:cxn ang="0">
                    <a:pos x="0" y="0"/>
                  </a:cxn>
                  <a:cxn ang="0">
                    <a:pos x="37" y="73"/>
                  </a:cxn>
                  <a:cxn ang="0">
                    <a:pos x="74" y="0"/>
                  </a:cxn>
                  <a:cxn ang="0">
                    <a:pos x="0" y="0"/>
                  </a:cxn>
                </a:cxnLst>
                <a:rect l="0" t="0" r="r" b="b"/>
                <a:pathLst>
                  <a:path w="74" h="73">
                    <a:moveTo>
                      <a:pt x="0" y="0"/>
                    </a:moveTo>
                    <a:lnTo>
                      <a:pt x="37" y="73"/>
                    </a:lnTo>
                    <a:lnTo>
                      <a:pt x="74" y="0"/>
                    </a:lnTo>
                    <a:lnTo>
                      <a:pt x="0" y="0"/>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330987" name="Group 235"/>
            <p:cNvGrpSpPr>
              <a:grpSpLocks/>
            </p:cNvGrpSpPr>
            <p:nvPr/>
          </p:nvGrpSpPr>
          <p:grpSpPr bwMode="auto">
            <a:xfrm>
              <a:off x="3826" y="894"/>
              <a:ext cx="73" cy="240"/>
              <a:chOff x="3826" y="894"/>
              <a:chExt cx="73" cy="240"/>
            </a:xfrm>
          </p:grpSpPr>
          <p:sp>
            <p:nvSpPr>
              <p:cNvPr id="330985" name="Line 233"/>
              <p:cNvSpPr>
                <a:spLocks noChangeShapeType="1"/>
              </p:cNvSpPr>
              <p:nvPr/>
            </p:nvSpPr>
            <p:spPr bwMode="auto">
              <a:xfrm>
                <a:off x="3863" y="894"/>
                <a:ext cx="1" cy="169"/>
              </a:xfrm>
              <a:prstGeom prst="line">
                <a:avLst/>
              </a:prstGeom>
              <a:noFill/>
              <a:ln w="11113">
                <a:solidFill>
                  <a:srgbClr val="000000"/>
                </a:solidFill>
                <a:round/>
                <a:headEnd/>
                <a:tailEnd/>
              </a:ln>
            </p:spPr>
            <p:txBody>
              <a:bodyPr>
                <a:prstTxWarp prst="textNoShape">
                  <a:avLst/>
                </a:prstTxWarp>
              </a:bodyPr>
              <a:lstStyle/>
              <a:p>
                <a:endParaRPr lang="en-US"/>
              </a:p>
            </p:txBody>
          </p:sp>
          <p:sp>
            <p:nvSpPr>
              <p:cNvPr id="330986" name="Freeform 234"/>
              <p:cNvSpPr>
                <a:spLocks/>
              </p:cNvSpPr>
              <p:nvPr/>
            </p:nvSpPr>
            <p:spPr bwMode="auto">
              <a:xfrm>
                <a:off x="3826" y="1061"/>
                <a:ext cx="73" cy="73"/>
              </a:xfrm>
              <a:custGeom>
                <a:avLst/>
                <a:gdLst/>
                <a:ahLst/>
                <a:cxnLst>
                  <a:cxn ang="0">
                    <a:pos x="0" y="0"/>
                  </a:cxn>
                  <a:cxn ang="0">
                    <a:pos x="37" y="73"/>
                  </a:cxn>
                  <a:cxn ang="0">
                    <a:pos x="73" y="0"/>
                  </a:cxn>
                  <a:cxn ang="0">
                    <a:pos x="0" y="0"/>
                  </a:cxn>
                </a:cxnLst>
                <a:rect l="0" t="0" r="r" b="b"/>
                <a:pathLst>
                  <a:path w="73" h="73">
                    <a:moveTo>
                      <a:pt x="0" y="0"/>
                    </a:moveTo>
                    <a:lnTo>
                      <a:pt x="37" y="73"/>
                    </a:lnTo>
                    <a:lnTo>
                      <a:pt x="73" y="0"/>
                    </a:lnTo>
                    <a:lnTo>
                      <a:pt x="0" y="0"/>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330990" name="Group 238"/>
            <p:cNvGrpSpPr>
              <a:grpSpLocks/>
            </p:cNvGrpSpPr>
            <p:nvPr/>
          </p:nvGrpSpPr>
          <p:grpSpPr bwMode="auto">
            <a:xfrm>
              <a:off x="2464" y="1165"/>
              <a:ext cx="214" cy="147"/>
              <a:chOff x="2464" y="1165"/>
              <a:chExt cx="214" cy="147"/>
            </a:xfrm>
          </p:grpSpPr>
          <p:sp>
            <p:nvSpPr>
              <p:cNvPr id="330988" name="Freeform 236"/>
              <p:cNvSpPr>
                <a:spLocks/>
              </p:cNvSpPr>
              <p:nvPr/>
            </p:nvSpPr>
            <p:spPr bwMode="auto">
              <a:xfrm>
                <a:off x="2464" y="1290"/>
                <a:ext cx="203" cy="22"/>
              </a:xfrm>
              <a:custGeom>
                <a:avLst/>
                <a:gdLst/>
                <a:ahLst/>
                <a:cxnLst>
                  <a:cxn ang="0">
                    <a:pos x="0" y="0"/>
                  </a:cxn>
                  <a:cxn ang="0">
                    <a:pos x="0" y="21"/>
                  </a:cxn>
                  <a:cxn ang="0">
                    <a:pos x="203" y="22"/>
                  </a:cxn>
                  <a:cxn ang="0">
                    <a:pos x="203" y="1"/>
                  </a:cxn>
                  <a:cxn ang="0">
                    <a:pos x="0" y="0"/>
                  </a:cxn>
                </a:cxnLst>
                <a:rect l="0" t="0" r="r" b="b"/>
                <a:pathLst>
                  <a:path w="203" h="22">
                    <a:moveTo>
                      <a:pt x="0" y="0"/>
                    </a:moveTo>
                    <a:lnTo>
                      <a:pt x="0" y="21"/>
                    </a:lnTo>
                    <a:lnTo>
                      <a:pt x="203" y="22"/>
                    </a:lnTo>
                    <a:lnTo>
                      <a:pt x="203" y="1"/>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89" name="Rectangle 237"/>
              <p:cNvSpPr>
                <a:spLocks noChangeArrowheads="1"/>
              </p:cNvSpPr>
              <p:nvPr/>
            </p:nvSpPr>
            <p:spPr bwMode="auto">
              <a:xfrm>
                <a:off x="2657" y="1165"/>
                <a:ext cx="21" cy="135"/>
              </a:xfrm>
              <a:prstGeom prst="rect">
                <a:avLst/>
              </a:prstGeom>
              <a:solidFill>
                <a:srgbClr val="000000"/>
              </a:solidFill>
              <a:ln w="9525">
                <a:noFill/>
                <a:miter lim="800000"/>
                <a:headEnd/>
                <a:tailEnd/>
              </a:ln>
            </p:spPr>
            <p:txBody>
              <a:bodyPr>
                <a:prstTxWarp prst="textNoShape">
                  <a:avLst/>
                </a:prstTxWarp>
              </a:bodyPr>
              <a:lstStyle/>
              <a:p>
                <a:endParaRPr lang="en-US"/>
              </a:p>
            </p:txBody>
          </p:sp>
        </p:grpSp>
        <p:grpSp>
          <p:nvGrpSpPr>
            <p:cNvPr id="330993" name="Group 241"/>
            <p:cNvGrpSpPr>
              <a:grpSpLocks/>
            </p:cNvGrpSpPr>
            <p:nvPr/>
          </p:nvGrpSpPr>
          <p:grpSpPr bwMode="auto">
            <a:xfrm>
              <a:off x="2755" y="1165"/>
              <a:ext cx="213" cy="147"/>
              <a:chOff x="2755" y="1165"/>
              <a:chExt cx="213" cy="147"/>
            </a:xfrm>
          </p:grpSpPr>
          <p:sp>
            <p:nvSpPr>
              <p:cNvPr id="330991" name="Freeform 239"/>
              <p:cNvSpPr>
                <a:spLocks/>
              </p:cNvSpPr>
              <p:nvPr/>
            </p:nvSpPr>
            <p:spPr bwMode="auto">
              <a:xfrm>
                <a:off x="2765" y="1290"/>
                <a:ext cx="203" cy="22"/>
              </a:xfrm>
              <a:custGeom>
                <a:avLst/>
                <a:gdLst/>
                <a:ahLst/>
                <a:cxnLst>
                  <a:cxn ang="0">
                    <a:pos x="203" y="21"/>
                  </a:cxn>
                  <a:cxn ang="0">
                    <a:pos x="203" y="0"/>
                  </a:cxn>
                  <a:cxn ang="0">
                    <a:pos x="0" y="1"/>
                  </a:cxn>
                  <a:cxn ang="0">
                    <a:pos x="0" y="22"/>
                  </a:cxn>
                  <a:cxn ang="0">
                    <a:pos x="203" y="21"/>
                  </a:cxn>
                </a:cxnLst>
                <a:rect l="0" t="0" r="r" b="b"/>
                <a:pathLst>
                  <a:path w="203" h="22">
                    <a:moveTo>
                      <a:pt x="203" y="21"/>
                    </a:moveTo>
                    <a:lnTo>
                      <a:pt x="203" y="0"/>
                    </a:lnTo>
                    <a:lnTo>
                      <a:pt x="0" y="1"/>
                    </a:lnTo>
                    <a:lnTo>
                      <a:pt x="0" y="22"/>
                    </a:lnTo>
                    <a:lnTo>
                      <a:pt x="203" y="21"/>
                    </a:lnTo>
                    <a:close/>
                  </a:path>
                </a:pathLst>
              </a:custGeom>
              <a:solidFill>
                <a:srgbClr val="000000"/>
              </a:solidFill>
              <a:ln w="9525">
                <a:noFill/>
                <a:round/>
                <a:headEnd/>
                <a:tailEnd/>
              </a:ln>
            </p:spPr>
            <p:txBody>
              <a:bodyPr>
                <a:prstTxWarp prst="textNoShape">
                  <a:avLst/>
                </a:prstTxWarp>
              </a:bodyPr>
              <a:lstStyle/>
              <a:p>
                <a:endParaRPr lang="en-US"/>
              </a:p>
            </p:txBody>
          </p:sp>
          <p:sp>
            <p:nvSpPr>
              <p:cNvPr id="330992" name="Rectangle 240"/>
              <p:cNvSpPr>
                <a:spLocks noChangeArrowheads="1"/>
              </p:cNvSpPr>
              <p:nvPr/>
            </p:nvSpPr>
            <p:spPr bwMode="auto">
              <a:xfrm>
                <a:off x="2755" y="1165"/>
                <a:ext cx="21" cy="135"/>
              </a:xfrm>
              <a:prstGeom prst="rect">
                <a:avLst/>
              </a:prstGeom>
              <a:solidFill>
                <a:srgbClr val="000000"/>
              </a:solidFill>
              <a:ln w="9525">
                <a:noFill/>
                <a:miter lim="800000"/>
                <a:headEnd/>
                <a:tailEnd/>
              </a:ln>
            </p:spPr>
            <p:txBody>
              <a:bodyPr>
                <a:prstTxWarp prst="textNoShape">
                  <a:avLst/>
                </a:prstTxWarp>
              </a:bodyPr>
              <a:lstStyle/>
              <a:p>
                <a:endParaRPr lang="en-US"/>
              </a:p>
            </p:txBody>
          </p:sp>
        </p:grpSp>
        <p:grpSp>
          <p:nvGrpSpPr>
            <p:cNvPr id="331007" name="Group 255"/>
            <p:cNvGrpSpPr>
              <a:grpSpLocks/>
            </p:cNvGrpSpPr>
            <p:nvPr/>
          </p:nvGrpSpPr>
          <p:grpSpPr bwMode="auto">
            <a:xfrm>
              <a:off x="2945" y="1293"/>
              <a:ext cx="338" cy="15"/>
              <a:chOff x="2945" y="1293"/>
              <a:chExt cx="338" cy="15"/>
            </a:xfrm>
          </p:grpSpPr>
          <p:sp>
            <p:nvSpPr>
              <p:cNvPr id="330994" name="Freeform 242"/>
              <p:cNvSpPr>
                <a:spLocks/>
              </p:cNvSpPr>
              <p:nvPr/>
            </p:nvSpPr>
            <p:spPr bwMode="auto">
              <a:xfrm>
                <a:off x="2945" y="1293"/>
                <a:ext cx="14" cy="13"/>
              </a:xfrm>
              <a:custGeom>
                <a:avLst/>
                <a:gdLst/>
                <a:ahLst/>
                <a:cxnLst>
                  <a:cxn ang="0">
                    <a:pos x="7" y="0"/>
                  </a:cxn>
                  <a:cxn ang="0">
                    <a:pos x="5" y="1"/>
                  </a:cxn>
                  <a:cxn ang="0">
                    <a:pos x="2" y="2"/>
                  </a:cxn>
                  <a:cxn ang="0">
                    <a:pos x="0" y="7"/>
                  </a:cxn>
                  <a:cxn ang="0">
                    <a:pos x="2" y="11"/>
                  </a:cxn>
                  <a:cxn ang="0">
                    <a:pos x="5" y="12"/>
                  </a:cxn>
                  <a:cxn ang="0">
                    <a:pos x="7" y="13"/>
                  </a:cxn>
                  <a:cxn ang="0">
                    <a:pos x="7" y="13"/>
                  </a:cxn>
                  <a:cxn ang="0">
                    <a:pos x="9" y="12"/>
                  </a:cxn>
                  <a:cxn ang="0">
                    <a:pos x="12" y="11"/>
                  </a:cxn>
                  <a:cxn ang="0">
                    <a:pos x="14" y="7"/>
                  </a:cxn>
                  <a:cxn ang="0">
                    <a:pos x="12" y="2"/>
                  </a:cxn>
                  <a:cxn ang="0">
                    <a:pos x="9" y="1"/>
                  </a:cxn>
                  <a:cxn ang="0">
                    <a:pos x="7" y="0"/>
                  </a:cxn>
                </a:cxnLst>
                <a:rect l="0" t="0" r="r" b="b"/>
                <a:pathLst>
                  <a:path w="14" h="13">
                    <a:moveTo>
                      <a:pt x="7" y="0"/>
                    </a:moveTo>
                    <a:lnTo>
                      <a:pt x="5" y="1"/>
                    </a:lnTo>
                    <a:lnTo>
                      <a:pt x="2" y="2"/>
                    </a:lnTo>
                    <a:lnTo>
                      <a:pt x="0" y="7"/>
                    </a:lnTo>
                    <a:lnTo>
                      <a:pt x="2" y="11"/>
                    </a:lnTo>
                    <a:lnTo>
                      <a:pt x="5" y="12"/>
                    </a:lnTo>
                    <a:lnTo>
                      <a:pt x="7" y="13"/>
                    </a:lnTo>
                    <a:lnTo>
                      <a:pt x="7" y="13"/>
                    </a:lnTo>
                    <a:lnTo>
                      <a:pt x="9" y="12"/>
                    </a:lnTo>
                    <a:lnTo>
                      <a:pt x="12" y="11"/>
                    </a:lnTo>
                    <a:lnTo>
                      <a:pt x="14" y="7"/>
                    </a:lnTo>
                    <a:lnTo>
                      <a:pt x="12" y="2"/>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95" name="Freeform 243"/>
              <p:cNvSpPr>
                <a:spLocks/>
              </p:cNvSpPr>
              <p:nvPr/>
            </p:nvSpPr>
            <p:spPr bwMode="auto">
              <a:xfrm>
                <a:off x="2972" y="1293"/>
                <a:ext cx="14" cy="13"/>
              </a:xfrm>
              <a:custGeom>
                <a:avLst/>
                <a:gdLst/>
                <a:ahLst/>
                <a:cxnLst>
                  <a:cxn ang="0">
                    <a:pos x="7" y="0"/>
                  </a:cxn>
                  <a:cxn ang="0">
                    <a:pos x="5" y="1"/>
                  </a:cxn>
                  <a:cxn ang="0">
                    <a:pos x="3" y="2"/>
                  </a:cxn>
                  <a:cxn ang="0">
                    <a:pos x="0" y="7"/>
                  </a:cxn>
                  <a:cxn ang="0">
                    <a:pos x="3" y="11"/>
                  </a:cxn>
                  <a:cxn ang="0">
                    <a:pos x="5" y="13"/>
                  </a:cxn>
                  <a:cxn ang="0">
                    <a:pos x="7" y="13"/>
                  </a:cxn>
                  <a:cxn ang="0">
                    <a:pos x="7" y="13"/>
                  </a:cxn>
                  <a:cxn ang="0">
                    <a:pos x="9" y="13"/>
                  </a:cxn>
                  <a:cxn ang="0">
                    <a:pos x="12" y="11"/>
                  </a:cxn>
                  <a:cxn ang="0">
                    <a:pos x="14" y="7"/>
                  </a:cxn>
                  <a:cxn ang="0">
                    <a:pos x="12" y="2"/>
                  </a:cxn>
                  <a:cxn ang="0">
                    <a:pos x="9" y="1"/>
                  </a:cxn>
                  <a:cxn ang="0">
                    <a:pos x="7" y="0"/>
                  </a:cxn>
                </a:cxnLst>
                <a:rect l="0" t="0" r="r" b="b"/>
                <a:pathLst>
                  <a:path w="14" h="13">
                    <a:moveTo>
                      <a:pt x="7" y="0"/>
                    </a:moveTo>
                    <a:lnTo>
                      <a:pt x="5" y="1"/>
                    </a:lnTo>
                    <a:lnTo>
                      <a:pt x="3" y="2"/>
                    </a:lnTo>
                    <a:lnTo>
                      <a:pt x="0" y="7"/>
                    </a:lnTo>
                    <a:lnTo>
                      <a:pt x="3" y="11"/>
                    </a:lnTo>
                    <a:lnTo>
                      <a:pt x="5" y="13"/>
                    </a:lnTo>
                    <a:lnTo>
                      <a:pt x="7" y="13"/>
                    </a:lnTo>
                    <a:lnTo>
                      <a:pt x="7" y="13"/>
                    </a:lnTo>
                    <a:lnTo>
                      <a:pt x="9" y="13"/>
                    </a:lnTo>
                    <a:lnTo>
                      <a:pt x="12" y="11"/>
                    </a:lnTo>
                    <a:lnTo>
                      <a:pt x="14" y="7"/>
                    </a:lnTo>
                    <a:lnTo>
                      <a:pt x="12" y="2"/>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96" name="Freeform 244"/>
              <p:cNvSpPr>
                <a:spLocks/>
              </p:cNvSpPr>
              <p:nvPr/>
            </p:nvSpPr>
            <p:spPr bwMode="auto">
              <a:xfrm>
                <a:off x="2999" y="1293"/>
                <a:ext cx="14" cy="13"/>
              </a:xfrm>
              <a:custGeom>
                <a:avLst/>
                <a:gdLst/>
                <a:ahLst/>
                <a:cxnLst>
                  <a:cxn ang="0">
                    <a:pos x="7" y="0"/>
                  </a:cxn>
                  <a:cxn ang="0">
                    <a:pos x="5" y="1"/>
                  </a:cxn>
                  <a:cxn ang="0">
                    <a:pos x="3" y="2"/>
                  </a:cxn>
                  <a:cxn ang="0">
                    <a:pos x="0" y="7"/>
                  </a:cxn>
                  <a:cxn ang="0">
                    <a:pos x="3" y="11"/>
                  </a:cxn>
                  <a:cxn ang="0">
                    <a:pos x="5" y="13"/>
                  </a:cxn>
                  <a:cxn ang="0">
                    <a:pos x="7" y="13"/>
                  </a:cxn>
                  <a:cxn ang="0">
                    <a:pos x="7" y="13"/>
                  </a:cxn>
                  <a:cxn ang="0">
                    <a:pos x="9" y="13"/>
                  </a:cxn>
                  <a:cxn ang="0">
                    <a:pos x="12" y="11"/>
                  </a:cxn>
                  <a:cxn ang="0">
                    <a:pos x="14" y="7"/>
                  </a:cxn>
                  <a:cxn ang="0">
                    <a:pos x="12" y="2"/>
                  </a:cxn>
                  <a:cxn ang="0">
                    <a:pos x="9" y="1"/>
                  </a:cxn>
                  <a:cxn ang="0">
                    <a:pos x="7" y="0"/>
                  </a:cxn>
                </a:cxnLst>
                <a:rect l="0" t="0" r="r" b="b"/>
                <a:pathLst>
                  <a:path w="14" h="13">
                    <a:moveTo>
                      <a:pt x="7" y="0"/>
                    </a:moveTo>
                    <a:lnTo>
                      <a:pt x="5" y="1"/>
                    </a:lnTo>
                    <a:lnTo>
                      <a:pt x="3" y="2"/>
                    </a:lnTo>
                    <a:lnTo>
                      <a:pt x="0" y="7"/>
                    </a:lnTo>
                    <a:lnTo>
                      <a:pt x="3" y="11"/>
                    </a:lnTo>
                    <a:lnTo>
                      <a:pt x="5" y="13"/>
                    </a:lnTo>
                    <a:lnTo>
                      <a:pt x="7" y="13"/>
                    </a:lnTo>
                    <a:lnTo>
                      <a:pt x="7" y="13"/>
                    </a:lnTo>
                    <a:lnTo>
                      <a:pt x="9" y="13"/>
                    </a:lnTo>
                    <a:lnTo>
                      <a:pt x="12" y="11"/>
                    </a:lnTo>
                    <a:lnTo>
                      <a:pt x="14" y="7"/>
                    </a:lnTo>
                    <a:lnTo>
                      <a:pt x="12" y="2"/>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97" name="Freeform 245"/>
              <p:cNvSpPr>
                <a:spLocks/>
              </p:cNvSpPr>
              <p:nvPr/>
            </p:nvSpPr>
            <p:spPr bwMode="auto">
              <a:xfrm>
                <a:off x="3026" y="1293"/>
                <a:ext cx="14" cy="13"/>
              </a:xfrm>
              <a:custGeom>
                <a:avLst/>
                <a:gdLst/>
                <a:ahLst/>
                <a:cxnLst>
                  <a:cxn ang="0">
                    <a:pos x="7" y="0"/>
                  </a:cxn>
                  <a:cxn ang="0">
                    <a:pos x="5" y="1"/>
                  </a:cxn>
                  <a:cxn ang="0">
                    <a:pos x="3" y="2"/>
                  </a:cxn>
                  <a:cxn ang="0">
                    <a:pos x="0" y="7"/>
                  </a:cxn>
                  <a:cxn ang="0">
                    <a:pos x="3" y="11"/>
                  </a:cxn>
                  <a:cxn ang="0">
                    <a:pos x="5" y="13"/>
                  </a:cxn>
                  <a:cxn ang="0">
                    <a:pos x="7" y="13"/>
                  </a:cxn>
                  <a:cxn ang="0">
                    <a:pos x="7" y="13"/>
                  </a:cxn>
                  <a:cxn ang="0">
                    <a:pos x="9" y="13"/>
                  </a:cxn>
                  <a:cxn ang="0">
                    <a:pos x="12" y="11"/>
                  </a:cxn>
                  <a:cxn ang="0">
                    <a:pos x="14" y="7"/>
                  </a:cxn>
                  <a:cxn ang="0">
                    <a:pos x="12" y="2"/>
                  </a:cxn>
                  <a:cxn ang="0">
                    <a:pos x="9" y="1"/>
                  </a:cxn>
                  <a:cxn ang="0">
                    <a:pos x="7" y="0"/>
                  </a:cxn>
                </a:cxnLst>
                <a:rect l="0" t="0" r="r" b="b"/>
                <a:pathLst>
                  <a:path w="14" h="13">
                    <a:moveTo>
                      <a:pt x="7" y="0"/>
                    </a:moveTo>
                    <a:lnTo>
                      <a:pt x="5" y="1"/>
                    </a:lnTo>
                    <a:lnTo>
                      <a:pt x="3" y="2"/>
                    </a:lnTo>
                    <a:lnTo>
                      <a:pt x="0" y="7"/>
                    </a:lnTo>
                    <a:lnTo>
                      <a:pt x="3" y="11"/>
                    </a:lnTo>
                    <a:lnTo>
                      <a:pt x="5" y="13"/>
                    </a:lnTo>
                    <a:lnTo>
                      <a:pt x="7" y="13"/>
                    </a:lnTo>
                    <a:lnTo>
                      <a:pt x="7" y="13"/>
                    </a:lnTo>
                    <a:lnTo>
                      <a:pt x="9" y="13"/>
                    </a:lnTo>
                    <a:lnTo>
                      <a:pt x="12" y="11"/>
                    </a:lnTo>
                    <a:lnTo>
                      <a:pt x="14" y="7"/>
                    </a:lnTo>
                    <a:lnTo>
                      <a:pt x="12" y="2"/>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98" name="Freeform 246"/>
              <p:cNvSpPr>
                <a:spLocks/>
              </p:cNvSpPr>
              <p:nvPr/>
            </p:nvSpPr>
            <p:spPr bwMode="auto">
              <a:xfrm>
                <a:off x="3053" y="1293"/>
                <a:ext cx="14" cy="13"/>
              </a:xfrm>
              <a:custGeom>
                <a:avLst/>
                <a:gdLst/>
                <a:ahLst/>
                <a:cxnLst>
                  <a:cxn ang="0">
                    <a:pos x="7" y="0"/>
                  </a:cxn>
                  <a:cxn ang="0">
                    <a:pos x="5" y="1"/>
                  </a:cxn>
                  <a:cxn ang="0">
                    <a:pos x="3" y="2"/>
                  </a:cxn>
                  <a:cxn ang="0">
                    <a:pos x="0" y="7"/>
                  </a:cxn>
                  <a:cxn ang="0">
                    <a:pos x="3" y="12"/>
                  </a:cxn>
                  <a:cxn ang="0">
                    <a:pos x="5" y="13"/>
                  </a:cxn>
                  <a:cxn ang="0">
                    <a:pos x="7" y="13"/>
                  </a:cxn>
                  <a:cxn ang="0">
                    <a:pos x="7" y="13"/>
                  </a:cxn>
                  <a:cxn ang="0">
                    <a:pos x="9" y="13"/>
                  </a:cxn>
                  <a:cxn ang="0">
                    <a:pos x="12" y="12"/>
                  </a:cxn>
                  <a:cxn ang="0">
                    <a:pos x="14" y="7"/>
                  </a:cxn>
                  <a:cxn ang="0">
                    <a:pos x="12" y="2"/>
                  </a:cxn>
                  <a:cxn ang="0">
                    <a:pos x="9" y="1"/>
                  </a:cxn>
                  <a:cxn ang="0">
                    <a:pos x="7" y="0"/>
                  </a:cxn>
                </a:cxnLst>
                <a:rect l="0" t="0" r="r" b="b"/>
                <a:pathLst>
                  <a:path w="14" h="13">
                    <a:moveTo>
                      <a:pt x="7" y="0"/>
                    </a:moveTo>
                    <a:lnTo>
                      <a:pt x="5" y="1"/>
                    </a:lnTo>
                    <a:lnTo>
                      <a:pt x="3" y="2"/>
                    </a:lnTo>
                    <a:lnTo>
                      <a:pt x="0" y="7"/>
                    </a:lnTo>
                    <a:lnTo>
                      <a:pt x="3" y="12"/>
                    </a:lnTo>
                    <a:lnTo>
                      <a:pt x="5" y="13"/>
                    </a:lnTo>
                    <a:lnTo>
                      <a:pt x="7" y="13"/>
                    </a:lnTo>
                    <a:lnTo>
                      <a:pt x="7" y="13"/>
                    </a:lnTo>
                    <a:lnTo>
                      <a:pt x="9" y="13"/>
                    </a:lnTo>
                    <a:lnTo>
                      <a:pt x="12" y="12"/>
                    </a:lnTo>
                    <a:lnTo>
                      <a:pt x="14" y="7"/>
                    </a:lnTo>
                    <a:lnTo>
                      <a:pt x="12" y="2"/>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0999" name="Freeform 247"/>
              <p:cNvSpPr>
                <a:spLocks/>
              </p:cNvSpPr>
              <p:nvPr/>
            </p:nvSpPr>
            <p:spPr bwMode="auto">
              <a:xfrm>
                <a:off x="3080" y="1293"/>
                <a:ext cx="14" cy="13"/>
              </a:xfrm>
              <a:custGeom>
                <a:avLst/>
                <a:gdLst/>
                <a:ahLst/>
                <a:cxnLst>
                  <a:cxn ang="0">
                    <a:pos x="7" y="0"/>
                  </a:cxn>
                  <a:cxn ang="0">
                    <a:pos x="5" y="1"/>
                  </a:cxn>
                  <a:cxn ang="0">
                    <a:pos x="3" y="2"/>
                  </a:cxn>
                  <a:cxn ang="0">
                    <a:pos x="0" y="7"/>
                  </a:cxn>
                  <a:cxn ang="0">
                    <a:pos x="3" y="12"/>
                  </a:cxn>
                  <a:cxn ang="0">
                    <a:pos x="5" y="13"/>
                  </a:cxn>
                  <a:cxn ang="0">
                    <a:pos x="7" y="13"/>
                  </a:cxn>
                  <a:cxn ang="0">
                    <a:pos x="7" y="13"/>
                  </a:cxn>
                  <a:cxn ang="0">
                    <a:pos x="9" y="13"/>
                  </a:cxn>
                  <a:cxn ang="0">
                    <a:pos x="12" y="12"/>
                  </a:cxn>
                  <a:cxn ang="0">
                    <a:pos x="14" y="7"/>
                  </a:cxn>
                  <a:cxn ang="0">
                    <a:pos x="12" y="2"/>
                  </a:cxn>
                  <a:cxn ang="0">
                    <a:pos x="9" y="1"/>
                  </a:cxn>
                  <a:cxn ang="0">
                    <a:pos x="7" y="0"/>
                  </a:cxn>
                </a:cxnLst>
                <a:rect l="0" t="0" r="r" b="b"/>
                <a:pathLst>
                  <a:path w="14" h="13">
                    <a:moveTo>
                      <a:pt x="7" y="0"/>
                    </a:moveTo>
                    <a:lnTo>
                      <a:pt x="5" y="1"/>
                    </a:lnTo>
                    <a:lnTo>
                      <a:pt x="3" y="2"/>
                    </a:lnTo>
                    <a:lnTo>
                      <a:pt x="0" y="7"/>
                    </a:lnTo>
                    <a:lnTo>
                      <a:pt x="3" y="12"/>
                    </a:lnTo>
                    <a:lnTo>
                      <a:pt x="5" y="13"/>
                    </a:lnTo>
                    <a:lnTo>
                      <a:pt x="7" y="13"/>
                    </a:lnTo>
                    <a:lnTo>
                      <a:pt x="7" y="13"/>
                    </a:lnTo>
                    <a:lnTo>
                      <a:pt x="9" y="13"/>
                    </a:lnTo>
                    <a:lnTo>
                      <a:pt x="12" y="12"/>
                    </a:lnTo>
                    <a:lnTo>
                      <a:pt x="14" y="7"/>
                    </a:lnTo>
                    <a:lnTo>
                      <a:pt x="12" y="2"/>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1000" name="Freeform 248"/>
              <p:cNvSpPr>
                <a:spLocks/>
              </p:cNvSpPr>
              <p:nvPr/>
            </p:nvSpPr>
            <p:spPr bwMode="auto">
              <a:xfrm>
                <a:off x="3107" y="1293"/>
                <a:ext cx="14" cy="13"/>
              </a:xfrm>
              <a:custGeom>
                <a:avLst/>
                <a:gdLst/>
                <a:ahLst/>
                <a:cxnLst>
                  <a:cxn ang="0">
                    <a:pos x="7" y="0"/>
                  </a:cxn>
                  <a:cxn ang="0">
                    <a:pos x="5" y="1"/>
                  </a:cxn>
                  <a:cxn ang="0">
                    <a:pos x="3" y="2"/>
                  </a:cxn>
                  <a:cxn ang="0">
                    <a:pos x="0" y="7"/>
                  </a:cxn>
                  <a:cxn ang="0">
                    <a:pos x="3" y="12"/>
                  </a:cxn>
                  <a:cxn ang="0">
                    <a:pos x="5" y="13"/>
                  </a:cxn>
                  <a:cxn ang="0">
                    <a:pos x="7" y="13"/>
                  </a:cxn>
                  <a:cxn ang="0">
                    <a:pos x="7" y="13"/>
                  </a:cxn>
                  <a:cxn ang="0">
                    <a:pos x="9" y="13"/>
                  </a:cxn>
                  <a:cxn ang="0">
                    <a:pos x="12" y="12"/>
                  </a:cxn>
                  <a:cxn ang="0">
                    <a:pos x="14" y="7"/>
                  </a:cxn>
                  <a:cxn ang="0">
                    <a:pos x="12" y="2"/>
                  </a:cxn>
                  <a:cxn ang="0">
                    <a:pos x="9" y="1"/>
                  </a:cxn>
                  <a:cxn ang="0">
                    <a:pos x="7" y="0"/>
                  </a:cxn>
                </a:cxnLst>
                <a:rect l="0" t="0" r="r" b="b"/>
                <a:pathLst>
                  <a:path w="14" h="13">
                    <a:moveTo>
                      <a:pt x="7" y="0"/>
                    </a:moveTo>
                    <a:lnTo>
                      <a:pt x="5" y="1"/>
                    </a:lnTo>
                    <a:lnTo>
                      <a:pt x="3" y="2"/>
                    </a:lnTo>
                    <a:lnTo>
                      <a:pt x="0" y="7"/>
                    </a:lnTo>
                    <a:lnTo>
                      <a:pt x="3" y="12"/>
                    </a:lnTo>
                    <a:lnTo>
                      <a:pt x="5" y="13"/>
                    </a:lnTo>
                    <a:lnTo>
                      <a:pt x="7" y="13"/>
                    </a:lnTo>
                    <a:lnTo>
                      <a:pt x="7" y="13"/>
                    </a:lnTo>
                    <a:lnTo>
                      <a:pt x="9" y="13"/>
                    </a:lnTo>
                    <a:lnTo>
                      <a:pt x="12" y="12"/>
                    </a:lnTo>
                    <a:lnTo>
                      <a:pt x="14" y="7"/>
                    </a:lnTo>
                    <a:lnTo>
                      <a:pt x="12" y="2"/>
                    </a:lnTo>
                    <a:lnTo>
                      <a:pt x="9" y="1"/>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1001" name="Freeform 249"/>
              <p:cNvSpPr>
                <a:spLocks/>
              </p:cNvSpPr>
              <p:nvPr/>
            </p:nvSpPr>
            <p:spPr bwMode="auto">
              <a:xfrm>
                <a:off x="3134" y="1294"/>
                <a:ext cx="14" cy="14"/>
              </a:xfrm>
              <a:custGeom>
                <a:avLst/>
                <a:gdLst/>
                <a:ahLst/>
                <a:cxnLst>
                  <a:cxn ang="0">
                    <a:pos x="7" y="0"/>
                  </a:cxn>
                  <a:cxn ang="0">
                    <a:pos x="5" y="0"/>
                  </a:cxn>
                  <a:cxn ang="0">
                    <a:pos x="3" y="1"/>
                  </a:cxn>
                  <a:cxn ang="0">
                    <a:pos x="0" y="7"/>
                  </a:cxn>
                  <a:cxn ang="0">
                    <a:pos x="3" y="11"/>
                  </a:cxn>
                  <a:cxn ang="0">
                    <a:pos x="5" y="12"/>
                  </a:cxn>
                  <a:cxn ang="0">
                    <a:pos x="7" y="14"/>
                  </a:cxn>
                  <a:cxn ang="0">
                    <a:pos x="7" y="14"/>
                  </a:cxn>
                  <a:cxn ang="0">
                    <a:pos x="9" y="12"/>
                  </a:cxn>
                  <a:cxn ang="0">
                    <a:pos x="12" y="11"/>
                  </a:cxn>
                  <a:cxn ang="0">
                    <a:pos x="14" y="7"/>
                  </a:cxn>
                  <a:cxn ang="0">
                    <a:pos x="12" y="1"/>
                  </a:cxn>
                  <a:cxn ang="0">
                    <a:pos x="9" y="0"/>
                  </a:cxn>
                  <a:cxn ang="0">
                    <a:pos x="7" y="0"/>
                  </a:cxn>
                </a:cxnLst>
                <a:rect l="0" t="0" r="r" b="b"/>
                <a:pathLst>
                  <a:path w="14" h="14">
                    <a:moveTo>
                      <a:pt x="7" y="0"/>
                    </a:moveTo>
                    <a:lnTo>
                      <a:pt x="5" y="0"/>
                    </a:lnTo>
                    <a:lnTo>
                      <a:pt x="3" y="1"/>
                    </a:lnTo>
                    <a:lnTo>
                      <a:pt x="0" y="7"/>
                    </a:lnTo>
                    <a:lnTo>
                      <a:pt x="3" y="11"/>
                    </a:lnTo>
                    <a:lnTo>
                      <a:pt x="5" y="12"/>
                    </a:lnTo>
                    <a:lnTo>
                      <a:pt x="7" y="14"/>
                    </a:lnTo>
                    <a:lnTo>
                      <a:pt x="7" y="14"/>
                    </a:lnTo>
                    <a:lnTo>
                      <a:pt x="9" y="12"/>
                    </a:lnTo>
                    <a:lnTo>
                      <a:pt x="12" y="11"/>
                    </a:lnTo>
                    <a:lnTo>
                      <a:pt x="14" y="7"/>
                    </a:lnTo>
                    <a:lnTo>
                      <a:pt x="12" y="1"/>
                    </a:lnTo>
                    <a:lnTo>
                      <a:pt x="9"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1002" name="Freeform 250"/>
              <p:cNvSpPr>
                <a:spLocks/>
              </p:cNvSpPr>
              <p:nvPr/>
            </p:nvSpPr>
            <p:spPr bwMode="auto">
              <a:xfrm>
                <a:off x="3161" y="1294"/>
                <a:ext cx="14" cy="14"/>
              </a:xfrm>
              <a:custGeom>
                <a:avLst/>
                <a:gdLst/>
                <a:ahLst/>
                <a:cxnLst>
                  <a:cxn ang="0">
                    <a:pos x="7" y="0"/>
                  </a:cxn>
                  <a:cxn ang="0">
                    <a:pos x="5" y="0"/>
                  </a:cxn>
                  <a:cxn ang="0">
                    <a:pos x="3" y="1"/>
                  </a:cxn>
                  <a:cxn ang="0">
                    <a:pos x="0" y="7"/>
                  </a:cxn>
                  <a:cxn ang="0">
                    <a:pos x="3" y="11"/>
                  </a:cxn>
                  <a:cxn ang="0">
                    <a:pos x="5" y="12"/>
                  </a:cxn>
                  <a:cxn ang="0">
                    <a:pos x="7" y="14"/>
                  </a:cxn>
                  <a:cxn ang="0">
                    <a:pos x="7" y="14"/>
                  </a:cxn>
                  <a:cxn ang="0">
                    <a:pos x="10" y="12"/>
                  </a:cxn>
                  <a:cxn ang="0">
                    <a:pos x="12" y="11"/>
                  </a:cxn>
                  <a:cxn ang="0">
                    <a:pos x="14" y="7"/>
                  </a:cxn>
                  <a:cxn ang="0">
                    <a:pos x="12" y="1"/>
                  </a:cxn>
                  <a:cxn ang="0">
                    <a:pos x="10" y="0"/>
                  </a:cxn>
                  <a:cxn ang="0">
                    <a:pos x="7" y="0"/>
                  </a:cxn>
                </a:cxnLst>
                <a:rect l="0" t="0" r="r" b="b"/>
                <a:pathLst>
                  <a:path w="14" h="14">
                    <a:moveTo>
                      <a:pt x="7" y="0"/>
                    </a:moveTo>
                    <a:lnTo>
                      <a:pt x="5" y="0"/>
                    </a:lnTo>
                    <a:lnTo>
                      <a:pt x="3" y="1"/>
                    </a:lnTo>
                    <a:lnTo>
                      <a:pt x="0" y="7"/>
                    </a:lnTo>
                    <a:lnTo>
                      <a:pt x="3" y="11"/>
                    </a:lnTo>
                    <a:lnTo>
                      <a:pt x="5" y="12"/>
                    </a:lnTo>
                    <a:lnTo>
                      <a:pt x="7" y="14"/>
                    </a:lnTo>
                    <a:lnTo>
                      <a:pt x="7" y="14"/>
                    </a:lnTo>
                    <a:lnTo>
                      <a:pt x="10" y="12"/>
                    </a:lnTo>
                    <a:lnTo>
                      <a:pt x="12" y="11"/>
                    </a:lnTo>
                    <a:lnTo>
                      <a:pt x="14" y="7"/>
                    </a:lnTo>
                    <a:lnTo>
                      <a:pt x="12" y="1"/>
                    </a:lnTo>
                    <a:lnTo>
                      <a:pt x="10"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331003" name="Freeform 251"/>
              <p:cNvSpPr>
                <a:spLocks/>
              </p:cNvSpPr>
              <p:nvPr/>
            </p:nvSpPr>
            <p:spPr bwMode="auto">
              <a:xfrm>
                <a:off x="3189" y="1294"/>
                <a:ext cx="13" cy="14"/>
              </a:xfrm>
              <a:custGeom>
                <a:avLst/>
                <a:gdLst/>
                <a:ahLst/>
                <a:cxnLst>
                  <a:cxn ang="0">
                    <a:pos x="6" y="0"/>
                  </a:cxn>
                  <a:cxn ang="0">
                    <a:pos x="4" y="0"/>
                  </a:cxn>
                  <a:cxn ang="0">
                    <a:pos x="2" y="1"/>
                  </a:cxn>
                  <a:cxn ang="0">
                    <a:pos x="0" y="7"/>
                  </a:cxn>
                  <a:cxn ang="0">
                    <a:pos x="2" y="11"/>
                  </a:cxn>
                  <a:cxn ang="0">
                    <a:pos x="4" y="12"/>
                  </a:cxn>
                  <a:cxn ang="0">
                    <a:pos x="6" y="14"/>
                  </a:cxn>
                  <a:cxn ang="0">
                    <a:pos x="6" y="14"/>
                  </a:cxn>
                  <a:cxn ang="0">
                    <a:pos x="9" y="12"/>
                  </a:cxn>
                  <a:cxn ang="0">
                    <a:pos x="11" y="11"/>
                  </a:cxn>
                  <a:cxn ang="0">
                    <a:pos x="13" y="7"/>
                  </a:cxn>
                  <a:cxn ang="0">
                    <a:pos x="11" y="1"/>
                  </a:cxn>
                  <a:cxn ang="0">
                    <a:pos x="9" y="0"/>
                  </a:cxn>
                  <a:cxn ang="0">
                    <a:pos x="6" y="0"/>
                  </a:cxn>
                </a:cxnLst>
                <a:rect l="0" t="0" r="r" b="b"/>
                <a:pathLst>
                  <a:path w="13" h="14">
                    <a:moveTo>
                      <a:pt x="6" y="0"/>
                    </a:moveTo>
                    <a:lnTo>
                      <a:pt x="4" y="0"/>
                    </a:lnTo>
                    <a:lnTo>
                      <a:pt x="2" y="1"/>
                    </a:lnTo>
                    <a:lnTo>
                      <a:pt x="0" y="7"/>
                    </a:lnTo>
                    <a:lnTo>
                      <a:pt x="2" y="11"/>
                    </a:lnTo>
                    <a:lnTo>
                      <a:pt x="4" y="12"/>
                    </a:lnTo>
                    <a:lnTo>
                      <a:pt x="6" y="14"/>
                    </a:lnTo>
                    <a:lnTo>
                      <a:pt x="6" y="14"/>
                    </a:lnTo>
                    <a:lnTo>
                      <a:pt x="9" y="12"/>
                    </a:lnTo>
                    <a:lnTo>
                      <a:pt x="11" y="11"/>
                    </a:lnTo>
                    <a:lnTo>
                      <a:pt x="13" y="7"/>
                    </a:lnTo>
                    <a:lnTo>
                      <a:pt x="11" y="1"/>
                    </a:lnTo>
                    <a:lnTo>
                      <a:pt x="9" y="0"/>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1004" name="Freeform 252"/>
              <p:cNvSpPr>
                <a:spLocks/>
              </p:cNvSpPr>
              <p:nvPr/>
            </p:nvSpPr>
            <p:spPr bwMode="auto">
              <a:xfrm>
                <a:off x="3216" y="1294"/>
                <a:ext cx="13" cy="14"/>
              </a:xfrm>
              <a:custGeom>
                <a:avLst/>
                <a:gdLst/>
                <a:ahLst/>
                <a:cxnLst>
                  <a:cxn ang="0">
                    <a:pos x="6" y="0"/>
                  </a:cxn>
                  <a:cxn ang="0">
                    <a:pos x="4" y="0"/>
                  </a:cxn>
                  <a:cxn ang="0">
                    <a:pos x="2" y="2"/>
                  </a:cxn>
                  <a:cxn ang="0">
                    <a:pos x="0" y="7"/>
                  </a:cxn>
                  <a:cxn ang="0">
                    <a:pos x="2" y="11"/>
                  </a:cxn>
                  <a:cxn ang="0">
                    <a:pos x="4" y="12"/>
                  </a:cxn>
                  <a:cxn ang="0">
                    <a:pos x="6" y="14"/>
                  </a:cxn>
                  <a:cxn ang="0">
                    <a:pos x="6" y="14"/>
                  </a:cxn>
                  <a:cxn ang="0">
                    <a:pos x="9" y="12"/>
                  </a:cxn>
                  <a:cxn ang="0">
                    <a:pos x="11" y="11"/>
                  </a:cxn>
                  <a:cxn ang="0">
                    <a:pos x="13" y="7"/>
                  </a:cxn>
                  <a:cxn ang="0">
                    <a:pos x="11" y="2"/>
                  </a:cxn>
                  <a:cxn ang="0">
                    <a:pos x="9" y="0"/>
                  </a:cxn>
                  <a:cxn ang="0">
                    <a:pos x="6" y="0"/>
                  </a:cxn>
                </a:cxnLst>
                <a:rect l="0" t="0" r="r" b="b"/>
                <a:pathLst>
                  <a:path w="13" h="14">
                    <a:moveTo>
                      <a:pt x="6" y="0"/>
                    </a:moveTo>
                    <a:lnTo>
                      <a:pt x="4" y="0"/>
                    </a:lnTo>
                    <a:lnTo>
                      <a:pt x="2" y="2"/>
                    </a:lnTo>
                    <a:lnTo>
                      <a:pt x="0" y="7"/>
                    </a:lnTo>
                    <a:lnTo>
                      <a:pt x="2" y="11"/>
                    </a:lnTo>
                    <a:lnTo>
                      <a:pt x="4" y="12"/>
                    </a:lnTo>
                    <a:lnTo>
                      <a:pt x="6" y="14"/>
                    </a:lnTo>
                    <a:lnTo>
                      <a:pt x="6" y="14"/>
                    </a:lnTo>
                    <a:lnTo>
                      <a:pt x="9" y="12"/>
                    </a:lnTo>
                    <a:lnTo>
                      <a:pt x="11" y="11"/>
                    </a:lnTo>
                    <a:lnTo>
                      <a:pt x="13" y="7"/>
                    </a:lnTo>
                    <a:lnTo>
                      <a:pt x="11" y="2"/>
                    </a:lnTo>
                    <a:lnTo>
                      <a:pt x="9" y="0"/>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1005" name="Freeform 253"/>
              <p:cNvSpPr>
                <a:spLocks/>
              </p:cNvSpPr>
              <p:nvPr/>
            </p:nvSpPr>
            <p:spPr bwMode="auto">
              <a:xfrm>
                <a:off x="3243" y="1294"/>
                <a:ext cx="13" cy="14"/>
              </a:xfrm>
              <a:custGeom>
                <a:avLst/>
                <a:gdLst/>
                <a:ahLst/>
                <a:cxnLst>
                  <a:cxn ang="0">
                    <a:pos x="6" y="0"/>
                  </a:cxn>
                  <a:cxn ang="0">
                    <a:pos x="4" y="0"/>
                  </a:cxn>
                  <a:cxn ang="0">
                    <a:pos x="2" y="2"/>
                  </a:cxn>
                  <a:cxn ang="0">
                    <a:pos x="0" y="7"/>
                  </a:cxn>
                  <a:cxn ang="0">
                    <a:pos x="2" y="11"/>
                  </a:cxn>
                  <a:cxn ang="0">
                    <a:pos x="4" y="12"/>
                  </a:cxn>
                  <a:cxn ang="0">
                    <a:pos x="6" y="14"/>
                  </a:cxn>
                  <a:cxn ang="0">
                    <a:pos x="6" y="14"/>
                  </a:cxn>
                  <a:cxn ang="0">
                    <a:pos x="9" y="12"/>
                  </a:cxn>
                  <a:cxn ang="0">
                    <a:pos x="11" y="11"/>
                  </a:cxn>
                  <a:cxn ang="0">
                    <a:pos x="13" y="7"/>
                  </a:cxn>
                  <a:cxn ang="0">
                    <a:pos x="11" y="2"/>
                  </a:cxn>
                  <a:cxn ang="0">
                    <a:pos x="9" y="0"/>
                  </a:cxn>
                  <a:cxn ang="0">
                    <a:pos x="6" y="0"/>
                  </a:cxn>
                </a:cxnLst>
                <a:rect l="0" t="0" r="r" b="b"/>
                <a:pathLst>
                  <a:path w="13" h="14">
                    <a:moveTo>
                      <a:pt x="6" y="0"/>
                    </a:moveTo>
                    <a:lnTo>
                      <a:pt x="4" y="0"/>
                    </a:lnTo>
                    <a:lnTo>
                      <a:pt x="2" y="2"/>
                    </a:lnTo>
                    <a:lnTo>
                      <a:pt x="0" y="7"/>
                    </a:lnTo>
                    <a:lnTo>
                      <a:pt x="2" y="11"/>
                    </a:lnTo>
                    <a:lnTo>
                      <a:pt x="4" y="12"/>
                    </a:lnTo>
                    <a:lnTo>
                      <a:pt x="6" y="14"/>
                    </a:lnTo>
                    <a:lnTo>
                      <a:pt x="6" y="14"/>
                    </a:lnTo>
                    <a:lnTo>
                      <a:pt x="9" y="12"/>
                    </a:lnTo>
                    <a:lnTo>
                      <a:pt x="11" y="11"/>
                    </a:lnTo>
                    <a:lnTo>
                      <a:pt x="13" y="7"/>
                    </a:lnTo>
                    <a:lnTo>
                      <a:pt x="11" y="2"/>
                    </a:lnTo>
                    <a:lnTo>
                      <a:pt x="9" y="0"/>
                    </a:lnTo>
                    <a:lnTo>
                      <a:pt x="6" y="0"/>
                    </a:lnTo>
                    <a:close/>
                  </a:path>
                </a:pathLst>
              </a:custGeom>
              <a:solidFill>
                <a:srgbClr val="000000"/>
              </a:solidFill>
              <a:ln w="9525">
                <a:noFill/>
                <a:round/>
                <a:headEnd/>
                <a:tailEnd/>
              </a:ln>
            </p:spPr>
            <p:txBody>
              <a:bodyPr>
                <a:prstTxWarp prst="textNoShape">
                  <a:avLst/>
                </a:prstTxWarp>
              </a:bodyPr>
              <a:lstStyle/>
              <a:p>
                <a:endParaRPr lang="en-US"/>
              </a:p>
            </p:txBody>
          </p:sp>
          <p:sp>
            <p:nvSpPr>
              <p:cNvPr id="331006" name="Freeform 254"/>
              <p:cNvSpPr>
                <a:spLocks/>
              </p:cNvSpPr>
              <p:nvPr/>
            </p:nvSpPr>
            <p:spPr bwMode="auto">
              <a:xfrm>
                <a:off x="3270" y="1294"/>
                <a:ext cx="13" cy="14"/>
              </a:xfrm>
              <a:custGeom>
                <a:avLst/>
                <a:gdLst/>
                <a:ahLst/>
                <a:cxnLst>
                  <a:cxn ang="0">
                    <a:pos x="6" y="0"/>
                  </a:cxn>
                  <a:cxn ang="0">
                    <a:pos x="4" y="0"/>
                  </a:cxn>
                  <a:cxn ang="0">
                    <a:pos x="2" y="2"/>
                  </a:cxn>
                  <a:cxn ang="0">
                    <a:pos x="0" y="7"/>
                  </a:cxn>
                  <a:cxn ang="0">
                    <a:pos x="2" y="11"/>
                  </a:cxn>
                  <a:cxn ang="0">
                    <a:pos x="4" y="12"/>
                  </a:cxn>
                  <a:cxn ang="0">
                    <a:pos x="6" y="14"/>
                  </a:cxn>
                  <a:cxn ang="0">
                    <a:pos x="6" y="14"/>
                  </a:cxn>
                  <a:cxn ang="0">
                    <a:pos x="9" y="12"/>
                  </a:cxn>
                  <a:cxn ang="0">
                    <a:pos x="11" y="11"/>
                  </a:cxn>
                  <a:cxn ang="0">
                    <a:pos x="13" y="7"/>
                  </a:cxn>
                  <a:cxn ang="0">
                    <a:pos x="11" y="2"/>
                  </a:cxn>
                  <a:cxn ang="0">
                    <a:pos x="9" y="0"/>
                  </a:cxn>
                  <a:cxn ang="0">
                    <a:pos x="6" y="0"/>
                  </a:cxn>
                </a:cxnLst>
                <a:rect l="0" t="0" r="r" b="b"/>
                <a:pathLst>
                  <a:path w="13" h="14">
                    <a:moveTo>
                      <a:pt x="6" y="0"/>
                    </a:moveTo>
                    <a:lnTo>
                      <a:pt x="4" y="0"/>
                    </a:lnTo>
                    <a:lnTo>
                      <a:pt x="2" y="2"/>
                    </a:lnTo>
                    <a:lnTo>
                      <a:pt x="0" y="7"/>
                    </a:lnTo>
                    <a:lnTo>
                      <a:pt x="2" y="11"/>
                    </a:lnTo>
                    <a:lnTo>
                      <a:pt x="4" y="12"/>
                    </a:lnTo>
                    <a:lnTo>
                      <a:pt x="6" y="14"/>
                    </a:lnTo>
                    <a:lnTo>
                      <a:pt x="6" y="14"/>
                    </a:lnTo>
                    <a:lnTo>
                      <a:pt x="9" y="12"/>
                    </a:lnTo>
                    <a:lnTo>
                      <a:pt x="11" y="11"/>
                    </a:lnTo>
                    <a:lnTo>
                      <a:pt x="13" y="7"/>
                    </a:lnTo>
                    <a:lnTo>
                      <a:pt x="11" y="2"/>
                    </a:lnTo>
                    <a:lnTo>
                      <a:pt x="9" y="0"/>
                    </a:lnTo>
                    <a:lnTo>
                      <a:pt x="6" y="0"/>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331014" name="Group 262"/>
            <p:cNvGrpSpPr>
              <a:grpSpLocks/>
            </p:cNvGrpSpPr>
            <p:nvPr/>
          </p:nvGrpSpPr>
          <p:grpSpPr bwMode="auto">
            <a:xfrm>
              <a:off x="2547" y="1029"/>
              <a:ext cx="337" cy="514"/>
              <a:chOff x="2547" y="1029"/>
              <a:chExt cx="337" cy="514"/>
            </a:xfrm>
          </p:grpSpPr>
          <p:grpSp>
            <p:nvGrpSpPr>
              <p:cNvPr id="331010" name="Group 258"/>
              <p:cNvGrpSpPr>
                <a:grpSpLocks/>
              </p:cNvGrpSpPr>
              <p:nvPr/>
            </p:nvGrpSpPr>
            <p:grpSpPr bwMode="auto">
              <a:xfrm>
                <a:off x="2547" y="1029"/>
                <a:ext cx="158" cy="513"/>
                <a:chOff x="2547" y="1029"/>
                <a:chExt cx="158" cy="513"/>
              </a:xfrm>
            </p:grpSpPr>
            <p:sp>
              <p:nvSpPr>
                <p:cNvPr id="331008" name="Freeform 256"/>
                <p:cNvSpPr>
                  <a:spLocks/>
                </p:cNvSpPr>
                <p:nvPr/>
              </p:nvSpPr>
              <p:spPr bwMode="auto">
                <a:xfrm>
                  <a:off x="2619" y="1029"/>
                  <a:ext cx="86" cy="478"/>
                </a:xfrm>
                <a:custGeom>
                  <a:avLst/>
                  <a:gdLst/>
                  <a:ahLst/>
                  <a:cxnLst>
                    <a:cxn ang="0">
                      <a:pos x="86" y="0"/>
                    </a:cxn>
                    <a:cxn ang="0">
                      <a:pos x="86" y="409"/>
                    </a:cxn>
                    <a:cxn ang="0">
                      <a:pos x="80" y="425"/>
                    </a:cxn>
                    <a:cxn ang="0">
                      <a:pos x="71" y="437"/>
                    </a:cxn>
                    <a:cxn ang="0">
                      <a:pos x="62" y="449"/>
                    </a:cxn>
                    <a:cxn ang="0">
                      <a:pos x="50" y="458"/>
                    </a:cxn>
                    <a:cxn ang="0">
                      <a:pos x="38" y="464"/>
                    </a:cxn>
                    <a:cxn ang="0">
                      <a:pos x="26" y="470"/>
                    </a:cxn>
                    <a:cxn ang="0">
                      <a:pos x="13" y="475"/>
                    </a:cxn>
                    <a:cxn ang="0">
                      <a:pos x="0" y="478"/>
                    </a:cxn>
                  </a:cxnLst>
                  <a:rect l="0" t="0" r="r" b="b"/>
                  <a:pathLst>
                    <a:path w="86" h="478">
                      <a:moveTo>
                        <a:pt x="86" y="0"/>
                      </a:moveTo>
                      <a:lnTo>
                        <a:pt x="86" y="409"/>
                      </a:lnTo>
                      <a:lnTo>
                        <a:pt x="80" y="425"/>
                      </a:lnTo>
                      <a:lnTo>
                        <a:pt x="71" y="437"/>
                      </a:lnTo>
                      <a:lnTo>
                        <a:pt x="62" y="449"/>
                      </a:lnTo>
                      <a:lnTo>
                        <a:pt x="50" y="458"/>
                      </a:lnTo>
                      <a:lnTo>
                        <a:pt x="38" y="464"/>
                      </a:lnTo>
                      <a:lnTo>
                        <a:pt x="26" y="470"/>
                      </a:lnTo>
                      <a:lnTo>
                        <a:pt x="13" y="475"/>
                      </a:lnTo>
                      <a:lnTo>
                        <a:pt x="0" y="478"/>
                      </a:lnTo>
                    </a:path>
                  </a:pathLst>
                </a:custGeom>
                <a:noFill/>
                <a:ln w="11113">
                  <a:solidFill>
                    <a:srgbClr val="000000"/>
                  </a:solidFill>
                  <a:prstDash val="solid"/>
                  <a:round/>
                  <a:headEnd/>
                  <a:tailEnd/>
                </a:ln>
              </p:spPr>
              <p:txBody>
                <a:bodyPr>
                  <a:prstTxWarp prst="textNoShape">
                    <a:avLst/>
                  </a:prstTxWarp>
                </a:bodyPr>
                <a:lstStyle/>
                <a:p>
                  <a:endParaRPr lang="en-US"/>
                </a:p>
              </p:txBody>
            </p:sp>
            <p:sp>
              <p:nvSpPr>
                <p:cNvPr id="331009" name="Freeform 257"/>
                <p:cNvSpPr>
                  <a:spLocks/>
                </p:cNvSpPr>
                <p:nvPr/>
              </p:nvSpPr>
              <p:spPr bwMode="auto">
                <a:xfrm>
                  <a:off x="2547" y="1471"/>
                  <a:ext cx="79" cy="71"/>
                </a:xfrm>
                <a:custGeom>
                  <a:avLst/>
                  <a:gdLst/>
                  <a:ahLst/>
                  <a:cxnLst>
                    <a:cxn ang="0">
                      <a:pos x="63" y="0"/>
                    </a:cxn>
                    <a:cxn ang="0">
                      <a:pos x="0" y="53"/>
                    </a:cxn>
                    <a:cxn ang="0">
                      <a:pos x="79" y="71"/>
                    </a:cxn>
                    <a:cxn ang="0">
                      <a:pos x="63" y="0"/>
                    </a:cxn>
                  </a:cxnLst>
                  <a:rect l="0" t="0" r="r" b="b"/>
                  <a:pathLst>
                    <a:path w="79" h="71">
                      <a:moveTo>
                        <a:pt x="63" y="0"/>
                      </a:moveTo>
                      <a:lnTo>
                        <a:pt x="0" y="53"/>
                      </a:lnTo>
                      <a:lnTo>
                        <a:pt x="79" y="71"/>
                      </a:lnTo>
                      <a:lnTo>
                        <a:pt x="63" y="0"/>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331013" name="Group 261"/>
              <p:cNvGrpSpPr>
                <a:grpSpLocks/>
              </p:cNvGrpSpPr>
              <p:nvPr/>
            </p:nvGrpSpPr>
            <p:grpSpPr bwMode="auto">
              <a:xfrm>
                <a:off x="2727" y="1029"/>
                <a:ext cx="157" cy="514"/>
                <a:chOff x="2727" y="1029"/>
                <a:chExt cx="157" cy="514"/>
              </a:xfrm>
            </p:grpSpPr>
            <p:sp>
              <p:nvSpPr>
                <p:cNvPr id="331011" name="Freeform 259"/>
                <p:cNvSpPr>
                  <a:spLocks/>
                </p:cNvSpPr>
                <p:nvPr/>
              </p:nvSpPr>
              <p:spPr bwMode="auto">
                <a:xfrm>
                  <a:off x="2727" y="1029"/>
                  <a:ext cx="84" cy="478"/>
                </a:xfrm>
                <a:custGeom>
                  <a:avLst/>
                  <a:gdLst/>
                  <a:ahLst/>
                  <a:cxnLst>
                    <a:cxn ang="0">
                      <a:pos x="0" y="0"/>
                    </a:cxn>
                    <a:cxn ang="0">
                      <a:pos x="0" y="409"/>
                    </a:cxn>
                    <a:cxn ang="0">
                      <a:pos x="5" y="425"/>
                    </a:cxn>
                    <a:cxn ang="0">
                      <a:pos x="13" y="437"/>
                    </a:cxn>
                    <a:cxn ang="0">
                      <a:pos x="23" y="449"/>
                    </a:cxn>
                    <a:cxn ang="0">
                      <a:pos x="34" y="458"/>
                    </a:cxn>
                    <a:cxn ang="0">
                      <a:pos x="46" y="464"/>
                    </a:cxn>
                    <a:cxn ang="0">
                      <a:pos x="58" y="470"/>
                    </a:cxn>
                    <a:cxn ang="0">
                      <a:pos x="71" y="475"/>
                    </a:cxn>
                    <a:cxn ang="0">
                      <a:pos x="84" y="478"/>
                    </a:cxn>
                  </a:cxnLst>
                  <a:rect l="0" t="0" r="r" b="b"/>
                  <a:pathLst>
                    <a:path w="84" h="478">
                      <a:moveTo>
                        <a:pt x="0" y="0"/>
                      </a:moveTo>
                      <a:lnTo>
                        <a:pt x="0" y="409"/>
                      </a:lnTo>
                      <a:lnTo>
                        <a:pt x="5" y="425"/>
                      </a:lnTo>
                      <a:lnTo>
                        <a:pt x="13" y="437"/>
                      </a:lnTo>
                      <a:lnTo>
                        <a:pt x="23" y="449"/>
                      </a:lnTo>
                      <a:lnTo>
                        <a:pt x="34" y="458"/>
                      </a:lnTo>
                      <a:lnTo>
                        <a:pt x="46" y="464"/>
                      </a:lnTo>
                      <a:lnTo>
                        <a:pt x="58" y="470"/>
                      </a:lnTo>
                      <a:lnTo>
                        <a:pt x="71" y="475"/>
                      </a:lnTo>
                      <a:lnTo>
                        <a:pt x="84" y="478"/>
                      </a:lnTo>
                    </a:path>
                  </a:pathLst>
                </a:custGeom>
                <a:noFill/>
                <a:ln w="11113">
                  <a:solidFill>
                    <a:srgbClr val="000000"/>
                  </a:solidFill>
                  <a:prstDash val="solid"/>
                  <a:round/>
                  <a:headEnd/>
                  <a:tailEnd/>
                </a:ln>
              </p:spPr>
              <p:txBody>
                <a:bodyPr>
                  <a:prstTxWarp prst="textNoShape">
                    <a:avLst/>
                  </a:prstTxWarp>
                </a:bodyPr>
                <a:lstStyle/>
                <a:p>
                  <a:endParaRPr lang="en-US"/>
                </a:p>
              </p:txBody>
            </p:sp>
            <p:sp>
              <p:nvSpPr>
                <p:cNvPr id="331012" name="Freeform 260"/>
                <p:cNvSpPr>
                  <a:spLocks/>
                </p:cNvSpPr>
                <p:nvPr/>
              </p:nvSpPr>
              <p:spPr bwMode="auto">
                <a:xfrm>
                  <a:off x="2804" y="1472"/>
                  <a:ext cx="80" cy="71"/>
                </a:xfrm>
                <a:custGeom>
                  <a:avLst/>
                  <a:gdLst/>
                  <a:ahLst/>
                  <a:cxnLst>
                    <a:cxn ang="0">
                      <a:pos x="0" y="71"/>
                    </a:cxn>
                    <a:cxn ang="0">
                      <a:pos x="80" y="52"/>
                    </a:cxn>
                    <a:cxn ang="0">
                      <a:pos x="17" y="0"/>
                    </a:cxn>
                    <a:cxn ang="0">
                      <a:pos x="0" y="71"/>
                    </a:cxn>
                  </a:cxnLst>
                  <a:rect l="0" t="0" r="r" b="b"/>
                  <a:pathLst>
                    <a:path w="80" h="71">
                      <a:moveTo>
                        <a:pt x="0" y="71"/>
                      </a:moveTo>
                      <a:lnTo>
                        <a:pt x="80" y="52"/>
                      </a:lnTo>
                      <a:lnTo>
                        <a:pt x="17" y="0"/>
                      </a:lnTo>
                      <a:lnTo>
                        <a:pt x="0" y="71"/>
                      </a:lnTo>
                      <a:close/>
                    </a:path>
                  </a:pathLst>
                </a:custGeom>
                <a:solidFill>
                  <a:srgbClr val="000000"/>
                </a:solidFill>
                <a:ln w="9525">
                  <a:noFill/>
                  <a:round/>
                  <a:headEnd/>
                  <a:tailEnd/>
                </a:ln>
              </p:spPr>
              <p:txBody>
                <a:bodyPr>
                  <a:prstTxWarp prst="textNoShape">
                    <a:avLst/>
                  </a:prstTxWarp>
                </a:bodyPr>
                <a:lstStyle/>
                <a:p>
                  <a:endParaRPr lang="en-US"/>
                </a:p>
              </p:txBody>
            </p:sp>
          </p:grpSp>
        </p:grpSp>
        <p:sp>
          <p:nvSpPr>
            <p:cNvPr id="331015" name="Rectangle 263"/>
            <p:cNvSpPr>
              <a:spLocks noChangeArrowheads="1"/>
            </p:cNvSpPr>
            <p:nvPr/>
          </p:nvSpPr>
          <p:spPr bwMode="auto">
            <a:xfrm>
              <a:off x="2411" y="693"/>
              <a:ext cx="744" cy="202"/>
            </a:xfrm>
            <a:prstGeom prst="rect">
              <a:avLst/>
            </a:prstGeom>
            <a:noFill/>
            <a:ln w="9525">
              <a:noFill/>
              <a:miter lim="800000"/>
              <a:headEnd/>
              <a:tailEnd/>
            </a:ln>
          </p:spPr>
          <p:txBody>
            <a:bodyPr>
              <a:prstTxWarp prst="textNoShape">
                <a:avLst/>
              </a:prstTxWarp>
            </a:bodyPr>
            <a:lstStyle/>
            <a:p>
              <a:endParaRPr lang="en-US"/>
            </a:p>
          </p:txBody>
        </p:sp>
        <p:sp>
          <p:nvSpPr>
            <p:cNvPr id="331016" name="Rectangle 264"/>
            <p:cNvSpPr>
              <a:spLocks noChangeArrowheads="1"/>
            </p:cNvSpPr>
            <p:nvPr/>
          </p:nvSpPr>
          <p:spPr bwMode="auto">
            <a:xfrm>
              <a:off x="2442" y="697"/>
              <a:ext cx="612" cy="182"/>
            </a:xfrm>
            <a:prstGeom prst="rect">
              <a:avLst/>
            </a:prstGeom>
            <a:noFill/>
            <a:ln w="9525">
              <a:noFill/>
              <a:miter lim="800000"/>
              <a:headEnd/>
              <a:tailEnd/>
            </a:ln>
          </p:spPr>
          <p:txBody>
            <a:bodyPr wrap="none" lIns="0" tIns="0" rIns="0" bIns="0">
              <a:prstTxWarp prst="textNoShape">
                <a:avLst/>
              </a:prstTxWarp>
              <a:spAutoFit/>
            </a:bodyPr>
            <a:lstStyle/>
            <a:p>
              <a:r>
                <a:rPr lang="en-US" sz="1900">
                  <a:solidFill>
                    <a:srgbClr val="000000"/>
                  </a:solidFill>
                </a:rPr>
                <a:t>Sample in</a:t>
              </a:r>
              <a:endParaRPr lang="en-US"/>
            </a:p>
          </p:txBody>
        </p:sp>
        <p:grpSp>
          <p:nvGrpSpPr>
            <p:cNvPr id="331019" name="Group 267"/>
            <p:cNvGrpSpPr>
              <a:grpSpLocks/>
            </p:cNvGrpSpPr>
            <p:nvPr/>
          </p:nvGrpSpPr>
          <p:grpSpPr bwMode="auto">
            <a:xfrm>
              <a:off x="1932" y="795"/>
              <a:ext cx="91" cy="329"/>
              <a:chOff x="1932" y="795"/>
              <a:chExt cx="91" cy="329"/>
            </a:xfrm>
          </p:grpSpPr>
          <p:sp>
            <p:nvSpPr>
              <p:cNvPr id="331017" name="Rectangle 265"/>
              <p:cNvSpPr>
                <a:spLocks noChangeArrowheads="1"/>
              </p:cNvSpPr>
              <p:nvPr/>
            </p:nvSpPr>
            <p:spPr bwMode="auto">
              <a:xfrm>
                <a:off x="1970" y="884"/>
                <a:ext cx="13" cy="240"/>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1018" name="Freeform 266"/>
              <p:cNvSpPr>
                <a:spLocks/>
              </p:cNvSpPr>
              <p:nvPr/>
            </p:nvSpPr>
            <p:spPr bwMode="auto">
              <a:xfrm>
                <a:off x="1932" y="795"/>
                <a:ext cx="91" cy="91"/>
              </a:xfrm>
              <a:custGeom>
                <a:avLst/>
                <a:gdLst/>
                <a:ahLst/>
                <a:cxnLst>
                  <a:cxn ang="0">
                    <a:pos x="91" y="91"/>
                  </a:cxn>
                  <a:cxn ang="0">
                    <a:pos x="45" y="0"/>
                  </a:cxn>
                  <a:cxn ang="0">
                    <a:pos x="0" y="91"/>
                  </a:cxn>
                  <a:cxn ang="0">
                    <a:pos x="91" y="91"/>
                  </a:cxn>
                </a:cxnLst>
                <a:rect l="0" t="0" r="r" b="b"/>
                <a:pathLst>
                  <a:path w="91" h="91">
                    <a:moveTo>
                      <a:pt x="91" y="91"/>
                    </a:moveTo>
                    <a:lnTo>
                      <a:pt x="45" y="0"/>
                    </a:lnTo>
                    <a:lnTo>
                      <a:pt x="0" y="91"/>
                    </a:lnTo>
                    <a:lnTo>
                      <a:pt x="91" y="91"/>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331022" name="Group 270"/>
            <p:cNvGrpSpPr>
              <a:grpSpLocks/>
            </p:cNvGrpSpPr>
            <p:nvPr/>
          </p:nvGrpSpPr>
          <p:grpSpPr bwMode="auto">
            <a:xfrm>
              <a:off x="3283" y="795"/>
              <a:ext cx="91" cy="331"/>
              <a:chOff x="3283" y="795"/>
              <a:chExt cx="91" cy="331"/>
            </a:xfrm>
          </p:grpSpPr>
          <p:sp>
            <p:nvSpPr>
              <p:cNvPr id="331020" name="Rectangle 268"/>
              <p:cNvSpPr>
                <a:spLocks noChangeArrowheads="1"/>
              </p:cNvSpPr>
              <p:nvPr/>
            </p:nvSpPr>
            <p:spPr bwMode="auto">
              <a:xfrm>
                <a:off x="3321" y="884"/>
                <a:ext cx="14" cy="242"/>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31021" name="Freeform 269"/>
              <p:cNvSpPr>
                <a:spLocks/>
              </p:cNvSpPr>
              <p:nvPr/>
            </p:nvSpPr>
            <p:spPr bwMode="auto">
              <a:xfrm>
                <a:off x="3283" y="795"/>
                <a:ext cx="91" cy="91"/>
              </a:xfrm>
              <a:custGeom>
                <a:avLst/>
                <a:gdLst/>
                <a:ahLst/>
                <a:cxnLst>
                  <a:cxn ang="0">
                    <a:pos x="91" y="91"/>
                  </a:cxn>
                  <a:cxn ang="0">
                    <a:pos x="45" y="0"/>
                  </a:cxn>
                  <a:cxn ang="0">
                    <a:pos x="0" y="91"/>
                  </a:cxn>
                  <a:cxn ang="0">
                    <a:pos x="91" y="91"/>
                  </a:cxn>
                </a:cxnLst>
                <a:rect l="0" t="0" r="r" b="b"/>
                <a:pathLst>
                  <a:path w="91" h="91">
                    <a:moveTo>
                      <a:pt x="91" y="91"/>
                    </a:moveTo>
                    <a:lnTo>
                      <a:pt x="45" y="0"/>
                    </a:lnTo>
                    <a:lnTo>
                      <a:pt x="0" y="91"/>
                    </a:lnTo>
                    <a:lnTo>
                      <a:pt x="91" y="91"/>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331026" name="Group 274"/>
            <p:cNvGrpSpPr>
              <a:grpSpLocks/>
            </p:cNvGrpSpPr>
            <p:nvPr/>
          </p:nvGrpSpPr>
          <p:grpSpPr bwMode="auto">
            <a:xfrm>
              <a:off x="2171" y="1300"/>
              <a:ext cx="75" cy="878"/>
              <a:chOff x="2171" y="1300"/>
              <a:chExt cx="75" cy="878"/>
            </a:xfrm>
          </p:grpSpPr>
          <p:sp>
            <p:nvSpPr>
              <p:cNvPr id="331023" name="Line 271"/>
              <p:cNvSpPr>
                <a:spLocks noChangeShapeType="1"/>
              </p:cNvSpPr>
              <p:nvPr/>
            </p:nvSpPr>
            <p:spPr bwMode="auto">
              <a:xfrm>
                <a:off x="2209" y="1371"/>
                <a:ext cx="1" cy="736"/>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024" name="Freeform 272"/>
              <p:cNvSpPr>
                <a:spLocks/>
              </p:cNvSpPr>
              <p:nvPr/>
            </p:nvSpPr>
            <p:spPr bwMode="auto">
              <a:xfrm>
                <a:off x="2173" y="1300"/>
                <a:ext cx="73" cy="73"/>
              </a:xfrm>
              <a:custGeom>
                <a:avLst/>
                <a:gdLst/>
                <a:ahLst/>
                <a:cxnLst>
                  <a:cxn ang="0">
                    <a:pos x="73" y="73"/>
                  </a:cxn>
                  <a:cxn ang="0">
                    <a:pos x="36" y="0"/>
                  </a:cxn>
                  <a:cxn ang="0">
                    <a:pos x="0" y="73"/>
                  </a:cxn>
                  <a:cxn ang="0">
                    <a:pos x="73" y="73"/>
                  </a:cxn>
                </a:cxnLst>
                <a:rect l="0" t="0" r="r" b="b"/>
                <a:pathLst>
                  <a:path w="73" h="73">
                    <a:moveTo>
                      <a:pt x="73" y="73"/>
                    </a:moveTo>
                    <a:lnTo>
                      <a:pt x="36" y="0"/>
                    </a:lnTo>
                    <a:lnTo>
                      <a:pt x="0" y="73"/>
                    </a:lnTo>
                    <a:lnTo>
                      <a:pt x="73" y="73"/>
                    </a:lnTo>
                    <a:close/>
                  </a:path>
                </a:pathLst>
              </a:custGeom>
              <a:solidFill>
                <a:srgbClr val="000000"/>
              </a:solidFill>
              <a:ln w="9525">
                <a:noFill/>
                <a:round/>
                <a:headEnd/>
                <a:tailEnd/>
              </a:ln>
            </p:spPr>
            <p:txBody>
              <a:bodyPr>
                <a:prstTxWarp prst="textNoShape">
                  <a:avLst/>
                </a:prstTxWarp>
              </a:bodyPr>
              <a:lstStyle/>
              <a:p>
                <a:endParaRPr lang="en-US"/>
              </a:p>
            </p:txBody>
          </p:sp>
          <p:sp>
            <p:nvSpPr>
              <p:cNvPr id="331025" name="Freeform 273"/>
              <p:cNvSpPr>
                <a:spLocks/>
              </p:cNvSpPr>
              <p:nvPr/>
            </p:nvSpPr>
            <p:spPr bwMode="auto">
              <a:xfrm>
                <a:off x="2171" y="2105"/>
                <a:ext cx="74" cy="73"/>
              </a:xfrm>
              <a:custGeom>
                <a:avLst/>
                <a:gdLst/>
                <a:ahLst/>
                <a:cxnLst>
                  <a:cxn ang="0">
                    <a:pos x="0" y="0"/>
                  </a:cxn>
                  <a:cxn ang="0">
                    <a:pos x="38" y="73"/>
                  </a:cxn>
                  <a:cxn ang="0">
                    <a:pos x="74" y="0"/>
                  </a:cxn>
                  <a:cxn ang="0">
                    <a:pos x="0" y="0"/>
                  </a:cxn>
                </a:cxnLst>
                <a:rect l="0" t="0" r="r" b="b"/>
                <a:pathLst>
                  <a:path w="74" h="73">
                    <a:moveTo>
                      <a:pt x="0" y="0"/>
                    </a:moveTo>
                    <a:lnTo>
                      <a:pt x="38" y="73"/>
                    </a:lnTo>
                    <a:lnTo>
                      <a:pt x="74" y="0"/>
                    </a:lnTo>
                    <a:lnTo>
                      <a:pt x="0" y="0"/>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331030" name="Group 278"/>
            <p:cNvGrpSpPr>
              <a:grpSpLocks/>
            </p:cNvGrpSpPr>
            <p:nvPr/>
          </p:nvGrpSpPr>
          <p:grpSpPr bwMode="auto">
            <a:xfrm>
              <a:off x="2036" y="1435"/>
              <a:ext cx="75" cy="608"/>
              <a:chOff x="2036" y="1435"/>
              <a:chExt cx="75" cy="608"/>
            </a:xfrm>
          </p:grpSpPr>
          <p:sp>
            <p:nvSpPr>
              <p:cNvPr id="331027" name="Line 275"/>
              <p:cNvSpPr>
                <a:spLocks noChangeShapeType="1"/>
              </p:cNvSpPr>
              <p:nvPr/>
            </p:nvSpPr>
            <p:spPr bwMode="auto">
              <a:xfrm>
                <a:off x="2073" y="1506"/>
                <a:ext cx="1" cy="466"/>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028" name="Freeform 276"/>
              <p:cNvSpPr>
                <a:spLocks/>
              </p:cNvSpPr>
              <p:nvPr/>
            </p:nvSpPr>
            <p:spPr bwMode="auto">
              <a:xfrm>
                <a:off x="2037" y="1435"/>
                <a:ext cx="74" cy="73"/>
              </a:xfrm>
              <a:custGeom>
                <a:avLst/>
                <a:gdLst/>
                <a:ahLst/>
                <a:cxnLst>
                  <a:cxn ang="0">
                    <a:pos x="74" y="73"/>
                  </a:cxn>
                  <a:cxn ang="0">
                    <a:pos x="36" y="0"/>
                  </a:cxn>
                  <a:cxn ang="0">
                    <a:pos x="0" y="73"/>
                  </a:cxn>
                  <a:cxn ang="0">
                    <a:pos x="74" y="73"/>
                  </a:cxn>
                </a:cxnLst>
                <a:rect l="0" t="0" r="r" b="b"/>
                <a:pathLst>
                  <a:path w="74" h="73">
                    <a:moveTo>
                      <a:pt x="74" y="73"/>
                    </a:moveTo>
                    <a:lnTo>
                      <a:pt x="36" y="0"/>
                    </a:lnTo>
                    <a:lnTo>
                      <a:pt x="0" y="73"/>
                    </a:lnTo>
                    <a:lnTo>
                      <a:pt x="74" y="73"/>
                    </a:lnTo>
                    <a:close/>
                  </a:path>
                </a:pathLst>
              </a:custGeom>
              <a:solidFill>
                <a:srgbClr val="000000"/>
              </a:solidFill>
              <a:ln w="9525">
                <a:noFill/>
                <a:round/>
                <a:headEnd/>
                <a:tailEnd/>
              </a:ln>
            </p:spPr>
            <p:txBody>
              <a:bodyPr>
                <a:prstTxWarp prst="textNoShape">
                  <a:avLst/>
                </a:prstTxWarp>
              </a:bodyPr>
              <a:lstStyle/>
              <a:p>
                <a:endParaRPr lang="en-US"/>
              </a:p>
            </p:txBody>
          </p:sp>
          <p:sp>
            <p:nvSpPr>
              <p:cNvPr id="331029" name="Freeform 277"/>
              <p:cNvSpPr>
                <a:spLocks/>
              </p:cNvSpPr>
              <p:nvPr/>
            </p:nvSpPr>
            <p:spPr bwMode="auto">
              <a:xfrm>
                <a:off x="2036" y="1970"/>
                <a:ext cx="74" cy="73"/>
              </a:xfrm>
              <a:custGeom>
                <a:avLst/>
                <a:gdLst/>
                <a:ahLst/>
                <a:cxnLst>
                  <a:cxn ang="0">
                    <a:pos x="0" y="0"/>
                  </a:cxn>
                  <a:cxn ang="0">
                    <a:pos x="37" y="73"/>
                  </a:cxn>
                  <a:cxn ang="0">
                    <a:pos x="74" y="0"/>
                  </a:cxn>
                  <a:cxn ang="0">
                    <a:pos x="0" y="0"/>
                  </a:cxn>
                </a:cxnLst>
                <a:rect l="0" t="0" r="r" b="b"/>
                <a:pathLst>
                  <a:path w="74" h="73">
                    <a:moveTo>
                      <a:pt x="0" y="0"/>
                    </a:moveTo>
                    <a:lnTo>
                      <a:pt x="37" y="73"/>
                    </a:lnTo>
                    <a:lnTo>
                      <a:pt x="74" y="0"/>
                    </a:lnTo>
                    <a:lnTo>
                      <a:pt x="0" y="0"/>
                    </a:lnTo>
                    <a:close/>
                  </a:path>
                </a:pathLst>
              </a:custGeom>
              <a:solidFill>
                <a:srgbClr val="000000"/>
              </a:solidFill>
              <a:ln w="9525">
                <a:noFill/>
                <a:round/>
                <a:headEnd/>
                <a:tailEnd/>
              </a:ln>
            </p:spPr>
            <p:txBody>
              <a:bodyPr>
                <a:prstTxWarp prst="textNoShape">
                  <a:avLst/>
                </a:prstTxWarp>
              </a:bodyPr>
              <a:lstStyle/>
              <a:p>
                <a:endParaRPr lang="en-US"/>
              </a:p>
            </p:txBody>
          </p:sp>
        </p:grpSp>
        <p:sp>
          <p:nvSpPr>
            <p:cNvPr id="331031" name="Line 279"/>
            <p:cNvSpPr>
              <a:spLocks noChangeShapeType="1"/>
            </p:cNvSpPr>
            <p:nvPr/>
          </p:nvSpPr>
          <p:spPr bwMode="auto">
            <a:xfrm>
              <a:off x="1398" y="2043"/>
              <a:ext cx="202" cy="1"/>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032" name="Line 280"/>
            <p:cNvSpPr>
              <a:spLocks noChangeShapeType="1"/>
            </p:cNvSpPr>
            <p:nvPr/>
          </p:nvSpPr>
          <p:spPr bwMode="auto">
            <a:xfrm>
              <a:off x="1533" y="1435"/>
              <a:ext cx="203" cy="1"/>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033" name="Rectangle 281"/>
            <p:cNvSpPr>
              <a:spLocks noChangeArrowheads="1"/>
            </p:cNvSpPr>
            <p:nvPr/>
          </p:nvSpPr>
          <p:spPr bwMode="auto">
            <a:xfrm>
              <a:off x="1938" y="1841"/>
              <a:ext cx="137" cy="137"/>
            </a:xfrm>
            <a:prstGeom prst="rect">
              <a:avLst/>
            </a:prstGeom>
            <a:noFill/>
            <a:ln w="9525">
              <a:noFill/>
              <a:miter lim="800000"/>
              <a:headEnd/>
              <a:tailEnd/>
            </a:ln>
          </p:spPr>
          <p:txBody>
            <a:bodyPr>
              <a:prstTxWarp prst="textNoShape">
                <a:avLst/>
              </a:prstTxWarp>
            </a:bodyPr>
            <a:lstStyle/>
            <a:p>
              <a:endParaRPr lang="en-US"/>
            </a:p>
          </p:txBody>
        </p:sp>
        <p:sp>
          <p:nvSpPr>
            <p:cNvPr id="331034" name="Rectangle 282"/>
            <p:cNvSpPr>
              <a:spLocks noChangeArrowheads="1"/>
            </p:cNvSpPr>
            <p:nvPr/>
          </p:nvSpPr>
          <p:spPr bwMode="auto">
            <a:xfrm>
              <a:off x="1957" y="1844"/>
              <a:ext cx="69" cy="115"/>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rPr>
                <a:t>D</a:t>
              </a:r>
              <a:endParaRPr lang="en-US"/>
            </a:p>
          </p:txBody>
        </p:sp>
        <p:sp>
          <p:nvSpPr>
            <p:cNvPr id="331035" name="Rectangle 283"/>
            <p:cNvSpPr>
              <a:spLocks noChangeArrowheads="1"/>
            </p:cNvSpPr>
            <p:nvPr/>
          </p:nvSpPr>
          <p:spPr bwMode="auto">
            <a:xfrm>
              <a:off x="2019" y="1888"/>
              <a:ext cx="32" cy="77"/>
            </a:xfrm>
            <a:prstGeom prst="rect">
              <a:avLst/>
            </a:prstGeom>
            <a:noFill/>
            <a:ln w="9525">
              <a:noFill/>
              <a:miter lim="800000"/>
              <a:headEnd/>
              <a:tailEnd/>
            </a:ln>
          </p:spPr>
          <p:txBody>
            <a:bodyPr wrap="none" lIns="0" tIns="0" rIns="0" bIns="0">
              <a:prstTxWarp prst="textNoShape">
                <a:avLst/>
              </a:prstTxWarp>
              <a:spAutoFit/>
            </a:bodyPr>
            <a:lstStyle/>
            <a:p>
              <a:r>
                <a:rPr lang="en-US" sz="800">
                  <a:solidFill>
                    <a:srgbClr val="000000"/>
                  </a:solidFill>
                </a:rPr>
                <a:t>2</a:t>
              </a:r>
              <a:endParaRPr lang="en-US"/>
            </a:p>
          </p:txBody>
        </p:sp>
        <p:sp>
          <p:nvSpPr>
            <p:cNvPr id="331036" name="Rectangle 284"/>
            <p:cNvSpPr>
              <a:spLocks noChangeArrowheads="1"/>
            </p:cNvSpPr>
            <p:nvPr/>
          </p:nvSpPr>
          <p:spPr bwMode="auto">
            <a:xfrm>
              <a:off x="2258" y="1909"/>
              <a:ext cx="136" cy="136"/>
            </a:xfrm>
            <a:prstGeom prst="rect">
              <a:avLst/>
            </a:prstGeom>
            <a:noFill/>
            <a:ln w="9525">
              <a:noFill/>
              <a:miter lim="800000"/>
              <a:headEnd/>
              <a:tailEnd/>
            </a:ln>
          </p:spPr>
          <p:txBody>
            <a:bodyPr>
              <a:prstTxWarp prst="textNoShape">
                <a:avLst/>
              </a:prstTxWarp>
            </a:bodyPr>
            <a:lstStyle/>
            <a:p>
              <a:endParaRPr lang="en-US"/>
            </a:p>
          </p:txBody>
        </p:sp>
        <p:sp>
          <p:nvSpPr>
            <p:cNvPr id="331037" name="Rectangle 285"/>
            <p:cNvSpPr>
              <a:spLocks noChangeArrowheads="1"/>
            </p:cNvSpPr>
            <p:nvPr/>
          </p:nvSpPr>
          <p:spPr bwMode="auto">
            <a:xfrm>
              <a:off x="2276" y="1911"/>
              <a:ext cx="69" cy="115"/>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rPr>
                <a:t>D</a:t>
              </a:r>
              <a:endParaRPr lang="en-US"/>
            </a:p>
          </p:txBody>
        </p:sp>
        <p:sp>
          <p:nvSpPr>
            <p:cNvPr id="331038" name="Rectangle 286"/>
            <p:cNvSpPr>
              <a:spLocks noChangeArrowheads="1"/>
            </p:cNvSpPr>
            <p:nvPr/>
          </p:nvSpPr>
          <p:spPr bwMode="auto">
            <a:xfrm>
              <a:off x="2338" y="1955"/>
              <a:ext cx="32" cy="77"/>
            </a:xfrm>
            <a:prstGeom prst="rect">
              <a:avLst/>
            </a:prstGeom>
            <a:noFill/>
            <a:ln w="9525">
              <a:noFill/>
              <a:miter lim="800000"/>
              <a:headEnd/>
              <a:tailEnd/>
            </a:ln>
          </p:spPr>
          <p:txBody>
            <a:bodyPr wrap="none" lIns="0" tIns="0" rIns="0" bIns="0">
              <a:prstTxWarp prst="textNoShape">
                <a:avLst/>
              </a:prstTxWarp>
              <a:spAutoFit/>
            </a:bodyPr>
            <a:lstStyle/>
            <a:p>
              <a:r>
                <a:rPr lang="en-US" sz="800">
                  <a:solidFill>
                    <a:srgbClr val="000000"/>
                  </a:solidFill>
                </a:rPr>
                <a:t>1</a:t>
              </a:r>
              <a:endParaRPr lang="en-US"/>
            </a:p>
          </p:txBody>
        </p:sp>
        <p:sp>
          <p:nvSpPr>
            <p:cNvPr id="331039" name="Rectangle 287"/>
            <p:cNvSpPr>
              <a:spLocks noChangeArrowheads="1"/>
            </p:cNvSpPr>
            <p:nvPr/>
          </p:nvSpPr>
          <p:spPr bwMode="auto">
            <a:xfrm>
              <a:off x="1600" y="1166"/>
              <a:ext cx="339" cy="136"/>
            </a:xfrm>
            <a:prstGeom prst="rect">
              <a:avLst/>
            </a:prstGeom>
            <a:noFill/>
            <a:ln w="9525">
              <a:noFill/>
              <a:miter lim="800000"/>
              <a:headEnd/>
              <a:tailEnd/>
            </a:ln>
          </p:spPr>
          <p:txBody>
            <a:bodyPr>
              <a:prstTxWarp prst="textNoShape">
                <a:avLst/>
              </a:prstTxWarp>
            </a:bodyPr>
            <a:lstStyle/>
            <a:p>
              <a:endParaRPr lang="en-US"/>
            </a:p>
          </p:txBody>
        </p:sp>
        <p:sp>
          <p:nvSpPr>
            <p:cNvPr id="331040" name="Rectangle 288"/>
            <p:cNvSpPr>
              <a:spLocks noChangeArrowheads="1"/>
            </p:cNvSpPr>
            <p:nvPr/>
          </p:nvSpPr>
          <p:spPr bwMode="auto">
            <a:xfrm>
              <a:off x="1619" y="1168"/>
              <a:ext cx="176" cy="115"/>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rPr>
                <a:t>Plug</a:t>
              </a:r>
              <a:endParaRPr lang="en-US"/>
            </a:p>
          </p:txBody>
        </p:sp>
        <p:sp>
          <p:nvSpPr>
            <p:cNvPr id="331041" name="Rectangle 289"/>
            <p:cNvSpPr>
              <a:spLocks noChangeArrowheads="1"/>
            </p:cNvSpPr>
            <p:nvPr/>
          </p:nvSpPr>
          <p:spPr bwMode="auto">
            <a:xfrm>
              <a:off x="992" y="693"/>
              <a:ext cx="812" cy="204"/>
            </a:xfrm>
            <a:prstGeom prst="rect">
              <a:avLst/>
            </a:prstGeom>
            <a:noFill/>
            <a:ln w="9525">
              <a:noFill/>
              <a:miter lim="800000"/>
              <a:headEnd/>
              <a:tailEnd/>
            </a:ln>
          </p:spPr>
          <p:txBody>
            <a:bodyPr>
              <a:prstTxWarp prst="textNoShape">
                <a:avLst/>
              </a:prstTxWarp>
            </a:bodyPr>
            <a:lstStyle/>
            <a:p>
              <a:endParaRPr lang="en-US"/>
            </a:p>
          </p:txBody>
        </p:sp>
        <p:sp>
          <p:nvSpPr>
            <p:cNvPr id="331042" name="Rectangle 290"/>
            <p:cNvSpPr>
              <a:spLocks noChangeArrowheads="1"/>
            </p:cNvSpPr>
            <p:nvPr/>
          </p:nvSpPr>
          <p:spPr bwMode="auto">
            <a:xfrm>
              <a:off x="1024" y="697"/>
              <a:ext cx="709" cy="182"/>
            </a:xfrm>
            <a:prstGeom prst="rect">
              <a:avLst/>
            </a:prstGeom>
            <a:noFill/>
            <a:ln w="9525">
              <a:noFill/>
              <a:miter lim="800000"/>
              <a:headEnd/>
              <a:tailEnd/>
            </a:ln>
          </p:spPr>
          <p:txBody>
            <a:bodyPr wrap="none" lIns="0" tIns="0" rIns="0" bIns="0">
              <a:prstTxWarp prst="textNoShape">
                <a:avLst/>
              </a:prstTxWarp>
              <a:spAutoFit/>
            </a:bodyPr>
            <a:lstStyle/>
            <a:p>
              <a:r>
                <a:rPr lang="en-US" sz="1900">
                  <a:solidFill>
                    <a:srgbClr val="000000"/>
                  </a:solidFill>
                </a:rPr>
                <a:t>Purge air in</a:t>
              </a:r>
              <a:endParaRPr lang="en-US"/>
            </a:p>
          </p:txBody>
        </p:sp>
        <p:sp>
          <p:nvSpPr>
            <p:cNvPr id="331043" name="Rectangle 291"/>
            <p:cNvSpPr>
              <a:spLocks noChangeArrowheads="1"/>
            </p:cNvSpPr>
            <p:nvPr/>
          </p:nvSpPr>
          <p:spPr bwMode="auto">
            <a:xfrm>
              <a:off x="1871" y="625"/>
              <a:ext cx="406" cy="204"/>
            </a:xfrm>
            <a:prstGeom prst="rect">
              <a:avLst/>
            </a:prstGeom>
            <a:noFill/>
            <a:ln w="9525">
              <a:noFill/>
              <a:miter lim="800000"/>
              <a:headEnd/>
              <a:tailEnd/>
            </a:ln>
          </p:spPr>
          <p:txBody>
            <a:bodyPr>
              <a:prstTxWarp prst="textNoShape">
                <a:avLst/>
              </a:prstTxWarp>
            </a:bodyPr>
            <a:lstStyle/>
            <a:p>
              <a:endParaRPr lang="en-US"/>
            </a:p>
          </p:txBody>
        </p:sp>
        <p:sp>
          <p:nvSpPr>
            <p:cNvPr id="331044" name="Rectangle 292"/>
            <p:cNvSpPr>
              <a:spLocks noChangeArrowheads="1"/>
            </p:cNvSpPr>
            <p:nvPr/>
          </p:nvSpPr>
          <p:spPr bwMode="auto">
            <a:xfrm>
              <a:off x="1903" y="630"/>
              <a:ext cx="380" cy="182"/>
            </a:xfrm>
            <a:prstGeom prst="rect">
              <a:avLst/>
            </a:prstGeom>
            <a:noFill/>
            <a:ln w="9525">
              <a:noFill/>
              <a:miter lim="800000"/>
              <a:headEnd/>
              <a:tailEnd/>
            </a:ln>
          </p:spPr>
          <p:txBody>
            <a:bodyPr wrap="none" lIns="0" tIns="0" rIns="0" bIns="0">
              <a:prstTxWarp prst="textNoShape">
                <a:avLst/>
              </a:prstTxWarp>
              <a:spAutoFit/>
            </a:bodyPr>
            <a:lstStyle/>
            <a:p>
              <a:r>
                <a:rPr lang="en-US" sz="1900">
                  <a:solidFill>
                    <a:srgbClr val="000000"/>
                  </a:solidFill>
                </a:rPr>
                <a:t>Outlet</a:t>
              </a:r>
              <a:endParaRPr lang="en-US"/>
            </a:p>
          </p:txBody>
        </p:sp>
        <p:sp>
          <p:nvSpPr>
            <p:cNvPr id="331045" name="Rectangle 293"/>
            <p:cNvSpPr>
              <a:spLocks noChangeArrowheads="1"/>
            </p:cNvSpPr>
            <p:nvPr/>
          </p:nvSpPr>
          <p:spPr bwMode="auto">
            <a:xfrm>
              <a:off x="3087" y="625"/>
              <a:ext cx="474" cy="204"/>
            </a:xfrm>
            <a:prstGeom prst="rect">
              <a:avLst/>
            </a:prstGeom>
            <a:noFill/>
            <a:ln w="9525">
              <a:noFill/>
              <a:miter lim="800000"/>
              <a:headEnd/>
              <a:tailEnd/>
            </a:ln>
          </p:spPr>
          <p:txBody>
            <a:bodyPr>
              <a:prstTxWarp prst="textNoShape">
                <a:avLst/>
              </a:prstTxWarp>
            </a:bodyPr>
            <a:lstStyle/>
            <a:p>
              <a:endParaRPr lang="en-US"/>
            </a:p>
          </p:txBody>
        </p:sp>
        <p:sp>
          <p:nvSpPr>
            <p:cNvPr id="331046" name="Rectangle 294"/>
            <p:cNvSpPr>
              <a:spLocks noChangeArrowheads="1"/>
            </p:cNvSpPr>
            <p:nvPr/>
          </p:nvSpPr>
          <p:spPr bwMode="auto">
            <a:xfrm>
              <a:off x="3119" y="630"/>
              <a:ext cx="380" cy="182"/>
            </a:xfrm>
            <a:prstGeom prst="rect">
              <a:avLst/>
            </a:prstGeom>
            <a:noFill/>
            <a:ln w="9525">
              <a:noFill/>
              <a:miter lim="800000"/>
              <a:headEnd/>
              <a:tailEnd/>
            </a:ln>
          </p:spPr>
          <p:txBody>
            <a:bodyPr wrap="none" lIns="0" tIns="0" rIns="0" bIns="0">
              <a:prstTxWarp prst="textNoShape">
                <a:avLst/>
              </a:prstTxWarp>
              <a:spAutoFit/>
            </a:bodyPr>
            <a:lstStyle/>
            <a:p>
              <a:r>
                <a:rPr lang="en-US" sz="1900">
                  <a:solidFill>
                    <a:srgbClr val="000000"/>
                  </a:solidFill>
                </a:rPr>
                <a:t>Outlet</a:t>
              </a:r>
              <a:endParaRPr lang="en-US"/>
            </a:p>
          </p:txBody>
        </p:sp>
        <p:sp>
          <p:nvSpPr>
            <p:cNvPr id="331047" name="Line 295"/>
            <p:cNvSpPr>
              <a:spLocks noChangeShapeType="1"/>
            </p:cNvSpPr>
            <p:nvPr/>
          </p:nvSpPr>
          <p:spPr bwMode="auto">
            <a:xfrm>
              <a:off x="722" y="1724"/>
              <a:ext cx="1" cy="710"/>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048" name="Line 296"/>
            <p:cNvSpPr>
              <a:spLocks noChangeShapeType="1"/>
            </p:cNvSpPr>
            <p:nvPr/>
          </p:nvSpPr>
          <p:spPr bwMode="auto">
            <a:xfrm>
              <a:off x="1263" y="1908"/>
              <a:ext cx="1" cy="1284"/>
            </a:xfrm>
            <a:prstGeom prst="line">
              <a:avLst/>
            </a:prstGeom>
            <a:noFill/>
            <a:ln w="3175">
              <a:solidFill>
                <a:srgbClr val="000000"/>
              </a:solidFill>
              <a:round/>
              <a:headEnd/>
              <a:tailEnd/>
            </a:ln>
          </p:spPr>
          <p:txBody>
            <a:bodyPr>
              <a:prstTxWarp prst="textNoShape">
                <a:avLst/>
              </a:prstTxWarp>
            </a:bodyPr>
            <a:lstStyle/>
            <a:p>
              <a:endParaRPr lang="en-US"/>
            </a:p>
          </p:txBody>
        </p:sp>
        <p:grpSp>
          <p:nvGrpSpPr>
            <p:cNvPr id="331052" name="Group 300"/>
            <p:cNvGrpSpPr>
              <a:grpSpLocks/>
            </p:cNvGrpSpPr>
            <p:nvPr/>
          </p:nvGrpSpPr>
          <p:grpSpPr bwMode="auto">
            <a:xfrm>
              <a:off x="722" y="2276"/>
              <a:ext cx="541" cy="76"/>
              <a:chOff x="722" y="2276"/>
              <a:chExt cx="541" cy="76"/>
            </a:xfrm>
          </p:grpSpPr>
          <p:sp>
            <p:nvSpPr>
              <p:cNvPr id="331049" name="Line 297"/>
              <p:cNvSpPr>
                <a:spLocks noChangeShapeType="1"/>
              </p:cNvSpPr>
              <p:nvPr/>
            </p:nvSpPr>
            <p:spPr bwMode="auto">
              <a:xfrm>
                <a:off x="793" y="2313"/>
                <a:ext cx="399" cy="1"/>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050" name="Freeform 298"/>
              <p:cNvSpPr>
                <a:spLocks/>
              </p:cNvSpPr>
              <p:nvPr/>
            </p:nvSpPr>
            <p:spPr bwMode="auto">
              <a:xfrm>
                <a:off x="722" y="2276"/>
                <a:ext cx="73" cy="73"/>
              </a:xfrm>
              <a:custGeom>
                <a:avLst/>
                <a:gdLst/>
                <a:ahLst/>
                <a:cxnLst>
                  <a:cxn ang="0">
                    <a:pos x="73" y="0"/>
                  </a:cxn>
                  <a:cxn ang="0">
                    <a:pos x="0" y="37"/>
                  </a:cxn>
                  <a:cxn ang="0">
                    <a:pos x="73" y="73"/>
                  </a:cxn>
                  <a:cxn ang="0">
                    <a:pos x="73" y="0"/>
                  </a:cxn>
                </a:cxnLst>
                <a:rect l="0" t="0" r="r" b="b"/>
                <a:pathLst>
                  <a:path w="73" h="73">
                    <a:moveTo>
                      <a:pt x="73" y="0"/>
                    </a:moveTo>
                    <a:lnTo>
                      <a:pt x="0" y="37"/>
                    </a:lnTo>
                    <a:lnTo>
                      <a:pt x="73" y="73"/>
                    </a:lnTo>
                    <a:lnTo>
                      <a:pt x="73" y="0"/>
                    </a:lnTo>
                    <a:close/>
                  </a:path>
                </a:pathLst>
              </a:custGeom>
              <a:solidFill>
                <a:srgbClr val="000000"/>
              </a:solidFill>
              <a:ln w="9525">
                <a:noFill/>
                <a:round/>
                <a:headEnd/>
                <a:tailEnd/>
              </a:ln>
            </p:spPr>
            <p:txBody>
              <a:bodyPr>
                <a:prstTxWarp prst="textNoShape">
                  <a:avLst/>
                </a:prstTxWarp>
              </a:bodyPr>
              <a:lstStyle/>
              <a:p>
                <a:endParaRPr lang="en-US"/>
              </a:p>
            </p:txBody>
          </p:sp>
          <p:sp>
            <p:nvSpPr>
              <p:cNvPr id="331051" name="Freeform 299"/>
              <p:cNvSpPr>
                <a:spLocks/>
              </p:cNvSpPr>
              <p:nvPr/>
            </p:nvSpPr>
            <p:spPr bwMode="auto">
              <a:xfrm>
                <a:off x="1189" y="2278"/>
                <a:ext cx="74" cy="74"/>
              </a:xfrm>
              <a:custGeom>
                <a:avLst/>
                <a:gdLst/>
                <a:ahLst/>
                <a:cxnLst>
                  <a:cxn ang="0">
                    <a:pos x="0" y="74"/>
                  </a:cxn>
                  <a:cxn ang="0">
                    <a:pos x="74" y="36"/>
                  </a:cxn>
                  <a:cxn ang="0">
                    <a:pos x="0" y="0"/>
                  </a:cxn>
                  <a:cxn ang="0">
                    <a:pos x="0" y="74"/>
                  </a:cxn>
                </a:cxnLst>
                <a:rect l="0" t="0" r="r" b="b"/>
                <a:pathLst>
                  <a:path w="74" h="74">
                    <a:moveTo>
                      <a:pt x="0" y="74"/>
                    </a:moveTo>
                    <a:lnTo>
                      <a:pt x="74" y="36"/>
                    </a:lnTo>
                    <a:lnTo>
                      <a:pt x="0" y="0"/>
                    </a:lnTo>
                    <a:lnTo>
                      <a:pt x="0" y="74"/>
                    </a:lnTo>
                    <a:close/>
                  </a:path>
                </a:pathLst>
              </a:custGeom>
              <a:solidFill>
                <a:srgbClr val="000000"/>
              </a:solidFill>
              <a:ln w="9525">
                <a:noFill/>
                <a:round/>
                <a:headEnd/>
                <a:tailEnd/>
              </a:ln>
            </p:spPr>
            <p:txBody>
              <a:bodyPr>
                <a:prstTxWarp prst="textNoShape">
                  <a:avLst/>
                </a:prstTxWarp>
              </a:bodyPr>
              <a:lstStyle/>
              <a:p>
                <a:endParaRPr lang="en-US"/>
              </a:p>
            </p:txBody>
          </p:sp>
        </p:grpSp>
        <p:sp>
          <p:nvSpPr>
            <p:cNvPr id="331053" name="Rectangle 301"/>
            <p:cNvSpPr>
              <a:spLocks noChangeArrowheads="1"/>
            </p:cNvSpPr>
            <p:nvPr/>
          </p:nvSpPr>
          <p:spPr bwMode="auto">
            <a:xfrm>
              <a:off x="925" y="2314"/>
              <a:ext cx="136" cy="137"/>
            </a:xfrm>
            <a:prstGeom prst="rect">
              <a:avLst/>
            </a:prstGeom>
            <a:noFill/>
            <a:ln w="9525">
              <a:noFill/>
              <a:miter lim="800000"/>
              <a:headEnd/>
              <a:tailEnd/>
            </a:ln>
          </p:spPr>
          <p:txBody>
            <a:bodyPr>
              <a:prstTxWarp prst="textNoShape">
                <a:avLst/>
              </a:prstTxWarp>
            </a:bodyPr>
            <a:lstStyle/>
            <a:p>
              <a:endParaRPr lang="en-US"/>
            </a:p>
          </p:txBody>
        </p:sp>
        <p:sp>
          <p:nvSpPr>
            <p:cNvPr id="331054" name="Rectangle 302"/>
            <p:cNvSpPr>
              <a:spLocks noChangeArrowheads="1"/>
            </p:cNvSpPr>
            <p:nvPr/>
          </p:nvSpPr>
          <p:spPr bwMode="auto">
            <a:xfrm>
              <a:off x="944" y="2317"/>
              <a:ext cx="53" cy="115"/>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rPr>
                <a:t>F</a:t>
              </a:r>
              <a:endParaRPr lang="en-US"/>
            </a:p>
          </p:txBody>
        </p:sp>
        <p:sp>
          <p:nvSpPr>
            <p:cNvPr id="331055" name="Rectangle 303"/>
            <p:cNvSpPr>
              <a:spLocks noChangeArrowheads="1"/>
            </p:cNvSpPr>
            <p:nvPr/>
          </p:nvSpPr>
          <p:spPr bwMode="auto">
            <a:xfrm>
              <a:off x="989" y="2361"/>
              <a:ext cx="32" cy="77"/>
            </a:xfrm>
            <a:prstGeom prst="rect">
              <a:avLst/>
            </a:prstGeom>
            <a:noFill/>
            <a:ln w="9525">
              <a:noFill/>
              <a:miter lim="800000"/>
              <a:headEnd/>
              <a:tailEnd/>
            </a:ln>
          </p:spPr>
          <p:txBody>
            <a:bodyPr wrap="none" lIns="0" tIns="0" rIns="0" bIns="0">
              <a:prstTxWarp prst="textNoShape">
                <a:avLst/>
              </a:prstTxWarp>
              <a:spAutoFit/>
            </a:bodyPr>
            <a:lstStyle/>
            <a:p>
              <a:r>
                <a:rPr lang="en-US" sz="800">
                  <a:solidFill>
                    <a:srgbClr val="000000"/>
                  </a:solidFill>
                </a:rPr>
                <a:t>2</a:t>
              </a:r>
              <a:endParaRPr lang="en-US"/>
            </a:p>
          </p:txBody>
        </p:sp>
        <p:sp>
          <p:nvSpPr>
            <p:cNvPr id="331056" name="Line 304"/>
            <p:cNvSpPr>
              <a:spLocks noChangeShapeType="1"/>
            </p:cNvSpPr>
            <p:nvPr/>
          </p:nvSpPr>
          <p:spPr bwMode="auto">
            <a:xfrm>
              <a:off x="4709" y="1773"/>
              <a:ext cx="1" cy="675"/>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057" name="Freeform 305"/>
            <p:cNvSpPr>
              <a:spLocks/>
            </p:cNvSpPr>
            <p:nvPr/>
          </p:nvSpPr>
          <p:spPr bwMode="auto">
            <a:xfrm>
              <a:off x="1385" y="2033"/>
              <a:ext cx="766" cy="22"/>
            </a:xfrm>
            <a:custGeom>
              <a:avLst/>
              <a:gdLst/>
              <a:ahLst/>
              <a:cxnLst>
                <a:cxn ang="0">
                  <a:pos x="0" y="0"/>
                </a:cxn>
                <a:cxn ang="0">
                  <a:pos x="0" y="21"/>
                </a:cxn>
                <a:cxn ang="0">
                  <a:pos x="766" y="22"/>
                </a:cxn>
                <a:cxn ang="0">
                  <a:pos x="766" y="1"/>
                </a:cxn>
                <a:cxn ang="0">
                  <a:pos x="0" y="0"/>
                </a:cxn>
              </a:cxnLst>
              <a:rect l="0" t="0" r="r" b="b"/>
              <a:pathLst>
                <a:path w="766" h="22">
                  <a:moveTo>
                    <a:pt x="0" y="0"/>
                  </a:moveTo>
                  <a:lnTo>
                    <a:pt x="0" y="21"/>
                  </a:lnTo>
                  <a:lnTo>
                    <a:pt x="766" y="22"/>
                  </a:lnTo>
                  <a:lnTo>
                    <a:pt x="766" y="1"/>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31058" name="Rectangle 306"/>
            <p:cNvSpPr>
              <a:spLocks noChangeArrowheads="1"/>
            </p:cNvSpPr>
            <p:nvPr/>
          </p:nvSpPr>
          <p:spPr bwMode="auto">
            <a:xfrm>
              <a:off x="4304" y="2314"/>
              <a:ext cx="136" cy="137"/>
            </a:xfrm>
            <a:prstGeom prst="rect">
              <a:avLst/>
            </a:prstGeom>
            <a:noFill/>
            <a:ln w="9525">
              <a:noFill/>
              <a:miter lim="800000"/>
              <a:headEnd/>
              <a:tailEnd/>
            </a:ln>
          </p:spPr>
          <p:txBody>
            <a:bodyPr>
              <a:prstTxWarp prst="textNoShape">
                <a:avLst/>
              </a:prstTxWarp>
            </a:bodyPr>
            <a:lstStyle/>
            <a:p>
              <a:endParaRPr lang="en-US"/>
            </a:p>
          </p:txBody>
        </p:sp>
        <p:sp>
          <p:nvSpPr>
            <p:cNvPr id="331059" name="Rectangle 307"/>
            <p:cNvSpPr>
              <a:spLocks noChangeArrowheads="1"/>
            </p:cNvSpPr>
            <p:nvPr/>
          </p:nvSpPr>
          <p:spPr bwMode="auto">
            <a:xfrm>
              <a:off x="4323" y="2317"/>
              <a:ext cx="53" cy="115"/>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rPr>
                <a:t>F</a:t>
              </a:r>
              <a:endParaRPr lang="en-US"/>
            </a:p>
          </p:txBody>
        </p:sp>
        <p:sp>
          <p:nvSpPr>
            <p:cNvPr id="331060" name="Rectangle 308"/>
            <p:cNvSpPr>
              <a:spLocks noChangeArrowheads="1"/>
            </p:cNvSpPr>
            <p:nvPr/>
          </p:nvSpPr>
          <p:spPr bwMode="auto">
            <a:xfrm>
              <a:off x="4368" y="2361"/>
              <a:ext cx="32" cy="77"/>
            </a:xfrm>
            <a:prstGeom prst="rect">
              <a:avLst/>
            </a:prstGeom>
            <a:noFill/>
            <a:ln w="9525">
              <a:noFill/>
              <a:miter lim="800000"/>
              <a:headEnd/>
              <a:tailEnd/>
            </a:ln>
          </p:spPr>
          <p:txBody>
            <a:bodyPr wrap="none" lIns="0" tIns="0" rIns="0" bIns="0">
              <a:prstTxWarp prst="textNoShape">
                <a:avLst/>
              </a:prstTxWarp>
              <a:spAutoFit/>
            </a:bodyPr>
            <a:lstStyle/>
            <a:p>
              <a:r>
                <a:rPr lang="en-US" sz="800">
                  <a:solidFill>
                    <a:srgbClr val="000000"/>
                  </a:solidFill>
                </a:rPr>
                <a:t>1</a:t>
              </a:r>
              <a:endParaRPr lang="en-US"/>
            </a:p>
          </p:txBody>
        </p:sp>
        <p:sp>
          <p:nvSpPr>
            <p:cNvPr id="331061" name="Line 309"/>
            <p:cNvSpPr>
              <a:spLocks noChangeShapeType="1"/>
            </p:cNvSpPr>
            <p:nvPr/>
          </p:nvSpPr>
          <p:spPr bwMode="auto">
            <a:xfrm>
              <a:off x="4033" y="1908"/>
              <a:ext cx="1" cy="1284"/>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062" name="Freeform 310"/>
            <p:cNvSpPr>
              <a:spLocks/>
            </p:cNvSpPr>
            <p:nvPr/>
          </p:nvSpPr>
          <p:spPr bwMode="auto">
            <a:xfrm>
              <a:off x="1385" y="1425"/>
              <a:ext cx="766" cy="22"/>
            </a:xfrm>
            <a:custGeom>
              <a:avLst/>
              <a:gdLst/>
              <a:ahLst/>
              <a:cxnLst>
                <a:cxn ang="0">
                  <a:pos x="0" y="0"/>
                </a:cxn>
                <a:cxn ang="0">
                  <a:pos x="0" y="21"/>
                </a:cxn>
                <a:cxn ang="0">
                  <a:pos x="766" y="22"/>
                </a:cxn>
                <a:cxn ang="0">
                  <a:pos x="766" y="1"/>
                </a:cxn>
                <a:cxn ang="0">
                  <a:pos x="0" y="0"/>
                </a:cxn>
              </a:cxnLst>
              <a:rect l="0" t="0" r="r" b="b"/>
              <a:pathLst>
                <a:path w="766" h="22">
                  <a:moveTo>
                    <a:pt x="0" y="0"/>
                  </a:moveTo>
                  <a:lnTo>
                    <a:pt x="0" y="21"/>
                  </a:lnTo>
                  <a:lnTo>
                    <a:pt x="766" y="22"/>
                  </a:lnTo>
                  <a:lnTo>
                    <a:pt x="766" y="1"/>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31063" name="Rectangle 311"/>
            <p:cNvSpPr>
              <a:spLocks noChangeArrowheads="1"/>
            </p:cNvSpPr>
            <p:nvPr/>
          </p:nvSpPr>
          <p:spPr bwMode="auto">
            <a:xfrm>
              <a:off x="3155" y="1436"/>
              <a:ext cx="744" cy="609"/>
            </a:xfrm>
            <a:prstGeom prst="rect">
              <a:avLst/>
            </a:prstGeom>
            <a:noFill/>
            <a:ln w="33338">
              <a:solidFill>
                <a:srgbClr val="C0C0C0"/>
              </a:solidFill>
              <a:miter lim="800000"/>
              <a:headEnd/>
              <a:tailEnd/>
            </a:ln>
          </p:spPr>
          <p:txBody>
            <a:bodyPr>
              <a:prstTxWarp prst="textNoShape">
                <a:avLst/>
              </a:prstTxWarp>
            </a:bodyPr>
            <a:lstStyle/>
            <a:p>
              <a:endParaRPr lang="en-US"/>
            </a:p>
          </p:txBody>
        </p:sp>
        <p:sp>
          <p:nvSpPr>
            <p:cNvPr id="331064" name="Freeform 312"/>
            <p:cNvSpPr>
              <a:spLocks/>
            </p:cNvSpPr>
            <p:nvPr/>
          </p:nvSpPr>
          <p:spPr bwMode="auto">
            <a:xfrm>
              <a:off x="3149" y="1425"/>
              <a:ext cx="759" cy="22"/>
            </a:xfrm>
            <a:custGeom>
              <a:avLst/>
              <a:gdLst/>
              <a:ahLst/>
              <a:cxnLst>
                <a:cxn ang="0">
                  <a:pos x="0" y="0"/>
                </a:cxn>
                <a:cxn ang="0">
                  <a:pos x="0" y="21"/>
                </a:cxn>
                <a:cxn ang="0">
                  <a:pos x="759" y="22"/>
                </a:cxn>
                <a:cxn ang="0">
                  <a:pos x="759" y="1"/>
                </a:cxn>
                <a:cxn ang="0">
                  <a:pos x="0" y="0"/>
                </a:cxn>
              </a:cxnLst>
              <a:rect l="0" t="0" r="r" b="b"/>
              <a:pathLst>
                <a:path w="759" h="22">
                  <a:moveTo>
                    <a:pt x="0" y="0"/>
                  </a:moveTo>
                  <a:lnTo>
                    <a:pt x="0" y="21"/>
                  </a:lnTo>
                  <a:lnTo>
                    <a:pt x="759" y="22"/>
                  </a:lnTo>
                  <a:lnTo>
                    <a:pt x="759" y="1"/>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31065" name="Freeform 313"/>
            <p:cNvSpPr>
              <a:spLocks/>
            </p:cNvSpPr>
            <p:nvPr/>
          </p:nvSpPr>
          <p:spPr bwMode="auto">
            <a:xfrm>
              <a:off x="3149" y="2033"/>
              <a:ext cx="759" cy="22"/>
            </a:xfrm>
            <a:custGeom>
              <a:avLst/>
              <a:gdLst/>
              <a:ahLst/>
              <a:cxnLst>
                <a:cxn ang="0">
                  <a:pos x="0" y="0"/>
                </a:cxn>
                <a:cxn ang="0">
                  <a:pos x="0" y="21"/>
                </a:cxn>
                <a:cxn ang="0">
                  <a:pos x="759" y="22"/>
                </a:cxn>
                <a:cxn ang="0">
                  <a:pos x="759" y="1"/>
                </a:cxn>
                <a:cxn ang="0">
                  <a:pos x="0" y="0"/>
                </a:cxn>
              </a:cxnLst>
              <a:rect l="0" t="0" r="r" b="b"/>
              <a:pathLst>
                <a:path w="759" h="22">
                  <a:moveTo>
                    <a:pt x="0" y="0"/>
                  </a:moveTo>
                  <a:lnTo>
                    <a:pt x="0" y="21"/>
                  </a:lnTo>
                  <a:lnTo>
                    <a:pt x="759" y="22"/>
                  </a:lnTo>
                  <a:lnTo>
                    <a:pt x="759" y="1"/>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31066" name="Line 314"/>
            <p:cNvSpPr>
              <a:spLocks noChangeShapeType="1"/>
            </p:cNvSpPr>
            <p:nvPr/>
          </p:nvSpPr>
          <p:spPr bwMode="auto">
            <a:xfrm flipV="1">
              <a:off x="4310" y="1703"/>
              <a:ext cx="93" cy="136"/>
            </a:xfrm>
            <a:prstGeom prst="line">
              <a:avLst/>
            </a:prstGeom>
            <a:noFill/>
            <a:ln w="3175">
              <a:solidFill>
                <a:srgbClr val="808080"/>
              </a:solidFill>
              <a:round/>
              <a:headEnd/>
              <a:tailEnd/>
            </a:ln>
          </p:spPr>
          <p:txBody>
            <a:bodyPr>
              <a:prstTxWarp prst="textNoShape">
                <a:avLst/>
              </a:prstTxWarp>
            </a:bodyPr>
            <a:lstStyle/>
            <a:p>
              <a:endParaRPr lang="en-US"/>
            </a:p>
          </p:txBody>
        </p:sp>
        <p:sp>
          <p:nvSpPr>
            <p:cNvPr id="331067" name="Line 315"/>
            <p:cNvSpPr>
              <a:spLocks noChangeShapeType="1"/>
            </p:cNvSpPr>
            <p:nvPr/>
          </p:nvSpPr>
          <p:spPr bwMode="auto">
            <a:xfrm flipV="1">
              <a:off x="4332" y="1773"/>
              <a:ext cx="137" cy="91"/>
            </a:xfrm>
            <a:prstGeom prst="line">
              <a:avLst/>
            </a:prstGeom>
            <a:noFill/>
            <a:ln w="3175">
              <a:solidFill>
                <a:srgbClr val="808080"/>
              </a:solidFill>
              <a:round/>
              <a:headEnd/>
              <a:tailEnd/>
            </a:ln>
          </p:spPr>
          <p:txBody>
            <a:bodyPr>
              <a:prstTxWarp prst="textNoShape">
                <a:avLst/>
              </a:prstTxWarp>
            </a:bodyPr>
            <a:lstStyle/>
            <a:p>
              <a:endParaRPr lang="en-US"/>
            </a:p>
          </p:txBody>
        </p:sp>
        <p:grpSp>
          <p:nvGrpSpPr>
            <p:cNvPr id="331071" name="Group 319"/>
            <p:cNvGrpSpPr>
              <a:grpSpLocks/>
            </p:cNvGrpSpPr>
            <p:nvPr/>
          </p:nvGrpSpPr>
          <p:grpSpPr bwMode="auto">
            <a:xfrm>
              <a:off x="4033" y="2276"/>
              <a:ext cx="676" cy="76"/>
              <a:chOff x="4033" y="2276"/>
              <a:chExt cx="676" cy="76"/>
            </a:xfrm>
          </p:grpSpPr>
          <p:sp>
            <p:nvSpPr>
              <p:cNvPr id="331068" name="Line 316"/>
              <p:cNvSpPr>
                <a:spLocks noChangeShapeType="1"/>
              </p:cNvSpPr>
              <p:nvPr/>
            </p:nvSpPr>
            <p:spPr bwMode="auto">
              <a:xfrm>
                <a:off x="4104" y="2313"/>
                <a:ext cx="534" cy="1"/>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069" name="Freeform 317"/>
              <p:cNvSpPr>
                <a:spLocks/>
              </p:cNvSpPr>
              <p:nvPr/>
            </p:nvSpPr>
            <p:spPr bwMode="auto">
              <a:xfrm>
                <a:off x="4033" y="2276"/>
                <a:ext cx="73" cy="73"/>
              </a:xfrm>
              <a:custGeom>
                <a:avLst/>
                <a:gdLst/>
                <a:ahLst/>
                <a:cxnLst>
                  <a:cxn ang="0">
                    <a:pos x="73" y="0"/>
                  </a:cxn>
                  <a:cxn ang="0">
                    <a:pos x="0" y="37"/>
                  </a:cxn>
                  <a:cxn ang="0">
                    <a:pos x="73" y="73"/>
                  </a:cxn>
                  <a:cxn ang="0">
                    <a:pos x="73" y="0"/>
                  </a:cxn>
                </a:cxnLst>
                <a:rect l="0" t="0" r="r" b="b"/>
                <a:pathLst>
                  <a:path w="73" h="73">
                    <a:moveTo>
                      <a:pt x="73" y="0"/>
                    </a:moveTo>
                    <a:lnTo>
                      <a:pt x="0" y="37"/>
                    </a:lnTo>
                    <a:lnTo>
                      <a:pt x="73" y="73"/>
                    </a:lnTo>
                    <a:lnTo>
                      <a:pt x="73" y="0"/>
                    </a:lnTo>
                    <a:close/>
                  </a:path>
                </a:pathLst>
              </a:custGeom>
              <a:solidFill>
                <a:srgbClr val="000000"/>
              </a:solidFill>
              <a:ln w="9525">
                <a:noFill/>
                <a:round/>
                <a:headEnd/>
                <a:tailEnd/>
              </a:ln>
            </p:spPr>
            <p:txBody>
              <a:bodyPr>
                <a:prstTxWarp prst="textNoShape">
                  <a:avLst/>
                </a:prstTxWarp>
              </a:bodyPr>
              <a:lstStyle/>
              <a:p>
                <a:endParaRPr lang="en-US"/>
              </a:p>
            </p:txBody>
          </p:sp>
          <p:sp>
            <p:nvSpPr>
              <p:cNvPr id="331070" name="Freeform 318"/>
              <p:cNvSpPr>
                <a:spLocks/>
              </p:cNvSpPr>
              <p:nvPr/>
            </p:nvSpPr>
            <p:spPr bwMode="auto">
              <a:xfrm>
                <a:off x="4636" y="2278"/>
                <a:ext cx="73" cy="74"/>
              </a:xfrm>
              <a:custGeom>
                <a:avLst/>
                <a:gdLst/>
                <a:ahLst/>
                <a:cxnLst>
                  <a:cxn ang="0">
                    <a:pos x="0" y="74"/>
                  </a:cxn>
                  <a:cxn ang="0">
                    <a:pos x="73" y="36"/>
                  </a:cxn>
                  <a:cxn ang="0">
                    <a:pos x="0" y="0"/>
                  </a:cxn>
                  <a:cxn ang="0">
                    <a:pos x="0" y="74"/>
                  </a:cxn>
                </a:cxnLst>
                <a:rect l="0" t="0" r="r" b="b"/>
                <a:pathLst>
                  <a:path w="73" h="74">
                    <a:moveTo>
                      <a:pt x="0" y="74"/>
                    </a:moveTo>
                    <a:lnTo>
                      <a:pt x="73" y="36"/>
                    </a:lnTo>
                    <a:lnTo>
                      <a:pt x="0" y="0"/>
                    </a:lnTo>
                    <a:lnTo>
                      <a:pt x="0" y="74"/>
                    </a:lnTo>
                    <a:close/>
                  </a:path>
                </a:pathLst>
              </a:custGeom>
              <a:solidFill>
                <a:srgbClr val="000000"/>
              </a:solidFill>
              <a:ln w="9525">
                <a:noFill/>
                <a:round/>
                <a:headEnd/>
                <a:tailEnd/>
              </a:ln>
            </p:spPr>
            <p:txBody>
              <a:bodyPr>
                <a:prstTxWarp prst="textNoShape">
                  <a:avLst/>
                </a:prstTxWarp>
              </a:bodyPr>
              <a:lstStyle/>
              <a:p>
                <a:endParaRPr lang="en-US"/>
              </a:p>
            </p:txBody>
          </p:sp>
        </p:grpSp>
        <p:sp>
          <p:nvSpPr>
            <p:cNvPr id="331072" name="Rectangle 320"/>
            <p:cNvSpPr>
              <a:spLocks noChangeArrowheads="1"/>
            </p:cNvSpPr>
            <p:nvPr/>
          </p:nvSpPr>
          <p:spPr bwMode="auto">
            <a:xfrm>
              <a:off x="3493" y="1166"/>
              <a:ext cx="271" cy="136"/>
            </a:xfrm>
            <a:prstGeom prst="rect">
              <a:avLst/>
            </a:prstGeom>
            <a:noFill/>
            <a:ln w="9525">
              <a:noFill/>
              <a:miter lim="800000"/>
              <a:headEnd/>
              <a:tailEnd/>
            </a:ln>
          </p:spPr>
          <p:txBody>
            <a:bodyPr>
              <a:prstTxWarp prst="textNoShape">
                <a:avLst/>
              </a:prstTxWarp>
            </a:bodyPr>
            <a:lstStyle/>
            <a:p>
              <a:endParaRPr lang="en-US"/>
            </a:p>
          </p:txBody>
        </p:sp>
        <p:sp>
          <p:nvSpPr>
            <p:cNvPr id="331073" name="Rectangle 321"/>
            <p:cNvSpPr>
              <a:spLocks noChangeArrowheads="1"/>
            </p:cNvSpPr>
            <p:nvPr/>
          </p:nvSpPr>
          <p:spPr bwMode="auto">
            <a:xfrm>
              <a:off x="3512" y="1168"/>
              <a:ext cx="176" cy="115"/>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rPr>
                <a:t>Plug</a:t>
              </a:r>
              <a:endParaRPr lang="en-US"/>
            </a:p>
          </p:txBody>
        </p:sp>
        <p:grpSp>
          <p:nvGrpSpPr>
            <p:cNvPr id="331076" name="Group 324"/>
            <p:cNvGrpSpPr>
              <a:grpSpLocks/>
            </p:cNvGrpSpPr>
            <p:nvPr/>
          </p:nvGrpSpPr>
          <p:grpSpPr bwMode="auto">
            <a:xfrm>
              <a:off x="3353" y="1181"/>
              <a:ext cx="625" cy="373"/>
              <a:chOff x="3353" y="1181"/>
              <a:chExt cx="625" cy="373"/>
            </a:xfrm>
          </p:grpSpPr>
          <p:sp>
            <p:nvSpPr>
              <p:cNvPr id="331074" name="Freeform 322"/>
              <p:cNvSpPr>
                <a:spLocks/>
              </p:cNvSpPr>
              <p:nvPr/>
            </p:nvSpPr>
            <p:spPr bwMode="auto">
              <a:xfrm>
                <a:off x="3401" y="1181"/>
                <a:ext cx="577" cy="344"/>
              </a:xfrm>
              <a:custGeom>
                <a:avLst/>
                <a:gdLst/>
                <a:ahLst/>
                <a:cxnLst>
                  <a:cxn ang="0">
                    <a:pos x="459" y="0"/>
                  </a:cxn>
                  <a:cxn ang="0">
                    <a:pos x="459" y="6"/>
                  </a:cxn>
                  <a:cxn ang="0">
                    <a:pos x="459" y="14"/>
                  </a:cxn>
                  <a:cxn ang="0">
                    <a:pos x="459" y="24"/>
                  </a:cxn>
                  <a:cxn ang="0">
                    <a:pos x="459" y="34"/>
                  </a:cxn>
                  <a:cxn ang="0">
                    <a:pos x="458" y="57"/>
                  </a:cxn>
                  <a:cxn ang="0">
                    <a:pos x="458" y="83"/>
                  </a:cxn>
                  <a:cxn ang="0">
                    <a:pos x="458" y="109"/>
                  </a:cxn>
                  <a:cxn ang="0">
                    <a:pos x="459" y="132"/>
                  </a:cxn>
                  <a:cxn ang="0">
                    <a:pos x="460" y="143"/>
                  </a:cxn>
                  <a:cxn ang="0">
                    <a:pos x="462" y="154"/>
                  </a:cxn>
                  <a:cxn ang="0">
                    <a:pos x="464" y="163"/>
                  </a:cxn>
                  <a:cxn ang="0">
                    <a:pos x="467" y="169"/>
                  </a:cxn>
                  <a:cxn ang="0">
                    <a:pos x="473" y="181"/>
                  </a:cxn>
                  <a:cxn ang="0">
                    <a:pos x="484" y="189"/>
                  </a:cxn>
                  <a:cxn ang="0">
                    <a:pos x="495" y="193"/>
                  </a:cxn>
                  <a:cxn ang="0">
                    <a:pos x="507" y="196"/>
                  </a:cxn>
                  <a:cxn ang="0">
                    <a:pos x="521" y="199"/>
                  </a:cxn>
                  <a:cxn ang="0">
                    <a:pos x="532" y="202"/>
                  </a:cxn>
                  <a:cxn ang="0">
                    <a:pos x="543" y="207"/>
                  </a:cxn>
                  <a:cxn ang="0">
                    <a:pos x="551" y="212"/>
                  </a:cxn>
                  <a:cxn ang="0">
                    <a:pos x="558" y="220"/>
                  </a:cxn>
                  <a:cxn ang="0">
                    <a:pos x="564" y="229"/>
                  </a:cxn>
                  <a:cxn ang="0">
                    <a:pos x="569" y="238"/>
                  </a:cxn>
                  <a:cxn ang="0">
                    <a:pos x="574" y="248"/>
                  </a:cxn>
                  <a:cxn ang="0">
                    <a:pos x="576" y="258"/>
                  </a:cxn>
                  <a:cxn ang="0">
                    <a:pos x="577" y="267"/>
                  </a:cxn>
                  <a:cxn ang="0">
                    <a:pos x="576" y="276"/>
                  </a:cxn>
                  <a:cxn ang="0">
                    <a:pos x="571" y="285"/>
                  </a:cxn>
                  <a:cxn ang="0">
                    <a:pos x="567" y="293"/>
                  </a:cxn>
                  <a:cxn ang="0">
                    <a:pos x="564" y="302"/>
                  </a:cxn>
                  <a:cxn ang="0">
                    <a:pos x="559" y="310"/>
                  </a:cxn>
                  <a:cxn ang="0">
                    <a:pos x="552" y="318"/>
                  </a:cxn>
                  <a:cxn ang="0">
                    <a:pos x="548" y="323"/>
                  </a:cxn>
                  <a:cxn ang="0">
                    <a:pos x="541" y="326"/>
                  </a:cxn>
                  <a:cxn ang="0">
                    <a:pos x="534" y="329"/>
                  </a:cxn>
                  <a:cxn ang="0">
                    <a:pos x="524" y="333"/>
                  </a:cxn>
                  <a:cxn ang="0">
                    <a:pos x="513" y="335"/>
                  </a:cxn>
                  <a:cxn ang="0">
                    <a:pos x="500" y="337"/>
                  </a:cxn>
                  <a:cxn ang="0">
                    <a:pos x="485" y="339"/>
                  </a:cxn>
                  <a:cxn ang="0">
                    <a:pos x="467" y="342"/>
                  </a:cxn>
                  <a:cxn ang="0">
                    <a:pos x="448" y="343"/>
                  </a:cxn>
                  <a:cxn ang="0">
                    <a:pos x="426" y="344"/>
                  </a:cxn>
                  <a:cxn ang="0">
                    <a:pos x="401" y="344"/>
                  </a:cxn>
                  <a:cxn ang="0">
                    <a:pos x="373" y="344"/>
                  </a:cxn>
                  <a:cxn ang="0">
                    <a:pos x="344" y="344"/>
                  </a:cxn>
                  <a:cxn ang="0">
                    <a:pos x="314" y="344"/>
                  </a:cxn>
                  <a:cxn ang="0">
                    <a:pos x="281" y="343"/>
                  </a:cxn>
                  <a:cxn ang="0">
                    <a:pos x="248" y="342"/>
                  </a:cxn>
                  <a:cxn ang="0">
                    <a:pos x="182" y="341"/>
                  </a:cxn>
                  <a:cxn ang="0">
                    <a:pos x="115" y="338"/>
                  </a:cxn>
                  <a:cxn ang="0">
                    <a:pos x="84" y="337"/>
                  </a:cxn>
                  <a:cxn ang="0">
                    <a:pos x="54" y="336"/>
                  </a:cxn>
                  <a:cxn ang="0">
                    <a:pos x="26" y="336"/>
                  </a:cxn>
                  <a:cxn ang="0">
                    <a:pos x="0" y="335"/>
                  </a:cxn>
                </a:cxnLst>
                <a:rect l="0" t="0" r="r" b="b"/>
                <a:pathLst>
                  <a:path w="577" h="344">
                    <a:moveTo>
                      <a:pt x="459" y="0"/>
                    </a:moveTo>
                    <a:lnTo>
                      <a:pt x="459" y="6"/>
                    </a:lnTo>
                    <a:lnTo>
                      <a:pt x="459" y="14"/>
                    </a:lnTo>
                    <a:lnTo>
                      <a:pt x="459" y="24"/>
                    </a:lnTo>
                    <a:lnTo>
                      <a:pt x="459" y="34"/>
                    </a:lnTo>
                    <a:lnTo>
                      <a:pt x="458" y="57"/>
                    </a:lnTo>
                    <a:lnTo>
                      <a:pt x="458" y="83"/>
                    </a:lnTo>
                    <a:lnTo>
                      <a:pt x="458" y="109"/>
                    </a:lnTo>
                    <a:lnTo>
                      <a:pt x="459" y="132"/>
                    </a:lnTo>
                    <a:lnTo>
                      <a:pt x="460" y="143"/>
                    </a:lnTo>
                    <a:lnTo>
                      <a:pt x="462" y="154"/>
                    </a:lnTo>
                    <a:lnTo>
                      <a:pt x="464" y="163"/>
                    </a:lnTo>
                    <a:lnTo>
                      <a:pt x="467" y="169"/>
                    </a:lnTo>
                    <a:lnTo>
                      <a:pt x="473" y="181"/>
                    </a:lnTo>
                    <a:lnTo>
                      <a:pt x="484" y="189"/>
                    </a:lnTo>
                    <a:lnTo>
                      <a:pt x="495" y="193"/>
                    </a:lnTo>
                    <a:lnTo>
                      <a:pt x="507" y="196"/>
                    </a:lnTo>
                    <a:lnTo>
                      <a:pt x="521" y="199"/>
                    </a:lnTo>
                    <a:lnTo>
                      <a:pt x="532" y="202"/>
                    </a:lnTo>
                    <a:lnTo>
                      <a:pt x="543" y="207"/>
                    </a:lnTo>
                    <a:lnTo>
                      <a:pt x="551" y="212"/>
                    </a:lnTo>
                    <a:lnTo>
                      <a:pt x="558" y="220"/>
                    </a:lnTo>
                    <a:lnTo>
                      <a:pt x="564" y="229"/>
                    </a:lnTo>
                    <a:lnTo>
                      <a:pt x="569" y="238"/>
                    </a:lnTo>
                    <a:lnTo>
                      <a:pt x="574" y="248"/>
                    </a:lnTo>
                    <a:lnTo>
                      <a:pt x="576" y="258"/>
                    </a:lnTo>
                    <a:lnTo>
                      <a:pt x="577" y="267"/>
                    </a:lnTo>
                    <a:lnTo>
                      <a:pt x="576" y="276"/>
                    </a:lnTo>
                    <a:lnTo>
                      <a:pt x="571" y="285"/>
                    </a:lnTo>
                    <a:lnTo>
                      <a:pt x="567" y="293"/>
                    </a:lnTo>
                    <a:lnTo>
                      <a:pt x="564" y="302"/>
                    </a:lnTo>
                    <a:lnTo>
                      <a:pt x="559" y="310"/>
                    </a:lnTo>
                    <a:lnTo>
                      <a:pt x="552" y="318"/>
                    </a:lnTo>
                    <a:lnTo>
                      <a:pt x="548" y="323"/>
                    </a:lnTo>
                    <a:lnTo>
                      <a:pt x="541" y="326"/>
                    </a:lnTo>
                    <a:lnTo>
                      <a:pt x="534" y="329"/>
                    </a:lnTo>
                    <a:lnTo>
                      <a:pt x="524" y="333"/>
                    </a:lnTo>
                    <a:lnTo>
                      <a:pt x="513" y="335"/>
                    </a:lnTo>
                    <a:lnTo>
                      <a:pt x="500" y="337"/>
                    </a:lnTo>
                    <a:lnTo>
                      <a:pt x="485" y="339"/>
                    </a:lnTo>
                    <a:lnTo>
                      <a:pt x="467" y="342"/>
                    </a:lnTo>
                    <a:lnTo>
                      <a:pt x="448" y="343"/>
                    </a:lnTo>
                    <a:lnTo>
                      <a:pt x="426" y="344"/>
                    </a:lnTo>
                    <a:lnTo>
                      <a:pt x="401" y="344"/>
                    </a:lnTo>
                    <a:lnTo>
                      <a:pt x="373" y="344"/>
                    </a:lnTo>
                    <a:lnTo>
                      <a:pt x="344" y="344"/>
                    </a:lnTo>
                    <a:lnTo>
                      <a:pt x="314" y="344"/>
                    </a:lnTo>
                    <a:lnTo>
                      <a:pt x="281" y="343"/>
                    </a:lnTo>
                    <a:lnTo>
                      <a:pt x="248" y="342"/>
                    </a:lnTo>
                    <a:lnTo>
                      <a:pt x="182" y="341"/>
                    </a:lnTo>
                    <a:lnTo>
                      <a:pt x="115" y="338"/>
                    </a:lnTo>
                    <a:lnTo>
                      <a:pt x="84" y="337"/>
                    </a:lnTo>
                    <a:lnTo>
                      <a:pt x="54" y="336"/>
                    </a:lnTo>
                    <a:lnTo>
                      <a:pt x="26" y="336"/>
                    </a:lnTo>
                    <a:lnTo>
                      <a:pt x="0" y="335"/>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331075" name="Freeform 323"/>
              <p:cNvSpPr>
                <a:spLocks/>
              </p:cNvSpPr>
              <p:nvPr/>
            </p:nvSpPr>
            <p:spPr bwMode="auto">
              <a:xfrm>
                <a:off x="3353" y="1481"/>
                <a:ext cx="74" cy="73"/>
              </a:xfrm>
              <a:custGeom>
                <a:avLst/>
                <a:gdLst/>
                <a:ahLst/>
                <a:cxnLst>
                  <a:cxn ang="0">
                    <a:pos x="74" y="0"/>
                  </a:cxn>
                  <a:cxn ang="0">
                    <a:pos x="0" y="35"/>
                  </a:cxn>
                  <a:cxn ang="0">
                    <a:pos x="72" y="73"/>
                  </a:cxn>
                  <a:cxn ang="0">
                    <a:pos x="50" y="36"/>
                  </a:cxn>
                  <a:cxn ang="0">
                    <a:pos x="74" y="0"/>
                  </a:cxn>
                </a:cxnLst>
                <a:rect l="0" t="0" r="r" b="b"/>
                <a:pathLst>
                  <a:path w="74" h="73">
                    <a:moveTo>
                      <a:pt x="74" y="0"/>
                    </a:moveTo>
                    <a:lnTo>
                      <a:pt x="0" y="35"/>
                    </a:lnTo>
                    <a:lnTo>
                      <a:pt x="72" y="73"/>
                    </a:lnTo>
                    <a:lnTo>
                      <a:pt x="50" y="36"/>
                    </a:lnTo>
                    <a:lnTo>
                      <a:pt x="74" y="0"/>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331079" name="Group 327"/>
            <p:cNvGrpSpPr>
              <a:grpSpLocks/>
            </p:cNvGrpSpPr>
            <p:nvPr/>
          </p:nvGrpSpPr>
          <p:grpSpPr bwMode="auto">
            <a:xfrm>
              <a:off x="1304" y="1232"/>
              <a:ext cx="709" cy="367"/>
              <a:chOff x="1304" y="1232"/>
              <a:chExt cx="709" cy="367"/>
            </a:xfrm>
          </p:grpSpPr>
          <p:sp>
            <p:nvSpPr>
              <p:cNvPr id="331077" name="Freeform 325"/>
              <p:cNvSpPr>
                <a:spLocks/>
              </p:cNvSpPr>
              <p:nvPr/>
            </p:nvSpPr>
            <p:spPr bwMode="auto">
              <a:xfrm>
                <a:off x="1304" y="1232"/>
                <a:ext cx="658" cy="336"/>
              </a:xfrm>
              <a:custGeom>
                <a:avLst/>
                <a:gdLst/>
                <a:ahLst/>
                <a:cxnLst>
                  <a:cxn ang="0">
                    <a:pos x="131" y="0"/>
                  </a:cxn>
                  <a:cxn ang="0">
                    <a:pos x="131" y="5"/>
                  </a:cxn>
                  <a:cxn ang="0">
                    <a:pos x="131" y="9"/>
                  </a:cxn>
                  <a:cxn ang="0">
                    <a:pos x="131" y="23"/>
                  </a:cxn>
                  <a:cxn ang="0">
                    <a:pos x="131" y="37"/>
                  </a:cxn>
                  <a:cxn ang="0">
                    <a:pos x="131" y="54"/>
                  </a:cxn>
                  <a:cxn ang="0">
                    <a:pos x="131" y="72"/>
                  </a:cxn>
                  <a:cxn ang="0">
                    <a:pos x="129" y="88"/>
                  </a:cxn>
                  <a:cxn ang="0">
                    <a:pos x="125" y="103"/>
                  </a:cxn>
                  <a:cxn ang="0">
                    <a:pos x="121" y="115"/>
                  </a:cxn>
                  <a:cxn ang="0">
                    <a:pos x="113" y="124"/>
                  </a:cxn>
                  <a:cxn ang="0">
                    <a:pos x="104" y="131"/>
                  </a:cxn>
                  <a:cxn ang="0">
                    <a:pos x="93" y="136"/>
                  </a:cxn>
                  <a:cxn ang="0">
                    <a:pos x="80" y="141"/>
                  </a:cxn>
                  <a:cxn ang="0">
                    <a:pos x="68" y="145"/>
                  </a:cxn>
                  <a:cxn ang="0">
                    <a:pos x="55" y="150"/>
                  </a:cxn>
                  <a:cxn ang="0">
                    <a:pos x="45" y="156"/>
                  </a:cxn>
                  <a:cxn ang="0">
                    <a:pos x="36" y="163"/>
                  </a:cxn>
                  <a:cxn ang="0">
                    <a:pos x="28" y="172"/>
                  </a:cxn>
                  <a:cxn ang="0">
                    <a:pos x="20" y="183"/>
                  </a:cxn>
                  <a:cxn ang="0">
                    <a:pos x="14" y="193"/>
                  </a:cxn>
                  <a:cxn ang="0">
                    <a:pos x="7" y="204"/>
                  </a:cxn>
                  <a:cxn ang="0">
                    <a:pos x="2" y="215"/>
                  </a:cxn>
                  <a:cxn ang="0">
                    <a:pos x="0" y="226"/>
                  </a:cxn>
                  <a:cxn ang="0">
                    <a:pos x="0" y="238"/>
                  </a:cxn>
                  <a:cxn ang="0">
                    <a:pos x="5" y="248"/>
                  </a:cxn>
                  <a:cxn ang="0">
                    <a:pos x="10" y="259"/>
                  </a:cxn>
                  <a:cxn ang="0">
                    <a:pos x="16" y="270"/>
                  </a:cxn>
                  <a:cxn ang="0">
                    <a:pos x="24" y="283"/>
                  </a:cxn>
                  <a:cxn ang="0">
                    <a:pos x="28" y="288"/>
                  </a:cxn>
                  <a:cxn ang="0">
                    <a:pos x="34" y="294"/>
                  </a:cxn>
                  <a:cxn ang="0">
                    <a:pos x="41" y="300"/>
                  </a:cxn>
                  <a:cxn ang="0">
                    <a:pos x="50" y="305"/>
                  </a:cxn>
                  <a:cxn ang="0">
                    <a:pos x="59" y="310"/>
                  </a:cxn>
                  <a:cxn ang="0">
                    <a:pos x="71" y="315"/>
                  </a:cxn>
                  <a:cxn ang="0">
                    <a:pos x="85" y="320"/>
                  </a:cxn>
                  <a:cxn ang="0">
                    <a:pos x="100" y="323"/>
                  </a:cxn>
                  <a:cxn ang="0">
                    <a:pos x="118" y="327"/>
                  </a:cxn>
                  <a:cxn ang="0">
                    <a:pos x="139" y="330"/>
                  </a:cxn>
                  <a:cxn ang="0">
                    <a:pos x="160" y="332"/>
                  </a:cxn>
                  <a:cxn ang="0">
                    <a:pos x="185" y="333"/>
                  </a:cxn>
                  <a:cxn ang="0">
                    <a:pos x="212" y="335"/>
                  </a:cxn>
                  <a:cxn ang="0">
                    <a:pos x="243" y="336"/>
                  </a:cxn>
                  <a:cxn ang="0">
                    <a:pos x="276" y="336"/>
                  </a:cxn>
                  <a:cxn ang="0">
                    <a:pos x="310" y="336"/>
                  </a:cxn>
                  <a:cxn ang="0">
                    <a:pos x="346" y="336"/>
                  </a:cxn>
                  <a:cxn ang="0">
                    <a:pos x="383" y="336"/>
                  </a:cxn>
                  <a:cxn ang="0">
                    <a:pos x="457" y="335"/>
                  </a:cxn>
                  <a:cxn ang="0">
                    <a:pos x="495" y="333"/>
                  </a:cxn>
                  <a:cxn ang="0">
                    <a:pos x="531" y="332"/>
                  </a:cxn>
                  <a:cxn ang="0">
                    <a:pos x="566" y="332"/>
                  </a:cxn>
                  <a:cxn ang="0">
                    <a:pos x="598" y="331"/>
                  </a:cxn>
                  <a:cxn ang="0">
                    <a:pos x="630" y="330"/>
                  </a:cxn>
                  <a:cxn ang="0">
                    <a:pos x="658" y="330"/>
                  </a:cxn>
                </a:cxnLst>
                <a:rect l="0" t="0" r="r" b="b"/>
                <a:pathLst>
                  <a:path w="658" h="336">
                    <a:moveTo>
                      <a:pt x="131" y="0"/>
                    </a:moveTo>
                    <a:lnTo>
                      <a:pt x="131" y="5"/>
                    </a:lnTo>
                    <a:lnTo>
                      <a:pt x="131" y="9"/>
                    </a:lnTo>
                    <a:lnTo>
                      <a:pt x="131" y="23"/>
                    </a:lnTo>
                    <a:lnTo>
                      <a:pt x="131" y="37"/>
                    </a:lnTo>
                    <a:lnTo>
                      <a:pt x="131" y="54"/>
                    </a:lnTo>
                    <a:lnTo>
                      <a:pt x="131" y="72"/>
                    </a:lnTo>
                    <a:lnTo>
                      <a:pt x="129" y="88"/>
                    </a:lnTo>
                    <a:lnTo>
                      <a:pt x="125" y="103"/>
                    </a:lnTo>
                    <a:lnTo>
                      <a:pt x="121" y="115"/>
                    </a:lnTo>
                    <a:lnTo>
                      <a:pt x="113" y="124"/>
                    </a:lnTo>
                    <a:lnTo>
                      <a:pt x="104" y="131"/>
                    </a:lnTo>
                    <a:lnTo>
                      <a:pt x="93" y="136"/>
                    </a:lnTo>
                    <a:lnTo>
                      <a:pt x="80" y="141"/>
                    </a:lnTo>
                    <a:lnTo>
                      <a:pt x="68" y="145"/>
                    </a:lnTo>
                    <a:lnTo>
                      <a:pt x="55" y="150"/>
                    </a:lnTo>
                    <a:lnTo>
                      <a:pt x="45" y="156"/>
                    </a:lnTo>
                    <a:lnTo>
                      <a:pt x="36" y="163"/>
                    </a:lnTo>
                    <a:lnTo>
                      <a:pt x="28" y="172"/>
                    </a:lnTo>
                    <a:lnTo>
                      <a:pt x="20" y="183"/>
                    </a:lnTo>
                    <a:lnTo>
                      <a:pt x="14" y="193"/>
                    </a:lnTo>
                    <a:lnTo>
                      <a:pt x="7" y="204"/>
                    </a:lnTo>
                    <a:lnTo>
                      <a:pt x="2" y="215"/>
                    </a:lnTo>
                    <a:lnTo>
                      <a:pt x="0" y="226"/>
                    </a:lnTo>
                    <a:lnTo>
                      <a:pt x="0" y="238"/>
                    </a:lnTo>
                    <a:lnTo>
                      <a:pt x="5" y="248"/>
                    </a:lnTo>
                    <a:lnTo>
                      <a:pt x="10" y="259"/>
                    </a:lnTo>
                    <a:lnTo>
                      <a:pt x="16" y="270"/>
                    </a:lnTo>
                    <a:lnTo>
                      <a:pt x="24" y="283"/>
                    </a:lnTo>
                    <a:lnTo>
                      <a:pt x="28" y="288"/>
                    </a:lnTo>
                    <a:lnTo>
                      <a:pt x="34" y="294"/>
                    </a:lnTo>
                    <a:lnTo>
                      <a:pt x="41" y="300"/>
                    </a:lnTo>
                    <a:lnTo>
                      <a:pt x="50" y="305"/>
                    </a:lnTo>
                    <a:lnTo>
                      <a:pt x="59" y="310"/>
                    </a:lnTo>
                    <a:lnTo>
                      <a:pt x="71" y="315"/>
                    </a:lnTo>
                    <a:lnTo>
                      <a:pt x="85" y="320"/>
                    </a:lnTo>
                    <a:lnTo>
                      <a:pt x="100" y="323"/>
                    </a:lnTo>
                    <a:lnTo>
                      <a:pt x="118" y="327"/>
                    </a:lnTo>
                    <a:lnTo>
                      <a:pt x="139" y="330"/>
                    </a:lnTo>
                    <a:lnTo>
                      <a:pt x="160" y="332"/>
                    </a:lnTo>
                    <a:lnTo>
                      <a:pt x="185" y="333"/>
                    </a:lnTo>
                    <a:lnTo>
                      <a:pt x="212" y="335"/>
                    </a:lnTo>
                    <a:lnTo>
                      <a:pt x="243" y="336"/>
                    </a:lnTo>
                    <a:lnTo>
                      <a:pt x="276" y="336"/>
                    </a:lnTo>
                    <a:lnTo>
                      <a:pt x="310" y="336"/>
                    </a:lnTo>
                    <a:lnTo>
                      <a:pt x="346" y="336"/>
                    </a:lnTo>
                    <a:lnTo>
                      <a:pt x="383" y="336"/>
                    </a:lnTo>
                    <a:lnTo>
                      <a:pt x="457" y="335"/>
                    </a:lnTo>
                    <a:lnTo>
                      <a:pt x="495" y="333"/>
                    </a:lnTo>
                    <a:lnTo>
                      <a:pt x="531" y="332"/>
                    </a:lnTo>
                    <a:lnTo>
                      <a:pt x="566" y="332"/>
                    </a:lnTo>
                    <a:lnTo>
                      <a:pt x="598" y="331"/>
                    </a:lnTo>
                    <a:lnTo>
                      <a:pt x="630" y="330"/>
                    </a:lnTo>
                    <a:lnTo>
                      <a:pt x="658" y="330"/>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331078" name="Freeform 326"/>
              <p:cNvSpPr>
                <a:spLocks/>
              </p:cNvSpPr>
              <p:nvPr/>
            </p:nvSpPr>
            <p:spPr bwMode="auto">
              <a:xfrm>
                <a:off x="1939" y="1526"/>
                <a:ext cx="74" cy="73"/>
              </a:xfrm>
              <a:custGeom>
                <a:avLst/>
                <a:gdLst/>
                <a:ahLst/>
                <a:cxnLst>
                  <a:cxn ang="0">
                    <a:pos x="0" y="73"/>
                  </a:cxn>
                  <a:cxn ang="0">
                    <a:pos x="74" y="36"/>
                  </a:cxn>
                  <a:cxn ang="0">
                    <a:pos x="0" y="0"/>
                  </a:cxn>
                  <a:cxn ang="0">
                    <a:pos x="24" y="36"/>
                  </a:cxn>
                  <a:cxn ang="0">
                    <a:pos x="0" y="73"/>
                  </a:cxn>
                </a:cxnLst>
                <a:rect l="0" t="0" r="r" b="b"/>
                <a:pathLst>
                  <a:path w="74" h="73">
                    <a:moveTo>
                      <a:pt x="0" y="73"/>
                    </a:moveTo>
                    <a:lnTo>
                      <a:pt x="74" y="36"/>
                    </a:lnTo>
                    <a:lnTo>
                      <a:pt x="0" y="0"/>
                    </a:lnTo>
                    <a:lnTo>
                      <a:pt x="24" y="36"/>
                    </a:lnTo>
                    <a:lnTo>
                      <a:pt x="0" y="73"/>
                    </a:lnTo>
                    <a:close/>
                  </a:path>
                </a:pathLst>
              </a:custGeom>
              <a:solidFill>
                <a:srgbClr val="000000"/>
              </a:solidFill>
              <a:ln w="9525">
                <a:noFill/>
                <a:round/>
                <a:headEnd/>
                <a:tailEnd/>
              </a:ln>
            </p:spPr>
            <p:txBody>
              <a:bodyPr>
                <a:prstTxWarp prst="textNoShape">
                  <a:avLst/>
                </a:prstTxWarp>
              </a:bodyPr>
              <a:lstStyle/>
              <a:p>
                <a:endParaRPr lang="en-US"/>
              </a:p>
            </p:txBody>
          </p:sp>
        </p:grpSp>
        <p:sp>
          <p:nvSpPr>
            <p:cNvPr id="331080" name="Rectangle 328"/>
            <p:cNvSpPr>
              <a:spLocks noChangeArrowheads="1"/>
            </p:cNvSpPr>
            <p:nvPr/>
          </p:nvSpPr>
          <p:spPr bwMode="auto">
            <a:xfrm>
              <a:off x="4901" y="1638"/>
              <a:ext cx="23" cy="202"/>
            </a:xfrm>
            <a:prstGeom prst="rect">
              <a:avLst/>
            </a:prstGeom>
            <a:solidFill>
              <a:srgbClr val="C0C0C0"/>
            </a:solidFill>
            <a:ln w="9525">
              <a:noFill/>
              <a:miter lim="800000"/>
              <a:headEnd/>
              <a:tailEnd/>
            </a:ln>
          </p:spPr>
          <p:txBody>
            <a:bodyPr>
              <a:prstTxWarp prst="textNoShape">
                <a:avLst/>
              </a:prstTxWarp>
            </a:bodyPr>
            <a:lstStyle/>
            <a:p>
              <a:endParaRPr lang="en-US"/>
            </a:p>
          </p:txBody>
        </p:sp>
        <p:sp>
          <p:nvSpPr>
            <p:cNvPr id="331081" name="Rectangle 329"/>
            <p:cNvSpPr>
              <a:spLocks noChangeArrowheads="1"/>
            </p:cNvSpPr>
            <p:nvPr/>
          </p:nvSpPr>
          <p:spPr bwMode="auto">
            <a:xfrm>
              <a:off x="5036" y="1638"/>
              <a:ext cx="23" cy="202"/>
            </a:xfrm>
            <a:prstGeom prst="rect">
              <a:avLst/>
            </a:prstGeom>
            <a:solidFill>
              <a:srgbClr val="C0C0C0"/>
            </a:solidFill>
            <a:ln w="9525">
              <a:noFill/>
              <a:miter lim="800000"/>
              <a:headEnd/>
              <a:tailEnd/>
            </a:ln>
          </p:spPr>
          <p:txBody>
            <a:bodyPr>
              <a:prstTxWarp prst="textNoShape">
                <a:avLst/>
              </a:prstTxWarp>
            </a:bodyPr>
            <a:lstStyle/>
            <a:p>
              <a:endParaRPr lang="en-US"/>
            </a:p>
          </p:txBody>
        </p:sp>
        <p:sp>
          <p:nvSpPr>
            <p:cNvPr id="331082" name="Rectangle 330"/>
            <p:cNvSpPr>
              <a:spLocks noChangeArrowheads="1"/>
            </p:cNvSpPr>
            <p:nvPr/>
          </p:nvSpPr>
          <p:spPr bwMode="auto">
            <a:xfrm>
              <a:off x="4777" y="1977"/>
              <a:ext cx="203" cy="136"/>
            </a:xfrm>
            <a:prstGeom prst="rect">
              <a:avLst/>
            </a:prstGeom>
            <a:noFill/>
            <a:ln w="9525">
              <a:noFill/>
              <a:miter lim="800000"/>
              <a:headEnd/>
              <a:tailEnd/>
            </a:ln>
          </p:spPr>
          <p:txBody>
            <a:bodyPr>
              <a:prstTxWarp prst="textNoShape">
                <a:avLst/>
              </a:prstTxWarp>
            </a:bodyPr>
            <a:lstStyle/>
            <a:p>
              <a:endParaRPr lang="en-US"/>
            </a:p>
          </p:txBody>
        </p:sp>
        <p:sp>
          <p:nvSpPr>
            <p:cNvPr id="331083" name="Rectangle 331"/>
            <p:cNvSpPr>
              <a:spLocks noChangeArrowheads="1"/>
            </p:cNvSpPr>
            <p:nvPr/>
          </p:nvSpPr>
          <p:spPr bwMode="auto">
            <a:xfrm>
              <a:off x="4796" y="1979"/>
              <a:ext cx="139" cy="115"/>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rPr>
                <a:t>HD</a:t>
              </a:r>
              <a:endParaRPr lang="en-US"/>
            </a:p>
          </p:txBody>
        </p:sp>
        <p:sp>
          <p:nvSpPr>
            <p:cNvPr id="331084" name="Rectangle 332"/>
            <p:cNvSpPr>
              <a:spLocks noChangeArrowheads="1"/>
            </p:cNvSpPr>
            <p:nvPr/>
          </p:nvSpPr>
          <p:spPr bwMode="auto">
            <a:xfrm>
              <a:off x="4925" y="2023"/>
              <a:ext cx="32" cy="77"/>
            </a:xfrm>
            <a:prstGeom prst="rect">
              <a:avLst/>
            </a:prstGeom>
            <a:noFill/>
            <a:ln w="9525">
              <a:noFill/>
              <a:miter lim="800000"/>
              <a:headEnd/>
              <a:tailEnd/>
            </a:ln>
          </p:spPr>
          <p:txBody>
            <a:bodyPr wrap="none" lIns="0" tIns="0" rIns="0" bIns="0">
              <a:prstTxWarp prst="textNoShape">
                <a:avLst/>
              </a:prstTxWarp>
              <a:spAutoFit/>
            </a:bodyPr>
            <a:lstStyle/>
            <a:p>
              <a:r>
                <a:rPr lang="en-US" sz="800">
                  <a:solidFill>
                    <a:srgbClr val="000000"/>
                  </a:solidFill>
                </a:rPr>
                <a:t>2</a:t>
              </a:r>
              <a:endParaRPr lang="en-US"/>
            </a:p>
          </p:txBody>
        </p:sp>
        <p:sp>
          <p:nvSpPr>
            <p:cNvPr id="331085" name="Rectangle 333"/>
            <p:cNvSpPr>
              <a:spLocks noChangeArrowheads="1"/>
            </p:cNvSpPr>
            <p:nvPr/>
          </p:nvSpPr>
          <p:spPr bwMode="auto">
            <a:xfrm>
              <a:off x="5047" y="1977"/>
              <a:ext cx="204" cy="136"/>
            </a:xfrm>
            <a:prstGeom prst="rect">
              <a:avLst/>
            </a:prstGeom>
            <a:noFill/>
            <a:ln w="9525">
              <a:noFill/>
              <a:miter lim="800000"/>
              <a:headEnd/>
              <a:tailEnd/>
            </a:ln>
          </p:spPr>
          <p:txBody>
            <a:bodyPr>
              <a:prstTxWarp prst="textNoShape">
                <a:avLst/>
              </a:prstTxWarp>
            </a:bodyPr>
            <a:lstStyle/>
            <a:p>
              <a:endParaRPr lang="en-US"/>
            </a:p>
          </p:txBody>
        </p:sp>
        <p:sp>
          <p:nvSpPr>
            <p:cNvPr id="331086" name="Rectangle 334"/>
            <p:cNvSpPr>
              <a:spLocks noChangeArrowheads="1"/>
            </p:cNvSpPr>
            <p:nvPr/>
          </p:nvSpPr>
          <p:spPr bwMode="auto">
            <a:xfrm>
              <a:off x="5066" y="1979"/>
              <a:ext cx="139" cy="115"/>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rPr>
                <a:t>HD</a:t>
              </a:r>
              <a:endParaRPr lang="en-US"/>
            </a:p>
          </p:txBody>
        </p:sp>
        <p:sp>
          <p:nvSpPr>
            <p:cNvPr id="331087" name="Rectangle 335"/>
            <p:cNvSpPr>
              <a:spLocks noChangeArrowheads="1"/>
            </p:cNvSpPr>
            <p:nvPr/>
          </p:nvSpPr>
          <p:spPr bwMode="auto">
            <a:xfrm>
              <a:off x="5195" y="2023"/>
              <a:ext cx="32" cy="77"/>
            </a:xfrm>
            <a:prstGeom prst="rect">
              <a:avLst/>
            </a:prstGeom>
            <a:noFill/>
            <a:ln w="9525">
              <a:noFill/>
              <a:miter lim="800000"/>
              <a:headEnd/>
              <a:tailEnd/>
            </a:ln>
          </p:spPr>
          <p:txBody>
            <a:bodyPr wrap="none" lIns="0" tIns="0" rIns="0" bIns="0">
              <a:prstTxWarp prst="textNoShape">
                <a:avLst/>
              </a:prstTxWarp>
              <a:spAutoFit/>
            </a:bodyPr>
            <a:lstStyle/>
            <a:p>
              <a:r>
                <a:rPr lang="en-US" sz="800">
                  <a:solidFill>
                    <a:srgbClr val="000000"/>
                  </a:solidFill>
                </a:rPr>
                <a:t>1</a:t>
              </a:r>
              <a:endParaRPr lang="en-US"/>
            </a:p>
          </p:txBody>
        </p:sp>
        <p:grpSp>
          <p:nvGrpSpPr>
            <p:cNvPr id="331090" name="Group 338"/>
            <p:cNvGrpSpPr>
              <a:grpSpLocks/>
            </p:cNvGrpSpPr>
            <p:nvPr/>
          </p:nvGrpSpPr>
          <p:grpSpPr bwMode="auto">
            <a:xfrm>
              <a:off x="4888" y="1840"/>
              <a:ext cx="49" cy="135"/>
              <a:chOff x="4888" y="1840"/>
              <a:chExt cx="49" cy="135"/>
            </a:xfrm>
          </p:grpSpPr>
          <p:sp>
            <p:nvSpPr>
              <p:cNvPr id="331088" name="Line 336"/>
              <p:cNvSpPr>
                <a:spLocks noChangeShapeType="1"/>
              </p:cNvSpPr>
              <p:nvPr/>
            </p:nvSpPr>
            <p:spPr bwMode="auto">
              <a:xfrm flipV="1">
                <a:off x="4912" y="1885"/>
                <a:ext cx="1" cy="90"/>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089" name="Freeform 337"/>
              <p:cNvSpPr>
                <a:spLocks/>
              </p:cNvSpPr>
              <p:nvPr/>
            </p:nvSpPr>
            <p:spPr bwMode="auto">
              <a:xfrm>
                <a:off x="4888" y="1840"/>
                <a:ext cx="49" cy="48"/>
              </a:xfrm>
              <a:custGeom>
                <a:avLst/>
                <a:gdLst/>
                <a:ahLst/>
                <a:cxnLst>
                  <a:cxn ang="0">
                    <a:pos x="49" y="48"/>
                  </a:cxn>
                  <a:cxn ang="0">
                    <a:pos x="24" y="0"/>
                  </a:cxn>
                  <a:cxn ang="0">
                    <a:pos x="0" y="48"/>
                  </a:cxn>
                  <a:cxn ang="0">
                    <a:pos x="49" y="48"/>
                  </a:cxn>
                </a:cxnLst>
                <a:rect l="0" t="0" r="r" b="b"/>
                <a:pathLst>
                  <a:path w="49" h="48">
                    <a:moveTo>
                      <a:pt x="49" y="48"/>
                    </a:moveTo>
                    <a:lnTo>
                      <a:pt x="24" y="0"/>
                    </a:lnTo>
                    <a:lnTo>
                      <a:pt x="0" y="48"/>
                    </a:lnTo>
                    <a:lnTo>
                      <a:pt x="49" y="48"/>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331094" name="Group 342"/>
            <p:cNvGrpSpPr>
              <a:grpSpLocks/>
            </p:cNvGrpSpPr>
            <p:nvPr/>
          </p:nvGrpSpPr>
          <p:grpSpPr bwMode="auto">
            <a:xfrm>
              <a:off x="1263" y="3019"/>
              <a:ext cx="2770" cy="76"/>
              <a:chOff x="1263" y="3019"/>
              <a:chExt cx="2770" cy="76"/>
            </a:xfrm>
          </p:grpSpPr>
          <p:sp>
            <p:nvSpPr>
              <p:cNvPr id="331091" name="Line 339"/>
              <p:cNvSpPr>
                <a:spLocks noChangeShapeType="1"/>
              </p:cNvSpPr>
              <p:nvPr/>
            </p:nvSpPr>
            <p:spPr bwMode="auto">
              <a:xfrm>
                <a:off x="1333" y="3056"/>
                <a:ext cx="2629" cy="2"/>
              </a:xfrm>
              <a:prstGeom prst="line">
                <a:avLst/>
              </a:prstGeom>
              <a:noFill/>
              <a:ln w="11113">
                <a:solidFill>
                  <a:srgbClr val="000000"/>
                </a:solidFill>
                <a:round/>
                <a:headEnd/>
                <a:tailEnd/>
              </a:ln>
            </p:spPr>
            <p:txBody>
              <a:bodyPr>
                <a:prstTxWarp prst="textNoShape">
                  <a:avLst/>
                </a:prstTxWarp>
              </a:bodyPr>
              <a:lstStyle/>
              <a:p>
                <a:endParaRPr lang="en-US"/>
              </a:p>
            </p:txBody>
          </p:sp>
          <p:sp>
            <p:nvSpPr>
              <p:cNvPr id="331092" name="Freeform 340"/>
              <p:cNvSpPr>
                <a:spLocks/>
              </p:cNvSpPr>
              <p:nvPr/>
            </p:nvSpPr>
            <p:spPr bwMode="auto">
              <a:xfrm>
                <a:off x="1263" y="3019"/>
                <a:ext cx="73" cy="74"/>
              </a:xfrm>
              <a:custGeom>
                <a:avLst/>
                <a:gdLst/>
                <a:ahLst/>
                <a:cxnLst>
                  <a:cxn ang="0">
                    <a:pos x="73" y="0"/>
                  </a:cxn>
                  <a:cxn ang="0">
                    <a:pos x="0" y="37"/>
                  </a:cxn>
                  <a:cxn ang="0">
                    <a:pos x="73" y="74"/>
                  </a:cxn>
                  <a:cxn ang="0">
                    <a:pos x="73" y="0"/>
                  </a:cxn>
                </a:cxnLst>
                <a:rect l="0" t="0" r="r" b="b"/>
                <a:pathLst>
                  <a:path w="73" h="74">
                    <a:moveTo>
                      <a:pt x="73" y="0"/>
                    </a:moveTo>
                    <a:lnTo>
                      <a:pt x="0" y="37"/>
                    </a:lnTo>
                    <a:lnTo>
                      <a:pt x="73" y="74"/>
                    </a:lnTo>
                    <a:lnTo>
                      <a:pt x="73" y="0"/>
                    </a:lnTo>
                    <a:close/>
                  </a:path>
                </a:pathLst>
              </a:custGeom>
              <a:solidFill>
                <a:srgbClr val="000000"/>
              </a:solidFill>
              <a:ln w="9525">
                <a:noFill/>
                <a:round/>
                <a:headEnd/>
                <a:tailEnd/>
              </a:ln>
            </p:spPr>
            <p:txBody>
              <a:bodyPr>
                <a:prstTxWarp prst="textNoShape">
                  <a:avLst/>
                </a:prstTxWarp>
              </a:bodyPr>
              <a:lstStyle/>
              <a:p>
                <a:endParaRPr lang="en-US"/>
              </a:p>
            </p:txBody>
          </p:sp>
          <p:sp>
            <p:nvSpPr>
              <p:cNvPr id="331093" name="Freeform 341"/>
              <p:cNvSpPr>
                <a:spLocks/>
              </p:cNvSpPr>
              <p:nvPr/>
            </p:nvSpPr>
            <p:spPr bwMode="auto">
              <a:xfrm>
                <a:off x="3960" y="3022"/>
                <a:ext cx="73" cy="73"/>
              </a:xfrm>
              <a:custGeom>
                <a:avLst/>
                <a:gdLst/>
                <a:ahLst/>
                <a:cxnLst>
                  <a:cxn ang="0">
                    <a:pos x="0" y="73"/>
                  </a:cxn>
                  <a:cxn ang="0">
                    <a:pos x="73" y="36"/>
                  </a:cxn>
                  <a:cxn ang="0">
                    <a:pos x="0" y="0"/>
                  </a:cxn>
                  <a:cxn ang="0">
                    <a:pos x="0" y="73"/>
                  </a:cxn>
                </a:cxnLst>
                <a:rect l="0" t="0" r="r" b="b"/>
                <a:pathLst>
                  <a:path w="73" h="73">
                    <a:moveTo>
                      <a:pt x="0" y="73"/>
                    </a:moveTo>
                    <a:lnTo>
                      <a:pt x="73" y="36"/>
                    </a:lnTo>
                    <a:lnTo>
                      <a:pt x="0" y="0"/>
                    </a:lnTo>
                    <a:lnTo>
                      <a:pt x="0" y="73"/>
                    </a:lnTo>
                    <a:close/>
                  </a:path>
                </a:pathLst>
              </a:custGeom>
              <a:solidFill>
                <a:srgbClr val="000000"/>
              </a:solidFill>
              <a:ln w="9525">
                <a:noFill/>
                <a:round/>
                <a:headEnd/>
                <a:tailEnd/>
              </a:ln>
            </p:spPr>
            <p:txBody>
              <a:bodyPr>
                <a:prstTxWarp prst="textNoShape">
                  <a:avLst/>
                </a:prstTxWarp>
              </a:bodyPr>
              <a:lstStyle/>
              <a:p>
                <a:endParaRPr lang="en-US"/>
              </a:p>
            </p:txBody>
          </p:sp>
        </p:grpSp>
        <p:sp>
          <p:nvSpPr>
            <p:cNvPr id="331095" name="Rectangle 343"/>
            <p:cNvSpPr>
              <a:spLocks noChangeArrowheads="1"/>
            </p:cNvSpPr>
            <p:nvPr/>
          </p:nvSpPr>
          <p:spPr bwMode="auto">
            <a:xfrm>
              <a:off x="2344" y="2922"/>
              <a:ext cx="677" cy="137"/>
            </a:xfrm>
            <a:prstGeom prst="rect">
              <a:avLst/>
            </a:prstGeom>
            <a:noFill/>
            <a:ln w="9525">
              <a:noFill/>
              <a:miter lim="800000"/>
              <a:headEnd/>
              <a:tailEnd/>
            </a:ln>
          </p:spPr>
          <p:txBody>
            <a:bodyPr>
              <a:prstTxWarp prst="textNoShape">
                <a:avLst/>
              </a:prstTxWarp>
            </a:bodyPr>
            <a:lstStyle/>
            <a:p>
              <a:endParaRPr lang="en-US"/>
            </a:p>
          </p:txBody>
        </p:sp>
        <p:sp>
          <p:nvSpPr>
            <p:cNvPr id="331096" name="Rectangle 344"/>
            <p:cNvSpPr>
              <a:spLocks noChangeArrowheads="1"/>
            </p:cNvSpPr>
            <p:nvPr/>
          </p:nvSpPr>
          <p:spPr bwMode="auto">
            <a:xfrm>
              <a:off x="2366" y="2925"/>
              <a:ext cx="547" cy="115"/>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rPr>
                <a:t>144’’=366 cm</a:t>
              </a:r>
              <a:endParaRPr lang="en-US"/>
            </a:p>
          </p:txBody>
        </p:sp>
        <p:sp>
          <p:nvSpPr>
            <p:cNvPr id="331097" name="Rectangle 345"/>
            <p:cNvSpPr>
              <a:spLocks noChangeArrowheads="1"/>
            </p:cNvSpPr>
            <p:nvPr/>
          </p:nvSpPr>
          <p:spPr bwMode="auto">
            <a:xfrm>
              <a:off x="2344" y="2449"/>
              <a:ext cx="744" cy="137"/>
            </a:xfrm>
            <a:prstGeom prst="rect">
              <a:avLst/>
            </a:prstGeom>
            <a:noFill/>
            <a:ln w="9525">
              <a:noFill/>
              <a:miter lim="800000"/>
              <a:headEnd/>
              <a:tailEnd/>
            </a:ln>
          </p:spPr>
          <p:txBody>
            <a:bodyPr>
              <a:prstTxWarp prst="textNoShape">
                <a:avLst/>
              </a:prstTxWarp>
            </a:bodyPr>
            <a:lstStyle/>
            <a:p>
              <a:endParaRPr lang="en-US"/>
            </a:p>
          </p:txBody>
        </p:sp>
        <p:sp>
          <p:nvSpPr>
            <p:cNvPr id="331098" name="Rectangle 346"/>
            <p:cNvSpPr>
              <a:spLocks noChangeArrowheads="1"/>
            </p:cNvSpPr>
            <p:nvPr/>
          </p:nvSpPr>
          <p:spPr bwMode="auto">
            <a:xfrm>
              <a:off x="2366" y="2452"/>
              <a:ext cx="619" cy="115"/>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rPr>
                <a:t>130’’=330.2 cm</a:t>
              </a:r>
              <a:endParaRPr lang="en-US"/>
            </a:p>
          </p:txBody>
        </p:sp>
        <p:sp>
          <p:nvSpPr>
            <p:cNvPr id="331099" name="Line 347"/>
            <p:cNvSpPr>
              <a:spLocks noChangeShapeType="1"/>
            </p:cNvSpPr>
            <p:nvPr/>
          </p:nvSpPr>
          <p:spPr bwMode="auto">
            <a:xfrm flipH="1">
              <a:off x="587" y="1631"/>
              <a:ext cx="658" cy="96"/>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100" name="Line 348"/>
            <p:cNvSpPr>
              <a:spLocks noChangeShapeType="1"/>
            </p:cNvSpPr>
            <p:nvPr/>
          </p:nvSpPr>
          <p:spPr bwMode="auto">
            <a:xfrm flipH="1" flipV="1">
              <a:off x="591" y="1761"/>
              <a:ext cx="654" cy="85"/>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101" name="Line 349"/>
            <p:cNvSpPr>
              <a:spLocks noChangeShapeType="1"/>
            </p:cNvSpPr>
            <p:nvPr/>
          </p:nvSpPr>
          <p:spPr bwMode="auto">
            <a:xfrm flipV="1">
              <a:off x="1286" y="1818"/>
              <a:ext cx="2719" cy="38"/>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102" name="Line 350"/>
            <p:cNvSpPr>
              <a:spLocks noChangeShapeType="1"/>
            </p:cNvSpPr>
            <p:nvPr/>
          </p:nvSpPr>
          <p:spPr bwMode="auto">
            <a:xfrm>
              <a:off x="1286" y="1635"/>
              <a:ext cx="2719" cy="22"/>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103" name="Rectangle 351"/>
            <p:cNvSpPr>
              <a:spLocks noChangeArrowheads="1"/>
            </p:cNvSpPr>
            <p:nvPr/>
          </p:nvSpPr>
          <p:spPr bwMode="auto">
            <a:xfrm>
              <a:off x="3891" y="1659"/>
              <a:ext cx="137" cy="136"/>
            </a:xfrm>
            <a:prstGeom prst="rect">
              <a:avLst/>
            </a:prstGeom>
            <a:noFill/>
            <a:ln w="9525">
              <a:noFill/>
              <a:miter lim="800000"/>
              <a:headEnd/>
              <a:tailEnd/>
            </a:ln>
          </p:spPr>
          <p:txBody>
            <a:bodyPr>
              <a:prstTxWarp prst="textNoShape">
                <a:avLst/>
              </a:prstTxWarp>
            </a:bodyPr>
            <a:lstStyle/>
            <a:p>
              <a:endParaRPr lang="en-US"/>
            </a:p>
          </p:txBody>
        </p:sp>
        <p:sp>
          <p:nvSpPr>
            <p:cNvPr id="331104" name="Rectangle 352"/>
            <p:cNvSpPr>
              <a:spLocks noChangeArrowheads="1"/>
            </p:cNvSpPr>
            <p:nvPr/>
          </p:nvSpPr>
          <p:spPr bwMode="auto">
            <a:xfrm>
              <a:off x="3908" y="1662"/>
              <a:ext cx="59" cy="115"/>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rPr>
                <a:t>L</a:t>
              </a:r>
              <a:endParaRPr lang="en-US"/>
            </a:p>
          </p:txBody>
        </p:sp>
        <p:sp>
          <p:nvSpPr>
            <p:cNvPr id="331105" name="Rectangle 353"/>
            <p:cNvSpPr>
              <a:spLocks noChangeArrowheads="1"/>
            </p:cNvSpPr>
            <p:nvPr/>
          </p:nvSpPr>
          <p:spPr bwMode="auto">
            <a:xfrm>
              <a:off x="3960" y="1706"/>
              <a:ext cx="32" cy="77"/>
            </a:xfrm>
            <a:prstGeom prst="rect">
              <a:avLst/>
            </a:prstGeom>
            <a:noFill/>
            <a:ln w="9525">
              <a:noFill/>
              <a:miter lim="800000"/>
              <a:headEnd/>
              <a:tailEnd/>
            </a:ln>
          </p:spPr>
          <p:txBody>
            <a:bodyPr wrap="none" lIns="0" tIns="0" rIns="0" bIns="0">
              <a:prstTxWarp prst="textNoShape">
                <a:avLst/>
              </a:prstTxWarp>
              <a:spAutoFit/>
            </a:bodyPr>
            <a:lstStyle/>
            <a:p>
              <a:r>
                <a:rPr lang="en-US" sz="800">
                  <a:solidFill>
                    <a:srgbClr val="000000"/>
                  </a:solidFill>
                </a:rPr>
                <a:t>1</a:t>
              </a:r>
              <a:endParaRPr lang="en-US"/>
            </a:p>
          </p:txBody>
        </p:sp>
        <p:sp>
          <p:nvSpPr>
            <p:cNvPr id="331106" name="Line 354"/>
            <p:cNvSpPr>
              <a:spLocks noChangeShapeType="1"/>
            </p:cNvSpPr>
            <p:nvPr/>
          </p:nvSpPr>
          <p:spPr bwMode="auto">
            <a:xfrm>
              <a:off x="4075" y="1667"/>
              <a:ext cx="334" cy="38"/>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107" name="Line 355"/>
            <p:cNvSpPr>
              <a:spLocks noChangeShapeType="1"/>
            </p:cNvSpPr>
            <p:nvPr/>
          </p:nvSpPr>
          <p:spPr bwMode="auto">
            <a:xfrm flipV="1">
              <a:off x="4075" y="1761"/>
              <a:ext cx="384" cy="54"/>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108" name="Rectangle 356"/>
            <p:cNvSpPr>
              <a:spLocks noChangeArrowheads="1"/>
            </p:cNvSpPr>
            <p:nvPr/>
          </p:nvSpPr>
          <p:spPr bwMode="auto">
            <a:xfrm>
              <a:off x="4455" y="1800"/>
              <a:ext cx="158" cy="136"/>
            </a:xfrm>
            <a:prstGeom prst="rect">
              <a:avLst/>
            </a:prstGeom>
            <a:noFill/>
            <a:ln w="9525">
              <a:noFill/>
              <a:miter lim="800000"/>
              <a:headEnd/>
              <a:tailEnd/>
            </a:ln>
          </p:spPr>
          <p:txBody>
            <a:bodyPr>
              <a:prstTxWarp prst="textNoShape">
                <a:avLst/>
              </a:prstTxWarp>
            </a:bodyPr>
            <a:lstStyle/>
            <a:p>
              <a:endParaRPr lang="en-US"/>
            </a:p>
          </p:txBody>
        </p:sp>
        <p:sp>
          <p:nvSpPr>
            <p:cNvPr id="331109" name="Rectangle 357"/>
            <p:cNvSpPr>
              <a:spLocks noChangeArrowheads="1"/>
            </p:cNvSpPr>
            <p:nvPr/>
          </p:nvSpPr>
          <p:spPr bwMode="auto">
            <a:xfrm>
              <a:off x="4472" y="1803"/>
              <a:ext cx="117" cy="115"/>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rPr>
                <a:t>BS</a:t>
              </a:r>
              <a:endParaRPr lang="en-US"/>
            </a:p>
          </p:txBody>
        </p:sp>
        <p:sp>
          <p:nvSpPr>
            <p:cNvPr id="331110" name="Rectangle 358"/>
            <p:cNvSpPr>
              <a:spLocks noChangeArrowheads="1"/>
            </p:cNvSpPr>
            <p:nvPr/>
          </p:nvSpPr>
          <p:spPr bwMode="auto">
            <a:xfrm>
              <a:off x="3222" y="1909"/>
              <a:ext cx="137" cy="136"/>
            </a:xfrm>
            <a:prstGeom prst="rect">
              <a:avLst/>
            </a:prstGeom>
            <a:noFill/>
            <a:ln w="9525">
              <a:noFill/>
              <a:miter lim="800000"/>
              <a:headEnd/>
              <a:tailEnd/>
            </a:ln>
          </p:spPr>
          <p:txBody>
            <a:bodyPr>
              <a:prstTxWarp prst="textNoShape">
                <a:avLst/>
              </a:prstTxWarp>
            </a:bodyPr>
            <a:lstStyle/>
            <a:p>
              <a:endParaRPr lang="en-US"/>
            </a:p>
          </p:txBody>
        </p:sp>
        <p:sp>
          <p:nvSpPr>
            <p:cNvPr id="331111" name="Rectangle 359"/>
            <p:cNvSpPr>
              <a:spLocks noChangeArrowheads="1"/>
            </p:cNvSpPr>
            <p:nvPr/>
          </p:nvSpPr>
          <p:spPr bwMode="auto">
            <a:xfrm>
              <a:off x="3241" y="1911"/>
              <a:ext cx="112" cy="115"/>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000000"/>
                  </a:solidFill>
                </a:rPr>
                <a:t>PT</a:t>
              </a:r>
              <a:endParaRPr lang="en-US"/>
            </a:p>
          </p:txBody>
        </p:sp>
        <p:sp>
          <p:nvSpPr>
            <p:cNvPr id="331112" name="Oval 360"/>
            <p:cNvSpPr>
              <a:spLocks noChangeArrowheads="1"/>
            </p:cNvSpPr>
            <p:nvPr/>
          </p:nvSpPr>
          <p:spPr bwMode="auto">
            <a:xfrm>
              <a:off x="3994" y="1571"/>
              <a:ext cx="81" cy="339"/>
            </a:xfrm>
            <a:prstGeom prst="ellipse">
              <a:avLst/>
            </a:prstGeom>
            <a:solidFill>
              <a:srgbClr val="DDDDDD"/>
            </a:solidFill>
            <a:ln w="3175">
              <a:solidFill>
                <a:srgbClr val="000000"/>
              </a:solidFill>
              <a:round/>
              <a:headEnd/>
              <a:tailEnd/>
            </a:ln>
          </p:spPr>
          <p:txBody>
            <a:bodyPr>
              <a:prstTxWarp prst="textNoShape">
                <a:avLst/>
              </a:prstTxWarp>
            </a:bodyPr>
            <a:lstStyle/>
            <a:p>
              <a:endParaRPr lang="en-US"/>
            </a:p>
          </p:txBody>
        </p:sp>
        <p:sp>
          <p:nvSpPr>
            <p:cNvPr id="331113" name="Oval 361"/>
            <p:cNvSpPr>
              <a:spLocks noChangeArrowheads="1"/>
            </p:cNvSpPr>
            <p:nvPr/>
          </p:nvSpPr>
          <p:spPr bwMode="auto">
            <a:xfrm>
              <a:off x="1225" y="1571"/>
              <a:ext cx="69" cy="339"/>
            </a:xfrm>
            <a:prstGeom prst="ellipse">
              <a:avLst/>
            </a:prstGeom>
            <a:solidFill>
              <a:srgbClr val="DDDDDD"/>
            </a:solidFill>
            <a:ln w="3175">
              <a:solidFill>
                <a:srgbClr val="000000"/>
              </a:solidFill>
              <a:round/>
              <a:headEnd/>
              <a:tailEnd/>
            </a:ln>
          </p:spPr>
          <p:txBody>
            <a:bodyPr>
              <a:prstTxWarp prst="textNoShape">
                <a:avLst/>
              </a:prstTxWarp>
            </a:bodyPr>
            <a:lstStyle/>
            <a:p>
              <a:endParaRPr lang="en-US"/>
            </a:p>
          </p:txBody>
        </p:sp>
        <p:sp>
          <p:nvSpPr>
            <p:cNvPr id="331114" name="Freeform 362"/>
            <p:cNvSpPr>
              <a:spLocks/>
            </p:cNvSpPr>
            <p:nvPr/>
          </p:nvSpPr>
          <p:spPr bwMode="auto">
            <a:xfrm>
              <a:off x="4487" y="1578"/>
              <a:ext cx="105" cy="105"/>
            </a:xfrm>
            <a:custGeom>
              <a:avLst/>
              <a:gdLst/>
              <a:ahLst/>
              <a:cxnLst>
                <a:cxn ang="0">
                  <a:pos x="22" y="0"/>
                </a:cxn>
                <a:cxn ang="0">
                  <a:pos x="0" y="21"/>
                </a:cxn>
                <a:cxn ang="0">
                  <a:pos x="84" y="105"/>
                </a:cxn>
                <a:cxn ang="0">
                  <a:pos x="105" y="83"/>
                </a:cxn>
                <a:cxn ang="0">
                  <a:pos x="22" y="0"/>
                </a:cxn>
              </a:cxnLst>
              <a:rect l="0" t="0" r="r" b="b"/>
              <a:pathLst>
                <a:path w="105" h="105">
                  <a:moveTo>
                    <a:pt x="22" y="0"/>
                  </a:moveTo>
                  <a:lnTo>
                    <a:pt x="0" y="21"/>
                  </a:lnTo>
                  <a:lnTo>
                    <a:pt x="84" y="105"/>
                  </a:lnTo>
                  <a:lnTo>
                    <a:pt x="105" y="83"/>
                  </a:lnTo>
                  <a:lnTo>
                    <a:pt x="22" y="0"/>
                  </a:lnTo>
                  <a:close/>
                </a:path>
              </a:pathLst>
            </a:custGeom>
            <a:solidFill>
              <a:srgbClr val="969696"/>
            </a:solidFill>
            <a:ln w="7938">
              <a:solidFill>
                <a:srgbClr val="000000"/>
              </a:solidFill>
              <a:prstDash val="solid"/>
              <a:round/>
              <a:headEnd/>
              <a:tailEnd/>
            </a:ln>
          </p:spPr>
          <p:txBody>
            <a:bodyPr>
              <a:prstTxWarp prst="textNoShape">
                <a:avLst/>
              </a:prstTxWarp>
            </a:bodyPr>
            <a:lstStyle/>
            <a:p>
              <a:endParaRPr lang="en-US"/>
            </a:p>
          </p:txBody>
        </p:sp>
        <p:sp>
          <p:nvSpPr>
            <p:cNvPr id="331115" name="Freeform 363"/>
            <p:cNvSpPr>
              <a:spLocks/>
            </p:cNvSpPr>
            <p:nvPr/>
          </p:nvSpPr>
          <p:spPr bwMode="auto">
            <a:xfrm>
              <a:off x="4282" y="1822"/>
              <a:ext cx="70" cy="70"/>
            </a:xfrm>
            <a:custGeom>
              <a:avLst/>
              <a:gdLst/>
              <a:ahLst/>
              <a:cxnLst>
                <a:cxn ang="0">
                  <a:pos x="25" y="0"/>
                </a:cxn>
                <a:cxn ang="0">
                  <a:pos x="0" y="24"/>
                </a:cxn>
                <a:cxn ang="0">
                  <a:pos x="46" y="70"/>
                </a:cxn>
                <a:cxn ang="0">
                  <a:pos x="70" y="46"/>
                </a:cxn>
                <a:cxn ang="0">
                  <a:pos x="25" y="0"/>
                </a:cxn>
              </a:cxnLst>
              <a:rect l="0" t="0" r="r" b="b"/>
              <a:pathLst>
                <a:path w="70" h="70">
                  <a:moveTo>
                    <a:pt x="25" y="0"/>
                  </a:moveTo>
                  <a:lnTo>
                    <a:pt x="0" y="24"/>
                  </a:lnTo>
                  <a:lnTo>
                    <a:pt x="46" y="70"/>
                  </a:lnTo>
                  <a:lnTo>
                    <a:pt x="70" y="46"/>
                  </a:lnTo>
                  <a:lnTo>
                    <a:pt x="25" y="0"/>
                  </a:lnTo>
                  <a:close/>
                </a:path>
              </a:pathLst>
            </a:custGeom>
            <a:solidFill>
              <a:srgbClr val="969696"/>
            </a:solidFill>
            <a:ln w="7938">
              <a:solidFill>
                <a:srgbClr val="000000"/>
              </a:solidFill>
              <a:prstDash val="solid"/>
              <a:round/>
              <a:headEnd/>
              <a:tailEnd/>
            </a:ln>
          </p:spPr>
          <p:txBody>
            <a:bodyPr>
              <a:prstTxWarp prst="textNoShape">
                <a:avLst/>
              </a:prstTxWarp>
            </a:bodyPr>
            <a:lstStyle/>
            <a:p>
              <a:endParaRPr lang="en-US"/>
            </a:p>
          </p:txBody>
        </p:sp>
        <p:sp>
          <p:nvSpPr>
            <p:cNvPr id="331116" name="Freeform 364"/>
            <p:cNvSpPr>
              <a:spLocks/>
            </p:cNvSpPr>
            <p:nvPr/>
          </p:nvSpPr>
          <p:spPr bwMode="auto">
            <a:xfrm>
              <a:off x="4777" y="1632"/>
              <a:ext cx="473" cy="12"/>
            </a:xfrm>
            <a:custGeom>
              <a:avLst/>
              <a:gdLst/>
              <a:ahLst/>
              <a:cxnLst>
                <a:cxn ang="0">
                  <a:pos x="0" y="0"/>
                </a:cxn>
                <a:cxn ang="0">
                  <a:pos x="0" y="11"/>
                </a:cxn>
                <a:cxn ang="0">
                  <a:pos x="473" y="12"/>
                </a:cxn>
                <a:cxn ang="0">
                  <a:pos x="473" y="1"/>
                </a:cxn>
                <a:cxn ang="0">
                  <a:pos x="0" y="0"/>
                </a:cxn>
              </a:cxnLst>
              <a:rect l="0" t="0" r="r" b="b"/>
              <a:pathLst>
                <a:path w="473" h="12">
                  <a:moveTo>
                    <a:pt x="0" y="0"/>
                  </a:moveTo>
                  <a:lnTo>
                    <a:pt x="0" y="11"/>
                  </a:lnTo>
                  <a:lnTo>
                    <a:pt x="473" y="12"/>
                  </a:lnTo>
                  <a:lnTo>
                    <a:pt x="473" y="1"/>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31117" name="Freeform 365"/>
            <p:cNvSpPr>
              <a:spLocks/>
            </p:cNvSpPr>
            <p:nvPr/>
          </p:nvSpPr>
          <p:spPr bwMode="auto">
            <a:xfrm>
              <a:off x="4777" y="1835"/>
              <a:ext cx="473" cy="12"/>
            </a:xfrm>
            <a:custGeom>
              <a:avLst/>
              <a:gdLst/>
              <a:ahLst/>
              <a:cxnLst>
                <a:cxn ang="0">
                  <a:pos x="0" y="0"/>
                </a:cxn>
                <a:cxn ang="0">
                  <a:pos x="0" y="11"/>
                </a:cxn>
                <a:cxn ang="0">
                  <a:pos x="473" y="12"/>
                </a:cxn>
                <a:cxn ang="0">
                  <a:pos x="473" y="1"/>
                </a:cxn>
                <a:cxn ang="0">
                  <a:pos x="0" y="0"/>
                </a:cxn>
              </a:cxnLst>
              <a:rect l="0" t="0" r="r" b="b"/>
              <a:pathLst>
                <a:path w="473" h="12">
                  <a:moveTo>
                    <a:pt x="0" y="0"/>
                  </a:moveTo>
                  <a:lnTo>
                    <a:pt x="0" y="11"/>
                  </a:lnTo>
                  <a:lnTo>
                    <a:pt x="473" y="12"/>
                  </a:lnTo>
                  <a:lnTo>
                    <a:pt x="473" y="1"/>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31118" name="Rectangle 366"/>
            <p:cNvSpPr>
              <a:spLocks noChangeArrowheads="1"/>
            </p:cNvSpPr>
            <p:nvPr/>
          </p:nvSpPr>
          <p:spPr bwMode="auto">
            <a:xfrm>
              <a:off x="5224" y="1639"/>
              <a:ext cx="37" cy="203"/>
            </a:xfrm>
            <a:prstGeom prst="rect">
              <a:avLst/>
            </a:prstGeom>
            <a:solidFill>
              <a:srgbClr val="C0C0C0"/>
            </a:solidFill>
            <a:ln w="17463">
              <a:solidFill>
                <a:srgbClr val="000000"/>
              </a:solidFill>
              <a:miter lim="800000"/>
              <a:headEnd/>
              <a:tailEnd/>
            </a:ln>
          </p:spPr>
          <p:txBody>
            <a:bodyPr>
              <a:prstTxWarp prst="textNoShape">
                <a:avLst/>
              </a:prstTxWarp>
            </a:bodyPr>
            <a:lstStyle/>
            <a:p>
              <a:endParaRPr lang="en-US"/>
            </a:p>
          </p:txBody>
        </p:sp>
        <p:grpSp>
          <p:nvGrpSpPr>
            <p:cNvPr id="331121" name="Group 369"/>
            <p:cNvGrpSpPr>
              <a:grpSpLocks/>
            </p:cNvGrpSpPr>
            <p:nvPr/>
          </p:nvGrpSpPr>
          <p:grpSpPr bwMode="auto">
            <a:xfrm>
              <a:off x="5023" y="1840"/>
              <a:ext cx="49" cy="144"/>
              <a:chOff x="5023" y="1840"/>
              <a:chExt cx="49" cy="144"/>
            </a:xfrm>
          </p:grpSpPr>
          <p:sp>
            <p:nvSpPr>
              <p:cNvPr id="331119" name="Line 367"/>
              <p:cNvSpPr>
                <a:spLocks noChangeShapeType="1"/>
              </p:cNvSpPr>
              <p:nvPr/>
            </p:nvSpPr>
            <p:spPr bwMode="auto">
              <a:xfrm flipV="1">
                <a:off x="5047" y="1885"/>
                <a:ext cx="1" cy="99"/>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120" name="Freeform 368"/>
              <p:cNvSpPr>
                <a:spLocks/>
              </p:cNvSpPr>
              <p:nvPr/>
            </p:nvSpPr>
            <p:spPr bwMode="auto">
              <a:xfrm>
                <a:off x="5023" y="1840"/>
                <a:ext cx="49" cy="48"/>
              </a:xfrm>
              <a:custGeom>
                <a:avLst/>
                <a:gdLst/>
                <a:ahLst/>
                <a:cxnLst>
                  <a:cxn ang="0">
                    <a:pos x="49" y="48"/>
                  </a:cxn>
                  <a:cxn ang="0">
                    <a:pos x="24" y="0"/>
                  </a:cxn>
                  <a:cxn ang="0">
                    <a:pos x="0" y="48"/>
                  </a:cxn>
                  <a:cxn ang="0">
                    <a:pos x="49" y="48"/>
                  </a:cxn>
                </a:cxnLst>
                <a:rect l="0" t="0" r="r" b="b"/>
                <a:pathLst>
                  <a:path w="49" h="48">
                    <a:moveTo>
                      <a:pt x="49" y="48"/>
                    </a:moveTo>
                    <a:lnTo>
                      <a:pt x="24" y="0"/>
                    </a:lnTo>
                    <a:lnTo>
                      <a:pt x="0" y="48"/>
                    </a:lnTo>
                    <a:lnTo>
                      <a:pt x="49" y="48"/>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331124" name="Group 372"/>
            <p:cNvGrpSpPr>
              <a:grpSpLocks/>
            </p:cNvGrpSpPr>
            <p:nvPr/>
          </p:nvGrpSpPr>
          <p:grpSpPr bwMode="auto">
            <a:xfrm>
              <a:off x="4634" y="1491"/>
              <a:ext cx="47" cy="138"/>
              <a:chOff x="4634" y="1491"/>
              <a:chExt cx="47" cy="138"/>
            </a:xfrm>
          </p:grpSpPr>
          <p:sp>
            <p:nvSpPr>
              <p:cNvPr id="331122" name="Line 370"/>
              <p:cNvSpPr>
                <a:spLocks noChangeShapeType="1"/>
              </p:cNvSpPr>
              <p:nvPr/>
            </p:nvSpPr>
            <p:spPr bwMode="auto">
              <a:xfrm flipH="1">
                <a:off x="4657" y="1491"/>
                <a:ext cx="24" cy="94"/>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123" name="Freeform 371"/>
              <p:cNvSpPr>
                <a:spLocks/>
              </p:cNvSpPr>
              <p:nvPr/>
            </p:nvSpPr>
            <p:spPr bwMode="auto">
              <a:xfrm>
                <a:off x="4634" y="1577"/>
                <a:ext cx="46" cy="52"/>
              </a:xfrm>
              <a:custGeom>
                <a:avLst/>
                <a:gdLst/>
                <a:ahLst/>
                <a:cxnLst>
                  <a:cxn ang="0">
                    <a:pos x="0" y="0"/>
                  </a:cxn>
                  <a:cxn ang="0">
                    <a:pos x="12" y="52"/>
                  </a:cxn>
                  <a:cxn ang="0">
                    <a:pos x="46" y="11"/>
                  </a:cxn>
                  <a:cxn ang="0">
                    <a:pos x="0" y="0"/>
                  </a:cxn>
                </a:cxnLst>
                <a:rect l="0" t="0" r="r" b="b"/>
                <a:pathLst>
                  <a:path w="46" h="52">
                    <a:moveTo>
                      <a:pt x="0" y="0"/>
                    </a:moveTo>
                    <a:lnTo>
                      <a:pt x="12" y="52"/>
                    </a:lnTo>
                    <a:lnTo>
                      <a:pt x="46" y="11"/>
                    </a:lnTo>
                    <a:lnTo>
                      <a:pt x="0" y="0"/>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331127" name="Group 375"/>
            <p:cNvGrpSpPr>
              <a:grpSpLocks/>
            </p:cNvGrpSpPr>
            <p:nvPr/>
          </p:nvGrpSpPr>
          <p:grpSpPr bwMode="auto">
            <a:xfrm>
              <a:off x="4769" y="1484"/>
              <a:ext cx="53" cy="145"/>
              <a:chOff x="4769" y="1484"/>
              <a:chExt cx="53" cy="145"/>
            </a:xfrm>
          </p:grpSpPr>
          <p:sp>
            <p:nvSpPr>
              <p:cNvPr id="331125" name="Line 373"/>
              <p:cNvSpPr>
                <a:spLocks noChangeShapeType="1"/>
              </p:cNvSpPr>
              <p:nvPr/>
            </p:nvSpPr>
            <p:spPr bwMode="auto">
              <a:xfrm flipH="1">
                <a:off x="4792" y="1484"/>
                <a:ext cx="30" cy="102"/>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126" name="Freeform 374"/>
              <p:cNvSpPr>
                <a:spLocks/>
              </p:cNvSpPr>
              <p:nvPr/>
            </p:nvSpPr>
            <p:spPr bwMode="auto">
              <a:xfrm>
                <a:off x="4769" y="1576"/>
                <a:ext cx="46" cy="53"/>
              </a:xfrm>
              <a:custGeom>
                <a:avLst/>
                <a:gdLst/>
                <a:ahLst/>
                <a:cxnLst>
                  <a:cxn ang="0">
                    <a:pos x="0" y="0"/>
                  </a:cxn>
                  <a:cxn ang="0">
                    <a:pos x="10" y="53"/>
                  </a:cxn>
                  <a:cxn ang="0">
                    <a:pos x="46" y="14"/>
                  </a:cxn>
                  <a:cxn ang="0">
                    <a:pos x="0" y="0"/>
                  </a:cxn>
                </a:cxnLst>
                <a:rect l="0" t="0" r="r" b="b"/>
                <a:pathLst>
                  <a:path w="46" h="53">
                    <a:moveTo>
                      <a:pt x="0" y="0"/>
                    </a:moveTo>
                    <a:lnTo>
                      <a:pt x="10" y="53"/>
                    </a:lnTo>
                    <a:lnTo>
                      <a:pt x="46" y="14"/>
                    </a:lnTo>
                    <a:lnTo>
                      <a:pt x="0" y="0"/>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331130" name="Group 378"/>
            <p:cNvGrpSpPr>
              <a:grpSpLocks/>
            </p:cNvGrpSpPr>
            <p:nvPr/>
          </p:nvGrpSpPr>
          <p:grpSpPr bwMode="auto">
            <a:xfrm>
              <a:off x="4236" y="1872"/>
              <a:ext cx="56" cy="112"/>
              <a:chOff x="4236" y="1872"/>
              <a:chExt cx="56" cy="112"/>
            </a:xfrm>
          </p:grpSpPr>
          <p:sp>
            <p:nvSpPr>
              <p:cNvPr id="331128" name="Line 376"/>
              <p:cNvSpPr>
                <a:spLocks noChangeShapeType="1"/>
              </p:cNvSpPr>
              <p:nvPr/>
            </p:nvSpPr>
            <p:spPr bwMode="auto">
              <a:xfrm flipV="1">
                <a:off x="4236" y="1912"/>
                <a:ext cx="34" cy="72"/>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129" name="Freeform 377"/>
              <p:cNvSpPr>
                <a:spLocks/>
              </p:cNvSpPr>
              <p:nvPr/>
            </p:nvSpPr>
            <p:spPr bwMode="auto">
              <a:xfrm>
                <a:off x="4248" y="1872"/>
                <a:ext cx="44" cy="53"/>
              </a:xfrm>
              <a:custGeom>
                <a:avLst/>
                <a:gdLst/>
                <a:ahLst/>
                <a:cxnLst>
                  <a:cxn ang="0">
                    <a:pos x="44" y="53"/>
                  </a:cxn>
                  <a:cxn ang="0">
                    <a:pos x="42" y="0"/>
                  </a:cxn>
                  <a:cxn ang="0">
                    <a:pos x="0" y="32"/>
                  </a:cxn>
                  <a:cxn ang="0">
                    <a:pos x="44" y="53"/>
                  </a:cxn>
                </a:cxnLst>
                <a:rect l="0" t="0" r="r" b="b"/>
                <a:pathLst>
                  <a:path w="44" h="53">
                    <a:moveTo>
                      <a:pt x="44" y="53"/>
                    </a:moveTo>
                    <a:lnTo>
                      <a:pt x="42" y="0"/>
                    </a:lnTo>
                    <a:lnTo>
                      <a:pt x="0" y="32"/>
                    </a:lnTo>
                    <a:lnTo>
                      <a:pt x="44" y="53"/>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331133" name="Group 381"/>
            <p:cNvGrpSpPr>
              <a:grpSpLocks/>
            </p:cNvGrpSpPr>
            <p:nvPr/>
          </p:nvGrpSpPr>
          <p:grpSpPr bwMode="auto">
            <a:xfrm>
              <a:off x="4539" y="1473"/>
              <a:ext cx="48" cy="156"/>
              <a:chOff x="4539" y="1473"/>
              <a:chExt cx="48" cy="156"/>
            </a:xfrm>
          </p:grpSpPr>
          <p:sp>
            <p:nvSpPr>
              <p:cNvPr id="331131" name="Line 379"/>
              <p:cNvSpPr>
                <a:spLocks noChangeShapeType="1"/>
              </p:cNvSpPr>
              <p:nvPr/>
            </p:nvSpPr>
            <p:spPr bwMode="auto">
              <a:xfrm>
                <a:off x="4564" y="1473"/>
                <a:ext cx="1" cy="110"/>
              </a:xfrm>
              <a:prstGeom prst="line">
                <a:avLst/>
              </a:prstGeom>
              <a:noFill/>
              <a:ln w="3175">
                <a:solidFill>
                  <a:srgbClr val="000000"/>
                </a:solidFill>
                <a:round/>
                <a:headEnd/>
                <a:tailEnd/>
              </a:ln>
            </p:spPr>
            <p:txBody>
              <a:bodyPr>
                <a:prstTxWarp prst="textNoShape">
                  <a:avLst/>
                </a:prstTxWarp>
              </a:bodyPr>
              <a:lstStyle/>
              <a:p>
                <a:endParaRPr lang="en-US"/>
              </a:p>
            </p:txBody>
          </p:sp>
          <p:sp>
            <p:nvSpPr>
              <p:cNvPr id="331132" name="Freeform 380"/>
              <p:cNvSpPr>
                <a:spLocks/>
              </p:cNvSpPr>
              <p:nvPr/>
            </p:nvSpPr>
            <p:spPr bwMode="auto">
              <a:xfrm>
                <a:off x="4539" y="1581"/>
                <a:ext cx="48" cy="48"/>
              </a:xfrm>
              <a:custGeom>
                <a:avLst/>
                <a:gdLst/>
                <a:ahLst/>
                <a:cxnLst>
                  <a:cxn ang="0">
                    <a:pos x="0" y="0"/>
                  </a:cxn>
                  <a:cxn ang="0">
                    <a:pos x="25" y="48"/>
                  </a:cxn>
                  <a:cxn ang="0">
                    <a:pos x="48" y="0"/>
                  </a:cxn>
                  <a:cxn ang="0">
                    <a:pos x="0" y="0"/>
                  </a:cxn>
                </a:cxnLst>
                <a:rect l="0" t="0" r="r" b="b"/>
                <a:pathLst>
                  <a:path w="48" h="48">
                    <a:moveTo>
                      <a:pt x="0" y="0"/>
                    </a:moveTo>
                    <a:lnTo>
                      <a:pt x="25" y="48"/>
                    </a:lnTo>
                    <a:lnTo>
                      <a:pt x="48" y="0"/>
                    </a:lnTo>
                    <a:lnTo>
                      <a:pt x="0" y="0"/>
                    </a:lnTo>
                    <a:close/>
                  </a:path>
                </a:pathLst>
              </a:custGeom>
              <a:solidFill>
                <a:srgbClr val="000000"/>
              </a:solidFill>
              <a:ln w="9525">
                <a:noFill/>
                <a:round/>
                <a:headEnd/>
                <a:tailEnd/>
              </a:ln>
            </p:spPr>
            <p:txBody>
              <a:bodyPr>
                <a:prstTxWarp prst="textNoShape">
                  <a:avLst/>
                </a:prstTxWarp>
              </a:bodyPr>
              <a:lstStyle/>
              <a:p>
                <a:endParaRPr lang="en-US"/>
              </a:p>
            </p:txBody>
          </p:sp>
        </p:grpSp>
        <p:sp>
          <p:nvSpPr>
            <p:cNvPr id="331134" name="Rectangle 382"/>
            <p:cNvSpPr>
              <a:spLocks noChangeArrowheads="1"/>
            </p:cNvSpPr>
            <p:nvPr/>
          </p:nvSpPr>
          <p:spPr bwMode="auto">
            <a:xfrm>
              <a:off x="3628" y="625"/>
              <a:ext cx="812" cy="204"/>
            </a:xfrm>
            <a:prstGeom prst="rect">
              <a:avLst/>
            </a:prstGeom>
            <a:noFill/>
            <a:ln w="9525">
              <a:noFill/>
              <a:miter lim="800000"/>
              <a:headEnd/>
              <a:tailEnd/>
            </a:ln>
          </p:spPr>
          <p:txBody>
            <a:bodyPr>
              <a:prstTxWarp prst="textNoShape">
                <a:avLst/>
              </a:prstTxWarp>
            </a:bodyPr>
            <a:lstStyle/>
            <a:p>
              <a:endParaRPr lang="en-US"/>
            </a:p>
          </p:txBody>
        </p:sp>
        <p:sp>
          <p:nvSpPr>
            <p:cNvPr id="331135" name="Rectangle 383"/>
            <p:cNvSpPr>
              <a:spLocks noChangeArrowheads="1"/>
            </p:cNvSpPr>
            <p:nvPr/>
          </p:nvSpPr>
          <p:spPr bwMode="auto">
            <a:xfrm>
              <a:off x="3660" y="630"/>
              <a:ext cx="709" cy="182"/>
            </a:xfrm>
            <a:prstGeom prst="rect">
              <a:avLst/>
            </a:prstGeom>
            <a:noFill/>
            <a:ln w="9525">
              <a:noFill/>
              <a:miter lim="800000"/>
              <a:headEnd/>
              <a:tailEnd/>
            </a:ln>
          </p:spPr>
          <p:txBody>
            <a:bodyPr wrap="none" lIns="0" tIns="0" rIns="0" bIns="0">
              <a:prstTxWarp prst="textNoShape">
                <a:avLst/>
              </a:prstTxWarp>
              <a:spAutoFit/>
            </a:bodyPr>
            <a:lstStyle/>
            <a:p>
              <a:r>
                <a:rPr lang="en-US" sz="1900">
                  <a:solidFill>
                    <a:srgbClr val="000000"/>
                  </a:solidFill>
                </a:rPr>
                <a:t>Purge air in</a:t>
              </a:r>
              <a:endParaRPr lang="en-US"/>
            </a:p>
          </p:txBody>
        </p:sp>
      </p:grpSp>
      <p:sp>
        <p:nvSpPr>
          <p:cNvPr id="331136" name="Text Box 384"/>
          <p:cNvSpPr txBox="1">
            <a:spLocks noChangeArrowheads="1"/>
          </p:cNvSpPr>
          <p:nvPr/>
        </p:nvSpPr>
        <p:spPr bwMode="auto">
          <a:xfrm>
            <a:off x="457200" y="6172200"/>
            <a:ext cx="5791200" cy="366713"/>
          </a:xfrm>
          <a:prstGeom prst="rect">
            <a:avLst/>
          </a:prstGeom>
          <a:noFill/>
          <a:ln w="50800">
            <a:noFill/>
            <a:miter lim="800000"/>
            <a:headEnd/>
            <a:tailEnd/>
          </a:ln>
          <a:effectLst/>
        </p:spPr>
        <p:txBody>
          <a:bodyPr>
            <a:prstTxWarp prst="textNoShape">
              <a:avLst/>
            </a:prstTxWarp>
            <a:spAutoFit/>
          </a:bodyPr>
          <a:lstStyle/>
          <a:p>
            <a:pPr algn="l">
              <a:spcBef>
                <a:spcPct val="50000"/>
              </a:spcBef>
            </a:pPr>
            <a:r>
              <a:rPr lang="en-US" sz="1800">
                <a:latin typeface="Arial" charset="0"/>
              </a:rPr>
              <a:t>Source: Virkkula et al. (2005)</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Date Placeholder 2"/>
          <p:cNvSpPr>
            <a:spLocks noGrp="1"/>
          </p:cNvSpPr>
          <p:nvPr>
            <p:ph type="dt" sz="half" idx="10"/>
          </p:nvPr>
        </p:nvSpPr>
        <p:spPr/>
        <p:txBody>
          <a:bodyPr/>
          <a:lstStyle/>
          <a:p>
            <a:r>
              <a:rPr lang="en-US"/>
              <a:t>J. Ogren  </a:t>
            </a:r>
            <a:fld id="{63029453-5674-424C-AB3B-A4F81A1034C6}" type="datetime1">
              <a:rPr lang="en-US"/>
              <a:pPr/>
              <a:t>16-05-24</a:t>
            </a:fld>
            <a:endParaRPr lang="en-US">
              <a:solidFill>
                <a:schemeClr val="tx1"/>
              </a:solidFill>
            </a:endParaRPr>
          </a:p>
        </p:txBody>
      </p:sp>
      <p:sp>
        <p:nvSpPr>
          <p:cNvPr id="111618" name="Rectangle 2"/>
          <p:cNvSpPr>
            <a:spLocks noGrp="1" noChangeArrowheads="1"/>
          </p:cNvSpPr>
          <p:nvPr>
            <p:ph type="title"/>
          </p:nvPr>
        </p:nvSpPr>
        <p:spPr/>
        <p:txBody>
          <a:bodyPr/>
          <a:lstStyle/>
          <a:p>
            <a:r>
              <a:rPr lang="en-US"/>
              <a:t>What is Cavity Ringdown (CRD)?</a:t>
            </a:r>
          </a:p>
        </p:txBody>
      </p:sp>
      <p:grpSp>
        <p:nvGrpSpPr>
          <p:cNvPr id="111619" name="Group 3"/>
          <p:cNvGrpSpPr>
            <a:grpSpLocks/>
          </p:cNvGrpSpPr>
          <p:nvPr/>
        </p:nvGrpSpPr>
        <p:grpSpPr bwMode="auto">
          <a:xfrm>
            <a:off x="457200" y="1752600"/>
            <a:ext cx="8229600" cy="2106613"/>
            <a:chOff x="144" y="1597"/>
            <a:chExt cx="5184" cy="1327"/>
          </a:xfrm>
        </p:grpSpPr>
        <p:sp>
          <p:nvSpPr>
            <p:cNvPr id="111620" name="Freeform 4"/>
            <p:cNvSpPr>
              <a:spLocks noChangeArrowheads="1"/>
            </p:cNvSpPr>
            <p:nvPr/>
          </p:nvSpPr>
          <p:spPr bwMode="auto">
            <a:xfrm>
              <a:off x="1416" y="1939"/>
              <a:ext cx="136" cy="870"/>
            </a:xfrm>
            <a:custGeom>
              <a:avLst/>
              <a:gdLst/>
              <a:ahLst/>
              <a:cxnLst>
                <a:cxn ang="0">
                  <a:pos x="136" y="0"/>
                </a:cxn>
                <a:cxn ang="0">
                  <a:pos x="124" y="21"/>
                </a:cxn>
                <a:cxn ang="0">
                  <a:pos x="112" y="42"/>
                </a:cxn>
                <a:cxn ang="0">
                  <a:pos x="106" y="62"/>
                </a:cxn>
                <a:cxn ang="0">
                  <a:pos x="100" y="83"/>
                </a:cxn>
                <a:cxn ang="0">
                  <a:pos x="100" y="103"/>
                </a:cxn>
                <a:cxn ang="0">
                  <a:pos x="94" y="131"/>
                </a:cxn>
                <a:cxn ang="0">
                  <a:pos x="94" y="151"/>
                </a:cxn>
                <a:cxn ang="0">
                  <a:pos x="88" y="172"/>
                </a:cxn>
                <a:cxn ang="0">
                  <a:pos x="88" y="192"/>
                </a:cxn>
                <a:cxn ang="0">
                  <a:pos x="88" y="213"/>
                </a:cxn>
                <a:cxn ang="0">
                  <a:pos x="88" y="233"/>
                </a:cxn>
                <a:cxn ang="0">
                  <a:pos x="82" y="254"/>
                </a:cxn>
                <a:cxn ang="0">
                  <a:pos x="82" y="275"/>
                </a:cxn>
                <a:cxn ang="0">
                  <a:pos x="82" y="302"/>
                </a:cxn>
                <a:cxn ang="0">
                  <a:pos x="82" y="322"/>
                </a:cxn>
                <a:cxn ang="0">
                  <a:pos x="82" y="343"/>
                </a:cxn>
                <a:cxn ang="0">
                  <a:pos x="82" y="364"/>
                </a:cxn>
                <a:cxn ang="0">
                  <a:pos x="82" y="384"/>
                </a:cxn>
                <a:cxn ang="0">
                  <a:pos x="82" y="405"/>
                </a:cxn>
                <a:cxn ang="0">
                  <a:pos x="82" y="425"/>
                </a:cxn>
                <a:cxn ang="0">
                  <a:pos x="82" y="445"/>
                </a:cxn>
                <a:cxn ang="0">
                  <a:pos x="82" y="465"/>
                </a:cxn>
                <a:cxn ang="0">
                  <a:pos x="82" y="500"/>
                </a:cxn>
                <a:cxn ang="0">
                  <a:pos x="76" y="520"/>
                </a:cxn>
                <a:cxn ang="0">
                  <a:pos x="76" y="541"/>
                </a:cxn>
                <a:cxn ang="0">
                  <a:pos x="70" y="561"/>
                </a:cxn>
                <a:cxn ang="0">
                  <a:pos x="70" y="582"/>
                </a:cxn>
                <a:cxn ang="0">
                  <a:pos x="66" y="609"/>
                </a:cxn>
                <a:cxn ang="0">
                  <a:pos x="60" y="637"/>
                </a:cxn>
                <a:cxn ang="0">
                  <a:pos x="54" y="678"/>
                </a:cxn>
                <a:cxn ang="0">
                  <a:pos x="48" y="698"/>
                </a:cxn>
                <a:cxn ang="0">
                  <a:pos x="48" y="719"/>
                </a:cxn>
                <a:cxn ang="0">
                  <a:pos x="42" y="739"/>
                </a:cxn>
                <a:cxn ang="0">
                  <a:pos x="42" y="760"/>
                </a:cxn>
                <a:cxn ang="0">
                  <a:pos x="36" y="780"/>
                </a:cxn>
                <a:cxn ang="0">
                  <a:pos x="30" y="801"/>
                </a:cxn>
                <a:cxn ang="0">
                  <a:pos x="30" y="822"/>
                </a:cxn>
                <a:cxn ang="0">
                  <a:pos x="24" y="842"/>
                </a:cxn>
                <a:cxn ang="0">
                  <a:pos x="18" y="863"/>
                </a:cxn>
                <a:cxn ang="0">
                  <a:pos x="0" y="870"/>
                </a:cxn>
              </a:cxnLst>
              <a:rect l="0" t="0" r="r" b="b"/>
              <a:pathLst>
                <a:path w="136" h="870">
                  <a:moveTo>
                    <a:pt x="136" y="0"/>
                  </a:moveTo>
                  <a:lnTo>
                    <a:pt x="124" y="21"/>
                  </a:lnTo>
                  <a:lnTo>
                    <a:pt x="112" y="42"/>
                  </a:lnTo>
                  <a:lnTo>
                    <a:pt x="106" y="62"/>
                  </a:lnTo>
                  <a:lnTo>
                    <a:pt x="100" y="83"/>
                  </a:lnTo>
                  <a:lnTo>
                    <a:pt x="100" y="103"/>
                  </a:lnTo>
                  <a:lnTo>
                    <a:pt x="94" y="131"/>
                  </a:lnTo>
                  <a:lnTo>
                    <a:pt x="94" y="151"/>
                  </a:lnTo>
                  <a:lnTo>
                    <a:pt x="88" y="172"/>
                  </a:lnTo>
                  <a:lnTo>
                    <a:pt x="88" y="192"/>
                  </a:lnTo>
                  <a:lnTo>
                    <a:pt x="88" y="213"/>
                  </a:lnTo>
                  <a:lnTo>
                    <a:pt x="88" y="233"/>
                  </a:lnTo>
                  <a:lnTo>
                    <a:pt x="82" y="254"/>
                  </a:lnTo>
                  <a:lnTo>
                    <a:pt x="82" y="275"/>
                  </a:lnTo>
                  <a:lnTo>
                    <a:pt x="82" y="302"/>
                  </a:lnTo>
                  <a:lnTo>
                    <a:pt x="82" y="322"/>
                  </a:lnTo>
                  <a:lnTo>
                    <a:pt x="82" y="343"/>
                  </a:lnTo>
                  <a:lnTo>
                    <a:pt x="82" y="364"/>
                  </a:lnTo>
                  <a:lnTo>
                    <a:pt x="82" y="384"/>
                  </a:lnTo>
                  <a:lnTo>
                    <a:pt x="82" y="405"/>
                  </a:lnTo>
                  <a:lnTo>
                    <a:pt x="82" y="425"/>
                  </a:lnTo>
                  <a:lnTo>
                    <a:pt x="82" y="445"/>
                  </a:lnTo>
                  <a:lnTo>
                    <a:pt x="82" y="465"/>
                  </a:lnTo>
                  <a:lnTo>
                    <a:pt x="82" y="500"/>
                  </a:lnTo>
                  <a:lnTo>
                    <a:pt x="76" y="520"/>
                  </a:lnTo>
                  <a:lnTo>
                    <a:pt x="76" y="541"/>
                  </a:lnTo>
                  <a:lnTo>
                    <a:pt x="70" y="561"/>
                  </a:lnTo>
                  <a:lnTo>
                    <a:pt x="70" y="582"/>
                  </a:lnTo>
                  <a:lnTo>
                    <a:pt x="66" y="609"/>
                  </a:lnTo>
                  <a:lnTo>
                    <a:pt x="60" y="637"/>
                  </a:lnTo>
                  <a:lnTo>
                    <a:pt x="54" y="678"/>
                  </a:lnTo>
                  <a:lnTo>
                    <a:pt x="48" y="698"/>
                  </a:lnTo>
                  <a:lnTo>
                    <a:pt x="48" y="719"/>
                  </a:lnTo>
                  <a:lnTo>
                    <a:pt x="42" y="739"/>
                  </a:lnTo>
                  <a:lnTo>
                    <a:pt x="42" y="760"/>
                  </a:lnTo>
                  <a:lnTo>
                    <a:pt x="36" y="780"/>
                  </a:lnTo>
                  <a:lnTo>
                    <a:pt x="30" y="801"/>
                  </a:lnTo>
                  <a:lnTo>
                    <a:pt x="30" y="822"/>
                  </a:lnTo>
                  <a:lnTo>
                    <a:pt x="24" y="842"/>
                  </a:lnTo>
                  <a:lnTo>
                    <a:pt x="18" y="863"/>
                  </a:lnTo>
                  <a:lnTo>
                    <a:pt x="0" y="870"/>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21" name="Freeform 5"/>
            <p:cNvSpPr>
              <a:spLocks noChangeArrowheads="1"/>
            </p:cNvSpPr>
            <p:nvPr/>
          </p:nvSpPr>
          <p:spPr bwMode="auto">
            <a:xfrm>
              <a:off x="1558" y="1939"/>
              <a:ext cx="136" cy="870"/>
            </a:xfrm>
            <a:custGeom>
              <a:avLst/>
              <a:gdLst/>
              <a:ahLst/>
              <a:cxnLst>
                <a:cxn ang="0">
                  <a:pos x="0" y="0"/>
                </a:cxn>
                <a:cxn ang="0">
                  <a:pos x="12" y="21"/>
                </a:cxn>
                <a:cxn ang="0">
                  <a:pos x="24" y="42"/>
                </a:cxn>
                <a:cxn ang="0">
                  <a:pos x="30" y="62"/>
                </a:cxn>
                <a:cxn ang="0">
                  <a:pos x="36" y="83"/>
                </a:cxn>
                <a:cxn ang="0">
                  <a:pos x="36" y="103"/>
                </a:cxn>
                <a:cxn ang="0">
                  <a:pos x="42" y="131"/>
                </a:cxn>
                <a:cxn ang="0">
                  <a:pos x="42" y="151"/>
                </a:cxn>
                <a:cxn ang="0">
                  <a:pos x="48" y="172"/>
                </a:cxn>
                <a:cxn ang="0">
                  <a:pos x="48" y="192"/>
                </a:cxn>
                <a:cxn ang="0">
                  <a:pos x="48" y="213"/>
                </a:cxn>
                <a:cxn ang="0">
                  <a:pos x="48" y="233"/>
                </a:cxn>
                <a:cxn ang="0">
                  <a:pos x="54" y="254"/>
                </a:cxn>
                <a:cxn ang="0">
                  <a:pos x="54" y="275"/>
                </a:cxn>
                <a:cxn ang="0">
                  <a:pos x="54" y="302"/>
                </a:cxn>
                <a:cxn ang="0">
                  <a:pos x="54" y="322"/>
                </a:cxn>
                <a:cxn ang="0">
                  <a:pos x="54" y="343"/>
                </a:cxn>
                <a:cxn ang="0">
                  <a:pos x="54" y="364"/>
                </a:cxn>
                <a:cxn ang="0">
                  <a:pos x="54" y="384"/>
                </a:cxn>
                <a:cxn ang="0">
                  <a:pos x="54" y="405"/>
                </a:cxn>
                <a:cxn ang="0">
                  <a:pos x="54" y="425"/>
                </a:cxn>
                <a:cxn ang="0">
                  <a:pos x="54" y="445"/>
                </a:cxn>
                <a:cxn ang="0">
                  <a:pos x="54" y="465"/>
                </a:cxn>
                <a:cxn ang="0">
                  <a:pos x="54" y="500"/>
                </a:cxn>
                <a:cxn ang="0">
                  <a:pos x="60" y="520"/>
                </a:cxn>
                <a:cxn ang="0">
                  <a:pos x="60" y="541"/>
                </a:cxn>
                <a:cxn ang="0">
                  <a:pos x="66" y="561"/>
                </a:cxn>
                <a:cxn ang="0">
                  <a:pos x="66" y="582"/>
                </a:cxn>
                <a:cxn ang="0">
                  <a:pos x="70" y="609"/>
                </a:cxn>
                <a:cxn ang="0">
                  <a:pos x="76" y="637"/>
                </a:cxn>
                <a:cxn ang="0">
                  <a:pos x="82" y="678"/>
                </a:cxn>
                <a:cxn ang="0">
                  <a:pos x="88" y="698"/>
                </a:cxn>
                <a:cxn ang="0">
                  <a:pos x="88" y="719"/>
                </a:cxn>
                <a:cxn ang="0">
                  <a:pos x="94" y="739"/>
                </a:cxn>
                <a:cxn ang="0">
                  <a:pos x="94" y="760"/>
                </a:cxn>
                <a:cxn ang="0">
                  <a:pos x="100" y="780"/>
                </a:cxn>
                <a:cxn ang="0">
                  <a:pos x="106" y="801"/>
                </a:cxn>
                <a:cxn ang="0">
                  <a:pos x="106" y="822"/>
                </a:cxn>
                <a:cxn ang="0">
                  <a:pos x="112" y="842"/>
                </a:cxn>
                <a:cxn ang="0">
                  <a:pos x="118" y="863"/>
                </a:cxn>
                <a:cxn ang="0">
                  <a:pos x="136" y="870"/>
                </a:cxn>
              </a:cxnLst>
              <a:rect l="0" t="0" r="r" b="b"/>
              <a:pathLst>
                <a:path w="136" h="870">
                  <a:moveTo>
                    <a:pt x="0" y="0"/>
                  </a:moveTo>
                  <a:lnTo>
                    <a:pt x="12" y="21"/>
                  </a:lnTo>
                  <a:lnTo>
                    <a:pt x="24" y="42"/>
                  </a:lnTo>
                  <a:lnTo>
                    <a:pt x="30" y="62"/>
                  </a:lnTo>
                  <a:lnTo>
                    <a:pt x="36" y="83"/>
                  </a:lnTo>
                  <a:lnTo>
                    <a:pt x="36" y="103"/>
                  </a:lnTo>
                  <a:lnTo>
                    <a:pt x="42" y="131"/>
                  </a:lnTo>
                  <a:lnTo>
                    <a:pt x="42" y="151"/>
                  </a:lnTo>
                  <a:lnTo>
                    <a:pt x="48" y="172"/>
                  </a:lnTo>
                  <a:lnTo>
                    <a:pt x="48" y="192"/>
                  </a:lnTo>
                  <a:lnTo>
                    <a:pt x="48" y="213"/>
                  </a:lnTo>
                  <a:lnTo>
                    <a:pt x="48" y="233"/>
                  </a:lnTo>
                  <a:lnTo>
                    <a:pt x="54" y="254"/>
                  </a:lnTo>
                  <a:lnTo>
                    <a:pt x="54" y="275"/>
                  </a:lnTo>
                  <a:lnTo>
                    <a:pt x="54" y="302"/>
                  </a:lnTo>
                  <a:lnTo>
                    <a:pt x="54" y="322"/>
                  </a:lnTo>
                  <a:lnTo>
                    <a:pt x="54" y="343"/>
                  </a:lnTo>
                  <a:lnTo>
                    <a:pt x="54" y="364"/>
                  </a:lnTo>
                  <a:lnTo>
                    <a:pt x="54" y="384"/>
                  </a:lnTo>
                  <a:lnTo>
                    <a:pt x="54" y="405"/>
                  </a:lnTo>
                  <a:lnTo>
                    <a:pt x="54" y="425"/>
                  </a:lnTo>
                  <a:lnTo>
                    <a:pt x="54" y="445"/>
                  </a:lnTo>
                  <a:lnTo>
                    <a:pt x="54" y="465"/>
                  </a:lnTo>
                  <a:lnTo>
                    <a:pt x="54" y="500"/>
                  </a:lnTo>
                  <a:lnTo>
                    <a:pt x="60" y="520"/>
                  </a:lnTo>
                  <a:lnTo>
                    <a:pt x="60" y="541"/>
                  </a:lnTo>
                  <a:lnTo>
                    <a:pt x="66" y="561"/>
                  </a:lnTo>
                  <a:lnTo>
                    <a:pt x="66" y="582"/>
                  </a:lnTo>
                  <a:lnTo>
                    <a:pt x="70" y="609"/>
                  </a:lnTo>
                  <a:lnTo>
                    <a:pt x="76" y="637"/>
                  </a:lnTo>
                  <a:lnTo>
                    <a:pt x="82" y="678"/>
                  </a:lnTo>
                  <a:lnTo>
                    <a:pt x="88" y="698"/>
                  </a:lnTo>
                  <a:lnTo>
                    <a:pt x="88" y="719"/>
                  </a:lnTo>
                  <a:lnTo>
                    <a:pt x="94" y="739"/>
                  </a:lnTo>
                  <a:lnTo>
                    <a:pt x="94" y="760"/>
                  </a:lnTo>
                  <a:lnTo>
                    <a:pt x="100" y="780"/>
                  </a:lnTo>
                  <a:lnTo>
                    <a:pt x="106" y="801"/>
                  </a:lnTo>
                  <a:lnTo>
                    <a:pt x="106" y="822"/>
                  </a:lnTo>
                  <a:lnTo>
                    <a:pt x="112" y="842"/>
                  </a:lnTo>
                  <a:lnTo>
                    <a:pt x="118" y="863"/>
                  </a:lnTo>
                  <a:lnTo>
                    <a:pt x="136" y="870"/>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22" name="Freeform 6"/>
            <p:cNvSpPr>
              <a:spLocks noChangeArrowheads="1"/>
            </p:cNvSpPr>
            <p:nvPr/>
          </p:nvSpPr>
          <p:spPr bwMode="auto">
            <a:xfrm>
              <a:off x="376" y="1882"/>
              <a:ext cx="136" cy="876"/>
            </a:xfrm>
            <a:custGeom>
              <a:avLst/>
              <a:gdLst/>
              <a:ahLst/>
              <a:cxnLst>
                <a:cxn ang="0">
                  <a:pos x="136" y="0"/>
                </a:cxn>
                <a:cxn ang="0">
                  <a:pos x="124" y="21"/>
                </a:cxn>
                <a:cxn ang="0">
                  <a:pos x="112" y="41"/>
                </a:cxn>
                <a:cxn ang="0">
                  <a:pos x="106" y="62"/>
                </a:cxn>
                <a:cxn ang="0">
                  <a:pos x="100" y="83"/>
                </a:cxn>
                <a:cxn ang="0">
                  <a:pos x="100" y="104"/>
                </a:cxn>
                <a:cxn ang="0">
                  <a:pos x="94" y="131"/>
                </a:cxn>
                <a:cxn ang="0">
                  <a:pos x="94" y="152"/>
                </a:cxn>
                <a:cxn ang="0">
                  <a:pos x="88" y="173"/>
                </a:cxn>
                <a:cxn ang="0">
                  <a:pos x="88" y="193"/>
                </a:cxn>
                <a:cxn ang="0">
                  <a:pos x="88" y="214"/>
                </a:cxn>
                <a:cxn ang="0">
                  <a:pos x="88" y="235"/>
                </a:cxn>
                <a:cxn ang="0">
                  <a:pos x="82" y="256"/>
                </a:cxn>
                <a:cxn ang="0">
                  <a:pos x="82" y="276"/>
                </a:cxn>
                <a:cxn ang="0">
                  <a:pos x="82" y="304"/>
                </a:cxn>
                <a:cxn ang="0">
                  <a:pos x="82" y="325"/>
                </a:cxn>
                <a:cxn ang="0">
                  <a:pos x="82" y="345"/>
                </a:cxn>
                <a:cxn ang="0">
                  <a:pos x="82" y="366"/>
                </a:cxn>
                <a:cxn ang="0">
                  <a:pos x="82" y="387"/>
                </a:cxn>
                <a:cxn ang="0">
                  <a:pos x="82" y="407"/>
                </a:cxn>
                <a:cxn ang="0">
                  <a:pos x="82" y="428"/>
                </a:cxn>
                <a:cxn ang="0">
                  <a:pos x="82" y="448"/>
                </a:cxn>
                <a:cxn ang="0">
                  <a:pos x="82" y="469"/>
                </a:cxn>
                <a:cxn ang="0">
                  <a:pos x="82" y="503"/>
                </a:cxn>
                <a:cxn ang="0">
                  <a:pos x="76" y="524"/>
                </a:cxn>
                <a:cxn ang="0">
                  <a:pos x="76" y="545"/>
                </a:cxn>
                <a:cxn ang="0">
                  <a:pos x="70" y="565"/>
                </a:cxn>
                <a:cxn ang="0">
                  <a:pos x="70" y="586"/>
                </a:cxn>
                <a:cxn ang="0">
                  <a:pos x="66" y="614"/>
                </a:cxn>
                <a:cxn ang="0">
                  <a:pos x="60" y="641"/>
                </a:cxn>
                <a:cxn ang="0">
                  <a:pos x="54" y="683"/>
                </a:cxn>
                <a:cxn ang="0">
                  <a:pos x="48" y="703"/>
                </a:cxn>
                <a:cxn ang="0">
                  <a:pos x="48" y="724"/>
                </a:cxn>
                <a:cxn ang="0">
                  <a:pos x="42" y="745"/>
                </a:cxn>
                <a:cxn ang="0">
                  <a:pos x="42" y="766"/>
                </a:cxn>
                <a:cxn ang="0">
                  <a:pos x="36" y="786"/>
                </a:cxn>
                <a:cxn ang="0">
                  <a:pos x="30" y="807"/>
                </a:cxn>
                <a:cxn ang="0">
                  <a:pos x="30" y="828"/>
                </a:cxn>
                <a:cxn ang="0">
                  <a:pos x="24" y="848"/>
                </a:cxn>
                <a:cxn ang="0">
                  <a:pos x="18" y="869"/>
                </a:cxn>
                <a:cxn ang="0">
                  <a:pos x="0" y="876"/>
                </a:cxn>
              </a:cxnLst>
              <a:rect l="0" t="0" r="r" b="b"/>
              <a:pathLst>
                <a:path w="136" h="876">
                  <a:moveTo>
                    <a:pt x="136" y="0"/>
                  </a:moveTo>
                  <a:lnTo>
                    <a:pt x="124" y="21"/>
                  </a:lnTo>
                  <a:lnTo>
                    <a:pt x="112" y="41"/>
                  </a:lnTo>
                  <a:lnTo>
                    <a:pt x="106" y="62"/>
                  </a:lnTo>
                  <a:lnTo>
                    <a:pt x="100" y="83"/>
                  </a:lnTo>
                  <a:lnTo>
                    <a:pt x="100" y="104"/>
                  </a:lnTo>
                  <a:lnTo>
                    <a:pt x="94" y="131"/>
                  </a:lnTo>
                  <a:lnTo>
                    <a:pt x="94" y="152"/>
                  </a:lnTo>
                  <a:lnTo>
                    <a:pt x="88" y="173"/>
                  </a:lnTo>
                  <a:lnTo>
                    <a:pt x="88" y="193"/>
                  </a:lnTo>
                  <a:lnTo>
                    <a:pt x="88" y="214"/>
                  </a:lnTo>
                  <a:lnTo>
                    <a:pt x="88" y="235"/>
                  </a:lnTo>
                  <a:lnTo>
                    <a:pt x="82" y="256"/>
                  </a:lnTo>
                  <a:lnTo>
                    <a:pt x="82" y="276"/>
                  </a:lnTo>
                  <a:lnTo>
                    <a:pt x="82" y="304"/>
                  </a:lnTo>
                  <a:lnTo>
                    <a:pt x="82" y="325"/>
                  </a:lnTo>
                  <a:lnTo>
                    <a:pt x="82" y="345"/>
                  </a:lnTo>
                  <a:lnTo>
                    <a:pt x="82" y="366"/>
                  </a:lnTo>
                  <a:lnTo>
                    <a:pt x="82" y="387"/>
                  </a:lnTo>
                  <a:lnTo>
                    <a:pt x="82" y="407"/>
                  </a:lnTo>
                  <a:lnTo>
                    <a:pt x="82" y="428"/>
                  </a:lnTo>
                  <a:lnTo>
                    <a:pt x="82" y="448"/>
                  </a:lnTo>
                  <a:lnTo>
                    <a:pt x="82" y="469"/>
                  </a:lnTo>
                  <a:lnTo>
                    <a:pt x="82" y="503"/>
                  </a:lnTo>
                  <a:lnTo>
                    <a:pt x="76" y="524"/>
                  </a:lnTo>
                  <a:lnTo>
                    <a:pt x="76" y="545"/>
                  </a:lnTo>
                  <a:lnTo>
                    <a:pt x="70" y="565"/>
                  </a:lnTo>
                  <a:lnTo>
                    <a:pt x="70" y="586"/>
                  </a:lnTo>
                  <a:lnTo>
                    <a:pt x="66" y="614"/>
                  </a:lnTo>
                  <a:lnTo>
                    <a:pt x="60" y="641"/>
                  </a:lnTo>
                  <a:lnTo>
                    <a:pt x="54" y="683"/>
                  </a:lnTo>
                  <a:lnTo>
                    <a:pt x="48" y="703"/>
                  </a:lnTo>
                  <a:lnTo>
                    <a:pt x="48" y="724"/>
                  </a:lnTo>
                  <a:lnTo>
                    <a:pt x="42" y="745"/>
                  </a:lnTo>
                  <a:lnTo>
                    <a:pt x="42" y="766"/>
                  </a:lnTo>
                  <a:lnTo>
                    <a:pt x="36" y="786"/>
                  </a:lnTo>
                  <a:lnTo>
                    <a:pt x="30" y="807"/>
                  </a:lnTo>
                  <a:lnTo>
                    <a:pt x="30" y="828"/>
                  </a:lnTo>
                  <a:lnTo>
                    <a:pt x="24" y="848"/>
                  </a:lnTo>
                  <a:lnTo>
                    <a:pt x="18" y="869"/>
                  </a:lnTo>
                  <a:lnTo>
                    <a:pt x="0" y="876"/>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23" name="Freeform 7"/>
            <p:cNvSpPr>
              <a:spLocks noChangeArrowheads="1"/>
            </p:cNvSpPr>
            <p:nvPr/>
          </p:nvSpPr>
          <p:spPr bwMode="auto">
            <a:xfrm>
              <a:off x="518" y="1882"/>
              <a:ext cx="136" cy="876"/>
            </a:xfrm>
            <a:custGeom>
              <a:avLst/>
              <a:gdLst/>
              <a:ahLst/>
              <a:cxnLst>
                <a:cxn ang="0">
                  <a:pos x="0" y="0"/>
                </a:cxn>
                <a:cxn ang="0">
                  <a:pos x="12" y="21"/>
                </a:cxn>
                <a:cxn ang="0">
                  <a:pos x="24" y="41"/>
                </a:cxn>
                <a:cxn ang="0">
                  <a:pos x="30" y="62"/>
                </a:cxn>
                <a:cxn ang="0">
                  <a:pos x="36" y="83"/>
                </a:cxn>
                <a:cxn ang="0">
                  <a:pos x="36" y="104"/>
                </a:cxn>
                <a:cxn ang="0">
                  <a:pos x="42" y="131"/>
                </a:cxn>
                <a:cxn ang="0">
                  <a:pos x="42" y="152"/>
                </a:cxn>
                <a:cxn ang="0">
                  <a:pos x="48" y="173"/>
                </a:cxn>
                <a:cxn ang="0">
                  <a:pos x="48" y="193"/>
                </a:cxn>
                <a:cxn ang="0">
                  <a:pos x="48" y="214"/>
                </a:cxn>
                <a:cxn ang="0">
                  <a:pos x="48" y="235"/>
                </a:cxn>
                <a:cxn ang="0">
                  <a:pos x="54" y="256"/>
                </a:cxn>
                <a:cxn ang="0">
                  <a:pos x="54" y="276"/>
                </a:cxn>
                <a:cxn ang="0">
                  <a:pos x="54" y="304"/>
                </a:cxn>
                <a:cxn ang="0">
                  <a:pos x="54" y="325"/>
                </a:cxn>
                <a:cxn ang="0">
                  <a:pos x="54" y="345"/>
                </a:cxn>
                <a:cxn ang="0">
                  <a:pos x="54" y="366"/>
                </a:cxn>
                <a:cxn ang="0">
                  <a:pos x="54" y="387"/>
                </a:cxn>
                <a:cxn ang="0">
                  <a:pos x="54" y="407"/>
                </a:cxn>
                <a:cxn ang="0">
                  <a:pos x="54" y="428"/>
                </a:cxn>
                <a:cxn ang="0">
                  <a:pos x="54" y="448"/>
                </a:cxn>
                <a:cxn ang="0">
                  <a:pos x="54" y="469"/>
                </a:cxn>
                <a:cxn ang="0">
                  <a:pos x="54" y="503"/>
                </a:cxn>
                <a:cxn ang="0">
                  <a:pos x="60" y="524"/>
                </a:cxn>
                <a:cxn ang="0">
                  <a:pos x="60" y="545"/>
                </a:cxn>
                <a:cxn ang="0">
                  <a:pos x="66" y="565"/>
                </a:cxn>
                <a:cxn ang="0">
                  <a:pos x="66" y="586"/>
                </a:cxn>
                <a:cxn ang="0">
                  <a:pos x="70" y="614"/>
                </a:cxn>
                <a:cxn ang="0">
                  <a:pos x="76" y="641"/>
                </a:cxn>
                <a:cxn ang="0">
                  <a:pos x="82" y="683"/>
                </a:cxn>
                <a:cxn ang="0">
                  <a:pos x="88" y="703"/>
                </a:cxn>
                <a:cxn ang="0">
                  <a:pos x="88" y="724"/>
                </a:cxn>
                <a:cxn ang="0">
                  <a:pos x="94" y="745"/>
                </a:cxn>
                <a:cxn ang="0">
                  <a:pos x="94" y="766"/>
                </a:cxn>
                <a:cxn ang="0">
                  <a:pos x="100" y="786"/>
                </a:cxn>
                <a:cxn ang="0">
                  <a:pos x="106" y="807"/>
                </a:cxn>
                <a:cxn ang="0">
                  <a:pos x="106" y="828"/>
                </a:cxn>
                <a:cxn ang="0">
                  <a:pos x="112" y="848"/>
                </a:cxn>
                <a:cxn ang="0">
                  <a:pos x="118" y="869"/>
                </a:cxn>
                <a:cxn ang="0">
                  <a:pos x="136" y="876"/>
                </a:cxn>
              </a:cxnLst>
              <a:rect l="0" t="0" r="r" b="b"/>
              <a:pathLst>
                <a:path w="136" h="876">
                  <a:moveTo>
                    <a:pt x="0" y="0"/>
                  </a:moveTo>
                  <a:lnTo>
                    <a:pt x="12" y="21"/>
                  </a:lnTo>
                  <a:lnTo>
                    <a:pt x="24" y="41"/>
                  </a:lnTo>
                  <a:lnTo>
                    <a:pt x="30" y="62"/>
                  </a:lnTo>
                  <a:lnTo>
                    <a:pt x="36" y="83"/>
                  </a:lnTo>
                  <a:lnTo>
                    <a:pt x="36" y="104"/>
                  </a:lnTo>
                  <a:lnTo>
                    <a:pt x="42" y="131"/>
                  </a:lnTo>
                  <a:lnTo>
                    <a:pt x="42" y="152"/>
                  </a:lnTo>
                  <a:lnTo>
                    <a:pt x="48" y="173"/>
                  </a:lnTo>
                  <a:lnTo>
                    <a:pt x="48" y="193"/>
                  </a:lnTo>
                  <a:lnTo>
                    <a:pt x="48" y="214"/>
                  </a:lnTo>
                  <a:lnTo>
                    <a:pt x="48" y="235"/>
                  </a:lnTo>
                  <a:lnTo>
                    <a:pt x="54" y="256"/>
                  </a:lnTo>
                  <a:lnTo>
                    <a:pt x="54" y="276"/>
                  </a:lnTo>
                  <a:lnTo>
                    <a:pt x="54" y="304"/>
                  </a:lnTo>
                  <a:lnTo>
                    <a:pt x="54" y="325"/>
                  </a:lnTo>
                  <a:lnTo>
                    <a:pt x="54" y="345"/>
                  </a:lnTo>
                  <a:lnTo>
                    <a:pt x="54" y="366"/>
                  </a:lnTo>
                  <a:lnTo>
                    <a:pt x="54" y="387"/>
                  </a:lnTo>
                  <a:lnTo>
                    <a:pt x="54" y="407"/>
                  </a:lnTo>
                  <a:lnTo>
                    <a:pt x="54" y="428"/>
                  </a:lnTo>
                  <a:lnTo>
                    <a:pt x="54" y="448"/>
                  </a:lnTo>
                  <a:lnTo>
                    <a:pt x="54" y="469"/>
                  </a:lnTo>
                  <a:lnTo>
                    <a:pt x="54" y="503"/>
                  </a:lnTo>
                  <a:lnTo>
                    <a:pt x="60" y="524"/>
                  </a:lnTo>
                  <a:lnTo>
                    <a:pt x="60" y="545"/>
                  </a:lnTo>
                  <a:lnTo>
                    <a:pt x="66" y="565"/>
                  </a:lnTo>
                  <a:lnTo>
                    <a:pt x="66" y="586"/>
                  </a:lnTo>
                  <a:lnTo>
                    <a:pt x="70" y="614"/>
                  </a:lnTo>
                  <a:lnTo>
                    <a:pt x="76" y="641"/>
                  </a:lnTo>
                  <a:lnTo>
                    <a:pt x="82" y="683"/>
                  </a:lnTo>
                  <a:lnTo>
                    <a:pt x="88" y="703"/>
                  </a:lnTo>
                  <a:lnTo>
                    <a:pt x="88" y="724"/>
                  </a:lnTo>
                  <a:lnTo>
                    <a:pt x="94" y="745"/>
                  </a:lnTo>
                  <a:lnTo>
                    <a:pt x="94" y="766"/>
                  </a:lnTo>
                  <a:lnTo>
                    <a:pt x="100" y="786"/>
                  </a:lnTo>
                  <a:lnTo>
                    <a:pt x="106" y="807"/>
                  </a:lnTo>
                  <a:lnTo>
                    <a:pt x="106" y="828"/>
                  </a:lnTo>
                  <a:lnTo>
                    <a:pt x="112" y="848"/>
                  </a:lnTo>
                  <a:lnTo>
                    <a:pt x="118" y="869"/>
                  </a:lnTo>
                  <a:lnTo>
                    <a:pt x="136" y="876"/>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24" name="Freeform 8"/>
            <p:cNvSpPr>
              <a:spLocks noChangeArrowheads="1"/>
            </p:cNvSpPr>
            <p:nvPr/>
          </p:nvSpPr>
          <p:spPr bwMode="auto">
            <a:xfrm>
              <a:off x="859" y="1825"/>
              <a:ext cx="189" cy="0"/>
            </a:xfrm>
            <a:custGeom>
              <a:avLst/>
              <a:gdLst/>
              <a:ahLst/>
              <a:cxnLst>
                <a:cxn ang="0">
                  <a:pos x="189" y="0"/>
                </a:cxn>
                <a:cxn ang="0">
                  <a:pos x="0" y="0"/>
                </a:cxn>
              </a:cxnLst>
              <a:rect l="0" t="0" r="r" b="b"/>
              <a:pathLst>
                <a:path w="189">
                  <a:moveTo>
                    <a:pt x="189" y="0"/>
                  </a:moveTo>
                  <a:lnTo>
                    <a:pt x="0" y="0"/>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25" name="Freeform 9"/>
            <p:cNvSpPr>
              <a:spLocks noChangeArrowheads="1"/>
            </p:cNvSpPr>
            <p:nvPr/>
          </p:nvSpPr>
          <p:spPr bwMode="auto">
            <a:xfrm>
              <a:off x="859" y="1825"/>
              <a:ext cx="0" cy="1095"/>
            </a:xfrm>
            <a:custGeom>
              <a:avLst/>
              <a:gdLst/>
              <a:ahLst/>
              <a:cxnLst>
                <a:cxn ang="0">
                  <a:pos x="0" y="0"/>
                </a:cxn>
                <a:cxn ang="0">
                  <a:pos x="0" y="1095"/>
                </a:cxn>
              </a:cxnLst>
              <a:rect l="0" t="0" r="r" b="b"/>
              <a:pathLst>
                <a:path h="1095">
                  <a:moveTo>
                    <a:pt x="0" y="0"/>
                  </a:moveTo>
                  <a:lnTo>
                    <a:pt x="0" y="1095"/>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26" name="Freeform 10"/>
            <p:cNvSpPr>
              <a:spLocks noChangeArrowheads="1"/>
            </p:cNvSpPr>
            <p:nvPr/>
          </p:nvSpPr>
          <p:spPr bwMode="auto">
            <a:xfrm>
              <a:off x="859" y="2920"/>
              <a:ext cx="189" cy="0"/>
            </a:xfrm>
            <a:custGeom>
              <a:avLst/>
              <a:gdLst/>
              <a:ahLst/>
              <a:cxnLst>
                <a:cxn ang="0">
                  <a:pos x="189" y="0"/>
                </a:cxn>
                <a:cxn ang="0">
                  <a:pos x="0" y="0"/>
                </a:cxn>
              </a:cxnLst>
              <a:rect l="0" t="0" r="r" b="b"/>
              <a:pathLst>
                <a:path w="189">
                  <a:moveTo>
                    <a:pt x="189" y="0"/>
                  </a:moveTo>
                  <a:lnTo>
                    <a:pt x="0" y="0"/>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27" name="Freeform 11"/>
            <p:cNvSpPr>
              <a:spLocks noChangeArrowheads="1"/>
            </p:cNvSpPr>
            <p:nvPr/>
          </p:nvSpPr>
          <p:spPr bwMode="auto">
            <a:xfrm>
              <a:off x="984" y="1825"/>
              <a:ext cx="63" cy="511"/>
            </a:xfrm>
            <a:custGeom>
              <a:avLst/>
              <a:gdLst/>
              <a:ahLst/>
              <a:cxnLst>
                <a:cxn ang="0">
                  <a:pos x="63" y="0"/>
                </a:cxn>
                <a:cxn ang="0">
                  <a:pos x="60" y="1"/>
                </a:cxn>
                <a:cxn ang="0">
                  <a:pos x="55" y="4"/>
                </a:cxn>
                <a:cxn ang="0">
                  <a:pos x="51" y="9"/>
                </a:cxn>
                <a:cxn ang="0">
                  <a:pos x="48" y="16"/>
                </a:cxn>
                <a:cxn ang="0">
                  <a:pos x="43" y="25"/>
                </a:cxn>
                <a:cxn ang="0">
                  <a:pos x="39" y="36"/>
                </a:cxn>
                <a:cxn ang="0">
                  <a:pos x="36" y="48"/>
                </a:cxn>
                <a:cxn ang="0">
                  <a:pos x="32" y="63"/>
                </a:cxn>
                <a:cxn ang="0">
                  <a:pos x="29" y="79"/>
                </a:cxn>
                <a:cxn ang="0">
                  <a:pos x="26" y="97"/>
                </a:cxn>
                <a:cxn ang="0">
                  <a:pos x="22" y="117"/>
                </a:cxn>
                <a:cxn ang="0">
                  <a:pos x="19" y="138"/>
                </a:cxn>
                <a:cxn ang="0">
                  <a:pos x="17" y="161"/>
                </a:cxn>
                <a:cxn ang="0">
                  <a:pos x="14" y="185"/>
                </a:cxn>
                <a:cxn ang="0">
                  <a:pos x="12" y="210"/>
                </a:cxn>
                <a:cxn ang="0">
                  <a:pos x="10" y="237"/>
                </a:cxn>
                <a:cxn ang="0">
                  <a:pos x="8" y="265"/>
                </a:cxn>
                <a:cxn ang="0">
                  <a:pos x="6" y="293"/>
                </a:cxn>
                <a:cxn ang="0">
                  <a:pos x="4" y="323"/>
                </a:cxn>
                <a:cxn ang="0">
                  <a:pos x="3" y="353"/>
                </a:cxn>
                <a:cxn ang="0">
                  <a:pos x="2" y="384"/>
                </a:cxn>
                <a:cxn ang="0">
                  <a:pos x="1" y="415"/>
                </a:cxn>
                <a:cxn ang="0">
                  <a:pos x="0" y="447"/>
                </a:cxn>
                <a:cxn ang="0">
                  <a:pos x="0" y="479"/>
                </a:cxn>
                <a:cxn ang="0">
                  <a:pos x="0" y="511"/>
                </a:cxn>
              </a:cxnLst>
              <a:rect l="0" t="0" r="r" b="b"/>
              <a:pathLst>
                <a:path w="63" h="511">
                  <a:moveTo>
                    <a:pt x="63" y="0"/>
                  </a:moveTo>
                  <a:lnTo>
                    <a:pt x="60" y="1"/>
                  </a:lnTo>
                  <a:lnTo>
                    <a:pt x="55" y="4"/>
                  </a:lnTo>
                  <a:lnTo>
                    <a:pt x="51" y="9"/>
                  </a:lnTo>
                  <a:lnTo>
                    <a:pt x="48" y="16"/>
                  </a:lnTo>
                  <a:lnTo>
                    <a:pt x="43" y="25"/>
                  </a:lnTo>
                  <a:lnTo>
                    <a:pt x="39" y="36"/>
                  </a:lnTo>
                  <a:lnTo>
                    <a:pt x="36" y="48"/>
                  </a:lnTo>
                  <a:lnTo>
                    <a:pt x="32" y="63"/>
                  </a:lnTo>
                  <a:lnTo>
                    <a:pt x="29" y="79"/>
                  </a:lnTo>
                  <a:lnTo>
                    <a:pt x="26" y="97"/>
                  </a:lnTo>
                  <a:lnTo>
                    <a:pt x="22" y="117"/>
                  </a:lnTo>
                  <a:lnTo>
                    <a:pt x="19" y="138"/>
                  </a:lnTo>
                  <a:lnTo>
                    <a:pt x="17" y="161"/>
                  </a:lnTo>
                  <a:lnTo>
                    <a:pt x="14" y="185"/>
                  </a:lnTo>
                  <a:lnTo>
                    <a:pt x="12" y="210"/>
                  </a:lnTo>
                  <a:lnTo>
                    <a:pt x="10" y="237"/>
                  </a:lnTo>
                  <a:lnTo>
                    <a:pt x="8" y="265"/>
                  </a:lnTo>
                  <a:lnTo>
                    <a:pt x="6" y="293"/>
                  </a:lnTo>
                  <a:lnTo>
                    <a:pt x="4" y="323"/>
                  </a:lnTo>
                  <a:lnTo>
                    <a:pt x="3" y="353"/>
                  </a:lnTo>
                  <a:lnTo>
                    <a:pt x="2" y="384"/>
                  </a:lnTo>
                  <a:lnTo>
                    <a:pt x="1" y="415"/>
                  </a:lnTo>
                  <a:lnTo>
                    <a:pt x="0" y="447"/>
                  </a:lnTo>
                  <a:lnTo>
                    <a:pt x="0" y="479"/>
                  </a:lnTo>
                  <a:lnTo>
                    <a:pt x="0" y="511"/>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28" name="Freeform 12"/>
            <p:cNvSpPr>
              <a:spLocks noChangeArrowheads="1"/>
            </p:cNvSpPr>
            <p:nvPr/>
          </p:nvSpPr>
          <p:spPr bwMode="auto">
            <a:xfrm>
              <a:off x="984" y="2351"/>
              <a:ext cx="63" cy="567"/>
            </a:xfrm>
            <a:custGeom>
              <a:avLst/>
              <a:gdLst/>
              <a:ahLst/>
              <a:cxnLst>
                <a:cxn ang="0">
                  <a:pos x="0" y="0"/>
                </a:cxn>
                <a:cxn ang="0">
                  <a:pos x="0" y="32"/>
                </a:cxn>
                <a:cxn ang="0">
                  <a:pos x="0" y="63"/>
                </a:cxn>
                <a:cxn ang="0">
                  <a:pos x="0" y="95"/>
                </a:cxn>
                <a:cxn ang="0">
                  <a:pos x="1" y="127"/>
                </a:cxn>
                <a:cxn ang="0">
                  <a:pos x="1" y="158"/>
                </a:cxn>
                <a:cxn ang="0">
                  <a:pos x="2" y="189"/>
                </a:cxn>
                <a:cxn ang="0">
                  <a:pos x="3" y="220"/>
                </a:cxn>
                <a:cxn ang="0">
                  <a:pos x="5" y="250"/>
                </a:cxn>
                <a:cxn ang="0">
                  <a:pos x="6" y="279"/>
                </a:cxn>
                <a:cxn ang="0">
                  <a:pos x="9" y="306"/>
                </a:cxn>
                <a:cxn ang="0">
                  <a:pos x="12" y="333"/>
                </a:cxn>
                <a:cxn ang="0">
                  <a:pos x="14" y="360"/>
                </a:cxn>
                <a:cxn ang="0">
                  <a:pos x="16" y="385"/>
                </a:cxn>
                <a:cxn ang="0">
                  <a:pos x="19" y="409"/>
                </a:cxn>
                <a:cxn ang="0">
                  <a:pos x="21" y="431"/>
                </a:cxn>
                <a:cxn ang="0">
                  <a:pos x="24" y="452"/>
                </a:cxn>
                <a:cxn ang="0">
                  <a:pos x="28" y="471"/>
                </a:cxn>
                <a:cxn ang="0">
                  <a:pos x="31" y="489"/>
                </a:cxn>
                <a:cxn ang="0">
                  <a:pos x="33" y="504"/>
                </a:cxn>
                <a:cxn ang="0">
                  <a:pos x="37" y="519"/>
                </a:cxn>
                <a:cxn ang="0">
                  <a:pos x="40" y="531"/>
                </a:cxn>
                <a:cxn ang="0">
                  <a:pos x="44" y="542"/>
                </a:cxn>
                <a:cxn ang="0">
                  <a:pos x="48" y="551"/>
                </a:cxn>
                <a:cxn ang="0">
                  <a:pos x="52" y="558"/>
                </a:cxn>
                <a:cxn ang="0">
                  <a:pos x="56" y="563"/>
                </a:cxn>
                <a:cxn ang="0">
                  <a:pos x="60" y="566"/>
                </a:cxn>
                <a:cxn ang="0">
                  <a:pos x="63" y="567"/>
                </a:cxn>
              </a:cxnLst>
              <a:rect l="0" t="0" r="r" b="b"/>
              <a:pathLst>
                <a:path w="63" h="567">
                  <a:moveTo>
                    <a:pt x="0" y="0"/>
                  </a:moveTo>
                  <a:lnTo>
                    <a:pt x="0" y="32"/>
                  </a:lnTo>
                  <a:lnTo>
                    <a:pt x="0" y="63"/>
                  </a:lnTo>
                  <a:lnTo>
                    <a:pt x="0" y="95"/>
                  </a:lnTo>
                  <a:lnTo>
                    <a:pt x="1" y="127"/>
                  </a:lnTo>
                  <a:lnTo>
                    <a:pt x="1" y="158"/>
                  </a:lnTo>
                  <a:lnTo>
                    <a:pt x="2" y="189"/>
                  </a:lnTo>
                  <a:lnTo>
                    <a:pt x="3" y="220"/>
                  </a:lnTo>
                  <a:lnTo>
                    <a:pt x="5" y="250"/>
                  </a:lnTo>
                  <a:lnTo>
                    <a:pt x="6" y="279"/>
                  </a:lnTo>
                  <a:lnTo>
                    <a:pt x="9" y="306"/>
                  </a:lnTo>
                  <a:lnTo>
                    <a:pt x="12" y="333"/>
                  </a:lnTo>
                  <a:lnTo>
                    <a:pt x="14" y="360"/>
                  </a:lnTo>
                  <a:lnTo>
                    <a:pt x="16" y="385"/>
                  </a:lnTo>
                  <a:lnTo>
                    <a:pt x="19" y="409"/>
                  </a:lnTo>
                  <a:lnTo>
                    <a:pt x="21" y="431"/>
                  </a:lnTo>
                  <a:lnTo>
                    <a:pt x="24" y="452"/>
                  </a:lnTo>
                  <a:lnTo>
                    <a:pt x="28" y="471"/>
                  </a:lnTo>
                  <a:lnTo>
                    <a:pt x="31" y="489"/>
                  </a:lnTo>
                  <a:lnTo>
                    <a:pt x="33" y="504"/>
                  </a:lnTo>
                  <a:lnTo>
                    <a:pt x="37" y="519"/>
                  </a:lnTo>
                  <a:lnTo>
                    <a:pt x="40" y="531"/>
                  </a:lnTo>
                  <a:lnTo>
                    <a:pt x="44" y="542"/>
                  </a:lnTo>
                  <a:lnTo>
                    <a:pt x="48" y="551"/>
                  </a:lnTo>
                  <a:lnTo>
                    <a:pt x="52" y="558"/>
                  </a:lnTo>
                  <a:lnTo>
                    <a:pt x="56" y="563"/>
                  </a:lnTo>
                  <a:lnTo>
                    <a:pt x="60" y="566"/>
                  </a:lnTo>
                  <a:lnTo>
                    <a:pt x="63" y="567"/>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29" name="Freeform 13"/>
            <p:cNvSpPr>
              <a:spLocks noChangeArrowheads="1"/>
            </p:cNvSpPr>
            <p:nvPr/>
          </p:nvSpPr>
          <p:spPr bwMode="auto">
            <a:xfrm>
              <a:off x="2054" y="1825"/>
              <a:ext cx="190" cy="0"/>
            </a:xfrm>
            <a:custGeom>
              <a:avLst/>
              <a:gdLst/>
              <a:ahLst/>
              <a:cxnLst>
                <a:cxn ang="0">
                  <a:pos x="0" y="0"/>
                </a:cxn>
                <a:cxn ang="0">
                  <a:pos x="190" y="0"/>
                </a:cxn>
              </a:cxnLst>
              <a:rect l="0" t="0" r="r" b="b"/>
              <a:pathLst>
                <a:path w="190">
                  <a:moveTo>
                    <a:pt x="0" y="0"/>
                  </a:moveTo>
                  <a:lnTo>
                    <a:pt x="190" y="0"/>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30" name="Freeform 14"/>
            <p:cNvSpPr>
              <a:spLocks noChangeArrowheads="1"/>
            </p:cNvSpPr>
            <p:nvPr/>
          </p:nvSpPr>
          <p:spPr bwMode="auto">
            <a:xfrm>
              <a:off x="2244" y="1825"/>
              <a:ext cx="0" cy="1095"/>
            </a:xfrm>
            <a:custGeom>
              <a:avLst/>
              <a:gdLst/>
              <a:ahLst/>
              <a:cxnLst>
                <a:cxn ang="0">
                  <a:pos x="0" y="0"/>
                </a:cxn>
                <a:cxn ang="0">
                  <a:pos x="0" y="1095"/>
                </a:cxn>
              </a:cxnLst>
              <a:rect l="0" t="0" r="r" b="b"/>
              <a:pathLst>
                <a:path h="1095">
                  <a:moveTo>
                    <a:pt x="0" y="0"/>
                  </a:moveTo>
                  <a:lnTo>
                    <a:pt x="0" y="1095"/>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31" name="Freeform 15"/>
            <p:cNvSpPr>
              <a:spLocks noChangeArrowheads="1"/>
            </p:cNvSpPr>
            <p:nvPr/>
          </p:nvSpPr>
          <p:spPr bwMode="auto">
            <a:xfrm>
              <a:off x="2054" y="2920"/>
              <a:ext cx="190" cy="0"/>
            </a:xfrm>
            <a:custGeom>
              <a:avLst/>
              <a:gdLst/>
              <a:ahLst/>
              <a:cxnLst>
                <a:cxn ang="0">
                  <a:pos x="0" y="0"/>
                </a:cxn>
                <a:cxn ang="0">
                  <a:pos x="190" y="0"/>
                </a:cxn>
              </a:cxnLst>
              <a:rect l="0" t="0" r="r" b="b"/>
              <a:pathLst>
                <a:path w="190">
                  <a:moveTo>
                    <a:pt x="0" y="0"/>
                  </a:moveTo>
                  <a:lnTo>
                    <a:pt x="190" y="0"/>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32" name="Freeform 16"/>
            <p:cNvSpPr>
              <a:spLocks noChangeArrowheads="1"/>
            </p:cNvSpPr>
            <p:nvPr/>
          </p:nvSpPr>
          <p:spPr bwMode="auto">
            <a:xfrm>
              <a:off x="2055" y="1825"/>
              <a:ext cx="63" cy="510"/>
            </a:xfrm>
            <a:custGeom>
              <a:avLst/>
              <a:gdLst/>
              <a:ahLst/>
              <a:cxnLst>
                <a:cxn ang="0">
                  <a:pos x="63" y="510"/>
                </a:cxn>
                <a:cxn ang="0">
                  <a:pos x="63" y="478"/>
                </a:cxn>
                <a:cxn ang="0">
                  <a:pos x="62" y="446"/>
                </a:cxn>
                <a:cxn ang="0">
                  <a:pos x="62" y="414"/>
                </a:cxn>
                <a:cxn ang="0">
                  <a:pos x="61" y="383"/>
                </a:cxn>
                <a:cxn ang="0">
                  <a:pos x="60" y="353"/>
                </a:cxn>
                <a:cxn ang="0">
                  <a:pos x="58" y="322"/>
                </a:cxn>
                <a:cxn ang="0">
                  <a:pos x="57" y="293"/>
                </a:cxn>
                <a:cxn ang="0">
                  <a:pos x="55" y="264"/>
                </a:cxn>
                <a:cxn ang="0">
                  <a:pos x="53" y="237"/>
                </a:cxn>
                <a:cxn ang="0">
                  <a:pos x="51" y="210"/>
                </a:cxn>
                <a:cxn ang="0">
                  <a:pos x="48" y="185"/>
                </a:cxn>
                <a:cxn ang="0">
                  <a:pos x="46" y="161"/>
                </a:cxn>
                <a:cxn ang="0">
                  <a:pos x="43" y="138"/>
                </a:cxn>
                <a:cxn ang="0">
                  <a:pos x="40" y="117"/>
                </a:cxn>
                <a:cxn ang="0">
                  <a:pos x="37" y="98"/>
                </a:cxn>
                <a:cxn ang="0">
                  <a:pos x="33" y="80"/>
                </a:cxn>
                <a:cxn ang="0">
                  <a:pos x="30" y="63"/>
                </a:cxn>
                <a:cxn ang="0">
                  <a:pos x="26" y="49"/>
                </a:cxn>
                <a:cxn ang="0">
                  <a:pos x="23" y="36"/>
                </a:cxn>
                <a:cxn ang="0">
                  <a:pos x="19" y="25"/>
                </a:cxn>
                <a:cxn ang="0">
                  <a:pos x="15" y="16"/>
                </a:cxn>
                <a:cxn ang="0">
                  <a:pos x="11" y="9"/>
                </a:cxn>
                <a:cxn ang="0">
                  <a:pos x="7" y="4"/>
                </a:cxn>
                <a:cxn ang="0">
                  <a:pos x="4" y="1"/>
                </a:cxn>
                <a:cxn ang="0">
                  <a:pos x="0" y="0"/>
                </a:cxn>
              </a:cxnLst>
              <a:rect l="0" t="0" r="r" b="b"/>
              <a:pathLst>
                <a:path w="63" h="510">
                  <a:moveTo>
                    <a:pt x="63" y="510"/>
                  </a:moveTo>
                  <a:lnTo>
                    <a:pt x="63" y="478"/>
                  </a:lnTo>
                  <a:lnTo>
                    <a:pt x="62" y="446"/>
                  </a:lnTo>
                  <a:lnTo>
                    <a:pt x="62" y="414"/>
                  </a:lnTo>
                  <a:lnTo>
                    <a:pt x="61" y="383"/>
                  </a:lnTo>
                  <a:lnTo>
                    <a:pt x="60" y="353"/>
                  </a:lnTo>
                  <a:lnTo>
                    <a:pt x="58" y="322"/>
                  </a:lnTo>
                  <a:lnTo>
                    <a:pt x="57" y="293"/>
                  </a:lnTo>
                  <a:lnTo>
                    <a:pt x="55" y="264"/>
                  </a:lnTo>
                  <a:lnTo>
                    <a:pt x="53" y="237"/>
                  </a:lnTo>
                  <a:lnTo>
                    <a:pt x="51" y="210"/>
                  </a:lnTo>
                  <a:lnTo>
                    <a:pt x="48" y="185"/>
                  </a:lnTo>
                  <a:lnTo>
                    <a:pt x="46" y="161"/>
                  </a:lnTo>
                  <a:lnTo>
                    <a:pt x="43" y="138"/>
                  </a:lnTo>
                  <a:lnTo>
                    <a:pt x="40" y="117"/>
                  </a:lnTo>
                  <a:lnTo>
                    <a:pt x="37" y="98"/>
                  </a:lnTo>
                  <a:lnTo>
                    <a:pt x="33" y="80"/>
                  </a:lnTo>
                  <a:lnTo>
                    <a:pt x="30" y="63"/>
                  </a:lnTo>
                  <a:lnTo>
                    <a:pt x="26" y="49"/>
                  </a:lnTo>
                  <a:lnTo>
                    <a:pt x="23" y="36"/>
                  </a:lnTo>
                  <a:lnTo>
                    <a:pt x="19" y="25"/>
                  </a:lnTo>
                  <a:lnTo>
                    <a:pt x="15" y="16"/>
                  </a:lnTo>
                  <a:lnTo>
                    <a:pt x="11" y="9"/>
                  </a:lnTo>
                  <a:lnTo>
                    <a:pt x="7" y="4"/>
                  </a:lnTo>
                  <a:lnTo>
                    <a:pt x="4" y="1"/>
                  </a:lnTo>
                  <a:lnTo>
                    <a:pt x="0" y="0"/>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33" name="Freeform 17"/>
            <p:cNvSpPr>
              <a:spLocks noChangeArrowheads="1"/>
            </p:cNvSpPr>
            <p:nvPr/>
          </p:nvSpPr>
          <p:spPr bwMode="auto">
            <a:xfrm>
              <a:off x="2054" y="2351"/>
              <a:ext cx="62" cy="570"/>
            </a:xfrm>
            <a:custGeom>
              <a:avLst/>
              <a:gdLst/>
              <a:ahLst/>
              <a:cxnLst>
                <a:cxn ang="0">
                  <a:pos x="0" y="570"/>
                </a:cxn>
                <a:cxn ang="0">
                  <a:pos x="4" y="569"/>
                </a:cxn>
                <a:cxn ang="0">
                  <a:pos x="8" y="566"/>
                </a:cxn>
                <a:cxn ang="0">
                  <a:pos x="12" y="561"/>
                </a:cxn>
                <a:cxn ang="0">
                  <a:pos x="16" y="554"/>
                </a:cxn>
                <a:cxn ang="0">
                  <a:pos x="20" y="545"/>
                </a:cxn>
                <a:cxn ang="0">
                  <a:pos x="24" y="535"/>
                </a:cxn>
                <a:cxn ang="0">
                  <a:pos x="28" y="522"/>
                </a:cxn>
                <a:cxn ang="0">
                  <a:pos x="31" y="508"/>
                </a:cxn>
                <a:cxn ang="0">
                  <a:pos x="34" y="491"/>
                </a:cxn>
                <a:cxn ang="0">
                  <a:pos x="37" y="473"/>
                </a:cxn>
                <a:cxn ang="0">
                  <a:pos x="40" y="453"/>
                </a:cxn>
                <a:cxn ang="0">
                  <a:pos x="43" y="432"/>
                </a:cxn>
                <a:cxn ang="0">
                  <a:pos x="46" y="410"/>
                </a:cxn>
                <a:cxn ang="0">
                  <a:pos x="48" y="386"/>
                </a:cxn>
                <a:cxn ang="0">
                  <a:pos x="51" y="361"/>
                </a:cxn>
                <a:cxn ang="0">
                  <a:pos x="53" y="335"/>
                </a:cxn>
                <a:cxn ang="0">
                  <a:pos x="55" y="307"/>
                </a:cxn>
                <a:cxn ang="0">
                  <a:pos x="56" y="280"/>
                </a:cxn>
                <a:cxn ang="0">
                  <a:pos x="58" y="251"/>
                </a:cxn>
                <a:cxn ang="0">
                  <a:pos x="59" y="221"/>
                </a:cxn>
                <a:cxn ang="0">
                  <a:pos x="60" y="190"/>
                </a:cxn>
                <a:cxn ang="0">
                  <a:pos x="61" y="159"/>
                </a:cxn>
                <a:cxn ang="0">
                  <a:pos x="62" y="128"/>
                </a:cxn>
                <a:cxn ang="0">
                  <a:pos x="62" y="96"/>
                </a:cxn>
                <a:cxn ang="0">
                  <a:pos x="62" y="64"/>
                </a:cxn>
                <a:cxn ang="0">
                  <a:pos x="62" y="32"/>
                </a:cxn>
                <a:cxn ang="0">
                  <a:pos x="61" y="0"/>
                </a:cxn>
              </a:cxnLst>
              <a:rect l="0" t="0" r="r" b="b"/>
              <a:pathLst>
                <a:path w="62" h="570">
                  <a:moveTo>
                    <a:pt x="0" y="570"/>
                  </a:moveTo>
                  <a:lnTo>
                    <a:pt x="4" y="569"/>
                  </a:lnTo>
                  <a:lnTo>
                    <a:pt x="8" y="566"/>
                  </a:lnTo>
                  <a:lnTo>
                    <a:pt x="12" y="561"/>
                  </a:lnTo>
                  <a:lnTo>
                    <a:pt x="16" y="554"/>
                  </a:lnTo>
                  <a:lnTo>
                    <a:pt x="20" y="545"/>
                  </a:lnTo>
                  <a:lnTo>
                    <a:pt x="24" y="535"/>
                  </a:lnTo>
                  <a:lnTo>
                    <a:pt x="28" y="522"/>
                  </a:lnTo>
                  <a:lnTo>
                    <a:pt x="31" y="508"/>
                  </a:lnTo>
                  <a:lnTo>
                    <a:pt x="34" y="491"/>
                  </a:lnTo>
                  <a:lnTo>
                    <a:pt x="37" y="473"/>
                  </a:lnTo>
                  <a:lnTo>
                    <a:pt x="40" y="453"/>
                  </a:lnTo>
                  <a:lnTo>
                    <a:pt x="43" y="432"/>
                  </a:lnTo>
                  <a:lnTo>
                    <a:pt x="46" y="410"/>
                  </a:lnTo>
                  <a:lnTo>
                    <a:pt x="48" y="386"/>
                  </a:lnTo>
                  <a:lnTo>
                    <a:pt x="51" y="361"/>
                  </a:lnTo>
                  <a:lnTo>
                    <a:pt x="53" y="335"/>
                  </a:lnTo>
                  <a:lnTo>
                    <a:pt x="55" y="307"/>
                  </a:lnTo>
                  <a:lnTo>
                    <a:pt x="56" y="280"/>
                  </a:lnTo>
                  <a:lnTo>
                    <a:pt x="58" y="251"/>
                  </a:lnTo>
                  <a:lnTo>
                    <a:pt x="59" y="221"/>
                  </a:lnTo>
                  <a:lnTo>
                    <a:pt x="60" y="190"/>
                  </a:lnTo>
                  <a:lnTo>
                    <a:pt x="61" y="159"/>
                  </a:lnTo>
                  <a:lnTo>
                    <a:pt x="62" y="128"/>
                  </a:lnTo>
                  <a:lnTo>
                    <a:pt x="62" y="96"/>
                  </a:lnTo>
                  <a:lnTo>
                    <a:pt x="62" y="64"/>
                  </a:lnTo>
                  <a:lnTo>
                    <a:pt x="62" y="32"/>
                  </a:lnTo>
                  <a:lnTo>
                    <a:pt x="61" y="0"/>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34" name="Freeform 18"/>
            <p:cNvSpPr>
              <a:spLocks noChangeArrowheads="1"/>
            </p:cNvSpPr>
            <p:nvPr/>
          </p:nvSpPr>
          <p:spPr bwMode="auto">
            <a:xfrm>
              <a:off x="2496" y="1652"/>
              <a:ext cx="0" cy="1268"/>
            </a:xfrm>
            <a:custGeom>
              <a:avLst/>
              <a:gdLst/>
              <a:ahLst/>
              <a:cxnLst>
                <a:cxn ang="0">
                  <a:pos x="0" y="0"/>
                </a:cxn>
                <a:cxn ang="0">
                  <a:pos x="0" y="1268"/>
                </a:cxn>
              </a:cxnLst>
              <a:rect l="0" t="0" r="r" b="b"/>
              <a:pathLst>
                <a:path h="1268">
                  <a:moveTo>
                    <a:pt x="0" y="0"/>
                  </a:moveTo>
                  <a:lnTo>
                    <a:pt x="0" y="1268"/>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35" name="Freeform 19"/>
            <p:cNvSpPr>
              <a:spLocks noChangeArrowheads="1"/>
            </p:cNvSpPr>
            <p:nvPr/>
          </p:nvSpPr>
          <p:spPr bwMode="auto">
            <a:xfrm>
              <a:off x="2496" y="2920"/>
              <a:ext cx="2832" cy="0"/>
            </a:xfrm>
            <a:custGeom>
              <a:avLst/>
              <a:gdLst/>
              <a:ahLst/>
              <a:cxnLst>
                <a:cxn ang="0">
                  <a:pos x="0" y="0"/>
                </a:cxn>
                <a:cxn ang="0">
                  <a:pos x="2832" y="0"/>
                </a:cxn>
              </a:cxnLst>
              <a:rect l="0" t="0" r="r" b="b"/>
              <a:pathLst>
                <a:path w="2832">
                  <a:moveTo>
                    <a:pt x="0" y="0"/>
                  </a:moveTo>
                  <a:lnTo>
                    <a:pt x="2832" y="0"/>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36" name="Freeform 20"/>
            <p:cNvSpPr>
              <a:spLocks noChangeArrowheads="1"/>
            </p:cNvSpPr>
            <p:nvPr/>
          </p:nvSpPr>
          <p:spPr bwMode="auto">
            <a:xfrm>
              <a:off x="2486" y="1999"/>
              <a:ext cx="136" cy="924"/>
            </a:xfrm>
            <a:custGeom>
              <a:avLst/>
              <a:gdLst/>
              <a:ahLst/>
              <a:cxnLst>
                <a:cxn ang="0">
                  <a:pos x="136" y="0"/>
                </a:cxn>
                <a:cxn ang="0">
                  <a:pos x="124" y="21"/>
                </a:cxn>
                <a:cxn ang="0">
                  <a:pos x="112" y="43"/>
                </a:cxn>
                <a:cxn ang="0">
                  <a:pos x="106" y="65"/>
                </a:cxn>
                <a:cxn ang="0">
                  <a:pos x="100" y="87"/>
                </a:cxn>
                <a:cxn ang="0">
                  <a:pos x="100" y="109"/>
                </a:cxn>
                <a:cxn ang="0">
                  <a:pos x="94" y="138"/>
                </a:cxn>
                <a:cxn ang="0">
                  <a:pos x="94" y="160"/>
                </a:cxn>
                <a:cxn ang="0">
                  <a:pos x="88" y="182"/>
                </a:cxn>
                <a:cxn ang="0">
                  <a:pos x="88" y="204"/>
                </a:cxn>
                <a:cxn ang="0">
                  <a:pos x="88" y="226"/>
                </a:cxn>
                <a:cxn ang="0">
                  <a:pos x="88" y="247"/>
                </a:cxn>
                <a:cxn ang="0">
                  <a:pos x="82" y="269"/>
                </a:cxn>
                <a:cxn ang="0">
                  <a:pos x="82" y="291"/>
                </a:cxn>
                <a:cxn ang="0">
                  <a:pos x="82" y="320"/>
                </a:cxn>
                <a:cxn ang="0">
                  <a:pos x="82" y="342"/>
                </a:cxn>
                <a:cxn ang="0">
                  <a:pos x="82" y="364"/>
                </a:cxn>
                <a:cxn ang="0">
                  <a:pos x="82" y="386"/>
                </a:cxn>
                <a:cxn ang="0">
                  <a:pos x="82" y="408"/>
                </a:cxn>
                <a:cxn ang="0">
                  <a:pos x="82" y="430"/>
                </a:cxn>
                <a:cxn ang="0">
                  <a:pos x="82" y="452"/>
                </a:cxn>
                <a:cxn ang="0">
                  <a:pos x="82" y="472"/>
                </a:cxn>
                <a:cxn ang="0">
                  <a:pos x="82" y="494"/>
                </a:cxn>
                <a:cxn ang="0">
                  <a:pos x="82" y="531"/>
                </a:cxn>
                <a:cxn ang="0">
                  <a:pos x="76" y="553"/>
                </a:cxn>
                <a:cxn ang="0">
                  <a:pos x="76" y="575"/>
                </a:cxn>
                <a:cxn ang="0">
                  <a:pos x="70" y="596"/>
                </a:cxn>
                <a:cxn ang="0">
                  <a:pos x="70" y="618"/>
                </a:cxn>
                <a:cxn ang="0">
                  <a:pos x="66" y="647"/>
                </a:cxn>
                <a:cxn ang="0">
                  <a:pos x="60" y="677"/>
                </a:cxn>
                <a:cxn ang="0">
                  <a:pos x="54" y="720"/>
                </a:cxn>
                <a:cxn ang="0">
                  <a:pos x="48" y="742"/>
                </a:cxn>
                <a:cxn ang="0">
                  <a:pos x="48" y="764"/>
                </a:cxn>
                <a:cxn ang="0">
                  <a:pos x="42" y="786"/>
                </a:cxn>
                <a:cxn ang="0">
                  <a:pos x="42" y="808"/>
                </a:cxn>
                <a:cxn ang="0">
                  <a:pos x="36" y="830"/>
                </a:cxn>
                <a:cxn ang="0">
                  <a:pos x="30" y="852"/>
                </a:cxn>
                <a:cxn ang="0">
                  <a:pos x="30" y="873"/>
                </a:cxn>
                <a:cxn ang="0">
                  <a:pos x="24" y="895"/>
                </a:cxn>
                <a:cxn ang="0">
                  <a:pos x="18" y="917"/>
                </a:cxn>
                <a:cxn ang="0">
                  <a:pos x="0" y="924"/>
                </a:cxn>
              </a:cxnLst>
              <a:rect l="0" t="0" r="r" b="b"/>
              <a:pathLst>
                <a:path w="136" h="924">
                  <a:moveTo>
                    <a:pt x="136" y="0"/>
                  </a:moveTo>
                  <a:lnTo>
                    <a:pt x="124" y="21"/>
                  </a:lnTo>
                  <a:lnTo>
                    <a:pt x="112" y="43"/>
                  </a:lnTo>
                  <a:lnTo>
                    <a:pt x="106" y="65"/>
                  </a:lnTo>
                  <a:lnTo>
                    <a:pt x="100" y="87"/>
                  </a:lnTo>
                  <a:lnTo>
                    <a:pt x="100" y="109"/>
                  </a:lnTo>
                  <a:lnTo>
                    <a:pt x="94" y="138"/>
                  </a:lnTo>
                  <a:lnTo>
                    <a:pt x="94" y="160"/>
                  </a:lnTo>
                  <a:lnTo>
                    <a:pt x="88" y="182"/>
                  </a:lnTo>
                  <a:lnTo>
                    <a:pt x="88" y="204"/>
                  </a:lnTo>
                  <a:lnTo>
                    <a:pt x="88" y="226"/>
                  </a:lnTo>
                  <a:lnTo>
                    <a:pt x="88" y="247"/>
                  </a:lnTo>
                  <a:lnTo>
                    <a:pt x="82" y="269"/>
                  </a:lnTo>
                  <a:lnTo>
                    <a:pt x="82" y="291"/>
                  </a:lnTo>
                  <a:lnTo>
                    <a:pt x="82" y="320"/>
                  </a:lnTo>
                  <a:lnTo>
                    <a:pt x="82" y="342"/>
                  </a:lnTo>
                  <a:lnTo>
                    <a:pt x="82" y="364"/>
                  </a:lnTo>
                  <a:lnTo>
                    <a:pt x="82" y="386"/>
                  </a:lnTo>
                  <a:lnTo>
                    <a:pt x="82" y="408"/>
                  </a:lnTo>
                  <a:lnTo>
                    <a:pt x="82" y="430"/>
                  </a:lnTo>
                  <a:lnTo>
                    <a:pt x="82" y="452"/>
                  </a:lnTo>
                  <a:lnTo>
                    <a:pt x="82" y="472"/>
                  </a:lnTo>
                  <a:lnTo>
                    <a:pt x="82" y="494"/>
                  </a:lnTo>
                  <a:lnTo>
                    <a:pt x="82" y="531"/>
                  </a:lnTo>
                  <a:lnTo>
                    <a:pt x="76" y="553"/>
                  </a:lnTo>
                  <a:lnTo>
                    <a:pt x="76" y="575"/>
                  </a:lnTo>
                  <a:lnTo>
                    <a:pt x="70" y="596"/>
                  </a:lnTo>
                  <a:lnTo>
                    <a:pt x="70" y="618"/>
                  </a:lnTo>
                  <a:lnTo>
                    <a:pt x="66" y="647"/>
                  </a:lnTo>
                  <a:lnTo>
                    <a:pt x="60" y="677"/>
                  </a:lnTo>
                  <a:lnTo>
                    <a:pt x="54" y="720"/>
                  </a:lnTo>
                  <a:lnTo>
                    <a:pt x="48" y="742"/>
                  </a:lnTo>
                  <a:lnTo>
                    <a:pt x="48" y="764"/>
                  </a:lnTo>
                  <a:lnTo>
                    <a:pt x="42" y="786"/>
                  </a:lnTo>
                  <a:lnTo>
                    <a:pt x="42" y="808"/>
                  </a:lnTo>
                  <a:lnTo>
                    <a:pt x="36" y="830"/>
                  </a:lnTo>
                  <a:lnTo>
                    <a:pt x="30" y="852"/>
                  </a:lnTo>
                  <a:lnTo>
                    <a:pt x="30" y="873"/>
                  </a:lnTo>
                  <a:lnTo>
                    <a:pt x="24" y="895"/>
                  </a:lnTo>
                  <a:lnTo>
                    <a:pt x="18" y="917"/>
                  </a:lnTo>
                  <a:lnTo>
                    <a:pt x="0" y="924"/>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37" name="Freeform 21"/>
            <p:cNvSpPr>
              <a:spLocks noChangeArrowheads="1"/>
            </p:cNvSpPr>
            <p:nvPr/>
          </p:nvSpPr>
          <p:spPr bwMode="auto">
            <a:xfrm>
              <a:off x="2628" y="1999"/>
              <a:ext cx="136" cy="924"/>
            </a:xfrm>
            <a:custGeom>
              <a:avLst/>
              <a:gdLst/>
              <a:ahLst/>
              <a:cxnLst>
                <a:cxn ang="0">
                  <a:pos x="0" y="0"/>
                </a:cxn>
                <a:cxn ang="0">
                  <a:pos x="12" y="21"/>
                </a:cxn>
                <a:cxn ang="0">
                  <a:pos x="24" y="43"/>
                </a:cxn>
                <a:cxn ang="0">
                  <a:pos x="30" y="65"/>
                </a:cxn>
                <a:cxn ang="0">
                  <a:pos x="36" y="87"/>
                </a:cxn>
                <a:cxn ang="0">
                  <a:pos x="36" y="109"/>
                </a:cxn>
                <a:cxn ang="0">
                  <a:pos x="42" y="138"/>
                </a:cxn>
                <a:cxn ang="0">
                  <a:pos x="42" y="160"/>
                </a:cxn>
                <a:cxn ang="0">
                  <a:pos x="48" y="182"/>
                </a:cxn>
                <a:cxn ang="0">
                  <a:pos x="48" y="204"/>
                </a:cxn>
                <a:cxn ang="0">
                  <a:pos x="48" y="226"/>
                </a:cxn>
                <a:cxn ang="0">
                  <a:pos x="48" y="247"/>
                </a:cxn>
                <a:cxn ang="0">
                  <a:pos x="54" y="269"/>
                </a:cxn>
                <a:cxn ang="0">
                  <a:pos x="54" y="291"/>
                </a:cxn>
                <a:cxn ang="0">
                  <a:pos x="54" y="320"/>
                </a:cxn>
                <a:cxn ang="0">
                  <a:pos x="54" y="342"/>
                </a:cxn>
                <a:cxn ang="0">
                  <a:pos x="54" y="364"/>
                </a:cxn>
                <a:cxn ang="0">
                  <a:pos x="54" y="386"/>
                </a:cxn>
                <a:cxn ang="0">
                  <a:pos x="54" y="408"/>
                </a:cxn>
                <a:cxn ang="0">
                  <a:pos x="54" y="430"/>
                </a:cxn>
                <a:cxn ang="0">
                  <a:pos x="54" y="452"/>
                </a:cxn>
                <a:cxn ang="0">
                  <a:pos x="54" y="472"/>
                </a:cxn>
                <a:cxn ang="0">
                  <a:pos x="54" y="494"/>
                </a:cxn>
                <a:cxn ang="0">
                  <a:pos x="54" y="531"/>
                </a:cxn>
                <a:cxn ang="0">
                  <a:pos x="60" y="553"/>
                </a:cxn>
                <a:cxn ang="0">
                  <a:pos x="60" y="575"/>
                </a:cxn>
                <a:cxn ang="0">
                  <a:pos x="66" y="596"/>
                </a:cxn>
                <a:cxn ang="0">
                  <a:pos x="66" y="618"/>
                </a:cxn>
                <a:cxn ang="0">
                  <a:pos x="70" y="647"/>
                </a:cxn>
                <a:cxn ang="0">
                  <a:pos x="76" y="677"/>
                </a:cxn>
                <a:cxn ang="0">
                  <a:pos x="82" y="720"/>
                </a:cxn>
                <a:cxn ang="0">
                  <a:pos x="88" y="742"/>
                </a:cxn>
                <a:cxn ang="0">
                  <a:pos x="88" y="764"/>
                </a:cxn>
                <a:cxn ang="0">
                  <a:pos x="94" y="786"/>
                </a:cxn>
                <a:cxn ang="0">
                  <a:pos x="94" y="808"/>
                </a:cxn>
                <a:cxn ang="0">
                  <a:pos x="100" y="830"/>
                </a:cxn>
                <a:cxn ang="0">
                  <a:pos x="106" y="852"/>
                </a:cxn>
                <a:cxn ang="0">
                  <a:pos x="106" y="873"/>
                </a:cxn>
                <a:cxn ang="0">
                  <a:pos x="112" y="895"/>
                </a:cxn>
                <a:cxn ang="0">
                  <a:pos x="118" y="917"/>
                </a:cxn>
                <a:cxn ang="0">
                  <a:pos x="136" y="924"/>
                </a:cxn>
              </a:cxnLst>
              <a:rect l="0" t="0" r="r" b="b"/>
              <a:pathLst>
                <a:path w="136" h="924">
                  <a:moveTo>
                    <a:pt x="0" y="0"/>
                  </a:moveTo>
                  <a:lnTo>
                    <a:pt x="12" y="21"/>
                  </a:lnTo>
                  <a:lnTo>
                    <a:pt x="24" y="43"/>
                  </a:lnTo>
                  <a:lnTo>
                    <a:pt x="30" y="65"/>
                  </a:lnTo>
                  <a:lnTo>
                    <a:pt x="36" y="87"/>
                  </a:lnTo>
                  <a:lnTo>
                    <a:pt x="36" y="109"/>
                  </a:lnTo>
                  <a:lnTo>
                    <a:pt x="42" y="138"/>
                  </a:lnTo>
                  <a:lnTo>
                    <a:pt x="42" y="160"/>
                  </a:lnTo>
                  <a:lnTo>
                    <a:pt x="48" y="182"/>
                  </a:lnTo>
                  <a:lnTo>
                    <a:pt x="48" y="204"/>
                  </a:lnTo>
                  <a:lnTo>
                    <a:pt x="48" y="226"/>
                  </a:lnTo>
                  <a:lnTo>
                    <a:pt x="48" y="247"/>
                  </a:lnTo>
                  <a:lnTo>
                    <a:pt x="54" y="269"/>
                  </a:lnTo>
                  <a:lnTo>
                    <a:pt x="54" y="291"/>
                  </a:lnTo>
                  <a:lnTo>
                    <a:pt x="54" y="320"/>
                  </a:lnTo>
                  <a:lnTo>
                    <a:pt x="54" y="342"/>
                  </a:lnTo>
                  <a:lnTo>
                    <a:pt x="54" y="364"/>
                  </a:lnTo>
                  <a:lnTo>
                    <a:pt x="54" y="386"/>
                  </a:lnTo>
                  <a:lnTo>
                    <a:pt x="54" y="408"/>
                  </a:lnTo>
                  <a:lnTo>
                    <a:pt x="54" y="430"/>
                  </a:lnTo>
                  <a:lnTo>
                    <a:pt x="54" y="452"/>
                  </a:lnTo>
                  <a:lnTo>
                    <a:pt x="54" y="472"/>
                  </a:lnTo>
                  <a:lnTo>
                    <a:pt x="54" y="494"/>
                  </a:lnTo>
                  <a:lnTo>
                    <a:pt x="54" y="531"/>
                  </a:lnTo>
                  <a:lnTo>
                    <a:pt x="60" y="553"/>
                  </a:lnTo>
                  <a:lnTo>
                    <a:pt x="60" y="575"/>
                  </a:lnTo>
                  <a:lnTo>
                    <a:pt x="66" y="596"/>
                  </a:lnTo>
                  <a:lnTo>
                    <a:pt x="66" y="618"/>
                  </a:lnTo>
                  <a:lnTo>
                    <a:pt x="70" y="647"/>
                  </a:lnTo>
                  <a:lnTo>
                    <a:pt x="76" y="677"/>
                  </a:lnTo>
                  <a:lnTo>
                    <a:pt x="82" y="720"/>
                  </a:lnTo>
                  <a:lnTo>
                    <a:pt x="88" y="742"/>
                  </a:lnTo>
                  <a:lnTo>
                    <a:pt x="88" y="764"/>
                  </a:lnTo>
                  <a:lnTo>
                    <a:pt x="94" y="786"/>
                  </a:lnTo>
                  <a:lnTo>
                    <a:pt x="94" y="808"/>
                  </a:lnTo>
                  <a:lnTo>
                    <a:pt x="100" y="830"/>
                  </a:lnTo>
                  <a:lnTo>
                    <a:pt x="106" y="852"/>
                  </a:lnTo>
                  <a:lnTo>
                    <a:pt x="106" y="873"/>
                  </a:lnTo>
                  <a:lnTo>
                    <a:pt x="112" y="895"/>
                  </a:lnTo>
                  <a:lnTo>
                    <a:pt x="118" y="917"/>
                  </a:lnTo>
                  <a:lnTo>
                    <a:pt x="136" y="924"/>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38" name="Freeform 22"/>
            <p:cNvSpPr>
              <a:spLocks noChangeArrowheads="1"/>
            </p:cNvSpPr>
            <p:nvPr/>
          </p:nvSpPr>
          <p:spPr bwMode="auto">
            <a:xfrm>
              <a:off x="2737" y="2286"/>
              <a:ext cx="136" cy="638"/>
            </a:xfrm>
            <a:custGeom>
              <a:avLst/>
              <a:gdLst/>
              <a:ahLst/>
              <a:cxnLst>
                <a:cxn ang="0">
                  <a:pos x="136" y="0"/>
                </a:cxn>
                <a:cxn ang="0">
                  <a:pos x="124" y="16"/>
                </a:cxn>
                <a:cxn ang="0">
                  <a:pos x="112" y="31"/>
                </a:cxn>
                <a:cxn ang="0">
                  <a:pos x="107" y="46"/>
                </a:cxn>
                <a:cxn ang="0">
                  <a:pos x="100" y="61"/>
                </a:cxn>
                <a:cxn ang="0">
                  <a:pos x="100" y="76"/>
                </a:cxn>
                <a:cxn ang="0">
                  <a:pos x="95" y="96"/>
                </a:cxn>
                <a:cxn ang="0">
                  <a:pos x="95" y="111"/>
                </a:cxn>
                <a:cxn ang="0">
                  <a:pos x="88" y="126"/>
                </a:cxn>
                <a:cxn ang="0">
                  <a:pos x="88" y="141"/>
                </a:cxn>
                <a:cxn ang="0">
                  <a:pos x="88" y="156"/>
                </a:cxn>
                <a:cxn ang="0">
                  <a:pos x="88" y="171"/>
                </a:cxn>
                <a:cxn ang="0">
                  <a:pos x="83" y="186"/>
                </a:cxn>
                <a:cxn ang="0">
                  <a:pos x="83" y="201"/>
                </a:cxn>
                <a:cxn ang="0">
                  <a:pos x="83" y="222"/>
                </a:cxn>
                <a:cxn ang="0">
                  <a:pos x="83" y="237"/>
                </a:cxn>
                <a:cxn ang="0">
                  <a:pos x="83" y="252"/>
                </a:cxn>
                <a:cxn ang="0">
                  <a:pos x="83" y="267"/>
                </a:cxn>
                <a:cxn ang="0">
                  <a:pos x="83" y="282"/>
                </a:cxn>
                <a:cxn ang="0">
                  <a:pos x="83" y="297"/>
                </a:cxn>
                <a:cxn ang="0">
                  <a:pos x="83" y="312"/>
                </a:cxn>
                <a:cxn ang="0">
                  <a:pos x="83" y="326"/>
                </a:cxn>
                <a:cxn ang="0">
                  <a:pos x="83" y="341"/>
                </a:cxn>
                <a:cxn ang="0">
                  <a:pos x="83" y="366"/>
                </a:cxn>
                <a:cxn ang="0">
                  <a:pos x="76" y="381"/>
                </a:cxn>
                <a:cxn ang="0">
                  <a:pos x="76" y="396"/>
                </a:cxn>
                <a:cxn ang="0">
                  <a:pos x="71" y="411"/>
                </a:cxn>
                <a:cxn ang="0">
                  <a:pos x="71" y="427"/>
                </a:cxn>
                <a:cxn ang="0">
                  <a:pos x="66" y="447"/>
                </a:cxn>
                <a:cxn ang="0">
                  <a:pos x="60" y="467"/>
                </a:cxn>
                <a:cxn ang="0">
                  <a:pos x="54" y="497"/>
                </a:cxn>
                <a:cxn ang="0">
                  <a:pos x="48" y="512"/>
                </a:cxn>
                <a:cxn ang="0">
                  <a:pos x="48" y="527"/>
                </a:cxn>
                <a:cxn ang="0">
                  <a:pos x="42" y="542"/>
                </a:cxn>
                <a:cxn ang="0">
                  <a:pos x="42" y="557"/>
                </a:cxn>
                <a:cxn ang="0">
                  <a:pos x="36" y="572"/>
                </a:cxn>
                <a:cxn ang="0">
                  <a:pos x="30" y="587"/>
                </a:cxn>
                <a:cxn ang="0">
                  <a:pos x="30" y="602"/>
                </a:cxn>
                <a:cxn ang="0">
                  <a:pos x="24" y="617"/>
                </a:cxn>
                <a:cxn ang="0">
                  <a:pos x="18" y="632"/>
                </a:cxn>
                <a:cxn ang="0">
                  <a:pos x="0" y="638"/>
                </a:cxn>
              </a:cxnLst>
              <a:rect l="0" t="0" r="r" b="b"/>
              <a:pathLst>
                <a:path w="136" h="638">
                  <a:moveTo>
                    <a:pt x="136" y="0"/>
                  </a:moveTo>
                  <a:lnTo>
                    <a:pt x="124" y="16"/>
                  </a:lnTo>
                  <a:lnTo>
                    <a:pt x="112" y="31"/>
                  </a:lnTo>
                  <a:lnTo>
                    <a:pt x="107" y="46"/>
                  </a:lnTo>
                  <a:lnTo>
                    <a:pt x="100" y="61"/>
                  </a:lnTo>
                  <a:lnTo>
                    <a:pt x="100" y="76"/>
                  </a:lnTo>
                  <a:lnTo>
                    <a:pt x="95" y="96"/>
                  </a:lnTo>
                  <a:lnTo>
                    <a:pt x="95" y="111"/>
                  </a:lnTo>
                  <a:lnTo>
                    <a:pt x="88" y="126"/>
                  </a:lnTo>
                  <a:lnTo>
                    <a:pt x="88" y="141"/>
                  </a:lnTo>
                  <a:lnTo>
                    <a:pt x="88" y="156"/>
                  </a:lnTo>
                  <a:lnTo>
                    <a:pt x="88" y="171"/>
                  </a:lnTo>
                  <a:lnTo>
                    <a:pt x="83" y="186"/>
                  </a:lnTo>
                  <a:lnTo>
                    <a:pt x="83" y="201"/>
                  </a:lnTo>
                  <a:lnTo>
                    <a:pt x="83" y="222"/>
                  </a:lnTo>
                  <a:lnTo>
                    <a:pt x="83" y="237"/>
                  </a:lnTo>
                  <a:lnTo>
                    <a:pt x="83" y="252"/>
                  </a:lnTo>
                  <a:lnTo>
                    <a:pt x="83" y="267"/>
                  </a:lnTo>
                  <a:lnTo>
                    <a:pt x="83" y="282"/>
                  </a:lnTo>
                  <a:lnTo>
                    <a:pt x="83" y="297"/>
                  </a:lnTo>
                  <a:lnTo>
                    <a:pt x="83" y="312"/>
                  </a:lnTo>
                  <a:lnTo>
                    <a:pt x="83" y="326"/>
                  </a:lnTo>
                  <a:lnTo>
                    <a:pt x="83" y="341"/>
                  </a:lnTo>
                  <a:lnTo>
                    <a:pt x="83" y="366"/>
                  </a:lnTo>
                  <a:lnTo>
                    <a:pt x="76" y="381"/>
                  </a:lnTo>
                  <a:lnTo>
                    <a:pt x="76" y="396"/>
                  </a:lnTo>
                  <a:lnTo>
                    <a:pt x="71" y="411"/>
                  </a:lnTo>
                  <a:lnTo>
                    <a:pt x="71" y="427"/>
                  </a:lnTo>
                  <a:lnTo>
                    <a:pt x="66" y="447"/>
                  </a:lnTo>
                  <a:lnTo>
                    <a:pt x="60" y="467"/>
                  </a:lnTo>
                  <a:lnTo>
                    <a:pt x="54" y="497"/>
                  </a:lnTo>
                  <a:lnTo>
                    <a:pt x="48" y="512"/>
                  </a:lnTo>
                  <a:lnTo>
                    <a:pt x="48" y="527"/>
                  </a:lnTo>
                  <a:lnTo>
                    <a:pt x="42" y="542"/>
                  </a:lnTo>
                  <a:lnTo>
                    <a:pt x="42" y="557"/>
                  </a:lnTo>
                  <a:lnTo>
                    <a:pt x="36" y="572"/>
                  </a:lnTo>
                  <a:lnTo>
                    <a:pt x="30" y="587"/>
                  </a:lnTo>
                  <a:lnTo>
                    <a:pt x="30" y="602"/>
                  </a:lnTo>
                  <a:lnTo>
                    <a:pt x="24" y="617"/>
                  </a:lnTo>
                  <a:lnTo>
                    <a:pt x="18" y="632"/>
                  </a:lnTo>
                  <a:lnTo>
                    <a:pt x="0" y="638"/>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39" name="Freeform 23"/>
            <p:cNvSpPr>
              <a:spLocks noChangeArrowheads="1"/>
            </p:cNvSpPr>
            <p:nvPr/>
          </p:nvSpPr>
          <p:spPr bwMode="auto">
            <a:xfrm>
              <a:off x="2880" y="2286"/>
              <a:ext cx="135" cy="638"/>
            </a:xfrm>
            <a:custGeom>
              <a:avLst/>
              <a:gdLst/>
              <a:ahLst/>
              <a:cxnLst>
                <a:cxn ang="0">
                  <a:pos x="0" y="0"/>
                </a:cxn>
                <a:cxn ang="0">
                  <a:pos x="12" y="16"/>
                </a:cxn>
                <a:cxn ang="0">
                  <a:pos x="24" y="31"/>
                </a:cxn>
                <a:cxn ang="0">
                  <a:pos x="29" y="46"/>
                </a:cxn>
                <a:cxn ang="0">
                  <a:pos x="36" y="61"/>
                </a:cxn>
                <a:cxn ang="0">
                  <a:pos x="36" y="76"/>
                </a:cxn>
                <a:cxn ang="0">
                  <a:pos x="41" y="96"/>
                </a:cxn>
                <a:cxn ang="0">
                  <a:pos x="41" y="111"/>
                </a:cxn>
                <a:cxn ang="0">
                  <a:pos x="48" y="126"/>
                </a:cxn>
                <a:cxn ang="0">
                  <a:pos x="48" y="141"/>
                </a:cxn>
                <a:cxn ang="0">
                  <a:pos x="48" y="156"/>
                </a:cxn>
                <a:cxn ang="0">
                  <a:pos x="48" y="171"/>
                </a:cxn>
                <a:cxn ang="0">
                  <a:pos x="53" y="186"/>
                </a:cxn>
                <a:cxn ang="0">
                  <a:pos x="53" y="201"/>
                </a:cxn>
                <a:cxn ang="0">
                  <a:pos x="53" y="222"/>
                </a:cxn>
                <a:cxn ang="0">
                  <a:pos x="53" y="237"/>
                </a:cxn>
                <a:cxn ang="0">
                  <a:pos x="53" y="252"/>
                </a:cxn>
                <a:cxn ang="0">
                  <a:pos x="53" y="267"/>
                </a:cxn>
                <a:cxn ang="0">
                  <a:pos x="53" y="282"/>
                </a:cxn>
                <a:cxn ang="0">
                  <a:pos x="53" y="297"/>
                </a:cxn>
                <a:cxn ang="0">
                  <a:pos x="53" y="312"/>
                </a:cxn>
                <a:cxn ang="0">
                  <a:pos x="53" y="326"/>
                </a:cxn>
                <a:cxn ang="0">
                  <a:pos x="53" y="341"/>
                </a:cxn>
                <a:cxn ang="0">
                  <a:pos x="53" y="366"/>
                </a:cxn>
                <a:cxn ang="0">
                  <a:pos x="60" y="381"/>
                </a:cxn>
                <a:cxn ang="0">
                  <a:pos x="60" y="396"/>
                </a:cxn>
                <a:cxn ang="0">
                  <a:pos x="65" y="411"/>
                </a:cxn>
                <a:cxn ang="0">
                  <a:pos x="65" y="427"/>
                </a:cxn>
                <a:cxn ang="0">
                  <a:pos x="69" y="447"/>
                </a:cxn>
                <a:cxn ang="0">
                  <a:pos x="75" y="467"/>
                </a:cxn>
                <a:cxn ang="0">
                  <a:pos x="81" y="497"/>
                </a:cxn>
                <a:cxn ang="0">
                  <a:pos x="87" y="512"/>
                </a:cxn>
                <a:cxn ang="0">
                  <a:pos x="87" y="527"/>
                </a:cxn>
                <a:cxn ang="0">
                  <a:pos x="93" y="542"/>
                </a:cxn>
                <a:cxn ang="0">
                  <a:pos x="93" y="557"/>
                </a:cxn>
                <a:cxn ang="0">
                  <a:pos x="99" y="572"/>
                </a:cxn>
                <a:cxn ang="0">
                  <a:pos x="105" y="587"/>
                </a:cxn>
                <a:cxn ang="0">
                  <a:pos x="105" y="602"/>
                </a:cxn>
                <a:cxn ang="0">
                  <a:pos x="111" y="617"/>
                </a:cxn>
                <a:cxn ang="0">
                  <a:pos x="117" y="632"/>
                </a:cxn>
                <a:cxn ang="0">
                  <a:pos x="135" y="638"/>
                </a:cxn>
              </a:cxnLst>
              <a:rect l="0" t="0" r="r" b="b"/>
              <a:pathLst>
                <a:path w="135" h="638">
                  <a:moveTo>
                    <a:pt x="0" y="0"/>
                  </a:moveTo>
                  <a:lnTo>
                    <a:pt x="12" y="16"/>
                  </a:lnTo>
                  <a:lnTo>
                    <a:pt x="24" y="31"/>
                  </a:lnTo>
                  <a:lnTo>
                    <a:pt x="29" y="46"/>
                  </a:lnTo>
                  <a:lnTo>
                    <a:pt x="36" y="61"/>
                  </a:lnTo>
                  <a:lnTo>
                    <a:pt x="36" y="76"/>
                  </a:lnTo>
                  <a:lnTo>
                    <a:pt x="41" y="96"/>
                  </a:lnTo>
                  <a:lnTo>
                    <a:pt x="41" y="111"/>
                  </a:lnTo>
                  <a:lnTo>
                    <a:pt x="48" y="126"/>
                  </a:lnTo>
                  <a:lnTo>
                    <a:pt x="48" y="141"/>
                  </a:lnTo>
                  <a:lnTo>
                    <a:pt x="48" y="156"/>
                  </a:lnTo>
                  <a:lnTo>
                    <a:pt x="48" y="171"/>
                  </a:lnTo>
                  <a:lnTo>
                    <a:pt x="53" y="186"/>
                  </a:lnTo>
                  <a:lnTo>
                    <a:pt x="53" y="201"/>
                  </a:lnTo>
                  <a:lnTo>
                    <a:pt x="53" y="222"/>
                  </a:lnTo>
                  <a:lnTo>
                    <a:pt x="53" y="237"/>
                  </a:lnTo>
                  <a:lnTo>
                    <a:pt x="53" y="252"/>
                  </a:lnTo>
                  <a:lnTo>
                    <a:pt x="53" y="267"/>
                  </a:lnTo>
                  <a:lnTo>
                    <a:pt x="53" y="282"/>
                  </a:lnTo>
                  <a:lnTo>
                    <a:pt x="53" y="297"/>
                  </a:lnTo>
                  <a:lnTo>
                    <a:pt x="53" y="312"/>
                  </a:lnTo>
                  <a:lnTo>
                    <a:pt x="53" y="326"/>
                  </a:lnTo>
                  <a:lnTo>
                    <a:pt x="53" y="341"/>
                  </a:lnTo>
                  <a:lnTo>
                    <a:pt x="53" y="366"/>
                  </a:lnTo>
                  <a:lnTo>
                    <a:pt x="60" y="381"/>
                  </a:lnTo>
                  <a:lnTo>
                    <a:pt x="60" y="396"/>
                  </a:lnTo>
                  <a:lnTo>
                    <a:pt x="65" y="411"/>
                  </a:lnTo>
                  <a:lnTo>
                    <a:pt x="65" y="427"/>
                  </a:lnTo>
                  <a:lnTo>
                    <a:pt x="69" y="447"/>
                  </a:lnTo>
                  <a:lnTo>
                    <a:pt x="75" y="467"/>
                  </a:lnTo>
                  <a:lnTo>
                    <a:pt x="81" y="497"/>
                  </a:lnTo>
                  <a:lnTo>
                    <a:pt x="87" y="512"/>
                  </a:lnTo>
                  <a:lnTo>
                    <a:pt x="87" y="527"/>
                  </a:lnTo>
                  <a:lnTo>
                    <a:pt x="93" y="542"/>
                  </a:lnTo>
                  <a:lnTo>
                    <a:pt x="93" y="557"/>
                  </a:lnTo>
                  <a:lnTo>
                    <a:pt x="99" y="572"/>
                  </a:lnTo>
                  <a:lnTo>
                    <a:pt x="105" y="587"/>
                  </a:lnTo>
                  <a:lnTo>
                    <a:pt x="105" y="602"/>
                  </a:lnTo>
                  <a:lnTo>
                    <a:pt x="111" y="617"/>
                  </a:lnTo>
                  <a:lnTo>
                    <a:pt x="117" y="632"/>
                  </a:lnTo>
                  <a:lnTo>
                    <a:pt x="135" y="638"/>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40" name="Freeform 24"/>
            <p:cNvSpPr>
              <a:spLocks noChangeArrowheads="1"/>
            </p:cNvSpPr>
            <p:nvPr/>
          </p:nvSpPr>
          <p:spPr bwMode="auto">
            <a:xfrm>
              <a:off x="2990" y="2459"/>
              <a:ext cx="136" cy="464"/>
            </a:xfrm>
            <a:custGeom>
              <a:avLst/>
              <a:gdLst/>
              <a:ahLst/>
              <a:cxnLst>
                <a:cxn ang="0">
                  <a:pos x="136" y="0"/>
                </a:cxn>
                <a:cxn ang="0">
                  <a:pos x="124" y="11"/>
                </a:cxn>
                <a:cxn ang="0">
                  <a:pos x="112" y="22"/>
                </a:cxn>
                <a:cxn ang="0">
                  <a:pos x="106" y="33"/>
                </a:cxn>
                <a:cxn ang="0">
                  <a:pos x="100" y="44"/>
                </a:cxn>
                <a:cxn ang="0">
                  <a:pos x="100" y="55"/>
                </a:cxn>
                <a:cxn ang="0">
                  <a:pos x="94" y="70"/>
                </a:cxn>
                <a:cxn ang="0">
                  <a:pos x="94" y="81"/>
                </a:cxn>
                <a:cxn ang="0">
                  <a:pos x="88" y="92"/>
                </a:cxn>
                <a:cxn ang="0">
                  <a:pos x="88" y="103"/>
                </a:cxn>
                <a:cxn ang="0">
                  <a:pos x="88" y="114"/>
                </a:cxn>
                <a:cxn ang="0">
                  <a:pos x="88" y="124"/>
                </a:cxn>
                <a:cxn ang="0">
                  <a:pos x="82" y="135"/>
                </a:cxn>
                <a:cxn ang="0">
                  <a:pos x="82" y="146"/>
                </a:cxn>
                <a:cxn ang="0">
                  <a:pos x="82" y="161"/>
                </a:cxn>
                <a:cxn ang="0">
                  <a:pos x="82" y="172"/>
                </a:cxn>
                <a:cxn ang="0">
                  <a:pos x="82" y="183"/>
                </a:cxn>
                <a:cxn ang="0">
                  <a:pos x="82" y="194"/>
                </a:cxn>
                <a:cxn ang="0">
                  <a:pos x="82" y="205"/>
                </a:cxn>
                <a:cxn ang="0">
                  <a:pos x="82" y="216"/>
                </a:cxn>
                <a:cxn ang="0">
                  <a:pos x="82" y="227"/>
                </a:cxn>
                <a:cxn ang="0">
                  <a:pos x="82" y="237"/>
                </a:cxn>
                <a:cxn ang="0">
                  <a:pos x="82" y="248"/>
                </a:cxn>
                <a:cxn ang="0">
                  <a:pos x="82" y="266"/>
                </a:cxn>
                <a:cxn ang="0">
                  <a:pos x="76" y="277"/>
                </a:cxn>
                <a:cxn ang="0">
                  <a:pos x="76" y="288"/>
                </a:cxn>
                <a:cxn ang="0">
                  <a:pos x="70" y="299"/>
                </a:cxn>
                <a:cxn ang="0">
                  <a:pos x="70" y="310"/>
                </a:cxn>
                <a:cxn ang="0">
                  <a:pos x="66" y="325"/>
                </a:cxn>
                <a:cxn ang="0">
                  <a:pos x="60" y="340"/>
                </a:cxn>
                <a:cxn ang="0">
                  <a:pos x="54" y="361"/>
                </a:cxn>
                <a:cxn ang="0">
                  <a:pos x="48" y="372"/>
                </a:cxn>
                <a:cxn ang="0">
                  <a:pos x="48" y="383"/>
                </a:cxn>
                <a:cxn ang="0">
                  <a:pos x="42" y="394"/>
                </a:cxn>
                <a:cxn ang="0">
                  <a:pos x="42" y="405"/>
                </a:cxn>
                <a:cxn ang="0">
                  <a:pos x="36" y="416"/>
                </a:cxn>
                <a:cxn ang="0">
                  <a:pos x="30" y="427"/>
                </a:cxn>
                <a:cxn ang="0">
                  <a:pos x="30" y="438"/>
                </a:cxn>
                <a:cxn ang="0">
                  <a:pos x="24" y="449"/>
                </a:cxn>
                <a:cxn ang="0">
                  <a:pos x="18" y="460"/>
                </a:cxn>
                <a:cxn ang="0">
                  <a:pos x="0" y="464"/>
                </a:cxn>
              </a:cxnLst>
              <a:rect l="0" t="0" r="r" b="b"/>
              <a:pathLst>
                <a:path w="136" h="464">
                  <a:moveTo>
                    <a:pt x="136" y="0"/>
                  </a:moveTo>
                  <a:lnTo>
                    <a:pt x="124" y="11"/>
                  </a:lnTo>
                  <a:lnTo>
                    <a:pt x="112" y="22"/>
                  </a:lnTo>
                  <a:lnTo>
                    <a:pt x="106" y="33"/>
                  </a:lnTo>
                  <a:lnTo>
                    <a:pt x="100" y="44"/>
                  </a:lnTo>
                  <a:lnTo>
                    <a:pt x="100" y="55"/>
                  </a:lnTo>
                  <a:lnTo>
                    <a:pt x="94" y="70"/>
                  </a:lnTo>
                  <a:lnTo>
                    <a:pt x="94" y="81"/>
                  </a:lnTo>
                  <a:lnTo>
                    <a:pt x="88" y="92"/>
                  </a:lnTo>
                  <a:lnTo>
                    <a:pt x="88" y="103"/>
                  </a:lnTo>
                  <a:lnTo>
                    <a:pt x="88" y="114"/>
                  </a:lnTo>
                  <a:lnTo>
                    <a:pt x="88" y="124"/>
                  </a:lnTo>
                  <a:lnTo>
                    <a:pt x="82" y="135"/>
                  </a:lnTo>
                  <a:lnTo>
                    <a:pt x="82" y="146"/>
                  </a:lnTo>
                  <a:lnTo>
                    <a:pt x="82" y="161"/>
                  </a:lnTo>
                  <a:lnTo>
                    <a:pt x="82" y="172"/>
                  </a:lnTo>
                  <a:lnTo>
                    <a:pt x="82" y="183"/>
                  </a:lnTo>
                  <a:lnTo>
                    <a:pt x="82" y="194"/>
                  </a:lnTo>
                  <a:lnTo>
                    <a:pt x="82" y="205"/>
                  </a:lnTo>
                  <a:lnTo>
                    <a:pt x="82" y="216"/>
                  </a:lnTo>
                  <a:lnTo>
                    <a:pt x="82" y="227"/>
                  </a:lnTo>
                  <a:lnTo>
                    <a:pt x="82" y="237"/>
                  </a:lnTo>
                  <a:lnTo>
                    <a:pt x="82" y="248"/>
                  </a:lnTo>
                  <a:lnTo>
                    <a:pt x="82" y="266"/>
                  </a:lnTo>
                  <a:lnTo>
                    <a:pt x="76" y="277"/>
                  </a:lnTo>
                  <a:lnTo>
                    <a:pt x="76" y="288"/>
                  </a:lnTo>
                  <a:lnTo>
                    <a:pt x="70" y="299"/>
                  </a:lnTo>
                  <a:lnTo>
                    <a:pt x="70" y="310"/>
                  </a:lnTo>
                  <a:lnTo>
                    <a:pt x="66" y="325"/>
                  </a:lnTo>
                  <a:lnTo>
                    <a:pt x="60" y="340"/>
                  </a:lnTo>
                  <a:lnTo>
                    <a:pt x="54" y="361"/>
                  </a:lnTo>
                  <a:lnTo>
                    <a:pt x="48" y="372"/>
                  </a:lnTo>
                  <a:lnTo>
                    <a:pt x="48" y="383"/>
                  </a:lnTo>
                  <a:lnTo>
                    <a:pt x="42" y="394"/>
                  </a:lnTo>
                  <a:lnTo>
                    <a:pt x="42" y="405"/>
                  </a:lnTo>
                  <a:lnTo>
                    <a:pt x="36" y="416"/>
                  </a:lnTo>
                  <a:lnTo>
                    <a:pt x="30" y="427"/>
                  </a:lnTo>
                  <a:lnTo>
                    <a:pt x="30" y="438"/>
                  </a:lnTo>
                  <a:lnTo>
                    <a:pt x="24" y="449"/>
                  </a:lnTo>
                  <a:lnTo>
                    <a:pt x="18" y="460"/>
                  </a:lnTo>
                  <a:lnTo>
                    <a:pt x="0" y="464"/>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41" name="Freeform 25"/>
            <p:cNvSpPr>
              <a:spLocks noChangeArrowheads="1"/>
            </p:cNvSpPr>
            <p:nvPr/>
          </p:nvSpPr>
          <p:spPr bwMode="auto">
            <a:xfrm>
              <a:off x="3132" y="2459"/>
              <a:ext cx="135" cy="464"/>
            </a:xfrm>
            <a:custGeom>
              <a:avLst/>
              <a:gdLst/>
              <a:ahLst/>
              <a:cxnLst>
                <a:cxn ang="0">
                  <a:pos x="0" y="0"/>
                </a:cxn>
                <a:cxn ang="0">
                  <a:pos x="12" y="11"/>
                </a:cxn>
                <a:cxn ang="0">
                  <a:pos x="24" y="22"/>
                </a:cxn>
                <a:cxn ang="0">
                  <a:pos x="29" y="33"/>
                </a:cxn>
                <a:cxn ang="0">
                  <a:pos x="36" y="44"/>
                </a:cxn>
                <a:cxn ang="0">
                  <a:pos x="36" y="55"/>
                </a:cxn>
                <a:cxn ang="0">
                  <a:pos x="41" y="70"/>
                </a:cxn>
                <a:cxn ang="0">
                  <a:pos x="41" y="81"/>
                </a:cxn>
                <a:cxn ang="0">
                  <a:pos x="48" y="92"/>
                </a:cxn>
                <a:cxn ang="0">
                  <a:pos x="48" y="103"/>
                </a:cxn>
                <a:cxn ang="0">
                  <a:pos x="48" y="114"/>
                </a:cxn>
                <a:cxn ang="0">
                  <a:pos x="48" y="124"/>
                </a:cxn>
                <a:cxn ang="0">
                  <a:pos x="53" y="135"/>
                </a:cxn>
                <a:cxn ang="0">
                  <a:pos x="53" y="146"/>
                </a:cxn>
                <a:cxn ang="0">
                  <a:pos x="53" y="161"/>
                </a:cxn>
                <a:cxn ang="0">
                  <a:pos x="53" y="172"/>
                </a:cxn>
                <a:cxn ang="0">
                  <a:pos x="53" y="183"/>
                </a:cxn>
                <a:cxn ang="0">
                  <a:pos x="53" y="194"/>
                </a:cxn>
                <a:cxn ang="0">
                  <a:pos x="53" y="205"/>
                </a:cxn>
                <a:cxn ang="0">
                  <a:pos x="53" y="216"/>
                </a:cxn>
                <a:cxn ang="0">
                  <a:pos x="53" y="227"/>
                </a:cxn>
                <a:cxn ang="0">
                  <a:pos x="53" y="237"/>
                </a:cxn>
                <a:cxn ang="0">
                  <a:pos x="53" y="248"/>
                </a:cxn>
                <a:cxn ang="0">
                  <a:pos x="53" y="266"/>
                </a:cxn>
                <a:cxn ang="0">
                  <a:pos x="60" y="277"/>
                </a:cxn>
                <a:cxn ang="0">
                  <a:pos x="60" y="288"/>
                </a:cxn>
                <a:cxn ang="0">
                  <a:pos x="65" y="299"/>
                </a:cxn>
                <a:cxn ang="0">
                  <a:pos x="65" y="310"/>
                </a:cxn>
                <a:cxn ang="0">
                  <a:pos x="69" y="325"/>
                </a:cxn>
                <a:cxn ang="0">
                  <a:pos x="75" y="340"/>
                </a:cxn>
                <a:cxn ang="0">
                  <a:pos x="81" y="361"/>
                </a:cxn>
                <a:cxn ang="0">
                  <a:pos x="87" y="372"/>
                </a:cxn>
                <a:cxn ang="0">
                  <a:pos x="87" y="383"/>
                </a:cxn>
                <a:cxn ang="0">
                  <a:pos x="93" y="394"/>
                </a:cxn>
                <a:cxn ang="0">
                  <a:pos x="93" y="405"/>
                </a:cxn>
                <a:cxn ang="0">
                  <a:pos x="99" y="416"/>
                </a:cxn>
                <a:cxn ang="0">
                  <a:pos x="105" y="427"/>
                </a:cxn>
                <a:cxn ang="0">
                  <a:pos x="105" y="438"/>
                </a:cxn>
                <a:cxn ang="0">
                  <a:pos x="111" y="449"/>
                </a:cxn>
                <a:cxn ang="0">
                  <a:pos x="117" y="460"/>
                </a:cxn>
                <a:cxn ang="0">
                  <a:pos x="135" y="464"/>
                </a:cxn>
              </a:cxnLst>
              <a:rect l="0" t="0" r="r" b="b"/>
              <a:pathLst>
                <a:path w="135" h="464">
                  <a:moveTo>
                    <a:pt x="0" y="0"/>
                  </a:moveTo>
                  <a:lnTo>
                    <a:pt x="12" y="11"/>
                  </a:lnTo>
                  <a:lnTo>
                    <a:pt x="24" y="22"/>
                  </a:lnTo>
                  <a:lnTo>
                    <a:pt x="29" y="33"/>
                  </a:lnTo>
                  <a:lnTo>
                    <a:pt x="36" y="44"/>
                  </a:lnTo>
                  <a:lnTo>
                    <a:pt x="36" y="55"/>
                  </a:lnTo>
                  <a:lnTo>
                    <a:pt x="41" y="70"/>
                  </a:lnTo>
                  <a:lnTo>
                    <a:pt x="41" y="81"/>
                  </a:lnTo>
                  <a:lnTo>
                    <a:pt x="48" y="92"/>
                  </a:lnTo>
                  <a:lnTo>
                    <a:pt x="48" y="103"/>
                  </a:lnTo>
                  <a:lnTo>
                    <a:pt x="48" y="114"/>
                  </a:lnTo>
                  <a:lnTo>
                    <a:pt x="48" y="124"/>
                  </a:lnTo>
                  <a:lnTo>
                    <a:pt x="53" y="135"/>
                  </a:lnTo>
                  <a:lnTo>
                    <a:pt x="53" y="146"/>
                  </a:lnTo>
                  <a:lnTo>
                    <a:pt x="53" y="161"/>
                  </a:lnTo>
                  <a:lnTo>
                    <a:pt x="53" y="172"/>
                  </a:lnTo>
                  <a:lnTo>
                    <a:pt x="53" y="183"/>
                  </a:lnTo>
                  <a:lnTo>
                    <a:pt x="53" y="194"/>
                  </a:lnTo>
                  <a:lnTo>
                    <a:pt x="53" y="205"/>
                  </a:lnTo>
                  <a:lnTo>
                    <a:pt x="53" y="216"/>
                  </a:lnTo>
                  <a:lnTo>
                    <a:pt x="53" y="227"/>
                  </a:lnTo>
                  <a:lnTo>
                    <a:pt x="53" y="237"/>
                  </a:lnTo>
                  <a:lnTo>
                    <a:pt x="53" y="248"/>
                  </a:lnTo>
                  <a:lnTo>
                    <a:pt x="53" y="266"/>
                  </a:lnTo>
                  <a:lnTo>
                    <a:pt x="60" y="277"/>
                  </a:lnTo>
                  <a:lnTo>
                    <a:pt x="60" y="288"/>
                  </a:lnTo>
                  <a:lnTo>
                    <a:pt x="65" y="299"/>
                  </a:lnTo>
                  <a:lnTo>
                    <a:pt x="65" y="310"/>
                  </a:lnTo>
                  <a:lnTo>
                    <a:pt x="69" y="325"/>
                  </a:lnTo>
                  <a:lnTo>
                    <a:pt x="75" y="340"/>
                  </a:lnTo>
                  <a:lnTo>
                    <a:pt x="81" y="361"/>
                  </a:lnTo>
                  <a:lnTo>
                    <a:pt x="87" y="372"/>
                  </a:lnTo>
                  <a:lnTo>
                    <a:pt x="87" y="383"/>
                  </a:lnTo>
                  <a:lnTo>
                    <a:pt x="93" y="394"/>
                  </a:lnTo>
                  <a:lnTo>
                    <a:pt x="93" y="405"/>
                  </a:lnTo>
                  <a:lnTo>
                    <a:pt x="99" y="416"/>
                  </a:lnTo>
                  <a:lnTo>
                    <a:pt x="105" y="427"/>
                  </a:lnTo>
                  <a:lnTo>
                    <a:pt x="105" y="438"/>
                  </a:lnTo>
                  <a:lnTo>
                    <a:pt x="111" y="449"/>
                  </a:lnTo>
                  <a:lnTo>
                    <a:pt x="117" y="460"/>
                  </a:lnTo>
                  <a:lnTo>
                    <a:pt x="135" y="464"/>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42" name="Freeform 26"/>
            <p:cNvSpPr>
              <a:spLocks noChangeArrowheads="1"/>
            </p:cNvSpPr>
            <p:nvPr/>
          </p:nvSpPr>
          <p:spPr bwMode="auto">
            <a:xfrm>
              <a:off x="2494" y="1597"/>
              <a:ext cx="2774" cy="1323"/>
            </a:xfrm>
            <a:custGeom>
              <a:avLst/>
              <a:gdLst/>
              <a:ahLst/>
              <a:cxnLst>
                <a:cxn ang="0">
                  <a:pos x="0" y="0"/>
                </a:cxn>
                <a:cxn ang="0">
                  <a:pos x="2" y="36"/>
                </a:cxn>
                <a:cxn ang="0">
                  <a:pos x="4" y="72"/>
                </a:cxn>
                <a:cxn ang="0">
                  <a:pos x="9" y="107"/>
                </a:cxn>
                <a:cxn ang="0">
                  <a:pos x="16" y="143"/>
                </a:cxn>
                <a:cxn ang="0">
                  <a:pos x="26" y="179"/>
                </a:cxn>
                <a:cxn ang="0">
                  <a:pos x="38" y="214"/>
                </a:cxn>
                <a:cxn ang="0">
                  <a:pos x="50" y="250"/>
                </a:cxn>
                <a:cxn ang="0">
                  <a:pos x="65" y="285"/>
                </a:cxn>
                <a:cxn ang="0">
                  <a:pos x="82" y="320"/>
                </a:cxn>
                <a:cxn ang="0">
                  <a:pos x="101" y="355"/>
                </a:cxn>
                <a:cxn ang="0">
                  <a:pos x="122" y="389"/>
                </a:cxn>
                <a:cxn ang="0">
                  <a:pos x="146" y="423"/>
                </a:cxn>
                <a:cxn ang="0">
                  <a:pos x="170" y="457"/>
                </a:cxn>
                <a:cxn ang="0">
                  <a:pos x="197" y="491"/>
                </a:cxn>
                <a:cxn ang="0">
                  <a:pos x="226" y="524"/>
                </a:cxn>
                <a:cxn ang="0">
                  <a:pos x="257" y="556"/>
                </a:cxn>
                <a:cxn ang="0">
                  <a:pos x="290" y="589"/>
                </a:cxn>
                <a:cxn ang="0">
                  <a:pos x="323" y="621"/>
                </a:cxn>
                <a:cxn ang="0">
                  <a:pos x="360" y="652"/>
                </a:cxn>
                <a:cxn ang="0">
                  <a:pos x="398" y="683"/>
                </a:cxn>
                <a:cxn ang="0">
                  <a:pos x="437" y="714"/>
                </a:cxn>
                <a:cxn ang="0">
                  <a:pos x="478" y="744"/>
                </a:cxn>
                <a:cxn ang="0">
                  <a:pos x="521" y="773"/>
                </a:cxn>
                <a:cxn ang="0">
                  <a:pos x="566" y="802"/>
                </a:cxn>
                <a:cxn ang="0">
                  <a:pos x="612" y="830"/>
                </a:cxn>
                <a:cxn ang="0">
                  <a:pos x="660" y="858"/>
                </a:cxn>
                <a:cxn ang="0">
                  <a:pos x="710" y="885"/>
                </a:cxn>
                <a:cxn ang="0">
                  <a:pos x="760" y="911"/>
                </a:cxn>
                <a:cxn ang="0">
                  <a:pos x="813" y="937"/>
                </a:cxn>
                <a:cxn ang="0">
                  <a:pos x="867" y="962"/>
                </a:cxn>
                <a:cxn ang="0">
                  <a:pos x="922" y="986"/>
                </a:cxn>
                <a:cxn ang="0">
                  <a:pos x="979" y="1010"/>
                </a:cxn>
                <a:cxn ang="0">
                  <a:pos x="1036" y="1032"/>
                </a:cxn>
                <a:cxn ang="0">
                  <a:pos x="1096" y="1054"/>
                </a:cxn>
                <a:cxn ang="0">
                  <a:pos x="1156" y="1076"/>
                </a:cxn>
                <a:cxn ang="0">
                  <a:pos x="1218" y="1096"/>
                </a:cxn>
                <a:cxn ang="0">
                  <a:pos x="1280" y="1116"/>
                </a:cxn>
                <a:cxn ang="0">
                  <a:pos x="1344" y="1135"/>
                </a:cxn>
                <a:cxn ang="0">
                  <a:pos x="1409" y="1153"/>
                </a:cxn>
                <a:cxn ang="0">
                  <a:pos x="1475" y="1170"/>
                </a:cxn>
                <a:cxn ang="0">
                  <a:pos x="1542" y="1186"/>
                </a:cxn>
                <a:cxn ang="0">
                  <a:pos x="1610" y="1202"/>
                </a:cxn>
                <a:cxn ang="0">
                  <a:pos x="1678" y="1216"/>
                </a:cxn>
                <a:cxn ang="0">
                  <a:pos x="1747" y="1230"/>
                </a:cxn>
                <a:cxn ang="0">
                  <a:pos x="1818" y="1243"/>
                </a:cxn>
                <a:cxn ang="0">
                  <a:pos x="1888" y="1255"/>
                </a:cxn>
                <a:cxn ang="0">
                  <a:pos x="1960" y="1266"/>
                </a:cxn>
                <a:cxn ang="0">
                  <a:pos x="2032" y="1276"/>
                </a:cxn>
                <a:cxn ang="0">
                  <a:pos x="2105" y="1285"/>
                </a:cxn>
                <a:cxn ang="0">
                  <a:pos x="2178" y="1293"/>
                </a:cxn>
                <a:cxn ang="0">
                  <a:pos x="2251" y="1300"/>
                </a:cxn>
                <a:cxn ang="0">
                  <a:pos x="2325" y="1306"/>
                </a:cxn>
                <a:cxn ang="0">
                  <a:pos x="2399" y="1311"/>
                </a:cxn>
                <a:cxn ang="0">
                  <a:pos x="2474" y="1316"/>
                </a:cxn>
                <a:cxn ang="0">
                  <a:pos x="2549" y="1319"/>
                </a:cxn>
                <a:cxn ang="0">
                  <a:pos x="2624" y="1321"/>
                </a:cxn>
                <a:cxn ang="0">
                  <a:pos x="2699" y="1323"/>
                </a:cxn>
                <a:cxn ang="0">
                  <a:pos x="2774" y="1323"/>
                </a:cxn>
              </a:cxnLst>
              <a:rect l="0" t="0" r="r" b="b"/>
              <a:pathLst>
                <a:path w="2774" h="1323">
                  <a:moveTo>
                    <a:pt x="0" y="0"/>
                  </a:moveTo>
                  <a:lnTo>
                    <a:pt x="2" y="36"/>
                  </a:lnTo>
                  <a:lnTo>
                    <a:pt x="4" y="72"/>
                  </a:lnTo>
                  <a:lnTo>
                    <a:pt x="9" y="107"/>
                  </a:lnTo>
                  <a:lnTo>
                    <a:pt x="16" y="143"/>
                  </a:lnTo>
                  <a:lnTo>
                    <a:pt x="26" y="179"/>
                  </a:lnTo>
                  <a:lnTo>
                    <a:pt x="38" y="214"/>
                  </a:lnTo>
                  <a:lnTo>
                    <a:pt x="50" y="250"/>
                  </a:lnTo>
                  <a:lnTo>
                    <a:pt x="65" y="285"/>
                  </a:lnTo>
                  <a:lnTo>
                    <a:pt x="82" y="320"/>
                  </a:lnTo>
                  <a:lnTo>
                    <a:pt x="101" y="355"/>
                  </a:lnTo>
                  <a:lnTo>
                    <a:pt x="122" y="389"/>
                  </a:lnTo>
                  <a:lnTo>
                    <a:pt x="146" y="423"/>
                  </a:lnTo>
                  <a:lnTo>
                    <a:pt x="170" y="457"/>
                  </a:lnTo>
                  <a:lnTo>
                    <a:pt x="197" y="491"/>
                  </a:lnTo>
                  <a:lnTo>
                    <a:pt x="226" y="524"/>
                  </a:lnTo>
                  <a:lnTo>
                    <a:pt x="257" y="556"/>
                  </a:lnTo>
                  <a:lnTo>
                    <a:pt x="290" y="589"/>
                  </a:lnTo>
                  <a:lnTo>
                    <a:pt x="323" y="621"/>
                  </a:lnTo>
                  <a:lnTo>
                    <a:pt x="360" y="652"/>
                  </a:lnTo>
                  <a:lnTo>
                    <a:pt x="398" y="683"/>
                  </a:lnTo>
                  <a:lnTo>
                    <a:pt x="437" y="714"/>
                  </a:lnTo>
                  <a:lnTo>
                    <a:pt x="478" y="744"/>
                  </a:lnTo>
                  <a:lnTo>
                    <a:pt x="521" y="773"/>
                  </a:lnTo>
                  <a:lnTo>
                    <a:pt x="566" y="802"/>
                  </a:lnTo>
                  <a:lnTo>
                    <a:pt x="612" y="830"/>
                  </a:lnTo>
                  <a:lnTo>
                    <a:pt x="660" y="858"/>
                  </a:lnTo>
                  <a:lnTo>
                    <a:pt x="710" y="885"/>
                  </a:lnTo>
                  <a:lnTo>
                    <a:pt x="760" y="911"/>
                  </a:lnTo>
                  <a:lnTo>
                    <a:pt x="813" y="937"/>
                  </a:lnTo>
                  <a:lnTo>
                    <a:pt x="867" y="962"/>
                  </a:lnTo>
                  <a:lnTo>
                    <a:pt x="922" y="986"/>
                  </a:lnTo>
                  <a:lnTo>
                    <a:pt x="979" y="1010"/>
                  </a:lnTo>
                  <a:lnTo>
                    <a:pt x="1036" y="1032"/>
                  </a:lnTo>
                  <a:lnTo>
                    <a:pt x="1096" y="1054"/>
                  </a:lnTo>
                  <a:lnTo>
                    <a:pt x="1156" y="1076"/>
                  </a:lnTo>
                  <a:lnTo>
                    <a:pt x="1218" y="1096"/>
                  </a:lnTo>
                  <a:lnTo>
                    <a:pt x="1280" y="1116"/>
                  </a:lnTo>
                  <a:lnTo>
                    <a:pt x="1344" y="1135"/>
                  </a:lnTo>
                  <a:lnTo>
                    <a:pt x="1409" y="1153"/>
                  </a:lnTo>
                  <a:lnTo>
                    <a:pt x="1475" y="1170"/>
                  </a:lnTo>
                  <a:lnTo>
                    <a:pt x="1542" y="1186"/>
                  </a:lnTo>
                  <a:lnTo>
                    <a:pt x="1610" y="1202"/>
                  </a:lnTo>
                  <a:lnTo>
                    <a:pt x="1678" y="1216"/>
                  </a:lnTo>
                  <a:lnTo>
                    <a:pt x="1747" y="1230"/>
                  </a:lnTo>
                  <a:lnTo>
                    <a:pt x="1818" y="1243"/>
                  </a:lnTo>
                  <a:lnTo>
                    <a:pt x="1888" y="1255"/>
                  </a:lnTo>
                  <a:lnTo>
                    <a:pt x="1960" y="1266"/>
                  </a:lnTo>
                  <a:lnTo>
                    <a:pt x="2032" y="1276"/>
                  </a:lnTo>
                  <a:lnTo>
                    <a:pt x="2105" y="1285"/>
                  </a:lnTo>
                  <a:lnTo>
                    <a:pt x="2178" y="1293"/>
                  </a:lnTo>
                  <a:lnTo>
                    <a:pt x="2251" y="1300"/>
                  </a:lnTo>
                  <a:lnTo>
                    <a:pt x="2325" y="1306"/>
                  </a:lnTo>
                  <a:lnTo>
                    <a:pt x="2399" y="1311"/>
                  </a:lnTo>
                  <a:lnTo>
                    <a:pt x="2474" y="1316"/>
                  </a:lnTo>
                  <a:lnTo>
                    <a:pt x="2549" y="1319"/>
                  </a:lnTo>
                  <a:lnTo>
                    <a:pt x="2624" y="1321"/>
                  </a:lnTo>
                  <a:lnTo>
                    <a:pt x="2699" y="1323"/>
                  </a:lnTo>
                  <a:lnTo>
                    <a:pt x="2774" y="1323"/>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43" name="Freeform 27"/>
            <p:cNvSpPr>
              <a:spLocks noChangeArrowheads="1"/>
            </p:cNvSpPr>
            <p:nvPr/>
          </p:nvSpPr>
          <p:spPr bwMode="auto">
            <a:xfrm>
              <a:off x="3241" y="2574"/>
              <a:ext cx="128" cy="350"/>
            </a:xfrm>
            <a:custGeom>
              <a:avLst/>
              <a:gdLst/>
              <a:ahLst/>
              <a:cxnLst>
                <a:cxn ang="0">
                  <a:pos x="128" y="0"/>
                </a:cxn>
                <a:cxn ang="0">
                  <a:pos x="117" y="9"/>
                </a:cxn>
                <a:cxn ang="0">
                  <a:pos x="107" y="17"/>
                </a:cxn>
                <a:cxn ang="0">
                  <a:pos x="100" y="25"/>
                </a:cxn>
                <a:cxn ang="0">
                  <a:pos x="95" y="34"/>
                </a:cxn>
                <a:cxn ang="0">
                  <a:pos x="95" y="42"/>
                </a:cxn>
                <a:cxn ang="0">
                  <a:pos x="89" y="53"/>
                </a:cxn>
                <a:cxn ang="0">
                  <a:pos x="89" y="61"/>
                </a:cxn>
                <a:cxn ang="0">
                  <a:pos x="83" y="69"/>
                </a:cxn>
                <a:cxn ang="0">
                  <a:pos x="83" y="78"/>
                </a:cxn>
                <a:cxn ang="0">
                  <a:pos x="83" y="86"/>
                </a:cxn>
                <a:cxn ang="0">
                  <a:pos x="83" y="94"/>
                </a:cxn>
                <a:cxn ang="0">
                  <a:pos x="78" y="102"/>
                </a:cxn>
                <a:cxn ang="0">
                  <a:pos x="78" y="111"/>
                </a:cxn>
                <a:cxn ang="0">
                  <a:pos x="78" y="122"/>
                </a:cxn>
                <a:cxn ang="0">
                  <a:pos x="78" y="130"/>
                </a:cxn>
                <a:cxn ang="0">
                  <a:pos x="78" y="138"/>
                </a:cxn>
                <a:cxn ang="0">
                  <a:pos x="78" y="147"/>
                </a:cxn>
                <a:cxn ang="0">
                  <a:pos x="78" y="155"/>
                </a:cxn>
                <a:cxn ang="0">
                  <a:pos x="78" y="163"/>
                </a:cxn>
                <a:cxn ang="0">
                  <a:pos x="78" y="171"/>
                </a:cxn>
                <a:cxn ang="0">
                  <a:pos x="78" y="179"/>
                </a:cxn>
                <a:cxn ang="0">
                  <a:pos x="78" y="187"/>
                </a:cxn>
                <a:cxn ang="0">
                  <a:pos x="78" y="201"/>
                </a:cxn>
                <a:cxn ang="0">
                  <a:pos x="72" y="209"/>
                </a:cxn>
                <a:cxn ang="0">
                  <a:pos x="72" y="217"/>
                </a:cxn>
                <a:cxn ang="0">
                  <a:pos x="66" y="225"/>
                </a:cxn>
                <a:cxn ang="0">
                  <a:pos x="66" y="234"/>
                </a:cxn>
                <a:cxn ang="0">
                  <a:pos x="62" y="245"/>
                </a:cxn>
                <a:cxn ang="0">
                  <a:pos x="56" y="256"/>
                </a:cxn>
                <a:cxn ang="0">
                  <a:pos x="50" y="272"/>
                </a:cxn>
                <a:cxn ang="0">
                  <a:pos x="45" y="281"/>
                </a:cxn>
                <a:cxn ang="0">
                  <a:pos x="45" y="289"/>
                </a:cxn>
                <a:cxn ang="0">
                  <a:pos x="39" y="297"/>
                </a:cxn>
                <a:cxn ang="0">
                  <a:pos x="39" y="305"/>
                </a:cxn>
                <a:cxn ang="0">
                  <a:pos x="35" y="314"/>
                </a:cxn>
                <a:cxn ang="0">
                  <a:pos x="28" y="322"/>
                </a:cxn>
                <a:cxn ang="0">
                  <a:pos x="28" y="330"/>
                </a:cxn>
                <a:cxn ang="0">
                  <a:pos x="23" y="338"/>
                </a:cxn>
                <a:cxn ang="0">
                  <a:pos x="17" y="347"/>
                </a:cxn>
                <a:cxn ang="0">
                  <a:pos x="0" y="350"/>
                </a:cxn>
              </a:cxnLst>
              <a:rect l="0" t="0" r="r" b="b"/>
              <a:pathLst>
                <a:path w="128" h="350">
                  <a:moveTo>
                    <a:pt x="128" y="0"/>
                  </a:moveTo>
                  <a:lnTo>
                    <a:pt x="117" y="9"/>
                  </a:lnTo>
                  <a:lnTo>
                    <a:pt x="107" y="17"/>
                  </a:lnTo>
                  <a:lnTo>
                    <a:pt x="100" y="25"/>
                  </a:lnTo>
                  <a:lnTo>
                    <a:pt x="95" y="34"/>
                  </a:lnTo>
                  <a:lnTo>
                    <a:pt x="95" y="42"/>
                  </a:lnTo>
                  <a:lnTo>
                    <a:pt x="89" y="53"/>
                  </a:lnTo>
                  <a:lnTo>
                    <a:pt x="89" y="61"/>
                  </a:lnTo>
                  <a:lnTo>
                    <a:pt x="83" y="69"/>
                  </a:lnTo>
                  <a:lnTo>
                    <a:pt x="83" y="78"/>
                  </a:lnTo>
                  <a:lnTo>
                    <a:pt x="83" y="86"/>
                  </a:lnTo>
                  <a:lnTo>
                    <a:pt x="83" y="94"/>
                  </a:lnTo>
                  <a:lnTo>
                    <a:pt x="78" y="102"/>
                  </a:lnTo>
                  <a:lnTo>
                    <a:pt x="78" y="111"/>
                  </a:lnTo>
                  <a:lnTo>
                    <a:pt x="78" y="122"/>
                  </a:lnTo>
                  <a:lnTo>
                    <a:pt x="78" y="130"/>
                  </a:lnTo>
                  <a:lnTo>
                    <a:pt x="78" y="138"/>
                  </a:lnTo>
                  <a:lnTo>
                    <a:pt x="78" y="147"/>
                  </a:lnTo>
                  <a:lnTo>
                    <a:pt x="78" y="155"/>
                  </a:lnTo>
                  <a:lnTo>
                    <a:pt x="78" y="163"/>
                  </a:lnTo>
                  <a:lnTo>
                    <a:pt x="78" y="171"/>
                  </a:lnTo>
                  <a:lnTo>
                    <a:pt x="78" y="179"/>
                  </a:lnTo>
                  <a:lnTo>
                    <a:pt x="78" y="187"/>
                  </a:lnTo>
                  <a:lnTo>
                    <a:pt x="78" y="201"/>
                  </a:lnTo>
                  <a:lnTo>
                    <a:pt x="72" y="209"/>
                  </a:lnTo>
                  <a:lnTo>
                    <a:pt x="72" y="217"/>
                  </a:lnTo>
                  <a:lnTo>
                    <a:pt x="66" y="225"/>
                  </a:lnTo>
                  <a:lnTo>
                    <a:pt x="66" y="234"/>
                  </a:lnTo>
                  <a:lnTo>
                    <a:pt x="62" y="245"/>
                  </a:lnTo>
                  <a:lnTo>
                    <a:pt x="56" y="256"/>
                  </a:lnTo>
                  <a:lnTo>
                    <a:pt x="50" y="272"/>
                  </a:lnTo>
                  <a:lnTo>
                    <a:pt x="45" y="281"/>
                  </a:lnTo>
                  <a:lnTo>
                    <a:pt x="45" y="289"/>
                  </a:lnTo>
                  <a:lnTo>
                    <a:pt x="39" y="297"/>
                  </a:lnTo>
                  <a:lnTo>
                    <a:pt x="39" y="305"/>
                  </a:lnTo>
                  <a:lnTo>
                    <a:pt x="35" y="314"/>
                  </a:lnTo>
                  <a:lnTo>
                    <a:pt x="28" y="322"/>
                  </a:lnTo>
                  <a:lnTo>
                    <a:pt x="28" y="330"/>
                  </a:lnTo>
                  <a:lnTo>
                    <a:pt x="23" y="338"/>
                  </a:lnTo>
                  <a:lnTo>
                    <a:pt x="17" y="347"/>
                  </a:lnTo>
                  <a:lnTo>
                    <a:pt x="0" y="350"/>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44" name="Freeform 28"/>
            <p:cNvSpPr>
              <a:spLocks noChangeArrowheads="1"/>
            </p:cNvSpPr>
            <p:nvPr/>
          </p:nvSpPr>
          <p:spPr bwMode="auto">
            <a:xfrm>
              <a:off x="3373" y="2574"/>
              <a:ext cx="128" cy="350"/>
            </a:xfrm>
            <a:custGeom>
              <a:avLst/>
              <a:gdLst/>
              <a:ahLst/>
              <a:cxnLst>
                <a:cxn ang="0">
                  <a:pos x="0" y="0"/>
                </a:cxn>
                <a:cxn ang="0">
                  <a:pos x="11" y="9"/>
                </a:cxn>
                <a:cxn ang="0">
                  <a:pos x="23" y="17"/>
                </a:cxn>
                <a:cxn ang="0">
                  <a:pos x="28" y="25"/>
                </a:cxn>
                <a:cxn ang="0">
                  <a:pos x="35" y="34"/>
                </a:cxn>
                <a:cxn ang="0">
                  <a:pos x="35" y="42"/>
                </a:cxn>
                <a:cxn ang="0">
                  <a:pos x="39" y="53"/>
                </a:cxn>
                <a:cxn ang="0">
                  <a:pos x="39" y="61"/>
                </a:cxn>
                <a:cxn ang="0">
                  <a:pos x="45" y="69"/>
                </a:cxn>
                <a:cxn ang="0">
                  <a:pos x="45" y="78"/>
                </a:cxn>
                <a:cxn ang="0">
                  <a:pos x="45" y="86"/>
                </a:cxn>
                <a:cxn ang="0">
                  <a:pos x="45" y="94"/>
                </a:cxn>
                <a:cxn ang="0">
                  <a:pos x="50" y="102"/>
                </a:cxn>
                <a:cxn ang="0">
                  <a:pos x="50" y="111"/>
                </a:cxn>
                <a:cxn ang="0">
                  <a:pos x="50" y="122"/>
                </a:cxn>
                <a:cxn ang="0">
                  <a:pos x="50" y="130"/>
                </a:cxn>
                <a:cxn ang="0">
                  <a:pos x="50" y="138"/>
                </a:cxn>
                <a:cxn ang="0">
                  <a:pos x="50" y="147"/>
                </a:cxn>
                <a:cxn ang="0">
                  <a:pos x="50" y="155"/>
                </a:cxn>
                <a:cxn ang="0">
                  <a:pos x="50" y="163"/>
                </a:cxn>
                <a:cxn ang="0">
                  <a:pos x="50" y="171"/>
                </a:cxn>
                <a:cxn ang="0">
                  <a:pos x="50" y="179"/>
                </a:cxn>
                <a:cxn ang="0">
                  <a:pos x="50" y="187"/>
                </a:cxn>
                <a:cxn ang="0">
                  <a:pos x="50" y="201"/>
                </a:cxn>
                <a:cxn ang="0">
                  <a:pos x="56" y="209"/>
                </a:cxn>
                <a:cxn ang="0">
                  <a:pos x="56" y="217"/>
                </a:cxn>
                <a:cxn ang="0">
                  <a:pos x="62" y="225"/>
                </a:cxn>
                <a:cxn ang="0">
                  <a:pos x="62" y="234"/>
                </a:cxn>
                <a:cxn ang="0">
                  <a:pos x="66" y="245"/>
                </a:cxn>
                <a:cxn ang="0">
                  <a:pos x="72" y="256"/>
                </a:cxn>
                <a:cxn ang="0">
                  <a:pos x="78" y="272"/>
                </a:cxn>
                <a:cxn ang="0">
                  <a:pos x="83" y="281"/>
                </a:cxn>
                <a:cxn ang="0">
                  <a:pos x="83" y="289"/>
                </a:cxn>
                <a:cxn ang="0">
                  <a:pos x="89" y="297"/>
                </a:cxn>
                <a:cxn ang="0">
                  <a:pos x="89" y="305"/>
                </a:cxn>
                <a:cxn ang="0">
                  <a:pos x="95" y="314"/>
                </a:cxn>
                <a:cxn ang="0">
                  <a:pos x="100" y="322"/>
                </a:cxn>
                <a:cxn ang="0">
                  <a:pos x="100" y="330"/>
                </a:cxn>
                <a:cxn ang="0">
                  <a:pos x="107" y="338"/>
                </a:cxn>
                <a:cxn ang="0">
                  <a:pos x="111" y="347"/>
                </a:cxn>
                <a:cxn ang="0">
                  <a:pos x="128" y="350"/>
                </a:cxn>
              </a:cxnLst>
              <a:rect l="0" t="0" r="r" b="b"/>
              <a:pathLst>
                <a:path w="128" h="350">
                  <a:moveTo>
                    <a:pt x="0" y="0"/>
                  </a:moveTo>
                  <a:lnTo>
                    <a:pt x="11" y="9"/>
                  </a:lnTo>
                  <a:lnTo>
                    <a:pt x="23" y="17"/>
                  </a:lnTo>
                  <a:lnTo>
                    <a:pt x="28" y="25"/>
                  </a:lnTo>
                  <a:lnTo>
                    <a:pt x="35" y="34"/>
                  </a:lnTo>
                  <a:lnTo>
                    <a:pt x="35" y="42"/>
                  </a:lnTo>
                  <a:lnTo>
                    <a:pt x="39" y="53"/>
                  </a:lnTo>
                  <a:lnTo>
                    <a:pt x="39" y="61"/>
                  </a:lnTo>
                  <a:lnTo>
                    <a:pt x="45" y="69"/>
                  </a:lnTo>
                  <a:lnTo>
                    <a:pt x="45" y="78"/>
                  </a:lnTo>
                  <a:lnTo>
                    <a:pt x="45" y="86"/>
                  </a:lnTo>
                  <a:lnTo>
                    <a:pt x="45" y="94"/>
                  </a:lnTo>
                  <a:lnTo>
                    <a:pt x="50" y="102"/>
                  </a:lnTo>
                  <a:lnTo>
                    <a:pt x="50" y="111"/>
                  </a:lnTo>
                  <a:lnTo>
                    <a:pt x="50" y="122"/>
                  </a:lnTo>
                  <a:lnTo>
                    <a:pt x="50" y="130"/>
                  </a:lnTo>
                  <a:lnTo>
                    <a:pt x="50" y="138"/>
                  </a:lnTo>
                  <a:lnTo>
                    <a:pt x="50" y="147"/>
                  </a:lnTo>
                  <a:lnTo>
                    <a:pt x="50" y="155"/>
                  </a:lnTo>
                  <a:lnTo>
                    <a:pt x="50" y="163"/>
                  </a:lnTo>
                  <a:lnTo>
                    <a:pt x="50" y="171"/>
                  </a:lnTo>
                  <a:lnTo>
                    <a:pt x="50" y="179"/>
                  </a:lnTo>
                  <a:lnTo>
                    <a:pt x="50" y="187"/>
                  </a:lnTo>
                  <a:lnTo>
                    <a:pt x="50" y="201"/>
                  </a:lnTo>
                  <a:lnTo>
                    <a:pt x="56" y="209"/>
                  </a:lnTo>
                  <a:lnTo>
                    <a:pt x="56" y="217"/>
                  </a:lnTo>
                  <a:lnTo>
                    <a:pt x="62" y="225"/>
                  </a:lnTo>
                  <a:lnTo>
                    <a:pt x="62" y="234"/>
                  </a:lnTo>
                  <a:lnTo>
                    <a:pt x="66" y="245"/>
                  </a:lnTo>
                  <a:lnTo>
                    <a:pt x="72" y="256"/>
                  </a:lnTo>
                  <a:lnTo>
                    <a:pt x="78" y="272"/>
                  </a:lnTo>
                  <a:lnTo>
                    <a:pt x="83" y="281"/>
                  </a:lnTo>
                  <a:lnTo>
                    <a:pt x="83" y="289"/>
                  </a:lnTo>
                  <a:lnTo>
                    <a:pt x="89" y="297"/>
                  </a:lnTo>
                  <a:lnTo>
                    <a:pt x="89" y="305"/>
                  </a:lnTo>
                  <a:lnTo>
                    <a:pt x="95" y="314"/>
                  </a:lnTo>
                  <a:lnTo>
                    <a:pt x="100" y="322"/>
                  </a:lnTo>
                  <a:lnTo>
                    <a:pt x="100" y="330"/>
                  </a:lnTo>
                  <a:lnTo>
                    <a:pt x="107" y="338"/>
                  </a:lnTo>
                  <a:lnTo>
                    <a:pt x="111" y="347"/>
                  </a:lnTo>
                  <a:lnTo>
                    <a:pt x="128" y="350"/>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45" name="Freeform 29"/>
            <p:cNvSpPr>
              <a:spLocks noChangeArrowheads="1"/>
            </p:cNvSpPr>
            <p:nvPr/>
          </p:nvSpPr>
          <p:spPr bwMode="auto">
            <a:xfrm>
              <a:off x="3494" y="2689"/>
              <a:ext cx="134" cy="234"/>
            </a:xfrm>
            <a:custGeom>
              <a:avLst/>
              <a:gdLst/>
              <a:ahLst/>
              <a:cxnLst>
                <a:cxn ang="0">
                  <a:pos x="134" y="0"/>
                </a:cxn>
                <a:cxn ang="0">
                  <a:pos x="122" y="6"/>
                </a:cxn>
                <a:cxn ang="0">
                  <a:pos x="111" y="11"/>
                </a:cxn>
                <a:cxn ang="0">
                  <a:pos x="106" y="17"/>
                </a:cxn>
                <a:cxn ang="0">
                  <a:pos x="99" y="22"/>
                </a:cxn>
                <a:cxn ang="0">
                  <a:pos x="99" y="28"/>
                </a:cxn>
                <a:cxn ang="0">
                  <a:pos x="94" y="35"/>
                </a:cxn>
                <a:cxn ang="0">
                  <a:pos x="94" y="41"/>
                </a:cxn>
                <a:cxn ang="0">
                  <a:pos x="87" y="46"/>
                </a:cxn>
                <a:cxn ang="0">
                  <a:pos x="87" y="52"/>
                </a:cxn>
                <a:cxn ang="0">
                  <a:pos x="87" y="57"/>
                </a:cxn>
                <a:cxn ang="0">
                  <a:pos x="87" y="63"/>
                </a:cxn>
                <a:cxn ang="0">
                  <a:pos x="82" y="68"/>
                </a:cxn>
                <a:cxn ang="0">
                  <a:pos x="82" y="74"/>
                </a:cxn>
                <a:cxn ang="0">
                  <a:pos x="82" y="81"/>
                </a:cxn>
                <a:cxn ang="0">
                  <a:pos x="82" y="87"/>
                </a:cxn>
                <a:cxn ang="0">
                  <a:pos x="82" y="93"/>
                </a:cxn>
                <a:cxn ang="0">
                  <a:pos x="82" y="98"/>
                </a:cxn>
                <a:cxn ang="0">
                  <a:pos x="82" y="104"/>
                </a:cxn>
                <a:cxn ang="0">
                  <a:pos x="82" y="109"/>
                </a:cxn>
                <a:cxn ang="0">
                  <a:pos x="82" y="115"/>
                </a:cxn>
                <a:cxn ang="0">
                  <a:pos x="82" y="119"/>
                </a:cxn>
                <a:cxn ang="0">
                  <a:pos x="82" y="125"/>
                </a:cxn>
                <a:cxn ang="0">
                  <a:pos x="82" y="134"/>
                </a:cxn>
                <a:cxn ang="0">
                  <a:pos x="75" y="140"/>
                </a:cxn>
                <a:cxn ang="0">
                  <a:pos x="75" y="145"/>
                </a:cxn>
                <a:cxn ang="0">
                  <a:pos x="70" y="151"/>
                </a:cxn>
                <a:cxn ang="0">
                  <a:pos x="70" y="156"/>
                </a:cxn>
                <a:cxn ang="0">
                  <a:pos x="65" y="164"/>
                </a:cxn>
                <a:cxn ang="0">
                  <a:pos x="59" y="171"/>
                </a:cxn>
                <a:cxn ang="0">
                  <a:pos x="53" y="182"/>
                </a:cxn>
                <a:cxn ang="0">
                  <a:pos x="47" y="188"/>
                </a:cxn>
                <a:cxn ang="0">
                  <a:pos x="47" y="193"/>
                </a:cxn>
                <a:cxn ang="0">
                  <a:pos x="41" y="199"/>
                </a:cxn>
                <a:cxn ang="0">
                  <a:pos x="41" y="204"/>
                </a:cxn>
                <a:cxn ang="0">
                  <a:pos x="35" y="210"/>
                </a:cxn>
                <a:cxn ang="0">
                  <a:pos x="29" y="215"/>
                </a:cxn>
                <a:cxn ang="0">
                  <a:pos x="29" y="221"/>
                </a:cxn>
                <a:cxn ang="0">
                  <a:pos x="23" y="227"/>
                </a:cxn>
                <a:cxn ang="0">
                  <a:pos x="18" y="232"/>
                </a:cxn>
                <a:cxn ang="0">
                  <a:pos x="0" y="234"/>
                </a:cxn>
              </a:cxnLst>
              <a:rect l="0" t="0" r="r" b="b"/>
              <a:pathLst>
                <a:path w="134" h="234">
                  <a:moveTo>
                    <a:pt x="134" y="0"/>
                  </a:moveTo>
                  <a:lnTo>
                    <a:pt x="122" y="6"/>
                  </a:lnTo>
                  <a:lnTo>
                    <a:pt x="111" y="11"/>
                  </a:lnTo>
                  <a:lnTo>
                    <a:pt x="106" y="17"/>
                  </a:lnTo>
                  <a:lnTo>
                    <a:pt x="99" y="22"/>
                  </a:lnTo>
                  <a:lnTo>
                    <a:pt x="99" y="28"/>
                  </a:lnTo>
                  <a:lnTo>
                    <a:pt x="94" y="35"/>
                  </a:lnTo>
                  <a:lnTo>
                    <a:pt x="94" y="41"/>
                  </a:lnTo>
                  <a:lnTo>
                    <a:pt x="87" y="46"/>
                  </a:lnTo>
                  <a:lnTo>
                    <a:pt x="87" y="52"/>
                  </a:lnTo>
                  <a:lnTo>
                    <a:pt x="87" y="57"/>
                  </a:lnTo>
                  <a:lnTo>
                    <a:pt x="87" y="63"/>
                  </a:lnTo>
                  <a:lnTo>
                    <a:pt x="82" y="68"/>
                  </a:lnTo>
                  <a:lnTo>
                    <a:pt x="82" y="74"/>
                  </a:lnTo>
                  <a:lnTo>
                    <a:pt x="82" y="81"/>
                  </a:lnTo>
                  <a:lnTo>
                    <a:pt x="82" y="87"/>
                  </a:lnTo>
                  <a:lnTo>
                    <a:pt x="82" y="93"/>
                  </a:lnTo>
                  <a:lnTo>
                    <a:pt x="82" y="98"/>
                  </a:lnTo>
                  <a:lnTo>
                    <a:pt x="82" y="104"/>
                  </a:lnTo>
                  <a:lnTo>
                    <a:pt x="82" y="109"/>
                  </a:lnTo>
                  <a:lnTo>
                    <a:pt x="82" y="115"/>
                  </a:lnTo>
                  <a:lnTo>
                    <a:pt x="82" y="119"/>
                  </a:lnTo>
                  <a:lnTo>
                    <a:pt x="82" y="125"/>
                  </a:lnTo>
                  <a:lnTo>
                    <a:pt x="82" y="134"/>
                  </a:lnTo>
                  <a:lnTo>
                    <a:pt x="75" y="140"/>
                  </a:lnTo>
                  <a:lnTo>
                    <a:pt x="75" y="145"/>
                  </a:lnTo>
                  <a:lnTo>
                    <a:pt x="70" y="151"/>
                  </a:lnTo>
                  <a:lnTo>
                    <a:pt x="70" y="156"/>
                  </a:lnTo>
                  <a:lnTo>
                    <a:pt x="65" y="164"/>
                  </a:lnTo>
                  <a:lnTo>
                    <a:pt x="59" y="171"/>
                  </a:lnTo>
                  <a:lnTo>
                    <a:pt x="53" y="182"/>
                  </a:lnTo>
                  <a:lnTo>
                    <a:pt x="47" y="188"/>
                  </a:lnTo>
                  <a:lnTo>
                    <a:pt x="47" y="193"/>
                  </a:lnTo>
                  <a:lnTo>
                    <a:pt x="41" y="199"/>
                  </a:lnTo>
                  <a:lnTo>
                    <a:pt x="41" y="204"/>
                  </a:lnTo>
                  <a:lnTo>
                    <a:pt x="35" y="210"/>
                  </a:lnTo>
                  <a:lnTo>
                    <a:pt x="29" y="215"/>
                  </a:lnTo>
                  <a:lnTo>
                    <a:pt x="29" y="221"/>
                  </a:lnTo>
                  <a:lnTo>
                    <a:pt x="23" y="227"/>
                  </a:lnTo>
                  <a:lnTo>
                    <a:pt x="18" y="232"/>
                  </a:lnTo>
                  <a:lnTo>
                    <a:pt x="0" y="234"/>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46" name="Freeform 30"/>
            <p:cNvSpPr>
              <a:spLocks noChangeArrowheads="1"/>
            </p:cNvSpPr>
            <p:nvPr/>
          </p:nvSpPr>
          <p:spPr bwMode="auto">
            <a:xfrm>
              <a:off x="3634" y="2689"/>
              <a:ext cx="136" cy="234"/>
            </a:xfrm>
            <a:custGeom>
              <a:avLst/>
              <a:gdLst/>
              <a:ahLst/>
              <a:cxnLst>
                <a:cxn ang="0">
                  <a:pos x="0" y="0"/>
                </a:cxn>
                <a:cxn ang="0">
                  <a:pos x="12" y="6"/>
                </a:cxn>
                <a:cxn ang="0">
                  <a:pos x="24" y="11"/>
                </a:cxn>
                <a:cxn ang="0">
                  <a:pos x="30" y="17"/>
                </a:cxn>
                <a:cxn ang="0">
                  <a:pos x="36" y="22"/>
                </a:cxn>
                <a:cxn ang="0">
                  <a:pos x="36" y="28"/>
                </a:cxn>
                <a:cxn ang="0">
                  <a:pos x="42" y="35"/>
                </a:cxn>
                <a:cxn ang="0">
                  <a:pos x="42" y="41"/>
                </a:cxn>
                <a:cxn ang="0">
                  <a:pos x="48" y="46"/>
                </a:cxn>
                <a:cxn ang="0">
                  <a:pos x="48" y="52"/>
                </a:cxn>
                <a:cxn ang="0">
                  <a:pos x="48" y="57"/>
                </a:cxn>
                <a:cxn ang="0">
                  <a:pos x="48" y="63"/>
                </a:cxn>
                <a:cxn ang="0">
                  <a:pos x="54" y="68"/>
                </a:cxn>
                <a:cxn ang="0">
                  <a:pos x="54" y="74"/>
                </a:cxn>
                <a:cxn ang="0">
                  <a:pos x="54" y="81"/>
                </a:cxn>
                <a:cxn ang="0">
                  <a:pos x="54" y="87"/>
                </a:cxn>
                <a:cxn ang="0">
                  <a:pos x="54" y="93"/>
                </a:cxn>
                <a:cxn ang="0">
                  <a:pos x="54" y="98"/>
                </a:cxn>
                <a:cxn ang="0">
                  <a:pos x="54" y="104"/>
                </a:cxn>
                <a:cxn ang="0">
                  <a:pos x="54" y="109"/>
                </a:cxn>
                <a:cxn ang="0">
                  <a:pos x="54" y="115"/>
                </a:cxn>
                <a:cxn ang="0">
                  <a:pos x="54" y="119"/>
                </a:cxn>
                <a:cxn ang="0">
                  <a:pos x="54" y="125"/>
                </a:cxn>
                <a:cxn ang="0">
                  <a:pos x="54" y="134"/>
                </a:cxn>
                <a:cxn ang="0">
                  <a:pos x="60" y="140"/>
                </a:cxn>
                <a:cxn ang="0">
                  <a:pos x="60" y="145"/>
                </a:cxn>
                <a:cxn ang="0">
                  <a:pos x="66" y="151"/>
                </a:cxn>
                <a:cxn ang="0">
                  <a:pos x="66" y="156"/>
                </a:cxn>
                <a:cxn ang="0">
                  <a:pos x="70" y="164"/>
                </a:cxn>
                <a:cxn ang="0">
                  <a:pos x="76" y="171"/>
                </a:cxn>
                <a:cxn ang="0">
                  <a:pos x="82" y="182"/>
                </a:cxn>
                <a:cxn ang="0">
                  <a:pos x="88" y="188"/>
                </a:cxn>
                <a:cxn ang="0">
                  <a:pos x="88" y="193"/>
                </a:cxn>
                <a:cxn ang="0">
                  <a:pos x="94" y="199"/>
                </a:cxn>
                <a:cxn ang="0">
                  <a:pos x="94" y="204"/>
                </a:cxn>
                <a:cxn ang="0">
                  <a:pos x="100" y="210"/>
                </a:cxn>
                <a:cxn ang="0">
                  <a:pos x="106" y="215"/>
                </a:cxn>
                <a:cxn ang="0">
                  <a:pos x="106" y="221"/>
                </a:cxn>
                <a:cxn ang="0">
                  <a:pos x="112" y="227"/>
                </a:cxn>
                <a:cxn ang="0">
                  <a:pos x="118" y="232"/>
                </a:cxn>
                <a:cxn ang="0">
                  <a:pos x="136" y="234"/>
                </a:cxn>
              </a:cxnLst>
              <a:rect l="0" t="0" r="r" b="b"/>
              <a:pathLst>
                <a:path w="136" h="234">
                  <a:moveTo>
                    <a:pt x="0" y="0"/>
                  </a:moveTo>
                  <a:lnTo>
                    <a:pt x="12" y="6"/>
                  </a:lnTo>
                  <a:lnTo>
                    <a:pt x="24" y="11"/>
                  </a:lnTo>
                  <a:lnTo>
                    <a:pt x="30" y="17"/>
                  </a:lnTo>
                  <a:lnTo>
                    <a:pt x="36" y="22"/>
                  </a:lnTo>
                  <a:lnTo>
                    <a:pt x="36" y="28"/>
                  </a:lnTo>
                  <a:lnTo>
                    <a:pt x="42" y="35"/>
                  </a:lnTo>
                  <a:lnTo>
                    <a:pt x="42" y="41"/>
                  </a:lnTo>
                  <a:lnTo>
                    <a:pt x="48" y="46"/>
                  </a:lnTo>
                  <a:lnTo>
                    <a:pt x="48" y="52"/>
                  </a:lnTo>
                  <a:lnTo>
                    <a:pt x="48" y="57"/>
                  </a:lnTo>
                  <a:lnTo>
                    <a:pt x="48" y="63"/>
                  </a:lnTo>
                  <a:lnTo>
                    <a:pt x="54" y="68"/>
                  </a:lnTo>
                  <a:lnTo>
                    <a:pt x="54" y="74"/>
                  </a:lnTo>
                  <a:lnTo>
                    <a:pt x="54" y="81"/>
                  </a:lnTo>
                  <a:lnTo>
                    <a:pt x="54" y="87"/>
                  </a:lnTo>
                  <a:lnTo>
                    <a:pt x="54" y="93"/>
                  </a:lnTo>
                  <a:lnTo>
                    <a:pt x="54" y="98"/>
                  </a:lnTo>
                  <a:lnTo>
                    <a:pt x="54" y="104"/>
                  </a:lnTo>
                  <a:lnTo>
                    <a:pt x="54" y="109"/>
                  </a:lnTo>
                  <a:lnTo>
                    <a:pt x="54" y="115"/>
                  </a:lnTo>
                  <a:lnTo>
                    <a:pt x="54" y="119"/>
                  </a:lnTo>
                  <a:lnTo>
                    <a:pt x="54" y="125"/>
                  </a:lnTo>
                  <a:lnTo>
                    <a:pt x="54" y="134"/>
                  </a:lnTo>
                  <a:lnTo>
                    <a:pt x="60" y="140"/>
                  </a:lnTo>
                  <a:lnTo>
                    <a:pt x="60" y="145"/>
                  </a:lnTo>
                  <a:lnTo>
                    <a:pt x="66" y="151"/>
                  </a:lnTo>
                  <a:lnTo>
                    <a:pt x="66" y="156"/>
                  </a:lnTo>
                  <a:lnTo>
                    <a:pt x="70" y="164"/>
                  </a:lnTo>
                  <a:lnTo>
                    <a:pt x="76" y="171"/>
                  </a:lnTo>
                  <a:lnTo>
                    <a:pt x="82" y="182"/>
                  </a:lnTo>
                  <a:lnTo>
                    <a:pt x="88" y="188"/>
                  </a:lnTo>
                  <a:lnTo>
                    <a:pt x="88" y="193"/>
                  </a:lnTo>
                  <a:lnTo>
                    <a:pt x="94" y="199"/>
                  </a:lnTo>
                  <a:lnTo>
                    <a:pt x="94" y="204"/>
                  </a:lnTo>
                  <a:lnTo>
                    <a:pt x="100" y="210"/>
                  </a:lnTo>
                  <a:lnTo>
                    <a:pt x="106" y="215"/>
                  </a:lnTo>
                  <a:lnTo>
                    <a:pt x="106" y="221"/>
                  </a:lnTo>
                  <a:lnTo>
                    <a:pt x="112" y="227"/>
                  </a:lnTo>
                  <a:lnTo>
                    <a:pt x="118" y="232"/>
                  </a:lnTo>
                  <a:lnTo>
                    <a:pt x="136" y="234"/>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47" name="Freeform 31"/>
            <p:cNvSpPr>
              <a:spLocks noChangeArrowheads="1"/>
            </p:cNvSpPr>
            <p:nvPr/>
          </p:nvSpPr>
          <p:spPr bwMode="auto">
            <a:xfrm>
              <a:off x="3745" y="2747"/>
              <a:ext cx="136" cy="176"/>
            </a:xfrm>
            <a:custGeom>
              <a:avLst/>
              <a:gdLst/>
              <a:ahLst/>
              <a:cxnLst>
                <a:cxn ang="0">
                  <a:pos x="136" y="0"/>
                </a:cxn>
                <a:cxn ang="0">
                  <a:pos x="124" y="4"/>
                </a:cxn>
                <a:cxn ang="0">
                  <a:pos x="112" y="8"/>
                </a:cxn>
                <a:cxn ang="0">
                  <a:pos x="107" y="13"/>
                </a:cxn>
                <a:cxn ang="0">
                  <a:pos x="100" y="17"/>
                </a:cxn>
                <a:cxn ang="0">
                  <a:pos x="100" y="21"/>
                </a:cxn>
                <a:cxn ang="0">
                  <a:pos x="95" y="26"/>
                </a:cxn>
                <a:cxn ang="0">
                  <a:pos x="95" y="31"/>
                </a:cxn>
                <a:cxn ang="0">
                  <a:pos x="88" y="35"/>
                </a:cxn>
                <a:cxn ang="0">
                  <a:pos x="88" y="39"/>
                </a:cxn>
                <a:cxn ang="0">
                  <a:pos x="88" y="43"/>
                </a:cxn>
                <a:cxn ang="0">
                  <a:pos x="88" y="47"/>
                </a:cxn>
                <a:cxn ang="0">
                  <a:pos x="83" y="52"/>
                </a:cxn>
                <a:cxn ang="0">
                  <a:pos x="83" y="56"/>
                </a:cxn>
                <a:cxn ang="0">
                  <a:pos x="83" y="61"/>
                </a:cxn>
                <a:cxn ang="0">
                  <a:pos x="83" y="66"/>
                </a:cxn>
                <a:cxn ang="0">
                  <a:pos x="83" y="70"/>
                </a:cxn>
                <a:cxn ang="0">
                  <a:pos x="83" y="74"/>
                </a:cxn>
                <a:cxn ang="0">
                  <a:pos x="83" y="78"/>
                </a:cxn>
                <a:cxn ang="0">
                  <a:pos x="83" y="82"/>
                </a:cxn>
                <a:cxn ang="0">
                  <a:pos x="83" y="86"/>
                </a:cxn>
                <a:cxn ang="0">
                  <a:pos x="83" y="90"/>
                </a:cxn>
                <a:cxn ang="0">
                  <a:pos x="83" y="94"/>
                </a:cxn>
                <a:cxn ang="0">
                  <a:pos x="83" y="101"/>
                </a:cxn>
                <a:cxn ang="0">
                  <a:pos x="76" y="105"/>
                </a:cxn>
                <a:cxn ang="0">
                  <a:pos x="76" y="109"/>
                </a:cxn>
                <a:cxn ang="0">
                  <a:pos x="71" y="113"/>
                </a:cxn>
                <a:cxn ang="0">
                  <a:pos x="71" y="117"/>
                </a:cxn>
                <a:cxn ang="0">
                  <a:pos x="66" y="123"/>
                </a:cxn>
                <a:cxn ang="0">
                  <a:pos x="60" y="129"/>
                </a:cxn>
                <a:cxn ang="0">
                  <a:pos x="54" y="137"/>
                </a:cxn>
                <a:cxn ang="0">
                  <a:pos x="48" y="141"/>
                </a:cxn>
                <a:cxn ang="0">
                  <a:pos x="48" y="145"/>
                </a:cxn>
                <a:cxn ang="0">
                  <a:pos x="42" y="150"/>
                </a:cxn>
                <a:cxn ang="0">
                  <a:pos x="42" y="154"/>
                </a:cxn>
                <a:cxn ang="0">
                  <a:pos x="36" y="158"/>
                </a:cxn>
                <a:cxn ang="0">
                  <a:pos x="30" y="162"/>
                </a:cxn>
                <a:cxn ang="0">
                  <a:pos x="30" y="166"/>
                </a:cxn>
                <a:cxn ang="0">
                  <a:pos x="24" y="170"/>
                </a:cxn>
                <a:cxn ang="0">
                  <a:pos x="18" y="175"/>
                </a:cxn>
                <a:cxn ang="0">
                  <a:pos x="0" y="176"/>
                </a:cxn>
              </a:cxnLst>
              <a:rect l="0" t="0" r="r" b="b"/>
              <a:pathLst>
                <a:path w="136" h="176">
                  <a:moveTo>
                    <a:pt x="136" y="0"/>
                  </a:moveTo>
                  <a:lnTo>
                    <a:pt x="124" y="4"/>
                  </a:lnTo>
                  <a:lnTo>
                    <a:pt x="112" y="8"/>
                  </a:lnTo>
                  <a:lnTo>
                    <a:pt x="107" y="13"/>
                  </a:lnTo>
                  <a:lnTo>
                    <a:pt x="100" y="17"/>
                  </a:lnTo>
                  <a:lnTo>
                    <a:pt x="100" y="21"/>
                  </a:lnTo>
                  <a:lnTo>
                    <a:pt x="95" y="26"/>
                  </a:lnTo>
                  <a:lnTo>
                    <a:pt x="95" y="31"/>
                  </a:lnTo>
                  <a:lnTo>
                    <a:pt x="88" y="35"/>
                  </a:lnTo>
                  <a:lnTo>
                    <a:pt x="88" y="39"/>
                  </a:lnTo>
                  <a:lnTo>
                    <a:pt x="88" y="43"/>
                  </a:lnTo>
                  <a:lnTo>
                    <a:pt x="88" y="47"/>
                  </a:lnTo>
                  <a:lnTo>
                    <a:pt x="83" y="52"/>
                  </a:lnTo>
                  <a:lnTo>
                    <a:pt x="83" y="56"/>
                  </a:lnTo>
                  <a:lnTo>
                    <a:pt x="83" y="61"/>
                  </a:lnTo>
                  <a:lnTo>
                    <a:pt x="83" y="66"/>
                  </a:lnTo>
                  <a:lnTo>
                    <a:pt x="83" y="70"/>
                  </a:lnTo>
                  <a:lnTo>
                    <a:pt x="83" y="74"/>
                  </a:lnTo>
                  <a:lnTo>
                    <a:pt x="83" y="78"/>
                  </a:lnTo>
                  <a:lnTo>
                    <a:pt x="83" y="82"/>
                  </a:lnTo>
                  <a:lnTo>
                    <a:pt x="83" y="86"/>
                  </a:lnTo>
                  <a:lnTo>
                    <a:pt x="83" y="90"/>
                  </a:lnTo>
                  <a:lnTo>
                    <a:pt x="83" y="94"/>
                  </a:lnTo>
                  <a:lnTo>
                    <a:pt x="83" y="101"/>
                  </a:lnTo>
                  <a:lnTo>
                    <a:pt x="76" y="105"/>
                  </a:lnTo>
                  <a:lnTo>
                    <a:pt x="76" y="109"/>
                  </a:lnTo>
                  <a:lnTo>
                    <a:pt x="71" y="113"/>
                  </a:lnTo>
                  <a:lnTo>
                    <a:pt x="71" y="117"/>
                  </a:lnTo>
                  <a:lnTo>
                    <a:pt x="66" y="123"/>
                  </a:lnTo>
                  <a:lnTo>
                    <a:pt x="60" y="129"/>
                  </a:lnTo>
                  <a:lnTo>
                    <a:pt x="54" y="137"/>
                  </a:lnTo>
                  <a:lnTo>
                    <a:pt x="48" y="141"/>
                  </a:lnTo>
                  <a:lnTo>
                    <a:pt x="48" y="145"/>
                  </a:lnTo>
                  <a:lnTo>
                    <a:pt x="42" y="150"/>
                  </a:lnTo>
                  <a:lnTo>
                    <a:pt x="42" y="154"/>
                  </a:lnTo>
                  <a:lnTo>
                    <a:pt x="36" y="158"/>
                  </a:lnTo>
                  <a:lnTo>
                    <a:pt x="30" y="162"/>
                  </a:lnTo>
                  <a:lnTo>
                    <a:pt x="30" y="166"/>
                  </a:lnTo>
                  <a:lnTo>
                    <a:pt x="24" y="170"/>
                  </a:lnTo>
                  <a:lnTo>
                    <a:pt x="18" y="175"/>
                  </a:lnTo>
                  <a:lnTo>
                    <a:pt x="0" y="176"/>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48" name="Freeform 32"/>
            <p:cNvSpPr>
              <a:spLocks noChangeArrowheads="1"/>
            </p:cNvSpPr>
            <p:nvPr/>
          </p:nvSpPr>
          <p:spPr bwMode="auto">
            <a:xfrm>
              <a:off x="3888" y="2747"/>
              <a:ext cx="133" cy="176"/>
            </a:xfrm>
            <a:custGeom>
              <a:avLst/>
              <a:gdLst/>
              <a:ahLst/>
              <a:cxnLst>
                <a:cxn ang="0">
                  <a:pos x="0" y="0"/>
                </a:cxn>
                <a:cxn ang="0">
                  <a:pos x="12" y="4"/>
                </a:cxn>
                <a:cxn ang="0">
                  <a:pos x="22" y="8"/>
                </a:cxn>
                <a:cxn ang="0">
                  <a:pos x="28" y="13"/>
                </a:cxn>
                <a:cxn ang="0">
                  <a:pos x="34" y="17"/>
                </a:cxn>
                <a:cxn ang="0">
                  <a:pos x="34" y="21"/>
                </a:cxn>
                <a:cxn ang="0">
                  <a:pos x="40" y="26"/>
                </a:cxn>
                <a:cxn ang="0">
                  <a:pos x="40" y="31"/>
                </a:cxn>
                <a:cxn ang="0">
                  <a:pos x="46" y="35"/>
                </a:cxn>
                <a:cxn ang="0">
                  <a:pos x="46" y="39"/>
                </a:cxn>
                <a:cxn ang="0">
                  <a:pos x="46" y="43"/>
                </a:cxn>
                <a:cxn ang="0">
                  <a:pos x="46" y="47"/>
                </a:cxn>
                <a:cxn ang="0">
                  <a:pos x="52" y="52"/>
                </a:cxn>
                <a:cxn ang="0">
                  <a:pos x="52" y="56"/>
                </a:cxn>
                <a:cxn ang="0">
                  <a:pos x="52" y="61"/>
                </a:cxn>
                <a:cxn ang="0">
                  <a:pos x="52" y="66"/>
                </a:cxn>
                <a:cxn ang="0">
                  <a:pos x="52" y="70"/>
                </a:cxn>
                <a:cxn ang="0">
                  <a:pos x="52" y="74"/>
                </a:cxn>
                <a:cxn ang="0">
                  <a:pos x="52" y="78"/>
                </a:cxn>
                <a:cxn ang="0">
                  <a:pos x="52" y="82"/>
                </a:cxn>
                <a:cxn ang="0">
                  <a:pos x="52" y="86"/>
                </a:cxn>
                <a:cxn ang="0">
                  <a:pos x="52" y="90"/>
                </a:cxn>
                <a:cxn ang="0">
                  <a:pos x="52" y="94"/>
                </a:cxn>
                <a:cxn ang="0">
                  <a:pos x="52" y="101"/>
                </a:cxn>
                <a:cxn ang="0">
                  <a:pos x="58" y="105"/>
                </a:cxn>
                <a:cxn ang="0">
                  <a:pos x="58" y="109"/>
                </a:cxn>
                <a:cxn ang="0">
                  <a:pos x="64" y="113"/>
                </a:cxn>
                <a:cxn ang="0">
                  <a:pos x="64" y="117"/>
                </a:cxn>
                <a:cxn ang="0">
                  <a:pos x="68" y="123"/>
                </a:cxn>
                <a:cxn ang="0">
                  <a:pos x="74" y="129"/>
                </a:cxn>
                <a:cxn ang="0">
                  <a:pos x="80" y="137"/>
                </a:cxn>
                <a:cxn ang="0">
                  <a:pos x="86" y="141"/>
                </a:cxn>
                <a:cxn ang="0">
                  <a:pos x="86" y="145"/>
                </a:cxn>
                <a:cxn ang="0">
                  <a:pos x="92" y="150"/>
                </a:cxn>
                <a:cxn ang="0">
                  <a:pos x="92" y="154"/>
                </a:cxn>
                <a:cxn ang="0">
                  <a:pos x="98" y="158"/>
                </a:cxn>
                <a:cxn ang="0">
                  <a:pos x="104" y="162"/>
                </a:cxn>
                <a:cxn ang="0">
                  <a:pos x="104" y="166"/>
                </a:cxn>
                <a:cxn ang="0">
                  <a:pos x="110" y="170"/>
                </a:cxn>
                <a:cxn ang="0">
                  <a:pos x="115" y="175"/>
                </a:cxn>
                <a:cxn ang="0">
                  <a:pos x="133" y="176"/>
                </a:cxn>
              </a:cxnLst>
              <a:rect l="0" t="0" r="r" b="b"/>
              <a:pathLst>
                <a:path w="133" h="176">
                  <a:moveTo>
                    <a:pt x="0" y="0"/>
                  </a:moveTo>
                  <a:lnTo>
                    <a:pt x="12" y="4"/>
                  </a:lnTo>
                  <a:lnTo>
                    <a:pt x="22" y="8"/>
                  </a:lnTo>
                  <a:lnTo>
                    <a:pt x="28" y="13"/>
                  </a:lnTo>
                  <a:lnTo>
                    <a:pt x="34" y="17"/>
                  </a:lnTo>
                  <a:lnTo>
                    <a:pt x="34" y="21"/>
                  </a:lnTo>
                  <a:lnTo>
                    <a:pt x="40" y="26"/>
                  </a:lnTo>
                  <a:lnTo>
                    <a:pt x="40" y="31"/>
                  </a:lnTo>
                  <a:lnTo>
                    <a:pt x="46" y="35"/>
                  </a:lnTo>
                  <a:lnTo>
                    <a:pt x="46" y="39"/>
                  </a:lnTo>
                  <a:lnTo>
                    <a:pt x="46" y="43"/>
                  </a:lnTo>
                  <a:lnTo>
                    <a:pt x="46" y="47"/>
                  </a:lnTo>
                  <a:lnTo>
                    <a:pt x="52" y="52"/>
                  </a:lnTo>
                  <a:lnTo>
                    <a:pt x="52" y="56"/>
                  </a:lnTo>
                  <a:lnTo>
                    <a:pt x="52" y="61"/>
                  </a:lnTo>
                  <a:lnTo>
                    <a:pt x="52" y="66"/>
                  </a:lnTo>
                  <a:lnTo>
                    <a:pt x="52" y="70"/>
                  </a:lnTo>
                  <a:lnTo>
                    <a:pt x="52" y="74"/>
                  </a:lnTo>
                  <a:lnTo>
                    <a:pt x="52" y="78"/>
                  </a:lnTo>
                  <a:lnTo>
                    <a:pt x="52" y="82"/>
                  </a:lnTo>
                  <a:lnTo>
                    <a:pt x="52" y="86"/>
                  </a:lnTo>
                  <a:lnTo>
                    <a:pt x="52" y="90"/>
                  </a:lnTo>
                  <a:lnTo>
                    <a:pt x="52" y="94"/>
                  </a:lnTo>
                  <a:lnTo>
                    <a:pt x="52" y="101"/>
                  </a:lnTo>
                  <a:lnTo>
                    <a:pt x="58" y="105"/>
                  </a:lnTo>
                  <a:lnTo>
                    <a:pt x="58" y="109"/>
                  </a:lnTo>
                  <a:lnTo>
                    <a:pt x="64" y="113"/>
                  </a:lnTo>
                  <a:lnTo>
                    <a:pt x="64" y="117"/>
                  </a:lnTo>
                  <a:lnTo>
                    <a:pt x="68" y="123"/>
                  </a:lnTo>
                  <a:lnTo>
                    <a:pt x="74" y="129"/>
                  </a:lnTo>
                  <a:lnTo>
                    <a:pt x="80" y="137"/>
                  </a:lnTo>
                  <a:lnTo>
                    <a:pt x="86" y="141"/>
                  </a:lnTo>
                  <a:lnTo>
                    <a:pt x="86" y="145"/>
                  </a:lnTo>
                  <a:lnTo>
                    <a:pt x="92" y="150"/>
                  </a:lnTo>
                  <a:lnTo>
                    <a:pt x="92" y="154"/>
                  </a:lnTo>
                  <a:lnTo>
                    <a:pt x="98" y="158"/>
                  </a:lnTo>
                  <a:lnTo>
                    <a:pt x="104" y="162"/>
                  </a:lnTo>
                  <a:lnTo>
                    <a:pt x="104" y="166"/>
                  </a:lnTo>
                  <a:lnTo>
                    <a:pt x="110" y="170"/>
                  </a:lnTo>
                  <a:lnTo>
                    <a:pt x="115" y="175"/>
                  </a:lnTo>
                  <a:lnTo>
                    <a:pt x="133" y="176"/>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49" name="Freeform 33"/>
            <p:cNvSpPr>
              <a:spLocks noChangeArrowheads="1"/>
            </p:cNvSpPr>
            <p:nvPr/>
          </p:nvSpPr>
          <p:spPr bwMode="auto">
            <a:xfrm>
              <a:off x="3996" y="2804"/>
              <a:ext cx="136" cy="120"/>
            </a:xfrm>
            <a:custGeom>
              <a:avLst/>
              <a:gdLst/>
              <a:ahLst/>
              <a:cxnLst>
                <a:cxn ang="0">
                  <a:pos x="136" y="0"/>
                </a:cxn>
                <a:cxn ang="0">
                  <a:pos x="124" y="3"/>
                </a:cxn>
                <a:cxn ang="0">
                  <a:pos x="112" y="6"/>
                </a:cxn>
                <a:cxn ang="0">
                  <a:pos x="106" y="9"/>
                </a:cxn>
                <a:cxn ang="0">
                  <a:pos x="100" y="12"/>
                </a:cxn>
                <a:cxn ang="0">
                  <a:pos x="100" y="15"/>
                </a:cxn>
                <a:cxn ang="0">
                  <a:pos x="94" y="18"/>
                </a:cxn>
                <a:cxn ang="0">
                  <a:pos x="94" y="21"/>
                </a:cxn>
                <a:cxn ang="0">
                  <a:pos x="88" y="24"/>
                </a:cxn>
                <a:cxn ang="0">
                  <a:pos x="88" y="27"/>
                </a:cxn>
                <a:cxn ang="0">
                  <a:pos x="88" y="30"/>
                </a:cxn>
                <a:cxn ang="0">
                  <a:pos x="88" y="33"/>
                </a:cxn>
                <a:cxn ang="0">
                  <a:pos x="82" y="35"/>
                </a:cxn>
                <a:cxn ang="0">
                  <a:pos x="82" y="38"/>
                </a:cxn>
                <a:cxn ang="0">
                  <a:pos x="82" y="42"/>
                </a:cxn>
                <a:cxn ang="0">
                  <a:pos x="82" y="45"/>
                </a:cxn>
                <a:cxn ang="0">
                  <a:pos x="82" y="48"/>
                </a:cxn>
                <a:cxn ang="0">
                  <a:pos x="82" y="51"/>
                </a:cxn>
                <a:cxn ang="0">
                  <a:pos x="82" y="53"/>
                </a:cxn>
                <a:cxn ang="0">
                  <a:pos x="82" y="56"/>
                </a:cxn>
                <a:cxn ang="0">
                  <a:pos x="82" y="59"/>
                </a:cxn>
                <a:cxn ang="0">
                  <a:pos x="82" y="61"/>
                </a:cxn>
                <a:cxn ang="0">
                  <a:pos x="82" y="64"/>
                </a:cxn>
                <a:cxn ang="0">
                  <a:pos x="82" y="68"/>
                </a:cxn>
                <a:cxn ang="0">
                  <a:pos x="76" y="71"/>
                </a:cxn>
                <a:cxn ang="0">
                  <a:pos x="76" y="74"/>
                </a:cxn>
                <a:cxn ang="0">
                  <a:pos x="70" y="77"/>
                </a:cxn>
                <a:cxn ang="0">
                  <a:pos x="70" y="80"/>
                </a:cxn>
                <a:cxn ang="0">
                  <a:pos x="66" y="84"/>
                </a:cxn>
                <a:cxn ang="0">
                  <a:pos x="60" y="87"/>
                </a:cxn>
                <a:cxn ang="0">
                  <a:pos x="54" y="93"/>
                </a:cxn>
                <a:cxn ang="0">
                  <a:pos x="48" y="96"/>
                </a:cxn>
                <a:cxn ang="0">
                  <a:pos x="48" y="99"/>
                </a:cxn>
                <a:cxn ang="0">
                  <a:pos x="42" y="102"/>
                </a:cxn>
                <a:cxn ang="0">
                  <a:pos x="42" y="104"/>
                </a:cxn>
                <a:cxn ang="0">
                  <a:pos x="36" y="107"/>
                </a:cxn>
                <a:cxn ang="0">
                  <a:pos x="30" y="110"/>
                </a:cxn>
                <a:cxn ang="0">
                  <a:pos x="30" y="113"/>
                </a:cxn>
                <a:cxn ang="0">
                  <a:pos x="24" y="116"/>
                </a:cxn>
                <a:cxn ang="0">
                  <a:pos x="18" y="119"/>
                </a:cxn>
                <a:cxn ang="0">
                  <a:pos x="0" y="120"/>
                </a:cxn>
              </a:cxnLst>
              <a:rect l="0" t="0" r="r" b="b"/>
              <a:pathLst>
                <a:path w="136" h="120">
                  <a:moveTo>
                    <a:pt x="136" y="0"/>
                  </a:moveTo>
                  <a:lnTo>
                    <a:pt x="124" y="3"/>
                  </a:lnTo>
                  <a:lnTo>
                    <a:pt x="112" y="6"/>
                  </a:lnTo>
                  <a:lnTo>
                    <a:pt x="106" y="9"/>
                  </a:lnTo>
                  <a:lnTo>
                    <a:pt x="100" y="12"/>
                  </a:lnTo>
                  <a:lnTo>
                    <a:pt x="100" y="15"/>
                  </a:lnTo>
                  <a:lnTo>
                    <a:pt x="94" y="18"/>
                  </a:lnTo>
                  <a:lnTo>
                    <a:pt x="94" y="21"/>
                  </a:lnTo>
                  <a:lnTo>
                    <a:pt x="88" y="24"/>
                  </a:lnTo>
                  <a:lnTo>
                    <a:pt x="88" y="27"/>
                  </a:lnTo>
                  <a:lnTo>
                    <a:pt x="88" y="30"/>
                  </a:lnTo>
                  <a:lnTo>
                    <a:pt x="88" y="33"/>
                  </a:lnTo>
                  <a:lnTo>
                    <a:pt x="82" y="35"/>
                  </a:lnTo>
                  <a:lnTo>
                    <a:pt x="82" y="38"/>
                  </a:lnTo>
                  <a:lnTo>
                    <a:pt x="82" y="42"/>
                  </a:lnTo>
                  <a:lnTo>
                    <a:pt x="82" y="45"/>
                  </a:lnTo>
                  <a:lnTo>
                    <a:pt x="82" y="48"/>
                  </a:lnTo>
                  <a:lnTo>
                    <a:pt x="82" y="51"/>
                  </a:lnTo>
                  <a:lnTo>
                    <a:pt x="82" y="53"/>
                  </a:lnTo>
                  <a:lnTo>
                    <a:pt x="82" y="56"/>
                  </a:lnTo>
                  <a:lnTo>
                    <a:pt x="82" y="59"/>
                  </a:lnTo>
                  <a:lnTo>
                    <a:pt x="82" y="61"/>
                  </a:lnTo>
                  <a:lnTo>
                    <a:pt x="82" y="64"/>
                  </a:lnTo>
                  <a:lnTo>
                    <a:pt x="82" y="68"/>
                  </a:lnTo>
                  <a:lnTo>
                    <a:pt x="76" y="71"/>
                  </a:lnTo>
                  <a:lnTo>
                    <a:pt x="76" y="74"/>
                  </a:lnTo>
                  <a:lnTo>
                    <a:pt x="70" y="77"/>
                  </a:lnTo>
                  <a:lnTo>
                    <a:pt x="70" y="80"/>
                  </a:lnTo>
                  <a:lnTo>
                    <a:pt x="66" y="84"/>
                  </a:lnTo>
                  <a:lnTo>
                    <a:pt x="60" y="87"/>
                  </a:lnTo>
                  <a:lnTo>
                    <a:pt x="54" y="93"/>
                  </a:lnTo>
                  <a:lnTo>
                    <a:pt x="48" y="96"/>
                  </a:lnTo>
                  <a:lnTo>
                    <a:pt x="48" y="99"/>
                  </a:lnTo>
                  <a:lnTo>
                    <a:pt x="42" y="102"/>
                  </a:lnTo>
                  <a:lnTo>
                    <a:pt x="42" y="104"/>
                  </a:lnTo>
                  <a:lnTo>
                    <a:pt x="36" y="107"/>
                  </a:lnTo>
                  <a:lnTo>
                    <a:pt x="30" y="110"/>
                  </a:lnTo>
                  <a:lnTo>
                    <a:pt x="30" y="113"/>
                  </a:lnTo>
                  <a:lnTo>
                    <a:pt x="24" y="116"/>
                  </a:lnTo>
                  <a:lnTo>
                    <a:pt x="18" y="119"/>
                  </a:lnTo>
                  <a:lnTo>
                    <a:pt x="0" y="120"/>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50" name="Freeform 34"/>
            <p:cNvSpPr>
              <a:spLocks noChangeArrowheads="1"/>
            </p:cNvSpPr>
            <p:nvPr/>
          </p:nvSpPr>
          <p:spPr bwMode="auto">
            <a:xfrm>
              <a:off x="4138" y="2804"/>
              <a:ext cx="136" cy="120"/>
            </a:xfrm>
            <a:custGeom>
              <a:avLst/>
              <a:gdLst/>
              <a:ahLst/>
              <a:cxnLst>
                <a:cxn ang="0">
                  <a:pos x="0" y="0"/>
                </a:cxn>
                <a:cxn ang="0">
                  <a:pos x="12" y="3"/>
                </a:cxn>
                <a:cxn ang="0">
                  <a:pos x="24" y="6"/>
                </a:cxn>
                <a:cxn ang="0">
                  <a:pos x="30" y="9"/>
                </a:cxn>
                <a:cxn ang="0">
                  <a:pos x="36" y="12"/>
                </a:cxn>
                <a:cxn ang="0">
                  <a:pos x="36" y="15"/>
                </a:cxn>
                <a:cxn ang="0">
                  <a:pos x="42" y="18"/>
                </a:cxn>
                <a:cxn ang="0">
                  <a:pos x="42" y="21"/>
                </a:cxn>
                <a:cxn ang="0">
                  <a:pos x="48" y="24"/>
                </a:cxn>
                <a:cxn ang="0">
                  <a:pos x="48" y="27"/>
                </a:cxn>
                <a:cxn ang="0">
                  <a:pos x="48" y="30"/>
                </a:cxn>
                <a:cxn ang="0">
                  <a:pos x="48" y="33"/>
                </a:cxn>
                <a:cxn ang="0">
                  <a:pos x="54" y="35"/>
                </a:cxn>
                <a:cxn ang="0">
                  <a:pos x="54" y="38"/>
                </a:cxn>
                <a:cxn ang="0">
                  <a:pos x="54" y="42"/>
                </a:cxn>
                <a:cxn ang="0">
                  <a:pos x="54" y="45"/>
                </a:cxn>
                <a:cxn ang="0">
                  <a:pos x="54" y="48"/>
                </a:cxn>
                <a:cxn ang="0">
                  <a:pos x="54" y="51"/>
                </a:cxn>
                <a:cxn ang="0">
                  <a:pos x="54" y="53"/>
                </a:cxn>
                <a:cxn ang="0">
                  <a:pos x="54" y="56"/>
                </a:cxn>
                <a:cxn ang="0">
                  <a:pos x="54" y="59"/>
                </a:cxn>
                <a:cxn ang="0">
                  <a:pos x="54" y="61"/>
                </a:cxn>
                <a:cxn ang="0">
                  <a:pos x="54" y="64"/>
                </a:cxn>
                <a:cxn ang="0">
                  <a:pos x="54" y="68"/>
                </a:cxn>
                <a:cxn ang="0">
                  <a:pos x="60" y="71"/>
                </a:cxn>
                <a:cxn ang="0">
                  <a:pos x="60" y="74"/>
                </a:cxn>
                <a:cxn ang="0">
                  <a:pos x="66" y="77"/>
                </a:cxn>
                <a:cxn ang="0">
                  <a:pos x="66" y="80"/>
                </a:cxn>
                <a:cxn ang="0">
                  <a:pos x="70" y="84"/>
                </a:cxn>
                <a:cxn ang="0">
                  <a:pos x="76" y="87"/>
                </a:cxn>
                <a:cxn ang="0">
                  <a:pos x="82" y="93"/>
                </a:cxn>
                <a:cxn ang="0">
                  <a:pos x="88" y="96"/>
                </a:cxn>
                <a:cxn ang="0">
                  <a:pos x="88" y="99"/>
                </a:cxn>
                <a:cxn ang="0">
                  <a:pos x="94" y="102"/>
                </a:cxn>
                <a:cxn ang="0">
                  <a:pos x="94" y="104"/>
                </a:cxn>
                <a:cxn ang="0">
                  <a:pos x="100" y="107"/>
                </a:cxn>
                <a:cxn ang="0">
                  <a:pos x="106" y="110"/>
                </a:cxn>
                <a:cxn ang="0">
                  <a:pos x="106" y="113"/>
                </a:cxn>
                <a:cxn ang="0">
                  <a:pos x="112" y="116"/>
                </a:cxn>
                <a:cxn ang="0">
                  <a:pos x="118" y="119"/>
                </a:cxn>
                <a:cxn ang="0">
                  <a:pos x="136" y="120"/>
                </a:cxn>
              </a:cxnLst>
              <a:rect l="0" t="0" r="r" b="b"/>
              <a:pathLst>
                <a:path w="136" h="120">
                  <a:moveTo>
                    <a:pt x="0" y="0"/>
                  </a:moveTo>
                  <a:lnTo>
                    <a:pt x="12" y="3"/>
                  </a:lnTo>
                  <a:lnTo>
                    <a:pt x="24" y="6"/>
                  </a:lnTo>
                  <a:lnTo>
                    <a:pt x="30" y="9"/>
                  </a:lnTo>
                  <a:lnTo>
                    <a:pt x="36" y="12"/>
                  </a:lnTo>
                  <a:lnTo>
                    <a:pt x="36" y="15"/>
                  </a:lnTo>
                  <a:lnTo>
                    <a:pt x="42" y="18"/>
                  </a:lnTo>
                  <a:lnTo>
                    <a:pt x="42" y="21"/>
                  </a:lnTo>
                  <a:lnTo>
                    <a:pt x="48" y="24"/>
                  </a:lnTo>
                  <a:lnTo>
                    <a:pt x="48" y="27"/>
                  </a:lnTo>
                  <a:lnTo>
                    <a:pt x="48" y="30"/>
                  </a:lnTo>
                  <a:lnTo>
                    <a:pt x="48" y="33"/>
                  </a:lnTo>
                  <a:lnTo>
                    <a:pt x="54" y="35"/>
                  </a:lnTo>
                  <a:lnTo>
                    <a:pt x="54" y="38"/>
                  </a:lnTo>
                  <a:lnTo>
                    <a:pt x="54" y="42"/>
                  </a:lnTo>
                  <a:lnTo>
                    <a:pt x="54" y="45"/>
                  </a:lnTo>
                  <a:lnTo>
                    <a:pt x="54" y="48"/>
                  </a:lnTo>
                  <a:lnTo>
                    <a:pt x="54" y="51"/>
                  </a:lnTo>
                  <a:lnTo>
                    <a:pt x="54" y="53"/>
                  </a:lnTo>
                  <a:lnTo>
                    <a:pt x="54" y="56"/>
                  </a:lnTo>
                  <a:lnTo>
                    <a:pt x="54" y="59"/>
                  </a:lnTo>
                  <a:lnTo>
                    <a:pt x="54" y="61"/>
                  </a:lnTo>
                  <a:lnTo>
                    <a:pt x="54" y="64"/>
                  </a:lnTo>
                  <a:lnTo>
                    <a:pt x="54" y="68"/>
                  </a:lnTo>
                  <a:lnTo>
                    <a:pt x="60" y="71"/>
                  </a:lnTo>
                  <a:lnTo>
                    <a:pt x="60" y="74"/>
                  </a:lnTo>
                  <a:lnTo>
                    <a:pt x="66" y="77"/>
                  </a:lnTo>
                  <a:lnTo>
                    <a:pt x="66" y="80"/>
                  </a:lnTo>
                  <a:lnTo>
                    <a:pt x="70" y="84"/>
                  </a:lnTo>
                  <a:lnTo>
                    <a:pt x="76" y="87"/>
                  </a:lnTo>
                  <a:lnTo>
                    <a:pt x="82" y="93"/>
                  </a:lnTo>
                  <a:lnTo>
                    <a:pt x="88" y="96"/>
                  </a:lnTo>
                  <a:lnTo>
                    <a:pt x="88" y="99"/>
                  </a:lnTo>
                  <a:lnTo>
                    <a:pt x="94" y="102"/>
                  </a:lnTo>
                  <a:lnTo>
                    <a:pt x="94" y="104"/>
                  </a:lnTo>
                  <a:lnTo>
                    <a:pt x="100" y="107"/>
                  </a:lnTo>
                  <a:lnTo>
                    <a:pt x="106" y="110"/>
                  </a:lnTo>
                  <a:lnTo>
                    <a:pt x="106" y="113"/>
                  </a:lnTo>
                  <a:lnTo>
                    <a:pt x="112" y="116"/>
                  </a:lnTo>
                  <a:lnTo>
                    <a:pt x="118" y="119"/>
                  </a:lnTo>
                  <a:lnTo>
                    <a:pt x="136" y="120"/>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51" name="Freeform 35"/>
            <p:cNvSpPr>
              <a:spLocks noChangeArrowheads="1"/>
            </p:cNvSpPr>
            <p:nvPr/>
          </p:nvSpPr>
          <p:spPr bwMode="auto">
            <a:xfrm>
              <a:off x="144" y="2304"/>
              <a:ext cx="624" cy="0"/>
            </a:xfrm>
            <a:custGeom>
              <a:avLst/>
              <a:gdLst/>
              <a:ahLst/>
              <a:cxnLst>
                <a:cxn ang="0">
                  <a:pos x="0" y="0"/>
                </a:cxn>
                <a:cxn ang="0">
                  <a:pos x="624" y="0"/>
                </a:cxn>
              </a:cxnLst>
              <a:rect l="0" t="0" r="r" b="b"/>
              <a:pathLst>
                <a:path w="624">
                  <a:moveTo>
                    <a:pt x="0" y="0"/>
                  </a:moveTo>
                  <a:lnTo>
                    <a:pt x="624" y="0"/>
                  </a:lnTo>
                </a:path>
              </a:pathLst>
            </a:custGeom>
            <a:noFill/>
            <a:ln w="55724">
              <a:solidFill>
                <a:srgbClr val="000000"/>
              </a:solidFill>
              <a:prstDash val="solid"/>
              <a:round/>
              <a:headEnd/>
              <a:tailEnd/>
            </a:ln>
          </p:spPr>
          <p:txBody>
            <a:bodyPr>
              <a:prstTxWarp prst="textNoShape">
                <a:avLst/>
              </a:prstTxWarp>
            </a:bodyPr>
            <a:lstStyle/>
            <a:p>
              <a:endParaRPr lang="en-US"/>
            </a:p>
          </p:txBody>
        </p:sp>
        <p:sp>
          <p:nvSpPr>
            <p:cNvPr id="111652" name="Freeform 36"/>
            <p:cNvSpPr>
              <a:spLocks noChangeArrowheads="1"/>
            </p:cNvSpPr>
            <p:nvPr/>
          </p:nvSpPr>
          <p:spPr bwMode="auto">
            <a:xfrm>
              <a:off x="1056" y="2304"/>
              <a:ext cx="960" cy="0"/>
            </a:xfrm>
            <a:custGeom>
              <a:avLst/>
              <a:gdLst/>
              <a:ahLst/>
              <a:cxnLst>
                <a:cxn ang="0">
                  <a:pos x="0" y="0"/>
                </a:cxn>
                <a:cxn ang="0">
                  <a:pos x="960" y="0"/>
                </a:cxn>
              </a:cxnLst>
              <a:rect l="0" t="0" r="r" b="b"/>
              <a:pathLst>
                <a:path w="960">
                  <a:moveTo>
                    <a:pt x="0" y="0"/>
                  </a:moveTo>
                  <a:lnTo>
                    <a:pt x="960" y="0"/>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53" name="Freeform 37"/>
            <p:cNvSpPr>
              <a:spLocks noChangeArrowheads="1"/>
            </p:cNvSpPr>
            <p:nvPr/>
          </p:nvSpPr>
          <p:spPr bwMode="auto">
            <a:xfrm>
              <a:off x="2400" y="2304"/>
              <a:ext cx="1008" cy="0"/>
            </a:xfrm>
            <a:custGeom>
              <a:avLst/>
              <a:gdLst/>
              <a:ahLst/>
              <a:cxnLst>
                <a:cxn ang="0">
                  <a:pos x="0" y="0"/>
                </a:cxn>
                <a:cxn ang="0">
                  <a:pos x="1008" y="0"/>
                </a:cxn>
              </a:cxnLst>
              <a:rect l="0" t="0" r="r" b="b"/>
              <a:pathLst>
                <a:path w="1008">
                  <a:moveTo>
                    <a:pt x="0" y="0"/>
                  </a:moveTo>
                  <a:lnTo>
                    <a:pt x="1008" y="0"/>
                  </a:lnTo>
                </a:path>
              </a:pathLst>
            </a:custGeom>
            <a:noFill/>
            <a:ln w="14139">
              <a:solidFill>
                <a:srgbClr val="000000"/>
              </a:solidFill>
              <a:prstDash val="solid"/>
              <a:round/>
              <a:headEnd/>
              <a:tailEnd/>
            </a:ln>
          </p:spPr>
          <p:txBody>
            <a:bodyPr>
              <a:prstTxWarp prst="textNoShape">
                <a:avLst/>
              </a:prstTxWarp>
            </a:bodyPr>
            <a:lstStyle/>
            <a:p>
              <a:endParaRPr lang="en-US"/>
            </a:p>
          </p:txBody>
        </p:sp>
        <p:sp>
          <p:nvSpPr>
            <p:cNvPr id="111654" name="Freeform 38"/>
            <p:cNvSpPr>
              <a:spLocks noChangeArrowheads="1"/>
            </p:cNvSpPr>
            <p:nvPr/>
          </p:nvSpPr>
          <p:spPr bwMode="auto">
            <a:xfrm>
              <a:off x="144" y="2232"/>
              <a:ext cx="720" cy="144"/>
            </a:xfrm>
            <a:custGeom>
              <a:avLst/>
              <a:gdLst/>
              <a:ahLst/>
              <a:cxnLst>
                <a:cxn ang="0">
                  <a:pos x="0" y="108"/>
                </a:cxn>
                <a:cxn ang="0">
                  <a:pos x="360" y="108"/>
                </a:cxn>
                <a:cxn ang="0">
                  <a:pos x="360" y="144"/>
                </a:cxn>
                <a:cxn ang="0">
                  <a:pos x="720" y="72"/>
                </a:cxn>
                <a:cxn ang="0">
                  <a:pos x="360" y="0"/>
                </a:cxn>
                <a:cxn ang="0">
                  <a:pos x="360" y="36"/>
                </a:cxn>
                <a:cxn ang="0">
                  <a:pos x="0" y="36"/>
                </a:cxn>
                <a:cxn ang="0">
                  <a:pos x="0" y="108"/>
                </a:cxn>
                <a:cxn ang="0">
                  <a:pos x="0" y="108"/>
                </a:cxn>
              </a:cxnLst>
              <a:rect l="0" t="0" r="r" b="b"/>
              <a:pathLst>
                <a:path w="720" h="144">
                  <a:moveTo>
                    <a:pt x="0" y="108"/>
                  </a:moveTo>
                  <a:lnTo>
                    <a:pt x="360" y="108"/>
                  </a:lnTo>
                  <a:lnTo>
                    <a:pt x="360" y="144"/>
                  </a:lnTo>
                  <a:lnTo>
                    <a:pt x="720" y="72"/>
                  </a:lnTo>
                  <a:lnTo>
                    <a:pt x="360" y="0"/>
                  </a:lnTo>
                  <a:lnTo>
                    <a:pt x="360" y="36"/>
                  </a:lnTo>
                  <a:lnTo>
                    <a:pt x="0" y="36"/>
                  </a:lnTo>
                  <a:lnTo>
                    <a:pt x="0" y="108"/>
                  </a:lnTo>
                  <a:lnTo>
                    <a:pt x="0" y="108"/>
                  </a:lnTo>
                  <a:close/>
                </a:path>
              </a:pathLst>
            </a:custGeom>
            <a:solidFill>
              <a:srgbClr val="0080FF"/>
            </a:solidFill>
            <a:ln w="9981">
              <a:solidFill>
                <a:srgbClr val="000000"/>
              </a:solidFill>
              <a:prstDash val="solid"/>
              <a:round/>
              <a:headEnd/>
              <a:tailEnd/>
            </a:ln>
          </p:spPr>
          <p:txBody>
            <a:bodyPr>
              <a:prstTxWarp prst="textNoShape">
                <a:avLst/>
              </a:prstTxWarp>
            </a:bodyPr>
            <a:lstStyle/>
            <a:p>
              <a:endParaRPr lang="en-US"/>
            </a:p>
          </p:txBody>
        </p:sp>
        <p:sp>
          <p:nvSpPr>
            <p:cNvPr id="111655" name="Freeform 39"/>
            <p:cNvSpPr>
              <a:spLocks noChangeArrowheads="1"/>
            </p:cNvSpPr>
            <p:nvPr/>
          </p:nvSpPr>
          <p:spPr bwMode="auto">
            <a:xfrm>
              <a:off x="1044" y="2268"/>
              <a:ext cx="1044" cy="72"/>
            </a:xfrm>
            <a:custGeom>
              <a:avLst/>
              <a:gdLst/>
              <a:ahLst/>
              <a:cxnLst>
                <a:cxn ang="0">
                  <a:pos x="0" y="36"/>
                </a:cxn>
                <a:cxn ang="0">
                  <a:pos x="260" y="72"/>
                </a:cxn>
                <a:cxn ang="0">
                  <a:pos x="260" y="54"/>
                </a:cxn>
                <a:cxn ang="0">
                  <a:pos x="783" y="54"/>
                </a:cxn>
                <a:cxn ang="0">
                  <a:pos x="783" y="72"/>
                </a:cxn>
                <a:cxn ang="0">
                  <a:pos x="1044" y="36"/>
                </a:cxn>
                <a:cxn ang="0">
                  <a:pos x="783" y="0"/>
                </a:cxn>
                <a:cxn ang="0">
                  <a:pos x="783" y="17"/>
                </a:cxn>
                <a:cxn ang="0">
                  <a:pos x="260" y="17"/>
                </a:cxn>
                <a:cxn ang="0">
                  <a:pos x="260" y="0"/>
                </a:cxn>
                <a:cxn ang="0">
                  <a:pos x="0" y="36"/>
                </a:cxn>
                <a:cxn ang="0">
                  <a:pos x="0" y="36"/>
                </a:cxn>
              </a:cxnLst>
              <a:rect l="0" t="0" r="r" b="b"/>
              <a:pathLst>
                <a:path w="1044" h="72">
                  <a:moveTo>
                    <a:pt x="0" y="36"/>
                  </a:moveTo>
                  <a:lnTo>
                    <a:pt x="260" y="72"/>
                  </a:lnTo>
                  <a:lnTo>
                    <a:pt x="260" y="54"/>
                  </a:lnTo>
                  <a:lnTo>
                    <a:pt x="783" y="54"/>
                  </a:lnTo>
                  <a:lnTo>
                    <a:pt x="783" y="72"/>
                  </a:lnTo>
                  <a:lnTo>
                    <a:pt x="1044" y="36"/>
                  </a:lnTo>
                  <a:lnTo>
                    <a:pt x="783" y="0"/>
                  </a:lnTo>
                  <a:lnTo>
                    <a:pt x="783" y="17"/>
                  </a:lnTo>
                  <a:lnTo>
                    <a:pt x="260" y="17"/>
                  </a:lnTo>
                  <a:lnTo>
                    <a:pt x="260" y="0"/>
                  </a:lnTo>
                  <a:lnTo>
                    <a:pt x="0" y="36"/>
                  </a:lnTo>
                  <a:lnTo>
                    <a:pt x="0" y="36"/>
                  </a:lnTo>
                  <a:close/>
                </a:path>
              </a:pathLst>
            </a:custGeom>
            <a:solidFill>
              <a:srgbClr val="0080FF"/>
            </a:solidFill>
            <a:ln w="9981">
              <a:solidFill>
                <a:srgbClr val="000000"/>
              </a:solidFill>
              <a:prstDash val="solid"/>
              <a:round/>
              <a:headEnd/>
              <a:tailEnd/>
            </a:ln>
          </p:spPr>
          <p:txBody>
            <a:bodyPr>
              <a:prstTxWarp prst="textNoShape">
                <a:avLst/>
              </a:prstTxWarp>
            </a:bodyPr>
            <a:lstStyle/>
            <a:p>
              <a:endParaRPr lang="en-US"/>
            </a:p>
          </p:txBody>
        </p:sp>
        <p:sp>
          <p:nvSpPr>
            <p:cNvPr id="111656" name="Freeform 40"/>
            <p:cNvSpPr>
              <a:spLocks noChangeArrowheads="1"/>
            </p:cNvSpPr>
            <p:nvPr/>
          </p:nvSpPr>
          <p:spPr bwMode="auto">
            <a:xfrm>
              <a:off x="2412" y="2232"/>
              <a:ext cx="1044" cy="72"/>
            </a:xfrm>
            <a:custGeom>
              <a:avLst/>
              <a:gdLst/>
              <a:ahLst/>
              <a:cxnLst>
                <a:cxn ang="0">
                  <a:pos x="0" y="54"/>
                </a:cxn>
                <a:cxn ang="0">
                  <a:pos x="521" y="54"/>
                </a:cxn>
                <a:cxn ang="0">
                  <a:pos x="521" y="72"/>
                </a:cxn>
                <a:cxn ang="0">
                  <a:pos x="1044" y="36"/>
                </a:cxn>
                <a:cxn ang="0">
                  <a:pos x="521" y="0"/>
                </a:cxn>
                <a:cxn ang="0">
                  <a:pos x="521" y="17"/>
                </a:cxn>
                <a:cxn ang="0">
                  <a:pos x="0" y="17"/>
                </a:cxn>
                <a:cxn ang="0">
                  <a:pos x="0" y="54"/>
                </a:cxn>
                <a:cxn ang="0">
                  <a:pos x="0" y="54"/>
                </a:cxn>
              </a:cxnLst>
              <a:rect l="0" t="0" r="r" b="b"/>
              <a:pathLst>
                <a:path w="1044" h="72">
                  <a:moveTo>
                    <a:pt x="0" y="54"/>
                  </a:moveTo>
                  <a:lnTo>
                    <a:pt x="521" y="54"/>
                  </a:lnTo>
                  <a:lnTo>
                    <a:pt x="521" y="72"/>
                  </a:lnTo>
                  <a:lnTo>
                    <a:pt x="1044" y="36"/>
                  </a:lnTo>
                  <a:lnTo>
                    <a:pt x="521" y="0"/>
                  </a:lnTo>
                  <a:lnTo>
                    <a:pt x="521" y="17"/>
                  </a:lnTo>
                  <a:lnTo>
                    <a:pt x="0" y="17"/>
                  </a:lnTo>
                  <a:lnTo>
                    <a:pt x="0" y="54"/>
                  </a:lnTo>
                  <a:lnTo>
                    <a:pt x="0" y="54"/>
                  </a:lnTo>
                  <a:close/>
                </a:path>
              </a:pathLst>
            </a:custGeom>
            <a:solidFill>
              <a:srgbClr val="0080FF"/>
            </a:solidFill>
            <a:ln w="9981">
              <a:solidFill>
                <a:srgbClr val="000000"/>
              </a:solidFill>
              <a:prstDash val="solid"/>
              <a:round/>
              <a:headEnd/>
              <a:tailEnd/>
            </a:ln>
          </p:spPr>
          <p:txBody>
            <a:bodyPr>
              <a:prstTxWarp prst="textNoShape">
                <a:avLst/>
              </a:prstTxWarp>
            </a:bodyPr>
            <a:lstStyle/>
            <a:p>
              <a:endParaRPr lang="en-US"/>
            </a:p>
          </p:txBody>
        </p:sp>
      </p:grpSp>
      <p:sp>
        <p:nvSpPr>
          <p:cNvPr id="111657" name="Rectangle 41"/>
          <p:cNvSpPr>
            <a:spLocks noChangeArrowheads="1"/>
          </p:cNvSpPr>
          <p:nvPr/>
        </p:nvSpPr>
        <p:spPr bwMode="auto">
          <a:xfrm>
            <a:off x="5486400" y="3962400"/>
            <a:ext cx="1447800" cy="304800"/>
          </a:xfrm>
          <a:prstGeom prst="rect">
            <a:avLst/>
          </a:prstGeom>
          <a:noFill/>
          <a:ln w="9525">
            <a:noFill/>
            <a:miter lim="800000"/>
            <a:headEnd/>
            <a:tailEnd/>
          </a:ln>
          <a:effectLst/>
        </p:spPr>
        <p:txBody>
          <a:bodyPr anchor="ctr">
            <a:prstTxWarp prst="textNoShape">
              <a:avLst/>
            </a:prstTxWarp>
          </a:bodyPr>
          <a:lstStyle/>
          <a:p>
            <a:r>
              <a:rPr lang="en-US">
                <a:solidFill>
                  <a:schemeClr val="tx2"/>
                </a:solidFill>
                <a:latin typeface="Arial" charset="0"/>
              </a:rPr>
              <a:t>time</a:t>
            </a:r>
            <a:endParaRPr lang="en-US" sz="3200" b="1" u="sng">
              <a:solidFill>
                <a:schemeClr val="tx2"/>
              </a:solidFill>
              <a:latin typeface="Arial" charset="0"/>
            </a:endParaRPr>
          </a:p>
        </p:txBody>
      </p:sp>
      <p:sp>
        <p:nvSpPr>
          <p:cNvPr id="111658" name="Rectangle 42"/>
          <p:cNvSpPr>
            <a:spLocks noChangeArrowheads="1"/>
          </p:cNvSpPr>
          <p:nvPr/>
        </p:nvSpPr>
        <p:spPr bwMode="auto">
          <a:xfrm>
            <a:off x="228600" y="1143000"/>
            <a:ext cx="1371600" cy="838200"/>
          </a:xfrm>
          <a:prstGeom prst="rect">
            <a:avLst/>
          </a:prstGeom>
          <a:noFill/>
          <a:ln w="9525">
            <a:noFill/>
            <a:miter lim="800000"/>
            <a:headEnd/>
            <a:tailEnd/>
          </a:ln>
          <a:effectLst/>
        </p:spPr>
        <p:txBody>
          <a:bodyPr lIns="0" tIns="0" rIns="0" bIns="0">
            <a:prstTxWarp prst="textNoShape">
              <a:avLst/>
            </a:prstTxWarp>
          </a:bodyPr>
          <a:lstStyle/>
          <a:p>
            <a:r>
              <a:rPr lang="en-US">
                <a:solidFill>
                  <a:schemeClr val="tx2"/>
                </a:solidFill>
                <a:latin typeface="Arial" charset="0"/>
              </a:rPr>
              <a:t>input pulse</a:t>
            </a:r>
            <a:endParaRPr lang="en-US" sz="3200" b="1" u="sng">
              <a:solidFill>
                <a:schemeClr val="tx2"/>
              </a:solidFill>
              <a:latin typeface="Arial" charset="0"/>
            </a:endParaRPr>
          </a:p>
        </p:txBody>
      </p:sp>
      <p:sp>
        <p:nvSpPr>
          <p:cNvPr id="111659" name="Rectangle 43"/>
          <p:cNvSpPr>
            <a:spLocks noChangeArrowheads="1"/>
          </p:cNvSpPr>
          <p:nvPr/>
        </p:nvSpPr>
        <p:spPr bwMode="auto">
          <a:xfrm>
            <a:off x="1981200" y="1143000"/>
            <a:ext cx="1371600" cy="838200"/>
          </a:xfrm>
          <a:prstGeom prst="rect">
            <a:avLst/>
          </a:prstGeom>
          <a:noFill/>
          <a:ln w="9525">
            <a:noFill/>
            <a:miter lim="800000"/>
            <a:headEnd/>
            <a:tailEnd/>
          </a:ln>
          <a:effectLst/>
        </p:spPr>
        <p:txBody>
          <a:bodyPr lIns="0" tIns="0" rIns="0" bIns="0">
            <a:prstTxWarp prst="textNoShape">
              <a:avLst/>
            </a:prstTxWarp>
          </a:bodyPr>
          <a:lstStyle/>
          <a:p>
            <a:r>
              <a:rPr lang="en-US">
                <a:solidFill>
                  <a:schemeClr val="tx2"/>
                </a:solidFill>
                <a:latin typeface="Arial" charset="0"/>
              </a:rPr>
              <a:t>ringdown cavity</a:t>
            </a:r>
            <a:endParaRPr lang="en-US" sz="3200" b="1" u="sng">
              <a:solidFill>
                <a:schemeClr val="tx2"/>
              </a:solidFill>
              <a:latin typeface="Arial" charset="0"/>
            </a:endParaRPr>
          </a:p>
        </p:txBody>
      </p:sp>
      <p:sp>
        <p:nvSpPr>
          <p:cNvPr id="111660" name="Rectangle 44"/>
          <p:cNvSpPr>
            <a:spLocks noChangeArrowheads="1"/>
          </p:cNvSpPr>
          <p:nvPr/>
        </p:nvSpPr>
        <p:spPr bwMode="auto">
          <a:xfrm>
            <a:off x="5029200" y="1143000"/>
            <a:ext cx="2743200" cy="838200"/>
          </a:xfrm>
          <a:prstGeom prst="rect">
            <a:avLst/>
          </a:prstGeom>
          <a:noFill/>
          <a:ln w="9525">
            <a:noFill/>
            <a:miter lim="800000"/>
            <a:headEnd/>
            <a:tailEnd/>
          </a:ln>
          <a:effectLst/>
        </p:spPr>
        <p:txBody>
          <a:bodyPr lIns="0" tIns="0" rIns="0" bIns="0">
            <a:prstTxWarp prst="textNoShape">
              <a:avLst/>
            </a:prstTxWarp>
          </a:bodyPr>
          <a:lstStyle/>
          <a:p>
            <a:r>
              <a:rPr lang="en-US">
                <a:solidFill>
                  <a:schemeClr val="tx2"/>
                </a:solidFill>
                <a:latin typeface="Arial" charset="0"/>
              </a:rPr>
              <a:t>output signal</a:t>
            </a:r>
            <a:endParaRPr lang="en-US" sz="3200" b="1" u="sng">
              <a:solidFill>
                <a:schemeClr val="tx2"/>
              </a:solidFill>
              <a:latin typeface="Arial" charset="0"/>
            </a:endParaRPr>
          </a:p>
        </p:txBody>
      </p:sp>
      <p:sp>
        <p:nvSpPr>
          <p:cNvPr id="111661" name="Rectangle 45"/>
          <p:cNvSpPr>
            <a:spLocks noChangeArrowheads="1"/>
          </p:cNvSpPr>
          <p:nvPr/>
        </p:nvSpPr>
        <p:spPr bwMode="auto">
          <a:xfrm>
            <a:off x="609600" y="4343400"/>
            <a:ext cx="7848600" cy="2133600"/>
          </a:xfrm>
          <a:prstGeom prst="rect">
            <a:avLst/>
          </a:prstGeom>
          <a:noFill/>
          <a:ln w="9525">
            <a:noFill/>
            <a:miter lim="800000"/>
            <a:headEnd/>
            <a:tailEnd/>
          </a:ln>
          <a:effectLst/>
        </p:spPr>
        <p:txBody>
          <a:bodyPr>
            <a:prstTxWarp prst="textNoShape">
              <a:avLst/>
            </a:prstTxWarp>
            <a:normAutofit fontScale="85000" lnSpcReduction="10000"/>
          </a:bodyPr>
          <a:lstStyle/>
          <a:p>
            <a:pPr marL="342900" indent="-342900" algn="l">
              <a:spcBef>
                <a:spcPct val="20000"/>
              </a:spcBef>
              <a:buFontTx/>
              <a:buChar char="•"/>
            </a:pPr>
            <a:r>
              <a:rPr lang="en-US" dirty="0">
                <a:latin typeface="Arial" charset="0"/>
              </a:rPr>
              <a:t>input pulse width ~ 20 nanoseconds</a:t>
            </a:r>
          </a:p>
          <a:p>
            <a:pPr marL="342900" indent="-342900" algn="l">
              <a:spcBef>
                <a:spcPct val="20000"/>
              </a:spcBef>
              <a:buFontTx/>
              <a:buChar char="•"/>
            </a:pPr>
            <a:r>
              <a:rPr lang="en-US" dirty="0">
                <a:latin typeface="Arial" charset="0"/>
              </a:rPr>
              <a:t>mirror reflectivity &gt; 99.995%</a:t>
            </a:r>
          </a:p>
          <a:p>
            <a:pPr marL="342900" indent="-342900" algn="l">
              <a:spcBef>
                <a:spcPct val="20000"/>
              </a:spcBef>
              <a:buFontTx/>
              <a:buChar char="•"/>
            </a:pPr>
            <a:r>
              <a:rPr lang="en-US" dirty="0">
                <a:latin typeface="Arial" charset="0"/>
              </a:rPr>
              <a:t>ring-down time 5-100 microseconds</a:t>
            </a:r>
          </a:p>
          <a:p>
            <a:pPr marL="342900" indent="-342900" algn="l">
              <a:spcBef>
                <a:spcPct val="20000"/>
              </a:spcBef>
              <a:buFontTx/>
              <a:buChar char="•"/>
            </a:pPr>
            <a:r>
              <a:rPr lang="en-US" dirty="0">
                <a:latin typeface="Arial" charset="0"/>
              </a:rPr>
              <a:t>extinction coefficient derived from fitting an exponential function to decay of output </a:t>
            </a:r>
            <a:r>
              <a:rPr lang="en-US" dirty="0" smtClean="0">
                <a:latin typeface="Arial" charset="0"/>
              </a:rPr>
              <a:t>signal</a:t>
            </a:r>
          </a:p>
          <a:p>
            <a:pPr marL="342900" indent="-342900" algn="l">
              <a:spcBef>
                <a:spcPct val="20000"/>
              </a:spcBef>
              <a:buFontTx/>
              <a:buChar char="•"/>
            </a:pPr>
            <a:r>
              <a:rPr lang="en-US" dirty="0" smtClean="0">
                <a:latin typeface="Arial" charset="0"/>
              </a:rPr>
              <a:t>some variants measure scattering coefficient simultaneously</a:t>
            </a:r>
            <a:endParaRPr lang="en-US"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a:t>J. Ogren  </a:t>
            </a:r>
            <a:fld id="{3FF61EA1-7430-8C49-8551-76846AC928BE}" type="datetime1">
              <a:rPr lang="en-US"/>
              <a:pPr/>
              <a:t>16-05-24</a:t>
            </a:fld>
            <a:endParaRPr lang="en-US">
              <a:solidFill>
                <a:schemeClr val="tx1"/>
              </a:solidFill>
            </a:endParaRPr>
          </a:p>
        </p:txBody>
      </p:sp>
      <p:sp>
        <p:nvSpPr>
          <p:cNvPr id="112642" name="Rectangle 2"/>
          <p:cNvSpPr>
            <a:spLocks noGrp="1" noChangeArrowheads="1"/>
          </p:cNvSpPr>
          <p:nvPr>
            <p:ph type="title"/>
          </p:nvPr>
        </p:nvSpPr>
        <p:spPr>
          <a:xfrm>
            <a:off x="381000" y="228600"/>
            <a:ext cx="8458200" cy="914400"/>
          </a:xfrm>
        </p:spPr>
        <p:txBody>
          <a:bodyPr/>
          <a:lstStyle/>
          <a:p>
            <a:r>
              <a:rPr lang="en-US"/>
              <a:t>DRI CRD Extinction Instrument</a:t>
            </a:r>
          </a:p>
        </p:txBody>
      </p:sp>
      <p:pic>
        <p:nvPicPr>
          <p:cNvPr id="112643" name="Picture 3"/>
          <p:cNvPicPr>
            <a:picLocks noChangeAspect="1" noChangeArrowheads="1"/>
          </p:cNvPicPr>
          <p:nvPr/>
        </p:nvPicPr>
        <p:blipFill>
          <a:blip r:embed="rId3"/>
          <a:srcRect/>
          <a:stretch>
            <a:fillRect/>
          </a:stretch>
        </p:blipFill>
        <p:spPr bwMode="auto">
          <a:xfrm>
            <a:off x="533400" y="1600200"/>
            <a:ext cx="7583488" cy="3619500"/>
          </a:xfrm>
          <a:prstGeom prst="rect">
            <a:avLst/>
          </a:prstGeom>
          <a:noFill/>
        </p:spPr>
      </p:pic>
      <p:sp>
        <p:nvSpPr>
          <p:cNvPr id="112644" name="Rectangle 4"/>
          <p:cNvSpPr>
            <a:spLocks noChangeArrowheads="1"/>
          </p:cNvSpPr>
          <p:nvPr/>
        </p:nvSpPr>
        <p:spPr bwMode="auto">
          <a:xfrm>
            <a:off x="533400" y="5334000"/>
            <a:ext cx="8229600" cy="1066800"/>
          </a:xfrm>
          <a:prstGeom prst="rect">
            <a:avLst/>
          </a:prstGeom>
          <a:noFill/>
          <a:ln w="9525">
            <a:noFill/>
            <a:miter lim="800000"/>
            <a:headEnd/>
            <a:tailEnd/>
          </a:ln>
          <a:effectLst/>
        </p:spPr>
        <p:txBody>
          <a:bodyPr lIns="0" tIns="0" rIns="0" bIns="0">
            <a:prstTxWarp prst="textNoShape">
              <a:avLst/>
            </a:prstTxWarp>
          </a:bodyPr>
          <a:lstStyle/>
          <a:p>
            <a:pPr algn="l"/>
            <a:r>
              <a:rPr lang="en-US">
                <a:solidFill>
                  <a:schemeClr val="tx2"/>
                </a:solidFill>
                <a:latin typeface="Arial" charset="0"/>
              </a:rPr>
              <a:t>extinction measured at 532 nm</a:t>
            </a:r>
            <a:br>
              <a:rPr lang="en-US">
                <a:solidFill>
                  <a:schemeClr val="tx2"/>
                </a:solidFill>
                <a:latin typeface="Arial" charset="0"/>
              </a:rPr>
            </a:br>
            <a:r>
              <a:rPr lang="en-US">
                <a:solidFill>
                  <a:schemeClr val="tx2"/>
                </a:solidFill>
                <a:latin typeface="Arial" charset="0"/>
              </a:rPr>
              <a:t>effective path length ~10 km</a:t>
            </a:r>
            <a:br>
              <a:rPr lang="en-US">
                <a:solidFill>
                  <a:schemeClr val="tx2"/>
                </a:solidFill>
                <a:latin typeface="Arial" charset="0"/>
              </a:rPr>
            </a:br>
            <a:r>
              <a:rPr lang="en-US">
                <a:solidFill>
                  <a:schemeClr val="tx2"/>
                </a:solidFill>
                <a:latin typeface="Arial" charset="0"/>
              </a:rPr>
              <a:t>Source: Moosmüller et al. (2005)</a:t>
            </a:r>
            <a:endParaRPr lang="en-US" sz="1400" u="sng">
              <a:solidFill>
                <a:schemeClr val="tx2"/>
              </a:solidFill>
            </a:endParaRPr>
          </a:p>
        </p:txBody>
      </p:sp>
    </p:spTree>
    <p:extLst>
      <p:ext uri="{BB962C8B-B14F-4D97-AF65-F5344CB8AC3E}">
        <p14:creationId xmlns:p14="http://schemas.microsoft.com/office/powerpoint/2010/main" val="77895271"/>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Hygroscopic Growth Measurements</a:t>
            </a:r>
            <a:endParaRPr lang="en-US" dirty="0"/>
          </a:p>
        </p:txBody>
      </p:sp>
      <p:sp>
        <p:nvSpPr>
          <p:cNvPr id="3" name="Content Placeholder 2"/>
          <p:cNvSpPr>
            <a:spLocks noGrp="1"/>
          </p:cNvSpPr>
          <p:nvPr>
            <p:ph sz="half" idx="1"/>
          </p:nvPr>
        </p:nvSpPr>
        <p:spPr/>
        <p:txBody>
          <a:bodyPr/>
          <a:lstStyle/>
          <a:p>
            <a:r>
              <a:rPr lang="en-US" dirty="0" smtClean="0"/>
              <a:t>Diameter growth</a:t>
            </a:r>
          </a:p>
          <a:p>
            <a:pPr lvl="1"/>
            <a:r>
              <a:rPr lang="en-US" dirty="0" smtClean="0"/>
              <a:t>HTDMA</a:t>
            </a:r>
          </a:p>
          <a:p>
            <a:r>
              <a:rPr lang="en-US" dirty="0" smtClean="0"/>
              <a:t>Scattering growth</a:t>
            </a:r>
          </a:p>
          <a:p>
            <a:pPr lvl="1"/>
            <a:r>
              <a:rPr lang="en-US" dirty="0" err="1" smtClean="0"/>
              <a:t>humidograph</a:t>
            </a:r>
            <a:endParaRPr lang="en-US" dirty="0" smtClean="0"/>
          </a:p>
          <a:p>
            <a:r>
              <a:rPr lang="en-US" dirty="0" smtClean="0"/>
              <a:t>CCN concentration</a:t>
            </a:r>
          </a:p>
          <a:p>
            <a:pPr lvl="1"/>
            <a:r>
              <a:rPr lang="en-US" dirty="0" smtClean="0"/>
              <a:t>expansion</a:t>
            </a:r>
          </a:p>
          <a:p>
            <a:pPr lvl="1"/>
            <a:r>
              <a:rPr lang="en-US" dirty="0" smtClean="0"/>
              <a:t>axial temperature gradient</a:t>
            </a:r>
          </a:p>
          <a:p>
            <a:pPr lvl="2"/>
            <a:r>
              <a:rPr lang="en-US" dirty="0" err="1" smtClean="0"/>
              <a:t>dT</a:t>
            </a:r>
            <a:r>
              <a:rPr lang="en-US" dirty="0" smtClean="0"/>
              <a:t> scanning</a:t>
            </a:r>
          </a:p>
          <a:p>
            <a:pPr lvl="2"/>
            <a:r>
              <a:rPr lang="en-US" dirty="0" smtClean="0"/>
              <a:t>flow scanning</a:t>
            </a:r>
          </a:p>
          <a:p>
            <a:pPr lvl="1"/>
            <a:r>
              <a:rPr lang="en-US" dirty="0" smtClean="0"/>
              <a:t>parallel plate</a:t>
            </a:r>
          </a:p>
        </p:txBody>
      </p:sp>
      <p:sp>
        <p:nvSpPr>
          <p:cNvPr id="4" name="Content Placeholder 3"/>
          <p:cNvSpPr>
            <a:spLocks noGrp="1"/>
          </p:cNvSpPr>
          <p:nvPr>
            <p:ph sz="half" idx="2"/>
          </p:nvPr>
        </p:nvSpPr>
        <p:spPr/>
        <p:txBody>
          <a:bodyPr/>
          <a:lstStyle/>
          <a:p>
            <a:r>
              <a:rPr lang="en-US" dirty="0" smtClean="0"/>
              <a:t>Mixed methods</a:t>
            </a:r>
          </a:p>
          <a:p>
            <a:pPr lvl="1"/>
            <a:r>
              <a:rPr lang="en-US" dirty="0" smtClean="0"/>
              <a:t>SMPS + CCNC</a:t>
            </a:r>
          </a:p>
          <a:p>
            <a:pPr lvl="1"/>
            <a:endParaRPr lang="en-US" dirty="0" smtClean="0"/>
          </a:p>
          <a:p>
            <a:pPr>
              <a:buNone/>
            </a:pPr>
            <a:endParaRPr lang="en-US" dirty="0"/>
          </a:p>
        </p:txBody>
      </p:sp>
      <p:sp>
        <p:nvSpPr>
          <p:cNvPr id="5" name="Date Placeholder 4"/>
          <p:cNvSpPr>
            <a:spLocks noGrp="1"/>
          </p:cNvSpPr>
          <p:nvPr>
            <p:ph type="dt" sz="half" idx="10"/>
          </p:nvPr>
        </p:nvSpPr>
        <p:spPr/>
        <p:txBody>
          <a:bodyPr/>
          <a:lstStyle/>
          <a:p>
            <a:r>
              <a:rPr lang="en-US" smtClean="0"/>
              <a:t>J. Ogren  </a:t>
            </a:r>
            <a:fld id="{37DE688B-4950-6E46-8D69-58DA1B86FEFD}" type="datetime1">
              <a:rPr lang="en-US" smtClean="0"/>
              <a:pPr/>
              <a:t>16-05-24</a:t>
            </a:fld>
            <a:endParaRPr lang="en-US">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609600"/>
          </a:xfrm>
        </p:spPr>
        <p:txBody>
          <a:bodyPr/>
          <a:lstStyle/>
          <a:p>
            <a:r>
              <a:rPr lang="en-US" dirty="0" smtClean="0"/>
              <a:t>Aerosol Sampling Issues</a:t>
            </a:r>
            <a:endParaRPr lang="en-US" dirty="0"/>
          </a:p>
        </p:txBody>
      </p:sp>
      <p:sp>
        <p:nvSpPr>
          <p:cNvPr id="3" name="Content Placeholder 2"/>
          <p:cNvSpPr>
            <a:spLocks noGrp="1"/>
          </p:cNvSpPr>
          <p:nvPr>
            <p:ph idx="1"/>
          </p:nvPr>
        </p:nvSpPr>
        <p:spPr>
          <a:xfrm>
            <a:off x="685800" y="762000"/>
            <a:ext cx="7848600" cy="6096000"/>
          </a:xfrm>
        </p:spPr>
        <p:txBody>
          <a:bodyPr>
            <a:normAutofit fontScale="70000" lnSpcReduction="20000"/>
          </a:bodyPr>
          <a:lstStyle/>
          <a:p>
            <a:r>
              <a:rPr lang="en-US" dirty="0" smtClean="0"/>
              <a:t>Key Issues</a:t>
            </a:r>
          </a:p>
          <a:p>
            <a:pPr lvl="1"/>
            <a:r>
              <a:rPr lang="en-US" dirty="0" smtClean="0"/>
              <a:t>any change in the chemical thermodynamic state of the sample air will change the aerosol.</a:t>
            </a:r>
          </a:p>
          <a:p>
            <a:pPr lvl="1"/>
            <a:r>
              <a:rPr lang="en-US" dirty="0" smtClean="0"/>
              <a:t>particle losses (or gains) are size-dependent</a:t>
            </a:r>
          </a:p>
          <a:p>
            <a:r>
              <a:rPr lang="en-US" dirty="0" smtClean="0"/>
              <a:t>RH and size control of sampled aerosol</a:t>
            </a:r>
          </a:p>
          <a:p>
            <a:pPr lvl="1"/>
            <a:r>
              <a:rPr lang="en-US" dirty="0" smtClean="0"/>
              <a:t>heating vs. dilution vs. diffusion driers</a:t>
            </a:r>
          </a:p>
          <a:p>
            <a:pPr lvl="2"/>
            <a:r>
              <a:rPr lang="en-US" dirty="0" smtClean="0"/>
              <a:t>inadvertent vs. deliberate heating</a:t>
            </a:r>
          </a:p>
          <a:p>
            <a:pPr lvl="2"/>
            <a:r>
              <a:rPr lang="en-US" dirty="0" smtClean="0"/>
              <a:t>temperature vs. RH control variable</a:t>
            </a:r>
          </a:p>
          <a:p>
            <a:pPr lvl="1"/>
            <a:r>
              <a:rPr lang="en-US" dirty="0" smtClean="0"/>
              <a:t>inertial vs. diffusive size control</a:t>
            </a:r>
          </a:p>
          <a:p>
            <a:pPr lvl="2"/>
            <a:r>
              <a:rPr lang="en-US" dirty="0" smtClean="0"/>
              <a:t>inadvertent vs. deliberate size control</a:t>
            </a:r>
          </a:p>
          <a:p>
            <a:r>
              <a:rPr lang="en-US" dirty="0" smtClean="0"/>
              <a:t>Examples of particle loss/gain mechanisms</a:t>
            </a:r>
          </a:p>
          <a:p>
            <a:pPr lvl="1"/>
            <a:r>
              <a:rPr lang="en-US" dirty="0" smtClean="0"/>
              <a:t>impaction and diffusion losses in inlet systems</a:t>
            </a:r>
          </a:p>
          <a:p>
            <a:pPr lvl="1"/>
            <a:r>
              <a:rPr lang="en-US" dirty="0" smtClean="0"/>
              <a:t>scrubbing of organic vapors in dilution air changes equilibrium concentration of volatile species in condensed phase</a:t>
            </a:r>
          </a:p>
          <a:p>
            <a:pPr lvl="1"/>
            <a:r>
              <a:rPr lang="en-US" dirty="0" smtClean="0"/>
              <a:t>cooling in adiabatic expansion can lead to growth in mass</a:t>
            </a:r>
          </a:p>
          <a:p>
            <a:pPr lvl="1"/>
            <a:r>
              <a:rPr lang="en-US" dirty="0" smtClean="0"/>
              <a:t>splashing of hydrometeors on inlets in clouds can lead to enhancement of number concentrations</a:t>
            </a:r>
          </a:p>
          <a:p>
            <a:pPr lvl="1"/>
            <a:r>
              <a:rPr lang="en-US" dirty="0" smtClean="0"/>
              <a:t>sub-</a:t>
            </a:r>
            <a:r>
              <a:rPr lang="en-US" dirty="0" err="1" smtClean="0"/>
              <a:t>isokinetic</a:t>
            </a:r>
            <a:r>
              <a:rPr lang="en-US" dirty="0" smtClean="0"/>
              <a:t> inlets enhance large particle concentrations through inertial enrichment</a:t>
            </a:r>
          </a:p>
        </p:txBody>
      </p:sp>
      <p:sp>
        <p:nvSpPr>
          <p:cNvPr id="5" name="Date Placeholder 4"/>
          <p:cNvSpPr>
            <a:spLocks noGrp="1"/>
          </p:cNvSpPr>
          <p:nvPr>
            <p:ph type="dt" sz="half" idx="10"/>
          </p:nvPr>
        </p:nvSpPr>
        <p:spPr/>
        <p:txBody>
          <a:bodyPr/>
          <a:lstStyle/>
          <a:p>
            <a:r>
              <a:rPr lang="en-US" smtClean="0"/>
              <a:t>J. Ogren  </a:t>
            </a:r>
            <a:fld id="{37DE688B-4950-6E46-8D69-58DA1B86FEFD}" type="datetime1">
              <a:rPr lang="en-US" smtClean="0"/>
              <a:pPr/>
              <a:t>16-05-24</a:t>
            </a:fld>
            <a:endParaRPr lang="en-US">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smtClean="0"/>
              <a:t>Particle hygroscopic growth and hysteresis</a:t>
            </a:r>
            <a:endParaRPr lang="en-US" dirty="0"/>
          </a:p>
        </p:txBody>
      </p:sp>
      <p:sp>
        <p:nvSpPr>
          <p:cNvPr id="5" name="Content Placeholder 4"/>
          <p:cNvSpPr>
            <a:spLocks noGrp="1"/>
          </p:cNvSpPr>
          <p:nvPr>
            <p:ph sz="quarter" idx="1"/>
          </p:nvPr>
        </p:nvSpPr>
        <p:spPr/>
        <p:txBody>
          <a:bodyPr>
            <a:normAutofit fontScale="77500" lnSpcReduction="20000"/>
          </a:bodyPr>
          <a:lstStyle/>
          <a:p>
            <a:r>
              <a:rPr lang="en-US" dirty="0" smtClean="0"/>
              <a:t>Solid particles do not grow as RH increases, </a:t>
            </a:r>
            <a:r>
              <a:rPr lang="en-US" dirty="0" smtClean="0">
                <a:solidFill>
                  <a:srgbClr val="000090"/>
                </a:solidFill>
              </a:rPr>
              <a:t>"A"</a:t>
            </a:r>
          </a:p>
          <a:p>
            <a:r>
              <a:rPr lang="en-US" dirty="0" smtClean="0"/>
              <a:t>Phase change to aqueous droplet occurs at deliquescence RH, along with a jump in particle size, </a:t>
            </a:r>
            <a:r>
              <a:rPr lang="en-US" dirty="0" smtClean="0">
                <a:solidFill>
                  <a:srgbClr val="000090"/>
                </a:solidFill>
              </a:rPr>
              <a:t>"B"</a:t>
            </a:r>
          </a:p>
        </p:txBody>
      </p:sp>
      <p:pic>
        <p:nvPicPr>
          <p:cNvPr id="8" name="Content Placeholder 7" descr="Rood_1989_Nature_metastable_Fig_1.tif"/>
          <p:cNvPicPr>
            <a:picLocks noGrp="1" noChangeAspect="1"/>
          </p:cNvPicPr>
          <p:nvPr>
            <p:ph sz="quarter" idx="2"/>
          </p:nvPr>
        </p:nvPicPr>
        <p:blipFill>
          <a:blip r:embed="rId2"/>
          <a:srcRect l="6057" t="9852" r="9422" b="4926"/>
          <a:stretch>
            <a:fillRect/>
          </a:stretch>
        </p:blipFill>
        <p:spPr>
          <a:xfrm>
            <a:off x="3071632" y="918032"/>
            <a:ext cx="5310368" cy="3657600"/>
          </a:xfrm>
        </p:spPr>
      </p:pic>
      <p:sp>
        <p:nvSpPr>
          <p:cNvPr id="7" name="Content Placeholder 6"/>
          <p:cNvSpPr>
            <a:spLocks noGrp="1"/>
          </p:cNvSpPr>
          <p:nvPr>
            <p:ph sz="quarter" idx="3"/>
          </p:nvPr>
        </p:nvSpPr>
        <p:spPr>
          <a:xfrm>
            <a:off x="381000" y="4648200"/>
            <a:ext cx="7848600" cy="1752600"/>
          </a:xfrm>
        </p:spPr>
        <p:txBody>
          <a:bodyPr>
            <a:normAutofit fontScale="70000" lnSpcReduction="20000"/>
          </a:bodyPr>
          <a:lstStyle/>
          <a:p>
            <a:r>
              <a:rPr lang="en-US" dirty="0" smtClean="0"/>
              <a:t>Particle size follows </a:t>
            </a:r>
            <a:r>
              <a:rPr lang="en-US" dirty="0" err="1" smtClean="0"/>
              <a:t>Raoult’s</a:t>
            </a:r>
            <a:r>
              <a:rPr lang="en-US" dirty="0" smtClean="0"/>
              <a:t> Law as RH increases further, </a:t>
            </a:r>
            <a:r>
              <a:rPr lang="en-US" dirty="0" smtClean="0">
                <a:solidFill>
                  <a:srgbClr val="000090"/>
                </a:solidFill>
              </a:rPr>
              <a:t>"C"</a:t>
            </a:r>
          </a:p>
          <a:p>
            <a:r>
              <a:rPr lang="en-US" dirty="0" smtClean="0"/>
              <a:t>As RH decreases, solution droplets exist in </a:t>
            </a:r>
            <a:r>
              <a:rPr lang="en-US" dirty="0" err="1" smtClean="0"/>
              <a:t>metastable</a:t>
            </a:r>
            <a:r>
              <a:rPr lang="en-US" dirty="0" smtClean="0"/>
              <a:t> equilibrium below deliquescence RH, </a:t>
            </a:r>
            <a:r>
              <a:rPr lang="en-US" dirty="0" smtClean="0">
                <a:solidFill>
                  <a:srgbClr val="000090"/>
                </a:solidFill>
              </a:rPr>
              <a:t>"D"</a:t>
            </a:r>
            <a:endParaRPr lang="en-US" dirty="0" smtClean="0"/>
          </a:p>
          <a:p>
            <a:r>
              <a:rPr lang="en-US" dirty="0" smtClean="0"/>
              <a:t>Efflorescence occurs as RH decreases further, well below deliquescence RH, </a:t>
            </a:r>
            <a:r>
              <a:rPr lang="en-US" dirty="0" smtClean="0">
                <a:solidFill>
                  <a:srgbClr val="000090"/>
                </a:solidFill>
              </a:rPr>
              <a:t>"E"</a:t>
            </a:r>
            <a:endParaRPr lang="en-US" dirty="0" smtClean="0">
              <a:solidFill>
                <a:srgbClr val="FFFF00"/>
              </a:solidFill>
            </a:endParaRPr>
          </a:p>
        </p:txBody>
      </p:sp>
      <p:sp>
        <p:nvSpPr>
          <p:cNvPr id="4" name="Date Placeholder 3"/>
          <p:cNvSpPr>
            <a:spLocks noGrp="1"/>
          </p:cNvSpPr>
          <p:nvPr>
            <p:ph type="dt" sz="half" idx="10"/>
          </p:nvPr>
        </p:nvSpPr>
        <p:spPr/>
        <p:txBody>
          <a:bodyPr/>
          <a:lstStyle/>
          <a:p>
            <a:r>
              <a:rPr lang="en-US" smtClean="0"/>
              <a:t>J. Ogren  </a:t>
            </a:r>
            <a:fld id="{080ED1E7-59CF-3A4C-8775-99A0FA27DB17}" type="datetime1">
              <a:rPr lang="en-US" smtClean="0"/>
              <a:pPr/>
              <a:t>16-05-24</a:t>
            </a:fld>
            <a:endParaRPr lang="en-US">
              <a:solidFill>
                <a:schemeClr val="tx1"/>
              </a:solidFill>
            </a:endParaRPr>
          </a:p>
        </p:txBody>
      </p:sp>
      <p:sp>
        <p:nvSpPr>
          <p:cNvPr id="9" name="Text Box 9"/>
          <p:cNvSpPr txBox="1">
            <a:spLocks noChangeArrowheads="1"/>
          </p:cNvSpPr>
          <p:nvPr/>
        </p:nvSpPr>
        <p:spPr bwMode="auto">
          <a:xfrm>
            <a:off x="381000" y="6320135"/>
            <a:ext cx="7434262" cy="461665"/>
          </a:xfrm>
          <a:prstGeom prst="rect">
            <a:avLst/>
          </a:prstGeom>
          <a:noFill/>
          <a:ln w="9525">
            <a:noFill/>
            <a:miter lim="800000"/>
            <a:headEnd/>
            <a:tailEnd/>
          </a:ln>
          <a:effectLst/>
        </p:spPr>
        <p:txBody>
          <a:bodyPr wrap="square">
            <a:prstTxWarp prst="textNoShape">
              <a:avLst/>
            </a:prstTxWarp>
            <a:spAutoFit/>
          </a:bodyPr>
          <a:lstStyle/>
          <a:p>
            <a:pPr algn="l">
              <a:spcBef>
                <a:spcPct val="50000"/>
              </a:spcBef>
            </a:pPr>
            <a:r>
              <a:rPr lang="en-US" b="1" dirty="0">
                <a:latin typeface="Arial" charset="0"/>
              </a:rPr>
              <a:t>Source: </a:t>
            </a:r>
            <a:r>
              <a:rPr lang="en-US" b="1" dirty="0" smtClean="0">
                <a:latin typeface="Arial" charset="0"/>
              </a:rPr>
              <a:t> Tang, 1980</a:t>
            </a:r>
            <a:endParaRPr lang="en-US" b="1" dirty="0">
              <a:latin typeface="Arial" charset="0"/>
            </a:endParaRPr>
          </a:p>
        </p:txBody>
      </p:sp>
    </p:spTree>
    <p:extLst>
      <p:ext uri="{BB962C8B-B14F-4D97-AF65-F5344CB8AC3E}">
        <p14:creationId xmlns:p14="http://schemas.microsoft.com/office/powerpoint/2010/main" val="278204276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err="1" smtClean="0"/>
              <a:t>Köhler</a:t>
            </a:r>
            <a:r>
              <a:rPr lang="en-US" dirty="0" smtClean="0"/>
              <a:t> Curve (</a:t>
            </a:r>
            <a:r>
              <a:rPr lang="en-US" dirty="0" err="1" smtClean="0"/>
              <a:t>Raoult+Kelvin</a:t>
            </a:r>
            <a:r>
              <a:rPr lang="en-US" dirty="0" smtClean="0"/>
              <a:t>)</a:t>
            </a:r>
            <a:endParaRPr lang="en-US" dirty="0"/>
          </a:p>
        </p:txBody>
      </p:sp>
      <p:sp>
        <p:nvSpPr>
          <p:cNvPr id="12" name="Content Placeholder 11"/>
          <p:cNvSpPr>
            <a:spLocks noGrp="1"/>
          </p:cNvSpPr>
          <p:nvPr>
            <p:ph sz="quarter" idx="3"/>
          </p:nvPr>
        </p:nvSpPr>
        <p:spPr/>
        <p:txBody>
          <a:bodyPr>
            <a:normAutofit fontScale="85000" lnSpcReduction="10000"/>
          </a:bodyPr>
          <a:lstStyle/>
          <a:p>
            <a:r>
              <a:rPr lang="en-US" dirty="0" smtClean="0"/>
              <a:t>SR &gt; S* 		</a:t>
            </a:r>
            <a:r>
              <a:rPr lang="en-US" dirty="0" err="1" smtClean="0">
                <a:sym typeface="Wingdings"/>
              </a:rPr>
              <a:t></a:t>
            </a:r>
            <a:r>
              <a:rPr lang="en-US" dirty="0" smtClean="0">
                <a:sym typeface="Wingdings"/>
              </a:rPr>
              <a:t> non-equilibrium growth (cloud)</a:t>
            </a:r>
            <a:br>
              <a:rPr lang="en-US" dirty="0" smtClean="0">
                <a:sym typeface="Wingdings"/>
              </a:rPr>
            </a:br>
            <a:r>
              <a:rPr lang="en-US" dirty="0" smtClean="0">
                <a:sym typeface="Wingdings"/>
              </a:rPr>
              <a:t>SR &lt; 1		</a:t>
            </a:r>
            <a:r>
              <a:rPr lang="en-US" dirty="0" err="1" smtClean="0">
                <a:sym typeface="Wingdings"/>
              </a:rPr>
              <a:t></a:t>
            </a:r>
            <a:r>
              <a:rPr lang="en-US" dirty="0" smtClean="0">
                <a:sym typeface="Wingdings"/>
              </a:rPr>
              <a:t> equilibrium growth/shrinkage</a:t>
            </a:r>
            <a:br>
              <a:rPr lang="en-US" dirty="0" smtClean="0">
                <a:sym typeface="Wingdings"/>
              </a:rPr>
            </a:br>
            <a:r>
              <a:rPr lang="en-US" dirty="0" smtClean="0">
                <a:sym typeface="Wingdings"/>
              </a:rPr>
              <a:t>1 &lt; SR ≤ S* 	</a:t>
            </a:r>
            <a:r>
              <a:rPr lang="en-US" dirty="0" err="1" smtClean="0">
                <a:sym typeface="Wingdings"/>
              </a:rPr>
              <a:t></a:t>
            </a:r>
            <a:r>
              <a:rPr lang="en-US" dirty="0" smtClean="0">
                <a:sym typeface="Wingdings"/>
              </a:rPr>
              <a:t> equilibrium (</a:t>
            </a:r>
            <a:r>
              <a:rPr lang="en-US" dirty="0" err="1" smtClean="0">
                <a:sym typeface="Wingdings"/>
              </a:rPr>
              <a:t>r</a:t>
            </a:r>
            <a:r>
              <a:rPr lang="en-US" dirty="0" smtClean="0">
                <a:sym typeface="Wingdings"/>
              </a:rPr>
              <a:t> &lt; </a:t>
            </a:r>
            <a:r>
              <a:rPr lang="en-US" dirty="0" err="1" smtClean="0">
                <a:sym typeface="Wingdings"/>
              </a:rPr>
              <a:t>r</a:t>
            </a:r>
            <a:r>
              <a:rPr lang="en-US" dirty="0" smtClean="0">
                <a:sym typeface="Wingdings"/>
              </a:rPr>
              <a:t>*)</a:t>
            </a:r>
            <a:br>
              <a:rPr lang="en-US" dirty="0" smtClean="0">
                <a:sym typeface="Wingdings"/>
              </a:rPr>
            </a:br>
            <a:r>
              <a:rPr lang="en-US" dirty="0" smtClean="0">
                <a:sym typeface="Wingdings"/>
              </a:rPr>
              <a:t>			non-equilibrium growth (</a:t>
            </a:r>
            <a:r>
              <a:rPr lang="en-US" dirty="0" err="1" smtClean="0">
                <a:sym typeface="Wingdings"/>
              </a:rPr>
              <a:t>r</a:t>
            </a:r>
            <a:r>
              <a:rPr lang="en-US" dirty="0" smtClean="0">
                <a:sym typeface="Wingdings"/>
              </a:rPr>
              <a:t>&gt;</a:t>
            </a:r>
            <a:r>
              <a:rPr lang="en-US" dirty="0" err="1" smtClean="0">
                <a:sym typeface="Wingdings"/>
              </a:rPr>
              <a:t>r</a:t>
            </a:r>
            <a:r>
              <a:rPr lang="en-US" dirty="0" smtClean="0">
                <a:sym typeface="Wingdings"/>
              </a:rPr>
              <a:t>*)</a:t>
            </a:r>
          </a:p>
        </p:txBody>
      </p:sp>
      <p:sp>
        <p:nvSpPr>
          <p:cNvPr id="4" name="Date Placeholder 3"/>
          <p:cNvSpPr>
            <a:spLocks noGrp="1"/>
          </p:cNvSpPr>
          <p:nvPr>
            <p:ph type="dt" sz="half" idx="10"/>
          </p:nvPr>
        </p:nvSpPr>
        <p:spPr/>
        <p:txBody>
          <a:bodyPr/>
          <a:lstStyle/>
          <a:p>
            <a:r>
              <a:rPr lang="en-US" smtClean="0"/>
              <a:t>J. Ogren  </a:t>
            </a:r>
            <a:fld id="{080ED1E7-59CF-3A4C-8775-99A0FA27DB17}" type="datetime1">
              <a:rPr lang="en-US" smtClean="0"/>
              <a:pPr/>
              <a:t>16-05-24</a:t>
            </a:fld>
            <a:endParaRPr lang="en-US">
              <a:solidFill>
                <a:schemeClr val="tx1"/>
              </a:solidFill>
            </a:endParaRPr>
          </a:p>
        </p:txBody>
      </p:sp>
      <p:sp>
        <p:nvSpPr>
          <p:cNvPr id="14" name="Content Placeholder 13"/>
          <p:cNvSpPr>
            <a:spLocks noGrp="1"/>
          </p:cNvSpPr>
          <p:nvPr>
            <p:ph sz="quarter" idx="1"/>
          </p:nvPr>
        </p:nvSpPr>
        <p:spPr>
          <a:xfrm>
            <a:off x="381000" y="914400"/>
            <a:ext cx="3352800" cy="3657600"/>
          </a:xfrm>
        </p:spPr>
        <p:txBody>
          <a:bodyPr>
            <a:normAutofit lnSpcReduction="10000"/>
          </a:bodyPr>
          <a:lstStyle/>
          <a:p>
            <a:r>
              <a:rPr lang="en-US" dirty="0" smtClean="0"/>
              <a:t>SR ≡ RH/100 = a</a:t>
            </a:r>
            <a:r>
              <a:rPr lang="en-US" baseline="-25000" dirty="0" smtClean="0"/>
              <a:t>w </a:t>
            </a:r>
            <a:r>
              <a:rPr lang="en-US" dirty="0" smtClean="0"/>
              <a:t>* </a:t>
            </a:r>
            <a:r>
              <a:rPr lang="en-US" dirty="0" err="1" smtClean="0"/>
              <a:t>f(</a:t>
            </a:r>
            <a:r>
              <a:rPr lang="en-US" dirty="0" err="1" smtClean="0">
                <a:latin typeface="Symbol" charset="2"/>
                <a:cs typeface="Symbol" charset="2"/>
              </a:rPr>
              <a:t>s</a:t>
            </a:r>
            <a:r>
              <a:rPr lang="en-US" dirty="0" err="1" smtClean="0"/>
              <a:t>,r</a:t>
            </a:r>
            <a:r>
              <a:rPr lang="en-US" dirty="0" smtClean="0"/>
              <a:t>) ≅</a:t>
            </a:r>
            <a:br>
              <a:rPr lang="en-US" dirty="0" smtClean="0"/>
            </a:br>
            <a:r>
              <a:rPr lang="en-US" dirty="0" smtClean="0"/>
              <a:t>1 + a/</a:t>
            </a:r>
            <a:r>
              <a:rPr lang="en-US" dirty="0" err="1" smtClean="0"/>
              <a:t>r</a:t>
            </a:r>
            <a:r>
              <a:rPr lang="en-US" dirty="0" smtClean="0"/>
              <a:t> - b/r</a:t>
            </a:r>
            <a:r>
              <a:rPr lang="en-US" baseline="30000" dirty="0" smtClean="0"/>
              <a:t>3</a:t>
            </a:r>
            <a:endParaRPr lang="en-US" dirty="0" smtClean="0"/>
          </a:p>
          <a:p>
            <a:r>
              <a:rPr lang="en-US" dirty="0" smtClean="0"/>
              <a:t>Critical super-saturation S* and critical radius </a:t>
            </a:r>
            <a:r>
              <a:rPr lang="en-US" dirty="0" err="1" smtClean="0"/>
              <a:t>r</a:t>
            </a:r>
            <a:r>
              <a:rPr lang="en-US" dirty="0" smtClean="0"/>
              <a:t>* defined at peak in </a:t>
            </a:r>
            <a:r>
              <a:rPr lang="en-US" dirty="0" err="1" smtClean="0"/>
              <a:t>Köhler</a:t>
            </a:r>
            <a:r>
              <a:rPr lang="en-US" dirty="0" smtClean="0"/>
              <a:t> curve</a:t>
            </a:r>
            <a:endParaRPr lang="en-US" dirty="0"/>
          </a:p>
        </p:txBody>
      </p:sp>
      <p:pic>
        <p:nvPicPr>
          <p:cNvPr id="18" name="Content Placeholder 17" descr="Rogers_1989_Cloud_Physics_Fig_6.2.tif"/>
          <p:cNvPicPr>
            <a:picLocks noGrp="1" noChangeAspect="1"/>
          </p:cNvPicPr>
          <p:nvPr>
            <p:ph sz="quarter" idx="2"/>
          </p:nvPr>
        </p:nvPicPr>
        <p:blipFill>
          <a:blip r:embed="rId3"/>
          <a:srcRect l="-3902" r="-3902"/>
          <a:stretch>
            <a:fillRect/>
          </a:stretch>
        </p:blipFill>
        <p:spPr>
          <a:xfrm>
            <a:off x="3810000" y="914400"/>
            <a:ext cx="4724400" cy="3657600"/>
          </a:xfrm>
        </p:spPr>
      </p:pic>
      <p:sp>
        <p:nvSpPr>
          <p:cNvPr id="19" name="Text Box 9"/>
          <p:cNvSpPr txBox="1">
            <a:spLocks noChangeArrowheads="1"/>
          </p:cNvSpPr>
          <p:nvPr/>
        </p:nvSpPr>
        <p:spPr bwMode="auto">
          <a:xfrm>
            <a:off x="5758548" y="1465942"/>
            <a:ext cx="2971800" cy="307777"/>
          </a:xfrm>
          <a:prstGeom prst="rect">
            <a:avLst/>
          </a:prstGeom>
          <a:noFill/>
          <a:ln w="9525">
            <a:noFill/>
            <a:miter lim="800000"/>
            <a:headEnd/>
            <a:tailEnd/>
          </a:ln>
          <a:effectLst/>
        </p:spPr>
        <p:txBody>
          <a:bodyPr wrap="square">
            <a:prstTxWarp prst="textNoShape">
              <a:avLst/>
            </a:prstTxWarp>
            <a:spAutoFit/>
          </a:bodyPr>
          <a:lstStyle/>
          <a:p>
            <a:pPr algn="l">
              <a:spcBef>
                <a:spcPct val="50000"/>
              </a:spcBef>
            </a:pPr>
            <a:r>
              <a:rPr lang="en-US" sz="1400" b="1" dirty="0" smtClean="0">
                <a:latin typeface="Arial" charset="0"/>
              </a:rPr>
              <a:t>-&gt; curvature term (Kelvin)</a:t>
            </a:r>
            <a:endParaRPr lang="en-US" sz="1400" b="1" baseline="-25000" dirty="0">
              <a:latin typeface="Arial" charset="0"/>
            </a:endParaRPr>
          </a:p>
        </p:txBody>
      </p:sp>
      <p:sp>
        <p:nvSpPr>
          <p:cNvPr id="20" name="Text Box 9"/>
          <p:cNvSpPr txBox="1">
            <a:spLocks noChangeArrowheads="1"/>
          </p:cNvSpPr>
          <p:nvPr/>
        </p:nvSpPr>
        <p:spPr bwMode="auto">
          <a:xfrm>
            <a:off x="5910948" y="2892623"/>
            <a:ext cx="2971800" cy="307777"/>
          </a:xfrm>
          <a:prstGeom prst="rect">
            <a:avLst/>
          </a:prstGeom>
          <a:noFill/>
          <a:ln w="9525">
            <a:noFill/>
            <a:miter lim="800000"/>
            <a:headEnd/>
            <a:tailEnd/>
          </a:ln>
          <a:effectLst/>
        </p:spPr>
        <p:txBody>
          <a:bodyPr wrap="square">
            <a:prstTxWarp prst="textNoShape">
              <a:avLst/>
            </a:prstTxWarp>
            <a:spAutoFit/>
          </a:bodyPr>
          <a:lstStyle/>
          <a:p>
            <a:pPr algn="l">
              <a:spcBef>
                <a:spcPct val="50000"/>
              </a:spcBef>
            </a:pPr>
            <a:r>
              <a:rPr lang="en-US" sz="1400" b="1" dirty="0" smtClean="0">
                <a:latin typeface="Arial" charset="0"/>
              </a:rPr>
              <a:t>-&gt; solute term (</a:t>
            </a:r>
            <a:r>
              <a:rPr lang="en-US" sz="1400" b="1" dirty="0" err="1" smtClean="0">
                <a:latin typeface="Arial" charset="0"/>
              </a:rPr>
              <a:t>Raoult</a:t>
            </a:r>
            <a:r>
              <a:rPr lang="en-US" sz="1400" b="1" dirty="0" smtClean="0">
                <a:latin typeface="Arial" charset="0"/>
              </a:rPr>
              <a:t>)</a:t>
            </a:r>
            <a:endParaRPr lang="en-US" sz="1400" b="1" baseline="-25000" dirty="0">
              <a:latin typeface="Arial" charset="0"/>
            </a:endParaRPr>
          </a:p>
        </p:txBody>
      </p:sp>
    </p:spTree>
    <p:extLst>
      <p:ext uri="{BB962C8B-B14F-4D97-AF65-F5344CB8AC3E}">
        <p14:creationId xmlns:p14="http://schemas.microsoft.com/office/powerpoint/2010/main" val="134238549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609600"/>
          </a:xfrm>
        </p:spPr>
        <p:txBody>
          <a:bodyPr/>
          <a:lstStyle/>
          <a:p>
            <a:r>
              <a:rPr lang="en-US" dirty="0" smtClean="0"/>
              <a:t>Composition and Critical Supersaturation</a:t>
            </a:r>
            <a:endParaRPr lang="en-US" dirty="0"/>
          </a:p>
        </p:txBody>
      </p:sp>
      <p:sp>
        <p:nvSpPr>
          <p:cNvPr id="3" name="Content Placeholder 2"/>
          <p:cNvSpPr>
            <a:spLocks noGrp="1"/>
          </p:cNvSpPr>
          <p:nvPr>
            <p:ph sz="half" idx="1"/>
          </p:nvPr>
        </p:nvSpPr>
        <p:spPr>
          <a:xfrm>
            <a:off x="685800" y="990600"/>
            <a:ext cx="4343400" cy="5105400"/>
          </a:xfrm>
        </p:spPr>
        <p:txBody>
          <a:bodyPr/>
          <a:lstStyle/>
          <a:p>
            <a:r>
              <a:rPr lang="en-US" dirty="0" smtClean="0"/>
              <a:t>Note linearity of </a:t>
            </a:r>
            <a:r>
              <a:rPr lang="en-US" dirty="0" err="1" smtClean="0"/>
              <a:t>log(S</a:t>
            </a:r>
            <a:r>
              <a:rPr lang="en-US" dirty="0" smtClean="0"/>
              <a:t>*) vs. </a:t>
            </a:r>
            <a:r>
              <a:rPr lang="en-US" dirty="0" err="1" smtClean="0"/>
              <a:t>log(r</a:t>
            </a:r>
            <a:r>
              <a:rPr lang="en-US" dirty="0" smtClean="0"/>
              <a:t>*)</a:t>
            </a:r>
          </a:p>
          <a:p>
            <a:r>
              <a:rPr lang="en-US" dirty="0" smtClean="0"/>
              <a:t>For a fixed particle size</a:t>
            </a:r>
          </a:p>
          <a:p>
            <a:pPr lvl="1"/>
            <a:r>
              <a:rPr lang="en-US" dirty="0" smtClean="0"/>
              <a:t>S* for </a:t>
            </a:r>
            <a:r>
              <a:rPr lang="en-US" dirty="0" err="1" smtClean="0"/>
              <a:t>NaCl</a:t>
            </a:r>
            <a:r>
              <a:rPr lang="en-US" dirty="0" smtClean="0"/>
              <a:t> is lower than S* for (NH</a:t>
            </a:r>
            <a:r>
              <a:rPr lang="en-US" baseline="-25000" dirty="0" smtClean="0"/>
              <a:t>4</a:t>
            </a:r>
            <a:r>
              <a:rPr lang="en-US" dirty="0" smtClean="0"/>
              <a:t>)</a:t>
            </a:r>
            <a:r>
              <a:rPr lang="en-US" baseline="-25000" dirty="0" smtClean="0"/>
              <a:t>2</a:t>
            </a:r>
            <a:r>
              <a:rPr lang="en-US" dirty="0" smtClean="0"/>
              <a:t>SO</a:t>
            </a:r>
            <a:r>
              <a:rPr lang="en-US" baseline="-25000" dirty="0" smtClean="0"/>
              <a:t>4</a:t>
            </a:r>
          </a:p>
          <a:p>
            <a:pPr lvl="1"/>
            <a:r>
              <a:rPr lang="en-US" dirty="0" smtClean="0"/>
              <a:t>S* increases as soluble fraction (</a:t>
            </a:r>
            <a:r>
              <a:rPr lang="en-US" dirty="0" err="1" smtClean="0">
                <a:latin typeface="Symbol" charset="2"/>
                <a:cs typeface="Symbol" charset="2"/>
              </a:rPr>
              <a:t>e</a:t>
            </a:r>
            <a:r>
              <a:rPr lang="en-US" dirty="0" smtClean="0"/>
              <a:t>) increases</a:t>
            </a:r>
            <a:endParaRPr lang="en-US" dirty="0"/>
          </a:p>
        </p:txBody>
      </p:sp>
      <p:sp>
        <p:nvSpPr>
          <p:cNvPr id="5" name="Date Placeholder 4"/>
          <p:cNvSpPr>
            <a:spLocks noGrp="1"/>
          </p:cNvSpPr>
          <p:nvPr>
            <p:ph type="dt" sz="half" idx="10"/>
          </p:nvPr>
        </p:nvSpPr>
        <p:spPr/>
        <p:txBody>
          <a:bodyPr/>
          <a:lstStyle/>
          <a:p>
            <a:r>
              <a:rPr lang="en-US" smtClean="0"/>
              <a:t>J. Ogren  </a:t>
            </a:r>
            <a:fld id="{37DE688B-4950-6E46-8D69-58DA1B86FEFD}" type="datetime1">
              <a:rPr lang="en-US" smtClean="0"/>
              <a:pPr/>
              <a:t>16-05-24</a:t>
            </a:fld>
            <a:endParaRPr lang="en-US">
              <a:solidFill>
                <a:schemeClr val="tx1"/>
              </a:solidFill>
            </a:endParaRPr>
          </a:p>
        </p:txBody>
      </p:sp>
      <p:pic>
        <p:nvPicPr>
          <p:cNvPr id="10" name="Content Placeholder 9" descr="Pruppacher_1980_Cloud_Microphysics_Fig_6-4.tif"/>
          <p:cNvPicPr>
            <a:picLocks noGrp="1" noChangeAspect="1"/>
          </p:cNvPicPr>
          <p:nvPr>
            <p:ph sz="half" idx="2"/>
          </p:nvPr>
        </p:nvPicPr>
        <p:blipFill>
          <a:blip r:embed="rId2"/>
          <a:srcRect l="-15901" r="-15901"/>
          <a:stretch>
            <a:fillRect/>
          </a:stretch>
        </p:blipFill>
        <p:spPr>
          <a:xfrm>
            <a:off x="4572000" y="838200"/>
            <a:ext cx="4267200" cy="5661434"/>
          </a:xfrm>
        </p:spPr>
      </p:pic>
      <p:sp>
        <p:nvSpPr>
          <p:cNvPr id="6" name="Text Box 9"/>
          <p:cNvSpPr txBox="1">
            <a:spLocks noChangeArrowheads="1"/>
          </p:cNvSpPr>
          <p:nvPr/>
        </p:nvSpPr>
        <p:spPr bwMode="auto">
          <a:xfrm>
            <a:off x="381000" y="6396335"/>
            <a:ext cx="8534400" cy="461665"/>
          </a:xfrm>
          <a:prstGeom prst="rect">
            <a:avLst/>
          </a:prstGeom>
          <a:noFill/>
          <a:ln w="9525">
            <a:noFill/>
            <a:miter lim="800000"/>
            <a:headEnd/>
            <a:tailEnd/>
          </a:ln>
          <a:effectLst/>
        </p:spPr>
        <p:txBody>
          <a:bodyPr wrap="square">
            <a:prstTxWarp prst="textNoShape">
              <a:avLst/>
            </a:prstTxWarp>
            <a:spAutoFit/>
          </a:bodyPr>
          <a:lstStyle/>
          <a:p>
            <a:pPr algn="l">
              <a:spcBef>
                <a:spcPct val="50000"/>
              </a:spcBef>
            </a:pPr>
            <a:r>
              <a:rPr lang="en-US" b="1" dirty="0">
                <a:latin typeface="Arial" charset="0"/>
              </a:rPr>
              <a:t>Source: </a:t>
            </a:r>
            <a:r>
              <a:rPr lang="en-US" b="1" dirty="0" smtClean="0">
                <a:latin typeface="Arial" charset="0"/>
              </a:rPr>
              <a:t> </a:t>
            </a:r>
            <a:r>
              <a:rPr lang="en-US" b="1" dirty="0" err="1" smtClean="0">
                <a:latin typeface="Arial" charset="0"/>
              </a:rPr>
              <a:t>Pruppacher</a:t>
            </a:r>
            <a:r>
              <a:rPr lang="en-US" b="1" dirty="0" smtClean="0">
                <a:latin typeface="Arial" charset="0"/>
              </a:rPr>
              <a:t> and </a:t>
            </a:r>
            <a:r>
              <a:rPr lang="en-US" b="1" dirty="0" err="1" smtClean="0">
                <a:latin typeface="Arial" charset="0"/>
              </a:rPr>
              <a:t>Klett</a:t>
            </a:r>
            <a:endParaRPr lang="en-US" b="1" dirty="0">
              <a:latin typeface="Arial" charset="0"/>
            </a:endParaRPr>
          </a:p>
        </p:txBody>
      </p:sp>
    </p:spTree>
    <p:extLst>
      <p:ext uri="{BB962C8B-B14F-4D97-AF65-F5344CB8AC3E}">
        <p14:creationId xmlns:p14="http://schemas.microsoft.com/office/powerpoint/2010/main" val="330793420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sz="quarter"/>
          </p:nvPr>
        </p:nvSpPr>
        <p:spPr/>
        <p:txBody>
          <a:bodyPr/>
          <a:lstStyle/>
          <a:p>
            <a:r>
              <a:rPr lang="en-US" dirty="0" smtClean="0"/>
              <a:t>Kappa-</a:t>
            </a:r>
            <a:r>
              <a:rPr lang="en-US" dirty="0" err="1" smtClean="0"/>
              <a:t>Köhler</a:t>
            </a:r>
            <a:r>
              <a:rPr lang="en-US" dirty="0" smtClean="0"/>
              <a:t> Parameterization</a:t>
            </a:r>
            <a:endParaRPr lang="en-US" dirty="0"/>
          </a:p>
        </p:txBody>
      </p:sp>
      <p:pic>
        <p:nvPicPr>
          <p:cNvPr id="14" name="Content Placeholder 13" descr="Petters_2007_kappa.tiff"/>
          <p:cNvPicPr>
            <a:picLocks noGrp="1" noChangeAspect="1"/>
          </p:cNvPicPr>
          <p:nvPr>
            <p:ph sz="quarter" idx="2"/>
          </p:nvPr>
        </p:nvPicPr>
        <p:blipFill>
          <a:blip r:embed="rId2"/>
          <a:srcRect l="-4239" r="-4239"/>
          <a:stretch>
            <a:fillRect/>
          </a:stretch>
        </p:blipFill>
        <p:spPr/>
      </p:pic>
      <p:pic>
        <p:nvPicPr>
          <p:cNvPr id="15" name="Content Placeholder 14" descr="Petters_2007_fig5.tiff"/>
          <p:cNvPicPr>
            <a:picLocks noGrp="1" noChangeAspect="1"/>
          </p:cNvPicPr>
          <p:nvPr>
            <p:ph sz="quarter" idx="4"/>
          </p:nvPr>
        </p:nvPicPr>
        <p:blipFill>
          <a:blip r:embed="rId3"/>
          <a:srcRect l="-6469" r="-6469"/>
          <a:stretch>
            <a:fillRect/>
          </a:stretch>
        </p:blipFill>
        <p:spPr/>
      </p:pic>
      <p:sp>
        <p:nvSpPr>
          <p:cNvPr id="6" name="Date Placeholder 5"/>
          <p:cNvSpPr>
            <a:spLocks noGrp="1"/>
          </p:cNvSpPr>
          <p:nvPr>
            <p:ph type="dt" sz="half" idx="10"/>
          </p:nvPr>
        </p:nvSpPr>
        <p:spPr/>
        <p:txBody>
          <a:bodyPr/>
          <a:lstStyle/>
          <a:p>
            <a:r>
              <a:rPr lang="en-US" smtClean="0"/>
              <a:t>J. Ogren  </a:t>
            </a:r>
            <a:fld id="{FB22834D-C4FE-6E4A-B379-BF1B7EADBA70}" type="datetime1">
              <a:rPr lang="en-US" smtClean="0"/>
              <a:pPr/>
              <a:t>16-05-24</a:t>
            </a:fld>
            <a:endParaRPr lang="en-US">
              <a:solidFill>
                <a:schemeClr val="tx1"/>
              </a:solidFill>
            </a:endParaRPr>
          </a:p>
        </p:txBody>
      </p:sp>
      <p:sp>
        <p:nvSpPr>
          <p:cNvPr id="9" name="Text Box 9"/>
          <p:cNvSpPr txBox="1">
            <a:spLocks noChangeArrowheads="1"/>
          </p:cNvSpPr>
          <p:nvPr/>
        </p:nvSpPr>
        <p:spPr bwMode="auto">
          <a:xfrm>
            <a:off x="381000" y="6396335"/>
            <a:ext cx="8534400" cy="461665"/>
          </a:xfrm>
          <a:prstGeom prst="rect">
            <a:avLst/>
          </a:prstGeom>
          <a:noFill/>
          <a:ln w="9525">
            <a:noFill/>
            <a:miter lim="800000"/>
            <a:headEnd/>
            <a:tailEnd/>
          </a:ln>
          <a:effectLst/>
        </p:spPr>
        <p:txBody>
          <a:bodyPr wrap="square">
            <a:prstTxWarp prst="textNoShape">
              <a:avLst/>
            </a:prstTxWarp>
            <a:spAutoFit/>
          </a:bodyPr>
          <a:lstStyle/>
          <a:p>
            <a:pPr algn="l">
              <a:spcBef>
                <a:spcPct val="50000"/>
              </a:spcBef>
            </a:pPr>
            <a:r>
              <a:rPr lang="en-US" b="1" dirty="0">
                <a:latin typeface="Arial" charset="0"/>
              </a:rPr>
              <a:t>Source: </a:t>
            </a:r>
            <a:r>
              <a:rPr lang="en-US" b="1" dirty="0" smtClean="0">
                <a:latin typeface="Arial" charset="0"/>
              </a:rPr>
              <a:t> </a:t>
            </a:r>
            <a:r>
              <a:rPr lang="en-US" b="1" dirty="0" err="1" smtClean="0">
                <a:latin typeface="Arial" charset="0"/>
              </a:rPr>
              <a:t>Petters</a:t>
            </a:r>
            <a:r>
              <a:rPr lang="en-US" b="1" dirty="0" smtClean="0">
                <a:latin typeface="Arial" charset="0"/>
              </a:rPr>
              <a:t> and </a:t>
            </a:r>
            <a:r>
              <a:rPr lang="en-US" b="1" dirty="0" err="1" smtClean="0">
                <a:latin typeface="Arial" charset="0"/>
              </a:rPr>
              <a:t>Kreidenweis</a:t>
            </a:r>
            <a:r>
              <a:rPr lang="en-US" b="1" dirty="0" smtClean="0">
                <a:latin typeface="Arial" charset="0"/>
              </a:rPr>
              <a:t> (2007)</a:t>
            </a:r>
            <a:endParaRPr lang="en-US" b="1" dirty="0">
              <a:latin typeface="Arial" charset="0"/>
            </a:endParaRPr>
          </a:p>
        </p:txBody>
      </p:sp>
      <p:sp>
        <p:nvSpPr>
          <p:cNvPr id="16" name="Content Placeholder 15"/>
          <p:cNvSpPr>
            <a:spLocks noGrp="1"/>
          </p:cNvSpPr>
          <p:nvPr>
            <p:ph sz="quarter" idx="1"/>
          </p:nvPr>
        </p:nvSpPr>
        <p:spPr>
          <a:xfrm>
            <a:off x="685800" y="914400"/>
            <a:ext cx="4038600" cy="5486400"/>
          </a:xfrm>
        </p:spPr>
        <p:txBody>
          <a:bodyPr>
            <a:normAutofit fontScale="92500" lnSpcReduction="10000"/>
          </a:bodyPr>
          <a:lstStyle/>
          <a:p>
            <a:r>
              <a:rPr lang="en-US" dirty="0" smtClean="0"/>
              <a:t>Single parameter </a:t>
            </a:r>
            <a:r>
              <a:rPr lang="en-US" dirty="0" err="1" smtClean="0">
                <a:latin typeface="Symbol" charset="2"/>
                <a:cs typeface="Symbol" charset="2"/>
              </a:rPr>
              <a:t>k</a:t>
            </a:r>
            <a:r>
              <a:rPr lang="en-US" dirty="0" smtClean="0"/>
              <a:t> describes water activity in </a:t>
            </a:r>
            <a:r>
              <a:rPr lang="en-US" dirty="0" err="1" smtClean="0"/>
              <a:t>Köhler</a:t>
            </a:r>
            <a:r>
              <a:rPr lang="en-US" dirty="0" smtClean="0"/>
              <a:t> theory</a:t>
            </a:r>
          </a:p>
          <a:p>
            <a:r>
              <a:rPr lang="en-US" dirty="0" smtClean="0"/>
              <a:t>Typical values:</a:t>
            </a:r>
          </a:p>
          <a:p>
            <a:pPr lvl="1"/>
            <a:r>
              <a:rPr lang="en-US" dirty="0" smtClean="0"/>
              <a:t>CCN-active salts:</a:t>
            </a:r>
            <a:br>
              <a:rPr lang="en-US" dirty="0" smtClean="0"/>
            </a:br>
            <a:r>
              <a:rPr lang="en-US" dirty="0" smtClean="0"/>
              <a:t>0.5 &lt; </a:t>
            </a:r>
            <a:r>
              <a:rPr lang="en-US" dirty="0" err="1" smtClean="0">
                <a:latin typeface="Symbol" charset="2"/>
                <a:cs typeface="Symbol" charset="2"/>
              </a:rPr>
              <a:t>k</a:t>
            </a:r>
            <a:r>
              <a:rPr lang="en-US" dirty="0" smtClean="0">
                <a:latin typeface="Symbol" charset="2"/>
                <a:cs typeface="Symbol" charset="2"/>
              </a:rPr>
              <a:t> </a:t>
            </a:r>
            <a:r>
              <a:rPr lang="en-US" dirty="0" smtClean="0"/>
              <a:t>&lt; 1.4</a:t>
            </a:r>
          </a:p>
          <a:p>
            <a:pPr lvl="1"/>
            <a:r>
              <a:rPr lang="en-US" dirty="0" smtClean="0"/>
              <a:t>Slightly hygroscopic: 0.01 &lt; </a:t>
            </a:r>
            <a:r>
              <a:rPr lang="en-US" dirty="0" err="1" smtClean="0">
                <a:latin typeface="Symbol" charset="2"/>
                <a:cs typeface="Symbol" charset="2"/>
              </a:rPr>
              <a:t>k</a:t>
            </a:r>
            <a:r>
              <a:rPr lang="en-US" dirty="0" smtClean="0"/>
              <a:t> &lt; 0.5</a:t>
            </a:r>
          </a:p>
          <a:p>
            <a:pPr lvl="1"/>
            <a:r>
              <a:rPr lang="en-US" dirty="0" smtClean="0"/>
              <a:t>Hydrophobic: </a:t>
            </a:r>
            <a:r>
              <a:rPr lang="en-US" dirty="0" err="1" smtClean="0">
                <a:latin typeface="Symbol" charset="2"/>
                <a:cs typeface="Symbol" charset="2"/>
              </a:rPr>
              <a:t>k</a:t>
            </a:r>
            <a:r>
              <a:rPr lang="en-US" dirty="0" smtClean="0"/>
              <a:t> = 0</a:t>
            </a:r>
          </a:p>
          <a:p>
            <a:r>
              <a:rPr lang="en-US" dirty="0" smtClean="0"/>
              <a:t>Derived from </a:t>
            </a:r>
            <a:r>
              <a:rPr lang="en-US" dirty="0" err="1" smtClean="0"/>
              <a:t>subsaturated</a:t>
            </a:r>
            <a:r>
              <a:rPr lang="en-US" dirty="0" smtClean="0"/>
              <a:t> or supersaturated measurements</a:t>
            </a:r>
          </a:p>
        </p:txBody>
      </p:sp>
    </p:spTree>
    <p:extLst>
      <p:ext uri="{BB962C8B-B14F-4D97-AF65-F5344CB8AC3E}">
        <p14:creationId xmlns:p14="http://schemas.microsoft.com/office/powerpoint/2010/main" val="143670103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839200" cy="457200"/>
          </a:xfrm>
        </p:spPr>
        <p:txBody>
          <a:bodyPr>
            <a:normAutofit fontScale="90000"/>
          </a:bodyPr>
          <a:lstStyle/>
          <a:p>
            <a:r>
              <a:rPr lang="en-US" dirty="0" smtClean="0"/>
              <a:t>Cloud Condensation Nucleus Counter (CCNC)</a:t>
            </a:r>
            <a:endParaRPr lang="en-US" dirty="0"/>
          </a:p>
        </p:txBody>
      </p:sp>
      <p:sp>
        <p:nvSpPr>
          <p:cNvPr id="3" name="Content Placeholder 2"/>
          <p:cNvSpPr>
            <a:spLocks noGrp="1"/>
          </p:cNvSpPr>
          <p:nvPr>
            <p:ph sz="half" idx="1"/>
          </p:nvPr>
        </p:nvSpPr>
        <p:spPr>
          <a:xfrm>
            <a:off x="685800" y="1219200"/>
            <a:ext cx="4800600" cy="4876800"/>
          </a:xfrm>
        </p:spPr>
        <p:txBody>
          <a:bodyPr/>
          <a:lstStyle/>
          <a:p>
            <a:r>
              <a:rPr lang="en-US" dirty="0" smtClean="0"/>
              <a:t>Measures number concentration of particles that activate at the selected </a:t>
            </a:r>
            <a:r>
              <a:rPr lang="en-US" dirty="0" err="1" smtClean="0"/>
              <a:t>supersaturation</a:t>
            </a:r>
            <a:endParaRPr lang="en-US" dirty="0" smtClean="0"/>
          </a:p>
          <a:p>
            <a:r>
              <a:rPr lang="en-US" dirty="0" smtClean="0"/>
              <a:t>Activated droplets are detected with an internal optical particle counter</a:t>
            </a:r>
            <a:endParaRPr lang="en-US" dirty="0"/>
          </a:p>
        </p:txBody>
      </p:sp>
      <p:pic>
        <p:nvPicPr>
          <p:cNvPr id="6" name="Content Placeholder 5" descr="CCNC_photo.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6" r="-664"/>
          <a:stretch/>
        </p:blipFill>
        <p:spPr>
          <a:xfrm>
            <a:off x="5656937" y="1219200"/>
            <a:ext cx="2953663" cy="4876800"/>
          </a:xfrm>
        </p:spPr>
      </p:pic>
      <p:sp>
        <p:nvSpPr>
          <p:cNvPr id="5" name="Date Placeholder 4"/>
          <p:cNvSpPr>
            <a:spLocks noGrp="1"/>
          </p:cNvSpPr>
          <p:nvPr>
            <p:ph type="dt" sz="half" idx="10"/>
          </p:nvPr>
        </p:nvSpPr>
        <p:spPr/>
        <p:txBody>
          <a:bodyPr/>
          <a:lstStyle/>
          <a:p>
            <a:r>
              <a:rPr lang="en-US" smtClean="0"/>
              <a:t>J. Ogren  </a:t>
            </a:r>
            <a:fld id="{37DE688B-4950-6E46-8D69-58DA1B86FEFD}" type="datetime1">
              <a:rPr lang="en-US" smtClean="0"/>
              <a:pPr/>
              <a:t>16-05-24</a:t>
            </a:fld>
            <a:endParaRPr lang="en-US">
              <a:solidFill>
                <a:schemeClr val="tx1"/>
              </a:solidFill>
            </a:endParaRPr>
          </a:p>
        </p:txBody>
      </p:sp>
    </p:spTree>
    <p:extLst>
      <p:ext uri="{BB962C8B-B14F-4D97-AF65-F5344CB8AC3E}">
        <p14:creationId xmlns:p14="http://schemas.microsoft.com/office/powerpoint/2010/main" val="880524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609600"/>
          </a:xfrm>
        </p:spPr>
        <p:txBody>
          <a:bodyPr>
            <a:normAutofit fontScale="90000"/>
          </a:bodyPr>
          <a:lstStyle/>
          <a:p>
            <a:r>
              <a:rPr lang="en-US" dirty="0" smtClean="0"/>
              <a:t>Cloud Condensation Nucleus Counter (CCNC)</a:t>
            </a:r>
            <a:endParaRPr lang="en-US" dirty="0"/>
          </a:p>
        </p:txBody>
      </p:sp>
      <p:sp>
        <p:nvSpPr>
          <p:cNvPr id="7" name="Content Placeholder 6"/>
          <p:cNvSpPr>
            <a:spLocks noGrp="1"/>
          </p:cNvSpPr>
          <p:nvPr>
            <p:ph sz="half" idx="1"/>
          </p:nvPr>
        </p:nvSpPr>
        <p:spPr>
          <a:xfrm>
            <a:off x="381000" y="1066800"/>
            <a:ext cx="4419600" cy="5486400"/>
          </a:xfrm>
        </p:spPr>
        <p:txBody>
          <a:bodyPr>
            <a:normAutofit lnSpcReduction="10000"/>
          </a:bodyPr>
          <a:lstStyle/>
          <a:p>
            <a:r>
              <a:rPr lang="en-US" sz="2400" dirty="0" smtClean="0"/>
              <a:t>Temperature at “B” is greater than at “A”</a:t>
            </a:r>
          </a:p>
          <a:p>
            <a:r>
              <a:rPr lang="en-US" sz="2400" dirty="0" smtClean="0"/>
              <a:t>Diffusion of heat in air is slower than diffusion of water vapor</a:t>
            </a:r>
          </a:p>
          <a:p>
            <a:r>
              <a:rPr lang="en-US" sz="2400" dirty="0" smtClean="0"/>
              <a:t>A particle at point “C” receives its heat from “A” and water from “B”</a:t>
            </a:r>
          </a:p>
          <a:p>
            <a:r>
              <a:rPr lang="en-US" sz="2400" dirty="0" smtClean="0"/>
              <a:t>This causes a </a:t>
            </a:r>
            <a:r>
              <a:rPr lang="en-US" sz="2400" dirty="0" err="1" smtClean="0"/>
              <a:t>supersaturation</a:t>
            </a:r>
            <a:r>
              <a:rPr lang="en-US" sz="2400" dirty="0" smtClean="0"/>
              <a:t> of water vapor at “C”</a:t>
            </a:r>
          </a:p>
          <a:p>
            <a:r>
              <a:rPr lang="en-US" sz="2400" dirty="0" err="1" smtClean="0"/>
              <a:t>Supersaturation</a:t>
            </a:r>
            <a:r>
              <a:rPr lang="en-US" sz="2400" dirty="0" smtClean="0"/>
              <a:t> can be changed by varying </a:t>
            </a:r>
            <a:r>
              <a:rPr lang="en-US" sz="2400" dirty="0" err="1" smtClean="0"/>
              <a:t>flowrate</a:t>
            </a:r>
            <a:r>
              <a:rPr lang="en-US" sz="2400" dirty="0" smtClean="0"/>
              <a:t> or temperature gradient along column</a:t>
            </a:r>
          </a:p>
          <a:p>
            <a:endParaRPr lang="en-US" sz="2400" dirty="0"/>
          </a:p>
        </p:txBody>
      </p:sp>
      <p:pic>
        <p:nvPicPr>
          <p:cNvPr id="9" name="Content Placeholder 8" descr="CCNC_Theory.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4" b="-261"/>
          <a:stretch/>
        </p:blipFill>
        <p:spPr>
          <a:xfrm>
            <a:off x="5067300" y="1053583"/>
            <a:ext cx="3848100" cy="5499617"/>
          </a:xfrm>
        </p:spPr>
      </p:pic>
      <p:sp>
        <p:nvSpPr>
          <p:cNvPr id="5" name="Date Placeholder 4"/>
          <p:cNvSpPr>
            <a:spLocks noGrp="1"/>
          </p:cNvSpPr>
          <p:nvPr>
            <p:ph type="dt" sz="half" idx="10"/>
          </p:nvPr>
        </p:nvSpPr>
        <p:spPr/>
        <p:txBody>
          <a:bodyPr/>
          <a:lstStyle/>
          <a:p>
            <a:r>
              <a:rPr lang="en-US" smtClean="0"/>
              <a:t>J. Ogren  </a:t>
            </a:r>
            <a:fld id="{37DE688B-4950-6E46-8D69-58DA1B86FEFD}" type="datetime1">
              <a:rPr lang="en-US" smtClean="0"/>
              <a:pPr/>
              <a:t>16-05-24</a:t>
            </a:fld>
            <a:endParaRPr lang="en-US">
              <a:solidFill>
                <a:schemeClr val="tx1"/>
              </a:solidFill>
            </a:endParaRPr>
          </a:p>
        </p:txBody>
      </p:sp>
      <p:sp>
        <p:nvSpPr>
          <p:cNvPr id="10" name="TextBox 9"/>
          <p:cNvSpPr txBox="1"/>
          <p:nvPr/>
        </p:nvSpPr>
        <p:spPr>
          <a:xfrm>
            <a:off x="5410200" y="1295400"/>
            <a:ext cx="423456" cy="276999"/>
          </a:xfrm>
          <a:prstGeom prst="rect">
            <a:avLst/>
          </a:prstGeom>
          <a:noFill/>
        </p:spPr>
        <p:txBody>
          <a:bodyPr wrap="none" lIns="0" tIns="0" rIns="0" bIns="0" rtlCol="0">
            <a:spAutoFit/>
          </a:bodyPr>
          <a:lstStyle/>
          <a:p>
            <a:r>
              <a:rPr lang="en-US" sz="1800" dirty="0" smtClean="0">
                <a:latin typeface="Arial"/>
              </a:rPr>
              <a:t>cool</a:t>
            </a:r>
            <a:endParaRPr lang="en-US" sz="1800" dirty="0">
              <a:latin typeface="Arial"/>
            </a:endParaRPr>
          </a:p>
        </p:txBody>
      </p:sp>
      <p:sp>
        <p:nvSpPr>
          <p:cNvPr id="11" name="TextBox 10"/>
          <p:cNvSpPr txBox="1"/>
          <p:nvPr/>
        </p:nvSpPr>
        <p:spPr>
          <a:xfrm>
            <a:off x="5334000" y="5562600"/>
            <a:ext cx="577056" cy="276999"/>
          </a:xfrm>
          <a:prstGeom prst="rect">
            <a:avLst/>
          </a:prstGeom>
          <a:noFill/>
        </p:spPr>
        <p:txBody>
          <a:bodyPr wrap="none" lIns="0" tIns="0" rIns="0" bIns="0" rtlCol="0">
            <a:spAutoFit/>
          </a:bodyPr>
          <a:lstStyle/>
          <a:p>
            <a:r>
              <a:rPr lang="en-US" sz="1800" dirty="0" smtClean="0">
                <a:latin typeface="Arial"/>
              </a:rPr>
              <a:t>warm</a:t>
            </a:r>
            <a:endParaRPr lang="en-US" sz="1800" dirty="0">
              <a:latin typeface="Arial"/>
            </a:endParaRPr>
          </a:p>
        </p:txBody>
      </p:sp>
      <p:sp>
        <p:nvSpPr>
          <p:cNvPr id="12" name="TextBox 11"/>
          <p:cNvSpPr txBox="1"/>
          <p:nvPr/>
        </p:nvSpPr>
        <p:spPr>
          <a:xfrm rot="16200000">
            <a:off x="3948499" y="3442902"/>
            <a:ext cx="2438400" cy="276999"/>
          </a:xfrm>
          <a:prstGeom prst="rect">
            <a:avLst/>
          </a:prstGeom>
          <a:noFill/>
        </p:spPr>
        <p:txBody>
          <a:bodyPr wrap="square" lIns="0" tIns="0" rIns="0" bIns="0" rtlCol="0">
            <a:spAutoFit/>
          </a:bodyPr>
          <a:lstStyle/>
          <a:p>
            <a:r>
              <a:rPr lang="en-US" sz="1800" dirty="0" smtClean="0">
                <a:latin typeface="Arial"/>
              </a:rPr>
              <a:t>increasing temperature</a:t>
            </a:r>
            <a:endParaRPr lang="en-US" sz="1800" dirty="0">
              <a:latin typeface="Arial"/>
            </a:endParaRPr>
          </a:p>
        </p:txBody>
      </p:sp>
      <p:sp>
        <p:nvSpPr>
          <p:cNvPr id="13" name="TextBox 12"/>
          <p:cNvSpPr txBox="1"/>
          <p:nvPr/>
        </p:nvSpPr>
        <p:spPr>
          <a:xfrm>
            <a:off x="5105401" y="6160706"/>
            <a:ext cx="1066800" cy="369332"/>
          </a:xfrm>
          <a:prstGeom prst="rect">
            <a:avLst/>
          </a:prstGeom>
          <a:noFill/>
        </p:spPr>
        <p:txBody>
          <a:bodyPr wrap="square" lIns="0" tIns="0" rIns="0" bIns="0" rtlCol="0">
            <a:spAutoFit/>
          </a:bodyPr>
          <a:lstStyle/>
          <a:p>
            <a:r>
              <a:rPr lang="en-US" sz="1200" dirty="0" smtClean="0">
                <a:latin typeface="Arial"/>
              </a:rPr>
              <a:t>Aluminum column wall</a:t>
            </a:r>
            <a:endParaRPr lang="en-US" sz="1200" dirty="0">
              <a:latin typeface="Arial"/>
            </a:endParaRPr>
          </a:p>
        </p:txBody>
      </p:sp>
      <p:cxnSp>
        <p:nvCxnSpPr>
          <p:cNvPr id="15" name="Straight Arrow Connector 14"/>
          <p:cNvCxnSpPr/>
          <p:nvPr/>
        </p:nvCxnSpPr>
        <p:spPr bwMode="auto">
          <a:xfrm flipV="1">
            <a:off x="5638800" y="5943600"/>
            <a:ext cx="0" cy="228600"/>
          </a:xfrm>
          <a:prstGeom prst="straightConnector1">
            <a:avLst/>
          </a:prstGeom>
          <a:solidFill>
            <a:schemeClr val="accent1"/>
          </a:solidFill>
          <a:ln w="6350" cap="flat" cmpd="sng" algn="ctr">
            <a:solidFill>
              <a:schemeClr val="tx1"/>
            </a:solidFill>
            <a:prstDash val="solid"/>
            <a:round/>
            <a:headEnd type="none" w="med" len="med"/>
            <a:tailEnd type="arrow" w="sm" len="sm"/>
          </a:ln>
          <a:effectLst/>
        </p:spPr>
      </p:cxnSp>
      <p:cxnSp>
        <p:nvCxnSpPr>
          <p:cNvPr id="16" name="Straight Arrow Connector 15"/>
          <p:cNvCxnSpPr/>
          <p:nvPr/>
        </p:nvCxnSpPr>
        <p:spPr bwMode="auto">
          <a:xfrm>
            <a:off x="5181600" y="1295400"/>
            <a:ext cx="0" cy="1066800"/>
          </a:xfrm>
          <a:prstGeom prst="straightConnector1">
            <a:avLst/>
          </a:prstGeom>
          <a:solidFill>
            <a:schemeClr val="accent1"/>
          </a:solidFill>
          <a:ln w="6350" cap="flat" cmpd="sng" algn="ctr">
            <a:solidFill>
              <a:schemeClr val="tx1"/>
            </a:solidFill>
            <a:prstDash val="solid"/>
            <a:round/>
            <a:headEnd type="none" w="med" len="med"/>
            <a:tailEnd type="arrow" w="sm" len="sm"/>
          </a:ln>
          <a:effectLst/>
        </p:spPr>
      </p:cxnSp>
      <p:cxnSp>
        <p:nvCxnSpPr>
          <p:cNvPr id="17" name="Straight Arrow Connector 16"/>
          <p:cNvCxnSpPr/>
          <p:nvPr/>
        </p:nvCxnSpPr>
        <p:spPr bwMode="auto">
          <a:xfrm>
            <a:off x="5181600" y="4800600"/>
            <a:ext cx="0" cy="1066800"/>
          </a:xfrm>
          <a:prstGeom prst="straightConnector1">
            <a:avLst/>
          </a:prstGeom>
          <a:solidFill>
            <a:schemeClr val="accent1"/>
          </a:solidFill>
          <a:ln w="6350" cap="flat" cmpd="sng" algn="ctr">
            <a:solidFill>
              <a:schemeClr val="tx1"/>
            </a:solidFill>
            <a:prstDash val="solid"/>
            <a:round/>
            <a:headEnd type="none" w="med" len="med"/>
            <a:tailEnd type="arrow" w="sm" len="sm"/>
          </a:ln>
          <a:effectLst/>
        </p:spPr>
      </p:cxnSp>
    </p:spTree>
    <p:extLst>
      <p:ext uri="{BB962C8B-B14F-4D97-AF65-F5344CB8AC3E}">
        <p14:creationId xmlns:p14="http://schemas.microsoft.com/office/powerpoint/2010/main" val="9046862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u="none" dirty="0" smtClean="0"/>
              <a:t>Humidified Tandem</a:t>
            </a:r>
            <a:r>
              <a:rPr lang="en-US" dirty="0" smtClean="0"/>
              <a:t/>
            </a:r>
            <a:br>
              <a:rPr lang="en-US" dirty="0" smtClean="0"/>
            </a:br>
            <a:r>
              <a:rPr lang="en-US" dirty="0" smtClean="0"/>
              <a:t>Differential Mobility Analyzer (HTDMA)</a:t>
            </a:r>
          </a:p>
        </p:txBody>
      </p:sp>
      <p:sp>
        <p:nvSpPr>
          <p:cNvPr id="3" name="Content Placeholder 2"/>
          <p:cNvSpPr>
            <a:spLocks noGrp="1"/>
          </p:cNvSpPr>
          <p:nvPr>
            <p:ph sz="quarter" idx="1"/>
          </p:nvPr>
        </p:nvSpPr>
        <p:spPr>
          <a:xfrm>
            <a:off x="685800" y="5334000"/>
            <a:ext cx="8001000" cy="1219200"/>
          </a:xfrm>
        </p:spPr>
        <p:txBody>
          <a:bodyPr>
            <a:normAutofit fontScale="70000" lnSpcReduction="20000"/>
          </a:bodyPr>
          <a:lstStyle/>
          <a:p>
            <a:r>
              <a:rPr lang="en-US" dirty="0" smtClean="0"/>
              <a:t>DMA #1 selects particles of a single size, D</a:t>
            </a:r>
            <a:r>
              <a:rPr lang="en-US" baseline="-25000" dirty="0" smtClean="0"/>
              <a:t>0</a:t>
            </a:r>
          </a:p>
          <a:p>
            <a:r>
              <a:rPr lang="en-US" dirty="0" err="1" smtClean="0"/>
              <a:t>Monodisperse</a:t>
            </a:r>
            <a:r>
              <a:rPr lang="en-US" dirty="0" smtClean="0"/>
              <a:t> particles are conditioned at a higher RH</a:t>
            </a:r>
          </a:p>
          <a:p>
            <a:r>
              <a:rPr lang="en-US" dirty="0" smtClean="0"/>
              <a:t>DMA #2 measures the size distribution of the humidified particles</a:t>
            </a:r>
          </a:p>
          <a:p>
            <a:endParaRPr lang="en-US" dirty="0"/>
          </a:p>
        </p:txBody>
      </p:sp>
      <p:pic>
        <p:nvPicPr>
          <p:cNvPr id="10" name="Content Placeholder 9" descr="HTDMA1.png"/>
          <p:cNvPicPr>
            <a:picLocks noGrp="1" noChangeAspect="1"/>
          </p:cNvPicPr>
          <p:nvPr>
            <p:ph sz="quarter" idx="2"/>
          </p:nvPr>
        </p:nvPicPr>
        <p:blipFill>
          <a:blip r:embed="rId2"/>
          <a:srcRect l="-4111" r="-4111"/>
          <a:stretch>
            <a:fillRect/>
          </a:stretch>
        </p:blipFill>
        <p:spPr>
          <a:xfrm>
            <a:off x="1524000" y="1153562"/>
            <a:ext cx="6096000" cy="4104238"/>
          </a:xfrm>
        </p:spPr>
      </p:pic>
      <p:sp>
        <p:nvSpPr>
          <p:cNvPr id="4" name="Date Placeholder 3"/>
          <p:cNvSpPr>
            <a:spLocks noGrp="1"/>
          </p:cNvSpPr>
          <p:nvPr>
            <p:ph type="dt" sz="half" idx="10"/>
          </p:nvPr>
        </p:nvSpPr>
        <p:spPr/>
        <p:txBody>
          <a:bodyPr/>
          <a:lstStyle/>
          <a:p>
            <a:r>
              <a:rPr lang="en-US" smtClean="0"/>
              <a:t>J. Ogren  </a:t>
            </a:r>
            <a:fld id="{080ED1E7-59CF-3A4C-8775-99A0FA27DB17}" type="datetime1">
              <a:rPr lang="en-US" smtClean="0"/>
              <a:pPr/>
              <a:t>16-05-24</a:t>
            </a:fld>
            <a:endParaRPr lang="en-US">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Berg_1998_JGR_ACE1_Fig_1.tif"/>
          <p:cNvPicPr>
            <a:picLocks noGrp="1" noChangeAspect="1"/>
          </p:cNvPicPr>
          <p:nvPr>
            <p:ph idx="1"/>
          </p:nvPr>
        </p:nvPicPr>
        <p:blipFill>
          <a:blip r:embed="rId2"/>
          <a:srcRect l="-1813" r="-1813"/>
          <a:stretch>
            <a:fillRect/>
          </a:stretch>
        </p:blipFill>
        <p:spPr/>
      </p:pic>
      <p:sp>
        <p:nvSpPr>
          <p:cNvPr id="23" name="Title 22"/>
          <p:cNvSpPr>
            <a:spLocks noGrp="1"/>
          </p:cNvSpPr>
          <p:nvPr>
            <p:ph type="title"/>
          </p:nvPr>
        </p:nvSpPr>
        <p:spPr/>
        <p:txBody>
          <a:bodyPr/>
          <a:lstStyle/>
          <a:p>
            <a:r>
              <a:rPr lang="en-US" dirty="0" smtClean="0"/>
              <a:t>HTDMA Hygroscopic Growth Curves</a:t>
            </a:r>
            <a:endParaRPr lang="en-US" dirty="0"/>
          </a:p>
        </p:txBody>
      </p:sp>
      <p:sp>
        <p:nvSpPr>
          <p:cNvPr id="4" name="Date Placeholder 3"/>
          <p:cNvSpPr>
            <a:spLocks noGrp="1"/>
          </p:cNvSpPr>
          <p:nvPr>
            <p:ph type="dt" sz="half" idx="10"/>
          </p:nvPr>
        </p:nvSpPr>
        <p:spPr/>
        <p:txBody>
          <a:bodyPr/>
          <a:lstStyle/>
          <a:p>
            <a:r>
              <a:rPr lang="en-US" smtClean="0"/>
              <a:t>J. Ogren  </a:t>
            </a:r>
            <a:fld id="{080ED1E7-59CF-3A4C-8775-99A0FA27DB17}" type="datetime1">
              <a:rPr lang="en-US" smtClean="0"/>
              <a:pPr/>
              <a:t>16-05-24</a:t>
            </a:fld>
            <a:endParaRPr lang="en-US">
              <a:solidFill>
                <a:schemeClr val="tx1"/>
              </a:solidFill>
            </a:endParaRPr>
          </a:p>
        </p:txBody>
      </p:sp>
      <p:sp>
        <p:nvSpPr>
          <p:cNvPr id="28" name="Text Box 9"/>
          <p:cNvSpPr txBox="1">
            <a:spLocks noChangeArrowheads="1"/>
          </p:cNvSpPr>
          <p:nvPr/>
        </p:nvSpPr>
        <p:spPr bwMode="auto">
          <a:xfrm>
            <a:off x="381000" y="6396335"/>
            <a:ext cx="7434262" cy="461665"/>
          </a:xfrm>
          <a:prstGeom prst="rect">
            <a:avLst/>
          </a:prstGeom>
          <a:noFill/>
          <a:ln w="9525">
            <a:noFill/>
            <a:miter lim="800000"/>
            <a:headEnd/>
            <a:tailEnd/>
          </a:ln>
          <a:effectLst/>
        </p:spPr>
        <p:txBody>
          <a:bodyPr wrap="square">
            <a:prstTxWarp prst="textNoShape">
              <a:avLst/>
            </a:prstTxWarp>
            <a:spAutoFit/>
          </a:bodyPr>
          <a:lstStyle/>
          <a:p>
            <a:pPr algn="l">
              <a:spcBef>
                <a:spcPct val="50000"/>
              </a:spcBef>
            </a:pPr>
            <a:r>
              <a:rPr lang="en-US" b="1" dirty="0">
                <a:latin typeface="Arial" charset="0"/>
              </a:rPr>
              <a:t>Source: </a:t>
            </a:r>
            <a:r>
              <a:rPr lang="en-US" b="1" dirty="0" smtClean="0">
                <a:latin typeface="Arial" charset="0"/>
              </a:rPr>
              <a:t> Berg et al (JGR, 1998) </a:t>
            </a:r>
            <a:endParaRPr lang="en-US" b="1" dirty="0">
              <a:latin typeface="Arial" charset="0"/>
            </a:endParaRPr>
          </a:p>
        </p:txBody>
      </p:sp>
      <p:sp>
        <p:nvSpPr>
          <p:cNvPr id="29" name="Text Box 9"/>
          <p:cNvSpPr txBox="1">
            <a:spLocks noChangeArrowheads="1"/>
          </p:cNvSpPr>
          <p:nvPr/>
        </p:nvSpPr>
        <p:spPr bwMode="auto">
          <a:xfrm>
            <a:off x="6705600" y="5553529"/>
            <a:ext cx="1219200" cy="461665"/>
          </a:xfrm>
          <a:prstGeom prst="rect">
            <a:avLst/>
          </a:prstGeom>
          <a:noFill/>
          <a:ln w="9525">
            <a:noFill/>
            <a:miter lim="800000"/>
            <a:headEnd/>
            <a:tailEnd/>
          </a:ln>
          <a:effectLst/>
        </p:spPr>
        <p:txBody>
          <a:bodyPr wrap="square">
            <a:prstTxWarp prst="textNoShape">
              <a:avLst/>
            </a:prstTxWarp>
            <a:spAutoFit/>
          </a:bodyPr>
          <a:lstStyle/>
          <a:p>
            <a:pPr algn="l">
              <a:spcBef>
                <a:spcPct val="50000"/>
              </a:spcBef>
            </a:pPr>
            <a:r>
              <a:rPr lang="en-US" b="1" dirty="0" smtClean="0">
                <a:latin typeface="Arial" charset="0"/>
              </a:rPr>
              <a:t>= D/D</a:t>
            </a:r>
            <a:r>
              <a:rPr lang="en-US" b="1" baseline="-25000" dirty="0" smtClean="0">
                <a:latin typeface="Arial" charset="0"/>
              </a:rPr>
              <a:t>0</a:t>
            </a:r>
            <a:endParaRPr lang="en-US" b="1" baseline="-250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43" name="Rectangle 59"/>
          <p:cNvSpPr>
            <a:spLocks noGrp="1" noChangeArrowheads="1"/>
          </p:cNvSpPr>
          <p:nvPr>
            <p:ph type="title"/>
          </p:nvPr>
        </p:nvSpPr>
        <p:spPr/>
        <p:txBody>
          <a:bodyPr/>
          <a:lstStyle/>
          <a:p>
            <a:r>
              <a:rPr lang="en-US" dirty="0" err="1" smtClean="0"/>
              <a:t>Humidograph</a:t>
            </a:r>
            <a:r>
              <a:rPr lang="en-US" dirty="0" smtClean="0"/>
              <a:t> flow diagram</a:t>
            </a:r>
            <a:endParaRPr lang="en-US" dirty="0"/>
          </a:p>
        </p:txBody>
      </p:sp>
      <p:sp>
        <p:nvSpPr>
          <p:cNvPr id="62" name="Content Placeholder 61"/>
          <p:cNvSpPr>
            <a:spLocks noGrp="1"/>
          </p:cNvSpPr>
          <p:nvPr>
            <p:ph idx="1"/>
          </p:nvPr>
        </p:nvSpPr>
        <p:spPr>
          <a:xfrm>
            <a:off x="5410200" y="914400"/>
            <a:ext cx="3429000" cy="5562600"/>
          </a:xfrm>
        </p:spPr>
        <p:txBody>
          <a:bodyPr>
            <a:normAutofit fontScale="92500" lnSpcReduction="10000"/>
          </a:bodyPr>
          <a:lstStyle/>
          <a:p>
            <a:r>
              <a:rPr lang="en-US" dirty="0" smtClean="0"/>
              <a:t>A humidified nephelometer measures RH-dependence of light scattering</a:t>
            </a:r>
          </a:p>
          <a:p>
            <a:r>
              <a:rPr lang="en-US" dirty="0" smtClean="0"/>
              <a:t>Heated water flows past a water-permeable membrane to humidify the air</a:t>
            </a:r>
          </a:p>
          <a:p>
            <a:r>
              <a:rPr lang="en-US" dirty="0" smtClean="0"/>
              <a:t>Sample RH is controlled by the temperature of the heated water</a:t>
            </a:r>
          </a:p>
          <a:p>
            <a:endParaRPr lang="en-US" dirty="0"/>
          </a:p>
        </p:txBody>
      </p:sp>
      <p:sp>
        <p:nvSpPr>
          <p:cNvPr id="59" name="Date Placeholder 2"/>
          <p:cNvSpPr>
            <a:spLocks noGrp="1"/>
          </p:cNvSpPr>
          <p:nvPr>
            <p:ph type="dt" sz="half" idx="10"/>
          </p:nvPr>
        </p:nvSpPr>
        <p:spPr/>
        <p:txBody>
          <a:bodyPr/>
          <a:lstStyle/>
          <a:p>
            <a:r>
              <a:rPr lang="en-US" smtClean="0"/>
              <a:t>J. Ogren  </a:t>
            </a:r>
            <a:fld id="{24CED2E2-6BBD-8C44-B3B0-2511B562560B}" type="datetime1">
              <a:rPr lang="en-US" smtClean="0"/>
              <a:pPr/>
              <a:t>16-05-24</a:t>
            </a:fld>
            <a:endParaRPr lang="en-US"/>
          </a:p>
        </p:txBody>
      </p:sp>
      <p:sp>
        <p:nvSpPr>
          <p:cNvPr id="93187" name="Rectangle 3"/>
          <p:cNvSpPr>
            <a:spLocks noChangeArrowheads="1"/>
          </p:cNvSpPr>
          <p:nvPr/>
        </p:nvSpPr>
        <p:spPr bwMode="auto">
          <a:xfrm>
            <a:off x="457200" y="1219200"/>
            <a:ext cx="533400" cy="13716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eaLnBrk="1" hangingPunct="1"/>
            <a:endParaRPr lang="en-US" sz="1400">
              <a:latin typeface="Arial" charset="0"/>
            </a:endParaRPr>
          </a:p>
        </p:txBody>
      </p:sp>
      <p:sp>
        <p:nvSpPr>
          <p:cNvPr id="93188" name="Rectangle 4"/>
          <p:cNvSpPr>
            <a:spLocks noChangeArrowheads="1"/>
          </p:cNvSpPr>
          <p:nvPr/>
        </p:nvSpPr>
        <p:spPr bwMode="auto">
          <a:xfrm>
            <a:off x="457200" y="3429000"/>
            <a:ext cx="533400" cy="13716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93189" name="Text Box 5"/>
          <p:cNvSpPr txBox="1">
            <a:spLocks noChangeArrowheads="1"/>
          </p:cNvSpPr>
          <p:nvPr/>
        </p:nvSpPr>
        <p:spPr bwMode="auto">
          <a:xfrm rot="16200000">
            <a:off x="-162718" y="1742281"/>
            <a:ext cx="935038" cy="304800"/>
          </a:xfrm>
          <a:prstGeom prst="rect">
            <a:avLst/>
          </a:prstGeom>
          <a:noFill/>
          <a:ln w="9525">
            <a:noFill/>
            <a:miter lim="800000"/>
            <a:headEnd/>
            <a:tailEnd/>
          </a:ln>
          <a:effectLst/>
        </p:spPr>
        <p:txBody>
          <a:bodyPr wrap="none">
            <a:prstTxWarp prst="textNoShape">
              <a:avLst/>
            </a:prstTxWarp>
            <a:spAutoFit/>
          </a:bodyPr>
          <a:lstStyle/>
          <a:p>
            <a:pPr eaLnBrk="1" hangingPunct="1"/>
            <a:r>
              <a:rPr lang="en-US" sz="1400" dirty="0">
                <a:latin typeface="Arial" charset="0"/>
              </a:rPr>
              <a:t>reference</a:t>
            </a:r>
          </a:p>
        </p:txBody>
      </p:sp>
      <p:sp>
        <p:nvSpPr>
          <p:cNvPr id="93190" name="Text Box 6"/>
          <p:cNvSpPr txBox="1">
            <a:spLocks noChangeArrowheads="1"/>
          </p:cNvSpPr>
          <p:nvPr/>
        </p:nvSpPr>
        <p:spPr bwMode="auto">
          <a:xfrm rot="16200000">
            <a:off x="-192881" y="3978728"/>
            <a:ext cx="995363" cy="304800"/>
          </a:xfrm>
          <a:prstGeom prst="rect">
            <a:avLst/>
          </a:prstGeom>
          <a:noFill/>
          <a:ln w="9525">
            <a:noFill/>
            <a:miter lim="800000"/>
            <a:headEnd/>
            <a:tailEnd/>
          </a:ln>
          <a:effectLst/>
        </p:spPr>
        <p:txBody>
          <a:bodyPr wrap="none">
            <a:prstTxWarp prst="textNoShape">
              <a:avLst/>
            </a:prstTxWarp>
            <a:spAutoFit/>
          </a:bodyPr>
          <a:lstStyle/>
          <a:p>
            <a:pPr eaLnBrk="1" hangingPunct="1"/>
            <a:r>
              <a:rPr lang="en-US" sz="1400" dirty="0">
                <a:latin typeface="Arial" charset="0"/>
              </a:rPr>
              <a:t>humidified</a:t>
            </a:r>
          </a:p>
        </p:txBody>
      </p:sp>
      <p:sp>
        <p:nvSpPr>
          <p:cNvPr id="93191" name="Text Box 7"/>
          <p:cNvSpPr txBox="1">
            <a:spLocks noChangeArrowheads="1"/>
          </p:cNvSpPr>
          <p:nvPr/>
        </p:nvSpPr>
        <p:spPr bwMode="auto">
          <a:xfrm rot="16200000">
            <a:off x="30959" y="1720334"/>
            <a:ext cx="1371599" cy="369332"/>
          </a:xfrm>
          <a:prstGeom prst="rect">
            <a:avLst/>
          </a:prstGeom>
          <a:noFill/>
          <a:ln w="9525">
            <a:noFill/>
            <a:miter lim="800000"/>
            <a:headEnd/>
            <a:tailEnd/>
          </a:ln>
          <a:effectLst/>
        </p:spPr>
        <p:txBody>
          <a:bodyPr wrap="square">
            <a:prstTxWarp prst="textNoShape">
              <a:avLst/>
            </a:prstTxWarp>
            <a:spAutoFit/>
          </a:bodyPr>
          <a:lstStyle/>
          <a:p>
            <a:pPr eaLnBrk="1" hangingPunct="1"/>
            <a:r>
              <a:rPr lang="en-US" sz="1800" dirty="0" err="1" smtClean="0">
                <a:latin typeface="Arial" charset="0"/>
              </a:rPr>
              <a:t>Neph</a:t>
            </a:r>
            <a:r>
              <a:rPr lang="en-US" sz="1800" dirty="0" smtClean="0">
                <a:latin typeface="Arial" charset="0"/>
              </a:rPr>
              <a:t> #1</a:t>
            </a:r>
            <a:endParaRPr lang="en-US" sz="1800" dirty="0">
              <a:latin typeface="Arial" charset="0"/>
            </a:endParaRPr>
          </a:p>
        </p:txBody>
      </p:sp>
      <p:sp>
        <p:nvSpPr>
          <p:cNvPr id="93192" name="Text Box 8"/>
          <p:cNvSpPr txBox="1">
            <a:spLocks noChangeArrowheads="1"/>
          </p:cNvSpPr>
          <p:nvPr/>
        </p:nvSpPr>
        <p:spPr bwMode="auto">
          <a:xfrm rot="16200000">
            <a:off x="30958" y="3930134"/>
            <a:ext cx="1371599" cy="369332"/>
          </a:xfrm>
          <a:prstGeom prst="rect">
            <a:avLst/>
          </a:prstGeom>
          <a:noFill/>
          <a:ln w="9525">
            <a:noFill/>
            <a:miter lim="800000"/>
            <a:headEnd/>
            <a:tailEnd/>
          </a:ln>
          <a:effectLst/>
        </p:spPr>
        <p:txBody>
          <a:bodyPr wrap="square">
            <a:prstTxWarp prst="textNoShape">
              <a:avLst/>
            </a:prstTxWarp>
            <a:spAutoFit/>
          </a:bodyPr>
          <a:lstStyle/>
          <a:p>
            <a:pPr eaLnBrk="1" hangingPunct="1"/>
            <a:r>
              <a:rPr lang="en-US" sz="1800" dirty="0" err="1" smtClean="0">
                <a:latin typeface="Arial" charset="0"/>
              </a:rPr>
              <a:t>Neph</a:t>
            </a:r>
            <a:r>
              <a:rPr lang="en-US" sz="1800" dirty="0" smtClean="0">
                <a:latin typeface="Arial" charset="0"/>
              </a:rPr>
              <a:t> #2</a:t>
            </a:r>
            <a:endParaRPr lang="en-US" sz="1800" dirty="0">
              <a:latin typeface="Arial" charset="0"/>
            </a:endParaRPr>
          </a:p>
        </p:txBody>
      </p:sp>
      <p:sp>
        <p:nvSpPr>
          <p:cNvPr id="93193" name="Line 9"/>
          <p:cNvSpPr>
            <a:spLocks noChangeShapeType="1"/>
          </p:cNvSpPr>
          <p:nvPr/>
        </p:nvSpPr>
        <p:spPr bwMode="auto">
          <a:xfrm>
            <a:off x="990600" y="1447800"/>
            <a:ext cx="2743200" cy="0"/>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93194" name="Freeform 10"/>
          <p:cNvSpPr>
            <a:spLocks/>
          </p:cNvSpPr>
          <p:nvPr/>
        </p:nvSpPr>
        <p:spPr bwMode="auto">
          <a:xfrm>
            <a:off x="3733800" y="1447800"/>
            <a:ext cx="762000" cy="762000"/>
          </a:xfrm>
          <a:custGeom>
            <a:avLst/>
            <a:gdLst/>
            <a:ahLst/>
            <a:cxnLst>
              <a:cxn ang="0">
                <a:pos x="0" y="0"/>
              </a:cxn>
              <a:cxn ang="0">
                <a:pos x="432" y="96"/>
              </a:cxn>
              <a:cxn ang="0">
                <a:pos x="528" y="480"/>
              </a:cxn>
            </a:cxnLst>
            <a:rect l="0" t="0" r="r" b="b"/>
            <a:pathLst>
              <a:path w="528" h="480">
                <a:moveTo>
                  <a:pt x="0" y="0"/>
                </a:moveTo>
                <a:cubicBezTo>
                  <a:pt x="172" y="8"/>
                  <a:pt x="344" y="16"/>
                  <a:pt x="432" y="96"/>
                </a:cubicBezTo>
                <a:cubicBezTo>
                  <a:pt x="520" y="176"/>
                  <a:pt x="512" y="416"/>
                  <a:pt x="528" y="480"/>
                </a:cubicBezTo>
              </a:path>
            </a:pathLst>
          </a:custGeom>
          <a:noFill/>
          <a:ln w="76200" cmpd="sng">
            <a:solidFill>
              <a:schemeClr val="tx1"/>
            </a:solidFill>
            <a:round/>
            <a:headEnd/>
            <a:tailEnd/>
          </a:ln>
          <a:effectLst/>
        </p:spPr>
        <p:txBody>
          <a:bodyPr>
            <a:prstTxWarp prst="textNoShape">
              <a:avLst/>
            </a:prstTxWarp>
          </a:bodyPr>
          <a:lstStyle/>
          <a:p>
            <a:endParaRPr lang="en-US"/>
          </a:p>
        </p:txBody>
      </p:sp>
      <p:sp>
        <p:nvSpPr>
          <p:cNvPr id="93195" name="Rectangle 11"/>
          <p:cNvSpPr>
            <a:spLocks noChangeArrowheads="1"/>
          </p:cNvSpPr>
          <p:nvPr/>
        </p:nvSpPr>
        <p:spPr bwMode="auto">
          <a:xfrm>
            <a:off x="4419600" y="2209800"/>
            <a:ext cx="152400" cy="990600"/>
          </a:xfrm>
          <a:prstGeom prst="rect">
            <a:avLst/>
          </a:prstGeom>
          <a:solidFill>
            <a:srgbClr val="ECA966"/>
          </a:solidFill>
          <a:ln w="9525">
            <a:solidFill>
              <a:schemeClr val="tx1"/>
            </a:solidFill>
            <a:miter lim="800000"/>
            <a:headEnd/>
            <a:tailEnd/>
          </a:ln>
          <a:effectLst/>
        </p:spPr>
        <p:txBody>
          <a:bodyPr wrap="none" anchor="ctr">
            <a:prstTxWarp prst="textNoShape">
              <a:avLst/>
            </a:prstTxWarp>
          </a:bodyPr>
          <a:lstStyle/>
          <a:p>
            <a:endParaRPr lang="en-US"/>
          </a:p>
        </p:txBody>
      </p:sp>
      <p:sp>
        <p:nvSpPr>
          <p:cNvPr id="93196" name="Text Box 12"/>
          <p:cNvSpPr txBox="1">
            <a:spLocks noChangeArrowheads="1"/>
          </p:cNvSpPr>
          <p:nvPr/>
        </p:nvSpPr>
        <p:spPr bwMode="auto">
          <a:xfrm rot="5400000">
            <a:off x="4341862" y="2443490"/>
            <a:ext cx="990600" cy="523220"/>
          </a:xfrm>
          <a:prstGeom prst="rect">
            <a:avLst/>
          </a:prstGeom>
          <a:noFill/>
          <a:ln w="9525">
            <a:noFill/>
            <a:miter lim="800000"/>
            <a:headEnd/>
            <a:tailEnd/>
          </a:ln>
          <a:effectLst/>
        </p:spPr>
        <p:txBody>
          <a:bodyPr wrap="square">
            <a:prstTxWarp prst="textNoShape">
              <a:avLst/>
            </a:prstTxWarp>
            <a:spAutoFit/>
          </a:bodyPr>
          <a:lstStyle/>
          <a:p>
            <a:pPr eaLnBrk="1" hangingPunct="1"/>
            <a:r>
              <a:rPr lang="en-US" sz="1400" dirty="0" smtClean="0">
                <a:latin typeface="Arial" charset="0"/>
              </a:rPr>
              <a:t>Optional </a:t>
            </a:r>
            <a:r>
              <a:rPr lang="en-US" sz="1400" dirty="0" err="1" smtClean="0">
                <a:latin typeface="Arial" charset="0"/>
              </a:rPr>
              <a:t>Preheater</a:t>
            </a:r>
            <a:endParaRPr lang="en-US" sz="1400" dirty="0">
              <a:latin typeface="Arial" charset="0"/>
            </a:endParaRPr>
          </a:p>
        </p:txBody>
      </p:sp>
      <p:grpSp>
        <p:nvGrpSpPr>
          <p:cNvPr id="2" name="Group 13"/>
          <p:cNvGrpSpPr>
            <a:grpSpLocks/>
          </p:cNvGrpSpPr>
          <p:nvPr/>
        </p:nvGrpSpPr>
        <p:grpSpPr bwMode="auto">
          <a:xfrm>
            <a:off x="4457700" y="3200400"/>
            <a:ext cx="298450" cy="304800"/>
            <a:chOff x="2856" y="1824"/>
            <a:chExt cx="188" cy="192"/>
          </a:xfrm>
        </p:grpSpPr>
        <p:sp>
          <p:nvSpPr>
            <p:cNvPr id="93198" name="Rectangle 14"/>
            <p:cNvSpPr>
              <a:spLocks noChangeArrowheads="1"/>
            </p:cNvSpPr>
            <p:nvPr/>
          </p:nvSpPr>
          <p:spPr bwMode="auto">
            <a:xfrm>
              <a:off x="2856" y="1824"/>
              <a:ext cx="48" cy="192"/>
            </a:xfrm>
            <a:prstGeom prst="rect">
              <a:avLst/>
            </a:prstGeom>
            <a:solidFill>
              <a:srgbClr val="99CC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93199" name="Rectangle 15"/>
            <p:cNvSpPr>
              <a:spLocks noChangeArrowheads="1"/>
            </p:cNvSpPr>
            <p:nvPr/>
          </p:nvSpPr>
          <p:spPr bwMode="auto">
            <a:xfrm>
              <a:off x="2902" y="1882"/>
              <a:ext cx="48" cy="48"/>
            </a:xfrm>
            <a:prstGeom prst="rect">
              <a:avLst/>
            </a:prstGeom>
            <a:solidFill>
              <a:schemeClr val="fo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93200" name="Line 16"/>
            <p:cNvSpPr>
              <a:spLocks noChangeShapeType="1"/>
            </p:cNvSpPr>
            <p:nvPr/>
          </p:nvSpPr>
          <p:spPr bwMode="auto">
            <a:xfrm>
              <a:off x="2948" y="1905"/>
              <a:ext cx="96" cy="0"/>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93201" name="Text Box 17"/>
          <p:cNvSpPr txBox="1">
            <a:spLocks noChangeArrowheads="1"/>
          </p:cNvSpPr>
          <p:nvPr/>
        </p:nvSpPr>
        <p:spPr bwMode="auto">
          <a:xfrm>
            <a:off x="4648200" y="3124200"/>
            <a:ext cx="598488" cy="304800"/>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1400">
                <a:latin typeface="Arial" charset="0"/>
              </a:rPr>
              <a:t>T/RH</a:t>
            </a:r>
          </a:p>
        </p:txBody>
      </p:sp>
      <p:sp>
        <p:nvSpPr>
          <p:cNvPr id="93202" name="Line 18"/>
          <p:cNvSpPr>
            <a:spLocks noChangeShapeType="1"/>
          </p:cNvSpPr>
          <p:nvPr/>
        </p:nvSpPr>
        <p:spPr bwMode="auto">
          <a:xfrm>
            <a:off x="990600" y="2133600"/>
            <a:ext cx="838200" cy="0"/>
          </a:xfrm>
          <a:prstGeom prst="line">
            <a:avLst/>
          </a:prstGeom>
          <a:noFill/>
          <a:ln w="38100">
            <a:solidFill>
              <a:schemeClr val="tx1"/>
            </a:solidFill>
            <a:round/>
            <a:headEnd type="arrow" w="med" len="med"/>
            <a:tailEnd/>
          </a:ln>
          <a:effectLst/>
        </p:spPr>
        <p:txBody>
          <a:bodyPr>
            <a:prstTxWarp prst="textNoShape">
              <a:avLst/>
            </a:prstTxWarp>
          </a:bodyPr>
          <a:lstStyle/>
          <a:p>
            <a:endParaRPr lang="en-US"/>
          </a:p>
        </p:txBody>
      </p:sp>
      <p:sp>
        <p:nvSpPr>
          <p:cNvPr id="93203" name="Text Box 19"/>
          <p:cNvSpPr txBox="1">
            <a:spLocks noChangeArrowheads="1"/>
          </p:cNvSpPr>
          <p:nvPr/>
        </p:nvSpPr>
        <p:spPr bwMode="auto">
          <a:xfrm>
            <a:off x="1137704" y="2133600"/>
            <a:ext cx="1172642" cy="523220"/>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1400" dirty="0">
                <a:latin typeface="Arial" charset="0"/>
              </a:rPr>
              <a:t>Sample </a:t>
            </a:r>
            <a:r>
              <a:rPr lang="en-US" sz="1400" dirty="0" smtClean="0">
                <a:latin typeface="Arial" charset="0"/>
              </a:rPr>
              <a:t>inlet</a:t>
            </a:r>
          </a:p>
          <a:p>
            <a:pPr algn="ctr" eaLnBrk="1" hangingPunct="1"/>
            <a:r>
              <a:rPr lang="en-US" sz="1400" dirty="0" smtClean="0">
                <a:latin typeface="Arial" charset="0"/>
              </a:rPr>
              <a:t>(low RH)</a:t>
            </a:r>
            <a:endParaRPr lang="en-US" sz="1400" dirty="0">
              <a:latin typeface="Arial" charset="0"/>
            </a:endParaRPr>
          </a:p>
        </p:txBody>
      </p:sp>
      <p:sp>
        <p:nvSpPr>
          <p:cNvPr id="93204" name="Line 20"/>
          <p:cNvSpPr>
            <a:spLocks noChangeShapeType="1"/>
          </p:cNvSpPr>
          <p:nvPr/>
        </p:nvSpPr>
        <p:spPr bwMode="auto">
          <a:xfrm>
            <a:off x="990600" y="3657600"/>
            <a:ext cx="685800" cy="0"/>
          </a:xfrm>
          <a:prstGeom prst="line">
            <a:avLst/>
          </a:prstGeom>
          <a:noFill/>
          <a:ln w="38100">
            <a:solidFill>
              <a:schemeClr val="tx1"/>
            </a:solidFill>
            <a:round/>
            <a:headEnd/>
            <a:tailEnd/>
          </a:ln>
          <a:effectLst/>
        </p:spPr>
        <p:txBody>
          <a:bodyPr>
            <a:prstTxWarp prst="textNoShape">
              <a:avLst/>
            </a:prstTxWarp>
          </a:bodyPr>
          <a:lstStyle/>
          <a:p>
            <a:endParaRPr lang="en-US"/>
          </a:p>
        </p:txBody>
      </p:sp>
      <p:sp>
        <p:nvSpPr>
          <p:cNvPr id="93205" name="Text Box 21"/>
          <p:cNvSpPr txBox="1">
            <a:spLocks noChangeArrowheads="1"/>
          </p:cNvSpPr>
          <p:nvPr/>
        </p:nvSpPr>
        <p:spPr bwMode="auto">
          <a:xfrm>
            <a:off x="1658364" y="3399915"/>
            <a:ext cx="699128" cy="523220"/>
          </a:xfrm>
          <a:prstGeom prst="rect">
            <a:avLst/>
          </a:prstGeom>
          <a:noFill/>
          <a:ln w="9525">
            <a:solidFill>
              <a:schemeClr val="tx1"/>
            </a:solidFill>
            <a:miter lim="800000"/>
            <a:headEnd/>
            <a:tailEnd/>
          </a:ln>
          <a:effectLst/>
        </p:spPr>
        <p:txBody>
          <a:bodyPr wrap="square">
            <a:prstTxWarp prst="textNoShape">
              <a:avLst/>
            </a:prstTxWarp>
            <a:spAutoFit/>
          </a:bodyPr>
          <a:lstStyle/>
          <a:p>
            <a:pPr algn="ctr" eaLnBrk="1" hangingPunct="1"/>
            <a:r>
              <a:rPr lang="en-US" sz="1400" dirty="0" smtClean="0">
                <a:latin typeface="Arial" charset="0"/>
              </a:rPr>
              <a:t>Flow meter</a:t>
            </a:r>
            <a:endParaRPr lang="en-US" sz="1400" dirty="0">
              <a:latin typeface="Arial" charset="0"/>
            </a:endParaRPr>
          </a:p>
        </p:txBody>
      </p:sp>
      <p:sp>
        <p:nvSpPr>
          <p:cNvPr id="93206" name="Line 22"/>
          <p:cNvSpPr>
            <a:spLocks noChangeShapeType="1"/>
          </p:cNvSpPr>
          <p:nvPr/>
        </p:nvSpPr>
        <p:spPr bwMode="auto">
          <a:xfrm>
            <a:off x="2363552" y="3657600"/>
            <a:ext cx="685800" cy="0"/>
          </a:xfrm>
          <a:prstGeom prst="line">
            <a:avLst/>
          </a:prstGeom>
          <a:noFill/>
          <a:ln w="38100">
            <a:solidFill>
              <a:schemeClr val="tx1"/>
            </a:solidFill>
            <a:round/>
            <a:headEnd/>
            <a:tailEnd type="triangle" w="med" len="med"/>
          </a:ln>
          <a:effectLst/>
        </p:spPr>
        <p:txBody>
          <a:bodyPr>
            <a:prstTxWarp prst="textNoShape">
              <a:avLst/>
            </a:prstTxWarp>
          </a:bodyPr>
          <a:lstStyle/>
          <a:p>
            <a:endParaRPr lang="en-US"/>
          </a:p>
        </p:txBody>
      </p:sp>
      <p:sp>
        <p:nvSpPr>
          <p:cNvPr id="93207" name="Text Box 23"/>
          <p:cNvSpPr txBox="1">
            <a:spLocks noChangeArrowheads="1"/>
          </p:cNvSpPr>
          <p:nvPr/>
        </p:nvSpPr>
        <p:spPr bwMode="auto">
          <a:xfrm>
            <a:off x="3010576" y="3399915"/>
            <a:ext cx="836613" cy="517525"/>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1400" dirty="0">
                <a:latin typeface="Arial" charset="0"/>
              </a:rPr>
              <a:t>Vacuum</a:t>
            </a:r>
          </a:p>
          <a:p>
            <a:pPr algn="ctr" eaLnBrk="1" hangingPunct="1"/>
            <a:r>
              <a:rPr lang="en-US" sz="1400" dirty="0">
                <a:latin typeface="Arial" charset="0"/>
              </a:rPr>
              <a:t>pump</a:t>
            </a:r>
          </a:p>
        </p:txBody>
      </p:sp>
      <p:sp>
        <p:nvSpPr>
          <p:cNvPr id="93208" name="Freeform 24"/>
          <p:cNvSpPr>
            <a:spLocks/>
          </p:cNvSpPr>
          <p:nvPr/>
        </p:nvSpPr>
        <p:spPr bwMode="auto">
          <a:xfrm>
            <a:off x="3886200" y="3505200"/>
            <a:ext cx="635000" cy="1066800"/>
          </a:xfrm>
          <a:custGeom>
            <a:avLst/>
            <a:gdLst/>
            <a:ahLst/>
            <a:cxnLst>
              <a:cxn ang="0">
                <a:pos x="384" y="0"/>
              </a:cxn>
              <a:cxn ang="0">
                <a:pos x="384" y="720"/>
              </a:cxn>
              <a:cxn ang="0">
                <a:pos x="288" y="1008"/>
              </a:cxn>
              <a:cxn ang="0">
                <a:pos x="0" y="1056"/>
              </a:cxn>
            </a:cxnLst>
            <a:rect l="0" t="0" r="r" b="b"/>
            <a:pathLst>
              <a:path w="400" h="1064">
                <a:moveTo>
                  <a:pt x="384" y="0"/>
                </a:moveTo>
                <a:cubicBezTo>
                  <a:pt x="392" y="276"/>
                  <a:pt x="400" y="552"/>
                  <a:pt x="384" y="720"/>
                </a:cubicBezTo>
                <a:cubicBezTo>
                  <a:pt x="368" y="888"/>
                  <a:pt x="352" y="952"/>
                  <a:pt x="288" y="1008"/>
                </a:cubicBezTo>
                <a:cubicBezTo>
                  <a:pt x="224" y="1064"/>
                  <a:pt x="112" y="1060"/>
                  <a:pt x="0" y="1056"/>
                </a:cubicBezTo>
              </a:path>
            </a:pathLst>
          </a:custGeom>
          <a:noFill/>
          <a:ln w="76200" cap="flat"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93209" name="Rectangle 25"/>
          <p:cNvSpPr>
            <a:spLocks noChangeArrowheads="1"/>
          </p:cNvSpPr>
          <p:nvPr/>
        </p:nvSpPr>
        <p:spPr bwMode="auto">
          <a:xfrm rot="5400000">
            <a:off x="3086100" y="3848100"/>
            <a:ext cx="152400" cy="1447800"/>
          </a:xfrm>
          <a:prstGeom prst="rect">
            <a:avLst/>
          </a:prstGeom>
          <a:solidFill>
            <a:srgbClr val="ECA966"/>
          </a:solidFill>
          <a:ln w="9525">
            <a:solidFill>
              <a:schemeClr val="tx1"/>
            </a:solidFill>
            <a:miter lim="800000"/>
            <a:headEnd/>
            <a:tailEnd/>
          </a:ln>
          <a:effectLst/>
        </p:spPr>
        <p:txBody>
          <a:bodyPr wrap="none" anchor="ctr">
            <a:prstTxWarp prst="textNoShape">
              <a:avLst/>
            </a:prstTxWarp>
          </a:bodyPr>
          <a:lstStyle/>
          <a:p>
            <a:endParaRPr lang="en-US"/>
          </a:p>
        </p:txBody>
      </p:sp>
      <p:sp>
        <p:nvSpPr>
          <p:cNvPr id="93210" name="Text Box 26"/>
          <p:cNvSpPr txBox="1">
            <a:spLocks noChangeArrowheads="1"/>
          </p:cNvSpPr>
          <p:nvPr/>
        </p:nvSpPr>
        <p:spPr bwMode="auto">
          <a:xfrm>
            <a:off x="2667000" y="4191000"/>
            <a:ext cx="984250" cy="304800"/>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1400" dirty="0">
                <a:latin typeface="Arial" charset="0"/>
              </a:rPr>
              <a:t>Humidifier</a:t>
            </a:r>
          </a:p>
        </p:txBody>
      </p:sp>
      <p:grpSp>
        <p:nvGrpSpPr>
          <p:cNvPr id="3" name="Group 27"/>
          <p:cNvGrpSpPr>
            <a:grpSpLocks/>
          </p:cNvGrpSpPr>
          <p:nvPr/>
        </p:nvGrpSpPr>
        <p:grpSpPr bwMode="auto">
          <a:xfrm rot="16200000">
            <a:off x="1143000" y="4306888"/>
            <a:ext cx="301625" cy="301625"/>
            <a:chOff x="2856" y="1824"/>
            <a:chExt cx="188" cy="192"/>
          </a:xfrm>
        </p:grpSpPr>
        <p:sp>
          <p:nvSpPr>
            <p:cNvPr id="93212" name="Rectangle 28"/>
            <p:cNvSpPr>
              <a:spLocks noChangeArrowheads="1"/>
            </p:cNvSpPr>
            <p:nvPr/>
          </p:nvSpPr>
          <p:spPr bwMode="auto">
            <a:xfrm>
              <a:off x="2856" y="1824"/>
              <a:ext cx="48" cy="192"/>
            </a:xfrm>
            <a:prstGeom prst="rect">
              <a:avLst/>
            </a:prstGeom>
            <a:solidFill>
              <a:srgbClr val="99CC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93213" name="Rectangle 29"/>
            <p:cNvSpPr>
              <a:spLocks noChangeArrowheads="1"/>
            </p:cNvSpPr>
            <p:nvPr/>
          </p:nvSpPr>
          <p:spPr bwMode="auto">
            <a:xfrm>
              <a:off x="2902" y="1882"/>
              <a:ext cx="48" cy="48"/>
            </a:xfrm>
            <a:prstGeom prst="rect">
              <a:avLst/>
            </a:prstGeom>
            <a:solidFill>
              <a:schemeClr val="fo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93214" name="Line 30"/>
            <p:cNvSpPr>
              <a:spLocks noChangeShapeType="1"/>
            </p:cNvSpPr>
            <p:nvPr/>
          </p:nvSpPr>
          <p:spPr bwMode="auto">
            <a:xfrm>
              <a:off x="2948" y="1905"/>
              <a:ext cx="96" cy="0"/>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93215" name="Line 31"/>
          <p:cNvSpPr>
            <a:spLocks noChangeShapeType="1"/>
          </p:cNvSpPr>
          <p:nvPr/>
        </p:nvSpPr>
        <p:spPr bwMode="auto">
          <a:xfrm>
            <a:off x="990600" y="4564063"/>
            <a:ext cx="152400" cy="0"/>
          </a:xfrm>
          <a:prstGeom prst="line">
            <a:avLst/>
          </a:prstGeom>
          <a:noFill/>
          <a:ln w="38100">
            <a:solidFill>
              <a:schemeClr val="tx1"/>
            </a:solidFill>
            <a:round/>
            <a:headEnd/>
            <a:tailEnd/>
          </a:ln>
          <a:effectLst/>
        </p:spPr>
        <p:txBody>
          <a:bodyPr>
            <a:prstTxWarp prst="textNoShape">
              <a:avLst/>
            </a:prstTxWarp>
          </a:bodyPr>
          <a:lstStyle/>
          <a:p>
            <a:endParaRPr lang="en-US"/>
          </a:p>
        </p:txBody>
      </p:sp>
      <p:sp>
        <p:nvSpPr>
          <p:cNvPr id="93216" name="Text Box 32"/>
          <p:cNvSpPr txBox="1">
            <a:spLocks noChangeArrowheads="1"/>
          </p:cNvSpPr>
          <p:nvPr/>
        </p:nvSpPr>
        <p:spPr bwMode="auto">
          <a:xfrm>
            <a:off x="990600" y="4038600"/>
            <a:ext cx="598488" cy="304800"/>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1400">
                <a:latin typeface="Arial" charset="0"/>
              </a:rPr>
              <a:t>T/RH</a:t>
            </a:r>
          </a:p>
        </p:txBody>
      </p:sp>
      <p:sp>
        <p:nvSpPr>
          <p:cNvPr id="93217" name="Rectangle 33"/>
          <p:cNvSpPr>
            <a:spLocks noChangeArrowheads="1"/>
          </p:cNvSpPr>
          <p:nvPr/>
        </p:nvSpPr>
        <p:spPr bwMode="auto">
          <a:xfrm>
            <a:off x="1219200" y="4572000"/>
            <a:ext cx="76200" cy="76200"/>
          </a:xfrm>
          <a:prstGeom prst="rect">
            <a:avLst/>
          </a:prstGeom>
          <a:solidFill>
            <a:schemeClr val="fo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93218" name="AutoShape 34"/>
          <p:cNvSpPr>
            <a:spLocks noChangeArrowheads="1"/>
          </p:cNvSpPr>
          <p:nvPr/>
        </p:nvSpPr>
        <p:spPr bwMode="auto">
          <a:xfrm>
            <a:off x="1143000" y="4648200"/>
            <a:ext cx="304800" cy="533400"/>
          </a:xfrm>
          <a:prstGeom prst="roundRect">
            <a:avLst>
              <a:gd name="adj" fmla="val 16667"/>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93219" name="Text Box 35"/>
          <p:cNvSpPr txBox="1">
            <a:spLocks noChangeArrowheads="1"/>
          </p:cNvSpPr>
          <p:nvPr/>
        </p:nvSpPr>
        <p:spPr bwMode="auto">
          <a:xfrm>
            <a:off x="990600" y="5257800"/>
            <a:ext cx="609600" cy="304800"/>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1400">
                <a:latin typeface="Arial" charset="0"/>
              </a:rPr>
              <a:t>Drain</a:t>
            </a:r>
          </a:p>
        </p:txBody>
      </p:sp>
      <p:sp>
        <p:nvSpPr>
          <p:cNvPr id="93220" name="Line 36"/>
          <p:cNvSpPr>
            <a:spLocks noChangeShapeType="1"/>
          </p:cNvSpPr>
          <p:nvPr/>
        </p:nvSpPr>
        <p:spPr bwMode="auto">
          <a:xfrm flipV="1">
            <a:off x="1447800" y="4572000"/>
            <a:ext cx="990600" cy="9525"/>
          </a:xfrm>
          <a:prstGeom prst="line">
            <a:avLst/>
          </a:prstGeom>
          <a:noFill/>
          <a:ln w="38100">
            <a:solidFill>
              <a:schemeClr val="tx1"/>
            </a:solidFill>
            <a:round/>
            <a:headEnd/>
            <a:tailEnd/>
          </a:ln>
          <a:effectLst/>
        </p:spPr>
        <p:txBody>
          <a:bodyPr>
            <a:prstTxWarp prst="textNoShape">
              <a:avLst/>
            </a:prstTxWarp>
          </a:bodyPr>
          <a:lstStyle/>
          <a:p>
            <a:endParaRPr lang="en-US"/>
          </a:p>
        </p:txBody>
      </p:sp>
      <p:sp>
        <p:nvSpPr>
          <p:cNvPr id="93221" name="Freeform 37"/>
          <p:cNvSpPr>
            <a:spLocks/>
          </p:cNvSpPr>
          <p:nvPr/>
        </p:nvSpPr>
        <p:spPr bwMode="auto">
          <a:xfrm>
            <a:off x="3695700" y="4648200"/>
            <a:ext cx="723900" cy="457200"/>
          </a:xfrm>
          <a:custGeom>
            <a:avLst/>
            <a:gdLst/>
            <a:ahLst/>
            <a:cxnLst>
              <a:cxn ang="0">
                <a:pos x="24" y="0"/>
              </a:cxn>
              <a:cxn ang="0">
                <a:pos x="72" y="240"/>
              </a:cxn>
              <a:cxn ang="0">
                <a:pos x="456" y="288"/>
              </a:cxn>
            </a:cxnLst>
            <a:rect l="0" t="0" r="r" b="b"/>
            <a:pathLst>
              <a:path w="456" h="288">
                <a:moveTo>
                  <a:pt x="24" y="0"/>
                </a:moveTo>
                <a:cubicBezTo>
                  <a:pt x="12" y="96"/>
                  <a:pt x="0" y="192"/>
                  <a:pt x="72" y="240"/>
                </a:cubicBezTo>
                <a:cubicBezTo>
                  <a:pt x="144" y="288"/>
                  <a:pt x="392" y="280"/>
                  <a:pt x="456" y="288"/>
                </a:cubicBezTo>
              </a:path>
            </a:pathLst>
          </a:custGeom>
          <a:noFill/>
          <a:ln w="15875" cap="flat" cmpd="sng">
            <a:solidFill>
              <a:schemeClr val="tx1"/>
            </a:solidFill>
            <a:prstDash val="solid"/>
            <a:round/>
            <a:headEnd type="none" w="med" len="med"/>
            <a:tailEnd type="arrow" w="med" len="med"/>
          </a:ln>
          <a:effectLst/>
        </p:spPr>
        <p:txBody>
          <a:bodyPr>
            <a:prstTxWarp prst="textNoShape">
              <a:avLst/>
            </a:prstTxWarp>
          </a:bodyPr>
          <a:lstStyle/>
          <a:p>
            <a:endParaRPr lang="en-US"/>
          </a:p>
        </p:txBody>
      </p:sp>
      <p:sp>
        <p:nvSpPr>
          <p:cNvPr id="93222" name="AutoShape 38"/>
          <p:cNvSpPr>
            <a:spLocks noChangeArrowheads="1"/>
          </p:cNvSpPr>
          <p:nvPr/>
        </p:nvSpPr>
        <p:spPr bwMode="auto">
          <a:xfrm>
            <a:off x="4419600" y="4953000"/>
            <a:ext cx="228600" cy="381000"/>
          </a:xfrm>
          <a:prstGeom prst="roundRect">
            <a:avLst>
              <a:gd name="adj" fmla="val 16667"/>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93223" name="Line 39"/>
          <p:cNvSpPr>
            <a:spLocks noChangeShapeType="1"/>
          </p:cNvSpPr>
          <p:nvPr/>
        </p:nvSpPr>
        <p:spPr bwMode="auto">
          <a:xfrm>
            <a:off x="4495800" y="5334000"/>
            <a:ext cx="0" cy="30480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93224" name="Rectangle 40"/>
          <p:cNvSpPr>
            <a:spLocks noChangeArrowheads="1"/>
          </p:cNvSpPr>
          <p:nvPr/>
        </p:nvSpPr>
        <p:spPr bwMode="auto">
          <a:xfrm>
            <a:off x="4343400" y="5638800"/>
            <a:ext cx="381000" cy="381000"/>
          </a:xfrm>
          <a:prstGeom prst="rect">
            <a:avLst/>
          </a:prstGeom>
          <a:solidFill>
            <a:schemeClr val="bg2"/>
          </a:solidFill>
          <a:ln w="9525">
            <a:solidFill>
              <a:schemeClr val="tx1"/>
            </a:solidFill>
            <a:miter lim="800000"/>
            <a:headEnd/>
            <a:tailEnd/>
          </a:ln>
          <a:effectLst/>
        </p:spPr>
        <p:txBody>
          <a:bodyPr wrap="none" anchor="ctr">
            <a:prstTxWarp prst="textNoShape">
              <a:avLst/>
            </a:prstTxWarp>
          </a:bodyPr>
          <a:lstStyle/>
          <a:p>
            <a:endParaRPr lang="en-US"/>
          </a:p>
        </p:txBody>
      </p:sp>
      <p:sp>
        <p:nvSpPr>
          <p:cNvPr id="93225" name="Line 41"/>
          <p:cNvSpPr>
            <a:spLocks noChangeShapeType="1"/>
          </p:cNvSpPr>
          <p:nvPr/>
        </p:nvSpPr>
        <p:spPr bwMode="auto">
          <a:xfrm flipH="1">
            <a:off x="3962400" y="5791200"/>
            <a:ext cx="3810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93226" name="Rectangle 42"/>
          <p:cNvSpPr>
            <a:spLocks noChangeArrowheads="1"/>
          </p:cNvSpPr>
          <p:nvPr/>
        </p:nvSpPr>
        <p:spPr bwMode="auto">
          <a:xfrm>
            <a:off x="3657600" y="5562600"/>
            <a:ext cx="304800" cy="762000"/>
          </a:xfrm>
          <a:prstGeom prst="rect">
            <a:avLst/>
          </a:prstGeom>
          <a:solidFill>
            <a:srgbClr val="FFFF66"/>
          </a:solidFill>
          <a:ln w="9525">
            <a:solidFill>
              <a:schemeClr val="tx1"/>
            </a:solidFill>
            <a:miter lim="800000"/>
            <a:headEnd/>
            <a:tailEnd/>
          </a:ln>
          <a:effectLst/>
        </p:spPr>
        <p:txBody>
          <a:bodyPr wrap="none" anchor="ctr">
            <a:prstTxWarp prst="textNoShape">
              <a:avLst/>
            </a:prstTxWarp>
          </a:bodyPr>
          <a:lstStyle/>
          <a:p>
            <a:endParaRPr lang="en-US"/>
          </a:p>
        </p:txBody>
      </p:sp>
      <p:sp>
        <p:nvSpPr>
          <p:cNvPr id="93227" name="Line 43"/>
          <p:cNvSpPr>
            <a:spLocks noChangeShapeType="1"/>
          </p:cNvSpPr>
          <p:nvPr/>
        </p:nvSpPr>
        <p:spPr bwMode="auto">
          <a:xfrm flipH="1">
            <a:off x="3276600" y="5791200"/>
            <a:ext cx="3810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93228" name="Rectangle 44"/>
          <p:cNvSpPr>
            <a:spLocks noChangeArrowheads="1"/>
          </p:cNvSpPr>
          <p:nvPr/>
        </p:nvSpPr>
        <p:spPr bwMode="auto">
          <a:xfrm>
            <a:off x="2514600" y="5867400"/>
            <a:ext cx="838200" cy="6858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eaLnBrk="1" hangingPunct="1"/>
            <a:r>
              <a:rPr lang="en-US" sz="1400">
                <a:latin typeface="Arial" charset="0"/>
              </a:rPr>
              <a:t>water</a:t>
            </a:r>
          </a:p>
          <a:p>
            <a:pPr algn="ctr" eaLnBrk="1" hangingPunct="1"/>
            <a:r>
              <a:rPr lang="en-US" sz="1400">
                <a:latin typeface="Arial" charset="0"/>
              </a:rPr>
              <a:t>reservoir</a:t>
            </a:r>
          </a:p>
        </p:txBody>
      </p:sp>
      <p:sp>
        <p:nvSpPr>
          <p:cNvPr id="93229" name="Line 45"/>
          <p:cNvSpPr>
            <a:spLocks noChangeShapeType="1"/>
          </p:cNvSpPr>
          <p:nvPr/>
        </p:nvSpPr>
        <p:spPr bwMode="auto">
          <a:xfrm>
            <a:off x="3276600" y="5791200"/>
            <a:ext cx="0" cy="7620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93230" name="Rectangle 46"/>
          <p:cNvSpPr>
            <a:spLocks noChangeArrowheads="1"/>
          </p:cNvSpPr>
          <p:nvPr/>
        </p:nvSpPr>
        <p:spPr bwMode="auto">
          <a:xfrm>
            <a:off x="1752600" y="6019800"/>
            <a:ext cx="381000" cy="457200"/>
          </a:xfrm>
          <a:prstGeom prst="rect">
            <a:avLst/>
          </a:prstGeom>
          <a:solidFill>
            <a:srgbClr val="ECA966"/>
          </a:solidFill>
          <a:ln w="9525">
            <a:solidFill>
              <a:schemeClr val="tx1"/>
            </a:solidFill>
            <a:miter lim="800000"/>
            <a:headEnd/>
            <a:tailEnd/>
          </a:ln>
          <a:effectLst/>
        </p:spPr>
        <p:txBody>
          <a:bodyPr wrap="none" anchor="ctr">
            <a:prstTxWarp prst="textNoShape">
              <a:avLst/>
            </a:prstTxWarp>
          </a:bodyPr>
          <a:lstStyle/>
          <a:p>
            <a:endParaRPr lang="en-US"/>
          </a:p>
        </p:txBody>
      </p:sp>
      <p:sp>
        <p:nvSpPr>
          <p:cNvPr id="93231" name="Freeform 47"/>
          <p:cNvSpPr>
            <a:spLocks/>
          </p:cNvSpPr>
          <p:nvPr/>
        </p:nvSpPr>
        <p:spPr bwMode="auto">
          <a:xfrm>
            <a:off x="2057400" y="5537200"/>
            <a:ext cx="609600" cy="482600"/>
          </a:xfrm>
          <a:custGeom>
            <a:avLst/>
            <a:gdLst/>
            <a:ahLst/>
            <a:cxnLst>
              <a:cxn ang="0">
                <a:pos x="384" y="208"/>
              </a:cxn>
              <a:cxn ang="0">
                <a:pos x="192" y="16"/>
              </a:cxn>
              <a:cxn ang="0">
                <a:pos x="0" y="304"/>
              </a:cxn>
            </a:cxnLst>
            <a:rect l="0" t="0" r="r" b="b"/>
            <a:pathLst>
              <a:path w="384" h="304">
                <a:moveTo>
                  <a:pt x="384" y="208"/>
                </a:moveTo>
                <a:cubicBezTo>
                  <a:pt x="320" y="104"/>
                  <a:pt x="256" y="0"/>
                  <a:pt x="192" y="16"/>
                </a:cubicBezTo>
                <a:cubicBezTo>
                  <a:pt x="128" y="32"/>
                  <a:pt x="64" y="168"/>
                  <a:pt x="0" y="304"/>
                </a:cubicBezTo>
              </a:path>
            </a:pathLst>
          </a:custGeom>
          <a:noFill/>
          <a:ln w="19050" cap="flat"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93232" name="Text Box 48"/>
          <p:cNvSpPr txBox="1">
            <a:spLocks noChangeArrowheads="1"/>
          </p:cNvSpPr>
          <p:nvPr/>
        </p:nvSpPr>
        <p:spPr bwMode="auto">
          <a:xfrm>
            <a:off x="1091720" y="5976600"/>
            <a:ext cx="633770" cy="523220"/>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1400" dirty="0" smtClean="0">
                <a:latin typeface="Arial" charset="0"/>
              </a:rPr>
              <a:t>water</a:t>
            </a:r>
          </a:p>
          <a:p>
            <a:pPr algn="ctr" eaLnBrk="1" hangingPunct="1"/>
            <a:r>
              <a:rPr lang="en-US" sz="1400" dirty="0">
                <a:latin typeface="Arial" charset="0"/>
              </a:rPr>
              <a:t>pump</a:t>
            </a:r>
          </a:p>
        </p:txBody>
      </p:sp>
      <p:sp>
        <p:nvSpPr>
          <p:cNvPr id="93233" name="Text Box 49"/>
          <p:cNvSpPr txBox="1">
            <a:spLocks noChangeArrowheads="1"/>
          </p:cNvSpPr>
          <p:nvPr/>
        </p:nvSpPr>
        <p:spPr bwMode="auto">
          <a:xfrm>
            <a:off x="3505200" y="5257800"/>
            <a:ext cx="579438" cy="304800"/>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1400">
                <a:latin typeface="Arial" charset="0"/>
              </a:rPr>
              <a:t>Filter</a:t>
            </a:r>
          </a:p>
        </p:txBody>
      </p:sp>
      <p:sp>
        <p:nvSpPr>
          <p:cNvPr id="93234" name="Text Box 50"/>
          <p:cNvSpPr txBox="1">
            <a:spLocks noChangeArrowheads="1"/>
          </p:cNvSpPr>
          <p:nvPr/>
        </p:nvSpPr>
        <p:spPr bwMode="auto">
          <a:xfrm>
            <a:off x="4648200" y="4876800"/>
            <a:ext cx="677863" cy="517525"/>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1400">
                <a:latin typeface="Arial" charset="0"/>
              </a:rPr>
              <a:t>Float</a:t>
            </a:r>
          </a:p>
          <a:p>
            <a:pPr algn="ctr" eaLnBrk="1" hangingPunct="1"/>
            <a:r>
              <a:rPr lang="en-US" sz="1400">
                <a:latin typeface="Arial" charset="0"/>
              </a:rPr>
              <a:t>switch</a:t>
            </a:r>
          </a:p>
        </p:txBody>
      </p:sp>
      <p:sp>
        <p:nvSpPr>
          <p:cNvPr id="93235" name="Text Box 51"/>
          <p:cNvSpPr txBox="1">
            <a:spLocks noChangeArrowheads="1"/>
          </p:cNvSpPr>
          <p:nvPr/>
        </p:nvSpPr>
        <p:spPr bwMode="auto">
          <a:xfrm>
            <a:off x="4800600" y="5562600"/>
            <a:ext cx="530225" cy="517525"/>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1400">
                <a:latin typeface="Arial" charset="0"/>
              </a:rPr>
              <a:t>heat</a:t>
            </a:r>
          </a:p>
          <a:p>
            <a:pPr algn="ctr" eaLnBrk="1" hangingPunct="1"/>
            <a:r>
              <a:rPr lang="en-US" sz="1400">
                <a:latin typeface="Arial" charset="0"/>
              </a:rPr>
              <a:t>sink</a:t>
            </a:r>
          </a:p>
        </p:txBody>
      </p:sp>
      <p:sp>
        <p:nvSpPr>
          <p:cNvPr id="93236" name="AutoShape 52"/>
          <p:cNvSpPr>
            <a:spLocks noChangeArrowheads="1"/>
          </p:cNvSpPr>
          <p:nvPr/>
        </p:nvSpPr>
        <p:spPr bwMode="auto">
          <a:xfrm>
            <a:off x="1828800" y="4800600"/>
            <a:ext cx="228600" cy="228600"/>
          </a:xfrm>
          <a:prstGeom prst="flowChartSummingJunction">
            <a:avLst/>
          </a:prstGeom>
          <a:solidFill>
            <a:srgbClr val="FFFFFF"/>
          </a:solidFill>
          <a:ln w="9525">
            <a:solidFill>
              <a:schemeClr val="tx1"/>
            </a:solidFill>
            <a:round/>
            <a:headEnd/>
            <a:tailEnd/>
          </a:ln>
          <a:effectLst/>
        </p:spPr>
        <p:txBody>
          <a:bodyPr wrap="none" anchor="ctr">
            <a:prstTxWarp prst="textNoShape">
              <a:avLst/>
            </a:prstTxWarp>
          </a:bodyPr>
          <a:lstStyle/>
          <a:p>
            <a:endParaRPr lang="en-US"/>
          </a:p>
        </p:txBody>
      </p:sp>
      <p:sp>
        <p:nvSpPr>
          <p:cNvPr id="93238" name="Freeform 54"/>
          <p:cNvSpPr>
            <a:spLocks/>
          </p:cNvSpPr>
          <p:nvPr/>
        </p:nvSpPr>
        <p:spPr bwMode="auto">
          <a:xfrm>
            <a:off x="2057400" y="4648200"/>
            <a:ext cx="533400" cy="228600"/>
          </a:xfrm>
          <a:custGeom>
            <a:avLst/>
            <a:gdLst/>
            <a:ahLst/>
            <a:cxnLst>
              <a:cxn ang="0">
                <a:pos x="288" y="0"/>
              </a:cxn>
              <a:cxn ang="0">
                <a:pos x="96" y="96"/>
              </a:cxn>
              <a:cxn ang="0">
                <a:pos x="0" y="144"/>
              </a:cxn>
            </a:cxnLst>
            <a:rect l="0" t="0" r="r" b="b"/>
            <a:pathLst>
              <a:path w="288" h="144">
                <a:moveTo>
                  <a:pt x="288" y="0"/>
                </a:moveTo>
                <a:cubicBezTo>
                  <a:pt x="216" y="36"/>
                  <a:pt x="144" y="72"/>
                  <a:pt x="96" y="96"/>
                </a:cubicBezTo>
                <a:cubicBezTo>
                  <a:pt x="48" y="120"/>
                  <a:pt x="24" y="132"/>
                  <a:pt x="0" y="144"/>
                </a:cubicBezTo>
              </a:path>
            </a:pathLst>
          </a:custGeom>
          <a:noFill/>
          <a:ln w="19050" cap="flat" cmpd="sng">
            <a:solidFill>
              <a:schemeClr val="tx1"/>
            </a:solidFill>
            <a:prstDash val="solid"/>
            <a:round/>
            <a:headEnd type="arrow" w="med" len="med"/>
            <a:tailEnd type="none" w="med" len="med"/>
          </a:ln>
          <a:effectLst/>
        </p:spPr>
        <p:txBody>
          <a:bodyPr>
            <a:prstTxWarp prst="textNoShape">
              <a:avLst/>
            </a:prstTxWarp>
          </a:bodyPr>
          <a:lstStyle/>
          <a:p>
            <a:endParaRPr lang="en-US"/>
          </a:p>
        </p:txBody>
      </p:sp>
      <p:sp>
        <p:nvSpPr>
          <p:cNvPr id="93239" name="Freeform 55"/>
          <p:cNvSpPr>
            <a:spLocks/>
          </p:cNvSpPr>
          <p:nvPr/>
        </p:nvSpPr>
        <p:spPr bwMode="auto">
          <a:xfrm>
            <a:off x="1752600" y="5029200"/>
            <a:ext cx="152400" cy="990600"/>
          </a:xfrm>
          <a:custGeom>
            <a:avLst/>
            <a:gdLst/>
            <a:ahLst/>
            <a:cxnLst>
              <a:cxn ang="0">
                <a:pos x="96" y="0"/>
              </a:cxn>
              <a:cxn ang="0">
                <a:pos x="0" y="288"/>
              </a:cxn>
              <a:cxn ang="0">
                <a:pos x="96" y="624"/>
              </a:cxn>
            </a:cxnLst>
            <a:rect l="0" t="0" r="r" b="b"/>
            <a:pathLst>
              <a:path w="96" h="624">
                <a:moveTo>
                  <a:pt x="96" y="0"/>
                </a:moveTo>
                <a:cubicBezTo>
                  <a:pt x="48" y="92"/>
                  <a:pt x="0" y="184"/>
                  <a:pt x="0" y="288"/>
                </a:cubicBezTo>
                <a:cubicBezTo>
                  <a:pt x="0" y="392"/>
                  <a:pt x="48" y="508"/>
                  <a:pt x="96" y="624"/>
                </a:cubicBezTo>
              </a:path>
            </a:pathLst>
          </a:custGeom>
          <a:noFill/>
          <a:ln w="19050" cap="flat" cmpd="sng">
            <a:solidFill>
              <a:schemeClr val="tx1"/>
            </a:solidFill>
            <a:prstDash val="solid"/>
            <a:round/>
            <a:headEnd type="arrow" w="med" len="med"/>
            <a:tailEnd type="none" w="med" len="med"/>
          </a:ln>
          <a:effectLst/>
        </p:spPr>
        <p:txBody>
          <a:bodyPr>
            <a:prstTxWarp prst="textNoShape">
              <a:avLst/>
            </a:prstTxWarp>
          </a:bodyPr>
          <a:lstStyle/>
          <a:p>
            <a:endParaRPr lang="en-US"/>
          </a:p>
        </p:txBody>
      </p:sp>
      <p:grpSp>
        <p:nvGrpSpPr>
          <p:cNvPr id="4" name="Group 27"/>
          <p:cNvGrpSpPr>
            <a:grpSpLocks/>
          </p:cNvGrpSpPr>
          <p:nvPr/>
        </p:nvGrpSpPr>
        <p:grpSpPr bwMode="auto">
          <a:xfrm rot="16200000">
            <a:off x="1143000" y="3392488"/>
            <a:ext cx="301625" cy="301625"/>
            <a:chOff x="2856" y="1824"/>
            <a:chExt cx="188" cy="192"/>
          </a:xfrm>
        </p:grpSpPr>
        <p:sp>
          <p:nvSpPr>
            <p:cNvPr id="64" name="Rectangle 28"/>
            <p:cNvSpPr>
              <a:spLocks noChangeArrowheads="1"/>
            </p:cNvSpPr>
            <p:nvPr/>
          </p:nvSpPr>
          <p:spPr bwMode="auto">
            <a:xfrm>
              <a:off x="2856" y="1824"/>
              <a:ext cx="48" cy="192"/>
            </a:xfrm>
            <a:prstGeom prst="rect">
              <a:avLst/>
            </a:prstGeom>
            <a:solidFill>
              <a:srgbClr val="99CC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65" name="Rectangle 29"/>
            <p:cNvSpPr>
              <a:spLocks noChangeArrowheads="1"/>
            </p:cNvSpPr>
            <p:nvPr/>
          </p:nvSpPr>
          <p:spPr bwMode="auto">
            <a:xfrm>
              <a:off x="2902" y="1882"/>
              <a:ext cx="48" cy="48"/>
            </a:xfrm>
            <a:prstGeom prst="rect">
              <a:avLst/>
            </a:prstGeom>
            <a:solidFill>
              <a:schemeClr val="fo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66" name="Line 30"/>
            <p:cNvSpPr>
              <a:spLocks noChangeShapeType="1"/>
            </p:cNvSpPr>
            <p:nvPr/>
          </p:nvSpPr>
          <p:spPr bwMode="auto">
            <a:xfrm>
              <a:off x="2948" y="1905"/>
              <a:ext cx="96" cy="0"/>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7" name="Text Box 32"/>
          <p:cNvSpPr txBox="1">
            <a:spLocks noChangeArrowheads="1"/>
          </p:cNvSpPr>
          <p:nvPr/>
        </p:nvSpPr>
        <p:spPr bwMode="auto">
          <a:xfrm>
            <a:off x="990600" y="3124200"/>
            <a:ext cx="598488" cy="304800"/>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1400">
                <a:latin typeface="Arial" charset="0"/>
              </a:rPr>
              <a:t>T/RH</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a:xfrm>
            <a:off x="228600" y="304800"/>
            <a:ext cx="8610600" cy="609600"/>
          </a:xfrm>
        </p:spPr>
        <p:txBody>
          <a:bodyPr>
            <a:normAutofit fontScale="90000"/>
          </a:bodyPr>
          <a:lstStyle/>
          <a:p>
            <a:r>
              <a:rPr lang="en-US" dirty="0" err="1" smtClean="0"/>
              <a:t>Humidiograms</a:t>
            </a:r>
            <a:r>
              <a:rPr lang="en-US" dirty="0" smtClean="0"/>
              <a:t> </a:t>
            </a:r>
            <a:r>
              <a:rPr lang="en-US" dirty="0" smtClean="0"/>
              <a:t>reveal </a:t>
            </a:r>
            <a:r>
              <a:rPr lang="en-US" dirty="0" smtClean="0"/>
              <a:t>chemical composition</a:t>
            </a:r>
            <a:endParaRPr lang="en-US" dirty="0"/>
          </a:p>
        </p:txBody>
      </p:sp>
      <p:sp>
        <p:nvSpPr>
          <p:cNvPr id="21" name="Content Placeholder 20"/>
          <p:cNvSpPr>
            <a:spLocks noGrp="1"/>
          </p:cNvSpPr>
          <p:nvPr>
            <p:ph sz="half" idx="1"/>
          </p:nvPr>
        </p:nvSpPr>
        <p:spPr>
          <a:xfrm>
            <a:off x="685800" y="990600"/>
            <a:ext cx="4953000" cy="5257800"/>
          </a:xfrm>
        </p:spPr>
        <p:txBody>
          <a:bodyPr/>
          <a:lstStyle/>
          <a:p>
            <a:r>
              <a:rPr lang="en-US" dirty="0" smtClean="0"/>
              <a:t>Curves show RH-dependence of light scattering coefficient</a:t>
            </a:r>
          </a:p>
          <a:p>
            <a:r>
              <a:rPr lang="en-US" dirty="0" smtClean="0"/>
              <a:t>Ammonia was added to convert sulfuric acid to ammonium sulfate</a:t>
            </a:r>
          </a:p>
          <a:p>
            <a:r>
              <a:rPr lang="en-US" dirty="0" smtClean="0"/>
              <a:t>Data are from a rural site in the central US (Missouri)</a:t>
            </a:r>
            <a:endParaRPr lang="en-US" dirty="0"/>
          </a:p>
        </p:txBody>
      </p:sp>
      <p:pic>
        <p:nvPicPr>
          <p:cNvPr id="23" name="Content Placeholder 22" descr="Charlson_1974_Science_fRH_Fig_1.tif"/>
          <p:cNvPicPr>
            <a:picLocks noGrp="1" noChangeAspect="1"/>
          </p:cNvPicPr>
          <p:nvPr>
            <p:ph sz="half" idx="2"/>
          </p:nvPr>
        </p:nvPicPr>
        <p:blipFill>
          <a:blip r:embed="rId2"/>
          <a:srcRect l="-1235" t="1934" r="-1235"/>
          <a:stretch>
            <a:fillRect/>
          </a:stretch>
        </p:blipFill>
        <p:spPr>
          <a:xfrm>
            <a:off x="5715000" y="990600"/>
            <a:ext cx="2687496" cy="5472072"/>
          </a:xfrm>
        </p:spPr>
      </p:pic>
      <p:sp>
        <p:nvSpPr>
          <p:cNvPr id="4" name="Date Placeholder 3"/>
          <p:cNvSpPr>
            <a:spLocks noGrp="1"/>
          </p:cNvSpPr>
          <p:nvPr>
            <p:ph type="dt" sz="half" idx="10"/>
          </p:nvPr>
        </p:nvSpPr>
        <p:spPr/>
        <p:txBody>
          <a:bodyPr/>
          <a:lstStyle/>
          <a:p>
            <a:r>
              <a:rPr lang="en-US" smtClean="0"/>
              <a:t>J. Ogren  </a:t>
            </a:r>
            <a:fld id="{080ED1E7-59CF-3A4C-8775-99A0FA27DB17}" type="datetime1">
              <a:rPr lang="en-US" smtClean="0"/>
              <a:pPr/>
              <a:t>16-05-24</a:t>
            </a:fld>
            <a:endParaRPr lang="en-US"/>
          </a:p>
        </p:txBody>
      </p:sp>
      <p:sp>
        <p:nvSpPr>
          <p:cNvPr id="24" name="Text Box 9"/>
          <p:cNvSpPr txBox="1">
            <a:spLocks noChangeArrowheads="1"/>
          </p:cNvSpPr>
          <p:nvPr/>
        </p:nvSpPr>
        <p:spPr bwMode="auto">
          <a:xfrm>
            <a:off x="381000" y="6320135"/>
            <a:ext cx="7434262" cy="461665"/>
          </a:xfrm>
          <a:prstGeom prst="rect">
            <a:avLst/>
          </a:prstGeom>
          <a:noFill/>
          <a:ln w="9525">
            <a:noFill/>
            <a:miter lim="800000"/>
            <a:headEnd/>
            <a:tailEnd/>
          </a:ln>
          <a:effectLst/>
        </p:spPr>
        <p:txBody>
          <a:bodyPr wrap="square">
            <a:prstTxWarp prst="textNoShape">
              <a:avLst/>
            </a:prstTxWarp>
            <a:spAutoFit/>
          </a:bodyPr>
          <a:lstStyle/>
          <a:p>
            <a:pPr algn="l">
              <a:spcBef>
                <a:spcPct val="50000"/>
              </a:spcBef>
            </a:pPr>
            <a:r>
              <a:rPr lang="en-US" b="1" dirty="0">
                <a:latin typeface="Arial" charset="0"/>
              </a:rPr>
              <a:t>Source: </a:t>
            </a:r>
            <a:r>
              <a:rPr lang="en-US" b="1" dirty="0" smtClean="0">
                <a:latin typeface="Arial" charset="0"/>
              </a:rPr>
              <a:t> </a:t>
            </a:r>
            <a:r>
              <a:rPr lang="en-US" b="1" dirty="0" err="1" smtClean="0">
                <a:latin typeface="Arial" charset="0"/>
              </a:rPr>
              <a:t>Charlson</a:t>
            </a:r>
            <a:r>
              <a:rPr lang="en-US" b="1" dirty="0" smtClean="0">
                <a:latin typeface="Arial" charset="0"/>
              </a:rPr>
              <a:t> et al. (Science, 1974)</a:t>
            </a:r>
            <a:endParaRPr lang="en-US" b="1" dirty="0">
              <a:latin typeface="Arial" charset="0"/>
            </a:endParaRPr>
          </a:p>
        </p:txBody>
      </p:sp>
      <p:sp>
        <p:nvSpPr>
          <p:cNvPr id="7" name="Text Box 9"/>
          <p:cNvSpPr txBox="1">
            <a:spLocks noChangeArrowheads="1"/>
          </p:cNvSpPr>
          <p:nvPr/>
        </p:nvSpPr>
        <p:spPr bwMode="auto">
          <a:xfrm>
            <a:off x="6248400" y="1143000"/>
            <a:ext cx="1371600" cy="461665"/>
          </a:xfrm>
          <a:prstGeom prst="rect">
            <a:avLst/>
          </a:prstGeom>
          <a:noFill/>
          <a:ln w="9525">
            <a:noFill/>
            <a:miter lim="800000"/>
            <a:headEnd/>
            <a:tailEnd/>
          </a:ln>
          <a:effectLst/>
        </p:spPr>
        <p:txBody>
          <a:bodyPr wrap="square">
            <a:prstTxWarp prst="textNoShape">
              <a:avLst/>
            </a:prstTxWarp>
            <a:spAutoFit/>
          </a:bodyPr>
          <a:lstStyle/>
          <a:p>
            <a:pPr algn="l">
              <a:spcBef>
                <a:spcPct val="50000"/>
              </a:spcBef>
            </a:pPr>
            <a:r>
              <a:rPr lang="en-US" b="1" dirty="0" smtClean="0">
                <a:solidFill>
                  <a:srgbClr val="FF0000"/>
                </a:solidFill>
                <a:latin typeface="Arial" charset="0"/>
              </a:rPr>
              <a:t>H</a:t>
            </a:r>
            <a:r>
              <a:rPr lang="en-US" b="1" baseline="-25000" dirty="0" smtClean="0">
                <a:solidFill>
                  <a:srgbClr val="FF0000"/>
                </a:solidFill>
                <a:latin typeface="Arial" charset="0"/>
              </a:rPr>
              <a:t>2</a:t>
            </a:r>
            <a:r>
              <a:rPr lang="en-US" b="1" dirty="0" smtClean="0">
                <a:solidFill>
                  <a:srgbClr val="FF0000"/>
                </a:solidFill>
                <a:latin typeface="Arial" charset="0"/>
              </a:rPr>
              <a:t>SO</a:t>
            </a:r>
            <a:r>
              <a:rPr lang="en-US" b="1" baseline="-25000" dirty="0" smtClean="0">
                <a:solidFill>
                  <a:srgbClr val="FF0000"/>
                </a:solidFill>
                <a:latin typeface="Arial" charset="0"/>
              </a:rPr>
              <a:t>4</a:t>
            </a:r>
            <a:endParaRPr lang="en-US" b="1" baseline="-25000" dirty="0">
              <a:solidFill>
                <a:srgbClr val="FF0000"/>
              </a:solidFill>
              <a:latin typeface="Arial" charset="0"/>
            </a:endParaRPr>
          </a:p>
        </p:txBody>
      </p:sp>
      <p:sp>
        <p:nvSpPr>
          <p:cNvPr id="8" name="Text Box 9"/>
          <p:cNvSpPr txBox="1">
            <a:spLocks noChangeArrowheads="1"/>
          </p:cNvSpPr>
          <p:nvPr/>
        </p:nvSpPr>
        <p:spPr bwMode="auto">
          <a:xfrm>
            <a:off x="6248400" y="3733800"/>
            <a:ext cx="1676400" cy="461665"/>
          </a:xfrm>
          <a:prstGeom prst="rect">
            <a:avLst/>
          </a:prstGeom>
          <a:noFill/>
          <a:ln w="9525">
            <a:noFill/>
            <a:miter lim="800000"/>
            <a:headEnd/>
            <a:tailEnd/>
          </a:ln>
          <a:effectLst/>
        </p:spPr>
        <p:txBody>
          <a:bodyPr wrap="square">
            <a:prstTxWarp prst="textNoShape">
              <a:avLst/>
            </a:prstTxWarp>
            <a:spAutoFit/>
          </a:bodyPr>
          <a:lstStyle/>
          <a:p>
            <a:pPr algn="l">
              <a:spcBef>
                <a:spcPct val="50000"/>
              </a:spcBef>
            </a:pPr>
            <a:r>
              <a:rPr lang="en-US" b="1" dirty="0" smtClean="0">
                <a:solidFill>
                  <a:srgbClr val="FF0000"/>
                </a:solidFill>
                <a:latin typeface="Arial" charset="0"/>
              </a:rPr>
              <a:t>(NH</a:t>
            </a:r>
            <a:r>
              <a:rPr lang="en-US" b="1" baseline="-25000" dirty="0" smtClean="0">
                <a:solidFill>
                  <a:srgbClr val="FF0000"/>
                </a:solidFill>
                <a:latin typeface="Arial" charset="0"/>
              </a:rPr>
              <a:t>4</a:t>
            </a:r>
            <a:r>
              <a:rPr lang="en-US" b="1" dirty="0" smtClean="0">
                <a:solidFill>
                  <a:srgbClr val="FF0000"/>
                </a:solidFill>
                <a:latin typeface="Arial" charset="0"/>
              </a:rPr>
              <a:t>)</a:t>
            </a:r>
            <a:r>
              <a:rPr lang="en-US" b="1" baseline="-25000" dirty="0" smtClean="0">
                <a:solidFill>
                  <a:srgbClr val="FF0000"/>
                </a:solidFill>
                <a:latin typeface="Arial" charset="0"/>
              </a:rPr>
              <a:t>2</a:t>
            </a:r>
            <a:r>
              <a:rPr lang="en-US" b="1" dirty="0" smtClean="0">
                <a:solidFill>
                  <a:srgbClr val="FF0000"/>
                </a:solidFill>
                <a:latin typeface="Arial" charset="0"/>
              </a:rPr>
              <a:t>SO</a:t>
            </a:r>
            <a:r>
              <a:rPr lang="en-US" b="1" baseline="-25000" dirty="0" smtClean="0">
                <a:solidFill>
                  <a:srgbClr val="FF0000"/>
                </a:solidFill>
                <a:latin typeface="Arial" charset="0"/>
              </a:rPr>
              <a:t>4</a:t>
            </a:r>
            <a:endParaRPr lang="en-US" b="1" baseline="-25000" dirty="0">
              <a:solidFill>
                <a:srgbClr val="FF0000"/>
              </a:solidFill>
              <a:latin typeface="Arial" charset="0"/>
            </a:endParaRPr>
          </a:p>
        </p:txBody>
      </p:sp>
      <p:sp>
        <p:nvSpPr>
          <p:cNvPr id="9" name="Text Box 2"/>
          <p:cNvSpPr txBox="1">
            <a:spLocks noChangeArrowheads="1"/>
          </p:cNvSpPr>
          <p:nvPr/>
        </p:nvSpPr>
        <p:spPr bwMode="auto">
          <a:xfrm rot="16200000">
            <a:off x="3614410" y="3472191"/>
            <a:ext cx="3962400" cy="523220"/>
          </a:xfrm>
          <a:prstGeom prst="rect">
            <a:avLst/>
          </a:prstGeom>
          <a:noFill/>
          <a:ln w="12700">
            <a:noFill/>
            <a:miter lim="800000"/>
            <a:headEnd/>
            <a:tailEnd/>
          </a:ln>
          <a:effectLst/>
        </p:spPr>
        <p:txBody>
          <a:bodyPr wrap="square">
            <a:prstTxWarp prst="textNoShape">
              <a:avLst/>
            </a:prstTxWarp>
            <a:spAutoFit/>
          </a:bodyPr>
          <a:lstStyle/>
          <a:p>
            <a:r>
              <a:rPr lang="en-US" sz="2800" b="1" dirty="0" smtClean="0">
                <a:latin typeface="Symbol" charset="2"/>
              </a:rPr>
              <a:t>s</a:t>
            </a:r>
            <a:r>
              <a:rPr lang="en-US" sz="2800" b="1" baseline="-25000" dirty="0" smtClean="0">
                <a:latin typeface="Arial" charset="0"/>
              </a:rPr>
              <a:t>sp</a:t>
            </a:r>
            <a:r>
              <a:rPr lang="en-US" sz="2800" b="1" dirty="0" smtClean="0">
                <a:latin typeface="Arial" charset="0"/>
              </a:rPr>
              <a:t>(RH</a:t>
            </a:r>
            <a:r>
              <a:rPr lang="en-US" sz="2800" b="1" dirty="0">
                <a:latin typeface="Arial" charset="0"/>
              </a:rPr>
              <a:t>)/</a:t>
            </a:r>
            <a:r>
              <a:rPr lang="en-US" sz="2800" b="1" dirty="0">
                <a:latin typeface="Symbol" charset="2"/>
              </a:rPr>
              <a:t>s</a:t>
            </a:r>
            <a:r>
              <a:rPr lang="en-US" sz="2800" b="1" baseline="-25000" dirty="0">
                <a:latin typeface="Arial" charset="0"/>
              </a:rPr>
              <a:t>sp</a:t>
            </a:r>
            <a:r>
              <a:rPr lang="en-US" sz="2800" b="1" dirty="0" smtClean="0">
                <a:latin typeface="Arial" charset="0"/>
              </a:rPr>
              <a:t>(30</a:t>
            </a:r>
            <a:r>
              <a:rPr lang="en-US" sz="2800" b="1" dirty="0">
                <a:latin typeface="Arial" charset="0"/>
              </a:rPr>
              <a:t>% RH</a:t>
            </a:r>
            <a:r>
              <a:rPr lang="en-US" sz="2800" b="1" dirty="0" smtClean="0">
                <a:latin typeface="Arial" charset="0"/>
              </a:rPr>
              <a:t>)</a:t>
            </a:r>
            <a:endParaRPr lang="en-US" sz="2800" b="1" dirty="0">
              <a:latin typeface="Arial" charset="0"/>
            </a:endParaRPr>
          </a:p>
        </p:txBody>
      </p:sp>
    </p:spTree>
    <p:extLst>
      <p:ext uri="{BB962C8B-B14F-4D97-AF65-F5344CB8AC3E}">
        <p14:creationId xmlns:p14="http://schemas.microsoft.com/office/powerpoint/2010/main" val="23396117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304800"/>
            <a:ext cx="9144000" cy="609600"/>
          </a:xfrm>
        </p:spPr>
        <p:txBody>
          <a:bodyPr/>
          <a:lstStyle/>
          <a:p>
            <a:r>
              <a:rPr lang="en-US" dirty="0" smtClean="0"/>
              <a:t>Key Questions to Ask about Measurements</a:t>
            </a:r>
            <a:endParaRPr lang="en-US" dirty="0"/>
          </a:p>
        </p:txBody>
      </p:sp>
      <p:sp>
        <p:nvSpPr>
          <p:cNvPr id="3" name="Content Placeholder 2"/>
          <p:cNvSpPr>
            <a:spLocks noGrp="1"/>
          </p:cNvSpPr>
          <p:nvPr>
            <p:ph sz="quarter" idx="1"/>
          </p:nvPr>
        </p:nvSpPr>
        <p:spPr>
          <a:xfrm>
            <a:off x="685800" y="1219200"/>
            <a:ext cx="3848100" cy="5334000"/>
          </a:xfrm>
        </p:spPr>
        <p:txBody>
          <a:bodyPr/>
          <a:lstStyle/>
          <a:p>
            <a:r>
              <a:rPr lang="en-US" dirty="0" smtClean="0"/>
              <a:t>What is the T, RH, and P of the sample?</a:t>
            </a:r>
          </a:p>
          <a:p>
            <a:pPr lvl="1"/>
            <a:r>
              <a:rPr lang="en-US" dirty="0" smtClean="0"/>
              <a:t>as measured</a:t>
            </a:r>
          </a:p>
          <a:p>
            <a:pPr lvl="1"/>
            <a:r>
              <a:rPr lang="en-US" dirty="0" smtClean="0"/>
              <a:t>as reported</a:t>
            </a:r>
          </a:p>
          <a:p>
            <a:r>
              <a:rPr lang="en-US" dirty="0" smtClean="0"/>
              <a:t>What is the T, RH, and P history during sampling?</a:t>
            </a:r>
          </a:p>
          <a:p>
            <a:pPr lvl="1"/>
            <a:r>
              <a:rPr lang="en-US" dirty="0" smtClean="0"/>
              <a:t>e.g., hysteresis effects</a:t>
            </a:r>
            <a:endParaRPr lang="en-US" dirty="0"/>
          </a:p>
        </p:txBody>
      </p:sp>
      <p:sp>
        <p:nvSpPr>
          <p:cNvPr id="6" name="Content Placeholder 5"/>
          <p:cNvSpPr>
            <a:spLocks noGrp="1"/>
          </p:cNvSpPr>
          <p:nvPr>
            <p:ph sz="quarter" idx="4"/>
          </p:nvPr>
        </p:nvSpPr>
        <p:spPr>
          <a:xfrm>
            <a:off x="4686300" y="4114800"/>
            <a:ext cx="3848100" cy="2362200"/>
          </a:xfrm>
        </p:spPr>
        <p:txBody>
          <a:bodyPr/>
          <a:lstStyle/>
          <a:p>
            <a:r>
              <a:rPr lang="en-US" dirty="0" smtClean="0"/>
              <a:t>What is the size-dependent efficiency of the sample inlet?</a:t>
            </a:r>
          </a:p>
          <a:p>
            <a:endParaRPr lang="en-US" dirty="0"/>
          </a:p>
        </p:txBody>
      </p:sp>
      <p:sp>
        <p:nvSpPr>
          <p:cNvPr id="7" name="Date Placeholder 6"/>
          <p:cNvSpPr>
            <a:spLocks noGrp="1"/>
          </p:cNvSpPr>
          <p:nvPr>
            <p:ph type="dt" sz="half" idx="10"/>
          </p:nvPr>
        </p:nvSpPr>
        <p:spPr/>
        <p:txBody>
          <a:bodyPr/>
          <a:lstStyle/>
          <a:p>
            <a:r>
              <a:rPr lang="en-US" smtClean="0"/>
              <a:t>J. Ogren  </a:t>
            </a:r>
            <a:fld id="{FB22834D-C4FE-6E4A-B379-BF1B7EADBA70}" type="datetime1">
              <a:rPr lang="en-US" smtClean="0"/>
              <a:pPr/>
              <a:t>16-05-24</a:t>
            </a:fld>
            <a:endParaRPr lang="en-US">
              <a:solidFill>
                <a:schemeClr val="tx1"/>
              </a:solidFill>
            </a:endParaRPr>
          </a:p>
        </p:txBody>
      </p:sp>
      <p:pic>
        <p:nvPicPr>
          <p:cNvPr id="8" name="Content Placeholder 7"/>
          <p:cNvPicPr>
            <a:picLocks noGrp="1" noChangeAspect="1"/>
          </p:cNvPicPr>
          <p:nvPr>
            <p:ph sz="quarter" idx="2"/>
          </p:nvPr>
        </p:nvPicPr>
        <p:blipFill>
          <a:blip r:embed="rId2"/>
          <a:srcRect l="-8245" r="-8245"/>
          <a:stretch>
            <a:fillRect/>
          </a:stretch>
        </p:blipFill>
        <p:spPr>
          <a:xfrm>
            <a:off x="4170105" y="990600"/>
            <a:ext cx="5089423" cy="3124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 Differences of </a:t>
            </a:r>
            <a:r>
              <a:rPr lang="en-US" dirty="0" err="1" smtClean="0"/>
              <a:t>f(RH</a:t>
            </a:r>
            <a:r>
              <a:rPr lang="en-US" dirty="0" smtClean="0"/>
              <a:t>)</a:t>
            </a:r>
            <a:endParaRPr lang="en-US" dirty="0"/>
          </a:p>
        </p:txBody>
      </p:sp>
      <p:sp>
        <p:nvSpPr>
          <p:cNvPr id="4" name="Date Placeholder 3"/>
          <p:cNvSpPr>
            <a:spLocks noGrp="1"/>
          </p:cNvSpPr>
          <p:nvPr>
            <p:ph type="dt" sz="half" idx="10"/>
          </p:nvPr>
        </p:nvSpPr>
        <p:spPr/>
        <p:txBody>
          <a:bodyPr/>
          <a:lstStyle/>
          <a:p>
            <a:r>
              <a:rPr lang="en-US" smtClean="0"/>
              <a:t>J. Ogren  </a:t>
            </a:r>
            <a:fld id="{080ED1E7-59CF-3A4C-8775-99A0FA27DB17}" type="datetime1">
              <a:rPr lang="en-US" smtClean="0"/>
              <a:pPr/>
              <a:t>16-05-24</a:t>
            </a:fld>
            <a:endParaRPr lang="en-US">
              <a:solidFill>
                <a:schemeClr val="tx1"/>
              </a:solidFill>
            </a:endParaRPr>
          </a:p>
        </p:txBody>
      </p:sp>
      <p:pic>
        <p:nvPicPr>
          <p:cNvPr id="5" name="Picture 3"/>
          <p:cNvPicPr>
            <a:picLocks noGrp="1" noChangeAspect="1" noChangeArrowheads="1"/>
          </p:cNvPicPr>
          <p:nvPr>
            <p:ph idx="1"/>
          </p:nvPr>
        </p:nvPicPr>
        <p:blipFill>
          <a:blip r:embed="rId2"/>
          <a:srcRect l="1942" t="6886" r="7767" b="5473"/>
          <a:stretch>
            <a:fillRect/>
          </a:stretch>
        </p:blipFill>
        <p:spPr bwMode="auto">
          <a:xfrm>
            <a:off x="838200" y="838200"/>
            <a:ext cx="7543800" cy="5029200"/>
          </a:xfrm>
          <a:prstGeom prst="rect">
            <a:avLst/>
          </a:prstGeom>
          <a:noFill/>
          <a:ln w="12700">
            <a:noFill/>
            <a:miter lim="800000"/>
            <a:headEnd/>
            <a:tailEnd/>
          </a:ln>
          <a:effectLst/>
        </p:spPr>
      </p:pic>
      <p:sp>
        <p:nvSpPr>
          <p:cNvPr id="6" name="Text Box 2"/>
          <p:cNvSpPr txBox="1">
            <a:spLocks noChangeArrowheads="1"/>
          </p:cNvSpPr>
          <p:nvPr/>
        </p:nvSpPr>
        <p:spPr bwMode="auto">
          <a:xfrm>
            <a:off x="1066800" y="6140450"/>
            <a:ext cx="7073900" cy="641350"/>
          </a:xfrm>
          <a:prstGeom prst="rect">
            <a:avLst/>
          </a:prstGeom>
          <a:noFill/>
          <a:ln w="12700">
            <a:noFill/>
            <a:miter lim="800000"/>
            <a:headEnd/>
            <a:tailEnd/>
          </a:ln>
          <a:effectLst/>
        </p:spPr>
        <p:txBody>
          <a:bodyPr>
            <a:prstTxWarp prst="textNoShape">
              <a:avLst/>
            </a:prstTxWarp>
            <a:spAutoFit/>
          </a:bodyPr>
          <a:lstStyle/>
          <a:p>
            <a:r>
              <a:rPr lang="en-US" sz="1800" dirty="0">
                <a:latin typeface="Arial" charset="0"/>
              </a:rPr>
              <a:t>Parameter plotted </a:t>
            </a:r>
            <a:r>
              <a:rPr lang="en-US" sz="1800" dirty="0" smtClean="0">
                <a:latin typeface="Arial" charset="0"/>
              </a:rPr>
              <a:t>is </a:t>
            </a:r>
            <a:r>
              <a:rPr lang="en-US" sz="1800" dirty="0" err="1" smtClean="0">
                <a:latin typeface="Arial" charset="0"/>
              </a:rPr>
              <a:t>fRH</a:t>
            </a:r>
            <a:r>
              <a:rPr lang="en-US" sz="1800" dirty="0" smtClean="0">
                <a:latin typeface="Arial" charset="0"/>
              </a:rPr>
              <a:t> = </a:t>
            </a:r>
            <a:r>
              <a:rPr lang="en-US" sz="1800" b="1" dirty="0">
                <a:latin typeface="Symbol" charset="2"/>
              </a:rPr>
              <a:t>s</a:t>
            </a:r>
            <a:r>
              <a:rPr lang="en-US" sz="1800" baseline="-25000" dirty="0">
                <a:latin typeface="Arial" charset="0"/>
              </a:rPr>
              <a:t>sp</a:t>
            </a:r>
            <a:r>
              <a:rPr lang="en-US" sz="1800" dirty="0">
                <a:latin typeface="Arial" charset="0"/>
              </a:rPr>
              <a:t>(85% RH)/</a:t>
            </a:r>
            <a:r>
              <a:rPr lang="en-US" sz="1800" b="1" dirty="0">
                <a:latin typeface="Symbol" charset="2"/>
              </a:rPr>
              <a:t>s</a:t>
            </a:r>
            <a:r>
              <a:rPr lang="en-US" sz="1800" baseline="-25000" dirty="0">
                <a:latin typeface="Arial" charset="0"/>
              </a:rPr>
              <a:t>sp</a:t>
            </a:r>
            <a:r>
              <a:rPr lang="en-US" sz="1800" dirty="0">
                <a:latin typeface="Arial" charset="0"/>
              </a:rPr>
              <a:t>(40% RH).  </a:t>
            </a:r>
          </a:p>
          <a:p>
            <a:r>
              <a:rPr lang="en-US" sz="1800" dirty="0">
                <a:latin typeface="Arial" charset="0"/>
              </a:rPr>
              <a:t>BND data courtesy of Prof. Mark Rood, Univ. of Illinois</a:t>
            </a:r>
          </a:p>
        </p:txBody>
      </p:sp>
    </p:spTree>
    <p:extLst>
      <p:ext uri="{BB962C8B-B14F-4D97-AF65-F5344CB8AC3E}">
        <p14:creationId xmlns:p14="http://schemas.microsoft.com/office/powerpoint/2010/main" val="17807820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lstStyle/>
          <a:p>
            <a:r>
              <a:rPr lang="en-US" dirty="0"/>
              <a:t>Chemical control of hygroscopic growth</a:t>
            </a:r>
          </a:p>
        </p:txBody>
      </p:sp>
      <p:sp>
        <p:nvSpPr>
          <p:cNvPr id="5" name="Date Placeholder 2"/>
          <p:cNvSpPr>
            <a:spLocks noGrp="1"/>
          </p:cNvSpPr>
          <p:nvPr>
            <p:ph type="dt" sz="half" idx="10"/>
          </p:nvPr>
        </p:nvSpPr>
        <p:spPr/>
        <p:txBody>
          <a:bodyPr/>
          <a:lstStyle/>
          <a:p>
            <a:r>
              <a:rPr lang="en-US"/>
              <a:t>J. Ogren  </a:t>
            </a:r>
            <a:fld id="{EC4C060C-8701-8B40-B242-240FCFBFC497}" type="datetime1">
              <a:rPr lang="en-US"/>
              <a:pPr/>
              <a:t>16-05-24</a:t>
            </a:fld>
            <a:endParaRPr lang="en-US">
              <a:solidFill>
                <a:schemeClr val="tx1"/>
              </a:solidFill>
            </a:endParaRPr>
          </a:p>
        </p:txBody>
      </p:sp>
      <p:sp>
        <p:nvSpPr>
          <p:cNvPr id="358403" name="Text Box 3"/>
          <p:cNvSpPr txBox="1">
            <a:spLocks noChangeArrowheads="1"/>
          </p:cNvSpPr>
          <p:nvPr/>
        </p:nvSpPr>
        <p:spPr bwMode="auto">
          <a:xfrm>
            <a:off x="685800" y="5638800"/>
            <a:ext cx="7620000" cy="915988"/>
          </a:xfrm>
          <a:prstGeom prst="rect">
            <a:avLst/>
          </a:prstGeom>
          <a:noFill/>
          <a:ln w="12700">
            <a:noFill/>
            <a:miter lim="800000"/>
            <a:headEnd/>
            <a:tailEnd/>
          </a:ln>
          <a:effectLst/>
        </p:spPr>
        <p:txBody>
          <a:bodyPr>
            <a:prstTxWarp prst="textNoShape">
              <a:avLst/>
            </a:prstTxWarp>
            <a:spAutoFit/>
          </a:bodyPr>
          <a:lstStyle/>
          <a:p>
            <a:pPr algn="ctr">
              <a:spcBef>
                <a:spcPct val="50000"/>
              </a:spcBef>
            </a:pPr>
            <a:r>
              <a:rPr lang="en-US" sz="1800" dirty="0">
                <a:latin typeface="Arial" charset="0"/>
              </a:rPr>
              <a:t>Process studies provide predictive understanding of water uptake by aerosols.  This can be parameterized in climate models and compared with results from long-term network.</a:t>
            </a:r>
          </a:p>
        </p:txBody>
      </p:sp>
      <p:pic>
        <p:nvPicPr>
          <p:cNvPr id="358405" name="Picture 5"/>
          <p:cNvPicPr>
            <a:picLocks noChangeAspect="1" noChangeArrowheads="1"/>
          </p:cNvPicPr>
          <p:nvPr/>
        </p:nvPicPr>
        <p:blipFill>
          <a:blip r:embed="rId3"/>
          <a:srcRect/>
          <a:stretch>
            <a:fillRect/>
          </a:stretch>
        </p:blipFill>
        <p:spPr bwMode="auto">
          <a:xfrm>
            <a:off x="838200" y="838200"/>
            <a:ext cx="7010400" cy="4718050"/>
          </a:xfrm>
          <a:prstGeom prst="rect">
            <a:avLst/>
          </a:prstGeom>
          <a:noFill/>
          <a:ln w="9525">
            <a:noFill/>
            <a:miter lim="800000"/>
            <a:headEnd/>
            <a:tailEnd/>
          </a:ln>
          <a:effectLst/>
        </p:spPr>
      </p:pic>
      <p:sp>
        <p:nvSpPr>
          <p:cNvPr id="6" name="Text Box 3"/>
          <p:cNvSpPr txBox="1">
            <a:spLocks noChangeArrowheads="1"/>
          </p:cNvSpPr>
          <p:nvPr/>
        </p:nvSpPr>
        <p:spPr bwMode="auto">
          <a:xfrm>
            <a:off x="1752600" y="914400"/>
            <a:ext cx="1066800" cy="369332"/>
          </a:xfrm>
          <a:prstGeom prst="rect">
            <a:avLst/>
          </a:prstGeom>
          <a:noFill/>
          <a:ln w="12700">
            <a:noFill/>
            <a:miter lim="800000"/>
            <a:headEnd/>
            <a:tailEnd/>
          </a:ln>
          <a:effectLst/>
        </p:spPr>
        <p:txBody>
          <a:bodyPr wrap="square">
            <a:prstTxWarp prst="textNoShape">
              <a:avLst/>
            </a:prstTxWarp>
            <a:spAutoFit/>
          </a:bodyPr>
          <a:lstStyle/>
          <a:p>
            <a:pPr algn="ctr">
              <a:spcBef>
                <a:spcPct val="50000"/>
              </a:spcBef>
            </a:pPr>
            <a:r>
              <a:rPr lang="en-US" sz="1800" dirty="0" smtClean="0">
                <a:latin typeface="Arial" charset="0"/>
              </a:rPr>
              <a:t>older</a:t>
            </a:r>
            <a:endParaRPr lang="en-US" sz="1800" dirty="0">
              <a:latin typeface="Arial" charset="0"/>
            </a:endParaRPr>
          </a:p>
        </p:txBody>
      </p:sp>
      <p:sp>
        <p:nvSpPr>
          <p:cNvPr id="7" name="Text Box 3"/>
          <p:cNvSpPr txBox="1">
            <a:spLocks noChangeArrowheads="1"/>
          </p:cNvSpPr>
          <p:nvPr/>
        </p:nvSpPr>
        <p:spPr bwMode="auto">
          <a:xfrm>
            <a:off x="5410200" y="914400"/>
            <a:ext cx="1066800" cy="369332"/>
          </a:xfrm>
          <a:prstGeom prst="rect">
            <a:avLst/>
          </a:prstGeom>
          <a:noFill/>
          <a:ln w="12700">
            <a:noFill/>
            <a:miter lim="800000"/>
            <a:headEnd/>
            <a:tailEnd/>
          </a:ln>
          <a:effectLst/>
        </p:spPr>
        <p:txBody>
          <a:bodyPr wrap="square">
            <a:prstTxWarp prst="textNoShape">
              <a:avLst/>
            </a:prstTxWarp>
            <a:spAutoFit/>
          </a:bodyPr>
          <a:lstStyle/>
          <a:p>
            <a:pPr algn="ctr">
              <a:spcBef>
                <a:spcPct val="50000"/>
              </a:spcBef>
            </a:pPr>
            <a:r>
              <a:rPr lang="en-US" sz="1800" dirty="0" smtClean="0">
                <a:latin typeface="Arial" charset="0"/>
              </a:rPr>
              <a:t>younger</a:t>
            </a:r>
            <a:endParaRPr lang="en-US" sz="1800" dirty="0">
              <a:latin typeface="Arial" charset="0"/>
            </a:endParaRPr>
          </a:p>
        </p:txBody>
      </p:sp>
      <p:cxnSp>
        <p:nvCxnSpPr>
          <p:cNvPr id="9" name="Straight Arrow Connector 8"/>
          <p:cNvCxnSpPr/>
          <p:nvPr/>
        </p:nvCxnSpPr>
        <p:spPr bwMode="auto">
          <a:xfrm rot="10740000">
            <a:off x="2605741" y="1111624"/>
            <a:ext cx="2819400" cy="48399"/>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15" name="Text Box 2"/>
          <p:cNvSpPr txBox="1">
            <a:spLocks noChangeArrowheads="1"/>
          </p:cNvSpPr>
          <p:nvPr/>
        </p:nvSpPr>
        <p:spPr bwMode="auto">
          <a:xfrm rot="16200000">
            <a:off x="-2138690" y="3053090"/>
            <a:ext cx="5257800" cy="523220"/>
          </a:xfrm>
          <a:prstGeom prst="rect">
            <a:avLst/>
          </a:prstGeom>
          <a:noFill/>
          <a:ln w="12700">
            <a:noFill/>
            <a:miter lim="800000"/>
            <a:headEnd/>
            <a:tailEnd/>
          </a:ln>
          <a:effectLst/>
        </p:spPr>
        <p:txBody>
          <a:bodyPr wrap="square">
            <a:prstTxWarp prst="textNoShape">
              <a:avLst/>
            </a:prstTxWarp>
            <a:spAutoFit/>
          </a:bodyPr>
          <a:lstStyle/>
          <a:p>
            <a:r>
              <a:rPr lang="en-US" sz="2800" b="1" dirty="0" err="1" smtClean="0">
                <a:latin typeface="Arial" charset="0"/>
              </a:rPr>
              <a:t>fRH</a:t>
            </a:r>
            <a:r>
              <a:rPr lang="en-US" sz="2800" b="1" dirty="0" smtClean="0">
                <a:latin typeface="Arial" charset="0"/>
              </a:rPr>
              <a:t> = </a:t>
            </a:r>
            <a:r>
              <a:rPr lang="en-US" sz="2800" b="1" dirty="0" smtClean="0">
                <a:latin typeface="Symbol" charset="2"/>
              </a:rPr>
              <a:t>s</a:t>
            </a:r>
            <a:r>
              <a:rPr lang="en-US" sz="2800" b="1" baseline="-25000" dirty="0" smtClean="0">
                <a:latin typeface="Arial" charset="0"/>
              </a:rPr>
              <a:t>sp</a:t>
            </a:r>
            <a:r>
              <a:rPr lang="en-US" sz="2800" b="1" dirty="0" smtClean="0">
                <a:latin typeface="Arial" charset="0"/>
              </a:rPr>
              <a:t>(85%)</a:t>
            </a:r>
            <a:r>
              <a:rPr lang="en-US" sz="2800" b="1" dirty="0">
                <a:latin typeface="Arial" charset="0"/>
              </a:rPr>
              <a:t>/</a:t>
            </a:r>
            <a:r>
              <a:rPr lang="en-US" sz="2800" b="1" dirty="0">
                <a:latin typeface="Symbol" charset="2"/>
              </a:rPr>
              <a:t>s</a:t>
            </a:r>
            <a:r>
              <a:rPr lang="en-US" sz="2800" b="1" baseline="-25000" dirty="0">
                <a:latin typeface="Arial" charset="0"/>
              </a:rPr>
              <a:t>sp</a:t>
            </a:r>
            <a:r>
              <a:rPr lang="en-US" sz="2800" b="1" dirty="0" smtClean="0">
                <a:latin typeface="Arial" charset="0"/>
              </a:rPr>
              <a:t>(30</a:t>
            </a:r>
            <a:r>
              <a:rPr lang="en-US" sz="2800" b="1" dirty="0">
                <a:latin typeface="Arial" charset="0"/>
              </a:rPr>
              <a:t>% RH</a:t>
            </a:r>
            <a:r>
              <a:rPr lang="en-US" sz="2800" b="1" dirty="0" smtClean="0">
                <a:latin typeface="Arial" charset="0"/>
              </a:rPr>
              <a:t>)</a:t>
            </a:r>
            <a:endParaRPr lang="en-US" sz="2800" b="1" dirty="0">
              <a:latin typeface="Arial" charset="0"/>
            </a:endParaRPr>
          </a:p>
        </p:txBody>
      </p:sp>
    </p:spTree>
    <p:extLst>
      <p:ext uri="{BB962C8B-B14F-4D97-AF65-F5344CB8AC3E}">
        <p14:creationId xmlns:p14="http://schemas.microsoft.com/office/powerpoint/2010/main" val="397746686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 Methods - Chemical</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Ion chromatography</a:t>
            </a:r>
          </a:p>
          <a:p>
            <a:r>
              <a:rPr lang="en-US" dirty="0" smtClean="0"/>
              <a:t>Wet-chemical</a:t>
            </a:r>
          </a:p>
          <a:p>
            <a:r>
              <a:rPr lang="en-US" dirty="0" smtClean="0"/>
              <a:t>X-ray spectroscopy</a:t>
            </a:r>
          </a:p>
          <a:p>
            <a:r>
              <a:rPr lang="en-US" dirty="0" smtClean="0"/>
              <a:t>Atomic absorption spectroscopy</a:t>
            </a:r>
          </a:p>
          <a:p>
            <a:r>
              <a:rPr lang="en-US" dirty="0" smtClean="0"/>
              <a:t>Mass spectroscopy</a:t>
            </a:r>
          </a:p>
          <a:p>
            <a:pPr lvl="1"/>
            <a:r>
              <a:rPr lang="en-US" dirty="0" smtClean="0"/>
              <a:t>single particles</a:t>
            </a:r>
          </a:p>
          <a:p>
            <a:pPr lvl="2"/>
            <a:r>
              <a:rPr lang="en-US" dirty="0" smtClean="0"/>
              <a:t>PALMS</a:t>
            </a:r>
          </a:p>
          <a:p>
            <a:pPr lvl="2"/>
            <a:r>
              <a:rPr lang="en-US" dirty="0" smtClean="0"/>
              <a:t>TSI</a:t>
            </a:r>
          </a:p>
          <a:p>
            <a:pPr lvl="1"/>
            <a:r>
              <a:rPr lang="en-US" dirty="0" smtClean="0"/>
              <a:t>size-resolved</a:t>
            </a:r>
          </a:p>
          <a:p>
            <a:pPr lvl="2"/>
            <a:r>
              <a:rPr lang="en-US" dirty="0" smtClean="0"/>
              <a:t>AMS</a:t>
            </a:r>
          </a:p>
          <a:p>
            <a:pPr lvl="1"/>
            <a:r>
              <a:rPr lang="en-US" dirty="0" smtClean="0"/>
              <a:t>bulk composition</a:t>
            </a:r>
          </a:p>
          <a:p>
            <a:pPr lvl="2"/>
            <a:r>
              <a:rPr lang="en-US" dirty="0" smtClean="0"/>
              <a:t>ACSM</a:t>
            </a:r>
            <a:endParaRPr lang="en-US" dirty="0" smtClean="0"/>
          </a:p>
        </p:txBody>
      </p:sp>
      <p:sp>
        <p:nvSpPr>
          <p:cNvPr id="4" name="Content Placeholder 3"/>
          <p:cNvSpPr>
            <a:spLocks noGrp="1"/>
          </p:cNvSpPr>
          <p:nvPr>
            <p:ph sz="half" idx="2"/>
          </p:nvPr>
        </p:nvSpPr>
        <p:spPr>
          <a:xfrm>
            <a:off x="4686300" y="1219200"/>
            <a:ext cx="3848100" cy="5410200"/>
          </a:xfrm>
        </p:spPr>
        <p:txBody>
          <a:bodyPr>
            <a:normAutofit fontScale="92500" lnSpcReduction="20000"/>
          </a:bodyPr>
          <a:lstStyle/>
          <a:p>
            <a:r>
              <a:rPr lang="en-US" dirty="0" smtClean="0"/>
              <a:t>Major ions</a:t>
            </a:r>
          </a:p>
          <a:p>
            <a:r>
              <a:rPr lang="en-US" dirty="0" smtClean="0"/>
              <a:t>Trace metals</a:t>
            </a:r>
          </a:p>
          <a:p>
            <a:r>
              <a:rPr lang="en-US" dirty="0" smtClean="0"/>
              <a:t>Elemental composition</a:t>
            </a:r>
          </a:p>
          <a:p>
            <a:r>
              <a:rPr lang="en-US" dirty="0" smtClean="0"/>
              <a:t>Elemental carbon</a:t>
            </a:r>
          </a:p>
          <a:p>
            <a:r>
              <a:rPr lang="en-US" dirty="0" smtClean="0"/>
              <a:t>Black carbon</a:t>
            </a:r>
          </a:p>
          <a:p>
            <a:r>
              <a:rPr lang="en-US" dirty="0" smtClean="0"/>
              <a:t>Brown carbon</a:t>
            </a:r>
          </a:p>
          <a:p>
            <a:r>
              <a:rPr lang="en-US" dirty="0" smtClean="0"/>
              <a:t>Organic carbon</a:t>
            </a:r>
          </a:p>
          <a:p>
            <a:r>
              <a:rPr lang="en-US" dirty="0" smtClean="0"/>
              <a:t>Organic molecular composition</a:t>
            </a:r>
          </a:p>
          <a:p>
            <a:r>
              <a:rPr lang="en-US" dirty="0" smtClean="0"/>
              <a:t>Chow review paper (2008, JAWMA)</a:t>
            </a:r>
            <a:endParaRPr lang="en-US" dirty="0"/>
          </a:p>
        </p:txBody>
      </p:sp>
      <p:sp>
        <p:nvSpPr>
          <p:cNvPr id="5" name="Date Placeholder 4"/>
          <p:cNvSpPr>
            <a:spLocks noGrp="1"/>
          </p:cNvSpPr>
          <p:nvPr>
            <p:ph type="dt" sz="half" idx="10"/>
          </p:nvPr>
        </p:nvSpPr>
        <p:spPr/>
        <p:txBody>
          <a:bodyPr/>
          <a:lstStyle/>
          <a:p>
            <a:r>
              <a:rPr lang="en-US" smtClean="0"/>
              <a:t>J. Ogren  </a:t>
            </a:r>
            <a:fld id="{37DE688B-4950-6E46-8D69-58DA1B86FEFD}" type="datetime1">
              <a:rPr lang="en-US" smtClean="0"/>
              <a:pPr/>
              <a:t>16-05-24</a:t>
            </a:fld>
            <a:endParaRPr lang="en-US">
              <a:solidFill>
                <a:schemeClr val="tx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839200" cy="609600"/>
          </a:xfrm>
        </p:spPr>
        <p:txBody>
          <a:bodyPr>
            <a:normAutofit fontScale="90000"/>
          </a:bodyPr>
          <a:lstStyle/>
          <a:p>
            <a:r>
              <a:rPr lang="en-US" dirty="0" smtClean="0"/>
              <a:t>Aerosol Chemical Speciation Monitor (ACSM)</a:t>
            </a:r>
            <a:endParaRPr lang="en-US" dirty="0"/>
          </a:p>
        </p:txBody>
      </p:sp>
      <p:sp>
        <p:nvSpPr>
          <p:cNvPr id="3" name="Content Placeholder 2"/>
          <p:cNvSpPr>
            <a:spLocks noGrp="1"/>
          </p:cNvSpPr>
          <p:nvPr>
            <p:ph sz="half" idx="1"/>
          </p:nvPr>
        </p:nvSpPr>
        <p:spPr>
          <a:xfrm>
            <a:off x="685800" y="1066800"/>
            <a:ext cx="3848100" cy="4876800"/>
          </a:xfrm>
        </p:spPr>
        <p:txBody>
          <a:bodyPr/>
          <a:lstStyle/>
          <a:p>
            <a:r>
              <a:rPr lang="en-US" dirty="0" smtClean="0"/>
              <a:t>Continuous measurement of particle mass and chemical composition with a mass spectrometer</a:t>
            </a:r>
          </a:p>
          <a:p>
            <a:r>
              <a:rPr lang="en-US" dirty="0" smtClean="0"/>
              <a:t>Being deployed at advanced GAW stations</a:t>
            </a:r>
          </a:p>
          <a:p>
            <a:r>
              <a:rPr lang="en-US" dirty="0" smtClean="0"/>
              <a:t>World Calibration Center is forthcoming</a:t>
            </a:r>
            <a:endParaRPr lang="en-US" dirty="0"/>
          </a:p>
        </p:txBody>
      </p:sp>
      <p:pic>
        <p:nvPicPr>
          <p:cNvPr id="6" name="Content Placeholder 5" descr="ACSM_photo.pdf"/>
          <p:cNvPicPr>
            <a:picLocks noGrp="1" noChangeAspect="1"/>
          </p:cNvPicPr>
          <p:nvPr>
            <p:ph sz="half" idx="2"/>
          </p:nvPr>
        </p:nvPicPr>
        <p:blipFill>
          <a:blip r:embed="rId2">
            <a:extLst>
              <a:ext uri="{28A0092B-C50C-407E-A947-70E740481C1C}">
                <a14:useLocalDpi xmlns:a14="http://schemas.microsoft.com/office/drawing/2010/main" val="0"/>
              </a:ext>
            </a:extLst>
          </a:blip>
          <a:srcRect t="-10044" b="-10044"/>
          <a:stretch>
            <a:fillRect/>
          </a:stretch>
        </p:blipFill>
        <p:spPr/>
      </p:pic>
      <p:sp>
        <p:nvSpPr>
          <p:cNvPr id="5" name="Date Placeholder 4"/>
          <p:cNvSpPr>
            <a:spLocks noGrp="1"/>
          </p:cNvSpPr>
          <p:nvPr>
            <p:ph type="dt" sz="half" idx="10"/>
          </p:nvPr>
        </p:nvSpPr>
        <p:spPr/>
        <p:txBody>
          <a:bodyPr/>
          <a:lstStyle/>
          <a:p>
            <a:r>
              <a:rPr lang="en-US" smtClean="0"/>
              <a:t>J. Ogren  </a:t>
            </a:r>
            <a:fld id="{37DE688B-4950-6E46-8D69-58DA1B86FEFD}" type="datetime1">
              <a:rPr lang="en-US" smtClean="0"/>
              <a:pPr/>
              <a:t>16-05-24</a:t>
            </a:fld>
            <a:endParaRPr lang="en-US">
              <a:solidFill>
                <a:schemeClr val="tx1"/>
              </a:solidFill>
            </a:endParaRPr>
          </a:p>
        </p:txBody>
      </p:sp>
    </p:spTree>
    <p:extLst>
      <p:ext uri="{BB962C8B-B14F-4D97-AF65-F5344CB8AC3E}">
        <p14:creationId xmlns:p14="http://schemas.microsoft.com/office/powerpoint/2010/main" val="39944595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839200" cy="609600"/>
          </a:xfrm>
        </p:spPr>
        <p:txBody>
          <a:bodyPr>
            <a:normAutofit fontScale="90000"/>
          </a:bodyPr>
          <a:lstStyle/>
          <a:p>
            <a:r>
              <a:rPr lang="en-US" dirty="0" smtClean="0"/>
              <a:t>Aerosol Chemical Speciation Monitor (ACSM)</a:t>
            </a:r>
            <a:endParaRPr lang="en-US" dirty="0"/>
          </a:p>
        </p:txBody>
      </p:sp>
      <p:sp>
        <p:nvSpPr>
          <p:cNvPr id="3" name="Content Placeholder 2"/>
          <p:cNvSpPr>
            <a:spLocks noGrp="1"/>
          </p:cNvSpPr>
          <p:nvPr>
            <p:ph sz="half" idx="1"/>
          </p:nvPr>
        </p:nvSpPr>
        <p:spPr>
          <a:xfrm>
            <a:off x="685800" y="4953000"/>
            <a:ext cx="7848600" cy="1600200"/>
          </a:xfrm>
        </p:spPr>
        <p:txBody>
          <a:bodyPr>
            <a:normAutofit fontScale="77500" lnSpcReduction="20000"/>
          </a:bodyPr>
          <a:lstStyle/>
          <a:p>
            <a:r>
              <a:rPr lang="en-US" dirty="0" smtClean="0"/>
              <a:t>Composition analysis for ammonium, nitrate, sulfate, chloride, and organic species</a:t>
            </a:r>
          </a:p>
          <a:p>
            <a:r>
              <a:rPr lang="en-US" dirty="0" smtClean="0"/>
              <a:t>No size information</a:t>
            </a:r>
          </a:p>
          <a:p>
            <a:r>
              <a:rPr lang="en-US" dirty="0" smtClean="0"/>
              <a:t>Designed for continuous, minimally-attended operation</a:t>
            </a:r>
          </a:p>
          <a:p>
            <a:endParaRPr lang="en-US" dirty="0"/>
          </a:p>
        </p:txBody>
      </p:sp>
      <p:pic>
        <p:nvPicPr>
          <p:cNvPr id="7" name="Content Placeholder 6" descr="ACSM_diagram.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71" t="19066" r="-235"/>
          <a:stretch/>
        </p:blipFill>
        <p:spPr>
          <a:xfrm>
            <a:off x="1066800" y="914400"/>
            <a:ext cx="7126201" cy="3907901"/>
          </a:xfrm>
        </p:spPr>
      </p:pic>
      <p:sp>
        <p:nvSpPr>
          <p:cNvPr id="5" name="Date Placeholder 4"/>
          <p:cNvSpPr>
            <a:spLocks noGrp="1"/>
          </p:cNvSpPr>
          <p:nvPr>
            <p:ph type="dt" sz="half" idx="10"/>
          </p:nvPr>
        </p:nvSpPr>
        <p:spPr/>
        <p:txBody>
          <a:bodyPr/>
          <a:lstStyle/>
          <a:p>
            <a:r>
              <a:rPr lang="en-US" smtClean="0"/>
              <a:t>J. Ogren  </a:t>
            </a:r>
            <a:fld id="{37DE688B-4950-6E46-8D69-58DA1B86FEFD}" type="datetime1">
              <a:rPr lang="en-US" smtClean="0"/>
              <a:pPr/>
              <a:t>16-05-24</a:t>
            </a:fld>
            <a:endParaRPr lang="en-US">
              <a:solidFill>
                <a:schemeClr val="tx1"/>
              </a:solidFill>
            </a:endParaRPr>
          </a:p>
        </p:txBody>
      </p:sp>
    </p:spTree>
    <p:extLst>
      <p:ext uri="{BB962C8B-B14F-4D97-AF65-F5344CB8AC3E}">
        <p14:creationId xmlns:p14="http://schemas.microsoft.com/office/powerpoint/2010/main" val="2526803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 Carbon and Climate</a:t>
            </a:r>
            <a:endParaRPr lang="en-US" dirty="0"/>
          </a:p>
        </p:txBody>
      </p:sp>
      <p:sp>
        <p:nvSpPr>
          <p:cNvPr id="3" name="Content Placeholder 2"/>
          <p:cNvSpPr>
            <a:spLocks noGrp="1"/>
          </p:cNvSpPr>
          <p:nvPr>
            <p:ph idx="1"/>
          </p:nvPr>
        </p:nvSpPr>
        <p:spPr/>
        <p:txBody>
          <a:bodyPr>
            <a:normAutofit lnSpcReduction="10000"/>
          </a:bodyPr>
          <a:lstStyle/>
          <a:p>
            <a:pPr marL="457200" indent="-457200">
              <a:buFont typeface="Arial"/>
              <a:buChar char="•"/>
            </a:pPr>
            <a:r>
              <a:rPr lang="en-US" b="0" dirty="0" smtClean="0"/>
              <a:t>Black carbon (a.k.a. elemental carbon, refractory carbon, soot) is the dominant light absorbing species in the atmospheric aerosol</a:t>
            </a:r>
          </a:p>
          <a:p>
            <a:pPr marL="457200" indent="-457200">
              <a:buFont typeface="Arial"/>
              <a:buChar char="•"/>
            </a:pPr>
            <a:r>
              <a:rPr lang="en-US" b="0" dirty="0" smtClean="0"/>
              <a:t>Light absorption by BC heats the atmosphere and decreases the reflectivity of clouds, snow, and ice</a:t>
            </a:r>
          </a:p>
          <a:p>
            <a:pPr marL="457200" indent="-457200">
              <a:buFont typeface="Arial"/>
              <a:buChar char="•"/>
            </a:pPr>
            <a:r>
              <a:rPr lang="en-US" b="0" dirty="0" smtClean="0"/>
              <a:t>These processes combine to cause a positive (warming) climate forcing that is claimed to be second only to CO</a:t>
            </a:r>
            <a:r>
              <a:rPr lang="en-US" b="0" baseline="-25000" dirty="0" smtClean="0"/>
              <a:t>2</a:t>
            </a:r>
          </a:p>
          <a:p>
            <a:pPr marL="457200" indent="-457200">
              <a:buFont typeface="Arial"/>
              <a:buChar char="•"/>
            </a:pPr>
            <a:r>
              <a:rPr lang="en-US" b="0" dirty="0" smtClean="0"/>
              <a:t>Aerosol light absorption is commonly used as a proxy for BC </a:t>
            </a:r>
            <a:endParaRPr lang="en-US" b="0" dirty="0"/>
          </a:p>
        </p:txBody>
      </p:sp>
    </p:spTree>
    <p:extLst>
      <p:ext uri="{BB962C8B-B14F-4D97-AF65-F5344CB8AC3E}">
        <p14:creationId xmlns:p14="http://schemas.microsoft.com/office/powerpoint/2010/main" val="379205836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4"/>
          <p:cNvSpPr>
            <a:spLocks noGrp="1"/>
          </p:cNvSpPr>
          <p:nvPr>
            <p:ph type="dt" sz="half" idx="10"/>
          </p:nvPr>
        </p:nvSpPr>
        <p:spPr/>
        <p:txBody>
          <a:bodyPr/>
          <a:lstStyle/>
          <a:p>
            <a:r>
              <a:rPr lang="en-US"/>
              <a:t>J. Ogren  </a:t>
            </a:r>
            <a:fld id="{14225359-83A0-C04B-B76F-30F3DCDC4BBD}" type="datetime1">
              <a:rPr lang="en-US"/>
              <a:pPr/>
              <a:t>16-05-24</a:t>
            </a:fld>
            <a:endParaRPr lang="en-US">
              <a:solidFill>
                <a:schemeClr val="tx1"/>
              </a:solidFill>
            </a:endParaRPr>
          </a:p>
        </p:txBody>
      </p:sp>
      <p:sp>
        <p:nvSpPr>
          <p:cNvPr id="518146" name="Rectangle 2"/>
          <p:cNvSpPr>
            <a:spLocks noGrp="1" noChangeArrowheads="1"/>
          </p:cNvSpPr>
          <p:nvPr>
            <p:ph type="title"/>
          </p:nvPr>
        </p:nvSpPr>
        <p:spPr/>
        <p:txBody>
          <a:bodyPr/>
          <a:lstStyle/>
          <a:p>
            <a:r>
              <a:rPr lang="en-US"/>
              <a:t>Black Carbon and Light Absorption</a:t>
            </a:r>
          </a:p>
        </p:txBody>
      </p:sp>
      <p:sp>
        <p:nvSpPr>
          <p:cNvPr id="518147" name="Rectangle 3"/>
          <p:cNvSpPr>
            <a:spLocks noGrp="1" noChangeArrowheads="1"/>
          </p:cNvSpPr>
          <p:nvPr>
            <p:ph type="body" sz="half" idx="1"/>
          </p:nvPr>
        </p:nvSpPr>
        <p:spPr>
          <a:xfrm>
            <a:off x="163513" y="1077913"/>
            <a:ext cx="4370387" cy="5299075"/>
          </a:xfrm>
        </p:spPr>
        <p:txBody>
          <a:bodyPr/>
          <a:lstStyle/>
          <a:p>
            <a:r>
              <a:rPr lang="en-US" sz="2400" dirty="0"/>
              <a:t>Optical methods for determining BC really measure </a:t>
            </a:r>
            <a:r>
              <a:rPr lang="en-US" sz="2400" dirty="0">
                <a:latin typeface="Symbol" charset="2"/>
              </a:rPr>
              <a:t>s</a:t>
            </a:r>
            <a:r>
              <a:rPr lang="en-US" sz="2400" baseline="-25000" dirty="0"/>
              <a:t>ap</a:t>
            </a:r>
            <a:r>
              <a:rPr lang="en-US" sz="2400" dirty="0"/>
              <a:t> (PSAP, </a:t>
            </a:r>
            <a:r>
              <a:rPr lang="en-US" sz="2400" dirty="0" err="1"/>
              <a:t>aethalometer</a:t>
            </a:r>
            <a:r>
              <a:rPr lang="en-US" sz="2400" dirty="0"/>
              <a:t>, MAAP,</a:t>
            </a:r>
            <a:r>
              <a:rPr lang="en-US" sz="2400" dirty="0" smtClean="0"/>
              <a:t> </a:t>
            </a:r>
            <a:r>
              <a:rPr lang="en-US" sz="2400" dirty="0" err="1" smtClean="0"/>
              <a:t>photoacoustic</a:t>
            </a:r>
            <a:r>
              <a:rPr lang="en-US" sz="2400" dirty="0"/>
              <a:t>, …) </a:t>
            </a:r>
          </a:p>
          <a:p>
            <a:r>
              <a:rPr lang="en-US" sz="2400" dirty="0"/>
              <a:t>BC = </a:t>
            </a:r>
            <a:r>
              <a:rPr lang="en-US" sz="2400" dirty="0">
                <a:latin typeface="Symbol" charset="2"/>
              </a:rPr>
              <a:t>s</a:t>
            </a:r>
            <a:r>
              <a:rPr lang="en-US" sz="2400" baseline="-25000" dirty="0"/>
              <a:t>ap</a:t>
            </a:r>
            <a:r>
              <a:rPr lang="en-US" sz="2400" dirty="0"/>
              <a:t> </a:t>
            </a:r>
            <a:r>
              <a:rPr lang="en-US" sz="2400" b="0" i="1" dirty="0" err="1"/>
              <a:t>x</a:t>
            </a:r>
            <a:r>
              <a:rPr lang="en-US" sz="2400" dirty="0"/>
              <a:t> </a:t>
            </a:r>
            <a:r>
              <a:rPr lang="en-US" sz="2400" i="1" dirty="0" err="1"/>
              <a:t>f</a:t>
            </a:r>
            <a:r>
              <a:rPr lang="en-US" sz="2400" i="1" baseline="-25000" dirty="0" err="1"/>
              <a:t>ap</a:t>
            </a:r>
            <a:r>
              <a:rPr lang="en-US" sz="2400" b="0" i="1" dirty="0"/>
              <a:t> /</a:t>
            </a:r>
            <a:r>
              <a:rPr lang="en-US" sz="2400" dirty="0"/>
              <a:t> </a:t>
            </a:r>
            <a:r>
              <a:rPr lang="en-US" sz="2400" i="1" dirty="0"/>
              <a:t>MAE</a:t>
            </a:r>
            <a:r>
              <a:rPr lang="en-US" sz="2400" dirty="0"/>
              <a:t> </a:t>
            </a:r>
          </a:p>
          <a:p>
            <a:pPr lvl="1"/>
            <a:r>
              <a:rPr lang="en-US" sz="2400" i="1" dirty="0" err="1"/>
              <a:t>f</a:t>
            </a:r>
            <a:r>
              <a:rPr lang="en-US" sz="2400" i="1" baseline="-25000" dirty="0" err="1"/>
              <a:t>ap</a:t>
            </a:r>
            <a:r>
              <a:rPr lang="en-US" sz="2400" baseline="-25000" dirty="0"/>
              <a:t> </a:t>
            </a:r>
            <a:r>
              <a:rPr lang="en-US" sz="2400" dirty="0"/>
              <a:t>= fraction of light absorption due to BC</a:t>
            </a:r>
          </a:p>
          <a:p>
            <a:pPr lvl="1"/>
            <a:r>
              <a:rPr lang="en-US" sz="2400" i="1" dirty="0"/>
              <a:t>MAE</a:t>
            </a:r>
            <a:r>
              <a:rPr lang="en-US" sz="2400" dirty="0"/>
              <a:t> =  mass absorption efficiency of BC (m</a:t>
            </a:r>
            <a:r>
              <a:rPr lang="en-US" sz="2400" baseline="30000" dirty="0"/>
              <a:t>2</a:t>
            </a:r>
            <a:r>
              <a:rPr lang="en-US" sz="2400" dirty="0"/>
              <a:t> g</a:t>
            </a:r>
            <a:r>
              <a:rPr lang="en-US" sz="2400" baseline="30000" dirty="0"/>
              <a:t>-1</a:t>
            </a:r>
            <a:r>
              <a:rPr lang="en-US" sz="2400" dirty="0"/>
              <a:t>)</a:t>
            </a:r>
          </a:p>
          <a:p>
            <a:r>
              <a:rPr lang="en-US" sz="2400" dirty="0"/>
              <a:t>Climate forcing calculations require </a:t>
            </a:r>
            <a:r>
              <a:rPr lang="en-US" sz="2400" dirty="0">
                <a:latin typeface="Symbol" charset="2"/>
              </a:rPr>
              <a:t>s</a:t>
            </a:r>
            <a:r>
              <a:rPr lang="en-US" sz="2400" baseline="-25000" dirty="0"/>
              <a:t>ap</a:t>
            </a:r>
          </a:p>
        </p:txBody>
      </p:sp>
      <p:pic>
        <p:nvPicPr>
          <p:cNvPr id="518148" name="Picture 4" descr="KCO_LAE"/>
          <p:cNvPicPr>
            <a:picLocks noChangeAspect="1" noChangeArrowheads="1"/>
          </p:cNvPicPr>
          <p:nvPr/>
        </p:nvPicPr>
        <p:blipFill>
          <a:blip r:embed="rId3"/>
          <a:srcRect/>
          <a:stretch>
            <a:fillRect/>
          </a:stretch>
        </p:blipFill>
        <p:spPr bwMode="auto">
          <a:xfrm>
            <a:off x="4613275" y="917575"/>
            <a:ext cx="4332288" cy="2963863"/>
          </a:xfrm>
          <a:prstGeom prst="rect">
            <a:avLst/>
          </a:prstGeom>
          <a:noFill/>
          <a:ln w="9525">
            <a:noFill/>
            <a:miter lim="800000"/>
            <a:headEnd/>
            <a:tailEnd/>
          </a:ln>
        </p:spPr>
      </p:pic>
      <p:sp>
        <p:nvSpPr>
          <p:cNvPr id="518149" name="Rectangle 5"/>
          <p:cNvSpPr>
            <a:spLocks noChangeArrowheads="1"/>
          </p:cNvSpPr>
          <p:nvPr/>
        </p:nvSpPr>
        <p:spPr bwMode="auto">
          <a:xfrm>
            <a:off x="4773613" y="3879850"/>
            <a:ext cx="4206875" cy="2638425"/>
          </a:xfrm>
          <a:prstGeom prst="rect">
            <a:avLst/>
          </a:prstGeom>
          <a:noFill/>
          <a:ln w="9525">
            <a:noFill/>
            <a:miter lim="800000"/>
            <a:headEnd/>
            <a:tailEnd/>
          </a:ln>
          <a:effectLst/>
        </p:spPr>
        <p:txBody>
          <a:bodyPr>
            <a:prstTxWarp prst="textNoShape">
              <a:avLst/>
            </a:prstTxWarp>
          </a:bodyPr>
          <a:lstStyle/>
          <a:p>
            <a:pPr marL="342900" indent="-342900" algn="l">
              <a:spcBef>
                <a:spcPct val="20000"/>
              </a:spcBef>
              <a:buFontTx/>
              <a:buChar char="•"/>
            </a:pPr>
            <a:r>
              <a:rPr lang="en-US" b="1">
                <a:latin typeface="Arial" charset="0"/>
              </a:rPr>
              <a:t>Empirical relationships, like the one show above for the Indian Ocean, are required to determine BC from </a:t>
            </a:r>
            <a:r>
              <a:rPr lang="en-US" b="1">
                <a:latin typeface="Symbol" charset="2"/>
              </a:rPr>
              <a:t>s</a:t>
            </a:r>
            <a:r>
              <a:rPr lang="en-US" b="1" baseline="-25000">
                <a:latin typeface="Arial" charset="0"/>
              </a:rPr>
              <a:t>ap</a:t>
            </a:r>
            <a:r>
              <a:rPr lang="en-US" b="1">
                <a:latin typeface="Arial" charset="0"/>
              </a:rPr>
              <a:t> (WMO/GAW report #153)</a:t>
            </a:r>
          </a:p>
        </p:txBody>
      </p:sp>
      <p:sp>
        <p:nvSpPr>
          <p:cNvPr id="518150" name="Text Box 6"/>
          <p:cNvSpPr txBox="1">
            <a:spLocks noChangeArrowheads="1"/>
          </p:cNvSpPr>
          <p:nvPr/>
        </p:nvSpPr>
        <p:spPr bwMode="auto">
          <a:xfrm>
            <a:off x="6180138" y="1020763"/>
            <a:ext cx="2543175" cy="460375"/>
          </a:xfrm>
          <a:prstGeom prst="rect">
            <a:avLst/>
          </a:prstGeom>
          <a:solidFill>
            <a:srgbClr val="FFFF99"/>
          </a:solidFill>
          <a:ln w="3175">
            <a:solidFill>
              <a:schemeClr val="tx1"/>
            </a:solidFill>
            <a:miter lim="800000"/>
            <a:headEnd/>
            <a:tailEnd/>
          </a:ln>
          <a:effectLst/>
        </p:spPr>
        <p:txBody>
          <a:bodyPr>
            <a:prstTxWarp prst="textNoShape">
              <a:avLst/>
            </a:prstTxWarp>
            <a:spAutoFit/>
          </a:bodyPr>
          <a:lstStyle/>
          <a:p>
            <a:pPr>
              <a:spcBef>
                <a:spcPct val="50000"/>
              </a:spcBef>
            </a:pPr>
            <a:r>
              <a:rPr lang="en-US" sz="1800" b="1" i="1"/>
              <a:t>MAE / f</a:t>
            </a:r>
            <a:r>
              <a:rPr lang="en-US" sz="1800" b="1" i="1" baseline="-25000"/>
              <a:t>ap</a:t>
            </a:r>
            <a:r>
              <a:rPr lang="en-US" sz="1800" b="1" i="1"/>
              <a:t> </a:t>
            </a:r>
            <a:r>
              <a:rPr lang="en-US" sz="1800"/>
              <a:t> </a:t>
            </a:r>
            <a:r>
              <a:rPr lang="en-US" b="1">
                <a:latin typeface="Symbol" charset="2"/>
              </a:rPr>
              <a:t>»</a:t>
            </a:r>
            <a:r>
              <a:rPr lang="en-US" sz="1800" b="1"/>
              <a:t> 9.5 m</a:t>
            </a:r>
            <a:r>
              <a:rPr lang="en-US" sz="1800" b="1" baseline="30000"/>
              <a:t>2</a:t>
            </a:r>
            <a:r>
              <a:rPr lang="en-US" sz="1800" b="1"/>
              <a:t>  g</a:t>
            </a:r>
            <a:r>
              <a:rPr lang="en-US" sz="1800" b="1" baseline="30000"/>
              <a:t>-1</a:t>
            </a:r>
            <a:r>
              <a:rPr lang="en-US" sz="1800" b="1"/>
              <a:t> </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u="none" dirty="0" smtClean="0"/>
              <a:t>Measurement of BC + Coatings using the </a:t>
            </a:r>
            <a:r>
              <a:rPr lang="en-US" dirty="0" smtClean="0"/>
              <a:t>Single Particle Soot Photometer (SP2)</a:t>
            </a:r>
            <a:endParaRPr lang="en-US" dirty="0"/>
          </a:p>
        </p:txBody>
      </p:sp>
      <p:pic>
        <p:nvPicPr>
          <p:cNvPr id="5" name="Content Placeholder 4" descr="pastedGraphic-1.tiff"/>
          <p:cNvPicPr>
            <a:picLocks noGrp="1" noChangeAspect="1"/>
          </p:cNvPicPr>
          <p:nvPr>
            <p:ph idx="1"/>
          </p:nvPr>
        </p:nvPicPr>
        <p:blipFill>
          <a:blip r:embed="rId2"/>
          <a:srcRect l="-977" t="1408" r="-977" b="5634"/>
          <a:stretch>
            <a:fillRect/>
          </a:stretch>
        </p:blipFill>
        <p:spPr>
          <a:xfrm>
            <a:off x="881063" y="1143000"/>
            <a:ext cx="7354490" cy="5029200"/>
          </a:xfrm>
        </p:spPr>
      </p:pic>
      <p:sp>
        <p:nvSpPr>
          <p:cNvPr id="4" name="Date Placeholder 3"/>
          <p:cNvSpPr>
            <a:spLocks noGrp="1"/>
          </p:cNvSpPr>
          <p:nvPr>
            <p:ph type="dt" sz="half" idx="10"/>
          </p:nvPr>
        </p:nvSpPr>
        <p:spPr/>
        <p:txBody>
          <a:bodyPr/>
          <a:lstStyle/>
          <a:p>
            <a:r>
              <a:rPr lang="en-US" smtClean="0"/>
              <a:t>J. Ogren  </a:t>
            </a:r>
            <a:fld id="{080ED1E7-59CF-3A4C-8775-99A0FA27DB17}" type="datetime1">
              <a:rPr lang="en-US" smtClean="0"/>
              <a:pPr/>
              <a:t>16-05-24</a:t>
            </a:fld>
            <a:endParaRPr lang="en-US">
              <a:solidFill>
                <a:schemeClr val="tx1"/>
              </a:solidFill>
            </a:endParaRPr>
          </a:p>
        </p:txBody>
      </p:sp>
      <p:sp>
        <p:nvSpPr>
          <p:cNvPr id="6" name="Text Box 9"/>
          <p:cNvSpPr txBox="1">
            <a:spLocks noChangeArrowheads="1"/>
          </p:cNvSpPr>
          <p:nvPr/>
        </p:nvSpPr>
        <p:spPr bwMode="auto">
          <a:xfrm>
            <a:off x="381000" y="6320135"/>
            <a:ext cx="7434262" cy="461665"/>
          </a:xfrm>
          <a:prstGeom prst="rect">
            <a:avLst/>
          </a:prstGeom>
          <a:noFill/>
          <a:ln w="9525">
            <a:noFill/>
            <a:miter lim="800000"/>
            <a:headEnd/>
            <a:tailEnd/>
          </a:ln>
          <a:effectLst/>
        </p:spPr>
        <p:txBody>
          <a:bodyPr wrap="square">
            <a:prstTxWarp prst="textNoShape">
              <a:avLst/>
            </a:prstTxWarp>
            <a:spAutoFit/>
          </a:bodyPr>
          <a:lstStyle/>
          <a:p>
            <a:pPr algn="l">
              <a:spcBef>
                <a:spcPct val="50000"/>
              </a:spcBef>
            </a:pPr>
            <a:r>
              <a:rPr lang="en-US" b="1" dirty="0">
                <a:latin typeface="Arial" charset="0"/>
              </a:rPr>
              <a:t>Source: </a:t>
            </a:r>
            <a:r>
              <a:rPr lang="en-US" b="1" dirty="0" smtClean="0">
                <a:latin typeface="Arial" charset="0"/>
              </a:rPr>
              <a:t> J. Schwarz, personal communication</a:t>
            </a:r>
            <a:endParaRPr lang="en-US" b="1"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Black Carbon</a:t>
            </a:r>
            <a:endParaRPr lang="en-US" dirty="0"/>
          </a:p>
        </p:txBody>
      </p:sp>
      <p:sp>
        <p:nvSpPr>
          <p:cNvPr id="3" name="Content Placeholder 2"/>
          <p:cNvSpPr>
            <a:spLocks noGrp="1"/>
          </p:cNvSpPr>
          <p:nvPr>
            <p:ph idx="1"/>
          </p:nvPr>
        </p:nvSpPr>
        <p:spPr/>
        <p:txBody>
          <a:bodyPr/>
          <a:lstStyle/>
          <a:p>
            <a:r>
              <a:rPr lang="en-US" dirty="0">
                <a:latin typeface="Calibri" charset="0"/>
                <a:cs typeface="Calibri" charset="0"/>
              </a:rPr>
              <a:t>Black carbon (BC) is carbon that is black.  </a:t>
            </a:r>
            <a:endParaRPr lang="en-US" dirty="0" smtClean="0">
              <a:latin typeface="Calibri" charset="0"/>
              <a:cs typeface="Calibri" charset="0"/>
            </a:endParaRPr>
          </a:p>
          <a:p>
            <a:pPr marL="0" indent="0">
              <a:buNone/>
            </a:pPr>
            <a:r>
              <a:rPr lang="en-US" sz="2400" b="0" dirty="0">
                <a:latin typeface="Calibri" charset="0"/>
                <a:cs typeface="Calibri" charset="0"/>
              </a:rPr>
              <a:t>The formation process is excluded from this definition because of the variety of potential processes. While BC is mostly formed in incomplete combustion, it can be a pro-duct of pyrolysis of carbonaceous matter, dehydration of sugar, or heating of wood in an oxygen-free atmosphere </a:t>
            </a:r>
          </a:p>
          <a:p>
            <a:r>
              <a:rPr lang="en-US" dirty="0">
                <a:latin typeface="Calibri" charset="0"/>
                <a:cs typeface="Calibri" charset="0"/>
              </a:rPr>
              <a:t>Elemental carbon (EC) is formally defined as a substance containing only </a:t>
            </a:r>
            <a:r>
              <a:rPr lang="en-US" dirty="0" smtClean="0">
                <a:latin typeface="Calibri" charset="0"/>
                <a:cs typeface="Calibri" charset="0"/>
              </a:rPr>
              <a:t>carbon</a:t>
            </a:r>
          </a:p>
          <a:p>
            <a:pPr marL="0" indent="0">
              <a:buNone/>
            </a:pPr>
            <a:r>
              <a:rPr lang="en-US" sz="2400" b="0" dirty="0">
                <a:latin typeface="Calibri" charset="0"/>
                <a:cs typeface="Calibri" charset="0"/>
              </a:rPr>
              <a:t>The formal term “elemental carbon” refers to a set of materials with different optical and physical properties instead of a given material with well-defined properties. Examples of “true” EC are diamond, carbon nanotubes, graphite or fullerenes</a:t>
            </a:r>
          </a:p>
        </p:txBody>
      </p:sp>
      <p:sp>
        <p:nvSpPr>
          <p:cNvPr id="4" name="Date Placeholder 3"/>
          <p:cNvSpPr>
            <a:spLocks noGrp="1"/>
          </p:cNvSpPr>
          <p:nvPr>
            <p:ph type="dt" sz="half" idx="10"/>
          </p:nvPr>
        </p:nvSpPr>
        <p:spPr/>
        <p:txBody>
          <a:bodyPr/>
          <a:lstStyle/>
          <a:p>
            <a:r>
              <a:rPr lang="en-US" smtClean="0"/>
              <a:t>J. Ogren  </a:t>
            </a:r>
            <a:fld id="{080ED1E7-59CF-3A4C-8775-99A0FA27DB17}" type="datetime1">
              <a:rPr lang="en-US" smtClean="0"/>
              <a:pPr/>
              <a:t>16-05-24</a:t>
            </a:fld>
            <a:endParaRPr lang="en-US">
              <a:solidFill>
                <a:schemeClr val="tx1"/>
              </a:solidFill>
            </a:endParaRPr>
          </a:p>
        </p:txBody>
      </p:sp>
    </p:spTree>
    <p:extLst>
      <p:ext uri="{BB962C8B-B14F-4D97-AF65-F5344CB8AC3E}">
        <p14:creationId xmlns:p14="http://schemas.microsoft.com/office/powerpoint/2010/main" val="36028673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sz="quarter"/>
          </p:nvPr>
        </p:nvSpPr>
        <p:spPr/>
        <p:txBody>
          <a:bodyPr/>
          <a:lstStyle/>
          <a:p>
            <a:r>
              <a:rPr lang="en-US" dirty="0" smtClean="0"/>
              <a:t>Forms of Elemental Carbon</a:t>
            </a:r>
            <a:endParaRPr lang="en-US" dirty="0"/>
          </a:p>
        </p:txBody>
      </p:sp>
      <p:sp>
        <p:nvSpPr>
          <p:cNvPr id="14" name="Content Placeholder 13"/>
          <p:cNvSpPr>
            <a:spLocks noGrp="1"/>
          </p:cNvSpPr>
          <p:nvPr>
            <p:ph sz="quarter" idx="1"/>
          </p:nvPr>
        </p:nvSpPr>
        <p:spPr>
          <a:xfrm>
            <a:off x="685800" y="1219200"/>
            <a:ext cx="4495800" cy="2362200"/>
          </a:xfrm>
        </p:spPr>
        <p:txBody>
          <a:bodyPr>
            <a:normAutofit fontScale="70000" lnSpcReduction="20000"/>
          </a:bodyPr>
          <a:lstStyle/>
          <a:p>
            <a:r>
              <a:rPr lang="en-US" sz="4000" dirty="0" smtClean="0"/>
              <a:t>Diamond, </a:t>
            </a:r>
            <a:r>
              <a:rPr lang="en-US" sz="4000" dirty="0" err="1" smtClean="0"/>
              <a:t>Buckyball</a:t>
            </a:r>
            <a:r>
              <a:rPr lang="en-US" sz="4000" dirty="0" smtClean="0"/>
              <a:t>, Graphite</a:t>
            </a:r>
          </a:p>
          <a:p>
            <a:r>
              <a:rPr lang="en-US" sz="4000" dirty="0" smtClean="0"/>
              <a:t>"A diamond is forever"… but what is the lifetime of graphite? </a:t>
            </a:r>
          </a:p>
          <a:p>
            <a:endParaRPr lang="en-US" dirty="0"/>
          </a:p>
        </p:txBody>
      </p:sp>
      <p:pic>
        <p:nvPicPr>
          <p:cNvPr id="18" name="Content Placeholder 17" descr="Buckyball.png"/>
          <p:cNvPicPr>
            <a:picLocks noGrp="1" noChangeAspect="1"/>
          </p:cNvPicPr>
          <p:nvPr>
            <p:ph sz="quarter" idx="2"/>
          </p:nvPr>
        </p:nvPicPr>
        <p:blipFill>
          <a:blip r:embed="rId2"/>
          <a:srcRect l="-25514" r="-25514"/>
          <a:stretch>
            <a:fillRect/>
          </a:stretch>
        </p:blipFill>
        <p:spPr/>
      </p:pic>
      <p:pic>
        <p:nvPicPr>
          <p:cNvPr id="20" name="Content Placeholder 19" descr="Diamone.png"/>
          <p:cNvPicPr>
            <a:picLocks noGrp="1" noChangeAspect="1"/>
          </p:cNvPicPr>
          <p:nvPr>
            <p:ph sz="quarter" idx="3"/>
          </p:nvPr>
        </p:nvPicPr>
        <p:blipFill>
          <a:blip r:embed="rId3"/>
          <a:srcRect l="-2447" t="24324" r="-1696"/>
          <a:stretch>
            <a:fillRect/>
          </a:stretch>
        </p:blipFill>
        <p:spPr>
          <a:xfrm>
            <a:off x="593271" y="3733800"/>
            <a:ext cx="3826329" cy="2819400"/>
          </a:xfrm>
        </p:spPr>
      </p:pic>
      <p:pic>
        <p:nvPicPr>
          <p:cNvPr id="19" name="Content Placeholder 18" descr="Graphite.png"/>
          <p:cNvPicPr>
            <a:picLocks noGrp="1" noChangeAspect="1"/>
          </p:cNvPicPr>
          <p:nvPr>
            <p:ph sz="quarter" idx="4"/>
          </p:nvPr>
        </p:nvPicPr>
        <p:blipFill>
          <a:blip r:embed="rId4"/>
          <a:srcRect l="-20131" r="-20131"/>
          <a:stretch>
            <a:fillRect/>
          </a:stretch>
        </p:blipFill>
        <p:spPr>
          <a:xfrm>
            <a:off x="3941506" y="3733800"/>
            <a:ext cx="4592894" cy="2819400"/>
          </a:xfrm>
        </p:spPr>
      </p:pic>
    </p:spTree>
    <p:extLst>
      <p:ext uri="{BB962C8B-B14F-4D97-AF65-F5344CB8AC3E}">
        <p14:creationId xmlns:p14="http://schemas.microsoft.com/office/powerpoint/2010/main" val="2936610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609600"/>
          </a:xfrm>
        </p:spPr>
        <p:txBody>
          <a:bodyPr/>
          <a:lstStyle/>
          <a:p>
            <a:r>
              <a:rPr lang="en-US" dirty="0" smtClean="0"/>
              <a:t>Measurements of number concentration</a:t>
            </a:r>
            <a:endParaRPr lang="en-US" dirty="0"/>
          </a:p>
        </p:txBody>
      </p:sp>
      <p:sp>
        <p:nvSpPr>
          <p:cNvPr id="3" name="Content Placeholder 2"/>
          <p:cNvSpPr>
            <a:spLocks noGrp="1"/>
          </p:cNvSpPr>
          <p:nvPr>
            <p:ph idx="1"/>
          </p:nvPr>
        </p:nvSpPr>
        <p:spPr>
          <a:xfrm>
            <a:off x="685800" y="1219200"/>
            <a:ext cx="7848600" cy="5105400"/>
          </a:xfrm>
        </p:spPr>
        <p:txBody>
          <a:bodyPr>
            <a:normAutofit fontScale="70000" lnSpcReduction="20000"/>
          </a:bodyPr>
          <a:lstStyle/>
          <a:p>
            <a:r>
              <a:rPr lang="en-US" dirty="0" smtClean="0"/>
              <a:t>Grow tiny particles to sizes where they are easily detected</a:t>
            </a:r>
          </a:p>
          <a:p>
            <a:pPr lvl="1"/>
            <a:r>
              <a:rPr lang="en-US" dirty="0" err="1" smtClean="0"/>
              <a:t>butanol</a:t>
            </a:r>
            <a:r>
              <a:rPr lang="en-US" dirty="0" smtClean="0"/>
              <a:t> vs. water as working fluid</a:t>
            </a:r>
          </a:p>
          <a:p>
            <a:pPr lvl="1"/>
            <a:r>
              <a:rPr lang="en-US" dirty="0" smtClean="0"/>
              <a:t>expansion vs. continuous operation</a:t>
            </a:r>
          </a:p>
          <a:p>
            <a:r>
              <a:rPr lang="en-US" dirty="0" smtClean="0"/>
              <a:t>optical detection</a:t>
            </a:r>
          </a:p>
          <a:p>
            <a:pPr lvl="1"/>
            <a:r>
              <a:rPr lang="en-US" dirty="0" smtClean="0"/>
              <a:t>pulse counting from individual particles</a:t>
            </a:r>
          </a:p>
          <a:p>
            <a:pPr lvl="1"/>
            <a:r>
              <a:rPr lang="en-US" dirty="0" smtClean="0"/>
              <a:t>photometric detection of a cloud of particles</a:t>
            </a:r>
          </a:p>
          <a:p>
            <a:r>
              <a:rPr lang="en-US" dirty="0" smtClean="0"/>
              <a:t>absolute calibration</a:t>
            </a:r>
          </a:p>
          <a:p>
            <a:pPr lvl="1"/>
            <a:r>
              <a:rPr lang="en-US" dirty="0" smtClean="0"/>
              <a:t>flow rate</a:t>
            </a:r>
          </a:p>
          <a:p>
            <a:pPr lvl="1"/>
            <a:r>
              <a:rPr lang="en-US" dirty="0" smtClean="0"/>
              <a:t>electrometer measures current from sample of singly-charged particles (hard to do in field)</a:t>
            </a:r>
          </a:p>
          <a:p>
            <a:r>
              <a:rPr lang="en-US" dirty="0" smtClean="0"/>
              <a:t>composition </a:t>
            </a:r>
            <a:r>
              <a:rPr lang="en-US" dirty="0" smtClean="0"/>
              <a:t>effects</a:t>
            </a:r>
          </a:p>
          <a:p>
            <a:pPr lvl="1"/>
            <a:r>
              <a:rPr lang="en-US" dirty="0" err="1" smtClean="0"/>
              <a:t>butanol</a:t>
            </a:r>
            <a:r>
              <a:rPr lang="en-US" dirty="0" smtClean="0"/>
              <a:t>-based instruments are relatively insensitive to particle composition</a:t>
            </a:r>
          </a:p>
          <a:p>
            <a:pPr lvl="1"/>
            <a:r>
              <a:rPr lang="en-US" dirty="0" smtClean="0"/>
              <a:t>lower detection limit of continuous water CPC's is sensitive to particle </a:t>
            </a:r>
            <a:r>
              <a:rPr lang="en-US" dirty="0" smtClean="0"/>
              <a:t>composition</a:t>
            </a:r>
            <a:endParaRPr lang="en-US" dirty="0" smtClean="0"/>
          </a:p>
        </p:txBody>
      </p:sp>
      <p:sp>
        <p:nvSpPr>
          <p:cNvPr id="5" name="Date Placeholder 4"/>
          <p:cNvSpPr>
            <a:spLocks noGrp="1"/>
          </p:cNvSpPr>
          <p:nvPr>
            <p:ph type="dt" sz="half" idx="10"/>
          </p:nvPr>
        </p:nvSpPr>
        <p:spPr/>
        <p:txBody>
          <a:bodyPr/>
          <a:lstStyle/>
          <a:p>
            <a:r>
              <a:rPr lang="en-US" smtClean="0"/>
              <a:t>J. Ogren  </a:t>
            </a:r>
            <a:fld id="{37DE688B-4950-6E46-8D69-58DA1B86FEFD}" type="datetime1">
              <a:rPr lang="en-US" smtClean="0"/>
              <a:pPr/>
              <a:t>16-05-24</a:t>
            </a:fld>
            <a:endParaRPr lang="en-US">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Black Carbon?</a:t>
            </a:r>
            <a:endParaRPr lang="en-US" dirty="0"/>
          </a:p>
        </p:txBody>
      </p:sp>
      <p:sp>
        <p:nvSpPr>
          <p:cNvPr id="3" name="Content Placeholder 2"/>
          <p:cNvSpPr>
            <a:spLocks noGrp="1"/>
          </p:cNvSpPr>
          <p:nvPr>
            <p:ph idx="1"/>
          </p:nvPr>
        </p:nvSpPr>
        <p:spPr/>
        <p:txBody>
          <a:bodyPr>
            <a:normAutofit/>
          </a:bodyPr>
          <a:lstStyle/>
          <a:p>
            <a:pPr marL="0" indent="0" eaLnBrk="1" hangingPunct="1">
              <a:spcBef>
                <a:spcPts val="1200"/>
              </a:spcBef>
              <a:defRPr/>
            </a:pPr>
            <a:r>
              <a:rPr lang="en-US" sz="3200" dirty="0" smtClean="0">
                <a:latin typeface="Calibri" pitchFamily="34" charset="0"/>
                <a:ea typeface="+mn-ea"/>
                <a:cs typeface="Calibri" pitchFamily="34" charset="0"/>
              </a:rPr>
              <a:t>Strict definitions are not particularly     useful in practice, because</a:t>
            </a:r>
          </a:p>
          <a:p>
            <a:pPr marL="457200" indent="-457200" eaLnBrk="1" hangingPunct="1">
              <a:spcBef>
                <a:spcPts val="1200"/>
              </a:spcBef>
              <a:buClr>
                <a:srgbClr val="3A6F8A"/>
              </a:buClr>
              <a:buFont typeface="Wingdings" pitchFamily="2" charset="2"/>
              <a:buChar char="§"/>
              <a:defRPr/>
            </a:pPr>
            <a:r>
              <a:rPr lang="en-US" sz="3200" dirty="0" smtClean="0">
                <a:latin typeface="Calibri" pitchFamily="34" charset="0"/>
                <a:ea typeface="+mn-ea"/>
                <a:cs typeface="Calibri" pitchFamily="34" charset="0"/>
              </a:rPr>
              <a:t>carbonaceous matter appears in atmospheric aerosols under no circumstances as pure matter;</a:t>
            </a:r>
          </a:p>
          <a:p>
            <a:pPr marL="457200" indent="-457200" eaLnBrk="1" hangingPunct="1">
              <a:spcBef>
                <a:spcPts val="1200"/>
              </a:spcBef>
              <a:buClr>
                <a:srgbClr val="3A6F8A"/>
              </a:buClr>
              <a:buFont typeface="Wingdings" pitchFamily="2" charset="2"/>
              <a:buChar char="§"/>
              <a:defRPr/>
            </a:pPr>
            <a:r>
              <a:rPr lang="en-US" sz="3200" dirty="0" smtClean="0">
                <a:latin typeface="Calibri" pitchFamily="34" charset="0"/>
                <a:ea typeface="+mn-ea"/>
                <a:cs typeface="Calibri" pitchFamily="34" charset="0"/>
              </a:rPr>
              <a:t>it occurs as a highly variable mixture   of different carbonaceous compounds with different material properties.</a:t>
            </a:r>
          </a:p>
        </p:txBody>
      </p:sp>
    </p:spTree>
    <p:extLst>
      <p:ext uri="{BB962C8B-B14F-4D97-AF65-F5344CB8AC3E}">
        <p14:creationId xmlns:p14="http://schemas.microsoft.com/office/powerpoint/2010/main" val="380543246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27262" y="2224849"/>
            <a:ext cx="2979737" cy="1226298"/>
            <a:chOff x="2227262" y="2724912"/>
            <a:chExt cx="2979737" cy="1226298"/>
          </a:xfrm>
        </p:grpSpPr>
        <p:pic>
          <p:nvPicPr>
            <p:cNvPr id="8196"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t="-28" b="58841"/>
            <a:stretch/>
          </p:blipFill>
          <p:spPr bwMode="auto">
            <a:xfrm>
              <a:off x="2227262" y="2724912"/>
              <a:ext cx="2979737" cy="1216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9" name="Text Box 10"/>
            <p:cNvSpPr txBox="1">
              <a:spLocks noChangeArrowheads="1"/>
            </p:cNvSpPr>
            <p:nvPr/>
          </p:nvSpPr>
          <p:spPr bwMode="auto">
            <a:xfrm>
              <a:off x="4390291" y="3775752"/>
              <a:ext cx="762000" cy="175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o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de-DE" sz="1000" dirty="0" err="1">
                  <a:solidFill>
                    <a:schemeClr val="bg1"/>
                  </a:solidFill>
                  <a:latin typeface="Calibri" charset="0"/>
                  <a:cs typeface="Calibri" charset="0"/>
                </a:rPr>
                <a:t>Delhaye</a:t>
              </a:r>
              <a:r>
                <a:rPr lang="de-DE" sz="1000" dirty="0">
                  <a:solidFill>
                    <a:schemeClr val="bg1"/>
                  </a:solidFill>
                  <a:latin typeface="Calibri" charset="0"/>
                  <a:cs typeface="Calibri" charset="0"/>
                </a:rPr>
                <a:t>, 2009</a:t>
              </a:r>
            </a:p>
          </p:txBody>
        </p:sp>
      </p:grpSp>
      <p:pic>
        <p:nvPicPr>
          <p:cNvPr id="8201" name="Picture 2"/>
          <p:cNvPicPr>
            <a:picLocks noChangeAspect="1" noChangeArrowheads="1"/>
          </p:cNvPicPr>
          <p:nvPr/>
        </p:nvPicPr>
        <p:blipFill>
          <a:blip r:embed="rId3">
            <a:extLst>
              <a:ext uri="{28A0092B-C50C-407E-A947-70E740481C1C}">
                <a14:useLocalDpi xmlns:a14="http://schemas.microsoft.com/office/drawing/2010/main" val="0"/>
              </a:ext>
            </a:extLst>
          </a:blip>
          <a:srcRect l="19975" r="22330" b="35660"/>
          <a:stretch>
            <a:fillRect/>
          </a:stretch>
        </p:blipFill>
        <p:spPr bwMode="auto">
          <a:xfrm>
            <a:off x="304800" y="2209800"/>
            <a:ext cx="1754187" cy="296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02" name="Text Box 10"/>
          <p:cNvSpPr txBox="1">
            <a:spLocks noChangeArrowheads="1"/>
          </p:cNvSpPr>
          <p:nvPr/>
        </p:nvSpPr>
        <p:spPr bwMode="auto">
          <a:xfrm>
            <a:off x="633412" y="5191124"/>
            <a:ext cx="1398588"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de-DE" sz="1000" dirty="0">
                <a:latin typeface="Calibri" charset="0"/>
                <a:cs typeface="Calibri" charset="0"/>
              </a:rPr>
              <a:t>Ogren &amp; </a:t>
            </a:r>
            <a:r>
              <a:rPr lang="de-DE" sz="1000" dirty="0" err="1">
                <a:latin typeface="Calibri" charset="0"/>
                <a:cs typeface="Calibri" charset="0"/>
              </a:rPr>
              <a:t>Charlson</a:t>
            </a:r>
            <a:r>
              <a:rPr lang="de-DE" sz="1000" dirty="0">
                <a:latin typeface="Calibri" charset="0"/>
                <a:cs typeface="Calibri" charset="0"/>
              </a:rPr>
              <a:t> 1983</a:t>
            </a:r>
          </a:p>
        </p:txBody>
      </p:sp>
      <p:sp>
        <p:nvSpPr>
          <p:cNvPr id="14" name="Title 1"/>
          <p:cNvSpPr txBox="1">
            <a:spLocks/>
          </p:cNvSpPr>
          <p:nvPr/>
        </p:nvSpPr>
        <p:spPr>
          <a:xfrm>
            <a:off x="457200" y="274637"/>
            <a:ext cx="8229600" cy="758879"/>
          </a:xfrm>
          <a:prstGeom prst="rect">
            <a:avLst/>
          </a:prstGeom>
        </p:spPr>
        <p:txBody>
          <a:bodyPr>
            <a:normAutofit/>
          </a:bodyPr>
          <a:lstStyle>
            <a:lvl1pPr algn="ctr" rtl="0" eaLnBrk="0" fontAlgn="base" hangingPunct="0">
              <a:spcBef>
                <a:spcPct val="0"/>
              </a:spcBef>
              <a:spcAft>
                <a:spcPct val="0"/>
              </a:spcAft>
              <a:defRPr sz="3200" b="1" u="sng">
                <a:solidFill>
                  <a:schemeClr val="tx2"/>
                </a:solidFill>
                <a:latin typeface="Calibri"/>
                <a:ea typeface="ＭＳ Ｐゴシック" charset="-128"/>
                <a:cs typeface="ＭＳ Ｐゴシック" charset="-128"/>
              </a:defRPr>
            </a:lvl1pPr>
            <a:lvl2pPr algn="ctr" rtl="0" eaLnBrk="0" fontAlgn="base" hangingPunct="0">
              <a:spcBef>
                <a:spcPct val="0"/>
              </a:spcBef>
              <a:spcAft>
                <a:spcPct val="0"/>
              </a:spcAft>
              <a:defRPr sz="3200" b="1" u="sng">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200" b="1" u="sng">
                <a:solidFill>
                  <a:schemeClr val="tx2"/>
                </a:solidFill>
                <a:latin typeface="Arial" charset="0"/>
              </a:defRPr>
            </a:lvl6pPr>
            <a:lvl7pPr marL="914400" algn="ctr" rtl="0" eaLnBrk="0" fontAlgn="base" hangingPunct="0">
              <a:spcBef>
                <a:spcPct val="0"/>
              </a:spcBef>
              <a:spcAft>
                <a:spcPct val="0"/>
              </a:spcAft>
              <a:defRPr sz="3200" b="1" u="sng">
                <a:solidFill>
                  <a:schemeClr val="tx2"/>
                </a:solidFill>
                <a:latin typeface="Arial" charset="0"/>
              </a:defRPr>
            </a:lvl7pPr>
            <a:lvl8pPr marL="1371600" algn="ctr" rtl="0" eaLnBrk="0" fontAlgn="base" hangingPunct="0">
              <a:spcBef>
                <a:spcPct val="0"/>
              </a:spcBef>
              <a:spcAft>
                <a:spcPct val="0"/>
              </a:spcAft>
              <a:defRPr sz="3200" b="1" u="sng">
                <a:solidFill>
                  <a:schemeClr val="tx2"/>
                </a:solidFill>
                <a:latin typeface="Arial" charset="0"/>
              </a:defRPr>
            </a:lvl8pPr>
            <a:lvl9pPr marL="1828800" algn="ctr" rtl="0" eaLnBrk="0" fontAlgn="base" hangingPunct="0">
              <a:spcBef>
                <a:spcPct val="0"/>
              </a:spcBef>
              <a:spcAft>
                <a:spcPct val="0"/>
              </a:spcAft>
              <a:defRPr sz="3200" b="1" u="sng">
                <a:solidFill>
                  <a:schemeClr val="tx2"/>
                </a:solidFill>
                <a:latin typeface="Arial" charset="0"/>
              </a:defRPr>
            </a:lvl9pPr>
          </a:lstStyle>
          <a:p>
            <a:r>
              <a:rPr lang="en-US" sz="3600" smtClean="0"/>
              <a:t>What is Black Carbon?</a:t>
            </a:r>
            <a:endParaRPr lang="en-US" sz="3600" dirty="0"/>
          </a:p>
        </p:txBody>
      </p:sp>
      <p:sp>
        <p:nvSpPr>
          <p:cNvPr id="8" name="TextBox 7"/>
          <p:cNvSpPr txBox="1"/>
          <p:nvPr/>
        </p:nvSpPr>
        <p:spPr>
          <a:xfrm>
            <a:off x="609600" y="1219200"/>
            <a:ext cx="7848600" cy="523220"/>
          </a:xfrm>
          <a:prstGeom prst="rect">
            <a:avLst/>
          </a:prstGeom>
          <a:noFill/>
        </p:spPr>
        <p:txBody>
          <a:bodyPr wrap="square" rtlCol="0">
            <a:spAutoFit/>
          </a:bodyPr>
          <a:lstStyle/>
          <a:p>
            <a:r>
              <a:rPr lang="en-US" sz="2800" b="1" dirty="0" smtClean="0">
                <a:latin typeface="Calibri"/>
                <a:cs typeface="Calibri"/>
              </a:rPr>
              <a:t>           Nanometer scale                 </a:t>
            </a:r>
            <a:r>
              <a:rPr lang="en-US" sz="2800" b="1" dirty="0" smtClean="0">
                <a:latin typeface="Calibri"/>
                <a:cs typeface="Calibri"/>
                <a:sym typeface="Wingdings"/>
              </a:rPr>
              <a:t>         Meter scale</a:t>
            </a:r>
            <a:endParaRPr lang="en-US" sz="2800" b="1" dirty="0">
              <a:latin typeface="Calibri"/>
              <a:cs typeface="Calibri"/>
            </a:endParaRPr>
          </a:p>
        </p:txBody>
      </p:sp>
      <p:pic>
        <p:nvPicPr>
          <p:cNvPr id="10" name="Picture 9" descr="1-s2.0-S1352231007011296-gr3.jpg"/>
          <p:cNvPicPr>
            <a:picLocks noChangeAspect="1"/>
          </p:cNvPicPr>
          <p:nvPr/>
        </p:nvPicPr>
        <p:blipFill rotWithShape="1">
          <a:blip r:embed="rId4">
            <a:extLst>
              <a:ext uri="{28A0092B-C50C-407E-A947-70E740481C1C}">
                <a14:useLocalDpi xmlns:a14="http://schemas.microsoft.com/office/drawing/2010/main" val="0"/>
              </a:ext>
            </a:extLst>
          </a:blip>
          <a:srcRect l="-2" r="13447"/>
          <a:stretch/>
        </p:blipFill>
        <p:spPr>
          <a:xfrm>
            <a:off x="2243370" y="3538537"/>
            <a:ext cx="2962656" cy="1917812"/>
          </a:xfrm>
          <a:prstGeom prst="rect">
            <a:avLst/>
          </a:prstGeom>
        </p:spPr>
      </p:pic>
      <p:sp>
        <p:nvSpPr>
          <p:cNvPr id="24" name="Text Box 10"/>
          <p:cNvSpPr txBox="1">
            <a:spLocks noChangeArrowheads="1"/>
          </p:cNvSpPr>
          <p:nvPr/>
        </p:nvSpPr>
        <p:spPr bwMode="auto">
          <a:xfrm>
            <a:off x="4419600" y="3614737"/>
            <a:ext cx="762000" cy="175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o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de-DE" sz="1000" dirty="0" smtClean="0">
                <a:latin typeface="Calibri" charset="0"/>
                <a:cs typeface="Calibri" charset="0"/>
              </a:rPr>
              <a:t>Soto, 2008</a:t>
            </a:r>
            <a:endParaRPr lang="de-DE" sz="1000" dirty="0">
              <a:latin typeface="Calibri" charset="0"/>
              <a:cs typeface="Calibri" charset="0"/>
            </a:endParaRPr>
          </a:p>
        </p:txBody>
      </p:sp>
      <p:pic>
        <p:nvPicPr>
          <p:cNvPr id="11" name="Picture 10" descr="C571-SL_Yamaguchi_2006_0820001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1085" y="1939260"/>
            <a:ext cx="1567543" cy="1045029"/>
          </a:xfrm>
          <a:prstGeom prst="rect">
            <a:avLst/>
          </a:prstGeom>
        </p:spPr>
      </p:pic>
      <p:pic>
        <p:nvPicPr>
          <p:cNvPr id="16" name="Picture 15" descr="soo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8550" y="4648200"/>
            <a:ext cx="2514600" cy="1676400"/>
          </a:xfrm>
          <a:prstGeom prst="rect">
            <a:avLst/>
          </a:prstGeom>
        </p:spPr>
      </p:pic>
      <p:pic>
        <p:nvPicPr>
          <p:cNvPr id="18" name="Picture 17" descr="diesel-exhaust-soot-amsoi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7610" y="2971800"/>
            <a:ext cx="2140666" cy="1646202"/>
          </a:xfrm>
          <a:prstGeom prst="rect">
            <a:avLst/>
          </a:prstGeom>
        </p:spPr>
      </p:pic>
    </p:spTree>
    <p:extLst>
      <p:ext uri="{BB962C8B-B14F-4D97-AF65-F5344CB8AC3E}">
        <p14:creationId xmlns:p14="http://schemas.microsoft.com/office/powerpoint/2010/main" val="138497561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Morphology of Graphitic Elemental Carbon</a:t>
            </a:r>
            <a:endParaRPr lang="en-US" dirty="0"/>
          </a:p>
        </p:txBody>
      </p:sp>
      <p:sp>
        <p:nvSpPr>
          <p:cNvPr id="4" name="Date Placeholder 3"/>
          <p:cNvSpPr>
            <a:spLocks noGrp="1"/>
          </p:cNvSpPr>
          <p:nvPr>
            <p:ph type="dt" sz="half" idx="10"/>
          </p:nvPr>
        </p:nvSpPr>
        <p:spPr/>
        <p:txBody>
          <a:bodyPr/>
          <a:lstStyle/>
          <a:p>
            <a:r>
              <a:rPr lang="en-US" smtClean="0"/>
              <a:t>J. Ogren  </a:t>
            </a:r>
            <a:fld id="{080ED1E7-59CF-3A4C-8775-99A0FA27DB17}" type="datetime1">
              <a:rPr lang="en-US" smtClean="0"/>
              <a:pPr/>
              <a:t>16-05-24</a:t>
            </a:fld>
            <a:endParaRPr lang="en-US">
              <a:solidFill>
                <a:schemeClr val="tx1"/>
              </a:solidFill>
            </a:endParaRPr>
          </a:p>
        </p:txBody>
      </p:sp>
      <p:pic>
        <p:nvPicPr>
          <p:cNvPr id="9" name="Content Placeholder 8" descr="Ogren-Elemental_Carbon_in_the_atmosphere_cycle_and_lifetime-Figure1.png"/>
          <p:cNvPicPr>
            <a:picLocks noGrp="1" noChangeAspect="1"/>
          </p:cNvPicPr>
          <p:nvPr>
            <p:ph sz="half" idx="1"/>
          </p:nvPr>
        </p:nvPicPr>
        <p:blipFill>
          <a:blip r:embed="rId2"/>
          <a:srcRect l="-10648" r="-10648"/>
          <a:stretch>
            <a:fillRect/>
          </a:stretch>
        </p:blipFill>
        <p:spPr/>
      </p:pic>
      <p:sp>
        <p:nvSpPr>
          <p:cNvPr id="10" name="Content Placeholder 9"/>
          <p:cNvSpPr>
            <a:spLocks noGrp="1"/>
          </p:cNvSpPr>
          <p:nvPr>
            <p:ph sz="half" idx="2"/>
          </p:nvPr>
        </p:nvSpPr>
        <p:spPr/>
        <p:txBody>
          <a:bodyPr/>
          <a:lstStyle/>
          <a:p>
            <a:r>
              <a:rPr lang="en-US" dirty="0" smtClean="0">
                <a:latin typeface="Symbol" charset="2"/>
                <a:cs typeface="Symbol" charset="2"/>
              </a:rPr>
              <a:t>P</a:t>
            </a:r>
            <a:r>
              <a:rPr lang="en-US" dirty="0" smtClean="0"/>
              <a:t> </a:t>
            </a:r>
            <a:r>
              <a:rPr lang="en-US" dirty="0" err="1" smtClean="0"/>
              <a:t>orbitals</a:t>
            </a:r>
            <a:r>
              <a:rPr lang="en-US" dirty="0" smtClean="0"/>
              <a:t> of  planar graphite molecule are the cause of the strong, broadband light absorption of EC</a:t>
            </a:r>
          </a:p>
          <a:p>
            <a:r>
              <a:rPr lang="en-US" dirty="0" smtClean="0"/>
              <a:t>Coatings affect EC lifetime and optical properties</a:t>
            </a:r>
            <a:endParaRPr lang="en-US" dirty="0"/>
          </a:p>
        </p:txBody>
      </p:sp>
      <p:sp>
        <p:nvSpPr>
          <p:cNvPr id="7" name="Text Box 9"/>
          <p:cNvSpPr txBox="1">
            <a:spLocks noChangeArrowheads="1"/>
          </p:cNvSpPr>
          <p:nvPr/>
        </p:nvSpPr>
        <p:spPr bwMode="auto">
          <a:xfrm>
            <a:off x="381000" y="6320135"/>
            <a:ext cx="7434262" cy="461665"/>
          </a:xfrm>
          <a:prstGeom prst="rect">
            <a:avLst/>
          </a:prstGeom>
          <a:noFill/>
          <a:ln w="9525">
            <a:noFill/>
            <a:miter lim="800000"/>
            <a:headEnd/>
            <a:tailEnd/>
          </a:ln>
          <a:effectLst/>
        </p:spPr>
        <p:txBody>
          <a:bodyPr wrap="square">
            <a:prstTxWarp prst="textNoShape">
              <a:avLst/>
            </a:prstTxWarp>
            <a:spAutoFit/>
          </a:bodyPr>
          <a:lstStyle/>
          <a:p>
            <a:pPr algn="l">
              <a:spcBef>
                <a:spcPct val="50000"/>
              </a:spcBef>
            </a:pPr>
            <a:r>
              <a:rPr lang="en-US" b="1" dirty="0">
                <a:latin typeface="Arial" charset="0"/>
              </a:rPr>
              <a:t>Source: </a:t>
            </a:r>
            <a:r>
              <a:rPr lang="en-US" b="1" dirty="0" smtClean="0">
                <a:latin typeface="Arial" charset="0"/>
              </a:rPr>
              <a:t> Ogren et al., 1983</a:t>
            </a:r>
            <a:endParaRPr lang="en-US" b="1" dirty="0">
              <a:latin typeface="Arial" charset="0"/>
            </a:endParaRPr>
          </a:p>
        </p:txBody>
      </p:sp>
    </p:spTree>
    <p:extLst>
      <p:ext uri="{BB962C8B-B14F-4D97-AF65-F5344CB8AC3E}">
        <p14:creationId xmlns:p14="http://schemas.microsoft.com/office/powerpoint/2010/main" val="425528504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8785225" y="6500813"/>
            <a:ext cx="3238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de-DE" sz="1000" b="1">
                <a:solidFill>
                  <a:schemeClr val="bg1"/>
                </a:solidFill>
              </a:rPr>
              <a:t>36</a:t>
            </a:r>
          </a:p>
        </p:txBody>
      </p:sp>
      <p:sp>
        <p:nvSpPr>
          <p:cNvPr id="8195" name="Text Box 5"/>
          <p:cNvSpPr txBox="1">
            <a:spLocks noChangeArrowheads="1"/>
          </p:cNvSpPr>
          <p:nvPr/>
        </p:nvSpPr>
        <p:spPr bwMode="auto">
          <a:xfrm>
            <a:off x="250825" y="2667000"/>
            <a:ext cx="51847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de-DE" sz="1600" dirty="0" err="1"/>
              <a:t>Classification</a:t>
            </a:r>
            <a:r>
              <a:rPr lang="de-DE" sz="1600" dirty="0"/>
              <a:t> </a:t>
            </a:r>
            <a:r>
              <a:rPr lang="de-DE" sz="1600" dirty="0" err="1"/>
              <a:t>and</a:t>
            </a:r>
            <a:r>
              <a:rPr lang="de-DE" sz="1600" dirty="0"/>
              <a:t> </a:t>
            </a:r>
            <a:r>
              <a:rPr lang="de-DE" sz="1600" dirty="0" err="1"/>
              <a:t>molecular</a:t>
            </a:r>
            <a:r>
              <a:rPr lang="de-DE" sz="1600" dirty="0"/>
              <a:t> </a:t>
            </a:r>
            <a:r>
              <a:rPr lang="de-DE" sz="1600" dirty="0" err="1"/>
              <a:t>structure</a:t>
            </a:r>
            <a:r>
              <a:rPr lang="de-DE" sz="1600" dirty="0"/>
              <a:t> </a:t>
            </a:r>
            <a:r>
              <a:rPr lang="de-DE" sz="1600" dirty="0" err="1"/>
              <a:t>of</a:t>
            </a:r>
            <a:r>
              <a:rPr lang="de-DE" sz="1600" dirty="0"/>
              <a:t> </a:t>
            </a:r>
            <a:r>
              <a:rPr lang="de-DE" sz="1600" dirty="0" err="1"/>
              <a:t>carbonaceous</a:t>
            </a:r>
            <a:r>
              <a:rPr lang="de-DE" sz="1600" dirty="0"/>
              <a:t> </a:t>
            </a:r>
            <a:r>
              <a:rPr lang="de-DE" sz="1600" dirty="0" err="1"/>
              <a:t>aerosol</a:t>
            </a:r>
            <a:r>
              <a:rPr lang="de-DE" sz="1600" dirty="0"/>
              <a:t> </a:t>
            </a:r>
            <a:r>
              <a:rPr lang="de-DE" sz="1600" dirty="0" err="1"/>
              <a:t>components</a:t>
            </a:r>
            <a:r>
              <a:rPr lang="de-DE" sz="1600" dirty="0"/>
              <a:t> (</a:t>
            </a:r>
            <a:r>
              <a:rPr lang="de-DE" sz="1600" dirty="0" err="1"/>
              <a:t>Andreae</a:t>
            </a:r>
            <a:r>
              <a:rPr lang="de-DE" sz="1600" dirty="0"/>
              <a:t> </a:t>
            </a:r>
            <a:r>
              <a:rPr lang="de-DE" sz="1600" dirty="0" err="1"/>
              <a:t>and</a:t>
            </a:r>
            <a:r>
              <a:rPr lang="de-DE" sz="1600" dirty="0"/>
              <a:t> </a:t>
            </a:r>
            <a:r>
              <a:rPr lang="de-DE" sz="1600" dirty="0" err="1"/>
              <a:t>Gelencser</a:t>
            </a:r>
            <a:r>
              <a:rPr lang="de-DE" sz="1600" dirty="0"/>
              <a:t>, 2006)</a:t>
            </a:r>
          </a:p>
        </p:txBody>
      </p:sp>
      <p:pic>
        <p:nvPicPr>
          <p:cNvPr id="819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417887"/>
            <a:ext cx="2979737"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7" name="Rectangle 8"/>
          <p:cNvSpPr>
            <a:spLocks noChangeArrowheads="1"/>
          </p:cNvSpPr>
          <p:nvPr/>
        </p:nvSpPr>
        <p:spPr bwMode="auto">
          <a:xfrm>
            <a:off x="3711575" y="5357812"/>
            <a:ext cx="1079500" cy="144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99" name="Text Box 10"/>
          <p:cNvSpPr txBox="1">
            <a:spLocks noChangeArrowheads="1"/>
          </p:cNvSpPr>
          <p:nvPr/>
        </p:nvSpPr>
        <p:spPr bwMode="auto">
          <a:xfrm>
            <a:off x="2574925" y="6307137"/>
            <a:ext cx="930275"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de-DE" sz="1000">
                <a:latin typeface="Calibri" charset="0"/>
                <a:cs typeface="Calibri" charset="0"/>
              </a:rPr>
              <a:t>Delhaye, 2009</a:t>
            </a:r>
          </a:p>
        </p:txBody>
      </p:sp>
      <p:pic>
        <p:nvPicPr>
          <p:cNvPr id="820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177800"/>
            <a:ext cx="4932363"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201" name="Picture 2"/>
          <p:cNvPicPr>
            <a:picLocks noChangeAspect="1" noChangeArrowheads="1"/>
          </p:cNvPicPr>
          <p:nvPr/>
        </p:nvPicPr>
        <p:blipFill>
          <a:blip r:embed="rId4">
            <a:extLst>
              <a:ext uri="{28A0092B-C50C-407E-A947-70E740481C1C}">
                <a14:useLocalDpi xmlns:a14="http://schemas.microsoft.com/office/drawing/2010/main" val="0"/>
              </a:ext>
            </a:extLst>
          </a:blip>
          <a:srcRect l="19975" r="22330" b="35660"/>
          <a:stretch>
            <a:fillRect/>
          </a:stretch>
        </p:blipFill>
        <p:spPr bwMode="auto">
          <a:xfrm>
            <a:off x="3495675" y="3409950"/>
            <a:ext cx="1754187" cy="296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02" name="Text Box 10"/>
          <p:cNvSpPr txBox="1">
            <a:spLocks noChangeArrowheads="1"/>
          </p:cNvSpPr>
          <p:nvPr/>
        </p:nvSpPr>
        <p:spPr bwMode="auto">
          <a:xfrm>
            <a:off x="3913190" y="6300787"/>
            <a:ext cx="142874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de-DE" sz="1000" dirty="0">
                <a:latin typeface="Calibri" charset="0"/>
                <a:cs typeface="Calibri" charset="0"/>
              </a:rPr>
              <a:t>Ogren &amp; </a:t>
            </a:r>
            <a:r>
              <a:rPr lang="de-DE" sz="1000" dirty="0" err="1" smtClean="0">
                <a:latin typeface="Calibri" charset="0"/>
                <a:cs typeface="Calibri" charset="0"/>
              </a:rPr>
              <a:t>Charlson</a:t>
            </a:r>
            <a:r>
              <a:rPr lang="de-DE" sz="1000" dirty="0" smtClean="0">
                <a:latin typeface="Calibri" charset="0"/>
                <a:cs typeface="Calibri" charset="0"/>
              </a:rPr>
              <a:t>, </a:t>
            </a:r>
            <a:r>
              <a:rPr lang="de-DE" sz="1000" dirty="0">
                <a:latin typeface="Calibri" charset="0"/>
                <a:cs typeface="Calibri" charset="0"/>
              </a:rPr>
              <a:t>1983</a:t>
            </a:r>
          </a:p>
        </p:txBody>
      </p:sp>
      <p:sp>
        <p:nvSpPr>
          <p:cNvPr id="8203" name="Text Box 4"/>
          <p:cNvSpPr txBox="1">
            <a:spLocks noChangeArrowheads="1"/>
          </p:cNvSpPr>
          <p:nvPr/>
        </p:nvSpPr>
        <p:spPr bwMode="auto">
          <a:xfrm>
            <a:off x="8785225" y="6500813"/>
            <a:ext cx="3238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de-DE" sz="1000" b="1">
                <a:solidFill>
                  <a:schemeClr val="bg1"/>
                </a:solidFill>
              </a:rPr>
              <a:t>36</a:t>
            </a:r>
          </a:p>
        </p:txBody>
      </p:sp>
      <p:sp>
        <p:nvSpPr>
          <p:cNvPr id="12" name="Rectangle 2"/>
          <p:cNvSpPr>
            <a:spLocks noChangeArrowheads="1"/>
          </p:cNvSpPr>
          <p:nvPr/>
        </p:nvSpPr>
        <p:spPr bwMode="auto">
          <a:xfrm>
            <a:off x="5722938" y="1563687"/>
            <a:ext cx="3024187" cy="646113"/>
          </a:xfrm>
          <a:prstGeom prst="rect">
            <a:avLst/>
          </a:prstGeom>
          <a:solidFill>
            <a:schemeClr val="bg1">
              <a:lumMod val="95000"/>
            </a:schemeClr>
          </a:solidFill>
          <a:ln w="38100">
            <a:solidFill>
              <a:srgbClr val="4D4D4D"/>
            </a:solidFill>
            <a:miter lim="800000"/>
            <a:headEnd/>
            <a:tailEnd/>
          </a:ln>
          <a:effectLst/>
        </p:spPr>
        <p:txBody>
          <a:bodyPr wrap="none" anchor="ctr"/>
          <a:lstStyle/>
          <a:p>
            <a:pPr>
              <a:defRPr/>
            </a:pPr>
            <a:endParaRPr lang="de-DE">
              <a:ea typeface="+mn-ea"/>
            </a:endParaRPr>
          </a:p>
        </p:txBody>
      </p:sp>
      <p:sp>
        <p:nvSpPr>
          <p:cNvPr id="13" name="Text Box 3"/>
          <p:cNvSpPr txBox="1">
            <a:spLocks noChangeArrowheads="1"/>
          </p:cNvSpPr>
          <p:nvPr/>
        </p:nvSpPr>
        <p:spPr bwMode="auto">
          <a:xfrm>
            <a:off x="5794375" y="682625"/>
            <a:ext cx="3295650"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430338" algn="l"/>
              </a:tabLst>
              <a:defRPr>
                <a:solidFill>
                  <a:schemeClr val="tx1"/>
                </a:solidFill>
                <a:latin typeface="Arial" charset="0"/>
              </a:defRPr>
            </a:lvl1pPr>
            <a:lvl2pPr>
              <a:tabLst>
                <a:tab pos="1430338" algn="l"/>
              </a:tabLst>
              <a:defRPr>
                <a:solidFill>
                  <a:schemeClr val="tx1"/>
                </a:solidFill>
                <a:latin typeface="Arial" charset="0"/>
              </a:defRPr>
            </a:lvl2pPr>
            <a:lvl3pPr>
              <a:tabLst>
                <a:tab pos="1430338" algn="l"/>
              </a:tabLst>
              <a:defRPr>
                <a:solidFill>
                  <a:schemeClr val="tx1"/>
                </a:solidFill>
                <a:latin typeface="Arial" charset="0"/>
              </a:defRPr>
            </a:lvl3pPr>
            <a:lvl4pPr>
              <a:tabLst>
                <a:tab pos="1430338" algn="l"/>
              </a:tabLst>
              <a:defRPr>
                <a:solidFill>
                  <a:schemeClr val="tx1"/>
                </a:solidFill>
                <a:latin typeface="Arial" charset="0"/>
              </a:defRPr>
            </a:lvl4pPr>
            <a:lvl5pPr>
              <a:tabLst>
                <a:tab pos="1430338" algn="l"/>
              </a:tabLst>
              <a:defRPr>
                <a:solidFill>
                  <a:schemeClr val="tx1"/>
                </a:solidFill>
                <a:latin typeface="Arial" charset="0"/>
              </a:defRPr>
            </a:lvl5pPr>
            <a:lvl6pPr fontAlgn="base">
              <a:spcBef>
                <a:spcPct val="0"/>
              </a:spcBef>
              <a:spcAft>
                <a:spcPct val="0"/>
              </a:spcAft>
              <a:tabLst>
                <a:tab pos="1430338" algn="l"/>
              </a:tabLst>
              <a:defRPr>
                <a:solidFill>
                  <a:schemeClr val="tx1"/>
                </a:solidFill>
                <a:latin typeface="Arial" charset="0"/>
              </a:defRPr>
            </a:lvl6pPr>
            <a:lvl7pPr fontAlgn="base">
              <a:spcBef>
                <a:spcPct val="0"/>
              </a:spcBef>
              <a:spcAft>
                <a:spcPct val="0"/>
              </a:spcAft>
              <a:tabLst>
                <a:tab pos="1430338" algn="l"/>
              </a:tabLst>
              <a:defRPr>
                <a:solidFill>
                  <a:schemeClr val="tx1"/>
                </a:solidFill>
                <a:latin typeface="Arial" charset="0"/>
              </a:defRPr>
            </a:lvl7pPr>
            <a:lvl8pPr fontAlgn="base">
              <a:spcBef>
                <a:spcPct val="0"/>
              </a:spcBef>
              <a:spcAft>
                <a:spcPct val="0"/>
              </a:spcAft>
              <a:tabLst>
                <a:tab pos="1430338" algn="l"/>
              </a:tabLst>
              <a:defRPr>
                <a:solidFill>
                  <a:schemeClr val="tx1"/>
                </a:solidFill>
                <a:latin typeface="Arial" charset="0"/>
              </a:defRPr>
            </a:lvl8pPr>
            <a:lvl9pPr fontAlgn="base">
              <a:spcBef>
                <a:spcPct val="0"/>
              </a:spcBef>
              <a:spcAft>
                <a:spcPct val="0"/>
              </a:spcAft>
              <a:tabLst>
                <a:tab pos="1430338" algn="l"/>
              </a:tabLst>
              <a:defRPr>
                <a:solidFill>
                  <a:schemeClr val="tx1"/>
                </a:solidFill>
                <a:latin typeface="Arial" charset="0"/>
              </a:defRPr>
            </a:lvl9pPr>
          </a:lstStyle>
          <a:p>
            <a:pPr algn="l" eaLnBrk="0" hangingPunct="0">
              <a:spcAft>
                <a:spcPct val="50000"/>
              </a:spcAft>
              <a:tabLst>
                <a:tab pos="1077913" algn="l"/>
              </a:tabLst>
              <a:defRPr/>
            </a:pPr>
            <a:r>
              <a:rPr lang="en-GB" sz="2400" b="1" dirty="0" smtClean="0">
                <a:solidFill>
                  <a:srgbClr val="3A6F8A"/>
                </a:solidFill>
                <a:latin typeface="+mn-lt"/>
                <a:ea typeface="+mn-ea"/>
                <a:cs typeface="Calibri" pitchFamily="34" charset="0"/>
              </a:rPr>
              <a:t>Light-absorbing aerosol components</a:t>
            </a:r>
            <a:endParaRPr lang="en-GB" sz="1800" b="1" dirty="0" smtClean="0">
              <a:solidFill>
                <a:srgbClr val="4D4D4D"/>
              </a:solidFill>
              <a:latin typeface="Calibri" pitchFamily="34" charset="0"/>
              <a:ea typeface="+mn-ea"/>
              <a:cs typeface="Calibri" pitchFamily="34" charset="0"/>
            </a:endParaRPr>
          </a:p>
          <a:p>
            <a:pPr algn="l" eaLnBrk="0" hangingPunct="0">
              <a:spcAft>
                <a:spcPct val="50000"/>
              </a:spcAft>
              <a:tabLst>
                <a:tab pos="1077913" algn="l"/>
              </a:tabLst>
              <a:defRPr/>
            </a:pPr>
            <a:r>
              <a:rPr lang="en-GB" sz="1800" dirty="0" smtClean="0">
                <a:latin typeface="Calibri" pitchFamily="34" charset="0"/>
                <a:ea typeface="+mn-ea"/>
                <a:cs typeface="Calibri" pitchFamily="34" charset="0"/>
                <a:sym typeface="Symbol" pitchFamily="18" charset="2"/>
              </a:rPr>
              <a:t>VIS + IR	black carbon 	brown carbon</a:t>
            </a:r>
          </a:p>
          <a:p>
            <a:pPr algn="l" eaLnBrk="0" hangingPunct="0">
              <a:spcAft>
                <a:spcPct val="50000"/>
              </a:spcAft>
              <a:tabLst>
                <a:tab pos="1077913" algn="l"/>
              </a:tabLst>
              <a:defRPr/>
            </a:pPr>
            <a:r>
              <a:rPr lang="en-GB" sz="1800" dirty="0" smtClean="0">
                <a:latin typeface="Calibri" pitchFamily="34" charset="0"/>
                <a:ea typeface="+mn-ea"/>
                <a:cs typeface="Calibri" pitchFamily="34" charset="0"/>
                <a:sym typeface="Symbol" pitchFamily="18" charset="2"/>
              </a:rPr>
              <a:t>"green"  	Fe</a:t>
            </a:r>
            <a:r>
              <a:rPr lang="en-GB" sz="1800" baseline="-25000" dirty="0" smtClean="0">
                <a:latin typeface="Calibri" pitchFamily="34" charset="0"/>
                <a:ea typeface="+mn-ea"/>
                <a:cs typeface="Calibri" pitchFamily="34" charset="0"/>
                <a:sym typeface="Symbol" pitchFamily="18" charset="2"/>
              </a:rPr>
              <a:t>2</a:t>
            </a:r>
            <a:r>
              <a:rPr lang="en-GB" sz="1800" dirty="0" smtClean="0">
                <a:latin typeface="Calibri" pitchFamily="34" charset="0"/>
                <a:ea typeface="+mn-ea"/>
                <a:cs typeface="Calibri" pitchFamily="34" charset="0"/>
                <a:sym typeface="Symbol" pitchFamily="18" charset="2"/>
              </a:rPr>
              <a:t>O</a:t>
            </a:r>
            <a:r>
              <a:rPr lang="en-GB" sz="1800" baseline="-25000" dirty="0" smtClean="0">
                <a:latin typeface="Calibri" pitchFamily="34" charset="0"/>
                <a:ea typeface="+mn-ea"/>
                <a:cs typeface="Calibri" pitchFamily="34" charset="0"/>
                <a:sym typeface="Symbol" pitchFamily="18" charset="2"/>
              </a:rPr>
              <a:t>3  , </a:t>
            </a:r>
            <a:r>
              <a:rPr lang="en-GB" sz="1800" dirty="0" smtClean="0">
                <a:latin typeface="Calibri" pitchFamily="34" charset="0"/>
                <a:ea typeface="+mn-ea"/>
                <a:cs typeface="Calibri" pitchFamily="34" charset="0"/>
                <a:sym typeface="Symbol" pitchFamily="18" charset="2"/>
              </a:rPr>
              <a:t>mineral dust</a:t>
            </a:r>
          </a:p>
          <a:p>
            <a:pPr algn="l" eaLnBrk="0" hangingPunct="0">
              <a:spcAft>
                <a:spcPct val="50000"/>
              </a:spcAft>
              <a:tabLst>
                <a:tab pos="1077913" algn="l"/>
              </a:tabLst>
              <a:defRPr/>
            </a:pPr>
            <a:r>
              <a:rPr lang="en-GB" sz="1800" dirty="0" smtClean="0">
                <a:latin typeface="Calibri" pitchFamily="34" charset="0"/>
                <a:ea typeface="+mn-ea"/>
                <a:cs typeface="Calibri" pitchFamily="34" charset="0"/>
                <a:sym typeface="Symbol" pitchFamily="18" charset="2"/>
              </a:rPr>
              <a:t>near IR	H</a:t>
            </a:r>
            <a:r>
              <a:rPr lang="en-GB" sz="1800" baseline="-25000" dirty="0" smtClean="0">
                <a:latin typeface="Calibri" pitchFamily="34" charset="0"/>
                <a:ea typeface="+mn-ea"/>
                <a:cs typeface="Calibri" pitchFamily="34" charset="0"/>
                <a:sym typeface="Symbol" pitchFamily="18" charset="2"/>
              </a:rPr>
              <a:t>2</a:t>
            </a:r>
            <a:r>
              <a:rPr lang="en-GB" sz="1800" dirty="0" smtClean="0">
                <a:latin typeface="Calibri" pitchFamily="34" charset="0"/>
                <a:ea typeface="+mn-ea"/>
                <a:cs typeface="Calibri" pitchFamily="34" charset="0"/>
                <a:sym typeface="Symbol" pitchFamily="18" charset="2"/>
              </a:rPr>
              <a:t>O</a:t>
            </a:r>
          </a:p>
          <a:p>
            <a:pPr algn="l" eaLnBrk="0" hangingPunct="0">
              <a:spcAft>
                <a:spcPct val="50000"/>
              </a:spcAft>
              <a:tabLst>
                <a:tab pos="1077913" algn="l"/>
              </a:tabLst>
              <a:defRPr/>
            </a:pPr>
            <a:r>
              <a:rPr lang="en-GB" sz="1800" dirty="0" smtClean="0">
                <a:latin typeface="Calibri" pitchFamily="34" charset="0"/>
                <a:ea typeface="+mn-ea"/>
                <a:cs typeface="Calibri" pitchFamily="34" charset="0"/>
                <a:sym typeface="Symbol" pitchFamily="18" charset="2"/>
              </a:rPr>
              <a:t>	(NH</a:t>
            </a:r>
            <a:r>
              <a:rPr lang="en-GB" sz="1800" baseline="-25000" dirty="0" smtClean="0">
                <a:latin typeface="Calibri" pitchFamily="34" charset="0"/>
                <a:ea typeface="+mn-ea"/>
                <a:cs typeface="Calibri" pitchFamily="34" charset="0"/>
                <a:sym typeface="Symbol" pitchFamily="18" charset="2"/>
              </a:rPr>
              <a:t>4</a:t>
            </a:r>
            <a:r>
              <a:rPr lang="en-GB" sz="1800" dirty="0" smtClean="0">
                <a:latin typeface="Calibri" pitchFamily="34" charset="0"/>
                <a:ea typeface="+mn-ea"/>
                <a:cs typeface="Calibri" pitchFamily="34" charset="0"/>
                <a:sym typeface="Symbol" pitchFamily="18" charset="2"/>
              </a:rPr>
              <a:t>)</a:t>
            </a:r>
            <a:r>
              <a:rPr lang="en-GB" sz="1800" baseline="-25000" dirty="0" smtClean="0">
                <a:latin typeface="Calibri" pitchFamily="34" charset="0"/>
                <a:ea typeface="+mn-ea"/>
                <a:cs typeface="Calibri" pitchFamily="34" charset="0"/>
                <a:sym typeface="Symbol" pitchFamily="18" charset="2"/>
              </a:rPr>
              <a:t>2 </a:t>
            </a:r>
            <a:r>
              <a:rPr lang="en-GB" sz="1800" dirty="0" smtClean="0">
                <a:latin typeface="Calibri" pitchFamily="34" charset="0"/>
                <a:ea typeface="+mn-ea"/>
                <a:cs typeface="Calibri" pitchFamily="34" charset="0"/>
                <a:sym typeface="Symbol" pitchFamily="18" charset="2"/>
              </a:rPr>
              <a:t>SO</a:t>
            </a:r>
            <a:r>
              <a:rPr lang="en-GB" sz="1800" baseline="-25000" dirty="0" smtClean="0">
                <a:latin typeface="Calibri" pitchFamily="34" charset="0"/>
                <a:ea typeface="+mn-ea"/>
                <a:cs typeface="Calibri" pitchFamily="34" charset="0"/>
                <a:sym typeface="Symbol" pitchFamily="18" charset="2"/>
              </a:rPr>
              <a:t>4	</a:t>
            </a:r>
          </a:p>
          <a:p>
            <a:pPr algn="l" eaLnBrk="0" hangingPunct="0">
              <a:spcAft>
                <a:spcPct val="50000"/>
              </a:spcAft>
              <a:defRPr/>
            </a:pPr>
            <a:r>
              <a:rPr lang="en-GB" sz="1800" dirty="0" smtClean="0">
                <a:latin typeface="Calibri" pitchFamily="34" charset="0"/>
                <a:ea typeface="+mn-ea"/>
                <a:cs typeface="Calibri" pitchFamily="34" charset="0"/>
                <a:sym typeface="Symbol" pitchFamily="18" charset="2"/>
              </a:rPr>
              <a:t>In the VIS, only graphitic-like black carbon and refractory organics (brown carbon)     absorb light efficiently. </a:t>
            </a:r>
          </a:p>
        </p:txBody>
      </p:sp>
    </p:spTree>
    <p:extLst>
      <p:ext uri="{BB962C8B-B14F-4D97-AF65-F5344CB8AC3E}">
        <p14:creationId xmlns:p14="http://schemas.microsoft.com/office/powerpoint/2010/main" val="166839446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58879"/>
          </a:xfrm>
        </p:spPr>
        <p:txBody>
          <a:bodyPr>
            <a:normAutofit/>
          </a:bodyPr>
          <a:lstStyle/>
          <a:p>
            <a:r>
              <a:rPr lang="en-US" sz="3600" dirty="0" smtClean="0"/>
              <a:t>What is Black Carbon?</a:t>
            </a:r>
            <a:endParaRPr lang="en-US" sz="3600" dirty="0"/>
          </a:p>
        </p:txBody>
      </p:sp>
      <p:sp>
        <p:nvSpPr>
          <p:cNvPr id="3" name="Content Placeholder 2"/>
          <p:cNvSpPr>
            <a:spLocks noGrp="1"/>
          </p:cNvSpPr>
          <p:nvPr>
            <p:ph idx="1"/>
          </p:nvPr>
        </p:nvSpPr>
        <p:spPr>
          <a:xfrm>
            <a:off x="457200" y="1252484"/>
            <a:ext cx="8229600" cy="5103866"/>
          </a:xfrm>
        </p:spPr>
        <p:txBody>
          <a:bodyPr>
            <a:normAutofit/>
          </a:bodyPr>
          <a:lstStyle/>
          <a:p>
            <a:r>
              <a:rPr lang="en-US" dirty="0" smtClean="0"/>
              <a:t>Defined by five essential characteristics</a:t>
            </a:r>
            <a:endParaRPr lang="en-US" sz="2800" dirty="0" smtClean="0"/>
          </a:p>
          <a:p>
            <a:pPr lvl="1"/>
            <a:r>
              <a:rPr lang="en-US" dirty="0" smtClean="0"/>
              <a:t>Composition</a:t>
            </a:r>
          </a:p>
          <a:p>
            <a:pPr lvl="1"/>
            <a:r>
              <a:rPr lang="en-US" dirty="0" smtClean="0"/>
              <a:t>Morphology</a:t>
            </a:r>
            <a:endParaRPr lang="en-US" dirty="0"/>
          </a:p>
          <a:p>
            <a:pPr lvl="1"/>
            <a:r>
              <a:rPr lang="en-US" dirty="0" smtClean="0"/>
              <a:t>Volatility</a:t>
            </a:r>
          </a:p>
          <a:p>
            <a:pPr lvl="1"/>
            <a:r>
              <a:rPr lang="en-US" dirty="0" smtClean="0"/>
              <a:t>Solubility</a:t>
            </a:r>
          </a:p>
          <a:p>
            <a:pPr lvl="1"/>
            <a:r>
              <a:rPr lang="en-US" dirty="0" smtClean="0"/>
              <a:t>Light absorption</a:t>
            </a:r>
          </a:p>
        </p:txBody>
      </p:sp>
    </p:spTree>
    <p:extLst>
      <p:ext uri="{BB962C8B-B14F-4D97-AF65-F5344CB8AC3E}">
        <p14:creationId xmlns:p14="http://schemas.microsoft.com/office/powerpoint/2010/main" val="304622693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Black Carbon</a:t>
            </a:r>
            <a:endParaRPr lang="en-US" dirty="0"/>
          </a:p>
        </p:txBody>
      </p:sp>
      <p:sp>
        <p:nvSpPr>
          <p:cNvPr id="10243" name="Content Placeholder 2"/>
          <p:cNvSpPr>
            <a:spLocks noGrp="1"/>
          </p:cNvSpPr>
          <p:nvPr>
            <p:ph idx="1"/>
          </p:nvPr>
        </p:nvSpPr>
        <p:spPr>
          <a:xfrm>
            <a:off x="685800" y="990600"/>
            <a:ext cx="7848600" cy="4876800"/>
          </a:xfrm>
        </p:spPr>
        <p:txBody>
          <a:bodyPr>
            <a:normAutofit fontScale="92500" lnSpcReduction="20000"/>
          </a:bodyPr>
          <a:lstStyle/>
          <a:p>
            <a:pPr eaLnBrk="1" hangingPunct="1"/>
            <a:r>
              <a:rPr lang="en-US" sz="3200" dirty="0">
                <a:latin typeface="Calibri" charset="0"/>
                <a:cs typeface="Calibri" charset="0"/>
              </a:rPr>
              <a:t>Carbonaceous particulate matter</a:t>
            </a:r>
          </a:p>
          <a:p>
            <a:pPr lvl="1" eaLnBrk="1" hangingPunct="1"/>
            <a:r>
              <a:rPr lang="en-US" dirty="0">
                <a:latin typeface="Calibri" charset="0"/>
                <a:cs typeface="Calibri" charset="0"/>
              </a:rPr>
              <a:t>a high fraction of which is sp</a:t>
            </a:r>
            <a:r>
              <a:rPr lang="en-US" baseline="30000" dirty="0">
                <a:latin typeface="Calibri" charset="0"/>
                <a:cs typeface="Calibri" charset="0"/>
              </a:rPr>
              <a:t>2</a:t>
            </a:r>
            <a:r>
              <a:rPr lang="en-US" dirty="0">
                <a:latin typeface="Calibri" charset="0"/>
                <a:cs typeface="Calibri" charset="0"/>
              </a:rPr>
              <a:t>-bonded carbon</a:t>
            </a:r>
          </a:p>
          <a:p>
            <a:pPr eaLnBrk="1" hangingPunct="1"/>
            <a:r>
              <a:rPr lang="en-US" sz="3200" dirty="0">
                <a:latin typeface="Calibri" charset="0"/>
                <a:cs typeface="Calibri" charset="0"/>
              </a:rPr>
              <a:t>Consists of aggregates of spherules</a:t>
            </a:r>
          </a:p>
          <a:p>
            <a:pPr lvl="1" eaLnBrk="1" hangingPunct="1"/>
            <a:r>
              <a:rPr lang="en-US" dirty="0">
                <a:latin typeface="Calibri" charset="0"/>
                <a:cs typeface="Calibri" charset="0"/>
              </a:rPr>
              <a:t>Individually, from &lt;10 to (typically) 50 nm in diameter</a:t>
            </a:r>
          </a:p>
          <a:p>
            <a:pPr eaLnBrk="1" hangingPunct="1"/>
            <a:r>
              <a:rPr lang="en-US" sz="3200" dirty="0">
                <a:latin typeface="Calibri" charset="0"/>
                <a:cs typeface="Calibri" charset="0"/>
              </a:rPr>
              <a:t>Refractory</a:t>
            </a:r>
          </a:p>
          <a:p>
            <a:pPr eaLnBrk="1" hangingPunct="1"/>
            <a:r>
              <a:rPr lang="en-US" sz="3200" dirty="0">
                <a:latin typeface="Calibri" charset="0"/>
                <a:cs typeface="Calibri" charset="0"/>
              </a:rPr>
              <a:t>Insoluble in water</a:t>
            </a:r>
          </a:p>
          <a:p>
            <a:pPr eaLnBrk="1" hangingPunct="1"/>
            <a:r>
              <a:rPr lang="en-US" sz="3200" dirty="0">
                <a:latin typeface="Calibri" charset="0"/>
                <a:cs typeface="Calibri" charset="0"/>
              </a:rPr>
              <a:t>Strongly absorbs light at all visible wavelengths</a:t>
            </a:r>
          </a:p>
          <a:p>
            <a:pPr lvl="1" eaLnBrk="1" hangingPunct="1"/>
            <a:r>
              <a:rPr lang="en-US" dirty="0">
                <a:latin typeface="Calibri" charset="0"/>
                <a:cs typeface="Calibri" charset="0"/>
              </a:rPr>
              <a:t>when freshly emitted, has a mass absorption </a:t>
            </a:r>
            <a:r>
              <a:rPr lang="en-US" dirty="0" smtClean="0">
                <a:latin typeface="Calibri" charset="0"/>
                <a:cs typeface="Calibri" charset="0"/>
              </a:rPr>
              <a:t>efficiency </a:t>
            </a:r>
            <a:r>
              <a:rPr lang="en-US" dirty="0">
                <a:latin typeface="Calibri" charset="0"/>
                <a:cs typeface="Calibri" charset="0"/>
              </a:rPr>
              <a:t>of at least 5 m</a:t>
            </a:r>
            <a:r>
              <a:rPr lang="en-US" baseline="30000" dirty="0">
                <a:latin typeface="Calibri" charset="0"/>
                <a:cs typeface="Calibri" charset="0"/>
              </a:rPr>
              <a:t>2</a:t>
            </a:r>
            <a:r>
              <a:rPr lang="en-US" dirty="0">
                <a:latin typeface="Calibri" charset="0"/>
                <a:cs typeface="Calibri" charset="0"/>
              </a:rPr>
              <a:t> g</a:t>
            </a:r>
            <a:r>
              <a:rPr lang="en-US" baseline="30000" dirty="0">
                <a:latin typeface="Calibri" charset="0"/>
                <a:cs typeface="Calibri" charset="0"/>
              </a:rPr>
              <a:t>-1</a:t>
            </a:r>
            <a:r>
              <a:rPr lang="en-US" dirty="0">
                <a:latin typeface="Calibri" charset="0"/>
                <a:cs typeface="Calibri" charset="0"/>
              </a:rPr>
              <a:t> at the mid-visible wavelength of 550 nm</a:t>
            </a:r>
            <a:endParaRPr lang="en-US" sz="2400" dirty="0">
              <a:latin typeface="Calibri" charset="0"/>
              <a:cs typeface="Calibri" charset="0"/>
            </a:endParaRPr>
          </a:p>
        </p:txBody>
      </p:sp>
    </p:spTree>
    <p:extLst>
      <p:ext uri="{BB962C8B-B14F-4D97-AF65-F5344CB8AC3E}">
        <p14:creationId xmlns:p14="http://schemas.microsoft.com/office/powerpoint/2010/main" val="65317463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46088" y="293688"/>
            <a:ext cx="8229600" cy="758825"/>
          </a:xfrm>
          <a:prstGeom prst="rect">
            <a:avLst/>
          </a:prstGeom>
        </p:spPr>
        <p:txBody>
          <a:bodyPr>
            <a:norm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3200" b="1" u="sng" dirty="0">
                <a:solidFill>
                  <a:srgbClr val="000000"/>
                </a:solidFill>
                <a:latin typeface="Calibri"/>
              </a:rPr>
              <a:t>“BC” Measurement Methods</a:t>
            </a:r>
          </a:p>
        </p:txBody>
      </p:sp>
      <p:sp>
        <p:nvSpPr>
          <p:cNvPr id="7" name="Content Placeholder 2"/>
          <p:cNvSpPr txBox="1">
            <a:spLocks/>
          </p:cNvSpPr>
          <p:nvPr/>
        </p:nvSpPr>
        <p:spPr bwMode="auto">
          <a:xfrm>
            <a:off x="755650" y="981075"/>
            <a:ext cx="5722938" cy="532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marL="342900" indent="-342900" algn="l" rtl="0" eaLnBrk="0" fontAlgn="base" hangingPunct="0">
              <a:spcBef>
                <a:spcPct val="20000"/>
              </a:spcBef>
              <a:spcAft>
                <a:spcPct val="0"/>
              </a:spcAft>
              <a:buClr>
                <a:srgbClr val="009EE0"/>
              </a:buClr>
              <a:defRPr sz="2200">
                <a:solidFill>
                  <a:schemeClr val="tx1"/>
                </a:solidFill>
                <a:latin typeface="+mn-lt"/>
                <a:ea typeface="+mn-ea"/>
                <a:cs typeface="+mn-cs"/>
              </a:defRPr>
            </a:lvl1pPr>
            <a:lvl2pPr marL="742950" indent="-285750" algn="l" rtl="0" eaLnBrk="0" fontAlgn="base" hangingPunct="0">
              <a:spcBef>
                <a:spcPct val="20000"/>
              </a:spcBef>
              <a:spcAft>
                <a:spcPct val="0"/>
              </a:spcAft>
              <a:buClr>
                <a:srgbClr val="005B82"/>
              </a:buClr>
              <a:buFont typeface="Wingdings"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rgbClr val="005B82"/>
              </a:buClr>
              <a:buFont typeface="Wingdings" pitchFamily="2" charset="2"/>
              <a:buChar char="§"/>
              <a:defRPr sz="2200" i="1">
                <a:solidFill>
                  <a:schemeClr val="tx1"/>
                </a:solidFill>
                <a:latin typeface="+mn-lt"/>
              </a:defRPr>
            </a:lvl3pPr>
            <a:lvl4pPr marL="1600200" indent="-228600" algn="l" rtl="0" eaLnBrk="0" fontAlgn="base" hangingPunct="0">
              <a:spcBef>
                <a:spcPct val="20000"/>
              </a:spcBef>
              <a:spcAft>
                <a:spcPct val="0"/>
              </a:spcAft>
              <a:buClr>
                <a:srgbClr val="009EE0"/>
              </a:buClr>
              <a:defRPr sz="2000">
                <a:solidFill>
                  <a:schemeClr val="tx1"/>
                </a:solidFill>
                <a:latin typeface="+mn-lt"/>
              </a:defRPr>
            </a:lvl4pPr>
            <a:lvl5pPr marL="2057400" indent="-228600" algn="l" rtl="0" eaLnBrk="0" fontAlgn="base" hangingPunct="0">
              <a:spcBef>
                <a:spcPct val="20000"/>
              </a:spcBef>
              <a:spcAft>
                <a:spcPct val="0"/>
              </a:spcAft>
              <a:buClr>
                <a:srgbClr val="009EE0"/>
              </a:buClr>
              <a:defRPr sz="2000">
                <a:solidFill>
                  <a:schemeClr val="tx1"/>
                </a:solidFill>
                <a:latin typeface="+mn-lt"/>
              </a:defRPr>
            </a:lvl5pPr>
            <a:lvl6pPr marL="2514600" indent="-228600" algn="l" rtl="0" fontAlgn="base">
              <a:spcBef>
                <a:spcPct val="20000"/>
              </a:spcBef>
              <a:spcAft>
                <a:spcPct val="0"/>
              </a:spcAft>
              <a:buClr>
                <a:srgbClr val="009EE0"/>
              </a:buClr>
              <a:defRPr sz="2000">
                <a:solidFill>
                  <a:schemeClr val="tx1"/>
                </a:solidFill>
                <a:latin typeface="+mn-lt"/>
              </a:defRPr>
            </a:lvl6pPr>
            <a:lvl7pPr marL="2971800" indent="-228600" algn="l" rtl="0" fontAlgn="base">
              <a:spcBef>
                <a:spcPct val="20000"/>
              </a:spcBef>
              <a:spcAft>
                <a:spcPct val="0"/>
              </a:spcAft>
              <a:buClr>
                <a:srgbClr val="009EE0"/>
              </a:buClr>
              <a:defRPr sz="2000">
                <a:solidFill>
                  <a:schemeClr val="tx1"/>
                </a:solidFill>
                <a:latin typeface="+mn-lt"/>
              </a:defRPr>
            </a:lvl7pPr>
            <a:lvl8pPr marL="3429000" indent="-228600" algn="l" rtl="0" fontAlgn="base">
              <a:spcBef>
                <a:spcPct val="20000"/>
              </a:spcBef>
              <a:spcAft>
                <a:spcPct val="0"/>
              </a:spcAft>
              <a:buClr>
                <a:srgbClr val="009EE0"/>
              </a:buClr>
              <a:defRPr sz="2000">
                <a:solidFill>
                  <a:schemeClr val="tx1"/>
                </a:solidFill>
                <a:latin typeface="+mn-lt"/>
              </a:defRPr>
            </a:lvl8pPr>
            <a:lvl9pPr marL="3886200" indent="-228600" algn="l" rtl="0" fontAlgn="base">
              <a:spcBef>
                <a:spcPct val="20000"/>
              </a:spcBef>
              <a:spcAft>
                <a:spcPct val="0"/>
              </a:spcAft>
              <a:buClr>
                <a:srgbClr val="009EE0"/>
              </a:buClr>
              <a:defRPr sz="2000">
                <a:solidFill>
                  <a:schemeClr val="tx1"/>
                </a:solidFill>
                <a:latin typeface="+mn-lt"/>
              </a:defRPr>
            </a:lvl9pPr>
          </a:lstStyle>
          <a:p>
            <a:pPr eaLnBrk="1" hangingPunct="1">
              <a:spcBef>
                <a:spcPts val="400"/>
              </a:spcBef>
              <a:defRPr/>
            </a:pPr>
            <a:r>
              <a:rPr lang="en-US" sz="2400" b="1" kern="0" dirty="0" smtClean="0">
                <a:solidFill>
                  <a:srgbClr val="000000"/>
                </a:solidFill>
                <a:latin typeface="Calibri" pitchFamily="34" charset="0"/>
                <a:cs typeface="Calibri" pitchFamily="34" charset="0"/>
              </a:rPr>
              <a:t>Evolved Carbon</a:t>
            </a:r>
            <a:endParaRPr lang="en-US" sz="2400" b="1" kern="0" dirty="0">
              <a:solidFill>
                <a:srgbClr val="000000"/>
              </a:solidFill>
              <a:latin typeface="Calibri" pitchFamily="34" charset="0"/>
              <a:cs typeface="Calibri" pitchFamily="34" charset="0"/>
            </a:endParaRPr>
          </a:p>
          <a:p>
            <a:pPr lvl="1" eaLnBrk="1" hangingPunct="1">
              <a:spcBef>
                <a:spcPts val="400"/>
              </a:spcBef>
              <a:buFont typeface="Wingdings" charset="2"/>
              <a:buChar char="§"/>
              <a:defRPr/>
            </a:pPr>
            <a:r>
              <a:rPr lang="en-US" kern="0" dirty="0" smtClean="0">
                <a:solidFill>
                  <a:srgbClr val="000000"/>
                </a:solidFill>
                <a:latin typeface="Calibri" pitchFamily="34" charset="0"/>
                <a:ea typeface="+mn-ea"/>
                <a:cs typeface="Calibri" pitchFamily="34" charset="0"/>
              </a:rPr>
              <a:t>CO</a:t>
            </a:r>
            <a:r>
              <a:rPr lang="en-US" kern="0" baseline="-25000" dirty="0" smtClean="0">
                <a:solidFill>
                  <a:srgbClr val="000000"/>
                </a:solidFill>
                <a:latin typeface="Calibri" pitchFamily="34" charset="0"/>
                <a:ea typeface="+mn-ea"/>
                <a:cs typeface="Calibri" pitchFamily="34" charset="0"/>
              </a:rPr>
              <a:t>2</a:t>
            </a:r>
            <a:r>
              <a:rPr lang="en-US" kern="0" dirty="0" smtClean="0">
                <a:solidFill>
                  <a:srgbClr val="000000"/>
                </a:solidFill>
                <a:latin typeface="Calibri" pitchFamily="34" charset="0"/>
                <a:ea typeface="+mn-ea"/>
                <a:cs typeface="Calibri" pitchFamily="34" charset="0"/>
              </a:rPr>
              <a:t> </a:t>
            </a:r>
            <a:r>
              <a:rPr lang="en-US" kern="0" dirty="0">
                <a:solidFill>
                  <a:srgbClr val="000000"/>
                </a:solidFill>
                <a:latin typeface="Calibri" pitchFamily="34" charset="0"/>
                <a:ea typeface="+mn-ea"/>
                <a:cs typeface="Calibri" pitchFamily="34" charset="0"/>
              </a:rPr>
              <a:t>evolved from thermal </a:t>
            </a:r>
            <a:r>
              <a:rPr lang="en-US" kern="0" dirty="0" smtClean="0">
                <a:solidFill>
                  <a:srgbClr val="000000"/>
                </a:solidFill>
                <a:latin typeface="Calibri" pitchFamily="34" charset="0"/>
                <a:ea typeface="+mn-ea"/>
                <a:cs typeface="Calibri" pitchFamily="34" charset="0"/>
              </a:rPr>
              <a:t>or thermo-  optical methods: IMPROVE / EUSAAR </a:t>
            </a:r>
          </a:p>
          <a:p>
            <a:pPr lvl="1" eaLnBrk="1" hangingPunct="1">
              <a:spcBef>
                <a:spcPts val="400"/>
              </a:spcBef>
              <a:buFont typeface="Wingdings" charset="2"/>
              <a:buChar char="§"/>
              <a:defRPr/>
            </a:pPr>
            <a:r>
              <a:rPr lang="en-US" kern="0" dirty="0" smtClean="0">
                <a:solidFill>
                  <a:srgbClr val="000000"/>
                </a:solidFill>
                <a:latin typeface="Calibri" pitchFamily="34" charset="0"/>
                <a:ea typeface="+mn-ea"/>
                <a:cs typeface="Calibri" pitchFamily="34" charset="0"/>
              </a:rPr>
              <a:t>BC properties: composition, volatility	</a:t>
            </a:r>
            <a:endParaRPr lang="en-US" kern="0" dirty="0">
              <a:solidFill>
                <a:srgbClr val="000000"/>
              </a:solidFill>
              <a:latin typeface="Calibri" pitchFamily="34" charset="0"/>
              <a:ea typeface="+mn-ea"/>
              <a:cs typeface="Calibri" pitchFamily="34" charset="0"/>
            </a:endParaRPr>
          </a:p>
          <a:p>
            <a:pPr eaLnBrk="1" hangingPunct="1">
              <a:spcBef>
                <a:spcPts val="1000"/>
              </a:spcBef>
              <a:defRPr/>
            </a:pPr>
            <a:r>
              <a:rPr lang="en-US" sz="2400" b="1" kern="0" dirty="0" smtClean="0">
                <a:solidFill>
                  <a:srgbClr val="000000"/>
                </a:solidFill>
                <a:latin typeface="Calibri" pitchFamily="34" charset="0"/>
                <a:cs typeface="Calibri" pitchFamily="34" charset="0"/>
              </a:rPr>
              <a:t>Light Absorption </a:t>
            </a:r>
          </a:p>
          <a:p>
            <a:pPr marL="793750" lvl="2" indent="-342900" eaLnBrk="1" hangingPunct="1">
              <a:spcBef>
                <a:spcPts val="400"/>
              </a:spcBef>
              <a:defRPr/>
            </a:pPr>
            <a:r>
              <a:rPr lang="en-US" i="0" kern="0" dirty="0" smtClean="0">
                <a:solidFill>
                  <a:srgbClr val="000000"/>
                </a:solidFill>
                <a:latin typeface="Calibri" pitchFamily="34" charset="0"/>
                <a:ea typeface="+mn-ea"/>
                <a:cs typeface="Calibri" pitchFamily="34" charset="0"/>
              </a:rPr>
              <a:t>Filter-based: </a:t>
            </a:r>
            <a:r>
              <a:rPr lang="en-US" i="0" kern="0" dirty="0" err="1" smtClean="0">
                <a:solidFill>
                  <a:srgbClr val="000000"/>
                </a:solidFill>
                <a:latin typeface="Calibri" pitchFamily="34" charset="0"/>
                <a:ea typeface="+mn-ea"/>
                <a:cs typeface="Calibri" pitchFamily="34" charset="0"/>
              </a:rPr>
              <a:t>Aethalometer</a:t>
            </a:r>
            <a:r>
              <a:rPr lang="en-US" i="0" kern="0" dirty="0" smtClean="0">
                <a:solidFill>
                  <a:srgbClr val="000000"/>
                </a:solidFill>
                <a:latin typeface="Calibri" pitchFamily="34" charset="0"/>
                <a:ea typeface="+mn-ea"/>
                <a:cs typeface="Calibri" pitchFamily="34" charset="0"/>
              </a:rPr>
              <a:t>, PSAP, MAAP, COSMOS</a:t>
            </a:r>
          </a:p>
          <a:p>
            <a:pPr marL="793750" lvl="2" indent="-342900" eaLnBrk="1" hangingPunct="1">
              <a:spcBef>
                <a:spcPts val="400"/>
              </a:spcBef>
              <a:defRPr/>
            </a:pPr>
            <a:r>
              <a:rPr lang="en-US" i="0" kern="0" dirty="0" smtClean="0">
                <a:solidFill>
                  <a:srgbClr val="000000"/>
                </a:solidFill>
                <a:latin typeface="Calibri" pitchFamily="34" charset="0"/>
                <a:ea typeface="+mn-ea"/>
                <a:cs typeface="Calibri" pitchFamily="34" charset="0"/>
              </a:rPr>
              <a:t>In situ: photo-acoustic, ext. minus scat., retrievals from sun/sky radiances</a:t>
            </a:r>
          </a:p>
          <a:p>
            <a:pPr marL="793750" lvl="2" indent="-342900" eaLnBrk="1" hangingPunct="1">
              <a:spcBef>
                <a:spcPts val="400"/>
              </a:spcBef>
              <a:defRPr/>
            </a:pPr>
            <a:r>
              <a:rPr lang="en-US" i="0" kern="0" dirty="0" smtClean="0">
                <a:solidFill>
                  <a:srgbClr val="000000"/>
                </a:solidFill>
                <a:latin typeface="Calibri" pitchFamily="34" charset="0"/>
                <a:ea typeface="+mn-ea"/>
                <a:cs typeface="Calibri" pitchFamily="34" charset="0"/>
              </a:rPr>
              <a:t>BC properties</a:t>
            </a:r>
            <a:r>
              <a:rPr lang="en-US" i="0" kern="0" dirty="0">
                <a:solidFill>
                  <a:srgbClr val="000000"/>
                </a:solidFill>
                <a:latin typeface="Calibri" pitchFamily="34" charset="0"/>
                <a:ea typeface="+mn-ea"/>
                <a:cs typeface="Calibri" pitchFamily="34" charset="0"/>
              </a:rPr>
              <a:t>: light </a:t>
            </a:r>
            <a:r>
              <a:rPr lang="en-US" i="0" kern="0" dirty="0" smtClean="0">
                <a:solidFill>
                  <a:srgbClr val="000000"/>
                </a:solidFill>
                <a:latin typeface="Calibri" pitchFamily="34" charset="0"/>
                <a:ea typeface="+mn-ea"/>
                <a:cs typeface="Calibri" pitchFamily="34" charset="0"/>
              </a:rPr>
              <a:t>absorption		</a:t>
            </a:r>
          </a:p>
          <a:p>
            <a:pPr eaLnBrk="1" hangingPunct="1">
              <a:spcBef>
                <a:spcPts val="1000"/>
              </a:spcBef>
              <a:defRPr/>
            </a:pPr>
            <a:r>
              <a:rPr lang="en-US" sz="2400" b="1" kern="0" dirty="0" smtClean="0">
                <a:solidFill>
                  <a:srgbClr val="000000"/>
                </a:solidFill>
                <a:latin typeface="Calibri" pitchFamily="34" charset="0"/>
                <a:cs typeface="Calibri" pitchFamily="34" charset="0"/>
              </a:rPr>
              <a:t>Laser Incandescence</a:t>
            </a:r>
            <a:endParaRPr lang="en-US" sz="2400" b="1" kern="0" dirty="0">
              <a:solidFill>
                <a:srgbClr val="000000"/>
              </a:solidFill>
              <a:latin typeface="Calibri" pitchFamily="34" charset="0"/>
              <a:cs typeface="Calibri" pitchFamily="34" charset="0"/>
            </a:endParaRPr>
          </a:p>
          <a:p>
            <a:pPr lvl="1" eaLnBrk="1" hangingPunct="1">
              <a:spcBef>
                <a:spcPts val="400"/>
              </a:spcBef>
              <a:buFont typeface="Wingdings" charset="2"/>
              <a:buChar char="§"/>
              <a:defRPr/>
            </a:pPr>
            <a:r>
              <a:rPr lang="en-US" kern="0" dirty="0" smtClean="0">
                <a:solidFill>
                  <a:srgbClr val="000000"/>
                </a:solidFill>
                <a:latin typeface="Calibri" pitchFamily="34" charset="0"/>
                <a:ea typeface="+mn-ea"/>
                <a:cs typeface="Calibri" pitchFamily="34" charset="0"/>
              </a:rPr>
              <a:t>Laser heating of particles, e.g., SP2, LII</a:t>
            </a:r>
          </a:p>
          <a:p>
            <a:pPr lvl="1" eaLnBrk="1" hangingPunct="1">
              <a:spcBef>
                <a:spcPts val="400"/>
              </a:spcBef>
              <a:buFont typeface="Wingdings" charset="2"/>
              <a:buChar char="§"/>
              <a:defRPr/>
            </a:pPr>
            <a:r>
              <a:rPr lang="en-US" kern="0" dirty="0" smtClean="0">
                <a:solidFill>
                  <a:srgbClr val="000000"/>
                </a:solidFill>
                <a:latin typeface="Calibri" pitchFamily="34" charset="0"/>
                <a:ea typeface="+mn-ea"/>
                <a:cs typeface="Calibri" pitchFamily="34" charset="0"/>
              </a:rPr>
              <a:t>BC </a:t>
            </a:r>
            <a:r>
              <a:rPr lang="en-US" kern="0" dirty="0">
                <a:solidFill>
                  <a:srgbClr val="000000"/>
                </a:solidFill>
                <a:latin typeface="Calibri" pitchFamily="34" charset="0"/>
                <a:ea typeface="+mn-ea"/>
                <a:cs typeface="Calibri" pitchFamily="34" charset="0"/>
              </a:rPr>
              <a:t>Properties: </a:t>
            </a:r>
            <a:r>
              <a:rPr lang="en-US" kern="0" dirty="0" smtClean="0">
                <a:solidFill>
                  <a:srgbClr val="000000"/>
                </a:solidFill>
                <a:latin typeface="Calibri" pitchFamily="34" charset="0"/>
                <a:ea typeface="+mn-ea"/>
                <a:cs typeface="Calibri" pitchFamily="34" charset="0"/>
              </a:rPr>
              <a:t>volatility, composition</a:t>
            </a:r>
          </a:p>
        </p:txBody>
      </p:sp>
      <p:pic>
        <p:nvPicPr>
          <p:cNvPr id="13316" name="Picture 2" descr="Thermogram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8588" y="836613"/>
            <a:ext cx="263048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7" name="Gruppieren 4"/>
          <p:cNvGrpSpPr>
            <a:grpSpLocks/>
          </p:cNvGrpSpPr>
          <p:nvPr/>
        </p:nvGrpSpPr>
        <p:grpSpPr bwMode="auto">
          <a:xfrm>
            <a:off x="7092950" y="2997200"/>
            <a:ext cx="1727200" cy="1952625"/>
            <a:chOff x="6833759" y="3253951"/>
            <a:chExt cx="1986713" cy="1975249"/>
          </a:xfrm>
        </p:grpSpPr>
        <p:pic>
          <p:nvPicPr>
            <p:cNvPr id="13319" name="Picture 3" descr="C:\_D\Publikationen\EUFAR_Book\EUFAR_Book_Material\Transmittance.emf"/>
            <p:cNvPicPr>
              <a:picLocks noChangeAspect="1" noChangeArrowheads="1"/>
            </p:cNvPicPr>
            <p:nvPr/>
          </p:nvPicPr>
          <p:blipFill>
            <a:blip r:embed="rId3">
              <a:extLst>
                <a:ext uri="{28A0092B-C50C-407E-A947-70E740481C1C}">
                  <a14:useLocalDpi xmlns:a14="http://schemas.microsoft.com/office/drawing/2010/main" val="0"/>
                </a:ext>
              </a:extLst>
            </a:blip>
            <a:srcRect l="28159" r="27209"/>
            <a:stretch>
              <a:fillRect/>
            </a:stretch>
          </p:blipFill>
          <p:spPr bwMode="auto">
            <a:xfrm>
              <a:off x="7494424" y="3253951"/>
              <a:ext cx="1326048" cy="195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3" descr="C:\_D\Publikationen\EUFAR_Book\EUFAR_Book_Material\Transmittance.emf"/>
            <p:cNvPicPr>
              <a:picLocks noChangeAspect="1" noChangeArrowheads="1"/>
            </p:cNvPicPr>
            <p:nvPr/>
          </p:nvPicPr>
          <p:blipFill>
            <a:blip r:embed="rId3">
              <a:extLst>
                <a:ext uri="{28A0092B-C50C-407E-A947-70E740481C1C}">
                  <a14:useLocalDpi xmlns:a14="http://schemas.microsoft.com/office/drawing/2010/main" val="0"/>
                </a:ext>
              </a:extLst>
            </a:blip>
            <a:srcRect l="71910"/>
            <a:stretch>
              <a:fillRect/>
            </a:stretch>
          </p:blipFill>
          <p:spPr bwMode="auto">
            <a:xfrm>
              <a:off x="6833759" y="3276727"/>
              <a:ext cx="834585" cy="195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318" name="Picture 4"/>
          <p:cNvPicPr>
            <a:picLocks noChangeAspect="1" noChangeArrowheads="1"/>
          </p:cNvPicPr>
          <p:nvPr/>
        </p:nvPicPr>
        <p:blipFill>
          <a:blip r:embed="rId4">
            <a:extLst>
              <a:ext uri="{28A0092B-C50C-407E-A947-70E740481C1C}">
                <a14:useLocalDpi xmlns:a14="http://schemas.microsoft.com/office/drawing/2010/main" val="0"/>
              </a:ext>
            </a:extLst>
          </a:blip>
          <a:srcRect r="7703"/>
          <a:stretch>
            <a:fillRect/>
          </a:stretch>
        </p:blipFill>
        <p:spPr bwMode="auto">
          <a:xfrm>
            <a:off x="6630988" y="5162550"/>
            <a:ext cx="24780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18154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755650" y="981075"/>
            <a:ext cx="5616575" cy="525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marL="342900" indent="-342900" algn="l" rtl="0" eaLnBrk="0" fontAlgn="base" hangingPunct="0">
              <a:spcBef>
                <a:spcPct val="20000"/>
              </a:spcBef>
              <a:spcAft>
                <a:spcPct val="0"/>
              </a:spcAft>
              <a:buClr>
                <a:srgbClr val="009EE0"/>
              </a:buClr>
              <a:defRPr sz="2200">
                <a:solidFill>
                  <a:schemeClr val="tx1"/>
                </a:solidFill>
                <a:latin typeface="+mn-lt"/>
                <a:ea typeface="+mn-ea"/>
                <a:cs typeface="+mn-cs"/>
              </a:defRPr>
            </a:lvl1pPr>
            <a:lvl2pPr marL="742950" indent="-285750" algn="l" rtl="0" eaLnBrk="0" fontAlgn="base" hangingPunct="0">
              <a:spcBef>
                <a:spcPct val="20000"/>
              </a:spcBef>
              <a:spcAft>
                <a:spcPct val="0"/>
              </a:spcAft>
              <a:buClr>
                <a:srgbClr val="005B82"/>
              </a:buClr>
              <a:buFont typeface="Wingdings"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rgbClr val="005B82"/>
              </a:buClr>
              <a:buFont typeface="Wingdings" pitchFamily="2" charset="2"/>
              <a:buChar char="§"/>
              <a:defRPr sz="2200" i="1">
                <a:solidFill>
                  <a:schemeClr val="tx1"/>
                </a:solidFill>
                <a:latin typeface="+mn-lt"/>
              </a:defRPr>
            </a:lvl3pPr>
            <a:lvl4pPr marL="1600200" indent="-228600" algn="l" rtl="0" eaLnBrk="0" fontAlgn="base" hangingPunct="0">
              <a:spcBef>
                <a:spcPct val="20000"/>
              </a:spcBef>
              <a:spcAft>
                <a:spcPct val="0"/>
              </a:spcAft>
              <a:buClr>
                <a:srgbClr val="009EE0"/>
              </a:buClr>
              <a:defRPr sz="2000">
                <a:solidFill>
                  <a:schemeClr val="tx1"/>
                </a:solidFill>
                <a:latin typeface="+mn-lt"/>
              </a:defRPr>
            </a:lvl4pPr>
            <a:lvl5pPr marL="2057400" indent="-228600" algn="l" rtl="0" eaLnBrk="0" fontAlgn="base" hangingPunct="0">
              <a:spcBef>
                <a:spcPct val="20000"/>
              </a:spcBef>
              <a:spcAft>
                <a:spcPct val="0"/>
              </a:spcAft>
              <a:buClr>
                <a:srgbClr val="009EE0"/>
              </a:buClr>
              <a:defRPr sz="2000">
                <a:solidFill>
                  <a:schemeClr val="tx1"/>
                </a:solidFill>
                <a:latin typeface="+mn-lt"/>
              </a:defRPr>
            </a:lvl5pPr>
            <a:lvl6pPr marL="2514600" indent="-228600" algn="l" rtl="0" fontAlgn="base">
              <a:spcBef>
                <a:spcPct val="20000"/>
              </a:spcBef>
              <a:spcAft>
                <a:spcPct val="0"/>
              </a:spcAft>
              <a:buClr>
                <a:srgbClr val="009EE0"/>
              </a:buClr>
              <a:defRPr sz="2000">
                <a:solidFill>
                  <a:schemeClr val="tx1"/>
                </a:solidFill>
                <a:latin typeface="+mn-lt"/>
              </a:defRPr>
            </a:lvl6pPr>
            <a:lvl7pPr marL="2971800" indent="-228600" algn="l" rtl="0" fontAlgn="base">
              <a:spcBef>
                <a:spcPct val="20000"/>
              </a:spcBef>
              <a:spcAft>
                <a:spcPct val="0"/>
              </a:spcAft>
              <a:buClr>
                <a:srgbClr val="009EE0"/>
              </a:buClr>
              <a:defRPr sz="2000">
                <a:solidFill>
                  <a:schemeClr val="tx1"/>
                </a:solidFill>
                <a:latin typeface="+mn-lt"/>
              </a:defRPr>
            </a:lvl7pPr>
            <a:lvl8pPr marL="3429000" indent="-228600" algn="l" rtl="0" fontAlgn="base">
              <a:spcBef>
                <a:spcPct val="20000"/>
              </a:spcBef>
              <a:spcAft>
                <a:spcPct val="0"/>
              </a:spcAft>
              <a:buClr>
                <a:srgbClr val="009EE0"/>
              </a:buClr>
              <a:defRPr sz="2000">
                <a:solidFill>
                  <a:schemeClr val="tx1"/>
                </a:solidFill>
                <a:latin typeface="+mn-lt"/>
              </a:defRPr>
            </a:lvl8pPr>
            <a:lvl9pPr marL="3886200" indent="-228600" algn="l" rtl="0" fontAlgn="base">
              <a:spcBef>
                <a:spcPct val="20000"/>
              </a:spcBef>
              <a:spcAft>
                <a:spcPct val="0"/>
              </a:spcAft>
              <a:buClr>
                <a:srgbClr val="009EE0"/>
              </a:buClr>
              <a:defRPr sz="2000">
                <a:solidFill>
                  <a:schemeClr val="tx1"/>
                </a:solidFill>
                <a:latin typeface="+mn-lt"/>
              </a:defRPr>
            </a:lvl9pPr>
          </a:lstStyle>
          <a:p>
            <a:pPr marL="0" lvl="2" indent="0" eaLnBrk="1" hangingPunct="1">
              <a:spcBef>
                <a:spcPts val="400"/>
              </a:spcBef>
              <a:buFont typeface="Wingdings" pitchFamily="2" charset="2"/>
              <a:buNone/>
              <a:defRPr/>
            </a:pPr>
            <a:r>
              <a:rPr lang="en-US" sz="2400" b="1" i="0" kern="0" dirty="0" smtClean="0">
                <a:solidFill>
                  <a:srgbClr val="000000"/>
                </a:solidFill>
                <a:latin typeface="Calibri" pitchFamily="34" charset="0"/>
                <a:ea typeface="+mn-ea"/>
                <a:cs typeface="Calibri" pitchFamily="34" charset="0"/>
              </a:rPr>
              <a:t>Aerosol Mass Spectrometry</a:t>
            </a:r>
          </a:p>
          <a:p>
            <a:pPr marL="720725" lvl="2" indent="-269875" eaLnBrk="1" hangingPunct="1">
              <a:spcBef>
                <a:spcPts val="400"/>
              </a:spcBef>
              <a:buFont typeface="Wingdings" charset="2"/>
              <a:buChar char="§"/>
              <a:defRPr/>
            </a:pPr>
            <a:r>
              <a:rPr lang="en-US" i="0" kern="0" dirty="0" smtClean="0">
                <a:solidFill>
                  <a:srgbClr val="000000"/>
                </a:solidFill>
                <a:latin typeface="Calibri" pitchFamily="34" charset="0"/>
                <a:ea typeface="+mn-ea"/>
                <a:cs typeface="Calibri" pitchFamily="34" charset="0"/>
              </a:rPr>
              <a:t>Vaporization and detection of carbon ion clusters in mass spectra: ATOFMS, SP-AMS</a:t>
            </a:r>
          </a:p>
          <a:p>
            <a:pPr marL="720725" lvl="2" indent="-269875" eaLnBrk="1" hangingPunct="1">
              <a:spcBef>
                <a:spcPts val="400"/>
              </a:spcBef>
              <a:buFont typeface="Wingdings" charset="2"/>
              <a:buChar char="§"/>
              <a:defRPr/>
            </a:pPr>
            <a:r>
              <a:rPr lang="en-US" i="0" kern="0" dirty="0" smtClean="0">
                <a:solidFill>
                  <a:srgbClr val="000000"/>
                </a:solidFill>
                <a:latin typeface="Calibri" pitchFamily="34" charset="0"/>
                <a:ea typeface="+mn-ea"/>
                <a:cs typeface="Calibri" pitchFamily="34" charset="0"/>
              </a:rPr>
              <a:t>BC properties: composition								</a:t>
            </a:r>
            <a:endParaRPr lang="en-US" i="0" kern="0" dirty="0">
              <a:solidFill>
                <a:srgbClr val="000000"/>
              </a:solidFill>
              <a:latin typeface="Calibri" pitchFamily="34" charset="0"/>
              <a:ea typeface="+mn-ea"/>
              <a:cs typeface="Calibri" pitchFamily="34" charset="0"/>
            </a:endParaRPr>
          </a:p>
          <a:p>
            <a:pPr marL="0" lvl="2" indent="0" eaLnBrk="1" hangingPunct="1">
              <a:spcBef>
                <a:spcPts val="400"/>
              </a:spcBef>
              <a:buClrTx/>
              <a:buFont typeface="Wingdings" pitchFamily="2" charset="2"/>
              <a:buNone/>
              <a:defRPr/>
            </a:pPr>
            <a:r>
              <a:rPr lang="en-US" sz="2400" b="1" i="0" kern="0" dirty="0" smtClean="0">
                <a:solidFill>
                  <a:srgbClr val="000000"/>
                </a:solidFill>
                <a:latin typeface="Calibri" pitchFamily="34" charset="0"/>
                <a:ea typeface="+mn-ea"/>
                <a:cs typeface="Calibri" pitchFamily="34" charset="0"/>
              </a:rPr>
              <a:t>Raman Spectrometry</a:t>
            </a:r>
            <a:endParaRPr lang="en-US" sz="2400" b="1" i="0" kern="0" dirty="0">
              <a:solidFill>
                <a:srgbClr val="000000"/>
              </a:solidFill>
              <a:latin typeface="Calibri" pitchFamily="34" charset="0"/>
              <a:ea typeface="+mn-ea"/>
              <a:cs typeface="Calibri" pitchFamily="34" charset="0"/>
            </a:endParaRPr>
          </a:p>
          <a:p>
            <a:pPr marL="720725" lvl="2" indent="-269875" eaLnBrk="1" hangingPunct="1">
              <a:spcBef>
                <a:spcPts val="400"/>
              </a:spcBef>
              <a:buClrTx/>
              <a:buFont typeface="Wingdings" charset="2"/>
              <a:buChar char="§"/>
              <a:defRPr/>
            </a:pPr>
            <a:r>
              <a:rPr lang="en-US" i="0" kern="0" dirty="0" smtClean="0">
                <a:solidFill>
                  <a:srgbClr val="000000"/>
                </a:solidFill>
                <a:latin typeface="Calibri" pitchFamily="34" charset="0"/>
                <a:ea typeface="+mn-ea"/>
                <a:cs typeface="Calibri" pitchFamily="34" charset="0"/>
              </a:rPr>
              <a:t>Detection of graphite-like ordered and disordered carbon </a:t>
            </a:r>
            <a:endParaRPr lang="en-US" i="0" kern="0" dirty="0">
              <a:solidFill>
                <a:srgbClr val="000000"/>
              </a:solidFill>
              <a:latin typeface="Calibri" pitchFamily="34" charset="0"/>
              <a:ea typeface="+mn-ea"/>
              <a:cs typeface="Calibri" pitchFamily="34" charset="0"/>
            </a:endParaRPr>
          </a:p>
          <a:p>
            <a:pPr marL="720725" lvl="2" indent="-269875" eaLnBrk="1" hangingPunct="1">
              <a:spcBef>
                <a:spcPts val="400"/>
              </a:spcBef>
              <a:buClrTx/>
              <a:buFont typeface="Wingdings" charset="2"/>
              <a:buChar char="§"/>
              <a:defRPr/>
            </a:pPr>
            <a:r>
              <a:rPr lang="en-US" i="0" kern="0" dirty="0" smtClean="0">
                <a:solidFill>
                  <a:srgbClr val="000000"/>
                </a:solidFill>
                <a:latin typeface="Calibri" pitchFamily="34" charset="0"/>
                <a:ea typeface="+mn-ea"/>
                <a:cs typeface="Calibri" pitchFamily="34" charset="0"/>
              </a:rPr>
              <a:t>BC properties</a:t>
            </a:r>
            <a:r>
              <a:rPr lang="en-US" i="0" kern="0" dirty="0">
                <a:solidFill>
                  <a:srgbClr val="000000"/>
                </a:solidFill>
                <a:latin typeface="Calibri" pitchFamily="34" charset="0"/>
                <a:ea typeface="+mn-ea"/>
                <a:cs typeface="Calibri" pitchFamily="34" charset="0"/>
              </a:rPr>
              <a:t>: </a:t>
            </a:r>
            <a:r>
              <a:rPr lang="en-US" i="0" kern="0" dirty="0" smtClean="0">
                <a:solidFill>
                  <a:srgbClr val="000000"/>
                </a:solidFill>
                <a:latin typeface="Calibri" pitchFamily="34" charset="0"/>
                <a:ea typeface="+mn-ea"/>
                <a:cs typeface="Calibri" pitchFamily="34" charset="0"/>
              </a:rPr>
              <a:t>composition</a:t>
            </a:r>
          </a:p>
          <a:p>
            <a:pPr marL="720725" lvl="2" indent="-269875" eaLnBrk="1" hangingPunct="1">
              <a:spcBef>
                <a:spcPts val="400"/>
              </a:spcBef>
              <a:buClrTx/>
              <a:buFont typeface="Wingdings" charset="2"/>
              <a:buChar char="§"/>
              <a:defRPr/>
            </a:pPr>
            <a:endParaRPr lang="en-US" i="0" kern="0" dirty="0">
              <a:solidFill>
                <a:srgbClr val="000000"/>
              </a:solidFill>
              <a:latin typeface="Calibri" pitchFamily="34" charset="0"/>
              <a:ea typeface="+mn-ea"/>
              <a:cs typeface="Calibri" pitchFamily="34" charset="0"/>
            </a:endParaRPr>
          </a:p>
          <a:p>
            <a:pPr marL="0" lvl="2" indent="0" eaLnBrk="1" hangingPunct="1">
              <a:spcBef>
                <a:spcPts val="400"/>
              </a:spcBef>
              <a:buClrTx/>
              <a:buFont typeface="Wingdings" pitchFamily="2" charset="2"/>
              <a:buNone/>
              <a:defRPr/>
            </a:pPr>
            <a:r>
              <a:rPr lang="en-US" sz="2400" b="1" i="0" kern="0" dirty="0" smtClean="0">
                <a:solidFill>
                  <a:srgbClr val="000000"/>
                </a:solidFill>
                <a:latin typeface="Calibri" pitchFamily="34" charset="0"/>
                <a:ea typeface="+mn-ea"/>
                <a:cs typeface="Calibri" pitchFamily="34" charset="0"/>
              </a:rPr>
              <a:t>Electron microscopy</a:t>
            </a:r>
            <a:endParaRPr lang="en-US" sz="2400" b="1" i="0" kern="0" dirty="0">
              <a:solidFill>
                <a:srgbClr val="000000"/>
              </a:solidFill>
              <a:latin typeface="Calibri" pitchFamily="34" charset="0"/>
              <a:ea typeface="+mn-ea"/>
              <a:cs typeface="Calibri" pitchFamily="34" charset="0"/>
            </a:endParaRPr>
          </a:p>
          <a:p>
            <a:pPr marL="720725" lvl="2" indent="-269875" eaLnBrk="1" hangingPunct="1">
              <a:spcBef>
                <a:spcPts val="400"/>
              </a:spcBef>
              <a:buClrTx/>
              <a:buFont typeface="Wingdings" charset="2"/>
              <a:buChar char="§"/>
              <a:defRPr/>
            </a:pPr>
            <a:r>
              <a:rPr lang="en-US" i="0" kern="0" dirty="0">
                <a:solidFill>
                  <a:srgbClr val="000000"/>
                </a:solidFill>
                <a:latin typeface="Calibri" pitchFamily="34" charset="0"/>
                <a:ea typeface="+mn-ea"/>
                <a:cs typeface="Calibri" pitchFamily="34" charset="0"/>
              </a:rPr>
              <a:t>Detection of </a:t>
            </a:r>
            <a:r>
              <a:rPr lang="en-US" i="0" kern="0" dirty="0" smtClean="0">
                <a:solidFill>
                  <a:srgbClr val="000000"/>
                </a:solidFill>
                <a:latin typeface="Calibri" pitchFamily="34" charset="0"/>
                <a:ea typeface="+mn-ea"/>
                <a:cs typeface="Calibri" pitchFamily="34" charset="0"/>
              </a:rPr>
              <a:t>particle microstructure and morphology, e.g. TEM </a:t>
            </a:r>
            <a:endParaRPr lang="en-US" i="0" kern="0" dirty="0">
              <a:solidFill>
                <a:srgbClr val="000000"/>
              </a:solidFill>
              <a:latin typeface="Calibri" pitchFamily="34" charset="0"/>
              <a:ea typeface="+mn-ea"/>
              <a:cs typeface="Calibri" pitchFamily="34" charset="0"/>
            </a:endParaRPr>
          </a:p>
          <a:p>
            <a:pPr marL="720725" lvl="2" indent="-269875" eaLnBrk="1" hangingPunct="1">
              <a:spcBef>
                <a:spcPts val="400"/>
              </a:spcBef>
              <a:buClrTx/>
              <a:buFont typeface="Wingdings" charset="2"/>
              <a:buChar char="§"/>
              <a:defRPr/>
            </a:pPr>
            <a:r>
              <a:rPr lang="en-US" i="0" kern="0" dirty="0">
                <a:solidFill>
                  <a:srgbClr val="000000"/>
                </a:solidFill>
                <a:latin typeface="Calibri" pitchFamily="34" charset="0"/>
                <a:ea typeface="+mn-ea"/>
                <a:cs typeface="Calibri" pitchFamily="34" charset="0"/>
              </a:rPr>
              <a:t>BC properties: </a:t>
            </a:r>
            <a:r>
              <a:rPr lang="en-US" i="0" kern="0" dirty="0" smtClean="0">
                <a:solidFill>
                  <a:srgbClr val="000000"/>
                </a:solidFill>
                <a:latin typeface="Calibri" pitchFamily="34" charset="0"/>
                <a:ea typeface="+mn-ea"/>
                <a:cs typeface="Calibri" pitchFamily="34" charset="0"/>
              </a:rPr>
              <a:t>morphology</a:t>
            </a:r>
            <a:endParaRPr lang="en-US" i="0" kern="0" dirty="0">
              <a:solidFill>
                <a:srgbClr val="000000"/>
              </a:solidFill>
              <a:latin typeface="Calibri" pitchFamily="34" charset="0"/>
              <a:ea typeface="+mn-ea"/>
              <a:cs typeface="Calibri" pitchFamily="34" charset="0"/>
            </a:endParaRPr>
          </a:p>
          <a:p>
            <a:pPr marL="450850" lvl="2" indent="0" eaLnBrk="1" hangingPunct="1">
              <a:spcBef>
                <a:spcPts val="400"/>
              </a:spcBef>
              <a:buClrTx/>
              <a:buFont typeface="Wingdings" pitchFamily="2" charset="2"/>
              <a:buNone/>
              <a:defRPr/>
            </a:pPr>
            <a:endParaRPr lang="en-US" i="0" kern="0" dirty="0" smtClean="0">
              <a:solidFill>
                <a:srgbClr val="000000"/>
              </a:solidFill>
              <a:latin typeface="Calibri" pitchFamily="34" charset="0"/>
              <a:ea typeface="+mn-ea"/>
              <a:cs typeface="Calibri" pitchFamily="34" charset="0"/>
            </a:endParaRPr>
          </a:p>
          <a:p>
            <a:pPr marL="450850" lvl="2" indent="0" eaLnBrk="1" hangingPunct="1">
              <a:spcBef>
                <a:spcPts val="400"/>
              </a:spcBef>
              <a:buFont typeface="Wingdings" pitchFamily="2" charset="2"/>
              <a:buNone/>
              <a:defRPr/>
            </a:pPr>
            <a:endParaRPr lang="en-US" i="0" kern="0" dirty="0" smtClean="0">
              <a:solidFill>
                <a:srgbClr val="000000"/>
              </a:solidFill>
              <a:latin typeface="Calibri" pitchFamily="34" charset="0"/>
              <a:ea typeface="+mn-ea"/>
              <a:cs typeface="Calibri" pitchFamily="34" charset="0"/>
            </a:endParaRPr>
          </a:p>
        </p:txBody>
      </p:sp>
      <p:grpSp>
        <p:nvGrpSpPr>
          <p:cNvPr id="14340" name="Gruppieren 2"/>
          <p:cNvGrpSpPr>
            <a:grpSpLocks/>
          </p:cNvGrpSpPr>
          <p:nvPr/>
        </p:nvGrpSpPr>
        <p:grpSpPr bwMode="auto">
          <a:xfrm>
            <a:off x="6699250" y="836613"/>
            <a:ext cx="2336800" cy="1866900"/>
            <a:chOff x="6190431" y="1916832"/>
            <a:chExt cx="2486025" cy="1866900"/>
          </a:xfrm>
        </p:grpSpPr>
        <p:pic>
          <p:nvPicPr>
            <p:cNvPr id="14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0431" y="1916832"/>
              <a:ext cx="2486025"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6190431" y="3285257"/>
              <a:ext cx="542130" cy="498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latin typeface="Calibri"/>
              </a:endParaRPr>
            </a:p>
          </p:txBody>
        </p:sp>
      </p:grpSp>
      <p:pic>
        <p:nvPicPr>
          <p:cNvPr id="143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250" y="2924175"/>
            <a:ext cx="232410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2" name="Textfeld 5"/>
          <p:cNvSpPr txBox="1">
            <a:spLocks noChangeArrowheads="1"/>
          </p:cNvSpPr>
          <p:nvPr/>
        </p:nvSpPr>
        <p:spPr bwMode="auto">
          <a:xfrm>
            <a:off x="7472363" y="2636838"/>
            <a:ext cx="1492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de-DE" sz="1000">
                <a:latin typeface="Calibri" charset="0"/>
                <a:cs typeface="Calibri" charset="0"/>
              </a:rPr>
              <a:t>Onasch et al., AS&amp;T 2012</a:t>
            </a:r>
          </a:p>
        </p:txBody>
      </p:sp>
      <p:sp>
        <p:nvSpPr>
          <p:cNvPr id="14343" name="Textfeld 10"/>
          <p:cNvSpPr txBox="1">
            <a:spLocks noChangeArrowheads="1"/>
          </p:cNvSpPr>
          <p:nvPr/>
        </p:nvSpPr>
        <p:spPr bwMode="auto">
          <a:xfrm>
            <a:off x="7554913" y="4724400"/>
            <a:ext cx="14097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de-DE" sz="1000">
                <a:latin typeface="Calibri" charset="0"/>
                <a:cs typeface="Calibri" charset="0"/>
              </a:rPr>
              <a:t>Ivleva et al., AS&amp;T 2007</a:t>
            </a:r>
          </a:p>
        </p:txBody>
      </p:sp>
      <p:pic>
        <p:nvPicPr>
          <p:cNvPr id="14344" name="Picture 8" descr="SAMPLE H3-01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7225" y="5100638"/>
            <a:ext cx="188595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 Box 10"/>
          <p:cNvSpPr txBox="1">
            <a:spLocks noChangeArrowheads="1"/>
          </p:cNvSpPr>
          <p:nvPr/>
        </p:nvSpPr>
        <p:spPr bwMode="auto">
          <a:xfrm>
            <a:off x="7980363" y="6113463"/>
            <a:ext cx="930275"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de-DE" sz="1000">
                <a:latin typeface="Calibri" charset="0"/>
                <a:cs typeface="Calibri" charset="0"/>
              </a:rPr>
              <a:t>Delhaye, 2009</a:t>
            </a:r>
          </a:p>
        </p:txBody>
      </p:sp>
      <p:sp>
        <p:nvSpPr>
          <p:cNvPr id="12" name="Title 1"/>
          <p:cNvSpPr txBox="1">
            <a:spLocks/>
          </p:cNvSpPr>
          <p:nvPr/>
        </p:nvSpPr>
        <p:spPr>
          <a:xfrm>
            <a:off x="446088" y="293688"/>
            <a:ext cx="8229600" cy="758825"/>
          </a:xfrm>
          <a:prstGeom prst="rect">
            <a:avLst/>
          </a:prstGeom>
        </p:spPr>
        <p:txBody>
          <a:bodyPr>
            <a:norm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3200" b="1" u="sng" dirty="0">
                <a:solidFill>
                  <a:srgbClr val="000000"/>
                </a:solidFill>
                <a:latin typeface="Calibri"/>
              </a:rPr>
              <a:t>“BC” Measurement Methods</a:t>
            </a:r>
          </a:p>
        </p:txBody>
      </p:sp>
    </p:spTree>
    <p:extLst>
      <p:ext uri="{BB962C8B-B14F-4D97-AF65-F5344CB8AC3E}">
        <p14:creationId xmlns:p14="http://schemas.microsoft.com/office/powerpoint/2010/main" val="259117072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Recommended Terminology</a:t>
            </a:r>
            <a:endParaRPr lang="en-US" dirty="0"/>
          </a:p>
        </p:txBody>
      </p:sp>
      <p:sp>
        <p:nvSpPr>
          <p:cNvPr id="3" name="Content Placeholder 2"/>
          <p:cNvSpPr>
            <a:spLocks noGrp="1"/>
          </p:cNvSpPr>
          <p:nvPr>
            <p:ph idx="1"/>
          </p:nvPr>
        </p:nvSpPr>
        <p:spPr/>
        <p:txBody>
          <a:bodyPr>
            <a:normAutofit lnSpcReduction="10000"/>
          </a:bodyPr>
          <a:lstStyle/>
          <a:p>
            <a:r>
              <a:rPr lang="en-US" dirty="0" smtClean="0"/>
              <a:t>No current method combines all five essential characteristics of BC</a:t>
            </a:r>
          </a:p>
          <a:p>
            <a:r>
              <a:rPr lang="en-US" dirty="0" smtClean="0"/>
              <a:t>Consequently, no current method can justifiably claim to provide a quantitative measurement of BC</a:t>
            </a:r>
          </a:p>
          <a:p>
            <a:r>
              <a:rPr lang="en-US" dirty="0" smtClean="0"/>
              <a:t>Recommendations</a:t>
            </a:r>
          </a:p>
          <a:p>
            <a:pPr lvl="1"/>
            <a:r>
              <a:rPr lang="en-US" dirty="0" smtClean="0"/>
              <a:t>Use “BC” as a qualitative term referring to any of the quantitative methods</a:t>
            </a:r>
          </a:p>
          <a:p>
            <a:pPr lvl="1"/>
            <a:r>
              <a:rPr lang="en-US" dirty="0" smtClean="0"/>
              <a:t>Use terms associated with the measurement methods when reporting quantitative results</a:t>
            </a:r>
          </a:p>
        </p:txBody>
      </p:sp>
    </p:spTree>
    <p:extLst>
      <p:ext uri="{BB962C8B-B14F-4D97-AF65-F5344CB8AC3E}">
        <p14:creationId xmlns:p14="http://schemas.microsoft.com/office/powerpoint/2010/main" val="311591382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Recommended Quantitative Terminology</a:t>
            </a:r>
            <a:endParaRPr lang="en-US" dirty="0"/>
          </a:p>
        </p:txBody>
      </p:sp>
      <p:sp>
        <p:nvSpPr>
          <p:cNvPr id="3" name="Content Placeholder 2"/>
          <p:cNvSpPr>
            <a:spLocks noGrp="1"/>
          </p:cNvSpPr>
          <p:nvPr>
            <p:ph idx="1"/>
          </p:nvPr>
        </p:nvSpPr>
        <p:spPr/>
        <p:txBody>
          <a:bodyPr>
            <a:normAutofit fontScale="92500" lnSpcReduction="20000"/>
          </a:bodyPr>
          <a:lstStyle/>
          <a:p>
            <a:r>
              <a:rPr lang="en-US" dirty="0">
                <a:latin typeface="Calibri" charset="0"/>
                <a:cs typeface="Calibri" charset="0"/>
              </a:rPr>
              <a:t>Equivalent black carbon (EBC</a:t>
            </a:r>
            <a:r>
              <a:rPr lang="en-US" dirty="0" smtClean="0">
                <a:latin typeface="Calibri" charset="0"/>
                <a:cs typeface="Calibri" charset="0"/>
              </a:rPr>
              <a:t>)</a:t>
            </a:r>
          </a:p>
          <a:p>
            <a:pPr lvl="1"/>
            <a:r>
              <a:rPr lang="en-US" dirty="0" smtClean="0">
                <a:latin typeface="Calibri" charset="0"/>
                <a:cs typeface="Calibri" charset="0"/>
              </a:rPr>
              <a:t>Data </a:t>
            </a:r>
            <a:r>
              <a:rPr lang="en-US" dirty="0">
                <a:latin typeface="Calibri" charset="0"/>
                <a:cs typeface="Calibri" charset="0"/>
              </a:rPr>
              <a:t>derived from </a:t>
            </a:r>
            <a:r>
              <a:rPr lang="en-US" i="1" dirty="0">
                <a:latin typeface="Calibri" charset="0"/>
                <a:cs typeface="Calibri" charset="0"/>
              </a:rPr>
              <a:t>optical absorption methods</a:t>
            </a:r>
            <a:r>
              <a:rPr lang="en-US" dirty="0" smtClean="0">
                <a:latin typeface="Calibri" charset="0"/>
                <a:cs typeface="Calibri" charset="0"/>
              </a:rPr>
              <a:t>.</a:t>
            </a:r>
          </a:p>
          <a:p>
            <a:pPr lvl="1"/>
            <a:r>
              <a:rPr lang="en-US" dirty="0" smtClean="0">
                <a:latin typeface="Calibri" charset="0"/>
                <a:cs typeface="Calibri" charset="0"/>
              </a:rPr>
              <a:t>Report </a:t>
            </a:r>
            <a:r>
              <a:rPr lang="en-US" dirty="0">
                <a:latin typeface="Calibri" charset="0"/>
                <a:cs typeface="Calibri" charset="0"/>
              </a:rPr>
              <a:t>the optical measurements primarily as light absorption coefficient</a:t>
            </a:r>
            <a:r>
              <a:rPr lang="en-US" i="1" dirty="0">
                <a:latin typeface="Calibri" charset="0"/>
                <a:cs typeface="Calibri" charset="0"/>
              </a:rPr>
              <a:t>,</a:t>
            </a:r>
            <a:r>
              <a:rPr lang="en-US" dirty="0">
                <a:latin typeface="Calibri" charset="0"/>
                <a:cs typeface="Calibri" charset="0"/>
              </a:rPr>
              <a:t> and secondarily as EBC, </a:t>
            </a:r>
            <a:r>
              <a:rPr lang="en-US" dirty="0" smtClean="0">
                <a:latin typeface="Calibri" charset="0"/>
                <a:cs typeface="Calibri" charset="0"/>
              </a:rPr>
              <a:t>along with the mass </a:t>
            </a:r>
            <a:r>
              <a:rPr lang="en-US" dirty="0">
                <a:latin typeface="Calibri" charset="0"/>
                <a:cs typeface="Calibri" charset="0"/>
              </a:rPr>
              <a:t>absorption </a:t>
            </a:r>
            <a:r>
              <a:rPr lang="en-US" dirty="0" smtClean="0">
                <a:latin typeface="Calibri" charset="0"/>
                <a:cs typeface="Calibri" charset="0"/>
              </a:rPr>
              <a:t>efficiency used to convert absorption to EBC.</a:t>
            </a:r>
          </a:p>
          <a:p>
            <a:r>
              <a:rPr lang="en-US" dirty="0" smtClean="0">
                <a:latin typeface="Calibri" charset="0"/>
                <a:cs typeface="Calibri" charset="0"/>
              </a:rPr>
              <a:t>Refractory black carbon (</a:t>
            </a:r>
            <a:r>
              <a:rPr lang="en-US" dirty="0" err="1" smtClean="0">
                <a:latin typeface="Calibri" charset="0"/>
                <a:cs typeface="Calibri" charset="0"/>
              </a:rPr>
              <a:t>rBC</a:t>
            </a:r>
            <a:r>
              <a:rPr lang="en-US" dirty="0" smtClean="0">
                <a:latin typeface="Calibri" charset="0"/>
                <a:cs typeface="Calibri" charset="0"/>
              </a:rPr>
              <a:t>)</a:t>
            </a:r>
          </a:p>
          <a:p>
            <a:pPr lvl="1"/>
            <a:r>
              <a:rPr lang="en-US" dirty="0" smtClean="0">
                <a:latin typeface="Calibri" charset="0"/>
                <a:cs typeface="Calibri" charset="0"/>
              </a:rPr>
              <a:t>Data </a:t>
            </a:r>
            <a:r>
              <a:rPr lang="en-US" dirty="0">
                <a:latin typeface="Calibri" charset="0"/>
                <a:cs typeface="Calibri" charset="0"/>
              </a:rPr>
              <a:t>derived from </a:t>
            </a:r>
            <a:r>
              <a:rPr lang="en-US" i="1" dirty="0">
                <a:latin typeface="Calibri" charset="0"/>
                <a:cs typeface="Calibri" charset="0"/>
              </a:rPr>
              <a:t>incandescence methods</a:t>
            </a:r>
            <a:r>
              <a:rPr lang="en-US" dirty="0" smtClean="0">
                <a:latin typeface="Calibri" charset="0"/>
                <a:cs typeface="Calibri" charset="0"/>
              </a:rPr>
              <a:t>.</a:t>
            </a:r>
          </a:p>
          <a:p>
            <a:r>
              <a:rPr lang="en-US" dirty="0" smtClean="0">
                <a:latin typeface="Calibri" charset="0"/>
                <a:cs typeface="Calibri" charset="0"/>
              </a:rPr>
              <a:t>Elemental </a:t>
            </a:r>
            <a:r>
              <a:rPr lang="en-US" dirty="0">
                <a:latin typeface="Calibri" charset="0"/>
                <a:cs typeface="Calibri" charset="0"/>
              </a:rPr>
              <a:t>carbon (EC</a:t>
            </a:r>
            <a:r>
              <a:rPr lang="en-US" dirty="0" smtClean="0">
                <a:latin typeface="Calibri" charset="0"/>
                <a:cs typeface="Calibri" charset="0"/>
              </a:rPr>
              <a:t>)</a:t>
            </a:r>
            <a:endParaRPr lang="en-US" dirty="0" smtClean="0"/>
          </a:p>
          <a:p>
            <a:pPr lvl="1"/>
            <a:r>
              <a:rPr lang="en-US" dirty="0" smtClean="0">
                <a:latin typeface="Calibri" charset="0"/>
                <a:cs typeface="Calibri" charset="0"/>
              </a:rPr>
              <a:t>Data </a:t>
            </a:r>
            <a:r>
              <a:rPr lang="en-US" dirty="0">
                <a:latin typeface="Calibri" charset="0"/>
                <a:cs typeface="Calibri" charset="0"/>
              </a:rPr>
              <a:t>derived from methods that are specific to the </a:t>
            </a:r>
            <a:r>
              <a:rPr lang="en-US" i="1" dirty="0">
                <a:latin typeface="Calibri" charset="0"/>
                <a:cs typeface="Calibri" charset="0"/>
              </a:rPr>
              <a:t>carbon content </a:t>
            </a:r>
            <a:r>
              <a:rPr lang="en-US" dirty="0">
                <a:latin typeface="Calibri" charset="0"/>
                <a:cs typeface="Calibri" charset="0"/>
              </a:rPr>
              <a:t>of carbonaceous matter (evolved carbon, aerosol mass spectrometry, Raman spectroscopy)</a:t>
            </a:r>
            <a:r>
              <a:rPr lang="en-US" dirty="0" smtClean="0">
                <a:latin typeface="Calibri" charset="0"/>
                <a:cs typeface="Calibri" charset="0"/>
              </a:rPr>
              <a:t>.</a:t>
            </a:r>
            <a:endParaRPr lang="en-US" dirty="0">
              <a:latin typeface="Calibri" charset="0"/>
              <a:cs typeface="Calibri" charset="0"/>
            </a:endParaRPr>
          </a:p>
        </p:txBody>
      </p:sp>
    </p:spTree>
    <p:extLst>
      <p:ext uri="{BB962C8B-B14F-4D97-AF65-F5344CB8AC3E}">
        <p14:creationId xmlns:p14="http://schemas.microsoft.com/office/powerpoint/2010/main" val="283822514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Condensation Particle Counter (CPC)</a:t>
            </a:r>
            <a:endParaRPr lang="en-US" dirty="0"/>
          </a:p>
        </p:txBody>
      </p:sp>
      <p:sp>
        <p:nvSpPr>
          <p:cNvPr id="3" name="Content Placeholder 2"/>
          <p:cNvSpPr>
            <a:spLocks noGrp="1"/>
          </p:cNvSpPr>
          <p:nvPr>
            <p:ph sz="half" idx="1"/>
          </p:nvPr>
        </p:nvSpPr>
        <p:spPr>
          <a:xfrm>
            <a:off x="457200" y="1143000"/>
            <a:ext cx="3276600" cy="3810000"/>
          </a:xfrm>
        </p:spPr>
        <p:txBody>
          <a:bodyPr/>
          <a:lstStyle/>
          <a:p>
            <a:r>
              <a:rPr lang="en-US" sz="2000" dirty="0" smtClean="0"/>
              <a:t>Particles grow to an optically-detectable size by condensation of supersaturated </a:t>
            </a:r>
            <a:r>
              <a:rPr lang="en-US" sz="2000" dirty="0" err="1" smtClean="0"/>
              <a:t>butanol</a:t>
            </a:r>
            <a:r>
              <a:rPr lang="en-US" sz="2000" dirty="0" smtClean="0"/>
              <a:t>  or water vapor</a:t>
            </a:r>
          </a:p>
          <a:p>
            <a:r>
              <a:rPr lang="en-US" sz="2000" dirty="0" smtClean="0"/>
              <a:t>Lower size limit of detection is determined by temperature difference between heated saturator and cooled condenser</a:t>
            </a:r>
            <a:endParaRPr lang="en-US" sz="2000" dirty="0"/>
          </a:p>
        </p:txBody>
      </p:sp>
      <p:pic>
        <p:nvPicPr>
          <p:cNvPr id="6" name="Content Placeholder 5" descr="CPC_3010.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200" t="7492" r="4539" b="7100"/>
          <a:stretch/>
        </p:blipFill>
        <p:spPr>
          <a:xfrm>
            <a:off x="3886200" y="1219200"/>
            <a:ext cx="4870416" cy="3506803"/>
          </a:xfrm>
        </p:spPr>
      </p:pic>
      <p:sp>
        <p:nvSpPr>
          <p:cNvPr id="5" name="Date Placeholder 4"/>
          <p:cNvSpPr>
            <a:spLocks noGrp="1"/>
          </p:cNvSpPr>
          <p:nvPr>
            <p:ph type="dt" sz="half" idx="10"/>
          </p:nvPr>
        </p:nvSpPr>
        <p:spPr/>
        <p:txBody>
          <a:bodyPr/>
          <a:lstStyle/>
          <a:p>
            <a:r>
              <a:rPr lang="en-US" smtClean="0"/>
              <a:t>J. Ogren  </a:t>
            </a:r>
            <a:fld id="{37DE688B-4950-6E46-8D69-58DA1B86FEFD}" type="datetime1">
              <a:rPr lang="en-US" smtClean="0"/>
              <a:pPr/>
              <a:t>16-05-24</a:t>
            </a:fld>
            <a:endParaRPr lang="en-US">
              <a:solidFill>
                <a:schemeClr val="tx1"/>
              </a:solidFill>
            </a:endParaRPr>
          </a:p>
        </p:txBody>
      </p:sp>
      <p:sp>
        <p:nvSpPr>
          <p:cNvPr id="7" name="Content Placeholder 2"/>
          <p:cNvSpPr txBox="1">
            <a:spLocks/>
          </p:cNvSpPr>
          <p:nvPr/>
        </p:nvSpPr>
        <p:spPr bwMode="auto">
          <a:xfrm>
            <a:off x="457200" y="5222850"/>
            <a:ext cx="7772400" cy="160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18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8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8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800">
                <a:solidFill>
                  <a:schemeClr val="tx1"/>
                </a:solidFill>
                <a:latin typeface="+mn-lt"/>
                <a:ea typeface="ＭＳ Ｐゴシック" charset="-128"/>
              </a:defRPr>
            </a:lvl9pPr>
          </a:lstStyle>
          <a:p>
            <a:r>
              <a:rPr lang="en-US" sz="2000" dirty="0" smtClean="0"/>
              <a:t>Commercial instruments generally have lower size limit of detection of 3-10 nm, depending on the model</a:t>
            </a:r>
            <a:endParaRPr lang="en-US" sz="2000" dirty="0"/>
          </a:p>
        </p:txBody>
      </p:sp>
    </p:spTree>
    <p:extLst>
      <p:ext uri="{BB962C8B-B14F-4D97-AF65-F5344CB8AC3E}">
        <p14:creationId xmlns:p14="http://schemas.microsoft.com/office/powerpoint/2010/main" val="4906260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Blind Men and the Elephant</a:t>
            </a:r>
            <a:endParaRPr lang="en-US" dirty="0"/>
          </a:p>
        </p:txBody>
      </p:sp>
      <p:pic>
        <p:nvPicPr>
          <p:cNvPr id="5" name="Content Placeholder 4" descr="blind-men-and-elephant.gif"/>
          <p:cNvPicPr>
            <a:picLocks noGrp="1" noChangeAspect="1"/>
          </p:cNvPicPr>
          <p:nvPr>
            <p:ph idx="1"/>
          </p:nvPr>
        </p:nvPicPr>
        <p:blipFill rotWithShape="1">
          <a:blip r:embed="rId2">
            <a:extLst>
              <a:ext uri="{28A0092B-C50C-407E-A947-70E740481C1C}">
                <a14:useLocalDpi xmlns:a14="http://schemas.microsoft.com/office/drawing/2010/main" val="0"/>
              </a:ext>
            </a:extLst>
          </a:blip>
          <a:srcRect t="262" b="-302"/>
          <a:stretch/>
        </p:blipFill>
        <p:spPr>
          <a:xfrm>
            <a:off x="685800" y="865641"/>
            <a:ext cx="7848600" cy="5768839"/>
          </a:xfrm>
        </p:spPr>
      </p:pic>
    </p:spTree>
    <p:extLst>
      <p:ext uri="{BB962C8B-B14F-4D97-AF65-F5344CB8AC3E}">
        <p14:creationId xmlns:p14="http://schemas.microsoft.com/office/powerpoint/2010/main" val="18899629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BC_blind-men-and-elephant_B.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74" b="-109"/>
          <a:stretch/>
        </p:blipFill>
        <p:spPr>
          <a:xfrm>
            <a:off x="685800" y="833647"/>
            <a:ext cx="7848600" cy="5790764"/>
          </a:xfrm>
          <a:noFill/>
        </p:spPr>
      </p:pic>
      <p:sp>
        <p:nvSpPr>
          <p:cNvPr id="2" name="Title 1"/>
          <p:cNvSpPr>
            <a:spLocks noGrp="1"/>
          </p:cNvSpPr>
          <p:nvPr>
            <p:ph type="title"/>
          </p:nvPr>
        </p:nvSpPr>
        <p:spPr/>
        <p:txBody>
          <a:bodyPr/>
          <a:lstStyle/>
          <a:p>
            <a:r>
              <a:rPr lang="en-US" dirty="0" smtClean="0"/>
              <a:t>Interpreting “BC” Measurements</a:t>
            </a:r>
            <a:endParaRPr lang="en-US" dirty="0"/>
          </a:p>
        </p:txBody>
      </p:sp>
    </p:spTree>
    <p:extLst>
      <p:ext uri="{BB962C8B-B14F-4D97-AF65-F5344CB8AC3E}">
        <p14:creationId xmlns:p14="http://schemas.microsoft.com/office/powerpoint/2010/main" val="409329321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Grp="1" noChangeArrowheads="1"/>
          </p:cNvSpPr>
          <p:nvPr>
            <p:ph type="title"/>
          </p:nvPr>
        </p:nvSpPr>
        <p:spPr>
          <a:xfrm>
            <a:off x="457200" y="274638"/>
            <a:ext cx="8229600" cy="563562"/>
          </a:xfrm>
        </p:spPr>
        <p:txBody>
          <a:bodyPr/>
          <a:lstStyle/>
          <a:p>
            <a:pPr eaLnBrk="1" hangingPunct="1"/>
            <a:r>
              <a:rPr lang="en-US" sz="3200" u="sng" dirty="0">
                <a:latin typeface="Arial" charset="0"/>
              </a:rPr>
              <a:t>Data </a:t>
            </a:r>
            <a:r>
              <a:rPr lang="en-US" sz="3200" u="sng" dirty="0" smtClean="0">
                <a:latin typeface="Arial" charset="0"/>
              </a:rPr>
              <a:t>Quality Control Review</a:t>
            </a:r>
            <a:endParaRPr lang="en-US" sz="3200" u="sng" dirty="0">
              <a:latin typeface="Arial" charset="0"/>
            </a:endParaRPr>
          </a:p>
        </p:txBody>
      </p:sp>
      <p:sp>
        <p:nvSpPr>
          <p:cNvPr id="2051" name="Rectangle 6"/>
          <p:cNvSpPr>
            <a:spLocks noGrp="1" noChangeArrowheads="1"/>
          </p:cNvSpPr>
          <p:nvPr>
            <p:ph type="body" idx="1"/>
          </p:nvPr>
        </p:nvSpPr>
        <p:spPr>
          <a:xfrm>
            <a:off x="457200" y="990600"/>
            <a:ext cx="8229600" cy="5135563"/>
          </a:xfrm>
        </p:spPr>
        <p:txBody>
          <a:bodyPr/>
          <a:lstStyle/>
          <a:p>
            <a:pPr eaLnBrk="1" hangingPunct="1">
              <a:buFontTx/>
              <a:buNone/>
            </a:pPr>
            <a:r>
              <a:rPr lang="en-US" sz="2000" u="sng">
                <a:latin typeface="Arial" charset="0"/>
              </a:rPr>
              <a:t>Common edits</a:t>
            </a:r>
          </a:p>
          <a:p>
            <a:pPr eaLnBrk="1" hangingPunct="1"/>
            <a:r>
              <a:rPr lang="en-US" sz="2000">
                <a:latin typeface="Arial" charset="0"/>
              </a:rPr>
              <a:t>Invalidation vs. contamination?</a:t>
            </a:r>
          </a:p>
          <a:p>
            <a:pPr eaLnBrk="1" hangingPunct="1"/>
            <a:r>
              <a:rPr lang="en-US" sz="2000">
                <a:latin typeface="Arial" charset="0"/>
              </a:rPr>
              <a:t>What is a considered a spike?</a:t>
            </a:r>
          </a:p>
          <a:p>
            <a:pPr eaLnBrk="1" hangingPunct="1"/>
            <a:r>
              <a:rPr lang="en-US" sz="2000">
                <a:latin typeface="Arial" charset="0"/>
              </a:rPr>
              <a:t>What not to edit!</a:t>
            </a:r>
          </a:p>
          <a:p>
            <a:pPr eaLnBrk="1" hangingPunct="1"/>
            <a:r>
              <a:rPr lang="en-US" sz="2000">
                <a:latin typeface="Arial" charset="0"/>
              </a:rPr>
              <a:t>Automatic edits</a:t>
            </a:r>
          </a:p>
          <a:p>
            <a:pPr eaLnBrk="1" hangingPunct="1">
              <a:buFontTx/>
              <a:buNone/>
            </a:pPr>
            <a:endParaRPr lang="en-US" sz="2000">
              <a:latin typeface="Arial" charset="0"/>
            </a:endParaRPr>
          </a:p>
          <a:p>
            <a:pPr eaLnBrk="1" hangingPunct="1">
              <a:buFontTx/>
              <a:buNone/>
            </a:pPr>
            <a:r>
              <a:rPr lang="en-US" sz="2000" u="sng">
                <a:latin typeface="Arial" charset="0"/>
              </a:rPr>
              <a:t>Reasons for edits</a:t>
            </a:r>
          </a:p>
          <a:p>
            <a:pPr eaLnBrk="1" hangingPunct="1"/>
            <a:r>
              <a:rPr lang="en-US" sz="2000">
                <a:latin typeface="Arial" charset="0"/>
              </a:rPr>
              <a:t>Apply correction to data (e.g., known offset or calibration)</a:t>
            </a:r>
          </a:p>
          <a:p>
            <a:pPr eaLnBrk="1" hangingPunct="1"/>
            <a:r>
              <a:rPr lang="en-US" sz="2000">
                <a:latin typeface="Arial" charset="0"/>
              </a:rPr>
              <a:t>Bad neph zero</a:t>
            </a:r>
          </a:p>
          <a:p>
            <a:pPr eaLnBrk="1" hangingPunct="1"/>
            <a:r>
              <a:rPr lang="en-US" sz="2000">
                <a:latin typeface="Arial" charset="0"/>
              </a:rPr>
              <a:t>Size cut wrong or not switching</a:t>
            </a:r>
          </a:p>
          <a:p>
            <a:pPr eaLnBrk="1" hangingPunct="1"/>
            <a:r>
              <a:rPr lang="en-US" sz="2000">
                <a:latin typeface="Arial" charset="0"/>
              </a:rPr>
              <a:t>Pump failure</a:t>
            </a:r>
          </a:p>
          <a:p>
            <a:pPr eaLnBrk="1" hangingPunct="1"/>
            <a:r>
              <a:rPr lang="en-US" sz="2000">
                <a:latin typeface="Arial" charset="0"/>
              </a:rPr>
              <a:t>System left in bypass mode</a:t>
            </a:r>
          </a:p>
          <a:p>
            <a:pPr eaLnBrk="1" hangingPunct="1"/>
            <a:r>
              <a:rPr lang="en-US" sz="2000">
                <a:latin typeface="Arial" charset="0"/>
              </a:rPr>
              <a:t>System humidity too high</a:t>
            </a:r>
          </a:p>
          <a:p>
            <a:pPr eaLnBrk="1" hangingPunct="1"/>
            <a:r>
              <a:rPr lang="en-US" sz="2000">
                <a:latin typeface="Arial" charset="0"/>
              </a:rPr>
              <a:t>Other instrument or system problems</a:t>
            </a:r>
          </a:p>
        </p:txBody>
      </p:sp>
    </p:spTree>
    <p:extLst>
      <p:ext uri="{BB962C8B-B14F-4D97-AF65-F5344CB8AC3E}">
        <p14:creationId xmlns:p14="http://schemas.microsoft.com/office/powerpoint/2010/main" val="3993085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2400"/>
            <a:ext cx="8229600" cy="685800"/>
          </a:xfrm>
        </p:spPr>
        <p:txBody>
          <a:bodyPr/>
          <a:lstStyle/>
          <a:p>
            <a:pPr eaLnBrk="1" hangingPunct="1"/>
            <a:r>
              <a:rPr lang="en-US" sz="3200" u="sng">
                <a:latin typeface="Arial" charset="0"/>
              </a:rPr>
              <a:t>Invalidation vs. Contamination</a:t>
            </a:r>
          </a:p>
        </p:txBody>
      </p:sp>
      <p:sp>
        <p:nvSpPr>
          <p:cNvPr id="3075" name="Rectangle 3"/>
          <p:cNvSpPr>
            <a:spLocks noGrp="1" noChangeArrowheads="1"/>
          </p:cNvSpPr>
          <p:nvPr>
            <p:ph type="body" idx="1"/>
          </p:nvPr>
        </p:nvSpPr>
        <p:spPr>
          <a:xfrm>
            <a:off x="457200" y="914400"/>
            <a:ext cx="8229600" cy="5715000"/>
          </a:xfrm>
        </p:spPr>
        <p:txBody>
          <a:bodyPr/>
          <a:lstStyle/>
          <a:p>
            <a:pPr eaLnBrk="1" hangingPunct="1"/>
            <a:r>
              <a:rPr lang="en-US" sz="2000">
                <a:latin typeface="Arial" charset="0"/>
              </a:rPr>
              <a:t>Data should be </a:t>
            </a:r>
            <a:r>
              <a:rPr lang="en-US" sz="2000" u="sng">
                <a:latin typeface="Arial" charset="0"/>
              </a:rPr>
              <a:t>invalidated</a:t>
            </a:r>
            <a:r>
              <a:rPr lang="en-US" sz="2000">
                <a:latin typeface="Arial" charset="0"/>
              </a:rPr>
              <a:t> when they are out of the acceptable range (site specific), show abnormal variability, or if a sampling or measurement problem is determined.</a:t>
            </a:r>
          </a:p>
          <a:p>
            <a:pPr eaLnBrk="1" hangingPunct="1"/>
            <a:r>
              <a:rPr lang="en-US" sz="2000">
                <a:latin typeface="Arial" charset="0"/>
              </a:rPr>
              <a:t>Data should be flagged as </a:t>
            </a:r>
            <a:r>
              <a:rPr lang="en-US" sz="2000" u="sng">
                <a:latin typeface="Arial" charset="0"/>
              </a:rPr>
              <a:t>contaminated</a:t>
            </a:r>
            <a:r>
              <a:rPr lang="en-US" sz="2000">
                <a:latin typeface="Arial" charset="0"/>
              </a:rPr>
              <a:t> if local aerosol sources cause the data to be not representative of the regional or target (e.g. downslope conditions at MLO) aerosol.  Flagging for contamination can be either manual or automated (WD, WS, CN threshold).</a:t>
            </a:r>
          </a:p>
          <a:p>
            <a:pPr eaLnBrk="1" hangingPunct="1"/>
            <a:r>
              <a:rPr lang="en-US" sz="2000">
                <a:latin typeface="Arial" charset="0"/>
              </a:rPr>
              <a:t>Big differences:  </a:t>
            </a:r>
            <a:r>
              <a:rPr lang="en-US" sz="2000" u="sng">
                <a:latin typeface="Arial" charset="0"/>
              </a:rPr>
              <a:t>Invalidation</a:t>
            </a:r>
            <a:r>
              <a:rPr lang="en-US" sz="2000">
                <a:latin typeface="Arial" charset="0"/>
              </a:rPr>
              <a:t> can handle different  aerosol parameters differently (e.g., CCN invalidated but not scattering), while </a:t>
            </a:r>
            <a:r>
              <a:rPr lang="en-US" sz="2000" u="sng">
                <a:latin typeface="Arial" charset="0"/>
              </a:rPr>
              <a:t>Contamination</a:t>
            </a:r>
            <a:r>
              <a:rPr lang="en-US" sz="2000">
                <a:latin typeface="Arial" charset="0"/>
              </a:rPr>
              <a:t> flags all aerosol data during the episode.  In the data processing functionality, </a:t>
            </a:r>
            <a:r>
              <a:rPr lang="en-US" sz="2000" u="sng">
                <a:latin typeface="Arial" charset="0"/>
              </a:rPr>
              <a:t>Invalidation</a:t>
            </a:r>
            <a:r>
              <a:rPr lang="en-US" sz="2000">
                <a:latin typeface="Arial" charset="0"/>
              </a:rPr>
              <a:t> and </a:t>
            </a:r>
            <a:r>
              <a:rPr lang="en-US" sz="2000" u="sng">
                <a:latin typeface="Arial" charset="0"/>
              </a:rPr>
              <a:t>Contamination</a:t>
            </a:r>
            <a:r>
              <a:rPr lang="en-US" sz="2000">
                <a:latin typeface="Arial" charset="0"/>
              </a:rPr>
              <a:t> are slightly different.   </a:t>
            </a:r>
            <a:r>
              <a:rPr lang="en-US" sz="2000" u="sng">
                <a:latin typeface="Arial" charset="0"/>
              </a:rPr>
              <a:t>Invalidation</a:t>
            </a:r>
            <a:r>
              <a:rPr lang="en-US" sz="2000">
                <a:latin typeface="Arial" charset="0"/>
              </a:rPr>
              <a:t> causes MVCs to be inserted into the final corrected data file during the time of the edit, while </a:t>
            </a:r>
            <a:r>
              <a:rPr lang="en-US" sz="2000" u="sng">
                <a:latin typeface="Arial" charset="0"/>
              </a:rPr>
              <a:t>Contamination</a:t>
            </a:r>
            <a:r>
              <a:rPr lang="en-US" sz="2000">
                <a:latin typeface="Arial" charset="0"/>
              </a:rPr>
              <a:t> flags these data periods.</a:t>
            </a:r>
          </a:p>
          <a:p>
            <a:pPr eaLnBrk="1" hangingPunct="1"/>
            <a:r>
              <a:rPr lang="en-US" sz="2000">
                <a:latin typeface="Arial" charset="0"/>
              </a:rPr>
              <a:t>Neither invalidated nor contaminated data are used to calculate the final, QC-edited and corrected average-format (hourly, daily, monthly) data files.</a:t>
            </a:r>
          </a:p>
        </p:txBody>
      </p:sp>
    </p:spTree>
    <p:extLst>
      <p:ext uri="{BB962C8B-B14F-4D97-AF65-F5344CB8AC3E}">
        <p14:creationId xmlns:p14="http://schemas.microsoft.com/office/powerpoint/2010/main" val="32190366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487362"/>
          </a:xfrm>
        </p:spPr>
        <p:txBody>
          <a:bodyPr/>
          <a:lstStyle/>
          <a:p>
            <a:pPr eaLnBrk="1" hangingPunct="1"/>
            <a:r>
              <a:rPr lang="en-US" sz="3200" u="sng">
                <a:latin typeface="Arial" charset="0"/>
              </a:rPr>
              <a:t>Spikes</a:t>
            </a:r>
          </a:p>
        </p:txBody>
      </p:sp>
      <p:sp>
        <p:nvSpPr>
          <p:cNvPr id="4099" name="Rectangle 3"/>
          <p:cNvSpPr>
            <a:spLocks noGrp="1" noChangeArrowheads="1"/>
          </p:cNvSpPr>
          <p:nvPr>
            <p:ph type="body" idx="1"/>
          </p:nvPr>
        </p:nvSpPr>
        <p:spPr>
          <a:xfrm>
            <a:off x="457200" y="838200"/>
            <a:ext cx="8229600" cy="5486400"/>
          </a:xfrm>
        </p:spPr>
        <p:txBody>
          <a:bodyPr/>
          <a:lstStyle/>
          <a:p>
            <a:pPr eaLnBrk="1" hangingPunct="1">
              <a:lnSpc>
                <a:spcPct val="90000"/>
              </a:lnSpc>
              <a:buFontTx/>
              <a:buNone/>
            </a:pPr>
            <a:r>
              <a:rPr lang="en-US" sz="2800" u="sng">
                <a:latin typeface="Arial" charset="0"/>
              </a:rPr>
              <a:t>Spikes</a:t>
            </a:r>
            <a:r>
              <a:rPr lang="en-US" sz="2800">
                <a:latin typeface="Arial" charset="0"/>
              </a:rPr>
              <a:t> are short-duration deviations from </a:t>
            </a:r>
            <a:r>
              <a:rPr lang="ja-JP" altLang="en-US" sz="2800">
                <a:latin typeface="Arial" charset="0"/>
              </a:rPr>
              <a:t>“</a:t>
            </a:r>
            <a:r>
              <a:rPr lang="en-US" sz="2800">
                <a:latin typeface="Arial" charset="0"/>
              </a:rPr>
              <a:t>normal</a:t>
            </a:r>
            <a:r>
              <a:rPr lang="ja-JP" altLang="en-US" sz="2800">
                <a:latin typeface="Arial" charset="0"/>
              </a:rPr>
              <a:t>”</a:t>
            </a:r>
            <a:r>
              <a:rPr lang="en-US" sz="2800">
                <a:latin typeface="Arial" charset="0"/>
              </a:rPr>
              <a:t> measurements, often caused by local contamination or measurement problems.</a:t>
            </a:r>
          </a:p>
          <a:p>
            <a:pPr eaLnBrk="1" hangingPunct="1">
              <a:lnSpc>
                <a:spcPct val="90000"/>
              </a:lnSpc>
            </a:pPr>
            <a:r>
              <a:rPr lang="en-US" sz="2800">
                <a:latin typeface="Arial" charset="0"/>
              </a:rPr>
              <a:t>The time duration and magnitude for a deviation to be considered a spike is dependent on the variability of the </a:t>
            </a:r>
            <a:r>
              <a:rPr lang="ja-JP" altLang="en-US" sz="2800">
                <a:latin typeface="Arial" charset="0"/>
              </a:rPr>
              <a:t>“</a:t>
            </a:r>
            <a:r>
              <a:rPr lang="en-US" sz="2800">
                <a:latin typeface="Arial" charset="0"/>
              </a:rPr>
              <a:t>normal</a:t>
            </a:r>
            <a:r>
              <a:rPr lang="ja-JP" altLang="en-US" sz="2800">
                <a:latin typeface="Arial" charset="0"/>
              </a:rPr>
              <a:t>”</a:t>
            </a:r>
            <a:r>
              <a:rPr lang="en-US" sz="2800">
                <a:latin typeface="Arial" charset="0"/>
              </a:rPr>
              <a:t> measurement.</a:t>
            </a:r>
          </a:p>
          <a:p>
            <a:pPr eaLnBrk="1" hangingPunct="1">
              <a:lnSpc>
                <a:spcPct val="90000"/>
              </a:lnSpc>
            </a:pPr>
            <a:r>
              <a:rPr lang="en-US" sz="2800">
                <a:latin typeface="Arial" charset="0"/>
              </a:rPr>
              <a:t>Generally, spikes are of 1-15 minutes duration. Longer duration deviations are either considered contamination events, sampling/measurement problems, or real aerosol events.</a:t>
            </a:r>
          </a:p>
          <a:p>
            <a:pPr eaLnBrk="1" hangingPunct="1">
              <a:lnSpc>
                <a:spcPct val="90000"/>
              </a:lnSpc>
            </a:pPr>
            <a:r>
              <a:rPr lang="en-US" sz="2800">
                <a:latin typeface="Arial" charset="0"/>
              </a:rPr>
              <a:t>Spikes can be positive or negative.  If the spike is physically unrealistic (e.g., large negative [CN]), then it should be invalidated.</a:t>
            </a:r>
          </a:p>
        </p:txBody>
      </p:sp>
    </p:spTree>
    <p:extLst>
      <p:ext uri="{BB962C8B-B14F-4D97-AF65-F5344CB8AC3E}">
        <p14:creationId xmlns:p14="http://schemas.microsoft.com/office/powerpoint/2010/main" val="35988854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715962"/>
          </a:xfrm>
        </p:spPr>
        <p:txBody>
          <a:bodyPr/>
          <a:lstStyle/>
          <a:p>
            <a:r>
              <a:rPr lang="en-US" sz="3200" u="sng">
                <a:latin typeface="Arial" charset="0"/>
              </a:rPr>
              <a:t>What Not To Edit!</a:t>
            </a:r>
          </a:p>
        </p:txBody>
      </p:sp>
      <p:sp>
        <p:nvSpPr>
          <p:cNvPr id="5123" name="Rectangle 3"/>
          <p:cNvSpPr>
            <a:spLocks noGrp="1" noChangeArrowheads="1"/>
          </p:cNvSpPr>
          <p:nvPr>
            <p:ph type="body" idx="1"/>
          </p:nvPr>
        </p:nvSpPr>
        <p:spPr>
          <a:xfrm>
            <a:off x="457200" y="1066800"/>
            <a:ext cx="8229600" cy="5059363"/>
          </a:xfrm>
        </p:spPr>
        <p:txBody>
          <a:bodyPr/>
          <a:lstStyle/>
          <a:p>
            <a:pPr>
              <a:lnSpc>
                <a:spcPct val="90000"/>
              </a:lnSpc>
              <a:buFontTx/>
              <a:buNone/>
            </a:pPr>
            <a:r>
              <a:rPr lang="en-US" sz="2000" u="sng">
                <a:latin typeface="Arial" charset="0"/>
              </a:rPr>
              <a:t>Do not edit out spikes in intensive data (if the extensive data look ok)</a:t>
            </a:r>
          </a:p>
          <a:p>
            <a:pPr>
              <a:lnSpc>
                <a:spcPct val="90000"/>
              </a:lnSpc>
              <a:buFontTx/>
              <a:buNone/>
            </a:pPr>
            <a:endParaRPr lang="en-US" sz="2000">
              <a:latin typeface="Arial" charset="0"/>
            </a:endParaRPr>
          </a:p>
          <a:p>
            <a:pPr>
              <a:lnSpc>
                <a:spcPct val="90000"/>
              </a:lnSpc>
              <a:buFontTx/>
              <a:buNone/>
            </a:pPr>
            <a:r>
              <a:rPr lang="en-US" sz="2000">
                <a:latin typeface="Arial" charset="0"/>
              </a:rPr>
              <a:t>Intensive parameters (i.e., the calculated parameters single scattering albedo, angstrom exponent, and backscattering fraction) are calculated and displayed based on the 1-min measured data (scattering and absorption).   Because the calculated parameters involve ratios of measured parameters, there may be spikes in the calculated parameters when the measured parameters are close to zero.    </a:t>
            </a:r>
          </a:p>
          <a:p>
            <a:pPr>
              <a:lnSpc>
                <a:spcPct val="90000"/>
              </a:lnSpc>
              <a:buFontTx/>
              <a:buNone/>
            </a:pPr>
            <a:endParaRPr lang="en-US" sz="2000">
              <a:latin typeface="Arial" charset="0"/>
            </a:endParaRPr>
          </a:p>
          <a:p>
            <a:pPr>
              <a:lnSpc>
                <a:spcPct val="90000"/>
              </a:lnSpc>
              <a:buFontTx/>
              <a:buNone/>
            </a:pPr>
            <a:r>
              <a:rPr lang="en-US" sz="2000" u="sng">
                <a:latin typeface="Arial" charset="0"/>
              </a:rPr>
              <a:t>Two reasons not to edit intensive parameter spikes</a:t>
            </a:r>
            <a:r>
              <a:rPr lang="en-US" sz="2000">
                <a:latin typeface="Arial" charset="0"/>
              </a:rPr>
              <a:t>:</a:t>
            </a:r>
          </a:p>
          <a:p>
            <a:pPr>
              <a:lnSpc>
                <a:spcPct val="90000"/>
              </a:lnSpc>
              <a:buFontTx/>
              <a:buNone/>
            </a:pPr>
            <a:r>
              <a:rPr lang="en-US" sz="2000">
                <a:latin typeface="Arial" charset="0"/>
                <a:sym typeface="Wingdings" charset="0"/>
              </a:rPr>
              <a:t>bias your data by removing low concentration time periods</a:t>
            </a:r>
          </a:p>
          <a:p>
            <a:pPr>
              <a:lnSpc>
                <a:spcPct val="90000"/>
              </a:lnSpc>
              <a:buFontTx/>
              <a:buNone/>
            </a:pPr>
            <a:r>
              <a:rPr lang="en-US" sz="2000">
                <a:latin typeface="Arial" charset="0"/>
                <a:sym typeface="Wingdings" charset="0"/>
              </a:rPr>
              <a:t>averaged intensive parameters should be calculated by first averaging the measured parameters and then calculating intensive parameters.  The spikes in the high frequency (1-min) data are unlikely to affect the average intensive values. </a:t>
            </a:r>
            <a:endParaRPr lang="en-US" sz="2000">
              <a:latin typeface="Arial" charset="0"/>
            </a:endParaRPr>
          </a:p>
        </p:txBody>
      </p:sp>
    </p:spTree>
    <p:extLst>
      <p:ext uri="{BB962C8B-B14F-4D97-AF65-F5344CB8AC3E}">
        <p14:creationId xmlns:p14="http://schemas.microsoft.com/office/powerpoint/2010/main" val="10649124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NC_spo.png"/>
          <p:cNvPicPr>
            <a:picLocks noChangeAspect="1"/>
          </p:cNvPicPr>
          <p:nvPr/>
        </p:nvPicPr>
        <p:blipFill>
          <a:blip r:embed="rId3" cstate="print"/>
          <a:stretch>
            <a:fillRect/>
          </a:stretch>
        </p:blipFill>
        <p:spPr>
          <a:xfrm>
            <a:off x="187569" y="3444065"/>
            <a:ext cx="4267200" cy="3200400"/>
          </a:xfrm>
          <a:prstGeom prst="rect">
            <a:avLst/>
          </a:prstGeom>
        </p:spPr>
      </p:pic>
      <p:pic>
        <p:nvPicPr>
          <p:cNvPr id="5" name="Picture 4" descr="CNC_cpr.png"/>
          <p:cNvPicPr>
            <a:picLocks noChangeAspect="1"/>
          </p:cNvPicPr>
          <p:nvPr/>
        </p:nvPicPr>
        <p:blipFill>
          <a:blip r:embed="rId4" cstate="print"/>
          <a:stretch>
            <a:fillRect/>
          </a:stretch>
        </p:blipFill>
        <p:spPr>
          <a:xfrm>
            <a:off x="4799028" y="3443339"/>
            <a:ext cx="4267200" cy="3200400"/>
          </a:xfrm>
          <a:prstGeom prst="rect">
            <a:avLst/>
          </a:prstGeom>
        </p:spPr>
      </p:pic>
      <p:pic>
        <p:nvPicPr>
          <p:cNvPr id="11" name="Picture 10" descr="CNC_bnd.png"/>
          <p:cNvPicPr>
            <a:picLocks noChangeAspect="1"/>
          </p:cNvPicPr>
          <p:nvPr/>
        </p:nvPicPr>
        <p:blipFill>
          <a:blip r:embed="rId5" cstate="print"/>
          <a:stretch>
            <a:fillRect/>
          </a:stretch>
        </p:blipFill>
        <p:spPr>
          <a:xfrm>
            <a:off x="127280" y="221056"/>
            <a:ext cx="4267200" cy="3200400"/>
          </a:xfrm>
          <a:prstGeom prst="rect">
            <a:avLst/>
          </a:prstGeom>
        </p:spPr>
      </p:pic>
      <p:sp>
        <p:nvSpPr>
          <p:cNvPr id="21" name="Title 20"/>
          <p:cNvSpPr>
            <a:spLocks noGrp="1"/>
          </p:cNvSpPr>
          <p:nvPr>
            <p:ph type="title"/>
          </p:nvPr>
        </p:nvSpPr>
        <p:spPr>
          <a:xfrm>
            <a:off x="4800600" y="152400"/>
            <a:ext cx="3657600" cy="609600"/>
          </a:xfrm>
        </p:spPr>
        <p:txBody>
          <a:bodyPr/>
          <a:lstStyle/>
          <a:p>
            <a:r>
              <a:rPr lang="en-US" dirty="0" smtClean="0"/>
              <a:t>CPC Failures</a:t>
            </a:r>
            <a:endParaRPr lang="en-US" dirty="0"/>
          </a:p>
        </p:txBody>
      </p:sp>
      <p:sp>
        <p:nvSpPr>
          <p:cNvPr id="47" name="Content Placeholder 46"/>
          <p:cNvSpPr>
            <a:spLocks noGrp="1"/>
          </p:cNvSpPr>
          <p:nvPr>
            <p:ph idx="1"/>
          </p:nvPr>
        </p:nvSpPr>
        <p:spPr>
          <a:xfrm>
            <a:off x="4724400" y="762000"/>
            <a:ext cx="4419600" cy="2438400"/>
          </a:xfrm>
        </p:spPr>
        <p:txBody>
          <a:bodyPr>
            <a:normAutofit/>
          </a:bodyPr>
          <a:lstStyle/>
          <a:p>
            <a:r>
              <a:rPr lang="en-US" dirty="0" err="1" smtClean="0"/>
              <a:t>butanol</a:t>
            </a:r>
            <a:r>
              <a:rPr lang="en-US" dirty="0" smtClean="0"/>
              <a:t> drained or contaminated</a:t>
            </a:r>
          </a:p>
          <a:p>
            <a:r>
              <a:rPr lang="en-US" dirty="0" smtClean="0"/>
              <a:t>inlet disconnected or cracked</a:t>
            </a:r>
          </a:p>
          <a:p>
            <a:r>
              <a:rPr lang="en-US" dirty="0" smtClean="0"/>
              <a:t>instrument failure</a:t>
            </a:r>
          </a:p>
          <a:p>
            <a:endParaRPr lang="en-US" dirty="0"/>
          </a:p>
        </p:txBody>
      </p:sp>
      <p:cxnSp>
        <p:nvCxnSpPr>
          <p:cNvPr id="22" name="Straight Arrow Connector 21"/>
          <p:cNvCxnSpPr/>
          <p:nvPr/>
        </p:nvCxnSpPr>
        <p:spPr>
          <a:xfrm rot="5400000">
            <a:off x="3610332" y="1757585"/>
            <a:ext cx="934489" cy="10119"/>
          </a:xfrm>
          <a:prstGeom prst="straightConnector1">
            <a:avLst/>
          </a:prstGeom>
          <a:ln w="28575">
            <a:solidFill>
              <a:srgbClr val="EB1BCD"/>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057400" y="533400"/>
            <a:ext cx="2209800" cy="830997"/>
          </a:xfrm>
          <a:prstGeom prst="rect">
            <a:avLst/>
          </a:prstGeom>
          <a:noFill/>
        </p:spPr>
        <p:txBody>
          <a:bodyPr wrap="square" rtlCol="0">
            <a:spAutoFit/>
          </a:bodyPr>
          <a:lstStyle/>
          <a:p>
            <a:pPr algn="r"/>
            <a:r>
              <a:rPr lang="en-US" b="1" dirty="0" smtClean="0">
                <a:solidFill>
                  <a:srgbClr val="FF00FF"/>
                </a:solidFill>
                <a:latin typeface="+mn-lt"/>
              </a:rPr>
              <a:t>instrument replaced</a:t>
            </a:r>
            <a:endParaRPr lang="en-US" b="1" dirty="0">
              <a:solidFill>
                <a:srgbClr val="FF00FF"/>
              </a:solidFill>
              <a:latin typeface="+mn-lt"/>
            </a:endParaRPr>
          </a:p>
        </p:txBody>
      </p:sp>
      <p:cxnSp>
        <p:nvCxnSpPr>
          <p:cNvPr id="29" name="Straight Arrow Connector 28"/>
          <p:cNvCxnSpPr/>
          <p:nvPr/>
        </p:nvCxnSpPr>
        <p:spPr>
          <a:xfrm rot="5400000">
            <a:off x="8290696" y="4861696"/>
            <a:ext cx="934489" cy="10119"/>
          </a:xfrm>
          <a:prstGeom prst="straightConnector1">
            <a:avLst/>
          </a:prstGeom>
          <a:ln w="28575">
            <a:solidFill>
              <a:srgbClr val="EB1BCD"/>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086600" y="4406714"/>
            <a:ext cx="1632364" cy="830997"/>
          </a:xfrm>
          <a:prstGeom prst="rect">
            <a:avLst/>
          </a:prstGeom>
          <a:noFill/>
        </p:spPr>
        <p:txBody>
          <a:bodyPr wrap="square" rtlCol="0">
            <a:spAutoFit/>
          </a:bodyPr>
          <a:lstStyle/>
          <a:p>
            <a:pPr algn="r"/>
            <a:r>
              <a:rPr lang="en-US" b="1" dirty="0" err="1" smtClean="0">
                <a:solidFill>
                  <a:srgbClr val="FF00FF"/>
                </a:solidFill>
                <a:latin typeface="+mn-lt"/>
              </a:rPr>
              <a:t>butanol</a:t>
            </a:r>
            <a:r>
              <a:rPr lang="en-US" b="1" dirty="0" smtClean="0">
                <a:solidFill>
                  <a:srgbClr val="FF00FF"/>
                </a:solidFill>
                <a:latin typeface="+mn-lt"/>
              </a:rPr>
              <a:t> added</a:t>
            </a:r>
            <a:endParaRPr lang="en-US" b="1" dirty="0">
              <a:solidFill>
                <a:srgbClr val="FF00FF"/>
              </a:solidFill>
              <a:latin typeface="+mn-lt"/>
            </a:endParaRPr>
          </a:p>
        </p:txBody>
      </p:sp>
      <p:cxnSp>
        <p:nvCxnSpPr>
          <p:cNvPr id="35" name="Straight Arrow Connector 34"/>
          <p:cNvCxnSpPr/>
          <p:nvPr/>
        </p:nvCxnSpPr>
        <p:spPr>
          <a:xfrm>
            <a:off x="2057400" y="2895600"/>
            <a:ext cx="1905000" cy="4127"/>
          </a:xfrm>
          <a:prstGeom prst="straightConnector1">
            <a:avLst/>
          </a:prstGeom>
          <a:ln w="28575">
            <a:solidFill>
              <a:srgbClr val="EB1BCD"/>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600200" y="2209800"/>
            <a:ext cx="457200" cy="1588"/>
          </a:xfrm>
          <a:prstGeom prst="straightConnector1">
            <a:avLst/>
          </a:prstGeom>
          <a:ln w="28575">
            <a:solidFill>
              <a:srgbClr val="EB1BCD"/>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331684" y="1739897"/>
            <a:ext cx="990600" cy="461665"/>
          </a:xfrm>
          <a:prstGeom prst="rect">
            <a:avLst/>
          </a:prstGeom>
          <a:noFill/>
        </p:spPr>
        <p:txBody>
          <a:bodyPr wrap="square" rtlCol="0">
            <a:spAutoFit/>
          </a:bodyPr>
          <a:lstStyle/>
          <a:p>
            <a:r>
              <a:rPr lang="en-US" b="1" dirty="0" smtClean="0">
                <a:solidFill>
                  <a:srgbClr val="FF00FF"/>
                </a:solidFill>
                <a:latin typeface="+mn-lt"/>
              </a:rPr>
              <a:t>dying</a:t>
            </a:r>
            <a:endParaRPr lang="en-US" b="1" dirty="0">
              <a:solidFill>
                <a:srgbClr val="FF00FF"/>
              </a:solidFill>
              <a:latin typeface="+mn-lt"/>
            </a:endParaRPr>
          </a:p>
        </p:txBody>
      </p:sp>
      <p:sp>
        <p:nvSpPr>
          <p:cNvPr id="43" name="TextBox 42"/>
          <p:cNvSpPr txBox="1"/>
          <p:nvPr/>
        </p:nvSpPr>
        <p:spPr>
          <a:xfrm>
            <a:off x="2514600" y="2483755"/>
            <a:ext cx="990600" cy="461665"/>
          </a:xfrm>
          <a:prstGeom prst="rect">
            <a:avLst/>
          </a:prstGeom>
          <a:noFill/>
        </p:spPr>
        <p:txBody>
          <a:bodyPr wrap="square" rtlCol="0">
            <a:spAutoFit/>
          </a:bodyPr>
          <a:lstStyle/>
          <a:p>
            <a:r>
              <a:rPr lang="en-US" b="1" dirty="0" smtClean="0">
                <a:solidFill>
                  <a:srgbClr val="FF00FF"/>
                </a:solidFill>
                <a:latin typeface="+mn-lt"/>
              </a:rPr>
              <a:t>dead</a:t>
            </a:r>
            <a:endParaRPr lang="en-US" b="1" dirty="0">
              <a:solidFill>
                <a:srgbClr val="FF00FF"/>
              </a:solidFill>
              <a:latin typeface="+mn-lt"/>
            </a:endParaRPr>
          </a:p>
        </p:txBody>
      </p:sp>
      <p:cxnSp>
        <p:nvCxnSpPr>
          <p:cNvPr id="44" name="Straight Arrow Connector 43"/>
          <p:cNvCxnSpPr/>
          <p:nvPr/>
        </p:nvCxnSpPr>
        <p:spPr>
          <a:xfrm>
            <a:off x="5715000" y="4572000"/>
            <a:ext cx="725716" cy="14291"/>
          </a:xfrm>
          <a:prstGeom prst="straightConnector1">
            <a:avLst/>
          </a:prstGeom>
          <a:ln w="28575">
            <a:solidFill>
              <a:srgbClr val="EB1BCD"/>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598884" y="4114800"/>
            <a:ext cx="990600" cy="461665"/>
          </a:xfrm>
          <a:prstGeom prst="rect">
            <a:avLst/>
          </a:prstGeom>
          <a:noFill/>
        </p:spPr>
        <p:txBody>
          <a:bodyPr wrap="square" rtlCol="0">
            <a:spAutoFit/>
          </a:bodyPr>
          <a:lstStyle/>
          <a:p>
            <a:r>
              <a:rPr lang="en-US" b="1" dirty="0" smtClean="0">
                <a:solidFill>
                  <a:srgbClr val="FF00FF"/>
                </a:solidFill>
                <a:latin typeface="+mn-lt"/>
              </a:rPr>
              <a:t>dying</a:t>
            </a:r>
            <a:endParaRPr lang="en-US" b="1" dirty="0">
              <a:solidFill>
                <a:srgbClr val="FF00FF"/>
              </a:solidFill>
              <a:latin typeface="+mn-lt"/>
            </a:endParaRPr>
          </a:p>
        </p:txBody>
      </p:sp>
      <p:cxnSp>
        <p:nvCxnSpPr>
          <p:cNvPr id="48" name="Straight Arrow Connector 47"/>
          <p:cNvCxnSpPr/>
          <p:nvPr/>
        </p:nvCxnSpPr>
        <p:spPr>
          <a:xfrm rot="10800000" flipV="1">
            <a:off x="1600200" y="4572000"/>
            <a:ext cx="1305520" cy="1066800"/>
          </a:xfrm>
          <a:prstGeom prst="straightConnector1">
            <a:avLst/>
          </a:prstGeom>
          <a:ln w="28575">
            <a:solidFill>
              <a:srgbClr val="EB1BCD"/>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209800" y="3866111"/>
            <a:ext cx="2209800" cy="1200328"/>
          </a:xfrm>
          <a:prstGeom prst="rect">
            <a:avLst/>
          </a:prstGeom>
          <a:noFill/>
        </p:spPr>
        <p:txBody>
          <a:bodyPr wrap="square" rtlCol="0">
            <a:spAutoFit/>
          </a:bodyPr>
          <a:lstStyle/>
          <a:p>
            <a:pPr algn="r"/>
            <a:r>
              <a:rPr lang="en-US" b="1" dirty="0" smtClean="0">
                <a:solidFill>
                  <a:srgbClr val="FF00FF"/>
                </a:solidFill>
                <a:latin typeface="+mn-lt"/>
              </a:rPr>
              <a:t>instrument sampling room air</a:t>
            </a:r>
            <a:endParaRPr lang="en-US" b="1" dirty="0">
              <a:solidFill>
                <a:srgbClr val="FF00FF"/>
              </a:solidFill>
              <a:latin typeface="+mn-lt"/>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487362"/>
          </a:xfrm>
        </p:spPr>
        <p:txBody>
          <a:bodyPr/>
          <a:lstStyle/>
          <a:p>
            <a:pPr eaLnBrk="1" hangingPunct="1"/>
            <a:r>
              <a:rPr lang="en-US" sz="3200" u="sng">
                <a:latin typeface="Arial" charset="0"/>
              </a:rPr>
              <a:t>Examples (Invalidation)</a:t>
            </a:r>
          </a:p>
        </p:txBody>
      </p:sp>
      <p:sp>
        <p:nvSpPr>
          <p:cNvPr id="6147" name="TextBox 7"/>
          <p:cNvSpPr txBox="1">
            <a:spLocks noChangeArrowheads="1"/>
          </p:cNvSpPr>
          <p:nvPr/>
        </p:nvSpPr>
        <p:spPr bwMode="auto">
          <a:xfrm>
            <a:off x="4648200" y="1905000"/>
            <a:ext cx="3962400" cy="1200150"/>
          </a:xfrm>
          <a:prstGeom prst="rect">
            <a:avLst/>
          </a:prstGeom>
          <a:solidFill>
            <a:schemeClr val="accent1"/>
          </a:solidFill>
          <a:ln w="9525">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SPO,2009,137.98613,USER: FLow rate tests completed  CNC #626 = 1525 mlpm WCPC = 121.2 mlpm.  Zero tests both 0.0  PDC</a:t>
            </a:r>
          </a:p>
        </p:txBody>
      </p:sp>
      <p:sp>
        <p:nvSpPr>
          <p:cNvPr id="6148" name="TextBox 15"/>
          <p:cNvSpPr txBox="1">
            <a:spLocks noChangeArrowheads="1"/>
          </p:cNvSpPr>
          <p:nvPr/>
        </p:nvSpPr>
        <p:spPr bwMode="auto">
          <a:xfrm>
            <a:off x="685800" y="914400"/>
            <a:ext cx="769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Char char="•"/>
            </a:pPr>
            <a:r>
              <a:rPr lang="en-US"/>
              <a:t>Spikes caused by flow checks</a:t>
            </a:r>
          </a:p>
          <a:p>
            <a:pPr eaLnBrk="1" hangingPunct="1">
              <a:buFont typeface="Arial" charset="0"/>
              <a:buChar char="•"/>
            </a:pPr>
            <a:r>
              <a:rPr lang="en-US"/>
              <a:t>These should be </a:t>
            </a:r>
            <a:r>
              <a:rPr lang="en-US" u="sng"/>
              <a:t>invalidated</a:t>
            </a:r>
            <a:r>
              <a:rPr lang="en-US"/>
              <a:t> since a known procedure with the instrument or sampling caused them</a:t>
            </a:r>
          </a:p>
        </p:txBody>
      </p:sp>
      <p:pic>
        <p:nvPicPr>
          <p:cNvPr id="6149" name="Picture 11" descr="invalidation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238500"/>
            <a:ext cx="441007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2" descr="invalidation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419600"/>
            <a:ext cx="29432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3" descr="invalidation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33600"/>
            <a:ext cx="2971800"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p:cNvCxnSpPr/>
          <p:nvPr/>
        </p:nvCxnSpPr>
        <p:spPr>
          <a:xfrm>
            <a:off x="2133600" y="5486400"/>
            <a:ext cx="3200400" cy="533400"/>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133600" y="3810000"/>
            <a:ext cx="4648200" cy="1600200"/>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3268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457200" y="274638"/>
            <a:ext cx="8229600" cy="487362"/>
          </a:xfrm>
        </p:spPr>
        <p:txBody>
          <a:bodyPr/>
          <a:lstStyle/>
          <a:p>
            <a:pPr eaLnBrk="1" hangingPunct="1"/>
            <a:r>
              <a:rPr lang="en-US" sz="3200" u="sng">
                <a:latin typeface="Arial" charset="0"/>
              </a:rPr>
              <a:t>Examples (Invalidation)</a:t>
            </a:r>
          </a:p>
        </p:txBody>
      </p:sp>
      <p:sp>
        <p:nvSpPr>
          <p:cNvPr id="7171" name="TextBox 7"/>
          <p:cNvSpPr txBox="1">
            <a:spLocks noChangeArrowheads="1"/>
          </p:cNvSpPr>
          <p:nvPr/>
        </p:nvSpPr>
        <p:spPr bwMode="auto">
          <a:xfrm>
            <a:off x="4572000" y="1066800"/>
            <a:ext cx="4267200" cy="2032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Char char="•"/>
            </a:pPr>
            <a:r>
              <a:rPr lang="en-US"/>
              <a:t>Pump failure </a:t>
            </a:r>
            <a:r>
              <a:rPr lang="en-US">
                <a:sym typeface="Wingdings" charset="0"/>
              </a:rPr>
              <a:t> no flow through system</a:t>
            </a:r>
          </a:p>
          <a:p>
            <a:pPr eaLnBrk="1" hangingPunct="1">
              <a:buFont typeface="Arial" charset="0"/>
              <a:buChar char="•"/>
            </a:pPr>
            <a:r>
              <a:rPr lang="en-US">
                <a:sym typeface="Wingdings" charset="0"/>
              </a:rPr>
              <a:t>Aerosol system issue</a:t>
            </a:r>
          </a:p>
          <a:p>
            <a:pPr eaLnBrk="1" hangingPunct="1">
              <a:buFont typeface="Arial" charset="0"/>
              <a:buChar char="•"/>
            </a:pPr>
            <a:r>
              <a:rPr lang="en-US">
                <a:sym typeface="Wingdings" charset="0"/>
              </a:rPr>
              <a:t>Need to </a:t>
            </a:r>
            <a:r>
              <a:rPr lang="en-US" u="sng">
                <a:sym typeface="Wingdings" charset="0"/>
              </a:rPr>
              <a:t>invalidate</a:t>
            </a:r>
            <a:r>
              <a:rPr lang="en-US">
                <a:sym typeface="Wingdings" charset="0"/>
              </a:rPr>
              <a:t> scattering, absorption, CPC, etc., data</a:t>
            </a:r>
          </a:p>
          <a:p>
            <a:pPr eaLnBrk="1" hangingPunct="1">
              <a:buFont typeface="Arial" charset="0"/>
              <a:buChar char="•"/>
            </a:pPr>
            <a:r>
              <a:rPr lang="en-US"/>
              <a:t>This problem looks a lot like when the system is left in bypass mode.  Look at Q_Analyzer flow to determine.</a:t>
            </a:r>
          </a:p>
        </p:txBody>
      </p:sp>
      <p:pic>
        <p:nvPicPr>
          <p:cNvPr id="7172" name="Picture 6" descr="invalidation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38100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7" descr="invalidation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733800"/>
            <a:ext cx="38100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descr="invalidation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733800"/>
            <a:ext cx="3800475"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0763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contamination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917825"/>
            <a:ext cx="5095875"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p:cNvSpPr>
            <a:spLocks noGrp="1" noChangeArrowheads="1"/>
          </p:cNvSpPr>
          <p:nvPr>
            <p:ph type="title"/>
          </p:nvPr>
        </p:nvSpPr>
        <p:spPr>
          <a:xfrm>
            <a:off x="457200" y="274638"/>
            <a:ext cx="8229600" cy="487362"/>
          </a:xfrm>
        </p:spPr>
        <p:txBody>
          <a:bodyPr/>
          <a:lstStyle/>
          <a:p>
            <a:pPr eaLnBrk="1" hangingPunct="1"/>
            <a:r>
              <a:rPr lang="en-US" sz="3200" u="sng">
                <a:latin typeface="Arial" charset="0"/>
              </a:rPr>
              <a:t>Examples (Contamination)</a:t>
            </a:r>
          </a:p>
        </p:txBody>
      </p:sp>
      <p:sp>
        <p:nvSpPr>
          <p:cNvPr id="8196" name="TextBox 3"/>
          <p:cNvSpPr txBox="1">
            <a:spLocks noChangeArrowheads="1"/>
          </p:cNvSpPr>
          <p:nvPr/>
        </p:nvSpPr>
        <p:spPr bwMode="auto">
          <a:xfrm>
            <a:off x="381000" y="762000"/>
            <a:ext cx="8458200" cy="2032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Char char="•"/>
            </a:pPr>
            <a:r>
              <a:rPr lang="en-US"/>
              <a:t>At MLO, upslope air is usually more polluted than downslope (free tropospheric) air</a:t>
            </a:r>
          </a:p>
          <a:p>
            <a:pPr eaLnBrk="1" hangingPunct="1">
              <a:buFont typeface="Arial" charset="0"/>
              <a:buChar char="•"/>
            </a:pPr>
            <a:r>
              <a:rPr lang="en-US"/>
              <a:t>Measurements during upslope episodes are flagged (black markers at bottom of plot).</a:t>
            </a:r>
          </a:p>
          <a:p>
            <a:pPr eaLnBrk="1" hangingPunct="1">
              <a:buFont typeface="Arial" charset="0"/>
              <a:buChar char="•"/>
            </a:pPr>
            <a:r>
              <a:rPr lang="en-US"/>
              <a:t>Spike at Day 258.315 appears to be local contamination, decaying away rapidly.</a:t>
            </a:r>
          </a:p>
          <a:p>
            <a:pPr eaLnBrk="1" hangingPunct="1">
              <a:buFont typeface="Arial" charset="0"/>
              <a:buChar char="•"/>
            </a:pPr>
            <a:r>
              <a:rPr lang="en-US"/>
              <a:t>Since we did not observe any problem with the instrument or aerosol system operation, we flagged this spike as contamination.</a:t>
            </a:r>
          </a:p>
        </p:txBody>
      </p:sp>
      <p:cxnSp>
        <p:nvCxnSpPr>
          <p:cNvPr id="8" name="Straight Arrow Connector 7"/>
          <p:cNvCxnSpPr/>
          <p:nvPr/>
        </p:nvCxnSpPr>
        <p:spPr>
          <a:xfrm rot="10800000" flipV="1">
            <a:off x="1828800" y="4495800"/>
            <a:ext cx="4267200" cy="1447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198" name="Picture 9" descr="contamination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352800"/>
            <a:ext cx="2886075"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574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3564679156"/>
              </p:ext>
            </p:extLst>
          </p:nvPr>
        </p:nvGraphicFramePr>
        <p:xfrm>
          <a:off x="112747" y="752359"/>
          <a:ext cx="8955053" cy="6105641"/>
        </p:xfrm>
        <a:graphic>
          <a:graphicData uri="http://schemas.openxmlformats.org/presentationml/2006/ole">
            <mc:AlternateContent xmlns:mc="http://schemas.openxmlformats.org/markup-compatibility/2006">
              <mc:Choice xmlns:v="urn:schemas-microsoft-com:vml" Requires="v">
                <p:oleObj spid="_x0000_s453646" name="Graph" r:id="rId3" imgW="3946550" imgH="3051658" progId="">
                  <p:embed/>
                </p:oleObj>
              </mc:Choice>
              <mc:Fallback>
                <p:oleObj name="Graph" r:id="rId3" imgW="3946550" imgH="3051658"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t="11798"/>
                      <a:stretch>
                        <a:fillRect/>
                      </a:stretch>
                    </p:blipFill>
                    <p:spPr bwMode="auto">
                      <a:xfrm>
                        <a:off x="112747" y="752359"/>
                        <a:ext cx="8955053" cy="61056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 Box 2"/>
          <p:cNvSpPr txBox="1">
            <a:spLocks noChangeArrowheads="1"/>
          </p:cNvSpPr>
          <p:nvPr/>
        </p:nvSpPr>
        <p:spPr bwMode="auto">
          <a:xfrm>
            <a:off x="2895600" y="228600"/>
            <a:ext cx="330831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u="sng" dirty="0" smtClean="0">
                <a:solidFill>
                  <a:schemeClr val="tx2"/>
                </a:solidFill>
                <a:latin typeface="+mj-lt"/>
                <a:ea typeface="+mj-ea"/>
                <a:cs typeface="+mj-cs"/>
              </a:rPr>
              <a:t>CPC Calibration</a:t>
            </a:r>
            <a:endParaRPr lang="en-US" sz="3200" b="1" u="sng" dirty="0">
              <a:solidFill>
                <a:schemeClr val="tx2"/>
              </a:solidFill>
              <a:latin typeface="+mj-lt"/>
              <a:ea typeface="+mj-ea"/>
              <a:cs typeface="+mj-cs"/>
            </a:endParaRPr>
          </a:p>
        </p:txBody>
      </p:sp>
      <p:pic>
        <p:nvPicPr>
          <p:cNvPr id="4" name="Picture 8" descr="logo eusa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2553" y="6467759"/>
            <a:ext cx="1979613" cy="39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11081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487362"/>
          </a:xfrm>
        </p:spPr>
        <p:txBody>
          <a:bodyPr/>
          <a:lstStyle/>
          <a:p>
            <a:pPr eaLnBrk="1" hangingPunct="1"/>
            <a:r>
              <a:rPr lang="en-US" sz="3200" u="sng">
                <a:latin typeface="Arial" charset="0"/>
              </a:rPr>
              <a:t>Examples (Automatic Edits)</a:t>
            </a:r>
          </a:p>
        </p:txBody>
      </p:sp>
      <p:sp>
        <p:nvSpPr>
          <p:cNvPr id="9219" name="TextBox 3"/>
          <p:cNvSpPr txBox="1">
            <a:spLocks noChangeArrowheads="1"/>
          </p:cNvSpPr>
          <p:nvPr/>
        </p:nvSpPr>
        <p:spPr bwMode="auto">
          <a:xfrm>
            <a:off x="381000" y="838200"/>
            <a:ext cx="8458200" cy="12001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Char char="•"/>
            </a:pPr>
            <a:r>
              <a:rPr lang="en-US"/>
              <a:t>Data at SMO are flagged based on wind direction</a:t>
            </a:r>
          </a:p>
          <a:p>
            <a:pPr eaLnBrk="1" hangingPunct="1">
              <a:buFont typeface="Arial" charset="0"/>
              <a:buChar char="•"/>
            </a:pPr>
            <a:r>
              <a:rPr lang="en-US"/>
              <a:t>Flagging occurs when aerosol is coming from the island (intense local sources, i.e., spikes) instead of the open ocean</a:t>
            </a:r>
          </a:p>
          <a:p>
            <a:pPr eaLnBrk="1" hangingPunct="1">
              <a:buFont typeface="Arial" charset="0"/>
              <a:buChar char="•"/>
            </a:pPr>
            <a:r>
              <a:rPr lang="en-US"/>
              <a:t>This saves a lot of manual editing of data!</a:t>
            </a:r>
          </a:p>
        </p:txBody>
      </p:sp>
      <p:pic>
        <p:nvPicPr>
          <p:cNvPr id="9220" name="Picture 4" descr="autoedit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09800"/>
            <a:ext cx="594360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73025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487362"/>
          </a:xfrm>
        </p:spPr>
        <p:txBody>
          <a:bodyPr/>
          <a:lstStyle/>
          <a:p>
            <a:pPr eaLnBrk="1" hangingPunct="1"/>
            <a:r>
              <a:rPr lang="en-US" sz="3200" u="sng">
                <a:latin typeface="Arial" charset="0"/>
              </a:rPr>
              <a:t>Size cut wrong or not switching (1)</a:t>
            </a:r>
          </a:p>
        </p:txBody>
      </p:sp>
      <p:sp>
        <p:nvSpPr>
          <p:cNvPr id="10243" name="TextBox 4"/>
          <p:cNvSpPr txBox="1">
            <a:spLocks noChangeArrowheads="1"/>
          </p:cNvSpPr>
          <p:nvPr/>
        </p:nvSpPr>
        <p:spPr bwMode="auto">
          <a:xfrm>
            <a:off x="381000" y="914400"/>
            <a:ext cx="3352800" cy="31400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Char char="•"/>
            </a:pPr>
            <a:r>
              <a:rPr lang="en-US"/>
              <a:t>In this example, electronic valve was stuck in the 10-micron cut position.</a:t>
            </a:r>
          </a:p>
          <a:p>
            <a:pPr eaLnBrk="1" hangingPunct="1">
              <a:buFont typeface="Arial" charset="0"/>
              <a:buChar char="•"/>
            </a:pPr>
            <a:r>
              <a:rPr lang="en-US"/>
              <a:t>Data still get flagged alternately as 1-um or 10-um based on cpd configuration.</a:t>
            </a:r>
          </a:p>
          <a:p>
            <a:pPr eaLnBrk="1" hangingPunct="1">
              <a:buFont typeface="Arial" charset="0"/>
              <a:buChar char="•"/>
            </a:pPr>
            <a:r>
              <a:rPr lang="en-US" u="sng"/>
              <a:t>Can we fix this using the data editing tools</a:t>
            </a:r>
            <a:r>
              <a:rPr lang="en-US"/>
              <a:t>?</a:t>
            </a:r>
          </a:p>
          <a:p>
            <a:pPr eaLnBrk="1" hangingPunct="1">
              <a:buFont typeface="Arial" charset="0"/>
              <a:buChar char="•"/>
            </a:pPr>
            <a:r>
              <a:rPr lang="en-US"/>
              <a:t>Let</a:t>
            </a:r>
            <a:r>
              <a:rPr lang="ja-JP" altLang="en-US"/>
              <a:t>’</a:t>
            </a:r>
            <a:r>
              <a:rPr lang="en-US"/>
              <a:t>s look more closely at this period. </a:t>
            </a:r>
          </a:p>
          <a:p>
            <a:pPr eaLnBrk="1" hangingPunct="1">
              <a:buFont typeface="Arial" charset="0"/>
              <a:buChar char="•"/>
            </a:pPr>
            <a:endParaRPr lang="en-US"/>
          </a:p>
        </p:txBody>
      </p:sp>
      <p:pic>
        <p:nvPicPr>
          <p:cNvPr id="10244" name="Picture 12" descr="size_cut_switch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556000"/>
            <a:ext cx="46482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3" descr="size_cut_switch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8650" y="762000"/>
            <a:ext cx="43243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1295400" y="3581400"/>
            <a:ext cx="6400800" cy="1752600"/>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97046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487362"/>
          </a:xfrm>
        </p:spPr>
        <p:txBody>
          <a:bodyPr/>
          <a:lstStyle/>
          <a:p>
            <a:pPr eaLnBrk="1" hangingPunct="1"/>
            <a:r>
              <a:rPr lang="en-US" sz="3200" u="sng">
                <a:latin typeface="Arial" charset="0"/>
              </a:rPr>
              <a:t>Size cut wrong or not switching (2)</a:t>
            </a:r>
          </a:p>
        </p:txBody>
      </p:sp>
      <p:sp>
        <p:nvSpPr>
          <p:cNvPr id="11267" name="TextBox 4"/>
          <p:cNvSpPr txBox="1">
            <a:spLocks noChangeArrowheads="1"/>
          </p:cNvSpPr>
          <p:nvPr/>
        </p:nvSpPr>
        <p:spPr bwMode="auto">
          <a:xfrm>
            <a:off x="381000" y="914400"/>
            <a:ext cx="3810000" cy="17541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Char char="•"/>
            </a:pPr>
            <a:r>
              <a:rPr lang="en-US"/>
              <a:t>The problem is that data are being flagged as submicron when they are in fact Dp&lt;10um.</a:t>
            </a:r>
          </a:p>
          <a:p>
            <a:pPr eaLnBrk="1" hangingPunct="1">
              <a:buFont typeface="Arial" charset="0"/>
              <a:buChar char="•"/>
            </a:pPr>
            <a:r>
              <a:rPr lang="en-US"/>
              <a:t>Need to flip the hex flag bit that denotes the size cut</a:t>
            </a:r>
          </a:p>
          <a:p>
            <a:pPr eaLnBrk="1" hangingPunct="1">
              <a:buFont typeface="Arial" charset="0"/>
              <a:buChar char="•"/>
            </a:pPr>
            <a:endParaRPr lang="en-US"/>
          </a:p>
        </p:txBody>
      </p:sp>
      <p:pic>
        <p:nvPicPr>
          <p:cNvPr id="11268" name="Picture 9" descr="size_cut_switch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762000"/>
            <a:ext cx="44862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0" descr="size_cut_switch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505200"/>
            <a:ext cx="46482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05561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487362"/>
          </a:xfrm>
        </p:spPr>
        <p:txBody>
          <a:bodyPr/>
          <a:lstStyle/>
          <a:p>
            <a:pPr eaLnBrk="1" hangingPunct="1"/>
            <a:r>
              <a:rPr lang="en-US" sz="3200" u="sng">
                <a:latin typeface="Arial" charset="0"/>
              </a:rPr>
              <a:t>Size cut wrong or not switching (3)</a:t>
            </a:r>
          </a:p>
        </p:txBody>
      </p:sp>
      <p:sp>
        <p:nvSpPr>
          <p:cNvPr id="12291" name="TextBox 4"/>
          <p:cNvSpPr txBox="1">
            <a:spLocks noChangeArrowheads="1"/>
          </p:cNvSpPr>
          <p:nvPr/>
        </p:nvSpPr>
        <p:spPr bwMode="auto">
          <a:xfrm>
            <a:off x="381000" y="914400"/>
            <a:ext cx="8382000" cy="3698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Char char="•"/>
            </a:pPr>
            <a:r>
              <a:rPr lang="en-US"/>
              <a:t>Open Mentor edits window, then click to </a:t>
            </a:r>
            <a:r>
              <a:rPr lang="en-US" u="sng">
                <a:solidFill>
                  <a:srgbClr val="FF0000"/>
                </a:solidFill>
              </a:rPr>
              <a:t>add a new edit</a:t>
            </a:r>
            <a:r>
              <a:rPr lang="en-US"/>
              <a:t>.</a:t>
            </a:r>
          </a:p>
        </p:txBody>
      </p:sp>
      <p:pic>
        <p:nvPicPr>
          <p:cNvPr id="12292" name="Picture 5" descr="size_cut_switch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905000"/>
            <a:ext cx="51435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rot="5400000">
            <a:off x="2933700" y="2552700"/>
            <a:ext cx="3124200" cy="609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124200" y="2209800"/>
            <a:ext cx="762000"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295" name="TextBox 13"/>
          <p:cNvSpPr txBox="1">
            <a:spLocks noChangeArrowheads="1"/>
          </p:cNvSpPr>
          <p:nvPr/>
        </p:nvSpPr>
        <p:spPr bwMode="auto">
          <a:xfrm>
            <a:off x="457200" y="1676400"/>
            <a:ext cx="2895600" cy="17541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Char char="•"/>
            </a:pPr>
            <a:r>
              <a:rPr lang="en-US"/>
              <a:t>In the edit directive window, choose </a:t>
            </a:r>
            <a:r>
              <a:rPr lang="ja-JP" altLang="en-US"/>
              <a:t>“</a:t>
            </a:r>
            <a:r>
              <a:rPr lang="en-US" u="sng">
                <a:solidFill>
                  <a:srgbClr val="FF0000"/>
                </a:solidFill>
              </a:rPr>
              <a:t>Bitmask</a:t>
            </a:r>
            <a:r>
              <a:rPr lang="ja-JP" altLang="en-US"/>
              <a:t>”</a:t>
            </a:r>
            <a:r>
              <a:rPr lang="en-US"/>
              <a:t>, then the flags variable </a:t>
            </a:r>
            <a:r>
              <a:rPr lang="ja-JP" altLang="en-US"/>
              <a:t>“</a:t>
            </a:r>
            <a:r>
              <a:rPr lang="en-US" u="sng">
                <a:solidFill>
                  <a:srgbClr val="FF0000"/>
                </a:solidFill>
              </a:rPr>
              <a:t>F_aer</a:t>
            </a:r>
            <a:r>
              <a:rPr lang="ja-JP" altLang="en-US"/>
              <a:t>”</a:t>
            </a:r>
            <a:r>
              <a:rPr lang="en-US"/>
              <a:t>.</a:t>
            </a:r>
          </a:p>
          <a:p>
            <a:pPr eaLnBrk="1" hangingPunct="1">
              <a:buFont typeface="Arial" charset="0"/>
              <a:buChar char="•"/>
            </a:pPr>
            <a:endParaRPr lang="en-US"/>
          </a:p>
          <a:p>
            <a:pPr eaLnBrk="1" hangingPunct="1">
              <a:buFont typeface="Arial" charset="0"/>
              <a:buChar char="•"/>
            </a:pPr>
            <a:endParaRPr lang="en-US"/>
          </a:p>
        </p:txBody>
      </p:sp>
      <p:sp>
        <p:nvSpPr>
          <p:cNvPr id="12296" name="TextBox 15"/>
          <p:cNvSpPr txBox="1">
            <a:spLocks noChangeArrowheads="1"/>
          </p:cNvSpPr>
          <p:nvPr/>
        </p:nvSpPr>
        <p:spPr bwMode="auto">
          <a:xfrm>
            <a:off x="381000" y="3581400"/>
            <a:ext cx="3124200" cy="23082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Char char="•"/>
            </a:pPr>
            <a:r>
              <a:rPr lang="en-US"/>
              <a:t>For the </a:t>
            </a:r>
            <a:r>
              <a:rPr lang="en-US" u="sng">
                <a:solidFill>
                  <a:srgbClr val="FF0000"/>
                </a:solidFill>
              </a:rPr>
              <a:t>Source Bit</a:t>
            </a:r>
            <a:r>
              <a:rPr lang="en-US"/>
              <a:t>, change it to </a:t>
            </a:r>
            <a:r>
              <a:rPr lang="ja-JP" altLang="en-US"/>
              <a:t>“</a:t>
            </a:r>
            <a:r>
              <a:rPr lang="en-US"/>
              <a:t>0x10</a:t>
            </a:r>
            <a:r>
              <a:rPr lang="ja-JP" altLang="en-US"/>
              <a:t>”</a:t>
            </a:r>
            <a:r>
              <a:rPr lang="en-US"/>
              <a:t>.</a:t>
            </a:r>
          </a:p>
          <a:p>
            <a:pPr eaLnBrk="1" hangingPunct="1">
              <a:buFont typeface="Arial" charset="0"/>
              <a:buChar char="•"/>
            </a:pPr>
            <a:r>
              <a:rPr lang="en-US"/>
              <a:t>For the </a:t>
            </a:r>
            <a:r>
              <a:rPr lang="en-US" u="sng">
                <a:solidFill>
                  <a:srgbClr val="FF0000"/>
                </a:solidFill>
              </a:rPr>
              <a:t>Target Bit</a:t>
            </a:r>
            <a:r>
              <a:rPr lang="en-US"/>
              <a:t>, change it to </a:t>
            </a:r>
            <a:r>
              <a:rPr lang="ja-JP" altLang="en-US"/>
              <a:t>“</a:t>
            </a:r>
            <a:r>
              <a:rPr lang="en-US"/>
              <a:t>0x0</a:t>
            </a:r>
            <a:r>
              <a:rPr lang="ja-JP" altLang="en-US"/>
              <a:t>”</a:t>
            </a:r>
            <a:r>
              <a:rPr lang="en-US"/>
              <a:t>.</a:t>
            </a:r>
          </a:p>
          <a:p>
            <a:pPr eaLnBrk="1" hangingPunct="1">
              <a:buFont typeface="Arial" charset="0"/>
              <a:buChar char="•"/>
            </a:pPr>
            <a:r>
              <a:rPr lang="en-US"/>
              <a:t>A discussion of the flag bits and an example of this is provided in the Knowledge Base under </a:t>
            </a:r>
            <a:r>
              <a:rPr lang="ja-JP" altLang="en-US"/>
              <a:t>“</a:t>
            </a:r>
            <a:r>
              <a:rPr lang="en-US"/>
              <a:t>Bitmask Edits</a:t>
            </a:r>
            <a:r>
              <a:rPr lang="ja-JP" altLang="en-US"/>
              <a:t>”</a:t>
            </a:r>
            <a:endParaRPr lang="en-US"/>
          </a:p>
        </p:txBody>
      </p:sp>
      <p:cxnSp>
        <p:nvCxnSpPr>
          <p:cNvPr id="18" name="Straight Arrow Connector 17"/>
          <p:cNvCxnSpPr/>
          <p:nvPr/>
        </p:nvCxnSpPr>
        <p:spPr>
          <a:xfrm flipV="1">
            <a:off x="1295400" y="2590800"/>
            <a:ext cx="2514600" cy="152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438400" y="2590800"/>
            <a:ext cx="3352800" cy="1143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286000" y="2743200"/>
            <a:ext cx="3657600" cy="1447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71271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457200" y="274638"/>
            <a:ext cx="8229600" cy="487362"/>
          </a:xfrm>
        </p:spPr>
        <p:txBody>
          <a:bodyPr/>
          <a:lstStyle/>
          <a:p>
            <a:pPr eaLnBrk="1" hangingPunct="1"/>
            <a:r>
              <a:rPr lang="en-US" sz="3200" u="sng">
                <a:latin typeface="Arial" charset="0"/>
              </a:rPr>
              <a:t>Relative Humidity Effects on Data</a:t>
            </a:r>
          </a:p>
        </p:txBody>
      </p:sp>
      <p:sp>
        <p:nvSpPr>
          <p:cNvPr id="13315" name="TextBox 4"/>
          <p:cNvSpPr txBox="1">
            <a:spLocks noChangeArrowheads="1"/>
          </p:cNvSpPr>
          <p:nvPr/>
        </p:nvSpPr>
        <p:spPr bwMode="auto">
          <a:xfrm>
            <a:off x="381000" y="762000"/>
            <a:ext cx="8382000" cy="6413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None/>
            </a:pPr>
            <a:r>
              <a:rPr lang="en-US"/>
              <a:t>The PSAP absorption measurement is very sensitive to changes in relative humidity.  These data should be INVALIDATED.</a:t>
            </a:r>
          </a:p>
        </p:txBody>
      </p:sp>
      <p:sp>
        <p:nvSpPr>
          <p:cNvPr id="13316" name="TextBox 13"/>
          <p:cNvSpPr txBox="1">
            <a:spLocks noChangeArrowheads="1"/>
          </p:cNvSpPr>
          <p:nvPr/>
        </p:nvSpPr>
        <p:spPr bwMode="auto">
          <a:xfrm>
            <a:off x="152400" y="2133600"/>
            <a:ext cx="2667000" cy="14779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None/>
            </a:pPr>
            <a:r>
              <a:rPr lang="en-US"/>
              <a:t>In this example the absorption is very noisy and the noise increases when the Neph Inlet RH &gt; ~60%</a:t>
            </a:r>
          </a:p>
        </p:txBody>
      </p:sp>
      <p:sp>
        <p:nvSpPr>
          <p:cNvPr id="13317" name="TextBox 15"/>
          <p:cNvSpPr txBox="1">
            <a:spLocks noChangeArrowheads="1"/>
          </p:cNvSpPr>
          <p:nvPr/>
        </p:nvSpPr>
        <p:spPr bwMode="auto">
          <a:xfrm>
            <a:off x="228600" y="4419600"/>
            <a:ext cx="2743200" cy="20145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None/>
            </a:pPr>
            <a:r>
              <a:rPr lang="en-US"/>
              <a:t>In this example you can clearly see the fluctuations in absorption corresponding to fluctuations in humidity due to air conditioning cycling.</a:t>
            </a:r>
          </a:p>
        </p:txBody>
      </p:sp>
      <p:pic>
        <p:nvPicPr>
          <p:cNvPr id="13318" name="Picture 13"/>
          <p:cNvPicPr>
            <a:picLocks noChangeAspect="1" noChangeArrowheads="1"/>
          </p:cNvPicPr>
          <p:nvPr/>
        </p:nvPicPr>
        <p:blipFill>
          <a:blip r:embed="rId2">
            <a:extLst>
              <a:ext uri="{28A0092B-C50C-407E-A947-70E740481C1C}">
                <a14:useLocalDpi xmlns:a14="http://schemas.microsoft.com/office/drawing/2010/main" val="0"/>
              </a:ext>
            </a:extLst>
          </a:blip>
          <a:srcRect b="28380"/>
          <a:stretch>
            <a:fillRect/>
          </a:stretch>
        </p:blipFill>
        <p:spPr bwMode="auto">
          <a:xfrm>
            <a:off x="3035300" y="1524000"/>
            <a:ext cx="61087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4"/>
          <p:cNvPicPr>
            <a:picLocks noChangeAspect="1" noChangeArrowheads="1"/>
          </p:cNvPicPr>
          <p:nvPr/>
        </p:nvPicPr>
        <p:blipFill>
          <a:blip r:embed="rId3">
            <a:extLst>
              <a:ext uri="{28A0092B-C50C-407E-A947-70E740481C1C}">
                <a14:useLocalDpi xmlns:a14="http://schemas.microsoft.com/office/drawing/2010/main" val="0"/>
              </a:ext>
            </a:extLst>
          </a:blip>
          <a:srcRect b="29523"/>
          <a:stretch>
            <a:fillRect/>
          </a:stretch>
        </p:blipFill>
        <p:spPr bwMode="auto">
          <a:xfrm>
            <a:off x="3124200" y="4194175"/>
            <a:ext cx="60198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134586"/>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Measurements not Discussed</a:t>
            </a:r>
            <a:endParaRPr lang="en-US" dirty="0"/>
          </a:p>
        </p:txBody>
      </p:sp>
      <p:sp>
        <p:nvSpPr>
          <p:cNvPr id="3" name="Content Placeholder 2"/>
          <p:cNvSpPr>
            <a:spLocks noGrp="1"/>
          </p:cNvSpPr>
          <p:nvPr>
            <p:ph idx="1"/>
          </p:nvPr>
        </p:nvSpPr>
        <p:spPr/>
        <p:txBody>
          <a:bodyPr/>
          <a:lstStyle/>
          <a:p>
            <a:r>
              <a:rPr lang="en-US" dirty="0" smtClean="0"/>
              <a:t>Mass </a:t>
            </a:r>
            <a:r>
              <a:rPr lang="en-US" dirty="0" smtClean="0"/>
              <a:t>concentration</a:t>
            </a:r>
          </a:p>
          <a:p>
            <a:pPr lvl="1"/>
            <a:r>
              <a:rPr lang="en-US" dirty="0" smtClean="0"/>
              <a:t>beta attenuation</a:t>
            </a:r>
          </a:p>
          <a:p>
            <a:pPr lvl="1"/>
            <a:r>
              <a:rPr lang="en-US" dirty="0" smtClean="0"/>
              <a:t>TEOM</a:t>
            </a:r>
          </a:p>
          <a:p>
            <a:pPr lvl="1"/>
            <a:r>
              <a:rPr lang="en-US" dirty="0" smtClean="0"/>
              <a:t>gravimetric</a:t>
            </a:r>
          </a:p>
          <a:p>
            <a:endParaRPr lang="en-US" dirty="0" smtClean="0"/>
          </a:p>
          <a:p>
            <a:pPr lvl="1"/>
            <a:endParaRPr lang="en-US" dirty="0"/>
          </a:p>
        </p:txBody>
      </p:sp>
      <p:sp>
        <p:nvSpPr>
          <p:cNvPr id="5" name="Date Placeholder 4"/>
          <p:cNvSpPr>
            <a:spLocks noGrp="1"/>
          </p:cNvSpPr>
          <p:nvPr>
            <p:ph type="dt" sz="half" idx="10"/>
          </p:nvPr>
        </p:nvSpPr>
        <p:spPr/>
        <p:txBody>
          <a:bodyPr/>
          <a:lstStyle/>
          <a:p>
            <a:r>
              <a:rPr lang="en-US" smtClean="0"/>
              <a:t>J. Ogren  </a:t>
            </a:r>
            <a:fld id="{37DE688B-4950-6E46-8D69-58DA1B86FEFD}" type="datetime1">
              <a:rPr lang="en-US" smtClean="0"/>
              <a:pPr/>
              <a:t>16-05-24</a:t>
            </a:fld>
            <a:endParaRPr lang="en-US">
              <a:solidFill>
                <a:schemeClr val="tx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09600"/>
          </a:xfrm>
        </p:spPr>
        <p:txBody>
          <a:bodyPr/>
          <a:lstStyle/>
          <a:p>
            <a:r>
              <a:rPr lang="en-US" dirty="0" smtClean="0"/>
              <a:t>Parting Thoughts about In-situ Measurements</a:t>
            </a:r>
            <a:endParaRPr lang="en-US" dirty="0"/>
          </a:p>
        </p:txBody>
      </p:sp>
      <p:sp>
        <p:nvSpPr>
          <p:cNvPr id="3" name="Content Placeholder 2"/>
          <p:cNvSpPr>
            <a:spLocks noGrp="1"/>
          </p:cNvSpPr>
          <p:nvPr>
            <p:ph idx="1"/>
          </p:nvPr>
        </p:nvSpPr>
        <p:spPr>
          <a:xfrm>
            <a:off x="685800" y="1219200"/>
            <a:ext cx="7848600" cy="5410200"/>
          </a:xfrm>
        </p:spPr>
        <p:txBody>
          <a:bodyPr>
            <a:normAutofit/>
          </a:bodyPr>
          <a:lstStyle/>
          <a:p>
            <a:r>
              <a:rPr lang="en-US" dirty="0" smtClean="0"/>
              <a:t>Common feature </a:t>
            </a:r>
          </a:p>
          <a:p>
            <a:pPr lvl="1"/>
            <a:r>
              <a:rPr lang="en-US" dirty="0" smtClean="0"/>
              <a:t>sample air is brought into an instrument through an inlet</a:t>
            </a:r>
          </a:p>
          <a:p>
            <a:r>
              <a:rPr lang="en-US" dirty="0" smtClean="0"/>
              <a:t>Common weakness</a:t>
            </a:r>
          </a:p>
          <a:p>
            <a:pPr lvl="1"/>
            <a:r>
              <a:rPr lang="en-US" dirty="0" smtClean="0"/>
              <a:t>sampling changes the chemical and/or physical properties of the particles</a:t>
            </a:r>
          </a:p>
          <a:p>
            <a:r>
              <a:rPr lang="en-US" dirty="0" smtClean="0"/>
              <a:t>Common strength </a:t>
            </a:r>
          </a:p>
          <a:p>
            <a:pPr lvl="1"/>
            <a:r>
              <a:rPr lang="en-US" dirty="0" smtClean="0"/>
              <a:t>ability to measure known substances under controlled conditions, which ties the measurements closely to physical or chemical standards</a:t>
            </a:r>
            <a:endParaRPr lang="en-US" dirty="0"/>
          </a:p>
        </p:txBody>
      </p:sp>
      <p:sp>
        <p:nvSpPr>
          <p:cNvPr id="4" name="Date Placeholder 3"/>
          <p:cNvSpPr>
            <a:spLocks noGrp="1"/>
          </p:cNvSpPr>
          <p:nvPr>
            <p:ph type="dt" sz="half" idx="10"/>
          </p:nvPr>
        </p:nvSpPr>
        <p:spPr/>
        <p:txBody>
          <a:bodyPr/>
          <a:lstStyle/>
          <a:p>
            <a:r>
              <a:rPr lang="en-US" smtClean="0"/>
              <a:t>J. Ogren  </a:t>
            </a:r>
            <a:fld id="{080ED1E7-59CF-3A4C-8775-99A0FA27DB17}" type="datetime1">
              <a:rPr lang="en-US" smtClean="0"/>
              <a:pPr/>
              <a:t>16-05-24</a:t>
            </a:fld>
            <a:endParaRPr lang="en-US">
              <a:solidFill>
                <a:schemeClr val="tx1"/>
              </a:solidFill>
            </a:endParaRPr>
          </a:p>
        </p:txBody>
      </p:sp>
    </p:spTree>
  </p:cSld>
  <p:clrMapOvr>
    <a:masterClrMapping/>
  </p:clrMapOvr>
</p:sld>
</file>

<file path=ppt/theme/theme1.xml><?xml version="1.0" encoding="utf-8"?>
<a:theme xmlns:a="http://schemas.openxmlformats.org/drawingml/2006/main" name="BlueGradient">
  <a:themeElements>
    <a:clrScheme name="BlueGradie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ueGradi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508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ueGradie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Gradie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Gradie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Gradie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Gradie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Gradie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Gradie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5992</TotalTime>
  <Words>5290</Words>
  <Application>Microsoft Macintosh PowerPoint</Application>
  <PresentationFormat>Letter Paper (8.5x11 in)</PresentationFormat>
  <Paragraphs>765</Paragraphs>
  <Slides>96</Slides>
  <Notes>32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96</vt:i4>
      </vt:variant>
    </vt:vector>
  </HeadingPairs>
  <TitlesOfParts>
    <vt:vector size="99" baseType="lpstr">
      <vt:lpstr>BlueGradient</vt:lpstr>
      <vt:lpstr>Graph</vt:lpstr>
      <vt:lpstr>Equation</vt:lpstr>
      <vt:lpstr>Ground-level aerosol properties from in-situ measurements at GAW stations</vt:lpstr>
      <vt:lpstr>Scope of talk</vt:lpstr>
      <vt:lpstr>GAW In-situ Aerosol Variables</vt:lpstr>
      <vt:lpstr>GAW In-situ Aerosol Network</vt:lpstr>
      <vt:lpstr>Aerosol Sampling Issues</vt:lpstr>
      <vt:lpstr>Key Questions to Ask about Measurements</vt:lpstr>
      <vt:lpstr>Measurements of number concentration</vt:lpstr>
      <vt:lpstr>Condensation Particle Counter (CPC)</vt:lpstr>
      <vt:lpstr>PowerPoint Presentation</vt:lpstr>
      <vt:lpstr>Measurements of Size Distribution</vt:lpstr>
      <vt:lpstr>What is the size of a particle?</vt:lpstr>
      <vt:lpstr>Differential Mobility Analyzer (DMA)</vt:lpstr>
      <vt:lpstr>ACTRIS Standard SMPS Set-Up </vt:lpstr>
      <vt:lpstr>PowerPoint Presentation</vt:lpstr>
      <vt:lpstr>PowerPoint Presentation</vt:lpstr>
      <vt:lpstr>PowerPoint Presentation</vt:lpstr>
      <vt:lpstr>PowerPoint Presentation</vt:lpstr>
      <vt:lpstr>Optical Particle Counter (OPC)</vt:lpstr>
      <vt:lpstr>OPC response functions have ambiguity</vt:lpstr>
      <vt:lpstr>Example of OPC sizing ambiguity</vt:lpstr>
      <vt:lpstr>Aerosol Extensive Radiative Properties</vt:lpstr>
      <vt:lpstr>Extinction and Visibility</vt:lpstr>
      <vt:lpstr>Light Scattering, Visibility and Aerosols</vt:lpstr>
      <vt:lpstr>Instrumental Methods</vt:lpstr>
      <vt:lpstr>Aerosol Intensive Radiative Properties</vt:lpstr>
      <vt:lpstr>Measurements of Light Scattering Coefficient</vt:lpstr>
      <vt:lpstr>PowerPoint Presentation</vt:lpstr>
      <vt:lpstr>TSI 3563 Integrating Nephelometer</vt:lpstr>
      <vt:lpstr>TSI Nephelometer Non-Idealities</vt:lpstr>
      <vt:lpstr>TSI Nephelometer Angular Errors</vt:lpstr>
      <vt:lpstr>Measured (points) vs. Calculated (lines) Response of TSI Nephelometer</vt:lpstr>
      <vt:lpstr>Nephelometer Truncation Corrections</vt:lpstr>
      <vt:lpstr>Measurements of Light Absorption Coefficient</vt:lpstr>
      <vt:lpstr>Filter Methods for Light Absorption</vt:lpstr>
      <vt:lpstr>Calculating Light Absorption on Filters</vt:lpstr>
      <vt:lpstr>PSAP Optical Configuration</vt:lpstr>
      <vt:lpstr>PSAP Response to Non-Absorbing Particles Depends on Filter Loading</vt:lpstr>
      <vt:lpstr>PSAP Response to Scattering</vt:lpstr>
      <vt:lpstr>Current PSAP Correction Factors</vt:lpstr>
      <vt:lpstr>Aethalometer response vs. time</vt:lpstr>
      <vt:lpstr>Multi-Angle Absorption Photometer</vt:lpstr>
      <vt:lpstr>MAAP Optical Configuration</vt:lpstr>
      <vt:lpstr>Summary of Filter-based Absorption</vt:lpstr>
      <vt:lpstr>Photoacoustic Absorption Measurement</vt:lpstr>
      <vt:lpstr>Measurements of Extinction Coefficient</vt:lpstr>
      <vt:lpstr>U.W. Optical Extinction Cell</vt:lpstr>
      <vt:lpstr>What is Cavity Ringdown (CRD)?</vt:lpstr>
      <vt:lpstr>DRI CRD Extinction Instrument</vt:lpstr>
      <vt:lpstr>Hygroscopic Growth Measurements</vt:lpstr>
      <vt:lpstr>Particle hygroscopic growth and hysteresis</vt:lpstr>
      <vt:lpstr>Köhler Curve (Raoult+Kelvin)</vt:lpstr>
      <vt:lpstr>Composition and Critical Supersaturation</vt:lpstr>
      <vt:lpstr>Kappa-Köhler Parameterization</vt:lpstr>
      <vt:lpstr>Cloud Condensation Nucleus Counter (CCNC)</vt:lpstr>
      <vt:lpstr>Cloud Condensation Nucleus Counter (CCNC)</vt:lpstr>
      <vt:lpstr>Humidified Tandem Differential Mobility Analyzer (HTDMA)</vt:lpstr>
      <vt:lpstr>HTDMA Hygroscopic Growth Curves</vt:lpstr>
      <vt:lpstr>Humidograph flow diagram</vt:lpstr>
      <vt:lpstr>Humidiograms reveal chemical composition</vt:lpstr>
      <vt:lpstr>Regional Differences of f(RH)</vt:lpstr>
      <vt:lpstr>Chemical control of hygroscopic growth</vt:lpstr>
      <vt:lpstr>Measurement Methods - Chemical</vt:lpstr>
      <vt:lpstr>Aerosol Chemical Speciation Monitor (ACSM)</vt:lpstr>
      <vt:lpstr>Aerosol Chemical Speciation Monitor (ACSM)</vt:lpstr>
      <vt:lpstr>Black Carbon and Climate</vt:lpstr>
      <vt:lpstr>Black Carbon and Light Absorption</vt:lpstr>
      <vt:lpstr>Measurement of BC + Coatings using the Single Particle Soot Photometer (SP2)</vt:lpstr>
      <vt:lpstr>What is Black Carbon</vt:lpstr>
      <vt:lpstr>Forms of Elemental Carbon</vt:lpstr>
      <vt:lpstr>What is Black Carbon?</vt:lpstr>
      <vt:lpstr>PowerPoint Presentation</vt:lpstr>
      <vt:lpstr>Morphology of Graphitic Elemental Carbon</vt:lpstr>
      <vt:lpstr>PowerPoint Presentation</vt:lpstr>
      <vt:lpstr>What is Black Carbon?</vt:lpstr>
      <vt:lpstr>What is Black Carbon</vt:lpstr>
      <vt:lpstr>PowerPoint Presentation</vt:lpstr>
      <vt:lpstr>PowerPoint Presentation</vt:lpstr>
      <vt:lpstr>Recommended Terminology</vt:lpstr>
      <vt:lpstr>Recommended Quantitative Terminology</vt:lpstr>
      <vt:lpstr>Blind Men and the Elephant</vt:lpstr>
      <vt:lpstr>Interpreting “BC” Measurements</vt:lpstr>
      <vt:lpstr>Data Quality Control Review</vt:lpstr>
      <vt:lpstr>Invalidation vs. Contamination</vt:lpstr>
      <vt:lpstr>Spikes</vt:lpstr>
      <vt:lpstr>What Not To Edit!</vt:lpstr>
      <vt:lpstr>CPC Failures</vt:lpstr>
      <vt:lpstr>Examples (Invalidation)</vt:lpstr>
      <vt:lpstr>Examples (Invalidation)</vt:lpstr>
      <vt:lpstr>Examples (Contamination)</vt:lpstr>
      <vt:lpstr>Examples (Automatic Edits)</vt:lpstr>
      <vt:lpstr>Size cut wrong or not switching (1)</vt:lpstr>
      <vt:lpstr>Size cut wrong or not switching (2)</vt:lpstr>
      <vt:lpstr>Size cut wrong or not switching (3)</vt:lpstr>
      <vt:lpstr>Relative Humidity Effects on Data</vt:lpstr>
      <vt:lpstr>Measurements not Discussed</vt:lpstr>
      <vt:lpstr>Parting Thoughts about In-situ Measurements</vt:lpstr>
    </vt:vector>
  </TitlesOfParts>
  <Company>John Ogren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Techniques for Measurement of Aerosol Radiative Properties </dc:title>
  <cp:lastModifiedBy>John Ogren</cp:lastModifiedBy>
  <cp:revision>63</cp:revision>
  <cp:lastPrinted>2006-08-07T01:32:04Z</cp:lastPrinted>
  <dcterms:created xsi:type="dcterms:W3CDTF">2010-09-27T15:01:22Z</dcterms:created>
  <dcterms:modified xsi:type="dcterms:W3CDTF">2016-05-24T22:36:56Z</dcterms:modified>
</cp:coreProperties>
</file>