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2" r:id="rId2"/>
    <p:sldId id="271" r:id="rId3"/>
    <p:sldId id="312" r:id="rId4"/>
    <p:sldId id="273" r:id="rId5"/>
    <p:sldId id="316" r:id="rId6"/>
    <p:sldId id="315" r:id="rId7"/>
    <p:sldId id="314" r:id="rId8"/>
    <p:sldId id="265" r:id="rId9"/>
    <p:sldId id="317" r:id="rId10"/>
    <p:sldId id="284" r:id="rId11"/>
    <p:sldId id="286" r:id="rId12"/>
    <p:sldId id="310" r:id="rId13"/>
    <p:sldId id="281" r:id="rId14"/>
    <p:sldId id="285" r:id="rId15"/>
    <p:sldId id="287" r:id="rId16"/>
    <p:sldId id="291" r:id="rId17"/>
    <p:sldId id="319" r:id="rId18"/>
    <p:sldId id="301" r:id="rId19"/>
    <p:sldId id="279" r:id="rId20"/>
    <p:sldId id="313" r:id="rId21"/>
    <p:sldId id="309" r:id="rId22"/>
    <p:sldId id="292" r:id="rId23"/>
    <p:sldId id="289" r:id="rId24"/>
    <p:sldId id="320" r:id="rId25"/>
    <p:sldId id="318" r:id="rId26"/>
    <p:sldId id="288" r:id="rId27"/>
    <p:sldId id="311" r:id="rId28"/>
    <p:sldId id="256" r:id="rId29"/>
    <p:sldId id="26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28F83C"/>
    <a:srgbClr val="1D53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5" d="100"/>
          <a:sy n="95" d="100"/>
        </p:scale>
        <p:origin x="-2040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CF767-B33B-4B72-8DFD-A034EEDD2F89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81808-07B1-4315-8CF2-CC87F3966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81808-07B1-4315-8CF2-CC87F3966D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72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2B3E8-78C1-451A-9724-09AC2AC7A9C8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5C87-BEDE-4201-9703-ACED0A5EA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0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2B3E8-78C1-451A-9724-09AC2AC7A9C8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5C87-BEDE-4201-9703-ACED0A5EA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23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2B3E8-78C1-451A-9724-09AC2AC7A9C8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5C87-BEDE-4201-9703-ACED0A5EA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03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2B3E8-78C1-451A-9724-09AC2AC7A9C8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5C87-BEDE-4201-9703-ACED0A5EA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54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2B3E8-78C1-451A-9724-09AC2AC7A9C8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5C87-BEDE-4201-9703-ACED0A5EA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9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2B3E8-78C1-451A-9724-09AC2AC7A9C8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5C87-BEDE-4201-9703-ACED0A5EA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8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2B3E8-78C1-451A-9724-09AC2AC7A9C8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5C87-BEDE-4201-9703-ACED0A5EA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51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2B3E8-78C1-451A-9724-09AC2AC7A9C8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5C87-BEDE-4201-9703-ACED0A5EA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11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2B3E8-78C1-451A-9724-09AC2AC7A9C8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5C87-BEDE-4201-9703-ACED0A5EA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41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2B3E8-78C1-451A-9724-09AC2AC7A9C8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5C87-BEDE-4201-9703-ACED0A5EA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4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2B3E8-78C1-451A-9724-09AC2AC7A9C8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5C87-BEDE-4201-9703-ACED0A5EA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12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2B3E8-78C1-451A-9724-09AC2AC7A9C8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F5C87-BEDE-4201-9703-ACED0A5EA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8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4278" y="1317364"/>
            <a:ext cx="59722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 general introduction into aerosols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5172" y="3528508"/>
            <a:ext cx="2719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Elisabeth Andrews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6338" y="6467145"/>
            <a:ext cx="4267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CATCOS Aerosol Workshop, June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225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54"/>
          <a:stretch/>
        </p:blipFill>
        <p:spPr>
          <a:xfrm>
            <a:off x="342308" y="2203595"/>
            <a:ext cx="8459381" cy="281018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160979" y="4982968"/>
            <a:ext cx="0" cy="3493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38745" y="4982968"/>
            <a:ext cx="0" cy="3493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57608" y="4982968"/>
            <a:ext cx="0" cy="3493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27842" y="4982968"/>
            <a:ext cx="0" cy="3493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205608" y="4982968"/>
            <a:ext cx="0" cy="3493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76624" y="5373660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dirty="0" smtClean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4390" y="5373660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dirty="0" smtClean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06390" y="537366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0.1 </a:t>
            </a:r>
            <a:r>
              <a:rPr lang="en-US" dirty="0" smtClean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91346" y="5373660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0.01 </a:t>
            </a:r>
            <a:r>
              <a:rPr lang="en-US" dirty="0" smtClean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9460" y="5373660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0.001 </a:t>
            </a:r>
            <a:r>
              <a:rPr lang="en-US" dirty="0" smtClean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945222" y="5332289"/>
            <a:ext cx="64110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422243" y="5846259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Particle Diameter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2"/>
          <p:cNvSpPr txBox="1">
            <a:spLocks noRot="1" noChangeArrowheads="1"/>
          </p:cNvSpPr>
          <p:nvPr/>
        </p:nvSpPr>
        <p:spPr>
          <a:xfrm>
            <a:off x="342308" y="-19050"/>
            <a:ext cx="8287984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Particle properties – SIZE</a:t>
            </a:r>
            <a:endParaRPr lang="en-US" altLang="en-US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ight Arrow 45"/>
          <p:cNvSpPr/>
          <p:nvPr/>
        </p:nvSpPr>
        <p:spPr>
          <a:xfrm>
            <a:off x="1166115" y="3059024"/>
            <a:ext cx="6044629" cy="7500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PM10</a:t>
            </a:r>
            <a:endParaRPr lang="en-US" dirty="0"/>
          </a:p>
        </p:txBody>
      </p:sp>
      <p:sp>
        <p:nvSpPr>
          <p:cNvPr id="48" name="Right Arrow 47"/>
          <p:cNvSpPr/>
          <p:nvPr/>
        </p:nvSpPr>
        <p:spPr>
          <a:xfrm>
            <a:off x="1166115" y="3678158"/>
            <a:ext cx="4998379" cy="7500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PM2.5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40336" y="685585"/>
            <a:ext cx="86228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Size of particles determined by source and formation processes.</a:t>
            </a: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Size distribution of atmospheric particles covers wide size range.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-29953" y="6657653"/>
            <a:ext cx="9372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http://www.dwd.de/EN/research/observing_atmosphere/composition_atmosphere/aerosol/cont_nav/particle_size_distribution_node.html</a:t>
            </a:r>
          </a:p>
        </p:txBody>
      </p:sp>
    </p:spTree>
    <p:extLst>
      <p:ext uri="{BB962C8B-B14F-4D97-AF65-F5344CB8AC3E}">
        <p14:creationId xmlns:p14="http://schemas.microsoft.com/office/powerpoint/2010/main" val="351145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" t="1617" r="2478" b="2638"/>
          <a:stretch/>
        </p:blipFill>
        <p:spPr>
          <a:xfrm>
            <a:off x="472615" y="914402"/>
            <a:ext cx="4294597" cy="52706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48289" y="687197"/>
            <a:ext cx="3760340" cy="1015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parts of the size distribution are important for different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processes and effects.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7419" y="4335967"/>
            <a:ext cx="1599893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Volume/Mass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6871" y="2784567"/>
            <a:ext cx="2608406" cy="369332"/>
          </a:xfrm>
          <a:prstGeom prst="rect">
            <a:avLst/>
          </a:prstGeom>
          <a:solidFill>
            <a:srgbClr val="00CC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Surface area/Scattering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7421" y="1241195"/>
            <a:ext cx="1119882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479634" y="3209588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3753" y="6099394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49227" y="2062459"/>
            <a:ext cx="436464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b="1" u="sng" dirty="0" smtClean="0">
                <a:latin typeface="Arial" pitchFamily="34" charset="0"/>
                <a:cs typeface="Arial" panose="020B0604020202020204" pitchFamily="34" charset="0"/>
              </a:rPr>
              <a:t>Examples: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latin typeface="Arial" pitchFamily="34" charset="0"/>
                <a:cs typeface="Arial" panose="020B0604020202020204" pitchFamily="34" charset="0"/>
              </a:rPr>
              <a:t>Health effects (respiratory issues) primarily depend on particles &lt; 2.5 </a:t>
            </a:r>
            <a:r>
              <a:rPr lang="en-US" altLang="en-US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en-US" dirty="0">
                <a:latin typeface="Arial" pitchFamily="34" charset="0"/>
                <a:cs typeface="Arial" panose="020B0604020202020204" pitchFamily="34" charset="0"/>
              </a:rPr>
              <a:t>m</a:t>
            </a:r>
            <a:r>
              <a:rPr lang="en-US" altLang="en-US" dirty="0" smtClean="0">
                <a:latin typeface="Arial" pitchFamily="34" charset="0"/>
                <a:cs typeface="Arial" panose="020B0604020202020204" pitchFamily="34" charset="0"/>
              </a:rPr>
              <a:t>.</a:t>
            </a:r>
            <a:endParaRPr lang="en-US" altLang="en-US" dirty="0">
              <a:latin typeface="Arial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dirty="0" smtClean="0">
              <a:latin typeface="Arial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Arial" pitchFamily="34" charset="0"/>
                <a:cs typeface="Arial" panose="020B0604020202020204" pitchFamily="34" charset="0"/>
              </a:rPr>
              <a:t>Optical properties (visibility) primarily depend on particles &gt; 0.1 </a:t>
            </a:r>
            <a:r>
              <a:rPr lang="en-US" altLang="en-US" dirty="0" smtClean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en-US" dirty="0" smtClean="0">
                <a:latin typeface="Arial" pitchFamily="34" charset="0"/>
                <a:cs typeface="Arial" panose="020B0604020202020204" pitchFamily="34" charset="0"/>
              </a:rPr>
              <a:t>m.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dirty="0" smtClean="0">
              <a:latin typeface="Arial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 smtClean="0">
                <a:latin typeface="Arial" pitchFamily="34" charset="0"/>
                <a:cs typeface="Arial" panose="020B0604020202020204" pitchFamily="34" charset="0"/>
              </a:rPr>
              <a:t>Particle mass fluxes (deposition) primarily depend on particles &gt; 1 </a:t>
            </a:r>
            <a:r>
              <a:rPr lang="en-US" altLang="en-US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en-US" dirty="0">
                <a:latin typeface="Arial" pitchFamily="34" charset="0"/>
                <a:cs typeface="Arial" panose="020B0604020202020204" pitchFamily="34" charset="0"/>
              </a:rPr>
              <a:t>m</a:t>
            </a:r>
            <a:r>
              <a:rPr lang="en-US" altLang="en-US" dirty="0" smtClean="0">
                <a:latin typeface="Arial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latin typeface="Arial" pitchFamily="34" charset="0"/>
                <a:cs typeface="Arial" panose="020B0604020202020204" pitchFamily="34" charset="0"/>
              </a:rPr>
              <a:t>PM10 is dominated by coarse mode</a:t>
            </a:r>
            <a:endParaRPr lang="en-US" altLang="en-US" dirty="0">
              <a:latin typeface="Arial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dirty="0" smtClean="0">
              <a:latin typeface="Arial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dirty="0">
              <a:latin typeface="Arial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345333" y="3657602"/>
            <a:ext cx="935585" cy="1746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304954" y="4520633"/>
            <a:ext cx="975964" cy="45035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2692350" y="2167581"/>
            <a:ext cx="2588568" cy="3598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148289" y="5745451"/>
            <a:ext cx="4268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Measurement technique should be based on application.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37045" y="6561280"/>
            <a:ext cx="12390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http://elte.prompt.hu/sites/default/files/tananyagok/AtmosphericChemistry/ch09s02.html</a:t>
            </a:r>
          </a:p>
        </p:txBody>
      </p:sp>
      <p:sp>
        <p:nvSpPr>
          <p:cNvPr id="16" name="Rectangle 2"/>
          <p:cNvSpPr txBox="1">
            <a:spLocks noRot="1" noChangeArrowheads="1"/>
          </p:cNvSpPr>
          <p:nvPr/>
        </p:nvSpPr>
        <p:spPr>
          <a:xfrm>
            <a:off x="342308" y="-19050"/>
            <a:ext cx="8287984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Particle properties – SIZE</a:t>
            </a:r>
            <a:endParaRPr lang="en-US" altLang="en-US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9" t="18040" r="11077" b="10066"/>
          <a:stretch/>
        </p:blipFill>
        <p:spPr>
          <a:xfrm>
            <a:off x="842697" y="609592"/>
            <a:ext cx="7395882" cy="493058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9456" y="6611779"/>
            <a:ext cx="87847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From ‘Deposition of inhaled particles in the human respiratory tract and consequences for regional targeting in respiratory drug delivery, Joachim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Heyder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18462" y="5163664"/>
            <a:ext cx="255711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Particle Diameter (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m)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331709" y="2823876"/>
            <a:ext cx="217239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Deposition Fraction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343850" y="4276158"/>
            <a:ext cx="2366682" cy="70821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980345" y="3236252"/>
            <a:ext cx="2026023" cy="672353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899662" y="3702417"/>
            <a:ext cx="1873623" cy="986117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922509" y="2590794"/>
            <a:ext cx="3397623" cy="358587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2"/>
          <p:cNvSpPr txBox="1">
            <a:spLocks noRot="1" noChangeArrowheads="1"/>
          </p:cNvSpPr>
          <p:nvPr/>
        </p:nvSpPr>
        <p:spPr>
          <a:xfrm>
            <a:off x="2085975" y="-19050"/>
            <a:ext cx="516255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Particle properties – SIZE</a:t>
            </a:r>
            <a:endParaRPr lang="en-US" alt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8212" y="5647765"/>
            <a:ext cx="8217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Particle size determines if/where particles deposit in the respiratory system.</a:t>
            </a:r>
          </a:p>
          <a:p>
            <a:endParaRPr lang="en-US" dirty="0"/>
          </a:p>
          <a:p>
            <a:r>
              <a:rPr lang="en-US" dirty="0" smtClean="0"/>
              <a:t>Small particles (Diameter &lt; 0.1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m) are more likely to end up </a:t>
            </a:r>
            <a:r>
              <a:rPr lang="en-US" dirty="0" smtClean="0">
                <a:solidFill>
                  <a:srgbClr val="FF0000"/>
                </a:solidFill>
              </a:rPr>
              <a:t>deep in the lungs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1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373130" y="11772"/>
            <a:ext cx="8287984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Particle properties – COMPOSITION</a:t>
            </a:r>
            <a:endParaRPr lang="en-US" altLang="en-US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297" y="685587"/>
            <a:ext cx="757290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Importance of aerosol composition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indicator of sources contributions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Influences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optical properties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absorption</a:t>
            </a:r>
          </a:p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scattering</a:t>
            </a:r>
            <a:endParaRPr lang="en-US" sz="2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Affects aerosol/water interactions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water uptake changes size, optical properties</a:t>
            </a:r>
          </a:p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fog/cloud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drops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Impacts health and welfare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acid rain/deposition</a:t>
            </a:r>
          </a:p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determines toxicity</a:t>
            </a:r>
            <a:endParaRPr lang="en-US" sz="2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8632" y="4711299"/>
            <a:ext cx="35237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Composition varies with: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233533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4"/>
          <a:stretch/>
        </p:blipFill>
        <p:spPr>
          <a:xfrm>
            <a:off x="640199" y="2850578"/>
            <a:ext cx="7338612" cy="3077611"/>
          </a:xfrm>
          <a:prstGeom prst="rect">
            <a:avLst/>
          </a:prstGeom>
        </p:spPr>
      </p:pic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373130" y="11772"/>
            <a:ext cx="8287984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Particle properties – COMPOSITION</a:t>
            </a:r>
            <a:endParaRPr lang="en-US" altLang="en-US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14508" y="2876763"/>
            <a:ext cx="2031325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Organic</a:t>
            </a:r>
          </a:p>
          <a:p>
            <a:r>
              <a:rPr lang="en-US" dirty="0" smtClean="0">
                <a:solidFill>
                  <a:srgbClr val="1D53FF"/>
                </a:solidFill>
              </a:rPr>
              <a:t>Nitrate (NO</a:t>
            </a:r>
            <a:r>
              <a:rPr lang="en-US" baseline="-25000" dirty="0" smtClean="0">
                <a:solidFill>
                  <a:srgbClr val="1D53FF"/>
                </a:solidFill>
              </a:rPr>
              <a:t>3</a:t>
            </a:r>
            <a:r>
              <a:rPr lang="en-US" dirty="0" smtClean="0">
                <a:solidFill>
                  <a:srgbClr val="1D53FF"/>
                </a:solidFill>
              </a:rPr>
              <a:t>)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Ammonium (NH</a:t>
            </a:r>
            <a:r>
              <a:rPr lang="en-US" baseline="-25000" dirty="0" smtClean="0">
                <a:solidFill>
                  <a:srgbClr val="FFC000"/>
                </a:solidFill>
              </a:rPr>
              <a:t>4</a:t>
            </a:r>
            <a:r>
              <a:rPr lang="en-US" dirty="0" smtClean="0">
                <a:solidFill>
                  <a:srgbClr val="FFC000"/>
                </a:solidFill>
              </a:rPr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Sulfate (SO</a:t>
            </a:r>
            <a:r>
              <a:rPr lang="en-US" baseline="-25000" dirty="0" smtClean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5407" y="6277510"/>
            <a:ext cx="14243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DATE, 2012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143839" y="3986374"/>
            <a:ext cx="16209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Concentration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7546" y="585627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February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68904" y="585627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March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39857" y="585627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April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34649" y="6407523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DOE/ARM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91802" y="1150706"/>
            <a:ext cx="6433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Composition varies with time at same location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3801438" y="2465799"/>
            <a:ext cx="1017142" cy="108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14454" y="2393879"/>
            <a:ext cx="1130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Study mean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9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812" y="2091466"/>
            <a:ext cx="7226188" cy="4766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02443" y="6386974"/>
            <a:ext cx="1941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Huang et al., Nature 2014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373130" y="11772"/>
            <a:ext cx="8287984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Particle properties – COMPOSITION</a:t>
            </a:r>
            <a:endParaRPr lang="en-US" altLang="en-US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39038" y="2257678"/>
            <a:ext cx="1189528" cy="11490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922022" y="4692031"/>
            <a:ext cx="1189528" cy="11490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03972" y="5708931"/>
            <a:ext cx="1189528" cy="11490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81399" y="4696078"/>
            <a:ext cx="1189528" cy="11490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2612" y="708918"/>
            <a:ext cx="762106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Different locations have different chemical composition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91447" y="1333930"/>
            <a:ext cx="734367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Source contributions influence chemical composition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7459038" y="4541178"/>
            <a:ext cx="1684962" cy="1530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308280" y="2280863"/>
            <a:ext cx="1181528" cy="113015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88734" y="3419582"/>
            <a:ext cx="1181528" cy="113015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325403" y="5655925"/>
            <a:ext cx="1181528" cy="113015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23052" y="3445269"/>
            <a:ext cx="1181528" cy="113015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530957" y="2753474"/>
            <a:ext cx="1613043" cy="1571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8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292" y="6488668"/>
            <a:ext cx="1883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Cohen et al (2010)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37" y="2716901"/>
            <a:ext cx="4018505" cy="28823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23" y="2729336"/>
            <a:ext cx="4018505" cy="2798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5522" y="5664425"/>
            <a:ext cx="3957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Air mass trajectories corresponding to desert dust reaching Hanoi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85645" y="5679260"/>
            <a:ext cx="3853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Air mass trajectories corresponding to coal power plant emissions reaching Hanoi</a:t>
            </a:r>
            <a:endParaRPr lang="en-US" dirty="0"/>
          </a:p>
        </p:txBody>
      </p:sp>
      <p:sp>
        <p:nvSpPr>
          <p:cNvPr id="10" name="Rectangle 2"/>
          <p:cNvSpPr txBox="1">
            <a:spLocks noRot="1" noChangeArrowheads="1"/>
          </p:cNvSpPr>
          <p:nvPr/>
        </p:nvSpPr>
        <p:spPr>
          <a:xfrm>
            <a:off x="373130" y="11772"/>
            <a:ext cx="8287984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Particle properties – COMPOSITION</a:t>
            </a:r>
            <a:endParaRPr lang="en-US" altLang="en-US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8283" y="995320"/>
            <a:ext cx="6809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Aerosol can be transported over large distances.</a:t>
            </a:r>
          </a:p>
          <a:p>
            <a:r>
              <a:rPr lang="en-US" sz="2400" dirty="0" smtClean="0"/>
              <a:t>Source region will affect aerosol composition.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075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924300" y="6244685"/>
            <a:ext cx="1079500" cy="144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227262" y="2289397"/>
            <a:ext cx="2979737" cy="1226298"/>
            <a:chOff x="2227262" y="2724912"/>
            <a:chExt cx="2979737" cy="1226298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8" b="58841"/>
            <a:stretch/>
          </p:blipFill>
          <p:spPr bwMode="auto">
            <a:xfrm>
              <a:off x="2227262" y="2724912"/>
              <a:ext cx="2979737" cy="1216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4390291" y="3775752"/>
              <a:ext cx="762000" cy="175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000" dirty="0" err="1">
                  <a:solidFill>
                    <a:schemeClr val="bg1"/>
                  </a:solidFill>
                  <a:latin typeface="Calibri" charset="0"/>
                  <a:cs typeface="Calibri" charset="0"/>
                </a:rPr>
                <a:t>Delhaye</a:t>
              </a:r>
              <a:r>
                <a:rPr lang="de-DE" sz="1000" dirty="0">
                  <a:solidFill>
                    <a:schemeClr val="bg1"/>
                  </a:solidFill>
                  <a:latin typeface="Calibri" charset="0"/>
                  <a:cs typeface="Calibri" charset="0"/>
                </a:rPr>
                <a:t>, 2009</a:t>
              </a: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5" r="22330" b="35660"/>
          <a:stretch>
            <a:fillRect/>
          </a:stretch>
        </p:blipFill>
        <p:spPr bwMode="auto">
          <a:xfrm>
            <a:off x="304800" y="2274348"/>
            <a:ext cx="1754187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33412" y="5255672"/>
            <a:ext cx="139858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000" dirty="0">
                <a:latin typeface="Calibri" charset="0"/>
                <a:cs typeface="Calibri" charset="0"/>
              </a:rPr>
              <a:t>Ogren &amp; </a:t>
            </a:r>
            <a:r>
              <a:rPr lang="de-DE" sz="1000" dirty="0" err="1">
                <a:latin typeface="Calibri" charset="0"/>
                <a:cs typeface="Calibri" charset="0"/>
              </a:rPr>
              <a:t>Charlson</a:t>
            </a:r>
            <a:r>
              <a:rPr lang="de-DE" sz="1000" dirty="0">
                <a:latin typeface="Calibri" charset="0"/>
                <a:cs typeface="Calibri" charset="0"/>
              </a:rPr>
              <a:t> 1983</a:t>
            </a:r>
          </a:p>
        </p:txBody>
      </p:sp>
      <p:pic>
        <p:nvPicPr>
          <p:cNvPr id="9" name="Picture 8" descr="1-s2.0-S1352231007011296-gr3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3447"/>
          <a:stretch/>
        </p:blipFill>
        <p:spPr>
          <a:xfrm>
            <a:off x="2243370" y="3603085"/>
            <a:ext cx="2962656" cy="1917812"/>
          </a:xfrm>
          <a:prstGeom prst="rect">
            <a:avLst/>
          </a:prstGeom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19600" y="3679285"/>
            <a:ext cx="762000" cy="17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000" dirty="0" smtClean="0">
                <a:latin typeface="Calibri" charset="0"/>
                <a:cs typeface="Calibri" charset="0"/>
              </a:rPr>
              <a:t>Soto, 2008</a:t>
            </a:r>
            <a:endParaRPr lang="de-DE" sz="1000" dirty="0">
              <a:latin typeface="Calibri" charset="0"/>
              <a:cs typeface="Calibri" charset="0"/>
            </a:endParaRPr>
          </a:p>
        </p:txBody>
      </p:sp>
      <p:pic>
        <p:nvPicPr>
          <p:cNvPr id="11" name="Picture 10" descr="C571-SL_Yamaguchi_2006_0820001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5697563"/>
            <a:ext cx="1208134" cy="805423"/>
          </a:xfrm>
          <a:prstGeom prst="rect">
            <a:avLst/>
          </a:prstGeom>
        </p:spPr>
      </p:pic>
      <p:pic>
        <p:nvPicPr>
          <p:cNvPr id="12" name="Picture 11" descr="soot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876" y="5721018"/>
            <a:ext cx="1172952" cy="781968"/>
          </a:xfrm>
          <a:prstGeom prst="rect">
            <a:avLst/>
          </a:prstGeom>
        </p:spPr>
      </p:pic>
      <p:pic>
        <p:nvPicPr>
          <p:cNvPr id="13" name="Picture 12" descr="diesel-exhaust-soot-amsoil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862" y="5709846"/>
            <a:ext cx="1031373" cy="7931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28216" y="2603351"/>
            <a:ext cx="402065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Defined by </a:t>
            </a:r>
            <a:r>
              <a:rPr lang="en-US" sz="2400" dirty="0" smtClean="0"/>
              <a:t>five properties:</a:t>
            </a:r>
            <a:endParaRPr lang="en-US" sz="2400" dirty="0"/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Composition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Morphology (shape)</a:t>
            </a:r>
            <a:endParaRPr lang="en-US" sz="2400" dirty="0">
              <a:solidFill>
                <a:srgbClr val="C00000"/>
              </a:solidFill>
            </a:endParaRPr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Volatility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Solubility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Light </a:t>
            </a:r>
            <a:r>
              <a:rPr lang="en-US" sz="2400" dirty="0" smtClean="0">
                <a:solidFill>
                  <a:srgbClr val="C00000"/>
                </a:solidFill>
              </a:rPr>
              <a:t>absorption (optical)</a:t>
            </a:r>
            <a:endParaRPr lang="en-US" sz="2400" dirty="0">
              <a:solidFill>
                <a:srgbClr val="C00000"/>
              </a:solidFill>
            </a:endParaRPr>
          </a:p>
          <a:p>
            <a:endParaRPr lang="en-US" sz="2400" dirty="0"/>
          </a:p>
        </p:txBody>
      </p:sp>
      <p:sp>
        <p:nvSpPr>
          <p:cNvPr id="16" name="Rectangle 2"/>
          <p:cNvSpPr txBox="1">
            <a:spLocks noRot="1" noChangeArrowheads="1"/>
          </p:cNvSpPr>
          <p:nvPr/>
        </p:nvSpPr>
        <p:spPr>
          <a:xfrm>
            <a:off x="373130" y="11772"/>
            <a:ext cx="8287984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Particle properties – COMPOSITION</a:t>
            </a:r>
            <a:endParaRPr lang="en-US" altLang="en-US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56703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 charset="0"/>
              </a:rPr>
              <a:t>Black carbon (BC) has important effects on climate and </a:t>
            </a:r>
            <a:r>
              <a:rPr lang="en-US" sz="2400" dirty="0" smtClean="0">
                <a:cs typeface="Calibri" charset="0"/>
              </a:rPr>
              <a:t>health.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Calibri" charset="0"/>
              </a:rPr>
              <a:t>BC is primary absorbing aerosol in atmosphere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 charset="0"/>
              </a:rPr>
              <a:t>BC is poorly defined in the scientific </a:t>
            </a:r>
            <a:r>
              <a:rPr lang="en-US" sz="2400" dirty="0" smtClean="0">
                <a:cs typeface="Calibri" charset="0"/>
              </a:rPr>
              <a:t>literature.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 charset="0"/>
              </a:rPr>
              <a:t>BC </a:t>
            </a:r>
            <a:r>
              <a:rPr lang="en-US" sz="2400" dirty="0" smtClean="0">
                <a:cs typeface="Calibri" charset="0"/>
              </a:rPr>
              <a:t>amounts </a:t>
            </a:r>
            <a:r>
              <a:rPr lang="en-US" sz="2400" dirty="0">
                <a:cs typeface="Calibri" charset="0"/>
              </a:rPr>
              <a:t>depend on the </a:t>
            </a:r>
            <a:r>
              <a:rPr lang="en-US" sz="2400" dirty="0" smtClean="0">
                <a:cs typeface="Calibri" charset="0"/>
              </a:rPr>
              <a:t>measurement method.</a:t>
            </a:r>
            <a:endParaRPr lang="en-US" sz="2400" dirty="0"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120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373130" y="11772"/>
            <a:ext cx="8287984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Particle properties – COMPOSITION</a:t>
            </a:r>
            <a:endParaRPr lang="en-US" altLang="en-US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943" y="720762"/>
            <a:ext cx="6179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Different types of aerosol in different places.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6" b="13854"/>
          <a:stretch/>
        </p:blipFill>
        <p:spPr>
          <a:xfrm>
            <a:off x="4895223" y="3354173"/>
            <a:ext cx="3931920" cy="20480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6" b="13347"/>
          <a:stretch/>
        </p:blipFill>
        <p:spPr>
          <a:xfrm>
            <a:off x="4856405" y="1382580"/>
            <a:ext cx="3931920" cy="2013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6" b="14328"/>
          <a:stretch/>
        </p:blipFill>
        <p:spPr>
          <a:xfrm>
            <a:off x="955527" y="3383843"/>
            <a:ext cx="3931920" cy="19785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8" b="13043"/>
          <a:stretch/>
        </p:blipFill>
        <p:spPr>
          <a:xfrm>
            <a:off x="935431" y="1354044"/>
            <a:ext cx="3931920" cy="205471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90057" y="277335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Black carbon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81879" y="277335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Soil dust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81689" y="479467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Sulfate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41453" y="48227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Sea salt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-622973" y="3142680"/>
            <a:ext cx="2492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From SPRINTARS model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825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rb_mari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0" t="54000" r="5481" b="-1393"/>
          <a:stretch/>
        </p:blipFill>
        <p:spPr bwMode="auto">
          <a:xfrm>
            <a:off x="552914" y="2569814"/>
            <a:ext cx="38444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46125" y="5579714"/>
            <a:ext cx="295465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sz="1600">
                <a:solidFill>
                  <a:schemeClr val="bg1">
                    <a:lumMod val="65000"/>
                  </a:schemeClr>
                </a:solidFill>
              </a:rPr>
              <a:t>Finlayson-Pitts and Pitts, 2000</a:t>
            </a:r>
          </a:p>
        </p:txBody>
      </p:sp>
      <p:pic>
        <p:nvPicPr>
          <p:cNvPr id="4" name="Picture 6" descr="urb_che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6" t="31372" r="8681" b="30392"/>
          <a:stretch/>
        </p:blipFill>
        <p:spPr bwMode="auto">
          <a:xfrm>
            <a:off x="4993240" y="2569814"/>
            <a:ext cx="399836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734054" y="1977766"/>
            <a:ext cx="45942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dirty="0"/>
              <a:t>Composition dependent </a:t>
            </a:r>
            <a:r>
              <a:rPr lang="en-US" altLang="en-US" dirty="0" smtClean="0"/>
              <a:t>size distribution</a:t>
            </a:r>
          </a:p>
          <a:p>
            <a:pPr algn="ctr"/>
            <a:r>
              <a:rPr lang="en-US" altLang="en-US" dirty="0" smtClean="0"/>
              <a:t> </a:t>
            </a:r>
            <a:r>
              <a:rPr lang="en-US" altLang="en-US" dirty="0"/>
              <a:t>(urban aerosol)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334000" y="5579714"/>
            <a:ext cx="17795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sz="1600">
                <a:solidFill>
                  <a:schemeClr val="bg1">
                    <a:lumMod val="65000"/>
                  </a:schemeClr>
                </a:solidFill>
              </a:rPr>
              <a:t>Friedlander, 2000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80901" y="1977766"/>
            <a:ext cx="39401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dirty="0"/>
              <a:t>Source dependent </a:t>
            </a:r>
            <a:r>
              <a:rPr lang="en-US" altLang="en-US" dirty="0" smtClean="0"/>
              <a:t>size distribution </a:t>
            </a:r>
          </a:p>
          <a:p>
            <a:pPr algn="ctr"/>
            <a:r>
              <a:rPr lang="en-US" altLang="en-US" dirty="0" smtClean="0"/>
              <a:t>(</a:t>
            </a:r>
            <a:r>
              <a:rPr lang="en-US" altLang="en-US" dirty="0"/>
              <a:t>continental and marine aerosol)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246580" y="3729509"/>
            <a:ext cx="9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4334519" y="3729509"/>
            <a:ext cx="9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914400" y="3082238"/>
            <a:ext cx="1560726" cy="565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PM1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914400" y="2672985"/>
            <a:ext cx="2383604" cy="565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PM10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5301036" y="2528718"/>
            <a:ext cx="2681983" cy="565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PM1</a:t>
            </a:r>
            <a:endParaRPr lang="en-US" dirty="0"/>
          </a:p>
        </p:txBody>
      </p:sp>
      <p:sp>
        <p:nvSpPr>
          <p:cNvPr id="14" name="Rectangle 2"/>
          <p:cNvSpPr txBox="1">
            <a:spLocks noRot="1" noChangeArrowheads="1"/>
          </p:cNvSpPr>
          <p:nvPr/>
        </p:nvSpPr>
        <p:spPr>
          <a:xfrm>
            <a:off x="342308" y="-19050"/>
            <a:ext cx="8287984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Particle properties – SIZE+CHEMISTRY</a:t>
            </a:r>
            <a:endParaRPr lang="en-US" altLang="en-US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2788" y="765362"/>
            <a:ext cx="8725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Different types of aerosol will have different size distributions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Size distribution chemistry varies with size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273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08025" y="111125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u="sng" dirty="0">
                <a:latin typeface="Arial" pitchFamily="34" charset="0"/>
              </a:rPr>
              <a:t>What’s an Aerosol</a:t>
            </a:r>
            <a:r>
              <a:rPr lang="en-US" altLang="en-US" b="1" u="sng" dirty="0" smtClean="0">
                <a:latin typeface="Arial" pitchFamily="34" charset="0"/>
              </a:rPr>
              <a:t>?</a:t>
            </a:r>
            <a:endParaRPr lang="en-US" altLang="en-US" b="1" u="sng" dirty="0">
              <a:latin typeface="Arial" pitchFamily="34" charset="0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425450" y="819150"/>
            <a:ext cx="79415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itchFamily="34" charset="0"/>
              </a:rPr>
              <a:t>Definition: </a:t>
            </a:r>
            <a:r>
              <a:rPr lang="en-US" altLang="en-US" sz="2800" dirty="0">
                <a:latin typeface="Arial" pitchFamily="34" charset="0"/>
              </a:rPr>
              <a:t>Particle or liquid suspended in a gas.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25450" y="1433450"/>
            <a:ext cx="578395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itchFamily="34" charset="0"/>
              </a:rPr>
              <a:t>Examples of atmospheric aerosols:</a:t>
            </a:r>
          </a:p>
          <a:p>
            <a:pPr lvl="1">
              <a:spcBef>
                <a:spcPct val="0"/>
              </a:spcBef>
            </a:pPr>
            <a:r>
              <a:rPr lang="en-US" altLang="en-US" sz="1600" dirty="0">
                <a:latin typeface="Arial" pitchFamily="34" charset="0"/>
              </a:rPr>
              <a:t>Dust</a:t>
            </a:r>
          </a:p>
          <a:p>
            <a:pPr lvl="1">
              <a:spcBef>
                <a:spcPct val="0"/>
              </a:spcBef>
            </a:pPr>
            <a:r>
              <a:rPr lang="en-US" altLang="en-US" sz="1600" dirty="0">
                <a:latin typeface="Arial" pitchFamily="34" charset="0"/>
              </a:rPr>
              <a:t>Combustion aerosol (forest fires, vehicles…)</a:t>
            </a:r>
          </a:p>
          <a:p>
            <a:pPr lvl="1">
              <a:spcBef>
                <a:spcPct val="0"/>
              </a:spcBef>
            </a:pPr>
            <a:r>
              <a:rPr lang="en-US" altLang="en-US" sz="1600" dirty="0">
                <a:latin typeface="Arial" pitchFamily="34" charset="0"/>
              </a:rPr>
              <a:t>Sea salt</a:t>
            </a:r>
          </a:p>
          <a:p>
            <a:pPr lvl="1">
              <a:spcBef>
                <a:spcPct val="0"/>
              </a:spcBef>
            </a:pPr>
            <a:r>
              <a:rPr lang="en-US" altLang="en-US" sz="1600" dirty="0">
                <a:latin typeface="Arial" pitchFamily="34" charset="0"/>
              </a:rPr>
              <a:t>Pollen</a:t>
            </a:r>
          </a:p>
          <a:p>
            <a:pPr lvl="1">
              <a:spcBef>
                <a:spcPct val="0"/>
              </a:spcBef>
            </a:pPr>
            <a:r>
              <a:rPr lang="en-US" altLang="en-US" sz="1600" dirty="0">
                <a:latin typeface="Arial" pitchFamily="34" charset="0"/>
              </a:rPr>
              <a:t>Pollution particles (e.g., sulfates, nitrates, organics…)</a:t>
            </a:r>
          </a:p>
          <a:p>
            <a:pPr>
              <a:spcBef>
                <a:spcPct val="0"/>
              </a:spcBef>
            </a:pPr>
            <a:endParaRPr lang="en-US" altLang="en-US" sz="2000" dirty="0">
              <a:latin typeface="Arial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000" dirty="0" smtClean="0">
                <a:latin typeface="Arial" pitchFamily="34" charset="0"/>
                <a:sym typeface="Wingdings" pitchFamily="2" charset="2"/>
              </a:rPr>
              <a:t>Natural and man-made</a:t>
            </a:r>
            <a:endParaRPr lang="en-US" altLang="en-US" sz="2000" dirty="0" smtClean="0">
              <a:latin typeface="Arial" pitchFamily="34" charset="0"/>
            </a:endParaRPr>
          </a:p>
        </p:txBody>
      </p:sp>
      <p:pic>
        <p:nvPicPr>
          <p:cNvPr id="9" name="Picture 95" descr="exhaus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1852285"/>
            <a:ext cx="2120900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5269380" y="2128977"/>
            <a:ext cx="2179384" cy="24435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38" y="3963255"/>
            <a:ext cx="4542905" cy="271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8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16" b="66957"/>
          <a:stretch/>
        </p:blipFill>
        <p:spPr>
          <a:xfrm>
            <a:off x="673731" y="3607904"/>
            <a:ext cx="3103782" cy="22661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74" y="752559"/>
            <a:ext cx="3733800" cy="5857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22" y="752559"/>
            <a:ext cx="3733800" cy="2200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5435" y="6361044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Park and Son, 2015</a:t>
            </a:r>
            <a:endParaRPr lang="en-US" dirty="0"/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0" y="-19050"/>
            <a:ext cx="91440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Particle properties – MASS+SIZE+CHEMISTRY</a:t>
            </a:r>
            <a:endParaRPr lang="en-US" altLang="en-US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375475" y="1649517"/>
            <a:ext cx="14307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PM10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52283" y="2818504"/>
            <a:ext cx="16850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February 2015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83172" y="5649560"/>
            <a:ext cx="16594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Diameter (um)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218600" y="4217461"/>
            <a:ext cx="157241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mass concentration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75760" y="1100868"/>
            <a:ext cx="9797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 dust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34061" y="4211621"/>
            <a:ext cx="6591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ust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16708" y="6393633"/>
            <a:ext cx="19319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Diameter (um)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3463209" y="4646866"/>
            <a:ext cx="23451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Chemical mass concentration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3459623" y="1661620"/>
            <a:ext cx="22483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Chemical mass concentration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92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97" y="720266"/>
            <a:ext cx="2995943" cy="27312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8433" y="3483786"/>
            <a:ext cx="1492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University of Bristol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Rectangle 2"/>
          <p:cNvSpPr txBox="1">
            <a:spLocks noRot="1" noChangeArrowheads="1"/>
          </p:cNvSpPr>
          <p:nvPr/>
        </p:nvSpPr>
        <p:spPr>
          <a:xfrm>
            <a:off x="0" y="-19050"/>
            <a:ext cx="91440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Particle properties – CHEMISTRY and water</a:t>
            </a:r>
            <a:endParaRPr lang="en-US" altLang="en-US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10.jpg" descr="fRH_example_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0174" y="2850776"/>
            <a:ext cx="5512061" cy="3785440"/>
          </a:xfrm>
          <a:prstGeom prst="rect">
            <a:avLst/>
          </a:prstGeom>
          <a:ln/>
        </p:spPr>
      </p:pic>
      <p:sp>
        <p:nvSpPr>
          <p:cNvPr id="17" name="TextBox 16"/>
          <p:cNvSpPr txBox="1"/>
          <p:nvPr/>
        </p:nvSpPr>
        <p:spPr>
          <a:xfrm>
            <a:off x="5534353" y="6581001"/>
            <a:ext cx="1492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</a:rPr>
              <a:t>Zieger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 et al., 2014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71539" y="645459"/>
            <a:ext cx="55724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Particles interact with water vapor (relative humidity) in the atmosphere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	change size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	change composition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	change optical properties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4245" y="4367605"/>
            <a:ext cx="26463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Different types of particles interact differently with water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122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236538" y="4645025"/>
            <a:ext cx="1990725" cy="1416050"/>
          </a:xfrm>
          <a:prstGeom prst="irregularSeal1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Climate</a:t>
            </a: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2138363" y="4745038"/>
            <a:ext cx="1990725" cy="1416050"/>
          </a:xfrm>
          <a:prstGeom prst="irregularSeal1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Visibility</a:t>
            </a: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283325" y="3998913"/>
            <a:ext cx="1990725" cy="1787525"/>
          </a:xfrm>
          <a:prstGeom prst="irregularSeal1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Health/</a:t>
            </a:r>
          </a:p>
          <a:p>
            <a:r>
              <a:rPr lang="en-US" altLang="en-US" sz="2400"/>
              <a:t>Welfare</a:t>
            </a: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286634" y="2571750"/>
            <a:ext cx="1756604" cy="1628775"/>
          </a:xfrm>
          <a:prstGeom prst="flowChartAlternateProcess">
            <a:avLst/>
          </a:prstGeom>
          <a:solidFill>
            <a:srgbClr val="CC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Optical </a:t>
            </a:r>
          </a:p>
          <a:p>
            <a:r>
              <a:rPr lang="en-US" altLang="en-US" sz="2400"/>
              <a:t>Properties</a:t>
            </a:r>
          </a:p>
          <a:p>
            <a:r>
              <a:rPr lang="en-US" altLang="en-US" sz="1800" i="1"/>
              <a:t>Scattering, </a:t>
            </a:r>
          </a:p>
          <a:p>
            <a:r>
              <a:rPr lang="en-US" altLang="en-US" sz="1800" i="1"/>
              <a:t>absorption, </a:t>
            </a:r>
          </a:p>
          <a:p>
            <a:r>
              <a:rPr lang="en-US" altLang="en-US" sz="1800" i="1"/>
              <a:t>phase function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3651249" y="3559175"/>
            <a:ext cx="1657125" cy="1257300"/>
          </a:xfrm>
          <a:prstGeom prst="flowChartAlternateProcess">
            <a:avLst/>
          </a:prstGeom>
          <a:solidFill>
            <a:srgbClr val="CC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dirty="0"/>
              <a:t>Chemical </a:t>
            </a:r>
          </a:p>
          <a:p>
            <a:r>
              <a:rPr lang="en-US" altLang="en-US" sz="2400" dirty="0"/>
              <a:t>Properties</a:t>
            </a:r>
          </a:p>
          <a:p>
            <a:r>
              <a:rPr lang="en-US" altLang="en-US" sz="1800" i="1" dirty="0" err="1"/>
              <a:t>Hygroscopicity</a:t>
            </a:r>
            <a:r>
              <a:rPr lang="en-US" altLang="en-US" sz="1800" i="1" dirty="0"/>
              <a:t>,</a:t>
            </a:r>
          </a:p>
          <a:p>
            <a:r>
              <a:rPr lang="en-US" altLang="en-US" sz="1800" i="1" dirty="0"/>
              <a:t>toxicity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3338513" y="1887538"/>
            <a:ext cx="2285452" cy="1074147"/>
          </a:xfrm>
          <a:prstGeom prst="flowChartAlternateProcess">
            <a:avLst/>
          </a:prstGeom>
          <a:solidFill>
            <a:srgbClr val="CC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dirty="0"/>
              <a:t>Physical </a:t>
            </a:r>
          </a:p>
          <a:p>
            <a:r>
              <a:rPr lang="en-US" altLang="en-US" sz="2400" dirty="0"/>
              <a:t>Properties</a:t>
            </a:r>
          </a:p>
          <a:p>
            <a:r>
              <a:rPr lang="en-US" altLang="en-US" sz="1800" i="1" dirty="0"/>
              <a:t>Size, shape, </a:t>
            </a:r>
            <a:r>
              <a:rPr lang="en-US" altLang="en-US" sz="1800" i="1" dirty="0" smtClean="0"/>
              <a:t>amount</a:t>
            </a:r>
            <a:endParaRPr lang="en-US" altLang="en-US" sz="1800" i="1" dirty="0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flipH="1">
            <a:off x="2471738" y="1627188"/>
            <a:ext cx="904875" cy="93345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flipH="1">
            <a:off x="4113213" y="1651000"/>
            <a:ext cx="28575" cy="268288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H="1">
            <a:off x="4948238" y="1622425"/>
            <a:ext cx="361950" cy="1958975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H="1">
            <a:off x="1466850" y="4159250"/>
            <a:ext cx="192088" cy="601663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2657475" y="4202113"/>
            <a:ext cx="474663" cy="874712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 flipH="1" flipV="1">
            <a:off x="4202113" y="2894013"/>
            <a:ext cx="9525" cy="682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5272088" y="4030663"/>
            <a:ext cx="1206500" cy="64135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5559228" y="2945500"/>
            <a:ext cx="1022547" cy="1372499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 flipH="1">
            <a:off x="3024188" y="3163888"/>
            <a:ext cx="11858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2914650" y="812800"/>
            <a:ext cx="2913063" cy="844550"/>
          </a:xfrm>
          <a:prstGeom prst="re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dirty="0"/>
              <a:t>In-situ Aerosol</a:t>
            </a:r>
          </a:p>
          <a:p>
            <a:pPr algn="ctr"/>
            <a:r>
              <a:rPr lang="en-US" altLang="en-US" sz="2400" dirty="0"/>
              <a:t>Monitoring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2925677" y="0"/>
            <a:ext cx="3708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3200" u="sng" dirty="0"/>
              <a:t>It’s all tied together!</a:t>
            </a:r>
          </a:p>
        </p:txBody>
      </p:sp>
    </p:spTree>
    <p:extLst>
      <p:ext uri="{BB962C8B-B14F-4D97-AF65-F5344CB8AC3E}">
        <p14:creationId xmlns:p14="http://schemas.microsoft.com/office/powerpoint/2010/main" val="149635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6833" y="2646381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used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40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racklen2010_fig1.png"/>
          <p:cNvPicPr>
            <a:picLocks noChangeAspect="1"/>
          </p:cNvPicPr>
          <p:nvPr/>
        </p:nvPicPr>
        <p:blipFill rotWithShape="1">
          <a:blip r:embed="rId2" cstate="print"/>
          <a:srcRect l="20313" t="15092" r="16359" b="13010"/>
          <a:stretch/>
        </p:blipFill>
        <p:spPr>
          <a:xfrm>
            <a:off x="2238409" y="4152087"/>
            <a:ext cx="3242085" cy="25678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" b="16652"/>
          <a:stretch/>
        </p:blipFill>
        <p:spPr>
          <a:xfrm>
            <a:off x="5433326" y="1523148"/>
            <a:ext cx="3011427" cy="2643551"/>
          </a:xfrm>
          <a:prstGeom prst="rect">
            <a:avLst/>
          </a:prstGeom>
        </p:spPr>
      </p:pic>
      <p:pic>
        <p:nvPicPr>
          <p:cNvPr id="13" name="Picture 17" descr="skeie2011_fig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3" t="19926" r="8682" b="11562"/>
          <a:stretch>
            <a:fillRect/>
          </a:stretch>
        </p:blipFill>
        <p:spPr bwMode="auto">
          <a:xfrm>
            <a:off x="2276149" y="1554502"/>
            <a:ext cx="2976616" cy="257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xu_penner_sulfate.png"/>
          <p:cNvPicPr>
            <a:picLocks noChangeAspect="1"/>
          </p:cNvPicPr>
          <p:nvPr/>
        </p:nvPicPr>
        <p:blipFill rotWithShape="1">
          <a:blip r:embed="rId5" cstate="print"/>
          <a:srcRect l="10569" t="22698" r="1890" b="20543"/>
          <a:stretch/>
        </p:blipFill>
        <p:spPr>
          <a:xfrm>
            <a:off x="5436916" y="4192562"/>
            <a:ext cx="3011427" cy="26129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2272" y="6376371"/>
            <a:ext cx="3448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Sulfate, Xu and </a:t>
            </a:r>
            <a:r>
              <a:rPr lang="en-US" sz="1600" dirty="0" err="1" smtClean="0">
                <a:solidFill>
                  <a:srgbClr val="FFFF00"/>
                </a:solidFill>
              </a:rPr>
              <a:t>Penner</a:t>
            </a:r>
            <a:r>
              <a:rPr lang="en-US" sz="1600" dirty="0" smtClean="0">
                <a:solidFill>
                  <a:srgbClr val="FFFF00"/>
                </a:solidFill>
              </a:rPr>
              <a:t>, 2012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7626" y="6404047"/>
            <a:ext cx="3002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Number, </a:t>
            </a:r>
            <a:r>
              <a:rPr lang="en-US" sz="1600" dirty="0" err="1" smtClean="0">
                <a:solidFill>
                  <a:srgbClr val="7030A0"/>
                </a:solidFill>
              </a:rPr>
              <a:t>Spracklen</a:t>
            </a:r>
            <a:r>
              <a:rPr lang="en-US" sz="1600" dirty="0" smtClean="0">
                <a:solidFill>
                  <a:srgbClr val="7030A0"/>
                </a:solidFill>
              </a:rPr>
              <a:t> et al., 2010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07492" y="3734612"/>
            <a:ext cx="2819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Black carbon, </a:t>
            </a:r>
            <a:r>
              <a:rPr lang="en-US" sz="1400" b="1" dirty="0" err="1" smtClean="0">
                <a:solidFill>
                  <a:srgbClr val="FFFF00"/>
                </a:solidFill>
              </a:rPr>
              <a:t>Skeie</a:t>
            </a:r>
            <a:r>
              <a:rPr lang="en-US" sz="1400" b="1" dirty="0" smtClean="0">
                <a:solidFill>
                  <a:srgbClr val="FFFF00"/>
                </a:solidFill>
              </a:rPr>
              <a:t> et al., 2011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13046" y="3743880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Dust, </a:t>
            </a:r>
            <a:r>
              <a:rPr lang="en-US" sz="1400" b="1" dirty="0" err="1" smtClean="0">
                <a:solidFill>
                  <a:srgbClr val="FFFF00"/>
                </a:solidFill>
              </a:rPr>
              <a:t>Jickells</a:t>
            </a:r>
            <a:r>
              <a:rPr lang="en-US" sz="1400" b="1" dirty="0" smtClean="0">
                <a:solidFill>
                  <a:srgbClr val="FFFF00"/>
                </a:solidFill>
              </a:rPr>
              <a:t> et al., 2005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373130" y="11772"/>
            <a:ext cx="8287984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Particle properties – COMPOSITION</a:t>
            </a:r>
            <a:endParaRPr lang="en-US" altLang="en-US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943" y="720762"/>
            <a:ext cx="6179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Different types of aerosol in different places.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786231"/>
            <a:ext cx="22749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Annual mean values</a:t>
            </a:r>
          </a:p>
          <a:p>
            <a:r>
              <a:rPr lang="en-US" dirty="0" smtClean="0"/>
              <a:t>Various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528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tn_rfe_r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" t="17633" b="5774"/>
          <a:stretch>
            <a:fillRect/>
          </a:stretch>
        </p:blipFill>
        <p:spPr bwMode="auto">
          <a:xfrm>
            <a:off x="630051" y="3695027"/>
            <a:ext cx="4364037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803213" y="6289002"/>
            <a:ext cx="2138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Relative Humidity (%)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 rot="16200000">
            <a:off x="-727262" y="4603077"/>
            <a:ext cx="2359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/>
              <a:t>Radiative forcing efficiency (W m</a:t>
            </a:r>
            <a:r>
              <a:rPr lang="en-US" altLang="en-US" sz="1400" baseline="30000"/>
              <a:t>-2</a:t>
            </a:r>
            <a:r>
              <a:rPr lang="en-US" altLang="en-US" sz="1400"/>
              <a:t> AOD</a:t>
            </a:r>
            <a:r>
              <a:rPr lang="en-US" altLang="en-US" sz="1400" baseline="30000"/>
              <a:t>-1</a:t>
            </a:r>
            <a:r>
              <a:rPr lang="en-US" altLang="en-US" sz="1400"/>
              <a:t>)</a:t>
            </a:r>
          </a:p>
        </p:txBody>
      </p:sp>
      <p:pic>
        <p:nvPicPr>
          <p:cNvPr id="6" name="Picture 9" descr="fR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9"/>
          <a:stretch>
            <a:fillRect/>
          </a:stretch>
        </p:blipFill>
        <p:spPr bwMode="auto">
          <a:xfrm>
            <a:off x="399154" y="690731"/>
            <a:ext cx="43053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525695" y="4257694"/>
            <a:ext cx="34036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/>
              <a:t>Depending on aerosol, humidity can have strong influence on aerosol optical properties and radiative forcing.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030439" y="1885810"/>
            <a:ext cx="3403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dirty="0"/>
              <a:t>Humidity dependence can vary by site and by season.</a:t>
            </a:r>
          </a:p>
        </p:txBody>
      </p:sp>
      <p:sp>
        <p:nvSpPr>
          <p:cNvPr id="9" name="Freeform 12"/>
          <p:cNvSpPr>
            <a:spLocks/>
          </p:cNvSpPr>
          <p:nvPr/>
        </p:nvSpPr>
        <p:spPr bwMode="auto">
          <a:xfrm>
            <a:off x="903979" y="1852781"/>
            <a:ext cx="3143250" cy="438150"/>
          </a:xfrm>
          <a:custGeom>
            <a:avLst/>
            <a:gdLst>
              <a:gd name="T0" fmla="*/ 0 w 1980"/>
              <a:gd name="T1" fmla="*/ 222 h 276"/>
              <a:gd name="T2" fmla="*/ 126 w 1980"/>
              <a:gd name="T3" fmla="*/ 132 h 276"/>
              <a:gd name="T4" fmla="*/ 156 w 1980"/>
              <a:gd name="T5" fmla="*/ 102 h 276"/>
              <a:gd name="T6" fmla="*/ 258 w 1980"/>
              <a:gd name="T7" fmla="*/ 18 h 276"/>
              <a:gd name="T8" fmla="*/ 294 w 1980"/>
              <a:gd name="T9" fmla="*/ 6 h 276"/>
              <a:gd name="T10" fmla="*/ 312 w 1980"/>
              <a:gd name="T11" fmla="*/ 0 h 276"/>
              <a:gd name="T12" fmla="*/ 540 w 1980"/>
              <a:gd name="T13" fmla="*/ 66 h 276"/>
              <a:gd name="T14" fmla="*/ 708 w 1980"/>
              <a:gd name="T15" fmla="*/ 114 h 276"/>
              <a:gd name="T16" fmla="*/ 936 w 1980"/>
              <a:gd name="T17" fmla="*/ 174 h 276"/>
              <a:gd name="T18" fmla="*/ 1218 w 1980"/>
              <a:gd name="T19" fmla="*/ 252 h 276"/>
              <a:gd name="T20" fmla="*/ 1386 w 1980"/>
              <a:gd name="T21" fmla="*/ 276 h 276"/>
              <a:gd name="T22" fmla="*/ 1896 w 1980"/>
              <a:gd name="T23" fmla="*/ 162 h 276"/>
              <a:gd name="T24" fmla="*/ 1980 w 1980"/>
              <a:gd name="T25" fmla="*/ 12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80" h="276">
                <a:moveTo>
                  <a:pt x="0" y="222"/>
                </a:moveTo>
                <a:cubicBezTo>
                  <a:pt x="51" y="205"/>
                  <a:pt x="88" y="170"/>
                  <a:pt x="126" y="132"/>
                </a:cubicBezTo>
                <a:cubicBezTo>
                  <a:pt x="166" y="92"/>
                  <a:pt x="108" y="134"/>
                  <a:pt x="156" y="102"/>
                </a:cubicBezTo>
                <a:cubicBezTo>
                  <a:pt x="176" y="71"/>
                  <a:pt x="223" y="30"/>
                  <a:pt x="258" y="18"/>
                </a:cubicBezTo>
                <a:cubicBezTo>
                  <a:pt x="270" y="14"/>
                  <a:pt x="282" y="10"/>
                  <a:pt x="294" y="6"/>
                </a:cubicBezTo>
                <a:cubicBezTo>
                  <a:pt x="300" y="4"/>
                  <a:pt x="312" y="0"/>
                  <a:pt x="312" y="0"/>
                </a:cubicBezTo>
                <a:cubicBezTo>
                  <a:pt x="391" y="9"/>
                  <a:pt x="465" y="39"/>
                  <a:pt x="540" y="66"/>
                </a:cubicBezTo>
                <a:cubicBezTo>
                  <a:pt x="595" y="86"/>
                  <a:pt x="653" y="96"/>
                  <a:pt x="708" y="114"/>
                </a:cubicBezTo>
                <a:cubicBezTo>
                  <a:pt x="782" y="139"/>
                  <a:pt x="861" y="155"/>
                  <a:pt x="936" y="174"/>
                </a:cubicBezTo>
                <a:cubicBezTo>
                  <a:pt x="1031" y="198"/>
                  <a:pt x="1123" y="228"/>
                  <a:pt x="1218" y="252"/>
                </a:cubicBezTo>
                <a:cubicBezTo>
                  <a:pt x="1273" y="266"/>
                  <a:pt x="1330" y="265"/>
                  <a:pt x="1386" y="276"/>
                </a:cubicBezTo>
                <a:cubicBezTo>
                  <a:pt x="1570" y="270"/>
                  <a:pt x="1741" y="265"/>
                  <a:pt x="1896" y="162"/>
                </a:cubicBezTo>
                <a:cubicBezTo>
                  <a:pt x="1923" y="144"/>
                  <a:pt x="1955" y="145"/>
                  <a:pt x="1980" y="120"/>
                </a:cubicBezTo>
              </a:path>
            </a:pathLst>
          </a:custGeom>
          <a:noFill/>
          <a:ln w="25400" cap="flat" cmpd="sng">
            <a:solidFill>
              <a:srgbClr val="33CCCC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 rot="16200000">
            <a:off x="-1035050" y="1607092"/>
            <a:ext cx="23749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/>
              <a:t>Scat(85%)/scat(40%)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5403109" y="2578128"/>
            <a:ext cx="2852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/>
              <a:t>Long term is important!!</a:t>
            </a:r>
          </a:p>
        </p:txBody>
      </p:sp>
      <p:sp>
        <p:nvSpPr>
          <p:cNvPr id="15" name="Rectangle 2"/>
          <p:cNvSpPr txBox="1">
            <a:spLocks noRot="1" noChangeArrowheads="1"/>
          </p:cNvSpPr>
          <p:nvPr/>
        </p:nvSpPr>
        <p:spPr>
          <a:xfrm>
            <a:off x="0" y="-19050"/>
            <a:ext cx="91440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Particle properties – CHEMISTRY and water</a:t>
            </a:r>
            <a:endParaRPr lang="en-US" altLang="en-US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50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9" r="38768" b="-3089"/>
          <a:stretch/>
        </p:blipFill>
        <p:spPr>
          <a:xfrm>
            <a:off x="5377199" y="775965"/>
            <a:ext cx="2968643" cy="3990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18607" y="4582274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http://capita.wustl.edu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8656" y="1808252"/>
            <a:ext cx="2980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separate out?</a:t>
            </a:r>
          </a:p>
          <a:p>
            <a:r>
              <a:rPr lang="en-US" dirty="0" smtClean="0"/>
              <a:t>Don’t need complex </a:t>
            </a:r>
            <a:r>
              <a:rPr lang="en-US" dirty="0" err="1" smtClean="0"/>
              <a:t>chem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90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61" y="509592"/>
            <a:ext cx="3067050" cy="2638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29395" y="298179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 </a:t>
            </a:r>
            <a:r>
              <a:rPr lang="en-US" dirty="0" err="1" smtClean="0"/>
              <a:t>planck</a:t>
            </a:r>
            <a:r>
              <a:rPr lang="en-US" dirty="0" smtClean="0"/>
              <a:t> inst.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91584" cy="3218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3218688"/>
            <a:ext cx="4291584" cy="32186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700000">
            <a:off x="1946862" y="3369365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John </a:t>
            </a:r>
            <a:r>
              <a:rPr lang="en-US" dirty="0" err="1" smtClean="0"/>
              <a:t>wenger</a:t>
            </a:r>
            <a:r>
              <a:rPr lang="en-US" dirty="0" smtClean="0"/>
              <a:t> university college cork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00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85800" y="3175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u="sng">
                <a:latin typeface="Arial" pitchFamily="34" charset="0"/>
              </a:rPr>
              <a:t>Measured Parameters</a:t>
            </a:r>
          </a:p>
        </p:txBody>
      </p:sp>
      <p:sp>
        <p:nvSpPr>
          <p:cNvPr id="5" name="Text Box 79"/>
          <p:cNvSpPr txBox="1">
            <a:spLocks noChangeArrowheads="1"/>
          </p:cNvSpPr>
          <p:nvPr/>
        </p:nvSpPr>
        <p:spPr bwMode="auto">
          <a:xfrm>
            <a:off x="114300" y="4183063"/>
            <a:ext cx="5026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itchFamily="34" charset="0"/>
              </a:rPr>
              <a:t>Clean Region: 10 Mm</a:t>
            </a:r>
            <a:r>
              <a:rPr lang="en-US" altLang="en-US" sz="2000" baseline="30000">
                <a:latin typeface="Arial" pitchFamily="34" charset="0"/>
              </a:rPr>
              <a:t>-1</a:t>
            </a:r>
            <a:r>
              <a:rPr lang="en-US" altLang="en-US" sz="2000">
                <a:latin typeface="Arial" pitchFamily="34" charset="0"/>
              </a:rPr>
              <a:t> &lt; Light extinction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itchFamily="34" charset="0"/>
              </a:rPr>
              <a:t>Polluted Region: Light extinction &gt; 60 Mm</a:t>
            </a:r>
            <a:r>
              <a:rPr lang="en-US" altLang="en-US" sz="2000" baseline="30000">
                <a:latin typeface="Arial" pitchFamily="34" charset="0"/>
              </a:rPr>
              <a:t>-1</a:t>
            </a:r>
            <a:endParaRPr lang="en-US" altLang="en-US" sz="2000">
              <a:latin typeface="Arial" pitchFamily="34" charset="0"/>
            </a:endParaRPr>
          </a:p>
        </p:txBody>
      </p:sp>
      <p:sp>
        <p:nvSpPr>
          <p:cNvPr id="6" name="Text Box 83"/>
          <p:cNvSpPr txBox="1">
            <a:spLocks noChangeArrowheads="1"/>
          </p:cNvSpPr>
          <p:nvPr/>
        </p:nvSpPr>
        <p:spPr bwMode="auto">
          <a:xfrm>
            <a:off x="277813" y="4884738"/>
            <a:ext cx="4359275" cy="400050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itchFamily="34" charset="0"/>
              </a:rPr>
              <a:t>Boulder: light extinction ~10-20 Mm</a:t>
            </a:r>
            <a:r>
              <a:rPr lang="en-US" altLang="en-US" sz="2000" baseline="30000">
                <a:latin typeface="Arial" pitchFamily="34" charset="0"/>
              </a:rPr>
              <a:t>-1</a:t>
            </a:r>
          </a:p>
        </p:txBody>
      </p:sp>
      <p:pic>
        <p:nvPicPr>
          <p:cNvPr id="7" name="Picture 95" descr="exhaus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1670050"/>
            <a:ext cx="2120900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96"/>
          <p:cNvSpPr>
            <a:spLocks noChangeShapeType="1"/>
          </p:cNvSpPr>
          <p:nvPr/>
        </p:nvSpPr>
        <p:spPr bwMode="auto">
          <a:xfrm>
            <a:off x="2817813" y="1925638"/>
            <a:ext cx="4078287" cy="284162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97" descr="wave_m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4232275"/>
            <a:ext cx="2916238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98"/>
          <p:cNvSpPr>
            <a:spLocks noChangeShapeType="1"/>
          </p:cNvSpPr>
          <p:nvPr/>
        </p:nvSpPr>
        <p:spPr bwMode="auto">
          <a:xfrm>
            <a:off x="2849563" y="2359025"/>
            <a:ext cx="3576637" cy="301625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80"/>
          <p:cNvSpPr txBox="1">
            <a:spLocks noChangeArrowheads="1"/>
          </p:cNvSpPr>
          <p:nvPr/>
        </p:nvSpPr>
        <p:spPr bwMode="auto">
          <a:xfrm>
            <a:off x="114300" y="1066800"/>
            <a:ext cx="58451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itchFamily="34" charset="0"/>
              </a:rPr>
              <a:t>These properties depend on AMOUNT of Aerosol: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i="1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itchFamily="34" charset="0"/>
              </a:rPr>
              <a:t>	Light absorption, </a:t>
            </a:r>
            <a:r>
              <a:rPr lang="en-US" altLang="en-US" sz="2000">
                <a:latin typeface="Symbol" pitchFamily="18" charset="2"/>
              </a:rPr>
              <a:t>s</a:t>
            </a:r>
            <a:r>
              <a:rPr lang="en-US" altLang="en-US" sz="2000" baseline="-25000">
                <a:latin typeface="Arial" pitchFamily="34" charset="0"/>
              </a:rPr>
              <a:t>ap</a:t>
            </a:r>
            <a:r>
              <a:rPr lang="en-US" altLang="en-US" sz="2000">
                <a:latin typeface="Arial" pitchFamily="34" charset="0"/>
              </a:rPr>
              <a:t>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itchFamily="34" charset="0"/>
              </a:rPr>
              <a:t>	Light scattering, </a:t>
            </a:r>
            <a:r>
              <a:rPr lang="en-US" altLang="en-US" sz="2000">
                <a:latin typeface="Symbol" pitchFamily="18" charset="2"/>
              </a:rPr>
              <a:t>s</a:t>
            </a:r>
            <a:r>
              <a:rPr lang="en-US" altLang="en-US" sz="2000" baseline="-25000">
                <a:latin typeface="Arial" pitchFamily="34" charset="0"/>
              </a:rPr>
              <a:t>sp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itchFamily="34" charset="0"/>
              </a:rPr>
              <a:t>   Back-scattering, </a:t>
            </a:r>
            <a:r>
              <a:rPr lang="en-US" altLang="en-US" sz="2000">
                <a:latin typeface="Symbol" pitchFamily="18" charset="2"/>
              </a:rPr>
              <a:t>s</a:t>
            </a:r>
            <a:r>
              <a:rPr lang="en-US" altLang="en-US" sz="2000" baseline="-25000">
                <a:latin typeface="Arial" pitchFamily="34" charset="0"/>
              </a:rPr>
              <a:t>bsp</a:t>
            </a:r>
            <a:endParaRPr lang="en-US" altLang="en-US" sz="200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itchFamily="34" charset="0"/>
              </a:rPr>
              <a:t>	Light extinction, </a:t>
            </a:r>
            <a:r>
              <a:rPr lang="en-US" altLang="en-US" sz="2000">
                <a:latin typeface="Symbol" pitchFamily="18" charset="2"/>
              </a:rPr>
              <a:t>s</a:t>
            </a:r>
            <a:r>
              <a:rPr lang="en-US" altLang="en-US" sz="2000" baseline="-25000">
                <a:latin typeface="Arial" pitchFamily="34" charset="0"/>
              </a:rPr>
              <a:t>ext</a:t>
            </a:r>
            <a:r>
              <a:rPr lang="en-US" altLang="en-US" sz="2000">
                <a:latin typeface="Arial" pitchFamily="34" charset="0"/>
              </a:rPr>
              <a:t> = </a:t>
            </a:r>
            <a:r>
              <a:rPr lang="en-US" altLang="en-US" sz="2000">
                <a:latin typeface="Symbol" pitchFamily="18" charset="2"/>
              </a:rPr>
              <a:t>s</a:t>
            </a:r>
            <a:r>
              <a:rPr lang="en-US" altLang="en-US" sz="2000" baseline="-25000">
                <a:latin typeface="Arial" pitchFamily="34" charset="0"/>
              </a:rPr>
              <a:t>sp </a:t>
            </a:r>
            <a:r>
              <a:rPr lang="en-US" altLang="en-US" sz="2000">
                <a:latin typeface="Arial" pitchFamily="34" charset="0"/>
              </a:rPr>
              <a:t>+ </a:t>
            </a:r>
            <a:r>
              <a:rPr lang="en-US" altLang="en-US" sz="2000">
                <a:latin typeface="Symbol" pitchFamily="18" charset="2"/>
              </a:rPr>
              <a:t>s</a:t>
            </a:r>
            <a:r>
              <a:rPr lang="en-US" altLang="en-US" sz="2000" baseline="-25000">
                <a:latin typeface="Arial" pitchFamily="34" charset="0"/>
              </a:rPr>
              <a:t>ap</a:t>
            </a:r>
            <a:endParaRPr lang="en-US" altLang="en-US" sz="200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itchFamily="34" charset="0"/>
              </a:rPr>
              <a:t>	Number concentration, N</a:t>
            </a:r>
            <a:r>
              <a:rPr lang="en-US" altLang="en-US" sz="2000" baseline="-25000">
                <a:latin typeface="Arial" pitchFamily="34" charset="0"/>
              </a:rPr>
              <a:t>CN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2624138" y="2068513"/>
            <a:ext cx="225425" cy="5826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Text Box 79"/>
          <p:cNvSpPr txBox="1">
            <a:spLocks noChangeArrowheads="1"/>
          </p:cNvSpPr>
          <p:nvPr/>
        </p:nvSpPr>
        <p:spPr bwMode="auto">
          <a:xfrm>
            <a:off x="114300" y="5730875"/>
            <a:ext cx="55895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itchFamily="34" charset="0"/>
              </a:rPr>
              <a:t>20 Mm</a:t>
            </a:r>
            <a:r>
              <a:rPr lang="en-US" altLang="en-US" sz="2000" baseline="30000">
                <a:latin typeface="Arial" pitchFamily="34" charset="0"/>
              </a:rPr>
              <a:t>-1</a:t>
            </a:r>
            <a:r>
              <a:rPr lang="en-US" altLang="en-US" sz="2000">
                <a:latin typeface="Arial" pitchFamily="34" charset="0"/>
              </a:rPr>
              <a:t> ~ 7 </a:t>
            </a:r>
            <a:r>
              <a:rPr lang="en-US" altLang="en-US" sz="2000">
                <a:latin typeface="Symbol" pitchFamily="18" charset="2"/>
              </a:rPr>
              <a:t>m</a:t>
            </a:r>
            <a:r>
              <a:rPr lang="en-US" altLang="en-US" sz="2000">
                <a:latin typeface="Arial" pitchFamily="34" charset="0"/>
              </a:rPr>
              <a:t>g/m</a:t>
            </a:r>
            <a:r>
              <a:rPr lang="en-US" altLang="en-US" sz="2000" baseline="30000">
                <a:latin typeface="Arial" pitchFamily="34" charset="0"/>
              </a:rPr>
              <a:t>3</a:t>
            </a:r>
            <a:r>
              <a:rPr lang="en-US" altLang="en-US" sz="2000">
                <a:latin typeface="Arial" pitchFamily="34" charset="0"/>
              </a:rPr>
              <a:t> PM2.5 ~ 120 miles visibility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en-US" altLang="en-US" sz="2000">
                <a:latin typeface="Arial" pitchFamily="34" charset="0"/>
              </a:rPr>
              <a:t>100 Mm</a:t>
            </a:r>
            <a:r>
              <a:rPr lang="en-US" altLang="en-US" sz="2000" baseline="30000">
                <a:latin typeface="Arial" pitchFamily="34" charset="0"/>
              </a:rPr>
              <a:t>-1</a:t>
            </a:r>
            <a:r>
              <a:rPr lang="en-US" altLang="en-US" sz="2000">
                <a:latin typeface="Arial" pitchFamily="34" charset="0"/>
              </a:rPr>
              <a:t> ~ 33 </a:t>
            </a:r>
            <a:r>
              <a:rPr lang="en-US" altLang="en-US" sz="2000">
                <a:latin typeface="Symbol" pitchFamily="18" charset="2"/>
              </a:rPr>
              <a:t>m</a:t>
            </a:r>
            <a:r>
              <a:rPr lang="en-US" altLang="en-US" sz="2000">
                <a:latin typeface="Arial" pitchFamily="34" charset="0"/>
              </a:rPr>
              <a:t>g/m</a:t>
            </a:r>
            <a:r>
              <a:rPr lang="en-US" altLang="en-US" sz="2000" baseline="30000">
                <a:latin typeface="Arial" pitchFamily="34" charset="0"/>
              </a:rPr>
              <a:t>3</a:t>
            </a:r>
            <a:r>
              <a:rPr lang="en-US" altLang="en-US" sz="2000">
                <a:latin typeface="Arial" pitchFamily="34" charset="0"/>
              </a:rPr>
              <a:t> PM2.5 ~ 24 miles visibility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89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09575" y="1101725"/>
            <a:ext cx="742156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itchFamily="34" charset="0"/>
              </a:rPr>
              <a:t>Visibility </a:t>
            </a:r>
            <a:r>
              <a:rPr lang="en-US" altLang="en-US" sz="2000">
                <a:latin typeface="Arial" pitchFamily="34" charset="0"/>
                <a:sym typeface="Wingdings" pitchFamily="2" charset="2"/>
              </a:rPr>
              <a:t> How far one can see (distance)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Arial" pitchFamily="34" charset="0"/>
              <a:sym typeface="Wingdings" pitchFamily="2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Arial" pitchFamily="34" charset="0"/>
              <a:sym typeface="Wingdings" pitchFamily="2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Arial" pitchFamily="34" charset="0"/>
              <a:sym typeface="Wingdings" pitchFamily="2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Arial" pitchFamily="34" charset="0"/>
              <a:sym typeface="Wingdings" pitchFamily="2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itchFamily="34" charset="0"/>
                <a:sym typeface="Wingdings" pitchFamily="2" charset="2"/>
              </a:rPr>
              <a:t>Light extinction inversely proportional to  1/visibility  1/distance</a:t>
            </a:r>
            <a:endParaRPr lang="en-US" altLang="en-US" sz="2000">
              <a:latin typeface="Arial" pitchFamily="34" charset="0"/>
            </a:endParaRPr>
          </a:p>
        </p:txBody>
      </p:sp>
      <p:pic>
        <p:nvPicPr>
          <p:cNvPr id="3" name="Picture 7" descr="rmnp_visib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3324225"/>
            <a:ext cx="72390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52450" y="6194425"/>
            <a:ext cx="7173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itchFamily="34" charset="0"/>
              </a:rPr>
              <a:t>Rocky Mountain National Park   		</a:t>
            </a:r>
            <a:r>
              <a:rPr lang="en-US" altLang="en-US" sz="1200">
                <a:latin typeface="Arial" pitchFamily="34" charset="0"/>
              </a:rPr>
              <a:t>http://vista.cira.colostate.edu/views</a:t>
            </a:r>
            <a:r>
              <a:rPr lang="en-US" altLang="en-US" sz="1800">
                <a:latin typeface="Arial" pitchFamily="34" charset="0"/>
              </a:rPr>
              <a:t>/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350963" y="184150"/>
            <a:ext cx="571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itchFamily="34" charset="0"/>
              </a:rPr>
              <a:t>Mm</a:t>
            </a:r>
            <a:r>
              <a:rPr lang="en-US" altLang="en-US" sz="2800" baseline="30000">
                <a:latin typeface="Arial" pitchFamily="34" charset="0"/>
              </a:rPr>
              <a:t>-1</a:t>
            </a:r>
            <a:r>
              <a:rPr lang="en-US" altLang="en-US" sz="2800">
                <a:latin typeface="Arial" pitchFamily="34" charset="0"/>
              </a:rPr>
              <a:t> - What are these weird units?</a:t>
            </a:r>
            <a:endParaRPr lang="en-US" altLang="en-US" sz="2800" u="sng">
              <a:latin typeface="Arial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228850" y="3375025"/>
            <a:ext cx="1770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Symbol" pitchFamily="18" charset="2"/>
                <a:sym typeface="WP MathA" pitchFamily="2" charset="2"/>
              </a:rPr>
              <a:t>s</a:t>
            </a:r>
            <a:r>
              <a:rPr lang="en-US" altLang="en-US" sz="2000" baseline="-25000">
                <a:latin typeface="Arial" pitchFamily="34" charset="0"/>
                <a:sym typeface="WP MathA" pitchFamily="2" charset="2"/>
              </a:rPr>
              <a:t>ext</a:t>
            </a:r>
            <a:r>
              <a:rPr lang="en-US" altLang="en-US" sz="2000">
                <a:latin typeface="Arial" pitchFamily="34" charset="0"/>
                <a:sym typeface="WP MathA" pitchFamily="2" charset="2"/>
              </a:rPr>
              <a:t> = 20 Mm</a:t>
            </a:r>
            <a:r>
              <a:rPr lang="en-US" altLang="en-US" sz="2000" baseline="30000">
                <a:latin typeface="Arial" pitchFamily="34" charset="0"/>
                <a:sym typeface="WP MathA" pitchFamily="2" charset="2"/>
              </a:rPr>
              <a:t>-1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5657850" y="3359150"/>
            <a:ext cx="1911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Symbol" pitchFamily="18" charset="2"/>
                <a:sym typeface="WP MathA" pitchFamily="2" charset="2"/>
              </a:rPr>
              <a:t>s</a:t>
            </a:r>
            <a:r>
              <a:rPr lang="en-US" altLang="en-US" sz="2000" baseline="-25000">
                <a:latin typeface="Arial" pitchFamily="34" charset="0"/>
                <a:sym typeface="WP MathA" pitchFamily="2" charset="2"/>
              </a:rPr>
              <a:t>ext</a:t>
            </a:r>
            <a:r>
              <a:rPr lang="en-US" altLang="en-US" sz="2000">
                <a:latin typeface="Arial" pitchFamily="34" charset="0"/>
                <a:sym typeface="WP MathA" pitchFamily="2" charset="2"/>
              </a:rPr>
              <a:t> = 200 Mm</a:t>
            </a:r>
            <a:r>
              <a:rPr lang="en-US" altLang="en-US" sz="2000" baseline="30000">
                <a:latin typeface="Arial" pitchFamily="34" charset="0"/>
                <a:sym typeface="WP MathA" pitchFamily="2" charset="2"/>
              </a:rPr>
              <a:t>-1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409575" y="1471613"/>
            <a:ext cx="6573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itchFamily="34" charset="0"/>
              </a:rPr>
              <a:t>Distance unit conversions </a:t>
            </a:r>
            <a:r>
              <a:rPr lang="en-US" altLang="en-US" sz="2000">
                <a:latin typeface="Arial" pitchFamily="34" charset="0"/>
                <a:sym typeface="Wingdings" pitchFamily="2" charset="2"/>
              </a:rPr>
              <a:t></a:t>
            </a:r>
            <a:r>
              <a:rPr lang="en-US" altLang="en-US" sz="2000">
                <a:latin typeface="Arial" pitchFamily="34" charset="0"/>
              </a:rPr>
              <a:t> 1000 m = 1 km = 0.001 Mm</a:t>
            </a:r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 flipV="1">
            <a:off x="1409700" y="622300"/>
            <a:ext cx="567690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582738" y="5715000"/>
            <a:ext cx="17256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itchFamily="34" charset="0"/>
              </a:rPr>
              <a:t>(130 miles visibility)</a:t>
            </a:r>
            <a:endParaRPr lang="en-US" altLang="en-US" sz="2000">
              <a:latin typeface="Arial" pitchFamily="34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5353050" y="5727700"/>
            <a:ext cx="1627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itchFamily="34" charset="0"/>
              </a:rPr>
              <a:t>(12 miles visibility)</a:t>
            </a:r>
            <a:endParaRPr lang="en-US" altLang="en-US" sz="20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885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50"/>
          <p:cNvSpPr/>
          <p:nvPr/>
        </p:nvSpPr>
        <p:spPr>
          <a:xfrm>
            <a:off x="5008970" y="5324873"/>
            <a:ext cx="420786" cy="380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961" y="853440"/>
            <a:ext cx="94083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Primary particles </a:t>
            </a:r>
            <a:r>
              <a:rPr lang="en-US" sz="2400" dirty="0" smtClean="0"/>
              <a:t>– </a:t>
            </a:r>
            <a:r>
              <a:rPr lang="en-US" sz="2400" dirty="0" smtClean="0">
                <a:solidFill>
                  <a:srgbClr val="C00000"/>
                </a:solidFill>
              </a:rPr>
              <a:t>directly emitted by a source in particle form</a:t>
            </a:r>
            <a:endParaRPr lang="en-US" sz="2400" dirty="0" smtClean="0"/>
          </a:p>
          <a:p>
            <a:r>
              <a:rPr lang="en-US" sz="2400" b="1" dirty="0" smtClean="0"/>
              <a:t>Secondary particles </a:t>
            </a:r>
            <a:r>
              <a:rPr lang="en-US" sz="2400" dirty="0" smtClean="0"/>
              <a:t>– </a:t>
            </a:r>
            <a:r>
              <a:rPr lang="en-US" sz="2400" dirty="0" smtClean="0">
                <a:solidFill>
                  <a:srgbClr val="C00000"/>
                </a:solidFill>
              </a:rPr>
              <a:t>particulate material formed in atmosphere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08025" y="111125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u="sng" dirty="0">
                <a:latin typeface="Arial" pitchFamily="34" charset="0"/>
              </a:rPr>
              <a:t>What’s an Aerosol</a:t>
            </a:r>
            <a:r>
              <a:rPr lang="en-US" altLang="en-US" b="1" u="sng" dirty="0" smtClean="0">
                <a:latin typeface="Arial" pitchFamily="34" charset="0"/>
              </a:rPr>
              <a:t>?</a:t>
            </a:r>
            <a:endParaRPr lang="en-US" altLang="en-US" b="1" u="sng" dirty="0">
              <a:latin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740978" y="3184133"/>
            <a:ext cx="5378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696154" y="3336533"/>
            <a:ext cx="5378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20272" y="3228957"/>
            <a:ext cx="5378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96154" y="3542722"/>
            <a:ext cx="5378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30625" y="3408251"/>
            <a:ext cx="5378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91989" y="3390321"/>
            <a:ext cx="5378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911307" y="3560650"/>
            <a:ext cx="5378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03095" y="3739944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Gas phase </a:t>
            </a:r>
          </a:p>
          <a:p>
            <a:r>
              <a:rPr lang="en-US" dirty="0" smtClean="0"/>
              <a:t>molecules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189214" y="3390876"/>
            <a:ext cx="1204761" cy="17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471218" y="3336533"/>
            <a:ext cx="5378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94415" y="3297535"/>
            <a:ext cx="5378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525007" y="3372393"/>
            <a:ext cx="5378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557307" y="3325580"/>
            <a:ext cx="5378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464399" y="3403960"/>
            <a:ext cx="5378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988606" y="3739351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Molecular</a:t>
            </a:r>
          </a:p>
          <a:p>
            <a:r>
              <a:rPr lang="en-US" dirty="0" smtClean="0"/>
              <a:t>Cluster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690088" y="3375635"/>
            <a:ext cx="1581239" cy="233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6378381" y="3272172"/>
            <a:ext cx="259733" cy="238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964675" y="3745308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Detectable</a:t>
            </a:r>
          </a:p>
          <a:p>
            <a:r>
              <a:rPr lang="en-US" dirty="0" smtClean="0"/>
              <a:t>Particle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5073696" y="5381512"/>
            <a:ext cx="291313" cy="275129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641405" y="5470524"/>
            <a:ext cx="1286634" cy="485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907685" y="5308688"/>
            <a:ext cx="379827" cy="361087"/>
          </a:xfrm>
          <a:prstGeom prst="ellipse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448474" y="2727329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Nucleation</a:t>
            </a:r>
            <a:endParaRPr lang="en-US" u="sng" dirty="0"/>
          </a:p>
        </p:txBody>
      </p:sp>
      <p:sp>
        <p:nvSpPr>
          <p:cNvPr id="36" name="Oval 35"/>
          <p:cNvSpPr/>
          <p:nvPr/>
        </p:nvSpPr>
        <p:spPr>
          <a:xfrm>
            <a:off x="3297971" y="5286703"/>
            <a:ext cx="5378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253147" y="5439103"/>
            <a:ext cx="5378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477265" y="5331527"/>
            <a:ext cx="5378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253147" y="5645292"/>
            <a:ext cx="5378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387618" y="5510821"/>
            <a:ext cx="5378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548982" y="5492891"/>
            <a:ext cx="5378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468300" y="5663220"/>
            <a:ext cx="5378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43547" y="6043710"/>
            <a:ext cx="291313" cy="275129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3583412" y="5672825"/>
            <a:ext cx="1457916" cy="4275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366205" y="4781356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Condensation</a:t>
            </a:r>
            <a:endParaRPr lang="en-US" u="sng" dirty="0"/>
          </a:p>
        </p:txBody>
      </p:sp>
      <p:sp>
        <p:nvSpPr>
          <p:cNvPr id="48" name="TextBox 47"/>
          <p:cNvSpPr txBox="1"/>
          <p:nvPr/>
        </p:nvSpPr>
        <p:spPr>
          <a:xfrm>
            <a:off x="1764776" y="5170886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Gas phase </a:t>
            </a:r>
          </a:p>
          <a:p>
            <a:r>
              <a:rPr lang="en-US" dirty="0" smtClean="0"/>
              <a:t>molecules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257041" y="5978741"/>
            <a:ext cx="1432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Existing particle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470216" y="534914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1214" y="2280621"/>
            <a:ext cx="5936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Examples of secondary aerosol formation: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4402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artic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0" t="3389" r="2544" b="41936"/>
          <a:stretch>
            <a:fillRect/>
          </a:stretch>
        </p:blipFill>
        <p:spPr bwMode="auto">
          <a:xfrm>
            <a:off x="247650" y="845902"/>
            <a:ext cx="5368235" cy="528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1418797" y="-19050"/>
            <a:ext cx="6276975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Examples of Aerosol Particles</a:t>
            </a:r>
            <a:endParaRPr lang="en-US" alt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53528" y="2383603"/>
            <a:ext cx="3238072" cy="13234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Aerosol Characteristics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</a:t>
            </a:r>
            <a:r>
              <a:rPr lang="en-US" sz="2000" dirty="0" smtClean="0"/>
              <a:t>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Composition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Shape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324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1397606" y="0"/>
            <a:ext cx="6462124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Particle properties – Amount</a:t>
            </a:r>
            <a:endParaRPr lang="en-US" alt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8676" y="521648"/>
            <a:ext cx="62560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Different ways of describing aerosol amount: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Mass concentration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Extinction (visibility)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Aerosol optical depth</a:t>
            </a:r>
          </a:p>
        </p:txBody>
      </p:sp>
      <p:pic>
        <p:nvPicPr>
          <p:cNvPr id="7" name="Picture 7" descr="rmnp_visib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642" y="4732074"/>
            <a:ext cx="5110626" cy="186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936189" y="6545312"/>
            <a:ext cx="57871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Arial" pitchFamily="34" charset="0"/>
              </a:rPr>
              <a:t>Colorado</a:t>
            </a:r>
            <a:r>
              <a:rPr lang="en-US" altLang="en-US" sz="1800" dirty="0">
                <a:latin typeface="Arial" pitchFamily="34" charset="0"/>
              </a:rPr>
              <a:t>		</a:t>
            </a:r>
            <a:r>
              <a:rPr lang="en-US" altLang="en-US" sz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from: http</a:t>
            </a:r>
            <a:r>
              <a:rPr lang="en-US" altLang="en-US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://vista.cira.colostate.edu/views</a:t>
            </a:r>
            <a:r>
              <a:rPr lang="en-US" altLang="en-US" sz="1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/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860029" y="4726395"/>
            <a:ext cx="1770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Symbol" pitchFamily="18" charset="2"/>
                <a:sym typeface="WP MathA" pitchFamily="2" charset="2"/>
              </a:rPr>
              <a:t>s</a:t>
            </a:r>
            <a:r>
              <a:rPr lang="en-US" altLang="en-US" sz="2000" baseline="-25000" dirty="0">
                <a:latin typeface="Arial" pitchFamily="34" charset="0"/>
                <a:sym typeface="WP MathA" pitchFamily="2" charset="2"/>
              </a:rPr>
              <a:t>ext</a:t>
            </a:r>
            <a:r>
              <a:rPr lang="en-US" altLang="en-US" sz="2000" dirty="0">
                <a:latin typeface="Arial" pitchFamily="34" charset="0"/>
                <a:sym typeface="WP MathA" pitchFamily="2" charset="2"/>
              </a:rPr>
              <a:t> = 20 Mm</a:t>
            </a:r>
            <a:r>
              <a:rPr lang="en-US" altLang="en-US" sz="2000" baseline="30000" dirty="0">
                <a:latin typeface="Arial" pitchFamily="34" charset="0"/>
                <a:sym typeface="WP MathA" pitchFamily="2" charset="2"/>
              </a:rPr>
              <a:t>-1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301802" y="4726395"/>
            <a:ext cx="1911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Symbol" pitchFamily="18" charset="2"/>
                <a:sym typeface="WP MathA" pitchFamily="2" charset="2"/>
              </a:rPr>
              <a:t>s</a:t>
            </a:r>
            <a:r>
              <a:rPr lang="en-US" altLang="en-US" sz="2000" baseline="-25000" dirty="0">
                <a:latin typeface="Arial" pitchFamily="34" charset="0"/>
                <a:sym typeface="WP MathA" pitchFamily="2" charset="2"/>
              </a:rPr>
              <a:t>ext</a:t>
            </a:r>
            <a:r>
              <a:rPr lang="en-US" altLang="en-US" sz="2000" dirty="0">
                <a:latin typeface="Arial" pitchFamily="34" charset="0"/>
                <a:sym typeface="WP MathA" pitchFamily="2" charset="2"/>
              </a:rPr>
              <a:t> = 200 Mm</a:t>
            </a:r>
            <a:r>
              <a:rPr lang="en-US" altLang="en-US" sz="2000" baseline="30000" dirty="0">
                <a:latin typeface="Arial" pitchFamily="34" charset="0"/>
                <a:sym typeface="WP MathA" pitchFamily="2" charset="2"/>
              </a:rPr>
              <a:t>-1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987234" y="2184850"/>
            <a:ext cx="6948487" cy="2362874"/>
            <a:chOff x="987234" y="2184850"/>
            <a:chExt cx="6948487" cy="236287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923" b="13192"/>
            <a:stretch/>
          </p:blipFill>
          <p:spPr>
            <a:xfrm>
              <a:off x="1065808" y="2306230"/>
              <a:ext cx="6274130" cy="224149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497911" y="2362874"/>
              <a:ext cx="90630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1D53FF"/>
                  </a:solidFill>
                </a:rPr>
                <a:t>Hanoi</a:t>
              </a:r>
            </a:p>
            <a:p>
              <a:r>
                <a:rPr lang="en-US" sz="1400" b="1" dirty="0" smtClean="0">
                  <a:solidFill>
                    <a:srgbClr val="28F83C"/>
                  </a:solidFill>
                </a:rPr>
                <a:t>Liuzhou</a:t>
              </a:r>
            </a:p>
            <a:p>
              <a:r>
                <a:rPr lang="en-US" sz="1400" b="1" dirty="0" smtClean="0">
                  <a:solidFill>
                    <a:srgbClr val="FF0000"/>
                  </a:solidFill>
                </a:rPr>
                <a:t>Beihai</a:t>
              </a:r>
            </a:p>
            <a:p>
              <a:r>
                <a:rPr lang="en-US" sz="1400" b="1" dirty="0" err="1" smtClean="0">
                  <a:solidFill>
                    <a:srgbClr val="FF00FF"/>
                  </a:solidFill>
                </a:rPr>
                <a:t>Wuxu</a:t>
              </a:r>
              <a:endParaRPr lang="en-US" sz="1400" b="1" dirty="0">
                <a:solidFill>
                  <a:srgbClr val="FF00FF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853084" y="2330506"/>
              <a:ext cx="544594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987234" y="2184850"/>
              <a:ext cx="833480" cy="21362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56572" y="2443795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600</a:t>
              </a:r>
              <a:endParaRPr lang="en-US" sz="14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56572" y="2724318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500</a:t>
              </a:r>
              <a:endParaRPr lang="en-US" sz="14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56572" y="2999448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400</a:t>
              </a:r>
              <a:endParaRPr lang="en-US" sz="14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56572" y="3273229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300</a:t>
              </a:r>
              <a:endParaRPr lang="en-US" sz="14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56572" y="3579378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200</a:t>
              </a:r>
              <a:endParaRPr lang="en-US" sz="14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456572" y="3845066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100</a:t>
              </a:r>
              <a:endParaRPr lang="en-US" sz="14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445068" y="3115434"/>
              <a:ext cx="17315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Extinction (Mm</a:t>
              </a:r>
              <a:r>
                <a:rPr lang="en-US" sz="1600" baseline="30000" dirty="0" smtClean="0"/>
                <a:t>-1</a:t>
              </a:r>
              <a:r>
                <a:rPr lang="en-US" sz="1600" dirty="0" smtClean="0"/>
                <a:t>)</a:t>
              </a:r>
              <a:endParaRPr lang="en-US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 rot="5400000">
              <a:off x="7072439" y="3163988"/>
              <a:ext cx="13880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Visibility (km)</a:t>
              </a: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236981" y="236961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6</a:t>
              </a:r>
              <a:endParaRPr lang="en-US" sz="14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236981" y="2983264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10</a:t>
              </a:r>
              <a:endParaRPr lang="en-US" sz="14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236981" y="3588819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20</a:t>
              </a:r>
              <a:endParaRPr lang="en-US" sz="14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236981" y="3838323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40</a:t>
              </a:r>
              <a:endParaRPr lang="en-US" sz="14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236981" y="3257045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15</a:t>
              </a:r>
              <a:endParaRPr lang="en-US" sz="14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236981" y="2656886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8</a:t>
              </a:r>
              <a:endParaRPr lang="en-US" sz="1400" b="1" dirty="0"/>
            </a:p>
          </p:txBody>
        </p:sp>
      </p:grpSp>
      <p:sp>
        <p:nvSpPr>
          <p:cNvPr id="38" name="Explosion 1 37"/>
          <p:cNvSpPr/>
          <p:nvPr/>
        </p:nvSpPr>
        <p:spPr>
          <a:xfrm>
            <a:off x="5454032" y="1051964"/>
            <a:ext cx="1650775" cy="111670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Bulk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7519697" y="3098203"/>
            <a:ext cx="1984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From: capita.wustl.edu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8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575673" y="0"/>
            <a:ext cx="8095715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Particle properties – Mass Concentration</a:t>
            </a:r>
            <a:endParaRPr lang="en-US" alt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672" y="636997"/>
            <a:ext cx="897232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Particulate Material (PM) = mass of aerosol particles/sample vol.</a:t>
            </a:r>
          </a:p>
          <a:p>
            <a:r>
              <a:rPr lang="en-US" sz="2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	bulk property (integrated over time, size, composition)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pPr lvl="3"/>
            <a:r>
              <a:rPr lang="en-US" sz="2400" dirty="0" smtClean="0">
                <a:sym typeface="Wingdings" panose="05000000000000000000" pitchFamily="2" charset="2"/>
              </a:rPr>
              <a:t>PM is often designated by size:</a:t>
            </a:r>
          </a:p>
          <a:p>
            <a:pPr lvl="3"/>
            <a:r>
              <a:rPr lang="en-US" sz="2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TSP (total suspended particulate, no size cut)</a:t>
            </a:r>
          </a:p>
          <a:p>
            <a:pPr lvl="3"/>
            <a:r>
              <a:rPr lang="en-US" sz="2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PM10 (particles with diameter &lt; 10 </a:t>
            </a:r>
            <a:r>
              <a:rPr lang="en-US" sz="2000" dirty="0" smtClean="0">
                <a:solidFill>
                  <a:srgbClr val="C0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sz="2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m)</a:t>
            </a:r>
          </a:p>
          <a:p>
            <a:pPr lvl="3"/>
            <a:r>
              <a:rPr lang="en-US" sz="2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PM2.5 (particles with diameter &lt; 2.5 </a:t>
            </a:r>
            <a:r>
              <a:rPr lang="en-US" sz="2000" dirty="0" smtClean="0">
                <a:solidFill>
                  <a:srgbClr val="C0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sz="2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m)</a:t>
            </a:r>
          </a:p>
          <a:p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1" t="34640" r="28966" b="21571"/>
          <a:stretch/>
        </p:blipFill>
        <p:spPr>
          <a:xfrm>
            <a:off x="195757" y="3236360"/>
            <a:ext cx="8557826" cy="3621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21374" y="6581001"/>
            <a:ext cx="1183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Co et al., 2013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5235" y="6000107"/>
            <a:ext cx="1398781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Sept-Oct</a:t>
            </a:r>
          </a:p>
          <a:p>
            <a:pPr algn="ctr"/>
            <a:r>
              <a:rPr lang="en-US" dirty="0" smtClean="0"/>
              <a:t>Wet season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67182" y="6008669"/>
            <a:ext cx="305142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Dec-Jan</a:t>
            </a:r>
          </a:p>
          <a:p>
            <a:pPr algn="ctr"/>
            <a:r>
              <a:rPr lang="en-US" dirty="0" smtClean="0"/>
              <a:t>Dry season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62443" y="6006956"/>
            <a:ext cx="140756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April</a:t>
            </a:r>
          </a:p>
          <a:p>
            <a:pPr algn="ctr"/>
            <a:r>
              <a:rPr lang="en-US" dirty="0" smtClean="0"/>
              <a:t>Transitional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291884" y="4333981"/>
            <a:ext cx="25955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PM mass concentration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2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2085975" y="-19050"/>
            <a:ext cx="516255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Particle properties – SIZE</a:t>
            </a:r>
            <a:endParaRPr lang="en-US" alt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375" y="774409"/>
            <a:ext cx="875432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Importance of aerosol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Influences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optical properties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absorption</a:t>
            </a:r>
          </a:p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scattering</a:t>
            </a:r>
          </a:p>
          <a:p>
            <a:endParaRPr lang="en-US" sz="2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Affects transport and lifetime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large particles removed from atmosphere more quickly</a:t>
            </a:r>
          </a:p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smaller particles transported farther</a:t>
            </a:r>
          </a:p>
          <a:p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Impacts health and welfare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determines respiratory system deposition </a:t>
            </a:r>
            <a:endParaRPr lang="en-US" sz="2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32111" y="5164549"/>
            <a:ext cx="31790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Size varies with: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Source/composition</a:t>
            </a:r>
          </a:p>
        </p:txBody>
      </p:sp>
    </p:spTree>
    <p:extLst>
      <p:ext uri="{BB962C8B-B14F-4D97-AF65-F5344CB8AC3E}">
        <p14:creationId xmlns:p14="http://schemas.microsoft.com/office/powerpoint/2010/main" val="124166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3"/>
          <a:stretch/>
        </p:blipFill>
        <p:spPr>
          <a:xfrm>
            <a:off x="1621767" y="2373330"/>
            <a:ext cx="5981109" cy="3935003"/>
          </a:xfrm>
          <a:prstGeom prst="rect">
            <a:avLst/>
          </a:prstGeom>
        </p:spPr>
      </p:pic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2085975" y="-19050"/>
            <a:ext cx="516255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Particle properties – SIZE</a:t>
            </a:r>
            <a:endParaRPr lang="en-US" alt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571500" y="790575"/>
            <a:ext cx="49968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big </a:t>
            </a:r>
            <a:r>
              <a:rPr lang="en-US" altLang="en-US" sz="2400" dirty="0" smtClean="0">
                <a:latin typeface="Arial" pitchFamily="34" charset="0"/>
                <a:cs typeface="Arial" panose="020B0604020202020204" pitchFamily="34" charset="0"/>
              </a:rPr>
              <a:t>are atmospheric particles?</a:t>
            </a:r>
            <a:endParaRPr lang="en-US" altLang="en-US" sz="2400" dirty="0">
              <a:latin typeface="Arial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Diameter ~ </a:t>
            </a:r>
            <a:r>
              <a:rPr lang="en-US" altLang="en-US" sz="2400" dirty="0" smtClean="0">
                <a:latin typeface="Arial" pitchFamily="34" charset="0"/>
                <a:cs typeface="Arial" panose="020B0604020202020204" pitchFamily="34" charset="0"/>
              </a:rPr>
              <a:t>0.01-100 </a:t>
            </a:r>
            <a:r>
              <a:rPr lang="en-US" altLang="en-US" sz="2400" dirty="0" smtClean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en-US" sz="2400" dirty="0" smtClean="0">
                <a:latin typeface="Arial" pitchFamily="34" charset="0"/>
                <a:cs typeface="Arial" panose="020B0604020202020204" pitchFamily="34" charset="0"/>
              </a:rPr>
              <a:t>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latin typeface="Arial" pitchFamily="34" charset="0"/>
                <a:cs typeface="Arial" panose="020B0604020202020204" pitchFamily="34" charset="0"/>
              </a:rPr>
              <a:t>  </a:t>
            </a:r>
            <a:endParaRPr lang="en-US" altLang="en-US" sz="1800" dirty="0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464098" y="4398774"/>
            <a:ext cx="204439" cy="20072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11698" y="4543740"/>
            <a:ext cx="204439" cy="20072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222488" y="4722159"/>
            <a:ext cx="204439" cy="20072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166732" y="4915447"/>
            <a:ext cx="204439" cy="20072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164873" y="5119886"/>
            <a:ext cx="204439" cy="20072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109667" y="2992709"/>
            <a:ext cx="123020" cy="3088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593755" y="3218703"/>
            <a:ext cx="638932" cy="644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837950" y="3224798"/>
            <a:ext cx="150541" cy="15361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837950" y="3382075"/>
            <a:ext cx="150541" cy="15361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832724" y="3537302"/>
            <a:ext cx="150541" cy="15361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rot="242407">
            <a:off x="4832723" y="3701569"/>
            <a:ext cx="150541" cy="15361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988491" y="2272162"/>
            <a:ext cx="2028758" cy="8150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740149" y="3819222"/>
            <a:ext cx="1862727" cy="579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148039" y="3800325"/>
            <a:ext cx="204439" cy="20072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>
            <a:stCxn id="45" idx="3"/>
          </p:cNvCxnSpPr>
          <p:nvPr/>
        </p:nvCxnSpPr>
        <p:spPr>
          <a:xfrm flipH="1">
            <a:off x="5603883" y="3971652"/>
            <a:ext cx="574095" cy="4956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5664879" y="2752133"/>
            <a:ext cx="150541" cy="15361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5815420" y="2505776"/>
            <a:ext cx="2024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PM2.5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Diameter&lt;2.5 </a:t>
            </a:r>
            <a:r>
              <a:rPr lang="en-US" dirty="0" smtClean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52477" y="3739286"/>
            <a:ext cx="1901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PM10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Diameter&lt;10 </a:t>
            </a:r>
            <a:r>
              <a:rPr lang="en-US" dirty="0" smtClean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692272" y="2526067"/>
            <a:ext cx="190148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Human hair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Diameter~70 </a:t>
            </a:r>
            <a:r>
              <a:rPr lang="en-US" dirty="0" smtClean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H="1">
            <a:off x="3573766" y="3716850"/>
            <a:ext cx="325182" cy="530702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583961" y="3218703"/>
            <a:ext cx="0" cy="5205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583961" y="3739286"/>
            <a:ext cx="147462" cy="2323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248324" y="5838680"/>
            <a:ext cx="190148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Fine beach sand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Diameter~90 </a:t>
            </a:r>
            <a:r>
              <a:rPr lang="en-US" dirty="0" smtClean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flipH="1">
            <a:off x="2612983" y="5750949"/>
            <a:ext cx="1181777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4966445" y="2883255"/>
            <a:ext cx="720480" cy="4079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464098" y="6161845"/>
            <a:ext cx="2025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From USEPA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30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2085975" y="-19050"/>
            <a:ext cx="516255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Particle properties – SIZE</a:t>
            </a:r>
            <a:endParaRPr lang="en-US" alt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571500" y="790575"/>
            <a:ext cx="49968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big </a:t>
            </a:r>
            <a:r>
              <a:rPr lang="en-US" altLang="en-US" sz="2400" dirty="0" smtClean="0">
                <a:latin typeface="Arial" pitchFamily="34" charset="0"/>
                <a:cs typeface="Arial" panose="020B0604020202020204" pitchFamily="34" charset="0"/>
              </a:rPr>
              <a:t>are atmospheric particles?</a:t>
            </a:r>
            <a:endParaRPr lang="en-US" altLang="en-US" sz="2400" dirty="0">
              <a:latin typeface="Arial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Diameter ~ </a:t>
            </a:r>
            <a:r>
              <a:rPr lang="en-US" altLang="en-US" sz="2400" dirty="0" smtClean="0">
                <a:latin typeface="Arial" pitchFamily="34" charset="0"/>
                <a:cs typeface="Arial" panose="020B0604020202020204" pitchFamily="34" charset="0"/>
              </a:rPr>
              <a:t>0.01-100 </a:t>
            </a:r>
            <a:r>
              <a:rPr lang="en-US" altLang="en-US" sz="2400" dirty="0" smtClean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en-US" sz="2400" dirty="0" smtClean="0">
                <a:latin typeface="Arial" pitchFamily="34" charset="0"/>
                <a:cs typeface="Arial" panose="020B0604020202020204" pitchFamily="34" charset="0"/>
              </a:rPr>
              <a:t>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latin typeface="Arial" pitchFamily="34" charset="0"/>
                <a:cs typeface="Arial" panose="020B0604020202020204" pitchFamily="34" charset="0"/>
              </a:rPr>
              <a:t>  </a:t>
            </a:r>
            <a:endParaRPr lang="en-US" altLang="en-US" sz="1800" dirty="0">
              <a:latin typeface="Arial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" b="5689"/>
          <a:stretch/>
        </p:blipFill>
        <p:spPr>
          <a:xfrm>
            <a:off x="333909" y="1639415"/>
            <a:ext cx="7299790" cy="49771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03515" y="3174715"/>
            <a:ext cx="2979505" cy="13459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97715" y="6519446"/>
            <a:ext cx="73099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http://binational.pharmacy.arizona.edu/content/mine-tailings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08249" y="4839127"/>
            <a:ext cx="1037388" cy="708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Gas-to- particle</a:t>
            </a:r>
          </a:p>
          <a:p>
            <a:pPr algn="ctr"/>
            <a:r>
              <a:rPr lang="en-US" sz="1200" b="1" dirty="0" smtClean="0"/>
              <a:t>(nucleation</a:t>
            </a:r>
            <a:endParaRPr lang="en-US" sz="1200" b="1" dirty="0"/>
          </a:p>
        </p:txBody>
      </p:sp>
      <p:sp>
        <p:nvSpPr>
          <p:cNvPr id="41" name="Rectangle 40"/>
          <p:cNvSpPr/>
          <p:nvPr/>
        </p:nvSpPr>
        <p:spPr>
          <a:xfrm>
            <a:off x="1273992" y="5599416"/>
            <a:ext cx="1441817" cy="285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Molecular cluster</a:t>
            </a:r>
            <a:endParaRPr lang="en-US" sz="1200" b="1" dirty="0"/>
          </a:p>
        </p:txBody>
      </p:sp>
      <p:sp>
        <p:nvSpPr>
          <p:cNvPr id="42" name="Rectangle 41"/>
          <p:cNvSpPr/>
          <p:nvPr/>
        </p:nvSpPr>
        <p:spPr>
          <a:xfrm>
            <a:off x="3041150" y="4847690"/>
            <a:ext cx="568307" cy="238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virus</a:t>
            </a:r>
            <a:endParaRPr lang="en-US" sz="1200" b="1" dirty="0"/>
          </a:p>
        </p:txBody>
      </p:sp>
      <p:sp>
        <p:nvSpPr>
          <p:cNvPr id="47" name="Rectangle 46"/>
          <p:cNvSpPr/>
          <p:nvPr/>
        </p:nvSpPr>
        <p:spPr>
          <a:xfrm>
            <a:off x="3553147" y="4578848"/>
            <a:ext cx="813370" cy="239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bacteria</a:t>
            </a:r>
            <a:endParaRPr lang="en-US" sz="1200" b="1" dirty="0"/>
          </a:p>
        </p:txBody>
      </p:sp>
      <p:sp>
        <p:nvSpPr>
          <p:cNvPr id="52" name="Rectangle 51"/>
          <p:cNvSpPr/>
          <p:nvPr/>
        </p:nvSpPr>
        <p:spPr>
          <a:xfrm>
            <a:off x="3760343" y="4847690"/>
            <a:ext cx="976044" cy="207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dust</a:t>
            </a:r>
            <a:endParaRPr lang="en-US" sz="1400" b="1" dirty="0"/>
          </a:p>
        </p:txBody>
      </p:sp>
      <p:sp>
        <p:nvSpPr>
          <p:cNvPr id="53" name="Rectangle 52"/>
          <p:cNvSpPr/>
          <p:nvPr/>
        </p:nvSpPr>
        <p:spPr>
          <a:xfrm>
            <a:off x="4500082" y="5085708"/>
            <a:ext cx="729464" cy="232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pollen</a:t>
            </a:r>
            <a:endParaRPr lang="en-US" sz="1400" b="1" dirty="0"/>
          </a:p>
        </p:txBody>
      </p:sp>
      <p:sp>
        <p:nvSpPr>
          <p:cNvPr id="55" name="Rectangle 54"/>
          <p:cNvSpPr/>
          <p:nvPr/>
        </p:nvSpPr>
        <p:spPr>
          <a:xfrm>
            <a:off x="3575407" y="5363110"/>
            <a:ext cx="1325365" cy="222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Sea salt</a:t>
            </a:r>
            <a:endParaRPr lang="en-US" sz="1400" b="1" dirty="0"/>
          </a:p>
        </p:txBody>
      </p:sp>
      <p:sp>
        <p:nvSpPr>
          <p:cNvPr id="57" name="Rectangle 56"/>
          <p:cNvSpPr/>
          <p:nvPr/>
        </p:nvSpPr>
        <p:spPr>
          <a:xfrm>
            <a:off x="5373384" y="5609690"/>
            <a:ext cx="1202077" cy="225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Rain drops</a:t>
            </a:r>
            <a:endParaRPr lang="en-US" sz="1400" b="1" dirty="0"/>
          </a:p>
        </p:txBody>
      </p:sp>
      <p:sp>
        <p:nvSpPr>
          <p:cNvPr id="59" name="Rectangle 58"/>
          <p:cNvSpPr/>
          <p:nvPr/>
        </p:nvSpPr>
        <p:spPr>
          <a:xfrm>
            <a:off x="4845978" y="5609690"/>
            <a:ext cx="537681" cy="22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Fog</a:t>
            </a:r>
            <a:endParaRPr lang="en-US" sz="1400" b="1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206701" y="2485016"/>
            <a:ext cx="1613647" cy="3453205"/>
          </a:xfrm>
          <a:prstGeom prst="straightConnector1">
            <a:avLst/>
          </a:prstGeom>
          <a:ln w="2857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50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2881</TotalTime>
  <Words>1088</Words>
  <Application>Microsoft Office PowerPoint</Application>
  <PresentationFormat>On-screen Show (4:3)</PresentationFormat>
  <Paragraphs>321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NOAA/ESRL/GMD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Betsy Andrews</dc:creator>
  <cp:lastModifiedBy>James Salzman</cp:lastModifiedBy>
  <cp:revision>99</cp:revision>
  <dcterms:created xsi:type="dcterms:W3CDTF">2016-05-10T22:08:21Z</dcterms:created>
  <dcterms:modified xsi:type="dcterms:W3CDTF">2016-06-15T20:30:09Z</dcterms:modified>
</cp:coreProperties>
</file>