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0" r:id="rId2"/>
    <p:sldId id="315" r:id="rId3"/>
    <p:sldId id="317" r:id="rId4"/>
    <p:sldId id="316" r:id="rId5"/>
    <p:sldId id="260" r:id="rId6"/>
    <p:sldId id="329" r:id="rId7"/>
    <p:sldId id="320" r:id="rId8"/>
    <p:sldId id="326" r:id="rId9"/>
    <p:sldId id="266" r:id="rId10"/>
    <p:sldId id="269" r:id="rId11"/>
    <p:sldId id="267" r:id="rId12"/>
    <p:sldId id="333" r:id="rId13"/>
    <p:sldId id="257" r:id="rId14"/>
    <p:sldId id="321" r:id="rId15"/>
    <p:sldId id="334" r:id="rId16"/>
    <p:sldId id="278" r:id="rId17"/>
    <p:sldId id="330" r:id="rId18"/>
    <p:sldId id="323" r:id="rId19"/>
    <p:sldId id="338" r:id="rId20"/>
    <p:sldId id="327" r:id="rId21"/>
    <p:sldId id="328" r:id="rId22"/>
    <p:sldId id="268" r:id="rId23"/>
    <p:sldId id="336" r:id="rId24"/>
    <p:sldId id="331" r:id="rId25"/>
    <p:sldId id="337" r:id="rId26"/>
    <p:sldId id="292" r:id="rId27"/>
    <p:sldId id="299" r:id="rId28"/>
    <p:sldId id="322" r:id="rId29"/>
    <p:sldId id="256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311D8"/>
    <a:srgbClr val="9933FF"/>
    <a:srgbClr val="CC3399"/>
    <a:srgbClr val="FCF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96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CF767-B33B-4B72-8DFD-A034EEDD2F8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81808-07B1-4315-8CF2-CC87F396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picture shows</a:t>
            </a:r>
            <a:r>
              <a:rPr lang="en-US" baseline="0" dirty="0" smtClean="0"/>
              <a:t> balanced energy, but if something changes (i.e., more reflected radiation) then the balance is messed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81808-07B1-4315-8CF2-CC87F3966D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8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in 2013 – IPCC recognized warming potential of aerosol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81808-07B1-4315-8CF2-CC87F3966D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Spatial distributions of aerosol amount</a:t>
            </a:r>
          </a:p>
          <a:p>
            <a:pPr lvl="1"/>
            <a:r>
              <a:rPr lang="en-US" sz="2400" dirty="0" smtClean="0"/>
              <a:t>Including composition and controlling processes (emissions, transport, transformation, and removal)</a:t>
            </a:r>
          </a:p>
          <a:p>
            <a:r>
              <a:rPr lang="en-US" sz="2400" dirty="0" smtClean="0"/>
              <a:t>Vertical distributions</a:t>
            </a:r>
          </a:p>
          <a:p>
            <a:pPr lvl="1"/>
            <a:r>
              <a:rPr lang="en-US" sz="2400" dirty="0" smtClean="0"/>
              <a:t>Important for radiation, ice/water cloud nucleation, and removal</a:t>
            </a:r>
          </a:p>
          <a:p>
            <a:r>
              <a:rPr lang="en-US" sz="2400" dirty="0" smtClean="0"/>
              <a:t>Aerosol properties linking aerosol amount and the effects, e.g.,</a:t>
            </a:r>
          </a:p>
          <a:p>
            <a:pPr lvl="1"/>
            <a:r>
              <a:rPr lang="en-US" sz="2400" dirty="0" smtClean="0"/>
              <a:t>radiative properties</a:t>
            </a:r>
          </a:p>
          <a:p>
            <a:pPr lvl="1"/>
            <a:r>
              <a:rPr lang="en-US" sz="2400" dirty="0" smtClean="0"/>
              <a:t>hygroscopic properties</a:t>
            </a:r>
            <a:br>
              <a:rPr lang="en-US" sz="2400" dirty="0" smtClean="0"/>
            </a:br>
            <a:r>
              <a:rPr lang="en-US" sz="2400" dirty="0" smtClean="0"/>
              <a:t>(radiation, cloud nucleation, removal)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81808-07B1-4315-8CF2-CC87F3966D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albedo (i.e., black) aerosols change planetary albedo while suspended and</a:t>
            </a:r>
          </a:p>
          <a:p>
            <a:r>
              <a:rPr lang="en-US" dirty="0" smtClean="0"/>
              <a:t>after deposition on high albedo snow and ice surface.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81808-07B1-4315-8CF2-CC87F3966D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albedo (i.e., black) aerosols change planetary albedo while suspended and</a:t>
            </a:r>
          </a:p>
          <a:p>
            <a:r>
              <a:rPr lang="en-US" dirty="0" smtClean="0"/>
              <a:t>after deposition on high albedo snow and ice surface.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81808-07B1-4315-8CF2-CC87F3966D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Spatial distributions of aerosol amount</a:t>
            </a:r>
          </a:p>
          <a:p>
            <a:pPr lvl="1"/>
            <a:r>
              <a:rPr lang="en-US" sz="2400" dirty="0" smtClean="0"/>
              <a:t>Including composition and controlling processes (emissions, transport, transformation, and removal)</a:t>
            </a:r>
          </a:p>
          <a:p>
            <a:r>
              <a:rPr lang="en-US" sz="2400" dirty="0" smtClean="0"/>
              <a:t>Vertical distributions</a:t>
            </a:r>
          </a:p>
          <a:p>
            <a:pPr lvl="1"/>
            <a:r>
              <a:rPr lang="en-US" sz="2400" dirty="0" smtClean="0"/>
              <a:t>Important for radiation, ice/water cloud nucleation, and removal</a:t>
            </a:r>
          </a:p>
          <a:p>
            <a:r>
              <a:rPr lang="en-US" sz="2400" dirty="0" smtClean="0"/>
              <a:t>Aerosol properties linking aerosol amount and the effects, e.g.,</a:t>
            </a:r>
          </a:p>
          <a:p>
            <a:pPr lvl="1"/>
            <a:r>
              <a:rPr lang="en-US" sz="2400" dirty="0" smtClean="0"/>
              <a:t>radiative properties</a:t>
            </a:r>
          </a:p>
          <a:p>
            <a:pPr lvl="1"/>
            <a:r>
              <a:rPr lang="en-US" sz="2400" dirty="0" smtClean="0"/>
              <a:t>hygroscopic properties</a:t>
            </a:r>
            <a:br>
              <a:rPr lang="en-US" sz="2400" dirty="0" smtClean="0"/>
            </a:br>
            <a:r>
              <a:rPr lang="en-US" sz="2400" dirty="0" smtClean="0"/>
              <a:t>(radiation, cloud nucleation, removal)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81808-07B1-4315-8CF2-CC87F3966D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8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4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4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2B3E8-78C1-451A-9724-09AC2AC7A9C8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5C87-BEDE-4201-9703-ACED0A5E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633" y="1182534"/>
            <a:ext cx="7832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The climate effects of aerosols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961861" y="3409122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Elisabeth Andrews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272" y="6460435"/>
            <a:ext cx="343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CATCOS Workshop,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ru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021013"/>
            <a:ext cx="45307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flipH="1" flipV="1">
            <a:off x="2954338" y="3325813"/>
            <a:ext cx="262255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9088" y="3816350"/>
            <a:ext cx="256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Aerosols reflecting light back to space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 flipV="1">
            <a:off x="2814638" y="4311650"/>
            <a:ext cx="2622550" cy="89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13363" y="5032375"/>
            <a:ext cx="3254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Shadowed – solar radiation isn’t getting through plume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11150" y="339725"/>
            <a:ext cx="4051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>
                <a:latin typeface="Arial" pitchFamily="34" charset="0"/>
              </a:rPr>
              <a:t>Extreme examples of direct aerosol forcing</a:t>
            </a:r>
          </a:p>
        </p:txBody>
      </p:sp>
      <p:pic>
        <p:nvPicPr>
          <p:cNvPr id="8" name="Picture 13" descr="baicheng dust storm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96888"/>
            <a:ext cx="3189288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975350" y="2841625"/>
            <a:ext cx="2414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Dust storm in China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11213" y="2681288"/>
            <a:ext cx="213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Volcanic eruption</a:t>
            </a:r>
          </a:p>
        </p:txBody>
      </p:sp>
    </p:spTree>
    <p:extLst>
      <p:ext uri="{BB962C8B-B14F-4D97-AF65-F5344CB8AC3E}">
        <p14:creationId xmlns:p14="http://schemas.microsoft.com/office/powerpoint/2010/main" val="37994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74763" y="4767555"/>
            <a:ext cx="46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77843"/>
              </p:ext>
            </p:extLst>
          </p:nvPr>
        </p:nvGraphicFramePr>
        <p:xfrm>
          <a:off x="86564" y="1602900"/>
          <a:ext cx="8939212" cy="418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50"/>
                <a:gridCol w="6239162"/>
              </a:tblGrid>
              <a:tr h="6401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What do we need to know?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WHY?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6" marB="45726"/>
                </a:tc>
              </a:tr>
              <a:tr h="43615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AEROSOL AMOUNT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Correlated with forcing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6" marB="45726"/>
                </a:tc>
              </a:tr>
              <a:tr h="6401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AEROSOL ‘DARKNESS’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0" marR="0" indent="0" algn="ctr" defTabSz="4284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Determines the cooling/warming potential of particles</a:t>
                      </a:r>
                    </a:p>
                  </a:txBody>
                  <a:tcPr marL="91436" marR="91436" marT="45726" marB="45726"/>
                </a:tc>
              </a:tr>
              <a:tr h="4338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AEROSOL TYPE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285750" marR="0" indent="-285750" algn="ctr" defTabSz="4284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Source identification/contribution</a:t>
                      </a:r>
                    </a:p>
                    <a:p>
                      <a:pPr marL="285750" marR="0" indent="-285750" algn="ctr" defTabSz="4284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Hygroscopicity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(water uptake)</a:t>
                      </a:r>
                    </a:p>
                  </a:txBody>
                  <a:tcPr marL="91436" marR="91436" marT="45726" marB="45726"/>
                </a:tc>
              </a:tr>
              <a:tr h="6401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AEROSOL SIZE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0" marR="0" indent="0" algn="ctr" defTabSz="4284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Anthropogenic aerosol contribution </a:t>
                      </a:r>
                    </a:p>
                    <a:p>
                      <a:pPr marL="0" marR="0" indent="0" algn="ctr" defTabSz="4284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Amount of incoming radiation lost to space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6" marB="45726"/>
                </a:tc>
              </a:tr>
              <a:tr h="6401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Aerosol forcing depends on the </a:t>
                      </a:r>
                      <a:r>
                        <a:rPr lang="en-US" sz="1800" u="sng" baseline="0" dirty="0" smtClean="0">
                          <a:latin typeface="Arial" pitchFamily="34" charset="0"/>
                          <a:cs typeface="Arial" pitchFamily="34" charset="0"/>
                        </a:rPr>
                        <a:t>underlying surface</a:t>
                      </a:r>
                      <a:r>
                        <a:rPr lang="en-US" sz="1800" u="non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and whether they are above or below clouds.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  <a:sym typeface="Wingdings" panose="05000000000000000000" pitchFamily="2" charset="2"/>
                        </a:rPr>
                        <a:t>vertical distribution</a:t>
                      </a:r>
                      <a:endParaRPr lang="en-US" sz="1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  <a:sym typeface="Wingdings" panose="05000000000000000000" pitchFamily="2" charset="2"/>
                        </a:rPr>
                        <a:t>horizontal distribution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6" marB="45726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2062" y="304800"/>
            <a:ext cx="8691937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Climate Forcing: </a:t>
            </a:r>
          </a:p>
          <a:p>
            <a:r>
              <a:rPr lang="en-US" sz="2800" u="sng" dirty="0" smtClean="0"/>
              <a:t>What do we need to know about aerosols?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3235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288" y="1058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2798" y="693406"/>
            <a:ext cx="72323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Recall: different ways of describing aerosol amount: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Mass concentration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Extinction (visibility)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Aerosol optical depth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39" y="2289091"/>
            <a:ext cx="8861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33FF"/>
                </a:solidFill>
              </a:rPr>
              <a:t>Extinction</a:t>
            </a:r>
            <a:r>
              <a:rPr lang="en-US" sz="2400" dirty="0" smtClean="0">
                <a:solidFill>
                  <a:srgbClr val="9933FF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ext</a:t>
            </a:r>
            <a:r>
              <a:rPr lang="en-US" sz="2400" dirty="0" smtClean="0"/>
              <a:t>) = aerosol scattering + aerosol absorption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9933FF"/>
                </a:solidFill>
              </a:rPr>
              <a:t>Aerosol Optical Depth </a:t>
            </a:r>
            <a:r>
              <a:rPr lang="en-US" sz="2400" b="1" dirty="0" smtClean="0"/>
              <a:t>(</a:t>
            </a:r>
            <a:r>
              <a:rPr lang="en-US" sz="2400" b="1" dirty="0" smtClean="0">
                <a:latin typeface="Symbol" panose="05050102010706020507" pitchFamily="18" charset="2"/>
              </a:rPr>
              <a:t>d, t</a:t>
            </a:r>
            <a:r>
              <a:rPr lang="en-US" sz="2400" b="1" dirty="0" smtClean="0"/>
              <a:t>) </a:t>
            </a:r>
            <a:r>
              <a:rPr lang="en-US" sz="2400" dirty="0" smtClean="0"/>
              <a:t>= extinction integrated </a:t>
            </a:r>
            <a:r>
              <a:rPr lang="en-US" sz="2400" dirty="0" smtClean="0"/>
              <a:t>over</a:t>
            </a:r>
            <a:r>
              <a:rPr lang="en-US" sz="2400" dirty="0" smtClean="0"/>
              <a:t> </a:t>
            </a:r>
            <a:r>
              <a:rPr lang="en-US" sz="2400" dirty="0" smtClean="0"/>
              <a:t>height</a:t>
            </a:r>
            <a:endParaRPr lang="en-US" sz="2400" dirty="0"/>
          </a:p>
        </p:txBody>
      </p:sp>
      <p:pic>
        <p:nvPicPr>
          <p:cNvPr id="10" name="Picture 180" descr="ext_alb_apr20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4983999" y="3371539"/>
            <a:ext cx="2495833" cy="30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5660999" y="6289488"/>
            <a:ext cx="20872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Extinction (Mm</a:t>
            </a:r>
            <a:r>
              <a:rPr lang="en-US" altLang="en-US" sz="1400" b="1" baseline="30000" dirty="0"/>
              <a:t>-1</a:t>
            </a:r>
            <a:r>
              <a:rPr lang="en-US" altLang="en-US" sz="1400" b="1" dirty="0"/>
              <a:t>)</a:t>
            </a:r>
          </a:p>
        </p:txBody>
      </p:sp>
      <p:sp>
        <p:nvSpPr>
          <p:cNvPr id="13" name="Text Box 143"/>
          <p:cNvSpPr txBox="1">
            <a:spLocks noChangeArrowheads="1"/>
          </p:cNvSpPr>
          <p:nvPr/>
        </p:nvSpPr>
        <p:spPr bwMode="auto">
          <a:xfrm rot="16200000">
            <a:off x="3608126" y="4599543"/>
            <a:ext cx="2794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Altitude (m above sea level)</a:t>
            </a:r>
          </a:p>
        </p:txBody>
      </p:sp>
      <p:sp>
        <p:nvSpPr>
          <p:cNvPr id="14" name="Text Box 144"/>
          <p:cNvSpPr txBox="1">
            <a:spLocks noChangeArrowheads="1"/>
          </p:cNvSpPr>
          <p:nvPr/>
        </p:nvSpPr>
        <p:spPr bwMode="auto">
          <a:xfrm>
            <a:off x="6957728" y="5857687"/>
            <a:ext cx="790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CC3399"/>
                </a:solidFill>
              </a:rPr>
              <a:t>Surface</a:t>
            </a:r>
          </a:p>
        </p:txBody>
      </p:sp>
      <p:pic>
        <p:nvPicPr>
          <p:cNvPr id="15" name="Picture 1313" descr="iap_flight_lev_bschm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/>
          <a:stretch>
            <a:fillRect/>
          </a:stretch>
        </p:blipFill>
        <p:spPr bwMode="auto">
          <a:xfrm>
            <a:off x="314339" y="3715622"/>
            <a:ext cx="3861328" cy="25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09132" y="5959288"/>
            <a:ext cx="838200" cy="330200"/>
          </a:xfrm>
          <a:prstGeom prst="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surface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8416" y="0"/>
            <a:ext cx="8199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Forcing-related definitions – Aerosol amount</a:t>
            </a:r>
            <a:endParaRPr lang="en-US" sz="3200" u="sng" dirty="0"/>
          </a:p>
        </p:txBody>
      </p:sp>
      <p:sp>
        <p:nvSpPr>
          <p:cNvPr id="2" name="Right Arrow 1"/>
          <p:cNvSpPr/>
          <p:nvPr/>
        </p:nvSpPr>
        <p:spPr>
          <a:xfrm>
            <a:off x="4198245" y="4753431"/>
            <a:ext cx="553502" cy="462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98434" y="4737935"/>
            <a:ext cx="507018" cy="409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41989" y="4426387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∫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8319911" y="4615452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anose="05050102010706020507" pitchFamily="18" charset="2"/>
              </a:rPr>
              <a:t>d</a:t>
            </a:r>
            <a:endParaRPr lang="en-US" sz="32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776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95274" y="1680030"/>
            <a:ext cx="84358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itchFamily="34" charset="0"/>
              </a:rPr>
              <a:t>Depending on aerosol type, humidity can have strong influence on radiative forcing efficiency</a:t>
            </a:r>
            <a:r>
              <a:rPr lang="en-US" altLang="en-US" sz="2400" dirty="0" smtClean="0">
                <a:latin typeface="Arial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Arial" pitchFamily="34" charset="0"/>
                <a:sym typeface="Wingdings" panose="05000000000000000000" pitchFamily="2" charset="2"/>
              </a:rPr>
              <a:t>particle size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Arial" pitchFamily="34" charset="0"/>
                <a:sym typeface="Wingdings" panose="05000000000000000000" pitchFamily="2" charset="2"/>
              </a:rPr>
              <a:t>particle composition</a:t>
            </a:r>
            <a:endParaRPr lang="en-US" altLang="en-US" sz="24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25868" y="1120875"/>
            <a:ext cx="8618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itchFamily="34" charset="0"/>
              </a:rPr>
              <a:t>Some </a:t>
            </a:r>
            <a:r>
              <a:rPr lang="en-US" altLang="en-US" sz="2400" dirty="0" smtClean="0">
                <a:latin typeface="Arial" pitchFamily="34" charset="0"/>
              </a:rPr>
              <a:t>particles </a:t>
            </a:r>
            <a:r>
              <a:rPr lang="en-US" altLang="en-US" sz="2400" dirty="0">
                <a:latin typeface="Arial" pitchFamily="34" charset="0"/>
              </a:rPr>
              <a:t>will interact with water, while others </a:t>
            </a:r>
            <a:r>
              <a:rPr lang="en-US" altLang="en-US" sz="2400" dirty="0" smtClean="0">
                <a:latin typeface="Arial" pitchFamily="34" charset="0"/>
              </a:rPr>
              <a:t>will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dirty="0">
                <a:latin typeface="Arial" pitchFamily="34" charset="0"/>
              </a:rPr>
              <a:t>not.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6" y="3318933"/>
            <a:ext cx="3486327" cy="3178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4241" y="0"/>
            <a:ext cx="6804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Forcing-related definitions – Aerosol </a:t>
            </a:r>
            <a:r>
              <a:rPr lang="en-US" sz="2800" u="sng" dirty="0" smtClean="0"/>
              <a:t>type:</a:t>
            </a:r>
            <a:endParaRPr lang="en-US" sz="2800" u="sng" dirty="0" smtClean="0"/>
          </a:p>
          <a:p>
            <a:pPr algn="ctr"/>
            <a:r>
              <a:rPr lang="en-US" sz="2800" u="sng" dirty="0" smtClean="0"/>
              <a:t>Humidity dependence</a:t>
            </a:r>
            <a:endParaRPr lang="en-US" sz="2800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7" t="28327" r="29731" b="37284"/>
          <a:stretch/>
        </p:blipFill>
        <p:spPr>
          <a:xfrm>
            <a:off x="6033493" y="2835681"/>
            <a:ext cx="2282655" cy="3489885"/>
          </a:xfrm>
          <a:prstGeom prst="rect">
            <a:avLst/>
          </a:prstGeom>
        </p:spPr>
      </p:pic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6232810" y="6267622"/>
            <a:ext cx="208722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Extinction (Mm</a:t>
            </a:r>
            <a:r>
              <a:rPr lang="en-US" altLang="en-US" sz="1400" b="1" baseline="30000" dirty="0"/>
              <a:t>-1</a:t>
            </a:r>
            <a:r>
              <a:rPr lang="en-US" altLang="en-US" sz="1400" b="1" dirty="0"/>
              <a:t>)</a:t>
            </a:r>
          </a:p>
        </p:txBody>
      </p:sp>
      <p:sp>
        <p:nvSpPr>
          <p:cNvPr id="20" name="Text Box 143"/>
          <p:cNvSpPr txBox="1">
            <a:spLocks noChangeArrowheads="1"/>
          </p:cNvSpPr>
          <p:nvPr/>
        </p:nvSpPr>
        <p:spPr bwMode="auto">
          <a:xfrm rot="16200000">
            <a:off x="5407951" y="4323103"/>
            <a:ext cx="11646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/>
              <a:t>Altitude </a:t>
            </a:r>
          </a:p>
        </p:txBody>
      </p:sp>
      <p:sp>
        <p:nvSpPr>
          <p:cNvPr id="22" name="Freeform 21"/>
          <p:cNvSpPr/>
          <p:nvPr/>
        </p:nvSpPr>
        <p:spPr>
          <a:xfrm>
            <a:off x="6276718" y="3020551"/>
            <a:ext cx="252097" cy="1744227"/>
          </a:xfrm>
          <a:custGeom>
            <a:avLst/>
            <a:gdLst>
              <a:gd name="connsiteX0" fmla="*/ 9206 w 199450"/>
              <a:gd name="connsiteY0" fmla="*/ 0 h 1270341"/>
              <a:gd name="connsiteX1" fmla="*/ 15342 w 199450"/>
              <a:gd name="connsiteY1" fmla="*/ 15343 h 1270341"/>
              <a:gd name="connsiteX2" fmla="*/ 9206 w 199450"/>
              <a:gd name="connsiteY2" fmla="*/ 36822 h 1270341"/>
              <a:gd name="connsiteX3" fmla="*/ 12274 w 199450"/>
              <a:gd name="connsiteY3" fmla="*/ 58301 h 1270341"/>
              <a:gd name="connsiteX4" fmla="*/ 15342 w 199450"/>
              <a:gd name="connsiteY4" fmla="*/ 67506 h 1270341"/>
              <a:gd name="connsiteX5" fmla="*/ 18411 w 199450"/>
              <a:gd name="connsiteY5" fmla="*/ 98191 h 1270341"/>
              <a:gd name="connsiteX6" fmla="*/ 24548 w 199450"/>
              <a:gd name="connsiteY6" fmla="*/ 116602 h 1270341"/>
              <a:gd name="connsiteX7" fmla="*/ 12274 w 199450"/>
              <a:gd name="connsiteY7" fmla="*/ 128876 h 1270341"/>
              <a:gd name="connsiteX8" fmla="*/ 6137 w 199450"/>
              <a:gd name="connsiteY8" fmla="*/ 141149 h 1270341"/>
              <a:gd name="connsiteX9" fmla="*/ 0 w 199450"/>
              <a:gd name="connsiteY9" fmla="*/ 150355 h 1270341"/>
              <a:gd name="connsiteX10" fmla="*/ 15342 w 199450"/>
              <a:gd name="connsiteY10" fmla="*/ 260819 h 1270341"/>
              <a:gd name="connsiteX11" fmla="*/ 18411 w 199450"/>
              <a:gd name="connsiteY11" fmla="*/ 270025 h 1270341"/>
              <a:gd name="connsiteX12" fmla="*/ 18411 w 199450"/>
              <a:gd name="connsiteY12" fmla="*/ 398900 h 1270341"/>
              <a:gd name="connsiteX13" fmla="*/ 12274 w 199450"/>
              <a:gd name="connsiteY13" fmla="*/ 417311 h 1270341"/>
              <a:gd name="connsiteX14" fmla="*/ 9206 w 199450"/>
              <a:gd name="connsiteY14" fmla="*/ 426516 h 1270341"/>
              <a:gd name="connsiteX15" fmla="*/ 12274 w 199450"/>
              <a:gd name="connsiteY15" fmla="*/ 435721 h 1270341"/>
              <a:gd name="connsiteX16" fmla="*/ 21479 w 199450"/>
              <a:gd name="connsiteY16" fmla="*/ 454132 h 1270341"/>
              <a:gd name="connsiteX17" fmla="*/ 24548 w 199450"/>
              <a:gd name="connsiteY17" fmla="*/ 466406 h 1270341"/>
              <a:gd name="connsiteX18" fmla="*/ 33753 w 199450"/>
              <a:gd name="connsiteY18" fmla="*/ 469474 h 1270341"/>
              <a:gd name="connsiteX19" fmla="*/ 42959 w 199450"/>
              <a:gd name="connsiteY19" fmla="*/ 475611 h 1270341"/>
              <a:gd name="connsiteX20" fmla="*/ 49095 w 199450"/>
              <a:gd name="connsiteY20" fmla="*/ 494022 h 1270341"/>
              <a:gd name="connsiteX21" fmla="*/ 46027 w 199450"/>
              <a:gd name="connsiteY21" fmla="*/ 555391 h 1270341"/>
              <a:gd name="connsiteX22" fmla="*/ 42959 w 199450"/>
              <a:gd name="connsiteY22" fmla="*/ 576870 h 1270341"/>
              <a:gd name="connsiteX23" fmla="*/ 36822 w 199450"/>
              <a:gd name="connsiteY23" fmla="*/ 595281 h 1270341"/>
              <a:gd name="connsiteX24" fmla="*/ 39890 w 199450"/>
              <a:gd name="connsiteY24" fmla="*/ 610623 h 1270341"/>
              <a:gd name="connsiteX25" fmla="*/ 46027 w 199450"/>
              <a:gd name="connsiteY25" fmla="*/ 619829 h 1270341"/>
              <a:gd name="connsiteX26" fmla="*/ 42959 w 199450"/>
              <a:gd name="connsiteY26" fmla="*/ 665855 h 1270341"/>
              <a:gd name="connsiteX27" fmla="*/ 36822 w 199450"/>
              <a:gd name="connsiteY27" fmla="*/ 684266 h 1270341"/>
              <a:gd name="connsiteX28" fmla="*/ 33753 w 199450"/>
              <a:gd name="connsiteY28" fmla="*/ 711882 h 1270341"/>
              <a:gd name="connsiteX29" fmla="*/ 30685 w 199450"/>
              <a:gd name="connsiteY29" fmla="*/ 733362 h 1270341"/>
              <a:gd name="connsiteX30" fmla="*/ 24548 w 199450"/>
              <a:gd name="connsiteY30" fmla="*/ 773251 h 1270341"/>
              <a:gd name="connsiteX31" fmla="*/ 27616 w 199450"/>
              <a:gd name="connsiteY31" fmla="*/ 807004 h 1270341"/>
              <a:gd name="connsiteX32" fmla="*/ 36822 w 199450"/>
              <a:gd name="connsiteY32" fmla="*/ 877579 h 1270341"/>
              <a:gd name="connsiteX33" fmla="*/ 52164 w 199450"/>
              <a:gd name="connsiteY33" fmla="*/ 895990 h 1270341"/>
              <a:gd name="connsiteX34" fmla="*/ 67506 w 199450"/>
              <a:gd name="connsiteY34" fmla="*/ 911332 h 1270341"/>
              <a:gd name="connsiteX35" fmla="*/ 79780 w 199450"/>
              <a:gd name="connsiteY35" fmla="*/ 929743 h 1270341"/>
              <a:gd name="connsiteX36" fmla="*/ 85917 w 199450"/>
              <a:gd name="connsiteY36" fmla="*/ 948153 h 1270341"/>
              <a:gd name="connsiteX37" fmla="*/ 95122 w 199450"/>
              <a:gd name="connsiteY37" fmla="*/ 969633 h 1270341"/>
              <a:gd name="connsiteX38" fmla="*/ 98191 w 199450"/>
              <a:gd name="connsiteY38" fmla="*/ 994180 h 1270341"/>
              <a:gd name="connsiteX39" fmla="*/ 101259 w 199450"/>
              <a:gd name="connsiteY39" fmla="*/ 1021796 h 1270341"/>
              <a:gd name="connsiteX40" fmla="*/ 104328 w 199450"/>
              <a:gd name="connsiteY40" fmla="*/ 1037139 h 1270341"/>
              <a:gd name="connsiteX41" fmla="*/ 107396 w 199450"/>
              <a:gd name="connsiteY41" fmla="*/ 1089302 h 1270341"/>
              <a:gd name="connsiteX42" fmla="*/ 116602 w 199450"/>
              <a:gd name="connsiteY42" fmla="*/ 1116919 h 1270341"/>
              <a:gd name="connsiteX43" fmla="*/ 119670 w 199450"/>
              <a:gd name="connsiteY43" fmla="*/ 1132261 h 1270341"/>
              <a:gd name="connsiteX44" fmla="*/ 128875 w 199450"/>
              <a:gd name="connsiteY44" fmla="*/ 1172151 h 1270341"/>
              <a:gd name="connsiteX45" fmla="*/ 131944 w 199450"/>
              <a:gd name="connsiteY45" fmla="*/ 1199767 h 1270341"/>
              <a:gd name="connsiteX46" fmla="*/ 138081 w 199450"/>
              <a:gd name="connsiteY46" fmla="*/ 1224315 h 1270341"/>
              <a:gd name="connsiteX47" fmla="*/ 150355 w 199450"/>
              <a:gd name="connsiteY47" fmla="*/ 1242725 h 1270341"/>
              <a:gd name="connsiteX48" fmla="*/ 159560 w 199450"/>
              <a:gd name="connsiteY48" fmla="*/ 1245794 h 1270341"/>
              <a:gd name="connsiteX49" fmla="*/ 184108 w 199450"/>
              <a:gd name="connsiteY49" fmla="*/ 1264204 h 1270341"/>
              <a:gd name="connsiteX50" fmla="*/ 199450 w 199450"/>
              <a:gd name="connsiteY50" fmla="*/ 1270341 h 127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99450" h="1270341">
                <a:moveTo>
                  <a:pt x="9206" y="0"/>
                </a:moveTo>
                <a:cubicBezTo>
                  <a:pt x="11251" y="5114"/>
                  <a:pt x="14734" y="9869"/>
                  <a:pt x="15342" y="15343"/>
                </a:cubicBezTo>
                <a:cubicBezTo>
                  <a:pt x="15663" y="18233"/>
                  <a:pt x="10407" y="33219"/>
                  <a:pt x="9206" y="36822"/>
                </a:cubicBezTo>
                <a:cubicBezTo>
                  <a:pt x="10229" y="43982"/>
                  <a:pt x="10856" y="51209"/>
                  <a:pt x="12274" y="58301"/>
                </a:cubicBezTo>
                <a:cubicBezTo>
                  <a:pt x="12908" y="61472"/>
                  <a:pt x="14850" y="64309"/>
                  <a:pt x="15342" y="67506"/>
                </a:cubicBezTo>
                <a:cubicBezTo>
                  <a:pt x="16905" y="77666"/>
                  <a:pt x="16517" y="88088"/>
                  <a:pt x="18411" y="98191"/>
                </a:cubicBezTo>
                <a:cubicBezTo>
                  <a:pt x="19603" y="104549"/>
                  <a:pt x="24548" y="116602"/>
                  <a:pt x="24548" y="116602"/>
                </a:cubicBezTo>
                <a:cubicBezTo>
                  <a:pt x="20457" y="120693"/>
                  <a:pt x="15746" y="124247"/>
                  <a:pt x="12274" y="128876"/>
                </a:cubicBezTo>
                <a:cubicBezTo>
                  <a:pt x="9530" y="132535"/>
                  <a:pt x="8406" y="137178"/>
                  <a:pt x="6137" y="141149"/>
                </a:cubicBezTo>
                <a:cubicBezTo>
                  <a:pt x="4307" y="144351"/>
                  <a:pt x="2046" y="147286"/>
                  <a:pt x="0" y="150355"/>
                </a:cubicBezTo>
                <a:cubicBezTo>
                  <a:pt x="14124" y="192718"/>
                  <a:pt x="-486" y="146853"/>
                  <a:pt x="15342" y="260819"/>
                </a:cubicBezTo>
                <a:cubicBezTo>
                  <a:pt x="15787" y="264023"/>
                  <a:pt x="17388" y="266956"/>
                  <a:pt x="18411" y="270025"/>
                </a:cubicBezTo>
                <a:cubicBezTo>
                  <a:pt x="26932" y="321156"/>
                  <a:pt x="25217" y="303611"/>
                  <a:pt x="18411" y="398900"/>
                </a:cubicBezTo>
                <a:cubicBezTo>
                  <a:pt x="17950" y="405353"/>
                  <a:pt x="14320" y="411174"/>
                  <a:pt x="12274" y="417311"/>
                </a:cubicBezTo>
                <a:lnTo>
                  <a:pt x="9206" y="426516"/>
                </a:lnTo>
                <a:cubicBezTo>
                  <a:pt x="10229" y="429584"/>
                  <a:pt x="10828" y="432828"/>
                  <a:pt x="12274" y="435721"/>
                </a:cubicBezTo>
                <a:cubicBezTo>
                  <a:pt x="21241" y="453656"/>
                  <a:pt x="16336" y="436133"/>
                  <a:pt x="21479" y="454132"/>
                </a:cubicBezTo>
                <a:cubicBezTo>
                  <a:pt x="22638" y="458187"/>
                  <a:pt x="21913" y="463113"/>
                  <a:pt x="24548" y="466406"/>
                </a:cubicBezTo>
                <a:cubicBezTo>
                  <a:pt x="26568" y="468932"/>
                  <a:pt x="30685" y="468451"/>
                  <a:pt x="33753" y="469474"/>
                </a:cubicBezTo>
                <a:cubicBezTo>
                  <a:pt x="36822" y="471520"/>
                  <a:pt x="41004" y="472484"/>
                  <a:pt x="42959" y="475611"/>
                </a:cubicBezTo>
                <a:cubicBezTo>
                  <a:pt x="46387" y="481097"/>
                  <a:pt x="49095" y="494022"/>
                  <a:pt x="49095" y="494022"/>
                </a:cubicBezTo>
                <a:cubicBezTo>
                  <a:pt x="48072" y="514478"/>
                  <a:pt x="47540" y="534965"/>
                  <a:pt x="46027" y="555391"/>
                </a:cubicBezTo>
                <a:cubicBezTo>
                  <a:pt x="45493" y="562604"/>
                  <a:pt x="44585" y="569823"/>
                  <a:pt x="42959" y="576870"/>
                </a:cubicBezTo>
                <a:cubicBezTo>
                  <a:pt x="41504" y="583173"/>
                  <a:pt x="36822" y="595281"/>
                  <a:pt x="36822" y="595281"/>
                </a:cubicBezTo>
                <a:cubicBezTo>
                  <a:pt x="37845" y="600395"/>
                  <a:pt x="38059" y="605740"/>
                  <a:pt x="39890" y="610623"/>
                </a:cubicBezTo>
                <a:cubicBezTo>
                  <a:pt x="41185" y="614076"/>
                  <a:pt x="45822" y="616147"/>
                  <a:pt x="46027" y="619829"/>
                </a:cubicBezTo>
                <a:cubicBezTo>
                  <a:pt x="46880" y="635181"/>
                  <a:pt x="45133" y="650633"/>
                  <a:pt x="42959" y="665855"/>
                </a:cubicBezTo>
                <a:cubicBezTo>
                  <a:pt x="42044" y="672259"/>
                  <a:pt x="36822" y="684266"/>
                  <a:pt x="36822" y="684266"/>
                </a:cubicBezTo>
                <a:cubicBezTo>
                  <a:pt x="35799" y="693471"/>
                  <a:pt x="34902" y="702692"/>
                  <a:pt x="33753" y="711882"/>
                </a:cubicBezTo>
                <a:cubicBezTo>
                  <a:pt x="32856" y="719059"/>
                  <a:pt x="31582" y="726185"/>
                  <a:pt x="30685" y="733362"/>
                </a:cubicBezTo>
                <a:cubicBezTo>
                  <a:pt x="26268" y="768699"/>
                  <a:pt x="30264" y="750386"/>
                  <a:pt x="24548" y="773251"/>
                </a:cubicBezTo>
                <a:cubicBezTo>
                  <a:pt x="25571" y="784502"/>
                  <a:pt x="26781" y="795737"/>
                  <a:pt x="27616" y="807004"/>
                </a:cubicBezTo>
                <a:cubicBezTo>
                  <a:pt x="29821" y="836777"/>
                  <a:pt x="26783" y="852483"/>
                  <a:pt x="36822" y="877579"/>
                </a:cubicBezTo>
                <a:cubicBezTo>
                  <a:pt x="40337" y="886366"/>
                  <a:pt x="46269" y="888916"/>
                  <a:pt x="52164" y="895990"/>
                </a:cubicBezTo>
                <a:cubicBezTo>
                  <a:pt x="64948" y="911331"/>
                  <a:pt x="50632" y="900082"/>
                  <a:pt x="67506" y="911332"/>
                </a:cubicBezTo>
                <a:cubicBezTo>
                  <a:pt x="71597" y="917469"/>
                  <a:pt x="77447" y="922746"/>
                  <a:pt x="79780" y="929743"/>
                </a:cubicBezTo>
                <a:cubicBezTo>
                  <a:pt x="81826" y="935880"/>
                  <a:pt x="83024" y="942367"/>
                  <a:pt x="85917" y="948153"/>
                </a:cubicBezTo>
                <a:cubicBezTo>
                  <a:pt x="93501" y="963320"/>
                  <a:pt x="90608" y="956087"/>
                  <a:pt x="95122" y="969633"/>
                </a:cubicBezTo>
                <a:cubicBezTo>
                  <a:pt x="96145" y="977815"/>
                  <a:pt x="97227" y="985990"/>
                  <a:pt x="98191" y="994180"/>
                </a:cubicBezTo>
                <a:cubicBezTo>
                  <a:pt x="99273" y="1003379"/>
                  <a:pt x="99949" y="1012627"/>
                  <a:pt x="101259" y="1021796"/>
                </a:cubicBezTo>
                <a:cubicBezTo>
                  <a:pt x="101997" y="1026959"/>
                  <a:pt x="103305" y="1032025"/>
                  <a:pt x="104328" y="1037139"/>
                </a:cubicBezTo>
                <a:cubicBezTo>
                  <a:pt x="105351" y="1054527"/>
                  <a:pt x="105143" y="1072031"/>
                  <a:pt x="107396" y="1089302"/>
                </a:cubicBezTo>
                <a:cubicBezTo>
                  <a:pt x="109700" y="1106968"/>
                  <a:pt x="113915" y="1103483"/>
                  <a:pt x="116602" y="1116919"/>
                </a:cubicBezTo>
                <a:cubicBezTo>
                  <a:pt x="117625" y="1122033"/>
                  <a:pt x="118405" y="1127201"/>
                  <a:pt x="119670" y="1132261"/>
                </a:cubicBezTo>
                <a:cubicBezTo>
                  <a:pt x="125631" y="1156106"/>
                  <a:pt x="123412" y="1122993"/>
                  <a:pt x="128875" y="1172151"/>
                </a:cubicBezTo>
                <a:cubicBezTo>
                  <a:pt x="129898" y="1181356"/>
                  <a:pt x="130634" y="1190598"/>
                  <a:pt x="131944" y="1199767"/>
                </a:cubicBezTo>
                <a:cubicBezTo>
                  <a:pt x="132468" y="1203433"/>
                  <a:pt x="135334" y="1219371"/>
                  <a:pt x="138081" y="1224315"/>
                </a:cubicBezTo>
                <a:cubicBezTo>
                  <a:pt x="141663" y="1230762"/>
                  <a:pt x="143358" y="1240392"/>
                  <a:pt x="150355" y="1242725"/>
                </a:cubicBezTo>
                <a:lnTo>
                  <a:pt x="159560" y="1245794"/>
                </a:lnTo>
                <a:cubicBezTo>
                  <a:pt x="170209" y="1256443"/>
                  <a:pt x="168855" y="1256578"/>
                  <a:pt x="184108" y="1264204"/>
                </a:cubicBezTo>
                <a:cubicBezTo>
                  <a:pt x="189035" y="1266667"/>
                  <a:pt x="199450" y="1270341"/>
                  <a:pt x="199450" y="127034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494457" y="4764778"/>
            <a:ext cx="212572" cy="876113"/>
          </a:xfrm>
          <a:custGeom>
            <a:avLst/>
            <a:gdLst>
              <a:gd name="connsiteX0" fmla="*/ 0 w 101270"/>
              <a:gd name="connsiteY0" fmla="*/ 0 h 647444"/>
              <a:gd name="connsiteX1" fmla="*/ 3069 w 101270"/>
              <a:gd name="connsiteY1" fmla="*/ 15342 h 647444"/>
              <a:gd name="connsiteX2" fmla="*/ 6137 w 101270"/>
              <a:gd name="connsiteY2" fmla="*/ 24547 h 647444"/>
              <a:gd name="connsiteX3" fmla="*/ 15343 w 101270"/>
              <a:gd name="connsiteY3" fmla="*/ 27616 h 647444"/>
              <a:gd name="connsiteX4" fmla="*/ 21480 w 101270"/>
              <a:gd name="connsiteY4" fmla="*/ 73643 h 647444"/>
              <a:gd name="connsiteX5" fmla="*/ 24548 w 101270"/>
              <a:gd name="connsiteY5" fmla="*/ 95122 h 647444"/>
              <a:gd name="connsiteX6" fmla="*/ 33753 w 101270"/>
              <a:gd name="connsiteY6" fmla="*/ 101259 h 647444"/>
              <a:gd name="connsiteX7" fmla="*/ 36822 w 101270"/>
              <a:gd name="connsiteY7" fmla="*/ 110464 h 647444"/>
              <a:gd name="connsiteX8" fmla="*/ 58301 w 101270"/>
              <a:gd name="connsiteY8" fmla="*/ 119670 h 647444"/>
              <a:gd name="connsiteX9" fmla="*/ 70575 w 101270"/>
              <a:gd name="connsiteY9" fmla="*/ 147286 h 647444"/>
              <a:gd name="connsiteX10" fmla="*/ 76712 w 101270"/>
              <a:gd name="connsiteY10" fmla="*/ 177970 h 647444"/>
              <a:gd name="connsiteX11" fmla="*/ 79780 w 101270"/>
              <a:gd name="connsiteY11" fmla="*/ 187176 h 647444"/>
              <a:gd name="connsiteX12" fmla="*/ 82849 w 101270"/>
              <a:gd name="connsiteY12" fmla="*/ 220929 h 647444"/>
              <a:gd name="connsiteX13" fmla="*/ 85917 w 101270"/>
              <a:gd name="connsiteY13" fmla="*/ 242408 h 647444"/>
              <a:gd name="connsiteX14" fmla="*/ 95123 w 101270"/>
              <a:gd name="connsiteY14" fmla="*/ 251613 h 647444"/>
              <a:gd name="connsiteX15" fmla="*/ 88986 w 101270"/>
              <a:gd name="connsiteY15" fmla="*/ 273092 h 647444"/>
              <a:gd name="connsiteX16" fmla="*/ 82849 w 101270"/>
              <a:gd name="connsiteY16" fmla="*/ 291503 h 647444"/>
              <a:gd name="connsiteX17" fmla="*/ 79780 w 101270"/>
              <a:gd name="connsiteY17" fmla="*/ 300708 h 647444"/>
              <a:gd name="connsiteX18" fmla="*/ 73643 w 101270"/>
              <a:gd name="connsiteY18" fmla="*/ 359009 h 647444"/>
              <a:gd name="connsiteX19" fmla="*/ 76712 w 101270"/>
              <a:gd name="connsiteY19" fmla="*/ 494021 h 647444"/>
              <a:gd name="connsiteX20" fmla="*/ 79780 w 101270"/>
              <a:gd name="connsiteY20" fmla="*/ 521637 h 647444"/>
              <a:gd name="connsiteX21" fmla="*/ 85917 w 101270"/>
              <a:gd name="connsiteY21" fmla="*/ 549253 h 647444"/>
              <a:gd name="connsiteX22" fmla="*/ 82849 w 101270"/>
              <a:gd name="connsiteY22" fmla="*/ 567664 h 647444"/>
              <a:gd name="connsiteX23" fmla="*/ 88986 w 101270"/>
              <a:gd name="connsiteY23" fmla="*/ 607554 h 647444"/>
              <a:gd name="connsiteX24" fmla="*/ 92054 w 101270"/>
              <a:gd name="connsiteY24" fmla="*/ 616759 h 647444"/>
              <a:gd name="connsiteX25" fmla="*/ 95123 w 101270"/>
              <a:gd name="connsiteY25" fmla="*/ 635170 h 647444"/>
              <a:gd name="connsiteX26" fmla="*/ 101259 w 101270"/>
              <a:gd name="connsiteY26" fmla="*/ 647444 h 64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270" h="647444">
                <a:moveTo>
                  <a:pt x="0" y="0"/>
                </a:moveTo>
                <a:cubicBezTo>
                  <a:pt x="1023" y="5114"/>
                  <a:pt x="1804" y="10282"/>
                  <a:pt x="3069" y="15342"/>
                </a:cubicBezTo>
                <a:cubicBezTo>
                  <a:pt x="3853" y="18480"/>
                  <a:pt x="3850" y="22260"/>
                  <a:pt x="6137" y="24547"/>
                </a:cubicBezTo>
                <a:cubicBezTo>
                  <a:pt x="8424" y="26834"/>
                  <a:pt x="12274" y="26593"/>
                  <a:pt x="15343" y="27616"/>
                </a:cubicBezTo>
                <a:cubicBezTo>
                  <a:pt x="22642" y="49516"/>
                  <a:pt x="16860" y="29749"/>
                  <a:pt x="21480" y="73643"/>
                </a:cubicBezTo>
                <a:cubicBezTo>
                  <a:pt x="22237" y="80836"/>
                  <a:pt x="21611" y="88513"/>
                  <a:pt x="24548" y="95122"/>
                </a:cubicBezTo>
                <a:cubicBezTo>
                  <a:pt x="26046" y="98492"/>
                  <a:pt x="30685" y="99213"/>
                  <a:pt x="33753" y="101259"/>
                </a:cubicBezTo>
                <a:cubicBezTo>
                  <a:pt x="34776" y="104327"/>
                  <a:pt x="34535" y="108177"/>
                  <a:pt x="36822" y="110464"/>
                </a:cubicBezTo>
                <a:cubicBezTo>
                  <a:pt x="40613" y="114255"/>
                  <a:pt x="52800" y="117836"/>
                  <a:pt x="58301" y="119670"/>
                </a:cubicBezTo>
                <a:cubicBezTo>
                  <a:pt x="65604" y="141579"/>
                  <a:pt x="60850" y="132698"/>
                  <a:pt x="70575" y="147286"/>
                </a:cubicBezTo>
                <a:cubicBezTo>
                  <a:pt x="77506" y="168082"/>
                  <a:pt x="69661" y="142714"/>
                  <a:pt x="76712" y="177970"/>
                </a:cubicBezTo>
                <a:cubicBezTo>
                  <a:pt x="77346" y="181142"/>
                  <a:pt x="78757" y="184107"/>
                  <a:pt x="79780" y="187176"/>
                </a:cubicBezTo>
                <a:cubicBezTo>
                  <a:pt x="80803" y="198427"/>
                  <a:pt x="81601" y="209701"/>
                  <a:pt x="82849" y="220929"/>
                </a:cubicBezTo>
                <a:cubicBezTo>
                  <a:pt x="83648" y="228117"/>
                  <a:pt x="83231" y="235693"/>
                  <a:pt x="85917" y="242408"/>
                </a:cubicBezTo>
                <a:cubicBezTo>
                  <a:pt x="87529" y="246437"/>
                  <a:pt x="92054" y="248545"/>
                  <a:pt x="95123" y="251613"/>
                </a:cubicBezTo>
                <a:cubicBezTo>
                  <a:pt x="84815" y="282534"/>
                  <a:pt x="100537" y="234587"/>
                  <a:pt x="88986" y="273092"/>
                </a:cubicBezTo>
                <a:cubicBezTo>
                  <a:pt x="87127" y="279288"/>
                  <a:pt x="84895" y="285366"/>
                  <a:pt x="82849" y="291503"/>
                </a:cubicBezTo>
                <a:lnTo>
                  <a:pt x="79780" y="300708"/>
                </a:lnTo>
                <a:cubicBezTo>
                  <a:pt x="79173" y="306171"/>
                  <a:pt x="73643" y="355032"/>
                  <a:pt x="73643" y="359009"/>
                </a:cubicBezTo>
                <a:cubicBezTo>
                  <a:pt x="73643" y="404025"/>
                  <a:pt x="75014" y="449037"/>
                  <a:pt x="76712" y="494021"/>
                </a:cubicBezTo>
                <a:cubicBezTo>
                  <a:pt x="77061" y="503276"/>
                  <a:pt x="78556" y="512456"/>
                  <a:pt x="79780" y="521637"/>
                </a:cubicBezTo>
                <a:cubicBezTo>
                  <a:pt x="82180" y="539635"/>
                  <a:pt x="81506" y="536019"/>
                  <a:pt x="85917" y="549253"/>
                </a:cubicBezTo>
                <a:cubicBezTo>
                  <a:pt x="84894" y="555390"/>
                  <a:pt x="82849" y="561442"/>
                  <a:pt x="82849" y="567664"/>
                </a:cubicBezTo>
                <a:cubicBezTo>
                  <a:pt x="82849" y="581274"/>
                  <a:pt x="85279" y="594581"/>
                  <a:pt x="88986" y="607554"/>
                </a:cubicBezTo>
                <a:cubicBezTo>
                  <a:pt x="89875" y="610664"/>
                  <a:pt x="91352" y="613602"/>
                  <a:pt x="92054" y="616759"/>
                </a:cubicBezTo>
                <a:cubicBezTo>
                  <a:pt x="93404" y="622833"/>
                  <a:pt x="93156" y="629268"/>
                  <a:pt x="95123" y="635170"/>
                </a:cubicBezTo>
                <a:cubicBezTo>
                  <a:pt x="101826" y="655281"/>
                  <a:pt x="101259" y="637900"/>
                  <a:pt x="101259" y="64744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775308" y="2718386"/>
            <a:ext cx="1433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Dry </a:t>
            </a:r>
          </a:p>
          <a:p>
            <a:r>
              <a:rPr lang="en-US" b="1" dirty="0" smtClean="0"/>
              <a:t>Ambient</a:t>
            </a:r>
            <a:endParaRPr lang="en-US" b="1" dirty="0"/>
          </a:p>
        </p:txBody>
      </p:sp>
      <p:sp>
        <p:nvSpPr>
          <p:cNvPr id="21" name="Text Box 143"/>
          <p:cNvSpPr txBox="1">
            <a:spLocks noChangeArrowheads="1"/>
          </p:cNvSpPr>
          <p:nvPr/>
        </p:nvSpPr>
        <p:spPr bwMode="auto">
          <a:xfrm rot="16200000">
            <a:off x="64168" y="4687400"/>
            <a:ext cx="2080941" cy="630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1400" dirty="0" smtClean="0"/>
          </a:p>
          <a:p>
            <a:pPr algn="ctr">
              <a:spcBef>
                <a:spcPct val="50000"/>
              </a:spcBef>
            </a:pPr>
            <a:r>
              <a:rPr lang="en-US" altLang="en-US" sz="1400" b="1" dirty="0" smtClean="0"/>
              <a:t>Extinction (Mm</a:t>
            </a:r>
            <a:r>
              <a:rPr lang="en-US" altLang="en-US" sz="1400" b="1" baseline="30000" dirty="0" smtClean="0"/>
              <a:t>-1</a:t>
            </a:r>
            <a:r>
              <a:rPr lang="en-US" altLang="en-US" sz="1400" b="1" dirty="0" smtClean="0"/>
              <a:t>)</a:t>
            </a: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892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219200"/>
            <a:ext cx="78486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400" dirty="0" smtClean="0"/>
              <a:t>Black carbon </a:t>
            </a:r>
            <a:r>
              <a:rPr lang="en-US" sz="2400" dirty="0" smtClean="0"/>
              <a:t>is </a:t>
            </a:r>
            <a:r>
              <a:rPr lang="en-US" sz="2400" dirty="0" smtClean="0"/>
              <a:t>the dominant </a:t>
            </a:r>
            <a:r>
              <a:rPr lang="en-US" sz="2400" u="sng" dirty="0" smtClean="0"/>
              <a:t>light absorbing </a:t>
            </a:r>
            <a:r>
              <a:rPr lang="en-US" sz="2400" dirty="0" smtClean="0"/>
              <a:t>aerosol </a:t>
            </a:r>
            <a:r>
              <a:rPr lang="en-US" sz="2400" dirty="0" smtClean="0"/>
              <a:t>in </a:t>
            </a:r>
            <a:r>
              <a:rPr lang="en-US" sz="2400" dirty="0" smtClean="0"/>
              <a:t>the </a:t>
            </a:r>
            <a:r>
              <a:rPr lang="en-US" sz="2400" dirty="0" smtClean="0"/>
              <a:t>atmosphere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Light </a:t>
            </a:r>
            <a:r>
              <a:rPr lang="en-US" sz="2400" dirty="0" smtClean="0"/>
              <a:t>absorption </a:t>
            </a:r>
            <a:r>
              <a:rPr lang="en-US" sz="2400" dirty="0" smtClean="0"/>
              <a:t>heats the atmosphere and decreases the reflectivity of clouds, snow, and ice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These processes combine to cause a positive (warming) climate forcing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4241" y="0"/>
            <a:ext cx="6804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Forcing-related definitions – Aerosol </a:t>
            </a:r>
            <a:r>
              <a:rPr lang="en-US" sz="2800" u="sng" dirty="0" smtClean="0"/>
              <a:t>type:</a:t>
            </a:r>
            <a:endParaRPr lang="en-US" sz="2800" u="sng" dirty="0" smtClean="0"/>
          </a:p>
          <a:p>
            <a:pPr algn="ctr"/>
            <a:r>
              <a:rPr lang="en-US" sz="2800" u="sng" dirty="0" smtClean="0"/>
              <a:t>Black Carbon</a:t>
            </a:r>
            <a:endParaRPr lang="en-US" sz="2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40" y="3978450"/>
            <a:ext cx="2657475" cy="258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 flipH="1">
            <a:off x="338610" y="5156255"/>
            <a:ext cx="2348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From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Novakov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2003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0578" y="4594578"/>
            <a:ext cx="2833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Black carbon emissions have increased over last century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4767" y="6549155"/>
            <a:ext cx="6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 flipH="1">
            <a:off x="1123085" y="5099810"/>
            <a:ext cx="2348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BC (</a:t>
            </a:r>
            <a:r>
              <a:rPr lang="en-US" sz="1600" dirty="0" err="1" smtClean="0"/>
              <a:t>tg</a:t>
            </a:r>
            <a:r>
              <a:rPr lang="en-US" sz="1600" dirty="0" smtClean="0"/>
              <a:t>/year)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91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16" y="0"/>
            <a:ext cx="847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Forcing-related definitions – Aerosol darkness</a:t>
            </a: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66725" y="847725"/>
            <a:ext cx="71663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Recall: </a:t>
            </a:r>
            <a:r>
              <a:rPr lang="en-US" sz="2400" dirty="0" smtClean="0"/>
              <a:t>Extinction </a:t>
            </a:r>
            <a:r>
              <a:rPr lang="en-US" sz="2400" dirty="0"/>
              <a:t>= </a:t>
            </a:r>
            <a:r>
              <a:rPr lang="en-US" sz="2400" dirty="0" smtClean="0"/>
              <a:t>scattering </a:t>
            </a:r>
            <a:r>
              <a:rPr lang="en-US" sz="2400" dirty="0"/>
              <a:t>+ </a:t>
            </a:r>
            <a:r>
              <a:rPr lang="en-US" sz="2400" dirty="0" smtClean="0"/>
              <a:t>absorption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A way to quantify </a:t>
            </a:r>
            <a:r>
              <a:rPr lang="en-US" sz="2400" dirty="0" smtClean="0"/>
              <a:t>the relative </a:t>
            </a:r>
            <a:r>
              <a:rPr lang="en-US" sz="2400" dirty="0" smtClean="0"/>
              <a:t>amount of absorption:</a:t>
            </a:r>
          </a:p>
          <a:p>
            <a:endParaRPr lang="en-US" sz="2400" b="1" dirty="0" smtClean="0">
              <a:solidFill>
                <a:srgbClr val="9933FF"/>
              </a:solidFill>
            </a:endParaRPr>
          </a:p>
          <a:p>
            <a:r>
              <a:rPr lang="en-US" sz="2400" b="1" dirty="0" smtClean="0">
                <a:solidFill>
                  <a:srgbClr val="9933FF"/>
                </a:solidFill>
              </a:rPr>
              <a:t>Single scattering albedo </a:t>
            </a:r>
            <a:r>
              <a:rPr lang="en-US" sz="2400" dirty="0" smtClean="0"/>
              <a:t>(SSA, </a:t>
            </a:r>
            <a:r>
              <a:rPr lang="en-US" sz="2400" dirty="0" smtClean="0">
                <a:latin typeface="Symbol" panose="05050102010706020507" pitchFamily="18" charset="2"/>
              </a:rPr>
              <a:t>w</a:t>
            </a:r>
            <a:r>
              <a:rPr lang="en-US" sz="2400" dirty="0" smtClean="0"/>
              <a:t>) =  </a:t>
            </a:r>
            <a:r>
              <a:rPr lang="en-US" sz="2400" dirty="0" smtClean="0"/>
              <a:t>scattering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		       </a:t>
            </a:r>
            <a:r>
              <a:rPr lang="en-US" sz="2400" dirty="0" smtClean="0"/>
              <a:t> extinction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34050" y="2743200"/>
            <a:ext cx="151340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0125" y="3571875"/>
            <a:ext cx="7557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 &lt; SSA &lt; 1   </a:t>
            </a:r>
            <a:r>
              <a:rPr lang="en-US" sz="2400" dirty="0" smtClean="0">
                <a:sym typeface="Wingdings" panose="05000000000000000000" pitchFamily="2" charset="2"/>
              </a:rPr>
              <a:t>  typical atmospheric values ~0.8-0.9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4105275"/>
            <a:ext cx="2921000" cy="219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4" y="4140445"/>
            <a:ext cx="1707375" cy="213991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47700" y="6322457"/>
            <a:ext cx="400050" cy="3714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6500" y="6322457"/>
            <a:ext cx="400050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56075"/>
            <a:ext cx="3181350" cy="21209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19425" y="6322457"/>
            <a:ext cx="400050" cy="3714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9175" y="6324600"/>
            <a:ext cx="121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SSA ~ 0.4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0425" y="6324600"/>
            <a:ext cx="121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SSA ~ 0.8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38925" y="6324600"/>
            <a:ext cx="121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SSA ~ 1.0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886075" y="3562350"/>
            <a:ext cx="371475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0" y="2362040"/>
            <a:ext cx="8230749" cy="2286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708" y="1806915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Rayleigh scattering</a:t>
            </a:r>
          </a:p>
          <a:p>
            <a:pPr algn="ctr"/>
            <a:r>
              <a:rPr lang="en-US" dirty="0" smtClean="0"/>
              <a:t>(molecular)</a:t>
            </a:r>
          </a:p>
          <a:p>
            <a:pPr algn="ctr"/>
            <a:r>
              <a:rPr lang="en-US" dirty="0" smtClean="0"/>
              <a:t>Size&lt;&lt;wavelength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9538" y="2061716"/>
            <a:ext cx="18966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Mie scattering</a:t>
            </a:r>
          </a:p>
          <a:p>
            <a:pPr algn="ctr"/>
            <a:r>
              <a:rPr lang="en-US" dirty="0" err="1" smtClean="0"/>
              <a:t>size~wavelength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927822" y="2040128"/>
            <a:ext cx="19351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Mie scattering</a:t>
            </a:r>
          </a:p>
          <a:p>
            <a:pPr algn="ctr"/>
            <a:r>
              <a:rPr lang="en-US" dirty="0" smtClean="0"/>
              <a:t>Size&gt;wavelength</a:t>
            </a:r>
          </a:p>
        </p:txBody>
      </p:sp>
      <p:sp>
        <p:nvSpPr>
          <p:cNvPr id="3" name="Oval 2"/>
          <p:cNvSpPr/>
          <p:nvPr/>
        </p:nvSpPr>
        <p:spPr>
          <a:xfrm>
            <a:off x="6172200" y="3248025"/>
            <a:ext cx="190500" cy="190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3875" y="790575"/>
            <a:ext cx="819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erosol </a:t>
            </a:r>
            <a:r>
              <a:rPr lang="en-US" sz="2400" dirty="0" smtClean="0"/>
              <a:t>size </a:t>
            </a:r>
            <a:r>
              <a:rPr lang="en-US" sz="2400" dirty="0" smtClean="0"/>
              <a:t>affects </a:t>
            </a:r>
            <a:r>
              <a:rPr lang="en-US" sz="2400" dirty="0" smtClean="0"/>
              <a:t>the direction of scattered light.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874394" y="4705350"/>
            <a:ext cx="7907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ways to parameterize angular light scattering:</a:t>
            </a:r>
          </a:p>
          <a:p>
            <a:r>
              <a:rPr lang="en-US" sz="2000" b="1" dirty="0" smtClean="0">
                <a:solidFill>
                  <a:srgbClr val="9933FF"/>
                </a:solidFill>
              </a:rPr>
              <a:t>Asymmetry parameter</a:t>
            </a:r>
            <a:r>
              <a:rPr lang="en-US" sz="2000" dirty="0" smtClean="0"/>
              <a:t> (g)  	-1 &lt; g &lt; 1   	~0.65</a:t>
            </a:r>
          </a:p>
          <a:p>
            <a:r>
              <a:rPr lang="en-US" sz="2000" b="1" dirty="0" smtClean="0">
                <a:solidFill>
                  <a:srgbClr val="9933FF"/>
                </a:solidFill>
              </a:rPr>
              <a:t>Up-scatter fraction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anose="05050102010706020507" pitchFamily="18" charset="2"/>
              </a:rPr>
              <a:t>b</a:t>
            </a:r>
            <a:r>
              <a:rPr lang="en-US" sz="2000" dirty="0" smtClean="0"/>
              <a:t>)		0 &lt; </a:t>
            </a:r>
            <a:r>
              <a:rPr lang="en-US" sz="2000" dirty="0" smtClean="0">
                <a:latin typeface="Symbol" panose="05050102010706020507" pitchFamily="18" charset="2"/>
              </a:rPr>
              <a:t>b</a:t>
            </a:r>
            <a:r>
              <a:rPr lang="en-US" sz="2000" dirty="0" smtClean="0"/>
              <a:t> &lt; 1	</a:t>
            </a:r>
            <a:r>
              <a:rPr lang="en-US" sz="2000" dirty="0" smtClean="0"/>
              <a:t>~0.26</a:t>
            </a:r>
          </a:p>
          <a:p>
            <a:r>
              <a:rPr lang="en-US" sz="2000" b="1" dirty="0" smtClean="0">
                <a:solidFill>
                  <a:srgbClr val="9933FF"/>
                </a:solidFill>
              </a:rPr>
              <a:t>Back-scatter </a:t>
            </a:r>
            <a:r>
              <a:rPr lang="en-US" sz="2000" b="1" dirty="0" smtClean="0">
                <a:solidFill>
                  <a:srgbClr val="9933FF"/>
                </a:solidFill>
              </a:rPr>
              <a:t>fraction </a:t>
            </a:r>
            <a:r>
              <a:rPr lang="en-US" sz="2000" dirty="0" smtClean="0"/>
              <a:t>(</a:t>
            </a:r>
            <a:r>
              <a:rPr lang="en-US" sz="2000" i="1" dirty="0" smtClean="0"/>
              <a:t>b</a:t>
            </a:r>
            <a:r>
              <a:rPr lang="en-US" sz="2000" dirty="0" smtClean="0"/>
              <a:t>)  	0 &lt; </a:t>
            </a:r>
            <a:r>
              <a:rPr lang="en-US" sz="2000" i="1" dirty="0" smtClean="0"/>
              <a:t>b</a:t>
            </a:r>
            <a:r>
              <a:rPr lang="en-US" sz="2000" dirty="0" smtClean="0"/>
              <a:t> &lt; 1	~0.12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89891" y="0"/>
            <a:ext cx="7563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Forcing-related definitions – Aerosol size</a:t>
            </a:r>
            <a:endParaRPr lang="en-US" sz="3200" u="sng" dirty="0"/>
          </a:p>
        </p:txBody>
      </p:sp>
      <p:sp>
        <p:nvSpPr>
          <p:cNvPr id="11" name="Sun 10"/>
          <p:cNvSpPr/>
          <p:nvPr/>
        </p:nvSpPr>
        <p:spPr>
          <a:xfrm>
            <a:off x="0" y="4031003"/>
            <a:ext cx="571500" cy="617197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3748" y="0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Aerosol location</a:t>
            </a:r>
            <a:endParaRPr lang="en-US" sz="32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49321" y="403224"/>
            <a:ext cx="85801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smtClean="0"/>
              <a:t>Dark surface </a:t>
            </a:r>
            <a:r>
              <a:rPr lang="en-US" sz="2400" dirty="0" smtClean="0"/>
              <a:t>absorbs </a:t>
            </a:r>
            <a:r>
              <a:rPr lang="en-US" sz="2400" dirty="0" smtClean="0"/>
              <a:t>incoming</a:t>
            </a:r>
            <a:r>
              <a:rPr lang="en-US" sz="2400" dirty="0" smtClean="0"/>
              <a:t> </a:t>
            </a:r>
            <a:r>
              <a:rPr lang="en-US" sz="2400" dirty="0"/>
              <a:t>solar </a:t>
            </a:r>
            <a:r>
              <a:rPr lang="en-US" sz="2400" dirty="0" smtClean="0"/>
              <a:t>radiation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bsorbing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aerosols will thus have a small effect.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Scattering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aerosols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increase reflected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solar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radiation – </a:t>
            </a:r>
            <a:r>
              <a:rPr lang="en-US" dirty="0" smtClean="0">
                <a:solidFill>
                  <a:srgbClr val="00CCFF"/>
                </a:solidFill>
              </a:rPr>
              <a:t>cooling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effect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sz="2400" dirty="0" smtClean="0"/>
              <a:t>Bright </a:t>
            </a:r>
            <a:r>
              <a:rPr lang="en-US" sz="2400" dirty="0"/>
              <a:t>surface </a:t>
            </a:r>
            <a:r>
              <a:rPr lang="en-US" sz="2400" dirty="0" smtClean="0"/>
              <a:t>scatters </a:t>
            </a:r>
            <a:r>
              <a:rPr lang="en-US" sz="2400" dirty="0" smtClean="0"/>
              <a:t>incoming solar radiation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cattering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aerosols have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minimal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effect.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Absorbing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aerosols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reduce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outgoing radiation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warming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effect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0"/>
          <a:stretch/>
        </p:blipFill>
        <p:spPr>
          <a:xfrm>
            <a:off x="1972639" y="3821221"/>
            <a:ext cx="5221508" cy="2589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00" y="6519446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From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Myhre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et al 2013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296356" y="3602195"/>
            <a:ext cx="1399822" cy="24486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08321" y="3619127"/>
            <a:ext cx="1399822" cy="2448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508" y="0"/>
            <a:ext cx="719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Aerosol </a:t>
            </a:r>
            <a:r>
              <a:rPr lang="en-US" sz="3200" u="sng" dirty="0" smtClean="0"/>
              <a:t>location – real world examples</a:t>
            </a:r>
            <a:endParaRPr lang="en-US" sz="32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49322" y="832206"/>
            <a:ext cx="6437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Aerosols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heating</a:t>
            </a:r>
            <a:r>
              <a:rPr lang="en-US" dirty="0" smtClean="0"/>
              <a:t> </a:t>
            </a:r>
            <a:r>
              <a:rPr lang="en-US" dirty="0"/>
              <a:t>if they are darker than the surface below</a:t>
            </a:r>
          </a:p>
          <a:p>
            <a:pPr lvl="2"/>
            <a:r>
              <a:rPr lang="en-US" dirty="0" smtClean="0"/>
              <a:t>Single </a:t>
            </a:r>
            <a:r>
              <a:rPr lang="en-US" dirty="0"/>
              <a:t>Scattering Albedo (SSA) &lt; Surface </a:t>
            </a:r>
            <a:r>
              <a:rPr lang="en-US" dirty="0" smtClean="0"/>
              <a:t>Albedo</a:t>
            </a:r>
          </a:p>
          <a:p>
            <a:pPr lvl="2"/>
            <a:endParaRPr lang="en-US" dirty="0"/>
          </a:p>
          <a:p>
            <a:r>
              <a:rPr lang="en-US" dirty="0" smtClean="0"/>
              <a:t>Aerosols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cooling </a:t>
            </a:r>
            <a:r>
              <a:rPr lang="en-US" dirty="0"/>
              <a:t>if they are whiter than the surface below</a:t>
            </a:r>
          </a:p>
          <a:p>
            <a:pPr lvl="2"/>
            <a:r>
              <a:rPr lang="en-US" dirty="0" smtClean="0"/>
              <a:t>Single </a:t>
            </a:r>
            <a:r>
              <a:rPr lang="en-US" dirty="0"/>
              <a:t>Scattering Albedo (SSA) </a:t>
            </a:r>
            <a:r>
              <a:rPr lang="en-US" dirty="0" smtClean="0"/>
              <a:t>&gt; </a:t>
            </a:r>
            <a:r>
              <a:rPr lang="en-US" dirty="0"/>
              <a:t>Surface </a:t>
            </a:r>
            <a:r>
              <a:rPr lang="en-US" dirty="0" smtClean="0"/>
              <a:t>Albedo</a:t>
            </a:r>
          </a:p>
          <a:p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9850" y="6487232"/>
            <a:ext cx="22749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Arial" charset="0"/>
              </a:rPr>
              <a:t>Kuwait under </a:t>
            </a:r>
            <a:r>
              <a:rPr lang="en-US" altLang="en-US" dirty="0" smtClean="0">
                <a:solidFill>
                  <a:srgbClr val="0070C0"/>
                </a:solidFill>
                <a:latin typeface="Arial" charset="0"/>
              </a:rPr>
              <a:t>smoke</a:t>
            </a:r>
            <a:endParaRPr lang="en-US" altLang="en-US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74156" y="6454700"/>
            <a:ext cx="3121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70C0"/>
                </a:solidFill>
                <a:latin typeface="Arial" charset="0"/>
              </a:rPr>
              <a:t>Pacific Ocean under volcano</a:t>
            </a:r>
            <a:endParaRPr lang="en-US" altLang="en-US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86" y="3873356"/>
            <a:ext cx="2501757" cy="2501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1" y="3973529"/>
            <a:ext cx="3552290" cy="23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74763" y="4767555"/>
            <a:ext cx="46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96540"/>
              </p:ext>
            </p:extLst>
          </p:nvPr>
        </p:nvGraphicFramePr>
        <p:xfrm>
          <a:off x="86564" y="1602900"/>
          <a:ext cx="8939212" cy="418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50"/>
                <a:gridCol w="6239162"/>
              </a:tblGrid>
              <a:tr h="6401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What do we need to know?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WHY?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6" marB="45726"/>
                </a:tc>
              </a:tr>
              <a:tr h="43615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AEROSOL AMOUNT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Correlated with forcing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6" marB="45726"/>
                </a:tc>
              </a:tr>
              <a:tr h="6401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AEROSOL ‘DARKNESS’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0" marR="0" indent="0" algn="ctr" defTabSz="4284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Determines the cooling/warming potential of particles</a:t>
                      </a:r>
                    </a:p>
                  </a:txBody>
                  <a:tcPr marL="91436" marR="91436" marT="45726" marB="45726"/>
                </a:tc>
              </a:tr>
              <a:tr h="4338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AEROSOL TYPE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285750" marR="0" indent="-285750" algn="ctr" defTabSz="4284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Source identification/contribution</a:t>
                      </a:r>
                    </a:p>
                    <a:p>
                      <a:pPr marL="285750" marR="0" indent="-285750" algn="ctr" defTabSz="4284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Hygroscopicity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(water uptake)</a:t>
                      </a:r>
                    </a:p>
                  </a:txBody>
                  <a:tcPr marL="91436" marR="91436" marT="45726" marB="45726"/>
                </a:tc>
              </a:tr>
              <a:tr h="6401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AEROSOL SIZE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0" marR="0" indent="0" algn="ctr" defTabSz="4284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Anthropogenic aerosol contribution </a:t>
                      </a:r>
                    </a:p>
                    <a:p>
                      <a:pPr marL="0" marR="0" indent="0" algn="ctr" defTabSz="4284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Amount of incoming radiation lost to space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6" marB="45726"/>
                </a:tc>
              </a:tr>
              <a:tr h="6401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Aerosol forcing depends on the </a:t>
                      </a:r>
                      <a:r>
                        <a:rPr lang="en-US" sz="1800" u="sng" baseline="0" dirty="0" smtClean="0">
                          <a:latin typeface="Arial" pitchFamily="34" charset="0"/>
                          <a:cs typeface="Arial" pitchFamily="34" charset="0"/>
                        </a:rPr>
                        <a:t>underlying surface</a:t>
                      </a:r>
                      <a:r>
                        <a:rPr lang="en-US" sz="1800" u="non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and whether they are above or below clouds.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  <a:sym typeface="Wingdings" panose="05000000000000000000" pitchFamily="2" charset="2"/>
                        </a:rPr>
                        <a:t>vertical distribution</a:t>
                      </a:r>
                      <a:endParaRPr lang="en-US" sz="1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  <a:sym typeface="Wingdings" panose="05000000000000000000" pitchFamily="2" charset="2"/>
                        </a:rPr>
                        <a:t>horizontal distribution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26" marB="45726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2062" y="304800"/>
            <a:ext cx="8691937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Climate Forcing: </a:t>
            </a:r>
          </a:p>
          <a:p>
            <a:r>
              <a:rPr lang="en-US" sz="2800" u="sng" dirty="0" smtClean="0"/>
              <a:t>What do we need to know about aerosols?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4283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/>
              <a:t>What is climate?</a:t>
            </a:r>
            <a:endParaRPr lang="en-US" sz="3200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943512"/>
            <a:ext cx="7848600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Climate is the average weather</a:t>
            </a:r>
          </a:p>
          <a:p>
            <a:endParaRPr lang="en-US" sz="2400" dirty="0" smtClean="0"/>
          </a:p>
          <a:p>
            <a:r>
              <a:rPr lang="en-US" sz="2400" dirty="0" smtClean="0"/>
              <a:t>The standard averaging time for climate is 30 years</a:t>
            </a:r>
          </a:p>
          <a:p>
            <a:endParaRPr lang="en-US" sz="2400" dirty="0" smtClean="0"/>
          </a:p>
          <a:p>
            <a:r>
              <a:rPr lang="en-US" sz="2400" dirty="0" smtClean="0"/>
              <a:t>“Weather is what you’re wearing, climate is what’s in your closet”</a:t>
            </a:r>
            <a:endParaRPr lang="en-US" sz="2400" dirty="0"/>
          </a:p>
        </p:txBody>
      </p:sp>
      <p:pic>
        <p:nvPicPr>
          <p:cNvPr id="4" name="Picture 1031" descr="IMG_0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90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aily.temperature.r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90950"/>
            <a:ext cx="3902128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7889" y="578566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CLIMATE</a:t>
            </a:r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459" y="612917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26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405" y="3857624"/>
            <a:ext cx="4464812" cy="1377950"/>
            <a:chOff x="2820" y="2510"/>
            <a:chExt cx="2776" cy="86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820" y="2610"/>
              <a:ext cx="277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	aerosol </a:t>
              </a:r>
              <a:r>
                <a:rPr lang="en-US" altLang="en-US" dirty="0" smtClean="0"/>
                <a:t>single-scattering </a:t>
              </a:r>
              <a:r>
                <a:rPr lang="en-US" altLang="en-US" dirty="0"/>
                <a:t>albedo</a:t>
              </a:r>
            </a:p>
            <a:p>
              <a:pPr>
                <a:spcBef>
                  <a:spcPct val="50000"/>
                </a:spcBef>
              </a:pPr>
              <a:r>
                <a:rPr lang="en-US" altLang="en-US" dirty="0"/>
                <a:t>	</a:t>
              </a:r>
            </a:p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	aerosol up-scatter </a:t>
              </a:r>
              <a:r>
                <a:rPr lang="en-US" altLang="en-US" dirty="0"/>
                <a:t>fraction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5927407"/>
                </p:ext>
              </p:extLst>
            </p:nvPr>
          </p:nvGraphicFramePr>
          <p:xfrm>
            <a:off x="2915" y="2510"/>
            <a:ext cx="325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" name="Equation" r:id="rId3" imgW="190440" imgH="228600" progId="Equation.3">
                    <p:embed/>
                  </p:oleObj>
                </mc:Choice>
                <mc:Fallback>
                  <p:oleObj name="Equation" r:id="rId3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" y="2510"/>
                          <a:ext cx="325" cy="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8930735"/>
                </p:ext>
              </p:extLst>
            </p:nvPr>
          </p:nvGraphicFramePr>
          <p:xfrm>
            <a:off x="2973" y="3063"/>
            <a:ext cx="237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2" name="Equation" r:id="rId5" imgW="164880" imgH="228600" progId="Equation.3">
                    <p:embed/>
                  </p:oleObj>
                </mc:Choice>
                <mc:Fallback>
                  <p:oleObj name="Equation" r:id="rId5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3" y="3063"/>
                          <a:ext cx="237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05400" y="2819400"/>
            <a:ext cx="315436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D	daylight fraction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S</a:t>
            </a:r>
            <a:r>
              <a:rPr lang="en-US" altLang="en-US" baseline="-25000" dirty="0"/>
              <a:t>0</a:t>
            </a:r>
            <a:r>
              <a:rPr lang="en-US" altLang="en-US" dirty="0"/>
              <a:t>	solar constant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T</a:t>
            </a:r>
            <a:r>
              <a:rPr lang="en-US" altLang="en-US" baseline="-25000" dirty="0"/>
              <a:t>at</a:t>
            </a:r>
            <a:r>
              <a:rPr lang="en-US" altLang="en-US" dirty="0"/>
              <a:t>	atmospheric </a:t>
            </a:r>
            <a:br>
              <a:rPr lang="en-US" altLang="en-US" dirty="0"/>
            </a:br>
            <a:r>
              <a:rPr lang="en-US" altLang="en-US" dirty="0"/>
              <a:t>	transmission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A</a:t>
            </a:r>
            <a:r>
              <a:rPr lang="en-US" altLang="en-US" baseline="-25000" dirty="0"/>
              <a:t>c</a:t>
            </a:r>
            <a:r>
              <a:rPr lang="en-US" altLang="en-US" dirty="0"/>
              <a:t>	cloud fraction</a:t>
            </a:r>
          </a:p>
          <a:p>
            <a:pPr>
              <a:spcBef>
                <a:spcPct val="50000"/>
              </a:spcBef>
            </a:pPr>
            <a:r>
              <a:rPr lang="en-US" altLang="en-US" dirty="0" err="1"/>
              <a:t>R</a:t>
            </a:r>
            <a:r>
              <a:rPr lang="en-US" altLang="en-US" baseline="-25000" dirty="0" err="1"/>
              <a:t>s</a:t>
            </a:r>
            <a:r>
              <a:rPr lang="en-US" altLang="en-US" dirty="0"/>
              <a:t>	surface albedo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6750" y="80963"/>
            <a:ext cx="7772400" cy="474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u="sng" dirty="0" smtClean="0"/>
              <a:t>Parameters controlling aerosol forcing</a:t>
            </a:r>
            <a:endParaRPr lang="en-US" altLang="en-US" sz="2800" b="1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74413"/>
              </p:ext>
            </p:extLst>
          </p:nvPr>
        </p:nvGraphicFramePr>
        <p:xfrm>
          <a:off x="774700" y="762000"/>
          <a:ext cx="748188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7" imgW="3568680" imgH="507960" progId="Equation.3">
                  <p:embed/>
                </p:oleObj>
              </mc:Choice>
              <mc:Fallback>
                <p:oleObj name="Equation" r:id="rId7" imgW="3568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762000"/>
                        <a:ext cx="7481888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2938" y="6197600"/>
            <a:ext cx="580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From Haywood 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and Shine (1995)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" y="2362200"/>
            <a:ext cx="410452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altLang="en-US" sz="2400" dirty="0"/>
              <a:t>F</a:t>
            </a:r>
            <a:r>
              <a:rPr lang="en-US" altLang="en-US" dirty="0"/>
              <a:t>	</a:t>
            </a:r>
            <a:r>
              <a:rPr lang="en-US" altLang="en-US" dirty="0" smtClean="0"/>
              <a:t>aerosol </a:t>
            </a:r>
            <a:r>
              <a:rPr lang="en-US" altLang="en-US" dirty="0"/>
              <a:t>	forcing </a:t>
            </a:r>
            <a:r>
              <a:rPr lang="en-US" altLang="en-US" dirty="0" smtClean="0"/>
              <a:t>at top </a:t>
            </a:r>
            <a:r>
              <a:rPr lang="en-US" altLang="en-US" dirty="0"/>
              <a:t>of </a:t>
            </a:r>
            <a:r>
              <a:rPr lang="en-US" altLang="en-US" dirty="0" smtClean="0"/>
              <a:t>	atmosphere (TOA</a:t>
            </a:r>
            <a:r>
              <a:rPr lang="en-US" altLang="en-US" dirty="0"/>
              <a:t>)</a:t>
            </a:r>
            <a:endParaRPr lang="en-US" altLang="en-US" i="1" dirty="0">
              <a:latin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2400" i="1" dirty="0">
                <a:latin typeface="Symbol" pitchFamily="18" charset="2"/>
              </a:rPr>
              <a:t>d</a:t>
            </a:r>
            <a:r>
              <a:rPr lang="en-US" altLang="en-US" dirty="0"/>
              <a:t>	aerosol optical depth</a:t>
            </a:r>
          </a:p>
        </p:txBody>
      </p:sp>
      <p:sp>
        <p:nvSpPr>
          <p:cNvPr id="14" name="Oval 13"/>
          <p:cNvSpPr/>
          <p:nvPr/>
        </p:nvSpPr>
        <p:spPr>
          <a:xfrm>
            <a:off x="5106257" y="987710"/>
            <a:ext cx="287678" cy="606175"/>
          </a:xfrm>
          <a:prstGeom prst="ellipse">
            <a:avLst/>
          </a:prstGeom>
          <a:noFill/>
          <a:ln w="38100">
            <a:solidFill>
              <a:srgbClr val="F31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6742" y="3236359"/>
            <a:ext cx="2291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311D8"/>
                </a:solidFill>
              </a:rPr>
              <a:t>Amount</a:t>
            </a:r>
            <a:endParaRPr lang="en-US" sz="2400" dirty="0">
              <a:solidFill>
                <a:srgbClr val="F311D8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0625" y="3090808"/>
            <a:ext cx="349322" cy="606175"/>
          </a:xfrm>
          <a:prstGeom prst="ellipse">
            <a:avLst/>
          </a:prstGeom>
          <a:noFill/>
          <a:ln w="38100">
            <a:solidFill>
              <a:srgbClr val="F31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9188" y="3828826"/>
            <a:ext cx="599323" cy="606175"/>
          </a:xfrm>
          <a:prstGeom prst="ellipse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29192" y="1016820"/>
            <a:ext cx="422951" cy="606175"/>
          </a:xfrm>
          <a:prstGeom prst="ellipse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27535" y="768527"/>
            <a:ext cx="422951" cy="606175"/>
          </a:xfrm>
          <a:prstGeom prst="ellipse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51835" y="797632"/>
            <a:ext cx="422951" cy="60617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1197" y="4056580"/>
            <a:ext cx="33510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FF"/>
                </a:solidFill>
              </a:rPr>
              <a:t>Darkness, type</a:t>
            </a:r>
            <a:endParaRPr lang="en-US" sz="2400" dirty="0">
              <a:solidFill>
                <a:srgbClr val="00CC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1956" y="4774049"/>
            <a:ext cx="26027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FF"/>
                </a:solidFill>
              </a:rPr>
              <a:t>Size, type</a:t>
            </a:r>
            <a:endParaRPr lang="en-US" sz="2400" dirty="0">
              <a:solidFill>
                <a:srgbClr val="9933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6930" y="4741502"/>
            <a:ext cx="599323" cy="606175"/>
          </a:xfrm>
          <a:prstGeom prst="ellipse">
            <a:avLst/>
          </a:prstGeom>
          <a:noFill/>
          <a:ln w="381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99067" y="1006548"/>
            <a:ext cx="268834" cy="606175"/>
          </a:xfrm>
          <a:prstGeom prst="ellipse">
            <a:avLst/>
          </a:prstGeom>
          <a:noFill/>
          <a:ln w="381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34389" y="1237711"/>
            <a:ext cx="422951" cy="606175"/>
          </a:xfrm>
          <a:prstGeom prst="ellipse">
            <a:avLst/>
          </a:prstGeom>
          <a:noFill/>
          <a:ln w="381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174799" y="1268533"/>
            <a:ext cx="422951" cy="606175"/>
          </a:xfrm>
          <a:prstGeom prst="ellipse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22043" y="1247978"/>
            <a:ext cx="422951" cy="60617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26491" y="999692"/>
            <a:ext cx="422951" cy="60617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33679" y="1008256"/>
            <a:ext cx="422951" cy="60617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66905" y="2683243"/>
            <a:ext cx="422951" cy="60617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85743" y="4654141"/>
            <a:ext cx="422951" cy="60617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9774" y="2772311"/>
            <a:ext cx="1820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Location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9434" y="4712387"/>
            <a:ext cx="170892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Location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7463351" y="2426090"/>
            <a:ext cx="221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From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Sprintars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model 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531" y="-29058"/>
            <a:ext cx="6522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Direct Aerosol Radiative Forcing</a:t>
            </a:r>
            <a:endParaRPr lang="en-US" sz="32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3"/>
          <a:stretch/>
        </p:blipFill>
        <p:spPr>
          <a:xfrm>
            <a:off x="732070" y="699908"/>
            <a:ext cx="7574844" cy="4582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2756" y="5565422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Aerosol cooling/warming depends on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71525"/>
            <a:ext cx="7543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itchFamily="34" charset="0"/>
              </a:rPr>
              <a:t>Aerosol particles act as cloud </a:t>
            </a:r>
            <a:r>
              <a:rPr lang="en-US" altLang="en-US" sz="2000" dirty="0" smtClean="0">
                <a:latin typeface="Arial" pitchFamily="34" charset="0"/>
              </a:rPr>
              <a:t>nuclei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 smtClean="0">
                <a:latin typeface="Arial" pitchFamily="34" charset="0"/>
              </a:rPr>
              <a:t>Clouds also scatter solar radiation away from earth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36933" y="152400"/>
            <a:ext cx="6803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Arial" pitchFamily="34" charset="0"/>
              </a:rPr>
              <a:t>Aerosols and </a:t>
            </a:r>
            <a:r>
              <a:rPr lang="en-US" altLang="en-US" b="1" u="sng" dirty="0" smtClean="0">
                <a:latin typeface="Arial" pitchFamily="34" charset="0"/>
              </a:rPr>
              <a:t>Clouds and Climate</a:t>
            </a:r>
            <a:r>
              <a:rPr lang="en-US" altLang="en-US" sz="2400" b="1" u="sng" dirty="0" smtClean="0">
                <a:latin typeface="Arial" pitchFamily="34" charset="0"/>
              </a:rPr>
              <a:t> </a:t>
            </a:r>
            <a:endParaRPr lang="en-US" altLang="en-US" sz="2400" b="1" u="sng" dirty="0">
              <a:latin typeface="Arial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966912"/>
            <a:ext cx="5810250" cy="226218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76325" y="5495925"/>
            <a:ext cx="782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33FF"/>
                </a:solidFill>
              </a:rPr>
              <a:t>Indirect aerosol effect</a:t>
            </a:r>
            <a:r>
              <a:rPr lang="en-US" sz="2400" dirty="0" smtClean="0"/>
              <a:t> – the clouds are </a:t>
            </a:r>
            <a:r>
              <a:rPr lang="en-US" sz="2400" dirty="0" smtClean="0"/>
              <a:t>causing forcing effect but </a:t>
            </a:r>
            <a:r>
              <a:rPr lang="en-US" sz="2400" dirty="0" smtClean="0"/>
              <a:t>the clouds are formed on aerosol particles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02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36933" y="152400"/>
            <a:ext cx="6803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Arial" pitchFamily="34" charset="0"/>
              </a:rPr>
              <a:t>Aerosols and </a:t>
            </a:r>
            <a:r>
              <a:rPr lang="en-US" altLang="en-US" b="1" u="sng" dirty="0" smtClean="0">
                <a:latin typeface="Arial" pitchFamily="34" charset="0"/>
              </a:rPr>
              <a:t>Clouds and Climate</a:t>
            </a:r>
            <a:r>
              <a:rPr lang="en-US" altLang="en-US" sz="2400" b="1" u="sng" dirty="0" smtClean="0">
                <a:latin typeface="Arial" pitchFamily="34" charset="0"/>
              </a:rPr>
              <a:t> </a:t>
            </a:r>
            <a:endParaRPr lang="en-US" altLang="en-US" sz="2400" b="1" u="sng" dirty="0">
              <a:latin typeface="Arial" pitchFamily="34" charset="0"/>
            </a:endParaRPr>
          </a:p>
        </p:txBody>
      </p:sp>
      <p:pic>
        <p:nvPicPr>
          <p:cNvPr id="4" name="Picture 7" descr="ship_track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354388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824038" y="5892800"/>
            <a:ext cx="19367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itchFamily="34" charset="0"/>
              </a:rPr>
              <a:t>Shiptracks</a:t>
            </a:r>
            <a:r>
              <a:rPr lang="en-US" altLang="en-US" sz="1800" dirty="0">
                <a:latin typeface="Arial" pitchFamily="34" charset="0"/>
              </a:rPr>
              <a:t> image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(From M</a:t>
            </a:r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. King)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6472238" y="3016250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pic>
        <p:nvPicPr>
          <p:cNvPr id="7" name="Picture 11" descr="MCj038955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192588"/>
            <a:ext cx="189388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110288" y="4302125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172200" y="4113213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505575" y="3732213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305550" y="3522663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318250" y="3876675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591300" y="4138613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442075" y="4370388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775450" y="3830638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6534150" y="3400425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365875" y="4084638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6838950" y="3252788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6770688" y="3514725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6972300" y="3486150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6934200" y="3729038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6523038" y="3078163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6777038" y="2816225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6386513" y="2757488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6942138" y="2990850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7124700" y="2559050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6191250" y="3108325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6615113" y="2601913"/>
            <a:ext cx="190500" cy="19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7173913" y="2624138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auto">
          <a:xfrm>
            <a:off x="6815138" y="2886075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31" name="Oval 35"/>
          <p:cNvSpPr>
            <a:spLocks noChangeArrowheads="1"/>
          </p:cNvSpPr>
          <p:nvPr/>
        </p:nvSpPr>
        <p:spPr bwMode="auto">
          <a:xfrm>
            <a:off x="6988175" y="3049588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32" name="Oval 36"/>
          <p:cNvSpPr>
            <a:spLocks noChangeArrowheads="1"/>
          </p:cNvSpPr>
          <p:nvPr/>
        </p:nvSpPr>
        <p:spPr bwMode="auto">
          <a:xfrm>
            <a:off x="6229350" y="3163888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6434138" y="2797175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34" name="Oval 38"/>
          <p:cNvSpPr>
            <a:spLocks noChangeArrowheads="1"/>
          </p:cNvSpPr>
          <p:nvPr/>
        </p:nvSpPr>
        <p:spPr bwMode="auto">
          <a:xfrm>
            <a:off x="6697663" y="2649538"/>
            <a:ext cx="88900" cy="88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1525" y="971550"/>
            <a:ext cx="32832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itchFamily="34" charset="0"/>
              </a:rPr>
              <a:t>More </a:t>
            </a:r>
            <a:r>
              <a:rPr lang="en-US" altLang="en-US" sz="2000" dirty="0" smtClean="0">
                <a:latin typeface="Arial" pitchFamily="34" charset="0"/>
              </a:rPr>
              <a:t>aerosol particles :</a:t>
            </a:r>
            <a:endParaRPr lang="en-US" altLang="en-US" sz="2000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latin typeface="Arial" pitchFamily="34" charset="0"/>
                <a:sym typeface="Wingdings" pitchFamily="2" charset="2"/>
              </a:rPr>
              <a:t>     </a:t>
            </a:r>
            <a:r>
              <a:rPr lang="en-US" altLang="en-US" sz="2000" dirty="0">
                <a:latin typeface="Arial" pitchFamily="34" charset="0"/>
                <a:sym typeface="Wingdings" pitchFamily="2" charset="2"/>
              </a:rPr>
              <a:t>more cloud droplets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latin typeface="Arial" pitchFamily="34" charset="0"/>
                <a:sym typeface="Wingdings" pitchFamily="2" charset="2"/>
              </a:rPr>
              <a:t>     </a:t>
            </a:r>
            <a:r>
              <a:rPr lang="en-US" altLang="en-US" sz="2000" dirty="0">
                <a:latin typeface="Arial" pitchFamily="34" charset="0"/>
                <a:sym typeface="Wingdings" pitchFamily="2" charset="2"/>
              </a:rPr>
              <a:t>smaller cloud droplets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latin typeface="Arial" pitchFamily="34" charset="0"/>
                <a:sym typeface="Wingdings" pitchFamily="2" charset="2"/>
              </a:rPr>
              <a:t>     </a:t>
            </a:r>
            <a:r>
              <a:rPr lang="en-US" altLang="en-US" sz="2000" dirty="0">
                <a:latin typeface="Arial" pitchFamily="34" charset="0"/>
                <a:sym typeface="Wingdings" pitchFamily="2" charset="2"/>
              </a:rPr>
              <a:t>clouds more </a:t>
            </a:r>
            <a:r>
              <a:rPr lang="en-US" altLang="en-US" sz="2000" dirty="0" smtClean="0">
                <a:latin typeface="Arial" pitchFamily="34" charset="0"/>
                <a:sym typeface="Wingdings" pitchFamily="2" charset="2"/>
              </a:rPr>
              <a:t>reflective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Arial" pitchFamily="34" charset="0"/>
                <a:sym typeface="Wingdings" pitchFamily="2" charset="2"/>
              </a:rPr>
              <a:t>    clouds last longer</a:t>
            </a:r>
            <a:endParaRPr lang="en-US" sz="2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9" t="49444" r="36563" b="25555"/>
          <a:stretch/>
        </p:blipFill>
        <p:spPr>
          <a:xfrm>
            <a:off x="4114799" y="1009649"/>
            <a:ext cx="4657369" cy="153352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771900" y="6396335"/>
            <a:ext cx="546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‘</a:t>
            </a:r>
            <a:r>
              <a:rPr lang="en-US" sz="2400" b="1" dirty="0" err="1" smtClean="0">
                <a:solidFill>
                  <a:srgbClr val="9933FF"/>
                </a:solidFill>
              </a:rPr>
              <a:t>Twomey</a:t>
            </a:r>
            <a:r>
              <a:rPr lang="en-US" sz="2400" b="1" dirty="0" smtClean="0">
                <a:solidFill>
                  <a:srgbClr val="9933FF"/>
                </a:solidFill>
              </a:rPr>
              <a:t> effect</a:t>
            </a:r>
            <a:r>
              <a:rPr lang="en-US" sz="2400" dirty="0" smtClean="0"/>
              <a:t>’ or ‘</a:t>
            </a:r>
            <a:r>
              <a:rPr lang="en-US" sz="2400" b="1" dirty="0" smtClean="0">
                <a:solidFill>
                  <a:srgbClr val="9933FF"/>
                </a:solidFill>
              </a:rPr>
              <a:t>1</a:t>
            </a:r>
            <a:r>
              <a:rPr lang="en-US" sz="2400" b="1" baseline="30000" dirty="0" smtClean="0">
                <a:solidFill>
                  <a:srgbClr val="9933FF"/>
                </a:solidFill>
              </a:rPr>
              <a:t>st</a:t>
            </a:r>
            <a:r>
              <a:rPr lang="en-US" sz="2400" b="1" dirty="0" smtClean="0">
                <a:solidFill>
                  <a:srgbClr val="9933FF"/>
                </a:solidFill>
              </a:rPr>
              <a:t> Indirect effect</a:t>
            </a:r>
            <a:r>
              <a:rPr lang="en-US" sz="2400" dirty="0" smtClean="0"/>
              <a:t>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88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81125" y="650248"/>
            <a:ext cx="598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Black carbon absorbs solar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Heats the 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Warmer temperature </a:t>
            </a:r>
            <a:r>
              <a:rPr lang="en-US" sz="2000" dirty="0" smtClean="0">
                <a:sym typeface="Wingdings" panose="05000000000000000000" pitchFamily="2" charset="2"/>
              </a:rPr>
              <a:t> lower relative humidity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Decreased cloud lifetime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6933" y="0"/>
            <a:ext cx="6803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Arial" pitchFamily="34" charset="0"/>
              </a:rPr>
              <a:t>Aerosols and </a:t>
            </a:r>
            <a:r>
              <a:rPr lang="en-US" altLang="en-US" b="1" u="sng" dirty="0" smtClean="0">
                <a:latin typeface="Arial" pitchFamily="34" charset="0"/>
              </a:rPr>
              <a:t>Clouds and Climate</a:t>
            </a:r>
            <a:r>
              <a:rPr lang="en-US" altLang="en-US" sz="2400" b="1" u="sng" dirty="0" smtClean="0">
                <a:latin typeface="Arial" pitchFamily="34" charset="0"/>
              </a:rPr>
              <a:t> </a:t>
            </a:r>
            <a:endParaRPr lang="en-US" altLang="en-US" sz="2400" b="1" u="sng" dirty="0">
              <a:latin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6300" y="2447925"/>
            <a:ext cx="2663623" cy="1847850"/>
          </a:xfrm>
          <a:custGeom>
            <a:avLst/>
            <a:gdLst>
              <a:gd name="connsiteX0" fmla="*/ 352425 w 2663623"/>
              <a:gd name="connsiteY0" fmla="*/ 276225 h 1847850"/>
              <a:gd name="connsiteX1" fmla="*/ 142875 w 2663623"/>
              <a:gd name="connsiteY1" fmla="*/ 228600 h 1847850"/>
              <a:gd name="connsiteX2" fmla="*/ 95250 w 2663623"/>
              <a:gd name="connsiteY2" fmla="*/ 247650 h 1847850"/>
              <a:gd name="connsiteX3" fmla="*/ 85725 w 2663623"/>
              <a:gd name="connsiteY3" fmla="*/ 276225 h 1847850"/>
              <a:gd name="connsiteX4" fmla="*/ 47625 w 2663623"/>
              <a:gd name="connsiteY4" fmla="*/ 342900 h 1847850"/>
              <a:gd name="connsiteX5" fmla="*/ 28575 w 2663623"/>
              <a:gd name="connsiteY5" fmla="*/ 409575 h 1847850"/>
              <a:gd name="connsiteX6" fmla="*/ 19050 w 2663623"/>
              <a:gd name="connsiteY6" fmla="*/ 457200 h 1847850"/>
              <a:gd name="connsiteX7" fmla="*/ 0 w 2663623"/>
              <a:gd name="connsiteY7" fmla="*/ 533400 h 1847850"/>
              <a:gd name="connsiteX8" fmla="*/ 9525 w 2663623"/>
              <a:gd name="connsiteY8" fmla="*/ 666750 h 1847850"/>
              <a:gd name="connsiteX9" fmla="*/ 104775 w 2663623"/>
              <a:gd name="connsiteY9" fmla="*/ 733425 h 1847850"/>
              <a:gd name="connsiteX10" fmla="*/ 200025 w 2663623"/>
              <a:gd name="connsiteY10" fmla="*/ 762000 h 1847850"/>
              <a:gd name="connsiteX11" fmla="*/ 266700 w 2663623"/>
              <a:gd name="connsiteY11" fmla="*/ 790575 h 1847850"/>
              <a:gd name="connsiteX12" fmla="*/ 219075 w 2663623"/>
              <a:gd name="connsiteY12" fmla="*/ 828675 h 1847850"/>
              <a:gd name="connsiteX13" fmla="*/ 161925 w 2663623"/>
              <a:gd name="connsiteY13" fmla="*/ 876300 h 1847850"/>
              <a:gd name="connsiteX14" fmla="*/ 104775 w 2663623"/>
              <a:gd name="connsiteY14" fmla="*/ 981075 h 1847850"/>
              <a:gd name="connsiteX15" fmla="*/ 123825 w 2663623"/>
              <a:gd name="connsiteY15" fmla="*/ 1200150 h 1847850"/>
              <a:gd name="connsiteX16" fmla="*/ 190500 w 2663623"/>
              <a:gd name="connsiteY16" fmla="*/ 1323975 h 1847850"/>
              <a:gd name="connsiteX17" fmla="*/ 247650 w 2663623"/>
              <a:gd name="connsiteY17" fmla="*/ 1419225 h 1847850"/>
              <a:gd name="connsiteX18" fmla="*/ 371475 w 2663623"/>
              <a:gd name="connsiteY18" fmla="*/ 1571625 h 1847850"/>
              <a:gd name="connsiteX19" fmla="*/ 419100 w 2663623"/>
              <a:gd name="connsiteY19" fmla="*/ 1600200 h 1847850"/>
              <a:gd name="connsiteX20" fmla="*/ 476250 w 2663623"/>
              <a:gd name="connsiteY20" fmla="*/ 1609725 h 1847850"/>
              <a:gd name="connsiteX21" fmla="*/ 504825 w 2663623"/>
              <a:gd name="connsiteY21" fmla="*/ 1619250 h 1847850"/>
              <a:gd name="connsiteX22" fmla="*/ 590550 w 2663623"/>
              <a:gd name="connsiteY22" fmla="*/ 1619250 h 1847850"/>
              <a:gd name="connsiteX23" fmla="*/ 600075 w 2663623"/>
              <a:gd name="connsiteY23" fmla="*/ 1685925 h 1847850"/>
              <a:gd name="connsiteX24" fmla="*/ 638175 w 2663623"/>
              <a:gd name="connsiteY24" fmla="*/ 1724025 h 1847850"/>
              <a:gd name="connsiteX25" fmla="*/ 657225 w 2663623"/>
              <a:gd name="connsiteY25" fmla="*/ 1752600 h 1847850"/>
              <a:gd name="connsiteX26" fmla="*/ 695325 w 2663623"/>
              <a:gd name="connsiteY26" fmla="*/ 1771650 h 1847850"/>
              <a:gd name="connsiteX27" fmla="*/ 723900 w 2663623"/>
              <a:gd name="connsiteY27" fmla="*/ 1790700 h 1847850"/>
              <a:gd name="connsiteX28" fmla="*/ 790575 w 2663623"/>
              <a:gd name="connsiteY28" fmla="*/ 1809750 h 1847850"/>
              <a:gd name="connsiteX29" fmla="*/ 923925 w 2663623"/>
              <a:gd name="connsiteY29" fmla="*/ 1847850 h 1847850"/>
              <a:gd name="connsiteX30" fmla="*/ 1009650 w 2663623"/>
              <a:gd name="connsiteY30" fmla="*/ 1828800 h 1847850"/>
              <a:gd name="connsiteX31" fmla="*/ 1066800 w 2663623"/>
              <a:gd name="connsiteY31" fmla="*/ 1771650 h 1847850"/>
              <a:gd name="connsiteX32" fmla="*/ 1085850 w 2663623"/>
              <a:gd name="connsiteY32" fmla="*/ 1704975 h 1847850"/>
              <a:gd name="connsiteX33" fmla="*/ 1123950 w 2663623"/>
              <a:gd name="connsiteY33" fmla="*/ 1657350 h 1847850"/>
              <a:gd name="connsiteX34" fmla="*/ 1152525 w 2663623"/>
              <a:gd name="connsiteY34" fmla="*/ 1590675 h 1847850"/>
              <a:gd name="connsiteX35" fmla="*/ 1162050 w 2663623"/>
              <a:gd name="connsiteY35" fmla="*/ 1524000 h 1847850"/>
              <a:gd name="connsiteX36" fmla="*/ 1143000 w 2663623"/>
              <a:gd name="connsiteY36" fmla="*/ 1419225 h 1847850"/>
              <a:gd name="connsiteX37" fmla="*/ 1085850 w 2663623"/>
              <a:gd name="connsiteY37" fmla="*/ 1276350 h 1847850"/>
              <a:gd name="connsiteX38" fmla="*/ 1057275 w 2663623"/>
              <a:gd name="connsiteY38" fmla="*/ 1247775 h 1847850"/>
              <a:gd name="connsiteX39" fmla="*/ 1047750 w 2663623"/>
              <a:gd name="connsiteY39" fmla="*/ 1276350 h 1847850"/>
              <a:gd name="connsiteX40" fmla="*/ 1057275 w 2663623"/>
              <a:gd name="connsiteY40" fmla="*/ 1333500 h 1847850"/>
              <a:gd name="connsiteX41" fmla="*/ 1095375 w 2663623"/>
              <a:gd name="connsiteY41" fmla="*/ 1419225 h 1847850"/>
              <a:gd name="connsiteX42" fmla="*/ 1123950 w 2663623"/>
              <a:gd name="connsiteY42" fmla="*/ 1447800 h 1847850"/>
              <a:gd name="connsiteX43" fmla="*/ 1181100 w 2663623"/>
              <a:gd name="connsiteY43" fmla="*/ 1524000 h 1847850"/>
              <a:gd name="connsiteX44" fmla="*/ 1323975 w 2663623"/>
              <a:gd name="connsiteY44" fmla="*/ 1628775 h 1847850"/>
              <a:gd name="connsiteX45" fmla="*/ 1352550 w 2663623"/>
              <a:gd name="connsiteY45" fmla="*/ 1638300 h 1847850"/>
              <a:gd name="connsiteX46" fmla="*/ 1457325 w 2663623"/>
              <a:gd name="connsiteY46" fmla="*/ 1714500 h 1847850"/>
              <a:gd name="connsiteX47" fmla="*/ 1533525 w 2663623"/>
              <a:gd name="connsiteY47" fmla="*/ 1733550 h 1847850"/>
              <a:gd name="connsiteX48" fmla="*/ 1857375 w 2663623"/>
              <a:gd name="connsiteY48" fmla="*/ 1714500 h 1847850"/>
              <a:gd name="connsiteX49" fmla="*/ 1962150 w 2663623"/>
              <a:gd name="connsiteY49" fmla="*/ 1609725 h 1847850"/>
              <a:gd name="connsiteX50" fmla="*/ 2009775 w 2663623"/>
              <a:gd name="connsiteY50" fmla="*/ 1524000 h 1847850"/>
              <a:gd name="connsiteX51" fmla="*/ 2019300 w 2663623"/>
              <a:gd name="connsiteY51" fmla="*/ 1495425 h 1847850"/>
              <a:gd name="connsiteX52" fmla="*/ 2028825 w 2663623"/>
              <a:gd name="connsiteY52" fmla="*/ 1428750 h 1847850"/>
              <a:gd name="connsiteX53" fmla="*/ 2038350 w 2663623"/>
              <a:gd name="connsiteY53" fmla="*/ 1400175 h 1847850"/>
              <a:gd name="connsiteX54" fmla="*/ 2066925 w 2663623"/>
              <a:gd name="connsiteY54" fmla="*/ 1428750 h 1847850"/>
              <a:gd name="connsiteX55" fmla="*/ 2133600 w 2663623"/>
              <a:gd name="connsiteY55" fmla="*/ 1562100 h 1847850"/>
              <a:gd name="connsiteX56" fmla="*/ 2238375 w 2663623"/>
              <a:gd name="connsiteY56" fmla="*/ 1600200 h 1847850"/>
              <a:gd name="connsiteX57" fmla="*/ 2295525 w 2663623"/>
              <a:gd name="connsiteY57" fmla="*/ 1581150 h 1847850"/>
              <a:gd name="connsiteX58" fmla="*/ 2476500 w 2663623"/>
              <a:gd name="connsiteY58" fmla="*/ 1457325 h 1847850"/>
              <a:gd name="connsiteX59" fmla="*/ 2590800 w 2663623"/>
              <a:gd name="connsiteY59" fmla="*/ 1352550 h 1847850"/>
              <a:gd name="connsiteX60" fmla="*/ 2638425 w 2663623"/>
              <a:gd name="connsiteY60" fmla="*/ 1266825 h 1847850"/>
              <a:gd name="connsiteX61" fmla="*/ 2638425 w 2663623"/>
              <a:gd name="connsiteY61" fmla="*/ 942975 h 1847850"/>
              <a:gd name="connsiteX62" fmla="*/ 2562225 w 2663623"/>
              <a:gd name="connsiteY62" fmla="*/ 809625 h 1847850"/>
              <a:gd name="connsiteX63" fmla="*/ 2533650 w 2663623"/>
              <a:gd name="connsiteY63" fmla="*/ 790575 h 1847850"/>
              <a:gd name="connsiteX64" fmla="*/ 2486025 w 2663623"/>
              <a:gd name="connsiteY64" fmla="*/ 752475 h 1847850"/>
              <a:gd name="connsiteX65" fmla="*/ 2457450 w 2663623"/>
              <a:gd name="connsiteY65" fmla="*/ 742950 h 1847850"/>
              <a:gd name="connsiteX66" fmla="*/ 2428875 w 2663623"/>
              <a:gd name="connsiteY66" fmla="*/ 723900 h 1847850"/>
              <a:gd name="connsiteX67" fmla="*/ 2457450 w 2663623"/>
              <a:gd name="connsiteY67" fmla="*/ 485775 h 1847850"/>
              <a:gd name="connsiteX68" fmla="*/ 2428875 w 2663623"/>
              <a:gd name="connsiteY68" fmla="*/ 371475 h 1847850"/>
              <a:gd name="connsiteX69" fmla="*/ 2343150 w 2663623"/>
              <a:gd name="connsiteY69" fmla="*/ 304800 h 1847850"/>
              <a:gd name="connsiteX70" fmla="*/ 2305050 w 2663623"/>
              <a:gd name="connsiteY70" fmla="*/ 285750 h 1847850"/>
              <a:gd name="connsiteX71" fmla="*/ 2266950 w 2663623"/>
              <a:gd name="connsiteY71" fmla="*/ 276225 h 1847850"/>
              <a:gd name="connsiteX72" fmla="*/ 2209800 w 2663623"/>
              <a:gd name="connsiteY72" fmla="*/ 257175 h 1847850"/>
              <a:gd name="connsiteX73" fmla="*/ 1600200 w 2663623"/>
              <a:gd name="connsiteY73" fmla="*/ 285750 h 1847850"/>
              <a:gd name="connsiteX74" fmla="*/ 1390650 w 2663623"/>
              <a:gd name="connsiteY74" fmla="*/ 333375 h 1847850"/>
              <a:gd name="connsiteX75" fmla="*/ 1314450 w 2663623"/>
              <a:gd name="connsiteY75" fmla="*/ 371475 h 1847850"/>
              <a:gd name="connsiteX76" fmla="*/ 1276350 w 2663623"/>
              <a:gd name="connsiteY76" fmla="*/ 381000 h 1847850"/>
              <a:gd name="connsiteX77" fmla="*/ 1247775 w 2663623"/>
              <a:gd name="connsiteY77" fmla="*/ 400050 h 1847850"/>
              <a:gd name="connsiteX78" fmla="*/ 1171575 w 2663623"/>
              <a:gd name="connsiteY78" fmla="*/ 457200 h 1847850"/>
              <a:gd name="connsiteX79" fmla="*/ 1257300 w 2663623"/>
              <a:gd name="connsiteY79" fmla="*/ 361950 h 1847850"/>
              <a:gd name="connsiteX80" fmla="*/ 1295400 w 2663623"/>
              <a:gd name="connsiteY80" fmla="*/ 285750 h 1847850"/>
              <a:gd name="connsiteX81" fmla="*/ 1362075 w 2663623"/>
              <a:gd name="connsiteY81" fmla="*/ 171450 h 1847850"/>
              <a:gd name="connsiteX82" fmla="*/ 1352550 w 2663623"/>
              <a:gd name="connsiteY82" fmla="*/ 95250 h 1847850"/>
              <a:gd name="connsiteX83" fmla="*/ 1200150 w 2663623"/>
              <a:gd name="connsiteY83" fmla="*/ 57150 h 1847850"/>
              <a:gd name="connsiteX84" fmla="*/ 1095375 w 2663623"/>
              <a:gd name="connsiteY84" fmla="*/ 28575 h 1847850"/>
              <a:gd name="connsiteX85" fmla="*/ 971550 w 2663623"/>
              <a:gd name="connsiteY85" fmla="*/ 9525 h 1847850"/>
              <a:gd name="connsiteX86" fmla="*/ 771525 w 2663623"/>
              <a:gd name="connsiteY86" fmla="*/ 0 h 1847850"/>
              <a:gd name="connsiteX87" fmla="*/ 714375 w 2663623"/>
              <a:gd name="connsiteY87" fmla="*/ 9525 h 1847850"/>
              <a:gd name="connsiteX88" fmla="*/ 704850 w 2663623"/>
              <a:gd name="connsiteY88" fmla="*/ 38100 h 1847850"/>
              <a:gd name="connsiteX89" fmla="*/ 685800 w 2663623"/>
              <a:gd name="connsiteY89" fmla="*/ 85725 h 1847850"/>
              <a:gd name="connsiteX90" fmla="*/ 676275 w 2663623"/>
              <a:gd name="connsiteY90" fmla="*/ 114300 h 1847850"/>
              <a:gd name="connsiteX91" fmla="*/ 647700 w 2663623"/>
              <a:gd name="connsiteY91" fmla="*/ 133350 h 1847850"/>
              <a:gd name="connsiteX92" fmla="*/ 619125 w 2663623"/>
              <a:gd name="connsiteY92" fmla="*/ 190500 h 1847850"/>
              <a:gd name="connsiteX93" fmla="*/ 638175 w 2663623"/>
              <a:gd name="connsiteY93" fmla="*/ 114300 h 1847850"/>
              <a:gd name="connsiteX94" fmla="*/ 485775 w 2663623"/>
              <a:gd name="connsiteY94" fmla="*/ 76200 h 1847850"/>
              <a:gd name="connsiteX95" fmla="*/ 428625 w 2663623"/>
              <a:gd name="connsiteY95" fmla="*/ 133350 h 1847850"/>
              <a:gd name="connsiteX96" fmla="*/ 371475 w 2663623"/>
              <a:gd name="connsiteY96" fmla="*/ 180975 h 1847850"/>
              <a:gd name="connsiteX97" fmla="*/ 342900 w 2663623"/>
              <a:gd name="connsiteY97" fmla="*/ 209550 h 1847850"/>
              <a:gd name="connsiteX98" fmla="*/ 352425 w 2663623"/>
              <a:gd name="connsiteY98" fmla="*/ 2762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663623" h="1847850">
                <a:moveTo>
                  <a:pt x="352425" y="276225"/>
                </a:moveTo>
                <a:cubicBezTo>
                  <a:pt x="319088" y="279400"/>
                  <a:pt x="255579" y="233723"/>
                  <a:pt x="142875" y="228600"/>
                </a:cubicBezTo>
                <a:cubicBezTo>
                  <a:pt x="125795" y="227824"/>
                  <a:pt x="111125" y="241300"/>
                  <a:pt x="95250" y="247650"/>
                </a:cubicBezTo>
                <a:cubicBezTo>
                  <a:pt x="92075" y="257175"/>
                  <a:pt x="90215" y="267245"/>
                  <a:pt x="85725" y="276225"/>
                </a:cubicBezTo>
                <a:cubicBezTo>
                  <a:pt x="60334" y="327007"/>
                  <a:pt x="69890" y="281671"/>
                  <a:pt x="47625" y="342900"/>
                </a:cubicBezTo>
                <a:cubicBezTo>
                  <a:pt x="39726" y="364623"/>
                  <a:pt x="34181" y="387151"/>
                  <a:pt x="28575" y="409575"/>
                </a:cubicBezTo>
                <a:cubicBezTo>
                  <a:pt x="24648" y="425281"/>
                  <a:pt x="22690" y="441425"/>
                  <a:pt x="19050" y="457200"/>
                </a:cubicBezTo>
                <a:cubicBezTo>
                  <a:pt x="13163" y="482711"/>
                  <a:pt x="0" y="533400"/>
                  <a:pt x="0" y="533400"/>
                </a:cubicBezTo>
                <a:cubicBezTo>
                  <a:pt x="3175" y="577850"/>
                  <a:pt x="-682" y="623371"/>
                  <a:pt x="9525" y="666750"/>
                </a:cubicBezTo>
                <a:cubicBezTo>
                  <a:pt x="14963" y="689861"/>
                  <a:pt x="104768" y="733421"/>
                  <a:pt x="104775" y="733425"/>
                </a:cubicBezTo>
                <a:cubicBezTo>
                  <a:pt x="161354" y="764286"/>
                  <a:pt x="127231" y="745823"/>
                  <a:pt x="200025" y="762000"/>
                </a:cubicBezTo>
                <a:cubicBezTo>
                  <a:pt x="225252" y="767606"/>
                  <a:pt x="243404" y="778927"/>
                  <a:pt x="266700" y="790575"/>
                </a:cubicBezTo>
                <a:cubicBezTo>
                  <a:pt x="250825" y="803275"/>
                  <a:pt x="235339" y="816477"/>
                  <a:pt x="219075" y="828675"/>
                </a:cubicBezTo>
                <a:cubicBezTo>
                  <a:pt x="189724" y="850688"/>
                  <a:pt x="186319" y="844936"/>
                  <a:pt x="161925" y="876300"/>
                </a:cubicBezTo>
                <a:cubicBezTo>
                  <a:pt x="122738" y="926683"/>
                  <a:pt x="126057" y="927870"/>
                  <a:pt x="104775" y="981075"/>
                </a:cubicBezTo>
                <a:cubicBezTo>
                  <a:pt x="111125" y="1054100"/>
                  <a:pt x="110317" y="1128105"/>
                  <a:pt x="123825" y="1200150"/>
                </a:cubicBezTo>
                <a:cubicBezTo>
                  <a:pt x="137762" y="1274480"/>
                  <a:pt x="158703" y="1274008"/>
                  <a:pt x="190500" y="1323975"/>
                </a:cubicBezTo>
                <a:cubicBezTo>
                  <a:pt x="203010" y="1343633"/>
                  <a:pt x="228385" y="1394823"/>
                  <a:pt x="247650" y="1419225"/>
                </a:cubicBezTo>
                <a:cubicBezTo>
                  <a:pt x="288208" y="1470599"/>
                  <a:pt x="315348" y="1537949"/>
                  <a:pt x="371475" y="1571625"/>
                </a:cubicBezTo>
                <a:cubicBezTo>
                  <a:pt x="387350" y="1581150"/>
                  <a:pt x="401701" y="1593873"/>
                  <a:pt x="419100" y="1600200"/>
                </a:cubicBezTo>
                <a:cubicBezTo>
                  <a:pt x="437250" y="1606800"/>
                  <a:pt x="457397" y="1605535"/>
                  <a:pt x="476250" y="1609725"/>
                </a:cubicBezTo>
                <a:cubicBezTo>
                  <a:pt x="486051" y="1611903"/>
                  <a:pt x="495300" y="1616075"/>
                  <a:pt x="504825" y="1619250"/>
                </a:cubicBezTo>
                <a:cubicBezTo>
                  <a:pt x="528669" y="1611302"/>
                  <a:pt x="567838" y="1593294"/>
                  <a:pt x="590550" y="1619250"/>
                </a:cubicBezTo>
                <a:cubicBezTo>
                  <a:pt x="605334" y="1636146"/>
                  <a:pt x="590785" y="1665487"/>
                  <a:pt x="600075" y="1685925"/>
                </a:cubicBezTo>
                <a:cubicBezTo>
                  <a:pt x="607507" y="1702276"/>
                  <a:pt x="626486" y="1710388"/>
                  <a:pt x="638175" y="1724025"/>
                </a:cubicBezTo>
                <a:cubicBezTo>
                  <a:pt x="645625" y="1732717"/>
                  <a:pt x="648431" y="1745271"/>
                  <a:pt x="657225" y="1752600"/>
                </a:cubicBezTo>
                <a:cubicBezTo>
                  <a:pt x="668133" y="1761690"/>
                  <a:pt x="682997" y="1764605"/>
                  <a:pt x="695325" y="1771650"/>
                </a:cubicBezTo>
                <a:cubicBezTo>
                  <a:pt x="705264" y="1777330"/>
                  <a:pt x="713661" y="1785580"/>
                  <a:pt x="723900" y="1790700"/>
                </a:cubicBezTo>
                <a:cubicBezTo>
                  <a:pt x="742246" y="1799873"/>
                  <a:pt x="772264" y="1803646"/>
                  <a:pt x="790575" y="1809750"/>
                </a:cubicBezTo>
                <a:cubicBezTo>
                  <a:pt x="910260" y="1849645"/>
                  <a:pt x="744670" y="1808016"/>
                  <a:pt x="923925" y="1847850"/>
                </a:cubicBezTo>
                <a:cubicBezTo>
                  <a:pt x="952500" y="1841500"/>
                  <a:pt x="983822" y="1842575"/>
                  <a:pt x="1009650" y="1828800"/>
                </a:cubicBezTo>
                <a:cubicBezTo>
                  <a:pt x="1033421" y="1816122"/>
                  <a:pt x="1066800" y="1771650"/>
                  <a:pt x="1066800" y="1771650"/>
                </a:cubicBezTo>
                <a:cubicBezTo>
                  <a:pt x="1073150" y="1749425"/>
                  <a:pt x="1075513" y="1725649"/>
                  <a:pt x="1085850" y="1704975"/>
                </a:cubicBezTo>
                <a:cubicBezTo>
                  <a:pt x="1094942" y="1686791"/>
                  <a:pt x="1113706" y="1674911"/>
                  <a:pt x="1123950" y="1657350"/>
                </a:cubicBezTo>
                <a:cubicBezTo>
                  <a:pt x="1136134" y="1636464"/>
                  <a:pt x="1143000" y="1612900"/>
                  <a:pt x="1152525" y="1590675"/>
                </a:cubicBezTo>
                <a:cubicBezTo>
                  <a:pt x="1155700" y="1568450"/>
                  <a:pt x="1163295" y="1546416"/>
                  <a:pt x="1162050" y="1524000"/>
                </a:cubicBezTo>
                <a:cubicBezTo>
                  <a:pt x="1160081" y="1488557"/>
                  <a:pt x="1151222" y="1453757"/>
                  <a:pt x="1143000" y="1419225"/>
                </a:cubicBezTo>
                <a:cubicBezTo>
                  <a:pt x="1128852" y="1359805"/>
                  <a:pt x="1120451" y="1322484"/>
                  <a:pt x="1085850" y="1276350"/>
                </a:cubicBezTo>
                <a:cubicBezTo>
                  <a:pt x="1077768" y="1265574"/>
                  <a:pt x="1066800" y="1257300"/>
                  <a:pt x="1057275" y="1247775"/>
                </a:cubicBezTo>
                <a:cubicBezTo>
                  <a:pt x="1054100" y="1257300"/>
                  <a:pt x="1047750" y="1266310"/>
                  <a:pt x="1047750" y="1276350"/>
                </a:cubicBezTo>
                <a:cubicBezTo>
                  <a:pt x="1047750" y="1295663"/>
                  <a:pt x="1053085" y="1314647"/>
                  <a:pt x="1057275" y="1333500"/>
                </a:cubicBezTo>
                <a:cubicBezTo>
                  <a:pt x="1062807" y="1358395"/>
                  <a:pt x="1085067" y="1403763"/>
                  <a:pt x="1095375" y="1419225"/>
                </a:cubicBezTo>
                <a:cubicBezTo>
                  <a:pt x="1102847" y="1430433"/>
                  <a:pt x="1115420" y="1437374"/>
                  <a:pt x="1123950" y="1447800"/>
                </a:cubicBezTo>
                <a:cubicBezTo>
                  <a:pt x="1144055" y="1472373"/>
                  <a:pt x="1158649" y="1501549"/>
                  <a:pt x="1181100" y="1524000"/>
                </a:cubicBezTo>
                <a:cubicBezTo>
                  <a:pt x="1210690" y="1553590"/>
                  <a:pt x="1277963" y="1605769"/>
                  <a:pt x="1323975" y="1628775"/>
                </a:cubicBezTo>
                <a:cubicBezTo>
                  <a:pt x="1332955" y="1633265"/>
                  <a:pt x="1343025" y="1635125"/>
                  <a:pt x="1352550" y="1638300"/>
                </a:cubicBezTo>
                <a:cubicBezTo>
                  <a:pt x="1392258" y="1678008"/>
                  <a:pt x="1398561" y="1690995"/>
                  <a:pt x="1457325" y="1714500"/>
                </a:cubicBezTo>
                <a:cubicBezTo>
                  <a:pt x="1481634" y="1724224"/>
                  <a:pt x="1508125" y="1727200"/>
                  <a:pt x="1533525" y="1733550"/>
                </a:cubicBezTo>
                <a:lnTo>
                  <a:pt x="1857375" y="1714500"/>
                </a:lnTo>
                <a:cubicBezTo>
                  <a:pt x="1904826" y="1700792"/>
                  <a:pt x="1962150" y="1609725"/>
                  <a:pt x="1962150" y="1609725"/>
                </a:cubicBezTo>
                <a:cubicBezTo>
                  <a:pt x="1983703" y="1545067"/>
                  <a:pt x="1955188" y="1622256"/>
                  <a:pt x="2009775" y="1524000"/>
                </a:cubicBezTo>
                <a:cubicBezTo>
                  <a:pt x="2014651" y="1515223"/>
                  <a:pt x="2016125" y="1504950"/>
                  <a:pt x="2019300" y="1495425"/>
                </a:cubicBezTo>
                <a:cubicBezTo>
                  <a:pt x="2022475" y="1473200"/>
                  <a:pt x="2024422" y="1450765"/>
                  <a:pt x="2028825" y="1428750"/>
                </a:cubicBezTo>
                <a:cubicBezTo>
                  <a:pt x="2030794" y="1418905"/>
                  <a:pt x="2028310" y="1400175"/>
                  <a:pt x="2038350" y="1400175"/>
                </a:cubicBezTo>
                <a:cubicBezTo>
                  <a:pt x="2051820" y="1400175"/>
                  <a:pt x="2057400" y="1419225"/>
                  <a:pt x="2066925" y="1428750"/>
                </a:cubicBezTo>
                <a:cubicBezTo>
                  <a:pt x="2083488" y="1470159"/>
                  <a:pt x="2105636" y="1531339"/>
                  <a:pt x="2133600" y="1562100"/>
                </a:cubicBezTo>
                <a:cubicBezTo>
                  <a:pt x="2139363" y="1568439"/>
                  <a:pt x="2236066" y="1599430"/>
                  <a:pt x="2238375" y="1600200"/>
                </a:cubicBezTo>
                <a:cubicBezTo>
                  <a:pt x="2257425" y="1593850"/>
                  <a:pt x="2277293" y="1589565"/>
                  <a:pt x="2295525" y="1581150"/>
                </a:cubicBezTo>
                <a:cubicBezTo>
                  <a:pt x="2355385" y="1553522"/>
                  <a:pt x="2431335" y="1494963"/>
                  <a:pt x="2476500" y="1457325"/>
                </a:cubicBezTo>
                <a:cubicBezTo>
                  <a:pt x="2507208" y="1431735"/>
                  <a:pt x="2567328" y="1384558"/>
                  <a:pt x="2590800" y="1352550"/>
                </a:cubicBezTo>
                <a:cubicBezTo>
                  <a:pt x="2610131" y="1326190"/>
                  <a:pt x="2622550" y="1295400"/>
                  <a:pt x="2638425" y="1266825"/>
                </a:cubicBezTo>
                <a:cubicBezTo>
                  <a:pt x="2667199" y="1151729"/>
                  <a:pt x="2676526" y="1129248"/>
                  <a:pt x="2638425" y="942975"/>
                </a:cubicBezTo>
                <a:cubicBezTo>
                  <a:pt x="2628166" y="892818"/>
                  <a:pt x="2591229" y="851812"/>
                  <a:pt x="2562225" y="809625"/>
                </a:cubicBezTo>
                <a:cubicBezTo>
                  <a:pt x="2555740" y="800192"/>
                  <a:pt x="2542808" y="797444"/>
                  <a:pt x="2533650" y="790575"/>
                </a:cubicBezTo>
                <a:cubicBezTo>
                  <a:pt x="2517386" y="778377"/>
                  <a:pt x="2503265" y="763250"/>
                  <a:pt x="2486025" y="752475"/>
                </a:cubicBezTo>
                <a:cubicBezTo>
                  <a:pt x="2477511" y="747154"/>
                  <a:pt x="2466430" y="747440"/>
                  <a:pt x="2457450" y="742950"/>
                </a:cubicBezTo>
                <a:cubicBezTo>
                  <a:pt x="2447211" y="737830"/>
                  <a:pt x="2438400" y="730250"/>
                  <a:pt x="2428875" y="723900"/>
                </a:cubicBezTo>
                <a:cubicBezTo>
                  <a:pt x="2457286" y="581846"/>
                  <a:pt x="2445771" y="660957"/>
                  <a:pt x="2457450" y="485775"/>
                </a:cubicBezTo>
                <a:cubicBezTo>
                  <a:pt x="2447925" y="447675"/>
                  <a:pt x="2441294" y="408732"/>
                  <a:pt x="2428875" y="371475"/>
                </a:cubicBezTo>
                <a:cubicBezTo>
                  <a:pt x="2416307" y="333772"/>
                  <a:pt x="2373519" y="321365"/>
                  <a:pt x="2343150" y="304800"/>
                </a:cubicBezTo>
                <a:cubicBezTo>
                  <a:pt x="2330685" y="298001"/>
                  <a:pt x="2318345" y="290736"/>
                  <a:pt x="2305050" y="285750"/>
                </a:cubicBezTo>
                <a:cubicBezTo>
                  <a:pt x="2292793" y="281153"/>
                  <a:pt x="2279489" y="279987"/>
                  <a:pt x="2266950" y="276225"/>
                </a:cubicBezTo>
                <a:cubicBezTo>
                  <a:pt x="2247716" y="270455"/>
                  <a:pt x="2228850" y="263525"/>
                  <a:pt x="2209800" y="257175"/>
                </a:cubicBezTo>
                <a:cubicBezTo>
                  <a:pt x="2006600" y="266700"/>
                  <a:pt x="1802749" y="266908"/>
                  <a:pt x="1600200" y="285750"/>
                </a:cubicBezTo>
                <a:cubicBezTo>
                  <a:pt x="1528877" y="292385"/>
                  <a:pt x="1459260" y="312792"/>
                  <a:pt x="1390650" y="333375"/>
                </a:cubicBezTo>
                <a:cubicBezTo>
                  <a:pt x="1363450" y="341535"/>
                  <a:pt x="1342000" y="364587"/>
                  <a:pt x="1314450" y="371475"/>
                </a:cubicBezTo>
                <a:lnTo>
                  <a:pt x="1276350" y="381000"/>
                </a:lnTo>
                <a:cubicBezTo>
                  <a:pt x="1266825" y="387350"/>
                  <a:pt x="1257033" y="393317"/>
                  <a:pt x="1247775" y="400050"/>
                </a:cubicBezTo>
                <a:cubicBezTo>
                  <a:pt x="1222098" y="418724"/>
                  <a:pt x="1203325" y="457200"/>
                  <a:pt x="1171575" y="457200"/>
                </a:cubicBezTo>
                <a:cubicBezTo>
                  <a:pt x="1158912" y="457200"/>
                  <a:pt x="1253659" y="366198"/>
                  <a:pt x="1257300" y="361950"/>
                </a:cubicBezTo>
                <a:cubicBezTo>
                  <a:pt x="1290850" y="322809"/>
                  <a:pt x="1264607" y="338538"/>
                  <a:pt x="1295400" y="285750"/>
                </a:cubicBezTo>
                <a:cubicBezTo>
                  <a:pt x="1375988" y="147599"/>
                  <a:pt x="1318467" y="280469"/>
                  <a:pt x="1362075" y="171450"/>
                </a:cubicBezTo>
                <a:cubicBezTo>
                  <a:pt x="1358900" y="146050"/>
                  <a:pt x="1373462" y="110012"/>
                  <a:pt x="1352550" y="95250"/>
                </a:cubicBezTo>
                <a:cubicBezTo>
                  <a:pt x="1309771" y="65053"/>
                  <a:pt x="1249826" y="73709"/>
                  <a:pt x="1200150" y="57150"/>
                </a:cubicBezTo>
                <a:cubicBezTo>
                  <a:pt x="1152916" y="41405"/>
                  <a:pt x="1165202" y="44689"/>
                  <a:pt x="1095375" y="28575"/>
                </a:cubicBezTo>
                <a:cubicBezTo>
                  <a:pt x="1056688" y="19647"/>
                  <a:pt x="1009995" y="12176"/>
                  <a:pt x="971550" y="9525"/>
                </a:cubicBezTo>
                <a:cubicBezTo>
                  <a:pt x="904958" y="4932"/>
                  <a:pt x="838200" y="3175"/>
                  <a:pt x="771525" y="0"/>
                </a:cubicBezTo>
                <a:cubicBezTo>
                  <a:pt x="752475" y="3175"/>
                  <a:pt x="731143" y="-57"/>
                  <a:pt x="714375" y="9525"/>
                </a:cubicBezTo>
                <a:cubicBezTo>
                  <a:pt x="705658" y="14506"/>
                  <a:pt x="708375" y="28699"/>
                  <a:pt x="704850" y="38100"/>
                </a:cubicBezTo>
                <a:cubicBezTo>
                  <a:pt x="698847" y="54109"/>
                  <a:pt x="691803" y="69716"/>
                  <a:pt x="685800" y="85725"/>
                </a:cubicBezTo>
                <a:cubicBezTo>
                  <a:pt x="682275" y="95126"/>
                  <a:pt x="682547" y="106460"/>
                  <a:pt x="676275" y="114300"/>
                </a:cubicBezTo>
                <a:cubicBezTo>
                  <a:pt x="669124" y="123239"/>
                  <a:pt x="657225" y="127000"/>
                  <a:pt x="647700" y="133350"/>
                </a:cubicBezTo>
                <a:cubicBezTo>
                  <a:pt x="638175" y="152400"/>
                  <a:pt x="628650" y="209550"/>
                  <a:pt x="619125" y="190500"/>
                </a:cubicBezTo>
                <a:cubicBezTo>
                  <a:pt x="607416" y="167082"/>
                  <a:pt x="638175" y="114300"/>
                  <a:pt x="638175" y="114300"/>
                </a:cubicBezTo>
                <a:cubicBezTo>
                  <a:pt x="620778" y="27317"/>
                  <a:pt x="640413" y="43645"/>
                  <a:pt x="485775" y="76200"/>
                </a:cubicBezTo>
                <a:cubicBezTo>
                  <a:pt x="452571" y="83190"/>
                  <a:pt x="446347" y="112084"/>
                  <a:pt x="428625" y="133350"/>
                </a:cubicBezTo>
                <a:cubicBezTo>
                  <a:pt x="390679" y="178886"/>
                  <a:pt x="412343" y="146918"/>
                  <a:pt x="371475" y="180975"/>
                </a:cubicBezTo>
                <a:cubicBezTo>
                  <a:pt x="361127" y="189599"/>
                  <a:pt x="352425" y="200025"/>
                  <a:pt x="342900" y="209550"/>
                </a:cubicBezTo>
                <a:cubicBezTo>
                  <a:pt x="321605" y="273435"/>
                  <a:pt x="385762" y="273050"/>
                  <a:pt x="352425" y="27622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4649" y="2771774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8424" y="2924174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14574" y="2809874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67049" y="3286124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62249" y="321944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43224" y="3590924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05074" y="358139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38349" y="371474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81249" y="388619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43149" y="318134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52624" y="327659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19324" y="348614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62124" y="270509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81124" y="2695574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38299" y="300989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19299" y="2962274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38299" y="337184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14499" y="363854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52549" y="3514724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00149" y="377189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81149" y="392429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90624" y="3114674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85824" y="2762249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66799" y="3419474"/>
            <a:ext cx="276225" cy="257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819775" y="2771775"/>
            <a:ext cx="2130223" cy="1162049"/>
          </a:xfrm>
          <a:custGeom>
            <a:avLst/>
            <a:gdLst>
              <a:gd name="connsiteX0" fmla="*/ 352425 w 2663623"/>
              <a:gd name="connsiteY0" fmla="*/ 276225 h 1847850"/>
              <a:gd name="connsiteX1" fmla="*/ 142875 w 2663623"/>
              <a:gd name="connsiteY1" fmla="*/ 228600 h 1847850"/>
              <a:gd name="connsiteX2" fmla="*/ 95250 w 2663623"/>
              <a:gd name="connsiteY2" fmla="*/ 247650 h 1847850"/>
              <a:gd name="connsiteX3" fmla="*/ 85725 w 2663623"/>
              <a:gd name="connsiteY3" fmla="*/ 276225 h 1847850"/>
              <a:gd name="connsiteX4" fmla="*/ 47625 w 2663623"/>
              <a:gd name="connsiteY4" fmla="*/ 342900 h 1847850"/>
              <a:gd name="connsiteX5" fmla="*/ 28575 w 2663623"/>
              <a:gd name="connsiteY5" fmla="*/ 409575 h 1847850"/>
              <a:gd name="connsiteX6" fmla="*/ 19050 w 2663623"/>
              <a:gd name="connsiteY6" fmla="*/ 457200 h 1847850"/>
              <a:gd name="connsiteX7" fmla="*/ 0 w 2663623"/>
              <a:gd name="connsiteY7" fmla="*/ 533400 h 1847850"/>
              <a:gd name="connsiteX8" fmla="*/ 9525 w 2663623"/>
              <a:gd name="connsiteY8" fmla="*/ 666750 h 1847850"/>
              <a:gd name="connsiteX9" fmla="*/ 104775 w 2663623"/>
              <a:gd name="connsiteY9" fmla="*/ 733425 h 1847850"/>
              <a:gd name="connsiteX10" fmla="*/ 200025 w 2663623"/>
              <a:gd name="connsiteY10" fmla="*/ 762000 h 1847850"/>
              <a:gd name="connsiteX11" fmla="*/ 266700 w 2663623"/>
              <a:gd name="connsiteY11" fmla="*/ 790575 h 1847850"/>
              <a:gd name="connsiteX12" fmla="*/ 219075 w 2663623"/>
              <a:gd name="connsiteY12" fmla="*/ 828675 h 1847850"/>
              <a:gd name="connsiteX13" fmla="*/ 161925 w 2663623"/>
              <a:gd name="connsiteY13" fmla="*/ 876300 h 1847850"/>
              <a:gd name="connsiteX14" fmla="*/ 104775 w 2663623"/>
              <a:gd name="connsiteY14" fmla="*/ 981075 h 1847850"/>
              <a:gd name="connsiteX15" fmla="*/ 123825 w 2663623"/>
              <a:gd name="connsiteY15" fmla="*/ 1200150 h 1847850"/>
              <a:gd name="connsiteX16" fmla="*/ 190500 w 2663623"/>
              <a:gd name="connsiteY16" fmla="*/ 1323975 h 1847850"/>
              <a:gd name="connsiteX17" fmla="*/ 247650 w 2663623"/>
              <a:gd name="connsiteY17" fmla="*/ 1419225 h 1847850"/>
              <a:gd name="connsiteX18" fmla="*/ 371475 w 2663623"/>
              <a:gd name="connsiteY18" fmla="*/ 1571625 h 1847850"/>
              <a:gd name="connsiteX19" fmla="*/ 419100 w 2663623"/>
              <a:gd name="connsiteY19" fmla="*/ 1600200 h 1847850"/>
              <a:gd name="connsiteX20" fmla="*/ 476250 w 2663623"/>
              <a:gd name="connsiteY20" fmla="*/ 1609725 h 1847850"/>
              <a:gd name="connsiteX21" fmla="*/ 504825 w 2663623"/>
              <a:gd name="connsiteY21" fmla="*/ 1619250 h 1847850"/>
              <a:gd name="connsiteX22" fmla="*/ 590550 w 2663623"/>
              <a:gd name="connsiteY22" fmla="*/ 1619250 h 1847850"/>
              <a:gd name="connsiteX23" fmla="*/ 600075 w 2663623"/>
              <a:gd name="connsiteY23" fmla="*/ 1685925 h 1847850"/>
              <a:gd name="connsiteX24" fmla="*/ 638175 w 2663623"/>
              <a:gd name="connsiteY24" fmla="*/ 1724025 h 1847850"/>
              <a:gd name="connsiteX25" fmla="*/ 657225 w 2663623"/>
              <a:gd name="connsiteY25" fmla="*/ 1752600 h 1847850"/>
              <a:gd name="connsiteX26" fmla="*/ 695325 w 2663623"/>
              <a:gd name="connsiteY26" fmla="*/ 1771650 h 1847850"/>
              <a:gd name="connsiteX27" fmla="*/ 723900 w 2663623"/>
              <a:gd name="connsiteY27" fmla="*/ 1790700 h 1847850"/>
              <a:gd name="connsiteX28" fmla="*/ 790575 w 2663623"/>
              <a:gd name="connsiteY28" fmla="*/ 1809750 h 1847850"/>
              <a:gd name="connsiteX29" fmla="*/ 923925 w 2663623"/>
              <a:gd name="connsiteY29" fmla="*/ 1847850 h 1847850"/>
              <a:gd name="connsiteX30" fmla="*/ 1009650 w 2663623"/>
              <a:gd name="connsiteY30" fmla="*/ 1828800 h 1847850"/>
              <a:gd name="connsiteX31" fmla="*/ 1066800 w 2663623"/>
              <a:gd name="connsiteY31" fmla="*/ 1771650 h 1847850"/>
              <a:gd name="connsiteX32" fmla="*/ 1085850 w 2663623"/>
              <a:gd name="connsiteY32" fmla="*/ 1704975 h 1847850"/>
              <a:gd name="connsiteX33" fmla="*/ 1123950 w 2663623"/>
              <a:gd name="connsiteY33" fmla="*/ 1657350 h 1847850"/>
              <a:gd name="connsiteX34" fmla="*/ 1152525 w 2663623"/>
              <a:gd name="connsiteY34" fmla="*/ 1590675 h 1847850"/>
              <a:gd name="connsiteX35" fmla="*/ 1162050 w 2663623"/>
              <a:gd name="connsiteY35" fmla="*/ 1524000 h 1847850"/>
              <a:gd name="connsiteX36" fmla="*/ 1143000 w 2663623"/>
              <a:gd name="connsiteY36" fmla="*/ 1419225 h 1847850"/>
              <a:gd name="connsiteX37" fmla="*/ 1085850 w 2663623"/>
              <a:gd name="connsiteY37" fmla="*/ 1276350 h 1847850"/>
              <a:gd name="connsiteX38" fmla="*/ 1057275 w 2663623"/>
              <a:gd name="connsiteY38" fmla="*/ 1247775 h 1847850"/>
              <a:gd name="connsiteX39" fmla="*/ 1047750 w 2663623"/>
              <a:gd name="connsiteY39" fmla="*/ 1276350 h 1847850"/>
              <a:gd name="connsiteX40" fmla="*/ 1057275 w 2663623"/>
              <a:gd name="connsiteY40" fmla="*/ 1333500 h 1847850"/>
              <a:gd name="connsiteX41" fmla="*/ 1095375 w 2663623"/>
              <a:gd name="connsiteY41" fmla="*/ 1419225 h 1847850"/>
              <a:gd name="connsiteX42" fmla="*/ 1123950 w 2663623"/>
              <a:gd name="connsiteY42" fmla="*/ 1447800 h 1847850"/>
              <a:gd name="connsiteX43" fmla="*/ 1181100 w 2663623"/>
              <a:gd name="connsiteY43" fmla="*/ 1524000 h 1847850"/>
              <a:gd name="connsiteX44" fmla="*/ 1323975 w 2663623"/>
              <a:gd name="connsiteY44" fmla="*/ 1628775 h 1847850"/>
              <a:gd name="connsiteX45" fmla="*/ 1352550 w 2663623"/>
              <a:gd name="connsiteY45" fmla="*/ 1638300 h 1847850"/>
              <a:gd name="connsiteX46" fmla="*/ 1457325 w 2663623"/>
              <a:gd name="connsiteY46" fmla="*/ 1714500 h 1847850"/>
              <a:gd name="connsiteX47" fmla="*/ 1533525 w 2663623"/>
              <a:gd name="connsiteY47" fmla="*/ 1733550 h 1847850"/>
              <a:gd name="connsiteX48" fmla="*/ 1857375 w 2663623"/>
              <a:gd name="connsiteY48" fmla="*/ 1714500 h 1847850"/>
              <a:gd name="connsiteX49" fmla="*/ 1962150 w 2663623"/>
              <a:gd name="connsiteY49" fmla="*/ 1609725 h 1847850"/>
              <a:gd name="connsiteX50" fmla="*/ 2009775 w 2663623"/>
              <a:gd name="connsiteY50" fmla="*/ 1524000 h 1847850"/>
              <a:gd name="connsiteX51" fmla="*/ 2019300 w 2663623"/>
              <a:gd name="connsiteY51" fmla="*/ 1495425 h 1847850"/>
              <a:gd name="connsiteX52" fmla="*/ 2028825 w 2663623"/>
              <a:gd name="connsiteY52" fmla="*/ 1428750 h 1847850"/>
              <a:gd name="connsiteX53" fmla="*/ 2038350 w 2663623"/>
              <a:gd name="connsiteY53" fmla="*/ 1400175 h 1847850"/>
              <a:gd name="connsiteX54" fmla="*/ 2066925 w 2663623"/>
              <a:gd name="connsiteY54" fmla="*/ 1428750 h 1847850"/>
              <a:gd name="connsiteX55" fmla="*/ 2133600 w 2663623"/>
              <a:gd name="connsiteY55" fmla="*/ 1562100 h 1847850"/>
              <a:gd name="connsiteX56" fmla="*/ 2238375 w 2663623"/>
              <a:gd name="connsiteY56" fmla="*/ 1600200 h 1847850"/>
              <a:gd name="connsiteX57" fmla="*/ 2295525 w 2663623"/>
              <a:gd name="connsiteY57" fmla="*/ 1581150 h 1847850"/>
              <a:gd name="connsiteX58" fmla="*/ 2476500 w 2663623"/>
              <a:gd name="connsiteY58" fmla="*/ 1457325 h 1847850"/>
              <a:gd name="connsiteX59" fmla="*/ 2590800 w 2663623"/>
              <a:gd name="connsiteY59" fmla="*/ 1352550 h 1847850"/>
              <a:gd name="connsiteX60" fmla="*/ 2638425 w 2663623"/>
              <a:gd name="connsiteY60" fmla="*/ 1266825 h 1847850"/>
              <a:gd name="connsiteX61" fmla="*/ 2638425 w 2663623"/>
              <a:gd name="connsiteY61" fmla="*/ 942975 h 1847850"/>
              <a:gd name="connsiteX62" fmla="*/ 2562225 w 2663623"/>
              <a:gd name="connsiteY62" fmla="*/ 809625 h 1847850"/>
              <a:gd name="connsiteX63" fmla="*/ 2533650 w 2663623"/>
              <a:gd name="connsiteY63" fmla="*/ 790575 h 1847850"/>
              <a:gd name="connsiteX64" fmla="*/ 2486025 w 2663623"/>
              <a:gd name="connsiteY64" fmla="*/ 752475 h 1847850"/>
              <a:gd name="connsiteX65" fmla="*/ 2457450 w 2663623"/>
              <a:gd name="connsiteY65" fmla="*/ 742950 h 1847850"/>
              <a:gd name="connsiteX66" fmla="*/ 2428875 w 2663623"/>
              <a:gd name="connsiteY66" fmla="*/ 723900 h 1847850"/>
              <a:gd name="connsiteX67" fmla="*/ 2457450 w 2663623"/>
              <a:gd name="connsiteY67" fmla="*/ 485775 h 1847850"/>
              <a:gd name="connsiteX68" fmla="*/ 2428875 w 2663623"/>
              <a:gd name="connsiteY68" fmla="*/ 371475 h 1847850"/>
              <a:gd name="connsiteX69" fmla="*/ 2343150 w 2663623"/>
              <a:gd name="connsiteY69" fmla="*/ 304800 h 1847850"/>
              <a:gd name="connsiteX70" fmla="*/ 2305050 w 2663623"/>
              <a:gd name="connsiteY70" fmla="*/ 285750 h 1847850"/>
              <a:gd name="connsiteX71" fmla="*/ 2266950 w 2663623"/>
              <a:gd name="connsiteY71" fmla="*/ 276225 h 1847850"/>
              <a:gd name="connsiteX72" fmla="*/ 2209800 w 2663623"/>
              <a:gd name="connsiteY72" fmla="*/ 257175 h 1847850"/>
              <a:gd name="connsiteX73" fmla="*/ 1600200 w 2663623"/>
              <a:gd name="connsiteY73" fmla="*/ 285750 h 1847850"/>
              <a:gd name="connsiteX74" fmla="*/ 1390650 w 2663623"/>
              <a:gd name="connsiteY74" fmla="*/ 333375 h 1847850"/>
              <a:gd name="connsiteX75" fmla="*/ 1314450 w 2663623"/>
              <a:gd name="connsiteY75" fmla="*/ 371475 h 1847850"/>
              <a:gd name="connsiteX76" fmla="*/ 1276350 w 2663623"/>
              <a:gd name="connsiteY76" fmla="*/ 381000 h 1847850"/>
              <a:gd name="connsiteX77" fmla="*/ 1247775 w 2663623"/>
              <a:gd name="connsiteY77" fmla="*/ 400050 h 1847850"/>
              <a:gd name="connsiteX78" fmla="*/ 1171575 w 2663623"/>
              <a:gd name="connsiteY78" fmla="*/ 457200 h 1847850"/>
              <a:gd name="connsiteX79" fmla="*/ 1257300 w 2663623"/>
              <a:gd name="connsiteY79" fmla="*/ 361950 h 1847850"/>
              <a:gd name="connsiteX80" fmla="*/ 1295400 w 2663623"/>
              <a:gd name="connsiteY80" fmla="*/ 285750 h 1847850"/>
              <a:gd name="connsiteX81" fmla="*/ 1362075 w 2663623"/>
              <a:gd name="connsiteY81" fmla="*/ 171450 h 1847850"/>
              <a:gd name="connsiteX82" fmla="*/ 1352550 w 2663623"/>
              <a:gd name="connsiteY82" fmla="*/ 95250 h 1847850"/>
              <a:gd name="connsiteX83" fmla="*/ 1200150 w 2663623"/>
              <a:gd name="connsiteY83" fmla="*/ 57150 h 1847850"/>
              <a:gd name="connsiteX84" fmla="*/ 1095375 w 2663623"/>
              <a:gd name="connsiteY84" fmla="*/ 28575 h 1847850"/>
              <a:gd name="connsiteX85" fmla="*/ 971550 w 2663623"/>
              <a:gd name="connsiteY85" fmla="*/ 9525 h 1847850"/>
              <a:gd name="connsiteX86" fmla="*/ 771525 w 2663623"/>
              <a:gd name="connsiteY86" fmla="*/ 0 h 1847850"/>
              <a:gd name="connsiteX87" fmla="*/ 714375 w 2663623"/>
              <a:gd name="connsiteY87" fmla="*/ 9525 h 1847850"/>
              <a:gd name="connsiteX88" fmla="*/ 704850 w 2663623"/>
              <a:gd name="connsiteY88" fmla="*/ 38100 h 1847850"/>
              <a:gd name="connsiteX89" fmla="*/ 685800 w 2663623"/>
              <a:gd name="connsiteY89" fmla="*/ 85725 h 1847850"/>
              <a:gd name="connsiteX90" fmla="*/ 676275 w 2663623"/>
              <a:gd name="connsiteY90" fmla="*/ 114300 h 1847850"/>
              <a:gd name="connsiteX91" fmla="*/ 647700 w 2663623"/>
              <a:gd name="connsiteY91" fmla="*/ 133350 h 1847850"/>
              <a:gd name="connsiteX92" fmla="*/ 619125 w 2663623"/>
              <a:gd name="connsiteY92" fmla="*/ 190500 h 1847850"/>
              <a:gd name="connsiteX93" fmla="*/ 638175 w 2663623"/>
              <a:gd name="connsiteY93" fmla="*/ 114300 h 1847850"/>
              <a:gd name="connsiteX94" fmla="*/ 485775 w 2663623"/>
              <a:gd name="connsiteY94" fmla="*/ 76200 h 1847850"/>
              <a:gd name="connsiteX95" fmla="*/ 428625 w 2663623"/>
              <a:gd name="connsiteY95" fmla="*/ 133350 h 1847850"/>
              <a:gd name="connsiteX96" fmla="*/ 371475 w 2663623"/>
              <a:gd name="connsiteY96" fmla="*/ 180975 h 1847850"/>
              <a:gd name="connsiteX97" fmla="*/ 342900 w 2663623"/>
              <a:gd name="connsiteY97" fmla="*/ 209550 h 1847850"/>
              <a:gd name="connsiteX98" fmla="*/ 352425 w 2663623"/>
              <a:gd name="connsiteY98" fmla="*/ 2762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663623" h="1847850">
                <a:moveTo>
                  <a:pt x="352425" y="276225"/>
                </a:moveTo>
                <a:cubicBezTo>
                  <a:pt x="319088" y="279400"/>
                  <a:pt x="255579" y="233723"/>
                  <a:pt x="142875" y="228600"/>
                </a:cubicBezTo>
                <a:cubicBezTo>
                  <a:pt x="125795" y="227824"/>
                  <a:pt x="111125" y="241300"/>
                  <a:pt x="95250" y="247650"/>
                </a:cubicBezTo>
                <a:cubicBezTo>
                  <a:pt x="92075" y="257175"/>
                  <a:pt x="90215" y="267245"/>
                  <a:pt x="85725" y="276225"/>
                </a:cubicBezTo>
                <a:cubicBezTo>
                  <a:pt x="60334" y="327007"/>
                  <a:pt x="69890" y="281671"/>
                  <a:pt x="47625" y="342900"/>
                </a:cubicBezTo>
                <a:cubicBezTo>
                  <a:pt x="39726" y="364623"/>
                  <a:pt x="34181" y="387151"/>
                  <a:pt x="28575" y="409575"/>
                </a:cubicBezTo>
                <a:cubicBezTo>
                  <a:pt x="24648" y="425281"/>
                  <a:pt x="22690" y="441425"/>
                  <a:pt x="19050" y="457200"/>
                </a:cubicBezTo>
                <a:cubicBezTo>
                  <a:pt x="13163" y="482711"/>
                  <a:pt x="0" y="533400"/>
                  <a:pt x="0" y="533400"/>
                </a:cubicBezTo>
                <a:cubicBezTo>
                  <a:pt x="3175" y="577850"/>
                  <a:pt x="-682" y="623371"/>
                  <a:pt x="9525" y="666750"/>
                </a:cubicBezTo>
                <a:cubicBezTo>
                  <a:pt x="14963" y="689861"/>
                  <a:pt x="104768" y="733421"/>
                  <a:pt x="104775" y="733425"/>
                </a:cubicBezTo>
                <a:cubicBezTo>
                  <a:pt x="161354" y="764286"/>
                  <a:pt x="127231" y="745823"/>
                  <a:pt x="200025" y="762000"/>
                </a:cubicBezTo>
                <a:cubicBezTo>
                  <a:pt x="225252" y="767606"/>
                  <a:pt x="243404" y="778927"/>
                  <a:pt x="266700" y="790575"/>
                </a:cubicBezTo>
                <a:cubicBezTo>
                  <a:pt x="250825" y="803275"/>
                  <a:pt x="235339" y="816477"/>
                  <a:pt x="219075" y="828675"/>
                </a:cubicBezTo>
                <a:cubicBezTo>
                  <a:pt x="189724" y="850688"/>
                  <a:pt x="186319" y="844936"/>
                  <a:pt x="161925" y="876300"/>
                </a:cubicBezTo>
                <a:cubicBezTo>
                  <a:pt x="122738" y="926683"/>
                  <a:pt x="126057" y="927870"/>
                  <a:pt x="104775" y="981075"/>
                </a:cubicBezTo>
                <a:cubicBezTo>
                  <a:pt x="111125" y="1054100"/>
                  <a:pt x="110317" y="1128105"/>
                  <a:pt x="123825" y="1200150"/>
                </a:cubicBezTo>
                <a:cubicBezTo>
                  <a:pt x="137762" y="1274480"/>
                  <a:pt x="158703" y="1274008"/>
                  <a:pt x="190500" y="1323975"/>
                </a:cubicBezTo>
                <a:cubicBezTo>
                  <a:pt x="203010" y="1343633"/>
                  <a:pt x="228385" y="1394823"/>
                  <a:pt x="247650" y="1419225"/>
                </a:cubicBezTo>
                <a:cubicBezTo>
                  <a:pt x="288208" y="1470599"/>
                  <a:pt x="315348" y="1537949"/>
                  <a:pt x="371475" y="1571625"/>
                </a:cubicBezTo>
                <a:cubicBezTo>
                  <a:pt x="387350" y="1581150"/>
                  <a:pt x="401701" y="1593873"/>
                  <a:pt x="419100" y="1600200"/>
                </a:cubicBezTo>
                <a:cubicBezTo>
                  <a:pt x="437250" y="1606800"/>
                  <a:pt x="457397" y="1605535"/>
                  <a:pt x="476250" y="1609725"/>
                </a:cubicBezTo>
                <a:cubicBezTo>
                  <a:pt x="486051" y="1611903"/>
                  <a:pt x="495300" y="1616075"/>
                  <a:pt x="504825" y="1619250"/>
                </a:cubicBezTo>
                <a:cubicBezTo>
                  <a:pt x="528669" y="1611302"/>
                  <a:pt x="567838" y="1593294"/>
                  <a:pt x="590550" y="1619250"/>
                </a:cubicBezTo>
                <a:cubicBezTo>
                  <a:pt x="605334" y="1636146"/>
                  <a:pt x="590785" y="1665487"/>
                  <a:pt x="600075" y="1685925"/>
                </a:cubicBezTo>
                <a:cubicBezTo>
                  <a:pt x="607507" y="1702276"/>
                  <a:pt x="626486" y="1710388"/>
                  <a:pt x="638175" y="1724025"/>
                </a:cubicBezTo>
                <a:cubicBezTo>
                  <a:pt x="645625" y="1732717"/>
                  <a:pt x="648431" y="1745271"/>
                  <a:pt x="657225" y="1752600"/>
                </a:cubicBezTo>
                <a:cubicBezTo>
                  <a:pt x="668133" y="1761690"/>
                  <a:pt x="682997" y="1764605"/>
                  <a:pt x="695325" y="1771650"/>
                </a:cubicBezTo>
                <a:cubicBezTo>
                  <a:pt x="705264" y="1777330"/>
                  <a:pt x="713661" y="1785580"/>
                  <a:pt x="723900" y="1790700"/>
                </a:cubicBezTo>
                <a:cubicBezTo>
                  <a:pt x="742246" y="1799873"/>
                  <a:pt x="772264" y="1803646"/>
                  <a:pt x="790575" y="1809750"/>
                </a:cubicBezTo>
                <a:cubicBezTo>
                  <a:pt x="910260" y="1849645"/>
                  <a:pt x="744670" y="1808016"/>
                  <a:pt x="923925" y="1847850"/>
                </a:cubicBezTo>
                <a:cubicBezTo>
                  <a:pt x="952500" y="1841500"/>
                  <a:pt x="983822" y="1842575"/>
                  <a:pt x="1009650" y="1828800"/>
                </a:cubicBezTo>
                <a:cubicBezTo>
                  <a:pt x="1033421" y="1816122"/>
                  <a:pt x="1066800" y="1771650"/>
                  <a:pt x="1066800" y="1771650"/>
                </a:cubicBezTo>
                <a:cubicBezTo>
                  <a:pt x="1073150" y="1749425"/>
                  <a:pt x="1075513" y="1725649"/>
                  <a:pt x="1085850" y="1704975"/>
                </a:cubicBezTo>
                <a:cubicBezTo>
                  <a:pt x="1094942" y="1686791"/>
                  <a:pt x="1113706" y="1674911"/>
                  <a:pt x="1123950" y="1657350"/>
                </a:cubicBezTo>
                <a:cubicBezTo>
                  <a:pt x="1136134" y="1636464"/>
                  <a:pt x="1143000" y="1612900"/>
                  <a:pt x="1152525" y="1590675"/>
                </a:cubicBezTo>
                <a:cubicBezTo>
                  <a:pt x="1155700" y="1568450"/>
                  <a:pt x="1163295" y="1546416"/>
                  <a:pt x="1162050" y="1524000"/>
                </a:cubicBezTo>
                <a:cubicBezTo>
                  <a:pt x="1160081" y="1488557"/>
                  <a:pt x="1151222" y="1453757"/>
                  <a:pt x="1143000" y="1419225"/>
                </a:cubicBezTo>
                <a:cubicBezTo>
                  <a:pt x="1128852" y="1359805"/>
                  <a:pt x="1120451" y="1322484"/>
                  <a:pt x="1085850" y="1276350"/>
                </a:cubicBezTo>
                <a:cubicBezTo>
                  <a:pt x="1077768" y="1265574"/>
                  <a:pt x="1066800" y="1257300"/>
                  <a:pt x="1057275" y="1247775"/>
                </a:cubicBezTo>
                <a:cubicBezTo>
                  <a:pt x="1054100" y="1257300"/>
                  <a:pt x="1047750" y="1266310"/>
                  <a:pt x="1047750" y="1276350"/>
                </a:cubicBezTo>
                <a:cubicBezTo>
                  <a:pt x="1047750" y="1295663"/>
                  <a:pt x="1053085" y="1314647"/>
                  <a:pt x="1057275" y="1333500"/>
                </a:cubicBezTo>
                <a:cubicBezTo>
                  <a:pt x="1062807" y="1358395"/>
                  <a:pt x="1085067" y="1403763"/>
                  <a:pt x="1095375" y="1419225"/>
                </a:cubicBezTo>
                <a:cubicBezTo>
                  <a:pt x="1102847" y="1430433"/>
                  <a:pt x="1115420" y="1437374"/>
                  <a:pt x="1123950" y="1447800"/>
                </a:cubicBezTo>
                <a:cubicBezTo>
                  <a:pt x="1144055" y="1472373"/>
                  <a:pt x="1158649" y="1501549"/>
                  <a:pt x="1181100" y="1524000"/>
                </a:cubicBezTo>
                <a:cubicBezTo>
                  <a:pt x="1210690" y="1553590"/>
                  <a:pt x="1277963" y="1605769"/>
                  <a:pt x="1323975" y="1628775"/>
                </a:cubicBezTo>
                <a:cubicBezTo>
                  <a:pt x="1332955" y="1633265"/>
                  <a:pt x="1343025" y="1635125"/>
                  <a:pt x="1352550" y="1638300"/>
                </a:cubicBezTo>
                <a:cubicBezTo>
                  <a:pt x="1392258" y="1678008"/>
                  <a:pt x="1398561" y="1690995"/>
                  <a:pt x="1457325" y="1714500"/>
                </a:cubicBezTo>
                <a:cubicBezTo>
                  <a:pt x="1481634" y="1724224"/>
                  <a:pt x="1508125" y="1727200"/>
                  <a:pt x="1533525" y="1733550"/>
                </a:cubicBezTo>
                <a:lnTo>
                  <a:pt x="1857375" y="1714500"/>
                </a:lnTo>
                <a:cubicBezTo>
                  <a:pt x="1904826" y="1700792"/>
                  <a:pt x="1962150" y="1609725"/>
                  <a:pt x="1962150" y="1609725"/>
                </a:cubicBezTo>
                <a:cubicBezTo>
                  <a:pt x="1983703" y="1545067"/>
                  <a:pt x="1955188" y="1622256"/>
                  <a:pt x="2009775" y="1524000"/>
                </a:cubicBezTo>
                <a:cubicBezTo>
                  <a:pt x="2014651" y="1515223"/>
                  <a:pt x="2016125" y="1504950"/>
                  <a:pt x="2019300" y="1495425"/>
                </a:cubicBezTo>
                <a:cubicBezTo>
                  <a:pt x="2022475" y="1473200"/>
                  <a:pt x="2024422" y="1450765"/>
                  <a:pt x="2028825" y="1428750"/>
                </a:cubicBezTo>
                <a:cubicBezTo>
                  <a:pt x="2030794" y="1418905"/>
                  <a:pt x="2028310" y="1400175"/>
                  <a:pt x="2038350" y="1400175"/>
                </a:cubicBezTo>
                <a:cubicBezTo>
                  <a:pt x="2051820" y="1400175"/>
                  <a:pt x="2057400" y="1419225"/>
                  <a:pt x="2066925" y="1428750"/>
                </a:cubicBezTo>
                <a:cubicBezTo>
                  <a:pt x="2083488" y="1470159"/>
                  <a:pt x="2105636" y="1531339"/>
                  <a:pt x="2133600" y="1562100"/>
                </a:cubicBezTo>
                <a:cubicBezTo>
                  <a:pt x="2139363" y="1568439"/>
                  <a:pt x="2236066" y="1599430"/>
                  <a:pt x="2238375" y="1600200"/>
                </a:cubicBezTo>
                <a:cubicBezTo>
                  <a:pt x="2257425" y="1593850"/>
                  <a:pt x="2277293" y="1589565"/>
                  <a:pt x="2295525" y="1581150"/>
                </a:cubicBezTo>
                <a:cubicBezTo>
                  <a:pt x="2355385" y="1553522"/>
                  <a:pt x="2431335" y="1494963"/>
                  <a:pt x="2476500" y="1457325"/>
                </a:cubicBezTo>
                <a:cubicBezTo>
                  <a:pt x="2507208" y="1431735"/>
                  <a:pt x="2567328" y="1384558"/>
                  <a:pt x="2590800" y="1352550"/>
                </a:cubicBezTo>
                <a:cubicBezTo>
                  <a:pt x="2610131" y="1326190"/>
                  <a:pt x="2622550" y="1295400"/>
                  <a:pt x="2638425" y="1266825"/>
                </a:cubicBezTo>
                <a:cubicBezTo>
                  <a:pt x="2667199" y="1151729"/>
                  <a:pt x="2676526" y="1129248"/>
                  <a:pt x="2638425" y="942975"/>
                </a:cubicBezTo>
                <a:cubicBezTo>
                  <a:pt x="2628166" y="892818"/>
                  <a:pt x="2591229" y="851812"/>
                  <a:pt x="2562225" y="809625"/>
                </a:cubicBezTo>
                <a:cubicBezTo>
                  <a:pt x="2555740" y="800192"/>
                  <a:pt x="2542808" y="797444"/>
                  <a:pt x="2533650" y="790575"/>
                </a:cubicBezTo>
                <a:cubicBezTo>
                  <a:pt x="2517386" y="778377"/>
                  <a:pt x="2503265" y="763250"/>
                  <a:pt x="2486025" y="752475"/>
                </a:cubicBezTo>
                <a:cubicBezTo>
                  <a:pt x="2477511" y="747154"/>
                  <a:pt x="2466430" y="747440"/>
                  <a:pt x="2457450" y="742950"/>
                </a:cubicBezTo>
                <a:cubicBezTo>
                  <a:pt x="2447211" y="737830"/>
                  <a:pt x="2438400" y="730250"/>
                  <a:pt x="2428875" y="723900"/>
                </a:cubicBezTo>
                <a:cubicBezTo>
                  <a:pt x="2457286" y="581846"/>
                  <a:pt x="2445771" y="660957"/>
                  <a:pt x="2457450" y="485775"/>
                </a:cubicBezTo>
                <a:cubicBezTo>
                  <a:pt x="2447925" y="447675"/>
                  <a:pt x="2441294" y="408732"/>
                  <a:pt x="2428875" y="371475"/>
                </a:cubicBezTo>
                <a:cubicBezTo>
                  <a:pt x="2416307" y="333772"/>
                  <a:pt x="2373519" y="321365"/>
                  <a:pt x="2343150" y="304800"/>
                </a:cubicBezTo>
                <a:cubicBezTo>
                  <a:pt x="2330685" y="298001"/>
                  <a:pt x="2318345" y="290736"/>
                  <a:pt x="2305050" y="285750"/>
                </a:cubicBezTo>
                <a:cubicBezTo>
                  <a:pt x="2292793" y="281153"/>
                  <a:pt x="2279489" y="279987"/>
                  <a:pt x="2266950" y="276225"/>
                </a:cubicBezTo>
                <a:cubicBezTo>
                  <a:pt x="2247716" y="270455"/>
                  <a:pt x="2228850" y="263525"/>
                  <a:pt x="2209800" y="257175"/>
                </a:cubicBezTo>
                <a:cubicBezTo>
                  <a:pt x="2006600" y="266700"/>
                  <a:pt x="1802749" y="266908"/>
                  <a:pt x="1600200" y="285750"/>
                </a:cubicBezTo>
                <a:cubicBezTo>
                  <a:pt x="1528877" y="292385"/>
                  <a:pt x="1459260" y="312792"/>
                  <a:pt x="1390650" y="333375"/>
                </a:cubicBezTo>
                <a:cubicBezTo>
                  <a:pt x="1363450" y="341535"/>
                  <a:pt x="1342000" y="364587"/>
                  <a:pt x="1314450" y="371475"/>
                </a:cubicBezTo>
                <a:lnTo>
                  <a:pt x="1276350" y="381000"/>
                </a:lnTo>
                <a:cubicBezTo>
                  <a:pt x="1266825" y="387350"/>
                  <a:pt x="1257033" y="393317"/>
                  <a:pt x="1247775" y="400050"/>
                </a:cubicBezTo>
                <a:cubicBezTo>
                  <a:pt x="1222098" y="418724"/>
                  <a:pt x="1203325" y="457200"/>
                  <a:pt x="1171575" y="457200"/>
                </a:cubicBezTo>
                <a:cubicBezTo>
                  <a:pt x="1158912" y="457200"/>
                  <a:pt x="1253659" y="366198"/>
                  <a:pt x="1257300" y="361950"/>
                </a:cubicBezTo>
                <a:cubicBezTo>
                  <a:pt x="1290850" y="322809"/>
                  <a:pt x="1264607" y="338538"/>
                  <a:pt x="1295400" y="285750"/>
                </a:cubicBezTo>
                <a:cubicBezTo>
                  <a:pt x="1375988" y="147599"/>
                  <a:pt x="1318467" y="280469"/>
                  <a:pt x="1362075" y="171450"/>
                </a:cubicBezTo>
                <a:cubicBezTo>
                  <a:pt x="1358900" y="146050"/>
                  <a:pt x="1373462" y="110012"/>
                  <a:pt x="1352550" y="95250"/>
                </a:cubicBezTo>
                <a:cubicBezTo>
                  <a:pt x="1309771" y="65053"/>
                  <a:pt x="1249826" y="73709"/>
                  <a:pt x="1200150" y="57150"/>
                </a:cubicBezTo>
                <a:cubicBezTo>
                  <a:pt x="1152916" y="41405"/>
                  <a:pt x="1165202" y="44689"/>
                  <a:pt x="1095375" y="28575"/>
                </a:cubicBezTo>
                <a:cubicBezTo>
                  <a:pt x="1056688" y="19647"/>
                  <a:pt x="1009995" y="12176"/>
                  <a:pt x="971550" y="9525"/>
                </a:cubicBezTo>
                <a:cubicBezTo>
                  <a:pt x="904958" y="4932"/>
                  <a:pt x="838200" y="3175"/>
                  <a:pt x="771525" y="0"/>
                </a:cubicBezTo>
                <a:cubicBezTo>
                  <a:pt x="752475" y="3175"/>
                  <a:pt x="731143" y="-57"/>
                  <a:pt x="714375" y="9525"/>
                </a:cubicBezTo>
                <a:cubicBezTo>
                  <a:pt x="705658" y="14506"/>
                  <a:pt x="708375" y="28699"/>
                  <a:pt x="704850" y="38100"/>
                </a:cubicBezTo>
                <a:cubicBezTo>
                  <a:pt x="698847" y="54109"/>
                  <a:pt x="691803" y="69716"/>
                  <a:pt x="685800" y="85725"/>
                </a:cubicBezTo>
                <a:cubicBezTo>
                  <a:pt x="682275" y="95126"/>
                  <a:pt x="682547" y="106460"/>
                  <a:pt x="676275" y="114300"/>
                </a:cubicBezTo>
                <a:cubicBezTo>
                  <a:pt x="669124" y="123239"/>
                  <a:pt x="657225" y="127000"/>
                  <a:pt x="647700" y="133350"/>
                </a:cubicBezTo>
                <a:cubicBezTo>
                  <a:pt x="638175" y="152400"/>
                  <a:pt x="628650" y="209550"/>
                  <a:pt x="619125" y="190500"/>
                </a:cubicBezTo>
                <a:cubicBezTo>
                  <a:pt x="607416" y="167082"/>
                  <a:pt x="638175" y="114300"/>
                  <a:pt x="638175" y="114300"/>
                </a:cubicBezTo>
                <a:cubicBezTo>
                  <a:pt x="620778" y="27317"/>
                  <a:pt x="640413" y="43645"/>
                  <a:pt x="485775" y="76200"/>
                </a:cubicBezTo>
                <a:cubicBezTo>
                  <a:pt x="452571" y="83190"/>
                  <a:pt x="446347" y="112084"/>
                  <a:pt x="428625" y="133350"/>
                </a:cubicBezTo>
                <a:cubicBezTo>
                  <a:pt x="390679" y="178886"/>
                  <a:pt x="412343" y="146918"/>
                  <a:pt x="371475" y="180975"/>
                </a:cubicBezTo>
                <a:cubicBezTo>
                  <a:pt x="361127" y="189599"/>
                  <a:pt x="352425" y="200025"/>
                  <a:pt x="342900" y="209550"/>
                </a:cubicBezTo>
                <a:cubicBezTo>
                  <a:pt x="321605" y="273435"/>
                  <a:pt x="385762" y="273050"/>
                  <a:pt x="352425" y="27622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543800" y="298132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267575" y="313372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43725" y="301942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96200" y="349567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91400" y="342900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72375" y="345757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34225" y="344805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19875" y="369570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24700" y="364807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972300" y="339090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81775" y="348615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91325" y="339090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57975" y="289560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29375" y="290512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81775" y="302895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648450" y="317182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353175" y="325755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91325" y="361950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296025" y="353377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134100" y="362902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477000" y="371475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34100" y="313372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934075" y="2971800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10275" y="3438525"/>
            <a:ext cx="104774" cy="104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515225" y="392430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143875" y="326707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53125" y="401002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791450" y="381000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267700" y="356235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448675" y="359092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010525" y="358140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753225" y="406717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277100" y="408622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81700" y="383857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591175" y="393382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800725" y="383857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667375" y="323850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438775" y="324802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591175" y="337185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657850" y="351472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362575" y="360045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924675" y="399097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305425" y="398145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400800" y="396240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610350" y="408622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43500" y="3476625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943475" y="331470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019675" y="3886200"/>
            <a:ext cx="104774" cy="1047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771900" y="6396335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‘</a:t>
            </a:r>
            <a:r>
              <a:rPr lang="en-US" sz="2400" b="1" dirty="0" smtClean="0">
                <a:solidFill>
                  <a:srgbClr val="9933FF"/>
                </a:solidFill>
              </a:rPr>
              <a:t>Semi-direct effect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038225" y="4905375"/>
            <a:ext cx="782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Less cloud </a:t>
            </a:r>
            <a:r>
              <a:rPr lang="en-US" sz="2400" dirty="0" smtClean="0">
                <a:sym typeface="Wingdings" panose="05000000000000000000" pitchFamily="2" charset="2"/>
              </a:rPr>
              <a:t> less cloud scattering  more incoming solar radiation  warmer climate</a:t>
            </a:r>
            <a:endParaRPr lang="en-US" sz="2400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66775" y="1828800"/>
            <a:ext cx="485775" cy="695325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" idx="94"/>
          </p:cNvCxnSpPr>
          <p:nvPr/>
        </p:nvCxnSpPr>
        <p:spPr>
          <a:xfrm flipV="1">
            <a:off x="1362075" y="1990725"/>
            <a:ext cx="628650" cy="5334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648325" y="2085975"/>
            <a:ext cx="485775" cy="695325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076950" y="2238375"/>
            <a:ext cx="628650" cy="5334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962150" y="4105275"/>
            <a:ext cx="485775" cy="69532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133475" y="4381500"/>
            <a:ext cx="19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= T 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6705600" y="3905250"/>
            <a:ext cx="485775" cy="69532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067425" y="4381500"/>
            <a:ext cx="19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&gt; T </a:t>
            </a:r>
            <a:endParaRPr lang="en-US" dirty="0"/>
          </a:p>
        </p:txBody>
      </p:sp>
      <p:sp>
        <p:nvSpPr>
          <p:cNvPr id="99" name="Sun 98"/>
          <p:cNvSpPr/>
          <p:nvPr/>
        </p:nvSpPr>
        <p:spPr>
          <a:xfrm>
            <a:off x="285750" y="1335428"/>
            <a:ext cx="571500" cy="617197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un 99"/>
          <p:cNvSpPr/>
          <p:nvPr/>
        </p:nvSpPr>
        <p:spPr>
          <a:xfrm>
            <a:off x="5067300" y="1621178"/>
            <a:ext cx="571500" cy="617197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713" y="178904"/>
            <a:ext cx="833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Aerosol Forcing-related measurements in Viet Nam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937512" y="2951917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Scattering</a:t>
            </a:r>
          </a:p>
          <a:p>
            <a:r>
              <a:rPr lang="en-US" dirty="0" smtClean="0"/>
              <a:t>Back-scattering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470" y="5794513"/>
            <a:ext cx="6013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Amount: </a:t>
            </a:r>
            <a:r>
              <a:rPr lang="en-US" dirty="0" err="1" smtClean="0"/>
              <a:t>absorption+scattering</a:t>
            </a:r>
            <a:r>
              <a:rPr lang="en-US" dirty="0" smtClean="0"/>
              <a:t> = extinction</a:t>
            </a:r>
          </a:p>
          <a:p>
            <a:r>
              <a:rPr lang="en-US" dirty="0" smtClean="0"/>
              <a:t>Size: back-scattering</a:t>
            </a:r>
          </a:p>
          <a:p>
            <a:r>
              <a:rPr lang="en-US" dirty="0" smtClean="0"/>
              <a:t>Darkness: scattering/extinction = single scattering albedo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" y="1495008"/>
            <a:ext cx="6227197" cy="389199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708913" y="2951917"/>
            <a:ext cx="278296" cy="168966"/>
          </a:xfrm>
          <a:prstGeom prst="straightConnector1">
            <a:avLst/>
          </a:prstGeom>
          <a:ln w="38100">
            <a:solidFill>
              <a:srgbClr val="F311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698974" y="3419056"/>
            <a:ext cx="318052" cy="228600"/>
          </a:xfrm>
          <a:prstGeom prst="straightConnector1">
            <a:avLst/>
          </a:prstGeom>
          <a:ln w="38100">
            <a:solidFill>
              <a:srgbClr val="F311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191" y="874645"/>
            <a:ext cx="7179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Aerosol data from </a:t>
            </a:r>
            <a:r>
              <a:rPr lang="en-US" sz="2400" dirty="0" err="1" smtClean="0"/>
              <a:t>Pha</a:t>
            </a:r>
            <a:r>
              <a:rPr lang="en-US" sz="2400" dirty="0" smtClean="0"/>
              <a:t> Din site in Northern Vietnam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35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2355941" y="4689829"/>
            <a:ext cx="2274887" cy="1516063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400" b="1" dirty="0">
                <a:solidFill>
                  <a:schemeClr val="bg1"/>
                </a:solidFill>
              </a:rPr>
              <a:t>Climate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12413" y="4408045"/>
            <a:ext cx="1990725" cy="1416050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/>
              <a:t>Visibility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283325" y="3998913"/>
            <a:ext cx="1990725" cy="1787525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Health/</a:t>
            </a:r>
          </a:p>
          <a:p>
            <a:r>
              <a:rPr lang="en-US" altLang="en-US" sz="2400"/>
              <a:t>Welfare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436688" y="2571750"/>
            <a:ext cx="1606550" cy="1628775"/>
          </a:xfrm>
          <a:prstGeom prst="flowChartAlternateProcess">
            <a:avLst/>
          </a:prstGeom>
          <a:solidFill>
            <a:srgbClr val="CC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Optical </a:t>
            </a:r>
          </a:p>
          <a:p>
            <a:r>
              <a:rPr lang="en-US" altLang="en-US" sz="2400"/>
              <a:t>Properties</a:t>
            </a:r>
          </a:p>
          <a:p>
            <a:r>
              <a:rPr lang="en-US" altLang="en-US" sz="1800" i="1"/>
              <a:t>Scattering, </a:t>
            </a:r>
          </a:p>
          <a:p>
            <a:r>
              <a:rPr lang="en-US" altLang="en-US" sz="1800" i="1"/>
              <a:t>absorption, </a:t>
            </a:r>
          </a:p>
          <a:p>
            <a:r>
              <a:rPr lang="en-US" altLang="en-US" sz="1800" i="1"/>
              <a:t>phase function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651250" y="3559175"/>
            <a:ext cx="1606550" cy="1257300"/>
          </a:xfrm>
          <a:prstGeom prst="flowChartAlternateProcess">
            <a:avLst/>
          </a:prstGeom>
          <a:solidFill>
            <a:srgbClr val="CC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Chemical </a:t>
            </a:r>
          </a:p>
          <a:p>
            <a:r>
              <a:rPr lang="en-US" altLang="en-US" sz="2400"/>
              <a:t>Properties</a:t>
            </a:r>
          </a:p>
          <a:p>
            <a:r>
              <a:rPr lang="en-US" altLang="en-US" sz="1800" i="1"/>
              <a:t>Hygroscopicity,</a:t>
            </a:r>
          </a:p>
          <a:p>
            <a:r>
              <a:rPr lang="en-US" altLang="en-US" sz="1800" i="1"/>
              <a:t>toxicity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338513" y="1887538"/>
            <a:ext cx="1606550" cy="1025525"/>
          </a:xfrm>
          <a:prstGeom prst="flowChartAlternateProcess">
            <a:avLst/>
          </a:prstGeom>
          <a:solidFill>
            <a:srgbClr val="CC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Physical </a:t>
            </a:r>
          </a:p>
          <a:p>
            <a:r>
              <a:rPr lang="en-US" altLang="en-US" sz="2400"/>
              <a:t>Properties</a:t>
            </a:r>
          </a:p>
          <a:p>
            <a:r>
              <a:rPr lang="en-US" altLang="en-US" sz="1800" i="1"/>
              <a:t>Size, shape, #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2471738" y="1627188"/>
            <a:ext cx="904875" cy="9334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4113213" y="1651000"/>
            <a:ext cx="28575" cy="2682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4948238" y="1622425"/>
            <a:ext cx="361950" cy="19589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1466850" y="4159250"/>
            <a:ext cx="192088" cy="601663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2657475" y="4202113"/>
            <a:ext cx="474663" cy="874712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 flipV="1">
            <a:off x="4202113" y="2894013"/>
            <a:ext cx="9525" cy="682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272088" y="4030663"/>
            <a:ext cx="1206500" cy="64135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902200" y="2820988"/>
            <a:ext cx="1679575" cy="1497012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3024188" y="3163888"/>
            <a:ext cx="1185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914650" y="812800"/>
            <a:ext cx="2913063" cy="84455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/>
              <a:t>In-situ Aerosol</a:t>
            </a:r>
          </a:p>
          <a:p>
            <a:r>
              <a:rPr lang="en-US" altLang="en-US" sz="2400"/>
              <a:t>Monitoring</a:t>
            </a:r>
          </a:p>
        </p:txBody>
      </p:sp>
      <p:sp>
        <p:nvSpPr>
          <p:cNvPr id="20" name="Arc 23"/>
          <p:cNvSpPr>
            <a:spLocks/>
          </p:cNvSpPr>
          <p:nvPr/>
        </p:nvSpPr>
        <p:spPr bwMode="auto">
          <a:xfrm flipH="1" flipV="1">
            <a:off x="1062038" y="5684838"/>
            <a:ext cx="1587500" cy="742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24175" y="94193"/>
            <a:ext cx="370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200" u="sng" dirty="0"/>
              <a:t>It’s all tied together!</a:t>
            </a:r>
          </a:p>
        </p:txBody>
      </p:sp>
    </p:spTree>
    <p:extLst>
      <p:ext uri="{BB962C8B-B14F-4D97-AF65-F5344CB8AC3E}">
        <p14:creationId xmlns:p14="http://schemas.microsoft.com/office/powerpoint/2010/main" val="14963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n_rfe_r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17633" b="5774"/>
          <a:stretch>
            <a:fillRect/>
          </a:stretch>
        </p:blipFill>
        <p:spPr bwMode="auto">
          <a:xfrm>
            <a:off x="3465513" y="3797300"/>
            <a:ext cx="4364037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3242" y="6365598"/>
            <a:ext cx="2138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itchFamily="34" charset="0"/>
              </a:rPr>
              <a:t>Relative Humidity (%)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 rot="16200000">
            <a:off x="1984375" y="4581525"/>
            <a:ext cx="2359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Radiative forcing efficiency (W m</a:t>
            </a:r>
            <a:r>
              <a:rPr lang="en-US" altLang="en-US" sz="1400" baseline="30000">
                <a:latin typeface="Arial" pitchFamily="34" charset="0"/>
              </a:rPr>
              <a:t>-2</a:t>
            </a:r>
            <a:r>
              <a:rPr lang="en-US" altLang="en-US" sz="1400">
                <a:latin typeface="Arial" pitchFamily="34" charset="0"/>
              </a:rPr>
              <a:t> AOD</a:t>
            </a:r>
            <a:r>
              <a:rPr lang="en-US" altLang="en-US" sz="1400" baseline="30000">
                <a:latin typeface="Arial" pitchFamily="34" charset="0"/>
              </a:rPr>
              <a:t>-1</a:t>
            </a:r>
            <a:r>
              <a:rPr lang="en-US" altLang="en-US" sz="1400">
                <a:latin typeface="Arial" pitchFamily="34" charset="0"/>
              </a:rPr>
              <a:t>)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7543800" y="3986798"/>
            <a:ext cx="146226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C000"/>
                </a:solidFill>
                <a:latin typeface="+mn-lt"/>
              </a:rPr>
              <a:t>Clean Marine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7543800" y="4453524"/>
            <a:ext cx="130195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err="1" smtClean="0">
                <a:latin typeface="+mn-lt"/>
                <a:ea typeface="ヒラギノ角ゴ Pro W3" pitchFamily="28" charset="-128"/>
              </a:rPr>
              <a:t>Polluted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+mn-lt"/>
                <a:ea typeface="ヒラギノ角ゴ Pro W3" pitchFamily="28" charset="-128"/>
              </a:rPr>
              <a:t>ust</a:t>
            </a:r>
            <a:endParaRPr lang="en-US" altLang="en-US" sz="1600" b="1" dirty="0">
              <a:solidFill>
                <a:schemeClr val="bg1"/>
              </a:solidFill>
              <a:latin typeface="+mn-lt"/>
              <a:ea typeface="ヒラギノ角ゴ Pro W3" pitchFamily="28" charset="-128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43800" y="4781263"/>
            <a:ext cx="171393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33CC"/>
                </a:solidFill>
                <a:latin typeface="+mn-lt"/>
                <a:ea typeface="ヒラギノ角ゴ Pro W3" pitchFamily="28" charset="-128"/>
              </a:rPr>
              <a:t>Continental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339966"/>
                </a:solidFill>
                <a:latin typeface="+mn-lt"/>
                <a:ea typeface="ヒラギノ角ゴ Pro W3" pitchFamily="28" charset="-128"/>
              </a:rPr>
              <a:t>Polluted Marine</a:t>
            </a:r>
            <a:endParaRPr lang="en-US" altLang="en-US" sz="16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5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216" y="-19050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Aerosol amount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4711" r="38015" b="8713"/>
          <a:stretch/>
        </p:blipFill>
        <p:spPr>
          <a:xfrm>
            <a:off x="0" y="523986"/>
            <a:ext cx="4345969" cy="3298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23" y="6575456"/>
            <a:ext cx="2375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From Olsen, AGU, 2006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499" y="3852790"/>
            <a:ext cx="42021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311D8"/>
                </a:solidFill>
              </a:rPr>
              <a:t>Increasing Aerosol Amount </a:t>
            </a:r>
            <a:r>
              <a:rPr lang="en-US" sz="2400" dirty="0" smtClean="0">
                <a:solidFill>
                  <a:srgbClr val="F311D8"/>
                </a:solidFill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rgbClr val="F311D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8723" y="780844"/>
            <a:ext cx="36370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Colored lines represent different aerosol darkness values</a:t>
            </a:r>
          </a:p>
          <a:p>
            <a:endParaRPr lang="en-US" dirty="0"/>
          </a:p>
          <a:p>
            <a:r>
              <a:rPr lang="en-US" dirty="0" smtClean="0"/>
              <a:t>As aerosol amount increases, the absolute aerosol forcing changes.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Warming/cooling effect depends on aerosol darkness (single scattering albedo)</a:t>
            </a:r>
          </a:p>
        </p:txBody>
      </p:sp>
      <p:sp>
        <p:nvSpPr>
          <p:cNvPr id="7" name="Oval 6"/>
          <p:cNvSpPr/>
          <p:nvPr/>
        </p:nvSpPr>
        <p:spPr>
          <a:xfrm>
            <a:off x="1428116" y="667835"/>
            <a:ext cx="184935" cy="16438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36678" y="1025719"/>
            <a:ext cx="184935" cy="1643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34966" y="1373327"/>
            <a:ext cx="184935" cy="1643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31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Arial" pitchFamily="34" charset="0"/>
              </a:rPr>
              <a:t>Measured Parameters</a:t>
            </a:r>
          </a:p>
        </p:txBody>
      </p:sp>
      <p:sp>
        <p:nvSpPr>
          <p:cNvPr id="5" name="Text Box 79"/>
          <p:cNvSpPr txBox="1">
            <a:spLocks noChangeArrowheads="1"/>
          </p:cNvSpPr>
          <p:nvPr/>
        </p:nvSpPr>
        <p:spPr bwMode="auto">
          <a:xfrm>
            <a:off x="114300" y="4183063"/>
            <a:ext cx="5026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Clean Region: 10 Mm</a:t>
            </a:r>
            <a:r>
              <a:rPr lang="en-US" altLang="en-US" sz="2000" baseline="30000">
                <a:latin typeface="Arial" pitchFamily="34" charset="0"/>
              </a:rPr>
              <a:t>-1</a:t>
            </a:r>
            <a:r>
              <a:rPr lang="en-US" altLang="en-US" sz="2000">
                <a:latin typeface="Arial" pitchFamily="34" charset="0"/>
              </a:rPr>
              <a:t> &lt; Light extinction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Polluted Region: Light extinction &gt; 60 Mm</a:t>
            </a:r>
            <a:r>
              <a:rPr lang="en-US" altLang="en-US" sz="2000" baseline="30000">
                <a:latin typeface="Arial" pitchFamily="34" charset="0"/>
              </a:rPr>
              <a:t>-1</a:t>
            </a:r>
            <a:endParaRPr lang="en-US" altLang="en-US" sz="2000">
              <a:latin typeface="Arial" pitchFamily="34" charset="0"/>
            </a:endParaRPr>
          </a:p>
        </p:txBody>
      </p:sp>
      <p:sp>
        <p:nvSpPr>
          <p:cNvPr id="6" name="Text Box 83"/>
          <p:cNvSpPr txBox="1">
            <a:spLocks noChangeArrowheads="1"/>
          </p:cNvSpPr>
          <p:nvPr/>
        </p:nvSpPr>
        <p:spPr bwMode="auto">
          <a:xfrm>
            <a:off x="277813" y="4884738"/>
            <a:ext cx="4359275" cy="40005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Boulder: light extinction ~10-20 Mm</a:t>
            </a:r>
            <a:r>
              <a:rPr lang="en-US" altLang="en-US" sz="2000" baseline="30000">
                <a:latin typeface="Arial" pitchFamily="34" charset="0"/>
              </a:rPr>
              <a:t>-1</a:t>
            </a:r>
          </a:p>
        </p:txBody>
      </p:sp>
      <p:pic>
        <p:nvPicPr>
          <p:cNvPr id="7" name="Picture 95" descr="exhau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670050"/>
            <a:ext cx="21209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6"/>
          <p:cNvSpPr>
            <a:spLocks noChangeShapeType="1"/>
          </p:cNvSpPr>
          <p:nvPr/>
        </p:nvSpPr>
        <p:spPr bwMode="auto">
          <a:xfrm>
            <a:off x="2817813" y="1925638"/>
            <a:ext cx="4078287" cy="28416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97" descr="wave_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232275"/>
            <a:ext cx="29162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8"/>
          <p:cNvSpPr>
            <a:spLocks noChangeShapeType="1"/>
          </p:cNvSpPr>
          <p:nvPr/>
        </p:nvSpPr>
        <p:spPr bwMode="auto">
          <a:xfrm>
            <a:off x="2849563" y="2359025"/>
            <a:ext cx="3576637" cy="301625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114300" y="1066800"/>
            <a:ext cx="58451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These properties depend on AMOUNT of Aerosol: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	Light absorption,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ap</a:t>
            </a:r>
            <a:r>
              <a:rPr lang="en-US" altLang="en-US" sz="2000">
                <a:latin typeface="Arial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	Light scattering,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sp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   Back-scattering,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bsp</a:t>
            </a:r>
            <a:endParaRPr lang="en-US" altLang="en-US" sz="20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	Light extinction,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ext</a:t>
            </a:r>
            <a:r>
              <a:rPr lang="en-US" altLang="en-US" sz="2000">
                <a:latin typeface="Arial" pitchFamily="34" charset="0"/>
              </a:rPr>
              <a:t> =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sp </a:t>
            </a:r>
            <a:r>
              <a:rPr lang="en-US" altLang="en-US" sz="2000">
                <a:latin typeface="Arial" pitchFamily="34" charset="0"/>
              </a:rPr>
              <a:t>+ </a:t>
            </a:r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-25000">
                <a:latin typeface="Arial" pitchFamily="34" charset="0"/>
              </a:rPr>
              <a:t>ap</a:t>
            </a:r>
            <a:endParaRPr lang="en-US" altLang="en-US" sz="20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	Number concentration, N</a:t>
            </a:r>
            <a:r>
              <a:rPr lang="en-US" altLang="en-US" sz="2000" baseline="-25000">
                <a:latin typeface="Arial" pitchFamily="34" charset="0"/>
              </a:rPr>
              <a:t>CN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2624138" y="2068513"/>
            <a:ext cx="225425" cy="5826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>
            <a:off x="114300" y="5730875"/>
            <a:ext cx="558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20 Mm</a:t>
            </a:r>
            <a:r>
              <a:rPr lang="en-US" altLang="en-US" sz="2000" baseline="30000">
                <a:latin typeface="Arial" pitchFamily="34" charset="0"/>
              </a:rPr>
              <a:t>-1</a:t>
            </a:r>
            <a:r>
              <a:rPr lang="en-US" altLang="en-US" sz="2000">
                <a:latin typeface="Arial" pitchFamily="34" charset="0"/>
              </a:rPr>
              <a:t> ~ 7 </a:t>
            </a:r>
            <a:r>
              <a:rPr lang="en-US" altLang="en-US" sz="2000">
                <a:latin typeface="Symbol" pitchFamily="18" charset="2"/>
              </a:rPr>
              <a:t>m</a:t>
            </a:r>
            <a:r>
              <a:rPr lang="en-US" altLang="en-US" sz="2000">
                <a:latin typeface="Arial" pitchFamily="34" charset="0"/>
              </a:rPr>
              <a:t>g/m</a:t>
            </a:r>
            <a:r>
              <a:rPr lang="en-US" altLang="en-US" sz="2000" baseline="30000">
                <a:latin typeface="Arial" pitchFamily="34" charset="0"/>
              </a:rPr>
              <a:t>3</a:t>
            </a:r>
            <a:r>
              <a:rPr lang="en-US" altLang="en-US" sz="2000">
                <a:latin typeface="Arial" pitchFamily="34" charset="0"/>
              </a:rPr>
              <a:t> PM2.5 ~ 120 miles visibility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000">
                <a:latin typeface="Arial" pitchFamily="34" charset="0"/>
              </a:rPr>
              <a:t>100 Mm</a:t>
            </a:r>
            <a:r>
              <a:rPr lang="en-US" altLang="en-US" sz="2000" baseline="30000">
                <a:latin typeface="Arial" pitchFamily="34" charset="0"/>
              </a:rPr>
              <a:t>-1</a:t>
            </a:r>
            <a:r>
              <a:rPr lang="en-US" altLang="en-US" sz="2000">
                <a:latin typeface="Arial" pitchFamily="34" charset="0"/>
              </a:rPr>
              <a:t> ~ 33 </a:t>
            </a:r>
            <a:r>
              <a:rPr lang="en-US" altLang="en-US" sz="2000">
                <a:latin typeface="Symbol" pitchFamily="18" charset="2"/>
              </a:rPr>
              <a:t>m</a:t>
            </a:r>
            <a:r>
              <a:rPr lang="en-US" altLang="en-US" sz="2000">
                <a:latin typeface="Arial" pitchFamily="34" charset="0"/>
              </a:rPr>
              <a:t>g/m</a:t>
            </a:r>
            <a:r>
              <a:rPr lang="en-US" altLang="en-US" sz="2000" baseline="30000">
                <a:latin typeface="Arial" pitchFamily="34" charset="0"/>
              </a:rPr>
              <a:t>3</a:t>
            </a:r>
            <a:r>
              <a:rPr lang="en-US" altLang="en-US" sz="2000">
                <a:latin typeface="Arial" pitchFamily="34" charset="0"/>
              </a:rPr>
              <a:t> PM2.5 ~ 24 miles visibility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latin typeface="Arial"/>
                <a:cs typeface="Arial"/>
              </a:rPr>
              <a:t>Radiative Forcing…</a:t>
            </a:r>
            <a:endParaRPr lang="en-US" sz="3200" u="sng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14399"/>
            <a:ext cx="8458200" cy="51679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cs typeface="Arial"/>
              </a:rPr>
              <a:t>is a “</a:t>
            </a:r>
            <a:r>
              <a:rPr lang="en-US" sz="2400" b="1" dirty="0" smtClean="0">
                <a:cs typeface="Arial"/>
              </a:rPr>
              <a:t>forced</a:t>
            </a:r>
            <a:r>
              <a:rPr lang="en-US" sz="2400" dirty="0" smtClean="0">
                <a:cs typeface="Arial"/>
              </a:rPr>
              <a:t>” change in Earth’s energy budget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cs typeface="Arial"/>
              </a:rPr>
              <a:t/>
            </a:r>
            <a:br>
              <a:rPr lang="en-US" sz="2400" dirty="0" smtClean="0">
                <a:cs typeface="Arial"/>
              </a:rPr>
            </a:br>
            <a:r>
              <a:rPr lang="en-US" sz="2400" u="sng" dirty="0" smtClean="0">
                <a:cs typeface="Arial"/>
              </a:rPr>
              <a:t>Causes of radiative forcing include:</a:t>
            </a:r>
          </a:p>
          <a:p>
            <a:pPr marL="296863"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Greenhouse gases, which absorb outgoing infrared radiation and can heat the surface and the lower atmosphere.</a:t>
            </a:r>
          </a:p>
          <a:p>
            <a:pPr marL="296863"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Aerosols, which influence incoming solar radiation (a daytime process) and tend to have a cooling effect - (but not always!)</a:t>
            </a:r>
          </a:p>
          <a:p>
            <a:pPr marL="296863"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Land use changes, which can change surface reflectivity (surface albedo)</a:t>
            </a:r>
          </a:p>
          <a:p>
            <a:pPr marL="296863"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Other things too…</a:t>
            </a:r>
          </a:p>
        </p:txBody>
      </p:sp>
    </p:spTree>
    <p:extLst>
      <p:ext uri="{BB962C8B-B14F-4D97-AF65-F5344CB8AC3E}">
        <p14:creationId xmlns:p14="http://schemas.microsoft.com/office/powerpoint/2010/main" val="17391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09575" y="1101725"/>
            <a:ext cx="74215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Visibility </a:t>
            </a:r>
            <a:r>
              <a:rPr lang="en-US" altLang="en-US" sz="2000">
                <a:latin typeface="Arial" pitchFamily="34" charset="0"/>
                <a:sym typeface="Wingdings" pitchFamily="2" charset="2"/>
              </a:rPr>
              <a:t> How far one can see (distance)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  <a:sym typeface="Wingdings" pitchFamily="2" charset="2"/>
              </a:rPr>
              <a:t>Light extinction inversely proportional to  1/visibility  1/distance</a:t>
            </a:r>
            <a:endParaRPr lang="en-US" altLang="en-US" sz="2000">
              <a:latin typeface="Arial" pitchFamily="34" charset="0"/>
            </a:endParaRPr>
          </a:p>
        </p:txBody>
      </p:sp>
      <p:pic>
        <p:nvPicPr>
          <p:cNvPr id="3" name="Picture 7" descr="rmnp_vi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324225"/>
            <a:ext cx="7239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52450" y="6194425"/>
            <a:ext cx="717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Rocky Mountain National Park   		</a:t>
            </a:r>
            <a:r>
              <a:rPr lang="en-US" altLang="en-US" sz="1200">
                <a:latin typeface="Arial" pitchFamily="34" charset="0"/>
              </a:rPr>
              <a:t>http://vista.cira.colostate.edu/views</a:t>
            </a:r>
            <a:r>
              <a:rPr lang="en-US" altLang="en-US" sz="1800">
                <a:latin typeface="Arial" pitchFamily="34" charset="0"/>
              </a:rPr>
              <a:t>/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50963" y="18415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itchFamily="34" charset="0"/>
              </a:rPr>
              <a:t>Mm</a:t>
            </a:r>
            <a:r>
              <a:rPr lang="en-US" altLang="en-US" sz="2800" baseline="30000">
                <a:latin typeface="Arial" pitchFamily="34" charset="0"/>
              </a:rPr>
              <a:t>-1</a:t>
            </a:r>
            <a:r>
              <a:rPr lang="en-US" altLang="en-US" sz="2800">
                <a:latin typeface="Arial" pitchFamily="34" charset="0"/>
              </a:rPr>
              <a:t> - What are these weird units?</a:t>
            </a:r>
            <a:endParaRPr lang="en-US" altLang="en-US" sz="2800" u="sng">
              <a:latin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28850" y="3375025"/>
            <a:ext cx="1770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Symbol" pitchFamily="18" charset="2"/>
                <a:sym typeface="WP MathA" pitchFamily="2" charset="2"/>
              </a:rPr>
              <a:t>s</a:t>
            </a:r>
            <a:r>
              <a:rPr lang="en-US" altLang="en-US" sz="2000" baseline="-25000">
                <a:latin typeface="Arial" pitchFamily="34" charset="0"/>
                <a:sym typeface="WP MathA" pitchFamily="2" charset="2"/>
              </a:rPr>
              <a:t>ext</a:t>
            </a:r>
            <a:r>
              <a:rPr lang="en-US" altLang="en-US" sz="2000">
                <a:latin typeface="Arial" pitchFamily="34" charset="0"/>
                <a:sym typeface="WP MathA" pitchFamily="2" charset="2"/>
              </a:rPr>
              <a:t> = 20 Mm</a:t>
            </a:r>
            <a:r>
              <a:rPr lang="en-US" altLang="en-US" sz="2000" baseline="30000">
                <a:latin typeface="Arial" pitchFamily="34" charset="0"/>
                <a:sym typeface="WP MathA" pitchFamily="2" charset="2"/>
              </a:rPr>
              <a:t>-1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57850" y="3359150"/>
            <a:ext cx="191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Symbol" pitchFamily="18" charset="2"/>
                <a:sym typeface="WP MathA" pitchFamily="2" charset="2"/>
              </a:rPr>
              <a:t>s</a:t>
            </a:r>
            <a:r>
              <a:rPr lang="en-US" altLang="en-US" sz="2000" baseline="-25000">
                <a:latin typeface="Arial" pitchFamily="34" charset="0"/>
                <a:sym typeface="WP MathA" pitchFamily="2" charset="2"/>
              </a:rPr>
              <a:t>ext</a:t>
            </a:r>
            <a:r>
              <a:rPr lang="en-US" altLang="en-US" sz="2000">
                <a:latin typeface="Arial" pitchFamily="34" charset="0"/>
                <a:sym typeface="WP MathA" pitchFamily="2" charset="2"/>
              </a:rPr>
              <a:t> = 200 Mm</a:t>
            </a:r>
            <a:r>
              <a:rPr lang="en-US" altLang="en-US" sz="2000" baseline="30000">
                <a:latin typeface="Arial" pitchFamily="34" charset="0"/>
                <a:sym typeface="WP MathA" pitchFamily="2" charset="2"/>
              </a:rPr>
              <a:t>-1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9575" y="1471613"/>
            <a:ext cx="6573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Distance unit conversions </a:t>
            </a:r>
            <a:r>
              <a:rPr lang="en-US" altLang="en-US" sz="2000">
                <a:latin typeface="Arial" pitchFamily="34" charset="0"/>
                <a:sym typeface="Wingdings" pitchFamily="2" charset="2"/>
              </a:rPr>
              <a:t></a:t>
            </a:r>
            <a:r>
              <a:rPr lang="en-US" altLang="en-US" sz="2000">
                <a:latin typeface="Arial" pitchFamily="34" charset="0"/>
              </a:rPr>
              <a:t> 1000 m = 1 km = 0.001 Mm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1409700" y="622300"/>
            <a:ext cx="56769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582738" y="5715000"/>
            <a:ext cx="1725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(130 miles visibility)</a:t>
            </a:r>
            <a:endParaRPr lang="en-US" altLang="en-US" sz="2000">
              <a:latin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53050" y="5727700"/>
            <a:ext cx="162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(12 miles visibility)</a:t>
            </a:r>
            <a:endParaRPr lang="en-US" altLang="en-US" sz="2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-106160"/>
            <a:ext cx="77724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latin typeface="Arial"/>
                <a:cs typeface="Arial"/>
              </a:rPr>
              <a:t>Earth’s Energy Budget</a:t>
            </a:r>
            <a:endParaRPr lang="en-US" sz="3200" u="sng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5" y="981986"/>
            <a:ext cx="8107945" cy="4694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110" y="5917915"/>
            <a:ext cx="736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Aerosol both scatter (reflect) and absorb solar radiation – ‘direct effect’</a:t>
            </a:r>
          </a:p>
          <a:p>
            <a:r>
              <a:rPr lang="en-US" dirty="0" smtClean="0"/>
              <a:t>Clouds are formed on aerosol particles – indirect effects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91803" y="1602770"/>
            <a:ext cx="1695236" cy="1150706"/>
          </a:xfrm>
          <a:prstGeom prst="ellipse">
            <a:avLst/>
          </a:prstGeom>
          <a:noFill/>
          <a:ln w="57150">
            <a:solidFill>
              <a:srgbClr val="F31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4454" y="3020603"/>
            <a:ext cx="1457218" cy="563366"/>
          </a:xfrm>
          <a:prstGeom prst="ellipse">
            <a:avLst/>
          </a:prstGeom>
          <a:noFill/>
          <a:ln w="57150">
            <a:solidFill>
              <a:srgbClr val="F31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3256909" y="287677"/>
            <a:ext cx="1294543" cy="1294543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>
            <a:cxnSpLocks noChangeShapeType="1"/>
          </p:cNvCxnSpPr>
          <p:nvPr/>
        </p:nvCxnSpPr>
        <p:spPr bwMode="auto">
          <a:xfrm>
            <a:off x="4733925" y="5235283"/>
            <a:ext cx="0" cy="6667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2270" y="111125"/>
            <a:ext cx="8292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Arial" pitchFamily="34" charset="0"/>
              </a:rPr>
              <a:t>Factors influencing climate </a:t>
            </a:r>
            <a:r>
              <a:rPr lang="en-US" altLang="en-US" b="1" u="sng" dirty="0" smtClean="0">
                <a:latin typeface="Arial" pitchFamily="34" charset="0"/>
              </a:rPr>
              <a:t>change, 2007</a:t>
            </a:r>
            <a:endParaRPr lang="en-US" altLang="en-US" b="1" u="sng" dirty="0">
              <a:latin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438" y="6164263"/>
            <a:ext cx="786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Global averages based on models, </a:t>
            </a:r>
            <a:r>
              <a:rPr lang="en-US" altLang="en-US" sz="2000" b="1" u="sng">
                <a:latin typeface="Arial" pitchFamily="34" charset="0"/>
              </a:rPr>
              <a:t>measurements</a:t>
            </a:r>
            <a:r>
              <a:rPr lang="en-US" altLang="en-US" sz="2000">
                <a:latin typeface="Arial" pitchFamily="34" charset="0"/>
              </a:rPr>
              <a:t> and theory.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Aerosols ‘contribute the largest uncertainty to the total RF estimate’.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525" y="5907389"/>
            <a:ext cx="1781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From IPCC, </a:t>
            </a:r>
            <a:r>
              <a:rPr lang="en-US" altLang="en-US" sz="16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2007</a:t>
            </a:r>
            <a:endParaRPr lang="en-US" altLang="en-US" sz="1600" i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Left Brace 7"/>
          <p:cNvSpPr>
            <a:spLocks/>
          </p:cNvSpPr>
          <p:nvPr/>
        </p:nvSpPr>
        <p:spPr bwMode="auto">
          <a:xfrm>
            <a:off x="1658652" y="1345914"/>
            <a:ext cx="303712" cy="1818526"/>
          </a:xfrm>
          <a:prstGeom prst="leftBrace">
            <a:avLst>
              <a:gd name="adj1" fmla="val 8347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2" name="Left Brace 24"/>
          <p:cNvSpPr>
            <a:spLocks/>
          </p:cNvSpPr>
          <p:nvPr/>
        </p:nvSpPr>
        <p:spPr bwMode="auto">
          <a:xfrm>
            <a:off x="1663415" y="3615658"/>
            <a:ext cx="381000" cy="754062"/>
          </a:xfrm>
          <a:prstGeom prst="leftBrace">
            <a:avLst>
              <a:gd name="adj1" fmla="val 835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67317" y="2037828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Gases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6856" y="3751524"/>
            <a:ext cx="118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Aerosols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69" y="896413"/>
            <a:ext cx="6667500" cy="4800600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967288" y="5505158"/>
            <a:ext cx="127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6600"/>
                </a:solidFill>
                <a:latin typeface="Arial" pitchFamily="34" charset="0"/>
              </a:rPr>
              <a:t>Warming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482975" y="550515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70DFF"/>
                </a:solidFill>
                <a:latin typeface="Arial" pitchFamily="34" charset="0"/>
              </a:rPr>
              <a:t>Cooling</a:t>
            </a:r>
          </a:p>
        </p:txBody>
      </p:sp>
      <p:cxnSp>
        <p:nvCxnSpPr>
          <p:cNvPr id="18" name="Straight Arrow Connector 3"/>
          <p:cNvCxnSpPr>
            <a:cxnSpLocks noChangeShapeType="1"/>
          </p:cNvCxnSpPr>
          <p:nvPr/>
        </p:nvCxnSpPr>
        <p:spPr bwMode="auto">
          <a:xfrm flipH="1">
            <a:off x="1947863" y="5703596"/>
            <a:ext cx="1430337" cy="0"/>
          </a:xfrm>
          <a:prstGeom prst="straightConnector1">
            <a:avLst/>
          </a:prstGeom>
          <a:noFill/>
          <a:ln w="38100" algn="ctr">
            <a:solidFill>
              <a:srgbClr val="070D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9"/>
          <p:cNvCxnSpPr>
            <a:cxnSpLocks noChangeShapeType="1"/>
          </p:cNvCxnSpPr>
          <p:nvPr/>
        </p:nvCxnSpPr>
        <p:spPr bwMode="auto">
          <a:xfrm>
            <a:off x="6237288" y="5703596"/>
            <a:ext cx="1430337" cy="0"/>
          </a:xfrm>
          <a:prstGeom prst="straightConnector1">
            <a:avLst/>
          </a:prstGeom>
          <a:noFill/>
          <a:ln w="38100" algn="ctr">
            <a:solidFill>
              <a:srgbClr val="E17A2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035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>
            <a:cxnSpLocks noChangeShapeType="1"/>
          </p:cNvCxnSpPr>
          <p:nvPr/>
        </p:nvCxnSpPr>
        <p:spPr bwMode="auto">
          <a:xfrm>
            <a:off x="4733925" y="4803775"/>
            <a:ext cx="0" cy="6667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3229" y="111125"/>
            <a:ext cx="85078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Arial" pitchFamily="34" charset="0"/>
              </a:rPr>
              <a:t>Factors influencing climate </a:t>
            </a:r>
            <a:r>
              <a:rPr lang="en-US" altLang="en-US" b="1" u="sng" dirty="0" smtClean="0">
                <a:latin typeface="Arial" pitchFamily="34" charset="0"/>
              </a:rPr>
              <a:t>change, 2013</a:t>
            </a:r>
            <a:endParaRPr lang="en-US" altLang="en-US" b="1" u="sng" dirty="0">
              <a:latin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967288" y="5073650"/>
            <a:ext cx="127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6600"/>
                </a:solidFill>
                <a:latin typeface="Arial" pitchFamily="34" charset="0"/>
              </a:rPr>
              <a:t>Warming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482975" y="50736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70DFF"/>
                </a:solidFill>
                <a:latin typeface="Arial" pitchFamily="34" charset="0"/>
              </a:rPr>
              <a:t>Cooling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9"/>
          <a:stretch>
            <a:fillRect/>
          </a:stretch>
        </p:blipFill>
        <p:spPr bwMode="auto">
          <a:xfrm>
            <a:off x="1293813" y="946150"/>
            <a:ext cx="6556375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311" y="5974085"/>
            <a:ext cx="6295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Scientific knowledge of climate change is evolving.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2007 factors did not include warming by black carbon.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525" y="5475881"/>
            <a:ext cx="1781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From IPCC, 2013</a:t>
            </a:r>
          </a:p>
        </p:txBody>
      </p:sp>
      <p:cxnSp>
        <p:nvCxnSpPr>
          <p:cNvPr id="9" name="Straight Arrow Connector 3"/>
          <p:cNvCxnSpPr>
            <a:cxnSpLocks noChangeShapeType="1"/>
          </p:cNvCxnSpPr>
          <p:nvPr/>
        </p:nvCxnSpPr>
        <p:spPr bwMode="auto">
          <a:xfrm flipH="1">
            <a:off x="1947863" y="5272088"/>
            <a:ext cx="1430337" cy="0"/>
          </a:xfrm>
          <a:prstGeom prst="straightConnector1">
            <a:avLst/>
          </a:prstGeom>
          <a:noFill/>
          <a:ln w="38100" algn="ctr">
            <a:solidFill>
              <a:srgbClr val="070D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9"/>
          <p:cNvCxnSpPr>
            <a:cxnSpLocks noChangeShapeType="1"/>
          </p:cNvCxnSpPr>
          <p:nvPr/>
        </p:nvCxnSpPr>
        <p:spPr bwMode="auto">
          <a:xfrm>
            <a:off x="6237288" y="5272088"/>
            <a:ext cx="1430337" cy="0"/>
          </a:xfrm>
          <a:prstGeom prst="straightConnector1">
            <a:avLst/>
          </a:prstGeom>
          <a:noFill/>
          <a:ln w="38100" algn="ctr">
            <a:solidFill>
              <a:srgbClr val="E17A2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Left Brace 7"/>
          <p:cNvSpPr>
            <a:spLocks/>
          </p:cNvSpPr>
          <p:nvPr/>
        </p:nvSpPr>
        <p:spPr bwMode="auto">
          <a:xfrm>
            <a:off x="1227138" y="1355725"/>
            <a:ext cx="381000" cy="2312988"/>
          </a:xfrm>
          <a:prstGeom prst="leftBrace">
            <a:avLst>
              <a:gd name="adj1" fmla="val 8347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2" name="Left Brace 24"/>
          <p:cNvSpPr>
            <a:spLocks/>
          </p:cNvSpPr>
          <p:nvPr/>
        </p:nvSpPr>
        <p:spPr bwMode="auto">
          <a:xfrm>
            <a:off x="1231900" y="3646488"/>
            <a:ext cx="381000" cy="754062"/>
          </a:xfrm>
          <a:prstGeom prst="leftBrace">
            <a:avLst>
              <a:gd name="adj1" fmla="val 8356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6075" y="2284413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Gases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5888" y="3813175"/>
            <a:ext cx="118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Aerosols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067300" y="3981450"/>
            <a:ext cx="1000125" cy="2333625"/>
          </a:xfrm>
          <a:prstGeom prst="straightConnector1">
            <a:avLst/>
          </a:prstGeom>
          <a:ln w="38100">
            <a:solidFill>
              <a:srgbClr val="F311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8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89046"/>
            <a:ext cx="77724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/>
              <a:t>The problem with aerosols!</a:t>
            </a:r>
            <a:endParaRPr lang="en-US" sz="2800" b="1" u="sng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16622" y="839063"/>
            <a:ext cx="8149975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cs typeface="Arial"/>
              </a:rPr>
              <a:t>A molecule is a molecule - behaves the same everywhere (almost!) </a:t>
            </a:r>
            <a:r>
              <a:rPr lang="en-US" sz="2000" dirty="0" smtClean="0">
                <a:latin typeface="Arial"/>
                <a:cs typeface="Arial"/>
                <a:sym typeface="Wingdings" panose="05000000000000000000" pitchFamily="2" charset="2"/>
              </a:rPr>
              <a:t>CO</a:t>
            </a:r>
            <a:r>
              <a:rPr lang="en-US" sz="2000" baseline="-25000" dirty="0" smtClean="0">
                <a:latin typeface="Arial"/>
                <a:cs typeface="Arial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latin typeface="Arial"/>
                <a:cs typeface="Arial"/>
                <a:sym typeface="Wingdings" panose="05000000000000000000" pitchFamily="2" charset="2"/>
              </a:rPr>
              <a:t> and other gases are molecules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endParaRPr lang="en-US" sz="2000" dirty="0" smtClean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cs typeface="Arial"/>
              </a:rPr>
              <a:t>One aerosol particle is not like another aerosol particle …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cs typeface="Arial"/>
              </a:rPr>
              <a:t>Mineral dust, sea salt, biomass burning, industrial pollution, traffic, … Different types of particles behave differently!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cs typeface="Arial"/>
              </a:rPr>
              <a:t>Aerosols are short-lived…. So they are not uniform in space or time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6854" y="154112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But…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1" b="27929"/>
          <a:stretch/>
        </p:blipFill>
        <p:spPr>
          <a:xfrm>
            <a:off x="1197151" y="5681606"/>
            <a:ext cx="6667500" cy="84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75"/>
          <a:stretch/>
        </p:blipFill>
        <p:spPr>
          <a:xfrm>
            <a:off x="1197152" y="4225237"/>
            <a:ext cx="6667500" cy="13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4988" y="-156781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u="sng" dirty="0"/>
              <a:t>Aerosols vs Greenhouse Gases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296328" y="1656719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1800" u="sng" dirty="0"/>
              <a:t>Similar to greenhouse gases</a:t>
            </a:r>
            <a:r>
              <a:rPr lang="en-US" altLang="en-US" sz="1800" dirty="0"/>
              <a:t> </a:t>
            </a:r>
          </a:p>
          <a:p>
            <a:pPr algn="l" eaLnBrk="1" hangingPunct="1">
              <a:buFontTx/>
              <a:buChar char="•"/>
            </a:pPr>
            <a:r>
              <a:rPr lang="en-US" altLang="en-US" sz="1800" dirty="0">
                <a:solidFill>
                  <a:schemeClr val="accent2"/>
                </a:solidFill>
              </a:rPr>
              <a:t>atmospheric amount is changing</a:t>
            </a:r>
          </a:p>
          <a:p>
            <a:pPr algn="l" eaLnBrk="1" hangingPunct="1">
              <a:buFontTx/>
              <a:buChar char="•"/>
            </a:pPr>
            <a:r>
              <a:rPr lang="en-US" altLang="en-US" sz="1800" dirty="0">
                <a:solidFill>
                  <a:schemeClr val="accent2"/>
                </a:solidFill>
              </a:rPr>
              <a:t>anthropogenic and natural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348556" y="2817699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1800" u="sng" dirty="0"/>
              <a:t>Different from greenhouse gases</a:t>
            </a:r>
            <a:r>
              <a:rPr lang="en-US" altLang="en-US" sz="1800" dirty="0"/>
              <a:t> </a:t>
            </a:r>
          </a:p>
          <a:p>
            <a:pPr algn="l" eaLnBrk="1" hangingPunct="1">
              <a:buFontTx/>
              <a:buChar char="•"/>
            </a:pPr>
            <a:r>
              <a:rPr lang="en-US" altLang="en-US" sz="1800" dirty="0">
                <a:solidFill>
                  <a:schemeClr val="accent2"/>
                </a:solidFill>
              </a:rPr>
              <a:t>S</a:t>
            </a:r>
            <a:r>
              <a:rPr lang="en-US" altLang="en-US" sz="1800" dirty="0" smtClean="0">
                <a:solidFill>
                  <a:schemeClr val="accent2"/>
                </a:solidFill>
              </a:rPr>
              <a:t>hort </a:t>
            </a:r>
            <a:r>
              <a:rPr lang="en-US" altLang="en-US" sz="1800" dirty="0">
                <a:solidFill>
                  <a:schemeClr val="accent2"/>
                </a:solidFill>
              </a:rPr>
              <a:t>residence times</a:t>
            </a:r>
          </a:p>
          <a:p>
            <a:pPr algn="l" eaLnBrk="1" hangingPunct="1">
              <a:buFontTx/>
              <a:buChar char="•"/>
            </a:pPr>
            <a:r>
              <a:rPr lang="en-US" altLang="en-US" sz="1800" dirty="0" smtClean="0">
                <a:solidFill>
                  <a:schemeClr val="accent2"/>
                </a:solidFill>
              </a:rPr>
              <a:t>Very variable over short distances 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1" y="3428884"/>
            <a:ext cx="4572000" cy="2766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8" y="609669"/>
            <a:ext cx="4572000" cy="27279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0397" y="229164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Greenhouse gas forcing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69907" y="517598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Sulfate aerosol forcing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8922" y="6539371"/>
            <a:ext cx="178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From IPCC, 2001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4285" y="11986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Arial" pitchFamily="34" charset="0"/>
              </a:rPr>
              <a:t>Direct Aerosol Effect on Climate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73775" y="1212850"/>
            <a:ext cx="474663" cy="53975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4" tIns="45667" rIns="91354" bIns="45667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477000" y="1557338"/>
            <a:ext cx="515938" cy="8397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4" tIns="45667" rIns="91354" bIns="45667" anchor="ctr"/>
          <a:lstStyle/>
          <a:p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981825" y="2384425"/>
            <a:ext cx="161925" cy="195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54" tIns="45667" rIns="91354" bIns="45667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113588" y="2557463"/>
            <a:ext cx="695325" cy="7921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4" tIns="45667" rIns="91354" bIns="45667" anchor="ctr"/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43750" y="1628775"/>
            <a:ext cx="128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67" rIns="91354" bIns="45667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Arial" pitchFamily="34" charset="0"/>
              </a:rPr>
              <a:t>Forward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Arial" pitchFamily="34" charset="0"/>
              </a:rPr>
              <a:t>scattering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Arial" pitchFamily="34" charset="0"/>
              </a:rPr>
              <a:t>particle</a:t>
            </a:r>
          </a:p>
        </p:txBody>
      </p:sp>
      <p:sp>
        <p:nvSpPr>
          <p:cNvPr id="8" name="Arc 10"/>
          <p:cNvSpPr>
            <a:spLocks/>
          </p:cNvSpPr>
          <p:nvPr/>
        </p:nvSpPr>
        <p:spPr bwMode="auto">
          <a:xfrm>
            <a:off x="7021513" y="4845050"/>
            <a:ext cx="1595437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4" tIns="45667" rIns="91354" bIns="45667" anchor="ctr"/>
          <a:lstStyle/>
          <a:p>
            <a:endParaRPr lang="en-US"/>
          </a:p>
        </p:txBody>
      </p:sp>
      <p:sp>
        <p:nvSpPr>
          <p:cNvPr id="9" name="Arc 11"/>
          <p:cNvSpPr>
            <a:spLocks/>
          </p:cNvSpPr>
          <p:nvPr/>
        </p:nvSpPr>
        <p:spPr bwMode="auto">
          <a:xfrm flipH="1">
            <a:off x="5418138" y="4854575"/>
            <a:ext cx="1593850" cy="2190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4" tIns="45667" rIns="91354" bIns="45667" anchor="ctr"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386513" y="2924175"/>
            <a:ext cx="192087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54" tIns="45667" rIns="91354" bIns="45667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6335713" y="1708150"/>
            <a:ext cx="141287" cy="12160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4" tIns="45667" rIns="91354" bIns="45667" anchor="ctr"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386513" y="1638300"/>
            <a:ext cx="928687" cy="25860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4" tIns="45667" rIns="91354" bIns="45667" anchor="ctr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6205538" y="1695450"/>
            <a:ext cx="30162" cy="29765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4" tIns="45667" rIns="91354" bIns="45667" anchor="ctr"/>
          <a:lstStyle/>
          <a:p>
            <a:endParaRPr lang="en-US"/>
          </a:p>
        </p:txBody>
      </p:sp>
      <p:pic>
        <p:nvPicPr>
          <p:cNvPr id="14" name="Picture 16" descr="NA014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3886200"/>
            <a:ext cx="7921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353175" y="3173413"/>
            <a:ext cx="1340258" cy="7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67" rIns="91354" bIns="45667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itchFamily="34" charset="0"/>
              </a:rPr>
              <a:t>Absorbing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itchFamily="34" charset="0"/>
              </a:rPr>
              <a:t>particle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5821363" y="1660525"/>
            <a:ext cx="312737" cy="1701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4" tIns="45667" rIns="91354" bIns="45667" anchor="ctr"/>
          <a:lstStyle/>
          <a:p>
            <a:endParaRPr 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5740400" y="3338513"/>
            <a:ext cx="161925" cy="195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54" tIns="45667" rIns="91354" bIns="45667"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 flipV="1">
            <a:off x="5316538" y="1982788"/>
            <a:ext cx="463550" cy="13890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4" tIns="45667" rIns="91354" bIns="45667" anchor="ctr"/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451350" y="3382963"/>
            <a:ext cx="1370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67" rIns="91354" bIns="45667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itchFamily="34" charset="0"/>
              </a:rPr>
              <a:t>Backward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itchFamily="34" charset="0"/>
              </a:rPr>
              <a:t>scattering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latin typeface="Arial" pitchFamily="34" charset="0"/>
              </a:rPr>
              <a:t>particle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66700" y="1843088"/>
            <a:ext cx="37719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i="1" dirty="0">
                <a:solidFill>
                  <a:srgbClr val="0070C0"/>
                </a:solidFill>
                <a:latin typeface="Arial" pitchFamily="34" charset="0"/>
              </a:rPr>
              <a:t>Surface cooling:</a:t>
            </a:r>
            <a:r>
              <a:rPr lang="en-US" altLang="en-US" sz="20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en-US" sz="2000" dirty="0">
                <a:latin typeface="Arial" pitchFamily="34" charset="0"/>
              </a:rPr>
              <a:t>sunlight is prevented from reaching the Earth’s surface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i="1" dirty="0">
                <a:solidFill>
                  <a:srgbClr val="FF0000"/>
                </a:solidFill>
                <a:latin typeface="Arial" pitchFamily="34" charset="0"/>
              </a:rPr>
              <a:t>Atmospheric warming:</a:t>
            </a:r>
            <a:r>
              <a:rPr lang="en-US" alt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2000" dirty="0">
                <a:latin typeface="Arial" pitchFamily="34" charset="0"/>
              </a:rPr>
              <a:t>a warming of the atmosphere via energy transferred as heat by absorbing particles. </a:t>
            </a:r>
          </a:p>
        </p:txBody>
      </p:sp>
    </p:spTree>
    <p:extLst>
      <p:ext uri="{BB962C8B-B14F-4D97-AF65-F5344CB8AC3E}">
        <p14:creationId xmlns:p14="http://schemas.microsoft.com/office/powerpoint/2010/main" val="17678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1411</Words>
  <Application>Microsoft Office PowerPoint</Application>
  <PresentationFormat>On-screen Show (4:3)</PresentationFormat>
  <Paragraphs>318</Paragraphs>
  <Slides>30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NOAA/ESRL/GMD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Andrews</dc:creator>
  <cp:lastModifiedBy>James Salzman</cp:lastModifiedBy>
  <cp:revision>126</cp:revision>
  <dcterms:created xsi:type="dcterms:W3CDTF">2016-05-10T22:08:21Z</dcterms:created>
  <dcterms:modified xsi:type="dcterms:W3CDTF">2016-06-15T21:36:14Z</dcterms:modified>
</cp:coreProperties>
</file>