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4" r:id="rId2"/>
    <p:sldId id="328" r:id="rId3"/>
    <p:sldId id="313" r:id="rId4"/>
    <p:sldId id="276" r:id="rId5"/>
    <p:sldId id="301" r:id="rId6"/>
    <p:sldId id="318" r:id="rId7"/>
    <p:sldId id="310" r:id="rId8"/>
    <p:sldId id="320" r:id="rId9"/>
    <p:sldId id="324" r:id="rId10"/>
    <p:sldId id="332" r:id="rId11"/>
    <p:sldId id="302" r:id="rId12"/>
    <p:sldId id="329" r:id="rId13"/>
    <p:sldId id="307" r:id="rId14"/>
    <p:sldId id="277" r:id="rId15"/>
    <p:sldId id="305" r:id="rId16"/>
    <p:sldId id="317" r:id="rId17"/>
    <p:sldId id="312" r:id="rId18"/>
    <p:sldId id="306" r:id="rId19"/>
    <p:sldId id="316" r:id="rId20"/>
    <p:sldId id="304" r:id="rId21"/>
    <p:sldId id="323" r:id="rId22"/>
    <p:sldId id="303" r:id="rId23"/>
    <p:sldId id="309" r:id="rId24"/>
    <p:sldId id="321" r:id="rId25"/>
    <p:sldId id="322" r:id="rId26"/>
    <p:sldId id="298" r:id="rId27"/>
    <p:sldId id="314" r:id="rId28"/>
    <p:sldId id="330" r:id="rId29"/>
    <p:sldId id="315" r:id="rId30"/>
    <p:sldId id="319" r:id="rId31"/>
    <p:sldId id="333" r:id="rId32"/>
    <p:sldId id="331" r:id="rId33"/>
    <p:sldId id="325" r:id="rId34"/>
    <p:sldId id="327" r:id="rId35"/>
    <p:sldId id="311" r:id="rId36"/>
    <p:sldId id="326" r:id="rId37"/>
    <p:sldId id="30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1FEB0"/>
    <a:srgbClr val="0000FF"/>
    <a:srgbClr val="33CC33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-15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CF767-B33B-4B72-8DFD-A034EEDD2F89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81808-07B1-4315-8CF2-CC87F3966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</a:t>
            </a:r>
            <a:r>
              <a:rPr lang="en-US" baseline="0" dirty="0" smtClean="0"/>
              <a:t> also split into active and passive.  Passive is primarily for gases, typically uses adsorption; active uses pumps to pull air through something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81808-07B1-4315-8CF2-CC87F3966D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</a:t>
            </a:r>
            <a:r>
              <a:rPr lang="en-US" baseline="0" dirty="0" smtClean="0"/>
              <a:t> ran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81808-07B1-4315-8CF2-CC87F3966D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9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81808-07B1-4315-8CF2-CC87F3966D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0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0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9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8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5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1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41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4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2B3E8-78C1-451A-9724-09AC2AC7A9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8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62" y="1683899"/>
            <a:ext cx="898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Instruments/Measuring Aerosols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618688" y="4270443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Elisabeth Andrews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553" y="6478621"/>
            <a:ext cx="426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CATCOS Aerosol Workshop, June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4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257" y="1306286"/>
            <a:ext cx="63979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Examples of chemical filter analysis methods:</a:t>
            </a:r>
            <a:endParaRPr lang="en-US" sz="2400" dirty="0"/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I</a:t>
            </a:r>
            <a:r>
              <a:rPr lang="en-US" dirty="0" smtClean="0">
                <a:solidFill>
                  <a:srgbClr val="C00000"/>
                </a:solidFill>
              </a:rPr>
              <a:t>norganic ions (ion chromatograph)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EC/OC (</a:t>
            </a:r>
            <a:r>
              <a:rPr lang="en-US" dirty="0" err="1" smtClean="0">
                <a:solidFill>
                  <a:srgbClr val="C00000"/>
                </a:solidFill>
              </a:rPr>
              <a:t>Thermogram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Elements (PIXE, XRF)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7133" y="631371"/>
            <a:ext cx="435428" cy="41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08918" y="1643743"/>
            <a:ext cx="903515" cy="24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" y="4283052"/>
            <a:ext cx="3228975" cy="2495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39081" r="35873" b="13072"/>
          <a:stretch/>
        </p:blipFill>
        <p:spPr>
          <a:xfrm>
            <a:off x="4108973" y="4184387"/>
            <a:ext cx="3762281" cy="26765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36887" y="4658435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---Temperature</a:t>
            </a:r>
          </a:p>
          <a:p>
            <a:r>
              <a:rPr lang="en-US" sz="1400" b="1" dirty="0" smtClean="0">
                <a:solidFill>
                  <a:srgbClr val="0070C0"/>
                </a:solidFill>
              </a:rPr>
              <a:t>---Carbon as CO2</a:t>
            </a:r>
          </a:p>
          <a:p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23103" y="2149550"/>
            <a:ext cx="3125038" cy="2180403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7030" y="2598948"/>
            <a:ext cx="216924" cy="1731005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43954" y="38518"/>
            <a:ext cx="4395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chemistry – offline</a:t>
            </a:r>
            <a:endParaRPr lang="en-US" sz="28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80" y="1952617"/>
            <a:ext cx="2964620" cy="19728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989196" y="1828800"/>
            <a:ext cx="2471479" cy="32075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0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706" y="86118"/>
            <a:ext cx="7396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chemistry – size-segregated (offline)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1107066" y="4170872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http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://elte.prompt.hu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25135" r="69056" b="34504"/>
          <a:stretch/>
        </p:blipFill>
        <p:spPr>
          <a:xfrm>
            <a:off x="4268377" y="3854169"/>
            <a:ext cx="2051027" cy="2075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5137" y="693343"/>
            <a:ext cx="497187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Cascade impactor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Multiple levels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Each levels collects particles of different size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Substrates (filters) analyzed offline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9533" y="2258480"/>
            <a:ext cx="3794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Bulk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require long sampling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also use for mass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6" y="1987270"/>
            <a:ext cx="2879142" cy="4356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4138" y="6399617"/>
            <a:ext cx="3709670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Smallest size cut typically &lt;0.4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2183" y="123189"/>
            <a:ext cx="7276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chemistry – size segregated (offline)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6080" r="48570" b="24848"/>
          <a:stretch/>
        </p:blipFill>
        <p:spPr>
          <a:xfrm>
            <a:off x="1055076" y="740287"/>
            <a:ext cx="7063992" cy="3892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552660" y="2924070"/>
            <a:ext cx="2242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Sandrini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et al., 2016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9631" y="4612203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Diameter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31435" y="2791661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Mass Concentration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055076" y="5255288"/>
            <a:ext cx="563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Variations in chemistry and size distribution with time.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58572" y="6399617"/>
            <a:ext cx="3332964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Smallest size typically &lt;0.4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2371" y="6143290"/>
            <a:ext cx="7554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spectrometry (MS) is an analytical technique that ionizes chemical species and sorts the ions based on their </a:t>
            </a:r>
            <a:r>
              <a:rPr lang="en-US" dirty="0" smtClean="0"/>
              <a:t>mass-to-charge </a:t>
            </a:r>
            <a:r>
              <a:rPr lang="en-US" dirty="0"/>
              <a:t>ratio.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27383" r="35393" b="59338"/>
          <a:stretch/>
        </p:blipFill>
        <p:spPr>
          <a:xfrm>
            <a:off x="1567051" y="1153872"/>
            <a:ext cx="5944091" cy="980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403021"/>
            <a:ext cx="2857500" cy="300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2197825"/>
            <a:ext cx="5682342" cy="3125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2974" y="5299264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Max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lanck Inst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9374" y="534280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WIkipedia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4213" y="53000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Aerosol Chemistry - Online</a:t>
            </a:r>
            <a:endParaRPr lang="en-US" sz="2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612239" y="583363"/>
            <a:ext cx="3331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Aerosol Mass Spectrometry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00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4" y="1146362"/>
            <a:ext cx="6286500" cy="4562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40" y="3350393"/>
            <a:ext cx="3067050" cy="2638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5162" y="143433"/>
            <a:ext cx="5835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Aerosol Chemistry – Example online data</a:t>
            </a:r>
            <a:endParaRPr lang="en-US" sz="24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753626" y="5988818"/>
            <a:ext cx="404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chemical concentration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361363" y="5496449"/>
            <a:ext cx="0" cy="6029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2" idx="1"/>
          </p:cNvCxnSpPr>
          <p:nvPr/>
        </p:nvCxnSpPr>
        <p:spPr>
          <a:xfrm flipH="1">
            <a:off x="6191460" y="1116986"/>
            <a:ext cx="636284" cy="653199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27744" y="793820"/>
            <a:ext cx="201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Bulk chemical composition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980144" y="2867074"/>
            <a:ext cx="636284" cy="653199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80144" y="1981164"/>
            <a:ext cx="2014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 distribution of chemical 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3" t="934" b="66"/>
          <a:stretch/>
        </p:blipFill>
        <p:spPr>
          <a:xfrm rot="16200000">
            <a:off x="6242723" y="2255672"/>
            <a:ext cx="3350738" cy="1689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8039" y="0"/>
            <a:ext cx="422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Number – Online</a:t>
            </a:r>
            <a:endParaRPr lang="en-US" sz="2800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9" y="1072143"/>
            <a:ext cx="6171001" cy="45321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7585248" y="2179053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Photodetector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6310381" y="2042429"/>
            <a:ext cx="1865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Laser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75520" y="2318042"/>
            <a:ext cx="270662" cy="15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81462" y="2324139"/>
            <a:ext cx="191414" cy="14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482835" y="2281466"/>
            <a:ext cx="219456" cy="2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8081462" y="2287562"/>
            <a:ext cx="219456" cy="2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69126" y="2210637"/>
            <a:ext cx="694898" cy="2160396"/>
          </a:xfrm>
          <a:prstGeom prst="rect">
            <a:avLst/>
          </a:prstGeom>
          <a:noFill/>
          <a:ln w="3810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490919" y="1729170"/>
            <a:ext cx="2991916" cy="481467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00646" y="4358983"/>
            <a:ext cx="3108960" cy="544613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39328" y="5273383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TSI </a:t>
            </a:r>
            <a:r>
              <a:rPr lang="en-US" sz="1200" dirty="0" err="1" smtClean="0"/>
              <a:t>Inc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933856" y="5657671"/>
            <a:ext cx="7956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Particles exposed to supersaturated vapor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Particles grow to size that can be optically detected</a:t>
            </a:r>
          </a:p>
          <a:p>
            <a:endParaRPr lang="en-US" dirty="0" smtClean="0"/>
          </a:p>
          <a:p>
            <a:r>
              <a:rPr lang="en-US" dirty="0" smtClean="0"/>
              <a:t>Minimum detection size related to instrument temperatures/supersaturations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939" y="1171403"/>
            <a:ext cx="2691763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Minimum size ~0.01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01228" y="530238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Condensation Particle Counter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8446"/>
            <a:ext cx="6096000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4742" y="881733"/>
            <a:ext cx="1360714" cy="674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37657" y="93616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TSI 3010 </a:t>
            </a:r>
            <a:r>
              <a:rPr lang="en-US" dirty="0" err="1" smtClean="0">
                <a:solidFill>
                  <a:srgbClr val="0000FF"/>
                </a:solidFill>
              </a:rPr>
              <a:t>dp</a:t>
            </a:r>
            <a:r>
              <a:rPr lang="en-US" dirty="0" smtClean="0">
                <a:solidFill>
                  <a:srgbClr val="0000FF"/>
                </a:solidFill>
              </a:rPr>
              <a:t>&gt; 0.01 </a:t>
            </a:r>
            <a:r>
              <a:rPr lang="en-US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m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TSI 3776 </a:t>
            </a:r>
            <a:r>
              <a:rPr lang="en-US" dirty="0" err="1" smtClean="0">
                <a:solidFill>
                  <a:srgbClr val="00B050"/>
                </a:solidFill>
              </a:rPr>
              <a:t>dp</a:t>
            </a:r>
            <a:r>
              <a:rPr lang="en-US" dirty="0" smtClean="0">
                <a:solidFill>
                  <a:srgbClr val="00B050"/>
                </a:solidFill>
              </a:rPr>
              <a:t>&gt; 0.004 </a:t>
            </a:r>
            <a:r>
              <a:rPr 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00B050"/>
                </a:solidFill>
              </a:rPr>
              <a:t>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0371" y="5312213"/>
            <a:ext cx="1805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Day of Year, 2016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64969" y="2732303"/>
            <a:ext cx="31854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Number concentration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39184" y="105138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Number – Example data</a:t>
            </a:r>
            <a:endParaRPr lang="en-US" sz="28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78687" y="5892517"/>
            <a:ext cx="855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 difference between two particle counters due to new particles formed by nucleation</a:t>
            </a:r>
            <a:r>
              <a:rPr lang="en-US" dirty="0"/>
              <a:t> </a:t>
            </a:r>
            <a:r>
              <a:rPr lang="en-US" dirty="0" smtClean="0"/>
              <a:t>“secondary aerosol”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937657" y="2707360"/>
            <a:ext cx="5583731" cy="1819835"/>
            <a:chOff x="1937657" y="2707360"/>
            <a:chExt cx="5583731" cy="1819835"/>
          </a:xfrm>
        </p:grpSpPr>
        <p:sp>
          <p:nvSpPr>
            <p:cNvPr id="27" name="Rectangle 26"/>
            <p:cNvSpPr/>
            <p:nvPr/>
          </p:nvSpPr>
          <p:spPr>
            <a:xfrm>
              <a:off x="1937657" y="2707360"/>
              <a:ext cx="5583731" cy="18198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740978" y="3184133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96154" y="3336533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920272" y="3228957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96154" y="3542722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30625" y="3408251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91989" y="3390321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11307" y="3560650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3095" y="3739944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Gas phase </a:t>
              </a:r>
            </a:p>
            <a:p>
              <a:r>
                <a:rPr lang="en-US" dirty="0" smtClean="0"/>
                <a:t>molecules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189214" y="3390876"/>
              <a:ext cx="1204761" cy="173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471218" y="3336533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494415" y="3297535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525007" y="3372393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557307" y="3325580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464399" y="3403960"/>
              <a:ext cx="5378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8606" y="3739351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Molecular</a:t>
              </a:r>
            </a:p>
            <a:p>
              <a:r>
                <a:rPr lang="en-US" dirty="0" smtClean="0"/>
                <a:t>Cluster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690088" y="3375635"/>
              <a:ext cx="1581239" cy="233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6378381" y="3272172"/>
              <a:ext cx="259733" cy="2383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64675" y="3745308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Detectable</a:t>
              </a:r>
            </a:p>
            <a:p>
              <a:r>
                <a:rPr lang="en-US" dirty="0" smtClean="0"/>
                <a:t>Particle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88394" y="2707360"/>
              <a:ext cx="2958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Nucleation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6711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649" y="160064"/>
            <a:ext cx="6920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Size Distribution – Optical Method</a:t>
            </a:r>
            <a:endParaRPr lang="en-US" sz="2800" u="sng" dirty="0"/>
          </a:p>
        </p:txBody>
      </p:sp>
      <p:grpSp>
        <p:nvGrpSpPr>
          <p:cNvPr id="3" name="Group 2"/>
          <p:cNvGrpSpPr/>
          <p:nvPr/>
        </p:nvGrpSpPr>
        <p:grpSpPr>
          <a:xfrm>
            <a:off x="955168" y="2772466"/>
            <a:ext cx="6527260" cy="2694562"/>
            <a:chOff x="878963" y="2509273"/>
            <a:chExt cx="6527260" cy="26945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30426" r="19363" b="17187"/>
            <a:stretch/>
          </p:blipFill>
          <p:spPr>
            <a:xfrm>
              <a:off x="878963" y="2509273"/>
              <a:ext cx="6527260" cy="2694562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3578388" y="3846826"/>
              <a:ext cx="671209" cy="97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620215" y="3618226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Light </a:t>
              </a:r>
            </a:p>
            <a:p>
              <a:r>
                <a:rPr lang="en-US" sz="1200" b="1" dirty="0" smtClean="0"/>
                <a:t>source</a:t>
              </a:r>
              <a:endParaRPr lang="en-US" sz="12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65123" y="6158753"/>
            <a:ext cx="2504212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Minimum size ~0.1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3514" y="1370827"/>
            <a:ext cx="5708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rgbClr val="C00000"/>
                </a:solidFill>
              </a:rPr>
              <a:t>Particles scatter light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rgbClr val="C00000"/>
                </a:solidFill>
              </a:rPr>
              <a:t>Amount of scattering related to size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Calibrated with particles of known size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6478" y="1021842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Optical Particle Counter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47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95291" y="1200150"/>
            <a:ext cx="1255617" cy="4640033"/>
            <a:chOff x="6727071" y="1200150"/>
            <a:chExt cx="1255617" cy="4640033"/>
          </a:xfrm>
        </p:grpSpPr>
        <p:sp>
          <p:nvSpPr>
            <p:cNvPr id="45" name="Oval 44"/>
            <p:cNvSpPr/>
            <p:nvPr/>
          </p:nvSpPr>
          <p:spPr>
            <a:xfrm flipH="1" flipV="1">
              <a:off x="7599111" y="2097508"/>
              <a:ext cx="173565" cy="16913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flipH="1" flipV="1">
              <a:off x="6727071" y="1851884"/>
              <a:ext cx="359595" cy="288703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H="1" flipV="1">
              <a:off x="7207735" y="3129611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flipH="1" flipV="1">
              <a:off x="7042775" y="4797575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flipH="1" flipV="1">
              <a:off x="7120953" y="5420421"/>
              <a:ext cx="173565" cy="16913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7796974" y="1792058"/>
              <a:ext cx="0" cy="40481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7086666" y="5182958"/>
              <a:ext cx="0" cy="62865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7591491" y="1792058"/>
              <a:ext cx="0" cy="1905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7682674" y="1266795"/>
              <a:ext cx="0" cy="3693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211682" y="1612455"/>
              <a:ext cx="4267" cy="2010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 flipH="1" flipV="1">
              <a:off x="7348706" y="2863032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flipH="1" flipV="1">
              <a:off x="7463599" y="2643836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H="1" flipV="1">
              <a:off x="7591491" y="2441905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flipH="1" flipV="1">
              <a:off x="7680433" y="2243786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flipH="1" flipV="1">
              <a:off x="7703292" y="2068527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flipH="1" flipV="1">
              <a:off x="7694348" y="1671982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flipH="1" flipV="1">
              <a:off x="7205008" y="4171821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flipH="1" flipV="1">
              <a:off x="7383927" y="3536014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flipH="1" flipV="1">
              <a:off x="7511706" y="3036618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flipH="1" flipV="1">
              <a:off x="7660391" y="2362126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flipH="1" flipV="1">
              <a:off x="7590499" y="2628661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flipH="1" flipV="1">
              <a:off x="7666762" y="1942971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flipH="1" flipV="1">
              <a:off x="6908587" y="5112433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flipH="1" flipV="1">
              <a:off x="6880011" y="5404966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flipH="1" flipV="1">
              <a:off x="7279888" y="4745523"/>
              <a:ext cx="173565" cy="16913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flipH="1" flipV="1">
              <a:off x="7422968" y="3991732"/>
              <a:ext cx="173565" cy="16913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flipH="1" flipV="1">
              <a:off x="7571637" y="3417741"/>
              <a:ext cx="173565" cy="16913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H="1" flipV="1">
              <a:off x="7574920" y="2778463"/>
              <a:ext cx="173565" cy="16913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>
              <a:off x="7644121" y="2203448"/>
              <a:ext cx="47171" cy="129902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7167791" y="3477511"/>
              <a:ext cx="480830" cy="2231456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7716430" y="1963584"/>
              <a:ext cx="7315" cy="409652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4" idx="3"/>
            </p:cNvCxnSpPr>
            <p:nvPr/>
          </p:nvCxnSpPr>
          <p:spPr>
            <a:xfrm flipH="1">
              <a:off x="7010274" y="2376059"/>
              <a:ext cx="729859" cy="2750306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6942238" y="5190806"/>
              <a:ext cx="7315" cy="409652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7703018" y="1884335"/>
              <a:ext cx="7315" cy="409652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28" idx="0"/>
            </p:cNvCxnSpPr>
            <p:nvPr/>
          </p:nvCxnSpPr>
          <p:spPr>
            <a:xfrm flipH="1">
              <a:off x="7155597" y="2289505"/>
              <a:ext cx="547695" cy="1000569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 flipH="1" flipV="1">
              <a:off x="7783587" y="1574797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 flipH="1" flipV="1">
              <a:off x="7702743" y="1301370"/>
              <a:ext cx="173565" cy="16913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flipH="1" flipV="1">
              <a:off x="7936969" y="1475690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flipH="1" flipV="1">
              <a:off x="7543167" y="1454963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flipH="1" flipV="1">
              <a:off x="7771157" y="1200150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 flipH="1" flipV="1">
              <a:off x="7565350" y="1254147"/>
              <a:ext cx="93423" cy="951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329945" y="1606359"/>
              <a:ext cx="4267" cy="2010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7455523" y="1600262"/>
              <a:ext cx="4267" cy="2010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450029" y="43893"/>
            <a:ext cx="8579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Size Distribution – Electrical Mobility Method</a:t>
            </a:r>
            <a:endParaRPr lang="en-US" sz="2800" u="sng" dirty="0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24" y="607372"/>
            <a:ext cx="2819400" cy="5286375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5653129" y="2359759"/>
            <a:ext cx="694898" cy="302117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flipV="1">
            <a:off x="5737444" y="1066800"/>
            <a:ext cx="2273551" cy="12271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391618" y="5391650"/>
            <a:ext cx="1477670" cy="482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5853" y="1375582"/>
            <a:ext cx="4087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Differential Mobility Analyzer (DMA)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particles charged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amount of charge depends on size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voltage determines size exiting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particles are counted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7121" y="5965762"/>
            <a:ext cx="2529860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 range ~0.01-1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54954" y="5834743"/>
            <a:ext cx="1151313" cy="631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Particle counter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6340011" y="5562600"/>
            <a:ext cx="337457" cy="3265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5400000">
            <a:off x="6968422" y="312087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 voltage rod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651" y="3633014"/>
            <a:ext cx="4660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DMAs with changing voltages are called: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SMPS (scanning mobility particle sizer) </a:t>
            </a:r>
          </a:p>
          <a:p>
            <a:r>
              <a:rPr lang="en-US" dirty="0">
                <a:solidFill>
                  <a:srgbClr val="C00000"/>
                </a:solidFill>
              </a:rPr>
              <a:t>o</a:t>
            </a:r>
            <a:r>
              <a:rPr lang="en-US" dirty="0" smtClean="0">
                <a:solidFill>
                  <a:srgbClr val="C00000"/>
                </a:solidFill>
              </a:rPr>
              <a:t>r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SEMS (scanning electrical mobility sizer)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26296" r="31190" b="16138"/>
          <a:stretch/>
        </p:blipFill>
        <p:spPr>
          <a:xfrm>
            <a:off x="-26901" y="916822"/>
            <a:ext cx="4767302" cy="2894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6649" y="160064"/>
            <a:ext cx="6700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Size Distribution – Example data</a:t>
            </a:r>
            <a:endParaRPr lang="en-US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15780" y="103797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From J. Hand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84" y="3551796"/>
            <a:ext cx="4387816" cy="3306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42804" r="60595" b="16349"/>
          <a:stretch/>
        </p:blipFill>
        <p:spPr>
          <a:xfrm>
            <a:off x="5237316" y="1367750"/>
            <a:ext cx="2807880" cy="2084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7711910" y="2148988"/>
            <a:ext cx="201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From Covert et al 1996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77241" y="5301342"/>
            <a:ext cx="1758043" cy="13818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460376" y="5100918"/>
            <a:ext cx="4132730" cy="73510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460" y="6087471"/>
            <a:ext cx="3137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‘banana’ curve used to identify nucleation events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4461" y="3962400"/>
            <a:ext cx="4361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Merged volume size distribution data from OPC and SMPS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85673" y="1098800"/>
            <a:ext cx="5838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DMA</a:t>
            </a:r>
          </a:p>
          <a:p>
            <a:r>
              <a:rPr lang="en-US" sz="1400" dirty="0" smtClean="0"/>
              <a:t>OPC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40401" y="853311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distributions change with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65203"/>
              </p:ext>
            </p:extLst>
          </p:nvPr>
        </p:nvGraphicFramePr>
        <p:xfrm>
          <a:off x="1421586" y="2680446"/>
          <a:ext cx="6096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250643">
                <a:tc>
                  <a:txBody>
                    <a:bodyPr/>
                    <a:lstStyle/>
                    <a:p>
                      <a:r>
                        <a:rPr lang="en-US" dirty="0" smtClean="0"/>
                        <a:t>Aerosol 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Instruments</a:t>
                      </a:r>
                      <a:endParaRPr lang="en-US" dirty="0"/>
                    </a:p>
                  </a:txBody>
                  <a:tcPr/>
                </a:tc>
              </a:tr>
              <a:tr h="250643"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Filters, TEOM…</a:t>
                      </a:r>
                      <a:endParaRPr lang="en-US" dirty="0"/>
                    </a:p>
                  </a:txBody>
                  <a:tcPr/>
                </a:tc>
              </a:tr>
              <a:tr h="250643">
                <a:tc>
                  <a:txBody>
                    <a:bodyPr/>
                    <a:lstStyle/>
                    <a:p>
                      <a:r>
                        <a:rPr lang="en-US" dirty="0" smtClean="0"/>
                        <a:t>Composition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Filters, AMS…</a:t>
                      </a:r>
                      <a:endParaRPr lang="en-US" dirty="0"/>
                    </a:p>
                  </a:txBody>
                  <a:tcPr/>
                </a:tc>
              </a:tr>
              <a:tr h="250643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CPC</a:t>
                      </a:r>
                      <a:endParaRPr lang="en-US" dirty="0"/>
                    </a:p>
                  </a:txBody>
                  <a:tcPr/>
                </a:tc>
              </a:tr>
              <a:tr h="250643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SMPS, OPC…</a:t>
                      </a:r>
                      <a:endParaRPr lang="en-US" dirty="0"/>
                    </a:p>
                  </a:txBody>
                  <a:tcPr/>
                </a:tc>
              </a:tr>
              <a:tr h="250643">
                <a:tc>
                  <a:txBody>
                    <a:bodyPr/>
                    <a:lstStyle/>
                    <a:p>
                      <a:r>
                        <a:rPr lang="en-US" dirty="0" smtClean="0"/>
                        <a:t>Scattering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Nephelometer</a:t>
                      </a:r>
                      <a:endParaRPr lang="en-US" dirty="0"/>
                    </a:p>
                  </a:txBody>
                  <a:tcPr/>
                </a:tc>
              </a:tr>
              <a:tr h="250643">
                <a:tc>
                  <a:txBody>
                    <a:bodyPr/>
                    <a:lstStyle/>
                    <a:p>
                      <a:r>
                        <a:rPr lang="en-US" dirty="0" smtClean="0"/>
                        <a:t>Absorption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PSAP, </a:t>
                      </a:r>
                      <a:r>
                        <a:rPr lang="en-US" dirty="0" err="1" smtClean="0"/>
                        <a:t>Aethalometer</a:t>
                      </a:r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06404" y="93490"/>
            <a:ext cx="5105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Making aerosol measurements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7573" y="770965"/>
            <a:ext cx="92096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Different instruments used to measure different particle properties.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May need multiple instruments to answer science questions</a:t>
            </a:r>
          </a:p>
          <a:p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	Wide range in complexity of aerosol instruments</a:t>
            </a:r>
          </a:p>
          <a:p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Instruments measure on different time scales (&lt;seconds to &gt;days)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127" y="5717512"/>
            <a:ext cx="837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there are other aerosol properties that can also be measured (e.g., shape, mixing state, </a:t>
            </a:r>
            <a:r>
              <a:rPr lang="en-US" dirty="0" err="1" smtClean="0"/>
              <a:t>hygroscopicity</a:t>
            </a:r>
            <a:r>
              <a:rPr lang="en-US" dirty="0" smtClean="0"/>
              <a:t>, …) – those are not covered here!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77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9" y="866022"/>
            <a:ext cx="7288020" cy="2550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772" y="185085"/>
            <a:ext cx="6300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Optical Properties - Scattering</a:t>
            </a:r>
            <a:endParaRPr lang="en-US" sz="2800" u="sng" dirty="0"/>
          </a:p>
        </p:txBody>
      </p:sp>
      <p:sp>
        <p:nvSpPr>
          <p:cNvPr id="12" name="Oval 11"/>
          <p:cNvSpPr/>
          <p:nvPr/>
        </p:nvSpPr>
        <p:spPr>
          <a:xfrm flipH="1" flipV="1">
            <a:off x="5749758" y="2218145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 flipV="1">
            <a:off x="5771941" y="2017329"/>
            <a:ext cx="93423" cy="951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 flipV="1">
            <a:off x="6434349" y="2271870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 flipV="1">
            <a:off x="6523588" y="2174685"/>
            <a:ext cx="93423" cy="951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H="1" flipV="1">
            <a:off x="5107131" y="2022438"/>
            <a:ext cx="173565" cy="1691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 flipV="1">
            <a:off x="5288803" y="226165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 flipV="1">
            <a:off x="5564076" y="211573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 flipV="1">
            <a:off x="5576479" y="2207284"/>
            <a:ext cx="93423" cy="951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 flipV="1">
            <a:off x="6140400" y="210852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 flipV="1">
            <a:off x="5672302" y="2141179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 flipV="1">
            <a:off x="6292800" y="2162947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 flipV="1">
            <a:off x="6029049" y="2195121"/>
            <a:ext cx="173565" cy="1691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73422" y="3554506"/>
            <a:ext cx="473238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Nephelometer</a:t>
            </a:r>
            <a:endParaRPr lang="en-US" sz="2400" dirty="0" smtClean="0"/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particles scatter light in sensing volume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photomultiplier tubes detect scattered light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2742" y="4769228"/>
            <a:ext cx="3922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Multiple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Angular dependence of scattering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18" y="6338511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Calibrated with gas like CO2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03" y="3827602"/>
            <a:ext cx="33337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18336"/>
              </p:ext>
            </p:extLst>
          </p:nvPr>
        </p:nvGraphicFramePr>
        <p:xfrm>
          <a:off x="385310" y="2929617"/>
          <a:ext cx="8394700" cy="379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hart" r:id="rId3" imgW="8392046" imgH="3800856" progId="Excel.Chart.8">
                  <p:embed/>
                </p:oleObj>
              </mc:Choice>
              <mc:Fallback>
                <p:oleObj name="Chart" r:id="rId3" imgW="8392046" imgH="380085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10" y="2929617"/>
                        <a:ext cx="8394700" cy="379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FSMHSusNM132_N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94124"/>
            <a:ext cx="2939143" cy="23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21526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6400800" y="5105400"/>
            <a:ext cx="5334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13" y="2656115"/>
            <a:ext cx="20288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4876800" y="4038600"/>
            <a:ext cx="3048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0288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2362200" y="5257800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33400" y="2590800"/>
            <a:ext cx="27867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FFFF00"/>
                </a:solidFill>
                <a:latin typeface="Arial" pitchFamily="34" charset="0"/>
              </a:rPr>
              <a:t>AVHRR satellite image</a:t>
            </a:r>
            <a:endParaRPr lang="en-US" altLang="en-US" sz="14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 rot="16200000">
            <a:off x="-854530" y="4436321"/>
            <a:ext cx="22315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dirty="0" smtClean="0">
                <a:latin typeface="Arial" pitchFamily="34" charset="0"/>
              </a:rPr>
              <a:t>scattering </a:t>
            </a:r>
            <a:r>
              <a:rPr lang="en-US" altLang="en-US" dirty="0">
                <a:latin typeface="Arial" pitchFamily="34" charset="0"/>
              </a:rPr>
              <a:t>(Mm</a:t>
            </a:r>
            <a:r>
              <a:rPr lang="en-US" altLang="en-US" baseline="30000" dirty="0">
                <a:latin typeface="Arial" pitchFamily="34" charset="0"/>
              </a:rPr>
              <a:t>-1</a:t>
            </a:r>
            <a:r>
              <a:rPr lang="en-US" altLang="en-US" dirty="0">
                <a:latin typeface="Arial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086" y="6291944"/>
            <a:ext cx="9056914" cy="31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0143" y="97999"/>
            <a:ext cx="8619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Optical Properties – Example scattering data</a:t>
            </a:r>
            <a:endParaRPr lang="en-US" sz="2800" u="sng" dirty="0"/>
          </a:p>
        </p:txBody>
      </p:sp>
      <p:sp>
        <p:nvSpPr>
          <p:cNvPr id="2" name="Rectangle 1"/>
          <p:cNvSpPr/>
          <p:nvPr/>
        </p:nvSpPr>
        <p:spPr>
          <a:xfrm>
            <a:off x="5477434" y="1093694"/>
            <a:ext cx="887507" cy="242047"/>
          </a:xfrm>
          <a:prstGeom prst="rect">
            <a:avLst/>
          </a:prstGeom>
          <a:solidFill>
            <a:srgbClr val="F1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25686" y="1012370"/>
            <a:ext cx="4659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Surface</a:t>
            </a:r>
            <a:r>
              <a:rPr lang="en-US" dirty="0" smtClean="0"/>
              <a:t> and </a:t>
            </a:r>
            <a:r>
              <a:rPr lang="en-US" dirty="0"/>
              <a:t>airborne</a:t>
            </a:r>
            <a:r>
              <a:rPr lang="en-US" dirty="0" smtClean="0"/>
              <a:t> </a:t>
            </a:r>
            <a:r>
              <a:rPr lang="en-US" dirty="0" err="1" smtClean="0"/>
              <a:t>nephelometer</a:t>
            </a:r>
            <a:r>
              <a:rPr lang="en-US" dirty="0" smtClean="0"/>
              <a:t> measurements show passage of smoke plume.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055" y="25476"/>
            <a:ext cx="638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Optical Properties - Absorption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2007" y="943036"/>
            <a:ext cx="50601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Filter-based absorption measurements: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PSAP – Particle Soot Absorption Photometer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TAP – Tri-color Absorption Photometer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Aethalometer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MAAP – Multi-Angle Absorption Photometer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1"/>
          <a:stretch/>
        </p:blipFill>
        <p:spPr>
          <a:xfrm>
            <a:off x="455507" y="2617034"/>
            <a:ext cx="3989802" cy="278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25" y="2815076"/>
            <a:ext cx="3810000" cy="325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23353" y="3307404"/>
            <a:ext cx="1556426" cy="27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33081" y="325876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29" y="760368"/>
            <a:ext cx="2844800" cy="1742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7974" y="222068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MAAP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69" y="5581637"/>
            <a:ext cx="2049917" cy="13641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1797" y="6597132"/>
            <a:ext cx="122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TAP filters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86457" y="6412466"/>
            <a:ext cx="3570208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These are on-line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2906" y="177578"/>
            <a:ext cx="638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Optical Properties - Absorption</a:t>
            </a:r>
            <a:endParaRPr lang="en-US" sz="2800" u="sng" dirty="0"/>
          </a:p>
        </p:txBody>
      </p:sp>
      <p:sp>
        <p:nvSpPr>
          <p:cNvPr id="8" name="Rectangle 7"/>
          <p:cNvSpPr/>
          <p:nvPr/>
        </p:nvSpPr>
        <p:spPr>
          <a:xfrm>
            <a:off x="652410" y="1336034"/>
            <a:ext cx="2250040" cy="47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52429" y="1808646"/>
            <a:ext cx="0" cy="2465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52410" y="2055225"/>
            <a:ext cx="2250040" cy="47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Particle absorbs light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52428" y="2535546"/>
            <a:ext cx="0" cy="2465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52410" y="2792399"/>
            <a:ext cx="2250040" cy="47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Heating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43866" y="3265011"/>
            <a:ext cx="0" cy="2465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2410" y="3511590"/>
            <a:ext cx="2250040" cy="47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Pressure (sound) wave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52410" y="4229070"/>
            <a:ext cx="2250040" cy="47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Acoustical detection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652428" y="3982491"/>
            <a:ext cx="0" cy="2465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15956" y="4950114"/>
            <a:ext cx="525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heated </a:t>
            </a:r>
            <a:r>
              <a:rPr lang="en-US" dirty="0"/>
              <a:t>air </a:t>
            </a:r>
            <a:r>
              <a:rPr lang="en-US" dirty="0" smtClean="0"/>
              <a:t>expands, </a:t>
            </a:r>
            <a:r>
              <a:rPr lang="en-US" dirty="0"/>
              <a:t>resulting in </a:t>
            </a:r>
            <a:r>
              <a:rPr lang="en-US" dirty="0" smtClean="0"/>
              <a:t>sound wave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t="33493" r="61335" b="30310"/>
          <a:stretch/>
        </p:blipFill>
        <p:spPr>
          <a:xfrm>
            <a:off x="3788226" y="1741727"/>
            <a:ext cx="4234543" cy="293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884910" y="2921883"/>
            <a:ext cx="2217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Arnott et al 2005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867400" y="4474042"/>
            <a:ext cx="272142" cy="56605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84913" y="2906494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7654" y="2917387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4032" y="4310756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38802" y="4310757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8255" y="763679"/>
            <a:ext cx="4155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Photo-acoustic Spectrometer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34980" y="5797899"/>
            <a:ext cx="761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advantage: no scattering or filter effects to interfere with measurements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disadvantage: can be sensitive to pressure changes, complicated!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514" y="2721429"/>
            <a:ext cx="1771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rnott 2005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2"/>
          <a:stretch/>
        </p:blipFill>
        <p:spPr>
          <a:xfrm>
            <a:off x="2289436" y="1240972"/>
            <a:ext cx="5414211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449" y="141440"/>
            <a:ext cx="874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Optical Properties – Example absorption data</a:t>
            </a:r>
            <a:endParaRPr lang="en-US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19216" y="4979478"/>
            <a:ext cx="8701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Filter-based PSAP and photo-acoustic spectrometer track each other. </a:t>
            </a:r>
          </a:p>
          <a:p>
            <a:endParaRPr lang="en-US" sz="2000" dirty="0" smtClean="0"/>
          </a:p>
          <a:p>
            <a:r>
              <a:rPr lang="en-US" sz="2000" dirty="0" smtClean="0"/>
              <a:t>PSAP &gt; photo-acoustic because PSAP has scattering artifact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66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5" y="1243533"/>
            <a:ext cx="57150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772" y="185085"/>
            <a:ext cx="6040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Optical Properties – </a:t>
            </a:r>
            <a:r>
              <a:rPr lang="en-US" sz="2800" u="sng" dirty="0" err="1" smtClean="0"/>
              <a:t>Pha</a:t>
            </a:r>
            <a:r>
              <a:rPr lang="en-US" sz="2800" u="sng" dirty="0" smtClean="0"/>
              <a:t> Din</a:t>
            </a:r>
            <a:endParaRPr lang="en-US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08" y="4555602"/>
            <a:ext cx="4446013" cy="194354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028303" y="2940908"/>
            <a:ext cx="1255921" cy="2508422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73" y="4291320"/>
            <a:ext cx="2983629" cy="183904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669059" y="3216663"/>
            <a:ext cx="912014" cy="1536651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22633" y="1508210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 started,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Aerosol light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Aerosol light scattering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72747" y="611801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Aethalometer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5790" y="645507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Nephelometer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/>
              <a:t>Remote sensing – Aerosol Optical Depth</a:t>
            </a:r>
            <a:endParaRPr lang="en-US" sz="2800" u="sn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6878" y="3643092"/>
            <a:ext cx="5783166" cy="25880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</p:txBody>
      </p:sp>
      <p:pic>
        <p:nvPicPr>
          <p:cNvPr id="6" name="Picture 5" descr="cim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36" y="3278459"/>
            <a:ext cx="2290105" cy="2809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2" y="3134878"/>
            <a:ext cx="4128408" cy="3096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7569" y="880462"/>
            <a:ext cx="8448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Sunphotometer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The S</a:t>
            </a:r>
            <a:r>
              <a:rPr lang="en-US" dirty="0" smtClean="0">
                <a:solidFill>
                  <a:srgbClr val="C00000"/>
                </a:solidFill>
              </a:rPr>
              <a:t>un is the light source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The atmosphere is the ‘sensing volume’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Sun photometer points directly at sun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Light detector measures how much solar radiation comes through atmosphere</a:t>
            </a:r>
          </a:p>
          <a:p>
            <a:endParaRPr lang="en-US" dirty="0" smtClean="0"/>
          </a:p>
          <a:p>
            <a:r>
              <a:rPr lang="en-US" dirty="0"/>
              <a:t>As the </a:t>
            </a:r>
            <a:r>
              <a:rPr lang="en-US" dirty="0" smtClean="0"/>
              <a:t>aerosol increases</a:t>
            </a:r>
            <a:r>
              <a:rPr lang="en-US" dirty="0"/>
              <a:t>, more light is scattered out of the </a:t>
            </a:r>
            <a:r>
              <a:rPr lang="en-US" u="sng" dirty="0"/>
              <a:t>direct solar beam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sun </a:t>
            </a:r>
            <a:r>
              <a:rPr lang="en-US" dirty="0"/>
              <a:t>photometer measurement decreases.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9436" y="6399617"/>
            <a:ext cx="2993127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Daytime measurement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/>
              <a:t>Remote sensing – Aerosol extinction profile</a:t>
            </a:r>
            <a:endParaRPr lang="en-US" sz="2800" u="sng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68277" y="2261822"/>
            <a:ext cx="0" cy="1654629"/>
          </a:xfrm>
          <a:prstGeom prst="straightConnector1">
            <a:avLst/>
          </a:prstGeom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73" y="3891456"/>
            <a:ext cx="3207204" cy="29444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 flipV="1">
            <a:off x="2099073" y="3400403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 flipV="1">
            <a:off x="2188312" y="3303218"/>
            <a:ext cx="93423" cy="951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 flipV="1">
            <a:off x="2107468" y="3029791"/>
            <a:ext cx="173565" cy="1691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 flipV="1">
            <a:off x="2341694" y="320411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 flipV="1">
            <a:off x="1947892" y="318338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H="1" flipV="1">
            <a:off x="2175882" y="292857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 flipV="1">
            <a:off x="1970075" y="2982568"/>
            <a:ext cx="93423" cy="951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 flipV="1">
            <a:off x="1685401" y="3552803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H="1" flipV="1">
            <a:off x="1774640" y="3455618"/>
            <a:ext cx="93423" cy="951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 flipV="1">
            <a:off x="1693796" y="3182191"/>
            <a:ext cx="173565" cy="1691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 flipV="1">
            <a:off x="1928022" y="335651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 flipV="1">
            <a:off x="1762210" y="308097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045253" y="2544851"/>
            <a:ext cx="414909" cy="482779"/>
          </a:xfrm>
          <a:prstGeom prst="straightConnector1">
            <a:avLst/>
          </a:prstGeom>
          <a:ln w="190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208538" y="3256231"/>
            <a:ext cx="556424" cy="7076"/>
          </a:xfrm>
          <a:prstGeom prst="straightConnector1">
            <a:avLst/>
          </a:prstGeom>
          <a:ln w="190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208306" y="2914964"/>
            <a:ext cx="532147" cy="221524"/>
          </a:xfrm>
          <a:prstGeom prst="straightConnector1">
            <a:avLst/>
          </a:prstGeom>
          <a:ln w="190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458677" y="3321546"/>
            <a:ext cx="510377" cy="300990"/>
          </a:xfrm>
          <a:prstGeom prst="straightConnector1">
            <a:avLst/>
          </a:prstGeom>
          <a:ln w="190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841163" y="2359793"/>
            <a:ext cx="0" cy="1654629"/>
          </a:xfrm>
          <a:prstGeom prst="straightConnector1">
            <a:avLst/>
          </a:prstGeom>
          <a:ln w="38100">
            <a:solidFill>
              <a:srgbClr val="92D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10342" y="5984736"/>
            <a:ext cx="947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Pulsed laser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5313" y="287142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Particles scatter light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35077" y="3110908"/>
            <a:ext cx="185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Backscattered light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15" y="2162432"/>
            <a:ext cx="3611120" cy="45841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691" y="808323"/>
            <a:ext cx="4636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Lidar 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Pulsed laser </a:t>
            </a:r>
            <a:r>
              <a:rPr lang="en-US" dirty="0" smtClean="0">
                <a:solidFill>
                  <a:srgbClr val="C00000"/>
                </a:solidFill>
              </a:rPr>
              <a:t>is the light source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The atmosphere is the ‘sensing volume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Telescope detects backscattered 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5254" y="1136822"/>
            <a:ext cx="3175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Because laser is pulsed can use time of backscatter returns to determine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/>
              <a:t>Remote sensing – Aerosol extinction profile</a:t>
            </a:r>
            <a:endParaRPr lang="en-US" sz="2800" u="sng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15" y="2162432"/>
            <a:ext cx="3611120" cy="45841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691" y="808323"/>
            <a:ext cx="4636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Lidar 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Pulsed laser </a:t>
            </a:r>
            <a:r>
              <a:rPr lang="en-US" dirty="0" smtClean="0">
                <a:solidFill>
                  <a:srgbClr val="C00000"/>
                </a:solidFill>
              </a:rPr>
              <a:t>is the light source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The atmosphere is the ‘sensing volume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Telescope detects backscattered 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5254" y="1136822"/>
            <a:ext cx="3175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Because laser is pulsed can use time of backscatter returns to determine height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4" y="2431700"/>
            <a:ext cx="3501665" cy="42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1" y="3799122"/>
            <a:ext cx="4920343" cy="2767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50" y="756811"/>
            <a:ext cx="4794835" cy="27840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057" y="1066800"/>
            <a:ext cx="2296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Surface-based </a:t>
            </a:r>
            <a:r>
              <a:rPr lang="en-US" dirty="0" err="1" smtClean="0"/>
              <a:t>lidar</a:t>
            </a:r>
            <a:r>
              <a:rPr lang="en-US" dirty="0" smtClean="0"/>
              <a:t> measures as function of </a:t>
            </a:r>
            <a:r>
              <a:rPr lang="en-US" u="sng" dirty="0" smtClean="0"/>
              <a:t>time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47140" y="3799122"/>
            <a:ext cx="2296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Airborne/satellite </a:t>
            </a:r>
            <a:r>
              <a:rPr lang="en-US" dirty="0" err="1" smtClean="0"/>
              <a:t>lidar</a:t>
            </a:r>
            <a:r>
              <a:rPr lang="en-US" dirty="0" smtClean="0"/>
              <a:t> measures as function of </a:t>
            </a:r>
            <a:r>
              <a:rPr lang="en-US" u="sng" dirty="0" smtClean="0"/>
              <a:t>distance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503787" y="1805464"/>
            <a:ext cx="172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MPLNet</a:t>
            </a:r>
            <a:r>
              <a:rPr lang="en-US" dirty="0" smtClean="0"/>
              <a:t> </a:t>
            </a:r>
            <a:r>
              <a:rPr lang="en-US" dirty="0" err="1" smtClean="0"/>
              <a:t>lidar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4108" y="4833257"/>
            <a:ext cx="188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NASA satellite </a:t>
            </a:r>
            <a:r>
              <a:rPr lang="en-US" dirty="0" err="1" smtClean="0"/>
              <a:t>lidar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685800" y="119738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/>
              <a:t>Remote sensing – Lidar example data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1460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726" y="619709"/>
            <a:ext cx="806502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In-situ</a:t>
            </a:r>
            <a:endParaRPr lang="en-US" sz="2400" dirty="0"/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Offline – time integrated sample over extended time (e.g., PM10)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Online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~continuous, ~real time measurement (e.g.,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aethalometer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Remote 	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Column – integrated through the atmosphere (e.g.,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AOD)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Profile – function of altitude (e.g., Lidar)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6404" y="93490"/>
            <a:ext cx="6085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Categories of aerosol measurements</a:t>
            </a:r>
            <a:endParaRPr lang="en-US" sz="2800" u="sng" dirty="0"/>
          </a:p>
        </p:txBody>
      </p:sp>
      <p:sp>
        <p:nvSpPr>
          <p:cNvPr id="5" name="Rectangle 4"/>
          <p:cNvSpPr/>
          <p:nvPr/>
        </p:nvSpPr>
        <p:spPr>
          <a:xfrm>
            <a:off x="1470212" y="4536133"/>
            <a:ext cx="1272988" cy="1389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In-situ instrument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748118" y="3541049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82589" y="3863778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15671" y="3585872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8807" y="4150650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06707" y="4043073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97742" y="4240296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36367" y="4580968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17049" y="4778189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59107" y="4195473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97742" y="4643708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79577" y="4563027"/>
            <a:ext cx="1272988" cy="1389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instrument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993443" y="3621729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27914" y="3944458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60996" y="3666552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074132" y="4231330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52032" y="4123753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343067" y="4320976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96852" y="3872728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12009" y="4034089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04432" y="4276153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692702" y="3899608"/>
            <a:ext cx="116541" cy="116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052919" y="3550013"/>
            <a:ext cx="8964" cy="110265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n 30"/>
          <p:cNvSpPr/>
          <p:nvPr/>
        </p:nvSpPr>
        <p:spPr>
          <a:xfrm>
            <a:off x="5091953" y="3236249"/>
            <a:ext cx="376518" cy="385483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44071" y="6069100"/>
            <a:ext cx="28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Particles collected/sensed inside instrument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132739" y="6060135"/>
            <a:ext cx="339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 of particles sensed (typically sun or laser based)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0" y="538480"/>
            <a:ext cx="5770880" cy="578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8514" y="6509657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Zieger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et al 2014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2028" y="1469572"/>
            <a:ext cx="1534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region and water uptake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4057" y="3450772"/>
            <a:ext cx="153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Scattering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4939" y="4953000"/>
            <a:ext cx="153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Chemistry and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3674" y="143433"/>
            <a:ext cx="729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Aerosol Measurements – Putting them all together!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851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5755" y="823965"/>
            <a:ext cx="73855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Many methods to measure different characteristics of aerosol particles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Multiple methods to measure the same aerosol characteristic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Choose methodology based on: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	science 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	cost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	time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7139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136" y="213025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Unused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31013" r="34260" b="19705"/>
          <a:stretch/>
        </p:blipFill>
        <p:spPr>
          <a:xfrm>
            <a:off x="1034143" y="1577788"/>
            <a:ext cx="6662058" cy="4006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1734" y="6519446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Jimenez AMS webpages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2183" y="123189"/>
            <a:ext cx="6861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chemistry – bulk vs single particle</a:t>
            </a:r>
          </a:p>
        </p:txBody>
      </p:sp>
    </p:spTree>
    <p:extLst>
      <p:ext uri="{BB962C8B-B14F-4D97-AF65-F5344CB8AC3E}">
        <p14:creationId xmlns:p14="http://schemas.microsoft.com/office/powerpoint/2010/main" val="8293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2" t="57958"/>
          <a:stretch/>
        </p:blipFill>
        <p:spPr>
          <a:xfrm>
            <a:off x="233082" y="3514165"/>
            <a:ext cx="3780024" cy="1918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82" y="5818094"/>
            <a:ext cx="2867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Sanchez de la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Campa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et al., 2011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024" y="2940424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Hourly PIXE and 12 hourly filters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06" y="2146115"/>
            <a:ext cx="6191250" cy="285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358613" y="295835"/>
            <a:ext cx="515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75" y="887733"/>
            <a:ext cx="7417482" cy="51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0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321264" y="-1"/>
            <a:ext cx="11522075" cy="1127125"/>
          </a:xfrm>
          <a:prstGeom prst="rect">
            <a:avLst/>
          </a:prstGeom>
        </p:spPr>
        <p:txBody>
          <a:bodyPr vert="horz" lIns="128565" tIns="66854" rIns="128565" bIns="6685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52463">
              <a:tabLst>
                <a:tab pos="0" algn="l"/>
                <a:tab pos="652463" algn="l"/>
                <a:tab pos="1304925" algn="l"/>
                <a:tab pos="1958975" algn="l"/>
                <a:tab pos="2611438" algn="l"/>
                <a:tab pos="3265488" algn="l"/>
                <a:tab pos="3917950" algn="l"/>
                <a:tab pos="4570413" algn="l"/>
                <a:tab pos="5224463" algn="l"/>
                <a:tab pos="5876925" algn="l"/>
                <a:tab pos="6530975" algn="l"/>
                <a:tab pos="7183438" algn="l"/>
                <a:tab pos="7835900" algn="l"/>
                <a:tab pos="8489950" algn="l"/>
                <a:tab pos="9142413" algn="l"/>
                <a:tab pos="9796463" algn="l"/>
                <a:tab pos="10448925" algn="l"/>
                <a:tab pos="11101388" algn="l"/>
                <a:tab pos="11755438" algn="l"/>
                <a:tab pos="12407900" algn="l"/>
                <a:tab pos="13061950" algn="l"/>
              </a:tabLst>
            </a:pPr>
            <a:endParaRPr lang="en-US" sz="2800" u="sng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79798"/>
              </p:ext>
            </p:extLst>
          </p:nvPr>
        </p:nvGraphicFramePr>
        <p:xfrm>
          <a:off x="388634" y="1715784"/>
          <a:ext cx="3796391" cy="417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r:id="rId3" imgW="5476680" imgH="5751000" progId="Word.Document.8">
                  <p:embed/>
                </p:oleObj>
              </mc:Choice>
              <mc:Fallback>
                <p:oleObj r:id="rId3" imgW="5476680" imgH="5751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34" y="1715784"/>
                        <a:ext cx="3796391" cy="41756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68093" y="1424149"/>
            <a:ext cx="4589463" cy="8019842"/>
          </a:xfrm>
          <a:prstGeom prst="rect">
            <a:avLst/>
          </a:prstGeom>
        </p:spPr>
        <p:txBody>
          <a:bodyPr vert="horz" lIns="128565" tIns="66854" rIns="128565" bIns="66854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4188" indent="-484188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089115" y="1027416"/>
            <a:ext cx="4952143" cy="389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4188" indent="-484188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000" dirty="0"/>
              <a:t>Provides size- and RH-controlled measurements of aerosol</a:t>
            </a:r>
          </a:p>
          <a:p>
            <a:pPr marL="1055688" lvl="1" indent="-403225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000" dirty="0"/>
              <a:t>light scattering</a:t>
            </a:r>
          </a:p>
          <a:p>
            <a:pPr marL="1055688" lvl="1" indent="-403225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000" dirty="0"/>
              <a:t>light absorption</a:t>
            </a:r>
          </a:p>
          <a:p>
            <a:pPr marL="1055688" lvl="1" indent="-403225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000" dirty="0"/>
              <a:t>number concentration</a:t>
            </a:r>
          </a:p>
          <a:p>
            <a:pPr marL="484188" indent="-484188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000" dirty="0"/>
              <a:t>Common, core design at NOAA-federated stations</a:t>
            </a:r>
          </a:p>
          <a:p>
            <a:pPr marL="484188" indent="-484188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000" dirty="0"/>
              <a:t>Optional components:  CCN, humidified </a:t>
            </a:r>
            <a:r>
              <a:rPr lang="en-US" sz="2000" dirty="0" err="1"/>
              <a:t>nephelometry</a:t>
            </a:r>
            <a:r>
              <a:rPr lang="en-US" sz="2000" dirty="0"/>
              <a:t> (f(RH)), SMPS, aerosol composition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6634" y="240395"/>
            <a:ext cx="4544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NOAA Aerosol Rack at Mauna Loa, Hawaii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3526" y="40518"/>
            <a:ext cx="7144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Categories of in-situ aerosol measurements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934949" y="1201516"/>
            <a:ext cx="273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AMS, XRF, PILS, EC/OC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34430" r="46792" b="16180"/>
          <a:stretch/>
        </p:blipFill>
        <p:spPr>
          <a:xfrm>
            <a:off x="566075" y="1198005"/>
            <a:ext cx="3164660" cy="2540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6" t="35384" r="30840" b="16180"/>
          <a:stretch/>
        </p:blipFill>
        <p:spPr>
          <a:xfrm>
            <a:off x="6139070" y="1165347"/>
            <a:ext cx="1358193" cy="2491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346" y="4387175"/>
            <a:ext cx="4460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Particles collected on filter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Filters extracted 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Extract sent through chemical analyzer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Bulk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Integrated over 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5700" y="4376292"/>
            <a:ext cx="4035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Particles directly sampled by chemical analyzer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Can be bulk or single 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Higher time resolution than filters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01734" y="6519446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Jimenez AMS webpages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171" y="733849"/>
            <a:ext cx="2369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Offline Analysis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12636" y="733849"/>
            <a:ext cx="2376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Online Analysis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11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1749" y="5087547"/>
            <a:ext cx="259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Volume of air =  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sample</a:t>
            </a:r>
            <a:endParaRPr lang="en-US" baseline="-25000" dirty="0" smtClean="0"/>
          </a:p>
          <a:p>
            <a:r>
              <a:rPr lang="en-US" baseline="-25000" dirty="0"/>
              <a:t> </a:t>
            </a:r>
            <a:r>
              <a:rPr lang="en-US" baseline="-25000" dirty="0" smtClean="0"/>
              <a:t>                                       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sample</a:t>
            </a:r>
            <a:endParaRPr lang="en-US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1929031" y="21772"/>
            <a:ext cx="501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Mass – offline</a:t>
            </a:r>
            <a:r>
              <a:rPr lang="en-US" sz="2800" u="sng" dirty="0"/>
              <a:t> </a:t>
            </a:r>
            <a:r>
              <a:rPr lang="en-US" sz="2800" u="sng" dirty="0" smtClean="0"/>
              <a:t>method</a:t>
            </a:r>
            <a:endParaRPr lang="en-US" sz="2800" u="sng" dirty="0"/>
          </a:p>
        </p:txBody>
      </p:sp>
      <p:sp>
        <p:nvSpPr>
          <p:cNvPr id="3" name="Rectangle 2"/>
          <p:cNvSpPr/>
          <p:nvPr/>
        </p:nvSpPr>
        <p:spPr>
          <a:xfrm>
            <a:off x="2013625" y="97460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/>
              <a:t>1. In the lab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Clean filter is weighed (</a:t>
            </a: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baseline="-25000" dirty="0">
                <a:solidFill>
                  <a:srgbClr val="C00000"/>
                </a:solidFill>
              </a:rPr>
              <a:t>clean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endParaRPr lang="en-US" dirty="0"/>
          </a:p>
          <a:p>
            <a:r>
              <a:rPr lang="en-US" u="sng" dirty="0" smtClean="0"/>
              <a:t>2. At the site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Specially shaped inlet – size cut </a:t>
            </a:r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Particles </a:t>
            </a:r>
            <a:r>
              <a:rPr lang="en-US" dirty="0">
                <a:solidFill>
                  <a:srgbClr val="C00000"/>
                </a:solidFill>
              </a:rPr>
              <a:t>collected onto a </a:t>
            </a:r>
            <a:r>
              <a:rPr lang="en-US" dirty="0" smtClean="0">
                <a:solidFill>
                  <a:srgbClr val="C00000"/>
                </a:solidFill>
              </a:rPr>
              <a:t>filter 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Constant </a:t>
            </a:r>
            <a:r>
              <a:rPr lang="en-US" dirty="0">
                <a:solidFill>
                  <a:srgbClr val="C00000"/>
                </a:solidFill>
              </a:rPr>
              <a:t>flow rate (</a:t>
            </a:r>
            <a:r>
              <a:rPr lang="en-US" dirty="0" err="1">
                <a:solidFill>
                  <a:srgbClr val="C00000"/>
                </a:solidFill>
              </a:rPr>
              <a:t>Q</a:t>
            </a:r>
            <a:r>
              <a:rPr lang="en-US" baseline="-25000" dirty="0" err="1">
                <a:solidFill>
                  <a:srgbClr val="C00000"/>
                </a:solidFill>
              </a:rPr>
              <a:t>sample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Sample time recorded (</a:t>
            </a:r>
            <a:r>
              <a:rPr lang="en-US" dirty="0" err="1" smtClean="0">
                <a:solidFill>
                  <a:srgbClr val="C00000"/>
                </a:solidFill>
              </a:rPr>
              <a:t>t</a:t>
            </a:r>
            <a:r>
              <a:rPr lang="en-US" baseline="-25000" dirty="0" err="1" smtClean="0">
                <a:solidFill>
                  <a:srgbClr val="C00000"/>
                </a:solidFill>
              </a:rPr>
              <a:t>sample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endParaRPr lang="en-US" dirty="0"/>
          </a:p>
          <a:p>
            <a:r>
              <a:rPr lang="en-US" u="sng" dirty="0" smtClean="0"/>
              <a:t>3. In </a:t>
            </a:r>
            <a:r>
              <a:rPr lang="en-US" u="sng" dirty="0"/>
              <a:t>the </a:t>
            </a:r>
            <a:r>
              <a:rPr lang="en-US" u="sng" dirty="0" smtClean="0"/>
              <a:t>lab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RH equilibration of filter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Sampled </a:t>
            </a:r>
            <a:r>
              <a:rPr lang="en-US" dirty="0">
                <a:solidFill>
                  <a:srgbClr val="C00000"/>
                </a:solidFill>
              </a:rPr>
              <a:t>filter is </a:t>
            </a:r>
            <a:r>
              <a:rPr lang="en-US" dirty="0" smtClean="0">
                <a:solidFill>
                  <a:srgbClr val="C00000"/>
                </a:solidFill>
              </a:rPr>
              <a:t>weighed (</a:t>
            </a:r>
            <a:r>
              <a:rPr lang="en-US" dirty="0" err="1" smtClean="0">
                <a:solidFill>
                  <a:srgbClr val="C00000"/>
                </a:solidFill>
              </a:rPr>
              <a:t>M</a:t>
            </a:r>
            <a:r>
              <a:rPr lang="en-US" baseline="-25000" dirty="0" err="1" smtClean="0">
                <a:solidFill>
                  <a:srgbClr val="C00000"/>
                </a:solidFill>
              </a:rPr>
              <a:t>sample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22" y="548105"/>
            <a:ext cx="1957961" cy="5834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4" y="1537103"/>
            <a:ext cx="1666875" cy="2371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6357" y="5632315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PM10 = Particle mass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Volume </a:t>
            </a:r>
            <a:endParaRPr lang="en-US" baseline="-250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431915" y="5466925"/>
            <a:ext cx="6906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6135" y="5950085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mass = (M</a:t>
            </a:r>
            <a:r>
              <a:rPr lang="en-US" baseline="-25000" dirty="0" smtClean="0"/>
              <a:t>clean</a:t>
            </a:r>
            <a:r>
              <a:rPr lang="en-US" dirty="0" smtClean="0"/>
              <a:t>-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sample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395608" y="5950059"/>
            <a:ext cx="1209468" cy="129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3881336" y="5700407"/>
            <a:ext cx="573932" cy="282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 flipH="1">
            <a:off x="3570514" y="5234384"/>
            <a:ext cx="308300" cy="123172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1" y="6411685"/>
            <a:ext cx="3135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Hadjimmitsis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et al. 2013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4" t="29046" r="42499" b="26085"/>
          <a:stretch/>
        </p:blipFill>
        <p:spPr>
          <a:xfrm>
            <a:off x="533400" y="1627244"/>
            <a:ext cx="5724858" cy="4740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6122" y="21772"/>
            <a:ext cx="601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Mass – Example offline data</a:t>
            </a:r>
            <a:endParaRPr lang="en-US" sz="28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672354"/>
            <a:ext cx="8262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Filter measurements typically collected over hours to days.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360606" y="3044651"/>
            <a:ext cx="2434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Plot shows data for ~6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Samples collected every 5-10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71" y="92875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Tapered-Element Oscillating Microbalance (TEOM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Continuous real time measurement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Particles collect on vibrating substrate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O</a:t>
            </a:r>
            <a:r>
              <a:rPr lang="en-US" dirty="0" smtClean="0">
                <a:solidFill>
                  <a:srgbClr val="C00000"/>
                </a:solidFill>
              </a:rPr>
              <a:t>scillation changes with mass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7430" y="195971"/>
            <a:ext cx="5282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Mass – Online methods</a:t>
            </a:r>
            <a:endParaRPr lang="en-US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9"/>
          <a:stretch/>
        </p:blipFill>
        <p:spPr>
          <a:xfrm>
            <a:off x="1021715" y="3239641"/>
            <a:ext cx="2533650" cy="3166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6901" y="3098487"/>
            <a:ext cx="6206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Inlet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7131" y="3630266"/>
            <a:ext cx="11721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Vibrating</a:t>
            </a:r>
          </a:p>
          <a:p>
            <a:r>
              <a:rPr lang="en-US" dirty="0" smtClean="0"/>
              <a:t>Substrate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969" y="3977220"/>
            <a:ext cx="13131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53911" y="3866975"/>
            <a:ext cx="535022" cy="78794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56891" y="4330660"/>
            <a:ext cx="820365" cy="94682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80" y="3370929"/>
            <a:ext cx="2072896" cy="30264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689" y="3358663"/>
            <a:ext cx="6206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Inlet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59764" y="4524108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Filter tape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81600" y="4822767"/>
            <a:ext cx="820478" cy="109184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55975" y="4984376"/>
            <a:ext cx="517781" cy="152400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18885" y="3675739"/>
            <a:ext cx="17713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Beta radiation source and detector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691128" y="3866975"/>
            <a:ext cx="704754" cy="110819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57505" y="92875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Beta Attenuation Monitor </a:t>
            </a:r>
          </a:p>
          <a:p>
            <a:r>
              <a:rPr lang="en-US" dirty="0" smtClean="0"/>
              <a:t>(BAM)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Hourly time measurement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Particles collect on filter tape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Beta ray penetration changes with mass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0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7430" y="195971"/>
            <a:ext cx="602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Aerosol Mass – Example online data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5" y="929746"/>
            <a:ext cx="4993041" cy="298268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941235" y="2573489"/>
            <a:ext cx="20465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922483" y="3117785"/>
            <a:ext cx="20465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521197" y="1539347"/>
            <a:ext cx="413607" cy="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8919" y="4464707"/>
            <a:ext cx="67585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Advantage of high frequency measurements: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captures variability and exposure on shorter time scales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Disadvantage of high frequency measurements: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more complex instrumentation – more scientist time, more cost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861121" y="2160466"/>
            <a:ext cx="24961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PM2.5 concentration (</a:t>
            </a:r>
            <a:r>
              <a:rPr lang="en-US" sz="1400" dirty="0" smtClean="0">
                <a:latin typeface="Symbol" panose="05050102010706020507" pitchFamily="18" charset="2"/>
              </a:rPr>
              <a:t>m</a:t>
            </a:r>
            <a:r>
              <a:rPr lang="en-US" sz="1400" dirty="0" smtClean="0"/>
              <a:t>g/m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918479" y="1973324"/>
            <a:ext cx="2434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Plot shows data for ~2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Samples collected every 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5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538497" y="98401"/>
            <a:ext cx="4395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Aerosol chemistry – offline</a:t>
            </a:r>
            <a:endParaRPr lang="en-US" sz="2800" u="sng" dirty="0"/>
          </a:p>
        </p:txBody>
      </p:sp>
      <p:grpSp>
        <p:nvGrpSpPr>
          <p:cNvPr id="22" name="Group 21"/>
          <p:cNvGrpSpPr/>
          <p:nvPr/>
        </p:nvGrpSpPr>
        <p:grpSpPr>
          <a:xfrm>
            <a:off x="482323" y="1588646"/>
            <a:ext cx="2931837" cy="3914491"/>
            <a:chOff x="6039062" y="222080"/>
            <a:chExt cx="2931837" cy="39144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6" r="2"/>
            <a:stretch/>
          </p:blipFill>
          <p:spPr>
            <a:xfrm>
              <a:off x="6486259" y="222080"/>
              <a:ext cx="2484640" cy="38549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47133" y="631371"/>
              <a:ext cx="435428" cy="413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77277" y="631371"/>
              <a:ext cx="435428" cy="413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39062" y="1643743"/>
              <a:ext cx="903515" cy="2492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88474" y="894308"/>
            <a:ext cx="877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analysis of filter samples can require multiple steps after sample collection.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250831" y="2204766"/>
            <a:ext cx="1605966" cy="31737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99972" y="2033950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 with aerosol particles collected on it.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799972" y="285956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particles into liquid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99972" y="365503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 to remove non-soluble particles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053814" y="3040430"/>
            <a:ext cx="834807" cy="74559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028200" y="3802424"/>
            <a:ext cx="834807" cy="74559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155966" y="4421275"/>
            <a:ext cx="2315251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Ion chromatograph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382569" y="4637314"/>
            <a:ext cx="506052" cy="74559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99972" y="4421275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 soluble fraction into chemical analyzer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11755</TotalTime>
  <Words>1379</Words>
  <Application>Microsoft Office PowerPoint</Application>
  <PresentationFormat>On-screen Show (4:3)</PresentationFormat>
  <Paragraphs>300</Paragraphs>
  <Slides>37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Chart</vt:lpstr>
      <vt:lpstr>Microsoft Word 97 - 2003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NOAA/ESRL/GMD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Betsy Andrews</dc:creator>
  <cp:lastModifiedBy>Betsy Andrews</cp:lastModifiedBy>
  <cp:revision>163</cp:revision>
  <dcterms:created xsi:type="dcterms:W3CDTF">2016-05-10T22:08:21Z</dcterms:created>
  <dcterms:modified xsi:type="dcterms:W3CDTF">2019-04-16T00:33:51Z</dcterms:modified>
</cp:coreProperties>
</file>