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4" r:id="rId2"/>
    <p:sldId id="315" r:id="rId3"/>
    <p:sldId id="316" r:id="rId4"/>
    <p:sldId id="320" r:id="rId5"/>
    <p:sldId id="321" r:id="rId6"/>
    <p:sldId id="298" r:id="rId7"/>
    <p:sldId id="275" r:id="rId8"/>
    <p:sldId id="317" r:id="rId9"/>
    <p:sldId id="293" r:id="rId10"/>
    <p:sldId id="319" r:id="rId11"/>
    <p:sldId id="308" r:id="rId12"/>
    <p:sldId id="313" r:id="rId13"/>
    <p:sldId id="294" r:id="rId14"/>
    <p:sldId id="314" r:id="rId15"/>
    <p:sldId id="310" r:id="rId16"/>
    <p:sldId id="323" r:id="rId17"/>
    <p:sldId id="295" r:id="rId18"/>
    <p:sldId id="299" r:id="rId19"/>
    <p:sldId id="270" r:id="rId20"/>
    <p:sldId id="311" r:id="rId21"/>
    <p:sldId id="262" r:id="rId22"/>
    <p:sldId id="261" r:id="rId23"/>
    <p:sldId id="26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00FF"/>
    <a:srgbClr val="0000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-135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F767-B33B-4B72-8DFD-A034EEDD2F89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81808-07B1-4315-8CF2-CC87F3966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</a:t>
            </a:r>
            <a:r>
              <a:rPr lang="en-US" baseline="0" dirty="0" smtClean="0"/>
              <a:t> – creating a combined data base of aerosol measurements</a:t>
            </a:r>
          </a:p>
          <a:p>
            <a:r>
              <a:rPr lang="en-US" baseline="0" dirty="0" err="1" smtClean="0"/>
              <a:t>Eurochamp</a:t>
            </a:r>
            <a:r>
              <a:rPr lang="en-US" baseline="0" dirty="0" smtClean="0"/>
              <a:t> – atmospheric processes in chambers</a:t>
            </a:r>
          </a:p>
          <a:p>
            <a:r>
              <a:rPr lang="en-US" baseline="0" dirty="0" smtClean="0"/>
              <a:t>Arise atmospheric dynamics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81808-07B1-4315-8CF2-CC87F3966D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9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0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0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9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8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5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4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4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2B3E8-78C1-451A-9724-09AC2AC7A9C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5C87-BEDE-4201-9703-ACED0A5EA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8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552" y="842590"/>
            <a:ext cx="76785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International aerosol networks:</a:t>
            </a:r>
          </a:p>
          <a:p>
            <a:pPr algn="ctr"/>
            <a:r>
              <a:rPr lang="en-US" sz="4400" dirty="0" smtClean="0"/>
              <a:t>Sharing the monitoring on aerosol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618688" y="4270443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Elisabeth Andrews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553" y="6478621"/>
            <a:ext cx="426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CATCOS Aerosol Workshop, June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4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t="23683" r="54157" b="42759"/>
          <a:stretch/>
        </p:blipFill>
        <p:spPr>
          <a:xfrm>
            <a:off x="359924" y="3074392"/>
            <a:ext cx="3083668" cy="2878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t="22484" r="29326" b="17990"/>
          <a:stretch/>
        </p:blipFill>
        <p:spPr>
          <a:xfrm>
            <a:off x="4387065" y="1643974"/>
            <a:ext cx="4758622" cy="4316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418" y="5934670"/>
            <a:ext cx="3575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Earlinet</a:t>
            </a:r>
            <a:r>
              <a:rPr lang="en-US" dirty="0" smtClean="0"/>
              <a:t> – used to identify height/location of volcanic plume during Icelandic eruption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10355" y="6175893"/>
            <a:ext cx="434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LALiNet</a:t>
            </a:r>
            <a:r>
              <a:rPr lang="en-US" dirty="0" smtClean="0"/>
              <a:t> – developing a climatology of aerosol profiles over South America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663" y="704545"/>
            <a:ext cx="40975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ses of </a:t>
            </a:r>
            <a:r>
              <a:rPr lang="en-US" sz="2400" dirty="0" err="1" smtClean="0"/>
              <a:t>lidar</a:t>
            </a:r>
            <a:r>
              <a:rPr lang="en-US" sz="2400" dirty="0" smtClean="0"/>
              <a:t> network data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model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satellite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aerosol </a:t>
            </a:r>
            <a:r>
              <a:rPr lang="en-US" sz="24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climatologies</a:t>
            </a:r>
            <a:endParaRPr lang="en-US" sz="24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forecasting (dust, volcano)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6367" y="0"/>
            <a:ext cx="278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Lidar Networks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961029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321264" y="-1"/>
            <a:ext cx="11522075" cy="1127125"/>
          </a:xfrm>
          <a:prstGeom prst="rect">
            <a:avLst/>
          </a:prstGeom>
        </p:spPr>
        <p:txBody>
          <a:bodyPr vert="horz" lIns="128565" tIns="66854" rIns="128565" bIns="6685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52463">
              <a:tabLst>
                <a:tab pos="0" algn="l"/>
                <a:tab pos="652463" algn="l"/>
                <a:tab pos="1304925" algn="l"/>
                <a:tab pos="1958975" algn="l"/>
                <a:tab pos="2611438" algn="l"/>
                <a:tab pos="3265488" algn="l"/>
                <a:tab pos="3917950" algn="l"/>
                <a:tab pos="4570413" algn="l"/>
                <a:tab pos="5224463" algn="l"/>
                <a:tab pos="5876925" algn="l"/>
                <a:tab pos="6530975" algn="l"/>
                <a:tab pos="7183438" algn="l"/>
                <a:tab pos="7835900" algn="l"/>
                <a:tab pos="8489950" algn="l"/>
                <a:tab pos="9142413" algn="l"/>
                <a:tab pos="9796463" algn="l"/>
                <a:tab pos="10448925" algn="l"/>
                <a:tab pos="11101388" algn="l"/>
                <a:tab pos="11755438" algn="l"/>
                <a:tab pos="12407900" algn="l"/>
                <a:tab pos="13061950" algn="l"/>
              </a:tabLst>
            </a:pPr>
            <a:endParaRPr lang="en-US" sz="2800" u="sng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165426" y="853848"/>
            <a:ext cx="4952143" cy="1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4188" defTabSz="652463">
              <a:spcBef>
                <a:spcPts val="713"/>
              </a:spcBef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400" dirty="0"/>
              <a:t>Provides </a:t>
            </a:r>
            <a:r>
              <a:rPr lang="en-US" sz="2400" dirty="0" smtClean="0"/>
              <a:t>measurements of:</a:t>
            </a:r>
          </a:p>
          <a:p>
            <a:pPr marL="1055688" lvl="1" indent="-403225" defTabSz="652463">
              <a:spcBef>
                <a:spcPts val="713"/>
              </a:spcBef>
              <a:buFont typeface="Arial" panose="020B0604020202020204" pitchFamily="34" charset="0"/>
              <a:buChar char="•"/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400" dirty="0" smtClean="0"/>
              <a:t>Aerosol light scattering</a:t>
            </a:r>
          </a:p>
          <a:p>
            <a:pPr marL="1055688" lvl="1" indent="-403225" defTabSz="652463">
              <a:spcBef>
                <a:spcPts val="713"/>
              </a:spcBef>
              <a:buFont typeface="Arial" panose="020B0604020202020204" pitchFamily="34" charset="0"/>
              <a:buChar char="•"/>
              <a:tabLst>
                <a:tab pos="484188" algn="l"/>
                <a:tab pos="646113" algn="l"/>
                <a:tab pos="1298575" algn="l"/>
                <a:tab pos="1951038" algn="l"/>
                <a:tab pos="2605088" algn="l"/>
                <a:tab pos="3257550" algn="l"/>
                <a:tab pos="3911600" algn="l"/>
                <a:tab pos="4564063" algn="l"/>
                <a:tab pos="5216525" algn="l"/>
                <a:tab pos="5870575" algn="l"/>
                <a:tab pos="6523038" algn="l"/>
                <a:tab pos="7177088" algn="l"/>
                <a:tab pos="7829550" algn="l"/>
                <a:tab pos="8483600" algn="l"/>
                <a:tab pos="9136063" algn="l"/>
                <a:tab pos="9788525" algn="l"/>
                <a:tab pos="10442575" algn="l"/>
                <a:tab pos="11095038" algn="l"/>
                <a:tab pos="11749088" algn="l"/>
                <a:tab pos="12401550" algn="l"/>
                <a:tab pos="13054013" algn="l"/>
              </a:tabLst>
            </a:pPr>
            <a:r>
              <a:rPr lang="en-US" sz="2400" dirty="0" smtClean="0"/>
              <a:t>Aerosol light absorption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4701" y="117105"/>
            <a:ext cx="7377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Surface aerosol optical property networks</a:t>
            </a:r>
            <a:endParaRPr lang="en-US" sz="2800" b="1" u="sng" dirty="0"/>
          </a:p>
          <a:p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12974" y="2309827"/>
            <a:ext cx="5237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Typically size and RH controlled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Often multi-wavelength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Some data sets are multi-decadal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863" y="4672993"/>
            <a:ext cx="28559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Several Networks: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ACTRIS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NOAA collaborative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CATCOS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{IMPROVE}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1" name="Picture 17" descr="DSC_018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1" t="12852" r="6998" b="34495"/>
          <a:stretch/>
        </p:blipFill>
        <p:spPr bwMode="auto">
          <a:xfrm>
            <a:off x="573933" y="878127"/>
            <a:ext cx="2130357" cy="35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15" y="3735420"/>
            <a:ext cx="2744928" cy="288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932" y="4124520"/>
            <a:ext cx="20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Pha</a:t>
            </a:r>
            <a:r>
              <a:rPr lang="en-US" b="1" dirty="0" smtClean="0">
                <a:solidFill>
                  <a:srgbClr val="FFFF00"/>
                </a:solidFill>
              </a:rPr>
              <a:t> Din, Vietnam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0856" y="625164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Mauna Loa, USA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70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2459" y="6351503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754385" y="3556681"/>
            <a:ext cx="20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Stations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53981" y="2416303"/>
            <a:ext cx="2479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Number of stations increasing by ~5/year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for more than 60 sites by </a:t>
            </a:r>
            <a:r>
              <a:rPr lang="en-US" dirty="0" smtClean="0"/>
              <a:t>2015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536" y="851385"/>
            <a:ext cx="659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Stations with absorption and/or scattering data between 2000 and 2015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b="4991"/>
          <a:stretch/>
        </p:blipFill>
        <p:spPr>
          <a:xfrm>
            <a:off x="389094" y="1400783"/>
            <a:ext cx="6551207" cy="50097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5224" y="68096"/>
            <a:ext cx="7417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Surface aerosol optical property </a:t>
            </a:r>
            <a:r>
              <a:rPr lang="en-US" sz="2800" b="1" u="sng" dirty="0"/>
              <a:t>n</a:t>
            </a:r>
            <a:r>
              <a:rPr lang="en-US" sz="2800" b="1" u="sng" dirty="0" smtClean="0"/>
              <a:t>etworks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964715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4" y="626724"/>
            <a:ext cx="3772483" cy="2964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224" y="-9728"/>
            <a:ext cx="7417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Surface aerosol optical property </a:t>
            </a:r>
            <a:r>
              <a:rPr lang="en-US" sz="2800" b="1" u="sng" dirty="0"/>
              <a:t>n</a:t>
            </a:r>
            <a:r>
              <a:rPr lang="en-US" sz="2800" b="1" u="sng" dirty="0" smtClean="0"/>
              <a:t>etworks</a:t>
            </a:r>
            <a:endParaRPr lang="en-US" sz="2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33573" y="657549"/>
            <a:ext cx="421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Collaborative Network ~25 sites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t="18287" r="43014" b="49762"/>
          <a:stretch/>
        </p:blipFill>
        <p:spPr>
          <a:xfrm>
            <a:off x="4552544" y="3959157"/>
            <a:ext cx="4473839" cy="2655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2225" y="3617418"/>
            <a:ext cx="290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CATCOS Network ~4 sites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0" y="3423570"/>
            <a:ext cx="3827556" cy="3264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83578" y="3924729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40104" y="4693578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32909" y="4928172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83375" y="5276515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96548" y="5433939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14746" y="5706919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27437" y="5658352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54232" y="5715293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25762" y="5963152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62122" y="5527723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44184" y="5559543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41801" y="5586339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43476" y="5512651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07563" y="4891328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20254" y="4681987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02799" y="5150910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29371" y="5110717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48053" y="5142537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77265" y="5315033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1209" y="6044084"/>
            <a:ext cx="1441938" cy="5375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2935" y="6090431"/>
            <a:ext cx="164386" cy="154112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01939" y="6003892"/>
            <a:ext cx="148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Aerosol </a:t>
            </a:r>
          </a:p>
          <a:p>
            <a:r>
              <a:rPr lang="en-US" dirty="0" smtClean="0"/>
              <a:t>in-situ sites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6633" y="3458531"/>
            <a:ext cx="2935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ACTRIS Network ~20 sites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473639" y="5875994"/>
            <a:ext cx="164386" cy="154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949001" y="5454462"/>
            <a:ext cx="164386" cy="154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840703" y="5460947"/>
            <a:ext cx="164386" cy="154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925010" y="5146419"/>
            <a:ext cx="164386" cy="1541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6978" y="1449421"/>
            <a:ext cx="51475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Networks have different spatial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 follow GAW recommended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Collaborations exist among the networks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504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4" r="65532"/>
          <a:stretch/>
        </p:blipFill>
        <p:spPr>
          <a:xfrm>
            <a:off x="408576" y="3326846"/>
            <a:ext cx="3150660" cy="31209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800453" y="4349737"/>
            <a:ext cx="2822378" cy="196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89135" y="6507147"/>
            <a:ext cx="1649080" cy="268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scattering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b="6454"/>
          <a:stretch/>
        </p:blipFill>
        <p:spPr>
          <a:xfrm>
            <a:off x="5436275" y="4056447"/>
            <a:ext cx="3713056" cy="25410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224" y="0"/>
            <a:ext cx="7417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Surface aerosol optical property </a:t>
            </a:r>
            <a:r>
              <a:rPr lang="en-US" sz="2800" b="1" u="sng" dirty="0"/>
              <a:t>n</a:t>
            </a:r>
            <a:r>
              <a:rPr lang="en-US" sz="2800" b="1" u="sng" dirty="0" smtClean="0"/>
              <a:t>etworks</a:t>
            </a:r>
            <a:endParaRPr lang="en-US" sz="28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323191" y="597539"/>
            <a:ext cx="52677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ses of optical property network data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model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satellite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aerosol </a:t>
            </a:r>
            <a:r>
              <a:rPr lang="en-US" sz="24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climatologies</a:t>
            </a:r>
            <a:endParaRPr lang="en-US" sz="24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2" b="56232"/>
          <a:stretch/>
        </p:blipFill>
        <p:spPr>
          <a:xfrm>
            <a:off x="4632731" y="842672"/>
            <a:ext cx="4452920" cy="27827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91215" y="1110362"/>
            <a:ext cx="303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9"/>
                </a:solidFill>
              </a:rPr>
              <a:t>ALT</a:t>
            </a:r>
            <a:r>
              <a:rPr lang="en-US" sz="1400" b="1" dirty="0" smtClean="0"/>
              <a:t> 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BRW</a:t>
            </a:r>
            <a:r>
              <a:rPr lang="en-US" sz="1400" b="1" dirty="0" smtClean="0"/>
              <a:t>  </a:t>
            </a:r>
            <a:r>
              <a:rPr lang="en-US" sz="1400" b="1" dirty="0" smtClean="0">
                <a:solidFill>
                  <a:srgbClr val="FF66CC"/>
                </a:solidFill>
              </a:rPr>
              <a:t>PAL  </a:t>
            </a:r>
            <a:r>
              <a:rPr lang="en-US" sz="1400" b="1" dirty="0" smtClean="0">
                <a:solidFill>
                  <a:srgbClr val="FFD700"/>
                </a:solidFill>
              </a:rPr>
              <a:t>SUM</a:t>
            </a:r>
            <a:r>
              <a:rPr lang="en-US" sz="1400" b="1" dirty="0" smtClean="0"/>
              <a:t>  </a:t>
            </a:r>
            <a:r>
              <a:rPr lang="en-US" sz="1400" b="1" dirty="0" smtClean="0">
                <a:solidFill>
                  <a:srgbClr val="0000FF"/>
                </a:solidFill>
              </a:rPr>
              <a:t>TIK  </a:t>
            </a:r>
            <a:r>
              <a:rPr lang="en-US" sz="1400" b="1" dirty="0" smtClean="0">
                <a:solidFill>
                  <a:srgbClr val="00B050"/>
                </a:solidFill>
              </a:rPr>
              <a:t>ZEP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3299" y="3881347"/>
            <a:ext cx="3446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Model/measurement  comparison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0895" y="872223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Arctic aerosol climatology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944" y="3129062"/>
            <a:ext cx="3642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Satellite/measurement  comparison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633146" y="5398270"/>
            <a:ext cx="1283830" cy="28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scattering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4451009" y="2082330"/>
            <a:ext cx="1888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Model scattering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286027" y="3579760"/>
            <a:ext cx="924128" cy="165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331408" y="5103797"/>
            <a:ext cx="924128" cy="165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98477" y="3531125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*</a:t>
            </a:r>
            <a:r>
              <a:rPr lang="en-US" sz="1100" b="1" dirty="0" err="1" smtClean="0">
                <a:solidFill>
                  <a:srgbClr val="FF0000"/>
                </a:solidFill>
              </a:rPr>
              <a:t>Calipso</a:t>
            </a:r>
            <a:r>
              <a:rPr lang="en-US" sz="1100" b="1" dirty="0" smtClean="0">
                <a:solidFill>
                  <a:srgbClr val="FF0000"/>
                </a:solidFill>
              </a:rPr>
              <a:t>  </a:t>
            </a:r>
            <a:r>
              <a:rPr lang="en-US" sz="1100" b="1" dirty="0" smtClean="0"/>
              <a:t>JFJ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292509" y="5035717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*</a:t>
            </a:r>
            <a:r>
              <a:rPr lang="en-US" sz="1100" b="1" dirty="0" err="1" smtClean="0">
                <a:solidFill>
                  <a:srgbClr val="FF0000"/>
                </a:solidFill>
              </a:rPr>
              <a:t>Calipso</a:t>
            </a:r>
            <a:r>
              <a:rPr lang="en-US" sz="1100" b="1" dirty="0" smtClean="0">
                <a:solidFill>
                  <a:srgbClr val="FF0000"/>
                </a:solidFill>
              </a:rPr>
              <a:t>  </a:t>
            </a:r>
            <a:r>
              <a:rPr lang="en-US" sz="1100" b="1" dirty="0" smtClean="0"/>
              <a:t>WLG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514705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58073" y="29158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Aerosol mass/chemistry networks</a:t>
            </a:r>
            <a:endParaRPr lang="en-US" sz="2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35732" r="17715" b="28327"/>
          <a:stretch/>
        </p:blipFill>
        <p:spPr>
          <a:xfrm>
            <a:off x="2110903" y="2393014"/>
            <a:ext cx="4542817" cy="2266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20" y="4708781"/>
            <a:ext cx="2420112" cy="2176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847"/>
          <a:stretch/>
        </p:blipFill>
        <p:spPr>
          <a:xfrm>
            <a:off x="192995" y="4843942"/>
            <a:ext cx="3289507" cy="1733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7479" y="2752939"/>
            <a:ext cx="797670" cy="47665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14009" y="2733484"/>
            <a:ext cx="2723744" cy="2052536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54498" y="3307415"/>
            <a:ext cx="1070038" cy="314203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60976" y="2869671"/>
            <a:ext cx="314530" cy="41504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891720" y="2885884"/>
            <a:ext cx="2931267" cy="198768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443591" y="3226351"/>
            <a:ext cx="298321" cy="3369013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5760" y="729574"/>
            <a:ext cx="7141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Chemistry measurements primarily in USA, Europe,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Varies </a:t>
            </a:r>
            <a:r>
              <a:rPr lang="en-US" sz="2000" dirty="0" smtClean="0"/>
              <a:t>what species are measured and size </a:t>
            </a:r>
            <a:r>
              <a:rPr lang="en-US" sz="2000" dirty="0" smtClean="0"/>
              <a:t>range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focus </a:t>
            </a:r>
            <a:r>
              <a:rPr lang="en-US" sz="2000" dirty="0" smtClean="0"/>
              <a:t>typically</a:t>
            </a:r>
            <a:r>
              <a:rPr lang="en-US" sz="2000" dirty="0" smtClean="0"/>
              <a:t> </a:t>
            </a:r>
            <a:r>
              <a:rPr lang="en-US" sz="2000" dirty="0" smtClean="0"/>
              <a:t>air quality/health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13637" y="2149814"/>
            <a:ext cx="4919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PM10 chemistry measurements cited in IPCC report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3093390"/>
            <a:ext cx="4538449" cy="3482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488" y="320039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Satellite PM2.5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9284" y="500650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Surface PM2.5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839" y="6499990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van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Donkelaar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et al., 2010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814" y="762897"/>
            <a:ext cx="5626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ses of mass/composition network data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model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satellite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aerosol </a:t>
            </a:r>
            <a:r>
              <a:rPr lang="en-US" sz="24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climatologies</a:t>
            </a:r>
            <a:endParaRPr lang="en-US" sz="24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9" t="19834" r="20532" b="7352"/>
          <a:stretch/>
        </p:blipFill>
        <p:spPr>
          <a:xfrm>
            <a:off x="5894962" y="2957209"/>
            <a:ext cx="3093396" cy="3745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7441" y="6519446"/>
            <a:ext cx="2644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Tsigaridis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et al., 2010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0518" y="68094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Aerosol mass/chemistry networks</a:t>
            </a:r>
            <a:endParaRPr lang="en-US" sz="28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021440" y="2720486"/>
            <a:ext cx="3642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Satellite/measurement  comparison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31" y="2746433"/>
            <a:ext cx="3446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Model/measurement  comparison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18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3" t="14375" r="31865" b="24302"/>
          <a:stretch/>
        </p:blipFill>
        <p:spPr>
          <a:xfrm>
            <a:off x="101099" y="871390"/>
            <a:ext cx="4519536" cy="4475798"/>
          </a:xfrm>
          <a:prstGeom prst="rect">
            <a:avLst/>
          </a:prstGeom>
        </p:spPr>
      </p:pic>
      <p:pic>
        <p:nvPicPr>
          <p:cNvPr id="4" name="Picture 3" descr="C:\Users\andrews\AppData\Local\Microsoft\Windows\Temporary Internet Files\Content.IE5\Q03JGXOY\133957711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27" y="4951377"/>
            <a:ext cx="1542767" cy="16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4166" y="1040860"/>
            <a:ext cx="44230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GAW (Global Atmospheric Watch):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smtClean="0"/>
              <a:t>Searchable database </a:t>
            </a:r>
            <a:endParaRPr lang="en-US" dirty="0" smtClean="0"/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 smtClean="0"/>
              <a:t>Also gas and solar measurements</a:t>
            </a:r>
            <a:endParaRPr lang="en-US" dirty="0" smtClean="0"/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 smtClean="0"/>
              <a:t>Measurement type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 smtClean="0"/>
              <a:t>Location type (mountain, arctic)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 smtClean="0"/>
              <a:t>Network 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 smtClean="0"/>
              <a:t>Many more </a:t>
            </a:r>
            <a:r>
              <a:rPr lang="en-US" dirty="0" smtClean="0"/>
              <a:t>options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788596" y="5921436"/>
            <a:ext cx="4923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https</a:t>
            </a:r>
            <a:r>
              <a:rPr lang="en-US" sz="1600" dirty="0" smtClean="0">
                <a:solidFill>
                  <a:srgbClr val="0070C0"/>
                </a:solidFill>
              </a:rPr>
              <a:t>://gawsis.meteoswiss.ch/GAWSIS//index.html#/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866" y="0"/>
            <a:ext cx="7875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S</a:t>
            </a:r>
            <a:r>
              <a:rPr lang="en-US" sz="2800" b="1" u="sng" dirty="0" smtClean="0"/>
              <a:t>urface aerosol networks and the big picture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73047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40015" r="38085" b="7541"/>
          <a:stretch/>
        </p:blipFill>
        <p:spPr>
          <a:xfrm>
            <a:off x="143901" y="826842"/>
            <a:ext cx="8523444" cy="4250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8996" y="5515584"/>
            <a:ext cx="4892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networks – </a:t>
            </a:r>
            <a:r>
              <a:rPr lang="en-US" sz="2400" dirty="0" smtClean="0">
                <a:solidFill>
                  <a:srgbClr val="C00000"/>
                </a:solidFill>
              </a:rPr>
              <a:t>provide details</a:t>
            </a:r>
          </a:p>
          <a:p>
            <a:r>
              <a:rPr lang="en-US" sz="2400" dirty="0"/>
              <a:t>Satellites – </a:t>
            </a:r>
            <a:r>
              <a:rPr lang="en-US" sz="2400" dirty="0">
                <a:solidFill>
                  <a:srgbClr val="C00000"/>
                </a:solidFill>
              </a:rPr>
              <a:t>provide global </a:t>
            </a:r>
            <a:r>
              <a:rPr lang="en-US" sz="2400" dirty="0" smtClean="0">
                <a:solidFill>
                  <a:srgbClr val="C00000"/>
                </a:solidFill>
              </a:rPr>
              <a:t>context</a:t>
            </a:r>
          </a:p>
          <a:p>
            <a:r>
              <a:rPr lang="en-US" sz="2400" dirty="0" smtClean="0"/>
              <a:t>Models – </a:t>
            </a:r>
            <a:r>
              <a:rPr lang="en-US" sz="2400" dirty="0" smtClean="0">
                <a:solidFill>
                  <a:srgbClr val="C00000"/>
                </a:solidFill>
              </a:rPr>
              <a:t>test understanding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557" y="4552545"/>
            <a:ext cx="992222" cy="1157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64881" y="4763311"/>
            <a:ext cx="992222" cy="1157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866" y="0"/>
            <a:ext cx="7875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S</a:t>
            </a:r>
            <a:r>
              <a:rPr lang="en-US" sz="2800" b="1" u="sng" dirty="0" smtClean="0"/>
              <a:t>urface aerosol networks and the big picture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72151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8683" y="1592494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UNUSED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5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890" y="123291"/>
            <a:ext cx="8255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Advantages of a long-term “Aerosol Network”</a:t>
            </a:r>
            <a:endParaRPr lang="en-US" sz="28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30740" y="1073535"/>
            <a:ext cx="5214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/>
              <a:t>Shared expertise and protocols: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Measurement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Sample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Data treatment (archiving, quality control, corrections)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900" y="3646628"/>
            <a:ext cx="8385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b="1" dirty="0">
                <a:sym typeface="Wingdings" panose="05000000000000000000" pitchFamily="2" charset="2"/>
              </a:rPr>
              <a:t>S</a:t>
            </a:r>
            <a:r>
              <a:rPr lang="en-US" sz="2400" b="1" dirty="0" smtClean="0">
                <a:sym typeface="Wingdings" panose="05000000000000000000" pitchFamily="2" charset="2"/>
              </a:rPr>
              <a:t>hared </a:t>
            </a:r>
            <a:r>
              <a:rPr lang="en-US" sz="2400" b="1" dirty="0" smtClean="0">
                <a:sym typeface="Wingdings" panose="05000000000000000000" pitchFamily="2" charset="2"/>
              </a:rPr>
              <a:t>science</a:t>
            </a:r>
            <a:r>
              <a:rPr lang="en-US" sz="2400" b="1" dirty="0"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ym typeface="Wingdings" panose="05000000000000000000" pitchFamily="2" charset="2"/>
              </a:rPr>
              <a:t>enabled due to consistent data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Characterization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of aerosol on regional scales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Site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climatologies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(e.g., Arctic, Mountain,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Global/Regional model comparisons (spatial coverage)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Opportunities for more collaborations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long-term context for campaigns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instrument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intercomparisons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46654" r="57416" b="34170"/>
          <a:stretch/>
        </p:blipFill>
        <p:spPr>
          <a:xfrm>
            <a:off x="5702157" y="1274272"/>
            <a:ext cx="3215812" cy="1068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2981" y="2317351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Britannic Bold" panose="020B0903060703020204" pitchFamily="34" charset="0"/>
              </a:rPr>
              <a:t>I have found this one works a lot better</a:t>
            </a:r>
            <a:r>
              <a:rPr lang="en-US" sz="1400" b="1" dirty="0" smtClean="0"/>
              <a:t>!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5640513" y="1150697"/>
            <a:ext cx="3452117" cy="1541124"/>
          </a:xfrm>
          <a:prstGeom prst="rect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0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1828800" cy="304800"/>
          </a:xfrm>
        </p:spPr>
        <p:txBody>
          <a:bodyPr/>
          <a:lstStyle/>
          <a:p>
            <a:r>
              <a:rPr lang="en-US" altLang="en-US"/>
              <a:t>J. Ogren  </a:t>
            </a:r>
            <a:fld id="{814498AA-65A8-4DD9-BF2A-62B802815584}" type="datetime1">
              <a:rPr lang="en-US" altLang="en-US"/>
              <a:pPr/>
              <a:t>6/13/2016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5467350" y="3260725"/>
            <a:ext cx="3651250" cy="398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388"/>
            <a:ext cx="3602038" cy="33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8"/>
          <p:cNvSpPr>
            <a:spLocks noChangeArrowheads="1"/>
          </p:cNvSpPr>
          <p:nvPr/>
        </p:nvSpPr>
        <p:spPr bwMode="auto">
          <a:xfrm>
            <a:off x="38100" y="3295650"/>
            <a:ext cx="3508375" cy="373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6213" y="261938"/>
            <a:ext cx="6148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u="sng"/>
              <a:t>Symbiosis, Collaboration and the Long View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6100" y="785813"/>
            <a:ext cx="824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800" dirty="0"/>
              <a:t>Compare data from NOAA and other networks in terms of extinction and RFE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313" y="1397000"/>
            <a:ext cx="1841500" cy="392113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/>
              <a:t>NOAA scat+abs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98450" y="2581275"/>
            <a:ext cx="2432050" cy="39211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/>
              <a:t>IMPROVE chem spec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292225" y="1976438"/>
            <a:ext cx="2408238" cy="392112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/>
              <a:t>Dry aerosol extinction</a:t>
            </a: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 rot="5400000">
            <a:off x="2758281" y="1491457"/>
            <a:ext cx="401637" cy="5143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24"/>
          <p:cNvSpPr>
            <a:spLocks noChangeArrowheads="1"/>
          </p:cNvSpPr>
          <p:nvPr/>
        </p:nvSpPr>
        <p:spPr bwMode="auto">
          <a:xfrm rot="16200000" flipV="1">
            <a:off x="2799556" y="2324894"/>
            <a:ext cx="401638" cy="5143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351213"/>
            <a:ext cx="3714750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771900" y="4371975"/>
            <a:ext cx="1430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Bondville, IL</a:t>
            </a:r>
          </a:p>
          <a:p>
            <a:r>
              <a:rPr lang="en-US" altLang="en-US" sz="1800"/>
              <a:t>(2001-2005)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5395913" y="1281113"/>
            <a:ext cx="2522537" cy="392112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/>
              <a:t>NOAA scat+bscat+abs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5508625" y="2541588"/>
            <a:ext cx="3576638" cy="6667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/>
              <a:t>IMPROVE chem spec</a:t>
            </a:r>
          </a:p>
          <a:p>
            <a:pPr algn="l"/>
            <a:r>
              <a:rPr lang="en-US" altLang="en-US" sz="1800"/>
              <a:t>Assumed angular scat parameter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5970588" y="1927225"/>
            <a:ext cx="2928937" cy="392113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/>
              <a:t>Radiative forcing efficiency</a:t>
            </a:r>
          </a:p>
        </p:txBody>
      </p:sp>
      <p:sp>
        <p:nvSpPr>
          <p:cNvPr id="18" name="AutoShape 35"/>
          <p:cNvSpPr>
            <a:spLocks noChangeArrowheads="1"/>
          </p:cNvSpPr>
          <p:nvPr/>
        </p:nvSpPr>
        <p:spPr bwMode="auto">
          <a:xfrm rot="5400000">
            <a:off x="7930356" y="1451769"/>
            <a:ext cx="401638" cy="5143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36"/>
          <p:cNvSpPr>
            <a:spLocks noChangeArrowheads="1"/>
          </p:cNvSpPr>
          <p:nvPr/>
        </p:nvSpPr>
        <p:spPr bwMode="auto">
          <a:xfrm rot="16200000" flipV="1">
            <a:off x="7971631" y="2285207"/>
            <a:ext cx="401637" cy="5143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1104900" y="3309938"/>
            <a:ext cx="1719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600"/>
              <a:t>Extinction (Mm</a:t>
            </a:r>
            <a:r>
              <a:rPr lang="en-US" altLang="en-US" sz="1600" baseline="30000"/>
              <a:t>-1</a:t>
            </a:r>
            <a:r>
              <a:rPr lang="en-US" altLang="en-US" sz="1600"/>
              <a:t>)</a:t>
            </a: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6446838" y="3227388"/>
            <a:ext cx="194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600"/>
              <a:t>RFE (W m</a:t>
            </a:r>
            <a:r>
              <a:rPr lang="en-US" altLang="en-US" sz="1600" baseline="30000"/>
              <a:t>-2</a:t>
            </a:r>
            <a:r>
              <a:rPr lang="en-US" altLang="en-US" sz="1600"/>
              <a:t> AOD</a:t>
            </a:r>
            <a:r>
              <a:rPr lang="en-US" altLang="en-US" sz="1600" baseline="30000"/>
              <a:t>-1</a:t>
            </a:r>
            <a:r>
              <a:rPr lang="en-US" altLang="en-US" sz="1600"/>
              <a:t>)</a:t>
            </a:r>
          </a:p>
        </p:txBody>
      </p:sp>
      <p:sp>
        <p:nvSpPr>
          <p:cNvPr id="22" name="Line 42"/>
          <p:cNvSpPr>
            <a:spLocks noChangeShapeType="1"/>
          </p:cNvSpPr>
          <p:nvPr/>
        </p:nvSpPr>
        <p:spPr bwMode="auto">
          <a:xfrm flipV="1">
            <a:off x="676275" y="3717925"/>
            <a:ext cx="2635250" cy="2489200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43"/>
          <p:cNvSpPr>
            <a:spLocks noChangeShapeType="1"/>
          </p:cNvSpPr>
          <p:nvPr/>
        </p:nvSpPr>
        <p:spPr bwMode="auto">
          <a:xfrm flipV="1">
            <a:off x="6238875" y="3622675"/>
            <a:ext cx="2682875" cy="2416175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6632575" y="5865813"/>
            <a:ext cx="1139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000"/>
              <a:t>Assumed </a:t>
            </a:r>
            <a:r>
              <a:rPr lang="en-US" altLang="en-US" sz="1000">
                <a:latin typeface="Symbol" pitchFamily="48" charset="2"/>
              </a:rPr>
              <a:t>b</a:t>
            </a:r>
            <a:r>
              <a:rPr lang="en-US" altLang="en-US" sz="1000"/>
              <a:t>=0.27</a:t>
            </a:r>
          </a:p>
        </p:txBody>
      </p:sp>
    </p:spTree>
    <p:extLst>
      <p:ext uri="{BB962C8B-B14F-4D97-AF65-F5344CB8AC3E}">
        <p14:creationId xmlns:p14="http://schemas.microsoft.com/office/powerpoint/2010/main" val="340334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9"/>
          <a:stretch>
            <a:fillRect/>
          </a:stretch>
        </p:blipFill>
        <p:spPr bwMode="auto">
          <a:xfrm>
            <a:off x="6737350" y="2238375"/>
            <a:ext cx="2493963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5800" y="17621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Arial" pitchFamily="34" charset="0"/>
              </a:rPr>
              <a:t>Aerosol group in NOAA/ESRL/GMD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4163" y="5540375"/>
            <a:ext cx="731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Arial" pitchFamily="34" charset="0"/>
              </a:rPr>
              <a:t> Climate change calculations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Arial" pitchFamily="34" charset="0"/>
              </a:rPr>
              <a:t> Ground truth for remote sensing (e.g., satellites)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latin typeface="Arial" pitchFamily="34" charset="0"/>
              </a:rPr>
              <a:t> Evaluate/constrain models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14338" y="787400"/>
            <a:ext cx="8547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altLang="en-US" sz="2000">
                <a:latin typeface="Arial" pitchFamily="34" charset="0"/>
                <a:cs typeface="Arial" pitchFamily="34" charset="0"/>
              </a:rPr>
              <a:t>Characterize the means, variabilities, and trends of climate-forcing properties of different types of aerosols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altLang="en-US" sz="2000">
                <a:latin typeface="Arial" pitchFamily="34" charset="0"/>
                <a:cs typeface="Arial" pitchFamily="34" charset="0"/>
              </a:rPr>
              <a:t>To understand the factors that control these properties. 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7625" y="5135563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itchFamily="34" charset="0"/>
              </a:rPr>
              <a:t>Some applications: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90488" y="2582863"/>
            <a:ext cx="6938962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b="1">
                <a:latin typeface="Arial" pitchFamily="34" charset="0"/>
                <a:cs typeface="Arial" pitchFamily="34" charset="0"/>
              </a:rPr>
              <a:t>Our approach: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Standardized suite of measurements and protocols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Globally distributed network (pristine and polluted sites)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Long-term fixed and shorter-term “mobile” sites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737350" y="2230438"/>
            <a:ext cx="1300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itchFamily="34" charset="0"/>
              </a:rPr>
              <a:t>Bondville, IL</a:t>
            </a:r>
          </a:p>
        </p:txBody>
      </p:sp>
    </p:spTree>
    <p:extLst>
      <p:ext uri="{BB962C8B-B14F-4D97-AF65-F5344CB8AC3E}">
        <p14:creationId xmlns:p14="http://schemas.microsoft.com/office/powerpoint/2010/main" val="12171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10625" r="13074" b="14879"/>
          <a:stretch>
            <a:fillRect/>
          </a:stretch>
        </p:blipFill>
        <p:spPr bwMode="auto">
          <a:xfrm>
            <a:off x="398463" y="771525"/>
            <a:ext cx="8056562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19275" y="6350"/>
            <a:ext cx="4937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Arial" pitchFamily="34" charset="0"/>
              </a:rPr>
              <a:t>Long-term Remote Operations…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917700" y="4464050"/>
            <a:ext cx="3108325" cy="19383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latin typeface="Arial" pitchFamily="34" charset="0"/>
              </a:rPr>
              <a:t>Daily data checks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Arial" pitchFamily="34" charset="0"/>
              </a:rPr>
              <a:t>Weekly QC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Arial" pitchFamily="34" charset="0"/>
              </a:rPr>
              <a:t>On-site tech training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Arial" pitchFamily="34" charset="0"/>
              </a:rPr>
              <a:t>Remote access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Arial" pitchFamily="34" charset="0"/>
              </a:rPr>
              <a:t>Annual visits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latin typeface="Arial" pitchFamily="34" charset="0"/>
              </a:rPr>
              <a:t>Tons of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002339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7154863" y="1373188"/>
            <a:ext cx="21574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</a:rPr>
              <a:t>Large range in aerosol amount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</a:rPr>
              <a:t>No relationship between amount and “nature” of aerosol</a:t>
            </a:r>
            <a:endParaRPr lang="en-US" altLang="en-US" sz="200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593725" y="0"/>
            <a:ext cx="770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latin typeface="Arial" pitchFamily="34" charset="0"/>
                <a:cs typeface="Arial" pitchFamily="34" charset="0"/>
              </a:rPr>
              <a:t>Aerosol Climatologies from NOAA Aerosol Network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4721225" y="4005263"/>
            <a:ext cx="14827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</a:rPr>
              <a:t>Arctic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Mountain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Continental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Coastal</a:t>
            </a:r>
          </a:p>
        </p:txBody>
      </p:sp>
      <p:pic>
        <p:nvPicPr>
          <p:cNvPr id="5" name="Picture 21" descr="alb_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/>
          <a:stretch>
            <a:fillRect/>
          </a:stretch>
        </p:blipFill>
        <p:spPr bwMode="auto">
          <a:xfrm>
            <a:off x="393700" y="407988"/>
            <a:ext cx="6935788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93700" y="6035675"/>
            <a:ext cx="870743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Important to measure regionally representative air masses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>
                <a:latin typeface="Arial" pitchFamily="34" charset="0"/>
                <a:cs typeface="Arial" pitchFamily="34" charset="0"/>
                <a:sym typeface="Wingdings" pitchFamily="2" charset="2"/>
              </a:rPr>
              <a:t>Short field campaigns may not capture climatological variability.</a:t>
            </a:r>
            <a:endParaRPr lang="en-US" alt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 rot="16200000">
            <a:off x="-1066007" y="1453357"/>
            <a:ext cx="24225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itchFamily="34" charset="0"/>
                <a:cs typeface="Arial" pitchFamily="34" charset="0"/>
              </a:rPr>
              <a:t>light scattering (Mm</a:t>
            </a:r>
            <a:r>
              <a:rPr lang="en-US" altLang="en-US" sz="1600" b="1" baseline="30000">
                <a:latin typeface="Arial" pitchFamily="34" charset="0"/>
                <a:cs typeface="Arial" pitchFamily="34" charset="0"/>
              </a:rPr>
              <a:t>-1</a:t>
            </a:r>
            <a:r>
              <a:rPr lang="en-US" altLang="en-US" sz="1600" b="1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 rot="16200000">
            <a:off x="-1066800" y="4184650"/>
            <a:ext cx="242411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itchFamily="34" charset="0"/>
                <a:cs typeface="Arial" pitchFamily="34" charset="0"/>
              </a:rPr>
              <a:t>single-scattering albedo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2273300" y="2286000"/>
            <a:ext cx="149225" cy="1238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006600" y="2301875"/>
            <a:ext cx="147638" cy="1238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182688" y="2578100"/>
            <a:ext cx="147637" cy="1238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14400" y="2582863"/>
            <a:ext cx="147638" cy="1238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67513" y="3206750"/>
            <a:ext cx="387350" cy="365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67513" y="4070350"/>
            <a:ext cx="387350" cy="36671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67513" y="4973638"/>
            <a:ext cx="387350" cy="36512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5996" y="731868"/>
            <a:ext cx="593624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Surface aerosol optical property networks: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ACTRIS,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NOAA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smtClean="0"/>
              <a:t>CATCOS</a:t>
            </a:r>
            <a:endParaRPr lang="en-US" sz="2400" dirty="0" smtClean="0"/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C</a:t>
            </a:r>
            <a:r>
              <a:rPr lang="en-US" sz="2400" dirty="0" smtClean="0">
                <a:solidFill>
                  <a:srgbClr val="C00000"/>
                </a:solidFill>
              </a:rPr>
              <a:t>olumn </a:t>
            </a:r>
            <a:r>
              <a:rPr lang="en-US" sz="2400" dirty="0">
                <a:solidFill>
                  <a:srgbClr val="C00000"/>
                </a:solidFill>
              </a:rPr>
              <a:t>aerosol optical </a:t>
            </a:r>
            <a:r>
              <a:rPr lang="en-US" sz="2400" dirty="0" smtClean="0">
                <a:solidFill>
                  <a:srgbClr val="C00000"/>
                </a:solidFill>
              </a:rPr>
              <a:t>properties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AERONET,</a:t>
            </a:r>
            <a:r>
              <a:rPr lang="en-US" sz="2400" dirty="0"/>
              <a:t> </a:t>
            </a:r>
            <a:r>
              <a:rPr lang="en-US" sz="2400" dirty="0" smtClean="0"/>
              <a:t>SURF-RAD</a:t>
            </a:r>
            <a:r>
              <a:rPr lang="en-US" sz="2400" dirty="0" smtClean="0"/>
              <a:t>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Vertical </a:t>
            </a:r>
            <a:r>
              <a:rPr lang="en-US" sz="2400" dirty="0" smtClean="0">
                <a:solidFill>
                  <a:srgbClr val="C00000"/>
                </a:solidFill>
              </a:rPr>
              <a:t>profiles of aerosol extinction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ACTRIS, AD-NET, </a:t>
            </a:r>
            <a:r>
              <a:rPr lang="en-US" sz="2400" dirty="0" err="1" smtClean="0"/>
              <a:t>LALiNET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Surface </a:t>
            </a:r>
            <a:r>
              <a:rPr lang="en-US" sz="2400" dirty="0" smtClean="0">
                <a:solidFill>
                  <a:srgbClr val="C00000"/>
                </a:solidFill>
              </a:rPr>
              <a:t>aerosol mass and </a:t>
            </a:r>
            <a:r>
              <a:rPr lang="en-US" sz="2400" dirty="0" smtClean="0">
                <a:solidFill>
                  <a:srgbClr val="C00000"/>
                </a:solidFill>
              </a:rPr>
              <a:t>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ACTRIS, IMPROVE, CARE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0843" y="123290"/>
            <a:ext cx="779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Examples of long-term “Aerosol Networks”?</a:t>
            </a:r>
            <a:endParaRPr lang="en-US" sz="2800" b="1" u="sng" dirty="0"/>
          </a:p>
        </p:txBody>
      </p:sp>
      <p:pic>
        <p:nvPicPr>
          <p:cNvPr id="2051" name="Picture 3" descr="C:\Users\andrews\AppData\Local\Microsoft\Windows\Temporary Internet Files\Content.IE5\Q03JGXOY\133957711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27" y="4951377"/>
            <a:ext cx="1542767" cy="16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8103" y="5233481"/>
            <a:ext cx="57567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GAW (Global Atmospheric Watch):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smtClean="0"/>
              <a:t>Database of sites and networks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err="1" smtClean="0">
                <a:sym typeface="Wingdings" panose="05000000000000000000" pitchFamily="2" charset="2"/>
              </a:rPr>
              <a:t>Documention</a:t>
            </a:r>
            <a:r>
              <a:rPr lang="en-US" dirty="0" smtClean="0">
                <a:sym typeface="Wingdings" panose="05000000000000000000" pitchFamily="2" charset="2"/>
              </a:rPr>
              <a:t> of</a:t>
            </a:r>
            <a:r>
              <a:rPr lang="en-US" dirty="0" smtClean="0"/>
              <a:t> </a:t>
            </a:r>
            <a:r>
              <a:rPr lang="en-US" dirty="0" smtClean="0"/>
              <a:t>suggested measurement protocols 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https://gawsis.meteoswiss.ch/GAWSIS//index.html#/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8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788" y="799966"/>
            <a:ext cx="5035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New research priorities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New measurement tools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More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Shared resources, </a:t>
            </a:r>
            <a:r>
              <a:rPr lang="en-US" sz="2400" dirty="0" smtClean="0"/>
              <a:t>collaborations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78902" y="0"/>
            <a:ext cx="472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Networks evolve over time</a:t>
            </a:r>
            <a:endParaRPr lang="en-US" sz="2800" b="1" u="sng" dirty="0"/>
          </a:p>
        </p:txBody>
      </p:sp>
      <p:grpSp>
        <p:nvGrpSpPr>
          <p:cNvPr id="26" name="Group 25"/>
          <p:cNvGrpSpPr/>
          <p:nvPr/>
        </p:nvGrpSpPr>
        <p:grpSpPr>
          <a:xfrm>
            <a:off x="293451" y="2626469"/>
            <a:ext cx="3364149" cy="2227633"/>
            <a:chOff x="381000" y="1301750"/>
            <a:chExt cx="12055475" cy="7885720"/>
          </a:xfrm>
        </p:grpSpPr>
        <p:pic>
          <p:nvPicPr>
            <p:cNvPr id="17" name="Picture 58" descr="earth_night_light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301750"/>
              <a:ext cx="12055475" cy="7732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60"/>
            <p:cNvSpPr>
              <a:spLocks noChangeArrowheads="1"/>
            </p:cNvSpPr>
            <p:nvPr/>
          </p:nvSpPr>
          <p:spPr bwMode="auto">
            <a:xfrm>
              <a:off x="929021" y="1679262"/>
              <a:ext cx="783044" cy="635917"/>
            </a:xfrm>
            <a:prstGeom prst="star5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9" name="AutoShape 63"/>
            <p:cNvSpPr>
              <a:spLocks noChangeArrowheads="1"/>
            </p:cNvSpPr>
            <p:nvPr/>
          </p:nvSpPr>
          <p:spPr bwMode="auto">
            <a:xfrm>
              <a:off x="967120" y="3990662"/>
              <a:ext cx="778149" cy="635917"/>
            </a:xfrm>
            <a:prstGeom prst="star5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>
              <a:off x="392446" y="5438463"/>
              <a:ext cx="783044" cy="631593"/>
            </a:xfrm>
            <a:prstGeom prst="star5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AutoShape 81"/>
            <p:cNvSpPr>
              <a:spLocks noChangeArrowheads="1"/>
            </p:cNvSpPr>
            <p:nvPr/>
          </p:nvSpPr>
          <p:spPr bwMode="auto">
            <a:xfrm>
              <a:off x="1162383" y="8551550"/>
              <a:ext cx="783044" cy="635920"/>
            </a:xfrm>
            <a:prstGeom prst="star5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02352" y="4280181"/>
            <a:ext cx="2018373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NOAA, 1972-1992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Background Aerosol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5" b="6609"/>
          <a:stretch/>
        </p:blipFill>
        <p:spPr>
          <a:xfrm>
            <a:off x="4517762" y="2595523"/>
            <a:ext cx="3624314" cy="23363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48935" y="4306122"/>
            <a:ext cx="173143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NOAA, 2016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Regional Aerosol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871609" y="3540868"/>
            <a:ext cx="505838" cy="4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7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35369" r="38130" b="33516"/>
          <a:stretch/>
        </p:blipFill>
        <p:spPr>
          <a:xfrm>
            <a:off x="29185" y="1877453"/>
            <a:ext cx="9027268" cy="2661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84" y="4231547"/>
            <a:ext cx="3589506" cy="291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8902" y="0"/>
            <a:ext cx="472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Networks evolve over time</a:t>
            </a:r>
            <a:endParaRPr lang="en-US" sz="28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505838" y="4912468"/>
            <a:ext cx="8268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Long‐term</a:t>
            </a:r>
            <a:r>
              <a:rPr lang="en-US" sz="2400" dirty="0"/>
              <a:t> </a:t>
            </a:r>
            <a:r>
              <a:rPr lang="en-US" sz="2400" dirty="0" smtClean="0"/>
              <a:t>observations</a:t>
            </a:r>
            <a:r>
              <a:rPr lang="en-US" sz="2400" dirty="0"/>
              <a:t> </a:t>
            </a:r>
            <a:r>
              <a:rPr lang="en-US" sz="2400" dirty="0" smtClean="0"/>
              <a:t>related to</a:t>
            </a:r>
            <a:r>
              <a:rPr lang="en-US" sz="2400" dirty="0"/>
              <a:t> </a:t>
            </a:r>
            <a:r>
              <a:rPr lang="en-US" sz="2400" dirty="0" smtClean="0"/>
              <a:t>climate, air</a:t>
            </a:r>
            <a:r>
              <a:rPr lang="en-US" sz="2400" dirty="0"/>
              <a:t> </a:t>
            </a:r>
            <a:r>
              <a:rPr lang="en-US" sz="2400" dirty="0" smtClean="0"/>
              <a:t>quality, and</a:t>
            </a:r>
            <a:r>
              <a:rPr lang="en-US" sz="2400" dirty="0"/>
              <a:t> </a:t>
            </a:r>
            <a:r>
              <a:rPr lang="en-US" sz="2400" dirty="0" smtClean="0"/>
              <a:t>long‐range</a:t>
            </a:r>
            <a:r>
              <a:rPr lang="en-US" sz="2400" dirty="0"/>
              <a:t> </a:t>
            </a:r>
            <a:r>
              <a:rPr lang="en-US" sz="2400" dirty="0" smtClean="0"/>
              <a:t>transport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Direct observation of atmospheric hazards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43191" y="661485"/>
            <a:ext cx="879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ACTRIS Long-term </a:t>
            </a:r>
            <a:r>
              <a:rPr lang="en-US" sz="2400" b="1" dirty="0" smtClean="0"/>
              <a:t>Strategy:  </a:t>
            </a:r>
            <a:r>
              <a:rPr lang="en-US" sz="2400" dirty="0" smtClean="0"/>
              <a:t>Integrate network of European ground-based stations for aerosols, clouds and gases.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989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Aerosol Robotic Network (AERONET)</a:t>
            </a:r>
            <a:endParaRPr lang="en-US" sz="2800" b="1" u="sng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06878" y="1219200"/>
            <a:ext cx="8296654" cy="2362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</a:t>
            </a:r>
            <a:r>
              <a:rPr lang="en-US" sz="2400" dirty="0" smtClean="0"/>
              <a:t>oordinated by NASA</a:t>
            </a:r>
          </a:p>
          <a:p>
            <a:r>
              <a:rPr lang="en-US" sz="2400" dirty="0" smtClean="0"/>
              <a:t>Measures Aerosol Optical Depth (AOD)</a:t>
            </a:r>
          </a:p>
          <a:p>
            <a:r>
              <a:rPr lang="en-US" sz="2400" dirty="0" smtClean="0"/>
              <a:t>Retrieves other column aerosol properties (constraints)</a:t>
            </a:r>
            <a:endParaRPr lang="en-US" sz="2400" dirty="0"/>
          </a:p>
          <a:p>
            <a:endParaRPr lang="en-US" sz="2400" dirty="0" smtClean="0"/>
          </a:p>
        </p:txBody>
      </p:sp>
      <p:pic>
        <p:nvPicPr>
          <p:cNvPr id="6" name="Picture 5" descr="cim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12" y="2928026"/>
            <a:ext cx="2895516" cy="3551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077" y="3182038"/>
            <a:ext cx="49776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Approximately 500 sites</a:t>
            </a:r>
          </a:p>
          <a:p>
            <a:endParaRPr lang="en-US" sz="2400" dirty="0"/>
          </a:p>
          <a:p>
            <a:r>
              <a:rPr lang="en-US" sz="2400" dirty="0" smtClean="0"/>
              <a:t>Daytime, cloud-free measurements</a:t>
            </a:r>
          </a:p>
          <a:p>
            <a:endParaRPr lang="en-US" sz="2400" dirty="0"/>
          </a:p>
          <a:p>
            <a:r>
              <a:rPr lang="en-US" sz="2400" dirty="0" smtClean="0"/>
              <a:t>Data freely available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61937" y="614646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http://aeronet.gsfc.nasa.gov/</a:t>
            </a:r>
          </a:p>
        </p:txBody>
      </p:sp>
    </p:spTree>
    <p:extLst>
      <p:ext uri="{BB962C8B-B14F-4D97-AF65-F5344CB8AC3E}">
        <p14:creationId xmlns:p14="http://schemas.microsoft.com/office/powerpoint/2010/main" val="336021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" y="1432591"/>
            <a:ext cx="9037840" cy="4531438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Aerosol Robotic Network (AERONET)</a:t>
            </a:r>
            <a:endParaRPr lang="en-US" sz="28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3216030" y="6488668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http://aeronet.gsfc.nasa.gov/</a:t>
            </a:r>
          </a:p>
        </p:txBody>
      </p:sp>
    </p:spTree>
    <p:extLst>
      <p:ext uri="{BB962C8B-B14F-4D97-AF65-F5344CB8AC3E}">
        <p14:creationId xmlns:p14="http://schemas.microsoft.com/office/powerpoint/2010/main" val="325444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1530" y="947738"/>
            <a:ext cx="34626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Uses of AERONET data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model assimilation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model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satellite validation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aerosol </a:t>
            </a:r>
            <a:r>
              <a:rPr lang="en-US" sz="24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climatologies</a:t>
            </a:r>
            <a:endParaRPr lang="en-US" sz="24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26" y="3261005"/>
            <a:ext cx="3287948" cy="337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5" y="3871608"/>
            <a:ext cx="4835903" cy="2276273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685800" y="15888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/>
              <a:t>Aerosol Robotic Network (AERONET)</a:t>
            </a:r>
            <a:endParaRPr lang="en-US" sz="28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350196" y="6546715"/>
            <a:ext cx="3993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Geogdzhayev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Mischenko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, 2015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293" y="3375498"/>
            <a:ext cx="441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(MODIS) and AERONET overlap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96911" y="6517537"/>
            <a:ext cx="11737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AERONET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61099" y="4636858"/>
            <a:ext cx="17812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(MODIS)</a:t>
            </a:r>
            <a:endParaRPr lang="en-US" sz="1600" dirty="0"/>
          </a:p>
        </p:txBody>
      </p:sp>
      <p:sp>
        <p:nvSpPr>
          <p:cNvPr id="3" name="Right Arrow 2"/>
          <p:cNvSpPr/>
          <p:nvPr/>
        </p:nvSpPr>
        <p:spPr>
          <a:xfrm>
            <a:off x="5116749" y="4727643"/>
            <a:ext cx="340468" cy="476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01" y="4132187"/>
            <a:ext cx="3182480" cy="2589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20287" r="18539" b="28777"/>
          <a:stretch/>
        </p:blipFill>
        <p:spPr>
          <a:xfrm>
            <a:off x="2619903" y="1460905"/>
            <a:ext cx="6082302" cy="2619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6367" y="0"/>
            <a:ext cx="278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Lidar Networks</a:t>
            </a:r>
            <a:endParaRPr lang="en-US" sz="28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089061" y="1253448"/>
            <a:ext cx="112082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Earlinet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AD-net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LALiNet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92D050"/>
                </a:solidFill>
              </a:rPr>
              <a:t>CISLiNet</a:t>
            </a:r>
            <a:endParaRPr lang="en-US" dirty="0" smtClean="0"/>
          </a:p>
          <a:p>
            <a:r>
              <a:rPr lang="en-US" dirty="0" smtClean="0">
                <a:solidFill>
                  <a:srgbClr val="CC9900"/>
                </a:solidFill>
              </a:rPr>
              <a:t>MPLNET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NDACC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REALM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2673" y="3032851"/>
            <a:ext cx="534256" cy="4212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202124" y="3154162"/>
            <a:ext cx="476880" cy="353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46655" y="3032851"/>
            <a:ext cx="3142477" cy="1111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6" y="3380198"/>
            <a:ext cx="2207819" cy="32312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3982" y="499065"/>
            <a:ext cx="786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Provide profiles of aerosol extinction and </a:t>
            </a:r>
            <a:r>
              <a:rPr lang="en-US" sz="2400" dirty="0" smtClean="0"/>
              <a:t>backscatter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85634" y="417316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EARLINET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6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908</Words>
  <Application>Microsoft Office PowerPoint</Application>
  <PresentationFormat>On-screen Show (4:3)</PresentationFormat>
  <Paragraphs>216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NOAA/ESRL/GMD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Betsy Andrews</dc:creator>
  <cp:lastModifiedBy>Betsy Andrews</cp:lastModifiedBy>
  <cp:revision>101</cp:revision>
  <dcterms:created xsi:type="dcterms:W3CDTF">2016-05-10T22:08:21Z</dcterms:created>
  <dcterms:modified xsi:type="dcterms:W3CDTF">2016-06-13T18:56:45Z</dcterms:modified>
</cp:coreProperties>
</file>