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800080"/>
    <a:srgbClr val="CCCC00"/>
    <a:srgbClr val="CCCCFF"/>
    <a:srgbClr val="99CCFF"/>
    <a:srgbClr val="F69200"/>
    <a:srgbClr val="FF7575"/>
    <a:srgbClr val="FFA9A9"/>
    <a:srgbClr val="FF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7" d="100"/>
          <a:sy n="17" d="100"/>
        </p:scale>
        <p:origin x="-3720" y="-42"/>
      </p:cViewPr>
      <p:guideLst>
        <p:guide orient="horz" pos="13824"/>
        <p:guide pos="76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83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t" anchorCtr="0" compatLnSpc="1">
            <a:prstTxWarp prst="textNoShape">
              <a:avLst/>
            </a:prstTxWarp>
          </a:bodyPr>
          <a:lstStyle>
            <a:lvl1pPr algn="l" defTabSz="942505">
              <a:defRPr sz="13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0363" y="0"/>
            <a:ext cx="31257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t" anchorCtr="0" compatLnSpc="1">
            <a:prstTxWarp prst="textNoShape">
              <a:avLst/>
            </a:prstTxWarp>
          </a:bodyPr>
          <a:lstStyle>
            <a:lvl1pPr algn="r" defTabSz="942505">
              <a:defRPr sz="13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20833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b" anchorCtr="0" compatLnSpc="1">
            <a:prstTxWarp prst="textNoShape">
              <a:avLst/>
            </a:prstTxWarp>
          </a:bodyPr>
          <a:lstStyle>
            <a:lvl1pPr algn="l" defTabSz="942505">
              <a:defRPr sz="13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0363" y="9104313"/>
            <a:ext cx="31257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b" anchorCtr="0" compatLnSpc="1">
            <a:prstTxWarp prst="textNoShape">
              <a:avLst/>
            </a:prstTxWarp>
          </a:bodyPr>
          <a:lstStyle>
            <a:lvl1pPr algn="r" defTabSz="942505">
              <a:defRPr sz="1300" b="0">
                <a:latin typeface="Times New Roman" pitchFamily="18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F1E528C6-6DF6-42A3-B155-C132784DF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4" tIns="47858" rIns="95714" bIns="47858" numCol="1" anchor="t" anchorCtr="0" compatLnSpc="1">
            <a:prstTxWarp prst="textNoShape">
              <a:avLst/>
            </a:prstTxWarp>
          </a:bodyPr>
          <a:lstStyle>
            <a:lvl1pPr algn="l" defTabSz="204492">
              <a:defRPr sz="1300">
                <a:solidFill>
                  <a:srgbClr val="FF33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4" tIns="47858" rIns="95714" bIns="47858" numCol="1" anchor="t" anchorCtr="0" compatLnSpc="1">
            <a:prstTxWarp prst="textNoShape">
              <a:avLst/>
            </a:prstTxWarp>
          </a:bodyPr>
          <a:lstStyle>
            <a:lvl1pPr algn="r" defTabSz="204492">
              <a:defRPr sz="1300">
                <a:solidFill>
                  <a:srgbClr val="FF3300"/>
                </a:solidFill>
                <a:latin typeface="Times New Roman" pitchFamily="18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9F26EA42-6D3A-485B-98A2-C2228416180D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720725"/>
            <a:ext cx="270033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7" tIns="47868" rIns="95737" bIns="4786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4" tIns="47858" rIns="95714" bIns="478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4" tIns="47858" rIns="95714" bIns="47858" numCol="1" anchor="b" anchorCtr="0" compatLnSpc="1">
            <a:prstTxWarp prst="textNoShape">
              <a:avLst/>
            </a:prstTxWarp>
          </a:bodyPr>
          <a:lstStyle>
            <a:lvl1pPr algn="l" defTabSz="204492">
              <a:defRPr sz="1300">
                <a:solidFill>
                  <a:srgbClr val="FF33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4" tIns="47858" rIns="95714" bIns="47858" numCol="1" anchor="b" anchorCtr="0" compatLnSpc="1">
            <a:prstTxWarp prst="textNoShape">
              <a:avLst/>
            </a:prstTxWarp>
          </a:bodyPr>
          <a:lstStyle>
            <a:lvl1pPr algn="r" defTabSz="204492">
              <a:defRPr sz="1300">
                <a:solidFill>
                  <a:srgbClr val="FF3300"/>
                </a:solidFill>
                <a:latin typeface="Times New Roman" pitchFamily="18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D2C55721-469C-4A55-8883-6D710B395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2221-503B-4EE8-97C3-7259DC3C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1BAAD-6ED2-4118-8100-B61342A1B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3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3902075"/>
            <a:ext cx="20834350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C391-601E-423E-B5CB-32C3AC34E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3639-30A2-4EB6-9068-324CC519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2544-51A3-4CC1-A4BA-172DAF0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3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3" y="12679363"/>
            <a:ext cx="13914437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4438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4794-3B3F-4998-98C9-A32BA3977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96FC-0E8E-407A-89CE-C06F3EFC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0449-65EA-4508-8A0B-5140CFF7E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08EF-1F79-439E-A663-679EAAF85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1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30E2-DD9C-4372-ABDF-E8BC2B67C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43DE-47E4-4386-BE1E-AED30BB4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3902075"/>
            <a:ext cx="279812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6171" tIns="218088" rIns="436171" bIns="21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12679363"/>
            <a:ext cx="27981275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6171" tIns="218088" rIns="436171" bIns="21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6171" tIns="218088" rIns="436171" bIns="218088" numCol="1" anchor="t" anchorCtr="0" compatLnSpc="1">
            <a:prstTxWarp prst="textNoShape">
              <a:avLst/>
            </a:prstTxWarp>
          </a:bodyPr>
          <a:lstStyle>
            <a:lvl1pPr algn="l">
              <a:defRPr sz="67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89125"/>
            <a:ext cx="104235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6171" tIns="218088" rIns="436171" bIns="218088" numCol="1" anchor="t" anchorCtr="0" compatLnSpc="1">
            <a:prstTxWarp prst="textNoShape">
              <a:avLst/>
            </a:prstTxWarp>
          </a:bodyPr>
          <a:lstStyle>
            <a:lvl1pPr>
              <a:defRPr sz="67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6171" tIns="218088" rIns="436171" bIns="218088" numCol="1" anchor="t" anchorCtr="0" compatLnSpc="1">
            <a:prstTxWarp prst="textNoShape">
              <a:avLst/>
            </a:prstTxWarp>
          </a:bodyPr>
          <a:lstStyle>
            <a:lvl1pPr algn="r">
              <a:defRPr sz="6700" b="0">
                <a:latin typeface="Times New Roman" pitchFamily="18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CD842FC1-E76B-4BF8-8939-517D63E6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656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38300" indent="-1638300" algn="l" defTabSz="4365625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43300" indent="-1363663" algn="l" defTabSz="4365625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charset="0"/>
        </a:defRPr>
      </a:lvl2pPr>
      <a:lvl3pPr marL="5456238" indent="-1090613" algn="l" defTabSz="4365625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charset="0"/>
        </a:defRPr>
      </a:lvl3pPr>
      <a:lvl4pPr marL="7635875" indent="-1090613" algn="l" defTabSz="4365625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charset="0"/>
        </a:defRPr>
      </a:lvl4pPr>
      <a:lvl5pPr marL="9813925" indent="-1089025" algn="l" defTabSz="436562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charset="0"/>
        </a:defRPr>
      </a:lvl5pPr>
      <a:lvl6pPr marL="10271125" indent="-1089025" algn="l" defTabSz="436562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28325" indent="-1089025" algn="l" defTabSz="436562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185525" indent="-1089025" algn="l" defTabSz="436562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642725" indent="-1089025" algn="l" defTabSz="436562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754659" y="18386854"/>
            <a:ext cx="9465276" cy="128510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61" name="Picture 411" descr="NOAA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568450"/>
            <a:ext cx="373697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12" descr="Transparent CIR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668" y="1338263"/>
            <a:ext cx="3971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90"/>
          <p:cNvSpPr txBox="1">
            <a:spLocks noChangeArrowheads="1"/>
          </p:cNvSpPr>
          <p:nvPr/>
        </p:nvSpPr>
        <p:spPr bwMode="auto">
          <a:xfrm>
            <a:off x="4495799" y="558369"/>
            <a:ext cx="23596601" cy="31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69" tIns="45437" rIns="90869" bIns="45437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600" dirty="0"/>
              <a:t>The effect of aerosol water on particle light scattering at low relative humidity</a:t>
            </a:r>
          </a:p>
          <a:p>
            <a:endParaRPr lang="en-US" sz="6600" dirty="0"/>
          </a:p>
        </p:txBody>
      </p:sp>
      <p:sp>
        <p:nvSpPr>
          <p:cNvPr id="2064" name="Text Box 129"/>
          <p:cNvSpPr txBox="1">
            <a:spLocks noChangeArrowheads="1"/>
          </p:cNvSpPr>
          <p:nvPr/>
        </p:nvSpPr>
        <p:spPr bwMode="auto">
          <a:xfrm>
            <a:off x="246062" y="307975"/>
            <a:ext cx="3392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i="1" dirty="0" smtClean="0">
                <a:latin typeface="Tahoma" pitchFamily="34" charset="0"/>
              </a:rPr>
              <a:t>EGU – April 2018</a:t>
            </a:r>
            <a:endParaRPr lang="en-US" altLang="en-US" sz="1800" b="0" i="1" dirty="0">
              <a:latin typeface="Tahoma" pitchFamily="34" charset="0"/>
            </a:endParaRPr>
          </a:p>
        </p:txBody>
      </p:sp>
      <p:sp>
        <p:nvSpPr>
          <p:cNvPr id="2066" name="Rectangle 729"/>
          <p:cNvSpPr>
            <a:spLocks noChangeArrowheads="1"/>
          </p:cNvSpPr>
          <p:nvPr/>
        </p:nvSpPr>
        <p:spPr bwMode="auto">
          <a:xfrm>
            <a:off x="1729946" y="38966775"/>
            <a:ext cx="29928065" cy="3235325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2067" name="Text Box 736"/>
          <p:cNvSpPr txBox="1">
            <a:spLocks noChangeArrowheads="1"/>
          </p:cNvSpPr>
          <p:nvPr/>
        </p:nvSpPr>
        <p:spPr bwMode="auto">
          <a:xfrm>
            <a:off x="2298357" y="39542394"/>
            <a:ext cx="288159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altLang="en-US" sz="4000" dirty="0" smtClean="0"/>
              <a:t>Water can and does influence aerosol scattering at low relative </a:t>
            </a:r>
            <a:r>
              <a:rPr lang="en-US" altLang="en-US" sz="4000" dirty="0" err="1" smtClean="0"/>
              <a:t>humidities</a:t>
            </a:r>
            <a:r>
              <a:rPr lang="en-US" altLang="en-US" sz="4000" dirty="0" smtClean="0"/>
              <a:t> (RH&lt;40%)</a:t>
            </a:r>
          </a:p>
          <a:p>
            <a:pPr algn="l">
              <a:buFont typeface="Arial" pitchFamily="34" charset="0"/>
              <a:buChar char="•"/>
            </a:pPr>
            <a:r>
              <a:rPr lang="en-US" altLang="en-US" sz="4000" dirty="0" smtClean="0"/>
              <a:t>Assumptions about ‘what is dry’ RH affect determination of the scattering enhancement effect (so-called f(RH))</a:t>
            </a:r>
          </a:p>
          <a:p>
            <a:pPr algn="l">
              <a:buFont typeface="Arial" pitchFamily="34" charset="0"/>
              <a:buChar char="•"/>
            </a:pPr>
            <a:r>
              <a:rPr lang="en-US" altLang="en-US" sz="4000" dirty="0" smtClean="0"/>
              <a:t>Critical to maintain measurements below 40% RH, but 30% would be better – especially at marine sites</a:t>
            </a:r>
            <a:endParaRPr lang="en-US" altLang="en-US" sz="4000" dirty="0" smtClean="0"/>
          </a:p>
        </p:txBody>
      </p:sp>
      <p:sp>
        <p:nvSpPr>
          <p:cNvPr id="2068" name="Rectangle 121"/>
          <p:cNvSpPr>
            <a:spLocks noChangeArrowheads="1"/>
          </p:cNvSpPr>
          <p:nvPr/>
        </p:nvSpPr>
        <p:spPr bwMode="auto">
          <a:xfrm>
            <a:off x="4577264" y="2665446"/>
            <a:ext cx="23261638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en-US" sz="4000" dirty="0" smtClean="0">
                <a:cs typeface="Arial" panose="020B0604020202020204" pitchFamily="34" charset="0"/>
              </a:rPr>
              <a:t>E. </a:t>
            </a:r>
            <a:r>
              <a:rPr lang="de-CH" altLang="en-US" sz="4000" dirty="0" smtClean="0">
                <a:cs typeface="Arial" panose="020B0604020202020204" pitchFamily="34" charset="0"/>
              </a:rPr>
              <a:t>Andrews</a:t>
            </a:r>
            <a:r>
              <a:rPr lang="de-CH" altLang="en-US" sz="4000" baseline="30000" dirty="0" smtClean="0">
                <a:cs typeface="Arial" panose="020B0604020202020204" pitchFamily="34" charset="0"/>
              </a:rPr>
              <a:t>1</a:t>
            </a:r>
            <a:r>
              <a:rPr lang="de-CH" altLang="en-US" sz="4000" dirty="0" smtClean="0">
                <a:cs typeface="Arial" panose="020B0604020202020204" pitchFamily="34" charset="0"/>
              </a:rPr>
              <a:t>, </a:t>
            </a:r>
            <a:r>
              <a:rPr lang="de-CH" altLang="en-US" sz="4000" dirty="0" smtClean="0">
                <a:cs typeface="Arial" panose="020B0604020202020204" pitchFamily="34" charset="0"/>
              </a:rPr>
              <a:t>P. </a:t>
            </a:r>
            <a:r>
              <a:rPr lang="de-CH" altLang="en-US" sz="4000" dirty="0" smtClean="0">
                <a:cs typeface="Arial" panose="020B0604020202020204" pitchFamily="34" charset="0"/>
              </a:rPr>
              <a:t>Zieger</a:t>
            </a:r>
            <a:r>
              <a:rPr lang="de-CH" altLang="en-US" sz="4000" baseline="30000" dirty="0" smtClean="0">
                <a:cs typeface="Arial" panose="020B0604020202020204" pitchFamily="34" charset="0"/>
              </a:rPr>
              <a:t>2</a:t>
            </a:r>
            <a:r>
              <a:rPr lang="de-CH" altLang="en-US" sz="4000" dirty="0" smtClean="0">
                <a:cs typeface="Arial" panose="020B0604020202020204" pitchFamily="34" charset="0"/>
              </a:rPr>
              <a:t>, </a:t>
            </a:r>
            <a:r>
              <a:rPr lang="de-CH" altLang="en-US" sz="4000" dirty="0" smtClean="0">
                <a:cs typeface="Arial" panose="020B0604020202020204" pitchFamily="34" charset="0"/>
              </a:rPr>
              <a:t>G. </a:t>
            </a:r>
            <a:r>
              <a:rPr lang="de-CH" altLang="en-US" sz="4000" dirty="0" smtClean="0">
                <a:cs typeface="Arial" panose="020B0604020202020204" pitchFamily="34" charset="0"/>
              </a:rPr>
              <a:t>Titos</a:t>
            </a:r>
            <a:r>
              <a:rPr lang="de-CH" altLang="en-US" sz="4000" baseline="30000" dirty="0" smtClean="0">
                <a:cs typeface="Arial" panose="020B0604020202020204" pitchFamily="34" charset="0"/>
              </a:rPr>
              <a:t>3</a:t>
            </a:r>
            <a:r>
              <a:rPr lang="de-CH" altLang="en-US" sz="4000" dirty="0" smtClean="0">
                <a:cs typeface="Arial" panose="020B0604020202020204" pitchFamily="34" charset="0"/>
              </a:rPr>
              <a:t>, </a:t>
            </a:r>
            <a:r>
              <a:rPr lang="de-CH" altLang="en-US" sz="4000" dirty="0" smtClean="0">
                <a:cs typeface="Arial" panose="020B0604020202020204" pitchFamily="34" charset="0"/>
              </a:rPr>
              <a:t>M. </a:t>
            </a:r>
            <a:r>
              <a:rPr lang="de-CH" altLang="en-US" sz="4000" dirty="0" smtClean="0">
                <a:cs typeface="Arial" panose="020B0604020202020204" pitchFamily="34" charset="0"/>
              </a:rPr>
              <a:t>Burgos</a:t>
            </a:r>
            <a:r>
              <a:rPr lang="de-CH" altLang="en-US" sz="4000" baseline="30000" dirty="0" smtClean="0">
                <a:cs typeface="Arial" panose="020B0604020202020204" pitchFamily="34" charset="0"/>
              </a:rPr>
              <a:t>2</a:t>
            </a:r>
            <a:r>
              <a:rPr lang="de-CH" altLang="en-US" sz="4000" dirty="0" smtClean="0">
                <a:cs typeface="Arial" panose="020B0604020202020204" pitchFamily="34" charset="0"/>
              </a:rPr>
              <a:t>, </a:t>
            </a:r>
            <a:r>
              <a:rPr lang="de-CH" altLang="en-US" sz="4000" dirty="0" smtClean="0">
                <a:cs typeface="Arial" panose="020B0604020202020204" pitchFamily="34" charset="0"/>
              </a:rPr>
              <a:t>M. </a:t>
            </a:r>
            <a:r>
              <a:rPr lang="de-CH" altLang="en-US" sz="4000" dirty="0" smtClean="0">
                <a:cs typeface="Arial" panose="020B0604020202020204" pitchFamily="34" charset="0"/>
              </a:rPr>
              <a:t>Salter</a:t>
            </a:r>
            <a:r>
              <a:rPr lang="de-CH" altLang="en-US" sz="4000" baseline="30000" dirty="0" smtClean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2069" name="Rectangle 729"/>
          <p:cNvSpPr>
            <a:spLocks noChangeArrowheads="1"/>
          </p:cNvSpPr>
          <p:nvPr/>
        </p:nvSpPr>
        <p:spPr bwMode="auto">
          <a:xfrm>
            <a:off x="4711700" y="4430987"/>
            <a:ext cx="23355300" cy="6211614"/>
          </a:xfrm>
          <a:prstGeom prst="rect">
            <a:avLst/>
          </a:prstGeom>
          <a:solidFill>
            <a:srgbClr val="CCCCFF"/>
          </a:solidFill>
          <a:ln w="1270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2229" name="Text Box 181"/>
          <p:cNvSpPr txBox="1">
            <a:spLocks noChangeArrowheads="1"/>
          </p:cNvSpPr>
          <p:nvPr/>
        </p:nvSpPr>
        <p:spPr bwMode="auto">
          <a:xfrm>
            <a:off x="5083175" y="3835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FF33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83" name="Text Box 235"/>
          <p:cNvSpPr txBox="1">
            <a:spLocks noChangeArrowheads="1"/>
          </p:cNvSpPr>
          <p:nvPr/>
        </p:nvSpPr>
        <p:spPr bwMode="auto">
          <a:xfrm>
            <a:off x="774700" y="42321601"/>
            <a:ext cx="156146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latin typeface="Arial" charset="0"/>
                <a:ea typeface="+mn-ea"/>
              </a:rPr>
              <a:t>Acknowledgements</a:t>
            </a:r>
            <a:r>
              <a:rPr lang="en-US" sz="2800" b="0" dirty="0">
                <a:latin typeface="Arial" charset="0"/>
                <a:ea typeface="+mn-ea"/>
              </a:rPr>
              <a:t>:</a:t>
            </a:r>
            <a:r>
              <a:rPr lang="en-US" sz="2800" b="0" dirty="0">
                <a:latin typeface="Arial" charset="0"/>
                <a:ea typeface="宋体" charset="-122"/>
              </a:rPr>
              <a:t>  </a:t>
            </a:r>
            <a:endParaRPr lang="en-US" sz="2800" b="0" dirty="0" smtClean="0">
              <a:latin typeface="Arial" charset="0"/>
              <a:ea typeface="宋体" charset="-122"/>
            </a:endParaRPr>
          </a:p>
          <a:p>
            <a:pPr algn="l">
              <a:defRPr/>
            </a:pPr>
            <a:r>
              <a:rPr lang="en-US" sz="2800" b="0" dirty="0" smtClean="0">
                <a:latin typeface="Arial" charset="0"/>
                <a:ea typeface="宋体" charset="-122"/>
              </a:rPr>
              <a:t>These </a:t>
            </a:r>
            <a:r>
              <a:rPr lang="en-US" sz="2800" b="0" dirty="0">
                <a:latin typeface="Arial" charset="0"/>
                <a:ea typeface="宋体" charset="-122"/>
              </a:rPr>
              <a:t>measurements would not be possible without the dedication of technical support </a:t>
            </a:r>
            <a:r>
              <a:rPr lang="en-US" sz="2800" b="0" dirty="0" smtClean="0">
                <a:latin typeface="Arial" charset="0"/>
                <a:ea typeface="宋体" charset="-122"/>
              </a:rPr>
              <a:t>staff at </a:t>
            </a:r>
            <a:r>
              <a:rPr lang="en-US" sz="2800" b="0" dirty="0">
                <a:latin typeface="Arial" charset="0"/>
                <a:ea typeface="宋体" charset="-122"/>
              </a:rPr>
              <a:t>the field </a:t>
            </a:r>
            <a:r>
              <a:rPr lang="en-US" sz="2800" b="0" dirty="0" smtClean="0">
                <a:latin typeface="Arial" charset="0"/>
                <a:ea typeface="宋体" charset="-122"/>
              </a:rPr>
              <a:t>sites</a:t>
            </a:r>
            <a:r>
              <a:rPr lang="en-US" sz="2800" b="0" dirty="0">
                <a:latin typeface="Arial" charset="0"/>
                <a:ea typeface="宋体" charset="-122"/>
              </a:rPr>
              <a:t> </a:t>
            </a:r>
            <a:r>
              <a:rPr lang="en-US" sz="2800" b="0" dirty="0" smtClean="0">
                <a:latin typeface="Arial" charset="0"/>
                <a:ea typeface="宋体" charset="-122"/>
              </a:rPr>
              <a:t>and cooperation of modelling groups.</a:t>
            </a:r>
            <a:endParaRPr lang="en-US" sz="2800" dirty="0">
              <a:latin typeface="Arial" charset="0"/>
              <a:ea typeface="+mn-ea"/>
            </a:endParaRPr>
          </a:p>
        </p:txBody>
      </p:sp>
      <p:sp>
        <p:nvSpPr>
          <p:cNvPr id="2073" name="Rectangle 729"/>
          <p:cNvSpPr>
            <a:spLocks noChangeArrowheads="1"/>
          </p:cNvSpPr>
          <p:nvPr/>
        </p:nvSpPr>
        <p:spPr bwMode="auto">
          <a:xfrm>
            <a:off x="620713" y="11049001"/>
            <a:ext cx="31764287" cy="10542588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2074" name="Rectangle 729"/>
          <p:cNvSpPr>
            <a:spLocks noChangeArrowheads="1"/>
          </p:cNvSpPr>
          <p:nvPr/>
        </p:nvSpPr>
        <p:spPr bwMode="auto">
          <a:xfrm>
            <a:off x="615950" y="21856700"/>
            <a:ext cx="31764288" cy="16800513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4" name="Text Box 779"/>
          <p:cNvSpPr txBox="1">
            <a:spLocks noChangeArrowheads="1"/>
          </p:cNvSpPr>
          <p:nvPr/>
        </p:nvSpPr>
        <p:spPr bwMode="auto">
          <a:xfrm>
            <a:off x="5399835" y="38989278"/>
            <a:ext cx="21499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smtClean="0">
                <a:solidFill>
                  <a:schemeClr val="accent6"/>
                </a:solidFill>
                <a:latin typeface="Verdana" pitchFamily="34" charset="0"/>
                <a:ea typeface="+mn-ea"/>
              </a:rPr>
              <a:t>Conclusions</a:t>
            </a:r>
            <a:endParaRPr lang="en-US" u="sng" dirty="0">
              <a:solidFill>
                <a:schemeClr val="accent6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7" name="Text Box 779"/>
          <p:cNvSpPr txBox="1">
            <a:spLocks noChangeArrowheads="1"/>
          </p:cNvSpPr>
          <p:nvPr/>
        </p:nvSpPr>
        <p:spPr bwMode="auto">
          <a:xfrm>
            <a:off x="12062910" y="11259119"/>
            <a:ext cx="916744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solidFill>
                  <a:schemeClr val="accent6"/>
                </a:solidFill>
                <a:latin typeface="Verdana" pitchFamily="34" charset="0"/>
                <a:ea typeface="+mn-ea"/>
              </a:rPr>
              <a:t>Lab and field measurements</a:t>
            </a:r>
            <a:endParaRPr lang="en-US" u="sng" dirty="0">
              <a:solidFill>
                <a:schemeClr val="accent6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121" name="TextBox 85"/>
          <p:cNvSpPr txBox="1">
            <a:spLocks noChangeArrowheads="1"/>
          </p:cNvSpPr>
          <p:nvPr/>
        </p:nvSpPr>
        <p:spPr bwMode="auto">
          <a:xfrm>
            <a:off x="16871604" y="42303671"/>
            <a:ext cx="1581371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 smtClean="0"/>
              <a:t>Reference:  </a:t>
            </a:r>
          </a:p>
          <a:p>
            <a:pPr algn="l"/>
            <a:r>
              <a:rPr lang="en-US" altLang="en-US" sz="2400" dirty="0" smtClean="0"/>
              <a:t>WMO/GAW </a:t>
            </a:r>
            <a:r>
              <a:rPr lang="en-US" altLang="en-US" sz="2400" dirty="0"/>
              <a:t>Aerosol Measurement Procedures, Guidelines, </a:t>
            </a:r>
            <a:r>
              <a:rPr lang="en-US" altLang="en-US" sz="2400" dirty="0" smtClean="0"/>
              <a:t>and Recommendations, Report #227, 2016</a:t>
            </a:r>
            <a:endParaRPr lang="en-US" altLang="en-US" sz="2400" dirty="0"/>
          </a:p>
          <a:p>
            <a:pPr algn="l"/>
            <a:r>
              <a:rPr lang="en-US" altLang="en-US" sz="2400" dirty="0" err="1" smtClean="0"/>
              <a:t>Zieger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et al., Atmos. Chem. Phys., 10, 3875–3890, 2010</a:t>
            </a:r>
          </a:p>
          <a:p>
            <a:pPr algn="l"/>
            <a:endParaRPr lang="en-US" altLang="en-US" sz="2800" b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3270" y="4641350"/>
            <a:ext cx="226019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 radiative effect of aerosols </a:t>
            </a:r>
            <a:r>
              <a:rPr lang="en-US" dirty="0"/>
              <a:t>is determined by the amount, size, shape and composition of the </a:t>
            </a:r>
            <a:r>
              <a:rPr lang="en-US" dirty="0" smtClean="0"/>
              <a:t>particles.  These factors are, in turn, influenced by the amount of water associated with the particles.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GAW protocols for aerosol sampling recommend that measurements be made at low relative humidity (RH&lt;30-40%) to minimize the effect of aerosol water and ensure comparability across measurement sites.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Here we present a comparison of long-term measurements of aerosol scattering at low RH as well as some lab and field measurements, which suggest that water can have a significant impact on optical measurements even at low humidity.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2932"/>
          <a:stretch/>
        </p:blipFill>
        <p:spPr>
          <a:xfrm>
            <a:off x="862137" y="23043822"/>
            <a:ext cx="10058400" cy="54548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66229" y="26425324"/>
            <a:ext cx="21627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800080"/>
                </a:solidFill>
              </a:rPr>
              <a:t>Polar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Coastal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Continental</a:t>
            </a:r>
          </a:p>
          <a:p>
            <a:pPr algn="l"/>
            <a:r>
              <a:rPr lang="en-US" sz="2800" dirty="0" smtClean="0">
                <a:solidFill>
                  <a:srgbClr val="CCCC00"/>
                </a:solidFill>
              </a:rPr>
              <a:t>Mountain</a:t>
            </a:r>
            <a:endParaRPr lang="en-US" sz="2800" dirty="0">
              <a:solidFill>
                <a:srgbClr val="CCCC00"/>
              </a:solidFill>
            </a:endParaRPr>
          </a:p>
        </p:txBody>
      </p:sp>
      <p:sp>
        <p:nvSpPr>
          <p:cNvPr id="61" name="Text Box 779"/>
          <p:cNvSpPr txBox="1">
            <a:spLocks noChangeArrowheads="1"/>
          </p:cNvSpPr>
          <p:nvPr/>
        </p:nvSpPr>
        <p:spPr bwMode="auto">
          <a:xfrm>
            <a:off x="9299565" y="22019085"/>
            <a:ext cx="148558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solidFill>
                  <a:schemeClr val="accent6"/>
                </a:solidFill>
                <a:latin typeface="Verdana" pitchFamily="34" charset="0"/>
                <a:ea typeface="+mn-ea"/>
              </a:rPr>
              <a:t>A look at long-term surface site measurements</a:t>
            </a:r>
            <a:endParaRPr lang="en-US" u="sng" dirty="0">
              <a:solidFill>
                <a:schemeClr val="accent6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307" y="28367047"/>
            <a:ext cx="12069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0" dirty="0" smtClean="0"/>
              <a:t>72 </a:t>
            </a:r>
            <a:r>
              <a:rPr lang="en-US" sz="3200" b="0" dirty="0" smtClean="0"/>
              <a:t>surface sites making in-situ measurements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0" dirty="0" smtClean="0"/>
              <a:t>Variety of site types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0" dirty="0" smtClean="0"/>
              <a:t>Not all sites provide RH </a:t>
            </a:r>
            <a:r>
              <a:rPr lang="en-US" sz="3200" b="0" dirty="0" smtClean="0"/>
              <a:t>data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0" dirty="0"/>
              <a:t>P</a:t>
            </a:r>
            <a:r>
              <a:rPr lang="en-US" sz="3200" b="0" dirty="0" smtClean="0"/>
              <a:t>olar </a:t>
            </a:r>
            <a:r>
              <a:rPr lang="en-US" sz="3200" b="0" dirty="0" smtClean="0"/>
              <a:t>sites have </a:t>
            </a:r>
            <a:r>
              <a:rPr lang="en-US" sz="3200" b="0" dirty="0" smtClean="0"/>
              <a:t>limited</a:t>
            </a:r>
            <a:r>
              <a:rPr lang="en-US" sz="3200" b="0" dirty="0" smtClean="0"/>
              <a:t> RH range</a:t>
            </a:r>
            <a:endParaRPr lang="en-US" sz="3200" b="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824753" y="31032450"/>
            <a:ext cx="10109948" cy="744855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228" y="31165800"/>
            <a:ext cx="969570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Utilized Level 2 </a:t>
            </a:r>
            <a:r>
              <a:rPr lang="en-US" b="0" dirty="0" smtClean="0"/>
              <a:t>scattering </a:t>
            </a:r>
            <a:r>
              <a:rPr lang="en-US" b="0" dirty="0" smtClean="0"/>
              <a:t>and absorption datasets from EBAS </a:t>
            </a:r>
            <a:r>
              <a:rPr lang="en-US" b="0" dirty="0" smtClean="0"/>
              <a:t>(</a:t>
            </a:r>
            <a:r>
              <a:rPr lang="en-US" dirty="0" smtClean="0"/>
              <a:t>ebas.nilu.no</a:t>
            </a:r>
            <a:r>
              <a:rPr lang="en-US" b="0" dirty="0" smtClean="0"/>
              <a:t>)</a:t>
            </a:r>
            <a:endParaRPr lang="en-US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Segmented datasets by site type and season (winter: DJF; summer JJA)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Further segmented </a:t>
            </a:r>
            <a:r>
              <a:rPr lang="en-US" b="0" dirty="0" smtClean="0"/>
              <a:t>data </a:t>
            </a:r>
            <a:r>
              <a:rPr lang="en-US" b="0" dirty="0" smtClean="0"/>
              <a:t>by various optical properties (single scattering albedo (SSA</a:t>
            </a:r>
            <a:r>
              <a:rPr lang="en-US" b="0" dirty="0" smtClean="0"/>
              <a:t>) and </a:t>
            </a:r>
            <a:r>
              <a:rPr lang="en-US" b="0" dirty="0" smtClean="0"/>
              <a:t>scattering Angstrom exponent (SAE</a:t>
            </a:r>
            <a:r>
              <a:rPr lang="en-US" b="0" dirty="0" smtClean="0"/>
              <a:t>)</a:t>
            </a:r>
          </a:p>
          <a:p>
            <a:pPr algn="l"/>
            <a:endParaRPr lang="en-US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Evaluated response of scattering to </a:t>
            </a:r>
            <a:r>
              <a:rPr lang="en-US" b="0" dirty="0" err="1" smtClean="0"/>
              <a:t>nephelometer</a:t>
            </a:r>
            <a:r>
              <a:rPr lang="en-US" b="0" dirty="0" smtClean="0"/>
              <a:t> RH as a function of segmentation  </a:t>
            </a:r>
            <a:endParaRPr lang="en-US" b="0" dirty="0"/>
          </a:p>
        </p:txBody>
      </p:sp>
      <p:sp>
        <p:nvSpPr>
          <p:cNvPr id="82" name="TextBox 81"/>
          <p:cNvSpPr txBox="1"/>
          <p:nvPr/>
        </p:nvSpPr>
        <p:spPr>
          <a:xfrm>
            <a:off x="21924736" y="22716673"/>
            <a:ext cx="10243037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Observations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/>
              <a:t>Scattering is divided by absorption </a:t>
            </a:r>
            <a:r>
              <a:rPr lang="en-US" b="0" dirty="0" smtClean="0"/>
              <a:t>and then </a:t>
            </a:r>
            <a:r>
              <a:rPr lang="en-US" b="0" dirty="0"/>
              <a:t>normalized to minimize impact of air mass </a:t>
            </a:r>
            <a:r>
              <a:rPr lang="en-US" b="0" dirty="0" smtClean="0"/>
              <a:t>changes </a:t>
            </a:r>
            <a:r>
              <a:rPr lang="en-US" b="0" dirty="0"/>
              <a:t>on scattering/RH </a:t>
            </a:r>
            <a:r>
              <a:rPr lang="en-US" b="0" dirty="0" smtClean="0"/>
              <a:t>relationship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Clean marine sites (dotted lines) have noisy scat/abs ratios</a:t>
            </a:r>
            <a:endParaRPr lang="en-US" b="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RH </a:t>
            </a:r>
            <a:r>
              <a:rPr lang="en-US" b="0" dirty="0"/>
              <a:t>values tend to be higher in the summer than </a:t>
            </a:r>
            <a:r>
              <a:rPr lang="en-US" b="0" dirty="0" smtClean="0"/>
              <a:t>winter, so RH effect likely to be more important in summer.</a:t>
            </a:r>
            <a:endParaRPr lang="en-US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General </a:t>
            </a:r>
            <a:r>
              <a:rPr lang="en-US" b="0" dirty="0" smtClean="0"/>
              <a:t>trend of increasing scattering with increasing RH, particularly in summer </a:t>
            </a:r>
            <a:r>
              <a:rPr lang="en-US" b="0" dirty="0" smtClean="0"/>
              <a:t>months at coastal sites.  </a:t>
            </a:r>
            <a:endParaRPr lang="en-US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Winter </a:t>
            </a:r>
            <a:r>
              <a:rPr lang="en-US" b="0" dirty="0" smtClean="0"/>
              <a:t>months are more likely to see a flat or decreasing relationship between scattering and increasing </a:t>
            </a:r>
            <a:r>
              <a:rPr lang="en-US" b="0" dirty="0" smtClean="0"/>
              <a:t>RH</a:t>
            </a:r>
            <a:endParaRPr lang="en-US" b="0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21082471" y="31590018"/>
            <a:ext cx="1104435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Observations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Composition and size of the </a:t>
            </a:r>
            <a:r>
              <a:rPr lang="en-US" b="0" dirty="0" smtClean="0"/>
              <a:t>aerosol (represented </a:t>
            </a:r>
            <a:r>
              <a:rPr lang="en-US" b="0" dirty="0" smtClean="0"/>
              <a:t>by </a:t>
            </a:r>
            <a:r>
              <a:rPr lang="en-US" b="0" dirty="0" smtClean="0"/>
              <a:t>SSA</a:t>
            </a:r>
            <a:r>
              <a:rPr lang="en-US" b="0" dirty="0"/>
              <a:t> </a:t>
            </a:r>
            <a:r>
              <a:rPr lang="en-US" b="0" dirty="0" smtClean="0"/>
              <a:t>and</a:t>
            </a:r>
            <a:r>
              <a:rPr lang="en-US" b="0" dirty="0" smtClean="0"/>
              <a:t> SAE) may impact </a:t>
            </a:r>
            <a:r>
              <a:rPr lang="en-US" b="0" dirty="0" smtClean="0"/>
              <a:t>scattering/RH relationship.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At both THD (marine) and SGP (continental), whitest aerosol (SSA&gt;0.95) exhibits largest response to RH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At THD, response to RH increases as particle size decrease, while </a:t>
            </a:r>
            <a:r>
              <a:rPr lang="en-US" b="0" dirty="0"/>
              <a:t>a</a:t>
            </a:r>
            <a:r>
              <a:rPr lang="en-US" b="0" dirty="0" smtClean="0"/>
              <a:t>t SGP, size doesn’t affect RH response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Lack of consistent pattern indicates importance of auxiliary measurements (e.g., chemistry)</a:t>
            </a:r>
            <a:endParaRPr lang="en-US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35354" r="30303" b="24579"/>
          <a:stretch/>
        </p:blipFill>
        <p:spPr>
          <a:xfrm>
            <a:off x="11849099" y="11201400"/>
            <a:ext cx="11335551" cy="695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8" t="41457" r="22703" b="21843"/>
          <a:stretch/>
        </p:blipFill>
        <p:spPr>
          <a:xfrm>
            <a:off x="23044826" y="11348729"/>
            <a:ext cx="8882974" cy="711072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971551" y="11410950"/>
            <a:ext cx="11506200" cy="97917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3647" y="11753850"/>
            <a:ext cx="1085215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Marine aerosol – three pronged approach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/>
              <a:t>E</a:t>
            </a:r>
            <a:r>
              <a:rPr lang="en-US" b="0" dirty="0" smtClean="0"/>
              <a:t>lectrodynamic balance (EDB) data from sea water experiments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Mie calculations based on assumed(?) sea salt composition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Sea salt event data during field campaign at </a:t>
            </a:r>
            <a:r>
              <a:rPr lang="en-US" b="0" dirty="0" err="1" smtClean="0"/>
              <a:t>Ny-Alesund</a:t>
            </a:r>
            <a:r>
              <a:rPr lang="en-US" b="0" dirty="0" smtClean="0"/>
              <a:t> (</a:t>
            </a:r>
            <a:r>
              <a:rPr lang="en-US" b="0" dirty="0" err="1" smtClean="0"/>
              <a:t>Zieger</a:t>
            </a:r>
            <a:r>
              <a:rPr lang="en-US" b="0" dirty="0" smtClean="0"/>
              <a:t> et al., 2010)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algn="l"/>
            <a:r>
              <a:rPr lang="en-US" b="0" dirty="0" smtClean="0"/>
              <a:t>Continental aerosol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>Field measurements of aerosol composition, size distribution and </a:t>
            </a:r>
            <a:r>
              <a:rPr lang="en-US" b="0" dirty="0" err="1" smtClean="0"/>
              <a:t>hygroscopicity</a:t>
            </a:r>
            <a:r>
              <a:rPr lang="en-US" b="0" dirty="0" smtClean="0"/>
              <a:t> (HTDMA) in conjunction with </a:t>
            </a:r>
            <a:r>
              <a:rPr lang="en-US" b="0" dirty="0"/>
              <a:t>M</a:t>
            </a:r>
            <a:r>
              <a:rPr lang="en-US" b="0" dirty="0" smtClean="0"/>
              <a:t>ie theory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Can this be compared with SGP </a:t>
            </a:r>
            <a:r>
              <a:rPr lang="en-US" b="0" dirty="0" err="1" smtClean="0">
                <a:solidFill>
                  <a:srgbClr val="FF0000"/>
                </a:solidFill>
              </a:rPr>
              <a:t>neph</a:t>
            </a:r>
            <a:r>
              <a:rPr lang="en-US" b="0" dirty="0" smtClean="0">
                <a:solidFill>
                  <a:srgbClr val="FF0000"/>
                </a:solidFill>
              </a:rPr>
              <a:t> and/or </a:t>
            </a:r>
            <a:r>
              <a:rPr lang="en-US" b="0" dirty="0" err="1" smtClean="0">
                <a:solidFill>
                  <a:srgbClr val="FF0000"/>
                </a:solidFill>
              </a:rPr>
              <a:t>humidograph</a:t>
            </a:r>
            <a:r>
              <a:rPr lang="en-US" b="0" dirty="0" smtClean="0">
                <a:solidFill>
                  <a:srgbClr val="FF0000"/>
                </a:solidFill>
              </a:rPr>
              <a:t> measurements somehow?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703297" y="18307050"/>
            <a:ext cx="8366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At RH=40%, ~20% of scattering may be due to water associated with the sea salt aerosol.  Aerosol deliquescence complicates the </a:t>
            </a:r>
            <a:r>
              <a:rPr lang="en-US" b="0" dirty="0" smtClean="0"/>
              <a:t>picture in the metastable region (45%&lt;RH&lt;75%)</a:t>
            </a:r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18797" y="18249900"/>
            <a:ext cx="8756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At RH=40%, 10-18% of scattering may be due to water associated with the continental aerosol at SGP.  </a:t>
            </a:r>
            <a:r>
              <a:rPr lang="en-US" b="0" dirty="0" smtClean="0"/>
              <a:t>The f</a:t>
            </a:r>
            <a:r>
              <a:rPr lang="en-US" b="0" dirty="0" smtClean="0"/>
              <a:t>(RH) changes </a:t>
            </a:r>
            <a:r>
              <a:rPr lang="en-US" b="0" dirty="0" smtClean="0"/>
              <a:t>with month due seasonal variability in aerosol composition and size.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8103" y="11410950"/>
            <a:ext cx="3630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Marine Aerosol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442653" y="11391900"/>
            <a:ext cx="468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Continental Aerosol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8614412" y="12155214"/>
            <a:ext cx="15766" cy="491884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17116048" y="12228786"/>
            <a:ext cx="15766" cy="491884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556244" y="12287250"/>
            <a:ext cx="418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Southern Great Plains (SGP), OK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4268450" y="16792575"/>
            <a:ext cx="2838450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06" y="22967577"/>
            <a:ext cx="10058400" cy="754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3094" y="25101176"/>
            <a:ext cx="531690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IS MAP NEEDED??</a:t>
            </a:r>
            <a:endParaRPr lang="en-US" sz="4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1"/>
          <a:stretch/>
        </p:blipFill>
        <p:spPr>
          <a:xfrm>
            <a:off x="11730812" y="32079626"/>
            <a:ext cx="9265920" cy="37116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8" b="5682"/>
          <a:stretch/>
        </p:blipFill>
        <p:spPr>
          <a:xfrm>
            <a:off x="11679367" y="35267702"/>
            <a:ext cx="9265920" cy="32641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956938" y="34293995"/>
            <a:ext cx="81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THD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9041399" y="34285620"/>
            <a:ext cx="81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THD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012103" y="3740678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SGP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4903701" y="37404861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SGP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796250" y="31307107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Segregated by SSA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6814571" y="31307107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Segregated by SAE</a:t>
            </a:r>
            <a:endParaRPr lang="en-US" sz="2400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14002603" y="31799284"/>
            <a:ext cx="545910" cy="39578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>
            <a:off x="18058262" y="31760615"/>
            <a:ext cx="545910" cy="39578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Rectangle 121"/>
          <p:cNvSpPr>
            <a:spLocks noChangeArrowheads="1"/>
          </p:cNvSpPr>
          <p:nvPr/>
        </p:nvSpPr>
        <p:spPr bwMode="auto">
          <a:xfrm>
            <a:off x="4729664" y="3213270"/>
            <a:ext cx="23261638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en-US" sz="2800" b="0" baseline="30000" dirty="0" smtClean="0">
                <a:cs typeface="Arial" panose="020B0604020202020204" pitchFamily="34" charset="0"/>
              </a:rPr>
              <a:t>1</a:t>
            </a:r>
            <a:r>
              <a:rPr lang="de-CH" altLang="en-US" sz="2800" b="0" dirty="0" smtClean="0">
                <a:cs typeface="Arial" panose="020B0604020202020204" pitchFamily="34" charset="0"/>
              </a:rPr>
              <a:t>University of Colorado, USA, </a:t>
            </a:r>
            <a:r>
              <a:rPr lang="de-CH" altLang="en-US" sz="2800" b="0" baseline="30000" dirty="0" smtClean="0">
                <a:cs typeface="Arial" panose="020B0604020202020204" pitchFamily="34" charset="0"/>
              </a:rPr>
              <a:t>2</a:t>
            </a:r>
            <a:r>
              <a:rPr lang="de-CH" altLang="en-US" sz="2800" b="0" dirty="0" smtClean="0">
                <a:cs typeface="Arial" panose="020B0604020202020204" pitchFamily="34" charset="0"/>
              </a:rPr>
              <a:t>Stockholm University, Sweden, </a:t>
            </a:r>
            <a:r>
              <a:rPr lang="de-CH" altLang="en-US" sz="2800" b="0" baseline="30000" dirty="0" smtClean="0">
                <a:cs typeface="Arial" panose="020B0604020202020204" pitchFamily="34" charset="0"/>
              </a:rPr>
              <a:t>3</a:t>
            </a:r>
            <a:r>
              <a:rPr lang="de-CH" altLang="en-US" sz="2800" b="0" dirty="0" smtClean="0">
                <a:cs typeface="Arial" panose="020B0604020202020204" pitchFamily="34" charset="0"/>
              </a:rPr>
              <a:t>University of Granada, Spain</a:t>
            </a:r>
            <a:r>
              <a:rPr lang="de-CH" altLang="en-US" sz="4000" dirty="0" smtClean="0">
                <a:cs typeface="Arial" panose="020B0604020202020204" pitchFamily="34" charset="0"/>
              </a:rPr>
              <a:t> </a:t>
            </a:r>
            <a:endParaRPr lang="de-CH" altLang="en-US" sz="4000" baseline="30000" dirty="0"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666" y="5257800"/>
            <a:ext cx="4072134" cy="40721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5657850"/>
            <a:ext cx="3393512" cy="324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18504</TotalTime>
  <Words>698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NOAA / CMDL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CMDL</dc:creator>
  <cp:lastModifiedBy>Betsy Andrews</cp:lastModifiedBy>
  <cp:revision>479</cp:revision>
  <cp:lastPrinted>2001-03-16T17:58:10Z</cp:lastPrinted>
  <dcterms:created xsi:type="dcterms:W3CDTF">1999-05-24T19:57:16Z</dcterms:created>
  <dcterms:modified xsi:type="dcterms:W3CDTF">2018-03-31T00:03:51Z</dcterms:modified>
</cp:coreProperties>
</file>