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57" r:id="rId3"/>
    <p:sldId id="258" r:id="rId4"/>
    <p:sldId id="260" r:id="rId5"/>
    <p:sldId id="261" r:id="rId6"/>
    <p:sldId id="263" r:id="rId7"/>
    <p:sldId id="299" r:id="rId8"/>
    <p:sldId id="265" r:id="rId9"/>
    <p:sldId id="276" r:id="rId10"/>
    <p:sldId id="285" r:id="rId11"/>
    <p:sldId id="316" r:id="rId12"/>
    <p:sldId id="286" r:id="rId13"/>
    <p:sldId id="301" r:id="rId14"/>
    <p:sldId id="288" r:id="rId15"/>
    <p:sldId id="287" r:id="rId16"/>
    <p:sldId id="289" r:id="rId17"/>
    <p:sldId id="290" r:id="rId18"/>
    <p:sldId id="318" r:id="rId19"/>
    <p:sldId id="293" r:id="rId20"/>
    <p:sldId id="319" r:id="rId21"/>
    <p:sldId id="313" r:id="rId22"/>
    <p:sldId id="259" r:id="rId23"/>
    <p:sldId id="314" r:id="rId24"/>
    <p:sldId id="270" r:id="rId25"/>
    <p:sldId id="307" r:id="rId26"/>
    <p:sldId id="279" r:id="rId27"/>
    <p:sldId id="264" r:id="rId28"/>
    <p:sldId id="262" r:id="rId29"/>
    <p:sldId id="305" r:id="rId30"/>
    <p:sldId id="300" r:id="rId31"/>
    <p:sldId id="291" r:id="rId32"/>
    <p:sldId id="283" r:id="rId33"/>
    <p:sldId id="274" r:id="rId34"/>
    <p:sldId id="275" r:id="rId35"/>
    <p:sldId id="317" r:id="rId36"/>
    <p:sldId id="308" r:id="rId37"/>
    <p:sldId id="315" r:id="rId38"/>
    <p:sldId id="278" r:id="rId39"/>
    <p:sldId id="310" r:id="rId40"/>
    <p:sldId id="311" r:id="rId41"/>
    <p:sldId id="312" r:id="rId42"/>
    <p:sldId id="269" r:id="rId43"/>
    <p:sldId id="309" r:id="rId44"/>
    <p:sldId id="302" r:id="rId45"/>
    <p:sldId id="304" r:id="rId46"/>
    <p:sldId id="303" r:id="rId47"/>
    <p:sldId id="297" r:id="rId48"/>
    <p:sldId id="282" r:id="rId49"/>
    <p:sldId id="298" r:id="rId50"/>
    <p:sldId id="296" r:id="rId51"/>
    <p:sldId id="306" r:id="rId52"/>
    <p:sldId id="281" r:id="rId53"/>
    <p:sldId id="271" r:id="rId54"/>
    <p:sldId id="268" r:id="rId55"/>
    <p:sldId id="277" r:id="rId56"/>
    <p:sldId id="273" r:id="rId57"/>
    <p:sldId id="295" r:id="rId58"/>
    <p:sldId id="266" r:id="rId59"/>
    <p:sldId id="292" r:id="rId60"/>
    <p:sldId id="294" r:id="rId61"/>
    <p:sldId id="267" r:id="rId62"/>
    <p:sldId id="28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2DCF"/>
    <a:srgbClr val="D9CE00"/>
    <a:srgbClr val="243ED4"/>
    <a:srgbClr val="FA00FF"/>
    <a:srgbClr val="44D321"/>
    <a:srgbClr val="4C3BCF"/>
    <a:srgbClr val="FEF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562"/>
  </p:normalViewPr>
  <p:slideViewPr>
    <p:cSldViewPr snapToGrid="0" snapToObjects="1">
      <p:cViewPr>
        <p:scale>
          <a:sx n="96" d="100"/>
          <a:sy n="96" d="100"/>
        </p:scale>
        <p:origin x="1160" y="43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B9CF84-438A-9341-99BE-17E6C87ACCDB}" type="datetimeFigureOut">
              <a:rPr lang="en-US" smtClean="0"/>
              <a:t>11/15/22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9BA01-3446-7645-811A-709FC5D5A59D}" type="slidenum">
              <a:rPr lang="en-US" smtClean="0"/>
              <a:t>‹#›</a:t>
            </a:fld>
            <a:endParaRPr lang="en-US"/>
          </a:p>
        </p:txBody>
      </p:sp>
    </p:spTree>
    <p:extLst>
      <p:ext uri="{BB962C8B-B14F-4D97-AF65-F5344CB8AC3E}">
        <p14:creationId xmlns:p14="http://schemas.microsoft.com/office/powerpoint/2010/main" val="1482644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*WPB added in this year</a:t>
            </a:r>
          </a:p>
        </p:txBody>
      </p:sp>
      <p:sp>
        <p:nvSpPr>
          <p:cNvPr id="4" name="Slide Number Placeholder 3"/>
          <p:cNvSpPr>
            <a:spLocks noGrp="1"/>
          </p:cNvSpPr>
          <p:nvPr>
            <p:ph type="sldNum" sz="quarter" idx="5"/>
          </p:nvPr>
        </p:nvSpPr>
        <p:spPr/>
        <p:txBody>
          <a:bodyPr/>
          <a:lstStyle/>
          <a:p>
            <a:fld id="{2419BA01-3446-7645-811A-709FC5D5A59D}" type="slidenum">
              <a:rPr lang="en-US" smtClean="0"/>
              <a:t>3</a:t>
            </a:fld>
            <a:endParaRPr lang="en-US"/>
          </a:p>
        </p:txBody>
      </p:sp>
    </p:spTree>
    <p:extLst>
      <p:ext uri="{BB962C8B-B14F-4D97-AF65-F5344CB8AC3E}">
        <p14:creationId xmlns:p14="http://schemas.microsoft.com/office/powerpoint/2010/main" val="2046312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way is plotting amount vs an aerosol characteristic kind of like we did in last plots.  here see amount vs SAE and that known aerosol events (dust and smoke) look different.  See this both in remote sensing data (left) and in-situ data (right).  </a:t>
            </a:r>
          </a:p>
        </p:txBody>
      </p:sp>
      <p:sp>
        <p:nvSpPr>
          <p:cNvPr id="4" name="Slide Number Placeholder 3"/>
          <p:cNvSpPr>
            <a:spLocks noGrp="1"/>
          </p:cNvSpPr>
          <p:nvPr>
            <p:ph type="sldNum" sz="quarter" idx="5"/>
          </p:nvPr>
        </p:nvSpPr>
        <p:spPr/>
        <p:txBody>
          <a:bodyPr/>
          <a:lstStyle/>
          <a:p>
            <a:fld id="{2419BA01-3446-7645-811A-709FC5D5A59D}" type="slidenum">
              <a:rPr lang="en-US" smtClean="0"/>
              <a:t>33</a:t>
            </a:fld>
            <a:endParaRPr lang="en-US"/>
          </a:p>
        </p:txBody>
      </p:sp>
    </p:spTree>
    <p:extLst>
      <p:ext uri="{BB962C8B-B14F-4D97-AF65-F5344CB8AC3E}">
        <p14:creationId xmlns:p14="http://schemas.microsoft.com/office/powerpoint/2010/main" val="178925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 can also look at relationships between aerosol characteristics which might be more interesting/enlightening</a:t>
            </a:r>
          </a:p>
        </p:txBody>
      </p:sp>
      <p:sp>
        <p:nvSpPr>
          <p:cNvPr id="4" name="Slide Number Placeholder 3"/>
          <p:cNvSpPr>
            <a:spLocks noGrp="1"/>
          </p:cNvSpPr>
          <p:nvPr>
            <p:ph type="sldNum" sz="quarter" idx="5"/>
          </p:nvPr>
        </p:nvSpPr>
        <p:spPr/>
        <p:txBody>
          <a:bodyPr/>
          <a:lstStyle/>
          <a:p>
            <a:fld id="{2419BA01-3446-7645-811A-709FC5D5A59D}" type="slidenum">
              <a:rPr lang="en-US" smtClean="0"/>
              <a:t>34</a:t>
            </a:fld>
            <a:endParaRPr lang="en-US"/>
          </a:p>
        </p:txBody>
      </p:sp>
    </p:spTree>
    <p:extLst>
      <p:ext uri="{BB962C8B-B14F-4D97-AF65-F5344CB8AC3E}">
        <p14:creationId xmlns:p14="http://schemas.microsoft.com/office/powerpoint/2010/main" val="1890021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19BA01-3446-7645-811A-709FC5D5A59D}" type="slidenum">
              <a:rPr lang="en-US" smtClean="0"/>
              <a:t>47</a:t>
            </a:fld>
            <a:endParaRPr lang="en-US"/>
          </a:p>
        </p:txBody>
      </p:sp>
    </p:spTree>
    <p:extLst>
      <p:ext uri="{BB962C8B-B14F-4D97-AF65-F5344CB8AC3E}">
        <p14:creationId xmlns:p14="http://schemas.microsoft.com/office/powerpoint/2010/main" val="4110395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CLAP data for SSA and AAE</a:t>
            </a:r>
          </a:p>
        </p:txBody>
      </p:sp>
      <p:sp>
        <p:nvSpPr>
          <p:cNvPr id="4" name="Slide Number Placeholder 3"/>
          <p:cNvSpPr>
            <a:spLocks noGrp="1"/>
          </p:cNvSpPr>
          <p:nvPr>
            <p:ph type="sldNum" sz="quarter" idx="5"/>
          </p:nvPr>
        </p:nvSpPr>
        <p:spPr/>
        <p:txBody>
          <a:bodyPr/>
          <a:lstStyle/>
          <a:p>
            <a:fld id="{2419BA01-3446-7645-811A-709FC5D5A59D}" type="slidenum">
              <a:rPr lang="en-US" smtClean="0"/>
              <a:t>53</a:t>
            </a:fld>
            <a:endParaRPr lang="en-US"/>
          </a:p>
        </p:txBody>
      </p:sp>
    </p:spTree>
    <p:extLst>
      <p:ext uri="{BB962C8B-B14F-4D97-AF65-F5344CB8AC3E}">
        <p14:creationId xmlns:p14="http://schemas.microsoft.com/office/powerpoint/2010/main" val="3719161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BOS MMR is </a:t>
            </a:r>
            <a:r>
              <a:rPr kumimoji="0" lang="en-US" alt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approx</a:t>
            </a: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same as mass conc:</a:t>
            </a:r>
            <a:endParaRPr kumimoji="0" lang="en-US" altLang="en-US" sz="12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mass conc=MMR*p/RT, R=287J/kg-K, T=298K, P=85000 N/m2=85000=85000J/m3</a:t>
            </a:r>
            <a:endParaRPr kumimoji="0" lang="en-US" altLang="en-US" sz="120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fld id="{2419BA01-3446-7645-811A-709FC5D5A59D}" type="slidenum">
              <a:rPr lang="en-US" smtClean="0"/>
              <a:t>62</a:t>
            </a:fld>
            <a:endParaRPr lang="en-US"/>
          </a:p>
        </p:txBody>
      </p:sp>
    </p:spTree>
    <p:extLst>
      <p:ext uri="{BB962C8B-B14F-4D97-AF65-F5344CB8AC3E}">
        <p14:creationId xmlns:p14="http://schemas.microsoft.com/office/powerpoint/2010/main" val="295016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Range in absorption &amp; scattering is ~3 orders of magnitude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Range in number concentration is ~2 orders of magnitude </a:t>
            </a:r>
          </a:p>
          <a:p>
            <a:endParaRPr lang="en-US" dirty="0"/>
          </a:p>
        </p:txBody>
      </p:sp>
      <p:sp>
        <p:nvSpPr>
          <p:cNvPr id="4" name="Slide Number Placeholder 3"/>
          <p:cNvSpPr>
            <a:spLocks noGrp="1"/>
          </p:cNvSpPr>
          <p:nvPr>
            <p:ph type="sldNum" sz="quarter" idx="5"/>
          </p:nvPr>
        </p:nvSpPr>
        <p:spPr/>
        <p:txBody>
          <a:bodyPr/>
          <a:lstStyle/>
          <a:p>
            <a:fld id="{2419BA01-3446-7645-811A-709FC5D5A59D}" type="slidenum">
              <a:rPr lang="en-US" smtClean="0"/>
              <a:t>5</a:t>
            </a:fld>
            <a:endParaRPr lang="en-US"/>
          </a:p>
        </p:txBody>
      </p:sp>
    </p:spTree>
    <p:extLst>
      <p:ext uri="{BB962C8B-B14F-4D97-AF65-F5344CB8AC3E}">
        <p14:creationId xmlns:p14="http://schemas.microsoft.com/office/powerpoint/2010/main" val="382561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CLAP data for absorption, </a:t>
            </a:r>
          </a:p>
        </p:txBody>
      </p:sp>
      <p:sp>
        <p:nvSpPr>
          <p:cNvPr id="4" name="Slide Number Placeholder 3"/>
          <p:cNvSpPr>
            <a:spLocks noGrp="1"/>
          </p:cNvSpPr>
          <p:nvPr>
            <p:ph type="sldNum" sz="quarter" idx="5"/>
          </p:nvPr>
        </p:nvSpPr>
        <p:spPr/>
        <p:txBody>
          <a:bodyPr/>
          <a:lstStyle/>
          <a:p>
            <a:fld id="{2419BA01-3446-7645-811A-709FC5D5A59D}" type="slidenum">
              <a:rPr lang="en-US" smtClean="0"/>
              <a:t>6</a:t>
            </a:fld>
            <a:endParaRPr lang="en-US"/>
          </a:p>
        </p:txBody>
      </p:sp>
    </p:spTree>
    <p:extLst>
      <p:ext uri="{BB962C8B-B14F-4D97-AF65-F5344CB8AC3E}">
        <p14:creationId xmlns:p14="http://schemas.microsoft.com/office/powerpoint/2010/main" val="10417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 on smoke events. In what follows will first look at how smoke differs from non-smoke and then will try to identify different types of smoke.  need more tools than just amount!</a:t>
            </a:r>
          </a:p>
        </p:txBody>
      </p:sp>
      <p:sp>
        <p:nvSpPr>
          <p:cNvPr id="4" name="Slide Number Placeholder 3"/>
          <p:cNvSpPr>
            <a:spLocks noGrp="1"/>
          </p:cNvSpPr>
          <p:nvPr>
            <p:ph type="sldNum" sz="quarter" idx="5"/>
          </p:nvPr>
        </p:nvSpPr>
        <p:spPr/>
        <p:txBody>
          <a:bodyPr/>
          <a:lstStyle/>
          <a:p>
            <a:fld id="{2419BA01-3446-7645-811A-709FC5D5A59D}" type="slidenum">
              <a:rPr lang="en-US" smtClean="0"/>
              <a:t>7</a:t>
            </a:fld>
            <a:endParaRPr lang="en-US"/>
          </a:p>
        </p:txBody>
      </p:sp>
    </p:spTree>
    <p:extLst>
      <p:ext uri="{BB962C8B-B14F-4D97-AF65-F5344CB8AC3E}">
        <p14:creationId xmlns:p14="http://schemas.microsoft.com/office/powerpoint/2010/main" val="3380269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see that some aerosol characteristic appear to be co-varying.  can we use that systematic variability to look at the data in a different way?  uses </a:t>
            </a:r>
            <a:r>
              <a:rPr lang="en-US" dirty="0" err="1"/>
              <a:t>aeth</a:t>
            </a:r>
            <a:r>
              <a:rPr lang="en-US" dirty="0"/>
              <a:t> for AAE and SSA</a:t>
            </a:r>
          </a:p>
        </p:txBody>
      </p:sp>
      <p:sp>
        <p:nvSpPr>
          <p:cNvPr id="4" name="Slide Number Placeholder 3"/>
          <p:cNvSpPr>
            <a:spLocks noGrp="1"/>
          </p:cNvSpPr>
          <p:nvPr>
            <p:ph type="sldNum" sz="quarter" idx="5"/>
          </p:nvPr>
        </p:nvSpPr>
        <p:spPr/>
        <p:txBody>
          <a:bodyPr/>
          <a:lstStyle/>
          <a:p>
            <a:fld id="{2419BA01-3446-7645-811A-709FC5D5A59D}" type="slidenum">
              <a:rPr lang="en-US" smtClean="0"/>
              <a:t>8</a:t>
            </a:fld>
            <a:endParaRPr lang="en-US"/>
          </a:p>
        </p:txBody>
      </p:sp>
    </p:spTree>
    <p:extLst>
      <p:ext uri="{BB962C8B-B14F-4D97-AF65-F5344CB8AC3E}">
        <p14:creationId xmlns:p14="http://schemas.microsoft.com/office/powerpoint/2010/main" val="319479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19BA01-3446-7645-811A-709FC5D5A59D}" type="slidenum">
              <a:rPr lang="en-US" smtClean="0"/>
              <a:t>18</a:t>
            </a:fld>
            <a:endParaRPr lang="en-US"/>
          </a:p>
        </p:txBody>
      </p:sp>
    </p:spTree>
    <p:extLst>
      <p:ext uri="{BB962C8B-B14F-4D97-AF65-F5344CB8AC3E}">
        <p14:creationId xmlns:p14="http://schemas.microsoft.com/office/powerpoint/2010/main" val="75736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how familiar you are with these </a:t>
            </a:r>
            <a:r>
              <a:rPr lang="en-US" dirty="0" err="1"/>
              <a:t>turms</a:t>
            </a:r>
            <a:endParaRPr lang="en-US" dirty="0"/>
          </a:p>
        </p:txBody>
      </p:sp>
      <p:sp>
        <p:nvSpPr>
          <p:cNvPr id="4" name="Slide Number Placeholder 3"/>
          <p:cNvSpPr>
            <a:spLocks noGrp="1"/>
          </p:cNvSpPr>
          <p:nvPr>
            <p:ph type="sldNum" sz="quarter" idx="5"/>
          </p:nvPr>
        </p:nvSpPr>
        <p:spPr/>
        <p:txBody>
          <a:bodyPr/>
          <a:lstStyle/>
          <a:p>
            <a:fld id="{2419BA01-3446-7645-811A-709FC5D5A59D}" type="slidenum">
              <a:rPr lang="en-US" smtClean="0"/>
              <a:t>26</a:t>
            </a:fld>
            <a:endParaRPr lang="en-US"/>
          </a:p>
        </p:txBody>
      </p:sp>
    </p:spTree>
    <p:extLst>
      <p:ext uri="{BB962C8B-B14F-4D97-AF65-F5344CB8AC3E}">
        <p14:creationId xmlns:p14="http://schemas.microsoft.com/office/powerpoint/2010/main" val="3400896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that 95 percentiles aren’t so clearly different in fire months.  note: using clap for SSA and AAE not AETH</a:t>
            </a:r>
          </a:p>
        </p:txBody>
      </p:sp>
      <p:sp>
        <p:nvSpPr>
          <p:cNvPr id="4" name="Slide Number Placeholder 3"/>
          <p:cNvSpPr>
            <a:spLocks noGrp="1"/>
          </p:cNvSpPr>
          <p:nvPr>
            <p:ph type="sldNum" sz="quarter" idx="5"/>
          </p:nvPr>
        </p:nvSpPr>
        <p:spPr/>
        <p:txBody>
          <a:bodyPr/>
          <a:lstStyle/>
          <a:p>
            <a:fld id="{2419BA01-3446-7645-811A-709FC5D5A59D}" type="slidenum">
              <a:rPr lang="en-US" smtClean="0"/>
              <a:t>27</a:t>
            </a:fld>
            <a:endParaRPr lang="en-US"/>
          </a:p>
        </p:txBody>
      </p:sp>
    </p:spTree>
    <p:extLst>
      <p:ext uri="{BB962C8B-B14F-4D97-AF65-F5344CB8AC3E}">
        <p14:creationId xmlns:p14="http://schemas.microsoft.com/office/powerpoint/2010/main" val="200286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see that some aerosol characteristic appear to be co-varying.  can we use that systematic variability to look at the data in a different way?  uses </a:t>
            </a:r>
            <a:r>
              <a:rPr lang="en-US" dirty="0" err="1"/>
              <a:t>aeth</a:t>
            </a:r>
            <a:r>
              <a:rPr lang="en-US" dirty="0"/>
              <a:t> for AAE and SSA</a:t>
            </a:r>
          </a:p>
        </p:txBody>
      </p:sp>
      <p:sp>
        <p:nvSpPr>
          <p:cNvPr id="4" name="Slide Number Placeholder 3"/>
          <p:cNvSpPr>
            <a:spLocks noGrp="1"/>
          </p:cNvSpPr>
          <p:nvPr>
            <p:ph type="sldNum" sz="quarter" idx="5"/>
          </p:nvPr>
        </p:nvSpPr>
        <p:spPr/>
        <p:txBody>
          <a:bodyPr/>
          <a:lstStyle/>
          <a:p>
            <a:fld id="{2419BA01-3446-7645-811A-709FC5D5A59D}" type="slidenum">
              <a:rPr lang="en-US" smtClean="0"/>
              <a:t>30</a:t>
            </a:fld>
            <a:endParaRPr lang="en-US"/>
          </a:p>
        </p:txBody>
      </p:sp>
    </p:spTree>
    <p:extLst>
      <p:ext uri="{BB962C8B-B14F-4D97-AF65-F5344CB8AC3E}">
        <p14:creationId xmlns:p14="http://schemas.microsoft.com/office/powerpoint/2010/main" val="374655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35C6-7E0B-5C8D-9C55-096EFD6E00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D56A8D-140D-E8D5-8A1D-CF74A4AC5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CB2BC-6891-F12B-5FB3-EFF52B633B84}"/>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5" name="Footer Placeholder 4">
            <a:extLst>
              <a:ext uri="{FF2B5EF4-FFF2-40B4-BE49-F238E27FC236}">
                <a16:creationId xmlns:a16="http://schemas.microsoft.com/office/drawing/2014/main" id="{8A05A0BF-D1C6-0D13-6C56-6DC9DB056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03436-DEBD-F5D1-4264-277C5B9F7F21}"/>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3852113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E290-2303-EDD6-C60F-8D084D2E63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CCD-1676-8182-5F76-D909306B2C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A76E8-A1D4-AD55-D346-DB5D7EDDBCB9}"/>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5" name="Footer Placeholder 4">
            <a:extLst>
              <a:ext uri="{FF2B5EF4-FFF2-40B4-BE49-F238E27FC236}">
                <a16:creationId xmlns:a16="http://schemas.microsoft.com/office/drawing/2014/main" id="{59617401-07E9-0C20-0DDF-81CB85A8F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72087-10EB-AF12-8D65-B64F9FA57EE0}"/>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433988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DE1672-9DC6-A392-C991-024A68D0F1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61ADA8-356D-81CF-7B00-D61262CF34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97ABC-5649-1C0D-9A02-87FF213C9085}"/>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5" name="Footer Placeholder 4">
            <a:extLst>
              <a:ext uri="{FF2B5EF4-FFF2-40B4-BE49-F238E27FC236}">
                <a16:creationId xmlns:a16="http://schemas.microsoft.com/office/drawing/2014/main" id="{EB569122-F125-BAAF-3560-1F4BCAFF5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F2E79-8904-B8DF-AA6C-9420EBFFFCC8}"/>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48659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1174-D99E-16E6-29E6-0E77A637D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36817-A9BB-35C1-6035-93EA450F16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53AB5-5264-D848-9524-7A1F42405DDC}"/>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5" name="Footer Placeholder 4">
            <a:extLst>
              <a:ext uri="{FF2B5EF4-FFF2-40B4-BE49-F238E27FC236}">
                <a16:creationId xmlns:a16="http://schemas.microsoft.com/office/drawing/2014/main" id="{549B8D8A-6EE4-EE2C-E67B-A0D083801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3A9A3-0974-31BD-06D4-84A9B2DC0B68}"/>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1211179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D6C7-8F71-9BF1-88D2-3813282E94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11D92E-5861-9C92-1513-6CE150717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12BB19-BACE-2FF8-7D16-836842D64DD0}"/>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5" name="Footer Placeholder 4">
            <a:extLst>
              <a:ext uri="{FF2B5EF4-FFF2-40B4-BE49-F238E27FC236}">
                <a16:creationId xmlns:a16="http://schemas.microsoft.com/office/drawing/2014/main" id="{FA4B97D9-25DD-95B6-ADF6-E70CC123C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DCE83-44D9-91D9-58B3-4B8EA6330224}"/>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124730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E026-762B-666C-CACE-1F4DC5ABB7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C8C4B-8CAB-6A5B-CFCE-85660B7943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0255D0-9FFC-BC8A-1B7B-8FF01D7795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FD547B-644D-2F83-C263-23109723CE63}"/>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6" name="Footer Placeholder 5">
            <a:extLst>
              <a:ext uri="{FF2B5EF4-FFF2-40B4-BE49-F238E27FC236}">
                <a16:creationId xmlns:a16="http://schemas.microsoft.com/office/drawing/2014/main" id="{2654B040-954B-93B9-F95C-1E4FF29EB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5ADCC-3D4F-7582-2B1F-BAC7BAE14D6F}"/>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423570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3558-8E6E-3384-AE7D-EFC4517D20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107A7A-7675-C380-F8C2-5F2323CC2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47D21-622D-F4CF-3993-BD26635508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8AF24A-51A2-2BAE-CA44-8FE6AA864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FA7E6-4E6C-F1A0-A1D2-CCFDE86AAE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894D99-2AFC-37F4-3944-5F00EC7004FD}"/>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8" name="Footer Placeholder 7">
            <a:extLst>
              <a:ext uri="{FF2B5EF4-FFF2-40B4-BE49-F238E27FC236}">
                <a16:creationId xmlns:a16="http://schemas.microsoft.com/office/drawing/2014/main" id="{EE56C371-18CE-8557-BB6C-92162C0B80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5644B-2B93-C46E-4407-13F9BE12C49D}"/>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197288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CAC6-D75D-7C99-425E-BD158E40B1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9A8E0D-164F-4663-8D7A-EB5A4977AC84}"/>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4" name="Footer Placeholder 3">
            <a:extLst>
              <a:ext uri="{FF2B5EF4-FFF2-40B4-BE49-F238E27FC236}">
                <a16:creationId xmlns:a16="http://schemas.microsoft.com/office/drawing/2014/main" id="{7038B818-C642-B7B4-0FBA-60AEA2D1C1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D6ABCB-A472-63B2-0563-2D71A28B6BDB}"/>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107885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398B7-CF88-101A-9735-E4608D691385}"/>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3" name="Footer Placeholder 2">
            <a:extLst>
              <a:ext uri="{FF2B5EF4-FFF2-40B4-BE49-F238E27FC236}">
                <a16:creationId xmlns:a16="http://schemas.microsoft.com/office/drawing/2014/main" id="{833107D2-F7FD-7275-8D6A-84575C9D24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3DBAA8-0223-8792-F9A4-3709B41B714F}"/>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3609312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8E7F-182E-CE49-1690-C919A01CA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0819FE-4E34-A813-1715-515E5E2F2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CD749-1E16-09BC-7D6D-486E335E5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9FF84-E9AE-8184-FA48-0C49A44499E0}"/>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6" name="Footer Placeholder 5">
            <a:extLst>
              <a:ext uri="{FF2B5EF4-FFF2-40B4-BE49-F238E27FC236}">
                <a16:creationId xmlns:a16="http://schemas.microsoft.com/office/drawing/2014/main" id="{25D5F426-1AC2-C5C0-F8D1-AAF8AC2C1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B0457-E823-774D-FB33-97336CD9DC2A}"/>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379918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C192-5EDD-DC94-5376-06662706E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781A4-EB83-47E1-7F3C-6C853A5D6E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CA067F-5A04-5156-407E-FAAF4D0A1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565F49-2397-D1CC-F45F-EEB66DB88BDC}"/>
              </a:ext>
            </a:extLst>
          </p:cNvPr>
          <p:cNvSpPr>
            <a:spLocks noGrp="1"/>
          </p:cNvSpPr>
          <p:nvPr>
            <p:ph type="dt" sz="half" idx="10"/>
          </p:nvPr>
        </p:nvSpPr>
        <p:spPr/>
        <p:txBody>
          <a:bodyPr/>
          <a:lstStyle/>
          <a:p>
            <a:fld id="{F987BE89-9EF9-C04C-9861-0C2D732FB48F}" type="datetimeFigureOut">
              <a:rPr lang="en-US" smtClean="0"/>
              <a:t>11/15/22</a:t>
            </a:fld>
            <a:endParaRPr lang="en-US"/>
          </a:p>
        </p:txBody>
      </p:sp>
      <p:sp>
        <p:nvSpPr>
          <p:cNvPr id="6" name="Footer Placeholder 5">
            <a:extLst>
              <a:ext uri="{FF2B5EF4-FFF2-40B4-BE49-F238E27FC236}">
                <a16:creationId xmlns:a16="http://schemas.microsoft.com/office/drawing/2014/main" id="{B4BCD532-326B-E416-A1FB-4459BF516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8955C-C3A0-3216-3BE7-904ED7850625}"/>
              </a:ext>
            </a:extLst>
          </p:cNvPr>
          <p:cNvSpPr>
            <a:spLocks noGrp="1"/>
          </p:cNvSpPr>
          <p:nvPr>
            <p:ph type="sldNum" sz="quarter" idx="12"/>
          </p:nvPr>
        </p:nvSpPr>
        <p:spPr/>
        <p:txBody>
          <a:bodyPr/>
          <a:lstStyle/>
          <a:p>
            <a:fld id="{F69D51A4-483C-2344-AF83-4E04AF6A17D3}" type="slidenum">
              <a:rPr lang="en-US" smtClean="0"/>
              <a:t>‹#›</a:t>
            </a:fld>
            <a:endParaRPr lang="en-US"/>
          </a:p>
        </p:txBody>
      </p:sp>
    </p:spTree>
    <p:extLst>
      <p:ext uri="{BB962C8B-B14F-4D97-AF65-F5344CB8AC3E}">
        <p14:creationId xmlns:p14="http://schemas.microsoft.com/office/powerpoint/2010/main" val="161899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DCD2CD-F8FC-E4E0-5ADF-A8C926EA5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2CC21B-DA1D-BF0C-D2F0-F6508417F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6CD14-7377-3C16-71B1-242C945C75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7BE89-9EF9-C04C-9861-0C2D732FB48F}" type="datetimeFigureOut">
              <a:rPr lang="en-US" smtClean="0"/>
              <a:t>11/15/22</a:t>
            </a:fld>
            <a:endParaRPr lang="en-US"/>
          </a:p>
        </p:txBody>
      </p:sp>
      <p:sp>
        <p:nvSpPr>
          <p:cNvPr id="5" name="Footer Placeholder 4">
            <a:extLst>
              <a:ext uri="{FF2B5EF4-FFF2-40B4-BE49-F238E27FC236}">
                <a16:creationId xmlns:a16="http://schemas.microsoft.com/office/drawing/2014/main" id="{953CBE71-F8CA-3C32-8115-027114C8E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403D7D-65A2-C744-07E0-D775ED5494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D51A4-483C-2344-AF83-4E04AF6A17D3}" type="slidenum">
              <a:rPr lang="en-US" smtClean="0"/>
              <a:t>‹#›</a:t>
            </a:fld>
            <a:endParaRPr lang="en-US"/>
          </a:p>
        </p:txBody>
      </p:sp>
    </p:spTree>
    <p:extLst>
      <p:ext uri="{BB962C8B-B14F-4D97-AF65-F5344CB8AC3E}">
        <p14:creationId xmlns:p14="http://schemas.microsoft.com/office/powerpoint/2010/main" val="3354443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flickr.com/photos/131260238@N08/1660677790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earthdata.nasa.gov/learn/find-data/near-real-time/firms/active-fire-data"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hyperlink" Target="https://www.sciencedirect.com/topics/earth-and-planetary-sciences/peroxyacetylnitrate" TargetMode="External"/><Relationship Id="rId3" Type="http://schemas.openxmlformats.org/officeDocument/2006/relationships/hyperlink" Target="https://www.sciencedirect.com/topics/earth-and-planetary-sciences/biomass-burning" TargetMode="External"/><Relationship Id="rId7" Type="http://schemas.openxmlformats.org/officeDocument/2006/relationships/hyperlink" Target="https://www.sciencedirect.com/science/article/pii/S1352231011012507#bib4" TargetMode="Externa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hyperlink" Target="https://www.sciencedirect.com/science/article/pii/S1352231011012507#bib116" TargetMode="External"/><Relationship Id="rId5" Type="http://schemas.openxmlformats.org/officeDocument/2006/relationships/hyperlink" Target="https://www.sciencedirect.com/science/article/pii/S1352231011012507#bib84" TargetMode="External"/><Relationship Id="rId4" Type="http://schemas.openxmlformats.org/officeDocument/2006/relationships/hyperlink" Target="https://www.sciencedirect.com/science/article/pii/S1352231011012507#bib107" TargetMode="External"/><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B513A5-96AD-FBF4-D271-7D254A82AC12}"/>
              </a:ext>
            </a:extLst>
          </p:cNvPr>
          <p:cNvSpPr txBox="1"/>
          <p:nvPr/>
        </p:nvSpPr>
        <p:spPr>
          <a:xfrm>
            <a:off x="840493" y="231058"/>
            <a:ext cx="10734092" cy="830997"/>
          </a:xfrm>
          <a:prstGeom prst="rect">
            <a:avLst/>
          </a:prstGeom>
          <a:noFill/>
        </p:spPr>
        <p:txBody>
          <a:bodyPr wrap="none" rtlCol="0">
            <a:spAutoFit/>
          </a:bodyPr>
          <a:lstStyle/>
          <a:p>
            <a:r>
              <a:rPr lang="en-GB" sz="2400" b="1" dirty="0"/>
              <a:t>Aerosol optical properties during fresh and aged wildfire smoke events in Colorado</a:t>
            </a:r>
            <a:endParaRPr lang="en-US" sz="2400" dirty="0"/>
          </a:p>
          <a:p>
            <a:endParaRPr lang="en-US" sz="2400" dirty="0"/>
          </a:p>
        </p:txBody>
      </p:sp>
      <p:pic>
        <p:nvPicPr>
          <p:cNvPr id="5" name="Google Shape;84;ged9569326d_0_197">
            <a:extLst>
              <a:ext uri="{FF2B5EF4-FFF2-40B4-BE49-F238E27FC236}">
                <a16:creationId xmlns:a16="http://schemas.microsoft.com/office/drawing/2014/main" id="{28708CC0-8C66-E5F5-6763-3263829E121E}"/>
              </a:ext>
            </a:extLst>
          </p:cNvPr>
          <p:cNvPicPr preferRelativeResize="0"/>
          <p:nvPr/>
        </p:nvPicPr>
        <p:blipFill rotWithShape="1">
          <a:blip r:embed="rId2">
            <a:alphaModFix/>
          </a:blip>
          <a:srcRect r="8709"/>
          <a:stretch/>
        </p:blipFill>
        <p:spPr>
          <a:xfrm>
            <a:off x="5665741" y="2200836"/>
            <a:ext cx="5441530" cy="4204446"/>
          </a:xfrm>
          <a:prstGeom prst="rect">
            <a:avLst/>
          </a:prstGeom>
          <a:noFill/>
          <a:ln>
            <a:noFill/>
          </a:ln>
        </p:spPr>
      </p:pic>
      <p:sp>
        <p:nvSpPr>
          <p:cNvPr id="6" name="Google Shape;90;ged9569326d_0_197">
            <a:extLst>
              <a:ext uri="{FF2B5EF4-FFF2-40B4-BE49-F238E27FC236}">
                <a16:creationId xmlns:a16="http://schemas.microsoft.com/office/drawing/2014/main" id="{B06954F2-2F43-E3C6-23C7-5920703BABEA}"/>
              </a:ext>
            </a:extLst>
          </p:cNvPr>
          <p:cNvSpPr txBox="1"/>
          <p:nvPr/>
        </p:nvSpPr>
        <p:spPr>
          <a:xfrm>
            <a:off x="5665740" y="6031335"/>
            <a:ext cx="300277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lt1"/>
                </a:solidFill>
              </a:rPr>
              <a:t> July 2021, New York City</a:t>
            </a:r>
            <a:endParaRPr b="1" dirty="0">
              <a:solidFill>
                <a:schemeClr val="lt1"/>
              </a:solidFill>
            </a:endParaRPr>
          </a:p>
        </p:txBody>
      </p:sp>
      <p:pic>
        <p:nvPicPr>
          <p:cNvPr id="7" name="Google Shape;132;ged9569341a_1_8">
            <a:extLst>
              <a:ext uri="{FF2B5EF4-FFF2-40B4-BE49-F238E27FC236}">
                <a16:creationId xmlns:a16="http://schemas.microsoft.com/office/drawing/2014/main" id="{FD7D9766-FD13-C2AE-996A-3ED0EFAF53FA}"/>
              </a:ext>
            </a:extLst>
          </p:cNvPr>
          <p:cNvPicPr preferRelativeResize="0"/>
          <p:nvPr/>
        </p:nvPicPr>
        <p:blipFill rotWithShape="1">
          <a:blip r:embed="rId3">
            <a:alphaModFix/>
          </a:blip>
          <a:srcRect/>
          <a:stretch/>
        </p:blipFill>
        <p:spPr>
          <a:xfrm>
            <a:off x="451654" y="2209799"/>
            <a:ext cx="4954064" cy="4204447"/>
          </a:xfrm>
          <a:prstGeom prst="rect">
            <a:avLst/>
          </a:prstGeom>
          <a:noFill/>
          <a:ln>
            <a:noFill/>
          </a:ln>
        </p:spPr>
      </p:pic>
      <p:sp>
        <p:nvSpPr>
          <p:cNvPr id="2" name="TextBox 1">
            <a:extLst>
              <a:ext uri="{FF2B5EF4-FFF2-40B4-BE49-F238E27FC236}">
                <a16:creationId xmlns:a16="http://schemas.microsoft.com/office/drawing/2014/main" id="{2782965A-C6A4-E19F-B3FC-9CC978EC7795}"/>
              </a:ext>
            </a:extLst>
          </p:cNvPr>
          <p:cNvSpPr txBox="1"/>
          <p:nvPr/>
        </p:nvSpPr>
        <p:spPr>
          <a:xfrm>
            <a:off x="523438" y="6067911"/>
            <a:ext cx="2673424" cy="369332"/>
          </a:xfrm>
          <a:prstGeom prst="rect">
            <a:avLst/>
          </a:prstGeom>
          <a:noFill/>
        </p:spPr>
        <p:txBody>
          <a:bodyPr wrap="none" rtlCol="0">
            <a:spAutoFit/>
          </a:bodyPr>
          <a:lstStyle/>
          <a:p>
            <a:r>
              <a:rPr lang="en-US" b="1" dirty="0">
                <a:solidFill>
                  <a:schemeClr val="bg1"/>
                </a:solidFill>
              </a:rPr>
              <a:t>October 2020, Boulder CO</a:t>
            </a:r>
          </a:p>
        </p:txBody>
      </p:sp>
      <p:sp>
        <p:nvSpPr>
          <p:cNvPr id="3" name="TextBox 2">
            <a:extLst>
              <a:ext uri="{FF2B5EF4-FFF2-40B4-BE49-F238E27FC236}">
                <a16:creationId xmlns:a16="http://schemas.microsoft.com/office/drawing/2014/main" id="{1ABEDF88-0977-B3FD-7CFE-EFFEA94DB2E8}"/>
              </a:ext>
            </a:extLst>
          </p:cNvPr>
          <p:cNvSpPr txBox="1"/>
          <p:nvPr/>
        </p:nvSpPr>
        <p:spPr>
          <a:xfrm>
            <a:off x="1183052" y="865109"/>
            <a:ext cx="9825895" cy="615553"/>
          </a:xfrm>
          <a:prstGeom prst="rect">
            <a:avLst/>
          </a:prstGeom>
          <a:noFill/>
        </p:spPr>
        <p:txBody>
          <a:bodyPr wrap="none" rtlCol="0">
            <a:spAutoFit/>
          </a:bodyPr>
          <a:lstStyle/>
          <a:p>
            <a:pPr algn="ctr"/>
            <a:r>
              <a:rPr lang="en-US" u="sng" dirty="0"/>
              <a:t>Elisabeth Andrews</a:t>
            </a:r>
            <a:r>
              <a:rPr lang="en-US" baseline="30000" dirty="0"/>
              <a:t>1</a:t>
            </a:r>
            <a:r>
              <a:rPr lang="en-US" dirty="0"/>
              <a:t>, Lauren Schmeisser</a:t>
            </a:r>
            <a:r>
              <a:rPr lang="en-US" baseline="30000" dirty="0"/>
              <a:t>1</a:t>
            </a:r>
            <a:r>
              <a:rPr lang="en-US" dirty="0"/>
              <a:t>, Patrick Sheridan</a:t>
            </a:r>
            <a:r>
              <a:rPr lang="en-US" baseline="30000" dirty="0"/>
              <a:t>1</a:t>
            </a:r>
            <a:r>
              <a:rPr lang="en-US" dirty="0"/>
              <a:t>, Gannet Hallar</a:t>
            </a:r>
            <a:r>
              <a:rPr lang="en-US" baseline="30000" dirty="0"/>
              <a:t>2</a:t>
            </a:r>
            <a:r>
              <a:rPr lang="en-US" dirty="0"/>
              <a:t>, Dan Jaffe</a:t>
            </a:r>
            <a:r>
              <a:rPr lang="en-US" baseline="30000" dirty="0"/>
              <a:t>3</a:t>
            </a:r>
            <a:r>
              <a:rPr lang="en-US" dirty="0"/>
              <a:t>, James Sherman</a:t>
            </a:r>
            <a:r>
              <a:rPr lang="en-US" baseline="30000" dirty="0"/>
              <a:t>4</a:t>
            </a:r>
          </a:p>
          <a:p>
            <a:pPr algn="ctr"/>
            <a:r>
              <a:rPr lang="en-US" sz="1600" baseline="30000" dirty="0"/>
              <a:t>1</a:t>
            </a:r>
            <a:r>
              <a:rPr lang="en-US" sz="1600" dirty="0"/>
              <a:t>NOAA, </a:t>
            </a:r>
            <a:r>
              <a:rPr lang="en-US" sz="1600" baseline="30000" dirty="0"/>
              <a:t>2</a:t>
            </a:r>
            <a:r>
              <a:rPr lang="en-US" sz="1600" dirty="0"/>
              <a:t>University of Utah, </a:t>
            </a:r>
            <a:r>
              <a:rPr lang="en-US" sz="1600" baseline="30000" dirty="0"/>
              <a:t>3</a:t>
            </a:r>
            <a:r>
              <a:rPr lang="en-US" sz="1600" dirty="0"/>
              <a:t>University of Washington, </a:t>
            </a:r>
            <a:r>
              <a:rPr lang="en-US" sz="1600" baseline="30000" dirty="0"/>
              <a:t>4</a:t>
            </a:r>
            <a:r>
              <a:rPr lang="en-US" sz="1600" dirty="0"/>
              <a:t>Appalachian State University</a:t>
            </a:r>
          </a:p>
        </p:txBody>
      </p:sp>
      <p:sp>
        <p:nvSpPr>
          <p:cNvPr id="8" name="TextBox 7">
            <a:extLst>
              <a:ext uri="{FF2B5EF4-FFF2-40B4-BE49-F238E27FC236}">
                <a16:creationId xmlns:a16="http://schemas.microsoft.com/office/drawing/2014/main" id="{47521C8F-925A-9880-A162-3C9C0C8D53DA}"/>
              </a:ext>
            </a:extLst>
          </p:cNvPr>
          <p:cNvSpPr txBox="1"/>
          <p:nvPr/>
        </p:nvSpPr>
        <p:spPr>
          <a:xfrm>
            <a:off x="9981802" y="6626942"/>
            <a:ext cx="1621854" cy="276999"/>
          </a:xfrm>
          <a:prstGeom prst="rect">
            <a:avLst/>
          </a:prstGeom>
          <a:noFill/>
        </p:spPr>
        <p:txBody>
          <a:bodyPr wrap="none" rtlCol="0">
            <a:spAutoFit/>
          </a:bodyPr>
          <a:lstStyle/>
          <a:p>
            <a:r>
              <a:rPr lang="en-US" sz="1200" i="1" dirty="0"/>
              <a:t>CSIRO, November 2022</a:t>
            </a:r>
          </a:p>
        </p:txBody>
      </p:sp>
      <p:sp>
        <p:nvSpPr>
          <p:cNvPr id="9" name="5-Point Star 8">
            <a:extLst>
              <a:ext uri="{FF2B5EF4-FFF2-40B4-BE49-F238E27FC236}">
                <a16:creationId xmlns:a16="http://schemas.microsoft.com/office/drawing/2014/main" id="{EA51E68C-EF82-9543-1CCF-6BCEB64AA8A3}"/>
              </a:ext>
            </a:extLst>
          </p:cNvPr>
          <p:cNvSpPr/>
          <p:nvPr/>
        </p:nvSpPr>
        <p:spPr>
          <a:xfrm>
            <a:off x="4502730" y="4558143"/>
            <a:ext cx="228600" cy="19742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897566D-1D41-2C85-64F2-1E75B1A44D57}"/>
              </a:ext>
            </a:extLst>
          </p:cNvPr>
          <p:cNvSpPr txBox="1"/>
          <p:nvPr/>
        </p:nvSpPr>
        <p:spPr>
          <a:xfrm>
            <a:off x="4320107" y="3915275"/>
            <a:ext cx="1104661" cy="646331"/>
          </a:xfrm>
          <a:prstGeom prst="rect">
            <a:avLst/>
          </a:prstGeom>
          <a:noFill/>
        </p:spPr>
        <p:txBody>
          <a:bodyPr wrap="none" rtlCol="0">
            <a:spAutoFit/>
          </a:bodyPr>
          <a:lstStyle/>
          <a:p>
            <a:r>
              <a:rPr lang="en-US" dirty="0">
                <a:solidFill>
                  <a:srgbClr val="FFFF00"/>
                </a:solidFill>
              </a:rPr>
              <a:t>Table </a:t>
            </a:r>
          </a:p>
          <a:p>
            <a:r>
              <a:rPr lang="en-US" dirty="0">
                <a:solidFill>
                  <a:srgbClr val="FFFF00"/>
                </a:solidFill>
              </a:rPr>
              <a:t>Mountain</a:t>
            </a:r>
          </a:p>
        </p:txBody>
      </p:sp>
    </p:spTree>
    <p:extLst>
      <p:ext uri="{BB962C8B-B14F-4D97-AF65-F5344CB8AC3E}">
        <p14:creationId xmlns:p14="http://schemas.microsoft.com/office/powerpoint/2010/main" val="875537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C047B04-C1F5-3E68-AF4B-30B199BC1C1B}"/>
              </a:ext>
            </a:extLst>
          </p:cNvPr>
          <p:cNvPicPr>
            <a:picLocks noChangeAspect="1"/>
          </p:cNvPicPr>
          <p:nvPr/>
        </p:nvPicPr>
        <p:blipFill>
          <a:blip r:embed="rId2"/>
          <a:stretch>
            <a:fillRect/>
          </a:stretch>
        </p:blipFill>
        <p:spPr>
          <a:xfrm>
            <a:off x="6025745" y="633264"/>
            <a:ext cx="5795579" cy="4346684"/>
          </a:xfrm>
          <a:prstGeom prst="rect">
            <a:avLst/>
          </a:prstGeom>
        </p:spPr>
      </p:pic>
      <p:sp>
        <p:nvSpPr>
          <p:cNvPr id="7" name="TextBox 6">
            <a:extLst>
              <a:ext uri="{FF2B5EF4-FFF2-40B4-BE49-F238E27FC236}">
                <a16:creationId xmlns:a16="http://schemas.microsoft.com/office/drawing/2014/main" id="{A03743F8-0522-5893-0F19-E703BD4F7B20}"/>
              </a:ext>
            </a:extLst>
          </p:cNvPr>
          <p:cNvSpPr txBox="1"/>
          <p:nvPr/>
        </p:nvSpPr>
        <p:spPr>
          <a:xfrm>
            <a:off x="8436864" y="463389"/>
            <a:ext cx="1592680" cy="369332"/>
          </a:xfrm>
          <a:prstGeom prst="rect">
            <a:avLst/>
          </a:prstGeom>
          <a:noFill/>
        </p:spPr>
        <p:txBody>
          <a:bodyPr wrap="none" rtlCol="0">
            <a:spAutoFit/>
          </a:bodyPr>
          <a:lstStyle/>
          <a:p>
            <a:r>
              <a:rPr lang="en-US" dirty="0"/>
              <a:t>Colored by SSA</a:t>
            </a:r>
          </a:p>
        </p:txBody>
      </p:sp>
      <p:sp>
        <p:nvSpPr>
          <p:cNvPr id="8" name="TextBox 7">
            <a:extLst>
              <a:ext uri="{FF2B5EF4-FFF2-40B4-BE49-F238E27FC236}">
                <a16:creationId xmlns:a16="http://schemas.microsoft.com/office/drawing/2014/main" id="{20B975A8-38E8-C74C-3ED7-BBD10BC23E14}"/>
              </a:ext>
            </a:extLst>
          </p:cNvPr>
          <p:cNvSpPr txBox="1"/>
          <p:nvPr/>
        </p:nvSpPr>
        <p:spPr>
          <a:xfrm>
            <a:off x="2669680" y="514221"/>
            <a:ext cx="1605568" cy="369332"/>
          </a:xfrm>
          <a:prstGeom prst="rect">
            <a:avLst/>
          </a:prstGeom>
          <a:noFill/>
        </p:spPr>
        <p:txBody>
          <a:bodyPr wrap="none" rtlCol="0">
            <a:spAutoFit/>
          </a:bodyPr>
          <a:lstStyle/>
          <a:p>
            <a:r>
              <a:rPr lang="en-US" dirty="0"/>
              <a:t>Colored by BFR</a:t>
            </a:r>
          </a:p>
        </p:txBody>
      </p:sp>
      <p:cxnSp>
        <p:nvCxnSpPr>
          <p:cNvPr id="16" name="Straight Connector 15">
            <a:extLst>
              <a:ext uri="{FF2B5EF4-FFF2-40B4-BE49-F238E27FC236}">
                <a16:creationId xmlns:a16="http://schemas.microsoft.com/office/drawing/2014/main" id="{0B21860A-26DB-D0EB-8406-665324F9F923}"/>
              </a:ext>
            </a:extLst>
          </p:cNvPr>
          <p:cNvCxnSpPr/>
          <p:nvPr/>
        </p:nvCxnSpPr>
        <p:spPr>
          <a:xfrm>
            <a:off x="6912864" y="3161115"/>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9910AE-B731-1963-CDC6-81A672B04FAF}"/>
              </a:ext>
            </a:extLst>
          </p:cNvPr>
          <p:cNvCxnSpPr/>
          <p:nvPr/>
        </p:nvCxnSpPr>
        <p:spPr>
          <a:xfrm>
            <a:off x="6912864" y="2588090"/>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38538F-FBC7-57B6-978C-06FC2809D8C3}"/>
              </a:ext>
            </a:extLst>
          </p:cNvPr>
          <p:cNvCxnSpPr/>
          <p:nvPr/>
        </p:nvCxnSpPr>
        <p:spPr>
          <a:xfrm flipV="1">
            <a:off x="8412480" y="2588091"/>
            <a:ext cx="780288" cy="573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505FCC-09D2-7E9D-2B08-AE3FDB0C76FF}"/>
              </a:ext>
            </a:extLst>
          </p:cNvPr>
          <p:cNvCxnSpPr/>
          <p:nvPr/>
        </p:nvCxnSpPr>
        <p:spPr>
          <a:xfrm flipV="1">
            <a:off x="8412480" y="3161115"/>
            <a:ext cx="0" cy="1158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939C8A6-C33F-8E1B-172B-1497627F186B}"/>
              </a:ext>
            </a:extLst>
          </p:cNvPr>
          <p:cNvCxnSpPr/>
          <p:nvPr/>
        </p:nvCxnSpPr>
        <p:spPr>
          <a:xfrm>
            <a:off x="9180575" y="832721"/>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1E2C07-12F2-4052-5FBA-DBE22987CB64}"/>
              </a:ext>
            </a:extLst>
          </p:cNvPr>
          <p:cNvSpPr txBox="1"/>
          <p:nvPr/>
        </p:nvSpPr>
        <p:spPr>
          <a:xfrm>
            <a:off x="10176192" y="3753463"/>
            <a:ext cx="1281954" cy="523220"/>
          </a:xfrm>
          <a:prstGeom prst="rect">
            <a:avLst/>
          </a:prstGeom>
          <a:noFill/>
        </p:spPr>
        <p:txBody>
          <a:bodyPr wrap="none" rtlCol="0">
            <a:spAutoFit/>
          </a:bodyPr>
          <a:lstStyle/>
          <a:p>
            <a:r>
              <a:rPr lang="en-US" sz="1400" dirty="0"/>
              <a:t>small particles</a:t>
            </a:r>
          </a:p>
          <a:p>
            <a:r>
              <a:rPr lang="en-US" sz="1400" dirty="0"/>
              <a:t>low absorption</a:t>
            </a:r>
          </a:p>
        </p:txBody>
      </p:sp>
      <p:sp>
        <p:nvSpPr>
          <p:cNvPr id="32" name="TextBox 31">
            <a:extLst>
              <a:ext uri="{FF2B5EF4-FFF2-40B4-BE49-F238E27FC236}">
                <a16:creationId xmlns:a16="http://schemas.microsoft.com/office/drawing/2014/main" id="{EC96016E-46AC-C191-597C-5ED8C5C58D77}"/>
              </a:ext>
            </a:extLst>
          </p:cNvPr>
          <p:cNvSpPr txBox="1"/>
          <p:nvPr/>
        </p:nvSpPr>
        <p:spPr>
          <a:xfrm>
            <a:off x="10241349" y="2093558"/>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33" name="TextBox 32">
            <a:extLst>
              <a:ext uri="{FF2B5EF4-FFF2-40B4-BE49-F238E27FC236}">
                <a16:creationId xmlns:a16="http://schemas.microsoft.com/office/drawing/2014/main" id="{A229BFBC-4669-EA8A-F0D3-39009DAA8B0C}"/>
              </a:ext>
            </a:extLst>
          </p:cNvPr>
          <p:cNvSpPr txBox="1"/>
          <p:nvPr/>
        </p:nvSpPr>
        <p:spPr>
          <a:xfrm>
            <a:off x="10309514" y="2849085"/>
            <a:ext cx="1215013" cy="307777"/>
          </a:xfrm>
          <a:prstGeom prst="rect">
            <a:avLst/>
          </a:prstGeom>
          <a:noFill/>
        </p:spPr>
        <p:txBody>
          <a:bodyPr wrap="none" rtlCol="0">
            <a:spAutoFit/>
          </a:bodyPr>
          <a:lstStyle/>
          <a:p>
            <a:r>
              <a:rPr lang="en-US" sz="1400" dirty="0"/>
              <a:t>BC dominated</a:t>
            </a:r>
          </a:p>
        </p:txBody>
      </p:sp>
      <p:sp>
        <p:nvSpPr>
          <p:cNvPr id="34" name="TextBox 33">
            <a:extLst>
              <a:ext uri="{FF2B5EF4-FFF2-40B4-BE49-F238E27FC236}">
                <a16:creationId xmlns:a16="http://schemas.microsoft.com/office/drawing/2014/main" id="{D48A060B-2073-1A71-8838-3978403BD5A2}"/>
              </a:ext>
            </a:extLst>
          </p:cNvPr>
          <p:cNvSpPr txBox="1"/>
          <p:nvPr/>
        </p:nvSpPr>
        <p:spPr>
          <a:xfrm>
            <a:off x="7831953" y="1555951"/>
            <a:ext cx="1091581" cy="307777"/>
          </a:xfrm>
          <a:prstGeom prst="rect">
            <a:avLst/>
          </a:prstGeom>
          <a:noFill/>
        </p:spPr>
        <p:txBody>
          <a:bodyPr wrap="none" rtlCol="0">
            <a:spAutoFit/>
          </a:bodyPr>
          <a:lstStyle/>
          <a:p>
            <a:r>
              <a:rPr lang="en-US" sz="1400" dirty="0"/>
              <a:t>dust/BC/</a:t>
            </a:r>
            <a:r>
              <a:rPr lang="en-US" sz="1400" dirty="0" err="1"/>
              <a:t>BrC</a:t>
            </a:r>
            <a:endParaRPr lang="en-US" sz="1400" dirty="0"/>
          </a:p>
        </p:txBody>
      </p:sp>
      <p:sp>
        <p:nvSpPr>
          <p:cNvPr id="35" name="TextBox 34">
            <a:extLst>
              <a:ext uri="{FF2B5EF4-FFF2-40B4-BE49-F238E27FC236}">
                <a16:creationId xmlns:a16="http://schemas.microsoft.com/office/drawing/2014/main" id="{C866577E-E486-2AB4-F15F-B560D94847B0}"/>
              </a:ext>
            </a:extLst>
          </p:cNvPr>
          <p:cNvSpPr txBox="1"/>
          <p:nvPr/>
        </p:nvSpPr>
        <p:spPr>
          <a:xfrm>
            <a:off x="6958429" y="2679531"/>
            <a:ext cx="1472775" cy="307777"/>
          </a:xfrm>
          <a:prstGeom prst="rect">
            <a:avLst/>
          </a:prstGeom>
          <a:noFill/>
        </p:spPr>
        <p:txBody>
          <a:bodyPr wrap="none" rtlCol="0">
            <a:spAutoFit/>
          </a:bodyPr>
          <a:lstStyle/>
          <a:p>
            <a:r>
              <a:rPr lang="en-US" sz="1400" dirty="0"/>
              <a:t>BC/large particles</a:t>
            </a:r>
          </a:p>
        </p:txBody>
      </p:sp>
      <p:sp>
        <p:nvSpPr>
          <p:cNvPr id="36" name="TextBox 35">
            <a:extLst>
              <a:ext uri="{FF2B5EF4-FFF2-40B4-BE49-F238E27FC236}">
                <a16:creationId xmlns:a16="http://schemas.microsoft.com/office/drawing/2014/main" id="{070E607A-0434-C612-DB2D-F486C2E5E922}"/>
              </a:ext>
            </a:extLst>
          </p:cNvPr>
          <p:cNvSpPr txBox="1"/>
          <p:nvPr/>
        </p:nvSpPr>
        <p:spPr>
          <a:xfrm>
            <a:off x="7013873" y="3747088"/>
            <a:ext cx="1281954" cy="523220"/>
          </a:xfrm>
          <a:prstGeom prst="rect">
            <a:avLst/>
          </a:prstGeom>
          <a:noFill/>
        </p:spPr>
        <p:txBody>
          <a:bodyPr wrap="none" rtlCol="0">
            <a:spAutoFit/>
          </a:bodyPr>
          <a:lstStyle/>
          <a:p>
            <a:r>
              <a:rPr lang="en-US" sz="1400" dirty="0"/>
              <a:t>large particles</a:t>
            </a:r>
          </a:p>
          <a:p>
            <a:r>
              <a:rPr lang="en-US" sz="1400" dirty="0"/>
              <a:t>low absorption</a:t>
            </a:r>
          </a:p>
        </p:txBody>
      </p:sp>
      <p:cxnSp>
        <p:nvCxnSpPr>
          <p:cNvPr id="37" name="Straight Connector 36">
            <a:extLst>
              <a:ext uri="{FF2B5EF4-FFF2-40B4-BE49-F238E27FC236}">
                <a16:creationId xmlns:a16="http://schemas.microsoft.com/office/drawing/2014/main" id="{314C54C1-15F0-4FB1-31D9-82D5A5CC997B}"/>
              </a:ext>
            </a:extLst>
          </p:cNvPr>
          <p:cNvCxnSpPr/>
          <p:nvPr/>
        </p:nvCxnSpPr>
        <p:spPr>
          <a:xfrm>
            <a:off x="1146048" y="3167796"/>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2E093F-BA13-49F3-29DC-7E5A79C7A7BB}"/>
              </a:ext>
            </a:extLst>
          </p:cNvPr>
          <p:cNvCxnSpPr/>
          <p:nvPr/>
        </p:nvCxnSpPr>
        <p:spPr>
          <a:xfrm>
            <a:off x="1146048" y="2594771"/>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C5E6DF-DA4F-D922-B614-48BBDBC0C887}"/>
              </a:ext>
            </a:extLst>
          </p:cNvPr>
          <p:cNvCxnSpPr/>
          <p:nvPr/>
        </p:nvCxnSpPr>
        <p:spPr>
          <a:xfrm flipV="1">
            <a:off x="2645664" y="2594772"/>
            <a:ext cx="780288" cy="573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FEEFA2-2CA9-0EA0-94D0-201CFCB56937}"/>
              </a:ext>
            </a:extLst>
          </p:cNvPr>
          <p:cNvCxnSpPr/>
          <p:nvPr/>
        </p:nvCxnSpPr>
        <p:spPr>
          <a:xfrm flipV="1">
            <a:off x="2645664" y="3167796"/>
            <a:ext cx="0" cy="1158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D48C120-8FEA-B4C6-47A6-709D80DD10AF}"/>
              </a:ext>
            </a:extLst>
          </p:cNvPr>
          <p:cNvCxnSpPr/>
          <p:nvPr/>
        </p:nvCxnSpPr>
        <p:spPr>
          <a:xfrm>
            <a:off x="3413759" y="839402"/>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96ADE3C8-32E5-8802-04DA-405A934AD308}"/>
              </a:ext>
            </a:extLst>
          </p:cNvPr>
          <p:cNvPicPr>
            <a:picLocks noChangeAspect="1"/>
          </p:cNvPicPr>
          <p:nvPr/>
        </p:nvPicPr>
        <p:blipFill>
          <a:blip r:embed="rId3"/>
          <a:stretch>
            <a:fillRect/>
          </a:stretch>
        </p:blipFill>
        <p:spPr>
          <a:xfrm>
            <a:off x="244848" y="635489"/>
            <a:ext cx="5789646" cy="4342234"/>
          </a:xfrm>
          <a:prstGeom prst="rect">
            <a:avLst/>
          </a:prstGeom>
        </p:spPr>
      </p:pic>
      <p:sp>
        <p:nvSpPr>
          <p:cNvPr id="47" name="TextBox 46">
            <a:extLst>
              <a:ext uri="{FF2B5EF4-FFF2-40B4-BE49-F238E27FC236}">
                <a16:creationId xmlns:a16="http://schemas.microsoft.com/office/drawing/2014/main" id="{D35F89B1-6C17-5F83-594A-69814923AF51}"/>
              </a:ext>
            </a:extLst>
          </p:cNvPr>
          <p:cNvSpPr txBox="1"/>
          <p:nvPr/>
        </p:nvSpPr>
        <p:spPr>
          <a:xfrm>
            <a:off x="4414668" y="3753463"/>
            <a:ext cx="1281954" cy="523220"/>
          </a:xfrm>
          <a:prstGeom prst="rect">
            <a:avLst/>
          </a:prstGeom>
          <a:noFill/>
        </p:spPr>
        <p:txBody>
          <a:bodyPr wrap="none" rtlCol="0">
            <a:spAutoFit/>
          </a:bodyPr>
          <a:lstStyle/>
          <a:p>
            <a:r>
              <a:rPr lang="en-US" sz="1400" dirty="0"/>
              <a:t>small particles</a:t>
            </a:r>
          </a:p>
          <a:p>
            <a:r>
              <a:rPr lang="en-US" sz="1400" dirty="0"/>
              <a:t>low absorption</a:t>
            </a:r>
          </a:p>
        </p:txBody>
      </p:sp>
      <p:sp>
        <p:nvSpPr>
          <p:cNvPr id="48" name="TextBox 47">
            <a:extLst>
              <a:ext uri="{FF2B5EF4-FFF2-40B4-BE49-F238E27FC236}">
                <a16:creationId xmlns:a16="http://schemas.microsoft.com/office/drawing/2014/main" id="{E719F52A-E8D6-37B4-6EFE-0FC2E90C4B30}"/>
              </a:ext>
            </a:extLst>
          </p:cNvPr>
          <p:cNvSpPr txBox="1"/>
          <p:nvPr/>
        </p:nvSpPr>
        <p:spPr>
          <a:xfrm>
            <a:off x="4445770" y="2071525"/>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49" name="TextBox 48">
            <a:extLst>
              <a:ext uri="{FF2B5EF4-FFF2-40B4-BE49-F238E27FC236}">
                <a16:creationId xmlns:a16="http://schemas.microsoft.com/office/drawing/2014/main" id="{84BBEAED-F855-2442-6EFA-F04B104F9EE9}"/>
              </a:ext>
            </a:extLst>
          </p:cNvPr>
          <p:cNvSpPr txBox="1"/>
          <p:nvPr/>
        </p:nvSpPr>
        <p:spPr>
          <a:xfrm>
            <a:off x="4431047" y="2720714"/>
            <a:ext cx="1215013" cy="307777"/>
          </a:xfrm>
          <a:prstGeom prst="rect">
            <a:avLst/>
          </a:prstGeom>
          <a:noFill/>
        </p:spPr>
        <p:txBody>
          <a:bodyPr wrap="none" rtlCol="0">
            <a:spAutoFit/>
          </a:bodyPr>
          <a:lstStyle/>
          <a:p>
            <a:r>
              <a:rPr lang="en-US" sz="1400" dirty="0"/>
              <a:t>BC dominated</a:t>
            </a:r>
          </a:p>
        </p:txBody>
      </p:sp>
      <p:sp>
        <p:nvSpPr>
          <p:cNvPr id="50" name="TextBox 49">
            <a:extLst>
              <a:ext uri="{FF2B5EF4-FFF2-40B4-BE49-F238E27FC236}">
                <a16:creationId xmlns:a16="http://schemas.microsoft.com/office/drawing/2014/main" id="{CC6232A8-CD74-2644-7E76-2169DAC768CE}"/>
              </a:ext>
            </a:extLst>
          </p:cNvPr>
          <p:cNvSpPr txBox="1"/>
          <p:nvPr/>
        </p:nvSpPr>
        <p:spPr>
          <a:xfrm>
            <a:off x="1954949" y="1316687"/>
            <a:ext cx="1091581" cy="307777"/>
          </a:xfrm>
          <a:prstGeom prst="rect">
            <a:avLst/>
          </a:prstGeom>
          <a:noFill/>
        </p:spPr>
        <p:txBody>
          <a:bodyPr wrap="none" rtlCol="0">
            <a:spAutoFit/>
          </a:bodyPr>
          <a:lstStyle/>
          <a:p>
            <a:r>
              <a:rPr lang="en-US" sz="1400" dirty="0"/>
              <a:t>dust/BC/</a:t>
            </a:r>
            <a:r>
              <a:rPr lang="en-US" sz="1400" dirty="0" err="1"/>
              <a:t>BrC</a:t>
            </a:r>
            <a:endParaRPr lang="en-US" sz="1400" dirty="0"/>
          </a:p>
        </p:txBody>
      </p:sp>
      <p:sp>
        <p:nvSpPr>
          <p:cNvPr id="51" name="TextBox 50">
            <a:extLst>
              <a:ext uri="{FF2B5EF4-FFF2-40B4-BE49-F238E27FC236}">
                <a16:creationId xmlns:a16="http://schemas.microsoft.com/office/drawing/2014/main" id="{2026CA3E-7779-DD00-FF90-85EF20B52101}"/>
              </a:ext>
            </a:extLst>
          </p:cNvPr>
          <p:cNvSpPr txBox="1"/>
          <p:nvPr/>
        </p:nvSpPr>
        <p:spPr>
          <a:xfrm>
            <a:off x="1196905" y="2679531"/>
            <a:ext cx="1472775" cy="307777"/>
          </a:xfrm>
          <a:prstGeom prst="rect">
            <a:avLst/>
          </a:prstGeom>
          <a:noFill/>
        </p:spPr>
        <p:txBody>
          <a:bodyPr wrap="none" rtlCol="0">
            <a:spAutoFit/>
          </a:bodyPr>
          <a:lstStyle/>
          <a:p>
            <a:r>
              <a:rPr lang="en-US" sz="1400" dirty="0"/>
              <a:t>BC/large particles</a:t>
            </a:r>
          </a:p>
        </p:txBody>
      </p:sp>
      <p:sp>
        <p:nvSpPr>
          <p:cNvPr id="52" name="TextBox 51">
            <a:extLst>
              <a:ext uri="{FF2B5EF4-FFF2-40B4-BE49-F238E27FC236}">
                <a16:creationId xmlns:a16="http://schemas.microsoft.com/office/drawing/2014/main" id="{21C99233-CE9A-1181-446E-4CE28985725B}"/>
              </a:ext>
            </a:extLst>
          </p:cNvPr>
          <p:cNvSpPr txBox="1"/>
          <p:nvPr/>
        </p:nvSpPr>
        <p:spPr>
          <a:xfrm>
            <a:off x="1252349" y="3747088"/>
            <a:ext cx="1281954" cy="523220"/>
          </a:xfrm>
          <a:prstGeom prst="rect">
            <a:avLst/>
          </a:prstGeom>
          <a:noFill/>
        </p:spPr>
        <p:txBody>
          <a:bodyPr wrap="none" rtlCol="0">
            <a:spAutoFit/>
          </a:bodyPr>
          <a:lstStyle/>
          <a:p>
            <a:r>
              <a:rPr lang="en-US" sz="1400" dirty="0"/>
              <a:t>large particles</a:t>
            </a:r>
          </a:p>
          <a:p>
            <a:r>
              <a:rPr lang="en-US" sz="1400" dirty="0"/>
              <a:t>low absorption</a:t>
            </a:r>
          </a:p>
        </p:txBody>
      </p:sp>
      <p:cxnSp>
        <p:nvCxnSpPr>
          <p:cNvPr id="46" name="Straight Connector 45">
            <a:extLst>
              <a:ext uri="{FF2B5EF4-FFF2-40B4-BE49-F238E27FC236}">
                <a16:creationId xmlns:a16="http://schemas.microsoft.com/office/drawing/2014/main" id="{1DA3A646-D123-EAF8-8C8F-69C84D669203}"/>
              </a:ext>
            </a:extLst>
          </p:cNvPr>
          <p:cNvCxnSpPr>
            <a:cxnSpLocks/>
          </p:cNvCxnSpPr>
          <p:nvPr/>
        </p:nvCxnSpPr>
        <p:spPr>
          <a:xfrm>
            <a:off x="7351775" y="839402"/>
            <a:ext cx="0" cy="1168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1C5DE5-C1C0-17C4-1F7A-602F5A7DF848}"/>
              </a:ext>
            </a:extLst>
          </p:cNvPr>
          <p:cNvCxnSpPr>
            <a:cxnSpLocks/>
          </p:cNvCxnSpPr>
          <p:nvPr/>
        </p:nvCxnSpPr>
        <p:spPr>
          <a:xfrm>
            <a:off x="6898338" y="2007746"/>
            <a:ext cx="453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586498-3BB6-BA7D-3220-43C90AA8BB7F}"/>
              </a:ext>
            </a:extLst>
          </p:cNvPr>
          <p:cNvSpPr txBox="1"/>
          <p:nvPr/>
        </p:nvSpPr>
        <p:spPr>
          <a:xfrm>
            <a:off x="6594744" y="1324474"/>
            <a:ext cx="592470" cy="369332"/>
          </a:xfrm>
          <a:prstGeom prst="rect">
            <a:avLst/>
          </a:prstGeom>
          <a:noFill/>
        </p:spPr>
        <p:txBody>
          <a:bodyPr wrap="none" rtlCol="0">
            <a:spAutoFit/>
          </a:bodyPr>
          <a:lstStyle/>
          <a:p>
            <a:r>
              <a:rPr lang="en-US" dirty="0"/>
              <a:t>dust</a:t>
            </a:r>
          </a:p>
        </p:txBody>
      </p:sp>
      <p:cxnSp>
        <p:nvCxnSpPr>
          <p:cNvPr id="54" name="Straight Connector 53">
            <a:extLst>
              <a:ext uri="{FF2B5EF4-FFF2-40B4-BE49-F238E27FC236}">
                <a16:creationId xmlns:a16="http://schemas.microsoft.com/office/drawing/2014/main" id="{550DF29C-B95C-1963-D8A6-8576BEE8902D}"/>
              </a:ext>
            </a:extLst>
          </p:cNvPr>
          <p:cNvCxnSpPr>
            <a:cxnSpLocks/>
          </p:cNvCxnSpPr>
          <p:nvPr/>
        </p:nvCxnSpPr>
        <p:spPr>
          <a:xfrm>
            <a:off x="9178242" y="1990213"/>
            <a:ext cx="2294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E041657-6E64-3EE0-6466-558962D417BB}"/>
              </a:ext>
            </a:extLst>
          </p:cNvPr>
          <p:cNvSpPr txBox="1"/>
          <p:nvPr/>
        </p:nvSpPr>
        <p:spPr>
          <a:xfrm>
            <a:off x="10483530" y="850073"/>
            <a:ext cx="944426" cy="307777"/>
          </a:xfrm>
          <a:prstGeom prst="rect">
            <a:avLst/>
          </a:prstGeom>
          <a:noFill/>
        </p:spPr>
        <p:txBody>
          <a:bodyPr wrap="none" rtlCol="0">
            <a:spAutoFit/>
          </a:bodyPr>
          <a:lstStyle/>
          <a:p>
            <a:r>
              <a:rPr lang="en-US" sz="1400" dirty="0"/>
              <a:t>strong </a:t>
            </a:r>
            <a:r>
              <a:rPr lang="en-US" sz="1400" dirty="0" err="1"/>
              <a:t>BrC</a:t>
            </a:r>
            <a:endParaRPr lang="en-US" sz="1400" dirty="0"/>
          </a:p>
        </p:txBody>
      </p:sp>
      <p:cxnSp>
        <p:nvCxnSpPr>
          <p:cNvPr id="56" name="Straight Connector 55">
            <a:extLst>
              <a:ext uri="{FF2B5EF4-FFF2-40B4-BE49-F238E27FC236}">
                <a16:creationId xmlns:a16="http://schemas.microsoft.com/office/drawing/2014/main" id="{09B06BB4-AB56-8A30-7546-97D20B12719D}"/>
              </a:ext>
            </a:extLst>
          </p:cNvPr>
          <p:cNvCxnSpPr>
            <a:cxnSpLocks/>
          </p:cNvCxnSpPr>
          <p:nvPr/>
        </p:nvCxnSpPr>
        <p:spPr>
          <a:xfrm>
            <a:off x="1572292" y="851125"/>
            <a:ext cx="0" cy="1148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0D0A9ED-49E2-AD8C-D82D-F6246A9F2A6C}"/>
              </a:ext>
            </a:extLst>
          </p:cNvPr>
          <p:cNvCxnSpPr>
            <a:cxnSpLocks/>
          </p:cNvCxnSpPr>
          <p:nvPr/>
        </p:nvCxnSpPr>
        <p:spPr>
          <a:xfrm>
            <a:off x="1118855" y="2007747"/>
            <a:ext cx="453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7AB5B08-AA9F-B32B-E209-B77C999D006E}"/>
              </a:ext>
            </a:extLst>
          </p:cNvPr>
          <p:cNvCxnSpPr>
            <a:cxnSpLocks/>
          </p:cNvCxnSpPr>
          <p:nvPr/>
        </p:nvCxnSpPr>
        <p:spPr>
          <a:xfrm>
            <a:off x="3422205" y="1884707"/>
            <a:ext cx="2294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3EFC8F7-0C4F-B1BC-E75C-DA136831C5F7}"/>
              </a:ext>
            </a:extLst>
          </p:cNvPr>
          <p:cNvSpPr txBox="1"/>
          <p:nvPr/>
        </p:nvSpPr>
        <p:spPr>
          <a:xfrm>
            <a:off x="908828" y="1300332"/>
            <a:ext cx="592470" cy="369332"/>
          </a:xfrm>
          <a:prstGeom prst="rect">
            <a:avLst/>
          </a:prstGeom>
          <a:noFill/>
        </p:spPr>
        <p:txBody>
          <a:bodyPr wrap="none" rtlCol="0">
            <a:spAutoFit/>
          </a:bodyPr>
          <a:lstStyle/>
          <a:p>
            <a:r>
              <a:rPr lang="en-US" dirty="0"/>
              <a:t>dust</a:t>
            </a:r>
          </a:p>
        </p:txBody>
      </p:sp>
      <p:sp>
        <p:nvSpPr>
          <p:cNvPr id="60" name="TextBox 59">
            <a:extLst>
              <a:ext uri="{FF2B5EF4-FFF2-40B4-BE49-F238E27FC236}">
                <a16:creationId xmlns:a16="http://schemas.microsoft.com/office/drawing/2014/main" id="{4FD0C010-4A76-6022-1D71-B04D17976D17}"/>
              </a:ext>
            </a:extLst>
          </p:cNvPr>
          <p:cNvSpPr txBox="1"/>
          <p:nvPr/>
        </p:nvSpPr>
        <p:spPr>
          <a:xfrm>
            <a:off x="1345573" y="-80718"/>
            <a:ext cx="9602950" cy="461665"/>
          </a:xfrm>
          <a:prstGeom prst="rect">
            <a:avLst/>
          </a:prstGeom>
          <a:noFill/>
        </p:spPr>
        <p:txBody>
          <a:bodyPr wrap="none" rtlCol="0">
            <a:spAutoFit/>
          </a:bodyPr>
          <a:lstStyle/>
          <a:p>
            <a:r>
              <a:rPr lang="en-US" sz="2400" b="1" u="sng" dirty="0"/>
              <a:t>Scattering Angstrom vs Absorption Angstrom exponent at Table Mountain</a:t>
            </a:r>
          </a:p>
        </p:txBody>
      </p:sp>
      <p:pic>
        <p:nvPicPr>
          <p:cNvPr id="65" name="Picture 64">
            <a:extLst>
              <a:ext uri="{FF2B5EF4-FFF2-40B4-BE49-F238E27FC236}">
                <a16:creationId xmlns:a16="http://schemas.microsoft.com/office/drawing/2014/main" id="{02FCF212-D861-83B5-C5BD-9A06858BD3F7}"/>
              </a:ext>
            </a:extLst>
          </p:cNvPr>
          <p:cNvPicPr>
            <a:picLocks noChangeAspect="1"/>
          </p:cNvPicPr>
          <p:nvPr/>
        </p:nvPicPr>
        <p:blipFill>
          <a:blip r:embed="rId4"/>
          <a:stretch>
            <a:fillRect/>
          </a:stretch>
        </p:blipFill>
        <p:spPr>
          <a:xfrm>
            <a:off x="244155" y="636609"/>
            <a:ext cx="5788152" cy="4341114"/>
          </a:xfrm>
          <a:prstGeom prst="rect">
            <a:avLst/>
          </a:prstGeom>
        </p:spPr>
      </p:pic>
      <p:pic>
        <p:nvPicPr>
          <p:cNvPr id="66" name="Picture 65">
            <a:extLst>
              <a:ext uri="{FF2B5EF4-FFF2-40B4-BE49-F238E27FC236}">
                <a16:creationId xmlns:a16="http://schemas.microsoft.com/office/drawing/2014/main" id="{402B3D13-5989-9208-5D87-E99FB8EB6DD4}"/>
              </a:ext>
            </a:extLst>
          </p:cNvPr>
          <p:cNvPicPr>
            <a:picLocks noChangeAspect="1"/>
          </p:cNvPicPr>
          <p:nvPr/>
        </p:nvPicPr>
        <p:blipFill>
          <a:blip r:embed="rId5"/>
          <a:stretch>
            <a:fillRect/>
          </a:stretch>
        </p:blipFill>
        <p:spPr>
          <a:xfrm>
            <a:off x="6026139" y="633264"/>
            <a:ext cx="5791200" cy="4343400"/>
          </a:xfrm>
          <a:prstGeom prst="rect">
            <a:avLst/>
          </a:prstGeom>
        </p:spPr>
      </p:pic>
      <p:cxnSp>
        <p:nvCxnSpPr>
          <p:cNvPr id="68" name="Straight Arrow Connector 67">
            <a:extLst>
              <a:ext uri="{FF2B5EF4-FFF2-40B4-BE49-F238E27FC236}">
                <a16:creationId xmlns:a16="http://schemas.microsoft.com/office/drawing/2014/main" id="{A6F820CD-F450-B26A-4BC6-5960AD6E72E1}"/>
              </a:ext>
            </a:extLst>
          </p:cNvPr>
          <p:cNvCxnSpPr/>
          <p:nvPr/>
        </p:nvCxnSpPr>
        <p:spPr>
          <a:xfrm flipV="1">
            <a:off x="2328672" y="1084723"/>
            <a:ext cx="1946576" cy="1414272"/>
          </a:xfrm>
          <a:prstGeom prst="straightConnector1">
            <a:avLst/>
          </a:prstGeom>
          <a:ln w="28575">
            <a:solidFill>
              <a:srgbClr val="FA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D9ED0F1-E309-AF29-A97E-EF10CFC34859}"/>
              </a:ext>
            </a:extLst>
          </p:cNvPr>
          <p:cNvCxnSpPr/>
          <p:nvPr/>
        </p:nvCxnSpPr>
        <p:spPr>
          <a:xfrm flipV="1">
            <a:off x="8243742" y="1084722"/>
            <a:ext cx="1946576" cy="1414272"/>
          </a:xfrm>
          <a:prstGeom prst="straightConnector1">
            <a:avLst/>
          </a:prstGeom>
          <a:ln w="28575">
            <a:solidFill>
              <a:srgbClr val="FA00FF"/>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0BAA238-1E96-E40B-30A4-D8A4662E5906}"/>
              </a:ext>
            </a:extLst>
          </p:cNvPr>
          <p:cNvSpPr txBox="1"/>
          <p:nvPr/>
        </p:nvSpPr>
        <p:spPr>
          <a:xfrm rot="19434824">
            <a:off x="7862747" y="1502791"/>
            <a:ext cx="2516073" cy="369332"/>
          </a:xfrm>
          <a:prstGeom prst="rect">
            <a:avLst/>
          </a:prstGeom>
          <a:noFill/>
        </p:spPr>
        <p:txBody>
          <a:bodyPr wrap="none" rtlCol="0">
            <a:spAutoFit/>
          </a:bodyPr>
          <a:lstStyle/>
          <a:p>
            <a:r>
              <a:rPr lang="en-US" dirty="0"/>
              <a:t>more absorbing particles</a:t>
            </a:r>
          </a:p>
        </p:txBody>
      </p:sp>
      <p:cxnSp>
        <p:nvCxnSpPr>
          <p:cNvPr id="71" name="Straight Connector 70">
            <a:extLst>
              <a:ext uri="{FF2B5EF4-FFF2-40B4-BE49-F238E27FC236}">
                <a16:creationId xmlns:a16="http://schemas.microsoft.com/office/drawing/2014/main" id="{AF49EACE-62D1-E6BE-F254-F39905357BAC}"/>
              </a:ext>
            </a:extLst>
          </p:cNvPr>
          <p:cNvCxnSpPr/>
          <p:nvPr/>
        </p:nvCxnSpPr>
        <p:spPr>
          <a:xfrm>
            <a:off x="9180575" y="926505"/>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855E517-3E34-FE59-2384-72D02003AB86}"/>
              </a:ext>
            </a:extLst>
          </p:cNvPr>
          <p:cNvCxnSpPr/>
          <p:nvPr/>
        </p:nvCxnSpPr>
        <p:spPr>
          <a:xfrm>
            <a:off x="3413759" y="933186"/>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553B157E-1887-5217-ADC9-EB92725EFBE9}"/>
              </a:ext>
            </a:extLst>
          </p:cNvPr>
          <p:cNvSpPr txBox="1"/>
          <p:nvPr/>
        </p:nvSpPr>
        <p:spPr>
          <a:xfrm rot="19434824">
            <a:off x="1863811" y="1566566"/>
            <a:ext cx="2484976" cy="369332"/>
          </a:xfrm>
          <a:prstGeom prst="rect">
            <a:avLst/>
          </a:prstGeom>
          <a:noFill/>
        </p:spPr>
        <p:txBody>
          <a:bodyPr wrap="none" rtlCol="0">
            <a:spAutoFit/>
          </a:bodyPr>
          <a:lstStyle/>
          <a:p>
            <a:r>
              <a:rPr lang="en-US" dirty="0"/>
              <a:t>smaller sub-um particles</a:t>
            </a:r>
          </a:p>
        </p:txBody>
      </p:sp>
      <p:sp>
        <p:nvSpPr>
          <p:cNvPr id="76" name="TextBox 75">
            <a:extLst>
              <a:ext uri="{FF2B5EF4-FFF2-40B4-BE49-F238E27FC236}">
                <a16:creationId xmlns:a16="http://schemas.microsoft.com/office/drawing/2014/main" id="{9CAF0179-09EB-11D8-2A67-691B3A35F26B}"/>
              </a:ext>
            </a:extLst>
          </p:cNvPr>
          <p:cNvSpPr txBox="1"/>
          <p:nvPr/>
        </p:nvSpPr>
        <p:spPr>
          <a:xfrm>
            <a:off x="1790487" y="4663771"/>
            <a:ext cx="3027560" cy="369332"/>
          </a:xfrm>
          <a:prstGeom prst="rect">
            <a:avLst/>
          </a:prstGeom>
          <a:solidFill>
            <a:schemeClr val="bg1"/>
          </a:solidFill>
        </p:spPr>
        <p:txBody>
          <a:bodyPr wrap="none" rtlCol="0">
            <a:spAutoFit/>
          </a:bodyPr>
          <a:lstStyle/>
          <a:p>
            <a:r>
              <a:rPr lang="en-US" dirty="0"/>
              <a:t>Scattering Angstrom exponent</a:t>
            </a:r>
          </a:p>
        </p:txBody>
      </p:sp>
      <p:sp>
        <p:nvSpPr>
          <p:cNvPr id="77" name="TextBox 76">
            <a:extLst>
              <a:ext uri="{FF2B5EF4-FFF2-40B4-BE49-F238E27FC236}">
                <a16:creationId xmlns:a16="http://schemas.microsoft.com/office/drawing/2014/main" id="{5439B9D9-CFAD-CF0B-4B9E-C82E7FBFEDE5}"/>
              </a:ext>
            </a:extLst>
          </p:cNvPr>
          <p:cNvSpPr txBox="1"/>
          <p:nvPr/>
        </p:nvSpPr>
        <p:spPr>
          <a:xfrm rot="16200000">
            <a:off x="-858950" y="2418236"/>
            <a:ext cx="3129768" cy="369332"/>
          </a:xfrm>
          <a:prstGeom prst="rect">
            <a:avLst/>
          </a:prstGeom>
          <a:solidFill>
            <a:schemeClr val="bg1"/>
          </a:solidFill>
        </p:spPr>
        <p:txBody>
          <a:bodyPr wrap="none" rtlCol="0">
            <a:spAutoFit/>
          </a:bodyPr>
          <a:lstStyle/>
          <a:p>
            <a:r>
              <a:rPr lang="en-US" dirty="0"/>
              <a:t>Absorption Angstrom exponent</a:t>
            </a:r>
          </a:p>
        </p:txBody>
      </p:sp>
      <p:sp>
        <p:nvSpPr>
          <p:cNvPr id="80" name="TextBox 79">
            <a:extLst>
              <a:ext uri="{FF2B5EF4-FFF2-40B4-BE49-F238E27FC236}">
                <a16:creationId xmlns:a16="http://schemas.microsoft.com/office/drawing/2014/main" id="{66C8BB2B-853C-18CF-D0DB-847FF4856692}"/>
              </a:ext>
            </a:extLst>
          </p:cNvPr>
          <p:cNvSpPr txBox="1"/>
          <p:nvPr/>
        </p:nvSpPr>
        <p:spPr>
          <a:xfrm>
            <a:off x="7652376" y="4687419"/>
            <a:ext cx="3027560" cy="369332"/>
          </a:xfrm>
          <a:prstGeom prst="rect">
            <a:avLst/>
          </a:prstGeom>
          <a:solidFill>
            <a:schemeClr val="bg1"/>
          </a:solidFill>
        </p:spPr>
        <p:txBody>
          <a:bodyPr wrap="none" rtlCol="0">
            <a:spAutoFit/>
          </a:bodyPr>
          <a:lstStyle/>
          <a:p>
            <a:r>
              <a:rPr lang="en-US" dirty="0"/>
              <a:t>Scattering Angstrom exponent</a:t>
            </a:r>
          </a:p>
        </p:txBody>
      </p:sp>
      <p:sp>
        <p:nvSpPr>
          <p:cNvPr id="81" name="TextBox 80">
            <a:extLst>
              <a:ext uri="{FF2B5EF4-FFF2-40B4-BE49-F238E27FC236}">
                <a16:creationId xmlns:a16="http://schemas.microsoft.com/office/drawing/2014/main" id="{7800B5F4-2ED1-FC99-2C09-9B1B81BF34BD}"/>
              </a:ext>
            </a:extLst>
          </p:cNvPr>
          <p:cNvSpPr txBox="1"/>
          <p:nvPr/>
        </p:nvSpPr>
        <p:spPr>
          <a:xfrm rot="16200000">
            <a:off x="4920878" y="2441884"/>
            <a:ext cx="3129768" cy="369332"/>
          </a:xfrm>
          <a:prstGeom prst="rect">
            <a:avLst/>
          </a:prstGeom>
          <a:solidFill>
            <a:schemeClr val="bg1"/>
          </a:solidFill>
        </p:spPr>
        <p:txBody>
          <a:bodyPr wrap="none" rtlCol="0">
            <a:spAutoFit/>
          </a:bodyPr>
          <a:lstStyle/>
          <a:p>
            <a:r>
              <a:rPr lang="en-US" dirty="0"/>
              <a:t>Absorption Angstrom exponent</a:t>
            </a:r>
          </a:p>
        </p:txBody>
      </p:sp>
      <p:sp>
        <p:nvSpPr>
          <p:cNvPr id="82" name="TextBox 81">
            <a:extLst>
              <a:ext uri="{FF2B5EF4-FFF2-40B4-BE49-F238E27FC236}">
                <a16:creationId xmlns:a16="http://schemas.microsoft.com/office/drawing/2014/main" id="{6C8851C5-B6E3-832D-892F-CBDFEA86DB81}"/>
              </a:ext>
            </a:extLst>
          </p:cNvPr>
          <p:cNvSpPr txBox="1"/>
          <p:nvPr/>
        </p:nvSpPr>
        <p:spPr>
          <a:xfrm>
            <a:off x="4640305" y="875890"/>
            <a:ext cx="944426" cy="307777"/>
          </a:xfrm>
          <a:prstGeom prst="rect">
            <a:avLst/>
          </a:prstGeom>
          <a:noFill/>
        </p:spPr>
        <p:txBody>
          <a:bodyPr wrap="none" rtlCol="0">
            <a:spAutoFit/>
          </a:bodyPr>
          <a:lstStyle/>
          <a:p>
            <a:r>
              <a:rPr lang="en-US" sz="1400" dirty="0"/>
              <a:t>strong </a:t>
            </a:r>
            <a:r>
              <a:rPr lang="en-US" sz="1400" dirty="0" err="1"/>
              <a:t>BrC</a:t>
            </a:r>
            <a:endParaRPr lang="en-US" sz="1400" dirty="0"/>
          </a:p>
        </p:txBody>
      </p:sp>
      <p:sp>
        <p:nvSpPr>
          <p:cNvPr id="3" name="TextBox 2">
            <a:extLst>
              <a:ext uri="{FF2B5EF4-FFF2-40B4-BE49-F238E27FC236}">
                <a16:creationId xmlns:a16="http://schemas.microsoft.com/office/drawing/2014/main" id="{E00920EA-5132-C6BD-DF3E-9B5E199E15DF}"/>
              </a:ext>
            </a:extLst>
          </p:cNvPr>
          <p:cNvSpPr txBox="1"/>
          <p:nvPr/>
        </p:nvSpPr>
        <p:spPr>
          <a:xfrm>
            <a:off x="1205063" y="5516238"/>
            <a:ext cx="9668609" cy="646331"/>
          </a:xfrm>
          <a:prstGeom prst="rect">
            <a:avLst/>
          </a:prstGeom>
          <a:noFill/>
        </p:spPr>
        <p:txBody>
          <a:bodyPr wrap="none" rtlCol="0">
            <a:spAutoFit/>
          </a:bodyPr>
          <a:lstStyle/>
          <a:p>
            <a:pPr marL="285750" indent="-285750">
              <a:buFont typeface="Arial" panose="020B0604020202020204" pitchFamily="34" charset="0"/>
              <a:buChar char="•"/>
            </a:pPr>
            <a:r>
              <a:rPr lang="en-US" dirty="0"/>
              <a:t>Smoke aerosol mostly falls in different sector than ‘normal’ aerosol - more </a:t>
            </a:r>
            <a:r>
              <a:rPr lang="en-US" dirty="0" err="1"/>
              <a:t>BrC</a:t>
            </a:r>
            <a:r>
              <a:rPr lang="en-US" dirty="0"/>
              <a:t>.</a:t>
            </a:r>
          </a:p>
          <a:p>
            <a:pPr marL="285750" indent="-285750">
              <a:buFont typeface="Arial" panose="020B0604020202020204" pitchFamily="34" charset="0"/>
              <a:buChar char="•"/>
            </a:pPr>
            <a:r>
              <a:rPr lang="en-US" dirty="0"/>
              <a:t>When it overlaps ‘normal’ aerosol, smoke properties are different (smoke BFR lower &amp; SSA higher)</a:t>
            </a:r>
          </a:p>
        </p:txBody>
      </p:sp>
      <p:sp>
        <p:nvSpPr>
          <p:cNvPr id="63" name="TextBox 62">
            <a:extLst>
              <a:ext uri="{FF2B5EF4-FFF2-40B4-BE49-F238E27FC236}">
                <a16:creationId xmlns:a16="http://schemas.microsoft.com/office/drawing/2014/main" id="{5D816F12-F546-01E4-7D12-1F915D98AC2A}"/>
              </a:ext>
            </a:extLst>
          </p:cNvPr>
          <p:cNvSpPr txBox="1"/>
          <p:nvPr/>
        </p:nvSpPr>
        <p:spPr>
          <a:xfrm>
            <a:off x="5726697" y="1082157"/>
            <a:ext cx="593432" cy="2862322"/>
          </a:xfrm>
          <a:prstGeom prst="rect">
            <a:avLst/>
          </a:prstGeom>
          <a:noFill/>
        </p:spPr>
        <p:txBody>
          <a:bodyPr wrap="none" rtlCol="0">
            <a:spAutoFit/>
          </a:bodyPr>
          <a:lstStyle/>
          <a:p>
            <a:r>
              <a:rPr lang="en-US" dirty="0">
                <a:solidFill>
                  <a:srgbClr val="7030A0"/>
                </a:solidFill>
              </a:rPr>
              <a:t>0.06</a:t>
            </a:r>
          </a:p>
          <a:p>
            <a:r>
              <a:rPr lang="en-US" dirty="0">
                <a:solidFill>
                  <a:srgbClr val="7E2DCF"/>
                </a:solidFill>
              </a:rPr>
              <a:t>0.08</a:t>
            </a:r>
          </a:p>
          <a:p>
            <a:r>
              <a:rPr lang="en-US" dirty="0">
                <a:solidFill>
                  <a:srgbClr val="4C3BCF"/>
                </a:solidFill>
              </a:rPr>
              <a:t>0.10</a:t>
            </a:r>
          </a:p>
          <a:p>
            <a:r>
              <a:rPr lang="en-US" dirty="0">
                <a:solidFill>
                  <a:srgbClr val="243ED4"/>
                </a:solidFill>
              </a:rPr>
              <a:t>0.12</a:t>
            </a:r>
          </a:p>
          <a:p>
            <a:r>
              <a:rPr lang="en-US" dirty="0">
                <a:solidFill>
                  <a:srgbClr val="00B0F0"/>
                </a:solidFill>
              </a:rPr>
              <a:t>0.14</a:t>
            </a:r>
          </a:p>
          <a:p>
            <a:r>
              <a:rPr lang="en-US" dirty="0">
                <a:solidFill>
                  <a:srgbClr val="44D321"/>
                </a:solidFill>
              </a:rPr>
              <a:t>0.16</a:t>
            </a:r>
          </a:p>
          <a:p>
            <a:r>
              <a:rPr lang="en-US" dirty="0">
                <a:solidFill>
                  <a:srgbClr val="D9CE00"/>
                </a:solidFill>
              </a:rPr>
              <a:t>0.18</a:t>
            </a:r>
          </a:p>
          <a:p>
            <a:r>
              <a:rPr lang="en-US" dirty="0">
                <a:solidFill>
                  <a:srgbClr val="00B050"/>
                </a:solidFill>
              </a:rPr>
              <a:t>0.20</a:t>
            </a:r>
          </a:p>
          <a:p>
            <a:r>
              <a:rPr lang="en-US" dirty="0">
                <a:solidFill>
                  <a:schemeClr val="accent6">
                    <a:lumMod val="75000"/>
                  </a:schemeClr>
                </a:solidFill>
              </a:rPr>
              <a:t>0.22</a:t>
            </a:r>
          </a:p>
          <a:p>
            <a:endParaRPr lang="en-US" dirty="0"/>
          </a:p>
        </p:txBody>
      </p:sp>
      <p:sp>
        <p:nvSpPr>
          <p:cNvPr id="64" name="TextBox 63">
            <a:extLst>
              <a:ext uri="{FF2B5EF4-FFF2-40B4-BE49-F238E27FC236}">
                <a16:creationId xmlns:a16="http://schemas.microsoft.com/office/drawing/2014/main" id="{7092028F-E6AA-2EA9-3561-80132BC12FA3}"/>
              </a:ext>
            </a:extLst>
          </p:cNvPr>
          <p:cNvSpPr txBox="1"/>
          <p:nvPr/>
        </p:nvSpPr>
        <p:spPr>
          <a:xfrm>
            <a:off x="11516229" y="1024743"/>
            <a:ext cx="593432" cy="2585323"/>
          </a:xfrm>
          <a:prstGeom prst="rect">
            <a:avLst/>
          </a:prstGeom>
          <a:noFill/>
        </p:spPr>
        <p:txBody>
          <a:bodyPr wrap="none" rtlCol="0">
            <a:spAutoFit/>
          </a:bodyPr>
          <a:lstStyle/>
          <a:p>
            <a:r>
              <a:rPr lang="en-US" dirty="0">
                <a:solidFill>
                  <a:srgbClr val="7030A0"/>
                </a:solidFill>
              </a:rPr>
              <a:t>0.82</a:t>
            </a:r>
          </a:p>
          <a:p>
            <a:r>
              <a:rPr lang="en-US" dirty="0">
                <a:solidFill>
                  <a:srgbClr val="7E2DCF"/>
                </a:solidFill>
              </a:rPr>
              <a:t>0.84</a:t>
            </a:r>
          </a:p>
          <a:p>
            <a:r>
              <a:rPr lang="en-US" dirty="0">
                <a:solidFill>
                  <a:srgbClr val="4C3BCF"/>
                </a:solidFill>
              </a:rPr>
              <a:t>0.86</a:t>
            </a:r>
          </a:p>
          <a:p>
            <a:r>
              <a:rPr lang="en-US" dirty="0">
                <a:solidFill>
                  <a:srgbClr val="243ED4"/>
                </a:solidFill>
              </a:rPr>
              <a:t>0.88</a:t>
            </a:r>
          </a:p>
          <a:p>
            <a:r>
              <a:rPr lang="en-US" dirty="0">
                <a:solidFill>
                  <a:srgbClr val="00B0F0"/>
                </a:solidFill>
              </a:rPr>
              <a:t>0.90</a:t>
            </a:r>
          </a:p>
          <a:p>
            <a:r>
              <a:rPr lang="en-US" dirty="0">
                <a:solidFill>
                  <a:srgbClr val="44D321"/>
                </a:solidFill>
              </a:rPr>
              <a:t>0.92</a:t>
            </a:r>
          </a:p>
          <a:p>
            <a:r>
              <a:rPr lang="en-US" dirty="0">
                <a:solidFill>
                  <a:srgbClr val="D9CE00"/>
                </a:solidFill>
              </a:rPr>
              <a:t>0.94</a:t>
            </a:r>
          </a:p>
          <a:p>
            <a:r>
              <a:rPr lang="en-US" dirty="0">
                <a:solidFill>
                  <a:srgbClr val="00B050"/>
                </a:solidFill>
              </a:rPr>
              <a:t>0.96</a:t>
            </a:r>
          </a:p>
          <a:p>
            <a:r>
              <a:rPr lang="en-US" dirty="0">
                <a:solidFill>
                  <a:schemeClr val="accent6">
                    <a:lumMod val="75000"/>
                  </a:schemeClr>
                </a:solidFill>
              </a:rPr>
              <a:t>0.98</a:t>
            </a:r>
          </a:p>
        </p:txBody>
      </p:sp>
    </p:spTree>
    <p:extLst>
      <p:ext uri="{BB962C8B-B14F-4D97-AF65-F5344CB8AC3E}">
        <p14:creationId xmlns:p14="http://schemas.microsoft.com/office/powerpoint/2010/main" val="3506405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C047B04-C1F5-3E68-AF4B-30B199BC1C1B}"/>
              </a:ext>
            </a:extLst>
          </p:cNvPr>
          <p:cNvPicPr>
            <a:picLocks noChangeAspect="1"/>
          </p:cNvPicPr>
          <p:nvPr/>
        </p:nvPicPr>
        <p:blipFill>
          <a:blip r:embed="rId2"/>
          <a:stretch>
            <a:fillRect/>
          </a:stretch>
        </p:blipFill>
        <p:spPr>
          <a:xfrm>
            <a:off x="6025745" y="633264"/>
            <a:ext cx="5795579" cy="4346684"/>
          </a:xfrm>
          <a:prstGeom prst="rect">
            <a:avLst/>
          </a:prstGeom>
        </p:spPr>
      </p:pic>
      <p:sp>
        <p:nvSpPr>
          <p:cNvPr id="7" name="TextBox 6">
            <a:extLst>
              <a:ext uri="{FF2B5EF4-FFF2-40B4-BE49-F238E27FC236}">
                <a16:creationId xmlns:a16="http://schemas.microsoft.com/office/drawing/2014/main" id="{A03743F8-0522-5893-0F19-E703BD4F7B20}"/>
              </a:ext>
            </a:extLst>
          </p:cNvPr>
          <p:cNvSpPr txBox="1"/>
          <p:nvPr/>
        </p:nvSpPr>
        <p:spPr>
          <a:xfrm>
            <a:off x="8436864" y="463389"/>
            <a:ext cx="1592680" cy="369332"/>
          </a:xfrm>
          <a:prstGeom prst="rect">
            <a:avLst/>
          </a:prstGeom>
          <a:noFill/>
        </p:spPr>
        <p:txBody>
          <a:bodyPr wrap="none" rtlCol="0">
            <a:spAutoFit/>
          </a:bodyPr>
          <a:lstStyle/>
          <a:p>
            <a:r>
              <a:rPr lang="en-US" dirty="0"/>
              <a:t>Colored by SSA</a:t>
            </a:r>
          </a:p>
        </p:txBody>
      </p:sp>
      <p:sp>
        <p:nvSpPr>
          <p:cNvPr id="8" name="TextBox 7">
            <a:extLst>
              <a:ext uri="{FF2B5EF4-FFF2-40B4-BE49-F238E27FC236}">
                <a16:creationId xmlns:a16="http://schemas.microsoft.com/office/drawing/2014/main" id="{20B975A8-38E8-C74C-3ED7-BBD10BC23E14}"/>
              </a:ext>
            </a:extLst>
          </p:cNvPr>
          <p:cNvSpPr txBox="1"/>
          <p:nvPr/>
        </p:nvSpPr>
        <p:spPr>
          <a:xfrm>
            <a:off x="2669680" y="514221"/>
            <a:ext cx="1605568" cy="369332"/>
          </a:xfrm>
          <a:prstGeom prst="rect">
            <a:avLst/>
          </a:prstGeom>
          <a:noFill/>
        </p:spPr>
        <p:txBody>
          <a:bodyPr wrap="none" rtlCol="0">
            <a:spAutoFit/>
          </a:bodyPr>
          <a:lstStyle/>
          <a:p>
            <a:r>
              <a:rPr lang="en-US" dirty="0"/>
              <a:t>Colored by BFR</a:t>
            </a:r>
          </a:p>
        </p:txBody>
      </p:sp>
      <p:cxnSp>
        <p:nvCxnSpPr>
          <p:cNvPr id="16" name="Straight Connector 15">
            <a:extLst>
              <a:ext uri="{FF2B5EF4-FFF2-40B4-BE49-F238E27FC236}">
                <a16:creationId xmlns:a16="http://schemas.microsoft.com/office/drawing/2014/main" id="{0B21860A-26DB-D0EB-8406-665324F9F923}"/>
              </a:ext>
            </a:extLst>
          </p:cNvPr>
          <p:cNvCxnSpPr/>
          <p:nvPr/>
        </p:nvCxnSpPr>
        <p:spPr>
          <a:xfrm>
            <a:off x="6912864" y="3161115"/>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9910AE-B731-1963-CDC6-81A672B04FAF}"/>
              </a:ext>
            </a:extLst>
          </p:cNvPr>
          <p:cNvCxnSpPr/>
          <p:nvPr/>
        </p:nvCxnSpPr>
        <p:spPr>
          <a:xfrm>
            <a:off x="6912864" y="2588090"/>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38538F-FBC7-57B6-978C-06FC2809D8C3}"/>
              </a:ext>
            </a:extLst>
          </p:cNvPr>
          <p:cNvCxnSpPr/>
          <p:nvPr/>
        </p:nvCxnSpPr>
        <p:spPr>
          <a:xfrm flipV="1">
            <a:off x="8412480" y="2588091"/>
            <a:ext cx="780288" cy="573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505FCC-09D2-7E9D-2B08-AE3FDB0C76FF}"/>
              </a:ext>
            </a:extLst>
          </p:cNvPr>
          <p:cNvCxnSpPr/>
          <p:nvPr/>
        </p:nvCxnSpPr>
        <p:spPr>
          <a:xfrm flipV="1">
            <a:off x="8412480" y="3161115"/>
            <a:ext cx="0" cy="1158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939C8A6-C33F-8E1B-172B-1497627F186B}"/>
              </a:ext>
            </a:extLst>
          </p:cNvPr>
          <p:cNvCxnSpPr/>
          <p:nvPr/>
        </p:nvCxnSpPr>
        <p:spPr>
          <a:xfrm>
            <a:off x="9180575" y="832721"/>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1E2C07-12F2-4052-5FBA-DBE22987CB64}"/>
              </a:ext>
            </a:extLst>
          </p:cNvPr>
          <p:cNvSpPr txBox="1"/>
          <p:nvPr/>
        </p:nvSpPr>
        <p:spPr>
          <a:xfrm>
            <a:off x="10176192" y="3753463"/>
            <a:ext cx="1281954" cy="523220"/>
          </a:xfrm>
          <a:prstGeom prst="rect">
            <a:avLst/>
          </a:prstGeom>
          <a:noFill/>
        </p:spPr>
        <p:txBody>
          <a:bodyPr wrap="none" rtlCol="0">
            <a:spAutoFit/>
          </a:bodyPr>
          <a:lstStyle/>
          <a:p>
            <a:r>
              <a:rPr lang="en-US" sz="1400" dirty="0"/>
              <a:t>small particles</a:t>
            </a:r>
          </a:p>
          <a:p>
            <a:r>
              <a:rPr lang="en-US" sz="1400" dirty="0"/>
              <a:t>low absorption</a:t>
            </a:r>
          </a:p>
        </p:txBody>
      </p:sp>
      <p:sp>
        <p:nvSpPr>
          <p:cNvPr id="32" name="TextBox 31">
            <a:extLst>
              <a:ext uri="{FF2B5EF4-FFF2-40B4-BE49-F238E27FC236}">
                <a16:creationId xmlns:a16="http://schemas.microsoft.com/office/drawing/2014/main" id="{EC96016E-46AC-C191-597C-5ED8C5C58D77}"/>
              </a:ext>
            </a:extLst>
          </p:cNvPr>
          <p:cNvSpPr txBox="1"/>
          <p:nvPr/>
        </p:nvSpPr>
        <p:spPr>
          <a:xfrm>
            <a:off x="10241349" y="2093558"/>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33" name="TextBox 32">
            <a:extLst>
              <a:ext uri="{FF2B5EF4-FFF2-40B4-BE49-F238E27FC236}">
                <a16:creationId xmlns:a16="http://schemas.microsoft.com/office/drawing/2014/main" id="{A229BFBC-4669-EA8A-F0D3-39009DAA8B0C}"/>
              </a:ext>
            </a:extLst>
          </p:cNvPr>
          <p:cNvSpPr txBox="1"/>
          <p:nvPr/>
        </p:nvSpPr>
        <p:spPr>
          <a:xfrm>
            <a:off x="10309514" y="2849085"/>
            <a:ext cx="1215013" cy="307777"/>
          </a:xfrm>
          <a:prstGeom prst="rect">
            <a:avLst/>
          </a:prstGeom>
          <a:noFill/>
        </p:spPr>
        <p:txBody>
          <a:bodyPr wrap="none" rtlCol="0">
            <a:spAutoFit/>
          </a:bodyPr>
          <a:lstStyle/>
          <a:p>
            <a:r>
              <a:rPr lang="en-US" sz="1400" dirty="0"/>
              <a:t>BC dominated</a:t>
            </a:r>
          </a:p>
        </p:txBody>
      </p:sp>
      <p:sp>
        <p:nvSpPr>
          <p:cNvPr id="34" name="TextBox 33">
            <a:extLst>
              <a:ext uri="{FF2B5EF4-FFF2-40B4-BE49-F238E27FC236}">
                <a16:creationId xmlns:a16="http://schemas.microsoft.com/office/drawing/2014/main" id="{D48A060B-2073-1A71-8838-3978403BD5A2}"/>
              </a:ext>
            </a:extLst>
          </p:cNvPr>
          <p:cNvSpPr txBox="1"/>
          <p:nvPr/>
        </p:nvSpPr>
        <p:spPr>
          <a:xfrm>
            <a:off x="7831953" y="1555951"/>
            <a:ext cx="1091581" cy="307777"/>
          </a:xfrm>
          <a:prstGeom prst="rect">
            <a:avLst/>
          </a:prstGeom>
          <a:noFill/>
        </p:spPr>
        <p:txBody>
          <a:bodyPr wrap="none" rtlCol="0">
            <a:spAutoFit/>
          </a:bodyPr>
          <a:lstStyle/>
          <a:p>
            <a:r>
              <a:rPr lang="en-US" sz="1400" dirty="0"/>
              <a:t>dust/BC/</a:t>
            </a:r>
            <a:r>
              <a:rPr lang="en-US" sz="1400" dirty="0" err="1"/>
              <a:t>BrC</a:t>
            </a:r>
            <a:endParaRPr lang="en-US" sz="1400" dirty="0"/>
          </a:p>
        </p:txBody>
      </p:sp>
      <p:sp>
        <p:nvSpPr>
          <p:cNvPr id="35" name="TextBox 34">
            <a:extLst>
              <a:ext uri="{FF2B5EF4-FFF2-40B4-BE49-F238E27FC236}">
                <a16:creationId xmlns:a16="http://schemas.microsoft.com/office/drawing/2014/main" id="{C866577E-E486-2AB4-F15F-B560D94847B0}"/>
              </a:ext>
            </a:extLst>
          </p:cNvPr>
          <p:cNvSpPr txBox="1"/>
          <p:nvPr/>
        </p:nvSpPr>
        <p:spPr>
          <a:xfrm>
            <a:off x="6958429" y="2679531"/>
            <a:ext cx="1472775" cy="307777"/>
          </a:xfrm>
          <a:prstGeom prst="rect">
            <a:avLst/>
          </a:prstGeom>
          <a:noFill/>
        </p:spPr>
        <p:txBody>
          <a:bodyPr wrap="none" rtlCol="0">
            <a:spAutoFit/>
          </a:bodyPr>
          <a:lstStyle/>
          <a:p>
            <a:r>
              <a:rPr lang="en-US" sz="1400" dirty="0"/>
              <a:t>BC/large particles</a:t>
            </a:r>
          </a:p>
        </p:txBody>
      </p:sp>
      <p:sp>
        <p:nvSpPr>
          <p:cNvPr id="36" name="TextBox 35">
            <a:extLst>
              <a:ext uri="{FF2B5EF4-FFF2-40B4-BE49-F238E27FC236}">
                <a16:creationId xmlns:a16="http://schemas.microsoft.com/office/drawing/2014/main" id="{070E607A-0434-C612-DB2D-F486C2E5E922}"/>
              </a:ext>
            </a:extLst>
          </p:cNvPr>
          <p:cNvSpPr txBox="1"/>
          <p:nvPr/>
        </p:nvSpPr>
        <p:spPr>
          <a:xfrm>
            <a:off x="7013873" y="3747088"/>
            <a:ext cx="1281954" cy="523220"/>
          </a:xfrm>
          <a:prstGeom prst="rect">
            <a:avLst/>
          </a:prstGeom>
          <a:noFill/>
        </p:spPr>
        <p:txBody>
          <a:bodyPr wrap="none" rtlCol="0">
            <a:spAutoFit/>
          </a:bodyPr>
          <a:lstStyle/>
          <a:p>
            <a:r>
              <a:rPr lang="en-US" sz="1400" dirty="0"/>
              <a:t>large particles</a:t>
            </a:r>
          </a:p>
          <a:p>
            <a:r>
              <a:rPr lang="en-US" sz="1400" dirty="0"/>
              <a:t>low absorption</a:t>
            </a:r>
          </a:p>
        </p:txBody>
      </p:sp>
      <p:cxnSp>
        <p:nvCxnSpPr>
          <p:cNvPr id="37" name="Straight Connector 36">
            <a:extLst>
              <a:ext uri="{FF2B5EF4-FFF2-40B4-BE49-F238E27FC236}">
                <a16:creationId xmlns:a16="http://schemas.microsoft.com/office/drawing/2014/main" id="{314C54C1-15F0-4FB1-31D9-82D5A5CC997B}"/>
              </a:ext>
            </a:extLst>
          </p:cNvPr>
          <p:cNvCxnSpPr/>
          <p:nvPr/>
        </p:nvCxnSpPr>
        <p:spPr>
          <a:xfrm>
            <a:off x="1146048" y="3167796"/>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2E093F-BA13-49F3-29DC-7E5A79C7A7BB}"/>
              </a:ext>
            </a:extLst>
          </p:cNvPr>
          <p:cNvCxnSpPr/>
          <p:nvPr/>
        </p:nvCxnSpPr>
        <p:spPr>
          <a:xfrm>
            <a:off x="1146048" y="2594771"/>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C5E6DF-DA4F-D922-B614-48BBDBC0C887}"/>
              </a:ext>
            </a:extLst>
          </p:cNvPr>
          <p:cNvCxnSpPr/>
          <p:nvPr/>
        </p:nvCxnSpPr>
        <p:spPr>
          <a:xfrm flipV="1">
            <a:off x="2645664" y="2594772"/>
            <a:ext cx="780288" cy="573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FEEFA2-2CA9-0EA0-94D0-201CFCB56937}"/>
              </a:ext>
            </a:extLst>
          </p:cNvPr>
          <p:cNvCxnSpPr/>
          <p:nvPr/>
        </p:nvCxnSpPr>
        <p:spPr>
          <a:xfrm flipV="1">
            <a:off x="2645664" y="3167796"/>
            <a:ext cx="0" cy="1158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D48C120-8FEA-B4C6-47A6-709D80DD10AF}"/>
              </a:ext>
            </a:extLst>
          </p:cNvPr>
          <p:cNvCxnSpPr/>
          <p:nvPr/>
        </p:nvCxnSpPr>
        <p:spPr>
          <a:xfrm>
            <a:off x="3413759" y="839402"/>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96ADE3C8-32E5-8802-04DA-405A934AD308}"/>
              </a:ext>
            </a:extLst>
          </p:cNvPr>
          <p:cNvPicPr>
            <a:picLocks noChangeAspect="1"/>
          </p:cNvPicPr>
          <p:nvPr/>
        </p:nvPicPr>
        <p:blipFill>
          <a:blip r:embed="rId3"/>
          <a:stretch>
            <a:fillRect/>
          </a:stretch>
        </p:blipFill>
        <p:spPr>
          <a:xfrm>
            <a:off x="244848" y="635489"/>
            <a:ext cx="5789646" cy="4342234"/>
          </a:xfrm>
          <a:prstGeom prst="rect">
            <a:avLst/>
          </a:prstGeom>
        </p:spPr>
      </p:pic>
      <p:sp>
        <p:nvSpPr>
          <p:cNvPr id="47" name="TextBox 46">
            <a:extLst>
              <a:ext uri="{FF2B5EF4-FFF2-40B4-BE49-F238E27FC236}">
                <a16:creationId xmlns:a16="http://schemas.microsoft.com/office/drawing/2014/main" id="{D35F89B1-6C17-5F83-594A-69814923AF51}"/>
              </a:ext>
            </a:extLst>
          </p:cNvPr>
          <p:cNvSpPr txBox="1"/>
          <p:nvPr/>
        </p:nvSpPr>
        <p:spPr>
          <a:xfrm>
            <a:off x="4414668" y="3753463"/>
            <a:ext cx="1281954" cy="523220"/>
          </a:xfrm>
          <a:prstGeom prst="rect">
            <a:avLst/>
          </a:prstGeom>
          <a:noFill/>
        </p:spPr>
        <p:txBody>
          <a:bodyPr wrap="none" rtlCol="0">
            <a:spAutoFit/>
          </a:bodyPr>
          <a:lstStyle/>
          <a:p>
            <a:r>
              <a:rPr lang="en-US" sz="1400" dirty="0"/>
              <a:t>small particles</a:t>
            </a:r>
          </a:p>
          <a:p>
            <a:r>
              <a:rPr lang="en-US" sz="1400" dirty="0"/>
              <a:t>low absorption</a:t>
            </a:r>
          </a:p>
        </p:txBody>
      </p:sp>
      <p:sp>
        <p:nvSpPr>
          <p:cNvPr id="48" name="TextBox 47">
            <a:extLst>
              <a:ext uri="{FF2B5EF4-FFF2-40B4-BE49-F238E27FC236}">
                <a16:creationId xmlns:a16="http://schemas.microsoft.com/office/drawing/2014/main" id="{E719F52A-E8D6-37B4-6EFE-0FC2E90C4B30}"/>
              </a:ext>
            </a:extLst>
          </p:cNvPr>
          <p:cNvSpPr txBox="1"/>
          <p:nvPr/>
        </p:nvSpPr>
        <p:spPr>
          <a:xfrm>
            <a:off x="4445770" y="2071525"/>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49" name="TextBox 48">
            <a:extLst>
              <a:ext uri="{FF2B5EF4-FFF2-40B4-BE49-F238E27FC236}">
                <a16:creationId xmlns:a16="http://schemas.microsoft.com/office/drawing/2014/main" id="{84BBEAED-F855-2442-6EFA-F04B104F9EE9}"/>
              </a:ext>
            </a:extLst>
          </p:cNvPr>
          <p:cNvSpPr txBox="1"/>
          <p:nvPr/>
        </p:nvSpPr>
        <p:spPr>
          <a:xfrm>
            <a:off x="4431047" y="2720714"/>
            <a:ext cx="1215013" cy="307777"/>
          </a:xfrm>
          <a:prstGeom prst="rect">
            <a:avLst/>
          </a:prstGeom>
          <a:noFill/>
        </p:spPr>
        <p:txBody>
          <a:bodyPr wrap="none" rtlCol="0">
            <a:spAutoFit/>
          </a:bodyPr>
          <a:lstStyle/>
          <a:p>
            <a:r>
              <a:rPr lang="en-US" sz="1400" dirty="0"/>
              <a:t>BC dominated</a:t>
            </a:r>
          </a:p>
        </p:txBody>
      </p:sp>
      <p:sp>
        <p:nvSpPr>
          <p:cNvPr id="50" name="TextBox 49">
            <a:extLst>
              <a:ext uri="{FF2B5EF4-FFF2-40B4-BE49-F238E27FC236}">
                <a16:creationId xmlns:a16="http://schemas.microsoft.com/office/drawing/2014/main" id="{CC6232A8-CD74-2644-7E76-2169DAC768CE}"/>
              </a:ext>
            </a:extLst>
          </p:cNvPr>
          <p:cNvSpPr txBox="1"/>
          <p:nvPr/>
        </p:nvSpPr>
        <p:spPr>
          <a:xfrm>
            <a:off x="1954949" y="1316687"/>
            <a:ext cx="1091581" cy="307777"/>
          </a:xfrm>
          <a:prstGeom prst="rect">
            <a:avLst/>
          </a:prstGeom>
          <a:noFill/>
        </p:spPr>
        <p:txBody>
          <a:bodyPr wrap="none" rtlCol="0">
            <a:spAutoFit/>
          </a:bodyPr>
          <a:lstStyle/>
          <a:p>
            <a:r>
              <a:rPr lang="en-US" sz="1400" dirty="0"/>
              <a:t>dust/BC/</a:t>
            </a:r>
            <a:r>
              <a:rPr lang="en-US" sz="1400" dirty="0" err="1"/>
              <a:t>BrC</a:t>
            </a:r>
            <a:endParaRPr lang="en-US" sz="1400" dirty="0"/>
          </a:p>
        </p:txBody>
      </p:sp>
      <p:sp>
        <p:nvSpPr>
          <p:cNvPr id="51" name="TextBox 50">
            <a:extLst>
              <a:ext uri="{FF2B5EF4-FFF2-40B4-BE49-F238E27FC236}">
                <a16:creationId xmlns:a16="http://schemas.microsoft.com/office/drawing/2014/main" id="{2026CA3E-7779-DD00-FF90-85EF20B52101}"/>
              </a:ext>
            </a:extLst>
          </p:cNvPr>
          <p:cNvSpPr txBox="1"/>
          <p:nvPr/>
        </p:nvSpPr>
        <p:spPr>
          <a:xfrm>
            <a:off x="1196905" y="2679531"/>
            <a:ext cx="1472775" cy="307777"/>
          </a:xfrm>
          <a:prstGeom prst="rect">
            <a:avLst/>
          </a:prstGeom>
          <a:noFill/>
        </p:spPr>
        <p:txBody>
          <a:bodyPr wrap="none" rtlCol="0">
            <a:spAutoFit/>
          </a:bodyPr>
          <a:lstStyle/>
          <a:p>
            <a:r>
              <a:rPr lang="en-US" sz="1400" dirty="0"/>
              <a:t>BC/large particles</a:t>
            </a:r>
          </a:p>
        </p:txBody>
      </p:sp>
      <p:sp>
        <p:nvSpPr>
          <p:cNvPr id="52" name="TextBox 51">
            <a:extLst>
              <a:ext uri="{FF2B5EF4-FFF2-40B4-BE49-F238E27FC236}">
                <a16:creationId xmlns:a16="http://schemas.microsoft.com/office/drawing/2014/main" id="{21C99233-CE9A-1181-446E-4CE28985725B}"/>
              </a:ext>
            </a:extLst>
          </p:cNvPr>
          <p:cNvSpPr txBox="1"/>
          <p:nvPr/>
        </p:nvSpPr>
        <p:spPr>
          <a:xfrm>
            <a:off x="1252349" y="3747088"/>
            <a:ext cx="1281954" cy="523220"/>
          </a:xfrm>
          <a:prstGeom prst="rect">
            <a:avLst/>
          </a:prstGeom>
          <a:noFill/>
        </p:spPr>
        <p:txBody>
          <a:bodyPr wrap="none" rtlCol="0">
            <a:spAutoFit/>
          </a:bodyPr>
          <a:lstStyle/>
          <a:p>
            <a:r>
              <a:rPr lang="en-US" sz="1400" dirty="0"/>
              <a:t>large particles</a:t>
            </a:r>
          </a:p>
          <a:p>
            <a:r>
              <a:rPr lang="en-US" sz="1400" dirty="0"/>
              <a:t>low absorption</a:t>
            </a:r>
          </a:p>
        </p:txBody>
      </p:sp>
      <p:cxnSp>
        <p:nvCxnSpPr>
          <p:cNvPr id="46" name="Straight Connector 45">
            <a:extLst>
              <a:ext uri="{FF2B5EF4-FFF2-40B4-BE49-F238E27FC236}">
                <a16:creationId xmlns:a16="http://schemas.microsoft.com/office/drawing/2014/main" id="{1DA3A646-D123-EAF8-8C8F-69C84D669203}"/>
              </a:ext>
            </a:extLst>
          </p:cNvPr>
          <p:cNvCxnSpPr>
            <a:cxnSpLocks/>
          </p:cNvCxnSpPr>
          <p:nvPr/>
        </p:nvCxnSpPr>
        <p:spPr>
          <a:xfrm>
            <a:off x="7351775" y="839402"/>
            <a:ext cx="0" cy="1168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1C5DE5-C1C0-17C4-1F7A-602F5A7DF848}"/>
              </a:ext>
            </a:extLst>
          </p:cNvPr>
          <p:cNvCxnSpPr>
            <a:cxnSpLocks/>
          </p:cNvCxnSpPr>
          <p:nvPr/>
        </p:nvCxnSpPr>
        <p:spPr>
          <a:xfrm>
            <a:off x="6898338" y="2007746"/>
            <a:ext cx="453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586498-3BB6-BA7D-3220-43C90AA8BB7F}"/>
              </a:ext>
            </a:extLst>
          </p:cNvPr>
          <p:cNvSpPr txBox="1"/>
          <p:nvPr/>
        </p:nvSpPr>
        <p:spPr>
          <a:xfrm>
            <a:off x="6594744" y="1324474"/>
            <a:ext cx="592470" cy="369332"/>
          </a:xfrm>
          <a:prstGeom prst="rect">
            <a:avLst/>
          </a:prstGeom>
          <a:noFill/>
        </p:spPr>
        <p:txBody>
          <a:bodyPr wrap="none" rtlCol="0">
            <a:spAutoFit/>
          </a:bodyPr>
          <a:lstStyle/>
          <a:p>
            <a:r>
              <a:rPr lang="en-US" dirty="0"/>
              <a:t>dust</a:t>
            </a:r>
          </a:p>
        </p:txBody>
      </p:sp>
      <p:cxnSp>
        <p:nvCxnSpPr>
          <p:cNvPr id="54" name="Straight Connector 53">
            <a:extLst>
              <a:ext uri="{FF2B5EF4-FFF2-40B4-BE49-F238E27FC236}">
                <a16:creationId xmlns:a16="http://schemas.microsoft.com/office/drawing/2014/main" id="{550DF29C-B95C-1963-D8A6-8576BEE8902D}"/>
              </a:ext>
            </a:extLst>
          </p:cNvPr>
          <p:cNvCxnSpPr>
            <a:cxnSpLocks/>
          </p:cNvCxnSpPr>
          <p:nvPr/>
        </p:nvCxnSpPr>
        <p:spPr>
          <a:xfrm>
            <a:off x="9178242" y="1990213"/>
            <a:ext cx="2294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E041657-6E64-3EE0-6466-558962D417BB}"/>
              </a:ext>
            </a:extLst>
          </p:cNvPr>
          <p:cNvSpPr txBox="1"/>
          <p:nvPr/>
        </p:nvSpPr>
        <p:spPr>
          <a:xfrm>
            <a:off x="10483530" y="850073"/>
            <a:ext cx="944426" cy="307777"/>
          </a:xfrm>
          <a:prstGeom prst="rect">
            <a:avLst/>
          </a:prstGeom>
          <a:noFill/>
        </p:spPr>
        <p:txBody>
          <a:bodyPr wrap="none" rtlCol="0">
            <a:spAutoFit/>
          </a:bodyPr>
          <a:lstStyle/>
          <a:p>
            <a:r>
              <a:rPr lang="en-US" sz="1400" dirty="0"/>
              <a:t>strong </a:t>
            </a:r>
            <a:r>
              <a:rPr lang="en-US" sz="1400" dirty="0" err="1"/>
              <a:t>BrC</a:t>
            </a:r>
            <a:endParaRPr lang="en-US" sz="1400" dirty="0"/>
          </a:p>
        </p:txBody>
      </p:sp>
      <p:cxnSp>
        <p:nvCxnSpPr>
          <p:cNvPr id="56" name="Straight Connector 55">
            <a:extLst>
              <a:ext uri="{FF2B5EF4-FFF2-40B4-BE49-F238E27FC236}">
                <a16:creationId xmlns:a16="http://schemas.microsoft.com/office/drawing/2014/main" id="{09B06BB4-AB56-8A30-7546-97D20B12719D}"/>
              </a:ext>
            </a:extLst>
          </p:cNvPr>
          <p:cNvCxnSpPr>
            <a:cxnSpLocks/>
          </p:cNvCxnSpPr>
          <p:nvPr/>
        </p:nvCxnSpPr>
        <p:spPr>
          <a:xfrm>
            <a:off x="1572292" y="851125"/>
            <a:ext cx="0" cy="1148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0D0A9ED-49E2-AD8C-D82D-F6246A9F2A6C}"/>
              </a:ext>
            </a:extLst>
          </p:cNvPr>
          <p:cNvCxnSpPr>
            <a:cxnSpLocks/>
          </p:cNvCxnSpPr>
          <p:nvPr/>
        </p:nvCxnSpPr>
        <p:spPr>
          <a:xfrm>
            <a:off x="1118855" y="2007747"/>
            <a:ext cx="453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7AB5B08-AA9F-B32B-E209-B77C999D006E}"/>
              </a:ext>
            </a:extLst>
          </p:cNvPr>
          <p:cNvCxnSpPr>
            <a:cxnSpLocks/>
          </p:cNvCxnSpPr>
          <p:nvPr/>
        </p:nvCxnSpPr>
        <p:spPr>
          <a:xfrm>
            <a:off x="3422205" y="1884707"/>
            <a:ext cx="2294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3EFC8F7-0C4F-B1BC-E75C-DA136831C5F7}"/>
              </a:ext>
            </a:extLst>
          </p:cNvPr>
          <p:cNvSpPr txBox="1"/>
          <p:nvPr/>
        </p:nvSpPr>
        <p:spPr>
          <a:xfrm>
            <a:off x="908828" y="1300332"/>
            <a:ext cx="592470" cy="369332"/>
          </a:xfrm>
          <a:prstGeom prst="rect">
            <a:avLst/>
          </a:prstGeom>
          <a:noFill/>
        </p:spPr>
        <p:txBody>
          <a:bodyPr wrap="none" rtlCol="0">
            <a:spAutoFit/>
          </a:bodyPr>
          <a:lstStyle/>
          <a:p>
            <a:r>
              <a:rPr lang="en-US" dirty="0"/>
              <a:t>dust</a:t>
            </a:r>
          </a:p>
        </p:txBody>
      </p:sp>
      <p:sp>
        <p:nvSpPr>
          <p:cNvPr id="60" name="TextBox 59">
            <a:extLst>
              <a:ext uri="{FF2B5EF4-FFF2-40B4-BE49-F238E27FC236}">
                <a16:creationId xmlns:a16="http://schemas.microsoft.com/office/drawing/2014/main" id="{4FD0C010-4A76-6022-1D71-B04D17976D17}"/>
              </a:ext>
            </a:extLst>
          </p:cNvPr>
          <p:cNvSpPr txBox="1"/>
          <p:nvPr/>
        </p:nvSpPr>
        <p:spPr>
          <a:xfrm>
            <a:off x="1345573" y="-80718"/>
            <a:ext cx="9602950" cy="461665"/>
          </a:xfrm>
          <a:prstGeom prst="rect">
            <a:avLst/>
          </a:prstGeom>
          <a:noFill/>
        </p:spPr>
        <p:txBody>
          <a:bodyPr wrap="none" rtlCol="0">
            <a:spAutoFit/>
          </a:bodyPr>
          <a:lstStyle/>
          <a:p>
            <a:r>
              <a:rPr lang="en-US" sz="2400" b="1" u="sng" dirty="0"/>
              <a:t>Scattering Angstrom vs Absorption Angstrom exponent at Table Mountain</a:t>
            </a:r>
          </a:p>
        </p:txBody>
      </p:sp>
      <p:pic>
        <p:nvPicPr>
          <p:cNvPr id="65" name="Picture 64">
            <a:extLst>
              <a:ext uri="{FF2B5EF4-FFF2-40B4-BE49-F238E27FC236}">
                <a16:creationId xmlns:a16="http://schemas.microsoft.com/office/drawing/2014/main" id="{02FCF212-D861-83B5-C5BD-9A06858BD3F7}"/>
              </a:ext>
            </a:extLst>
          </p:cNvPr>
          <p:cNvPicPr>
            <a:picLocks noChangeAspect="1"/>
          </p:cNvPicPr>
          <p:nvPr/>
        </p:nvPicPr>
        <p:blipFill>
          <a:blip r:embed="rId4"/>
          <a:stretch>
            <a:fillRect/>
          </a:stretch>
        </p:blipFill>
        <p:spPr>
          <a:xfrm>
            <a:off x="244155" y="636609"/>
            <a:ext cx="5788152" cy="4341114"/>
          </a:xfrm>
          <a:prstGeom prst="rect">
            <a:avLst/>
          </a:prstGeom>
        </p:spPr>
      </p:pic>
      <p:pic>
        <p:nvPicPr>
          <p:cNvPr id="66" name="Picture 65">
            <a:extLst>
              <a:ext uri="{FF2B5EF4-FFF2-40B4-BE49-F238E27FC236}">
                <a16:creationId xmlns:a16="http://schemas.microsoft.com/office/drawing/2014/main" id="{402B3D13-5989-9208-5D87-E99FB8EB6DD4}"/>
              </a:ext>
            </a:extLst>
          </p:cNvPr>
          <p:cNvPicPr>
            <a:picLocks noChangeAspect="1"/>
          </p:cNvPicPr>
          <p:nvPr/>
        </p:nvPicPr>
        <p:blipFill>
          <a:blip r:embed="rId5"/>
          <a:stretch>
            <a:fillRect/>
          </a:stretch>
        </p:blipFill>
        <p:spPr>
          <a:xfrm>
            <a:off x="6026139" y="633264"/>
            <a:ext cx="5791200" cy="4343400"/>
          </a:xfrm>
          <a:prstGeom prst="rect">
            <a:avLst/>
          </a:prstGeom>
        </p:spPr>
      </p:pic>
      <p:cxnSp>
        <p:nvCxnSpPr>
          <p:cNvPr id="68" name="Straight Arrow Connector 67">
            <a:extLst>
              <a:ext uri="{FF2B5EF4-FFF2-40B4-BE49-F238E27FC236}">
                <a16:creationId xmlns:a16="http://schemas.microsoft.com/office/drawing/2014/main" id="{A6F820CD-F450-B26A-4BC6-5960AD6E72E1}"/>
              </a:ext>
            </a:extLst>
          </p:cNvPr>
          <p:cNvCxnSpPr/>
          <p:nvPr/>
        </p:nvCxnSpPr>
        <p:spPr>
          <a:xfrm flipV="1">
            <a:off x="2328672" y="1084723"/>
            <a:ext cx="1946576" cy="1414272"/>
          </a:xfrm>
          <a:prstGeom prst="straightConnector1">
            <a:avLst/>
          </a:prstGeom>
          <a:ln w="28575">
            <a:solidFill>
              <a:srgbClr val="FA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D9ED0F1-E309-AF29-A97E-EF10CFC34859}"/>
              </a:ext>
            </a:extLst>
          </p:cNvPr>
          <p:cNvCxnSpPr/>
          <p:nvPr/>
        </p:nvCxnSpPr>
        <p:spPr>
          <a:xfrm flipV="1">
            <a:off x="8243742" y="1084722"/>
            <a:ext cx="1946576" cy="1414272"/>
          </a:xfrm>
          <a:prstGeom prst="straightConnector1">
            <a:avLst/>
          </a:prstGeom>
          <a:ln w="28575">
            <a:solidFill>
              <a:srgbClr val="FA00FF"/>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0BAA238-1E96-E40B-30A4-D8A4662E5906}"/>
              </a:ext>
            </a:extLst>
          </p:cNvPr>
          <p:cNvSpPr txBox="1"/>
          <p:nvPr/>
        </p:nvSpPr>
        <p:spPr>
          <a:xfrm rot="19434824">
            <a:off x="7862747" y="1502791"/>
            <a:ext cx="2516073" cy="369332"/>
          </a:xfrm>
          <a:prstGeom prst="rect">
            <a:avLst/>
          </a:prstGeom>
          <a:noFill/>
        </p:spPr>
        <p:txBody>
          <a:bodyPr wrap="none" rtlCol="0">
            <a:spAutoFit/>
          </a:bodyPr>
          <a:lstStyle/>
          <a:p>
            <a:r>
              <a:rPr lang="en-US" dirty="0"/>
              <a:t>more absorbing particles</a:t>
            </a:r>
          </a:p>
        </p:txBody>
      </p:sp>
      <p:cxnSp>
        <p:nvCxnSpPr>
          <p:cNvPr id="71" name="Straight Connector 70">
            <a:extLst>
              <a:ext uri="{FF2B5EF4-FFF2-40B4-BE49-F238E27FC236}">
                <a16:creationId xmlns:a16="http://schemas.microsoft.com/office/drawing/2014/main" id="{AF49EACE-62D1-E6BE-F254-F39905357BAC}"/>
              </a:ext>
            </a:extLst>
          </p:cNvPr>
          <p:cNvCxnSpPr/>
          <p:nvPr/>
        </p:nvCxnSpPr>
        <p:spPr>
          <a:xfrm>
            <a:off x="9180575" y="926505"/>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855E517-3E34-FE59-2384-72D02003AB86}"/>
              </a:ext>
            </a:extLst>
          </p:cNvPr>
          <p:cNvCxnSpPr/>
          <p:nvPr/>
        </p:nvCxnSpPr>
        <p:spPr>
          <a:xfrm>
            <a:off x="3413759" y="933186"/>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553B157E-1887-5217-ADC9-EB92725EFBE9}"/>
              </a:ext>
            </a:extLst>
          </p:cNvPr>
          <p:cNvSpPr txBox="1"/>
          <p:nvPr/>
        </p:nvSpPr>
        <p:spPr>
          <a:xfrm rot="19434824">
            <a:off x="1863811" y="1566566"/>
            <a:ext cx="2484976" cy="369332"/>
          </a:xfrm>
          <a:prstGeom prst="rect">
            <a:avLst/>
          </a:prstGeom>
          <a:noFill/>
        </p:spPr>
        <p:txBody>
          <a:bodyPr wrap="none" rtlCol="0">
            <a:spAutoFit/>
          </a:bodyPr>
          <a:lstStyle/>
          <a:p>
            <a:r>
              <a:rPr lang="en-US" dirty="0"/>
              <a:t>smaller sub-um particles</a:t>
            </a:r>
          </a:p>
        </p:txBody>
      </p:sp>
      <p:sp>
        <p:nvSpPr>
          <p:cNvPr id="76" name="TextBox 75">
            <a:extLst>
              <a:ext uri="{FF2B5EF4-FFF2-40B4-BE49-F238E27FC236}">
                <a16:creationId xmlns:a16="http://schemas.microsoft.com/office/drawing/2014/main" id="{9CAF0179-09EB-11D8-2A67-691B3A35F26B}"/>
              </a:ext>
            </a:extLst>
          </p:cNvPr>
          <p:cNvSpPr txBox="1"/>
          <p:nvPr/>
        </p:nvSpPr>
        <p:spPr>
          <a:xfrm>
            <a:off x="1790487" y="4663771"/>
            <a:ext cx="3027560" cy="369332"/>
          </a:xfrm>
          <a:prstGeom prst="rect">
            <a:avLst/>
          </a:prstGeom>
          <a:solidFill>
            <a:schemeClr val="bg1"/>
          </a:solidFill>
        </p:spPr>
        <p:txBody>
          <a:bodyPr wrap="none" rtlCol="0">
            <a:spAutoFit/>
          </a:bodyPr>
          <a:lstStyle/>
          <a:p>
            <a:r>
              <a:rPr lang="en-US" dirty="0"/>
              <a:t>Scattering Angstrom exponent</a:t>
            </a:r>
          </a:p>
        </p:txBody>
      </p:sp>
      <p:sp>
        <p:nvSpPr>
          <p:cNvPr id="77" name="TextBox 76">
            <a:extLst>
              <a:ext uri="{FF2B5EF4-FFF2-40B4-BE49-F238E27FC236}">
                <a16:creationId xmlns:a16="http://schemas.microsoft.com/office/drawing/2014/main" id="{5439B9D9-CFAD-CF0B-4B9E-C82E7FBFEDE5}"/>
              </a:ext>
            </a:extLst>
          </p:cNvPr>
          <p:cNvSpPr txBox="1"/>
          <p:nvPr/>
        </p:nvSpPr>
        <p:spPr>
          <a:xfrm rot="16200000">
            <a:off x="-858950" y="2418236"/>
            <a:ext cx="3129768" cy="369332"/>
          </a:xfrm>
          <a:prstGeom prst="rect">
            <a:avLst/>
          </a:prstGeom>
          <a:solidFill>
            <a:schemeClr val="bg1"/>
          </a:solidFill>
        </p:spPr>
        <p:txBody>
          <a:bodyPr wrap="none" rtlCol="0">
            <a:spAutoFit/>
          </a:bodyPr>
          <a:lstStyle/>
          <a:p>
            <a:r>
              <a:rPr lang="en-US" dirty="0"/>
              <a:t>Absorption Angstrom exponent</a:t>
            </a:r>
          </a:p>
        </p:txBody>
      </p:sp>
      <p:sp>
        <p:nvSpPr>
          <p:cNvPr id="80" name="TextBox 79">
            <a:extLst>
              <a:ext uri="{FF2B5EF4-FFF2-40B4-BE49-F238E27FC236}">
                <a16:creationId xmlns:a16="http://schemas.microsoft.com/office/drawing/2014/main" id="{66C8BB2B-853C-18CF-D0DB-847FF4856692}"/>
              </a:ext>
            </a:extLst>
          </p:cNvPr>
          <p:cNvSpPr txBox="1"/>
          <p:nvPr/>
        </p:nvSpPr>
        <p:spPr>
          <a:xfrm>
            <a:off x="7652376" y="4687419"/>
            <a:ext cx="3027560" cy="369332"/>
          </a:xfrm>
          <a:prstGeom prst="rect">
            <a:avLst/>
          </a:prstGeom>
          <a:solidFill>
            <a:schemeClr val="bg1"/>
          </a:solidFill>
        </p:spPr>
        <p:txBody>
          <a:bodyPr wrap="none" rtlCol="0">
            <a:spAutoFit/>
          </a:bodyPr>
          <a:lstStyle/>
          <a:p>
            <a:r>
              <a:rPr lang="en-US" dirty="0"/>
              <a:t>Scattering Angstrom exponent</a:t>
            </a:r>
          </a:p>
        </p:txBody>
      </p:sp>
      <p:sp>
        <p:nvSpPr>
          <p:cNvPr id="81" name="TextBox 80">
            <a:extLst>
              <a:ext uri="{FF2B5EF4-FFF2-40B4-BE49-F238E27FC236}">
                <a16:creationId xmlns:a16="http://schemas.microsoft.com/office/drawing/2014/main" id="{7800B5F4-2ED1-FC99-2C09-9B1B81BF34BD}"/>
              </a:ext>
            </a:extLst>
          </p:cNvPr>
          <p:cNvSpPr txBox="1"/>
          <p:nvPr/>
        </p:nvSpPr>
        <p:spPr>
          <a:xfrm rot="16200000">
            <a:off x="4920878" y="2441884"/>
            <a:ext cx="3129768" cy="369332"/>
          </a:xfrm>
          <a:prstGeom prst="rect">
            <a:avLst/>
          </a:prstGeom>
          <a:solidFill>
            <a:schemeClr val="bg1"/>
          </a:solidFill>
        </p:spPr>
        <p:txBody>
          <a:bodyPr wrap="none" rtlCol="0">
            <a:spAutoFit/>
          </a:bodyPr>
          <a:lstStyle/>
          <a:p>
            <a:r>
              <a:rPr lang="en-US" dirty="0"/>
              <a:t>Absorption Angstrom exponent</a:t>
            </a:r>
          </a:p>
        </p:txBody>
      </p:sp>
      <p:sp>
        <p:nvSpPr>
          <p:cNvPr id="82" name="TextBox 81">
            <a:extLst>
              <a:ext uri="{FF2B5EF4-FFF2-40B4-BE49-F238E27FC236}">
                <a16:creationId xmlns:a16="http://schemas.microsoft.com/office/drawing/2014/main" id="{6C8851C5-B6E3-832D-892F-CBDFEA86DB81}"/>
              </a:ext>
            </a:extLst>
          </p:cNvPr>
          <p:cNvSpPr txBox="1"/>
          <p:nvPr/>
        </p:nvSpPr>
        <p:spPr>
          <a:xfrm>
            <a:off x="4640305" y="875890"/>
            <a:ext cx="944426" cy="307777"/>
          </a:xfrm>
          <a:prstGeom prst="rect">
            <a:avLst/>
          </a:prstGeom>
          <a:noFill/>
        </p:spPr>
        <p:txBody>
          <a:bodyPr wrap="none" rtlCol="0">
            <a:spAutoFit/>
          </a:bodyPr>
          <a:lstStyle/>
          <a:p>
            <a:r>
              <a:rPr lang="en-US" sz="1400" dirty="0"/>
              <a:t>strong </a:t>
            </a:r>
            <a:r>
              <a:rPr lang="en-US" sz="1400" dirty="0" err="1"/>
              <a:t>BrC</a:t>
            </a:r>
            <a:endParaRPr lang="en-US" sz="1400" dirty="0"/>
          </a:p>
        </p:txBody>
      </p:sp>
      <p:sp>
        <p:nvSpPr>
          <p:cNvPr id="61" name="TextBox 60">
            <a:extLst>
              <a:ext uri="{FF2B5EF4-FFF2-40B4-BE49-F238E27FC236}">
                <a16:creationId xmlns:a16="http://schemas.microsoft.com/office/drawing/2014/main" id="{090EB72A-F628-15CE-174F-611C20F4B4FF}"/>
              </a:ext>
            </a:extLst>
          </p:cNvPr>
          <p:cNvSpPr txBox="1"/>
          <p:nvPr/>
        </p:nvSpPr>
        <p:spPr>
          <a:xfrm>
            <a:off x="2902437" y="5946971"/>
            <a:ext cx="8898676" cy="461665"/>
          </a:xfrm>
          <a:prstGeom prst="rect">
            <a:avLst/>
          </a:prstGeom>
          <a:noFill/>
        </p:spPr>
        <p:txBody>
          <a:bodyPr wrap="square" rtlCol="0">
            <a:spAutoFit/>
          </a:bodyPr>
          <a:lstStyle/>
          <a:p>
            <a:r>
              <a:rPr lang="en-US" sz="2400" dirty="0"/>
              <a:t>Is plume age a reason for the different smoke data clusters?</a:t>
            </a:r>
          </a:p>
        </p:txBody>
      </p:sp>
      <p:sp>
        <p:nvSpPr>
          <p:cNvPr id="62" name="Right Arrow 61">
            <a:extLst>
              <a:ext uri="{FF2B5EF4-FFF2-40B4-BE49-F238E27FC236}">
                <a16:creationId xmlns:a16="http://schemas.microsoft.com/office/drawing/2014/main" id="{F0E532D1-7AAA-7E88-ADC3-B66BAAE97209}"/>
              </a:ext>
            </a:extLst>
          </p:cNvPr>
          <p:cNvSpPr/>
          <p:nvPr/>
        </p:nvSpPr>
        <p:spPr>
          <a:xfrm>
            <a:off x="2328672" y="5997130"/>
            <a:ext cx="493589"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C4CEB4BC-34A6-F02F-E182-EEFD8DECB17D}"/>
              </a:ext>
            </a:extLst>
          </p:cNvPr>
          <p:cNvSpPr/>
          <p:nvPr/>
        </p:nvSpPr>
        <p:spPr>
          <a:xfrm>
            <a:off x="3957981" y="883553"/>
            <a:ext cx="1674396" cy="1408385"/>
          </a:xfrm>
          <a:prstGeom prst="ellipse">
            <a:avLst/>
          </a:prstGeom>
          <a:noFill/>
          <a:ln w="38100">
            <a:solidFill>
              <a:srgbClr val="FA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06E573F-71A2-687A-F50F-2EB39F328C5A}"/>
              </a:ext>
            </a:extLst>
          </p:cNvPr>
          <p:cNvSpPr/>
          <p:nvPr/>
        </p:nvSpPr>
        <p:spPr>
          <a:xfrm>
            <a:off x="2767821" y="1773207"/>
            <a:ext cx="1983039" cy="1916994"/>
          </a:xfrm>
          <a:prstGeom prst="ellipse">
            <a:avLst/>
          </a:prstGeom>
          <a:noFill/>
          <a:ln w="38100">
            <a:solidFill>
              <a:srgbClr val="243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F1C063E-C342-6A4E-DD27-27B3C953070D}"/>
              </a:ext>
            </a:extLst>
          </p:cNvPr>
          <p:cNvSpPr/>
          <p:nvPr/>
        </p:nvSpPr>
        <p:spPr>
          <a:xfrm>
            <a:off x="9713400" y="879458"/>
            <a:ext cx="1674396" cy="1408385"/>
          </a:xfrm>
          <a:prstGeom prst="ellipse">
            <a:avLst/>
          </a:prstGeom>
          <a:noFill/>
          <a:ln w="38100">
            <a:solidFill>
              <a:srgbClr val="FA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D2EF928A-6AAE-D854-B202-8C54DF98E015}"/>
              </a:ext>
            </a:extLst>
          </p:cNvPr>
          <p:cNvSpPr/>
          <p:nvPr/>
        </p:nvSpPr>
        <p:spPr>
          <a:xfrm>
            <a:off x="8523240" y="1769112"/>
            <a:ext cx="1983039" cy="1916994"/>
          </a:xfrm>
          <a:prstGeom prst="ellipse">
            <a:avLst/>
          </a:prstGeom>
          <a:noFill/>
          <a:ln w="38100">
            <a:solidFill>
              <a:srgbClr val="243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7C4795-20FC-363B-10C3-4C279D8365F4}"/>
              </a:ext>
            </a:extLst>
          </p:cNvPr>
          <p:cNvSpPr txBox="1"/>
          <p:nvPr/>
        </p:nvSpPr>
        <p:spPr>
          <a:xfrm>
            <a:off x="3261680" y="2789700"/>
            <a:ext cx="1064715" cy="369332"/>
          </a:xfrm>
          <a:prstGeom prst="rect">
            <a:avLst/>
          </a:prstGeom>
          <a:solidFill>
            <a:schemeClr val="bg1"/>
          </a:solidFill>
        </p:spPr>
        <p:txBody>
          <a:bodyPr wrap="none" rtlCol="0">
            <a:spAutoFit/>
          </a:bodyPr>
          <a:lstStyle/>
          <a:p>
            <a:r>
              <a:rPr lang="en-US" dirty="0"/>
              <a:t>BFR&lt;0.12</a:t>
            </a:r>
          </a:p>
        </p:txBody>
      </p:sp>
      <p:sp>
        <p:nvSpPr>
          <p:cNvPr id="73" name="TextBox 72">
            <a:extLst>
              <a:ext uri="{FF2B5EF4-FFF2-40B4-BE49-F238E27FC236}">
                <a16:creationId xmlns:a16="http://schemas.microsoft.com/office/drawing/2014/main" id="{8435AB9D-ECA4-43BE-8B85-B11AC964CED8}"/>
              </a:ext>
            </a:extLst>
          </p:cNvPr>
          <p:cNvSpPr txBox="1"/>
          <p:nvPr/>
        </p:nvSpPr>
        <p:spPr>
          <a:xfrm>
            <a:off x="4338811" y="1266016"/>
            <a:ext cx="1064715" cy="369332"/>
          </a:xfrm>
          <a:prstGeom prst="rect">
            <a:avLst/>
          </a:prstGeom>
          <a:solidFill>
            <a:schemeClr val="bg1"/>
          </a:solidFill>
        </p:spPr>
        <p:txBody>
          <a:bodyPr wrap="none" rtlCol="0">
            <a:spAutoFit/>
          </a:bodyPr>
          <a:lstStyle/>
          <a:p>
            <a:r>
              <a:rPr lang="en-US" dirty="0"/>
              <a:t>BFR&gt;0.14</a:t>
            </a:r>
          </a:p>
        </p:txBody>
      </p:sp>
      <p:sp>
        <p:nvSpPr>
          <p:cNvPr id="78" name="TextBox 77">
            <a:extLst>
              <a:ext uri="{FF2B5EF4-FFF2-40B4-BE49-F238E27FC236}">
                <a16:creationId xmlns:a16="http://schemas.microsoft.com/office/drawing/2014/main" id="{5393D4C3-C8EA-1309-AFF8-D4D5E06E5D20}"/>
              </a:ext>
            </a:extLst>
          </p:cNvPr>
          <p:cNvSpPr txBox="1"/>
          <p:nvPr/>
        </p:nvSpPr>
        <p:spPr>
          <a:xfrm>
            <a:off x="8891821" y="2692285"/>
            <a:ext cx="1051826" cy="369332"/>
          </a:xfrm>
          <a:prstGeom prst="rect">
            <a:avLst/>
          </a:prstGeom>
          <a:solidFill>
            <a:schemeClr val="bg1"/>
          </a:solidFill>
        </p:spPr>
        <p:txBody>
          <a:bodyPr wrap="none" rtlCol="0">
            <a:spAutoFit/>
          </a:bodyPr>
          <a:lstStyle/>
          <a:p>
            <a:r>
              <a:rPr lang="en-US" dirty="0"/>
              <a:t>SSA&gt;0.92</a:t>
            </a:r>
          </a:p>
        </p:txBody>
      </p:sp>
      <p:sp>
        <p:nvSpPr>
          <p:cNvPr id="79" name="TextBox 78">
            <a:extLst>
              <a:ext uri="{FF2B5EF4-FFF2-40B4-BE49-F238E27FC236}">
                <a16:creationId xmlns:a16="http://schemas.microsoft.com/office/drawing/2014/main" id="{AE4C7E7A-F7FA-58BA-1C13-9A32EED4012F}"/>
              </a:ext>
            </a:extLst>
          </p:cNvPr>
          <p:cNvSpPr txBox="1"/>
          <p:nvPr/>
        </p:nvSpPr>
        <p:spPr>
          <a:xfrm>
            <a:off x="10125244" y="1265480"/>
            <a:ext cx="1051826" cy="369332"/>
          </a:xfrm>
          <a:prstGeom prst="rect">
            <a:avLst/>
          </a:prstGeom>
          <a:solidFill>
            <a:schemeClr val="bg1"/>
          </a:solidFill>
        </p:spPr>
        <p:txBody>
          <a:bodyPr wrap="none" rtlCol="0">
            <a:spAutoFit/>
          </a:bodyPr>
          <a:lstStyle/>
          <a:p>
            <a:r>
              <a:rPr lang="en-US" dirty="0"/>
              <a:t>SSA&lt;0.90</a:t>
            </a:r>
          </a:p>
        </p:txBody>
      </p:sp>
      <p:sp>
        <p:nvSpPr>
          <p:cNvPr id="9" name="Rectangle 8">
            <a:extLst>
              <a:ext uri="{FF2B5EF4-FFF2-40B4-BE49-F238E27FC236}">
                <a16:creationId xmlns:a16="http://schemas.microsoft.com/office/drawing/2014/main" id="{2E67D487-05D9-F5E0-5654-0DC647D11AB2}"/>
              </a:ext>
            </a:extLst>
          </p:cNvPr>
          <p:cNvSpPr/>
          <p:nvPr/>
        </p:nvSpPr>
        <p:spPr>
          <a:xfrm>
            <a:off x="6985908" y="870168"/>
            <a:ext cx="309240" cy="112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77DDB29-B58A-0B5E-BF60-BCF3C30830D6}"/>
              </a:ext>
            </a:extLst>
          </p:cNvPr>
          <p:cNvSpPr txBox="1"/>
          <p:nvPr/>
        </p:nvSpPr>
        <p:spPr>
          <a:xfrm>
            <a:off x="6591936" y="1324691"/>
            <a:ext cx="592470" cy="369332"/>
          </a:xfrm>
          <a:prstGeom prst="rect">
            <a:avLst/>
          </a:prstGeom>
          <a:noFill/>
        </p:spPr>
        <p:txBody>
          <a:bodyPr wrap="none" rtlCol="0">
            <a:spAutoFit/>
          </a:bodyPr>
          <a:lstStyle/>
          <a:p>
            <a:r>
              <a:rPr lang="en-US" dirty="0"/>
              <a:t>dust</a:t>
            </a:r>
          </a:p>
        </p:txBody>
      </p:sp>
      <p:sp>
        <p:nvSpPr>
          <p:cNvPr id="83" name="Rectangle 82">
            <a:extLst>
              <a:ext uri="{FF2B5EF4-FFF2-40B4-BE49-F238E27FC236}">
                <a16:creationId xmlns:a16="http://schemas.microsoft.com/office/drawing/2014/main" id="{3A5C7359-2578-3F3E-6F7A-193BB210F78B}"/>
              </a:ext>
            </a:extLst>
          </p:cNvPr>
          <p:cNvSpPr/>
          <p:nvPr/>
        </p:nvSpPr>
        <p:spPr>
          <a:xfrm>
            <a:off x="51298" y="870168"/>
            <a:ext cx="309240" cy="112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69C2EC45-C2D2-BCF4-AD49-B3A54E048E69}"/>
              </a:ext>
            </a:extLst>
          </p:cNvPr>
          <p:cNvSpPr txBox="1"/>
          <p:nvPr/>
        </p:nvSpPr>
        <p:spPr>
          <a:xfrm>
            <a:off x="-342674" y="1324691"/>
            <a:ext cx="592470" cy="369332"/>
          </a:xfrm>
          <a:prstGeom prst="rect">
            <a:avLst/>
          </a:prstGeom>
          <a:noFill/>
        </p:spPr>
        <p:txBody>
          <a:bodyPr wrap="none" rtlCol="0">
            <a:spAutoFit/>
          </a:bodyPr>
          <a:lstStyle/>
          <a:p>
            <a:r>
              <a:rPr lang="en-US" dirty="0"/>
              <a:t>dust</a:t>
            </a:r>
          </a:p>
        </p:txBody>
      </p:sp>
      <p:sp>
        <p:nvSpPr>
          <p:cNvPr id="85" name="TextBox 84">
            <a:extLst>
              <a:ext uri="{FF2B5EF4-FFF2-40B4-BE49-F238E27FC236}">
                <a16:creationId xmlns:a16="http://schemas.microsoft.com/office/drawing/2014/main" id="{A9CAAE37-2208-1189-33FA-6573E5C58B9F}"/>
              </a:ext>
            </a:extLst>
          </p:cNvPr>
          <p:cNvSpPr txBox="1"/>
          <p:nvPr/>
        </p:nvSpPr>
        <p:spPr>
          <a:xfrm>
            <a:off x="5747479" y="1082157"/>
            <a:ext cx="593432" cy="2862322"/>
          </a:xfrm>
          <a:prstGeom prst="rect">
            <a:avLst/>
          </a:prstGeom>
          <a:noFill/>
        </p:spPr>
        <p:txBody>
          <a:bodyPr wrap="none" rtlCol="0">
            <a:spAutoFit/>
          </a:bodyPr>
          <a:lstStyle/>
          <a:p>
            <a:r>
              <a:rPr lang="en-US" dirty="0">
                <a:solidFill>
                  <a:srgbClr val="7030A0"/>
                </a:solidFill>
              </a:rPr>
              <a:t>0.06</a:t>
            </a:r>
          </a:p>
          <a:p>
            <a:r>
              <a:rPr lang="en-US" dirty="0">
                <a:solidFill>
                  <a:srgbClr val="7E2DCF"/>
                </a:solidFill>
              </a:rPr>
              <a:t>0.08</a:t>
            </a:r>
          </a:p>
          <a:p>
            <a:r>
              <a:rPr lang="en-US" dirty="0">
                <a:solidFill>
                  <a:srgbClr val="4C3BCF"/>
                </a:solidFill>
              </a:rPr>
              <a:t>0.10</a:t>
            </a:r>
          </a:p>
          <a:p>
            <a:r>
              <a:rPr lang="en-US" dirty="0">
                <a:solidFill>
                  <a:srgbClr val="243ED4"/>
                </a:solidFill>
              </a:rPr>
              <a:t>0.12</a:t>
            </a:r>
          </a:p>
          <a:p>
            <a:r>
              <a:rPr lang="en-US" dirty="0">
                <a:solidFill>
                  <a:srgbClr val="00B0F0"/>
                </a:solidFill>
              </a:rPr>
              <a:t>0.14</a:t>
            </a:r>
          </a:p>
          <a:p>
            <a:r>
              <a:rPr lang="en-US" dirty="0">
                <a:solidFill>
                  <a:srgbClr val="44D321"/>
                </a:solidFill>
              </a:rPr>
              <a:t>0.16</a:t>
            </a:r>
          </a:p>
          <a:p>
            <a:r>
              <a:rPr lang="en-US" dirty="0">
                <a:solidFill>
                  <a:srgbClr val="D9CE00"/>
                </a:solidFill>
              </a:rPr>
              <a:t>0.18</a:t>
            </a:r>
          </a:p>
          <a:p>
            <a:r>
              <a:rPr lang="en-US" dirty="0">
                <a:solidFill>
                  <a:srgbClr val="00B050"/>
                </a:solidFill>
              </a:rPr>
              <a:t>0.20</a:t>
            </a:r>
          </a:p>
          <a:p>
            <a:r>
              <a:rPr lang="en-US" dirty="0">
                <a:solidFill>
                  <a:schemeClr val="accent6">
                    <a:lumMod val="75000"/>
                  </a:schemeClr>
                </a:solidFill>
              </a:rPr>
              <a:t>0.22</a:t>
            </a:r>
          </a:p>
          <a:p>
            <a:endParaRPr lang="en-US" dirty="0"/>
          </a:p>
        </p:txBody>
      </p:sp>
      <p:sp>
        <p:nvSpPr>
          <p:cNvPr id="86" name="TextBox 85">
            <a:extLst>
              <a:ext uri="{FF2B5EF4-FFF2-40B4-BE49-F238E27FC236}">
                <a16:creationId xmlns:a16="http://schemas.microsoft.com/office/drawing/2014/main" id="{5CC831EC-03A3-EC27-BA5B-E3E48BE4DC8E}"/>
              </a:ext>
            </a:extLst>
          </p:cNvPr>
          <p:cNvSpPr txBox="1"/>
          <p:nvPr/>
        </p:nvSpPr>
        <p:spPr>
          <a:xfrm>
            <a:off x="11516229" y="1024743"/>
            <a:ext cx="593432" cy="2585323"/>
          </a:xfrm>
          <a:prstGeom prst="rect">
            <a:avLst/>
          </a:prstGeom>
          <a:noFill/>
        </p:spPr>
        <p:txBody>
          <a:bodyPr wrap="none" rtlCol="0">
            <a:spAutoFit/>
          </a:bodyPr>
          <a:lstStyle/>
          <a:p>
            <a:r>
              <a:rPr lang="en-US" dirty="0">
                <a:solidFill>
                  <a:srgbClr val="7030A0"/>
                </a:solidFill>
              </a:rPr>
              <a:t>0.82</a:t>
            </a:r>
          </a:p>
          <a:p>
            <a:r>
              <a:rPr lang="en-US" dirty="0">
                <a:solidFill>
                  <a:srgbClr val="7E2DCF"/>
                </a:solidFill>
              </a:rPr>
              <a:t>0.84</a:t>
            </a:r>
          </a:p>
          <a:p>
            <a:r>
              <a:rPr lang="en-US" dirty="0">
                <a:solidFill>
                  <a:srgbClr val="4C3BCF"/>
                </a:solidFill>
              </a:rPr>
              <a:t>0.86</a:t>
            </a:r>
          </a:p>
          <a:p>
            <a:r>
              <a:rPr lang="en-US" dirty="0">
                <a:solidFill>
                  <a:srgbClr val="243ED4"/>
                </a:solidFill>
              </a:rPr>
              <a:t>0.88</a:t>
            </a:r>
          </a:p>
          <a:p>
            <a:r>
              <a:rPr lang="en-US" dirty="0">
                <a:solidFill>
                  <a:srgbClr val="00B0F0"/>
                </a:solidFill>
              </a:rPr>
              <a:t>0.90</a:t>
            </a:r>
          </a:p>
          <a:p>
            <a:r>
              <a:rPr lang="en-US" dirty="0">
                <a:solidFill>
                  <a:srgbClr val="44D321"/>
                </a:solidFill>
              </a:rPr>
              <a:t>0.92</a:t>
            </a:r>
          </a:p>
          <a:p>
            <a:r>
              <a:rPr lang="en-US" dirty="0">
                <a:solidFill>
                  <a:srgbClr val="D9CE00"/>
                </a:solidFill>
              </a:rPr>
              <a:t>0.94</a:t>
            </a:r>
          </a:p>
          <a:p>
            <a:r>
              <a:rPr lang="en-US" dirty="0">
                <a:solidFill>
                  <a:srgbClr val="00B050"/>
                </a:solidFill>
              </a:rPr>
              <a:t>0.96</a:t>
            </a:r>
          </a:p>
          <a:p>
            <a:r>
              <a:rPr lang="en-US" dirty="0">
                <a:solidFill>
                  <a:schemeClr val="accent6">
                    <a:lumMod val="75000"/>
                  </a:schemeClr>
                </a:solidFill>
              </a:rPr>
              <a:t>0.98</a:t>
            </a:r>
          </a:p>
        </p:txBody>
      </p:sp>
    </p:spTree>
    <p:extLst>
      <p:ext uri="{BB962C8B-B14F-4D97-AF65-F5344CB8AC3E}">
        <p14:creationId xmlns:p14="http://schemas.microsoft.com/office/powerpoint/2010/main" val="357393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6B6CB-8D08-F0C1-89D1-5D8F3DA48E17}"/>
              </a:ext>
            </a:extLst>
          </p:cNvPr>
          <p:cNvPicPr>
            <a:picLocks noChangeAspect="1"/>
          </p:cNvPicPr>
          <p:nvPr/>
        </p:nvPicPr>
        <p:blipFill rotWithShape="1">
          <a:blip r:embed="rId2"/>
          <a:srcRect l="2267" b="52533"/>
          <a:stretch/>
        </p:blipFill>
        <p:spPr>
          <a:xfrm>
            <a:off x="332710" y="2866626"/>
            <a:ext cx="10957590" cy="3991374"/>
          </a:xfrm>
          <a:prstGeom prst="rect">
            <a:avLst/>
          </a:prstGeom>
        </p:spPr>
      </p:pic>
      <p:sp>
        <p:nvSpPr>
          <p:cNvPr id="19" name="TextBox 18">
            <a:extLst>
              <a:ext uri="{FF2B5EF4-FFF2-40B4-BE49-F238E27FC236}">
                <a16:creationId xmlns:a16="http://schemas.microsoft.com/office/drawing/2014/main" id="{94119A51-BB5A-AA13-219C-882638BD204D}"/>
              </a:ext>
            </a:extLst>
          </p:cNvPr>
          <p:cNvSpPr txBox="1"/>
          <p:nvPr/>
        </p:nvSpPr>
        <p:spPr>
          <a:xfrm>
            <a:off x="4236720" y="1336744"/>
            <a:ext cx="2253950" cy="923330"/>
          </a:xfrm>
          <a:prstGeom prst="rect">
            <a:avLst/>
          </a:prstGeom>
          <a:noFill/>
        </p:spPr>
        <p:txBody>
          <a:bodyPr wrap="none" rtlCol="0">
            <a:spAutoFit/>
          </a:bodyPr>
          <a:lstStyle/>
          <a:p>
            <a:r>
              <a:rPr lang="en-US" u="sng" dirty="0">
                <a:solidFill>
                  <a:srgbClr val="243ED4"/>
                </a:solidFill>
              </a:rPr>
              <a:t>AGED:</a:t>
            </a:r>
          </a:p>
          <a:p>
            <a:r>
              <a:rPr lang="en-US" dirty="0">
                <a:solidFill>
                  <a:srgbClr val="243ED4"/>
                </a:solidFill>
              </a:rPr>
              <a:t>Scattering &gt; 100 Mm</a:t>
            </a:r>
            <a:r>
              <a:rPr lang="en-US" baseline="30000" dirty="0">
                <a:solidFill>
                  <a:srgbClr val="243ED4"/>
                </a:solidFill>
              </a:rPr>
              <a:t>-1</a:t>
            </a:r>
          </a:p>
          <a:p>
            <a:r>
              <a:rPr lang="en-US" dirty="0" err="1">
                <a:solidFill>
                  <a:srgbClr val="243ED4"/>
                </a:solidFill>
              </a:rPr>
              <a:t>Bfr</a:t>
            </a:r>
            <a:r>
              <a:rPr lang="en-US" dirty="0">
                <a:solidFill>
                  <a:srgbClr val="243ED4"/>
                </a:solidFill>
              </a:rPr>
              <a:t>&lt;0.13</a:t>
            </a:r>
          </a:p>
        </p:txBody>
      </p:sp>
      <p:sp>
        <p:nvSpPr>
          <p:cNvPr id="2" name="TextBox 1">
            <a:extLst>
              <a:ext uri="{FF2B5EF4-FFF2-40B4-BE49-F238E27FC236}">
                <a16:creationId xmlns:a16="http://schemas.microsoft.com/office/drawing/2014/main" id="{0E3DF036-0D9E-73CC-2499-E2AC0BDD0F07}"/>
              </a:ext>
            </a:extLst>
          </p:cNvPr>
          <p:cNvSpPr txBox="1"/>
          <p:nvPr/>
        </p:nvSpPr>
        <p:spPr>
          <a:xfrm>
            <a:off x="1752600" y="762000"/>
            <a:ext cx="9738948" cy="400110"/>
          </a:xfrm>
          <a:prstGeom prst="rect">
            <a:avLst/>
          </a:prstGeom>
          <a:noFill/>
          <a:ln>
            <a:noFill/>
          </a:ln>
        </p:spPr>
        <p:txBody>
          <a:bodyPr wrap="none" rtlCol="0">
            <a:spAutoFit/>
          </a:bodyPr>
          <a:lstStyle/>
          <a:p>
            <a:r>
              <a:rPr lang="en-US" sz="2000" dirty="0"/>
              <a:t>Can we come up with fresh vs aged smoke algorithm for longer Table Mountain time series?</a:t>
            </a:r>
          </a:p>
        </p:txBody>
      </p:sp>
      <p:sp>
        <p:nvSpPr>
          <p:cNvPr id="17" name="TextBox 16">
            <a:extLst>
              <a:ext uri="{FF2B5EF4-FFF2-40B4-BE49-F238E27FC236}">
                <a16:creationId xmlns:a16="http://schemas.microsoft.com/office/drawing/2014/main" id="{BB0BB563-BC90-6FF2-0B91-92EEAF822CF3}"/>
              </a:ext>
            </a:extLst>
          </p:cNvPr>
          <p:cNvSpPr txBox="1"/>
          <p:nvPr/>
        </p:nvSpPr>
        <p:spPr>
          <a:xfrm>
            <a:off x="2626135" y="94923"/>
            <a:ext cx="9321678" cy="461665"/>
          </a:xfrm>
          <a:prstGeom prst="rect">
            <a:avLst/>
          </a:prstGeom>
          <a:noFill/>
        </p:spPr>
        <p:txBody>
          <a:bodyPr wrap="square" rtlCol="0">
            <a:spAutoFit/>
          </a:bodyPr>
          <a:lstStyle/>
          <a:p>
            <a:r>
              <a:rPr lang="en-US" sz="2400" b="1" u="sng" dirty="0"/>
              <a:t>Fresh smoke vs ‘Aged’ smoke at Table Mountain</a:t>
            </a:r>
          </a:p>
        </p:txBody>
      </p:sp>
      <p:sp>
        <p:nvSpPr>
          <p:cNvPr id="20" name="Right Arrow 19">
            <a:extLst>
              <a:ext uri="{FF2B5EF4-FFF2-40B4-BE49-F238E27FC236}">
                <a16:creationId xmlns:a16="http://schemas.microsoft.com/office/drawing/2014/main" id="{546DED06-6A05-E88F-255D-CC6CF2CFA309}"/>
              </a:ext>
            </a:extLst>
          </p:cNvPr>
          <p:cNvSpPr/>
          <p:nvPr/>
        </p:nvSpPr>
        <p:spPr>
          <a:xfrm>
            <a:off x="1175548" y="745506"/>
            <a:ext cx="493589"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ADE5233-B5C5-E119-3947-8A1C66B6473B}"/>
              </a:ext>
            </a:extLst>
          </p:cNvPr>
          <p:cNvSpPr txBox="1"/>
          <p:nvPr/>
        </p:nvSpPr>
        <p:spPr>
          <a:xfrm>
            <a:off x="6622074" y="2400862"/>
            <a:ext cx="4590167" cy="646331"/>
          </a:xfrm>
          <a:prstGeom prst="rect">
            <a:avLst/>
          </a:prstGeom>
          <a:noFill/>
        </p:spPr>
        <p:txBody>
          <a:bodyPr wrap="none" rtlCol="0">
            <a:spAutoFit/>
          </a:bodyPr>
          <a:lstStyle/>
          <a:p>
            <a:r>
              <a:rPr lang="en-US" dirty="0"/>
              <a:t>Correctly identifies 2020 fresh and aged events</a:t>
            </a:r>
          </a:p>
          <a:p>
            <a:r>
              <a:rPr lang="en-US" dirty="0"/>
              <a:t>Correctly identifies 2021 smoke as aged</a:t>
            </a:r>
          </a:p>
        </p:txBody>
      </p:sp>
      <p:sp>
        <p:nvSpPr>
          <p:cNvPr id="21" name="TextBox 20">
            <a:extLst>
              <a:ext uri="{FF2B5EF4-FFF2-40B4-BE49-F238E27FC236}">
                <a16:creationId xmlns:a16="http://schemas.microsoft.com/office/drawing/2014/main" id="{366AFCF0-E10E-0D10-9A0C-F56B622B5A85}"/>
              </a:ext>
            </a:extLst>
          </p:cNvPr>
          <p:cNvSpPr txBox="1"/>
          <p:nvPr/>
        </p:nvSpPr>
        <p:spPr>
          <a:xfrm>
            <a:off x="1582426" y="1319821"/>
            <a:ext cx="5308588" cy="923330"/>
          </a:xfrm>
          <a:prstGeom prst="rect">
            <a:avLst/>
          </a:prstGeom>
          <a:noFill/>
        </p:spPr>
        <p:txBody>
          <a:bodyPr wrap="square" rtlCol="0">
            <a:spAutoFit/>
          </a:bodyPr>
          <a:lstStyle/>
          <a:p>
            <a:r>
              <a:rPr lang="en-US" u="sng" dirty="0">
                <a:solidFill>
                  <a:srgbClr val="FA00FF"/>
                </a:solidFill>
              </a:rPr>
              <a:t>FRESH:</a:t>
            </a:r>
          </a:p>
          <a:p>
            <a:r>
              <a:rPr lang="en-US" dirty="0">
                <a:solidFill>
                  <a:srgbClr val="FA00FF"/>
                </a:solidFill>
              </a:rPr>
              <a:t>Scattering &gt; 100 Mm</a:t>
            </a:r>
            <a:r>
              <a:rPr lang="en-US" baseline="30000" dirty="0">
                <a:solidFill>
                  <a:srgbClr val="FA00FF"/>
                </a:solidFill>
              </a:rPr>
              <a:t>-1</a:t>
            </a:r>
          </a:p>
          <a:p>
            <a:r>
              <a:rPr lang="en-US" dirty="0" err="1">
                <a:solidFill>
                  <a:srgbClr val="FA00FF"/>
                </a:solidFill>
              </a:rPr>
              <a:t>Bfr</a:t>
            </a:r>
            <a:r>
              <a:rPr lang="en-US" dirty="0">
                <a:solidFill>
                  <a:srgbClr val="FA00FF"/>
                </a:solidFill>
              </a:rPr>
              <a:t>&gt;0.13</a:t>
            </a:r>
          </a:p>
        </p:txBody>
      </p:sp>
      <p:sp>
        <p:nvSpPr>
          <p:cNvPr id="9" name="TextBox 8">
            <a:extLst>
              <a:ext uri="{FF2B5EF4-FFF2-40B4-BE49-F238E27FC236}">
                <a16:creationId xmlns:a16="http://schemas.microsoft.com/office/drawing/2014/main" id="{97F262E0-D854-9915-E80A-D65BC1D39D7D}"/>
              </a:ext>
            </a:extLst>
          </p:cNvPr>
          <p:cNvSpPr txBox="1"/>
          <p:nvPr/>
        </p:nvSpPr>
        <p:spPr>
          <a:xfrm rot="16200000">
            <a:off x="-895662" y="4484250"/>
            <a:ext cx="2160656" cy="369332"/>
          </a:xfrm>
          <a:prstGeom prst="rect">
            <a:avLst/>
          </a:prstGeom>
          <a:solidFill>
            <a:schemeClr val="bg1"/>
          </a:solidFill>
        </p:spPr>
        <p:txBody>
          <a:bodyPr wrap="none" rtlCol="0">
            <a:spAutoFit/>
          </a:bodyPr>
          <a:lstStyle/>
          <a:p>
            <a:r>
              <a:rPr lang="en-US" dirty="0"/>
              <a:t>Scattering coefficient</a:t>
            </a:r>
          </a:p>
        </p:txBody>
      </p:sp>
    </p:spTree>
    <p:extLst>
      <p:ext uri="{BB962C8B-B14F-4D97-AF65-F5344CB8AC3E}">
        <p14:creationId xmlns:p14="http://schemas.microsoft.com/office/powerpoint/2010/main" val="2866023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A24DC-8E29-3A1F-33F9-1DD102B207CD}"/>
              </a:ext>
            </a:extLst>
          </p:cNvPr>
          <p:cNvPicPr>
            <a:picLocks noChangeAspect="1"/>
          </p:cNvPicPr>
          <p:nvPr/>
        </p:nvPicPr>
        <p:blipFill>
          <a:blip r:embed="rId2"/>
          <a:stretch>
            <a:fillRect/>
          </a:stretch>
        </p:blipFill>
        <p:spPr>
          <a:xfrm>
            <a:off x="273049" y="2015224"/>
            <a:ext cx="5788152" cy="4317499"/>
          </a:xfrm>
          <a:prstGeom prst="rect">
            <a:avLst/>
          </a:prstGeom>
        </p:spPr>
      </p:pic>
      <p:cxnSp>
        <p:nvCxnSpPr>
          <p:cNvPr id="4" name="Straight Connector 3">
            <a:extLst>
              <a:ext uri="{FF2B5EF4-FFF2-40B4-BE49-F238E27FC236}">
                <a16:creationId xmlns:a16="http://schemas.microsoft.com/office/drawing/2014/main" id="{E1EE99CA-E133-DA94-1C9E-282DEE47A5EE}"/>
              </a:ext>
            </a:extLst>
          </p:cNvPr>
          <p:cNvCxnSpPr>
            <a:cxnSpLocks/>
          </p:cNvCxnSpPr>
          <p:nvPr/>
        </p:nvCxnSpPr>
        <p:spPr>
          <a:xfrm flipV="1">
            <a:off x="2633472" y="2015224"/>
            <a:ext cx="2877312" cy="1718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65C3F5-4899-04FA-F3C6-242940A7E235}"/>
              </a:ext>
            </a:extLst>
          </p:cNvPr>
          <p:cNvCxnSpPr>
            <a:cxnSpLocks/>
          </p:cNvCxnSpPr>
          <p:nvPr/>
        </p:nvCxnSpPr>
        <p:spPr>
          <a:xfrm>
            <a:off x="2645664" y="3733292"/>
            <a:ext cx="1146048" cy="1353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5E27C-050F-DB71-A5FD-F53FEFD57BB7}"/>
              </a:ext>
            </a:extLst>
          </p:cNvPr>
          <p:cNvCxnSpPr>
            <a:cxnSpLocks/>
          </p:cNvCxnSpPr>
          <p:nvPr/>
        </p:nvCxnSpPr>
        <p:spPr>
          <a:xfrm flipH="1">
            <a:off x="3791712" y="2015224"/>
            <a:ext cx="1719072" cy="307138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A656C67-23FD-1F3D-2677-AEDE82EABF0A}"/>
              </a:ext>
            </a:extLst>
          </p:cNvPr>
          <p:cNvSpPr txBox="1"/>
          <p:nvPr/>
        </p:nvSpPr>
        <p:spPr>
          <a:xfrm>
            <a:off x="1549400" y="1765300"/>
            <a:ext cx="2157835" cy="369332"/>
          </a:xfrm>
          <a:prstGeom prst="rect">
            <a:avLst/>
          </a:prstGeom>
          <a:noFill/>
        </p:spPr>
        <p:txBody>
          <a:bodyPr wrap="none" rtlCol="0">
            <a:spAutoFit/>
          </a:bodyPr>
          <a:lstStyle/>
          <a:p>
            <a:r>
              <a:rPr lang="en-US" dirty="0"/>
              <a:t>BOS: 2020-2021 data</a:t>
            </a:r>
          </a:p>
        </p:txBody>
      </p:sp>
      <p:sp>
        <p:nvSpPr>
          <p:cNvPr id="13" name="TextBox 12">
            <a:extLst>
              <a:ext uri="{FF2B5EF4-FFF2-40B4-BE49-F238E27FC236}">
                <a16:creationId xmlns:a16="http://schemas.microsoft.com/office/drawing/2014/main" id="{09735C86-4391-8FC9-5D57-9548BA4FC223}"/>
              </a:ext>
            </a:extLst>
          </p:cNvPr>
          <p:cNvSpPr txBox="1"/>
          <p:nvPr/>
        </p:nvSpPr>
        <p:spPr>
          <a:xfrm>
            <a:off x="2107573" y="0"/>
            <a:ext cx="7967181" cy="461665"/>
          </a:xfrm>
          <a:prstGeom prst="rect">
            <a:avLst/>
          </a:prstGeom>
          <a:noFill/>
        </p:spPr>
        <p:txBody>
          <a:bodyPr wrap="none" rtlCol="0">
            <a:spAutoFit/>
          </a:bodyPr>
          <a:lstStyle/>
          <a:p>
            <a:r>
              <a:rPr lang="en-US" sz="2400" b="1" u="sng" dirty="0"/>
              <a:t>Does smoke identification algorithm work across NFAN sites?</a:t>
            </a:r>
          </a:p>
        </p:txBody>
      </p:sp>
      <p:sp>
        <p:nvSpPr>
          <p:cNvPr id="5" name="TextBox 4">
            <a:extLst>
              <a:ext uri="{FF2B5EF4-FFF2-40B4-BE49-F238E27FC236}">
                <a16:creationId xmlns:a16="http://schemas.microsoft.com/office/drawing/2014/main" id="{5A7138AB-8174-BDD4-B360-50C1149D933A}"/>
              </a:ext>
            </a:extLst>
          </p:cNvPr>
          <p:cNvSpPr txBox="1"/>
          <p:nvPr/>
        </p:nvSpPr>
        <p:spPr>
          <a:xfrm>
            <a:off x="1003300" y="952500"/>
            <a:ext cx="8809078" cy="369332"/>
          </a:xfrm>
          <a:prstGeom prst="rect">
            <a:avLst/>
          </a:prstGeom>
          <a:noFill/>
        </p:spPr>
        <p:txBody>
          <a:bodyPr wrap="none" rtlCol="0">
            <a:spAutoFit/>
          </a:bodyPr>
          <a:lstStyle/>
          <a:p>
            <a:r>
              <a:rPr lang="en-US" dirty="0"/>
              <a:t>Fresh and aged smoke at Table Mountain are (mostly0 in same position in AAE vs SAE matrix</a:t>
            </a:r>
          </a:p>
        </p:txBody>
      </p:sp>
      <p:sp>
        <p:nvSpPr>
          <p:cNvPr id="6" name="Oval 5">
            <a:extLst>
              <a:ext uri="{FF2B5EF4-FFF2-40B4-BE49-F238E27FC236}">
                <a16:creationId xmlns:a16="http://schemas.microsoft.com/office/drawing/2014/main" id="{C5C21089-1814-C0F1-4465-4EABDE9C7DBA}"/>
              </a:ext>
            </a:extLst>
          </p:cNvPr>
          <p:cNvSpPr/>
          <p:nvPr/>
        </p:nvSpPr>
        <p:spPr>
          <a:xfrm>
            <a:off x="4483100" y="4051300"/>
            <a:ext cx="800100" cy="67206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B7E4D1-CEFA-9967-B3C2-F5FDBC5E1891}"/>
              </a:ext>
            </a:extLst>
          </p:cNvPr>
          <p:cNvSpPr txBox="1"/>
          <p:nvPr/>
        </p:nvSpPr>
        <p:spPr>
          <a:xfrm>
            <a:off x="6273800" y="3822700"/>
            <a:ext cx="4912756" cy="646331"/>
          </a:xfrm>
          <a:prstGeom prst="rect">
            <a:avLst/>
          </a:prstGeom>
          <a:noFill/>
        </p:spPr>
        <p:txBody>
          <a:bodyPr wrap="square" rtlCol="0">
            <a:spAutoFit/>
          </a:bodyPr>
          <a:lstStyle/>
          <a:p>
            <a:r>
              <a:rPr lang="en-US" dirty="0"/>
              <a:t>Troubling – March 20, 2021 event looks different.</a:t>
            </a:r>
          </a:p>
          <a:p>
            <a:endParaRPr lang="en-US" dirty="0"/>
          </a:p>
        </p:txBody>
      </p:sp>
      <p:sp>
        <p:nvSpPr>
          <p:cNvPr id="16" name="Right Arrow 15">
            <a:extLst>
              <a:ext uri="{FF2B5EF4-FFF2-40B4-BE49-F238E27FC236}">
                <a16:creationId xmlns:a16="http://schemas.microsoft.com/office/drawing/2014/main" id="{7BA96BD4-189D-F0C0-4A4E-FBC41689AEEE}"/>
              </a:ext>
            </a:extLst>
          </p:cNvPr>
          <p:cNvSpPr/>
          <p:nvPr/>
        </p:nvSpPr>
        <p:spPr>
          <a:xfrm>
            <a:off x="7336312" y="5828427"/>
            <a:ext cx="493589"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9CD6442-9AEE-801F-755D-DB9310AA4A0B}"/>
              </a:ext>
            </a:extLst>
          </p:cNvPr>
          <p:cNvSpPr txBox="1"/>
          <p:nvPr/>
        </p:nvSpPr>
        <p:spPr>
          <a:xfrm>
            <a:off x="7829901" y="5828427"/>
            <a:ext cx="3472810" cy="369332"/>
          </a:xfrm>
          <a:prstGeom prst="rect">
            <a:avLst/>
          </a:prstGeom>
          <a:noFill/>
        </p:spPr>
        <p:txBody>
          <a:bodyPr wrap="none" rtlCol="0">
            <a:spAutoFit/>
          </a:bodyPr>
          <a:lstStyle/>
          <a:p>
            <a:r>
              <a:rPr lang="en-US" dirty="0"/>
              <a:t>Where do other sites fit on matrix?</a:t>
            </a:r>
          </a:p>
        </p:txBody>
      </p:sp>
      <p:cxnSp>
        <p:nvCxnSpPr>
          <p:cNvPr id="10" name="Straight Arrow Connector 9">
            <a:extLst>
              <a:ext uri="{FF2B5EF4-FFF2-40B4-BE49-F238E27FC236}">
                <a16:creationId xmlns:a16="http://schemas.microsoft.com/office/drawing/2014/main" id="{60B15F87-04EC-9CD5-37A9-EA25C55CDD14}"/>
              </a:ext>
            </a:extLst>
          </p:cNvPr>
          <p:cNvCxnSpPr>
            <a:cxnSpLocks/>
            <a:endCxn id="6" idx="6"/>
          </p:cNvCxnSpPr>
          <p:nvPr/>
        </p:nvCxnSpPr>
        <p:spPr>
          <a:xfrm flipH="1">
            <a:off x="5283200" y="4018003"/>
            <a:ext cx="990600" cy="36933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31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0FF77F-2B3D-9111-2797-D530620EA710}"/>
              </a:ext>
            </a:extLst>
          </p:cNvPr>
          <p:cNvSpPr/>
          <p:nvPr/>
        </p:nvSpPr>
        <p:spPr>
          <a:xfrm>
            <a:off x="2992125" y="1209368"/>
            <a:ext cx="796297" cy="988142"/>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missing</a:t>
            </a:r>
          </a:p>
        </p:txBody>
      </p:sp>
      <p:pic>
        <p:nvPicPr>
          <p:cNvPr id="5" name="Picture 4">
            <a:extLst>
              <a:ext uri="{FF2B5EF4-FFF2-40B4-BE49-F238E27FC236}">
                <a16:creationId xmlns:a16="http://schemas.microsoft.com/office/drawing/2014/main" id="{F8CBD093-E687-DD14-54D6-366F3A0D3110}"/>
              </a:ext>
            </a:extLst>
          </p:cNvPr>
          <p:cNvPicPr>
            <a:picLocks noChangeAspect="1"/>
          </p:cNvPicPr>
          <p:nvPr/>
        </p:nvPicPr>
        <p:blipFill>
          <a:blip r:embed="rId2"/>
          <a:stretch>
            <a:fillRect/>
          </a:stretch>
        </p:blipFill>
        <p:spPr>
          <a:xfrm>
            <a:off x="-296880" y="947583"/>
            <a:ext cx="8332839" cy="6249629"/>
          </a:xfrm>
          <a:prstGeom prst="rect">
            <a:avLst/>
          </a:prstGeom>
        </p:spPr>
      </p:pic>
      <p:sp>
        <p:nvSpPr>
          <p:cNvPr id="4" name="TextBox 3">
            <a:extLst>
              <a:ext uri="{FF2B5EF4-FFF2-40B4-BE49-F238E27FC236}">
                <a16:creationId xmlns:a16="http://schemas.microsoft.com/office/drawing/2014/main" id="{D521E16F-1C14-59B2-6523-BC33E10D975E}"/>
              </a:ext>
            </a:extLst>
          </p:cNvPr>
          <p:cNvSpPr txBox="1"/>
          <p:nvPr/>
        </p:nvSpPr>
        <p:spPr>
          <a:xfrm>
            <a:off x="2107573" y="0"/>
            <a:ext cx="7967181" cy="461665"/>
          </a:xfrm>
          <a:prstGeom prst="rect">
            <a:avLst/>
          </a:prstGeom>
          <a:noFill/>
        </p:spPr>
        <p:txBody>
          <a:bodyPr wrap="none" rtlCol="0">
            <a:spAutoFit/>
          </a:bodyPr>
          <a:lstStyle/>
          <a:p>
            <a:r>
              <a:rPr lang="en-US" sz="2400" b="1" u="sng" dirty="0"/>
              <a:t>Does smoke identification algorithm work across NFAN sites?</a:t>
            </a:r>
          </a:p>
        </p:txBody>
      </p:sp>
      <p:sp>
        <p:nvSpPr>
          <p:cNvPr id="2" name="TextBox 1">
            <a:extLst>
              <a:ext uri="{FF2B5EF4-FFF2-40B4-BE49-F238E27FC236}">
                <a16:creationId xmlns:a16="http://schemas.microsoft.com/office/drawing/2014/main" id="{3F9663CF-3579-3EFF-A94E-5CBF9D8223DF}"/>
              </a:ext>
            </a:extLst>
          </p:cNvPr>
          <p:cNvSpPr txBox="1"/>
          <p:nvPr/>
        </p:nvSpPr>
        <p:spPr>
          <a:xfrm>
            <a:off x="7148632" y="1607673"/>
            <a:ext cx="5043368" cy="1477328"/>
          </a:xfrm>
          <a:prstGeom prst="rect">
            <a:avLst/>
          </a:prstGeom>
          <a:noFill/>
        </p:spPr>
        <p:txBody>
          <a:bodyPr wrap="none" rtlCol="0">
            <a:spAutoFit/>
          </a:bodyPr>
          <a:lstStyle/>
          <a:p>
            <a:r>
              <a:rPr lang="en-US" dirty="0"/>
              <a:t>In 2021 all 5 sites were impacted by smoke.</a:t>
            </a:r>
          </a:p>
          <a:p>
            <a:endParaRPr lang="en-US" dirty="0"/>
          </a:p>
          <a:p>
            <a:r>
              <a:rPr lang="en-US" dirty="0"/>
              <a:t>MBO and SPL sampled both fresh and aged smoke</a:t>
            </a:r>
          </a:p>
          <a:p>
            <a:endParaRPr lang="en-US" dirty="0"/>
          </a:p>
          <a:p>
            <a:r>
              <a:rPr lang="en-US" dirty="0"/>
              <a:t>BOS, BND and APP sampled long range aged smoke.</a:t>
            </a:r>
          </a:p>
        </p:txBody>
      </p:sp>
      <p:pic>
        <p:nvPicPr>
          <p:cNvPr id="7" name="Picture 2">
            <a:extLst>
              <a:ext uri="{FF2B5EF4-FFF2-40B4-BE49-F238E27FC236}">
                <a16:creationId xmlns:a16="http://schemas.microsoft.com/office/drawing/2014/main" id="{B52D7ECE-271A-FCD4-B392-0AE3566DD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432" y="3801268"/>
            <a:ext cx="4754568" cy="255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884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811D470-A053-9E55-0A69-25364FCE46DA}"/>
              </a:ext>
            </a:extLst>
          </p:cNvPr>
          <p:cNvSpPr/>
          <p:nvPr/>
        </p:nvSpPr>
        <p:spPr>
          <a:xfrm>
            <a:off x="3289005" y="1209368"/>
            <a:ext cx="796297" cy="988142"/>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missing</a:t>
            </a:r>
          </a:p>
        </p:txBody>
      </p:sp>
      <p:pic>
        <p:nvPicPr>
          <p:cNvPr id="9" name="Picture 8">
            <a:extLst>
              <a:ext uri="{FF2B5EF4-FFF2-40B4-BE49-F238E27FC236}">
                <a16:creationId xmlns:a16="http://schemas.microsoft.com/office/drawing/2014/main" id="{A528B156-8CFA-B442-6186-AD029FE30332}"/>
              </a:ext>
            </a:extLst>
          </p:cNvPr>
          <p:cNvPicPr>
            <a:picLocks noChangeAspect="1"/>
          </p:cNvPicPr>
          <p:nvPr/>
        </p:nvPicPr>
        <p:blipFill>
          <a:blip r:embed="rId2"/>
          <a:stretch>
            <a:fillRect/>
          </a:stretch>
        </p:blipFill>
        <p:spPr>
          <a:xfrm>
            <a:off x="-434537" y="938119"/>
            <a:ext cx="8330184" cy="6247638"/>
          </a:xfrm>
          <a:prstGeom prst="rect">
            <a:avLst/>
          </a:prstGeom>
        </p:spPr>
      </p:pic>
      <p:sp>
        <p:nvSpPr>
          <p:cNvPr id="11" name="TextBox 10">
            <a:extLst>
              <a:ext uri="{FF2B5EF4-FFF2-40B4-BE49-F238E27FC236}">
                <a16:creationId xmlns:a16="http://schemas.microsoft.com/office/drawing/2014/main" id="{98C5AD22-94D0-4FA4-4C80-FC6E013D4C97}"/>
              </a:ext>
            </a:extLst>
          </p:cNvPr>
          <p:cNvSpPr txBox="1"/>
          <p:nvPr/>
        </p:nvSpPr>
        <p:spPr>
          <a:xfrm>
            <a:off x="7459249" y="1900990"/>
            <a:ext cx="4683142" cy="923330"/>
          </a:xfrm>
          <a:prstGeom prst="rect">
            <a:avLst/>
          </a:prstGeom>
          <a:noFill/>
        </p:spPr>
        <p:txBody>
          <a:bodyPr wrap="none" rtlCol="0">
            <a:spAutoFit/>
          </a:bodyPr>
          <a:lstStyle/>
          <a:p>
            <a:r>
              <a:rPr lang="en-US" dirty="0"/>
              <a:t>Algorithm: </a:t>
            </a:r>
          </a:p>
          <a:p>
            <a:pPr marL="285750" indent="-285750">
              <a:buFont typeface="Arial" panose="020B0604020202020204" pitchFamily="34" charset="0"/>
              <a:buChar char="•"/>
            </a:pPr>
            <a:r>
              <a:rPr lang="en-US" dirty="0"/>
              <a:t>MBO and SPL sampled fresh and aged smoke</a:t>
            </a:r>
          </a:p>
          <a:p>
            <a:pPr marL="285750" indent="-285750">
              <a:buFont typeface="Arial" panose="020B0604020202020204" pitchFamily="34" charset="0"/>
              <a:buChar char="•"/>
            </a:pPr>
            <a:r>
              <a:rPr lang="en-US" dirty="0"/>
              <a:t>BOS, BND, APP sampled aged smoke</a:t>
            </a:r>
          </a:p>
        </p:txBody>
      </p:sp>
      <p:sp>
        <p:nvSpPr>
          <p:cNvPr id="13" name="TextBox 12">
            <a:extLst>
              <a:ext uri="{FF2B5EF4-FFF2-40B4-BE49-F238E27FC236}">
                <a16:creationId xmlns:a16="http://schemas.microsoft.com/office/drawing/2014/main" id="{8702C61E-A80F-5DF0-1E3A-A8B2C19AD889}"/>
              </a:ext>
            </a:extLst>
          </p:cNvPr>
          <p:cNvSpPr txBox="1"/>
          <p:nvPr/>
        </p:nvSpPr>
        <p:spPr>
          <a:xfrm>
            <a:off x="5762774" y="1209368"/>
            <a:ext cx="775533" cy="646331"/>
          </a:xfrm>
          <a:prstGeom prst="rect">
            <a:avLst/>
          </a:prstGeom>
          <a:noFill/>
        </p:spPr>
        <p:txBody>
          <a:bodyPr wrap="none" rtlCol="0">
            <a:spAutoFit/>
          </a:bodyPr>
          <a:lstStyle/>
          <a:p>
            <a:r>
              <a:rPr lang="en-US" dirty="0">
                <a:solidFill>
                  <a:srgbClr val="243ED4"/>
                </a:solidFill>
              </a:rPr>
              <a:t>AGED</a:t>
            </a:r>
            <a:endParaRPr lang="en-US" dirty="0"/>
          </a:p>
          <a:p>
            <a:r>
              <a:rPr lang="en-US" dirty="0">
                <a:solidFill>
                  <a:srgbClr val="FA00FF"/>
                </a:solidFill>
              </a:rPr>
              <a:t>FRESH</a:t>
            </a:r>
          </a:p>
        </p:txBody>
      </p:sp>
      <p:sp>
        <p:nvSpPr>
          <p:cNvPr id="16" name="TextBox 15">
            <a:extLst>
              <a:ext uri="{FF2B5EF4-FFF2-40B4-BE49-F238E27FC236}">
                <a16:creationId xmlns:a16="http://schemas.microsoft.com/office/drawing/2014/main" id="{6D311BC5-C981-4411-8EF1-C9B70791494B}"/>
              </a:ext>
            </a:extLst>
          </p:cNvPr>
          <p:cNvSpPr txBox="1"/>
          <p:nvPr/>
        </p:nvSpPr>
        <p:spPr>
          <a:xfrm>
            <a:off x="7394048" y="6323263"/>
            <a:ext cx="2850652" cy="369332"/>
          </a:xfrm>
          <a:prstGeom prst="rect">
            <a:avLst/>
          </a:prstGeom>
          <a:noFill/>
        </p:spPr>
        <p:txBody>
          <a:bodyPr wrap="none" rtlCol="0">
            <a:spAutoFit/>
          </a:bodyPr>
          <a:lstStyle/>
          <a:p>
            <a:r>
              <a:rPr lang="en-US" dirty="0"/>
              <a:t>Compare with NAAPS model</a:t>
            </a:r>
          </a:p>
        </p:txBody>
      </p:sp>
      <p:sp>
        <p:nvSpPr>
          <p:cNvPr id="17" name="Right Arrow 16">
            <a:extLst>
              <a:ext uri="{FF2B5EF4-FFF2-40B4-BE49-F238E27FC236}">
                <a16:creationId xmlns:a16="http://schemas.microsoft.com/office/drawing/2014/main" id="{656EE1E1-386F-A016-36F4-F103C3C17DEB}"/>
              </a:ext>
            </a:extLst>
          </p:cNvPr>
          <p:cNvSpPr/>
          <p:nvPr/>
        </p:nvSpPr>
        <p:spPr>
          <a:xfrm>
            <a:off x="6933263" y="6323263"/>
            <a:ext cx="493589"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8E6D311-2E48-B539-917E-CA4B5112D586}"/>
              </a:ext>
            </a:extLst>
          </p:cNvPr>
          <p:cNvSpPr txBox="1"/>
          <p:nvPr/>
        </p:nvSpPr>
        <p:spPr>
          <a:xfrm>
            <a:off x="2107573" y="0"/>
            <a:ext cx="7967181" cy="461665"/>
          </a:xfrm>
          <a:prstGeom prst="rect">
            <a:avLst/>
          </a:prstGeom>
          <a:noFill/>
        </p:spPr>
        <p:txBody>
          <a:bodyPr wrap="none" rtlCol="0">
            <a:spAutoFit/>
          </a:bodyPr>
          <a:lstStyle/>
          <a:p>
            <a:r>
              <a:rPr lang="en-US" sz="2400" b="1" u="sng" dirty="0"/>
              <a:t>Does smoke identification algorithm work across NFAN sites?</a:t>
            </a:r>
          </a:p>
        </p:txBody>
      </p:sp>
      <p:sp>
        <p:nvSpPr>
          <p:cNvPr id="19" name="TextBox 18">
            <a:extLst>
              <a:ext uri="{FF2B5EF4-FFF2-40B4-BE49-F238E27FC236}">
                <a16:creationId xmlns:a16="http://schemas.microsoft.com/office/drawing/2014/main" id="{F51A4309-2ADD-B6E3-C2E7-865427217083}"/>
              </a:ext>
            </a:extLst>
          </p:cNvPr>
          <p:cNvSpPr txBox="1"/>
          <p:nvPr/>
        </p:nvSpPr>
        <p:spPr>
          <a:xfrm>
            <a:off x="7426852" y="765829"/>
            <a:ext cx="5166902" cy="830997"/>
          </a:xfrm>
          <a:prstGeom prst="rect">
            <a:avLst/>
          </a:prstGeom>
          <a:noFill/>
        </p:spPr>
        <p:txBody>
          <a:bodyPr wrap="square" rtlCol="0">
            <a:spAutoFit/>
          </a:bodyPr>
          <a:lstStyle/>
          <a:p>
            <a:r>
              <a:rPr lang="en-US" sz="2400" dirty="0"/>
              <a:t>Algorithm is promising for smoke age identification…</a:t>
            </a:r>
          </a:p>
        </p:txBody>
      </p:sp>
    </p:spTree>
    <p:extLst>
      <p:ext uri="{BB962C8B-B14F-4D97-AF65-F5344CB8AC3E}">
        <p14:creationId xmlns:p14="http://schemas.microsoft.com/office/powerpoint/2010/main" val="2364597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C7FD4C-FD84-08A3-5633-D0F2D4F2638D}"/>
              </a:ext>
            </a:extLst>
          </p:cNvPr>
          <p:cNvPicPr>
            <a:picLocks noChangeAspect="1"/>
          </p:cNvPicPr>
          <p:nvPr/>
        </p:nvPicPr>
        <p:blipFill rotWithShape="1">
          <a:blip r:embed="rId2"/>
          <a:srcRect l="9096" r="67446" b="47836"/>
          <a:stretch/>
        </p:blipFill>
        <p:spPr>
          <a:xfrm>
            <a:off x="595086" y="217715"/>
            <a:ext cx="3750760" cy="6255656"/>
          </a:xfrm>
          <a:prstGeom prst="rect">
            <a:avLst/>
          </a:prstGeom>
        </p:spPr>
      </p:pic>
      <p:pic>
        <p:nvPicPr>
          <p:cNvPr id="4" name="Picture 3">
            <a:extLst>
              <a:ext uri="{FF2B5EF4-FFF2-40B4-BE49-F238E27FC236}">
                <a16:creationId xmlns:a16="http://schemas.microsoft.com/office/drawing/2014/main" id="{91ED6779-ABCC-77CF-513F-61ADCD6FB35D}"/>
              </a:ext>
            </a:extLst>
          </p:cNvPr>
          <p:cNvPicPr>
            <a:picLocks noChangeAspect="1"/>
          </p:cNvPicPr>
          <p:nvPr/>
        </p:nvPicPr>
        <p:blipFill rotWithShape="1">
          <a:blip r:embed="rId3"/>
          <a:srcRect l="53808" t="53333" b="2488"/>
          <a:stretch/>
        </p:blipFill>
        <p:spPr>
          <a:xfrm>
            <a:off x="4550518" y="1146627"/>
            <a:ext cx="6306166" cy="5711373"/>
          </a:xfrm>
          <a:prstGeom prst="rect">
            <a:avLst/>
          </a:prstGeom>
        </p:spPr>
      </p:pic>
      <p:cxnSp>
        <p:nvCxnSpPr>
          <p:cNvPr id="6" name="Straight Connector 5">
            <a:extLst>
              <a:ext uri="{FF2B5EF4-FFF2-40B4-BE49-F238E27FC236}">
                <a16:creationId xmlns:a16="http://schemas.microsoft.com/office/drawing/2014/main" id="{093641DB-497C-01E5-D49E-696A6EAB74A0}"/>
              </a:ext>
            </a:extLst>
          </p:cNvPr>
          <p:cNvCxnSpPr>
            <a:cxnSpLocks/>
          </p:cNvCxnSpPr>
          <p:nvPr/>
        </p:nvCxnSpPr>
        <p:spPr>
          <a:xfrm>
            <a:off x="4315341" y="725715"/>
            <a:ext cx="30505" cy="57476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8BBD70B-F708-7105-2CE9-AC2CEA77FDA4}"/>
              </a:ext>
            </a:extLst>
          </p:cNvPr>
          <p:cNvSpPr txBox="1"/>
          <p:nvPr/>
        </p:nvSpPr>
        <p:spPr>
          <a:xfrm>
            <a:off x="3373216" y="740229"/>
            <a:ext cx="817853" cy="461665"/>
          </a:xfrm>
          <a:prstGeom prst="rect">
            <a:avLst/>
          </a:prstGeom>
          <a:noFill/>
        </p:spPr>
        <p:txBody>
          <a:bodyPr wrap="none" rtlCol="0">
            <a:spAutoFit/>
          </a:bodyPr>
          <a:lstStyle/>
          <a:p>
            <a:r>
              <a:rPr lang="en-US" sz="2400" dirty="0"/>
              <a:t>MBO</a:t>
            </a:r>
          </a:p>
        </p:txBody>
      </p:sp>
      <p:sp>
        <p:nvSpPr>
          <p:cNvPr id="9" name="TextBox 8">
            <a:extLst>
              <a:ext uri="{FF2B5EF4-FFF2-40B4-BE49-F238E27FC236}">
                <a16:creationId xmlns:a16="http://schemas.microsoft.com/office/drawing/2014/main" id="{D5CA9C58-F87F-F1FC-3001-4F18A883B546}"/>
              </a:ext>
            </a:extLst>
          </p:cNvPr>
          <p:cNvSpPr txBox="1"/>
          <p:nvPr/>
        </p:nvSpPr>
        <p:spPr>
          <a:xfrm>
            <a:off x="3514701" y="2648857"/>
            <a:ext cx="614271" cy="461665"/>
          </a:xfrm>
          <a:prstGeom prst="rect">
            <a:avLst/>
          </a:prstGeom>
          <a:noFill/>
        </p:spPr>
        <p:txBody>
          <a:bodyPr wrap="none" rtlCol="0">
            <a:spAutoFit/>
          </a:bodyPr>
          <a:lstStyle/>
          <a:p>
            <a:r>
              <a:rPr lang="en-US" sz="2400" dirty="0"/>
              <a:t>SPL</a:t>
            </a:r>
          </a:p>
        </p:txBody>
      </p:sp>
      <p:sp>
        <p:nvSpPr>
          <p:cNvPr id="11" name="TextBox 10">
            <a:extLst>
              <a:ext uri="{FF2B5EF4-FFF2-40B4-BE49-F238E27FC236}">
                <a16:creationId xmlns:a16="http://schemas.microsoft.com/office/drawing/2014/main" id="{C37281D1-4305-700D-1B2B-D0C9F5063686}"/>
              </a:ext>
            </a:extLst>
          </p:cNvPr>
          <p:cNvSpPr txBox="1"/>
          <p:nvPr/>
        </p:nvSpPr>
        <p:spPr>
          <a:xfrm rot="16200000">
            <a:off x="-770993" y="2301031"/>
            <a:ext cx="2362826" cy="461665"/>
          </a:xfrm>
          <a:prstGeom prst="rect">
            <a:avLst/>
          </a:prstGeom>
          <a:solidFill>
            <a:schemeClr val="bg1"/>
          </a:solidFill>
        </p:spPr>
        <p:txBody>
          <a:bodyPr wrap="none" rtlCol="0">
            <a:spAutoFit/>
          </a:bodyPr>
          <a:lstStyle/>
          <a:p>
            <a:r>
              <a:rPr lang="en-US" sz="2400" dirty="0"/>
              <a:t>Scattering (Mm</a:t>
            </a:r>
            <a:r>
              <a:rPr lang="en-US" sz="2400" baseline="30000" dirty="0"/>
              <a:t>-1</a:t>
            </a:r>
            <a:r>
              <a:rPr lang="en-US" sz="2400" dirty="0"/>
              <a:t>)</a:t>
            </a:r>
          </a:p>
        </p:txBody>
      </p:sp>
      <p:sp>
        <p:nvSpPr>
          <p:cNvPr id="12" name="5-Point Star 11">
            <a:extLst>
              <a:ext uri="{FF2B5EF4-FFF2-40B4-BE49-F238E27FC236}">
                <a16:creationId xmlns:a16="http://schemas.microsoft.com/office/drawing/2014/main" id="{FE16A13C-2804-C154-CD45-D48B5D6CD9B7}"/>
              </a:ext>
            </a:extLst>
          </p:cNvPr>
          <p:cNvSpPr/>
          <p:nvPr/>
        </p:nvSpPr>
        <p:spPr>
          <a:xfrm>
            <a:off x="7620005" y="2946401"/>
            <a:ext cx="319314" cy="319315"/>
          </a:xfrm>
          <a:prstGeom prst="star5">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0161468-2B2F-2890-D384-AFC6E31A229E}"/>
              </a:ext>
            </a:extLst>
          </p:cNvPr>
          <p:cNvSpPr txBox="1"/>
          <p:nvPr/>
        </p:nvSpPr>
        <p:spPr>
          <a:xfrm rot="16200000">
            <a:off x="9034074" y="3240007"/>
            <a:ext cx="3685232" cy="369332"/>
          </a:xfrm>
          <a:prstGeom prst="rect">
            <a:avLst/>
          </a:prstGeom>
          <a:noFill/>
        </p:spPr>
        <p:txBody>
          <a:bodyPr wrap="square">
            <a:spAutoFit/>
          </a:bodyPr>
          <a:lstStyle/>
          <a:p>
            <a:r>
              <a:rPr lang="en-US" dirty="0"/>
              <a:t>https://</a:t>
            </a:r>
            <a:r>
              <a:rPr lang="en-US" dirty="0" err="1"/>
              <a:t>www.nrlmry.navy.mil</a:t>
            </a:r>
            <a:r>
              <a:rPr lang="en-US" dirty="0"/>
              <a:t>/aerosol</a:t>
            </a:r>
          </a:p>
        </p:txBody>
      </p:sp>
      <p:cxnSp>
        <p:nvCxnSpPr>
          <p:cNvPr id="16" name="Straight Connector 15">
            <a:extLst>
              <a:ext uri="{FF2B5EF4-FFF2-40B4-BE49-F238E27FC236}">
                <a16:creationId xmlns:a16="http://schemas.microsoft.com/office/drawing/2014/main" id="{33E25AA5-9C66-2678-3106-7B04F1D84ECA}"/>
              </a:ext>
            </a:extLst>
          </p:cNvPr>
          <p:cNvCxnSpPr>
            <a:cxnSpLocks/>
          </p:cNvCxnSpPr>
          <p:nvPr/>
        </p:nvCxnSpPr>
        <p:spPr>
          <a:xfrm>
            <a:off x="2813113" y="740229"/>
            <a:ext cx="0" cy="5733142"/>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5-Point Star 16">
            <a:extLst>
              <a:ext uri="{FF2B5EF4-FFF2-40B4-BE49-F238E27FC236}">
                <a16:creationId xmlns:a16="http://schemas.microsoft.com/office/drawing/2014/main" id="{BF8AA877-03E8-6315-D069-A1B2237094B2}"/>
              </a:ext>
            </a:extLst>
          </p:cNvPr>
          <p:cNvSpPr/>
          <p:nvPr/>
        </p:nvSpPr>
        <p:spPr>
          <a:xfrm>
            <a:off x="4898573" y="2387605"/>
            <a:ext cx="319314" cy="319315"/>
          </a:xfrm>
          <a:prstGeom prst="star5">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5-Point Star 17">
            <a:extLst>
              <a:ext uri="{FF2B5EF4-FFF2-40B4-BE49-F238E27FC236}">
                <a16:creationId xmlns:a16="http://schemas.microsoft.com/office/drawing/2014/main" id="{C5A21F78-5023-D028-FA8F-F07FE86CAD2F}"/>
              </a:ext>
            </a:extLst>
          </p:cNvPr>
          <p:cNvSpPr/>
          <p:nvPr/>
        </p:nvSpPr>
        <p:spPr>
          <a:xfrm>
            <a:off x="7946573" y="3055259"/>
            <a:ext cx="319314" cy="319315"/>
          </a:xfrm>
          <a:prstGeom prst="star5">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2747A1C-91CC-EA70-C5E4-732C13F1EA2A}"/>
              </a:ext>
            </a:extLst>
          </p:cNvPr>
          <p:cNvSpPr txBox="1"/>
          <p:nvPr/>
        </p:nvSpPr>
        <p:spPr>
          <a:xfrm>
            <a:off x="3655467" y="4557485"/>
            <a:ext cx="696024" cy="461665"/>
          </a:xfrm>
          <a:prstGeom prst="rect">
            <a:avLst/>
          </a:prstGeom>
          <a:noFill/>
        </p:spPr>
        <p:txBody>
          <a:bodyPr wrap="none" rtlCol="0">
            <a:spAutoFit/>
          </a:bodyPr>
          <a:lstStyle/>
          <a:p>
            <a:r>
              <a:rPr lang="en-US" sz="2400" dirty="0"/>
              <a:t>BOS</a:t>
            </a:r>
          </a:p>
        </p:txBody>
      </p:sp>
      <p:sp>
        <p:nvSpPr>
          <p:cNvPr id="3" name="TextBox 2">
            <a:extLst>
              <a:ext uri="{FF2B5EF4-FFF2-40B4-BE49-F238E27FC236}">
                <a16:creationId xmlns:a16="http://schemas.microsoft.com/office/drawing/2014/main" id="{B3B66044-558B-E12B-E107-D032C3B3A016}"/>
              </a:ext>
            </a:extLst>
          </p:cNvPr>
          <p:cNvSpPr txBox="1"/>
          <p:nvPr/>
        </p:nvSpPr>
        <p:spPr>
          <a:xfrm>
            <a:off x="7766304" y="377952"/>
            <a:ext cx="1875193" cy="369332"/>
          </a:xfrm>
          <a:prstGeom prst="rect">
            <a:avLst/>
          </a:prstGeom>
          <a:noFill/>
        </p:spPr>
        <p:txBody>
          <a:bodyPr wrap="none" rtlCol="0">
            <a:spAutoFit/>
          </a:bodyPr>
          <a:lstStyle/>
          <a:p>
            <a:r>
              <a:rPr lang="en-US" dirty="0"/>
              <a:t>Morgan Creek fire</a:t>
            </a:r>
          </a:p>
        </p:txBody>
      </p:sp>
      <p:cxnSp>
        <p:nvCxnSpPr>
          <p:cNvPr id="7" name="Straight Arrow Connector 6">
            <a:extLst>
              <a:ext uri="{FF2B5EF4-FFF2-40B4-BE49-F238E27FC236}">
                <a16:creationId xmlns:a16="http://schemas.microsoft.com/office/drawing/2014/main" id="{C6547924-D3CF-6412-A7EB-52850B06D0B3}"/>
              </a:ext>
            </a:extLst>
          </p:cNvPr>
          <p:cNvCxnSpPr/>
          <p:nvPr/>
        </p:nvCxnSpPr>
        <p:spPr>
          <a:xfrm flipH="1">
            <a:off x="7846156" y="725715"/>
            <a:ext cx="419731" cy="2220686"/>
          </a:xfrm>
          <a:prstGeom prst="straightConnector1">
            <a:avLst/>
          </a:prstGeom>
          <a:ln w="38100">
            <a:solidFill>
              <a:srgbClr val="FA00FF"/>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D56C238-359D-8DE7-CA04-EB210A6A0840}"/>
              </a:ext>
            </a:extLst>
          </p:cNvPr>
          <p:cNvSpPr txBox="1"/>
          <p:nvPr/>
        </p:nvSpPr>
        <p:spPr>
          <a:xfrm>
            <a:off x="5067342" y="2202939"/>
            <a:ext cx="659155" cy="369332"/>
          </a:xfrm>
          <a:prstGeom prst="rect">
            <a:avLst/>
          </a:prstGeom>
          <a:noFill/>
        </p:spPr>
        <p:txBody>
          <a:bodyPr wrap="none" rtlCol="0">
            <a:spAutoFit/>
          </a:bodyPr>
          <a:lstStyle/>
          <a:p>
            <a:r>
              <a:rPr lang="en-US" dirty="0"/>
              <a:t>MBO</a:t>
            </a:r>
          </a:p>
        </p:txBody>
      </p:sp>
      <p:sp>
        <p:nvSpPr>
          <p:cNvPr id="19" name="TextBox 18">
            <a:extLst>
              <a:ext uri="{FF2B5EF4-FFF2-40B4-BE49-F238E27FC236}">
                <a16:creationId xmlns:a16="http://schemas.microsoft.com/office/drawing/2014/main" id="{753E6059-AA10-1971-B5BD-9081CFD2295C}"/>
              </a:ext>
            </a:extLst>
          </p:cNvPr>
          <p:cNvSpPr txBox="1"/>
          <p:nvPr/>
        </p:nvSpPr>
        <p:spPr>
          <a:xfrm>
            <a:off x="7253870" y="2703294"/>
            <a:ext cx="573994" cy="369332"/>
          </a:xfrm>
          <a:prstGeom prst="rect">
            <a:avLst/>
          </a:prstGeom>
          <a:noFill/>
        </p:spPr>
        <p:txBody>
          <a:bodyPr wrap="square" rtlCol="0">
            <a:spAutoFit/>
          </a:bodyPr>
          <a:lstStyle/>
          <a:p>
            <a:r>
              <a:rPr lang="en-US" dirty="0"/>
              <a:t>SPL</a:t>
            </a:r>
          </a:p>
        </p:txBody>
      </p:sp>
      <p:sp>
        <p:nvSpPr>
          <p:cNvPr id="21" name="TextBox 20">
            <a:extLst>
              <a:ext uri="{FF2B5EF4-FFF2-40B4-BE49-F238E27FC236}">
                <a16:creationId xmlns:a16="http://schemas.microsoft.com/office/drawing/2014/main" id="{7AB90A48-6CB9-2D31-F7CC-C82A5C3A5861}"/>
              </a:ext>
            </a:extLst>
          </p:cNvPr>
          <p:cNvSpPr txBox="1"/>
          <p:nvPr/>
        </p:nvSpPr>
        <p:spPr>
          <a:xfrm>
            <a:off x="8176446" y="3164508"/>
            <a:ext cx="573994" cy="369332"/>
          </a:xfrm>
          <a:prstGeom prst="rect">
            <a:avLst/>
          </a:prstGeom>
          <a:noFill/>
        </p:spPr>
        <p:txBody>
          <a:bodyPr wrap="square" rtlCol="0">
            <a:spAutoFit/>
          </a:bodyPr>
          <a:lstStyle/>
          <a:p>
            <a:r>
              <a:rPr lang="en-US" dirty="0"/>
              <a:t>BOS</a:t>
            </a:r>
          </a:p>
        </p:txBody>
      </p:sp>
    </p:spTree>
    <p:extLst>
      <p:ext uri="{BB962C8B-B14F-4D97-AF65-F5344CB8AC3E}">
        <p14:creationId xmlns:p14="http://schemas.microsoft.com/office/powerpoint/2010/main" val="263742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F738E-5209-0E34-D125-4D82EA223D9D}"/>
              </a:ext>
            </a:extLst>
          </p:cNvPr>
          <p:cNvPicPr>
            <a:picLocks noChangeAspect="1"/>
          </p:cNvPicPr>
          <p:nvPr/>
        </p:nvPicPr>
        <p:blipFill rotWithShape="1">
          <a:blip r:embed="rId2"/>
          <a:srcRect l="9096" t="3510" r="84550" b="47836"/>
          <a:stretch/>
        </p:blipFill>
        <p:spPr>
          <a:xfrm>
            <a:off x="595086" y="638629"/>
            <a:ext cx="1016000" cy="5834742"/>
          </a:xfrm>
          <a:prstGeom prst="rect">
            <a:avLst/>
          </a:prstGeom>
        </p:spPr>
      </p:pic>
      <p:pic>
        <p:nvPicPr>
          <p:cNvPr id="3" name="Picture 2">
            <a:extLst>
              <a:ext uri="{FF2B5EF4-FFF2-40B4-BE49-F238E27FC236}">
                <a16:creationId xmlns:a16="http://schemas.microsoft.com/office/drawing/2014/main" id="{6879949D-C323-E03B-BE26-F28CD211EA93}"/>
              </a:ext>
            </a:extLst>
          </p:cNvPr>
          <p:cNvPicPr>
            <a:picLocks noChangeAspect="1"/>
          </p:cNvPicPr>
          <p:nvPr/>
        </p:nvPicPr>
        <p:blipFill rotWithShape="1">
          <a:blip r:embed="rId2"/>
          <a:srcRect l="59734" r="24198" b="47836"/>
          <a:stretch/>
        </p:blipFill>
        <p:spPr>
          <a:xfrm>
            <a:off x="1567544" y="214088"/>
            <a:ext cx="2569029" cy="6255656"/>
          </a:xfrm>
          <a:prstGeom prst="rect">
            <a:avLst/>
          </a:prstGeom>
        </p:spPr>
      </p:pic>
      <p:sp>
        <p:nvSpPr>
          <p:cNvPr id="4" name="TextBox 3">
            <a:extLst>
              <a:ext uri="{FF2B5EF4-FFF2-40B4-BE49-F238E27FC236}">
                <a16:creationId xmlns:a16="http://schemas.microsoft.com/office/drawing/2014/main" id="{873B93F8-38BE-6AE6-94E4-0FE995B33681}"/>
              </a:ext>
            </a:extLst>
          </p:cNvPr>
          <p:cNvSpPr txBox="1"/>
          <p:nvPr/>
        </p:nvSpPr>
        <p:spPr>
          <a:xfrm>
            <a:off x="3315160" y="711201"/>
            <a:ext cx="817853" cy="461665"/>
          </a:xfrm>
          <a:prstGeom prst="rect">
            <a:avLst/>
          </a:prstGeom>
          <a:noFill/>
        </p:spPr>
        <p:txBody>
          <a:bodyPr wrap="none" rtlCol="0">
            <a:spAutoFit/>
          </a:bodyPr>
          <a:lstStyle/>
          <a:p>
            <a:r>
              <a:rPr lang="en-US" sz="2400" dirty="0"/>
              <a:t>MBO</a:t>
            </a:r>
          </a:p>
        </p:txBody>
      </p:sp>
      <p:sp>
        <p:nvSpPr>
          <p:cNvPr id="5" name="TextBox 4">
            <a:extLst>
              <a:ext uri="{FF2B5EF4-FFF2-40B4-BE49-F238E27FC236}">
                <a16:creationId xmlns:a16="http://schemas.microsoft.com/office/drawing/2014/main" id="{F987DD57-65C2-150F-81CB-9DB3B877F513}"/>
              </a:ext>
            </a:extLst>
          </p:cNvPr>
          <p:cNvSpPr txBox="1"/>
          <p:nvPr/>
        </p:nvSpPr>
        <p:spPr>
          <a:xfrm>
            <a:off x="3514701" y="2648857"/>
            <a:ext cx="614271" cy="461665"/>
          </a:xfrm>
          <a:prstGeom prst="rect">
            <a:avLst/>
          </a:prstGeom>
          <a:noFill/>
        </p:spPr>
        <p:txBody>
          <a:bodyPr wrap="none" rtlCol="0">
            <a:spAutoFit/>
          </a:bodyPr>
          <a:lstStyle/>
          <a:p>
            <a:r>
              <a:rPr lang="en-US" sz="2400" dirty="0"/>
              <a:t>SPL</a:t>
            </a:r>
          </a:p>
        </p:txBody>
      </p:sp>
      <p:cxnSp>
        <p:nvCxnSpPr>
          <p:cNvPr id="6" name="Straight Connector 5">
            <a:extLst>
              <a:ext uri="{FF2B5EF4-FFF2-40B4-BE49-F238E27FC236}">
                <a16:creationId xmlns:a16="http://schemas.microsoft.com/office/drawing/2014/main" id="{C7F9CE2F-EB72-370F-7AB6-DFF697CA6C69}"/>
              </a:ext>
            </a:extLst>
          </p:cNvPr>
          <p:cNvCxnSpPr>
            <a:cxnSpLocks/>
          </p:cNvCxnSpPr>
          <p:nvPr/>
        </p:nvCxnSpPr>
        <p:spPr>
          <a:xfrm>
            <a:off x="3022906" y="725715"/>
            <a:ext cx="0" cy="5733142"/>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014D01-3B7F-FF19-6F91-D3530120BC24}"/>
              </a:ext>
            </a:extLst>
          </p:cNvPr>
          <p:cNvSpPr txBox="1"/>
          <p:nvPr/>
        </p:nvSpPr>
        <p:spPr>
          <a:xfrm>
            <a:off x="3452271" y="4557485"/>
            <a:ext cx="696024" cy="461665"/>
          </a:xfrm>
          <a:prstGeom prst="rect">
            <a:avLst/>
          </a:prstGeom>
          <a:noFill/>
        </p:spPr>
        <p:txBody>
          <a:bodyPr wrap="none" rtlCol="0">
            <a:spAutoFit/>
          </a:bodyPr>
          <a:lstStyle/>
          <a:p>
            <a:r>
              <a:rPr lang="en-US" sz="2400" dirty="0"/>
              <a:t>BOS</a:t>
            </a:r>
          </a:p>
        </p:txBody>
      </p:sp>
      <p:cxnSp>
        <p:nvCxnSpPr>
          <p:cNvPr id="8" name="Straight Connector 7">
            <a:extLst>
              <a:ext uri="{FF2B5EF4-FFF2-40B4-BE49-F238E27FC236}">
                <a16:creationId xmlns:a16="http://schemas.microsoft.com/office/drawing/2014/main" id="{0046584C-F24A-3D55-B149-6E86A51C8455}"/>
              </a:ext>
            </a:extLst>
          </p:cNvPr>
          <p:cNvCxnSpPr>
            <a:cxnSpLocks/>
          </p:cNvCxnSpPr>
          <p:nvPr/>
        </p:nvCxnSpPr>
        <p:spPr>
          <a:xfrm>
            <a:off x="4109868" y="696686"/>
            <a:ext cx="30505" cy="57476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55F8E38-1AE6-87DB-F21A-BC2C2D4CBEBC}"/>
              </a:ext>
            </a:extLst>
          </p:cNvPr>
          <p:cNvPicPr>
            <a:picLocks noChangeAspect="1"/>
          </p:cNvPicPr>
          <p:nvPr/>
        </p:nvPicPr>
        <p:blipFill rotWithShape="1">
          <a:blip r:embed="rId3"/>
          <a:srcRect l="53405" t="52700" b="2433"/>
          <a:stretch/>
        </p:blipFill>
        <p:spPr>
          <a:xfrm>
            <a:off x="4418862" y="383544"/>
            <a:ext cx="6402286" cy="5800406"/>
          </a:xfrm>
          <a:prstGeom prst="rect">
            <a:avLst/>
          </a:prstGeom>
        </p:spPr>
      </p:pic>
      <p:sp>
        <p:nvSpPr>
          <p:cNvPr id="12" name="5-Point Star 11">
            <a:extLst>
              <a:ext uri="{FF2B5EF4-FFF2-40B4-BE49-F238E27FC236}">
                <a16:creationId xmlns:a16="http://schemas.microsoft.com/office/drawing/2014/main" id="{B883F682-E0A4-CB66-C9AA-6609435D1ABC}"/>
              </a:ext>
            </a:extLst>
          </p:cNvPr>
          <p:cNvSpPr/>
          <p:nvPr/>
        </p:nvSpPr>
        <p:spPr>
          <a:xfrm>
            <a:off x="7620005" y="2946401"/>
            <a:ext cx="319314" cy="319315"/>
          </a:xfrm>
          <a:prstGeom prst="star5">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a:extLst>
              <a:ext uri="{FF2B5EF4-FFF2-40B4-BE49-F238E27FC236}">
                <a16:creationId xmlns:a16="http://schemas.microsoft.com/office/drawing/2014/main" id="{2AAD4CB5-BF89-C776-2BE2-51954488AF1A}"/>
              </a:ext>
            </a:extLst>
          </p:cNvPr>
          <p:cNvSpPr/>
          <p:nvPr/>
        </p:nvSpPr>
        <p:spPr>
          <a:xfrm>
            <a:off x="4898573" y="2387605"/>
            <a:ext cx="319314" cy="319315"/>
          </a:xfrm>
          <a:prstGeom prst="star5">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a:extLst>
              <a:ext uri="{FF2B5EF4-FFF2-40B4-BE49-F238E27FC236}">
                <a16:creationId xmlns:a16="http://schemas.microsoft.com/office/drawing/2014/main" id="{302B13D4-CD15-AD2D-9286-D5B2C8766B12}"/>
              </a:ext>
            </a:extLst>
          </p:cNvPr>
          <p:cNvSpPr/>
          <p:nvPr/>
        </p:nvSpPr>
        <p:spPr>
          <a:xfrm>
            <a:off x="7946573" y="3055259"/>
            <a:ext cx="319314" cy="319315"/>
          </a:xfrm>
          <a:prstGeom prst="star5">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1E4F523-4343-407E-1EEF-5DA13086128B}"/>
              </a:ext>
            </a:extLst>
          </p:cNvPr>
          <p:cNvSpPr txBox="1"/>
          <p:nvPr/>
        </p:nvSpPr>
        <p:spPr>
          <a:xfrm rot="16200000">
            <a:off x="8990532" y="2809856"/>
            <a:ext cx="3685232" cy="369332"/>
          </a:xfrm>
          <a:prstGeom prst="rect">
            <a:avLst/>
          </a:prstGeom>
          <a:noFill/>
        </p:spPr>
        <p:txBody>
          <a:bodyPr wrap="square">
            <a:spAutoFit/>
          </a:bodyPr>
          <a:lstStyle/>
          <a:p>
            <a:r>
              <a:rPr lang="en-US" dirty="0"/>
              <a:t>https://</a:t>
            </a:r>
            <a:r>
              <a:rPr lang="en-US" dirty="0" err="1"/>
              <a:t>www.nrlmry.navy.mil</a:t>
            </a:r>
            <a:r>
              <a:rPr lang="en-US" dirty="0"/>
              <a:t>/aerosol</a:t>
            </a:r>
          </a:p>
        </p:txBody>
      </p:sp>
      <p:sp>
        <p:nvSpPr>
          <p:cNvPr id="15" name="TextBox 14">
            <a:extLst>
              <a:ext uri="{FF2B5EF4-FFF2-40B4-BE49-F238E27FC236}">
                <a16:creationId xmlns:a16="http://schemas.microsoft.com/office/drawing/2014/main" id="{DF1335EE-146D-109E-81C1-850D8607AFBC}"/>
              </a:ext>
            </a:extLst>
          </p:cNvPr>
          <p:cNvSpPr txBox="1"/>
          <p:nvPr/>
        </p:nvSpPr>
        <p:spPr>
          <a:xfrm>
            <a:off x="7405858" y="6213064"/>
            <a:ext cx="4977581" cy="646331"/>
          </a:xfrm>
          <a:prstGeom prst="rect">
            <a:avLst/>
          </a:prstGeom>
          <a:noFill/>
        </p:spPr>
        <p:txBody>
          <a:bodyPr wrap="none" rtlCol="0">
            <a:spAutoFit/>
          </a:bodyPr>
          <a:lstStyle/>
          <a:p>
            <a:r>
              <a:rPr lang="en-US" dirty="0"/>
              <a:t>Still seems promising for smoke age identification…</a:t>
            </a:r>
          </a:p>
          <a:p>
            <a:r>
              <a:rPr lang="en-US" dirty="0"/>
              <a:t>         How does the matrix look?</a:t>
            </a:r>
          </a:p>
        </p:txBody>
      </p:sp>
      <p:sp>
        <p:nvSpPr>
          <p:cNvPr id="16" name="Right Arrow 15">
            <a:extLst>
              <a:ext uri="{FF2B5EF4-FFF2-40B4-BE49-F238E27FC236}">
                <a16:creationId xmlns:a16="http://schemas.microsoft.com/office/drawing/2014/main" id="{B0457312-06B1-DB37-F348-F067B87BD68D}"/>
              </a:ext>
            </a:extLst>
          </p:cNvPr>
          <p:cNvSpPr/>
          <p:nvPr/>
        </p:nvSpPr>
        <p:spPr>
          <a:xfrm>
            <a:off x="7373210" y="6536229"/>
            <a:ext cx="493589"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F9C24DB-AADB-FBC0-7978-3E76EF759CAC}"/>
              </a:ext>
            </a:extLst>
          </p:cNvPr>
          <p:cNvSpPr txBox="1"/>
          <p:nvPr/>
        </p:nvSpPr>
        <p:spPr>
          <a:xfrm>
            <a:off x="5067342" y="2202939"/>
            <a:ext cx="659155" cy="369332"/>
          </a:xfrm>
          <a:prstGeom prst="rect">
            <a:avLst/>
          </a:prstGeom>
          <a:noFill/>
        </p:spPr>
        <p:txBody>
          <a:bodyPr wrap="none" rtlCol="0">
            <a:spAutoFit/>
          </a:bodyPr>
          <a:lstStyle/>
          <a:p>
            <a:r>
              <a:rPr lang="en-US" dirty="0"/>
              <a:t>MBO</a:t>
            </a:r>
          </a:p>
        </p:txBody>
      </p:sp>
      <p:sp>
        <p:nvSpPr>
          <p:cNvPr id="19" name="TextBox 18">
            <a:extLst>
              <a:ext uri="{FF2B5EF4-FFF2-40B4-BE49-F238E27FC236}">
                <a16:creationId xmlns:a16="http://schemas.microsoft.com/office/drawing/2014/main" id="{715274FA-1F39-3A6E-6597-B53CEB0FE5FD}"/>
              </a:ext>
            </a:extLst>
          </p:cNvPr>
          <p:cNvSpPr txBox="1"/>
          <p:nvPr/>
        </p:nvSpPr>
        <p:spPr>
          <a:xfrm>
            <a:off x="7253870" y="2703294"/>
            <a:ext cx="573994" cy="369332"/>
          </a:xfrm>
          <a:prstGeom prst="rect">
            <a:avLst/>
          </a:prstGeom>
          <a:noFill/>
        </p:spPr>
        <p:txBody>
          <a:bodyPr wrap="square" rtlCol="0">
            <a:spAutoFit/>
          </a:bodyPr>
          <a:lstStyle/>
          <a:p>
            <a:r>
              <a:rPr lang="en-US" dirty="0"/>
              <a:t>SPL</a:t>
            </a:r>
          </a:p>
        </p:txBody>
      </p:sp>
      <p:sp>
        <p:nvSpPr>
          <p:cNvPr id="20" name="TextBox 19">
            <a:extLst>
              <a:ext uri="{FF2B5EF4-FFF2-40B4-BE49-F238E27FC236}">
                <a16:creationId xmlns:a16="http://schemas.microsoft.com/office/drawing/2014/main" id="{E3FD53F0-BF19-D01F-8DFA-CE8D0EBF5704}"/>
              </a:ext>
            </a:extLst>
          </p:cNvPr>
          <p:cNvSpPr txBox="1"/>
          <p:nvPr/>
        </p:nvSpPr>
        <p:spPr>
          <a:xfrm>
            <a:off x="8176446" y="3164508"/>
            <a:ext cx="573994" cy="369332"/>
          </a:xfrm>
          <a:prstGeom prst="rect">
            <a:avLst/>
          </a:prstGeom>
          <a:noFill/>
        </p:spPr>
        <p:txBody>
          <a:bodyPr wrap="square" rtlCol="0">
            <a:spAutoFit/>
          </a:bodyPr>
          <a:lstStyle/>
          <a:p>
            <a:r>
              <a:rPr lang="en-US" dirty="0"/>
              <a:t>BOS</a:t>
            </a:r>
          </a:p>
        </p:txBody>
      </p:sp>
    </p:spTree>
    <p:extLst>
      <p:ext uri="{BB962C8B-B14F-4D97-AF65-F5344CB8AC3E}">
        <p14:creationId xmlns:p14="http://schemas.microsoft.com/office/powerpoint/2010/main" val="1597776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A24DC-8E29-3A1F-33F9-1DD102B207CD}"/>
              </a:ext>
            </a:extLst>
          </p:cNvPr>
          <p:cNvPicPr>
            <a:picLocks noChangeAspect="1"/>
          </p:cNvPicPr>
          <p:nvPr/>
        </p:nvPicPr>
        <p:blipFill>
          <a:blip r:embed="rId3"/>
          <a:stretch>
            <a:fillRect/>
          </a:stretch>
        </p:blipFill>
        <p:spPr>
          <a:xfrm>
            <a:off x="273049" y="2015224"/>
            <a:ext cx="5788152" cy="4317499"/>
          </a:xfrm>
          <a:prstGeom prst="rect">
            <a:avLst/>
          </a:prstGeom>
        </p:spPr>
      </p:pic>
      <p:cxnSp>
        <p:nvCxnSpPr>
          <p:cNvPr id="4" name="Straight Connector 3">
            <a:extLst>
              <a:ext uri="{FF2B5EF4-FFF2-40B4-BE49-F238E27FC236}">
                <a16:creationId xmlns:a16="http://schemas.microsoft.com/office/drawing/2014/main" id="{E1EE99CA-E133-DA94-1C9E-282DEE47A5EE}"/>
              </a:ext>
            </a:extLst>
          </p:cNvPr>
          <p:cNvCxnSpPr>
            <a:cxnSpLocks/>
          </p:cNvCxnSpPr>
          <p:nvPr/>
        </p:nvCxnSpPr>
        <p:spPr>
          <a:xfrm flipV="1">
            <a:off x="2633472" y="2015224"/>
            <a:ext cx="2877312" cy="1718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65C3F5-4899-04FA-F3C6-242940A7E235}"/>
              </a:ext>
            </a:extLst>
          </p:cNvPr>
          <p:cNvCxnSpPr>
            <a:cxnSpLocks/>
          </p:cNvCxnSpPr>
          <p:nvPr/>
        </p:nvCxnSpPr>
        <p:spPr>
          <a:xfrm>
            <a:off x="2645664" y="3733292"/>
            <a:ext cx="1146048" cy="1353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5E27C-050F-DB71-A5FD-F53FEFD57BB7}"/>
              </a:ext>
            </a:extLst>
          </p:cNvPr>
          <p:cNvCxnSpPr>
            <a:cxnSpLocks/>
          </p:cNvCxnSpPr>
          <p:nvPr/>
        </p:nvCxnSpPr>
        <p:spPr>
          <a:xfrm flipH="1">
            <a:off x="3791712" y="2015224"/>
            <a:ext cx="1719072" cy="307138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AAE7729-6D38-544C-E9C5-E8098AA36333}"/>
              </a:ext>
            </a:extLst>
          </p:cNvPr>
          <p:cNvPicPr>
            <a:picLocks noChangeAspect="1"/>
          </p:cNvPicPr>
          <p:nvPr/>
        </p:nvPicPr>
        <p:blipFill>
          <a:blip r:embed="rId4"/>
          <a:stretch>
            <a:fillRect/>
          </a:stretch>
        </p:blipFill>
        <p:spPr>
          <a:xfrm>
            <a:off x="6191248" y="809244"/>
            <a:ext cx="5788153" cy="6160510"/>
          </a:xfrm>
          <a:prstGeom prst="rect">
            <a:avLst/>
          </a:prstGeom>
        </p:spPr>
      </p:pic>
      <p:cxnSp>
        <p:nvCxnSpPr>
          <p:cNvPr id="8" name="Straight Connector 7">
            <a:extLst>
              <a:ext uri="{FF2B5EF4-FFF2-40B4-BE49-F238E27FC236}">
                <a16:creationId xmlns:a16="http://schemas.microsoft.com/office/drawing/2014/main" id="{07AFA6E4-BE8C-0432-DE19-81AA65DC37A4}"/>
              </a:ext>
            </a:extLst>
          </p:cNvPr>
          <p:cNvCxnSpPr>
            <a:cxnSpLocks/>
          </p:cNvCxnSpPr>
          <p:nvPr/>
        </p:nvCxnSpPr>
        <p:spPr>
          <a:xfrm flipV="1">
            <a:off x="8513572" y="2002524"/>
            <a:ext cx="2877312" cy="1718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FBC71C-AA2C-AA68-31ED-F50C4D3E6A97}"/>
              </a:ext>
            </a:extLst>
          </p:cNvPr>
          <p:cNvCxnSpPr>
            <a:cxnSpLocks/>
          </p:cNvCxnSpPr>
          <p:nvPr/>
        </p:nvCxnSpPr>
        <p:spPr>
          <a:xfrm>
            <a:off x="8525764" y="3720592"/>
            <a:ext cx="1146048" cy="1353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A38F58-6328-9A8B-2BC5-BF18521073F8}"/>
              </a:ext>
            </a:extLst>
          </p:cNvPr>
          <p:cNvCxnSpPr>
            <a:cxnSpLocks/>
          </p:cNvCxnSpPr>
          <p:nvPr/>
        </p:nvCxnSpPr>
        <p:spPr>
          <a:xfrm flipH="1">
            <a:off x="9671812" y="2002524"/>
            <a:ext cx="1719072" cy="307138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A656C67-23FD-1F3D-2677-AEDE82EABF0A}"/>
              </a:ext>
            </a:extLst>
          </p:cNvPr>
          <p:cNvSpPr txBox="1"/>
          <p:nvPr/>
        </p:nvSpPr>
        <p:spPr>
          <a:xfrm>
            <a:off x="1549400" y="1765300"/>
            <a:ext cx="2157835" cy="369332"/>
          </a:xfrm>
          <a:prstGeom prst="rect">
            <a:avLst/>
          </a:prstGeom>
          <a:noFill/>
        </p:spPr>
        <p:txBody>
          <a:bodyPr wrap="none" rtlCol="0">
            <a:spAutoFit/>
          </a:bodyPr>
          <a:lstStyle/>
          <a:p>
            <a:r>
              <a:rPr lang="en-US" dirty="0"/>
              <a:t>BOS: 2020-2021 data</a:t>
            </a:r>
          </a:p>
        </p:txBody>
      </p:sp>
      <p:sp>
        <p:nvSpPr>
          <p:cNvPr id="12" name="TextBox 11">
            <a:extLst>
              <a:ext uri="{FF2B5EF4-FFF2-40B4-BE49-F238E27FC236}">
                <a16:creationId xmlns:a16="http://schemas.microsoft.com/office/drawing/2014/main" id="{A3B87136-3DC3-7054-AFD3-650187F52F3C}"/>
              </a:ext>
            </a:extLst>
          </p:cNvPr>
          <p:cNvSpPr txBox="1"/>
          <p:nvPr/>
        </p:nvSpPr>
        <p:spPr>
          <a:xfrm>
            <a:off x="8242300" y="774158"/>
            <a:ext cx="1828321" cy="369332"/>
          </a:xfrm>
          <a:prstGeom prst="rect">
            <a:avLst/>
          </a:prstGeom>
          <a:noFill/>
        </p:spPr>
        <p:txBody>
          <a:bodyPr wrap="none" rtlCol="0">
            <a:spAutoFit/>
          </a:bodyPr>
          <a:lstStyle/>
          <a:p>
            <a:r>
              <a:rPr lang="en-US" dirty="0"/>
              <a:t>5 sites: 2021 data</a:t>
            </a:r>
          </a:p>
        </p:txBody>
      </p:sp>
      <p:sp>
        <p:nvSpPr>
          <p:cNvPr id="13" name="TextBox 12">
            <a:extLst>
              <a:ext uri="{FF2B5EF4-FFF2-40B4-BE49-F238E27FC236}">
                <a16:creationId xmlns:a16="http://schemas.microsoft.com/office/drawing/2014/main" id="{F3AB3BE7-B53C-AE25-7615-DA590D46C665}"/>
              </a:ext>
            </a:extLst>
          </p:cNvPr>
          <p:cNvSpPr txBox="1"/>
          <p:nvPr/>
        </p:nvSpPr>
        <p:spPr>
          <a:xfrm>
            <a:off x="2107573" y="0"/>
            <a:ext cx="7967181" cy="461665"/>
          </a:xfrm>
          <a:prstGeom prst="rect">
            <a:avLst/>
          </a:prstGeom>
          <a:noFill/>
        </p:spPr>
        <p:txBody>
          <a:bodyPr wrap="none" rtlCol="0">
            <a:spAutoFit/>
          </a:bodyPr>
          <a:lstStyle/>
          <a:p>
            <a:r>
              <a:rPr lang="en-US" sz="2400" b="1" u="sng" dirty="0"/>
              <a:t>Does smoke identification algorithm work across NFAN sites?</a:t>
            </a:r>
          </a:p>
        </p:txBody>
      </p:sp>
      <p:sp>
        <p:nvSpPr>
          <p:cNvPr id="5" name="TextBox 4">
            <a:extLst>
              <a:ext uri="{FF2B5EF4-FFF2-40B4-BE49-F238E27FC236}">
                <a16:creationId xmlns:a16="http://schemas.microsoft.com/office/drawing/2014/main" id="{0BF25B68-0AAD-CF2C-4FDE-59600679BCFC}"/>
              </a:ext>
            </a:extLst>
          </p:cNvPr>
          <p:cNvSpPr txBox="1"/>
          <p:nvPr/>
        </p:nvSpPr>
        <p:spPr>
          <a:xfrm>
            <a:off x="3253341" y="891663"/>
            <a:ext cx="1473480" cy="369332"/>
          </a:xfrm>
          <a:prstGeom prst="rect">
            <a:avLst/>
          </a:prstGeom>
          <a:noFill/>
        </p:spPr>
        <p:txBody>
          <a:bodyPr wrap="none" rtlCol="0">
            <a:spAutoFit/>
          </a:bodyPr>
          <a:lstStyle/>
          <a:p>
            <a:r>
              <a:rPr lang="en-US" dirty="0"/>
              <a:t>Not so good!!</a:t>
            </a:r>
          </a:p>
        </p:txBody>
      </p:sp>
      <p:cxnSp>
        <p:nvCxnSpPr>
          <p:cNvPr id="14" name="Straight Arrow Connector 13">
            <a:extLst>
              <a:ext uri="{FF2B5EF4-FFF2-40B4-BE49-F238E27FC236}">
                <a16:creationId xmlns:a16="http://schemas.microsoft.com/office/drawing/2014/main" id="{37ED929B-241A-2509-FFAA-47427301E41C}"/>
              </a:ext>
            </a:extLst>
          </p:cNvPr>
          <p:cNvCxnSpPr>
            <a:stCxn id="5" idx="3"/>
          </p:cNvCxnSpPr>
          <p:nvPr/>
        </p:nvCxnSpPr>
        <p:spPr>
          <a:xfrm>
            <a:off x="4726821" y="1076329"/>
            <a:ext cx="1978779" cy="500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512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1AF0E-245E-487E-6AB0-FDBB397EE7F7}"/>
              </a:ext>
            </a:extLst>
          </p:cNvPr>
          <p:cNvPicPr>
            <a:picLocks noChangeAspect="1"/>
          </p:cNvPicPr>
          <p:nvPr/>
        </p:nvPicPr>
        <p:blipFill>
          <a:blip r:embed="rId2"/>
          <a:stretch>
            <a:fillRect/>
          </a:stretch>
        </p:blipFill>
        <p:spPr>
          <a:xfrm>
            <a:off x="85344" y="365760"/>
            <a:ext cx="9144000" cy="6858000"/>
          </a:xfrm>
          <a:prstGeom prst="rect">
            <a:avLst/>
          </a:prstGeom>
        </p:spPr>
      </p:pic>
      <p:sp>
        <p:nvSpPr>
          <p:cNvPr id="4" name="Oval 3">
            <a:extLst>
              <a:ext uri="{FF2B5EF4-FFF2-40B4-BE49-F238E27FC236}">
                <a16:creationId xmlns:a16="http://schemas.microsoft.com/office/drawing/2014/main" id="{EE78784D-2FA2-AD77-E7B3-6A8E68256066}"/>
              </a:ext>
            </a:extLst>
          </p:cNvPr>
          <p:cNvSpPr/>
          <p:nvPr/>
        </p:nvSpPr>
        <p:spPr>
          <a:xfrm>
            <a:off x="4657344" y="658368"/>
            <a:ext cx="3730752" cy="2682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95607C9-7113-B1A3-2E81-D905C5ACC016}"/>
              </a:ext>
            </a:extLst>
          </p:cNvPr>
          <p:cNvSpPr/>
          <p:nvPr/>
        </p:nvSpPr>
        <p:spPr>
          <a:xfrm>
            <a:off x="4053840" y="2987040"/>
            <a:ext cx="3730752" cy="15605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8B27C24-97D5-FC31-3E55-790EB406B573}"/>
              </a:ext>
            </a:extLst>
          </p:cNvPr>
          <p:cNvSpPr/>
          <p:nvPr/>
        </p:nvSpPr>
        <p:spPr>
          <a:xfrm>
            <a:off x="4511040" y="4553712"/>
            <a:ext cx="2218944" cy="15605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742CEFC2-FA9A-C7F1-0AFE-327826631F22}"/>
              </a:ext>
            </a:extLst>
          </p:cNvPr>
          <p:cNvCxnSpPr/>
          <p:nvPr/>
        </p:nvCxnSpPr>
        <p:spPr>
          <a:xfrm>
            <a:off x="2499360" y="1042416"/>
            <a:ext cx="2157984" cy="615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CC6EE7D-FA7F-B708-63E6-AFCB6C5FC5C7}"/>
              </a:ext>
            </a:extLst>
          </p:cNvPr>
          <p:cNvCxnSpPr>
            <a:cxnSpLocks/>
          </p:cNvCxnSpPr>
          <p:nvPr/>
        </p:nvCxnSpPr>
        <p:spPr>
          <a:xfrm>
            <a:off x="2645664" y="1475232"/>
            <a:ext cx="1865376" cy="1731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A44E275-4BB4-7DFE-8A02-5575D2A5E61A}"/>
              </a:ext>
            </a:extLst>
          </p:cNvPr>
          <p:cNvCxnSpPr>
            <a:cxnSpLocks/>
          </p:cNvCxnSpPr>
          <p:nvPr/>
        </p:nvCxnSpPr>
        <p:spPr>
          <a:xfrm>
            <a:off x="2627376" y="2042160"/>
            <a:ext cx="2029968" cy="2859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Block Arc 16">
            <a:extLst>
              <a:ext uri="{FF2B5EF4-FFF2-40B4-BE49-F238E27FC236}">
                <a16:creationId xmlns:a16="http://schemas.microsoft.com/office/drawing/2014/main" id="{A2C378F6-621D-B044-325F-08AFBE8640FE}"/>
              </a:ext>
            </a:extLst>
          </p:cNvPr>
          <p:cNvSpPr/>
          <p:nvPr/>
        </p:nvSpPr>
        <p:spPr>
          <a:xfrm rot="5400000">
            <a:off x="2279904" y="1292352"/>
            <a:ext cx="390144" cy="341376"/>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lock Arc 17">
            <a:extLst>
              <a:ext uri="{FF2B5EF4-FFF2-40B4-BE49-F238E27FC236}">
                <a16:creationId xmlns:a16="http://schemas.microsoft.com/office/drawing/2014/main" id="{857DE445-026B-8CFC-50B5-6762F342C0C6}"/>
              </a:ext>
            </a:extLst>
          </p:cNvPr>
          <p:cNvSpPr/>
          <p:nvPr/>
        </p:nvSpPr>
        <p:spPr>
          <a:xfrm rot="5400000">
            <a:off x="2261616" y="1847088"/>
            <a:ext cx="390144" cy="341376"/>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D8E0DB1B-5E3B-B384-8CCF-F08DFAAB1F04}"/>
              </a:ext>
            </a:extLst>
          </p:cNvPr>
          <p:cNvSpPr txBox="1"/>
          <p:nvPr/>
        </p:nvSpPr>
        <p:spPr>
          <a:xfrm>
            <a:off x="9054109" y="1938972"/>
            <a:ext cx="279805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Different pattern across NFAN sites.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SAE appears to separate fresh vs aged:          SAE&gt;2 </a:t>
            </a:r>
            <a:r>
              <a:rPr lang="en-US" dirty="0">
                <a:sym typeface="Wingdings" pitchFamily="2" charset="2"/>
              </a:rPr>
              <a:t>fresh smoke</a:t>
            </a:r>
            <a:endParaRPr lang="en-US" dirty="0"/>
          </a:p>
        </p:txBody>
      </p:sp>
      <p:sp>
        <p:nvSpPr>
          <p:cNvPr id="25" name="TextBox 24">
            <a:extLst>
              <a:ext uri="{FF2B5EF4-FFF2-40B4-BE49-F238E27FC236}">
                <a16:creationId xmlns:a16="http://schemas.microsoft.com/office/drawing/2014/main" id="{3E05F8C0-3B74-B41D-AAE2-E92F3459D07F}"/>
              </a:ext>
            </a:extLst>
          </p:cNvPr>
          <p:cNvSpPr txBox="1"/>
          <p:nvPr/>
        </p:nvSpPr>
        <p:spPr>
          <a:xfrm>
            <a:off x="9744663" y="6519446"/>
            <a:ext cx="2447337" cy="338554"/>
          </a:xfrm>
          <a:prstGeom prst="rect">
            <a:avLst/>
          </a:prstGeom>
          <a:noFill/>
        </p:spPr>
        <p:txBody>
          <a:bodyPr wrap="none" rtlCol="0">
            <a:spAutoFit/>
          </a:bodyPr>
          <a:lstStyle/>
          <a:p>
            <a:r>
              <a:rPr lang="en-US" sz="1600" dirty="0"/>
              <a:t>Note: y-axis goes to 4 not 3</a:t>
            </a:r>
          </a:p>
        </p:txBody>
      </p:sp>
      <p:sp>
        <p:nvSpPr>
          <p:cNvPr id="30" name="TextBox 29">
            <a:extLst>
              <a:ext uri="{FF2B5EF4-FFF2-40B4-BE49-F238E27FC236}">
                <a16:creationId xmlns:a16="http://schemas.microsoft.com/office/drawing/2014/main" id="{96B2B2E8-0FC1-133A-7754-955455626367}"/>
              </a:ext>
            </a:extLst>
          </p:cNvPr>
          <p:cNvSpPr txBox="1"/>
          <p:nvPr/>
        </p:nvSpPr>
        <p:spPr>
          <a:xfrm>
            <a:off x="7535716" y="3186266"/>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31" name="TextBox 30">
            <a:extLst>
              <a:ext uri="{FF2B5EF4-FFF2-40B4-BE49-F238E27FC236}">
                <a16:creationId xmlns:a16="http://schemas.microsoft.com/office/drawing/2014/main" id="{ACD9F0DD-491B-2EB5-FACF-529B21A2AD2D}"/>
              </a:ext>
            </a:extLst>
          </p:cNvPr>
          <p:cNvSpPr txBox="1"/>
          <p:nvPr/>
        </p:nvSpPr>
        <p:spPr>
          <a:xfrm>
            <a:off x="7456862" y="4393078"/>
            <a:ext cx="1215013" cy="307777"/>
          </a:xfrm>
          <a:prstGeom prst="rect">
            <a:avLst/>
          </a:prstGeom>
          <a:noFill/>
        </p:spPr>
        <p:txBody>
          <a:bodyPr wrap="none" rtlCol="0">
            <a:spAutoFit/>
          </a:bodyPr>
          <a:lstStyle/>
          <a:p>
            <a:r>
              <a:rPr lang="en-US" sz="1400" dirty="0"/>
              <a:t>BC dominated</a:t>
            </a:r>
          </a:p>
        </p:txBody>
      </p:sp>
      <p:sp>
        <p:nvSpPr>
          <p:cNvPr id="32" name="TextBox 31">
            <a:extLst>
              <a:ext uri="{FF2B5EF4-FFF2-40B4-BE49-F238E27FC236}">
                <a16:creationId xmlns:a16="http://schemas.microsoft.com/office/drawing/2014/main" id="{3A4D6E09-631B-659D-2238-3DC31F0D683C}"/>
              </a:ext>
            </a:extLst>
          </p:cNvPr>
          <p:cNvSpPr txBox="1"/>
          <p:nvPr/>
        </p:nvSpPr>
        <p:spPr>
          <a:xfrm>
            <a:off x="1638123" y="3600251"/>
            <a:ext cx="1091581" cy="307777"/>
          </a:xfrm>
          <a:prstGeom prst="rect">
            <a:avLst/>
          </a:prstGeom>
          <a:noFill/>
        </p:spPr>
        <p:txBody>
          <a:bodyPr wrap="none" rtlCol="0">
            <a:spAutoFit/>
          </a:bodyPr>
          <a:lstStyle/>
          <a:p>
            <a:r>
              <a:rPr lang="en-US" sz="1400" dirty="0"/>
              <a:t>dust/BC/</a:t>
            </a:r>
            <a:r>
              <a:rPr lang="en-US" sz="1400" dirty="0" err="1"/>
              <a:t>BrC</a:t>
            </a:r>
            <a:endParaRPr lang="en-US" sz="1400" dirty="0"/>
          </a:p>
        </p:txBody>
      </p:sp>
      <p:sp>
        <p:nvSpPr>
          <p:cNvPr id="33" name="TextBox 32">
            <a:extLst>
              <a:ext uri="{FF2B5EF4-FFF2-40B4-BE49-F238E27FC236}">
                <a16:creationId xmlns:a16="http://schemas.microsoft.com/office/drawing/2014/main" id="{E2B3234A-D633-CAE3-EC22-A5788DD89A6F}"/>
              </a:ext>
            </a:extLst>
          </p:cNvPr>
          <p:cNvSpPr txBox="1"/>
          <p:nvPr/>
        </p:nvSpPr>
        <p:spPr>
          <a:xfrm>
            <a:off x="1701918" y="4392584"/>
            <a:ext cx="1472775" cy="307777"/>
          </a:xfrm>
          <a:prstGeom prst="rect">
            <a:avLst/>
          </a:prstGeom>
          <a:noFill/>
        </p:spPr>
        <p:txBody>
          <a:bodyPr wrap="none" rtlCol="0">
            <a:spAutoFit/>
          </a:bodyPr>
          <a:lstStyle/>
          <a:p>
            <a:r>
              <a:rPr lang="en-US" sz="1400" dirty="0"/>
              <a:t>BC/large particles</a:t>
            </a:r>
          </a:p>
        </p:txBody>
      </p:sp>
      <p:sp>
        <p:nvSpPr>
          <p:cNvPr id="34" name="TextBox 33">
            <a:extLst>
              <a:ext uri="{FF2B5EF4-FFF2-40B4-BE49-F238E27FC236}">
                <a16:creationId xmlns:a16="http://schemas.microsoft.com/office/drawing/2014/main" id="{DA7556F8-366D-A758-7A47-10E8E835F290}"/>
              </a:ext>
            </a:extLst>
          </p:cNvPr>
          <p:cNvSpPr txBox="1"/>
          <p:nvPr/>
        </p:nvSpPr>
        <p:spPr>
          <a:xfrm>
            <a:off x="1595677" y="5655208"/>
            <a:ext cx="1281954" cy="523220"/>
          </a:xfrm>
          <a:prstGeom prst="rect">
            <a:avLst/>
          </a:prstGeom>
          <a:noFill/>
        </p:spPr>
        <p:txBody>
          <a:bodyPr wrap="none" rtlCol="0">
            <a:spAutoFit/>
          </a:bodyPr>
          <a:lstStyle/>
          <a:p>
            <a:r>
              <a:rPr lang="en-US" sz="1400" dirty="0"/>
              <a:t>large particles</a:t>
            </a:r>
          </a:p>
          <a:p>
            <a:r>
              <a:rPr lang="en-US" sz="1400" dirty="0"/>
              <a:t>low absorption</a:t>
            </a:r>
          </a:p>
        </p:txBody>
      </p:sp>
      <p:sp>
        <p:nvSpPr>
          <p:cNvPr id="44" name="TextBox 43">
            <a:extLst>
              <a:ext uri="{FF2B5EF4-FFF2-40B4-BE49-F238E27FC236}">
                <a16:creationId xmlns:a16="http://schemas.microsoft.com/office/drawing/2014/main" id="{E77B54E8-A0EA-5A24-D4C5-24205CDBDA3F}"/>
              </a:ext>
            </a:extLst>
          </p:cNvPr>
          <p:cNvSpPr txBox="1"/>
          <p:nvPr/>
        </p:nvSpPr>
        <p:spPr>
          <a:xfrm rot="16200000">
            <a:off x="-5086841" y="2737342"/>
            <a:ext cx="3129768" cy="369332"/>
          </a:xfrm>
          <a:prstGeom prst="rect">
            <a:avLst/>
          </a:prstGeom>
          <a:solidFill>
            <a:schemeClr val="bg1"/>
          </a:solidFill>
        </p:spPr>
        <p:txBody>
          <a:bodyPr wrap="none" rtlCol="0">
            <a:spAutoFit/>
          </a:bodyPr>
          <a:lstStyle/>
          <a:p>
            <a:r>
              <a:rPr lang="en-US" dirty="0"/>
              <a:t>Absorption Angstrom exponent</a:t>
            </a:r>
          </a:p>
        </p:txBody>
      </p:sp>
      <p:cxnSp>
        <p:nvCxnSpPr>
          <p:cNvPr id="10" name="Straight Connector 9">
            <a:extLst>
              <a:ext uri="{FF2B5EF4-FFF2-40B4-BE49-F238E27FC236}">
                <a16:creationId xmlns:a16="http://schemas.microsoft.com/office/drawing/2014/main" id="{0AA394C8-2813-CD41-CB8C-276B8A6B3E2B}"/>
              </a:ext>
            </a:extLst>
          </p:cNvPr>
          <p:cNvCxnSpPr/>
          <p:nvPr/>
        </p:nvCxnSpPr>
        <p:spPr>
          <a:xfrm flipH="1">
            <a:off x="1458809" y="4840224"/>
            <a:ext cx="73194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E353C63-E7DC-2B07-B41A-5977D99E4EF0}"/>
              </a:ext>
            </a:extLst>
          </p:cNvPr>
          <p:cNvCxnSpPr>
            <a:cxnSpLocks/>
          </p:cNvCxnSpPr>
          <p:nvPr/>
        </p:nvCxnSpPr>
        <p:spPr>
          <a:xfrm flipV="1">
            <a:off x="3883151" y="4840224"/>
            <a:ext cx="1" cy="13340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26BBC03-6341-42F1-4B19-8A69133946A0}"/>
              </a:ext>
            </a:extLst>
          </p:cNvPr>
          <p:cNvCxnSpPr>
            <a:cxnSpLocks/>
          </p:cNvCxnSpPr>
          <p:nvPr/>
        </p:nvCxnSpPr>
        <p:spPr>
          <a:xfrm flipV="1">
            <a:off x="5072887" y="702101"/>
            <a:ext cx="15241" cy="34294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6126FA8-8E05-D606-546D-92A60FB0A3E0}"/>
              </a:ext>
            </a:extLst>
          </p:cNvPr>
          <p:cNvCxnSpPr>
            <a:cxnSpLocks/>
          </p:cNvCxnSpPr>
          <p:nvPr/>
        </p:nvCxnSpPr>
        <p:spPr>
          <a:xfrm flipH="1">
            <a:off x="5080507" y="2863454"/>
            <a:ext cx="36733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2260901-F9F4-991C-A4C4-3A2D70E62EAB}"/>
              </a:ext>
            </a:extLst>
          </p:cNvPr>
          <p:cNvCxnSpPr>
            <a:cxnSpLocks/>
          </p:cNvCxnSpPr>
          <p:nvPr/>
        </p:nvCxnSpPr>
        <p:spPr>
          <a:xfrm flipH="1">
            <a:off x="3878781" y="4131518"/>
            <a:ext cx="1194106" cy="702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E51EA02-0F80-8294-D960-0DF178482CFB}"/>
              </a:ext>
            </a:extLst>
          </p:cNvPr>
          <p:cNvCxnSpPr/>
          <p:nvPr/>
        </p:nvCxnSpPr>
        <p:spPr>
          <a:xfrm flipH="1">
            <a:off x="1446319" y="4138188"/>
            <a:ext cx="73194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1DF6037-0474-FD2E-2CFE-344E20FC59A1}"/>
              </a:ext>
            </a:extLst>
          </p:cNvPr>
          <p:cNvSpPr txBox="1"/>
          <p:nvPr/>
        </p:nvSpPr>
        <p:spPr>
          <a:xfrm>
            <a:off x="7766801" y="734639"/>
            <a:ext cx="944426" cy="307777"/>
          </a:xfrm>
          <a:prstGeom prst="rect">
            <a:avLst/>
          </a:prstGeom>
          <a:noFill/>
        </p:spPr>
        <p:txBody>
          <a:bodyPr wrap="none" rtlCol="0">
            <a:spAutoFit/>
          </a:bodyPr>
          <a:lstStyle/>
          <a:p>
            <a:r>
              <a:rPr lang="en-US" sz="1400" dirty="0"/>
              <a:t>strong </a:t>
            </a:r>
            <a:r>
              <a:rPr lang="en-US" sz="1400" dirty="0" err="1"/>
              <a:t>BrC</a:t>
            </a:r>
            <a:endParaRPr lang="en-US" sz="1400" dirty="0"/>
          </a:p>
        </p:txBody>
      </p:sp>
      <p:sp>
        <p:nvSpPr>
          <p:cNvPr id="56" name="TextBox 55">
            <a:extLst>
              <a:ext uri="{FF2B5EF4-FFF2-40B4-BE49-F238E27FC236}">
                <a16:creationId xmlns:a16="http://schemas.microsoft.com/office/drawing/2014/main" id="{E960E63C-3EFB-0340-26A1-B4CE084356A9}"/>
              </a:ext>
            </a:extLst>
          </p:cNvPr>
          <p:cNvSpPr txBox="1"/>
          <p:nvPr/>
        </p:nvSpPr>
        <p:spPr>
          <a:xfrm>
            <a:off x="7496286" y="5666683"/>
            <a:ext cx="1281954" cy="523220"/>
          </a:xfrm>
          <a:prstGeom prst="rect">
            <a:avLst/>
          </a:prstGeom>
          <a:noFill/>
        </p:spPr>
        <p:txBody>
          <a:bodyPr wrap="none" rtlCol="0">
            <a:spAutoFit/>
          </a:bodyPr>
          <a:lstStyle/>
          <a:p>
            <a:r>
              <a:rPr lang="en-US" sz="1400" dirty="0"/>
              <a:t>small particles</a:t>
            </a:r>
          </a:p>
          <a:p>
            <a:r>
              <a:rPr lang="en-US" sz="1400" dirty="0"/>
              <a:t>low absorption</a:t>
            </a:r>
          </a:p>
        </p:txBody>
      </p:sp>
      <p:sp>
        <p:nvSpPr>
          <p:cNvPr id="29" name="TextBox 28">
            <a:extLst>
              <a:ext uri="{FF2B5EF4-FFF2-40B4-BE49-F238E27FC236}">
                <a16:creationId xmlns:a16="http://schemas.microsoft.com/office/drawing/2014/main" id="{1A9C5854-08C9-8848-36D0-9BF428FF8D14}"/>
              </a:ext>
            </a:extLst>
          </p:cNvPr>
          <p:cNvSpPr txBox="1"/>
          <p:nvPr/>
        </p:nvSpPr>
        <p:spPr>
          <a:xfrm>
            <a:off x="2112409" y="87516"/>
            <a:ext cx="7967181" cy="461665"/>
          </a:xfrm>
          <a:prstGeom prst="rect">
            <a:avLst/>
          </a:prstGeom>
          <a:noFill/>
        </p:spPr>
        <p:txBody>
          <a:bodyPr wrap="none" rtlCol="0">
            <a:spAutoFit/>
          </a:bodyPr>
          <a:lstStyle/>
          <a:p>
            <a:r>
              <a:rPr lang="en-US" sz="2400" b="1" u="sng" dirty="0"/>
              <a:t>Does smoke identification algorithm work across NFAN sites?</a:t>
            </a:r>
          </a:p>
        </p:txBody>
      </p:sp>
      <p:sp>
        <p:nvSpPr>
          <p:cNvPr id="7" name="TextBox 6">
            <a:extLst>
              <a:ext uri="{FF2B5EF4-FFF2-40B4-BE49-F238E27FC236}">
                <a16:creationId xmlns:a16="http://schemas.microsoft.com/office/drawing/2014/main" id="{BBCDD9A3-42B4-89C3-6D3E-C4118045A843}"/>
              </a:ext>
            </a:extLst>
          </p:cNvPr>
          <p:cNvSpPr txBox="1"/>
          <p:nvPr/>
        </p:nvSpPr>
        <p:spPr>
          <a:xfrm>
            <a:off x="9220804" y="4724745"/>
            <a:ext cx="2882199" cy="369332"/>
          </a:xfrm>
          <a:prstGeom prst="rect">
            <a:avLst/>
          </a:prstGeom>
          <a:solidFill>
            <a:schemeClr val="accent1">
              <a:lumMod val="20000"/>
              <a:lumOff val="80000"/>
            </a:schemeClr>
          </a:solidFill>
        </p:spPr>
        <p:txBody>
          <a:bodyPr wrap="none" rtlCol="0">
            <a:spAutoFit/>
          </a:bodyPr>
          <a:lstStyle/>
          <a:p>
            <a:r>
              <a:rPr lang="en-US" dirty="0"/>
              <a:t>Algorithm needs more work!</a:t>
            </a:r>
          </a:p>
        </p:txBody>
      </p:sp>
    </p:spTree>
    <p:extLst>
      <p:ext uri="{BB962C8B-B14F-4D97-AF65-F5344CB8AC3E}">
        <p14:creationId xmlns:p14="http://schemas.microsoft.com/office/powerpoint/2010/main" val="3549817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BA41B-9BE0-7D52-6A75-45CF78A472CD}"/>
              </a:ext>
            </a:extLst>
          </p:cNvPr>
          <p:cNvSpPr txBox="1"/>
          <p:nvPr/>
        </p:nvSpPr>
        <p:spPr>
          <a:xfrm>
            <a:off x="4923001" y="16931"/>
            <a:ext cx="1841594" cy="523220"/>
          </a:xfrm>
          <a:prstGeom prst="rect">
            <a:avLst/>
          </a:prstGeom>
          <a:noFill/>
        </p:spPr>
        <p:txBody>
          <a:bodyPr wrap="none" rtlCol="0">
            <a:spAutoFit/>
          </a:bodyPr>
          <a:lstStyle/>
          <a:p>
            <a:r>
              <a:rPr lang="en-US" sz="2800" b="1" u="sng" dirty="0"/>
              <a:t>Motivation</a:t>
            </a:r>
          </a:p>
        </p:txBody>
      </p:sp>
      <p:sp>
        <p:nvSpPr>
          <p:cNvPr id="3" name="TextBox 2">
            <a:extLst>
              <a:ext uri="{FF2B5EF4-FFF2-40B4-BE49-F238E27FC236}">
                <a16:creationId xmlns:a16="http://schemas.microsoft.com/office/drawing/2014/main" id="{3E85E6B4-5C33-BDBC-034B-3372009607DC}"/>
              </a:ext>
            </a:extLst>
          </p:cNvPr>
          <p:cNvSpPr txBox="1"/>
          <p:nvPr/>
        </p:nvSpPr>
        <p:spPr>
          <a:xfrm>
            <a:off x="930081" y="1363353"/>
            <a:ext cx="9827434" cy="2677656"/>
          </a:xfrm>
          <a:prstGeom prst="rect">
            <a:avLst/>
          </a:prstGeom>
          <a:noFill/>
        </p:spPr>
        <p:txBody>
          <a:bodyPr wrap="none" rtlCol="0">
            <a:spAutoFit/>
          </a:bodyPr>
          <a:lstStyle/>
          <a:p>
            <a:pPr marL="285750" lvl="0" indent="-285750">
              <a:buFont typeface="Arial" panose="020B0604020202020204" pitchFamily="34" charset="0"/>
              <a:buChar char="•"/>
            </a:pPr>
            <a:r>
              <a:rPr lang="en-US" sz="2400" dirty="0">
                <a:solidFill>
                  <a:schemeClr val="dk1"/>
                </a:solidFill>
                <a:sym typeface="Wingdings" pitchFamily="2" charset="2"/>
              </a:rPr>
              <a:t>W</a:t>
            </a:r>
            <a:r>
              <a:rPr lang="en-US" sz="2400" dirty="0">
                <a:solidFill>
                  <a:schemeClr val="dk1"/>
                </a:solidFill>
              </a:rPr>
              <a:t>ildfires are predicted to increase with climate change</a:t>
            </a:r>
            <a:r>
              <a:rPr lang="en-US" sz="2400" dirty="0">
                <a:solidFill>
                  <a:srgbClr val="FF0000"/>
                </a:solidFill>
              </a:rPr>
              <a:t> </a:t>
            </a:r>
            <a:r>
              <a:rPr lang="en-US" sz="2400" dirty="0">
                <a:solidFill>
                  <a:schemeClr val="dk1"/>
                </a:solidFill>
              </a:rPr>
              <a:t>(Jones et al., 2020).</a:t>
            </a:r>
          </a:p>
          <a:p>
            <a:pPr marL="285750" lvl="0" indent="-285750">
              <a:buFont typeface="Arial" panose="020B0604020202020204" pitchFamily="34" charset="0"/>
              <a:buChar char="•"/>
            </a:pPr>
            <a:endParaRPr lang="en-US" sz="2400" dirty="0">
              <a:solidFill>
                <a:schemeClr val="dk1"/>
              </a:solidFill>
            </a:endParaRPr>
          </a:p>
          <a:p>
            <a:pPr marL="285750" indent="-285750">
              <a:buFont typeface="Arial" panose="020B0604020202020204" pitchFamily="34" charset="0"/>
              <a:buChar char="•"/>
            </a:pPr>
            <a:r>
              <a:rPr lang="en-US" sz="2400" dirty="0">
                <a:sym typeface="Wingdings" pitchFamily="2" charset="2"/>
              </a:rPr>
              <a:t>Decrease </a:t>
            </a:r>
            <a:r>
              <a:rPr lang="en-US" sz="2400" dirty="0"/>
              <a:t>air quality both near the fires and further away.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Understanding  smoke properties and how they change with time: </a:t>
            </a:r>
          </a:p>
          <a:p>
            <a:pPr lvl="1"/>
            <a:r>
              <a:rPr lang="en-US" sz="2400" dirty="0">
                <a:sym typeface="Wingdings" pitchFamily="2" charset="2"/>
              </a:rPr>
              <a:t></a:t>
            </a:r>
            <a:r>
              <a:rPr lang="en-US" sz="2400" dirty="0"/>
              <a:t>improve AQ models </a:t>
            </a:r>
          </a:p>
          <a:p>
            <a:pPr lvl="1"/>
            <a:r>
              <a:rPr lang="en-US" sz="2400" dirty="0">
                <a:sym typeface="Wingdings" pitchFamily="2" charset="2"/>
              </a:rPr>
              <a:t>improve </a:t>
            </a:r>
            <a:r>
              <a:rPr lang="en-US" sz="2400" dirty="0"/>
              <a:t>satellite detection algorithms</a:t>
            </a:r>
          </a:p>
        </p:txBody>
      </p:sp>
      <p:pic>
        <p:nvPicPr>
          <p:cNvPr id="5" name="Picture 4">
            <a:extLst>
              <a:ext uri="{FF2B5EF4-FFF2-40B4-BE49-F238E27FC236}">
                <a16:creationId xmlns:a16="http://schemas.microsoft.com/office/drawing/2014/main" id="{EF7823B8-690F-732C-ED9F-CACCFCD31A0D}"/>
              </a:ext>
            </a:extLst>
          </p:cNvPr>
          <p:cNvPicPr>
            <a:picLocks noChangeAspect="1"/>
          </p:cNvPicPr>
          <p:nvPr/>
        </p:nvPicPr>
        <p:blipFill>
          <a:blip r:embed="rId2"/>
          <a:stretch>
            <a:fillRect/>
          </a:stretch>
        </p:blipFill>
        <p:spPr>
          <a:xfrm>
            <a:off x="2985115" y="4382186"/>
            <a:ext cx="7772400" cy="1962150"/>
          </a:xfrm>
          <a:prstGeom prst="rect">
            <a:avLst/>
          </a:prstGeom>
        </p:spPr>
      </p:pic>
    </p:spTree>
    <p:extLst>
      <p:ext uri="{BB962C8B-B14F-4D97-AF65-F5344CB8AC3E}">
        <p14:creationId xmlns:p14="http://schemas.microsoft.com/office/powerpoint/2010/main" val="158647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8442D9-96CB-1776-F6F1-15E88A788698}"/>
              </a:ext>
            </a:extLst>
          </p:cNvPr>
          <p:cNvSpPr txBox="1"/>
          <p:nvPr/>
        </p:nvSpPr>
        <p:spPr>
          <a:xfrm>
            <a:off x="3561199" y="111267"/>
            <a:ext cx="4285084" cy="461665"/>
          </a:xfrm>
          <a:prstGeom prst="rect">
            <a:avLst/>
          </a:prstGeom>
          <a:noFill/>
        </p:spPr>
        <p:txBody>
          <a:bodyPr wrap="none" rtlCol="0">
            <a:spAutoFit/>
          </a:bodyPr>
          <a:lstStyle/>
          <a:p>
            <a:r>
              <a:rPr lang="en-US" sz="2400" b="1" u="sng" dirty="0"/>
              <a:t>Smoke algorithm considerations</a:t>
            </a:r>
          </a:p>
        </p:txBody>
      </p:sp>
      <p:sp>
        <p:nvSpPr>
          <p:cNvPr id="3" name="TextBox 2">
            <a:extLst>
              <a:ext uri="{FF2B5EF4-FFF2-40B4-BE49-F238E27FC236}">
                <a16:creationId xmlns:a16="http://schemas.microsoft.com/office/drawing/2014/main" id="{EC77FB19-0442-C470-5422-ECE90BB75CBF}"/>
              </a:ext>
            </a:extLst>
          </p:cNvPr>
          <p:cNvSpPr txBox="1"/>
          <p:nvPr/>
        </p:nvSpPr>
        <p:spPr>
          <a:xfrm>
            <a:off x="866899" y="950026"/>
            <a:ext cx="8634864" cy="1323439"/>
          </a:xfrm>
          <a:prstGeom prst="rect">
            <a:avLst/>
          </a:prstGeom>
          <a:noFill/>
        </p:spPr>
        <p:txBody>
          <a:bodyPr wrap="none" rtlCol="0">
            <a:spAutoFit/>
          </a:bodyPr>
          <a:lstStyle/>
          <a:p>
            <a:r>
              <a:rPr lang="en-US" sz="2000" dirty="0"/>
              <a:t>Contributions from non-smoke aerosol more significant at BND, APP</a:t>
            </a:r>
          </a:p>
          <a:p>
            <a:r>
              <a:rPr lang="en-US" sz="2000" dirty="0"/>
              <a:t>Fires have different fuel types (grasses, trees, houses </a:t>
            </a:r>
            <a:r>
              <a:rPr lang="en-US" sz="2000" dirty="0">
                <a:sym typeface="Wingdings" pitchFamily="2" charset="2"/>
              </a:rPr>
              <a:t>…)</a:t>
            </a:r>
          </a:p>
          <a:p>
            <a:r>
              <a:rPr lang="en-US" sz="2000" dirty="0">
                <a:sym typeface="Wingdings" pitchFamily="2" charset="2"/>
              </a:rPr>
              <a:t>Fires burn with different efficiency</a:t>
            </a:r>
          </a:p>
          <a:p>
            <a:r>
              <a:rPr lang="en-US" sz="2000" dirty="0">
                <a:sym typeface="Wingdings" pitchFamily="2" charset="2"/>
              </a:rPr>
              <a:t>Atmospheric conditions during transport may be different  different processing</a:t>
            </a:r>
            <a:endParaRPr lang="en-US" sz="2000" dirty="0"/>
          </a:p>
        </p:txBody>
      </p:sp>
      <p:sp>
        <p:nvSpPr>
          <p:cNvPr id="4" name="TextBox 3">
            <a:extLst>
              <a:ext uri="{FF2B5EF4-FFF2-40B4-BE49-F238E27FC236}">
                <a16:creationId xmlns:a16="http://schemas.microsoft.com/office/drawing/2014/main" id="{9FF0515E-7097-F2D1-BE23-F4E8A73318C7}"/>
              </a:ext>
            </a:extLst>
          </p:cNvPr>
          <p:cNvSpPr txBox="1"/>
          <p:nvPr/>
        </p:nvSpPr>
        <p:spPr>
          <a:xfrm>
            <a:off x="4096987" y="2690336"/>
            <a:ext cx="5107039" cy="1477328"/>
          </a:xfrm>
          <a:prstGeom prst="rect">
            <a:avLst/>
          </a:prstGeom>
          <a:noFill/>
        </p:spPr>
        <p:txBody>
          <a:bodyPr wrap="none" rtlCol="0">
            <a:spAutoFit/>
          </a:bodyPr>
          <a:lstStyle/>
          <a:p>
            <a:r>
              <a:rPr lang="en-US" dirty="0"/>
              <a:t>Difficult to define ”smoke”</a:t>
            </a:r>
          </a:p>
          <a:p>
            <a:endParaRPr lang="en-US" dirty="0"/>
          </a:p>
          <a:p>
            <a:r>
              <a:rPr lang="en-US" dirty="0"/>
              <a:t>Problem for remote sensing identification of smoke: </a:t>
            </a:r>
          </a:p>
          <a:p>
            <a:pPr marL="285750" indent="-285750">
              <a:buFont typeface="Arial" panose="020B0604020202020204" pitchFamily="34" charset="0"/>
              <a:buChar char="•"/>
            </a:pPr>
            <a:r>
              <a:rPr lang="en-US" dirty="0"/>
              <a:t>rely on assumed aerosol properties</a:t>
            </a:r>
          </a:p>
          <a:p>
            <a:pPr marL="285750" indent="-285750">
              <a:buFont typeface="Arial" panose="020B0604020202020204" pitchFamily="34" charset="0"/>
              <a:buChar char="•"/>
            </a:pPr>
            <a:r>
              <a:rPr lang="en-US" dirty="0">
                <a:sym typeface="Wingdings" pitchFamily="2" charset="2"/>
              </a:rPr>
              <a:t>non-continuous so evolution might be missed</a:t>
            </a:r>
            <a:endParaRPr lang="en-US" dirty="0"/>
          </a:p>
        </p:txBody>
      </p:sp>
      <p:sp>
        <p:nvSpPr>
          <p:cNvPr id="5" name="Right Arrow 4">
            <a:extLst>
              <a:ext uri="{FF2B5EF4-FFF2-40B4-BE49-F238E27FC236}">
                <a16:creationId xmlns:a16="http://schemas.microsoft.com/office/drawing/2014/main" id="{B3FB5867-5ADD-9244-578D-7EA0A859C992}"/>
              </a:ext>
            </a:extLst>
          </p:cNvPr>
          <p:cNvSpPr/>
          <p:nvPr/>
        </p:nvSpPr>
        <p:spPr>
          <a:xfrm>
            <a:off x="3561199" y="2690336"/>
            <a:ext cx="493589"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20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DFB1FD-7117-9121-71C3-93FF3F55593E}"/>
              </a:ext>
            </a:extLst>
          </p:cNvPr>
          <p:cNvSpPr txBox="1"/>
          <p:nvPr/>
        </p:nvSpPr>
        <p:spPr>
          <a:xfrm>
            <a:off x="5297576" y="139700"/>
            <a:ext cx="1829347" cy="523220"/>
          </a:xfrm>
          <a:prstGeom prst="rect">
            <a:avLst/>
          </a:prstGeom>
          <a:noFill/>
        </p:spPr>
        <p:txBody>
          <a:bodyPr wrap="none" rtlCol="0">
            <a:spAutoFit/>
          </a:bodyPr>
          <a:lstStyle/>
          <a:p>
            <a:r>
              <a:rPr lang="en-US" sz="2800" u="sng" dirty="0"/>
              <a:t>Take-aways</a:t>
            </a:r>
          </a:p>
        </p:txBody>
      </p:sp>
      <p:sp>
        <p:nvSpPr>
          <p:cNvPr id="3" name="TextBox 2">
            <a:extLst>
              <a:ext uri="{FF2B5EF4-FFF2-40B4-BE49-F238E27FC236}">
                <a16:creationId xmlns:a16="http://schemas.microsoft.com/office/drawing/2014/main" id="{DDE0AF97-0E55-3657-EDBE-1EE14B152BA5}"/>
              </a:ext>
            </a:extLst>
          </p:cNvPr>
          <p:cNvSpPr txBox="1"/>
          <p:nvPr/>
        </p:nvSpPr>
        <p:spPr>
          <a:xfrm>
            <a:off x="266700" y="1041400"/>
            <a:ext cx="11961993" cy="5632311"/>
          </a:xfrm>
          <a:prstGeom prst="rect">
            <a:avLst/>
          </a:prstGeom>
          <a:noFill/>
        </p:spPr>
        <p:txBody>
          <a:bodyPr wrap="none" rtlCol="0">
            <a:spAutoFit/>
          </a:bodyPr>
          <a:lstStyle/>
          <a:p>
            <a:r>
              <a:rPr lang="en-US" sz="2400" dirty="0"/>
              <a:t>NFAN measurements provide opportunity to study smoke aerosol optical properties across US.</a:t>
            </a:r>
          </a:p>
          <a:p>
            <a:endParaRPr lang="en-US" sz="2400" dirty="0"/>
          </a:p>
          <a:p>
            <a:r>
              <a:rPr lang="en-US" sz="2400" dirty="0"/>
              <a:t>At BOS, the interannual variability in aerosol amount appears to be driven by smoke events.</a:t>
            </a:r>
          </a:p>
          <a:p>
            <a:endParaRPr lang="en-US" sz="2400" dirty="0"/>
          </a:p>
          <a:p>
            <a:r>
              <a:rPr lang="en-US" sz="2400" dirty="0"/>
              <a:t>Smoke aerosol is clearly different from the ‘normal’ aerosol</a:t>
            </a:r>
          </a:p>
          <a:p>
            <a:r>
              <a:rPr lang="en-US" sz="2400" dirty="0"/>
              <a:t>	</a:t>
            </a:r>
            <a:r>
              <a:rPr lang="en-US" sz="2400" dirty="0">
                <a:sym typeface="Wingdings" pitchFamily="2" charset="2"/>
              </a:rPr>
              <a:t>Size (more accumulation mode particles, dominated by sub-um particles)</a:t>
            </a:r>
          </a:p>
          <a:p>
            <a:r>
              <a:rPr lang="en-US" sz="2400" dirty="0">
                <a:sym typeface="Wingdings" pitchFamily="2" charset="2"/>
              </a:rPr>
              <a:t>	Less absorbing </a:t>
            </a:r>
          </a:p>
          <a:p>
            <a:r>
              <a:rPr lang="en-US" sz="2400" dirty="0">
                <a:sym typeface="Wingdings" pitchFamily="2" charset="2"/>
              </a:rPr>
              <a:t>	More organic</a:t>
            </a:r>
          </a:p>
          <a:p>
            <a:endParaRPr lang="en-US" sz="2400" dirty="0">
              <a:sym typeface="Wingdings" pitchFamily="2" charset="2"/>
            </a:endParaRPr>
          </a:p>
          <a:p>
            <a:r>
              <a:rPr lang="en-US" sz="2400" dirty="0">
                <a:sym typeface="Wingdings" pitchFamily="2" charset="2"/>
              </a:rPr>
              <a:t>Working on algorithm to identify fresh vs aged smoke across NFAN network</a:t>
            </a:r>
          </a:p>
          <a:p>
            <a:r>
              <a:rPr lang="en-US" sz="2400" dirty="0">
                <a:sym typeface="Wingdings" pitchFamily="2" charset="2"/>
              </a:rPr>
              <a:t>	Table Mountain algorithm doesn’t work at other NFAN sites</a:t>
            </a:r>
          </a:p>
          <a:p>
            <a:r>
              <a:rPr lang="en-US" sz="2400" dirty="0">
                <a:sym typeface="Wingdings" pitchFamily="2" charset="2"/>
              </a:rPr>
              <a:t>	in progress…</a:t>
            </a:r>
            <a:endParaRPr lang="en-US" sz="2400" dirty="0"/>
          </a:p>
          <a:p>
            <a:endParaRPr lang="en-US" sz="2400" dirty="0"/>
          </a:p>
          <a:p>
            <a:r>
              <a:rPr lang="en-US" sz="2400" dirty="0"/>
              <a:t>Combined surface and satellite measurements may improve smoke identification (ongoing)</a:t>
            </a:r>
          </a:p>
          <a:p>
            <a:endParaRPr lang="en-US" sz="2400" dirty="0"/>
          </a:p>
        </p:txBody>
      </p:sp>
    </p:spTree>
    <p:extLst>
      <p:ext uri="{BB962C8B-B14F-4D97-AF65-F5344CB8AC3E}">
        <p14:creationId xmlns:p14="http://schemas.microsoft.com/office/powerpoint/2010/main" val="65534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1;geb2fc728a7_0_12">
            <a:extLst>
              <a:ext uri="{FF2B5EF4-FFF2-40B4-BE49-F238E27FC236}">
                <a16:creationId xmlns:a16="http://schemas.microsoft.com/office/drawing/2014/main" id="{7F04FC87-E69E-DDE9-E945-9B7C62E339C0}"/>
              </a:ext>
            </a:extLst>
          </p:cNvPr>
          <p:cNvSpPr txBox="1"/>
          <p:nvPr/>
        </p:nvSpPr>
        <p:spPr>
          <a:xfrm>
            <a:off x="288300" y="342710"/>
            <a:ext cx="11615400" cy="4801284"/>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US" sz="2000" dirty="0"/>
              <a:t>Continuous long-term aerosol observations are essential </a:t>
            </a:r>
          </a:p>
          <a:p>
            <a:pPr marL="457200" lvl="0" indent="-342900" algn="l" rtl="0">
              <a:spcBef>
                <a:spcPts val="0"/>
              </a:spcBef>
              <a:spcAft>
                <a:spcPts val="0"/>
              </a:spcAft>
              <a:buSzPts val="1800"/>
              <a:buChar char="●"/>
            </a:pPr>
            <a:r>
              <a:rPr lang="en-US" sz="2000" dirty="0"/>
              <a:t>Foundation for describing aerosol climatology</a:t>
            </a:r>
            <a:endParaRPr sz="2000" dirty="0"/>
          </a:p>
          <a:p>
            <a:pPr marL="914400" lvl="1" indent="-342900" algn="l" rtl="0">
              <a:spcBef>
                <a:spcPts val="0"/>
              </a:spcBef>
              <a:spcAft>
                <a:spcPts val="0"/>
              </a:spcAft>
              <a:buSzPts val="1800"/>
              <a:buChar char="○"/>
            </a:pPr>
            <a:r>
              <a:rPr lang="en-US" sz="2000" dirty="0"/>
              <a:t>Recognize anomalous aerosol events</a:t>
            </a:r>
            <a:endParaRPr sz="2000" dirty="0"/>
          </a:p>
          <a:p>
            <a:pPr marL="914400" lvl="1" indent="-342900" algn="l" rtl="0">
              <a:spcBef>
                <a:spcPts val="0"/>
              </a:spcBef>
              <a:spcAft>
                <a:spcPts val="0"/>
              </a:spcAft>
              <a:buSzPts val="1800"/>
              <a:buChar char="○"/>
            </a:pPr>
            <a:r>
              <a:rPr lang="en-US" sz="2000" dirty="0"/>
              <a:t>Identify trends (e.g., if there is a ‘new normal’ due to more fires)</a:t>
            </a:r>
            <a:endParaRPr sz="2000" dirty="0"/>
          </a:p>
          <a:p>
            <a:pPr marL="914400" lvl="1" indent="-342900" algn="l" rtl="0">
              <a:spcBef>
                <a:spcPts val="0"/>
              </a:spcBef>
              <a:spcAft>
                <a:spcPts val="0"/>
              </a:spcAft>
              <a:buSzPts val="1800"/>
              <a:buChar char="○"/>
            </a:pPr>
            <a:r>
              <a:rPr lang="en-US" sz="2000" dirty="0"/>
              <a:t>Unique and important dataset for evaluating models and satellite observations</a:t>
            </a:r>
            <a:endParaRPr sz="2000" dirty="0"/>
          </a:p>
          <a:p>
            <a:pPr marL="0" lvl="0" indent="0" algn="l" rtl="0">
              <a:spcBef>
                <a:spcPts val="0"/>
              </a:spcBef>
              <a:spcAft>
                <a:spcPts val="0"/>
              </a:spcAft>
              <a:buNone/>
            </a:pPr>
            <a:endParaRPr sz="2000" dirty="0"/>
          </a:p>
          <a:p>
            <a:pPr marL="457200" lvl="0" indent="-342900" algn="l" rtl="0">
              <a:spcBef>
                <a:spcPts val="0"/>
              </a:spcBef>
              <a:spcAft>
                <a:spcPts val="0"/>
              </a:spcAft>
              <a:buSzPts val="1800"/>
              <a:buChar char="●"/>
            </a:pPr>
            <a:r>
              <a:rPr lang="en-US" sz="2000" dirty="0"/>
              <a:t>Future vision</a:t>
            </a:r>
            <a:endParaRPr sz="2000" dirty="0"/>
          </a:p>
          <a:p>
            <a:pPr marL="914400" lvl="1" indent="-342900" algn="l" rtl="0">
              <a:spcBef>
                <a:spcPts val="0"/>
              </a:spcBef>
              <a:spcAft>
                <a:spcPts val="0"/>
              </a:spcAft>
              <a:buSzPts val="1800"/>
              <a:buChar char="○"/>
            </a:pPr>
            <a:r>
              <a:rPr lang="en-US" sz="2000" dirty="0"/>
              <a:t>Expanded and collocated measurement network to increase spatial coverage, particularly in the southwest U.S.</a:t>
            </a:r>
            <a:endParaRPr sz="2000" dirty="0">
              <a:solidFill>
                <a:srgbClr val="FF0000"/>
              </a:solidFill>
            </a:endParaRPr>
          </a:p>
          <a:p>
            <a:pPr marL="914400" lvl="1" indent="-342900" algn="l" rtl="0">
              <a:spcBef>
                <a:spcPts val="0"/>
              </a:spcBef>
              <a:spcAft>
                <a:spcPts val="0"/>
              </a:spcAft>
              <a:buSzPts val="1800"/>
              <a:buChar char="○"/>
            </a:pPr>
            <a:r>
              <a:rPr lang="en-US" sz="2000" dirty="0"/>
              <a:t>Mobile laboratory to make targeted measurements of smoke plumes and other extreme aerosol events</a:t>
            </a:r>
            <a:endParaRPr sz="2000" dirty="0"/>
          </a:p>
          <a:p>
            <a:pPr marL="0" lvl="0" indent="0" algn="l" rtl="0">
              <a:spcBef>
                <a:spcPts val="0"/>
              </a:spcBef>
              <a:spcAft>
                <a:spcPts val="0"/>
              </a:spcAft>
              <a:buNone/>
            </a:pPr>
            <a:endParaRPr sz="2000" dirty="0"/>
          </a:p>
          <a:p>
            <a:pPr marL="457200" lvl="0" indent="0" algn="l" rtl="0">
              <a:spcBef>
                <a:spcPts val="0"/>
              </a:spcBef>
              <a:spcAft>
                <a:spcPts val="0"/>
              </a:spcAft>
              <a:buNone/>
            </a:pPr>
            <a:endParaRPr sz="2000" dirty="0"/>
          </a:p>
          <a:p>
            <a:pPr marL="0" lvl="0" indent="0" algn="l" rtl="0">
              <a:spcBef>
                <a:spcPts val="0"/>
              </a:spcBef>
              <a:spcAft>
                <a:spcPts val="0"/>
              </a:spcAft>
              <a:buNone/>
            </a:pPr>
            <a:endParaRPr sz="2000" dirty="0"/>
          </a:p>
          <a:p>
            <a:pPr marL="457200" lvl="0" indent="0" algn="l" rtl="0">
              <a:spcBef>
                <a:spcPts val="0"/>
              </a:spcBef>
              <a:spcAft>
                <a:spcPts val="0"/>
              </a:spcAft>
              <a:buNone/>
            </a:pPr>
            <a:endParaRPr sz="2000" dirty="0"/>
          </a:p>
        </p:txBody>
      </p:sp>
      <p:sp>
        <p:nvSpPr>
          <p:cNvPr id="3" name="Google Shape;212;geb2fc728a7_0_12">
            <a:extLst>
              <a:ext uri="{FF2B5EF4-FFF2-40B4-BE49-F238E27FC236}">
                <a16:creationId xmlns:a16="http://schemas.microsoft.com/office/drawing/2014/main" id="{5122D733-7C1E-B945-93E4-AACD847B9A7D}"/>
              </a:ext>
            </a:extLst>
          </p:cNvPr>
          <p:cNvSpPr txBox="1"/>
          <p:nvPr/>
        </p:nvSpPr>
        <p:spPr>
          <a:xfrm>
            <a:off x="2938775" y="27550"/>
            <a:ext cx="6242400" cy="480091"/>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SzPts val="990"/>
              <a:buNone/>
            </a:pPr>
            <a:r>
              <a:rPr lang="en-US" sz="2800" b="1" u="sng" dirty="0">
                <a:solidFill>
                  <a:schemeClr val="dk1"/>
                </a:solidFill>
              </a:rPr>
              <a:t>Big Picture and Future Vision</a:t>
            </a:r>
            <a:endParaRPr sz="2800" b="1" u="sng" dirty="0">
              <a:solidFill>
                <a:schemeClr val="dk1"/>
              </a:solidFill>
            </a:endParaRPr>
          </a:p>
        </p:txBody>
      </p:sp>
      <p:pic>
        <p:nvPicPr>
          <p:cNvPr id="4" name="Google Shape;213;geb2fc728a7_0_12">
            <a:extLst>
              <a:ext uri="{FF2B5EF4-FFF2-40B4-BE49-F238E27FC236}">
                <a16:creationId xmlns:a16="http://schemas.microsoft.com/office/drawing/2014/main" id="{3DB7B3E0-7B5A-35FA-41CB-1B2A7D63D880}"/>
              </a:ext>
            </a:extLst>
          </p:cNvPr>
          <p:cNvPicPr preferRelativeResize="0"/>
          <p:nvPr/>
        </p:nvPicPr>
        <p:blipFill rotWithShape="1">
          <a:blip r:embed="rId2">
            <a:alphaModFix/>
          </a:blip>
          <a:srcRect t="9786" b="9471"/>
          <a:stretch/>
        </p:blipFill>
        <p:spPr>
          <a:xfrm>
            <a:off x="6201621" y="3917549"/>
            <a:ext cx="4052718" cy="2468568"/>
          </a:xfrm>
          <a:prstGeom prst="rect">
            <a:avLst/>
          </a:prstGeom>
          <a:noFill/>
          <a:ln>
            <a:noFill/>
          </a:ln>
        </p:spPr>
      </p:pic>
      <p:sp>
        <p:nvSpPr>
          <p:cNvPr id="5" name="Google Shape;214;geb2fc728a7_0_12">
            <a:extLst>
              <a:ext uri="{FF2B5EF4-FFF2-40B4-BE49-F238E27FC236}">
                <a16:creationId xmlns:a16="http://schemas.microsoft.com/office/drawing/2014/main" id="{01643A32-5579-EF72-2CEA-8E393DE17C49}"/>
              </a:ext>
            </a:extLst>
          </p:cNvPr>
          <p:cNvSpPr txBox="1"/>
          <p:nvPr/>
        </p:nvSpPr>
        <p:spPr>
          <a:xfrm>
            <a:off x="6201621" y="6376124"/>
            <a:ext cx="5062575"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Baylor University mobile aerosol trailer</a:t>
            </a:r>
            <a:endParaRPr>
              <a:solidFill>
                <a:schemeClr val="dk1"/>
              </a:solidFill>
            </a:endParaRPr>
          </a:p>
        </p:txBody>
      </p:sp>
      <p:grpSp>
        <p:nvGrpSpPr>
          <p:cNvPr id="34" name="Group 33">
            <a:extLst>
              <a:ext uri="{FF2B5EF4-FFF2-40B4-BE49-F238E27FC236}">
                <a16:creationId xmlns:a16="http://schemas.microsoft.com/office/drawing/2014/main" id="{CB2349E7-72EA-7665-D51B-03D737DDD990}"/>
              </a:ext>
            </a:extLst>
          </p:cNvPr>
          <p:cNvGrpSpPr/>
          <p:nvPr/>
        </p:nvGrpSpPr>
        <p:grpSpPr>
          <a:xfrm>
            <a:off x="1593760" y="3900810"/>
            <a:ext cx="3997251" cy="2936949"/>
            <a:chOff x="1156550" y="4440313"/>
            <a:chExt cx="3336001" cy="2332036"/>
          </a:xfrm>
        </p:grpSpPr>
        <p:pic>
          <p:nvPicPr>
            <p:cNvPr id="6" name="Google Shape;215;geb2fc728a7_0_12">
              <a:extLst>
                <a:ext uri="{FF2B5EF4-FFF2-40B4-BE49-F238E27FC236}">
                  <a16:creationId xmlns:a16="http://schemas.microsoft.com/office/drawing/2014/main" id="{4CC2C82B-A132-88B9-74A1-9F0BFB1E1306}"/>
                </a:ext>
              </a:extLst>
            </p:cNvPr>
            <p:cNvPicPr preferRelativeResize="0"/>
            <p:nvPr/>
          </p:nvPicPr>
          <p:blipFill rotWithShape="1">
            <a:blip r:embed="rId3">
              <a:alphaModFix/>
            </a:blip>
            <a:srcRect l="5658" t="9151" r="3514" b="9216"/>
            <a:stretch/>
          </p:blipFill>
          <p:spPr>
            <a:xfrm>
              <a:off x="1156550" y="4440313"/>
              <a:ext cx="3336001" cy="2332036"/>
            </a:xfrm>
            <a:prstGeom prst="rect">
              <a:avLst/>
            </a:prstGeom>
            <a:noFill/>
            <a:ln>
              <a:noFill/>
            </a:ln>
          </p:spPr>
        </p:pic>
        <p:sp>
          <p:nvSpPr>
            <p:cNvPr id="7" name="Google Shape;216;geb2fc728a7_0_12">
              <a:extLst>
                <a:ext uri="{FF2B5EF4-FFF2-40B4-BE49-F238E27FC236}">
                  <a16:creationId xmlns:a16="http://schemas.microsoft.com/office/drawing/2014/main" id="{2980BAF2-67BB-688C-3EF9-2EF66FD03805}"/>
                </a:ext>
              </a:extLst>
            </p:cNvPr>
            <p:cNvSpPr/>
            <p:nvPr/>
          </p:nvSpPr>
          <p:spPr>
            <a:xfrm>
              <a:off x="2309825" y="5005400"/>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7;geb2fc728a7_0_12">
              <a:extLst>
                <a:ext uri="{FF2B5EF4-FFF2-40B4-BE49-F238E27FC236}">
                  <a16:creationId xmlns:a16="http://schemas.microsoft.com/office/drawing/2014/main" id="{2DB54868-CBF0-D1AB-E6FA-65C2D4B677FE}"/>
                </a:ext>
              </a:extLst>
            </p:cNvPr>
            <p:cNvSpPr/>
            <p:nvPr/>
          </p:nvSpPr>
          <p:spPr>
            <a:xfrm>
              <a:off x="2543175" y="5853125"/>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8;geb2fc728a7_0_12">
              <a:extLst>
                <a:ext uri="{FF2B5EF4-FFF2-40B4-BE49-F238E27FC236}">
                  <a16:creationId xmlns:a16="http://schemas.microsoft.com/office/drawing/2014/main" id="{4ADC846A-AEE1-35A5-9AF5-36E5476D837A}"/>
                </a:ext>
              </a:extLst>
            </p:cNvPr>
            <p:cNvSpPr/>
            <p:nvPr/>
          </p:nvSpPr>
          <p:spPr>
            <a:xfrm>
              <a:off x="2638575" y="5967425"/>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9;geb2fc728a7_0_12">
              <a:extLst>
                <a:ext uri="{FF2B5EF4-FFF2-40B4-BE49-F238E27FC236}">
                  <a16:creationId xmlns:a16="http://schemas.microsoft.com/office/drawing/2014/main" id="{EB549E25-8470-6688-D79B-635BE1EA9CDC}"/>
                </a:ext>
              </a:extLst>
            </p:cNvPr>
            <p:cNvSpPr/>
            <p:nvPr/>
          </p:nvSpPr>
          <p:spPr>
            <a:xfrm>
              <a:off x="2776850" y="5557150"/>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0;geb2fc728a7_0_12">
              <a:extLst>
                <a:ext uri="{FF2B5EF4-FFF2-40B4-BE49-F238E27FC236}">
                  <a16:creationId xmlns:a16="http://schemas.microsoft.com/office/drawing/2014/main" id="{2AD182DD-2A16-03ED-4BD2-F99E64A15260}"/>
                </a:ext>
              </a:extLst>
            </p:cNvPr>
            <p:cNvSpPr/>
            <p:nvPr/>
          </p:nvSpPr>
          <p:spPr>
            <a:xfrm>
              <a:off x="2938775" y="5676200"/>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1;geb2fc728a7_0_12">
              <a:extLst>
                <a:ext uri="{FF2B5EF4-FFF2-40B4-BE49-F238E27FC236}">
                  <a16:creationId xmlns:a16="http://schemas.microsoft.com/office/drawing/2014/main" id="{87EBB026-12BC-FDB9-D7C4-EB3A15EF3EF1}"/>
                </a:ext>
              </a:extLst>
            </p:cNvPr>
            <p:cNvSpPr/>
            <p:nvPr/>
          </p:nvSpPr>
          <p:spPr>
            <a:xfrm>
              <a:off x="3110225" y="5904800"/>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2;geb2fc728a7_0_12">
              <a:extLst>
                <a:ext uri="{FF2B5EF4-FFF2-40B4-BE49-F238E27FC236}">
                  <a16:creationId xmlns:a16="http://schemas.microsoft.com/office/drawing/2014/main" id="{0BE36B1F-0094-9BA0-36D0-39BE66CC995D}"/>
                </a:ext>
              </a:extLst>
            </p:cNvPr>
            <p:cNvSpPr/>
            <p:nvPr/>
          </p:nvSpPr>
          <p:spPr>
            <a:xfrm>
              <a:off x="3310250" y="5676200"/>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3;geb2fc728a7_0_12">
              <a:extLst>
                <a:ext uri="{FF2B5EF4-FFF2-40B4-BE49-F238E27FC236}">
                  <a16:creationId xmlns:a16="http://schemas.microsoft.com/office/drawing/2014/main" id="{C81BB525-33BE-C744-06D9-F8244C91C1B3}"/>
                </a:ext>
              </a:extLst>
            </p:cNvPr>
            <p:cNvSpPr/>
            <p:nvPr/>
          </p:nvSpPr>
          <p:spPr>
            <a:xfrm>
              <a:off x="3448525" y="5480775"/>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4;geb2fc728a7_0_12">
              <a:extLst>
                <a:ext uri="{FF2B5EF4-FFF2-40B4-BE49-F238E27FC236}">
                  <a16:creationId xmlns:a16="http://schemas.microsoft.com/office/drawing/2014/main" id="{B4D4B54F-4780-C09C-AEB8-434C553CD917}"/>
                </a:ext>
              </a:extLst>
            </p:cNvPr>
            <p:cNvSpPr/>
            <p:nvPr/>
          </p:nvSpPr>
          <p:spPr>
            <a:xfrm>
              <a:off x="1561475" y="6144525"/>
              <a:ext cx="1101600" cy="4002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5;geb2fc728a7_0_12">
              <a:extLst>
                <a:ext uri="{FF2B5EF4-FFF2-40B4-BE49-F238E27FC236}">
                  <a16:creationId xmlns:a16="http://schemas.microsoft.com/office/drawing/2014/main" id="{4DA3CE41-63D1-A728-F32E-5348157C6DB0}"/>
                </a:ext>
              </a:extLst>
            </p:cNvPr>
            <p:cNvSpPr/>
            <p:nvPr/>
          </p:nvSpPr>
          <p:spPr>
            <a:xfrm>
              <a:off x="1617850" y="6388175"/>
              <a:ext cx="95400" cy="90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6;geb2fc728a7_0_12">
              <a:extLst>
                <a:ext uri="{FF2B5EF4-FFF2-40B4-BE49-F238E27FC236}">
                  <a16:creationId xmlns:a16="http://schemas.microsoft.com/office/drawing/2014/main" id="{912A48EB-8A35-08EC-0455-CB667ED663FB}"/>
                </a:ext>
              </a:extLst>
            </p:cNvPr>
            <p:cNvSpPr/>
            <p:nvPr/>
          </p:nvSpPr>
          <p:spPr>
            <a:xfrm>
              <a:off x="1617850" y="621477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7;geb2fc728a7_0_12">
              <a:extLst>
                <a:ext uri="{FF2B5EF4-FFF2-40B4-BE49-F238E27FC236}">
                  <a16:creationId xmlns:a16="http://schemas.microsoft.com/office/drawing/2014/main" id="{DD26C146-10CF-92C8-786F-2CDE382DEDDE}"/>
                </a:ext>
              </a:extLst>
            </p:cNvPr>
            <p:cNvSpPr txBox="1"/>
            <p:nvPr/>
          </p:nvSpPr>
          <p:spPr>
            <a:xfrm>
              <a:off x="1666650" y="6083025"/>
              <a:ext cx="809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chemeClr val="lt1"/>
                  </a:solidFill>
                </a:rPr>
                <a:t>NFAN</a:t>
              </a:r>
              <a:endParaRPr sz="1100">
                <a:solidFill>
                  <a:schemeClr val="lt1"/>
                </a:solidFill>
              </a:endParaRPr>
            </a:p>
            <a:p>
              <a:pPr marL="0" lvl="0" indent="0" algn="l" rtl="0">
                <a:spcBef>
                  <a:spcPts val="0"/>
                </a:spcBef>
                <a:spcAft>
                  <a:spcPts val="0"/>
                </a:spcAft>
                <a:buNone/>
              </a:pPr>
              <a:r>
                <a:rPr lang="en-US" sz="1100">
                  <a:solidFill>
                    <a:schemeClr val="lt1"/>
                  </a:solidFill>
                </a:rPr>
                <a:t>Proposed</a:t>
              </a:r>
              <a:endParaRPr sz="1100">
                <a:solidFill>
                  <a:schemeClr val="lt1"/>
                </a:solidFill>
              </a:endParaRPr>
            </a:p>
          </p:txBody>
        </p:sp>
        <p:sp>
          <p:nvSpPr>
            <p:cNvPr id="19" name="Google Shape;228;geb2fc728a7_0_12">
              <a:extLst>
                <a:ext uri="{FF2B5EF4-FFF2-40B4-BE49-F238E27FC236}">
                  <a16:creationId xmlns:a16="http://schemas.microsoft.com/office/drawing/2014/main" id="{F5965A7F-6238-0258-B4A3-7FDA2EED3095}"/>
                </a:ext>
              </a:extLst>
            </p:cNvPr>
            <p:cNvSpPr/>
            <p:nvPr/>
          </p:nvSpPr>
          <p:spPr>
            <a:xfrm>
              <a:off x="1465450" y="5855700"/>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9;geb2fc728a7_0_12">
              <a:extLst>
                <a:ext uri="{FF2B5EF4-FFF2-40B4-BE49-F238E27FC236}">
                  <a16:creationId xmlns:a16="http://schemas.microsoft.com/office/drawing/2014/main" id="{EBBF04B6-196B-73B1-5AD1-449DE9A4BB53}"/>
                </a:ext>
              </a:extLst>
            </p:cNvPr>
            <p:cNvSpPr/>
            <p:nvPr/>
          </p:nvSpPr>
          <p:spPr>
            <a:xfrm>
              <a:off x="2332225" y="477937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0;geb2fc728a7_0_12">
              <a:extLst>
                <a:ext uri="{FF2B5EF4-FFF2-40B4-BE49-F238E27FC236}">
                  <a16:creationId xmlns:a16="http://schemas.microsoft.com/office/drawing/2014/main" id="{61EF2505-D39D-CA04-43E1-C3BA24753E8C}"/>
                </a:ext>
              </a:extLst>
            </p:cNvPr>
            <p:cNvSpPr/>
            <p:nvPr/>
          </p:nvSpPr>
          <p:spPr>
            <a:xfrm>
              <a:off x="2938775" y="4505550"/>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1;geb2fc728a7_0_12">
              <a:extLst>
                <a:ext uri="{FF2B5EF4-FFF2-40B4-BE49-F238E27FC236}">
                  <a16:creationId xmlns:a16="http://schemas.microsoft.com/office/drawing/2014/main" id="{29851335-38AF-AD60-F67D-3D44873D9D36}"/>
                </a:ext>
              </a:extLst>
            </p:cNvPr>
            <p:cNvSpPr/>
            <p:nvPr/>
          </p:nvSpPr>
          <p:spPr>
            <a:xfrm>
              <a:off x="3286450" y="464842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geb2fc728a7_0_12">
              <a:extLst>
                <a:ext uri="{FF2B5EF4-FFF2-40B4-BE49-F238E27FC236}">
                  <a16:creationId xmlns:a16="http://schemas.microsoft.com/office/drawing/2014/main" id="{0FB6F196-1E16-1B3A-8E62-9A36C4853B74}"/>
                </a:ext>
              </a:extLst>
            </p:cNvPr>
            <p:cNvSpPr/>
            <p:nvPr/>
          </p:nvSpPr>
          <p:spPr>
            <a:xfrm>
              <a:off x="3110225" y="5720000"/>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geb2fc728a7_0_12">
              <a:extLst>
                <a:ext uri="{FF2B5EF4-FFF2-40B4-BE49-F238E27FC236}">
                  <a16:creationId xmlns:a16="http://schemas.microsoft.com/office/drawing/2014/main" id="{7167989D-1A4F-2F0A-937A-B4BDF87A7C5F}"/>
                </a:ext>
              </a:extLst>
            </p:cNvPr>
            <p:cNvSpPr/>
            <p:nvPr/>
          </p:nvSpPr>
          <p:spPr>
            <a:xfrm>
              <a:off x="2805425" y="5766800"/>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geb2fc728a7_0_12">
              <a:extLst>
                <a:ext uri="{FF2B5EF4-FFF2-40B4-BE49-F238E27FC236}">
                  <a16:creationId xmlns:a16="http://schemas.microsoft.com/office/drawing/2014/main" id="{7D76D830-8924-7B71-039E-C5D98B72E000}"/>
                </a:ext>
              </a:extLst>
            </p:cNvPr>
            <p:cNvSpPr/>
            <p:nvPr/>
          </p:nvSpPr>
          <p:spPr>
            <a:xfrm>
              <a:off x="2733975" y="574297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5;geb2fc728a7_0_12">
              <a:extLst>
                <a:ext uri="{FF2B5EF4-FFF2-40B4-BE49-F238E27FC236}">
                  <a16:creationId xmlns:a16="http://schemas.microsoft.com/office/drawing/2014/main" id="{F9278063-5D41-38CC-9582-887B016545AF}"/>
                </a:ext>
              </a:extLst>
            </p:cNvPr>
            <p:cNvSpPr/>
            <p:nvPr/>
          </p:nvSpPr>
          <p:spPr>
            <a:xfrm>
              <a:off x="2447775" y="562452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6;geb2fc728a7_0_12">
              <a:extLst>
                <a:ext uri="{FF2B5EF4-FFF2-40B4-BE49-F238E27FC236}">
                  <a16:creationId xmlns:a16="http://schemas.microsoft.com/office/drawing/2014/main" id="{2B2F87DB-1465-86DE-678D-0F2A9BCCC436}"/>
                </a:ext>
              </a:extLst>
            </p:cNvPr>
            <p:cNvSpPr/>
            <p:nvPr/>
          </p:nvSpPr>
          <p:spPr>
            <a:xfrm>
              <a:off x="2476350" y="5466550"/>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7;geb2fc728a7_0_12">
              <a:extLst>
                <a:ext uri="{FF2B5EF4-FFF2-40B4-BE49-F238E27FC236}">
                  <a16:creationId xmlns:a16="http://schemas.microsoft.com/office/drawing/2014/main" id="{084A12B6-C511-FE5A-86E0-9A39B6712048}"/>
                </a:ext>
              </a:extLst>
            </p:cNvPr>
            <p:cNvSpPr/>
            <p:nvPr/>
          </p:nvSpPr>
          <p:spPr>
            <a:xfrm>
              <a:off x="2776850" y="537132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8;geb2fc728a7_0_12">
              <a:extLst>
                <a:ext uri="{FF2B5EF4-FFF2-40B4-BE49-F238E27FC236}">
                  <a16:creationId xmlns:a16="http://schemas.microsoft.com/office/drawing/2014/main" id="{858226A5-EECD-FE00-66E1-F977CF50B3AC}"/>
                </a:ext>
              </a:extLst>
            </p:cNvPr>
            <p:cNvSpPr/>
            <p:nvPr/>
          </p:nvSpPr>
          <p:spPr>
            <a:xfrm>
              <a:off x="3238675" y="557137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9;geb2fc728a7_0_12">
              <a:extLst>
                <a:ext uri="{FF2B5EF4-FFF2-40B4-BE49-F238E27FC236}">
                  <a16:creationId xmlns:a16="http://schemas.microsoft.com/office/drawing/2014/main" id="{3F12DC13-C979-CCDC-EB64-53C24EED902C}"/>
                </a:ext>
              </a:extLst>
            </p:cNvPr>
            <p:cNvSpPr/>
            <p:nvPr/>
          </p:nvSpPr>
          <p:spPr>
            <a:xfrm>
              <a:off x="3205613" y="568567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0;geb2fc728a7_0_12">
              <a:extLst>
                <a:ext uri="{FF2B5EF4-FFF2-40B4-BE49-F238E27FC236}">
                  <a16:creationId xmlns:a16="http://schemas.microsoft.com/office/drawing/2014/main" id="{66604ED5-C136-52B7-F459-A2E4A9C47456}"/>
                </a:ext>
              </a:extLst>
            </p:cNvPr>
            <p:cNvSpPr/>
            <p:nvPr/>
          </p:nvSpPr>
          <p:spPr>
            <a:xfrm>
              <a:off x="3286438" y="579997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geb2fc728a7_0_12">
              <a:extLst>
                <a:ext uri="{FF2B5EF4-FFF2-40B4-BE49-F238E27FC236}">
                  <a16:creationId xmlns:a16="http://schemas.microsoft.com/office/drawing/2014/main" id="{3CD19F19-12A1-DCBA-3A1C-68A9E0E81B86}"/>
                </a:ext>
              </a:extLst>
            </p:cNvPr>
            <p:cNvSpPr/>
            <p:nvPr/>
          </p:nvSpPr>
          <p:spPr>
            <a:xfrm>
              <a:off x="3857938" y="608172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2;geb2fc728a7_0_12">
              <a:extLst>
                <a:ext uri="{FF2B5EF4-FFF2-40B4-BE49-F238E27FC236}">
                  <a16:creationId xmlns:a16="http://schemas.microsoft.com/office/drawing/2014/main" id="{58D62AE4-C31C-5E63-82F8-C041DBDC24D1}"/>
                </a:ext>
              </a:extLst>
            </p:cNvPr>
            <p:cNvSpPr/>
            <p:nvPr/>
          </p:nvSpPr>
          <p:spPr>
            <a:xfrm>
              <a:off x="4091313" y="6144525"/>
              <a:ext cx="95400" cy="90600"/>
            </a:xfrm>
            <a:prstGeom prst="triangle">
              <a:avLst>
                <a:gd name="adj" fmla="val 50000"/>
              </a:avLst>
            </a:prstGeom>
            <a:solidFill>
              <a:srgbClr val="0738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4851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0C74C-4275-E6E8-E5A0-A8D86285B249}"/>
              </a:ext>
            </a:extLst>
          </p:cNvPr>
          <p:cNvPicPr>
            <a:picLocks noChangeAspect="1"/>
          </p:cNvPicPr>
          <p:nvPr/>
        </p:nvPicPr>
        <p:blipFill>
          <a:blip r:embed="rId2"/>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DB444159-EE56-BC01-ACB9-155F37CE2D45}"/>
              </a:ext>
            </a:extLst>
          </p:cNvPr>
          <p:cNvSpPr txBox="1"/>
          <p:nvPr/>
        </p:nvSpPr>
        <p:spPr>
          <a:xfrm>
            <a:off x="5638800" y="114300"/>
            <a:ext cx="2152320" cy="523220"/>
          </a:xfrm>
          <a:prstGeom prst="rect">
            <a:avLst/>
          </a:prstGeom>
          <a:noFill/>
        </p:spPr>
        <p:txBody>
          <a:bodyPr wrap="none" rtlCol="0">
            <a:spAutoFit/>
          </a:bodyPr>
          <a:lstStyle/>
          <a:p>
            <a:r>
              <a:rPr lang="en-US" sz="2800" dirty="0">
                <a:solidFill>
                  <a:srgbClr val="FFFF00"/>
                </a:solidFill>
              </a:rPr>
              <a:t>Questions???</a:t>
            </a:r>
          </a:p>
        </p:txBody>
      </p:sp>
    </p:spTree>
    <p:extLst>
      <p:ext uri="{BB962C8B-B14F-4D97-AF65-F5344CB8AC3E}">
        <p14:creationId xmlns:p14="http://schemas.microsoft.com/office/powerpoint/2010/main" val="2958891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61DBE2-BDA4-88DA-7149-4D9F895CD97F}"/>
              </a:ext>
            </a:extLst>
          </p:cNvPr>
          <p:cNvSpPr txBox="1"/>
          <p:nvPr/>
        </p:nvSpPr>
        <p:spPr>
          <a:xfrm>
            <a:off x="4183380" y="3909060"/>
            <a:ext cx="1235146" cy="369332"/>
          </a:xfrm>
          <a:prstGeom prst="rect">
            <a:avLst/>
          </a:prstGeom>
          <a:noFill/>
        </p:spPr>
        <p:txBody>
          <a:bodyPr wrap="none" rtlCol="0">
            <a:spAutoFit/>
          </a:bodyPr>
          <a:lstStyle/>
          <a:p>
            <a:r>
              <a:rPr lang="en-US" dirty="0"/>
              <a:t>extra slides</a:t>
            </a:r>
          </a:p>
        </p:txBody>
      </p:sp>
    </p:spTree>
    <p:extLst>
      <p:ext uri="{BB962C8B-B14F-4D97-AF65-F5344CB8AC3E}">
        <p14:creationId xmlns:p14="http://schemas.microsoft.com/office/powerpoint/2010/main" val="1386340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370EC3-6DC2-BC2F-42DA-6BFF6FC35C1A}"/>
              </a:ext>
            </a:extLst>
          </p:cNvPr>
          <p:cNvPicPr>
            <a:picLocks noChangeAspect="1"/>
          </p:cNvPicPr>
          <p:nvPr/>
        </p:nvPicPr>
        <p:blipFill>
          <a:blip r:embed="rId2"/>
          <a:stretch>
            <a:fillRect/>
          </a:stretch>
        </p:blipFill>
        <p:spPr>
          <a:xfrm>
            <a:off x="-213212" y="0"/>
            <a:ext cx="9245475" cy="5084515"/>
          </a:xfrm>
          <a:prstGeom prst="rect">
            <a:avLst/>
          </a:prstGeom>
        </p:spPr>
      </p:pic>
      <p:pic>
        <p:nvPicPr>
          <p:cNvPr id="7" name="Picture 6">
            <a:extLst>
              <a:ext uri="{FF2B5EF4-FFF2-40B4-BE49-F238E27FC236}">
                <a16:creationId xmlns:a16="http://schemas.microsoft.com/office/drawing/2014/main" id="{AC0D4BD6-5DA3-378C-680A-7CC93AA7B148}"/>
              </a:ext>
            </a:extLst>
          </p:cNvPr>
          <p:cNvPicPr>
            <a:picLocks noChangeAspect="1"/>
          </p:cNvPicPr>
          <p:nvPr/>
        </p:nvPicPr>
        <p:blipFill>
          <a:blip r:embed="rId3"/>
          <a:stretch>
            <a:fillRect/>
          </a:stretch>
        </p:blipFill>
        <p:spPr>
          <a:xfrm rot="21177358">
            <a:off x="326044" y="3745705"/>
            <a:ext cx="7438089" cy="3537435"/>
          </a:xfrm>
          <a:prstGeom prst="rect">
            <a:avLst/>
          </a:prstGeom>
        </p:spPr>
      </p:pic>
      <p:pic>
        <p:nvPicPr>
          <p:cNvPr id="9" name="Picture 8">
            <a:extLst>
              <a:ext uri="{FF2B5EF4-FFF2-40B4-BE49-F238E27FC236}">
                <a16:creationId xmlns:a16="http://schemas.microsoft.com/office/drawing/2014/main" id="{73A8FB4F-D1D7-812A-489E-B7F257DA71A1}"/>
              </a:ext>
            </a:extLst>
          </p:cNvPr>
          <p:cNvPicPr>
            <a:picLocks noChangeAspect="1"/>
          </p:cNvPicPr>
          <p:nvPr/>
        </p:nvPicPr>
        <p:blipFill>
          <a:blip r:embed="rId4"/>
          <a:stretch>
            <a:fillRect/>
          </a:stretch>
        </p:blipFill>
        <p:spPr>
          <a:xfrm rot="1018242">
            <a:off x="5657603" y="2329250"/>
            <a:ext cx="7438089" cy="1946416"/>
          </a:xfrm>
          <a:prstGeom prst="rect">
            <a:avLst/>
          </a:prstGeom>
        </p:spPr>
      </p:pic>
      <p:pic>
        <p:nvPicPr>
          <p:cNvPr id="11" name="Picture 10">
            <a:extLst>
              <a:ext uri="{FF2B5EF4-FFF2-40B4-BE49-F238E27FC236}">
                <a16:creationId xmlns:a16="http://schemas.microsoft.com/office/drawing/2014/main" id="{8682D705-6879-A16B-552E-D5D1999D5CA8}"/>
              </a:ext>
            </a:extLst>
          </p:cNvPr>
          <p:cNvPicPr>
            <a:picLocks noChangeAspect="1"/>
          </p:cNvPicPr>
          <p:nvPr/>
        </p:nvPicPr>
        <p:blipFill>
          <a:blip r:embed="rId5"/>
          <a:stretch>
            <a:fillRect/>
          </a:stretch>
        </p:blipFill>
        <p:spPr>
          <a:xfrm>
            <a:off x="2113806" y="4756028"/>
            <a:ext cx="9823945" cy="2192748"/>
          </a:xfrm>
          <a:prstGeom prst="rect">
            <a:avLst/>
          </a:prstGeom>
        </p:spPr>
      </p:pic>
      <p:sp>
        <p:nvSpPr>
          <p:cNvPr id="2" name="TextBox 1">
            <a:extLst>
              <a:ext uri="{FF2B5EF4-FFF2-40B4-BE49-F238E27FC236}">
                <a16:creationId xmlns:a16="http://schemas.microsoft.com/office/drawing/2014/main" id="{DADB102F-5007-19E4-3D14-71DEB61DA7CE}"/>
              </a:ext>
            </a:extLst>
          </p:cNvPr>
          <p:cNvSpPr txBox="1"/>
          <p:nvPr/>
        </p:nvSpPr>
        <p:spPr>
          <a:xfrm>
            <a:off x="9376647" y="700644"/>
            <a:ext cx="2561104" cy="954107"/>
          </a:xfrm>
          <a:prstGeom prst="rect">
            <a:avLst/>
          </a:prstGeom>
          <a:solidFill>
            <a:schemeClr val="accent1">
              <a:lumMod val="40000"/>
              <a:lumOff val="60000"/>
            </a:schemeClr>
          </a:solidFill>
        </p:spPr>
        <p:txBody>
          <a:bodyPr wrap="square" rtlCol="0">
            <a:spAutoFit/>
          </a:bodyPr>
          <a:lstStyle/>
          <a:p>
            <a:r>
              <a:rPr lang="en-US" sz="2800" dirty="0"/>
              <a:t>News articles this week!</a:t>
            </a:r>
          </a:p>
        </p:txBody>
      </p:sp>
    </p:spTree>
    <p:extLst>
      <p:ext uri="{BB962C8B-B14F-4D97-AF65-F5344CB8AC3E}">
        <p14:creationId xmlns:p14="http://schemas.microsoft.com/office/powerpoint/2010/main" val="3603985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C8C0E12A-6219-7C18-EE3F-E225471B7A77}"/>
              </a:ext>
            </a:extLst>
          </p:cNvPr>
          <p:cNvSpPr txBox="1">
            <a:spLocks noChangeArrowheads="1"/>
          </p:cNvSpPr>
          <p:nvPr/>
        </p:nvSpPr>
        <p:spPr bwMode="auto">
          <a:xfrm>
            <a:off x="365125" y="2327275"/>
            <a:ext cx="4031873"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dirty="0"/>
              <a:t>Backscatter fraction (BFR)</a:t>
            </a:r>
          </a:p>
          <a:p>
            <a:pPr algn="l"/>
            <a:endParaRPr lang="en-US" altLang="en-US" sz="1800" dirty="0"/>
          </a:p>
          <a:p>
            <a:pPr algn="l"/>
            <a:r>
              <a:rPr lang="en-US" altLang="en-US" sz="1800" dirty="0"/>
              <a:t>Scattering </a:t>
            </a:r>
            <a:r>
              <a:rPr lang="en-US" altLang="en-US" sz="1800" dirty="0" err="1"/>
              <a:t>Ångström</a:t>
            </a:r>
            <a:r>
              <a:rPr lang="en-US" altLang="en-US" sz="1800" dirty="0"/>
              <a:t> exponent (SAE)</a:t>
            </a:r>
          </a:p>
          <a:p>
            <a:pPr algn="l"/>
            <a:endParaRPr lang="en-US" altLang="en-US" sz="1800" dirty="0"/>
          </a:p>
          <a:p>
            <a:pPr algn="l"/>
            <a:endParaRPr lang="en-US" altLang="en-US" sz="1800" dirty="0"/>
          </a:p>
          <a:p>
            <a:pPr algn="l"/>
            <a:r>
              <a:rPr lang="en-US" altLang="en-US" sz="1800" dirty="0"/>
              <a:t>Absorption </a:t>
            </a:r>
            <a:r>
              <a:rPr lang="en-US" altLang="en-US" sz="1800" dirty="0" err="1"/>
              <a:t>Ångström</a:t>
            </a:r>
            <a:r>
              <a:rPr lang="en-US" altLang="en-US" sz="1800" dirty="0"/>
              <a:t> exponent (AAE)</a:t>
            </a:r>
          </a:p>
          <a:p>
            <a:pPr algn="l"/>
            <a:endParaRPr lang="en-US" altLang="en-US" sz="1800" dirty="0"/>
          </a:p>
          <a:p>
            <a:pPr algn="l"/>
            <a:r>
              <a:rPr lang="en-US" altLang="en-US" sz="1800" dirty="0"/>
              <a:t>Single scattering albedo (SSA)</a:t>
            </a:r>
          </a:p>
          <a:p>
            <a:pPr algn="l"/>
            <a:endParaRPr lang="en-US" altLang="en-US" sz="1800" dirty="0"/>
          </a:p>
        </p:txBody>
      </p:sp>
      <p:sp>
        <p:nvSpPr>
          <p:cNvPr id="4" name="Text Box 4">
            <a:extLst>
              <a:ext uri="{FF2B5EF4-FFF2-40B4-BE49-F238E27FC236}">
                <a16:creationId xmlns:a16="http://schemas.microsoft.com/office/drawing/2014/main" id="{378C66EA-ECAE-DFD5-106E-527C43B620D6}"/>
              </a:ext>
            </a:extLst>
          </p:cNvPr>
          <p:cNvSpPr txBox="1">
            <a:spLocks noChangeArrowheads="1"/>
          </p:cNvSpPr>
          <p:nvPr/>
        </p:nvSpPr>
        <p:spPr bwMode="auto">
          <a:xfrm>
            <a:off x="3508513" y="36262"/>
            <a:ext cx="5113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dirty="0"/>
              <a:t>Derived aerosol optical properties</a:t>
            </a:r>
          </a:p>
        </p:txBody>
      </p:sp>
      <p:sp>
        <p:nvSpPr>
          <p:cNvPr id="5" name="AutoShape 9">
            <a:extLst>
              <a:ext uri="{FF2B5EF4-FFF2-40B4-BE49-F238E27FC236}">
                <a16:creationId xmlns:a16="http://schemas.microsoft.com/office/drawing/2014/main" id="{85797DC8-A6B3-114F-35DA-8A81F47FB831}"/>
              </a:ext>
            </a:extLst>
          </p:cNvPr>
          <p:cNvSpPr>
            <a:spLocks/>
          </p:cNvSpPr>
          <p:nvPr/>
        </p:nvSpPr>
        <p:spPr bwMode="auto">
          <a:xfrm>
            <a:off x="3245452" y="2347311"/>
            <a:ext cx="238125" cy="430213"/>
          </a:xfrm>
          <a:prstGeom prst="rightBrace">
            <a:avLst>
              <a:gd name="adj1" fmla="val 31667"/>
              <a:gd name="adj2" fmla="val 50000"/>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sz="1800"/>
          </a:p>
        </p:txBody>
      </p:sp>
      <p:sp>
        <p:nvSpPr>
          <p:cNvPr id="6" name="Text Box 10">
            <a:extLst>
              <a:ext uri="{FF2B5EF4-FFF2-40B4-BE49-F238E27FC236}">
                <a16:creationId xmlns:a16="http://schemas.microsoft.com/office/drawing/2014/main" id="{B4C2D10F-84B6-CEC4-9886-5C54CC14EEE8}"/>
              </a:ext>
            </a:extLst>
          </p:cNvPr>
          <p:cNvSpPr txBox="1">
            <a:spLocks noChangeArrowheads="1"/>
          </p:cNvSpPr>
          <p:nvPr/>
        </p:nvSpPr>
        <p:spPr bwMode="auto">
          <a:xfrm>
            <a:off x="3464940" y="2346575"/>
            <a:ext cx="37194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i="1" dirty="0"/>
              <a:t>Angular dependence of scattering</a:t>
            </a:r>
          </a:p>
        </p:txBody>
      </p:sp>
      <p:sp>
        <p:nvSpPr>
          <p:cNvPr id="7" name="Text Box 11">
            <a:extLst>
              <a:ext uri="{FF2B5EF4-FFF2-40B4-BE49-F238E27FC236}">
                <a16:creationId xmlns:a16="http://schemas.microsoft.com/office/drawing/2014/main" id="{015622B9-FBF7-AD99-A963-406035653778}"/>
              </a:ext>
            </a:extLst>
          </p:cNvPr>
          <p:cNvSpPr txBox="1">
            <a:spLocks noChangeArrowheads="1"/>
          </p:cNvSpPr>
          <p:nvPr/>
        </p:nvSpPr>
        <p:spPr bwMode="auto">
          <a:xfrm>
            <a:off x="4481644" y="2686166"/>
            <a:ext cx="300957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i="1" dirty="0"/>
              <a:t>wavelength dependence of scattering </a:t>
            </a:r>
          </a:p>
        </p:txBody>
      </p:sp>
      <p:sp>
        <p:nvSpPr>
          <p:cNvPr id="8" name="Text Box 18">
            <a:extLst>
              <a:ext uri="{FF2B5EF4-FFF2-40B4-BE49-F238E27FC236}">
                <a16:creationId xmlns:a16="http://schemas.microsoft.com/office/drawing/2014/main" id="{63CBB2E2-40FD-8EC4-2AEA-5AA16D4D28A3}"/>
              </a:ext>
            </a:extLst>
          </p:cNvPr>
          <p:cNvSpPr txBox="1">
            <a:spLocks noChangeArrowheads="1"/>
          </p:cNvSpPr>
          <p:nvPr/>
        </p:nvSpPr>
        <p:spPr bwMode="auto">
          <a:xfrm>
            <a:off x="569912" y="560388"/>
            <a:ext cx="7964487"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buFontTx/>
              <a:buChar char="•"/>
            </a:pPr>
            <a:r>
              <a:rPr lang="en-US" altLang="en-US" dirty="0"/>
              <a:t>Independent of amount of particles – dimensionless  </a:t>
            </a:r>
          </a:p>
          <a:p>
            <a:pPr algn="l">
              <a:buFontTx/>
              <a:buChar char="•"/>
            </a:pPr>
            <a:r>
              <a:rPr lang="en-US" altLang="en-US" dirty="0"/>
              <a:t>Useful for comparing different sites, events</a:t>
            </a:r>
          </a:p>
          <a:p>
            <a:pPr algn="l">
              <a:buFontTx/>
              <a:buChar char="•"/>
            </a:pPr>
            <a:r>
              <a:rPr lang="en-US" altLang="en-US" dirty="0"/>
              <a:t>Provide information about particle ‘nature’ (chemistry/microphysics)</a:t>
            </a:r>
          </a:p>
        </p:txBody>
      </p:sp>
      <p:sp>
        <p:nvSpPr>
          <p:cNvPr id="9" name="Rectangle 22">
            <a:extLst>
              <a:ext uri="{FF2B5EF4-FFF2-40B4-BE49-F238E27FC236}">
                <a16:creationId xmlns:a16="http://schemas.microsoft.com/office/drawing/2014/main" id="{3AF7B260-274E-56FB-7F4C-4E6E054D3DEB}"/>
              </a:ext>
            </a:extLst>
          </p:cNvPr>
          <p:cNvSpPr>
            <a:spLocks noChangeArrowheads="1"/>
          </p:cNvSpPr>
          <p:nvPr/>
        </p:nvSpPr>
        <p:spPr bwMode="auto">
          <a:xfrm>
            <a:off x="3869963" y="4266443"/>
            <a:ext cx="32496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800" i="1" dirty="0"/>
              <a:t>Relative amount of absorption</a:t>
            </a:r>
          </a:p>
        </p:txBody>
      </p:sp>
      <p:sp>
        <p:nvSpPr>
          <p:cNvPr id="10" name="Text Box 11">
            <a:extLst>
              <a:ext uri="{FF2B5EF4-FFF2-40B4-BE49-F238E27FC236}">
                <a16:creationId xmlns:a16="http://schemas.microsoft.com/office/drawing/2014/main" id="{4EC95E76-753E-0DB5-1733-B740B8221B34}"/>
              </a:ext>
            </a:extLst>
          </p:cNvPr>
          <p:cNvSpPr txBox="1">
            <a:spLocks noChangeArrowheads="1"/>
          </p:cNvSpPr>
          <p:nvPr/>
        </p:nvSpPr>
        <p:spPr bwMode="auto">
          <a:xfrm>
            <a:off x="4543426" y="3572354"/>
            <a:ext cx="330633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800" i="1" dirty="0"/>
              <a:t>wavelength dependence of absorption</a:t>
            </a:r>
          </a:p>
        </p:txBody>
      </p:sp>
      <p:sp>
        <p:nvSpPr>
          <p:cNvPr id="11" name="AutoShape 9">
            <a:extLst>
              <a:ext uri="{FF2B5EF4-FFF2-40B4-BE49-F238E27FC236}">
                <a16:creationId xmlns:a16="http://schemas.microsoft.com/office/drawing/2014/main" id="{F706CD3E-13F4-4FB0-4A68-25CBD3FF23BF}"/>
              </a:ext>
            </a:extLst>
          </p:cNvPr>
          <p:cNvSpPr>
            <a:spLocks/>
          </p:cNvSpPr>
          <p:nvPr/>
        </p:nvSpPr>
        <p:spPr bwMode="auto">
          <a:xfrm>
            <a:off x="4324073" y="2825750"/>
            <a:ext cx="238125" cy="430213"/>
          </a:xfrm>
          <a:prstGeom prst="rightBrace">
            <a:avLst>
              <a:gd name="adj1" fmla="val 31667"/>
              <a:gd name="adj2" fmla="val 50000"/>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sz="1800"/>
          </a:p>
        </p:txBody>
      </p:sp>
      <p:sp>
        <p:nvSpPr>
          <p:cNvPr id="12" name="AutoShape 9">
            <a:extLst>
              <a:ext uri="{FF2B5EF4-FFF2-40B4-BE49-F238E27FC236}">
                <a16:creationId xmlns:a16="http://schemas.microsoft.com/office/drawing/2014/main" id="{1FB64A06-36DF-3BB3-C0E9-FB91DBEEEA60}"/>
              </a:ext>
            </a:extLst>
          </p:cNvPr>
          <p:cNvSpPr>
            <a:spLocks/>
          </p:cNvSpPr>
          <p:nvPr/>
        </p:nvSpPr>
        <p:spPr bwMode="auto">
          <a:xfrm>
            <a:off x="3642459" y="4247818"/>
            <a:ext cx="238125" cy="430213"/>
          </a:xfrm>
          <a:prstGeom prst="rightBrace">
            <a:avLst>
              <a:gd name="adj1" fmla="val 31667"/>
              <a:gd name="adj2" fmla="val 50000"/>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sz="1800"/>
          </a:p>
        </p:txBody>
      </p:sp>
      <p:sp>
        <p:nvSpPr>
          <p:cNvPr id="16" name="Rectangle 15">
            <a:extLst>
              <a:ext uri="{FF2B5EF4-FFF2-40B4-BE49-F238E27FC236}">
                <a16:creationId xmlns:a16="http://schemas.microsoft.com/office/drawing/2014/main" id="{96259B4A-3DFE-15E1-9653-48DE96F0E076}"/>
              </a:ext>
            </a:extLst>
          </p:cNvPr>
          <p:cNvSpPr/>
          <p:nvPr/>
        </p:nvSpPr>
        <p:spPr>
          <a:xfrm>
            <a:off x="287897" y="4451109"/>
            <a:ext cx="3220616" cy="43622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CB0A3E-E87F-0900-C697-C54AE1532340}"/>
              </a:ext>
            </a:extLst>
          </p:cNvPr>
          <p:cNvSpPr/>
          <p:nvPr/>
        </p:nvSpPr>
        <p:spPr>
          <a:xfrm>
            <a:off x="283789" y="2911376"/>
            <a:ext cx="3794225" cy="48346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utoShape 9">
            <a:extLst>
              <a:ext uri="{FF2B5EF4-FFF2-40B4-BE49-F238E27FC236}">
                <a16:creationId xmlns:a16="http://schemas.microsoft.com/office/drawing/2014/main" id="{90BE6724-4F02-5EFB-D581-3BA1EBE23F1F}"/>
              </a:ext>
            </a:extLst>
          </p:cNvPr>
          <p:cNvSpPr>
            <a:spLocks/>
          </p:cNvSpPr>
          <p:nvPr/>
        </p:nvSpPr>
        <p:spPr bwMode="auto">
          <a:xfrm>
            <a:off x="4373643" y="3688266"/>
            <a:ext cx="238125" cy="430213"/>
          </a:xfrm>
          <a:prstGeom prst="rightBrace">
            <a:avLst>
              <a:gd name="adj1" fmla="val 31667"/>
              <a:gd name="adj2" fmla="val 50000"/>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sz="1800" dirty="0"/>
          </a:p>
        </p:txBody>
      </p:sp>
      <p:sp>
        <p:nvSpPr>
          <p:cNvPr id="19" name="Right Brace 18">
            <a:extLst>
              <a:ext uri="{FF2B5EF4-FFF2-40B4-BE49-F238E27FC236}">
                <a16:creationId xmlns:a16="http://schemas.microsoft.com/office/drawing/2014/main" id="{A39E9F09-95D8-9222-C02C-3AC766D34792}"/>
              </a:ext>
            </a:extLst>
          </p:cNvPr>
          <p:cNvSpPr/>
          <p:nvPr/>
        </p:nvSpPr>
        <p:spPr>
          <a:xfrm>
            <a:off x="7408345" y="2200638"/>
            <a:ext cx="417512" cy="1185041"/>
          </a:xfrm>
          <a:prstGeom prst="rightBrace">
            <a:avLst/>
          </a:prstGeom>
          <a:ln>
            <a:solidFill>
              <a:srgbClr val="C514C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0" name="Right Brace 19">
            <a:extLst>
              <a:ext uri="{FF2B5EF4-FFF2-40B4-BE49-F238E27FC236}">
                <a16:creationId xmlns:a16="http://schemas.microsoft.com/office/drawing/2014/main" id="{59FE54E9-094C-0942-7EAF-80101040DC9D}"/>
              </a:ext>
            </a:extLst>
          </p:cNvPr>
          <p:cNvSpPr/>
          <p:nvPr/>
        </p:nvSpPr>
        <p:spPr>
          <a:xfrm>
            <a:off x="7473806" y="3620890"/>
            <a:ext cx="417512" cy="1185041"/>
          </a:xfrm>
          <a:prstGeom prst="rightBrace">
            <a:avLst/>
          </a:prstGeom>
          <a:ln>
            <a:solidFill>
              <a:srgbClr val="C514C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CD804AA9-18AE-A6FF-1D41-E91C709670AD}"/>
              </a:ext>
            </a:extLst>
          </p:cNvPr>
          <p:cNvSpPr txBox="1"/>
          <p:nvPr/>
        </p:nvSpPr>
        <p:spPr>
          <a:xfrm>
            <a:off x="7829894" y="2608492"/>
            <a:ext cx="567784" cy="369332"/>
          </a:xfrm>
          <a:prstGeom prst="rect">
            <a:avLst/>
          </a:prstGeom>
          <a:noFill/>
        </p:spPr>
        <p:txBody>
          <a:bodyPr wrap="none" rtlCol="0">
            <a:spAutoFit/>
          </a:bodyPr>
          <a:lstStyle/>
          <a:p>
            <a:r>
              <a:rPr lang="en-US" dirty="0"/>
              <a:t>SIZE</a:t>
            </a:r>
          </a:p>
        </p:txBody>
      </p:sp>
      <p:sp>
        <p:nvSpPr>
          <p:cNvPr id="22" name="TextBox 21">
            <a:extLst>
              <a:ext uri="{FF2B5EF4-FFF2-40B4-BE49-F238E27FC236}">
                <a16:creationId xmlns:a16="http://schemas.microsoft.com/office/drawing/2014/main" id="{209473A4-4E40-EF14-41D9-7438788C2B7A}"/>
              </a:ext>
            </a:extLst>
          </p:cNvPr>
          <p:cNvSpPr txBox="1"/>
          <p:nvPr/>
        </p:nvSpPr>
        <p:spPr>
          <a:xfrm>
            <a:off x="7888288" y="4042792"/>
            <a:ext cx="1561197" cy="369332"/>
          </a:xfrm>
          <a:prstGeom prst="rect">
            <a:avLst/>
          </a:prstGeom>
          <a:noFill/>
        </p:spPr>
        <p:txBody>
          <a:bodyPr wrap="none" rtlCol="0">
            <a:spAutoFit/>
          </a:bodyPr>
          <a:lstStyle/>
          <a:p>
            <a:r>
              <a:rPr lang="en-US" dirty="0"/>
              <a:t>COMPOSITION</a:t>
            </a:r>
          </a:p>
        </p:txBody>
      </p:sp>
      <p:sp>
        <p:nvSpPr>
          <p:cNvPr id="2" name="TextBox 1">
            <a:extLst>
              <a:ext uri="{FF2B5EF4-FFF2-40B4-BE49-F238E27FC236}">
                <a16:creationId xmlns:a16="http://schemas.microsoft.com/office/drawing/2014/main" id="{84704B3F-A1C3-8408-B145-CB041758DA5A}"/>
              </a:ext>
            </a:extLst>
          </p:cNvPr>
          <p:cNvSpPr txBox="1"/>
          <p:nvPr/>
        </p:nvSpPr>
        <p:spPr>
          <a:xfrm>
            <a:off x="2773294" y="5791880"/>
            <a:ext cx="9270102" cy="461665"/>
          </a:xfrm>
          <a:prstGeom prst="rect">
            <a:avLst/>
          </a:prstGeom>
          <a:solidFill>
            <a:schemeClr val="accent1">
              <a:lumMod val="40000"/>
              <a:lumOff val="60000"/>
            </a:schemeClr>
          </a:solidFill>
        </p:spPr>
        <p:txBody>
          <a:bodyPr wrap="none" rtlCol="0">
            <a:spAutoFit/>
          </a:bodyPr>
          <a:lstStyle/>
          <a:p>
            <a:r>
              <a:rPr lang="en-US" sz="2400" dirty="0"/>
              <a:t>Do the aerosol properties for smoke differ from those of background air?</a:t>
            </a:r>
          </a:p>
        </p:txBody>
      </p:sp>
      <p:sp>
        <p:nvSpPr>
          <p:cNvPr id="23" name="Right Arrow 22">
            <a:extLst>
              <a:ext uri="{FF2B5EF4-FFF2-40B4-BE49-F238E27FC236}">
                <a16:creationId xmlns:a16="http://schemas.microsoft.com/office/drawing/2014/main" id="{49F8EF21-201D-716A-85E0-E94EBA4A28ED}"/>
              </a:ext>
            </a:extLst>
          </p:cNvPr>
          <p:cNvSpPr/>
          <p:nvPr/>
        </p:nvSpPr>
        <p:spPr>
          <a:xfrm>
            <a:off x="2028364" y="5791880"/>
            <a:ext cx="705394"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16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C3E2C-4762-EB53-E38B-1056B100A367}"/>
              </a:ext>
            </a:extLst>
          </p:cNvPr>
          <p:cNvSpPr txBox="1"/>
          <p:nvPr/>
        </p:nvSpPr>
        <p:spPr>
          <a:xfrm>
            <a:off x="8135054" y="808687"/>
            <a:ext cx="2310376" cy="1477328"/>
          </a:xfrm>
          <a:prstGeom prst="rect">
            <a:avLst/>
          </a:prstGeom>
          <a:noFill/>
        </p:spPr>
        <p:txBody>
          <a:bodyPr wrap="none" rtlCol="0">
            <a:spAutoFit/>
          </a:bodyPr>
          <a:lstStyle/>
          <a:p>
            <a:r>
              <a:rPr lang="en-US" u="sng" dirty="0"/>
              <a:t>August (smoky month)</a:t>
            </a:r>
            <a:endParaRPr lang="en-US" dirty="0"/>
          </a:p>
          <a:p>
            <a:r>
              <a:rPr lang="en-US" dirty="0">
                <a:sym typeface="Wingdings" pitchFamily="2" charset="2"/>
              </a:rPr>
              <a:t>highest SSA</a:t>
            </a:r>
          </a:p>
          <a:p>
            <a:r>
              <a:rPr lang="en-US" dirty="0">
                <a:sym typeface="Wingdings" pitchFamily="2" charset="2"/>
              </a:rPr>
              <a:t>highest AAE</a:t>
            </a:r>
            <a:endParaRPr lang="en-US" dirty="0"/>
          </a:p>
          <a:p>
            <a:r>
              <a:rPr lang="en-US" dirty="0">
                <a:sym typeface="Wingdings" pitchFamily="2" charset="2"/>
              </a:rPr>
              <a:t>highest SAE</a:t>
            </a:r>
          </a:p>
          <a:p>
            <a:r>
              <a:rPr lang="en-US" dirty="0">
                <a:sym typeface="Wingdings" pitchFamily="2" charset="2"/>
              </a:rPr>
              <a:t>lowest BFR</a:t>
            </a:r>
          </a:p>
        </p:txBody>
      </p:sp>
      <p:pic>
        <p:nvPicPr>
          <p:cNvPr id="5" name="Picture 4">
            <a:extLst>
              <a:ext uri="{FF2B5EF4-FFF2-40B4-BE49-F238E27FC236}">
                <a16:creationId xmlns:a16="http://schemas.microsoft.com/office/drawing/2014/main" id="{962CBCF7-5C39-C0B9-8307-9ED8D0F60E63}"/>
              </a:ext>
            </a:extLst>
          </p:cNvPr>
          <p:cNvPicPr>
            <a:picLocks noChangeAspect="1"/>
          </p:cNvPicPr>
          <p:nvPr/>
        </p:nvPicPr>
        <p:blipFill rotWithShape="1">
          <a:blip r:embed="rId3"/>
          <a:srcRect t="32222" r="34583" b="8078"/>
          <a:stretch/>
        </p:blipFill>
        <p:spPr>
          <a:xfrm>
            <a:off x="457200" y="682752"/>
            <a:ext cx="7217864" cy="4940300"/>
          </a:xfrm>
          <a:prstGeom prst="rect">
            <a:avLst/>
          </a:prstGeom>
        </p:spPr>
      </p:pic>
      <p:sp>
        <p:nvSpPr>
          <p:cNvPr id="6" name="Down Arrow 5">
            <a:extLst>
              <a:ext uri="{FF2B5EF4-FFF2-40B4-BE49-F238E27FC236}">
                <a16:creationId xmlns:a16="http://schemas.microsoft.com/office/drawing/2014/main" id="{221449F1-A696-B337-0D90-E832ECE8084A}"/>
              </a:ext>
            </a:extLst>
          </p:cNvPr>
          <p:cNvSpPr/>
          <p:nvPr/>
        </p:nvSpPr>
        <p:spPr>
          <a:xfrm>
            <a:off x="2717800" y="682752"/>
            <a:ext cx="228600" cy="387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73B0929D-7201-12EF-03D5-FCFA53F9FF82}"/>
              </a:ext>
            </a:extLst>
          </p:cNvPr>
          <p:cNvSpPr/>
          <p:nvPr/>
        </p:nvSpPr>
        <p:spPr>
          <a:xfrm>
            <a:off x="6350000" y="799274"/>
            <a:ext cx="228600" cy="387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BFBDDDBC-F6CD-60F2-810F-8EF0B858EB15}"/>
              </a:ext>
            </a:extLst>
          </p:cNvPr>
          <p:cNvSpPr/>
          <p:nvPr/>
        </p:nvSpPr>
        <p:spPr>
          <a:xfrm>
            <a:off x="6362500" y="3504374"/>
            <a:ext cx="228600" cy="387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0BD344BE-3FA1-0F54-821B-E630A7D6B517}"/>
              </a:ext>
            </a:extLst>
          </p:cNvPr>
          <p:cNvSpPr/>
          <p:nvPr/>
        </p:nvSpPr>
        <p:spPr>
          <a:xfrm>
            <a:off x="2717800" y="3152902"/>
            <a:ext cx="228600" cy="387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1D7382-B83C-29CA-3ECE-F740E0088920}"/>
              </a:ext>
            </a:extLst>
          </p:cNvPr>
          <p:cNvSpPr txBox="1"/>
          <p:nvPr/>
        </p:nvSpPr>
        <p:spPr>
          <a:xfrm>
            <a:off x="8028378" y="3063764"/>
            <a:ext cx="4022035" cy="2031325"/>
          </a:xfrm>
          <a:prstGeom prst="rect">
            <a:avLst/>
          </a:prstGeom>
          <a:noFill/>
        </p:spPr>
        <p:txBody>
          <a:bodyPr wrap="square" rtlCol="0">
            <a:spAutoFit/>
          </a:bodyPr>
          <a:lstStyle/>
          <a:p>
            <a:r>
              <a:rPr lang="en-US" b="1" dirty="0"/>
              <a:t>Smoke Composition:</a:t>
            </a:r>
          </a:p>
          <a:p>
            <a:pPr marL="285750" indent="-285750">
              <a:buFont typeface="Arial" panose="020B0604020202020204" pitchFamily="34" charset="0"/>
              <a:buChar char="•"/>
            </a:pPr>
            <a:r>
              <a:rPr lang="en-US" dirty="0"/>
              <a:t>Less absorbing (SSA)</a:t>
            </a:r>
          </a:p>
          <a:p>
            <a:pPr marL="285750" indent="-285750">
              <a:buFont typeface="Arial" panose="020B0604020202020204" pitchFamily="34" charset="0"/>
              <a:buChar char="•"/>
            </a:pPr>
            <a:r>
              <a:rPr lang="en-US" dirty="0"/>
              <a:t>More organic (AAE)</a:t>
            </a:r>
          </a:p>
          <a:p>
            <a:r>
              <a:rPr lang="en-US" b="1" dirty="0"/>
              <a:t>Smoke Size:</a:t>
            </a:r>
          </a:p>
          <a:p>
            <a:pPr marL="285750" indent="-285750">
              <a:buFont typeface="Arial" panose="020B0604020202020204" pitchFamily="34" charset="0"/>
              <a:buChar char="•"/>
            </a:pPr>
            <a:r>
              <a:rPr lang="en-US" dirty="0"/>
              <a:t>Dominated by sub-um particles (SAE)</a:t>
            </a:r>
          </a:p>
          <a:p>
            <a:pPr marL="285750" indent="-285750">
              <a:buFont typeface="Arial" panose="020B0604020202020204" pitchFamily="34" charset="0"/>
              <a:buChar char="•"/>
            </a:pPr>
            <a:r>
              <a:rPr lang="en-US" dirty="0"/>
              <a:t>Shift in accumulation mode to larger sub-um particles (BFR)</a:t>
            </a:r>
          </a:p>
        </p:txBody>
      </p:sp>
      <p:sp>
        <p:nvSpPr>
          <p:cNvPr id="11" name="TextBox 10">
            <a:extLst>
              <a:ext uri="{FF2B5EF4-FFF2-40B4-BE49-F238E27FC236}">
                <a16:creationId xmlns:a16="http://schemas.microsoft.com/office/drawing/2014/main" id="{A7B62945-A34F-5499-3DA0-0EF4E7906175}"/>
              </a:ext>
            </a:extLst>
          </p:cNvPr>
          <p:cNvSpPr txBox="1"/>
          <p:nvPr/>
        </p:nvSpPr>
        <p:spPr>
          <a:xfrm>
            <a:off x="1846170" y="0"/>
            <a:ext cx="9007659" cy="461665"/>
          </a:xfrm>
          <a:prstGeom prst="rect">
            <a:avLst/>
          </a:prstGeom>
          <a:noFill/>
        </p:spPr>
        <p:txBody>
          <a:bodyPr wrap="none" rtlCol="0">
            <a:spAutoFit/>
          </a:bodyPr>
          <a:lstStyle/>
          <a:p>
            <a:r>
              <a:rPr lang="en-US" sz="2400" b="1" u="sng" dirty="0"/>
              <a:t>Aerosol ‘characteristics’ monthly climatology at Table Mountain (BOS)</a:t>
            </a:r>
          </a:p>
        </p:txBody>
      </p:sp>
      <p:sp>
        <p:nvSpPr>
          <p:cNvPr id="13" name="Down Arrow 12">
            <a:extLst>
              <a:ext uri="{FF2B5EF4-FFF2-40B4-BE49-F238E27FC236}">
                <a16:creationId xmlns:a16="http://schemas.microsoft.com/office/drawing/2014/main" id="{197D9DD7-8CA0-2FA7-6A87-7AB35167BCF1}"/>
              </a:ext>
            </a:extLst>
          </p:cNvPr>
          <p:cNvSpPr/>
          <p:nvPr/>
        </p:nvSpPr>
        <p:spPr>
          <a:xfrm>
            <a:off x="8376666" y="2665788"/>
            <a:ext cx="228600" cy="387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5A1D1C6-A228-B618-978B-8A0F2E1BA5A5}"/>
              </a:ext>
            </a:extLst>
          </p:cNvPr>
          <p:cNvSpPr txBox="1"/>
          <p:nvPr/>
        </p:nvSpPr>
        <p:spPr>
          <a:xfrm rot="16200000">
            <a:off x="-543463" y="1678449"/>
            <a:ext cx="2414251" cy="369332"/>
          </a:xfrm>
          <a:prstGeom prst="rect">
            <a:avLst/>
          </a:prstGeom>
          <a:solidFill>
            <a:schemeClr val="bg1"/>
          </a:solidFill>
        </p:spPr>
        <p:txBody>
          <a:bodyPr wrap="none" rtlCol="0">
            <a:spAutoFit/>
          </a:bodyPr>
          <a:lstStyle/>
          <a:p>
            <a:r>
              <a:rPr lang="en-US" dirty="0"/>
              <a:t>Single scattering albedo</a:t>
            </a:r>
          </a:p>
        </p:txBody>
      </p:sp>
      <p:sp>
        <p:nvSpPr>
          <p:cNvPr id="15" name="TextBox 14">
            <a:extLst>
              <a:ext uri="{FF2B5EF4-FFF2-40B4-BE49-F238E27FC236}">
                <a16:creationId xmlns:a16="http://schemas.microsoft.com/office/drawing/2014/main" id="{AABA7F04-08F6-9A95-CC9B-F6C0FCA7FA87}"/>
              </a:ext>
            </a:extLst>
          </p:cNvPr>
          <p:cNvSpPr txBox="1"/>
          <p:nvPr/>
        </p:nvSpPr>
        <p:spPr>
          <a:xfrm rot="16200000">
            <a:off x="-432853" y="4167592"/>
            <a:ext cx="2187971" cy="369332"/>
          </a:xfrm>
          <a:prstGeom prst="rect">
            <a:avLst/>
          </a:prstGeom>
          <a:solidFill>
            <a:schemeClr val="bg1"/>
          </a:solidFill>
        </p:spPr>
        <p:txBody>
          <a:bodyPr wrap="none" rtlCol="0">
            <a:spAutoFit/>
          </a:bodyPr>
          <a:lstStyle/>
          <a:p>
            <a:r>
              <a:rPr lang="en-US" dirty="0"/>
              <a:t>Absorption Angstrom</a:t>
            </a:r>
          </a:p>
        </p:txBody>
      </p:sp>
      <p:sp>
        <p:nvSpPr>
          <p:cNvPr id="16" name="TextBox 15">
            <a:extLst>
              <a:ext uri="{FF2B5EF4-FFF2-40B4-BE49-F238E27FC236}">
                <a16:creationId xmlns:a16="http://schemas.microsoft.com/office/drawing/2014/main" id="{B162E3B2-82EC-E1FA-AC22-D35D59AAEE3E}"/>
              </a:ext>
            </a:extLst>
          </p:cNvPr>
          <p:cNvSpPr txBox="1"/>
          <p:nvPr/>
        </p:nvSpPr>
        <p:spPr>
          <a:xfrm rot="16200000">
            <a:off x="3331335" y="1691275"/>
            <a:ext cx="2085764" cy="369332"/>
          </a:xfrm>
          <a:prstGeom prst="rect">
            <a:avLst/>
          </a:prstGeom>
          <a:solidFill>
            <a:schemeClr val="bg1"/>
          </a:solidFill>
        </p:spPr>
        <p:txBody>
          <a:bodyPr wrap="none" rtlCol="0">
            <a:spAutoFit/>
          </a:bodyPr>
          <a:lstStyle/>
          <a:p>
            <a:r>
              <a:rPr lang="en-US" dirty="0"/>
              <a:t>Scattering Angstrom</a:t>
            </a:r>
          </a:p>
        </p:txBody>
      </p:sp>
      <p:sp>
        <p:nvSpPr>
          <p:cNvPr id="17" name="TextBox 16">
            <a:extLst>
              <a:ext uri="{FF2B5EF4-FFF2-40B4-BE49-F238E27FC236}">
                <a16:creationId xmlns:a16="http://schemas.microsoft.com/office/drawing/2014/main" id="{D9F5F3FA-9BF9-DD97-8921-2D053DE53793}"/>
              </a:ext>
            </a:extLst>
          </p:cNvPr>
          <p:cNvSpPr txBox="1"/>
          <p:nvPr/>
        </p:nvSpPr>
        <p:spPr>
          <a:xfrm rot="16200000">
            <a:off x="3241085" y="4160275"/>
            <a:ext cx="2038700" cy="369332"/>
          </a:xfrm>
          <a:prstGeom prst="rect">
            <a:avLst/>
          </a:prstGeom>
          <a:solidFill>
            <a:schemeClr val="bg1"/>
          </a:solidFill>
        </p:spPr>
        <p:txBody>
          <a:bodyPr wrap="none" rtlCol="0">
            <a:spAutoFit/>
          </a:bodyPr>
          <a:lstStyle/>
          <a:p>
            <a:r>
              <a:rPr lang="en-US" dirty="0"/>
              <a:t>Backscatter fraction</a:t>
            </a:r>
          </a:p>
        </p:txBody>
      </p:sp>
      <p:sp>
        <p:nvSpPr>
          <p:cNvPr id="3" name="Oval 2">
            <a:extLst>
              <a:ext uri="{FF2B5EF4-FFF2-40B4-BE49-F238E27FC236}">
                <a16:creationId xmlns:a16="http://schemas.microsoft.com/office/drawing/2014/main" id="{5675D937-B846-7FC1-179D-499BDEF26728}"/>
              </a:ext>
            </a:extLst>
          </p:cNvPr>
          <p:cNvSpPr/>
          <p:nvPr/>
        </p:nvSpPr>
        <p:spPr>
          <a:xfrm>
            <a:off x="3878248" y="829890"/>
            <a:ext cx="201619" cy="201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8A93F0-4CF6-C827-BFF5-EA86DF42822E}"/>
              </a:ext>
            </a:extLst>
          </p:cNvPr>
          <p:cNvSpPr/>
          <p:nvPr/>
        </p:nvSpPr>
        <p:spPr>
          <a:xfrm>
            <a:off x="3878847" y="2665788"/>
            <a:ext cx="201619" cy="201801"/>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9F1756-9B5D-7FA1-3EBA-0099E5E1C101}"/>
              </a:ext>
            </a:extLst>
          </p:cNvPr>
          <p:cNvSpPr/>
          <p:nvPr/>
        </p:nvSpPr>
        <p:spPr>
          <a:xfrm>
            <a:off x="7504843" y="876427"/>
            <a:ext cx="201619" cy="201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0DF6807-BE53-43F9-25DC-D2C46873E630}"/>
              </a:ext>
            </a:extLst>
          </p:cNvPr>
          <p:cNvSpPr/>
          <p:nvPr/>
        </p:nvSpPr>
        <p:spPr>
          <a:xfrm>
            <a:off x="7409844" y="2431375"/>
            <a:ext cx="369332" cy="364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D956B81-29BB-003E-9339-7240179AFD69}"/>
              </a:ext>
            </a:extLst>
          </p:cNvPr>
          <p:cNvSpPr/>
          <p:nvPr/>
        </p:nvSpPr>
        <p:spPr>
          <a:xfrm>
            <a:off x="3786991" y="3357801"/>
            <a:ext cx="369332" cy="3649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2746069-58ED-4CF7-DA8A-FB1531135E21}"/>
              </a:ext>
            </a:extLst>
          </p:cNvPr>
          <p:cNvSpPr/>
          <p:nvPr/>
        </p:nvSpPr>
        <p:spPr>
          <a:xfrm>
            <a:off x="3874973" y="3454867"/>
            <a:ext cx="201619" cy="2018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7A426A-DC94-1EDD-7C6F-01D8D5ECF0EF}"/>
              </a:ext>
            </a:extLst>
          </p:cNvPr>
          <p:cNvSpPr/>
          <p:nvPr/>
        </p:nvSpPr>
        <p:spPr>
          <a:xfrm>
            <a:off x="3837653" y="4648824"/>
            <a:ext cx="201619" cy="2018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0ADF93A-23CC-FB07-B5D9-E027EAF7EB5E}"/>
              </a:ext>
            </a:extLst>
          </p:cNvPr>
          <p:cNvSpPr/>
          <p:nvPr/>
        </p:nvSpPr>
        <p:spPr>
          <a:xfrm>
            <a:off x="7470906" y="4648824"/>
            <a:ext cx="201619" cy="201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4B4B125-2E5F-C70D-4941-4D710F997607}"/>
              </a:ext>
            </a:extLst>
          </p:cNvPr>
          <p:cNvSpPr/>
          <p:nvPr/>
        </p:nvSpPr>
        <p:spPr>
          <a:xfrm>
            <a:off x="7485668" y="3769112"/>
            <a:ext cx="94999" cy="89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473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26F7F4-08DC-34AA-6657-1A8BAB6C9158}"/>
              </a:ext>
            </a:extLst>
          </p:cNvPr>
          <p:cNvPicPr>
            <a:picLocks noChangeAspect="1"/>
          </p:cNvPicPr>
          <p:nvPr/>
        </p:nvPicPr>
        <p:blipFill rotWithShape="1">
          <a:blip r:embed="rId2"/>
          <a:srcRect l="33142" r="35666" b="68000"/>
          <a:stretch/>
        </p:blipFill>
        <p:spPr>
          <a:xfrm>
            <a:off x="8222248" y="1131005"/>
            <a:ext cx="3617056" cy="2783061"/>
          </a:xfrm>
          <a:prstGeom prst="rect">
            <a:avLst/>
          </a:prstGeom>
        </p:spPr>
      </p:pic>
      <p:pic>
        <p:nvPicPr>
          <p:cNvPr id="24" name="Picture 23">
            <a:extLst>
              <a:ext uri="{FF2B5EF4-FFF2-40B4-BE49-F238E27FC236}">
                <a16:creationId xmlns:a16="http://schemas.microsoft.com/office/drawing/2014/main" id="{9622EBB7-A57D-1B8A-C352-E89B783EAAFD}"/>
              </a:ext>
            </a:extLst>
          </p:cNvPr>
          <p:cNvPicPr>
            <a:picLocks noChangeAspect="1"/>
          </p:cNvPicPr>
          <p:nvPr/>
        </p:nvPicPr>
        <p:blipFill rotWithShape="1">
          <a:blip r:embed="rId2"/>
          <a:srcRect l="64095" b="68000"/>
          <a:stretch/>
        </p:blipFill>
        <p:spPr>
          <a:xfrm>
            <a:off x="0" y="1192890"/>
            <a:ext cx="4163547" cy="2783061"/>
          </a:xfrm>
          <a:prstGeom prst="rect">
            <a:avLst/>
          </a:prstGeom>
        </p:spPr>
      </p:pic>
      <p:sp>
        <p:nvSpPr>
          <p:cNvPr id="6" name="TextBox 5">
            <a:extLst>
              <a:ext uri="{FF2B5EF4-FFF2-40B4-BE49-F238E27FC236}">
                <a16:creationId xmlns:a16="http://schemas.microsoft.com/office/drawing/2014/main" id="{DFAA5AF9-F0C7-A3BD-2EB0-EE1B91C74F97}"/>
              </a:ext>
            </a:extLst>
          </p:cNvPr>
          <p:cNvSpPr txBox="1"/>
          <p:nvPr/>
        </p:nvSpPr>
        <p:spPr>
          <a:xfrm>
            <a:off x="1297666" y="87253"/>
            <a:ext cx="10134634" cy="461665"/>
          </a:xfrm>
          <a:prstGeom prst="rect">
            <a:avLst/>
          </a:prstGeom>
          <a:noFill/>
        </p:spPr>
        <p:txBody>
          <a:bodyPr wrap="none" rtlCol="0">
            <a:spAutoFit/>
          </a:bodyPr>
          <a:lstStyle/>
          <a:p>
            <a:r>
              <a:rPr lang="en-US" sz="2400" b="1" u="sng" dirty="0"/>
              <a:t>Monthly aerosol climatology at Table Mountain (BOS) facility north of Boulder</a:t>
            </a:r>
          </a:p>
        </p:txBody>
      </p:sp>
      <p:sp>
        <p:nvSpPr>
          <p:cNvPr id="3" name="TextBox 2">
            <a:extLst>
              <a:ext uri="{FF2B5EF4-FFF2-40B4-BE49-F238E27FC236}">
                <a16:creationId xmlns:a16="http://schemas.microsoft.com/office/drawing/2014/main" id="{F577D086-816E-4958-455B-7ED73B2C6D75}"/>
              </a:ext>
            </a:extLst>
          </p:cNvPr>
          <p:cNvSpPr txBox="1"/>
          <p:nvPr/>
        </p:nvSpPr>
        <p:spPr>
          <a:xfrm>
            <a:off x="1165047" y="1116189"/>
            <a:ext cx="2316981" cy="369332"/>
          </a:xfrm>
          <a:prstGeom prst="rect">
            <a:avLst/>
          </a:prstGeom>
          <a:noFill/>
        </p:spPr>
        <p:txBody>
          <a:bodyPr wrap="none" rtlCol="0">
            <a:spAutoFit/>
          </a:bodyPr>
          <a:lstStyle/>
          <a:p>
            <a:r>
              <a:rPr lang="en-US" dirty="0"/>
              <a:t>Number concentration</a:t>
            </a:r>
          </a:p>
        </p:txBody>
      </p:sp>
      <p:sp>
        <p:nvSpPr>
          <p:cNvPr id="8" name="TextBox 7">
            <a:extLst>
              <a:ext uri="{FF2B5EF4-FFF2-40B4-BE49-F238E27FC236}">
                <a16:creationId xmlns:a16="http://schemas.microsoft.com/office/drawing/2014/main" id="{4C5F6FCA-EB71-B845-8893-A2C6AAE009B0}"/>
              </a:ext>
            </a:extLst>
          </p:cNvPr>
          <p:cNvSpPr txBox="1"/>
          <p:nvPr/>
        </p:nvSpPr>
        <p:spPr>
          <a:xfrm>
            <a:off x="5233551" y="1116189"/>
            <a:ext cx="2262864" cy="369332"/>
          </a:xfrm>
          <a:prstGeom prst="rect">
            <a:avLst/>
          </a:prstGeom>
          <a:noFill/>
        </p:spPr>
        <p:txBody>
          <a:bodyPr wrap="none" rtlCol="0">
            <a:spAutoFit/>
          </a:bodyPr>
          <a:lstStyle/>
          <a:p>
            <a:r>
              <a:rPr lang="en-US" dirty="0"/>
              <a:t>Absorption coefficient</a:t>
            </a:r>
          </a:p>
        </p:txBody>
      </p:sp>
      <p:sp>
        <p:nvSpPr>
          <p:cNvPr id="9" name="TextBox 8">
            <a:extLst>
              <a:ext uri="{FF2B5EF4-FFF2-40B4-BE49-F238E27FC236}">
                <a16:creationId xmlns:a16="http://schemas.microsoft.com/office/drawing/2014/main" id="{C159B15F-4912-0593-575D-2D32F0088773}"/>
              </a:ext>
            </a:extLst>
          </p:cNvPr>
          <p:cNvSpPr txBox="1"/>
          <p:nvPr/>
        </p:nvSpPr>
        <p:spPr>
          <a:xfrm>
            <a:off x="9247938" y="1069121"/>
            <a:ext cx="2160656" cy="369332"/>
          </a:xfrm>
          <a:prstGeom prst="rect">
            <a:avLst/>
          </a:prstGeom>
          <a:noFill/>
        </p:spPr>
        <p:txBody>
          <a:bodyPr wrap="none" rtlCol="0">
            <a:spAutoFit/>
          </a:bodyPr>
          <a:lstStyle/>
          <a:p>
            <a:r>
              <a:rPr lang="en-US" dirty="0"/>
              <a:t>Scattering coefficient</a:t>
            </a:r>
          </a:p>
        </p:txBody>
      </p:sp>
      <p:sp>
        <p:nvSpPr>
          <p:cNvPr id="2" name="TextBox 1">
            <a:extLst>
              <a:ext uri="{FF2B5EF4-FFF2-40B4-BE49-F238E27FC236}">
                <a16:creationId xmlns:a16="http://schemas.microsoft.com/office/drawing/2014/main" id="{A1318517-5B12-843D-E708-E743B01A5875}"/>
              </a:ext>
            </a:extLst>
          </p:cNvPr>
          <p:cNvSpPr txBox="1"/>
          <p:nvPr/>
        </p:nvSpPr>
        <p:spPr>
          <a:xfrm>
            <a:off x="3276288" y="4502395"/>
            <a:ext cx="8469113" cy="923330"/>
          </a:xfrm>
          <a:prstGeom prst="rect">
            <a:avLst/>
          </a:prstGeom>
          <a:noFill/>
        </p:spPr>
        <p:txBody>
          <a:bodyPr wrap="none" rtlCol="0">
            <a:spAutoFit/>
          </a:bodyPr>
          <a:lstStyle/>
          <a:p>
            <a:pPr marL="285750" indent="-285750">
              <a:buFont typeface="Arial" panose="020B0604020202020204" pitchFamily="34" charset="0"/>
              <a:buChar char="•"/>
            </a:pPr>
            <a:r>
              <a:rPr lang="en-US" dirty="0"/>
              <a:t>Scattering and absorption in summer and fall are impacted by fires (especially August)</a:t>
            </a:r>
          </a:p>
          <a:p>
            <a:pPr marL="285750" indent="-285750">
              <a:buFont typeface="Arial" panose="020B0604020202020204" pitchFamily="34" charset="0"/>
              <a:buChar char="•"/>
            </a:pPr>
            <a:r>
              <a:rPr lang="en-US" dirty="0"/>
              <a:t>Fire impact visible in the 95</a:t>
            </a:r>
            <a:r>
              <a:rPr lang="en-US" baseline="30000" dirty="0"/>
              <a:t>th</a:t>
            </a:r>
            <a:r>
              <a:rPr lang="en-US" dirty="0"/>
              <a:t> percentiles in scattering and absorption coefficient</a:t>
            </a:r>
          </a:p>
          <a:p>
            <a:pPr marL="285750" indent="-285750">
              <a:buFont typeface="Arial" panose="020B0604020202020204" pitchFamily="34" charset="0"/>
              <a:buChar char="•"/>
            </a:pPr>
            <a:r>
              <a:rPr lang="en-US" dirty="0"/>
              <a:t>Number concentrations are higher in springtime – no clear fire influence</a:t>
            </a:r>
          </a:p>
        </p:txBody>
      </p:sp>
      <p:sp>
        <p:nvSpPr>
          <p:cNvPr id="4" name="Rectangle 3">
            <a:extLst>
              <a:ext uri="{FF2B5EF4-FFF2-40B4-BE49-F238E27FC236}">
                <a16:creationId xmlns:a16="http://schemas.microsoft.com/office/drawing/2014/main" id="{1FB4115C-3B31-4F70-B966-63C72F70FF25}"/>
              </a:ext>
            </a:extLst>
          </p:cNvPr>
          <p:cNvSpPr/>
          <p:nvPr/>
        </p:nvSpPr>
        <p:spPr>
          <a:xfrm>
            <a:off x="231714" y="4831435"/>
            <a:ext cx="238526" cy="6705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1F2731BF-56F6-0939-6F95-941A01F6DE06}"/>
              </a:ext>
            </a:extLst>
          </p:cNvPr>
          <p:cNvCxnSpPr>
            <a:cxnSpLocks/>
            <a:stCxn id="4" idx="0"/>
          </p:cNvCxnSpPr>
          <p:nvPr/>
        </p:nvCxnSpPr>
        <p:spPr>
          <a:xfrm flipV="1">
            <a:off x="350977" y="4524708"/>
            <a:ext cx="0" cy="306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ED2DC1-4558-9290-7D20-581AFEF06536}"/>
              </a:ext>
            </a:extLst>
          </p:cNvPr>
          <p:cNvCxnSpPr>
            <a:cxnSpLocks/>
          </p:cNvCxnSpPr>
          <p:nvPr/>
        </p:nvCxnSpPr>
        <p:spPr>
          <a:xfrm flipV="1">
            <a:off x="344881" y="5506164"/>
            <a:ext cx="0" cy="306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7B7B55-E96E-7DB6-1D70-053899182C00}"/>
              </a:ext>
            </a:extLst>
          </p:cNvPr>
          <p:cNvCxnSpPr>
            <a:cxnSpLocks/>
          </p:cNvCxnSpPr>
          <p:nvPr/>
        </p:nvCxnSpPr>
        <p:spPr>
          <a:xfrm>
            <a:off x="215530" y="5166715"/>
            <a:ext cx="2629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A8DCE63-997D-4544-92BD-5DD940F2FE12}"/>
              </a:ext>
            </a:extLst>
          </p:cNvPr>
          <p:cNvCxnSpPr>
            <a:cxnSpLocks/>
          </p:cNvCxnSpPr>
          <p:nvPr/>
        </p:nvCxnSpPr>
        <p:spPr>
          <a:xfrm flipH="1" flipV="1">
            <a:off x="350977" y="4524708"/>
            <a:ext cx="773700" cy="121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3D7901E-7884-B3A9-AC38-1F5D802ACE71}"/>
              </a:ext>
            </a:extLst>
          </p:cNvPr>
          <p:cNvCxnSpPr>
            <a:cxnSpLocks/>
          </p:cNvCxnSpPr>
          <p:nvPr/>
        </p:nvCxnSpPr>
        <p:spPr>
          <a:xfrm flipH="1" flipV="1">
            <a:off x="494624" y="4845711"/>
            <a:ext cx="773700" cy="121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30DA3C5-D9B6-189E-EF7E-C10BAFC6C5AF}"/>
              </a:ext>
            </a:extLst>
          </p:cNvPr>
          <p:cNvCxnSpPr>
            <a:cxnSpLocks/>
          </p:cNvCxnSpPr>
          <p:nvPr/>
        </p:nvCxnSpPr>
        <p:spPr>
          <a:xfrm flipH="1" flipV="1">
            <a:off x="512601" y="5166714"/>
            <a:ext cx="773700" cy="121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8962A65-AB27-9084-0D9E-3C58B7607045}"/>
              </a:ext>
            </a:extLst>
          </p:cNvPr>
          <p:cNvCxnSpPr>
            <a:cxnSpLocks/>
          </p:cNvCxnSpPr>
          <p:nvPr/>
        </p:nvCxnSpPr>
        <p:spPr>
          <a:xfrm flipH="1" flipV="1">
            <a:off x="470240" y="5501994"/>
            <a:ext cx="773700" cy="121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3606D1D-CDE4-DDA5-059C-0814256DB5A1}"/>
              </a:ext>
            </a:extLst>
          </p:cNvPr>
          <p:cNvCxnSpPr>
            <a:cxnSpLocks/>
          </p:cNvCxnSpPr>
          <p:nvPr/>
        </p:nvCxnSpPr>
        <p:spPr>
          <a:xfrm flipH="1" flipV="1">
            <a:off x="350977" y="5825675"/>
            <a:ext cx="773700" cy="121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44AB84-7071-B1B4-3704-8FCC35E2ED43}"/>
              </a:ext>
            </a:extLst>
          </p:cNvPr>
          <p:cNvSpPr txBox="1"/>
          <p:nvPr/>
        </p:nvSpPr>
        <p:spPr>
          <a:xfrm>
            <a:off x="1021759" y="4469987"/>
            <a:ext cx="1548116" cy="369332"/>
          </a:xfrm>
          <a:prstGeom prst="rect">
            <a:avLst/>
          </a:prstGeom>
          <a:noFill/>
        </p:spPr>
        <p:txBody>
          <a:bodyPr wrap="none" rtlCol="0">
            <a:spAutoFit/>
          </a:bodyPr>
          <a:lstStyle/>
          <a:p>
            <a:r>
              <a:rPr lang="en-US" dirty="0"/>
              <a:t>95</a:t>
            </a:r>
            <a:r>
              <a:rPr lang="en-US" baseline="30000" dirty="0"/>
              <a:t>th</a:t>
            </a:r>
            <a:r>
              <a:rPr lang="en-US" dirty="0"/>
              <a:t> percentile</a:t>
            </a:r>
          </a:p>
        </p:txBody>
      </p:sp>
      <p:sp>
        <p:nvSpPr>
          <p:cNvPr id="28" name="TextBox 27">
            <a:extLst>
              <a:ext uri="{FF2B5EF4-FFF2-40B4-BE49-F238E27FC236}">
                <a16:creationId xmlns:a16="http://schemas.microsoft.com/office/drawing/2014/main" id="{24461A0A-8111-DFDE-7219-10277BE82CBB}"/>
              </a:ext>
            </a:extLst>
          </p:cNvPr>
          <p:cNvSpPr txBox="1"/>
          <p:nvPr/>
        </p:nvSpPr>
        <p:spPr>
          <a:xfrm>
            <a:off x="1165047" y="4779394"/>
            <a:ext cx="1548116" cy="369332"/>
          </a:xfrm>
          <a:prstGeom prst="rect">
            <a:avLst/>
          </a:prstGeom>
          <a:noFill/>
        </p:spPr>
        <p:txBody>
          <a:bodyPr wrap="none" rtlCol="0">
            <a:spAutoFit/>
          </a:bodyPr>
          <a:lstStyle/>
          <a:p>
            <a:r>
              <a:rPr lang="en-US" dirty="0"/>
              <a:t>75</a:t>
            </a:r>
            <a:r>
              <a:rPr lang="en-US" baseline="30000" dirty="0"/>
              <a:t>th</a:t>
            </a:r>
            <a:r>
              <a:rPr lang="en-US" dirty="0"/>
              <a:t> percentile</a:t>
            </a:r>
          </a:p>
        </p:txBody>
      </p:sp>
      <p:sp>
        <p:nvSpPr>
          <p:cNvPr id="29" name="TextBox 28">
            <a:extLst>
              <a:ext uri="{FF2B5EF4-FFF2-40B4-BE49-F238E27FC236}">
                <a16:creationId xmlns:a16="http://schemas.microsoft.com/office/drawing/2014/main" id="{550BC245-F624-FD64-CA6D-93BB8B65C845}"/>
              </a:ext>
            </a:extLst>
          </p:cNvPr>
          <p:cNvSpPr txBox="1"/>
          <p:nvPr/>
        </p:nvSpPr>
        <p:spPr>
          <a:xfrm>
            <a:off x="1219014" y="5122401"/>
            <a:ext cx="904415" cy="369332"/>
          </a:xfrm>
          <a:prstGeom prst="rect">
            <a:avLst/>
          </a:prstGeom>
          <a:noFill/>
        </p:spPr>
        <p:txBody>
          <a:bodyPr wrap="none" rtlCol="0">
            <a:spAutoFit/>
          </a:bodyPr>
          <a:lstStyle/>
          <a:p>
            <a:r>
              <a:rPr lang="en-US" dirty="0"/>
              <a:t>Median</a:t>
            </a:r>
          </a:p>
        </p:txBody>
      </p:sp>
      <p:sp>
        <p:nvSpPr>
          <p:cNvPr id="19" name="TextBox 18">
            <a:extLst>
              <a:ext uri="{FF2B5EF4-FFF2-40B4-BE49-F238E27FC236}">
                <a16:creationId xmlns:a16="http://schemas.microsoft.com/office/drawing/2014/main" id="{7DF42787-3C88-5600-7688-B8FC21877A02}"/>
              </a:ext>
            </a:extLst>
          </p:cNvPr>
          <p:cNvSpPr txBox="1"/>
          <p:nvPr/>
        </p:nvSpPr>
        <p:spPr>
          <a:xfrm>
            <a:off x="1137312" y="5440589"/>
            <a:ext cx="1548116" cy="369332"/>
          </a:xfrm>
          <a:prstGeom prst="rect">
            <a:avLst/>
          </a:prstGeom>
          <a:noFill/>
        </p:spPr>
        <p:txBody>
          <a:bodyPr wrap="none" rtlCol="0">
            <a:spAutoFit/>
          </a:bodyPr>
          <a:lstStyle/>
          <a:p>
            <a:r>
              <a:rPr lang="en-US" dirty="0"/>
              <a:t>25</a:t>
            </a:r>
            <a:r>
              <a:rPr lang="en-US" baseline="30000" dirty="0"/>
              <a:t>th</a:t>
            </a:r>
            <a:r>
              <a:rPr lang="en-US" dirty="0"/>
              <a:t> percentile</a:t>
            </a:r>
          </a:p>
        </p:txBody>
      </p:sp>
      <p:sp>
        <p:nvSpPr>
          <p:cNvPr id="30" name="TextBox 29">
            <a:extLst>
              <a:ext uri="{FF2B5EF4-FFF2-40B4-BE49-F238E27FC236}">
                <a16:creationId xmlns:a16="http://schemas.microsoft.com/office/drawing/2014/main" id="{26250C3F-7A55-DE4F-E1DE-73867B34E3FF}"/>
              </a:ext>
            </a:extLst>
          </p:cNvPr>
          <p:cNvSpPr txBox="1"/>
          <p:nvPr/>
        </p:nvSpPr>
        <p:spPr>
          <a:xfrm>
            <a:off x="1068490" y="5764640"/>
            <a:ext cx="1431097" cy="369332"/>
          </a:xfrm>
          <a:prstGeom prst="rect">
            <a:avLst/>
          </a:prstGeom>
          <a:noFill/>
        </p:spPr>
        <p:txBody>
          <a:bodyPr wrap="none" rtlCol="0">
            <a:spAutoFit/>
          </a:bodyPr>
          <a:lstStyle/>
          <a:p>
            <a:r>
              <a:rPr lang="en-US" dirty="0"/>
              <a:t>5</a:t>
            </a:r>
            <a:r>
              <a:rPr lang="en-US" baseline="30000" dirty="0"/>
              <a:t>th</a:t>
            </a:r>
            <a:r>
              <a:rPr lang="en-US" dirty="0"/>
              <a:t> percentile</a:t>
            </a:r>
          </a:p>
        </p:txBody>
      </p:sp>
      <p:pic>
        <p:nvPicPr>
          <p:cNvPr id="11" name="Picture 10">
            <a:extLst>
              <a:ext uri="{FF2B5EF4-FFF2-40B4-BE49-F238E27FC236}">
                <a16:creationId xmlns:a16="http://schemas.microsoft.com/office/drawing/2014/main" id="{086AEE54-1038-DF9E-B52E-78481EC0B752}"/>
              </a:ext>
            </a:extLst>
          </p:cNvPr>
          <p:cNvPicPr>
            <a:picLocks noChangeAspect="1"/>
          </p:cNvPicPr>
          <p:nvPr/>
        </p:nvPicPr>
        <p:blipFill rotWithShape="1">
          <a:blip r:embed="rId3"/>
          <a:srcRect r="67983" b="68000"/>
          <a:stretch/>
        </p:blipFill>
        <p:spPr>
          <a:xfrm>
            <a:off x="4289648" y="1167156"/>
            <a:ext cx="3712734" cy="2783061"/>
          </a:xfrm>
          <a:prstGeom prst="rect">
            <a:avLst/>
          </a:prstGeom>
        </p:spPr>
      </p:pic>
      <p:sp>
        <p:nvSpPr>
          <p:cNvPr id="12" name="TextBox 11">
            <a:extLst>
              <a:ext uri="{FF2B5EF4-FFF2-40B4-BE49-F238E27FC236}">
                <a16:creationId xmlns:a16="http://schemas.microsoft.com/office/drawing/2014/main" id="{F5A2F50B-E437-3799-6E33-AD3049909C38}"/>
              </a:ext>
            </a:extLst>
          </p:cNvPr>
          <p:cNvSpPr txBox="1"/>
          <p:nvPr/>
        </p:nvSpPr>
        <p:spPr>
          <a:xfrm>
            <a:off x="7053369" y="6281182"/>
            <a:ext cx="5174815" cy="461665"/>
          </a:xfrm>
          <a:prstGeom prst="rect">
            <a:avLst/>
          </a:prstGeom>
          <a:noFill/>
        </p:spPr>
        <p:txBody>
          <a:bodyPr wrap="none" rtlCol="0">
            <a:spAutoFit/>
          </a:bodyPr>
          <a:lstStyle/>
          <a:p>
            <a:r>
              <a:rPr lang="en-US" sz="2400" dirty="0"/>
              <a:t>How consistent is this seasonal pattern?</a:t>
            </a:r>
          </a:p>
        </p:txBody>
      </p:sp>
      <p:sp>
        <p:nvSpPr>
          <p:cNvPr id="32" name="Right Arrow 31">
            <a:extLst>
              <a:ext uri="{FF2B5EF4-FFF2-40B4-BE49-F238E27FC236}">
                <a16:creationId xmlns:a16="http://schemas.microsoft.com/office/drawing/2014/main" id="{7E314850-E060-4CB1-DE65-7DBC0B58D3C3}"/>
              </a:ext>
            </a:extLst>
          </p:cNvPr>
          <p:cNvSpPr/>
          <p:nvPr/>
        </p:nvSpPr>
        <p:spPr>
          <a:xfrm>
            <a:off x="6264111" y="6373944"/>
            <a:ext cx="705394"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92003F5-0FD0-24A2-33E0-E69610C950F6}"/>
              </a:ext>
            </a:extLst>
          </p:cNvPr>
          <p:cNvSpPr txBox="1"/>
          <p:nvPr/>
        </p:nvSpPr>
        <p:spPr>
          <a:xfrm>
            <a:off x="4401407" y="463566"/>
            <a:ext cx="2889124" cy="369332"/>
          </a:xfrm>
          <a:prstGeom prst="rect">
            <a:avLst/>
          </a:prstGeom>
          <a:noFill/>
        </p:spPr>
        <p:txBody>
          <a:bodyPr wrap="none" rtlCol="0">
            <a:spAutoFit/>
          </a:bodyPr>
          <a:lstStyle/>
          <a:p>
            <a:r>
              <a:rPr lang="en-US" dirty="0"/>
              <a:t>September 2019 – May 2022</a:t>
            </a:r>
          </a:p>
        </p:txBody>
      </p:sp>
    </p:spTree>
    <p:extLst>
      <p:ext uri="{BB962C8B-B14F-4D97-AF65-F5344CB8AC3E}">
        <p14:creationId xmlns:p14="http://schemas.microsoft.com/office/powerpoint/2010/main" val="3947789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86AB23-795E-F2DD-0FB2-3CD88E6BAEE8}"/>
              </a:ext>
            </a:extLst>
          </p:cNvPr>
          <p:cNvPicPr>
            <a:picLocks noChangeAspect="1"/>
          </p:cNvPicPr>
          <p:nvPr/>
        </p:nvPicPr>
        <p:blipFill rotWithShape="1">
          <a:blip r:embed="rId2"/>
          <a:srcRect l="5887" t="47187" r="47057" b="6580"/>
          <a:stretch/>
        </p:blipFill>
        <p:spPr>
          <a:xfrm>
            <a:off x="-111487" y="742208"/>
            <a:ext cx="7098559" cy="5230821"/>
          </a:xfrm>
          <a:prstGeom prst="rect">
            <a:avLst/>
          </a:prstGeom>
        </p:spPr>
      </p:pic>
      <p:sp>
        <p:nvSpPr>
          <p:cNvPr id="9" name="TextBox 8">
            <a:extLst>
              <a:ext uri="{FF2B5EF4-FFF2-40B4-BE49-F238E27FC236}">
                <a16:creationId xmlns:a16="http://schemas.microsoft.com/office/drawing/2014/main" id="{FFD68BBB-32D4-251C-ECAC-53EEE3CE740A}"/>
              </a:ext>
            </a:extLst>
          </p:cNvPr>
          <p:cNvSpPr txBox="1"/>
          <p:nvPr/>
        </p:nvSpPr>
        <p:spPr>
          <a:xfrm>
            <a:off x="4655127" y="1852551"/>
            <a:ext cx="1044068" cy="1477328"/>
          </a:xfrm>
          <a:prstGeom prst="rect">
            <a:avLst/>
          </a:prstGeom>
          <a:noFill/>
        </p:spPr>
        <p:txBody>
          <a:bodyPr wrap="none" rtlCol="0">
            <a:spAutoFit/>
          </a:bodyPr>
          <a:lstStyle/>
          <a:p>
            <a:r>
              <a:rPr lang="en-US" dirty="0">
                <a:solidFill>
                  <a:srgbClr val="7030A0"/>
                </a:solidFill>
              </a:rPr>
              <a:t>Nov-Feb</a:t>
            </a:r>
          </a:p>
          <a:p>
            <a:r>
              <a:rPr lang="en-US" dirty="0">
                <a:solidFill>
                  <a:schemeClr val="accent6">
                    <a:lumMod val="75000"/>
                  </a:schemeClr>
                </a:solidFill>
              </a:rPr>
              <a:t>Mar-May</a:t>
            </a:r>
          </a:p>
          <a:p>
            <a:r>
              <a:rPr lang="en-US" dirty="0">
                <a:solidFill>
                  <a:srgbClr val="D9CE00"/>
                </a:solidFill>
              </a:rPr>
              <a:t>Jun-Jul</a:t>
            </a:r>
          </a:p>
          <a:p>
            <a:r>
              <a:rPr lang="en-US" dirty="0">
                <a:solidFill>
                  <a:srgbClr val="FF0000"/>
                </a:solidFill>
              </a:rPr>
              <a:t>August</a:t>
            </a:r>
          </a:p>
          <a:p>
            <a:r>
              <a:rPr lang="en-US" dirty="0">
                <a:solidFill>
                  <a:srgbClr val="FFC000"/>
                </a:solidFill>
              </a:rPr>
              <a:t>Sep-Oct</a:t>
            </a:r>
          </a:p>
        </p:txBody>
      </p:sp>
      <p:sp>
        <p:nvSpPr>
          <p:cNvPr id="11" name="TextBox 10">
            <a:extLst>
              <a:ext uri="{FF2B5EF4-FFF2-40B4-BE49-F238E27FC236}">
                <a16:creationId xmlns:a16="http://schemas.microsoft.com/office/drawing/2014/main" id="{B6EDA2D4-E04C-1142-3056-02A5DAC09699}"/>
              </a:ext>
            </a:extLst>
          </p:cNvPr>
          <p:cNvSpPr txBox="1"/>
          <p:nvPr/>
        </p:nvSpPr>
        <p:spPr>
          <a:xfrm>
            <a:off x="1587041" y="0"/>
            <a:ext cx="9141349" cy="461665"/>
          </a:xfrm>
          <a:prstGeom prst="rect">
            <a:avLst/>
          </a:prstGeom>
          <a:noFill/>
        </p:spPr>
        <p:txBody>
          <a:bodyPr wrap="none" rtlCol="0">
            <a:spAutoFit/>
          </a:bodyPr>
          <a:lstStyle/>
          <a:p>
            <a:r>
              <a:rPr lang="en-US" sz="2400" b="1" u="sng" dirty="0"/>
              <a:t>Aerosol size distribution monthly climatology at Table Mountain (BOS)</a:t>
            </a:r>
          </a:p>
        </p:txBody>
      </p:sp>
      <p:sp>
        <p:nvSpPr>
          <p:cNvPr id="2" name="TextBox 1">
            <a:extLst>
              <a:ext uri="{FF2B5EF4-FFF2-40B4-BE49-F238E27FC236}">
                <a16:creationId xmlns:a16="http://schemas.microsoft.com/office/drawing/2014/main" id="{1B9EC917-DAB0-39AD-9F7C-17BFFECA94EE}"/>
              </a:ext>
            </a:extLst>
          </p:cNvPr>
          <p:cNvSpPr txBox="1"/>
          <p:nvPr/>
        </p:nvSpPr>
        <p:spPr>
          <a:xfrm>
            <a:off x="7221445" y="1526261"/>
            <a:ext cx="4839979" cy="1200329"/>
          </a:xfrm>
          <a:prstGeom prst="rect">
            <a:avLst/>
          </a:prstGeom>
          <a:noFill/>
        </p:spPr>
        <p:txBody>
          <a:bodyPr wrap="none" rtlCol="0">
            <a:spAutoFit/>
          </a:bodyPr>
          <a:lstStyle/>
          <a:p>
            <a:r>
              <a:rPr lang="en-US" dirty="0"/>
              <a:t>***RAW*** median aerosol size distribution data</a:t>
            </a:r>
          </a:p>
          <a:p>
            <a:endParaRPr lang="en-US" dirty="0"/>
          </a:p>
          <a:p>
            <a:r>
              <a:rPr lang="en-US" dirty="0"/>
              <a:t>August aerosol size distribution very different</a:t>
            </a:r>
          </a:p>
          <a:p>
            <a:r>
              <a:rPr lang="en-US" dirty="0"/>
              <a:t>More particles in accumulation mode.</a:t>
            </a:r>
          </a:p>
        </p:txBody>
      </p:sp>
      <p:cxnSp>
        <p:nvCxnSpPr>
          <p:cNvPr id="4" name="Straight Arrow Connector 3">
            <a:extLst>
              <a:ext uri="{FF2B5EF4-FFF2-40B4-BE49-F238E27FC236}">
                <a16:creationId xmlns:a16="http://schemas.microsoft.com/office/drawing/2014/main" id="{BEBDF263-A698-77AF-B234-1639EFFEB575}"/>
              </a:ext>
            </a:extLst>
          </p:cNvPr>
          <p:cNvCxnSpPr/>
          <p:nvPr/>
        </p:nvCxnSpPr>
        <p:spPr>
          <a:xfrm flipH="1">
            <a:off x="4889500" y="2400300"/>
            <a:ext cx="2514600" cy="1320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168E3B-9900-4652-889E-715973BE8330}"/>
              </a:ext>
            </a:extLst>
          </p:cNvPr>
          <p:cNvSpPr txBox="1"/>
          <p:nvPr/>
        </p:nvSpPr>
        <p:spPr>
          <a:xfrm>
            <a:off x="7552706" y="3610099"/>
            <a:ext cx="4132613" cy="923330"/>
          </a:xfrm>
          <a:prstGeom prst="rect">
            <a:avLst/>
          </a:prstGeom>
          <a:noFill/>
        </p:spPr>
        <p:txBody>
          <a:bodyPr wrap="square" rtlCol="0">
            <a:spAutoFit/>
          </a:bodyPr>
          <a:lstStyle/>
          <a:p>
            <a:r>
              <a:rPr lang="en-US" dirty="0"/>
              <a:t>Makes sense that calculated parameters related to size (BFR and SAE) are different for smoke events.</a:t>
            </a:r>
          </a:p>
        </p:txBody>
      </p:sp>
    </p:spTree>
    <p:extLst>
      <p:ext uri="{BB962C8B-B14F-4D97-AF65-F5344CB8AC3E}">
        <p14:creationId xmlns:p14="http://schemas.microsoft.com/office/powerpoint/2010/main" val="226809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EE173B4-1F71-E3C6-260F-ACB9DA01E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073" y="1114399"/>
            <a:ext cx="4754568" cy="25571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159;ged9569326d_0_271">
            <a:extLst>
              <a:ext uri="{FF2B5EF4-FFF2-40B4-BE49-F238E27FC236}">
                <a16:creationId xmlns:a16="http://schemas.microsoft.com/office/drawing/2014/main" id="{02C56348-5CD7-7041-48D4-BC78C520B7EC}"/>
              </a:ext>
            </a:extLst>
          </p:cNvPr>
          <p:cNvGrpSpPr/>
          <p:nvPr/>
        </p:nvGrpSpPr>
        <p:grpSpPr>
          <a:xfrm>
            <a:off x="6024051" y="3919535"/>
            <a:ext cx="3032598" cy="2627958"/>
            <a:chOff x="193568" y="1040474"/>
            <a:chExt cx="4162500" cy="2986995"/>
          </a:xfrm>
        </p:grpSpPr>
        <p:pic>
          <p:nvPicPr>
            <p:cNvPr id="5" name="Google Shape;160;ged9569326d_0_271">
              <a:extLst>
                <a:ext uri="{FF2B5EF4-FFF2-40B4-BE49-F238E27FC236}">
                  <a16:creationId xmlns:a16="http://schemas.microsoft.com/office/drawing/2014/main" id="{365B756B-C6E4-2012-E0C9-BA8F6CFD37E8}"/>
                </a:ext>
              </a:extLst>
            </p:cNvPr>
            <p:cNvPicPr preferRelativeResize="0"/>
            <p:nvPr/>
          </p:nvPicPr>
          <p:blipFill rotWithShape="1">
            <a:blip r:embed="rId4">
              <a:alphaModFix/>
            </a:blip>
            <a:srcRect/>
            <a:stretch/>
          </p:blipFill>
          <p:spPr>
            <a:xfrm>
              <a:off x="409269" y="1040474"/>
              <a:ext cx="3558423" cy="2282390"/>
            </a:xfrm>
            <a:prstGeom prst="rect">
              <a:avLst/>
            </a:prstGeom>
            <a:noFill/>
            <a:ln>
              <a:noFill/>
            </a:ln>
          </p:spPr>
        </p:pic>
        <p:sp>
          <p:nvSpPr>
            <p:cNvPr id="6" name="Google Shape;161;ged9569326d_0_271">
              <a:extLst>
                <a:ext uri="{FF2B5EF4-FFF2-40B4-BE49-F238E27FC236}">
                  <a16:creationId xmlns:a16="http://schemas.microsoft.com/office/drawing/2014/main" id="{55BB160C-F40E-DD80-7CE4-494A2DF37221}"/>
                </a:ext>
              </a:extLst>
            </p:cNvPr>
            <p:cNvSpPr txBox="1"/>
            <p:nvPr/>
          </p:nvSpPr>
          <p:spPr>
            <a:xfrm>
              <a:off x="193568" y="3432569"/>
              <a:ext cx="4162500" cy="594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rPr>
                <a:t>Atmospheric monitoring building at Table Mountain</a:t>
              </a:r>
              <a:endParaRPr sz="1000" dirty="0">
                <a:solidFill>
                  <a:schemeClr val="dk1"/>
                </a:solidFill>
              </a:endParaRPr>
            </a:p>
          </p:txBody>
        </p:sp>
      </p:grpSp>
      <p:cxnSp>
        <p:nvCxnSpPr>
          <p:cNvPr id="8" name="Straight Arrow Connector 7">
            <a:extLst>
              <a:ext uri="{FF2B5EF4-FFF2-40B4-BE49-F238E27FC236}">
                <a16:creationId xmlns:a16="http://schemas.microsoft.com/office/drawing/2014/main" id="{4D759F2A-D4C0-AADE-196D-8ED97271E692}"/>
              </a:ext>
            </a:extLst>
          </p:cNvPr>
          <p:cNvCxnSpPr>
            <a:cxnSpLocks/>
            <a:endCxn id="5" idx="0"/>
          </p:cNvCxnSpPr>
          <p:nvPr/>
        </p:nvCxnSpPr>
        <p:spPr>
          <a:xfrm flipH="1">
            <a:off x="7477448" y="2097360"/>
            <a:ext cx="502770" cy="1822175"/>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Station Map">
            <a:extLst>
              <a:ext uri="{FF2B5EF4-FFF2-40B4-BE49-F238E27FC236}">
                <a16:creationId xmlns:a16="http://schemas.microsoft.com/office/drawing/2014/main" id="{99BF5934-B4E7-2088-C089-DAABF0D6C8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31" y="1957085"/>
            <a:ext cx="5345907"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033D8A4-BAEF-2918-0B0C-C2B75096AFDE}"/>
              </a:ext>
            </a:extLst>
          </p:cNvPr>
          <p:cNvSpPr/>
          <p:nvPr/>
        </p:nvSpPr>
        <p:spPr>
          <a:xfrm>
            <a:off x="1046922" y="2703443"/>
            <a:ext cx="967408" cy="490331"/>
          </a:xfrm>
          <a:prstGeom prst="rect">
            <a:avLst/>
          </a:prstGeom>
          <a:noFill/>
          <a:ln w="25400">
            <a:solidFill>
              <a:srgbClr val="FA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7A05D38-351F-F4CB-5E5E-B70E160AF3D0}"/>
              </a:ext>
            </a:extLst>
          </p:cNvPr>
          <p:cNvCxnSpPr>
            <a:cxnSpLocks/>
          </p:cNvCxnSpPr>
          <p:nvPr/>
        </p:nvCxnSpPr>
        <p:spPr>
          <a:xfrm flipV="1">
            <a:off x="1046922" y="1219200"/>
            <a:ext cx="5049078" cy="1484243"/>
          </a:xfrm>
          <a:prstGeom prst="line">
            <a:avLst/>
          </a:prstGeom>
          <a:ln w="28575">
            <a:solidFill>
              <a:srgbClr val="FA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340E6B-C721-8C94-44CA-02936F43381C}"/>
              </a:ext>
            </a:extLst>
          </p:cNvPr>
          <p:cNvCxnSpPr>
            <a:cxnSpLocks/>
          </p:cNvCxnSpPr>
          <p:nvPr/>
        </p:nvCxnSpPr>
        <p:spPr>
          <a:xfrm>
            <a:off x="1046922" y="3197614"/>
            <a:ext cx="5049078" cy="380473"/>
          </a:xfrm>
          <a:prstGeom prst="line">
            <a:avLst/>
          </a:prstGeom>
          <a:ln w="28575">
            <a:solidFill>
              <a:srgbClr val="FA00F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F1B872A-ABBB-483A-938C-0916D0DA6804}"/>
              </a:ext>
            </a:extLst>
          </p:cNvPr>
          <p:cNvSpPr txBox="1"/>
          <p:nvPr/>
        </p:nvSpPr>
        <p:spPr>
          <a:xfrm>
            <a:off x="1308426" y="5386085"/>
            <a:ext cx="3379515" cy="646331"/>
          </a:xfrm>
          <a:prstGeom prst="rect">
            <a:avLst/>
          </a:prstGeom>
          <a:noFill/>
        </p:spPr>
        <p:txBody>
          <a:bodyPr wrap="none" rtlCol="0">
            <a:spAutoFit/>
          </a:bodyPr>
          <a:lstStyle/>
          <a:p>
            <a:r>
              <a:rPr lang="en-US" dirty="0"/>
              <a:t>NOAA Federated Aerosol Network</a:t>
            </a:r>
          </a:p>
          <a:p>
            <a:pPr algn="ctr"/>
            <a:r>
              <a:rPr lang="en-US" dirty="0"/>
              <a:t>~30 sites around world</a:t>
            </a:r>
          </a:p>
        </p:txBody>
      </p:sp>
      <p:sp>
        <p:nvSpPr>
          <p:cNvPr id="3" name="TextBox 2">
            <a:extLst>
              <a:ext uri="{FF2B5EF4-FFF2-40B4-BE49-F238E27FC236}">
                <a16:creationId xmlns:a16="http://schemas.microsoft.com/office/drawing/2014/main" id="{F27DF393-CD5A-B423-E9F4-21A560C2FD8F}"/>
              </a:ext>
            </a:extLst>
          </p:cNvPr>
          <p:cNvSpPr txBox="1"/>
          <p:nvPr/>
        </p:nvSpPr>
        <p:spPr>
          <a:xfrm>
            <a:off x="2998183" y="174816"/>
            <a:ext cx="6887655" cy="461665"/>
          </a:xfrm>
          <a:prstGeom prst="rect">
            <a:avLst/>
          </a:prstGeom>
          <a:noFill/>
        </p:spPr>
        <p:txBody>
          <a:bodyPr wrap="none" rtlCol="0">
            <a:spAutoFit/>
          </a:bodyPr>
          <a:lstStyle/>
          <a:p>
            <a:r>
              <a:rPr lang="en-US" sz="2400" b="1" u="sng" dirty="0"/>
              <a:t>NOAA’s Table Mountain atmospheric monitoring site</a:t>
            </a:r>
          </a:p>
        </p:txBody>
      </p:sp>
      <p:sp>
        <p:nvSpPr>
          <p:cNvPr id="10" name="Oval 9">
            <a:extLst>
              <a:ext uri="{FF2B5EF4-FFF2-40B4-BE49-F238E27FC236}">
                <a16:creationId xmlns:a16="http://schemas.microsoft.com/office/drawing/2014/main" id="{903C0343-1B61-88C8-3CAA-2EE4DFF28F1A}"/>
              </a:ext>
            </a:extLst>
          </p:cNvPr>
          <p:cNvSpPr/>
          <p:nvPr/>
        </p:nvSpPr>
        <p:spPr>
          <a:xfrm>
            <a:off x="9686041" y="2097360"/>
            <a:ext cx="104135" cy="114769"/>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F5F9DD9-2476-A7C9-450A-128DE695013E}"/>
              </a:ext>
            </a:extLst>
          </p:cNvPr>
          <p:cNvSpPr txBox="1"/>
          <p:nvPr/>
        </p:nvSpPr>
        <p:spPr>
          <a:xfrm>
            <a:off x="9708684" y="2058240"/>
            <a:ext cx="535724" cy="307777"/>
          </a:xfrm>
          <a:prstGeom prst="rect">
            <a:avLst/>
          </a:prstGeom>
          <a:noFill/>
        </p:spPr>
        <p:txBody>
          <a:bodyPr wrap="none" rtlCol="0">
            <a:spAutoFit/>
          </a:bodyPr>
          <a:lstStyle/>
          <a:p>
            <a:r>
              <a:rPr lang="en-US" sz="1400" dirty="0">
                <a:solidFill>
                  <a:schemeClr val="bg1">
                    <a:lumMod val="65000"/>
                  </a:schemeClr>
                </a:solidFill>
              </a:rPr>
              <a:t>WPB</a:t>
            </a:r>
          </a:p>
        </p:txBody>
      </p:sp>
      <p:sp>
        <p:nvSpPr>
          <p:cNvPr id="16" name="TextBox 15">
            <a:extLst>
              <a:ext uri="{FF2B5EF4-FFF2-40B4-BE49-F238E27FC236}">
                <a16:creationId xmlns:a16="http://schemas.microsoft.com/office/drawing/2014/main" id="{DDE52263-BA03-07DE-0BCB-8ABA028269EC}"/>
              </a:ext>
            </a:extLst>
          </p:cNvPr>
          <p:cNvSpPr txBox="1"/>
          <p:nvPr/>
        </p:nvSpPr>
        <p:spPr>
          <a:xfrm>
            <a:off x="6081655" y="919933"/>
            <a:ext cx="4631332" cy="369332"/>
          </a:xfrm>
          <a:prstGeom prst="rect">
            <a:avLst/>
          </a:prstGeom>
          <a:noFill/>
        </p:spPr>
        <p:txBody>
          <a:bodyPr wrap="none" rtlCol="0">
            <a:spAutoFit/>
          </a:bodyPr>
          <a:lstStyle/>
          <a:p>
            <a:r>
              <a:rPr lang="en-US" dirty="0"/>
              <a:t>NOAA Federated Aerosol Network (NFAN) in US</a:t>
            </a:r>
          </a:p>
        </p:txBody>
      </p:sp>
      <p:pic>
        <p:nvPicPr>
          <p:cNvPr id="17" name="Picture 16">
            <a:extLst>
              <a:ext uri="{FF2B5EF4-FFF2-40B4-BE49-F238E27FC236}">
                <a16:creationId xmlns:a16="http://schemas.microsoft.com/office/drawing/2014/main" id="{8FC5B5F6-F514-2188-E2F8-33701A1F0A8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80213" y="209940"/>
            <a:ext cx="2500826" cy="1668849"/>
          </a:xfrm>
          <a:prstGeom prst="rect">
            <a:avLst/>
          </a:prstGeom>
        </p:spPr>
      </p:pic>
      <p:sp>
        <p:nvSpPr>
          <p:cNvPr id="19" name="TextBox 18">
            <a:extLst>
              <a:ext uri="{FF2B5EF4-FFF2-40B4-BE49-F238E27FC236}">
                <a16:creationId xmlns:a16="http://schemas.microsoft.com/office/drawing/2014/main" id="{DF965212-5DEA-42FA-018D-3975B5A80B2C}"/>
              </a:ext>
            </a:extLst>
          </p:cNvPr>
          <p:cNvSpPr txBox="1"/>
          <p:nvPr/>
        </p:nvSpPr>
        <p:spPr>
          <a:xfrm>
            <a:off x="844611" y="612802"/>
            <a:ext cx="1304140" cy="369332"/>
          </a:xfrm>
          <a:prstGeom prst="rect">
            <a:avLst/>
          </a:prstGeom>
          <a:noFill/>
        </p:spPr>
        <p:txBody>
          <a:bodyPr wrap="none" rtlCol="0">
            <a:spAutoFit/>
          </a:bodyPr>
          <a:lstStyle/>
          <a:p>
            <a:r>
              <a:rPr lang="en-US" dirty="0">
                <a:solidFill>
                  <a:srgbClr val="FFFF00"/>
                </a:solidFill>
              </a:rPr>
              <a:t>WMO/GAW</a:t>
            </a:r>
          </a:p>
        </p:txBody>
      </p:sp>
      <p:cxnSp>
        <p:nvCxnSpPr>
          <p:cNvPr id="21" name="Straight Connector 20">
            <a:extLst>
              <a:ext uri="{FF2B5EF4-FFF2-40B4-BE49-F238E27FC236}">
                <a16:creationId xmlns:a16="http://schemas.microsoft.com/office/drawing/2014/main" id="{1B37502B-7D25-C0A2-2D4B-8A275DA9F3F3}"/>
              </a:ext>
            </a:extLst>
          </p:cNvPr>
          <p:cNvCxnSpPr>
            <a:cxnSpLocks/>
          </p:cNvCxnSpPr>
          <p:nvPr/>
        </p:nvCxnSpPr>
        <p:spPr>
          <a:xfrm flipH="1">
            <a:off x="325231" y="919933"/>
            <a:ext cx="354038" cy="103715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DBB461-2071-69DA-A14E-8BD20DB0EA4A}"/>
              </a:ext>
            </a:extLst>
          </p:cNvPr>
          <p:cNvCxnSpPr>
            <a:cxnSpLocks/>
          </p:cNvCxnSpPr>
          <p:nvPr/>
        </p:nvCxnSpPr>
        <p:spPr>
          <a:xfrm>
            <a:off x="2368368" y="927277"/>
            <a:ext cx="3302770" cy="103404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F693793-F905-8D01-1331-0F252D7B2A33}"/>
              </a:ext>
            </a:extLst>
          </p:cNvPr>
          <p:cNvSpPr txBox="1"/>
          <p:nvPr/>
        </p:nvSpPr>
        <p:spPr>
          <a:xfrm>
            <a:off x="8994457" y="4564644"/>
            <a:ext cx="3032598" cy="1015663"/>
          </a:xfrm>
          <a:prstGeom prst="rect">
            <a:avLst/>
          </a:prstGeom>
          <a:solidFill>
            <a:schemeClr val="accent5">
              <a:lumMod val="40000"/>
              <a:lumOff val="60000"/>
            </a:schemeClr>
          </a:solidFill>
        </p:spPr>
        <p:txBody>
          <a:bodyPr wrap="square" rtlCol="0">
            <a:spAutoFit/>
          </a:bodyPr>
          <a:lstStyle/>
          <a:p>
            <a:r>
              <a:rPr lang="en-US" sz="2000" b="1" dirty="0"/>
              <a:t>What can we learn about smoke aerosol from NFAN measurements in the US?</a:t>
            </a:r>
          </a:p>
        </p:txBody>
      </p:sp>
      <p:sp>
        <p:nvSpPr>
          <p:cNvPr id="7" name="TextBox 6">
            <a:extLst>
              <a:ext uri="{FF2B5EF4-FFF2-40B4-BE49-F238E27FC236}">
                <a16:creationId xmlns:a16="http://schemas.microsoft.com/office/drawing/2014/main" id="{B7EF2440-33A9-8028-6A83-7349C1280045}"/>
              </a:ext>
            </a:extLst>
          </p:cNvPr>
          <p:cNvSpPr txBox="1"/>
          <p:nvPr/>
        </p:nvSpPr>
        <p:spPr>
          <a:xfrm>
            <a:off x="148281" y="6547493"/>
            <a:ext cx="4321119" cy="369332"/>
          </a:xfrm>
          <a:prstGeom prst="rect">
            <a:avLst/>
          </a:prstGeom>
          <a:noFill/>
        </p:spPr>
        <p:txBody>
          <a:bodyPr wrap="none" rtlCol="0">
            <a:spAutoFit/>
          </a:bodyPr>
          <a:lstStyle/>
          <a:p>
            <a:r>
              <a:rPr lang="en-US" dirty="0"/>
              <a:t>NFAN overview: Andrews et al., BAMS, 2019</a:t>
            </a:r>
          </a:p>
        </p:txBody>
      </p:sp>
    </p:spTree>
    <p:extLst>
      <p:ext uri="{BB962C8B-B14F-4D97-AF65-F5344CB8AC3E}">
        <p14:creationId xmlns:p14="http://schemas.microsoft.com/office/powerpoint/2010/main" val="2205389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A193-627E-DF2A-EA95-AF9D4A8C69BD}"/>
              </a:ext>
            </a:extLst>
          </p:cNvPr>
          <p:cNvPicPr>
            <a:picLocks noChangeAspect="1"/>
          </p:cNvPicPr>
          <p:nvPr/>
        </p:nvPicPr>
        <p:blipFill rotWithShape="1">
          <a:blip r:embed="rId3"/>
          <a:srcRect l="6844" b="5572"/>
          <a:stretch/>
        </p:blipFill>
        <p:spPr>
          <a:xfrm>
            <a:off x="378778" y="923441"/>
            <a:ext cx="7571782" cy="5756329"/>
          </a:xfrm>
          <a:prstGeom prst="rect">
            <a:avLst/>
          </a:prstGeom>
        </p:spPr>
      </p:pic>
      <p:sp>
        <p:nvSpPr>
          <p:cNvPr id="4" name="TextBox 3">
            <a:extLst>
              <a:ext uri="{FF2B5EF4-FFF2-40B4-BE49-F238E27FC236}">
                <a16:creationId xmlns:a16="http://schemas.microsoft.com/office/drawing/2014/main" id="{956FB335-6AB0-67BF-48F7-4C5FAE75B6F4}"/>
              </a:ext>
            </a:extLst>
          </p:cNvPr>
          <p:cNvSpPr txBox="1"/>
          <p:nvPr/>
        </p:nvSpPr>
        <p:spPr>
          <a:xfrm>
            <a:off x="8048096" y="1655813"/>
            <a:ext cx="4206986" cy="1200329"/>
          </a:xfrm>
          <a:prstGeom prst="rect">
            <a:avLst/>
          </a:prstGeom>
          <a:solidFill>
            <a:schemeClr val="bg1"/>
          </a:solidFill>
        </p:spPr>
        <p:txBody>
          <a:bodyPr wrap="none" rtlCol="0">
            <a:spAutoFit/>
          </a:bodyPr>
          <a:lstStyle/>
          <a:p>
            <a:r>
              <a:rPr lang="en-US" dirty="0"/>
              <a:t>Scattering &lt; 30 Mm</a:t>
            </a:r>
            <a:r>
              <a:rPr lang="en-US" baseline="30000" dirty="0"/>
              <a:t>-1 </a:t>
            </a:r>
            <a:r>
              <a:rPr lang="en-US" dirty="0"/>
              <a:t>(no smoke)</a:t>
            </a:r>
            <a:endParaRPr lang="en-US" baseline="30000" dirty="0"/>
          </a:p>
          <a:p>
            <a:r>
              <a:rPr lang="en-US" dirty="0">
                <a:solidFill>
                  <a:srgbClr val="243ED4"/>
                </a:solidFill>
              </a:rPr>
              <a:t>30 &lt; Scattering &lt; 50 Mm</a:t>
            </a:r>
            <a:r>
              <a:rPr lang="en-US" baseline="30000" dirty="0">
                <a:solidFill>
                  <a:srgbClr val="243ED4"/>
                </a:solidFill>
              </a:rPr>
              <a:t>-1</a:t>
            </a:r>
            <a:r>
              <a:rPr lang="en-US" dirty="0">
                <a:solidFill>
                  <a:srgbClr val="243ED4"/>
                </a:solidFill>
              </a:rPr>
              <a:t> (minimal smoke)</a:t>
            </a:r>
            <a:endParaRPr lang="en-US" baseline="30000" dirty="0">
              <a:solidFill>
                <a:srgbClr val="243ED4"/>
              </a:solidFill>
            </a:endParaRPr>
          </a:p>
          <a:p>
            <a:r>
              <a:rPr lang="en-US" dirty="0">
                <a:solidFill>
                  <a:srgbClr val="FFC000"/>
                </a:solidFill>
              </a:rPr>
              <a:t>50 &lt; Scattering &lt; 100 Mm</a:t>
            </a:r>
            <a:r>
              <a:rPr lang="en-US" baseline="30000" dirty="0">
                <a:solidFill>
                  <a:srgbClr val="FFC000"/>
                </a:solidFill>
              </a:rPr>
              <a:t>-1 </a:t>
            </a:r>
            <a:r>
              <a:rPr lang="en-US" dirty="0">
                <a:solidFill>
                  <a:srgbClr val="FFC000"/>
                </a:solidFill>
              </a:rPr>
              <a:t>(some smoke)</a:t>
            </a:r>
            <a:endParaRPr lang="en-US" baseline="30000" dirty="0">
              <a:solidFill>
                <a:srgbClr val="FFC000"/>
              </a:solidFill>
            </a:endParaRPr>
          </a:p>
          <a:p>
            <a:r>
              <a:rPr lang="en-US" dirty="0">
                <a:solidFill>
                  <a:srgbClr val="FF0000"/>
                </a:solidFill>
              </a:rPr>
              <a:t>Scattering &gt; 100 Mm</a:t>
            </a:r>
            <a:r>
              <a:rPr lang="en-US" baseline="30000" dirty="0">
                <a:solidFill>
                  <a:srgbClr val="FF0000"/>
                </a:solidFill>
              </a:rPr>
              <a:t>-1 </a:t>
            </a:r>
            <a:r>
              <a:rPr lang="en-US" dirty="0">
                <a:solidFill>
                  <a:srgbClr val="FF0000"/>
                </a:solidFill>
              </a:rPr>
              <a:t>(smoke!)</a:t>
            </a:r>
            <a:endParaRPr lang="en-US" baseline="30000" dirty="0">
              <a:solidFill>
                <a:srgbClr val="FF0000"/>
              </a:solidFill>
            </a:endParaRPr>
          </a:p>
        </p:txBody>
      </p:sp>
      <p:pic>
        <p:nvPicPr>
          <p:cNvPr id="5" name="Picture 4">
            <a:extLst>
              <a:ext uri="{FF2B5EF4-FFF2-40B4-BE49-F238E27FC236}">
                <a16:creationId xmlns:a16="http://schemas.microsoft.com/office/drawing/2014/main" id="{B9182D89-C0DC-EA64-59F8-BC6D8FA019CC}"/>
              </a:ext>
            </a:extLst>
          </p:cNvPr>
          <p:cNvPicPr>
            <a:picLocks noChangeAspect="1"/>
          </p:cNvPicPr>
          <p:nvPr/>
        </p:nvPicPr>
        <p:blipFill>
          <a:blip r:embed="rId4"/>
          <a:stretch>
            <a:fillRect/>
          </a:stretch>
        </p:blipFill>
        <p:spPr>
          <a:xfrm>
            <a:off x="1992166" y="5944027"/>
            <a:ext cx="190500" cy="203200"/>
          </a:xfrm>
          <a:prstGeom prst="rect">
            <a:avLst/>
          </a:prstGeom>
        </p:spPr>
      </p:pic>
      <p:pic>
        <p:nvPicPr>
          <p:cNvPr id="6" name="Picture 5">
            <a:extLst>
              <a:ext uri="{FF2B5EF4-FFF2-40B4-BE49-F238E27FC236}">
                <a16:creationId xmlns:a16="http://schemas.microsoft.com/office/drawing/2014/main" id="{C676E296-4379-81EB-3754-0A2F94A88443}"/>
              </a:ext>
            </a:extLst>
          </p:cNvPr>
          <p:cNvPicPr>
            <a:picLocks noChangeAspect="1"/>
          </p:cNvPicPr>
          <p:nvPr/>
        </p:nvPicPr>
        <p:blipFill>
          <a:blip r:embed="rId4"/>
          <a:stretch>
            <a:fillRect/>
          </a:stretch>
        </p:blipFill>
        <p:spPr>
          <a:xfrm>
            <a:off x="5525258" y="5925949"/>
            <a:ext cx="190500" cy="203200"/>
          </a:xfrm>
          <a:prstGeom prst="rect">
            <a:avLst/>
          </a:prstGeom>
        </p:spPr>
      </p:pic>
      <p:pic>
        <p:nvPicPr>
          <p:cNvPr id="7" name="Picture 6">
            <a:extLst>
              <a:ext uri="{FF2B5EF4-FFF2-40B4-BE49-F238E27FC236}">
                <a16:creationId xmlns:a16="http://schemas.microsoft.com/office/drawing/2014/main" id="{EA7659F8-33AE-B1CD-24D5-BF5D69CA2C25}"/>
              </a:ext>
            </a:extLst>
          </p:cNvPr>
          <p:cNvPicPr>
            <a:picLocks noChangeAspect="1"/>
          </p:cNvPicPr>
          <p:nvPr/>
        </p:nvPicPr>
        <p:blipFill>
          <a:blip r:embed="rId4"/>
          <a:stretch>
            <a:fillRect/>
          </a:stretch>
        </p:blipFill>
        <p:spPr>
          <a:xfrm>
            <a:off x="6274449" y="3257659"/>
            <a:ext cx="190500" cy="203200"/>
          </a:xfrm>
          <a:prstGeom prst="rect">
            <a:avLst/>
          </a:prstGeom>
        </p:spPr>
      </p:pic>
      <p:pic>
        <p:nvPicPr>
          <p:cNvPr id="8" name="Picture 7">
            <a:extLst>
              <a:ext uri="{FF2B5EF4-FFF2-40B4-BE49-F238E27FC236}">
                <a16:creationId xmlns:a16="http://schemas.microsoft.com/office/drawing/2014/main" id="{B2101FBB-75E4-F996-C656-AB52776E8EA4}"/>
              </a:ext>
            </a:extLst>
          </p:cNvPr>
          <p:cNvPicPr>
            <a:picLocks noChangeAspect="1"/>
          </p:cNvPicPr>
          <p:nvPr/>
        </p:nvPicPr>
        <p:blipFill>
          <a:blip r:embed="rId4"/>
          <a:stretch>
            <a:fillRect/>
          </a:stretch>
        </p:blipFill>
        <p:spPr>
          <a:xfrm>
            <a:off x="3430098" y="3239581"/>
            <a:ext cx="190500" cy="203200"/>
          </a:xfrm>
          <a:prstGeom prst="rect">
            <a:avLst/>
          </a:prstGeom>
        </p:spPr>
      </p:pic>
      <p:sp>
        <p:nvSpPr>
          <p:cNvPr id="2" name="Rectangle 1">
            <a:extLst>
              <a:ext uri="{FF2B5EF4-FFF2-40B4-BE49-F238E27FC236}">
                <a16:creationId xmlns:a16="http://schemas.microsoft.com/office/drawing/2014/main" id="{D4DFE63D-BE17-8961-7AEA-54D9987DDD17}"/>
              </a:ext>
            </a:extLst>
          </p:cNvPr>
          <p:cNvSpPr/>
          <p:nvPr/>
        </p:nvSpPr>
        <p:spPr>
          <a:xfrm>
            <a:off x="1072896" y="1243584"/>
            <a:ext cx="1316736" cy="65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9DB7C5-87F3-2B09-44C8-CE91291970B1}"/>
              </a:ext>
            </a:extLst>
          </p:cNvPr>
          <p:cNvSpPr txBox="1"/>
          <p:nvPr/>
        </p:nvSpPr>
        <p:spPr>
          <a:xfrm>
            <a:off x="1432896" y="160065"/>
            <a:ext cx="9225474" cy="461665"/>
          </a:xfrm>
          <a:prstGeom prst="rect">
            <a:avLst/>
          </a:prstGeom>
          <a:noFill/>
        </p:spPr>
        <p:txBody>
          <a:bodyPr wrap="none" rtlCol="0">
            <a:spAutoFit/>
          </a:bodyPr>
          <a:lstStyle/>
          <a:p>
            <a:r>
              <a:rPr lang="en-US" sz="2400" b="1" u="sng" dirty="0"/>
              <a:t>Shift in aerosol characteristics with increasing amount of smoke at BOS</a:t>
            </a:r>
          </a:p>
        </p:txBody>
      </p:sp>
      <p:sp>
        <p:nvSpPr>
          <p:cNvPr id="11" name="TextBox 10">
            <a:extLst>
              <a:ext uri="{FF2B5EF4-FFF2-40B4-BE49-F238E27FC236}">
                <a16:creationId xmlns:a16="http://schemas.microsoft.com/office/drawing/2014/main" id="{56F42572-2A4C-80E8-5785-922E9156E804}"/>
              </a:ext>
            </a:extLst>
          </p:cNvPr>
          <p:cNvSpPr txBox="1"/>
          <p:nvPr/>
        </p:nvSpPr>
        <p:spPr>
          <a:xfrm>
            <a:off x="8005420" y="3548533"/>
            <a:ext cx="4022035" cy="1754326"/>
          </a:xfrm>
          <a:prstGeom prst="rect">
            <a:avLst/>
          </a:prstGeom>
          <a:noFill/>
        </p:spPr>
        <p:txBody>
          <a:bodyPr wrap="square" rtlCol="0">
            <a:spAutoFit/>
          </a:bodyPr>
          <a:lstStyle/>
          <a:p>
            <a:r>
              <a:rPr lang="en-US" b="1" dirty="0"/>
              <a:t>Smoke composition:</a:t>
            </a:r>
          </a:p>
          <a:p>
            <a:pPr marL="285750" indent="-285750">
              <a:buFont typeface="Arial" panose="020B0604020202020204" pitchFamily="34" charset="0"/>
              <a:buChar char="•"/>
            </a:pPr>
            <a:r>
              <a:rPr lang="en-US" dirty="0"/>
              <a:t>Less absorbing</a:t>
            </a:r>
          </a:p>
          <a:p>
            <a:pPr marL="285750" indent="-285750">
              <a:buFont typeface="Arial" panose="020B0604020202020204" pitchFamily="34" charset="0"/>
              <a:buChar char="•"/>
            </a:pPr>
            <a:r>
              <a:rPr lang="en-US" dirty="0"/>
              <a:t>More organic</a:t>
            </a:r>
          </a:p>
          <a:p>
            <a:r>
              <a:rPr lang="en-US" b="1" dirty="0"/>
              <a:t>Smoke size:</a:t>
            </a:r>
          </a:p>
          <a:p>
            <a:pPr marL="285750" indent="-285750">
              <a:buFont typeface="Arial" panose="020B0604020202020204" pitchFamily="34" charset="0"/>
              <a:buChar char="•"/>
            </a:pPr>
            <a:r>
              <a:rPr lang="en-US" dirty="0"/>
              <a:t>Dominated by sub-um particles</a:t>
            </a:r>
          </a:p>
          <a:p>
            <a:pPr marL="285750" indent="-285750">
              <a:buFont typeface="Arial" panose="020B0604020202020204" pitchFamily="34" charset="0"/>
              <a:buChar char="•"/>
            </a:pPr>
            <a:r>
              <a:rPr lang="en-US" dirty="0"/>
              <a:t>Larger sub-um particles</a:t>
            </a:r>
          </a:p>
        </p:txBody>
      </p:sp>
      <p:cxnSp>
        <p:nvCxnSpPr>
          <p:cNvPr id="13" name="Straight Arrow Connector 12">
            <a:extLst>
              <a:ext uri="{FF2B5EF4-FFF2-40B4-BE49-F238E27FC236}">
                <a16:creationId xmlns:a16="http://schemas.microsoft.com/office/drawing/2014/main" id="{74CC6F22-1E12-8C4E-8B18-5977B7FF8A5E}"/>
              </a:ext>
            </a:extLst>
          </p:cNvPr>
          <p:cNvCxnSpPr/>
          <p:nvPr/>
        </p:nvCxnSpPr>
        <p:spPr>
          <a:xfrm flipV="1">
            <a:off x="1731264" y="1426464"/>
            <a:ext cx="1757508" cy="14296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BC1D81-4E3F-7D89-6748-2D3DE016353E}"/>
              </a:ext>
            </a:extLst>
          </p:cNvPr>
          <p:cNvCxnSpPr/>
          <p:nvPr/>
        </p:nvCxnSpPr>
        <p:spPr>
          <a:xfrm>
            <a:off x="5437632" y="1655813"/>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4AE3CD5-94F3-C749-ACAD-CC763679DDB0}"/>
              </a:ext>
            </a:extLst>
          </p:cNvPr>
          <p:cNvCxnSpPr/>
          <p:nvPr/>
        </p:nvCxnSpPr>
        <p:spPr>
          <a:xfrm>
            <a:off x="1731264" y="4596384"/>
            <a:ext cx="87875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CF09788-8B67-2C2B-2142-810E72E018B6}"/>
              </a:ext>
            </a:extLst>
          </p:cNvPr>
          <p:cNvCxnSpPr/>
          <p:nvPr/>
        </p:nvCxnSpPr>
        <p:spPr>
          <a:xfrm flipH="1" flipV="1">
            <a:off x="5632700" y="4425696"/>
            <a:ext cx="1249684" cy="12557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A683E5-322F-81AC-7D30-59DDF7F9DD57}"/>
              </a:ext>
            </a:extLst>
          </p:cNvPr>
          <p:cNvSpPr txBox="1"/>
          <p:nvPr/>
        </p:nvSpPr>
        <p:spPr>
          <a:xfrm rot="19250402">
            <a:off x="1706880" y="1897463"/>
            <a:ext cx="1514004" cy="369332"/>
          </a:xfrm>
          <a:prstGeom prst="rect">
            <a:avLst/>
          </a:prstGeom>
          <a:noFill/>
        </p:spPr>
        <p:txBody>
          <a:bodyPr wrap="none" rtlCol="0">
            <a:spAutoFit/>
          </a:bodyPr>
          <a:lstStyle/>
          <a:p>
            <a:r>
              <a:rPr lang="en-US" dirty="0"/>
              <a:t>less absorbing</a:t>
            </a:r>
          </a:p>
        </p:txBody>
      </p:sp>
      <p:sp>
        <p:nvSpPr>
          <p:cNvPr id="23" name="TextBox 22">
            <a:extLst>
              <a:ext uri="{FF2B5EF4-FFF2-40B4-BE49-F238E27FC236}">
                <a16:creationId xmlns:a16="http://schemas.microsoft.com/office/drawing/2014/main" id="{14E8A870-BD2B-B6B7-32BB-C9C4A754FE32}"/>
              </a:ext>
            </a:extLst>
          </p:cNvPr>
          <p:cNvSpPr txBox="1"/>
          <p:nvPr/>
        </p:nvSpPr>
        <p:spPr>
          <a:xfrm>
            <a:off x="4853354" y="1320957"/>
            <a:ext cx="1459246" cy="369332"/>
          </a:xfrm>
          <a:prstGeom prst="rect">
            <a:avLst/>
          </a:prstGeom>
          <a:noFill/>
        </p:spPr>
        <p:txBody>
          <a:bodyPr wrap="none" rtlCol="0">
            <a:spAutoFit/>
          </a:bodyPr>
          <a:lstStyle/>
          <a:p>
            <a:r>
              <a:rPr lang="en-US" dirty="0"/>
              <a:t>More sub-um</a:t>
            </a:r>
          </a:p>
        </p:txBody>
      </p:sp>
      <p:sp>
        <p:nvSpPr>
          <p:cNvPr id="24" name="TextBox 23">
            <a:extLst>
              <a:ext uri="{FF2B5EF4-FFF2-40B4-BE49-F238E27FC236}">
                <a16:creationId xmlns:a16="http://schemas.microsoft.com/office/drawing/2014/main" id="{FF830793-DA7B-4AC2-9BB5-FA8E87C87744}"/>
              </a:ext>
            </a:extLst>
          </p:cNvPr>
          <p:cNvSpPr txBox="1"/>
          <p:nvPr/>
        </p:nvSpPr>
        <p:spPr>
          <a:xfrm>
            <a:off x="1343315" y="4241030"/>
            <a:ext cx="1435778" cy="369332"/>
          </a:xfrm>
          <a:prstGeom prst="rect">
            <a:avLst/>
          </a:prstGeom>
          <a:noFill/>
        </p:spPr>
        <p:txBody>
          <a:bodyPr wrap="none" rtlCol="0">
            <a:spAutoFit/>
          </a:bodyPr>
          <a:lstStyle/>
          <a:p>
            <a:r>
              <a:rPr lang="en-US" dirty="0"/>
              <a:t>More organic</a:t>
            </a:r>
          </a:p>
        </p:txBody>
      </p:sp>
      <p:sp>
        <p:nvSpPr>
          <p:cNvPr id="25" name="TextBox 24">
            <a:extLst>
              <a:ext uri="{FF2B5EF4-FFF2-40B4-BE49-F238E27FC236}">
                <a16:creationId xmlns:a16="http://schemas.microsoft.com/office/drawing/2014/main" id="{1425975C-C3F7-9580-DB62-D2FBC534C726}"/>
              </a:ext>
            </a:extLst>
          </p:cNvPr>
          <p:cNvSpPr txBox="1"/>
          <p:nvPr/>
        </p:nvSpPr>
        <p:spPr>
          <a:xfrm rot="2874055">
            <a:off x="5697417" y="4865073"/>
            <a:ext cx="1490857" cy="369332"/>
          </a:xfrm>
          <a:prstGeom prst="rect">
            <a:avLst/>
          </a:prstGeom>
          <a:noFill/>
        </p:spPr>
        <p:txBody>
          <a:bodyPr wrap="none" rtlCol="0">
            <a:spAutoFit/>
          </a:bodyPr>
          <a:lstStyle/>
          <a:p>
            <a:r>
              <a:rPr lang="en-US" dirty="0"/>
              <a:t>larger sub-um</a:t>
            </a:r>
          </a:p>
        </p:txBody>
      </p:sp>
      <p:sp>
        <p:nvSpPr>
          <p:cNvPr id="26" name="TextBox 25">
            <a:extLst>
              <a:ext uri="{FF2B5EF4-FFF2-40B4-BE49-F238E27FC236}">
                <a16:creationId xmlns:a16="http://schemas.microsoft.com/office/drawing/2014/main" id="{D74A1004-871D-E6D5-FD08-98D1B713D014}"/>
              </a:ext>
            </a:extLst>
          </p:cNvPr>
          <p:cNvSpPr txBox="1"/>
          <p:nvPr/>
        </p:nvSpPr>
        <p:spPr>
          <a:xfrm>
            <a:off x="8273275" y="5783372"/>
            <a:ext cx="3539947" cy="923330"/>
          </a:xfrm>
          <a:prstGeom prst="rect">
            <a:avLst/>
          </a:prstGeom>
          <a:noFill/>
        </p:spPr>
        <p:txBody>
          <a:bodyPr wrap="square" rtlCol="0">
            <a:spAutoFit/>
          </a:bodyPr>
          <a:lstStyle/>
          <a:p>
            <a:r>
              <a:rPr lang="en-US" dirty="0">
                <a:solidFill>
                  <a:srgbClr val="FA00FF"/>
                </a:solidFill>
              </a:rPr>
              <a:t>Pink dots </a:t>
            </a:r>
            <a:r>
              <a:rPr lang="en-US" dirty="0"/>
              <a:t>represent median of March 2021 mystery peak</a:t>
            </a:r>
          </a:p>
          <a:p>
            <a:r>
              <a:rPr lang="en-US" dirty="0">
                <a:sym typeface="Wingdings" pitchFamily="2" charset="2"/>
              </a:rPr>
              <a:t>suggests it could be</a:t>
            </a:r>
            <a:r>
              <a:rPr lang="en-US" dirty="0"/>
              <a:t> smoke</a:t>
            </a:r>
          </a:p>
        </p:txBody>
      </p:sp>
      <p:sp>
        <p:nvSpPr>
          <p:cNvPr id="27" name="TextBox 26">
            <a:extLst>
              <a:ext uri="{FF2B5EF4-FFF2-40B4-BE49-F238E27FC236}">
                <a16:creationId xmlns:a16="http://schemas.microsoft.com/office/drawing/2014/main" id="{7918BA87-27A1-7853-6C16-C843FEAFF0FD}"/>
              </a:ext>
            </a:extLst>
          </p:cNvPr>
          <p:cNvSpPr txBox="1"/>
          <p:nvPr/>
        </p:nvSpPr>
        <p:spPr>
          <a:xfrm>
            <a:off x="1472419" y="3650716"/>
            <a:ext cx="1921103" cy="307777"/>
          </a:xfrm>
          <a:prstGeom prst="rect">
            <a:avLst/>
          </a:prstGeom>
          <a:solidFill>
            <a:schemeClr val="bg1"/>
          </a:solidFill>
        </p:spPr>
        <p:txBody>
          <a:bodyPr wrap="none" rtlCol="0">
            <a:spAutoFit/>
          </a:bodyPr>
          <a:lstStyle/>
          <a:p>
            <a:r>
              <a:rPr lang="en-US" sz="1400" dirty="0"/>
              <a:t>Single scattering albedo</a:t>
            </a:r>
          </a:p>
        </p:txBody>
      </p:sp>
      <p:sp>
        <p:nvSpPr>
          <p:cNvPr id="28" name="TextBox 27">
            <a:extLst>
              <a:ext uri="{FF2B5EF4-FFF2-40B4-BE49-F238E27FC236}">
                <a16:creationId xmlns:a16="http://schemas.microsoft.com/office/drawing/2014/main" id="{8C946D87-BA07-8E9F-0D28-0CF793C82757}"/>
              </a:ext>
            </a:extLst>
          </p:cNvPr>
          <p:cNvSpPr txBox="1"/>
          <p:nvPr/>
        </p:nvSpPr>
        <p:spPr>
          <a:xfrm>
            <a:off x="5001161" y="3614832"/>
            <a:ext cx="2400272" cy="307777"/>
          </a:xfrm>
          <a:prstGeom prst="rect">
            <a:avLst/>
          </a:prstGeom>
          <a:solidFill>
            <a:schemeClr val="bg1"/>
          </a:solidFill>
        </p:spPr>
        <p:txBody>
          <a:bodyPr wrap="none" rtlCol="0">
            <a:spAutoFit/>
          </a:bodyPr>
          <a:lstStyle/>
          <a:p>
            <a:r>
              <a:rPr lang="en-US" sz="1400" dirty="0"/>
              <a:t>Scattering Angstrom Exponent</a:t>
            </a:r>
          </a:p>
        </p:txBody>
      </p:sp>
      <p:sp>
        <p:nvSpPr>
          <p:cNvPr id="29" name="TextBox 28">
            <a:extLst>
              <a:ext uri="{FF2B5EF4-FFF2-40B4-BE49-F238E27FC236}">
                <a16:creationId xmlns:a16="http://schemas.microsoft.com/office/drawing/2014/main" id="{AE93ADCA-5B8F-A097-B71E-8EF5626EAC23}"/>
              </a:ext>
            </a:extLst>
          </p:cNvPr>
          <p:cNvSpPr txBox="1"/>
          <p:nvPr/>
        </p:nvSpPr>
        <p:spPr>
          <a:xfrm>
            <a:off x="1223895" y="6406433"/>
            <a:ext cx="2479974" cy="307777"/>
          </a:xfrm>
          <a:prstGeom prst="rect">
            <a:avLst/>
          </a:prstGeom>
          <a:solidFill>
            <a:schemeClr val="bg1"/>
          </a:solidFill>
        </p:spPr>
        <p:txBody>
          <a:bodyPr wrap="none" rtlCol="0">
            <a:spAutoFit/>
          </a:bodyPr>
          <a:lstStyle/>
          <a:p>
            <a:r>
              <a:rPr lang="en-US" sz="1400" dirty="0"/>
              <a:t>Absorption Angstrom Exponent</a:t>
            </a:r>
          </a:p>
        </p:txBody>
      </p:sp>
      <p:sp>
        <p:nvSpPr>
          <p:cNvPr id="30" name="TextBox 29">
            <a:extLst>
              <a:ext uri="{FF2B5EF4-FFF2-40B4-BE49-F238E27FC236}">
                <a16:creationId xmlns:a16="http://schemas.microsoft.com/office/drawing/2014/main" id="{3F8A8393-B93F-F7A0-15B9-B5A201AF73B1}"/>
              </a:ext>
            </a:extLst>
          </p:cNvPr>
          <p:cNvSpPr txBox="1"/>
          <p:nvPr/>
        </p:nvSpPr>
        <p:spPr>
          <a:xfrm>
            <a:off x="5297794" y="6425037"/>
            <a:ext cx="1630446" cy="307777"/>
          </a:xfrm>
          <a:prstGeom prst="rect">
            <a:avLst/>
          </a:prstGeom>
          <a:solidFill>
            <a:schemeClr val="bg1"/>
          </a:solidFill>
        </p:spPr>
        <p:txBody>
          <a:bodyPr wrap="none" rtlCol="0">
            <a:spAutoFit/>
          </a:bodyPr>
          <a:lstStyle/>
          <a:p>
            <a:r>
              <a:rPr lang="en-US" sz="1400" dirty="0"/>
              <a:t>Backscatter fraction</a:t>
            </a:r>
          </a:p>
        </p:txBody>
      </p:sp>
      <p:sp>
        <p:nvSpPr>
          <p:cNvPr id="31" name="TextBox 30">
            <a:extLst>
              <a:ext uri="{FF2B5EF4-FFF2-40B4-BE49-F238E27FC236}">
                <a16:creationId xmlns:a16="http://schemas.microsoft.com/office/drawing/2014/main" id="{81325514-87E8-6F22-A879-22ACC8C4F131}"/>
              </a:ext>
            </a:extLst>
          </p:cNvPr>
          <p:cNvSpPr txBox="1"/>
          <p:nvPr/>
        </p:nvSpPr>
        <p:spPr>
          <a:xfrm rot="16200000">
            <a:off x="-1016517" y="3481414"/>
            <a:ext cx="2454775" cy="369332"/>
          </a:xfrm>
          <a:prstGeom prst="rect">
            <a:avLst/>
          </a:prstGeom>
          <a:noFill/>
        </p:spPr>
        <p:txBody>
          <a:bodyPr wrap="none" rtlCol="0">
            <a:spAutoFit/>
          </a:bodyPr>
          <a:lstStyle/>
          <a:p>
            <a:r>
              <a:rPr lang="en-US" dirty="0"/>
              <a:t>Frequency of </a:t>
            </a:r>
            <a:r>
              <a:rPr lang="en-US" dirty="0" err="1"/>
              <a:t>Occurance</a:t>
            </a:r>
            <a:endParaRPr lang="en-US" dirty="0"/>
          </a:p>
        </p:txBody>
      </p:sp>
    </p:spTree>
    <p:extLst>
      <p:ext uri="{BB962C8B-B14F-4D97-AF65-F5344CB8AC3E}">
        <p14:creationId xmlns:p14="http://schemas.microsoft.com/office/powerpoint/2010/main" val="718355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E148EC-9874-9E50-004C-1A07AD9B08B8}"/>
              </a:ext>
            </a:extLst>
          </p:cNvPr>
          <p:cNvSpPr txBox="1"/>
          <p:nvPr/>
        </p:nvSpPr>
        <p:spPr>
          <a:xfrm rot="16200000">
            <a:off x="7474041" y="2116543"/>
            <a:ext cx="3685232" cy="369332"/>
          </a:xfrm>
          <a:prstGeom prst="rect">
            <a:avLst/>
          </a:prstGeom>
          <a:noFill/>
        </p:spPr>
        <p:txBody>
          <a:bodyPr wrap="square">
            <a:spAutoFit/>
          </a:bodyPr>
          <a:lstStyle/>
          <a:p>
            <a:r>
              <a:rPr lang="en-US" dirty="0"/>
              <a:t>https://</a:t>
            </a:r>
            <a:r>
              <a:rPr lang="en-US" dirty="0" err="1"/>
              <a:t>www.nrlmry.navy.mil</a:t>
            </a:r>
            <a:r>
              <a:rPr lang="en-US" dirty="0"/>
              <a:t>/aerosol</a:t>
            </a:r>
          </a:p>
        </p:txBody>
      </p:sp>
      <p:sp>
        <p:nvSpPr>
          <p:cNvPr id="5" name="5-Point Star 4">
            <a:extLst>
              <a:ext uri="{FF2B5EF4-FFF2-40B4-BE49-F238E27FC236}">
                <a16:creationId xmlns:a16="http://schemas.microsoft.com/office/drawing/2014/main" id="{0C391B90-805E-9516-B7DD-97DC1E093F4F}"/>
              </a:ext>
            </a:extLst>
          </p:cNvPr>
          <p:cNvSpPr/>
          <p:nvPr/>
        </p:nvSpPr>
        <p:spPr>
          <a:xfrm>
            <a:off x="7656285" y="3722912"/>
            <a:ext cx="319314" cy="319315"/>
          </a:xfrm>
          <a:prstGeom prst="star5">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5227AD8-CEAA-8C95-B0D0-E20F03D982C3}"/>
              </a:ext>
            </a:extLst>
          </p:cNvPr>
          <p:cNvPicPr>
            <a:picLocks noChangeAspect="1"/>
          </p:cNvPicPr>
          <p:nvPr/>
        </p:nvPicPr>
        <p:blipFill rotWithShape="1">
          <a:blip r:embed="rId2"/>
          <a:srcRect l="6202" t="3848" r="3710" b="56106"/>
          <a:stretch/>
        </p:blipFill>
        <p:spPr>
          <a:xfrm>
            <a:off x="635000" y="3170557"/>
            <a:ext cx="11099800" cy="3700583"/>
          </a:xfrm>
          <a:prstGeom prst="rect">
            <a:avLst/>
          </a:prstGeom>
        </p:spPr>
      </p:pic>
      <p:cxnSp>
        <p:nvCxnSpPr>
          <p:cNvPr id="8" name="Straight Connector 7">
            <a:extLst>
              <a:ext uri="{FF2B5EF4-FFF2-40B4-BE49-F238E27FC236}">
                <a16:creationId xmlns:a16="http://schemas.microsoft.com/office/drawing/2014/main" id="{8E2E8C67-CC66-2C68-B944-2B5C1AB67C9B}"/>
              </a:ext>
            </a:extLst>
          </p:cNvPr>
          <p:cNvCxnSpPr/>
          <p:nvPr/>
        </p:nvCxnSpPr>
        <p:spPr>
          <a:xfrm>
            <a:off x="1117600" y="6181489"/>
            <a:ext cx="10439400" cy="0"/>
          </a:xfrm>
          <a:prstGeom prst="line">
            <a:avLst/>
          </a:prstGeom>
          <a:ln w="22225">
            <a:solidFill>
              <a:srgbClr val="FA00F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6408751-DA5B-965B-DD06-3B48DEA2D89A}"/>
              </a:ext>
            </a:extLst>
          </p:cNvPr>
          <p:cNvSpPr txBox="1"/>
          <p:nvPr/>
        </p:nvSpPr>
        <p:spPr>
          <a:xfrm rot="16200000">
            <a:off x="-623128" y="4609581"/>
            <a:ext cx="2160656" cy="369332"/>
          </a:xfrm>
          <a:prstGeom prst="rect">
            <a:avLst/>
          </a:prstGeom>
          <a:noFill/>
        </p:spPr>
        <p:txBody>
          <a:bodyPr wrap="none" rtlCol="0">
            <a:spAutoFit/>
          </a:bodyPr>
          <a:lstStyle/>
          <a:p>
            <a:r>
              <a:rPr lang="en-US" dirty="0"/>
              <a:t>Scattering coefficient</a:t>
            </a:r>
          </a:p>
        </p:txBody>
      </p:sp>
      <p:sp>
        <p:nvSpPr>
          <p:cNvPr id="10" name="TextBox 9">
            <a:extLst>
              <a:ext uri="{FF2B5EF4-FFF2-40B4-BE49-F238E27FC236}">
                <a16:creationId xmlns:a16="http://schemas.microsoft.com/office/drawing/2014/main" id="{ED425B2A-D81B-284C-C519-B949004D0CBE}"/>
              </a:ext>
            </a:extLst>
          </p:cNvPr>
          <p:cNvSpPr txBox="1"/>
          <p:nvPr/>
        </p:nvSpPr>
        <p:spPr>
          <a:xfrm>
            <a:off x="7126998" y="5139057"/>
            <a:ext cx="1075744" cy="646331"/>
          </a:xfrm>
          <a:prstGeom prst="rect">
            <a:avLst/>
          </a:prstGeom>
          <a:noFill/>
        </p:spPr>
        <p:txBody>
          <a:bodyPr wrap="none" rtlCol="0">
            <a:spAutoFit/>
          </a:bodyPr>
          <a:lstStyle/>
          <a:p>
            <a:r>
              <a:rPr lang="en-US" dirty="0"/>
              <a:t>??</a:t>
            </a:r>
          </a:p>
          <a:p>
            <a:r>
              <a:rPr lang="en-US" dirty="0"/>
              <a:t>20 March</a:t>
            </a:r>
          </a:p>
        </p:txBody>
      </p:sp>
      <p:pic>
        <p:nvPicPr>
          <p:cNvPr id="16" name="Picture 15">
            <a:extLst>
              <a:ext uri="{FF2B5EF4-FFF2-40B4-BE49-F238E27FC236}">
                <a16:creationId xmlns:a16="http://schemas.microsoft.com/office/drawing/2014/main" id="{C86A592B-AD11-D103-6F05-DA9CB66063C3}"/>
              </a:ext>
            </a:extLst>
          </p:cNvPr>
          <p:cNvPicPr>
            <a:picLocks noChangeAspect="1"/>
          </p:cNvPicPr>
          <p:nvPr/>
        </p:nvPicPr>
        <p:blipFill>
          <a:blip r:embed="rId3"/>
          <a:stretch>
            <a:fillRect/>
          </a:stretch>
        </p:blipFill>
        <p:spPr>
          <a:xfrm>
            <a:off x="7431216" y="5192867"/>
            <a:ext cx="190500" cy="203200"/>
          </a:xfrm>
          <a:prstGeom prst="rect">
            <a:avLst/>
          </a:prstGeom>
        </p:spPr>
      </p:pic>
      <p:pic>
        <p:nvPicPr>
          <p:cNvPr id="18" name="Picture 17">
            <a:extLst>
              <a:ext uri="{FF2B5EF4-FFF2-40B4-BE49-F238E27FC236}">
                <a16:creationId xmlns:a16="http://schemas.microsoft.com/office/drawing/2014/main" id="{7C02F3D6-A20E-4BFF-0FF8-59D77CEAD88A}"/>
              </a:ext>
            </a:extLst>
          </p:cNvPr>
          <p:cNvPicPr>
            <a:picLocks noChangeAspect="1"/>
          </p:cNvPicPr>
          <p:nvPr/>
        </p:nvPicPr>
        <p:blipFill rotWithShape="1">
          <a:blip r:embed="rId4"/>
          <a:srcRect l="53982" t="51640" b="2857"/>
          <a:stretch/>
        </p:blipFill>
        <p:spPr>
          <a:xfrm>
            <a:off x="6905968" y="279070"/>
            <a:ext cx="5039061" cy="4688006"/>
          </a:xfrm>
          <a:prstGeom prst="rect">
            <a:avLst/>
          </a:prstGeom>
        </p:spPr>
      </p:pic>
      <p:sp>
        <p:nvSpPr>
          <p:cNvPr id="19" name="Oval 18">
            <a:extLst>
              <a:ext uri="{FF2B5EF4-FFF2-40B4-BE49-F238E27FC236}">
                <a16:creationId xmlns:a16="http://schemas.microsoft.com/office/drawing/2014/main" id="{577A034B-FC0F-E5FC-524E-F6AA91C2A111}"/>
              </a:ext>
            </a:extLst>
          </p:cNvPr>
          <p:cNvSpPr/>
          <p:nvPr/>
        </p:nvSpPr>
        <p:spPr>
          <a:xfrm>
            <a:off x="1693077" y="3752662"/>
            <a:ext cx="2451173" cy="323523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58217C4-C421-E294-2958-A0549F547A0B}"/>
              </a:ext>
            </a:extLst>
          </p:cNvPr>
          <p:cNvSpPr/>
          <p:nvPr/>
        </p:nvSpPr>
        <p:spPr>
          <a:xfrm>
            <a:off x="9059085" y="3733656"/>
            <a:ext cx="2451173" cy="323523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9A829997-3A0C-DC2C-F254-8CD7AC239599}"/>
              </a:ext>
            </a:extLst>
          </p:cNvPr>
          <p:cNvCxnSpPr/>
          <p:nvPr/>
        </p:nvCxnSpPr>
        <p:spPr>
          <a:xfrm flipH="1">
            <a:off x="7126998" y="2017486"/>
            <a:ext cx="2374325" cy="3175381"/>
          </a:xfrm>
          <a:prstGeom prst="straightConnector1">
            <a:avLst/>
          </a:prstGeom>
          <a:ln w="38100">
            <a:solidFill>
              <a:srgbClr val="FA00FF"/>
            </a:solidFill>
            <a:tailEnd type="triangle"/>
          </a:ln>
        </p:spPr>
        <p:style>
          <a:lnRef idx="1">
            <a:schemeClr val="accent1"/>
          </a:lnRef>
          <a:fillRef idx="0">
            <a:schemeClr val="accent1"/>
          </a:fillRef>
          <a:effectRef idx="0">
            <a:schemeClr val="accent1"/>
          </a:effectRef>
          <a:fontRef idx="minor">
            <a:schemeClr val="tx1"/>
          </a:fontRef>
        </p:style>
      </p:cxnSp>
      <p:sp>
        <p:nvSpPr>
          <p:cNvPr id="25" name="5-Point Star 24">
            <a:extLst>
              <a:ext uri="{FF2B5EF4-FFF2-40B4-BE49-F238E27FC236}">
                <a16:creationId xmlns:a16="http://schemas.microsoft.com/office/drawing/2014/main" id="{2E4B67D0-ABC6-5340-CD29-E3A8659C9EFE}"/>
              </a:ext>
            </a:extLst>
          </p:cNvPr>
          <p:cNvSpPr/>
          <p:nvPr/>
        </p:nvSpPr>
        <p:spPr>
          <a:xfrm>
            <a:off x="9557659" y="1923152"/>
            <a:ext cx="319314" cy="319315"/>
          </a:xfrm>
          <a:prstGeom prst="star5">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6E6AEA5-E36A-F4B0-9AB8-DFEB88624E68}"/>
              </a:ext>
            </a:extLst>
          </p:cNvPr>
          <p:cNvSpPr txBox="1"/>
          <p:nvPr/>
        </p:nvSpPr>
        <p:spPr>
          <a:xfrm rot="16200000">
            <a:off x="10138777" y="2215879"/>
            <a:ext cx="3685232" cy="369332"/>
          </a:xfrm>
          <a:prstGeom prst="rect">
            <a:avLst/>
          </a:prstGeom>
          <a:noFill/>
        </p:spPr>
        <p:txBody>
          <a:bodyPr wrap="square">
            <a:spAutoFit/>
          </a:bodyPr>
          <a:lstStyle/>
          <a:p>
            <a:r>
              <a:rPr lang="en-US" dirty="0"/>
              <a:t>https://</a:t>
            </a:r>
            <a:r>
              <a:rPr lang="en-US" dirty="0" err="1"/>
              <a:t>www.nrlmry.navy.mil</a:t>
            </a:r>
            <a:r>
              <a:rPr lang="en-US" dirty="0"/>
              <a:t>/aerosol</a:t>
            </a:r>
          </a:p>
        </p:txBody>
      </p:sp>
      <p:sp>
        <p:nvSpPr>
          <p:cNvPr id="2" name="TextBox 1">
            <a:extLst>
              <a:ext uri="{FF2B5EF4-FFF2-40B4-BE49-F238E27FC236}">
                <a16:creationId xmlns:a16="http://schemas.microsoft.com/office/drawing/2014/main" id="{F0E00997-F1D3-934E-1E5C-74AF8723338F}"/>
              </a:ext>
            </a:extLst>
          </p:cNvPr>
          <p:cNvSpPr txBox="1"/>
          <p:nvPr/>
        </p:nvSpPr>
        <p:spPr>
          <a:xfrm>
            <a:off x="1219787" y="1272655"/>
            <a:ext cx="5342378" cy="923330"/>
          </a:xfrm>
          <a:prstGeom prst="rect">
            <a:avLst/>
          </a:prstGeom>
          <a:noFill/>
        </p:spPr>
        <p:txBody>
          <a:bodyPr wrap="square" rtlCol="0">
            <a:spAutoFit/>
          </a:bodyPr>
          <a:lstStyle/>
          <a:p>
            <a:r>
              <a:rPr lang="en-US" dirty="0"/>
              <a:t>NAAPS model </a:t>
            </a:r>
          </a:p>
          <a:p>
            <a:pPr marL="285750" indent="-285750">
              <a:buFont typeface="Arial" panose="020B0604020202020204" pitchFamily="34" charset="0"/>
              <a:buChar char="•"/>
            </a:pPr>
            <a:r>
              <a:rPr lang="en-US" dirty="0"/>
              <a:t>fire location from MODIS satellite retrievals </a:t>
            </a:r>
          </a:p>
          <a:p>
            <a:pPr marL="285750" indent="-285750">
              <a:buFont typeface="Arial" panose="020B0604020202020204" pitchFamily="34" charset="0"/>
              <a:buChar char="•"/>
            </a:pPr>
            <a:r>
              <a:rPr lang="en-US" dirty="0"/>
              <a:t>Smoke near Table Mountain on March 20, 2021.</a:t>
            </a:r>
          </a:p>
        </p:txBody>
      </p:sp>
      <p:sp>
        <p:nvSpPr>
          <p:cNvPr id="26" name="TextBox 25">
            <a:extLst>
              <a:ext uri="{FF2B5EF4-FFF2-40B4-BE49-F238E27FC236}">
                <a16:creationId xmlns:a16="http://schemas.microsoft.com/office/drawing/2014/main" id="{98BDEE26-5B60-E7DA-1D35-B80717624F73}"/>
              </a:ext>
            </a:extLst>
          </p:cNvPr>
          <p:cNvSpPr txBox="1"/>
          <p:nvPr/>
        </p:nvSpPr>
        <p:spPr>
          <a:xfrm>
            <a:off x="332185" y="105505"/>
            <a:ext cx="6805389" cy="461665"/>
          </a:xfrm>
          <a:prstGeom prst="rect">
            <a:avLst/>
          </a:prstGeom>
          <a:noFill/>
        </p:spPr>
        <p:txBody>
          <a:bodyPr wrap="none" rtlCol="0">
            <a:spAutoFit/>
          </a:bodyPr>
          <a:lstStyle/>
          <a:p>
            <a:r>
              <a:rPr lang="en-US" sz="2400" b="1" u="sng" dirty="0"/>
              <a:t>March 20 comparison with NAAPS model prediction</a:t>
            </a:r>
          </a:p>
        </p:txBody>
      </p:sp>
      <p:sp>
        <p:nvSpPr>
          <p:cNvPr id="3" name="TextBox 2">
            <a:extLst>
              <a:ext uri="{FF2B5EF4-FFF2-40B4-BE49-F238E27FC236}">
                <a16:creationId xmlns:a16="http://schemas.microsoft.com/office/drawing/2014/main" id="{17547583-CAFA-A4AD-20D7-7A6A7277C656}"/>
              </a:ext>
            </a:extLst>
          </p:cNvPr>
          <p:cNvSpPr txBox="1"/>
          <p:nvPr/>
        </p:nvSpPr>
        <p:spPr>
          <a:xfrm>
            <a:off x="793376" y="779929"/>
            <a:ext cx="5319726" cy="369332"/>
          </a:xfrm>
          <a:prstGeom prst="rect">
            <a:avLst/>
          </a:prstGeom>
          <a:noFill/>
        </p:spPr>
        <p:txBody>
          <a:bodyPr wrap="none" rtlCol="0">
            <a:spAutoFit/>
          </a:bodyPr>
          <a:lstStyle/>
          <a:p>
            <a:r>
              <a:rPr lang="en-US" dirty="0"/>
              <a:t>NAAPS = Navy Aerosol Analysis and Prediction System</a:t>
            </a:r>
          </a:p>
        </p:txBody>
      </p:sp>
    </p:spTree>
    <p:extLst>
      <p:ext uri="{BB962C8B-B14F-4D97-AF65-F5344CB8AC3E}">
        <p14:creationId xmlns:p14="http://schemas.microsoft.com/office/powerpoint/2010/main" val="182348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F0BF9-B76E-482A-BC4B-E866C2570176}"/>
              </a:ext>
            </a:extLst>
          </p:cNvPr>
          <p:cNvPicPr>
            <a:picLocks noChangeAspect="1"/>
          </p:cNvPicPr>
          <p:nvPr/>
        </p:nvPicPr>
        <p:blipFill>
          <a:blip r:embed="rId2"/>
          <a:stretch>
            <a:fillRect/>
          </a:stretch>
        </p:blipFill>
        <p:spPr>
          <a:xfrm>
            <a:off x="232474" y="1953136"/>
            <a:ext cx="5126001" cy="4214512"/>
          </a:xfrm>
          <a:prstGeom prst="rect">
            <a:avLst/>
          </a:prstGeom>
        </p:spPr>
      </p:pic>
      <p:sp>
        <p:nvSpPr>
          <p:cNvPr id="7" name="TextBox 6">
            <a:extLst>
              <a:ext uri="{FF2B5EF4-FFF2-40B4-BE49-F238E27FC236}">
                <a16:creationId xmlns:a16="http://schemas.microsoft.com/office/drawing/2014/main" id="{8A7DE882-8317-19A9-6433-56F57B637619}"/>
              </a:ext>
            </a:extLst>
          </p:cNvPr>
          <p:cNvSpPr txBox="1"/>
          <p:nvPr/>
        </p:nvSpPr>
        <p:spPr>
          <a:xfrm rot="16200000">
            <a:off x="4356745" y="3605060"/>
            <a:ext cx="1582036" cy="307777"/>
          </a:xfrm>
          <a:prstGeom prst="rect">
            <a:avLst/>
          </a:prstGeom>
          <a:noFill/>
        </p:spPr>
        <p:txBody>
          <a:bodyPr wrap="none" rtlCol="0">
            <a:spAutoFit/>
          </a:bodyPr>
          <a:lstStyle/>
          <a:p>
            <a:r>
              <a:rPr lang="en-US" sz="1400" i="1" dirty="0"/>
              <a:t>Cazorla et al., 2013</a:t>
            </a:r>
          </a:p>
        </p:txBody>
      </p:sp>
      <p:pic>
        <p:nvPicPr>
          <p:cNvPr id="9" name="Picture 8">
            <a:extLst>
              <a:ext uri="{FF2B5EF4-FFF2-40B4-BE49-F238E27FC236}">
                <a16:creationId xmlns:a16="http://schemas.microsoft.com/office/drawing/2014/main" id="{69BD764D-6FD3-345E-8E53-28E282DABA79}"/>
              </a:ext>
            </a:extLst>
          </p:cNvPr>
          <p:cNvPicPr>
            <a:picLocks noChangeAspect="1"/>
          </p:cNvPicPr>
          <p:nvPr/>
        </p:nvPicPr>
        <p:blipFill rotWithShape="1">
          <a:blip r:embed="rId3"/>
          <a:srcRect b="9433"/>
          <a:stretch/>
        </p:blipFill>
        <p:spPr>
          <a:xfrm>
            <a:off x="7018219" y="1953136"/>
            <a:ext cx="4813300" cy="3611626"/>
          </a:xfrm>
          <a:prstGeom prst="rect">
            <a:avLst/>
          </a:prstGeom>
        </p:spPr>
      </p:pic>
      <p:sp>
        <p:nvSpPr>
          <p:cNvPr id="10" name="TextBox 9">
            <a:extLst>
              <a:ext uri="{FF2B5EF4-FFF2-40B4-BE49-F238E27FC236}">
                <a16:creationId xmlns:a16="http://schemas.microsoft.com/office/drawing/2014/main" id="{2918CC83-3557-DCC2-4EFC-7818F1FA9EAB}"/>
              </a:ext>
            </a:extLst>
          </p:cNvPr>
          <p:cNvSpPr txBox="1"/>
          <p:nvPr/>
        </p:nvSpPr>
        <p:spPr>
          <a:xfrm>
            <a:off x="3093548" y="77052"/>
            <a:ext cx="6753837" cy="461665"/>
          </a:xfrm>
          <a:prstGeom prst="rect">
            <a:avLst/>
          </a:prstGeom>
          <a:noFill/>
        </p:spPr>
        <p:txBody>
          <a:bodyPr wrap="none" rtlCol="0">
            <a:spAutoFit/>
          </a:bodyPr>
          <a:lstStyle/>
          <a:p>
            <a:r>
              <a:rPr lang="en-US" sz="2400" b="1" u="sng" dirty="0"/>
              <a:t>Using systematic variability to identify aerosol type</a:t>
            </a:r>
          </a:p>
        </p:txBody>
      </p:sp>
      <p:sp>
        <p:nvSpPr>
          <p:cNvPr id="11" name="TextBox 10">
            <a:extLst>
              <a:ext uri="{FF2B5EF4-FFF2-40B4-BE49-F238E27FC236}">
                <a16:creationId xmlns:a16="http://schemas.microsoft.com/office/drawing/2014/main" id="{44441A23-1C83-EBED-D11A-734DDA03973C}"/>
              </a:ext>
            </a:extLst>
          </p:cNvPr>
          <p:cNvSpPr txBox="1"/>
          <p:nvPr/>
        </p:nvSpPr>
        <p:spPr>
          <a:xfrm>
            <a:off x="1181601" y="721064"/>
            <a:ext cx="9708072" cy="830997"/>
          </a:xfrm>
          <a:prstGeom prst="rect">
            <a:avLst/>
          </a:prstGeom>
          <a:noFill/>
        </p:spPr>
        <p:txBody>
          <a:bodyPr wrap="square" rtlCol="0">
            <a:spAutoFit/>
          </a:bodyPr>
          <a:lstStyle/>
          <a:p>
            <a:r>
              <a:rPr lang="en-US" altLang="en-US" sz="2400" dirty="0"/>
              <a:t>Co-variability of aerosol properties can provide more detailed information about aerosol type or composition. </a:t>
            </a:r>
            <a:endParaRPr lang="en-US" sz="2400" dirty="0"/>
          </a:p>
        </p:txBody>
      </p:sp>
      <p:sp>
        <p:nvSpPr>
          <p:cNvPr id="12" name="TextBox 11">
            <a:extLst>
              <a:ext uri="{FF2B5EF4-FFF2-40B4-BE49-F238E27FC236}">
                <a16:creationId xmlns:a16="http://schemas.microsoft.com/office/drawing/2014/main" id="{B9230658-DFBA-EBCB-6ED2-7BC9015BF3E6}"/>
              </a:ext>
            </a:extLst>
          </p:cNvPr>
          <p:cNvSpPr txBox="1"/>
          <p:nvPr/>
        </p:nvSpPr>
        <p:spPr>
          <a:xfrm rot="16200000">
            <a:off x="10935091" y="3521339"/>
            <a:ext cx="1506182" cy="307777"/>
          </a:xfrm>
          <a:prstGeom prst="rect">
            <a:avLst/>
          </a:prstGeom>
          <a:noFill/>
        </p:spPr>
        <p:txBody>
          <a:bodyPr wrap="none" rtlCol="0">
            <a:spAutoFit/>
          </a:bodyPr>
          <a:lstStyle/>
          <a:p>
            <a:r>
              <a:rPr lang="en-US" sz="1400" i="1" dirty="0"/>
              <a:t>Cappa et al., 2016</a:t>
            </a:r>
          </a:p>
        </p:txBody>
      </p:sp>
      <p:sp>
        <p:nvSpPr>
          <p:cNvPr id="18" name="Rectangle 17">
            <a:extLst>
              <a:ext uri="{FF2B5EF4-FFF2-40B4-BE49-F238E27FC236}">
                <a16:creationId xmlns:a16="http://schemas.microsoft.com/office/drawing/2014/main" id="{82790426-ED96-6E29-A92F-C035F0D58B6A}"/>
              </a:ext>
            </a:extLst>
          </p:cNvPr>
          <p:cNvSpPr/>
          <p:nvPr/>
        </p:nvSpPr>
        <p:spPr>
          <a:xfrm>
            <a:off x="2287938" y="5564762"/>
            <a:ext cx="2047025" cy="238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A57A4D6-F975-3837-1039-CDE05C98E2E9}"/>
              </a:ext>
            </a:extLst>
          </p:cNvPr>
          <p:cNvSpPr txBox="1"/>
          <p:nvPr/>
        </p:nvSpPr>
        <p:spPr>
          <a:xfrm>
            <a:off x="2365290" y="5465812"/>
            <a:ext cx="1313116" cy="369332"/>
          </a:xfrm>
          <a:prstGeom prst="rect">
            <a:avLst/>
          </a:prstGeom>
          <a:noFill/>
        </p:spPr>
        <p:txBody>
          <a:bodyPr wrap="none" rtlCol="0">
            <a:spAutoFit/>
          </a:bodyPr>
          <a:lstStyle/>
          <a:p>
            <a:r>
              <a:rPr lang="en-US" dirty="0"/>
              <a:t>Column SAE</a:t>
            </a:r>
          </a:p>
        </p:txBody>
      </p:sp>
      <p:sp>
        <p:nvSpPr>
          <p:cNvPr id="17" name="TextBox 16">
            <a:extLst>
              <a:ext uri="{FF2B5EF4-FFF2-40B4-BE49-F238E27FC236}">
                <a16:creationId xmlns:a16="http://schemas.microsoft.com/office/drawing/2014/main" id="{FDA7C47D-5124-F1D6-1A24-5F12FFA07885}"/>
              </a:ext>
            </a:extLst>
          </p:cNvPr>
          <p:cNvSpPr txBox="1"/>
          <p:nvPr/>
        </p:nvSpPr>
        <p:spPr>
          <a:xfrm>
            <a:off x="8035052" y="5540117"/>
            <a:ext cx="3027560" cy="369332"/>
          </a:xfrm>
          <a:prstGeom prst="rect">
            <a:avLst/>
          </a:prstGeom>
          <a:solidFill>
            <a:schemeClr val="bg1"/>
          </a:solidFill>
        </p:spPr>
        <p:txBody>
          <a:bodyPr wrap="none" rtlCol="0">
            <a:spAutoFit/>
          </a:bodyPr>
          <a:lstStyle/>
          <a:p>
            <a:r>
              <a:rPr lang="en-US" dirty="0"/>
              <a:t>Scattering Angstrom exponent</a:t>
            </a:r>
          </a:p>
        </p:txBody>
      </p:sp>
      <p:sp>
        <p:nvSpPr>
          <p:cNvPr id="20" name="TextBox 19">
            <a:extLst>
              <a:ext uri="{FF2B5EF4-FFF2-40B4-BE49-F238E27FC236}">
                <a16:creationId xmlns:a16="http://schemas.microsoft.com/office/drawing/2014/main" id="{F051BA78-E432-1C3B-BB61-4FDB71A08BD9}"/>
              </a:ext>
            </a:extLst>
          </p:cNvPr>
          <p:cNvSpPr txBox="1"/>
          <p:nvPr/>
        </p:nvSpPr>
        <p:spPr>
          <a:xfrm rot="16200000">
            <a:off x="5268670" y="3397252"/>
            <a:ext cx="3129768" cy="369332"/>
          </a:xfrm>
          <a:prstGeom prst="rect">
            <a:avLst/>
          </a:prstGeom>
          <a:solidFill>
            <a:schemeClr val="bg1"/>
          </a:solidFill>
        </p:spPr>
        <p:txBody>
          <a:bodyPr wrap="none" rtlCol="0">
            <a:spAutoFit/>
          </a:bodyPr>
          <a:lstStyle/>
          <a:p>
            <a:r>
              <a:rPr lang="en-US" dirty="0"/>
              <a:t>Absorption Angstrom exponent</a:t>
            </a:r>
          </a:p>
        </p:txBody>
      </p:sp>
      <p:sp>
        <p:nvSpPr>
          <p:cNvPr id="21" name="Rectangle 20">
            <a:extLst>
              <a:ext uri="{FF2B5EF4-FFF2-40B4-BE49-F238E27FC236}">
                <a16:creationId xmlns:a16="http://schemas.microsoft.com/office/drawing/2014/main" id="{E459CCDC-212B-53F3-F84C-33524D4A64E0}"/>
              </a:ext>
            </a:extLst>
          </p:cNvPr>
          <p:cNvSpPr/>
          <p:nvPr/>
        </p:nvSpPr>
        <p:spPr>
          <a:xfrm rot="5400000">
            <a:off x="-457943" y="3758645"/>
            <a:ext cx="2047025" cy="238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C0138B9-B5AF-4191-D6F0-1AB100ED980F}"/>
              </a:ext>
            </a:extLst>
          </p:cNvPr>
          <p:cNvSpPr txBox="1"/>
          <p:nvPr/>
        </p:nvSpPr>
        <p:spPr>
          <a:xfrm rot="16200000">
            <a:off x="-26144" y="3476972"/>
            <a:ext cx="1314462" cy="369332"/>
          </a:xfrm>
          <a:prstGeom prst="rect">
            <a:avLst/>
          </a:prstGeom>
          <a:solidFill>
            <a:schemeClr val="bg1"/>
          </a:solidFill>
        </p:spPr>
        <p:txBody>
          <a:bodyPr wrap="none" rtlCol="0">
            <a:spAutoFit/>
          </a:bodyPr>
          <a:lstStyle/>
          <a:p>
            <a:r>
              <a:rPr lang="en-US" dirty="0"/>
              <a:t>column AAE</a:t>
            </a:r>
          </a:p>
        </p:txBody>
      </p:sp>
      <p:sp>
        <p:nvSpPr>
          <p:cNvPr id="2" name="Rectangle 1">
            <a:extLst>
              <a:ext uri="{FF2B5EF4-FFF2-40B4-BE49-F238E27FC236}">
                <a16:creationId xmlns:a16="http://schemas.microsoft.com/office/drawing/2014/main" id="{EB2B9DB2-693F-B702-561E-826148192906}"/>
              </a:ext>
            </a:extLst>
          </p:cNvPr>
          <p:cNvSpPr/>
          <p:nvPr/>
        </p:nvSpPr>
        <p:spPr>
          <a:xfrm>
            <a:off x="6561438" y="1935450"/>
            <a:ext cx="3679901" cy="2451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combine with next?</a:t>
            </a:r>
          </a:p>
        </p:txBody>
      </p:sp>
    </p:spTree>
    <p:extLst>
      <p:ext uri="{BB962C8B-B14F-4D97-AF65-F5344CB8AC3E}">
        <p14:creationId xmlns:p14="http://schemas.microsoft.com/office/powerpoint/2010/main" val="2752829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9A052-291F-5411-D53B-E620F37921B0}"/>
              </a:ext>
            </a:extLst>
          </p:cNvPr>
          <p:cNvPicPr>
            <a:picLocks noChangeAspect="1"/>
          </p:cNvPicPr>
          <p:nvPr/>
        </p:nvPicPr>
        <p:blipFill>
          <a:blip r:embed="rId3"/>
          <a:stretch>
            <a:fillRect/>
          </a:stretch>
        </p:blipFill>
        <p:spPr>
          <a:xfrm>
            <a:off x="6239524" y="1996774"/>
            <a:ext cx="6041376" cy="4124696"/>
          </a:xfrm>
          <a:prstGeom prst="rect">
            <a:avLst/>
          </a:prstGeom>
        </p:spPr>
      </p:pic>
      <p:pic>
        <p:nvPicPr>
          <p:cNvPr id="6" name="Picture 5">
            <a:extLst>
              <a:ext uri="{FF2B5EF4-FFF2-40B4-BE49-F238E27FC236}">
                <a16:creationId xmlns:a16="http://schemas.microsoft.com/office/drawing/2014/main" id="{B98FFA0C-7236-E52F-0B9D-6A0A99E78E5A}"/>
              </a:ext>
            </a:extLst>
          </p:cNvPr>
          <p:cNvPicPr>
            <a:picLocks noChangeAspect="1"/>
          </p:cNvPicPr>
          <p:nvPr/>
        </p:nvPicPr>
        <p:blipFill>
          <a:blip r:embed="rId4"/>
          <a:stretch>
            <a:fillRect/>
          </a:stretch>
        </p:blipFill>
        <p:spPr>
          <a:xfrm>
            <a:off x="288277" y="1896206"/>
            <a:ext cx="5807723" cy="4105102"/>
          </a:xfrm>
          <a:prstGeom prst="rect">
            <a:avLst/>
          </a:prstGeom>
        </p:spPr>
      </p:pic>
      <p:sp>
        <p:nvSpPr>
          <p:cNvPr id="10" name="TextBox 9">
            <a:extLst>
              <a:ext uri="{FF2B5EF4-FFF2-40B4-BE49-F238E27FC236}">
                <a16:creationId xmlns:a16="http://schemas.microsoft.com/office/drawing/2014/main" id="{8E3D6B80-4339-54DD-ACE0-236A839EE8E1}"/>
              </a:ext>
            </a:extLst>
          </p:cNvPr>
          <p:cNvSpPr txBox="1"/>
          <p:nvPr/>
        </p:nvSpPr>
        <p:spPr>
          <a:xfrm>
            <a:off x="927100" y="2136474"/>
            <a:ext cx="1670522" cy="369332"/>
          </a:xfrm>
          <a:prstGeom prst="rect">
            <a:avLst/>
          </a:prstGeom>
          <a:noFill/>
        </p:spPr>
        <p:txBody>
          <a:bodyPr wrap="none" rtlCol="0">
            <a:spAutoFit/>
          </a:bodyPr>
          <a:lstStyle/>
          <a:p>
            <a:r>
              <a:rPr lang="en-US" dirty="0"/>
              <a:t>Remote sensing</a:t>
            </a:r>
          </a:p>
        </p:txBody>
      </p:sp>
      <p:sp>
        <p:nvSpPr>
          <p:cNvPr id="11" name="TextBox 10">
            <a:extLst>
              <a:ext uri="{FF2B5EF4-FFF2-40B4-BE49-F238E27FC236}">
                <a16:creationId xmlns:a16="http://schemas.microsoft.com/office/drawing/2014/main" id="{EBD6A504-2120-9CA4-5B33-FA21D51B50E9}"/>
              </a:ext>
            </a:extLst>
          </p:cNvPr>
          <p:cNvSpPr txBox="1"/>
          <p:nvPr/>
        </p:nvSpPr>
        <p:spPr>
          <a:xfrm>
            <a:off x="7069013" y="2137506"/>
            <a:ext cx="776175" cy="369332"/>
          </a:xfrm>
          <a:prstGeom prst="rect">
            <a:avLst/>
          </a:prstGeom>
          <a:noFill/>
        </p:spPr>
        <p:txBody>
          <a:bodyPr wrap="none" rtlCol="0">
            <a:spAutoFit/>
          </a:bodyPr>
          <a:lstStyle/>
          <a:p>
            <a:r>
              <a:rPr lang="en-US" dirty="0"/>
              <a:t>In-situ</a:t>
            </a:r>
          </a:p>
        </p:txBody>
      </p:sp>
      <p:sp>
        <p:nvSpPr>
          <p:cNvPr id="7" name="TextBox 6">
            <a:extLst>
              <a:ext uri="{FF2B5EF4-FFF2-40B4-BE49-F238E27FC236}">
                <a16:creationId xmlns:a16="http://schemas.microsoft.com/office/drawing/2014/main" id="{BA447781-05DA-2B23-70C4-3938B96733D3}"/>
              </a:ext>
            </a:extLst>
          </p:cNvPr>
          <p:cNvSpPr txBox="1"/>
          <p:nvPr/>
        </p:nvSpPr>
        <p:spPr>
          <a:xfrm>
            <a:off x="2719081" y="0"/>
            <a:ext cx="6753837" cy="461665"/>
          </a:xfrm>
          <a:prstGeom prst="rect">
            <a:avLst/>
          </a:prstGeom>
          <a:noFill/>
        </p:spPr>
        <p:txBody>
          <a:bodyPr wrap="none" rtlCol="0">
            <a:spAutoFit/>
          </a:bodyPr>
          <a:lstStyle/>
          <a:p>
            <a:r>
              <a:rPr lang="en-US" sz="2400" b="1" u="sng" dirty="0"/>
              <a:t>Using systematic variability to identify aerosol type</a:t>
            </a:r>
          </a:p>
        </p:txBody>
      </p:sp>
      <p:sp>
        <p:nvSpPr>
          <p:cNvPr id="8" name="TextBox 7">
            <a:extLst>
              <a:ext uri="{FF2B5EF4-FFF2-40B4-BE49-F238E27FC236}">
                <a16:creationId xmlns:a16="http://schemas.microsoft.com/office/drawing/2014/main" id="{28E3A3A9-6B5E-5507-1763-48EB3800BFFE}"/>
              </a:ext>
            </a:extLst>
          </p:cNvPr>
          <p:cNvSpPr txBox="1"/>
          <p:nvPr/>
        </p:nvSpPr>
        <p:spPr>
          <a:xfrm>
            <a:off x="1762361" y="707098"/>
            <a:ext cx="8056757" cy="923330"/>
          </a:xfrm>
          <a:prstGeom prst="rect">
            <a:avLst/>
          </a:prstGeom>
          <a:noFill/>
        </p:spPr>
        <p:txBody>
          <a:bodyPr wrap="none" rtlCol="0">
            <a:spAutoFit/>
          </a:bodyPr>
          <a:lstStyle/>
          <a:p>
            <a:r>
              <a:rPr lang="en-US" altLang="en-US" dirty="0"/>
              <a:t>Systematic relationships can provide information about particle types and processes</a:t>
            </a:r>
          </a:p>
          <a:p>
            <a:r>
              <a:rPr lang="en-US" altLang="en-US" dirty="0">
                <a:sym typeface="Wingdings" pitchFamily="2" charset="2"/>
              </a:rPr>
              <a:t>	changes in source</a:t>
            </a:r>
          </a:p>
          <a:p>
            <a:r>
              <a:rPr lang="en-US" altLang="en-US" dirty="0">
                <a:sym typeface="Wingdings" pitchFamily="2" charset="2"/>
              </a:rPr>
              <a:t>	atmospheric processing</a:t>
            </a:r>
            <a:endParaRPr lang="en-US" dirty="0"/>
          </a:p>
        </p:txBody>
      </p:sp>
      <p:sp>
        <p:nvSpPr>
          <p:cNvPr id="2" name="TextBox 1">
            <a:extLst>
              <a:ext uri="{FF2B5EF4-FFF2-40B4-BE49-F238E27FC236}">
                <a16:creationId xmlns:a16="http://schemas.microsoft.com/office/drawing/2014/main" id="{ECE6D921-9988-4B5E-7F98-A60999A3AD80}"/>
              </a:ext>
            </a:extLst>
          </p:cNvPr>
          <p:cNvSpPr txBox="1"/>
          <p:nvPr/>
        </p:nvSpPr>
        <p:spPr>
          <a:xfrm rot="16200000">
            <a:off x="11071597" y="3318432"/>
            <a:ext cx="1933030" cy="307777"/>
          </a:xfrm>
          <a:prstGeom prst="rect">
            <a:avLst/>
          </a:prstGeom>
          <a:noFill/>
        </p:spPr>
        <p:txBody>
          <a:bodyPr wrap="none" rtlCol="0">
            <a:spAutoFit/>
          </a:bodyPr>
          <a:lstStyle/>
          <a:p>
            <a:r>
              <a:rPr lang="en-US" sz="1400" dirty="0"/>
              <a:t>(</a:t>
            </a:r>
            <a:r>
              <a:rPr lang="en-US" sz="1400" dirty="0" err="1"/>
              <a:t>Hallar</a:t>
            </a:r>
            <a:r>
              <a:rPr lang="en-US" sz="1400" dirty="0"/>
              <a:t> et al., ACP, 2015)</a:t>
            </a:r>
          </a:p>
        </p:txBody>
      </p:sp>
      <p:sp>
        <p:nvSpPr>
          <p:cNvPr id="9" name="TextBox 8">
            <a:extLst>
              <a:ext uri="{FF2B5EF4-FFF2-40B4-BE49-F238E27FC236}">
                <a16:creationId xmlns:a16="http://schemas.microsoft.com/office/drawing/2014/main" id="{F9DC1D3B-1B50-94AB-2082-5E4D753FD588}"/>
              </a:ext>
            </a:extLst>
          </p:cNvPr>
          <p:cNvSpPr txBox="1"/>
          <p:nvPr/>
        </p:nvSpPr>
        <p:spPr>
          <a:xfrm>
            <a:off x="8965505" y="6559093"/>
            <a:ext cx="3342005" cy="307777"/>
          </a:xfrm>
          <a:prstGeom prst="rect">
            <a:avLst/>
          </a:prstGeom>
          <a:noFill/>
        </p:spPr>
        <p:txBody>
          <a:bodyPr wrap="none" rtlCol="0">
            <a:spAutoFit/>
          </a:bodyPr>
          <a:lstStyle/>
          <a:p>
            <a:r>
              <a:rPr lang="en-US" sz="1400" dirty="0"/>
              <a:t>Note:  SPL is 150 km NW of Table Mountain</a:t>
            </a:r>
          </a:p>
        </p:txBody>
      </p:sp>
      <p:sp>
        <p:nvSpPr>
          <p:cNvPr id="13" name="TextBox 12">
            <a:extLst>
              <a:ext uri="{FF2B5EF4-FFF2-40B4-BE49-F238E27FC236}">
                <a16:creationId xmlns:a16="http://schemas.microsoft.com/office/drawing/2014/main" id="{A1892E3B-0996-3708-6017-FC1D263D3B04}"/>
              </a:ext>
            </a:extLst>
          </p:cNvPr>
          <p:cNvSpPr txBox="1"/>
          <p:nvPr/>
        </p:nvSpPr>
        <p:spPr>
          <a:xfrm rot="16200000">
            <a:off x="-426589" y="3536664"/>
            <a:ext cx="1877886" cy="338554"/>
          </a:xfrm>
          <a:prstGeom prst="rect">
            <a:avLst/>
          </a:prstGeom>
          <a:solidFill>
            <a:schemeClr val="bg1"/>
          </a:solidFill>
        </p:spPr>
        <p:txBody>
          <a:bodyPr wrap="none" rtlCol="0">
            <a:spAutoFit/>
          </a:bodyPr>
          <a:lstStyle/>
          <a:p>
            <a:r>
              <a:rPr lang="en-US" sz="1600" dirty="0"/>
              <a:t> Angstrom Exponent</a:t>
            </a:r>
          </a:p>
        </p:txBody>
      </p:sp>
      <p:sp>
        <p:nvSpPr>
          <p:cNvPr id="15" name="Rectangle 14">
            <a:extLst>
              <a:ext uri="{FF2B5EF4-FFF2-40B4-BE49-F238E27FC236}">
                <a16:creationId xmlns:a16="http://schemas.microsoft.com/office/drawing/2014/main" id="{13C72A43-ED7C-6BE5-93B5-4ED7A5380150}"/>
              </a:ext>
            </a:extLst>
          </p:cNvPr>
          <p:cNvSpPr/>
          <p:nvPr/>
        </p:nvSpPr>
        <p:spPr>
          <a:xfrm>
            <a:off x="6472052" y="2505805"/>
            <a:ext cx="273132" cy="2707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39AF2C-2C0B-0056-8FC0-28B24F722597}"/>
              </a:ext>
            </a:extLst>
          </p:cNvPr>
          <p:cNvSpPr txBox="1"/>
          <p:nvPr/>
        </p:nvSpPr>
        <p:spPr>
          <a:xfrm rot="16200000">
            <a:off x="5607936" y="3536664"/>
            <a:ext cx="1877886" cy="338554"/>
          </a:xfrm>
          <a:prstGeom prst="rect">
            <a:avLst/>
          </a:prstGeom>
          <a:solidFill>
            <a:schemeClr val="bg1"/>
          </a:solidFill>
        </p:spPr>
        <p:txBody>
          <a:bodyPr wrap="none" rtlCol="0">
            <a:spAutoFit/>
          </a:bodyPr>
          <a:lstStyle/>
          <a:p>
            <a:r>
              <a:rPr lang="en-US" sz="1600" dirty="0"/>
              <a:t> Angstrom Exponent</a:t>
            </a:r>
          </a:p>
        </p:txBody>
      </p:sp>
      <p:sp>
        <p:nvSpPr>
          <p:cNvPr id="18" name="TextBox 17">
            <a:extLst>
              <a:ext uri="{FF2B5EF4-FFF2-40B4-BE49-F238E27FC236}">
                <a16:creationId xmlns:a16="http://schemas.microsoft.com/office/drawing/2014/main" id="{8FA7828A-0EDB-15E7-7DE4-69BE7B8ABBC4}"/>
              </a:ext>
            </a:extLst>
          </p:cNvPr>
          <p:cNvSpPr txBox="1"/>
          <p:nvPr/>
        </p:nvSpPr>
        <p:spPr>
          <a:xfrm>
            <a:off x="3023071" y="5726092"/>
            <a:ext cx="563872" cy="338554"/>
          </a:xfrm>
          <a:prstGeom prst="rect">
            <a:avLst/>
          </a:prstGeom>
          <a:solidFill>
            <a:schemeClr val="bg1"/>
          </a:solidFill>
        </p:spPr>
        <p:txBody>
          <a:bodyPr wrap="none" rtlCol="0">
            <a:spAutoFit/>
          </a:bodyPr>
          <a:lstStyle/>
          <a:p>
            <a:r>
              <a:rPr lang="en-US" sz="1600" dirty="0"/>
              <a:t>AOD</a:t>
            </a:r>
          </a:p>
        </p:txBody>
      </p:sp>
      <p:sp>
        <p:nvSpPr>
          <p:cNvPr id="19" name="TextBox 18">
            <a:extLst>
              <a:ext uri="{FF2B5EF4-FFF2-40B4-BE49-F238E27FC236}">
                <a16:creationId xmlns:a16="http://schemas.microsoft.com/office/drawing/2014/main" id="{DD5CBFD3-A55E-878B-CC1A-ED247A0810D6}"/>
              </a:ext>
            </a:extLst>
          </p:cNvPr>
          <p:cNvSpPr txBox="1"/>
          <p:nvPr/>
        </p:nvSpPr>
        <p:spPr>
          <a:xfrm>
            <a:off x="8437956" y="5758288"/>
            <a:ext cx="1938223" cy="338554"/>
          </a:xfrm>
          <a:prstGeom prst="rect">
            <a:avLst/>
          </a:prstGeom>
          <a:solidFill>
            <a:schemeClr val="bg1"/>
          </a:solidFill>
        </p:spPr>
        <p:txBody>
          <a:bodyPr wrap="none" rtlCol="0">
            <a:spAutoFit/>
          </a:bodyPr>
          <a:lstStyle/>
          <a:p>
            <a:r>
              <a:rPr lang="en-US" sz="1600" dirty="0"/>
              <a:t>Scattering coefficient</a:t>
            </a:r>
          </a:p>
        </p:txBody>
      </p:sp>
      <p:sp>
        <p:nvSpPr>
          <p:cNvPr id="14" name="TextBox 13">
            <a:extLst>
              <a:ext uri="{FF2B5EF4-FFF2-40B4-BE49-F238E27FC236}">
                <a16:creationId xmlns:a16="http://schemas.microsoft.com/office/drawing/2014/main" id="{6F5212B2-605E-4D55-4F4F-C537D3EF0478}"/>
              </a:ext>
            </a:extLst>
          </p:cNvPr>
          <p:cNvSpPr txBox="1"/>
          <p:nvPr/>
        </p:nvSpPr>
        <p:spPr>
          <a:xfrm>
            <a:off x="681631" y="6377049"/>
            <a:ext cx="4488408" cy="369332"/>
          </a:xfrm>
          <a:prstGeom prst="rect">
            <a:avLst/>
          </a:prstGeom>
          <a:noFill/>
        </p:spPr>
        <p:txBody>
          <a:bodyPr wrap="none" rtlCol="0">
            <a:spAutoFit/>
          </a:bodyPr>
          <a:lstStyle/>
          <a:p>
            <a:r>
              <a:rPr lang="en-US" dirty="0"/>
              <a:t>Smoke and dust exhibit different co-variability</a:t>
            </a:r>
          </a:p>
        </p:txBody>
      </p:sp>
      <p:sp>
        <p:nvSpPr>
          <p:cNvPr id="20" name="TextBox 19">
            <a:extLst>
              <a:ext uri="{FF2B5EF4-FFF2-40B4-BE49-F238E27FC236}">
                <a16:creationId xmlns:a16="http://schemas.microsoft.com/office/drawing/2014/main" id="{31EF6493-F49A-5AB1-0F35-D9C1BC533666}"/>
              </a:ext>
            </a:extLst>
          </p:cNvPr>
          <p:cNvSpPr txBox="1"/>
          <p:nvPr/>
        </p:nvSpPr>
        <p:spPr>
          <a:xfrm>
            <a:off x="927100" y="1859608"/>
            <a:ext cx="2412071" cy="338554"/>
          </a:xfrm>
          <a:prstGeom prst="rect">
            <a:avLst/>
          </a:prstGeom>
          <a:noFill/>
        </p:spPr>
        <p:txBody>
          <a:bodyPr wrap="none" rtlCol="0">
            <a:spAutoFit/>
          </a:bodyPr>
          <a:lstStyle/>
          <a:p>
            <a:r>
              <a:rPr lang="en-US" sz="1600" dirty="0">
                <a:solidFill>
                  <a:schemeClr val="accent4">
                    <a:lumMod val="60000"/>
                    <a:lumOff val="40000"/>
                  </a:schemeClr>
                </a:solidFill>
              </a:rPr>
              <a:t>Storm Peak Laboratory, CO</a:t>
            </a:r>
          </a:p>
        </p:txBody>
      </p:sp>
      <p:sp>
        <p:nvSpPr>
          <p:cNvPr id="21" name="TextBox 20">
            <a:extLst>
              <a:ext uri="{FF2B5EF4-FFF2-40B4-BE49-F238E27FC236}">
                <a16:creationId xmlns:a16="http://schemas.microsoft.com/office/drawing/2014/main" id="{F2ADED1D-3D75-FED1-35B1-8AD8A5B550EB}"/>
              </a:ext>
            </a:extLst>
          </p:cNvPr>
          <p:cNvSpPr txBox="1"/>
          <p:nvPr/>
        </p:nvSpPr>
        <p:spPr>
          <a:xfrm>
            <a:off x="6922160" y="1859608"/>
            <a:ext cx="2412071" cy="338554"/>
          </a:xfrm>
          <a:prstGeom prst="rect">
            <a:avLst/>
          </a:prstGeom>
          <a:noFill/>
        </p:spPr>
        <p:txBody>
          <a:bodyPr wrap="none" rtlCol="0">
            <a:spAutoFit/>
          </a:bodyPr>
          <a:lstStyle/>
          <a:p>
            <a:r>
              <a:rPr lang="en-US" sz="1600" dirty="0">
                <a:solidFill>
                  <a:schemeClr val="accent4">
                    <a:lumMod val="60000"/>
                    <a:lumOff val="40000"/>
                  </a:schemeClr>
                </a:solidFill>
              </a:rPr>
              <a:t>Storm Peak Laboratory, CO</a:t>
            </a:r>
          </a:p>
        </p:txBody>
      </p:sp>
    </p:spTree>
    <p:extLst>
      <p:ext uri="{BB962C8B-B14F-4D97-AF65-F5344CB8AC3E}">
        <p14:creationId xmlns:p14="http://schemas.microsoft.com/office/powerpoint/2010/main" val="1212861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45FEFE-E61D-17A1-FF5A-9DA24ACA65EB}"/>
              </a:ext>
            </a:extLst>
          </p:cNvPr>
          <p:cNvPicPr>
            <a:picLocks noChangeAspect="1"/>
          </p:cNvPicPr>
          <p:nvPr/>
        </p:nvPicPr>
        <p:blipFill rotWithShape="1">
          <a:blip r:embed="rId3"/>
          <a:srcRect l="7211"/>
          <a:stretch/>
        </p:blipFill>
        <p:spPr>
          <a:xfrm>
            <a:off x="473734" y="1093054"/>
            <a:ext cx="5605742" cy="4124696"/>
          </a:xfrm>
          <a:prstGeom prst="rect">
            <a:avLst/>
          </a:prstGeom>
        </p:spPr>
      </p:pic>
      <p:pic>
        <p:nvPicPr>
          <p:cNvPr id="5" name="Picture 4">
            <a:extLst>
              <a:ext uri="{FF2B5EF4-FFF2-40B4-BE49-F238E27FC236}">
                <a16:creationId xmlns:a16="http://schemas.microsoft.com/office/drawing/2014/main" id="{4891D998-21B0-678C-85BD-5F6FDAAE9DE3}"/>
              </a:ext>
            </a:extLst>
          </p:cNvPr>
          <p:cNvPicPr>
            <a:picLocks noChangeAspect="1"/>
          </p:cNvPicPr>
          <p:nvPr/>
        </p:nvPicPr>
        <p:blipFill rotWithShape="1">
          <a:blip r:embed="rId4"/>
          <a:srcRect l="51250" t="33333" b="33333"/>
          <a:stretch/>
        </p:blipFill>
        <p:spPr>
          <a:xfrm>
            <a:off x="5537200" y="798150"/>
            <a:ext cx="6767822" cy="4724400"/>
          </a:xfrm>
          <a:prstGeom prst="rect">
            <a:avLst/>
          </a:prstGeom>
        </p:spPr>
      </p:pic>
      <p:sp>
        <p:nvSpPr>
          <p:cNvPr id="6" name="TextBox 5">
            <a:extLst>
              <a:ext uri="{FF2B5EF4-FFF2-40B4-BE49-F238E27FC236}">
                <a16:creationId xmlns:a16="http://schemas.microsoft.com/office/drawing/2014/main" id="{27889548-72A1-5ADE-3D0B-B80DA7E0021D}"/>
              </a:ext>
            </a:extLst>
          </p:cNvPr>
          <p:cNvSpPr txBox="1"/>
          <p:nvPr/>
        </p:nvSpPr>
        <p:spPr>
          <a:xfrm>
            <a:off x="1674053" y="0"/>
            <a:ext cx="9106404" cy="461665"/>
          </a:xfrm>
          <a:prstGeom prst="rect">
            <a:avLst/>
          </a:prstGeom>
          <a:noFill/>
        </p:spPr>
        <p:txBody>
          <a:bodyPr wrap="none" rtlCol="0">
            <a:spAutoFit/>
          </a:bodyPr>
          <a:lstStyle/>
          <a:p>
            <a:r>
              <a:rPr lang="en-US" sz="2400" b="1" u="sng" dirty="0"/>
              <a:t>Using systematic variability to identify aerosol type at Table Mountain</a:t>
            </a:r>
          </a:p>
        </p:txBody>
      </p:sp>
      <p:sp>
        <p:nvSpPr>
          <p:cNvPr id="2" name="TextBox 1">
            <a:extLst>
              <a:ext uri="{FF2B5EF4-FFF2-40B4-BE49-F238E27FC236}">
                <a16:creationId xmlns:a16="http://schemas.microsoft.com/office/drawing/2014/main" id="{701AD027-58B1-04D6-FE4B-778C3C79E524}"/>
              </a:ext>
            </a:extLst>
          </p:cNvPr>
          <p:cNvSpPr txBox="1"/>
          <p:nvPr/>
        </p:nvSpPr>
        <p:spPr>
          <a:xfrm>
            <a:off x="800577" y="908388"/>
            <a:ext cx="2687274" cy="369332"/>
          </a:xfrm>
          <a:prstGeom prst="rect">
            <a:avLst/>
          </a:prstGeom>
          <a:noFill/>
        </p:spPr>
        <p:txBody>
          <a:bodyPr wrap="none" rtlCol="0">
            <a:spAutoFit/>
          </a:bodyPr>
          <a:lstStyle/>
          <a:p>
            <a:r>
              <a:rPr lang="en-US" dirty="0">
                <a:solidFill>
                  <a:schemeClr val="accent4">
                    <a:lumMod val="60000"/>
                    <a:lumOff val="40000"/>
                  </a:schemeClr>
                </a:solidFill>
              </a:rPr>
              <a:t>Storm Peak Laboratory, CO</a:t>
            </a:r>
          </a:p>
        </p:txBody>
      </p:sp>
      <p:sp>
        <p:nvSpPr>
          <p:cNvPr id="7" name="TextBox 6">
            <a:extLst>
              <a:ext uri="{FF2B5EF4-FFF2-40B4-BE49-F238E27FC236}">
                <a16:creationId xmlns:a16="http://schemas.microsoft.com/office/drawing/2014/main" id="{D7D826E6-8FED-5827-8B57-A364820F18DD}"/>
              </a:ext>
            </a:extLst>
          </p:cNvPr>
          <p:cNvSpPr txBox="1"/>
          <p:nvPr/>
        </p:nvSpPr>
        <p:spPr>
          <a:xfrm>
            <a:off x="6381079" y="908388"/>
            <a:ext cx="2036776" cy="369332"/>
          </a:xfrm>
          <a:prstGeom prst="rect">
            <a:avLst/>
          </a:prstGeom>
          <a:noFill/>
        </p:spPr>
        <p:txBody>
          <a:bodyPr wrap="none" rtlCol="0">
            <a:spAutoFit/>
          </a:bodyPr>
          <a:lstStyle/>
          <a:p>
            <a:r>
              <a:rPr lang="en-US" dirty="0">
                <a:solidFill>
                  <a:schemeClr val="accent6">
                    <a:lumMod val="75000"/>
                  </a:schemeClr>
                </a:solidFill>
              </a:rPr>
              <a:t>Table Mountain, CO</a:t>
            </a:r>
          </a:p>
        </p:txBody>
      </p:sp>
      <p:sp>
        <p:nvSpPr>
          <p:cNvPr id="8" name="Oval 7">
            <a:extLst>
              <a:ext uri="{FF2B5EF4-FFF2-40B4-BE49-F238E27FC236}">
                <a16:creationId xmlns:a16="http://schemas.microsoft.com/office/drawing/2014/main" id="{78AC5C7E-CC09-031D-83FB-2C40935B0894}"/>
              </a:ext>
            </a:extLst>
          </p:cNvPr>
          <p:cNvSpPr/>
          <p:nvPr/>
        </p:nvSpPr>
        <p:spPr>
          <a:xfrm>
            <a:off x="1438501" y="1462387"/>
            <a:ext cx="4222070" cy="13423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5DD039-ECE9-ED16-B1F0-AAA36930227B}"/>
              </a:ext>
            </a:extLst>
          </p:cNvPr>
          <p:cNvSpPr/>
          <p:nvPr/>
        </p:nvSpPr>
        <p:spPr>
          <a:xfrm>
            <a:off x="7175557" y="1462387"/>
            <a:ext cx="4222070" cy="13423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469DFCD-6984-9375-0C40-3683D91D8E66}"/>
              </a:ext>
            </a:extLst>
          </p:cNvPr>
          <p:cNvPicPr>
            <a:picLocks noChangeAspect="1"/>
          </p:cNvPicPr>
          <p:nvPr/>
        </p:nvPicPr>
        <p:blipFill>
          <a:blip r:embed="rId5"/>
          <a:stretch>
            <a:fillRect/>
          </a:stretch>
        </p:blipFill>
        <p:spPr>
          <a:xfrm>
            <a:off x="7514410" y="2573997"/>
            <a:ext cx="190500" cy="203200"/>
          </a:xfrm>
          <a:prstGeom prst="rect">
            <a:avLst/>
          </a:prstGeom>
        </p:spPr>
      </p:pic>
      <p:sp>
        <p:nvSpPr>
          <p:cNvPr id="3" name="TextBox 2">
            <a:extLst>
              <a:ext uri="{FF2B5EF4-FFF2-40B4-BE49-F238E27FC236}">
                <a16:creationId xmlns:a16="http://schemas.microsoft.com/office/drawing/2014/main" id="{8D43B9F6-CD03-075F-7BCB-25EB0589BEE7}"/>
              </a:ext>
            </a:extLst>
          </p:cNvPr>
          <p:cNvSpPr txBox="1"/>
          <p:nvPr/>
        </p:nvSpPr>
        <p:spPr>
          <a:xfrm>
            <a:off x="9630238" y="4150434"/>
            <a:ext cx="2300438" cy="369332"/>
          </a:xfrm>
          <a:prstGeom prst="rect">
            <a:avLst/>
          </a:prstGeom>
          <a:noFill/>
        </p:spPr>
        <p:txBody>
          <a:bodyPr wrap="none" rtlCol="0">
            <a:spAutoFit/>
          </a:bodyPr>
          <a:lstStyle/>
          <a:p>
            <a:r>
              <a:rPr lang="en-US" dirty="0">
                <a:solidFill>
                  <a:srgbClr val="FF0000"/>
                </a:solidFill>
              </a:rPr>
              <a:t>scattering &gt; 100 Mm</a:t>
            </a:r>
            <a:r>
              <a:rPr lang="en-US" baseline="30000" dirty="0">
                <a:solidFill>
                  <a:srgbClr val="FF0000"/>
                </a:solidFill>
              </a:rPr>
              <a:t>-1</a:t>
            </a:r>
          </a:p>
        </p:txBody>
      </p:sp>
      <p:sp>
        <p:nvSpPr>
          <p:cNvPr id="11" name="TextBox 10">
            <a:extLst>
              <a:ext uri="{FF2B5EF4-FFF2-40B4-BE49-F238E27FC236}">
                <a16:creationId xmlns:a16="http://schemas.microsoft.com/office/drawing/2014/main" id="{34412480-7081-95A5-CDCC-852A62AB6AC5}"/>
              </a:ext>
            </a:extLst>
          </p:cNvPr>
          <p:cNvSpPr txBox="1"/>
          <p:nvPr/>
        </p:nvSpPr>
        <p:spPr>
          <a:xfrm>
            <a:off x="473734" y="5879004"/>
            <a:ext cx="7676140" cy="646331"/>
          </a:xfrm>
          <a:prstGeom prst="rect">
            <a:avLst/>
          </a:prstGeom>
          <a:noFill/>
        </p:spPr>
        <p:txBody>
          <a:bodyPr wrap="none" rtlCol="0">
            <a:spAutoFit/>
          </a:bodyPr>
          <a:lstStyle/>
          <a:p>
            <a:pPr marL="285750" indent="-285750">
              <a:buFont typeface="Arial" panose="020B0604020202020204" pitchFamily="34" charset="0"/>
              <a:buChar char="•"/>
            </a:pPr>
            <a:r>
              <a:rPr lang="en-US" dirty="0"/>
              <a:t>Scattering Angstrom exponent increases with scattering during smoke events</a:t>
            </a:r>
          </a:p>
          <a:p>
            <a:pPr marL="285750" indent="-285750">
              <a:buFont typeface="Arial" panose="020B0604020202020204" pitchFamily="34" charset="0"/>
              <a:buChar char="•"/>
            </a:pPr>
            <a:r>
              <a:rPr lang="en-US" dirty="0"/>
              <a:t>Table Mountain doesn’t exhibit a clear dust signal.</a:t>
            </a:r>
          </a:p>
        </p:txBody>
      </p:sp>
      <p:sp>
        <p:nvSpPr>
          <p:cNvPr id="13" name="TextBox 12">
            <a:extLst>
              <a:ext uri="{FF2B5EF4-FFF2-40B4-BE49-F238E27FC236}">
                <a16:creationId xmlns:a16="http://schemas.microsoft.com/office/drawing/2014/main" id="{63D5A5CC-B211-2EBA-54B6-89F6D859F47D}"/>
              </a:ext>
            </a:extLst>
          </p:cNvPr>
          <p:cNvSpPr txBox="1"/>
          <p:nvPr/>
        </p:nvSpPr>
        <p:spPr>
          <a:xfrm>
            <a:off x="8030414" y="6574527"/>
            <a:ext cx="4416266" cy="307777"/>
          </a:xfrm>
          <a:prstGeom prst="rect">
            <a:avLst/>
          </a:prstGeom>
          <a:noFill/>
        </p:spPr>
        <p:txBody>
          <a:bodyPr wrap="square">
            <a:spAutoFit/>
          </a:bodyPr>
          <a:lstStyle/>
          <a:p>
            <a:r>
              <a:rPr lang="en-US" sz="1400" dirty="0"/>
              <a:t>Notes: Plots cover different time periods for the 2 sites</a:t>
            </a:r>
          </a:p>
        </p:txBody>
      </p:sp>
      <p:sp>
        <p:nvSpPr>
          <p:cNvPr id="14" name="TextBox 13">
            <a:extLst>
              <a:ext uri="{FF2B5EF4-FFF2-40B4-BE49-F238E27FC236}">
                <a16:creationId xmlns:a16="http://schemas.microsoft.com/office/drawing/2014/main" id="{BCA7C496-7981-1080-E7A5-E613C36BBC07}"/>
              </a:ext>
            </a:extLst>
          </p:cNvPr>
          <p:cNvSpPr txBox="1"/>
          <p:nvPr/>
        </p:nvSpPr>
        <p:spPr>
          <a:xfrm rot="16200000">
            <a:off x="4720272" y="2801877"/>
            <a:ext cx="2757230" cy="338554"/>
          </a:xfrm>
          <a:prstGeom prst="rect">
            <a:avLst/>
          </a:prstGeom>
          <a:solidFill>
            <a:schemeClr val="bg1"/>
          </a:solidFill>
        </p:spPr>
        <p:txBody>
          <a:bodyPr wrap="none" rtlCol="0">
            <a:spAutoFit/>
          </a:bodyPr>
          <a:lstStyle/>
          <a:p>
            <a:r>
              <a:rPr lang="en-US" sz="1600" dirty="0"/>
              <a:t> Scattering Angstrom Exponent</a:t>
            </a:r>
          </a:p>
        </p:txBody>
      </p:sp>
      <p:sp>
        <p:nvSpPr>
          <p:cNvPr id="15" name="TextBox 14">
            <a:extLst>
              <a:ext uri="{FF2B5EF4-FFF2-40B4-BE49-F238E27FC236}">
                <a16:creationId xmlns:a16="http://schemas.microsoft.com/office/drawing/2014/main" id="{9B7016DA-69E4-B8D2-494E-126C91776BD7}"/>
              </a:ext>
            </a:extLst>
          </p:cNvPr>
          <p:cNvSpPr txBox="1"/>
          <p:nvPr/>
        </p:nvSpPr>
        <p:spPr>
          <a:xfrm>
            <a:off x="8242221" y="5047251"/>
            <a:ext cx="1938223" cy="338554"/>
          </a:xfrm>
          <a:prstGeom prst="rect">
            <a:avLst/>
          </a:prstGeom>
          <a:solidFill>
            <a:schemeClr val="bg1"/>
          </a:solidFill>
        </p:spPr>
        <p:txBody>
          <a:bodyPr wrap="none" rtlCol="0">
            <a:spAutoFit/>
          </a:bodyPr>
          <a:lstStyle/>
          <a:p>
            <a:r>
              <a:rPr lang="en-US" sz="1600" dirty="0"/>
              <a:t>Scattering coefficient</a:t>
            </a:r>
          </a:p>
        </p:txBody>
      </p:sp>
      <p:sp>
        <p:nvSpPr>
          <p:cNvPr id="16" name="TextBox 15">
            <a:extLst>
              <a:ext uri="{FF2B5EF4-FFF2-40B4-BE49-F238E27FC236}">
                <a16:creationId xmlns:a16="http://schemas.microsoft.com/office/drawing/2014/main" id="{BF566AA5-F3A6-19D8-CA1F-877E17810AE6}"/>
              </a:ext>
            </a:extLst>
          </p:cNvPr>
          <p:cNvSpPr txBox="1"/>
          <p:nvPr/>
        </p:nvSpPr>
        <p:spPr>
          <a:xfrm rot="16200000">
            <a:off x="-1016090" y="2788201"/>
            <a:ext cx="2757230" cy="338554"/>
          </a:xfrm>
          <a:prstGeom prst="rect">
            <a:avLst/>
          </a:prstGeom>
          <a:solidFill>
            <a:schemeClr val="bg1"/>
          </a:solidFill>
        </p:spPr>
        <p:txBody>
          <a:bodyPr wrap="none" rtlCol="0">
            <a:spAutoFit/>
          </a:bodyPr>
          <a:lstStyle/>
          <a:p>
            <a:r>
              <a:rPr lang="en-US" sz="1600" dirty="0"/>
              <a:t> Scattering Angstrom Exponent</a:t>
            </a:r>
          </a:p>
        </p:txBody>
      </p:sp>
      <p:sp>
        <p:nvSpPr>
          <p:cNvPr id="17" name="TextBox 16">
            <a:extLst>
              <a:ext uri="{FF2B5EF4-FFF2-40B4-BE49-F238E27FC236}">
                <a16:creationId xmlns:a16="http://schemas.microsoft.com/office/drawing/2014/main" id="{AFE320FE-F0D1-186E-7629-FD800CB71AB8}"/>
              </a:ext>
            </a:extLst>
          </p:cNvPr>
          <p:cNvSpPr txBox="1"/>
          <p:nvPr/>
        </p:nvSpPr>
        <p:spPr>
          <a:xfrm>
            <a:off x="2387108" y="4879196"/>
            <a:ext cx="1938223" cy="338554"/>
          </a:xfrm>
          <a:prstGeom prst="rect">
            <a:avLst/>
          </a:prstGeom>
          <a:solidFill>
            <a:schemeClr val="bg1"/>
          </a:solidFill>
        </p:spPr>
        <p:txBody>
          <a:bodyPr wrap="none" rtlCol="0">
            <a:spAutoFit/>
          </a:bodyPr>
          <a:lstStyle/>
          <a:p>
            <a:r>
              <a:rPr lang="en-US" sz="1600" dirty="0"/>
              <a:t>Scattering coefficient</a:t>
            </a:r>
          </a:p>
        </p:txBody>
      </p:sp>
    </p:spTree>
    <p:extLst>
      <p:ext uri="{BB962C8B-B14F-4D97-AF65-F5344CB8AC3E}">
        <p14:creationId xmlns:p14="http://schemas.microsoft.com/office/powerpoint/2010/main" val="527531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43BE3BC-47DB-9A1F-AA82-07F520C6D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22" y="1563991"/>
            <a:ext cx="6022057" cy="4866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D54E7D-54BB-46E7-4ED8-5EBA3BDFBD92}"/>
              </a:ext>
            </a:extLst>
          </p:cNvPr>
          <p:cNvSpPr txBox="1"/>
          <p:nvPr/>
        </p:nvSpPr>
        <p:spPr>
          <a:xfrm>
            <a:off x="1097869" y="1871232"/>
            <a:ext cx="3636818" cy="646331"/>
          </a:xfrm>
          <a:prstGeom prst="rect">
            <a:avLst/>
          </a:prstGeom>
          <a:solidFill>
            <a:schemeClr val="bg1"/>
          </a:solidFill>
        </p:spPr>
        <p:txBody>
          <a:bodyPr wrap="square">
            <a:spAutoFit/>
          </a:bodyPr>
          <a:lstStyle/>
          <a:p>
            <a:pPr algn="l" rtl="0">
              <a:spcBef>
                <a:spcPts val="0"/>
              </a:spcBef>
              <a:spcAft>
                <a:spcPts val="0"/>
              </a:spcAft>
            </a:pPr>
            <a:r>
              <a:rPr lang="en-US" sz="1800" i="0" u="none" strike="noStrike" dirty="0">
                <a:solidFill>
                  <a:srgbClr val="FF00FF"/>
                </a:solidFill>
                <a:effectLst/>
              </a:rPr>
              <a:t>Fresh local smoke plumes</a:t>
            </a:r>
            <a:br>
              <a:rPr lang="en-US" i="0" u="none" strike="noStrike" dirty="0">
                <a:solidFill>
                  <a:srgbClr val="000000"/>
                </a:solidFill>
                <a:effectLst/>
              </a:rPr>
            </a:br>
            <a:r>
              <a:rPr lang="en-US" sz="1800" i="0" u="none" strike="noStrike" dirty="0">
                <a:solidFill>
                  <a:srgbClr val="00FFFF"/>
                </a:solidFill>
                <a:effectLst/>
              </a:rPr>
              <a:t>Aged long range transport smoke</a:t>
            </a:r>
            <a:endParaRPr lang="en-US" dirty="0"/>
          </a:p>
        </p:txBody>
      </p:sp>
      <p:sp>
        <p:nvSpPr>
          <p:cNvPr id="6" name="TextBox 5">
            <a:extLst>
              <a:ext uri="{FF2B5EF4-FFF2-40B4-BE49-F238E27FC236}">
                <a16:creationId xmlns:a16="http://schemas.microsoft.com/office/drawing/2014/main" id="{A43C8619-8593-0461-FE3A-032019D2372F}"/>
              </a:ext>
            </a:extLst>
          </p:cNvPr>
          <p:cNvSpPr txBox="1"/>
          <p:nvPr/>
        </p:nvSpPr>
        <p:spPr>
          <a:xfrm rot="16200000">
            <a:off x="-528128" y="3812612"/>
            <a:ext cx="2160656" cy="369332"/>
          </a:xfrm>
          <a:prstGeom prst="rect">
            <a:avLst/>
          </a:prstGeom>
          <a:solidFill>
            <a:schemeClr val="bg1"/>
          </a:solidFill>
        </p:spPr>
        <p:txBody>
          <a:bodyPr wrap="none" rtlCol="0">
            <a:spAutoFit/>
          </a:bodyPr>
          <a:lstStyle/>
          <a:p>
            <a:r>
              <a:rPr lang="en-US" dirty="0"/>
              <a:t>Scattering coefficient</a:t>
            </a:r>
          </a:p>
        </p:txBody>
      </p:sp>
      <p:sp>
        <p:nvSpPr>
          <p:cNvPr id="4" name="TextBox 3">
            <a:extLst>
              <a:ext uri="{FF2B5EF4-FFF2-40B4-BE49-F238E27FC236}">
                <a16:creationId xmlns:a16="http://schemas.microsoft.com/office/drawing/2014/main" id="{A8F2950F-E5CB-4AFD-80BC-0B917ACEF982}"/>
              </a:ext>
            </a:extLst>
          </p:cNvPr>
          <p:cNvSpPr txBox="1"/>
          <p:nvPr/>
        </p:nvSpPr>
        <p:spPr>
          <a:xfrm>
            <a:off x="1422343" y="6025276"/>
            <a:ext cx="587918" cy="276999"/>
          </a:xfrm>
          <a:prstGeom prst="rect">
            <a:avLst/>
          </a:prstGeom>
          <a:solidFill>
            <a:schemeClr val="bg1"/>
          </a:solidFill>
        </p:spPr>
        <p:txBody>
          <a:bodyPr wrap="none" rtlCol="0">
            <a:spAutoFit/>
          </a:bodyPr>
          <a:lstStyle/>
          <a:p>
            <a:r>
              <a:rPr lang="en-US" sz="1200" dirty="0"/>
              <a:t>1-Sept</a:t>
            </a:r>
          </a:p>
        </p:txBody>
      </p:sp>
      <p:sp>
        <p:nvSpPr>
          <p:cNvPr id="10" name="TextBox 9">
            <a:extLst>
              <a:ext uri="{FF2B5EF4-FFF2-40B4-BE49-F238E27FC236}">
                <a16:creationId xmlns:a16="http://schemas.microsoft.com/office/drawing/2014/main" id="{0E6BFCE6-3078-BABF-50BD-C95B9D9DA523}"/>
              </a:ext>
            </a:extLst>
          </p:cNvPr>
          <p:cNvSpPr txBox="1"/>
          <p:nvPr/>
        </p:nvSpPr>
        <p:spPr>
          <a:xfrm>
            <a:off x="2782846" y="6025276"/>
            <a:ext cx="666464" cy="276999"/>
          </a:xfrm>
          <a:prstGeom prst="rect">
            <a:avLst/>
          </a:prstGeom>
          <a:solidFill>
            <a:schemeClr val="bg1"/>
          </a:solidFill>
        </p:spPr>
        <p:txBody>
          <a:bodyPr wrap="none" rtlCol="0">
            <a:spAutoFit/>
          </a:bodyPr>
          <a:lstStyle/>
          <a:p>
            <a:r>
              <a:rPr lang="en-US" sz="1200" dirty="0"/>
              <a:t>15-Sept</a:t>
            </a:r>
          </a:p>
        </p:txBody>
      </p:sp>
      <p:sp>
        <p:nvSpPr>
          <p:cNvPr id="2" name="TextBox 1">
            <a:extLst>
              <a:ext uri="{FF2B5EF4-FFF2-40B4-BE49-F238E27FC236}">
                <a16:creationId xmlns:a16="http://schemas.microsoft.com/office/drawing/2014/main" id="{093ED453-F542-D36F-2079-A1386E4A3C6C}"/>
              </a:ext>
            </a:extLst>
          </p:cNvPr>
          <p:cNvSpPr txBox="1"/>
          <p:nvPr/>
        </p:nvSpPr>
        <p:spPr>
          <a:xfrm>
            <a:off x="2626135" y="94923"/>
            <a:ext cx="9321678" cy="461665"/>
          </a:xfrm>
          <a:prstGeom prst="rect">
            <a:avLst/>
          </a:prstGeom>
          <a:noFill/>
        </p:spPr>
        <p:txBody>
          <a:bodyPr wrap="square" rtlCol="0">
            <a:spAutoFit/>
          </a:bodyPr>
          <a:lstStyle/>
          <a:p>
            <a:r>
              <a:rPr lang="en-US" sz="2400" b="1" u="sng" dirty="0"/>
              <a:t>Fresh smoke vs ‘Aged’ smoke at Table Mountain</a:t>
            </a:r>
          </a:p>
        </p:txBody>
      </p:sp>
      <p:sp>
        <p:nvSpPr>
          <p:cNvPr id="3" name="TextBox 2">
            <a:extLst>
              <a:ext uri="{FF2B5EF4-FFF2-40B4-BE49-F238E27FC236}">
                <a16:creationId xmlns:a16="http://schemas.microsoft.com/office/drawing/2014/main" id="{1DBD1F72-F869-0B7F-7DD6-1F5AB78B6FD7}"/>
              </a:ext>
            </a:extLst>
          </p:cNvPr>
          <p:cNvSpPr txBox="1"/>
          <p:nvPr/>
        </p:nvSpPr>
        <p:spPr>
          <a:xfrm>
            <a:off x="1094404" y="745077"/>
            <a:ext cx="5912131" cy="646331"/>
          </a:xfrm>
          <a:prstGeom prst="rect">
            <a:avLst/>
          </a:prstGeom>
          <a:noFill/>
        </p:spPr>
        <p:txBody>
          <a:bodyPr wrap="none" rtlCol="0">
            <a:spAutoFit/>
          </a:bodyPr>
          <a:lstStyle/>
          <a:p>
            <a:r>
              <a:rPr lang="en-US" dirty="0"/>
              <a:t>In 2020 Table Mountain sampled both fresh and aged smoke.</a:t>
            </a:r>
          </a:p>
          <a:p>
            <a:r>
              <a:rPr lang="en-US" dirty="0"/>
              <a:t>Fresh smoke often came from less than 100 km away.</a:t>
            </a:r>
          </a:p>
        </p:txBody>
      </p:sp>
      <p:pic>
        <p:nvPicPr>
          <p:cNvPr id="19" name="Google Shape;132;ged9569341a_1_8">
            <a:extLst>
              <a:ext uri="{FF2B5EF4-FFF2-40B4-BE49-F238E27FC236}">
                <a16:creationId xmlns:a16="http://schemas.microsoft.com/office/drawing/2014/main" id="{B47B4214-83D1-D217-C3FF-9A47B5F2BC64}"/>
              </a:ext>
            </a:extLst>
          </p:cNvPr>
          <p:cNvPicPr preferRelativeResize="0"/>
          <p:nvPr/>
        </p:nvPicPr>
        <p:blipFill rotWithShape="1">
          <a:blip r:embed="rId3">
            <a:alphaModFix/>
          </a:blip>
          <a:srcRect/>
          <a:stretch/>
        </p:blipFill>
        <p:spPr>
          <a:xfrm>
            <a:off x="7009999" y="1953488"/>
            <a:ext cx="4162673" cy="3814950"/>
          </a:xfrm>
          <a:prstGeom prst="rect">
            <a:avLst/>
          </a:prstGeom>
          <a:noFill/>
          <a:ln>
            <a:noFill/>
          </a:ln>
        </p:spPr>
      </p:pic>
      <p:sp>
        <p:nvSpPr>
          <p:cNvPr id="7" name="5-Point Star 6">
            <a:extLst>
              <a:ext uri="{FF2B5EF4-FFF2-40B4-BE49-F238E27FC236}">
                <a16:creationId xmlns:a16="http://schemas.microsoft.com/office/drawing/2014/main" id="{F3DBE7E7-3F32-A514-7181-5D73F8FBF980}"/>
              </a:ext>
            </a:extLst>
          </p:cNvPr>
          <p:cNvSpPr/>
          <p:nvPr/>
        </p:nvSpPr>
        <p:spPr>
          <a:xfrm>
            <a:off x="10370130" y="4062843"/>
            <a:ext cx="228600" cy="19742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57AAA4-D5C1-9E1E-B4B1-1673794E6271}"/>
              </a:ext>
            </a:extLst>
          </p:cNvPr>
          <p:cNvSpPr txBox="1"/>
          <p:nvPr/>
        </p:nvSpPr>
        <p:spPr>
          <a:xfrm>
            <a:off x="10439966" y="3860963"/>
            <a:ext cx="567784" cy="369332"/>
          </a:xfrm>
          <a:prstGeom prst="rect">
            <a:avLst/>
          </a:prstGeom>
          <a:noFill/>
        </p:spPr>
        <p:txBody>
          <a:bodyPr wrap="none" rtlCol="0">
            <a:spAutoFit/>
          </a:bodyPr>
          <a:lstStyle/>
          <a:p>
            <a:r>
              <a:rPr lang="en-US" dirty="0">
                <a:solidFill>
                  <a:srgbClr val="FFFF00"/>
                </a:solidFill>
              </a:rPr>
              <a:t>BOS</a:t>
            </a:r>
          </a:p>
        </p:txBody>
      </p:sp>
      <p:sp>
        <p:nvSpPr>
          <p:cNvPr id="22" name="TextBox 21">
            <a:extLst>
              <a:ext uri="{FF2B5EF4-FFF2-40B4-BE49-F238E27FC236}">
                <a16:creationId xmlns:a16="http://schemas.microsoft.com/office/drawing/2014/main" id="{7054D4DE-3DE0-3F57-2F88-CC4F858BFFD7}"/>
              </a:ext>
            </a:extLst>
          </p:cNvPr>
          <p:cNvSpPr txBox="1"/>
          <p:nvPr/>
        </p:nvSpPr>
        <p:spPr>
          <a:xfrm>
            <a:off x="2124396" y="6025276"/>
            <a:ext cx="587918" cy="276999"/>
          </a:xfrm>
          <a:prstGeom prst="rect">
            <a:avLst/>
          </a:prstGeom>
          <a:solidFill>
            <a:schemeClr val="bg1"/>
          </a:solidFill>
        </p:spPr>
        <p:txBody>
          <a:bodyPr wrap="none" rtlCol="0">
            <a:spAutoFit/>
          </a:bodyPr>
          <a:lstStyle/>
          <a:p>
            <a:r>
              <a:rPr lang="en-US" sz="1200" dirty="0"/>
              <a:t>8-Sept</a:t>
            </a:r>
          </a:p>
        </p:txBody>
      </p:sp>
      <p:sp>
        <p:nvSpPr>
          <p:cNvPr id="23" name="TextBox 22">
            <a:extLst>
              <a:ext uri="{FF2B5EF4-FFF2-40B4-BE49-F238E27FC236}">
                <a16:creationId xmlns:a16="http://schemas.microsoft.com/office/drawing/2014/main" id="{EDFDEA25-5DFD-949A-55EC-CCD4409786AF}"/>
              </a:ext>
            </a:extLst>
          </p:cNvPr>
          <p:cNvSpPr txBox="1"/>
          <p:nvPr/>
        </p:nvSpPr>
        <p:spPr>
          <a:xfrm>
            <a:off x="3391545" y="6025275"/>
            <a:ext cx="666464" cy="276999"/>
          </a:xfrm>
          <a:prstGeom prst="rect">
            <a:avLst/>
          </a:prstGeom>
          <a:solidFill>
            <a:schemeClr val="bg1"/>
          </a:solidFill>
        </p:spPr>
        <p:txBody>
          <a:bodyPr wrap="none" rtlCol="0">
            <a:spAutoFit/>
          </a:bodyPr>
          <a:lstStyle/>
          <a:p>
            <a:r>
              <a:rPr lang="en-US" sz="1200" dirty="0"/>
              <a:t>22-Sept</a:t>
            </a:r>
          </a:p>
        </p:txBody>
      </p:sp>
      <p:sp>
        <p:nvSpPr>
          <p:cNvPr id="24" name="TextBox 23">
            <a:extLst>
              <a:ext uri="{FF2B5EF4-FFF2-40B4-BE49-F238E27FC236}">
                <a16:creationId xmlns:a16="http://schemas.microsoft.com/office/drawing/2014/main" id="{60C47774-C265-EABF-39C9-DA8DBB7B784B}"/>
              </a:ext>
            </a:extLst>
          </p:cNvPr>
          <p:cNvSpPr txBox="1"/>
          <p:nvPr/>
        </p:nvSpPr>
        <p:spPr>
          <a:xfrm>
            <a:off x="4273007" y="6023867"/>
            <a:ext cx="529312" cy="276999"/>
          </a:xfrm>
          <a:prstGeom prst="rect">
            <a:avLst/>
          </a:prstGeom>
          <a:solidFill>
            <a:schemeClr val="bg1"/>
          </a:solidFill>
        </p:spPr>
        <p:txBody>
          <a:bodyPr wrap="none" rtlCol="0">
            <a:spAutoFit/>
          </a:bodyPr>
          <a:lstStyle/>
          <a:p>
            <a:r>
              <a:rPr lang="en-US" sz="1200" dirty="0"/>
              <a:t>1-Oct</a:t>
            </a:r>
          </a:p>
        </p:txBody>
      </p:sp>
      <p:sp>
        <p:nvSpPr>
          <p:cNvPr id="25" name="TextBox 24">
            <a:extLst>
              <a:ext uri="{FF2B5EF4-FFF2-40B4-BE49-F238E27FC236}">
                <a16:creationId xmlns:a16="http://schemas.microsoft.com/office/drawing/2014/main" id="{4B1D24E4-471D-8ED4-8FBC-41A1E89B448E}"/>
              </a:ext>
            </a:extLst>
          </p:cNvPr>
          <p:cNvSpPr txBox="1"/>
          <p:nvPr/>
        </p:nvSpPr>
        <p:spPr>
          <a:xfrm>
            <a:off x="5017317" y="6023866"/>
            <a:ext cx="529312" cy="276999"/>
          </a:xfrm>
          <a:prstGeom prst="rect">
            <a:avLst/>
          </a:prstGeom>
          <a:solidFill>
            <a:schemeClr val="bg1"/>
          </a:solidFill>
        </p:spPr>
        <p:txBody>
          <a:bodyPr wrap="none" rtlCol="0">
            <a:spAutoFit/>
          </a:bodyPr>
          <a:lstStyle/>
          <a:p>
            <a:r>
              <a:rPr lang="en-US" sz="1200" dirty="0"/>
              <a:t>8-Oct</a:t>
            </a:r>
          </a:p>
        </p:txBody>
      </p:sp>
      <p:sp>
        <p:nvSpPr>
          <p:cNvPr id="26" name="TextBox 25">
            <a:extLst>
              <a:ext uri="{FF2B5EF4-FFF2-40B4-BE49-F238E27FC236}">
                <a16:creationId xmlns:a16="http://schemas.microsoft.com/office/drawing/2014/main" id="{C6C4F03D-7049-5BCF-1C1D-4EF49EDC7C86}"/>
              </a:ext>
            </a:extLst>
          </p:cNvPr>
          <p:cNvSpPr txBox="1"/>
          <p:nvPr/>
        </p:nvSpPr>
        <p:spPr>
          <a:xfrm>
            <a:off x="5704346" y="6023865"/>
            <a:ext cx="607859" cy="276999"/>
          </a:xfrm>
          <a:prstGeom prst="rect">
            <a:avLst/>
          </a:prstGeom>
          <a:solidFill>
            <a:schemeClr val="bg1"/>
          </a:solidFill>
        </p:spPr>
        <p:txBody>
          <a:bodyPr wrap="none" rtlCol="0">
            <a:spAutoFit/>
          </a:bodyPr>
          <a:lstStyle/>
          <a:p>
            <a:r>
              <a:rPr lang="en-US" sz="1200" dirty="0"/>
              <a:t>15-Oct</a:t>
            </a:r>
          </a:p>
        </p:txBody>
      </p:sp>
      <p:sp>
        <p:nvSpPr>
          <p:cNvPr id="27" name="TextBox 26">
            <a:extLst>
              <a:ext uri="{FF2B5EF4-FFF2-40B4-BE49-F238E27FC236}">
                <a16:creationId xmlns:a16="http://schemas.microsoft.com/office/drawing/2014/main" id="{071D5E14-7514-5AAA-2242-4AD824FD24FD}"/>
              </a:ext>
            </a:extLst>
          </p:cNvPr>
          <p:cNvSpPr txBox="1"/>
          <p:nvPr/>
        </p:nvSpPr>
        <p:spPr>
          <a:xfrm>
            <a:off x="3367242" y="6274404"/>
            <a:ext cx="866071" cy="276999"/>
          </a:xfrm>
          <a:prstGeom prst="rect">
            <a:avLst/>
          </a:prstGeom>
          <a:solidFill>
            <a:schemeClr val="bg1"/>
          </a:solidFill>
        </p:spPr>
        <p:txBody>
          <a:bodyPr wrap="none" rtlCol="0">
            <a:spAutoFit/>
          </a:bodyPr>
          <a:lstStyle/>
          <a:p>
            <a:r>
              <a:rPr lang="en-US" sz="1200" dirty="0"/>
              <a:t>Date, 2020</a:t>
            </a:r>
          </a:p>
        </p:txBody>
      </p:sp>
    </p:spTree>
    <p:extLst>
      <p:ext uri="{BB962C8B-B14F-4D97-AF65-F5344CB8AC3E}">
        <p14:creationId xmlns:p14="http://schemas.microsoft.com/office/powerpoint/2010/main" val="3046523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BA41B-9BE0-7D52-6A75-45CF78A472CD}"/>
              </a:ext>
            </a:extLst>
          </p:cNvPr>
          <p:cNvSpPr txBox="1"/>
          <p:nvPr/>
        </p:nvSpPr>
        <p:spPr>
          <a:xfrm>
            <a:off x="3313640" y="-14458"/>
            <a:ext cx="5982022" cy="523220"/>
          </a:xfrm>
          <a:prstGeom prst="rect">
            <a:avLst/>
          </a:prstGeom>
          <a:noFill/>
        </p:spPr>
        <p:txBody>
          <a:bodyPr wrap="none" rtlCol="0">
            <a:spAutoFit/>
          </a:bodyPr>
          <a:lstStyle/>
          <a:p>
            <a:r>
              <a:rPr lang="en-US" sz="2800" b="1" u="sng" dirty="0"/>
              <a:t>Smoke was observed across US in 2021</a:t>
            </a:r>
          </a:p>
        </p:txBody>
      </p:sp>
      <p:pic>
        <p:nvPicPr>
          <p:cNvPr id="1026" name="Picture 2">
            <a:extLst>
              <a:ext uri="{FF2B5EF4-FFF2-40B4-BE49-F238E27FC236}">
                <a16:creationId xmlns:a16="http://schemas.microsoft.com/office/drawing/2014/main" id="{BCD6B9A9-C632-8447-DA24-4D90EF154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3" y="1150484"/>
            <a:ext cx="4754568" cy="25571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A2F6DB48-BFAC-5AAA-1DBA-2FDD01A4C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349" y="1443013"/>
            <a:ext cx="6000066" cy="4488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B0CE41-F37E-5C13-7839-FA8182B7C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464" y="1600167"/>
            <a:ext cx="3061447" cy="4132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18B82F1A-E117-F266-1510-95B4CD5718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543"/>
          <a:stretch/>
        </p:blipFill>
        <p:spPr bwMode="auto">
          <a:xfrm>
            <a:off x="8572464" y="3211719"/>
            <a:ext cx="1876074" cy="476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C1A4BA-95AB-FB08-95CA-E3964FFC99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109" b="32880"/>
          <a:stretch/>
        </p:blipFill>
        <p:spPr bwMode="auto">
          <a:xfrm>
            <a:off x="7848600" y="4008116"/>
            <a:ext cx="3837594" cy="40663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08BAC2A6-6D33-3FDB-72C5-9F4C167001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6227" r="8250" b="4520"/>
          <a:stretch/>
        </p:blipFill>
        <p:spPr bwMode="auto">
          <a:xfrm>
            <a:off x="9036424" y="4824418"/>
            <a:ext cx="2431181" cy="406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B77A20-67EB-A5EF-A99B-B27E2949025F}"/>
              </a:ext>
            </a:extLst>
          </p:cNvPr>
          <p:cNvSpPr txBox="1"/>
          <p:nvPr/>
        </p:nvSpPr>
        <p:spPr>
          <a:xfrm rot="16200000">
            <a:off x="4296695" y="3283168"/>
            <a:ext cx="2908745" cy="369332"/>
          </a:xfrm>
          <a:prstGeom prst="rect">
            <a:avLst/>
          </a:prstGeom>
          <a:noFill/>
        </p:spPr>
        <p:txBody>
          <a:bodyPr wrap="none" rtlCol="0">
            <a:spAutoFit/>
          </a:bodyPr>
          <a:lstStyle/>
          <a:p>
            <a:r>
              <a:rPr lang="en-US" dirty="0"/>
              <a:t>Aerosol scattering coefficient</a:t>
            </a:r>
          </a:p>
        </p:txBody>
      </p:sp>
      <p:sp>
        <p:nvSpPr>
          <p:cNvPr id="6" name="TextBox 5">
            <a:extLst>
              <a:ext uri="{FF2B5EF4-FFF2-40B4-BE49-F238E27FC236}">
                <a16:creationId xmlns:a16="http://schemas.microsoft.com/office/drawing/2014/main" id="{41343310-CFCE-5CC6-C63F-E1AB521D5A3C}"/>
              </a:ext>
            </a:extLst>
          </p:cNvPr>
          <p:cNvSpPr txBox="1"/>
          <p:nvPr/>
        </p:nvSpPr>
        <p:spPr>
          <a:xfrm>
            <a:off x="547881" y="4261212"/>
            <a:ext cx="4370614" cy="646331"/>
          </a:xfrm>
          <a:prstGeom prst="rect">
            <a:avLst/>
          </a:prstGeom>
          <a:noFill/>
        </p:spPr>
        <p:txBody>
          <a:bodyPr wrap="square" rtlCol="0">
            <a:spAutoFit/>
          </a:bodyPr>
          <a:lstStyle/>
          <a:p>
            <a:r>
              <a:rPr lang="en-US" dirty="0"/>
              <a:t>Aerosol scattering levels were 5-50x higher than ‘normal’ during some smoke events.</a:t>
            </a:r>
          </a:p>
        </p:txBody>
      </p:sp>
      <p:sp>
        <p:nvSpPr>
          <p:cNvPr id="7" name="Right Arrow 6">
            <a:extLst>
              <a:ext uri="{FF2B5EF4-FFF2-40B4-BE49-F238E27FC236}">
                <a16:creationId xmlns:a16="http://schemas.microsoft.com/office/drawing/2014/main" id="{66F69E44-F123-AA91-478E-F833F2AB6422}"/>
              </a:ext>
            </a:extLst>
          </p:cNvPr>
          <p:cNvSpPr/>
          <p:nvPr/>
        </p:nvSpPr>
        <p:spPr>
          <a:xfrm>
            <a:off x="4726775" y="4320897"/>
            <a:ext cx="643400" cy="504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D2D1CD-9187-219E-E8C1-3FBDFF63DA14}"/>
              </a:ext>
            </a:extLst>
          </p:cNvPr>
          <p:cNvSpPr txBox="1"/>
          <p:nvPr/>
        </p:nvSpPr>
        <p:spPr>
          <a:xfrm>
            <a:off x="230051" y="957552"/>
            <a:ext cx="4631332" cy="369332"/>
          </a:xfrm>
          <a:prstGeom prst="rect">
            <a:avLst/>
          </a:prstGeom>
          <a:noFill/>
        </p:spPr>
        <p:txBody>
          <a:bodyPr wrap="none" rtlCol="0">
            <a:spAutoFit/>
          </a:bodyPr>
          <a:lstStyle/>
          <a:p>
            <a:r>
              <a:rPr lang="en-US" dirty="0"/>
              <a:t>NOAA Federated Aerosol Network (NFAN) in US</a:t>
            </a:r>
          </a:p>
        </p:txBody>
      </p:sp>
    </p:spTree>
    <p:extLst>
      <p:ext uri="{BB962C8B-B14F-4D97-AF65-F5344CB8AC3E}">
        <p14:creationId xmlns:p14="http://schemas.microsoft.com/office/powerpoint/2010/main" val="1153028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43BE3BC-47DB-9A1F-AA82-07F520C6D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2"/>
          <a:stretch/>
        </p:blipFill>
        <p:spPr bwMode="auto">
          <a:xfrm>
            <a:off x="578922" y="1781298"/>
            <a:ext cx="6022057" cy="4632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2D85D7-56D3-58A2-BD97-D396295D3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118" y="1781298"/>
            <a:ext cx="4506008" cy="32954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D54E7D-54BB-46E7-4ED8-5EBA3BDFBD92}"/>
              </a:ext>
            </a:extLst>
          </p:cNvPr>
          <p:cNvSpPr txBox="1"/>
          <p:nvPr/>
        </p:nvSpPr>
        <p:spPr>
          <a:xfrm>
            <a:off x="1165501" y="1919798"/>
            <a:ext cx="3636818" cy="646331"/>
          </a:xfrm>
          <a:prstGeom prst="rect">
            <a:avLst/>
          </a:prstGeom>
          <a:solidFill>
            <a:schemeClr val="bg1"/>
          </a:solidFill>
        </p:spPr>
        <p:txBody>
          <a:bodyPr wrap="square">
            <a:spAutoFit/>
          </a:bodyPr>
          <a:lstStyle/>
          <a:p>
            <a:pPr algn="l" rtl="0">
              <a:spcBef>
                <a:spcPts val="0"/>
              </a:spcBef>
              <a:spcAft>
                <a:spcPts val="0"/>
              </a:spcAft>
            </a:pPr>
            <a:r>
              <a:rPr lang="en-US" sz="1800" i="0" u="none" strike="noStrike" dirty="0">
                <a:solidFill>
                  <a:srgbClr val="FF00FF"/>
                </a:solidFill>
                <a:effectLst/>
              </a:rPr>
              <a:t>Fresh local smoke plumes</a:t>
            </a:r>
            <a:br>
              <a:rPr lang="en-US" i="0" u="none" strike="noStrike" dirty="0">
                <a:solidFill>
                  <a:srgbClr val="000000"/>
                </a:solidFill>
                <a:effectLst/>
              </a:rPr>
            </a:br>
            <a:r>
              <a:rPr lang="en-US" sz="1800" i="0" u="none" strike="noStrike" dirty="0">
                <a:solidFill>
                  <a:srgbClr val="00FFFF"/>
                </a:solidFill>
                <a:effectLst/>
              </a:rPr>
              <a:t>Aged long range transport smoke</a:t>
            </a:r>
            <a:endParaRPr lang="en-US" dirty="0"/>
          </a:p>
        </p:txBody>
      </p:sp>
      <p:sp>
        <p:nvSpPr>
          <p:cNvPr id="6" name="TextBox 5">
            <a:extLst>
              <a:ext uri="{FF2B5EF4-FFF2-40B4-BE49-F238E27FC236}">
                <a16:creationId xmlns:a16="http://schemas.microsoft.com/office/drawing/2014/main" id="{A43C8619-8593-0461-FE3A-032019D2372F}"/>
              </a:ext>
            </a:extLst>
          </p:cNvPr>
          <p:cNvSpPr txBox="1"/>
          <p:nvPr/>
        </p:nvSpPr>
        <p:spPr>
          <a:xfrm rot="16200000">
            <a:off x="-560190" y="3498598"/>
            <a:ext cx="2160656" cy="369332"/>
          </a:xfrm>
          <a:prstGeom prst="rect">
            <a:avLst/>
          </a:prstGeom>
          <a:solidFill>
            <a:schemeClr val="bg1"/>
          </a:solidFill>
        </p:spPr>
        <p:txBody>
          <a:bodyPr wrap="none" rtlCol="0">
            <a:spAutoFit/>
          </a:bodyPr>
          <a:lstStyle/>
          <a:p>
            <a:r>
              <a:rPr lang="en-US" dirty="0"/>
              <a:t>Scattering coefficient</a:t>
            </a:r>
          </a:p>
        </p:txBody>
      </p:sp>
      <p:sp>
        <p:nvSpPr>
          <p:cNvPr id="8" name="TextBox 7">
            <a:extLst>
              <a:ext uri="{FF2B5EF4-FFF2-40B4-BE49-F238E27FC236}">
                <a16:creationId xmlns:a16="http://schemas.microsoft.com/office/drawing/2014/main" id="{FAEA2F08-8E8D-105F-2E41-58533FE551D8}"/>
              </a:ext>
            </a:extLst>
          </p:cNvPr>
          <p:cNvSpPr txBox="1"/>
          <p:nvPr/>
        </p:nvSpPr>
        <p:spPr>
          <a:xfrm>
            <a:off x="7212282" y="5546681"/>
            <a:ext cx="4400796" cy="646331"/>
          </a:xfrm>
          <a:prstGeom prst="rect">
            <a:avLst/>
          </a:prstGeom>
          <a:noFill/>
        </p:spPr>
        <p:txBody>
          <a:bodyPr wrap="square">
            <a:spAutoFit/>
          </a:bodyPr>
          <a:lstStyle/>
          <a:p>
            <a:pPr marL="342900" indent="-3429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Fresh smoke in </a:t>
            </a:r>
            <a:r>
              <a:rPr lang="en-US" sz="1800" b="0" i="0" u="none" strike="noStrike" dirty="0" err="1">
                <a:solidFill>
                  <a:srgbClr val="000000"/>
                </a:solidFill>
                <a:effectLst/>
                <a:latin typeface="Arial" panose="020B0604020202020204" pitchFamily="34" charset="0"/>
              </a:rPr>
              <a:t>BrC</a:t>
            </a:r>
            <a:r>
              <a:rPr lang="en-US" sz="1800" b="0" i="0" u="none" strike="noStrike" dirty="0">
                <a:solidFill>
                  <a:srgbClr val="000000"/>
                </a:solidFill>
                <a:effectLst/>
                <a:latin typeface="Arial" panose="020B0604020202020204" pitchFamily="34" charset="0"/>
              </a:rPr>
              <a:t> sectors</a:t>
            </a:r>
          </a:p>
          <a:p>
            <a:pPr marL="342900" indent="-3429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Aged smoke crosses BC/</a:t>
            </a:r>
            <a:r>
              <a:rPr lang="en-US" sz="1800" b="0" i="0" u="none" strike="noStrike" dirty="0" err="1">
                <a:solidFill>
                  <a:srgbClr val="000000"/>
                </a:solidFill>
                <a:effectLst/>
                <a:latin typeface="Arial" panose="020B0604020202020204" pitchFamily="34" charset="0"/>
              </a:rPr>
              <a:t>BrC</a:t>
            </a:r>
            <a:r>
              <a:rPr lang="en-US" sz="1800" b="0" i="0" u="none" strike="noStrike" dirty="0">
                <a:solidFill>
                  <a:srgbClr val="000000"/>
                </a:solidFill>
                <a:effectLst/>
                <a:latin typeface="Arial" panose="020B0604020202020204" pitchFamily="34" charset="0"/>
              </a:rPr>
              <a:t> sectors</a:t>
            </a:r>
          </a:p>
        </p:txBody>
      </p:sp>
      <p:sp>
        <p:nvSpPr>
          <p:cNvPr id="11" name="TextBox 10">
            <a:extLst>
              <a:ext uri="{FF2B5EF4-FFF2-40B4-BE49-F238E27FC236}">
                <a16:creationId xmlns:a16="http://schemas.microsoft.com/office/drawing/2014/main" id="{DC05EA73-C1F5-E044-DE29-72F85A5C2186}"/>
              </a:ext>
            </a:extLst>
          </p:cNvPr>
          <p:cNvSpPr txBox="1"/>
          <p:nvPr/>
        </p:nvSpPr>
        <p:spPr>
          <a:xfrm>
            <a:off x="9964066" y="3829463"/>
            <a:ext cx="1281954" cy="523220"/>
          </a:xfrm>
          <a:prstGeom prst="rect">
            <a:avLst/>
          </a:prstGeom>
          <a:solidFill>
            <a:schemeClr val="bg1"/>
          </a:solidFill>
        </p:spPr>
        <p:txBody>
          <a:bodyPr wrap="none" rtlCol="0">
            <a:spAutoFit/>
          </a:bodyPr>
          <a:lstStyle/>
          <a:p>
            <a:r>
              <a:rPr lang="en-US" sz="1400" dirty="0"/>
              <a:t>small particles</a:t>
            </a:r>
          </a:p>
          <a:p>
            <a:r>
              <a:rPr lang="en-US" sz="1400" dirty="0"/>
              <a:t>low absorption</a:t>
            </a:r>
          </a:p>
        </p:txBody>
      </p:sp>
      <p:sp>
        <p:nvSpPr>
          <p:cNvPr id="12" name="TextBox 11">
            <a:extLst>
              <a:ext uri="{FF2B5EF4-FFF2-40B4-BE49-F238E27FC236}">
                <a16:creationId xmlns:a16="http://schemas.microsoft.com/office/drawing/2014/main" id="{24D292D2-2403-89B0-B5DC-2CE75138AEE6}"/>
              </a:ext>
            </a:extLst>
          </p:cNvPr>
          <p:cNvSpPr txBox="1"/>
          <p:nvPr/>
        </p:nvSpPr>
        <p:spPr>
          <a:xfrm>
            <a:off x="10542377" y="2574443"/>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13" name="TextBox 12">
            <a:extLst>
              <a:ext uri="{FF2B5EF4-FFF2-40B4-BE49-F238E27FC236}">
                <a16:creationId xmlns:a16="http://schemas.microsoft.com/office/drawing/2014/main" id="{544BD0C7-DEE7-F212-ECE9-0427E85A5EAF}"/>
              </a:ext>
            </a:extLst>
          </p:cNvPr>
          <p:cNvSpPr txBox="1"/>
          <p:nvPr/>
        </p:nvSpPr>
        <p:spPr>
          <a:xfrm>
            <a:off x="10487643" y="3125009"/>
            <a:ext cx="1215013" cy="307777"/>
          </a:xfrm>
          <a:prstGeom prst="rect">
            <a:avLst/>
          </a:prstGeom>
          <a:solidFill>
            <a:schemeClr val="bg1"/>
          </a:solidFill>
        </p:spPr>
        <p:txBody>
          <a:bodyPr wrap="none" rtlCol="0">
            <a:spAutoFit/>
          </a:bodyPr>
          <a:lstStyle/>
          <a:p>
            <a:r>
              <a:rPr lang="en-US" sz="1400" dirty="0"/>
              <a:t>BC dominated</a:t>
            </a:r>
          </a:p>
        </p:txBody>
      </p:sp>
      <p:sp>
        <p:nvSpPr>
          <p:cNvPr id="14" name="TextBox 13">
            <a:extLst>
              <a:ext uri="{FF2B5EF4-FFF2-40B4-BE49-F238E27FC236}">
                <a16:creationId xmlns:a16="http://schemas.microsoft.com/office/drawing/2014/main" id="{ED2E2648-76A8-39C5-5E9C-F884ABE997F2}"/>
              </a:ext>
            </a:extLst>
          </p:cNvPr>
          <p:cNvSpPr txBox="1"/>
          <p:nvPr/>
        </p:nvSpPr>
        <p:spPr>
          <a:xfrm>
            <a:off x="7635163" y="2295159"/>
            <a:ext cx="1091581" cy="307777"/>
          </a:xfrm>
          <a:prstGeom prst="rect">
            <a:avLst/>
          </a:prstGeom>
          <a:solidFill>
            <a:schemeClr val="bg1"/>
          </a:solidFill>
        </p:spPr>
        <p:txBody>
          <a:bodyPr wrap="none" rtlCol="0">
            <a:spAutoFit/>
          </a:bodyPr>
          <a:lstStyle/>
          <a:p>
            <a:r>
              <a:rPr lang="en-US" sz="1400" dirty="0"/>
              <a:t>dust/BC/</a:t>
            </a:r>
            <a:r>
              <a:rPr lang="en-US" sz="1400" dirty="0" err="1"/>
              <a:t>BrC</a:t>
            </a:r>
            <a:endParaRPr lang="en-US" sz="1400" dirty="0"/>
          </a:p>
        </p:txBody>
      </p:sp>
      <p:sp>
        <p:nvSpPr>
          <p:cNvPr id="15" name="TextBox 14">
            <a:extLst>
              <a:ext uri="{FF2B5EF4-FFF2-40B4-BE49-F238E27FC236}">
                <a16:creationId xmlns:a16="http://schemas.microsoft.com/office/drawing/2014/main" id="{E1038EB4-EBBB-0C1C-F4C0-7B927290F579}"/>
              </a:ext>
            </a:extLst>
          </p:cNvPr>
          <p:cNvSpPr txBox="1"/>
          <p:nvPr/>
        </p:nvSpPr>
        <p:spPr>
          <a:xfrm>
            <a:off x="7559439" y="2978799"/>
            <a:ext cx="1472775" cy="307777"/>
          </a:xfrm>
          <a:prstGeom prst="rect">
            <a:avLst/>
          </a:prstGeom>
          <a:noFill/>
        </p:spPr>
        <p:txBody>
          <a:bodyPr wrap="none" rtlCol="0">
            <a:spAutoFit/>
          </a:bodyPr>
          <a:lstStyle/>
          <a:p>
            <a:r>
              <a:rPr lang="en-US" sz="1400" dirty="0"/>
              <a:t>BC/large particles</a:t>
            </a:r>
          </a:p>
        </p:txBody>
      </p:sp>
      <p:sp>
        <p:nvSpPr>
          <p:cNvPr id="16" name="TextBox 15">
            <a:extLst>
              <a:ext uri="{FF2B5EF4-FFF2-40B4-BE49-F238E27FC236}">
                <a16:creationId xmlns:a16="http://schemas.microsoft.com/office/drawing/2014/main" id="{8DB97070-3B56-A11A-BEB7-E825284ADBE6}"/>
              </a:ext>
            </a:extLst>
          </p:cNvPr>
          <p:cNvSpPr txBox="1"/>
          <p:nvPr/>
        </p:nvSpPr>
        <p:spPr>
          <a:xfrm>
            <a:off x="7503021" y="3772789"/>
            <a:ext cx="1281954" cy="523220"/>
          </a:xfrm>
          <a:prstGeom prst="rect">
            <a:avLst/>
          </a:prstGeom>
          <a:solidFill>
            <a:schemeClr val="bg1"/>
          </a:solidFill>
        </p:spPr>
        <p:txBody>
          <a:bodyPr wrap="none" rtlCol="0">
            <a:spAutoFit/>
          </a:bodyPr>
          <a:lstStyle/>
          <a:p>
            <a:r>
              <a:rPr lang="en-US" sz="1400" dirty="0"/>
              <a:t>large particles</a:t>
            </a:r>
          </a:p>
          <a:p>
            <a:r>
              <a:rPr lang="en-US" sz="1400" dirty="0"/>
              <a:t>low absorption</a:t>
            </a:r>
          </a:p>
        </p:txBody>
      </p:sp>
      <p:sp>
        <p:nvSpPr>
          <p:cNvPr id="17" name="TextBox 16">
            <a:extLst>
              <a:ext uri="{FF2B5EF4-FFF2-40B4-BE49-F238E27FC236}">
                <a16:creationId xmlns:a16="http://schemas.microsoft.com/office/drawing/2014/main" id="{A312884E-BF18-3309-454E-9C8895B9C99B}"/>
              </a:ext>
            </a:extLst>
          </p:cNvPr>
          <p:cNvSpPr txBox="1"/>
          <p:nvPr/>
        </p:nvSpPr>
        <p:spPr>
          <a:xfrm>
            <a:off x="9660617" y="1935187"/>
            <a:ext cx="944426" cy="307777"/>
          </a:xfrm>
          <a:prstGeom prst="rect">
            <a:avLst/>
          </a:prstGeom>
          <a:solidFill>
            <a:schemeClr val="bg1"/>
          </a:solidFill>
        </p:spPr>
        <p:txBody>
          <a:bodyPr wrap="none" rtlCol="0">
            <a:spAutoFit/>
          </a:bodyPr>
          <a:lstStyle/>
          <a:p>
            <a:r>
              <a:rPr lang="en-US" sz="1400" dirty="0"/>
              <a:t>strong </a:t>
            </a:r>
            <a:r>
              <a:rPr lang="en-US" sz="1400" dirty="0" err="1"/>
              <a:t>BrC</a:t>
            </a:r>
            <a:endParaRPr lang="en-US" sz="1400" dirty="0"/>
          </a:p>
        </p:txBody>
      </p:sp>
      <p:cxnSp>
        <p:nvCxnSpPr>
          <p:cNvPr id="18" name="Straight Connector 17">
            <a:extLst>
              <a:ext uri="{FF2B5EF4-FFF2-40B4-BE49-F238E27FC236}">
                <a16:creationId xmlns:a16="http://schemas.microsoft.com/office/drawing/2014/main" id="{CC08FCA6-E32E-F895-E632-603FC80DD92F}"/>
              </a:ext>
            </a:extLst>
          </p:cNvPr>
          <p:cNvCxnSpPr>
            <a:cxnSpLocks/>
          </p:cNvCxnSpPr>
          <p:nvPr/>
        </p:nvCxnSpPr>
        <p:spPr>
          <a:xfrm>
            <a:off x="9546377" y="2424627"/>
            <a:ext cx="17957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E4BB341-D925-B171-E405-809E93C78697}"/>
              </a:ext>
            </a:extLst>
          </p:cNvPr>
          <p:cNvSpPr txBox="1"/>
          <p:nvPr/>
        </p:nvSpPr>
        <p:spPr>
          <a:xfrm>
            <a:off x="2626135" y="94923"/>
            <a:ext cx="9321678" cy="461665"/>
          </a:xfrm>
          <a:prstGeom prst="rect">
            <a:avLst/>
          </a:prstGeom>
          <a:noFill/>
        </p:spPr>
        <p:txBody>
          <a:bodyPr wrap="square" rtlCol="0">
            <a:spAutoFit/>
          </a:bodyPr>
          <a:lstStyle/>
          <a:p>
            <a:r>
              <a:rPr lang="en-US" sz="2400" b="1" u="sng" dirty="0"/>
              <a:t>Fresh smoke vs ‘Aged’ smoke at Table Mountain</a:t>
            </a:r>
          </a:p>
        </p:txBody>
      </p:sp>
      <p:sp>
        <p:nvSpPr>
          <p:cNvPr id="29" name="TextBox 28">
            <a:extLst>
              <a:ext uri="{FF2B5EF4-FFF2-40B4-BE49-F238E27FC236}">
                <a16:creationId xmlns:a16="http://schemas.microsoft.com/office/drawing/2014/main" id="{C28E07BB-4C9F-D27A-880E-1AC7844A6225}"/>
              </a:ext>
            </a:extLst>
          </p:cNvPr>
          <p:cNvSpPr txBox="1"/>
          <p:nvPr/>
        </p:nvSpPr>
        <p:spPr>
          <a:xfrm>
            <a:off x="1422343" y="6025276"/>
            <a:ext cx="587918" cy="276999"/>
          </a:xfrm>
          <a:prstGeom prst="rect">
            <a:avLst/>
          </a:prstGeom>
          <a:solidFill>
            <a:schemeClr val="bg1"/>
          </a:solidFill>
        </p:spPr>
        <p:txBody>
          <a:bodyPr wrap="none" rtlCol="0">
            <a:spAutoFit/>
          </a:bodyPr>
          <a:lstStyle/>
          <a:p>
            <a:r>
              <a:rPr lang="en-US" sz="1200" dirty="0"/>
              <a:t>1-Sept</a:t>
            </a:r>
          </a:p>
        </p:txBody>
      </p:sp>
      <p:sp>
        <p:nvSpPr>
          <p:cNvPr id="30" name="TextBox 29">
            <a:extLst>
              <a:ext uri="{FF2B5EF4-FFF2-40B4-BE49-F238E27FC236}">
                <a16:creationId xmlns:a16="http://schemas.microsoft.com/office/drawing/2014/main" id="{9A435580-8798-C141-EA47-82843AAEAEB6}"/>
              </a:ext>
            </a:extLst>
          </p:cNvPr>
          <p:cNvSpPr txBox="1"/>
          <p:nvPr/>
        </p:nvSpPr>
        <p:spPr>
          <a:xfrm>
            <a:off x="2782846" y="6025276"/>
            <a:ext cx="666464" cy="276999"/>
          </a:xfrm>
          <a:prstGeom prst="rect">
            <a:avLst/>
          </a:prstGeom>
          <a:solidFill>
            <a:schemeClr val="bg1"/>
          </a:solidFill>
        </p:spPr>
        <p:txBody>
          <a:bodyPr wrap="none" rtlCol="0">
            <a:spAutoFit/>
          </a:bodyPr>
          <a:lstStyle/>
          <a:p>
            <a:r>
              <a:rPr lang="en-US" sz="1200" dirty="0"/>
              <a:t>15-Sept</a:t>
            </a:r>
          </a:p>
        </p:txBody>
      </p:sp>
      <p:sp>
        <p:nvSpPr>
          <p:cNvPr id="31" name="TextBox 30">
            <a:extLst>
              <a:ext uri="{FF2B5EF4-FFF2-40B4-BE49-F238E27FC236}">
                <a16:creationId xmlns:a16="http://schemas.microsoft.com/office/drawing/2014/main" id="{4E10DEC8-2C2E-314D-0975-9EE066908F47}"/>
              </a:ext>
            </a:extLst>
          </p:cNvPr>
          <p:cNvSpPr txBox="1"/>
          <p:nvPr/>
        </p:nvSpPr>
        <p:spPr>
          <a:xfrm>
            <a:off x="2124396" y="6025276"/>
            <a:ext cx="587918" cy="276999"/>
          </a:xfrm>
          <a:prstGeom prst="rect">
            <a:avLst/>
          </a:prstGeom>
          <a:solidFill>
            <a:schemeClr val="bg1"/>
          </a:solidFill>
        </p:spPr>
        <p:txBody>
          <a:bodyPr wrap="none" rtlCol="0">
            <a:spAutoFit/>
          </a:bodyPr>
          <a:lstStyle/>
          <a:p>
            <a:r>
              <a:rPr lang="en-US" sz="1200" dirty="0"/>
              <a:t>8-Sept</a:t>
            </a:r>
          </a:p>
        </p:txBody>
      </p:sp>
      <p:sp>
        <p:nvSpPr>
          <p:cNvPr id="32" name="TextBox 31">
            <a:extLst>
              <a:ext uri="{FF2B5EF4-FFF2-40B4-BE49-F238E27FC236}">
                <a16:creationId xmlns:a16="http://schemas.microsoft.com/office/drawing/2014/main" id="{6CA23AF6-2709-7CBC-BFAC-7E478F6BB9FF}"/>
              </a:ext>
            </a:extLst>
          </p:cNvPr>
          <p:cNvSpPr txBox="1"/>
          <p:nvPr/>
        </p:nvSpPr>
        <p:spPr>
          <a:xfrm>
            <a:off x="3391545" y="6025275"/>
            <a:ext cx="666464" cy="276999"/>
          </a:xfrm>
          <a:prstGeom prst="rect">
            <a:avLst/>
          </a:prstGeom>
          <a:solidFill>
            <a:schemeClr val="bg1"/>
          </a:solidFill>
        </p:spPr>
        <p:txBody>
          <a:bodyPr wrap="none" rtlCol="0">
            <a:spAutoFit/>
          </a:bodyPr>
          <a:lstStyle/>
          <a:p>
            <a:r>
              <a:rPr lang="en-US" sz="1200" dirty="0"/>
              <a:t>22-Sept</a:t>
            </a:r>
          </a:p>
        </p:txBody>
      </p:sp>
      <p:sp>
        <p:nvSpPr>
          <p:cNvPr id="33" name="TextBox 32">
            <a:extLst>
              <a:ext uri="{FF2B5EF4-FFF2-40B4-BE49-F238E27FC236}">
                <a16:creationId xmlns:a16="http://schemas.microsoft.com/office/drawing/2014/main" id="{FB94348F-6BA1-F403-3265-FE4B1DBC26EB}"/>
              </a:ext>
            </a:extLst>
          </p:cNvPr>
          <p:cNvSpPr txBox="1"/>
          <p:nvPr/>
        </p:nvSpPr>
        <p:spPr>
          <a:xfrm>
            <a:off x="4273007" y="6023867"/>
            <a:ext cx="529312" cy="276999"/>
          </a:xfrm>
          <a:prstGeom prst="rect">
            <a:avLst/>
          </a:prstGeom>
          <a:solidFill>
            <a:schemeClr val="bg1"/>
          </a:solidFill>
        </p:spPr>
        <p:txBody>
          <a:bodyPr wrap="none" rtlCol="0">
            <a:spAutoFit/>
          </a:bodyPr>
          <a:lstStyle/>
          <a:p>
            <a:r>
              <a:rPr lang="en-US" sz="1200" dirty="0"/>
              <a:t>1-Oct</a:t>
            </a:r>
          </a:p>
        </p:txBody>
      </p:sp>
      <p:sp>
        <p:nvSpPr>
          <p:cNvPr id="34" name="TextBox 33">
            <a:extLst>
              <a:ext uri="{FF2B5EF4-FFF2-40B4-BE49-F238E27FC236}">
                <a16:creationId xmlns:a16="http://schemas.microsoft.com/office/drawing/2014/main" id="{EF626CAD-F00B-3EEA-F558-1DAD9C10FEE9}"/>
              </a:ext>
            </a:extLst>
          </p:cNvPr>
          <p:cNvSpPr txBox="1"/>
          <p:nvPr/>
        </p:nvSpPr>
        <p:spPr>
          <a:xfrm>
            <a:off x="5017317" y="6023866"/>
            <a:ext cx="529312" cy="276999"/>
          </a:xfrm>
          <a:prstGeom prst="rect">
            <a:avLst/>
          </a:prstGeom>
          <a:solidFill>
            <a:schemeClr val="bg1"/>
          </a:solidFill>
        </p:spPr>
        <p:txBody>
          <a:bodyPr wrap="none" rtlCol="0">
            <a:spAutoFit/>
          </a:bodyPr>
          <a:lstStyle/>
          <a:p>
            <a:r>
              <a:rPr lang="en-US" sz="1200" dirty="0"/>
              <a:t>8-Oct</a:t>
            </a:r>
          </a:p>
        </p:txBody>
      </p:sp>
      <p:sp>
        <p:nvSpPr>
          <p:cNvPr id="35" name="TextBox 34">
            <a:extLst>
              <a:ext uri="{FF2B5EF4-FFF2-40B4-BE49-F238E27FC236}">
                <a16:creationId xmlns:a16="http://schemas.microsoft.com/office/drawing/2014/main" id="{AA16BDE5-2F0F-FEBB-9A51-EE6A046D51F6}"/>
              </a:ext>
            </a:extLst>
          </p:cNvPr>
          <p:cNvSpPr txBox="1"/>
          <p:nvPr/>
        </p:nvSpPr>
        <p:spPr>
          <a:xfrm>
            <a:off x="5704346" y="6023865"/>
            <a:ext cx="607859" cy="276999"/>
          </a:xfrm>
          <a:prstGeom prst="rect">
            <a:avLst/>
          </a:prstGeom>
          <a:solidFill>
            <a:schemeClr val="bg1"/>
          </a:solidFill>
        </p:spPr>
        <p:txBody>
          <a:bodyPr wrap="none" rtlCol="0">
            <a:spAutoFit/>
          </a:bodyPr>
          <a:lstStyle/>
          <a:p>
            <a:r>
              <a:rPr lang="en-US" sz="1200" dirty="0"/>
              <a:t>15-Oct</a:t>
            </a:r>
          </a:p>
        </p:txBody>
      </p:sp>
      <p:sp>
        <p:nvSpPr>
          <p:cNvPr id="36" name="TextBox 35">
            <a:extLst>
              <a:ext uri="{FF2B5EF4-FFF2-40B4-BE49-F238E27FC236}">
                <a16:creationId xmlns:a16="http://schemas.microsoft.com/office/drawing/2014/main" id="{80159A03-B556-9748-9E1B-DA06FCD9C679}"/>
              </a:ext>
            </a:extLst>
          </p:cNvPr>
          <p:cNvSpPr txBox="1"/>
          <p:nvPr/>
        </p:nvSpPr>
        <p:spPr>
          <a:xfrm>
            <a:off x="3367242" y="6274404"/>
            <a:ext cx="866071" cy="276999"/>
          </a:xfrm>
          <a:prstGeom prst="rect">
            <a:avLst/>
          </a:prstGeom>
          <a:solidFill>
            <a:schemeClr val="bg1"/>
          </a:solidFill>
        </p:spPr>
        <p:txBody>
          <a:bodyPr wrap="none" rtlCol="0">
            <a:spAutoFit/>
          </a:bodyPr>
          <a:lstStyle/>
          <a:p>
            <a:r>
              <a:rPr lang="en-US" sz="1200" dirty="0"/>
              <a:t>Date, 2020</a:t>
            </a:r>
          </a:p>
        </p:txBody>
      </p:sp>
      <p:sp>
        <p:nvSpPr>
          <p:cNvPr id="37" name="TextBox 36">
            <a:extLst>
              <a:ext uri="{FF2B5EF4-FFF2-40B4-BE49-F238E27FC236}">
                <a16:creationId xmlns:a16="http://schemas.microsoft.com/office/drawing/2014/main" id="{022BEBA0-1C4D-8250-76CC-FD379439A173}"/>
              </a:ext>
            </a:extLst>
          </p:cNvPr>
          <p:cNvSpPr txBox="1"/>
          <p:nvPr/>
        </p:nvSpPr>
        <p:spPr>
          <a:xfrm>
            <a:off x="1320984" y="1228229"/>
            <a:ext cx="8225393" cy="400110"/>
          </a:xfrm>
          <a:prstGeom prst="rect">
            <a:avLst/>
          </a:prstGeom>
          <a:noFill/>
        </p:spPr>
        <p:txBody>
          <a:bodyPr wrap="none" rtlCol="0">
            <a:spAutoFit/>
          </a:bodyPr>
          <a:lstStyle/>
          <a:p>
            <a:r>
              <a:rPr lang="en-US" sz="2000" dirty="0"/>
              <a:t>Fresh and aged smoke events appear in different places on AAE vs SAE matrix</a:t>
            </a:r>
          </a:p>
        </p:txBody>
      </p:sp>
      <p:sp>
        <p:nvSpPr>
          <p:cNvPr id="2" name="TextBox 1">
            <a:extLst>
              <a:ext uri="{FF2B5EF4-FFF2-40B4-BE49-F238E27FC236}">
                <a16:creationId xmlns:a16="http://schemas.microsoft.com/office/drawing/2014/main" id="{0889CF5C-F0DB-03BE-0E5F-BCBBCEE49D84}"/>
              </a:ext>
            </a:extLst>
          </p:cNvPr>
          <p:cNvSpPr txBox="1"/>
          <p:nvPr/>
        </p:nvSpPr>
        <p:spPr>
          <a:xfrm>
            <a:off x="2789841" y="554871"/>
            <a:ext cx="5912131" cy="646331"/>
          </a:xfrm>
          <a:prstGeom prst="rect">
            <a:avLst/>
          </a:prstGeom>
          <a:noFill/>
        </p:spPr>
        <p:txBody>
          <a:bodyPr wrap="none" rtlCol="0">
            <a:spAutoFit/>
          </a:bodyPr>
          <a:lstStyle/>
          <a:p>
            <a:r>
              <a:rPr lang="en-US" dirty="0"/>
              <a:t>In 2020 Table Mountain sampled both fresh and aged smoke.</a:t>
            </a:r>
          </a:p>
          <a:p>
            <a:r>
              <a:rPr lang="en-US" dirty="0"/>
              <a:t>Fresh smoke often came from less than 100 km away.</a:t>
            </a:r>
          </a:p>
        </p:txBody>
      </p:sp>
    </p:spTree>
    <p:extLst>
      <p:ext uri="{BB962C8B-B14F-4D97-AF65-F5344CB8AC3E}">
        <p14:creationId xmlns:p14="http://schemas.microsoft.com/office/powerpoint/2010/main" val="27028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E0A01B-591D-61E0-0F3A-D313479894C2}"/>
              </a:ext>
            </a:extLst>
          </p:cNvPr>
          <p:cNvSpPr txBox="1"/>
          <p:nvPr/>
        </p:nvSpPr>
        <p:spPr>
          <a:xfrm>
            <a:off x="3390900" y="2463800"/>
            <a:ext cx="5101012" cy="369332"/>
          </a:xfrm>
          <a:prstGeom prst="rect">
            <a:avLst/>
          </a:prstGeom>
          <a:noFill/>
        </p:spPr>
        <p:txBody>
          <a:bodyPr wrap="none" rtlCol="0">
            <a:spAutoFit/>
          </a:bodyPr>
          <a:lstStyle/>
          <a:p>
            <a:r>
              <a:rPr lang="en-US" dirty="0"/>
              <a:t>something about satellite smoke masks? </a:t>
            </a:r>
            <a:r>
              <a:rPr lang="en-US" dirty="0" err="1"/>
              <a:t>lauren</a:t>
            </a:r>
            <a:r>
              <a:rPr lang="en-US"/>
              <a:t> stuff.</a:t>
            </a:r>
          </a:p>
        </p:txBody>
      </p:sp>
      <p:pic>
        <p:nvPicPr>
          <p:cNvPr id="3" name="Picture 2">
            <a:extLst>
              <a:ext uri="{FF2B5EF4-FFF2-40B4-BE49-F238E27FC236}">
                <a16:creationId xmlns:a16="http://schemas.microsoft.com/office/drawing/2014/main" id="{6B541387-D430-07C7-7C90-AAF03A90EC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4"/>
          <a:stretch/>
        </p:blipFill>
        <p:spPr bwMode="auto">
          <a:xfrm>
            <a:off x="285008" y="1202695"/>
            <a:ext cx="9545782" cy="4858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A6FBE4-1078-B32B-9129-0E1945A8491D}"/>
              </a:ext>
            </a:extLst>
          </p:cNvPr>
          <p:cNvSpPr txBox="1"/>
          <p:nvPr/>
        </p:nvSpPr>
        <p:spPr>
          <a:xfrm>
            <a:off x="2955525" y="52120"/>
            <a:ext cx="6319551" cy="461665"/>
          </a:xfrm>
          <a:prstGeom prst="rect">
            <a:avLst/>
          </a:prstGeom>
          <a:noFill/>
        </p:spPr>
        <p:txBody>
          <a:bodyPr wrap="none" rtlCol="0">
            <a:spAutoFit/>
          </a:bodyPr>
          <a:lstStyle/>
          <a:p>
            <a:r>
              <a:rPr lang="en-US" sz="2400" u="sng" dirty="0"/>
              <a:t>Improving satellite identification of smoke events</a:t>
            </a:r>
          </a:p>
        </p:txBody>
      </p:sp>
      <p:sp>
        <p:nvSpPr>
          <p:cNvPr id="5" name="Rectangle 4">
            <a:extLst>
              <a:ext uri="{FF2B5EF4-FFF2-40B4-BE49-F238E27FC236}">
                <a16:creationId xmlns:a16="http://schemas.microsoft.com/office/drawing/2014/main" id="{3F23180B-E1C1-2BFA-7796-95B0CA5AAD65}"/>
              </a:ext>
            </a:extLst>
          </p:cNvPr>
          <p:cNvSpPr/>
          <p:nvPr/>
        </p:nvSpPr>
        <p:spPr>
          <a:xfrm>
            <a:off x="1045028" y="1584379"/>
            <a:ext cx="1975435" cy="870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979F02-D820-50A5-2E1C-DF0E515AFDC5}"/>
              </a:ext>
            </a:extLst>
          </p:cNvPr>
          <p:cNvSpPr/>
          <p:nvPr/>
        </p:nvSpPr>
        <p:spPr>
          <a:xfrm>
            <a:off x="1128157" y="1584379"/>
            <a:ext cx="106878" cy="1274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B23F13-2E23-5C36-4E9B-6E57EF45D08F}"/>
              </a:ext>
            </a:extLst>
          </p:cNvPr>
          <p:cNvSpPr txBox="1"/>
          <p:nvPr/>
        </p:nvSpPr>
        <p:spPr>
          <a:xfrm>
            <a:off x="1211285" y="1518649"/>
            <a:ext cx="1762855" cy="307777"/>
          </a:xfrm>
          <a:prstGeom prst="rect">
            <a:avLst/>
          </a:prstGeom>
          <a:noFill/>
        </p:spPr>
        <p:txBody>
          <a:bodyPr wrap="none" rtlCol="0">
            <a:spAutoFit/>
          </a:bodyPr>
          <a:lstStyle/>
          <a:p>
            <a:r>
              <a:rPr lang="en-US" sz="1400" dirty="0"/>
              <a:t>Surface smoke events</a:t>
            </a:r>
          </a:p>
        </p:txBody>
      </p:sp>
      <p:sp>
        <p:nvSpPr>
          <p:cNvPr id="8" name="Rectangle 7">
            <a:extLst>
              <a:ext uri="{FF2B5EF4-FFF2-40B4-BE49-F238E27FC236}">
                <a16:creationId xmlns:a16="http://schemas.microsoft.com/office/drawing/2014/main" id="{AD23929F-84A4-562B-8C69-E6A8097F4F1B}"/>
              </a:ext>
            </a:extLst>
          </p:cNvPr>
          <p:cNvSpPr/>
          <p:nvPr/>
        </p:nvSpPr>
        <p:spPr>
          <a:xfrm>
            <a:off x="1045028" y="1319975"/>
            <a:ext cx="1910497" cy="506451"/>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9E4D20-1D83-B210-01A7-712DA53F6103}"/>
              </a:ext>
            </a:extLst>
          </p:cNvPr>
          <p:cNvSpPr/>
          <p:nvPr/>
        </p:nvSpPr>
        <p:spPr>
          <a:xfrm>
            <a:off x="1061238" y="5214667"/>
            <a:ext cx="8439022"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E19CD7C-3421-98FB-4FD4-C4C9CE6E2C6D}"/>
              </a:ext>
            </a:extLst>
          </p:cNvPr>
          <p:cNvCxnSpPr/>
          <p:nvPr/>
        </p:nvCxnSpPr>
        <p:spPr>
          <a:xfrm flipV="1">
            <a:off x="2137558" y="1826426"/>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F2636F-9029-586C-ECA9-E6448F285C01}"/>
              </a:ext>
            </a:extLst>
          </p:cNvPr>
          <p:cNvCxnSpPr/>
          <p:nvPr/>
        </p:nvCxnSpPr>
        <p:spPr>
          <a:xfrm flipV="1">
            <a:off x="2135578" y="4943480"/>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3FC282-CCF6-FC6B-E57F-FCACB83FB1AC}"/>
              </a:ext>
            </a:extLst>
          </p:cNvPr>
          <p:cNvCxnSpPr/>
          <p:nvPr/>
        </p:nvCxnSpPr>
        <p:spPr>
          <a:xfrm flipV="1">
            <a:off x="3178628" y="4943480"/>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EF1EFC-62E7-4E5E-1BDC-DED5DEFD2D1B}"/>
              </a:ext>
            </a:extLst>
          </p:cNvPr>
          <p:cNvCxnSpPr/>
          <p:nvPr/>
        </p:nvCxnSpPr>
        <p:spPr>
          <a:xfrm flipV="1">
            <a:off x="4245428" y="4943480"/>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7F884F-25BA-8135-9E92-3681BFD495C3}"/>
              </a:ext>
            </a:extLst>
          </p:cNvPr>
          <p:cNvCxnSpPr/>
          <p:nvPr/>
        </p:nvCxnSpPr>
        <p:spPr>
          <a:xfrm flipV="1">
            <a:off x="5300352" y="4943480"/>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042F30-07A3-E96B-AA6F-E7DEAC26D1E3}"/>
              </a:ext>
            </a:extLst>
          </p:cNvPr>
          <p:cNvCxnSpPr/>
          <p:nvPr/>
        </p:nvCxnSpPr>
        <p:spPr>
          <a:xfrm flipV="1">
            <a:off x="6664036" y="4955355"/>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CD4407-33B7-9EBB-B723-832AC2ECB4E8}"/>
              </a:ext>
            </a:extLst>
          </p:cNvPr>
          <p:cNvCxnSpPr/>
          <p:nvPr/>
        </p:nvCxnSpPr>
        <p:spPr>
          <a:xfrm flipV="1">
            <a:off x="7707086" y="4955355"/>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9DB6C8-D63D-897E-8D1C-36C37CFA7CA3}"/>
              </a:ext>
            </a:extLst>
          </p:cNvPr>
          <p:cNvCxnSpPr/>
          <p:nvPr/>
        </p:nvCxnSpPr>
        <p:spPr>
          <a:xfrm flipV="1">
            <a:off x="8762012" y="4955355"/>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574F797-AA13-B911-C5F9-DDBA93C198F4}"/>
              </a:ext>
            </a:extLst>
          </p:cNvPr>
          <p:cNvCxnSpPr>
            <a:cxnSpLocks/>
          </p:cNvCxnSpPr>
          <p:nvPr/>
        </p:nvCxnSpPr>
        <p:spPr>
          <a:xfrm>
            <a:off x="983643" y="1913509"/>
            <a:ext cx="21949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17B23E8-2FE6-9B03-1D89-38B2D47A37A1}"/>
              </a:ext>
            </a:extLst>
          </p:cNvPr>
          <p:cNvSpPr txBox="1"/>
          <p:nvPr/>
        </p:nvSpPr>
        <p:spPr>
          <a:xfrm>
            <a:off x="9892175" y="1913509"/>
            <a:ext cx="2208781" cy="2031325"/>
          </a:xfrm>
          <a:prstGeom prst="rect">
            <a:avLst/>
          </a:prstGeom>
          <a:noFill/>
        </p:spPr>
        <p:txBody>
          <a:bodyPr wrap="square" rtlCol="0">
            <a:spAutoFit/>
          </a:bodyPr>
          <a:lstStyle/>
          <a:p>
            <a:r>
              <a:rPr lang="en-US" dirty="0"/>
              <a:t>Time series of scattering at BOS from nephelometer</a:t>
            </a:r>
          </a:p>
          <a:p>
            <a:endParaRPr lang="en-US" dirty="0"/>
          </a:p>
          <a:p>
            <a:r>
              <a:rPr lang="en-US" dirty="0"/>
              <a:t>Yellow dots smoke events </a:t>
            </a:r>
          </a:p>
          <a:p>
            <a:r>
              <a:rPr lang="en-US" dirty="0"/>
              <a:t>(scat &gt; 100 Mm</a:t>
            </a:r>
            <a:r>
              <a:rPr lang="en-US" baseline="30000" dirty="0"/>
              <a:t>-1</a:t>
            </a:r>
            <a:r>
              <a:rPr lang="en-US" dirty="0"/>
              <a:t>)</a:t>
            </a:r>
          </a:p>
        </p:txBody>
      </p:sp>
      <p:sp>
        <p:nvSpPr>
          <p:cNvPr id="22" name="TextBox 21">
            <a:extLst>
              <a:ext uri="{FF2B5EF4-FFF2-40B4-BE49-F238E27FC236}">
                <a16:creationId xmlns:a16="http://schemas.microsoft.com/office/drawing/2014/main" id="{1694D5E9-848A-53E6-01BE-958F262314EF}"/>
              </a:ext>
            </a:extLst>
          </p:cNvPr>
          <p:cNvSpPr txBox="1"/>
          <p:nvPr/>
        </p:nvSpPr>
        <p:spPr>
          <a:xfrm>
            <a:off x="4397430" y="6344215"/>
            <a:ext cx="7794570" cy="461665"/>
          </a:xfrm>
          <a:prstGeom prst="rect">
            <a:avLst/>
          </a:prstGeom>
          <a:noFill/>
        </p:spPr>
        <p:txBody>
          <a:bodyPr wrap="none" rtlCol="0">
            <a:spAutoFit/>
          </a:bodyPr>
          <a:lstStyle/>
          <a:p>
            <a:r>
              <a:rPr lang="en-US" sz="2400" dirty="0">
                <a:sym typeface="Wingdings" pitchFamily="2" charset="2"/>
              </a:rPr>
              <a:t></a:t>
            </a:r>
            <a:r>
              <a:rPr lang="en-US" sz="2400" dirty="0"/>
              <a:t>Do different methods all identify the same smoke events? </a:t>
            </a:r>
          </a:p>
        </p:txBody>
      </p:sp>
      <p:sp>
        <p:nvSpPr>
          <p:cNvPr id="23" name="TextBox 22">
            <a:extLst>
              <a:ext uri="{FF2B5EF4-FFF2-40B4-BE49-F238E27FC236}">
                <a16:creationId xmlns:a16="http://schemas.microsoft.com/office/drawing/2014/main" id="{FDDE699E-56C4-82A7-EAE9-308936A609EE}"/>
              </a:ext>
            </a:extLst>
          </p:cNvPr>
          <p:cNvSpPr txBox="1"/>
          <p:nvPr/>
        </p:nvSpPr>
        <p:spPr>
          <a:xfrm>
            <a:off x="4503287" y="443890"/>
            <a:ext cx="2876237" cy="369332"/>
          </a:xfrm>
          <a:prstGeom prst="rect">
            <a:avLst/>
          </a:prstGeom>
          <a:noFill/>
        </p:spPr>
        <p:txBody>
          <a:bodyPr wrap="none" rtlCol="0">
            <a:spAutoFit/>
          </a:bodyPr>
          <a:lstStyle/>
          <a:p>
            <a:r>
              <a:rPr lang="en-US" dirty="0"/>
              <a:t>(work by Lauren </a:t>
            </a:r>
            <a:r>
              <a:rPr lang="en-US" dirty="0" err="1"/>
              <a:t>Schmeisser</a:t>
            </a:r>
            <a:r>
              <a:rPr lang="en-US" dirty="0"/>
              <a:t>)</a:t>
            </a:r>
          </a:p>
        </p:txBody>
      </p:sp>
    </p:spTree>
    <p:extLst>
      <p:ext uri="{BB962C8B-B14F-4D97-AF65-F5344CB8AC3E}">
        <p14:creationId xmlns:p14="http://schemas.microsoft.com/office/powerpoint/2010/main" val="2185972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04525A-B741-C575-30BE-E750126933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4"/>
          <a:stretch/>
        </p:blipFill>
        <p:spPr bwMode="auto">
          <a:xfrm>
            <a:off x="285008" y="808995"/>
            <a:ext cx="9545782" cy="48583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17B820-B913-AA6D-E282-DC94C1B59E1A}"/>
              </a:ext>
            </a:extLst>
          </p:cNvPr>
          <p:cNvSpPr txBox="1"/>
          <p:nvPr/>
        </p:nvSpPr>
        <p:spPr>
          <a:xfrm>
            <a:off x="2955525" y="52120"/>
            <a:ext cx="6280950" cy="461665"/>
          </a:xfrm>
          <a:prstGeom prst="rect">
            <a:avLst/>
          </a:prstGeom>
          <a:noFill/>
        </p:spPr>
        <p:txBody>
          <a:bodyPr wrap="none" rtlCol="0">
            <a:spAutoFit/>
          </a:bodyPr>
          <a:lstStyle/>
          <a:p>
            <a:r>
              <a:rPr lang="en-US" sz="2400" u="sng" dirty="0"/>
              <a:t>Identification of smoke events at Table Mountain</a:t>
            </a:r>
          </a:p>
        </p:txBody>
      </p:sp>
      <p:sp>
        <p:nvSpPr>
          <p:cNvPr id="5" name="Oval 4">
            <a:extLst>
              <a:ext uri="{FF2B5EF4-FFF2-40B4-BE49-F238E27FC236}">
                <a16:creationId xmlns:a16="http://schemas.microsoft.com/office/drawing/2014/main" id="{D6A453E1-B83B-357C-34B7-B210FBF8C46D}"/>
              </a:ext>
            </a:extLst>
          </p:cNvPr>
          <p:cNvSpPr/>
          <p:nvPr/>
        </p:nvSpPr>
        <p:spPr>
          <a:xfrm rot="16200000">
            <a:off x="1910992" y="4638949"/>
            <a:ext cx="2218944" cy="1773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B28D1E0-340B-A17C-0C42-CDFAEA2B2AFB}"/>
              </a:ext>
            </a:extLst>
          </p:cNvPr>
          <p:cNvSpPr/>
          <p:nvPr/>
        </p:nvSpPr>
        <p:spPr>
          <a:xfrm rot="16200000">
            <a:off x="6584034" y="4480178"/>
            <a:ext cx="2218944" cy="5259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F24562-F9FF-1757-BB4F-094B9E55ADC3}"/>
              </a:ext>
            </a:extLst>
          </p:cNvPr>
          <p:cNvSpPr txBox="1"/>
          <p:nvPr/>
        </p:nvSpPr>
        <p:spPr>
          <a:xfrm>
            <a:off x="1380341" y="2735688"/>
            <a:ext cx="1877731" cy="646331"/>
          </a:xfrm>
          <a:prstGeom prst="rect">
            <a:avLst/>
          </a:prstGeom>
          <a:solidFill>
            <a:schemeClr val="bg1"/>
          </a:solidFill>
        </p:spPr>
        <p:txBody>
          <a:bodyPr wrap="square" rtlCol="0">
            <a:spAutoFit/>
          </a:bodyPr>
          <a:lstStyle/>
          <a:p>
            <a:r>
              <a:rPr lang="en-US" dirty="0"/>
              <a:t>All three methods identify smoke</a:t>
            </a:r>
          </a:p>
        </p:txBody>
      </p:sp>
      <p:cxnSp>
        <p:nvCxnSpPr>
          <p:cNvPr id="8" name="Straight Arrow Connector 7">
            <a:extLst>
              <a:ext uri="{FF2B5EF4-FFF2-40B4-BE49-F238E27FC236}">
                <a16:creationId xmlns:a16="http://schemas.microsoft.com/office/drawing/2014/main" id="{F635431F-48D1-E090-BDD7-CCB165FCAB03}"/>
              </a:ext>
            </a:extLst>
          </p:cNvPr>
          <p:cNvCxnSpPr>
            <a:cxnSpLocks/>
          </p:cNvCxnSpPr>
          <p:nvPr/>
        </p:nvCxnSpPr>
        <p:spPr>
          <a:xfrm>
            <a:off x="2648717" y="3276662"/>
            <a:ext cx="371747" cy="336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0551134-EEA4-80B9-0C10-7DF81521F6B7}"/>
              </a:ext>
            </a:extLst>
          </p:cNvPr>
          <p:cNvCxnSpPr>
            <a:cxnSpLocks/>
          </p:cNvCxnSpPr>
          <p:nvPr/>
        </p:nvCxnSpPr>
        <p:spPr>
          <a:xfrm>
            <a:off x="7070766" y="2995113"/>
            <a:ext cx="522515" cy="677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82083-DBB9-1393-A472-9665473D5B42}"/>
              </a:ext>
            </a:extLst>
          </p:cNvPr>
          <p:cNvSpPr txBox="1"/>
          <p:nvPr/>
        </p:nvSpPr>
        <p:spPr>
          <a:xfrm>
            <a:off x="6231136" y="2493250"/>
            <a:ext cx="1877731" cy="923330"/>
          </a:xfrm>
          <a:prstGeom prst="rect">
            <a:avLst/>
          </a:prstGeom>
          <a:solidFill>
            <a:schemeClr val="bg1"/>
          </a:solidFill>
        </p:spPr>
        <p:txBody>
          <a:bodyPr wrap="square" rtlCol="0">
            <a:spAutoFit/>
          </a:bodyPr>
          <a:lstStyle/>
          <a:p>
            <a:r>
              <a:rPr lang="en-US" dirty="0"/>
              <a:t>Surface methods see smoke, satellite does not</a:t>
            </a:r>
          </a:p>
        </p:txBody>
      </p:sp>
      <p:sp>
        <p:nvSpPr>
          <p:cNvPr id="9" name="TextBox 8">
            <a:extLst>
              <a:ext uri="{FF2B5EF4-FFF2-40B4-BE49-F238E27FC236}">
                <a16:creationId xmlns:a16="http://schemas.microsoft.com/office/drawing/2014/main" id="{030CADD4-2A46-37B0-C09F-17746B0C31FA}"/>
              </a:ext>
            </a:extLst>
          </p:cNvPr>
          <p:cNvSpPr txBox="1"/>
          <p:nvPr/>
        </p:nvSpPr>
        <p:spPr>
          <a:xfrm>
            <a:off x="1098470" y="6324905"/>
            <a:ext cx="6964342" cy="461665"/>
          </a:xfrm>
          <a:prstGeom prst="rect">
            <a:avLst/>
          </a:prstGeom>
          <a:noFill/>
        </p:spPr>
        <p:txBody>
          <a:bodyPr wrap="none" rtlCol="0">
            <a:spAutoFit/>
          </a:bodyPr>
          <a:lstStyle/>
          <a:p>
            <a:r>
              <a:rPr lang="en-US" sz="2400" dirty="0">
                <a:sym typeface="Wingdings" pitchFamily="2" charset="2"/>
              </a:rPr>
              <a:t></a:t>
            </a:r>
            <a:r>
              <a:rPr lang="en-US" sz="2400" dirty="0"/>
              <a:t>Identification of smoke event changes with method.</a:t>
            </a:r>
          </a:p>
        </p:txBody>
      </p:sp>
      <p:sp>
        <p:nvSpPr>
          <p:cNvPr id="11" name="TextBox 10">
            <a:extLst>
              <a:ext uri="{FF2B5EF4-FFF2-40B4-BE49-F238E27FC236}">
                <a16:creationId xmlns:a16="http://schemas.microsoft.com/office/drawing/2014/main" id="{17C9D285-B4E4-E577-0FF0-90C118094D58}"/>
              </a:ext>
            </a:extLst>
          </p:cNvPr>
          <p:cNvSpPr txBox="1"/>
          <p:nvPr/>
        </p:nvSpPr>
        <p:spPr>
          <a:xfrm>
            <a:off x="10283705" y="1911359"/>
            <a:ext cx="1888176" cy="4801314"/>
          </a:xfrm>
          <a:prstGeom prst="rect">
            <a:avLst/>
          </a:prstGeom>
          <a:noFill/>
        </p:spPr>
        <p:txBody>
          <a:bodyPr wrap="square" rtlCol="0">
            <a:spAutoFit/>
          </a:bodyPr>
          <a:lstStyle/>
          <a:p>
            <a:r>
              <a:rPr lang="en-US" dirty="0"/>
              <a:t>Triangles indicate smoke identified and </a:t>
            </a:r>
          </a:p>
          <a:p>
            <a:r>
              <a:rPr lang="en-US" dirty="0"/>
              <a:t>are at satellite retrieval times.</a:t>
            </a:r>
          </a:p>
          <a:p>
            <a:endParaRPr lang="en-US" dirty="0"/>
          </a:p>
          <a:p>
            <a:r>
              <a:rPr lang="en-US" dirty="0">
                <a:solidFill>
                  <a:srgbClr val="FF0000"/>
                </a:solidFill>
              </a:rPr>
              <a:t>In-situ from nephelometer at surface.</a:t>
            </a:r>
          </a:p>
          <a:p>
            <a:endParaRPr lang="en-US" dirty="0"/>
          </a:p>
          <a:p>
            <a:r>
              <a:rPr lang="en-US" dirty="0">
                <a:solidFill>
                  <a:srgbClr val="243ED4"/>
                </a:solidFill>
              </a:rPr>
              <a:t>Satellites are NOAA-20 (J01) and NPP.</a:t>
            </a:r>
          </a:p>
          <a:p>
            <a:endParaRPr lang="en-US" dirty="0"/>
          </a:p>
          <a:p>
            <a:r>
              <a:rPr lang="en-US" dirty="0">
                <a:solidFill>
                  <a:schemeClr val="accent6">
                    <a:lumMod val="75000"/>
                  </a:schemeClr>
                </a:solidFill>
              </a:rPr>
              <a:t>AOD from MFRSR at surface.</a:t>
            </a:r>
          </a:p>
          <a:p>
            <a:endParaRPr lang="en-US" dirty="0">
              <a:solidFill>
                <a:schemeClr val="accent6">
                  <a:lumMod val="75000"/>
                </a:schemeClr>
              </a:solidFill>
            </a:endParaRPr>
          </a:p>
        </p:txBody>
      </p:sp>
      <p:sp>
        <p:nvSpPr>
          <p:cNvPr id="13" name="Right Brace 12">
            <a:extLst>
              <a:ext uri="{FF2B5EF4-FFF2-40B4-BE49-F238E27FC236}">
                <a16:creationId xmlns:a16="http://schemas.microsoft.com/office/drawing/2014/main" id="{D89775B2-D9E0-59EE-2EE8-DF3BD9EA768A}"/>
              </a:ext>
            </a:extLst>
          </p:cNvPr>
          <p:cNvSpPr/>
          <p:nvPr/>
        </p:nvSpPr>
        <p:spPr>
          <a:xfrm>
            <a:off x="9823863" y="4743140"/>
            <a:ext cx="71049" cy="470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09440B8-9C0B-20A9-DD96-B59E1F557268}"/>
              </a:ext>
            </a:extLst>
          </p:cNvPr>
          <p:cNvCxnSpPr>
            <a:cxnSpLocks/>
          </p:cNvCxnSpPr>
          <p:nvPr/>
        </p:nvCxnSpPr>
        <p:spPr>
          <a:xfrm flipH="1">
            <a:off x="9918662" y="2944087"/>
            <a:ext cx="388793" cy="2034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7401F65-3194-12AD-6A2C-5B83F64BF515}"/>
              </a:ext>
            </a:extLst>
          </p:cNvPr>
          <p:cNvSpPr/>
          <p:nvPr/>
        </p:nvSpPr>
        <p:spPr>
          <a:xfrm>
            <a:off x="1045028" y="1190679"/>
            <a:ext cx="1975435" cy="870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6142ECA-FB20-8C5A-FDDC-E02F17499472}"/>
              </a:ext>
            </a:extLst>
          </p:cNvPr>
          <p:cNvSpPr/>
          <p:nvPr/>
        </p:nvSpPr>
        <p:spPr>
          <a:xfrm>
            <a:off x="1128157" y="1190679"/>
            <a:ext cx="106878" cy="1274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56DACEB-00DC-0552-480B-4A61E5105CA9}"/>
              </a:ext>
            </a:extLst>
          </p:cNvPr>
          <p:cNvSpPr txBox="1"/>
          <p:nvPr/>
        </p:nvSpPr>
        <p:spPr>
          <a:xfrm>
            <a:off x="1211285" y="1124949"/>
            <a:ext cx="1762855" cy="307777"/>
          </a:xfrm>
          <a:prstGeom prst="rect">
            <a:avLst/>
          </a:prstGeom>
          <a:noFill/>
        </p:spPr>
        <p:txBody>
          <a:bodyPr wrap="none" rtlCol="0">
            <a:spAutoFit/>
          </a:bodyPr>
          <a:lstStyle/>
          <a:p>
            <a:r>
              <a:rPr lang="en-US" sz="1400" dirty="0"/>
              <a:t>Surface smoke events</a:t>
            </a:r>
          </a:p>
        </p:txBody>
      </p:sp>
      <p:sp>
        <p:nvSpPr>
          <p:cNvPr id="19" name="Rectangle 18">
            <a:extLst>
              <a:ext uri="{FF2B5EF4-FFF2-40B4-BE49-F238E27FC236}">
                <a16:creationId xmlns:a16="http://schemas.microsoft.com/office/drawing/2014/main" id="{A5B6AADC-EE23-090C-6800-97C95487C292}"/>
              </a:ext>
            </a:extLst>
          </p:cNvPr>
          <p:cNvSpPr/>
          <p:nvPr/>
        </p:nvSpPr>
        <p:spPr>
          <a:xfrm>
            <a:off x="1045028" y="926275"/>
            <a:ext cx="1910497" cy="506451"/>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D4F1096-58AF-B25C-8F3E-B52B69B5A970}"/>
              </a:ext>
            </a:extLst>
          </p:cNvPr>
          <p:cNvCxnSpPr/>
          <p:nvPr/>
        </p:nvCxnSpPr>
        <p:spPr>
          <a:xfrm flipV="1">
            <a:off x="2137558" y="1432726"/>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77E376-92F4-D20E-CD54-3AAA34382D9B}"/>
              </a:ext>
            </a:extLst>
          </p:cNvPr>
          <p:cNvCxnSpPr>
            <a:cxnSpLocks/>
          </p:cNvCxnSpPr>
          <p:nvPr/>
        </p:nvCxnSpPr>
        <p:spPr>
          <a:xfrm>
            <a:off x="983643" y="1519809"/>
            <a:ext cx="21949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84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E8AFB-544C-6F52-7515-E72043B7F82B}"/>
              </a:ext>
            </a:extLst>
          </p:cNvPr>
          <p:cNvPicPr>
            <a:picLocks noChangeAspect="1"/>
          </p:cNvPicPr>
          <p:nvPr/>
        </p:nvPicPr>
        <p:blipFill rotWithShape="1">
          <a:blip r:embed="rId2"/>
          <a:srcRect l="22178" r="41967"/>
          <a:stretch/>
        </p:blipFill>
        <p:spPr>
          <a:xfrm>
            <a:off x="58393" y="942340"/>
            <a:ext cx="1511808" cy="5613400"/>
          </a:xfrm>
          <a:prstGeom prst="rect">
            <a:avLst/>
          </a:prstGeom>
        </p:spPr>
      </p:pic>
      <p:sp>
        <p:nvSpPr>
          <p:cNvPr id="4" name="TextBox 3">
            <a:extLst>
              <a:ext uri="{FF2B5EF4-FFF2-40B4-BE49-F238E27FC236}">
                <a16:creationId xmlns:a16="http://schemas.microsoft.com/office/drawing/2014/main" id="{723D9B8D-D58D-470A-8D70-23018F8F0E44}"/>
              </a:ext>
            </a:extLst>
          </p:cNvPr>
          <p:cNvSpPr txBox="1"/>
          <p:nvPr/>
        </p:nvSpPr>
        <p:spPr>
          <a:xfrm>
            <a:off x="350761" y="5730994"/>
            <a:ext cx="647934" cy="369332"/>
          </a:xfrm>
          <a:prstGeom prst="rect">
            <a:avLst/>
          </a:prstGeom>
          <a:noFill/>
        </p:spPr>
        <p:txBody>
          <a:bodyPr wrap="none" rtlCol="0">
            <a:spAutoFit/>
          </a:bodyPr>
          <a:lstStyle/>
          <a:p>
            <a:r>
              <a:rPr lang="en-US" b="1" dirty="0">
                <a:solidFill>
                  <a:srgbClr val="FFFF00"/>
                </a:solidFill>
              </a:rPr>
              <a:t>T640</a:t>
            </a:r>
          </a:p>
        </p:txBody>
      </p:sp>
      <p:sp>
        <p:nvSpPr>
          <p:cNvPr id="11" name="TextBox 10">
            <a:extLst>
              <a:ext uri="{FF2B5EF4-FFF2-40B4-BE49-F238E27FC236}">
                <a16:creationId xmlns:a16="http://schemas.microsoft.com/office/drawing/2014/main" id="{A22431B5-346B-FBC0-CC8C-35850962596B}"/>
              </a:ext>
            </a:extLst>
          </p:cNvPr>
          <p:cNvSpPr txBox="1"/>
          <p:nvPr/>
        </p:nvSpPr>
        <p:spPr>
          <a:xfrm>
            <a:off x="6431280" y="1077341"/>
            <a:ext cx="5738879" cy="4247317"/>
          </a:xfrm>
          <a:prstGeom prst="rect">
            <a:avLst/>
          </a:prstGeom>
          <a:noFill/>
        </p:spPr>
        <p:txBody>
          <a:bodyPr wrap="none" rtlCol="0">
            <a:spAutoFit/>
          </a:bodyPr>
          <a:lstStyle/>
          <a:p>
            <a:pPr marL="285750" indent="-285750">
              <a:buFont typeface="Arial" panose="020B0604020202020204" pitchFamily="34" charset="0"/>
              <a:buChar char="•"/>
            </a:pPr>
            <a:r>
              <a:rPr lang="en-US" dirty="0"/>
              <a:t>All instruments located inside aerosol building at BOS</a:t>
            </a:r>
          </a:p>
          <a:p>
            <a:pPr marL="285750" indent="-285750">
              <a:buFont typeface="Arial" panose="020B0604020202020204" pitchFamily="34" charset="0"/>
              <a:buChar char="•"/>
            </a:pPr>
            <a:r>
              <a:rPr lang="en-US" dirty="0"/>
              <a:t>Sample from common inlet/flow splitter</a:t>
            </a:r>
          </a:p>
          <a:p>
            <a:pPr marL="285750" indent="-285750">
              <a:buFont typeface="Arial" panose="020B0604020202020204" pitchFamily="34" charset="0"/>
              <a:buChar char="•"/>
            </a:pPr>
            <a:r>
              <a:rPr lang="en-US" dirty="0"/>
              <a:t>Measurements made at low RH &lt; 40%</a:t>
            </a:r>
          </a:p>
          <a:p>
            <a:pPr marL="285750" indent="-285750">
              <a:buFont typeface="Arial" panose="020B0604020202020204" pitchFamily="34" charset="0"/>
              <a:buChar char="•"/>
            </a:pPr>
            <a:r>
              <a:rPr lang="en-US" dirty="0"/>
              <a:t>Measurement start: September 2019</a:t>
            </a:r>
          </a:p>
          <a:p>
            <a:pPr marL="285750" indent="-285750">
              <a:buFont typeface="Arial" panose="020B0604020202020204" pitchFamily="34" charset="0"/>
              <a:buChar char="•"/>
            </a:pPr>
            <a:r>
              <a:rPr lang="en-US" dirty="0"/>
              <a:t>Analysis uses hourly-averaged data</a:t>
            </a:r>
          </a:p>
          <a:p>
            <a:endParaRPr lang="en-US" dirty="0"/>
          </a:p>
          <a:p>
            <a:endParaRPr lang="en-US" dirty="0"/>
          </a:p>
          <a:p>
            <a:pPr marL="285750" indent="-285750">
              <a:buFont typeface="Arial" panose="020B0604020202020204" pitchFamily="34" charset="0"/>
              <a:buChar char="•"/>
            </a:pPr>
            <a:r>
              <a:rPr lang="en-US" dirty="0"/>
              <a:t>Nephelometer – 3-</a:t>
            </a:r>
            <a:r>
              <a:rPr lang="en-US" dirty="0">
                <a:latin typeface="Symbol" pitchFamily="2" charset="2"/>
              </a:rPr>
              <a:t>l </a:t>
            </a:r>
            <a:r>
              <a:rPr lang="en-US" dirty="0"/>
              <a:t> aerosol scattering </a:t>
            </a:r>
          </a:p>
          <a:p>
            <a:pPr marL="285750" indent="-285750">
              <a:buFont typeface="Arial" panose="020B0604020202020204" pitchFamily="34" charset="0"/>
              <a:buChar char="•"/>
            </a:pPr>
            <a:r>
              <a:rPr lang="en-US" dirty="0"/>
              <a:t>CLAP – 3-</a:t>
            </a:r>
            <a:r>
              <a:rPr lang="en-US" dirty="0">
                <a:latin typeface="Symbol" pitchFamily="2" charset="2"/>
              </a:rPr>
              <a:t>l </a:t>
            </a:r>
            <a:r>
              <a:rPr lang="en-US" dirty="0"/>
              <a:t>aerosol absorption </a:t>
            </a:r>
          </a:p>
          <a:p>
            <a:pPr marL="285750" indent="-285750">
              <a:buFont typeface="Arial" panose="020B0604020202020204" pitchFamily="34" charset="0"/>
              <a:buChar char="•"/>
            </a:pPr>
            <a:r>
              <a:rPr lang="en-US" dirty="0"/>
              <a:t>Aethalometer – 7-</a:t>
            </a:r>
            <a:r>
              <a:rPr lang="en-US" dirty="0">
                <a:latin typeface="Symbol" pitchFamily="2" charset="2"/>
              </a:rPr>
              <a:t>l </a:t>
            </a:r>
            <a:r>
              <a:rPr lang="en-US" dirty="0"/>
              <a:t>aerosol absorption </a:t>
            </a:r>
          </a:p>
          <a:p>
            <a:pPr marL="285750" indent="-285750">
              <a:buFont typeface="Arial" panose="020B0604020202020204" pitchFamily="34" charset="0"/>
              <a:buChar char="•"/>
            </a:pPr>
            <a:r>
              <a:rPr lang="en-US" dirty="0"/>
              <a:t>CPC – number concentration</a:t>
            </a:r>
          </a:p>
          <a:p>
            <a:pPr marL="285750" indent="-285750">
              <a:buFont typeface="Arial" panose="020B0604020202020204" pitchFamily="34" charset="0"/>
              <a:buChar char="•"/>
            </a:pPr>
            <a:r>
              <a:rPr lang="en-US" dirty="0"/>
              <a:t>DMPS – number size distribution (10-800 nm)</a:t>
            </a:r>
          </a:p>
          <a:p>
            <a:pPr marL="285750" indent="-285750">
              <a:buFont typeface="Arial" panose="020B0604020202020204" pitchFamily="34" charset="0"/>
              <a:buChar char="•"/>
            </a:pPr>
            <a:r>
              <a:rPr lang="en-US" dirty="0">
                <a:solidFill>
                  <a:schemeClr val="bg1">
                    <a:lumMod val="50000"/>
                  </a:schemeClr>
                </a:solidFill>
              </a:rPr>
              <a:t>T640 – aerosol mass concentration (PM1, PM2.5, PM10)</a:t>
            </a:r>
          </a:p>
          <a:p>
            <a:pPr marL="285750" indent="-285750">
              <a:buFont typeface="Arial" panose="020B0604020202020204" pitchFamily="34" charset="0"/>
              <a:buChar char="•"/>
            </a:pPr>
            <a:r>
              <a:rPr lang="en-US" dirty="0">
                <a:solidFill>
                  <a:schemeClr val="bg1">
                    <a:lumMod val="50000"/>
                  </a:schemeClr>
                </a:solidFill>
              </a:rPr>
              <a:t>Ozone monitor – surface O</a:t>
            </a:r>
            <a:r>
              <a:rPr lang="en-US" baseline="-25000" dirty="0">
                <a:solidFill>
                  <a:schemeClr val="bg1">
                    <a:lumMod val="50000"/>
                  </a:schemeClr>
                </a:solidFill>
              </a:rPr>
              <a:t>3</a:t>
            </a:r>
            <a:r>
              <a:rPr lang="en-US" dirty="0">
                <a:solidFill>
                  <a:schemeClr val="bg1">
                    <a:lumMod val="50000"/>
                  </a:schemeClr>
                </a:solidFill>
              </a:rPr>
              <a:t> concentration</a:t>
            </a:r>
          </a:p>
          <a:p>
            <a:pPr marL="285750" indent="-285750">
              <a:buFont typeface="Arial" panose="020B0604020202020204" pitchFamily="34" charset="0"/>
              <a:buChar char="•"/>
            </a:pPr>
            <a:r>
              <a:rPr lang="en-US" dirty="0" err="1">
                <a:solidFill>
                  <a:schemeClr val="bg1">
                    <a:lumMod val="50000"/>
                  </a:schemeClr>
                </a:solidFill>
              </a:rPr>
              <a:t>Picarro</a:t>
            </a:r>
            <a:r>
              <a:rPr lang="en-US" dirty="0">
                <a:solidFill>
                  <a:schemeClr val="bg1">
                    <a:lumMod val="50000"/>
                  </a:schemeClr>
                </a:solidFill>
              </a:rPr>
              <a:t> – CO, CO</a:t>
            </a:r>
            <a:r>
              <a:rPr lang="en-US" baseline="-25000" dirty="0">
                <a:solidFill>
                  <a:schemeClr val="bg1">
                    <a:lumMod val="50000"/>
                  </a:schemeClr>
                </a:solidFill>
              </a:rPr>
              <a:t>2</a:t>
            </a:r>
            <a:r>
              <a:rPr lang="en-US" dirty="0">
                <a:solidFill>
                  <a:schemeClr val="bg1">
                    <a:lumMod val="50000"/>
                  </a:schemeClr>
                </a:solidFill>
              </a:rPr>
              <a:t>, CH</a:t>
            </a:r>
            <a:r>
              <a:rPr lang="en-US" baseline="-25000" dirty="0">
                <a:solidFill>
                  <a:schemeClr val="bg1">
                    <a:lumMod val="50000"/>
                  </a:schemeClr>
                </a:solidFill>
              </a:rPr>
              <a:t>4</a:t>
            </a:r>
            <a:r>
              <a:rPr lang="en-US" dirty="0">
                <a:solidFill>
                  <a:schemeClr val="bg1">
                    <a:lumMod val="50000"/>
                  </a:schemeClr>
                </a:solidFill>
              </a:rPr>
              <a:t>, water vapor</a:t>
            </a:r>
          </a:p>
        </p:txBody>
      </p:sp>
      <p:sp>
        <p:nvSpPr>
          <p:cNvPr id="12" name="TextBox 11">
            <a:extLst>
              <a:ext uri="{FF2B5EF4-FFF2-40B4-BE49-F238E27FC236}">
                <a16:creationId xmlns:a16="http://schemas.microsoft.com/office/drawing/2014/main" id="{C8AA383A-41C5-C33D-5F66-9C090A001986}"/>
              </a:ext>
            </a:extLst>
          </p:cNvPr>
          <p:cNvSpPr txBox="1"/>
          <p:nvPr/>
        </p:nvSpPr>
        <p:spPr>
          <a:xfrm>
            <a:off x="2097024" y="111637"/>
            <a:ext cx="8681479" cy="461665"/>
          </a:xfrm>
          <a:prstGeom prst="rect">
            <a:avLst/>
          </a:prstGeom>
          <a:noFill/>
        </p:spPr>
        <p:txBody>
          <a:bodyPr wrap="none" rtlCol="0">
            <a:spAutoFit/>
          </a:bodyPr>
          <a:lstStyle/>
          <a:p>
            <a:r>
              <a:rPr lang="en-US" sz="2400" b="1" u="sng" dirty="0"/>
              <a:t>Aerosol sampling at Table Mountain (BOS) facility north of Boulder</a:t>
            </a:r>
          </a:p>
        </p:txBody>
      </p:sp>
      <p:pic>
        <p:nvPicPr>
          <p:cNvPr id="1026" name="Picture 2">
            <a:extLst>
              <a:ext uri="{FF2B5EF4-FFF2-40B4-BE49-F238E27FC236}">
                <a16:creationId xmlns:a16="http://schemas.microsoft.com/office/drawing/2014/main" id="{11FB6AD0-05DA-7112-2792-0B0DB8DF5B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23" r="19200" b="5841"/>
          <a:stretch/>
        </p:blipFill>
        <p:spPr bwMode="auto">
          <a:xfrm>
            <a:off x="1648367" y="942340"/>
            <a:ext cx="4322362" cy="5613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3002B6A-0FB3-44FE-DE22-B1CF8FEAFA08}"/>
              </a:ext>
            </a:extLst>
          </p:cNvPr>
          <p:cNvSpPr txBox="1"/>
          <p:nvPr/>
        </p:nvSpPr>
        <p:spPr>
          <a:xfrm>
            <a:off x="5141903" y="3290070"/>
            <a:ext cx="718466" cy="369332"/>
          </a:xfrm>
          <a:prstGeom prst="rect">
            <a:avLst/>
          </a:prstGeom>
          <a:noFill/>
        </p:spPr>
        <p:txBody>
          <a:bodyPr wrap="none" rtlCol="0">
            <a:spAutoFit/>
          </a:bodyPr>
          <a:lstStyle/>
          <a:p>
            <a:r>
              <a:rPr lang="en-US" b="1" dirty="0">
                <a:solidFill>
                  <a:srgbClr val="FFFF00"/>
                </a:solidFill>
              </a:rPr>
              <a:t>NEPH</a:t>
            </a:r>
          </a:p>
        </p:txBody>
      </p:sp>
      <p:sp>
        <p:nvSpPr>
          <p:cNvPr id="16" name="TextBox 15">
            <a:extLst>
              <a:ext uri="{FF2B5EF4-FFF2-40B4-BE49-F238E27FC236}">
                <a16:creationId xmlns:a16="http://schemas.microsoft.com/office/drawing/2014/main" id="{52B33EB8-1048-F1C5-D589-D4308F18E168}"/>
              </a:ext>
            </a:extLst>
          </p:cNvPr>
          <p:cNvSpPr txBox="1"/>
          <p:nvPr/>
        </p:nvSpPr>
        <p:spPr>
          <a:xfrm>
            <a:off x="4578043" y="4302744"/>
            <a:ext cx="667170" cy="369332"/>
          </a:xfrm>
          <a:prstGeom prst="rect">
            <a:avLst/>
          </a:prstGeom>
          <a:noFill/>
        </p:spPr>
        <p:txBody>
          <a:bodyPr wrap="none" rtlCol="0">
            <a:spAutoFit/>
          </a:bodyPr>
          <a:lstStyle/>
          <a:p>
            <a:r>
              <a:rPr lang="en-US" b="1" dirty="0">
                <a:solidFill>
                  <a:srgbClr val="FFFF00"/>
                </a:solidFill>
              </a:rPr>
              <a:t>CLAP</a:t>
            </a:r>
          </a:p>
        </p:txBody>
      </p:sp>
      <p:sp>
        <p:nvSpPr>
          <p:cNvPr id="17" name="TextBox 16">
            <a:extLst>
              <a:ext uri="{FF2B5EF4-FFF2-40B4-BE49-F238E27FC236}">
                <a16:creationId xmlns:a16="http://schemas.microsoft.com/office/drawing/2014/main" id="{08DB8E12-AFD9-5F5B-D227-E282AD3E53A1}"/>
              </a:ext>
            </a:extLst>
          </p:cNvPr>
          <p:cNvSpPr txBox="1"/>
          <p:nvPr/>
        </p:nvSpPr>
        <p:spPr>
          <a:xfrm>
            <a:off x="3118643" y="1254612"/>
            <a:ext cx="863634" cy="646331"/>
          </a:xfrm>
          <a:prstGeom prst="rect">
            <a:avLst/>
          </a:prstGeom>
          <a:noFill/>
        </p:spPr>
        <p:txBody>
          <a:bodyPr wrap="none" rtlCol="0">
            <a:spAutoFit/>
          </a:bodyPr>
          <a:lstStyle/>
          <a:p>
            <a:r>
              <a:rPr lang="en-US" b="1" dirty="0">
                <a:solidFill>
                  <a:srgbClr val="FFFF00"/>
                </a:solidFill>
              </a:rPr>
              <a:t>Inlet/</a:t>
            </a:r>
          </a:p>
          <a:p>
            <a:r>
              <a:rPr lang="en-US" b="1" dirty="0">
                <a:solidFill>
                  <a:srgbClr val="FFFF00"/>
                </a:solidFill>
              </a:rPr>
              <a:t>splitter</a:t>
            </a:r>
          </a:p>
        </p:txBody>
      </p:sp>
      <p:sp>
        <p:nvSpPr>
          <p:cNvPr id="18" name="TextBox 17">
            <a:extLst>
              <a:ext uri="{FF2B5EF4-FFF2-40B4-BE49-F238E27FC236}">
                <a16:creationId xmlns:a16="http://schemas.microsoft.com/office/drawing/2014/main" id="{9382C36A-1AB8-4DC0-6C2C-BBE287EE726B}"/>
              </a:ext>
            </a:extLst>
          </p:cNvPr>
          <p:cNvSpPr txBox="1"/>
          <p:nvPr/>
        </p:nvSpPr>
        <p:spPr>
          <a:xfrm>
            <a:off x="3257794" y="2920738"/>
            <a:ext cx="551754" cy="369332"/>
          </a:xfrm>
          <a:prstGeom prst="rect">
            <a:avLst/>
          </a:prstGeom>
          <a:noFill/>
        </p:spPr>
        <p:txBody>
          <a:bodyPr wrap="none" rtlCol="0">
            <a:spAutoFit/>
          </a:bodyPr>
          <a:lstStyle/>
          <a:p>
            <a:r>
              <a:rPr lang="en-US" b="1" dirty="0">
                <a:solidFill>
                  <a:srgbClr val="FFFF00"/>
                </a:solidFill>
              </a:rPr>
              <a:t>CPC</a:t>
            </a:r>
          </a:p>
        </p:txBody>
      </p:sp>
      <p:sp>
        <p:nvSpPr>
          <p:cNvPr id="19" name="TextBox 18">
            <a:extLst>
              <a:ext uri="{FF2B5EF4-FFF2-40B4-BE49-F238E27FC236}">
                <a16:creationId xmlns:a16="http://schemas.microsoft.com/office/drawing/2014/main" id="{EA3EBEDF-38C6-63C5-7916-2FB860FC957A}"/>
              </a:ext>
            </a:extLst>
          </p:cNvPr>
          <p:cNvSpPr txBox="1"/>
          <p:nvPr/>
        </p:nvSpPr>
        <p:spPr>
          <a:xfrm>
            <a:off x="1868026" y="4029456"/>
            <a:ext cx="764953" cy="369332"/>
          </a:xfrm>
          <a:prstGeom prst="rect">
            <a:avLst/>
          </a:prstGeom>
          <a:noFill/>
        </p:spPr>
        <p:txBody>
          <a:bodyPr wrap="none" rtlCol="0">
            <a:spAutoFit/>
          </a:bodyPr>
          <a:lstStyle/>
          <a:p>
            <a:r>
              <a:rPr lang="en-US" b="1" dirty="0">
                <a:solidFill>
                  <a:srgbClr val="FFFF00"/>
                </a:solidFill>
              </a:rPr>
              <a:t>DMPS</a:t>
            </a:r>
          </a:p>
        </p:txBody>
      </p:sp>
      <p:sp>
        <p:nvSpPr>
          <p:cNvPr id="20" name="TextBox 19">
            <a:extLst>
              <a:ext uri="{FF2B5EF4-FFF2-40B4-BE49-F238E27FC236}">
                <a16:creationId xmlns:a16="http://schemas.microsoft.com/office/drawing/2014/main" id="{9FDF6658-A2EC-18F8-240C-2CD40E6295DD}"/>
              </a:ext>
            </a:extLst>
          </p:cNvPr>
          <p:cNvSpPr txBox="1"/>
          <p:nvPr/>
        </p:nvSpPr>
        <p:spPr>
          <a:xfrm>
            <a:off x="3982277" y="5915660"/>
            <a:ext cx="641522" cy="369332"/>
          </a:xfrm>
          <a:prstGeom prst="rect">
            <a:avLst/>
          </a:prstGeom>
          <a:noFill/>
        </p:spPr>
        <p:txBody>
          <a:bodyPr wrap="none" rtlCol="0">
            <a:spAutoFit/>
          </a:bodyPr>
          <a:lstStyle/>
          <a:p>
            <a:r>
              <a:rPr lang="en-US" b="1" dirty="0" err="1">
                <a:solidFill>
                  <a:srgbClr val="FFFF00"/>
                </a:solidFill>
              </a:rPr>
              <a:t>Aeth</a:t>
            </a:r>
            <a:endParaRPr lang="en-US" b="1" dirty="0">
              <a:solidFill>
                <a:srgbClr val="FFFF00"/>
              </a:solidFill>
            </a:endParaRPr>
          </a:p>
        </p:txBody>
      </p:sp>
      <p:sp>
        <p:nvSpPr>
          <p:cNvPr id="21" name="TextBox 20">
            <a:extLst>
              <a:ext uri="{FF2B5EF4-FFF2-40B4-BE49-F238E27FC236}">
                <a16:creationId xmlns:a16="http://schemas.microsoft.com/office/drawing/2014/main" id="{6B63EA56-EAD0-FBB5-85BA-5104EE361D6F}"/>
              </a:ext>
            </a:extLst>
          </p:cNvPr>
          <p:cNvSpPr txBox="1"/>
          <p:nvPr/>
        </p:nvSpPr>
        <p:spPr>
          <a:xfrm>
            <a:off x="3910873" y="5177143"/>
            <a:ext cx="418704" cy="369332"/>
          </a:xfrm>
          <a:prstGeom prst="rect">
            <a:avLst/>
          </a:prstGeom>
          <a:noFill/>
        </p:spPr>
        <p:txBody>
          <a:bodyPr wrap="none" rtlCol="0">
            <a:spAutoFit/>
          </a:bodyPr>
          <a:lstStyle/>
          <a:p>
            <a:r>
              <a:rPr lang="en-US" b="1" dirty="0">
                <a:solidFill>
                  <a:srgbClr val="FFFF00"/>
                </a:solidFill>
              </a:rPr>
              <a:t>O</a:t>
            </a:r>
            <a:r>
              <a:rPr lang="en-US" b="1" baseline="-25000" dirty="0">
                <a:solidFill>
                  <a:srgbClr val="FFFF00"/>
                </a:solidFill>
              </a:rPr>
              <a:t>3</a:t>
            </a:r>
          </a:p>
        </p:txBody>
      </p:sp>
      <p:sp>
        <p:nvSpPr>
          <p:cNvPr id="14" name="Rectangle 13">
            <a:extLst>
              <a:ext uri="{FF2B5EF4-FFF2-40B4-BE49-F238E27FC236}">
                <a16:creationId xmlns:a16="http://schemas.microsoft.com/office/drawing/2014/main" id="{4A6D4D7B-CC9D-80A2-B5D7-2CDDAABAEE4F}"/>
              </a:ext>
            </a:extLst>
          </p:cNvPr>
          <p:cNvSpPr/>
          <p:nvPr/>
        </p:nvSpPr>
        <p:spPr>
          <a:xfrm>
            <a:off x="5293441" y="5546475"/>
            <a:ext cx="1133856" cy="92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Picarro</a:t>
            </a:r>
            <a:endParaRPr lang="en-US" dirty="0"/>
          </a:p>
          <a:p>
            <a:pPr algn="ctr"/>
            <a:r>
              <a:rPr lang="en-US" sz="1400" dirty="0"/>
              <a:t>CO, CO</a:t>
            </a:r>
            <a:r>
              <a:rPr lang="en-US" sz="1400" baseline="-25000" dirty="0"/>
              <a:t>2</a:t>
            </a:r>
            <a:r>
              <a:rPr lang="en-US" sz="1400" dirty="0"/>
              <a:t>, CH</a:t>
            </a:r>
            <a:r>
              <a:rPr lang="en-US" sz="1400" baseline="-25000" dirty="0"/>
              <a:t>4</a:t>
            </a:r>
            <a:r>
              <a:rPr lang="en-US" sz="1400" dirty="0"/>
              <a:t>, H</a:t>
            </a:r>
            <a:r>
              <a:rPr lang="en-US" sz="1400" baseline="-25000" dirty="0"/>
              <a:t>2</a:t>
            </a:r>
            <a:r>
              <a:rPr lang="en-US" sz="1400" dirty="0"/>
              <a:t>O</a:t>
            </a:r>
          </a:p>
        </p:txBody>
      </p:sp>
      <p:sp>
        <p:nvSpPr>
          <p:cNvPr id="23" name="TextBox 22">
            <a:extLst>
              <a:ext uri="{FF2B5EF4-FFF2-40B4-BE49-F238E27FC236}">
                <a16:creationId xmlns:a16="http://schemas.microsoft.com/office/drawing/2014/main" id="{8EAE736B-53DA-361A-65A0-F709AE1EDD79}"/>
              </a:ext>
            </a:extLst>
          </p:cNvPr>
          <p:cNvSpPr txBox="1"/>
          <p:nvPr/>
        </p:nvSpPr>
        <p:spPr>
          <a:xfrm>
            <a:off x="8295633" y="6423197"/>
            <a:ext cx="3553473" cy="369332"/>
          </a:xfrm>
          <a:prstGeom prst="rect">
            <a:avLst/>
          </a:prstGeom>
          <a:noFill/>
        </p:spPr>
        <p:txBody>
          <a:bodyPr wrap="none" rtlCol="0">
            <a:spAutoFit/>
          </a:bodyPr>
          <a:lstStyle/>
          <a:p>
            <a:r>
              <a:rPr lang="en-US" dirty="0"/>
              <a:t>BOS measures day/night, rain/cloud</a:t>
            </a:r>
          </a:p>
        </p:txBody>
      </p:sp>
      <p:sp>
        <p:nvSpPr>
          <p:cNvPr id="2" name="TextBox 1">
            <a:extLst>
              <a:ext uri="{FF2B5EF4-FFF2-40B4-BE49-F238E27FC236}">
                <a16:creationId xmlns:a16="http://schemas.microsoft.com/office/drawing/2014/main" id="{96B1788D-9FEB-12CB-2264-3F580267D827}"/>
              </a:ext>
            </a:extLst>
          </p:cNvPr>
          <p:cNvSpPr txBox="1"/>
          <p:nvPr/>
        </p:nvSpPr>
        <p:spPr>
          <a:xfrm>
            <a:off x="-60112" y="6566270"/>
            <a:ext cx="4042389" cy="369332"/>
          </a:xfrm>
          <a:prstGeom prst="rect">
            <a:avLst/>
          </a:prstGeom>
          <a:noFill/>
        </p:spPr>
        <p:txBody>
          <a:bodyPr wrap="none" rtlCol="0">
            <a:spAutoFit/>
          </a:bodyPr>
          <a:lstStyle/>
          <a:p>
            <a:r>
              <a:rPr lang="en-US" dirty="0"/>
              <a:t>Sampling at BOS started September 2019</a:t>
            </a:r>
          </a:p>
        </p:txBody>
      </p:sp>
    </p:spTree>
    <p:extLst>
      <p:ext uri="{BB962C8B-B14F-4D97-AF65-F5344CB8AC3E}">
        <p14:creationId xmlns:p14="http://schemas.microsoft.com/office/powerpoint/2010/main" val="3149464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B939D52-0898-6160-929E-63F6BDD0E0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4"/>
          <a:stretch/>
        </p:blipFill>
        <p:spPr bwMode="auto">
          <a:xfrm>
            <a:off x="285008" y="808995"/>
            <a:ext cx="9545782" cy="48583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BA6243-7CBB-E933-E1C9-68F050A47637}"/>
              </a:ext>
            </a:extLst>
          </p:cNvPr>
          <p:cNvSpPr txBox="1"/>
          <p:nvPr/>
        </p:nvSpPr>
        <p:spPr>
          <a:xfrm>
            <a:off x="2955525" y="52120"/>
            <a:ext cx="6280950" cy="461665"/>
          </a:xfrm>
          <a:prstGeom prst="rect">
            <a:avLst/>
          </a:prstGeom>
          <a:noFill/>
        </p:spPr>
        <p:txBody>
          <a:bodyPr wrap="none" rtlCol="0">
            <a:spAutoFit/>
          </a:bodyPr>
          <a:lstStyle/>
          <a:p>
            <a:r>
              <a:rPr lang="en-US" sz="2400" u="sng" dirty="0"/>
              <a:t>Identification of smoke events at Table Mountain</a:t>
            </a:r>
          </a:p>
        </p:txBody>
      </p:sp>
      <p:sp>
        <p:nvSpPr>
          <p:cNvPr id="8" name="Oval 7">
            <a:extLst>
              <a:ext uri="{FF2B5EF4-FFF2-40B4-BE49-F238E27FC236}">
                <a16:creationId xmlns:a16="http://schemas.microsoft.com/office/drawing/2014/main" id="{33B06240-3798-648D-A22C-AED142040748}"/>
              </a:ext>
            </a:extLst>
          </p:cNvPr>
          <p:cNvSpPr/>
          <p:nvPr/>
        </p:nvSpPr>
        <p:spPr>
          <a:xfrm rot="16200000">
            <a:off x="1910992" y="4638949"/>
            <a:ext cx="2218944" cy="1773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F75F4F-0EDB-E630-A6C0-46CB44FB8EDE}"/>
              </a:ext>
            </a:extLst>
          </p:cNvPr>
          <p:cNvSpPr/>
          <p:nvPr/>
        </p:nvSpPr>
        <p:spPr>
          <a:xfrm rot="16200000">
            <a:off x="6584034" y="4480178"/>
            <a:ext cx="2218944" cy="5259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8293DF-EFF3-F5A0-C0C1-DAB4F5D94B6C}"/>
              </a:ext>
            </a:extLst>
          </p:cNvPr>
          <p:cNvSpPr txBox="1"/>
          <p:nvPr/>
        </p:nvSpPr>
        <p:spPr>
          <a:xfrm>
            <a:off x="1616781" y="2728887"/>
            <a:ext cx="1877731" cy="646331"/>
          </a:xfrm>
          <a:prstGeom prst="rect">
            <a:avLst/>
          </a:prstGeom>
          <a:solidFill>
            <a:schemeClr val="bg1"/>
          </a:solidFill>
        </p:spPr>
        <p:txBody>
          <a:bodyPr wrap="square" rtlCol="0">
            <a:spAutoFit/>
          </a:bodyPr>
          <a:lstStyle/>
          <a:p>
            <a:r>
              <a:rPr lang="en-US" dirty="0"/>
              <a:t>All three methods identify smoke</a:t>
            </a:r>
          </a:p>
        </p:txBody>
      </p:sp>
      <p:cxnSp>
        <p:nvCxnSpPr>
          <p:cNvPr id="11" name="Straight Arrow Connector 10">
            <a:extLst>
              <a:ext uri="{FF2B5EF4-FFF2-40B4-BE49-F238E27FC236}">
                <a16:creationId xmlns:a16="http://schemas.microsoft.com/office/drawing/2014/main" id="{23A9BB0D-088D-FCC9-B5FA-4B122D9CE6B4}"/>
              </a:ext>
            </a:extLst>
          </p:cNvPr>
          <p:cNvCxnSpPr>
            <a:cxnSpLocks/>
          </p:cNvCxnSpPr>
          <p:nvPr/>
        </p:nvCxnSpPr>
        <p:spPr>
          <a:xfrm>
            <a:off x="2650434" y="3309027"/>
            <a:ext cx="344696" cy="325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C1BBD4F-353C-7699-8FC8-D4155400FE88}"/>
              </a:ext>
            </a:extLst>
          </p:cNvPr>
          <p:cNvCxnSpPr>
            <a:cxnSpLocks/>
          </p:cNvCxnSpPr>
          <p:nvPr/>
        </p:nvCxnSpPr>
        <p:spPr>
          <a:xfrm>
            <a:off x="7070766" y="2995113"/>
            <a:ext cx="522515" cy="677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BC11C7-929D-9CC7-170D-39DC82EF6B6C}"/>
              </a:ext>
            </a:extLst>
          </p:cNvPr>
          <p:cNvSpPr txBox="1"/>
          <p:nvPr/>
        </p:nvSpPr>
        <p:spPr>
          <a:xfrm>
            <a:off x="6231136" y="2493250"/>
            <a:ext cx="1877731" cy="923330"/>
          </a:xfrm>
          <a:prstGeom prst="rect">
            <a:avLst/>
          </a:prstGeom>
          <a:solidFill>
            <a:schemeClr val="bg1"/>
          </a:solidFill>
        </p:spPr>
        <p:txBody>
          <a:bodyPr wrap="square" rtlCol="0">
            <a:spAutoFit/>
          </a:bodyPr>
          <a:lstStyle/>
          <a:p>
            <a:r>
              <a:rPr lang="en-US" dirty="0"/>
              <a:t>Surface methods see smoke, satellite does not</a:t>
            </a:r>
          </a:p>
        </p:txBody>
      </p:sp>
      <p:sp>
        <p:nvSpPr>
          <p:cNvPr id="14" name="Right Brace 13">
            <a:extLst>
              <a:ext uri="{FF2B5EF4-FFF2-40B4-BE49-F238E27FC236}">
                <a16:creationId xmlns:a16="http://schemas.microsoft.com/office/drawing/2014/main" id="{31B55E2D-DABB-DB73-6B8E-163C7539AA30}"/>
              </a:ext>
            </a:extLst>
          </p:cNvPr>
          <p:cNvSpPr/>
          <p:nvPr/>
        </p:nvSpPr>
        <p:spPr>
          <a:xfrm>
            <a:off x="9823863" y="4743140"/>
            <a:ext cx="71049" cy="470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26BD1229-B24C-B7EE-39EC-2992CD307CEB}"/>
              </a:ext>
            </a:extLst>
          </p:cNvPr>
          <p:cNvSpPr/>
          <p:nvPr/>
        </p:nvSpPr>
        <p:spPr>
          <a:xfrm>
            <a:off x="1045028" y="1190679"/>
            <a:ext cx="1975435" cy="870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DC79145-8830-9840-7D46-DD3EB1A1776C}"/>
              </a:ext>
            </a:extLst>
          </p:cNvPr>
          <p:cNvSpPr/>
          <p:nvPr/>
        </p:nvSpPr>
        <p:spPr>
          <a:xfrm>
            <a:off x="1128157" y="1190679"/>
            <a:ext cx="106878" cy="1274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A23B200-698B-14CB-747D-7DBB5B886BC4}"/>
              </a:ext>
            </a:extLst>
          </p:cNvPr>
          <p:cNvSpPr txBox="1"/>
          <p:nvPr/>
        </p:nvSpPr>
        <p:spPr>
          <a:xfrm>
            <a:off x="1211285" y="1124949"/>
            <a:ext cx="1762855" cy="307777"/>
          </a:xfrm>
          <a:prstGeom prst="rect">
            <a:avLst/>
          </a:prstGeom>
          <a:noFill/>
        </p:spPr>
        <p:txBody>
          <a:bodyPr wrap="none" rtlCol="0">
            <a:spAutoFit/>
          </a:bodyPr>
          <a:lstStyle/>
          <a:p>
            <a:r>
              <a:rPr lang="en-US" sz="1400" dirty="0"/>
              <a:t>Surface smoke events</a:t>
            </a:r>
          </a:p>
        </p:txBody>
      </p:sp>
      <p:sp>
        <p:nvSpPr>
          <p:cNvPr id="18" name="Rectangle 17">
            <a:extLst>
              <a:ext uri="{FF2B5EF4-FFF2-40B4-BE49-F238E27FC236}">
                <a16:creationId xmlns:a16="http://schemas.microsoft.com/office/drawing/2014/main" id="{2D8CC018-6234-0F32-E4EF-BB2BE5BF4155}"/>
              </a:ext>
            </a:extLst>
          </p:cNvPr>
          <p:cNvSpPr/>
          <p:nvPr/>
        </p:nvSpPr>
        <p:spPr>
          <a:xfrm>
            <a:off x="1045028" y="926275"/>
            <a:ext cx="1910497" cy="506451"/>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7631AD8-1322-C94F-9D01-ED4FCE57DA23}"/>
              </a:ext>
            </a:extLst>
          </p:cNvPr>
          <p:cNvCxnSpPr/>
          <p:nvPr/>
        </p:nvCxnSpPr>
        <p:spPr>
          <a:xfrm flipV="1">
            <a:off x="2137558" y="1432726"/>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CFE692-36BC-D50F-8731-CCF2E1A9F663}"/>
              </a:ext>
            </a:extLst>
          </p:cNvPr>
          <p:cNvCxnSpPr>
            <a:cxnSpLocks/>
          </p:cNvCxnSpPr>
          <p:nvPr/>
        </p:nvCxnSpPr>
        <p:spPr>
          <a:xfrm>
            <a:off x="983643" y="1519809"/>
            <a:ext cx="21949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3">
            <a:extLst>
              <a:ext uri="{FF2B5EF4-FFF2-40B4-BE49-F238E27FC236}">
                <a16:creationId xmlns:a16="http://schemas.microsoft.com/office/drawing/2014/main" id="{E58C8D24-DFDF-7534-EC28-BB4835862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861" y="1005388"/>
            <a:ext cx="6804765" cy="42204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525170-2637-BAE5-E7DF-29659C52FEE0}"/>
              </a:ext>
            </a:extLst>
          </p:cNvPr>
          <p:cNvSpPr txBox="1"/>
          <p:nvPr/>
        </p:nvSpPr>
        <p:spPr>
          <a:xfrm>
            <a:off x="8117562" y="3612973"/>
            <a:ext cx="579005" cy="369332"/>
          </a:xfrm>
          <a:prstGeom prst="rect">
            <a:avLst/>
          </a:prstGeom>
          <a:noFill/>
        </p:spPr>
        <p:txBody>
          <a:bodyPr wrap="none" rtlCol="0">
            <a:spAutoFit/>
          </a:bodyPr>
          <a:lstStyle/>
          <a:p>
            <a:r>
              <a:rPr lang="en-US" b="1" dirty="0">
                <a:solidFill>
                  <a:srgbClr val="FFFF00"/>
                </a:solidFill>
              </a:rPr>
              <a:t>BOS</a:t>
            </a:r>
          </a:p>
        </p:txBody>
      </p:sp>
    </p:spTree>
    <p:extLst>
      <p:ext uri="{BB962C8B-B14F-4D97-AF65-F5344CB8AC3E}">
        <p14:creationId xmlns:p14="http://schemas.microsoft.com/office/powerpoint/2010/main" val="2517755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B939D52-0898-6160-929E-63F6BDD0E0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4"/>
          <a:stretch/>
        </p:blipFill>
        <p:spPr bwMode="auto">
          <a:xfrm>
            <a:off x="285008" y="808995"/>
            <a:ext cx="9545782" cy="48583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BA6243-7CBB-E933-E1C9-68F050A47637}"/>
              </a:ext>
            </a:extLst>
          </p:cNvPr>
          <p:cNvSpPr txBox="1"/>
          <p:nvPr/>
        </p:nvSpPr>
        <p:spPr>
          <a:xfrm>
            <a:off x="2955525" y="52120"/>
            <a:ext cx="6280950" cy="461665"/>
          </a:xfrm>
          <a:prstGeom prst="rect">
            <a:avLst/>
          </a:prstGeom>
          <a:noFill/>
        </p:spPr>
        <p:txBody>
          <a:bodyPr wrap="none" rtlCol="0">
            <a:spAutoFit/>
          </a:bodyPr>
          <a:lstStyle/>
          <a:p>
            <a:r>
              <a:rPr lang="en-US" sz="2400" u="sng" dirty="0"/>
              <a:t>Identification of smoke events at Table Mountain</a:t>
            </a:r>
          </a:p>
        </p:txBody>
      </p:sp>
      <p:sp>
        <p:nvSpPr>
          <p:cNvPr id="8" name="Oval 7">
            <a:extLst>
              <a:ext uri="{FF2B5EF4-FFF2-40B4-BE49-F238E27FC236}">
                <a16:creationId xmlns:a16="http://schemas.microsoft.com/office/drawing/2014/main" id="{33B06240-3798-648D-A22C-AED142040748}"/>
              </a:ext>
            </a:extLst>
          </p:cNvPr>
          <p:cNvSpPr/>
          <p:nvPr/>
        </p:nvSpPr>
        <p:spPr>
          <a:xfrm rot="16200000">
            <a:off x="1910992" y="4638949"/>
            <a:ext cx="2218944" cy="1773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F75F4F-0EDB-E630-A6C0-46CB44FB8EDE}"/>
              </a:ext>
            </a:extLst>
          </p:cNvPr>
          <p:cNvSpPr/>
          <p:nvPr/>
        </p:nvSpPr>
        <p:spPr>
          <a:xfrm rot="16200000">
            <a:off x="6584034" y="4480178"/>
            <a:ext cx="2218944" cy="5259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8293DF-EFF3-F5A0-C0C1-DAB4F5D94B6C}"/>
              </a:ext>
            </a:extLst>
          </p:cNvPr>
          <p:cNvSpPr txBox="1"/>
          <p:nvPr/>
        </p:nvSpPr>
        <p:spPr>
          <a:xfrm>
            <a:off x="1616781" y="2728887"/>
            <a:ext cx="1877731" cy="646331"/>
          </a:xfrm>
          <a:prstGeom prst="rect">
            <a:avLst/>
          </a:prstGeom>
          <a:solidFill>
            <a:schemeClr val="bg1"/>
          </a:solidFill>
        </p:spPr>
        <p:txBody>
          <a:bodyPr wrap="square" rtlCol="0">
            <a:spAutoFit/>
          </a:bodyPr>
          <a:lstStyle/>
          <a:p>
            <a:r>
              <a:rPr lang="en-US" dirty="0"/>
              <a:t>All three methods identify smoke</a:t>
            </a:r>
          </a:p>
        </p:txBody>
      </p:sp>
      <p:cxnSp>
        <p:nvCxnSpPr>
          <p:cNvPr id="11" name="Straight Arrow Connector 10">
            <a:extLst>
              <a:ext uri="{FF2B5EF4-FFF2-40B4-BE49-F238E27FC236}">
                <a16:creationId xmlns:a16="http://schemas.microsoft.com/office/drawing/2014/main" id="{23A9BB0D-088D-FCC9-B5FA-4B122D9CE6B4}"/>
              </a:ext>
            </a:extLst>
          </p:cNvPr>
          <p:cNvCxnSpPr>
            <a:cxnSpLocks/>
          </p:cNvCxnSpPr>
          <p:nvPr/>
        </p:nvCxnSpPr>
        <p:spPr>
          <a:xfrm>
            <a:off x="2650434" y="3309027"/>
            <a:ext cx="344696" cy="325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C1BBD4F-353C-7699-8FC8-D4155400FE88}"/>
              </a:ext>
            </a:extLst>
          </p:cNvPr>
          <p:cNvCxnSpPr>
            <a:cxnSpLocks/>
          </p:cNvCxnSpPr>
          <p:nvPr/>
        </p:nvCxnSpPr>
        <p:spPr>
          <a:xfrm flipH="1">
            <a:off x="7682773" y="2676387"/>
            <a:ext cx="230518" cy="943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BC11C7-929D-9CC7-170D-39DC82EF6B6C}"/>
              </a:ext>
            </a:extLst>
          </p:cNvPr>
          <p:cNvSpPr txBox="1"/>
          <p:nvPr/>
        </p:nvSpPr>
        <p:spPr>
          <a:xfrm>
            <a:off x="7748788" y="2476624"/>
            <a:ext cx="3300212" cy="646331"/>
          </a:xfrm>
          <a:prstGeom prst="rect">
            <a:avLst/>
          </a:prstGeom>
          <a:solidFill>
            <a:schemeClr val="bg1"/>
          </a:solidFill>
        </p:spPr>
        <p:txBody>
          <a:bodyPr wrap="square" rtlCol="0">
            <a:spAutoFit/>
          </a:bodyPr>
          <a:lstStyle/>
          <a:p>
            <a:r>
              <a:rPr lang="en-US" dirty="0"/>
              <a:t>Surface methods identify smoke, satellite does not</a:t>
            </a:r>
          </a:p>
        </p:txBody>
      </p:sp>
      <p:sp>
        <p:nvSpPr>
          <p:cNvPr id="14" name="Right Brace 13">
            <a:extLst>
              <a:ext uri="{FF2B5EF4-FFF2-40B4-BE49-F238E27FC236}">
                <a16:creationId xmlns:a16="http://schemas.microsoft.com/office/drawing/2014/main" id="{31B55E2D-DABB-DB73-6B8E-163C7539AA30}"/>
              </a:ext>
            </a:extLst>
          </p:cNvPr>
          <p:cNvSpPr/>
          <p:nvPr/>
        </p:nvSpPr>
        <p:spPr>
          <a:xfrm>
            <a:off x="9823863" y="4743140"/>
            <a:ext cx="71049" cy="470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26BD1229-B24C-B7EE-39EC-2992CD307CEB}"/>
              </a:ext>
            </a:extLst>
          </p:cNvPr>
          <p:cNvSpPr/>
          <p:nvPr/>
        </p:nvSpPr>
        <p:spPr>
          <a:xfrm>
            <a:off x="1045028" y="1190679"/>
            <a:ext cx="1975435" cy="870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DC79145-8830-9840-7D46-DD3EB1A1776C}"/>
              </a:ext>
            </a:extLst>
          </p:cNvPr>
          <p:cNvSpPr/>
          <p:nvPr/>
        </p:nvSpPr>
        <p:spPr>
          <a:xfrm>
            <a:off x="1128157" y="1190679"/>
            <a:ext cx="106878" cy="1274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A23B200-698B-14CB-747D-7DBB5B886BC4}"/>
              </a:ext>
            </a:extLst>
          </p:cNvPr>
          <p:cNvSpPr txBox="1"/>
          <p:nvPr/>
        </p:nvSpPr>
        <p:spPr>
          <a:xfrm>
            <a:off x="1211285" y="1124949"/>
            <a:ext cx="1762855" cy="307777"/>
          </a:xfrm>
          <a:prstGeom prst="rect">
            <a:avLst/>
          </a:prstGeom>
          <a:noFill/>
        </p:spPr>
        <p:txBody>
          <a:bodyPr wrap="none" rtlCol="0">
            <a:spAutoFit/>
          </a:bodyPr>
          <a:lstStyle/>
          <a:p>
            <a:r>
              <a:rPr lang="en-US" sz="1400" dirty="0"/>
              <a:t>Surface smoke events</a:t>
            </a:r>
          </a:p>
        </p:txBody>
      </p:sp>
      <p:sp>
        <p:nvSpPr>
          <p:cNvPr id="18" name="Rectangle 17">
            <a:extLst>
              <a:ext uri="{FF2B5EF4-FFF2-40B4-BE49-F238E27FC236}">
                <a16:creationId xmlns:a16="http://schemas.microsoft.com/office/drawing/2014/main" id="{2D8CC018-6234-0F32-E4EF-BB2BE5BF4155}"/>
              </a:ext>
            </a:extLst>
          </p:cNvPr>
          <p:cNvSpPr/>
          <p:nvPr/>
        </p:nvSpPr>
        <p:spPr>
          <a:xfrm>
            <a:off x="1045028" y="926275"/>
            <a:ext cx="1910497" cy="506451"/>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7631AD8-1322-C94F-9D01-ED4FCE57DA23}"/>
              </a:ext>
            </a:extLst>
          </p:cNvPr>
          <p:cNvCxnSpPr/>
          <p:nvPr/>
        </p:nvCxnSpPr>
        <p:spPr>
          <a:xfrm flipV="1">
            <a:off x="2137558" y="1432726"/>
            <a:ext cx="0" cy="637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CFE692-36BC-D50F-8731-CCF2E1A9F663}"/>
              </a:ext>
            </a:extLst>
          </p:cNvPr>
          <p:cNvCxnSpPr>
            <a:cxnSpLocks/>
          </p:cNvCxnSpPr>
          <p:nvPr/>
        </p:nvCxnSpPr>
        <p:spPr>
          <a:xfrm>
            <a:off x="983643" y="1519809"/>
            <a:ext cx="21949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525170-2637-BAE5-E7DF-29659C52FEE0}"/>
              </a:ext>
            </a:extLst>
          </p:cNvPr>
          <p:cNvSpPr txBox="1"/>
          <p:nvPr/>
        </p:nvSpPr>
        <p:spPr>
          <a:xfrm>
            <a:off x="8117562" y="3612973"/>
            <a:ext cx="579005" cy="369332"/>
          </a:xfrm>
          <a:prstGeom prst="rect">
            <a:avLst/>
          </a:prstGeom>
          <a:noFill/>
        </p:spPr>
        <p:txBody>
          <a:bodyPr wrap="none" rtlCol="0">
            <a:spAutoFit/>
          </a:bodyPr>
          <a:lstStyle/>
          <a:p>
            <a:r>
              <a:rPr lang="en-US" b="1" dirty="0">
                <a:solidFill>
                  <a:srgbClr val="FFFF00"/>
                </a:solidFill>
              </a:rPr>
              <a:t>BOS</a:t>
            </a:r>
          </a:p>
        </p:txBody>
      </p:sp>
      <p:sp>
        <p:nvSpPr>
          <p:cNvPr id="22" name="TextBox 21">
            <a:extLst>
              <a:ext uri="{FF2B5EF4-FFF2-40B4-BE49-F238E27FC236}">
                <a16:creationId xmlns:a16="http://schemas.microsoft.com/office/drawing/2014/main" id="{F885E273-8AF1-2A5E-C270-7782123209B6}"/>
              </a:ext>
            </a:extLst>
          </p:cNvPr>
          <p:cNvSpPr txBox="1"/>
          <p:nvPr/>
        </p:nvSpPr>
        <p:spPr>
          <a:xfrm>
            <a:off x="825500" y="6362700"/>
            <a:ext cx="184731" cy="369332"/>
          </a:xfrm>
          <a:prstGeom prst="rect">
            <a:avLst/>
          </a:prstGeom>
          <a:noFill/>
        </p:spPr>
        <p:txBody>
          <a:bodyPr wrap="none" rtlCol="0">
            <a:spAutoFit/>
          </a:bodyPr>
          <a:lstStyle/>
          <a:p>
            <a:endParaRPr lang="en-US"/>
          </a:p>
        </p:txBody>
      </p:sp>
      <p:pic>
        <p:nvPicPr>
          <p:cNvPr id="5122" name="Picture 2">
            <a:extLst>
              <a:ext uri="{FF2B5EF4-FFF2-40B4-BE49-F238E27FC236}">
                <a16:creationId xmlns:a16="http://schemas.microsoft.com/office/drawing/2014/main" id="{86AA00FA-9B31-0B00-6762-516806307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27" y="848778"/>
            <a:ext cx="6879870" cy="4267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2FD055-250A-C21F-26B3-27410359CFD8}"/>
              </a:ext>
            </a:extLst>
          </p:cNvPr>
          <p:cNvSpPr txBox="1"/>
          <p:nvPr/>
        </p:nvSpPr>
        <p:spPr>
          <a:xfrm>
            <a:off x="2092712" y="5880340"/>
            <a:ext cx="7238713" cy="923330"/>
          </a:xfrm>
          <a:prstGeom prst="rect">
            <a:avLst/>
          </a:prstGeom>
          <a:noFill/>
        </p:spPr>
        <p:txBody>
          <a:bodyPr wrap="none" rtlCol="0">
            <a:spAutoFit/>
          </a:bodyPr>
          <a:lstStyle/>
          <a:p>
            <a:r>
              <a:rPr lang="en-US" dirty="0"/>
              <a:t>Satellite gridding might cause smoke identification algorithm to miss smoke</a:t>
            </a:r>
          </a:p>
          <a:p>
            <a:r>
              <a:rPr lang="en-US" dirty="0"/>
              <a:t>Or assumptions about smoke properties? (We know they change!)</a:t>
            </a:r>
          </a:p>
          <a:p>
            <a:r>
              <a:rPr lang="en-US" dirty="0"/>
              <a:t>Or ???</a:t>
            </a:r>
          </a:p>
        </p:txBody>
      </p:sp>
      <p:sp>
        <p:nvSpPr>
          <p:cNvPr id="24" name="Explosion 1 23">
            <a:extLst>
              <a:ext uri="{FF2B5EF4-FFF2-40B4-BE49-F238E27FC236}">
                <a16:creationId xmlns:a16="http://schemas.microsoft.com/office/drawing/2014/main" id="{6C9903CC-2281-9F0B-C51D-93540F5C5F25}"/>
              </a:ext>
            </a:extLst>
          </p:cNvPr>
          <p:cNvSpPr/>
          <p:nvPr/>
        </p:nvSpPr>
        <p:spPr>
          <a:xfrm>
            <a:off x="9215049" y="4921131"/>
            <a:ext cx="2976951" cy="20828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21D34CE-DF91-7E48-5CE7-65DE888C8289}"/>
              </a:ext>
            </a:extLst>
          </p:cNvPr>
          <p:cNvSpPr txBox="1"/>
          <p:nvPr/>
        </p:nvSpPr>
        <p:spPr>
          <a:xfrm>
            <a:off x="9751179" y="5712916"/>
            <a:ext cx="1904689" cy="369332"/>
          </a:xfrm>
          <a:prstGeom prst="rect">
            <a:avLst/>
          </a:prstGeom>
          <a:noFill/>
        </p:spPr>
        <p:txBody>
          <a:bodyPr wrap="none" rtlCol="0">
            <a:spAutoFit/>
          </a:bodyPr>
          <a:lstStyle/>
          <a:p>
            <a:r>
              <a:rPr lang="en-US" dirty="0"/>
              <a:t>Ongoing research!</a:t>
            </a:r>
          </a:p>
        </p:txBody>
      </p:sp>
    </p:spTree>
    <p:extLst>
      <p:ext uri="{BB962C8B-B14F-4D97-AF65-F5344CB8AC3E}">
        <p14:creationId xmlns:p14="http://schemas.microsoft.com/office/powerpoint/2010/main" val="2395320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45A747-A870-2941-F04F-78219B2BFF0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78560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A853BE-3720-48EA-8B1D-22F20BECA62A}"/>
              </a:ext>
            </a:extLst>
          </p:cNvPr>
          <p:cNvGrpSpPr/>
          <p:nvPr/>
        </p:nvGrpSpPr>
        <p:grpSpPr>
          <a:xfrm>
            <a:off x="333684" y="376115"/>
            <a:ext cx="4896718" cy="4766345"/>
            <a:chOff x="1170001" y="608058"/>
            <a:chExt cx="3610097" cy="3483495"/>
          </a:xfrm>
        </p:grpSpPr>
        <p:pic>
          <p:nvPicPr>
            <p:cNvPr id="3" name="Picture 2">
              <a:extLst>
                <a:ext uri="{FF2B5EF4-FFF2-40B4-BE49-F238E27FC236}">
                  <a16:creationId xmlns:a16="http://schemas.microsoft.com/office/drawing/2014/main" id="{FC479ED1-094B-F5D4-0A14-E092988CDEC6}"/>
                </a:ext>
              </a:extLst>
            </p:cNvPr>
            <p:cNvPicPr>
              <a:picLocks noChangeAspect="1"/>
            </p:cNvPicPr>
            <p:nvPr/>
          </p:nvPicPr>
          <p:blipFill rotWithShape="1">
            <a:blip r:embed="rId2"/>
            <a:srcRect b="21286"/>
            <a:stretch/>
          </p:blipFill>
          <p:spPr>
            <a:xfrm>
              <a:off x="1170001" y="1237884"/>
              <a:ext cx="3505321" cy="2853669"/>
            </a:xfrm>
            <a:prstGeom prst="rect">
              <a:avLst/>
            </a:prstGeom>
          </p:spPr>
        </p:pic>
        <p:sp>
          <p:nvSpPr>
            <p:cNvPr id="4" name="Freeform 3">
              <a:extLst>
                <a:ext uri="{FF2B5EF4-FFF2-40B4-BE49-F238E27FC236}">
                  <a16:creationId xmlns:a16="http://schemas.microsoft.com/office/drawing/2014/main" id="{7798783A-5C37-4AB6-7DB1-AE789058273A}"/>
                </a:ext>
              </a:extLst>
            </p:cNvPr>
            <p:cNvSpPr/>
            <p:nvPr/>
          </p:nvSpPr>
          <p:spPr>
            <a:xfrm>
              <a:off x="1741622" y="2908731"/>
              <a:ext cx="1428750" cy="828675"/>
            </a:xfrm>
            <a:custGeom>
              <a:avLst/>
              <a:gdLst>
                <a:gd name="connsiteX0" fmla="*/ 0 w 1428750"/>
                <a:gd name="connsiteY0" fmla="*/ 0 h 828675"/>
                <a:gd name="connsiteX1" fmla="*/ 31750 w 1428750"/>
                <a:gd name="connsiteY1" fmla="*/ 15875 h 828675"/>
                <a:gd name="connsiteX2" fmla="*/ 38100 w 1428750"/>
                <a:gd name="connsiteY2" fmla="*/ 25400 h 828675"/>
                <a:gd name="connsiteX3" fmla="*/ 47625 w 1428750"/>
                <a:gd name="connsiteY3" fmla="*/ 28575 h 828675"/>
                <a:gd name="connsiteX4" fmla="*/ 57150 w 1428750"/>
                <a:gd name="connsiteY4" fmla="*/ 34925 h 828675"/>
                <a:gd name="connsiteX5" fmla="*/ 76200 w 1428750"/>
                <a:gd name="connsiteY5" fmla="*/ 41275 h 828675"/>
                <a:gd name="connsiteX6" fmla="*/ 85725 w 1428750"/>
                <a:gd name="connsiteY6" fmla="*/ 44450 h 828675"/>
                <a:gd name="connsiteX7" fmla="*/ 104775 w 1428750"/>
                <a:gd name="connsiteY7" fmla="*/ 57150 h 828675"/>
                <a:gd name="connsiteX8" fmla="*/ 114300 w 1428750"/>
                <a:gd name="connsiteY8" fmla="*/ 63500 h 828675"/>
                <a:gd name="connsiteX9" fmla="*/ 123825 w 1428750"/>
                <a:gd name="connsiteY9" fmla="*/ 66675 h 828675"/>
                <a:gd name="connsiteX10" fmla="*/ 152400 w 1428750"/>
                <a:gd name="connsiteY10" fmla="*/ 85725 h 828675"/>
                <a:gd name="connsiteX11" fmla="*/ 161925 w 1428750"/>
                <a:gd name="connsiteY11" fmla="*/ 92075 h 828675"/>
                <a:gd name="connsiteX12" fmla="*/ 171450 w 1428750"/>
                <a:gd name="connsiteY12" fmla="*/ 98425 h 828675"/>
                <a:gd name="connsiteX13" fmla="*/ 174625 w 1428750"/>
                <a:gd name="connsiteY13" fmla="*/ 107950 h 828675"/>
                <a:gd name="connsiteX14" fmla="*/ 187325 w 1428750"/>
                <a:gd name="connsiteY14" fmla="*/ 127000 h 828675"/>
                <a:gd name="connsiteX15" fmla="*/ 200025 w 1428750"/>
                <a:gd name="connsiteY15" fmla="*/ 155575 h 828675"/>
                <a:gd name="connsiteX16" fmla="*/ 209550 w 1428750"/>
                <a:gd name="connsiteY16" fmla="*/ 165100 h 828675"/>
                <a:gd name="connsiteX17" fmla="*/ 219075 w 1428750"/>
                <a:gd name="connsiteY17" fmla="*/ 184150 h 828675"/>
                <a:gd name="connsiteX18" fmla="*/ 225425 w 1428750"/>
                <a:gd name="connsiteY18" fmla="*/ 203200 h 828675"/>
                <a:gd name="connsiteX19" fmla="*/ 231775 w 1428750"/>
                <a:gd name="connsiteY19" fmla="*/ 212725 h 828675"/>
                <a:gd name="connsiteX20" fmla="*/ 241300 w 1428750"/>
                <a:gd name="connsiteY20" fmla="*/ 241300 h 828675"/>
                <a:gd name="connsiteX21" fmla="*/ 244475 w 1428750"/>
                <a:gd name="connsiteY21" fmla="*/ 250825 h 828675"/>
                <a:gd name="connsiteX22" fmla="*/ 250825 w 1428750"/>
                <a:gd name="connsiteY22" fmla="*/ 260350 h 828675"/>
                <a:gd name="connsiteX23" fmla="*/ 257175 w 1428750"/>
                <a:gd name="connsiteY23" fmla="*/ 279400 h 828675"/>
                <a:gd name="connsiteX24" fmla="*/ 263525 w 1428750"/>
                <a:gd name="connsiteY24" fmla="*/ 288925 h 828675"/>
                <a:gd name="connsiteX25" fmla="*/ 273050 w 1428750"/>
                <a:gd name="connsiteY25" fmla="*/ 317500 h 828675"/>
                <a:gd name="connsiteX26" fmla="*/ 279400 w 1428750"/>
                <a:gd name="connsiteY26" fmla="*/ 336550 h 828675"/>
                <a:gd name="connsiteX27" fmla="*/ 282575 w 1428750"/>
                <a:gd name="connsiteY27" fmla="*/ 346075 h 828675"/>
                <a:gd name="connsiteX28" fmla="*/ 285750 w 1428750"/>
                <a:gd name="connsiteY28" fmla="*/ 365125 h 828675"/>
                <a:gd name="connsiteX29" fmla="*/ 292100 w 1428750"/>
                <a:gd name="connsiteY29" fmla="*/ 403225 h 828675"/>
                <a:gd name="connsiteX30" fmla="*/ 298450 w 1428750"/>
                <a:gd name="connsiteY30" fmla="*/ 422275 h 828675"/>
                <a:gd name="connsiteX31" fmla="*/ 304800 w 1428750"/>
                <a:gd name="connsiteY31" fmla="*/ 431800 h 828675"/>
                <a:gd name="connsiteX32" fmla="*/ 314325 w 1428750"/>
                <a:gd name="connsiteY32" fmla="*/ 460375 h 828675"/>
                <a:gd name="connsiteX33" fmla="*/ 317500 w 1428750"/>
                <a:gd name="connsiteY33" fmla="*/ 469900 h 828675"/>
                <a:gd name="connsiteX34" fmla="*/ 320675 w 1428750"/>
                <a:gd name="connsiteY34" fmla="*/ 492125 h 828675"/>
                <a:gd name="connsiteX35" fmla="*/ 327025 w 1428750"/>
                <a:gd name="connsiteY35" fmla="*/ 511175 h 828675"/>
                <a:gd name="connsiteX36" fmla="*/ 333375 w 1428750"/>
                <a:gd name="connsiteY36" fmla="*/ 530225 h 828675"/>
                <a:gd name="connsiteX37" fmla="*/ 336550 w 1428750"/>
                <a:gd name="connsiteY37" fmla="*/ 539750 h 828675"/>
                <a:gd name="connsiteX38" fmla="*/ 339725 w 1428750"/>
                <a:gd name="connsiteY38" fmla="*/ 549275 h 828675"/>
                <a:gd name="connsiteX39" fmla="*/ 346075 w 1428750"/>
                <a:gd name="connsiteY39" fmla="*/ 558800 h 828675"/>
                <a:gd name="connsiteX40" fmla="*/ 352425 w 1428750"/>
                <a:gd name="connsiteY40" fmla="*/ 577850 h 828675"/>
                <a:gd name="connsiteX41" fmla="*/ 358775 w 1428750"/>
                <a:gd name="connsiteY41" fmla="*/ 587375 h 828675"/>
                <a:gd name="connsiteX42" fmla="*/ 365125 w 1428750"/>
                <a:gd name="connsiteY42" fmla="*/ 606425 h 828675"/>
                <a:gd name="connsiteX43" fmla="*/ 368300 w 1428750"/>
                <a:gd name="connsiteY43" fmla="*/ 615950 h 828675"/>
                <a:gd name="connsiteX44" fmla="*/ 381000 w 1428750"/>
                <a:gd name="connsiteY44" fmla="*/ 635000 h 828675"/>
                <a:gd name="connsiteX45" fmla="*/ 384175 w 1428750"/>
                <a:gd name="connsiteY45" fmla="*/ 644525 h 828675"/>
                <a:gd name="connsiteX46" fmla="*/ 390525 w 1428750"/>
                <a:gd name="connsiteY46" fmla="*/ 654050 h 828675"/>
                <a:gd name="connsiteX47" fmla="*/ 393700 w 1428750"/>
                <a:gd name="connsiteY47" fmla="*/ 663575 h 828675"/>
                <a:gd name="connsiteX48" fmla="*/ 400050 w 1428750"/>
                <a:gd name="connsiteY48" fmla="*/ 673100 h 828675"/>
                <a:gd name="connsiteX49" fmla="*/ 406400 w 1428750"/>
                <a:gd name="connsiteY49" fmla="*/ 692150 h 828675"/>
                <a:gd name="connsiteX50" fmla="*/ 415925 w 1428750"/>
                <a:gd name="connsiteY50" fmla="*/ 739775 h 828675"/>
                <a:gd name="connsiteX51" fmla="*/ 419100 w 1428750"/>
                <a:gd name="connsiteY51" fmla="*/ 749300 h 828675"/>
                <a:gd name="connsiteX52" fmla="*/ 422275 w 1428750"/>
                <a:gd name="connsiteY52" fmla="*/ 758825 h 828675"/>
                <a:gd name="connsiteX53" fmla="*/ 431800 w 1428750"/>
                <a:gd name="connsiteY53" fmla="*/ 777875 h 828675"/>
                <a:gd name="connsiteX54" fmla="*/ 438150 w 1428750"/>
                <a:gd name="connsiteY54" fmla="*/ 787400 h 828675"/>
                <a:gd name="connsiteX55" fmla="*/ 444500 w 1428750"/>
                <a:gd name="connsiteY55" fmla="*/ 806450 h 828675"/>
                <a:gd name="connsiteX56" fmla="*/ 447675 w 1428750"/>
                <a:gd name="connsiteY56" fmla="*/ 815975 h 828675"/>
                <a:gd name="connsiteX57" fmla="*/ 450850 w 1428750"/>
                <a:gd name="connsiteY57" fmla="*/ 825500 h 828675"/>
                <a:gd name="connsiteX58" fmla="*/ 460375 w 1428750"/>
                <a:gd name="connsiteY58" fmla="*/ 828675 h 828675"/>
                <a:gd name="connsiteX59" fmla="*/ 482600 w 1428750"/>
                <a:gd name="connsiteY59" fmla="*/ 825500 h 828675"/>
                <a:gd name="connsiteX60" fmla="*/ 498475 w 1428750"/>
                <a:gd name="connsiteY60" fmla="*/ 809625 h 828675"/>
                <a:gd name="connsiteX61" fmla="*/ 508000 w 1428750"/>
                <a:gd name="connsiteY61" fmla="*/ 803275 h 828675"/>
                <a:gd name="connsiteX62" fmla="*/ 514350 w 1428750"/>
                <a:gd name="connsiteY62" fmla="*/ 793750 h 828675"/>
                <a:gd name="connsiteX63" fmla="*/ 523875 w 1428750"/>
                <a:gd name="connsiteY63" fmla="*/ 787400 h 828675"/>
                <a:gd name="connsiteX64" fmla="*/ 536575 w 1428750"/>
                <a:gd name="connsiteY64" fmla="*/ 774700 h 828675"/>
                <a:gd name="connsiteX65" fmla="*/ 561975 w 1428750"/>
                <a:gd name="connsiteY65" fmla="*/ 752475 h 828675"/>
                <a:gd name="connsiteX66" fmla="*/ 571500 w 1428750"/>
                <a:gd name="connsiteY66" fmla="*/ 746125 h 828675"/>
                <a:gd name="connsiteX67" fmla="*/ 596900 w 1428750"/>
                <a:gd name="connsiteY67" fmla="*/ 730250 h 828675"/>
                <a:gd name="connsiteX68" fmla="*/ 606425 w 1428750"/>
                <a:gd name="connsiteY68" fmla="*/ 727075 h 828675"/>
                <a:gd name="connsiteX69" fmla="*/ 615950 w 1428750"/>
                <a:gd name="connsiteY69" fmla="*/ 723900 h 828675"/>
                <a:gd name="connsiteX70" fmla="*/ 669925 w 1428750"/>
                <a:gd name="connsiteY70" fmla="*/ 733425 h 828675"/>
                <a:gd name="connsiteX71" fmla="*/ 688975 w 1428750"/>
                <a:gd name="connsiteY71" fmla="*/ 746125 h 828675"/>
                <a:gd name="connsiteX72" fmla="*/ 695325 w 1428750"/>
                <a:gd name="connsiteY72" fmla="*/ 755650 h 828675"/>
                <a:gd name="connsiteX73" fmla="*/ 704850 w 1428750"/>
                <a:gd name="connsiteY73" fmla="*/ 762000 h 828675"/>
                <a:gd name="connsiteX74" fmla="*/ 717550 w 1428750"/>
                <a:gd name="connsiteY74" fmla="*/ 781050 h 828675"/>
                <a:gd name="connsiteX75" fmla="*/ 723900 w 1428750"/>
                <a:gd name="connsiteY75" fmla="*/ 790575 h 828675"/>
                <a:gd name="connsiteX76" fmla="*/ 733425 w 1428750"/>
                <a:gd name="connsiteY76" fmla="*/ 793750 h 828675"/>
                <a:gd name="connsiteX77" fmla="*/ 739775 w 1428750"/>
                <a:gd name="connsiteY77" fmla="*/ 803275 h 828675"/>
                <a:gd name="connsiteX78" fmla="*/ 758825 w 1428750"/>
                <a:gd name="connsiteY78" fmla="*/ 812800 h 828675"/>
                <a:gd name="connsiteX79" fmla="*/ 768350 w 1428750"/>
                <a:gd name="connsiteY79" fmla="*/ 819150 h 828675"/>
                <a:gd name="connsiteX80" fmla="*/ 809625 w 1428750"/>
                <a:gd name="connsiteY80" fmla="*/ 815975 h 828675"/>
                <a:gd name="connsiteX81" fmla="*/ 825500 w 1428750"/>
                <a:gd name="connsiteY81" fmla="*/ 800100 h 828675"/>
                <a:gd name="connsiteX82" fmla="*/ 844550 w 1428750"/>
                <a:gd name="connsiteY82" fmla="*/ 784225 h 828675"/>
                <a:gd name="connsiteX83" fmla="*/ 866775 w 1428750"/>
                <a:gd name="connsiteY83" fmla="*/ 755650 h 828675"/>
                <a:gd name="connsiteX84" fmla="*/ 895350 w 1428750"/>
                <a:gd name="connsiteY84" fmla="*/ 742950 h 828675"/>
                <a:gd name="connsiteX85" fmla="*/ 904875 w 1428750"/>
                <a:gd name="connsiteY85" fmla="*/ 739775 h 828675"/>
                <a:gd name="connsiteX86" fmla="*/ 914400 w 1428750"/>
                <a:gd name="connsiteY86" fmla="*/ 733425 h 828675"/>
                <a:gd name="connsiteX87" fmla="*/ 952500 w 1428750"/>
                <a:gd name="connsiteY87" fmla="*/ 736600 h 828675"/>
                <a:gd name="connsiteX88" fmla="*/ 971550 w 1428750"/>
                <a:gd name="connsiteY88" fmla="*/ 752475 h 828675"/>
                <a:gd name="connsiteX89" fmla="*/ 990600 w 1428750"/>
                <a:gd name="connsiteY89" fmla="*/ 765175 h 828675"/>
                <a:gd name="connsiteX90" fmla="*/ 1009650 w 1428750"/>
                <a:gd name="connsiteY90" fmla="*/ 777875 h 828675"/>
                <a:gd name="connsiteX91" fmla="*/ 1038225 w 1428750"/>
                <a:gd name="connsiteY91" fmla="*/ 796925 h 828675"/>
                <a:gd name="connsiteX92" fmla="*/ 1047750 w 1428750"/>
                <a:gd name="connsiteY92" fmla="*/ 803275 h 828675"/>
                <a:gd name="connsiteX93" fmla="*/ 1057275 w 1428750"/>
                <a:gd name="connsiteY93" fmla="*/ 809625 h 828675"/>
                <a:gd name="connsiteX94" fmla="*/ 1079500 w 1428750"/>
                <a:gd name="connsiteY94" fmla="*/ 806450 h 828675"/>
                <a:gd name="connsiteX95" fmla="*/ 1098550 w 1428750"/>
                <a:gd name="connsiteY95" fmla="*/ 790575 h 828675"/>
                <a:gd name="connsiteX96" fmla="*/ 1111250 w 1428750"/>
                <a:gd name="connsiteY96" fmla="*/ 771525 h 828675"/>
                <a:gd name="connsiteX97" fmla="*/ 1117600 w 1428750"/>
                <a:gd name="connsiteY97" fmla="*/ 762000 h 828675"/>
                <a:gd name="connsiteX98" fmla="*/ 1120775 w 1428750"/>
                <a:gd name="connsiteY98" fmla="*/ 752475 h 828675"/>
                <a:gd name="connsiteX99" fmla="*/ 1133475 w 1428750"/>
                <a:gd name="connsiteY99" fmla="*/ 733425 h 828675"/>
                <a:gd name="connsiteX100" fmla="*/ 1139825 w 1428750"/>
                <a:gd name="connsiteY100" fmla="*/ 723900 h 828675"/>
                <a:gd name="connsiteX101" fmla="*/ 1146175 w 1428750"/>
                <a:gd name="connsiteY101" fmla="*/ 714375 h 828675"/>
                <a:gd name="connsiteX102" fmla="*/ 1165225 w 1428750"/>
                <a:gd name="connsiteY102" fmla="*/ 704850 h 828675"/>
                <a:gd name="connsiteX103" fmla="*/ 1174750 w 1428750"/>
                <a:gd name="connsiteY103" fmla="*/ 698500 h 828675"/>
                <a:gd name="connsiteX104" fmla="*/ 1184275 w 1428750"/>
                <a:gd name="connsiteY104" fmla="*/ 695325 h 828675"/>
                <a:gd name="connsiteX105" fmla="*/ 1203325 w 1428750"/>
                <a:gd name="connsiteY105" fmla="*/ 685800 h 828675"/>
                <a:gd name="connsiteX106" fmla="*/ 1231900 w 1428750"/>
                <a:gd name="connsiteY106" fmla="*/ 688975 h 828675"/>
                <a:gd name="connsiteX107" fmla="*/ 1238250 w 1428750"/>
                <a:gd name="connsiteY107" fmla="*/ 708025 h 828675"/>
                <a:gd name="connsiteX108" fmla="*/ 1241425 w 1428750"/>
                <a:gd name="connsiteY108" fmla="*/ 717550 h 828675"/>
                <a:gd name="connsiteX109" fmla="*/ 1250950 w 1428750"/>
                <a:gd name="connsiteY109" fmla="*/ 720725 h 828675"/>
                <a:gd name="connsiteX110" fmla="*/ 1270000 w 1428750"/>
                <a:gd name="connsiteY110" fmla="*/ 733425 h 828675"/>
                <a:gd name="connsiteX111" fmla="*/ 1289050 w 1428750"/>
                <a:gd name="connsiteY111" fmla="*/ 739775 h 828675"/>
                <a:gd name="connsiteX112" fmla="*/ 1308100 w 1428750"/>
                <a:gd name="connsiteY112" fmla="*/ 749300 h 828675"/>
                <a:gd name="connsiteX113" fmla="*/ 1327150 w 1428750"/>
                <a:gd name="connsiteY113" fmla="*/ 765175 h 828675"/>
                <a:gd name="connsiteX114" fmla="*/ 1336675 w 1428750"/>
                <a:gd name="connsiteY114" fmla="*/ 774700 h 828675"/>
                <a:gd name="connsiteX115" fmla="*/ 1365250 w 1428750"/>
                <a:gd name="connsiteY115" fmla="*/ 771525 h 828675"/>
                <a:gd name="connsiteX116" fmla="*/ 1374775 w 1428750"/>
                <a:gd name="connsiteY116" fmla="*/ 762000 h 828675"/>
                <a:gd name="connsiteX117" fmla="*/ 1381125 w 1428750"/>
                <a:gd name="connsiteY117" fmla="*/ 723900 h 828675"/>
                <a:gd name="connsiteX118" fmla="*/ 1390650 w 1428750"/>
                <a:gd name="connsiteY118" fmla="*/ 701675 h 828675"/>
                <a:gd name="connsiteX119" fmla="*/ 1397000 w 1428750"/>
                <a:gd name="connsiteY119" fmla="*/ 682625 h 828675"/>
                <a:gd name="connsiteX120" fmla="*/ 1400175 w 1428750"/>
                <a:gd name="connsiteY120" fmla="*/ 673100 h 828675"/>
                <a:gd name="connsiteX121" fmla="*/ 1409700 w 1428750"/>
                <a:gd name="connsiteY121" fmla="*/ 666750 h 828675"/>
                <a:gd name="connsiteX122" fmla="*/ 1428750 w 1428750"/>
                <a:gd name="connsiteY122" fmla="*/ 64135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428750" h="828675">
                  <a:moveTo>
                    <a:pt x="0" y="0"/>
                  </a:moveTo>
                  <a:cubicBezTo>
                    <a:pt x="5733" y="2457"/>
                    <a:pt x="24987" y="9112"/>
                    <a:pt x="31750" y="15875"/>
                  </a:cubicBezTo>
                  <a:cubicBezTo>
                    <a:pt x="34448" y="18573"/>
                    <a:pt x="35120" y="23016"/>
                    <a:pt x="38100" y="25400"/>
                  </a:cubicBezTo>
                  <a:cubicBezTo>
                    <a:pt x="40713" y="27491"/>
                    <a:pt x="44632" y="27078"/>
                    <a:pt x="47625" y="28575"/>
                  </a:cubicBezTo>
                  <a:cubicBezTo>
                    <a:pt x="51038" y="30282"/>
                    <a:pt x="53663" y="33375"/>
                    <a:pt x="57150" y="34925"/>
                  </a:cubicBezTo>
                  <a:cubicBezTo>
                    <a:pt x="63267" y="37643"/>
                    <a:pt x="69850" y="39158"/>
                    <a:pt x="76200" y="41275"/>
                  </a:cubicBezTo>
                  <a:cubicBezTo>
                    <a:pt x="79375" y="42333"/>
                    <a:pt x="82940" y="42594"/>
                    <a:pt x="85725" y="44450"/>
                  </a:cubicBezTo>
                  <a:lnTo>
                    <a:pt x="104775" y="57150"/>
                  </a:lnTo>
                  <a:cubicBezTo>
                    <a:pt x="107950" y="59267"/>
                    <a:pt x="110680" y="62293"/>
                    <a:pt x="114300" y="63500"/>
                  </a:cubicBezTo>
                  <a:cubicBezTo>
                    <a:pt x="117475" y="64558"/>
                    <a:pt x="120899" y="65050"/>
                    <a:pt x="123825" y="66675"/>
                  </a:cubicBezTo>
                  <a:lnTo>
                    <a:pt x="152400" y="85725"/>
                  </a:lnTo>
                  <a:lnTo>
                    <a:pt x="161925" y="92075"/>
                  </a:lnTo>
                  <a:lnTo>
                    <a:pt x="171450" y="98425"/>
                  </a:lnTo>
                  <a:cubicBezTo>
                    <a:pt x="172508" y="101600"/>
                    <a:pt x="173000" y="105024"/>
                    <a:pt x="174625" y="107950"/>
                  </a:cubicBezTo>
                  <a:cubicBezTo>
                    <a:pt x="178331" y="114621"/>
                    <a:pt x="184912" y="119760"/>
                    <a:pt x="187325" y="127000"/>
                  </a:cubicBezTo>
                  <a:cubicBezTo>
                    <a:pt x="191940" y="140844"/>
                    <a:pt x="191639" y="145512"/>
                    <a:pt x="200025" y="155575"/>
                  </a:cubicBezTo>
                  <a:cubicBezTo>
                    <a:pt x="202900" y="159024"/>
                    <a:pt x="206375" y="161925"/>
                    <a:pt x="209550" y="165100"/>
                  </a:cubicBezTo>
                  <a:cubicBezTo>
                    <a:pt x="221129" y="199838"/>
                    <a:pt x="202662" y="147221"/>
                    <a:pt x="219075" y="184150"/>
                  </a:cubicBezTo>
                  <a:cubicBezTo>
                    <a:pt x="221793" y="190267"/>
                    <a:pt x="221712" y="197631"/>
                    <a:pt x="225425" y="203200"/>
                  </a:cubicBezTo>
                  <a:cubicBezTo>
                    <a:pt x="227542" y="206375"/>
                    <a:pt x="230225" y="209238"/>
                    <a:pt x="231775" y="212725"/>
                  </a:cubicBezTo>
                  <a:lnTo>
                    <a:pt x="241300" y="241300"/>
                  </a:lnTo>
                  <a:cubicBezTo>
                    <a:pt x="242358" y="244475"/>
                    <a:pt x="242619" y="248040"/>
                    <a:pt x="244475" y="250825"/>
                  </a:cubicBezTo>
                  <a:cubicBezTo>
                    <a:pt x="246592" y="254000"/>
                    <a:pt x="249275" y="256863"/>
                    <a:pt x="250825" y="260350"/>
                  </a:cubicBezTo>
                  <a:cubicBezTo>
                    <a:pt x="253543" y="266467"/>
                    <a:pt x="253462" y="273831"/>
                    <a:pt x="257175" y="279400"/>
                  </a:cubicBezTo>
                  <a:cubicBezTo>
                    <a:pt x="259292" y="282575"/>
                    <a:pt x="261975" y="285438"/>
                    <a:pt x="263525" y="288925"/>
                  </a:cubicBezTo>
                  <a:lnTo>
                    <a:pt x="273050" y="317500"/>
                  </a:lnTo>
                  <a:lnTo>
                    <a:pt x="279400" y="336550"/>
                  </a:lnTo>
                  <a:cubicBezTo>
                    <a:pt x="280458" y="339725"/>
                    <a:pt x="282025" y="342774"/>
                    <a:pt x="282575" y="346075"/>
                  </a:cubicBezTo>
                  <a:cubicBezTo>
                    <a:pt x="283633" y="352425"/>
                    <a:pt x="284840" y="358752"/>
                    <a:pt x="285750" y="365125"/>
                  </a:cubicBezTo>
                  <a:cubicBezTo>
                    <a:pt x="288615" y="385182"/>
                    <a:pt x="287291" y="387194"/>
                    <a:pt x="292100" y="403225"/>
                  </a:cubicBezTo>
                  <a:cubicBezTo>
                    <a:pt x="294023" y="409636"/>
                    <a:pt x="294737" y="416706"/>
                    <a:pt x="298450" y="422275"/>
                  </a:cubicBezTo>
                  <a:cubicBezTo>
                    <a:pt x="300567" y="425450"/>
                    <a:pt x="303250" y="428313"/>
                    <a:pt x="304800" y="431800"/>
                  </a:cubicBezTo>
                  <a:lnTo>
                    <a:pt x="314325" y="460375"/>
                  </a:lnTo>
                  <a:lnTo>
                    <a:pt x="317500" y="469900"/>
                  </a:lnTo>
                  <a:cubicBezTo>
                    <a:pt x="318558" y="477308"/>
                    <a:pt x="318992" y="484833"/>
                    <a:pt x="320675" y="492125"/>
                  </a:cubicBezTo>
                  <a:cubicBezTo>
                    <a:pt x="322180" y="498647"/>
                    <a:pt x="324908" y="504825"/>
                    <a:pt x="327025" y="511175"/>
                  </a:cubicBezTo>
                  <a:lnTo>
                    <a:pt x="333375" y="530225"/>
                  </a:lnTo>
                  <a:lnTo>
                    <a:pt x="336550" y="539750"/>
                  </a:lnTo>
                  <a:cubicBezTo>
                    <a:pt x="337608" y="542925"/>
                    <a:pt x="337869" y="546490"/>
                    <a:pt x="339725" y="549275"/>
                  </a:cubicBezTo>
                  <a:cubicBezTo>
                    <a:pt x="341842" y="552450"/>
                    <a:pt x="344525" y="555313"/>
                    <a:pt x="346075" y="558800"/>
                  </a:cubicBezTo>
                  <a:cubicBezTo>
                    <a:pt x="348793" y="564917"/>
                    <a:pt x="348712" y="572281"/>
                    <a:pt x="352425" y="577850"/>
                  </a:cubicBezTo>
                  <a:cubicBezTo>
                    <a:pt x="354542" y="581025"/>
                    <a:pt x="357225" y="583888"/>
                    <a:pt x="358775" y="587375"/>
                  </a:cubicBezTo>
                  <a:cubicBezTo>
                    <a:pt x="361493" y="593492"/>
                    <a:pt x="363008" y="600075"/>
                    <a:pt x="365125" y="606425"/>
                  </a:cubicBezTo>
                  <a:cubicBezTo>
                    <a:pt x="366183" y="609600"/>
                    <a:pt x="366444" y="613165"/>
                    <a:pt x="368300" y="615950"/>
                  </a:cubicBezTo>
                  <a:cubicBezTo>
                    <a:pt x="372533" y="622300"/>
                    <a:pt x="378587" y="627760"/>
                    <a:pt x="381000" y="635000"/>
                  </a:cubicBezTo>
                  <a:cubicBezTo>
                    <a:pt x="382058" y="638175"/>
                    <a:pt x="382678" y="641532"/>
                    <a:pt x="384175" y="644525"/>
                  </a:cubicBezTo>
                  <a:cubicBezTo>
                    <a:pt x="385882" y="647938"/>
                    <a:pt x="388818" y="650637"/>
                    <a:pt x="390525" y="654050"/>
                  </a:cubicBezTo>
                  <a:cubicBezTo>
                    <a:pt x="392022" y="657043"/>
                    <a:pt x="392203" y="660582"/>
                    <a:pt x="393700" y="663575"/>
                  </a:cubicBezTo>
                  <a:cubicBezTo>
                    <a:pt x="395407" y="666988"/>
                    <a:pt x="398500" y="669613"/>
                    <a:pt x="400050" y="673100"/>
                  </a:cubicBezTo>
                  <a:cubicBezTo>
                    <a:pt x="402768" y="679217"/>
                    <a:pt x="406400" y="692150"/>
                    <a:pt x="406400" y="692150"/>
                  </a:cubicBezTo>
                  <a:cubicBezTo>
                    <a:pt x="410314" y="727378"/>
                    <a:pt x="406544" y="711633"/>
                    <a:pt x="415925" y="739775"/>
                  </a:cubicBezTo>
                  <a:lnTo>
                    <a:pt x="419100" y="749300"/>
                  </a:lnTo>
                  <a:cubicBezTo>
                    <a:pt x="420158" y="752475"/>
                    <a:pt x="420419" y="756040"/>
                    <a:pt x="422275" y="758825"/>
                  </a:cubicBezTo>
                  <a:cubicBezTo>
                    <a:pt x="440473" y="786122"/>
                    <a:pt x="418655" y="751585"/>
                    <a:pt x="431800" y="777875"/>
                  </a:cubicBezTo>
                  <a:cubicBezTo>
                    <a:pt x="433507" y="781288"/>
                    <a:pt x="436600" y="783913"/>
                    <a:pt x="438150" y="787400"/>
                  </a:cubicBezTo>
                  <a:cubicBezTo>
                    <a:pt x="440868" y="793517"/>
                    <a:pt x="442383" y="800100"/>
                    <a:pt x="444500" y="806450"/>
                  </a:cubicBezTo>
                  <a:lnTo>
                    <a:pt x="447675" y="815975"/>
                  </a:lnTo>
                  <a:cubicBezTo>
                    <a:pt x="448733" y="819150"/>
                    <a:pt x="447675" y="824442"/>
                    <a:pt x="450850" y="825500"/>
                  </a:cubicBezTo>
                  <a:lnTo>
                    <a:pt x="460375" y="828675"/>
                  </a:lnTo>
                  <a:cubicBezTo>
                    <a:pt x="467783" y="827617"/>
                    <a:pt x="475432" y="827650"/>
                    <a:pt x="482600" y="825500"/>
                  </a:cubicBezTo>
                  <a:cubicBezTo>
                    <a:pt x="494695" y="821871"/>
                    <a:pt x="490613" y="817487"/>
                    <a:pt x="498475" y="809625"/>
                  </a:cubicBezTo>
                  <a:cubicBezTo>
                    <a:pt x="501173" y="806927"/>
                    <a:pt x="504825" y="805392"/>
                    <a:pt x="508000" y="803275"/>
                  </a:cubicBezTo>
                  <a:cubicBezTo>
                    <a:pt x="510117" y="800100"/>
                    <a:pt x="511652" y="796448"/>
                    <a:pt x="514350" y="793750"/>
                  </a:cubicBezTo>
                  <a:cubicBezTo>
                    <a:pt x="517048" y="791052"/>
                    <a:pt x="521491" y="790380"/>
                    <a:pt x="523875" y="787400"/>
                  </a:cubicBezTo>
                  <a:cubicBezTo>
                    <a:pt x="536190" y="772006"/>
                    <a:pt x="515793" y="781627"/>
                    <a:pt x="536575" y="774700"/>
                  </a:cubicBezTo>
                  <a:cubicBezTo>
                    <a:pt x="547158" y="758825"/>
                    <a:pt x="539750" y="767292"/>
                    <a:pt x="561975" y="752475"/>
                  </a:cubicBezTo>
                  <a:lnTo>
                    <a:pt x="571500" y="746125"/>
                  </a:lnTo>
                  <a:cubicBezTo>
                    <a:pt x="581563" y="731031"/>
                    <a:pt x="574230" y="737807"/>
                    <a:pt x="596900" y="730250"/>
                  </a:cubicBezTo>
                  <a:lnTo>
                    <a:pt x="606425" y="727075"/>
                  </a:lnTo>
                  <a:lnTo>
                    <a:pt x="615950" y="723900"/>
                  </a:lnTo>
                  <a:cubicBezTo>
                    <a:pt x="627067" y="724911"/>
                    <a:pt x="657235" y="724965"/>
                    <a:pt x="669925" y="733425"/>
                  </a:cubicBezTo>
                  <a:lnTo>
                    <a:pt x="688975" y="746125"/>
                  </a:lnTo>
                  <a:cubicBezTo>
                    <a:pt x="691092" y="749300"/>
                    <a:pt x="692627" y="752952"/>
                    <a:pt x="695325" y="755650"/>
                  </a:cubicBezTo>
                  <a:cubicBezTo>
                    <a:pt x="698023" y="758348"/>
                    <a:pt x="702337" y="759128"/>
                    <a:pt x="704850" y="762000"/>
                  </a:cubicBezTo>
                  <a:cubicBezTo>
                    <a:pt x="709876" y="767743"/>
                    <a:pt x="713317" y="774700"/>
                    <a:pt x="717550" y="781050"/>
                  </a:cubicBezTo>
                  <a:cubicBezTo>
                    <a:pt x="719667" y="784225"/>
                    <a:pt x="720280" y="789368"/>
                    <a:pt x="723900" y="790575"/>
                  </a:cubicBezTo>
                  <a:lnTo>
                    <a:pt x="733425" y="793750"/>
                  </a:lnTo>
                  <a:cubicBezTo>
                    <a:pt x="735542" y="796925"/>
                    <a:pt x="737077" y="800577"/>
                    <a:pt x="739775" y="803275"/>
                  </a:cubicBezTo>
                  <a:cubicBezTo>
                    <a:pt x="748874" y="812374"/>
                    <a:pt x="748496" y="807635"/>
                    <a:pt x="758825" y="812800"/>
                  </a:cubicBezTo>
                  <a:cubicBezTo>
                    <a:pt x="762238" y="814507"/>
                    <a:pt x="765175" y="817033"/>
                    <a:pt x="768350" y="819150"/>
                  </a:cubicBezTo>
                  <a:cubicBezTo>
                    <a:pt x="782108" y="818092"/>
                    <a:pt x="796062" y="818518"/>
                    <a:pt x="809625" y="815975"/>
                  </a:cubicBezTo>
                  <a:cubicBezTo>
                    <a:pt x="820046" y="814021"/>
                    <a:pt x="819313" y="806287"/>
                    <a:pt x="825500" y="800100"/>
                  </a:cubicBezTo>
                  <a:cubicBezTo>
                    <a:pt x="843844" y="781756"/>
                    <a:pt x="826345" y="807631"/>
                    <a:pt x="844550" y="784225"/>
                  </a:cubicBezTo>
                  <a:cubicBezTo>
                    <a:pt x="857593" y="767456"/>
                    <a:pt x="853117" y="767031"/>
                    <a:pt x="866775" y="755650"/>
                  </a:cubicBezTo>
                  <a:cubicBezTo>
                    <a:pt x="876838" y="747264"/>
                    <a:pt x="881506" y="747565"/>
                    <a:pt x="895350" y="742950"/>
                  </a:cubicBezTo>
                  <a:cubicBezTo>
                    <a:pt x="898525" y="741892"/>
                    <a:pt x="902090" y="741631"/>
                    <a:pt x="904875" y="739775"/>
                  </a:cubicBezTo>
                  <a:lnTo>
                    <a:pt x="914400" y="733425"/>
                  </a:lnTo>
                  <a:cubicBezTo>
                    <a:pt x="927100" y="734483"/>
                    <a:pt x="940003" y="734101"/>
                    <a:pt x="952500" y="736600"/>
                  </a:cubicBezTo>
                  <a:cubicBezTo>
                    <a:pt x="959045" y="737909"/>
                    <a:pt x="967229" y="749114"/>
                    <a:pt x="971550" y="752475"/>
                  </a:cubicBezTo>
                  <a:cubicBezTo>
                    <a:pt x="977574" y="757160"/>
                    <a:pt x="984250" y="760942"/>
                    <a:pt x="990600" y="765175"/>
                  </a:cubicBezTo>
                  <a:lnTo>
                    <a:pt x="1009650" y="777875"/>
                  </a:lnTo>
                  <a:lnTo>
                    <a:pt x="1038225" y="796925"/>
                  </a:lnTo>
                  <a:lnTo>
                    <a:pt x="1047750" y="803275"/>
                  </a:lnTo>
                  <a:lnTo>
                    <a:pt x="1057275" y="809625"/>
                  </a:lnTo>
                  <a:cubicBezTo>
                    <a:pt x="1064683" y="808567"/>
                    <a:pt x="1072332" y="808600"/>
                    <a:pt x="1079500" y="806450"/>
                  </a:cubicBezTo>
                  <a:cubicBezTo>
                    <a:pt x="1084817" y="804855"/>
                    <a:pt x="1095674" y="794272"/>
                    <a:pt x="1098550" y="790575"/>
                  </a:cubicBezTo>
                  <a:cubicBezTo>
                    <a:pt x="1103235" y="784551"/>
                    <a:pt x="1107017" y="777875"/>
                    <a:pt x="1111250" y="771525"/>
                  </a:cubicBezTo>
                  <a:cubicBezTo>
                    <a:pt x="1113367" y="768350"/>
                    <a:pt x="1116393" y="765620"/>
                    <a:pt x="1117600" y="762000"/>
                  </a:cubicBezTo>
                  <a:cubicBezTo>
                    <a:pt x="1118658" y="758825"/>
                    <a:pt x="1119150" y="755401"/>
                    <a:pt x="1120775" y="752475"/>
                  </a:cubicBezTo>
                  <a:cubicBezTo>
                    <a:pt x="1124481" y="745804"/>
                    <a:pt x="1129242" y="739775"/>
                    <a:pt x="1133475" y="733425"/>
                  </a:cubicBezTo>
                  <a:lnTo>
                    <a:pt x="1139825" y="723900"/>
                  </a:lnTo>
                  <a:cubicBezTo>
                    <a:pt x="1141942" y="720725"/>
                    <a:pt x="1143000" y="716492"/>
                    <a:pt x="1146175" y="714375"/>
                  </a:cubicBezTo>
                  <a:cubicBezTo>
                    <a:pt x="1173472" y="696177"/>
                    <a:pt x="1138935" y="717995"/>
                    <a:pt x="1165225" y="704850"/>
                  </a:cubicBezTo>
                  <a:cubicBezTo>
                    <a:pt x="1168638" y="703143"/>
                    <a:pt x="1171337" y="700207"/>
                    <a:pt x="1174750" y="698500"/>
                  </a:cubicBezTo>
                  <a:cubicBezTo>
                    <a:pt x="1177743" y="697003"/>
                    <a:pt x="1181282" y="696822"/>
                    <a:pt x="1184275" y="695325"/>
                  </a:cubicBezTo>
                  <a:cubicBezTo>
                    <a:pt x="1208894" y="683015"/>
                    <a:pt x="1179384" y="693780"/>
                    <a:pt x="1203325" y="685800"/>
                  </a:cubicBezTo>
                  <a:cubicBezTo>
                    <a:pt x="1212850" y="686858"/>
                    <a:pt x="1223815" y="683830"/>
                    <a:pt x="1231900" y="688975"/>
                  </a:cubicBezTo>
                  <a:cubicBezTo>
                    <a:pt x="1237547" y="692569"/>
                    <a:pt x="1236133" y="701675"/>
                    <a:pt x="1238250" y="708025"/>
                  </a:cubicBezTo>
                  <a:cubicBezTo>
                    <a:pt x="1239308" y="711200"/>
                    <a:pt x="1238250" y="716492"/>
                    <a:pt x="1241425" y="717550"/>
                  </a:cubicBezTo>
                  <a:cubicBezTo>
                    <a:pt x="1244600" y="718608"/>
                    <a:pt x="1248024" y="719100"/>
                    <a:pt x="1250950" y="720725"/>
                  </a:cubicBezTo>
                  <a:cubicBezTo>
                    <a:pt x="1257621" y="724431"/>
                    <a:pt x="1262760" y="731012"/>
                    <a:pt x="1270000" y="733425"/>
                  </a:cubicBezTo>
                  <a:cubicBezTo>
                    <a:pt x="1276350" y="735542"/>
                    <a:pt x="1283481" y="736062"/>
                    <a:pt x="1289050" y="739775"/>
                  </a:cubicBezTo>
                  <a:cubicBezTo>
                    <a:pt x="1301360" y="747981"/>
                    <a:pt x="1294955" y="744918"/>
                    <a:pt x="1308100" y="749300"/>
                  </a:cubicBezTo>
                  <a:cubicBezTo>
                    <a:pt x="1335927" y="777127"/>
                    <a:pt x="1300628" y="743073"/>
                    <a:pt x="1327150" y="765175"/>
                  </a:cubicBezTo>
                  <a:cubicBezTo>
                    <a:pt x="1330599" y="768050"/>
                    <a:pt x="1333500" y="771525"/>
                    <a:pt x="1336675" y="774700"/>
                  </a:cubicBezTo>
                  <a:cubicBezTo>
                    <a:pt x="1346200" y="773642"/>
                    <a:pt x="1356158" y="774556"/>
                    <a:pt x="1365250" y="771525"/>
                  </a:cubicBezTo>
                  <a:cubicBezTo>
                    <a:pt x="1369510" y="770105"/>
                    <a:pt x="1372547" y="765899"/>
                    <a:pt x="1374775" y="762000"/>
                  </a:cubicBezTo>
                  <a:cubicBezTo>
                    <a:pt x="1378137" y="756116"/>
                    <a:pt x="1381089" y="724116"/>
                    <a:pt x="1381125" y="723900"/>
                  </a:cubicBezTo>
                  <a:cubicBezTo>
                    <a:pt x="1385044" y="700383"/>
                    <a:pt x="1382038" y="721052"/>
                    <a:pt x="1390650" y="701675"/>
                  </a:cubicBezTo>
                  <a:cubicBezTo>
                    <a:pt x="1393368" y="695558"/>
                    <a:pt x="1394883" y="688975"/>
                    <a:pt x="1397000" y="682625"/>
                  </a:cubicBezTo>
                  <a:cubicBezTo>
                    <a:pt x="1398058" y="679450"/>
                    <a:pt x="1397390" y="674956"/>
                    <a:pt x="1400175" y="673100"/>
                  </a:cubicBezTo>
                  <a:lnTo>
                    <a:pt x="1409700" y="666750"/>
                  </a:lnTo>
                  <a:cubicBezTo>
                    <a:pt x="1424060" y="645209"/>
                    <a:pt x="1417004" y="653096"/>
                    <a:pt x="1428750" y="641350"/>
                  </a:cubicBezTo>
                </a:path>
              </a:pathLst>
            </a:custGeom>
            <a:noFill/>
            <a:ln w="31750">
              <a:solidFill>
                <a:srgbClr val="243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89AA6E23-0D61-DD9C-28F0-CB605D5973AD}"/>
                </a:ext>
              </a:extLst>
            </p:cNvPr>
            <p:cNvSpPr/>
            <p:nvPr/>
          </p:nvSpPr>
          <p:spPr>
            <a:xfrm>
              <a:off x="1757497" y="2911906"/>
              <a:ext cx="1727200" cy="812800"/>
            </a:xfrm>
            <a:custGeom>
              <a:avLst/>
              <a:gdLst>
                <a:gd name="connsiteX0" fmla="*/ 0 w 1727200"/>
                <a:gd name="connsiteY0" fmla="*/ 0 h 812800"/>
                <a:gd name="connsiteX1" fmla="*/ 41275 w 1727200"/>
                <a:gd name="connsiteY1" fmla="*/ 22225 h 812800"/>
                <a:gd name="connsiteX2" fmla="*/ 60325 w 1727200"/>
                <a:gd name="connsiteY2" fmla="*/ 34925 h 812800"/>
                <a:gd name="connsiteX3" fmla="*/ 69850 w 1727200"/>
                <a:gd name="connsiteY3" fmla="*/ 41275 h 812800"/>
                <a:gd name="connsiteX4" fmla="*/ 79375 w 1727200"/>
                <a:gd name="connsiteY4" fmla="*/ 44450 h 812800"/>
                <a:gd name="connsiteX5" fmla="*/ 107950 w 1727200"/>
                <a:gd name="connsiteY5" fmla="*/ 63500 h 812800"/>
                <a:gd name="connsiteX6" fmla="*/ 117475 w 1727200"/>
                <a:gd name="connsiteY6" fmla="*/ 69850 h 812800"/>
                <a:gd name="connsiteX7" fmla="*/ 133350 w 1727200"/>
                <a:gd name="connsiteY7" fmla="*/ 82550 h 812800"/>
                <a:gd name="connsiteX8" fmla="*/ 139700 w 1727200"/>
                <a:gd name="connsiteY8" fmla="*/ 92075 h 812800"/>
                <a:gd name="connsiteX9" fmla="*/ 149225 w 1727200"/>
                <a:gd name="connsiteY9" fmla="*/ 98425 h 812800"/>
                <a:gd name="connsiteX10" fmla="*/ 165100 w 1727200"/>
                <a:gd name="connsiteY10" fmla="*/ 117475 h 812800"/>
                <a:gd name="connsiteX11" fmla="*/ 174625 w 1727200"/>
                <a:gd name="connsiteY11" fmla="*/ 123825 h 812800"/>
                <a:gd name="connsiteX12" fmla="*/ 190500 w 1727200"/>
                <a:gd name="connsiteY12" fmla="*/ 142875 h 812800"/>
                <a:gd name="connsiteX13" fmla="*/ 203200 w 1727200"/>
                <a:gd name="connsiteY13" fmla="*/ 161925 h 812800"/>
                <a:gd name="connsiteX14" fmla="*/ 206375 w 1727200"/>
                <a:gd name="connsiteY14" fmla="*/ 171450 h 812800"/>
                <a:gd name="connsiteX15" fmla="*/ 219075 w 1727200"/>
                <a:gd name="connsiteY15" fmla="*/ 190500 h 812800"/>
                <a:gd name="connsiteX16" fmla="*/ 238125 w 1727200"/>
                <a:gd name="connsiteY16" fmla="*/ 219075 h 812800"/>
                <a:gd name="connsiteX17" fmla="*/ 244475 w 1727200"/>
                <a:gd name="connsiteY17" fmla="*/ 228600 h 812800"/>
                <a:gd name="connsiteX18" fmla="*/ 257175 w 1727200"/>
                <a:gd name="connsiteY18" fmla="*/ 257175 h 812800"/>
                <a:gd name="connsiteX19" fmla="*/ 260350 w 1727200"/>
                <a:gd name="connsiteY19" fmla="*/ 266700 h 812800"/>
                <a:gd name="connsiteX20" fmla="*/ 266700 w 1727200"/>
                <a:gd name="connsiteY20" fmla="*/ 276225 h 812800"/>
                <a:gd name="connsiteX21" fmla="*/ 269875 w 1727200"/>
                <a:gd name="connsiteY21" fmla="*/ 285750 h 812800"/>
                <a:gd name="connsiteX22" fmla="*/ 288925 w 1727200"/>
                <a:gd name="connsiteY22" fmla="*/ 304800 h 812800"/>
                <a:gd name="connsiteX23" fmla="*/ 301625 w 1727200"/>
                <a:gd name="connsiteY23" fmla="*/ 323850 h 812800"/>
                <a:gd name="connsiteX24" fmla="*/ 307975 w 1727200"/>
                <a:gd name="connsiteY24" fmla="*/ 333375 h 812800"/>
                <a:gd name="connsiteX25" fmla="*/ 317500 w 1727200"/>
                <a:gd name="connsiteY25" fmla="*/ 342900 h 812800"/>
                <a:gd name="connsiteX26" fmla="*/ 320675 w 1727200"/>
                <a:gd name="connsiteY26" fmla="*/ 352425 h 812800"/>
                <a:gd name="connsiteX27" fmla="*/ 333375 w 1727200"/>
                <a:gd name="connsiteY27" fmla="*/ 371475 h 812800"/>
                <a:gd name="connsiteX28" fmla="*/ 339725 w 1727200"/>
                <a:gd name="connsiteY28" fmla="*/ 381000 h 812800"/>
                <a:gd name="connsiteX29" fmla="*/ 346075 w 1727200"/>
                <a:gd name="connsiteY29" fmla="*/ 390525 h 812800"/>
                <a:gd name="connsiteX30" fmla="*/ 349250 w 1727200"/>
                <a:gd name="connsiteY30" fmla="*/ 400050 h 812800"/>
                <a:gd name="connsiteX31" fmla="*/ 361950 w 1727200"/>
                <a:gd name="connsiteY31" fmla="*/ 419100 h 812800"/>
                <a:gd name="connsiteX32" fmla="*/ 371475 w 1727200"/>
                <a:gd name="connsiteY32" fmla="*/ 438150 h 812800"/>
                <a:gd name="connsiteX33" fmla="*/ 374650 w 1727200"/>
                <a:gd name="connsiteY33" fmla="*/ 447675 h 812800"/>
                <a:gd name="connsiteX34" fmla="*/ 381000 w 1727200"/>
                <a:gd name="connsiteY34" fmla="*/ 457200 h 812800"/>
                <a:gd name="connsiteX35" fmla="*/ 384175 w 1727200"/>
                <a:gd name="connsiteY35" fmla="*/ 466725 h 812800"/>
                <a:gd name="connsiteX36" fmla="*/ 393700 w 1727200"/>
                <a:gd name="connsiteY36" fmla="*/ 473075 h 812800"/>
                <a:gd name="connsiteX37" fmla="*/ 396875 w 1727200"/>
                <a:gd name="connsiteY37" fmla="*/ 488950 h 812800"/>
                <a:gd name="connsiteX38" fmla="*/ 400050 w 1727200"/>
                <a:gd name="connsiteY38" fmla="*/ 498475 h 812800"/>
                <a:gd name="connsiteX39" fmla="*/ 403225 w 1727200"/>
                <a:gd name="connsiteY39" fmla="*/ 511175 h 812800"/>
                <a:gd name="connsiteX40" fmla="*/ 406400 w 1727200"/>
                <a:gd name="connsiteY40" fmla="*/ 520700 h 812800"/>
                <a:gd name="connsiteX41" fmla="*/ 409575 w 1727200"/>
                <a:gd name="connsiteY41" fmla="*/ 533400 h 812800"/>
                <a:gd name="connsiteX42" fmla="*/ 415925 w 1727200"/>
                <a:gd name="connsiteY42" fmla="*/ 552450 h 812800"/>
                <a:gd name="connsiteX43" fmla="*/ 419100 w 1727200"/>
                <a:gd name="connsiteY43" fmla="*/ 561975 h 812800"/>
                <a:gd name="connsiteX44" fmla="*/ 428625 w 1727200"/>
                <a:gd name="connsiteY44" fmla="*/ 581025 h 812800"/>
                <a:gd name="connsiteX45" fmla="*/ 434975 w 1727200"/>
                <a:gd name="connsiteY45" fmla="*/ 590550 h 812800"/>
                <a:gd name="connsiteX46" fmla="*/ 438150 w 1727200"/>
                <a:gd name="connsiteY46" fmla="*/ 600075 h 812800"/>
                <a:gd name="connsiteX47" fmla="*/ 444500 w 1727200"/>
                <a:gd name="connsiteY47" fmla="*/ 609600 h 812800"/>
                <a:gd name="connsiteX48" fmla="*/ 450850 w 1727200"/>
                <a:gd name="connsiteY48" fmla="*/ 628650 h 812800"/>
                <a:gd name="connsiteX49" fmla="*/ 454025 w 1727200"/>
                <a:gd name="connsiteY49" fmla="*/ 638175 h 812800"/>
                <a:gd name="connsiteX50" fmla="*/ 463550 w 1727200"/>
                <a:gd name="connsiteY50" fmla="*/ 657225 h 812800"/>
                <a:gd name="connsiteX51" fmla="*/ 469900 w 1727200"/>
                <a:gd name="connsiteY51" fmla="*/ 666750 h 812800"/>
                <a:gd name="connsiteX52" fmla="*/ 485775 w 1727200"/>
                <a:gd name="connsiteY52" fmla="*/ 685800 h 812800"/>
                <a:gd name="connsiteX53" fmla="*/ 492125 w 1727200"/>
                <a:gd name="connsiteY53" fmla="*/ 704850 h 812800"/>
                <a:gd name="connsiteX54" fmla="*/ 495300 w 1727200"/>
                <a:gd name="connsiteY54" fmla="*/ 714375 h 812800"/>
                <a:gd name="connsiteX55" fmla="*/ 498475 w 1727200"/>
                <a:gd name="connsiteY55" fmla="*/ 723900 h 812800"/>
                <a:gd name="connsiteX56" fmla="*/ 508000 w 1727200"/>
                <a:gd name="connsiteY56" fmla="*/ 742950 h 812800"/>
                <a:gd name="connsiteX57" fmla="*/ 514350 w 1727200"/>
                <a:gd name="connsiteY57" fmla="*/ 752475 h 812800"/>
                <a:gd name="connsiteX58" fmla="*/ 517525 w 1727200"/>
                <a:gd name="connsiteY58" fmla="*/ 762000 h 812800"/>
                <a:gd name="connsiteX59" fmla="*/ 530225 w 1727200"/>
                <a:gd name="connsiteY59" fmla="*/ 781050 h 812800"/>
                <a:gd name="connsiteX60" fmla="*/ 536575 w 1727200"/>
                <a:gd name="connsiteY60" fmla="*/ 790575 h 812800"/>
                <a:gd name="connsiteX61" fmla="*/ 546100 w 1727200"/>
                <a:gd name="connsiteY61" fmla="*/ 796925 h 812800"/>
                <a:gd name="connsiteX62" fmla="*/ 549275 w 1727200"/>
                <a:gd name="connsiteY62" fmla="*/ 806450 h 812800"/>
                <a:gd name="connsiteX63" fmla="*/ 568325 w 1727200"/>
                <a:gd name="connsiteY63" fmla="*/ 812800 h 812800"/>
                <a:gd name="connsiteX64" fmla="*/ 584200 w 1727200"/>
                <a:gd name="connsiteY64" fmla="*/ 809625 h 812800"/>
                <a:gd name="connsiteX65" fmla="*/ 593725 w 1727200"/>
                <a:gd name="connsiteY65" fmla="*/ 803275 h 812800"/>
                <a:gd name="connsiteX66" fmla="*/ 603250 w 1727200"/>
                <a:gd name="connsiteY66" fmla="*/ 800100 h 812800"/>
                <a:gd name="connsiteX67" fmla="*/ 612775 w 1727200"/>
                <a:gd name="connsiteY67" fmla="*/ 793750 h 812800"/>
                <a:gd name="connsiteX68" fmla="*/ 622300 w 1727200"/>
                <a:gd name="connsiteY68" fmla="*/ 790575 h 812800"/>
                <a:gd name="connsiteX69" fmla="*/ 641350 w 1727200"/>
                <a:gd name="connsiteY69" fmla="*/ 774700 h 812800"/>
                <a:gd name="connsiteX70" fmla="*/ 650875 w 1727200"/>
                <a:gd name="connsiteY70" fmla="*/ 771525 h 812800"/>
                <a:gd name="connsiteX71" fmla="*/ 657225 w 1727200"/>
                <a:gd name="connsiteY71" fmla="*/ 762000 h 812800"/>
                <a:gd name="connsiteX72" fmla="*/ 676275 w 1727200"/>
                <a:gd name="connsiteY72" fmla="*/ 749300 h 812800"/>
                <a:gd name="connsiteX73" fmla="*/ 695325 w 1727200"/>
                <a:gd name="connsiteY73" fmla="*/ 736600 h 812800"/>
                <a:gd name="connsiteX74" fmla="*/ 704850 w 1727200"/>
                <a:gd name="connsiteY74" fmla="*/ 730250 h 812800"/>
                <a:gd name="connsiteX75" fmla="*/ 714375 w 1727200"/>
                <a:gd name="connsiteY75" fmla="*/ 723900 h 812800"/>
                <a:gd name="connsiteX76" fmla="*/ 733425 w 1727200"/>
                <a:gd name="connsiteY76" fmla="*/ 717550 h 812800"/>
                <a:gd name="connsiteX77" fmla="*/ 742950 w 1727200"/>
                <a:gd name="connsiteY77" fmla="*/ 714375 h 812800"/>
                <a:gd name="connsiteX78" fmla="*/ 774700 w 1727200"/>
                <a:gd name="connsiteY78" fmla="*/ 717550 h 812800"/>
                <a:gd name="connsiteX79" fmla="*/ 784225 w 1727200"/>
                <a:gd name="connsiteY79" fmla="*/ 723900 h 812800"/>
                <a:gd name="connsiteX80" fmla="*/ 793750 w 1727200"/>
                <a:gd name="connsiteY80" fmla="*/ 727075 h 812800"/>
                <a:gd name="connsiteX81" fmla="*/ 812800 w 1727200"/>
                <a:gd name="connsiteY81" fmla="*/ 739775 h 812800"/>
                <a:gd name="connsiteX82" fmla="*/ 822325 w 1727200"/>
                <a:gd name="connsiteY82" fmla="*/ 746125 h 812800"/>
                <a:gd name="connsiteX83" fmla="*/ 831850 w 1727200"/>
                <a:gd name="connsiteY83" fmla="*/ 752475 h 812800"/>
                <a:gd name="connsiteX84" fmla="*/ 841375 w 1727200"/>
                <a:gd name="connsiteY84" fmla="*/ 755650 h 812800"/>
                <a:gd name="connsiteX85" fmla="*/ 866775 w 1727200"/>
                <a:gd name="connsiteY85" fmla="*/ 777875 h 812800"/>
                <a:gd name="connsiteX86" fmla="*/ 876300 w 1727200"/>
                <a:gd name="connsiteY86" fmla="*/ 784225 h 812800"/>
                <a:gd name="connsiteX87" fmla="*/ 901700 w 1727200"/>
                <a:gd name="connsiteY87" fmla="*/ 800100 h 812800"/>
                <a:gd name="connsiteX88" fmla="*/ 911225 w 1727200"/>
                <a:gd name="connsiteY88" fmla="*/ 803275 h 812800"/>
                <a:gd name="connsiteX89" fmla="*/ 920750 w 1727200"/>
                <a:gd name="connsiteY89" fmla="*/ 806450 h 812800"/>
                <a:gd name="connsiteX90" fmla="*/ 958850 w 1727200"/>
                <a:gd name="connsiteY90" fmla="*/ 803275 h 812800"/>
                <a:gd name="connsiteX91" fmla="*/ 987425 w 1727200"/>
                <a:gd name="connsiteY91" fmla="*/ 790575 h 812800"/>
                <a:gd name="connsiteX92" fmla="*/ 996950 w 1727200"/>
                <a:gd name="connsiteY92" fmla="*/ 781050 h 812800"/>
                <a:gd name="connsiteX93" fmla="*/ 1016000 w 1727200"/>
                <a:gd name="connsiteY93" fmla="*/ 771525 h 812800"/>
                <a:gd name="connsiteX94" fmla="*/ 1035050 w 1727200"/>
                <a:gd name="connsiteY94" fmla="*/ 755650 h 812800"/>
                <a:gd name="connsiteX95" fmla="*/ 1050925 w 1727200"/>
                <a:gd name="connsiteY95" fmla="*/ 739775 h 812800"/>
                <a:gd name="connsiteX96" fmla="*/ 1057275 w 1727200"/>
                <a:gd name="connsiteY96" fmla="*/ 730250 h 812800"/>
                <a:gd name="connsiteX97" fmla="*/ 1076325 w 1727200"/>
                <a:gd name="connsiteY97" fmla="*/ 723900 h 812800"/>
                <a:gd name="connsiteX98" fmla="*/ 1095375 w 1727200"/>
                <a:gd name="connsiteY98" fmla="*/ 717550 h 812800"/>
                <a:gd name="connsiteX99" fmla="*/ 1104900 w 1727200"/>
                <a:gd name="connsiteY99" fmla="*/ 714375 h 812800"/>
                <a:gd name="connsiteX100" fmla="*/ 1158875 w 1727200"/>
                <a:gd name="connsiteY100" fmla="*/ 723900 h 812800"/>
                <a:gd name="connsiteX101" fmla="*/ 1168400 w 1727200"/>
                <a:gd name="connsiteY101" fmla="*/ 730250 h 812800"/>
                <a:gd name="connsiteX102" fmla="*/ 1184275 w 1727200"/>
                <a:gd name="connsiteY102" fmla="*/ 749300 h 812800"/>
                <a:gd name="connsiteX103" fmla="*/ 1196975 w 1727200"/>
                <a:gd name="connsiteY103" fmla="*/ 752475 h 812800"/>
                <a:gd name="connsiteX104" fmla="*/ 1206500 w 1727200"/>
                <a:gd name="connsiteY104" fmla="*/ 762000 h 812800"/>
                <a:gd name="connsiteX105" fmla="*/ 1212850 w 1727200"/>
                <a:gd name="connsiteY105" fmla="*/ 771525 h 812800"/>
                <a:gd name="connsiteX106" fmla="*/ 1231900 w 1727200"/>
                <a:gd name="connsiteY106" fmla="*/ 784225 h 812800"/>
                <a:gd name="connsiteX107" fmla="*/ 1241425 w 1727200"/>
                <a:gd name="connsiteY107" fmla="*/ 790575 h 812800"/>
                <a:gd name="connsiteX108" fmla="*/ 1247775 w 1727200"/>
                <a:gd name="connsiteY108" fmla="*/ 800100 h 812800"/>
                <a:gd name="connsiteX109" fmla="*/ 1257300 w 1727200"/>
                <a:gd name="connsiteY109" fmla="*/ 803275 h 812800"/>
                <a:gd name="connsiteX110" fmla="*/ 1266825 w 1727200"/>
                <a:gd name="connsiteY110" fmla="*/ 809625 h 812800"/>
                <a:gd name="connsiteX111" fmla="*/ 1279525 w 1727200"/>
                <a:gd name="connsiteY111" fmla="*/ 806450 h 812800"/>
                <a:gd name="connsiteX112" fmla="*/ 1304925 w 1727200"/>
                <a:gd name="connsiteY112" fmla="*/ 800100 h 812800"/>
                <a:gd name="connsiteX113" fmla="*/ 1323975 w 1727200"/>
                <a:gd name="connsiteY113" fmla="*/ 787400 h 812800"/>
                <a:gd name="connsiteX114" fmla="*/ 1330325 w 1727200"/>
                <a:gd name="connsiteY114" fmla="*/ 777875 h 812800"/>
                <a:gd name="connsiteX115" fmla="*/ 1339850 w 1727200"/>
                <a:gd name="connsiteY115" fmla="*/ 771525 h 812800"/>
                <a:gd name="connsiteX116" fmla="*/ 1352550 w 1727200"/>
                <a:gd name="connsiteY116" fmla="*/ 755650 h 812800"/>
                <a:gd name="connsiteX117" fmla="*/ 1365250 w 1727200"/>
                <a:gd name="connsiteY117" fmla="*/ 736600 h 812800"/>
                <a:gd name="connsiteX118" fmla="*/ 1371600 w 1727200"/>
                <a:gd name="connsiteY118" fmla="*/ 727075 h 812800"/>
                <a:gd name="connsiteX119" fmla="*/ 1381125 w 1727200"/>
                <a:gd name="connsiteY119" fmla="*/ 723900 h 812800"/>
                <a:gd name="connsiteX120" fmla="*/ 1390650 w 1727200"/>
                <a:gd name="connsiteY120" fmla="*/ 717550 h 812800"/>
                <a:gd name="connsiteX121" fmla="*/ 1400175 w 1727200"/>
                <a:gd name="connsiteY121" fmla="*/ 714375 h 812800"/>
                <a:gd name="connsiteX122" fmla="*/ 1419225 w 1727200"/>
                <a:gd name="connsiteY122" fmla="*/ 701675 h 812800"/>
                <a:gd name="connsiteX123" fmla="*/ 1428750 w 1727200"/>
                <a:gd name="connsiteY123" fmla="*/ 695325 h 812800"/>
                <a:gd name="connsiteX124" fmla="*/ 1447800 w 1727200"/>
                <a:gd name="connsiteY124" fmla="*/ 692150 h 812800"/>
                <a:gd name="connsiteX125" fmla="*/ 1514475 w 1727200"/>
                <a:gd name="connsiteY125" fmla="*/ 701675 h 812800"/>
                <a:gd name="connsiteX126" fmla="*/ 1533525 w 1727200"/>
                <a:gd name="connsiteY126" fmla="*/ 714375 h 812800"/>
                <a:gd name="connsiteX127" fmla="*/ 1549400 w 1727200"/>
                <a:gd name="connsiteY127" fmla="*/ 730250 h 812800"/>
                <a:gd name="connsiteX128" fmla="*/ 1555750 w 1727200"/>
                <a:gd name="connsiteY128" fmla="*/ 739775 h 812800"/>
                <a:gd name="connsiteX129" fmla="*/ 1574800 w 1727200"/>
                <a:gd name="connsiteY129" fmla="*/ 752475 h 812800"/>
                <a:gd name="connsiteX130" fmla="*/ 1584325 w 1727200"/>
                <a:gd name="connsiteY130" fmla="*/ 758825 h 812800"/>
                <a:gd name="connsiteX131" fmla="*/ 1593850 w 1727200"/>
                <a:gd name="connsiteY131" fmla="*/ 765175 h 812800"/>
                <a:gd name="connsiteX132" fmla="*/ 1622425 w 1727200"/>
                <a:gd name="connsiteY132" fmla="*/ 768350 h 812800"/>
                <a:gd name="connsiteX133" fmla="*/ 1651000 w 1727200"/>
                <a:gd name="connsiteY133" fmla="*/ 758825 h 812800"/>
                <a:gd name="connsiteX134" fmla="*/ 1663700 w 1727200"/>
                <a:gd name="connsiteY134" fmla="*/ 739775 h 812800"/>
                <a:gd name="connsiteX135" fmla="*/ 1670050 w 1727200"/>
                <a:gd name="connsiteY135" fmla="*/ 730250 h 812800"/>
                <a:gd name="connsiteX136" fmla="*/ 1679575 w 1727200"/>
                <a:gd name="connsiteY136" fmla="*/ 723900 h 812800"/>
                <a:gd name="connsiteX137" fmla="*/ 1698625 w 1727200"/>
                <a:gd name="connsiteY137" fmla="*/ 695325 h 812800"/>
                <a:gd name="connsiteX138" fmla="*/ 1704975 w 1727200"/>
                <a:gd name="connsiteY138" fmla="*/ 685800 h 812800"/>
                <a:gd name="connsiteX139" fmla="*/ 1708150 w 1727200"/>
                <a:gd name="connsiteY139" fmla="*/ 676275 h 812800"/>
                <a:gd name="connsiteX140" fmla="*/ 1727200 w 1727200"/>
                <a:gd name="connsiteY140" fmla="*/ 650875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727200" h="812800">
                  <a:moveTo>
                    <a:pt x="0" y="0"/>
                  </a:moveTo>
                  <a:cubicBezTo>
                    <a:pt x="29240" y="12531"/>
                    <a:pt x="15519" y="5054"/>
                    <a:pt x="41275" y="22225"/>
                  </a:cubicBezTo>
                  <a:lnTo>
                    <a:pt x="60325" y="34925"/>
                  </a:lnTo>
                  <a:cubicBezTo>
                    <a:pt x="63500" y="37042"/>
                    <a:pt x="66230" y="40068"/>
                    <a:pt x="69850" y="41275"/>
                  </a:cubicBezTo>
                  <a:cubicBezTo>
                    <a:pt x="73025" y="42333"/>
                    <a:pt x="76449" y="42825"/>
                    <a:pt x="79375" y="44450"/>
                  </a:cubicBezTo>
                  <a:lnTo>
                    <a:pt x="107950" y="63500"/>
                  </a:lnTo>
                  <a:lnTo>
                    <a:pt x="117475" y="69850"/>
                  </a:lnTo>
                  <a:cubicBezTo>
                    <a:pt x="135673" y="97147"/>
                    <a:pt x="111442" y="65023"/>
                    <a:pt x="133350" y="82550"/>
                  </a:cubicBezTo>
                  <a:cubicBezTo>
                    <a:pt x="136330" y="84934"/>
                    <a:pt x="137002" y="89377"/>
                    <a:pt x="139700" y="92075"/>
                  </a:cubicBezTo>
                  <a:cubicBezTo>
                    <a:pt x="142398" y="94773"/>
                    <a:pt x="146294" y="95982"/>
                    <a:pt x="149225" y="98425"/>
                  </a:cubicBezTo>
                  <a:cubicBezTo>
                    <a:pt x="180433" y="124432"/>
                    <a:pt x="140125" y="92500"/>
                    <a:pt x="165100" y="117475"/>
                  </a:cubicBezTo>
                  <a:cubicBezTo>
                    <a:pt x="167798" y="120173"/>
                    <a:pt x="171450" y="121708"/>
                    <a:pt x="174625" y="123825"/>
                  </a:cubicBezTo>
                  <a:cubicBezTo>
                    <a:pt x="197316" y="157862"/>
                    <a:pt x="161979" y="106205"/>
                    <a:pt x="190500" y="142875"/>
                  </a:cubicBezTo>
                  <a:cubicBezTo>
                    <a:pt x="195185" y="148899"/>
                    <a:pt x="200787" y="154685"/>
                    <a:pt x="203200" y="161925"/>
                  </a:cubicBezTo>
                  <a:cubicBezTo>
                    <a:pt x="204258" y="165100"/>
                    <a:pt x="204750" y="168524"/>
                    <a:pt x="206375" y="171450"/>
                  </a:cubicBezTo>
                  <a:cubicBezTo>
                    <a:pt x="210081" y="178121"/>
                    <a:pt x="214842" y="184150"/>
                    <a:pt x="219075" y="190500"/>
                  </a:cubicBezTo>
                  <a:lnTo>
                    <a:pt x="238125" y="219075"/>
                  </a:lnTo>
                  <a:cubicBezTo>
                    <a:pt x="240242" y="222250"/>
                    <a:pt x="243268" y="224980"/>
                    <a:pt x="244475" y="228600"/>
                  </a:cubicBezTo>
                  <a:cubicBezTo>
                    <a:pt x="260857" y="277747"/>
                    <a:pt x="242081" y="226986"/>
                    <a:pt x="257175" y="257175"/>
                  </a:cubicBezTo>
                  <a:cubicBezTo>
                    <a:pt x="258672" y="260168"/>
                    <a:pt x="258853" y="263707"/>
                    <a:pt x="260350" y="266700"/>
                  </a:cubicBezTo>
                  <a:cubicBezTo>
                    <a:pt x="262057" y="270113"/>
                    <a:pt x="264993" y="272812"/>
                    <a:pt x="266700" y="276225"/>
                  </a:cubicBezTo>
                  <a:cubicBezTo>
                    <a:pt x="268197" y="279218"/>
                    <a:pt x="267820" y="283108"/>
                    <a:pt x="269875" y="285750"/>
                  </a:cubicBezTo>
                  <a:cubicBezTo>
                    <a:pt x="275388" y="292839"/>
                    <a:pt x="283944" y="297328"/>
                    <a:pt x="288925" y="304800"/>
                  </a:cubicBezTo>
                  <a:lnTo>
                    <a:pt x="301625" y="323850"/>
                  </a:lnTo>
                  <a:cubicBezTo>
                    <a:pt x="303742" y="327025"/>
                    <a:pt x="305277" y="330677"/>
                    <a:pt x="307975" y="333375"/>
                  </a:cubicBezTo>
                  <a:lnTo>
                    <a:pt x="317500" y="342900"/>
                  </a:lnTo>
                  <a:cubicBezTo>
                    <a:pt x="318558" y="346075"/>
                    <a:pt x="319050" y="349499"/>
                    <a:pt x="320675" y="352425"/>
                  </a:cubicBezTo>
                  <a:cubicBezTo>
                    <a:pt x="324381" y="359096"/>
                    <a:pt x="329142" y="365125"/>
                    <a:pt x="333375" y="371475"/>
                  </a:cubicBezTo>
                  <a:lnTo>
                    <a:pt x="339725" y="381000"/>
                  </a:lnTo>
                  <a:cubicBezTo>
                    <a:pt x="341842" y="384175"/>
                    <a:pt x="344868" y="386905"/>
                    <a:pt x="346075" y="390525"/>
                  </a:cubicBezTo>
                  <a:cubicBezTo>
                    <a:pt x="347133" y="393700"/>
                    <a:pt x="347625" y="397124"/>
                    <a:pt x="349250" y="400050"/>
                  </a:cubicBezTo>
                  <a:cubicBezTo>
                    <a:pt x="352956" y="406721"/>
                    <a:pt x="359537" y="411860"/>
                    <a:pt x="361950" y="419100"/>
                  </a:cubicBezTo>
                  <a:cubicBezTo>
                    <a:pt x="369930" y="443041"/>
                    <a:pt x="359165" y="413531"/>
                    <a:pt x="371475" y="438150"/>
                  </a:cubicBezTo>
                  <a:cubicBezTo>
                    <a:pt x="372972" y="441143"/>
                    <a:pt x="373153" y="444682"/>
                    <a:pt x="374650" y="447675"/>
                  </a:cubicBezTo>
                  <a:cubicBezTo>
                    <a:pt x="376357" y="451088"/>
                    <a:pt x="379293" y="453787"/>
                    <a:pt x="381000" y="457200"/>
                  </a:cubicBezTo>
                  <a:cubicBezTo>
                    <a:pt x="382497" y="460193"/>
                    <a:pt x="382084" y="464112"/>
                    <a:pt x="384175" y="466725"/>
                  </a:cubicBezTo>
                  <a:cubicBezTo>
                    <a:pt x="386559" y="469705"/>
                    <a:pt x="390525" y="470958"/>
                    <a:pt x="393700" y="473075"/>
                  </a:cubicBezTo>
                  <a:cubicBezTo>
                    <a:pt x="394758" y="478367"/>
                    <a:pt x="395566" y="483715"/>
                    <a:pt x="396875" y="488950"/>
                  </a:cubicBezTo>
                  <a:cubicBezTo>
                    <a:pt x="397687" y="492197"/>
                    <a:pt x="399131" y="495257"/>
                    <a:pt x="400050" y="498475"/>
                  </a:cubicBezTo>
                  <a:cubicBezTo>
                    <a:pt x="401249" y="502671"/>
                    <a:pt x="402026" y="506979"/>
                    <a:pt x="403225" y="511175"/>
                  </a:cubicBezTo>
                  <a:cubicBezTo>
                    <a:pt x="404144" y="514393"/>
                    <a:pt x="405481" y="517482"/>
                    <a:pt x="406400" y="520700"/>
                  </a:cubicBezTo>
                  <a:cubicBezTo>
                    <a:pt x="407599" y="524896"/>
                    <a:pt x="408321" y="529220"/>
                    <a:pt x="409575" y="533400"/>
                  </a:cubicBezTo>
                  <a:cubicBezTo>
                    <a:pt x="411498" y="539811"/>
                    <a:pt x="413808" y="546100"/>
                    <a:pt x="415925" y="552450"/>
                  </a:cubicBezTo>
                  <a:cubicBezTo>
                    <a:pt x="416983" y="555625"/>
                    <a:pt x="417244" y="559190"/>
                    <a:pt x="419100" y="561975"/>
                  </a:cubicBezTo>
                  <a:cubicBezTo>
                    <a:pt x="437298" y="589272"/>
                    <a:pt x="415480" y="554735"/>
                    <a:pt x="428625" y="581025"/>
                  </a:cubicBezTo>
                  <a:cubicBezTo>
                    <a:pt x="430332" y="584438"/>
                    <a:pt x="433268" y="587137"/>
                    <a:pt x="434975" y="590550"/>
                  </a:cubicBezTo>
                  <a:cubicBezTo>
                    <a:pt x="436472" y="593543"/>
                    <a:pt x="436653" y="597082"/>
                    <a:pt x="438150" y="600075"/>
                  </a:cubicBezTo>
                  <a:cubicBezTo>
                    <a:pt x="439857" y="603488"/>
                    <a:pt x="442950" y="606113"/>
                    <a:pt x="444500" y="609600"/>
                  </a:cubicBezTo>
                  <a:cubicBezTo>
                    <a:pt x="447218" y="615717"/>
                    <a:pt x="448733" y="622300"/>
                    <a:pt x="450850" y="628650"/>
                  </a:cubicBezTo>
                  <a:cubicBezTo>
                    <a:pt x="451908" y="631825"/>
                    <a:pt x="452169" y="635390"/>
                    <a:pt x="454025" y="638175"/>
                  </a:cubicBezTo>
                  <a:cubicBezTo>
                    <a:pt x="472223" y="665472"/>
                    <a:pt x="450405" y="630935"/>
                    <a:pt x="463550" y="657225"/>
                  </a:cubicBezTo>
                  <a:cubicBezTo>
                    <a:pt x="465257" y="660638"/>
                    <a:pt x="467457" y="663819"/>
                    <a:pt x="469900" y="666750"/>
                  </a:cubicBezTo>
                  <a:cubicBezTo>
                    <a:pt x="477021" y="675295"/>
                    <a:pt x="481270" y="675665"/>
                    <a:pt x="485775" y="685800"/>
                  </a:cubicBezTo>
                  <a:cubicBezTo>
                    <a:pt x="488493" y="691917"/>
                    <a:pt x="490008" y="698500"/>
                    <a:pt x="492125" y="704850"/>
                  </a:cubicBezTo>
                  <a:lnTo>
                    <a:pt x="495300" y="714375"/>
                  </a:lnTo>
                  <a:cubicBezTo>
                    <a:pt x="496358" y="717550"/>
                    <a:pt x="496619" y="721115"/>
                    <a:pt x="498475" y="723900"/>
                  </a:cubicBezTo>
                  <a:cubicBezTo>
                    <a:pt x="516673" y="751197"/>
                    <a:pt x="494855" y="716660"/>
                    <a:pt x="508000" y="742950"/>
                  </a:cubicBezTo>
                  <a:cubicBezTo>
                    <a:pt x="509707" y="746363"/>
                    <a:pt x="512643" y="749062"/>
                    <a:pt x="514350" y="752475"/>
                  </a:cubicBezTo>
                  <a:cubicBezTo>
                    <a:pt x="515847" y="755468"/>
                    <a:pt x="515900" y="759074"/>
                    <a:pt x="517525" y="762000"/>
                  </a:cubicBezTo>
                  <a:cubicBezTo>
                    <a:pt x="521231" y="768671"/>
                    <a:pt x="525992" y="774700"/>
                    <a:pt x="530225" y="781050"/>
                  </a:cubicBezTo>
                  <a:cubicBezTo>
                    <a:pt x="532342" y="784225"/>
                    <a:pt x="533400" y="788458"/>
                    <a:pt x="536575" y="790575"/>
                  </a:cubicBezTo>
                  <a:lnTo>
                    <a:pt x="546100" y="796925"/>
                  </a:lnTo>
                  <a:cubicBezTo>
                    <a:pt x="547158" y="800100"/>
                    <a:pt x="546552" y="804505"/>
                    <a:pt x="549275" y="806450"/>
                  </a:cubicBezTo>
                  <a:cubicBezTo>
                    <a:pt x="554722" y="810341"/>
                    <a:pt x="568325" y="812800"/>
                    <a:pt x="568325" y="812800"/>
                  </a:cubicBezTo>
                  <a:cubicBezTo>
                    <a:pt x="573617" y="811742"/>
                    <a:pt x="579147" y="811520"/>
                    <a:pt x="584200" y="809625"/>
                  </a:cubicBezTo>
                  <a:cubicBezTo>
                    <a:pt x="587773" y="808285"/>
                    <a:pt x="590312" y="804982"/>
                    <a:pt x="593725" y="803275"/>
                  </a:cubicBezTo>
                  <a:cubicBezTo>
                    <a:pt x="596718" y="801778"/>
                    <a:pt x="600257" y="801597"/>
                    <a:pt x="603250" y="800100"/>
                  </a:cubicBezTo>
                  <a:cubicBezTo>
                    <a:pt x="606663" y="798393"/>
                    <a:pt x="609362" y="795457"/>
                    <a:pt x="612775" y="793750"/>
                  </a:cubicBezTo>
                  <a:cubicBezTo>
                    <a:pt x="615768" y="792253"/>
                    <a:pt x="619307" y="792072"/>
                    <a:pt x="622300" y="790575"/>
                  </a:cubicBezTo>
                  <a:cubicBezTo>
                    <a:pt x="643075" y="780187"/>
                    <a:pt x="620284" y="788744"/>
                    <a:pt x="641350" y="774700"/>
                  </a:cubicBezTo>
                  <a:cubicBezTo>
                    <a:pt x="644135" y="772844"/>
                    <a:pt x="647700" y="772583"/>
                    <a:pt x="650875" y="771525"/>
                  </a:cubicBezTo>
                  <a:cubicBezTo>
                    <a:pt x="652992" y="768350"/>
                    <a:pt x="654353" y="764513"/>
                    <a:pt x="657225" y="762000"/>
                  </a:cubicBezTo>
                  <a:cubicBezTo>
                    <a:pt x="662968" y="756974"/>
                    <a:pt x="669925" y="753533"/>
                    <a:pt x="676275" y="749300"/>
                  </a:cubicBezTo>
                  <a:lnTo>
                    <a:pt x="695325" y="736600"/>
                  </a:lnTo>
                  <a:lnTo>
                    <a:pt x="704850" y="730250"/>
                  </a:lnTo>
                  <a:cubicBezTo>
                    <a:pt x="708025" y="728133"/>
                    <a:pt x="710755" y="725107"/>
                    <a:pt x="714375" y="723900"/>
                  </a:cubicBezTo>
                  <a:lnTo>
                    <a:pt x="733425" y="717550"/>
                  </a:lnTo>
                  <a:lnTo>
                    <a:pt x="742950" y="714375"/>
                  </a:lnTo>
                  <a:cubicBezTo>
                    <a:pt x="753533" y="715433"/>
                    <a:pt x="764336" y="715158"/>
                    <a:pt x="774700" y="717550"/>
                  </a:cubicBezTo>
                  <a:cubicBezTo>
                    <a:pt x="778418" y="718408"/>
                    <a:pt x="780812" y="722193"/>
                    <a:pt x="784225" y="723900"/>
                  </a:cubicBezTo>
                  <a:cubicBezTo>
                    <a:pt x="787218" y="725397"/>
                    <a:pt x="790824" y="725450"/>
                    <a:pt x="793750" y="727075"/>
                  </a:cubicBezTo>
                  <a:cubicBezTo>
                    <a:pt x="800421" y="730781"/>
                    <a:pt x="806450" y="735542"/>
                    <a:pt x="812800" y="739775"/>
                  </a:cubicBezTo>
                  <a:lnTo>
                    <a:pt x="822325" y="746125"/>
                  </a:lnTo>
                  <a:cubicBezTo>
                    <a:pt x="825500" y="748242"/>
                    <a:pt x="828230" y="751268"/>
                    <a:pt x="831850" y="752475"/>
                  </a:cubicBezTo>
                  <a:lnTo>
                    <a:pt x="841375" y="755650"/>
                  </a:lnTo>
                  <a:cubicBezTo>
                    <a:pt x="851958" y="771525"/>
                    <a:pt x="844550" y="763058"/>
                    <a:pt x="866775" y="777875"/>
                  </a:cubicBezTo>
                  <a:lnTo>
                    <a:pt x="876300" y="784225"/>
                  </a:lnTo>
                  <a:cubicBezTo>
                    <a:pt x="886363" y="799319"/>
                    <a:pt x="879030" y="792543"/>
                    <a:pt x="901700" y="800100"/>
                  </a:cubicBezTo>
                  <a:lnTo>
                    <a:pt x="911225" y="803275"/>
                  </a:lnTo>
                  <a:lnTo>
                    <a:pt x="920750" y="806450"/>
                  </a:lnTo>
                  <a:cubicBezTo>
                    <a:pt x="933450" y="805392"/>
                    <a:pt x="946279" y="805370"/>
                    <a:pt x="958850" y="803275"/>
                  </a:cubicBezTo>
                  <a:cubicBezTo>
                    <a:pt x="969233" y="801544"/>
                    <a:pt x="979335" y="797316"/>
                    <a:pt x="987425" y="790575"/>
                  </a:cubicBezTo>
                  <a:cubicBezTo>
                    <a:pt x="990874" y="787700"/>
                    <a:pt x="993214" y="783541"/>
                    <a:pt x="996950" y="781050"/>
                  </a:cubicBezTo>
                  <a:cubicBezTo>
                    <a:pt x="1025589" y="761957"/>
                    <a:pt x="986025" y="796504"/>
                    <a:pt x="1016000" y="771525"/>
                  </a:cubicBezTo>
                  <a:cubicBezTo>
                    <a:pt x="1040446" y="751153"/>
                    <a:pt x="1011401" y="771416"/>
                    <a:pt x="1035050" y="755650"/>
                  </a:cubicBezTo>
                  <a:cubicBezTo>
                    <a:pt x="1051983" y="730250"/>
                    <a:pt x="1029758" y="760942"/>
                    <a:pt x="1050925" y="739775"/>
                  </a:cubicBezTo>
                  <a:cubicBezTo>
                    <a:pt x="1053623" y="737077"/>
                    <a:pt x="1054039" y="732272"/>
                    <a:pt x="1057275" y="730250"/>
                  </a:cubicBezTo>
                  <a:cubicBezTo>
                    <a:pt x="1062951" y="726702"/>
                    <a:pt x="1069975" y="726017"/>
                    <a:pt x="1076325" y="723900"/>
                  </a:cubicBezTo>
                  <a:lnTo>
                    <a:pt x="1095375" y="717550"/>
                  </a:lnTo>
                  <a:lnTo>
                    <a:pt x="1104900" y="714375"/>
                  </a:lnTo>
                  <a:cubicBezTo>
                    <a:pt x="1116017" y="715386"/>
                    <a:pt x="1146185" y="715440"/>
                    <a:pt x="1158875" y="723900"/>
                  </a:cubicBezTo>
                  <a:lnTo>
                    <a:pt x="1168400" y="730250"/>
                  </a:lnTo>
                  <a:cubicBezTo>
                    <a:pt x="1172446" y="736319"/>
                    <a:pt x="1177693" y="745539"/>
                    <a:pt x="1184275" y="749300"/>
                  </a:cubicBezTo>
                  <a:cubicBezTo>
                    <a:pt x="1188064" y="751465"/>
                    <a:pt x="1192742" y="751417"/>
                    <a:pt x="1196975" y="752475"/>
                  </a:cubicBezTo>
                  <a:cubicBezTo>
                    <a:pt x="1200150" y="755650"/>
                    <a:pt x="1203625" y="758551"/>
                    <a:pt x="1206500" y="762000"/>
                  </a:cubicBezTo>
                  <a:cubicBezTo>
                    <a:pt x="1208943" y="764931"/>
                    <a:pt x="1209978" y="769012"/>
                    <a:pt x="1212850" y="771525"/>
                  </a:cubicBezTo>
                  <a:cubicBezTo>
                    <a:pt x="1218593" y="776551"/>
                    <a:pt x="1225550" y="779992"/>
                    <a:pt x="1231900" y="784225"/>
                  </a:cubicBezTo>
                  <a:lnTo>
                    <a:pt x="1241425" y="790575"/>
                  </a:lnTo>
                  <a:cubicBezTo>
                    <a:pt x="1243542" y="793750"/>
                    <a:pt x="1244795" y="797716"/>
                    <a:pt x="1247775" y="800100"/>
                  </a:cubicBezTo>
                  <a:cubicBezTo>
                    <a:pt x="1250388" y="802191"/>
                    <a:pt x="1254307" y="801778"/>
                    <a:pt x="1257300" y="803275"/>
                  </a:cubicBezTo>
                  <a:cubicBezTo>
                    <a:pt x="1260713" y="804982"/>
                    <a:pt x="1263650" y="807508"/>
                    <a:pt x="1266825" y="809625"/>
                  </a:cubicBezTo>
                  <a:cubicBezTo>
                    <a:pt x="1271058" y="808567"/>
                    <a:pt x="1275265" y="807397"/>
                    <a:pt x="1279525" y="806450"/>
                  </a:cubicBezTo>
                  <a:cubicBezTo>
                    <a:pt x="1284216" y="805407"/>
                    <a:pt x="1299251" y="803252"/>
                    <a:pt x="1304925" y="800100"/>
                  </a:cubicBezTo>
                  <a:cubicBezTo>
                    <a:pt x="1311596" y="796394"/>
                    <a:pt x="1323975" y="787400"/>
                    <a:pt x="1323975" y="787400"/>
                  </a:cubicBezTo>
                  <a:cubicBezTo>
                    <a:pt x="1326092" y="784225"/>
                    <a:pt x="1327627" y="780573"/>
                    <a:pt x="1330325" y="777875"/>
                  </a:cubicBezTo>
                  <a:cubicBezTo>
                    <a:pt x="1333023" y="775177"/>
                    <a:pt x="1337466" y="774505"/>
                    <a:pt x="1339850" y="771525"/>
                  </a:cubicBezTo>
                  <a:cubicBezTo>
                    <a:pt x="1357377" y="749617"/>
                    <a:pt x="1325253" y="773848"/>
                    <a:pt x="1352550" y="755650"/>
                  </a:cubicBezTo>
                  <a:cubicBezTo>
                    <a:pt x="1358130" y="738911"/>
                    <a:pt x="1352037" y="752455"/>
                    <a:pt x="1365250" y="736600"/>
                  </a:cubicBezTo>
                  <a:cubicBezTo>
                    <a:pt x="1367693" y="733669"/>
                    <a:pt x="1368620" y="729459"/>
                    <a:pt x="1371600" y="727075"/>
                  </a:cubicBezTo>
                  <a:cubicBezTo>
                    <a:pt x="1374213" y="724984"/>
                    <a:pt x="1378132" y="725397"/>
                    <a:pt x="1381125" y="723900"/>
                  </a:cubicBezTo>
                  <a:cubicBezTo>
                    <a:pt x="1384538" y="722193"/>
                    <a:pt x="1387237" y="719257"/>
                    <a:pt x="1390650" y="717550"/>
                  </a:cubicBezTo>
                  <a:cubicBezTo>
                    <a:pt x="1393643" y="716053"/>
                    <a:pt x="1397249" y="716000"/>
                    <a:pt x="1400175" y="714375"/>
                  </a:cubicBezTo>
                  <a:cubicBezTo>
                    <a:pt x="1406846" y="710669"/>
                    <a:pt x="1412875" y="705908"/>
                    <a:pt x="1419225" y="701675"/>
                  </a:cubicBezTo>
                  <a:cubicBezTo>
                    <a:pt x="1422400" y="699558"/>
                    <a:pt x="1424986" y="695952"/>
                    <a:pt x="1428750" y="695325"/>
                  </a:cubicBezTo>
                  <a:lnTo>
                    <a:pt x="1447800" y="692150"/>
                  </a:lnTo>
                  <a:cubicBezTo>
                    <a:pt x="1457015" y="692764"/>
                    <a:pt x="1499300" y="691558"/>
                    <a:pt x="1514475" y="701675"/>
                  </a:cubicBezTo>
                  <a:lnTo>
                    <a:pt x="1533525" y="714375"/>
                  </a:lnTo>
                  <a:cubicBezTo>
                    <a:pt x="1550458" y="739775"/>
                    <a:pt x="1528233" y="709083"/>
                    <a:pt x="1549400" y="730250"/>
                  </a:cubicBezTo>
                  <a:cubicBezTo>
                    <a:pt x="1552098" y="732948"/>
                    <a:pt x="1552878" y="737262"/>
                    <a:pt x="1555750" y="739775"/>
                  </a:cubicBezTo>
                  <a:cubicBezTo>
                    <a:pt x="1561493" y="744801"/>
                    <a:pt x="1568450" y="748242"/>
                    <a:pt x="1574800" y="752475"/>
                  </a:cubicBezTo>
                  <a:lnTo>
                    <a:pt x="1584325" y="758825"/>
                  </a:lnTo>
                  <a:cubicBezTo>
                    <a:pt x="1587500" y="760942"/>
                    <a:pt x="1590057" y="764754"/>
                    <a:pt x="1593850" y="765175"/>
                  </a:cubicBezTo>
                  <a:lnTo>
                    <a:pt x="1622425" y="768350"/>
                  </a:lnTo>
                  <a:cubicBezTo>
                    <a:pt x="1632992" y="766589"/>
                    <a:pt x="1643378" y="767536"/>
                    <a:pt x="1651000" y="758825"/>
                  </a:cubicBezTo>
                  <a:cubicBezTo>
                    <a:pt x="1656026" y="753082"/>
                    <a:pt x="1659467" y="746125"/>
                    <a:pt x="1663700" y="739775"/>
                  </a:cubicBezTo>
                  <a:cubicBezTo>
                    <a:pt x="1665817" y="736600"/>
                    <a:pt x="1666875" y="732367"/>
                    <a:pt x="1670050" y="730250"/>
                  </a:cubicBezTo>
                  <a:lnTo>
                    <a:pt x="1679575" y="723900"/>
                  </a:lnTo>
                  <a:lnTo>
                    <a:pt x="1698625" y="695325"/>
                  </a:lnTo>
                  <a:cubicBezTo>
                    <a:pt x="1700742" y="692150"/>
                    <a:pt x="1703768" y="689420"/>
                    <a:pt x="1704975" y="685800"/>
                  </a:cubicBezTo>
                  <a:cubicBezTo>
                    <a:pt x="1706033" y="682625"/>
                    <a:pt x="1706525" y="679201"/>
                    <a:pt x="1708150" y="676275"/>
                  </a:cubicBezTo>
                  <a:cubicBezTo>
                    <a:pt x="1717125" y="660119"/>
                    <a:pt x="1717566" y="660509"/>
                    <a:pt x="1727200" y="650875"/>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a:extLst>
                <a:ext uri="{FF2B5EF4-FFF2-40B4-BE49-F238E27FC236}">
                  <a16:creationId xmlns:a16="http://schemas.microsoft.com/office/drawing/2014/main" id="{05466245-3D36-F091-CA2F-E5CACEAFF14F}"/>
                </a:ext>
              </a:extLst>
            </p:cNvPr>
            <p:cNvSpPr/>
            <p:nvPr/>
          </p:nvSpPr>
          <p:spPr>
            <a:xfrm>
              <a:off x="1735272" y="2899206"/>
              <a:ext cx="2149475" cy="822325"/>
            </a:xfrm>
            <a:custGeom>
              <a:avLst/>
              <a:gdLst>
                <a:gd name="connsiteX0" fmla="*/ 0 w 2149475"/>
                <a:gd name="connsiteY0" fmla="*/ 0 h 822325"/>
                <a:gd name="connsiteX1" fmla="*/ 22225 w 2149475"/>
                <a:gd name="connsiteY1" fmla="*/ 6350 h 822325"/>
                <a:gd name="connsiteX2" fmla="*/ 31750 w 2149475"/>
                <a:gd name="connsiteY2" fmla="*/ 9525 h 822325"/>
                <a:gd name="connsiteX3" fmla="*/ 47625 w 2149475"/>
                <a:gd name="connsiteY3" fmla="*/ 12700 h 822325"/>
                <a:gd name="connsiteX4" fmla="*/ 66675 w 2149475"/>
                <a:gd name="connsiteY4" fmla="*/ 19050 h 822325"/>
                <a:gd name="connsiteX5" fmla="*/ 104775 w 2149475"/>
                <a:gd name="connsiteY5" fmla="*/ 31750 h 822325"/>
                <a:gd name="connsiteX6" fmla="*/ 133350 w 2149475"/>
                <a:gd name="connsiteY6" fmla="*/ 41275 h 822325"/>
                <a:gd name="connsiteX7" fmla="*/ 142875 w 2149475"/>
                <a:gd name="connsiteY7" fmla="*/ 44450 h 822325"/>
                <a:gd name="connsiteX8" fmla="*/ 152400 w 2149475"/>
                <a:gd name="connsiteY8" fmla="*/ 47625 h 822325"/>
                <a:gd name="connsiteX9" fmla="*/ 171450 w 2149475"/>
                <a:gd name="connsiteY9" fmla="*/ 60325 h 822325"/>
                <a:gd name="connsiteX10" fmla="*/ 180975 w 2149475"/>
                <a:gd name="connsiteY10" fmla="*/ 63500 h 822325"/>
                <a:gd name="connsiteX11" fmla="*/ 200025 w 2149475"/>
                <a:gd name="connsiteY11" fmla="*/ 73025 h 822325"/>
                <a:gd name="connsiteX12" fmla="*/ 209550 w 2149475"/>
                <a:gd name="connsiteY12" fmla="*/ 82550 h 822325"/>
                <a:gd name="connsiteX13" fmla="*/ 215900 w 2149475"/>
                <a:gd name="connsiteY13" fmla="*/ 92075 h 822325"/>
                <a:gd name="connsiteX14" fmla="*/ 225425 w 2149475"/>
                <a:gd name="connsiteY14" fmla="*/ 98425 h 822325"/>
                <a:gd name="connsiteX15" fmla="*/ 241300 w 2149475"/>
                <a:gd name="connsiteY15" fmla="*/ 117475 h 822325"/>
                <a:gd name="connsiteX16" fmla="*/ 260350 w 2149475"/>
                <a:gd name="connsiteY16" fmla="*/ 130175 h 822325"/>
                <a:gd name="connsiteX17" fmla="*/ 269875 w 2149475"/>
                <a:gd name="connsiteY17" fmla="*/ 139700 h 822325"/>
                <a:gd name="connsiteX18" fmla="*/ 276225 w 2149475"/>
                <a:gd name="connsiteY18" fmla="*/ 149225 h 822325"/>
                <a:gd name="connsiteX19" fmla="*/ 285750 w 2149475"/>
                <a:gd name="connsiteY19" fmla="*/ 155575 h 822325"/>
                <a:gd name="connsiteX20" fmla="*/ 288925 w 2149475"/>
                <a:gd name="connsiteY20" fmla="*/ 165100 h 822325"/>
                <a:gd name="connsiteX21" fmla="*/ 307975 w 2149475"/>
                <a:gd name="connsiteY21" fmla="*/ 193675 h 822325"/>
                <a:gd name="connsiteX22" fmla="*/ 314325 w 2149475"/>
                <a:gd name="connsiteY22" fmla="*/ 203200 h 822325"/>
                <a:gd name="connsiteX23" fmla="*/ 320675 w 2149475"/>
                <a:gd name="connsiteY23" fmla="*/ 212725 h 822325"/>
                <a:gd name="connsiteX24" fmla="*/ 330200 w 2149475"/>
                <a:gd name="connsiteY24" fmla="*/ 219075 h 822325"/>
                <a:gd name="connsiteX25" fmla="*/ 346075 w 2149475"/>
                <a:gd name="connsiteY25" fmla="*/ 238125 h 822325"/>
                <a:gd name="connsiteX26" fmla="*/ 355600 w 2149475"/>
                <a:gd name="connsiteY26" fmla="*/ 244475 h 822325"/>
                <a:gd name="connsiteX27" fmla="*/ 361950 w 2149475"/>
                <a:gd name="connsiteY27" fmla="*/ 254000 h 822325"/>
                <a:gd name="connsiteX28" fmla="*/ 371475 w 2149475"/>
                <a:gd name="connsiteY28" fmla="*/ 260350 h 822325"/>
                <a:gd name="connsiteX29" fmla="*/ 374650 w 2149475"/>
                <a:gd name="connsiteY29" fmla="*/ 269875 h 822325"/>
                <a:gd name="connsiteX30" fmla="*/ 384175 w 2149475"/>
                <a:gd name="connsiteY30" fmla="*/ 279400 h 822325"/>
                <a:gd name="connsiteX31" fmla="*/ 400050 w 2149475"/>
                <a:gd name="connsiteY31" fmla="*/ 295275 h 822325"/>
                <a:gd name="connsiteX32" fmla="*/ 425450 w 2149475"/>
                <a:gd name="connsiteY32" fmla="*/ 333375 h 822325"/>
                <a:gd name="connsiteX33" fmla="*/ 431800 w 2149475"/>
                <a:gd name="connsiteY33" fmla="*/ 342900 h 822325"/>
                <a:gd name="connsiteX34" fmla="*/ 438150 w 2149475"/>
                <a:gd name="connsiteY34" fmla="*/ 352425 h 822325"/>
                <a:gd name="connsiteX35" fmla="*/ 450850 w 2149475"/>
                <a:gd name="connsiteY35" fmla="*/ 381000 h 822325"/>
                <a:gd name="connsiteX36" fmla="*/ 454025 w 2149475"/>
                <a:gd name="connsiteY36" fmla="*/ 390525 h 822325"/>
                <a:gd name="connsiteX37" fmla="*/ 460375 w 2149475"/>
                <a:gd name="connsiteY37" fmla="*/ 400050 h 822325"/>
                <a:gd name="connsiteX38" fmla="*/ 463550 w 2149475"/>
                <a:gd name="connsiteY38" fmla="*/ 409575 h 822325"/>
                <a:gd name="connsiteX39" fmla="*/ 476250 w 2149475"/>
                <a:gd name="connsiteY39" fmla="*/ 428625 h 822325"/>
                <a:gd name="connsiteX40" fmla="*/ 482600 w 2149475"/>
                <a:gd name="connsiteY40" fmla="*/ 438150 h 822325"/>
                <a:gd name="connsiteX41" fmla="*/ 488950 w 2149475"/>
                <a:gd name="connsiteY41" fmla="*/ 447675 h 822325"/>
                <a:gd name="connsiteX42" fmla="*/ 498475 w 2149475"/>
                <a:gd name="connsiteY42" fmla="*/ 454025 h 822325"/>
                <a:gd name="connsiteX43" fmla="*/ 501650 w 2149475"/>
                <a:gd name="connsiteY43" fmla="*/ 463550 h 822325"/>
                <a:gd name="connsiteX44" fmla="*/ 514350 w 2149475"/>
                <a:gd name="connsiteY44" fmla="*/ 482600 h 822325"/>
                <a:gd name="connsiteX45" fmla="*/ 517525 w 2149475"/>
                <a:gd name="connsiteY45" fmla="*/ 492125 h 822325"/>
                <a:gd name="connsiteX46" fmla="*/ 533400 w 2149475"/>
                <a:gd name="connsiteY46" fmla="*/ 511175 h 822325"/>
                <a:gd name="connsiteX47" fmla="*/ 536575 w 2149475"/>
                <a:gd name="connsiteY47" fmla="*/ 520700 h 822325"/>
                <a:gd name="connsiteX48" fmla="*/ 542925 w 2149475"/>
                <a:gd name="connsiteY48" fmla="*/ 530225 h 822325"/>
                <a:gd name="connsiteX49" fmla="*/ 546100 w 2149475"/>
                <a:gd name="connsiteY49" fmla="*/ 539750 h 822325"/>
                <a:gd name="connsiteX50" fmla="*/ 558800 w 2149475"/>
                <a:gd name="connsiteY50" fmla="*/ 558800 h 822325"/>
                <a:gd name="connsiteX51" fmla="*/ 561975 w 2149475"/>
                <a:gd name="connsiteY51" fmla="*/ 568325 h 822325"/>
                <a:gd name="connsiteX52" fmla="*/ 584200 w 2149475"/>
                <a:gd name="connsiteY52" fmla="*/ 596900 h 822325"/>
                <a:gd name="connsiteX53" fmla="*/ 590550 w 2149475"/>
                <a:gd name="connsiteY53" fmla="*/ 615950 h 822325"/>
                <a:gd name="connsiteX54" fmla="*/ 603250 w 2149475"/>
                <a:gd name="connsiteY54" fmla="*/ 635000 h 822325"/>
                <a:gd name="connsiteX55" fmla="*/ 606425 w 2149475"/>
                <a:gd name="connsiteY55" fmla="*/ 644525 h 822325"/>
                <a:gd name="connsiteX56" fmla="*/ 625475 w 2149475"/>
                <a:gd name="connsiteY56" fmla="*/ 673100 h 822325"/>
                <a:gd name="connsiteX57" fmla="*/ 638175 w 2149475"/>
                <a:gd name="connsiteY57" fmla="*/ 701675 h 822325"/>
                <a:gd name="connsiteX58" fmla="*/ 641350 w 2149475"/>
                <a:gd name="connsiteY58" fmla="*/ 711200 h 822325"/>
                <a:gd name="connsiteX59" fmla="*/ 647700 w 2149475"/>
                <a:gd name="connsiteY59" fmla="*/ 720725 h 822325"/>
                <a:gd name="connsiteX60" fmla="*/ 657225 w 2149475"/>
                <a:gd name="connsiteY60" fmla="*/ 739775 h 822325"/>
                <a:gd name="connsiteX61" fmla="*/ 666750 w 2149475"/>
                <a:gd name="connsiteY61" fmla="*/ 746125 h 822325"/>
                <a:gd name="connsiteX62" fmla="*/ 679450 w 2149475"/>
                <a:gd name="connsiteY62" fmla="*/ 762000 h 822325"/>
                <a:gd name="connsiteX63" fmla="*/ 695325 w 2149475"/>
                <a:gd name="connsiteY63" fmla="*/ 777875 h 822325"/>
                <a:gd name="connsiteX64" fmla="*/ 711200 w 2149475"/>
                <a:gd name="connsiteY64" fmla="*/ 793750 h 822325"/>
                <a:gd name="connsiteX65" fmla="*/ 727075 w 2149475"/>
                <a:gd name="connsiteY65" fmla="*/ 812800 h 822325"/>
                <a:gd name="connsiteX66" fmla="*/ 746125 w 2149475"/>
                <a:gd name="connsiteY66" fmla="*/ 819150 h 822325"/>
                <a:gd name="connsiteX67" fmla="*/ 768350 w 2149475"/>
                <a:gd name="connsiteY67" fmla="*/ 812800 h 822325"/>
                <a:gd name="connsiteX68" fmla="*/ 784225 w 2149475"/>
                <a:gd name="connsiteY68" fmla="*/ 809625 h 822325"/>
                <a:gd name="connsiteX69" fmla="*/ 803275 w 2149475"/>
                <a:gd name="connsiteY69" fmla="*/ 803275 h 822325"/>
                <a:gd name="connsiteX70" fmla="*/ 812800 w 2149475"/>
                <a:gd name="connsiteY70" fmla="*/ 800100 h 822325"/>
                <a:gd name="connsiteX71" fmla="*/ 822325 w 2149475"/>
                <a:gd name="connsiteY71" fmla="*/ 796925 h 822325"/>
                <a:gd name="connsiteX72" fmla="*/ 831850 w 2149475"/>
                <a:gd name="connsiteY72" fmla="*/ 793750 h 822325"/>
                <a:gd name="connsiteX73" fmla="*/ 850900 w 2149475"/>
                <a:gd name="connsiteY73" fmla="*/ 784225 h 822325"/>
                <a:gd name="connsiteX74" fmla="*/ 860425 w 2149475"/>
                <a:gd name="connsiteY74" fmla="*/ 777875 h 822325"/>
                <a:gd name="connsiteX75" fmla="*/ 869950 w 2149475"/>
                <a:gd name="connsiteY75" fmla="*/ 774700 h 822325"/>
                <a:gd name="connsiteX76" fmla="*/ 889000 w 2149475"/>
                <a:gd name="connsiteY76" fmla="*/ 762000 h 822325"/>
                <a:gd name="connsiteX77" fmla="*/ 898525 w 2149475"/>
                <a:gd name="connsiteY77" fmla="*/ 755650 h 822325"/>
                <a:gd name="connsiteX78" fmla="*/ 908050 w 2149475"/>
                <a:gd name="connsiteY78" fmla="*/ 752475 h 822325"/>
                <a:gd name="connsiteX79" fmla="*/ 914400 w 2149475"/>
                <a:gd name="connsiteY79" fmla="*/ 742950 h 822325"/>
                <a:gd name="connsiteX80" fmla="*/ 923925 w 2149475"/>
                <a:gd name="connsiteY80" fmla="*/ 739775 h 822325"/>
                <a:gd name="connsiteX81" fmla="*/ 933450 w 2149475"/>
                <a:gd name="connsiteY81" fmla="*/ 733425 h 822325"/>
                <a:gd name="connsiteX82" fmla="*/ 958850 w 2149475"/>
                <a:gd name="connsiteY82" fmla="*/ 727075 h 822325"/>
                <a:gd name="connsiteX83" fmla="*/ 1025525 w 2149475"/>
                <a:gd name="connsiteY83" fmla="*/ 733425 h 822325"/>
                <a:gd name="connsiteX84" fmla="*/ 1044575 w 2149475"/>
                <a:gd name="connsiteY84" fmla="*/ 739775 h 822325"/>
                <a:gd name="connsiteX85" fmla="*/ 1054100 w 2149475"/>
                <a:gd name="connsiteY85" fmla="*/ 742950 h 822325"/>
                <a:gd name="connsiteX86" fmla="*/ 1063625 w 2149475"/>
                <a:gd name="connsiteY86" fmla="*/ 746125 h 822325"/>
                <a:gd name="connsiteX87" fmla="*/ 1073150 w 2149475"/>
                <a:gd name="connsiteY87" fmla="*/ 752475 h 822325"/>
                <a:gd name="connsiteX88" fmla="*/ 1082675 w 2149475"/>
                <a:gd name="connsiteY88" fmla="*/ 762000 h 822325"/>
                <a:gd name="connsiteX89" fmla="*/ 1092200 w 2149475"/>
                <a:gd name="connsiteY89" fmla="*/ 765175 h 822325"/>
                <a:gd name="connsiteX90" fmla="*/ 1101725 w 2149475"/>
                <a:gd name="connsiteY90" fmla="*/ 771525 h 822325"/>
                <a:gd name="connsiteX91" fmla="*/ 1111250 w 2149475"/>
                <a:gd name="connsiteY91" fmla="*/ 774700 h 822325"/>
                <a:gd name="connsiteX92" fmla="*/ 1120775 w 2149475"/>
                <a:gd name="connsiteY92" fmla="*/ 781050 h 822325"/>
                <a:gd name="connsiteX93" fmla="*/ 1139825 w 2149475"/>
                <a:gd name="connsiteY93" fmla="*/ 787400 h 822325"/>
                <a:gd name="connsiteX94" fmla="*/ 1158875 w 2149475"/>
                <a:gd name="connsiteY94" fmla="*/ 800100 h 822325"/>
                <a:gd name="connsiteX95" fmla="*/ 1181100 w 2149475"/>
                <a:gd name="connsiteY95" fmla="*/ 806450 h 822325"/>
                <a:gd name="connsiteX96" fmla="*/ 1200150 w 2149475"/>
                <a:gd name="connsiteY96" fmla="*/ 812800 h 822325"/>
                <a:gd name="connsiteX97" fmla="*/ 1219200 w 2149475"/>
                <a:gd name="connsiteY97" fmla="*/ 819150 h 822325"/>
                <a:gd name="connsiteX98" fmla="*/ 1228725 w 2149475"/>
                <a:gd name="connsiteY98" fmla="*/ 822325 h 822325"/>
                <a:gd name="connsiteX99" fmla="*/ 1254125 w 2149475"/>
                <a:gd name="connsiteY99" fmla="*/ 819150 h 822325"/>
                <a:gd name="connsiteX100" fmla="*/ 1282700 w 2149475"/>
                <a:gd name="connsiteY100" fmla="*/ 806450 h 822325"/>
                <a:gd name="connsiteX101" fmla="*/ 1301750 w 2149475"/>
                <a:gd name="connsiteY101" fmla="*/ 800100 h 822325"/>
                <a:gd name="connsiteX102" fmla="*/ 1311275 w 2149475"/>
                <a:gd name="connsiteY102" fmla="*/ 793750 h 822325"/>
                <a:gd name="connsiteX103" fmla="*/ 1330325 w 2149475"/>
                <a:gd name="connsiteY103" fmla="*/ 787400 h 822325"/>
                <a:gd name="connsiteX104" fmla="*/ 1339850 w 2149475"/>
                <a:gd name="connsiteY104" fmla="*/ 784225 h 822325"/>
                <a:gd name="connsiteX105" fmla="*/ 1358900 w 2149475"/>
                <a:gd name="connsiteY105" fmla="*/ 774700 h 822325"/>
                <a:gd name="connsiteX106" fmla="*/ 1365250 w 2149475"/>
                <a:gd name="connsiteY106" fmla="*/ 765175 h 822325"/>
                <a:gd name="connsiteX107" fmla="*/ 1384300 w 2149475"/>
                <a:gd name="connsiteY107" fmla="*/ 755650 h 822325"/>
                <a:gd name="connsiteX108" fmla="*/ 1393825 w 2149475"/>
                <a:gd name="connsiteY108" fmla="*/ 749300 h 822325"/>
                <a:gd name="connsiteX109" fmla="*/ 1412875 w 2149475"/>
                <a:gd name="connsiteY109" fmla="*/ 742950 h 822325"/>
                <a:gd name="connsiteX110" fmla="*/ 1422400 w 2149475"/>
                <a:gd name="connsiteY110" fmla="*/ 739775 h 822325"/>
                <a:gd name="connsiteX111" fmla="*/ 1431925 w 2149475"/>
                <a:gd name="connsiteY111" fmla="*/ 736600 h 822325"/>
                <a:gd name="connsiteX112" fmla="*/ 1501775 w 2149475"/>
                <a:gd name="connsiteY112" fmla="*/ 739775 h 822325"/>
                <a:gd name="connsiteX113" fmla="*/ 1511300 w 2149475"/>
                <a:gd name="connsiteY113" fmla="*/ 742950 h 822325"/>
                <a:gd name="connsiteX114" fmla="*/ 1530350 w 2149475"/>
                <a:gd name="connsiteY114" fmla="*/ 755650 h 822325"/>
                <a:gd name="connsiteX115" fmla="*/ 1539875 w 2149475"/>
                <a:gd name="connsiteY115" fmla="*/ 762000 h 822325"/>
                <a:gd name="connsiteX116" fmla="*/ 1549400 w 2149475"/>
                <a:gd name="connsiteY116" fmla="*/ 768350 h 822325"/>
                <a:gd name="connsiteX117" fmla="*/ 1558925 w 2149475"/>
                <a:gd name="connsiteY117" fmla="*/ 771525 h 822325"/>
                <a:gd name="connsiteX118" fmla="*/ 1577975 w 2149475"/>
                <a:gd name="connsiteY118" fmla="*/ 784225 h 822325"/>
                <a:gd name="connsiteX119" fmla="*/ 1600200 w 2149475"/>
                <a:gd name="connsiteY119" fmla="*/ 790575 h 822325"/>
                <a:gd name="connsiteX120" fmla="*/ 1628775 w 2149475"/>
                <a:gd name="connsiteY120" fmla="*/ 803275 h 822325"/>
                <a:gd name="connsiteX121" fmla="*/ 1638300 w 2149475"/>
                <a:gd name="connsiteY121" fmla="*/ 806450 h 822325"/>
                <a:gd name="connsiteX122" fmla="*/ 1647825 w 2149475"/>
                <a:gd name="connsiteY122" fmla="*/ 809625 h 822325"/>
                <a:gd name="connsiteX123" fmla="*/ 1689100 w 2149475"/>
                <a:gd name="connsiteY123" fmla="*/ 809625 h 822325"/>
                <a:gd name="connsiteX124" fmla="*/ 1698625 w 2149475"/>
                <a:gd name="connsiteY124" fmla="*/ 815975 h 822325"/>
                <a:gd name="connsiteX125" fmla="*/ 1717675 w 2149475"/>
                <a:gd name="connsiteY125" fmla="*/ 822325 h 822325"/>
                <a:gd name="connsiteX126" fmla="*/ 1736725 w 2149475"/>
                <a:gd name="connsiteY126" fmla="*/ 812800 h 822325"/>
                <a:gd name="connsiteX127" fmla="*/ 1755775 w 2149475"/>
                <a:gd name="connsiteY127" fmla="*/ 803275 h 822325"/>
                <a:gd name="connsiteX128" fmla="*/ 1768475 w 2149475"/>
                <a:gd name="connsiteY128" fmla="*/ 784225 h 822325"/>
                <a:gd name="connsiteX129" fmla="*/ 1774825 w 2149475"/>
                <a:gd name="connsiteY129" fmla="*/ 774700 h 822325"/>
                <a:gd name="connsiteX130" fmla="*/ 1803400 w 2149475"/>
                <a:gd name="connsiteY130" fmla="*/ 752475 h 822325"/>
                <a:gd name="connsiteX131" fmla="*/ 1812925 w 2149475"/>
                <a:gd name="connsiteY131" fmla="*/ 746125 h 822325"/>
                <a:gd name="connsiteX132" fmla="*/ 1828800 w 2149475"/>
                <a:gd name="connsiteY132" fmla="*/ 727075 h 822325"/>
                <a:gd name="connsiteX133" fmla="*/ 1857375 w 2149475"/>
                <a:gd name="connsiteY133" fmla="*/ 714375 h 822325"/>
                <a:gd name="connsiteX134" fmla="*/ 1866900 w 2149475"/>
                <a:gd name="connsiteY134" fmla="*/ 711200 h 822325"/>
                <a:gd name="connsiteX135" fmla="*/ 1949450 w 2149475"/>
                <a:gd name="connsiteY135" fmla="*/ 717550 h 822325"/>
                <a:gd name="connsiteX136" fmla="*/ 1968500 w 2149475"/>
                <a:gd name="connsiteY136" fmla="*/ 727075 h 822325"/>
                <a:gd name="connsiteX137" fmla="*/ 1987550 w 2149475"/>
                <a:gd name="connsiteY137" fmla="*/ 733425 h 822325"/>
                <a:gd name="connsiteX138" fmla="*/ 1997075 w 2149475"/>
                <a:gd name="connsiteY138" fmla="*/ 736600 h 822325"/>
                <a:gd name="connsiteX139" fmla="*/ 2006600 w 2149475"/>
                <a:gd name="connsiteY139" fmla="*/ 739775 h 822325"/>
                <a:gd name="connsiteX140" fmla="*/ 2016125 w 2149475"/>
                <a:gd name="connsiteY140" fmla="*/ 742950 h 822325"/>
                <a:gd name="connsiteX141" fmla="*/ 2032000 w 2149475"/>
                <a:gd name="connsiteY141" fmla="*/ 755650 h 822325"/>
                <a:gd name="connsiteX142" fmla="*/ 2038350 w 2149475"/>
                <a:gd name="connsiteY142" fmla="*/ 765175 h 822325"/>
                <a:gd name="connsiteX143" fmla="*/ 2047875 w 2149475"/>
                <a:gd name="connsiteY143" fmla="*/ 768350 h 822325"/>
                <a:gd name="connsiteX144" fmla="*/ 2066925 w 2149475"/>
                <a:gd name="connsiteY144" fmla="*/ 781050 h 822325"/>
                <a:gd name="connsiteX145" fmla="*/ 2089150 w 2149475"/>
                <a:gd name="connsiteY145" fmla="*/ 787400 h 822325"/>
                <a:gd name="connsiteX146" fmla="*/ 2130425 w 2149475"/>
                <a:gd name="connsiteY146" fmla="*/ 784225 h 822325"/>
                <a:gd name="connsiteX147" fmla="*/ 2146300 w 2149475"/>
                <a:gd name="connsiteY147" fmla="*/ 765175 h 822325"/>
                <a:gd name="connsiteX148" fmla="*/ 2149475 w 2149475"/>
                <a:gd name="connsiteY148" fmla="*/ 765175 h 82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149475" h="822325">
                  <a:moveTo>
                    <a:pt x="0" y="0"/>
                  </a:moveTo>
                  <a:lnTo>
                    <a:pt x="22225" y="6350"/>
                  </a:lnTo>
                  <a:cubicBezTo>
                    <a:pt x="25431" y="7312"/>
                    <a:pt x="28503" y="8713"/>
                    <a:pt x="31750" y="9525"/>
                  </a:cubicBezTo>
                  <a:cubicBezTo>
                    <a:pt x="36985" y="10834"/>
                    <a:pt x="42419" y="11280"/>
                    <a:pt x="47625" y="12700"/>
                  </a:cubicBezTo>
                  <a:cubicBezTo>
                    <a:pt x="54083" y="14461"/>
                    <a:pt x="60325" y="16933"/>
                    <a:pt x="66675" y="19050"/>
                  </a:cubicBezTo>
                  <a:lnTo>
                    <a:pt x="104775" y="31750"/>
                  </a:lnTo>
                  <a:lnTo>
                    <a:pt x="133350" y="41275"/>
                  </a:lnTo>
                  <a:lnTo>
                    <a:pt x="142875" y="44450"/>
                  </a:lnTo>
                  <a:cubicBezTo>
                    <a:pt x="146050" y="45508"/>
                    <a:pt x="149615" y="45769"/>
                    <a:pt x="152400" y="47625"/>
                  </a:cubicBezTo>
                  <a:cubicBezTo>
                    <a:pt x="158750" y="51858"/>
                    <a:pt x="164210" y="57912"/>
                    <a:pt x="171450" y="60325"/>
                  </a:cubicBezTo>
                  <a:cubicBezTo>
                    <a:pt x="174625" y="61383"/>
                    <a:pt x="177982" y="62003"/>
                    <a:pt x="180975" y="63500"/>
                  </a:cubicBezTo>
                  <a:cubicBezTo>
                    <a:pt x="205594" y="75810"/>
                    <a:pt x="176084" y="65045"/>
                    <a:pt x="200025" y="73025"/>
                  </a:cubicBezTo>
                  <a:cubicBezTo>
                    <a:pt x="203200" y="76200"/>
                    <a:pt x="206675" y="79101"/>
                    <a:pt x="209550" y="82550"/>
                  </a:cubicBezTo>
                  <a:cubicBezTo>
                    <a:pt x="211993" y="85481"/>
                    <a:pt x="213202" y="89377"/>
                    <a:pt x="215900" y="92075"/>
                  </a:cubicBezTo>
                  <a:cubicBezTo>
                    <a:pt x="218598" y="94773"/>
                    <a:pt x="222250" y="96308"/>
                    <a:pt x="225425" y="98425"/>
                  </a:cubicBezTo>
                  <a:cubicBezTo>
                    <a:pt x="231069" y="106892"/>
                    <a:pt x="232838" y="110893"/>
                    <a:pt x="241300" y="117475"/>
                  </a:cubicBezTo>
                  <a:cubicBezTo>
                    <a:pt x="247324" y="122160"/>
                    <a:pt x="254954" y="124779"/>
                    <a:pt x="260350" y="130175"/>
                  </a:cubicBezTo>
                  <a:cubicBezTo>
                    <a:pt x="263525" y="133350"/>
                    <a:pt x="267000" y="136251"/>
                    <a:pt x="269875" y="139700"/>
                  </a:cubicBezTo>
                  <a:cubicBezTo>
                    <a:pt x="272318" y="142631"/>
                    <a:pt x="273527" y="146527"/>
                    <a:pt x="276225" y="149225"/>
                  </a:cubicBezTo>
                  <a:cubicBezTo>
                    <a:pt x="278923" y="151923"/>
                    <a:pt x="282575" y="153458"/>
                    <a:pt x="285750" y="155575"/>
                  </a:cubicBezTo>
                  <a:cubicBezTo>
                    <a:pt x="286808" y="158750"/>
                    <a:pt x="287300" y="162174"/>
                    <a:pt x="288925" y="165100"/>
                  </a:cubicBezTo>
                  <a:lnTo>
                    <a:pt x="307975" y="193675"/>
                  </a:lnTo>
                  <a:lnTo>
                    <a:pt x="314325" y="203200"/>
                  </a:lnTo>
                  <a:cubicBezTo>
                    <a:pt x="316442" y="206375"/>
                    <a:pt x="317500" y="210608"/>
                    <a:pt x="320675" y="212725"/>
                  </a:cubicBezTo>
                  <a:cubicBezTo>
                    <a:pt x="323850" y="214842"/>
                    <a:pt x="327269" y="216632"/>
                    <a:pt x="330200" y="219075"/>
                  </a:cubicBezTo>
                  <a:cubicBezTo>
                    <a:pt x="361408" y="245082"/>
                    <a:pt x="321100" y="213150"/>
                    <a:pt x="346075" y="238125"/>
                  </a:cubicBezTo>
                  <a:cubicBezTo>
                    <a:pt x="348773" y="240823"/>
                    <a:pt x="352425" y="242358"/>
                    <a:pt x="355600" y="244475"/>
                  </a:cubicBezTo>
                  <a:cubicBezTo>
                    <a:pt x="357717" y="247650"/>
                    <a:pt x="359252" y="251302"/>
                    <a:pt x="361950" y="254000"/>
                  </a:cubicBezTo>
                  <a:cubicBezTo>
                    <a:pt x="364648" y="256698"/>
                    <a:pt x="369091" y="257370"/>
                    <a:pt x="371475" y="260350"/>
                  </a:cubicBezTo>
                  <a:cubicBezTo>
                    <a:pt x="373566" y="262963"/>
                    <a:pt x="372794" y="267090"/>
                    <a:pt x="374650" y="269875"/>
                  </a:cubicBezTo>
                  <a:cubicBezTo>
                    <a:pt x="377141" y="273611"/>
                    <a:pt x="381300" y="275951"/>
                    <a:pt x="384175" y="279400"/>
                  </a:cubicBezTo>
                  <a:cubicBezTo>
                    <a:pt x="397404" y="295275"/>
                    <a:pt x="382588" y="283633"/>
                    <a:pt x="400050" y="295275"/>
                  </a:cubicBezTo>
                  <a:lnTo>
                    <a:pt x="425450" y="333375"/>
                  </a:lnTo>
                  <a:lnTo>
                    <a:pt x="431800" y="342900"/>
                  </a:lnTo>
                  <a:cubicBezTo>
                    <a:pt x="433917" y="346075"/>
                    <a:pt x="436943" y="348805"/>
                    <a:pt x="438150" y="352425"/>
                  </a:cubicBezTo>
                  <a:cubicBezTo>
                    <a:pt x="454532" y="401572"/>
                    <a:pt x="435756" y="350811"/>
                    <a:pt x="450850" y="381000"/>
                  </a:cubicBezTo>
                  <a:cubicBezTo>
                    <a:pt x="452347" y="383993"/>
                    <a:pt x="452528" y="387532"/>
                    <a:pt x="454025" y="390525"/>
                  </a:cubicBezTo>
                  <a:cubicBezTo>
                    <a:pt x="455732" y="393938"/>
                    <a:pt x="458668" y="396637"/>
                    <a:pt x="460375" y="400050"/>
                  </a:cubicBezTo>
                  <a:cubicBezTo>
                    <a:pt x="461872" y="403043"/>
                    <a:pt x="461925" y="406649"/>
                    <a:pt x="463550" y="409575"/>
                  </a:cubicBezTo>
                  <a:cubicBezTo>
                    <a:pt x="467256" y="416246"/>
                    <a:pt x="472017" y="422275"/>
                    <a:pt x="476250" y="428625"/>
                  </a:cubicBezTo>
                  <a:lnTo>
                    <a:pt x="482600" y="438150"/>
                  </a:lnTo>
                  <a:cubicBezTo>
                    <a:pt x="484717" y="441325"/>
                    <a:pt x="485775" y="445558"/>
                    <a:pt x="488950" y="447675"/>
                  </a:cubicBezTo>
                  <a:lnTo>
                    <a:pt x="498475" y="454025"/>
                  </a:lnTo>
                  <a:cubicBezTo>
                    <a:pt x="499533" y="457200"/>
                    <a:pt x="500025" y="460624"/>
                    <a:pt x="501650" y="463550"/>
                  </a:cubicBezTo>
                  <a:cubicBezTo>
                    <a:pt x="505356" y="470221"/>
                    <a:pt x="511937" y="475360"/>
                    <a:pt x="514350" y="482600"/>
                  </a:cubicBezTo>
                  <a:cubicBezTo>
                    <a:pt x="515408" y="485775"/>
                    <a:pt x="515669" y="489340"/>
                    <a:pt x="517525" y="492125"/>
                  </a:cubicBezTo>
                  <a:cubicBezTo>
                    <a:pt x="531569" y="513191"/>
                    <a:pt x="523012" y="490400"/>
                    <a:pt x="533400" y="511175"/>
                  </a:cubicBezTo>
                  <a:cubicBezTo>
                    <a:pt x="534897" y="514168"/>
                    <a:pt x="535078" y="517707"/>
                    <a:pt x="536575" y="520700"/>
                  </a:cubicBezTo>
                  <a:cubicBezTo>
                    <a:pt x="538282" y="524113"/>
                    <a:pt x="541218" y="526812"/>
                    <a:pt x="542925" y="530225"/>
                  </a:cubicBezTo>
                  <a:cubicBezTo>
                    <a:pt x="544422" y="533218"/>
                    <a:pt x="544475" y="536824"/>
                    <a:pt x="546100" y="539750"/>
                  </a:cubicBezTo>
                  <a:cubicBezTo>
                    <a:pt x="549806" y="546421"/>
                    <a:pt x="556387" y="551560"/>
                    <a:pt x="558800" y="558800"/>
                  </a:cubicBezTo>
                  <a:cubicBezTo>
                    <a:pt x="559858" y="561975"/>
                    <a:pt x="560119" y="565540"/>
                    <a:pt x="561975" y="568325"/>
                  </a:cubicBezTo>
                  <a:cubicBezTo>
                    <a:pt x="572933" y="584762"/>
                    <a:pt x="575746" y="571538"/>
                    <a:pt x="584200" y="596900"/>
                  </a:cubicBezTo>
                  <a:cubicBezTo>
                    <a:pt x="586317" y="603250"/>
                    <a:pt x="586837" y="610381"/>
                    <a:pt x="590550" y="615950"/>
                  </a:cubicBezTo>
                  <a:cubicBezTo>
                    <a:pt x="594783" y="622300"/>
                    <a:pt x="600837" y="627760"/>
                    <a:pt x="603250" y="635000"/>
                  </a:cubicBezTo>
                  <a:cubicBezTo>
                    <a:pt x="604308" y="638175"/>
                    <a:pt x="604800" y="641599"/>
                    <a:pt x="606425" y="644525"/>
                  </a:cubicBezTo>
                  <a:lnTo>
                    <a:pt x="625475" y="673100"/>
                  </a:lnTo>
                  <a:cubicBezTo>
                    <a:pt x="635538" y="688194"/>
                    <a:pt x="630618" y="679005"/>
                    <a:pt x="638175" y="701675"/>
                  </a:cubicBezTo>
                  <a:cubicBezTo>
                    <a:pt x="639233" y="704850"/>
                    <a:pt x="639494" y="708415"/>
                    <a:pt x="641350" y="711200"/>
                  </a:cubicBezTo>
                  <a:cubicBezTo>
                    <a:pt x="643467" y="714375"/>
                    <a:pt x="645993" y="717312"/>
                    <a:pt x="647700" y="720725"/>
                  </a:cubicBezTo>
                  <a:cubicBezTo>
                    <a:pt x="652865" y="731054"/>
                    <a:pt x="648126" y="730676"/>
                    <a:pt x="657225" y="739775"/>
                  </a:cubicBezTo>
                  <a:cubicBezTo>
                    <a:pt x="659923" y="742473"/>
                    <a:pt x="663575" y="744008"/>
                    <a:pt x="666750" y="746125"/>
                  </a:cubicBezTo>
                  <a:cubicBezTo>
                    <a:pt x="672931" y="764668"/>
                    <a:pt x="665089" y="747639"/>
                    <a:pt x="679450" y="762000"/>
                  </a:cubicBezTo>
                  <a:cubicBezTo>
                    <a:pt x="700617" y="783167"/>
                    <a:pt x="669925" y="760942"/>
                    <a:pt x="695325" y="777875"/>
                  </a:cubicBezTo>
                  <a:cubicBezTo>
                    <a:pt x="712258" y="803275"/>
                    <a:pt x="690033" y="772583"/>
                    <a:pt x="711200" y="793750"/>
                  </a:cubicBezTo>
                  <a:cubicBezTo>
                    <a:pt x="719599" y="802149"/>
                    <a:pt x="715372" y="806298"/>
                    <a:pt x="727075" y="812800"/>
                  </a:cubicBezTo>
                  <a:cubicBezTo>
                    <a:pt x="732926" y="816051"/>
                    <a:pt x="746125" y="819150"/>
                    <a:pt x="746125" y="819150"/>
                  </a:cubicBezTo>
                  <a:cubicBezTo>
                    <a:pt x="756732" y="815614"/>
                    <a:pt x="756390" y="815458"/>
                    <a:pt x="768350" y="812800"/>
                  </a:cubicBezTo>
                  <a:cubicBezTo>
                    <a:pt x="773618" y="811629"/>
                    <a:pt x="779019" y="811045"/>
                    <a:pt x="784225" y="809625"/>
                  </a:cubicBezTo>
                  <a:cubicBezTo>
                    <a:pt x="790683" y="807864"/>
                    <a:pt x="796925" y="805392"/>
                    <a:pt x="803275" y="803275"/>
                  </a:cubicBezTo>
                  <a:lnTo>
                    <a:pt x="812800" y="800100"/>
                  </a:lnTo>
                  <a:lnTo>
                    <a:pt x="822325" y="796925"/>
                  </a:lnTo>
                  <a:cubicBezTo>
                    <a:pt x="825500" y="795867"/>
                    <a:pt x="829065" y="795606"/>
                    <a:pt x="831850" y="793750"/>
                  </a:cubicBezTo>
                  <a:cubicBezTo>
                    <a:pt x="859147" y="775552"/>
                    <a:pt x="824610" y="797370"/>
                    <a:pt x="850900" y="784225"/>
                  </a:cubicBezTo>
                  <a:cubicBezTo>
                    <a:pt x="854313" y="782518"/>
                    <a:pt x="857012" y="779582"/>
                    <a:pt x="860425" y="777875"/>
                  </a:cubicBezTo>
                  <a:cubicBezTo>
                    <a:pt x="863418" y="776378"/>
                    <a:pt x="867024" y="776325"/>
                    <a:pt x="869950" y="774700"/>
                  </a:cubicBezTo>
                  <a:cubicBezTo>
                    <a:pt x="876621" y="770994"/>
                    <a:pt x="882650" y="766233"/>
                    <a:pt x="889000" y="762000"/>
                  </a:cubicBezTo>
                  <a:cubicBezTo>
                    <a:pt x="892175" y="759883"/>
                    <a:pt x="894905" y="756857"/>
                    <a:pt x="898525" y="755650"/>
                  </a:cubicBezTo>
                  <a:lnTo>
                    <a:pt x="908050" y="752475"/>
                  </a:lnTo>
                  <a:cubicBezTo>
                    <a:pt x="910167" y="749300"/>
                    <a:pt x="911420" y="745334"/>
                    <a:pt x="914400" y="742950"/>
                  </a:cubicBezTo>
                  <a:cubicBezTo>
                    <a:pt x="917013" y="740859"/>
                    <a:pt x="920932" y="741272"/>
                    <a:pt x="923925" y="739775"/>
                  </a:cubicBezTo>
                  <a:cubicBezTo>
                    <a:pt x="927338" y="738068"/>
                    <a:pt x="930037" y="735132"/>
                    <a:pt x="933450" y="733425"/>
                  </a:cubicBezTo>
                  <a:cubicBezTo>
                    <a:pt x="939959" y="730171"/>
                    <a:pt x="952812" y="728283"/>
                    <a:pt x="958850" y="727075"/>
                  </a:cubicBezTo>
                  <a:cubicBezTo>
                    <a:pt x="973868" y="728076"/>
                    <a:pt x="1006574" y="728687"/>
                    <a:pt x="1025525" y="733425"/>
                  </a:cubicBezTo>
                  <a:cubicBezTo>
                    <a:pt x="1032019" y="735048"/>
                    <a:pt x="1038225" y="737658"/>
                    <a:pt x="1044575" y="739775"/>
                  </a:cubicBezTo>
                  <a:lnTo>
                    <a:pt x="1054100" y="742950"/>
                  </a:lnTo>
                  <a:cubicBezTo>
                    <a:pt x="1057275" y="744008"/>
                    <a:pt x="1060840" y="744269"/>
                    <a:pt x="1063625" y="746125"/>
                  </a:cubicBezTo>
                  <a:cubicBezTo>
                    <a:pt x="1066800" y="748242"/>
                    <a:pt x="1070219" y="750032"/>
                    <a:pt x="1073150" y="752475"/>
                  </a:cubicBezTo>
                  <a:cubicBezTo>
                    <a:pt x="1076599" y="755350"/>
                    <a:pt x="1078939" y="759509"/>
                    <a:pt x="1082675" y="762000"/>
                  </a:cubicBezTo>
                  <a:cubicBezTo>
                    <a:pt x="1085460" y="763856"/>
                    <a:pt x="1089207" y="763678"/>
                    <a:pt x="1092200" y="765175"/>
                  </a:cubicBezTo>
                  <a:cubicBezTo>
                    <a:pt x="1095613" y="766882"/>
                    <a:pt x="1098312" y="769818"/>
                    <a:pt x="1101725" y="771525"/>
                  </a:cubicBezTo>
                  <a:cubicBezTo>
                    <a:pt x="1104718" y="773022"/>
                    <a:pt x="1108257" y="773203"/>
                    <a:pt x="1111250" y="774700"/>
                  </a:cubicBezTo>
                  <a:cubicBezTo>
                    <a:pt x="1114663" y="776407"/>
                    <a:pt x="1117288" y="779500"/>
                    <a:pt x="1120775" y="781050"/>
                  </a:cubicBezTo>
                  <a:cubicBezTo>
                    <a:pt x="1126892" y="783768"/>
                    <a:pt x="1134256" y="783687"/>
                    <a:pt x="1139825" y="787400"/>
                  </a:cubicBezTo>
                  <a:cubicBezTo>
                    <a:pt x="1146175" y="791633"/>
                    <a:pt x="1151635" y="797687"/>
                    <a:pt x="1158875" y="800100"/>
                  </a:cubicBezTo>
                  <a:cubicBezTo>
                    <a:pt x="1190886" y="810770"/>
                    <a:pt x="1141233" y="794490"/>
                    <a:pt x="1181100" y="806450"/>
                  </a:cubicBezTo>
                  <a:cubicBezTo>
                    <a:pt x="1187511" y="808373"/>
                    <a:pt x="1193800" y="810683"/>
                    <a:pt x="1200150" y="812800"/>
                  </a:cubicBezTo>
                  <a:lnTo>
                    <a:pt x="1219200" y="819150"/>
                  </a:lnTo>
                  <a:lnTo>
                    <a:pt x="1228725" y="822325"/>
                  </a:lnTo>
                  <a:cubicBezTo>
                    <a:pt x="1237192" y="821267"/>
                    <a:pt x="1245782" y="820938"/>
                    <a:pt x="1254125" y="819150"/>
                  </a:cubicBezTo>
                  <a:cubicBezTo>
                    <a:pt x="1290633" y="811327"/>
                    <a:pt x="1259717" y="816665"/>
                    <a:pt x="1282700" y="806450"/>
                  </a:cubicBezTo>
                  <a:cubicBezTo>
                    <a:pt x="1288817" y="803732"/>
                    <a:pt x="1296181" y="803813"/>
                    <a:pt x="1301750" y="800100"/>
                  </a:cubicBezTo>
                  <a:cubicBezTo>
                    <a:pt x="1304925" y="797983"/>
                    <a:pt x="1307788" y="795300"/>
                    <a:pt x="1311275" y="793750"/>
                  </a:cubicBezTo>
                  <a:cubicBezTo>
                    <a:pt x="1317392" y="791032"/>
                    <a:pt x="1323975" y="789517"/>
                    <a:pt x="1330325" y="787400"/>
                  </a:cubicBezTo>
                  <a:cubicBezTo>
                    <a:pt x="1333500" y="786342"/>
                    <a:pt x="1337065" y="786081"/>
                    <a:pt x="1339850" y="784225"/>
                  </a:cubicBezTo>
                  <a:cubicBezTo>
                    <a:pt x="1352160" y="776019"/>
                    <a:pt x="1345755" y="779082"/>
                    <a:pt x="1358900" y="774700"/>
                  </a:cubicBezTo>
                  <a:cubicBezTo>
                    <a:pt x="1361017" y="771525"/>
                    <a:pt x="1362552" y="767873"/>
                    <a:pt x="1365250" y="765175"/>
                  </a:cubicBezTo>
                  <a:cubicBezTo>
                    <a:pt x="1374349" y="756076"/>
                    <a:pt x="1373971" y="760815"/>
                    <a:pt x="1384300" y="755650"/>
                  </a:cubicBezTo>
                  <a:cubicBezTo>
                    <a:pt x="1387713" y="753943"/>
                    <a:pt x="1390338" y="750850"/>
                    <a:pt x="1393825" y="749300"/>
                  </a:cubicBezTo>
                  <a:cubicBezTo>
                    <a:pt x="1399942" y="746582"/>
                    <a:pt x="1406525" y="745067"/>
                    <a:pt x="1412875" y="742950"/>
                  </a:cubicBezTo>
                  <a:lnTo>
                    <a:pt x="1422400" y="739775"/>
                  </a:lnTo>
                  <a:lnTo>
                    <a:pt x="1431925" y="736600"/>
                  </a:lnTo>
                  <a:cubicBezTo>
                    <a:pt x="1455208" y="737658"/>
                    <a:pt x="1478542" y="737916"/>
                    <a:pt x="1501775" y="739775"/>
                  </a:cubicBezTo>
                  <a:cubicBezTo>
                    <a:pt x="1505111" y="740042"/>
                    <a:pt x="1508374" y="741325"/>
                    <a:pt x="1511300" y="742950"/>
                  </a:cubicBezTo>
                  <a:cubicBezTo>
                    <a:pt x="1517971" y="746656"/>
                    <a:pt x="1524000" y="751417"/>
                    <a:pt x="1530350" y="755650"/>
                  </a:cubicBezTo>
                  <a:lnTo>
                    <a:pt x="1539875" y="762000"/>
                  </a:lnTo>
                  <a:cubicBezTo>
                    <a:pt x="1543050" y="764117"/>
                    <a:pt x="1545780" y="767143"/>
                    <a:pt x="1549400" y="768350"/>
                  </a:cubicBezTo>
                  <a:cubicBezTo>
                    <a:pt x="1552575" y="769408"/>
                    <a:pt x="1555999" y="769900"/>
                    <a:pt x="1558925" y="771525"/>
                  </a:cubicBezTo>
                  <a:cubicBezTo>
                    <a:pt x="1565596" y="775231"/>
                    <a:pt x="1570571" y="782374"/>
                    <a:pt x="1577975" y="784225"/>
                  </a:cubicBezTo>
                  <a:cubicBezTo>
                    <a:pt x="1582044" y="785242"/>
                    <a:pt x="1595645" y="788298"/>
                    <a:pt x="1600200" y="790575"/>
                  </a:cubicBezTo>
                  <a:cubicBezTo>
                    <a:pt x="1630389" y="805669"/>
                    <a:pt x="1579628" y="786893"/>
                    <a:pt x="1628775" y="803275"/>
                  </a:cubicBezTo>
                  <a:lnTo>
                    <a:pt x="1638300" y="806450"/>
                  </a:lnTo>
                  <a:lnTo>
                    <a:pt x="1647825" y="809625"/>
                  </a:lnTo>
                  <a:cubicBezTo>
                    <a:pt x="1664751" y="807744"/>
                    <a:pt x="1674381" y="803317"/>
                    <a:pt x="1689100" y="809625"/>
                  </a:cubicBezTo>
                  <a:cubicBezTo>
                    <a:pt x="1692607" y="811128"/>
                    <a:pt x="1695138" y="814425"/>
                    <a:pt x="1698625" y="815975"/>
                  </a:cubicBezTo>
                  <a:cubicBezTo>
                    <a:pt x="1704742" y="818693"/>
                    <a:pt x="1717675" y="822325"/>
                    <a:pt x="1717675" y="822325"/>
                  </a:cubicBezTo>
                  <a:cubicBezTo>
                    <a:pt x="1741616" y="814345"/>
                    <a:pt x="1712106" y="825110"/>
                    <a:pt x="1736725" y="812800"/>
                  </a:cubicBezTo>
                  <a:cubicBezTo>
                    <a:pt x="1763015" y="799655"/>
                    <a:pt x="1728478" y="821473"/>
                    <a:pt x="1755775" y="803275"/>
                  </a:cubicBezTo>
                  <a:lnTo>
                    <a:pt x="1768475" y="784225"/>
                  </a:lnTo>
                  <a:cubicBezTo>
                    <a:pt x="1770592" y="781050"/>
                    <a:pt x="1771650" y="776817"/>
                    <a:pt x="1774825" y="774700"/>
                  </a:cubicBezTo>
                  <a:cubicBezTo>
                    <a:pt x="1822973" y="742602"/>
                    <a:pt x="1773557" y="777344"/>
                    <a:pt x="1803400" y="752475"/>
                  </a:cubicBezTo>
                  <a:cubicBezTo>
                    <a:pt x="1806331" y="750032"/>
                    <a:pt x="1809994" y="748568"/>
                    <a:pt x="1812925" y="746125"/>
                  </a:cubicBezTo>
                  <a:cubicBezTo>
                    <a:pt x="1844133" y="720118"/>
                    <a:pt x="1803825" y="752050"/>
                    <a:pt x="1828800" y="727075"/>
                  </a:cubicBezTo>
                  <a:cubicBezTo>
                    <a:pt x="1836347" y="719528"/>
                    <a:pt x="1847944" y="717519"/>
                    <a:pt x="1857375" y="714375"/>
                  </a:cubicBezTo>
                  <a:lnTo>
                    <a:pt x="1866900" y="711200"/>
                  </a:lnTo>
                  <a:cubicBezTo>
                    <a:pt x="1890712" y="712453"/>
                    <a:pt x="1923638" y="712388"/>
                    <a:pt x="1949450" y="717550"/>
                  </a:cubicBezTo>
                  <a:cubicBezTo>
                    <a:pt x="1965240" y="720708"/>
                    <a:pt x="1953175" y="720264"/>
                    <a:pt x="1968500" y="727075"/>
                  </a:cubicBezTo>
                  <a:cubicBezTo>
                    <a:pt x="1974617" y="729793"/>
                    <a:pt x="1981200" y="731308"/>
                    <a:pt x="1987550" y="733425"/>
                  </a:cubicBezTo>
                  <a:lnTo>
                    <a:pt x="1997075" y="736600"/>
                  </a:lnTo>
                  <a:lnTo>
                    <a:pt x="2006600" y="739775"/>
                  </a:lnTo>
                  <a:lnTo>
                    <a:pt x="2016125" y="742950"/>
                  </a:lnTo>
                  <a:cubicBezTo>
                    <a:pt x="2034323" y="770247"/>
                    <a:pt x="2010092" y="738123"/>
                    <a:pt x="2032000" y="755650"/>
                  </a:cubicBezTo>
                  <a:cubicBezTo>
                    <a:pt x="2034980" y="758034"/>
                    <a:pt x="2035370" y="762791"/>
                    <a:pt x="2038350" y="765175"/>
                  </a:cubicBezTo>
                  <a:cubicBezTo>
                    <a:pt x="2040963" y="767266"/>
                    <a:pt x="2044949" y="766725"/>
                    <a:pt x="2047875" y="768350"/>
                  </a:cubicBezTo>
                  <a:cubicBezTo>
                    <a:pt x="2054546" y="772056"/>
                    <a:pt x="2059685" y="778637"/>
                    <a:pt x="2066925" y="781050"/>
                  </a:cubicBezTo>
                  <a:cubicBezTo>
                    <a:pt x="2080590" y="785605"/>
                    <a:pt x="2073203" y="783413"/>
                    <a:pt x="2089150" y="787400"/>
                  </a:cubicBezTo>
                  <a:cubicBezTo>
                    <a:pt x="2102908" y="786342"/>
                    <a:pt x="2117038" y="787572"/>
                    <a:pt x="2130425" y="784225"/>
                  </a:cubicBezTo>
                  <a:cubicBezTo>
                    <a:pt x="2137360" y="782491"/>
                    <a:pt x="2141953" y="769522"/>
                    <a:pt x="2146300" y="765175"/>
                  </a:cubicBezTo>
                  <a:cubicBezTo>
                    <a:pt x="2147048" y="764427"/>
                    <a:pt x="2148417" y="765175"/>
                    <a:pt x="2149475" y="765175"/>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0B1D4C03-63A9-C90E-7376-8FC69580A727}"/>
                </a:ext>
              </a:extLst>
            </p:cNvPr>
            <p:cNvSpPr/>
            <p:nvPr/>
          </p:nvSpPr>
          <p:spPr>
            <a:xfrm>
              <a:off x="3881572" y="3569131"/>
              <a:ext cx="79375" cy="101600"/>
            </a:xfrm>
            <a:custGeom>
              <a:avLst/>
              <a:gdLst>
                <a:gd name="connsiteX0" fmla="*/ 0 w 79375"/>
                <a:gd name="connsiteY0" fmla="*/ 101600 h 101600"/>
                <a:gd name="connsiteX1" fmla="*/ 15875 w 79375"/>
                <a:gd name="connsiteY1" fmla="*/ 79375 h 101600"/>
                <a:gd name="connsiteX2" fmla="*/ 34925 w 79375"/>
                <a:gd name="connsiteY2" fmla="*/ 60325 h 101600"/>
                <a:gd name="connsiteX3" fmla="*/ 41275 w 79375"/>
                <a:gd name="connsiteY3" fmla="*/ 50800 h 101600"/>
                <a:gd name="connsiteX4" fmla="*/ 50800 w 79375"/>
                <a:gd name="connsiteY4" fmla="*/ 41275 h 101600"/>
                <a:gd name="connsiteX5" fmla="*/ 63500 w 79375"/>
                <a:gd name="connsiteY5" fmla="*/ 22225 h 101600"/>
                <a:gd name="connsiteX6" fmla="*/ 66675 w 79375"/>
                <a:gd name="connsiteY6" fmla="*/ 12700 h 101600"/>
                <a:gd name="connsiteX7" fmla="*/ 79375 w 79375"/>
                <a:gd name="connsiteY7" fmla="*/ 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75" h="101600">
                  <a:moveTo>
                    <a:pt x="0" y="101600"/>
                  </a:moveTo>
                  <a:cubicBezTo>
                    <a:pt x="5292" y="94192"/>
                    <a:pt x="9994" y="86325"/>
                    <a:pt x="15875" y="79375"/>
                  </a:cubicBezTo>
                  <a:cubicBezTo>
                    <a:pt x="21676" y="72520"/>
                    <a:pt x="29944" y="67797"/>
                    <a:pt x="34925" y="60325"/>
                  </a:cubicBezTo>
                  <a:cubicBezTo>
                    <a:pt x="37042" y="57150"/>
                    <a:pt x="38832" y="53731"/>
                    <a:pt x="41275" y="50800"/>
                  </a:cubicBezTo>
                  <a:cubicBezTo>
                    <a:pt x="44150" y="47351"/>
                    <a:pt x="48043" y="44819"/>
                    <a:pt x="50800" y="41275"/>
                  </a:cubicBezTo>
                  <a:cubicBezTo>
                    <a:pt x="55485" y="35251"/>
                    <a:pt x="61087" y="29465"/>
                    <a:pt x="63500" y="22225"/>
                  </a:cubicBezTo>
                  <a:cubicBezTo>
                    <a:pt x="64558" y="19050"/>
                    <a:pt x="64584" y="15313"/>
                    <a:pt x="66675" y="12700"/>
                  </a:cubicBezTo>
                  <a:cubicBezTo>
                    <a:pt x="87109" y="-12842"/>
                    <a:pt x="68949" y="20852"/>
                    <a:pt x="79375" y="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83DE001A-15FC-B3E4-ABD4-EA09FAF93CCA}"/>
                </a:ext>
              </a:extLst>
            </p:cNvPr>
            <p:cNvSpPr/>
            <p:nvPr/>
          </p:nvSpPr>
          <p:spPr>
            <a:xfrm>
              <a:off x="1741623" y="1781697"/>
              <a:ext cx="1436914" cy="1964657"/>
            </a:xfrm>
            <a:custGeom>
              <a:avLst/>
              <a:gdLst>
                <a:gd name="connsiteX0" fmla="*/ 0 w 1436914"/>
                <a:gd name="connsiteY0" fmla="*/ 1949631 h 1964657"/>
                <a:gd name="connsiteX1" fmla="*/ 22860 w 1436914"/>
                <a:gd name="connsiteY1" fmla="*/ 1959428 h 1964657"/>
                <a:gd name="connsiteX2" fmla="*/ 101237 w 1436914"/>
                <a:gd name="connsiteY2" fmla="*/ 1959428 h 1964657"/>
                <a:gd name="connsiteX3" fmla="*/ 120831 w 1436914"/>
                <a:gd name="connsiteY3" fmla="*/ 1952897 h 1964657"/>
                <a:gd name="connsiteX4" fmla="*/ 130628 w 1436914"/>
                <a:gd name="connsiteY4" fmla="*/ 1949631 h 1964657"/>
                <a:gd name="connsiteX5" fmla="*/ 160020 w 1436914"/>
                <a:gd name="connsiteY5" fmla="*/ 1952897 h 1964657"/>
                <a:gd name="connsiteX6" fmla="*/ 163285 w 1436914"/>
                <a:gd name="connsiteY6" fmla="*/ 1943100 h 1964657"/>
                <a:gd name="connsiteX7" fmla="*/ 202474 w 1436914"/>
                <a:gd name="connsiteY7" fmla="*/ 1933303 h 1964657"/>
                <a:gd name="connsiteX8" fmla="*/ 209005 w 1436914"/>
                <a:gd name="connsiteY8" fmla="*/ 1926771 h 1964657"/>
                <a:gd name="connsiteX9" fmla="*/ 228600 w 1436914"/>
                <a:gd name="connsiteY9" fmla="*/ 1900645 h 1964657"/>
                <a:gd name="connsiteX10" fmla="*/ 248194 w 1436914"/>
                <a:gd name="connsiteY10" fmla="*/ 1887583 h 1964657"/>
                <a:gd name="connsiteX11" fmla="*/ 264522 w 1436914"/>
                <a:gd name="connsiteY11" fmla="*/ 1858191 h 1964657"/>
                <a:gd name="connsiteX12" fmla="*/ 277585 w 1436914"/>
                <a:gd name="connsiteY12" fmla="*/ 1845128 h 1964657"/>
                <a:gd name="connsiteX13" fmla="*/ 284117 w 1436914"/>
                <a:gd name="connsiteY13" fmla="*/ 1838597 h 1964657"/>
                <a:gd name="connsiteX14" fmla="*/ 297180 w 1436914"/>
                <a:gd name="connsiteY14" fmla="*/ 1812471 h 1964657"/>
                <a:gd name="connsiteX15" fmla="*/ 306977 w 1436914"/>
                <a:gd name="connsiteY15" fmla="*/ 1796143 h 1964657"/>
                <a:gd name="connsiteX16" fmla="*/ 310242 w 1436914"/>
                <a:gd name="connsiteY16" fmla="*/ 1786345 h 1964657"/>
                <a:gd name="connsiteX17" fmla="*/ 323305 w 1436914"/>
                <a:gd name="connsiteY17" fmla="*/ 1770017 h 1964657"/>
                <a:gd name="connsiteX18" fmla="*/ 336368 w 1436914"/>
                <a:gd name="connsiteY18" fmla="*/ 1743891 h 1964657"/>
                <a:gd name="connsiteX19" fmla="*/ 346165 w 1436914"/>
                <a:gd name="connsiteY19" fmla="*/ 1711234 h 1964657"/>
                <a:gd name="connsiteX20" fmla="*/ 355962 w 1436914"/>
                <a:gd name="connsiteY20" fmla="*/ 1675311 h 1964657"/>
                <a:gd name="connsiteX21" fmla="*/ 362494 w 1436914"/>
                <a:gd name="connsiteY21" fmla="*/ 1668780 h 1964657"/>
                <a:gd name="connsiteX22" fmla="*/ 372291 w 1436914"/>
                <a:gd name="connsiteY22" fmla="*/ 1639388 h 1964657"/>
                <a:gd name="connsiteX23" fmla="*/ 375557 w 1436914"/>
                <a:gd name="connsiteY23" fmla="*/ 1629591 h 1964657"/>
                <a:gd name="connsiteX24" fmla="*/ 382088 w 1436914"/>
                <a:gd name="connsiteY24" fmla="*/ 1619794 h 1964657"/>
                <a:gd name="connsiteX25" fmla="*/ 391885 w 1436914"/>
                <a:gd name="connsiteY25" fmla="*/ 1603465 h 1964657"/>
                <a:gd name="connsiteX26" fmla="*/ 404948 w 1436914"/>
                <a:gd name="connsiteY26" fmla="*/ 1574074 h 1964657"/>
                <a:gd name="connsiteX27" fmla="*/ 418011 w 1436914"/>
                <a:gd name="connsiteY27" fmla="*/ 1561011 h 1964657"/>
                <a:gd name="connsiteX28" fmla="*/ 421277 w 1436914"/>
                <a:gd name="connsiteY28" fmla="*/ 1528354 h 1964657"/>
                <a:gd name="connsiteX29" fmla="*/ 431074 w 1436914"/>
                <a:gd name="connsiteY29" fmla="*/ 1495697 h 1964657"/>
                <a:gd name="connsiteX30" fmla="*/ 440871 w 1436914"/>
                <a:gd name="connsiteY30" fmla="*/ 1479368 h 1964657"/>
                <a:gd name="connsiteX31" fmla="*/ 447402 w 1436914"/>
                <a:gd name="connsiteY31" fmla="*/ 1459774 h 1964657"/>
                <a:gd name="connsiteX32" fmla="*/ 450668 w 1436914"/>
                <a:gd name="connsiteY32" fmla="*/ 1449977 h 1964657"/>
                <a:gd name="connsiteX33" fmla="*/ 457200 w 1436914"/>
                <a:gd name="connsiteY33" fmla="*/ 1443445 h 1964657"/>
                <a:gd name="connsiteX34" fmla="*/ 463731 w 1436914"/>
                <a:gd name="connsiteY34" fmla="*/ 1423851 h 1964657"/>
                <a:gd name="connsiteX35" fmla="*/ 470262 w 1436914"/>
                <a:gd name="connsiteY35" fmla="*/ 1397725 h 1964657"/>
                <a:gd name="connsiteX36" fmla="*/ 476794 w 1436914"/>
                <a:gd name="connsiteY36" fmla="*/ 1378131 h 1964657"/>
                <a:gd name="connsiteX37" fmla="*/ 480060 w 1436914"/>
                <a:gd name="connsiteY37" fmla="*/ 1358537 h 1964657"/>
                <a:gd name="connsiteX38" fmla="*/ 486591 w 1436914"/>
                <a:gd name="connsiteY38" fmla="*/ 1338943 h 1964657"/>
                <a:gd name="connsiteX39" fmla="*/ 489857 w 1436914"/>
                <a:gd name="connsiteY39" fmla="*/ 1325880 h 1964657"/>
                <a:gd name="connsiteX40" fmla="*/ 499654 w 1436914"/>
                <a:gd name="connsiteY40" fmla="*/ 1270363 h 1964657"/>
                <a:gd name="connsiteX41" fmla="*/ 499654 w 1436914"/>
                <a:gd name="connsiteY41" fmla="*/ 1270363 h 1964657"/>
                <a:gd name="connsiteX42" fmla="*/ 506185 w 1436914"/>
                <a:gd name="connsiteY42" fmla="*/ 1237705 h 1964657"/>
                <a:gd name="connsiteX43" fmla="*/ 512717 w 1436914"/>
                <a:gd name="connsiteY43" fmla="*/ 1218111 h 1964657"/>
                <a:gd name="connsiteX44" fmla="*/ 515982 w 1436914"/>
                <a:gd name="connsiteY44" fmla="*/ 1208314 h 1964657"/>
                <a:gd name="connsiteX45" fmla="*/ 522514 w 1436914"/>
                <a:gd name="connsiteY45" fmla="*/ 1175657 h 1964657"/>
                <a:gd name="connsiteX46" fmla="*/ 529045 w 1436914"/>
                <a:gd name="connsiteY46" fmla="*/ 1156063 h 1964657"/>
                <a:gd name="connsiteX47" fmla="*/ 532311 w 1436914"/>
                <a:gd name="connsiteY47" fmla="*/ 1146265 h 1964657"/>
                <a:gd name="connsiteX48" fmla="*/ 538842 w 1436914"/>
                <a:gd name="connsiteY48" fmla="*/ 1116874 h 1964657"/>
                <a:gd name="connsiteX49" fmla="*/ 542108 w 1436914"/>
                <a:gd name="connsiteY49" fmla="*/ 1107077 h 1964657"/>
                <a:gd name="connsiteX50" fmla="*/ 545374 w 1436914"/>
                <a:gd name="connsiteY50" fmla="*/ 1094014 h 1964657"/>
                <a:gd name="connsiteX51" fmla="*/ 551905 w 1436914"/>
                <a:gd name="connsiteY51" fmla="*/ 1074420 h 1964657"/>
                <a:gd name="connsiteX52" fmla="*/ 564968 w 1436914"/>
                <a:gd name="connsiteY52" fmla="*/ 1035231 h 1964657"/>
                <a:gd name="connsiteX53" fmla="*/ 571500 w 1436914"/>
                <a:gd name="connsiteY53" fmla="*/ 1015637 h 1964657"/>
                <a:gd name="connsiteX54" fmla="*/ 574765 w 1436914"/>
                <a:gd name="connsiteY54" fmla="*/ 1005840 h 1964657"/>
                <a:gd name="connsiteX55" fmla="*/ 584562 w 1436914"/>
                <a:gd name="connsiteY55" fmla="*/ 953588 h 1964657"/>
                <a:gd name="connsiteX56" fmla="*/ 591094 w 1436914"/>
                <a:gd name="connsiteY56" fmla="*/ 947057 h 1964657"/>
                <a:gd name="connsiteX57" fmla="*/ 600891 w 1436914"/>
                <a:gd name="connsiteY57" fmla="*/ 930728 h 1964657"/>
                <a:gd name="connsiteX58" fmla="*/ 604157 w 1436914"/>
                <a:gd name="connsiteY58" fmla="*/ 920931 h 1964657"/>
                <a:gd name="connsiteX59" fmla="*/ 610688 w 1436914"/>
                <a:gd name="connsiteY59" fmla="*/ 911134 h 1964657"/>
                <a:gd name="connsiteX60" fmla="*/ 620485 w 1436914"/>
                <a:gd name="connsiteY60" fmla="*/ 894805 h 1964657"/>
                <a:gd name="connsiteX61" fmla="*/ 630282 w 1436914"/>
                <a:gd name="connsiteY61" fmla="*/ 875211 h 1964657"/>
                <a:gd name="connsiteX62" fmla="*/ 640080 w 1436914"/>
                <a:gd name="connsiteY62" fmla="*/ 855617 h 1964657"/>
                <a:gd name="connsiteX63" fmla="*/ 646611 w 1436914"/>
                <a:gd name="connsiteY63" fmla="*/ 836023 h 1964657"/>
                <a:gd name="connsiteX64" fmla="*/ 653142 w 1436914"/>
                <a:gd name="connsiteY64" fmla="*/ 826225 h 1964657"/>
                <a:gd name="connsiteX65" fmla="*/ 659674 w 1436914"/>
                <a:gd name="connsiteY65" fmla="*/ 806631 h 1964657"/>
                <a:gd name="connsiteX66" fmla="*/ 669471 w 1436914"/>
                <a:gd name="connsiteY66" fmla="*/ 777240 h 1964657"/>
                <a:gd name="connsiteX67" fmla="*/ 676002 w 1436914"/>
                <a:gd name="connsiteY67" fmla="*/ 757645 h 1964657"/>
                <a:gd name="connsiteX68" fmla="*/ 682534 w 1436914"/>
                <a:gd name="connsiteY68" fmla="*/ 734785 h 1964657"/>
                <a:gd name="connsiteX69" fmla="*/ 695597 w 1436914"/>
                <a:gd name="connsiteY69" fmla="*/ 718457 h 1964657"/>
                <a:gd name="connsiteX70" fmla="*/ 702128 w 1436914"/>
                <a:gd name="connsiteY70" fmla="*/ 698863 h 1964657"/>
                <a:gd name="connsiteX71" fmla="*/ 711925 w 1436914"/>
                <a:gd name="connsiteY71" fmla="*/ 666205 h 1964657"/>
                <a:gd name="connsiteX72" fmla="*/ 718457 w 1436914"/>
                <a:gd name="connsiteY72" fmla="*/ 646611 h 1964657"/>
                <a:gd name="connsiteX73" fmla="*/ 721722 w 1436914"/>
                <a:gd name="connsiteY73" fmla="*/ 636814 h 1964657"/>
                <a:gd name="connsiteX74" fmla="*/ 724988 w 1436914"/>
                <a:gd name="connsiteY74" fmla="*/ 591094 h 1964657"/>
                <a:gd name="connsiteX75" fmla="*/ 731520 w 1436914"/>
                <a:gd name="connsiteY75" fmla="*/ 571500 h 1964657"/>
                <a:gd name="connsiteX76" fmla="*/ 734785 w 1436914"/>
                <a:gd name="connsiteY76" fmla="*/ 561703 h 1964657"/>
                <a:gd name="connsiteX77" fmla="*/ 741317 w 1436914"/>
                <a:gd name="connsiteY77" fmla="*/ 525780 h 1964657"/>
                <a:gd name="connsiteX78" fmla="*/ 747848 w 1436914"/>
                <a:gd name="connsiteY78" fmla="*/ 506185 h 1964657"/>
                <a:gd name="connsiteX79" fmla="*/ 754380 w 1436914"/>
                <a:gd name="connsiteY79" fmla="*/ 499654 h 1964657"/>
                <a:gd name="connsiteX80" fmla="*/ 764177 w 1436914"/>
                <a:gd name="connsiteY80" fmla="*/ 470263 h 1964657"/>
                <a:gd name="connsiteX81" fmla="*/ 767442 w 1436914"/>
                <a:gd name="connsiteY81" fmla="*/ 460465 h 1964657"/>
                <a:gd name="connsiteX82" fmla="*/ 770708 w 1436914"/>
                <a:gd name="connsiteY82" fmla="*/ 440871 h 1964657"/>
                <a:gd name="connsiteX83" fmla="*/ 777240 w 1436914"/>
                <a:gd name="connsiteY83" fmla="*/ 421277 h 1964657"/>
                <a:gd name="connsiteX84" fmla="*/ 780505 w 1436914"/>
                <a:gd name="connsiteY84" fmla="*/ 411480 h 1964657"/>
                <a:gd name="connsiteX85" fmla="*/ 790302 w 1436914"/>
                <a:gd name="connsiteY85" fmla="*/ 378823 h 1964657"/>
                <a:gd name="connsiteX86" fmla="*/ 796834 w 1436914"/>
                <a:gd name="connsiteY86" fmla="*/ 369025 h 1964657"/>
                <a:gd name="connsiteX87" fmla="*/ 800100 w 1436914"/>
                <a:gd name="connsiteY87" fmla="*/ 359228 h 1964657"/>
                <a:gd name="connsiteX88" fmla="*/ 813162 w 1436914"/>
                <a:gd name="connsiteY88" fmla="*/ 339634 h 1964657"/>
                <a:gd name="connsiteX89" fmla="*/ 822960 w 1436914"/>
                <a:gd name="connsiteY89" fmla="*/ 323305 h 1964657"/>
                <a:gd name="connsiteX90" fmla="*/ 829491 w 1436914"/>
                <a:gd name="connsiteY90" fmla="*/ 313508 h 1964657"/>
                <a:gd name="connsiteX91" fmla="*/ 839288 w 1436914"/>
                <a:gd name="connsiteY91" fmla="*/ 306977 h 1964657"/>
                <a:gd name="connsiteX92" fmla="*/ 855617 w 1436914"/>
                <a:gd name="connsiteY92" fmla="*/ 293914 h 1964657"/>
                <a:gd name="connsiteX93" fmla="*/ 862148 w 1436914"/>
                <a:gd name="connsiteY93" fmla="*/ 284117 h 1964657"/>
                <a:gd name="connsiteX94" fmla="*/ 878477 w 1436914"/>
                <a:gd name="connsiteY94" fmla="*/ 271054 h 1964657"/>
                <a:gd name="connsiteX95" fmla="*/ 885008 w 1436914"/>
                <a:gd name="connsiteY95" fmla="*/ 261257 h 1964657"/>
                <a:gd name="connsiteX96" fmla="*/ 891540 w 1436914"/>
                <a:gd name="connsiteY96" fmla="*/ 254725 h 1964657"/>
                <a:gd name="connsiteX97" fmla="*/ 894805 w 1436914"/>
                <a:gd name="connsiteY97" fmla="*/ 244928 h 1964657"/>
                <a:gd name="connsiteX98" fmla="*/ 907868 w 1436914"/>
                <a:gd name="connsiteY98" fmla="*/ 231865 h 1964657"/>
                <a:gd name="connsiteX99" fmla="*/ 911134 w 1436914"/>
                <a:gd name="connsiteY99" fmla="*/ 222068 h 1964657"/>
                <a:gd name="connsiteX100" fmla="*/ 917665 w 1436914"/>
                <a:gd name="connsiteY100" fmla="*/ 212271 h 1964657"/>
                <a:gd name="connsiteX101" fmla="*/ 930728 w 1436914"/>
                <a:gd name="connsiteY101" fmla="*/ 186145 h 1964657"/>
                <a:gd name="connsiteX102" fmla="*/ 943791 w 1436914"/>
                <a:gd name="connsiteY102" fmla="*/ 146957 h 1964657"/>
                <a:gd name="connsiteX103" fmla="*/ 947057 w 1436914"/>
                <a:gd name="connsiteY103" fmla="*/ 137160 h 1964657"/>
                <a:gd name="connsiteX104" fmla="*/ 953588 w 1436914"/>
                <a:gd name="connsiteY104" fmla="*/ 127363 h 1964657"/>
                <a:gd name="connsiteX105" fmla="*/ 960120 w 1436914"/>
                <a:gd name="connsiteY105" fmla="*/ 107768 h 1964657"/>
                <a:gd name="connsiteX106" fmla="*/ 966651 w 1436914"/>
                <a:gd name="connsiteY106" fmla="*/ 97971 h 1964657"/>
                <a:gd name="connsiteX107" fmla="*/ 973182 w 1436914"/>
                <a:gd name="connsiteY107" fmla="*/ 78377 h 1964657"/>
                <a:gd name="connsiteX108" fmla="*/ 979714 w 1436914"/>
                <a:gd name="connsiteY108" fmla="*/ 68580 h 1964657"/>
                <a:gd name="connsiteX109" fmla="*/ 986245 w 1436914"/>
                <a:gd name="connsiteY109" fmla="*/ 48985 h 1964657"/>
                <a:gd name="connsiteX110" fmla="*/ 989511 w 1436914"/>
                <a:gd name="connsiteY110" fmla="*/ 39188 h 1964657"/>
                <a:gd name="connsiteX111" fmla="*/ 1002574 w 1436914"/>
                <a:gd name="connsiteY111" fmla="*/ 22860 h 1964657"/>
                <a:gd name="connsiteX112" fmla="*/ 1005840 w 1436914"/>
                <a:gd name="connsiteY112" fmla="*/ 13063 h 1964657"/>
                <a:gd name="connsiteX113" fmla="*/ 1028700 w 1436914"/>
                <a:gd name="connsiteY113" fmla="*/ 3265 h 1964657"/>
                <a:gd name="connsiteX114" fmla="*/ 1038497 w 1436914"/>
                <a:gd name="connsiteY114" fmla="*/ 0 h 1964657"/>
                <a:gd name="connsiteX115" fmla="*/ 1048294 w 1436914"/>
                <a:gd name="connsiteY115" fmla="*/ 3265 h 1964657"/>
                <a:gd name="connsiteX116" fmla="*/ 1067888 w 1436914"/>
                <a:gd name="connsiteY116" fmla="*/ 22860 h 1964657"/>
                <a:gd name="connsiteX117" fmla="*/ 1080951 w 1436914"/>
                <a:gd name="connsiteY117" fmla="*/ 35923 h 1964657"/>
                <a:gd name="connsiteX118" fmla="*/ 1087482 w 1436914"/>
                <a:gd name="connsiteY118" fmla="*/ 45720 h 1964657"/>
                <a:gd name="connsiteX119" fmla="*/ 1107077 w 1436914"/>
                <a:gd name="connsiteY119" fmla="*/ 52251 h 1964657"/>
                <a:gd name="connsiteX120" fmla="*/ 1116874 w 1436914"/>
                <a:gd name="connsiteY120" fmla="*/ 55517 h 1964657"/>
                <a:gd name="connsiteX121" fmla="*/ 1126671 w 1436914"/>
                <a:gd name="connsiteY121" fmla="*/ 58783 h 1964657"/>
                <a:gd name="connsiteX122" fmla="*/ 1156062 w 1436914"/>
                <a:gd name="connsiteY122" fmla="*/ 52251 h 1964657"/>
                <a:gd name="connsiteX123" fmla="*/ 1169125 w 1436914"/>
                <a:gd name="connsiteY123" fmla="*/ 39188 h 1964657"/>
                <a:gd name="connsiteX124" fmla="*/ 1178922 w 1436914"/>
                <a:gd name="connsiteY124" fmla="*/ 32657 h 1964657"/>
                <a:gd name="connsiteX125" fmla="*/ 1185454 w 1436914"/>
                <a:gd name="connsiteY125" fmla="*/ 26125 h 1964657"/>
                <a:gd name="connsiteX126" fmla="*/ 1195251 w 1436914"/>
                <a:gd name="connsiteY126" fmla="*/ 22860 h 1964657"/>
                <a:gd name="connsiteX127" fmla="*/ 1201782 w 1436914"/>
                <a:gd name="connsiteY127" fmla="*/ 16328 h 1964657"/>
                <a:gd name="connsiteX128" fmla="*/ 1234440 w 1436914"/>
                <a:gd name="connsiteY128" fmla="*/ 16328 h 1964657"/>
                <a:gd name="connsiteX129" fmla="*/ 1244237 w 1436914"/>
                <a:gd name="connsiteY129" fmla="*/ 19594 h 1964657"/>
                <a:gd name="connsiteX130" fmla="*/ 1250768 w 1436914"/>
                <a:gd name="connsiteY130" fmla="*/ 29391 h 1964657"/>
                <a:gd name="connsiteX131" fmla="*/ 1257300 w 1436914"/>
                <a:gd name="connsiteY131" fmla="*/ 62048 h 1964657"/>
                <a:gd name="connsiteX132" fmla="*/ 1276894 w 1436914"/>
                <a:gd name="connsiteY132" fmla="*/ 88174 h 1964657"/>
                <a:gd name="connsiteX133" fmla="*/ 1286691 w 1436914"/>
                <a:gd name="connsiteY133" fmla="*/ 107768 h 1964657"/>
                <a:gd name="connsiteX134" fmla="*/ 1289957 w 1436914"/>
                <a:gd name="connsiteY134" fmla="*/ 117565 h 1964657"/>
                <a:gd name="connsiteX135" fmla="*/ 1303020 w 1436914"/>
                <a:gd name="connsiteY135" fmla="*/ 130628 h 1964657"/>
                <a:gd name="connsiteX136" fmla="*/ 1309551 w 1436914"/>
                <a:gd name="connsiteY136" fmla="*/ 140425 h 1964657"/>
                <a:gd name="connsiteX137" fmla="*/ 1322614 w 1436914"/>
                <a:gd name="connsiteY137" fmla="*/ 153488 h 1964657"/>
                <a:gd name="connsiteX138" fmla="*/ 1325880 w 1436914"/>
                <a:gd name="connsiteY138" fmla="*/ 163285 h 1964657"/>
                <a:gd name="connsiteX139" fmla="*/ 1332411 w 1436914"/>
                <a:gd name="connsiteY139" fmla="*/ 169817 h 1964657"/>
                <a:gd name="connsiteX140" fmla="*/ 1345474 w 1436914"/>
                <a:gd name="connsiteY140" fmla="*/ 195943 h 1964657"/>
                <a:gd name="connsiteX141" fmla="*/ 1355271 w 1436914"/>
                <a:gd name="connsiteY141" fmla="*/ 215537 h 1964657"/>
                <a:gd name="connsiteX142" fmla="*/ 1358537 w 1436914"/>
                <a:gd name="connsiteY142" fmla="*/ 225334 h 1964657"/>
                <a:gd name="connsiteX143" fmla="*/ 1365068 w 1436914"/>
                <a:gd name="connsiteY143" fmla="*/ 235131 h 1964657"/>
                <a:gd name="connsiteX144" fmla="*/ 1368334 w 1436914"/>
                <a:gd name="connsiteY144" fmla="*/ 244928 h 1964657"/>
                <a:gd name="connsiteX145" fmla="*/ 1381397 w 1436914"/>
                <a:gd name="connsiteY145" fmla="*/ 257991 h 1964657"/>
                <a:gd name="connsiteX146" fmla="*/ 1384662 w 1436914"/>
                <a:gd name="connsiteY146" fmla="*/ 267788 h 1964657"/>
                <a:gd name="connsiteX147" fmla="*/ 1391194 w 1436914"/>
                <a:gd name="connsiteY147" fmla="*/ 274320 h 1964657"/>
                <a:gd name="connsiteX148" fmla="*/ 1436914 w 1436914"/>
                <a:gd name="connsiteY148" fmla="*/ 280851 h 19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436914" h="1964657">
                  <a:moveTo>
                    <a:pt x="0" y="1949631"/>
                  </a:moveTo>
                  <a:cubicBezTo>
                    <a:pt x="7620" y="1952897"/>
                    <a:pt x="15163" y="1956349"/>
                    <a:pt x="22860" y="1959428"/>
                  </a:cubicBezTo>
                  <a:cubicBezTo>
                    <a:pt x="49678" y="1970155"/>
                    <a:pt x="60404" y="1961373"/>
                    <a:pt x="101237" y="1959428"/>
                  </a:cubicBezTo>
                  <a:lnTo>
                    <a:pt x="120831" y="1952897"/>
                  </a:lnTo>
                  <a:lnTo>
                    <a:pt x="130628" y="1949631"/>
                  </a:lnTo>
                  <a:cubicBezTo>
                    <a:pt x="153488" y="1957252"/>
                    <a:pt x="143691" y="1958340"/>
                    <a:pt x="160020" y="1952897"/>
                  </a:cubicBezTo>
                  <a:cubicBezTo>
                    <a:pt x="161108" y="1949631"/>
                    <a:pt x="161135" y="1945788"/>
                    <a:pt x="163285" y="1943100"/>
                  </a:cubicBezTo>
                  <a:cubicBezTo>
                    <a:pt x="172065" y="1932124"/>
                    <a:pt x="192333" y="1934429"/>
                    <a:pt x="202474" y="1933303"/>
                  </a:cubicBezTo>
                  <a:cubicBezTo>
                    <a:pt x="204651" y="1931126"/>
                    <a:pt x="207158" y="1929234"/>
                    <a:pt x="209005" y="1926771"/>
                  </a:cubicBezTo>
                  <a:cubicBezTo>
                    <a:pt x="214794" y="1919053"/>
                    <a:pt x="220041" y="1907064"/>
                    <a:pt x="228600" y="1900645"/>
                  </a:cubicBezTo>
                  <a:cubicBezTo>
                    <a:pt x="234880" y="1895935"/>
                    <a:pt x="248194" y="1887583"/>
                    <a:pt x="248194" y="1887583"/>
                  </a:cubicBezTo>
                  <a:cubicBezTo>
                    <a:pt x="252300" y="1875264"/>
                    <a:pt x="253294" y="1869419"/>
                    <a:pt x="264522" y="1858191"/>
                  </a:cubicBezTo>
                  <a:lnTo>
                    <a:pt x="277585" y="1845128"/>
                  </a:lnTo>
                  <a:lnTo>
                    <a:pt x="284117" y="1838597"/>
                  </a:lnTo>
                  <a:cubicBezTo>
                    <a:pt x="291622" y="1816082"/>
                    <a:pt x="285780" y="1823871"/>
                    <a:pt x="297180" y="1812471"/>
                  </a:cubicBezTo>
                  <a:cubicBezTo>
                    <a:pt x="306430" y="1784715"/>
                    <a:pt x="293528" y="1818559"/>
                    <a:pt x="306977" y="1796143"/>
                  </a:cubicBezTo>
                  <a:cubicBezTo>
                    <a:pt x="308748" y="1793191"/>
                    <a:pt x="308471" y="1789297"/>
                    <a:pt x="310242" y="1786345"/>
                  </a:cubicBezTo>
                  <a:cubicBezTo>
                    <a:pt x="321882" y="1766944"/>
                    <a:pt x="312093" y="1795244"/>
                    <a:pt x="323305" y="1770017"/>
                  </a:cubicBezTo>
                  <a:cubicBezTo>
                    <a:pt x="335313" y="1742999"/>
                    <a:pt x="322955" y="1757306"/>
                    <a:pt x="336368" y="1743891"/>
                  </a:cubicBezTo>
                  <a:cubicBezTo>
                    <a:pt x="341800" y="1727596"/>
                    <a:pt x="342873" y="1726050"/>
                    <a:pt x="346165" y="1711234"/>
                  </a:cubicBezTo>
                  <a:cubicBezTo>
                    <a:pt x="347622" y="1704677"/>
                    <a:pt x="351594" y="1679678"/>
                    <a:pt x="355962" y="1675311"/>
                  </a:cubicBezTo>
                  <a:lnTo>
                    <a:pt x="362494" y="1668780"/>
                  </a:lnTo>
                  <a:lnTo>
                    <a:pt x="372291" y="1639388"/>
                  </a:lnTo>
                  <a:cubicBezTo>
                    <a:pt x="373380" y="1636122"/>
                    <a:pt x="373648" y="1632455"/>
                    <a:pt x="375557" y="1629591"/>
                  </a:cubicBezTo>
                  <a:cubicBezTo>
                    <a:pt x="377734" y="1626325"/>
                    <a:pt x="380333" y="1623304"/>
                    <a:pt x="382088" y="1619794"/>
                  </a:cubicBezTo>
                  <a:cubicBezTo>
                    <a:pt x="390567" y="1602836"/>
                    <a:pt x="379128" y="1616223"/>
                    <a:pt x="391885" y="1603465"/>
                  </a:cubicBezTo>
                  <a:cubicBezTo>
                    <a:pt x="396356" y="1590053"/>
                    <a:pt x="396481" y="1583953"/>
                    <a:pt x="404948" y="1574074"/>
                  </a:cubicBezTo>
                  <a:cubicBezTo>
                    <a:pt x="408956" y="1569399"/>
                    <a:pt x="418011" y="1561011"/>
                    <a:pt x="418011" y="1561011"/>
                  </a:cubicBezTo>
                  <a:cubicBezTo>
                    <a:pt x="419100" y="1550125"/>
                    <a:pt x="419730" y="1539184"/>
                    <a:pt x="421277" y="1528354"/>
                  </a:cubicBezTo>
                  <a:cubicBezTo>
                    <a:pt x="422512" y="1519709"/>
                    <a:pt x="428797" y="1502526"/>
                    <a:pt x="431074" y="1495697"/>
                  </a:cubicBezTo>
                  <a:cubicBezTo>
                    <a:pt x="435314" y="1482979"/>
                    <a:pt x="431906" y="1488334"/>
                    <a:pt x="440871" y="1479368"/>
                  </a:cubicBezTo>
                  <a:lnTo>
                    <a:pt x="447402" y="1459774"/>
                  </a:lnTo>
                  <a:cubicBezTo>
                    <a:pt x="448491" y="1456508"/>
                    <a:pt x="448234" y="1452411"/>
                    <a:pt x="450668" y="1449977"/>
                  </a:cubicBezTo>
                  <a:lnTo>
                    <a:pt x="457200" y="1443445"/>
                  </a:lnTo>
                  <a:cubicBezTo>
                    <a:pt x="459377" y="1436914"/>
                    <a:pt x="462061" y="1430530"/>
                    <a:pt x="463731" y="1423851"/>
                  </a:cubicBezTo>
                  <a:cubicBezTo>
                    <a:pt x="465908" y="1415142"/>
                    <a:pt x="467423" y="1406241"/>
                    <a:pt x="470262" y="1397725"/>
                  </a:cubicBezTo>
                  <a:cubicBezTo>
                    <a:pt x="472439" y="1391194"/>
                    <a:pt x="475662" y="1384922"/>
                    <a:pt x="476794" y="1378131"/>
                  </a:cubicBezTo>
                  <a:cubicBezTo>
                    <a:pt x="477883" y="1371600"/>
                    <a:pt x="478454" y="1364961"/>
                    <a:pt x="480060" y="1358537"/>
                  </a:cubicBezTo>
                  <a:cubicBezTo>
                    <a:pt x="481730" y="1351858"/>
                    <a:pt x="484921" y="1345622"/>
                    <a:pt x="486591" y="1338943"/>
                  </a:cubicBezTo>
                  <a:lnTo>
                    <a:pt x="489857" y="1325880"/>
                  </a:lnTo>
                  <a:cubicBezTo>
                    <a:pt x="493745" y="1283101"/>
                    <a:pt x="489319" y="1301364"/>
                    <a:pt x="499654" y="1270363"/>
                  </a:cubicBezTo>
                  <a:lnTo>
                    <a:pt x="499654" y="1270363"/>
                  </a:lnTo>
                  <a:cubicBezTo>
                    <a:pt x="501831" y="1259477"/>
                    <a:pt x="502674" y="1248237"/>
                    <a:pt x="506185" y="1237705"/>
                  </a:cubicBezTo>
                  <a:lnTo>
                    <a:pt x="512717" y="1218111"/>
                  </a:lnTo>
                  <a:cubicBezTo>
                    <a:pt x="513806" y="1214845"/>
                    <a:pt x="515307" y="1211689"/>
                    <a:pt x="515982" y="1208314"/>
                  </a:cubicBezTo>
                  <a:cubicBezTo>
                    <a:pt x="518159" y="1197428"/>
                    <a:pt x="519004" y="1186189"/>
                    <a:pt x="522514" y="1175657"/>
                  </a:cubicBezTo>
                  <a:lnTo>
                    <a:pt x="529045" y="1156063"/>
                  </a:lnTo>
                  <a:cubicBezTo>
                    <a:pt x="530134" y="1152797"/>
                    <a:pt x="531636" y="1149641"/>
                    <a:pt x="532311" y="1146265"/>
                  </a:cubicBezTo>
                  <a:cubicBezTo>
                    <a:pt x="534553" y="1135057"/>
                    <a:pt x="535771" y="1127623"/>
                    <a:pt x="538842" y="1116874"/>
                  </a:cubicBezTo>
                  <a:cubicBezTo>
                    <a:pt x="539788" y="1113564"/>
                    <a:pt x="541162" y="1110387"/>
                    <a:pt x="542108" y="1107077"/>
                  </a:cubicBezTo>
                  <a:cubicBezTo>
                    <a:pt x="543341" y="1102761"/>
                    <a:pt x="544084" y="1098313"/>
                    <a:pt x="545374" y="1094014"/>
                  </a:cubicBezTo>
                  <a:cubicBezTo>
                    <a:pt x="547352" y="1087420"/>
                    <a:pt x="549728" y="1080951"/>
                    <a:pt x="551905" y="1074420"/>
                  </a:cubicBezTo>
                  <a:lnTo>
                    <a:pt x="564968" y="1035231"/>
                  </a:lnTo>
                  <a:lnTo>
                    <a:pt x="571500" y="1015637"/>
                  </a:lnTo>
                  <a:lnTo>
                    <a:pt x="574765" y="1005840"/>
                  </a:lnTo>
                  <a:cubicBezTo>
                    <a:pt x="575187" y="1001616"/>
                    <a:pt x="576793" y="961356"/>
                    <a:pt x="584562" y="953588"/>
                  </a:cubicBezTo>
                  <a:lnTo>
                    <a:pt x="591094" y="947057"/>
                  </a:lnTo>
                  <a:cubicBezTo>
                    <a:pt x="600346" y="919304"/>
                    <a:pt x="587443" y="953142"/>
                    <a:pt x="600891" y="930728"/>
                  </a:cubicBezTo>
                  <a:cubicBezTo>
                    <a:pt x="602662" y="927776"/>
                    <a:pt x="602618" y="924010"/>
                    <a:pt x="604157" y="920931"/>
                  </a:cubicBezTo>
                  <a:cubicBezTo>
                    <a:pt x="605912" y="917421"/>
                    <a:pt x="608933" y="914644"/>
                    <a:pt x="610688" y="911134"/>
                  </a:cubicBezTo>
                  <a:cubicBezTo>
                    <a:pt x="619167" y="894176"/>
                    <a:pt x="607728" y="907563"/>
                    <a:pt x="620485" y="894805"/>
                  </a:cubicBezTo>
                  <a:cubicBezTo>
                    <a:pt x="628694" y="870180"/>
                    <a:pt x="617621" y="900534"/>
                    <a:pt x="630282" y="875211"/>
                  </a:cubicBezTo>
                  <a:cubicBezTo>
                    <a:pt x="643798" y="848178"/>
                    <a:pt x="621366" y="883685"/>
                    <a:pt x="640080" y="855617"/>
                  </a:cubicBezTo>
                  <a:cubicBezTo>
                    <a:pt x="642257" y="849086"/>
                    <a:pt x="642793" y="841752"/>
                    <a:pt x="646611" y="836023"/>
                  </a:cubicBezTo>
                  <a:cubicBezTo>
                    <a:pt x="648788" y="832757"/>
                    <a:pt x="651548" y="829812"/>
                    <a:pt x="653142" y="826225"/>
                  </a:cubicBezTo>
                  <a:cubicBezTo>
                    <a:pt x="655938" y="819934"/>
                    <a:pt x="657497" y="813162"/>
                    <a:pt x="659674" y="806631"/>
                  </a:cubicBezTo>
                  <a:lnTo>
                    <a:pt x="669471" y="777240"/>
                  </a:lnTo>
                  <a:lnTo>
                    <a:pt x="676002" y="757645"/>
                  </a:lnTo>
                  <a:cubicBezTo>
                    <a:pt x="677048" y="753460"/>
                    <a:pt x="680192" y="739469"/>
                    <a:pt x="682534" y="734785"/>
                  </a:cubicBezTo>
                  <a:cubicBezTo>
                    <a:pt x="686654" y="726544"/>
                    <a:pt x="689521" y="724533"/>
                    <a:pt x="695597" y="718457"/>
                  </a:cubicBezTo>
                  <a:cubicBezTo>
                    <a:pt x="697774" y="711926"/>
                    <a:pt x="700458" y="705542"/>
                    <a:pt x="702128" y="698863"/>
                  </a:cubicBezTo>
                  <a:cubicBezTo>
                    <a:pt x="707063" y="679125"/>
                    <a:pt x="703976" y="690052"/>
                    <a:pt x="711925" y="666205"/>
                  </a:cubicBezTo>
                  <a:lnTo>
                    <a:pt x="718457" y="646611"/>
                  </a:lnTo>
                  <a:lnTo>
                    <a:pt x="721722" y="636814"/>
                  </a:lnTo>
                  <a:cubicBezTo>
                    <a:pt x="722811" y="621574"/>
                    <a:pt x="722721" y="606204"/>
                    <a:pt x="724988" y="591094"/>
                  </a:cubicBezTo>
                  <a:cubicBezTo>
                    <a:pt x="726009" y="584285"/>
                    <a:pt x="729343" y="578031"/>
                    <a:pt x="731520" y="571500"/>
                  </a:cubicBezTo>
                  <a:lnTo>
                    <a:pt x="734785" y="561703"/>
                  </a:lnTo>
                  <a:cubicBezTo>
                    <a:pt x="737086" y="545597"/>
                    <a:pt x="737117" y="539781"/>
                    <a:pt x="741317" y="525780"/>
                  </a:cubicBezTo>
                  <a:cubicBezTo>
                    <a:pt x="743295" y="519185"/>
                    <a:pt x="742979" y="511053"/>
                    <a:pt x="747848" y="506185"/>
                  </a:cubicBezTo>
                  <a:lnTo>
                    <a:pt x="754380" y="499654"/>
                  </a:lnTo>
                  <a:lnTo>
                    <a:pt x="764177" y="470263"/>
                  </a:lnTo>
                  <a:cubicBezTo>
                    <a:pt x="765266" y="466997"/>
                    <a:pt x="766876" y="463861"/>
                    <a:pt x="767442" y="460465"/>
                  </a:cubicBezTo>
                  <a:cubicBezTo>
                    <a:pt x="768531" y="453934"/>
                    <a:pt x="769102" y="447295"/>
                    <a:pt x="770708" y="440871"/>
                  </a:cubicBezTo>
                  <a:cubicBezTo>
                    <a:pt x="772378" y="434192"/>
                    <a:pt x="775063" y="427808"/>
                    <a:pt x="777240" y="421277"/>
                  </a:cubicBezTo>
                  <a:cubicBezTo>
                    <a:pt x="778329" y="418011"/>
                    <a:pt x="779670" y="414819"/>
                    <a:pt x="780505" y="411480"/>
                  </a:cubicBezTo>
                  <a:cubicBezTo>
                    <a:pt x="782330" y="404179"/>
                    <a:pt x="787123" y="383592"/>
                    <a:pt x="790302" y="378823"/>
                  </a:cubicBezTo>
                  <a:cubicBezTo>
                    <a:pt x="792479" y="375557"/>
                    <a:pt x="795079" y="372536"/>
                    <a:pt x="796834" y="369025"/>
                  </a:cubicBezTo>
                  <a:cubicBezTo>
                    <a:pt x="798374" y="365946"/>
                    <a:pt x="798428" y="362237"/>
                    <a:pt x="800100" y="359228"/>
                  </a:cubicBezTo>
                  <a:cubicBezTo>
                    <a:pt x="803912" y="352366"/>
                    <a:pt x="810680" y="347081"/>
                    <a:pt x="813162" y="339634"/>
                  </a:cubicBezTo>
                  <a:cubicBezTo>
                    <a:pt x="818834" y="322619"/>
                    <a:pt x="812713" y="336114"/>
                    <a:pt x="822960" y="323305"/>
                  </a:cubicBezTo>
                  <a:cubicBezTo>
                    <a:pt x="825412" y="320240"/>
                    <a:pt x="826716" y="316283"/>
                    <a:pt x="829491" y="313508"/>
                  </a:cubicBezTo>
                  <a:cubicBezTo>
                    <a:pt x="832266" y="310733"/>
                    <a:pt x="836223" y="309429"/>
                    <a:pt x="839288" y="306977"/>
                  </a:cubicBezTo>
                  <a:cubicBezTo>
                    <a:pt x="862555" y="288364"/>
                    <a:pt x="825465" y="314014"/>
                    <a:pt x="855617" y="293914"/>
                  </a:cubicBezTo>
                  <a:cubicBezTo>
                    <a:pt x="857794" y="290648"/>
                    <a:pt x="859696" y="287182"/>
                    <a:pt x="862148" y="284117"/>
                  </a:cubicBezTo>
                  <a:cubicBezTo>
                    <a:pt x="867466" y="277469"/>
                    <a:pt x="871202" y="275904"/>
                    <a:pt x="878477" y="271054"/>
                  </a:cubicBezTo>
                  <a:cubicBezTo>
                    <a:pt x="880654" y="267788"/>
                    <a:pt x="882556" y="264322"/>
                    <a:pt x="885008" y="261257"/>
                  </a:cubicBezTo>
                  <a:cubicBezTo>
                    <a:pt x="886932" y="258853"/>
                    <a:pt x="889956" y="257365"/>
                    <a:pt x="891540" y="254725"/>
                  </a:cubicBezTo>
                  <a:cubicBezTo>
                    <a:pt x="893311" y="251773"/>
                    <a:pt x="892804" y="247729"/>
                    <a:pt x="894805" y="244928"/>
                  </a:cubicBezTo>
                  <a:cubicBezTo>
                    <a:pt x="898384" y="239917"/>
                    <a:pt x="907868" y="231865"/>
                    <a:pt x="907868" y="231865"/>
                  </a:cubicBezTo>
                  <a:cubicBezTo>
                    <a:pt x="908957" y="228599"/>
                    <a:pt x="909595" y="225147"/>
                    <a:pt x="911134" y="222068"/>
                  </a:cubicBezTo>
                  <a:cubicBezTo>
                    <a:pt x="912889" y="218558"/>
                    <a:pt x="916071" y="215857"/>
                    <a:pt x="917665" y="212271"/>
                  </a:cubicBezTo>
                  <a:cubicBezTo>
                    <a:pt x="929673" y="185253"/>
                    <a:pt x="917315" y="199560"/>
                    <a:pt x="930728" y="186145"/>
                  </a:cubicBezTo>
                  <a:lnTo>
                    <a:pt x="943791" y="146957"/>
                  </a:lnTo>
                  <a:cubicBezTo>
                    <a:pt x="944880" y="143691"/>
                    <a:pt x="945148" y="140024"/>
                    <a:pt x="947057" y="137160"/>
                  </a:cubicBezTo>
                  <a:cubicBezTo>
                    <a:pt x="949234" y="133894"/>
                    <a:pt x="951994" y="130950"/>
                    <a:pt x="953588" y="127363"/>
                  </a:cubicBezTo>
                  <a:cubicBezTo>
                    <a:pt x="956384" y="121071"/>
                    <a:pt x="956301" y="113497"/>
                    <a:pt x="960120" y="107768"/>
                  </a:cubicBezTo>
                  <a:cubicBezTo>
                    <a:pt x="962297" y="104502"/>
                    <a:pt x="965057" y="101558"/>
                    <a:pt x="966651" y="97971"/>
                  </a:cubicBezTo>
                  <a:cubicBezTo>
                    <a:pt x="969447" y="91680"/>
                    <a:pt x="969363" y="84105"/>
                    <a:pt x="973182" y="78377"/>
                  </a:cubicBezTo>
                  <a:cubicBezTo>
                    <a:pt x="975359" y="75111"/>
                    <a:pt x="978120" y="72167"/>
                    <a:pt x="979714" y="68580"/>
                  </a:cubicBezTo>
                  <a:cubicBezTo>
                    <a:pt x="982510" y="62288"/>
                    <a:pt x="984068" y="55517"/>
                    <a:pt x="986245" y="48985"/>
                  </a:cubicBezTo>
                  <a:cubicBezTo>
                    <a:pt x="987334" y="45719"/>
                    <a:pt x="987602" y="42052"/>
                    <a:pt x="989511" y="39188"/>
                  </a:cubicBezTo>
                  <a:cubicBezTo>
                    <a:pt x="997750" y="26829"/>
                    <a:pt x="993267" y="32166"/>
                    <a:pt x="1002574" y="22860"/>
                  </a:cubicBezTo>
                  <a:cubicBezTo>
                    <a:pt x="1003663" y="19594"/>
                    <a:pt x="1004069" y="16015"/>
                    <a:pt x="1005840" y="13063"/>
                  </a:cubicBezTo>
                  <a:cubicBezTo>
                    <a:pt x="1011755" y="3205"/>
                    <a:pt x="1017538" y="6055"/>
                    <a:pt x="1028700" y="3265"/>
                  </a:cubicBezTo>
                  <a:cubicBezTo>
                    <a:pt x="1032039" y="2430"/>
                    <a:pt x="1035231" y="1088"/>
                    <a:pt x="1038497" y="0"/>
                  </a:cubicBezTo>
                  <a:cubicBezTo>
                    <a:pt x="1041763" y="1088"/>
                    <a:pt x="1045493" y="1264"/>
                    <a:pt x="1048294" y="3265"/>
                  </a:cubicBezTo>
                  <a:cubicBezTo>
                    <a:pt x="1048306" y="3273"/>
                    <a:pt x="1064617" y="19589"/>
                    <a:pt x="1067888" y="22860"/>
                  </a:cubicBezTo>
                  <a:lnTo>
                    <a:pt x="1080951" y="35923"/>
                  </a:lnTo>
                  <a:cubicBezTo>
                    <a:pt x="1083128" y="39189"/>
                    <a:pt x="1084154" y="43640"/>
                    <a:pt x="1087482" y="45720"/>
                  </a:cubicBezTo>
                  <a:cubicBezTo>
                    <a:pt x="1093320" y="49369"/>
                    <a:pt x="1100545" y="50074"/>
                    <a:pt x="1107077" y="52251"/>
                  </a:cubicBezTo>
                  <a:lnTo>
                    <a:pt x="1116874" y="55517"/>
                  </a:lnTo>
                  <a:lnTo>
                    <a:pt x="1126671" y="58783"/>
                  </a:lnTo>
                  <a:cubicBezTo>
                    <a:pt x="1128147" y="58537"/>
                    <a:pt x="1151168" y="55747"/>
                    <a:pt x="1156062" y="52251"/>
                  </a:cubicBezTo>
                  <a:cubicBezTo>
                    <a:pt x="1161073" y="48672"/>
                    <a:pt x="1164001" y="42604"/>
                    <a:pt x="1169125" y="39188"/>
                  </a:cubicBezTo>
                  <a:cubicBezTo>
                    <a:pt x="1172391" y="37011"/>
                    <a:pt x="1175857" y="35109"/>
                    <a:pt x="1178922" y="32657"/>
                  </a:cubicBezTo>
                  <a:cubicBezTo>
                    <a:pt x="1181326" y="30733"/>
                    <a:pt x="1182814" y="27709"/>
                    <a:pt x="1185454" y="26125"/>
                  </a:cubicBezTo>
                  <a:cubicBezTo>
                    <a:pt x="1188406" y="24354"/>
                    <a:pt x="1191985" y="23948"/>
                    <a:pt x="1195251" y="22860"/>
                  </a:cubicBezTo>
                  <a:cubicBezTo>
                    <a:pt x="1197428" y="20683"/>
                    <a:pt x="1199142" y="17912"/>
                    <a:pt x="1201782" y="16328"/>
                  </a:cubicBezTo>
                  <a:cubicBezTo>
                    <a:pt x="1212742" y="9752"/>
                    <a:pt x="1221903" y="14537"/>
                    <a:pt x="1234440" y="16328"/>
                  </a:cubicBezTo>
                  <a:cubicBezTo>
                    <a:pt x="1237706" y="17417"/>
                    <a:pt x="1241549" y="17444"/>
                    <a:pt x="1244237" y="19594"/>
                  </a:cubicBezTo>
                  <a:cubicBezTo>
                    <a:pt x="1247302" y="22046"/>
                    <a:pt x="1249640" y="25632"/>
                    <a:pt x="1250768" y="29391"/>
                  </a:cubicBezTo>
                  <a:cubicBezTo>
                    <a:pt x="1252581" y="35436"/>
                    <a:pt x="1252467" y="53993"/>
                    <a:pt x="1257300" y="62048"/>
                  </a:cubicBezTo>
                  <a:cubicBezTo>
                    <a:pt x="1268904" y="81389"/>
                    <a:pt x="1263339" y="47514"/>
                    <a:pt x="1276894" y="88174"/>
                  </a:cubicBezTo>
                  <a:cubicBezTo>
                    <a:pt x="1285103" y="112799"/>
                    <a:pt x="1274030" y="82445"/>
                    <a:pt x="1286691" y="107768"/>
                  </a:cubicBezTo>
                  <a:cubicBezTo>
                    <a:pt x="1288230" y="110847"/>
                    <a:pt x="1287956" y="114764"/>
                    <a:pt x="1289957" y="117565"/>
                  </a:cubicBezTo>
                  <a:cubicBezTo>
                    <a:pt x="1293536" y="122576"/>
                    <a:pt x="1299604" y="125504"/>
                    <a:pt x="1303020" y="130628"/>
                  </a:cubicBezTo>
                  <a:cubicBezTo>
                    <a:pt x="1305197" y="133894"/>
                    <a:pt x="1306997" y="137445"/>
                    <a:pt x="1309551" y="140425"/>
                  </a:cubicBezTo>
                  <a:cubicBezTo>
                    <a:pt x="1313559" y="145100"/>
                    <a:pt x="1322614" y="153488"/>
                    <a:pt x="1322614" y="153488"/>
                  </a:cubicBezTo>
                  <a:cubicBezTo>
                    <a:pt x="1323703" y="156754"/>
                    <a:pt x="1324109" y="160333"/>
                    <a:pt x="1325880" y="163285"/>
                  </a:cubicBezTo>
                  <a:cubicBezTo>
                    <a:pt x="1327464" y="165925"/>
                    <a:pt x="1331034" y="167063"/>
                    <a:pt x="1332411" y="169817"/>
                  </a:cubicBezTo>
                  <a:cubicBezTo>
                    <a:pt x="1347419" y="199836"/>
                    <a:pt x="1330718" y="181187"/>
                    <a:pt x="1345474" y="195943"/>
                  </a:cubicBezTo>
                  <a:cubicBezTo>
                    <a:pt x="1353683" y="220568"/>
                    <a:pt x="1342610" y="190214"/>
                    <a:pt x="1355271" y="215537"/>
                  </a:cubicBezTo>
                  <a:cubicBezTo>
                    <a:pt x="1356810" y="218616"/>
                    <a:pt x="1356998" y="222255"/>
                    <a:pt x="1358537" y="225334"/>
                  </a:cubicBezTo>
                  <a:cubicBezTo>
                    <a:pt x="1360292" y="228844"/>
                    <a:pt x="1363313" y="231621"/>
                    <a:pt x="1365068" y="235131"/>
                  </a:cubicBezTo>
                  <a:cubicBezTo>
                    <a:pt x="1366607" y="238210"/>
                    <a:pt x="1366333" y="242127"/>
                    <a:pt x="1368334" y="244928"/>
                  </a:cubicBezTo>
                  <a:cubicBezTo>
                    <a:pt x="1371913" y="249939"/>
                    <a:pt x="1381397" y="257991"/>
                    <a:pt x="1381397" y="257991"/>
                  </a:cubicBezTo>
                  <a:cubicBezTo>
                    <a:pt x="1382485" y="261257"/>
                    <a:pt x="1382891" y="264836"/>
                    <a:pt x="1384662" y="267788"/>
                  </a:cubicBezTo>
                  <a:cubicBezTo>
                    <a:pt x="1386246" y="270428"/>
                    <a:pt x="1388440" y="272943"/>
                    <a:pt x="1391194" y="274320"/>
                  </a:cubicBezTo>
                  <a:cubicBezTo>
                    <a:pt x="1409764" y="283605"/>
                    <a:pt x="1415650" y="280851"/>
                    <a:pt x="1436914" y="280851"/>
                  </a:cubicBezTo>
                </a:path>
              </a:pathLst>
            </a:custGeom>
            <a:noFill/>
            <a:ln w="28575">
              <a:solidFill>
                <a:srgbClr val="243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DD8F9527-A2E1-16CD-ACCE-4F0C301CBDFE}"/>
                </a:ext>
              </a:extLst>
            </p:cNvPr>
            <p:cNvSpPr/>
            <p:nvPr/>
          </p:nvSpPr>
          <p:spPr>
            <a:xfrm>
              <a:off x="1741622" y="1791494"/>
              <a:ext cx="1727563" cy="1944031"/>
            </a:xfrm>
            <a:custGeom>
              <a:avLst/>
              <a:gdLst>
                <a:gd name="connsiteX0" fmla="*/ 0 w 1727563"/>
                <a:gd name="connsiteY0" fmla="*/ 1939834 h 1944031"/>
                <a:gd name="connsiteX1" fmla="*/ 42454 w 1727563"/>
                <a:gd name="connsiteY1" fmla="*/ 1936568 h 1944031"/>
                <a:gd name="connsiteX2" fmla="*/ 104503 w 1727563"/>
                <a:gd name="connsiteY2" fmla="*/ 1930037 h 1944031"/>
                <a:gd name="connsiteX3" fmla="*/ 199209 w 1727563"/>
                <a:gd name="connsiteY3" fmla="*/ 1920240 h 1944031"/>
                <a:gd name="connsiteX4" fmla="*/ 218803 w 1727563"/>
                <a:gd name="connsiteY4" fmla="*/ 1910443 h 1944031"/>
                <a:gd name="connsiteX5" fmla="*/ 231866 w 1727563"/>
                <a:gd name="connsiteY5" fmla="*/ 1897380 h 1944031"/>
                <a:gd name="connsiteX6" fmla="*/ 261257 w 1727563"/>
                <a:gd name="connsiteY6" fmla="*/ 1881051 h 1944031"/>
                <a:gd name="connsiteX7" fmla="*/ 274320 w 1727563"/>
                <a:gd name="connsiteY7" fmla="*/ 1867988 h 1944031"/>
                <a:gd name="connsiteX8" fmla="*/ 284117 w 1727563"/>
                <a:gd name="connsiteY8" fmla="*/ 1861457 h 1944031"/>
                <a:gd name="connsiteX9" fmla="*/ 290649 w 1727563"/>
                <a:gd name="connsiteY9" fmla="*/ 1854926 h 1944031"/>
                <a:gd name="connsiteX10" fmla="*/ 310243 w 1727563"/>
                <a:gd name="connsiteY10" fmla="*/ 1841863 h 1944031"/>
                <a:gd name="connsiteX11" fmla="*/ 329837 w 1727563"/>
                <a:gd name="connsiteY11" fmla="*/ 1822268 h 1944031"/>
                <a:gd name="connsiteX12" fmla="*/ 336369 w 1727563"/>
                <a:gd name="connsiteY12" fmla="*/ 1815737 h 1944031"/>
                <a:gd name="connsiteX13" fmla="*/ 342900 w 1727563"/>
                <a:gd name="connsiteY13" fmla="*/ 1805940 h 1944031"/>
                <a:gd name="connsiteX14" fmla="*/ 355963 w 1727563"/>
                <a:gd name="connsiteY14" fmla="*/ 1792877 h 1944031"/>
                <a:gd name="connsiteX15" fmla="*/ 365760 w 1727563"/>
                <a:gd name="connsiteY15" fmla="*/ 1776548 h 1944031"/>
                <a:gd name="connsiteX16" fmla="*/ 369026 w 1727563"/>
                <a:gd name="connsiteY16" fmla="*/ 1766751 h 1944031"/>
                <a:gd name="connsiteX17" fmla="*/ 375557 w 1727563"/>
                <a:gd name="connsiteY17" fmla="*/ 1756954 h 1944031"/>
                <a:gd name="connsiteX18" fmla="*/ 378823 w 1727563"/>
                <a:gd name="connsiteY18" fmla="*/ 1747157 h 1944031"/>
                <a:gd name="connsiteX19" fmla="*/ 391886 w 1727563"/>
                <a:gd name="connsiteY19" fmla="*/ 1730828 h 1944031"/>
                <a:gd name="connsiteX20" fmla="*/ 401683 w 1727563"/>
                <a:gd name="connsiteY20" fmla="*/ 1724297 h 1944031"/>
                <a:gd name="connsiteX21" fmla="*/ 408214 w 1727563"/>
                <a:gd name="connsiteY21" fmla="*/ 1714500 h 1944031"/>
                <a:gd name="connsiteX22" fmla="*/ 414746 w 1727563"/>
                <a:gd name="connsiteY22" fmla="*/ 1707968 h 1944031"/>
                <a:gd name="connsiteX23" fmla="*/ 421277 w 1727563"/>
                <a:gd name="connsiteY23" fmla="*/ 1688374 h 1944031"/>
                <a:gd name="connsiteX24" fmla="*/ 424543 w 1727563"/>
                <a:gd name="connsiteY24" fmla="*/ 1678577 h 1944031"/>
                <a:gd name="connsiteX25" fmla="*/ 431074 w 1727563"/>
                <a:gd name="connsiteY25" fmla="*/ 1668780 h 1944031"/>
                <a:gd name="connsiteX26" fmla="*/ 437606 w 1727563"/>
                <a:gd name="connsiteY26" fmla="*/ 1662248 h 1944031"/>
                <a:gd name="connsiteX27" fmla="*/ 444137 w 1727563"/>
                <a:gd name="connsiteY27" fmla="*/ 1652451 h 1944031"/>
                <a:gd name="connsiteX28" fmla="*/ 457200 w 1727563"/>
                <a:gd name="connsiteY28" fmla="*/ 1639388 h 1944031"/>
                <a:gd name="connsiteX29" fmla="*/ 460466 w 1727563"/>
                <a:gd name="connsiteY29" fmla="*/ 1629591 h 1944031"/>
                <a:gd name="connsiteX30" fmla="*/ 473529 w 1727563"/>
                <a:gd name="connsiteY30" fmla="*/ 1613263 h 1944031"/>
                <a:gd name="connsiteX31" fmla="*/ 476794 w 1727563"/>
                <a:gd name="connsiteY31" fmla="*/ 1603466 h 1944031"/>
                <a:gd name="connsiteX32" fmla="*/ 483326 w 1727563"/>
                <a:gd name="connsiteY32" fmla="*/ 1596934 h 1944031"/>
                <a:gd name="connsiteX33" fmla="*/ 496389 w 1727563"/>
                <a:gd name="connsiteY33" fmla="*/ 1570808 h 1944031"/>
                <a:gd name="connsiteX34" fmla="*/ 502920 w 1727563"/>
                <a:gd name="connsiteY34" fmla="*/ 1551214 h 1944031"/>
                <a:gd name="connsiteX35" fmla="*/ 512717 w 1727563"/>
                <a:gd name="connsiteY35" fmla="*/ 1531620 h 1944031"/>
                <a:gd name="connsiteX36" fmla="*/ 519249 w 1727563"/>
                <a:gd name="connsiteY36" fmla="*/ 1525088 h 1944031"/>
                <a:gd name="connsiteX37" fmla="*/ 529046 w 1727563"/>
                <a:gd name="connsiteY37" fmla="*/ 1508760 h 1944031"/>
                <a:gd name="connsiteX38" fmla="*/ 532311 w 1727563"/>
                <a:gd name="connsiteY38" fmla="*/ 1498963 h 1944031"/>
                <a:gd name="connsiteX39" fmla="*/ 538843 w 1727563"/>
                <a:gd name="connsiteY39" fmla="*/ 1489166 h 1944031"/>
                <a:gd name="connsiteX40" fmla="*/ 548640 w 1727563"/>
                <a:gd name="connsiteY40" fmla="*/ 1459774 h 1944031"/>
                <a:gd name="connsiteX41" fmla="*/ 551906 w 1727563"/>
                <a:gd name="connsiteY41" fmla="*/ 1449977 h 1944031"/>
                <a:gd name="connsiteX42" fmla="*/ 564969 w 1727563"/>
                <a:gd name="connsiteY42" fmla="*/ 1420586 h 1944031"/>
                <a:gd name="connsiteX43" fmla="*/ 574766 w 1727563"/>
                <a:gd name="connsiteY43" fmla="*/ 1391194 h 1944031"/>
                <a:gd name="connsiteX44" fmla="*/ 578031 w 1727563"/>
                <a:gd name="connsiteY44" fmla="*/ 1381397 h 1944031"/>
                <a:gd name="connsiteX45" fmla="*/ 584563 w 1727563"/>
                <a:gd name="connsiteY45" fmla="*/ 1374866 h 1944031"/>
                <a:gd name="connsiteX46" fmla="*/ 587829 w 1727563"/>
                <a:gd name="connsiteY46" fmla="*/ 1352006 h 1944031"/>
                <a:gd name="connsiteX47" fmla="*/ 594360 w 1727563"/>
                <a:gd name="connsiteY47" fmla="*/ 1332411 h 1944031"/>
                <a:gd name="connsiteX48" fmla="*/ 604157 w 1727563"/>
                <a:gd name="connsiteY48" fmla="*/ 1303020 h 1944031"/>
                <a:gd name="connsiteX49" fmla="*/ 607423 w 1727563"/>
                <a:gd name="connsiteY49" fmla="*/ 1293223 h 1944031"/>
                <a:gd name="connsiteX50" fmla="*/ 610689 w 1727563"/>
                <a:gd name="connsiteY50" fmla="*/ 1283426 h 1944031"/>
                <a:gd name="connsiteX51" fmla="*/ 613954 w 1727563"/>
                <a:gd name="connsiteY51" fmla="*/ 1267097 h 1944031"/>
                <a:gd name="connsiteX52" fmla="*/ 620486 w 1727563"/>
                <a:gd name="connsiteY52" fmla="*/ 1247503 h 1944031"/>
                <a:gd name="connsiteX53" fmla="*/ 623751 w 1727563"/>
                <a:gd name="connsiteY53" fmla="*/ 1237706 h 1944031"/>
                <a:gd name="connsiteX54" fmla="*/ 627017 w 1727563"/>
                <a:gd name="connsiteY54" fmla="*/ 1227908 h 1944031"/>
                <a:gd name="connsiteX55" fmla="*/ 630283 w 1727563"/>
                <a:gd name="connsiteY55" fmla="*/ 1214846 h 1944031"/>
                <a:gd name="connsiteX56" fmla="*/ 633549 w 1727563"/>
                <a:gd name="connsiteY56" fmla="*/ 1198517 h 1944031"/>
                <a:gd name="connsiteX57" fmla="*/ 640080 w 1727563"/>
                <a:gd name="connsiteY57" fmla="*/ 1178923 h 1944031"/>
                <a:gd name="connsiteX58" fmla="*/ 643346 w 1727563"/>
                <a:gd name="connsiteY58" fmla="*/ 1169126 h 1944031"/>
                <a:gd name="connsiteX59" fmla="*/ 649877 w 1727563"/>
                <a:gd name="connsiteY59" fmla="*/ 1143000 h 1944031"/>
                <a:gd name="connsiteX60" fmla="*/ 656409 w 1727563"/>
                <a:gd name="connsiteY60" fmla="*/ 1123406 h 1944031"/>
                <a:gd name="connsiteX61" fmla="*/ 662940 w 1727563"/>
                <a:gd name="connsiteY61" fmla="*/ 1094014 h 1944031"/>
                <a:gd name="connsiteX62" fmla="*/ 669471 w 1727563"/>
                <a:gd name="connsiteY62" fmla="*/ 1074420 h 1944031"/>
                <a:gd name="connsiteX63" fmla="*/ 676003 w 1727563"/>
                <a:gd name="connsiteY63" fmla="*/ 1064623 h 1944031"/>
                <a:gd name="connsiteX64" fmla="*/ 682534 w 1727563"/>
                <a:gd name="connsiteY64" fmla="*/ 1045028 h 1944031"/>
                <a:gd name="connsiteX65" fmla="*/ 685800 w 1727563"/>
                <a:gd name="connsiteY65" fmla="*/ 1035231 h 1944031"/>
                <a:gd name="connsiteX66" fmla="*/ 692331 w 1727563"/>
                <a:gd name="connsiteY66" fmla="*/ 1025434 h 1944031"/>
                <a:gd name="connsiteX67" fmla="*/ 698863 w 1727563"/>
                <a:gd name="connsiteY67" fmla="*/ 1005840 h 1944031"/>
                <a:gd name="connsiteX68" fmla="*/ 702129 w 1727563"/>
                <a:gd name="connsiteY68" fmla="*/ 996043 h 1944031"/>
                <a:gd name="connsiteX69" fmla="*/ 708660 w 1727563"/>
                <a:gd name="connsiteY69" fmla="*/ 989511 h 1944031"/>
                <a:gd name="connsiteX70" fmla="*/ 718457 w 1727563"/>
                <a:gd name="connsiteY70" fmla="*/ 969917 h 1944031"/>
                <a:gd name="connsiteX71" fmla="*/ 724989 w 1727563"/>
                <a:gd name="connsiteY71" fmla="*/ 950323 h 1944031"/>
                <a:gd name="connsiteX72" fmla="*/ 734786 w 1727563"/>
                <a:gd name="connsiteY72" fmla="*/ 920931 h 1944031"/>
                <a:gd name="connsiteX73" fmla="*/ 738051 w 1727563"/>
                <a:gd name="connsiteY73" fmla="*/ 911134 h 1944031"/>
                <a:gd name="connsiteX74" fmla="*/ 744583 w 1727563"/>
                <a:gd name="connsiteY74" fmla="*/ 904603 h 1944031"/>
                <a:gd name="connsiteX75" fmla="*/ 754380 w 1727563"/>
                <a:gd name="connsiteY75" fmla="*/ 888274 h 1944031"/>
                <a:gd name="connsiteX76" fmla="*/ 757646 w 1727563"/>
                <a:gd name="connsiteY76" fmla="*/ 878477 h 1944031"/>
                <a:gd name="connsiteX77" fmla="*/ 764177 w 1727563"/>
                <a:gd name="connsiteY77" fmla="*/ 868680 h 1944031"/>
                <a:gd name="connsiteX78" fmla="*/ 770709 w 1727563"/>
                <a:gd name="connsiteY78" fmla="*/ 849086 h 1944031"/>
                <a:gd name="connsiteX79" fmla="*/ 783771 w 1727563"/>
                <a:gd name="connsiteY79" fmla="*/ 832757 h 1944031"/>
                <a:gd name="connsiteX80" fmla="*/ 790303 w 1727563"/>
                <a:gd name="connsiteY80" fmla="*/ 826226 h 1944031"/>
                <a:gd name="connsiteX81" fmla="*/ 809897 w 1727563"/>
                <a:gd name="connsiteY81" fmla="*/ 796834 h 1944031"/>
                <a:gd name="connsiteX82" fmla="*/ 816429 w 1727563"/>
                <a:gd name="connsiteY82" fmla="*/ 787037 h 1944031"/>
                <a:gd name="connsiteX83" fmla="*/ 826226 w 1727563"/>
                <a:gd name="connsiteY83" fmla="*/ 767443 h 1944031"/>
                <a:gd name="connsiteX84" fmla="*/ 832757 w 1727563"/>
                <a:gd name="connsiteY84" fmla="*/ 747848 h 1944031"/>
                <a:gd name="connsiteX85" fmla="*/ 836023 w 1727563"/>
                <a:gd name="connsiteY85" fmla="*/ 738051 h 1944031"/>
                <a:gd name="connsiteX86" fmla="*/ 852351 w 1727563"/>
                <a:gd name="connsiteY86" fmla="*/ 689066 h 1944031"/>
                <a:gd name="connsiteX87" fmla="*/ 862149 w 1727563"/>
                <a:gd name="connsiteY87" fmla="*/ 659674 h 1944031"/>
                <a:gd name="connsiteX88" fmla="*/ 865414 w 1727563"/>
                <a:gd name="connsiteY88" fmla="*/ 649877 h 1944031"/>
                <a:gd name="connsiteX89" fmla="*/ 871946 w 1727563"/>
                <a:gd name="connsiteY89" fmla="*/ 617220 h 1944031"/>
                <a:gd name="connsiteX90" fmla="*/ 875211 w 1727563"/>
                <a:gd name="connsiteY90" fmla="*/ 600891 h 1944031"/>
                <a:gd name="connsiteX91" fmla="*/ 881743 w 1727563"/>
                <a:gd name="connsiteY91" fmla="*/ 581297 h 1944031"/>
                <a:gd name="connsiteX92" fmla="*/ 888274 w 1727563"/>
                <a:gd name="connsiteY92" fmla="*/ 561703 h 1944031"/>
                <a:gd name="connsiteX93" fmla="*/ 891540 w 1727563"/>
                <a:gd name="connsiteY93" fmla="*/ 551906 h 1944031"/>
                <a:gd name="connsiteX94" fmla="*/ 898071 w 1727563"/>
                <a:gd name="connsiteY94" fmla="*/ 545374 h 1944031"/>
                <a:gd name="connsiteX95" fmla="*/ 911134 w 1727563"/>
                <a:gd name="connsiteY95" fmla="*/ 506186 h 1944031"/>
                <a:gd name="connsiteX96" fmla="*/ 914400 w 1727563"/>
                <a:gd name="connsiteY96" fmla="*/ 496388 h 1944031"/>
                <a:gd name="connsiteX97" fmla="*/ 920931 w 1727563"/>
                <a:gd name="connsiteY97" fmla="*/ 486591 h 1944031"/>
                <a:gd name="connsiteX98" fmla="*/ 924197 w 1727563"/>
                <a:gd name="connsiteY98" fmla="*/ 476794 h 1944031"/>
                <a:gd name="connsiteX99" fmla="*/ 930729 w 1727563"/>
                <a:gd name="connsiteY99" fmla="*/ 447403 h 1944031"/>
                <a:gd name="connsiteX100" fmla="*/ 937260 w 1727563"/>
                <a:gd name="connsiteY100" fmla="*/ 427808 h 1944031"/>
                <a:gd name="connsiteX101" fmla="*/ 940526 w 1727563"/>
                <a:gd name="connsiteY101" fmla="*/ 418011 h 1944031"/>
                <a:gd name="connsiteX102" fmla="*/ 950323 w 1727563"/>
                <a:gd name="connsiteY102" fmla="*/ 375557 h 1944031"/>
                <a:gd name="connsiteX103" fmla="*/ 956854 w 1727563"/>
                <a:gd name="connsiteY103" fmla="*/ 355963 h 1944031"/>
                <a:gd name="connsiteX104" fmla="*/ 969917 w 1727563"/>
                <a:gd name="connsiteY104" fmla="*/ 339634 h 1944031"/>
                <a:gd name="connsiteX105" fmla="*/ 982980 w 1727563"/>
                <a:gd name="connsiteY105" fmla="*/ 323306 h 1944031"/>
                <a:gd name="connsiteX106" fmla="*/ 989511 w 1727563"/>
                <a:gd name="connsiteY106" fmla="*/ 313508 h 1944031"/>
                <a:gd name="connsiteX107" fmla="*/ 1005840 w 1727563"/>
                <a:gd name="connsiteY107" fmla="*/ 300446 h 1944031"/>
                <a:gd name="connsiteX108" fmla="*/ 1028700 w 1727563"/>
                <a:gd name="connsiteY108" fmla="*/ 280851 h 1944031"/>
                <a:gd name="connsiteX109" fmla="*/ 1038497 w 1727563"/>
                <a:gd name="connsiteY109" fmla="*/ 277586 h 1944031"/>
                <a:gd name="connsiteX110" fmla="*/ 1054826 w 1727563"/>
                <a:gd name="connsiteY110" fmla="*/ 267788 h 1944031"/>
                <a:gd name="connsiteX111" fmla="*/ 1064623 w 1727563"/>
                <a:gd name="connsiteY111" fmla="*/ 261257 h 1944031"/>
                <a:gd name="connsiteX112" fmla="*/ 1084217 w 1727563"/>
                <a:gd name="connsiteY112" fmla="*/ 251460 h 1944031"/>
                <a:gd name="connsiteX113" fmla="*/ 1094014 w 1727563"/>
                <a:gd name="connsiteY113" fmla="*/ 235131 h 1944031"/>
                <a:gd name="connsiteX114" fmla="*/ 1103811 w 1727563"/>
                <a:gd name="connsiteY114" fmla="*/ 215537 h 1944031"/>
                <a:gd name="connsiteX115" fmla="*/ 1116874 w 1727563"/>
                <a:gd name="connsiteY115" fmla="*/ 202474 h 1944031"/>
                <a:gd name="connsiteX116" fmla="*/ 1136469 w 1727563"/>
                <a:gd name="connsiteY116" fmla="*/ 176348 h 1944031"/>
                <a:gd name="connsiteX117" fmla="*/ 1139734 w 1727563"/>
                <a:gd name="connsiteY117" fmla="*/ 166551 h 1944031"/>
                <a:gd name="connsiteX118" fmla="*/ 1146266 w 1727563"/>
                <a:gd name="connsiteY118" fmla="*/ 160020 h 1944031"/>
                <a:gd name="connsiteX119" fmla="*/ 1152797 w 1727563"/>
                <a:gd name="connsiteY119" fmla="*/ 150223 h 1944031"/>
                <a:gd name="connsiteX120" fmla="*/ 1162594 w 1727563"/>
                <a:gd name="connsiteY120" fmla="*/ 133894 h 1944031"/>
                <a:gd name="connsiteX121" fmla="*/ 1172391 w 1727563"/>
                <a:gd name="connsiteY121" fmla="*/ 114300 h 1944031"/>
                <a:gd name="connsiteX122" fmla="*/ 1182189 w 1727563"/>
                <a:gd name="connsiteY122" fmla="*/ 97971 h 1944031"/>
                <a:gd name="connsiteX123" fmla="*/ 1195251 w 1727563"/>
                <a:gd name="connsiteY123" fmla="*/ 68580 h 1944031"/>
                <a:gd name="connsiteX124" fmla="*/ 1201783 w 1727563"/>
                <a:gd name="connsiteY124" fmla="*/ 62048 h 1944031"/>
                <a:gd name="connsiteX125" fmla="*/ 1208314 w 1727563"/>
                <a:gd name="connsiteY125" fmla="*/ 42454 h 1944031"/>
                <a:gd name="connsiteX126" fmla="*/ 1214846 w 1727563"/>
                <a:gd name="connsiteY126" fmla="*/ 35923 h 1944031"/>
                <a:gd name="connsiteX127" fmla="*/ 1227909 w 1727563"/>
                <a:gd name="connsiteY127" fmla="*/ 19594 h 1944031"/>
                <a:gd name="connsiteX128" fmla="*/ 1231174 w 1727563"/>
                <a:gd name="connsiteY128" fmla="*/ 9797 h 1944031"/>
                <a:gd name="connsiteX129" fmla="*/ 1247503 w 1727563"/>
                <a:gd name="connsiteY129" fmla="*/ 0 h 1944031"/>
                <a:gd name="connsiteX130" fmla="*/ 1303020 w 1727563"/>
                <a:gd name="connsiteY130" fmla="*/ 9797 h 1944031"/>
                <a:gd name="connsiteX131" fmla="*/ 1322614 w 1727563"/>
                <a:gd name="connsiteY131" fmla="*/ 16328 h 1944031"/>
                <a:gd name="connsiteX132" fmla="*/ 1332411 w 1727563"/>
                <a:gd name="connsiteY132" fmla="*/ 19594 h 1944031"/>
                <a:gd name="connsiteX133" fmla="*/ 1338943 w 1727563"/>
                <a:gd name="connsiteY133" fmla="*/ 26126 h 1944031"/>
                <a:gd name="connsiteX134" fmla="*/ 1348740 w 1727563"/>
                <a:gd name="connsiteY134" fmla="*/ 29391 h 1944031"/>
                <a:gd name="connsiteX135" fmla="*/ 1355271 w 1727563"/>
                <a:gd name="connsiteY135" fmla="*/ 39188 h 1944031"/>
                <a:gd name="connsiteX136" fmla="*/ 1371600 w 1727563"/>
                <a:gd name="connsiteY136" fmla="*/ 52251 h 1944031"/>
                <a:gd name="connsiteX137" fmla="*/ 1417320 w 1727563"/>
                <a:gd name="connsiteY137" fmla="*/ 48986 h 1944031"/>
                <a:gd name="connsiteX138" fmla="*/ 1423851 w 1727563"/>
                <a:gd name="connsiteY138" fmla="*/ 42454 h 1944031"/>
                <a:gd name="connsiteX139" fmla="*/ 1433649 w 1727563"/>
                <a:gd name="connsiteY139" fmla="*/ 35923 h 1944031"/>
                <a:gd name="connsiteX140" fmla="*/ 1440180 w 1727563"/>
                <a:gd name="connsiteY140" fmla="*/ 29391 h 1944031"/>
                <a:gd name="connsiteX141" fmla="*/ 1449977 w 1727563"/>
                <a:gd name="connsiteY141" fmla="*/ 22860 h 1944031"/>
                <a:gd name="connsiteX142" fmla="*/ 1456509 w 1727563"/>
                <a:gd name="connsiteY142" fmla="*/ 16328 h 1944031"/>
                <a:gd name="connsiteX143" fmla="*/ 1466306 w 1727563"/>
                <a:gd name="connsiteY143" fmla="*/ 13063 h 1944031"/>
                <a:gd name="connsiteX144" fmla="*/ 1472837 w 1727563"/>
                <a:gd name="connsiteY144" fmla="*/ 6531 h 1944031"/>
                <a:gd name="connsiteX145" fmla="*/ 1512026 w 1727563"/>
                <a:gd name="connsiteY145" fmla="*/ 6531 h 1944031"/>
                <a:gd name="connsiteX146" fmla="*/ 1525089 w 1727563"/>
                <a:gd name="connsiteY146" fmla="*/ 26126 h 1944031"/>
                <a:gd name="connsiteX147" fmla="*/ 1541417 w 1727563"/>
                <a:gd name="connsiteY147" fmla="*/ 42454 h 1944031"/>
                <a:gd name="connsiteX148" fmla="*/ 1551214 w 1727563"/>
                <a:gd name="connsiteY148" fmla="*/ 45720 h 1944031"/>
                <a:gd name="connsiteX149" fmla="*/ 1564277 w 1727563"/>
                <a:gd name="connsiteY149" fmla="*/ 58783 h 1944031"/>
                <a:gd name="connsiteX150" fmla="*/ 1570809 w 1727563"/>
                <a:gd name="connsiteY150" fmla="*/ 65314 h 1944031"/>
                <a:gd name="connsiteX151" fmla="*/ 1574074 w 1727563"/>
                <a:gd name="connsiteY151" fmla="*/ 75111 h 1944031"/>
                <a:gd name="connsiteX152" fmla="*/ 1593669 w 1727563"/>
                <a:gd name="connsiteY152" fmla="*/ 104503 h 1944031"/>
                <a:gd name="connsiteX153" fmla="*/ 1606731 w 1727563"/>
                <a:gd name="connsiteY153" fmla="*/ 124097 h 1944031"/>
                <a:gd name="connsiteX154" fmla="*/ 1613263 w 1727563"/>
                <a:gd name="connsiteY154" fmla="*/ 133894 h 1944031"/>
                <a:gd name="connsiteX155" fmla="*/ 1619794 w 1727563"/>
                <a:gd name="connsiteY155" fmla="*/ 140426 h 1944031"/>
                <a:gd name="connsiteX156" fmla="*/ 1623060 w 1727563"/>
                <a:gd name="connsiteY156" fmla="*/ 150223 h 1944031"/>
                <a:gd name="connsiteX157" fmla="*/ 1642654 w 1727563"/>
                <a:gd name="connsiteY157" fmla="*/ 173083 h 1944031"/>
                <a:gd name="connsiteX158" fmla="*/ 1649186 w 1727563"/>
                <a:gd name="connsiteY158" fmla="*/ 179614 h 1944031"/>
                <a:gd name="connsiteX159" fmla="*/ 1658983 w 1727563"/>
                <a:gd name="connsiteY159" fmla="*/ 195943 h 1944031"/>
                <a:gd name="connsiteX160" fmla="*/ 1672046 w 1727563"/>
                <a:gd name="connsiteY160" fmla="*/ 215537 h 1944031"/>
                <a:gd name="connsiteX161" fmla="*/ 1681843 w 1727563"/>
                <a:gd name="connsiteY161" fmla="*/ 222068 h 1944031"/>
                <a:gd name="connsiteX162" fmla="*/ 1688374 w 1727563"/>
                <a:gd name="connsiteY162" fmla="*/ 228600 h 1944031"/>
                <a:gd name="connsiteX163" fmla="*/ 1698171 w 1727563"/>
                <a:gd name="connsiteY163" fmla="*/ 231866 h 1944031"/>
                <a:gd name="connsiteX164" fmla="*/ 1704703 w 1727563"/>
                <a:gd name="connsiteY164" fmla="*/ 238397 h 1944031"/>
                <a:gd name="connsiteX165" fmla="*/ 1724297 w 1727563"/>
                <a:gd name="connsiteY165" fmla="*/ 248194 h 1944031"/>
                <a:gd name="connsiteX166" fmla="*/ 1727563 w 1727563"/>
                <a:gd name="connsiteY166" fmla="*/ 248194 h 194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727563" h="1944031">
                  <a:moveTo>
                    <a:pt x="0" y="1939834"/>
                  </a:moveTo>
                  <a:cubicBezTo>
                    <a:pt x="62920" y="1948823"/>
                    <a:pt x="-14177" y="1941286"/>
                    <a:pt x="42454" y="1936568"/>
                  </a:cubicBezTo>
                  <a:cubicBezTo>
                    <a:pt x="89314" y="1932664"/>
                    <a:pt x="68667" y="1935157"/>
                    <a:pt x="104503" y="1930037"/>
                  </a:cubicBezTo>
                  <a:cubicBezTo>
                    <a:pt x="147872" y="1915581"/>
                    <a:pt x="117219" y="1923805"/>
                    <a:pt x="199209" y="1920240"/>
                  </a:cubicBezTo>
                  <a:cubicBezTo>
                    <a:pt x="208690" y="1917079"/>
                    <a:pt x="210747" y="1917348"/>
                    <a:pt x="218803" y="1910443"/>
                  </a:cubicBezTo>
                  <a:cubicBezTo>
                    <a:pt x="223478" y="1906435"/>
                    <a:pt x="226024" y="1899327"/>
                    <a:pt x="231866" y="1897380"/>
                  </a:cubicBezTo>
                  <a:cubicBezTo>
                    <a:pt x="244186" y="1893273"/>
                    <a:pt x="250028" y="1892280"/>
                    <a:pt x="261257" y="1881051"/>
                  </a:cubicBezTo>
                  <a:cubicBezTo>
                    <a:pt x="265611" y="1876697"/>
                    <a:pt x="269196" y="1871404"/>
                    <a:pt x="274320" y="1867988"/>
                  </a:cubicBezTo>
                  <a:cubicBezTo>
                    <a:pt x="277586" y="1865811"/>
                    <a:pt x="281052" y="1863909"/>
                    <a:pt x="284117" y="1861457"/>
                  </a:cubicBezTo>
                  <a:cubicBezTo>
                    <a:pt x="286521" y="1859534"/>
                    <a:pt x="288186" y="1856773"/>
                    <a:pt x="290649" y="1854926"/>
                  </a:cubicBezTo>
                  <a:cubicBezTo>
                    <a:pt x="296929" y="1850216"/>
                    <a:pt x="304692" y="1847414"/>
                    <a:pt x="310243" y="1841863"/>
                  </a:cubicBezTo>
                  <a:lnTo>
                    <a:pt x="329837" y="1822268"/>
                  </a:lnTo>
                  <a:cubicBezTo>
                    <a:pt x="332014" y="1820091"/>
                    <a:pt x="334661" y="1818299"/>
                    <a:pt x="336369" y="1815737"/>
                  </a:cubicBezTo>
                  <a:cubicBezTo>
                    <a:pt x="338546" y="1812471"/>
                    <a:pt x="340346" y="1808920"/>
                    <a:pt x="342900" y="1805940"/>
                  </a:cubicBezTo>
                  <a:cubicBezTo>
                    <a:pt x="346908" y="1801265"/>
                    <a:pt x="355963" y="1792877"/>
                    <a:pt x="355963" y="1792877"/>
                  </a:cubicBezTo>
                  <a:cubicBezTo>
                    <a:pt x="365215" y="1765124"/>
                    <a:pt x="352312" y="1798962"/>
                    <a:pt x="365760" y="1776548"/>
                  </a:cubicBezTo>
                  <a:cubicBezTo>
                    <a:pt x="367531" y="1773596"/>
                    <a:pt x="367487" y="1769830"/>
                    <a:pt x="369026" y="1766751"/>
                  </a:cubicBezTo>
                  <a:cubicBezTo>
                    <a:pt x="370781" y="1763241"/>
                    <a:pt x="373802" y="1760464"/>
                    <a:pt x="375557" y="1756954"/>
                  </a:cubicBezTo>
                  <a:cubicBezTo>
                    <a:pt x="377096" y="1753875"/>
                    <a:pt x="377284" y="1750236"/>
                    <a:pt x="378823" y="1747157"/>
                  </a:cubicBezTo>
                  <a:cubicBezTo>
                    <a:pt x="381652" y="1741498"/>
                    <a:pt x="386823" y="1734878"/>
                    <a:pt x="391886" y="1730828"/>
                  </a:cubicBezTo>
                  <a:cubicBezTo>
                    <a:pt x="394951" y="1728376"/>
                    <a:pt x="398417" y="1726474"/>
                    <a:pt x="401683" y="1724297"/>
                  </a:cubicBezTo>
                  <a:cubicBezTo>
                    <a:pt x="403860" y="1721031"/>
                    <a:pt x="405762" y="1717565"/>
                    <a:pt x="408214" y="1714500"/>
                  </a:cubicBezTo>
                  <a:cubicBezTo>
                    <a:pt x="410138" y="1712096"/>
                    <a:pt x="413369" y="1710722"/>
                    <a:pt x="414746" y="1707968"/>
                  </a:cubicBezTo>
                  <a:cubicBezTo>
                    <a:pt x="417825" y="1701810"/>
                    <a:pt x="419100" y="1694905"/>
                    <a:pt x="421277" y="1688374"/>
                  </a:cubicBezTo>
                  <a:cubicBezTo>
                    <a:pt x="422366" y="1685108"/>
                    <a:pt x="422634" y="1681441"/>
                    <a:pt x="424543" y="1678577"/>
                  </a:cubicBezTo>
                  <a:cubicBezTo>
                    <a:pt x="426720" y="1675311"/>
                    <a:pt x="428622" y="1671845"/>
                    <a:pt x="431074" y="1668780"/>
                  </a:cubicBezTo>
                  <a:cubicBezTo>
                    <a:pt x="432998" y="1666376"/>
                    <a:pt x="435682" y="1664652"/>
                    <a:pt x="437606" y="1662248"/>
                  </a:cubicBezTo>
                  <a:cubicBezTo>
                    <a:pt x="440058" y="1659183"/>
                    <a:pt x="441583" y="1655431"/>
                    <a:pt x="444137" y="1652451"/>
                  </a:cubicBezTo>
                  <a:cubicBezTo>
                    <a:pt x="448145" y="1647776"/>
                    <a:pt x="457200" y="1639388"/>
                    <a:pt x="457200" y="1639388"/>
                  </a:cubicBezTo>
                  <a:cubicBezTo>
                    <a:pt x="458289" y="1636122"/>
                    <a:pt x="458927" y="1632670"/>
                    <a:pt x="460466" y="1629591"/>
                  </a:cubicBezTo>
                  <a:cubicBezTo>
                    <a:pt x="464587" y="1621350"/>
                    <a:pt x="467452" y="1619339"/>
                    <a:pt x="473529" y="1613263"/>
                  </a:cubicBezTo>
                  <a:cubicBezTo>
                    <a:pt x="474617" y="1609997"/>
                    <a:pt x="475023" y="1606418"/>
                    <a:pt x="476794" y="1603466"/>
                  </a:cubicBezTo>
                  <a:cubicBezTo>
                    <a:pt x="478378" y="1600826"/>
                    <a:pt x="481949" y="1599688"/>
                    <a:pt x="483326" y="1596934"/>
                  </a:cubicBezTo>
                  <a:cubicBezTo>
                    <a:pt x="498337" y="1566913"/>
                    <a:pt x="481632" y="1585565"/>
                    <a:pt x="496389" y="1570808"/>
                  </a:cubicBezTo>
                  <a:lnTo>
                    <a:pt x="502920" y="1551214"/>
                  </a:lnTo>
                  <a:cubicBezTo>
                    <a:pt x="506369" y="1540868"/>
                    <a:pt x="505484" y="1540662"/>
                    <a:pt x="512717" y="1531620"/>
                  </a:cubicBezTo>
                  <a:cubicBezTo>
                    <a:pt x="514641" y="1529216"/>
                    <a:pt x="517072" y="1527265"/>
                    <a:pt x="519249" y="1525088"/>
                  </a:cubicBezTo>
                  <a:cubicBezTo>
                    <a:pt x="528498" y="1497335"/>
                    <a:pt x="515598" y="1531173"/>
                    <a:pt x="529046" y="1508760"/>
                  </a:cubicBezTo>
                  <a:cubicBezTo>
                    <a:pt x="530817" y="1505808"/>
                    <a:pt x="530772" y="1502042"/>
                    <a:pt x="532311" y="1498963"/>
                  </a:cubicBezTo>
                  <a:cubicBezTo>
                    <a:pt x="534066" y="1495452"/>
                    <a:pt x="536666" y="1492432"/>
                    <a:pt x="538843" y="1489166"/>
                  </a:cubicBezTo>
                  <a:lnTo>
                    <a:pt x="548640" y="1459774"/>
                  </a:lnTo>
                  <a:cubicBezTo>
                    <a:pt x="549729" y="1456508"/>
                    <a:pt x="549997" y="1452841"/>
                    <a:pt x="551906" y="1449977"/>
                  </a:cubicBezTo>
                  <a:cubicBezTo>
                    <a:pt x="562255" y="1434453"/>
                    <a:pt x="557198" y="1443900"/>
                    <a:pt x="564969" y="1420586"/>
                  </a:cubicBezTo>
                  <a:lnTo>
                    <a:pt x="574766" y="1391194"/>
                  </a:lnTo>
                  <a:cubicBezTo>
                    <a:pt x="575854" y="1387928"/>
                    <a:pt x="575597" y="1383831"/>
                    <a:pt x="578031" y="1381397"/>
                  </a:cubicBezTo>
                  <a:lnTo>
                    <a:pt x="584563" y="1374866"/>
                  </a:lnTo>
                  <a:cubicBezTo>
                    <a:pt x="585652" y="1367246"/>
                    <a:pt x="586098" y="1359506"/>
                    <a:pt x="587829" y="1352006"/>
                  </a:cubicBezTo>
                  <a:cubicBezTo>
                    <a:pt x="589377" y="1345297"/>
                    <a:pt x="592183" y="1338943"/>
                    <a:pt x="594360" y="1332411"/>
                  </a:cubicBezTo>
                  <a:lnTo>
                    <a:pt x="604157" y="1303020"/>
                  </a:lnTo>
                  <a:lnTo>
                    <a:pt x="607423" y="1293223"/>
                  </a:lnTo>
                  <a:cubicBezTo>
                    <a:pt x="608512" y="1289957"/>
                    <a:pt x="610014" y="1286802"/>
                    <a:pt x="610689" y="1283426"/>
                  </a:cubicBezTo>
                  <a:cubicBezTo>
                    <a:pt x="611777" y="1277983"/>
                    <a:pt x="612494" y="1272452"/>
                    <a:pt x="613954" y="1267097"/>
                  </a:cubicBezTo>
                  <a:cubicBezTo>
                    <a:pt x="615765" y="1260455"/>
                    <a:pt x="618309" y="1254034"/>
                    <a:pt x="620486" y="1247503"/>
                  </a:cubicBezTo>
                  <a:lnTo>
                    <a:pt x="623751" y="1237706"/>
                  </a:lnTo>
                  <a:cubicBezTo>
                    <a:pt x="624840" y="1234440"/>
                    <a:pt x="626182" y="1231248"/>
                    <a:pt x="627017" y="1227908"/>
                  </a:cubicBezTo>
                  <a:cubicBezTo>
                    <a:pt x="628106" y="1223554"/>
                    <a:pt x="629309" y="1219227"/>
                    <a:pt x="630283" y="1214846"/>
                  </a:cubicBezTo>
                  <a:cubicBezTo>
                    <a:pt x="631487" y="1209427"/>
                    <a:pt x="632089" y="1203872"/>
                    <a:pt x="633549" y="1198517"/>
                  </a:cubicBezTo>
                  <a:cubicBezTo>
                    <a:pt x="635360" y="1191875"/>
                    <a:pt x="637903" y="1185454"/>
                    <a:pt x="640080" y="1178923"/>
                  </a:cubicBezTo>
                  <a:cubicBezTo>
                    <a:pt x="641169" y="1175657"/>
                    <a:pt x="642511" y="1172466"/>
                    <a:pt x="643346" y="1169126"/>
                  </a:cubicBezTo>
                  <a:cubicBezTo>
                    <a:pt x="645523" y="1160417"/>
                    <a:pt x="647038" y="1151516"/>
                    <a:pt x="649877" y="1143000"/>
                  </a:cubicBezTo>
                  <a:cubicBezTo>
                    <a:pt x="652054" y="1136469"/>
                    <a:pt x="655059" y="1130157"/>
                    <a:pt x="656409" y="1123406"/>
                  </a:cubicBezTo>
                  <a:cubicBezTo>
                    <a:pt x="658275" y="1114073"/>
                    <a:pt x="660170" y="1103246"/>
                    <a:pt x="662940" y="1094014"/>
                  </a:cubicBezTo>
                  <a:cubicBezTo>
                    <a:pt x="664918" y="1087420"/>
                    <a:pt x="665652" y="1080148"/>
                    <a:pt x="669471" y="1074420"/>
                  </a:cubicBezTo>
                  <a:cubicBezTo>
                    <a:pt x="671648" y="1071154"/>
                    <a:pt x="674409" y="1068210"/>
                    <a:pt x="676003" y="1064623"/>
                  </a:cubicBezTo>
                  <a:cubicBezTo>
                    <a:pt x="678799" y="1058331"/>
                    <a:pt x="680357" y="1051560"/>
                    <a:pt x="682534" y="1045028"/>
                  </a:cubicBezTo>
                  <a:cubicBezTo>
                    <a:pt x="683623" y="1041762"/>
                    <a:pt x="683891" y="1038095"/>
                    <a:pt x="685800" y="1035231"/>
                  </a:cubicBezTo>
                  <a:cubicBezTo>
                    <a:pt x="687977" y="1031965"/>
                    <a:pt x="690737" y="1029020"/>
                    <a:pt x="692331" y="1025434"/>
                  </a:cubicBezTo>
                  <a:cubicBezTo>
                    <a:pt x="695127" y="1019143"/>
                    <a:pt x="696686" y="1012371"/>
                    <a:pt x="698863" y="1005840"/>
                  </a:cubicBezTo>
                  <a:cubicBezTo>
                    <a:pt x="699952" y="1002574"/>
                    <a:pt x="699695" y="998477"/>
                    <a:pt x="702129" y="996043"/>
                  </a:cubicBezTo>
                  <a:lnTo>
                    <a:pt x="708660" y="989511"/>
                  </a:lnTo>
                  <a:cubicBezTo>
                    <a:pt x="720571" y="953781"/>
                    <a:pt x="701575" y="1007901"/>
                    <a:pt x="718457" y="969917"/>
                  </a:cubicBezTo>
                  <a:cubicBezTo>
                    <a:pt x="721253" y="963626"/>
                    <a:pt x="722812" y="956854"/>
                    <a:pt x="724989" y="950323"/>
                  </a:cubicBezTo>
                  <a:lnTo>
                    <a:pt x="734786" y="920931"/>
                  </a:lnTo>
                  <a:cubicBezTo>
                    <a:pt x="735874" y="917665"/>
                    <a:pt x="735617" y="913568"/>
                    <a:pt x="738051" y="911134"/>
                  </a:cubicBezTo>
                  <a:lnTo>
                    <a:pt x="744583" y="904603"/>
                  </a:lnTo>
                  <a:cubicBezTo>
                    <a:pt x="753835" y="876850"/>
                    <a:pt x="740932" y="910688"/>
                    <a:pt x="754380" y="888274"/>
                  </a:cubicBezTo>
                  <a:cubicBezTo>
                    <a:pt x="756151" y="885322"/>
                    <a:pt x="756107" y="881556"/>
                    <a:pt x="757646" y="878477"/>
                  </a:cubicBezTo>
                  <a:cubicBezTo>
                    <a:pt x="759401" y="874967"/>
                    <a:pt x="762583" y="872266"/>
                    <a:pt x="764177" y="868680"/>
                  </a:cubicBezTo>
                  <a:cubicBezTo>
                    <a:pt x="766973" y="862389"/>
                    <a:pt x="765841" y="853955"/>
                    <a:pt x="770709" y="849086"/>
                  </a:cubicBezTo>
                  <a:cubicBezTo>
                    <a:pt x="786487" y="833305"/>
                    <a:pt x="767282" y="853367"/>
                    <a:pt x="783771" y="832757"/>
                  </a:cubicBezTo>
                  <a:cubicBezTo>
                    <a:pt x="785694" y="830353"/>
                    <a:pt x="788456" y="828689"/>
                    <a:pt x="790303" y="826226"/>
                  </a:cubicBezTo>
                  <a:cubicBezTo>
                    <a:pt x="790311" y="826215"/>
                    <a:pt x="806627" y="801738"/>
                    <a:pt x="809897" y="796834"/>
                  </a:cubicBezTo>
                  <a:lnTo>
                    <a:pt x="816429" y="787037"/>
                  </a:lnTo>
                  <a:cubicBezTo>
                    <a:pt x="828334" y="751314"/>
                    <a:pt x="809348" y="805420"/>
                    <a:pt x="826226" y="767443"/>
                  </a:cubicBezTo>
                  <a:cubicBezTo>
                    <a:pt x="829022" y="761151"/>
                    <a:pt x="830580" y="754380"/>
                    <a:pt x="832757" y="747848"/>
                  </a:cubicBezTo>
                  <a:lnTo>
                    <a:pt x="836023" y="738051"/>
                  </a:lnTo>
                  <a:lnTo>
                    <a:pt x="852351" y="689066"/>
                  </a:lnTo>
                  <a:lnTo>
                    <a:pt x="862149" y="659674"/>
                  </a:lnTo>
                  <a:cubicBezTo>
                    <a:pt x="863237" y="656408"/>
                    <a:pt x="864848" y="653272"/>
                    <a:pt x="865414" y="649877"/>
                  </a:cubicBezTo>
                  <a:cubicBezTo>
                    <a:pt x="871819" y="611453"/>
                    <a:pt x="865447" y="646470"/>
                    <a:pt x="871946" y="617220"/>
                  </a:cubicBezTo>
                  <a:cubicBezTo>
                    <a:pt x="873150" y="611801"/>
                    <a:pt x="873751" y="606246"/>
                    <a:pt x="875211" y="600891"/>
                  </a:cubicBezTo>
                  <a:cubicBezTo>
                    <a:pt x="877022" y="594249"/>
                    <a:pt x="879566" y="587828"/>
                    <a:pt x="881743" y="581297"/>
                  </a:cubicBezTo>
                  <a:lnTo>
                    <a:pt x="888274" y="561703"/>
                  </a:lnTo>
                  <a:cubicBezTo>
                    <a:pt x="889363" y="558437"/>
                    <a:pt x="889106" y="554340"/>
                    <a:pt x="891540" y="551906"/>
                  </a:cubicBezTo>
                  <a:lnTo>
                    <a:pt x="898071" y="545374"/>
                  </a:lnTo>
                  <a:lnTo>
                    <a:pt x="911134" y="506186"/>
                  </a:lnTo>
                  <a:cubicBezTo>
                    <a:pt x="912223" y="502920"/>
                    <a:pt x="912490" y="499253"/>
                    <a:pt x="914400" y="496388"/>
                  </a:cubicBezTo>
                  <a:cubicBezTo>
                    <a:pt x="916577" y="493122"/>
                    <a:pt x="919176" y="490101"/>
                    <a:pt x="920931" y="486591"/>
                  </a:cubicBezTo>
                  <a:cubicBezTo>
                    <a:pt x="922470" y="483512"/>
                    <a:pt x="923362" y="480134"/>
                    <a:pt x="924197" y="476794"/>
                  </a:cubicBezTo>
                  <a:cubicBezTo>
                    <a:pt x="928862" y="458134"/>
                    <a:pt x="925697" y="464177"/>
                    <a:pt x="930729" y="447403"/>
                  </a:cubicBezTo>
                  <a:cubicBezTo>
                    <a:pt x="932707" y="440808"/>
                    <a:pt x="935083" y="434340"/>
                    <a:pt x="937260" y="427808"/>
                  </a:cubicBezTo>
                  <a:cubicBezTo>
                    <a:pt x="938349" y="424542"/>
                    <a:pt x="939851" y="421387"/>
                    <a:pt x="940526" y="418011"/>
                  </a:cubicBezTo>
                  <a:cubicBezTo>
                    <a:pt x="943118" y="405051"/>
                    <a:pt x="946381" y="387385"/>
                    <a:pt x="950323" y="375557"/>
                  </a:cubicBezTo>
                  <a:cubicBezTo>
                    <a:pt x="952500" y="369026"/>
                    <a:pt x="953035" y="361691"/>
                    <a:pt x="956854" y="355963"/>
                  </a:cubicBezTo>
                  <a:cubicBezTo>
                    <a:pt x="965094" y="343604"/>
                    <a:pt x="960611" y="348942"/>
                    <a:pt x="969917" y="339634"/>
                  </a:cubicBezTo>
                  <a:cubicBezTo>
                    <a:pt x="976276" y="320559"/>
                    <a:pt x="968208" y="338079"/>
                    <a:pt x="982980" y="323306"/>
                  </a:cubicBezTo>
                  <a:cubicBezTo>
                    <a:pt x="985755" y="320530"/>
                    <a:pt x="987059" y="316573"/>
                    <a:pt x="989511" y="313508"/>
                  </a:cubicBezTo>
                  <a:cubicBezTo>
                    <a:pt x="997593" y="303405"/>
                    <a:pt x="995043" y="309700"/>
                    <a:pt x="1005840" y="300446"/>
                  </a:cubicBezTo>
                  <a:cubicBezTo>
                    <a:pt x="1017085" y="290807"/>
                    <a:pt x="1016707" y="286848"/>
                    <a:pt x="1028700" y="280851"/>
                  </a:cubicBezTo>
                  <a:cubicBezTo>
                    <a:pt x="1031779" y="279312"/>
                    <a:pt x="1035231" y="278674"/>
                    <a:pt x="1038497" y="277586"/>
                  </a:cubicBezTo>
                  <a:cubicBezTo>
                    <a:pt x="1051255" y="264828"/>
                    <a:pt x="1037869" y="276266"/>
                    <a:pt x="1054826" y="267788"/>
                  </a:cubicBezTo>
                  <a:cubicBezTo>
                    <a:pt x="1058336" y="266033"/>
                    <a:pt x="1061113" y="263012"/>
                    <a:pt x="1064623" y="261257"/>
                  </a:cubicBezTo>
                  <a:cubicBezTo>
                    <a:pt x="1091664" y="247737"/>
                    <a:pt x="1056141" y="270177"/>
                    <a:pt x="1084217" y="251460"/>
                  </a:cubicBezTo>
                  <a:cubicBezTo>
                    <a:pt x="1093469" y="223707"/>
                    <a:pt x="1080566" y="257545"/>
                    <a:pt x="1094014" y="235131"/>
                  </a:cubicBezTo>
                  <a:cubicBezTo>
                    <a:pt x="1105600" y="215820"/>
                    <a:pt x="1087299" y="234801"/>
                    <a:pt x="1103811" y="215537"/>
                  </a:cubicBezTo>
                  <a:cubicBezTo>
                    <a:pt x="1107819" y="210862"/>
                    <a:pt x="1113458" y="207598"/>
                    <a:pt x="1116874" y="202474"/>
                  </a:cubicBezTo>
                  <a:cubicBezTo>
                    <a:pt x="1131645" y="180318"/>
                    <a:pt x="1124386" y="188431"/>
                    <a:pt x="1136469" y="176348"/>
                  </a:cubicBezTo>
                  <a:cubicBezTo>
                    <a:pt x="1137557" y="173082"/>
                    <a:pt x="1137963" y="169503"/>
                    <a:pt x="1139734" y="166551"/>
                  </a:cubicBezTo>
                  <a:cubicBezTo>
                    <a:pt x="1141318" y="163911"/>
                    <a:pt x="1144343" y="162424"/>
                    <a:pt x="1146266" y="160020"/>
                  </a:cubicBezTo>
                  <a:cubicBezTo>
                    <a:pt x="1148718" y="156955"/>
                    <a:pt x="1151042" y="153733"/>
                    <a:pt x="1152797" y="150223"/>
                  </a:cubicBezTo>
                  <a:cubicBezTo>
                    <a:pt x="1161276" y="133265"/>
                    <a:pt x="1149837" y="146652"/>
                    <a:pt x="1162594" y="133894"/>
                  </a:cubicBezTo>
                  <a:cubicBezTo>
                    <a:pt x="1170803" y="109269"/>
                    <a:pt x="1159730" y="139623"/>
                    <a:pt x="1172391" y="114300"/>
                  </a:cubicBezTo>
                  <a:cubicBezTo>
                    <a:pt x="1180869" y="97343"/>
                    <a:pt x="1169431" y="110729"/>
                    <a:pt x="1182189" y="97971"/>
                  </a:cubicBezTo>
                  <a:cubicBezTo>
                    <a:pt x="1187367" y="82436"/>
                    <a:pt x="1186380" y="79669"/>
                    <a:pt x="1195251" y="68580"/>
                  </a:cubicBezTo>
                  <a:cubicBezTo>
                    <a:pt x="1197175" y="66176"/>
                    <a:pt x="1199606" y="64225"/>
                    <a:pt x="1201783" y="62048"/>
                  </a:cubicBezTo>
                  <a:cubicBezTo>
                    <a:pt x="1203960" y="55517"/>
                    <a:pt x="1203445" y="47322"/>
                    <a:pt x="1208314" y="42454"/>
                  </a:cubicBezTo>
                  <a:cubicBezTo>
                    <a:pt x="1210491" y="40277"/>
                    <a:pt x="1212923" y="38327"/>
                    <a:pt x="1214846" y="35923"/>
                  </a:cubicBezTo>
                  <a:cubicBezTo>
                    <a:pt x="1231330" y="15319"/>
                    <a:pt x="1212133" y="35370"/>
                    <a:pt x="1227909" y="19594"/>
                  </a:cubicBezTo>
                  <a:cubicBezTo>
                    <a:pt x="1228997" y="16328"/>
                    <a:pt x="1229403" y="12749"/>
                    <a:pt x="1231174" y="9797"/>
                  </a:cubicBezTo>
                  <a:cubicBezTo>
                    <a:pt x="1235656" y="2327"/>
                    <a:pt x="1239798" y="2568"/>
                    <a:pt x="1247503" y="0"/>
                  </a:cubicBezTo>
                  <a:cubicBezTo>
                    <a:pt x="1290279" y="3889"/>
                    <a:pt x="1272021" y="-536"/>
                    <a:pt x="1303020" y="9797"/>
                  </a:cubicBezTo>
                  <a:lnTo>
                    <a:pt x="1322614" y="16328"/>
                  </a:lnTo>
                  <a:lnTo>
                    <a:pt x="1332411" y="19594"/>
                  </a:lnTo>
                  <a:cubicBezTo>
                    <a:pt x="1334588" y="21771"/>
                    <a:pt x="1336303" y="24542"/>
                    <a:pt x="1338943" y="26126"/>
                  </a:cubicBezTo>
                  <a:cubicBezTo>
                    <a:pt x="1341895" y="27897"/>
                    <a:pt x="1346052" y="27241"/>
                    <a:pt x="1348740" y="29391"/>
                  </a:cubicBezTo>
                  <a:cubicBezTo>
                    <a:pt x="1351805" y="31843"/>
                    <a:pt x="1352819" y="36123"/>
                    <a:pt x="1355271" y="39188"/>
                  </a:cubicBezTo>
                  <a:cubicBezTo>
                    <a:pt x="1360589" y="45836"/>
                    <a:pt x="1364325" y="47401"/>
                    <a:pt x="1371600" y="52251"/>
                  </a:cubicBezTo>
                  <a:cubicBezTo>
                    <a:pt x="1386840" y="51163"/>
                    <a:pt x="1402303" y="51802"/>
                    <a:pt x="1417320" y="48986"/>
                  </a:cubicBezTo>
                  <a:cubicBezTo>
                    <a:pt x="1420346" y="48419"/>
                    <a:pt x="1421447" y="44377"/>
                    <a:pt x="1423851" y="42454"/>
                  </a:cubicBezTo>
                  <a:cubicBezTo>
                    <a:pt x="1426916" y="40002"/>
                    <a:pt x="1430584" y="38375"/>
                    <a:pt x="1433649" y="35923"/>
                  </a:cubicBezTo>
                  <a:cubicBezTo>
                    <a:pt x="1436053" y="34000"/>
                    <a:pt x="1437776" y="31314"/>
                    <a:pt x="1440180" y="29391"/>
                  </a:cubicBezTo>
                  <a:cubicBezTo>
                    <a:pt x="1443245" y="26939"/>
                    <a:pt x="1446912" y="25312"/>
                    <a:pt x="1449977" y="22860"/>
                  </a:cubicBezTo>
                  <a:cubicBezTo>
                    <a:pt x="1452381" y="20936"/>
                    <a:pt x="1453869" y="17912"/>
                    <a:pt x="1456509" y="16328"/>
                  </a:cubicBezTo>
                  <a:cubicBezTo>
                    <a:pt x="1459461" y="14557"/>
                    <a:pt x="1463040" y="14151"/>
                    <a:pt x="1466306" y="13063"/>
                  </a:cubicBezTo>
                  <a:cubicBezTo>
                    <a:pt x="1468483" y="10886"/>
                    <a:pt x="1470083" y="7908"/>
                    <a:pt x="1472837" y="6531"/>
                  </a:cubicBezTo>
                  <a:cubicBezTo>
                    <a:pt x="1485781" y="59"/>
                    <a:pt x="1498328" y="4819"/>
                    <a:pt x="1512026" y="6531"/>
                  </a:cubicBezTo>
                  <a:lnTo>
                    <a:pt x="1525089" y="26126"/>
                  </a:lnTo>
                  <a:cubicBezTo>
                    <a:pt x="1531621" y="35924"/>
                    <a:pt x="1530531" y="37011"/>
                    <a:pt x="1541417" y="42454"/>
                  </a:cubicBezTo>
                  <a:cubicBezTo>
                    <a:pt x="1544496" y="43993"/>
                    <a:pt x="1547948" y="44631"/>
                    <a:pt x="1551214" y="45720"/>
                  </a:cubicBezTo>
                  <a:lnTo>
                    <a:pt x="1564277" y="58783"/>
                  </a:lnTo>
                  <a:lnTo>
                    <a:pt x="1570809" y="65314"/>
                  </a:lnTo>
                  <a:cubicBezTo>
                    <a:pt x="1571897" y="68580"/>
                    <a:pt x="1572402" y="72102"/>
                    <a:pt x="1574074" y="75111"/>
                  </a:cubicBezTo>
                  <a:cubicBezTo>
                    <a:pt x="1574086" y="75133"/>
                    <a:pt x="1590396" y="99594"/>
                    <a:pt x="1593669" y="104503"/>
                  </a:cubicBezTo>
                  <a:lnTo>
                    <a:pt x="1606731" y="124097"/>
                  </a:lnTo>
                  <a:cubicBezTo>
                    <a:pt x="1608908" y="127363"/>
                    <a:pt x="1610488" y="131118"/>
                    <a:pt x="1613263" y="133894"/>
                  </a:cubicBezTo>
                  <a:lnTo>
                    <a:pt x="1619794" y="140426"/>
                  </a:lnTo>
                  <a:cubicBezTo>
                    <a:pt x="1620883" y="143692"/>
                    <a:pt x="1621521" y="147144"/>
                    <a:pt x="1623060" y="150223"/>
                  </a:cubicBezTo>
                  <a:cubicBezTo>
                    <a:pt x="1628034" y="160171"/>
                    <a:pt x="1634618" y="165048"/>
                    <a:pt x="1642654" y="173083"/>
                  </a:cubicBezTo>
                  <a:lnTo>
                    <a:pt x="1649186" y="179614"/>
                  </a:lnTo>
                  <a:cubicBezTo>
                    <a:pt x="1655428" y="198344"/>
                    <a:pt x="1648225" y="181599"/>
                    <a:pt x="1658983" y="195943"/>
                  </a:cubicBezTo>
                  <a:cubicBezTo>
                    <a:pt x="1663693" y="202223"/>
                    <a:pt x="1665515" y="211183"/>
                    <a:pt x="1672046" y="215537"/>
                  </a:cubicBezTo>
                  <a:cubicBezTo>
                    <a:pt x="1675312" y="217714"/>
                    <a:pt x="1678778" y="219616"/>
                    <a:pt x="1681843" y="222068"/>
                  </a:cubicBezTo>
                  <a:cubicBezTo>
                    <a:pt x="1684247" y="223991"/>
                    <a:pt x="1685734" y="227016"/>
                    <a:pt x="1688374" y="228600"/>
                  </a:cubicBezTo>
                  <a:cubicBezTo>
                    <a:pt x="1691326" y="230371"/>
                    <a:pt x="1694905" y="230777"/>
                    <a:pt x="1698171" y="231866"/>
                  </a:cubicBezTo>
                  <a:cubicBezTo>
                    <a:pt x="1700348" y="234043"/>
                    <a:pt x="1702299" y="236474"/>
                    <a:pt x="1704703" y="238397"/>
                  </a:cubicBezTo>
                  <a:cubicBezTo>
                    <a:pt x="1711959" y="244201"/>
                    <a:pt x="1715518" y="245999"/>
                    <a:pt x="1724297" y="248194"/>
                  </a:cubicBezTo>
                  <a:cubicBezTo>
                    <a:pt x="1725353" y="248458"/>
                    <a:pt x="1726474" y="248194"/>
                    <a:pt x="1727563" y="24819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55808AB0-7E73-34B8-E57B-18F8FBF2232F}"/>
                </a:ext>
              </a:extLst>
            </p:cNvPr>
            <p:cNvSpPr/>
            <p:nvPr/>
          </p:nvSpPr>
          <p:spPr>
            <a:xfrm>
              <a:off x="1751252" y="1770895"/>
              <a:ext cx="2220685" cy="1982874"/>
            </a:xfrm>
            <a:custGeom>
              <a:avLst/>
              <a:gdLst>
                <a:gd name="connsiteX0" fmla="*/ 0 w 2220685"/>
                <a:gd name="connsiteY0" fmla="*/ 1962778 h 1982874"/>
                <a:gd name="connsiteX1" fmla="*/ 33494 w 2220685"/>
                <a:gd name="connsiteY1" fmla="*/ 1976176 h 1982874"/>
                <a:gd name="connsiteX2" fmla="*/ 77037 w 2220685"/>
                <a:gd name="connsiteY2" fmla="*/ 1982874 h 1982874"/>
                <a:gd name="connsiteX3" fmla="*/ 144026 w 2220685"/>
                <a:gd name="connsiteY3" fmla="*/ 1976176 h 1982874"/>
                <a:gd name="connsiteX4" fmla="*/ 157424 w 2220685"/>
                <a:gd name="connsiteY4" fmla="*/ 1972826 h 1982874"/>
                <a:gd name="connsiteX5" fmla="*/ 174171 w 2220685"/>
                <a:gd name="connsiteY5" fmla="*/ 1969477 h 1982874"/>
                <a:gd name="connsiteX6" fmla="*/ 194268 w 2220685"/>
                <a:gd name="connsiteY6" fmla="*/ 1962778 h 1982874"/>
                <a:gd name="connsiteX7" fmla="*/ 207666 w 2220685"/>
                <a:gd name="connsiteY7" fmla="*/ 1959428 h 1982874"/>
                <a:gd name="connsiteX8" fmla="*/ 241160 w 2220685"/>
                <a:gd name="connsiteY8" fmla="*/ 1952729 h 1982874"/>
                <a:gd name="connsiteX9" fmla="*/ 261257 w 2220685"/>
                <a:gd name="connsiteY9" fmla="*/ 1946031 h 1982874"/>
                <a:gd name="connsiteX10" fmla="*/ 301450 w 2220685"/>
                <a:gd name="connsiteY10" fmla="*/ 1925934 h 1982874"/>
                <a:gd name="connsiteX11" fmla="*/ 311499 w 2220685"/>
                <a:gd name="connsiteY11" fmla="*/ 1922584 h 1982874"/>
                <a:gd name="connsiteX12" fmla="*/ 321547 w 2220685"/>
                <a:gd name="connsiteY12" fmla="*/ 1919235 h 1982874"/>
                <a:gd name="connsiteX13" fmla="*/ 351692 w 2220685"/>
                <a:gd name="connsiteY13" fmla="*/ 1899138 h 1982874"/>
                <a:gd name="connsiteX14" fmla="*/ 361740 w 2220685"/>
                <a:gd name="connsiteY14" fmla="*/ 1892439 h 1982874"/>
                <a:gd name="connsiteX15" fmla="*/ 368439 w 2220685"/>
                <a:gd name="connsiteY15" fmla="*/ 1882391 h 1982874"/>
                <a:gd name="connsiteX16" fmla="*/ 398584 w 2220685"/>
                <a:gd name="connsiteY16" fmla="*/ 1865644 h 1982874"/>
                <a:gd name="connsiteX17" fmla="*/ 415332 w 2220685"/>
                <a:gd name="connsiteY17" fmla="*/ 1852246 h 1982874"/>
                <a:gd name="connsiteX18" fmla="*/ 435428 w 2220685"/>
                <a:gd name="connsiteY18" fmla="*/ 1838848 h 1982874"/>
                <a:gd name="connsiteX19" fmla="*/ 442127 w 2220685"/>
                <a:gd name="connsiteY19" fmla="*/ 1828800 h 1982874"/>
                <a:gd name="connsiteX20" fmla="*/ 452175 w 2220685"/>
                <a:gd name="connsiteY20" fmla="*/ 1825450 h 1982874"/>
                <a:gd name="connsiteX21" fmla="*/ 472272 w 2220685"/>
                <a:gd name="connsiteY21" fmla="*/ 1795305 h 1982874"/>
                <a:gd name="connsiteX22" fmla="*/ 478971 w 2220685"/>
                <a:gd name="connsiteY22" fmla="*/ 1785257 h 1982874"/>
                <a:gd name="connsiteX23" fmla="*/ 499068 w 2220685"/>
                <a:gd name="connsiteY23" fmla="*/ 1765160 h 1982874"/>
                <a:gd name="connsiteX24" fmla="*/ 512466 w 2220685"/>
                <a:gd name="connsiteY24" fmla="*/ 1745063 h 1982874"/>
                <a:gd name="connsiteX25" fmla="*/ 529213 w 2220685"/>
                <a:gd name="connsiteY25" fmla="*/ 1724967 h 1982874"/>
                <a:gd name="connsiteX26" fmla="*/ 532562 w 2220685"/>
                <a:gd name="connsiteY26" fmla="*/ 1714918 h 1982874"/>
                <a:gd name="connsiteX27" fmla="*/ 556008 w 2220685"/>
                <a:gd name="connsiteY27" fmla="*/ 1684773 h 1982874"/>
                <a:gd name="connsiteX28" fmla="*/ 566057 w 2220685"/>
                <a:gd name="connsiteY28" fmla="*/ 1678074 h 1982874"/>
                <a:gd name="connsiteX29" fmla="*/ 572756 w 2220685"/>
                <a:gd name="connsiteY29" fmla="*/ 1668026 h 1982874"/>
                <a:gd name="connsiteX30" fmla="*/ 582804 w 2220685"/>
                <a:gd name="connsiteY30" fmla="*/ 1661327 h 1982874"/>
                <a:gd name="connsiteX31" fmla="*/ 596202 w 2220685"/>
                <a:gd name="connsiteY31" fmla="*/ 1641231 h 1982874"/>
                <a:gd name="connsiteX32" fmla="*/ 602901 w 2220685"/>
                <a:gd name="connsiteY32" fmla="*/ 1631182 h 1982874"/>
                <a:gd name="connsiteX33" fmla="*/ 616299 w 2220685"/>
                <a:gd name="connsiteY33" fmla="*/ 1611085 h 1982874"/>
                <a:gd name="connsiteX34" fmla="*/ 633046 w 2220685"/>
                <a:gd name="connsiteY34" fmla="*/ 1590989 h 1982874"/>
                <a:gd name="connsiteX35" fmla="*/ 636395 w 2220685"/>
                <a:gd name="connsiteY35" fmla="*/ 1580940 h 1982874"/>
                <a:gd name="connsiteX36" fmla="*/ 649793 w 2220685"/>
                <a:gd name="connsiteY36" fmla="*/ 1560844 h 1982874"/>
                <a:gd name="connsiteX37" fmla="*/ 656492 w 2220685"/>
                <a:gd name="connsiteY37" fmla="*/ 1540747 h 1982874"/>
                <a:gd name="connsiteX38" fmla="*/ 659841 w 2220685"/>
                <a:gd name="connsiteY38" fmla="*/ 1530699 h 1982874"/>
                <a:gd name="connsiteX39" fmla="*/ 673239 w 2220685"/>
                <a:gd name="connsiteY39" fmla="*/ 1510602 h 1982874"/>
                <a:gd name="connsiteX40" fmla="*/ 683288 w 2220685"/>
                <a:gd name="connsiteY40" fmla="*/ 1490505 h 1982874"/>
                <a:gd name="connsiteX41" fmla="*/ 696685 w 2220685"/>
                <a:gd name="connsiteY41" fmla="*/ 1473758 h 1982874"/>
                <a:gd name="connsiteX42" fmla="*/ 710083 w 2220685"/>
                <a:gd name="connsiteY42" fmla="*/ 1443613 h 1982874"/>
                <a:gd name="connsiteX43" fmla="*/ 716782 w 2220685"/>
                <a:gd name="connsiteY43" fmla="*/ 1423516 h 1982874"/>
                <a:gd name="connsiteX44" fmla="*/ 726830 w 2220685"/>
                <a:gd name="connsiteY44" fmla="*/ 1379973 h 1982874"/>
                <a:gd name="connsiteX45" fmla="*/ 736879 w 2220685"/>
                <a:gd name="connsiteY45" fmla="*/ 1346479 h 1982874"/>
                <a:gd name="connsiteX46" fmla="*/ 743578 w 2220685"/>
                <a:gd name="connsiteY46" fmla="*/ 1336431 h 1982874"/>
                <a:gd name="connsiteX47" fmla="*/ 753626 w 2220685"/>
                <a:gd name="connsiteY47" fmla="*/ 1316334 h 1982874"/>
                <a:gd name="connsiteX48" fmla="*/ 756975 w 2220685"/>
                <a:gd name="connsiteY48" fmla="*/ 1306285 h 1982874"/>
                <a:gd name="connsiteX49" fmla="*/ 770373 w 2220685"/>
                <a:gd name="connsiteY49" fmla="*/ 1286189 h 1982874"/>
                <a:gd name="connsiteX50" fmla="*/ 777072 w 2220685"/>
                <a:gd name="connsiteY50" fmla="*/ 1266092 h 1982874"/>
                <a:gd name="connsiteX51" fmla="*/ 783771 w 2220685"/>
                <a:gd name="connsiteY51" fmla="*/ 1256044 h 1982874"/>
                <a:gd name="connsiteX52" fmla="*/ 790470 w 2220685"/>
                <a:gd name="connsiteY52" fmla="*/ 1235947 h 1982874"/>
                <a:gd name="connsiteX53" fmla="*/ 793819 w 2220685"/>
                <a:gd name="connsiteY53" fmla="*/ 1225899 h 1982874"/>
                <a:gd name="connsiteX54" fmla="*/ 800518 w 2220685"/>
                <a:gd name="connsiteY54" fmla="*/ 1215850 h 1982874"/>
                <a:gd name="connsiteX55" fmla="*/ 807217 w 2220685"/>
                <a:gd name="connsiteY55" fmla="*/ 1195754 h 1982874"/>
                <a:gd name="connsiteX56" fmla="*/ 813916 w 2220685"/>
                <a:gd name="connsiteY56" fmla="*/ 1175657 h 1982874"/>
                <a:gd name="connsiteX57" fmla="*/ 817266 w 2220685"/>
                <a:gd name="connsiteY57" fmla="*/ 1165609 h 1982874"/>
                <a:gd name="connsiteX58" fmla="*/ 823965 w 2220685"/>
                <a:gd name="connsiteY58" fmla="*/ 1155560 h 1982874"/>
                <a:gd name="connsiteX59" fmla="*/ 830663 w 2220685"/>
                <a:gd name="connsiteY59" fmla="*/ 1135463 h 1982874"/>
                <a:gd name="connsiteX60" fmla="*/ 834013 w 2220685"/>
                <a:gd name="connsiteY60" fmla="*/ 1125415 h 1982874"/>
                <a:gd name="connsiteX61" fmla="*/ 840712 w 2220685"/>
                <a:gd name="connsiteY61" fmla="*/ 1115367 h 1982874"/>
                <a:gd name="connsiteX62" fmla="*/ 850760 w 2220685"/>
                <a:gd name="connsiteY62" fmla="*/ 1055077 h 1982874"/>
                <a:gd name="connsiteX63" fmla="*/ 864158 w 2220685"/>
                <a:gd name="connsiteY63" fmla="*/ 1034980 h 1982874"/>
                <a:gd name="connsiteX64" fmla="*/ 870857 w 2220685"/>
                <a:gd name="connsiteY64" fmla="*/ 1024932 h 1982874"/>
                <a:gd name="connsiteX65" fmla="*/ 887604 w 2220685"/>
                <a:gd name="connsiteY65" fmla="*/ 994787 h 1982874"/>
                <a:gd name="connsiteX66" fmla="*/ 901002 w 2220685"/>
                <a:gd name="connsiteY66" fmla="*/ 974690 h 1982874"/>
                <a:gd name="connsiteX67" fmla="*/ 911050 w 2220685"/>
                <a:gd name="connsiteY67" fmla="*/ 964641 h 1982874"/>
                <a:gd name="connsiteX68" fmla="*/ 924448 w 2220685"/>
                <a:gd name="connsiteY68" fmla="*/ 944545 h 1982874"/>
                <a:gd name="connsiteX69" fmla="*/ 937846 w 2220685"/>
                <a:gd name="connsiteY69" fmla="*/ 924448 h 1982874"/>
                <a:gd name="connsiteX70" fmla="*/ 944545 w 2220685"/>
                <a:gd name="connsiteY70" fmla="*/ 914400 h 1982874"/>
                <a:gd name="connsiteX71" fmla="*/ 961292 w 2220685"/>
                <a:gd name="connsiteY71" fmla="*/ 894303 h 1982874"/>
                <a:gd name="connsiteX72" fmla="*/ 971340 w 2220685"/>
                <a:gd name="connsiteY72" fmla="*/ 884255 h 1982874"/>
                <a:gd name="connsiteX73" fmla="*/ 984738 w 2220685"/>
                <a:gd name="connsiteY73" fmla="*/ 867507 h 1982874"/>
                <a:gd name="connsiteX74" fmla="*/ 991437 w 2220685"/>
                <a:gd name="connsiteY74" fmla="*/ 857459 h 1982874"/>
                <a:gd name="connsiteX75" fmla="*/ 1014883 w 2220685"/>
                <a:gd name="connsiteY75" fmla="*/ 827314 h 1982874"/>
                <a:gd name="connsiteX76" fmla="*/ 1021582 w 2220685"/>
                <a:gd name="connsiteY76" fmla="*/ 817266 h 1982874"/>
                <a:gd name="connsiteX77" fmla="*/ 1028281 w 2220685"/>
                <a:gd name="connsiteY77" fmla="*/ 807217 h 1982874"/>
                <a:gd name="connsiteX78" fmla="*/ 1041679 w 2220685"/>
                <a:gd name="connsiteY78" fmla="*/ 777072 h 1982874"/>
                <a:gd name="connsiteX79" fmla="*/ 1048378 w 2220685"/>
                <a:gd name="connsiteY79" fmla="*/ 756976 h 1982874"/>
                <a:gd name="connsiteX80" fmla="*/ 1061775 w 2220685"/>
                <a:gd name="connsiteY80" fmla="*/ 736879 h 1982874"/>
                <a:gd name="connsiteX81" fmla="*/ 1068474 w 2220685"/>
                <a:gd name="connsiteY81" fmla="*/ 716782 h 1982874"/>
                <a:gd name="connsiteX82" fmla="*/ 1075173 w 2220685"/>
                <a:gd name="connsiteY82" fmla="*/ 706734 h 1982874"/>
                <a:gd name="connsiteX83" fmla="*/ 1085222 w 2220685"/>
                <a:gd name="connsiteY83" fmla="*/ 686637 h 1982874"/>
                <a:gd name="connsiteX84" fmla="*/ 1095270 w 2220685"/>
                <a:gd name="connsiteY84" fmla="*/ 666540 h 1982874"/>
                <a:gd name="connsiteX85" fmla="*/ 1101969 w 2220685"/>
                <a:gd name="connsiteY85" fmla="*/ 646444 h 1982874"/>
                <a:gd name="connsiteX86" fmla="*/ 1115367 w 2220685"/>
                <a:gd name="connsiteY86" fmla="*/ 606250 h 1982874"/>
                <a:gd name="connsiteX87" fmla="*/ 1125415 w 2220685"/>
                <a:gd name="connsiteY87" fmla="*/ 586154 h 1982874"/>
                <a:gd name="connsiteX88" fmla="*/ 1132114 w 2220685"/>
                <a:gd name="connsiteY88" fmla="*/ 566057 h 1982874"/>
                <a:gd name="connsiteX89" fmla="*/ 1142162 w 2220685"/>
                <a:gd name="connsiteY89" fmla="*/ 522514 h 1982874"/>
                <a:gd name="connsiteX90" fmla="*/ 1165608 w 2220685"/>
                <a:gd name="connsiteY90" fmla="*/ 492369 h 1982874"/>
                <a:gd name="connsiteX91" fmla="*/ 1172307 w 2220685"/>
                <a:gd name="connsiteY91" fmla="*/ 472272 h 1982874"/>
                <a:gd name="connsiteX92" fmla="*/ 1179006 w 2220685"/>
                <a:gd name="connsiteY92" fmla="*/ 462224 h 1982874"/>
                <a:gd name="connsiteX93" fmla="*/ 1199103 w 2220685"/>
                <a:gd name="connsiteY93" fmla="*/ 422031 h 1982874"/>
                <a:gd name="connsiteX94" fmla="*/ 1212501 w 2220685"/>
                <a:gd name="connsiteY94" fmla="*/ 401934 h 1982874"/>
                <a:gd name="connsiteX95" fmla="*/ 1219200 w 2220685"/>
                <a:gd name="connsiteY95" fmla="*/ 391885 h 1982874"/>
                <a:gd name="connsiteX96" fmla="*/ 1229248 w 2220685"/>
                <a:gd name="connsiteY96" fmla="*/ 385187 h 1982874"/>
                <a:gd name="connsiteX97" fmla="*/ 1242646 w 2220685"/>
                <a:gd name="connsiteY97" fmla="*/ 365090 h 1982874"/>
                <a:gd name="connsiteX98" fmla="*/ 1266092 w 2220685"/>
                <a:gd name="connsiteY98" fmla="*/ 338294 h 1982874"/>
                <a:gd name="connsiteX99" fmla="*/ 1282839 w 2220685"/>
                <a:gd name="connsiteY99" fmla="*/ 321547 h 1982874"/>
                <a:gd name="connsiteX100" fmla="*/ 1289538 w 2220685"/>
                <a:gd name="connsiteY100" fmla="*/ 311499 h 1982874"/>
                <a:gd name="connsiteX101" fmla="*/ 1309635 w 2220685"/>
                <a:gd name="connsiteY101" fmla="*/ 301450 h 1982874"/>
                <a:gd name="connsiteX102" fmla="*/ 1319683 w 2220685"/>
                <a:gd name="connsiteY102" fmla="*/ 294751 h 1982874"/>
                <a:gd name="connsiteX103" fmla="*/ 1339780 w 2220685"/>
                <a:gd name="connsiteY103" fmla="*/ 288052 h 1982874"/>
                <a:gd name="connsiteX104" fmla="*/ 1349828 w 2220685"/>
                <a:gd name="connsiteY104" fmla="*/ 284703 h 1982874"/>
                <a:gd name="connsiteX105" fmla="*/ 1369925 w 2220685"/>
                <a:gd name="connsiteY105" fmla="*/ 267956 h 1982874"/>
                <a:gd name="connsiteX106" fmla="*/ 1390022 w 2220685"/>
                <a:gd name="connsiteY106" fmla="*/ 254558 h 1982874"/>
                <a:gd name="connsiteX107" fmla="*/ 1400070 w 2220685"/>
                <a:gd name="connsiteY107" fmla="*/ 247859 h 1982874"/>
                <a:gd name="connsiteX108" fmla="*/ 1416817 w 2220685"/>
                <a:gd name="connsiteY108" fmla="*/ 217714 h 1982874"/>
                <a:gd name="connsiteX109" fmla="*/ 1426866 w 2220685"/>
                <a:gd name="connsiteY109" fmla="*/ 211015 h 1982874"/>
                <a:gd name="connsiteX110" fmla="*/ 1430215 w 2220685"/>
                <a:gd name="connsiteY110" fmla="*/ 200967 h 1982874"/>
                <a:gd name="connsiteX111" fmla="*/ 1450312 w 2220685"/>
                <a:gd name="connsiteY111" fmla="*/ 170822 h 1982874"/>
                <a:gd name="connsiteX112" fmla="*/ 1457011 w 2220685"/>
                <a:gd name="connsiteY112" fmla="*/ 160773 h 1982874"/>
                <a:gd name="connsiteX113" fmla="*/ 1463710 w 2220685"/>
                <a:gd name="connsiteY113" fmla="*/ 150725 h 1982874"/>
                <a:gd name="connsiteX114" fmla="*/ 1467059 w 2220685"/>
                <a:gd name="connsiteY114" fmla="*/ 140677 h 1982874"/>
                <a:gd name="connsiteX115" fmla="*/ 1487156 w 2220685"/>
                <a:gd name="connsiteY115" fmla="*/ 110532 h 1982874"/>
                <a:gd name="connsiteX116" fmla="*/ 1507252 w 2220685"/>
                <a:gd name="connsiteY116" fmla="*/ 80387 h 1982874"/>
                <a:gd name="connsiteX117" fmla="*/ 1513951 w 2220685"/>
                <a:gd name="connsiteY117" fmla="*/ 70338 h 1982874"/>
                <a:gd name="connsiteX118" fmla="*/ 1524000 w 2220685"/>
                <a:gd name="connsiteY118" fmla="*/ 63639 h 1982874"/>
                <a:gd name="connsiteX119" fmla="*/ 1540747 w 2220685"/>
                <a:gd name="connsiteY119" fmla="*/ 33494 h 1982874"/>
                <a:gd name="connsiteX120" fmla="*/ 1547446 w 2220685"/>
                <a:gd name="connsiteY120" fmla="*/ 23446 h 1982874"/>
                <a:gd name="connsiteX121" fmla="*/ 1567543 w 2220685"/>
                <a:gd name="connsiteY121" fmla="*/ 16747 h 1982874"/>
                <a:gd name="connsiteX122" fmla="*/ 1597688 w 2220685"/>
                <a:gd name="connsiteY122" fmla="*/ 3349 h 1982874"/>
                <a:gd name="connsiteX123" fmla="*/ 1607736 w 2220685"/>
                <a:gd name="connsiteY123" fmla="*/ 0 h 1982874"/>
                <a:gd name="connsiteX124" fmla="*/ 1647929 w 2220685"/>
                <a:gd name="connsiteY124" fmla="*/ 3349 h 1982874"/>
                <a:gd name="connsiteX125" fmla="*/ 1668026 w 2220685"/>
                <a:gd name="connsiteY125" fmla="*/ 16747 h 1982874"/>
                <a:gd name="connsiteX126" fmla="*/ 1678074 w 2220685"/>
                <a:gd name="connsiteY126" fmla="*/ 20096 h 1982874"/>
                <a:gd name="connsiteX127" fmla="*/ 1691472 w 2220685"/>
                <a:gd name="connsiteY127" fmla="*/ 40193 h 1982874"/>
                <a:gd name="connsiteX128" fmla="*/ 1721617 w 2220685"/>
                <a:gd name="connsiteY128" fmla="*/ 56940 h 1982874"/>
                <a:gd name="connsiteX129" fmla="*/ 1751762 w 2220685"/>
                <a:gd name="connsiteY129" fmla="*/ 70338 h 1982874"/>
                <a:gd name="connsiteX130" fmla="*/ 1761811 w 2220685"/>
                <a:gd name="connsiteY130" fmla="*/ 73688 h 1982874"/>
                <a:gd name="connsiteX131" fmla="*/ 1791956 w 2220685"/>
                <a:gd name="connsiteY131" fmla="*/ 70338 h 1982874"/>
                <a:gd name="connsiteX132" fmla="*/ 1812052 w 2220685"/>
                <a:gd name="connsiteY132" fmla="*/ 63639 h 1982874"/>
                <a:gd name="connsiteX133" fmla="*/ 1832149 w 2220685"/>
                <a:gd name="connsiteY133" fmla="*/ 56940 h 1982874"/>
                <a:gd name="connsiteX134" fmla="*/ 1842197 w 2220685"/>
                <a:gd name="connsiteY134" fmla="*/ 50241 h 1982874"/>
                <a:gd name="connsiteX135" fmla="*/ 1848896 w 2220685"/>
                <a:gd name="connsiteY135" fmla="*/ 40193 h 1982874"/>
                <a:gd name="connsiteX136" fmla="*/ 1858945 w 2220685"/>
                <a:gd name="connsiteY136" fmla="*/ 36844 h 1982874"/>
                <a:gd name="connsiteX137" fmla="*/ 1868993 w 2220685"/>
                <a:gd name="connsiteY137" fmla="*/ 30145 h 1982874"/>
                <a:gd name="connsiteX138" fmla="*/ 1892439 w 2220685"/>
                <a:gd name="connsiteY138" fmla="*/ 23446 h 1982874"/>
                <a:gd name="connsiteX139" fmla="*/ 1925934 w 2220685"/>
                <a:gd name="connsiteY139" fmla="*/ 26795 h 1982874"/>
                <a:gd name="connsiteX140" fmla="*/ 1935982 w 2220685"/>
                <a:gd name="connsiteY140" fmla="*/ 30145 h 1982874"/>
                <a:gd name="connsiteX141" fmla="*/ 1942681 w 2220685"/>
                <a:gd name="connsiteY141" fmla="*/ 40193 h 1982874"/>
                <a:gd name="connsiteX142" fmla="*/ 1962778 w 2220685"/>
                <a:gd name="connsiteY142" fmla="*/ 53591 h 1982874"/>
                <a:gd name="connsiteX143" fmla="*/ 1972826 w 2220685"/>
                <a:gd name="connsiteY143" fmla="*/ 60290 h 1982874"/>
                <a:gd name="connsiteX144" fmla="*/ 1986224 w 2220685"/>
                <a:gd name="connsiteY144" fmla="*/ 77037 h 1982874"/>
                <a:gd name="connsiteX145" fmla="*/ 2002971 w 2220685"/>
                <a:gd name="connsiteY145" fmla="*/ 93784 h 1982874"/>
                <a:gd name="connsiteX146" fmla="*/ 2016369 w 2220685"/>
                <a:gd name="connsiteY146" fmla="*/ 113881 h 1982874"/>
                <a:gd name="connsiteX147" fmla="*/ 2023068 w 2220685"/>
                <a:gd name="connsiteY147" fmla="*/ 133978 h 1982874"/>
                <a:gd name="connsiteX148" fmla="*/ 2036466 w 2220685"/>
                <a:gd name="connsiteY148" fmla="*/ 154074 h 1982874"/>
                <a:gd name="connsiteX149" fmla="*/ 2046514 w 2220685"/>
                <a:gd name="connsiteY149" fmla="*/ 164123 h 1982874"/>
                <a:gd name="connsiteX150" fmla="*/ 2059912 w 2220685"/>
                <a:gd name="connsiteY150" fmla="*/ 184220 h 1982874"/>
                <a:gd name="connsiteX151" fmla="*/ 2066611 w 2220685"/>
                <a:gd name="connsiteY151" fmla="*/ 194268 h 1982874"/>
                <a:gd name="connsiteX152" fmla="*/ 2076659 w 2220685"/>
                <a:gd name="connsiteY152" fmla="*/ 200967 h 1982874"/>
                <a:gd name="connsiteX153" fmla="*/ 2090057 w 2220685"/>
                <a:gd name="connsiteY153" fmla="*/ 221063 h 1982874"/>
                <a:gd name="connsiteX154" fmla="*/ 2096756 w 2220685"/>
                <a:gd name="connsiteY154" fmla="*/ 231112 h 1982874"/>
                <a:gd name="connsiteX155" fmla="*/ 2106804 w 2220685"/>
                <a:gd name="connsiteY155" fmla="*/ 237811 h 1982874"/>
                <a:gd name="connsiteX156" fmla="*/ 2123551 w 2220685"/>
                <a:gd name="connsiteY156" fmla="*/ 254558 h 1982874"/>
                <a:gd name="connsiteX157" fmla="*/ 2143648 w 2220685"/>
                <a:gd name="connsiteY157" fmla="*/ 271305 h 1982874"/>
                <a:gd name="connsiteX158" fmla="*/ 2153696 w 2220685"/>
                <a:gd name="connsiteY158" fmla="*/ 274655 h 1982874"/>
                <a:gd name="connsiteX159" fmla="*/ 2200589 w 2220685"/>
                <a:gd name="connsiteY159" fmla="*/ 284703 h 1982874"/>
                <a:gd name="connsiteX160" fmla="*/ 2220685 w 2220685"/>
                <a:gd name="connsiteY160" fmla="*/ 284703 h 198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2220685" h="1982874">
                  <a:moveTo>
                    <a:pt x="0" y="1962778"/>
                  </a:moveTo>
                  <a:cubicBezTo>
                    <a:pt x="6316" y="1965485"/>
                    <a:pt x="23840" y="1973762"/>
                    <a:pt x="33494" y="1976176"/>
                  </a:cubicBezTo>
                  <a:cubicBezTo>
                    <a:pt x="48834" y="1980011"/>
                    <a:pt x="60774" y="1980841"/>
                    <a:pt x="77037" y="1982874"/>
                  </a:cubicBezTo>
                  <a:cubicBezTo>
                    <a:pt x="109420" y="1980561"/>
                    <a:pt x="117696" y="1981442"/>
                    <a:pt x="144026" y="1976176"/>
                  </a:cubicBezTo>
                  <a:cubicBezTo>
                    <a:pt x="148540" y="1975273"/>
                    <a:pt x="152930" y="1973825"/>
                    <a:pt x="157424" y="1972826"/>
                  </a:cubicBezTo>
                  <a:cubicBezTo>
                    <a:pt x="162981" y="1971591"/>
                    <a:pt x="168679" y="1970975"/>
                    <a:pt x="174171" y="1969477"/>
                  </a:cubicBezTo>
                  <a:cubicBezTo>
                    <a:pt x="180984" y="1967619"/>
                    <a:pt x="187418" y="1964491"/>
                    <a:pt x="194268" y="1962778"/>
                  </a:cubicBezTo>
                  <a:cubicBezTo>
                    <a:pt x="198734" y="1961661"/>
                    <a:pt x="203152" y="1960331"/>
                    <a:pt x="207666" y="1959428"/>
                  </a:cubicBezTo>
                  <a:cubicBezTo>
                    <a:pt x="225793" y="1955803"/>
                    <a:pt x="225587" y="1957401"/>
                    <a:pt x="241160" y="1952729"/>
                  </a:cubicBezTo>
                  <a:cubicBezTo>
                    <a:pt x="247923" y="1950700"/>
                    <a:pt x="261257" y="1946031"/>
                    <a:pt x="261257" y="1946031"/>
                  </a:cubicBezTo>
                  <a:cubicBezTo>
                    <a:pt x="287230" y="1928716"/>
                    <a:pt x="273716" y="1935179"/>
                    <a:pt x="301450" y="1925934"/>
                  </a:cubicBezTo>
                  <a:lnTo>
                    <a:pt x="311499" y="1922584"/>
                  </a:lnTo>
                  <a:lnTo>
                    <a:pt x="321547" y="1919235"/>
                  </a:lnTo>
                  <a:lnTo>
                    <a:pt x="351692" y="1899138"/>
                  </a:lnTo>
                  <a:lnTo>
                    <a:pt x="361740" y="1892439"/>
                  </a:lnTo>
                  <a:cubicBezTo>
                    <a:pt x="363973" y="1889090"/>
                    <a:pt x="365410" y="1885042"/>
                    <a:pt x="368439" y="1882391"/>
                  </a:cubicBezTo>
                  <a:cubicBezTo>
                    <a:pt x="382615" y="1869987"/>
                    <a:pt x="384782" y="1870244"/>
                    <a:pt x="398584" y="1865644"/>
                  </a:cubicBezTo>
                  <a:cubicBezTo>
                    <a:pt x="410963" y="1847075"/>
                    <a:pt x="398200" y="1861764"/>
                    <a:pt x="415332" y="1852246"/>
                  </a:cubicBezTo>
                  <a:cubicBezTo>
                    <a:pt x="422370" y="1848336"/>
                    <a:pt x="435428" y="1838848"/>
                    <a:pt x="435428" y="1838848"/>
                  </a:cubicBezTo>
                  <a:cubicBezTo>
                    <a:pt x="437661" y="1835499"/>
                    <a:pt x="438984" y="1831315"/>
                    <a:pt x="442127" y="1828800"/>
                  </a:cubicBezTo>
                  <a:cubicBezTo>
                    <a:pt x="444884" y="1826594"/>
                    <a:pt x="449679" y="1827946"/>
                    <a:pt x="452175" y="1825450"/>
                  </a:cubicBezTo>
                  <a:cubicBezTo>
                    <a:pt x="452181" y="1825444"/>
                    <a:pt x="468921" y="1800332"/>
                    <a:pt x="472272" y="1795305"/>
                  </a:cubicBezTo>
                  <a:cubicBezTo>
                    <a:pt x="474505" y="1791956"/>
                    <a:pt x="476125" y="1788103"/>
                    <a:pt x="478971" y="1785257"/>
                  </a:cubicBezTo>
                  <a:cubicBezTo>
                    <a:pt x="485670" y="1778558"/>
                    <a:pt x="493813" y="1773043"/>
                    <a:pt x="499068" y="1765160"/>
                  </a:cubicBezTo>
                  <a:cubicBezTo>
                    <a:pt x="503534" y="1758461"/>
                    <a:pt x="506773" y="1750756"/>
                    <a:pt x="512466" y="1745063"/>
                  </a:cubicBezTo>
                  <a:cubicBezTo>
                    <a:pt x="525360" y="1732169"/>
                    <a:pt x="519886" y="1738956"/>
                    <a:pt x="529213" y="1724967"/>
                  </a:cubicBezTo>
                  <a:cubicBezTo>
                    <a:pt x="530329" y="1721617"/>
                    <a:pt x="530847" y="1718004"/>
                    <a:pt x="532562" y="1714918"/>
                  </a:cubicBezTo>
                  <a:cubicBezTo>
                    <a:pt x="538998" y="1703333"/>
                    <a:pt x="545910" y="1693188"/>
                    <a:pt x="556008" y="1684773"/>
                  </a:cubicBezTo>
                  <a:cubicBezTo>
                    <a:pt x="559101" y="1682196"/>
                    <a:pt x="562707" y="1680307"/>
                    <a:pt x="566057" y="1678074"/>
                  </a:cubicBezTo>
                  <a:cubicBezTo>
                    <a:pt x="568290" y="1674725"/>
                    <a:pt x="569910" y="1670872"/>
                    <a:pt x="572756" y="1668026"/>
                  </a:cubicBezTo>
                  <a:cubicBezTo>
                    <a:pt x="575602" y="1665180"/>
                    <a:pt x="580153" y="1664356"/>
                    <a:pt x="582804" y="1661327"/>
                  </a:cubicBezTo>
                  <a:cubicBezTo>
                    <a:pt x="588106" y="1655268"/>
                    <a:pt x="591736" y="1647930"/>
                    <a:pt x="596202" y="1641231"/>
                  </a:cubicBezTo>
                  <a:lnTo>
                    <a:pt x="602901" y="1631182"/>
                  </a:lnTo>
                  <a:cubicBezTo>
                    <a:pt x="608787" y="1613523"/>
                    <a:pt x="602360" y="1627813"/>
                    <a:pt x="616299" y="1611085"/>
                  </a:cubicBezTo>
                  <a:cubicBezTo>
                    <a:pt x="639608" y="1583113"/>
                    <a:pt x="603694" y="1620338"/>
                    <a:pt x="633046" y="1590989"/>
                  </a:cubicBezTo>
                  <a:cubicBezTo>
                    <a:pt x="634162" y="1587639"/>
                    <a:pt x="634680" y="1584026"/>
                    <a:pt x="636395" y="1580940"/>
                  </a:cubicBezTo>
                  <a:cubicBezTo>
                    <a:pt x="640305" y="1573902"/>
                    <a:pt x="647247" y="1568482"/>
                    <a:pt x="649793" y="1560844"/>
                  </a:cubicBezTo>
                  <a:lnTo>
                    <a:pt x="656492" y="1540747"/>
                  </a:lnTo>
                  <a:cubicBezTo>
                    <a:pt x="657608" y="1537398"/>
                    <a:pt x="657883" y="1533637"/>
                    <a:pt x="659841" y="1530699"/>
                  </a:cubicBezTo>
                  <a:cubicBezTo>
                    <a:pt x="664307" y="1524000"/>
                    <a:pt x="670693" y="1518240"/>
                    <a:pt x="673239" y="1510602"/>
                  </a:cubicBezTo>
                  <a:cubicBezTo>
                    <a:pt x="677862" y="1496735"/>
                    <a:pt x="674631" y="1503492"/>
                    <a:pt x="683288" y="1490505"/>
                  </a:cubicBezTo>
                  <a:cubicBezTo>
                    <a:pt x="689807" y="1470945"/>
                    <a:pt x="681536" y="1488907"/>
                    <a:pt x="696685" y="1473758"/>
                  </a:cubicBezTo>
                  <a:cubicBezTo>
                    <a:pt x="704648" y="1465795"/>
                    <a:pt x="706766" y="1453564"/>
                    <a:pt x="710083" y="1443613"/>
                  </a:cubicBezTo>
                  <a:cubicBezTo>
                    <a:pt x="710087" y="1443600"/>
                    <a:pt x="716779" y="1423529"/>
                    <a:pt x="716782" y="1423516"/>
                  </a:cubicBezTo>
                  <a:cubicBezTo>
                    <a:pt x="721935" y="1397753"/>
                    <a:pt x="718755" y="1412272"/>
                    <a:pt x="726830" y="1379973"/>
                  </a:cubicBezTo>
                  <a:cubicBezTo>
                    <a:pt x="728702" y="1372487"/>
                    <a:pt x="733620" y="1351367"/>
                    <a:pt x="736879" y="1346479"/>
                  </a:cubicBezTo>
                  <a:lnTo>
                    <a:pt x="743578" y="1336431"/>
                  </a:lnTo>
                  <a:cubicBezTo>
                    <a:pt x="751996" y="1311172"/>
                    <a:pt x="740640" y="1342307"/>
                    <a:pt x="753626" y="1316334"/>
                  </a:cubicBezTo>
                  <a:cubicBezTo>
                    <a:pt x="755205" y="1313176"/>
                    <a:pt x="755260" y="1309371"/>
                    <a:pt x="756975" y="1306285"/>
                  </a:cubicBezTo>
                  <a:cubicBezTo>
                    <a:pt x="760885" y="1299247"/>
                    <a:pt x="767827" y="1293827"/>
                    <a:pt x="770373" y="1286189"/>
                  </a:cubicBezTo>
                  <a:cubicBezTo>
                    <a:pt x="772606" y="1279490"/>
                    <a:pt x="773155" y="1271967"/>
                    <a:pt x="777072" y="1266092"/>
                  </a:cubicBezTo>
                  <a:cubicBezTo>
                    <a:pt x="779305" y="1262743"/>
                    <a:pt x="782136" y="1259723"/>
                    <a:pt x="783771" y="1256044"/>
                  </a:cubicBezTo>
                  <a:cubicBezTo>
                    <a:pt x="786639" y="1249591"/>
                    <a:pt x="788237" y="1242646"/>
                    <a:pt x="790470" y="1235947"/>
                  </a:cubicBezTo>
                  <a:cubicBezTo>
                    <a:pt x="791586" y="1232598"/>
                    <a:pt x="791861" y="1228837"/>
                    <a:pt x="793819" y="1225899"/>
                  </a:cubicBezTo>
                  <a:cubicBezTo>
                    <a:pt x="796052" y="1222549"/>
                    <a:pt x="798883" y="1219529"/>
                    <a:pt x="800518" y="1215850"/>
                  </a:cubicBezTo>
                  <a:cubicBezTo>
                    <a:pt x="803386" y="1209398"/>
                    <a:pt x="804984" y="1202453"/>
                    <a:pt x="807217" y="1195754"/>
                  </a:cubicBezTo>
                  <a:lnTo>
                    <a:pt x="813916" y="1175657"/>
                  </a:lnTo>
                  <a:cubicBezTo>
                    <a:pt x="815033" y="1172308"/>
                    <a:pt x="815308" y="1168547"/>
                    <a:pt x="817266" y="1165609"/>
                  </a:cubicBezTo>
                  <a:lnTo>
                    <a:pt x="823965" y="1155560"/>
                  </a:lnTo>
                  <a:lnTo>
                    <a:pt x="830663" y="1135463"/>
                  </a:lnTo>
                  <a:cubicBezTo>
                    <a:pt x="831779" y="1132114"/>
                    <a:pt x="832055" y="1128353"/>
                    <a:pt x="834013" y="1125415"/>
                  </a:cubicBezTo>
                  <a:lnTo>
                    <a:pt x="840712" y="1115367"/>
                  </a:lnTo>
                  <a:cubicBezTo>
                    <a:pt x="841669" y="1103876"/>
                    <a:pt x="841373" y="1069157"/>
                    <a:pt x="850760" y="1055077"/>
                  </a:cubicBezTo>
                  <a:lnTo>
                    <a:pt x="864158" y="1034980"/>
                  </a:lnTo>
                  <a:lnTo>
                    <a:pt x="870857" y="1024932"/>
                  </a:lnTo>
                  <a:cubicBezTo>
                    <a:pt x="876752" y="1007244"/>
                    <a:pt x="872247" y="1017822"/>
                    <a:pt x="887604" y="994787"/>
                  </a:cubicBezTo>
                  <a:lnTo>
                    <a:pt x="901002" y="974690"/>
                  </a:lnTo>
                  <a:lnTo>
                    <a:pt x="911050" y="964641"/>
                  </a:lnTo>
                  <a:cubicBezTo>
                    <a:pt x="917457" y="945424"/>
                    <a:pt x="909812" y="963363"/>
                    <a:pt x="924448" y="944545"/>
                  </a:cubicBezTo>
                  <a:cubicBezTo>
                    <a:pt x="929391" y="938190"/>
                    <a:pt x="933380" y="931147"/>
                    <a:pt x="937846" y="924448"/>
                  </a:cubicBezTo>
                  <a:cubicBezTo>
                    <a:pt x="940079" y="921099"/>
                    <a:pt x="941699" y="917247"/>
                    <a:pt x="944545" y="914400"/>
                  </a:cubicBezTo>
                  <a:cubicBezTo>
                    <a:pt x="973909" y="885033"/>
                    <a:pt x="937969" y="922290"/>
                    <a:pt x="961292" y="894303"/>
                  </a:cubicBezTo>
                  <a:cubicBezTo>
                    <a:pt x="964324" y="890664"/>
                    <a:pt x="967991" y="887604"/>
                    <a:pt x="971340" y="884255"/>
                  </a:cubicBezTo>
                  <a:cubicBezTo>
                    <a:pt x="977862" y="864692"/>
                    <a:pt x="969588" y="882657"/>
                    <a:pt x="984738" y="867507"/>
                  </a:cubicBezTo>
                  <a:cubicBezTo>
                    <a:pt x="987584" y="864661"/>
                    <a:pt x="988860" y="860551"/>
                    <a:pt x="991437" y="857459"/>
                  </a:cubicBezTo>
                  <a:cubicBezTo>
                    <a:pt x="1017672" y="825978"/>
                    <a:pt x="981021" y="878106"/>
                    <a:pt x="1014883" y="827314"/>
                  </a:cubicBezTo>
                  <a:lnTo>
                    <a:pt x="1021582" y="817266"/>
                  </a:lnTo>
                  <a:lnTo>
                    <a:pt x="1028281" y="807217"/>
                  </a:lnTo>
                  <a:cubicBezTo>
                    <a:pt x="1036253" y="783302"/>
                    <a:pt x="1031063" y="792996"/>
                    <a:pt x="1041679" y="777072"/>
                  </a:cubicBezTo>
                  <a:cubicBezTo>
                    <a:pt x="1043912" y="770373"/>
                    <a:pt x="1044461" y="762851"/>
                    <a:pt x="1048378" y="756976"/>
                  </a:cubicBezTo>
                  <a:cubicBezTo>
                    <a:pt x="1052844" y="750277"/>
                    <a:pt x="1059229" y="744517"/>
                    <a:pt x="1061775" y="736879"/>
                  </a:cubicBezTo>
                  <a:cubicBezTo>
                    <a:pt x="1064008" y="730180"/>
                    <a:pt x="1064557" y="722657"/>
                    <a:pt x="1068474" y="716782"/>
                  </a:cubicBezTo>
                  <a:cubicBezTo>
                    <a:pt x="1070707" y="713433"/>
                    <a:pt x="1073373" y="710334"/>
                    <a:pt x="1075173" y="706734"/>
                  </a:cubicBezTo>
                  <a:cubicBezTo>
                    <a:pt x="1089041" y="679000"/>
                    <a:pt x="1066025" y="715432"/>
                    <a:pt x="1085222" y="686637"/>
                  </a:cubicBezTo>
                  <a:cubicBezTo>
                    <a:pt x="1097432" y="650004"/>
                    <a:pt x="1077961" y="705486"/>
                    <a:pt x="1095270" y="666540"/>
                  </a:cubicBezTo>
                  <a:cubicBezTo>
                    <a:pt x="1098138" y="660088"/>
                    <a:pt x="1099736" y="653143"/>
                    <a:pt x="1101969" y="646444"/>
                  </a:cubicBezTo>
                  <a:lnTo>
                    <a:pt x="1115367" y="606250"/>
                  </a:lnTo>
                  <a:cubicBezTo>
                    <a:pt x="1127584" y="569600"/>
                    <a:pt x="1108098" y="625116"/>
                    <a:pt x="1125415" y="586154"/>
                  </a:cubicBezTo>
                  <a:cubicBezTo>
                    <a:pt x="1128283" y="579701"/>
                    <a:pt x="1132114" y="566057"/>
                    <a:pt x="1132114" y="566057"/>
                  </a:cubicBezTo>
                  <a:cubicBezTo>
                    <a:pt x="1133035" y="559609"/>
                    <a:pt x="1136031" y="528644"/>
                    <a:pt x="1142162" y="522514"/>
                  </a:cubicBezTo>
                  <a:cubicBezTo>
                    <a:pt x="1150834" y="513843"/>
                    <a:pt x="1161600" y="504392"/>
                    <a:pt x="1165608" y="492369"/>
                  </a:cubicBezTo>
                  <a:cubicBezTo>
                    <a:pt x="1167841" y="485670"/>
                    <a:pt x="1168390" y="478147"/>
                    <a:pt x="1172307" y="472272"/>
                  </a:cubicBezTo>
                  <a:cubicBezTo>
                    <a:pt x="1174540" y="468923"/>
                    <a:pt x="1177371" y="465903"/>
                    <a:pt x="1179006" y="462224"/>
                  </a:cubicBezTo>
                  <a:cubicBezTo>
                    <a:pt x="1197497" y="420619"/>
                    <a:pt x="1171246" y="463816"/>
                    <a:pt x="1199103" y="422031"/>
                  </a:cubicBezTo>
                  <a:lnTo>
                    <a:pt x="1212501" y="401934"/>
                  </a:lnTo>
                  <a:cubicBezTo>
                    <a:pt x="1214734" y="398584"/>
                    <a:pt x="1215850" y="394118"/>
                    <a:pt x="1219200" y="391885"/>
                  </a:cubicBezTo>
                  <a:lnTo>
                    <a:pt x="1229248" y="385187"/>
                  </a:lnTo>
                  <a:cubicBezTo>
                    <a:pt x="1235653" y="365968"/>
                    <a:pt x="1228010" y="383907"/>
                    <a:pt x="1242646" y="365090"/>
                  </a:cubicBezTo>
                  <a:cubicBezTo>
                    <a:pt x="1263690" y="338035"/>
                    <a:pt x="1246639" y="351263"/>
                    <a:pt x="1266092" y="338294"/>
                  </a:cubicBezTo>
                  <a:cubicBezTo>
                    <a:pt x="1283956" y="311499"/>
                    <a:pt x="1260510" y="343876"/>
                    <a:pt x="1282839" y="321547"/>
                  </a:cubicBezTo>
                  <a:cubicBezTo>
                    <a:pt x="1285685" y="318701"/>
                    <a:pt x="1286692" y="314345"/>
                    <a:pt x="1289538" y="311499"/>
                  </a:cubicBezTo>
                  <a:cubicBezTo>
                    <a:pt x="1299137" y="301900"/>
                    <a:pt x="1298738" y="306899"/>
                    <a:pt x="1309635" y="301450"/>
                  </a:cubicBezTo>
                  <a:cubicBezTo>
                    <a:pt x="1313235" y="299650"/>
                    <a:pt x="1316004" y="296386"/>
                    <a:pt x="1319683" y="294751"/>
                  </a:cubicBezTo>
                  <a:cubicBezTo>
                    <a:pt x="1326136" y="291883"/>
                    <a:pt x="1333081" y="290285"/>
                    <a:pt x="1339780" y="288052"/>
                  </a:cubicBezTo>
                  <a:lnTo>
                    <a:pt x="1349828" y="284703"/>
                  </a:lnTo>
                  <a:cubicBezTo>
                    <a:pt x="1385731" y="260769"/>
                    <a:pt x="1331248" y="298038"/>
                    <a:pt x="1369925" y="267956"/>
                  </a:cubicBezTo>
                  <a:cubicBezTo>
                    <a:pt x="1376280" y="263013"/>
                    <a:pt x="1383323" y="259024"/>
                    <a:pt x="1390022" y="254558"/>
                  </a:cubicBezTo>
                  <a:lnTo>
                    <a:pt x="1400070" y="247859"/>
                  </a:lnTo>
                  <a:cubicBezTo>
                    <a:pt x="1403560" y="237388"/>
                    <a:pt x="1406944" y="224295"/>
                    <a:pt x="1416817" y="217714"/>
                  </a:cubicBezTo>
                  <a:lnTo>
                    <a:pt x="1426866" y="211015"/>
                  </a:lnTo>
                  <a:cubicBezTo>
                    <a:pt x="1427982" y="207666"/>
                    <a:pt x="1428500" y="204053"/>
                    <a:pt x="1430215" y="200967"/>
                  </a:cubicBezTo>
                  <a:cubicBezTo>
                    <a:pt x="1430221" y="200957"/>
                    <a:pt x="1446959" y="175851"/>
                    <a:pt x="1450312" y="170822"/>
                  </a:cubicBezTo>
                  <a:lnTo>
                    <a:pt x="1457011" y="160773"/>
                  </a:lnTo>
                  <a:lnTo>
                    <a:pt x="1463710" y="150725"/>
                  </a:lnTo>
                  <a:cubicBezTo>
                    <a:pt x="1464826" y="147376"/>
                    <a:pt x="1465344" y="143763"/>
                    <a:pt x="1467059" y="140677"/>
                  </a:cubicBezTo>
                  <a:cubicBezTo>
                    <a:pt x="1467065" y="140667"/>
                    <a:pt x="1483803" y="115561"/>
                    <a:pt x="1487156" y="110532"/>
                  </a:cubicBezTo>
                  <a:lnTo>
                    <a:pt x="1507252" y="80387"/>
                  </a:lnTo>
                  <a:cubicBezTo>
                    <a:pt x="1509485" y="77037"/>
                    <a:pt x="1510601" y="72571"/>
                    <a:pt x="1513951" y="70338"/>
                  </a:cubicBezTo>
                  <a:lnTo>
                    <a:pt x="1524000" y="63639"/>
                  </a:lnTo>
                  <a:cubicBezTo>
                    <a:pt x="1529895" y="45953"/>
                    <a:pt x="1525391" y="56528"/>
                    <a:pt x="1540747" y="33494"/>
                  </a:cubicBezTo>
                  <a:cubicBezTo>
                    <a:pt x="1542980" y="30145"/>
                    <a:pt x="1543627" y="24719"/>
                    <a:pt x="1547446" y="23446"/>
                  </a:cubicBezTo>
                  <a:lnTo>
                    <a:pt x="1567543" y="16747"/>
                  </a:lnTo>
                  <a:cubicBezTo>
                    <a:pt x="1583466" y="6131"/>
                    <a:pt x="1573773" y="11320"/>
                    <a:pt x="1597688" y="3349"/>
                  </a:cubicBezTo>
                  <a:lnTo>
                    <a:pt x="1607736" y="0"/>
                  </a:lnTo>
                  <a:cubicBezTo>
                    <a:pt x="1621134" y="1116"/>
                    <a:pt x="1634975" y="-249"/>
                    <a:pt x="1647929" y="3349"/>
                  </a:cubicBezTo>
                  <a:cubicBezTo>
                    <a:pt x="1655686" y="5504"/>
                    <a:pt x="1660388" y="14201"/>
                    <a:pt x="1668026" y="16747"/>
                  </a:cubicBezTo>
                  <a:lnTo>
                    <a:pt x="1678074" y="20096"/>
                  </a:lnTo>
                  <a:cubicBezTo>
                    <a:pt x="1682540" y="26795"/>
                    <a:pt x="1684773" y="35727"/>
                    <a:pt x="1691472" y="40193"/>
                  </a:cubicBezTo>
                  <a:cubicBezTo>
                    <a:pt x="1714507" y="55549"/>
                    <a:pt x="1703931" y="51045"/>
                    <a:pt x="1721617" y="56940"/>
                  </a:cubicBezTo>
                  <a:cubicBezTo>
                    <a:pt x="1737541" y="67556"/>
                    <a:pt x="1727846" y="62366"/>
                    <a:pt x="1751762" y="70338"/>
                  </a:cubicBezTo>
                  <a:lnTo>
                    <a:pt x="1761811" y="73688"/>
                  </a:lnTo>
                  <a:cubicBezTo>
                    <a:pt x="1771859" y="72571"/>
                    <a:pt x="1782042" y="72321"/>
                    <a:pt x="1791956" y="70338"/>
                  </a:cubicBezTo>
                  <a:cubicBezTo>
                    <a:pt x="1798880" y="68953"/>
                    <a:pt x="1805353" y="65872"/>
                    <a:pt x="1812052" y="63639"/>
                  </a:cubicBezTo>
                  <a:cubicBezTo>
                    <a:pt x="1812057" y="63637"/>
                    <a:pt x="1832144" y="56944"/>
                    <a:pt x="1832149" y="56940"/>
                  </a:cubicBezTo>
                  <a:lnTo>
                    <a:pt x="1842197" y="50241"/>
                  </a:lnTo>
                  <a:cubicBezTo>
                    <a:pt x="1844430" y="46892"/>
                    <a:pt x="1845753" y="42708"/>
                    <a:pt x="1848896" y="40193"/>
                  </a:cubicBezTo>
                  <a:cubicBezTo>
                    <a:pt x="1851653" y="37987"/>
                    <a:pt x="1855787" y="38423"/>
                    <a:pt x="1858945" y="36844"/>
                  </a:cubicBezTo>
                  <a:cubicBezTo>
                    <a:pt x="1862546" y="35044"/>
                    <a:pt x="1865393" y="31945"/>
                    <a:pt x="1868993" y="30145"/>
                  </a:cubicBezTo>
                  <a:cubicBezTo>
                    <a:pt x="1873802" y="27740"/>
                    <a:pt x="1888140" y="24520"/>
                    <a:pt x="1892439" y="23446"/>
                  </a:cubicBezTo>
                  <a:cubicBezTo>
                    <a:pt x="1903604" y="24562"/>
                    <a:pt x="1914844" y="25089"/>
                    <a:pt x="1925934" y="26795"/>
                  </a:cubicBezTo>
                  <a:cubicBezTo>
                    <a:pt x="1929424" y="27332"/>
                    <a:pt x="1933225" y="27939"/>
                    <a:pt x="1935982" y="30145"/>
                  </a:cubicBezTo>
                  <a:cubicBezTo>
                    <a:pt x="1939125" y="32660"/>
                    <a:pt x="1939652" y="37542"/>
                    <a:pt x="1942681" y="40193"/>
                  </a:cubicBezTo>
                  <a:cubicBezTo>
                    <a:pt x="1948740" y="45495"/>
                    <a:pt x="1956079" y="49125"/>
                    <a:pt x="1962778" y="53591"/>
                  </a:cubicBezTo>
                  <a:lnTo>
                    <a:pt x="1972826" y="60290"/>
                  </a:lnTo>
                  <a:cubicBezTo>
                    <a:pt x="1979346" y="79851"/>
                    <a:pt x="1971074" y="61887"/>
                    <a:pt x="1986224" y="77037"/>
                  </a:cubicBezTo>
                  <a:cubicBezTo>
                    <a:pt x="2008557" y="99369"/>
                    <a:pt x="1976172" y="75917"/>
                    <a:pt x="2002971" y="93784"/>
                  </a:cubicBezTo>
                  <a:cubicBezTo>
                    <a:pt x="2007437" y="100483"/>
                    <a:pt x="2013823" y="106243"/>
                    <a:pt x="2016369" y="113881"/>
                  </a:cubicBezTo>
                  <a:cubicBezTo>
                    <a:pt x="2018602" y="120580"/>
                    <a:pt x="2019151" y="128103"/>
                    <a:pt x="2023068" y="133978"/>
                  </a:cubicBezTo>
                  <a:cubicBezTo>
                    <a:pt x="2027534" y="140677"/>
                    <a:pt x="2030773" y="148381"/>
                    <a:pt x="2036466" y="154074"/>
                  </a:cubicBezTo>
                  <a:cubicBezTo>
                    <a:pt x="2039815" y="157424"/>
                    <a:pt x="2043606" y="160384"/>
                    <a:pt x="2046514" y="164123"/>
                  </a:cubicBezTo>
                  <a:cubicBezTo>
                    <a:pt x="2051457" y="170478"/>
                    <a:pt x="2055446" y="177521"/>
                    <a:pt x="2059912" y="184220"/>
                  </a:cubicBezTo>
                  <a:cubicBezTo>
                    <a:pt x="2062145" y="187569"/>
                    <a:pt x="2063262" y="192035"/>
                    <a:pt x="2066611" y="194268"/>
                  </a:cubicBezTo>
                  <a:lnTo>
                    <a:pt x="2076659" y="200967"/>
                  </a:lnTo>
                  <a:lnTo>
                    <a:pt x="2090057" y="221063"/>
                  </a:lnTo>
                  <a:cubicBezTo>
                    <a:pt x="2092290" y="224413"/>
                    <a:pt x="2093406" y="228879"/>
                    <a:pt x="2096756" y="231112"/>
                  </a:cubicBezTo>
                  <a:lnTo>
                    <a:pt x="2106804" y="237811"/>
                  </a:lnTo>
                  <a:cubicBezTo>
                    <a:pt x="2119084" y="256231"/>
                    <a:pt x="2106805" y="240604"/>
                    <a:pt x="2123551" y="254558"/>
                  </a:cubicBezTo>
                  <a:cubicBezTo>
                    <a:pt x="2134661" y="263816"/>
                    <a:pt x="2131176" y="265068"/>
                    <a:pt x="2143648" y="271305"/>
                  </a:cubicBezTo>
                  <a:cubicBezTo>
                    <a:pt x="2146806" y="272884"/>
                    <a:pt x="2150290" y="273726"/>
                    <a:pt x="2153696" y="274655"/>
                  </a:cubicBezTo>
                  <a:cubicBezTo>
                    <a:pt x="2165673" y="277922"/>
                    <a:pt x="2187202" y="283588"/>
                    <a:pt x="2200589" y="284703"/>
                  </a:cubicBezTo>
                  <a:cubicBezTo>
                    <a:pt x="2207265" y="285259"/>
                    <a:pt x="2213986" y="284703"/>
                    <a:pt x="2220685" y="284703"/>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0B192F6-4420-B433-C076-97D8C95754FE}"/>
                </a:ext>
              </a:extLst>
            </p:cNvPr>
            <p:cNvSpPr txBox="1"/>
            <p:nvPr/>
          </p:nvSpPr>
          <p:spPr>
            <a:xfrm rot="16200000">
              <a:off x="3190818" y="1970429"/>
              <a:ext cx="2951651" cy="226909"/>
            </a:xfrm>
            <a:prstGeom prst="rect">
              <a:avLst/>
            </a:prstGeom>
            <a:noFill/>
          </p:spPr>
          <p:txBody>
            <a:bodyPr wrap="square" rtlCol="0">
              <a:spAutoFit/>
            </a:bodyPr>
            <a:lstStyle/>
            <a:p>
              <a:r>
                <a:rPr lang="en-US" sz="1400" dirty="0" err="1"/>
                <a:t>Collaud</a:t>
              </a:r>
              <a:r>
                <a:rPr lang="en-US" sz="1400" dirty="0"/>
                <a:t> Coen et al., JGR, 2007</a:t>
              </a:r>
            </a:p>
          </p:txBody>
        </p:sp>
      </p:grpSp>
      <p:sp>
        <p:nvSpPr>
          <p:cNvPr id="16" name="TextBox 15">
            <a:extLst>
              <a:ext uri="{FF2B5EF4-FFF2-40B4-BE49-F238E27FC236}">
                <a16:creationId xmlns:a16="http://schemas.microsoft.com/office/drawing/2014/main" id="{AEDFAEB5-CA10-020E-8175-28CEC12FE71E}"/>
              </a:ext>
            </a:extLst>
          </p:cNvPr>
          <p:cNvSpPr txBox="1"/>
          <p:nvPr/>
        </p:nvSpPr>
        <p:spPr>
          <a:xfrm>
            <a:off x="246514" y="5454810"/>
            <a:ext cx="654970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Wavelength dependence of scattering is function of particle diameter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Backscattering fraction (BFR) most affected by particles&lt;0.3 um</a:t>
            </a:r>
          </a:p>
          <a:p>
            <a:pPr marL="285750" indent="-285750">
              <a:buFont typeface="Arial" panose="020B0604020202020204" pitchFamily="34" charset="0"/>
              <a:buChar char="•"/>
            </a:pPr>
            <a:r>
              <a:rPr lang="en-US" dirty="0"/>
              <a:t>Scattering </a:t>
            </a:r>
            <a:r>
              <a:rPr lang="en-US" altLang="en-US" dirty="0" err="1"/>
              <a:t>Ångström</a:t>
            </a:r>
            <a:r>
              <a:rPr lang="en-US" dirty="0"/>
              <a:t> exponent (SAE) by particles&gt;0.5 um</a:t>
            </a:r>
          </a:p>
        </p:txBody>
      </p:sp>
      <p:sp>
        <p:nvSpPr>
          <p:cNvPr id="19" name="Text Box 4">
            <a:extLst>
              <a:ext uri="{FF2B5EF4-FFF2-40B4-BE49-F238E27FC236}">
                <a16:creationId xmlns:a16="http://schemas.microsoft.com/office/drawing/2014/main" id="{30DC0AC8-7B95-A668-B8AF-010517A67C60}"/>
              </a:ext>
            </a:extLst>
          </p:cNvPr>
          <p:cNvSpPr txBox="1">
            <a:spLocks noChangeArrowheads="1"/>
          </p:cNvSpPr>
          <p:nvPr/>
        </p:nvSpPr>
        <p:spPr bwMode="auto">
          <a:xfrm>
            <a:off x="3508513" y="36262"/>
            <a:ext cx="5113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dirty="0"/>
              <a:t>Derived aerosol optical properties</a:t>
            </a:r>
          </a:p>
        </p:txBody>
      </p:sp>
      <p:sp>
        <p:nvSpPr>
          <p:cNvPr id="20" name="Oval 19">
            <a:extLst>
              <a:ext uri="{FF2B5EF4-FFF2-40B4-BE49-F238E27FC236}">
                <a16:creationId xmlns:a16="http://schemas.microsoft.com/office/drawing/2014/main" id="{E31A91FC-BBD3-F764-8952-BF7F7F3386D7}"/>
              </a:ext>
            </a:extLst>
          </p:cNvPr>
          <p:cNvSpPr/>
          <p:nvPr/>
        </p:nvSpPr>
        <p:spPr>
          <a:xfrm>
            <a:off x="942975" y="3315901"/>
            <a:ext cx="1008474" cy="1098856"/>
          </a:xfrm>
          <a:prstGeom prst="ellipse">
            <a:avLst/>
          </a:prstGeom>
          <a:noFill/>
          <a:ln w="38100">
            <a:solidFill>
              <a:srgbClr val="FA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970F604-833E-2197-129C-B5DA42079F0D}"/>
              </a:ext>
            </a:extLst>
          </p:cNvPr>
          <p:cNvSpPr/>
          <p:nvPr/>
        </p:nvSpPr>
        <p:spPr>
          <a:xfrm>
            <a:off x="2227032" y="1685195"/>
            <a:ext cx="2210202" cy="809537"/>
          </a:xfrm>
          <a:prstGeom prst="ellipse">
            <a:avLst/>
          </a:prstGeom>
          <a:noFill/>
          <a:ln w="38100">
            <a:solidFill>
              <a:srgbClr val="FA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E3D31DB-D559-FFBB-8E36-FB5BA7265568}"/>
              </a:ext>
            </a:extLst>
          </p:cNvPr>
          <p:cNvSpPr txBox="1"/>
          <p:nvPr/>
        </p:nvSpPr>
        <p:spPr>
          <a:xfrm>
            <a:off x="1152489" y="1612701"/>
            <a:ext cx="736099" cy="738664"/>
          </a:xfrm>
          <a:prstGeom prst="rect">
            <a:avLst/>
          </a:prstGeom>
          <a:noFill/>
        </p:spPr>
        <p:txBody>
          <a:bodyPr wrap="none" rtlCol="0">
            <a:spAutoFit/>
          </a:bodyPr>
          <a:lstStyle/>
          <a:p>
            <a:r>
              <a:rPr lang="en-US" sz="1400" dirty="0">
                <a:solidFill>
                  <a:srgbClr val="243ED4"/>
                </a:solidFill>
              </a:rPr>
              <a:t>450 nm</a:t>
            </a:r>
          </a:p>
          <a:p>
            <a:r>
              <a:rPr lang="en-US" sz="1400" dirty="0">
                <a:solidFill>
                  <a:srgbClr val="92D050"/>
                </a:solidFill>
              </a:rPr>
              <a:t>550 nm</a:t>
            </a:r>
          </a:p>
          <a:p>
            <a:r>
              <a:rPr lang="en-US" sz="1400" dirty="0">
                <a:solidFill>
                  <a:srgbClr val="FF0000"/>
                </a:solidFill>
              </a:rPr>
              <a:t>700 nm</a:t>
            </a:r>
          </a:p>
        </p:txBody>
      </p:sp>
      <p:pic>
        <p:nvPicPr>
          <p:cNvPr id="13" name="Picture 12">
            <a:extLst>
              <a:ext uri="{FF2B5EF4-FFF2-40B4-BE49-F238E27FC236}">
                <a16:creationId xmlns:a16="http://schemas.microsoft.com/office/drawing/2014/main" id="{4155B7B9-D5F2-C407-A447-E22004CCB926}"/>
              </a:ext>
            </a:extLst>
          </p:cNvPr>
          <p:cNvPicPr>
            <a:picLocks noChangeAspect="1"/>
          </p:cNvPicPr>
          <p:nvPr/>
        </p:nvPicPr>
        <p:blipFill>
          <a:blip r:embed="rId3"/>
          <a:stretch>
            <a:fillRect/>
          </a:stretch>
        </p:blipFill>
        <p:spPr>
          <a:xfrm>
            <a:off x="5533420" y="493462"/>
            <a:ext cx="5973731" cy="4706665"/>
          </a:xfrm>
          <a:prstGeom prst="rect">
            <a:avLst/>
          </a:prstGeom>
        </p:spPr>
      </p:pic>
      <p:sp>
        <p:nvSpPr>
          <p:cNvPr id="24" name="TextBox 23">
            <a:extLst>
              <a:ext uri="{FF2B5EF4-FFF2-40B4-BE49-F238E27FC236}">
                <a16:creationId xmlns:a16="http://schemas.microsoft.com/office/drawing/2014/main" id="{D58DE1D4-D83C-5260-BF22-B477259CE557}"/>
              </a:ext>
            </a:extLst>
          </p:cNvPr>
          <p:cNvSpPr txBox="1"/>
          <p:nvPr/>
        </p:nvSpPr>
        <p:spPr>
          <a:xfrm>
            <a:off x="6065182" y="4565399"/>
            <a:ext cx="4690708" cy="646331"/>
          </a:xfrm>
          <a:prstGeom prst="rect">
            <a:avLst/>
          </a:prstGeom>
          <a:solidFill>
            <a:schemeClr val="bg1"/>
          </a:solidFill>
        </p:spPr>
        <p:txBody>
          <a:bodyPr wrap="none" rtlCol="0">
            <a:spAutoFit/>
          </a:bodyPr>
          <a:lstStyle/>
          <a:p>
            <a:r>
              <a:rPr lang="en-US" dirty="0"/>
              <a:t>0.01                    0.1                    1.0                      10</a:t>
            </a:r>
          </a:p>
          <a:p>
            <a:pPr algn="ctr"/>
            <a:r>
              <a:rPr lang="en-US" dirty="0"/>
              <a:t>          Diameter (um)         </a:t>
            </a:r>
          </a:p>
        </p:txBody>
      </p:sp>
      <p:cxnSp>
        <p:nvCxnSpPr>
          <p:cNvPr id="26" name="Straight Arrow Connector 25">
            <a:extLst>
              <a:ext uri="{FF2B5EF4-FFF2-40B4-BE49-F238E27FC236}">
                <a16:creationId xmlns:a16="http://schemas.microsoft.com/office/drawing/2014/main" id="{E4372F19-C217-4514-B878-CA1D1B84A029}"/>
              </a:ext>
            </a:extLst>
          </p:cNvPr>
          <p:cNvCxnSpPr/>
          <p:nvPr/>
        </p:nvCxnSpPr>
        <p:spPr>
          <a:xfrm flipH="1">
            <a:off x="6982284" y="2159965"/>
            <a:ext cx="1365259" cy="0"/>
          </a:xfrm>
          <a:prstGeom prst="straightConnector1">
            <a:avLst/>
          </a:prstGeom>
          <a:ln w="38100">
            <a:solidFill>
              <a:srgbClr val="FA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E5C1F55-3D29-6129-C3E7-F4C13F88F994}"/>
              </a:ext>
            </a:extLst>
          </p:cNvPr>
          <p:cNvCxnSpPr>
            <a:cxnSpLocks/>
          </p:cNvCxnSpPr>
          <p:nvPr/>
        </p:nvCxnSpPr>
        <p:spPr>
          <a:xfrm>
            <a:off x="8652661" y="2930730"/>
            <a:ext cx="1368045" cy="0"/>
          </a:xfrm>
          <a:prstGeom prst="straightConnector1">
            <a:avLst/>
          </a:prstGeom>
          <a:ln w="38100">
            <a:solidFill>
              <a:srgbClr val="FA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A4F691-3B35-3392-08BA-FD39567989A2}"/>
              </a:ext>
            </a:extLst>
          </p:cNvPr>
          <p:cNvCxnSpPr/>
          <p:nvPr/>
        </p:nvCxnSpPr>
        <p:spPr>
          <a:xfrm>
            <a:off x="8347543" y="1610722"/>
            <a:ext cx="0" cy="2884455"/>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5B8AB24-22A5-F671-4260-1CDF2FFD27E0}"/>
              </a:ext>
            </a:extLst>
          </p:cNvPr>
          <p:cNvSpPr txBox="1"/>
          <p:nvPr/>
        </p:nvSpPr>
        <p:spPr>
          <a:xfrm>
            <a:off x="7694398" y="2123224"/>
            <a:ext cx="540533" cy="369332"/>
          </a:xfrm>
          <a:prstGeom prst="rect">
            <a:avLst/>
          </a:prstGeom>
          <a:noFill/>
        </p:spPr>
        <p:txBody>
          <a:bodyPr wrap="none" rtlCol="0">
            <a:spAutoFit/>
          </a:bodyPr>
          <a:lstStyle/>
          <a:p>
            <a:r>
              <a:rPr lang="en-US" dirty="0"/>
              <a:t>BFR</a:t>
            </a:r>
          </a:p>
        </p:txBody>
      </p:sp>
      <p:sp>
        <p:nvSpPr>
          <p:cNvPr id="33" name="TextBox 32">
            <a:extLst>
              <a:ext uri="{FF2B5EF4-FFF2-40B4-BE49-F238E27FC236}">
                <a16:creationId xmlns:a16="http://schemas.microsoft.com/office/drawing/2014/main" id="{DED79203-8E08-DA85-2DDB-F35B3B98F384}"/>
              </a:ext>
            </a:extLst>
          </p:cNvPr>
          <p:cNvSpPr txBox="1"/>
          <p:nvPr/>
        </p:nvSpPr>
        <p:spPr>
          <a:xfrm>
            <a:off x="9007871" y="2623183"/>
            <a:ext cx="534057" cy="369332"/>
          </a:xfrm>
          <a:prstGeom prst="rect">
            <a:avLst/>
          </a:prstGeom>
          <a:noFill/>
        </p:spPr>
        <p:txBody>
          <a:bodyPr wrap="none" rtlCol="0">
            <a:spAutoFit/>
          </a:bodyPr>
          <a:lstStyle/>
          <a:p>
            <a:r>
              <a:rPr lang="en-US" dirty="0"/>
              <a:t>SAE</a:t>
            </a:r>
          </a:p>
        </p:txBody>
      </p:sp>
      <p:sp>
        <p:nvSpPr>
          <p:cNvPr id="38" name="TextBox 37">
            <a:extLst>
              <a:ext uri="{FF2B5EF4-FFF2-40B4-BE49-F238E27FC236}">
                <a16:creationId xmlns:a16="http://schemas.microsoft.com/office/drawing/2014/main" id="{9A08AA68-B986-9366-87CF-C03EC6648942}"/>
              </a:ext>
            </a:extLst>
          </p:cNvPr>
          <p:cNvSpPr txBox="1"/>
          <p:nvPr/>
        </p:nvSpPr>
        <p:spPr>
          <a:xfrm>
            <a:off x="3449586" y="377274"/>
            <a:ext cx="5425716" cy="369332"/>
          </a:xfrm>
          <a:prstGeom prst="rect">
            <a:avLst/>
          </a:prstGeom>
          <a:noFill/>
        </p:spPr>
        <p:txBody>
          <a:bodyPr wrap="none" rtlCol="0">
            <a:spAutoFit/>
          </a:bodyPr>
          <a:lstStyle/>
          <a:p>
            <a:r>
              <a:rPr lang="en-US" b="1" dirty="0"/>
              <a:t>Backscatter fraction and scattering </a:t>
            </a:r>
            <a:r>
              <a:rPr lang="en-US" altLang="en-US" b="1" dirty="0" err="1"/>
              <a:t>Ångström</a:t>
            </a:r>
            <a:r>
              <a:rPr lang="en-US" b="1" dirty="0"/>
              <a:t> exponent</a:t>
            </a:r>
          </a:p>
        </p:txBody>
      </p:sp>
      <p:sp>
        <p:nvSpPr>
          <p:cNvPr id="11" name="TextBox 10">
            <a:extLst>
              <a:ext uri="{FF2B5EF4-FFF2-40B4-BE49-F238E27FC236}">
                <a16:creationId xmlns:a16="http://schemas.microsoft.com/office/drawing/2014/main" id="{CC9A62E7-9FC7-2C5F-C7A6-89BF8FC91925}"/>
              </a:ext>
            </a:extLst>
          </p:cNvPr>
          <p:cNvSpPr txBox="1"/>
          <p:nvPr/>
        </p:nvSpPr>
        <p:spPr>
          <a:xfrm rot="16200000">
            <a:off x="-443052" y="2940356"/>
            <a:ext cx="2070118" cy="369332"/>
          </a:xfrm>
          <a:prstGeom prst="rect">
            <a:avLst/>
          </a:prstGeom>
          <a:solidFill>
            <a:schemeClr val="bg1"/>
          </a:solidFill>
        </p:spPr>
        <p:txBody>
          <a:bodyPr wrap="none" rtlCol="0">
            <a:spAutoFit/>
          </a:bodyPr>
          <a:lstStyle/>
          <a:p>
            <a:r>
              <a:rPr lang="en-US" dirty="0"/>
              <a:t>Scattering efficiency</a:t>
            </a:r>
          </a:p>
        </p:txBody>
      </p:sp>
      <p:cxnSp>
        <p:nvCxnSpPr>
          <p:cNvPr id="28" name="Straight Connector 27">
            <a:extLst>
              <a:ext uri="{FF2B5EF4-FFF2-40B4-BE49-F238E27FC236}">
                <a16:creationId xmlns:a16="http://schemas.microsoft.com/office/drawing/2014/main" id="{B678F050-C4C0-3B0D-CB5C-B61EE9089BA1}"/>
              </a:ext>
            </a:extLst>
          </p:cNvPr>
          <p:cNvCxnSpPr/>
          <p:nvPr/>
        </p:nvCxnSpPr>
        <p:spPr>
          <a:xfrm>
            <a:off x="8645059" y="1610721"/>
            <a:ext cx="0" cy="2884455"/>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6E866C2-75E8-3AE9-3EF4-BA99A4833DC8}"/>
              </a:ext>
            </a:extLst>
          </p:cNvPr>
          <p:cNvSpPr txBox="1"/>
          <p:nvPr/>
        </p:nvSpPr>
        <p:spPr>
          <a:xfrm>
            <a:off x="2105910" y="4875393"/>
            <a:ext cx="2035622" cy="369332"/>
          </a:xfrm>
          <a:prstGeom prst="rect">
            <a:avLst/>
          </a:prstGeom>
          <a:solidFill>
            <a:schemeClr val="bg1"/>
          </a:solidFill>
        </p:spPr>
        <p:txBody>
          <a:bodyPr wrap="none" rtlCol="0">
            <a:spAutoFit/>
          </a:bodyPr>
          <a:lstStyle/>
          <a:p>
            <a:r>
              <a:rPr lang="en-US" dirty="0"/>
              <a:t>Diameter (um)         </a:t>
            </a:r>
          </a:p>
        </p:txBody>
      </p:sp>
    </p:spTree>
    <p:extLst>
      <p:ext uri="{BB962C8B-B14F-4D97-AF65-F5344CB8AC3E}">
        <p14:creationId xmlns:p14="http://schemas.microsoft.com/office/powerpoint/2010/main" val="317061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A853BE-3720-48EA-8B1D-22F20BECA62A}"/>
              </a:ext>
            </a:extLst>
          </p:cNvPr>
          <p:cNvGrpSpPr/>
          <p:nvPr/>
        </p:nvGrpSpPr>
        <p:grpSpPr>
          <a:xfrm>
            <a:off x="592006" y="905896"/>
            <a:ext cx="6468688" cy="5117096"/>
            <a:chOff x="1170001" y="1237884"/>
            <a:chExt cx="3682581" cy="2853669"/>
          </a:xfrm>
        </p:grpSpPr>
        <p:pic>
          <p:nvPicPr>
            <p:cNvPr id="3" name="Picture 2">
              <a:extLst>
                <a:ext uri="{FF2B5EF4-FFF2-40B4-BE49-F238E27FC236}">
                  <a16:creationId xmlns:a16="http://schemas.microsoft.com/office/drawing/2014/main" id="{FC479ED1-094B-F5D4-0A14-E092988CDEC6}"/>
                </a:ext>
              </a:extLst>
            </p:cNvPr>
            <p:cNvPicPr>
              <a:picLocks noChangeAspect="1"/>
            </p:cNvPicPr>
            <p:nvPr/>
          </p:nvPicPr>
          <p:blipFill rotWithShape="1">
            <a:blip r:embed="rId2"/>
            <a:srcRect b="21286"/>
            <a:stretch/>
          </p:blipFill>
          <p:spPr>
            <a:xfrm>
              <a:off x="1170001" y="1237884"/>
              <a:ext cx="3505321" cy="2853669"/>
            </a:xfrm>
            <a:prstGeom prst="rect">
              <a:avLst/>
            </a:prstGeom>
          </p:spPr>
        </p:pic>
        <p:sp>
          <p:nvSpPr>
            <p:cNvPr id="8" name="Freeform 7">
              <a:extLst>
                <a:ext uri="{FF2B5EF4-FFF2-40B4-BE49-F238E27FC236}">
                  <a16:creationId xmlns:a16="http://schemas.microsoft.com/office/drawing/2014/main" id="{83DE001A-15FC-B3E4-ABD4-EA09FAF93CCA}"/>
                </a:ext>
              </a:extLst>
            </p:cNvPr>
            <p:cNvSpPr/>
            <p:nvPr/>
          </p:nvSpPr>
          <p:spPr>
            <a:xfrm>
              <a:off x="1741623" y="1781697"/>
              <a:ext cx="1436914" cy="1964657"/>
            </a:xfrm>
            <a:custGeom>
              <a:avLst/>
              <a:gdLst>
                <a:gd name="connsiteX0" fmla="*/ 0 w 1436914"/>
                <a:gd name="connsiteY0" fmla="*/ 1949631 h 1964657"/>
                <a:gd name="connsiteX1" fmla="*/ 22860 w 1436914"/>
                <a:gd name="connsiteY1" fmla="*/ 1959428 h 1964657"/>
                <a:gd name="connsiteX2" fmla="*/ 101237 w 1436914"/>
                <a:gd name="connsiteY2" fmla="*/ 1959428 h 1964657"/>
                <a:gd name="connsiteX3" fmla="*/ 120831 w 1436914"/>
                <a:gd name="connsiteY3" fmla="*/ 1952897 h 1964657"/>
                <a:gd name="connsiteX4" fmla="*/ 130628 w 1436914"/>
                <a:gd name="connsiteY4" fmla="*/ 1949631 h 1964657"/>
                <a:gd name="connsiteX5" fmla="*/ 160020 w 1436914"/>
                <a:gd name="connsiteY5" fmla="*/ 1952897 h 1964657"/>
                <a:gd name="connsiteX6" fmla="*/ 163285 w 1436914"/>
                <a:gd name="connsiteY6" fmla="*/ 1943100 h 1964657"/>
                <a:gd name="connsiteX7" fmla="*/ 202474 w 1436914"/>
                <a:gd name="connsiteY7" fmla="*/ 1933303 h 1964657"/>
                <a:gd name="connsiteX8" fmla="*/ 209005 w 1436914"/>
                <a:gd name="connsiteY8" fmla="*/ 1926771 h 1964657"/>
                <a:gd name="connsiteX9" fmla="*/ 228600 w 1436914"/>
                <a:gd name="connsiteY9" fmla="*/ 1900645 h 1964657"/>
                <a:gd name="connsiteX10" fmla="*/ 248194 w 1436914"/>
                <a:gd name="connsiteY10" fmla="*/ 1887583 h 1964657"/>
                <a:gd name="connsiteX11" fmla="*/ 264522 w 1436914"/>
                <a:gd name="connsiteY11" fmla="*/ 1858191 h 1964657"/>
                <a:gd name="connsiteX12" fmla="*/ 277585 w 1436914"/>
                <a:gd name="connsiteY12" fmla="*/ 1845128 h 1964657"/>
                <a:gd name="connsiteX13" fmla="*/ 284117 w 1436914"/>
                <a:gd name="connsiteY13" fmla="*/ 1838597 h 1964657"/>
                <a:gd name="connsiteX14" fmla="*/ 297180 w 1436914"/>
                <a:gd name="connsiteY14" fmla="*/ 1812471 h 1964657"/>
                <a:gd name="connsiteX15" fmla="*/ 306977 w 1436914"/>
                <a:gd name="connsiteY15" fmla="*/ 1796143 h 1964657"/>
                <a:gd name="connsiteX16" fmla="*/ 310242 w 1436914"/>
                <a:gd name="connsiteY16" fmla="*/ 1786345 h 1964657"/>
                <a:gd name="connsiteX17" fmla="*/ 323305 w 1436914"/>
                <a:gd name="connsiteY17" fmla="*/ 1770017 h 1964657"/>
                <a:gd name="connsiteX18" fmla="*/ 336368 w 1436914"/>
                <a:gd name="connsiteY18" fmla="*/ 1743891 h 1964657"/>
                <a:gd name="connsiteX19" fmla="*/ 346165 w 1436914"/>
                <a:gd name="connsiteY19" fmla="*/ 1711234 h 1964657"/>
                <a:gd name="connsiteX20" fmla="*/ 355962 w 1436914"/>
                <a:gd name="connsiteY20" fmla="*/ 1675311 h 1964657"/>
                <a:gd name="connsiteX21" fmla="*/ 362494 w 1436914"/>
                <a:gd name="connsiteY21" fmla="*/ 1668780 h 1964657"/>
                <a:gd name="connsiteX22" fmla="*/ 372291 w 1436914"/>
                <a:gd name="connsiteY22" fmla="*/ 1639388 h 1964657"/>
                <a:gd name="connsiteX23" fmla="*/ 375557 w 1436914"/>
                <a:gd name="connsiteY23" fmla="*/ 1629591 h 1964657"/>
                <a:gd name="connsiteX24" fmla="*/ 382088 w 1436914"/>
                <a:gd name="connsiteY24" fmla="*/ 1619794 h 1964657"/>
                <a:gd name="connsiteX25" fmla="*/ 391885 w 1436914"/>
                <a:gd name="connsiteY25" fmla="*/ 1603465 h 1964657"/>
                <a:gd name="connsiteX26" fmla="*/ 404948 w 1436914"/>
                <a:gd name="connsiteY26" fmla="*/ 1574074 h 1964657"/>
                <a:gd name="connsiteX27" fmla="*/ 418011 w 1436914"/>
                <a:gd name="connsiteY27" fmla="*/ 1561011 h 1964657"/>
                <a:gd name="connsiteX28" fmla="*/ 421277 w 1436914"/>
                <a:gd name="connsiteY28" fmla="*/ 1528354 h 1964657"/>
                <a:gd name="connsiteX29" fmla="*/ 431074 w 1436914"/>
                <a:gd name="connsiteY29" fmla="*/ 1495697 h 1964657"/>
                <a:gd name="connsiteX30" fmla="*/ 440871 w 1436914"/>
                <a:gd name="connsiteY30" fmla="*/ 1479368 h 1964657"/>
                <a:gd name="connsiteX31" fmla="*/ 447402 w 1436914"/>
                <a:gd name="connsiteY31" fmla="*/ 1459774 h 1964657"/>
                <a:gd name="connsiteX32" fmla="*/ 450668 w 1436914"/>
                <a:gd name="connsiteY32" fmla="*/ 1449977 h 1964657"/>
                <a:gd name="connsiteX33" fmla="*/ 457200 w 1436914"/>
                <a:gd name="connsiteY33" fmla="*/ 1443445 h 1964657"/>
                <a:gd name="connsiteX34" fmla="*/ 463731 w 1436914"/>
                <a:gd name="connsiteY34" fmla="*/ 1423851 h 1964657"/>
                <a:gd name="connsiteX35" fmla="*/ 470262 w 1436914"/>
                <a:gd name="connsiteY35" fmla="*/ 1397725 h 1964657"/>
                <a:gd name="connsiteX36" fmla="*/ 476794 w 1436914"/>
                <a:gd name="connsiteY36" fmla="*/ 1378131 h 1964657"/>
                <a:gd name="connsiteX37" fmla="*/ 480060 w 1436914"/>
                <a:gd name="connsiteY37" fmla="*/ 1358537 h 1964657"/>
                <a:gd name="connsiteX38" fmla="*/ 486591 w 1436914"/>
                <a:gd name="connsiteY38" fmla="*/ 1338943 h 1964657"/>
                <a:gd name="connsiteX39" fmla="*/ 489857 w 1436914"/>
                <a:gd name="connsiteY39" fmla="*/ 1325880 h 1964657"/>
                <a:gd name="connsiteX40" fmla="*/ 499654 w 1436914"/>
                <a:gd name="connsiteY40" fmla="*/ 1270363 h 1964657"/>
                <a:gd name="connsiteX41" fmla="*/ 499654 w 1436914"/>
                <a:gd name="connsiteY41" fmla="*/ 1270363 h 1964657"/>
                <a:gd name="connsiteX42" fmla="*/ 506185 w 1436914"/>
                <a:gd name="connsiteY42" fmla="*/ 1237705 h 1964657"/>
                <a:gd name="connsiteX43" fmla="*/ 512717 w 1436914"/>
                <a:gd name="connsiteY43" fmla="*/ 1218111 h 1964657"/>
                <a:gd name="connsiteX44" fmla="*/ 515982 w 1436914"/>
                <a:gd name="connsiteY44" fmla="*/ 1208314 h 1964657"/>
                <a:gd name="connsiteX45" fmla="*/ 522514 w 1436914"/>
                <a:gd name="connsiteY45" fmla="*/ 1175657 h 1964657"/>
                <a:gd name="connsiteX46" fmla="*/ 529045 w 1436914"/>
                <a:gd name="connsiteY46" fmla="*/ 1156063 h 1964657"/>
                <a:gd name="connsiteX47" fmla="*/ 532311 w 1436914"/>
                <a:gd name="connsiteY47" fmla="*/ 1146265 h 1964657"/>
                <a:gd name="connsiteX48" fmla="*/ 538842 w 1436914"/>
                <a:gd name="connsiteY48" fmla="*/ 1116874 h 1964657"/>
                <a:gd name="connsiteX49" fmla="*/ 542108 w 1436914"/>
                <a:gd name="connsiteY49" fmla="*/ 1107077 h 1964657"/>
                <a:gd name="connsiteX50" fmla="*/ 545374 w 1436914"/>
                <a:gd name="connsiteY50" fmla="*/ 1094014 h 1964657"/>
                <a:gd name="connsiteX51" fmla="*/ 551905 w 1436914"/>
                <a:gd name="connsiteY51" fmla="*/ 1074420 h 1964657"/>
                <a:gd name="connsiteX52" fmla="*/ 564968 w 1436914"/>
                <a:gd name="connsiteY52" fmla="*/ 1035231 h 1964657"/>
                <a:gd name="connsiteX53" fmla="*/ 571500 w 1436914"/>
                <a:gd name="connsiteY53" fmla="*/ 1015637 h 1964657"/>
                <a:gd name="connsiteX54" fmla="*/ 574765 w 1436914"/>
                <a:gd name="connsiteY54" fmla="*/ 1005840 h 1964657"/>
                <a:gd name="connsiteX55" fmla="*/ 584562 w 1436914"/>
                <a:gd name="connsiteY55" fmla="*/ 953588 h 1964657"/>
                <a:gd name="connsiteX56" fmla="*/ 591094 w 1436914"/>
                <a:gd name="connsiteY56" fmla="*/ 947057 h 1964657"/>
                <a:gd name="connsiteX57" fmla="*/ 600891 w 1436914"/>
                <a:gd name="connsiteY57" fmla="*/ 930728 h 1964657"/>
                <a:gd name="connsiteX58" fmla="*/ 604157 w 1436914"/>
                <a:gd name="connsiteY58" fmla="*/ 920931 h 1964657"/>
                <a:gd name="connsiteX59" fmla="*/ 610688 w 1436914"/>
                <a:gd name="connsiteY59" fmla="*/ 911134 h 1964657"/>
                <a:gd name="connsiteX60" fmla="*/ 620485 w 1436914"/>
                <a:gd name="connsiteY60" fmla="*/ 894805 h 1964657"/>
                <a:gd name="connsiteX61" fmla="*/ 630282 w 1436914"/>
                <a:gd name="connsiteY61" fmla="*/ 875211 h 1964657"/>
                <a:gd name="connsiteX62" fmla="*/ 640080 w 1436914"/>
                <a:gd name="connsiteY62" fmla="*/ 855617 h 1964657"/>
                <a:gd name="connsiteX63" fmla="*/ 646611 w 1436914"/>
                <a:gd name="connsiteY63" fmla="*/ 836023 h 1964657"/>
                <a:gd name="connsiteX64" fmla="*/ 653142 w 1436914"/>
                <a:gd name="connsiteY64" fmla="*/ 826225 h 1964657"/>
                <a:gd name="connsiteX65" fmla="*/ 659674 w 1436914"/>
                <a:gd name="connsiteY65" fmla="*/ 806631 h 1964657"/>
                <a:gd name="connsiteX66" fmla="*/ 669471 w 1436914"/>
                <a:gd name="connsiteY66" fmla="*/ 777240 h 1964657"/>
                <a:gd name="connsiteX67" fmla="*/ 676002 w 1436914"/>
                <a:gd name="connsiteY67" fmla="*/ 757645 h 1964657"/>
                <a:gd name="connsiteX68" fmla="*/ 682534 w 1436914"/>
                <a:gd name="connsiteY68" fmla="*/ 734785 h 1964657"/>
                <a:gd name="connsiteX69" fmla="*/ 695597 w 1436914"/>
                <a:gd name="connsiteY69" fmla="*/ 718457 h 1964657"/>
                <a:gd name="connsiteX70" fmla="*/ 702128 w 1436914"/>
                <a:gd name="connsiteY70" fmla="*/ 698863 h 1964657"/>
                <a:gd name="connsiteX71" fmla="*/ 711925 w 1436914"/>
                <a:gd name="connsiteY71" fmla="*/ 666205 h 1964657"/>
                <a:gd name="connsiteX72" fmla="*/ 718457 w 1436914"/>
                <a:gd name="connsiteY72" fmla="*/ 646611 h 1964657"/>
                <a:gd name="connsiteX73" fmla="*/ 721722 w 1436914"/>
                <a:gd name="connsiteY73" fmla="*/ 636814 h 1964657"/>
                <a:gd name="connsiteX74" fmla="*/ 724988 w 1436914"/>
                <a:gd name="connsiteY74" fmla="*/ 591094 h 1964657"/>
                <a:gd name="connsiteX75" fmla="*/ 731520 w 1436914"/>
                <a:gd name="connsiteY75" fmla="*/ 571500 h 1964657"/>
                <a:gd name="connsiteX76" fmla="*/ 734785 w 1436914"/>
                <a:gd name="connsiteY76" fmla="*/ 561703 h 1964657"/>
                <a:gd name="connsiteX77" fmla="*/ 741317 w 1436914"/>
                <a:gd name="connsiteY77" fmla="*/ 525780 h 1964657"/>
                <a:gd name="connsiteX78" fmla="*/ 747848 w 1436914"/>
                <a:gd name="connsiteY78" fmla="*/ 506185 h 1964657"/>
                <a:gd name="connsiteX79" fmla="*/ 754380 w 1436914"/>
                <a:gd name="connsiteY79" fmla="*/ 499654 h 1964657"/>
                <a:gd name="connsiteX80" fmla="*/ 764177 w 1436914"/>
                <a:gd name="connsiteY80" fmla="*/ 470263 h 1964657"/>
                <a:gd name="connsiteX81" fmla="*/ 767442 w 1436914"/>
                <a:gd name="connsiteY81" fmla="*/ 460465 h 1964657"/>
                <a:gd name="connsiteX82" fmla="*/ 770708 w 1436914"/>
                <a:gd name="connsiteY82" fmla="*/ 440871 h 1964657"/>
                <a:gd name="connsiteX83" fmla="*/ 777240 w 1436914"/>
                <a:gd name="connsiteY83" fmla="*/ 421277 h 1964657"/>
                <a:gd name="connsiteX84" fmla="*/ 780505 w 1436914"/>
                <a:gd name="connsiteY84" fmla="*/ 411480 h 1964657"/>
                <a:gd name="connsiteX85" fmla="*/ 790302 w 1436914"/>
                <a:gd name="connsiteY85" fmla="*/ 378823 h 1964657"/>
                <a:gd name="connsiteX86" fmla="*/ 796834 w 1436914"/>
                <a:gd name="connsiteY86" fmla="*/ 369025 h 1964657"/>
                <a:gd name="connsiteX87" fmla="*/ 800100 w 1436914"/>
                <a:gd name="connsiteY87" fmla="*/ 359228 h 1964657"/>
                <a:gd name="connsiteX88" fmla="*/ 813162 w 1436914"/>
                <a:gd name="connsiteY88" fmla="*/ 339634 h 1964657"/>
                <a:gd name="connsiteX89" fmla="*/ 822960 w 1436914"/>
                <a:gd name="connsiteY89" fmla="*/ 323305 h 1964657"/>
                <a:gd name="connsiteX90" fmla="*/ 829491 w 1436914"/>
                <a:gd name="connsiteY90" fmla="*/ 313508 h 1964657"/>
                <a:gd name="connsiteX91" fmla="*/ 839288 w 1436914"/>
                <a:gd name="connsiteY91" fmla="*/ 306977 h 1964657"/>
                <a:gd name="connsiteX92" fmla="*/ 855617 w 1436914"/>
                <a:gd name="connsiteY92" fmla="*/ 293914 h 1964657"/>
                <a:gd name="connsiteX93" fmla="*/ 862148 w 1436914"/>
                <a:gd name="connsiteY93" fmla="*/ 284117 h 1964657"/>
                <a:gd name="connsiteX94" fmla="*/ 878477 w 1436914"/>
                <a:gd name="connsiteY94" fmla="*/ 271054 h 1964657"/>
                <a:gd name="connsiteX95" fmla="*/ 885008 w 1436914"/>
                <a:gd name="connsiteY95" fmla="*/ 261257 h 1964657"/>
                <a:gd name="connsiteX96" fmla="*/ 891540 w 1436914"/>
                <a:gd name="connsiteY96" fmla="*/ 254725 h 1964657"/>
                <a:gd name="connsiteX97" fmla="*/ 894805 w 1436914"/>
                <a:gd name="connsiteY97" fmla="*/ 244928 h 1964657"/>
                <a:gd name="connsiteX98" fmla="*/ 907868 w 1436914"/>
                <a:gd name="connsiteY98" fmla="*/ 231865 h 1964657"/>
                <a:gd name="connsiteX99" fmla="*/ 911134 w 1436914"/>
                <a:gd name="connsiteY99" fmla="*/ 222068 h 1964657"/>
                <a:gd name="connsiteX100" fmla="*/ 917665 w 1436914"/>
                <a:gd name="connsiteY100" fmla="*/ 212271 h 1964657"/>
                <a:gd name="connsiteX101" fmla="*/ 930728 w 1436914"/>
                <a:gd name="connsiteY101" fmla="*/ 186145 h 1964657"/>
                <a:gd name="connsiteX102" fmla="*/ 943791 w 1436914"/>
                <a:gd name="connsiteY102" fmla="*/ 146957 h 1964657"/>
                <a:gd name="connsiteX103" fmla="*/ 947057 w 1436914"/>
                <a:gd name="connsiteY103" fmla="*/ 137160 h 1964657"/>
                <a:gd name="connsiteX104" fmla="*/ 953588 w 1436914"/>
                <a:gd name="connsiteY104" fmla="*/ 127363 h 1964657"/>
                <a:gd name="connsiteX105" fmla="*/ 960120 w 1436914"/>
                <a:gd name="connsiteY105" fmla="*/ 107768 h 1964657"/>
                <a:gd name="connsiteX106" fmla="*/ 966651 w 1436914"/>
                <a:gd name="connsiteY106" fmla="*/ 97971 h 1964657"/>
                <a:gd name="connsiteX107" fmla="*/ 973182 w 1436914"/>
                <a:gd name="connsiteY107" fmla="*/ 78377 h 1964657"/>
                <a:gd name="connsiteX108" fmla="*/ 979714 w 1436914"/>
                <a:gd name="connsiteY108" fmla="*/ 68580 h 1964657"/>
                <a:gd name="connsiteX109" fmla="*/ 986245 w 1436914"/>
                <a:gd name="connsiteY109" fmla="*/ 48985 h 1964657"/>
                <a:gd name="connsiteX110" fmla="*/ 989511 w 1436914"/>
                <a:gd name="connsiteY110" fmla="*/ 39188 h 1964657"/>
                <a:gd name="connsiteX111" fmla="*/ 1002574 w 1436914"/>
                <a:gd name="connsiteY111" fmla="*/ 22860 h 1964657"/>
                <a:gd name="connsiteX112" fmla="*/ 1005840 w 1436914"/>
                <a:gd name="connsiteY112" fmla="*/ 13063 h 1964657"/>
                <a:gd name="connsiteX113" fmla="*/ 1028700 w 1436914"/>
                <a:gd name="connsiteY113" fmla="*/ 3265 h 1964657"/>
                <a:gd name="connsiteX114" fmla="*/ 1038497 w 1436914"/>
                <a:gd name="connsiteY114" fmla="*/ 0 h 1964657"/>
                <a:gd name="connsiteX115" fmla="*/ 1048294 w 1436914"/>
                <a:gd name="connsiteY115" fmla="*/ 3265 h 1964657"/>
                <a:gd name="connsiteX116" fmla="*/ 1067888 w 1436914"/>
                <a:gd name="connsiteY116" fmla="*/ 22860 h 1964657"/>
                <a:gd name="connsiteX117" fmla="*/ 1080951 w 1436914"/>
                <a:gd name="connsiteY117" fmla="*/ 35923 h 1964657"/>
                <a:gd name="connsiteX118" fmla="*/ 1087482 w 1436914"/>
                <a:gd name="connsiteY118" fmla="*/ 45720 h 1964657"/>
                <a:gd name="connsiteX119" fmla="*/ 1107077 w 1436914"/>
                <a:gd name="connsiteY119" fmla="*/ 52251 h 1964657"/>
                <a:gd name="connsiteX120" fmla="*/ 1116874 w 1436914"/>
                <a:gd name="connsiteY120" fmla="*/ 55517 h 1964657"/>
                <a:gd name="connsiteX121" fmla="*/ 1126671 w 1436914"/>
                <a:gd name="connsiteY121" fmla="*/ 58783 h 1964657"/>
                <a:gd name="connsiteX122" fmla="*/ 1156062 w 1436914"/>
                <a:gd name="connsiteY122" fmla="*/ 52251 h 1964657"/>
                <a:gd name="connsiteX123" fmla="*/ 1169125 w 1436914"/>
                <a:gd name="connsiteY123" fmla="*/ 39188 h 1964657"/>
                <a:gd name="connsiteX124" fmla="*/ 1178922 w 1436914"/>
                <a:gd name="connsiteY124" fmla="*/ 32657 h 1964657"/>
                <a:gd name="connsiteX125" fmla="*/ 1185454 w 1436914"/>
                <a:gd name="connsiteY125" fmla="*/ 26125 h 1964657"/>
                <a:gd name="connsiteX126" fmla="*/ 1195251 w 1436914"/>
                <a:gd name="connsiteY126" fmla="*/ 22860 h 1964657"/>
                <a:gd name="connsiteX127" fmla="*/ 1201782 w 1436914"/>
                <a:gd name="connsiteY127" fmla="*/ 16328 h 1964657"/>
                <a:gd name="connsiteX128" fmla="*/ 1234440 w 1436914"/>
                <a:gd name="connsiteY128" fmla="*/ 16328 h 1964657"/>
                <a:gd name="connsiteX129" fmla="*/ 1244237 w 1436914"/>
                <a:gd name="connsiteY129" fmla="*/ 19594 h 1964657"/>
                <a:gd name="connsiteX130" fmla="*/ 1250768 w 1436914"/>
                <a:gd name="connsiteY130" fmla="*/ 29391 h 1964657"/>
                <a:gd name="connsiteX131" fmla="*/ 1257300 w 1436914"/>
                <a:gd name="connsiteY131" fmla="*/ 62048 h 1964657"/>
                <a:gd name="connsiteX132" fmla="*/ 1276894 w 1436914"/>
                <a:gd name="connsiteY132" fmla="*/ 88174 h 1964657"/>
                <a:gd name="connsiteX133" fmla="*/ 1286691 w 1436914"/>
                <a:gd name="connsiteY133" fmla="*/ 107768 h 1964657"/>
                <a:gd name="connsiteX134" fmla="*/ 1289957 w 1436914"/>
                <a:gd name="connsiteY134" fmla="*/ 117565 h 1964657"/>
                <a:gd name="connsiteX135" fmla="*/ 1303020 w 1436914"/>
                <a:gd name="connsiteY135" fmla="*/ 130628 h 1964657"/>
                <a:gd name="connsiteX136" fmla="*/ 1309551 w 1436914"/>
                <a:gd name="connsiteY136" fmla="*/ 140425 h 1964657"/>
                <a:gd name="connsiteX137" fmla="*/ 1322614 w 1436914"/>
                <a:gd name="connsiteY137" fmla="*/ 153488 h 1964657"/>
                <a:gd name="connsiteX138" fmla="*/ 1325880 w 1436914"/>
                <a:gd name="connsiteY138" fmla="*/ 163285 h 1964657"/>
                <a:gd name="connsiteX139" fmla="*/ 1332411 w 1436914"/>
                <a:gd name="connsiteY139" fmla="*/ 169817 h 1964657"/>
                <a:gd name="connsiteX140" fmla="*/ 1345474 w 1436914"/>
                <a:gd name="connsiteY140" fmla="*/ 195943 h 1964657"/>
                <a:gd name="connsiteX141" fmla="*/ 1355271 w 1436914"/>
                <a:gd name="connsiteY141" fmla="*/ 215537 h 1964657"/>
                <a:gd name="connsiteX142" fmla="*/ 1358537 w 1436914"/>
                <a:gd name="connsiteY142" fmla="*/ 225334 h 1964657"/>
                <a:gd name="connsiteX143" fmla="*/ 1365068 w 1436914"/>
                <a:gd name="connsiteY143" fmla="*/ 235131 h 1964657"/>
                <a:gd name="connsiteX144" fmla="*/ 1368334 w 1436914"/>
                <a:gd name="connsiteY144" fmla="*/ 244928 h 1964657"/>
                <a:gd name="connsiteX145" fmla="*/ 1381397 w 1436914"/>
                <a:gd name="connsiteY145" fmla="*/ 257991 h 1964657"/>
                <a:gd name="connsiteX146" fmla="*/ 1384662 w 1436914"/>
                <a:gd name="connsiteY146" fmla="*/ 267788 h 1964657"/>
                <a:gd name="connsiteX147" fmla="*/ 1391194 w 1436914"/>
                <a:gd name="connsiteY147" fmla="*/ 274320 h 1964657"/>
                <a:gd name="connsiteX148" fmla="*/ 1436914 w 1436914"/>
                <a:gd name="connsiteY148" fmla="*/ 280851 h 19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436914" h="1964657">
                  <a:moveTo>
                    <a:pt x="0" y="1949631"/>
                  </a:moveTo>
                  <a:cubicBezTo>
                    <a:pt x="7620" y="1952897"/>
                    <a:pt x="15163" y="1956349"/>
                    <a:pt x="22860" y="1959428"/>
                  </a:cubicBezTo>
                  <a:cubicBezTo>
                    <a:pt x="49678" y="1970155"/>
                    <a:pt x="60404" y="1961373"/>
                    <a:pt x="101237" y="1959428"/>
                  </a:cubicBezTo>
                  <a:lnTo>
                    <a:pt x="120831" y="1952897"/>
                  </a:lnTo>
                  <a:lnTo>
                    <a:pt x="130628" y="1949631"/>
                  </a:lnTo>
                  <a:cubicBezTo>
                    <a:pt x="153488" y="1957252"/>
                    <a:pt x="143691" y="1958340"/>
                    <a:pt x="160020" y="1952897"/>
                  </a:cubicBezTo>
                  <a:cubicBezTo>
                    <a:pt x="161108" y="1949631"/>
                    <a:pt x="161135" y="1945788"/>
                    <a:pt x="163285" y="1943100"/>
                  </a:cubicBezTo>
                  <a:cubicBezTo>
                    <a:pt x="172065" y="1932124"/>
                    <a:pt x="192333" y="1934429"/>
                    <a:pt x="202474" y="1933303"/>
                  </a:cubicBezTo>
                  <a:cubicBezTo>
                    <a:pt x="204651" y="1931126"/>
                    <a:pt x="207158" y="1929234"/>
                    <a:pt x="209005" y="1926771"/>
                  </a:cubicBezTo>
                  <a:cubicBezTo>
                    <a:pt x="214794" y="1919053"/>
                    <a:pt x="220041" y="1907064"/>
                    <a:pt x="228600" y="1900645"/>
                  </a:cubicBezTo>
                  <a:cubicBezTo>
                    <a:pt x="234880" y="1895935"/>
                    <a:pt x="248194" y="1887583"/>
                    <a:pt x="248194" y="1887583"/>
                  </a:cubicBezTo>
                  <a:cubicBezTo>
                    <a:pt x="252300" y="1875264"/>
                    <a:pt x="253294" y="1869419"/>
                    <a:pt x="264522" y="1858191"/>
                  </a:cubicBezTo>
                  <a:lnTo>
                    <a:pt x="277585" y="1845128"/>
                  </a:lnTo>
                  <a:lnTo>
                    <a:pt x="284117" y="1838597"/>
                  </a:lnTo>
                  <a:cubicBezTo>
                    <a:pt x="291622" y="1816082"/>
                    <a:pt x="285780" y="1823871"/>
                    <a:pt x="297180" y="1812471"/>
                  </a:cubicBezTo>
                  <a:cubicBezTo>
                    <a:pt x="306430" y="1784715"/>
                    <a:pt x="293528" y="1818559"/>
                    <a:pt x="306977" y="1796143"/>
                  </a:cubicBezTo>
                  <a:cubicBezTo>
                    <a:pt x="308748" y="1793191"/>
                    <a:pt x="308471" y="1789297"/>
                    <a:pt x="310242" y="1786345"/>
                  </a:cubicBezTo>
                  <a:cubicBezTo>
                    <a:pt x="321882" y="1766944"/>
                    <a:pt x="312093" y="1795244"/>
                    <a:pt x="323305" y="1770017"/>
                  </a:cubicBezTo>
                  <a:cubicBezTo>
                    <a:pt x="335313" y="1742999"/>
                    <a:pt x="322955" y="1757306"/>
                    <a:pt x="336368" y="1743891"/>
                  </a:cubicBezTo>
                  <a:cubicBezTo>
                    <a:pt x="341800" y="1727596"/>
                    <a:pt x="342873" y="1726050"/>
                    <a:pt x="346165" y="1711234"/>
                  </a:cubicBezTo>
                  <a:cubicBezTo>
                    <a:pt x="347622" y="1704677"/>
                    <a:pt x="351594" y="1679678"/>
                    <a:pt x="355962" y="1675311"/>
                  </a:cubicBezTo>
                  <a:lnTo>
                    <a:pt x="362494" y="1668780"/>
                  </a:lnTo>
                  <a:lnTo>
                    <a:pt x="372291" y="1639388"/>
                  </a:lnTo>
                  <a:cubicBezTo>
                    <a:pt x="373380" y="1636122"/>
                    <a:pt x="373648" y="1632455"/>
                    <a:pt x="375557" y="1629591"/>
                  </a:cubicBezTo>
                  <a:cubicBezTo>
                    <a:pt x="377734" y="1626325"/>
                    <a:pt x="380333" y="1623304"/>
                    <a:pt x="382088" y="1619794"/>
                  </a:cubicBezTo>
                  <a:cubicBezTo>
                    <a:pt x="390567" y="1602836"/>
                    <a:pt x="379128" y="1616223"/>
                    <a:pt x="391885" y="1603465"/>
                  </a:cubicBezTo>
                  <a:cubicBezTo>
                    <a:pt x="396356" y="1590053"/>
                    <a:pt x="396481" y="1583953"/>
                    <a:pt x="404948" y="1574074"/>
                  </a:cubicBezTo>
                  <a:cubicBezTo>
                    <a:pt x="408956" y="1569399"/>
                    <a:pt x="418011" y="1561011"/>
                    <a:pt x="418011" y="1561011"/>
                  </a:cubicBezTo>
                  <a:cubicBezTo>
                    <a:pt x="419100" y="1550125"/>
                    <a:pt x="419730" y="1539184"/>
                    <a:pt x="421277" y="1528354"/>
                  </a:cubicBezTo>
                  <a:cubicBezTo>
                    <a:pt x="422512" y="1519709"/>
                    <a:pt x="428797" y="1502526"/>
                    <a:pt x="431074" y="1495697"/>
                  </a:cubicBezTo>
                  <a:cubicBezTo>
                    <a:pt x="435314" y="1482979"/>
                    <a:pt x="431906" y="1488334"/>
                    <a:pt x="440871" y="1479368"/>
                  </a:cubicBezTo>
                  <a:lnTo>
                    <a:pt x="447402" y="1459774"/>
                  </a:lnTo>
                  <a:cubicBezTo>
                    <a:pt x="448491" y="1456508"/>
                    <a:pt x="448234" y="1452411"/>
                    <a:pt x="450668" y="1449977"/>
                  </a:cubicBezTo>
                  <a:lnTo>
                    <a:pt x="457200" y="1443445"/>
                  </a:lnTo>
                  <a:cubicBezTo>
                    <a:pt x="459377" y="1436914"/>
                    <a:pt x="462061" y="1430530"/>
                    <a:pt x="463731" y="1423851"/>
                  </a:cubicBezTo>
                  <a:cubicBezTo>
                    <a:pt x="465908" y="1415142"/>
                    <a:pt x="467423" y="1406241"/>
                    <a:pt x="470262" y="1397725"/>
                  </a:cubicBezTo>
                  <a:cubicBezTo>
                    <a:pt x="472439" y="1391194"/>
                    <a:pt x="475662" y="1384922"/>
                    <a:pt x="476794" y="1378131"/>
                  </a:cubicBezTo>
                  <a:cubicBezTo>
                    <a:pt x="477883" y="1371600"/>
                    <a:pt x="478454" y="1364961"/>
                    <a:pt x="480060" y="1358537"/>
                  </a:cubicBezTo>
                  <a:cubicBezTo>
                    <a:pt x="481730" y="1351858"/>
                    <a:pt x="484921" y="1345622"/>
                    <a:pt x="486591" y="1338943"/>
                  </a:cubicBezTo>
                  <a:lnTo>
                    <a:pt x="489857" y="1325880"/>
                  </a:lnTo>
                  <a:cubicBezTo>
                    <a:pt x="493745" y="1283101"/>
                    <a:pt x="489319" y="1301364"/>
                    <a:pt x="499654" y="1270363"/>
                  </a:cubicBezTo>
                  <a:lnTo>
                    <a:pt x="499654" y="1270363"/>
                  </a:lnTo>
                  <a:cubicBezTo>
                    <a:pt x="501831" y="1259477"/>
                    <a:pt x="502674" y="1248237"/>
                    <a:pt x="506185" y="1237705"/>
                  </a:cubicBezTo>
                  <a:lnTo>
                    <a:pt x="512717" y="1218111"/>
                  </a:lnTo>
                  <a:cubicBezTo>
                    <a:pt x="513806" y="1214845"/>
                    <a:pt x="515307" y="1211689"/>
                    <a:pt x="515982" y="1208314"/>
                  </a:cubicBezTo>
                  <a:cubicBezTo>
                    <a:pt x="518159" y="1197428"/>
                    <a:pt x="519004" y="1186189"/>
                    <a:pt x="522514" y="1175657"/>
                  </a:cubicBezTo>
                  <a:lnTo>
                    <a:pt x="529045" y="1156063"/>
                  </a:lnTo>
                  <a:cubicBezTo>
                    <a:pt x="530134" y="1152797"/>
                    <a:pt x="531636" y="1149641"/>
                    <a:pt x="532311" y="1146265"/>
                  </a:cubicBezTo>
                  <a:cubicBezTo>
                    <a:pt x="534553" y="1135057"/>
                    <a:pt x="535771" y="1127623"/>
                    <a:pt x="538842" y="1116874"/>
                  </a:cubicBezTo>
                  <a:cubicBezTo>
                    <a:pt x="539788" y="1113564"/>
                    <a:pt x="541162" y="1110387"/>
                    <a:pt x="542108" y="1107077"/>
                  </a:cubicBezTo>
                  <a:cubicBezTo>
                    <a:pt x="543341" y="1102761"/>
                    <a:pt x="544084" y="1098313"/>
                    <a:pt x="545374" y="1094014"/>
                  </a:cubicBezTo>
                  <a:cubicBezTo>
                    <a:pt x="547352" y="1087420"/>
                    <a:pt x="549728" y="1080951"/>
                    <a:pt x="551905" y="1074420"/>
                  </a:cubicBezTo>
                  <a:lnTo>
                    <a:pt x="564968" y="1035231"/>
                  </a:lnTo>
                  <a:lnTo>
                    <a:pt x="571500" y="1015637"/>
                  </a:lnTo>
                  <a:lnTo>
                    <a:pt x="574765" y="1005840"/>
                  </a:lnTo>
                  <a:cubicBezTo>
                    <a:pt x="575187" y="1001616"/>
                    <a:pt x="576793" y="961356"/>
                    <a:pt x="584562" y="953588"/>
                  </a:cubicBezTo>
                  <a:lnTo>
                    <a:pt x="591094" y="947057"/>
                  </a:lnTo>
                  <a:cubicBezTo>
                    <a:pt x="600346" y="919304"/>
                    <a:pt x="587443" y="953142"/>
                    <a:pt x="600891" y="930728"/>
                  </a:cubicBezTo>
                  <a:cubicBezTo>
                    <a:pt x="602662" y="927776"/>
                    <a:pt x="602618" y="924010"/>
                    <a:pt x="604157" y="920931"/>
                  </a:cubicBezTo>
                  <a:cubicBezTo>
                    <a:pt x="605912" y="917421"/>
                    <a:pt x="608933" y="914644"/>
                    <a:pt x="610688" y="911134"/>
                  </a:cubicBezTo>
                  <a:cubicBezTo>
                    <a:pt x="619167" y="894176"/>
                    <a:pt x="607728" y="907563"/>
                    <a:pt x="620485" y="894805"/>
                  </a:cubicBezTo>
                  <a:cubicBezTo>
                    <a:pt x="628694" y="870180"/>
                    <a:pt x="617621" y="900534"/>
                    <a:pt x="630282" y="875211"/>
                  </a:cubicBezTo>
                  <a:cubicBezTo>
                    <a:pt x="643798" y="848178"/>
                    <a:pt x="621366" y="883685"/>
                    <a:pt x="640080" y="855617"/>
                  </a:cubicBezTo>
                  <a:cubicBezTo>
                    <a:pt x="642257" y="849086"/>
                    <a:pt x="642793" y="841752"/>
                    <a:pt x="646611" y="836023"/>
                  </a:cubicBezTo>
                  <a:cubicBezTo>
                    <a:pt x="648788" y="832757"/>
                    <a:pt x="651548" y="829812"/>
                    <a:pt x="653142" y="826225"/>
                  </a:cubicBezTo>
                  <a:cubicBezTo>
                    <a:pt x="655938" y="819934"/>
                    <a:pt x="657497" y="813162"/>
                    <a:pt x="659674" y="806631"/>
                  </a:cubicBezTo>
                  <a:lnTo>
                    <a:pt x="669471" y="777240"/>
                  </a:lnTo>
                  <a:lnTo>
                    <a:pt x="676002" y="757645"/>
                  </a:lnTo>
                  <a:cubicBezTo>
                    <a:pt x="677048" y="753460"/>
                    <a:pt x="680192" y="739469"/>
                    <a:pt x="682534" y="734785"/>
                  </a:cubicBezTo>
                  <a:cubicBezTo>
                    <a:pt x="686654" y="726544"/>
                    <a:pt x="689521" y="724533"/>
                    <a:pt x="695597" y="718457"/>
                  </a:cubicBezTo>
                  <a:cubicBezTo>
                    <a:pt x="697774" y="711926"/>
                    <a:pt x="700458" y="705542"/>
                    <a:pt x="702128" y="698863"/>
                  </a:cubicBezTo>
                  <a:cubicBezTo>
                    <a:pt x="707063" y="679125"/>
                    <a:pt x="703976" y="690052"/>
                    <a:pt x="711925" y="666205"/>
                  </a:cubicBezTo>
                  <a:lnTo>
                    <a:pt x="718457" y="646611"/>
                  </a:lnTo>
                  <a:lnTo>
                    <a:pt x="721722" y="636814"/>
                  </a:lnTo>
                  <a:cubicBezTo>
                    <a:pt x="722811" y="621574"/>
                    <a:pt x="722721" y="606204"/>
                    <a:pt x="724988" y="591094"/>
                  </a:cubicBezTo>
                  <a:cubicBezTo>
                    <a:pt x="726009" y="584285"/>
                    <a:pt x="729343" y="578031"/>
                    <a:pt x="731520" y="571500"/>
                  </a:cubicBezTo>
                  <a:lnTo>
                    <a:pt x="734785" y="561703"/>
                  </a:lnTo>
                  <a:cubicBezTo>
                    <a:pt x="737086" y="545597"/>
                    <a:pt x="737117" y="539781"/>
                    <a:pt x="741317" y="525780"/>
                  </a:cubicBezTo>
                  <a:cubicBezTo>
                    <a:pt x="743295" y="519185"/>
                    <a:pt x="742979" y="511053"/>
                    <a:pt x="747848" y="506185"/>
                  </a:cubicBezTo>
                  <a:lnTo>
                    <a:pt x="754380" y="499654"/>
                  </a:lnTo>
                  <a:lnTo>
                    <a:pt x="764177" y="470263"/>
                  </a:lnTo>
                  <a:cubicBezTo>
                    <a:pt x="765266" y="466997"/>
                    <a:pt x="766876" y="463861"/>
                    <a:pt x="767442" y="460465"/>
                  </a:cubicBezTo>
                  <a:cubicBezTo>
                    <a:pt x="768531" y="453934"/>
                    <a:pt x="769102" y="447295"/>
                    <a:pt x="770708" y="440871"/>
                  </a:cubicBezTo>
                  <a:cubicBezTo>
                    <a:pt x="772378" y="434192"/>
                    <a:pt x="775063" y="427808"/>
                    <a:pt x="777240" y="421277"/>
                  </a:cubicBezTo>
                  <a:cubicBezTo>
                    <a:pt x="778329" y="418011"/>
                    <a:pt x="779670" y="414819"/>
                    <a:pt x="780505" y="411480"/>
                  </a:cubicBezTo>
                  <a:cubicBezTo>
                    <a:pt x="782330" y="404179"/>
                    <a:pt x="787123" y="383592"/>
                    <a:pt x="790302" y="378823"/>
                  </a:cubicBezTo>
                  <a:cubicBezTo>
                    <a:pt x="792479" y="375557"/>
                    <a:pt x="795079" y="372536"/>
                    <a:pt x="796834" y="369025"/>
                  </a:cubicBezTo>
                  <a:cubicBezTo>
                    <a:pt x="798374" y="365946"/>
                    <a:pt x="798428" y="362237"/>
                    <a:pt x="800100" y="359228"/>
                  </a:cubicBezTo>
                  <a:cubicBezTo>
                    <a:pt x="803912" y="352366"/>
                    <a:pt x="810680" y="347081"/>
                    <a:pt x="813162" y="339634"/>
                  </a:cubicBezTo>
                  <a:cubicBezTo>
                    <a:pt x="818834" y="322619"/>
                    <a:pt x="812713" y="336114"/>
                    <a:pt x="822960" y="323305"/>
                  </a:cubicBezTo>
                  <a:cubicBezTo>
                    <a:pt x="825412" y="320240"/>
                    <a:pt x="826716" y="316283"/>
                    <a:pt x="829491" y="313508"/>
                  </a:cubicBezTo>
                  <a:cubicBezTo>
                    <a:pt x="832266" y="310733"/>
                    <a:pt x="836223" y="309429"/>
                    <a:pt x="839288" y="306977"/>
                  </a:cubicBezTo>
                  <a:cubicBezTo>
                    <a:pt x="862555" y="288364"/>
                    <a:pt x="825465" y="314014"/>
                    <a:pt x="855617" y="293914"/>
                  </a:cubicBezTo>
                  <a:cubicBezTo>
                    <a:pt x="857794" y="290648"/>
                    <a:pt x="859696" y="287182"/>
                    <a:pt x="862148" y="284117"/>
                  </a:cubicBezTo>
                  <a:cubicBezTo>
                    <a:pt x="867466" y="277469"/>
                    <a:pt x="871202" y="275904"/>
                    <a:pt x="878477" y="271054"/>
                  </a:cubicBezTo>
                  <a:cubicBezTo>
                    <a:pt x="880654" y="267788"/>
                    <a:pt x="882556" y="264322"/>
                    <a:pt x="885008" y="261257"/>
                  </a:cubicBezTo>
                  <a:cubicBezTo>
                    <a:pt x="886932" y="258853"/>
                    <a:pt x="889956" y="257365"/>
                    <a:pt x="891540" y="254725"/>
                  </a:cubicBezTo>
                  <a:cubicBezTo>
                    <a:pt x="893311" y="251773"/>
                    <a:pt x="892804" y="247729"/>
                    <a:pt x="894805" y="244928"/>
                  </a:cubicBezTo>
                  <a:cubicBezTo>
                    <a:pt x="898384" y="239917"/>
                    <a:pt x="907868" y="231865"/>
                    <a:pt x="907868" y="231865"/>
                  </a:cubicBezTo>
                  <a:cubicBezTo>
                    <a:pt x="908957" y="228599"/>
                    <a:pt x="909595" y="225147"/>
                    <a:pt x="911134" y="222068"/>
                  </a:cubicBezTo>
                  <a:cubicBezTo>
                    <a:pt x="912889" y="218558"/>
                    <a:pt x="916071" y="215857"/>
                    <a:pt x="917665" y="212271"/>
                  </a:cubicBezTo>
                  <a:cubicBezTo>
                    <a:pt x="929673" y="185253"/>
                    <a:pt x="917315" y="199560"/>
                    <a:pt x="930728" y="186145"/>
                  </a:cubicBezTo>
                  <a:lnTo>
                    <a:pt x="943791" y="146957"/>
                  </a:lnTo>
                  <a:cubicBezTo>
                    <a:pt x="944880" y="143691"/>
                    <a:pt x="945148" y="140024"/>
                    <a:pt x="947057" y="137160"/>
                  </a:cubicBezTo>
                  <a:cubicBezTo>
                    <a:pt x="949234" y="133894"/>
                    <a:pt x="951994" y="130950"/>
                    <a:pt x="953588" y="127363"/>
                  </a:cubicBezTo>
                  <a:cubicBezTo>
                    <a:pt x="956384" y="121071"/>
                    <a:pt x="956301" y="113497"/>
                    <a:pt x="960120" y="107768"/>
                  </a:cubicBezTo>
                  <a:cubicBezTo>
                    <a:pt x="962297" y="104502"/>
                    <a:pt x="965057" y="101558"/>
                    <a:pt x="966651" y="97971"/>
                  </a:cubicBezTo>
                  <a:cubicBezTo>
                    <a:pt x="969447" y="91680"/>
                    <a:pt x="969363" y="84105"/>
                    <a:pt x="973182" y="78377"/>
                  </a:cubicBezTo>
                  <a:cubicBezTo>
                    <a:pt x="975359" y="75111"/>
                    <a:pt x="978120" y="72167"/>
                    <a:pt x="979714" y="68580"/>
                  </a:cubicBezTo>
                  <a:cubicBezTo>
                    <a:pt x="982510" y="62288"/>
                    <a:pt x="984068" y="55517"/>
                    <a:pt x="986245" y="48985"/>
                  </a:cubicBezTo>
                  <a:cubicBezTo>
                    <a:pt x="987334" y="45719"/>
                    <a:pt x="987602" y="42052"/>
                    <a:pt x="989511" y="39188"/>
                  </a:cubicBezTo>
                  <a:cubicBezTo>
                    <a:pt x="997750" y="26829"/>
                    <a:pt x="993267" y="32166"/>
                    <a:pt x="1002574" y="22860"/>
                  </a:cubicBezTo>
                  <a:cubicBezTo>
                    <a:pt x="1003663" y="19594"/>
                    <a:pt x="1004069" y="16015"/>
                    <a:pt x="1005840" y="13063"/>
                  </a:cubicBezTo>
                  <a:cubicBezTo>
                    <a:pt x="1011755" y="3205"/>
                    <a:pt x="1017538" y="6055"/>
                    <a:pt x="1028700" y="3265"/>
                  </a:cubicBezTo>
                  <a:cubicBezTo>
                    <a:pt x="1032039" y="2430"/>
                    <a:pt x="1035231" y="1088"/>
                    <a:pt x="1038497" y="0"/>
                  </a:cubicBezTo>
                  <a:cubicBezTo>
                    <a:pt x="1041763" y="1088"/>
                    <a:pt x="1045493" y="1264"/>
                    <a:pt x="1048294" y="3265"/>
                  </a:cubicBezTo>
                  <a:cubicBezTo>
                    <a:pt x="1048306" y="3273"/>
                    <a:pt x="1064617" y="19589"/>
                    <a:pt x="1067888" y="22860"/>
                  </a:cubicBezTo>
                  <a:lnTo>
                    <a:pt x="1080951" y="35923"/>
                  </a:lnTo>
                  <a:cubicBezTo>
                    <a:pt x="1083128" y="39189"/>
                    <a:pt x="1084154" y="43640"/>
                    <a:pt x="1087482" y="45720"/>
                  </a:cubicBezTo>
                  <a:cubicBezTo>
                    <a:pt x="1093320" y="49369"/>
                    <a:pt x="1100545" y="50074"/>
                    <a:pt x="1107077" y="52251"/>
                  </a:cubicBezTo>
                  <a:lnTo>
                    <a:pt x="1116874" y="55517"/>
                  </a:lnTo>
                  <a:lnTo>
                    <a:pt x="1126671" y="58783"/>
                  </a:lnTo>
                  <a:cubicBezTo>
                    <a:pt x="1128147" y="58537"/>
                    <a:pt x="1151168" y="55747"/>
                    <a:pt x="1156062" y="52251"/>
                  </a:cubicBezTo>
                  <a:cubicBezTo>
                    <a:pt x="1161073" y="48672"/>
                    <a:pt x="1164001" y="42604"/>
                    <a:pt x="1169125" y="39188"/>
                  </a:cubicBezTo>
                  <a:cubicBezTo>
                    <a:pt x="1172391" y="37011"/>
                    <a:pt x="1175857" y="35109"/>
                    <a:pt x="1178922" y="32657"/>
                  </a:cubicBezTo>
                  <a:cubicBezTo>
                    <a:pt x="1181326" y="30733"/>
                    <a:pt x="1182814" y="27709"/>
                    <a:pt x="1185454" y="26125"/>
                  </a:cubicBezTo>
                  <a:cubicBezTo>
                    <a:pt x="1188406" y="24354"/>
                    <a:pt x="1191985" y="23948"/>
                    <a:pt x="1195251" y="22860"/>
                  </a:cubicBezTo>
                  <a:cubicBezTo>
                    <a:pt x="1197428" y="20683"/>
                    <a:pt x="1199142" y="17912"/>
                    <a:pt x="1201782" y="16328"/>
                  </a:cubicBezTo>
                  <a:cubicBezTo>
                    <a:pt x="1212742" y="9752"/>
                    <a:pt x="1221903" y="14537"/>
                    <a:pt x="1234440" y="16328"/>
                  </a:cubicBezTo>
                  <a:cubicBezTo>
                    <a:pt x="1237706" y="17417"/>
                    <a:pt x="1241549" y="17444"/>
                    <a:pt x="1244237" y="19594"/>
                  </a:cubicBezTo>
                  <a:cubicBezTo>
                    <a:pt x="1247302" y="22046"/>
                    <a:pt x="1249640" y="25632"/>
                    <a:pt x="1250768" y="29391"/>
                  </a:cubicBezTo>
                  <a:cubicBezTo>
                    <a:pt x="1252581" y="35436"/>
                    <a:pt x="1252467" y="53993"/>
                    <a:pt x="1257300" y="62048"/>
                  </a:cubicBezTo>
                  <a:cubicBezTo>
                    <a:pt x="1268904" y="81389"/>
                    <a:pt x="1263339" y="47514"/>
                    <a:pt x="1276894" y="88174"/>
                  </a:cubicBezTo>
                  <a:cubicBezTo>
                    <a:pt x="1285103" y="112799"/>
                    <a:pt x="1274030" y="82445"/>
                    <a:pt x="1286691" y="107768"/>
                  </a:cubicBezTo>
                  <a:cubicBezTo>
                    <a:pt x="1288230" y="110847"/>
                    <a:pt x="1287956" y="114764"/>
                    <a:pt x="1289957" y="117565"/>
                  </a:cubicBezTo>
                  <a:cubicBezTo>
                    <a:pt x="1293536" y="122576"/>
                    <a:pt x="1299604" y="125504"/>
                    <a:pt x="1303020" y="130628"/>
                  </a:cubicBezTo>
                  <a:cubicBezTo>
                    <a:pt x="1305197" y="133894"/>
                    <a:pt x="1306997" y="137445"/>
                    <a:pt x="1309551" y="140425"/>
                  </a:cubicBezTo>
                  <a:cubicBezTo>
                    <a:pt x="1313559" y="145100"/>
                    <a:pt x="1322614" y="153488"/>
                    <a:pt x="1322614" y="153488"/>
                  </a:cubicBezTo>
                  <a:cubicBezTo>
                    <a:pt x="1323703" y="156754"/>
                    <a:pt x="1324109" y="160333"/>
                    <a:pt x="1325880" y="163285"/>
                  </a:cubicBezTo>
                  <a:cubicBezTo>
                    <a:pt x="1327464" y="165925"/>
                    <a:pt x="1331034" y="167063"/>
                    <a:pt x="1332411" y="169817"/>
                  </a:cubicBezTo>
                  <a:cubicBezTo>
                    <a:pt x="1347419" y="199836"/>
                    <a:pt x="1330718" y="181187"/>
                    <a:pt x="1345474" y="195943"/>
                  </a:cubicBezTo>
                  <a:cubicBezTo>
                    <a:pt x="1353683" y="220568"/>
                    <a:pt x="1342610" y="190214"/>
                    <a:pt x="1355271" y="215537"/>
                  </a:cubicBezTo>
                  <a:cubicBezTo>
                    <a:pt x="1356810" y="218616"/>
                    <a:pt x="1356998" y="222255"/>
                    <a:pt x="1358537" y="225334"/>
                  </a:cubicBezTo>
                  <a:cubicBezTo>
                    <a:pt x="1360292" y="228844"/>
                    <a:pt x="1363313" y="231621"/>
                    <a:pt x="1365068" y="235131"/>
                  </a:cubicBezTo>
                  <a:cubicBezTo>
                    <a:pt x="1366607" y="238210"/>
                    <a:pt x="1366333" y="242127"/>
                    <a:pt x="1368334" y="244928"/>
                  </a:cubicBezTo>
                  <a:cubicBezTo>
                    <a:pt x="1371913" y="249939"/>
                    <a:pt x="1381397" y="257991"/>
                    <a:pt x="1381397" y="257991"/>
                  </a:cubicBezTo>
                  <a:cubicBezTo>
                    <a:pt x="1382485" y="261257"/>
                    <a:pt x="1382891" y="264836"/>
                    <a:pt x="1384662" y="267788"/>
                  </a:cubicBezTo>
                  <a:cubicBezTo>
                    <a:pt x="1386246" y="270428"/>
                    <a:pt x="1388440" y="272943"/>
                    <a:pt x="1391194" y="274320"/>
                  </a:cubicBezTo>
                  <a:cubicBezTo>
                    <a:pt x="1409764" y="283605"/>
                    <a:pt x="1415650" y="280851"/>
                    <a:pt x="1436914" y="280851"/>
                  </a:cubicBezTo>
                </a:path>
              </a:pathLst>
            </a:custGeom>
            <a:noFill/>
            <a:ln w="28575">
              <a:solidFill>
                <a:srgbClr val="243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DD8F9527-A2E1-16CD-ACCE-4F0C301CBDFE}"/>
                </a:ext>
              </a:extLst>
            </p:cNvPr>
            <p:cNvSpPr/>
            <p:nvPr/>
          </p:nvSpPr>
          <p:spPr>
            <a:xfrm>
              <a:off x="1741622" y="1791494"/>
              <a:ext cx="1727563" cy="1944031"/>
            </a:xfrm>
            <a:custGeom>
              <a:avLst/>
              <a:gdLst>
                <a:gd name="connsiteX0" fmla="*/ 0 w 1727563"/>
                <a:gd name="connsiteY0" fmla="*/ 1939834 h 1944031"/>
                <a:gd name="connsiteX1" fmla="*/ 42454 w 1727563"/>
                <a:gd name="connsiteY1" fmla="*/ 1936568 h 1944031"/>
                <a:gd name="connsiteX2" fmla="*/ 104503 w 1727563"/>
                <a:gd name="connsiteY2" fmla="*/ 1930037 h 1944031"/>
                <a:gd name="connsiteX3" fmla="*/ 199209 w 1727563"/>
                <a:gd name="connsiteY3" fmla="*/ 1920240 h 1944031"/>
                <a:gd name="connsiteX4" fmla="*/ 218803 w 1727563"/>
                <a:gd name="connsiteY4" fmla="*/ 1910443 h 1944031"/>
                <a:gd name="connsiteX5" fmla="*/ 231866 w 1727563"/>
                <a:gd name="connsiteY5" fmla="*/ 1897380 h 1944031"/>
                <a:gd name="connsiteX6" fmla="*/ 261257 w 1727563"/>
                <a:gd name="connsiteY6" fmla="*/ 1881051 h 1944031"/>
                <a:gd name="connsiteX7" fmla="*/ 274320 w 1727563"/>
                <a:gd name="connsiteY7" fmla="*/ 1867988 h 1944031"/>
                <a:gd name="connsiteX8" fmla="*/ 284117 w 1727563"/>
                <a:gd name="connsiteY8" fmla="*/ 1861457 h 1944031"/>
                <a:gd name="connsiteX9" fmla="*/ 290649 w 1727563"/>
                <a:gd name="connsiteY9" fmla="*/ 1854926 h 1944031"/>
                <a:gd name="connsiteX10" fmla="*/ 310243 w 1727563"/>
                <a:gd name="connsiteY10" fmla="*/ 1841863 h 1944031"/>
                <a:gd name="connsiteX11" fmla="*/ 329837 w 1727563"/>
                <a:gd name="connsiteY11" fmla="*/ 1822268 h 1944031"/>
                <a:gd name="connsiteX12" fmla="*/ 336369 w 1727563"/>
                <a:gd name="connsiteY12" fmla="*/ 1815737 h 1944031"/>
                <a:gd name="connsiteX13" fmla="*/ 342900 w 1727563"/>
                <a:gd name="connsiteY13" fmla="*/ 1805940 h 1944031"/>
                <a:gd name="connsiteX14" fmla="*/ 355963 w 1727563"/>
                <a:gd name="connsiteY14" fmla="*/ 1792877 h 1944031"/>
                <a:gd name="connsiteX15" fmla="*/ 365760 w 1727563"/>
                <a:gd name="connsiteY15" fmla="*/ 1776548 h 1944031"/>
                <a:gd name="connsiteX16" fmla="*/ 369026 w 1727563"/>
                <a:gd name="connsiteY16" fmla="*/ 1766751 h 1944031"/>
                <a:gd name="connsiteX17" fmla="*/ 375557 w 1727563"/>
                <a:gd name="connsiteY17" fmla="*/ 1756954 h 1944031"/>
                <a:gd name="connsiteX18" fmla="*/ 378823 w 1727563"/>
                <a:gd name="connsiteY18" fmla="*/ 1747157 h 1944031"/>
                <a:gd name="connsiteX19" fmla="*/ 391886 w 1727563"/>
                <a:gd name="connsiteY19" fmla="*/ 1730828 h 1944031"/>
                <a:gd name="connsiteX20" fmla="*/ 401683 w 1727563"/>
                <a:gd name="connsiteY20" fmla="*/ 1724297 h 1944031"/>
                <a:gd name="connsiteX21" fmla="*/ 408214 w 1727563"/>
                <a:gd name="connsiteY21" fmla="*/ 1714500 h 1944031"/>
                <a:gd name="connsiteX22" fmla="*/ 414746 w 1727563"/>
                <a:gd name="connsiteY22" fmla="*/ 1707968 h 1944031"/>
                <a:gd name="connsiteX23" fmla="*/ 421277 w 1727563"/>
                <a:gd name="connsiteY23" fmla="*/ 1688374 h 1944031"/>
                <a:gd name="connsiteX24" fmla="*/ 424543 w 1727563"/>
                <a:gd name="connsiteY24" fmla="*/ 1678577 h 1944031"/>
                <a:gd name="connsiteX25" fmla="*/ 431074 w 1727563"/>
                <a:gd name="connsiteY25" fmla="*/ 1668780 h 1944031"/>
                <a:gd name="connsiteX26" fmla="*/ 437606 w 1727563"/>
                <a:gd name="connsiteY26" fmla="*/ 1662248 h 1944031"/>
                <a:gd name="connsiteX27" fmla="*/ 444137 w 1727563"/>
                <a:gd name="connsiteY27" fmla="*/ 1652451 h 1944031"/>
                <a:gd name="connsiteX28" fmla="*/ 457200 w 1727563"/>
                <a:gd name="connsiteY28" fmla="*/ 1639388 h 1944031"/>
                <a:gd name="connsiteX29" fmla="*/ 460466 w 1727563"/>
                <a:gd name="connsiteY29" fmla="*/ 1629591 h 1944031"/>
                <a:gd name="connsiteX30" fmla="*/ 473529 w 1727563"/>
                <a:gd name="connsiteY30" fmla="*/ 1613263 h 1944031"/>
                <a:gd name="connsiteX31" fmla="*/ 476794 w 1727563"/>
                <a:gd name="connsiteY31" fmla="*/ 1603466 h 1944031"/>
                <a:gd name="connsiteX32" fmla="*/ 483326 w 1727563"/>
                <a:gd name="connsiteY32" fmla="*/ 1596934 h 1944031"/>
                <a:gd name="connsiteX33" fmla="*/ 496389 w 1727563"/>
                <a:gd name="connsiteY33" fmla="*/ 1570808 h 1944031"/>
                <a:gd name="connsiteX34" fmla="*/ 502920 w 1727563"/>
                <a:gd name="connsiteY34" fmla="*/ 1551214 h 1944031"/>
                <a:gd name="connsiteX35" fmla="*/ 512717 w 1727563"/>
                <a:gd name="connsiteY35" fmla="*/ 1531620 h 1944031"/>
                <a:gd name="connsiteX36" fmla="*/ 519249 w 1727563"/>
                <a:gd name="connsiteY36" fmla="*/ 1525088 h 1944031"/>
                <a:gd name="connsiteX37" fmla="*/ 529046 w 1727563"/>
                <a:gd name="connsiteY37" fmla="*/ 1508760 h 1944031"/>
                <a:gd name="connsiteX38" fmla="*/ 532311 w 1727563"/>
                <a:gd name="connsiteY38" fmla="*/ 1498963 h 1944031"/>
                <a:gd name="connsiteX39" fmla="*/ 538843 w 1727563"/>
                <a:gd name="connsiteY39" fmla="*/ 1489166 h 1944031"/>
                <a:gd name="connsiteX40" fmla="*/ 548640 w 1727563"/>
                <a:gd name="connsiteY40" fmla="*/ 1459774 h 1944031"/>
                <a:gd name="connsiteX41" fmla="*/ 551906 w 1727563"/>
                <a:gd name="connsiteY41" fmla="*/ 1449977 h 1944031"/>
                <a:gd name="connsiteX42" fmla="*/ 564969 w 1727563"/>
                <a:gd name="connsiteY42" fmla="*/ 1420586 h 1944031"/>
                <a:gd name="connsiteX43" fmla="*/ 574766 w 1727563"/>
                <a:gd name="connsiteY43" fmla="*/ 1391194 h 1944031"/>
                <a:gd name="connsiteX44" fmla="*/ 578031 w 1727563"/>
                <a:gd name="connsiteY44" fmla="*/ 1381397 h 1944031"/>
                <a:gd name="connsiteX45" fmla="*/ 584563 w 1727563"/>
                <a:gd name="connsiteY45" fmla="*/ 1374866 h 1944031"/>
                <a:gd name="connsiteX46" fmla="*/ 587829 w 1727563"/>
                <a:gd name="connsiteY46" fmla="*/ 1352006 h 1944031"/>
                <a:gd name="connsiteX47" fmla="*/ 594360 w 1727563"/>
                <a:gd name="connsiteY47" fmla="*/ 1332411 h 1944031"/>
                <a:gd name="connsiteX48" fmla="*/ 604157 w 1727563"/>
                <a:gd name="connsiteY48" fmla="*/ 1303020 h 1944031"/>
                <a:gd name="connsiteX49" fmla="*/ 607423 w 1727563"/>
                <a:gd name="connsiteY49" fmla="*/ 1293223 h 1944031"/>
                <a:gd name="connsiteX50" fmla="*/ 610689 w 1727563"/>
                <a:gd name="connsiteY50" fmla="*/ 1283426 h 1944031"/>
                <a:gd name="connsiteX51" fmla="*/ 613954 w 1727563"/>
                <a:gd name="connsiteY51" fmla="*/ 1267097 h 1944031"/>
                <a:gd name="connsiteX52" fmla="*/ 620486 w 1727563"/>
                <a:gd name="connsiteY52" fmla="*/ 1247503 h 1944031"/>
                <a:gd name="connsiteX53" fmla="*/ 623751 w 1727563"/>
                <a:gd name="connsiteY53" fmla="*/ 1237706 h 1944031"/>
                <a:gd name="connsiteX54" fmla="*/ 627017 w 1727563"/>
                <a:gd name="connsiteY54" fmla="*/ 1227908 h 1944031"/>
                <a:gd name="connsiteX55" fmla="*/ 630283 w 1727563"/>
                <a:gd name="connsiteY55" fmla="*/ 1214846 h 1944031"/>
                <a:gd name="connsiteX56" fmla="*/ 633549 w 1727563"/>
                <a:gd name="connsiteY56" fmla="*/ 1198517 h 1944031"/>
                <a:gd name="connsiteX57" fmla="*/ 640080 w 1727563"/>
                <a:gd name="connsiteY57" fmla="*/ 1178923 h 1944031"/>
                <a:gd name="connsiteX58" fmla="*/ 643346 w 1727563"/>
                <a:gd name="connsiteY58" fmla="*/ 1169126 h 1944031"/>
                <a:gd name="connsiteX59" fmla="*/ 649877 w 1727563"/>
                <a:gd name="connsiteY59" fmla="*/ 1143000 h 1944031"/>
                <a:gd name="connsiteX60" fmla="*/ 656409 w 1727563"/>
                <a:gd name="connsiteY60" fmla="*/ 1123406 h 1944031"/>
                <a:gd name="connsiteX61" fmla="*/ 662940 w 1727563"/>
                <a:gd name="connsiteY61" fmla="*/ 1094014 h 1944031"/>
                <a:gd name="connsiteX62" fmla="*/ 669471 w 1727563"/>
                <a:gd name="connsiteY62" fmla="*/ 1074420 h 1944031"/>
                <a:gd name="connsiteX63" fmla="*/ 676003 w 1727563"/>
                <a:gd name="connsiteY63" fmla="*/ 1064623 h 1944031"/>
                <a:gd name="connsiteX64" fmla="*/ 682534 w 1727563"/>
                <a:gd name="connsiteY64" fmla="*/ 1045028 h 1944031"/>
                <a:gd name="connsiteX65" fmla="*/ 685800 w 1727563"/>
                <a:gd name="connsiteY65" fmla="*/ 1035231 h 1944031"/>
                <a:gd name="connsiteX66" fmla="*/ 692331 w 1727563"/>
                <a:gd name="connsiteY66" fmla="*/ 1025434 h 1944031"/>
                <a:gd name="connsiteX67" fmla="*/ 698863 w 1727563"/>
                <a:gd name="connsiteY67" fmla="*/ 1005840 h 1944031"/>
                <a:gd name="connsiteX68" fmla="*/ 702129 w 1727563"/>
                <a:gd name="connsiteY68" fmla="*/ 996043 h 1944031"/>
                <a:gd name="connsiteX69" fmla="*/ 708660 w 1727563"/>
                <a:gd name="connsiteY69" fmla="*/ 989511 h 1944031"/>
                <a:gd name="connsiteX70" fmla="*/ 718457 w 1727563"/>
                <a:gd name="connsiteY70" fmla="*/ 969917 h 1944031"/>
                <a:gd name="connsiteX71" fmla="*/ 724989 w 1727563"/>
                <a:gd name="connsiteY71" fmla="*/ 950323 h 1944031"/>
                <a:gd name="connsiteX72" fmla="*/ 734786 w 1727563"/>
                <a:gd name="connsiteY72" fmla="*/ 920931 h 1944031"/>
                <a:gd name="connsiteX73" fmla="*/ 738051 w 1727563"/>
                <a:gd name="connsiteY73" fmla="*/ 911134 h 1944031"/>
                <a:gd name="connsiteX74" fmla="*/ 744583 w 1727563"/>
                <a:gd name="connsiteY74" fmla="*/ 904603 h 1944031"/>
                <a:gd name="connsiteX75" fmla="*/ 754380 w 1727563"/>
                <a:gd name="connsiteY75" fmla="*/ 888274 h 1944031"/>
                <a:gd name="connsiteX76" fmla="*/ 757646 w 1727563"/>
                <a:gd name="connsiteY76" fmla="*/ 878477 h 1944031"/>
                <a:gd name="connsiteX77" fmla="*/ 764177 w 1727563"/>
                <a:gd name="connsiteY77" fmla="*/ 868680 h 1944031"/>
                <a:gd name="connsiteX78" fmla="*/ 770709 w 1727563"/>
                <a:gd name="connsiteY78" fmla="*/ 849086 h 1944031"/>
                <a:gd name="connsiteX79" fmla="*/ 783771 w 1727563"/>
                <a:gd name="connsiteY79" fmla="*/ 832757 h 1944031"/>
                <a:gd name="connsiteX80" fmla="*/ 790303 w 1727563"/>
                <a:gd name="connsiteY80" fmla="*/ 826226 h 1944031"/>
                <a:gd name="connsiteX81" fmla="*/ 809897 w 1727563"/>
                <a:gd name="connsiteY81" fmla="*/ 796834 h 1944031"/>
                <a:gd name="connsiteX82" fmla="*/ 816429 w 1727563"/>
                <a:gd name="connsiteY82" fmla="*/ 787037 h 1944031"/>
                <a:gd name="connsiteX83" fmla="*/ 826226 w 1727563"/>
                <a:gd name="connsiteY83" fmla="*/ 767443 h 1944031"/>
                <a:gd name="connsiteX84" fmla="*/ 832757 w 1727563"/>
                <a:gd name="connsiteY84" fmla="*/ 747848 h 1944031"/>
                <a:gd name="connsiteX85" fmla="*/ 836023 w 1727563"/>
                <a:gd name="connsiteY85" fmla="*/ 738051 h 1944031"/>
                <a:gd name="connsiteX86" fmla="*/ 852351 w 1727563"/>
                <a:gd name="connsiteY86" fmla="*/ 689066 h 1944031"/>
                <a:gd name="connsiteX87" fmla="*/ 862149 w 1727563"/>
                <a:gd name="connsiteY87" fmla="*/ 659674 h 1944031"/>
                <a:gd name="connsiteX88" fmla="*/ 865414 w 1727563"/>
                <a:gd name="connsiteY88" fmla="*/ 649877 h 1944031"/>
                <a:gd name="connsiteX89" fmla="*/ 871946 w 1727563"/>
                <a:gd name="connsiteY89" fmla="*/ 617220 h 1944031"/>
                <a:gd name="connsiteX90" fmla="*/ 875211 w 1727563"/>
                <a:gd name="connsiteY90" fmla="*/ 600891 h 1944031"/>
                <a:gd name="connsiteX91" fmla="*/ 881743 w 1727563"/>
                <a:gd name="connsiteY91" fmla="*/ 581297 h 1944031"/>
                <a:gd name="connsiteX92" fmla="*/ 888274 w 1727563"/>
                <a:gd name="connsiteY92" fmla="*/ 561703 h 1944031"/>
                <a:gd name="connsiteX93" fmla="*/ 891540 w 1727563"/>
                <a:gd name="connsiteY93" fmla="*/ 551906 h 1944031"/>
                <a:gd name="connsiteX94" fmla="*/ 898071 w 1727563"/>
                <a:gd name="connsiteY94" fmla="*/ 545374 h 1944031"/>
                <a:gd name="connsiteX95" fmla="*/ 911134 w 1727563"/>
                <a:gd name="connsiteY95" fmla="*/ 506186 h 1944031"/>
                <a:gd name="connsiteX96" fmla="*/ 914400 w 1727563"/>
                <a:gd name="connsiteY96" fmla="*/ 496388 h 1944031"/>
                <a:gd name="connsiteX97" fmla="*/ 920931 w 1727563"/>
                <a:gd name="connsiteY97" fmla="*/ 486591 h 1944031"/>
                <a:gd name="connsiteX98" fmla="*/ 924197 w 1727563"/>
                <a:gd name="connsiteY98" fmla="*/ 476794 h 1944031"/>
                <a:gd name="connsiteX99" fmla="*/ 930729 w 1727563"/>
                <a:gd name="connsiteY99" fmla="*/ 447403 h 1944031"/>
                <a:gd name="connsiteX100" fmla="*/ 937260 w 1727563"/>
                <a:gd name="connsiteY100" fmla="*/ 427808 h 1944031"/>
                <a:gd name="connsiteX101" fmla="*/ 940526 w 1727563"/>
                <a:gd name="connsiteY101" fmla="*/ 418011 h 1944031"/>
                <a:gd name="connsiteX102" fmla="*/ 950323 w 1727563"/>
                <a:gd name="connsiteY102" fmla="*/ 375557 h 1944031"/>
                <a:gd name="connsiteX103" fmla="*/ 956854 w 1727563"/>
                <a:gd name="connsiteY103" fmla="*/ 355963 h 1944031"/>
                <a:gd name="connsiteX104" fmla="*/ 969917 w 1727563"/>
                <a:gd name="connsiteY104" fmla="*/ 339634 h 1944031"/>
                <a:gd name="connsiteX105" fmla="*/ 982980 w 1727563"/>
                <a:gd name="connsiteY105" fmla="*/ 323306 h 1944031"/>
                <a:gd name="connsiteX106" fmla="*/ 989511 w 1727563"/>
                <a:gd name="connsiteY106" fmla="*/ 313508 h 1944031"/>
                <a:gd name="connsiteX107" fmla="*/ 1005840 w 1727563"/>
                <a:gd name="connsiteY107" fmla="*/ 300446 h 1944031"/>
                <a:gd name="connsiteX108" fmla="*/ 1028700 w 1727563"/>
                <a:gd name="connsiteY108" fmla="*/ 280851 h 1944031"/>
                <a:gd name="connsiteX109" fmla="*/ 1038497 w 1727563"/>
                <a:gd name="connsiteY109" fmla="*/ 277586 h 1944031"/>
                <a:gd name="connsiteX110" fmla="*/ 1054826 w 1727563"/>
                <a:gd name="connsiteY110" fmla="*/ 267788 h 1944031"/>
                <a:gd name="connsiteX111" fmla="*/ 1064623 w 1727563"/>
                <a:gd name="connsiteY111" fmla="*/ 261257 h 1944031"/>
                <a:gd name="connsiteX112" fmla="*/ 1084217 w 1727563"/>
                <a:gd name="connsiteY112" fmla="*/ 251460 h 1944031"/>
                <a:gd name="connsiteX113" fmla="*/ 1094014 w 1727563"/>
                <a:gd name="connsiteY113" fmla="*/ 235131 h 1944031"/>
                <a:gd name="connsiteX114" fmla="*/ 1103811 w 1727563"/>
                <a:gd name="connsiteY114" fmla="*/ 215537 h 1944031"/>
                <a:gd name="connsiteX115" fmla="*/ 1116874 w 1727563"/>
                <a:gd name="connsiteY115" fmla="*/ 202474 h 1944031"/>
                <a:gd name="connsiteX116" fmla="*/ 1136469 w 1727563"/>
                <a:gd name="connsiteY116" fmla="*/ 176348 h 1944031"/>
                <a:gd name="connsiteX117" fmla="*/ 1139734 w 1727563"/>
                <a:gd name="connsiteY117" fmla="*/ 166551 h 1944031"/>
                <a:gd name="connsiteX118" fmla="*/ 1146266 w 1727563"/>
                <a:gd name="connsiteY118" fmla="*/ 160020 h 1944031"/>
                <a:gd name="connsiteX119" fmla="*/ 1152797 w 1727563"/>
                <a:gd name="connsiteY119" fmla="*/ 150223 h 1944031"/>
                <a:gd name="connsiteX120" fmla="*/ 1162594 w 1727563"/>
                <a:gd name="connsiteY120" fmla="*/ 133894 h 1944031"/>
                <a:gd name="connsiteX121" fmla="*/ 1172391 w 1727563"/>
                <a:gd name="connsiteY121" fmla="*/ 114300 h 1944031"/>
                <a:gd name="connsiteX122" fmla="*/ 1182189 w 1727563"/>
                <a:gd name="connsiteY122" fmla="*/ 97971 h 1944031"/>
                <a:gd name="connsiteX123" fmla="*/ 1195251 w 1727563"/>
                <a:gd name="connsiteY123" fmla="*/ 68580 h 1944031"/>
                <a:gd name="connsiteX124" fmla="*/ 1201783 w 1727563"/>
                <a:gd name="connsiteY124" fmla="*/ 62048 h 1944031"/>
                <a:gd name="connsiteX125" fmla="*/ 1208314 w 1727563"/>
                <a:gd name="connsiteY125" fmla="*/ 42454 h 1944031"/>
                <a:gd name="connsiteX126" fmla="*/ 1214846 w 1727563"/>
                <a:gd name="connsiteY126" fmla="*/ 35923 h 1944031"/>
                <a:gd name="connsiteX127" fmla="*/ 1227909 w 1727563"/>
                <a:gd name="connsiteY127" fmla="*/ 19594 h 1944031"/>
                <a:gd name="connsiteX128" fmla="*/ 1231174 w 1727563"/>
                <a:gd name="connsiteY128" fmla="*/ 9797 h 1944031"/>
                <a:gd name="connsiteX129" fmla="*/ 1247503 w 1727563"/>
                <a:gd name="connsiteY129" fmla="*/ 0 h 1944031"/>
                <a:gd name="connsiteX130" fmla="*/ 1303020 w 1727563"/>
                <a:gd name="connsiteY130" fmla="*/ 9797 h 1944031"/>
                <a:gd name="connsiteX131" fmla="*/ 1322614 w 1727563"/>
                <a:gd name="connsiteY131" fmla="*/ 16328 h 1944031"/>
                <a:gd name="connsiteX132" fmla="*/ 1332411 w 1727563"/>
                <a:gd name="connsiteY132" fmla="*/ 19594 h 1944031"/>
                <a:gd name="connsiteX133" fmla="*/ 1338943 w 1727563"/>
                <a:gd name="connsiteY133" fmla="*/ 26126 h 1944031"/>
                <a:gd name="connsiteX134" fmla="*/ 1348740 w 1727563"/>
                <a:gd name="connsiteY134" fmla="*/ 29391 h 1944031"/>
                <a:gd name="connsiteX135" fmla="*/ 1355271 w 1727563"/>
                <a:gd name="connsiteY135" fmla="*/ 39188 h 1944031"/>
                <a:gd name="connsiteX136" fmla="*/ 1371600 w 1727563"/>
                <a:gd name="connsiteY136" fmla="*/ 52251 h 1944031"/>
                <a:gd name="connsiteX137" fmla="*/ 1417320 w 1727563"/>
                <a:gd name="connsiteY137" fmla="*/ 48986 h 1944031"/>
                <a:gd name="connsiteX138" fmla="*/ 1423851 w 1727563"/>
                <a:gd name="connsiteY138" fmla="*/ 42454 h 1944031"/>
                <a:gd name="connsiteX139" fmla="*/ 1433649 w 1727563"/>
                <a:gd name="connsiteY139" fmla="*/ 35923 h 1944031"/>
                <a:gd name="connsiteX140" fmla="*/ 1440180 w 1727563"/>
                <a:gd name="connsiteY140" fmla="*/ 29391 h 1944031"/>
                <a:gd name="connsiteX141" fmla="*/ 1449977 w 1727563"/>
                <a:gd name="connsiteY141" fmla="*/ 22860 h 1944031"/>
                <a:gd name="connsiteX142" fmla="*/ 1456509 w 1727563"/>
                <a:gd name="connsiteY142" fmla="*/ 16328 h 1944031"/>
                <a:gd name="connsiteX143" fmla="*/ 1466306 w 1727563"/>
                <a:gd name="connsiteY143" fmla="*/ 13063 h 1944031"/>
                <a:gd name="connsiteX144" fmla="*/ 1472837 w 1727563"/>
                <a:gd name="connsiteY144" fmla="*/ 6531 h 1944031"/>
                <a:gd name="connsiteX145" fmla="*/ 1512026 w 1727563"/>
                <a:gd name="connsiteY145" fmla="*/ 6531 h 1944031"/>
                <a:gd name="connsiteX146" fmla="*/ 1525089 w 1727563"/>
                <a:gd name="connsiteY146" fmla="*/ 26126 h 1944031"/>
                <a:gd name="connsiteX147" fmla="*/ 1541417 w 1727563"/>
                <a:gd name="connsiteY147" fmla="*/ 42454 h 1944031"/>
                <a:gd name="connsiteX148" fmla="*/ 1551214 w 1727563"/>
                <a:gd name="connsiteY148" fmla="*/ 45720 h 1944031"/>
                <a:gd name="connsiteX149" fmla="*/ 1564277 w 1727563"/>
                <a:gd name="connsiteY149" fmla="*/ 58783 h 1944031"/>
                <a:gd name="connsiteX150" fmla="*/ 1570809 w 1727563"/>
                <a:gd name="connsiteY150" fmla="*/ 65314 h 1944031"/>
                <a:gd name="connsiteX151" fmla="*/ 1574074 w 1727563"/>
                <a:gd name="connsiteY151" fmla="*/ 75111 h 1944031"/>
                <a:gd name="connsiteX152" fmla="*/ 1593669 w 1727563"/>
                <a:gd name="connsiteY152" fmla="*/ 104503 h 1944031"/>
                <a:gd name="connsiteX153" fmla="*/ 1606731 w 1727563"/>
                <a:gd name="connsiteY153" fmla="*/ 124097 h 1944031"/>
                <a:gd name="connsiteX154" fmla="*/ 1613263 w 1727563"/>
                <a:gd name="connsiteY154" fmla="*/ 133894 h 1944031"/>
                <a:gd name="connsiteX155" fmla="*/ 1619794 w 1727563"/>
                <a:gd name="connsiteY155" fmla="*/ 140426 h 1944031"/>
                <a:gd name="connsiteX156" fmla="*/ 1623060 w 1727563"/>
                <a:gd name="connsiteY156" fmla="*/ 150223 h 1944031"/>
                <a:gd name="connsiteX157" fmla="*/ 1642654 w 1727563"/>
                <a:gd name="connsiteY157" fmla="*/ 173083 h 1944031"/>
                <a:gd name="connsiteX158" fmla="*/ 1649186 w 1727563"/>
                <a:gd name="connsiteY158" fmla="*/ 179614 h 1944031"/>
                <a:gd name="connsiteX159" fmla="*/ 1658983 w 1727563"/>
                <a:gd name="connsiteY159" fmla="*/ 195943 h 1944031"/>
                <a:gd name="connsiteX160" fmla="*/ 1672046 w 1727563"/>
                <a:gd name="connsiteY160" fmla="*/ 215537 h 1944031"/>
                <a:gd name="connsiteX161" fmla="*/ 1681843 w 1727563"/>
                <a:gd name="connsiteY161" fmla="*/ 222068 h 1944031"/>
                <a:gd name="connsiteX162" fmla="*/ 1688374 w 1727563"/>
                <a:gd name="connsiteY162" fmla="*/ 228600 h 1944031"/>
                <a:gd name="connsiteX163" fmla="*/ 1698171 w 1727563"/>
                <a:gd name="connsiteY163" fmla="*/ 231866 h 1944031"/>
                <a:gd name="connsiteX164" fmla="*/ 1704703 w 1727563"/>
                <a:gd name="connsiteY164" fmla="*/ 238397 h 1944031"/>
                <a:gd name="connsiteX165" fmla="*/ 1724297 w 1727563"/>
                <a:gd name="connsiteY165" fmla="*/ 248194 h 1944031"/>
                <a:gd name="connsiteX166" fmla="*/ 1727563 w 1727563"/>
                <a:gd name="connsiteY166" fmla="*/ 248194 h 194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727563" h="1944031">
                  <a:moveTo>
                    <a:pt x="0" y="1939834"/>
                  </a:moveTo>
                  <a:cubicBezTo>
                    <a:pt x="62920" y="1948823"/>
                    <a:pt x="-14177" y="1941286"/>
                    <a:pt x="42454" y="1936568"/>
                  </a:cubicBezTo>
                  <a:cubicBezTo>
                    <a:pt x="89314" y="1932664"/>
                    <a:pt x="68667" y="1935157"/>
                    <a:pt x="104503" y="1930037"/>
                  </a:cubicBezTo>
                  <a:cubicBezTo>
                    <a:pt x="147872" y="1915581"/>
                    <a:pt x="117219" y="1923805"/>
                    <a:pt x="199209" y="1920240"/>
                  </a:cubicBezTo>
                  <a:cubicBezTo>
                    <a:pt x="208690" y="1917079"/>
                    <a:pt x="210747" y="1917348"/>
                    <a:pt x="218803" y="1910443"/>
                  </a:cubicBezTo>
                  <a:cubicBezTo>
                    <a:pt x="223478" y="1906435"/>
                    <a:pt x="226024" y="1899327"/>
                    <a:pt x="231866" y="1897380"/>
                  </a:cubicBezTo>
                  <a:cubicBezTo>
                    <a:pt x="244186" y="1893273"/>
                    <a:pt x="250028" y="1892280"/>
                    <a:pt x="261257" y="1881051"/>
                  </a:cubicBezTo>
                  <a:cubicBezTo>
                    <a:pt x="265611" y="1876697"/>
                    <a:pt x="269196" y="1871404"/>
                    <a:pt x="274320" y="1867988"/>
                  </a:cubicBezTo>
                  <a:cubicBezTo>
                    <a:pt x="277586" y="1865811"/>
                    <a:pt x="281052" y="1863909"/>
                    <a:pt x="284117" y="1861457"/>
                  </a:cubicBezTo>
                  <a:cubicBezTo>
                    <a:pt x="286521" y="1859534"/>
                    <a:pt x="288186" y="1856773"/>
                    <a:pt x="290649" y="1854926"/>
                  </a:cubicBezTo>
                  <a:cubicBezTo>
                    <a:pt x="296929" y="1850216"/>
                    <a:pt x="304692" y="1847414"/>
                    <a:pt x="310243" y="1841863"/>
                  </a:cubicBezTo>
                  <a:lnTo>
                    <a:pt x="329837" y="1822268"/>
                  </a:lnTo>
                  <a:cubicBezTo>
                    <a:pt x="332014" y="1820091"/>
                    <a:pt x="334661" y="1818299"/>
                    <a:pt x="336369" y="1815737"/>
                  </a:cubicBezTo>
                  <a:cubicBezTo>
                    <a:pt x="338546" y="1812471"/>
                    <a:pt x="340346" y="1808920"/>
                    <a:pt x="342900" y="1805940"/>
                  </a:cubicBezTo>
                  <a:cubicBezTo>
                    <a:pt x="346908" y="1801265"/>
                    <a:pt x="355963" y="1792877"/>
                    <a:pt x="355963" y="1792877"/>
                  </a:cubicBezTo>
                  <a:cubicBezTo>
                    <a:pt x="365215" y="1765124"/>
                    <a:pt x="352312" y="1798962"/>
                    <a:pt x="365760" y="1776548"/>
                  </a:cubicBezTo>
                  <a:cubicBezTo>
                    <a:pt x="367531" y="1773596"/>
                    <a:pt x="367487" y="1769830"/>
                    <a:pt x="369026" y="1766751"/>
                  </a:cubicBezTo>
                  <a:cubicBezTo>
                    <a:pt x="370781" y="1763241"/>
                    <a:pt x="373802" y="1760464"/>
                    <a:pt x="375557" y="1756954"/>
                  </a:cubicBezTo>
                  <a:cubicBezTo>
                    <a:pt x="377096" y="1753875"/>
                    <a:pt x="377284" y="1750236"/>
                    <a:pt x="378823" y="1747157"/>
                  </a:cubicBezTo>
                  <a:cubicBezTo>
                    <a:pt x="381652" y="1741498"/>
                    <a:pt x="386823" y="1734878"/>
                    <a:pt x="391886" y="1730828"/>
                  </a:cubicBezTo>
                  <a:cubicBezTo>
                    <a:pt x="394951" y="1728376"/>
                    <a:pt x="398417" y="1726474"/>
                    <a:pt x="401683" y="1724297"/>
                  </a:cubicBezTo>
                  <a:cubicBezTo>
                    <a:pt x="403860" y="1721031"/>
                    <a:pt x="405762" y="1717565"/>
                    <a:pt x="408214" y="1714500"/>
                  </a:cubicBezTo>
                  <a:cubicBezTo>
                    <a:pt x="410138" y="1712096"/>
                    <a:pt x="413369" y="1710722"/>
                    <a:pt x="414746" y="1707968"/>
                  </a:cubicBezTo>
                  <a:cubicBezTo>
                    <a:pt x="417825" y="1701810"/>
                    <a:pt x="419100" y="1694905"/>
                    <a:pt x="421277" y="1688374"/>
                  </a:cubicBezTo>
                  <a:cubicBezTo>
                    <a:pt x="422366" y="1685108"/>
                    <a:pt x="422634" y="1681441"/>
                    <a:pt x="424543" y="1678577"/>
                  </a:cubicBezTo>
                  <a:cubicBezTo>
                    <a:pt x="426720" y="1675311"/>
                    <a:pt x="428622" y="1671845"/>
                    <a:pt x="431074" y="1668780"/>
                  </a:cubicBezTo>
                  <a:cubicBezTo>
                    <a:pt x="432998" y="1666376"/>
                    <a:pt x="435682" y="1664652"/>
                    <a:pt x="437606" y="1662248"/>
                  </a:cubicBezTo>
                  <a:cubicBezTo>
                    <a:pt x="440058" y="1659183"/>
                    <a:pt x="441583" y="1655431"/>
                    <a:pt x="444137" y="1652451"/>
                  </a:cubicBezTo>
                  <a:cubicBezTo>
                    <a:pt x="448145" y="1647776"/>
                    <a:pt x="457200" y="1639388"/>
                    <a:pt x="457200" y="1639388"/>
                  </a:cubicBezTo>
                  <a:cubicBezTo>
                    <a:pt x="458289" y="1636122"/>
                    <a:pt x="458927" y="1632670"/>
                    <a:pt x="460466" y="1629591"/>
                  </a:cubicBezTo>
                  <a:cubicBezTo>
                    <a:pt x="464587" y="1621350"/>
                    <a:pt x="467452" y="1619339"/>
                    <a:pt x="473529" y="1613263"/>
                  </a:cubicBezTo>
                  <a:cubicBezTo>
                    <a:pt x="474617" y="1609997"/>
                    <a:pt x="475023" y="1606418"/>
                    <a:pt x="476794" y="1603466"/>
                  </a:cubicBezTo>
                  <a:cubicBezTo>
                    <a:pt x="478378" y="1600826"/>
                    <a:pt x="481949" y="1599688"/>
                    <a:pt x="483326" y="1596934"/>
                  </a:cubicBezTo>
                  <a:cubicBezTo>
                    <a:pt x="498337" y="1566913"/>
                    <a:pt x="481632" y="1585565"/>
                    <a:pt x="496389" y="1570808"/>
                  </a:cubicBezTo>
                  <a:lnTo>
                    <a:pt x="502920" y="1551214"/>
                  </a:lnTo>
                  <a:cubicBezTo>
                    <a:pt x="506369" y="1540868"/>
                    <a:pt x="505484" y="1540662"/>
                    <a:pt x="512717" y="1531620"/>
                  </a:cubicBezTo>
                  <a:cubicBezTo>
                    <a:pt x="514641" y="1529216"/>
                    <a:pt x="517072" y="1527265"/>
                    <a:pt x="519249" y="1525088"/>
                  </a:cubicBezTo>
                  <a:cubicBezTo>
                    <a:pt x="528498" y="1497335"/>
                    <a:pt x="515598" y="1531173"/>
                    <a:pt x="529046" y="1508760"/>
                  </a:cubicBezTo>
                  <a:cubicBezTo>
                    <a:pt x="530817" y="1505808"/>
                    <a:pt x="530772" y="1502042"/>
                    <a:pt x="532311" y="1498963"/>
                  </a:cubicBezTo>
                  <a:cubicBezTo>
                    <a:pt x="534066" y="1495452"/>
                    <a:pt x="536666" y="1492432"/>
                    <a:pt x="538843" y="1489166"/>
                  </a:cubicBezTo>
                  <a:lnTo>
                    <a:pt x="548640" y="1459774"/>
                  </a:lnTo>
                  <a:cubicBezTo>
                    <a:pt x="549729" y="1456508"/>
                    <a:pt x="549997" y="1452841"/>
                    <a:pt x="551906" y="1449977"/>
                  </a:cubicBezTo>
                  <a:cubicBezTo>
                    <a:pt x="562255" y="1434453"/>
                    <a:pt x="557198" y="1443900"/>
                    <a:pt x="564969" y="1420586"/>
                  </a:cubicBezTo>
                  <a:lnTo>
                    <a:pt x="574766" y="1391194"/>
                  </a:lnTo>
                  <a:cubicBezTo>
                    <a:pt x="575854" y="1387928"/>
                    <a:pt x="575597" y="1383831"/>
                    <a:pt x="578031" y="1381397"/>
                  </a:cubicBezTo>
                  <a:lnTo>
                    <a:pt x="584563" y="1374866"/>
                  </a:lnTo>
                  <a:cubicBezTo>
                    <a:pt x="585652" y="1367246"/>
                    <a:pt x="586098" y="1359506"/>
                    <a:pt x="587829" y="1352006"/>
                  </a:cubicBezTo>
                  <a:cubicBezTo>
                    <a:pt x="589377" y="1345297"/>
                    <a:pt x="592183" y="1338943"/>
                    <a:pt x="594360" y="1332411"/>
                  </a:cubicBezTo>
                  <a:lnTo>
                    <a:pt x="604157" y="1303020"/>
                  </a:lnTo>
                  <a:lnTo>
                    <a:pt x="607423" y="1293223"/>
                  </a:lnTo>
                  <a:cubicBezTo>
                    <a:pt x="608512" y="1289957"/>
                    <a:pt x="610014" y="1286802"/>
                    <a:pt x="610689" y="1283426"/>
                  </a:cubicBezTo>
                  <a:cubicBezTo>
                    <a:pt x="611777" y="1277983"/>
                    <a:pt x="612494" y="1272452"/>
                    <a:pt x="613954" y="1267097"/>
                  </a:cubicBezTo>
                  <a:cubicBezTo>
                    <a:pt x="615765" y="1260455"/>
                    <a:pt x="618309" y="1254034"/>
                    <a:pt x="620486" y="1247503"/>
                  </a:cubicBezTo>
                  <a:lnTo>
                    <a:pt x="623751" y="1237706"/>
                  </a:lnTo>
                  <a:cubicBezTo>
                    <a:pt x="624840" y="1234440"/>
                    <a:pt x="626182" y="1231248"/>
                    <a:pt x="627017" y="1227908"/>
                  </a:cubicBezTo>
                  <a:cubicBezTo>
                    <a:pt x="628106" y="1223554"/>
                    <a:pt x="629309" y="1219227"/>
                    <a:pt x="630283" y="1214846"/>
                  </a:cubicBezTo>
                  <a:cubicBezTo>
                    <a:pt x="631487" y="1209427"/>
                    <a:pt x="632089" y="1203872"/>
                    <a:pt x="633549" y="1198517"/>
                  </a:cubicBezTo>
                  <a:cubicBezTo>
                    <a:pt x="635360" y="1191875"/>
                    <a:pt x="637903" y="1185454"/>
                    <a:pt x="640080" y="1178923"/>
                  </a:cubicBezTo>
                  <a:cubicBezTo>
                    <a:pt x="641169" y="1175657"/>
                    <a:pt x="642511" y="1172466"/>
                    <a:pt x="643346" y="1169126"/>
                  </a:cubicBezTo>
                  <a:cubicBezTo>
                    <a:pt x="645523" y="1160417"/>
                    <a:pt x="647038" y="1151516"/>
                    <a:pt x="649877" y="1143000"/>
                  </a:cubicBezTo>
                  <a:cubicBezTo>
                    <a:pt x="652054" y="1136469"/>
                    <a:pt x="655059" y="1130157"/>
                    <a:pt x="656409" y="1123406"/>
                  </a:cubicBezTo>
                  <a:cubicBezTo>
                    <a:pt x="658275" y="1114073"/>
                    <a:pt x="660170" y="1103246"/>
                    <a:pt x="662940" y="1094014"/>
                  </a:cubicBezTo>
                  <a:cubicBezTo>
                    <a:pt x="664918" y="1087420"/>
                    <a:pt x="665652" y="1080148"/>
                    <a:pt x="669471" y="1074420"/>
                  </a:cubicBezTo>
                  <a:cubicBezTo>
                    <a:pt x="671648" y="1071154"/>
                    <a:pt x="674409" y="1068210"/>
                    <a:pt x="676003" y="1064623"/>
                  </a:cubicBezTo>
                  <a:cubicBezTo>
                    <a:pt x="678799" y="1058331"/>
                    <a:pt x="680357" y="1051560"/>
                    <a:pt x="682534" y="1045028"/>
                  </a:cubicBezTo>
                  <a:cubicBezTo>
                    <a:pt x="683623" y="1041762"/>
                    <a:pt x="683891" y="1038095"/>
                    <a:pt x="685800" y="1035231"/>
                  </a:cubicBezTo>
                  <a:cubicBezTo>
                    <a:pt x="687977" y="1031965"/>
                    <a:pt x="690737" y="1029020"/>
                    <a:pt x="692331" y="1025434"/>
                  </a:cubicBezTo>
                  <a:cubicBezTo>
                    <a:pt x="695127" y="1019143"/>
                    <a:pt x="696686" y="1012371"/>
                    <a:pt x="698863" y="1005840"/>
                  </a:cubicBezTo>
                  <a:cubicBezTo>
                    <a:pt x="699952" y="1002574"/>
                    <a:pt x="699695" y="998477"/>
                    <a:pt x="702129" y="996043"/>
                  </a:cubicBezTo>
                  <a:lnTo>
                    <a:pt x="708660" y="989511"/>
                  </a:lnTo>
                  <a:cubicBezTo>
                    <a:pt x="720571" y="953781"/>
                    <a:pt x="701575" y="1007901"/>
                    <a:pt x="718457" y="969917"/>
                  </a:cubicBezTo>
                  <a:cubicBezTo>
                    <a:pt x="721253" y="963626"/>
                    <a:pt x="722812" y="956854"/>
                    <a:pt x="724989" y="950323"/>
                  </a:cubicBezTo>
                  <a:lnTo>
                    <a:pt x="734786" y="920931"/>
                  </a:lnTo>
                  <a:cubicBezTo>
                    <a:pt x="735874" y="917665"/>
                    <a:pt x="735617" y="913568"/>
                    <a:pt x="738051" y="911134"/>
                  </a:cubicBezTo>
                  <a:lnTo>
                    <a:pt x="744583" y="904603"/>
                  </a:lnTo>
                  <a:cubicBezTo>
                    <a:pt x="753835" y="876850"/>
                    <a:pt x="740932" y="910688"/>
                    <a:pt x="754380" y="888274"/>
                  </a:cubicBezTo>
                  <a:cubicBezTo>
                    <a:pt x="756151" y="885322"/>
                    <a:pt x="756107" y="881556"/>
                    <a:pt x="757646" y="878477"/>
                  </a:cubicBezTo>
                  <a:cubicBezTo>
                    <a:pt x="759401" y="874967"/>
                    <a:pt x="762583" y="872266"/>
                    <a:pt x="764177" y="868680"/>
                  </a:cubicBezTo>
                  <a:cubicBezTo>
                    <a:pt x="766973" y="862389"/>
                    <a:pt x="765841" y="853955"/>
                    <a:pt x="770709" y="849086"/>
                  </a:cubicBezTo>
                  <a:cubicBezTo>
                    <a:pt x="786487" y="833305"/>
                    <a:pt x="767282" y="853367"/>
                    <a:pt x="783771" y="832757"/>
                  </a:cubicBezTo>
                  <a:cubicBezTo>
                    <a:pt x="785694" y="830353"/>
                    <a:pt x="788456" y="828689"/>
                    <a:pt x="790303" y="826226"/>
                  </a:cubicBezTo>
                  <a:cubicBezTo>
                    <a:pt x="790311" y="826215"/>
                    <a:pt x="806627" y="801738"/>
                    <a:pt x="809897" y="796834"/>
                  </a:cubicBezTo>
                  <a:lnTo>
                    <a:pt x="816429" y="787037"/>
                  </a:lnTo>
                  <a:cubicBezTo>
                    <a:pt x="828334" y="751314"/>
                    <a:pt x="809348" y="805420"/>
                    <a:pt x="826226" y="767443"/>
                  </a:cubicBezTo>
                  <a:cubicBezTo>
                    <a:pt x="829022" y="761151"/>
                    <a:pt x="830580" y="754380"/>
                    <a:pt x="832757" y="747848"/>
                  </a:cubicBezTo>
                  <a:lnTo>
                    <a:pt x="836023" y="738051"/>
                  </a:lnTo>
                  <a:lnTo>
                    <a:pt x="852351" y="689066"/>
                  </a:lnTo>
                  <a:lnTo>
                    <a:pt x="862149" y="659674"/>
                  </a:lnTo>
                  <a:cubicBezTo>
                    <a:pt x="863237" y="656408"/>
                    <a:pt x="864848" y="653272"/>
                    <a:pt x="865414" y="649877"/>
                  </a:cubicBezTo>
                  <a:cubicBezTo>
                    <a:pt x="871819" y="611453"/>
                    <a:pt x="865447" y="646470"/>
                    <a:pt x="871946" y="617220"/>
                  </a:cubicBezTo>
                  <a:cubicBezTo>
                    <a:pt x="873150" y="611801"/>
                    <a:pt x="873751" y="606246"/>
                    <a:pt x="875211" y="600891"/>
                  </a:cubicBezTo>
                  <a:cubicBezTo>
                    <a:pt x="877022" y="594249"/>
                    <a:pt x="879566" y="587828"/>
                    <a:pt x="881743" y="581297"/>
                  </a:cubicBezTo>
                  <a:lnTo>
                    <a:pt x="888274" y="561703"/>
                  </a:lnTo>
                  <a:cubicBezTo>
                    <a:pt x="889363" y="558437"/>
                    <a:pt x="889106" y="554340"/>
                    <a:pt x="891540" y="551906"/>
                  </a:cubicBezTo>
                  <a:lnTo>
                    <a:pt x="898071" y="545374"/>
                  </a:lnTo>
                  <a:lnTo>
                    <a:pt x="911134" y="506186"/>
                  </a:lnTo>
                  <a:cubicBezTo>
                    <a:pt x="912223" y="502920"/>
                    <a:pt x="912490" y="499253"/>
                    <a:pt x="914400" y="496388"/>
                  </a:cubicBezTo>
                  <a:cubicBezTo>
                    <a:pt x="916577" y="493122"/>
                    <a:pt x="919176" y="490101"/>
                    <a:pt x="920931" y="486591"/>
                  </a:cubicBezTo>
                  <a:cubicBezTo>
                    <a:pt x="922470" y="483512"/>
                    <a:pt x="923362" y="480134"/>
                    <a:pt x="924197" y="476794"/>
                  </a:cubicBezTo>
                  <a:cubicBezTo>
                    <a:pt x="928862" y="458134"/>
                    <a:pt x="925697" y="464177"/>
                    <a:pt x="930729" y="447403"/>
                  </a:cubicBezTo>
                  <a:cubicBezTo>
                    <a:pt x="932707" y="440808"/>
                    <a:pt x="935083" y="434340"/>
                    <a:pt x="937260" y="427808"/>
                  </a:cubicBezTo>
                  <a:cubicBezTo>
                    <a:pt x="938349" y="424542"/>
                    <a:pt x="939851" y="421387"/>
                    <a:pt x="940526" y="418011"/>
                  </a:cubicBezTo>
                  <a:cubicBezTo>
                    <a:pt x="943118" y="405051"/>
                    <a:pt x="946381" y="387385"/>
                    <a:pt x="950323" y="375557"/>
                  </a:cubicBezTo>
                  <a:cubicBezTo>
                    <a:pt x="952500" y="369026"/>
                    <a:pt x="953035" y="361691"/>
                    <a:pt x="956854" y="355963"/>
                  </a:cubicBezTo>
                  <a:cubicBezTo>
                    <a:pt x="965094" y="343604"/>
                    <a:pt x="960611" y="348942"/>
                    <a:pt x="969917" y="339634"/>
                  </a:cubicBezTo>
                  <a:cubicBezTo>
                    <a:pt x="976276" y="320559"/>
                    <a:pt x="968208" y="338079"/>
                    <a:pt x="982980" y="323306"/>
                  </a:cubicBezTo>
                  <a:cubicBezTo>
                    <a:pt x="985755" y="320530"/>
                    <a:pt x="987059" y="316573"/>
                    <a:pt x="989511" y="313508"/>
                  </a:cubicBezTo>
                  <a:cubicBezTo>
                    <a:pt x="997593" y="303405"/>
                    <a:pt x="995043" y="309700"/>
                    <a:pt x="1005840" y="300446"/>
                  </a:cubicBezTo>
                  <a:cubicBezTo>
                    <a:pt x="1017085" y="290807"/>
                    <a:pt x="1016707" y="286848"/>
                    <a:pt x="1028700" y="280851"/>
                  </a:cubicBezTo>
                  <a:cubicBezTo>
                    <a:pt x="1031779" y="279312"/>
                    <a:pt x="1035231" y="278674"/>
                    <a:pt x="1038497" y="277586"/>
                  </a:cubicBezTo>
                  <a:cubicBezTo>
                    <a:pt x="1051255" y="264828"/>
                    <a:pt x="1037869" y="276266"/>
                    <a:pt x="1054826" y="267788"/>
                  </a:cubicBezTo>
                  <a:cubicBezTo>
                    <a:pt x="1058336" y="266033"/>
                    <a:pt x="1061113" y="263012"/>
                    <a:pt x="1064623" y="261257"/>
                  </a:cubicBezTo>
                  <a:cubicBezTo>
                    <a:pt x="1091664" y="247737"/>
                    <a:pt x="1056141" y="270177"/>
                    <a:pt x="1084217" y="251460"/>
                  </a:cubicBezTo>
                  <a:cubicBezTo>
                    <a:pt x="1093469" y="223707"/>
                    <a:pt x="1080566" y="257545"/>
                    <a:pt x="1094014" y="235131"/>
                  </a:cubicBezTo>
                  <a:cubicBezTo>
                    <a:pt x="1105600" y="215820"/>
                    <a:pt x="1087299" y="234801"/>
                    <a:pt x="1103811" y="215537"/>
                  </a:cubicBezTo>
                  <a:cubicBezTo>
                    <a:pt x="1107819" y="210862"/>
                    <a:pt x="1113458" y="207598"/>
                    <a:pt x="1116874" y="202474"/>
                  </a:cubicBezTo>
                  <a:cubicBezTo>
                    <a:pt x="1131645" y="180318"/>
                    <a:pt x="1124386" y="188431"/>
                    <a:pt x="1136469" y="176348"/>
                  </a:cubicBezTo>
                  <a:cubicBezTo>
                    <a:pt x="1137557" y="173082"/>
                    <a:pt x="1137963" y="169503"/>
                    <a:pt x="1139734" y="166551"/>
                  </a:cubicBezTo>
                  <a:cubicBezTo>
                    <a:pt x="1141318" y="163911"/>
                    <a:pt x="1144343" y="162424"/>
                    <a:pt x="1146266" y="160020"/>
                  </a:cubicBezTo>
                  <a:cubicBezTo>
                    <a:pt x="1148718" y="156955"/>
                    <a:pt x="1151042" y="153733"/>
                    <a:pt x="1152797" y="150223"/>
                  </a:cubicBezTo>
                  <a:cubicBezTo>
                    <a:pt x="1161276" y="133265"/>
                    <a:pt x="1149837" y="146652"/>
                    <a:pt x="1162594" y="133894"/>
                  </a:cubicBezTo>
                  <a:cubicBezTo>
                    <a:pt x="1170803" y="109269"/>
                    <a:pt x="1159730" y="139623"/>
                    <a:pt x="1172391" y="114300"/>
                  </a:cubicBezTo>
                  <a:cubicBezTo>
                    <a:pt x="1180869" y="97343"/>
                    <a:pt x="1169431" y="110729"/>
                    <a:pt x="1182189" y="97971"/>
                  </a:cubicBezTo>
                  <a:cubicBezTo>
                    <a:pt x="1187367" y="82436"/>
                    <a:pt x="1186380" y="79669"/>
                    <a:pt x="1195251" y="68580"/>
                  </a:cubicBezTo>
                  <a:cubicBezTo>
                    <a:pt x="1197175" y="66176"/>
                    <a:pt x="1199606" y="64225"/>
                    <a:pt x="1201783" y="62048"/>
                  </a:cubicBezTo>
                  <a:cubicBezTo>
                    <a:pt x="1203960" y="55517"/>
                    <a:pt x="1203445" y="47322"/>
                    <a:pt x="1208314" y="42454"/>
                  </a:cubicBezTo>
                  <a:cubicBezTo>
                    <a:pt x="1210491" y="40277"/>
                    <a:pt x="1212923" y="38327"/>
                    <a:pt x="1214846" y="35923"/>
                  </a:cubicBezTo>
                  <a:cubicBezTo>
                    <a:pt x="1231330" y="15319"/>
                    <a:pt x="1212133" y="35370"/>
                    <a:pt x="1227909" y="19594"/>
                  </a:cubicBezTo>
                  <a:cubicBezTo>
                    <a:pt x="1228997" y="16328"/>
                    <a:pt x="1229403" y="12749"/>
                    <a:pt x="1231174" y="9797"/>
                  </a:cubicBezTo>
                  <a:cubicBezTo>
                    <a:pt x="1235656" y="2327"/>
                    <a:pt x="1239798" y="2568"/>
                    <a:pt x="1247503" y="0"/>
                  </a:cubicBezTo>
                  <a:cubicBezTo>
                    <a:pt x="1290279" y="3889"/>
                    <a:pt x="1272021" y="-536"/>
                    <a:pt x="1303020" y="9797"/>
                  </a:cubicBezTo>
                  <a:lnTo>
                    <a:pt x="1322614" y="16328"/>
                  </a:lnTo>
                  <a:lnTo>
                    <a:pt x="1332411" y="19594"/>
                  </a:lnTo>
                  <a:cubicBezTo>
                    <a:pt x="1334588" y="21771"/>
                    <a:pt x="1336303" y="24542"/>
                    <a:pt x="1338943" y="26126"/>
                  </a:cubicBezTo>
                  <a:cubicBezTo>
                    <a:pt x="1341895" y="27897"/>
                    <a:pt x="1346052" y="27241"/>
                    <a:pt x="1348740" y="29391"/>
                  </a:cubicBezTo>
                  <a:cubicBezTo>
                    <a:pt x="1351805" y="31843"/>
                    <a:pt x="1352819" y="36123"/>
                    <a:pt x="1355271" y="39188"/>
                  </a:cubicBezTo>
                  <a:cubicBezTo>
                    <a:pt x="1360589" y="45836"/>
                    <a:pt x="1364325" y="47401"/>
                    <a:pt x="1371600" y="52251"/>
                  </a:cubicBezTo>
                  <a:cubicBezTo>
                    <a:pt x="1386840" y="51163"/>
                    <a:pt x="1402303" y="51802"/>
                    <a:pt x="1417320" y="48986"/>
                  </a:cubicBezTo>
                  <a:cubicBezTo>
                    <a:pt x="1420346" y="48419"/>
                    <a:pt x="1421447" y="44377"/>
                    <a:pt x="1423851" y="42454"/>
                  </a:cubicBezTo>
                  <a:cubicBezTo>
                    <a:pt x="1426916" y="40002"/>
                    <a:pt x="1430584" y="38375"/>
                    <a:pt x="1433649" y="35923"/>
                  </a:cubicBezTo>
                  <a:cubicBezTo>
                    <a:pt x="1436053" y="34000"/>
                    <a:pt x="1437776" y="31314"/>
                    <a:pt x="1440180" y="29391"/>
                  </a:cubicBezTo>
                  <a:cubicBezTo>
                    <a:pt x="1443245" y="26939"/>
                    <a:pt x="1446912" y="25312"/>
                    <a:pt x="1449977" y="22860"/>
                  </a:cubicBezTo>
                  <a:cubicBezTo>
                    <a:pt x="1452381" y="20936"/>
                    <a:pt x="1453869" y="17912"/>
                    <a:pt x="1456509" y="16328"/>
                  </a:cubicBezTo>
                  <a:cubicBezTo>
                    <a:pt x="1459461" y="14557"/>
                    <a:pt x="1463040" y="14151"/>
                    <a:pt x="1466306" y="13063"/>
                  </a:cubicBezTo>
                  <a:cubicBezTo>
                    <a:pt x="1468483" y="10886"/>
                    <a:pt x="1470083" y="7908"/>
                    <a:pt x="1472837" y="6531"/>
                  </a:cubicBezTo>
                  <a:cubicBezTo>
                    <a:pt x="1485781" y="59"/>
                    <a:pt x="1498328" y="4819"/>
                    <a:pt x="1512026" y="6531"/>
                  </a:cubicBezTo>
                  <a:lnTo>
                    <a:pt x="1525089" y="26126"/>
                  </a:lnTo>
                  <a:cubicBezTo>
                    <a:pt x="1531621" y="35924"/>
                    <a:pt x="1530531" y="37011"/>
                    <a:pt x="1541417" y="42454"/>
                  </a:cubicBezTo>
                  <a:cubicBezTo>
                    <a:pt x="1544496" y="43993"/>
                    <a:pt x="1547948" y="44631"/>
                    <a:pt x="1551214" y="45720"/>
                  </a:cubicBezTo>
                  <a:lnTo>
                    <a:pt x="1564277" y="58783"/>
                  </a:lnTo>
                  <a:lnTo>
                    <a:pt x="1570809" y="65314"/>
                  </a:lnTo>
                  <a:cubicBezTo>
                    <a:pt x="1571897" y="68580"/>
                    <a:pt x="1572402" y="72102"/>
                    <a:pt x="1574074" y="75111"/>
                  </a:cubicBezTo>
                  <a:cubicBezTo>
                    <a:pt x="1574086" y="75133"/>
                    <a:pt x="1590396" y="99594"/>
                    <a:pt x="1593669" y="104503"/>
                  </a:cubicBezTo>
                  <a:lnTo>
                    <a:pt x="1606731" y="124097"/>
                  </a:lnTo>
                  <a:cubicBezTo>
                    <a:pt x="1608908" y="127363"/>
                    <a:pt x="1610488" y="131118"/>
                    <a:pt x="1613263" y="133894"/>
                  </a:cubicBezTo>
                  <a:lnTo>
                    <a:pt x="1619794" y="140426"/>
                  </a:lnTo>
                  <a:cubicBezTo>
                    <a:pt x="1620883" y="143692"/>
                    <a:pt x="1621521" y="147144"/>
                    <a:pt x="1623060" y="150223"/>
                  </a:cubicBezTo>
                  <a:cubicBezTo>
                    <a:pt x="1628034" y="160171"/>
                    <a:pt x="1634618" y="165048"/>
                    <a:pt x="1642654" y="173083"/>
                  </a:cubicBezTo>
                  <a:lnTo>
                    <a:pt x="1649186" y="179614"/>
                  </a:lnTo>
                  <a:cubicBezTo>
                    <a:pt x="1655428" y="198344"/>
                    <a:pt x="1648225" y="181599"/>
                    <a:pt x="1658983" y="195943"/>
                  </a:cubicBezTo>
                  <a:cubicBezTo>
                    <a:pt x="1663693" y="202223"/>
                    <a:pt x="1665515" y="211183"/>
                    <a:pt x="1672046" y="215537"/>
                  </a:cubicBezTo>
                  <a:cubicBezTo>
                    <a:pt x="1675312" y="217714"/>
                    <a:pt x="1678778" y="219616"/>
                    <a:pt x="1681843" y="222068"/>
                  </a:cubicBezTo>
                  <a:cubicBezTo>
                    <a:pt x="1684247" y="223991"/>
                    <a:pt x="1685734" y="227016"/>
                    <a:pt x="1688374" y="228600"/>
                  </a:cubicBezTo>
                  <a:cubicBezTo>
                    <a:pt x="1691326" y="230371"/>
                    <a:pt x="1694905" y="230777"/>
                    <a:pt x="1698171" y="231866"/>
                  </a:cubicBezTo>
                  <a:cubicBezTo>
                    <a:pt x="1700348" y="234043"/>
                    <a:pt x="1702299" y="236474"/>
                    <a:pt x="1704703" y="238397"/>
                  </a:cubicBezTo>
                  <a:cubicBezTo>
                    <a:pt x="1711959" y="244201"/>
                    <a:pt x="1715518" y="245999"/>
                    <a:pt x="1724297" y="248194"/>
                  </a:cubicBezTo>
                  <a:cubicBezTo>
                    <a:pt x="1725353" y="248458"/>
                    <a:pt x="1726474" y="248194"/>
                    <a:pt x="1727563" y="24819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55808AB0-7E73-34B8-E57B-18F8FBF2232F}"/>
                </a:ext>
              </a:extLst>
            </p:cNvPr>
            <p:cNvSpPr/>
            <p:nvPr/>
          </p:nvSpPr>
          <p:spPr>
            <a:xfrm>
              <a:off x="1751252" y="1770895"/>
              <a:ext cx="2220685" cy="1982874"/>
            </a:xfrm>
            <a:custGeom>
              <a:avLst/>
              <a:gdLst>
                <a:gd name="connsiteX0" fmla="*/ 0 w 2220685"/>
                <a:gd name="connsiteY0" fmla="*/ 1962778 h 1982874"/>
                <a:gd name="connsiteX1" fmla="*/ 33494 w 2220685"/>
                <a:gd name="connsiteY1" fmla="*/ 1976176 h 1982874"/>
                <a:gd name="connsiteX2" fmla="*/ 77037 w 2220685"/>
                <a:gd name="connsiteY2" fmla="*/ 1982874 h 1982874"/>
                <a:gd name="connsiteX3" fmla="*/ 144026 w 2220685"/>
                <a:gd name="connsiteY3" fmla="*/ 1976176 h 1982874"/>
                <a:gd name="connsiteX4" fmla="*/ 157424 w 2220685"/>
                <a:gd name="connsiteY4" fmla="*/ 1972826 h 1982874"/>
                <a:gd name="connsiteX5" fmla="*/ 174171 w 2220685"/>
                <a:gd name="connsiteY5" fmla="*/ 1969477 h 1982874"/>
                <a:gd name="connsiteX6" fmla="*/ 194268 w 2220685"/>
                <a:gd name="connsiteY6" fmla="*/ 1962778 h 1982874"/>
                <a:gd name="connsiteX7" fmla="*/ 207666 w 2220685"/>
                <a:gd name="connsiteY7" fmla="*/ 1959428 h 1982874"/>
                <a:gd name="connsiteX8" fmla="*/ 241160 w 2220685"/>
                <a:gd name="connsiteY8" fmla="*/ 1952729 h 1982874"/>
                <a:gd name="connsiteX9" fmla="*/ 261257 w 2220685"/>
                <a:gd name="connsiteY9" fmla="*/ 1946031 h 1982874"/>
                <a:gd name="connsiteX10" fmla="*/ 301450 w 2220685"/>
                <a:gd name="connsiteY10" fmla="*/ 1925934 h 1982874"/>
                <a:gd name="connsiteX11" fmla="*/ 311499 w 2220685"/>
                <a:gd name="connsiteY11" fmla="*/ 1922584 h 1982874"/>
                <a:gd name="connsiteX12" fmla="*/ 321547 w 2220685"/>
                <a:gd name="connsiteY12" fmla="*/ 1919235 h 1982874"/>
                <a:gd name="connsiteX13" fmla="*/ 351692 w 2220685"/>
                <a:gd name="connsiteY13" fmla="*/ 1899138 h 1982874"/>
                <a:gd name="connsiteX14" fmla="*/ 361740 w 2220685"/>
                <a:gd name="connsiteY14" fmla="*/ 1892439 h 1982874"/>
                <a:gd name="connsiteX15" fmla="*/ 368439 w 2220685"/>
                <a:gd name="connsiteY15" fmla="*/ 1882391 h 1982874"/>
                <a:gd name="connsiteX16" fmla="*/ 398584 w 2220685"/>
                <a:gd name="connsiteY16" fmla="*/ 1865644 h 1982874"/>
                <a:gd name="connsiteX17" fmla="*/ 415332 w 2220685"/>
                <a:gd name="connsiteY17" fmla="*/ 1852246 h 1982874"/>
                <a:gd name="connsiteX18" fmla="*/ 435428 w 2220685"/>
                <a:gd name="connsiteY18" fmla="*/ 1838848 h 1982874"/>
                <a:gd name="connsiteX19" fmla="*/ 442127 w 2220685"/>
                <a:gd name="connsiteY19" fmla="*/ 1828800 h 1982874"/>
                <a:gd name="connsiteX20" fmla="*/ 452175 w 2220685"/>
                <a:gd name="connsiteY20" fmla="*/ 1825450 h 1982874"/>
                <a:gd name="connsiteX21" fmla="*/ 472272 w 2220685"/>
                <a:gd name="connsiteY21" fmla="*/ 1795305 h 1982874"/>
                <a:gd name="connsiteX22" fmla="*/ 478971 w 2220685"/>
                <a:gd name="connsiteY22" fmla="*/ 1785257 h 1982874"/>
                <a:gd name="connsiteX23" fmla="*/ 499068 w 2220685"/>
                <a:gd name="connsiteY23" fmla="*/ 1765160 h 1982874"/>
                <a:gd name="connsiteX24" fmla="*/ 512466 w 2220685"/>
                <a:gd name="connsiteY24" fmla="*/ 1745063 h 1982874"/>
                <a:gd name="connsiteX25" fmla="*/ 529213 w 2220685"/>
                <a:gd name="connsiteY25" fmla="*/ 1724967 h 1982874"/>
                <a:gd name="connsiteX26" fmla="*/ 532562 w 2220685"/>
                <a:gd name="connsiteY26" fmla="*/ 1714918 h 1982874"/>
                <a:gd name="connsiteX27" fmla="*/ 556008 w 2220685"/>
                <a:gd name="connsiteY27" fmla="*/ 1684773 h 1982874"/>
                <a:gd name="connsiteX28" fmla="*/ 566057 w 2220685"/>
                <a:gd name="connsiteY28" fmla="*/ 1678074 h 1982874"/>
                <a:gd name="connsiteX29" fmla="*/ 572756 w 2220685"/>
                <a:gd name="connsiteY29" fmla="*/ 1668026 h 1982874"/>
                <a:gd name="connsiteX30" fmla="*/ 582804 w 2220685"/>
                <a:gd name="connsiteY30" fmla="*/ 1661327 h 1982874"/>
                <a:gd name="connsiteX31" fmla="*/ 596202 w 2220685"/>
                <a:gd name="connsiteY31" fmla="*/ 1641231 h 1982874"/>
                <a:gd name="connsiteX32" fmla="*/ 602901 w 2220685"/>
                <a:gd name="connsiteY32" fmla="*/ 1631182 h 1982874"/>
                <a:gd name="connsiteX33" fmla="*/ 616299 w 2220685"/>
                <a:gd name="connsiteY33" fmla="*/ 1611085 h 1982874"/>
                <a:gd name="connsiteX34" fmla="*/ 633046 w 2220685"/>
                <a:gd name="connsiteY34" fmla="*/ 1590989 h 1982874"/>
                <a:gd name="connsiteX35" fmla="*/ 636395 w 2220685"/>
                <a:gd name="connsiteY35" fmla="*/ 1580940 h 1982874"/>
                <a:gd name="connsiteX36" fmla="*/ 649793 w 2220685"/>
                <a:gd name="connsiteY36" fmla="*/ 1560844 h 1982874"/>
                <a:gd name="connsiteX37" fmla="*/ 656492 w 2220685"/>
                <a:gd name="connsiteY37" fmla="*/ 1540747 h 1982874"/>
                <a:gd name="connsiteX38" fmla="*/ 659841 w 2220685"/>
                <a:gd name="connsiteY38" fmla="*/ 1530699 h 1982874"/>
                <a:gd name="connsiteX39" fmla="*/ 673239 w 2220685"/>
                <a:gd name="connsiteY39" fmla="*/ 1510602 h 1982874"/>
                <a:gd name="connsiteX40" fmla="*/ 683288 w 2220685"/>
                <a:gd name="connsiteY40" fmla="*/ 1490505 h 1982874"/>
                <a:gd name="connsiteX41" fmla="*/ 696685 w 2220685"/>
                <a:gd name="connsiteY41" fmla="*/ 1473758 h 1982874"/>
                <a:gd name="connsiteX42" fmla="*/ 710083 w 2220685"/>
                <a:gd name="connsiteY42" fmla="*/ 1443613 h 1982874"/>
                <a:gd name="connsiteX43" fmla="*/ 716782 w 2220685"/>
                <a:gd name="connsiteY43" fmla="*/ 1423516 h 1982874"/>
                <a:gd name="connsiteX44" fmla="*/ 726830 w 2220685"/>
                <a:gd name="connsiteY44" fmla="*/ 1379973 h 1982874"/>
                <a:gd name="connsiteX45" fmla="*/ 736879 w 2220685"/>
                <a:gd name="connsiteY45" fmla="*/ 1346479 h 1982874"/>
                <a:gd name="connsiteX46" fmla="*/ 743578 w 2220685"/>
                <a:gd name="connsiteY46" fmla="*/ 1336431 h 1982874"/>
                <a:gd name="connsiteX47" fmla="*/ 753626 w 2220685"/>
                <a:gd name="connsiteY47" fmla="*/ 1316334 h 1982874"/>
                <a:gd name="connsiteX48" fmla="*/ 756975 w 2220685"/>
                <a:gd name="connsiteY48" fmla="*/ 1306285 h 1982874"/>
                <a:gd name="connsiteX49" fmla="*/ 770373 w 2220685"/>
                <a:gd name="connsiteY49" fmla="*/ 1286189 h 1982874"/>
                <a:gd name="connsiteX50" fmla="*/ 777072 w 2220685"/>
                <a:gd name="connsiteY50" fmla="*/ 1266092 h 1982874"/>
                <a:gd name="connsiteX51" fmla="*/ 783771 w 2220685"/>
                <a:gd name="connsiteY51" fmla="*/ 1256044 h 1982874"/>
                <a:gd name="connsiteX52" fmla="*/ 790470 w 2220685"/>
                <a:gd name="connsiteY52" fmla="*/ 1235947 h 1982874"/>
                <a:gd name="connsiteX53" fmla="*/ 793819 w 2220685"/>
                <a:gd name="connsiteY53" fmla="*/ 1225899 h 1982874"/>
                <a:gd name="connsiteX54" fmla="*/ 800518 w 2220685"/>
                <a:gd name="connsiteY54" fmla="*/ 1215850 h 1982874"/>
                <a:gd name="connsiteX55" fmla="*/ 807217 w 2220685"/>
                <a:gd name="connsiteY55" fmla="*/ 1195754 h 1982874"/>
                <a:gd name="connsiteX56" fmla="*/ 813916 w 2220685"/>
                <a:gd name="connsiteY56" fmla="*/ 1175657 h 1982874"/>
                <a:gd name="connsiteX57" fmla="*/ 817266 w 2220685"/>
                <a:gd name="connsiteY57" fmla="*/ 1165609 h 1982874"/>
                <a:gd name="connsiteX58" fmla="*/ 823965 w 2220685"/>
                <a:gd name="connsiteY58" fmla="*/ 1155560 h 1982874"/>
                <a:gd name="connsiteX59" fmla="*/ 830663 w 2220685"/>
                <a:gd name="connsiteY59" fmla="*/ 1135463 h 1982874"/>
                <a:gd name="connsiteX60" fmla="*/ 834013 w 2220685"/>
                <a:gd name="connsiteY60" fmla="*/ 1125415 h 1982874"/>
                <a:gd name="connsiteX61" fmla="*/ 840712 w 2220685"/>
                <a:gd name="connsiteY61" fmla="*/ 1115367 h 1982874"/>
                <a:gd name="connsiteX62" fmla="*/ 850760 w 2220685"/>
                <a:gd name="connsiteY62" fmla="*/ 1055077 h 1982874"/>
                <a:gd name="connsiteX63" fmla="*/ 864158 w 2220685"/>
                <a:gd name="connsiteY63" fmla="*/ 1034980 h 1982874"/>
                <a:gd name="connsiteX64" fmla="*/ 870857 w 2220685"/>
                <a:gd name="connsiteY64" fmla="*/ 1024932 h 1982874"/>
                <a:gd name="connsiteX65" fmla="*/ 887604 w 2220685"/>
                <a:gd name="connsiteY65" fmla="*/ 994787 h 1982874"/>
                <a:gd name="connsiteX66" fmla="*/ 901002 w 2220685"/>
                <a:gd name="connsiteY66" fmla="*/ 974690 h 1982874"/>
                <a:gd name="connsiteX67" fmla="*/ 911050 w 2220685"/>
                <a:gd name="connsiteY67" fmla="*/ 964641 h 1982874"/>
                <a:gd name="connsiteX68" fmla="*/ 924448 w 2220685"/>
                <a:gd name="connsiteY68" fmla="*/ 944545 h 1982874"/>
                <a:gd name="connsiteX69" fmla="*/ 937846 w 2220685"/>
                <a:gd name="connsiteY69" fmla="*/ 924448 h 1982874"/>
                <a:gd name="connsiteX70" fmla="*/ 944545 w 2220685"/>
                <a:gd name="connsiteY70" fmla="*/ 914400 h 1982874"/>
                <a:gd name="connsiteX71" fmla="*/ 961292 w 2220685"/>
                <a:gd name="connsiteY71" fmla="*/ 894303 h 1982874"/>
                <a:gd name="connsiteX72" fmla="*/ 971340 w 2220685"/>
                <a:gd name="connsiteY72" fmla="*/ 884255 h 1982874"/>
                <a:gd name="connsiteX73" fmla="*/ 984738 w 2220685"/>
                <a:gd name="connsiteY73" fmla="*/ 867507 h 1982874"/>
                <a:gd name="connsiteX74" fmla="*/ 991437 w 2220685"/>
                <a:gd name="connsiteY74" fmla="*/ 857459 h 1982874"/>
                <a:gd name="connsiteX75" fmla="*/ 1014883 w 2220685"/>
                <a:gd name="connsiteY75" fmla="*/ 827314 h 1982874"/>
                <a:gd name="connsiteX76" fmla="*/ 1021582 w 2220685"/>
                <a:gd name="connsiteY76" fmla="*/ 817266 h 1982874"/>
                <a:gd name="connsiteX77" fmla="*/ 1028281 w 2220685"/>
                <a:gd name="connsiteY77" fmla="*/ 807217 h 1982874"/>
                <a:gd name="connsiteX78" fmla="*/ 1041679 w 2220685"/>
                <a:gd name="connsiteY78" fmla="*/ 777072 h 1982874"/>
                <a:gd name="connsiteX79" fmla="*/ 1048378 w 2220685"/>
                <a:gd name="connsiteY79" fmla="*/ 756976 h 1982874"/>
                <a:gd name="connsiteX80" fmla="*/ 1061775 w 2220685"/>
                <a:gd name="connsiteY80" fmla="*/ 736879 h 1982874"/>
                <a:gd name="connsiteX81" fmla="*/ 1068474 w 2220685"/>
                <a:gd name="connsiteY81" fmla="*/ 716782 h 1982874"/>
                <a:gd name="connsiteX82" fmla="*/ 1075173 w 2220685"/>
                <a:gd name="connsiteY82" fmla="*/ 706734 h 1982874"/>
                <a:gd name="connsiteX83" fmla="*/ 1085222 w 2220685"/>
                <a:gd name="connsiteY83" fmla="*/ 686637 h 1982874"/>
                <a:gd name="connsiteX84" fmla="*/ 1095270 w 2220685"/>
                <a:gd name="connsiteY84" fmla="*/ 666540 h 1982874"/>
                <a:gd name="connsiteX85" fmla="*/ 1101969 w 2220685"/>
                <a:gd name="connsiteY85" fmla="*/ 646444 h 1982874"/>
                <a:gd name="connsiteX86" fmla="*/ 1115367 w 2220685"/>
                <a:gd name="connsiteY86" fmla="*/ 606250 h 1982874"/>
                <a:gd name="connsiteX87" fmla="*/ 1125415 w 2220685"/>
                <a:gd name="connsiteY87" fmla="*/ 586154 h 1982874"/>
                <a:gd name="connsiteX88" fmla="*/ 1132114 w 2220685"/>
                <a:gd name="connsiteY88" fmla="*/ 566057 h 1982874"/>
                <a:gd name="connsiteX89" fmla="*/ 1142162 w 2220685"/>
                <a:gd name="connsiteY89" fmla="*/ 522514 h 1982874"/>
                <a:gd name="connsiteX90" fmla="*/ 1165608 w 2220685"/>
                <a:gd name="connsiteY90" fmla="*/ 492369 h 1982874"/>
                <a:gd name="connsiteX91" fmla="*/ 1172307 w 2220685"/>
                <a:gd name="connsiteY91" fmla="*/ 472272 h 1982874"/>
                <a:gd name="connsiteX92" fmla="*/ 1179006 w 2220685"/>
                <a:gd name="connsiteY92" fmla="*/ 462224 h 1982874"/>
                <a:gd name="connsiteX93" fmla="*/ 1199103 w 2220685"/>
                <a:gd name="connsiteY93" fmla="*/ 422031 h 1982874"/>
                <a:gd name="connsiteX94" fmla="*/ 1212501 w 2220685"/>
                <a:gd name="connsiteY94" fmla="*/ 401934 h 1982874"/>
                <a:gd name="connsiteX95" fmla="*/ 1219200 w 2220685"/>
                <a:gd name="connsiteY95" fmla="*/ 391885 h 1982874"/>
                <a:gd name="connsiteX96" fmla="*/ 1229248 w 2220685"/>
                <a:gd name="connsiteY96" fmla="*/ 385187 h 1982874"/>
                <a:gd name="connsiteX97" fmla="*/ 1242646 w 2220685"/>
                <a:gd name="connsiteY97" fmla="*/ 365090 h 1982874"/>
                <a:gd name="connsiteX98" fmla="*/ 1266092 w 2220685"/>
                <a:gd name="connsiteY98" fmla="*/ 338294 h 1982874"/>
                <a:gd name="connsiteX99" fmla="*/ 1282839 w 2220685"/>
                <a:gd name="connsiteY99" fmla="*/ 321547 h 1982874"/>
                <a:gd name="connsiteX100" fmla="*/ 1289538 w 2220685"/>
                <a:gd name="connsiteY100" fmla="*/ 311499 h 1982874"/>
                <a:gd name="connsiteX101" fmla="*/ 1309635 w 2220685"/>
                <a:gd name="connsiteY101" fmla="*/ 301450 h 1982874"/>
                <a:gd name="connsiteX102" fmla="*/ 1319683 w 2220685"/>
                <a:gd name="connsiteY102" fmla="*/ 294751 h 1982874"/>
                <a:gd name="connsiteX103" fmla="*/ 1339780 w 2220685"/>
                <a:gd name="connsiteY103" fmla="*/ 288052 h 1982874"/>
                <a:gd name="connsiteX104" fmla="*/ 1349828 w 2220685"/>
                <a:gd name="connsiteY104" fmla="*/ 284703 h 1982874"/>
                <a:gd name="connsiteX105" fmla="*/ 1369925 w 2220685"/>
                <a:gd name="connsiteY105" fmla="*/ 267956 h 1982874"/>
                <a:gd name="connsiteX106" fmla="*/ 1390022 w 2220685"/>
                <a:gd name="connsiteY106" fmla="*/ 254558 h 1982874"/>
                <a:gd name="connsiteX107" fmla="*/ 1400070 w 2220685"/>
                <a:gd name="connsiteY107" fmla="*/ 247859 h 1982874"/>
                <a:gd name="connsiteX108" fmla="*/ 1416817 w 2220685"/>
                <a:gd name="connsiteY108" fmla="*/ 217714 h 1982874"/>
                <a:gd name="connsiteX109" fmla="*/ 1426866 w 2220685"/>
                <a:gd name="connsiteY109" fmla="*/ 211015 h 1982874"/>
                <a:gd name="connsiteX110" fmla="*/ 1430215 w 2220685"/>
                <a:gd name="connsiteY110" fmla="*/ 200967 h 1982874"/>
                <a:gd name="connsiteX111" fmla="*/ 1450312 w 2220685"/>
                <a:gd name="connsiteY111" fmla="*/ 170822 h 1982874"/>
                <a:gd name="connsiteX112" fmla="*/ 1457011 w 2220685"/>
                <a:gd name="connsiteY112" fmla="*/ 160773 h 1982874"/>
                <a:gd name="connsiteX113" fmla="*/ 1463710 w 2220685"/>
                <a:gd name="connsiteY113" fmla="*/ 150725 h 1982874"/>
                <a:gd name="connsiteX114" fmla="*/ 1467059 w 2220685"/>
                <a:gd name="connsiteY114" fmla="*/ 140677 h 1982874"/>
                <a:gd name="connsiteX115" fmla="*/ 1487156 w 2220685"/>
                <a:gd name="connsiteY115" fmla="*/ 110532 h 1982874"/>
                <a:gd name="connsiteX116" fmla="*/ 1507252 w 2220685"/>
                <a:gd name="connsiteY116" fmla="*/ 80387 h 1982874"/>
                <a:gd name="connsiteX117" fmla="*/ 1513951 w 2220685"/>
                <a:gd name="connsiteY117" fmla="*/ 70338 h 1982874"/>
                <a:gd name="connsiteX118" fmla="*/ 1524000 w 2220685"/>
                <a:gd name="connsiteY118" fmla="*/ 63639 h 1982874"/>
                <a:gd name="connsiteX119" fmla="*/ 1540747 w 2220685"/>
                <a:gd name="connsiteY119" fmla="*/ 33494 h 1982874"/>
                <a:gd name="connsiteX120" fmla="*/ 1547446 w 2220685"/>
                <a:gd name="connsiteY120" fmla="*/ 23446 h 1982874"/>
                <a:gd name="connsiteX121" fmla="*/ 1567543 w 2220685"/>
                <a:gd name="connsiteY121" fmla="*/ 16747 h 1982874"/>
                <a:gd name="connsiteX122" fmla="*/ 1597688 w 2220685"/>
                <a:gd name="connsiteY122" fmla="*/ 3349 h 1982874"/>
                <a:gd name="connsiteX123" fmla="*/ 1607736 w 2220685"/>
                <a:gd name="connsiteY123" fmla="*/ 0 h 1982874"/>
                <a:gd name="connsiteX124" fmla="*/ 1647929 w 2220685"/>
                <a:gd name="connsiteY124" fmla="*/ 3349 h 1982874"/>
                <a:gd name="connsiteX125" fmla="*/ 1668026 w 2220685"/>
                <a:gd name="connsiteY125" fmla="*/ 16747 h 1982874"/>
                <a:gd name="connsiteX126" fmla="*/ 1678074 w 2220685"/>
                <a:gd name="connsiteY126" fmla="*/ 20096 h 1982874"/>
                <a:gd name="connsiteX127" fmla="*/ 1691472 w 2220685"/>
                <a:gd name="connsiteY127" fmla="*/ 40193 h 1982874"/>
                <a:gd name="connsiteX128" fmla="*/ 1721617 w 2220685"/>
                <a:gd name="connsiteY128" fmla="*/ 56940 h 1982874"/>
                <a:gd name="connsiteX129" fmla="*/ 1751762 w 2220685"/>
                <a:gd name="connsiteY129" fmla="*/ 70338 h 1982874"/>
                <a:gd name="connsiteX130" fmla="*/ 1761811 w 2220685"/>
                <a:gd name="connsiteY130" fmla="*/ 73688 h 1982874"/>
                <a:gd name="connsiteX131" fmla="*/ 1791956 w 2220685"/>
                <a:gd name="connsiteY131" fmla="*/ 70338 h 1982874"/>
                <a:gd name="connsiteX132" fmla="*/ 1812052 w 2220685"/>
                <a:gd name="connsiteY132" fmla="*/ 63639 h 1982874"/>
                <a:gd name="connsiteX133" fmla="*/ 1832149 w 2220685"/>
                <a:gd name="connsiteY133" fmla="*/ 56940 h 1982874"/>
                <a:gd name="connsiteX134" fmla="*/ 1842197 w 2220685"/>
                <a:gd name="connsiteY134" fmla="*/ 50241 h 1982874"/>
                <a:gd name="connsiteX135" fmla="*/ 1848896 w 2220685"/>
                <a:gd name="connsiteY135" fmla="*/ 40193 h 1982874"/>
                <a:gd name="connsiteX136" fmla="*/ 1858945 w 2220685"/>
                <a:gd name="connsiteY136" fmla="*/ 36844 h 1982874"/>
                <a:gd name="connsiteX137" fmla="*/ 1868993 w 2220685"/>
                <a:gd name="connsiteY137" fmla="*/ 30145 h 1982874"/>
                <a:gd name="connsiteX138" fmla="*/ 1892439 w 2220685"/>
                <a:gd name="connsiteY138" fmla="*/ 23446 h 1982874"/>
                <a:gd name="connsiteX139" fmla="*/ 1925934 w 2220685"/>
                <a:gd name="connsiteY139" fmla="*/ 26795 h 1982874"/>
                <a:gd name="connsiteX140" fmla="*/ 1935982 w 2220685"/>
                <a:gd name="connsiteY140" fmla="*/ 30145 h 1982874"/>
                <a:gd name="connsiteX141" fmla="*/ 1942681 w 2220685"/>
                <a:gd name="connsiteY141" fmla="*/ 40193 h 1982874"/>
                <a:gd name="connsiteX142" fmla="*/ 1962778 w 2220685"/>
                <a:gd name="connsiteY142" fmla="*/ 53591 h 1982874"/>
                <a:gd name="connsiteX143" fmla="*/ 1972826 w 2220685"/>
                <a:gd name="connsiteY143" fmla="*/ 60290 h 1982874"/>
                <a:gd name="connsiteX144" fmla="*/ 1986224 w 2220685"/>
                <a:gd name="connsiteY144" fmla="*/ 77037 h 1982874"/>
                <a:gd name="connsiteX145" fmla="*/ 2002971 w 2220685"/>
                <a:gd name="connsiteY145" fmla="*/ 93784 h 1982874"/>
                <a:gd name="connsiteX146" fmla="*/ 2016369 w 2220685"/>
                <a:gd name="connsiteY146" fmla="*/ 113881 h 1982874"/>
                <a:gd name="connsiteX147" fmla="*/ 2023068 w 2220685"/>
                <a:gd name="connsiteY147" fmla="*/ 133978 h 1982874"/>
                <a:gd name="connsiteX148" fmla="*/ 2036466 w 2220685"/>
                <a:gd name="connsiteY148" fmla="*/ 154074 h 1982874"/>
                <a:gd name="connsiteX149" fmla="*/ 2046514 w 2220685"/>
                <a:gd name="connsiteY149" fmla="*/ 164123 h 1982874"/>
                <a:gd name="connsiteX150" fmla="*/ 2059912 w 2220685"/>
                <a:gd name="connsiteY150" fmla="*/ 184220 h 1982874"/>
                <a:gd name="connsiteX151" fmla="*/ 2066611 w 2220685"/>
                <a:gd name="connsiteY151" fmla="*/ 194268 h 1982874"/>
                <a:gd name="connsiteX152" fmla="*/ 2076659 w 2220685"/>
                <a:gd name="connsiteY152" fmla="*/ 200967 h 1982874"/>
                <a:gd name="connsiteX153" fmla="*/ 2090057 w 2220685"/>
                <a:gd name="connsiteY153" fmla="*/ 221063 h 1982874"/>
                <a:gd name="connsiteX154" fmla="*/ 2096756 w 2220685"/>
                <a:gd name="connsiteY154" fmla="*/ 231112 h 1982874"/>
                <a:gd name="connsiteX155" fmla="*/ 2106804 w 2220685"/>
                <a:gd name="connsiteY155" fmla="*/ 237811 h 1982874"/>
                <a:gd name="connsiteX156" fmla="*/ 2123551 w 2220685"/>
                <a:gd name="connsiteY156" fmla="*/ 254558 h 1982874"/>
                <a:gd name="connsiteX157" fmla="*/ 2143648 w 2220685"/>
                <a:gd name="connsiteY157" fmla="*/ 271305 h 1982874"/>
                <a:gd name="connsiteX158" fmla="*/ 2153696 w 2220685"/>
                <a:gd name="connsiteY158" fmla="*/ 274655 h 1982874"/>
                <a:gd name="connsiteX159" fmla="*/ 2200589 w 2220685"/>
                <a:gd name="connsiteY159" fmla="*/ 284703 h 1982874"/>
                <a:gd name="connsiteX160" fmla="*/ 2220685 w 2220685"/>
                <a:gd name="connsiteY160" fmla="*/ 284703 h 198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2220685" h="1982874">
                  <a:moveTo>
                    <a:pt x="0" y="1962778"/>
                  </a:moveTo>
                  <a:cubicBezTo>
                    <a:pt x="6316" y="1965485"/>
                    <a:pt x="23840" y="1973762"/>
                    <a:pt x="33494" y="1976176"/>
                  </a:cubicBezTo>
                  <a:cubicBezTo>
                    <a:pt x="48834" y="1980011"/>
                    <a:pt x="60774" y="1980841"/>
                    <a:pt x="77037" y="1982874"/>
                  </a:cubicBezTo>
                  <a:cubicBezTo>
                    <a:pt x="109420" y="1980561"/>
                    <a:pt x="117696" y="1981442"/>
                    <a:pt x="144026" y="1976176"/>
                  </a:cubicBezTo>
                  <a:cubicBezTo>
                    <a:pt x="148540" y="1975273"/>
                    <a:pt x="152930" y="1973825"/>
                    <a:pt x="157424" y="1972826"/>
                  </a:cubicBezTo>
                  <a:cubicBezTo>
                    <a:pt x="162981" y="1971591"/>
                    <a:pt x="168679" y="1970975"/>
                    <a:pt x="174171" y="1969477"/>
                  </a:cubicBezTo>
                  <a:cubicBezTo>
                    <a:pt x="180984" y="1967619"/>
                    <a:pt x="187418" y="1964491"/>
                    <a:pt x="194268" y="1962778"/>
                  </a:cubicBezTo>
                  <a:cubicBezTo>
                    <a:pt x="198734" y="1961661"/>
                    <a:pt x="203152" y="1960331"/>
                    <a:pt x="207666" y="1959428"/>
                  </a:cubicBezTo>
                  <a:cubicBezTo>
                    <a:pt x="225793" y="1955803"/>
                    <a:pt x="225587" y="1957401"/>
                    <a:pt x="241160" y="1952729"/>
                  </a:cubicBezTo>
                  <a:cubicBezTo>
                    <a:pt x="247923" y="1950700"/>
                    <a:pt x="261257" y="1946031"/>
                    <a:pt x="261257" y="1946031"/>
                  </a:cubicBezTo>
                  <a:cubicBezTo>
                    <a:pt x="287230" y="1928716"/>
                    <a:pt x="273716" y="1935179"/>
                    <a:pt x="301450" y="1925934"/>
                  </a:cubicBezTo>
                  <a:lnTo>
                    <a:pt x="311499" y="1922584"/>
                  </a:lnTo>
                  <a:lnTo>
                    <a:pt x="321547" y="1919235"/>
                  </a:lnTo>
                  <a:lnTo>
                    <a:pt x="351692" y="1899138"/>
                  </a:lnTo>
                  <a:lnTo>
                    <a:pt x="361740" y="1892439"/>
                  </a:lnTo>
                  <a:cubicBezTo>
                    <a:pt x="363973" y="1889090"/>
                    <a:pt x="365410" y="1885042"/>
                    <a:pt x="368439" y="1882391"/>
                  </a:cubicBezTo>
                  <a:cubicBezTo>
                    <a:pt x="382615" y="1869987"/>
                    <a:pt x="384782" y="1870244"/>
                    <a:pt x="398584" y="1865644"/>
                  </a:cubicBezTo>
                  <a:cubicBezTo>
                    <a:pt x="410963" y="1847075"/>
                    <a:pt x="398200" y="1861764"/>
                    <a:pt x="415332" y="1852246"/>
                  </a:cubicBezTo>
                  <a:cubicBezTo>
                    <a:pt x="422370" y="1848336"/>
                    <a:pt x="435428" y="1838848"/>
                    <a:pt x="435428" y="1838848"/>
                  </a:cubicBezTo>
                  <a:cubicBezTo>
                    <a:pt x="437661" y="1835499"/>
                    <a:pt x="438984" y="1831315"/>
                    <a:pt x="442127" y="1828800"/>
                  </a:cubicBezTo>
                  <a:cubicBezTo>
                    <a:pt x="444884" y="1826594"/>
                    <a:pt x="449679" y="1827946"/>
                    <a:pt x="452175" y="1825450"/>
                  </a:cubicBezTo>
                  <a:cubicBezTo>
                    <a:pt x="452181" y="1825444"/>
                    <a:pt x="468921" y="1800332"/>
                    <a:pt x="472272" y="1795305"/>
                  </a:cubicBezTo>
                  <a:cubicBezTo>
                    <a:pt x="474505" y="1791956"/>
                    <a:pt x="476125" y="1788103"/>
                    <a:pt x="478971" y="1785257"/>
                  </a:cubicBezTo>
                  <a:cubicBezTo>
                    <a:pt x="485670" y="1778558"/>
                    <a:pt x="493813" y="1773043"/>
                    <a:pt x="499068" y="1765160"/>
                  </a:cubicBezTo>
                  <a:cubicBezTo>
                    <a:pt x="503534" y="1758461"/>
                    <a:pt x="506773" y="1750756"/>
                    <a:pt x="512466" y="1745063"/>
                  </a:cubicBezTo>
                  <a:cubicBezTo>
                    <a:pt x="525360" y="1732169"/>
                    <a:pt x="519886" y="1738956"/>
                    <a:pt x="529213" y="1724967"/>
                  </a:cubicBezTo>
                  <a:cubicBezTo>
                    <a:pt x="530329" y="1721617"/>
                    <a:pt x="530847" y="1718004"/>
                    <a:pt x="532562" y="1714918"/>
                  </a:cubicBezTo>
                  <a:cubicBezTo>
                    <a:pt x="538998" y="1703333"/>
                    <a:pt x="545910" y="1693188"/>
                    <a:pt x="556008" y="1684773"/>
                  </a:cubicBezTo>
                  <a:cubicBezTo>
                    <a:pt x="559101" y="1682196"/>
                    <a:pt x="562707" y="1680307"/>
                    <a:pt x="566057" y="1678074"/>
                  </a:cubicBezTo>
                  <a:cubicBezTo>
                    <a:pt x="568290" y="1674725"/>
                    <a:pt x="569910" y="1670872"/>
                    <a:pt x="572756" y="1668026"/>
                  </a:cubicBezTo>
                  <a:cubicBezTo>
                    <a:pt x="575602" y="1665180"/>
                    <a:pt x="580153" y="1664356"/>
                    <a:pt x="582804" y="1661327"/>
                  </a:cubicBezTo>
                  <a:cubicBezTo>
                    <a:pt x="588106" y="1655268"/>
                    <a:pt x="591736" y="1647930"/>
                    <a:pt x="596202" y="1641231"/>
                  </a:cubicBezTo>
                  <a:lnTo>
                    <a:pt x="602901" y="1631182"/>
                  </a:lnTo>
                  <a:cubicBezTo>
                    <a:pt x="608787" y="1613523"/>
                    <a:pt x="602360" y="1627813"/>
                    <a:pt x="616299" y="1611085"/>
                  </a:cubicBezTo>
                  <a:cubicBezTo>
                    <a:pt x="639608" y="1583113"/>
                    <a:pt x="603694" y="1620338"/>
                    <a:pt x="633046" y="1590989"/>
                  </a:cubicBezTo>
                  <a:cubicBezTo>
                    <a:pt x="634162" y="1587639"/>
                    <a:pt x="634680" y="1584026"/>
                    <a:pt x="636395" y="1580940"/>
                  </a:cubicBezTo>
                  <a:cubicBezTo>
                    <a:pt x="640305" y="1573902"/>
                    <a:pt x="647247" y="1568482"/>
                    <a:pt x="649793" y="1560844"/>
                  </a:cubicBezTo>
                  <a:lnTo>
                    <a:pt x="656492" y="1540747"/>
                  </a:lnTo>
                  <a:cubicBezTo>
                    <a:pt x="657608" y="1537398"/>
                    <a:pt x="657883" y="1533637"/>
                    <a:pt x="659841" y="1530699"/>
                  </a:cubicBezTo>
                  <a:cubicBezTo>
                    <a:pt x="664307" y="1524000"/>
                    <a:pt x="670693" y="1518240"/>
                    <a:pt x="673239" y="1510602"/>
                  </a:cubicBezTo>
                  <a:cubicBezTo>
                    <a:pt x="677862" y="1496735"/>
                    <a:pt x="674631" y="1503492"/>
                    <a:pt x="683288" y="1490505"/>
                  </a:cubicBezTo>
                  <a:cubicBezTo>
                    <a:pt x="689807" y="1470945"/>
                    <a:pt x="681536" y="1488907"/>
                    <a:pt x="696685" y="1473758"/>
                  </a:cubicBezTo>
                  <a:cubicBezTo>
                    <a:pt x="704648" y="1465795"/>
                    <a:pt x="706766" y="1453564"/>
                    <a:pt x="710083" y="1443613"/>
                  </a:cubicBezTo>
                  <a:cubicBezTo>
                    <a:pt x="710087" y="1443600"/>
                    <a:pt x="716779" y="1423529"/>
                    <a:pt x="716782" y="1423516"/>
                  </a:cubicBezTo>
                  <a:cubicBezTo>
                    <a:pt x="721935" y="1397753"/>
                    <a:pt x="718755" y="1412272"/>
                    <a:pt x="726830" y="1379973"/>
                  </a:cubicBezTo>
                  <a:cubicBezTo>
                    <a:pt x="728702" y="1372487"/>
                    <a:pt x="733620" y="1351367"/>
                    <a:pt x="736879" y="1346479"/>
                  </a:cubicBezTo>
                  <a:lnTo>
                    <a:pt x="743578" y="1336431"/>
                  </a:lnTo>
                  <a:cubicBezTo>
                    <a:pt x="751996" y="1311172"/>
                    <a:pt x="740640" y="1342307"/>
                    <a:pt x="753626" y="1316334"/>
                  </a:cubicBezTo>
                  <a:cubicBezTo>
                    <a:pt x="755205" y="1313176"/>
                    <a:pt x="755260" y="1309371"/>
                    <a:pt x="756975" y="1306285"/>
                  </a:cubicBezTo>
                  <a:cubicBezTo>
                    <a:pt x="760885" y="1299247"/>
                    <a:pt x="767827" y="1293827"/>
                    <a:pt x="770373" y="1286189"/>
                  </a:cubicBezTo>
                  <a:cubicBezTo>
                    <a:pt x="772606" y="1279490"/>
                    <a:pt x="773155" y="1271967"/>
                    <a:pt x="777072" y="1266092"/>
                  </a:cubicBezTo>
                  <a:cubicBezTo>
                    <a:pt x="779305" y="1262743"/>
                    <a:pt x="782136" y="1259723"/>
                    <a:pt x="783771" y="1256044"/>
                  </a:cubicBezTo>
                  <a:cubicBezTo>
                    <a:pt x="786639" y="1249591"/>
                    <a:pt x="788237" y="1242646"/>
                    <a:pt x="790470" y="1235947"/>
                  </a:cubicBezTo>
                  <a:cubicBezTo>
                    <a:pt x="791586" y="1232598"/>
                    <a:pt x="791861" y="1228837"/>
                    <a:pt x="793819" y="1225899"/>
                  </a:cubicBezTo>
                  <a:cubicBezTo>
                    <a:pt x="796052" y="1222549"/>
                    <a:pt x="798883" y="1219529"/>
                    <a:pt x="800518" y="1215850"/>
                  </a:cubicBezTo>
                  <a:cubicBezTo>
                    <a:pt x="803386" y="1209398"/>
                    <a:pt x="804984" y="1202453"/>
                    <a:pt x="807217" y="1195754"/>
                  </a:cubicBezTo>
                  <a:lnTo>
                    <a:pt x="813916" y="1175657"/>
                  </a:lnTo>
                  <a:cubicBezTo>
                    <a:pt x="815033" y="1172308"/>
                    <a:pt x="815308" y="1168547"/>
                    <a:pt x="817266" y="1165609"/>
                  </a:cubicBezTo>
                  <a:lnTo>
                    <a:pt x="823965" y="1155560"/>
                  </a:lnTo>
                  <a:lnTo>
                    <a:pt x="830663" y="1135463"/>
                  </a:lnTo>
                  <a:cubicBezTo>
                    <a:pt x="831779" y="1132114"/>
                    <a:pt x="832055" y="1128353"/>
                    <a:pt x="834013" y="1125415"/>
                  </a:cubicBezTo>
                  <a:lnTo>
                    <a:pt x="840712" y="1115367"/>
                  </a:lnTo>
                  <a:cubicBezTo>
                    <a:pt x="841669" y="1103876"/>
                    <a:pt x="841373" y="1069157"/>
                    <a:pt x="850760" y="1055077"/>
                  </a:cubicBezTo>
                  <a:lnTo>
                    <a:pt x="864158" y="1034980"/>
                  </a:lnTo>
                  <a:lnTo>
                    <a:pt x="870857" y="1024932"/>
                  </a:lnTo>
                  <a:cubicBezTo>
                    <a:pt x="876752" y="1007244"/>
                    <a:pt x="872247" y="1017822"/>
                    <a:pt x="887604" y="994787"/>
                  </a:cubicBezTo>
                  <a:lnTo>
                    <a:pt x="901002" y="974690"/>
                  </a:lnTo>
                  <a:lnTo>
                    <a:pt x="911050" y="964641"/>
                  </a:lnTo>
                  <a:cubicBezTo>
                    <a:pt x="917457" y="945424"/>
                    <a:pt x="909812" y="963363"/>
                    <a:pt x="924448" y="944545"/>
                  </a:cubicBezTo>
                  <a:cubicBezTo>
                    <a:pt x="929391" y="938190"/>
                    <a:pt x="933380" y="931147"/>
                    <a:pt x="937846" y="924448"/>
                  </a:cubicBezTo>
                  <a:cubicBezTo>
                    <a:pt x="940079" y="921099"/>
                    <a:pt x="941699" y="917247"/>
                    <a:pt x="944545" y="914400"/>
                  </a:cubicBezTo>
                  <a:cubicBezTo>
                    <a:pt x="973909" y="885033"/>
                    <a:pt x="937969" y="922290"/>
                    <a:pt x="961292" y="894303"/>
                  </a:cubicBezTo>
                  <a:cubicBezTo>
                    <a:pt x="964324" y="890664"/>
                    <a:pt x="967991" y="887604"/>
                    <a:pt x="971340" y="884255"/>
                  </a:cubicBezTo>
                  <a:cubicBezTo>
                    <a:pt x="977862" y="864692"/>
                    <a:pt x="969588" y="882657"/>
                    <a:pt x="984738" y="867507"/>
                  </a:cubicBezTo>
                  <a:cubicBezTo>
                    <a:pt x="987584" y="864661"/>
                    <a:pt x="988860" y="860551"/>
                    <a:pt x="991437" y="857459"/>
                  </a:cubicBezTo>
                  <a:cubicBezTo>
                    <a:pt x="1017672" y="825978"/>
                    <a:pt x="981021" y="878106"/>
                    <a:pt x="1014883" y="827314"/>
                  </a:cubicBezTo>
                  <a:lnTo>
                    <a:pt x="1021582" y="817266"/>
                  </a:lnTo>
                  <a:lnTo>
                    <a:pt x="1028281" y="807217"/>
                  </a:lnTo>
                  <a:cubicBezTo>
                    <a:pt x="1036253" y="783302"/>
                    <a:pt x="1031063" y="792996"/>
                    <a:pt x="1041679" y="777072"/>
                  </a:cubicBezTo>
                  <a:cubicBezTo>
                    <a:pt x="1043912" y="770373"/>
                    <a:pt x="1044461" y="762851"/>
                    <a:pt x="1048378" y="756976"/>
                  </a:cubicBezTo>
                  <a:cubicBezTo>
                    <a:pt x="1052844" y="750277"/>
                    <a:pt x="1059229" y="744517"/>
                    <a:pt x="1061775" y="736879"/>
                  </a:cubicBezTo>
                  <a:cubicBezTo>
                    <a:pt x="1064008" y="730180"/>
                    <a:pt x="1064557" y="722657"/>
                    <a:pt x="1068474" y="716782"/>
                  </a:cubicBezTo>
                  <a:cubicBezTo>
                    <a:pt x="1070707" y="713433"/>
                    <a:pt x="1073373" y="710334"/>
                    <a:pt x="1075173" y="706734"/>
                  </a:cubicBezTo>
                  <a:cubicBezTo>
                    <a:pt x="1089041" y="679000"/>
                    <a:pt x="1066025" y="715432"/>
                    <a:pt x="1085222" y="686637"/>
                  </a:cubicBezTo>
                  <a:cubicBezTo>
                    <a:pt x="1097432" y="650004"/>
                    <a:pt x="1077961" y="705486"/>
                    <a:pt x="1095270" y="666540"/>
                  </a:cubicBezTo>
                  <a:cubicBezTo>
                    <a:pt x="1098138" y="660088"/>
                    <a:pt x="1099736" y="653143"/>
                    <a:pt x="1101969" y="646444"/>
                  </a:cubicBezTo>
                  <a:lnTo>
                    <a:pt x="1115367" y="606250"/>
                  </a:lnTo>
                  <a:cubicBezTo>
                    <a:pt x="1127584" y="569600"/>
                    <a:pt x="1108098" y="625116"/>
                    <a:pt x="1125415" y="586154"/>
                  </a:cubicBezTo>
                  <a:cubicBezTo>
                    <a:pt x="1128283" y="579701"/>
                    <a:pt x="1132114" y="566057"/>
                    <a:pt x="1132114" y="566057"/>
                  </a:cubicBezTo>
                  <a:cubicBezTo>
                    <a:pt x="1133035" y="559609"/>
                    <a:pt x="1136031" y="528644"/>
                    <a:pt x="1142162" y="522514"/>
                  </a:cubicBezTo>
                  <a:cubicBezTo>
                    <a:pt x="1150834" y="513843"/>
                    <a:pt x="1161600" y="504392"/>
                    <a:pt x="1165608" y="492369"/>
                  </a:cubicBezTo>
                  <a:cubicBezTo>
                    <a:pt x="1167841" y="485670"/>
                    <a:pt x="1168390" y="478147"/>
                    <a:pt x="1172307" y="472272"/>
                  </a:cubicBezTo>
                  <a:cubicBezTo>
                    <a:pt x="1174540" y="468923"/>
                    <a:pt x="1177371" y="465903"/>
                    <a:pt x="1179006" y="462224"/>
                  </a:cubicBezTo>
                  <a:cubicBezTo>
                    <a:pt x="1197497" y="420619"/>
                    <a:pt x="1171246" y="463816"/>
                    <a:pt x="1199103" y="422031"/>
                  </a:cubicBezTo>
                  <a:lnTo>
                    <a:pt x="1212501" y="401934"/>
                  </a:lnTo>
                  <a:cubicBezTo>
                    <a:pt x="1214734" y="398584"/>
                    <a:pt x="1215850" y="394118"/>
                    <a:pt x="1219200" y="391885"/>
                  </a:cubicBezTo>
                  <a:lnTo>
                    <a:pt x="1229248" y="385187"/>
                  </a:lnTo>
                  <a:cubicBezTo>
                    <a:pt x="1235653" y="365968"/>
                    <a:pt x="1228010" y="383907"/>
                    <a:pt x="1242646" y="365090"/>
                  </a:cubicBezTo>
                  <a:cubicBezTo>
                    <a:pt x="1263690" y="338035"/>
                    <a:pt x="1246639" y="351263"/>
                    <a:pt x="1266092" y="338294"/>
                  </a:cubicBezTo>
                  <a:cubicBezTo>
                    <a:pt x="1283956" y="311499"/>
                    <a:pt x="1260510" y="343876"/>
                    <a:pt x="1282839" y="321547"/>
                  </a:cubicBezTo>
                  <a:cubicBezTo>
                    <a:pt x="1285685" y="318701"/>
                    <a:pt x="1286692" y="314345"/>
                    <a:pt x="1289538" y="311499"/>
                  </a:cubicBezTo>
                  <a:cubicBezTo>
                    <a:pt x="1299137" y="301900"/>
                    <a:pt x="1298738" y="306899"/>
                    <a:pt x="1309635" y="301450"/>
                  </a:cubicBezTo>
                  <a:cubicBezTo>
                    <a:pt x="1313235" y="299650"/>
                    <a:pt x="1316004" y="296386"/>
                    <a:pt x="1319683" y="294751"/>
                  </a:cubicBezTo>
                  <a:cubicBezTo>
                    <a:pt x="1326136" y="291883"/>
                    <a:pt x="1333081" y="290285"/>
                    <a:pt x="1339780" y="288052"/>
                  </a:cubicBezTo>
                  <a:lnTo>
                    <a:pt x="1349828" y="284703"/>
                  </a:lnTo>
                  <a:cubicBezTo>
                    <a:pt x="1385731" y="260769"/>
                    <a:pt x="1331248" y="298038"/>
                    <a:pt x="1369925" y="267956"/>
                  </a:cubicBezTo>
                  <a:cubicBezTo>
                    <a:pt x="1376280" y="263013"/>
                    <a:pt x="1383323" y="259024"/>
                    <a:pt x="1390022" y="254558"/>
                  </a:cubicBezTo>
                  <a:lnTo>
                    <a:pt x="1400070" y="247859"/>
                  </a:lnTo>
                  <a:cubicBezTo>
                    <a:pt x="1403560" y="237388"/>
                    <a:pt x="1406944" y="224295"/>
                    <a:pt x="1416817" y="217714"/>
                  </a:cubicBezTo>
                  <a:lnTo>
                    <a:pt x="1426866" y="211015"/>
                  </a:lnTo>
                  <a:cubicBezTo>
                    <a:pt x="1427982" y="207666"/>
                    <a:pt x="1428500" y="204053"/>
                    <a:pt x="1430215" y="200967"/>
                  </a:cubicBezTo>
                  <a:cubicBezTo>
                    <a:pt x="1430221" y="200957"/>
                    <a:pt x="1446959" y="175851"/>
                    <a:pt x="1450312" y="170822"/>
                  </a:cubicBezTo>
                  <a:lnTo>
                    <a:pt x="1457011" y="160773"/>
                  </a:lnTo>
                  <a:lnTo>
                    <a:pt x="1463710" y="150725"/>
                  </a:lnTo>
                  <a:cubicBezTo>
                    <a:pt x="1464826" y="147376"/>
                    <a:pt x="1465344" y="143763"/>
                    <a:pt x="1467059" y="140677"/>
                  </a:cubicBezTo>
                  <a:cubicBezTo>
                    <a:pt x="1467065" y="140667"/>
                    <a:pt x="1483803" y="115561"/>
                    <a:pt x="1487156" y="110532"/>
                  </a:cubicBezTo>
                  <a:lnTo>
                    <a:pt x="1507252" y="80387"/>
                  </a:lnTo>
                  <a:cubicBezTo>
                    <a:pt x="1509485" y="77037"/>
                    <a:pt x="1510601" y="72571"/>
                    <a:pt x="1513951" y="70338"/>
                  </a:cubicBezTo>
                  <a:lnTo>
                    <a:pt x="1524000" y="63639"/>
                  </a:lnTo>
                  <a:cubicBezTo>
                    <a:pt x="1529895" y="45953"/>
                    <a:pt x="1525391" y="56528"/>
                    <a:pt x="1540747" y="33494"/>
                  </a:cubicBezTo>
                  <a:cubicBezTo>
                    <a:pt x="1542980" y="30145"/>
                    <a:pt x="1543627" y="24719"/>
                    <a:pt x="1547446" y="23446"/>
                  </a:cubicBezTo>
                  <a:lnTo>
                    <a:pt x="1567543" y="16747"/>
                  </a:lnTo>
                  <a:cubicBezTo>
                    <a:pt x="1583466" y="6131"/>
                    <a:pt x="1573773" y="11320"/>
                    <a:pt x="1597688" y="3349"/>
                  </a:cubicBezTo>
                  <a:lnTo>
                    <a:pt x="1607736" y="0"/>
                  </a:lnTo>
                  <a:cubicBezTo>
                    <a:pt x="1621134" y="1116"/>
                    <a:pt x="1634975" y="-249"/>
                    <a:pt x="1647929" y="3349"/>
                  </a:cubicBezTo>
                  <a:cubicBezTo>
                    <a:pt x="1655686" y="5504"/>
                    <a:pt x="1660388" y="14201"/>
                    <a:pt x="1668026" y="16747"/>
                  </a:cubicBezTo>
                  <a:lnTo>
                    <a:pt x="1678074" y="20096"/>
                  </a:lnTo>
                  <a:cubicBezTo>
                    <a:pt x="1682540" y="26795"/>
                    <a:pt x="1684773" y="35727"/>
                    <a:pt x="1691472" y="40193"/>
                  </a:cubicBezTo>
                  <a:cubicBezTo>
                    <a:pt x="1714507" y="55549"/>
                    <a:pt x="1703931" y="51045"/>
                    <a:pt x="1721617" y="56940"/>
                  </a:cubicBezTo>
                  <a:cubicBezTo>
                    <a:pt x="1737541" y="67556"/>
                    <a:pt x="1727846" y="62366"/>
                    <a:pt x="1751762" y="70338"/>
                  </a:cubicBezTo>
                  <a:lnTo>
                    <a:pt x="1761811" y="73688"/>
                  </a:lnTo>
                  <a:cubicBezTo>
                    <a:pt x="1771859" y="72571"/>
                    <a:pt x="1782042" y="72321"/>
                    <a:pt x="1791956" y="70338"/>
                  </a:cubicBezTo>
                  <a:cubicBezTo>
                    <a:pt x="1798880" y="68953"/>
                    <a:pt x="1805353" y="65872"/>
                    <a:pt x="1812052" y="63639"/>
                  </a:cubicBezTo>
                  <a:cubicBezTo>
                    <a:pt x="1812057" y="63637"/>
                    <a:pt x="1832144" y="56944"/>
                    <a:pt x="1832149" y="56940"/>
                  </a:cubicBezTo>
                  <a:lnTo>
                    <a:pt x="1842197" y="50241"/>
                  </a:lnTo>
                  <a:cubicBezTo>
                    <a:pt x="1844430" y="46892"/>
                    <a:pt x="1845753" y="42708"/>
                    <a:pt x="1848896" y="40193"/>
                  </a:cubicBezTo>
                  <a:cubicBezTo>
                    <a:pt x="1851653" y="37987"/>
                    <a:pt x="1855787" y="38423"/>
                    <a:pt x="1858945" y="36844"/>
                  </a:cubicBezTo>
                  <a:cubicBezTo>
                    <a:pt x="1862546" y="35044"/>
                    <a:pt x="1865393" y="31945"/>
                    <a:pt x="1868993" y="30145"/>
                  </a:cubicBezTo>
                  <a:cubicBezTo>
                    <a:pt x="1873802" y="27740"/>
                    <a:pt x="1888140" y="24520"/>
                    <a:pt x="1892439" y="23446"/>
                  </a:cubicBezTo>
                  <a:cubicBezTo>
                    <a:pt x="1903604" y="24562"/>
                    <a:pt x="1914844" y="25089"/>
                    <a:pt x="1925934" y="26795"/>
                  </a:cubicBezTo>
                  <a:cubicBezTo>
                    <a:pt x="1929424" y="27332"/>
                    <a:pt x="1933225" y="27939"/>
                    <a:pt x="1935982" y="30145"/>
                  </a:cubicBezTo>
                  <a:cubicBezTo>
                    <a:pt x="1939125" y="32660"/>
                    <a:pt x="1939652" y="37542"/>
                    <a:pt x="1942681" y="40193"/>
                  </a:cubicBezTo>
                  <a:cubicBezTo>
                    <a:pt x="1948740" y="45495"/>
                    <a:pt x="1956079" y="49125"/>
                    <a:pt x="1962778" y="53591"/>
                  </a:cubicBezTo>
                  <a:lnTo>
                    <a:pt x="1972826" y="60290"/>
                  </a:lnTo>
                  <a:cubicBezTo>
                    <a:pt x="1979346" y="79851"/>
                    <a:pt x="1971074" y="61887"/>
                    <a:pt x="1986224" y="77037"/>
                  </a:cubicBezTo>
                  <a:cubicBezTo>
                    <a:pt x="2008557" y="99369"/>
                    <a:pt x="1976172" y="75917"/>
                    <a:pt x="2002971" y="93784"/>
                  </a:cubicBezTo>
                  <a:cubicBezTo>
                    <a:pt x="2007437" y="100483"/>
                    <a:pt x="2013823" y="106243"/>
                    <a:pt x="2016369" y="113881"/>
                  </a:cubicBezTo>
                  <a:cubicBezTo>
                    <a:pt x="2018602" y="120580"/>
                    <a:pt x="2019151" y="128103"/>
                    <a:pt x="2023068" y="133978"/>
                  </a:cubicBezTo>
                  <a:cubicBezTo>
                    <a:pt x="2027534" y="140677"/>
                    <a:pt x="2030773" y="148381"/>
                    <a:pt x="2036466" y="154074"/>
                  </a:cubicBezTo>
                  <a:cubicBezTo>
                    <a:pt x="2039815" y="157424"/>
                    <a:pt x="2043606" y="160384"/>
                    <a:pt x="2046514" y="164123"/>
                  </a:cubicBezTo>
                  <a:cubicBezTo>
                    <a:pt x="2051457" y="170478"/>
                    <a:pt x="2055446" y="177521"/>
                    <a:pt x="2059912" y="184220"/>
                  </a:cubicBezTo>
                  <a:cubicBezTo>
                    <a:pt x="2062145" y="187569"/>
                    <a:pt x="2063262" y="192035"/>
                    <a:pt x="2066611" y="194268"/>
                  </a:cubicBezTo>
                  <a:lnTo>
                    <a:pt x="2076659" y="200967"/>
                  </a:lnTo>
                  <a:lnTo>
                    <a:pt x="2090057" y="221063"/>
                  </a:lnTo>
                  <a:cubicBezTo>
                    <a:pt x="2092290" y="224413"/>
                    <a:pt x="2093406" y="228879"/>
                    <a:pt x="2096756" y="231112"/>
                  </a:cubicBezTo>
                  <a:lnTo>
                    <a:pt x="2106804" y="237811"/>
                  </a:lnTo>
                  <a:cubicBezTo>
                    <a:pt x="2119084" y="256231"/>
                    <a:pt x="2106805" y="240604"/>
                    <a:pt x="2123551" y="254558"/>
                  </a:cubicBezTo>
                  <a:cubicBezTo>
                    <a:pt x="2134661" y="263816"/>
                    <a:pt x="2131176" y="265068"/>
                    <a:pt x="2143648" y="271305"/>
                  </a:cubicBezTo>
                  <a:cubicBezTo>
                    <a:pt x="2146806" y="272884"/>
                    <a:pt x="2150290" y="273726"/>
                    <a:pt x="2153696" y="274655"/>
                  </a:cubicBezTo>
                  <a:cubicBezTo>
                    <a:pt x="2165673" y="277922"/>
                    <a:pt x="2187202" y="283588"/>
                    <a:pt x="2200589" y="284703"/>
                  </a:cubicBezTo>
                  <a:cubicBezTo>
                    <a:pt x="2207265" y="285259"/>
                    <a:pt x="2213986" y="284703"/>
                    <a:pt x="2220685" y="284703"/>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0B192F6-4420-B433-C076-97D8C95754FE}"/>
                </a:ext>
              </a:extLst>
            </p:cNvPr>
            <p:cNvSpPr txBox="1"/>
            <p:nvPr/>
          </p:nvSpPr>
          <p:spPr>
            <a:xfrm rot="16200000">
              <a:off x="4091206" y="2651927"/>
              <a:ext cx="1347538" cy="175215"/>
            </a:xfrm>
            <a:prstGeom prst="rect">
              <a:avLst/>
            </a:prstGeom>
            <a:noFill/>
          </p:spPr>
          <p:txBody>
            <a:bodyPr wrap="square" rtlCol="0">
              <a:spAutoFit/>
            </a:bodyPr>
            <a:lstStyle/>
            <a:p>
              <a:r>
                <a:rPr lang="en-US" sz="1400" dirty="0" err="1"/>
                <a:t>Collaud</a:t>
              </a:r>
              <a:r>
                <a:rPr lang="en-US" sz="1400" dirty="0"/>
                <a:t> Coen et al., JGR, 2007</a:t>
              </a:r>
            </a:p>
          </p:txBody>
        </p:sp>
      </p:grpSp>
      <p:sp>
        <p:nvSpPr>
          <p:cNvPr id="16" name="TextBox 15">
            <a:extLst>
              <a:ext uri="{FF2B5EF4-FFF2-40B4-BE49-F238E27FC236}">
                <a16:creationId xmlns:a16="http://schemas.microsoft.com/office/drawing/2014/main" id="{AEDFAEB5-CA10-020E-8175-28CEC12FE71E}"/>
              </a:ext>
            </a:extLst>
          </p:cNvPr>
          <p:cNvSpPr txBox="1"/>
          <p:nvPr/>
        </p:nvSpPr>
        <p:spPr>
          <a:xfrm>
            <a:off x="7753415" y="1967367"/>
            <a:ext cx="408435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Wavelength dependence of scattering is function of particle diameter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Scattering </a:t>
            </a:r>
            <a:r>
              <a:rPr lang="en-US" altLang="en-US" dirty="0" err="1"/>
              <a:t>Ångström</a:t>
            </a:r>
            <a:r>
              <a:rPr lang="en-US" dirty="0"/>
              <a:t> exponent (SAE) most affected by particles&gt; 0.4-0.5 um</a:t>
            </a:r>
          </a:p>
        </p:txBody>
      </p:sp>
      <p:sp>
        <p:nvSpPr>
          <p:cNvPr id="19" name="Text Box 4">
            <a:extLst>
              <a:ext uri="{FF2B5EF4-FFF2-40B4-BE49-F238E27FC236}">
                <a16:creationId xmlns:a16="http://schemas.microsoft.com/office/drawing/2014/main" id="{30DC0AC8-7B95-A668-B8AF-010517A67C60}"/>
              </a:ext>
            </a:extLst>
          </p:cNvPr>
          <p:cNvSpPr txBox="1">
            <a:spLocks noChangeArrowheads="1"/>
          </p:cNvSpPr>
          <p:nvPr/>
        </p:nvSpPr>
        <p:spPr bwMode="auto">
          <a:xfrm>
            <a:off x="3508513" y="36262"/>
            <a:ext cx="51133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dirty="0"/>
              <a:t>Derived aerosol optical properties</a:t>
            </a:r>
          </a:p>
        </p:txBody>
      </p:sp>
      <p:sp>
        <p:nvSpPr>
          <p:cNvPr id="21" name="Oval 20">
            <a:extLst>
              <a:ext uri="{FF2B5EF4-FFF2-40B4-BE49-F238E27FC236}">
                <a16:creationId xmlns:a16="http://schemas.microsoft.com/office/drawing/2014/main" id="{E970F604-833E-2197-129C-B5DA42079F0D}"/>
              </a:ext>
            </a:extLst>
          </p:cNvPr>
          <p:cNvSpPr/>
          <p:nvPr/>
        </p:nvSpPr>
        <p:spPr>
          <a:xfrm>
            <a:off x="3061427" y="1591420"/>
            <a:ext cx="3034573" cy="1003952"/>
          </a:xfrm>
          <a:prstGeom prst="ellipse">
            <a:avLst/>
          </a:prstGeom>
          <a:noFill/>
          <a:ln w="38100">
            <a:solidFill>
              <a:srgbClr val="FA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E3D31DB-D559-FFBB-8E36-FB5BA7265568}"/>
              </a:ext>
            </a:extLst>
          </p:cNvPr>
          <p:cNvSpPr txBox="1"/>
          <p:nvPr/>
        </p:nvSpPr>
        <p:spPr>
          <a:xfrm>
            <a:off x="1596094" y="1467095"/>
            <a:ext cx="894797" cy="923330"/>
          </a:xfrm>
          <a:prstGeom prst="rect">
            <a:avLst/>
          </a:prstGeom>
          <a:noFill/>
        </p:spPr>
        <p:txBody>
          <a:bodyPr wrap="none" rtlCol="0">
            <a:spAutoFit/>
          </a:bodyPr>
          <a:lstStyle/>
          <a:p>
            <a:r>
              <a:rPr lang="en-US" dirty="0">
                <a:solidFill>
                  <a:srgbClr val="243ED4"/>
                </a:solidFill>
              </a:rPr>
              <a:t>450 nm</a:t>
            </a:r>
          </a:p>
          <a:p>
            <a:r>
              <a:rPr lang="en-US" dirty="0">
                <a:solidFill>
                  <a:srgbClr val="92D050"/>
                </a:solidFill>
              </a:rPr>
              <a:t>550 nm</a:t>
            </a:r>
          </a:p>
          <a:p>
            <a:r>
              <a:rPr lang="en-US" dirty="0">
                <a:solidFill>
                  <a:srgbClr val="FF0000"/>
                </a:solidFill>
              </a:rPr>
              <a:t>700 nm</a:t>
            </a:r>
          </a:p>
        </p:txBody>
      </p:sp>
      <p:sp>
        <p:nvSpPr>
          <p:cNvPr id="38" name="TextBox 37">
            <a:extLst>
              <a:ext uri="{FF2B5EF4-FFF2-40B4-BE49-F238E27FC236}">
                <a16:creationId xmlns:a16="http://schemas.microsoft.com/office/drawing/2014/main" id="{9A08AA68-B986-9366-87CF-C03EC6648942}"/>
              </a:ext>
            </a:extLst>
          </p:cNvPr>
          <p:cNvSpPr txBox="1"/>
          <p:nvPr/>
        </p:nvSpPr>
        <p:spPr>
          <a:xfrm>
            <a:off x="4578713" y="375207"/>
            <a:ext cx="3637086" cy="369332"/>
          </a:xfrm>
          <a:prstGeom prst="rect">
            <a:avLst/>
          </a:prstGeom>
          <a:noFill/>
        </p:spPr>
        <p:txBody>
          <a:bodyPr wrap="none" rtlCol="0">
            <a:spAutoFit/>
          </a:bodyPr>
          <a:lstStyle/>
          <a:p>
            <a:r>
              <a:rPr lang="en-US" b="1" dirty="0"/>
              <a:t>Scattering </a:t>
            </a:r>
            <a:r>
              <a:rPr lang="en-US" altLang="en-US" b="1" dirty="0" err="1"/>
              <a:t>Ångström</a:t>
            </a:r>
            <a:r>
              <a:rPr lang="en-US" b="1" dirty="0"/>
              <a:t> exponent (SAE)</a:t>
            </a:r>
          </a:p>
        </p:txBody>
      </p:sp>
      <p:sp>
        <p:nvSpPr>
          <p:cNvPr id="11" name="TextBox 10">
            <a:extLst>
              <a:ext uri="{FF2B5EF4-FFF2-40B4-BE49-F238E27FC236}">
                <a16:creationId xmlns:a16="http://schemas.microsoft.com/office/drawing/2014/main" id="{CC9A62E7-9FC7-2C5F-C7A6-89BF8FC91925}"/>
              </a:ext>
            </a:extLst>
          </p:cNvPr>
          <p:cNvSpPr txBox="1"/>
          <p:nvPr/>
        </p:nvSpPr>
        <p:spPr>
          <a:xfrm rot="16200000">
            <a:off x="-51346" y="3422272"/>
            <a:ext cx="2070118" cy="369332"/>
          </a:xfrm>
          <a:prstGeom prst="rect">
            <a:avLst/>
          </a:prstGeom>
          <a:solidFill>
            <a:schemeClr val="bg1"/>
          </a:solidFill>
        </p:spPr>
        <p:txBody>
          <a:bodyPr wrap="none" rtlCol="0">
            <a:spAutoFit/>
          </a:bodyPr>
          <a:lstStyle/>
          <a:p>
            <a:r>
              <a:rPr lang="en-US" dirty="0"/>
              <a:t>Scattering efficiency</a:t>
            </a:r>
          </a:p>
        </p:txBody>
      </p:sp>
      <p:sp>
        <p:nvSpPr>
          <p:cNvPr id="14" name="Rectangle 13">
            <a:extLst>
              <a:ext uri="{FF2B5EF4-FFF2-40B4-BE49-F238E27FC236}">
                <a16:creationId xmlns:a16="http://schemas.microsoft.com/office/drawing/2014/main" id="{BE0EF86F-3A41-2103-FC52-3A650B4ADDED}"/>
              </a:ext>
            </a:extLst>
          </p:cNvPr>
          <p:cNvSpPr/>
          <p:nvPr/>
        </p:nvSpPr>
        <p:spPr>
          <a:xfrm>
            <a:off x="3126259" y="4547289"/>
            <a:ext cx="2767914" cy="518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F046A99-2050-AB05-25F5-D2C3C99353C4}"/>
              </a:ext>
            </a:extLst>
          </p:cNvPr>
          <p:cNvSpPr txBox="1"/>
          <p:nvPr/>
        </p:nvSpPr>
        <p:spPr>
          <a:xfrm>
            <a:off x="7846541" y="4806779"/>
            <a:ext cx="3599319" cy="646331"/>
          </a:xfrm>
          <a:prstGeom prst="rect">
            <a:avLst/>
          </a:prstGeom>
          <a:noFill/>
        </p:spPr>
        <p:txBody>
          <a:bodyPr wrap="none" rtlCol="0">
            <a:spAutoFit/>
          </a:bodyPr>
          <a:lstStyle/>
          <a:p>
            <a:r>
              <a:rPr lang="en-US" dirty="0"/>
              <a:t>SAE = - </a:t>
            </a:r>
            <a:r>
              <a:rPr lang="en-US" u="sng" dirty="0"/>
              <a:t>log(scat(</a:t>
            </a:r>
            <a:r>
              <a:rPr lang="en-US" u="sng" dirty="0">
                <a:latin typeface="Symbol" pitchFamily="2" charset="2"/>
              </a:rPr>
              <a:t>l</a:t>
            </a:r>
            <a:r>
              <a:rPr lang="en-US" u="sng" dirty="0"/>
              <a:t>=450)/scat(</a:t>
            </a:r>
            <a:r>
              <a:rPr lang="en-US" u="sng" dirty="0">
                <a:latin typeface="Symbol" pitchFamily="2" charset="2"/>
              </a:rPr>
              <a:t>l</a:t>
            </a:r>
            <a:r>
              <a:rPr lang="en-US" u="sng" dirty="0"/>
              <a:t>=700))</a:t>
            </a:r>
          </a:p>
          <a:p>
            <a:r>
              <a:rPr lang="en-US" dirty="0"/>
              <a:t>                    log(450/700)</a:t>
            </a:r>
          </a:p>
        </p:txBody>
      </p:sp>
      <p:sp>
        <p:nvSpPr>
          <p:cNvPr id="18" name="Rectangle 17">
            <a:extLst>
              <a:ext uri="{FF2B5EF4-FFF2-40B4-BE49-F238E27FC236}">
                <a16:creationId xmlns:a16="http://schemas.microsoft.com/office/drawing/2014/main" id="{26C4CC44-1718-D660-782A-4745AC02FD38}"/>
              </a:ext>
            </a:extLst>
          </p:cNvPr>
          <p:cNvSpPr/>
          <p:nvPr/>
        </p:nvSpPr>
        <p:spPr>
          <a:xfrm>
            <a:off x="7753415" y="4641997"/>
            <a:ext cx="3787796" cy="96797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21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D89822-0D31-CF37-3211-744709257DBE}"/>
              </a:ext>
            </a:extLst>
          </p:cNvPr>
          <p:cNvSpPr txBox="1"/>
          <p:nvPr/>
        </p:nvSpPr>
        <p:spPr>
          <a:xfrm>
            <a:off x="4389026" y="430337"/>
            <a:ext cx="4031168" cy="400110"/>
          </a:xfrm>
          <a:prstGeom prst="rect">
            <a:avLst/>
          </a:prstGeom>
          <a:noFill/>
        </p:spPr>
        <p:txBody>
          <a:bodyPr wrap="none" rtlCol="0">
            <a:spAutoFit/>
          </a:bodyPr>
          <a:lstStyle/>
          <a:p>
            <a:r>
              <a:rPr lang="en-US" sz="2000" b="1" dirty="0"/>
              <a:t>Scattering Angstrom Exponent (SAE)</a:t>
            </a:r>
          </a:p>
        </p:txBody>
      </p:sp>
      <p:sp>
        <p:nvSpPr>
          <p:cNvPr id="3" name="Text Box 4">
            <a:extLst>
              <a:ext uri="{FF2B5EF4-FFF2-40B4-BE49-F238E27FC236}">
                <a16:creationId xmlns:a16="http://schemas.microsoft.com/office/drawing/2014/main" id="{3AD79BAB-57F6-822A-62C4-0F3BFCC1ACD7}"/>
              </a:ext>
            </a:extLst>
          </p:cNvPr>
          <p:cNvSpPr txBox="1">
            <a:spLocks noChangeArrowheads="1"/>
          </p:cNvSpPr>
          <p:nvPr/>
        </p:nvSpPr>
        <p:spPr bwMode="auto">
          <a:xfrm>
            <a:off x="3508513" y="36262"/>
            <a:ext cx="51133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dirty="0"/>
              <a:t>Derived aerosol optical properties</a:t>
            </a:r>
          </a:p>
        </p:txBody>
      </p:sp>
      <p:pic>
        <p:nvPicPr>
          <p:cNvPr id="5" name="Picture 4">
            <a:extLst>
              <a:ext uri="{FF2B5EF4-FFF2-40B4-BE49-F238E27FC236}">
                <a16:creationId xmlns:a16="http://schemas.microsoft.com/office/drawing/2014/main" id="{0AE8A8D7-380F-6B76-7C2F-696D3CD8F044}"/>
              </a:ext>
            </a:extLst>
          </p:cNvPr>
          <p:cNvPicPr>
            <a:picLocks noChangeAspect="1"/>
          </p:cNvPicPr>
          <p:nvPr/>
        </p:nvPicPr>
        <p:blipFill rotWithShape="1">
          <a:blip r:embed="rId2"/>
          <a:srcRect l="9325" t="4008"/>
          <a:stretch/>
        </p:blipFill>
        <p:spPr>
          <a:xfrm>
            <a:off x="2054431" y="1567542"/>
            <a:ext cx="7734048" cy="3253839"/>
          </a:xfrm>
          <a:prstGeom prst="rect">
            <a:avLst/>
          </a:prstGeom>
        </p:spPr>
      </p:pic>
      <p:sp>
        <p:nvSpPr>
          <p:cNvPr id="6" name="TextBox 5">
            <a:extLst>
              <a:ext uri="{FF2B5EF4-FFF2-40B4-BE49-F238E27FC236}">
                <a16:creationId xmlns:a16="http://schemas.microsoft.com/office/drawing/2014/main" id="{81EBD963-D5F1-5BFC-A2FD-64146AD257EA}"/>
              </a:ext>
            </a:extLst>
          </p:cNvPr>
          <p:cNvSpPr txBox="1"/>
          <p:nvPr/>
        </p:nvSpPr>
        <p:spPr>
          <a:xfrm rot="16200000">
            <a:off x="464570" y="2986045"/>
            <a:ext cx="2893356" cy="369332"/>
          </a:xfrm>
          <a:prstGeom prst="rect">
            <a:avLst/>
          </a:prstGeom>
          <a:noFill/>
        </p:spPr>
        <p:txBody>
          <a:bodyPr wrap="none" rtlCol="0">
            <a:spAutoFit/>
          </a:bodyPr>
          <a:lstStyle/>
          <a:p>
            <a:r>
              <a:rPr lang="en-US" dirty="0"/>
              <a:t>Volume (fine)/Volume (total)</a:t>
            </a:r>
          </a:p>
        </p:txBody>
      </p:sp>
      <p:sp>
        <p:nvSpPr>
          <p:cNvPr id="9" name="Oval 8">
            <a:extLst>
              <a:ext uri="{FF2B5EF4-FFF2-40B4-BE49-F238E27FC236}">
                <a16:creationId xmlns:a16="http://schemas.microsoft.com/office/drawing/2014/main" id="{DBB6EB76-63FA-B085-A8BA-58423714DCFD}"/>
              </a:ext>
            </a:extLst>
          </p:cNvPr>
          <p:cNvSpPr/>
          <p:nvPr/>
        </p:nvSpPr>
        <p:spPr>
          <a:xfrm>
            <a:off x="403761" y="1900052"/>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A1487EE-EB62-9076-3198-8EB2E6804A59}"/>
              </a:ext>
            </a:extLst>
          </p:cNvPr>
          <p:cNvSpPr/>
          <p:nvPr/>
        </p:nvSpPr>
        <p:spPr>
          <a:xfrm>
            <a:off x="556161" y="2052452"/>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12D48B6-969D-5F05-5A0C-403D09FE8670}"/>
              </a:ext>
            </a:extLst>
          </p:cNvPr>
          <p:cNvSpPr/>
          <p:nvPr/>
        </p:nvSpPr>
        <p:spPr>
          <a:xfrm>
            <a:off x="519740" y="2218706"/>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155D1F-BBA6-47C4-CAAF-F7A13507B36E}"/>
              </a:ext>
            </a:extLst>
          </p:cNvPr>
          <p:cNvSpPr/>
          <p:nvPr/>
        </p:nvSpPr>
        <p:spPr>
          <a:xfrm>
            <a:off x="935454" y="1484415"/>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CF9110-CF11-09FC-5729-689B2DA7C716}"/>
              </a:ext>
            </a:extLst>
          </p:cNvPr>
          <p:cNvSpPr/>
          <p:nvPr/>
        </p:nvSpPr>
        <p:spPr>
          <a:xfrm>
            <a:off x="779641" y="2474028"/>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5CB790F-7124-485D-1A8B-BDC5CE01F0E6}"/>
              </a:ext>
            </a:extLst>
          </p:cNvPr>
          <p:cNvSpPr/>
          <p:nvPr/>
        </p:nvSpPr>
        <p:spPr>
          <a:xfrm>
            <a:off x="1213062" y="1900052"/>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40BF98-CDD0-724D-1093-82DECCCCE964}"/>
              </a:ext>
            </a:extLst>
          </p:cNvPr>
          <p:cNvSpPr/>
          <p:nvPr/>
        </p:nvSpPr>
        <p:spPr>
          <a:xfrm>
            <a:off x="519740" y="3835730"/>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E584101-E2ED-CECC-397B-103C043C8CFA}"/>
              </a:ext>
            </a:extLst>
          </p:cNvPr>
          <p:cNvSpPr/>
          <p:nvPr/>
        </p:nvSpPr>
        <p:spPr>
          <a:xfrm>
            <a:off x="794930" y="4541937"/>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339DCD2-E306-DB2C-7D8C-1638D3072B2B}"/>
              </a:ext>
            </a:extLst>
          </p:cNvPr>
          <p:cNvSpPr/>
          <p:nvPr/>
        </p:nvSpPr>
        <p:spPr>
          <a:xfrm>
            <a:off x="905885" y="4051464"/>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02C145-55C9-AFE5-75AD-6D3F0486C49B}"/>
              </a:ext>
            </a:extLst>
          </p:cNvPr>
          <p:cNvSpPr/>
          <p:nvPr/>
        </p:nvSpPr>
        <p:spPr>
          <a:xfrm>
            <a:off x="923565" y="2020785"/>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B4B988-76A4-5B56-44DB-6742E197C80F}"/>
              </a:ext>
            </a:extLst>
          </p:cNvPr>
          <p:cNvSpPr/>
          <p:nvPr/>
        </p:nvSpPr>
        <p:spPr>
          <a:xfrm>
            <a:off x="708561" y="2204852"/>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B4D4F68-5B6F-7B8E-4432-F2AB45BE3D35}"/>
              </a:ext>
            </a:extLst>
          </p:cNvPr>
          <p:cNvSpPr/>
          <p:nvPr/>
        </p:nvSpPr>
        <p:spPr>
          <a:xfrm>
            <a:off x="354618" y="4074838"/>
            <a:ext cx="425023" cy="412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EDA3F4-3750-0421-5449-C5CABE3D2B72}"/>
              </a:ext>
            </a:extLst>
          </p:cNvPr>
          <p:cNvSpPr/>
          <p:nvPr/>
        </p:nvSpPr>
        <p:spPr>
          <a:xfrm>
            <a:off x="1016321" y="4195573"/>
            <a:ext cx="436406" cy="415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7FD8871-E10B-AC63-D5BE-BE9538A2F278}"/>
              </a:ext>
            </a:extLst>
          </p:cNvPr>
          <p:cNvSpPr/>
          <p:nvPr/>
        </p:nvSpPr>
        <p:spPr>
          <a:xfrm>
            <a:off x="598531" y="1639787"/>
            <a:ext cx="436406" cy="415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63A41D-6B85-D2FD-E495-B51DA7C9E433}"/>
              </a:ext>
            </a:extLst>
          </p:cNvPr>
          <p:cNvSpPr/>
          <p:nvPr/>
        </p:nvSpPr>
        <p:spPr>
          <a:xfrm>
            <a:off x="1074259" y="1714595"/>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A4E5DA7-5892-2E84-8610-57AB4DB224BC}"/>
              </a:ext>
            </a:extLst>
          </p:cNvPr>
          <p:cNvSpPr/>
          <p:nvPr/>
        </p:nvSpPr>
        <p:spPr>
          <a:xfrm>
            <a:off x="441833" y="1490359"/>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71879E9-B946-6051-8E8F-92A2F9E1337E}"/>
              </a:ext>
            </a:extLst>
          </p:cNvPr>
          <p:cNvSpPr/>
          <p:nvPr/>
        </p:nvSpPr>
        <p:spPr>
          <a:xfrm>
            <a:off x="1084440" y="2225445"/>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8E6627D-632D-0F88-671F-5474F055F4B1}"/>
              </a:ext>
            </a:extLst>
          </p:cNvPr>
          <p:cNvSpPr/>
          <p:nvPr/>
        </p:nvSpPr>
        <p:spPr>
          <a:xfrm>
            <a:off x="660921" y="1370611"/>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2FE7CF7-B413-22DD-5607-93E1C5B4DD63}"/>
              </a:ext>
            </a:extLst>
          </p:cNvPr>
          <p:cNvSpPr txBox="1"/>
          <p:nvPr/>
        </p:nvSpPr>
        <p:spPr>
          <a:xfrm>
            <a:off x="1905911" y="5676405"/>
            <a:ext cx="4513543" cy="646331"/>
          </a:xfrm>
          <a:prstGeom prst="rect">
            <a:avLst/>
          </a:prstGeom>
          <a:noFill/>
        </p:spPr>
        <p:txBody>
          <a:bodyPr wrap="none" rtlCol="0">
            <a:spAutoFit/>
          </a:bodyPr>
          <a:lstStyle/>
          <a:p>
            <a:r>
              <a:rPr lang="en-US" dirty="0"/>
              <a:t>SAE &gt;2  </a:t>
            </a:r>
            <a:r>
              <a:rPr lang="en-US" dirty="0">
                <a:sym typeface="Wingdings" pitchFamily="2" charset="2"/>
              </a:rPr>
              <a:t> mostly small particles</a:t>
            </a:r>
          </a:p>
          <a:p>
            <a:r>
              <a:rPr lang="en-US" dirty="0">
                <a:sym typeface="Wingdings" pitchFamily="2" charset="2"/>
              </a:rPr>
              <a:t>SAE &lt; 1   more big particles (dust, sea salt…)</a:t>
            </a:r>
            <a:endParaRPr lang="en-US" dirty="0"/>
          </a:p>
        </p:txBody>
      </p:sp>
      <p:sp>
        <p:nvSpPr>
          <p:cNvPr id="28" name="TextBox 27">
            <a:extLst>
              <a:ext uri="{FF2B5EF4-FFF2-40B4-BE49-F238E27FC236}">
                <a16:creationId xmlns:a16="http://schemas.microsoft.com/office/drawing/2014/main" id="{D54133D2-9DDD-3F2C-A864-927C36F1BA3C}"/>
              </a:ext>
            </a:extLst>
          </p:cNvPr>
          <p:cNvSpPr txBox="1"/>
          <p:nvPr/>
        </p:nvSpPr>
        <p:spPr>
          <a:xfrm>
            <a:off x="4686095" y="4807556"/>
            <a:ext cx="3027560" cy="369332"/>
          </a:xfrm>
          <a:prstGeom prst="rect">
            <a:avLst/>
          </a:prstGeom>
          <a:noFill/>
        </p:spPr>
        <p:txBody>
          <a:bodyPr wrap="none" rtlCol="0">
            <a:spAutoFit/>
          </a:bodyPr>
          <a:lstStyle/>
          <a:p>
            <a:r>
              <a:rPr lang="en-US" dirty="0"/>
              <a:t>Scattering Angstrom exponent</a:t>
            </a:r>
          </a:p>
        </p:txBody>
      </p:sp>
      <p:cxnSp>
        <p:nvCxnSpPr>
          <p:cNvPr id="30" name="Straight Arrow Connector 29">
            <a:extLst>
              <a:ext uri="{FF2B5EF4-FFF2-40B4-BE49-F238E27FC236}">
                <a16:creationId xmlns:a16="http://schemas.microsoft.com/office/drawing/2014/main" id="{94936C5C-55F3-8C55-3F39-E5DF896CE31F}"/>
              </a:ext>
            </a:extLst>
          </p:cNvPr>
          <p:cNvCxnSpPr>
            <a:cxnSpLocks/>
          </p:cNvCxnSpPr>
          <p:nvPr/>
        </p:nvCxnSpPr>
        <p:spPr>
          <a:xfrm flipV="1">
            <a:off x="4721397" y="2103912"/>
            <a:ext cx="3638832" cy="1773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C133678-4522-9553-FD0C-6F9E903A78F7}"/>
              </a:ext>
            </a:extLst>
          </p:cNvPr>
          <p:cNvSpPr txBox="1"/>
          <p:nvPr/>
        </p:nvSpPr>
        <p:spPr>
          <a:xfrm rot="16200000">
            <a:off x="8988486" y="2932576"/>
            <a:ext cx="1599990" cy="307777"/>
          </a:xfrm>
          <a:prstGeom prst="rect">
            <a:avLst/>
          </a:prstGeom>
          <a:noFill/>
        </p:spPr>
        <p:txBody>
          <a:bodyPr wrap="none" rtlCol="0">
            <a:spAutoFit/>
          </a:bodyPr>
          <a:lstStyle/>
          <a:p>
            <a:r>
              <a:rPr lang="en-US" sz="1400" dirty="0"/>
              <a:t>Schuster, JGR, 2006</a:t>
            </a:r>
          </a:p>
        </p:txBody>
      </p:sp>
      <p:sp>
        <p:nvSpPr>
          <p:cNvPr id="29" name="Oval 28">
            <a:extLst>
              <a:ext uri="{FF2B5EF4-FFF2-40B4-BE49-F238E27FC236}">
                <a16:creationId xmlns:a16="http://schemas.microsoft.com/office/drawing/2014/main" id="{58D483AC-B049-1F32-5DEF-4EF440BAF3D4}"/>
              </a:ext>
            </a:extLst>
          </p:cNvPr>
          <p:cNvSpPr/>
          <p:nvPr/>
        </p:nvSpPr>
        <p:spPr>
          <a:xfrm>
            <a:off x="2933857" y="4708191"/>
            <a:ext cx="436406" cy="415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C65EB9F-CCCA-E209-63B0-08FBC4AAF0AC}"/>
              </a:ext>
            </a:extLst>
          </p:cNvPr>
          <p:cNvSpPr/>
          <p:nvPr/>
        </p:nvSpPr>
        <p:spPr>
          <a:xfrm>
            <a:off x="8878487" y="4916007"/>
            <a:ext cx="155813"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824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C97623B-C161-D232-ECCE-FF86FE15E253}"/>
              </a:ext>
            </a:extLst>
          </p:cNvPr>
          <p:cNvPicPr>
            <a:picLocks noChangeAspect="1"/>
          </p:cNvPicPr>
          <p:nvPr/>
        </p:nvPicPr>
        <p:blipFill rotWithShape="1">
          <a:blip r:embed="rId2">
            <a:extLst>
              <a:ext uri="{28A0092B-C50C-407E-A947-70E740481C1C}">
                <a14:useLocalDpi xmlns:a14="http://schemas.microsoft.com/office/drawing/2010/main" val="0"/>
              </a:ext>
            </a:extLst>
          </a:blip>
          <a:srcRect t="19712"/>
          <a:stretch/>
        </p:blipFill>
        <p:spPr>
          <a:xfrm>
            <a:off x="2008363" y="1655119"/>
            <a:ext cx="8230749" cy="1835624"/>
          </a:xfrm>
          <a:prstGeom prst="rect">
            <a:avLst/>
          </a:prstGeom>
        </p:spPr>
      </p:pic>
      <p:sp>
        <p:nvSpPr>
          <p:cNvPr id="15" name="Sun 14">
            <a:extLst>
              <a:ext uri="{FF2B5EF4-FFF2-40B4-BE49-F238E27FC236}">
                <a16:creationId xmlns:a16="http://schemas.microsoft.com/office/drawing/2014/main" id="{969D7571-05D5-7F6C-0D25-FE2344AE0EF3}"/>
              </a:ext>
            </a:extLst>
          </p:cNvPr>
          <p:cNvSpPr/>
          <p:nvPr/>
        </p:nvSpPr>
        <p:spPr>
          <a:xfrm>
            <a:off x="1533289" y="2862916"/>
            <a:ext cx="571500" cy="617197"/>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9D15271-2E26-3C51-31A0-E9977D2D0F01}"/>
              </a:ext>
            </a:extLst>
          </p:cNvPr>
          <p:cNvSpPr txBox="1"/>
          <p:nvPr/>
        </p:nvSpPr>
        <p:spPr>
          <a:xfrm>
            <a:off x="4352364" y="391488"/>
            <a:ext cx="3239861" cy="400110"/>
          </a:xfrm>
          <a:prstGeom prst="rect">
            <a:avLst/>
          </a:prstGeom>
          <a:noFill/>
        </p:spPr>
        <p:txBody>
          <a:bodyPr wrap="none" rtlCol="0">
            <a:spAutoFit/>
          </a:bodyPr>
          <a:lstStyle/>
          <a:p>
            <a:r>
              <a:rPr lang="en-US" sz="2000" b="1" dirty="0"/>
              <a:t>Backscattering fraction (BFR)</a:t>
            </a:r>
          </a:p>
        </p:txBody>
      </p:sp>
      <p:sp>
        <p:nvSpPr>
          <p:cNvPr id="17" name="TextBox 16">
            <a:extLst>
              <a:ext uri="{FF2B5EF4-FFF2-40B4-BE49-F238E27FC236}">
                <a16:creationId xmlns:a16="http://schemas.microsoft.com/office/drawing/2014/main" id="{4E0B1F45-CAB1-1FB3-A47C-BFB98419C592}"/>
              </a:ext>
            </a:extLst>
          </p:cNvPr>
          <p:cNvSpPr txBox="1"/>
          <p:nvPr/>
        </p:nvSpPr>
        <p:spPr>
          <a:xfrm>
            <a:off x="1627706" y="3957578"/>
            <a:ext cx="6999766" cy="1200329"/>
          </a:xfrm>
          <a:prstGeom prst="rect">
            <a:avLst/>
          </a:prstGeom>
          <a:noFill/>
        </p:spPr>
        <p:txBody>
          <a:bodyPr wrap="square" rtlCol="0">
            <a:spAutoFit/>
          </a:bodyPr>
          <a:lstStyle/>
          <a:p>
            <a:r>
              <a:rPr lang="en-US" dirty="0"/>
              <a:t>Smaller particles scatter light symmetrically.</a:t>
            </a:r>
          </a:p>
          <a:p>
            <a:r>
              <a:rPr lang="en-US" dirty="0"/>
              <a:t>Larger particles scatter more light forward than backward.</a:t>
            </a:r>
          </a:p>
          <a:p>
            <a:r>
              <a:rPr lang="en-US" dirty="0"/>
              <a:t>Backscattering fraction most affected by particles &lt; 0.3 um</a:t>
            </a:r>
          </a:p>
          <a:p>
            <a:endParaRPr lang="en-US" dirty="0"/>
          </a:p>
        </p:txBody>
      </p:sp>
      <p:sp>
        <p:nvSpPr>
          <p:cNvPr id="20" name="Text Box 4">
            <a:extLst>
              <a:ext uri="{FF2B5EF4-FFF2-40B4-BE49-F238E27FC236}">
                <a16:creationId xmlns:a16="http://schemas.microsoft.com/office/drawing/2014/main" id="{7724A064-9C2E-ECA6-23C1-A5AEF470C5AB}"/>
              </a:ext>
            </a:extLst>
          </p:cNvPr>
          <p:cNvSpPr txBox="1">
            <a:spLocks noChangeArrowheads="1"/>
          </p:cNvSpPr>
          <p:nvPr/>
        </p:nvSpPr>
        <p:spPr bwMode="auto">
          <a:xfrm>
            <a:off x="3508513" y="36262"/>
            <a:ext cx="51133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dirty="0"/>
              <a:t>Derived aerosol optical properties</a:t>
            </a:r>
          </a:p>
        </p:txBody>
      </p:sp>
      <p:sp>
        <p:nvSpPr>
          <p:cNvPr id="21" name="Oval 20">
            <a:extLst>
              <a:ext uri="{FF2B5EF4-FFF2-40B4-BE49-F238E27FC236}">
                <a16:creationId xmlns:a16="http://schemas.microsoft.com/office/drawing/2014/main" id="{CBD0727B-6984-B6A0-D059-D6B9B86D5169}"/>
              </a:ext>
            </a:extLst>
          </p:cNvPr>
          <p:cNvSpPr/>
          <p:nvPr/>
        </p:nvSpPr>
        <p:spPr>
          <a:xfrm>
            <a:off x="7775630" y="2147819"/>
            <a:ext cx="221876" cy="1891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73AA26-37D6-851E-C64D-A6824F04845E}"/>
              </a:ext>
            </a:extLst>
          </p:cNvPr>
          <p:cNvSpPr txBox="1"/>
          <p:nvPr/>
        </p:nvSpPr>
        <p:spPr>
          <a:xfrm>
            <a:off x="2602648" y="1306715"/>
            <a:ext cx="947695" cy="369332"/>
          </a:xfrm>
          <a:prstGeom prst="rect">
            <a:avLst/>
          </a:prstGeom>
          <a:noFill/>
        </p:spPr>
        <p:txBody>
          <a:bodyPr wrap="none" rtlCol="0">
            <a:spAutoFit/>
          </a:bodyPr>
          <a:lstStyle/>
          <a:p>
            <a:r>
              <a:rPr lang="en-US" dirty="0"/>
              <a:t>BFR=0.5</a:t>
            </a:r>
          </a:p>
        </p:txBody>
      </p:sp>
      <p:sp>
        <p:nvSpPr>
          <p:cNvPr id="22" name="TextBox 21">
            <a:extLst>
              <a:ext uri="{FF2B5EF4-FFF2-40B4-BE49-F238E27FC236}">
                <a16:creationId xmlns:a16="http://schemas.microsoft.com/office/drawing/2014/main" id="{DE4ADD41-DE18-AFF5-FD77-CB9E40BAB5BA}"/>
              </a:ext>
            </a:extLst>
          </p:cNvPr>
          <p:cNvSpPr txBox="1"/>
          <p:nvPr/>
        </p:nvSpPr>
        <p:spPr>
          <a:xfrm>
            <a:off x="4562730" y="1306715"/>
            <a:ext cx="947695" cy="369332"/>
          </a:xfrm>
          <a:prstGeom prst="rect">
            <a:avLst/>
          </a:prstGeom>
          <a:noFill/>
        </p:spPr>
        <p:txBody>
          <a:bodyPr wrap="none" rtlCol="0">
            <a:spAutoFit/>
          </a:bodyPr>
          <a:lstStyle/>
          <a:p>
            <a:r>
              <a:rPr lang="en-US" dirty="0"/>
              <a:t>BFR=0.2</a:t>
            </a:r>
          </a:p>
        </p:txBody>
      </p:sp>
      <p:sp>
        <p:nvSpPr>
          <p:cNvPr id="23" name="TextBox 22">
            <a:extLst>
              <a:ext uri="{FF2B5EF4-FFF2-40B4-BE49-F238E27FC236}">
                <a16:creationId xmlns:a16="http://schemas.microsoft.com/office/drawing/2014/main" id="{685C0CA9-7F44-030D-5A19-B1A2C4AD3E3C}"/>
              </a:ext>
            </a:extLst>
          </p:cNvPr>
          <p:cNvSpPr txBox="1"/>
          <p:nvPr/>
        </p:nvSpPr>
        <p:spPr>
          <a:xfrm>
            <a:off x="7217932" y="1306715"/>
            <a:ext cx="947695" cy="369332"/>
          </a:xfrm>
          <a:prstGeom prst="rect">
            <a:avLst/>
          </a:prstGeom>
          <a:noFill/>
        </p:spPr>
        <p:txBody>
          <a:bodyPr wrap="none" rtlCol="0">
            <a:spAutoFit/>
          </a:bodyPr>
          <a:lstStyle/>
          <a:p>
            <a:r>
              <a:rPr lang="en-US" dirty="0"/>
              <a:t>BFR=0.1</a:t>
            </a:r>
          </a:p>
        </p:txBody>
      </p:sp>
      <p:sp>
        <p:nvSpPr>
          <p:cNvPr id="24" name="TextBox 23">
            <a:extLst>
              <a:ext uri="{FF2B5EF4-FFF2-40B4-BE49-F238E27FC236}">
                <a16:creationId xmlns:a16="http://schemas.microsoft.com/office/drawing/2014/main" id="{A9942850-F189-13A3-4F96-BDA2FBC29217}"/>
              </a:ext>
            </a:extLst>
          </p:cNvPr>
          <p:cNvSpPr txBox="1"/>
          <p:nvPr/>
        </p:nvSpPr>
        <p:spPr>
          <a:xfrm>
            <a:off x="2172655" y="2685354"/>
            <a:ext cx="1095172" cy="338554"/>
          </a:xfrm>
          <a:prstGeom prst="rect">
            <a:avLst/>
          </a:prstGeom>
          <a:noFill/>
        </p:spPr>
        <p:txBody>
          <a:bodyPr wrap="none" rtlCol="0">
            <a:spAutoFit/>
          </a:bodyPr>
          <a:lstStyle/>
          <a:p>
            <a:r>
              <a:rPr lang="en-US" sz="1600" dirty="0"/>
              <a:t>D=0.05 um</a:t>
            </a:r>
          </a:p>
        </p:txBody>
      </p:sp>
      <p:sp>
        <p:nvSpPr>
          <p:cNvPr id="25" name="TextBox 24">
            <a:extLst>
              <a:ext uri="{FF2B5EF4-FFF2-40B4-BE49-F238E27FC236}">
                <a16:creationId xmlns:a16="http://schemas.microsoft.com/office/drawing/2014/main" id="{959611F7-8A95-9B49-DB95-2A37F522EA74}"/>
              </a:ext>
            </a:extLst>
          </p:cNvPr>
          <p:cNvSpPr txBox="1"/>
          <p:nvPr/>
        </p:nvSpPr>
        <p:spPr>
          <a:xfrm>
            <a:off x="4161732" y="2685354"/>
            <a:ext cx="990977" cy="338554"/>
          </a:xfrm>
          <a:prstGeom prst="rect">
            <a:avLst/>
          </a:prstGeom>
          <a:noFill/>
        </p:spPr>
        <p:txBody>
          <a:bodyPr wrap="none" rtlCol="0">
            <a:spAutoFit/>
          </a:bodyPr>
          <a:lstStyle/>
          <a:p>
            <a:r>
              <a:rPr lang="en-US" sz="1600" dirty="0"/>
              <a:t>D=0.1 um</a:t>
            </a:r>
          </a:p>
        </p:txBody>
      </p:sp>
      <p:sp>
        <p:nvSpPr>
          <p:cNvPr id="26" name="TextBox 25">
            <a:extLst>
              <a:ext uri="{FF2B5EF4-FFF2-40B4-BE49-F238E27FC236}">
                <a16:creationId xmlns:a16="http://schemas.microsoft.com/office/drawing/2014/main" id="{3964AAFB-77D2-9961-DB8F-90CD9A57DB94}"/>
              </a:ext>
            </a:extLst>
          </p:cNvPr>
          <p:cNvSpPr txBox="1"/>
          <p:nvPr/>
        </p:nvSpPr>
        <p:spPr>
          <a:xfrm>
            <a:off x="7096737" y="2685354"/>
            <a:ext cx="990977" cy="338554"/>
          </a:xfrm>
          <a:prstGeom prst="rect">
            <a:avLst/>
          </a:prstGeom>
          <a:noFill/>
        </p:spPr>
        <p:txBody>
          <a:bodyPr wrap="none" rtlCol="0">
            <a:spAutoFit/>
          </a:bodyPr>
          <a:lstStyle/>
          <a:p>
            <a:r>
              <a:rPr lang="en-US" sz="1600" dirty="0"/>
              <a:t>D=0.2 um</a:t>
            </a:r>
          </a:p>
        </p:txBody>
      </p:sp>
      <p:sp>
        <p:nvSpPr>
          <p:cNvPr id="27" name="TextBox 26">
            <a:extLst>
              <a:ext uri="{FF2B5EF4-FFF2-40B4-BE49-F238E27FC236}">
                <a16:creationId xmlns:a16="http://schemas.microsoft.com/office/drawing/2014/main" id="{0D2F4A72-67DD-984E-E0B9-4956BE462D0B}"/>
              </a:ext>
            </a:extLst>
          </p:cNvPr>
          <p:cNvSpPr txBox="1"/>
          <p:nvPr/>
        </p:nvSpPr>
        <p:spPr>
          <a:xfrm>
            <a:off x="259500" y="6452406"/>
            <a:ext cx="10501849" cy="369332"/>
          </a:xfrm>
          <a:prstGeom prst="rect">
            <a:avLst/>
          </a:prstGeom>
          <a:noFill/>
        </p:spPr>
        <p:txBody>
          <a:bodyPr wrap="none" rtlCol="0">
            <a:spAutoFit/>
          </a:bodyPr>
          <a:lstStyle/>
          <a:p>
            <a:r>
              <a:rPr lang="en-US" dirty="0"/>
              <a:t>Other aerosol parameters related to backscatter fraction include </a:t>
            </a:r>
            <a:r>
              <a:rPr lang="en-US" dirty="0" err="1"/>
              <a:t>upscatter</a:t>
            </a:r>
            <a:r>
              <a:rPr lang="en-US" dirty="0"/>
              <a:t> fraction and asymmetry parameter.</a:t>
            </a:r>
          </a:p>
        </p:txBody>
      </p:sp>
      <p:sp>
        <p:nvSpPr>
          <p:cNvPr id="2" name="TextBox 1">
            <a:extLst>
              <a:ext uri="{FF2B5EF4-FFF2-40B4-BE49-F238E27FC236}">
                <a16:creationId xmlns:a16="http://schemas.microsoft.com/office/drawing/2014/main" id="{27EA7D41-8A16-9FF9-B59F-2564A572472A}"/>
              </a:ext>
            </a:extLst>
          </p:cNvPr>
          <p:cNvSpPr txBox="1"/>
          <p:nvPr/>
        </p:nvSpPr>
        <p:spPr>
          <a:xfrm>
            <a:off x="9131643" y="5157907"/>
            <a:ext cx="1891415" cy="646331"/>
          </a:xfrm>
          <a:prstGeom prst="rect">
            <a:avLst/>
          </a:prstGeom>
          <a:noFill/>
        </p:spPr>
        <p:txBody>
          <a:bodyPr wrap="none" rtlCol="0">
            <a:spAutoFit/>
          </a:bodyPr>
          <a:lstStyle/>
          <a:p>
            <a:r>
              <a:rPr lang="en-US" dirty="0"/>
              <a:t>BFR = </a:t>
            </a:r>
            <a:r>
              <a:rPr lang="en-US" u="sng" dirty="0"/>
              <a:t>backscatter</a:t>
            </a:r>
          </a:p>
          <a:p>
            <a:r>
              <a:rPr lang="en-US" dirty="0"/>
              <a:t>           total scatter</a:t>
            </a:r>
          </a:p>
        </p:txBody>
      </p:sp>
      <p:sp>
        <p:nvSpPr>
          <p:cNvPr id="18" name="Rectangle 17">
            <a:extLst>
              <a:ext uri="{FF2B5EF4-FFF2-40B4-BE49-F238E27FC236}">
                <a16:creationId xmlns:a16="http://schemas.microsoft.com/office/drawing/2014/main" id="{953F399F-33D0-C943-5B39-DD0082AB9B32}"/>
              </a:ext>
            </a:extLst>
          </p:cNvPr>
          <p:cNvSpPr/>
          <p:nvPr/>
        </p:nvSpPr>
        <p:spPr>
          <a:xfrm>
            <a:off x="9020431" y="4997086"/>
            <a:ext cx="2199503" cy="96797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44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158B4B-6FF3-2CBE-AE3D-D01088C02531}"/>
              </a:ext>
            </a:extLst>
          </p:cNvPr>
          <p:cNvSpPr txBox="1"/>
          <p:nvPr/>
        </p:nvSpPr>
        <p:spPr>
          <a:xfrm>
            <a:off x="2140155" y="1612449"/>
            <a:ext cx="5175328" cy="369332"/>
          </a:xfrm>
          <a:prstGeom prst="rect">
            <a:avLst/>
          </a:prstGeom>
          <a:noFill/>
        </p:spPr>
        <p:txBody>
          <a:bodyPr wrap="none" rtlCol="0">
            <a:spAutoFit/>
          </a:bodyPr>
          <a:lstStyle/>
          <a:p>
            <a:r>
              <a:rPr lang="en-US" dirty="0"/>
              <a:t>0.3 &lt; SSA &lt; 1   </a:t>
            </a:r>
            <a:r>
              <a:rPr lang="en-US" dirty="0">
                <a:sym typeface="Wingdings" panose="05000000000000000000" pitchFamily="2" charset="2"/>
              </a:rPr>
              <a:t>  typical atmospheric values ~0.8-0.9</a:t>
            </a:r>
            <a:endParaRPr lang="en-US" dirty="0"/>
          </a:p>
        </p:txBody>
      </p:sp>
      <p:pic>
        <p:nvPicPr>
          <p:cNvPr id="3" name="Picture 2">
            <a:extLst>
              <a:ext uri="{FF2B5EF4-FFF2-40B4-BE49-F238E27FC236}">
                <a16:creationId xmlns:a16="http://schemas.microsoft.com/office/drawing/2014/main" id="{A82AD7DD-0939-EE75-F131-33C51DE21B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905" y="2145849"/>
            <a:ext cx="2921000" cy="2190750"/>
          </a:xfrm>
          <a:prstGeom prst="rect">
            <a:avLst/>
          </a:prstGeom>
        </p:spPr>
      </p:pic>
      <p:pic>
        <p:nvPicPr>
          <p:cNvPr id="4" name="Picture 3">
            <a:extLst>
              <a:ext uri="{FF2B5EF4-FFF2-40B4-BE49-F238E27FC236}">
                <a16:creationId xmlns:a16="http://schemas.microsoft.com/office/drawing/2014/main" id="{50FB0D3B-4587-97CA-DA6F-DED1E5879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604" y="2181019"/>
            <a:ext cx="1707375" cy="2139911"/>
          </a:xfrm>
          <a:prstGeom prst="rect">
            <a:avLst/>
          </a:prstGeom>
        </p:spPr>
      </p:pic>
      <p:sp>
        <p:nvSpPr>
          <p:cNvPr id="5" name="Oval 4">
            <a:extLst>
              <a:ext uri="{FF2B5EF4-FFF2-40B4-BE49-F238E27FC236}">
                <a16:creationId xmlns:a16="http://schemas.microsoft.com/office/drawing/2014/main" id="{A87CD21E-FA35-B064-B709-3C7E925F366B}"/>
              </a:ext>
            </a:extLst>
          </p:cNvPr>
          <p:cNvSpPr/>
          <p:nvPr/>
        </p:nvSpPr>
        <p:spPr>
          <a:xfrm>
            <a:off x="1787730" y="4363031"/>
            <a:ext cx="400050" cy="371475"/>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0E442A8-D80A-A8B4-72D3-E60AF23B6DB9}"/>
              </a:ext>
            </a:extLst>
          </p:cNvPr>
          <p:cNvSpPr/>
          <p:nvPr/>
        </p:nvSpPr>
        <p:spPr>
          <a:xfrm>
            <a:off x="7426530" y="4363031"/>
            <a:ext cx="400050" cy="371475"/>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1BF0A8-7D6F-950D-8083-69240ADC7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4630" y="2196649"/>
            <a:ext cx="3181350" cy="2120900"/>
          </a:xfrm>
          <a:prstGeom prst="rect">
            <a:avLst/>
          </a:prstGeom>
        </p:spPr>
      </p:pic>
      <p:sp>
        <p:nvSpPr>
          <p:cNvPr id="8" name="Oval 7">
            <a:extLst>
              <a:ext uri="{FF2B5EF4-FFF2-40B4-BE49-F238E27FC236}">
                <a16:creationId xmlns:a16="http://schemas.microsoft.com/office/drawing/2014/main" id="{2DF4FD54-1098-96F1-7061-6F90A558F27F}"/>
              </a:ext>
            </a:extLst>
          </p:cNvPr>
          <p:cNvSpPr/>
          <p:nvPr/>
        </p:nvSpPr>
        <p:spPr>
          <a:xfrm>
            <a:off x="4159455" y="4363031"/>
            <a:ext cx="400050" cy="371475"/>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2F0AE0-0443-B0CF-0024-DD76039BFCAD}"/>
              </a:ext>
            </a:extLst>
          </p:cNvPr>
          <p:cNvSpPr txBox="1"/>
          <p:nvPr/>
        </p:nvSpPr>
        <p:spPr>
          <a:xfrm>
            <a:off x="2159205" y="4365174"/>
            <a:ext cx="1217064" cy="369332"/>
          </a:xfrm>
          <a:prstGeom prst="rect">
            <a:avLst/>
          </a:prstGeom>
          <a:noFill/>
        </p:spPr>
        <p:txBody>
          <a:bodyPr wrap="none" rtlCol="0">
            <a:spAutoFit/>
          </a:bodyPr>
          <a:lstStyle/>
          <a:p>
            <a:r>
              <a:rPr lang="en-US" dirty="0"/>
              <a:t>SSA ~ 0.4</a:t>
            </a:r>
          </a:p>
        </p:txBody>
      </p:sp>
      <p:sp>
        <p:nvSpPr>
          <p:cNvPr id="10" name="TextBox 9">
            <a:extLst>
              <a:ext uri="{FF2B5EF4-FFF2-40B4-BE49-F238E27FC236}">
                <a16:creationId xmlns:a16="http://schemas.microsoft.com/office/drawing/2014/main" id="{5C895C08-81F1-ABBE-91BC-CAA694197582}"/>
              </a:ext>
            </a:extLst>
          </p:cNvPr>
          <p:cNvSpPr txBox="1"/>
          <p:nvPr/>
        </p:nvSpPr>
        <p:spPr>
          <a:xfrm>
            <a:off x="4540455" y="4365174"/>
            <a:ext cx="1217064" cy="369332"/>
          </a:xfrm>
          <a:prstGeom prst="rect">
            <a:avLst/>
          </a:prstGeom>
          <a:noFill/>
        </p:spPr>
        <p:txBody>
          <a:bodyPr wrap="none" rtlCol="0">
            <a:spAutoFit/>
          </a:bodyPr>
          <a:lstStyle/>
          <a:p>
            <a:r>
              <a:rPr lang="en-US" dirty="0"/>
              <a:t>SSA ~ 0.8</a:t>
            </a:r>
          </a:p>
        </p:txBody>
      </p:sp>
      <p:sp>
        <p:nvSpPr>
          <p:cNvPr id="11" name="TextBox 10">
            <a:extLst>
              <a:ext uri="{FF2B5EF4-FFF2-40B4-BE49-F238E27FC236}">
                <a16:creationId xmlns:a16="http://schemas.microsoft.com/office/drawing/2014/main" id="{51F7F11C-3DE7-1ECC-B07E-A32C6BE69FA7}"/>
              </a:ext>
            </a:extLst>
          </p:cNvPr>
          <p:cNvSpPr txBox="1"/>
          <p:nvPr/>
        </p:nvSpPr>
        <p:spPr>
          <a:xfrm>
            <a:off x="7778955" y="4365174"/>
            <a:ext cx="1217064" cy="369332"/>
          </a:xfrm>
          <a:prstGeom prst="rect">
            <a:avLst/>
          </a:prstGeom>
          <a:noFill/>
        </p:spPr>
        <p:txBody>
          <a:bodyPr wrap="none" rtlCol="0">
            <a:spAutoFit/>
          </a:bodyPr>
          <a:lstStyle/>
          <a:p>
            <a:r>
              <a:rPr lang="en-US" dirty="0"/>
              <a:t>SSA ~ 1.0</a:t>
            </a:r>
          </a:p>
        </p:txBody>
      </p:sp>
      <p:sp>
        <p:nvSpPr>
          <p:cNvPr id="12" name="Right Arrow 11">
            <a:extLst>
              <a:ext uri="{FF2B5EF4-FFF2-40B4-BE49-F238E27FC236}">
                <a16:creationId xmlns:a16="http://schemas.microsoft.com/office/drawing/2014/main" id="{D3C50778-8AB8-06B4-AF5F-7F50CED47850}"/>
              </a:ext>
            </a:extLst>
          </p:cNvPr>
          <p:cNvSpPr/>
          <p:nvPr/>
        </p:nvSpPr>
        <p:spPr>
          <a:xfrm>
            <a:off x="3481498" y="1573277"/>
            <a:ext cx="371475" cy="447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28A92C-FDA0-0BF5-A5EE-8A48B8F48043}"/>
              </a:ext>
            </a:extLst>
          </p:cNvPr>
          <p:cNvSpPr txBox="1"/>
          <p:nvPr/>
        </p:nvSpPr>
        <p:spPr>
          <a:xfrm>
            <a:off x="4359480" y="476287"/>
            <a:ext cx="3377528" cy="400110"/>
          </a:xfrm>
          <a:prstGeom prst="rect">
            <a:avLst/>
          </a:prstGeom>
          <a:noFill/>
        </p:spPr>
        <p:txBody>
          <a:bodyPr wrap="none" rtlCol="0">
            <a:spAutoFit/>
          </a:bodyPr>
          <a:lstStyle/>
          <a:p>
            <a:r>
              <a:rPr lang="en-US" sz="2000" b="1" dirty="0"/>
              <a:t>Single Scattering Albedo (SSA)</a:t>
            </a:r>
          </a:p>
        </p:txBody>
      </p:sp>
      <p:sp>
        <p:nvSpPr>
          <p:cNvPr id="18" name="TextBox 17">
            <a:extLst>
              <a:ext uri="{FF2B5EF4-FFF2-40B4-BE49-F238E27FC236}">
                <a16:creationId xmlns:a16="http://schemas.microsoft.com/office/drawing/2014/main" id="{9D9CD1AB-C56F-4498-EB37-A8B62FC19F27}"/>
              </a:ext>
            </a:extLst>
          </p:cNvPr>
          <p:cNvSpPr txBox="1"/>
          <p:nvPr/>
        </p:nvSpPr>
        <p:spPr>
          <a:xfrm>
            <a:off x="1079775" y="5061567"/>
            <a:ext cx="9355487" cy="646331"/>
          </a:xfrm>
          <a:prstGeom prst="rect">
            <a:avLst/>
          </a:prstGeom>
          <a:noFill/>
        </p:spPr>
        <p:txBody>
          <a:bodyPr wrap="square" rtlCol="0">
            <a:spAutoFit/>
          </a:bodyPr>
          <a:lstStyle/>
          <a:p>
            <a:r>
              <a:rPr lang="en-US" dirty="0"/>
              <a:t>Atmospheric particles can be mixtures of absorbing aerosol (black carbon) and scattering aerosol.</a:t>
            </a:r>
          </a:p>
          <a:p>
            <a:r>
              <a:rPr lang="en-US" dirty="0"/>
              <a:t>Particles with relatively more absorbing aerosol will have lower SSA.</a:t>
            </a:r>
          </a:p>
        </p:txBody>
      </p:sp>
      <p:sp>
        <p:nvSpPr>
          <p:cNvPr id="20" name="Text Box 4">
            <a:extLst>
              <a:ext uri="{FF2B5EF4-FFF2-40B4-BE49-F238E27FC236}">
                <a16:creationId xmlns:a16="http://schemas.microsoft.com/office/drawing/2014/main" id="{7724A064-9C2E-ECA6-23C1-A5AEF470C5AB}"/>
              </a:ext>
            </a:extLst>
          </p:cNvPr>
          <p:cNvSpPr txBox="1">
            <a:spLocks noChangeArrowheads="1"/>
          </p:cNvSpPr>
          <p:nvPr/>
        </p:nvSpPr>
        <p:spPr bwMode="auto">
          <a:xfrm>
            <a:off x="3508513" y="36262"/>
            <a:ext cx="5113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dirty="0"/>
              <a:t>Derived aerosol optical properties</a:t>
            </a:r>
          </a:p>
        </p:txBody>
      </p:sp>
      <p:sp>
        <p:nvSpPr>
          <p:cNvPr id="14" name="TextBox 13">
            <a:extLst>
              <a:ext uri="{FF2B5EF4-FFF2-40B4-BE49-F238E27FC236}">
                <a16:creationId xmlns:a16="http://schemas.microsoft.com/office/drawing/2014/main" id="{8384C355-51C2-CE64-7E73-566A4A5E85C4}"/>
              </a:ext>
            </a:extLst>
          </p:cNvPr>
          <p:cNvSpPr txBox="1"/>
          <p:nvPr/>
        </p:nvSpPr>
        <p:spPr>
          <a:xfrm>
            <a:off x="8836589" y="6034959"/>
            <a:ext cx="2164632" cy="646331"/>
          </a:xfrm>
          <a:prstGeom prst="rect">
            <a:avLst/>
          </a:prstGeom>
          <a:noFill/>
        </p:spPr>
        <p:txBody>
          <a:bodyPr wrap="none" rtlCol="0">
            <a:spAutoFit/>
          </a:bodyPr>
          <a:lstStyle/>
          <a:p>
            <a:r>
              <a:rPr lang="en-US" dirty="0"/>
              <a:t>SSA =        scatter</a:t>
            </a:r>
          </a:p>
          <a:p>
            <a:r>
              <a:rPr lang="en-US" dirty="0"/>
              <a:t>           </a:t>
            </a:r>
            <a:r>
              <a:rPr lang="en-US" dirty="0" err="1"/>
              <a:t>scatter+absorb</a:t>
            </a:r>
            <a:endParaRPr lang="en-US" dirty="0"/>
          </a:p>
        </p:txBody>
      </p:sp>
      <p:cxnSp>
        <p:nvCxnSpPr>
          <p:cNvPr id="16" name="Straight Connector 15">
            <a:extLst>
              <a:ext uri="{FF2B5EF4-FFF2-40B4-BE49-F238E27FC236}">
                <a16:creationId xmlns:a16="http://schemas.microsoft.com/office/drawing/2014/main" id="{9FA8C733-E758-6355-3F6D-11D9063A496E}"/>
              </a:ext>
            </a:extLst>
          </p:cNvPr>
          <p:cNvCxnSpPr/>
          <p:nvPr/>
        </p:nvCxnSpPr>
        <p:spPr>
          <a:xfrm>
            <a:off x="9502346" y="6351376"/>
            <a:ext cx="13592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BD9FB58-BA65-E531-234F-3CE0D357B1AE}"/>
              </a:ext>
            </a:extLst>
          </p:cNvPr>
          <p:cNvSpPr/>
          <p:nvPr/>
        </p:nvSpPr>
        <p:spPr>
          <a:xfrm>
            <a:off x="8836589" y="5842676"/>
            <a:ext cx="2358933" cy="96797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254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98F3A24-F301-D3B7-EC33-5EE2A79AF02E}"/>
              </a:ext>
            </a:extLst>
          </p:cNvPr>
          <p:cNvSpPr/>
          <p:nvPr/>
        </p:nvSpPr>
        <p:spPr>
          <a:xfrm>
            <a:off x="7932717" y="1290859"/>
            <a:ext cx="831273" cy="901578"/>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F0B7C6-AFAE-C438-9EC8-FDD07FE454DF}"/>
              </a:ext>
            </a:extLst>
          </p:cNvPr>
          <p:cNvPicPr>
            <a:picLocks noChangeAspect="1"/>
          </p:cNvPicPr>
          <p:nvPr/>
        </p:nvPicPr>
        <p:blipFill>
          <a:blip r:embed="rId2"/>
          <a:stretch>
            <a:fillRect/>
          </a:stretch>
        </p:blipFill>
        <p:spPr>
          <a:xfrm>
            <a:off x="1340725" y="1113606"/>
            <a:ext cx="5991228" cy="3790519"/>
          </a:xfrm>
          <a:prstGeom prst="rect">
            <a:avLst/>
          </a:prstGeom>
        </p:spPr>
      </p:pic>
      <p:sp>
        <p:nvSpPr>
          <p:cNvPr id="15" name="TextBox 14">
            <a:extLst>
              <a:ext uri="{FF2B5EF4-FFF2-40B4-BE49-F238E27FC236}">
                <a16:creationId xmlns:a16="http://schemas.microsoft.com/office/drawing/2014/main" id="{D720CC4E-DAEF-58E0-85A0-7839C7A2E366}"/>
              </a:ext>
            </a:extLst>
          </p:cNvPr>
          <p:cNvSpPr txBox="1"/>
          <p:nvPr/>
        </p:nvSpPr>
        <p:spPr>
          <a:xfrm rot="16200000">
            <a:off x="6382270" y="2545661"/>
            <a:ext cx="1899366" cy="307777"/>
          </a:xfrm>
          <a:prstGeom prst="rect">
            <a:avLst/>
          </a:prstGeom>
          <a:noFill/>
        </p:spPr>
        <p:txBody>
          <a:bodyPr wrap="none" rtlCol="0">
            <a:spAutoFit/>
          </a:bodyPr>
          <a:lstStyle/>
          <a:p>
            <a:r>
              <a:rPr lang="en-US" sz="1400" dirty="0"/>
              <a:t>Russell et al., ACP, 2010</a:t>
            </a:r>
          </a:p>
        </p:txBody>
      </p:sp>
      <p:sp>
        <p:nvSpPr>
          <p:cNvPr id="18" name="TextBox 17">
            <a:extLst>
              <a:ext uri="{FF2B5EF4-FFF2-40B4-BE49-F238E27FC236}">
                <a16:creationId xmlns:a16="http://schemas.microsoft.com/office/drawing/2014/main" id="{0315289E-421A-6584-9331-15F03D926EE1}"/>
              </a:ext>
            </a:extLst>
          </p:cNvPr>
          <p:cNvSpPr txBox="1"/>
          <p:nvPr/>
        </p:nvSpPr>
        <p:spPr>
          <a:xfrm>
            <a:off x="1340725" y="5463227"/>
            <a:ext cx="7564626" cy="369332"/>
          </a:xfrm>
          <a:prstGeom prst="rect">
            <a:avLst/>
          </a:prstGeom>
          <a:noFill/>
        </p:spPr>
        <p:txBody>
          <a:bodyPr wrap="square" rtlCol="0">
            <a:spAutoFit/>
          </a:bodyPr>
          <a:lstStyle/>
          <a:p>
            <a:r>
              <a:rPr lang="en-US" dirty="0"/>
              <a:t>Absorption Angstrom exponent increases with organic mass fraction.</a:t>
            </a:r>
          </a:p>
        </p:txBody>
      </p:sp>
      <p:sp>
        <p:nvSpPr>
          <p:cNvPr id="19" name="Text Box 4">
            <a:extLst>
              <a:ext uri="{FF2B5EF4-FFF2-40B4-BE49-F238E27FC236}">
                <a16:creationId xmlns:a16="http://schemas.microsoft.com/office/drawing/2014/main" id="{30DC0AC8-7B95-A668-B8AF-010517A67C60}"/>
              </a:ext>
            </a:extLst>
          </p:cNvPr>
          <p:cNvSpPr txBox="1">
            <a:spLocks noChangeArrowheads="1"/>
          </p:cNvSpPr>
          <p:nvPr/>
        </p:nvSpPr>
        <p:spPr bwMode="auto">
          <a:xfrm>
            <a:off x="3508513" y="36262"/>
            <a:ext cx="5113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dirty="0"/>
              <a:t>Derived aerosol optical properties</a:t>
            </a:r>
          </a:p>
        </p:txBody>
      </p:sp>
      <p:sp>
        <p:nvSpPr>
          <p:cNvPr id="23" name="TextBox 22">
            <a:extLst>
              <a:ext uri="{FF2B5EF4-FFF2-40B4-BE49-F238E27FC236}">
                <a16:creationId xmlns:a16="http://schemas.microsoft.com/office/drawing/2014/main" id="{F80B7EAA-DEC3-1178-8FEA-B677A66B9C63}"/>
              </a:ext>
            </a:extLst>
          </p:cNvPr>
          <p:cNvSpPr txBox="1"/>
          <p:nvPr/>
        </p:nvSpPr>
        <p:spPr>
          <a:xfrm>
            <a:off x="3950387" y="413436"/>
            <a:ext cx="4189480" cy="400110"/>
          </a:xfrm>
          <a:prstGeom prst="rect">
            <a:avLst/>
          </a:prstGeom>
          <a:noFill/>
        </p:spPr>
        <p:txBody>
          <a:bodyPr wrap="none" rtlCol="0">
            <a:spAutoFit/>
          </a:bodyPr>
          <a:lstStyle/>
          <a:p>
            <a:r>
              <a:rPr lang="en-US" sz="2000" b="1" dirty="0"/>
              <a:t>Absorption Angstrom Exponent (AAE)</a:t>
            </a:r>
          </a:p>
        </p:txBody>
      </p:sp>
      <p:sp>
        <p:nvSpPr>
          <p:cNvPr id="11" name="Oval 10">
            <a:extLst>
              <a:ext uri="{FF2B5EF4-FFF2-40B4-BE49-F238E27FC236}">
                <a16:creationId xmlns:a16="http://schemas.microsoft.com/office/drawing/2014/main" id="{7CA6A314-C0EB-EA0F-C77F-60EE842E9620}"/>
              </a:ext>
            </a:extLst>
          </p:cNvPr>
          <p:cNvSpPr/>
          <p:nvPr/>
        </p:nvSpPr>
        <p:spPr>
          <a:xfrm>
            <a:off x="8170223" y="3985611"/>
            <a:ext cx="320634" cy="33251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F0EE8D6-495F-053D-3E1D-7099F765702F}"/>
              </a:ext>
            </a:extLst>
          </p:cNvPr>
          <p:cNvSpPr/>
          <p:nvPr/>
        </p:nvSpPr>
        <p:spPr>
          <a:xfrm>
            <a:off x="8170223" y="1583611"/>
            <a:ext cx="320634" cy="33251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973CA45-99ED-CB5E-EEFB-6D0BCF940C4D}"/>
              </a:ext>
            </a:extLst>
          </p:cNvPr>
          <p:cNvSpPr txBox="1"/>
          <p:nvPr/>
        </p:nvSpPr>
        <p:spPr>
          <a:xfrm>
            <a:off x="8638450" y="4020446"/>
            <a:ext cx="2177199" cy="369332"/>
          </a:xfrm>
          <a:prstGeom prst="rect">
            <a:avLst/>
          </a:prstGeom>
          <a:noFill/>
        </p:spPr>
        <p:txBody>
          <a:bodyPr wrap="none" rtlCol="0">
            <a:spAutoFit/>
          </a:bodyPr>
          <a:lstStyle/>
          <a:p>
            <a:r>
              <a:rPr lang="en-US" dirty="0"/>
              <a:t>Black Carbon AAE = 1</a:t>
            </a:r>
          </a:p>
        </p:txBody>
      </p:sp>
      <p:sp>
        <p:nvSpPr>
          <p:cNvPr id="26" name="TextBox 25">
            <a:extLst>
              <a:ext uri="{FF2B5EF4-FFF2-40B4-BE49-F238E27FC236}">
                <a16:creationId xmlns:a16="http://schemas.microsoft.com/office/drawing/2014/main" id="{96115713-85BA-C4B3-2DDC-6AFE08B89F8F}"/>
              </a:ext>
            </a:extLst>
          </p:cNvPr>
          <p:cNvSpPr txBox="1"/>
          <p:nvPr/>
        </p:nvSpPr>
        <p:spPr>
          <a:xfrm>
            <a:off x="8850226" y="1546789"/>
            <a:ext cx="2733890" cy="646331"/>
          </a:xfrm>
          <a:prstGeom prst="rect">
            <a:avLst/>
          </a:prstGeom>
          <a:noFill/>
        </p:spPr>
        <p:txBody>
          <a:bodyPr wrap="none" rtlCol="0">
            <a:spAutoFit/>
          </a:bodyPr>
          <a:lstStyle/>
          <a:p>
            <a:r>
              <a:rPr lang="en-US" dirty="0"/>
              <a:t>Particle with lots of organic</a:t>
            </a:r>
          </a:p>
          <a:p>
            <a:r>
              <a:rPr lang="en-US" dirty="0"/>
              <a:t>AAE = 3</a:t>
            </a:r>
          </a:p>
        </p:txBody>
      </p:sp>
      <p:sp>
        <p:nvSpPr>
          <p:cNvPr id="16" name="TextBox 15">
            <a:extLst>
              <a:ext uri="{FF2B5EF4-FFF2-40B4-BE49-F238E27FC236}">
                <a16:creationId xmlns:a16="http://schemas.microsoft.com/office/drawing/2014/main" id="{48884B68-A83D-D5A4-FCD2-9E051EF1AC5D}"/>
              </a:ext>
            </a:extLst>
          </p:cNvPr>
          <p:cNvSpPr txBox="1"/>
          <p:nvPr/>
        </p:nvSpPr>
        <p:spPr>
          <a:xfrm>
            <a:off x="8348353" y="6003495"/>
            <a:ext cx="3528466" cy="646331"/>
          </a:xfrm>
          <a:prstGeom prst="rect">
            <a:avLst/>
          </a:prstGeom>
          <a:noFill/>
        </p:spPr>
        <p:txBody>
          <a:bodyPr wrap="none" rtlCol="0">
            <a:spAutoFit/>
          </a:bodyPr>
          <a:lstStyle/>
          <a:p>
            <a:r>
              <a:rPr lang="en-US" dirty="0"/>
              <a:t>AAE = - </a:t>
            </a:r>
            <a:r>
              <a:rPr lang="en-US" u="sng" dirty="0"/>
              <a:t>log(abs(</a:t>
            </a:r>
            <a:r>
              <a:rPr lang="en-US" u="sng" dirty="0">
                <a:latin typeface="Symbol" pitchFamily="2" charset="2"/>
              </a:rPr>
              <a:t>l</a:t>
            </a:r>
            <a:r>
              <a:rPr lang="en-US" u="sng" dirty="0"/>
              <a:t>=450)/abs(</a:t>
            </a:r>
            <a:r>
              <a:rPr lang="en-US" u="sng" dirty="0">
                <a:latin typeface="Symbol" pitchFamily="2" charset="2"/>
              </a:rPr>
              <a:t>l</a:t>
            </a:r>
            <a:r>
              <a:rPr lang="en-US" u="sng" dirty="0"/>
              <a:t>=700))</a:t>
            </a:r>
          </a:p>
          <a:p>
            <a:r>
              <a:rPr lang="en-US" dirty="0"/>
              <a:t>                    log(450/700)</a:t>
            </a:r>
          </a:p>
        </p:txBody>
      </p:sp>
      <p:sp>
        <p:nvSpPr>
          <p:cNvPr id="17" name="Rectangle 16">
            <a:extLst>
              <a:ext uri="{FF2B5EF4-FFF2-40B4-BE49-F238E27FC236}">
                <a16:creationId xmlns:a16="http://schemas.microsoft.com/office/drawing/2014/main" id="{C4262B8A-5D46-8DB1-00E5-A5C5BBFF0433}"/>
              </a:ext>
            </a:extLst>
          </p:cNvPr>
          <p:cNvSpPr/>
          <p:nvPr/>
        </p:nvSpPr>
        <p:spPr>
          <a:xfrm>
            <a:off x="8348353" y="5842676"/>
            <a:ext cx="3599319" cy="96797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97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3442FE-177E-322F-851E-FCD096A8DE86}"/>
              </a:ext>
            </a:extLst>
          </p:cNvPr>
          <p:cNvSpPr txBox="1"/>
          <p:nvPr/>
        </p:nvSpPr>
        <p:spPr>
          <a:xfrm>
            <a:off x="5230788" y="2308589"/>
            <a:ext cx="4022035" cy="646331"/>
          </a:xfrm>
          <a:prstGeom prst="rect">
            <a:avLst/>
          </a:prstGeom>
          <a:noFill/>
        </p:spPr>
        <p:txBody>
          <a:bodyPr wrap="square" rtlCol="0">
            <a:spAutoFit/>
          </a:bodyPr>
          <a:lstStyle/>
          <a:p>
            <a:r>
              <a:rPr lang="en-US" b="1" dirty="0"/>
              <a:t>Smoke Size:</a:t>
            </a:r>
          </a:p>
          <a:p>
            <a:pPr marL="285750" indent="-285750">
              <a:buFont typeface="Arial" panose="020B0604020202020204" pitchFamily="34" charset="0"/>
              <a:buChar char="•"/>
            </a:pPr>
            <a:r>
              <a:rPr lang="en-US" dirty="0"/>
              <a:t>Dominated by accumulation</a:t>
            </a:r>
          </a:p>
        </p:txBody>
      </p:sp>
      <p:pic>
        <p:nvPicPr>
          <p:cNvPr id="6" name="Picture 5">
            <a:extLst>
              <a:ext uri="{FF2B5EF4-FFF2-40B4-BE49-F238E27FC236}">
                <a16:creationId xmlns:a16="http://schemas.microsoft.com/office/drawing/2014/main" id="{4A886267-0D15-0533-EAAD-48B81A5932B7}"/>
              </a:ext>
            </a:extLst>
          </p:cNvPr>
          <p:cNvPicPr>
            <a:picLocks noChangeAspect="1"/>
          </p:cNvPicPr>
          <p:nvPr/>
        </p:nvPicPr>
        <p:blipFill rotWithShape="1">
          <a:blip r:embed="rId2"/>
          <a:srcRect l="52031" b="51539"/>
          <a:stretch/>
        </p:blipFill>
        <p:spPr>
          <a:xfrm>
            <a:off x="1051296" y="457021"/>
            <a:ext cx="3898900" cy="3703136"/>
          </a:xfrm>
          <a:prstGeom prst="rect">
            <a:avLst/>
          </a:prstGeom>
        </p:spPr>
      </p:pic>
      <p:sp>
        <p:nvSpPr>
          <p:cNvPr id="7" name="TextBox 6">
            <a:extLst>
              <a:ext uri="{FF2B5EF4-FFF2-40B4-BE49-F238E27FC236}">
                <a16:creationId xmlns:a16="http://schemas.microsoft.com/office/drawing/2014/main" id="{89BCEEFE-DC67-A156-69FE-CAFA798427F3}"/>
              </a:ext>
            </a:extLst>
          </p:cNvPr>
          <p:cNvSpPr txBox="1"/>
          <p:nvPr/>
        </p:nvSpPr>
        <p:spPr>
          <a:xfrm>
            <a:off x="4712690" y="918686"/>
            <a:ext cx="4206986" cy="1200329"/>
          </a:xfrm>
          <a:prstGeom prst="rect">
            <a:avLst/>
          </a:prstGeom>
          <a:solidFill>
            <a:schemeClr val="bg1"/>
          </a:solidFill>
        </p:spPr>
        <p:txBody>
          <a:bodyPr wrap="none" rtlCol="0">
            <a:spAutoFit/>
          </a:bodyPr>
          <a:lstStyle/>
          <a:p>
            <a:r>
              <a:rPr lang="en-US" dirty="0"/>
              <a:t>Scattering &lt; 30 Mm</a:t>
            </a:r>
            <a:r>
              <a:rPr lang="en-US" baseline="30000" dirty="0"/>
              <a:t>-1 </a:t>
            </a:r>
            <a:r>
              <a:rPr lang="en-US" dirty="0"/>
              <a:t>(no smoke)</a:t>
            </a:r>
            <a:endParaRPr lang="en-US" baseline="30000" dirty="0"/>
          </a:p>
          <a:p>
            <a:r>
              <a:rPr lang="en-US" dirty="0">
                <a:solidFill>
                  <a:srgbClr val="243ED4"/>
                </a:solidFill>
              </a:rPr>
              <a:t>30 &lt; Scattering &lt; 50 Mm</a:t>
            </a:r>
            <a:r>
              <a:rPr lang="en-US" baseline="30000" dirty="0">
                <a:solidFill>
                  <a:srgbClr val="243ED4"/>
                </a:solidFill>
              </a:rPr>
              <a:t>-1</a:t>
            </a:r>
            <a:r>
              <a:rPr lang="en-US" dirty="0">
                <a:solidFill>
                  <a:srgbClr val="243ED4"/>
                </a:solidFill>
              </a:rPr>
              <a:t> (minimal smoke)</a:t>
            </a:r>
            <a:endParaRPr lang="en-US" baseline="30000" dirty="0">
              <a:solidFill>
                <a:srgbClr val="243ED4"/>
              </a:solidFill>
            </a:endParaRPr>
          </a:p>
          <a:p>
            <a:r>
              <a:rPr lang="en-US" dirty="0">
                <a:solidFill>
                  <a:srgbClr val="FFC000"/>
                </a:solidFill>
              </a:rPr>
              <a:t>50 &lt; Scattering &lt; 100 Mm</a:t>
            </a:r>
            <a:r>
              <a:rPr lang="en-US" baseline="30000" dirty="0">
                <a:solidFill>
                  <a:srgbClr val="FFC000"/>
                </a:solidFill>
              </a:rPr>
              <a:t>-1 </a:t>
            </a:r>
            <a:r>
              <a:rPr lang="en-US" dirty="0">
                <a:solidFill>
                  <a:srgbClr val="FFC000"/>
                </a:solidFill>
              </a:rPr>
              <a:t>(some smoke)</a:t>
            </a:r>
            <a:endParaRPr lang="en-US" baseline="30000" dirty="0">
              <a:solidFill>
                <a:srgbClr val="FFC000"/>
              </a:solidFill>
            </a:endParaRPr>
          </a:p>
          <a:p>
            <a:r>
              <a:rPr lang="en-US" dirty="0">
                <a:solidFill>
                  <a:srgbClr val="FF0000"/>
                </a:solidFill>
              </a:rPr>
              <a:t>Scattering &gt; 100 Mm</a:t>
            </a:r>
            <a:r>
              <a:rPr lang="en-US" baseline="30000" dirty="0">
                <a:solidFill>
                  <a:srgbClr val="FF0000"/>
                </a:solidFill>
              </a:rPr>
              <a:t>-1 </a:t>
            </a:r>
            <a:r>
              <a:rPr lang="en-US" dirty="0">
                <a:solidFill>
                  <a:srgbClr val="FF0000"/>
                </a:solidFill>
              </a:rPr>
              <a:t>(smoke!)</a:t>
            </a:r>
            <a:endParaRPr lang="en-US" baseline="30000" dirty="0">
              <a:solidFill>
                <a:srgbClr val="FF0000"/>
              </a:solidFill>
            </a:endParaRPr>
          </a:p>
        </p:txBody>
      </p:sp>
      <p:sp>
        <p:nvSpPr>
          <p:cNvPr id="2" name="TextBox 1">
            <a:extLst>
              <a:ext uri="{FF2B5EF4-FFF2-40B4-BE49-F238E27FC236}">
                <a16:creationId xmlns:a16="http://schemas.microsoft.com/office/drawing/2014/main" id="{2E483A2F-FC32-4802-2485-443CA06CB65C}"/>
              </a:ext>
            </a:extLst>
          </p:cNvPr>
          <p:cNvSpPr txBox="1"/>
          <p:nvPr/>
        </p:nvSpPr>
        <p:spPr>
          <a:xfrm>
            <a:off x="5230788" y="4657499"/>
            <a:ext cx="6167073" cy="646331"/>
          </a:xfrm>
          <a:prstGeom prst="rect">
            <a:avLst/>
          </a:prstGeom>
          <a:noFill/>
        </p:spPr>
        <p:txBody>
          <a:bodyPr wrap="none" rtlCol="0">
            <a:spAutoFit/>
          </a:bodyPr>
          <a:lstStyle/>
          <a:p>
            <a:r>
              <a:rPr lang="en-US" dirty="0"/>
              <a:t>‘No smoke’ looks like annual median size distribution</a:t>
            </a:r>
          </a:p>
          <a:p>
            <a:r>
              <a:rPr lang="en-US" dirty="0"/>
              <a:t>Smoke size distribution is very similar to August size distribution</a:t>
            </a:r>
          </a:p>
        </p:txBody>
      </p:sp>
      <p:sp>
        <p:nvSpPr>
          <p:cNvPr id="3" name="Right Arrow 2">
            <a:extLst>
              <a:ext uri="{FF2B5EF4-FFF2-40B4-BE49-F238E27FC236}">
                <a16:creationId xmlns:a16="http://schemas.microsoft.com/office/drawing/2014/main" id="{726E2FA2-496E-43FA-77AB-841758C67AF9}"/>
              </a:ext>
            </a:extLst>
          </p:cNvPr>
          <p:cNvSpPr/>
          <p:nvPr/>
        </p:nvSpPr>
        <p:spPr>
          <a:xfrm>
            <a:off x="2422566" y="1118585"/>
            <a:ext cx="1401288" cy="195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54B8B7-5590-7A10-A354-E04C88B74AFF}"/>
              </a:ext>
            </a:extLst>
          </p:cNvPr>
          <p:cNvSpPr txBox="1"/>
          <p:nvPr/>
        </p:nvSpPr>
        <p:spPr>
          <a:xfrm>
            <a:off x="1432896" y="160065"/>
            <a:ext cx="9362499" cy="461665"/>
          </a:xfrm>
          <a:prstGeom prst="rect">
            <a:avLst/>
          </a:prstGeom>
          <a:noFill/>
        </p:spPr>
        <p:txBody>
          <a:bodyPr wrap="none" rtlCol="0">
            <a:spAutoFit/>
          </a:bodyPr>
          <a:lstStyle/>
          <a:p>
            <a:r>
              <a:rPr lang="en-US" sz="2400" b="1" u="sng" dirty="0"/>
              <a:t>Shift in aerosol size distribution with increasing amount of smoke at BOS</a:t>
            </a:r>
          </a:p>
        </p:txBody>
      </p:sp>
      <p:pic>
        <p:nvPicPr>
          <p:cNvPr id="11" name="Picture 10">
            <a:extLst>
              <a:ext uri="{FF2B5EF4-FFF2-40B4-BE49-F238E27FC236}">
                <a16:creationId xmlns:a16="http://schemas.microsoft.com/office/drawing/2014/main" id="{9469B6D6-EBDF-E8A0-69C9-8224AF5861C2}"/>
              </a:ext>
            </a:extLst>
          </p:cNvPr>
          <p:cNvPicPr>
            <a:picLocks noChangeAspect="1"/>
          </p:cNvPicPr>
          <p:nvPr/>
        </p:nvPicPr>
        <p:blipFill rotWithShape="1">
          <a:blip r:embed="rId3"/>
          <a:srcRect l="5887" t="47187" r="47057" b="6580"/>
          <a:stretch/>
        </p:blipFill>
        <p:spPr>
          <a:xfrm>
            <a:off x="908792" y="3984959"/>
            <a:ext cx="3898900" cy="2873041"/>
          </a:xfrm>
          <a:prstGeom prst="rect">
            <a:avLst/>
          </a:prstGeom>
        </p:spPr>
      </p:pic>
      <p:sp>
        <p:nvSpPr>
          <p:cNvPr id="12" name="TextBox 11">
            <a:extLst>
              <a:ext uri="{FF2B5EF4-FFF2-40B4-BE49-F238E27FC236}">
                <a16:creationId xmlns:a16="http://schemas.microsoft.com/office/drawing/2014/main" id="{A48B7A33-F376-91FF-6041-33BF8E65A84A}"/>
              </a:ext>
            </a:extLst>
          </p:cNvPr>
          <p:cNvSpPr txBox="1"/>
          <p:nvPr/>
        </p:nvSpPr>
        <p:spPr>
          <a:xfrm>
            <a:off x="3752601" y="4149668"/>
            <a:ext cx="755976" cy="1015663"/>
          </a:xfrm>
          <a:prstGeom prst="rect">
            <a:avLst/>
          </a:prstGeom>
          <a:noFill/>
        </p:spPr>
        <p:txBody>
          <a:bodyPr wrap="none" rtlCol="0">
            <a:spAutoFit/>
          </a:bodyPr>
          <a:lstStyle/>
          <a:p>
            <a:r>
              <a:rPr lang="en-US" sz="1200" dirty="0">
                <a:solidFill>
                  <a:srgbClr val="7030A0"/>
                </a:solidFill>
              </a:rPr>
              <a:t>Nov-Feb</a:t>
            </a:r>
          </a:p>
          <a:p>
            <a:r>
              <a:rPr lang="en-US" sz="1200" dirty="0">
                <a:solidFill>
                  <a:schemeClr val="accent6">
                    <a:lumMod val="75000"/>
                  </a:schemeClr>
                </a:solidFill>
              </a:rPr>
              <a:t>Mar-May</a:t>
            </a:r>
          </a:p>
          <a:p>
            <a:r>
              <a:rPr lang="en-US" sz="1200" dirty="0">
                <a:solidFill>
                  <a:srgbClr val="D9CE00"/>
                </a:solidFill>
              </a:rPr>
              <a:t>Jun-Jul</a:t>
            </a:r>
          </a:p>
          <a:p>
            <a:r>
              <a:rPr lang="en-US" sz="1200" dirty="0">
                <a:solidFill>
                  <a:srgbClr val="FF0000"/>
                </a:solidFill>
              </a:rPr>
              <a:t>August</a:t>
            </a:r>
          </a:p>
          <a:p>
            <a:r>
              <a:rPr lang="en-US" sz="1200" dirty="0">
                <a:solidFill>
                  <a:srgbClr val="FFC000"/>
                </a:solidFill>
              </a:rPr>
              <a:t>Sep-Oct</a:t>
            </a:r>
          </a:p>
        </p:txBody>
      </p:sp>
    </p:spTree>
    <p:extLst>
      <p:ext uri="{BB962C8B-B14F-4D97-AF65-F5344CB8AC3E}">
        <p14:creationId xmlns:p14="http://schemas.microsoft.com/office/powerpoint/2010/main" val="2187019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CCC47C-5DD4-276D-A7F2-F12B125E344F}"/>
              </a:ext>
            </a:extLst>
          </p:cNvPr>
          <p:cNvPicPr>
            <a:picLocks noChangeAspect="1"/>
          </p:cNvPicPr>
          <p:nvPr/>
        </p:nvPicPr>
        <p:blipFill rotWithShape="1">
          <a:blip r:embed="rId3"/>
          <a:srcRect l="10683" b="35378"/>
          <a:stretch/>
        </p:blipFill>
        <p:spPr>
          <a:xfrm>
            <a:off x="158924" y="849389"/>
            <a:ext cx="8155566" cy="4425469"/>
          </a:xfrm>
          <a:prstGeom prst="rect">
            <a:avLst/>
          </a:prstGeom>
        </p:spPr>
      </p:pic>
      <p:sp>
        <p:nvSpPr>
          <p:cNvPr id="2" name="TextBox 1">
            <a:extLst>
              <a:ext uri="{FF2B5EF4-FFF2-40B4-BE49-F238E27FC236}">
                <a16:creationId xmlns:a16="http://schemas.microsoft.com/office/drawing/2014/main" id="{EE0A0026-D091-AF42-5BC0-A06C361AE1DC}"/>
              </a:ext>
            </a:extLst>
          </p:cNvPr>
          <p:cNvSpPr txBox="1"/>
          <p:nvPr/>
        </p:nvSpPr>
        <p:spPr>
          <a:xfrm>
            <a:off x="8364942" y="2981593"/>
            <a:ext cx="36332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Absorption, scattering coefficients highest in summer</a:t>
            </a:r>
          </a:p>
          <a:p>
            <a:pPr marL="285750" indent="-285750">
              <a:buFont typeface="Arial" panose="020B0604020202020204" pitchFamily="34" charset="0"/>
              <a:buChar char="•"/>
            </a:pPr>
            <a:r>
              <a:rPr lang="en-US" dirty="0"/>
              <a:t>Range is ~3 orders of magnitude</a:t>
            </a:r>
          </a:p>
          <a:p>
            <a:pPr marL="285750" indent="-285750">
              <a:buFont typeface="Arial" panose="020B0604020202020204" pitchFamily="34" charset="0"/>
              <a:buChar char="•"/>
            </a:pPr>
            <a:r>
              <a:rPr lang="en-US" dirty="0"/>
              <a:t>Similar temporal pattern</a:t>
            </a:r>
          </a:p>
        </p:txBody>
      </p:sp>
      <p:sp>
        <p:nvSpPr>
          <p:cNvPr id="5" name="TextBox 4">
            <a:extLst>
              <a:ext uri="{FF2B5EF4-FFF2-40B4-BE49-F238E27FC236}">
                <a16:creationId xmlns:a16="http://schemas.microsoft.com/office/drawing/2014/main" id="{248BC7AE-DD9E-76D1-E69A-DBEF4AC07B89}"/>
              </a:ext>
            </a:extLst>
          </p:cNvPr>
          <p:cNvSpPr txBox="1"/>
          <p:nvPr/>
        </p:nvSpPr>
        <p:spPr>
          <a:xfrm>
            <a:off x="609600" y="1901952"/>
            <a:ext cx="2344553" cy="369332"/>
          </a:xfrm>
          <a:prstGeom prst="rect">
            <a:avLst/>
          </a:prstGeom>
          <a:noFill/>
        </p:spPr>
        <p:txBody>
          <a:bodyPr wrap="none" rtlCol="0">
            <a:spAutoFit/>
          </a:bodyPr>
          <a:lstStyle/>
          <a:p>
            <a:r>
              <a:rPr lang="en-US" dirty="0">
                <a:solidFill>
                  <a:srgbClr val="7030A0"/>
                </a:solidFill>
              </a:rPr>
              <a:t>Number Concentration</a:t>
            </a:r>
          </a:p>
        </p:txBody>
      </p:sp>
      <p:sp>
        <p:nvSpPr>
          <p:cNvPr id="6" name="TextBox 5">
            <a:extLst>
              <a:ext uri="{FF2B5EF4-FFF2-40B4-BE49-F238E27FC236}">
                <a16:creationId xmlns:a16="http://schemas.microsoft.com/office/drawing/2014/main" id="{D294A320-C7F7-0ACA-F933-0DE847F98C56}"/>
              </a:ext>
            </a:extLst>
          </p:cNvPr>
          <p:cNvSpPr txBox="1"/>
          <p:nvPr/>
        </p:nvSpPr>
        <p:spPr>
          <a:xfrm>
            <a:off x="609600" y="2505456"/>
            <a:ext cx="3054554" cy="369332"/>
          </a:xfrm>
          <a:prstGeom prst="rect">
            <a:avLst/>
          </a:prstGeom>
          <a:noFill/>
        </p:spPr>
        <p:txBody>
          <a:bodyPr wrap="none" rtlCol="0">
            <a:spAutoFit/>
          </a:bodyPr>
          <a:lstStyle/>
          <a:p>
            <a:r>
              <a:rPr lang="en-US" dirty="0"/>
              <a:t>Aerosol Absorption Coefficient</a:t>
            </a:r>
          </a:p>
        </p:txBody>
      </p:sp>
      <p:sp>
        <p:nvSpPr>
          <p:cNvPr id="7" name="TextBox 6">
            <a:extLst>
              <a:ext uri="{FF2B5EF4-FFF2-40B4-BE49-F238E27FC236}">
                <a16:creationId xmlns:a16="http://schemas.microsoft.com/office/drawing/2014/main" id="{C57BDD2F-E6D6-4996-C4B3-3A839D8981E2}"/>
              </a:ext>
            </a:extLst>
          </p:cNvPr>
          <p:cNvSpPr txBox="1"/>
          <p:nvPr/>
        </p:nvSpPr>
        <p:spPr>
          <a:xfrm>
            <a:off x="609600" y="3870960"/>
            <a:ext cx="2952347" cy="369332"/>
          </a:xfrm>
          <a:prstGeom prst="rect">
            <a:avLst/>
          </a:prstGeom>
          <a:noFill/>
        </p:spPr>
        <p:txBody>
          <a:bodyPr wrap="none" rtlCol="0">
            <a:spAutoFit/>
          </a:bodyPr>
          <a:lstStyle/>
          <a:p>
            <a:r>
              <a:rPr lang="en-US" dirty="0">
                <a:solidFill>
                  <a:schemeClr val="accent6">
                    <a:lumMod val="75000"/>
                  </a:schemeClr>
                </a:solidFill>
              </a:rPr>
              <a:t>Aerosol Scattering Coefficient</a:t>
            </a:r>
          </a:p>
        </p:txBody>
      </p:sp>
      <p:sp>
        <p:nvSpPr>
          <p:cNvPr id="9" name="Oval 8">
            <a:extLst>
              <a:ext uri="{FF2B5EF4-FFF2-40B4-BE49-F238E27FC236}">
                <a16:creationId xmlns:a16="http://schemas.microsoft.com/office/drawing/2014/main" id="{FE72B887-D5E1-4A50-67C2-009714FC3704}"/>
              </a:ext>
            </a:extLst>
          </p:cNvPr>
          <p:cNvSpPr/>
          <p:nvPr/>
        </p:nvSpPr>
        <p:spPr>
          <a:xfrm>
            <a:off x="2734287" y="2174789"/>
            <a:ext cx="695256" cy="3298015"/>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75ACC5-9415-5808-19E1-E7598E2A7C57}"/>
              </a:ext>
            </a:extLst>
          </p:cNvPr>
          <p:cNvSpPr/>
          <p:nvPr/>
        </p:nvSpPr>
        <p:spPr>
          <a:xfrm>
            <a:off x="4666544" y="2174788"/>
            <a:ext cx="685726" cy="3298016"/>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6A47123-FAD3-4538-7631-E02E1483C454}"/>
              </a:ext>
            </a:extLst>
          </p:cNvPr>
          <p:cNvSpPr txBox="1"/>
          <p:nvPr/>
        </p:nvSpPr>
        <p:spPr>
          <a:xfrm>
            <a:off x="2085773" y="37303"/>
            <a:ext cx="8155566" cy="461665"/>
          </a:xfrm>
          <a:prstGeom prst="rect">
            <a:avLst/>
          </a:prstGeom>
          <a:noFill/>
        </p:spPr>
        <p:txBody>
          <a:bodyPr wrap="none" rtlCol="0">
            <a:spAutoFit/>
          </a:bodyPr>
          <a:lstStyle/>
          <a:p>
            <a:r>
              <a:rPr lang="en-US" sz="2400" b="1" u="sng" dirty="0"/>
              <a:t>Aerosol time series at Table Mountain (BOS) – Aerosol amount</a:t>
            </a:r>
          </a:p>
        </p:txBody>
      </p:sp>
      <p:sp>
        <p:nvSpPr>
          <p:cNvPr id="3" name="TextBox 2">
            <a:extLst>
              <a:ext uri="{FF2B5EF4-FFF2-40B4-BE49-F238E27FC236}">
                <a16:creationId xmlns:a16="http://schemas.microsoft.com/office/drawing/2014/main" id="{F4FD5D17-9730-D676-F588-1D66221E57A6}"/>
              </a:ext>
            </a:extLst>
          </p:cNvPr>
          <p:cNvSpPr txBox="1"/>
          <p:nvPr/>
        </p:nvSpPr>
        <p:spPr>
          <a:xfrm>
            <a:off x="9485884" y="6397790"/>
            <a:ext cx="2547620" cy="369332"/>
          </a:xfrm>
          <a:prstGeom prst="rect">
            <a:avLst/>
          </a:prstGeom>
          <a:noFill/>
        </p:spPr>
        <p:txBody>
          <a:bodyPr wrap="none" rtlCol="0">
            <a:spAutoFit/>
          </a:bodyPr>
          <a:lstStyle/>
          <a:p>
            <a:r>
              <a:rPr lang="en-US" dirty="0"/>
              <a:t>Note: y-axes are log scale</a:t>
            </a:r>
          </a:p>
        </p:txBody>
      </p:sp>
      <p:sp>
        <p:nvSpPr>
          <p:cNvPr id="12" name="Left-Right Arrow 11">
            <a:extLst>
              <a:ext uri="{FF2B5EF4-FFF2-40B4-BE49-F238E27FC236}">
                <a16:creationId xmlns:a16="http://schemas.microsoft.com/office/drawing/2014/main" id="{B13E2B48-7EF7-3D9F-307A-4E2529035F85}"/>
              </a:ext>
            </a:extLst>
          </p:cNvPr>
          <p:cNvSpPr/>
          <p:nvPr/>
        </p:nvSpPr>
        <p:spPr>
          <a:xfrm>
            <a:off x="2113782" y="5355770"/>
            <a:ext cx="413534" cy="195943"/>
          </a:xfrm>
          <a:prstGeom prst="leftRightArrow">
            <a:avLst/>
          </a:prstGeom>
          <a:solidFill>
            <a:srgbClr val="FA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45B111-BDB0-C2F6-DC41-5FB0B70B58CE}"/>
              </a:ext>
            </a:extLst>
          </p:cNvPr>
          <p:cNvSpPr txBox="1"/>
          <p:nvPr/>
        </p:nvSpPr>
        <p:spPr>
          <a:xfrm>
            <a:off x="1927652" y="5509875"/>
            <a:ext cx="785793" cy="461665"/>
          </a:xfrm>
          <a:prstGeom prst="rect">
            <a:avLst/>
          </a:prstGeom>
          <a:noFill/>
        </p:spPr>
        <p:txBody>
          <a:bodyPr wrap="none" rtlCol="0">
            <a:spAutoFit/>
          </a:bodyPr>
          <a:lstStyle/>
          <a:p>
            <a:pPr algn="ctr"/>
            <a:r>
              <a:rPr lang="en-US" sz="1200" dirty="0"/>
              <a:t>Covid</a:t>
            </a:r>
          </a:p>
          <a:p>
            <a:pPr algn="ctr"/>
            <a:r>
              <a:rPr lang="en-US" sz="1200" dirty="0"/>
              <a:t>lockdown</a:t>
            </a:r>
          </a:p>
        </p:txBody>
      </p:sp>
      <p:cxnSp>
        <p:nvCxnSpPr>
          <p:cNvPr id="17" name="Straight Connector 16">
            <a:extLst>
              <a:ext uri="{FF2B5EF4-FFF2-40B4-BE49-F238E27FC236}">
                <a16:creationId xmlns:a16="http://schemas.microsoft.com/office/drawing/2014/main" id="{93DF6867-C424-565E-F495-E78B6EB261AC}"/>
              </a:ext>
            </a:extLst>
          </p:cNvPr>
          <p:cNvCxnSpPr>
            <a:cxnSpLocks/>
          </p:cNvCxnSpPr>
          <p:nvPr/>
        </p:nvCxnSpPr>
        <p:spPr>
          <a:xfrm>
            <a:off x="2113782" y="1106213"/>
            <a:ext cx="0" cy="5239294"/>
          </a:xfrm>
          <a:prstGeom prst="line">
            <a:avLst/>
          </a:prstGeom>
          <a:ln>
            <a:solidFill>
              <a:srgbClr val="FA00FF"/>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349B7A-A18D-2C2C-F1D0-3C4DC4A4E1C5}"/>
              </a:ext>
            </a:extLst>
          </p:cNvPr>
          <p:cNvCxnSpPr>
            <a:cxnSpLocks/>
          </p:cNvCxnSpPr>
          <p:nvPr/>
        </p:nvCxnSpPr>
        <p:spPr>
          <a:xfrm flipH="1">
            <a:off x="7920842" y="1470166"/>
            <a:ext cx="616808" cy="114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0B5FBC-61AA-081B-E16F-D46E1FCE0EB0}"/>
              </a:ext>
            </a:extLst>
          </p:cNvPr>
          <p:cNvCxnSpPr>
            <a:cxnSpLocks/>
          </p:cNvCxnSpPr>
          <p:nvPr/>
        </p:nvCxnSpPr>
        <p:spPr>
          <a:xfrm flipH="1" flipV="1">
            <a:off x="7920842" y="2980706"/>
            <a:ext cx="406928" cy="383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8E94366-1AE7-C078-5BAC-F03808CAE22D}"/>
              </a:ext>
            </a:extLst>
          </p:cNvPr>
          <p:cNvCxnSpPr>
            <a:cxnSpLocks/>
          </p:cNvCxnSpPr>
          <p:nvPr/>
        </p:nvCxnSpPr>
        <p:spPr>
          <a:xfrm flipH="1">
            <a:off x="7907420" y="3363890"/>
            <a:ext cx="420350" cy="929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17AC7C-8707-524C-8F8F-C327DD6F5087}"/>
              </a:ext>
            </a:extLst>
          </p:cNvPr>
          <p:cNvCxnSpPr>
            <a:cxnSpLocks/>
          </p:cNvCxnSpPr>
          <p:nvPr/>
        </p:nvCxnSpPr>
        <p:spPr>
          <a:xfrm>
            <a:off x="2532882" y="1131613"/>
            <a:ext cx="0" cy="5239294"/>
          </a:xfrm>
          <a:prstGeom prst="line">
            <a:avLst/>
          </a:prstGeom>
          <a:ln>
            <a:solidFill>
              <a:srgbClr val="FA00FF"/>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013278A-E244-39E2-3EB2-5764E04D2DE1}"/>
              </a:ext>
            </a:extLst>
          </p:cNvPr>
          <p:cNvSpPr txBox="1"/>
          <p:nvPr/>
        </p:nvSpPr>
        <p:spPr>
          <a:xfrm>
            <a:off x="8537650" y="1319705"/>
            <a:ext cx="3194656" cy="1200329"/>
          </a:xfrm>
          <a:prstGeom prst="rect">
            <a:avLst/>
          </a:prstGeom>
          <a:noFill/>
        </p:spPr>
        <p:txBody>
          <a:bodyPr wrap="square" rtlCol="0">
            <a:spAutoFit/>
          </a:bodyPr>
          <a:lstStyle/>
          <a:p>
            <a:r>
              <a:rPr lang="en-US" dirty="0"/>
              <a:t>Aerosol number  concentration does NOT peak during smoke events</a:t>
            </a:r>
          </a:p>
          <a:p>
            <a:endParaRPr lang="en-US" dirty="0"/>
          </a:p>
        </p:txBody>
      </p:sp>
      <p:sp>
        <p:nvSpPr>
          <p:cNvPr id="25" name="TextBox 24">
            <a:extLst>
              <a:ext uri="{FF2B5EF4-FFF2-40B4-BE49-F238E27FC236}">
                <a16:creationId xmlns:a16="http://schemas.microsoft.com/office/drawing/2014/main" id="{B501C86F-7E02-9528-BC64-5CA657AD9509}"/>
              </a:ext>
            </a:extLst>
          </p:cNvPr>
          <p:cNvSpPr txBox="1"/>
          <p:nvPr/>
        </p:nvSpPr>
        <p:spPr>
          <a:xfrm>
            <a:off x="78856" y="6169486"/>
            <a:ext cx="3756311" cy="923330"/>
          </a:xfrm>
          <a:prstGeom prst="rect">
            <a:avLst/>
          </a:prstGeom>
          <a:noFill/>
        </p:spPr>
        <p:txBody>
          <a:bodyPr wrap="square" rtlCol="0">
            <a:spAutoFit/>
          </a:bodyPr>
          <a:lstStyle/>
          <a:p>
            <a:r>
              <a:rPr lang="en-US" dirty="0"/>
              <a:t>Time series not long enough to identify a Covid lockdown effect</a:t>
            </a:r>
          </a:p>
          <a:p>
            <a:endParaRPr lang="en-US" dirty="0"/>
          </a:p>
        </p:txBody>
      </p:sp>
      <p:sp>
        <p:nvSpPr>
          <p:cNvPr id="18" name="TextBox 17">
            <a:extLst>
              <a:ext uri="{FF2B5EF4-FFF2-40B4-BE49-F238E27FC236}">
                <a16:creationId xmlns:a16="http://schemas.microsoft.com/office/drawing/2014/main" id="{60278EF0-9A71-8067-7BB6-B7BDBECD7167}"/>
              </a:ext>
            </a:extLst>
          </p:cNvPr>
          <p:cNvSpPr txBox="1"/>
          <p:nvPr/>
        </p:nvSpPr>
        <p:spPr>
          <a:xfrm>
            <a:off x="8537650" y="5094514"/>
            <a:ext cx="3618683" cy="369332"/>
          </a:xfrm>
          <a:prstGeom prst="rect">
            <a:avLst/>
          </a:prstGeom>
          <a:noFill/>
        </p:spPr>
        <p:txBody>
          <a:bodyPr wrap="none" rtlCol="0">
            <a:spAutoFit/>
          </a:bodyPr>
          <a:lstStyle/>
          <a:p>
            <a:r>
              <a:rPr lang="en-US" dirty="0"/>
              <a:t>Scattering when no smoke &lt;30 Mm</a:t>
            </a:r>
            <a:r>
              <a:rPr lang="en-US" baseline="30000" dirty="0"/>
              <a:t>-1</a:t>
            </a:r>
          </a:p>
        </p:txBody>
      </p:sp>
    </p:spTree>
    <p:extLst>
      <p:ext uri="{BB962C8B-B14F-4D97-AF65-F5344CB8AC3E}">
        <p14:creationId xmlns:p14="http://schemas.microsoft.com/office/powerpoint/2010/main" val="3966540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9B287-0E74-7CF8-2BBE-6BD011043C97}"/>
              </a:ext>
            </a:extLst>
          </p:cNvPr>
          <p:cNvSpPr txBox="1">
            <a:spLocks noChangeArrowheads="1"/>
          </p:cNvSpPr>
          <p:nvPr/>
        </p:nvSpPr>
        <p:spPr bwMode="auto">
          <a:xfrm>
            <a:off x="2404872" y="5907088"/>
            <a:ext cx="760817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dirty="0"/>
              <a:t>= f(aerosol amount, backscatter fraction, single scattering albedo)</a:t>
            </a:r>
          </a:p>
        </p:txBody>
      </p:sp>
      <p:sp>
        <p:nvSpPr>
          <p:cNvPr id="3" name="TextBox 2">
            <a:extLst>
              <a:ext uri="{FF2B5EF4-FFF2-40B4-BE49-F238E27FC236}">
                <a16:creationId xmlns:a16="http://schemas.microsoft.com/office/drawing/2014/main" id="{5FEA1C07-6451-1C73-D184-0544B1E98A0F}"/>
              </a:ext>
            </a:extLst>
          </p:cNvPr>
          <p:cNvSpPr txBox="1">
            <a:spLocks noChangeArrowheads="1"/>
          </p:cNvSpPr>
          <p:nvPr/>
        </p:nvSpPr>
        <p:spPr bwMode="auto">
          <a:xfrm>
            <a:off x="1190435" y="5602288"/>
            <a:ext cx="1325562"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Aerosol </a:t>
            </a:r>
          </a:p>
          <a:p>
            <a:r>
              <a:rPr lang="en-US" altLang="en-US"/>
              <a:t>Radiative </a:t>
            </a:r>
          </a:p>
          <a:p>
            <a:r>
              <a:rPr lang="en-US" altLang="en-US"/>
              <a:t>Forcing</a:t>
            </a:r>
          </a:p>
        </p:txBody>
      </p:sp>
      <p:sp>
        <p:nvSpPr>
          <p:cNvPr id="4" name="Rectangle 3">
            <a:extLst>
              <a:ext uri="{FF2B5EF4-FFF2-40B4-BE49-F238E27FC236}">
                <a16:creationId xmlns:a16="http://schemas.microsoft.com/office/drawing/2014/main" id="{204208BE-24BC-CAFB-853D-CB2C7234BE5E}"/>
              </a:ext>
            </a:extLst>
          </p:cNvPr>
          <p:cNvSpPr/>
          <p:nvPr/>
        </p:nvSpPr>
        <p:spPr>
          <a:xfrm>
            <a:off x="1088461" y="5588554"/>
            <a:ext cx="8924584" cy="101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TextBox 4">
            <a:extLst>
              <a:ext uri="{FF2B5EF4-FFF2-40B4-BE49-F238E27FC236}">
                <a16:creationId xmlns:a16="http://schemas.microsoft.com/office/drawing/2014/main" id="{FB8635CF-CDB1-E504-011E-511921D0297A}"/>
              </a:ext>
            </a:extLst>
          </p:cNvPr>
          <p:cNvSpPr txBox="1"/>
          <p:nvPr/>
        </p:nvSpPr>
        <p:spPr>
          <a:xfrm>
            <a:off x="753939" y="676510"/>
            <a:ext cx="6033091" cy="646331"/>
          </a:xfrm>
          <a:prstGeom prst="rect">
            <a:avLst/>
          </a:prstGeom>
          <a:noFill/>
        </p:spPr>
        <p:txBody>
          <a:bodyPr wrap="square" rtlCol="0">
            <a:spAutoFit/>
          </a:bodyPr>
          <a:lstStyle/>
          <a:p>
            <a:r>
              <a:rPr lang="en-US" u="sng" dirty="0">
                <a:hlinkClick r:id="rId2"/>
              </a:rPr>
              <a:t>https://www.earthdata.nasa.gov/learn/find-data/near-real-time/firms/active-fire-data</a:t>
            </a:r>
            <a:endParaRPr lang="en-US" dirty="0"/>
          </a:p>
        </p:txBody>
      </p:sp>
      <p:sp>
        <p:nvSpPr>
          <p:cNvPr id="6" name="TextBox 5">
            <a:extLst>
              <a:ext uri="{FF2B5EF4-FFF2-40B4-BE49-F238E27FC236}">
                <a16:creationId xmlns:a16="http://schemas.microsoft.com/office/drawing/2014/main" id="{B65AF4F9-CB73-ADFE-ACB3-1CE7486F4B71}"/>
              </a:ext>
            </a:extLst>
          </p:cNvPr>
          <p:cNvSpPr txBox="1"/>
          <p:nvPr/>
        </p:nvSpPr>
        <p:spPr>
          <a:xfrm>
            <a:off x="870857" y="1741714"/>
            <a:ext cx="921342" cy="369332"/>
          </a:xfrm>
          <a:prstGeom prst="rect">
            <a:avLst/>
          </a:prstGeom>
          <a:noFill/>
        </p:spPr>
        <p:txBody>
          <a:bodyPr wrap="none" rtlCol="0">
            <a:spAutoFit/>
          </a:bodyPr>
          <a:lstStyle/>
          <a:p>
            <a:r>
              <a:rPr lang="en-US" dirty="0"/>
              <a:t>satellite</a:t>
            </a:r>
          </a:p>
        </p:txBody>
      </p:sp>
    </p:spTree>
    <p:extLst>
      <p:ext uri="{BB962C8B-B14F-4D97-AF65-F5344CB8AC3E}">
        <p14:creationId xmlns:p14="http://schemas.microsoft.com/office/powerpoint/2010/main" val="3753013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3442FE-177E-322F-851E-FCD096A8DE86}"/>
              </a:ext>
            </a:extLst>
          </p:cNvPr>
          <p:cNvSpPr txBox="1"/>
          <p:nvPr/>
        </p:nvSpPr>
        <p:spPr>
          <a:xfrm>
            <a:off x="7737861" y="3035927"/>
            <a:ext cx="4022035" cy="2031325"/>
          </a:xfrm>
          <a:prstGeom prst="rect">
            <a:avLst/>
          </a:prstGeom>
          <a:noFill/>
        </p:spPr>
        <p:txBody>
          <a:bodyPr wrap="square" rtlCol="0">
            <a:spAutoFit/>
          </a:bodyPr>
          <a:lstStyle/>
          <a:p>
            <a:r>
              <a:rPr lang="en-US" b="1" dirty="0"/>
              <a:t>Smoke Composition:</a:t>
            </a:r>
          </a:p>
          <a:p>
            <a:pPr marL="285750" indent="-285750">
              <a:buFont typeface="Arial" panose="020B0604020202020204" pitchFamily="34" charset="0"/>
              <a:buChar char="•"/>
            </a:pPr>
            <a:r>
              <a:rPr lang="en-US" dirty="0"/>
              <a:t>Less absorbing</a:t>
            </a:r>
          </a:p>
          <a:p>
            <a:pPr marL="285750" indent="-285750">
              <a:buFont typeface="Arial" panose="020B0604020202020204" pitchFamily="34" charset="0"/>
              <a:buChar char="•"/>
            </a:pPr>
            <a:r>
              <a:rPr lang="en-US" dirty="0"/>
              <a:t>More organic</a:t>
            </a:r>
          </a:p>
          <a:p>
            <a:r>
              <a:rPr lang="en-US" b="1" dirty="0"/>
              <a:t>Smoke Size:</a:t>
            </a:r>
          </a:p>
          <a:p>
            <a:pPr marL="285750" indent="-285750">
              <a:buFont typeface="Arial" panose="020B0604020202020204" pitchFamily="34" charset="0"/>
              <a:buChar char="•"/>
            </a:pPr>
            <a:r>
              <a:rPr lang="en-US" dirty="0"/>
              <a:t>Dominated by sub-um particles</a:t>
            </a:r>
          </a:p>
          <a:p>
            <a:pPr marL="285750" indent="-285750">
              <a:buFont typeface="Arial" panose="020B0604020202020204" pitchFamily="34" charset="0"/>
              <a:buChar char="•"/>
            </a:pPr>
            <a:r>
              <a:rPr lang="en-US" dirty="0"/>
              <a:t>Shift in accumulation mode to larger sub-um particles</a:t>
            </a:r>
          </a:p>
        </p:txBody>
      </p:sp>
      <p:pic>
        <p:nvPicPr>
          <p:cNvPr id="6" name="Picture 5">
            <a:extLst>
              <a:ext uri="{FF2B5EF4-FFF2-40B4-BE49-F238E27FC236}">
                <a16:creationId xmlns:a16="http://schemas.microsoft.com/office/drawing/2014/main" id="{4A886267-0D15-0533-EAAD-48B81A5932B7}"/>
              </a:ext>
            </a:extLst>
          </p:cNvPr>
          <p:cNvPicPr>
            <a:picLocks noChangeAspect="1"/>
          </p:cNvPicPr>
          <p:nvPr/>
        </p:nvPicPr>
        <p:blipFill rotWithShape="1">
          <a:blip r:embed="rId2"/>
          <a:srcRect t="47638" r="43125"/>
          <a:stretch/>
        </p:blipFill>
        <p:spPr>
          <a:xfrm>
            <a:off x="-609601" y="1409700"/>
            <a:ext cx="8099037" cy="5592288"/>
          </a:xfrm>
          <a:prstGeom prst="rect">
            <a:avLst/>
          </a:prstGeom>
        </p:spPr>
      </p:pic>
      <p:sp>
        <p:nvSpPr>
          <p:cNvPr id="8" name="TextBox 7">
            <a:extLst>
              <a:ext uri="{FF2B5EF4-FFF2-40B4-BE49-F238E27FC236}">
                <a16:creationId xmlns:a16="http://schemas.microsoft.com/office/drawing/2014/main" id="{6F45A03F-B617-8BFA-F6F0-F48AC8C63705}"/>
              </a:ext>
            </a:extLst>
          </p:cNvPr>
          <p:cNvSpPr txBox="1"/>
          <p:nvPr/>
        </p:nvSpPr>
        <p:spPr>
          <a:xfrm>
            <a:off x="1816100" y="1892300"/>
            <a:ext cx="694614" cy="646331"/>
          </a:xfrm>
          <a:prstGeom prst="rect">
            <a:avLst/>
          </a:prstGeom>
          <a:noFill/>
        </p:spPr>
        <p:txBody>
          <a:bodyPr wrap="none" rtlCol="0">
            <a:spAutoFit/>
          </a:bodyPr>
          <a:lstStyle/>
          <a:p>
            <a:r>
              <a:rPr lang="en-US" dirty="0">
                <a:solidFill>
                  <a:srgbClr val="FA00FF"/>
                </a:solidFill>
              </a:rPr>
              <a:t>Fresh</a:t>
            </a:r>
          </a:p>
          <a:p>
            <a:r>
              <a:rPr lang="en-US" dirty="0">
                <a:solidFill>
                  <a:srgbClr val="243ED4"/>
                </a:solidFill>
              </a:rPr>
              <a:t>Aged</a:t>
            </a:r>
          </a:p>
        </p:txBody>
      </p:sp>
      <p:sp>
        <p:nvSpPr>
          <p:cNvPr id="2" name="TextBox 1">
            <a:extLst>
              <a:ext uri="{FF2B5EF4-FFF2-40B4-BE49-F238E27FC236}">
                <a16:creationId xmlns:a16="http://schemas.microsoft.com/office/drawing/2014/main" id="{A6EE55C0-4BCE-79D1-CC81-2FA4F4A261EB}"/>
              </a:ext>
            </a:extLst>
          </p:cNvPr>
          <p:cNvSpPr txBox="1"/>
          <p:nvPr/>
        </p:nvSpPr>
        <p:spPr>
          <a:xfrm>
            <a:off x="3502198" y="2215465"/>
            <a:ext cx="1066318" cy="307777"/>
          </a:xfrm>
          <a:prstGeom prst="rect">
            <a:avLst/>
          </a:prstGeom>
          <a:noFill/>
        </p:spPr>
        <p:txBody>
          <a:bodyPr wrap="none" rtlCol="0">
            <a:spAutoFit/>
          </a:bodyPr>
          <a:lstStyle/>
          <a:p>
            <a:r>
              <a:rPr lang="en-US" sz="1400" dirty="0">
                <a:solidFill>
                  <a:srgbClr val="FA00FF"/>
                </a:solidFill>
              </a:rPr>
              <a:t>Dg~0.17 um</a:t>
            </a:r>
          </a:p>
        </p:txBody>
      </p:sp>
      <p:sp>
        <p:nvSpPr>
          <p:cNvPr id="7" name="TextBox 6">
            <a:extLst>
              <a:ext uri="{FF2B5EF4-FFF2-40B4-BE49-F238E27FC236}">
                <a16:creationId xmlns:a16="http://schemas.microsoft.com/office/drawing/2014/main" id="{0CAFC41E-BB47-8D73-7452-19A52E2E95A7}"/>
              </a:ext>
            </a:extLst>
          </p:cNvPr>
          <p:cNvSpPr txBox="1"/>
          <p:nvPr/>
        </p:nvSpPr>
        <p:spPr>
          <a:xfrm>
            <a:off x="4057273" y="4180870"/>
            <a:ext cx="1066318" cy="307777"/>
          </a:xfrm>
          <a:prstGeom prst="rect">
            <a:avLst/>
          </a:prstGeom>
          <a:noFill/>
        </p:spPr>
        <p:txBody>
          <a:bodyPr wrap="none" rtlCol="0">
            <a:spAutoFit/>
          </a:bodyPr>
          <a:lstStyle/>
          <a:p>
            <a:r>
              <a:rPr lang="en-US" sz="1400" dirty="0">
                <a:solidFill>
                  <a:srgbClr val="243ED4"/>
                </a:solidFill>
              </a:rPr>
              <a:t>Dg~0.27 um</a:t>
            </a:r>
          </a:p>
        </p:txBody>
      </p:sp>
    </p:spTree>
    <p:extLst>
      <p:ext uri="{BB962C8B-B14F-4D97-AF65-F5344CB8AC3E}">
        <p14:creationId xmlns:p14="http://schemas.microsoft.com/office/powerpoint/2010/main" val="2673438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2E2EF-E5B1-2E8B-F682-BCC412D7D208}"/>
              </a:ext>
            </a:extLst>
          </p:cNvPr>
          <p:cNvSpPr txBox="1"/>
          <p:nvPr/>
        </p:nvSpPr>
        <p:spPr>
          <a:xfrm>
            <a:off x="5175651" y="-86936"/>
            <a:ext cx="3795539" cy="1477328"/>
          </a:xfrm>
          <a:prstGeom prst="rect">
            <a:avLst/>
          </a:prstGeom>
          <a:noFill/>
        </p:spPr>
        <p:txBody>
          <a:bodyPr wrap="square" rtlCol="0">
            <a:spAutoFit/>
          </a:bodyPr>
          <a:lstStyle/>
          <a:p>
            <a:r>
              <a:rPr lang="en-US" dirty="0"/>
              <a:t>something about smoke age?</a:t>
            </a:r>
          </a:p>
          <a:p>
            <a:r>
              <a:rPr lang="en-US" dirty="0"/>
              <a:t>start with 2020 and </a:t>
            </a:r>
            <a:r>
              <a:rPr lang="en-US" dirty="0" err="1"/>
              <a:t>lauren’s</a:t>
            </a:r>
            <a:r>
              <a:rPr lang="en-US" dirty="0"/>
              <a:t> dates and time series then SAE vs AAE</a:t>
            </a:r>
          </a:p>
          <a:p>
            <a:endParaRPr lang="en-US" dirty="0"/>
          </a:p>
          <a:p>
            <a:endParaRPr lang="en-US" dirty="0"/>
          </a:p>
        </p:txBody>
      </p:sp>
      <p:pic>
        <p:nvPicPr>
          <p:cNvPr id="28" name="Picture 27">
            <a:extLst>
              <a:ext uri="{FF2B5EF4-FFF2-40B4-BE49-F238E27FC236}">
                <a16:creationId xmlns:a16="http://schemas.microsoft.com/office/drawing/2014/main" id="{8F9C3BCF-61D2-364F-76DF-F47F360990FA}"/>
              </a:ext>
            </a:extLst>
          </p:cNvPr>
          <p:cNvPicPr>
            <a:picLocks noChangeAspect="1"/>
          </p:cNvPicPr>
          <p:nvPr/>
        </p:nvPicPr>
        <p:blipFill>
          <a:blip r:embed="rId2"/>
          <a:stretch>
            <a:fillRect/>
          </a:stretch>
        </p:blipFill>
        <p:spPr>
          <a:xfrm>
            <a:off x="273049" y="2256524"/>
            <a:ext cx="5788152" cy="4317499"/>
          </a:xfrm>
          <a:prstGeom prst="rect">
            <a:avLst/>
          </a:prstGeom>
        </p:spPr>
      </p:pic>
      <p:cxnSp>
        <p:nvCxnSpPr>
          <p:cNvPr id="33" name="Straight Connector 32">
            <a:extLst>
              <a:ext uri="{FF2B5EF4-FFF2-40B4-BE49-F238E27FC236}">
                <a16:creationId xmlns:a16="http://schemas.microsoft.com/office/drawing/2014/main" id="{7FCE8DB1-7F8B-5334-99C4-959A029B465B}"/>
              </a:ext>
            </a:extLst>
          </p:cNvPr>
          <p:cNvCxnSpPr/>
          <p:nvPr/>
        </p:nvCxnSpPr>
        <p:spPr>
          <a:xfrm>
            <a:off x="1178609" y="4792684"/>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FB6447-2BF9-1F5A-622A-CCE15D95AE7F}"/>
              </a:ext>
            </a:extLst>
          </p:cNvPr>
          <p:cNvCxnSpPr/>
          <p:nvPr/>
        </p:nvCxnSpPr>
        <p:spPr>
          <a:xfrm>
            <a:off x="1178609" y="4219659"/>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DA427DB-CC08-1156-0431-6B58DB2328E8}"/>
              </a:ext>
            </a:extLst>
          </p:cNvPr>
          <p:cNvCxnSpPr/>
          <p:nvPr/>
        </p:nvCxnSpPr>
        <p:spPr>
          <a:xfrm flipV="1">
            <a:off x="2678225" y="4219660"/>
            <a:ext cx="780288" cy="573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968C1E9-8E1F-7BBE-4E02-DFDDC1302157}"/>
              </a:ext>
            </a:extLst>
          </p:cNvPr>
          <p:cNvCxnSpPr/>
          <p:nvPr/>
        </p:nvCxnSpPr>
        <p:spPr>
          <a:xfrm flipV="1">
            <a:off x="2678225" y="4792684"/>
            <a:ext cx="0" cy="1158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0BCB7B-BABE-26E1-08A4-A47A4CBDE572}"/>
              </a:ext>
            </a:extLst>
          </p:cNvPr>
          <p:cNvCxnSpPr/>
          <p:nvPr/>
        </p:nvCxnSpPr>
        <p:spPr>
          <a:xfrm>
            <a:off x="3446320" y="2464290"/>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90B7527-7F4F-FF1B-8390-148852F25281}"/>
              </a:ext>
            </a:extLst>
          </p:cNvPr>
          <p:cNvSpPr txBox="1"/>
          <p:nvPr/>
        </p:nvSpPr>
        <p:spPr>
          <a:xfrm>
            <a:off x="4441937" y="5385032"/>
            <a:ext cx="1281954" cy="523220"/>
          </a:xfrm>
          <a:prstGeom prst="rect">
            <a:avLst/>
          </a:prstGeom>
          <a:noFill/>
        </p:spPr>
        <p:txBody>
          <a:bodyPr wrap="none" rtlCol="0">
            <a:spAutoFit/>
          </a:bodyPr>
          <a:lstStyle/>
          <a:p>
            <a:r>
              <a:rPr lang="en-US" sz="1400" dirty="0"/>
              <a:t>small particles</a:t>
            </a:r>
          </a:p>
          <a:p>
            <a:r>
              <a:rPr lang="en-US" sz="1400" dirty="0"/>
              <a:t>low absorption</a:t>
            </a:r>
          </a:p>
        </p:txBody>
      </p:sp>
      <p:sp>
        <p:nvSpPr>
          <p:cNvPr id="39" name="TextBox 38">
            <a:extLst>
              <a:ext uri="{FF2B5EF4-FFF2-40B4-BE49-F238E27FC236}">
                <a16:creationId xmlns:a16="http://schemas.microsoft.com/office/drawing/2014/main" id="{BC8DC17E-E306-409E-FD81-CB204F4DC653}"/>
              </a:ext>
            </a:extLst>
          </p:cNvPr>
          <p:cNvSpPr txBox="1"/>
          <p:nvPr/>
        </p:nvSpPr>
        <p:spPr>
          <a:xfrm>
            <a:off x="4507094" y="3725127"/>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40" name="TextBox 39">
            <a:extLst>
              <a:ext uri="{FF2B5EF4-FFF2-40B4-BE49-F238E27FC236}">
                <a16:creationId xmlns:a16="http://schemas.microsoft.com/office/drawing/2014/main" id="{7159AC56-DF05-7B15-E80C-9D28FE893A6A}"/>
              </a:ext>
            </a:extLst>
          </p:cNvPr>
          <p:cNvSpPr txBox="1"/>
          <p:nvPr/>
        </p:nvSpPr>
        <p:spPr>
          <a:xfrm>
            <a:off x="4575259" y="4480654"/>
            <a:ext cx="1215013" cy="307777"/>
          </a:xfrm>
          <a:prstGeom prst="rect">
            <a:avLst/>
          </a:prstGeom>
          <a:noFill/>
        </p:spPr>
        <p:txBody>
          <a:bodyPr wrap="none" rtlCol="0">
            <a:spAutoFit/>
          </a:bodyPr>
          <a:lstStyle/>
          <a:p>
            <a:r>
              <a:rPr lang="en-US" sz="1400" dirty="0"/>
              <a:t>BC dominated</a:t>
            </a:r>
          </a:p>
        </p:txBody>
      </p:sp>
      <p:sp>
        <p:nvSpPr>
          <p:cNvPr id="41" name="TextBox 40">
            <a:extLst>
              <a:ext uri="{FF2B5EF4-FFF2-40B4-BE49-F238E27FC236}">
                <a16:creationId xmlns:a16="http://schemas.microsoft.com/office/drawing/2014/main" id="{1A3B49D5-4616-C3FA-450A-5BC4D5394373}"/>
              </a:ext>
            </a:extLst>
          </p:cNvPr>
          <p:cNvSpPr txBox="1"/>
          <p:nvPr/>
        </p:nvSpPr>
        <p:spPr>
          <a:xfrm>
            <a:off x="2097698" y="3187520"/>
            <a:ext cx="1091581" cy="307777"/>
          </a:xfrm>
          <a:prstGeom prst="rect">
            <a:avLst/>
          </a:prstGeom>
          <a:noFill/>
        </p:spPr>
        <p:txBody>
          <a:bodyPr wrap="none" rtlCol="0">
            <a:spAutoFit/>
          </a:bodyPr>
          <a:lstStyle/>
          <a:p>
            <a:r>
              <a:rPr lang="en-US" sz="1400" dirty="0"/>
              <a:t>dust/BC/</a:t>
            </a:r>
            <a:r>
              <a:rPr lang="en-US" sz="1400" dirty="0" err="1"/>
              <a:t>BrC</a:t>
            </a:r>
            <a:endParaRPr lang="en-US" sz="1400" dirty="0"/>
          </a:p>
        </p:txBody>
      </p:sp>
      <p:sp>
        <p:nvSpPr>
          <p:cNvPr id="42" name="TextBox 41">
            <a:extLst>
              <a:ext uri="{FF2B5EF4-FFF2-40B4-BE49-F238E27FC236}">
                <a16:creationId xmlns:a16="http://schemas.microsoft.com/office/drawing/2014/main" id="{3E02F04E-1544-E269-80DE-945673F4C54B}"/>
              </a:ext>
            </a:extLst>
          </p:cNvPr>
          <p:cNvSpPr txBox="1"/>
          <p:nvPr/>
        </p:nvSpPr>
        <p:spPr>
          <a:xfrm>
            <a:off x="1279618" y="5378657"/>
            <a:ext cx="1281954" cy="523220"/>
          </a:xfrm>
          <a:prstGeom prst="rect">
            <a:avLst/>
          </a:prstGeom>
          <a:noFill/>
        </p:spPr>
        <p:txBody>
          <a:bodyPr wrap="none" rtlCol="0">
            <a:spAutoFit/>
          </a:bodyPr>
          <a:lstStyle/>
          <a:p>
            <a:r>
              <a:rPr lang="en-US" sz="1400" dirty="0"/>
              <a:t>large particles</a:t>
            </a:r>
          </a:p>
          <a:p>
            <a:r>
              <a:rPr lang="en-US" sz="1400" dirty="0"/>
              <a:t>low absorption</a:t>
            </a:r>
          </a:p>
        </p:txBody>
      </p:sp>
      <p:cxnSp>
        <p:nvCxnSpPr>
          <p:cNvPr id="43" name="Straight Connector 42">
            <a:extLst>
              <a:ext uri="{FF2B5EF4-FFF2-40B4-BE49-F238E27FC236}">
                <a16:creationId xmlns:a16="http://schemas.microsoft.com/office/drawing/2014/main" id="{2960409C-E197-2F58-DD9C-55F4D421A246}"/>
              </a:ext>
            </a:extLst>
          </p:cNvPr>
          <p:cNvCxnSpPr>
            <a:cxnSpLocks/>
          </p:cNvCxnSpPr>
          <p:nvPr/>
        </p:nvCxnSpPr>
        <p:spPr>
          <a:xfrm>
            <a:off x="1617520" y="2470971"/>
            <a:ext cx="0" cy="1168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E55FEAE-4879-A75C-EE30-4960922578C9}"/>
              </a:ext>
            </a:extLst>
          </p:cNvPr>
          <p:cNvCxnSpPr>
            <a:cxnSpLocks/>
          </p:cNvCxnSpPr>
          <p:nvPr/>
        </p:nvCxnSpPr>
        <p:spPr>
          <a:xfrm>
            <a:off x="1164083" y="3639315"/>
            <a:ext cx="453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28F75B0-9B58-590A-3727-0F4914956ED4}"/>
              </a:ext>
            </a:extLst>
          </p:cNvPr>
          <p:cNvCxnSpPr>
            <a:cxnSpLocks/>
          </p:cNvCxnSpPr>
          <p:nvPr/>
        </p:nvCxnSpPr>
        <p:spPr>
          <a:xfrm>
            <a:off x="3443987" y="3621782"/>
            <a:ext cx="2294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EC4D738-6FAB-D635-40A0-1B2009C2D543}"/>
              </a:ext>
            </a:extLst>
          </p:cNvPr>
          <p:cNvSpPr txBox="1"/>
          <p:nvPr/>
        </p:nvSpPr>
        <p:spPr>
          <a:xfrm>
            <a:off x="4842153" y="2470971"/>
            <a:ext cx="944426" cy="307777"/>
          </a:xfrm>
          <a:prstGeom prst="rect">
            <a:avLst/>
          </a:prstGeom>
          <a:noFill/>
        </p:spPr>
        <p:txBody>
          <a:bodyPr wrap="none" rtlCol="0">
            <a:spAutoFit/>
          </a:bodyPr>
          <a:lstStyle/>
          <a:p>
            <a:r>
              <a:rPr lang="en-US" sz="1400" dirty="0"/>
              <a:t>strong </a:t>
            </a:r>
            <a:r>
              <a:rPr lang="en-US" sz="1400" dirty="0" err="1"/>
              <a:t>BrC</a:t>
            </a:r>
            <a:endParaRPr lang="en-US" sz="1400" dirty="0"/>
          </a:p>
        </p:txBody>
      </p:sp>
      <p:sp>
        <p:nvSpPr>
          <p:cNvPr id="47" name="TextBox 46">
            <a:extLst>
              <a:ext uri="{FF2B5EF4-FFF2-40B4-BE49-F238E27FC236}">
                <a16:creationId xmlns:a16="http://schemas.microsoft.com/office/drawing/2014/main" id="{6278163F-1F31-0B2C-1467-506BA5C6BE50}"/>
              </a:ext>
            </a:extLst>
          </p:cNvPr>
          <p:cNvSpPr txBox="1"/>
          <p:nvPr/>
        </p:nvSpPr>
        <p:spPr>
          <a:xfrm>
            <a:off x="1154224" y="2969357"/>
            <a:ext cx="503279" cy="307777"/>
          </a:xfrm>
          <a:prstGeom prst="rect">
            <a:avLst/>
          </a:prstGeom>
          <a:noFill/>
        </p:spPr>
        <p:txBody>
          <a:bodyPr wrap="none" rtlCol="0">
            <a:spAutoFit/>
          </a:bodyPr>
          <a:lstStyle/>
          <a:p>
            <a:r>
              <a:rPr lang="en-US" sz="1400" dirty="0"/>
              <a:t>dust</a:t>
            </a:r>
          </a:p>
        </p:txBody>
      </p:sp>
      <p:sp>
        <p:nvSpPr>
          <p:cNvPr id="29" name="Oval 28">
            <a:extLst>
              <a:ext uri="{FF2B5EF4-FFF2-40B4-BE49-F238E27FC236}">
                <a16:creationId xmlns:a16="http://schemas.microsoft.com/office/drawing/2014/main" id="{619B48F6-5196-54EB-6CC8-03A37344DB7A}"/>
              </a:ext>
            </a:extLst>
          </p:cNvPr>
          <p:cNvSpPr/>
          <p:nvPr/>
        </p:nvSpPr>
        <p:spPr>
          <a:xfrm>
            <a:off x="4548369" y="4301582"/>
            <a:ext cx="489513" cy="578224"/>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244DD9B-24A1-D93E-1275-79257B772F65}"/>
              </a:ext>
            </a:extLst>
          </p:cNvPr>
          <p:cNvSpPr txBox="1"/>
          <p:nvPr/>
        </p:nvSpPr>
        <p:spPr>
          <a:xfrm>
            <a:off x="6012444" y="2064030"/>
            <a:ext cx="2316468" cy="2031325"/>
          </a:xfrm>
          <a:prstGeom prst="rect">
            <a:avLst/>
          </a:prstGeom>
          <a:noFill/>
        </p:spPr>
        <p:txBody>
          <a:bodyPr wrap="none" rtlCol="0">
            <a:spAutoFit/>
          </a:bodyPr>
          <a:lstStyle/>
          <a:p>
            <a:r>
              <a:rPr lang="en-US" u="sng" dirty="0">
                <a:solidFill>
                  <a:srgbClr val="243ED4"/>
                </a:solidFill>
              </a:rPr>
              <a:t>AGED:</a:t>
            </a:r>
          </a:p>
          <a:p>
            <a:r>
              <a:rPr lang="en-US" dirty="0">
                <a:solidFill>
                  <a:srgbClr val="243ED4"/>
                </a:solidFill>
              </a:rPr>
              <a:t>Scattering &gt; 100 Mm-1</a:t>
            </a:r>
          </a:p>
          <a:p>
            <a:r>
              <a:rPr lang="en-US" dirty="0" err="1">
                <a:solidFill>
                  <a:srgbClr val="243ED4"/>
                </a:solidFill>
              </a:rPr>
              <a:t>Bfr</a:t>
            </a:r>
            <a:r>
              <a:rPr lang="en-US" dirty="0">
                <a:solidFill>
                  <a:srgbClr val="243ED4"/>
                </a:solidFill>
              </a:rPr>
              <a:t>&lt;0.13</a:t>
            </a:r>
          </a:p>
          <a:p>
            <a:endParaRPr lang="en-US" dirty="0"/>
          </a:p>
          <a:p>
            <a:r>
              <a:rPr lang="en-US" u="sng" dirty="0">
                <a:solidFill>
                  <a:srgbClr val="FA00FF"/>
                </a:solidFill>
              </a:rPr>
              <a:t>FRESH:</a:t>
            </a:r>
          </a:p>
          <a:p>
            <a:r>
              <a:rPr lang="en-US" dirty="0">
                <a:solidFill>
                  <a:srgbClr val="FA00FF"/>
                </a:solidFill>
              </a:rPr>
              <a:t>Scattering &gt; 100 Mm-1</a:t>
            </a:r>
          </a:p>
          <a:p>
            <a:r>
              <a:rPr lang="en-US" dirty="0" err="1">
                <a:solidFill>
                  <a:srgbClr val="FA00FF"/>
                </a:solidFill>
              </a:rPr>
              <a:t>Bfr</a:t>
            </a:r>
            <a:r>
              <a:rPr lang="en-US" dirty="0">
                <a:solidFill>
                  <a:srgbClr val="FA00FF"/>
                </a:solidFill>
              </a:rPr>
              <a:t>&gt;0.13</a:t>
            </a:r>
          </a:p>
        </p:txBody>
      </p:sp>
      <p:cxnSp>
        <p:nvCxnSpPr>
          <p:cNvPr id="50" name="Straight Arrow Connector 49">
            <a:extLst>
              <a:ext uri="{FF2B5EF4-FFF2-40B4-BE49-F238E27FC236}">
                <a16:creationId xmlns:a16="http://schemas.microsoft.com/office/drawing/2014/main" id="{8343C902-EE48-CE86-88B4-0A6DC96693E1}"/>
              </a:ext>
            </a:extLst>
          </p:cNvPr>
          <p:cNvCxnSpPr>
            <a:stCxn id="28" idx="3"/>
          </p:cNvCxnSpPr>
          <p:nvPr/>
        </p:nvCxnSpPr>
        <p:spPr>
          <a:xfrm flipH="1">
            <a:off x="5064772" y="4415274"/>
            <a:ext cx="996429" cy="9089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B88A78E-152F-6DB8-1E6A-C95E11511197}"/>
              </a:ext>
            </a:extLst>
          </p:cNvPr>
          <p:cNvSpPr txBox="1"/>
          <p:nvPr/>
        </p:nvSpPr>
        <p:spPr>
          <a:xfrm>
            <a:off x="2056580" y="6275592"/>
            <a:ext cx="3027560" cy="369332"/>
          </a:xfrm>
          <a:prstGeom prst="rect">
            <a:avLst/>
          </a:prstGeom>
          <a:solidFill>
            <a:schemeClr val="bg1"/>
          </a:solidFill>
        </p:spPr>
        <p:txBody>
          <a:bodyPr wrap="none" rtlCol="0">
            <a:spAutoFit/>
          </a:bodyPr>
          <a:lstStyle/>
          <a:p>
            <a:r>
              <a:rPr lang="en-US" dirty="0"/>
              <a:t>Scattering Angstrom exponent</a:t>
            </a:r>
          </a:p>
        </p:txBody>
      </p:sp>
      <p:sp>
        <p:nvSpPr>
          <p:cNvPr id="53" name="TextBox 52">
            <a:extLst>
              <a:ext uri="{FF2B5EF4-FFF2-40B4-BE49-F238E27FC236}">
                <a16:creationId xmlns:a16="http://schemas.microsoft.com/office/drawing/2014/main" id="{1A1CEBDE-4D36-4976-6D7C-FC36C5F47742}"/>
              </a:ext>
            </a:extLst>
          </p:cNvPr>
          <p:cNvSpPr txBox="1"/>
          <p:nvPr/>
        </p:nvSpPr>
        <p:spPr>
          <a:xfrm rot="16200000">
            <a:off x="-886003" y="4016339"/>
            <a:ext cx="3129768" cy="369332"/>
          </a:xfrm>
          <a:prstGeom prst="rect">
            <a:avLst/>
          </a:prstGeom>
          <a:solidFill>
            <a:schemeClr val="bg1"/>
          </a:solidFill>
        </p:spPr>
        <p:txBody>
          <a:bodyPr wrap="none" rtlCol="0">
            <a:spAutoFit/>
          </a:bodyPr>
          <a:lstStyle/>
          <a:p>
            <a:r>
              <a:rPr lang="en-US" dirty="0"/>
              <a:t>Absorption Angstrom exponent</a:t>
            </a:r>
          </a:p>
        </p:txBody>
      </p:sp>
      <p:sp>
        <p:nvSpPr>
          <p:cNvPr id="3" name="TextBox 2">
            <a:extLst>
              <a:ext uri="{FF2B5EF4-FFF2-40B4-BE49-F238E27FC236}">
                <a16:creationId xmlns:a16="http://schemas.microsoft.com/office/drawing/2014/main" id="{860C1907-A46A-5CC9-02E9-91B7F44D47DC}"/>
              </a:ext>
            </a:extLst>
          </p:cNvPr>
          <p:cNvSpPr txBox="1"/>
          <p:nvPr/>
        </p:nvSpPr>
        <p:spPr>
          <a:xfrm>
            <a:off x="6012444" y="4287849"/>
            <a:ext cx="1656928" cy="369332"/>
          </a:xfrm>
          <a:prstGeom prst="rect">
            <a:avLst/>
          </a:prstGeom>
          <a:solidFill>
            <a:srgbClr val="FFFF00"/>
          </a:solidFill>
        </p:spPr>
        <p:txBody>
          <a:bodyPr wrap="none" rtlCol="0">
            <a:spAutoFit/>
          </a:bodyPr>
          <a:lstStyle/>
          <a:p>
            <a:r>
              <a:rPr lang="en-US" dirty="0"/>
              <a:t>March 20 event</a:t>
            </a:r>
          </a:p>
        </p:txBody>
      </p:sp>
      <p:sp>
        <p:nvSpPr>
          <p:cNvPr id="4" name="TextBox 3">
            <a:extLst>
              <a:ext uri="{FF2B5EF4-FFF2-40B4-BE49-F238E27FC236}">
                <a16:creationId xmlns:a16="http://schemas.microsoft.com/office/drawing/2014/main" id="{3DE86399-A9B3-4FA4-6F9A-D102A319A748}"/>
              </a:ext>
            </a:extLst>
          </p:cNvPr>
          <p:cNvSpPr txBox="1"/>
          <p:nvPr/>
        </p:nvSpPr>
        <p:spPr>
          <a:xfrm>
            <a:off x="6441141" y="5230906"/>
            <a:ext cx="3420232" cy="369332"/>
          </a:xfrm>
          <a:prstGeom prst="rect">
            <a:avLst/>
          </a:prstGeom>
          <a:solidFill>
            <a:srgbClr val="FFFF00"/>
          </a:solidFill>
        </p:spPr>
        <p:txBody>
          <a:bodyPr wrap="none" rtlCol="0">
            <a:spAutoFit/>
          </a:bodyPr>
          <a:lstStyle/>
          <a:p>
            <a:r>
              <a:rPr lang="en-US" dirty="0"/>
              <a:t>Why would fresh have more </a:t>
            </a:r>
            <a:r>
              <a:rPr lang="en-US" dirty="0" err="1"/>
              <a:t>BrC</a:t>
            </a:r>
            <a:r>
              <a:rPr lang="en-US" dirty="0"/>
              <a:t>??</a:t>
            </a:r>
          </a:p>
        </p:txBody>
      </p:sp>
    </p:spTree>
    <p:extLst>
      <p:ext uri="{BB962C8B-B14F-4D97-AF65-F5344CB8AC3E}">
        <p14:creationId xmlns:p14="http://schemas.microsoft.com/office/powerpoint/2010/main" val="1255994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48AA0-74C7-A306-D1C1-4248713EF0F4}"/>
              </a:ext>
            </a:extLst>
          </p:cNvPr>
          <p:cNvPicPr>
            <a:picLocks noChangeAspect="1"/>
          </p:cNvPicPr>
          <p:nvPr/>
        </p:nvPicPr>
        <p:blipFill rotWithShape="1">
          <a:blip r:embed="rId3"/>
          <a:srcRect l="1362" t="-3223" r="-1362" b="-6319"/>
          <a:stretch/>
        </p:blipFill>
        <p:spPr>
          <a:xfrm>
            <a:off x="-165531" y="-2120900"/>
            <a:ext cx="12088679" cy="9931400"/>
          </a:xfrm>
          <a:prstGeom prst="rect">
            <a:avLst/>
          </a:prstGeom>
        </p:spPr>
      </p:pic>
    </p:spTree>
    <p:extLst>
      <p:ext uri="{BB962C8B-B14F-4D97-AF65-F5344CB8AC3E}">
        <p14:creationId xmlns:p14="http://schemas.microsoft.com/office/powerpoint/2010/main" val="934976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D29D9A-4941-7D0D-2FD1-B26CAB5AF244}"/>
              </a:ext>
            </a:extLst>
          </p:cNvPr>
          <p:cNvPicPr>
            <a:picLocks noChangeAspect="1"/>
          </p:cNvPicPr>
          <p:nvPr/>
        </p:nvPicPr>
        <p:blipFill>
          <a:blip r:embed="rId2"/>
          <a:stretch>
            <a:fillRect/>
          </a:stretch>
        </p:blipFill>
        <p:spPr>
          <a:xfrm>
            <a:off x="-531859" y="352034"/>
            <a:ext cx="9159172" cy="6869379"/>
          </a:xfrm>
          <a:prstGeom prst="rect">
            <a:avLst/>
          </a:prstGeom>
        </p:spPr>
      </p:pic>
      <p:sp>
        <p:nvSpPr>
          <p:cNvPr id="3" name="Oval 2">
            <a:extLst>
              <a:ext uri="{FF2B5EF4-FFF2-40B4-BE49-F238E27FC236}">
                <a16:creationId xmlns:a16="http://schemas.microsoft.com/office/drawing/2014/main" id="{EB3C7CA2-D209-6EA8-E8E0-2065F8A30BD7}"/>
              </a:ext>
            </a:extLst>
          </p:cNvPr>
          <p:cNvSpPr/>
          <p:nvPr/>
        </p:nvSpPr>
        <p:spPr>
          <a:xfrm rot="20305116">
            <a:off x="855877" y="2603161"/>
            <a:ext cx="1426464" cy="5289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9175A2A-DF92-8522-DC2E-7D5DA856FBD6}"/>
              </a:ext>
            </a:extLst>
          </p:cNvPr>
          <p:cNvSpPr/>
          <p:nvPr/>
        </p:nvSpPr>
        <p:spPr>
          <a:xfrm rot="20074426">
            <a:off x="4968415" y="2558990"/>
            <a:ext cx="1426464" cy="57761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77EC647-2FE1-653C-E7C2-79AA36C1F477}"/>
              </a:ext>
            </a:extLst>
          </p:cNvPr>
          <p:cNvSpPr/>
          <p:nvPr/>
        </p:nvSpPr>
        <p:spPr>
          <a:xfrm rot="20013921">
            <a:off x="840205" y="5651616"/>
            <a:ext cx="1426464" cy="56987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74E7220-3172-535C-DD92-6ECD11A21AB5}"/>
              </a:ext>
            </a:extLst>
          </p:cNvPr>
          <p:cNvSpPr/>
          <p:nvPr/>
        </p:nvSpPr>
        <p:spPr>
          <a:xfrm rot="19722839">
            <a:off x="5004738" y="5589609"/>
            <a:ext cx="1426464" cy="61432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CE34B0-8522-D7B1-BE38-B1EB157C7116}"/>
              </a:ext>
            </a:extLst>
          </p:cNvPr>
          <p:cNvSpPr txBox="1"/>
          <p:nvPr/>
        </p:nvSpPr>
        <p:spPr>
          <a:xfrm>
            <a:off x="8493641" y="1015353"/>
            <a:ext cx="3499104" cy="378565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Two populations in scat10/PM10 plot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Population#1 (smoke-influenced?):</a:t>
            </a:r>
          </a:p>
          <a:p>
            <a:r>
              <a:rPr lang="en-US" sz="1600" dirty="0">
                <a:latin typeface="Arial" panose="020B0604020202020204" pitchFamily="34" charset="0"/>
                <a:cs typeface="Arial" panose="020B0604020202020204" pitchFamily="34" charset="0"/>
              </a:rPr>
              <a:t>High scattering: &gt;50 Mm-1</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SSA &gt;0.92</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BFR&lt;0.12</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1.75&lt;SAE&lt;2.0</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AAE&gt;1.5</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Population#2 (“normal”)</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SSA&lt;0.92</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BFR&gt;0.12</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SAE&lt;1.5</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1.0&lt;AAE&lt;1.75</a:t>
            </a:r>
          </a:p>
          <a:p>
            <a:endParaRPr lang="en-US" sz="160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210CA709-ACDF-B80F-7C93-75D1485E8B3E}"/>
              </a:ext>
            </a:extLst>
          </p:cNvPr>
          <p:cNvSpPr/>
          <p:nvPr/>
        </p:nvSpPr>
        <p:spPr>
          <a:xfrm rot="18971210">
            <a:off x="652079" y="1509255"/>
            <a:ext cx="3050943" cy="5374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B689104-C9B6-EC0A-9D0F-E0A7F116D638}"/>
              </a:ext>
            </a:extLst>
          </p:cNvPr>
          <p:cNvSpPr/>
          <p:nvPr/>
        </p:nvSpPr>
        <p:spPr>
          <a:xfrm rot="18971210">
            <a:off x="4704601" y="1531824"/>
            <a:ext cx="3050943" cy="5374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977788E-F793-1908-87AC-AEE52D7890F9}"/>
              </a:ext>
            </a:extLst>
          </p:cNvPr>
          <p:cNvSpPr/>
          <p:nvPr/>
        </p:nvSpPr>
        <p:spPr>
          <a:xfrm rot="18971210">
            <a:off x="4747190" y="4607504"/>
            <a:ext cx="3050943" cy="5374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111262C-DA59-3E65-9751-CADE442E3747}"/>
              </a:ext>
            </a:extLst>
          </p:cNvPr>
          <p:cNvSpPr/>
          <p:nvPr/>
        </p:nvSpPr>
        <p:spPr>
          <a:xfrm rot="18971210">
            <a:off x="667321" y="4595879"/>
            <a:ext cx="3050943" cy="5374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8B3F328-E184-1239-9DF6-CDA9734D489D}"/>
              </a:ext>
            </a:extLst>
          </p:cNvPr>
          <p:cNvSpPr txBox="1"/>
          <p:nvPr/>
        </p:nvSpPr>
        <p:spPr>
          <a:xfrm rot="18879277">
            <a:off x="1310727" y="1466101"/>
            <a:ext cx="658194" cy="307777"/>
          </a:xfrm>
          <a:prstGeom prst="rect">
            <a:avLst/>
          </a:prstGeom>
          <a:noFill/>
        </p:spPr>
        <p:txBody>
          <a:bodyPr wrap="none" rtlCol="0">
            <a:spAutoFit/>
          </a:bodyPr>
          <a:lstStyle/>
          <a:p>
            <a:r>
              <a:rPr lang="en-US" sz="1400" dirty="0"/>
              <a:t>smoke</a:t>
            </a:r>
          </a:p>
        </p:txBody>
      </p:sp>
      <p:sp>
        <p:nvSpPr>
          <p:cNvPr id="13" name="TextBox 12">
            <a:extLst>
              <a:ext uri="{FF2B5EF4-FFF2-40B4-BE49-F238E27FC236}">
                <a16:creationId xmlns:a16="http://schemas.microsoft.com/office/drawing/2014/main" id="{778B6906-AFFC-0C06-E1D5-55495A400CEA}"/>
              </a:ext>
            </a:extLst>
          </p:cNvPr>
          <p:cNvSpPr txBox="1"/>
          <p:nvPr/>
        </p:nvSpPr>
        <p:spPr>
          <a:xfrm>
            <a:off x="8874837" y="5296025"/>
            <a:ext cx="3369995" cy="923330"/>
          </a:xfrm>
          <a:prstGeom prst="rect">
            <a:avLst/>
          </a:prstGeom>
          <a:noFill/>
        </p:spPr>
        <p:txBody>
          <a:bodyPr wrap="square" rtlCol="0">
            <a:spAutoFit/>
          </a:bodyPr>
          <a:lstStyle/>
          <a:p>
            <a:r>
              <a:rPr lang="en-US" dirty="0">
                <a:sym typeface="Wingdings" pitchFamily="2" charset="2"/>
              </a:rPr>
              <a:t></a:t>
            </a:r>
            <a:r>
              <a:rPr lang="en-US" dirty="0"/>
              <a:t>high loading smoke aerosol exhibits different scat10/PM10 relationship than other aerosol</a:t>
            </a:r>
          </a:p>
        </p:txBody>
      </p:sp>
      <p:sp>
        <p:nvSpPr>
          <p:cNvPr id="14" name="TextBox 13">
            <a:extLst>
              <a:ext uri="{FF2B5EF4-FFF2-40B4-BE49-F238E27FC236}">
                <a16:creationId xmlns:a16="http://schemas.microsoft.com/office/drawing/2014/main" id="{DA5F3D8E-B221-44E7-8510-DB938B8DD23F}"/>
              </a:ext>
            </a:extLst>
          </p:cNvPr>
          <p:cNvSpPr txBox="1"/>
          <p:nvPr/>
        </p:nvSpPr>
        <p:spPr>
          <a:xfrm>
            <a:off x="1938725" y="-24340"/>
            <a:ext cx="7612277" cy="461665"/>
          </a:xfrm>
          <a:prstGeom prst="rect">
            <a:avLst/>
          </a:prstGeom>
          <a:noFill/>
        </p:spPr>
        <p:txBody>
          <a:bodyPr wrap="none" rtlCol="0">
            <a:spAutoFit/>
          </a:bodyPr>
          <a:lstStyle/>
          <a:p>
            <a:r>
              <a:rPr lang="en-US" sz="2400" u="sng" dirty="0"/>
              <a:t>Relationship between scat10 and PM10 as function of AOPs</a:t>
            </a:r>
          </a:p>
        </p:txBody>
      </p:sp>
      <p:sp>
        <p:nvSpPr>
          <p:cNvPr id="15" name="TextBox 14">
            <a:extLst>
              <a:ext uri="{FF2B5EF4-FFF2-40B4-BE49-F238E27FC236}">
                <a16:creationId xmlns:a16="http://schemas.microsoft.com/office/drawing/2014/main" id="{498F2E76-6FAB-BFC4-8D3A-E43633B4FC35}"/>
              </a:ext>
            </a:extLst>
          </p:cNvPr>
          <p:cNvSpPr txBox="1"/>
          <p:nvPr/>
        </p:nvSpPr>
        <p:spPr>
          <a:xfrm>
            <a:off x="6175719" y="3386796"/>
            <a:ext cx="734496" cy="369332"/>
          </a:xfrm>
          <a:prstGeom prst="rect">
            <a:avLst/>
          </a:prstGeom>
          <a:solidFill>
            <a:schemeClr val="bg1"/>
          </a:solidFill>
        </p:spPr>
        <p:txBody>
          <a:bodyPr wrap="none" rtlCol="0">
            <a:spAutoFit/>
          </a:bodyPr>
          <a:lstStyle/>
          <a:p>
            <a:r>
              <a:rPr lang="en-US" dirty="0"/>
              <a:t>PM10</a:t>
            </a:r>
          </a:p>
        </p:txBody>
      </p:sp>
      <p:sp>
        <p:nvSpPr>
          <p:cNvPr id="16" name="TextBox 15">
            <a:extLst>
              <a:ext uri="{FF2B5EF4-FFF2-40B4-BE49-F238E27FC236}">
                <a16:creationId xmlns:a16="http://schemas.microsoft.com/office/drawing/2014/main" id="{C29DE115-C5D4-320B-FC0F-FDD84BF4D053}"/>
              </a:ext>
            </a:extLst>
          </p:cNvPr>
          <p:cNvSpPr txBox="1"/>
          <p:nvPr/>
        </p:nvSpPr>
        <p:spPr>
          <a:xfrm>
            <a:off x="6272661" y="6539751"/>
            <a:ext cx="734496" cy="369332"/>
          </a:xfrm>
          <a:prstGeom prst="rect">
            <a:avLst/>
          </a:prstGeom>
          <a:solidFill>
            <a:schemeClr val="bg1"/>
          </a:solidFill>
        </p:spPr>
        <p:txBody>
          <a:bodyPr wrap="none" rtlCol="0">
            <a:spAutoFit/>
          </a:bodyPr>
          <a:lstStyle/>
          <a:p>
            <a:r>
              <a:rPr lang="en-US" dirty="0"/>
              <a:t>PM10</a:t>
            </a:r>
          </a:p>
        </p:txBody>
      </p:sp>
      <p:sp>
        <p:nvSpPr>
          <p:cNvPr id="17" name="TextBox 16">
            <a:extLst>
              <a:ext uri="{FF2B5EF4-FFF2-40B4-BE49-F238E27FC236}">
                <a16:creationId xmlns:a16="http://schemas.microsoft.com/office/drawing/2014/main" id="{E082B2B9-AE4A-065F-0CAC-065641411740}"/>
              </a:ext>
            </a:extLst>
          </p:cNvPr>
          <p:cNvSpPr txBox="1"/>
          <p:nvPr/>
        </p:nvSpPr>
        <p:spPr>
          <a:xfrm>
            <a:off x="1980594" y="6530736"/>
            <a:ext cx="734496" cy="369332"/>
          </a:xfrm>
          <a:prstGeom prst="rect">
            <a:avLst/>
          </a:prstGeom>
          <a:solidFill>
            <a:schemeClr val="bg1"/>
          </a:solidFill>
        </p:spPr>
        <p:txBody>
          <a:bodyPr wrap="none" rtlCol="0">
            <a:spAutoFit/>
          </a:bodyPr>
          <a:lstStyle/>
          <a:p>
            <a:r>
              <a:rPr lang="en-US" dirty="0"/>
              <a:t>PM10</a:t>
            </a:r>
          </a:p>
        </p:txBody>
      </p:sp>
      <p:sp>
        <p:nvSpPr>
          <p:cNvPr id="18" name="TextBox 17">
            <a:extLst>
              <a:ext uri="{FF2B5EF4-FFF2-40B4-BE49-F238E27FC236}">
                <a16:creationId xmlns:a16="http://schemas.microsoft.com/office/drawing/2014/main" id="{92B00A65-F620-577B-A809-4D9CA91558CC}"/>
              </a:ext>
            </a:extLst>
          </p:cNvPr>
          <p:cNvSpPr txBox="1"/>
          <p:nvPr/>
        </p:nvSpPr>
        <p:spPr>
          <a:xfrm>
            <a:off x="2019596" y="3407920"/>
            <a:ext cx="734496" cy="369332"/>
          </a:xfrm>
          <a:prstGeom prst="rect">
            <a:avLst/>
          </a:prstGeom>
          <a:solidFill>
            <a:schemeClr val="bg1"/>
          </a:solidFill>
        </p:spPr>
        <p:txBody>
          <a:bodyPr wrap="none" rtlCol="0">
            <a:spAutoFit/>
          </a:bodyPr>
          <a:lstStyle/>
          <a:p>
            <a:r>
              <a:rPr lang="en-US" dirty="0"/>
              <a:t>PM10</a:t>
            </a:r>
          </a:p>
        </p:txBody>
      </p:sp>
    </p:spTree>
    <p:extLst>
      <p:ext uri="{BB962C8B-B14F-4D97-AF65-F5344CB8AC3E}">
        <p14:creationId xmlns:p14="http://schemas.microsoft.com/office/powerpoint/2010/main" val="282841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C03F68-AADA-0D7F-6C38-374ABE89EBB6}"/>
              </a:ext>
            </a:extLst>
          </p:cNvPr>
          <p:cNvPicPr>
            <a:picLocks noChangeAspect="1"/>
          </p:cNvPicPr>
          <p:nvPr/>
        </p:nvPicPr>
        <p:blipFill>
          <a:blip r:embed="rId2"/>
          <a:stretch>
            <a:fillRect/>
          </a:stretch>
        </p:blipFill>
        <p:spPr>
          <a:xfrm>
            <a:off x="8487081" y="809785"/>
            <a:ext cx="3638865" cy="2729149"/>
          </a:xfrm>
          <a:prstGeom prst="rect">
            <a:avLst/>
          </a:prstGeom>
        </p:spPr>
      </p:pic>
      <p:pic>
        <p:nvPicPr>
          <p:cNvPr id="6" name="Picture 5">
            <a:extLst>
              <a:ext uri="{FF2B5EF4-FFF2-40B4-BE49-F238E27FC236}">
                <a16:creationId xmlns:a16="http://schemas.microsoft.com/office/drawing/2014/main" id="{87D1C46C-1821-8006-FDB1-6FA29E5ECEE7}"/>
              </a:ext>
            </a:extLst>
          </p:cNvPr>
          <p:cNvPicPr>
            <a:picLocks noChangeAspect="1"/>
          </p:cNvPicPr>
          <p:nvPr/>
        </p:nvPicPr>
        <p:blipFill>
          <a:blip r:embed="rId3"/>
          <a:stretch>
            <a:fillRect/>
          </a:stretch>
        </p:blipFill>
        <p:spPr>
          <a:xfrm>
            <a:off x="1149422" y="812086"/>
            <a:ext cx="3638865" cy="2729149"/>
          </a:xfrm>
          <a:prstGeom prst="rect">
            <a:avLst/>
          </a:prstGeom>
        </p:spPr>
      </p:pic>
      <p:pic>
        <p:nvPicPr>
          <p:cNvPr id="8" name="Picture 7">
            <a:extLst>
              <a:ext uri="{FF2B5EF4-FFF2-40B4-BE49-F238E27FC236}">
                <a16:creationId xmlns:a16="http://schemas.microsoft.com/office/drawing/2014/main" id="{9AEF99A6-1263-23F5-CC6D-4B1A773CFDB1}"/>
              </a:ext>
            </a:extLst>
          </p:cNvPr>
          <p:cNvPicPr>
            <a:picLocks noChangeAspect="1"/>
          </p:cNvPicPr>
          <p:nvPr/>
        </p:nvPicPr>
        <p:blipFill>
          <a:blip r:embed="rId4"/>
          <a:stretch>
            <a:fillRect/>
          </a:stretch>
        </p:blipFill>
        <p:spPr>
          <a:xfrm>
            <a:off x="8490677" y="3791078"/>
            <a:ext cx="3638865" cy="2729149"/>
          </a:xfrm>
          <a:prstGeom prst="rect">
            <a:avLst/>
          </a:prstGeom>
        </p:spPr>
      </p:pic>
      <p:pic>
        <p:nvPicPr>
          <p:cNvPr id="10" name="Picture 9">
            <a:extLst>
              <a:ext uri="{FF2B5EF4-FFF2-40B4-BE49-F238E27FC236}">
                <a16:creationId xmlns:a16="http://schemas.microsoft.com/office/drawing/2014/main" id="{4F1EB34F-4BD8-8020-F48E-E59314C1F2B9}"/>
              </a:ext>
            </a:extLst>
          </p:cNvPr>
          <p:cNvPicPr>
            <a:picLocks noChangeAspect="1"/>
          </p:cNvPicPr>
          <p:nvPr/>
        </p:nvPicPr>
        <p:blipFill>
          <a:blip r:embed="rId5"/>
          <a:stretch>
            <a:fillRect/>
          </a:stretch>
        </p:blipFill>
        <p:spPr>
          <a:xfrm>
            <a:off x="1153026" y="3802704"/>
            <a:ext cx="3638865" cy="2729149"/>
          </a:xfrm>
          <a:prstGeom prst="rect">
            <a:avLst/>
          </a:prstGeom>
        </p:spPr>
      </p:pic>
      <p:sp>
        <p:nvSpPr>
          <p:cNvPr id="11" name="Freeform 10">
            <a:extLst>
              <a:ext uri="{FF2B5EF4-FFF2-40B4-BE49-F238E27FC236}">
                <a16:creationId xmlns:a16="http://schemas.microsoft.com/office/drawing/2014/main" id="{049759D1-4A5D-07A6-D0A3-4CCDEF20675C}"/>
              </a:ext>
            </a:extLst>
          </p:cNvPr>
          <p:cNvSpPr/>
          <p:nvPr/>
        </p:nvSpPr>
        <p:spPr>
          <a:xfrm>
            <a:off x="9600071" y="894849"/>
            <a:ext cx="1549581" cy="1806045"/>
          </a:xfrm>
          <a:custGeom>
            <a:avLst/>
            <a:gdLst>
              <a:gd name="connsiteX0" fmla="*/ 243840 w 2048256"/>
              <a:gd name="connsiteY0" fmla="*/ 2267712 h 2281464"/>
              <a:gd name="connsiteX1" fmla="*/ 316992 w 2048256"/>
              <a:gd name="connsiteY1" fmla="*/ 2121408 h 2281464"/>
              <a:gd name="connsiteX2" fmla="*/ 329184 w 2048256"/>
              <a:gd name="connsiteY2" fmla="*/ 2084832 h 2281464"/>
              <a:gd name="connsiteX3" fmla="*/ 390144 w 2048256"/>
              <a:gd name="connsiteY3" fmla="*/ 1987296 h 2281464"/>
              <a:gd name="connsiteX4" fmla="*/ 414528 w 2048256"/>
              <a:gd name="connsiteY4" fmla="*/ 1938528 h 2281464"/>
              <a:gd name="connsiteX5" fmla="*/ 451104 w 2048256"/>
              <a:gd name="connsiteY5" fmla="*/ 1889760 h 2281464"/>
              <a:gd name="connsiteX6" fmla="*/ 499872 w 2048256"/>
              <a:gd name="connsiteY6" fmla="*/ 1792224 h 2281464"/>
              <a:gd name="connsiteX7" fmla="*/ 536448 w 2048256"/>
              <a:gd name="connsiteY7" fmla="*/ 1743456 h 2281464"/>
              <a:gd name="connsiteX8" fmla="*/ 597408 w 2048256"/>
              <a:gd name="connsiteY8" fmla="*/ 1658112 h 2281464"/>
              <a:gd name="connsiteX9" fmla="*/ 633984 w 2048256"/>
              <a:gd name="connsiteY9" fmla="*/ 1621536 h 2281464"/>
              <a:gd name="connsiteX10" fmla="*/ 743712 w 2048256"/>
              <a:gd name="connsiteY10" fmla="*/ 1499616 h 2281464"/>
              <a:gd name="connsiteX11" fmla="*/ 792480 w 2048256"/>
              <a:gd name="connsiteY11" fmla="*/ 1463040 h 2281464"/>
              <a:gd name="connsiteX12" fmla="*/ 829056 w 2048256"/>
              <a:gd name="connsiteY12" fmla="*/ 1438656 h 2281464"/>
              <a:gd name="connsiteX13" fmla="*/ 890016 w 2048256"/>
              <a:gd name="connsiteY13" fmla="*/ 1389888 h 2281464"/>
              <a:gd name="connsiteX14" fmla="*/ 926592 w 2048256"/>
              <a:gd name="connsiteY14" fmla="*/ 1365504 h 2281464"/>
              <a:gd name="connsiteX15" fmla="*/ 975360 w 2048256"/>
              <a:gd name="connsiteY15" fmla="*/ 1328928 h 2281464"/>
              <a:gd name="connsiteX16" fmla="*/ 1024128 w 2048256"/>
              <a:gd name="connsiteY16" fmla="*/ 1304544 h 2281464"/>
              <a:gd name="connsiteX17" fmla="*/ 1060704 w 2048256"/>
              <a:gd name="connsiteY17" fmla="*/ 1267968 h 2281464"/>
              <a:gd name="connsiteX18" fmla="*/ 1109472 w 2048256"/>
              <a:gd name="connsiteY18" fmla="*/ 1243584 h 2281464"/>
              <a:gd name="connsiteX19" fmla="*/ 1194816 w 2048256"/>
              <a:gd name="connsiteY19" fmla="*/ 1194816 h 2281464"/>
              <a:gd name="connsiteX20" fmla="*/ 1280160 w 2048256"/>
              <a:gd name="connsiteY20" fmla="*/ 1170432 h 2281464"/>
              <a:gd name="connsiteX21" fmla="*/ 1353312 w 2048256"/>
              <a:gd name="connsiteY21" fmla="*/ 1146048 h 2281464"/>
              <a:gd name="connsiteX22" fmla="*/ 1426464 w 2048256"/>
              <a:gd name="connsiteY22" fmla="*/ 1121664 h 2281464"/>
              <a:gd name="connsiteX23" fmla="*/ 1463040 w 2048256"/>
              <a:gd name="connsiteY23" fmla="*/ 1109472 h 2281464"/>
              <a:gd name="connsiteX24" fmla="*/ 1511808 w 2048256"/>
              <a:gd name="connsiteY24" fmla="*/ 1097280 h 2281464"/>
              <a:gd name="connsiteX25" fmla="*/ 1584960 w 2048256"/>
              <a:gd name="connsiteY25" fmla="*/ 1048512 h 2281464"/>
              <a:gd name="connsiteX26" fmla="*/ 1658112 w 2048256"/>
              <a:gd name="connsiteY26" fmla="*/ 1011936 h 2281464"/>
              <a:gd name="connsiteX27" fmla="*/ 1767840 w 2048256"/>
              <a:gd name="connsiteY27" fmla="*/ 926592 h 2281464"/>
              <a:gd name="connsiteX28" fmla="*/ 1840992 w 2048256"/>
              <a:gd name="connsiteY28" fmla="*/ 853440 h 2281464"/>
              <a:gd name="connsiteX29" fmla="*/ 1914144 w 2048256"/>
              <a:gd name="connsiteY29" fmla="*/ 792480 h 2281464"/>
              <a:gd name="connsiteX30" fmla="*/ 1987296 w 2048256"/>
              <a:gd name="connsiteY30" fmla="*/ 731520 h 2281464"/>
              <a:gd name="connsiteX31" fmla="*/ 1999488 w 2048256"/>
              <a:gd name="connsiteY31" fmla="*/ 694944 h 2281464"/>
              <a:gd name="connsiteX32" fmla="*/ 2023872 w 2048256"/>
              <a:gd name="connsiteY32" fmla="*/ 658368 h 2281464"/>
              <a:gd name="connsiteX33" fmla="*/ 2048256 w 2048256"/>
              <a:gd name="connsiteY33" fmla="*/ 585216 h 2281464"/>
              <a:gd name="connsiteX34" fmla="*/ 2036064 w 2048256"/>
              <a:gd name="connsiteY34" fmla="*/ 292608 h 2281464"/>
              <a:gd name="connsiteX35" fmla="*/ 2011680 w 2048256"/>
              <a:gd name="connsiteY35" fmla="*/ 243840 h 2281464"/>
              <a:gd name="connsiteX36" fmla="*/ 1987296 w 2048256"/>
              <a:gd name="connsiteY36" fmla="*/ 170688 h 2281464"/>
              <a:gd name="connsiteX37" fmla="*/ 1926336 w 2048256"/>
              <a:gd name="connsiteY37" fmla="*/ 97536 h 2281464"/>
              <a:gd name="connsiteX38" fmla="*/ 1889760 w 2048256"/>
              <a:gd name="connsiteY38" fmla="*/ 73152 h 2281464"/>
              <a:gd name="connsiteX39" fmla="*/ 1853184 w 2048256"/>
              <a:gd name="connsiteY39" fmla="*/ 36576 h 2281464"/>
              <a:gd name="connsiteX40" fmla="*/ 1816608 w 2048256"/>
              <a:gd name="connsiteY40" fmla="*/ 24384 h 2281464"/>
              <a:gd name="connsiteX41" fmla="*/ 1780032 w 2048256"/>
              <a:gd name="connsiteY41" fmla="*/ 0 h 2281464"/>
              <a:gd name="connsiteX42" fmla="*/ 1524000 w 2048256"/>
              <a:gd name="connsiteY42" fmla="*/ 24384 h 2281464"/>
              <a:gd name="connsiteX43" fmla="*/ 1389888 w 2048256"/>
              <a:gd name="connsiteY43" fmla="*/ 73152 h 2281464"/>
              <a:gd name="connsiteX44" fmla="*/ 1353312 w 2048256"/>
              <a:gd name="connsiteY44" fmla="*/ 85344 h 2281464"/>
              <a:gd name="connsiteX45" fmla="*/ 1304544 w 2048256"/>
              <a:gd name="connsiteY45" fmla="*/ 97536 h 2281464"/>
              <a:gd name="connsiteX46" fmla="*/ 1207008 w 2048256"/>
              <a:gd name="connsiteY46" fmla="*/ 134112 h 2281464"/>
              <a:gd name="connsiteX47" fmla="*/ 1170432 w 2048256"/>
              <a:gd name="connsiteY47" fmla="*/ 158496 h 2281464"/>
              <a:gd name="connsiteX48" fmla="*/ 1085088 w 2048256"/>
              <a:gd name="connsiteY48" fmla="*/ 182880 h 2281464"/>
              <a:gd name="connsiteX49" fmla="*/ 1036320 w 2048256"/>
              <a:gd name="connsiteY49" fmla="*/ 207264 h 2281464"/>
              <a:gd name="connsiteX50" fmla="*/ 987552 w 2048256"/>
              <a:gd name="connsiteY50" fmla="*/ 219456 h 2281464"/>
              <a:gd name="connsiteX51" fmla="*/ 914400 w 2048256"/>
              <a:gd name="connsiteY51" fmla="*/ 243840 h 2281464"/>
              <a:gd name="connsiteX52" fmla="*/ 877824 w 2048256"/>
              <a:gd name="connsiteY52" fmla="*/ 256032 h 2281464"/>
              <a:gd name="connsiteX53" fmla="*/ 841248 w 2048256"/>
              <a:gd name="connsiteY53" fmla="*/ 280416 h 2281464"/>
              <a:gd name="connsiteX54" fmla="*/ 768096 w 2048256"/>
              <a:gd name="connsiteY54" fmla="*/ 304800 h 2281464"/>
              <a:gd name="connsiteX55" fmla="*/ 646176 w 2048256"/>
              <a:gd name="connsiteY55" fmla="*/ 377952 h 2281464"/>
              <a:gd name="connsiteX56" fmla="*/ 560832 w 2048256"/>
              <a:gd name="connsiteY56" fmla="*/ 438912 h 2281464"/>
              <a:gd name="connsiteX57" fmla="*/ 524256 w 2048256"/>
              <a:gd name="connsiteY57" fmla="*/ 463296 h 2281464"/>
              <a:gd name="connsiteX58" fmla="*/ 487680 w 2048256"/>
              <a:gd name="connsiteY58" fmla="*/ 499872 h 2281464"/>
              <a:gd name="connsiteX59" fmla="*/ 451104 w 2048256"/>
              <a:gd name="connsiteY59" fmla="*/ 524256 h 2281464"/>
              <a:gd name="connsiteX60" fmla="*/ 414528 w 2048256"/>
              <a:gd name="connsiteY60" fmla="*/ 560832 h 2281464"/>
              <a:gd name="connsiteX61" fmla="*/ 341376 w 2048256"/>
              <a:gd name="connsiteY61" fmla="*/ 609600 h 2281464"/>
              <a:gd name="connsiteX62" fmla="*/ 304800 w 2048256"/>
              <a:gd name="connsiteY62" fmla="*/ 646176 h 2281464"/>
              <a:gd name="connsiteX63" fmla="*/ 231648 w 2048256"/>
              <a:gd name="connsiteY63" fmla="*/ 707136 h 2281464"/>
              <a:gd name="connsiteX64" fmla="*/ 219456 w 2048256"/>
              <a:gd name="connsiteY64" fmla="*/ 743712 h 2281464"/>
              <a:gd name="connsiteX65" fmla="*/ 170688 w 2048256"/>
              <a:gd name="connsiteY65" fmla="*/ 816864 h 2281464"/>
              <a:gd name="connsiteX66" fmla="*/ 97536 w 2048256"/>
              <a:gd name="connsiteY66" fmla="*/ 1036320 h 2281464"/>
              <a:gd name="connsiteX67" fmla="*/ 85344 w 2048256"/>
              <a:gd name="connsiteY67" fmla="*/ 1072896 h 2281464"/>
              <a:gd name="connsiteX68" fmla="*/ 73152 w 2048256"/>
              <a:gd name="connsiteY68" fmla="*/ 1109472 h 2281464"/>
              <a:gd name="connsiteX69" fmla="*/ 48768 w 2048256"/>
              <a:gd name="connsiteY69" fmla="*/ 1146048 h 2281464"/>
              <a:gd name="connsiteX70" fmla="*/ 12192 w 2048256"/>
              <a:gd name="connsiteY70" fmla="*/ 1267968 h 2281464"/>
              <a:gd name="connsiteX71" fmla="*/ 0 w 2048256"/>
              <a:gd name="connsiteY71" fmla="*/ 1341120 h 2281464"/>
              <a:gd name="connsiteX72" fmla="*/ 12192 w 2048256"/>
              <a:gd name="connsiteY72" fmla="*/ 1780032 h 2281464"/>
              <a:gd name="connsiteX73" fmla="*/ 36576 w 2048256"/>
              <a:gd name="connsiteY73" fmla="*/ 1914144 h 2281464"/>
              <a:gd name="connsiteX74" fmla="*/ 48768 w 2048256"/>
              <a:gd name="connsiteY74" fmla="*/ 1962912 h 2281464"/>
              <a:gd name="connsiteX75" fmla="*/ 60960 w 2048256"/>
              <a:gd name="connsiteY75" fmla="*/ 2048256 h 2281464"/>
              <a:gd name="connsiteX76" fmla="*/ 85344 w 2048256"/>
              <a:gd name="connsiteY76" fmla="*/ 2121408 h 2281464"/>
              <a:gd name="connsiteX77" fmla="*/ 97536 w 2048256"/>
              <a:gd name="connsiteY77" fmla="*/ 2157984 h 2281464"/>
              <a:gd name="connsiteX78" fmla="*/ 121920 w 2048256"/>
              <a:gd name="connsiteY78" fmla="*/ 2194560 h 2281464"/>
              <a:gd name="connsiteX79" fmla="*/ 134112 w 2048256"/>
              <a:gd name="connsiteY79" fmla="*/ 2231136 h 2281464"/>
              <a:gd name="connsiteX80" fmla="*/ 243840 w 2048256"/>
              <a:gd name="connsiteY80" fmla="*/ 2267712 h 228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48256" h="2281464">
                <a:moveTo>
                  <a:pt x="243840" y="2267712"/>
                </a:moveTo>
                <a:cubicBezTo>
                  <a:pt x="274320" y="2249424"/>
                  <a:pt x="233487" y="2267542"/>
                  <a:pt x="316992" y="2121408"/>
                </a:cubicBezTo>
                <a:cubicBezTo>
                  <a:pt x="323368" y="2110250"/>
                  <a:pt x="323437" y="2096327"/>
                  <a:pt x="329184" y="2084832"/>
                </a:cubicBezTo>
                <a:cubicBezTo>
                  <a:pt x="375171" y="1992858"/>
                  <a:pt x="351458" y="2054997"/>
                  <a:pt x="390144" y="1987296"/>
                </a:cubicBezTo>
                <a:cubicBezTo>
                  <a:pt x="399161" y="1971516"/>
                  <a:pt x="404895" y="1953940"/>
                  <a:pt x="414528" y="1938528"/>
                </a:cubicBezTo>
                <a:cubicBezTo>
                  <a:pt x="425298" y="1921297"/>
                  <a:pt x="440865" y="1907312"/>
                  <a:pt x="451104" y="1889760"/>
                </a:cubicBezTo>
                <a:cubicBezTo>
                  <a:pt x="469419" y="1858362"/>
                  <a:pt x="478062" y="1821304"/>
                  <a:pt x="499872" y="1792224"/>
                </a:cubicBezTo>
                <a:cubicBezTo>
                  <a:pt x="512064" y="1775968"/>
                  <a:pt x="524637" y="1759991"/>
                  <a:pt x="536448" y="1743456"/>
                </a:cubicBezTo>
                <a:cubicBezTo>
                  <a:pt x="564016" y="1704860"/>
                  <a:pt x="563255" y="1697957"/>
                  <a:pt x="597408" y="1658112"/>
                </a:cubicBezTo>
                <a:cubicBezTo>
                  <a:pt x="608629" y="1645021"/>
                  <a:pt x="622763" y="1634627"/>
                  <a:pt x="633984" y="1621536"/>
                </a:cubicBezTo>
                <a:cubicBezTo>
                  <a:pt x="683214" y="1564101"/>
                  <a:pt x="669830" y="1555027"/>
                  <a:pt x="743712" y="1499616"/>
                </a:cubicBezTo>
                <a:cubicBezTo>
                  <a:pt x="759968" y="1487424"/>
                  <a:pt x="775945" y="1474851"/>
                  <a:pt x="792480" y="1463040"/>
                </a:cubicBezTo>
                <a:cubicBezTo>
                  <a:pt x="804404" y="1454523"/>
                  <a:pt x="817334" y="1447448"/>
                  <a:pt x="829056" y="1438656"/>
                </a:cubicBezTo>
                <a:cubicBezTo>
                  <a:pt x="849874" y="1423043"/>
                  <a:pt x="869198" y="1405501"/>
                  <a:pt x="890016" y="1389888"/>
                </a:cubicBezTo>
                <a:cubicBezTo>
                  <a:pt x="901738" y="1381096"/>
                  <a:pt x="914668" y="1374021"/>
                  <a:pt x="926592" y="1365504"/>
                </a:cubicBezTo>
                <a:cubicBezTo>
                  <a:pt x="943127" y="1353693"/>
                  <a:pt x="958129" y="1339698"/>
                  <a:pt x="975360" y="1328928"/>
                </a:cubicBezTo>
                <a:cubicBezTo>
                  <a:pt x="990772" y="1319295"/>
                  <a:pt x="1009339" y="1315108"/>
                  <a:pt x="1024128" y="1304544"/>
                </a:cubicBezTo>
                <a:cubicBezTo>
                  <a:pt x="1038158" y="1294522"/>
                  <a:pt x="1046674" y="1277990"/>
                  <a:pt x="1060704" y="1267968"/>
                </a:cubicBezTo>
                <a:cubicBezTo>
                  <a:pt x="1075493" y="1257404"/>
                  <a:pt x="1093692" y="1252601"/>
                  <a:pt x="1109472" y="1243584"/>
                </a:cubicBezTo>
                <a:cubicBezTo>
                  <a:pt x="1170694" y="1208600"/>
                  <a:pt x="1121130" y="1226396"/>
                  <a:pt x="1194816" y="1194816"/>
                </a:cubicBezTo>
                <a:cubicBezTo>
                  <a:pt x="1226684" y="1181158"/>
                  <a:pt x="1245789" y="1180743"/>
                  <a:pt x="1280160" y="1170432"/>
                </a:cubicBezTo>
                <a:cubicBezTo>
                  <a:pt x="1304779" y="1163046"/>
                  <a:pt x="1328928" y="1154176"/>
                  <a:pt x="1353312" y="1146048"/>
                </a:cubicBezTo>
                <a:lnTo>
                  <a:pt x="1426464" y="1121664"/>
                </a:lnTo>
                <a:cubicBezTo>
                  <a:pt x="1438656" y="1117600"/>
                  <a:pt x="1450572" y="1112589"/>
                  <a:pt x="1463040" y="1109472"/>
                </a:cubicBezTo>
                <a:lnTo>
                  <a:pt x="1511808" y="1097280"/>
                </a:lnTo>
                <a:cubicBezTo>
                  <a:pt x="1536192" y="1081024"/>
                  <a:pt x="1557158" y="1057779"/>
                  <a:pt x="1584960" y="1048512"/>
                </a:cubicBezTo>
                <a:cubicBezTo>
                  <a:pt x="1618854" y="1037214"/>
                  <a:pt x="1629751" y="1037146"/>
                  <a:pt x="1658112" y="1011936"/>
                </a:cubicBezTo>
                <a:cubicBezTo>
                  <a:pt x="1756799" y="924214"/>
                  <a:pt x="1692420" y="951732"/>
                  <a:pt x="1767840" y="926592"/>
                </a:cubicBezTo>
                <a:cubicBezTo>
                  <a:pt x="1792224" y="902208"/>
                  <a:pt x="1812299" y="872568"/>
                  <a:pt x="1840992" y="853440"/>
                </a:cubicBezTo>
                <a:cubicBezTo>
                  <a:pt x="1931803" y="792899"/>
                  <a:pt x="1820270" y="870709"/>
                  <a:pt x="1914144" y="792480"/>
                </a:cubicBezTo>
                <a:cubicBezTo>
                  <a:pt x="2015989" y="707610"/>
                  <a:pt x="1880439" y="838377"/>
                  <a:pt x="1987296" y="731520"/>
                </a:cubicBezTo>
                <a:cubicBezTo>
                  <a:pt x="1991360" y="719328"/>
                  <a:pt x="1993741" y="706439"/>
                  <a:pt x="1999488" y="694944"/>
                </a:cubicBezTo>
                <a:cubicBezTo>
                  <a:pt x="2006041" y="681838"/>
                  <a:pt x="2017921" y="671758"/>
                  <a:pt x="2023872" y="658368"/>
                </a:cubicBezTo>
                <a:cubicBezTo>
                  <a:pt x="2034311" y="634880"/>
                  <a:pt x="2048256" y="585216"/>
                  <a:pt x="2048256" y="585216"/>
                </a:cubicBezTo>
                <a:cubicBezTo>
                  <a:pt x="2044192" y="487680"/>
                  <a:pt x="2046464" y="389673"/>
                  <a:pt x="2036064" y="292608"/>
                </a:cubicBezTo>
                <a:cubicBezTo>
                  <a:pt x="2034128" y="274537"/>
                  <a:pt x="2018430" y="260715"/>
                  <a:pt x="2011680" y="243840"/>
                </a:cubicBezTo>
                <a:cubicBezTo>
                  <a:pt x="2002134" y="219975"/>
                  <a:pt x="2001553" y="192074"/>
                  <a:pt x="1987296" y="170688"/>
                </a:cubicBezTo>
                <a:cubicBezTo>
                  <a:pt x="1963320" y="134724"/>
                  <a:pt x="1961539" y="126872"/>
                  <a:pt x="1926336" y="97536"/>
                </a:cubicBezTo>
                <a:cubicBezTo>
                  <a:pt x="1915079" y="88155"/>
                  <a:pt x="1901017" y="82533"/>
                  <a:pt x="1889760" y="73152"/>
                </a:cubicBezTo>
                <a:cubicBezTo>
                  <a:pt x="1876514" y="62114"/>
                  <a:pt x="1867530" y="46140"/>
                  <a:pt x="1853184" y="36576"/>
                </a:cubicBezTo>
                <a:cubicBezTo>
                  <a:pt x="1842491" y="29447"/>
                  <a:pt x="1828103" y="30131"/>
                  <a:pt x="1816608" y="24384"/>
                </a:cubicBezTo>
                <a:cubicBezTo>
                  <a:pt x="1803502" y="17831"/>
                  <a:pt x="1792224" y="8128"/>
                  <a:pt x="1780032" y="0"/>
                </a:cubicBezTo>
                <a:cubicBezTo>
                  <a:pt x="1700066" y="4998"/>
                  <a:pt x="1605656" y="2114"/>
                  <a:pt x="1524000" y="24384"/>
                </a:cubicBezTo>
                <a:cubicBezTo>
                  <a:pt x="1461387" y="41460"/>
                  <a:pt x="1448061" y="51337"/>
                  <a:pt x="1389888" y="73152"/>
                </a:cubicBezTo>
                <a:cubicBezTo>
                  <a:pt x="1377855" y="77664"/>
                  <a:pt x="1365669" y="81813"/>
                  <a:pt x="1353312" y="85344"/>
                </a:cubicBezTo>
                <a:cubicBezTo>
                  <a:pt x="1337200" y="89947"/>
                  <a:pt x="1320233" y="91652"/>
                  <a:pt x="1304544" y="97536"/>
                </a:cubicBezTo>
                <a:cubicBezTo>
                  <a:pt x="1177033" y="145352"/>
                  <a:pt x="1332188" y="102817"/>
                  <a:pt x="1207008" y="134112"/>
                </a:cubicBezTo>
                <a:cubicBezTo>
                  <a:pt x="1194816" y="142240"/>
                  <a:pt x="1183538" y="151943"/>
                  <a:pt x="1170432" y="158496"/>
                </a:cubicBezTo>
                <a:cubicBezTo>
                  <a:pt x="1140957" y="173233"/>
                  <a:pt x="1116339" y="171161"/>
                  <a:pt x="1085088" y="182880"/>
                </a:cubicBezTo>
                <a:cubicBezTo>
                  <a:pt x="1068070" y="189262"/>
                  <a:pt x="1053338" y="200882"/>
                  <a:pt x="1036320" y="207264"/>
                </a:cubicBezTo>
                <a:cubicBezTo>
                  <a:pt x="1020631" y="213148"/>
                  <a:pt x="1003602" y="214641"/>
                  <a:pt x="987552" y="219456"/>
                </a:cubicBezTo>
                <a:cubicBezTo>
                  <a:pt x="962933" y="226842"/>
                  <a:pt x="938784" y="235712"/>
                  <a:pt x="914400" y="243840"/>
                </a:cubicBezTo>
                <a:cubicBezTo>
                  <a:pt x="902208" y="247904"/>
                  <a:pt x="888517" y="248903"/>
                  <a:pt x="877824" y="256032"/>
                </a:cubicBezTo>
                <a:cubicBezTo>
                  <a:pt x="865632" y="264160"/>
                  <a:pt x="854638" y="274465"/>
                  <a:pt x="841248" y="280416"/>
                </a:cubicBezTo>
                <a:cubicBezTo>
                  <a:pt x="817760" y="290855"/>
                  <a:pt x="789482" y="290543"/>
                  <a:pt x="768096" y="304800"/>
                </a:cubicBezTo>
                <a:cubicBezTo>
                  <a:pt x="589145" y="424100"/>
                  <a:pt x="777391" y="302972"/>
                  <a:pt x="646176" y="377952"/>
                </a:cubicBezTo>
                <a:cubicBezTo>
                  <a:pt x="617443" y="394371"/>
                  <a:pt x="587000" y="420221"/>
                  <a:pt x="560832" y="438912"/>
                </a:cubicBezTo>
                <a:cubicBezTo>
                  <a:pt x="548908" y="447429"/>
                  <a:pt x="535513" y="453915"/>
                  <a:pt x="524256" y="463296"/>
                </a:cubicBezTo>
                <a:cubicBezTo>
                  <a:pt x="511010" y="474334"/>
                  <a:pt x="500926" y="488834"/>
                  <a:pt x="487680" y="499872"/>
                </a:cubicBezTo>
                <a:cubicBezTo>
                  <a:pt x="476423" y="509253"/>
                  <a:pt x="462361" y="514875"/>
                  <a:pt x="451104" y="524256"/>
                </a:cubicBezTo>
                <a:cubicBezTo>
                  <a:pt x="437858" y="535294"/>
                  <a:pt x="428138" y="550246"/>
                  <a:pt x="414528" y="560832"/>
                </a:cubicBezTo>
                <a:cubicBezTo>
                  <a:pt x="391395" y="578824"/>
                  <a:pt x="362098" y="588878"/>
                  <a:pt x="341376" y="609600"/>
                </a:cubicBezTo>
                <a:cubicBezTo>
                  <a:pt x="329184" y="621792"/>
                  <a:pt x="318046" y="635138"/>
                  <a:pt x="304800" y="646176"/>
                </a:cubicBezTo>
                <a:cubicBezTo>
                  <a:pt x="202955" y="731046"/>
                  <a:pt x="338505" y="600279"/>
                  <a:pt x="231648" y="707136"/>
                </a:cubicBezTo>
                <a:cubicBezTo>
                  <a:pt x="227584" y="719328"/>
                  <a:pt x="225697" y="732478"/>
                  <a:pt x="219456" y="743712"/>
                </a:cubicBezTo>
                <a:cubicBezTo>
                  <a:pt x="205224" y="769330"/>
                  <a:pt x="179955" y="789062"/>
                  <a:pt x="170688" y="816864"/>
                </a:cubicBezTo>
                <a:lnTo>
                  <a:pt x="97536" y="1036320"/>
                </a:lnTo>
                <a:lnTo>
                  <a:pt x="85344" y="1072896"/>
                </a:lnTo>
                <a:cubicBezTo>
                  <a:pt x="81280" y="1085088"/>
                  <a:pt x="80281" y="1098779"/>
                  <a:pt x="73152" y="1109472"/>
                </a:cubicBezTo>
                <a:cubicBezTo>
                  <a:pt x="65024" y="1121664"/>
                  <a:pt x="54719" y="1132658"/>
                  <a:pt x="48768" y="1146048"/>
                </a:cubicBezTo>
                <a:cubicBezTo>
                  <a:pt x="37458" y="1171495"/>
                  <a:pt x="18640" y="1235728"/>
                  <a:pt x="12192" y="1267968"/>
                </a:cubicBezTo>
                <a:cubicBezTo>
                  <a:pt x="7344" y="1292208"/>
                  <a:pt x="4064" y="1316736"/>
                  <a:pt x="0" y="1341120"/>
                </a:cubicBezTo>
                <a:cubicBezTo>
                  <a:pt x="4064" y="1487424"/>
                  <a:pt x="5230" y="1633837"/>
                  <a:pt x="12192" y="1780032"/>
                </a:cubicBezTo>
                <a:cubicBezTo>
                  <a:pt x="12994" y="1796876"/>
                  <a:pt x="31940" y="1893280"/>
                  <a:pt x="36576" y="1914144"/>
                </a:cubicBezTo>
                <a:cubicBezTo>
                  <a:pt x="40211" y="1930501"/>
                  <a:pt x="45771" y="1946426"/>
                  <a:pt x="48768" y="1962912"/>
                </a:cubicBezTo>
                <a:cubicBezTo>
                  <a:pt x="53909" y="1991185"/>
                  <a:pt x="54498" y="2020255"/>
                  <a:pt x="60960" y="2048256"/>
                </a:cubicBezTo>
                <a:cubicBezTo>
                  <a:pt x="66740" y="2073301"/>
                  <a:pt x="77216" y="2097024"/>
                  <a:pt x="85344" y="2121408"/>
                </a:cubicBezTo>
                <a:cubicBezTo>
                  <a:pt x="89408" y="2133600"/>
                  <a:pt x="90407" y="2147291"/>
                  <a:pt x="97536" y="2157984"/>
                </a:cubicBezTo>
                <a:cubicBezTo>
                  <a:pt x="105664" y="2170176"/>
                  <a:pt x="115367" y="2181454"/>
                  <a:pt x="121920" y="2194560"/>
                </a:cubicBezTo>
                <a:cubicBezTo>
                  <a:pt x="127667" y="2206055"/>
                  <a:pt x="125025" y="2222049"/>
                  <a:pt x="134112" y="2231136"/>
                </a:cubicBezTo>
                <a:cubicBezTo>
                  <a:pt x="199057" y="2296081"/>
                  <a:pt x="213360" y="2286000"/>
                  <a:pt x="243840" y="22677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AF457DE1-927C-6FD7-AF6A-6728060749C0}"/>
              </a:ext>
            </a:extLst>
          </p:cNvPr>
          <p:cNvSpPr/>
          <p:nvPr/>
        </p:nvSpPr>
        <p:spPr>
          <a:xfrm>
            <a:off x="9621657" y="3880338"/>
            <a:ext cx="1549581" cy="1806045"/>
          </a:xfrm>
          <a:custGeom>
            <a:avLst/>
            <a:gdLst>
              <a:gd name="connsiteX0" fmla="*/ 243840 w 2048256"/>
              <a:gd name="connsiteY0" fmla="*/ 2267712 h 2281464"/>
              <a:gd name="connsiteX1" fmla="*/ 316992 w 2048256"/>
              <a:gd name="connsiteY1" fmla="*/ 2121408 h 2281464"/>
              <a:gd name="connsiteX2" fmla="*/ 329184 w 2048256"/>
              <a:gd name="connsiteY2" fmla="*/ 2084832 h 2281464"/>
              <a:gd name="connsiteX3" fmla="*/ 390144 w 2048256"/>
              <a:gd name="connsiteY3" fmla="*/ 1987296 h 2281464"/>
              <a:gd name="connsiteX4" fmla="*/ 414528 w 2048256"/>
              <a:gd name="connsiteY4" fmla="*/ 1938528 h 2281464"/>
              <a:gd name="connsiteX5" fmla="*/ 451104 w 2048256"/>
              <a:gd name="connsiteY5" fmla="*/ 1889760 h 2281464"/>
              <a:gd name="connsiteX6" fmla="*/ 499872 w 2048256"/>
              <a:gd name="connsiteY6" fmla="*/ 1792224 h 2281464"/>
              <a:gd name="connsiteX7" fmla="*/ 536448 w 2048256"/>
              <a:gd name="connsiteY7" fmla="*/ 1743456 h 2281464"/>
              <a:gd name="connsiteX8" fmla="*/ 597408 w 2048256"/>
              <a:gd name="connsiteY8" fmla="*/ 1658112 h 2281464"/>
              <a:gd name="connsiteX9" fmla="*/ 633984 w 2048256"/>
              <a:gd name="connsiteY9" fmla="*/ 1621536 h 2281464"/>
              <a:gd name="connsiteX10" fmla="*/ 743712 w 2048256"/>
              <a:gd name="connsiteY10" fmla="*/ 1499616 h 2281464"/>
              <a:gd name="connsiteX11" fmla="*/ 792480 w 2048256"/>
              <a:gd name="connsiteY11" fmla="*/ 1463040 h 2281464"/>
              <a:gd name="connsiteX12" fmla="*/ 829056 w 2048256"/>
              <a:gd name="connsiteY12" fmla="*/ 1438656 h 2281464"/>
              <a:gd name="connsiteX13" fmla="*/ 890016 w 2048256"/>
              <a:gd name="connsiteY13" fmla="*/ 1389888 h 2281464"/>
              <a:gd name="connsiteX14" fmla="*/ 926592 w 2048256"/>
              <a:gd name="connsiteY14" fmla="*/ 1365504 h 2281464"/>
              <a:gd name="connsiteX15" fmla="*/ 975360 w 2048256"/>
              <a:gd name="connsiteY15" fmla="*/ 1328928 h 2281464"/>
              <a:gd name="connsiteX16" fmla="*/ 1024128 w 2048256"/>
              <a:gd name="connsiteY16" fmla="*/ 1304544 h 2281464"/>
              <a:gd name="connsiteX17" fmla="*/ 1060704 w 2048256"/>
              <a:gd name="connsiteY17" fmla="*/ 1267968 h 2281464"/>
              <a:gd name="connsiteX18" fmla="*/ 1109472 w 2048256"/>
              <a:gd name="connsiteY18" fmla="*/ 1243584 h 2281464"/>
              <a:gd name="connsiteX19" fmla="*/ 1194816 w 2048256"/>
              <a:gd name="connsiteY19" fmla="*/ 1194816 h 2281464"/>
              <a:gd name="connsiteX20" fmla="*/ 1280160 w 2048256"/>
              <a:gd name="connsiteY20" fmla="*/ 1170432 h 2281464"/>
              <a:gd name="connsiteX21" fmla="*/ 1353312 w 2048256"/>
              <a:gd name="connsiteY21" fmla="*/ 1146048 h 2281464"/>
              <a:gd name="connsiteX22" fmla="*/ 1426464 w 2048256"/>
              <a:gd name="connsiteY22" fmla="*/ 1121664 h 2281464"/>
              <a:gd name="connsiteX23" fmla="*/ 1463040 w 2048256"/>
              <a:gd name="connsiteY23" fmla="*/ 1109472 h 2281464"/>
              <a:gd name="connsiteX24" fmla="*/ 1511808 w 2048256"/>
              <a:gd name="connsiteY24" fmla="*/ 1097280 h 2281464"/>
              <a:gd name="connsiteX25" fmla="*/ 1584960 w 2048256"/>
              <a:gd name="connsiteY25" fmla="*/ 1048512 h 2281464"/>
              <a:gd name="connsiteX26" fmla="*/ 1658112 w 2048256"/>
              <a:gd name="connsiteY26" fmla="*/ 1011936 h 2281464"/>
              <a:gd name="connsiteX27" fmla="*/ 1767840 w 2048256"/>
              <a:gd name="connsiteY27" fmla="*/ 926592 h 2281464"/>
              <a:gd name="connsiteX28" fmla="*/ 1840992 w 2048256"/>
              <a:gd name="connsiteY28" fmla="*/ 853440 h 2281464"/>
              <a:gd name="connsiteX29" fmla="*/ 1914144 w 2048256"/>
              <a:gd name="connsiteY29" fmla="*/ 792480 h 2281464"/>
              <a:gd name="connsiteX30" fmla="*/ 1987296 w 2048256"/>
              <a:gd name="connsiteY30" fmla="*/ 731520 h 2281464"/>
              <a:gd name="connsiteX31" fmla="*/ 1999488 w 2048256"/>
              <a:gd name="connsiteY31" fmla="*/ 694944 h 2281464"/>
              <a:gd name="connsiteX32" fmla="*/ 2023872 w 2048256"/>
              <a:gd name="connsiteY32" fmla="*/ 658368 h 2281464"/>
              <a:gd name="connsiteX33" fmla="*/ 2048256 w 2048256"/>
              <a:gd name="connsiteY33" fmla="*/ 585216 h 2281464"/>
              <a:gd name="connsiteX34" fmla="*/ 2036064 w 2048256"/>
              <a:gd name="connsiteY34" fmla="*/ 292608 h 2281464"/>
              <a:gd name="connsiteX35" fmla="*/ 2011680 w 2048256"/>
              <a:gd name="connsiteY35" fmla="*/ 243840 h 2281464"/>
              <a:gd name="connsiteX36" fmla="*/ 1987296 w 2048256"/>
              <a:gd name="connsiteY36" fmla="*/ 170688 h 2281464"/>
              <a:gd name="connsiteX37" fmla="*/ 1926336 w 2048256"/>
              <a:gd name="connsiteY37" fmla="*/ 97536 h 2281464"/>
              <a:gd name="connsiteX38" fmla="*/ 1889760 w 2048256"/>
              <a:gd name="connsiteY38" fmla="*/ 73152 h 2281464"/>
              <a:gd name="connsiteX39" fmla="*/ 1853184 w 2048256"/>
              <a:gd name="connsiteY39" fmla="*/ 36576 h 2281464"/>
              <a:gd name="connsiteX40" fmla="*/ 1816608 w 2048256"/>
              <a:gd name="connsiteY40" fmla="*/ 24384 h 2281464"/>
              <a:gd name="connsiteX41" fmla="*/ 1780032 w 2048256"/>
              <a:gd name="connsiteY41" fmla="*/ 0 h 2281464"/>
              <a:gd name="connsiteX42" fmla="*/ 1524000 w 2048256"/>
              <a:gd name="connsiteY42" fmla="*/ 24384 h 2281464"/>
              <a:gd name="connsiteX43" fmla="*/ 1389888 w 2048256"/>
              <a:gd name="connsiteY43" fmla="*/ 73152 h 2281464"/>
              <a:gd name="connsiteX44" fmla="*/ 1353312 w 2048256"/>
              <a:gd name="connsiteY44" fmla="*/ 85344 h 2281464"/>
              <a:gd name="connsiteX45" fmla="*/ 1304544 w 2048256"/>
              <a:gd name="connsiteY45" fmla="*/ 97536 h 2281464"/>
              <a:gd name="connsiteX46" fmla="*/ 1207008 w 2048256"/>
              <a:gd name="connsiteY46" fmla="*/ 134112 h 2281464"/>
              <a:gd name="connsiteX47" fmla="*/ 1170432 w 2048256"/>
              <a:gd name="connsiteY47" fmla="*/ 158496 h 2281464"/>
              <a:gd name="connsiteX48" fmla="*/ 1085088 w 2048256"/>
              <a:gd name="connsiteY48" fmla="*/ 182880 h 2281464"/>
              <a:gd name="connsiteX49" fmla="*/ 1036320 w 2048256"/>
              <a:gd name="connsiteY49" fmla="*/ 207264 h 2281464"/>
              <a:gd name="connsiteX50" fmla="*/ 987552 w 2048256"/>
              <a:gd name="connsiteY50" fmla="*/ 219456 h 2281464"/>
              <a:gd name="connsiteX51" fmla="*/ 914400 w 2048256"/>
              <a:gd name="connsiteY51" fmla="*/ 243840 h 2281464"/>
              <a:gd name="connsiteX52" fmla="*/ 877824 w 2048256"/>
              <a:gd name="connsiteY52" fmla="*/ 256032 h 2281464"/>
              <a:gd name="connsiteX53" fmla="*/ 841248 w 2048256"/>
              <a:gd name="connsiteY53" fmla="*/ 280416 h 2281464"/>
              <a:gd name="connsiteX54" fmla="*/ 768096 w 2048256"/>
              <a:gd name="connsiteY54" fmla="*/ 304800 h 2281464"/>
              <a:gd name="connsiteX55" fmla="*/ 646176 w 2048256"/>
              <a:gd name="connsiteY55" fmla="*/ 377952 h 2281464"/>
              <a:gd name="connsiteX56" fmla="*/ 560832 w 2048256"/>
              <a:gd name="connsiteY56" fmla="*/ 438912 h 2281464"/>
              <a:gd name="connsiteX57" fmla="*/ 524256 w 2048256"/>
              <a:gd name="connsiteY57" fmla="*/ 463296 h 2281464"/>
              <a:gd name="connsiteX58" fmla="*/ 487680 w 2048256"/>
              <a:gd name="connsiteY58" fmla="*/ 499872 h 2281464"/>
              <a:gd name="connsiteX59" fmla="*/ 451104 w 2048256"/>
              <a:gd name="connsiteY59" fmla="*/ 524256 h 2281464"/>
              <a:gd name="connsiteX60" fmla="*/ 414528 w 2048256"/>
              <a:gd name="connsiteY60" fmla="*/ 560832 h 2281464"/>
              <a:gd name="connsiteX61" fmla="*/ 341376 w 2048256"/>
              <a:gd name="connsiteY61" fmla="*/ 609600 h 2281464"/>
              <a:gd name="connsiteX62" fmla="*/ 304800 w 2048256"/>
              <a:gd name="connsiteY62" fmla="*/ 646176 h 2281464"/>
              <a:gd name="connsiteX63" fmla="*/ 231648 w 2048256"/>
              <a:gd name="connsiteY63" fmla="*/ 707136 h 2281464"/>
              <a:gd name="connsiteX64" fmla="*/ 219456 w 2048256"/>
              <a:gd name="connsiteY64" fmla="*/ 743712 h 2281464"/>
              <a:gd name="connsiteX65" fmla="*/ 170688 w 2048256"/>
              <a:gd name="connsiteY65" fmla="*/ 816864 h 2281464"/>
              <a:gd name="connsiteX66" fmla="*/ 97536 w 2048256"/>
              <a:gd name="connsiteY66" fmla="*/ 1036320 h 2281464"/>
              <a:gd name="connsiteX67" fmla="*/ 85344 w 2048256"/>
              <a:gd name="connsiteY67" fmla="*/ 1072896 h 2281464"/>
              <a:gd name="connsiteX68" fmla="*/ 73152 w 2048256"/>
              <a:gd name="connsiteY68" fmla="*/ 1109472 h 2281464"/>
              <a:gd name="connsiteX69" fmla="*/ 48768 w 2048256"/>
              <a:gd name="connsiteY69" fmla="*/ 1146048 h 2281464"/>
              <a:gd name="connsiteX70" fmla="*/ 12192 w 2048256"/>
              <a:gd name="connsiteY70" fmla="*/ 1267968 h 2281464"/>
              <a:gd name="connsiteX71" fmla="*/ 0 w 2048256"/>
              <a:gd name="connsiteY71" fmla="*/ 1341120 h 2281464"/>
              <a:gd name="connsiteX72" fmla="*/ 12192 w 2048256"/>
              <a:gd name="connsiteY72" fmla="*/ 1780032 h 2281464"/>
              <a:gd name="connsiteX73" fmla="*/ 36576 w 2048256"/>
              <a:gd name="connsiteY73" fmla="*/ 1914144 h 2281464"/>
              <a:gd name="connsiteX74" fmla="*/ 48768 w 2048256"/>
              <a:gd name="connsiteY74" fmla="*/ 1962912 h 2281464"/>
              <a:gd name="connsiteX75" fmla="*/ 60960 w 2048256"/>
              <a:gd name="connsiteY75" fmla="*/ 2048256 h 2281464"/>
              <a:gd name="connsiteX76" fmla="*/ 85344 w 2048256"/>
              <a:gd name="connsiteY76" fmla="*/ 2121408 h 2281464"/>
              <a:gd name="connsiteX77" fmla="*/ 97536 w 2048256"/>
              <a:gd name="connsiteY77" fmla="*/ 2157984 h 2281464"/>
              <a:gd name="connsiteX78" fmla="*/ 121920 w 2048256"/>
              <a:gd name="connsiteY78" fmla="*/ 2194560 h 2281464"/>
              <a:gd name="connsiteX79" fmla="*/ 134112 w 2048256"/>
              <a:gd name="connsiteY79" fmla="*/ 2231136 h 2281464"/>
              <a:gd name="connsiteX80" fmla="*/ 243840 w 2048256"/>
              <a:gd name="connsiteY80" fmla="*/ 2267712 h 228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48256" h="2281464">
                <a:moveTo>
                  <a:pt x="243840" y="2267712"/>
                </a:moveTo>
                <a:cubicBezTo>
                  <a:pt x="274320" y="2249424"/>
                  <a:pt x="233487" y="2267542"/>
                  <a:pt x="316992" y="2121408"/>
                </a:cubicBezTo>
                <a:cubicBezTo>
                  <a:pt x="323368" y="2110250"/>
                  <a:pt x="323437" y="2096327"/>
                  <a:pt x="329184" y="2084832"/>
                </a:cubicBezTo>
                <a:cubicBezTo>
                  <a:pt x="375171" y="1992858"/>
                  <a:pt x="351458" y="2054997"/>
                  <a:pt x="390144" y="1987296"/>
                </a:cubicBezTo>
                <a:cubicBezTo>
                  <a:pt x="399161" y="1971516"/>
                  <a:pt x="404895" y="1953940"/>
                  <a:pt x="414528" y="1938528"/>
                </a:cubicBezTo>
                <a:cubicBezTo>
                  <a:pt x="425298" y="1921297"/>
                  <a:pt x="440865" y="1907312"/>
                  <a:pt x="451104" y="1889760"/>
                </a:cubicBezTo>
                <a:cubicBezTo>
                  <a:pt x="469419" y="1858362"/>
                  <a:pt x="478062" y="1821304"/>
                  <a:pt x="499872" y="1792224"/>
                </a:cubicBezTo>
                <a:cubicBezTo>
                  <a:pt x="512064" y="1775968"/>
                  <a:pt x="524637" y="1759991"/>
                  <a:pt x="536448" y="1743456"/>
                </a:cubicBezTo>
                <a:cubicBezTo>
                  <a:pt x="564016" y="1704860"/>
                  <a:pt x="563255" y="1697957"/>
                  <a:pt x="597408" y="1658112"/>
                </a:cubicBezTo>
                <a:cubicBezTo>
                  <a:pt x="608629" y="1645021"/>
                  <a:pt x="622763" y="1634627"/>
                  <a:pt x="633984" y="1621536"/>
                </a:cubicBezTo>
                <a:cubicBezTo>
                  <a:pt x="683214" y="1564101"/>
                  <a:pt x="669830" y="1555027"/>
                  <a:pt x="743712" y="1499616"/>
                </a:cubicBezTo>
                <a:cubicBezTo>
                  <a:pt x="759968" y="1487424"/>
                  <a:pt x="775945" y="1474851"/>
                  <a:pt x="792480" y="1463040"/>
                </a:cubicBezTo>
                <a:cubicBezTo>
                  <a:pt x="804404" y="1454523"/>
                  <a:pt x="817334" y="1447448"/>
                  <a:pt x="829056" y="1438656"/>
                </a:cubicBezTo>
                <a:cubicBezTo>
                  <a:pt x="849874" y="1423043"/>
                  <a:pt x="869198" y="1405501"/>
                  <a:pt x="890016" y="1389888"/>
                </a:cubicBezTo>
                <a:cubicBezTo>
                  <a:pt x="901738" y="1381096"/>
                  <a:pt x="914668" y="1374021"/>
                  <a:pt x="926592" y="1365504"/>
                </a:cubicBezTo>
                <a:cubicBezTo>
                  <a:pt x="943127" y="1353693"/>
                  <a:pt x="958129" y="1339698"/>
                  <a:pt x="975360" y="1328928"/>
                </a:cubicBezTo>
                <a:cubicBezTo>
                  <a:pt x="990772" y="1319295"/>
                  <a:pt x="1009339" y="1315108"/>
                  <a:pt x="1024128" y="1304544"/>
                </a:cubicBezTo>
                <a:cubicBezTo>
                  <a:pt x="1038158" y="1294522"/>
                  <a:pt x="1046674" y="1277990"/>
                  <a:pt x="1060704" y="1267968"/>
                </a:cubicBezTo>
                <a:cubicBezTo>
                  <a:pt x="1075493" y="1257404"/>
                  <a:pt x="1093692" y="1252601"/>
                  <a:pt x="1109472" y="1243584"/>
                </a:cubicBezTo>
                <a:cubicBezTo>
                  <a:pt x="1170694" y="1208600"/>
                  <a:pt x="1121130" y="1226396"/>
                  <a:pt x="1194816" y="1194816"/>
                </a:cubicBezTo>
                <a:cubicBezTo>
                  <a:pt x="1226684" y="1181158"/>
                  <a:pt x="1245789" y="1180743"/>
                  <a:pt x="1280160" y="1170432"/>
                </a:cubicBezTo>
                <a:cubicBezTo>
                  <a:pt x="1304779" y="1163046"/>
                  <a:pt x="1328928" y="1154176"/>
                  <a:pt x="1353312" y="1146048"/>
                </a:cubicBezTo>
                <a:lnTo>
                  <a:pt x="1426464" y="1121664"/>
                </a:lnTo>
                <a:cubicBezTo>
                  <a:pt x="1438656" y="1117600"/>
                  <a:pt x="1450572" y="1112589"/>
                  <a:pt x="1463040" y="1109472"/>
                </a:cubicBezTo>
                <a:lnTo>
                  <a:pt x="1511808" y="1097280"/>
                </a:lnTo>
                <a:cubicBezTo>
                  <a:pt x="1536192" y="1081024"/>
                  <a:pt x="1557158" y="1057779"/>
                  <a:pt x="1584960" y="1048512"/>
                </a:cubicBezTo>
                <a:cubicBezTo>
                  <a:pt x="1618854" y="1037214"/>
                  <a:pt x="1629751" y="1037146"/>
                  <a:pt x="1658112" y="1011936"/>
                </a:cubicBezTo>
                <a:cubicBezTo>
                  <a:pt x="1756799" y="924214"/>
                  <a:pt x="1692420" y="951732"/>
                  <a:pt x="1767840" y="926592"/>
                </a:cubicBezTo>
                <a:cubicBezTo>
                  <a:pt x="1792224" y="902208"/>
                  <a:pt x="1812299" y="872568"/>
                  <a:pt x="1840992" y="853440"/>
                </a:cubicBezTo>
                <a:cubicBezTo>
                  <a:pt x="1931803" y="792899"/>
                  <a:pt x="1820270" y="870709"/>
                  <a:pt x="1914144" y="792480"/>
                </a:cubicBezTo>
                <a:cubicBezTo>
                  <a:pt x="2015989" y="707610"/>
                  <a:pt x="1880439" y="838377"/>
                  <a:pt x="1987296" y="731520"/>
                </a:cubicBezTo>
                <a:cubicBezTo>
                  <a:pt x="1991360" y="719328"/>
                  <a:pt x="1993741" y="706439"/>
                  <a:pt x="1999488" y="694944"/>
                </a:cubicBezTo>
                <a:cubicBezTo>
                  <a:pt x="2006041" y="681838"/>
                  <a:pt x="2017921" y="671758"/>
                  <a:pt x="2023872" y="658368"/>
                </a:cubicBezTo>
                <a:cubicBezTo>
                  <a:pt x="2034311" y="634880"/>
                  <a:pt x="2048256" y="585216"/>
                  <a:pt x="2048256" y="585216"/>
                </a:cubicBezTo>
                <a:cubicBezTo>
                  <a:pt x="2044192" y="487680"/>
                  <a:pt x="2046464" y="389673"/>
                  <a:pt x="2036064" y="292608"/>
                </a:cubicBezTo>
                <a:cubicBezTo>
                  <a:pt x="2034128" y="274537"/>
                  <a:pt x="2018430" y="260715"/>
                  <a:pt x="2011680" y="243840"/>
                </a:cubicBezTo>
                <a:cubicBezTo>
                  <a:pt x="2002134" y="219975"/>
                  <a:pt x="2001553" y="192074"/>
                  <a:pt x="1987296" y="170688"/>
                </a:cubicBezTo>
                <a:cubicBezTo>
                  <a:pt x="1963320" y="134724"/>
                  <a:pt x="1961539" y="126872"/>
                  <a:pt x="1926336" y="97536"/>
                </a:cubicBezTo>
                <a:cubicBezTo>
                  <a:pt x="1915079" y="88155"/>
                  <a:pt x="1901017" y="82533"/>
                  <a:pt x="1889760" y="73152"/>
                </a:cubicBezTo>
                <a:cubicBezTo>
                  <a:pt x="1876514" y="62114"/>
                  <a:pt x="1867530" y="46140"/>
                  <a:pt x="1853184" y="36576"/>
                </a:cubicBezTo>
                <a:cubicBezTo>
                  <a:pt x="1842491" y="29447"/>
                  <a:pt x="1828103" y="30131"/>
                  <a:pt x="1816608" y="24384"/>
                </a:cubicBezTo>
                <a:cubicBezTo>
                  <a:pt x="1803502" y="17831"/>
                  <a:pt x="1792224" y="8128"/>
                  <a:pt x="1780032" y="0"/>
                </a:cubicBezTo>
                <a:cubicBezTo>
                  <a:pt x="1700066" y="4998"/>
                  <a:pt x="1605656" y="2114"/>
                  <a:pt x="1524000" y="24384"/>
                </a:cubicBezTo>
                <a:cubicBezTo>
                  <a:pt x="1461387" y="41460"/>
                  <a:pt x="1448061" y="51337"/>
                  <a:pt x="1389888" y="73152"/>
                </a:cubicBezTo>
                <a:cubicBezTo>
                  <a:pt x="1377855" y="77664"/>
                  <a:pt x="1365669" y="81813"/>
                  <a:pt x="1353312" y="85344"/>
                </a:cubicBezTo>
                <a:cubicBezTo>
                  <a:pt x="1337200" y="89947"/>
                  <a:pt x="1320233" y="91652"/>
                  <a:pt x="1304544" y="97536"/>
                </a:cubicBezTo>
                <a:cubicBezTo>
                  <a:pt x="1177033" y="145352"/>
                  <a:pt x="1332188" y="102817"/>
                  <a:pt x="1207008" y="134112"/>
                </a:cubicBezTo>
                <a:cubicBezTo>
                  <a:pt x="1194816" y="142240"/>
                  <a:pt x="1183538" y="151943"/>
                  <a:pt x="1170432" y="158496"/>
                </a:cubicBezTo>
                <a:cubicBezTo>
                  <a:pt x="1140957" y="173233"/>
                  <a:pt x="1116339" y="171161"/>
                  <a:pt x="1085088" y="182880"/>
                </a:cubicBezTo>
                <a:cubicBezTo>
                  <a:pt x="1068070" y="189262"/>
                  <a:pt x="1053338" y="200882"/>
                  <a:pt x="1036320" y="207264"/>
                </a:cubicBezTo>
                <a:cubicBezTo>
                  <a:pt x="1020631" y="213148"/>
                  <a:pt x="1003602" y="214641"/>
                  <a:pt x="987552" y="219456"/>
                </a:cubicBezTo>
                <a:cubicBezTo>
                  <a:pt x="962933" y="226842"/>
                  <a:pt x="938784" y="235712"/>
                  <a:pt x="914400" y="243840"/>
                </a:cubicBezTo>
                <a:cubicBezTo>
                  <a:pt x="902208" y="247904"/>
                  <a:pt x="888517" y="248903"/>
                  <a:pt x="877824" y="256032"/>
                </a:cubicBezTo>
                <a:cubicBezTo>
                  <a:pt x="865632" y="264160"/>
                  <a:pt x="854638" y="274465"/>
                  <a:pt x="841248" y="280416"/>
                </a:cubicBezTo>
                <a:cubicBezTo>
                  <a:pt x="817760" y="290855"/>
                  <a:pt x="789482" y="290543"/>
                  <a:pt x="768096" y="304800"/>
                </a:cubicBezTo>
                <a:cubicBezTo>
                  <a:pt x="589145" y="424100"/>
                  <a:pt x="777391" y="302972"/>
                  <a:pt x="646176" y="377952"/>
                </a:cubicBezTo>
                <a:cubicBezTo>
                  <a:pt x="617443" y="394371"/>
                  <a:pt x="587000" y="420221"/>
                  <a:pt x="560832" y="438912"/>
                </a:cubicBezTo>
                <a:cubicBezTo>
                  <a:pt x="548908" y="447429"/>
                  <a:pt x="535513" y="453915"/>
                  <a:pt x="524256" y="463296"/>
                </a:cubicBezTo>
                <a:cubicBezTo>
                  <a:pt x="511010" y="474334"/>
                  <a:pt x="500926" y="488834"/>
                  <a:pt x="487680" y="499872"/>
                </a:cubicBezTo>
                <a:cubicBezTo>
                  <a:pt x="476423" y="509253"/>
                  <a:pt x="462361" y="514875"/>
                  <a:pt x="451104" y="524256"/>
                </a:cubicBezTo>
                <a:cubicBezTo>
                  <a:pt x="437858" y="535294"/>
                  <a:pt x="428138" y="550246"/>
                  <a:pt x="414528" y="560832"/>
                </a:cubicBezTo>
                <a:cubicBezTo>
                  <a:pt x="391395" y="578824"/>
                  <a:pt x="362098" y="588878"/>
                  <a:pt x="341376" y="609600"/>
                </a:cubicBezTo>
                <a:cubicBezTo>
                  <a:pt x="329184" y="621792"/>
                  <a:pt x="318046" y="635138"/>
                  <a:pt x="304800" y="646176"/>
                </a:cubicBezTo>
                <a:cubicBezTo>
                  <a:pt x="202955" y="731046"/>
                  <a:pt x="338505" y="600279"/>
                  <a:pt x="231648" y="707136"/>
                </a:cubicBezTo>
                <a:cubicBezTo>
                  <a:pt x="227584" y="719328"/>
                  <a:pt x="225697" y="732478"/>
                  <a:pt x="219456" y="743712"/>
                </a:cubicBezTo>
                <a:cubicBezTo>
                  <a:pt x="205224" y="769330"/>
                  <a:pt x="179955" y="789062"/>
                  <a:pt x="170688" y="816864"/>
                </a:cubicBezTo>
                <a:lnTo>
                  <a:pt x="97536" y="1036320"/>
                </a:lnTo>
                <a:lnTo>
                  <a:pt x="85344" y="1072896"/>
                </a:lnTo>
                <a:cubicBezTo>
                  <a:pt x="81280" y="1085088"/>
                  <a:pt x="80281" y="1098779"/>
                  <a:pt x="73152" y="1109472"/>
                </a:cubicBezTo>
                <a:cubicBezTo>
                  <a:pt x="65024" y="1121664"/>
                  <a:pt x="54719" y="1132658"/>
                  <a:pt x="48768" y="1146048"/>
                </a:cubicBezTo>
                <a:cubicBezTo>
                  <a:pt x="37458" y="1171495"/>
                  <a:pt x="18640" y="1235728"/>
                  <a:pt x="12192" y="1267968"/>
                </a:cubicBezTo>
                <a:cubicBezTo>
                  <a:pt x="7344" y="1292208"/>
                  <a:pt x="4064" y="1316736"/>
                  <a:pt x="0" y="1341120"/>
                </a:cubicBezTo>
                <a:cubicBezTo>
                  <a:pt x="4064" y="1487424"/>
                  <a:pt x="5230" y="1633837"/>
                  <a:pt x="12192" y="1780032"/>
                </a:cubicBezTo>
                <a:cubicBezTo>
                  <a:pt x="12994" y="1796876"/>
                  <a:pt x="31940" y="1893280"/>
                  <a:pt x="36576" y="1914144"/>
                </a:cubicBezTo>
                <a:cubicBezTo>
                  <a:pt x="40211" y="1930501"/>
                  <a:pt x="45771" y="1946426"/>
                  <a:pt x="48768" y="1962912"/>
                </a:cubicBezTo>
                <a:cubicBezTo>
                  <a:pt x="53909" y="1991185"/>
                  <a:pt x="54498" y="2020255"/>
                  <a:pt x="60960" y="2048256"/>
                </a:cubicBezTo>
                <a:cubicBezTo>
                  <a:pt x="66740" y="2073301"/>
                  <a:pt x="77216" y="2097024"/>
                  <a:pt x="85344" y="2121408"/>
                </a:cubicBezTo>
                <a:cubicBezTo>
                  <a:pt x="89408" y="2133600"/>
                  <a:pt x="90407" y="2147291"/>
                  <a:pt x="97536" y="2157984"/>
                </a:cubicBezTo>
                <a:cubicBezTo>
                  <a:pt x="105664" y="2170176"/>
                  <a:pt x="115367" y="2181454"/>
                  <a:pt x="121920" y="2194560"/>
                </a:cubicBezTo>
                <a:cubicBezTo>
                  <a:pt x="127667" y="2206055"/>
                  <a:pt x="125025" y="2222049"/>
                  <a:pt x="134112" y="2231136"/>
                </a:cubicBezTo>
                <a:cubicBezTo>
                  <a:pt x="199057" y="2296081"/>
                  <a:pt x="213360" y="2286000"/>
                  <a:pt x="243840" y="22677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A2A18AAB-FFA3-954F-4EF5-BE2122654995}"/>
              </a:ext>
            </a:extLst>
          </p:cNvPr>
          <p:cNvSpPr/>
          <p:nvPr/>
        </p:nvSpPr>
        <p:spPr>
          <a:xfrm>
            <a:off x="2069708" y="888129"/>
            <a:ext cx="2160797" cy="1746902"/>
          </a:xfrm>
          <a:custGeom>
            <a:avLst/>
            <a:gdLst>
              <a:gd name="connsiteX0" fmla="*/ 3240 w 2856168"/>
              <a:gd name="connsiteY0" fmla="*/ 292608 h 2206752"/>
              <a:gd name="connsiteX1" fmla="*/ 27624 w 2856168"/>
              <a:gd name="connsiteY1" fmla="*/ 670560 h 2206752"/>
              <a:gd name="connsiteX2" fmla="*/ 39816 w 2856168"/>
              <a:gd name="connsiteY2" fmla="*/ 707136 h 2206752"/>
              <a:gd name="connsiteX3" fmla="*/ 88584 w 2856168"/>
              <a:gd name="connsiteY3" fmla="*/ 792480 h 2206752"/>
              <a:gd name="connsiteX4" fmla="*/ 100776 w 2856168"/>
              <a:gd name="connsiteY4" fmla="*/ 829056 h 2206752"/>
              <a:gd name="connsiteX5" fmla="*/ 149544 w 2856168"/>
              <a:gd name="connsiteY5" fmla="*/ 902208 h 2206752"/>
              <a:gd name="connsiteX6" fmla="*/ 173928 w 2856168"/>
              <a:gd name="connsiteY6" fmla="*/ 938784 h 2206752"/>
              <a:gd name="connsiteX7" fmla="*/ 210504 w 2856168"/>
              <a:gd name="connsiteY7" fmla="*/ 975360 h 2206752"/>
              <a:gd name="connsiteX8" fmla="*/ 283656 w 2856168"/>
              <a:gd name="connsiteY8" fmla="*/ 1085088 h 2206752"/>
              <a:gd name="connsiteX9" fmla="*/ 320232 w 2856168"/>
              <a:gd name="connsiteY9" fmla="*/ 1133856 h 2206752"/>
              <a:gd name="connsiteX10" fmla="*/ 393384 w 2856168"/>
              <a:gd name="connsiteY10" fmla="*/ 1207008 h 2206752"/>
              <a:gd name="connsiteX11" fmla="*/ 405576 w 2856168"/>
              <a:gd name="connsiteY11" fmla="*/ 1243584 h 2206752"/>
              <a:gd name="connsiteX12" fmla="*/ 442152 w 2856168"/>
              <a:gd name="connsiteY12" fmla="*/ 1280160 h 2206752"/>
              <a:gd name="connsiteX13" fmla="*/ 466536 w 2856168"/>
              <a:gd name="connsiteY13" fmla="*/ 1316736 h 2206752"/>
              <a:gd name="connsiteX14" fmla="*/ 503112 w 2856168"/>
              <a:gd name="connsiteY14" fmla="*/ 1353312 h 2206752"/>
              <a:gd name="connsiteX15" fmla="*/ 551880 w 2856168"/>
              <a:gd name="connsiteY15" fmla="*/ 1426464 h 2206752"/>
              <a:gd name="connsiteX16" fmla="*/ 625032 w 2856168"/>
              <a:gd name="connsiteY16" fmla="*/ 1499616 h 2206752"/>
              <a:gd name="connsiteX17" fmla="*/ 661608 w 2856168"/>
              <a:gd name="connsiteY17" fmla="*/ 1536192 h 2206752"/>
              <a:gd name="connsiteX18" fmla="*/ 698184 w 2856168"/>
              <a:gd name="connsiteY18" fmla="*/ 1584960 h 2206752"/>
              <a:gd name="connsiteX19" fmla="*/ 746952 w 2856168"/>
              <a:gd name="connsiteY19" fmla="*/ 1609344 h 2206752"/>
              <a:gd name="connsiteX20" fmla="*/ 832296 w 2856168"/>
              <a:gd name="connsiteY20" fmla="*/ 1694688 h 2206752"/>
              <a:gd name="connsiteX21" fmla="*/ 917640 w 2856168"/>
              <a:gd name="connsiteY21" fmla="*/ 1767840 h 2206752"/>
              <a:gd name="connsiteX22" fmla="*/ 990792 w 2856168"/>
              <a:gd name="connsiteY22" fmla="*/ 1816608 h 2206752"/>
              <a:gd name="connsiteX23" fmla="*/ 1076136 w 2856168"/>
              <a:gd name="connsiteY23" fmla="*/ 1889760 h 2206752"/>
              <a:gd name="connsiteX24" fmla="*/ 1124904 w 2856168"/>
              <a:gd name="connsiteY24" fmla="*/ 1914144 h 2206752"/>
              <a:gd name="connsiteX25" fmla="*/ 1210248 w 2856168"/>
              <a:gd name="connsiteY25" fmla="*/ 1962912 h 2206752"/>
              <a:gd name="connsiteX26" fmla="*/ 1283400 w 2856168"/>
              <a:gd name="connsiteY26" fmla="*/ 2011680 h 2206752"/>
              <a:gd name="connsiteX27" fmla="*/ 1332168 w 2856168"/>
              <a:gd name="connsiteY27" fmla="*/ 2036064 h 2206752"/>
              <a:gd name="connsiteX28" fmla="*/ 1405320 w 2856168"/>
              <a:gd name="connsiteY28" fmla="*/ 2060448 h 2206752"/>
              <a:gd name="connsiteX29" fmla="*/ 1454088 w 2856168"/>
              <a:gd name="connsiteY29" fmla="*/ 2084832 h 2206752"/>
              <a:gd name="connsiteX30" fmla="*/ 1539432 w 2856168"/>
              <a:gd name="connsiteY30" fmla="*/ 2109216 h 2206752"/>
              <a:gd name="connsiteX31" fmla="*/ 1576008 w 2856168"/>
              <a:gd name="connsiteY31" fmla="*/ 2121408 h 2206752"/>
              <a:gd name="connsiteX32" fmla="*/ 1624776 w 2856168"/>
              <a:gd name="connsiteY32" fmla="*/ 2133600 h 2206752"/>
              <a:gd name="connsiteX33" fmla="*/ 1722312 w 2856168"/>
              <a:gd name="connsiteY33" fmla="*/ 2157984 h 2206752"/>
              <a:gd name="connsiteX34" fmla="*/ 1771080 w 2856168"/>
              <a:gd name="connsiteY34" fmla="*/ 2170176 h 2206752"/>
              <a:gd name="connsiteX35" fmla="*/ 2088072 w 2856168"/>
              <a:gd name="connsiteY35" fmla="*/ 2194560 h 2206752"/>
              <a:gd name="connsiteX36" fmla="*/ 2234376 w 2856168"/>
              <a:gd name="connsiteY36" fmla="*/ 2206752 h 2206752"/>
              <a:gd name="connsiteX37" fmla="*/ 2807400 w 2856168"/>
              <a:gd name="connsiteY37" fmla="*/ 2194560 h 2206752"/>
              <a:gd name="connsiteX38" fmla="*/ 2856168 w 2856168"/>
              <a:gd name="connsiteY38" fmla="*/ 2145792 h 2206752"/>
              <a:gd name="connsiteX39" fmla="*/ 2819592 w 2856168"/>
              <a:gd name="connsiteY39" fmla="*/ 1926336 h 2206752"/>
              <a:gd name="connsiteX40" fmla="*/ 2795208 w 2856168"/>
              <a:gd name="connsiteY40" fmla="*/ 1877568 h 2206752"/>
              <a:gd name="connsiteX41" fmla="*/ 2783016 w 2856168"/>
              <a:gd name="connsiteY41" fmla="*/ 1828800 h 2206752"/>
              <a:gd name="connsiteX42" fmla="*/ 2770824 w 2856168"/>
              <a:gd name="connsiteY42" fmla="*/ 1792224 h 2206752"/>
              <a:gd name="connsiteX43" fmla="*/ 2758632 w 2856168"/>
              <a:gd name="connsiteY43" fmla="*/ 1731264 h 2206752"/>
              <a:gd name="connsiteX44" fmla="*/ 2734248 w 2856168"/>
              <a:gd name="connsiteY44" fmla="*/ 1694688 h 2206752"/>
              <a:gd name="connsiteX45" fmla="*/ 2709864 w 2856168"/>
              <a:gd name="connsiteY45" fmla="*/ 1609344 h 2206752"/>
              <a:gd name="connsiteX46" fmla="*/ 2685480 w 2856168"/>
              <a:gd name="connsiteY46" fmla="*/ 1536192 h 2206752"/>
              <a:gd name="connsiteX47" fmla="*/ 2661096 w 2856168"/>
              <a:gd name="connsiteY47" fmla="*/ 1499616 h 2206752"/>
              <a:gd name="connsiteX48" fmla="*/ 2600136 w 2856168"/>
              <a:gd name="connsiteY48" fmla="*/ 1389888 h 2206752"/>
              <a:gd name="connsiteX49" fmla="*/ 2490408 w 2856168"/>
              <a:gd name="connsiteY49" fmla="*/ 1267968 h 2206752"/>
              <a:gd name="connsiteX50" fmla="*/ 2441640 w 2856168"/>
              <a:gd name="connsiteY50" fmla="*/ 1194816 h 2206752"/>
              <a:gd name="connsiteX51" fmla="*/ 2380680 w 2856168"/>
              <a:gd name="connsiteY51" fmla="*/ 1121664 h 2206752"/>
              <a:gd name="connsiteX52" fmla="*/ 2344104 w 2856168"/>
              <a:gd name="connsiteY52" fmla="*/ 1085088 h 2206752"/>
              <a:gd name="connsiteX53" fmla="*/ 2319720 w 2856168"/>
              <a:gd name="connsiteY53" fmla="*/ 1048512 h 2206752"/>
              <a:gd name="connsiteX54" fmla="*/ 2283144 w 2856168"/>
              <a:gd name="connsiteY54" fmla="*/ 1011936 h 2206752"/>
              <a:gd name="connsiteX55" fmla="*/ 2246568 w 2856168"/>
              <a:gd name="connsiteY55" fmla="*/ 963168 h 2206752"/>
              <a:gd name="connsiteX56" fmla="*/ 2222184 w 2856168"/>
              <a:gd name="connsiteY56" fmla="*/ 926592 h 2206752"/>
              <a:gd name="connsiteX57" fmla="*/ 2185608 w 2856168"/>
              <a:gd name="connsiteY57" fmla="*/ 890016 h 2206752"/>
              <a:gd name="connsiteX58" fmla="*/ 2161224 w 2856168"/>
              <a:gd name="connsiteY58" fmla="*/ 853440 h 2206752"/>
              <a:gd name="connsiteX59" fmla="*/ 2124648 w 2856168"/>
              <a:gd name="connsiteY59" fmla="*/ 816864 h 2206752"/>
              <a:gd name="connsiteX60" fmla="*/ 2075880 w 2856168"/>
              <a:gd name="connsiteY60" fmla="*/ 743712 h 2206752"/>
              <a:gd name="connsiteX61" fmla="*/ 2002728 w 2856168"/>
              <a:gd name="connsiteY61" fmla="*/ 670560 h 2206752"/>
              <a:gd name="connsiteX62" fmla="*/ 1953960 w 2856168"/>
              <a:gd name="connsiteY62" fmla="*/ 633984 h 2206752"/>
              <a:gd name="connsiteX63" fmla="*/ 1880808 w 2856168"/>
              <a:gd name="connsiteY63" fmla="*/ 560832 h 2206752"/>
              <a:gd name="connsiteX64" fmla="*/ 1795464 w 2856168"/>
              <a:gd name="connsiteY64" fmla="*/ 499872 h 2206752"/>
              <a:gd name="connsiteX65" fmla="*/ 1746696 w 2856168"/>
              <a:gd name="connsiteY65" fmla="*/ 451104 h 2206752"/>
              <a:gd name="connsiteX66" fmla="*/ 1697928 w 2856168"/>
              <a:gd name="connsiteY66" fmla="*/ 414528 h 2206752"/>
              <a:gd name="connsiteX67" fmla="*/ 1661352 w 2856168"/>
              <a:gd name="connsiteY67" fmla="*/ 377952 h 2206752"/>
              <a:gd name="connsiteX68" fmla="*/ 1612584 w 2856168"/>
              <a:gd name="connsiteY68" fmla="*/ 353568 h 2206752"/>
              <a:gd name="connsiteX69" fmla="*/ 1563816 w 2856168"/>
              <a:gd name="connsiteY69" fmla="*/ 316992 h 2206752"/>
              <a:gd name="connsiteX70" fmla="*/ 1490664 w 2856168"/>
              <a:gd name="connsiteY70" fmla="*/ 268224 h 2206752"/>
              <a:gd name="connsiteX71" fmla="*/ 1417512 w 2856168"/>
              <a:gd name="connsiteY71" fmla="*/ 219456 h 2206752"/>
              <a:gd name="connsiteX72" fmla="*/ 1380936 w 2856168"/>
              <a:gd name="connsiteY72" fmla="*/ 195072 h 2206752"/>
              <a:gd name="connsiteX73" fmla="*/ 1344360 w 2856168"/>
              <a:gd name="connsiteY73" fmla="*/ 170688 h 2206752"/>
              <a:gd name="connsiteX74" fmla="*/ 1271208 w 2856168"/>
              <a:gd name="connsiteY74" fmla="*/ 146304 h 2206752"/>
              <a:gd name="connsiteX75" fmla="*/ 1234632 w 2856168"/>
              <a:gd name="connsiteY75" fmla="*/ 121920 h 2206752"/>
              <a:gd name="connsiteX76" fmla="*/ 1185864 w 2856168"/>
              <a:gd name="connsiteY76" fmla="*/ 109728 h 2206752"/>
              <a:gd name="connsiteX77" fmla="*/ 1015176 w 2856168"/>
              <a:gd name="connsiteY77" fmla="*/ 60960 h 2206752"/>
              <a:gd name="connsiteX78" fmla="*/ 917640 w 2856168"/>
              <a:gd name="connsiteY78" fmla="*/ 48768 h 2206752"/>
              <a:gd name="connsiteX79" fmla="*/ 844488 w 2856168"/>
              <a:gd name="connsiteY79" fmla="*/ 36576 h 2206752"/>
              <a:gd name="connsiteX80" fmla="*/ 710376 w 2856168"/>
              <a:gd name="connsiteY80" fmla="*/ 24384 h 2206752"/>
              <a:gd name="connsiteX81" fmla="*/ 576264 w 2856168"/>
              <a:gd name="connsiteY81" fmla="*/ 0 h 2206752"/>
              <a:gd name="connsiteX82" fmla="*/ 344616 w 2856168"/>
              <a:gd name="connsiteY82" fmla="*/ 12192 h 2206752"/>
              <a:gd name="connsiteX83" fmla="*/ 234888 w 2856168"/>
              <a:gd name="connsiteY83" fmla="*/ 73152 h 2206752"/>
              <a:gd name="connsiteX84" fmla="*/ 198312 w 2856168"/>
              <a:gd name="connsiteY84" fmla="*/ 97536 h 2206752"/>
              <a:gd name="connsiteX85" fmla="*/ 161736 w 2856168"/>
              <a:gd name="connsiteY85" fmla="*/ 121920 h 2206752"/>
              <a:gd name="connsiteX86" fmla="*/ 88584 w 2856168"/>
              <a:gd name="connsiteY86" fmla="*/ 182880 h 2206752"/>
              <a:gd name="connsiteX87" fmla="*/ 39816 w 2856168"/>
              <a:gd name="connsiteY87" fmla="*/ 256032 h 2206752"/>
              <a:gd name="connsiteX88" fmla="*/ 3240 w 2856168"/>
              <a:gd name="connsiteY88" fmla="*/ 292608 h 220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856168" h="2206752">
                <a:moveTo>
                  <a:pt x="3240" y="292608"/>
                </a:moveTo>
                <a:cubicBezTo>
                  <a:pt x="1208" y="361696"/>
                  <a:pt x="-10373" y="537570"/>
                  <a:pt x="27624" y="670560"/>
                </a:cubicBezTo>
                <a:cubicBezTo>
                  <a:pt x="31155" y="682917"/>
                  <a:pt x="34754" y="695324"/>
                  <a:pt x="39816" y="707136"/>
                </a:cubicBezTo>
                <a:cubicBezTo>
                  <a:pt x="103940" y="856758"/>
                  <a:pt x="27362" y="670037"/>
                  <a:pt x="88584" y="792480"/>
                </a:cubicBezTo>
                <a:cubicBezTo>
                  <a:pt x="94331" y="803975"/>
                  <a:pt x="94535" y="817822"/>
                  <a:pt x="100776" y="829056"/>
                </a:cubicBezTo>
                <a:cubicBezTo>
                  <a:pt x="115008" y="854674"/>
                  <a:pt x="133288" y="877824"/>
                  <a:pt x="149544" y="902208"/>
                </a:cubicBezTo>
                <a:cubicBezTo>
                  <a:pt x="157672" y="914400"/>
                  <a:pt x="163567" y="928423"/>
                  <a:pt x="173928" y="938784"/>
                </a:cubicBezTo>
                <a:cubicBezTo>
                  <a:pt x="186120" y="950976"/>
                  <a:pt x="199918" y="961750"/>
                  <a:pt x="210504" y="975360"/>
                </a:cubicBezTo>
                <a:cubicBezTo>
                  <a:pt x="295848" y="1085088"/>
                  <a:pt x="228792" y="1011936"/>
                  <a:pt x="283656" y="1085088"/>
                </a:cubicBezTo>
                <a:cubicBezTo>
                  <a:pt x="295848" y="1101344"/>
                  <a:pt x="306639" y="1118752"/>
                  <a:pt x="320232" y="1133856"/>
                </a:cubicBezTo>
                <a:cubicBezTo>
                  <a:pt x="343301" y="1159488"/>
                  <a:pt x="393384" y="1207008"/>
                  <a:pt x="393384" y="1207008"/>
                </a:cubicBezTo>
                <a:cubicBezTo>
                  <a:pt x="397448" y="1219200"/>
                  <a:pt x="398447" y="1232891"/>
                  <a:pt x="405576" y="1243584"/>
                </a:cubicBezTo>
                <a:cubicBezTo>
                  <a:pt x="415140" y="1257930"/>
                  <a:pt x="431114" y="1266914"/>
                  <a:pt x="442152" y="1280160"/>
                </a:cubicBezTo>
                <a:cubicBezTo>
                  <a:pt x="451533" y="1291417"/>
                  <a:pt x="457155" y="1305479"/>
                  <a:pt x="466536" y="1316736"/>
                </a:cubicBezTo>
                <a:cubicBezTo>
                  <a:pt x="477574" y="1329982"/>
                  <a:pt x="492526" y="1339702"/>
                  <a:pt x="503112" y="1353312"/>
                </a:cubicBezTo>
                <a:cubicBezTo>
                  <a:pt x="521104" y="1376445"/>
                  <a:pt x="531158" y="1405742"/>
                  <a:pt x="551880" y="1426464"/>
                </a:cubicBezTo>
                <a:lnTo>
                  <a:pt x="625032" y="1499616"/>
                </a:lnTo>
                <a:cubicBezTo>
                  <a:pt x="637224" y="1511808"/>
                  <a:pt x="651263" y="1522398"/>
                  <a:pt x="661608" y="1536192"/>
                </a:cubicBezTo>
                <a:cubicBezTo>
                  <a:pt x="673800" y="1552448"/>
                  <a:pt x="682756" y="1571736"/>
                  <a:pt x="698184" y="1584960"/>
                </a:cubicBezTo>
                <a:cubicBezTo>
                  <a:pt x="711983" y="1596788"/>
                  <a:pt x="732886" y="1597835"/>
                  <a:pt x="746952" y="1609344"/>
                </a:cubicBezTo>
                <a:cubicBezTo>
                  <a:pt x="778089" y="1634820"/>
                  <a:pt x="798821" y="1672372"/>
                  <a:pt x="832296" y="1694688"/>
                </a:cubicBezTo>
                <a:cubicBezTo>
                  <a:pt x="944532" y="1769512"/>
                  <a:pt x="769817" y="1649582"/>
                  <a:pt x="917640" y="1767840"/>
                </a:cubicBezTo>
                <a:cubicBezTo>
                  <a:pt x="940524" y="1786147"/>
                  <a:pt x="967659" y="1798616"/>
                  <a:pt x="990792" y="1816608"/>
                </a:cubicBezTo>
                <a:cubicBezTo>
                  <a:pt x="1072404" y="1880084"/>
                  <a:pt x="977432" y="1828070"/>
                  <a:pt x="1076136" y="1889760"/>
                </a:cubicBezTo>
                <a:cubicBezTo>
                  <a:pt x="1091548" y="1899393"/>
                  <a:pt x="1110115" y="1903580"/>
                  <a:pt x="1124904" y="1914144"/>
                </a:cubicBezTo>
                <a:cubicBezTo>
                  <a:pt x="1203128" y="1970018"/>
                  <a:pt x="1115793" y="1939298"/>
                  <a:pt x="1210248" y="1962912"/>
                </a:cubicBezTo>
                <a:cubicBezTo>
                  <a:pt x="1234632" y="1979168"/>
                  <a:pt x="1257188" y="1998574"/>
                  <a:pt x="1283400" y="2011680"/>
                </a:cubicBezTo>
                <a:cubicBezTo>
                  <a:pt x="1299656" y="2019808"/>
                  <a:pt x="1315293" y="2029314"/>
                  <a:pt x="1332168" y="2036064"/>
                </a:cubicBezTo>
                <a:cubicBezTo>
                  <a:pt x="1356033" y="2045610"/>
                  <a:pt x="1382331" y="2048953"/>
                  <a:pt x="1405320" y="2060448"/>
                </a:cubicBezTo>
                <a:cubicBezTo>
                  <a:pt x="1421576" y="2068576"/>
                  <a:pt x="1437383" y="2077673"/>
                  <a:pt x="1454088" y="2084832"/>
                </a:cubicBezTo>
                <a:cubicBezTo>
                  <a:pt x="1483320" y="2097360"/>
                  <a:pt x="1508498" y="2100378"/>
                  <a:pt x="1539432" y="2109216"/>
                </a:cubicBezTo>
                <a:cubicBezTo>
                  <a:pt x="1551789" y="2112747"/>
                  <a:pt x="1563651" y="2117877"/>
                  <a:pt x="1576008" y="2121408"/>
                </a:cubicBezTo>
                <a:cubicBezTo>
                  <a:pt x="1592120" y="2126011"/>
                  <a:pt x="1608664" y="2128997"/>
                  <a:pt x="1624776" y="2133600"/>
                </a:cubicBezTo>
                <a:cubicBezTo>
                  <a:pt x="1739155" y="2166280"/>
                  <a:pt x="1554996" y="2120803"/>
                  <a:pt x="1722312" y="2157984"/>
                </a:cubicBezTo>
                <a:cubicBezTo>
                  <a:pt x="1738669" y="2161619"/>
                  <a:pt x="1754471" y="2167961"/>
                  <a:pt x="1771080" y="2170176"/>
                </a:cubicBezTo>
                <a:cubicBezTo>
                  <a:pt x="1847375" y="2180349"/>
                  <a:pt x="2021908" y="2189659"/>
                  <a:pt x="2088072" y="2194560"/>
                </a:cubicBezTo>
                <a:lnTo>
                  <a:pt x="2234376" y="2206752"/>
                </a:lnTo>
                <a:lnTo>
                  <a:pt x="2807400" y="2194560"/>
                </a:lnTo>
                <a:cubicBezTo>
                  <a:pt x="2851335" y="2192803"/>
                  <a:pt x="2844745" y="2180061"/>
                  <a:pt x="2856168" y="2145792"/>
                </a:cubicBezTo>
                <a:cubicBezTo>
                  <a:pt x="2851089" y="2095000"/>
                  <a:pt x="2845309" y="1977771"/>
                  <a:pt x="2819592" y="1926336"/>
                </a:cubicBezTo>
                <a:cubicBezTo>
                  <a:pt x="2811464" y="1910080"/>
                  <a:pt x="2801590" y="1894586"/>
                  <a:pt x="2795208" y="1877568"/>
                </a:cubicBezTo>
                <a:cubicBezTo>
                  <a:pt x="2789324" y="1861879"/>
                  <a:pt x="2787619" y="1844912"/>
                  <a:pt x="2783016" y="1828800"/>
                </a:cubicBezTo>
                <a:cubicBezTo>
                  <a:pt x="2779485" y="1816443"/>
                  <a:pt x="2773941" y="1804692"/>
                  <a:pt x="2770824" y="1792224"/>
                </a:cubicBezTo>
                <a:cubicBezTo>
                  <a:pt x="2765798" y="1772120"/>
                  <a:pt x="2765908" y="1750667"/>
                  <a:pt x="2758632" y="1731264"/>
                </a:cubicBezTo>
                <a:cubicBezTo>
                  <a:pt x="2753487" y="1717544"/>
                  <a:pt x="2740801" y="1707794"/>
                  <a:pt x="2734248" y="1694688"/>
                </a:cubicBezTo>
                <a:cubicBezTo>
                  <a:pt x="2724005" y="1674201"/>
                  <a:pt x="2715724" y="1628876"/>
                  <a:pt x="2709864" y="1609344"/>
                </a:cubicBezTo>
                <a:cubicBezTo>
                  <a:pt x="2702478" y="1584725"/>
                  <a:pt x="2699737" y="1557578"/>
                  <a:pt x="2685480" y="1536192"/>
                </a:cubicBezTo>
                <a:cubicBezTo>
                  <a:pt x="2677352" y="1524000"/>
                  <a:pt x="2668366" y="1512338"/>
                  <a:pt x="2661096" y="1499616"/>
                </a:cubicBezTo>
                <a:cubicBezTo>
                  <a:pt x="2614616" y="1418275"/>
                  <a:pt x="2661055" y="1481267"/>
                  <a:pt x="2600136" y="1389888"/>
                </a:cubicBezTo>
                <a:cubicBezTo>
                  <a:pt x="2540303" y="1300138"/>
                  <a:pt x="2582284" y="1378219"/>
                  <a:pt x="2490408" y="1267968"/>
                </a:cubicBezTo>
                <a:cubicBezTo>
                  <a:pt x="2471647" y="1245455"/>
                  <a:pt x="2460401" y="1217329"/>
                  <a:pt x="2441640" y="1194816"/>
                </a:cubicBezTo>
                <a:cubicBezTo>
                  <a:pt x="2421320" y="1170432"/>
                  <a:pt x="2401767" y="1145387"/>
                  <a:pt x="2380680" y="1121664"/>
                </a:cubicBezTo>
                <a:cubicBezTo>
                  <a:pt x="2369225" y="1108777"/>
                  <a:pt x="2355142" y="1098334"/>
                  <a:pt x="2344104" y="1085088"/>
                </a:cubicBezTo>
                <a:cubicBezTo>
                  <a:pt x="2334723" y="1073831"/>
                  <a:pt x="2329101" y="1059769"/>
                  <a:pt x="2319720" y="1048512"/>
                </a:cubicBezTo>
                <a:cubicBezTo>
                  <a:pt x="2308682" y="1035266"/>
                  <a:pt x="2294365" y="1025027"/>
                  <a:pt x="2283144" y="1011936"/>
                </a:cubicBezTo>
                <a:cubicBezTo>
                  <a:pt x="2269920" y="996508"/>
                  <a:pt x="2258379" y="979703"/>
                  <a:pt x="2246568" y="963168"/>
                </a:cubicBezTo>
                <a:cubicBezTo>
                  <a:pt x="2238051" y="951244"/>
                  <a:pt x="2231565" y="937849"/>
                  <a:pt x="2222184" y="926592"/>
                </a:cubicBezTo>
                <a:cubicBezTo>
                  <a:pt x="2211146" y="913346"/>
                  <a:pt x="2196646" y="903262"/>
                  <a:pt x="2185608" y="890016"/>
                </a:cubicBezTo>
                <a:cubicBezTo>
                  <a:pt x="2176227" y="878759"/>
                  <a:pt x="2170605" y="864697"/>
                  <a:pt x="2161224" y="853440"/>
                </a:cubicBezTo>
                <a:cubicBezTo>
                  <a:pt x="2150186" y="840194"/>
                  <a:pt x="2135234" y="830474"/>
                  <a:pt x="2124648" y="816864"/>
                </a:cubicBezTo>
                <a:cubicBezTo>
                  <a:pt x="2106656" y="793731"/>
                  <a:pt x="2096602" y="764434"/>
                  <a:pt x="2075880" y="743712"/>
                </a:cubicBezTo>
                <a:cubicBezTo>
                  <a:pt x="2051496" y="719328"/>
                  <a:pt x="2030315" y="691251"/>
                  <a:pt x="2002728" y="670560"/>
                </a:cubicBezTo>
                <a:cubicBezTo>
                  <a:pt x="1986472" y="658368"/>
                  <a:pt x="1969064" y="647577"/>
                  <a:pt x="1953960" y="633984"/>
                </a:cubicBezTo>
                <a:cubicBezTo>
                  <a:pt x="1928328" y="610915"/>
                  <a:pt x="1909501" y="579960"/>
                  <a:pt x="1880808" y="560832"/>
                </a:cubicBezTo>
                <a:cubicBezTo>
                  <a:pt x="1853497" y="542625"/>
                  <a:pt x="1819660" y="521044"/>
                  <a:pt x="1795464" y="499872"/>
                </a:cubicBezTo>
                <a:cubicBezTo>
                  <a:pt x="1778163" y="484733"/>
                  <a:pt x="1763997" y="466243"/>
                  <a:pt x="1746696" y="451104"/>
                </a:cubicBezTo>
                <a:cubicBezTo>
                  <a:pt x="1731404" y="437723"/>
                  <a:pt x="1713356" y="427752"/>
                  <a:pt x="1697928" y="414528"/>
                </a:cubicBezTo>
                <a:cubicBezTo>
                  <a:pt x="1684837" y="403307"/>
                  <a:pt x="1675382" y="387974"/>
                  <a:pt x="1661352" y="377952"/>
                </a:cubicBezTo>
                <a:cubicBezTo>
                  <a:pt x="1646563" y="367388"/>
                  <a:pt x="1627996" y="363201"/>
                  <a:pt x="1612584" y="353568"/>
                </a:cubicBezTo>
                <a:cubicBezTo>
                  <a:pt x="1595353" y="342798"/>
                  <a:pt x="1580463" y="328645"/>
                  <a:pt x="1563816" y="316992"/>
                </a:cubicBezTo>
                <a:cubicBezTo>
                  <a:pt x="1539808" y="300186"/>
                  <a:pt x="1515048" y="284480"/>
                  <a:pt x="1490664" y="268224"/>
                </a:cubicBezTo>
                <a:lnTo>
                  <a:pt x="1417512" y="219456"/>
                </a:lnTo>
                <a:lnTo>
                  <a:pt x="1380936" y="195072"/>
                </a:lnTo>
                <a:cubicBezTo>
                  <a:pt x="1368744" y="186944"/>
                  <a:pt x="1358261" y="175322"/>
                  <a:pt x="1344360" y="170688"/>
                </a:cubicBezTo>
                <a:cubicBezTo>
                  <a:pt x="1319976" y="162560"/>
                  <a:pt x="1292594" y="160561"/>
                  <a:pt x="1271208" y="146304"/>
                </a:cubicBezTo>
                <a:cubicBezTo>
                  <a:pt x="1259016" y="138176"/>
                  <a:pt x="1248100" y="127692"/>
                  <a:pt x="1234632" y="121920"/>
                </a:cubicBezTo>
                <a:cubicBezTo>
                  <a:pt x="1219231" y="115319"/>
                  <a:pt x="1201914" y="114543"/>
                  <a:pt x="1185864" y="109728"/>
                </a:cubicBezTo>
                <a:cubicBezTo>
                  <a:pt x="1128024" y="92376"/>
                  <a:pt x="1076231" y="68592"/>
                  <a:pt x="1015176" y="60960"/>
                </a:cubicBezTo>
                <a:lnTo>
                  <a:pt x="917640" y="48768"/>
                </a:lnTo>
                <a:cubicBezTo>
                  <a:pt x="893168" y="45272"/>
                  <a:pt x="869039" y="39464"/>
                  <a:pt x="844488" y="36576"/>
                </a:cubicBezTo>
                <a:cubicBezTo>
                  <a:pt x="799907" y="31331"/>
                  <a:pt x="755080" y="28448"/>
                  <a:pt x="710376" y="24384"/>
                </a:cubicBezTo>
                <a:cubicBezTo>
                  <a:pt x="690556" y="20420"/>
                  <a:pt x="591863" y="0"/>
                  <a:pt x="576264" y="0"/>
                </a:cubicBezTo>
                <a:cubicBezTo>
                  <a:pt x="498941" y="0"/>
                  <a:pt x="421832" y="8128"/>
                  <a:pt x="344616" y="12192"/>
                </a:cubicBezTo>
                <a:cubicBezTo>
                  <a:pt x="280238" y="33651"/>
                  <a:pt x="318733" y="17255"/>
                  <a:pt x="234888" y="73152"/>
                </a:cubicBezTo>
                <a:lnTo>
                  <a:pt x="198312" y="97536"/>
                </a:lnTo>
                <a:cubicBezTo>
                  <a:pt x="186120" y="105664"/>
                  <a:pt x="172097" y="111559"/>
                  <a:pt x="161736" y="121920"/>
                </a:cubicBezTo>
                <a:cubicBezTo>
                  <a:pt x="114799" y="168857"/>
                  <a:pt x="139506" y="148932"/>
                  <a:pt x="88584" y="182880"/>
                </a:cubicBezTo>
                <a:lnTo>
                  <a:pt x="39816" y="256032"/>
                </a:lnTo>
                <a:cubicBezTo>
                  <a:pt x="13178" y="295989"/>
                  <a:pt x="5272" y="223520"/>
                  <a:pt x="3240" y="29260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5438787B-1799-5B8E-8F7D-ED2FA4EE610A}"/>
              </a:ext>
            </a:extLst>
          </p:cNvPr>
          <p:cNvSpPr/>
          <p:nvPr/>
        </p:nvSpPr>
        <p:spPr>
          <a:xfrm>
            <a:off x="2069708" y="3880194"/>
            <a:ext cx="2160797" cy="1746902"/>
          </a:xfrm>
          <a:custGeom>
            <a:avLst/>
            <a:gdLst>
              <a:gd name="connsiteX0" fmla="*/ 3240 w 2856168"/>
              <a:gd name="connsiteY0" fmla="*/ 292608 h 2206752"/>
              <a:gd name="connsiteX1" fmla="*/ 27624 w 2856168"/>
              <a:gd name="connsiteY1" fmla="*/ 670560 h 2206752"/>
              <a:gd name="connsiteX2" fmla="*/ 39816 w 2856168"/>
              <a:gd name="connsiteY2" fmla="*/ 707136 h 2206752"/>
              <a:gd name="connsiteX3" fmla="*/ 88584 w 2856168"/>
              <a:gd name="connsiteY3" fmla="*/ 792480 h 2206752"/>
              <a:gd name="connsiteX4" fmla="*/ 100776 w 2856168"/>
              <a:gd name="connsiteY4" fmla="*/ 829056 h 2206752"/>
              <a:gd name="connsiteX5" fmla="*/ 149544 w 2856168"/>
              <a:gd name="connsiteY5" fmla="*/ 902208 h 2206752"/>
              <a:gd name="connsiteX6" fmla="*/ 173928 w 2856168"/>
              <a:gd name="connsiteY6" fmla="*/ 938784 h 2206752"/>
              <a:gd name="connsiteX7" fmla="*/ 210504 w 2856168"/>
              <a:gd name="connsiteY7" fmla="*/ 975360 h 2206752"/>
              <a:gd name="connsiteX8" fmla="*/ 283656 w 2856168"/>
              <a:gd name="connsiteY8" fmla="*/ 1085088 h 2206752"/>
              <a:gd name="connsiteX9" fmla="*/ 320232 w 2856168"/>
              <a:gd name="connsiteY9" fmla="*/ 1133856 h 2206752"/>
              <a:gd name="connsiteX10" fmla="*/ 393384 w 2856168"/>
              <a:gd name="connsiteY10" fmla="*/ 1207008 h 2206752"/>
              <a:gd name="connsiteX11" fmla="*/ 405576 w 2856168"/>
              <a:gd name="connsiteY11" fmla="*/ 1243584 h 2206752"/>
              <a:gd name="connsiteX12" fmla="*/ 442152 w 2856168"/>
              <a:gd name="connsiteY12" fmla="*/ 1280160 h 2206752"/>
              <a:gd name="connsiteX13" fmla="*/ 466536 w 2856168"/>
              <a:gd name="connsiteY13" fmla="*/ 1316736 h 2206752"/>
              <a:gd name="connsiteX14" fmla="*/ 503112 w 2856168"/>
              <a:gd name="connsiteY14" fmla="*/ 1353312 h 2206752"/>
              <a:gd name="connsiteX15" fmla="*/ 551880 w 2856168"/>
              <a:gd name="connsiteY15" fmla="*/ 1426464 h 2206752"/>
              <a:gd name="connsiteX16" fmla="*/ 625032 w 2856168"/>
              <a:gd name="connsiteY16" fmla="*/ 1499616 h 2206752"/>
              <a:gd name="connsiteX17" fmla="*/ 661608 w 2856168"/>
              <a:gd name="connsiteY17" fmla="*/ 1536192 h 2206752"/>
              <a:gd name="connsiteX18" fmla="*/ 698184 w 2856168"/>
              <a:gd name="connsiteY18" fmla="*/ 1584960 h 2206752"/>
              <a:gd name="connsiteX19" fmla="*/ 746952 w 2856168"/>
              <a:gd name="connsiteY19" fmla="*/ 1609344 h 2206752"/>
              <a:gd name="connsiteX20" fmla="*/ 832296 w 2856168"/>
              <a:gd name="connsiteY20" fmla="*/ 1694688 h 2206752"/>
              <a:gd name="connsiteX21" fmla="*/ 917640 w 2856168"/>
              <a:gd name="connsiteY21" fmla="*/ 1767840 h 2206752"/>
              <a:gd name="connsiteX22" fmla="*/ 990792 w 2856168"/>
              <a:gd name="connsiteY22" fmla="*/ 1816608 h 2206752"/>
              <a:gd name="connsiteX23" fmla="*/ 1076136 w 2856168"/>
              <a:gd name="connsiteY23" fmla="*/ 1889760 h 2206752"/>
              <a:gd name="connsiteX24" fmla="*/ 1124904 w 2856168"/>
              <a:gd name="connsiteY24" fmla="*/ 1914144 h 2206752"/>
              <a:gd name="connsiteX25" fmla="*/ 1210248 w 2856168"/>
              <a:gd name="connsiteY25" fmla="*/ 1962912 h 2206752"/>
              <a:gd name="connsiteX26" fmla="*/ 1283400 w 2856168"/>
              <a:gd name="connsiteY26" fmla="*/ 2011680 h 2206752"/>
              <a:gd name="connsiteX27" fmla="*/ 1332168 w 2856168"/>
              <a:gd name="connsiteY27" fmla="*/ 2036064 h 2206752"/>
              <a:gd name="connsiteX28" fmla="*/ 1405320 w 2856168"/>
              <a:gd name="connsiteY28" fmla="*/ 2060448 h 2206752"/>
              <a:gd name="connsiteX29" fmla="*/ 1454088 w 2856168"/>
              <a:gd name="connsiteY29" fmla="*/ 2084832 h 2206752"/>
              <a:gd name="connsiteX30" fmla="*/ 1539432 w 2856168"/>
              <a:gd name="connsiteY30" fmla="*/ 2109216 h 2206752"/>
              <a:gd name="connsiteX31" fmla="*/ 1576008 w 2856168"/>
              <a:gd name="connsiteY31" fmla="*/ 2121408 h 2206752"/>
              <a:gd name="connsiteX32" fmla="*/ 1624776 w 2856168"/>
              <a:gd name="connsiteY32" fmla="*/ 2133600 h 2206752"/>
              <a:gd name="connsiteX33" fmla="*/ 1722312 w 2856168"/>
              <a:gd name="connsiteY33" fmla="*/ 2157984 h 2206752"/>
              <a:gd name="connsiteX34" fmla="*/ 1771080 w 2856168"/>
              <a:gd name="connsiteY34" fmla="*/ 2170176 h 2206752"/>
              <a:gd name="connsiteX35" fmla="*/ 2088072 w 2856168"/>
              <a:gd name="connsiteY35" fmla="*/ 2194560 h 2206752"/>
              <a:gd name="connsiteX36" fmla="*/ 2234376 w 2856168"/>
              <a:gd name="connsiteY36" fmla="*/ 2206752 h 2206752"/>
              <a:gd name="connsiteX37" fmla="*/ 2807400 w 2856168"/>
              <a:gd name="connsiteY37" fmla="*/ 2194560 h 2206752"/>
              <a:gd name="connsiteX38" fmla="*/ 2856168 w 2856168"/>
              <a:gd name="connsiteY38" fmla="*/ 2145792 h 2206752"/>
              <a:gd name="connsiteX39" fmla="*/ 2819592 w 2856168"/>
              <a:gd name="connsiteY39" fmla="*/ 1926336 h 2206752"/>
              <a:gd name="connsiteX40" fmla="*/ 2795208 w 2856168"/>
              <a:gd name="connsiteY40" fmla="*/ 1877568 h 2206752"/>
              <a:gd name="connsiteX41" fmla="*/ 2783016 w 2856168"/>
              <a:gd name="connsiteY41" fmla="*/ 1828800 h 2206752"/>
              <a:gd name="connsiteX42" fmla="*/ 2770824 w 2856168"/>
              <a:gd name="connsiteY42" fmla="*/ 1792224 h 2206752"/>
              <a:gd name="connsiteX43" fmla="*/ 2758632 w 2856168"/>
              <a:gd name="connsiteY43" fmla="*/ 1731264 h 2206752"/>
              <a:gd name="connsiteX44" fmla="*/ 2734248 w 2856168"/>
              <a:gd name="connsiteY44" fmla="*/ 1694688 h 2206752"/>
              <a:gd name="connsiteX45" fmla="*/ 2709864 w 2856168"/>
              <a:gd name="connsiteY45" fmla="*/ 1609344 h 2206752"/>
              <a:gd name="connsiteX46" fmla="*/ 2685480 w 2856168"/>
              <a:gd name="connsiteY46" fmla="*/ 1536192 h 2206752"/>
              <a:gd name="connsiteX47" fmla="*/ 2661096 w 2856168"/>
              <a:gd name="connsiteY47" fmla="*/ 1499616 h 2206752"/>
              <a:gd name="connsiteX48" fmla="*/ 2600136 w 2856168"/>
              <a:gd name="connsiteY48" fmla="*/ 1389888 h 2206752"/>
              <a:gd name="connsiteX49" fmla="*/ 2490408 w 2856168"/>
              <a:gd name="connsiteY49" fmla="*/ 1267968 h 2206752"/>
              <a:gd name="connsiteX50" fmla="*/ 2441640 w 2856168"/>
              <a:gd name="connsiteY50" fmla="*/ 1194816 h 2206752"/>
              <a:gd name="connsiteX51" fmla="*/ 2380680 w 2856168"/>
              <a:gd name="connsiteY51" fmla="*/ 1121664 h 2206752"/>
              <a:gd name="connsiteX52" fmla="*/ 2344104 w 2856168"/>
              <a:gd name="connsiteY52" fmla="*/ 1085088 h 2206752"/>
              <a:gd name="connsiteX53" fmla="*/ 2319720 w 2856168"/>
              <a:gd name="connsiteY53" fmla="*/ 1048512 h 2206752"/>
              <a:gd name="connsiteX54" fmla="*/ 2283144 w 2856168"/>
              <a:gd name="connsiteY54" fmla="*/ 1011936 h 2206752"/>
              <a:gd name="connsiteX55" fmla="*/ 2246568 w 2856168"/>
              <a:gd name="connsiteY55" fmla="*/ 963168 h 2206752"/>
              <a:gd name="connsiteX56" fmla="*/ 2222184 w 2856168"/>
              <a:gd name="connsiteY56" fmla="*/ 926592 h 2206752"/>
              <a:gd name="connsiteX57" fmla="*/ 2185608 w 2856168"/>
              <a:gd name="connsiteY57" fmla="*/ 890016 h 2206752"/>
              <a:gd name="connsiteX58" fmla="*/ 2161224 w 2856168"/>
              <a:gd name="connsiteY58" fmla="*/ 853440 h 2206752"/>
              <a:gd name="connsiteX59" fmla="*/ 2124648 w 2856168"/>
              <a:gd name="connsiteY59" fmla="*/ 816864 h 2206752"/>
              <a:gd name="connsiteX60" fmla="*/ 2075880 w 2856168"/>
              <a:gd name="connsiteY60" fmla="*/ 743712 h 2206752"/>
              <a:gd name="connsiteX61" fmla="*/ 2002728 w 2856168"/>
              <a:gd name="connsiteY61" fmla="*/ 670560 h 2206752"/>
              <a:gd name="connsiteX62" fmla="*/ 1953960 w 2856168"/>
              <a:gd name="connsiteY62" fmla="*/ 633984 h 2206752"/>
              <a:gd name="connsiteX63" fmla="*/ 1880808 w 2856168"/>
              <a:gd name="connsiteY63" fmla="*/ 560832 h 2206752"/>
              <a:gd name="connsiteX64" fmla="*/ 1795464 w 2856168"/>
              <a:gd name="connsiteY64" fmla="*/ 499872 h 2206752"/>
              <a:gd name="connsiteX65" fmla="*/ 1746696 w 2856168"/>
              <a:gd name="connsiteY65" fmla="*/ 451104 h 2206752"/>
              <a:gd name="connsiteX66" fmla="*/ 1697928 w 2856168"/>
              <a:gd name="connsiteY66" fmla="*/ 414528 h 2206752"/>
              <a:gd name="connsiteX67" fmla="*/ 1661352 w 2856168"/>
              <a:gd name="connsiteY67" fmla="*/ 377952 h 2206752"/>
              <a:gd name="connsiteX68" fmla="*/ 1612584 w 2856168"/>
              <a:gd name="connsiteY68" fmla="*/ 353568 h 2206752"/>
              <a:gd name="connsiteX69" fmla="*/ 1563816 w 2856168"/>
              <a:gd name="connsiteY69" fmla="*/ 316992 h 2206752"/>
              <a:gd name="connsiteX70" fmla="*/ 1490664 w 2856168"/>
              <a:gd name="connsiteY70" fmla="*/ 268224 h 2206752"/>
              <a:gd name="connsiteX71" fmla="*/ 1417512 w 2856168"/>
              <a:gd name="connsiteY71" fmla="*/ 219456 h 2206752"/>
              <a:gd name="connsiteX72" fmla="*/ 1380936 w 2856168"/>
              <a:gd name="connsiteY72" fmla="*/ 195072 h 2206752"/>
              <a:gd name="connsiteX73" fmla="*/ 1344360 w 2856168"/>
              <a:gd name="connsiteY73" fmla="*/ 170688 h 2206752"/>
              <a:gd name="connsiteX74" fmla="*/ 1271208 w 2856168"/>
              <a:gd name="connsiteY74" fmla="*/ 146304 h 2206752"/>
              <a:gd name="connsiteX75" fmla="*/ 1234632 w 2856168"/>
              <a:gd name="connsiteY75" fmla="*/ 121920 h 2206752"/>
              <a:gd name="connsiteX76" fmla="*/ 1185864 w 2856168"/>
              <a:gd name="connsiteY76" fmla="*/ 109728 h 2206752"/>
              <a:gd name="connsiteX77" fmla="*/ 1015176 w 2856168"/>
              <a:gd name="connsiteY77" fmla="*/ 60960 h 2206752"/>
              <a:gd name="connsiteX78" fmla="*/ 917640 w 2856168"/>
              <a:gd name="connsiteY78" fmla="*/ 48768 h 2206752"/>
              <a:gd name="connsiteX79" fmla="*/ 844488 w 2856168"/>
              <a:gd name="connsiteY79" fmla="*/ 36576 h 2206752"/>
              <a:gd name="connsiteX80" fmla="*/ 710376 w 2856168"/>
              <a:gd name="connsiteY80" fmla="*/ 24384 h 2206752"/>
              <a:gd name="connsiteX81" fmla="*/ 576264 w 2856168"/>
              <a:gd name="connsiteY81" fmla="*/ 0 h 2206752"/>
              <a:gd name="connsiteX82" fmla="*/ 344616 w 2856168"/>
              <a:gd name="connsiteY82" fmla="*/ 12192 h 2206752"/>
              <a:gd name="connsiteX83" fmla="*/ 234888 w 2856168"/>
              <a:gd name="connsiteY83" fmla="*/ 73152 h 2206752"/>
              <a:gd name="connsiteX84" fmla="*/ 198312 w 2856168"/>
              <a:gd name="connsiteY84" fmla="*/ 97536 h 2206752"/>
              <a:gd name="connsiteX85" fmla="*/ 161736 w 2856168"/>
              <a:gd name="connsiteY85" fmla="*/ 121920 h 2206752"/>
              <a:gd name="connsiteX86" fmla="*/ 88584 w 2856168"/>
              <a:gd name="connsiteY86" fmla="*/ 182880 h 2206752"/>
              <a:gd name="connsiteX87" fmla="*/ 39816 w 2856168"/>
              <a:gd name="connsiteY87" fmla="*/ 256032 h 2206752"/>
              <a:gd name="connsiteX88" fmla="*/ 3240 w 2856168"/>
              <a:gd name="connsiteY88" fmla="*/ 292608 h 220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856168" h="2206752">
                <a:moveTo>
                  <a:pt x="3240" y="292608"/>
                </a:moveTo>
                <a:cubicBezTo>
                  <a:pt x="1208" y="361696"/>
                  <a:pt x="-10373" y="537570"/>
                  <a:pt x="27624" y="670560"/>
                </a:cubicBezTo>
                <a:cubicBezTo>
                  <a:pt x="31155" y="682917"/>
                  <a:pt x="34754" y="695324"/>
                  <a:pt x="39816" y="707136"/>
                </a:cubicBezTo>
                <a:cubicBezTo>
                  <a:pt x="103940" y="856758"/>
                  <a:pt x="27362" y="670037"/>
                  <a:pt x="88584" y="792480"/>
                </a:cubicBezTo>
                <a:cubicBezTo>
                  <a:pt x="94331" y="803975"/>
                  <a:pt x="94535" y="817822"/>
                  <a:pt x="100776" y="829056"/>
                </a:cubicBezTo>
                <a:cubicBezTo>
                  <a:pt x="115008" y="854674"/>
                  <a:pt x="133288" y="877824"/>
                  <a:pt x="149544" y="902208"/>
                </a:cubicBezTo>
                <a:cubicBezTo>
                  <a:pt x="157672" y="914400"/>
                  <a:pt x="163567" y="928423"/>
                  <a:pt x="173928" y="938784"/>
                </a:cubicBezTo>
                <a:cubicBezTo>
                  <a:pt x="186120" y="950976"/>
                  <a:pt x="199918" y="961750"/>
                  <a:pt x="210504" y="975360"/>
                </a:cubicBezTo>
                <a:cubicBezTo>
                  <a:pt x="295848" y="1085088"/>
                  <a:pt x="228792" y="1011936"/>
                  <a:pt x="283656" y="1085088"/>
                </a:cubicBezTo>
                <a:cubicBezTo>
                  <a:pt x="295848" y="1101344"/>
                  <a:pt x="306639" y="1118752"/>
                  <a:pt x="320232" y="1133856"/>
                </a:cubicBezTo>
                <a:cubicBezTo>
                  <a:pt x="343301" y="1159488"/>
                  <a:pt x="393384" y="1207008"/>
                  <a:pt x="393384" y="1207008"/>
                </a:cubicBezTo>
                <a:cubicBezTo>
                  <a:pt x="397448" y="1219200"/>
                  <a:pt x="398447" y="1232891"/>
                  <a:pt x="405576" y="1243584"/>
                </a:cubicBezTo>
                <a:cubicBezTo>
                  <a:pt x="415140" y="1257930"/>
                  <a:pt x="431114" y="1266914"/>
                  <a:pt x="442152" y="1280160"/>
                </a:cubicBezTo>
                <a:cubicBezTo>
                  <a:pt x="451533" y="1291417"/>
                  <a:pt x="457155" y="1305479"/>
                  <a:pt x="466536" y="1316736"/>
                </a:cubicBezTo>
                <a:cubicBezTo>
                  <a:pt x="477574" y="1329982"/>
                  <a:pt x="492526" y="1339702"/>
                  <a:pt x="503112" y="1353312"/>
                </a:cubicBezTo>
                <a:cubicBezTo>
                  <a:pt x="521104" y="1376445"/>
                  <a:pt x="531158" y="1405742"/>
                  <a:pt x="551880" y="1426464"/>
                </a:cubicBezTo>
                <a:lnTo>
                  <a:pt x="625032" y="1499616"/>
                </a:lnTo>
                <a:cubicBezTo>
                  <a:pt x="637224" y="1511808"/>
                  <a:pt x="651263" y="1522398"/>
                  <a:pt x="661608" y="1536192"/>
                </a:cubicBezTo>
                <a:cubicBezTo>
                  <a:pt x="673800" y="1552448"/>
                  <a:pt x="682756" y="1571736"/>
                  <a:pt x="698184" y="1584960"/>
                </a:cubicBezTo>
                <a:cubicBezTo>
                  <a:pt x="711983" y="1596788"/>
                  <a:pt x="732886" y="1597835"/>
                  <a:pt x="746952" y="1609344"/>
                </a:cubicBezTo>
                <a:cubicBezTo>
                  <a:pt x="778089" y="1634820"/>
                  <a:pt x="798821" y="1672372"/>
                  <a:pt x="832296" y="1694688"/>
                </a:cubicBezTo>
                <a:cubicBezTo>
                  <a:pt x="944532" y="1769512"/>
                  <a:pt x="769817" y="1649582"/>
                  <a:pt x="917640" y="1767840"/>
                </a:cubicBezTo>
                <a:cubicBezTo>
                  <a:pt x="940524" y="1786147"/>
                  <a:pt x="967659" y="1798616"/>
                  <a:pt x="990792" y="1816608"/>
                </a:cubicBezTo>
                <a:cubicBezTo>
                  <a:pt x="1072404" y="1880084"/>
                  <a:pt x="977432" y="1828070"/>
                  <a:pt x="1076136" y="1889760"/>
                </a:cubicBezTo>
                <a:cubicBezTo>
                  <a:pt x="1091548" y="1899393"/>
                  <a:pt x="1110115" y="1903580"/>
                  <a:pt x="1124904" y="1914144"/>
                </a:cubicBezTo>
                <a:cubicBezTo>
                  <a:pt x="1203128" y="1970018"/>
                  <a:pt x="1115793" y="1939298"/>
                  <a:pt x="1210248" y="1962912"/>
                </a:cubicBezTo>
                <a:cubicBezTo>
                  <a:pt x="1234632" y="1979168"/>
                  <a:pt x="1257188" y="1998574"/>
                  <a:pt x="1283400" y="2011680"/>
                </a:cubicBezTo>
                <a:cubicBezTo>
                  <a:pt x="1299656" y="2019808"/>
                  <a:pt x="1315293" y="2029314"/>
                  <a:pt x="1332168" y="2036064"/>
                </a:cubicBezTo>
                <a:cubicBezTo>
                  <a:pt x="1356033" y="2045610"/>
                  <a:pt x="1382331" y="2048953"/>
                  <a:pt x="1405320" y="2060448"/>
                </a:cubicBezTo>
                <a:cubicBezTo>
                  <a:pt x="1421576" y="2068576"/>
                  <a:pt x="1437383" y="2077673"/>
                  <a:pt x="1454088" y="2084832"/>
                </a:cubicBezTo>
                <a:cubicBezTo>
                  <a:pt x="1483320" y="2097360"/>
                  <a:pt x="1508498" y="2100378"/>
                  <a:pt x="1539432" y="2109216"/>
                </a:cubicBezTo>
                <a:cubicBezTo>
                  <a:pt x="1551789" y="2112747"/>
                  <a:pt x="1563651" y="2117877"/>
                  <a:pt x="1576008" y="2121408"/>
                </a:cubicBezTo>
                <a:cubicBezTo>
                  <a:pt x="1592120" y="2126011"/>
                  <a:pt x="1608664" y="2128997"/>
                  <a:pt x="1624776" y="2133600"/>
                </a:cubicBezTo>
                <a:cubicBezTo>
                  <a:pt x="1739155" y="2166280"/>
                  <a:pt x="1554996" y="2120803"/>
                  <a:pt x="1722312" y="2157984"/>
                </a:cubicBezTo>
                <a:cubicBezTo>
                  <a:pt x="1738669" y="2161619"/>
                  <a:pt x="1754471" y="2167961"/>
                  <a:pt x="1771080" y="2170176"/>
                </a:cubicBezTo>
                <a:cubicBezTo>
                  <a:pt x="1847375" y="2180349"/>
                  <a:pt x="2021908" y="2189659"/>
                  <a:pt x="2088072" y="2194560"/>
                </a:cubicBezTo>
                <a:lnTo>
                  <a:pt x="2234376" y="2206752"/>
                </a:lnTo>
                <a:lnTo>
                  <a:pt x="2807400" y="2194560"/>
                </a:lnTo>
                <a:cubicBezTo>
                  <a:pt x="2851335" y="2192803"/>
                  <a:pt x="2844745" y="2180061"/>
                  <a:pt x="2856168" y="2145792"/>
                </a:cubicBezTo>
                <a:cubicBezTo>
                  <a:pt x="2851089" y="2095000"/>
                  <a:pt x="2845309" y="1977771"/>
                  <a:pt x="2819592" y="1926336"/>
                </a:cubicBezTo>
                <a:cubicBezTo>
                  <a:pt x="2811464" y="1910080"/>
                  <a:pt x="2801590" y="1894586"/>
                  <a:pt x="2795208" y="1877568"/>
                </a:cubicBezTo>
                <a:cubicBezTo>
                  <a:pt x="2789324" y="1861879"/>
                  <a:pt x="2787619" y="1844912"/>
                  <a:pt x="2783016" y="1828800"/>
                </a:cubicBezTo>
                <a:cubicBezTo>
                  <a:pt x="2779485" y="1816443"/>
                  <a:pt x="2773941" y="1804692"/>
                  <a:pt x="2770824" y="1792224"/>
                </a:cubicBezTo>
                <a:cubicBezTo>
                  <a:pt x="2765798" y="1772120"/>
                  <a:pt x="2765908" y="1750667"/>
                  <a:pt x="2758632" y="1731264"/>
                </a:cubicBezTo>
                <a:cubicBezTo>
                  <a:pt x="2753487" y="1717544"/>
                  <a:pt x="2740801" y="1707794"/>
                  <a:pt x="2734248" y="1694688"/>
                </a:cubicBezTo>
                <a:cubicBezTo>
                  <a:pt x="2724005" y="1674201"/>
                  <a:pt x="2715724" y="1628876"/>
                  <a:pt x="2709864" y="1609344"/>
                </a:cubicBezTo>
                <a:cubicBezTo>
                  <a:pt x="2702478" y="1584725"/>
                  <a:pt x="2699737" y="1557578"/>
                  <a:pt x="2685480" y="1536192"/>
                </a:cubicBezTo>
                <a:cubicBezTo>
                  <a:pt x="2677352" y="1524000"/>
                  <a:pt x="2668366" y="1512338"/>
                  <a:pt x="2661096" y="1499616"/>
                </a:cubicBezTo>
                <a:cubicBezTo>
                  <a:pt x="2614616" y="1418275"/>
                  <a:pt x="2661055" y="1481267"/>
                  <a:pt x="2600136" y="1389888"/>
                </a:cubicBezTo>
                <a:cubicBezTo>
                  <a:pt x="2540303" y="1300138"/>
                  <a:pt x="2582284" y="1378219"/>
                  <a:pt x="2490408" y="1267968"/>
                </a:cubicBezTo>
                <a:cubicBezTo>
                  <a:pt x="2471647" y="1245455"/>
                  <a:pt x="2460401" y="1217329"/>
                  <a:pt x="2441640" y="1194816"/>
                </a:cubicBezTo>
                <a:cubicBezTo>
                  <a:pt x="2421320" y="1170432"/>
                  <a:pt x="2401767" y="1145387"/>
                  <a:pt x="2380680" y="1121664"/>
                </a:cubicBezTo>
                <a:cubicBezTo>
                  <a:pt x="2369225" y="1108777"/>
                  <a:pt x="2355142" y="1098334"/>
                  <a:pt x="2344104" y="1085088"/>
                </a:cubicBezTo>
                <a:cubicBezTo>
                  <a:pt x="2334723" y="1073831"/>
                  <a:pt x="2329101" y="1059769"/>
                  <a:pt x="2319720" y="1048512"/>
                </a:cubicBezTo>
                <a:cubicBezTo>
                  <a:pt x="2308682" y="1035266"/>
                  <a:pt x="2294365" y="1025027"/>
                  <a:pt x="2283144" y="1011936"/>
                </a:cubicBezTo>
                <a:cubicBezTo>
                  <a:pt x="2269920" y="996508"/>
                  <a:pt x="2258379" y="979703"/>
                  <a:pt x="2246568" y="963168"/>
                </a:cubicBezTo>
                <a:cubicBezTo>
                  <a:pt x="2238051" y="951244"/>
                  <a:pt x="2231565" y="937849"/>
                  <a:pt x="2222184" y="926592"/>
                </a:cubicBezTo>
                <a:cubicBezTo>
                  <a:pt x="2211146" y="913346"/>
                  <a:pt x="2196646" y="903262"/>
                  <a:pt x="2185608" y="890016"/>
                </a:cubicBezTo>
                <a:cubicBezTo>
                  <a:pt x="2176227" y="878759"/>
                  <a:pt x="2170605" y="864697"/>
                  <a:pt x="2161224" y="853440"/>
                </a:cubicBezTo>
                <a:cubicBezTo>
                  <a:pt x="2150186" y="840194"/>
                  <a:pt x="2135234" y="830474"/>
                  <a:pt x="2124648" y="816864"/>
                </a:cubicBezTo>
                <a:cubicBezTo>
                  <a:pt x="2106656" y="793731"/>
                  <a:pt x="2096602" y="764434"/>
                  <a:pt x="2075880" y="743712"/>
                </a:cubicBezTo>
                <a:cubicBezTo>
                  <a:pt x="2051496" y="719328"/>
                  <a:pt x="2030315" y="691251"/>
                  <a:pt x="2002728" y="670560"/>
                </a:cubicBezTo>
                <a:cubicBezTo>
                  <a:pt x="1986472" y="658368"/>
                  <a:pt x="1969064" y="647577"/>
                  <a:pt x="1953960" y="633984"/>
                </a:cubicBezTo>
                <a:cubicBezTo>
                  <a:pt x="1928328" y="610915"/>
                  <a:pt x="1909501" y="579960"/>
                  <a:pt x="1880808" y="560832"/>
                </a:cubicBezTo>
                <a:cubicBezTo>
                  <a:pt x="1853497" y="542625"/>
                  <a:pt x="1819660" y="521044"/>
                  <a:pt x="1795464" y="499872"/>
                </a:cubicBezTo>
                <a:cubicBezTo>
                  <a:pt x="1778163" y="484733"/>
                  <a:pt x="1763997" y="466243"/>
                  <a:pt x="1746696" y="451104"/>
                </a:cubicBezTo>
                <a:cubicBezTo>
                  <a:pt x="1731404" y="437723"/>
                  <a:pt x="1713356" y="427752"/>
                  <a:pt x="1697928" y="414528"/>
                </a:cubicBezTo>
                <a:cubicBezTo>
                  <a:pt x="1684837" y="403307"/>
                  <a:pt x="1675382" y="387974"/>
                  <a:pt x="1661352" y="377952"/>
                </a:cubicBezTo>
                <a:cubicBezTo>
                  <a:pt x="1646563" y="367388"/>
                  <a:pt x="1627996" y="363201"/>
                  <a:pt x="1612584" y="353568"/>
                </a:cubicBezTo>
                <a:cubicBezTo>
                  <a:pt x="1595353" y="342798"/>
                  <a:pt x="1580463" y="328645"/>
                  <a:pt x="1563816" y="316992"/>
                </a:cubicBezTo>
                <a:cubicBezTo>
                  <a:pt x="1539808" y="300186"/>
                  <a:pt x="1515048" y="284480"/>
                  <a:pt x="1490664" y="268224"/>
                </a:cubicBezTo>
                <a:lnTo>
                  <a:pt x="1417512" y="219456"/>
                </a:lnTo>
                <a:lnTo>
                  <a:pt x="1380936" y="195072"/>
                </a:lnTo>
                <a:cubicBezTo>
                  <a:pt x="1368744" y="186944"/>
                  <a:pt x="1358261" y="175322"/>
                  <a:pt x="1344360" y="170688"/>
                </a:cubicBezTo>
                <a:cubicBezTo>
                  <a:pt x="1319976" y="162560"/>
                  <a:pt x="1292594" y="160561"/>
                  <a:pt x="1271208" y="146304"/>
                </a:cubicBezTo>
                <a:cubicBezTo>
                  <a:pt x="1259016" y="138176"/>
                  <a:pt x="1248100" y="127692"/>
                  <a:pt x="1234632" y="121920"/>
                </a:cubicBezTo>
                <a:cubicBezTo>
                  <a:pt x="1219231" y="115319"/>
                  <a:pt x="1201914" y="114543"/>
                  <a:pt x="1185864" y="109728"/>
                </a:cubicBezTo>
                <a:cubicBezTo>
                  <a:pt x="1128024" y="92376"/>
                  <a:pt x="1076231" y="68592"/>
                  <a:pt x="1015176" y="60960"/>
                </a:cubicBezTo>
                <a:lnTo>
                  <a:pt x="917640" y="48768"/>
                </a:lnTo>
                <a:cubicBezTo>
                  <a:pt x="893168" y="45272"/>
                  <a:pt x="869039" y="39464"/>
                  <a:pt x="844488" y="36576"/>
                </a:cubicBezTo>
                <a:cubicBezTo>
                  <a:pt x="799907" y="31331"/>
                  <a:pt x="755080" y="28448"/>
                  <a:pt x="710376" y="24384"/>
                </a:cubicBezTo>
                <a:cubicBezTo>
                  <a:pt x="690556" y="20420"/>
                  <a:pt x="591863" y="0"/>
                  <a:pt x="576264" y="0"/>
                </a:cubicBezTo>
                <a:cubicBezTo>
                  <a:pt x="498941" y="0"/>
                  <a:pt x="421832" y="8128"/>
                  <a:pt x="344616" y="12192"/>
                </a:cubicBezTo>
                <a:cubicBezTo>
                  <a:pt x="280238" y="33651"/>
                  <a:pt x="318733" y="17255"/>
                  <a:pt x="234888" y="73152"/>
                </a:cubicBezTo>
                <a:lnTo>
                  <a:pt x="198312" y="97536"/>
                </a:lnTo>
                <a:cubicBezTo>
                  <a:pt x="186120" y="105664"/>
                  <a:pt x="172097" y="111559"/>
                  <a:pt x="161736" y="121920"/>
                </a:cubicBezTo>
                <a:cubicBezTo>
                  <a:pt x="114799" y="168857"/>
                  <a:pt x="139506" y="148932"/>
                  <a:pt x="88584" y="182880"/>
                </a:cubicBezTo>
                <a:lnTo>
                  <a:pt x="39816" y="256032"/>
                </a:lnTo>
                <a:cubicBezTo>
                  <a:pt x="13178" y="295989"/>
                  <a:pt x="5272" y="223520"/>
                  <a:pt x="3240" y="29260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B2AED34-78E3-8B72-2C78-4CD01870A3F8}"/>
              </a:ext>
            </a:extLst>
          </p:cNvPr>
          <p:cNvPicPr>
            <a:picLocks noChangeAspect="1"/>
          </p:cNvPicPr>
          <p:nvPr/>
        </p:nvPicPr>
        <p:blipFill>
          <a:blip r:embed="rId6"/>
          <a:stretch>
            <a:fillRect/>
          </a:stretch>
        </p:blipFill>
        <p:spPr>
          <a:xfrm>
            <a:off x="4834501" y="3796643"/>
            <a:ext cx="3638865" cy="2729149"/>
          </a:xfrm>
          <a:prstGeom prst="rect">
            <a:avLst/>
          </a:prstGeom>
        </p:spPr>
      </p:pic>
      <p:pic>
        <p:nvPicPr>
          <p:cNvPr id="13" name="Picture 12">
            <a:extLst>
              <a:ext uri="{FF2B5EF4-FFF2-40B4-BE49-F238E27FC236}">
                <a16:creationId xmlns:a16="http://schemas.microsoft.com/office/drawing/2014/main" id="{62745A87-FD61-2E34-CAED-98239401432E}"/>
              </a:ext>
            </a:extLst>
          </p:cNvPr>
          <p:cNvPicPr>
            <a:picLocks noChangeAspect="1"/>
          </p:cNvPicPr>
          <p:nvPr/>
        </p:nvPicPr>
        <p:blipFill>
          <a:blip r:embed="rId7"/>
          <a:stretch>
            <a:fillRect/>
          </a:stretch>
        </p:blipFill>
        <p:spPr>
          <a:xfrm>
            <a:off x="4834500" y="810639"/>
            <a:ext cx="3638865" cy="2729149"/>
          </a:xfrm>
          <a:prstGeom prst="rect">
            <a:avLst/>
          </a:prstGeom>
        </p:spPr>
      </p:pic>
      <p:sp>
        <p:nvSpPr>
          <p:cNvPr id="14" name="Freeform 13">
            <a:extLst>
              <a:ext uri="{FF2B5EF4-FFF2-40B4-BE49-F238E27FC236}">
                <a16:creationId xmlns:a16="http://schemas.microsoft.com/office/drawing/2014/main" id="{D167586F-02EA-DF8E-5F5C-E8DA6E79D839}"/>
              </a:ext>
            </a:extLst>
          </p:cNvPr>
          <p:cNvSpPr/>
          <p:nvPr/>
        </p:nvSpPr>
        <p:spPr>
          <a:xfrm>
            <a:off x="6902150" y="1637173"/>
            <a:ext cx="1161390" cy="1232461"/>
          </a:xfrm>
          <a:custGeom>
            <a:avLst/>
            <a:gdLst>
              <a:gd name="connsiteX0" fmla="*/ 1402080 w 1537037"/>
              <a:gd name="connsiteY0" fmla="*/ 1641774 h 1654534"/>
              <a:gd name="connsiteX1" fmla="*/ 1316736 w 1537037"/>
              <a:gd name="connsiteY1" fmla="*/ 1653966 h 1654534"/>
              <a:gd name="connsiteX2" fmla="*/ 1243584 w 1537037"/>
              <a:gd name="connsiteY2" fmla="*/ 1629582 h 1654534"/>
              <a:gd name="connsiteX3" fmla="*/ 1207008 w 1537037"/>
              <a:gd name="connsiteY3" fmla="*/ 1617390 h 1654534"/>
              <a:gd name="connsiteX4" fmla="*/ 1097280 w 1537037"/>
              <a:gd name="connsiteY4" fmla="*/ 1580814 h 1654534"/>
              <a:gd name="connsiteX5" fmla="*/ 1060704 w 1537037"/>
              <a:gd name="connsiteY5" fmla="*/ 1568622 h 1654534"/>
              <a:gd name="connsiteX6" fmla="*/ 1024128 w 1537037"/>
              <a:gd name="connsiteY6" fmla="*/ 1556430 h 1654534"/>
              <a:gd name="connsiteX7" fmla="*/ 987552 w 1537037"/>
              <a:gd name="connsiteY7" fmla="*/ 1532046 h 1654534"/>
              <a:gd name="connsiteX8" fmla="*/ 914400 w 1537037"/>
              <a:gd name="connsiteY8" fmla="*/ 1507662 h 1654534"/>
              <a:gd name="connsiteX9" fmla="*/ 804672 w 1537037"/>
              <a:gd name="connsiteY9" fmla="*/ 1471086 h 1654534"/>
              <a:gd name="connsiteX10" fmla="*/ 694944 w 1537037"/>
              <a:gd name="connsiteY10" fmla="*/ 1434510 h 1654534"/>
              <a:gd name="connsiteX11" fmla="*/ 658368 w 1537037"/>
              <a:gd name="connsiteY11" fmla="*/ 1422318 h 1654534"/>
              <a:gd name="connsiteX12" fmla="*/ 585216 w 1537037"/>
              <a:gd name="connsiteY12" fmla="*/ 1373550 h 1654534"/>
              <a:gd name="connsiteX13" fmla="*/ 512064 w 1537037"/>
              <a:gd name="connsiteY13" fmla="*/ 1349166 h 1654534"/>
              <a:gd name="connsiteX14" fmla="*/ 475488 w 1537037"/>
              <a:gd name="connsiteY14" fmla="*/ 1312590 h 1654534"/>
              <a:gd name="connsiteX15" fmla="*/ 402336 w 1537037"/>
              <a:gd name="connsiteY15" fmla="*/ 1263822 h 1654534"/>
              <a:gd name="connsiteX16" fmla="*/ 316992 w 1537037"/>
              <a:gd name="connsiteY16" fmla="*/ 1154094 h 1654534"/>
              <a:gd name="connsiteX17" fmla="*/ 243840 w 1537037"/>
              <a:gd name="connsiteY17" fmla="*/ 1044366 h 1654534"/>
              <a:gd name="connsiteX18" fmla="*/ 219456 w 1537037"/>
              <a:gd name="connsiteY18" fmla="*/ 1007790 h 1654534"/>
              <a:gd name="connsiteX19" fmla="*/ 182880 w 1537037"/>
              <a:gd name="connsiteY19" fmla="*/ 898062 h 1654534"/>
              <a:gd name="connsiteX20" fmla="*/ 170688 w 1537037"/>
              <a:gd name="connsiteY20" fmla="*/ 861486 h 1654534"/>
              <a:gd name="connsiteX21" fmla="*/ 146304 w 1537037"/>
              <a:gd name="connsiteY21" fmla="*/ 824910 h 1654534"/>
              <a:gd name="connsiteX22" fmla="*/ 109728 w 1537037"/>
              <a:gd name="connsiteY22" fmla="*/ 702990 h 1654534"/>
              <a:gd name="connsiteX23" fmla="*/ 85344 w 1537037"/>
              <a:gd name="connsiteY23" fmla="*/ 629838 h 1654534"/>
              <a:gd name="connsiteX24" fmla="*/ 73152 w 1537037"/>
              <a:gd name="connsiteY24" fmla="*/ 593262 h 1654534"/>
              <a:gd name="connsiteX25" fmla="*/ 36576 w 1537037"/>
              <a:gd name="connsiteY25" fmla="*/ 422574 h 1654534"/>
              <a:gd name="connsiteX26" fmla="*/ 24384 w 1537037"/>
              <a:gd name="connsiteY26" fmla="*/ 373806 h 1654534"/>
              <a:gd name="connsiteX27" fmla="*/ 0 w 1537037"/>
              <a:gd name="connsiteY27" fmla="*/ 93390 h 1654534"/>
              <a:gd name="connsiteX28" fmla="*/ 377952 w 1537037"/>
              <a:gd name="connsiteY28" fmla="*/ 56814 h 1654534"/>
              <a:gd name="connsiteX29" fmla="*/ 451104 w 1537037"/>
              <a:gd name="connsiteY29" fmla="*/ 81198 h 1654534"/>
              <a:gd name="connsiteX30" fmla="*/ 487680 w 1537037"/>
              <a:gd name="connsiteY30" fmla="*/ 93390 h 1654534"/>
              <a:gd name="connsiteX31" fmla="*/ 524256 w 1537037"/>
              <a:gd name="connsiteY31" fmla="*/ 117774 h 1654534"/>
              <a:gd name="connsiteX32" fmla="*/ 560832 w 1537037"/>
              <a:gd name="connsiteY32" fmla="*/ 129966 h 1654534"/>
              <a:gd name="connsiteX33" fmla="*/ 597408 w 1537037"/>
              <a:gd name="connsiteY33" fmla="*/ 154350 h 1654534"/>
              <a:gd name="connsiteX34" fmla="*/ 633984 w 1537037"/>
              <a:gd name="connsiteY34" fmla="*/ 166542 h 1654534"/>
              <a:gd name="connsiteX35" fmla="*/ 743712 w 1537037"/>
              <a:gd name="connsiteY35" fmla="*/ 227502 h 1654534"/>
              <a:gd name="connsiteX36" fmla="*/ 792480 w 1537037"/>
              <a:gd name="connsiteY36" fmla="*/ 264078 h 1654534"/>
              <a:gd name="connsiteX37" fmla="*/ 865632 w 1537037"/>
              <a:gd name="connsiteY37" fmla="*/ 325038 h 1654534"/>
              <a:gd name="connsiteX38" fmla="*/ 890016 w 1537037"/>
              <a:gd name="connsiteY38" fmla="*/ 361614 h 1654534"/>
              <a:gd name="connsiteX39" fmla="*/ 963168 w 1537037"/>
              <a:gd name="connsiteY39" fmla="*/ 422574 h 1654534"/>
              <a:gd name="connsiteX40" fmla="*/ 1048512 w 1537037"/>
              <a:gd name="connsiteY40" fmla="*/ 532302 h 1654534"/>
              <a:gd name="connsiteX41" fmla="*/ 1060704 w 1537037"/>
              <a:gd name="connsiteY41" fmla="*/ 568878 h 1654534"/>
              <a:gd name="connsiteX42" fmla="*/ 1133856 w 1537037"/>
              <a:gd name="connsiteY42" fmla="*/ 678606 h 1654534"/>
              <a:gd name="connsiteX43" fmla="*/ 1158240 w 1537037"/>
              <a:gd name="connsiteY43" fmla="*/ 715182 h 1654534"/>
              <a:gd name="connsiteX44" fmla="*/ 1182624 w 1537037"/>
              <a:gd name="connsiteY44" fmla="*/ 751758 h 1654534"/>
              <a:gd name="connsiteX45" fmla="*/ 1219200 w 1537037"/>
              <a:gd name="connsiteY45" fmla="*/ 788334 h 1654534"/>
              <a:gd name="connsiteX46" fmla="*/ 1267968 w 1537037"/>
              <a:gd name="connsiteY46" fmla="*/ 861486 h 1654534"/>
              <a:gd name="connsiteX47" fmla="*/ 1328928 w 1537037"/>
              <a:gd name="connsiteY47" fmla="*/ 934638 h 1654534"/>
              <a:gd name="connsiteX48" fmla="*/ 1365504 w 1537037"/>
              <a:gd name="connsiteY48" fmla="*/ 1007790 h 1654534"/>
              <a:gd name="connsiteX49" fmla="*/ 1402080 w 1537037"/>
              <a:gd name="connsiteY49" fmla="*/ 1044366 h 1654534"/>
              <a:gd name="connsiteX50" fmla="*/ 1450848 w 1537037"/>
              <a:gd name="connsiteY50" fmla="*/ 1117518 h 1654534"/>
              <a:gd name="connsiteX51" fmla="*/ 1475232 w 1537037"/>
              <a:gd name="connsiteY51" fmla="*/ 1154094 h 1654534"/>
              <a:gd name="connsiteX52" fmla="*/ 1487424 w 1537037"/>
              <a:gd name="connsiteY52" fmla="*/ 1190670 h 1654534"/>
              <a:gd name="connsiteX53" fmla="*/ 1511808 w 1537037"/>
              <a:gd name="connsiteY53" fmla="*/ 1227246 h 1654534"/>
              <a:gd name="connsiteX54" fmla="*/ 1536192 w 1537037"/>
              <a:gd name="connsiteY54" fmla="*/ 1312590 h 1654534"/>
              <a:gd name="connsiteX55" fmla="*/ 1524000 w 1537037"/>
              <a:gd name="connsiteY55" fmla="*/ 1544238 h 1654534"/>
              <a:gd name="connsiteX56" fmla="*/ 1450848 w 1537037"/>
              <a:gd name="connsiteY56" fmla="*/ 1593006 h 1654534"/>
              <a:gd name="connsiteX57" fmla="*/ 1402080 w 1537037"/>
              <a:gd name="connsiteY57" fmla="*/ 1641774 h 165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37037" h="1654534">
                <a:moveTo>
                  <a:pt x="1402080" y="1641774"/>
                </a:moveTo>
                <a:cubicBezTo>
                  <a:pt x="1379728" y="1651934"/>
                  <a:pt x="1345388" y="1656170"/>
                  <a:pt x="1316736" y="1653966"/>
                </a:cubicBezTo>
                <a:cubicBezTo>
                  <a:pt x="1291109" y="1651995"/>
                  <a:pt x="1267968" y="1637710"/>
                  <a:pt x="1243584" y="1629582"/>
                </a:cubicBezTo>
                <a:lnTo>
                  <a:pt x="1207008" y="1617390"/>
                </a:lnTo>
                <a:lnTo>
                  <a:pt x="1097280" y="1580814"/>
                </a:lnTo>
                <a:lnTo>
                  <a:pt x="1060704" y="1568622"/>
                </a:lnTo>
                <a:cubicBezTo>
                  <a:pt x="1048512" y="1564558"/>
                  <a:pt x="1034821" y="1563559"/>
                  <a:pt x="1024128" y="1556430"/>
                </a:cubicBezTo>
                <a:cubicBezTo>
                  <a:pt x="1011936" y="1548302"/>
                  <a:pt x="1000942" y="1537997"/>
                  <a:pt x="987552" y="1532046"/>
                </a:cubicBezTo>
                <a:cubicBezTo>
                  <a:pt x="964064" y="1521607"/>
                  <a:pt x="938784" y="1515790"/>
                  <a:pt x="914400" y="1507662"/>
                </a:cubicBezTo>
                <a:lnTo>
                  <a:pt x="804672" y="1471086"/>
                </a:lnTo>
                <a:lnTo>
                  <a:pt x="694944" y="1434510"/>
                </a:lnTo>
                <a:cubicBezTo>
                  <a:pt x="682752" y="1430446"/>
                  <a:pt x="669061" y="1429447"/>
                  <a:pt x="658368" y="1422318"/>
                </a:cubicBezTo>
                <a:cubicBezTo>
                  <a:pt x="633984" y="1406062"/>
                  <a:pt x="613018" y="1382817"/>
                  <a:pt x="585216" y="1373550"/>
                </a:cubicBezTo>
                <a:lnTo>
                  <a:pt x="512064" y="1349166"/>
                </a:lnTo>
                <a:cubicBezTo>
                  <a:pt x="499872" y="1336974"/>
                  <a:pt x="489098" y="1323176"/>
                  <a:pt x="475488" y="1312590"/>
                </a:cubicBezTo>
                <a:cubicBezTo>
                  <a:pt x="452355" y="1294598"/>
                  <a:pt x="402336" y="1263822"/>
                  <a:pt x="402336" y="1263822"/>
                </a:cubicBezTo>
                <a:cubicBezTo>
                  <a:pt x="369023" y="1163883"/>
                  <a:pt x="426645" y="1318573"/>
                  <a:pt x="316992" y="1154094"/>
                </a:cubicBezTo>
                <a:lnTo>
                  <a:pt x="243840" y="1044366"/>
                </a:lnTo>
                <a:cubicBezTo>
                  <a:pt x="235712" y="1032174"/>
                  <a:pt x="224090" y="1021691"/>
                  <a:pt x="219456" y="1007790"/>
                </a:cubicBezTo>
                <a:lnTo>
                  <a:pt x="182880" y="898062"/>
                </a:lnTo>
                <a:cubicBezTo>
                  <a:pt x="178816" y="885870"/>
                  <a:pt x="177817" y="872179"/>
                  <a:pt x="170688" y="861486"/>
                </a:cubicBezTo>
                <a:cubicBezTo>
                  <a:pt x="162560" y="849294"/>
                  <a:pt x="152255" y="838300"/>
                  <a:pt x="146304" y="824910"/>
                </a:cubicBezTo>
                <a:cubicBezTo>
                  <a:pt x="119778" y="765226"/>
                  <a:pt x="126096" y="757551"/>
                  <a:pt x="109728" y="702990"/>
                </a:cubicBezTo>
                <a:cubicBezTo>
                  <a:pt x="102342" y="678371"/>
                  <a:pt x="93472" y="654222"/>
                  <a:pt x="85344" y="629838"/>
                </a:cubicBezTo>
                <a:cubicBezTo>
                  <a:pt x="81280" y="617646"/>
                  <a:pt x="76269" y="605730"/>
                  <a:pt x="73152" y="593262"/>
                </a:cubicBezTo>
                <a:cubicBezTo>
                  <a:pt x="18775" y="375755"/>
                  <a:pt x="71979" y="599588"/>
                  <a:pt x="36576" y="422574"/>
                </a:cubicBezTo>
                <a:cubicBezTo>
                  <a:pt x="33290" y="406143"/>
                  <a:pt x="27139" y="390334"/>
                  <a:pt x="24384" y="373806"/>
                </a:cubicBezTo>
                <a:cubicBezTo>
                  <a:pt x="9007" y="281546"/>
                  <a:pt x="6179" y="186082"/>
                  <a:pt x="0" y="93390"/>
                </a:cubicBezTo>
                <a:cubicBezTo>
                  <a:pt x="41135" y="-71150"/>
                  <a:pt x="129" y="25329"/>
                  <a:pt x="377952" y="56814"/>
                </a:cubicBezTo>
                <a:cubicBezTo>
                  <a:pt x="403566" y="58949"/>
                  <a:pt x="426720" y="73070"/>
                  <a:pt x="451104" y="81198"/>
                </a:cubicBezTo>
                <a:cubicBezTo>
                  <a:pt x="463296" y="85262"/>
                  <a:pt x="476987" y="86261"/>
                  <a:pt x="487680" y="93390"/>
                </a:cubicBezTo>
                <a:cubicBezTo>
                  <a:pt x="499872" y="101518"/>
                  <a:pt x="511150" y="111221"/>
                  <a:pt x="524256" y="117774"/>
                </a:cubicBezTo>
                <a:cubicBezTo>
                  <a:pt x="535751" y="123521"/>
                  <a:pt x="549337" y="124219"/>
                  <a:pt x="560832" y="129966"/>
                </a:cubicBezTo>
                <a:cubicBezTo>
                  <a:pt x="573938" y="136519"/>
                  <a:pt x="584302" y="147797"/>
                  <a:pt x="597408" y="154350"/>
                </a:cubicBezTo>
                <a:cubicBezTo>
                  <a:pt x="608903" y="160097"/>
                  <a:pt x="622750" y="160301"/>
                  <a:pt x="633984" y="166542"/>
                </a:cubicBezTo>
                <a:cubicBezTo>
                  <a:pt x="759752" y="236413"/>
                  <a:pt x="660950" y="199915"/>
                  <a:pt x="743712" y="227502"/>
                </a:cubicBezTo>
                <a:cubicBezTo>
                  <a:pt x="759968" y="239694"/>
                  <a:pt x="777052" y="250854"/>
                  <a:pt x="792480" y="264078"/>
                </a:cubicBezTo>
                <a:cubicBezTo>
                  <a:pt x="874620" y="334484"/>
                  <a:pt x="784793" y="271145"/>
                  <a:pt x="865632" y="325038"/>
                </a:cubicBezTo>
                <a:cubicBezTo>
                  <a:pt x="873760" y="337230"/>
                  <a:pt x="879655" y="351253"/>
                  <a:pt x="890016" y="361614"/>
                </a:cubicBezTo>
                <a:cubicBezTo>
                  <a:pt x="960459" y="432057"/>
                  <a:pt x="893261" y="332694"/>
                  <a:pt x="963168" y="422574"/>
                </a:cubicBezTo>
                <a:cubicBezTo>
                  <a:pt x="1065249" y="553821"/>
                  <a:pt x="965474" y="449264"/>
                  <a:pt x="1048512" y="532302"/>
                </a:cubicBezTo>
                <a:cubicBezTo>
                  <a:pt x="1052576" y="544494"/>
                  <a:pt x="1054463" y="557644"/>
                  <a:pt x="1060704" y="568878"/>
                </a:cubicBezTo>
                <a:lnTo>
                  <a:pt x="1133856" y="678606"/>
                </a:lnTo>
                <a:lnTo>
                  <a:pt x="1158240" y="715182"/>
                </a:lnTo>
                <a:cubicBezTo>
                  <a:pt x="1166368" y="727374"/>
                  <a:pt x="1172263" y="741397"/>
                  <a:pt x="1182624" y="751758"/>
                </a:cubicBezTo>
                <a:cubicBezTo>
                  <a:pt x="1194816" y="763950"/>
                  <a:pt x="1208614" y="774724"/>
                  <a:pt x="1219200" y="788334"/>
                </a:cubicBezTo>
                <a:cubicBezTo>
                  <a:pt x="1237192" y="811467"/>
                  <a:pt x="1247246" y="840764"/>
                  <a:pt x="1267968" y="861486"/>
                </a:cubicBezTo>
                <a:cubicBezTo>
                  <a:pt x="1294932" y="888450"/>
                  <a:pt x="1311954" y="900690"/>
                  <a:pt x="1328928" y="934638"/>
                </a:cubicBezTo>
                <a:cubicBezTo>
                  <a:pt x="1356421" y="989625"/>
                  <a:pt x="1321828" y="955379"/>
                  <a:pt x="1365504" y="1007790"/>
                </a:cubicBezTo>
                <a:cubicBezTo>
                  <a:pt x="1376542" y="1021036"/>
                  <a:pt x="1391494" y="1030756"/>
                  <a:pt x="1402080" y="1044366"/>
                </a:cubicBezTo>
                <a:cubicBezTo>
                  <a:pt x="1420072" y="1067499"/>
                  <a:pt x="1434592" y="1093134"/>
                  <a:pt x="1450848" y="1117518"/>
                </a:cubicBezTo>
                <a:cubicBezTo>
                  <a:pt x="1458976" y="1129710"/>
                  <a:pt x="1470598" y="1140193"/>
                  <a:pt x="1475232" y="1154094"/>
                </a:cubicBezTo>
                <a:cubicBezTo>
                  <a:pt x="1479296" y="1166286"/>
                  <a:pt x="1481677" y="1179175"/>
                  <a:pt x="1487424" y="1190670"/>
                </a:cubicBezTo>
                <a:cubicBezTo>
                  <a:pt x="1493977" y="1203776"/>
                  <a:pt x="1505255" y="1214140"/>
                  <a:pt x="1511808" y="1227246"/>
                </a:cubicBezTo>
                <a:cubicBezTo>
                  <a:pt x="1520553" y="1244737"/>
                  <a:pt x="1532286" y="1296965"/>
                  <a:pt x="1536192" y="1312590"/>
                </a:cubicBezTo>
                <a:cubicBezTo>
                  <a:pt x="1532128" y="1389806"/>
                  <a:pt x="1546513" y="1470265"/>
                  <a:pt x="1524000" y="1544238"/>
                </a:cubicBezTo>
                <a:cubicBezTo>
                  <a:pt x="1515467" y="1572274"/>
                  <a:pt x="1475232" y="1576750"/>
                  <a:pt x="1450848" y="1593006"/>
                </a:cubicBezTo>
                <a:cubicBezTo>
                  <a:pt x="1409490" y="1620578"/>
                  <a:pt x="1424432" y="1631614"/>
                  <a:pt x="1402080" y="164177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A3E0D8D4-FC5C-EF3C-FC66-A8451340048C}"/>
              </a:ext>
            </a:extLst>
          </p:cNvPr>
          <p:cNvSpPr/>
          <p:nvPr/>
        </p:nvSpPr>
        <p:spPr>
          <a:xfrm>
            <a:off x="6896052" y="4576167"/>
            <a:ext cx="1161390" cy="1232461"/>
          </a:xfrm>
          <a:custGeom>
            <a:avLst/>
            <a:gdLst>
              <a:gd name="connsiteX0" fmla="*/ 1402080 w 1537037"/>
              <a:gd name="connsiteY0" fmla="*/ 1641774 h 1654534"/>
              <a:gd name="connsiteX1" fmla="*/ 1316736 w 1537037"/>
              <a:gd name="connsiteY1" fmla="*/ 1653966 h 1654534"/>
              <a:gd name="connsiteX2" fmla="*/ 1243584 w 1537037"/>
              <a:gd name="connsiteY2" fmla="*/ 1629582 h 1654534"/>
              <a:gd name="connsiteX3" fmla="*/ 1207008 w 1537037"/>
              <a:gd name="connsiteY3" fmla="*/ 1617390 h 1654534"/>
              <a:gd name="connsiteX4" fmla="*/ 1097280 w 1537037"/>
              <a:gd name="connsiteY4" fmla="*/ 1580814 h 1654534"/>
              <a:gd name="connsiteX5" fmla="*/ 1060704 w 1537037"/>
              <a:gd name="connsiteY5" fmla="*/ 1568622 h 1654534"/>
              <a:gd name="connsiteX6" fmla="*/ 1024128 w 1537037"/>
              <a:gd name="connsiteY6" fmla="*/ 1556430 h 1654534"/>
              <a:gd name="connsiteX7" fmla="*/ 987552 w 1537037"/>
              <a:gd name="connsiteY7" fmla="*/ 1532046 h 1654534"/>
              <a:gd name="connsiteX8" fmla="*/ 914400 w 1537037"/>
              <a:gd name="connsiteY8" fmla="*/ 1507662 h 1654534"/>
              <a:gd name="connsiteX9" fmla="*/ 804672 w 1537037"/>
              <a:gd name="connsiteY9" fmla="*/ 1471086 h 1654534"/>
              <a:gd name="connsiteX10" fmla="*/ 694944 w 1537037"/>
              <a:gd name="connsiteY10" fmla="*/ 1434510 h 1654534"/>
              <a:gd name="connsiteX11" fmla="*/ 658368 w 1537037"/>
              <a:gd name="connsiteY11" fmla="*/ 1422318 h 1654534"/>
              <a:gd name="connsiteX12" fmla="*/ 585216 w 1537037"/>
              <a:gd name="connsiteY12" fmla="*/ 1373550 h 1654534"/>
              <a:gd name="connsiteX13" fmla="*/ 512064 w 1537037"/>
              <a:gd name="connsiteY13" fmla="*/ 1349166 h 1654534"/>
              <a:gd name="connsiteX14" fmla="*/ 475488 w 1537037"/>
              <a:gd name="connsiteY14" fmla="*/ 1312590 h 1654534"/>
              <a:gd name="connsiteX15" fmla="*/ 402336 w 1537037"/>
              <a:gd name="connsiteY15" fmla="*/ 1263822 h 1654534"/>
              <a:gd name="connsiteX16" fmla="*/ 316992 w 1537037"/>
              <a:gd name="connsiteY16" fmla="*/ 1154094 h 1654534"/>
              <a:gd name="connsiteX17" fmla="*/ 243840 w 1537037"/>
              <a:gd name="connsiteY17" fmla="*/ 1044366 h 1654534"/>
              <a:gd name="connsiteX18" fmla="*/ 219456 w 1537037"/>
              <a:gd name="connsiteY18" fmla="*/ 1007790 h 1654534"/>
              <a:gd name="connsiteX19" fmla="*/ 182880 w 1537037"/>
              <a:gd name="connsiteY19" fmla="*/ 898062 h 1654534"/>
              <a:gd name="connsiteX20" fmla="*/ 170688 w 1537037"/>
              <a:gd name="connsiteY20" fmla="*/ 861486 h 1654534"/>
              <a:gd name="connsiteX21" fmla="*/ 146304 w 1537037"/>
              <a:gd name="connsiteY21" fmla="*/ 824910 h 1654534"/>
              <a:gd name="connsiteX22" fmla="*/ 109728 w 1537037"/>
              <a:gd name="connsiteY22" fmla="*/ 702990 h 1654534"/>
              <a:gd name="connsiteX23" fmla="*/ 85344 w 1537037"/>
              <a:gd name="connsiteY23" fmla="*/ 629838 h 1654534"/>
              <a:gd name="connsiteX24" fmla="*/ 73152 w 1537037"/>
              <a:gd name="connsiteY24" fmla="*/ 593262 h 1654534"/>
              <a:gd name="connsiteX25" fmla="*/ 36576 w 1537037"/>
              <a:gd name="connsiteY25" fmla="*/ 422574 h 1654534"/>
              <a:gd name="connsiteX26" fmla="*/ 24384 w 1537037"/>
              <a:gd name="connsiteY26" fmla="*/ 373806 h 1654534"/>
              <a:gd name="connsiteX27" fmla="*/ 0 w 1537037"/>
              <a:gd name="connsiteY27" fmla="*/ 93390 h 1654534"/>
              <a:gd name="connsiteX28" fmla="*/ 377952 w 1537037"/>
              <a:gd name="connsiteY28" fmla="*/ 56814 h 1654534"/>
              <a:gd name="connsiteX29" fmla="*/ 451104 w 1537037"/>
              <a:gd name="connsiteY29" fmla="*/ 81198 h 1654534"/>
              <a:gd name="connsiteX30" fmla="*/ 487680 w 1537037"/>
              <a:gd name="connsiteY30" fmla="*/ 93390 h 1654534"/>
              <a:gd name="connsiteX31" fmla="*/ 524256 w 1537037"/>
              <a:gd name="connsiteY31" fmla="*/ 117774 h 1654534"/>
              <a:gd name="connsiteX32" fmla="*/ 560832 w 1537037"/>
              <a:gd name="connsiteY32" fmla="*/ 129966 h 1654534"/>
              <a:gd name="connsiteX33" fmla="*/ 597408 w 1537037"/>
              <a:gd name="connsiteY33" fmla="*/ 154350 h 1654534"/>
              <a:gd name="connsiteX34" fmla="*/ 633984 w 1537037"/>
              <a:gd name="connsiteY34" fmla="*/ 166542 h 1654534"/>
              <a:gd name="connsiteX35" fmla="*/ 743712 w 1537037"/>
              <a:gd name="connsiteY35" fmla="*/ 227502 h 1654534"/>
              <a:gd name="connsiteX36" fmla="*/ 792480 w 1537037"/>
              <a:gd name="connsiteY36" fmla="*/ 264078 h 1654534"/>
              <a:gd name="connsiteX37" fmla="*/ 865632 w 1537037"/>
              <a:gd name="connsiteY37" fmla="*/ 325038 h 1654534"/>
              <a:gd name="connsiteX38" fmla="*/ 890016 w 1537037"/>
              <a:gd name="connsiteY38" fmla="*/ 361614 h 1654534"/>
              <a:gd name="connsiteX39" fmla="*/ 963168 w 1537037"/>
              <a:gd name="connsiteY39" fmla="*/ 422574 h 1654534"/>
              <a:gd name="connsiteX40" fmla="*/ 1048512 w 1537037"/>
              <a:gd name="connsiteY40" fmla="*/ 532302 h 1654534"/>
              <a:gd name="connsiteX41" fmla="*/ 1060704 w 1537037"/>
              <a:gd name="connsiteY41" fmla="*/ 568878 h 1654534"/>
              <a:gd name="connsiteX42" fmla="*/ 1133856 w 1537037"/>
              <a:gd name="connsiteY42" fmla="*/ 678606 h 1654534"/>
              <a:gd name="connsiteX43" fmla="*/ 1158240 w 1537037"/>
              <a:gd name="connsiteY43" fmla="*/ 715182 h 1654534"/>
              <a:gd name="connsiteX44" fmla="*/ 1182624 w 1537037"/>
              <a:gd name="connsiteY44" fmla="*/ 751758 h 1654534"/>
              <a:gd name="connsiteX45" fmla="*/ 1219200 w 1537037"/>
              <a:gd name="connsiteY45" fmla="*/ 788334 h 1654534"/>
              <a:gd name="connsiteX46" fmla="*/ 1267968 w 1537037"/>
              <a:gd name="connsiteY46" fmla="*/ 861486 h 1654534"/>
              <a:gd name="connsiteX47" fmla="*/ 1328928 w 1537037"/>
              <a:gd name="connsiteY47" fmla="*/ 934638 h 1654534"/>
              <a:gd name="connsiteX48" fmla="*/ 1365504 w 1537037"/>
              <a:gd name="connsiteY48" fmla="*/ 1007790 h 1654534"/>
              <a:gd name="connsiteX49" fmla="*/ 1402080 w 1537037"/>
              <a:gd name="connsiteY49" fmla="*/ 1044366 h 1654534"/>
              <a:gd name="connsiteX50" fmla="*/ 1450848 w 1537037"/>
              <a:gd name="connsiteY50" fmla="*/ 1117518 h 1654534"/>
              <a:gd name="connsiteX51" fmla="*/ 1475232 w 1537037"/>
              <a:gd name="connsiteY51" fmla="*/ 1154094 h 1654534"/>
              <a:gd name="connsiteX52" fmla="*/ 1487424 w 1537037"/>
              <a:gd name="connsiteY52" fmla="*/ 1190670 h 1654534"/>
              <a:gd name="connsiteX53" fmla="*/ 1511808 w 1537037"/>
              <a:gd name="connsiteY53" fmla="*/ 1227246 h 1654534"/>
              <a:gd name="connsiteX54" fmla="*/ 1536192 w 1537037"/>
              <a:gd name="connsiteY54" fmla="*/ 1312590 h 1654534"/>
              <a:gd name="connsiteX55" fmla="*/ 1524000 w 1537037"/>
              <a:gd name="connsiteY55" fmla="*/ 1544238 h 1654534"/>
              <a:gd name="connsiteX56" fmla="*/ 1450848 w 1537037"/>
              <a:gd name="connsiteY56" fmla="*/ 1593006 h 1654534"/>
              <a:gd name="connsiteX57" fmla="*/ 1402080 w 1537037"/>
              <a:gd name="connsiteY57" fmla="*/ 1641774 h 165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37037" h="1654534">
                <a:moveTo>
                  <a:pt x="1402080" y="1641774"/>
                </a:moveTo>
                <a:cubicBezTo>
                  <a:pt x="1379728" y="1651934"/>
                  <a:pt x="1345388" y="1656170"/>
                  <a:pt x="1316736" y="1653966"/>
                </a:cubicBezTo>
                <a:cubicBezTo>
                  <a:pt x="1291109" y="1651995"/>
                  <a:pt x="1267968" y="1637710"/>
                  <a:pt x="1243584" y="1629582"/>
                </a:cubicBezTo>
                <a:lnTo>
                  <a:pt x="1207008" y="1617390"/>
                </a:lnTo>
                <a:lnTo>
                  <a:pt x="1097280" y="1580814"/>
                </a:lnTo>
                <a:lnTo>
                  <a:pt x="1060704" y="1568622"/>
                </a:lnTo>
                <a:cubicBezTo>
                  <a:pt x="1048512" y="1564558"/>
                  <a:pt x="1034821" y="1563559"/>
                  <a:pt x="1024128" y="1556430"/>
                </a:cubicBezTo>
                <a:cubicBezTo>
                  <a:pt x="1011936" y="1548302"/>
                  <a:pt x="1000942" y="1537997"/>
                  <a:pt x="987552" y="1532046"/>
                </a:cubicBezTo>
                <a:cubicBezTo>
                  <a:pt x="964064" y="1521607"/>
                  <a:pt x="938784" y="1515790"/>
                  <a:pt x="914400" y="1507662"/>
                </a:cubicBezTo>
                <a:lnTo>
                  <a:pt x="804672" y="1471086"/>
                </a:lnTo>
                <a:lnTo>
                  <a:pt x="694944" y="1434510"/>
                </a:lnTo>
                <a:cubicBezTo>
                  <a:pt x="682752" y="1430446"/>
                  <a:pt x="669061" y="1429447"/>
                  <a:pt x="658368" y="1422318"/>
                </a:cubicBezTo>
                <a:cubicBezTo>
                  <a:pt x="633984" y="1406062"/>
                  <a:pt x="613018" y="1382817"/>
                  <a:pt x="585216" y="1373550"/>
                </a:cubicBezTo>
                <a:lnTo>
                  <a:pt x="512064" y="1349166"/>
                </a:lnTo>
                <a:cubicBezTo>
                  <a:pt x="499872" y="1336974"/>
                  <a:pt x="489098" y="1323176"/>
                  <a:pt x="475488" y="1312590"/>
                </a:cubicBezTo>
                <a:cubicBezTo>
                  <a:pt x="452355" y="1294598"/>
                  <a:pt x="402336" y="1263822"/>
                  <a:pt x="402336" y="1263822"/>
                </a:cubicBezTo>
                <a:cubicBezTo>
                  <a:pt x="369023" y="1163883"/>
                  <a:pt x="426645" y="1318573"/>
                  <a:pt x="316992" y="1154094"/>
                </a:cubicBezTo>
                <a:lnTo>
                  <a:pt x="243840" y="1044366"/>
                </a:lnTo>
                <a:cubicBezTo>
                  <a:pt x="235712" y="1032174"/>
                  <a:pt x="224090" y="1021691"/>
                  <a:pt x="219456" y="1007790"/>
                </a:cubicBezTo>
                <a:lnTo>
                  <a:pt x="182880" y="898062"/>
                </a:lnTo>
                <a:cubicBezTo>
                  <a:pt x="178816" y="885870"/>
                  <a:pt x="177817" y="872179"/>
                  <a:pt x="170688" y="861486"/>
                </a:cubicBezTo>
                <a:cubicBezTo>
                  <a:pt x="162560" y="849294"/>
                  <a:pt x="152255" y="838300"/>
                  <a:pt x="146304" y="824910"/>
                </a:cubicBezTo>
                <a:cubicBezTo>
                  <a:pt x="119778" y="765226"/>
                  <a:pt x="126096" y="757551"/>
                  <a:pt x="109728" y="702990"/>
                </a:cubicBezTo>
                <a:cubicBezTo>
                  <a:pt x="102342" y="678371"/>
                  <a:pt x="93472" y="654222"/>
                  <a:pt x="85344" y="629838"/>
                </a:cubicBezTo>
                <a:cubicBezTo>
                  <a:pt x="81280" y="617646"/>
                  <a:pt x="76269" y="605730"/>
                  <a:pt x="73152" y="593262"/>
                </a:cubicBezTo>
                <a:cubicBezTo>
                  <a:pt x="18775" y="375755"/>
                  <a:pt x="71979" y="599588"/>
                  <a:pt x="36576" y="422574"/>
                </a:cubicBezTo>
                <a:cubicBezTo>
                  <a:pt x="33290" y="406143"/>
                  <a:pt x="27139" y="390334"/>
                  <a:pt x="24384" y="373806"/>
                </a:cubicBezTo>
                <a:cubicBezTo>
                  <a:pt x="9007" y="281546"/>
                  <a:pt x="6179" y="186082"/>
                  <a:pt x="0" y="93390"/>
                </a:cubicBezTo>
                <a:cubicBezTo>
                  <a:pt x="41135" y="-71150"/>
                  <a:pt x="129" y="25329"/>
                  <a:pt x="377952" y="56814"/>
                </a:cubicBezTo>
                <a:cubicBezTo>
                  <a:pt x="403566" y="58949"/>
                  <a:pt x="426720" y="73070"/>
                  <a:pt x="451104" y="81198"/>
                </a:cubicBezTo>
                <a:cubicBezTo>
                  <a:pt x="463296" y="85262"/>
                  <a:pt x="476987" y="86261"/>
                  <a:pt x="487680" y="93390"/>
                </a:cubicBezTo>
                <a:cubicBezTo>
                  <a:pt x="499872" y="101518"/>
                  <a:pt x="511150" y="111221"/>
                  <a:pt x="524256" y="117774"/>
                </a:cubicBezTo>
                <a:cubicBezTo>
                  <a:pt x="535751" y="123521"/>
                  <a:pt x="549337" y="124219"/>
                  <a:pt x="560832" y="129966"/>
                </a:cubicBezTo>
                <a:cubicBezTo>
                  <a:pt x="573938" y="136519"/>
                  <a:pt x="584302" y="147797"/>
                  <a:pt x="597408" y="154350"/>
                </a:cubicBezTo>
                <a:cubicBezTo>
                  <a:pt x="608903" y="160097"/>
                  <a:pt x="622750" y="160301"/>
                  <a:pt x="633984" y="166542"/>
                </a:cubicBezTo>
                <a:cubicBezTo>
                  <a:pt x="759752" y="236413"/>
                  <a:pt x="660950" y="199915"/>
                  <a:pt x="743712" y="227502"/>
                </a:cubicBezTo>
                <a:cubicBezTo>
                  <a:pt x="759968" y="239694"/>
                  <a:pt x="777052" y="250854"/>
                  <a:pt x="792480" y="264078"/>
                </a:cubicBezTo>
                <a:cubicBezTo>
                  <a:pt x="874620" y="334484"/>
                  <a:pt x="784793" y="271145"/>
                  <a:pt x="865632" y="325038"/>
                </a:cubicBezTo>
                <a:cubicBezTo>
                  <a:pt x="873760" y="337230"/>
                  <a:pt x="879655" y="351253"/>
                  <a:pt x="890016" y="361614"/>
                </a:cubicBezTo>
                <a:cubicBezTo>
                  <a:pt x="960459" y="432057"/>
                  <a:pt x="893261" y="332694"/>
                  <a:pt x="963168" y="422574"/>
                </a:cubicBezTo>
                <a:cubicBezTo>
                  <a:pt x="1065249" y="553821"/>
                  <a:pt x="965474" y="449264"/>
                  <a:pt x="1048512" y="532302"/>
                </a:cubicBezTo>
                <a:cubicBezTo>
                  <a:pt x="1052576" y="544494"/>
                  <a:pt x="1054463" y="557644"/>
                  <a:pt x="1060704" y="568878"/>
                </a:cubicBezTo>
                <a:lnTo>
                  <a:pt x="1133856" y="678606"/>
                </a:lnTo>
                <a:lnTo>
                  <a:pt x="1158240" y="715182"/>
                </a:lnTo>
                <a:cubicBezTo>
                  <a:pt x="1166368" y="727374"/>
                  <a:pt x="1172263" y="741397"/>
                  <a:pt x="1182624" y="751758"/>
                </a:cubicBezTo>
                <a:cubicBezTo>
                  <a:pt x="1194816" y="763950"/>
                  <a:pt x="1208614" y="774724"/>
                  <a:pt x="1219200" y="788334"/>
                </a:cubicBezTo>
                <a:cubicBezTo>
                  <a:pt x="1237192" y="811467"/>
                  <a:pt x="1247246" y="840764"/>
                  <a:pt x="1267968" y="861486"/>
                </a:cubicBezTo>
                <a:cubicBezTo>
                  <a:pt x="1294932" y="888450"/>
                  <a:pt x="1311954" y="900690"/>
                  <a:pt x="1328928" y="934638"/>
                </a:cubicBezTo>
                <a:cubicBezTo>
                  <a:pt x="1356421" y="989625"/>
                  <a:pt x="1321828" y="955379"/>
                  <a:pt x="1365504" y="1007790"/>
                </a:cubicBezTo>
                <a:cubicBezTo>
                  <a:pt x="1376542" y="1021036"/>
                  <a:pt x="1391494" y="1030756"/>
                  <a:pt x="1402080" y="1044366"/>
                </a:cubicBezTo>
                <a:cubicBezTo>
                  <a:pt x="1420072" y="1067499"/>
                  <a:pt x="1434592" y="1093134"/>
                  <a:pt x="1450848" y="1117518"/>
                </a:cubicBezTo>
                <a:cubicBezTo>
                  <a:pt x="1458976" y="1129710"/>
                  <a:pt x="1470598" y="1140193"/>
                  <a:pt x="1475232" y="1154094"/>
                </a:cubicBezTo>
                <a:cubicBezTo>
                  <a:pt x="1479296" y="1166286"/>
                  <a:pt x="1481677" y="1179175"/>
                  <a:pt x="1487424" y="1190670"/>
                </a:cubicBezTo>
                <a:cubicBezTo>
                  <a:pt x="1493977" y="1203776"/>
                  <a:pt x="1505255" y="1214140"/>
                  <a:pt x="1511808" y="1227246"/>
                </a:cubicBezTo>
                <a:cubicBezTo>
                  <a:pt x="1520553" y="1244737"/>
                  <a:pt x="1532286" y="1296965"/>
                  <a:pt x="1536192" y="1312590"/>
                </a:cubicBezTo>
                <a:cubicBezTo>
                  <a:pt x="1532128" y="1389806"/>
                  <a:pt x="1546513" y="1470265"/>
                  <a:pt x="1524000" y="1544238"/>
                </a:cubicBezTo>
                <a:cubicBezTo>
                  <a:pt x="1515467" y="1572274"/>
                  <a:pt x="1475232" y="1576750"/>
                  <a:pt x="1450848" y="1593006"/>
                </a:cubicBezTo>
                <a:cubicBezTo>
                  <a:pt x="1409490" y="1620578"/>
                  <a:pt x="1424432" y="1631614"/>
                  <a:pt x="1402080" y="164177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4065B5-E76F-FD0B-4B71-3BF877D3855A}"/>
              </a:ext>
            </a:extLst>
          </p:cNvPr>
          <p:cNvSpPr txBox="1"/>
          <p:nvPr/>
        </p:nvSpPr>
        <p:spPr>
          <a:xfrm>
            <a:off x="1697154" y="2825528"/>
            <a:ext cx="1266757" cy="307777"/>
          </a:xfrm>
          <a:prstGeom prst="rect">
            <a:avLst/>
          </a:prstGeom>
          <a:noFill/>
        </p:spPr>
        <p:txBody>
          <a:bodyPr wrap="none" rtlCol="0">
            <a:spAutoFit/>
          </a:bodyPr>
          <a:lstStyle/>
          <a:p>
            <a:r>
              <a:rPr lang="en-US" sz="1400" dirty="0"/>
              <a:t>colored by BFR</a:t>
            </a:r>
          </a:p>
        </p:txBody>
      </p:sp>
      <p:sp>
        <p:nvSpPr>
          <p:cNvPr id="16" name="TextBox 15">
            <a:extLst>
              <a:ext uri="{FF2B5EF4-FFF2-40B4-BE49-F238E27FC236}">
                <a16:creationId xmlns:a16="http://schemas.microsoft.com/office/drawing/2014/main" id="{4E6D3970-FCD3-5E85-0693-63F50B5F4A56}"/>
              </a:ext>
            </a:extLst>
          </p:cNvPr>
          <p:cNvSpPr txBox="1"/>
          <p:nvPr/>
        </p:nvSpPr>
        <p:spPr>
          <a:xfrm>
            <a:off x="5387175" y="2856876"/>
            <a:ext cx="1285993" cy="307777"/>
          </a:xfrm>
          <a:prstGeom prst="rect">
            <a:avLst/>
          </a:prstGeom>
          <a:noFill/>
        </p:spPr>
        <p:txBody>
          <a:bodyPr wrap="none" rtlCol="0">
            <a:spAutoFit/>
          </a:bodyPr>
          <a:lstStyle/>
          <a:p>
            <a:r>
              <a:rPr lang="en-US" sz="1400" dirty="0"/>
              <a:t>colored by AAE</a:t>
            </a:r>
          </a:p>
        </p:txBody>
      </p:sp>
      <p:sp>
        <p:nvSpPr>
          <p:cNvPr id="17" name="TextBox 16">
            <a:extLst>
              <a:ext uri="{FF2B5EF4-FFF2-40B4-BE49-F238E27FC236}">
                <a16:creationId xmlns:a16="http://schemas.microsoft.com/office/drawing/2014/main" id="{DF5EFCE7-B045-FBEA-F1F9-77DF1F0AA91A}"/>
              </a:ext>
            </a:extLst>
          </p:cNvPr>
          <p:cNvSpPr txBox="1"/>
          <p:nvPr/>
        </p:nvSpPr>
        <p:spPr>
          <a:xfrm>
            <a:off x="9020520" y="2860350"/>
            <a:ext cx="1255793" cy="307777"/>
          </a:xfrm>
          <a:prstGeom prst="rect">
            <a:avLst/>
          </a:prstGeom>
          <a:noFill/>
        </p:spPr>
        <p:txBody>
          <a:bodyPr wrap="none" rtlCol="0">
            <a:spAutoFit/>
          </a:bodyPr>
          <a:lstStyle/>
          <a:p>
            <a:r>
              <a:rPr lang="en-US" sz="1400" dirty="0"/>
              <a:t>colored by SSA</a:t>
            </a:r>
          </a:p>
        </p:txBody>
      </p:sp>
      <p:sp>
        <p:nvSpPr>
          <p:cNvPr id="5" name="TextBox 4">
            <a:extLst>
              <a:ext uri="{FF2B5EF4-FFF2-40B4-BE49-F238E27FC236}">
                <a16:creationId xmlns:a16="http://schemas.microsoft.com/office/drawing/2014/main" id="{75C10C6E-671C-11F4-C223-885CA1996550}"/>
              </a:ext>
            </a:extLst>
          </p:cNvPr>
          <p:cNvSpPr txBox="1"/>
          <p:nvPr/>
        </p:nvSpPr>
        <p:spPr>
          <a:xfrm>
            <a:off x="3966878" y="60057"/>
            <a:ext cx="3077574" cy="369332"/>
          </a:xfrm>
          <a:prstGeom prst="rect">
            <a:avLst/>
          </a:prstGeom>
          <a:noFill/>
        </p:spPr>
        <p:txBody>
          <a:bodyPr wrap="none" rtlCol="0">
            <a:spAutoFit/>
          </a:bodyPr>
          <a:lstStyle/>
          <a:p>
            <a:r>
              <a:rPr lang="en-US" dirty="0"/>
              <a:t>Other  systematic relationships</a:t>
            </a:r>
          </a:p>
        </p:txBody>
      </p:sp>
      <p:sp>
        <p:nvSpPr>
          <p:cNvPr id="7" name="TextBox 6">
            <a:extLst>
              <a:ext uri="{FF2B5EF4-FFF2-40B4-BE49-F238E27FC236}">
                <a16:creationId xmlns:a16="http://schemas.microsoft.com/office/drawing/2014/main" id="{77006D92-4815-7BFD-632F-3366AEB09F0E}"/>
              </a:ext>
            </a:extLst>
          </p:cNvPr>
          <p:cNvSpPr txBox="1"/>
          <p:nvPr/>
        </p:nvSpPr>
        <p:spPr>
          <a:xfrm>
            <a:off x="9208416" y="6531853"/>
            <a:ext cx="2605906" cy="369332"/>
          </a:xfrm>
          <a:prstGeom prst="rect">
            <a:avLst/>
          </a:prstGeom>
          <a:noFill/>
        </p:spPr>
        <p:txBody>
          <a:bodyPr wrap="none" rtlCol="0">
            <a:spAutoFit/>
          </a:bodyPr>
          <a:lstStyle/>
          <a:p>
            <a:r>
              <a:rPr lang="en-US" dirty="0"/>
              <a:t>Best for separating smoke</a:t>
            </a:r>
          </a:p>
        </p:txBody>
      </p:sp>
      <p:sp>
        <p:nvSpPr>
          <p:cNvPr id="9" name="TextBox 8">
            <a:extLst>
              <a:ext uri="{FF2B5EF4-FFF2-40B4-BE49-F238E27FC236}">
                <a16:creationId xmlns:a16="http://schemas.microsoft.com/office/drawing/2014/main" id="{9A8B2778-F696-707A-16AB-A941A4607807}"/>
              </a:ext>
            </a:extLst>
          </p:cNvPr>
          <p:cNvSpPr txBox="1"/>
          <p:nvPr/>
        </p:nvSpPr>
        <p:spPr>
          <a:xfrm>
            <a:off x="6252" y="4054089"/>
            <a:ext cx="1464632" cy="369332"/>
          </a:xfrm>
          <a:prstGeom prst="rect">
            <a:avLst/>
          </a:prstGeom>
          <a:noFill/>
        </p:spPr>
        <p:txBody>
          <a:bodyPr wrap="none" rtlCol="0">
            <a:spAutoFit/>
          </a:bodyPr>
          <a:lstStyle/>
          <a:p>
            <a:r>
              <a:rPr lang="en-US" dirty="0"/>
              <a:t>scat&lt;30 Mm</a:t>
            </a:r>
            <a:r>
              <a:rPr lang="en-US" baseline="30000" dirty="0"/>
              <a:t>-1</a:t>
            </a:r>
          </a:p>
        </p:txBody>
      </p:sp>
      <p:sp>
        <p:nvSpPr>
          <p:cNvPr id="21" name="TextBox 20">
            <a:extLst>
              <a:ext uri="{FF2B5EF4-FFF2-40B4-BE49-F238E27FC236}">
                <a16:creationId xmlns:a16="http://schemas.microsoft.com/office/drawing/2014/main" id="{C7D0BE4C-2B4E-1B6A-2A6A-B1D14F385B7B}"/>
              </a:ext>
            </a:extLst>
          </p:cNvPr>
          <p:cNvSpPr txBox="1"/>
          <p:nvPr/>
        </p:nvSpPr>
        <p:spPr>
          <a:xfrm>
            <a:off x="-35824" y="1260519"/>
            <a:ext cx="1581651" cy="369332"/>
          </a:xfrm>
          <a:prstGeom prst="rect">
            <a:avLst/>
          </a:prstGeom>
          <a:noFill/>
        </p:spPr>
        <p:txBody>
          <a:bodyPr wrap="none" rtlCol="0">
            <a:spAutoFit/>
          </a:bodyPr>
          <a:lstStyle/>
          <a:p>
            <a:r>
              <a:rPr lang="en-US" dirty="0"/>
              <a:t>scat&gt;100 Mm</a:t>
            </a:r>
            <a:r>
              <a:rPr lang="en-US" baseline="30000" dirty="0"/>
              <a:t>-1</a:t>
            </a:r>
          </a:p>
        </p:txBody>
      </p:sp>
      <p:sp>
        <p:nvSpPr>
          <p:cNvPr id="22" name="Oval 21">
            <a:extLst>
              <a:ext uri="{FF2B5EF4-FFF2-40B4-BE49-F238E27FC236}">
                <a16:creationId xmlns:a16="http://schemas.microsoft.com/office/drawing/2014/main" id="{48575799-D1EA-953B-B1B1-701716F131FA}"/>
              </a:ext>
            </a:extLst>
          </p:cNvPr>
          <p:cNvSpPr/>
          <p:nvPr/>
        </p:nvSpPr>
        <p:spPr>
          <a:xfrm>
            <a:off x="3736186" y="5159069"/>
            <a:ext cx="172897" cy="182881"/>
          </a:xfrm>
          <a:prstGeom prst="ellipse">
            <a:avLst/>
          </a:prstGeom>
          <a:solidFill>
            <a:srgbClr val="FA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00F7C52-87FC-23B3-6E29-36C7A1D1A911}"/>
              </a:ext>
            </a:extLst>
          </p:cNvPr>
          <p:cNvPicPr>
            <a:picLocks noChangeAspect="1"/>
          </p:cNvPicPr>
          <p:nvPr/>
        </p:nvPicPr>
        <p:blipFill>
          <a:blip r:embed="rId8"/>
          <a:stretch>
            <a:fillRect/>
          </a:stretch>
        </p:blipFill>
        <p:spPr>
          <a:xfrm>
            <a:off x="9684185" y="5228536"/>
            <a:ext cx="190500" cy="203200"/>
          </a:xfrm>
          <a:prstGeom prst="rect">
            <a:avLst/>
          </a:prstGeom>
        </p:spPr>
      </p:pic>
      <p:pic>
        <p:nvPicPr>
          <p:cNvPr id="29" name="Picture 28">
            <a:extLst>
              <a:ext uri="{FF2B5EF4-FFF2-40B4-BE49-F238E27FC236}">
                <a16:creationId xmlns:a16="http://schemas.microsoft.com/office/drawing/2014/main" id="{553F951B-8343-A5C1-36D7-3706973C4470}"/>
              </a:ext>
            </a:extLst>
          </p:cNvPr>
          <p:cNvPicPr>
            <a:picLocks noChangeAspect="1"/>
          </p:cNvPicPr>
          <p:nvPr/>
        </p:nvPicPr>
        <p:blipFill>
          <a:blip r:embed="rId8"/>
          <a:stretch>
            <a:fillRect/>
          </a:stretch>
        </p:blipFill>
        <p:spPr>
          <a:xfrm>
            <a:off x="7857968" y="5432587"/>
            <a:ext cx="190500" cy="203200"/>
          </a:xfrm>
          <a:prstGeom prst="rect">
            <a:avLst/>
          </a:prstGeom>
        </p:spPr>
      </p:pic>
      <p:sp>
        <p:nvSpPr>
          <p:cNvPr id="2" name="TextBox 1">
            <a:extLst>
              <a:ext uri="{FF2B5EF4-FFF2-40B4-BE49-F238E27FC236}">
                <a16:creationId xmlns:a16="http://schemas.microsoft.com/office/drawing/2014/main" id="{74BE1638-2CF3-4712-739E-99E52BAE3A63}"/>
              </a:ext>
            </a:extLst>
          </p:cNvPr>
          <p:cNvSpPr txBox="1"/>
          <p:nvPr/>
        </p:nvSpPr>
        <p:spPr>
          <a:xfrm>
            <a:off x="5014561" y="395134"/>
            <a:ext cx="3033907" cy="369332"/>
          </a:xfrm>
          <a:prstGeom prst="rect">
            <a:avLst/>
          </a:prstGeom>
          <a:noFill/>
        </p:spPr>
        <p:txBody>
          <a:bodyPr wrap="none" rtlCol="0">
            <a:spAutoFit/>
          </a:bodyPr>
          <a:lstStyle/>
          <a:p>
            <a:r>
              <a:rPr lang="en-US" dirty="0">
                <a:solidFill>
                  <a:srgbClr val="FF0000"/>
                </a:solidFill>
              </a:rPr>
              <a:t>skip?? and go into smoke age?</a:t>
            </a:r>
          </a:p>
        </p:txBody>
      </p:sp>
    </p:spTree>
    <p:extLst>
      <p:ext uri="{BB962C8B-B14F-4D97-AF65-F5344CB8AC3E}">
        <p14:creationId xmlns:p14="http://schemas.microsoft.com/office/powerpoint/2010/main" val="55686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167D2-B635-6608-A87D-2FF593E39AD5}"/>
              </a:ext>
            </a:extLst>
          </p:cNvPr>
          <p:cNvPicPr>
            <a:picLocks noChangeAspect="1"/>
          </p:cNvPicPr>
          <p:nvPr/>
        </p:nvPicPr>
        <p:blipFill rotWithShape="1">
          <a:blip r:embed="rId2"/>
          <a:srcRect t="33456"/>
          <a:stretch/>
        </p:blipFill>
        <p:spPr>
          <a:xfrm>
            <a:off x="-151472" y="3681446"/>
            <a:ext cx="6149936" cy="3069321"/>
          </a:xfrm>
          <a:prstGeom prst="rect">
            <a:avLst/>
          </a:prstGeom>
        </p:spPr>
      </p:pic>
      <p:pic>
        <p:nvPicPr>
          <p:cNvPr id="5" name="Picture 4">
            <a:extLst>
              <a:ext uri="{FF2B5EF4-FFF2-40B4-BE49-F238E27FC236}">
                <a16:creationId xmlns:a16="http://schemas.microsoft.com/office/drawing/2014/main" id="{24BF275A-1E3C-3122-7B46-AD65500FC046}"/>
              </a:ext>
            </a:extLst>
          </p:cNvPr>
          <p:cNvPicPr>
            <a:picLocks noChangeAspect="1"/>
          </p:cNvPicPr>
          <p:nvPr/>
        </p:nvPicPr>
        <p:blipFill rotWithShape="1">
          <a:blip r:embed="rId3"/>
          <a:srcRect t="33972"/>
          <a:stretch/>
        </p:blipFill>
        <p:spPr>
          <a:xfrm>
            <a:off x="-110096" y="-3035"/>
            <a:ext cx="6149936" cy="3045533"/>
          </a:xfrm>
          <a:prstGeom prst="rect">
            <a:avLst/>
          </a:prstGeom>
        </p:spPr>
      </p:pic>
      <p:pic>
        <p:nvPicPr>
          <p:cNvPr id="7" name="Picture 6">
            <a:extLst>
              <a:ext uri="{FF2B5EF4-FFF2-40B4-BE49-F238E27FC236}">
                <a16:creationId xmlns:a16="http://schemas.microsoft.com/office/drawing/2014/main" id="{DE5BD15C-F996-E75A-BDC3-F131CE104C17}"/>
              </a:ext>
            </a:extLst>
          </p:cNvPr>
          <p:cNvPicPr>
            <a:picLocks noChangeAspect="1"/>
          </p:cNvPicPr>
          <p:nvPr/>
        </p:nvPicPr>
        <p:blipFill rotWithShape="1">
          <a:blip r:embed="rId4"/>
          <a:srcRect t="33456"/>
          <a:stretch/>
        </p:blipFill>
        <p:spPr>
          <a:xfrm>
            <a:off x="5991072" y="-18274"/>
            <a:ext cx="6149936" cy="3069321"/>
          </a:xfrm>
          <a:prstGeom prst="rect">
            <a:avLst/>
          </a:prstGeom>
        </p:spPr>
      </p:pic>
      <p:pic>
        <p:nvPicPr>
          <p:cNvPr id="9" name="Picture 8">
            <a:extLst>
              <a:ext uri="{FF2B5EF4-FFF2-40B4-BE49-F238E27FC236}">
                <a16:creationId xmlns:a16="http://schemas.microsoft.com/office/drawing/2014/main" id="{3ABF7E05-EEC8-750E-2D4E-FE6F1B7FCF98}"/>
              </a:ext>
            </a:extLst>
          </p:cNvPr>
          <p:cNvPicPr>
            <a:picLocks noChangeAspect="1"/>
          </p:cNvPicPr>
          <p:nvPr/>
        </p:nvPicPr>
        <p:blipFill rotWithShape="1">
          <a:blip r:embed="rId5"/>
          <a:srcRect t="33456"/>
          <a:stretch/>
        </p:blipFill>
        <p:spPr>
          <a:xfrm>
            <a:off x="5991072" y="3681446"/>
            <a:ext cx="6149936" cy="3069321"/>
          </a:xfrm>
          <a:prstGeom prst="rect">
            <a:avLst/>
          </a:prstGeom>
        </p:spPr>
      </p:pic>
      <p:sp>
        <p:nvSpPr>
          <p:cNvPr id="10" name="TextBox 9">
            <a:extLst>
              <a:ext uri="{FF2B5EF4-FFF2-40B4-BE49-F238E27FC236}">
                <a16:creationId xmlns:a16="http://schemas.microsoft.com/office/drawing/2014/main" id="{94C8228F-92E0-4ED7-0377-FB48DEEF7F72}"/>
              </a:ext>
            </a:extLst>
          </p:cNvPr>
          <p:cNvSpPr txBox="1"/>
          <p:nvPr/>
        </p:nvSpPr>
        <p:spPr>
          <a:xfrm>
            <a:off x="2837935" y="2862107"/>
            <a:ext cx="540533" cy="369332"/>
          </a:xfrm>
          <a:prstGeom prst="rect">
            <a:avLst/>
          </a:prstGeom>
          <a:noFill/>
        </p:spPr>
        <p:txBody>
          <a:bodyPr wrap="none" rtlCol="0">
            <a:spAutoFit/>
          </a:bodyPr>
          <a:lstStyle/>
          <a:p>
            <a:r>
              <a:rPr lang="en-US" dirty="0"/>
              <a:t>BFR</a:t>
            </a:r>
          </a:p>
        </p:txBody>
      </p:sp>
      <p:sp>
        <p:nvSpPr>
          <p:cNvPr id="11" name="TextBox 10">
            <a:extLst>
              <a:ext uri="{FF2B5EF4-FFF2-40B4-BE49-F238E27FC236}">
                <a16:creationId xmlns:a16="http://schemas.microsoft.com/office/drawing/2014/main" id="{A4277353-3066-3C7B-3515-8BDBE3969012}"/>
              </a:ext>
            </a:extLst>
          </p:cNvPr>
          <p:cNvSpPr txBox="1"/>
          <p:nvPr/>
        </p:nvSpPr>
        <p:spPr>
          <a:xfrm>
            <a:off x="490151" y="1767016"/>
            <a:ext cx="457176" cy="369332"/>
          </a:xfrm>
          <a:prstGeom prst="rect">
            <a:avLst/>
          </a:prstGeom>
          <a:noFill/>
        </p:spPr>
        <p:txBody>
          <a:bodyPr wrap="none" rtlCol="0">
            <a:spAutoFit/>
          </a:bodyPr>
          <a:lstStyle/>
          <a:p>
            <a:r>
              <a:rPr lang="en-US" dirty="0"/>
              <a:t>CN</a:t>
            </a:r>
          </a:p>
        </p:txBody>
      </p:sp>
      <p:sp>
        <p:nvSpPr>
          <p:cNvPr id="12" name="TextBox 11">
            <a:extLst>
              <a:ext uri="{FF2B5EF4-FFF2-40B4-BE49-F238E27FC236}">
                <a16:creationId xmlns:a16="http://schemas.microsoft.com/office/drawing/2014/main" id="{A3E9456C-F6F4-D2FB-648B-6EC08450F70C}"/>
              </a:ext>
            </a:extLst>
          </p:cNvPr>
          <p:cNvSpPr txBox="1"/>
          <p:nvPr/>
        </p:nvSpPr>
        <p:spPr>
          <a:xfrm>
            <a:off x="3559931" y="1746421"/>
            <a:ext cx="562975" cy="369332"/>
          </a:xfrm>
          <a:prstGeom prst="rect">
            <a:avLst/>
          </a:prstGeom>
          <a:noFill/>
        </p:spPr>
        <p:txBody>
          <a:bodyPr wrap="none" rtlCol="0">
            <a:spAutoFit/>
          </a:bodyPr>
          <a:lstStyle/>
          <a:p>
            <a:r>
              <a:rPr lang="en-US" dirty="0"/>
              <a:t>AAE</a:t>
            </a:r>
          </a:p>
        </p:txBody>
      </p:sp>
      <p:sp>
        <p:nvSpPr>
          <p:cNvPr id="13" name="TextBox 12">
            <a:extLst>
              <a:ext uri="{FF2B5EF4-FFF2-40B4-BE49-F238E27FC236}">
                <a16:creationId xmlns:a16="http://schemas.microsoft.com/office/drawing/2014/main" id="{36D8C3C0-A7F0-C27C-E7CB-6390BD693291}"/>
              </a:ext>
            </a:extLst>
          </p:cNvPr>
          <p:cNvSpPr txBox="1"/>
          <p:nvPr/>
        </p:nvSpPr>
        <p:spPr>
          <a:xfrm>
            <a:off x="3452839" y="70022"/>
            <a:ext cx="534057" cy="369332"/>
          </a:xfrm>
          <a:prstGeom prst="rect">
            <a:avLst/>
          </a:prstGeom>
          <a:noFill/>
        </p:spPr>
        <p:txBody>
          <a:bodyPr wrap="none" rtlCol="0">
            <a:spAutoFit/>
          </a:bodyPr>
          <a:lstStyle/>
          <a:p>
            <a:r>
              <a:rPr lang="en-US" dirty="0"/>
              <a:t>SAE</a:t>
            </a:r>
          </a:p>
        </p:txBody>
      </p:sp>
      <p:sp>
        <p:nvSpPr>
          <p:cNvPr id="14" name="TextBox 13">
            <a:extLst>
              <a:ext uri="{FF2B5EF4-FFF2-40B4-BE49-F238E27FC236}">
                <a16:creationId xmlns:a16="http://schemas.microsoft.com/office/drawing/2014/main" id="{2EBA59DB-3EE8-36BD-D946-84DEDC7BA259}"/>
              </a:ext>
            </a:extLst>
          </p:cNvPr>
          <p:cNvSpPr txBox="1"/>
          <p:nvPr/>
        </p:nvSpPr>
        <p:spPr>
          <a:xfrm>
            <a:off x="395414" y="885566"/>
            <a:ext cx="527645" cy="369332"/>
          </a:xfrm>
          <a:prstGeom prst="rect">
            <a:avLst/>
          </a:prstGeom>
          <a:noFill/>
        </p:spPr>
        <p:txBody>
          <a:bodyPr wrap="none" rtlCol="0">
            <a:spAutoFit/>
          </a:bodyPr>
          <a:lstStyle/>
          <a:p>
            <a:r>
              <a:rPr lang="en-US" dirty="0"/>
              <a:t>SSA</a:t>
            </a:r>
          </a:p>
        </p:txBody>
      </p:sp>
      <p:sp>
        <p:nvSpPr>
          <p:cNvPr id="15" name="TextBox 14">
            <a:extLst>
              <a:ext uri="{FF2B5EF4-FFF2-40B4-BE49-F238E27FC236}">
                <a16:creationId xmlns:a16="http://schemas.microsoft.com/office/drawing/2014/main" id="{94DC32A9-79C1-DA9C-6540-F174475C246C}"/>
              </a:ext>
            </a:extLst>
          </p:cNvPr>
          <p:cNvSpPr txBox="1"/>
          <p:nvPr/>
        </p:nvSpPr>
        <p:spPr>
          <a:xfrm>
            <a:off x="2759676" y="6566101"/>
            <a:ext cx="562975" cy="369332"/>
          </a:xfrm>
          <a:prstGeom prst="rect">
            <a:avLst/>
          </a:prstGeom>
          <a:noFill/>
        </p:spPr>
        <p:txBody>
          <a:bodyPr wrap="none" rtlCol="0">
            <a:spAutoFit/>
          </a:bodyPr>
          <a:lstStyle/>
          <a:p>
            <a:r>
              <a:rPr lang="en-US" dirty="0"/>
              <a:t>AAE</a:t>
            </a:r>
          </a:p>
        </p:txBody>
      </p:sp>
      <p:sp>
        <p:nvSpPr>
          <p:cNvPr id="16" name="TextBox 15">
            <a:extLst>
              <a:ext uri="{FF2B5EF4-FFF2-40B4-BE49-F238E27FC236}">
                <a16:creationId xmlns:a16="http://schemas.microsoft.com/office/drawing/2014/main" id="{242BDD58-83CC-F8E9-24E7-A1CF7AB5818F}"/>
              </a:ext>
            </a:extLst>
          </p:cNvPr>
          <p:cNvSpPr txBox="1"/>
          <p:nvPr/>
        </p:nvSpPr>
        <p:spPr>
          <a:xfrm>
            <a:off x="3418702" y="5379308"/>
            <a:ext cx="457176" cy="369332"/>
          </a:xfrm>
          <a:prstGeom prst="rect">
            <a:avLst/>
          </a:prstGeom>
          <a:noFill/>
        </p:spPr>
        <p:txBody>
          <a:bodyPr wrap="none" rtlCol="0">
            <a:spAutoFit/>
          </a:bodyPr>
          <a:lstStyle/>
          <a:p>
            <a:r>
              <a:rPr lang="en-US" dirty="0"/>
              <a:t>CN</a:t>
            </a:r>
          </a:p>
        </p:txBody>
      </p:sp>
      <p:sp>
        <p:nvSpPr>
          <p:cNvPr id="17" name="TextBox 16">
            <a:extLst>
              <a:ext uri="{FF2B5EF4-FFF2-40B4-BE49-F238E27FC236}">
                <a16:creationId xmlns:a16="http://schemas.microsoft.com/office/drawing/2014/main" id="{48470A2D-1CD5-8A67-9FBE-2D66E1C0D20A}"/>
              </a:ext>
            </a:extLst>
          </p:cNvPr>
          <p:cNvSpPr txBox="1"/>
          <p:nvPr/>
        </p:nvSpPr>
        <p:spPr>
          <a:xfrm>
            <a:off x="397785" y="6071286"/>
            <a:ext cx="534057" cy="369332"/>
          </a:xfrm>
          <a:prstGeom prst="rect">
            <a:avLst/>
          </a:prstGeom>
          <a:noFill/>
        </p:spPr>
        <p:txBody>
          <a:bodyPr wrap="none" rtlCol="0">
            <a:spAutoFit/>
          </a:bodyPr>
          <a:lstStyle/>
          <a:p>
            <a:r>
              <a:rPr lang="en-US" dirty="0"/>
              <a:t>SAE</a:t>
            </a:r>
          </a:p>
        </p:txBody>
      </p:sp>
      <p:sp>
        <p:nvSpPr>
          <p:cNvPr id="18" name="TextBox 17">
            <a:extLst>
              <a:ext uri="{FF2B5EF4-FFF2-40B4-BE49-F238E27FC236}">
                <a16:creationId xmlns:a16="http://schemas.microsoft.com/office/drawing/2014/main" id="{B9BD3012-D647-0C54-D801-783292CCB771}"/>
              </a:ext>
            </a:extLst>
          </p:cNvPr>
          <p:cNvSpPr txBox="1"/>
          <p:nvPr/>
        </p:nvSpPr>
        <p:spPr>
          <a:xfrm>
            <a:off x="1993557" y="4613189"/>
            <a:ext cx="527645" cy="369332"/>
          </a:xfrm>
          <a:prstGeom prst="rect">
            <a:avLst/>
          </a:prstGeom>
          <a:noFill/>
        </p:spPr>
        <p:txBody>
          <a:bodyPr wrap="none" rtlCol="0">
            <a:spAutoFit/>
          </a:bodyPr>
          <a:lstStyle/>
          <a:p>
            <a:r>
              <a:rPr lang="en-US" dirty="0"/>
              <a:t>SSA</a:t>
            </a:r>
          </a:p>
        </p:txBody>
      </p:sp>
      <p:sp>
        <p:nvSpPr>
          <p:cNvPr id="19" name="TextBox 18">
            <a:extLst>
              <a:ext uri="{FF2B5EF4-FFF2-40B4-BE49-F238E27FC236}">
                <a16:creationId xmlns:a16="http://schemas.microsoft.com/office/drawing/2014/main" id="{05247160-2747-063C-E3E3-B01C5FE91E86}"/>
              </a:ext>
            </a:extLst>
          </p:cNvPr>
          <p:cNvSpPr txBox="1"/>
          <p:nvPr/>
        </p:nvSpPr>
        <p:spPr>
          <a:xfrm>
            <a:off x="5292811" y="4613189"/>
            <a:ext cx="540533" cy="369332"/>
          </a:xfrm>
          <a:prstGeom prst="rect">
            <a:avLst/>
          </a:prstGeom>
          <a:noFill/>
        </p:spPr>
        <p:txBody>
          <a:bodyPr wrap="none" rtlCol="0">
            <a:spAutoFit/>
          </a:bodyPr>
          <a:lstStyle/>
          <a:p>
            <a:r>
              <a:rPr lang="en-US" dirty="0"/>
              <a:t>BFR</a:t>
            </a:r>
          </a:p>
        </p:txBody>
      </p:sp>
      <p:sp>
        <p:nvSpPr>
          <p:cNvPr id="20" name="TextBox 19">
            <a:extLst>
              <a:ext uri="{FF2B5EF4-FFF2-40B4-BE49-F238E27FC236}">
                <a16:creationId xmlns:a16="http://schemas.microsoft.com/office/drawing/2014/main" id="{9FF99B51-D702-B682-1B75-283FC68C3D37}"/>
              </a:ext>
            </a:extLst>
          </p:cNvPr>
          <p:cNvSpPr txBox="1"/>
          <p:nvPr/>
        </p:nvSpPr>
        <p:spPr>
          <a:xfrm>
            <a:off x="8937550" y="6566101"/>
            <a:ext cx="527645" cy="369332"/>
          </a:xfrm>
          <a:prstGeom prst="rect">
            <a:avLst/>
          </a:prstGeom>
          <a:noFill/>
        </p:spPr>
        <p:txBody>
          <a:bodyPr wrap="none" rtlCol="0">
            <a:spAutoFit/>
          </a:bodyPr>
          <a:lstStyle/>
          <a:p>
            <a:r>
              <a:rPr lang="en-US" dirty="0"/>
              <a:t>SSA</a:t>
            </a:r>
          </a:p>
        </p:txBody>
      </p:sp>
      <p:sp>
        <p:nvSpPr>
          <p:cNvPr id="21" name="TextBox 20">
            <a:extLst>
              <a:ext uri="{FF2B5EF4-FFF2-40B4-BE49-F238E27FC236}">
                <a16:creationId xmlns:a16="http://schemas.microsoft.com/office/drawing/2014/main" id="{BB4E2242-F8D2-A447-1804-8F58B49799ED}"/>
              </a:ext>
            </a:extLst>
          </p:cNvPr>
          <p:cNvSpPr txBox="1"/>
          <p:nvPr/>
        </p:nvSpPr>
        <p:spPr>
          <a:xfrm>
            <a:off x="6590270" y="5453449"/>
            <a:ext cx="457176" cy="369332"/>
          </a:xfrm>
          <a:prstGeom prst="rect">
            <a:avLst/>
          </a:prstGeom>
          <a:noFill/>
        </p:spPr>
        <p:txBody>
          <a:bodyPr wrap="none" rtlCol="0">
            <a:spAutoFit/>
          </a:bodyPr>
          <a:lstStyle/>
          <a:p>
            <a:r>
              <a:rPr lang="en-US" dirty="0"/>
              <a:t>CN</a:t>
            </a:r>
          </a:p>
        </p:txBody>
      </p:sp>
      <p:sp>
        <p:nvSpPr>
          <p:cNvPr id="22" name="TextBox 21">
            <a:extLst>
              <a:ext uri="{FF2B5EF4-FFF2-40B4-BE49-F238E27FC236}">
                <a16:creationId xmlns:a16="http://schemas.microsoft.com/office/drawing/2014/main" id="{2B3EA424-CBE4-EE52-88E2-216AF423B0B0}"/>
              </a:ext>
            </a:extLst>
          </p:cNvPr>
          <p:cNvSpPr txBox="1"/>
          <p:nvPr/>
        </p:nvSpPr>
        <p:spPr>
          <a:xfrm>
            <a:off x="9687697" y="5445211"/>
            <a:ext cx="562975" cy="369332"/>
          </a:xfrm>
          <a:prstGeom prst="rect">
            <a:avLst/>
          </a:prstGeom>
          <a:noFill/>
        </p:spPr>
        <p:txBody>
          <a:bodyPr wrap="none" rtlCol="0">
            <a:spAutoFit/>
          </a:bodyPr>
          <a:lstStyle/>
          <a:p>
            <a:r>
              <a:rPr lang="en-US" dirty="0"/>
              <a:t>AAE</a:t>
            </a:r>
          </a:p>
        </p:txBody>
      </p:sp>
      <p:sp>
        <p:nvSpPr>
          <p:cNvPr id="23" name="TextBox 22">
            <a:extLst>
              <a:ext uri="{FF2B5EF4-FFF2-40B4-BE49-F238E27FC236}">
                <a16:creationId xmlns:a16="http://schemas.microsoft.com/office/drawing/2014/main" id="{78CD1029-F48B-BD81-B0BC-A6BE6D9064CC}"/>
              </a:ext>
            </a:extLst>
          </p:cNvPr>
          <p:cNvSpPr txBox="1"/>
          <p:nvPr/>
        </p:nvSpPr>
        <p:spPr>
          <a:xfrm>
            <a:off x="9584725" y="3830595"/>
            <a:ext cx="534057" cy="369332"/>
          </a:xfrm>
          <a:prstGeom prst="rect">
            <a:avLst/>
          </a:prstGeom>
          <a:noFill/>
        </p:spPr>
        <p:txBody>
          <a:bodyPr wrap="none" rtlCol="0">
            <a:spAutoFit/>
          </a:bodyPr>
          <a:lstStyle/>
          <a:p>
            <a:r>
              <a:rPr lang="en-US" dirty="0"/>
              <a:t>SAE</a:t>
            </a:r>
          </a:p>
        </p:txBody>
      </p:sp>
      <p:sp>
        <p:nvSpPr>
          <p:cNvPr id="24" name="TextBox 23">
            <a:extLst>
              <a:ext uri="{FF2B5EF4-FFF2-40B4-BE49-F238E27FC236}">
                <a16:creationId xmlns:a16="http://schemas.microsoft.com/office/drawing/2014/main" id="{818A4E82-2891-A1D9-A19C-015420D412DB}"/>
              </a:ext>
            </a:extLst>
          </p:cNvPr>
          <p:cNvSpPr txBox="1"/>
          <p:nvPr/>
        </p:nvSpPr>
        <p:spPr>
          <a:xfrm>
            <a:off x="6506913" y="3830595"/>
            <a:ext cx="540533" cy="369332"/>
          </a:xfrm>
          <a:prstGeom prst="rect">
            <a:avLst/>
          </a:prstGeom>
          <a:noFill/>
        </p:spPr>
        <p:txBody>
          <a:bodyPr wrap="none" rtlCol="0">
            <a:spAutoFit/>
          </a:bodyPr>
          <a:lstStyle/>
          <a:p>
            <a:r>
              <a:rPr lang="en-US" dirty="0"/>
              <a:t>BFR</a:t>
            </a:r>
          </a:p>
        </p:txBody>
      </p:sp>
      <p:sp>
        <p:nvSpPr>
          <p:cNvPr id="25" name="TextBox 24">
            <a:extLst>
              <a:ext uri="{FF2B5EF4-FFF2-40B4-BE49-F238E27FC236}">
                <a16:creationId xmlns:a16="http://schemas.microsoft.com/office/drawing/2014/main" id="{5746C275-991E-35E6-BA57-2E6AFC94D996}"/>
              </a:ext>
            </a:extLst>
          </p:cNvPr>
          <p:cNvSpPr txBox="1"/>
          <p:nvPr/>
        </p:nvSpPr>
        <p:spPr>
          <a:xfrm>
            <a:off x="8987871" y="2925762"/>
            <a:ext cx="534057" cy="369332"/>
          </a:xfrm>
          <a:prstGeom prst="rect">
            <a:avLst/>
          </a:prstGeom>
          <a:noFill/>
        </p:spPr>
        <p:txBody>
          <a:bodyPr wrap="none" rtlCol="0">
            <a:spAutoFit/>
          </a:bodyPr>
          <a:lstStyle/>
          <a:p>
            <a:r>
              <a:rPr lang="en-US" dirty="0"/>
              <a:t>SAE</a:t>
            </a:r>
          </a:p>
        </p:txBody>
      </p:sp>
      <p:sp>
        <p:nvSpPr>
          <p:cNvPr id="26" name="TextBox 25">
            <a:extLst>
              <a:ext uri="{FF2B5EF4-FFF2-40B4-BE49-F238E27FC236}">
                <a16:creationId xmlns:a16="http://schemas.microsoft.com/office/drawing/2014/main" id="{50C33583-357B-9C14-C0FA-295A2C0BF076}"/>
              </a:ext>
            </a:extLst>
          </p:cNvPr>
          <p:cNvSpPr txBox="1"/>
          <p:nvPr/>
        </p:nvSpPr>
        <p:spPr>
          <a:xfrm>
            <a:off x="8298956" y="852616"/>
            <a:ext cx="527645" cy="369332"/>
          </a:xfrm>
          <a:prstGeom prst="rect">
            <a:avLst/>
          </a:prstGeom>
          <a:noFill/>
        </p:spPr>
        <p:txBody>
          <a:bodyPr wrap="none" rtlCol="0">
            <a:spAutoFit/>
          </a:bodyPr>
          <a:lstStyle/>
          <a:p>
            <a:r>
              <a:rPr lang="en-US" dirty="0"/>
              <a:t>SSA</a:t>
            </a:r>
          </a:p>
        </p:txBody>
      </p:sp>
      <p:sp>
        <p:nvSpPr>
          <p:cNvPr id="27" name="TextBox 26">
            <a:extLst>
              <a:ext uri="{FF2B5EF4-FFF2-40B4-BE49-F238E27FC236}">
                <a16:creationId xmlns:a16="http://schemas.microsoft.com/office/drawing/2014/main" id="{342BC0BE-CC0F-9DB9-6E18-E2B21222D6D7}"/>
              </a:ext>
            </a:extLst>
          </p:cNvPr>
          <p:cNvSpPr txBox="1"/>
          <p:nvPr/>
        </p:nvSpPr>
        <p:spPr>
          <a:xfrm>
            <a:off x="9577548" y="107233"/>
            <a:ext cx="540533" cy="369332"/>
          </a:xfrm>
          <a:prstGeom prst="rect">
            <a:avLst/>
          </a:prstGeom>
          <a:noFill/>
        </p:spPr>
        <p:txBody>
          <a:bodyPr wrap="none" rtlCol="0">
            <a:spAutoFit/>
          </a:bodyPr>
          <a:lstStyle/>
          <a:p>
            <a:r>
              <a:rPr lang="en-US" dirty="0"/>
              <a:t>BFR</a:t>
            </a:r>
          </a:p>
        </p:txBody>
      </p:sp>
      <p:sp>
        <p:nvSpPr>
          <p:cNvPr id="28" name="TextBox 27">
            <a:extLst>
              <a:ext uri="{FF2B5EF4-FFF2-40B4-BE49-F238E27FC236}">
                <a16:creationId xmlns:a16="http://schemas.microsoft.com/office/drawing/2014/main" id="{5EF0D815-9218-9462-3E5E-52E35A76850F}"/>
              </a:ext>
            </a:extLst>
          </p:cNvPr>
          <p:cNvSpPr txBox="1"/>
          <p:nvPr/>
        </p:nvSpPr>
        <p:spPr>
          <a:xfrm>
            <a:off x="9687697" y="1746421"/>
            <a:ext cx="562975" cy="369332"/>
          </a:xfrm>
          <a:prstGeom prst="rect">
            <a:avLst/>
          </a:prstGeom>
          <a:noFill/>
        </p:spPr>
        <p:txBody>
          <a:bodyPr wrap="none" rtlCol="0">
            <a:spAutoFit/>
          </a:bodyPr>
          <a:lstStyle/>
          <a:p>
            <a:r>
              <a:rPr lang="en-US" dirty="0"/>
              <a:t>AAE</a:t>
            </a:r>
          </a:p>
        </p:txBody>
      </p:sp>
      <p:sp>
        <p:nvSpPr>
          <p:cNvPr id="29" name="TextBox 28">
            <a:extLst>
              <a:ext uri="{FF2B5EF4-FFF2-40B4-BE49-F238E27FC236}">
                <a16:creationId xmlns:a16="http://schemas.microsoft.com/office/drawing/2014/main" id="{28894A51-400C-2CC4-1BDC-7D8AB212C7D4}"/>
              </a:ext>
            </a:extLst>
          </p:cNvPr>
          <p:cNvSpPr txBox="1"/>
          <p:nvPr/>
        </p:nvSpPr>
        <p:spPr>
          <a:xfrm>
            <a:off x="6590270" y="1721849"/>
            <a:ext cx="457176" cy="369332"/>
          </a:xfrm>
          <a:prstGeom prst="rect">
            <a:avLst/>
          </a:prstGeom>
          <a:noFill/>
        </p:spPr>
        <p:txBody>
          <a:bodyPr wrap="none" rtlCol="0">
            <a:spAutoFit/>
          </a:bodyPr>
          <a:lstStyle/>
          <a:p>
            <a:r>
              <a:rPr lang="en-US" dirty="0"/>
              <a:t>CN</a:t>
            </a:r>
          </a:p>
        </p:txBody>
      </p:sp>
    </p:spTree>
    <p:extLst>
      <p:ext uri="{BB962C8B-B14F-4D97-AF65-F5344CB8AC3E}">
        <p14:creationId xmlns:p14="http://schemas.microsoft.com/office/powerpoint/2010/main" val="862055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1C252-732B-E782-14FE-B47FD6CE0B5E}"/>
              </a:ext>
            </a:extLst>
          </p:cNvPr>
          <p:cNvPicPr>
            <a:picLocks noChangeAspect="1"/>
          </p:cNvPicPr>
          <p:nvPr/>
        </p:nvPicPr>
        <p:blipFill>
          <a:blip r:embed="rId2"/>
          <a:stretch>
            <a:fillRect/>
          </a:stretch>
        </p:blipFill>
        <p:spPr>
          <a:xfrm>
            <a:off x="2032000" y="381000"/>
            <a:ext cx="8128000" cy="6096000"/>
          </a:xfrm>
          <a:prstGeom prst="rect">
            <a:avLst/>
          </a:prstGeom>
        </p:spPr>
      </p:pic>
      <p:sp>
        <p:nvSpPr>
          <p:cNvPr id="4" name="TextBox 3">
            <a:extLst>
              <a:ext uri="{FF2B5EF4-FFF2-40B4-BE49-F238E27FC236}">
                <a16:creationId xmlns:a16="http://schemas.microsoft.com/office/drawing/2014/main" id="{039A3C79-15D4-794C-002C-0E47909C49BF}"/>
              </a:ext>
            </a:extLst>
          </p:cNvPr>
          <p:cNvSpPr txBox="1"/>
          <p:nvPr/>
        </p:nvSpPr>
        <p:spPr>
          <a:xfrm>
            <a:off x="3344164" y="381000"/>
            <a:ext cx="562975" cy="369332"/>
          </a:xfrm>
          <a:prstGeom prst="rect">
            <a:avLst/>
          </a:prstGeom>
          <a:noFill/>
        </p:spPr>
        <p:txBody>
          <a:bodyPr wrap="none" rtlCol="0">
            <a:spAutoFit/>
          </a:bodyPr>
          <a:lstStyle/>
          <a:p>
            <a:r>
              <a:rPr lang="en-US" dirty="0"/>
              <a:t>AAE</a:t>
            </a:r>
          </a:p>
        </p:txBody>
      </p:sp>
      <p:sp>
        <p:nvSpPr>
          <p:cNvPr id="5" name="TextBox 4">
            <a:extLst>
              <a:ext uri="{FF2B5EF4-FFF2-40B4-BE49-F238E27FC236}">
                <a16:creationId xmlns:a16="http://schemas.microsoft.com/office/drawing/2014/main" id="{8CB1A914-0763-83C3-47E1-DC0B582045F4}"/>
              </a:ext>
            </a:extLst>
          </p:cNvPr>
          <p:cNvSpPr txBox="1"/>
          <p:nvPr/>
        </p:nvSpPr>
        <p:spPr>
          <a:xfrm>
            <a:off x="6123940" y="381000"/>
            <a:ext cx="534057" cy="369332"/>
          </a:xfrm>
          <a:prstGeom prst="rect">
            <a:avLst/>
          </a:prstGeom>
          <a:noFill/>
        </p:spPr>
        <p:txBody>
          <a:bodyPr wrap="none" rtlCol="0">
            <a:spAutoFit/>
          </a:bodyPr>
          <a:lstStyle/>
          <a:p>
            <a:r>
              <a:rPr lang="en-US" dirty="0"/>
              <a:t>SAE</a:t>
            </a:r>
          </a:p>
        </p:txBody>
      </p:sp>
      <p:sp>
        <p:nvSpPr>
          <p:cNvPr id="6" name="TextBox 5">
            <a:extLst>
              <a:ext uri="{FF2B5EF4-FFF2-40B4-BE49-F238E27FC236}">
                <a16:creationId xmlns:a16="http://schemas.microsoft.com/office/drawing/2014/main" id="{DB242B5E-6776-198D-DD21-D847FFD8947E}"/>
              </a:ext>
            </a:extLst>
          </p:cNvPr>
          <p:cNvSpPr txBox="1"/>
          <p:nvPr/>
        </p:nvSpPr>
        <p:spPr>
          <a:xfrm>
            <a:off x="8806180" y="381000"/>
            <a:ext cx="527645" cy="369332"/>
          </a:xfrm>
          <a:prstGeom prst="rect">
            <a:avLst/>
          </a:prstGeom>
          <a:noFill/>
        </p:spPr>
        <p:txBody>
          <a:bodyPr wrap="none" rtlCol="0">
            <a:spAutoFit/>
          </a:bodyPr>
          <a:lstStyle/>
          <a:p>
            <a:r>
              <a:rPr lang="en-US" dirty="0"/>
              <a:t>SSA</a:t>
            </a:r>
          </a:p>
        </p:txBody>
      </p:sp>
      <p:sp>
        <p:nvSpPr>
          <p:cNvPr id="7" name="TextBox 6">
            <a:extLst>
              <a:ext uri="{FF2B5EF4-FFF2-40B4-BE49-F238E27FC236}">
                <a16:creationId xmlns:a16="http://schemas.microsoft.com/office/drawing/2014/main" id="{022F1A70-8414-C09B-7577-EC21DE10E8BA}"/>
              </a:ext>
            </a:extLst>
          </p:cNvPr>
          <p:cNvSpPr txBox="1"/>
          <p:nvPr/>
        </p:nvSpPr>
        <p:spPr>
          <a:xfrm>
            <a:off x="3288096" y="3429000"/>
            <a:ext cx="571760" cy="369332"/>
          </a:xfrm>
          <a:prstGeom prst="rect">
            <a:avLst/>
          </a:prstGeom>
          <a:noFill/>
        </p:spPr>
        <p:txBody>
          <a:bodyPr wrap="none" rtlCol="0">
            <a:spAutoFit/>
          </a:bodyPr>
          <a:lstStyle/>
          <a:p>
            <a:r>
              <a:rPr lang="en-US" dirty="0"/>
              <a:t>Scat</a:t>
            </a:r>
          </a:p>
        </p:txBody>
      </p:sp>
      <p:sp>
        <p:nvSpPr>
          <p:cNvPr id="8" name="TextBox 7">
            <a:extLst>
              <a:ext uri="{FF2B5EF4-FFF2-40B4-BE49-F238E27FC236}">
                <a16:creationId xmlns:a16="http://schemas.microsoft.com/office/drawing/2014/main" id="{38B64D6B-3765-EF52-0A3E-3EC684C9CDF3}"/>
              </a:ext>
            </a:extLst>
          </p:cNvPr>
          <p:cNvSpPr txBox="1"/>
          <p:nvPr/>
        </p:nvSpPr>
        <p:spPr>
          <a:xfrm>
            <a:off x="9296813" y="3429000"/>
            <a:ext cx="423514" cy="369332"/>
          </a:xfrm>
          <a:prstGeom prst="rect">
            <a:avLst/>
          </a:prstGeom>
          <a:noFill/>
        </p:spPr>
        <p:txBody>
          <a:bodyPr wrap="none" rtlCol="0">
            <a:spAutoFit/>
          </a:bodyPr>
          <a:lstStyle/>
          <a:p>
            <a:r>
              <a:rPr lang="en-US" dirty="0"/>
              <a:t>o3</a:t>
            </a:r>
          </a:p>
        </p:txBody>
      </p:sp>
      <p:sp>
        <p:nvSpPr>
          <p:cNvPr id="9" name="TextBox 8">
            <a:extLst>
              <a:ext uri="{FF2B5EF4-FFF2-40B4-BE49-F238E27FC236}">
                <a16:creationId xmlns:a16="http://schemas.microsoft.com/office/drawing/2014/main" id="{4FAB2D92-DCD3-193E-7264-9183CE6C8ED5}"/>
              </a:ext>
            </a:extLst>
          </p:cNvPr>
          <p:cNvSpPr txBox="1"/>
          <p:nvPr/>
        </p:nvSpPr>
        <p:spPr>
          <a:xfrm>
            <a:off x="6221139" y="3456725"/>
            <a:ext cx="458331" cy="369332"/>
          </a:xfrm>
          <a:prstGeom prst="rect">
            <a:avLst/>
          </a:prstGeom>
          <a:noFill/>
        </p:spPr>
        <p:txBody>
          <a:bodyPr wrap="none" rtlCol="0">
            <a:spAutoFit/>
          </a:bodyPr>
          <a:lstStyle/>
          <a:p>
            <a:r>
              <a:rPr lang="en-US" dirty="0"/>
              <a:t>CO</a:t>
            </a:r>
          </a:p>
        </p:txBody>
      </p:sp>
      <p:sp>
        <p:nvSpPr>
          <p:cNvPr id="10" name="TextBox 9">
            <a:extLst>
              <a:ext uri="{FF2B5EF4-FFF2-40B4-BE49-F238E27FC236}">
                <a16:creationId xmlns:a16="http://schemas.microsoft.com/office/drawing/2014/main" id="{5424DC4E-23AF-7581-A7EE-5EE31E2A3155}"/>
              </a:ext>
            </a:extLst>
          </p:cNvPr>
          <p:cNvSpPr txBox="1"/>
          <p:nvPr/>
        </p:nvSpPr>
        <p:spPr>
          <a:xfrm>
            <a:off x="8919758" y="1333500"/>
            <a:ext cx="2548342" cy="1754326"/>
          </a:xfrm>
          <a:prstGeom prst="rect">
            <a:avLst/>
          </a:prstGeom>
          <a:solidFill>
            <a:srgbClr val="FFFF00"/>
          </a:solidFill>
        </p:spPr>
        <p:txBody>
          <a:bodyPr wrap="square" rtlCol="0">
            <a:spAutoFit/>
          </a:bodyPr>
          <a:lstStyle/>
          <a:p>
            <a:r>
              <a:rPr lang="en-US" dirty="0"/>
              <a:t>what are brown points?</a:t>
            </a:r>
          </a:p>
          <a:p>
            <a:r>
              <a:rPr lang="en-US" dirty="0"/>
              <a:t>fix labels, axis (set </a:t>
            </a:r>
            <a:r>
              <a:rPr lang="en-US" dirty="0" err="1"/>
              <a:t>xticks</a:t>
            </a:r>
            <a:r>
              <a:rPr lang="en-US" dirty="0"/>
              <a:t>),</a:t>
            </a:r>
          </a:p>
          <a:p>
            <a:r>
              <a:rPr lang="en-US" dirty="0"/>
              <a:t>smaller symbols? or have later symbols in loop be smaller so can see earlier symbols?</a:t>
            </a:r>
          </a:p>
        </p:txBody>
      </p:sp>
    </p:spTree>
    <p:extLst>
      <p:ext uri="{BB962C8B-B14F-4D97-AF65-F5344CB8AC3E}">
        <p14:creationId xmlns:p14="http://schemas.microsoft.com/office/powerpoint/2010/main" val="3520260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1F605-3E47-A68A-F08D-9DFDC2BA63CF}"/>
              </a:ext>
            </a:extLst>
          </p:cNvPr>
          <p:cNvSpPr txBox="1"/>
          <p:nvPr/>
        </p:nvSpPr>
        <p:spPr>
          <a:xfrm>
            <a:off x="1592293" y="268754"/>
            <a:ext cx="9720353" cy="646331"/>
          </a:xfrm>
          <a:prstGeom prst="rect">
            <a:avLst/>
          </a:prstGeom>
          <a:noFill/>
        </p:spPr>
        <p:txBody>
          <a:bodyPr wrap="none" rtlCol="0">
            <a:spAutoFit/>
          </a:bodyPr>
          <a:lstStyle/>
          <a:p>
            <a:r>
              <a:rPr lang="en-US" dirty="0"/>
              <a:t>ranges from 0.1-0.7 (I think it’s delta o3 and delta co), o3-35/CO-100 should increase with plume age</a:t>
            </a:r>
          </a:p>
          <a:p>
            <a:r>
              <a:rPr lang="en-US" dirty="0"/>
              <a:t>NOT SURE WHAT SHOULD USE AS BASELINE O3 – 30? 35? 40?</a:t>
            </a:r>
          </a:p>
        </p:txBody>
      </p:sp>
      <p:sp>
        <p:nvSpPr>
          <p:cNvPr id="3" name="TextBox 2">
            <a:extLst>
              <a:ext uri="{FF2B5EF4-FFF2-40B4-BE49-F238E27FC236}">
                <a16:creationId xmlns:a16="http://schemas.microsoft.com/office/drawing/2014/main" id="{F1B07B81-A9C8-F56B-5E64-417B00F4465A}"/>
              </a:ext>
            </a:extLst>
          </p:cNvPr>
          <p:cNvSpPr txBox="1"/>
          <p:nvPr/>
        </p:nvSpPr>
        <p:spPr>
          <a:xfrm>
            <a:off x="8461247" y="2017971"/>
            <a:ext cx="4112395" cy="1477328"/>
          </a:xfrm>
          <a:prstGeom prst="rect">
            <a:avLst/>
          </a:prstGeom>
          <a:noFill/>
        </p:spPr>
        <p:txBody>
          <a:bodyPr wrap="square" rtlCol="0">
            <a:spAutoFit/>
          </a:bodyPr>
          <a:lstStyle/>
          <a:p>
            <a:r>
              <a:rPr lang="en-US" dirty="0" err="1"/>
              <a:t>jaffe</a:t>
            </a:r>
            <a:r>
              <a:rPr lang="en-US" dirty="0"/>
              <a:t> 2012 – modified combustion efficiency MCE = co2/(co+co2) 0.92 temperate, 0.80 boreal</a:t>
            </a:r>
          </a:p>
          <a:p>
            <a:endParaRPr lang="en-US" dirty="0"/>
          </a:p>
          <a:p>
            <a:endParaRPr lang="en-US" dirty="0"/>
          </a:p>
        </p:txBody>
      </p:sp>
      <p:pic>
        <p:nvPicPr>
          <p:cNvPr id="6" name="Picture 5">
            <a:extLst>
              <a:ext uri="{FF2B5EF4-FFF2-40B4-BE49-F238E27FC236}">
                <a16:creationId xmlns:a16="http://schemas.microsoft.com/office/drawing/2014/main" id="{1244FEB7-28E0-589F-D62E-EDBFE31771F5}"/>
              </a:ext>
            </a:extLst>
          </p:cNvPr>
          <p:cNvPicPr>
            <a:picLocks noChangeAspect="1"/>
          </p:cNvPicPr>
          <p:nvPr/>
        </p:nvPicPr>
        <p:blipFill>
          <a:blip r:embed="rId2"/>
          <a:stretch>
            <a:fillRect/>
          </a:stretch>
        </p:blipFill>
        <p:spPr>
          <a:xfrm>
            <a:off x="-319433" y="915085"/>
            <a:ext cx="8128000" cy="6096000"/>
          </a:xfrm>
          <a:prstGeom prst="rect">
            <a:avLst/>
          </a:prstGeom>
        </p:spPr>
      </p:pic>
      <p:cxnSp>
        <p:nvCxnSpPr>
          <p:cNvPr id="13" name="Straight Arrow Connector 12">
            <a:extLst>
              <a:ext uri="{FF2B5EF4-FFF2-40B4-BE49-F238E27FC236}">
                <a16:creationId xmlns:a16="http://schemas.microsoft.com/office/drawing/2014/main" id="{1918796C-9308-E6F6-DC55-BE8A624151D6}"/>
              </a:ext>
            </a:extLst>
          </p:cNvPr>
          <p:cNvCxnSpPr/>
          <p:nvPr/>
        </p:nvCxnSpPr>
        <p:spPr>
          <a:xfrm flipH="1" flipV="1">
            <a:off x="9081131" y="4157472"/>
            <a:ext cx="1103253" cy="1026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F0DE58-B853-41BB-1276-54EBFE9AB62E}"/>
              </a:ext>
            </a:extLst>
          </p:cNvPr>
          <p:cNvSpPr txBox="1"/>
          <p:nvPr/>
        </p:nvSpPr>
        <p:spPr>
          <a:xfrm>
            <a:off x="9635744" y="4360142"/>
            <a:ext cx="1821204" cy="369332"/>
          </a:xfrm>
          <a:prstGeom prst="rect">
            <a:avLst/>
          </a:prstGeom>
          <a:noFill/>
        </p:spPr>
        <p:txBody>
          <a:bodyPr wrap="none" rtlCol="0">
            <a:spAutoFit/>
          </a:bodyPr>
          <a:lstStyle/>
          <a:p>
            <a:r>
              <a:rPr lang="en-US" dirty="0"/>
              <a:t>increase with age</a:t>
            </a:r>
          </a:p>
        </p:txBody>
      </p:sp>
      <p:cxnSp>
        <p:nvCxnSpPr>
          <p:cNvPr id="15" name="Straight Arrow Connector 14">
            <a:extLst>
              <a:ext uri="{FF2B5EF4-FFF2-40B4-BE49-F238E27FC236}">
                <a16:creationId xmlns:a16="http://schemas.microsoft.com/office/drawing/2014/main" id="{6711E38A-23B9-9884-4B5C-98F1A0A61E0A}"/>
              </a:ext>
            </a:extLst>
          </p:cNvPr>
          <p:cNvCxnSpPr/>
          <p:nvPr/>
        </p:nvCxnSpPr>
        <p:spPr>
          <a:xfrm flipH="1">
            <a:off x="8640064" y="4101568"/>
            <a:ext cx="162560" cy="258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B9E71D1-6C7C-7FC0-8655-9C5330ADDD49}"/>
              </a:ext>
            </a:extLst>
          </p:cNvPr>
          <p:cNvSpPr txBox="1"/>
          <p:nvPr/>
        </p:nvSpPr>
        <p:spPr>
          <a:xfrm>
            <a:off x="7656249" y="4094889"/>
            <a:ext cx="1085415" cy="646331"/>
          </a:xfrm>
          <a:prstGeom prst="rect">
            <a:avLst/>
          </a:prstGeom>
          <a:noFill/>
        </p:spPr>
        <p:txBody>
          <a:bodyPr wrap="square" rtlCol="0">
            <a:spAutoFit/>
          </a:bodyPr>
          <a:lstStyle/>
          <a:p>
            <a:r>
              <a:rPr lang="en-US" dirty="0"/>
              <a:t>decrease with age</a:t>
            </a:r>
          </a:p>
        </p:txBody>
      </p:sp>
      <p:sp>
        <p:nvSpPr>
          <p:cNvPr id="9" name="TextBox 8">
            <a:extLst>
              <a:ext uri="{FF2B5EF4-FFF2-40B4-BE49-F238E27FC236}">
                <a16:creationId xmlns:a16="http://schemas.microsoft.com/office/drawing/2014/main" id="{1C9C624E-3DFB-56CF-A8FA-CD1AB7B65870}"/>
              </a:ext>
            </a:extLst>
          </p:cNvPr>
          <p:cNvSpPr txBox="1"/>
          <p:nvPr/>
        </p:nvSpPr>
        <p:spPr>
          <a:xfrm>
            <a:off x="816864" y="915085"/>
            <a:ext cx="562975" cy="369332"/>
          </a:xfrm>
          <a:prstGeom prst="rect">
            <a:avLst/>
          </a:prstGeom>
          <a:noFill/>
        </p:spPr>
        <p:txBody>
          <a:bodyPr wrap="none" rtlCol="0">
            <a:spAutoFit/>
          </a:bodyPr>
          <a:lstStyle/>
          <a:p>
            <a:r>
              <a:rPr lang="en-US" dirty="0"/>
              <a:t>AAE</a:t>
            </a:r>
          </a:p>
        </p:txBody>
      </p:sp>
      <p:sp>
        <p:nvSpPr>
          <p:cNvPr id="17" name="TextBox 16">
            <a:extLst>
              <a:ext uri="{FF2B5EF4-FFF2-40B4-BE49-F238E27FC236}">
                <a16:creationId xmlns:a16="http://schemas.microsoft.com/office/drawing/2014/main" id="{680030DC-F0FB-BF98-DBA6-C7C42344939E}"/>
              </a:ext>
            </a:extLst>
          </p:cNvPr>
          <p:cNvSpPr txBox="1"/>
          <p:nvPr/>
        </p:nvSpPr>
        <p:spPr>
          <a:xfrm>
            <a:off x="3596640" y="915085"/>
            <a:ext cx="534057" cy="369332"/>
          </a:xfrm>
          <a:prstGeom prst="rect">
            <a:avLst/>
          </a:prstGeom>
          <a:noFill/>
        </p:spPr>
        <p:txBody>
          <a:bodyPr wrap="none" rtlCol="0">
            <a:spAutoFit/>
          </a:bodyPr>
          <a:lstStyle/>
          <a:p>
            <a:r>
              <a:rPr lang="en-US" dirty="0"/>
              <a:t>SAE</a:t>
            </a:r>
          </a:p>
        </p:txBody>
      </p:sp>
      <p:sp>
        <p:nvSpPr>
          <p:cNvPr id="18" name="TextBox 17">
            <a:extLst>
              <a:ext uri="{FF2B5EF4-FFF2-40B4-BE49-F238E27FC236}">
                <a16:creationId xmlns:a16="http://schemas.microsoft.com/office/drawing/2014/main" id="{1E8DE8D0-6A19-20FB-D715-20CF9B0DB6DA}"/>
              </a:ext>
            </a:extLst>
          </p:cNvPr>
          <p:cNvSpPr txBox="1"/>
          <p:nvPr/>
        </p:nvSpPr>
        <p:spPr>
          <a:xfrm>
            <a:off x="6278880" y="915085"/>
            <a:ext cx="527645" cy="369332"/>
          </a:xfrm>
          <a:prstGeom prst="rect">
            <a:avLst/>
          </a:prstGeom>
          <a:noFill/>
        </p:spPr>
        <p:txBody>
          <a:bodyPr wrap="none" rtlCol="0">
            <a:spAutoFit/>
          </a:bodyPr>
          <a:lstStyle/>
          <a:p>
            <a:r>
              <a:rPr lang="en-US" dirty="0"/>
              <a:t>SSA</a:t>
            </a:r>
          </a:p>
        </p:txBody>
      </p:sp>
      <p:sp>
        <p:nvSpPr>
          <p:cNvPr id="19" name="TextBox 18">
            <a:extLst>
              <a:ext uri="{FF2B5EF4-FFF2-40B4-BE49-F238E27FC236}">
                <a16:creationId xmlns:a16="http://schemas.microsoft.com/office/drawing/2014/main" id="{D16AA663-B0C5-D65E-1279-EC4495D30BB6}"/>
              </a:ext>
            </a:extLst>
          </p:cNvPr>
          <p:cNvSpPr txBox="1"/>
          <p:nvPr/>
        </p:nvSpPr>
        <p:spPr>
          <a:xfrm>
            <a:off x="760796" y="3963085"/>
            <a:ext cx="571760" cy="369332"/>
          </a:xfrm>
          <a:prstGeom prst="rect">
            <a:avLst/>
          </a:prstGeom>
          <a:noFill/>
        </p:spPr>
        <p:txBody>
          <a:bodyPr wrap="none" rtlCol="0">
            <a:spAutoFit/>
          </a:bodyPr>
          <a:lstStyle/>
          <a:p>
            <a:r>
              <a:rPr lang="en-US" dirty="0"/>
              <a:t>Scat</a:t>
            </a:r>
          </a:p>
        </p:txBody>
      </p:sp>
      <p:sp>
        <p:nvSpPr>
          <p:cNvPr id="20" name="TextBox 19">
            <a:extLst>
              <a:ext uri="{FF2B5EF4-FFF2-40B4-BE49-F238E27FC236}">
                <a16:creationId xmlns:a16="http://schemas.microsoft.com/office/drawing/2014/main" id="{412899DB-E891-6D66-A0C3-9B419CC3E35D}"/>
              </a:ext>
            </a:extLst>
          </p:cNvPr>
          <p:cNvSpPr txBox="1"/>
          <p:nvPr/>
        </p:nvSpPr>
        <p:spPr>
          <a:xfrm>
            <a:off x="6769513" y="3963085"/>
            <a:ext cx="423514" cy="369332"/>
          </a:xfrm>
          <a:prstGeom prst="rect">
            <a:avLst/>
          </a:prstGeom>
          <a:noFill/>
        </p:spPr>
        <p:txBody>
          <a:bodyPr wrap="none" rtlCol="0">
            <a:spAutoFit/>
          </a:bodyPr>
          <a:lstStyle/>
          <a:p>
            <a:r>
              <a:rPr lang="en-US" dirty="0"/>
              <a:t>o3</a:t>
            </a:r>
          </a:p>
        </p:txBody>
      </p:sp>
      <p:sp>
        <p:nvSpPr>
          <p:cNvPr id="21" name="TextBox 20">
            <a:extLst>
              <a:ext uri="{FF2B5EF4-FFF2-40B4-BE49-F238E27FC236}">
                <a16:creationId xmlns:a16="http://schemas.microsoft.com/office/drawing/2014/main" id="{EA3E52BD-E368-B029-3021-C55F8DB07512}"/>
              </a:ext>
            </a:extLst>
          </p:cNvPr>
          <p:cNvSpPr txBox="1"/>
          <p:nvPr/>
        </p:nvSpPr>
        <p:spPr>
          <a:xfrm>
            <a:off x="3693839" y="3990810"/>
            <a:ext cx="458331" cy="369332"/>
          </a:xfrm>
          <a:prstGeom prst="rect">
            <a:avLst/>
          </a:prstGeom>
          <a:noFill/>
        </p:spPr>
        <p:txBody>
          <a:bodyPr wrap="none" rtlCol="0">
            <a:spAutoFit/>
          </a:bodyPr>
          <a:lstStyle/>
          <a:p>
            <a:r>
              <a:rPr lang="en-US" dirty="0"/>
              <a:t>CO</a:t>
            </a:r>
          </a:p>
        </p:txBody>
      </p:sp>
    </p:spTree>
    <p:extLst>
      <p:ext uri="{BB962C8B-B14F-4D97-AF65-F5344CB8AC3E}">
        <p14:creationId xmlns:p14="http://schemas.microsoft.com/office/powerpoint/2010/main" val="3848464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92B1B-8A71-6751-3A16-A01D6BDF37D4}"/>
              </a:ext>
            </a:extLst>
          </p:cNvPr>
          <p:cNvPicPr>
            <a:picLocks noChangeAspect="1"/>
          </p:cNvPicPr>
          <p:nvPr/>
        </p:nvPicPr>
        <p:blipFill>
          <a:blip r:embed="rId2"/>
          <a:stretch>
            <a:fillRect/>
          </a:stretch>
        </p:blipFill>
        <p:spPr>
          <a:xfrm>
            <a:off x="-417216" y="643128"/>
            <a:ext cx="8465312" cy="6348984"/>
          </a:xfrm>
          <a:prstGeom prst="rect">
            <a:avLst/>
          </a:prstGeom>
        </p:spPr>
      </p:pic>
      <p:sp>
        <p:nvSpPr>
          <p:cNvPr id="4" name="TextBox 3">
            <a:extLst>
              <a:ext uri="{FF2B5EF4-FFF2-40B4-BE49-F238E27FC236}">
                <a16:creationId xmlns:a16="http://schemas.microsoft.com/office/drawing/2014/main" id="{FF292F4D-8999-8760-00CC-DDF1D14CF88B}"/>
              </a:ext>
            </a:extLst>
          </p:cNvPr>
          <p:cNvSpPr txBox="1"/>
          <p:nvPr/>
        </p:nvSpPr>
        <p:spPr>
          <a:xfrm>
            <a:off x="8748384" y="1033569"/>
            <a:ext cx="2835392" cy="646331"/>
          </a:xfrm>
          <a:prstGeom prst="rect">
            <a:avLst/>
          </a:prstGeom>
          <a:noFill/>
        </p:spPr>
        <p:txBody>
          <a:bodyPr wrap="none" rtlCol="0">
            <a:spAutoFit/>
          </a:bodyPr>
          <a:lstStyle/>
          <a:p>
            <a:r>
              <a:rPr lang="en-US" dirty="0"/>
              <a:t>Ozone increases with smoke</a:t>
            </a:r>
          </a:p>
          <a:p>
            <a:endParaRPr lang="en-US" dirty="0"/>
          </a:p>
        </p:txBody>
      </p:sp>
      <p:sp>
        <p:nvSpPr>
          <p:cNvPr id="5" name="TextBox 4">
            <a:extLst>
              <a:ext uri="{FF2B5EF4-FFF2-40B4-BE49-F238E27FC236}">
                <a16:creationId xmlns:a16="http://schemas.microsoft.com/office/drawing/2014/main" id="{89A6559C-2981-BA1E-E1A6-384E187E4C76}"/>
              </a:ext>
            </a:extLst>
          </p:cNvPr>
          <p:cNvSpPr txBox="1"/>
          <p:nvPr/>
        </p:nvSpPr>
        <p:spPr>
          <a:xfrm>
            <a:off x="2731008" y="1004899"/>
            <a:ext cx="4206986" cy="1200329"/>
          </a:xfrm>
          <a:prstGeom prst="rect">
            <a:avLst/>
          </a:prstGeom>
          <a:solidFill>
            <a:schemeClr val="bg1"/>
          </a:solidFill>
        </p:spPr>
        <p:txBody>
          <a:bodyPr wrap="none" rtlCol="0">
            <a:spAutoFit/>
          </a:bodyPr>
          <a:lstStyle/>
          <a:p>
            <a:r>
              <a:rPr lang="en-US" dirty="0"/>
              <a:t>Scattering &lt; 30 Mm</a:t>
            </a:r>
            <a:r>
              <a:rPr lang="en-US" baseline="30000" dirty="0"/>
              <a:t>-1 </a:t>
            </a:r>
            <a:r>
              <a:rPr lang="en-US" dirty="0"/>
              <a:t>(no smoke)</a:t>
            </a:r>
            <a:endParaRPr lang="en-US" baseline="30000" dirty="0"/>
          </a:p>
          <a:p>
            <a:r>
              <a:rPr lang="en-US" dirty="0">
                <a:solidFill>
                  <a:srgbClr val="243ED4"/>
                </a:solidFill>
              </a:rPr>
              <a:t>30 &lt; Scattering &lt; 50 Mm</a:t>
            </a:r>
            <a:r>
              <a:rPr lang="en-US" baseline="30000" dirty="0">
                <a:solidFill>
                  <a:srgbClr val="243ED4"/>
                </a:solidFill>
              </a:rPr>
              <a:t>-1</a:t>
            </a:r>
            <a:r>
              <a:rPr lang="en-US" dirty="0">
                <a:solidFill>
                  <a:srgbClr val="243ED4"/>
                </a:solidFill>
              </a:rPr>
              <a:t> (minimal smoke)</a:t>
            </a:r>
            <a:endParaRPr lang="en-US" baseline="30000" dirty="0">
              <a:solidFill>
                <a:srgbClr val="243ED4"/>
              </a:solidFill>
            </a:endParaRPr>
          </a:p>
          <a:p>
            <a:r>
              <a:rPr lang="en-US" dirty="0">
                <a:solidFill>
                  <a:srgbClr val="FFC000"/>
                </a:solidFill>
              </a:rPr>
              <a:t>50 &lt; Scattering &lt; 100 Mm</a:t>
            </a:r>
            <a:r>
              <a:rPr lang="en-US" baseline="30000" dirty="0">
                <a:solidFill>
                  <a:srgbClr val="FFC000"/>
                </a:solidFill>
              </a:rPr>
              <a:t>-1 </a:t>
            </a:r>
            <a:r>
              <a:rPr lang="en-US" dirty="0">
                <a:solidFill>
                  <a:srgbClr val="FFC000"/>
                </a:solidFill>
              </a:rPr>
              <a:t>(some smoke)</a:t>
            </a:r>
            <a:endParaRPr lang="en-US" baseline="30000" dirty="0">
              <a:solidFill>
                <a:srgbClr val="FFC000"/>
              </a:solidFill>
            </a:endParaRPr>
          </a:p>
          <a:p>
            <a:r>
              <a:rPr lang="en-US" dirty="0">
                <a:solidFill>
                  <a:srgbClr val="FF0000"/>
                </a:solidFill>
              </a:rPr>
              <a:t>Scattering &gt; 100 Mm</a:t>
            </a:r>
            <a:r>
              <a:rPr lang="en-US" baseline="30000" dirty="0">
                <a:solidFill>
                  <a:srgbClr val="FF0000"/>
                </a:solidFill>
              </a:rPr>
              <a:t>-1 </a:t>
            </a:r>
            <a:r>
              <a:rPr lang="en-US" dirty="0">
                <a:solidFill>
                  <a:srgbClr val="FF0000"/>
                </a:solidFill>
              </a:rPr>
              <a:t>(smoke!)</a:t>
            </a:r>
            <a:endParaRPr lang="en-US" baseline="30000" dirty="0">
              <a:solidFill>
                <a:srgbClr val="FF0000"/>
              </a:solidFill>
            </a:endParaRPr>
          </a:p>
        </p:txBody>
      </p:sp>
      <p:sp>
        <p:nvSpPr>
          <p:cNvPr id="6" name="TextBox 5">
            <a:extLst>
              <a:ext uri="{FF2B5EF4-FFF2-40B4-BE49-F238E27FC236}">
                <a16:creationId xmlns:a16="http://schemas.microsoft.com/office/drawing/2014/main" id="{0704B947-A216-F15A-44BF-9D305D750CE6}"/>
              </a:ext>
            </a:extLst>
          </p:cNvPr>
          <p:cNvSpPr txBox="1"/>
          <p:nvPr/>
        </p:nvSpPr>
        <p:spPr>
          <a:xfrm>
            <a:off x="7756299" y="4137051"/>
            <a:ext cx="4435701" cy="923330"/>
          </a:xfrm>
          <a:prstGeom prst="rect">
            <a:avLst/>
          </a:prstGeom>
          <a:noFill/>
        </p:spPr>
        <p:txBody>
          <a:bodyPr wrap="none" rtlCol="0">
            <a:spAutoFit/>
          </a:bodyPr>
          <a:lstStyle/>
          <a:p>
            <a:endParaRPr lang="en-US" dirty="0"/>
          </a:p>
          <a:p>
            <a:endParaRPr lang="en-US" dirty="0"/>
          </a:p>
          <a:p>
            <a:r>
              <a:rPr lang="en-US" dirty="0"/>
              <a:t>Ozone lower in fresh smoke than aged smoke</a:t>
            </a:r>
          </a:p>
        </p:txBody>
      </p:sp>
      <p:sp>
        <p:nvSpPr>
          <p:cNvPr id="7" name="TextBox 6">
            <a:extLst>
              <a:ext uri="{FF2B5EF4-FFF2-40B4-BE49-F238E27FC236}">
                <a16:creationId xmlns:a16="http://schemas.microsoft.com/office/drawing/2014/main" id="{F1744EB3-9AFE-57AE-C715-9C655D1B7E9C}"/>
              </a:ext>
            </a:extLst>
          </p:cNvPr>
          <p:cNvSpPr txBox="1"/>
          <p:nvPr/>
        </p:nvSpPr>
        <p:spPr>
          <a:xfrm>
            <a:off x="2731008" y="3834428"/>
            <a:ext cx="659348" cy="646331"/>
          </a:xfrm>
          <a:prstGeom prst="rect">
            <a:avLst/>
          </a:prstGeom>
          <a:noFill/>
        </p:spPr>
        <p:txBody>
          <a:bodyPr wrap="none" rtlCol="0">
            <a:spAutoFit/>
          </a:bodyPr>
          <a:lstStyle/>
          <a:p>
            <a:r>
              <a:rPr lang="en-US" dirty="0"/>
              <a:t>aged</a:t>
            </a:r>
          </a:p>
          <a:p>
            <a:r>
              <a:rPr lang="en-US" dirty="0"/>
              <a:t>fresh</a:t>
            </a:r>
          </a:p>
        </p:txBody>
      </p:sp>
      <p:cxnSp>
        <p:nvCxnSpPr>
          <p:cNvPr id="9" name="Straight Connector 8">
            <a:extLst>
              <a:ext uri="{FF2B5EF4-FFF2-40B4-BE49-F238E27FC236}">
                <a16:creationId xmlns:a16="http://schemas.microsoft.com/office/drawing/2014/main" id="{B8DDD188-0F71-1338-441A-78D60CBB5B24}"/>
              </a:ext>
            </a:extLst>
          </p:cNvPr>
          <p:cNvCxnSpPr/>
          <p:nvPr/>
        </p:nvCxnSpPr>
        <p:spPr>
          <a:xfrm>
            <a:off x="2328672" y="4035552"/>
            <a:ext cx="402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EBFF72-9878-5F18-4DC0-77F7CA5E8C24}"/>
              </a:ext>
            </a:extLst>
          </p:cNvPr>
          <p:cNvCxnSpPr/>
          <p:nvPr/>
        </p:nvCxnSpPr>
        <p:spPr>
          <a:xfrm>
            <a:off x="2310384" y="4285488"/>
            <a:ext cx="40233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B1D84BE-3EDD-5C46-139F-E0FFADD9FD1B}"/>
              </a:ext>
            </a:extLst>
          </p:cNvPr>
          <p:cNvSpPr txBox="1"/>
          <p:nvPr/>
        </p:nvSpPr>
        <p:spPr>
          <a:xfrm>
            <a:off x="6858000" y="3816140"/>
            <a:ext cx="659348" cy="646331"/>
          </a:xfrm>
          <a:prstGeom prst="rect">
            <a:avLst/>
          </a:prstGeom>
          <a:noFill/>
        </p:spPr>
        <p:txBody>
          <a:bodyPr wrap="none" rtlCol="0">
            <a:spAutoFit/>
          </a:bodyPr>
          <a:lstStyle/>
          <a:p>
            <a:r>
              <a:rPr lang="en-US" dirty="0"/>
              <a:t>aged</a:t>
            </a:r>
          </a:p>
          <a:p>
            <a:r>
              <a:rPr lang="en-US" dirty="0"/>
              <a:t>fresh</a:t>
            </a:r>
          </a:p>
        </p:txBody>
      </p:sp>
      <p:cxnSp>
        <p:nvCxnSpPr>
          <p:cNvPr id="12" name="Straight Connector 11">
            <a:extLst>
              <a:ext uri="{FF2B5EF4-FFF2-40B4-BE49-F238E27FC236}">
                <a16:creationId xmlns:a16="http://schemas.microsoft.com/office/drawing/2014/main" id="{82DCA770-6FBA-A219-6970-39B9E957CC82}"/>
              </a:ext>
            </a:extLst>
          </p:cNvPr>
          <p:cNvCxnSpPr/>
          <p:nvPr/>
        </p:nvCxnSpPr>
        <p:spPr>
          <a:xfrm>
            <a:off x="6455664" y="4017264"/>
            <a:ext cx="402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25DB4B-BDB3-7457-DE4F-632D040DE616}"/>
              </a:ext>
            </a:extLst>
          </p:cNvPr>
          <p:cNvCxnSpPr/>
          <p:nvPr/>
        </p:nvCxnSpPr>
        <p:spPr>
          <a:xfrm>
            <a:off x="6437376" y="4267200"/>
            <a:ext cx="40233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30FCFA8-55BE-A5DF-EF29-867EDA193703}"/>
              </a:ext>
            </a:extLst>
          </p:cNvPr>
          <p:cNvSpPr txBox="1"/>
          <p:nvPr/>
        </p:nvSpPr>
        <p:spPr>
          <a:xfrm>
            <a:off x="8048097" y="5060381"/>
            <a:ext cx="4046367" cy="1754326"/>
          </a:xfrm>
          <a:prstGeom prst="rect">
            <a:avLst/>
          </a:prstGeom>
          <a:noFill/>
        </p:spPr>
        <p:txBody>
          <a:bodyPr wrap="square" rtlCol="0">
            <a:spAutoFit/>
          </a:bodyPr>
          <a:lstStyle/>
          <a:p>
            <a:r>
              <a:rPr lang="en-US" sz="1200" dirty="0"/>
              <a:t>However, a smaller number of studies, mainly in boreal regions, have found that O</a:t>
            </a:r>
            <a:r>
              <a:rPr lang="en-US" sz="1200" baseline="-25000" dirty="0"/>
              <a:t>3</a:t>
            </a:r>
            <a:r>
              <a:rPr lang="en-US" sz="1200" dirty="0"/>
              <a:t> is minimally enhanced or even depleted downwind of some </a:t>
            </a:r>
            <a:r>
              <a:rPr lang="en-US" sz="1200" u="sng" dirty="0">
                <a:hlinkClick r:id="rId3" tooltip="Learn more about biomass burning from ScienceDirect's AI-generated Topic Pages"/>
              </a:rPr>
              <a:t>biomass burning</a:t>
            </a:r>
            <a:r>
              <a:rPr lang="en-US" sz="1200" u="sng" dirty="0"/>
              <a:t> </a:t>
            </a:r>
            <a:r>
              <a:rPr lang="en-US" sz="1200" dirty="0"/>
              <a:t>plumes (e.g. </a:t>
            </a:r>
            <a:r>
              <a:rPr lang="en-US" sz="1200" dirty="0">
                <a:hlinkClick r:id="rId4"/>
              </a:rPr>
              <a:t>Tanimoto et al., 2008</a:t>
            </a:r>
            <a:r>
              <a:rPr lang="en-US" sz="1200" dirty="0"/>
              <a:t>; </a:t>
            </a:r>
            <a:r>
              <a:rPr lang="en-US" sz="1200" dirty="0">
                <a:hlinkClick r:id="rId5"/>
              </a:rPr>
              <a:t>Paris et al., 2009</a:t>
            </a:r>
            <a:r>
              <a:rPr lang="en-US" sz="1200" dirty="0"/>
              <a:t>; </a:t>
            </a:r>
            <a:r>
              <a:rPr lang="en-US" sz="1200" dirty="0">
                <a:hlinkClick r:id="rId6"/>
              </a:rPr>
              <a:t>Verma et al., 2009</a:t>
            </a:r>
            <a:r>
              <a:rPr lang="en-US" sz="1200" dirty="0"/>
              <a:t>; </a:t>
            </a:r>
            <a:r>
              <a:rPr lang="en-US" sz="1200" dirty="0">
                <a:hlinkClick r:id="rId7"/>
              </a:rPr>
              <a:t>Alvarado et al., 2010</a:t>
            </a:r>
            <a:r>
              <a:rPr lang="en-US" sz="1200" dirty="0"/>
              <a:t>). The low O</a:t>
            </a:r>
            <a:r>
              <a:rPr lang="en-US" sz="1200" baseline="-25000" dirty="0"/>
              <a:t>3</a:t>
            </a:r>
            <a:r>
              <a:rPr lang="en-US" sz="1200" dirty="0"/>
              <a:t> production in these plumes was likely caused by low mixing ratios of NOx due to low emissions, sequestration of NOx as </a:t>
            </a:r>
            <a:r>
              <a:rPr lang="en-US" sz="1200" u="sng" dirty="0">
                <a:hlinkClick r:id="rId8" tooltip="Learn more about PAN from ScienceDirect's AI-generated Topic Pages"/>
              </a:rPr>
              <a:t>PAN</a:t>
            </a:r>
            <a:r>
              <a:rPr lang="en-US" sz="1200" dirty="0"/>
              <a:t>, and/or a reduction in photochemical reactions (especially due to aerosol effects). </a:t>
            </a:r>
          </a:p>
        </p:txBody>
      </p:sp>
      <p:pic>
        <p:nvPicPr>
          <p:cNvPr id="8" name="Picture 7">
            <a:extLst>
              <a:ext uri="{FF2B5EF4-FFF2-40B4-BE49-F238E27FC236}">
                <a16:creationId xmlns:a16="http://schemas.microsoft.com/office/drawing/2014/main" id="{18475633-86A7-2AC7-4DD9-A300D23CDB24}"/>
              </a:ext>
            </a:extLst>
          </p:cNvPr>
          <p:cNvPicPr>
            <a:picLocks noChangeAspect="1"/>
          </p:cNvPicPr>
          <p:nvPr/>
        </p:nvPicPr>
        <p:blipFill>
          <a:blip r:embed="rId9"/>
          <a:stretch>
            <a:fillRect/>
          </a:stretch>
        </p:blipFill>
        <p:spPr>
          <a:xfrm>
            <a:off x="7723348" y="1432759"/>
            <a:ext cx="4064000" cy="3048000"/>
          </a:xfrm>
          <a:prstGeom prst="rect">
            <a:avLst/>
          </a:prstGeom>
        </p:spPr>
      </p:pic>
      <p:sp>
        <p:nvSpPr>
          <p:cNvPr id="15" name="TextBox 14">
            <a:extLst>
              <a:ext uri="{FF2B5EF4-FFF2-40B4-BE49-F238E27FC236}">
                <a16:creationId xmlns:a16="http://schemas.microsoft.com/office/drawing/2014/main" id="{0797AC7E-CF1B-21C7-F4D3-7E94FAA9DB91}"/>
              </a:ext>
            </a:extLst>
          </p:cNvPr>
          <p:cNvSpPr txBox="1"/>
          <p:nvPr/>
        </p:nvSpPr>
        <p:spPr>
          <a:xfrm>
            <a:off x="10856392" y="3328460"/>
            <a:ext cx="659348" cy="646331"/>
          </a:xfrm>
          <a:prstGeom prst="rect">
            <a:avLst/>
          </a:prstGeom>
          <a:noFill/>
        </p:spPr>
        <p:txBody>
          <a:bodyPr wrap="none" rtlCol="0">
            <a:spAutoFit/>
          </a:bodyPr>
          <a:lstStyle/>
          <a:p>
            <a:r>
              <a:rPr lang="en-US" dirty="0"/>
              <a:t>aged</a:t>
            </a:r>
          </a:p>
          <a:p>
            <a:r>
              <a:rPr lang="en-US" dirty="0"/>
              <a:t>fresh</a:t>
            </a:r>
          </a:p>
        </p:txBody>
      </p:sp>
      <p:cxnSp>
        <p:nvCxnSpPr>
          <p:cNvPr id="16" name="Straight Connector 15">
            <a:extLst>
              <a:ext uri="{FF2B5EF4-FFF2-40B4-BE49-F238E27FC236}">
                <a16:creationId xmlns:a16="http://schemas.microsoft.com/office/drawing/2014/main" id="{C288B4FB-C9C2-ABF9-291E-CFD00ABD260D}"/>
              </a:ext>
            </a:extLst>
          </p:cNvPr>
          <p:cNvCxnSpPr/>
          <p:nvPr/>
        </p:nvCxnSpPr>
        <p:spPr>
          <a:xfrm>
            <a:off x="10454056" y="3529584"/>
            <a:ext cx="402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9D171DA-D4DD-47C1-4B37-F49892280412}"/>
              </a:ext>
            </a:extLst>
          </p:cNvPr>
          <p:cNvCxnSpPr/>
          <p:nvPr/>
        </p:nvCxnSpPr>
        <p:spPr>
          <a:xfrm>
            <a:off x="10435768" y="3779520"/>
            <a:ext cx="40233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CFBEAF-4670-22A4-28BB-239FCD30519B}"/>
              </a:ext>
            </a:extLst>
          </p:cNvPr>
          <p:cNvSpPr txBox="1"/>
          <p:nvPr/>
        </p:nvSpPr>
        <p:spPr>
          <a:xfrm>
            <a:off x="7723348" y="352873"/>
            <a:ext cx="4307333" cy="646331"/>
          </a:xfrm>
          <a:prstGeom prst="rect">
            <a:avLst/>
          </a:prstGeom>
          <a:noFill/>
        </p:spPr>
        <p:txBody>
          <a:bodyPr wrap="none" rtlCol="0">
            <a:spAutoFit/>
          </a:bodyPr>
          <a:lstStyle/>
          <a:p>
            <a:r>
              <a:rPr lang="en-US" dirty="0"/>
              <a:t>color by something else? </a:t>
            </a:r>
            <a:r>
              <a:rPr lang="en-US"/>
              <a:t>BFR?</a:t>
            </a:r>
            <a:endParaRPr lang="en-US" dirty="0"/>
          </a:p>
          <a:p>
            <a:r>
              <a:rPr lang="en-US" dirty="0"/>
              <a:t>o3/co ratio? which should increase with age</a:t>
            </a:r>
          </a:p>
        </p:txBody>
      </p:sp>
    </p:spTree>
    <p:extLst>
      <p:ext uri="{BB962C8B-B14F-4D97-AF65-F5344CB8AC3E}">
        <p14:creationId xmlns:p14="http://schemas.microsoft.com/office/powerpoint/2010/main" val="1785138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82129-4D69-19F3-BEC1-232C328B2B7F}"/>
              </a:ext>
            </a:extLst>
          </p:cNvPr>
          <p:cNvPicPr>
            <a:picLocks noChangeAspect="1"/>
          </p:cNvPicPr>
          <p:nvPr/>
        </p:nvPicPr>
        <p:blipFill rotWithShape="1">
          <a:blip r:embed="rId3"/>
          <a:srcRect l="34563" b="67442"/>
          <a:stretch/>
        </p:blipFill>
        <p:spPr>
          <a:xfrm>
            <a:off x="190180" y="864208"/>
            <a:ext cx="6383498" cy="2382051"/>
          </a:xfrm>
          <a:prstGeom prst="rect">
            <a:avLst/>
          </a:prstGeom>
        </p:spPr>
      </p:pic>
      <p:sp>
        <p:nvSpPr>
          <p:cNvPr id="8" name="TextBox 7">
            <a:extLst>
              <a:ext uri="{FF2B5EF4-FFF2-40B4-BE49-F238E27FC236}">
                <a16:creationId xmlns:a16="http://schemas.microsoft.com/office/drawing/2014/main" id="{D8641B67-BD0B-B838-23FB-9FA8211BFF6B}"/>
              </a:ext>
            </a:extLst>
          </p:cNvPr>
          <p:cNvSpPr txBox="1"/>
          <p:nvPr/>
        </p:nvSpPr>
        <p:spPr>
          <a:xfrm>
            <a:off x="3883461" y="1077783"/>
            <a:ext cx="859302" cy="1077218"/>
          </a:xfrm>
          <a:prstGeom prst="rect">
            <a:avLst/>
          </a:prstGeom>
          <a:noFill/>
        </p:spPr>
        <p:txBody>
          <a:bodyPr wrap="square" rtlCol="0">
            <a:spAutoFit/>
          </a:bodyPr>
          <a:lstStyle/>
          <a:p>
            <a:r>
              <a:rPr lang="en-US" sz="1600" dirty="0">
                <a:solidFill>
                  <a:srgbClr val="7030A0"/>
                </a:solidFill>
              </a:rPr>
              <a:t>2019</a:t>
            </a:r>
            <a:r>
              <a:rPr lang="en-US" sz="1600" dirty="0"/>
              <a:t>  </a:t>
            </a:r>
            <a:r>
              <a:rPr lang="en-US" sz="1600" dirty="0">
                <a:solidFill>
                  <a:srgbClr val="243ED4"/>
                </a:solidFill>
              </a:rPr>
              <a:t> </a:t>
            </a:r>
          </a:p>
          <a:p>
            <a:r>
              <a:rPr lang="en-US" sz="1600" dirty="0">
                <a:solidFill>
                  <a:srgbClr val="D9CE00"/>
                </a:solidFill>
              </a:rPr>
              <a:t>2020</a:t>
            </a:r>
            <a:r>
              <a:rPr lang="en-US" sz="1600" dirty="0">
                <a:solidFill>
                  <a:srgbClr val="243ED4"/>
                </a:solidFill>
              </a:rPr>
              <a:t>   </a:t>
            </a:r>
          </a:p>
          <a:p>
            <a:r>
              <a:rPr lang="en-US" sz="1600" dirty="0">
                <a:solidFill>
                  <a:srgbClr val="FFC000"/>
                </a:solidFill>
              </a:rPr>
              <a:t>2021</a:t>
            </a:r>
            <a:r>
              <a:rPr lang="en-US" sz="1600" dirty="0"/>
              <a:t>   </a:t>
            </a:r>
          </a:p>
          <a:p>
            <a:r>
              <a:rPr lang="en-US" sz="1600" dirty="0">
                <a:solidFill>
                  <a:srgbClr val="243ED4"/>
                </a:solidFill>
              </a:rPr>
              <a:t>2022</a:t>
            </a:r>
          </a:p>
        </p:txBody>
      </p:sp>
      <p:sp>
        <p:nvSpPr>
          <p:cNvPr id="9" name="TextBox 8">
            <a:extLst>
              <a:ext uri="{FF2B5EF4-FFF2-40B4-BE49-F238E27FC236}">
                <a16:creationId xmlns:a16="http://schemas.microsoft.com/office/drawing/2014/main" id="{A17FAC2D-A2C7-EEA5-BA94-3DCF566076BD}"/>
              </a:ext>
            </a:extLst>
          </p:cNvPr>
          <p:cNvSpPr txBox="1"/>
          <p:nvPr/>
        </p:nvSpPr>
        <p:spPr>
          <a:xfrm>
            <a:off x="6463308" y="542018"/>
            <a:ext cx="5538512" cy="5632311"/>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Winter and spring exhibit approximately same scattering and absorption each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Interannual variability in absorption and scattering coefficients driven by fire influence. </a:t>
            </a:r>
          </a:p>
          <a:p>
            <a:r>
              <a:rPr lang="en-US" dirty="0">
                <a:sym typeface="Wingdings" pitchFamily="2" charset="2"/>
              </a:rPr>
              <a:t>       </a:t>
            </a:r>
            <a:r>
              <a:rPr lang="en-US" dirty="0">
                <a:solidFill>
                  <a:srgbClr val="7E2DCF"/>
                </a:solidFill>
                <a:sym typeface="Wingdings" pitchFamily="2" charset="2"/>
              </a:rPr>
              <a:t>2019 – No significant fire impact</a:t>
            </a:r>
          </a:p>
          <a:p>
            <a:r>
              <a:rPr lang="en-US" dirty="0">
                <a:solidFill>
                  <a:srgbClr val="243ED4"/>
                </a:solidFill>
                <a:sym typeface="Wingdings" pitchFamily="2" charset="2"/>
              </a:rPr>
              <a:t>      </a:t>
            </a:r>
            <a:r>
              <a:rPr lang="en-US" dirty="0">
                <a:sym typeface="Wingdings" pitchFamily="2" charset="2"/>
              </a:rPr>
              <a:t> </a:t>
            </a:r>
            <a:r>
              <a:rPr lang="en-US" dirty="0">
                <a:solidFill>
                  <a:srgbClr val="D9CE00"/>
                </a:solidFill>
              </a:rPr>
              <a:t>2020 (Aug-Nov) - Local and regional fires</a:t>
            </a:r>
          </a:p>
          <a:p>
            <a:r>
              <a:rPr lang="en-US" dirty="0">
                <a:solidFill>
                  <a:srgbClr val="243ED4"/>
                </a:solidFill>
                <a:sym typeface="Wingdings" pitchFamily="2" charset="2"/>
              </a:rPr>
              <a:t>       </a:t>
            </a:r>
            <a:r>
              <a:rPr lang="en-US" dirty="0">
                <a:sym typeface="Wingdings" pitchFamily="2" charset="2"/>
              </a:rPr>
              <a:t></a:t>
            </a:r>
            <a:r>
              <a:rPr lang="en-US" dirty="0">
                <a:solidFill>
                  <a:srgbClr val="FFC000"/>
                </a:solidFill>
              </a:rPr>
              <a:t>2021 (June-Sept) – Regional fires</a:t>
            </a:r>
          </a:p>
          <a:p>
            <a:r>
              <a:rPr lang="en-US" dirty="0">
                <a:solidFill>
                  <a:srgbClr val="D9CE00"/>
                </a:solidFill>
                <a:sym typeface="Wingdings" pitchFamily="2" charset="2"/>
              </a:rPr>
              <a:t>       </a:t>
            </a:r>
            <a:r>
              <a:rPr lang="en-US" dirty="0">
                <a:sym typeface="Wingdings" pitchFamily="2" charset="2"/>
              </a:rPr>
              <a:t></a:t>
            </a:r>
            <a:r>
              <a:rPr lang="en-US" dirty="0">
                <a:solidFill>
                  <a:srgbClr val="243ED4"/>
                </a:solidFill>
              </a:rPr>
              <a:t>2022 – No significant fire impact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SSA is higher during fire impacted periods – more reflective aerosol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BFR is clearly lower during fire impacted periods – shift to larger accumulation mode particles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Scattering and absorption Angstrom exponents are also higher during fire impacted periods (not shown) – suggests change in size and composition.</a:t>
            </a:r>
          </a:p>
        </p:txBody>
      </p:sp>
      <p:sp>
        <p:nvSpPr>
          <p:cNvPr id="6" name="TextBox 5">
            <a:extLst>
              <a:ext uri="{FF2B5EF4-FFF2-40B4-BE49-F238E27FC236}">
                <a16:creationId xmlns:a16="http://schemas.microsoft.com/office/drawing/2014/main" id="{B788AF88-5996-905E-9066-5128134E7FA8}"/>
              </a:ext>
            </a:extLst>
          </p:cNvPr>
          <p:cNvSpPr txBox="1"/>
          <p:nvPr/>
        </p:nvSpPr>
        <p:spPr>
          <a:xfrm>
            <a:off x="1942715" y="16818"/>
            <a:ext cx="7304372" cy="461665"/>
          </a:xfrm>
          <a:prstGeom prst="rect">
            <a:avLst/>
          </a:prstGeom>
          <a:noFill/>
        </p:spPr>
        <p:txBody>
          <a:bodyPr wrap="none" rtlCol="0">
            <a:spAutoFit/>
          </a:bodyPr>
          <a:lstStyle/>
          <a:p>
            <a:r>
              <a:rPr lang="en-US" sz="2400" b="1" u="sng" dirty="0"/>
              <a:t>Aerosol interannual variability  at Table Mountain (BOS)</a:t>
            </a:r>
          </a:p>
        </p:txBody>
      </p:sp>
      <p:sp>
        <p:nvSpPr>
          <p:cNvPr id="11" name="TextBox 10">
            <a:extLst>
              <a:ext uri="{FF2B5EF4-FFF2-40B4-BE49-F238E27FC236}">
                <a16:creationId xmlns:a16="http://schemas.microsoft.com/office/drawing/2014/main" id="{F945D9C3-AD96-22CE-C2EB-6189CD893195}"/>
              </a:ext>
            </a:extLst>
          </p:cNvPr>
          <p:cNvSpPr txBox="1"/>
          <p:nvPr/>
        </p:nvSpPr>
        <p:spPr>
          <a:xfrm>
            <a:off x="701484" y="762490"/>
            <a:ext cx="2624461" cy="369332"/>
          </a:xfrm>
          <a:prstGeom prst="rect">
            <a:avLst/>
          </a:prstGeom>
          <a:noFill/>
        </p:spPr>
        <p:txBody>
          <a:bodyPr wrap="square" rtlCol="0">
            <a:spAutoFit/>
          </a:bodyPr>
          <a:lstStyle/>
          <a:p>
            <a:r>
              <a:rPr lang="en-US" dirty="0"/>
              <a:t>Absorption coefficient</a:t>
            </a:r>
          </a:p>
        </p:txBody>
      </p:sp>
      <p:sp>
        <p:nvSpPr>
          <p:cNvPr id="12" name="TextBox 11">
            <a:extLst>
              <a:ext uri="{FF2B5EF4-FFF2-40B4-BE49-F238E27FC236}">
                <a16:creationId xmlns:a16="http://schemas.microsoft.com/office/drawing/2014/main" id="{B5A8346D-D768-0565-D036-7A1AD39A6BD6}"/>
              </a:ext>
            </a:extLst>
          </p:cNvPr>
          <p:cNvSpPr txBox="1"/>
          <p:nvPr/>
        </p:nvSpPr>
        <p:spPr>
          <a:xfrm>
            <a:off x="4067757" y="776004"/>
            <a:ext cx="2505921" cy="369332"/>
          </a:xfrm>
          <a:prstGeom prst="rect">
            <a:avLst/>
          </a:prstGeom>
          <a:noFill/>
        </p:spPr>
        <p:txBody>
          <a:bodyPr wrap="square" rtlCol="0">
            <a:spAutoFit/>
          </a:bodyPr>
          <a:lstStyle/>
          <a:p>
            <a:r>
              <a:rPr lang="en-US" dirty="0"/>
              <a:t>Scattering coefficient</a:t>
            </a:r>
          </a:p>
        </p:txBody>
      </p:sp>
      <p:pic>
        <p:nvPicPr>
          <p:cNvPr id="14" name="Picture 13">
            <a:extLst>
              <a:ext uri="{FF2B5EF4-FFF2-40B4-BE49-F238E27FC236}">
                <a16:creationId xmlns:a16="http://schemas.microsoft.com/office/drawing/2014/main" id="{A8CA4598-1C5F-D403-6EC4-0A9FB403B707}"/>
              </a:ext>
            </a:extLst>
          </p:cNvPr>
          <p:cNvPicPr>
            <a:picLocks noChangeAspect="1"/>
          </p:cNvPicPr>
          <p:nvPr/>
        </p:nvPicPr>
        <p:blipFill rotWithShape="1">
          <a:blip r:embed="rId3"/>
          <a:srcRect t="32944" r="65965" b="37078"/>
          <a:stretch/>
        </p:blipFill>
        <p:spPr>
          <a:xfrm>
            <a:off x="-289263" y="3504138"/>
            <a:ext cx="3708514" cy="2449820"/>
          </a:xfrm>
          <a:prstGeom prst="rect">
            <a:avLst/>
          </a:prstGeom>
        </p:spPr>
      </p:pic>
      <p:pic>
        <p:nvPicPr>
          <p:cNvPr id="15" name="Picture 14">
            <a:extLst>
              <a:ext uri="{FF2B5EF4-FFF2-40B4-BE49-F238E27FC236}">
                <a16:creationId xmlns:a16="http://schemas.microsoft.com/office/drawing/2014/main" id="{763CFA51-0EB6-3B21-C745-ADF658D2CBBD}"/>
              </a:ext>
            </a:extLst>
          </p:cNvPr>
          <p:cNvPicPr>
            <a:picLocks noChangeAspect="1"/>
          </p:cNvPicPr>
          <p:nvPr/>
        </p:nvPicPr>
        <p:blipFill rotWithShape="1">
          <a:blip r:embed="rId3"/>
          <a:srcRect l="-1" t="62559" r="65638" b="8012"/>
          <a:stretch/>
        </p:blipFill>
        <p:spPr>
          <a:xfrm>
            <a:off x="3006067" y="3344562"/>
            <a:ext cx="3660802" cy="2609396"/>
          </a:xfrm>
          <a:prstGeom prst="rect">
            <a:avLst/>
          </a:prstGeom>
        </p:spPr>
      </p:pic>
      <p:sp>
        <p:nvSpPr>
          <p:cNvPr id="16" name="TextBox 15">
            <a:extLst>
              <a:ext uri="{FF2B5EF4-FFF2-40B4-BE49-F238E27FC236}">
                <a16:creationId xmlns:a16="http://schemas.microsoft.com/office/drawing/2014/main" id="{F743D410-BE6B-DA0B-9340-2363EEB17D66}"/>
              </a:ext>
            </a:extLst>
          </p:cNvPr>
          <p:cNvSpPr txBox="1"/>
          <p:nvPr/>
        </p:nvSpPr>
        <p:spPr>
          <a:xfrm>
            <a:off x="542695" y="3266542"/>
            <a:ext cx="2800039" cy="369332"/>
          </a:xfrm>
          <a:prstGeom prst="rect">
            <a:avLst/>
          </a:prstGeom>
          <a:noFill/>
        </p:spPr>
        <p:txBody>
          <a:bodyPr wrap="square" rtlCol="0">
            <a:spAutoFit/>
          </a:bodyPr>
          <a:lstStyle/>
          <a:p>
            <a:r>
              <a:rPr lang="en-US" dirty="0"/>
              <a:t>Single scattering albedo</a:t>
            </a:r>
          </a:p>
        </p:txBody>
      </p:sp>
      <p:sp>
        <p:nvSpPr>
          <p:cNvPr id="17" name="TextBox 16">
            <a:extLst>
              <a:ext uri="{FF2B5EF4-FFF2-40B4-BE49-F238E27FC236}">
                <a16:creationId xmlns:a16="http://schemas.microsoft.com/office/drawing/2014/main" id="{3D764EE3-36AD-E602-5B01-421EF5BD0DCA}"/>
              </a:ext>
            </a:extLst>
          </p:cNvPr>
          <p:cNvSpPr txBox="1"/>
          <p:nvPr/>
        </p:nvSpPr>
        <p:spPr>
          <a:xfrm>
            <a:off x="4118413" y="3255590"/>
            <a:ext cx="2364476" cy="369332"/>
          </a:xfrm>
          <a:prstGeom prst="rect">
            <a:avLst/>
          </a:prstGeom>
          <a:noFill/>
        </p:spPr>
        <p:txBody>
          <a:bodyPr wrap="square" rtlCol="0">
            <a:spAutoFit/>
          </a:bodyPr>
          <a:lstStyle/>
          <a:p>
            <a:r>
              <a:rPr lang="en-US" dirty="0"/>
              <a:t>Backscatter fraction</a:t>
            </a:r>
          </a:p>
        </p:txBody>
      </p:sp>
      <p:sp>
        <p:nvSpPr>
          <p:cNvPr id="20" name="TextBox 19">
            <a:extLst>
              <a:ext uri="{FF2B5EF4-FFF2-40B4-BE49-F238E27FC236}">
                <a16:creationId xmlns:a16="http://schemas.microsoft.com/office/drawing/2014/main" id="{720DB8CB-4F3B-871A-DCD0-44F86FA3DD95}"/>
              </a:ext>
            </a:extLst>
          </p:cNvPr>
          <p:cNvSpPr txBox="1"/>
          <p:nvPr/>
        </p:nvSpPr>
        <p:spPr>
          <a:xfrm>
            <a:off x="1741085" y="6457348"/>
            <a:ext cx="3220625" cy="369332"/>
          </a:xfrm>
          <a:prstGeom prst="rect">
            <a:avLst/>
          </a:prstGeom>
          <a:noFill/>
        </p:spPr>
        <p:txBody>
          <a:bodyPr wrap="none" rtlCol="0">
            <a:spAutoFit/>
          </a:bodyPr>
          <a:lstStyle/>
          <a:p>
            <a:r>
              <a:rPr lang="en-US" dirty="0"/>
              <a:t>August is most impacted month.</a:t>
            </a:r>
          </a:p>
        </p:txBody>
      </p:sp>
    </p:spTree>
    <p:extLst>
      <p:ext uri="{BB962C8B-B14F-4D97-AF65-F5344CB8AC3E}">
        <p14:creationId xmlns:p14="http://schemas.microsoft.com/office/powerpoint/2010/main" val="3985120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9356B8-F477-24AF-15D2-054084FC5588}"/>
              </a:ext>
            </a:extLst>
          </p:cNvPr>
          <p:cNvPicPr>
            <a:picLocks noChangeAspect="1"/>
          </p:cNvPicPr>
          <p:nvPr/>
        </p:nvPicPr>
        <p:blipFill>
          <a:blip r:embed="rId2"/>
          <a:stretch>
            <a:fillRect/>
          </a:stretch>
        </p:blipFill>
        <p:spPr>
          <a:xfrm>
            <a:off x="-673644" y="-91440"/>
            <a:ext cx="8757920" cy="6568440"/>
          </a:xfrm>
          <a:prstGeom prst="rect">
            <a:avLst/>
          </a:prstGeom>
        </p:spPr>
      </p:pic>
      <p:sp>
        <p:nvSpPr>
          <p:cNvPr id="4" name="TextBox 3">
            <a:extLst>
              <a:ext uri="{FF2B5EF4-FFF2-40B4-BE49-F238E27FC236}">
                <a16:creationId xmlns:a16="http://schemas.microsoft.com/office/drawing/2014/main" id="{BE0CA46C-1E1B-B7B7-0E1A-97F61EF0088C}"/>
              </a:ext>
            </a:extLst>
          </p:cNvPr>
          <p:cNvSpPr txBox="1"/>
          <p:nvPr/>
        </p:nvSpPr>
        <p:spPr>
          <a:xfrm>
            <a:off x="2731008" y="1004899"/>
            <a:ext cx="4206986" cy="1200329"/>
          </a:xfrm>
          <a:prstGeom prst="rect">
            <a:avLst/>
          </a:prstGeom>
          <a:solidFill>
            <a:schemeClr val="bg1"/>
          </a:solidFill>
        </p:spPr>
        <p:txBody>
          <a:bodyPr wrap="none" rtlCol="0">
            <a:spAutoFit/>
          </a:bodyPr>
          <a:lstStyle/>
          <a:p>
            <a:r>
              <a:rPr lang="en-US" dirty="0"/>
              <a:t>Scattering &lt; 30 Mm</a:t>
            </a:r>
            <a:r>
              <a:rPr lang="en-US" baseline="30000" dirty="0"/>
              <a:t>-1 </a:t>
            </a:r>
            <a:r>
              <a:rPr lang="en-US" dirty="0"/>
              <a:t>(no smoke)</a:t>
            </a:r>
            <a:endParaRPr lang="en-US" baseline="30000" dirty="0"/>
          </a:p>
          <a:p>
            <a:r>
              <a:rPr lang="en-US" dirty="0">
                <a:solidFill>
                  <a:srgbClr val="243ED4"/>
                </a:solidFill>
              </a:rPr>
              <a:t>30 &lt; Scattering &lt; 50 Mm</a:t>
            </a:r>
            <a:r>
              <a:rPr lang="en-US" baseline="30000" dirty="0">
                <a:solidFill>
                  <a:srgbClr val="243ED4"/>
                </a:solidFill>
              </a:rPr>
              <a:t>-1</a:t>
            </a:r>
            <a:r>
              <a:rPr lang="en-US" dirty="0">
                <a:solidFill>
                  <a:srgbClr val="243ED4"/>
                </a:solidFill>
              </a:rPr>
              <a:t> (minimal smoke)</a:t>
            </a:r>
            <a:endParaRPr lang="en-US" baseline="30000" dirty="0">
              <a:solidFill>
                <a:srgbClr val="243ED4"/>
              </a:solidFill>
            </a:endParaRPr>
          </a:p>
          <a:p>
            <a:r>
              <a:rPr lang="en-US" dirty="0">
                <a:solidFill>
                  <a:srgbClr val="FFC000"/>
                </a:solidFill>
              </a:rPr>
              <a:t>50 &lt; Scattering &lt; 100 Mm</a:t>
            </a:r>
            <a:r>
              <a:rPr lang="en-US" baseline="30000" dirty="0">
                <a:solidFill>
                  <a:srgbClr val="FFC000"/>
                </a:solidFill>
              </a:rPr>
              <a:t>-1 </a:t>
            </a:r>
            <a:r>
              <a:rPr lang="en-US" dirty="0">
                <a:solidFill>
                  <a:srgbClr val="FFC000"/>
                </a:solidFill>
              </a:rPr>
              <a:t>(some smoke)</a:t>
            </a:r>
            <a:endParaRPr lang="en-US" baseline="30000" dirty="0">
              <a:solidFill>
                <a:srgbClr val="FFC000"/>
              </a:solidFill>
            </a:endParaRPr>
          </a:p>
          <a:p>
            <a:r>
              <a:rPr lang="en-US" dirty="0">
                <a:solidFill>
                  <a:srgbClr val="FF0000"/>
                </a:solidFill>
              </a:rPr>
              <a:t>Scattering &gt; 100 Mm</a:t>
            </a:r>
            <a:r>
              <a:rPr lang="en-US" baseline="30000" dirty="0">
                <a:solidFill>
                  <a:srgbClr val="FF0000"/>
                </a:solidFill>
              </a:rPr>
              <a:t>-1 </a:t>
            </a:r>
            <a:r>
              <a:rPr lang="en-US" dirty="0">
                <a:solidFill>
                  <a:srgbClr val="FF0000"/>
                </a:solidFill>
              </a:rPr>
              <a:t>(smoke!)</a:t>
            </a:r>
            <a:endParaRPr lang="en-US" baseline="30000" dirty="0">
              <a:solidFill>
                <a:srgbClr val="FF0000"/>
              </a:solidFill>
            </a:endParaRPr>
          </a:p>
        </p:txBody>
      </p:sp>
      <p:sp>
        <p:nvSpPr>
          <p:cNvPr id="5" name="TextBox 4">
            <a:extLst>
              <a:ext uri="{FF2B5EF4-FFF2-40B4-BE49-F238E27FC236}">
                <a16:creationId xmlns:a16="http://schemas.microsoft.com/office/drawing/2014/main" id="{17134F78-74AF-2F8F-C5C1-4AED59B74996}"/>
              </a:ext>
            </a:extLst>
          </p:cNvPr>
          <p:cNvSpPr txBox="1"/>
          <p:nvPr/>
        </p:nvSpPr>
        <p:spPr>
          <a:xfrm>
            <a:off x="2731008" y="3834428"/>
            <a:ext cx="659348" cy="646331"/>
          </a:xfrm>
          <a:prstGeom prst="rect">
            <a:avLst/>
          </a:prstGeom>
          <a:noFill/>
        </p:spPr>
        <p:txBody>
          <a:bodyPr wrap="none" rtlCol="0">
            <a:spAutoFit/>
          </a:bodyPr>
          <a:lstStyle/>
          <a:p>
            <a:r>
              <a:rPr lang="en-US" dirty="0"/>
              <a:t>aged</a:t>
            </a:r>
          </a:p>
          <a:p>
            <a:r>
              <a:rPr lang="en-US" dirty="0"/>
              <a:t>fresh</a:t>
            </a:r>
          </a:p>
        </p:txBody>
      </p:sp>
      <p:cxnSp>
        <p:nvCxnSpPr>
          <p:cNvPr id="6" name="Straight Connector 5">
            <a:extLst>
              <a:ext uri="{FF2B5EF4-FFF2-40B4-BE49-F238E27FC236}">
                <a16:creationId xmlns:a16="http://schemas.microsoft.com/office/drawing/2014/main" id="{F6B61A6F-26FF-08B3-1A2A-AB8D718F3578}"/>
              </a:ext>
            </a:extLst>
          </p:cNvPr>
          <p:cNvCxnSpPr/>
          <p:nvPr/>
        </p:nvCxnSpPr>
        <p:spPr>
          <a:xfrm>
            <a:off x="2328672" y="4035552"/>
            <a:ext cx="402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522B8D6-0EC6-1105-0EC0-A7CAFE609EF5}"/>
              </a:ext>
            </a:extLst>
          </p:cNvPr>
          <p:cNvCxnSpPr/>
          <p:nvPr/>
        </p:nvCxnSpPr>
        <p:spPr>
          <a:xfrm>
            <a:off x="2310384" y="4285488"/>
            <a:ext cx="40233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0E9C47F-868A-9F77-657C-B7580B8D31D5}"/>
              </a:ext>
            </a:extLst>
          </p:cNvPr>
          <p:cNvSpPr txBox="1"/>
          <p:nvPr/>
        </p:nvSpPr>
        <p:spPr>
          <a:xfrm>
            <a:off x="6858000" y="3816140"/>
            <a:ext cx="659348" cy="646331"/>
          </a:xfrm>
          <a:prstGeom prst="rect">
            <a:avLst/>
          </a:prstGeom>
          <a:noFill/>
        </p:spPr>
        <p:txBody>
          <a:bodyPr wrap="none" rtlCol="0">
            <a:spAutoFit/>
          </a:bodyPr>
          <a:lstStyle/>
          <a:p>
            <a:r>
              <a:rPr lang="en-US" dirty="0"/>
              <a:t>aged</a:t>
            </a:r>
          </a:p>
          <a:p>
            <a:r>
              <a:rPr lang="en-US" dirty="0"/>
              <a:t>fresh</a:t>
            </a:r>
          </a:p>
        </p:txBody>
      </p:sp>
      <p:cxnSp>
        <p:nvCxnSpPr>
          <p:cNvPr id="9" name="Straight Connector 8">
            <a:extLst>
              <a:ext uri="{FF2B5EF4-FFF2-40B4-BE49-F238E27FC236}">
                <a16:creationId xmlns:a16="http://schemas.microsoft.com/office/drawing/2014/main" id="{B61E3ED0-CF1F-3E15-06BF-38615CFEBAA7}"/>
              </a:ext>
            </a:extLst>
          </p:cNvPr>
          <p:cNvCxnSpPr/>
          <p:nvPr/>
        </p:nvCxnSpPr>
        <p:spPr>
          <a:xfrm>
            <a:off x="6455664" y="4017264"/>
            <a:ext cx="402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37112C-A5FD-543B-75AD-18ADFE19B705}"/>
              </a:ext>
            </a:extLst>
          </p:cNvPr>
          <p:cNvCxnSpPr/>
          <p:nvPr/>
        </p:nvCxnSpPr>
        <p:spPr>
          <a:xfrm>
            <a:off x="6437376" y="4267200"/>
            <a:ext cx="40233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E984AD-60D1-44B4-E53F-A74C4443ABB0}"/>
              </a:ext>
            </a:extLst>
          </p:cNvPr>
          <p:cNvSpPr txBox="1"/>
          <p:nvPr/>
        </p:nvSpPr>
        <p:spPr>
          <a:xfrm>
            <a:off x="4657344" y="2401824"/>
            <a:ext cx="5625323" cy="646331"/>
          </a:xfrm>
          <a:prstGeom prst="rect">
            <a:avLst/>
          </a:prstGeom>
          <a:noFill/>
        </p:spPr>
        <p:txBody>
          <a:bodyPr wrap="none" rtlCol="0">
            <a:spAutoFit/>
          </a:bodyPr>
          <a:lstStyle/>
          <a:p>
            <a:r>
              <a:rPr lang="en-US" dirty="0"/>
              <a:t>CO increases with smoke</a:t>
            </a:r>
          </a:p>
          <a:p>
            <a:r>
              <a:rPr lang="en-US" dirty="0"/>
              <a:t>CO higher with fresh, but also lower at scat=50 Mm-1 level</a:t>
            </a:r>
          </a:p>
        </p:txBody>
      </p:sp>
    </p:spTree>
    <p:extLst>
      <p:ext uri="{BB962C8B-B14F-4D97-AF65-F5344CB8AC3E}">
        <p14:creationId xmlns:p14="http://schemas.microsoft.com/office/powerpoint/2010/main" val="2686022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70884A2B-36A8-3DCA-34AA-896BC1EBE3F6}"/>
              </a:ext>
            </a:extLst>
          </p:cNvPr>
          <p:cNvPicPr>
            <a:picLocks noChangeAspect="1"/>
          </p:cNvPicPr>
          <p:nvPr/>
        </p:nvPicPr>
        <p:blipFill rotWithShape="1">
          <a:blip r:embed="rId2"/>
          <a:srcRect l="55674" t="-326" r="4" b="55982"/>
          <a:stretch/>
        </p:blipFill>
        <p:spPr>
          <a:xfrm>
            <a:off x="871538" y="725761"/>
            <a:ext cx="3602524" cy="2703239"/>
          </a:xfrm>
          <a:prstGeom prst="rect">
            <a:avLst/>
          </a:prstGeom>
        </p:spPr>
      </p:pic>
      <p:pic>
        <p:nvPicPr>
          <p:cNvPr id="2" name="Picture 1">
            <a:extLst>
              <a:ext uri="{FF2B5EF4-FFF2-40B4-BE49-F238E27FC236}">
                <a16:creationId xmlns:a16="http://schemas.microsoft.com/office/drawing/2014/main" id="{3DB5ADB0-C9F8-82A6-8066-D791783AD843}"/>
              </a:ext>
            </a:extLst>
          </p:cNvPr>
          <p:cNvPicPr>
            <a:picLocks noChangeAspect="1"/>
          </p:cNvPicPr>
          <p:nvPr/>
        </p:nvPicPr>
        <p:blipFill rotWithShape="1">
          <a:blip r:embed="rId2"/>
          <a:srcRect l="9827" t="47802" r="47615" b="10609"/>
          <a:stretch/>
        </p:blipFill>
        <p:spPr>
          <a:xfrm>
            <a:off x="871538" y="3822701"/>
            <a:ext cx="3459162" cy="2535238"/>
          </a:xfrm>
          <a:prstGeom prst="rect">
            <a:avLst/>
          </a:prstGeom>
        </p:spPr>
      </p:pic>
      <p:sp>
        <p:nvSpPr>
          <p:cNvPr id="4" name="TextBox 3">
            <a:extLst>
              <a:ext uri="{FF2B5EF4-FFF2-40B4-BE49-F238E27FC236}">
                <a16:creationId xmlns:a16="http://schemas.microsoft.com/office/drawing/2014/main" id="{3592B660-FC18-3B45-1C33-3EFDC534AD66}"/>
              </a:ext>
            </a:extLst>
          </p:cNvPr>
          <p:cNvSpPr txBox="1"/>
          <p:nvPr/>
        </p:nvSpPr>
        <p:spPr>
          <a:xfrm>
            <a:off x="4384190" y="1318772"/>
            <a:ext cx="2518446" cy="4801314"/>
          </a:xfrm>
          <a:prstGeom prst="rect">
            <a:avLst/>
          </a:prstGeom>
          <a:noFill/>
        </p:spPr>
        <p:txBody>
          <a:bodyPr wrap="none" rtlCol="0">
            <a:spAutoFit/>
          </a:bodyPr>
          <a:lstStyle/>
          <a:p>
            <a:endParaRPr lang="en-US" dirty="0"/>
          </a:p>
          <a:p>
            <a:r>
              <a:rPr lang="en-US" u="sng" dirty="0"/>
              <a:t>Fine mode:</a:t>
            </a:r>
          </a:p>
          <a:p>
            <a:r>
              <a:rPr lang="en-US" dirty="0"/>
              <a:t>inorganic ~2.6 m</a:t>
            </a:r>
            <a:r>
              <a:rPr lang="en-US" baseline="30000" dirty="0"/>
              <a:t>2</a:t>
            </a:r>
            <a:r>
              <a:rPr lang="en-US" dirty="0"/>
              <a:t>/g</a:t>
            </a:r>
          </a:p>
          <a:p>
            <a:r>
              <a:rPr lang="en-US" dirty="0"/>
              <a:t>organic ~3.9 m</a:t>
            </a:r>
            <a:r>
              <a:rPr lang="en-US" baseline="30000" dirty="0"/>
              <a:t>2</a:t>
            </a:r>
            <a:r>
              <a:rPr lang="en-US" dirty="0"/>
              <a:t>/g</a:t>
            </a:r>
          </a:p>
          <a:p>
            <a:r>
              <a:rPr lang="en-US" dirty="0"/>
              <a:t>mixed~3.6 m</a:t>
            </a:r>
            <a:r>
              <a:rPr lang="en-US" baseline="30000" dirty="0"/>
              <a:t>2</a:t>
            </a:r>
            <a:r>
              <a:rPr lang="en-US" dirty="0"/>
              <a:t>/g</a:t>
            </a:r>
          </a:p>
          <a:p>
            <a:r>
              <a:rPr lang="en-US" dirty="0"/>
              <a:t>biomass smoke  &gt; 6 m</a:t>
            </a:r>
            <a:r>
              <a:rPr lang="en-US" baseline="30000" dirty="0"/>
              <a:t>2</a:t>
            </a:r>
            <a:r>
              <a:rPr lang="en-US" dirty="0"/>
              <a:t>/g</a:t>
            </a:r>
          </a:p>
          <a:p>
            <a:r>
              <a:rPr lang="en-US" dirty="0"/>
              <a:t>dust ~3 m</a:t>
            </a:r>
            <a:r>
              <a:rPr lang="en-US" baseline="30000" dirty="0"/>
              <a:t>2</a:t>
            </a:r>
            <a:r>
              <a:rPr lang="en-US" dirty="0"/>
              <a:t>/g</a:t>
            </a:r>
          </a:p>
          <a:p>
            <a:endParaRPr lang="en-US" dirty="0"/>
          </a:p>
          <a:p>
            <a:endParaRPr lang="en-US" dirty="0"/>
          </a:p>
          <a:p>
            <a:endParaRPr lang="en-US" dirty="0"/>
          </a:p>
          <a:p>
            <a:endParaRPr lang="en-US" dirty="0"/>
          </a:p>
          <a:p>
            <a:r>
              <a:rPr lang="en-US" u="sng" dirty="0"/>
              <a:t>Coarse mode</a:t>
            </a:r>
          </a:p>
          <a:p>
            <a:r>
              <a:rPr lang="en-US" dirty="0"/>
              <a:t>mixed ~1 m</a:t>
            </a:r>
            <a:r>
              <a:rPr lang="en-US" baseline="30000" dirty="0"/>
              <a:t>2</a:t>
            </a:r>
            <a:r>
              <a:rPr lang="en-US" dirty="0"/>
              <a:t>/g</a:t>
            </a:r>
          </a:p>
          <a:p>
            <a:r>
              <a:rPr lang="en-US" dirty="0"/>
              <a:t>dust ~0.7 m</a:t>
            </a:r>
            <a:r>
              <a:rPr lang="en-US" baseline="30000" dirty="0"/>
              <a:t>2</a:t>
            </a:r>
            <a:r>
              <a:rPr lang="en-US" dirty="0"/>
              <a:t>/g</a:t>
            </a:r>
          </a:p>
          <a:p>
            <a:r>
              <a:rPr lang="en-US" dirty="0"/>
              <a:t>smoke  ---</a:t>
            </a:r>
          </a:p>
          <a:p>
            <a:endParaRPr lang="en-US" dirty="0"/>
          </a:p>
          <a:p>
            <a:endParaRPr lang="en-US" dirty="0"/>
          </a:p>
        </p:txBody>
      </p:sp>
      <p:cxnSp>
        <p:nvCxnSpPr>
          <p:cNvPr id="20" name="Straight Connector 19">
            <a:extLst>
              <a:ext uri="{FF2B5EF4-FFF2-40B4-BE49-F238E27FC236}">
                <a16:creationId xmlns:a16="http://schemas.microsoft.com/office/drawing/2014/main" id="{C436B87D-A107-538D-8446-7157225027B2}"/>
              </a:ext>
            </a:extLst>
          </p:cNvPr>
          <p:cNvCxnSpPr>
            <a:cxnSpLocks/>
          </p:cNvCxnSpPr>
          <p:nvPr/>
        </p:nvCxnSpPr>
        <p:spPr>
          <a:xfrm flipV="1">
            <a:off x="1759807" y="4102372"/>
            <a:ext cx="1744510" cy="154518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135227B-7112-C13F-04AA-1478EA84EAF7}"/>
              </a:ext>
            </a:extLst>
          </p:cNvPr>
          <p:cNvSpPr/>
          <p:nvPr/>
        </p:nvSpPr>
        <p:spPr>
          <a:xfrm>
            <a:off x="1308709" y="3996428"/>
            <a:ext cx="1484739" cy="395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CB81A4-1C0B-CBF9-6452-7D26E9853C4D}"/>
              </a:ext>
            </a:extLst>
          </p:cNvPr>
          <p:cNvSpPr/>
          <p:nvPr/>
        </p:nvSpPr>
        <p:spPr>
          <a:xfrm>
            <a:off x="1262077" y="3996428"/>
            <a:ext cx="2760969" cy="450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4">
                    <a:lumMod val="50000"/>
                  </a:schemeClr>
                </a:solidFill>
              </a:rPr>
              <a:t>y=2.87*m+8.03, R</a:t>
            </a:r>
            <a:r>
              <a:rPr lang="en-US" sz="1400" baseline="30000" dirty="0">
                <a:solidFill>
                  <a:schemeClr val="accent4">
                    <a:lumMod val="50000"/>
                  </a:schemeClr>
                </a:solidFill>
              </a:rPr>
              <a:t>2</a:t>
            </a:r>
            <a:r>
              <a:rPr lang="en-US" sz="1400" dirty="0">
                <a:solidFill>
                  <a:schemeClr val="accent4">
                    <a:lumMod val="50000"/>
                  </a:schemeClr>
                </a:solidFill>
              </a:rPr>
              <a:t>=0.80</a:t>
            </a:r>
          </a:p>
          <a:p>
            <a:r>
              <a:rPr lang="en-US" sz="1400" dirty="0">
                <a:solidFill>
                  <a:srgbClr val="7030A0"/>
                </a:solidFill>
              </a:rPr>
              <a:t>y=1.15*m+1.47, R</a:t>
            </a:r>
            <a:r>
              <a:rPr lang="en-US" sz="1400" baseline="30000" dirty="0">
                <a:solidFill>
                  <a:srgbClr val="7030A0"/>
                </a:solidFill>
              </a:rPr>
              <a:t>2</a:t>
            </a:r>
            <a:r>
              <a:rPr lang="en-US" sz="1400" dirty="0">
                <a:solidFill>
                  <a:srgbClr val="7030A0"/>
                </a:solidFill>
              </a:rPr>
              <a:t>=0.51</a:t>
            </a:r>
          </a:p>
        </p:txBody>
      </p:sp>
      <p:cxnSp>
        <p:nvCxnSpPr>
          <p:cNvPr id="26" name="Straight Connector 25">
            <a:extLst>
              <a:ext uri="{FF2B5EF4-FFF2-40B4-BE49-F238E27FC236}">
                <a16:creationId xmlns:a16="http://schemas.microsoft.com/office/drawing/2014/main" id="{09DE5E1B-3F16-0ABE-8372-E78BA1DBD875}"/>
              </a:ext>
            </a:extLst>
          </p:cNvPr>
          <p:cNvCxnSpPr>
            <a:cxnSpLocks/>
          </p:cNvCxnSpPr>
          <p:nvPr/>
        </p:nvCxnSpPr>
        <p:spPr>
          <a:xfrm flipV="1">
            <a:off x="1308709" y="5603552"/>
            <a:ext cx="1154072" cy="46797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2ABBF11-9E5B-8243-0FF0-02F59C2D8370}"/>
              </a:ext>
            </a:extLst>
          </p:cNvPr>
          <p:cNvSpPr txBox="1"/>
          <p:nvPr/>
        </p:nvSpPr>
        <p:spPr>
          <a:xfrm>
            <a:off x="4384190" y="995606"/>
            <a:ext cx="1787649" cy="646331"/>
          </a:xfrm>
          <a:prstGeom prst="rect">
            <a:avLst/>
          </a:prstGeom>
          <a:noFill/>
        </p:spPr>
        <p:txBody>
          <a:bodyPr wrap="square" rtlCol="0">
            <a:spAutoFit/>
          </a:bodyPr>
          <a:lstStyle/>
          <a:p>
            <a:r>
              <a:rPr lang="en-US" b="1" dirty="0"/>
              <a:t>MSC values from Hand et al., 2007</a:t>
            </a:r>
          </a:p>
        </p:txBody>
      </p:sp>
      <p:sp>
        <p:nvSpPr>
          <p:cNvPr id="39" name="TextBox 38">
            <a:extLst>
              <a:ext uri="{FF2B5EF4-FFF2-40B4-BE49-F238E27FC236}">
                <a16:creationId xmlns:a16="http://schemas.microsoft.com/office/drawing/2014/main" id="{07FB1F74-E0C5-4878-ACA8-D58F32952578}"/>
              </a:ext>
            </a:extLst>
          </p:cNvPr>
          <p:cNvSpPr txBox="1"/>
          <p:nvPr/>
        </p:nvSpPr>
        <p:spPr>
          <a:xfrm>
            <a:off x="2384227" y="22674"/>
            <a:ext cx="7829195" cy="523220"/>
          </a:xfrm>
          <a:prstGeom prst="rect">
            <a:avLst/>
          </a:prstGeom>
          <a:noFill/>
        </p:spPr>
        <p:txBody>
          <a:bodyPr wrap="none" rtlCol="0">
            <a:spAutoFit/>
          </a:bodyPr>
          <a:lstStyle/>
          <a:p>
            <a:r>
              <a:rPr lang="en-US" sz="2800" u="sng" dirty="0"/>
              <a:t>Mass Scattering Coefficient (MSC) at Table Mountain</a:t>
            </a:r>
          </a:p>
        </p:txBody>
      </p:sp>
      <p:sp>
        <p:nvSpPr>
          <p:cNvPr id="48" name="Rectangle 47">
            <a:extLst>
              <a:ext uri="{FF2B5EF4-FFF2-40B4-BE49-F238E27FC236}">
                <a16:creationId xmlns:a16="http://schemas.microsoft.com/office/drawing/2014/main" id="{06A5D7A4-2ED9-7247-3525-F5FE9384C2EA}"/>
              </a:ext>
            </a:extLst>
          </p:cNvPr>
          <p:cNvSpPr/>
          <p:nvPr/>
        </p:nvSpPr>
        <p:spPr>
          <a:xfrm>
            <a:off x="1258750" y="1099378"/>
            <a:ext cx="2245567" cy="457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y=3.81*m-3.00, R</a:t>
            </a:r>
            <a:r>
              <a:rPr lang="en-US" sz="1400" baseline="30000" dirty="0">
                <a:solidFill>
                  <a:schemeClr val="accent1"/>
                </a:solidFill>
              </a:rPr>
              <a:t>2</a:t>
            </a:r>
            <a:r>
              <a:rPr lang="en-US" sz="1400" dirty="0">
                <a:solidFill>
                  <a:schemeClr val="accent1"/>
                </a:solidFill>
              </a:rPr>
              <a:t>=0.98</a:t>
            </a:r>
          </a:p>
        </p:txBody>
      </p:sp>
      <p:sp>
        <p:nvSpPr>
          <p:cNvPr id="49" name="TextBox 48">
            <a:extLst>
              <a:ext uri="{FF2B5EF4-FFF2-40B4-BE49-F238E27FC236}">
                <a16:creationId xmlns:a16="http://schemas.microsoft.com/office/drawing/2014/main" id="{F24555EE-68AB-63A8-086F-657E0E30B4D6}"/>
              </a:ext>
            </a:extLst>
          </p:cNvPr>
          <p:cNvSpPr txBox="1"/>
          <p:nvPr/>
        </p:nvSpPr>
        <p:spPr>
          <a:xfrm>
            <a:off x="7620000" y="1641937"/>
            <a:ext cx="4120500" cy="923330"/>
          </a:xfrm>
          <a:prstGeom prst="rect">
            <a:avLst/>
          </a:prstGeom>
          <a:noFill/>
        </p:spPr>
        <p:txBody>
          <a:bodyPr wrap="square" rtlCol="0">
            <a:spAutoFit/>
          </a:bodyPr>
          <a:lstStyle/>
          <a:p>
            <a:r>
              <a:rPr lang="en-US" dirty="0"/>
              <a:t>Table Mountain aerosol does NOT exhibit increase in MSC for fine biomass smoke</a:t>
            </a:r>
          </a:p>
          <a:p>
            <a:r>
              <a:rPr lang="en-US" dirty="0">
                <a:solidFill>
                  <a:schemeClr val="accent5">
                    <a:lumMod val="75000"/>
                  </a:schemeClr>
                </a:solidFill>
              </a:rPr>
              <a:t>MSC ~3.8 m</a:t>
            </a:r>
            <a:r>
              <a:rPr lang="en-US" baseline="30000" dirty="0">
                <a:solidFill>
                  <a:schemeClr val="accent5">
                    <a:lumMod val="75000"/>
                  </a:schemeClr>
                </a:solidFill>
              </a:rPr>
              <a:t>2</a:t>
            </a:r>
            <a:r>
              <a:rPr lang="en-US" dirty="0">
                <a:solidFill>
                  <a:schemeClr val="accent5">
                    <a:lumMod val="75000"/>
                  </a:schemeClr>
                </a:solidFill>
              </a:rPr>
              <a:t>/g</a:t>
            </a:r>
          </a:p>
        </p:txBody>
      </p:sp>
      <p:sp>
        <p:nvSpPr>
          <p:cNvPr id="50" name="TextBox 49">
            <a:extLst>
              <a:ext uri="{FF2B5EF4-FFF2-40B4-BE49-F238E27FC236}">
                <a16:creationId xmlns:a16="http://schemas.microsoft.com/office/drawing/2014/main" id="{6D48A69F-08FA-07B9-951D-D5EA7B4F2159}"/>
              </a:ext>
            </a:extLst>
          </p:cNvPr>
          <p:cNvSpPr txBox="1"/>
          <p:nvPr/>
        </p:nvSpPr>
        <p:spPr>
          <a:xfrm>
            <a:off x="7620000" y="4391439"/>
            <a:ext cx="3938588" cy="923330"/>
          </a:xfrm>
          <a:prstGeom prst="rect">
            <a:avLst/>
          </a:prstGeom>
          <a:noFill/>
        </p:spPr>
        <p:txBody>
          <a:bodyPr wrap="square" rtlCol="0">
            <a:spAutoFit/>
          </a:bodyPr>
          <a:lstStyle/>
          <a:p>
            <a:r>
              <a:rPr lang="en-US" dirty="0"/>
              <a:t>Table Mountain does exhibit increase in MSC for coarse biomass smoke</a:t>
            </a:r>
          </a:p>
          <a:p>
            <a:r>
              <a:rPr lang="en-US" dirty="0">
                <a:solidFill>
                  <a:schemeClr val="accent4">
                    <a:lumMod val="75000"/>
                  </a:schemeClr>
                </a:solidFill>
              </a:rPr>
              <a:t>MSC ~2.9 m</a:t>
            </a:r>
            <a:r>
              <a:rPr lang="en-US" baseline="30000" dirty="0">
                <a:solidFill>
                  <a:schemeClr val="accent4">
                    <a:lumMod val="75000"/>
                  </a:schemeClr>
                </a:solidFill>
              </a:rPr>
              <a:t>2</a:t>
            </a:r>
            <a:r>
              <a:rPr lang="en-US" dirty="0">
                <a:solidFill>
                  <a:schemeClr val="accent4">
                    <a:lumMod val="75000"/>
                  </a:schemeClr>
                </a:solidFill>
              </a:rPr>
              <a:t>/g</a:t>
            </a:r>
          </a:p>
        </p:txBody>
      </p:sp>
      <p:sp>
        <p:nvSpPr>
          <p:cNvPr id="51" name="TextBox 50">
            <a:extLst>
              <a:ext uri="{FF2B5EF4-FFF2-40B4-BE49-F238E27FC236}">
                <a16:creationId xmlns:a16="http://schemas.microsoft.com/office/drawing/2014/main" id="{6BE344F7-7B6F-0ABE-5CCB-20D01415457E}"/>
              </a:ext>
            </a:extLst>
          </p:cNvPr>
          <p:cNvSpPr txBox="1"/>
          <p:nvPr/>
        </p:nvSpPr>
        <p:spPr>
          <a:xfrm rot="16200000">
            <a:off x="-517048" y="1957798"/>
            <a:ext cx="2407839" cy="369332"/>
          </a:xfrm>
          <a:prstGeom prst="rect">
            <a:avLst/>
          </a:prstGeom>
          <a:noFill/>
        </p:spPr>
        <p:txBody>
          <a:bodyPr wrap="none" rtlCol="0">
            <a:spAutoFit/>
          </a:bodyPr>
          <a:lstStyle/>
          <a:p>
            <a:r>
              <a:rPr lang="en-US" dirty="0"/>
              <a:t>PM1  scattering (Mm</a:t>
            </a:r>
            <a:r>
              <a:rPr lang="en-US" baseline="30000" dirty="0"/>
              <a:t>-1</a:t>
            </a:r>
            <a:r>
              <a:rPr lang="en-US" dirty="0"/>
              <a:t>)</a:t>
            </a:r>
          </a:p>
        </p:txBody>
      </p:sp>
      <p:sp>
        <p:nvSpPr>
          <p:cNvPr id="52" name="TextBox 51">
            <a:extLst>
              <a:ext uri="{FF2B5EF4-FFF2-40B4-BE49-F238E27FC236}">
                <a16:creationId xmlns:a16="http://schemas.microsoft.com/office/drawing/2014/main" id="{0318D888-BB4A-9A36-4FD6-908BCA69AC62}"/>
              </a:ext>
            </a:extLst>
          </p:cNvPr>
          <p:cNvSpPr txBox="1"/>
          <p:nvPr/>
        </p:nvSpPr>
        <p:spPr>
          <a:xfrm rot="16200000">
            <a:off x="-485043" y="4787733"/>
            <a:ext cx="2462341" cy="369332"/>
          </a:xfrm>
          <a:prstGeom prst="rect">
            <a:avLst/>
          </a:prstGeom>
          <a:noFill/>
        </p:spPr>
        <p:txBody>
          <a:bodyPr wrap="none" rtlCol="0">
            <a:spAutoFit/>
          </a:bodyPr>
          <a:lstStyle/>
          <a:p>
            <a:r>
              <a:rPr lang="en-US" dirty="0"/>
              <a:t>PM10  scattering (Mm</a:t>
            </a:r>
            <a:r>
              <a:rPr lang="en-US" baseline="30000" dirty="0"/>
              <a:t>-1</a:t>
            </a:r>
            <a:r>
              <a:rPr lang="en-US" dirty="0"/>
              <a:t>)</a:t>
            </a:r>
          </a:p>
        </p:txBody>
      </p:sp>
      <p:sp>
        <p:nvSpPr>
          <p:cNvPr id="53" name="TextBox 52">
            <a:extLst>
              <a:ext uri="{FF2B5EF4-FFF2-40B4-BE49-F238E27FC236}">
                <a16:creationId xmlns:a16="http://schemas.microsoft.com/office/drawing/2014/main" id="{35FB1C25-6BC3-A9C3-EE51-000CF627C93C}"/>
              </a:ext>
            </a:extLst>
          </p:cNvPr>
          <p:cNvSpPr txBox="1"/>
          <p:nvPr/>
        </p:nvSpPr>
        <p:spPr>
          <a:xfrm>
            <a:off x="1563848" y="3387541"/>
            <a:ext cx="2459199" cy="369332"/>
          </a:xfrm>
          <a:prstGeom prst="rect">
            <a:avLst/>
          </a:prstGeom>
          <a:noFill/>
        </p:spPr>
        <p:txBody>
          <a:bodyPr wrap="none" rtlCol="0">
            <a:spAutoFit/>
          </a:bodyPr>
          <a:lstStyle/>
          <a:p>
            <a:r>
              <a:rPr lang="en-US" dirty="0"/>
              <a:t>PM1 mass conc (ug/m</a:t>
            </a:r>
            <a:r>
              <a:rPr lang="en-US" baseline="30000" dirty="0"/>
              <a:t>3</a:t>
            </a:r>
            <a:r>
              <a:rPr lang="en-US" dirty="0"/>
              <a:t>)</a:t>
            </a:r>
          </a:p>
        </p:txBody>
      </p:sp>
      <p:sp>
        <p:nvSpPr>
          <p:cNvPr id="54" name="TextBox 53">
            <a:extLst>
              <a:ext uri="{FF2B5EF4-FFF2-40B4-BE49-F238E27FC236}">
                <a16:creationId xmlns:a16="http://schemas.microsoft.com/office/drawing/2014/main" id="{D70CDA5A-3316-7BFC-BDDD-1746DE656693}"/>
              </a:ext>
            </a:extLst>
          </p:cNvPr>
          <p:cNvSpPr txBox="1"/>
          <p:nvPr/>
        </p:nvSpPr>
        <p:spPr>
          <a:xfrm>
            <a:off x="1443200" y="6279217"/>
            <a:ext cx="2537746" cy="369332"/>
          </a:xfrm>
          <a:prstGeom prst="rect">
            <a:avLst/>
          </a:prstGeom>
          <a:noFill/>
        </p:spPr>
        <p:txBody>
          <a:bodyPr wrap="none" rtlCol="0">
            <a:spAutoFit/>
          </a:bodyPr>
          <a:lstStyle/>
          <a:p>
            <a:r>
              <a:rPr lang="en-US" dirty="0"/>
              <a:t>PM10 mass conc (ug/m</a:t>
            </a:r>
            <a:r>
              <a:rPr lang="en-US" baseline="30000" dirty="0"/>
              <a:t>3</a:t>
            </a:r>
            <a:r>
              <a:rPr lang="en-US" dirty="0"/>
              <a:t>)</a:t>
            </a:r>
          </a:p>
        </p:txBody>
      </p:sp>
      <p:sp>
        <p:nvSpPr>
          <p:cNvPr id="55" name="TextBox 54">
            <a:extLst>
              <a:ext uri="{FF2B5EF4-FFF2-40B4-BE49-F238E27FC236}">
                <a16:creationId xmlns:a16="http://schemas.microsoft.com/office/drawing/2014/main" id="{51FEA159-695D-B25C-CAB5-B3AEEE227119}"/>
              </a:ext>
            </a:extLst>
          </p:cNvPr>
          <p:cNvSpPr txBox="1"/>
          <p:nvPr/>
        </p:nvSpPr>
        <p:spPr>
          <a:xfrm>
            <a:off x="8141011" y="630069"/>
            <a:ext cx="2792239" cy="646331"/>
          </a:xfrm>
          <a:prstGeom prst="rect">
            <a:avLst/>
          </a:prstGeom>
          <a:solidFill>
            <a:srgbClr val="FEFF9A"/>
          </a:solidFill>
        </p:spPr>
        <p:txBody>
          <a:bodyPr wrap="none" rtlCol="0">
            <a:spAutoFit/>
          </a:bodyPr>
          <a:lstStyle/>
          <a:p>
            <a:r>
              <a:rPr lang="en-US" dirty="0"/>
              <a:t>MSC = </a:t>
            </a:r>
            <a:r>
              <a:rPr lang="en-US" u="sng" dirty="0"/>
              <a:t>scattering coefficien</a:t>
            </a:r>
            <a:r>
              <a:rPr lang="en-US" dirty="0"/>
              <a:t>t</a:t>
            </a:r>
          </a:p>
          <a:p>
            <a:r>
              <a:rPr lang="en-US" dirty="0"/>
              <a:t>             mass concentration</a:t>
            </a:r>
          </a:p>
        </p:txBody>
      </p:sp>
    </p:spTree>
    <p:extLst>
      <p:ext uri="{BB962C8B-B14F-4D97-AF65-F5344CB8AC3E}">
        <p14:creationId xmlns:p14="http://schemas.microsoft.com/office/powerpoint/2010/main" val="2514307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79B2CBD-8727-7475-E99D-6056D73850BF}"/>
              </a:ext>
            </a:extLst>
          </p:cNvPr>
          <p:cNvSpPr/>
          <p:nvPr/>
        </p:nvSpPr>
        <p:spPr>
          <a:xfrm>
            <a:off x="1270000" y="5792538"/>
            <a:ext cx="2184400" cy="836861"/>
          </a:xfrm>
          <a:prstGeom prst="rect">
            <a:avLst/>
          </a:prstGeom>
          <a:solidFill>
            <a:srgbClr val="FEFF9A"/>
          </a:solidFill>
          <a:ln>
            <a:solidFill>
              <a:srgbClr val="FEF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899096-8EDC-5C98-50A5-6E69F4DB7B94}"/>
              </a:ext>
            </a:extLst>
          </p:cNvPr>
          <p:cNvSpPr txBox="1"/>
          <p:nvPr/>
        </p:nvSpPr>
        <p:spPr>
          <a:xfrm>
            <a:off x="2384227" y="22674"/>
            <a:ext cx="7991740" cy="523220"/>
          </a:xfrm>
          <a:prstGeom prst="rect">
            <a:avLst/>
          </a:prstGeom>
          <a:noFill/>
        </p:spPr>
        <p:txBody>
          <a:bodyPr wrap="none" rtlCol="0">
            <a:spAutoFit/>
          </a:bodyPr>
          <a:lstStyle/>
          <a:p>
            <a:r>
              <a:rPr lang="en-US" sz="2800" u="sng" dirty="0"/>
              <a:t>Mass Absorption Coefficient (MAC) at Table Mountain</a:t>
            </a:r>
          </a:p>
        </p:txBody>
      </p:sp>
      <p:sp>
        <p:nvSpPr>
          <p:cNvPr id="3" name="TextBox 2">
            <a:extLst>
              <a:ext uri="{FF2B5EF4-FFF2-40B4-BE49-F238E27FC236}">
                <a16:creationId xmlns:a16="http://schemas.microsoft.com/office/drawing/2014/main" id="{0694B0A8-AF11-0658-20EE-AA938E23B576}"/>
              </a:ext>
            </a:extLst>
          </p:cNvPr>
          <p:cNvSpPr txBox="1"/>
          <p:nvPr/>
        </p:nvSpPr>
        <p:spPr>
          <a:xfrm>
            <a:off x="364796" y="754733"/>
            <a:ext cx="6441892" cy="646331"/>
          </a:xfrm>
          <a:prstGeom prst="rect">
            <a:avLst/>
          </a:prstGeom>
          <a:noFill/>
        </p:spPr>
        <p:txBody>
          <a:bodyPr wrap="none" rtlCol="0">
            <a:spAutoFit/>
          </a:bodyPr>
          <a:lstStyle/>
          <a:p>
            <a:r>
              <a:rPr lang="en-US" dirty="0"/>
              <a:t>Don’t have reference measurement of absorbing aerosol mass</a:t>
            </a:r>
          </a:p>
          <a:p>
            <a:r>
              <a:rPr lang="en-US" dirty="0"/>
              <a:t>Can bound the range of MAC at Table Mountain based on literature</a:t>
            </a:r>
          </a:p>
        </p:txBody>
      </p:sp>
      <p:sp>
        <p:nvSpPr>
          <p:cNvPr id="4" name="TextBox 3">
            <a:extLst>
              <a:ext uri="{FF2B5EF4-FFF2-40B4-BE49-F238E27FC236}">
                <a16:creationId xmlns:a16="http://schemas.microsoft.com/office/drawing/2014/main" id="{65BDAD88-F44E-6F72-0F0E-2E37AA223490}"/>
              </a:ext>
            </a:extLst>
          </p:cNvPr>
          <p:cNvSpPr txBox="1"/>
          <p:nvPr/>
        </p:nvSpPr>
        <p:spPr>
          <a:xfrm>
            <a:off x="948309" y="1580490"/>
            <a:ext cx="3007875" cy="646331"/>
          </a:xfrm>
          <a:prstGeom prst="rect">
            <a:avLst/>
          </a:prstGeom>
          <a:solidFill>
            <a:srgbClr val="FEFF9A"/>
          </a:solidFill>
        </p:spPr>
        <p:txBody>
          <a:bodyPr wrap="none" rtlCol="0">
            <a:spAutoFit/>
          </a:bodyPr>
          <a:lstStyle/>
          <a:p>
            <a:r>
              <a:rPr lang="en-US" dirty="0"/>
              <a:t>MAC =</a:t>
            </a:r>
            <a:r>
              <a:rPr lang="en-US" u="sng" dirty="0"/>
              <a:t>absorption coefficient</a:t>
            </a:r>
          </a:p>
          <a:p>
            <a:r>
              <a:rPr lang="en-US" dirty="0"/>
              <a:t>           BC mass concentration</a:t>
            </a:r>
          </a:p>
        </p:txBody>
      </p:sp>
      <p:pic>
        <p:nvPicPr>
          <p:cNvPr id="1026" name="Picture 2">
            <a:extLst>
              <a:ext uri="{FF2B5EF4-FFF2-40B4-BE49-F238E27FC236}">
                <a16:creationId xmlns:a16="http://schemas.microsoft.com/office/drawing/2014/main" id="{2EC37C4E-76CF-79C0-A03A-12B2072FCA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79"/>
          <a:stretch/>
        </p:blipFill>
        <p:spPr bwMode="auto">
          <a:xfrm>
            <a:off x="6071075" y="1787180"/>
            <a:ext cx="4894621" cy="4165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2CBBFEF-E8F1-BC0B-79C4-349FBE3BE8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85"/>
          <a:stretch/>
        </p:blipFill>
        <p:spPr bwMode="auto">
          <a:xfrm>
            <a:off x="171246" y="2371380"/>
            <a:ext cx="4801227" cy="327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a:extLst>
              <a:ext uri="{FF2B5EF4-FFF2-40B4-BE49-F238E27FC236}">
                <a16:creationId xmlns:a16="http://schemas.microsoft.com/office/drawing/2014/main" id="{C7C3CC69-0D32-50F1-3793-A0C0192655C0}"/>
              </a:ext>
            </a:extLst>
          </p:cNvPr>
          <p:cNvSpPr>
            <a:spLocks noChangeArrowheads="1"/>
          </p:cNvSpPr>
          <p:nvPr/>
        </p:nvSpPr>
        <p:spPr bwMode="auto">
          <a:xfrm>
            <a:off x="6125801" y="6103034"/>
            <a:ext cx="27895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pure BC MAC=7.5 m</a:t>
            </a:r>
            <a:r>
              <a:rPr kumimoji="0" lang="en-US" altLang="en-US"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en-US" altLang="en-US" b="0" i="0" u="none" strike="noStrike" cap="none" normalizeH="0" baseline="0" dirty="0">
                <a:ln>
                  <a:noFill/>
                </a:ln>
                <a:solidFill>
                  <a:srgbClr val="000000"/>
                </a:solidFill>
                <a:effectLst/>
                <a:latin typeface="Arial" panose="020B0604020202020204" pitchFamily="34" charset="0"/>
                <a:cs typeface="Arial" panose="020B0604020202020204" pitchFamily="34" charset="0"/>
              </a:rPr>
              <a:t>/g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en-US" altLang="en-US"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Bond&amp;Bergstrom</a:t>
            </a:r>
            <a:r>
              <a:rPr kumimoji="0" lang="en-US" altLang="en-US"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2006)</a:t>
            </a:r>
            <a:endParaRPr kumimoji="0" lang="en-US" altLang="en-US" b="0" i="0" u="none" strike="noStrike" cap="none" normalizeH="0" baseline="0" dirty="0">
              <a:ln>
                <a:noFill/>
              </a:ln>
              <a:solidFill>
                <a:srgbClr val="000000"/>
              </a:solidFill>
              <a:effectLst/>
            </a:endParaRPr>
          </a:p>
        </p:txBody>
      </p:sp>
      <p:sp>
        <p:nvSpPr>
          <p:cNvPr id="7" name="Rectangle 6">
            <a:extLst>
              <a:ext uri="{FF2B5EF4-FFF2-40B4-BE49-F238E27FC236}">
                <a16:creationId xmlns:a16="http://schemas.microsoft.com/office/drawing/2014/main" id="{8CC07D72-77A7-3918-BCDC-D4805270DE87}"/>
              </a:ext>
            </a:extLst>
          </p:cNvPr>
          <p:cNvSpPr/>
          <p:nvPr/>
        </p:nvSpPr>
        <p:spPr>
          <a:xfrm>
            <a:off x="979463" y="2837864"/>
            <a:ext cx="773723" cy="1851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5.8</a:t>
            </a:r>
          </a:p>
        </p:txBody>
      </p:sp>
      <p:sp>
        <p:nvSpPr>
          <p:cNvPr id="8" name="TextBox 7">
            <a:extLst>
              <a:ext uri="{FF2B5EF4-FFF2-40B4-BE49-F238E27FC236}">
                <a16:creationId xmlns:a16="http://schemas.microsoft.com/office/drawing/2014/main" id="{B1D1B7AB-BAA1-86B9-E1BF-5F991666AFC2}"/>
              </a:ext>
            </a:extLst>
          </p:cNvPr>
          <p:cNvSpPr txBox="1"/>
          <p:nvPr/>
        </p:nvSpPr>
        <p:spPr>
          <a:xfrm>
            <a:off x="2812579" y="5884781"/>
            <a:ext cx="505716" cy="646331"/>
          </a:xfrm>
          <a:prstGeom prst="rect">
            <a:avLst/>
          </a:prstGeom>
          <a:noFill/>
        </p:spPr>
        <p:txBody>
          <a:bodyPr wrap="none" rtlCol="0">
            <a:spAutoFit/>
          </a:bodyPr>
          <a:lstStyle/>
          <a:p>
            <a:r>
              <a:rPr lang="en-US" u="sng" dirty="0"/>
              <a:t>abs</a:t>
            </a:r>
          </a:p>
          <a:p>
            <a:r>
              <a:rPr lang="en-US" dirty="0"/>
              <a:t>CO</a:t>
            </a:r>
          </a:p>
        </p:txBody>
      </p:sp>
      <p:sp>
        <p:nvSpPr>
          <p:cNvPr id="12" name="TextBox 11">
            <a:extLst>
              <a:ext uri="{FF2B5EF4-FFF2-40B4-BE49-F238E27FC236}">
                <a16:creationId xmlns:a16="http://schemas.microsoft.com/office/drawing/2014/main" id="{48E43B03-3982-D72C-C515-075A3D289DE6}"/>
              </a:ext>
            </a:extLst>
          </p:cNvPr>
          <p:cNvSpPr txBox="1"/>
          <p:nvPr/>
        </p:nvSpPr>
        <p:spPr>
          <a:xfrm>
            <a:off x="1508739" y="5874547"/>
            <a:ext cx="458331" cy="646331"/>
          </a:xfrm>
          <a:prstGeom prst="rect">
            <a:avLst/>
          </a:prstGeom>
          <a:noFill/>
        </p:spPr>
        <p:txBody>
          <a:bodyPr wrap="none" rtlCol="0">
            <a:spAutoFit/>
          </a:bodyPr>
          <a:lstStyle/>
          <a:p>
            <a:r>
              <a:rPr lang="en-US" u="sng" dirty="0"/>
              <a:t>BC</a:t>
            </a:r>
          </a:p>
          <a:p>
            <a:r>
              <a:rPr lang="en-US" dirty="0"/>
              <a:t>CO</a:t>
            </a:r>
          </a:p>
        </p:txBody>
      </p:sp>
      <p:sp>
        <p:nvSpPr>
          <p:cNvPr id="10" name="TextBox 9">
            <a:extLst>
              <a:ext uri="{FF2B5EF4-FFF2-40B4-BE49-F238E27FC236}">
                <a16:creationId xmlns:a16="http://schemas.microsoft.com/office/drawing/2014/main" id="{8892D6D0-9488-6BE2-E718-7A3C65423F21}"/>
              </a:ext>
            </a:extLst>
          </p:cNvPr>
          <p:cNvSpPr txBox="1"/>
          <p:nvPr/>
        </p:nvSpPr>
        <p:spPr>
          <a:xfrm>
            <a:off x="1871272" y="6036391"/>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C3B364B5-C866-FCBC-F516-E6E9ED665287}"/>
              </a:ext>
            </a:extLst>
          </p:cNvPr>
          <p:cNvSpPr txBox="1"/>
          <p:nvPr/>
        </p:nvSpPr>
        <p:spPr>
          <a:xfrm>
            <a:off x="2065373" y="5874547"/>
            <a:ext cx="636649" cy="646331"/>
          </a:xfrm>
          <a:prstGeom prst="rect">
            <a:avLst/>
          </a:prstGeom>
          <a:noFill/>
        </p:spPr>
        <p:txBody>
          <a:bodyPr wrap="square" rtlCol="0">
            <a:spAutoFit/>
          </a:bodyPr>
          <a:lstStyle/>
          <a:p>
            <a:pPr algn="ctr"/>
            <a:r>
              <a:rPr lang="en-US" u="sng" dirty="0"/>
              <a:t>1     </a:t>
            </a:r>
          </a:p>
          <a:p>
            <a:pPr algn="ctr"/>
            <a:r>
              <a:rPr lang="en-US" dirty="0"/>
              <a:t>MAC</a:t>
            </a:r>
          </a:p>
        </p:txBody>
      </p:sp>
      <p:sp>
        <p:nvSpPr>
          <p:cNvPr id="16" name="TextBox 15">
            <a:extLst>
              <a:ext uri="{FF2B5EF4-FFF2-40B4-BE49-F238E27FC236}">
                <a16:creationId xmlns:a16="http://schemas.microsoft.com/office/drawing/2014/main" id="{92BDB459-E3F6-390F-FEA5-C194CE5C40C6}"/>
              </a:ext>
            </a:extLst>
          </p:cNvPr>
          <p:cNvSpPr txBox="1"/>
          <p:nvPr/>
        </p:nvSpPr>
        <p:spPr>
          <a:xfrm flipH="1">
            <a:off x="2593881" y="5995063"/>
            <a:ext cx="291391" cy="369332"/>
          </a:xfrm>
          <a:prstGeom prst="rect">
            <a:avLst/>
          </a:prstGeom>
          <a:noFill/>
        </p:spPr>
        <p:txBody>
          <a:bodyPr wrap="square" rtlCol="0">
            <a:spAutoFit/>
          </a:bodyPr>
          <a:lstStyle/>
          <a:p>
            <a:r>
              <a:rPr lang="en-US" dirty="0"/>
              <a:t>=</a:t>
            </a:r>
          </a:p>
        </p:txBody>
      </p:sp>
      <p:sp>
        <p:nvSpPr>
          <p:cNvPr id="13" name="TextBox 12">
            <a:extLst>
              <a:ext uri="{FF2B5EF4-FFF2-40B4-BE49-F238E27FC236}">
                <a16:creationId xmlns:a16="http://schemas.microsoft.com/office/drawing/2014/main" id="{3F2D4A9D-BC02-9818-A788-AD5DED3DCE0F}"/>
              </a:ext>
            </a:extLst>
          </p:cNvPr>
          <p:cNvSpPr txBox="1"/>
          <p:nvPr/>
        </p:nvSpPr>
        <p:spPr>
          <a:xfrm>
            <a:off x="2022596" y="2975878"/>
            <a:ext cx="792781" cy="369332"/>
          </a:xfrm>
          <a:prstGeom prst="rect">
            <a:avLst/>
          </a:prstGeom>
          <a:noFill/>
        </p:spPr>
        <p:txBody>
          <a:bodyPr wrap="none" rtlCol="0">
            <a:spAutoFit/>
          </a:bodyPr>
          <a:lstStyle/>
          <a:p>
            <a:r>
              <a:rPr lang="en-US" dirty="0"/>
              <a:t>smoke</a:t>
            </a:r>
          </a:p>
        </p:txBody>
      </p:sp>
      <p:sp>
        <p:nvSpPr>
          <p:cNvPr id="20" name="TextBox 19">
            <a:extLst>
              <a:ext uri="{FF2B5EF4-FFF2-40B4-BE49-F238E27FC236}">
                <a16:creationId xmlns:a16="http://schemas.microsoft.com/office/drawing/2014/main" id="{BB5D8326-69FA-2CB3-3C55-599FBDE903C7}"/>
              </a:ext>
            </a:extLst>
          </p:cNvPr>
          <p:cNvSpPr txBox="1"/>
          <p:nvPr/>
        </p:nvSpPr>
        <p:spPr>
          <a:xfrm rot="16200000">
            <a:off x="3641420" y="3897216"/>
            <a:ext cx="1965603" cy="307777"/>
          </a:xfrm>
          <a:prstGeom prst="rect">
            <a:avLst/>
          </a:prstGeom>
          <a:noFill/>
        </p:spPr>
        <p:txBody>
          <a:bodyPr wrap="none" rtlCol="0">
            <a:spAutoFit/>
          </a:bodyPr>
          <a:lstStyle/>
          <a:p>
            <a:r>
              <a:rPr lang="en-US" altLang="en-US" sz="1400" dirty="0">
                <a:solidFill>
                  <a:srgbClr val="000000"/>
                </a:solidFill>
                <a:latin typeface="Arial" panose="020B0604020202020204" pitchFamily="34" charset="0"/>
                <a:cs typeface="Arial" panose="020B0604020202020204" pitchFamily="34" charset="0"/>
              </a:rPr>
              <a:t>Spackman et al., 2008</a:t>
            </a:r>
            <a:endParaRPr lang="en-US" sz="1400" dirty="0"/>
          </a:p>
        </p:txBody>
      </p:sp>
      <p:sp>
        <p:nvSpPr>
          <p:cNvPr id="21" name="Left Bracket 20">
            <a:extLst>
              <a:ext uri="{FF2B5EF4-FFF2-40B4-BE49-F238E27FC236}">
                <a16:creationId xmlns:a16="http://schemas.microsoft.com/office/drawing/2014/main" id="{D1799B72-FF78-9CE3-ED41-E8F4CFF5BC1B}"/>
              </a:ext>
            </a:extLst>
          </p:cNvPr>
          <p:cNvSpPr/>
          <p:nvPr/>
        </p:nvSpPr>
        <p:spPr>
          <a:xfrm>
            <a:off x="1509263" y="5874547"/>
            <a:ext cx="156723" cy="600294"/>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sp>
        <p:nvSpPr>
          <p:cNvPr id="25" name="Left Bracket 24">
            <a:extLst>
              <a:ext uri="{FF2B5EF4-FFF2-40B4-BE49-F238E27FC236}">
                <a16:creationId xmlns:a16="http://schemas.microsoft.com/office/drawing/2014/main" id="{6D833683-BBB3-9E22-73DB-1175400F982D}"/>
              </a:ext>
            </a:extLst>
          </p:cNvPr>
          <p:cNvSpPr/>
          <p:nvPr/>
        </p:nvSpPr>
        <p:spPr>
          <a:xfrm>
            <a:off x="2129068" y="5889129"/>
            <a:ext cx="156723" cy="600294"/>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sp>
        <p:nvSpPr>
          <p:cNvPr id="22" name="Right Bracket 21">
            <a:extLst>
              <a:ext uri="{FF2B5EF4-FFF2-40B4-BE49-F238E27FC236}">
                <a16:creationId xmlns:a16="http://schemas.microsoft.com/office/drawing/2014/main" id="{53096631-DAAE-AE14-F403-3A881DD8E2F3}"/>
              </a:ext>
            </a:extLst>
          </p:cNvPr>
          <p:cNvSpPr/>
          <p:nvPr/>
        </p:nvSpPr>
        <p:spPr>
          <a:xfrm>
            <a:off x="1782633" y="5883596"/>
            <a:ext cx="139265" cy="60029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sp>
        <p:nvSpPr>
          <p:cNvPr id="27" name="Right Bracket 26">
            <a:extLst>
              <a:ext uri="{FF2B5EF4-FFF2-40B4-BE49-F238E27FC236}">
                <a16:creationId xmlns:a16="http://schemas.microsoft.com/office/drawing/2014/main" id="{568D0FC6-1608-62B3-90AB-63E68EF257D6}"/>
              </a:ext>
            </a:extLst>
          </p:cNvPr>
          <p:cNvSpPr/>
          <p:nvPr/>
        </p:nvSpPr>
        <p:spPr>
          <a:xfrm>
            <a:off x="2507306" y="5895214"/>
            <a:ext cx="139265" cy="60029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26" name="Straight Connector 25">
            <a:extLst>
              <a:ext uri="{FF2B5EF4-FFF2-40B4-BE49-F238E27FC236}">
                <a16:creationId xmlns:a16="http://schemas.microsoft.com/office/drawing/2014/main" id="{A949097F-BBFA-2185-4B4F-B754C2A8646A}"/>
              </a:ext>
            </a:extLst>
          </p:cNvPr>
          <p:cNvCxnSpPr>
            <a:cxnSpLocks/>
          </p:cNvCxnSpPr>
          <p:nvPr/>
        </p:nvCxnSpPr>
        <p:spPr>
          <a:xfrm flipH="1">
            <a:off x="7015753" y="2226821"/>
            <a:ext cx="2095110" cy="2836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0122A42-757B-EA66-F7EC-E21E60241C4D}"/>
              </a:ext>
            </a:extLst>
          </p:cNvPr>
          <p:cNvCxnSpPr>
            <a:cxnSpLocks/>
          </p:cNvCxnSpPr>
          <p:nvPr/>
        </p:nvCxnSpPr>
        <p:spPr>
          <a:xfrm flipH="1">
            <a:off x="7294968" y="3149600"/>
            <a:ext cx="3322232" cy="191418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ABEF228-E45A-0826-3980-9DEBC8E708F9}"/>
              </a:ext>
            </a:extLst>
          </p:cNvPr>
          <p:cNvSpPr txBox="1"/>
          <p:nvPr/>
        </p:nvSpPr>
        <p:spPr>
          <a:xfrm>
            <a:off x="7481178" y="2301227"/>
            <a:ext cx="1397947" cy="338554"/>
          </a:xfrm>
          <a:prstGeom prst="rect">
            <a:avLst/>
          </a:prstGeom>
          <a:noFill/>
        </p:spPr>
        <p:txBody>
          <a:bodyPr wrap="none" rtlCol="0">
            <a:spAutoFit/>
          </a:bodyPr>
          <a:lstStyle/>
          <a:p>
            <a:r>
              <a:rPr lang="en-US" sz="1600" dirty="0"/>
              <a:t>MAC~7.5 m</a:t>
            </a:r>
            <a:r>
              <a:rPr lang="en-US" sz="1600" baseline="30000" dirty="0"/>
              <a:t>2</a:t>
            </a:r>
            <a:r>
              <a:rPr lang="en-US" sz="1600" dirty="0"/>
              <a:t>/g</a:t>
            </a:r>
          </a:p>
        </p:txBody>
      </p:sp>
      <p:sp>
        <p:nvSpPr>
          <p:cNvPr id="36" name="TextBox 35">
            <a:extLst>
              <a:ext uri="{FF2B5EF4-FFF2-40B4-BE49-F238E27FC236}">
                <a16:creationId xmlns:a16="http://schemas.microsoft.com/office/drawing/2014/main" id="{A679B12D-F075-E7C0-6C88-55A947232812}"/>
              </a:ext>
            </a:extLst>
          </p:cNvPr>
          <p:cNvSpPr txBox="1"/>
          <p:nvPr/>
        </p:nvSpPr>
        <p:spPr>
          <a:xfrm>
            <a:off x="8657594" y="4160467"/>
            <a:ext cx="1346651" cy="338554"/>
          </a:xfrm>
          <a:prstGeom prst="rect">
            <a:avLst/>
          </a:prstGeom>
          <a:noFill/>
        </p:spPr>
        <p:txBody>
          <a:bodyPr wrap="none" rtlCol="0">
            <a:spAutoFit/>
          </a:bodyPr>
          <a:lstStyle/>
          <a:p>
            <a:r>
              <a:rPr lang="en-US" sz="1600" dirty="0"/>
              <a:t>MAC~23 m</a:t>
            </a:r>
            <a:r>
              <a:rPr lang="en-US" sz="1600" baseline="30000" dirty="0"/>
              <a:t>2</a:t>
            </a:r>
            <a:r>
              <a:rPr lang="en-US" sz="1600" dirty="0"/>
              <a:t>/g</a:t>
            </a:r>
          </a:p>
        </p:txBody>
      </p:sp>
      <p:sp>
        <p:nvSpPr>
          <p:cNvPr id="39" name="TextBox 38">
            <a:extLst>
              <a:ext uri="{FF2B5EF4-FFF2-40B4-BE49-F238E27FC236}">
                <a16:creationId xmlns:a16="http://schemas.microsoft.com/office/drawing/2014/main" id="{5D1850DA-3BFA-BC6B-B4BC-8B816E6B6BAE}"/>
              </a:ext>
            </a:extLst>
          </p:cNvPr>
          <p:cNvSpPr txBox="1"/>
          <p:nvPr/>
        </p:nvSpPr>
        <p:spPr>
          <a:xfrm>
            <a:off x="9531620" y="6103034"/>
            <a:ext cx="2302233" cy="646331"/>
          </a:xfrm>
          <a:prstGeom prst="rect">
            <a:avLst/>
          </a:prstGeom>
          <a:noFill/>
        </p:spPr>
        <p:txBody>
          <a:bodyPr wrap="none" rtlCol="0">
            <a:spAutoFit/>
          </a:bodyPr>
          <a:lstStyle/>
          <a:p>
            <a:pPr lvl="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smoke MAC=26m</a:t>
            </a:r>
            <a:r>
              <a:rPr lang="en-US" altLang="en-US" baseline="30000" dirty="0">
                <a:solidFill>
                  <a:srgbClr val="000000"/>
                </a:solidFill>
                <a:latin typeface="Arial" panose="020B0604020202020204" pitchFamily="34" charset="0"/>
                <a:cs typeface="Arial" panose="020B0604020202020204" pitchFamily="34" charset="0"/>
              </a:rPr>
              <a:t>2</a:t>
            </a:r>
            <a:r>
              <a:rPr lang="en-US" altLang="en-US" dirty="0">
                <a:solidFill>
                  <a:srgbClr val="000000"/>
                </a:solidFill>
                <a:latin typeface="Arial" panose="020B0604020202020204" pitchFamily="34" charset="0"/>
                <a:cs typeface="Arial" panose="020B0604020202020204" pitchFamily="34" charset="0"/>
              </a:rPr>
              <a:t>/g</a:t>
            </a:r>
            <a:endParaRPr lang="en-US" altLang="en-US" dirty="0">
              <a:solidFill>
                <a:srgbClr val="000000"/>
              </a:solidFill>
            </a:endParaRPr>
          </a:p>
          <a:p>
            <a:pPr lvl="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(Mason et al., 2018)</a:t>
            </a:r>
            <a:endParaRPr lang="en-US" altLang="en-US" dirty="0">
              <a:solidFill>
                <a:srgbClr val="000000"/>
              </a:solidFill>
            </a:endParaRPr>
          </a:p>
        </p:txBody>
      </p:sp>
      <p:sp>
        <p:nvSpPr>
          <p:cNvPr id="40" name="TextBox 39">
            <a:extLst>
              <a:ext uri="{FF2B5EF4-FFF2-40B4-BE49-F238E27FC236}">
                <a16:creationId xmlns:a16="http://schemas.microsoft.com/office/drawing/2014/main" id="{19C893E7-0B28-A6AC-0ED7-FE665F5A2FE4}"/>
              </a:ext>
            </a:extLst>
          </p:cNvPr>
          <p:cNvSpPr txBox="1"/>
          <p:nvPr/>
        </p:nvSpPr>
        <p:spPr>
          <a:xfrm>
            <a:off x="7678410" y="2757814"/>
            <a:ext cx="4342343" cy="646331"/>
          </a:xfrm>
          <a:prstGeom prst="rect">
            <a:avLst/>
          </a:prstGeom>
          <a:solidFill>
            <a:srgbClr val="FFC000"/>
          </a:solidFill>
        </p:spPr>
        <p:txBody>
          <a:bodyPr wrap="none" rtlCol="0">
            <a:spAutoFit/>
          </a:bodyPr>
          <a:lstStyle/>
          <a:p>
            <a:r>
              <a:rPr lang="en-US" dirty="0"/>
              <a:t>Which absorption coefficient: CLAP or </a:t>
            </a:r>
            <a:r>
              <a:rPr lang="en-US" dirty="0" err="1"/>
              <a:t>Aeth</a:t>
            </a:r>
            <a:r>
              <a:rPr lang="en-US" dirty="0"/>
              <a:t>?</a:t>
            </a:r>
          </a:p>
          <a:p>
            <a:r>
              <a:rPr lang="en-US" dirty="0"/>
              <a:t>Where is CO2 data?</a:t>
            </a:r>
          </a:p>
        </p:txBody>
      </p:sp>
    </p:spTree>
    <p:extLst>
      <p:ext uri="{BB962C8B-B14F-4D97-AF65-F5344CB8AC3E}">
        <p14:creationId xmlns:p14="http://schemas.microsoft.com/office/powerpoint/2010/main" val="3219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64F424-B567-CA72-E3FB-56F31B662E06}"/>
              </a:ext>
            </a:extLst>
          </p:cNvPr>
          <p:cNvPicPr>
            <a:picLocks noChangeAspect="1"/>
          </p:cNvPicPr>
          <p:nvPr/>
        </p:nvPicPr>
        <p:blipFill rotWithShape="1">
          <a:blip r:embed="rId3"/>
          <a:srcRect l="6202" t="3848" r="3710" b="56106"/>
          <a:stretch/>
        </p:blipFill>
        <p:spPr>
          <a:xfrm>
            <a:off x="635000" y="636356"/>
            <a:ext cx="11099800" cy="3700583"/>
          </a:xfrm>
          <a:prstGeom prst="rect">
            <a:avLst/>
          </a:prstGeom>
        </p:spPr>
      </p:pic>
      <p:sp>
        <p:nvSpPr>
          <p:cNvPr id="2" name="TextBox 1">
            <a:extLst>
              <a:ext uri="{FF2B5EF4-FFF2-40B4-BE49-F238E27FC236}">
                <a16:creationId xmlns:a16="http://schemas.microsoft.com/office/drawing/2014/main" id="{5DD23F72-0BAA-5997-7C54-A1B593D383A2}"/>
              </a:ext>
            </a:extLst>
          </p:cNvPr>
          <p:cNvSpPr txBox="1"/>
          <p:nvPr/>
        </p:nvSpPr>
        <p:spPr>
          <a:xfrm>
            <a:off x="2016053" y="5834"/>
            <a:ext cx="8642494" cy="461665"/>
          </a:xfrm>
          <a:prstGeom prst="rect">
            <a:avLst/>
          </a:prstGeom>
          <a:noFill/>
        </p:spPr>
        <p:txBody>
          <a:bodyPr wrap="none" rtlCol="0">
            <a:spAutoFit/>
          </a:bodyPr>
          <a:lstStyle/>
          <a:p>
            <a:r>
              <a:rPr lang="en-US" sz="2400" b="1" u="sng" dirty="0"/>
              <a:t>Differences in smoke sampled in 2020 and 2021 at Table Mountain</a:t>
            </a:r>
          </a:p>
        </p:txBody>
      </p:sp>
      <p:sp>
        <p:nvSpPr>
          <p:cNvPr id="5" name="TextBox 4">
            <a:extLst>
              <a:ext uri="{FF2B5EF4-FFF2-40B4-BE49-F238E27FC236}">
                <a16:creationId xmlns:a16="http://schemas.microsoft.com/office/drawing/2014/main" id="{87BDB46C-DEA2-19CC-21D9-611C87A881FE}"/>
              </a:ext>
            </a:extLst>
          </p:cNvPr>
          <p:cNvSpPr txBox="1"/>
          <p:nvPr/>
        </p:nvSpPr>
        <p:spPr>
          <a:xfrm>
            <a:off x="5549643" y="730058"/>
            <a:ext cx="1976823" cy="369332"/>
          </a:xfrm>
          <a:prstGeom prst="rect">
            <a:avLst/>
          </a:prstGeom>
          <a:noFill/>
        </p:spPr>
        <p:txBody>
          <a:bodyPr wrap="none" rtlCol="0">
            <a:spAutoFit/>
          </a:bodyPr>
          <a:lstStyle/>
          <a:p>
            <a:r>
              <a:rPr lang="en-US" dirty="0"/>
              <a:t>July 2020-Oct 2021</a:t>
            </a:r>
          </a:p>
        </p:txBody>
      </p:sp>
      <p:cxnSp>
        <p:nvCxnSpPr>
          <p:cNvPr id="11" name="Straight Connector 10">
            <a:extLst>
              <a:ext uri="{FF2B5EF4-FFF2-40B4-BE49-F238E27FC236}">
                <a16:creationId xmlns:a16="http://schemas.microsoft.com/office/drawing/2014/main" id="{73E77FE0-F8CA-2D5B-2B72-AE0E8941ACF0}"/>
              </a:ext>
            </a:extLst>
          </p:cNvPr>
          <p:cNvCxnSpPr/>
          <p:nvPr/>
        </p:nvCxnSpPr>
        <p:spPr>
          <a:xfrm>
            <a:off x="1117600" y="3647288"/>
            <a:ext cx="104394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71BCFB-035C-3756-CACA-2C112239F634}"/>
              </a:ext>
            </a:extLst>
          </p:cNvPr>
          <p:cNvSpPr txBox="1"/>
          <p:nvPr/>
        </p:nvSpPr>
        <p:spPr>
          <a:xfrm rot="16200000">
            <a:off x="-623128" y="2075380"/>
            <a:ext cx="2160656" cy="369332"/>
          </a:xfrm>
          <a:prstGeom prst="rect">
            <a:avLst/>
          </a:prstGeom>
          <a:noFill/>
        </p:spPr>
        <p:txBody>
          <a:bodyPr wrap="none" rtlCol="0">
            <a:spAutoFit/>
          </a:bodyPr>
          <a:lstStyle/>
          <a:p>
            <a:r>
              <a:rPr lang="en-US" dirty="0"/>
              <a:t>Scattering coefficient</a:t>
            </a:r>
          </a:p>
        </p:txBody>
      </p:sp>
      <p:sp>
        <p:nvSpPr>
          <p:cNvPr id="6" name="TextBox 5">
            <a:extLst>
              <a:ext uri="{FF2B5EF4-FFF2-40B4-BE49-F238E27FC236}">
                <a16:creationId xmlns:a16="http://schemas.microsoft.com/office/drawing/2014/main" id="{725364AA-7414-0919-8A17-2BE2362AFEA1}"/>
              </a:ext>
            </a:extLst>
          </p:cNvPr>
          <p:cNvSpPr txBox="1"/>
          <p:nvPr/>
        </p:nvSpPr>
        <p:spPr>
          <a:xfrm>
            <a:off x="4547616" y="2087728"/>
            <a:ext cx="2961452" cy="369332"/>
          </a:xfrm>
          <a:prstGeom prst="rect">
            <a:avLst/>
          </a:prstGeom>
          <a:noFill/>
          <a:ln>
            <a:solidFill>
              <a:srgbClr val="FF0000"/>
            </a:solidFill>
          </a:ln>
        </p:spPr>
        <p:txBody>
          <a:bodyPr wrap="none" rtlCol="0">
            <a:spAutoFit/>
          </a:bodyPr>
          <a:lstStyle/>
          <a:p>
            <a:r>
              <a:rPr lang="en-US" dirty="0"/>
              <a:t>smoke: scattering &gt; 100 Mm</a:t>
            </a:r>
            <a:r>
              <a:rPr lang="en-US" baseline="30000" dirty="0"/>
              <a:t>-1</a:t>
            </a:r>
          </a:p>
        </p:txBody>
      </p:sp>
      <p:cxnSp>
        <p:nvCxnSpPr>
          <p:cNvPr id="8" name="Straight Arrow Connector 7">
            <a:extLst>
              <a:ext uri="{FF2B5EF4-FFF2-40B4-BE49-F238E27FC236}">
                <a16:creationId xmlns:a16="http://schemas.microsoft.com/office/drawing/2014/main" id="{CCD101A9-7F95-7D94-12DA-6FEE11D6F636}"/>
              </a:ext>
            </a:extLst>
          </p:cNvPr>
          <p:cNvCxnSpPr/>
          <p:nvPr/>
        </p:nvCxnSpPr>
        <p:spPr>
          <a:xfrm flipH="1">
            <a:off x="4486656" y="2441296"/>
            <a:ext cx="548640" cy="120599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9ED3EC2-FFDC-BBA9-2D09-7DFABC442302}"/>
              </a:ext>
            </a:extLst>
          </p:cNvPr>
          <p:cNvSpPr/>
          <p:nvPr/>
        </p:nvSpPr>
        <p:spPr>
          <a:xfrm>
            <a:off x="1693077" y="1218461"/>
            <a:ext cx="2451173" cy="323523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9EF17B-5AB8-9F6D-69C9-17DA6391761B}"/>
              </a:ext>
            </a:extLst>
          </p:cNvPr>
          <p:cNvSpPr/>
          <p:nvPr/>
        </p:nvSpPr>
        <p:spPr>
          <a:xfrm>
            <a:off x="9059085" y="1199455"/>
            <a:ext cx="2451173" cy="323523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E78B55-9898-C3CC-4D3B-90BF2D2AEA7F}"/>
              </a:ext>
            </a:extLst>
          </p:cNvPr>
          <p:cNvSpPr txBox="1"/>
          <p:nvPr/>
        </p:nvSpPr>
        <p:spPr>
          <a:xfrm>
            <a:off x="5218265" y="5663186"/>
            <a:ext cx="6783267" cy="1200329"/>
          </a:xfrm>
          <a:prstGeom prst="rect">
            <a:avLst/>
          </a:prstGeom>
          <a:noFill/>
        </p:spPr>
        <p:txBody>
          <a:bodyPr wrap="none" rtlCol="0">
            <a:spAutoFit/>
          </a:bodyPr>
          <a:lstStyle/>
          <a:p>
            <a:r>
              <a:rPr lang="en-US" dirty="0"/>
              <a:t>Can we identify smoke events based on aerosol characteristics?</a:t>
            </a:r>
          </a:p>
          <a:p>
            <a:r>
              <a:rPr lang="en-US" dirty="0"/>
              <a:t>Are there differences in aerosol properties for different smoke events?</a:t>
            </a:r>
          </a:p>
          <a:p>
            <a:pPr marL="742950" lvl="1" indent="-285750">
              <a:buFont typeface="Arial" panose="020B0604020202020204" pitchFamily="34" charset="0"/>
              <a:buChar char="•"/>
            </a:pPr>
            <a:r>
              <a:rPr lang="en-US" dirty="0"/>
              <a:t>interpret/validate satellite retrievals</a:t>
            </a:r>
          </a:p>
          <a:p>
            <a:pPr marL="742950" lvl="1" indent="-285750">
              <a:buFont typeface="Arial" panose="020B0604020202020204" pitchFamily="34" charset="0"/>
              <a:buChar char="•"/>
            </a:pPr>
            <a:r>
              <a:rPr lang="en-US" dirty="0"/>
              <a:t>Evaluate air quality models simulations</a:t>
            </a:r>
          </a:p>
        </p:txBody>
      </p:sp>
      <p:sp>
        <p:nvSpPr>
          <p:cNvPr id="18" name="TextBox 17">
            <a:extLst>
              <a:ext uri="{FF2B5EF4-FFF2-40B4-BE49-F238E27FC236}">
                <a16:creationId xmlns:a16="http://schemas.microsoft.com/office/drawing/2014/main" id="{968DC242-0250-2FF0-C371-A4A384890C6D}"/>
              </a:ext>
            </a:extLst>
          </p:cNvPr>
          <p:cNvSpPr txBox="1"/>
          <p:nvPr/>
        </p:nvSpPr>
        <p:spPr>
          <a:xfrm>
            <a:off x="1494869" y="4409024"/>
            <a:ext cx="2847585" cy="923330"/>
          </a:xfrm>
          <a:prstGeom prst="rect">
            <a:avLst/>
          </a:prstGeom>
          <a:noFill/>
        </p:spPr>
        <p:txBody>
          <a:bodyPr wrap="square" rtlCol="0">
            <a:spAutoFit/>
          </a:bodyPr>
          <a:lstStyle/>
          <a:p>
            <a:pPr algn="ctr"/>
            <a:r>
              <a:rPr lang="en-US" dirty="0"/>
              <a:t>2020 </a:t>
            </a:r>
          </a:p>
          <a:p>
            <a:pPr algn="ctr"/>
            <a:r>
              <a:rPr lang="en-US" dirty="0"/>
              <a:t>local and long range smoke transport</a:t>
            </a:r>
          </a:p>
        </p:txBody>
      </p:sp>
      <p:sp>
        <p:nvSpPr>
          <p:cNvPr id="19" name="TextBox 18">
            <a:extLst>
              <a:ext uri="{FF2B5EF4-FFF2-40B4-BE49-F238E27FC236}">
                <a16:creationId xmlns:a16="http://schemas.microsoft.com/office/drawing/2014/main" id="{15AA6E9D-4747-591B-A1E5-5A167141B4D9}"/>
              </a:ext>
            </a:extLst>
          </p:cNvPr>
          <p:cNvSpPr txBox="1"/>
          <p:nvPr/>
        </p:nvSpPr>
        <p:spPr>
          <a:xfrm>
            <a:off x="8728884" y="4375619"/>
            <a:ext cx="3247541" cy="923330"/>
          </a:xfrm>
          <a:prstGeom prst="rect">
            <a:avLst/>
          </a:prstGeom>
          <a:noFill/>
        </p:spPr>
        <p:txBody>
          <a:bodyPr wrap="square" rtlCol="0">
            <a:spAutoFit/>
          </a:bodyPr>
          <a:lstStyle/>
          <a:p>
            <a:pPr algn="ctr"/>
            <a:r>
              <a:rPr lang="en-US" dirty="0"/>
              <a:t>2021</a:t>
            </a:r>
          </a:p>
          <a:p>
            <a:pPr algn="ctr"/>
            <a:r>
              <a:rPr lang="en-US" dirty="0"/>
              <a:t>dominated by long range smoke transport from US west coast</a:t>
            </a:r>
          </a:p>
        </p:txBody>
      </p:sp>
      <p:cxnSp>
        <p:nvCxnSpPr>
          <p:cNvPr id="20" name="Straight Connector 19">
            <a:extLst>
              <a:ext uri="{FF2B5EF4-FFF2-40B4-BE49-F238E27FC236}">
                <a16:creationId xmlns:a16="http://schemas.microsoft.com/office/drawing/2014/main" id="{DD7590D1-8CF1-B143-9DF0-2D4DFA9ADEBB}"/>
              </a:ext>
            </a:extLst>
          </p:cNvPr>
          <p:cNvCxnSpPr/>
          <p:nvPr/>
        </p:nvCxnSpPr>
        <p:spPr>
          <a:xfrm>
            <a:off x="1103750" y="3894688"/>
            <a:ext cx="10439400" cy="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0D44C82-02C0-CDC6-B6B4-F435083996E0}"/>
              </a:ext>
            </a:extLst>
          </p:cNvPr>
          <p:cNvCxnSpPr>
            <a:cxnSpLocks/>
          </p:cNvCxnSpPr>
          <p:nvPr/>
        </p:nvCxnSpPr>
        <p:spPr>
          <a:xfrm flipH="1" flipV="1">
            <a:off x="4689329" y="3894296"/>
            <a:ext cx="889703" cy="885285"/>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3D009D3-DEE8-CA66-3BDD-F11CF5C4F251}"/>
              </a:ext>
            </a:extLst>
          </p:cNvPr>
          <p:cNvSpPr txBox="1"/>
          <p:nvPr/>
        </p:nvSpPr>
        <p:spPr>
          <a:xfrm>
            <a:off x="5264566" y="4764251"/>
            <a:ext cx="3168240" cy="369332"/>
          </a:xfrm>
          <a:prstGeom prst="rect">
            <a:avLst/>
          </a:prstGeom>
          <a:noFill/>
          <a:ln>
            <a:solidFill>
              <a:srgbClr val="00B0F0"/>
            </a:solidFill>
          </a:ln>
        </p:spPr>
        <p:txBody>
          <a:bodyPr wrap="none" rtlCol="0">
            <a:spAutoFit/>
          </a:bodyPr>
          <a:lstStyle/>
          <a:p>
            <a:r>
              <a:rPr lang="en-US" dirty="0"/>
              <a:t>No smoke: scattering &lt; 30 Mm</a:t>
            </a:r>
            <a:r>
              <a:rPr lang="en-US" baseline="30000" dirty="0"/>
              <a:t>-1</a:t>
            </a:r>
          </a:p>
        </p:txBody>
      </p:sp>
      <p:sp>
        <p:nvSpPr>
          <p:cNvPr id="4" name="Right Arrow 3">
            <a:extLst>
              <a:ext uri="{FF2B5EF4-FFF2-40B4-BE49-F238E27FC236}">
                <a16:creationId xmlns:a16="http://schemas.microsoft.com/office/drawing/2014/main" id="{D7A85B7A-6FF6-03DB-E79E-493F45AFF6BB}"/>
              </a:ext>
            </a:extLst>
          </p:cNvPr>
          <p:cNvSpPr/>
          <p:nvPr/>
        </p:nvSpPr>
        <p:spPr>
          <a:xfrm>
            <a:off x="4689329" y="5826283"/>
            <a:ext cx="493589"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097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A193-627E-DF2A-EA95-AF9D4A8C69BD}"/>
              </a:ext>
            </a:extLst>
          </p:cNvPr>
          <p:cNvPicPr>
            <a:picLocks noChangeAspect="1"/>
          </p:cNvPicPr>
          <p:nvPr/>
        </p:nvPicPr>
        <p:blipFill rotWithShape="1">
          <a:blip r:embed="rId3"/>
          <a:srcRect l="6844" b="5572"/>
          <a:stretch/>
        </p:blipFill>
        <p:spPr>
          <a:xfrm>
            <a:off x="378778" y="923441"/>
            <a:ext cx="7571782" cy="5756329"/>
          </a:xfrm>
          <a:prstGeom prst="rect">
            <a:avLst/>
          </a:prstGeom>
        </p:spPr>
      </p:pic>
      <p:sp>
        <p:nvSpPr>
          <p:cNvPr id="4" name="TextBox 3">
            <a:extLst>
              <a:ext uri="{FF2B5EF4-FFF2-40B4-BE49-F238E27FC236}">
                <a16:creationId xmlns:a16="http://schemas.microsoft.com/office/drawing/2014/main" id="{956FB335-6AB0-67BF-48F7-4C5FAE75B6F4}"/>
              </a:ext>
            </a:extLst>
          </p:cNvPr>
          <p:cNvSpPr txBox="1"/>
          <p:nvPr/>
        </p:nvSpPr>
        <p:spPr>
          <a:xfrm>
            <a:off x="7816830" y="1426464"/>
            <a:ext cx="4206986" cy="1200329"/>
          </a:xfrm>
          <a:prstGeom prst="rect">
            <a:avLst/>
          </a:prstGeom>
          <a:solidFill>
            <a:schemeClr val="bg1"/>
          </a:solidFill>
        </p:spPr>
        <p:txBody>
          <a:bodyPr wrap="none" rtlCol="0">
            <a:spAutoFit/>
          </a:bodyPr>
          <a:lstStyle/>
          <a:p>
            <a:r>
              <a:rPr lang="en-US" dirty="0"/>
              <a:t>Scattering &lt; 30 Mm</a:t>
            </a:r>
            <a:r>
              <a:rPr lang="en-US" baseline="30000" dirty="0"/>
              <a:t>-1 </a:t>
            </a:r>
            <a:r>
              <a:rPr lang="en-US" dirty="0"/>
              <a:t>(no smoke)</a:t>
            </a:r>
            <a:endParaRPr lang="en-US" baseline="30000" dirty="0"/>
          </a:p>
          <a:p>
            <a:r>
              <a:rPr lang="en-US" dirty="0">
                <a:solidFill>
                  <a:srgbClr val="243ED4"/>
                </a:solidFill>
              </a:rPr>
              <a:t>30 &lt; Scattering &lt; 50 Mm</a:t>
            </a:r>
            <a:r>
              <a:rPr lang="en-US" baseline="30000" dirty="0">
                <a:solidFill>
                  <a:srgbClr val="243ED4"/>
                </a:solidFill>
              </a:rPr>
              <a:t>-1</a:t>
            </a:r>
            <a:r>
              <a:rPr lang="en-US" dirty="0">
                <a:solidFill>
                  <a:srgbClr val="243ED4"/>
                </a:solidFill>
              </a:rPr>
              <a:t> (minimal smoke)</a:t>
            </a:r>
            <a:endParaRPr lang="en-US" baseline="30000" dirty="0">
              <a:solidFill>
                <a:srgbClr val="243ED4"/>
              </a:solidFill>
            </a:endParaRPr>
          </a:p>
          <a:p>
            <a:r>
              <a:rPr lang="en-US" dirty="0">
                <a:solidFill>
                  <a:srgbClr val="FFC000"/>
                </a:solidFill>
              </a:rPr>
              <a:t>50 &lt; Scattering &lt; 100 Mm</a:t>
            </a:r>
            <a:r>
              <a:rPr lang="en-US" baseline="30000" dirty="0">
                <a:solidFill>
                  <a:srgbClr val="FFC000"/>
                </a:solidFill>
              </a:rPr>
              <a:t>-1 </a:t>
            </a:r>
            <a:r>
              <a:rPr lang="en-US" dirty="0">
                <a:solidFill>
                  <a:srgbClr val="FFC000"/>
                </a:solidFill>
              </a:rPr>
              <a:t>(some smoke)</a:t>
            </a:r>
            <a:endParaRPr lang="en-US" baseline="30000" dirty="0">
              <a:solidFill>
                <a:srgbClr val="FFC000"/>
              </a:solidFill>
            </a:endParaRPr>
          </a:p>
          <a:p>
            <a:r>
              <a:rPr lang="en-US" dirty="0">
                <a:solidFill>
                  <a:srgbClr val="FF0000"/>
                </a:solidFill>
              </a:rPr>
              <a:t>Scattering &gt; 100 Mm</a:t>
            </a:r>
            <a:r>
              <a:rPr lang="en-US" baseline="30000" dirty="0">
                <a:solidFill>
                  <a:srgbClr val="FF0000"/>
                </a:solidFill>
              </a:rPr>
              <a:t>-1 </a:t>
            </a:r>
            <a:r>
              <a:rPr lang="en-US" dirty="0">
                <a:solidFill>
                  <a:srgbClr val="FF0000"/>
                </a:solidFill>
              </a:rPr>
              <a:t>(smoke!)</a:t>
            </a:r>
            <a:endParaRPr lang="en-US" baseline="30000" dirty="0">
              <a:solidFill>
                <a:srgbClr val="FF0000"/>
              </a:solidFill>
            </a:endParaRPr>
          </a:p>
        </p:txBody>
      </p:sp>
      <p:sp>
        <p:nvSpPr>
          <p:cNvPr id="2" name="Rectangle 1">
            <a:extLst>
              <a:ext uri="{FF2B5EF4-FFF2-40B4-BE49-F238E27FC236}">
                <a16:creationId xmlns:a16="http://schemas.microsoft.com/office/drawing/2014/main" id="{D4DFE63D-BE17-8961-7AEA-54D9987DDD17}"/>
              </a:ext>
            </a:extLst>
          </p:cNvPr>
          <p:cNvSpPr/>
          <p:nvPr/>
        </p:nvSpPr>
        <p:spPr>
          <a:xfrm>
            <a:off x="1072896" y="1243584"/>
            <a:ext cx="1316736" cy="65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9DB7C5-87F3-2B09-44C8-CE91291970B1}"/>
              </a:ext>
            </a:extLst>
          </p:cNvPr>
          <p:cNvSpPr txBox="1"/>
          <p:nvPr/>
        </p:nvSpPr>
        <p:spPr>
          <a:xfrm>
            <a:off x="986921" y="138370"/>
            <a:ext cx="10428752" cy="461665"/>
          </a:xfrm>
          <a:prstGeom prst="rect">
            <a:avLst/>
          </a:prstGeom>
          <a:noFill/>
        </p:spPr>
        <p:txBody>
          <a:bodyPr wrap="none" rtlCol="0">
            <a:spAutoFit/>
          </a:bodyPr>
          <a:lstStyle/>
          <a:p>
            <a:r>
              <a:rPr lang="en-US" sz="2400" b="1" u="sng" dirty="0"/>
              <a:t>Shift in aerosol characteristics with increasing amount of aerosol (smoke) at BOS</a:t>
            </a:r>
          </a:p>
        </p:txBody>
      </p:sp>
      <p:sp>
        <p:nvSpPr>
          <p:cNvPr id="11" name="TextBox 10">
            <a:extLst>
              <a:ext uri="{FF2B5EF4-FFF2-40B4-BE49-F238E27FC236}">
                <a16:creationId xmlns:a16="http://schemas.microsoft.com/office/drawing/2014/main" id="{56F42572-2A4C-80E8-5785-922E9156E804}"/>
              </a:ext>
            </a:extLst>
          </p:cNvPr>
          <p:cNvSpPr txBox="1"/>
          <p:nvPr/>
        </p:nvSpPr>
        <p:spPr>
          <a:xfrm>
            <a:off x="8001781" y="3124696"/>
            <a:ext cx="4022035" cy="1754326"/>
          </a:xfrm>
          <a:prstGeom prst="rect">
            <a:avLst/>
          </a:prstGeom>
          <a:noFill/>
        </p:spPr>
        <p:txBody>
          <a:bodyPr wrap="square" rtlCol="0">
            <a:spAutoFit/>
          </a:bodyPr>
          <a:lstStyle/>
          <a:p>
            <a:r>
              <a:rPr lang="en-US" b="1" dirty="0"/>
              <a:t>Composition:</a:t>
            </a:r>
          </a:p>
          <a:p>
            <a:pPr marL="285750" indent="-285750">
              <a:buFont typeface="Arial" panose="020B0604020202020204" pitchFamily="34" charset="0"/>
              <a:buChar char="•"/>
            </a:pPr>
            <a:r>
              <a:rPr lang="en-US" dirty="0"/>
              <a:t>Less absorbing</a:t>
            </a:r>
          </a:p>
          <a:p>
            <a:pPr marL="285750" indent="-285750">
              <a:buFont typeface="Arial" panose="020B0604020202020204" pitchFamily="34" charset="0"/>
              <a:buChar char="•"/>
            </a:pPr>
            <a:r>
              <a:rPr lang="en-US" dirty="0"/>
              <a:t>More organic</a:t>
            </a:r>
          </a:p>
          <a:p>
            <a:r>
              <a:rPr lang="en-US" b="1" dirty="0"/>
              <a:t>Size:</a:t>
            </a:r>
          </a:p>
          <a:p>
            <a:pPr marL="285750" indent="-285750">
              <a:buFont typeface="Arial" panose="020B0604020202020204" pitchFamily="34" charset="0"/>
              <a:buChar char="•"/>
            </a:pPr>
            <a:r>
              <a:rPr lang="en-US" dirty="0"/>
              <a:t>Dominated by sub-um particles</a:t>
            </a:r>
          </a:p>
          <a:p>
            <a:pPr marL="285750" indent="-285750">
              <a:buFont typeface="Arial" panose="020B0604020202020204" pitchFamily="34" charset="0"/>
              <a:buChar char="•"/>
            </a:pPr>
            <a:r>
              <a:rPr lang="en-US" dirty="0"/>
              <a:t>Large  sub-um particles</a:t>
            </a:r>
          </a:p>
        </p:txBody>
      </p:sp>
      <p:cxnSp>
        <p:nvCxnSpPr>
          <p:cNvPr id="13" name="Straight Arrow Connector 12">
            <a:extLst>
              <a:ext uri="{FF2B5EF4-FFF2-40B4-BE49-F238E27FC236}">
                <a16:creationId xmlns:a16="http://schemas.microsoft.com/office/drawing/2014/main" id="{74CC6F22-1E12-8C4E-8B18-5977B7FF8A5E}"/>
              </a:ext>
            </a:extLst>
          </p:cNvPr>
          <p:cNvCxnSpPr/>
          <p:nvPr/>
        </p:nvCxnSpPr>
        <p:spPr>
          <a:xfrm flipV="1">
            <a:off x="1731264" y="1426464"/>
            <a:ext cx="1757508" cy="14296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BC1D81-4E3F-7D89-6748-2D3DE016353E}"/>
              </a:ext>
            </a:extLst>
          </p:cNvPr>
          <p:cNvCxnSpPr/>
          <p:nvPr/>
        </p:nvCxnSpPr>
        <p:spPr>
          <a:xfrm>
            <a:off x="5437632" y="1655813"/>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4AE3CD5-94F3-C749-ACAD-CC763679DDB0}"/>
              </a:ext>
            </a:extLst>
          </p:cNvPr>
          <p:cNvCxnSpPr/>
          <p:nvPr/>
        </p:nvCxnSpPr>
        <p:spPr>
          <a:xfrm>
            <a:off x="1731264" y="4596384"/>
            <a:ext cx="87875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CF09788-8B67-2C2B-2142-810E72E018B6}"/>
              </a:ext>
            </a:extLst>
          </p:cNvPr>
          <p:cNvCxnSpPr/>
          <p:nvPr/>
        </p:nvCxnSpPr>
        <p:spPr>
          <a:xfrm flipH="1" flipV="1">
            <a:off x="5632700" y="4425696"/>
            <a:ext cx="1249684" cy="12557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A683E5-322F-81AC-7D30-59DDF7F9DD57}"/>
              </a:ext>
            </a:extLst>
          </p:cNvPr>
          <p:cNvSpPr txBox="1"/>
          <p:nvPr/>
        </p:nvSpPr>
        <p:spPr>
          <a:xfrm rot="19250402">
            <a:off x="1706880" y="1897463"/>
            <a:ext cx="1514004" cy="369332"/>
          </a:xfrm>
          <a:prstGeom prst="rect">
            <a:avLst/>
          </a:prstGeom>
          <a:noFill/>
        </p:spPr>
        <p:txBody>
          <a:bodyPr wrap="none" rtlCol="0">
            <a:spAutoFit/>
          </a:bodyPr>
          <a:lstStyle/>
          <a:p>
            <a:r>
              <a:rPr lang="en-US" dirty="0"/>
              <a:t>less absorbing</a:t>
            </a:r>
          </a:p>
        </p:txBody>
      </p:sp>
      <p:sp>
        <p:nvSpPr>
          <p:cNvPr id="23" name="TextBox 22">
            <a:extLst>
              <a:ext uri="{FF2B5EF4-FFF2-40B4-BE49-F238E27FC236}">
                <a16:creationId xmlns:a16="http://schemas.microsoft.com/office/drawing/2014/main" id="{14E8A870-BD2B-B6B7-32BB-C9C4A754FE32}"/>
              </a:ext>
            </a:extLst>
          </p:cNvPr>
          <p:cNvSpPr txBox="1"/>
          <p:nvPr/>
        </p:nvSpPr>
        <p:spPr>
          <a:xfrm>
            <a:off x="4853354" y="1320957"/>
            <a:ext cx="1459246" cy="369332"/>
          </a:xfrm>
          <a:prstGeom prst="rect">
            <a:avLst/>
          </a:prstGeom>
          <a:noFill/>
        </p:spPr>
        <p:txBody>
          <a:bodyPr wrap="none" rtlCol="0">
            <a:spAutoFit/>
          </a:bodyPr>
          <a:lstStyle/>
          <a:p>
            <a:r>
              <a:rPr lang="en-US" dirty="0"/>
              <a:t>More sub-um</a:t>
            </a:r>
          </a:p>
        </p:txBody>
      </p:sp>
      <p:sp>
        <p:nvSpPr>
          <p:cNvPr id="24" name="TextBox 23">
            <a:extLst>
              <a:ext uri="{FF2B5EF4-FFF2-40B4-BE49-F238E27FC236}">
                <a16:creationId xmlns:a16="http://schemas.microsoft.com/office/drawing/2014/main" id="{FF830793-DA7B-4AC2-9BB5-FA8E87C87744}"/>
              </a:ext>
            </a:extLst>
          </p:cNvPr>
          <p:cNvSpPr txBox="1"/>
          <p:nvPr/>
        </p:nvSpPr>
        <p:spPr>
          <a:xfrm>
            <a:off x="1343315" y="4241030"/>
            <a:ext cx="1435778" cy="369332"/>
          </a:xfrm>
          <a:prstGeom prst="rect">
            <a:avLst/>
          </a:prstGeom>
          <a:noFill/>
        </p:spPr>
        <p:txBody>
          <a:bodyPr wrap="none" rtlCol="0">
            <a:spAutoFit/>
          </a:bodyPr>
          <a:lstStyle/>
          <a:p>
            <a:r>
              <a:rPr lang="en-US" dirty="0"/>
              <a:t>More organic</a:t>
            </a:r>
          </a:p>
        </p:txBody>
      </p:sp>
      <p:sp>
        <p:nvSpPr>
          <p:cNvPr id="25" name="TextBox 24">
            <a:extLst>
              <a:ext uri="{FF2B5EF4-FFF2-40B4-BE49-F238E27FC236}">
                <a16:creationId xmlns:a16="http://schemas.microsoft.com/office/drawing/2014/main" id="{1425975C-C3F7-9580-DB62-D2FBC534C726}"/>
              </a:ext>
            </a:extLst>
          </p:cNvPr>
          <p:cNvSpPr txBox="1"/>
          <p:nvPr/>
        </p:nvSpPr>
        <p:spPr>
          <a:xfrm rot="2874055">
            <a:off x="5697417" y="4865073"/>
            <a:ext cx="1490857" cy="369332"/>
          </a:xfrm>
          <a:prstGeom prst="rect">
            <a:avLst/>
          </a:prstGeom>
          <a:noFill/>
        </p:spPr>
        <p:txBody>
          <a:bodyPr wrap="none" rtlCol="0">
            <a:spAutoFit/>
          </a:bodyPr>
          <a:lstStyle/>
          <a:p>
            <a:r>
              <a:rPr lang="en-US" dirty="0"/>
              <a:t>larger sub-um</a:t>
            </a:r>
          </a:p>
        </p:txBody>
      </p:sp>
      <p:sp>
        <p:nvSpPr>
          <p:cNvPr id="27" name="TextBox 26">
            <a:extLst>
              <a:ext uri="{FF2B5EF4-FFF2-40B4-BE49-F238E27FC236}">
                <a16:creationId xmlns:a16="http://schemas.microsoft.com/office/drawing/2014/main" id="{7918BA87-27A1-7853-6C16-C843FEAFF0FD}"/>
              </a:ext>
            </a:extLst>
          </p:cNvPr>
          <p:cNvSpPr txBox="1"/>
          <p:nvPr/>
        </p:nvSpPr>
        <p:spPr>
          <a:xfrm>
            <a:off x="1472419" y="3650716"/>
            <a:ext cx="1921103" cy="307777"/>
          </a:xfrm>
          <a:prstGeom prst="rect">
            <a:avLst/>
          </a:prstGeom>
          <a:solidFill>
            <a:schemeClr val="bg1"/>
          </a:solidFill>
        </p:spPr>
        <p:txBody>
          <a:bodyPr wrap="none" rtlCol="0">
            <a:spAutoFit/>
          </a:bodyPr>
          <a:lstStyle/>
          <a:p>
            <a:r>
              <a:rPr lang="en-US" sz="1400" dirty="0"/>
              <a:t>Single scattering albedo</a:t>
            </a:r>
          </a:p>
        </p:txBody>
      </p:sp>
      <p:sp>
        <p:nvSpPr>
          <p:cNvPr id="28" name="TextBox 27">
            <a:extLst>
              <a:ext uri="{FF2B5EF4-FFF2-40B4-BE49-F238E27FC236}">
                <a16:creationId xmlns:a16="http://schemas.microsoft.com/office/drawing/2014/main" id="{8C946D87-BA07-8E9F-0D28-0CF793C82757}"/>
              </a:ext>
            </a:extLst>
          </p:cNvPr>
          <p:cNvSpPr txBox="1"/>
          <p:nvPr/>
        </p:nvSpPr>
        <p:spPr>
          <a:xfrm>
            <a:off x="5001161" y="3614832"/>
            <a:ext cx="2400272" cy="307777"/>
          </a:xfrm>
          <a:prstGeom prst="rect">
            <a:avLst/>
          </a:prstGeom>
          <a:solidFill>
            <a:schemeClr val="bg1"/>
          </a:solidFill>
        </p:spPr>
        <p:txBody>
          <a:bodyPr wrap="none" rtlCol="0">
            <a:spAutoFit/>
          </a:bodyPr>
          <a:lstStyle/>
          <a:p>
            <a:r>
              <a:rPr lang="en-US" sz="1400" dirty="0"/>
              <a:t>Scattering Angstrom Exponent</a:t>
            </a:r>
          </a:p>
        </p:txBody>
      </p:sp>
      <p:sp>
        <p:nvSpPr>
          <p:cNvPr id="29" name="TextBox 28">
            <a:extLst>
              <a:ext uri="{FF2B5EF4-FFF2-40B4-BE49-F238E27FC236}">
                <a16:creationId xmlns:a16="http://schemas.microsoft.com/office/drawing/2014/main" id="{AE93ADCA-5B8F-A097-B71E-8EF5626EAC23}"/>
              </a:ext>
            </a:extLst>
          </p:cNvPr>
          <p:cNvSpPr txBox="1"/>
          <p:nvPr/>
        </p:nvSpPr>
        <p:spPr>
          <a:xfrm>
            <a:off x="1223895" y="6406433"/>
            <a:ext cx="2479974" cy="307777"/>
          </a:xfrm>
          <a:prstGeom prst="rect">
            <a:avLst/>
          </a:prstGeom>
          <a:solidFill>
            <a:schemeClr val="bg1"/>
          </a:solidFill>
        </p:spPr>
        <p:txBody>
          <a:bodyPr wrap="none" rtlCol="0">
            <a:spAutoFit/>
          </a:bodyPr>
          <a:lstStyle/>
          <a:p>
            <a:r>
              <a:rPr lang="en-US" sz="1400" dirty="0"/>
              <a:t>Absorption Angstrom Exponent</a:t>
            </a:r>
          </a:p>
        </p:txBody>
      </p:sp>
      <p:sp>
        <p:nvSpPr>
          <p:cNvPr id="30" name="TextBox 29">
            <a:extLst>
              <a:ext uri="{FF2B5EF4-FFF2-40B4-BE49-F238E27FC236}">
                <a16:creationId xmlns:a16="http://schemas.microsoft.com/office/drawing/2014/main" id="{3F8A8393-B93F-F7A0-15B9-B5A201AF73B1}"/>
              </a:ext>
            </a:extLst>
          </p:cNvPr>
          <p:cNvSpPr txBox="1"/>
          <p:nvPr/>
        </p:nvSpPr>
        <p:spPr>
          <a:xfrm>
            <a:off x="5297794" y="6425037"/>
            <a:ext cx="1630446" cy="307777"/>
          </a:xfrm>
          <a:prstGeom prst="rect">
            <a:avLst/>
          </a:prstGeom>
          <a:solidFill>
            <a:schemeClr val="bg1"/>
          </a:solidFill>
        </p:spPr>
        <p:txBody>
          <a:bodyPr wrap="none" rtlCol="0">
            <a:spAutoFit/>
          </a:bodyPr>
          <a:lstStyle/>
          <a:p>
            <a:r>
              <a:rPr lang="en-US" sz="1400" dirty="0"/>
              <a:t>Backscatter fraction</a:t>
            </a:r>
          </a:p>
        </p:txBody>
      </p:sp>
      <p:sp>
        <p:nvSpPr>
          <p:cNvPr id="12" name="TextBox 11">
            <a:extLst>
              <a:ext uri="{FF2B5EF4-FFF2-40B4-BE49-F238E27FC236}">
                <a16:creationId xmlns:a16="http://schemas.microsoft.com/office/drawing/2014/main" id="{A36089E0-DA95-5950-E7B2-E3D7A2FCBEBA}"/>
              </a:ext>
            </a:extLst>
          </p:cNvPr>
          <p:cNvSpPr txBox="1"/>
          <p:nvPr/>
        </p:nvSpPr>
        <p:spPr>
          <a:xfrm>
            <a:off x="8338509" y="5284695"/>
            <a:ext cx="3474713" cy="646331"/>
          </a:xfrm>
          <a:prstGeom prst="rect">
            <a:avLst/>
          </a:prstGeom>
          <a:noFill/>
        </p:spPr>
        <p:txBody>
          <a:bodyPr wrap="square" rtlCol="0">
            <a:spAutoFit/>
          </a:bodyPr>
          <a:lstStyle/>
          <a:p>
            <a:r>
              <a:rPr lang="en-US" dirty="0"/>
              <a:t>Aerosol properties co-vary as smoke influence increases.  </a:t>
            </a:r>
          </a:p>
        </p:txBody>
      </p:sp>
      <p:sp>
        <p:nvSpPr>
          <p:cNvPr id="31" name="Right Arrow 30">
            <a:extLst>
              <a:ext uri="{FF2B5EF4-FFF2-40B4-BE49-F238E27FC236}">
                <a16:creationId xmlns:a16="http://schemas.microsoft.com/office/drawing/2014/main" id="{277A0CA2-25E2-7800-06C3-B0A2CBD0D24B}"/>
              </a:ext>
            </a:extLst>
          </p:cNvPr>
          <p:cNvSpPr/>
          <p:nvPr/>
        </p:nvSpPr>
        <p:spPr>
          <a:xfrm>
            <a:off x="7895765" y="6143636"/>
            <a:ext cx="493589" cy="36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D919891-0ADF-0F98-66A4-9A5844500767}"/>
              </a:ext>
            </a:extLst>
          </p:cNvPr>
          <p:cNvSpPr txBox="1"/>
          <p:nvPr/>
        </p:nvSpPr>
        <p:spPr>
          <a:xfrm>
            <a:off x="8389354" y="6034960"/>
            <a:ext cx="3474713" cy="646331"/>
          </a:xfrm>
          <a:prstGeom prst="rect">
            <a:avLst/>
          </a:prstGeom>
          <a:solidFill>
            <a:schemeClr val="accent1">
              <a:lumMod val="20000"/>
              <a:lumOff val="80000"/>
            </a:schemeClr>
          </a:solidFill>
        </p:spPr>
        <p:txBody>
          <a:bodyPr wrap="square" rtlCol="0">
            <a:spAutoFit/>
          </a:bodyPr>
          <a:lstStyle/>
          <a:p>
            <a:r>
              <a:rPr lang="en-US" dirty="0"/>
              <a:t>Can we learn more by studying co-variability of aerosol properties?</a:t>
            </a:r>
          </a:p>
        </p:txBody>
      </p:sp>
      <p:sp>
        <p:nvSpPr>
          <p:cNvPr id="5" name="TextBox 4">
            <a:extLst>
              <a:ext uri="{FF2B5EF4-FFF2-40B4-BE49-F238E27FC236}">
                <a16:creationId xmlns:a16="http://schemas.microsoft.com/office/drawing/2014/main" id="{C822D664-85AF-C751-17E4-B6E5EAEF7CD6}"/>
              </a:ext>
            </a:extLst>
          </p:cNvPr>
          <p:cNvSpPr txBox="1"/>
          <p:nvPr/>
        </p:nvSpPr>
        <p:spPr>
          <a:xfrm rot="16200000">
            <a:off x="-1107362" y="3481414"/>
            <a:ext cx="2541465" cy="369332"/>
          </a:xfrm>
          <a:prstGeom prst="rect">
            <a:avLst/>
          </a:prstGeom>
          <a:noFill/>
        </p:spPr>
        <p:txBody>
          <a:bodyPr wrap="none" rtlCol="0">
            <a:spAutoFit/>
          </a:bodyPr>
          <a:lstStyle/>
          <a:p>
            <a:r>
              <a:rPr lang="en-US" dirty="0"/>
              <a:t>Frequency of Occurrence</a:t>
            </a:r>
          </a:p>
        </p:txBody>
      </p:sp>
    </p:spTree>
    <p:extLst>
      <p:ext uri="{BB962C8B-B14F-4D97-AF65-F5344CB8AC3E}">
        <p14:creationId xmlns:p14="http://schemas.microsoft.com/office/powerpoint/2010/main" val="4286959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C047B04-C1F5-3E68-AF4B-30B199BC1C1B}"/>
              </a:ext>
            </a:extLst>
          </p:cNvPr>
          <p:cNvPicPr>
            <a:picLocks noChangeAspect="1"/>
          </p:cNvPicPr>
          <p:nvPr/>
        </p:nvPicPr>
        <p:blipFill>
          <a:blip r:embed="rId2"/>
          <a:stretch>
            <a:fillRect/>
          </a:stretch>
        </p:blipFill>
        <p:spPr>
          <a:xfrm>
            <a:off x="6025745" y="782670"/>
            <a:ext cx="5795579" cy="4346684"/>
          </a:xfrm>
          <a:prstGeom prst="rect">
            <a:avLst/>
          </a:prstGeom>
        </p:spPr>
      </p:pic>
      <p:sp>
        <p:nvSpPr>
          <p:cNvPr id="7" name="TextBox 6">
            <a:extLst>
              <a:ext uri="{FF2B5EF4-FFF2-40B4-BE49-F238E27FC236}">
                <a16:creationId xmlns:a16="http://schemas.microsoft.com/office/drawing/2014/main" id="{A03743F8-0522-5893-0F19-E703BD4F7B20}"/>
              </a:ext>
            </a:extLst>
          </p:cNvPr>
          <p:cNvSpPr txBox="1"/>
          <p:nvPr/>
        </p:nvSpPr>
        <p:spPr>
          <a:xfrm>
            <a:off x="7787460" y="681573"/>
            <a:ext cx="3096297" cy="369332"/>
          </a:xfrm>
          <a:prstGeom prst="rect">
            <a:avLst/>
          </a:prstGeom>
          <a:noFill/>
        </p:spPr>
        <p:txBody>
          <a:bodyPr wrap="none" rtlCol="0">
            <a:spAutoFit/>
          </a:bodyPr>
          <a:lstStyle/>
          <a:p>
            <a:r>
              <a:rPr lang="en-US" dirty="0"/>
              <a:t>Colored by SSA, </a:t>
            </a:r>
            <a:r>
              <a:rPr lang="en-US" dirty="0">
                <a:solidFill>
                  <a:srgbClr val="243ED4"/>
                </a:solidFill>
              </a:rPr>
              <a:t>0.88</a:t>
            </a:r>
            <a:r>
              <a:rPr lang="en-US" dirty="0"/>
              <a:t>&lt;SSA&lt;</a:t>
            </a:r>
            <a:r>
              <a:rPr lang="en-US" dirty="0">
                <a:solidFill>
                  <a:srgbClr val="44D321"/>
                </a:solidFill>
              </a:rPr>
              <a:t>0.92</a:t>
            </a:r>
            <a:endParaRPr lang="en-US" dirty="0"/>
          </a:p>
        </p:txBody>
      </p:sp>
      <p:sp>
        <p:nvSpPr>
          <p:cNvPr id="8" name="TextBox 7">
            <a:extLst>
              <a:ext uri="{FF2B5EF4-FFF2-40B4-BE49-F238E27FC236}">
                <a16:creationId xmlns:a16="http://schemas.microsoft.com/office/drawing/2014/main" id="{20B975A8-38E8-C74C-3ED7-BBD10BC23E14}"/>
              </a:ext>
            </a:extLst>
          </p:cNvPr>
          <p:cNvSpPr txBox="1"/>
          <p:nvPr/>
        </p:nvSpPr>
        <p:spPr>
          <a:xfrm>
            <a:off x="1933292" y="663829"/>
            <a:ext cx="3120406" cy="369332"/>
          </a:xfrm>
          <a:prstGeom prst="rect">
            <a:avLst/>
          </a:prstGeom>
          <a:noFill/>
        </p:spPr>
        <p:txBody>
          <a:bodyPr wrap="none" rtlCol="0">
            <a:spAutoFit/>
          </a:bodyPr>
          <a:lstStyle/>
          <a:p>
            <a:r>
              <a:rPr lang="en-US" dirty="0"/>
              <a:t>Colored by BFR, </a:t>
            </a:r>
            <a:r>
              <a:rPr lang="en-US" dirty="0">
                <a:solidFill>
                  <a:srgbClr val="00B0F0"/>
                </a:solidFill>
              </a:rPr>
              <a:t>0.12</a:t>
            </a:r>
            <a:r>
              <a:rPr lang="en-US" dirty="0"/>
              <a:t>&lt;BFR&lt;</a:t>
            </a:r>
            <a:r>
              <a:rPr lang="en-US" dirty="0">
                <a:solidFill>
                  <a:schemeClr val="accent6"/>
                </a:solidFill>
              </a:rPr>
              <a:t>0.20</a:t>
            </a:r>
            <a:endParaRPr lang="en-US" dirty="0"/>
          </a:p>
        </p:txBody>
      </p:sp>
      <p:cxnSp>
        <p:nvCxnSpPr>
          <p:cNvPr id="16" name="Straight Connector 15">
            <a:extLst>
              <a:ext uri="{FF2B5EF4-FFF2-40B4-BE49-F238E27FC236}">
                <a16:creationId xmlns:a16="http://schemas.microsoft.com/office/drawing/2014/main" id="{0B21860A-26DB-D0EB-8406-665324F9F923}"/>
              </a:ext>
            </a:extLst>
          </p:cNvPr>
          <p:cNvCxnSpPr/>
          <p:nvPr/>
        </p:nvCxnSpPr>
        <p:spPr>
          <a:xfrm>
            <a:off x="6912864" y="3310521"/>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9910AE-B731-1963-CDC6-81A672B04FAF}"/>
              </a:ext>
            </a:extLst>
          </p:cNvPr>
          <p:cNvCxnSpPr/>
          <p:nvPr/>
        </p:nvCxnSpPr>
        <p:spPr>
          <a:xfrm>
            <a:off x="6912864" y="2737496"/>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38538F-FBC7-57B6-978C-06FC2809D8C3}"/>
              </a:ext>
            </a:extLst>
          </p:cNvPr>
          <p:cNvCxnSpPr/>
          <p:nvPr/>
        </p:nvCxnSpPr>
        <p:spPr>
          <a:xfrm flipV="1">
            <a:off x="8412480" y="2737497"/>
            <a:ext cx="780288" cy="573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505FCC-09D2-7E9D-2B08-AE3FDB0C76FF}"/>
              </a:ext>
            </a:extLst>
          </p:cNvPr>
          <p:cNvCxnSpPr/>
          <p:nvPr/>
        </p:nvCxnSpPr>
        <p:spPr>
          <a:xfrm flipV="1">
            <a:off x="8412480" y="3310521"/>
            <a:ext cx="0" cy="1158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939C8A6-C33F-8E1B-172B-1497627F186B}"/>
              </a:ext>
            </a:extLst>
          </p:cNvPr>
          <p:cNvCxnSpPr/>
          <p:nvPr/>
        </p:nvCxnSpPr>
        <p:spPr>
          <a:xfrm>
            <a:off x="9180575" y="982127"/>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1E2C07-12F2-4052-5FBA-DBE22987CB64}"/>
              </a:ext>
            </a:extLst>
          </p:cNvPr>
          <p:cNvSpPr txBox="1"/>
          <p:nvPr/>
        </p:nvSpPr>
        <p:spPr>
          <a:xfrm>
            <a:off x="10176192" y="3902869"/>
            <a:ext cx="1281954" cy="523220"/>
          </a:xfrm>
          <a:prstGeom prst="rect">
            <a:avLst/>
          </a:prstGeom>
          <a:noFill/>
        </p:spPr>
        <p:txBody>
          <a:bodyPr wrap="none" rtlCol="0">
            <a:spAutoFit/>
          </a:bodyPr>
          <a:lstStyle/>
          <a:p>
            <a:r>
              <a:rPr lang="en-US" sz="1400" dirty="0"/>
              <a:t>small particles</a:t>
            </a:r>
          </a:p>
          <a:p>
            <a:r>
              <a:rPr lang="en-US" sz="1400" dirty="0"/>
              <a:t>low absorption</a:t>
            </a:r>
          </a:p>
        </p:txBody>
      </p:sp>
      <p:sp>
        <p:nvSpPr>
          <p:cNvPr id="32" name="TextBox 31">
            <a:extLst>
              <a:ext uri="{FF2B5EF4-FFF2-40B4-BE49-F238E27FC236}">
                <a16:creationId xmlns:a16="http://schemas.microsoft.com/office/drawing/2014/main" id="{EC96016E-46AC-C191-597C-5ED8C5C58D77}"/>
              </a:ext>
            </a:extLst>
          </p:cNvPr>
          <p:cNvSpPr txBox="1"/>
          <p:nvPr/>
        </p:nvSpPr>
        <p:spPr>
          <a:xfrm>
            <a:off x="10241349" y="2242964"/>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33" name="TextBox 32">
            <a:extLst>
              <a:ext uri="{FF2B5EF4-FFF2-40B4-BE49-F238E27FC236}">
                <a16:creationId xmlns:a16="http://schemas.microsoft.com/office/drawing/2014/main" id="{A229BFBC-4669-EA8A-F0D3-39009DAA8B0C}"/>
              </a:ext>
            </a:extLst>
          </p:cNvPr>
          <p:cNvSpPr txBox="1"/>
          <p:nvPr/>
        </p:nvSpPr>
        <p:spPr>
          <a:xfrm>
            <a:off x="10309514" y="2998491"/>
            <a:ext cx="1215013" cy="307777"/>
          </a:xfrm>
          <a:prstGeom prst="rect">
            <a:avLst/>
          </a:prstGeom>
          <a:noFill/>
        </p:spPr>
        <p:txBody>
          <a:bodyPr wrap="none" rtlCol="0">
            <a:spAutoFit/>
          </a:bodyPr>
          <a:lstStyle/>
          <a:p>
            <a:r>
              <a:rPr lang="en-US" sz="1400" dirty="0"/>
              <a:t>BC dominated</a:t>
            </a:r>
          </a:p>
        </p:txBody>
      </p:sp>
      <p:sp>
        <p:nvSpPr>
          <p:cNvPr id="34" name="TextBox 33">
            <a:extLst>
              <a:ext uri="{FF2B5EF4-FFF2-40B4-BE49-F238E27FC236}">
                <a16:creationId xmlns:a16="http://schemas.microsoft.com/office/drawing/2014/main" id="{D48A060B-2073-1A71-8838-3978403BD5A2}"/>
              </a:ext>
            </a:extLst>
          </p:cNvPr>
          <p:cNvSpPr txBox="1"/>
          <p:nvPr/>
        </p:nvSpPr>
        <p:spPr>
          <a:xfrm>
            <a:off x="7831953" y="1705357"/>
            <a:ext cx="1091581" cy="307777"/>
          </a:xfrm>
          <a:prstGeom prst="rect">
            <a:avLst/>
          </a:prstGeom>
          <a:noFill/>
        </p:spPr>
        <p:txBody>
          <a:bodyPr wrap="none" rtlCol="0">
            <a:spAutoFit/>
          </a:bodyPr>
          <a:lstStyle/>
          <a:p>
            <a:r>
              <a:rPr lang="en-US" sz="1400" dirty="0"/>
              <a:t>dust/BC/</a:t>
            </a:r>
            <a:r>
              <a:rPr lang="en-US" sz="1400" dirty="0" err="1"/>
              <a:t>BrC</a:t>
            </a:r>
            <a:endParaRPr lang="en-US" sz="1400" dirty="0"/>
          </a:p>
        </p:txBody>
      </p:sp>
      <p:sp>
        <p:nvSpPr>
          <p:cNvPr id="35" name="TextBox 34">
            <a:extLst>
              <a:ext uri="{FF2B5EF4-FFF2-40B4-BE49-F238E27FC236}">
                <a16:creationId xmlns:a16="http://schemas.microsoft.com/office/drawing/2014/main" id="{C866577E-E486-2AB4-F15F-B560D94847B0}"/>
              </a:ext>
            </a:extLst>
          </p:cNvPr>
          <p:cNvSpPr txBox="1"/>
          <p:nvPr/>
        </p:nvSpPr>
        <p:spPr>
          <a:xfrm>
            <a:off x="6958429" y="2828937"/>
            <a:ext cx="1472775" cy="307777"/>
          </a:xfrm>
          <a:prstGeom prst="rect">
            <a:avLst/>
          </a:prstGeom>
          <a:noFill/>
        </p:spPr>
        <p:txBody>
          <a:bodyPr wrap="none" rtlCol="0">
            <a:spAutoFit/>
          </a:bodyPr>
          <a:lstStyle/>
          <a:p>
            <a:r>
              <a:rPr lang="en-US" sz="1400" dirty="0"/>
              <a:t>BC/large particles</a:t>
            </a:r>
          </a:p>
        </p:txBody>
      </p:sp>
      <p:sp>
        <p:nvSpPr>
          <p:cNvPr id="36" name="TextBox 35">
            <a:extLst>
              <a:ext uri="{FF2B5EF4-FFF2-40B4-BE49-F238E27FC236}">
                <a16:creationId xmlns:a16="http://schemas.microsoft.com/office/drawing/2014/main" id="{070E607A-0434-C612-DB2D-F486C2E5E922}"/>
              </a:ext>
            </a:extLst>
          </p:cNvPr>
          <p:cNvSpPr txBox="1"/>
          <p:nvPr/>
        </p:nvSpPr>
        <p:spPr>
          <a:xfrm>
            <a:off x="7013873" y="3896494"/>
            <a:ext cx="1281954" cy="523220"/>
          </a:xfrm>
          <a:prstGeom prst="rect">
            <a:avLst/>
          </a:prstGeom>
          <a:noFill/>
        </p:spPr>
        <p:txBody>
          <a:bodyPr wrap="none" rtlCol="0">
            <a:spAutoFit/>
          </a:bodyPr>
          <a:lstStyle/>
          <a:p>
            <a:r>
              <a:rPr lang="en-US" sz="1400" dirty="0"/>
              <a:t>large particles</a:t>
            </a:r>
          </a:p>
          <a:p>
            <a:r>
              <a:rPr lang="en-US" sz="1400" dirty="0"/>
              <a:t>low absorption</a:t>
            </a:r>
          </a:p>
        </p:txBody>
      </p:sp>
      <p:cxnSp>
        <p:nvCxnSpPr>
          <p:cNvPr id="37" name="Straight Connector 36">
            <a:extLst>
              <a:ext uri="{FF2B5EF4-FFF2-40B4-BE49-F238E27FC236}">
                <a16:creationId xmlns:a16="http://schemas.microsoft.com/office/drawing/2014/main" id="{314C54C1-15F0-4FB1-31D9-82D5A5CC997B}"/>
              </a:ext>
            </a:extLst>
          </p:cNvPr>
          <p:cNvCxnSpPr/>
          <p:nvPr/>
        </p:nvCxnSpPr>
        <p:spPr>
          <a:xfrm>
            <a:off x="1146048" y="3317202"/>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2E093F-BA13-49F3-29DC-7E5A79C7A7BB}"/>
              </a:ext>
            </a:extLst>
          </p:cNvPr>
          <p:cNvCxnSpPr/>
          <p:nvPr/>
        </p:nvCxnSpPr>
        <p:spPr>
          <a:xfrm>
            <a:off x="1146048" y="2744177"/>
            <a:ext cx="45598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C5E6DF-DA4F-D922-B614-48BBDBC0C887}"/>
              </a:ext>
            </a:extLst>
          </p:cNvPr>
          <p:cNvCxnSpPr/>
          <p:nvPr/>
        </p:nvCxnSpPr>
        <p:spPr>
          <a:xfrm flipV="1">
            <a:off x="2645664" y="2744178"/>
            <a:ext cx="780288" cy="573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FEEFA2-2CA9-0EA0-94D0-201CFCB56937}"/>
              </a:ext>
            </a:extLst>
          </p:cNvPr>
          <p:cNvCxnSpPr/>
          <p:nvPr/>
        </p:nvCxnSpPr>
        <p:spPr>
          <a:xfrm flipV="1">
            <a:off x="2645664" y="3317202"/>
            <a:ext cx="0" cy="1158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D48C120-8FEA-B4C6-47A6-709D80DD10AF}"/>
              </a:ext>
            </a:extLst>
          </p:cNvPr>
          <p:cNvCxnSpPr/>
          <p:nvPr/>
        </p:nvCxnSpPr>
        <p:spPr>
          <a:xfrm>
            <a:off x="3413759" y="988808"/>
            <a:ext cx="0" cy="175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96ADE3C8-32E5-8802-04DA-405A934AD308}"/>
              </a:ext>
            </a:extLst>
          </p:cNvPr>
          <p:cNvPicPr>
            <a:picLocks noChangeAspect="1"/>
          </p:cNvPicPr>
          <p:nvPr/>
        </p:nvPicPr>
        <p:blipFill>
          <a:blip r:embed="rId3"/>
          <a:stretch>
            <a:fillRect/>
          </a:stretch>
        </p:blipFill>
        <p:spPr>
          <a:xfrm>
            <a:off x="244848" y="784895"/>
            <a:ext cx="5789646" cy="4342234"/>
          </a:xfrm>
          <a:prstGeom prst="rect">
            <a:avLst/>
          </a:prstGeom>
        </p:spPr>
      </p:pic>
      <p:sp>
        <p:nvSpPr>
          <p:cNvPr id="45" name="TextBox 44">
            <a:extLst>
              <a:ext uri="{FF2B5EF4-FFF2-40B4-BE49-F238E27FC236}">
                <a16:creationId xmlns:a16="http://schemas.microsoft.com/office/drawing/2014/main" id="{E135F385-3B9A-C5A6-2F84-D3BE51DD231F}"/>
              </a:ext>
            </a:extLst>
          </p:cNvPr>
          <p:cNvSpPr txBox="1"/>
          <p:nvPr/>
        </p:nvSpPr>
        <p:spPr>
          <a:xfrm>
            <a:off x="1221194" y="5623661"/>
            <a:ext cx="6653103" cy="646331"/>
          </a:xfrm>
          <a:prstGeom prst="rect">
            <a:avLst/>
          </a:prstGeom>
          <a:noFill/>
        </p:spPr>
        <p:txBody>
          <a:bodyPr wrap="none" rtlCol="0">
            <a:spAutoFit/>
          </a:bodyPr>
          <a:lstStyle/>
          <a:p>
            <a:r>
              <a:rPr lang="en-US" dirty="0"/>
              <a:t>Plots for scattering &lt;30 Mm</a:t>
            </a:r>
            <a:r>
              <a:rPr lang="en-US" baseline="30000" dirty="0"/>
              <a:t>-1</a:t>
            </a:r>
            <a:r>
              <a:rPr lang="en-US" dirty="0"/>
              <a:t> – no smoke</a:t>
            </a:r>
          </a:p>
          <a:p>
            <a:r>
              <a:rPr lang="en-US" dirty="0"/>
              <a:t>Table Mountain aerosol  generally falls in the BC region of the matrix.</a:t>
            </a:r>
          </a:p>
        </p:txBody>
      </p:sp>
      <p:sp>
        <p:nvSpPr>
          <p:cNvPr id="47" name="TextBox 46">
            <a:extLst>
              <a:ext uri="{FF2B5EF4-FFF2-40B4-BE49-F238E27FC236}">
                <a16:creationId xmlns:a16="http://schemas.microsoft.com/office/drawing/2014/main" id="{D35F89B1-6C17-5F83-594A-69814923AF51}"/>
              </a:ext>
            </a:extLst>
          </p:cNvPr>
          <p:cNvSpPr txBox="1"/>
          <p:nvPr/>
        </p:nvSpPr>
        <p:spPr>
          <a:xfrm>
            <a:off x="4414668" y="3902869"/>
            <a:ext cx="1281954" cy="523220"/>
          </a:xfrm>
          <a:prstGeom prst="rect">
            <a:avLst/>
          </a:prstGeom>
          <a:noFill/>
        </p:spPr>
        <p:txBody>
          <a:bodyPr wrap="none" rtlCol="0">
            <a:spAutoFit/>
          </a:bodyPr>
          <a:lstStyle/>
          <a:p>
            <a:r>
              <a:rPr lang="en-US" sz="1400" dirty="0"/>
              <a:t>small particles</a:t>
            </a:r>
          </a:p>
          <a:p>
            <a:r>
              <a:rPr lang="en-US" sz="1400" dirty="0"/>
              <a:t>low absorption</a:t>
            </a:r>
          </a:p>
        </p:txBody>
      </p:sp>
      <p:sp>
        <p:nvSpPr>
          <p:cNvPr id="48" name="TextBox 47">
            <a:extLst>
              <a:ext uri="{FF2B5EF4-FFF2-40B4-BE49-F238E27FC236}">
                <a16:creationId xmlns:a16="http://schemas.microsoft.com/office/drawing/2014/main" id="{E719F52A-E8D6-37B4-6EFE-0FC2E90C4B30}"/>
              </a:ext>
            </a:extLst>
          </p:cNvPr>
          <p:cNvSpPr txBox="1"/>
          <p:nvPr/>
        </p:nvSpPr>
        <p:spPr>
          <a:xfrm>
            <a:off x="4445770" y="2220931"/>
            <a:ext cx="1186607" cy="307777"/>
          </a:xfrm>
          <a:prstGeom prst="rect">
            <a:avLst/>
          </a:prstGeom>
          <a:noFill/>
        </p:spPr>
        <p:txBody>
          <a:bodyPr wrap="none" rtlCol="0">
            <a:spAutoFit/>
          </a:bodyPr>
          <a:lstStyle/>
          <a:p>
            <a:r>
              <a:rPr lang="en-US" sz="1400" dirty="0"/>
              <a:t>mixed BC/</a:t>
            </a:r>
            <a:r>
              <a:rPr lang="en-US" sz="1400" dirty="0" err="1"/>
              <a:t>BrC</a:t>
            </a:r>
            <a:endParaRPr lang="en-US" sz="1400" dirty="0"/>
          </a:p>
        </p:txBody>
      </p:sp>
      <p:sp>
        <p:nvSpPr>
          <p:cNvPr id="49" name="TextBox 48">
            <a:extLst>
              <a:ext uri="{FF2B5EF4-FFF2-40B4-BE49-F238E27FC236}">
                <a16:creationId xmlns:a16="http://schemas.microsoft.com/office/drawing/2014/main" id="{84BBEAED-F855-2442-6EFA-F04B104F9EE9}"/>
              </a:ext>
            </a:extLst>
          </p:cNvPr>
          <p:cNvSpPr txBox="1"/>
          <p:nvPr/>
        </p:nvSpPr>
        <p:spPr>
          <a:xfrm>
            <a:off x="4431047" y="2870120"/>
            <a:ext cx="1215013" cy="307777"/>
          </a:xfrm>
          <a:prstGeom prst="rect">
            <a:avLst/>
          </a:prstGeom>
          <a:noFill/>
        </p:spPr>
        <p:txBody>
          <a:bodyPr wrap="none" rtlCol="0">
            <a:spAutoFit/>
          </a:bodyPr>
          <a:lstStyle/>
          <a:p>
            <a:r>
              <a:rPr lang="en-US" sz="1400" dirty="0"/>
              <a:t>BC dominated</a:t>
            </a:r>
          </a:p>
        </p:txBody>
      </p:sp>
      <p:sp>
        <p:nvSpPr>
          <p:cNvPr id="50" name="TextBox 49">
            <a:extLst>
              <a:ext uri="{FF2B5EF4-FFF2-40B4-BE49-F238E27FC236}">
                <a16:creationId xmlns:a16="http://schemas.microsoft.com/office/drawing/2014/main" id="{CC6232A8-CD74-2644-7E76-2169DAC768CE}"/>
              </a:ext>
            </a:extLst>
          </p:cNvPr>
          <p:cNvSpPr txBox="1"/>
          <p:nvPr/>
        </p:nvSpPr>
        <p:spPr>
          <a:xfrm>
            <a:off x="1954949" y="1466093"/>
            <a:ext cx="1091581" cy="307777"/>
          </a:xfrm>
          <a:prstGeom prst="rect">
            <a:avLst/>
          </a:prstGeom>
          <a:noFill/>
        </p:spPr>
        <p:txBody>
          <a:bodyPr wrap="none" rtlCol="0">
            <a:spAutoFit/>
          </a:bodyPr>
          <a:lstStyle/>
          <a:p>
            <a:r>
              <a:rPr lang="en-US" sz="1400" dirty="0"/>
              <a:t>dust/BC/</a:t>
            </a:r>
            <a:r>
              <a:rPr lang="en-US" sz="1400" dirty="0" err="1"/>
              <a:t>BrC</a:t>
            </a:r>
            <a:endParaRPr lang="en-US" sz="1400" dirty="0"/>
          </a:p>
        </p:txBody>
      </p:sp>
      <p:sp>
        <p:nvSpPr>
          <p:cNvPr id="51" name="TextBox 50">
            <a:extLst>
              <a:ext uri="{FF2B5EF4-FFF2-40B4-BE49-F238E27FC236}">
                <a16:creationId xmlns:a16="http://schemas.microsoft.com/office/drawing/2014/main" id="{2026CA3E-7779-DD00-FF90-85EF20B52101}"/>
              </a:ext>
            </a:extLst>
          </p:cNvPr>
          <p:cNvSpPr txBox="1"/>
          <p:nvPr/>
        </p:nvSpPr>
        <p:spPr>
          <a:xfrm>
            <a:off x="1196905" y="2828937"/>
            <a:ext cx="1472775" cy="307777"/>
          </a:xfrm>
          <a:prstGeom prst="rect">
            <a:avLst/>
          </a:prstGeom>
          <a:noFill/>
        </p:spPr>
        <p:txBody>
          <a:bodyPr wrap="none" rtlCol="0">
            <a:spAutoFit/>
          </a:bodyPr>
          <a:lstStyle/>
          <a:p>
            <a:r>
              <a:rPr lang="en-US" sz="1400" dirty="0"/>
              <a:t>BC/large particles</a:t>
            </a:r>
          </a:p>
        </p:txBody>
      </p:sp>
      <p:sp>
        <p:nvSpPr>
          <p:cNvPr id="52" name="TextBox 51">
            <a:extLst>
              <a:ext uri="{FF2B5EF4-FFF2-40B4-BE49-F238E27FC236}">
                <a16:creationId xmlns:a16="http://schemas.microsoft.com/office/drawing/2014/main" id="{21C99233-CE9A-1181-446E-4CE28985725B}"/>
              </a:ext>
            </a:extLst>
          </p:cNvPr>
          <p:cNvSpPr txBox="1"/>
          <p:nvPr/>
        </p:nvSpPr>
        <p:spPr>
          <a:xfrm>
            <a:off x="1252349" y="3896494"/>
            <a:ext cx="1281954" cy="523220"/>
          </a:xfrm>
          <a:prstGeom prst="rect">
            <a:avLst/>
          </a:prstGeom>
          <a:noFill/>
        </p:spPr>
        <p:txBody>
          <a:bodyPr wrap="none" rtlCol="0">
            <a:spAutoFit/>
          </a:bodyPr>
          <a:lstStyle/>
          <a:p>
            <a:r>
              <a:rPr lang="en-US" sz="1400" dirty="0"/>
              <a:t>large particles</a:t>
            </a:r>
          </a:p>
          <a:p>
            <a:r>
              <a:rPr lang="en-US" sz="1400" dirty="0"/>
              <a:t>low absorption</a:t>
            </a:r>
          </a:p>
        </p:txBody>
      </p:sp>
      <p:sp>
        <p:nvSpPr>
          <p:cNvPr id="3" name="TextBox 2">
            <a:extLst>
              <a:ext uri="{FF2B5EF4-FFF2-40B4-BE49-F238E27FC236}">
                <a16:creationId xmlns:a16="http://schemas.microsoft.com/office/drawing/2014/main" id="{42AF090E-6B7C-92E9-EDC6-C5B3198B8CD2}"/>
              </a:ext>
            </a:extLst>
          </p:cNvPr>
          <p:cNvSpPr txBox="1"/>
          <p:nvPr/>
        </p:nvSpPr>
        <p:spPr>
          <a:xfrm>
            <a:off x="7900013" y="4884586"/>
            <a:ext cx="2838662" cy="369332"/>
          </a:xfrm>
          <a:prstGeom prst="rect">
            <a:avLst/>
          </a:prstGeom>
          <a:noFill/>
        </p:spPr>
        <p:txBody>
          <a:bodyPr wrap="none" rtlCol="0">
            <a:spAutoFit/>
          </a:bodyPr>
          <a:lstStyle/>
          <a:p>
            <a:r>
              <a:rPr lang="en-US" dirty="0"/>
              <a:t>Cappa 2016 matrix for </a:t>
            </a:r>
            <a:r>
              <a:rPr lang="en-US" dirty="0" err="1"/>
              <a:t>insitu</a:t>
            </a:r>
            <a:endParaRPr lang="en-US" dirty="0"/>
          </a:p>
        </p:txBody>
      </p:sp>
      <p:cxnSp>
        <p:nvCxnSpPr>
          <p:cNvPr id="46" name="Straight Connector 45">
            <a:extLst>
              <a:ext uri="{FF2B5EF4-FFF2-40B4-BE49-F238E27FC236}">
                <a16:creationId xmlns:a16="http://schemas.microsoft.com/office/drawing/2014/main" id="{1DA3A646-D123-EAF8-8C8F-69C84D669203}"/>
              </a:ext>
            </a:extLst>
          </p:cNvPr>
          <p:cNvCxnSpPr>
            <a:cxnSpLocks/>
          </p:cNvCxnSpPr>
          <p:nvPr/>
        </p:nvCxnSpPr>
        <p:spPr>
          <a:xfrm>
            <a:off x="7351775" y="988808"/>
            <a:ext cx="0" cy="1168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1C5DE5-C1C0-17C4-1F7A-602F5A7DF848}"/>
              </a:ext>
            </a:extLst>
          </p:cNvPr>
          <p:cNvCxnSpPr>
            <a:cxnSpLocks/>
          </p:cNvCxnSpPr>
          <p:nvPr/>
        </p:nvCxnSpPr>
        <p:spPr>
          <a:xfrm>
            <a:off x="6898338" y="2157152"/>
            <a:ext cx="453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586498-3BB6-BA7D-3220-43C90AA8BB7F}"/>
              </a:ext>
            </a:extLst>
          </p:cNvPr>
          <p:cNvSpPr txBox="1"/>
          <p:nvPr/>
        </p:nvSpPr>
        <p:spPr>
          <a:xfrm>
            <a:off x="6594744" y="1473880"/>
            <a:ext cx="592470" cy="369332"/>
          </a:xfrm>
          <a:prstGeom prst="rect">
            <a:avLst/>
          </a:prstGeom>
          <a:noFill/>
        </p:spPr>
        <p:txBody>
          <a:bodyPr wrap="none" rtlCol="0">
            <a:spAutoFit/>
          </a:bodyPr>
          <a:lstStyle/>
          <a:p>
            <a:r>
              <a:rPr lang="en-US" dirty="0"/>
              <a:t>dust</a:t>
            </a:r>
          </a:p>
        </p:txBody>
      </p:sp>
      <p:cxnSp>
        <p:nvCxnSpPr>
          <p:cNvPr id="54" name="Straight Connector 53">
            <a:extLst>
              <a:ext uri="{FF2B5EF4-FFF2-40B4-BE49-F238E27FC236}">
                <a16:creationId xmlns:a16="http://schemas.microsoft.com/office/drawing/2014/main" id="{550DF29C-B95C-1963-D8A6-8576BEE8902D}"/>
              </a:ext>
            </a:extLst>
          </p:cNvPr>
          <p:cNvCxnSpPr>
            <a:cxnSpLocks/>
          </p:cNvCxnSpPr>
          <p:nvPr/>
        </p:nvCxnSpPr>
        <p:spPr>
          <a:xfrm>
            <a:off x="9178242" y="2139619"/>
            <a:ext cx="2294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E041657-6E64-3EE0-6466-558962D417BB}"/>
              </a:ext>
            </a:extLst>
          </p:cNvPr>
          <p:cNvSpPr txBox="1"/>
          <p:nvPr/>
        </p:nvSpPr>
        <p:spPr>
          <a:xfrm>
            <a:off x="10576408" y="988808"/>
            <a:ext cx="944426" cy="307777"/>
          </a:xfrm>
          <a:prstGeom prst="rect">
            <a:avLst/>
          </a:prstGeom>
          <a:noFill/>
        </p:spPr>
        <p:txBody>
          <a:bodyPr wrap="none" rtlCol="0">
            <a:spAutoFit/>
          </a:bodyPr>
          <a:lstStyle/>
          <a:p>
            <a:r>
              <a:rPr lang="en-US" sz="1400" dirty="0"/>
              <a:t>strong </a:t>
            </a:r>
            <a:r>
              <a:rPr lang="en-US" sz="1400" dirty="0" err="1"/>
              <a:t>BrC</a:t>
            </a:r>
            <a:endParaRPr lang="en-US" sz="1400" dirty="0"/>
          </a:p>
        </p:txBody>
      </p:sp>
      <p:cxnSp>
        <p:nvCxnSpPr>
          <p:cNvPr id="56" name="Straight Connector 55">
            <a:extLst>
              <a:ext uri="{FF2B5EF4-FFF2-40B4-BE49-F238E27FC236}">
                <a16:creationId xmlns:a16="http://schemas.microsoft.com/office/drawing/2014/main" id="{09B06BB4-AB56-8A30-7546-97D20B12719D}"/>
              </a:ext>
            </a:extLst>
          </p:cNvPr>
          <p:cNvCxnSpPr>
            <a:cxnSpLocks/>
          </p:cNvCxnSpPr>
          <p:nvPr/>
        </p:nvCxnSpPr>
        <p:spPr>
          <a:xfrm>
            <a:off x="1572292" y="1000531"/>
            <a:ext cx="0" cy="1148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0D0A9ED-49E2-AD8C-D82D-F6246A9F2A6C}"/>
              </a:ext>
            </a:extLst>
          </p:cNvPr>
          <p:cNvCxnSpPr>
            <a:cxnSpLocks/>
          </p:cNvCxnSpPr>
          <p:nvPr/>
        </p:nvCxnSpPr>
        <p:spPr>
          <a:xfrm>
            <a:off x="1118855" y="2157153"/>
            <a:ext cx="4534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7AB5B08-AA9F-B32B-E209-B77C999D006E}"/>
              </a:ext>
            </a:extLst>
          </p:cNvPr>
          <p:cNvCxnSpPr>
            <a:cxnSpLocks/>
          </p:cNvCxnSpPr>
          <p:nvPr/>
        </p:nvCxnSpPr>
        <p:spPr>
          <a:xfrm>
            <a:off x="3422205" y="2034113"/>
            <a:ext cx="2294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3EFC8F7-0C4F-B1BC-E75C-DA136831C5F7}"/>
              </a:ext>
            </a:extLst>
          </p:cNvPr>
          <p:cNvSpPr txBox="1"/>
          <p:nvPr/>
        </p:nvSpPr>
        <p:spPr>
          <a:xfrm>
            <a:off x="897542" y="1436021"/>
            <a:ext cx="592470" cy="369332"/>
          </a:xfrm>
          <a:prstGeom prst="rect">
            <a:avLst/>
          </a:prstGeom>
          <a:noFill/>
        </p:spPr>
        <p:txBody>
          <a:bodyPr wrap="none" rtlCol="0">
            <a:spAutoFit/>
          </a:bodyPr>
          <a:lstStyle/>
          <a:p>
            <a:r>
              <a:rPr lang="en-US" dirty="0"/>
              <a:t>dust</a:t>
            </a:r>
          </a:p>
        </p:txBody>
      </p:sp>
      <p:sp>
        <p:nvSpPr>
          <p:cNvPr id="60" name="TextBox 59">
            <a:extLst>
              <a:ext uri="{FF2B5EF4-FFF2-40B4-BE49-F238E27FC236}">
                <a16:creationId xmlns:a16="http://schemas.microsoft.com/office/drawing/2014/main" id="{4FD0C010-4A76-6022-1D71-B04D17976D17}"/>
              </a:ext>
            </a:extLst>
          </p:cNvPr>
          <p:cNvSpPr txBox="1"/>
          <p:nvPr/>
        </p:nvSpPr>
        <p:spPr>
          <a:xfrm>
            <a:off x="623123" y="42393"/>
            <a:ext cx="10803855" cy="461665"/>
          </a:xfrm>
          <a:prstGeom prst="rect">
            <a:avLst/>
          </a:prstGeom>
          <a:noFill/>
        </p:spPr>
        <p:txBody>
          <a:bodyPr wrap="none" rtlCol="0">
            <a:spAutoFit/>
          </a:bodyPr>
          <a:lstStyle/>
          <a:p>
            <a:r>
              <a:rPr lang="en-US" sz="2400" b="1" u="sng" dirty="0"/>
              <a:t>Scattering Angstrom exponent vs Absorption Angstrom exponent at BOS (no smoke)</a:t>
            </a:r>
          </a:p>
        </p:txBody>
      </p:sp>
      <p:sp>
        <p:nvSpPr>
          <p:cNvPr id="61" name="TextBox 60">
            <a:extLst>
              <a:ext uri="{FF2B5EF4-FFF2-40B4-BE49-F238E27FC236}">
                <a16:creationId xmlns:a16="http://schemas.microsoft.com/office/drawing/2014/main" id="{522B0B33-9A0E-91B1-4381-29A26F9D483F}"/>
              </a:ext>
            </a:extLst>
          </p:cNvPr>
          <p:cNvSpPr txBox="1"/>
          <p:nvPr/>
        </p:nvSpPr>
        <p:spPr>
          <a:xfrm>
            <a:off x="7652376" y="4836825"/>
            <a:ext cx="3027560" cy="369332"/>
          </a:xfrm>
          <a:prstGeom prst="rect">
            <a:avLst/>
          </a:prstGeom>
          <a:solidFill>
            <a:schemeClr val="bg1"/>
          </a:solidFill>
        </p:spPr>
        <p:txBody>
          <a:bodyPr wrap="none" rtlCol="0">
            <a:spAutoFit/>
          </a:bodyPr>
          <a:lstStyle/>
          <a:p>
            <a:r>
              <a:rPr lang="en-US" dirty="0"/>
              <a:t>Scattering Angstrom exponent</a:t>
            </a:r>
          </a:p>
        </p:txBody>
      </p:sp>
      <p:sp>
        <p:nvSpPr>
          <p:cNvPr id="62" name="TextBox 61">
            <a:extLst>
              <a:ext uri="{FF2B5EF4-FFF2-40B4-BE49-F238E27FC236}">
                <a16:creationId xmlns:a16="http://schemas.microsoft.com/office/drawing/2014/main" id="{5F36B105-9DC6-A717-072E-DA76B36CBBAB}"/>
              </a:ext>
            </a:extLst>
          </p:cNvPr>
          <p:cNvSpPr txBox="1"/>
          <p:nvPr/>
        </p:nvSpPr>
        <p:spPr>
          <a:xfrm rot="16200000">
            <a:off x="4920878" y="2591290"/>
            <a:ext cx="3129768" cy="369332"/>
          </a:xfrm>
          <a:prstGeom prst="rect">
            <a:avLst/>
          </a:prstGeom>
          <a:solidFill>
            <a:schemeClr val="bg1"/>
          </a:solidFill>
        </p:spPr>
        <p:txBody>
          <a:bodyPr wrap="none" rtlCol="0">
            <a:spAutoFit/>
          </a:bodyPr>
          <a:lstStyle/>
          <a:p>
            <a:r>
              <a:rPr lang="en-US" dirty="0"/>
              <a:t>Absorption Angstrom exponent</a:t>
            </a:r>
          </a:p>
        </p:txBody>
      </p:sp>
      <p:sp>
        <p:nvSpPr>
          <p:cNvPr id="63" name="TextBox 62">
            <a:extLst>
              <a:ext uri="{FF2B5EF4-FFF2-40B4-BE49-F238E27FC236}">
                <a16:creationId xmlns:a16="http://schemas.microsoft.com/office/drawing/2014/main" id="{CDC8FD0D-B4D9-F1C6-34E7-D4D5575778C9}"/>
              </a:ext>
            </a:extLst>
          </p:cNvPr>
          <p:cNvSpPr txBox="1"/>
          <p:nvPr/>
        </p:nvSpPr>
        <p:spPr>
          <a:xfrm>
            <a:off x="1790487" y="4813177"/>
            <a:ext cx="3027560" cy="369332"/>
          </a:xfrm>
          <a:prstGeom prst="rect">
            <a:avLst/>
          </a:prstGeom>
          <a:solidFill>
            <a:schemeClr val="bg1"/>
          </a:solidFill>
        </p:spPr>
        <p:txBody>
          <a:bodyPr wrap="none" rtlCol="0">
            <a:spAutoFit/>
          </a:bodyPr>
          <a:lstStyle/>
          <a:p>
            <a:r>
              <a:rPr lang="en-US" dirty="0"/>
              <a:t>Scattering Angstrom exponent</a:t>
            </a:r>
          </a:p>
        </p:txBody>
      </p:sp>
      <p:sp>
        <p:nvSpPr>
          <p:cNvPr id="64" name="TextBox 63">
            <a:extLst>
              <a:ext uri="{FF2B5EF4-FFF2-40B4-BE49-F238E27FC236}">
                <a16:creationId xmlns:a16="http://schemas.microsoft.com/office/drawing/2014/main" id="{2CEA0CC6-43CE-39FA-955A-E9A976BA9713}"/>
              </a:ext>
            </a:extLst>
          </p:cNvPr>
          <p:cNvSpPr txBox="1"/>
          <p:nvPr/>
        </p:nvSpPr>
        <p:spPr>
          <a:xfrm rot="16200000">
            <a:off x="-858950" y="2567642"/>
            <a:ext cx="3129768" cy="369332"/>
          </a:xfrm>
          <a:prstGeom prst="rect">
            <a:avLst/>
          </a:prstGeom>
          <a:solidFill>
            <a:schemeClr val="bg1"/>
          </a:solidFill>
        </p:spPr>
        <p:txBody>
          <a:bodyPr wrap="none" rtlCol="0">
            <a:spAutoFit/>
          </a:bodyPr>
          <a:lstStyle/>
          <a:p>
            <a:r>
              <a:rPr lang="en-US" dirty="0"/>
              <a:t>Absorption Angstrom exponent</a:t>
            </a:r>
          </a:p>
        </p:txBody>
      </p:sp>
      <p:sp>
        <p:nvSpPr>
          <p:cNvPr id="65" name="TextBox 64">
            <a:extLst>
              <a:ext uri="{FF2B5EF4-FFF2-40B4-BE49-F238E27FC236}">
                <a16:creationId xmlns:a16="http://schemas.microsoft.com/office/drawing/2014/main" id="{27810847-3250-ED81-CBB9-76319A1107A2}"/>
              </a:ext>
            </a:extLst>
          </p:cNvPr>
          <p:cNvSpPr txBox="1"/>
          <p:nvPr/>
        </p:nvSpPr>
        <p:spPr>
          <a:xfrm>
            <a:off x="4838883" y="1012723"/>
            <a:ext cx="944426" cy="307777"/>
          </a:xfrm>
          <a:prstGeom prst="rect">
            <a:avLst/>
          </a:prstGeom>
          <a:noFill/>
        </p:spPr>
        <p:txBody>
          <a:bodyPr wrap="none" rtlCol="0">
            <a:spAutoFit/>
          </a:bodyPr>
          <a:lstStyle/>
          <a:p>
            <a:r>
              <a:rPr lang="en-US" sz="1400" dirty="0"/>
              <a:t>strong </a:t>
            </a:r>
            <a:r>
              <a:rPr lang="en-US" sz="1400" dirty="0" err="1"/>
              <a:t>BrC</a:t>
            </a:r>
            <a:endParaRPr lang="en-US" sz="1400" dirty="0"/>
          </a:p>
        </p:txBody>
      </p:sp>
      <p:sp>
        <p:nvSpPr>
          <p:cNvPr id="68" name="TextBox 67">
            <a:extLst>
              <a:ext uri="{FF2B5EF4-FFF2-40B4-BE49-F238E27FC236}">
                <a16:creationId xmlns:a16="http://schemas.microsoft.com/office/drawing/2014/main" id="{98AA4441-C88A-5A2C-6EA5-CAD72A1711C0}"/>
              </a:ext>
            </a:extLst>
          </p:cNvPr>
          <p:cNvSpPr txBox="1"/>
          <p:nvPr/>
        </p:nvSpPr>
        <p:spPr>
          <a:xfrm>
            <a:off x="11516229" y="1076698"/>
            <a:ext cx="593432" cy="2585323"/>
          </a:xfrm>
          <a:prstGeom prst="rect">
            <a:avLst/>
          </a:prstGeom>
          <a:noFill/>
        </p:spPr>
        <p:txBody>
          <a:bodyPr wrap="none" rtlCol="0">
            <a:spAutoFit/>
          </a:bodyPr>
          <a:lstStyle/>
          <a:p>
            <a:r>
              <a:rPr lang="en-US" dirty="0">
                <a:solidFill>
                  <a:srgbClr val="7030A0"/>
                </a:solidFill>
              </a:rPr>
              <a:t>0.82</a:t>
            </a:r>
          </a:p>
          <a:p>
            <a:r>
              <a:rPr lang="en-US" dirty="0">
                <a:solidFill>
                  <a:srgbClr val="7E2DCF"/>
                </a:solidFill>
              </a:rPr>
              <a:t>0.84</a:t>
            </a:r>
          </a:p>
          <a:p>
            <a:r>
              <a:rPr lang="en-US" dirty="0">
                <a:solidFill>
                  <a:srgbClr val="4C3BCF"/>
                </a:solidFill>
              </a:rPr>
              <a:t>0.86</a:t>
            </a:r>
          </a:p>
          <a:p>
            <a:r>
              <a:rPr lang="en-US" dirty="0">
                <a:solidFill>
                  <a:srgbClr val="243ED4"/>
                </a:solidFill>
              </a:rPr>
              <a:t>0.88</a:t>
            </a:r>
          </a:p>
          <a:p>
            <a:r>
              <a:rPr lang="en-US" dirty="0">
                <a:solidFill>
                  <a:srgbClr val="00B0F0"/>
                </a:solidFill>
              </a:rPr>
              <a:t>0.90</a:t>
            </a:r>
          </a:p>
          <a:p>
            <a:r>
              <a:rPr lang="en-US" dirty="0">
                <a:solidFill>
                  <a:srgbClr val="44D321"/>
                </a:solidFill>
              </a:rPr>
              <a:t>0.92</a:t>
            </a:r>
          </a:p>
          <a:p>
            <a:r>
              <a:rPr lang="en-US" dirty="0">
                <a:solidFill>
                  <a:srgbClr val="D9CE00"/>
                </a:solidFill>
              </a:rPr>
              <a:t>0.94</a:t>
            </a:r>
          </a:p>
          <a:p>
            <a:r>
              <a:rPr lang="en-US" dirty="0">
                <a:solidFill>
                  <a:srgbClr val="00B050"/>
                </a:solidFill>
              </a:rPr>
              <a:t>0.96</a:t>
            </a:r>
          </a:p>
          <a:p>
            <a:r>
              <a:rPr lang="en-US" dirty="0">
                <a:solidFill>
                  <a:schemeClr val="accent6">
                    <a:lumMod val="75000"/>
                  </a:schemeClr>
                </a:solidFill>
              </a:rPr>
              <a:t>0.98</a:t>
            </a:r>
          </a:p>
        </p:txBody>
      </p:sp>
      <p:sp>
        <p:nvSpPr>
          <p:cNvPr id="69" name="TextBox 68">
            <a:extLst>
              <a:ext uri="{FF2B5EF4-FFF2-40B4-BE49-F238E27FC236}">
                <a16:creationId xmlns:a16="http://schemas.microsoft.com/office/drawing/2014/main" id="{C4A9972C-280B-0A9E-45FB-2351FE52ABEE}"/>
              </a:ext>
            </a:extLst>
          </p:cNvPr>
          <p:cNvSpPr txBox="1"/>
          <p:nvPr/>
        </p:nvSpPr>
        <p:spPr>
          <a:xfrm>
            <a:off x="5705915" y="1082157"/>
            <a:ext cx="593432" cy="2862322"/>
          </a:xfrm>
          <a:prstGeom prst="rect">
            <a:avLst/>
          </a:prstGeom>
          <a:noFill/>
        </p:spPr>
        <p:txBody>
          <a:bodyPr wrap="none" rtlCol="0">
            <a:spAutoFit/>
          </a:bodyPr>
          <a:lstStyle/>
          <a:p>
            <a:r>
              <a:rPr lang="en-US" dirty="0">
                <a:solidFill>
                  <a:srgbClr val="7030A0"/>
                </a:solidFill>
              </a:rPr>
              <a:t>0.06</a:t>
            </a:r>
          </a:p>
          <a:p>
            <a:r>
              <a:rPr lang="en-US" dirty="0">
                <a:solidFill>
                  <a:srgbClr val="7E2DCF"/>
                </a:solidFill>
              </a:rPr>
              <a:t>0.08</a:t>
            </a:r>
          </a:p>
          <a:p>
            <a:r>
              <a:rPr lang="en-US" dirty="0">
                <a:solidFill>
                  <a:srgbClr val="4C3BCF"/>
                </a:solidFill>
              </a:rPr>
              <a:t>0.10</a:t>
            </a:r>
          </a:p>
          <a:p>
            <a:r>
              <a:rPr lang="en-US" dirty="0">
                <a:solidFill>
                  <a:srgbClr val="243ED4"/>
                </a:solidFill>
              </a:rPr>
              <a:t>0.12</a:t>
            </a:r>
          </a:p>
          <a:p>
            <a:r>
              <a:rPr lang="en-US" dirty="0">
                <a:solidFill>
                  <a:srgbClr val="00B0F0"/>
                </a:solidFill>
              </a:rPr>
              <a:t>0.14</a:t>
            </a:r>
          </a:p>
          <a:p>
            <a:r>
              <a:rPr lang="en-US" dirty="0">
                <a:solidFill>
                  <a:srgbClr val="44D321"/>
                </a:solidFill>
              </a:rPr>
              <a:t>0.16</a:t>
            </a:r>
          </a:p>
          <a:p>
            <a:r>
              <a:rPr lang="en-US" dirty="0">
                <a:solidFill>
                  <a:srgbClr val="D9CE00"/>
                </a:solidFill>
              </a:rPr>
              <a:t>0.18</a:t>
            </a:r>
          </a:p>
          <a:p>
            <a:r>
              <a:rPr lang="en-US" dirty="0">
                <a:solidFill>
                  <a:srgbClr val="00B050"/>
                </a:solidFill>
              </a:rPr>
              <a:t>0.20</a:t>
            </a:r>
          </a:p>
          <a:p>
            <a:r>
              <a:rPr lang="en-US" dirty="0">
                <a:solidFill>
                  <a:schemeClr val="accent6">
                    <a:lumMod val="75000"/>
                  </a:schemeClr>
                </a:solidFill>
              </a:rPr>
              <a:t>0.22</a:t>
            </a:r>
          </a:p>
          <a:p>
            <a:endParaRPr lang="en-US" dirty="0"/>
          </a:p>
        </p:txBody>
      </p:sp>
    </p:spTree>
    <p:extLst>
      <p:ext uri="{BB962C8B-B14F-4D97-AF65-F5344CB8AC3E}">
        <p14:creationId xmlns:p14="http://schemas.microsoft.com/office/powerpoint/2010/main" val="3725234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7518</TotalTime>
  <Words>4361</Words>
  <Application>Microsoft Macintosh PowerPoint</Application>
  <PresentationFormat>Widescreen</PresentationFormat>
  <Paragraphs>898</Paragraphs>
  <Slides>62</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148</cp:revision>
  <dcterms:created xsi:type="dcterms:W3CDTF">2022-05-25T00:57:12Z</dcterms:created>
  <dcterms:modified xsi:type="dcterms:W3CDTF">2022-11-16T04:30:54Z</dcterms:modified>
</cp:coreProperties>
</file>