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6" r:id="rId1"/>
  </p:sldMasterIdLst>
  <p:notesMasterIdLst>
    <p:notesMasterId r:id="rId67"/>
  </p:notesMasterIdLst>
  <p:handoutMasterIdLst>
    <p:handoutMasterId r:id="rId68"/>
  </p:handoutMasterIdLst>
  <p:sldIdLst>
    <p:sldId id="399" r:id="rId2"/>
    <p:sldId id="628" r:id="rId3"/>
    <p:sldId id="595" r:id="rId4"/>
    <p:sldId id="596" r:id="rId5"/>
    <p:sldId id="645" r:id="rId6"/>
    <p:sldId id="606" r:id="rId7"/>
    <p:sldId id="597" r:id="rId8"/>
    <p:sldId id="533" r:id="rId9"/>
    <p:sldId id="689" r:id="rId10"/>
    <p:sldId id="637" r:id="rId11"/>
    <p:sldId id="577" r:id="rId12"/>
    <p:sldId id="598" r:id="rId13"/>
    <p:sldId id="604" r:id="rId14"/>
    <p:sldId id="589" r:id="rId15"/>
    <p:sldId id="646" r:id="rId16"/>
    <p:sldId id="630" r:id="rId17"/>
    <p:sldId id="688" r:id="rId18"/>
    <p:sldId id="660" r:id="rId19"/>
    <p:sldId id="631" r:id="rId20"/>
    <p:sldId id="619" r:id="rId21"/>
    <p:sldId id="635" r:id="rId22"/>
    <p:sldId id="633" r:id="rId23"/>
    <p:sldId id="667" r:id="rId24"/>
    <p:sldId id="683" r:id="rId25"/>
    <p:sldId id="664" r:id="rId26"/>
    <p:sldId id="663" r:id="rId27"/>
    <p:sldId id="685" r:id="rId28"/>
    <p:sldId id="665" r:id="rId29"/>
    <p:sldId id="676" r:id="rId30"/>
    <p:sldId id="677" r:id="rId31"/>
    <p:sldId id="668" r:id="rId32"/>
    <p:sldId id="669" r:id="rId33"/>
    <p:sldId id="666" r:id="rId34"/>
    <p:sldId id="672" r:id="rId35"/>
    <p:sldId id="684" r:id="rId36"/>
    <p:sldId id="680" r:id="rId37"/>
    <p:sldId id="679" r:id="rId38"/>
    <p:sldId id="681" r:id="rId39"/>
    <p:sldId id="682" r:id="rId40"/>
    <p:sldId id="651" r:id="rId41"/>
    <p:sldId id="624" r:id="rId42"/>
    <p:sldId id="674" r:id="rId43"/>
    <p:sldId id="647" r:id="rId44"/>
    <p:sldId id="661" r:id="rId45"/>
    <p:sldId id="603" r:id="rId46"/>
    <p:sldId id="686" r:id="rId47"/>
    <p:sldId id="687" r:id="rId48"/>
    <p:sldId id="643" r:id="rId49"/>
    <p:sldId id="568" r:id="rId50"/>
    <p:sldId id="678" r:id="rId51"/>
    <p:sldId id="632" r:id="rId52"/>
    <p:sldId id="605" r:id="rId53"/>
    <p:sldId id="621" r:id="rId54"/>
    <p:sldId id="634" r:id="rId55"/>
    <p:sldId id="607" r:id="rId56"/>
    <p:sldId id="636" r:id="rId57"/>
    <p:sldId id="644" r:id="rId58"/>
    <p:sldId id="642" r:id="rId59"/>
    <p:sldId id="638" r:id="rId60"/>
    <p:sldId id="652" r:id="rId61"/>
    <p:sldId id="640" r:id="rId62"/>
    <p:sldId id="641" r:id="rId63"/>
    <p:sldId id="629" r:id="rId64"/>
    <p:sldId id="639" r:id="rId65"/>
    <p:sldId id="650" r:id="rId66"/>
  </p:sldIdLst>
  <p:sldSz cx="9144000" cy="6858000" type="letter"/>
  <p:notesSz cx="6858000" cy="9296400"/>
  <p:defaultTextStyle>
    <a:defPPr>
      <a:defRPr lang="en-US"/>
    </a:defPPr>
    <a:lvl1pPr algn="ctr"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ctr"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ctr"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ctr"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ctr" rtl="0" eaLnBrk="0" fontAlgn="base" hangingPunct="0">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B301"/>
    <a:srgbClr val="FFCC00"/>
    <a:srgbClr val="000000"/>
    <a:srgbClr val="F907A8"/>
    <a:srgbClr val="070DFF"/>
    <a:srgbClr val="295DEF"/>
    <a:srgbClr val="CDE6FF"/>
    <a:srgbClr val="CCECFF"/>
    <a:srgbClr val="996633"/>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4"/>
    <p:restoredTop sz="94497"/>
  </p:normalViewPr>
  <p:slideViewPr>
    <p:cSldViewPr snapToGrid="0">
      <p:cViewPr>
        <p:scale>
          <a:sx n="286" d="100"/>
          <a:sy n="286" d="100"/>
        </p:scale>
        <p:origin x="-72" y="39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06"/>
    </p:cViewPr>
  </p:sorterViewPr>
  <p:notesViewPr>
    <p:cSldViewPr snapToGrid="0">
      <p:cViewPr varScale="1">
        <p:scale>
          <a:sx n="75" d="100"/>
          <a:sy n="75" d="100"/>
        </p:scale>
        <p:origin x="-1464" y="-72"/>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1"/>
            <a:ext cx="2969395" cy="463541"/>
          </a:xfrm>
          <a:prstGeom prst="rect">
            <a:avLst/>
          </a:prstGeom>
          <a:noFill/>
          <a:ln w="9525">
            <a:noFill/>
            <a:miter lim="800000"/>
            <a:headEnd/>
            <a:tailEnd/>
          </a:ln>
          <a:effectLst/>
        </p:spPr>
        <p:txBody>
          <a:bodyPr vert="horz" wrap="square" lIns="91319" tIns="45659" rIns="91319" bIns="45659" numCol="1" anchor="t" anchorCtr="0" compatLnSpc="1">
            <a:prstTxWarp prst="textNoShape">
              <a:avLst/>
            </a:prstTxWarp>
          </a:bodyPr>
          <a:lstStyle>
            <a:lvl1pPr algn="l" defTabSz="912813">
              <a:defRPr sz="1200">
                <a:latin typeface="Times New Roman" pitchFamily="28" charset="0"/>
                <a:ea typeface="+mn-ea"/>
                <a:cs typeface="+mn-cs"/>
              </a:defRPr>
            </a:lvl1pPr>
          </a:lstStyle>
          <a:p>
            <a:pPr>
              <a:defRPr/>
            </a:pPr>
            <a:endParaRPr lang="en-US"/>
          </a:p>
        </p:txBody>
      </p:sp>
      <p:sp>
        <p:nvSpPr>
          <p:cNvPr id="72707" name="Rectangle 3"/>
          <p:cNvSpPr>
            <a:spLocks noGrp="1" noChangeArrowheads="1"/>
          </p:cNvSpPr>
          <p:nvPr>
            <p:ph type="dt" sz="quarter" idx="1"/>
          </p:nvPr>
        </p:nvSpPr>
        <p:spPr bwMode="auto">
          <a:xfrm>
            <a:off x="3860371" y="1"/>
            <a:ext cx="2969394" cy="463541"/>
          </a:xfrm>
          <a:prstGeom prst="rect">
            <a:avLst/>
          </a:prstGeom>
          <a:noFill/>
          <a:ln w="9525">
            <a:noFill/>
            <a:miter lim="800000"/>
            <a:headEnd/>
            <a:tailEnd/>
          </a:ln>
          <a:effectLst/>
        </p:spPr>
        <p:txBody>
          <a:bodyPr vert="horz" wrap="square" lIns="91319" tIns="45659" rIns="91319" bIns="45659" numCol="1" anchor="t" anchorCtr="0" compatLnSpc="1">
            <a:prstTxWarp prst="textNoShape">
              <a:avLst/>
            </a:prstTxWarp>
          </a:bodyPr>
          <a:lstStyle>
            <a:lvl1pPr algn="r" defTabSz="912813">
              <a:defRPr sz="1200">
                <a:latin typeface="Times New Roman" pitchFamily="28" charset="0"/>
                <a:ea typeface="+mn-ea"/>
                <a:cs typeface="+mn-cs"/>
              </a:defRPr>
            </a:lvl1pPr>
          </a:lstStyle>
          <a:p>
            <a:pPr>
              <a:defRPr/>
            </a:pPr>
            <a:endParaRPr lang="en-US"/>
          </a:p>
        </p:txBody>
      </p:sp>
      <p:sp>
        <p:nvSpPr>
          <p:cNvPr id="72708" name="Rectangle 4"/>
          <p:cNvSpPr>
            <a:spLocks noGrp="1" noChangeArrowheads="1"/>
          </p:cNvSpPr>
          <p:nvPr>
            <p:ph type="ftr" sz="quarter" idx="2"/>
          </p:nvPr>
        </p:nvSpPr>
        <p:spPr bwMode="auto">
          <a:xfrm>
            <a:off x="0" y="8868025"/>
            <a:ext cx="2969395" cy="463541"/>
          </a:xfrm>
          <a:prstGeom prst="rect">
            <a:avLst/>
          </a:prstGeom>
          <a:noFill/>
          <a:ln w="9525">
            <a:noFill/>
            <a:miter lim="800000"/>
            <a:headEnd/>
            <a:tailEnd/>
          </a:ln>
          <a:effectLst/>
        </p:spPr>
        <p:txBody>
          <a:bodyPr vert="horz" wrap="square" lIns="91319" tIns="45659" rIns="91319" bIns="45659" numCol="1" anchor="b" anchorCtr="0" compatLnSpc="1">
            <a:prstTxWarp prst="textNoShape">
              <a:avLst/>
            </a:prstTxWarp>
          </a:bodyPr>
          <a:lstStyle>
            <a:lvl1pPr algn="l" defTabSz="912813">
              <a:defRPr sz="1200">
                <a:latin typeface="Times New Roman" pitchFamily="28" charset="0"/>
                <a:ea typeface="+mn-ea"/>
                <a:cs typeface="+mn-cs"/>
              </a:defRPr>
            </a:lvl1pPr>
          </a:lstStyle>
          <a:p>
            <a:pPr>
              <a:defRPr/>
            </a:pPr>
            <a:endParaRPr lang="en-US"/>
          </a:p>
        </p:txBody>
      </p:sp>
      <p:sp>
        <p:nvSpPr>
          <p:cNvPr id="72709" name="Rectangle 5"/>
          <p:cNvSpPr>
            <a:spLocks noGrp="1" noChangeArrowheads="1"/>
          </p:cNvSpPr>
          <p:nvPr>
            <p:ph type="sldNum" sz="quarter" idx="3"/>
          </p:nvPr>
        </p:nvSpPr>
        <p:spPr bwMode="auto">
          <a:xfrm>
            <a:off x="3860371" y="8868025"/>
            <a:ext cx="2969394" cy="463541"/>
          </a:xfrm>
          <a:prstGeom prst="rect">
            <a:avLst/>
          </a:prstGeom>
          <a:noFill/>
          <a:ln w="9525">
            <a:noFill/>
            <a:miter lim="800000"/>
            <a:headEnd/>
            <a:tailEnd/>
          </a:ln>
          <a:effectLst/>
        </p:spPr>
        <p:txBody>
          <a:bodyPr vert="horz" wrap="square" lIns="91319" tIns="45659" rIns="91319" bIns="45659" numCol="1" anchor="b" anchorCtr="0" compatLnSpc="1">
            <a:prstTxWarp prst="textNoShape">
              <a:avLst/>
            </a:prstTxWarp>
          </a:bodyPr>
          <a:lstStyle>
            <a:lvl1pPr algn="r" defTabSz="912813">
              <a:defRPr sz="1200">
                <a:latin typeface="Times New Roman" pitchFamily="18" charset="0"/>
              </a:defRPr>
            </a:lvl1pPr>
          </a:lstStyle>
          <a:p>
            <a:fld id="{5260A2C6-2FA3-466B-B9CC-147BDA54A64F}" type="slidenum">
              <a:rPr lang="en-US" altLang="en-US"/>
              <a:pPr/>
              <a:t>‹#›</a:t>
            </a:fld>
            <a:endParaRPr lang="en-US" altLang="en-US"/>
          </a:p>
        </p:txBody>
      </p:sp>
    </p:spTree>
    <p:extLst>
      <p:ext uri="{BB962C8B-B14F-4D97-AF65-F5344CB8AC3E}">
        <p14:creationId xmlns:p14="http://schemas.microsoft.com/office/powerpoint/2010/main" val="1435606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1"/>
            <a:ext cx="2969395" cy="463541"/>
          </a:xfrm>
          <a:prstGeom prst="rect">
            <a:avLst/>
          </a:prstGeom>
          <a:noFill/>
          <a:ln w="9525">
            <a:noFill/>
            <a:miter lim="800000"/>
            <a:headEnd/>
            <a:tailEnd/>
          </a:ln>
          <a:effectLst/>
        </p:spPr>
        <p:txBody>
          <a:bodyPr vert="horz" wrap="square" lIns="91319" tIns="45659" rIns="91319" bIns="45659" numCol="1" anchor="t" anchorCtr="0" compatLnSpc="1">
            <a:prstTxWarp prst="textNoShape">
              <a:avLst/>
            </a:prstTxWarp>
          </a:bodyPr>
          <a:lstStyle>
            <a:lvl1pPr algn="l" defTabSz="912813">
              <a:defRPr sz="1200">
                <a:latin typeface="Times New Roman" pitchFamily="28" charset="0"/>
                <a:ea typeface="+mn-ea"/>
                <a:cs typeface="+mn-cs"/>
              </a:defRPr>
            </a:lvl1pPr>
          </a:lstStyle>
          <a:p>
            <a:pPr>
              <a:defRPr/>
            </a:pPr>
            <a:endParaRPr lang="en-US"/>
          </a:p>
        </p:txBody>
      </p:sp>
      <p:sp>
        <p:nvSpPr>
          <p:cNvPr id="20483" name="Rectangle 3"/>
          <p:cNvSpPr>
            <a:spLocks noGrp="1" noChangeArrowheads="1"/>
          </p:cNvSpPr>
          <p:nvPr>
            <p:ph type="dt" idx="1"/>
          </p:nvPr>
        </p:nvSpPr>
        <p:spPr bwMode="auto">
          <a:xfrm>
            <a:off x="3860371" y="1"/>
            <a:ext cx="2969394" cy="463541"/>
          </a:xfrm>
          <a:prstGeom prst="rect">
            <a:avLst/>
          </a:prstGeom>
          <a:noFill/>
          <a:ln w="9525">
            <a:noFill/>
            <a:miter lim="800000"/>
            <a:headEnd/>
            <a:tailEnd/>
          </a:ln>
          <a:effectLst/>
        </p:spPr>
        <p:txBody>
          <a:bodyPr vert="horz" wrap="square" lIns="91319" tIns="45659" rIns="91319" bIns="45659" numCol="1" anchor="t" anchorCtr="0" compatLnSpc="1">
            <a:prstTxWarp prst="textNoShape">
              <a:avLst/>
            </a:prstTxWarp>
          </a:bodyPr>
          <a:lstStyle>
            <a:lvl1pPr algn="r" defTabSz="912813">
              <a:defRPr sz="1200">
                <a:latin typeface="Times New Roman" pitchFamily="28"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03313" y="695325"/>
            <a:ext cx="4624387" cy="3470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890976" y="4397249"/>
            <a:ext cx="5047814" cy="4240603"/>
          </a:xfrm>
          <a:prstGeom prst="rect">
            <a:avLst/>
          </a:prstGeom>
          <a:noFill/>
          <a:ln w="9525">
            <a:noFill/>
            <a:miter lim="800000"/>
            <a:headEnd/>
            <a:tailEnd/>
          </a:ln>
          <a:effectLst/>
        </p:spPr>
        <p:txBody>
          <a:bodyPr vert="horz" wrap="square" lIns="91319" tIns="45659" rIns="91319" bIns="456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868025"/>
            <a:ext cx="2969395" cy="463541"/>
          </a:xfrm>
          <a:prstGeom prst="rect">
            <a:avLst/>
          </a:prstGeom>
          <a:noFill/>
          <a:ln w="9525">
            <a:noFill/>
            <a:miter lim="800000"/>
            <a:headEnd/>
            <a:tailEnd/>
          </a:ln>
          <a:effectLst/>
        </p:spPr>
        <p:txBody>
          <a:bodyPr vert="horz" wrap="square" lIns="91319" tIns="45659" rIns="91319" bIns="45659" numCol="1" anchor="b" anchorCtr="0" compatLnSpc="1">
            <a:prstTxWarp prst="textNoShape">
              <a:avLst/>
            </a:prstTxWarp>
          </a:bodyPr>
          <a:lstStyle>
            <a:lvl1pPr algn="l" defTabSz="912813">
              <a:defRPr sz="1200">
                <a:latin typeface="Times New Roman" pitchFamily="28" charset="0"/>
                <a:ea typeface="+mn-ea"/>
                <a:cs typeface="+mn-cs"/>
              </a:defRPr>
            </a:lvl1pPr>
          </a:lstStyle>
          <a:p>
            <a:pPr>
              <a:defRPr/>
            </a:pPr>
            <a:endParaRPr lang="en-US"/>
          </a:p>
        </p:txBody>
      </p:sp>
      <p:sp>
        <p:nvSpPr>
          <p:cNvPr id="20487" name="Rectangle 7"/>
          <p:cNvSpPr>
            <a:spLocks noGrp="1" noChangeArrowheads="1"/>
          </p:cNvSpPr>
          <p:nvPr>
            <p:ph type="sldNum" sz="quarter" idx="5"/>
          </p:nvPr>
        </p:nvSpPr>
        <p:spPr bwMode="auto">
          <a:xfrm>
            <a:off x="3860371" y="8868025"/>
            <a:ext cx="2969394" cy="463541"/>
          </a:xfrm>
          <a:prstGeom prst="rect">
            <a:avLst/>
          </a:prstGeom>
          <a:noFill/>
          <a:ln w="9525">
            <a:noFill/>
            <a:miter lim="800000"/>
            <a:headEnd/>
            <a:tailEnd/>
          </a:ln>
          <a:effectLst/>
        </p:spPr>
        <p:txBody>
          <a:bodyPr vert="horz" wrap="square" lIns="91319" tIns="45659" rIns="91319" bIns="45659" numCol="1" anchor="b" anchorCtr="0" compatLnSpc="1">
            <a:prstTxWarp prst="textNoShape">
              <a:avLst/>
            </a:prstTxWarp>
          </a:bodyPr>
          <a:lstStyle>
            <a:lvl1pPr algn="r" defTabSz="912813">
              <a:defRPr sz="1200">
                <a:latin typeface="Times New Roman" pitchFamily="18" charset="0"/>
              </a:defRPr>
            </a:lvl1pPr>
          </a:lstStyle>
          <a:p>
            <a:fld id="{5A732F21-ED57-4C1C-B499-C46EC3F6149A}" type="slidenum">
              <a:rPr lang="en-US" altLang="en-US"/>
              <a:pPr/>
              <a:t>‹#›</a:t>
            </a:fld>
            <a:endParaRPr lang="en-US" altLang="en-US"/>
          </a:p>
        </p:txBody>
      </p:sp>
    </p:spTree>
    <p:extLst>
      <p:ext uri="{BB962C8B-B14F-4D97-AF65-F5344CB8AC3E}">
        <p14:creationId xmlns:p14="http://schemas.microsoft.com/office/powerpoint/2010/main" val="61781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2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2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2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2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F02EAD23-FE0E-4003-8179-AE4E58A7149F}" type="slidenum">
              <a:rPr lang="en-US" altLang="en-US" sz="1200">
                <a:latin typeface="Times New Roman" pitchFamily="18" charset="0"/>
              </a:rPr>
              <a:pPr/>
              <a:t>1</a:t>
            </a:fld>
            <a:endParaRPr lang="en-US" altLang="en-US" sz="1200">
              <a:latin typeface="Times New Roman" pitchFamily="18"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21FD2E86-5D0E-460B-A008-42446A1CC7D0}" type="slidenum">
              <a:rPr lang="en-US" altLang="en-US" sz="1200">
                <a:latin typeface="Times New Roman" pitchFamily="18" charset="0"/>
              </a:rPr>
              <a:pPr/>
              <a:t>49</a:t>
            </a:fld>
            <a:endParaRPr lang="en-US" altLang="en-US" sz="1200">
              <a:latin typeface="Times New Roman" pitchFamily="18"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184" eaLnBrk="1" fontAlgn="auto" hangingPunct="1">
              <a:spcBef>
                <a:spcPts val="0"/>
              </a:spcBef>
              <a:spcAft>
                <a:spcPts val="0"/>
              </a:spcAft>
              <a:defRPr/>
            </a:pPr>
            <a:r>
              <a:rPr lang="en-US" dirty="0">
                <a:latin typeface="Arial" panose="020B0604020202020204" pitchFamily="34" charset="0"/>
                <a:cs typeface="Arial" panose="020B0604020202020204" pitchFamily="34" charset="0"/>
              </a:rPr>
              <a:t>Model curves (dashed lines). Model output tends to indicate lower SSA than in-situ data.  </a:t>
            </a:r>
          </a:p>
          <a:p>
            <a:pPr defTabSz="924184" eaLnBrk="1" fontAlgn="auto" hangingPunct="1">
              <a:spcBef>
                <a:spcPts val="0"/>
              </a:spcBef>
              <a:spcAft>
                <a:spcPts val="0"/>
              </a:spcAft>
              <a:defRPr/>
            </a:pPr>
            <a:r>
              <a:rPr lang="en-US" dirty="0">
                <a:latin typeface="Arial" panose="020B0604020202020204" pitchFamily="34" charset="0"/>
                <a:cs typeface="Arial" panose="020B0604020202020204" pitchFamily="34" charset="0"/>
              </a:rPr>
              <a:t>Note that shape of in-situ curve is often similar (APP, GRW), though not always (GSN)</a:t>
            </a:r>
          </a:p>
          <a:p>
            <a:endParaRPr lang="en-US" dirty="0"/>
          </a:p>
        </p:txBody>
      </p:sp>
      <p:sp>
        <p:nvSpPr>
          <p:cNvPr id="4" name="Slide Number Placeholder 3"/>
          <p:cNvSpPr>
            <a:spLocks noGrp="1"/>
          </p:cNvSpPr>
          <p:nvPr>
            <p:ph type="sldNum" sz="quarter" idx="10"/>
          </p:nvPr>
        </p:nvSpPr>
        <p:spPr/>
        <p:txBody>
          <a:bodyPr/>
          <a:lstStyle/>
          <a:p>
            <a:fld id="{D256CD3C-9A56-45EE-A584-4A342AA507D9}" type="slidenum">
              <a:rPr lang="en-US" smtClean="0"/>
              <a:t>50</a:t>
            </a:fld>
            <a:endParaRPr lang="en-US"/>
          </a:p>
        </p:txBody>
      </p:sp>
    </p:spTree>
    <p:extLst>
      <p:ext uri="{BB962C8B-B14F-4D97-AF65-F5344CB8AC3E}">
        <p14:creationId xmlns:p14="http://schemas.microsoft.com/office/powerpoint/2010/main" val="336812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cs typeface="Arial" pitchFamily="34" charset="0"/>
              </a:rPr>
              <a:t>Black – primary emissions</a:t>
            </a:r>
          </a:p>
          <a:p>
            <a:r>
              <a:rPr lang="en-US" altLang="en-US" smtClean="0">
                <a:latin typeface="Arial" pitchFamily="34" charset="0"/>
                <a:ea typeface="ＭＳ Ｐゴシック" pitchFamily="34" charset="-128"/>
                <a:cs typeface="Arial" pitchFamily="34" charset="0"/>
              </a:rPr>
              <a:t>Gray – primary +binary homogeneous nuc</a:t>
            </a:r>
          </a:p>
          <a:p>
            <a:r>
              <a:rPr lang="en-US" altLang="en-US" smtClean="0">
                <a:latin typeface="Arial" pitchFamily="34" charset="0"/>
                <a:ea typeface="ＭＳ Ｐゴシック" pitchFamily="34" charset="-128"/>
                <a:cs typeface="Arial" pitchFamily="34" charset="0"/>
              </a:rPr>
              <a:t>Red – primary+ BHN + increased sulfate</a:t>
            </a:r>
          </a:p>
          <a:p>
            <a:r>
              <a:rPr lang="en-US" altLang="en-US" smtClean="0">
                <a:latin typeface="Arial" pitchFamily="34" charset="0"/>
                <a:ea typeface="ＭＳ Ｐゴシック" pitchFamily="34" charset="-128"/>
                <a:cs typeface="Arial" pitchFamily="34" charset="0"/>
              </a:rPr>
              <a:t>Blue – primary+BHN+kinetic nucleation</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00044372-0A9E-49A4-9D0B-343DEFE124E9}" type="slidenum">
              <a:rPr lang="en-US" altLang="en-US" sz="1200">
                <a:latin typeface="Times New Roman" pitchFamily="18" charset="0"/>
              </a:rPr>
              <a:pPr/>
              <a:t>51</a:t>
            </a:fld>
            <a:endParaRPr lang="en-US" altLang="en-US" sz="120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itchFamily="18" charset="0"/>
                <a:ea typeface="ＭＳ Ｐゴシック" pitchFamily="34" charset="-128"/>
              </a:rPr>
              <a:t>One of those things </a:t>
            </a: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64107200-D784-4811-A44D-AEFFF0394685}" type="slidenum">
              <a:rPr lang="en-US" altLang="en-US" sz="1200">
                <a:latin typeface="Times New Roman" pitchFamily="18" charset="0"/>
              </a:rPr>
              <a:pPr/>
              <a:t>57</a:t>
            </a:fld>
            <a:endParaRPr lang="en-US" altLang="en-US" sz="120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891626D9-1E3C-4032-9DFE-418385753D03}" type="slidenum">
              <a:rPr lang="en-US" altLang="en-US" sz="1200">
                <a:latin typeface="Times New Roman" pitchFamily="18" charset="0"/>
              </a:rPr>
              <a:pPr/>
              <a:t>59</a:t>
            </a:fld>
            <a:endParaRPr lang="en-US" altLang="en-US"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Just 1 day, but gives indication of patchiness</a:t>
            </a: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5A5D32B5-BE68-438B-BE93-FCA3336DD504}" type="slidenum">
              <a:rPr lang="en-US" altLang="en-US" sz="1200">
                <a:latin typeface="Times New Roman" pitchFamily="18" charset="0"/>
              </a:rPr>
              <a:pPr/>
              <a:t>6</a:t>
            </a:fld>
            <a:endParaRPr lang="en-US" altLang="en-US" sz="12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EED2D423-AFC5-4BEA-890A-DF5693360952}" type="slidenum">
              <a:rPr lang="en-US" altLang="en-US" sz="1200">
                <a:latin typeface="Times New Roman" pitchFamily="18" charset="0"/>
              </a:rPr>
              <a:pPr/>
              <a:t>8</a:t>
            </a:fld>
            <a:endParaRPr lang="en-US" altLang="en-US" sz="1200">
              <a:latin typeface="Times New Roman" pitchFamily="18" charset="0"/>
            </a:endParaRPr>
          </a:p>
        </p:txBody>
      </p:sp>
      <p:sp>
        <p:nvSpPr>
          <p:cNvPr id="27650" name="Rectangle 2"/>
          <p:cNvSpPr>
            <a:spLocks noGrp="1" noRot="1" noChangeAspect="1" noChangeArrowheads="1" noTextEdit="1"/>
          </p:cNvSpPr>
          <p:nvPr>
            <p:ph type="sldImg"/>
          </p:nvPr>
        </p:nvSpPr>
        <p:spPr>
          <a:xfrm>
            <a:off x="1120775" y="701675"/>
            <a:ext cx="4656138" cy="3494088"/>
          </a:xfrm>
          <a:solidFill>
            <a:srgbClr val="FFFFFF"/>
          </a:solidFill>
          <a:ln/>
        </p:spPr>
      </p:sp>
      <p:sp>
        <p:nvSpPr>
          <p:cNvPr id="27651" name="Rectangle 3"/>
          <p:cNvSpPr>
            <a:spLocks noGrp="1" noChangeArrowheads="1"/>
          </p:cNvSpPr>
          <p:nvPr>
            <p:ph type="body" idx="1"/>
          </p:nvPr>
        </p:nvSpPr>
        <p:spPr>
          <a:xfrm>
            <a:off x="890975" y="4397249"/>
            <a:ext cx="4901933" cy="4162281"/>
          </a:xfrm>
          <a:solidFill>
            <a:srgbClr val="FFFFFF"/>
          </a:solidFill>
          <a:ln>
            <a:solidFill>
              <a:srgbClr val="000000"/>
            </a:solidFill>
          </a:ln>
        </p:spPr>
        <p:txBody>
          <a:bodyPr lIns="91307" tIns="45652" rIns="91307" bIns="45652"/>
          <a:lstStyle/>
          <a:p>
            <a:r>
              <a:rPr lang="en-US" altLang="en-US" sz="1800" smtClean="0">
                <a:latin typeface="Times New Roman" pitchFamily="18" charset="0"/>
                <a:ea typeface="ＭＳ Ｐゴシック" pitchFamily="34" charset="-128"/>
              </a:rPr>
              <a:t>Started adding regional sites in the 1990s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8FA35A60-F2E5-456F-A435-6358995201E7}" type="slidenum">
              <a:rPr lang="en-US" altLang="en-US" sz="1200">
                <a:latin typeface="Times New Roman" pitchFamily="18" charset="0"/>
              </a:rPr>
              <a:pPr/>
              <a:t>11</a:t>
            </a:fld>
            <a:endParaRPr lang="en-US" altLang="en-US" sz="1200">
              <a:latin typeface="Times New Roman" pitchFamily="18"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9FCE8C93-4513-4B3D-99C8-852627193E36}" type="slidenum">
              <a:rPr lang="en-US" altLang="en-US" sz="1200">
                <a:latin typeface="Times New Roman" pitchFamily="18" charset="0"/>
              </a:rPr>
              <a:pPr/>
              <a:t>14</a:t>
            </a:fld>
            <a:endParaRPr lang="en-US" altLang="en-US" sz="1200">
              <a:latin typeface="Times New Roman" pitchFamily="18"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itchFamily="18" charset="0"/>
                <a:ea typeface="ＭＳ Ｐゴシック" pitchFamily="34" charset="-128"/>
                <a:sym typeface="Wingdings" pitchFamily="2" charset="2"/>
              </a:rPr>
              <a:t></a:t>
            </a:r>
            <a:r>
              <a:rPr lang="en-US" altLang="en-US" smtClean="0">
                <a:latin typeface="Times New Roman" pitchFamily="18" charset="0"/>
                <a:ea typeface="ＭＳ Ｐゴシック" pitchFamily="34" charset="-128"/>
              </a:rPr>
              <a:t>global to regional cycling of atmospheric constituents and natural and anthropogenic changes</a:t>
            </a:r>
          </a:p>
          <a:p>
            <a:r>
              <a:rPr lang="en-US" altLang="en-US" smtClean="0">
                <a:latin typeface="Times New Roman" pitchFamily="18" charset="0"/>
                <a:ea typeface="ＭＳ Ｐゴシック" pitchFamily="34" charset="-128"/>
                <a:sym typeface="Wingdings" pitchFamily="2" charset="2"/>
              </a:rPr>
              <a:t></a:t>
            </a:r>
            <a:r>
              <a:rPr lang="en-US" altLang="en-US" smtClean="0">
                <a:latin typeface="Times New Roman" pitchFamily="18" charset="0"/>
                <a:ea typeface="ＭＳ Ｐゴシック" pitchFamily="34" charset="-128"/>
              </a:rPr>
              <a:t>validate past and present emission inventories</a:t>
            </a:r>
          </a:p>
          <a:p>
            <a:r>
              <a:rPr lang="en-US" altLang="en-US" smtClean="0">
                <a:latin typeface="Times New Roman" pitchFamily="18" charset="0"/>
                <a:ea typeface="ＭＳ Ｐゴシック" pitchFamily="34" charset="-128"/>
                <a:sym typeface="Wingdings" pitchFamily="2" charset="2"/>
              </a:rPr>
              <a:t></a:t>
            </a:r>
            <a:r>
              <a:rPr lang="en-US" altLang="en-US" smtClean="0">
                <a:latin typeface="Times New Roman" pitchFamily="18" charset="0"/>
                <a:ea typeface="ＭＳ Ｐゴシック" pitchFamily="34" charset="-128"/>
              </a:rPr>
              <a:t>to test validity of models at different scales. </a:t>
            </a:r>
          </a:p>
          <a:p>
            <a:r>
              <a:rPr lang="en-US" altLang="en-US" smtClean="0">
                <a:latin typeface="Times New Roman" pitchFamily="18" charset="0"/>
                <a:ea typeface="ＭＳ Ｐゴシック" pitchFamily="34" charset="-128"/>
              </a:rPr>
              <a:t>This is particularly true for aerosol species in order to quantify the effectiveness of past emission abatement strategies implemented in various countries and the influence of these on aerosol radiative forcing. </a:t>
            </a:r>
          </a:p>
          <a:p>
            <a:r>
              <a:rPr lang="en-US" altLang="en-US" smtClean="0">
                <a:latin typeface="Times New Roman" pitchFamily="18" charset="0"/>
                <a:ea typeface="ＭＳ Ｐゴシック" pitchFamily="34" charset="-128"/>
              </a:rPr>
              <a:t>Need 10++ yrs to do a trend (weatherhead et al., 1998) length depends on variance (noise) in data and autocorrelation – more autocorrelation means longer time series is required.</a:t>
            </a:r>
          </a:p>
          <a:p>
            <a:endParaRPr lang="en-US" altLang="en-US" smtClean="0">
              <a:latin typeface="Times New Roman" pitchFamily="18" charset="0"/>
              <a:ea typeface="ＭＳ Ｐゴシック" pitchFamily="34" charset="-128"/>
            </a:endParaRPr>
          </a:p>
          <a:p>
            <a:endParaRPr lang="en-US" altLang="en-US" smtClean="0">
              <a:latin typeface="Times New Roman" pitchFamily="18" charset="0"/>
              <a:ea typeface="ＭＳ Ｐゴシック" pitchFamily="34" charset="-128"/>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C2009001-6479-4BD3-86BB-EA7A88199BB4}" type="slidenum">
              <a:rPr lang="en-US" altLang="en-US" sz="1200">
                <a:latin typeface="Times New Roman" pitchFamily="18" charset="0"/>
              </a:rPr>
              <a:pPr/>
              <a:t>19</a:t>
            </a:fld>
            <a:endParaRPr lang="en-US" altLang="en-US" sz="120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ea typeface="ＭＳ Ｐゴシック" pitchFamily="34" charset="-128"/>
                <a:cs typeface="Arial" pitchFamily="34" charset="0"/>
              </a:rPr>
              <a:t>Remote-sensing retrieval products cannot be considered reliable until they have been independently validated</a:t>
            </a:r>
          </a:p>
          <a:p>
            <a:r>
              <a:rPr lang="en-US" altLang="en-US" smtClean="0">
                <a:latin typeface="Arial" pitchFamily="34" charset="0"/>
                <a:ea typeface="ＭＳ Ｐゴシック" pitchFamily="34" charset="-128"/>
                <a:cs typeface="Arial" pitchFamily="34" charset="0"/>
                <a:sym typeface="Wingdings" pitchFamily="2" charset="2"/>
              </a:rPr>
              <a:t></a:t>
            </a:r>
            <a:r>
              <a:rPr lang="en-US" altLang="en-US" smtClean="0">
                <a:latin typeface="Arial" pitchFamily="34" charset="0"/>
                <a:ea typeface="ＭＳ Ｐゴシック" pitchFamily="34" charset="-128"/>
                <a:cs typeface="Arial" pitchFamily="34" charset="0"/>
              </a:rPr>
              <a:t> In-situ aerosol measurements can be related back to physical standards; remotely-sensed aerosol properties can </a:t>
            </a:r>
            <a:r>
              <a:rPr lang="en-US" altLang="en-US" u="sng" smtClean="0">
                <a:latin typeface="Arial" pitchFamily="34" charset="0"/>
                <a:ea typeface="ＭＳ Ｐゴシック" pitchFamily="34" charset="-128"/>
                <a:cs typeface="Arial" pitchFamily="34" charset="0"/>
              </a:rPr>
              <a:t>not</a:t>
            </a:r>
            <a:r>
              <a:rPr lang="en-US" altLang="en-US" smtClean="0">
                <a:latin typeface="Arial" pitchFamily="34" charset="0"/>
                <a:ea typeface="ＭＳ Ｐゴシック" pitchFamily="34" charset="-128"/>
                <a:cs typeface="Arial" pitchFamily="34" charset="0"/>
              </a:rPr>
              <a:t> be.</a:t>
            </a:r>
            <a:endParaRPr lang="en-US" altLang="en-US" b="1" smtClean="0">
              <a:latin typeface="Arial" pitchFamily="34" charset="0"/>
              <a:ea typeface="ＭＳ Ｐゴシック" pitchFamily="34" charset="-128"/>
              <a:cs typeface="Arial" pitchFamily="34" charset="0"/>
            </a:endParaRPr>
          </a:p>
          <a:p>
            <a:endParaRPr lang="en-US" altLang="en-US" smtClean="0">
              <a:latin typeface="Times New Roman" pitchFamily="18" charset="0"/>
              <a:ea typeface="ＭＳ Ｐゴシック" pitchFamily="34"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B374D8F1-4232-4356-843D-67449D9B5F27}" type="slidenum">
              <a:rPr lang="en-US" altLang="en-US" sz="1200">
                <a:latin typeface="Times New Roman" pitchFamily="18" charset="0"/>
              </a:rPr>
              <a:pPr/>
              <a:t>22</a:t>
            </a:fld>
            <a:endParaRPr lang="en-US" altLang="en-US" sz="120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Models appear to be doing better in European Arctic (PAL and ZEP) than in North American Arctic (ALT and BRW) </a:t>
            </a:r>
          </a:p>
          <a:p>
            <a:endParaRPr lang="en-US" dirty="0"/>
          </a:p>
        </p:txBody>
      </p:sp>
      <p:sp>
        <p:nvSpPr>
          <p:cNvPr id="4" name="Slide Number Placeholder 3"/>
          <p:cNvSpPr>
            <a:spLocks noGrp="1"/>
          </p:cNvSpPr>
          <p:nvPr>
            <p:ph type="sldNum" sz="quarter" idx="10"/>
          </p:nvPr>
        </p:nvSpPr>
        <p:spPr/>
        <p:txBody>
          <a:bodyPr/>
          <a:lstStyle/>
          <a:p>
            <a:fld id="{5A732F21-ED57-4C1C-B499-C46EC3F6149A}" type="slidenum">
              <a:rPr lang="en-US" altLang="en-US" smtClean="0"/>
              <a:pPr/>
              <a:t>33</a:t>
            </a:fld>
            <a:endParaRPr lang="en-US" altLang="en-US"/>
          </a:p>
        </p:txBody>
      </p:sp>
    </p:spTree>
    <p:extLst>
      <p:ext uri="{BB962C8B-B14F-4D97-AF65-F5344CB8AC3E}">
        <p14:creationId xmlns:p14="http://schemas.microsoft.com/office/powerpoint/2010/main" val="74342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itchFamily="18" charset="0"/>
                <a:ea typeface="ＭＳ Ｐゴシック" pitchFamily="34" charset="-128"/>
              </a:rPr>
              <a:t>Statistical comparisons of long-term, in-situ extinction with space/time averaged satellite retrievals at altitude look pretty good.</a:t>
            </a:r>
          </a:p>
          <a:p>
            <a:endParaRPr lang="en-US" altLang="en-US" smtClean="0">
              <a:latin typeface="Times New Roman" pitchFamily="18" charset="0"/>
              <a:ea typeface="ＭＳ Ｐゴシック" pitchFamily="34" charset="-128"/>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Arial" pitchFamily="34" charset="0"/>
                <a:ea typeface="ＭＳ Ｐゴシック" pitchFamily="34" charset="-128"/>
              </a:defRPr>
            </a:lvl1pPr>
            <a:lvl2pPr marL="742950" indent="-285750" defTabSz="912813">
              <a:defRPr sz="2000">
                <a:solidFill>
                  <a:schemeClr val="tx1"/>
                </a:solidFill>
                <a:latin typeface="Arial" pitchFamily="34" charset="0"/>
                <a:ea typeface="ＭＳ Ｐゴシック" pitchFamily="34" charset="-128"/>
              </a:defRPr>
            </a:lvl2pPr>
            <a:lvl3pPr marL="1143000" indent="-228600" defTabSz="912813">
              <a:defRPr sz="2000">
                <a:solidFill>
                  <a:schemeClr val="tx1"/>
                </a:solidFill>
                <a:latin typeface="Arial" pitchFamily="34" charset="0"/>
                <a:ea typeface="ＭＳ Ｐゴシック" pitchFamily="34" charset="-128"/>
              </a:defRPr>
            </a:lvl3pPr>
            <a:lvl4pPr marL="1600200" indent="-228600" defTabSz="912813">
              <a:defRPr sz="2000">
                <a:solidFill>
                  <a:schemeClr val="tx1"/>
                </a:solidFill>
                <a:latin typeface="Arial" pitchFamily="34" charset="0"/>
                <a:ea typeface="ＭＳ Ｐゴシック" pitchFamily="34" charset="-128"/>
              </a:defRPr>
            </a:lvl4pPr>
            <a:lvl5pPr marL="2057400" indent="-228600" defTabSz="912813">
              <a:defRPr sz="2000">
                <a:solidFill>
                  <a:schemeClr val="tx1"/>
                </a:solidFill>
                <a:latin typeface="Arial" pitchFamily="34" charset="0"/>
                <a:ea typeface="ＭＳ Ｐゴシック" pitchFamily="34" charset="-128"/>
              </a:defRPr>
            </a:lvl5pPr>
            <a:lvl6pPr marL="25146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defTabSz="912813"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C1FF59CF-9E62-477A-8FDB-9248DA90E961}" type="slidenum">
              <a:rPr lang="en-US" altLang="en-US" sz="1200">
                <a:latin typeface="Times New Roman" pitchFamily="18" charset="0"/>
              </a:rPr>
              <a:pPr/>
              <a:t>48</a:t>
            </a:fld>
            <a:endParaRPr lang="en-US" altLang="en-US" sz="12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a:t>J. Ogren  </a:t>
            </a:r>
            <a:fld id="{401934FD-EA78-4016-86B3-111A7B31B092}" type="datetime1">
              <a:rPr lang="en-US" altLang="en-US"/>
              <a:pPr/>
              <a:t>10/4/2017</a:t>
            </a:fld>
            <a:endParaRPr lang="en-US" alt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9D70D64-A584-411C-82CB-E6EBCC6D2E3D}" type="slidenum">
              <a:rPr lang="en-US" altLang="en-US"/>
              <a:pPr/>
              <a:t>‹#›</a:t>
            </a:fld>
            <a:endParaRPr lang="en-US" altLang="en-US"/>
          </a:p>
        </p:txBody>
      </p:sp>
    </p:spTree>
    <p:extLst>
      <p:ext uri="{BB962C8B-B14F-4D97-AF65-F5344CB8AC3E}">
        <p14:creationId xmlns:p14="http://schemas.microsoft.com/office/powerpoint/2010/main" val="74609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J. Ogren  </a:t>
            </a:r>
            <a:fld id="{A260DE74-2B6A-4DE7-885E-98F8FDE26D42}" type="datetime1">
              <a:rPr lang="en-US" altLang="en-US"/>
              <a:pPr/>
              <a:t>10/4/2017</a:t>
            </a:fld>
            <a:endParaRPr lang="en-US" alt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3D477A4-840D-47A4-AA8E-A2F66C7DF256}" type="slidenum">
              <a:rPr lang="en-US" altLang="en-US"/>
              <a:pPr/>
              <a:t>‹#›</a:t>
            </a:fld>
            <a:endParaRPr lang="en-US" altLang="en-US"/>
          </a:p>
        </p:txBody>
      </p:sp>
    </p:spTree>
    <p:extLst>
      <p:ext uri="{BB962C8B-B14F-4D97-AF65-F5344CB8AC3E}">
        <p14:creationId xmlns:p14="http://schemas.microsoft.com/office/powerpoint/2010/main" val="265919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J. Ogren  </a:t>
            </a:r>
            <a:fld id="{30998139-6B58-49C2-B6DF-1787A57AC648}" type="datetime1">
              <a:rPr lang="en-US" altLang="en-US"/>
              <a:pPr/>
              <a:t>10/4/2017</a:t>
            </a:fld>
            <a:endParaRPr lang="en-US" alt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E3005BB-B6E0-456F-8AEC-87724A32F0D7}" type="slidenum">
              <a:rPr lang="en-US" altLang="en-US"/>
              <a:pPr/>
              <a:t>‹#›</a:t>
            </a:fld>
            <a:endParaRPr lang="en-US" altLang="en-US"/>
          </a:p>
        </p:txBody>
      </p:sp>
    </p:spTree>
    <p:extLst>
      <p:ext uri="{BB962C8B-B14F-4D97-AF65-F5344CB8AC3E}">
        <p14:creationId xmlns:p14="http://schemas.microsoft.com/office/powerpoint/2010/main" val="65907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J. Ogren  </a:t>
            </a:r>
            <a:fld id="{A9E0EF27-0302-41A1-8510-20A17C976797}" type="datetime1">
              <a:rPr lang="en-US" altLang="en-US"/>
              <a:pPr/>
              <a:t>10/4/2017</a:t>
            </a:fld>
            <a:endParaRPr lang="en-US" alt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90FBFE4-215A-4348-A3C0-1249F2E96AE3}" type="slidenum">
              <a:rPr lang="en-US" altLang="en-US"/>
              <a:pPr/>
              <a:t>‹#›</a:t>
            </a:fld>
            <a:endParaRPr lang="en-US" altLang="en-US"/>
          </a:p>
        </p:txBody>
      </p:sp>
    </p:spTree>
    <p:extLst>
      <p:ext uri="{BB962C8B-B14F-4D97-AF65-F5344CB8AC3E}">
        <p14:creationId xmlns:p14="http://schemas.microsoft.com/office/powerpoint/2010/main" val="245228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J. Ogren  </a:t>
            </a:r>
            <a:fld id="{1BD5A72F-838F-489C-B0FA-D65DFE14DE77}" type="datetime1">
              <a:rPr lang="en-US" altLang="en-US"/>
              <a:pPr/>
              <a:t>10/4/2017</a:t>
            </a:fld>
            <a:endParaRPr lang="en-US" altLang="en-US">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7BDE57-D351-4259-9FDC-61D7FDFA866E}" type="slidenum">
              <a:rPr lang="en-US" altLang="en-US"/>
              <a:pPr/>
              <a:t>‹#›</a:t>
            </a:fld>
            <a:endParaRPr lang="en-US" altLang="en-US"/>
          </a:p>
        </p:txBody>
      </p:sp>
    </p:spTree>
    <p:extLst>
      <p:ext uri="{BB962C8B-B14F-4D97-AF65-F5344CB8AC3E}">
        <p14:creationId xmlns:p14="http://schemas.microsoft.com/office/powerpoint/2010/main" val="249088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a:t>J. Ogren  </a:t>
            </a:r>
            <a:fld id="{2B6B6DE9-1083-4E0F-95C7-858B4E204620}" type="datetime1">
              <a:rPr lang="en-US" altLang="en-US"/>
              <a:pPr/>
              <a:t>10/4/2017</a:t>
            </a:fld>
            <a:endParaRPr lang="en-US" altLang="en-US">
              <a:solidFill>
                <a:schemeClr val="tx1"/>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C13E77A-82F9-43BB-9108-FB6B6F97E093}" type="slidenum">
              <a:rPr lang="en-US" altLang="en-US"/>
              <a:pPr/>
              <a:t>‹#›</a:t>
            </a:fld>
            <a:endParaRPr lang="en-US" altLang="en-US"/>
          </a:p>
        </p:txBody>
      </p:sp>
    </p:spTree>
    <p:extLst>
      <p:ext uri="{BB962C8B-B14F-4D97-AF65-F5344CB8AC3E}">
        <p14:creationId xmlns:p14="http://schemas.microsoft.com/office/powerpoint/2010/main" val="1668998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a:t>J. Ogren  </a:t>
            </a:r>
            <a:fld id="{A8729F2B-E1BF-485E-B55A-A11A14FD9197}" type="datetime1">
              <a:rPr lang="en-US" altLang="en-US"/>
              <a:pPr/>
              <a:t>10/4/2017</a:t>
            </a:fld>
            <a:endParaRPr lang="en-US" altLang="en-US">
              <a:solidFill>
                <a:schemeClr val="tx1"/>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E66D65DE-4BA8-4E64-8657-EB6B66B041B9}" type="slidenum">
              <a:rPr lang="en-US" altLang="en-US"/>
              <a:pPr/>
              <a:t>‹#›</a:t>
            </a:fld>
            <a:endParaRPr lang="en-US" altLang="en-US"/>
          </a:p>
        </p:txBody>
      </p:sp>
    </p:spTree>
    <p:extLst>
      <p:ext uri="{BB962C8B-B14F-4D97-AF65-F5344CB8AC3E}">
        <p14:creationId xmlns:p14="http://schemas.microsoft.com/office/powerpoint/2010/main" val="384353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a:t>J. Ogren  </a:t>
            </a:r>
            <a:fld id="{D526CAB4-A7E7-4EE8-B305-80D7E6DD39F3}" type="datetime1">
              <a:rPr lang="en-US" altLang="en-US"/>
              <a:pPr/>
              <a:t>10/4/2017</a:t>
            </a:fld>
            <a:endParaRPr lang="en-US" altLang="en-US">
              <a:solidFill>
                <a:schemeClr val="tx1"/>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433EF837-BD30-4CA9-B747-16817685F4D5}" type="slidenum">
              <a:rPr lang="en-US" altLang="en-US"/>
              <a:pPr/>
              <a:t>‹#›</a:t>
            </a:fld>
            <a:endParaRPr lang="en-US" altLang="en-US"/>
          </a:p>
        </p:txBody>
      </p:sp>
    </p:spTree>
    <p:extLst>
      <p:ext uri="{BB962C8B-B14F-4D97-AF65-F5344CB8AC3E}">
        <p14:creationId xmlns:p14="http://schemas.microsoft.com/office/powerpoint/2010/main" val="215682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J. Ogren  </a:t>
            </a:r>
            <a:fld id="{98C05397-D75E-4673-AE9F-97FC11A2BDCE}" type="datetime1">
              <a:rPr lang="en-US" altLang="en-US"/>
              <a:pPr/>
              <a:t>10/4/2017</a:t>
            </a:fld>
            <a:endParaRPr lang="en-US" altLang="en-US">
              <a:solidFill>
                <a:schemeClr val="tx1"/>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0216F1A2-C320-40CA-B4AF-98ADAEE9B6D6}" type="slidenum">
              <a:rPr lang="en-US" altLang="en-US"/>
              <a:pPr/>
              <a:t>‹#›</a:t>
            </a:fld>
            <a:endParaRPr lang="en-US" altLang="en-US"/>
          </a:p>
        </p:txBody>
      </p:sp>
    </p:spTree>
    <p:extLst>
      <p:ext uri="{BB962C8B-B14F-4D97-AF65-F5344CB8AC3E}">
        <p14:creationId xmlns:p14="http://schemas.microsoft.com/office/powerpoint/2010/main" val="117063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J. Ogren  </a:t>
            </a:r>
            <a:fld id="{8C3897B0-DCEA-4FD0-AE41-6D46665BACCA}" type="datetime1">
              <a:rPr lang="en-US" altLang="en-US"/>
              <a:pPr/>
              <a:t>10/4/2017</a:t>
            </a:fld>
            <a:endParaRPr lang="en-US" altLang="en-US">
              <a:solidFill>
                <a:schemeClr val="tx1"/>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0A3B1AD-F7C7-4A33-B4FB-91FAB5A839B5}" type="slidenum">
              <a:rPr lang="en-US" altLang="en-US"/>
              <a:pPr/>
              <a:t>‹#›</a:t>
            </a:fld>
            <a:endParaRPr lang="en-US" altLang="en-US"/>
          </a:p>
        </p:txBody>
      </p:sp>
    </p:spTree>
    <p:extLst>
      <p:ext uri="{BB962C8B-B14F-4D97-AF65-F5344CB8AC3E}">
        <p14:creationId xmlns:p14="http://schemas.microsoft.com/office/powerpoint/2010/main" val="54212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J. Ogren  </a:t>
            </a:r>
            <a:fld id="{8629D893-F17C-4C0F-B1F2-3A01F41A15C4}" type="datetime1">
              <a:rPr lang="en-US" altLang="en-US"/>
              <a:pPr/>
              <a:t>10/4/2017</a:t>
            </a:fld>
            <a:endParaRPr lang="en-US" altLang="en-US">
              <a:solidFill>
                <a:schemeClr val="tx1"/>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E4CFA88-08A8-4665-8079-0950F826E9E3}" type="slidenum">
              <a:rPr lang="en-US" altLang="en-US"/>
              <a:pPr/>
              <a:t>‹#›</a:t>
            </a:fld>
            <a:endParaRPr lang="en-US" altLang="en-US"/>
          </a:p>
        </p:txBody>
      </p:sp>
    </p:spTree>
    <p:extLst>
      <p:ext uri="{BB962C8B-B14F-4D97-AF65-F5344CB8AC3E}">
        <p14:creationId xmlns:p14="http://schemas.microsoft.com/office/powerpoint/2010/main" val="83143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r>
              <a:rPr lang="en-US" altLang="en-US"/>
              <a:t>J. Ogren  </a:t>
            </a:r>
            <a:fld id="{1A46B687-FA05-4B88-84C8-EFF2D76821DA}" type="datetime1">
              <a:rPr lang="en-US" altLang="en-US"/>
              <a:pPr/>
              <a:t>10/4/2017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C3976F1-0D07-4556-A161-311C8A5FFF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sldNum="0" hdr="0" ftr="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5.emf"/></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8.jpeg"/></Relationships>
</file>

<file path=ppt/slides/_rels/slide5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6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image" Target="../media/image128.png"/><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ctrTitle"/>
          </p:nvPr>
        </p:nvSpPr>
        <p:spPr>
          <a:xfrm>
            <a:off x="312738" y="-169863"/>
            <a:ext cx="8518525" cy="2524126"/>
          </a:xfrm>
        </p:spPr>
        <p:txBody>
          <a:bodyPr/>
          <a:lstStyle/>
          <a:p>
            <a:pPr eaLnBrk="1" hangingPunct="1"/>
            <a:r>
              <a:rPr lang="en-US" altLang="en-US" u="sng" dirty="0" smtClean="0">
                <a:ea typeface="ＭＳ Ｐゴシック" pitchFamily="34" charset="-128"/>
              </a:rPr>
              <a:t>Aerosol Optical Properties</a:t>
            </a:r>
            <a:br>
              <a:rPr lang="en-US" altLang="en-US" u="sng" dirty="0" smtClean="0">
                <a:ea typeface="ＭＳ Ｐゴシック" pitchFamily="34" charset="-128"/>
              </a:rPr>
            </a:br>
            <a:r>
              <a:rPr lang="en-US" sz="3600" dirty="0"/>
              <a:t>Using long-term atmospheric aerosol optical measurements to study climate </a:t>
            </a:r>
            <a:endParaRPr lang="en-US" altLang="en-US" sz="3600" dirty="0" smtClean="0">
              <a:ea typeface="ＭＳ Ｐゴシック" pitchFamily="34" charset="-128"/>
            </a:endParaRPr>
          </a:p>
        </p:txBody>
      </p:sp>
      <p:sp>
        <p:nvSpPr>
          <p:cNvPr id="15363" name="Rectangle 3"/>
          <p:cNvSpPr>
            <a:spLocks noGrp="1" noChangeArrowheads="1"/>
          </p:cNvSpPr>
          <p:nvPr>
            <p:ph type="subTitle" idx="1"/>
          </p:nvPr>
        </p:nvSpPr>
        <p:spPr>
          <a:xfrm>
            <a:off x="808038" y="5305425"/>
            <a:ext cx="7527925" cy="1223963"/>
          </a:xfrm>
        </p:spPr>
        <p:txBody>
          <a:bodyPr/>
          <a:lstStyle/>
          <a:p>
            <a:pPr eaLnBrk="1" hangingPunct="1">
              <a:lnSpc>
                <a:spcPct val="80000"/>
              </a:lnSpc>
            </a:pPr>
            <a:r>
              <a:rPr lang="en-US" altLang="en-US" sz="2000" dirty="0" smtClean="0">
                <a:solidFill>
                  <a:schemeClr val="bg1"/>
                </a:solidFill>
                <a:ea typeface="ＭＳ Ｐゴシック" pitchFamily="34" charset="-128"/>
              </a:rPr>
              <a:t>Elisabeth  Andrews</a:t>
            </a:r>
          </a:p>
          <a:p>
            <a:pPr eaLnBrk="1" hangingPunct="1">
              <a:lnSpc>
                <a:spcPct val="80000"/>
              </a:lnSpc>
            </a:pPr>
            <a:r>
              <a:rPr lang="en-US" altLang="en-US" sz="2000" i="1" dirty="0" smtClean="0">
                <a:solidFill>
                  <a:schemeClr val="bg1"/>
                </a:solidFill>
                <a:ea typeface="ＭＳ Ｐゴシック" pitchFamily="34" charset="-128"/>
              </a:rPr>
              <a:t>CIRES, University of Colorado, Boulder</a:t>
            </a:r>
          </a:p>
          <a:p>
            <a:pPr eaLnBrk="1" hangingPunct="1">
              <a:lnSpc>
                <a:spcPct val="80000"/>
              </a:lnSpc>
            </a:pPr>
            <a:r>
              <a:rPr lang="en-US" altLang="en-US" sz="2000" i="1" dirty="0" smtClean="0">
                <a:solidFill>
                  <a:schemeClr val="bg1"/>
                </a:solidFill>
                <a:ea typeface="ＭＳ Ｐゴシック" pitchFamily="34" charset="-128"/>
              </a:rPr>
              <a:t>NOAA/Global Monitoring Division</a:t>
            </a:r>
          </a:p>
        </p:txBody>
      </p:sp>
      <p:sp>
        <p:nvSpPr>
          <p:cNvPr id="15364" name="TextBox 1"/>
          <p:cNvSpPr txBox="1">
            <a:spLocks noChangeArrowheads="1"/>
          </p:cNvSpPr>
          <p:nvPr/>
        </p:nvSpPr>
        <p:spPr bwMode="auto">
          <a:xfrm>
            <a:off x="7489825" y="6497638"/>
            <a:ext cx="151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a:solidFill>
                  <a:schemeClr val="bg1"/>
                </a:solidFill>
              </a:rPr>
              <a:t>Mt. Lulin, Taiwan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990600" y="3802063"/>
            <a:ext cx="2438400" cy="762000"/>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83" name="Line 4"/>
          <p:cNvSpPr>
            <a:spLocks noChangeShapeType="1"/>
          </p:cNvSpPr>
          <p:nvPr/>
        </p:nvSpPr>
        <p:spPr bwMode="auto">
          <a:xfrm flipH="1">
            <a:off x="990600" y="4564063"/>
            <a:ext cx="2438400" cy="0"/>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84" name="Line 5"/>
          <p:cNvSpPr>
            <a:spLocks noChangeShapeType="1"/>
          </p:cNvSpPr>
          <p:nvPr/>
        </p:nvSpPr>
        <p:spPr bwMode="auto">
          <a:xfrm>
            <a:off x="2590800" y="4564063"/>
            <a:ext cx="0" cy="1752600"/>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85" name="Rectangle 6"/>
          <p:cNvSpPr>
            <a:spLocks noChangeArrowheads="1"/>
          </p:cNvSpPr>
          <p:nvPr/>
        </p:nvSpPr>
        <p:spPr bwMode="auto">
          <a:xfrm>
            <a:off x="1981200" y="5097463"/>
            <a:ext cx="457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486" name="Line 7"/>
          <p:cNvSpPr>
            <a:spLocks noChangeShapeType="1"/>
          </p:cNvSpPr>
          <p:nvPr/>
        </p:nvSpPr>
        <p:spPr bwMode="auto">
          <a:xfrm>
            <a:off x="1905000" y="5707063"/>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87" name="Line 8"/>
          <p:cNvSpPr>
            <a:spLocks noChangeShapeType="1"/>
          </p:cNvSpPr>
          <p:nvPr/>
        </p:nvSpPr>
        <p:spPr bwMode="auto">
          <a:xfrm>
            <a:off x="1981200" y="5707063"/>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88" name="Line 9"/>
          <p:cNvSpPr>
            <a:spLocks noChangeShapeType="1"/>
          </p:cNvSpPr>
          <p:nvPr/>
        </p:nvSpPr>
        <p:spPr bwMode="auto">
          <a:xfrm>
            <a:off x="2438400" y="5707063"/>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89" name="Line 10"/>
          <p:cNvSpPr>
            <a:spLocks noChangeShapeType="1"/>
          </p:cNvSpPr>
          <p:nvPr/>
        </p:nvSpPr>
        <p:spPr bwMode="auto">
          <a:xfrm flipH="1">
            <a:off x="914400" y="6316663"/>
            <a:ext cx="1676400" cy="0"/>
          </a:xfrm>
          <a:prstGeom prst="line">
            <a:avLst/>
          </a:prstGeom>
          <a:noFill/>
          <a:ln w="38100">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90" name="Rectangle 13"/>
          <p:cNvSpPr>
            <a:spLocks noChangeArrowheads="1"/>
          </p:cNvSpPr>
          <p:nvPr/>
        </p:nvSpPr>
        <p:spPr bwMode="auto">
          <a:xfrm>
            <a:off x="2057400" y="2506663"/>
            <a:ext cx="304800" cy="1600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491" name="Rectangle 14"/>
          <p:cNvSpPr>
            <a:spLocks noChangeArrowheads="1"/>
          </p:cNvSpPr>
          <p:nvPr/>
        </p:nvSpPr>
        <p:spPr bwMode="auto">
          <a:xfrm>
            <a:off x="2133600" y="3421063"/>
            <a:ext cx="1524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492" name="Line 15"/>
          <p:cNvSpPr>
            <a:spLocks noChangeShapeType="1"/>
          </p:cNvSpPr>
          <p:nvPr/>
        </p:nvSpPr>
        <p:spPr bwMode="auto">
          <a:xfrm>
            <a:off x="1905000" y="4106863"/>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93" name="Line 16"/>
          <p:cNvSpPr>
            <a:spLocks noChangeShapeType="1"/>
          </p:cNvSpPr>
          <p:nvPr/>
        </p:nvSpPr>
        <p:spPr bwMode="auto">
          <a:xfrm>
            <a:off x="2514600" y="4106863"/>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94" name="Line 17"/>
          <p:cNvSpPr>
            <a:spLocks noChangeShapeType="1"/>
          </p:cNvSpPr>
          <p:nvPr/>
        </p:nvSpPr>
        <p:spPr bwMode="auto">
          <a:xfrm>
            <a:off x="2057400" y="3344863"/>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95" name="Line 18"/>
          <p:cNvSpPr>
            <a:spLocks noChangeShapeType="1"/>
          </p:cNvSpPr>
          <p:nvPr/>
        </p:nvSpPr>
        <p:spPr bwMode="auto">
          <a:xfrm>
            <a:off x="2057400" y="2735263"/>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496" name="Line 19"/>
          <p:cNvSpPr>
            <a:spLocks noChangeShapeType="1"/>
          </p:cNvSpPr>
          <p:nvPr/>
        </p:nvSpPr>
        <p:spPr bwMode="auto">
          <a:xfrm>
            <a:off x="2209800" y="4792663"/>
            <a:ext cx="0" cy="30480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8688" name="Freeform 21"/>
          <p:cNvSpPr>
            <a:spLocks/>
          </p:cNvSpPr>
          <p:nvPr/>
        </p:nvSpPr>
        <p:spPr bwMode="auto">
          <a:xfrm>
            <a:off x="2335213" y="5626100"/>
            <a:ext cx="312737" cy="571500"/>
          </a:xfrm>
          <a:custGeom>
            <a:avLst/>
            <a:gdLst>
              <a:gd name="T0" fmla="*/ 2147483647 w 197"/>
              <a:gd name="T1" fmla="*/ 0 h 360"/>
              <a:gd name="T2" fmla="*/ 2147483647 w 197"/>
              <a:gd name="T3" fmla="*/ 2147483647 h 360"/>
              <a:gd name="T4" fmla="*/ 0 60000 65536"/>
              <a:gd name="T5" fmla="*/ 0 60000 65536"/>
            </a:gdLst>
            <a:ahLst/>
            <a:cxnLst>
              <a:cxn ang="T4">
                <a:pos x="T0" y="T1"/>
              </a:cxn>
              <a:cxn ang="T5">
                <a:pos x="T2" y="T3"/>
              </a:cxn>
            </a:cxnLst>
            <a:rect l="0" t="0" r="r" b="b"/>
            <a:pathLst>
              <a:path w="197" h="360">
                <a:moveTo>
                  <a:pt x="62" y="0"/>
                </a:moveTo>
                <a:cubicBezTo>
                  <a:pt x="190" y="86"/>
                  <a:pt x="0" y="360"/>
                  <a:pt x="197" y="360"/>
                </a:cubicBezTo>
              </a:path>
            </a:pathLst>
          </a:cu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689" name="AutoShape 23"/>
          <p:cNvSpPr>
            <a:spLocks noChangeArrowheads="1"/>
          </p:cNvSpPr>
          <p:nvPr/>
        </p:nvSpPr>
        <p:spPr bwMode="auto">
          <a:xfrm flipV="1">
            <a:off x="1905000" y="2354263"/>
            <a:ext cx="609600" cy="152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9" name="Line 24"/>
          <p:cNvSpPr>
            <a:spLocks noChangeShapeType="1"/>
          </p:cNvSpPr>
          <p:nvPr/>
        </p:nvSpPr>
        <p:spPr bwMode="auto">
          <a:xfrm flipV="1">
            <a:off x="2819400" y="2659063"/>
            <a:ext cx="3810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0" name="Line 26"/>
          <p:cNvSpPr>
            <a:spLocks noChangeShapeType="1"/>
          </p:cNvSpPr>
          <p:nvPr/>
        </p:nvSpPr>
        <p:spPr bwMode="auto">
          <a:xfrm>
            <a:off x="2819400" y="2506663"/>
            <a:ext cx="3810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1" name="Line 27"/>
          <p:cNvSpPr>
            <a:spLocks noChangeShapeType="1"/>
          </p:cNvSpPr>
          <p:nvPr/>
        </p:nvSpPr>
        <p:spPr bwMode="auto">
          <a:xfrm>
            <a:off x="2057400" y="4106863"/>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2" name="Line 29"/>
          <p:cNvSpPr>
            <a:spLocks noChangeShapeType="1"/>
          </p:cNvSpPr>
          <p:nvPr/>
        </p:nvSpPr>
        <p:spPr bwMode="auto">
          <a:xfrm flipV="1">
            <a:off x="3200400" y="2659063"/>
            <a:ext cx="0" cy="3657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3" name="Line 30"/>
          <p:cNvSpPr>
            <a:spLocks noChangeShapeType="1"/>
          </p:cNvSpPr>
          <p:nvPr/>
        </p:nvSpPr>
        <p:spPr bwMode="auto">
          <a:xfrm flipV="1">
            <a:off x="2819400" y="2506663"/>
            <a:ext cx="0" cy="3810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4" name="Text Box 31"/>
          <p:cNvSpPr txBox="1">
            <a:spLocks noChangeArrowheads="1"/>
          </p:cNvSpPr>
          <p:nvPr/>
        </p:nvSpPr>
        <p:spPr bwMode="auto">
          <a:xfrm>
            <a:off x="3714750" y="615950"/>
            <a:ext cx="51054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l">
              <a:buFontTx/>
              <a:buChar char="•"/>
              <a:defRPr/>
            </a:pPr>
            <a:r>
              <a:rPr lang="en-US" sz="2000" smtClean="0">
                <a:latin typeface="Arial" charset="0"/>
              </a:rPr>
              <a:t>10 meter high stack with rain hat</a:t>
            </a:r>
          </a:p>
          <a:p>
            <a:pPr algn="l">
              <a:defRPr/>
            </a:pPr>
            <a:endParaRPr lang="en-US" sz="2000" smtClean="0">
              <a:latin typeface="Arial" charset="0"/>
            </a:endParaRPr>
          </a:p>
          <a:p>
            <a:pPr algn="l">
              <a:buFontTx/>
              <a:buChar char="•"/>
              <a:defRPr/>
            </a:pPr>
            <a:r>
              <a:rPr lang="en-US" sz="2000" smtClean="0">
                <a:latin typeface="Arial" charset="0"/>
              </a:rPr>
              <a:t>Pumps pull air through the stack and instruments </a:t>
            </a:r>
          </a:p>
          <a:p>
            <a:pPr algn="l">
              <a:buFontTx/>
              <a:buChar char="•"/>
              <a:defRPr/>
            </a:pPr>
            <a:endParaRPr lang="en-US" sz="2000" smtClean="0">
              <a:latin typeface="Arial" charset="0"/>
            </a:endParaRPr>
          </a:p>
          <a:p>
            <a:pPr algn="l">
              <a:buFontTx/>
              <a:buChar char="•"/>
              <a:defRPr/>
            </a:pPr>
            <a:r>
              <a:rPr lang="en-US" sz="2000" smtClean="0">
                <a:latin typeface="Arial" charset="0"/>
              </a:rPr>
              <a:t>Super-isokinetic</a:t>
            </a:r>
            <a:r>
              <a:rPr lang="en-US" sz="2000" smtClean="0">
                <a:latin typeface="Arial" charset="0"/>
                <a:sym typeface="Wingdings" charset="0"/>
              </a:rPr>
              <a:t></a:t>
            </a:r>
            <a:r>
              <a:rPr lang="en-US" sz="2000" smtClean="0">
                <a:latin typeface="Arial" charset="0"/>
              </a:rPr>
              <a:t> particle losses are minimized (except ultrafines)</a:t>
            </a:r>
          </a:p>
          <a:p>
            <a:pPr algn="l">
              <a:buFontTx/>
              <a:buChar char="•"/>
              <a:defRPr/>
            </a:pPr>
            <a:endParaRPr lang="en-US" sz="2000" smtClean="0">
              <a:latin typeface="Arial" charset="0"/>
            </a:endParaRPr>
          </a:p>
          <a:p>
            <a:pPr algn="l">
              <a:buFontTx/>
              <a:buChar char="•"/>
              <a:defRPr/>
            </a:pPr>
            <a:r>
              <a:rPr lang="en-US" sz="2000" smtClean="0">
                <a:latin typeface="Arial" charset="0"/>
              </a:rPr>
              <a:t>Sample humidity &lt;40% (heat and/or dilute)</a:t>
            </a:r>
          </a:p>
          <a:p>
            <a:pPr algn="l">
              <a:defRPr/>
            </a:pPr>
            <a:endParaRPr lang="en-US" sz="2000" smtClean="0">
              <a:latin typeface="Arial" charset="0"/>
            </a:endParaRPr>
          </a:p>
        </p:txBody>
      </p:sp>
      <p:sp>
        <p:nvSpPr>
          <p:cNvPr id="20505" name="Line 32"/>
          <p:cNvSpPr>
            <a:spLocks noChangeShapeType="1"/>
          </p:cNvSpPr>
          <p:nvPr/>
        </p:nvSpPr>
        <p:spPr bwMode="auto">
          <a:xfrm flipV="1">
            <a:off x="1600200" y="2582863"/>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6" name="Text Box 33"/>
          <p:cNvSpPr txBox="1">
            <a:spLocks noChangeArrowheads="1"/>
          </p:cNvSpPr>
          <p:nvPr/>
        </p:nvSpPr>
        <p:spPr bwMode="auto">
          <a:xfrm>
            <a:off x="444500" y="2354263"/>
            <a:ext cx="12858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600" smtClean="0">
                <a:latin typeface="Arial" charset="0"/>
              </a:rPr>
              <a:t>Sample In</a:t>
            </a:r>
          </a:p>
          <a:p>
            <a:pPr>
              <a:defRPr/>
            </a:pPr>
            <a:r>
              <a:rPr lang="en-US" sz="1600" smtClean="0">
                <a:latin typeface="Arial" charset="0"/>
              </a:rPr>
              <a:t>(~1000 lpm)</a:t>
            </a:r>
          </a:p>
        </p:txBody>
      </p:sp>
      <p:sp>
        <p:nvSpPr>
          <p:cNvPr id="20507" name="Line 35"/>
          <p:cNvSpPr>
            <a:spLocks noChangeShapeType="1"/>
          </p:cNvSpPr>
          <p:nvPr/>
        </p:nvSpPr>
        <p:spPr bwMode="auto">
          <a:xfrm flipH="1" flipV="1">
            <a:off x="3733800" y="6316663"/>
            <a:ext cx="381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08" name="Text Box 36"/>
          <p:cNvSpPr txBox="1">
            <a:spLocks noChangeArrowheads="1"/>
          </p:cNvSpPr>
          <p:nvPr/>
        </p:nvSpPr>
        <p:spPr bwMode="auto">
          <a:xfrm>
            <a:off x="4000500" y="6289675"/>
            <a:ext cx="1752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600" smtClean="0">
                <a:latin typeface="Arial" charset="0"/>
              </a:rPr>
              <a:t>Sample out (filtered)</a:t>
            </a:r>
          </a:p>
        </p:txBody>
      </p:sp>
      <p:sp>
        <p:nvSpPr>
          <p:cNvPr id="20509" name="Text Box 37"/>
          <p:cNvSpPr txBox="1">
            <a:spLocks noChangeArrowheads="1"/>
          </p:cNvSpPr>
          <p:nvPr/>
        </p:nvSpPr>
        <p:spPr bwMode="auto">
          <a:xfrm>
            <a:off x="530225" y="4894263"/>
            <a:ext cx="14620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l">
              <a:defRPr/>
            </a:pPr>
            <a:r>
              <a:rPr lang="en-US" sz="1600" smtClean="0">
                <a:latin typeface="Arial" charset="0"/>
              </a:rPr>
              <a:t>Instrument</a:t>
            </a:r>
          </a:p>
          <a:p>
            <a:pPr algn="l">
              <a:defRPr/>
            </a:pPr>
            <a:r>
              <a:rPr lang="en-US" sz="1600" smtClean="0">
                <a:latin typeface="Arial" charset="0"/>
              </a:rPr>
              <a:t>Rack (30 lpm)</a:t>
            </a:r>
          </a:p>
        </p:txBody>
      </p:sp>
      <p:sp>
        <p:nvSpPr>
          <p:cNvPr id="20510" name="Line 38"/>
          <p:cNvSpPr>
            <a:spLocks noChangeShapeType="1"/>
          </p:cNvSpPr>
          <p:nvPr/>
        </p:nvSpPr>
        <p:spPr bwMode="auto">
          <a:xfrm flipV="1">
            <a:off x="1295400" y="5478463"/>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11" name="Line 46"/>
          <p:cNvSpPr>
            <a:spLocks noChangeShapeType="1"/>
          </p:cNvSpPr>
          <p:nvPr/>
        </p:nvSpPr>
        <p:spPr bwMode="auto">
          <a:xfrm flipV="1">
            <a:off x="1143000" y="3268663"/>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12" name="Text Box 47"/>
          <p:cNvSpPr txBox="1">
            <a:spLocks noChangeArrowheads="1"/>
          </p:cNvSpPr>
          <p:nvPr/>
        </p:nvSpPr>
        <p:spPr bwMode="auto">
          <a:xfrm>
            <a:off x="293688" y="3005138"/>
            <a:ext cx="6985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600" smtClean="0">
                <a:latin typeface="Arial" charset="0"/>
              </a:rPr>
              <a:t>Stack</a:t>
            </a:r>
          </a:p>
        </p:txBody>
      </p:sp>
      <p:sp>
        <p:nvSpPr>
          <p:cNvPr id="20513" name="Line 48"/>
          <p:cNvSpPr>
            <a:spLocks noChangeShapeType="1"/>
          </p:cNvSpPr>
          <p:nvPr/>
        </p:nvSpPr>
        <p:spPr bwMode="auto">
          <a:xfrm flipV="1">
            <a:off x="1219200" y="4335463"/>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14" name="Text Box 49"/>
          <p:cNvSpPr txBox="1">
            <a:spLocks noChangeArrowheads="1"/>
          </p:cNvSpPr>
          <p:nvPr/>
        </p:nvSpPr>
        <p:spPr bwMode="auto">
          <a:xfrm>
            <a:off x="385763" y="4071938"/>
            <a:ext cx="8016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600" smtClean="0">
                <a:latin typeface="Arial" charset="0"/>
              </a:rPr>
              <a:t>Heater</a:t>
            </a:r>
          </a:p>
        </p:txBody>
      </p:sp>
      <p:sp>
        <p:nvSpPr>
          <p:cNvPr id="28706" name="Freeform 51"/>
          <p:cNvSpPr>
            <a:spLocks/>
          </p:cNvSpPr>
          <p:nvPr/>
        </p:nvSpPr>
        <p:spPr bwMode="auto">
          <a:xfrm>
            <a:off x="2171700" y="5083175"/>
            <a:ext cx="247650" cy="542925"/>
          </a:xfrm>
          <a:custGeom>
            <a:avLst/>
            <a:gdLst>
              <a:gd name="T0" fmla="*/ 2147483647 w 156"/>
              <a:gd name="T1" fmla="*/ 0 h 342"/>
              <a:gd name="T2" fmla="*/ 2147483647 w 156"/>
              <a:gd name="T3" fmla="*/ 2147483647 h 342"/>
              <a:gd name="T4" fmla="*/ 2147483647 w 156"/>
              <a:gd name="T5" fmla="*/ 2147483647 h 342"/>
              <a:gd name="T6" fmla="*/ 2147483647 w 156"/>
              <a:gd name="T7" fmla="*/ 2147483647 h 3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 h="342">
                <a:moveTo>
                  <a:pt x="12" y="0"/>
                </a:moveTo>
                <a:cubicBezTo>
                  <a:pt x="16" y="84"/>
                  <a:pt x="0" y="173"/>
                  <a:pt x="30" y="252"/>
                </a:cubicBezTo>
                <a:cubicBezTo>
                  <a:pt x="41" y="280"/>
                  <a:pt x="75" y="312"/>
                  <a:pt x="102" y="324"/>
                </a:cubicBezTo>
                <a:cubicBezTo>
                  <a:pt x="119" y="332"/>
                  <a:pt x="156" y="342"/>
                  <a:pt x="156" y="342"/>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707" name="Freeform 54"/>
          <p:cNvSpPr>
            <a:spLocks/>
          </p:cNvSpPr>
          <p:nvPr/>
        </p:nvSpPr>
        <p:spPr bwMode="auto">
          <a:xfrm>
            <a:off x="1790700" y="2454275"/>
            <a:ext cx="433388" cy="971550"/>
          </a:xfrm>
          <a:custGeom>
            <a:avLst/>
            <a:gdLst>
              <a:gd name="T0" fmla="*/ 0 w 273"/>
              <a:gd name="T1" fmla="*/ 2147483647 h 612"/>
              <a:gd name="T2" fmla="*/ 2147483647 w 273"/>
              <a:gd name="T3" fmla="*/ 2147483647 h 612"/>
              <a:gd name="T4" fmla="*/ 2147483647 w 273"/>
              <a:gd name="T5" fmla="*/ 0 h 612"/>
              <a:gd name="T6" fmla="*/ 2147483647 w 273"/>
              <a:gd name="T7" fmla="*/ 2147483647 h 612"/>
              <a:gd name="T8" fmla="*/ 2147483647 w 273"/>
              <a:gd name="T9" fmla="*/ 2147483647 h 612"/>
              <a:gd name="T10" fmla="*/ 2147483647 w 273"/>
              <a:gd name="T11" fmla="*/ 2147483647 h 6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3" h="612">
                <a:moveTo>
                  <a:pt x="0" y="261"/>
                </a:moveTo>
                <a:cubicBezTo>
                  <a:pt x="34" y="219"/>
                  <a:pt x="52" y="179"/>
                  <a:pt x="81" y="135"/>
                </a:cubicBezTo>
                <a:cubicBezTo>
                  <a:pt x="98" y="68"/>
                  <a:pt x="133" y="37"/>
                  <a:pt x="189" y="0"/>
                </a:cubicBezTo>
                <a:cubicBezTo>
                  <a:pt x="237" y="32"/>
                  <a:pt x="235" y="75"/>
                  <a:pt x="252" y="126"/>
                </a:cubicBezTo>
                <a:cubicBezTo>
                  <a:pt x="257" y="205"/>
                  <a:pt x="273" y="268"/>
                  <a:pt x="261" y="342"/>
                </a:cubicBezTo>
                <a:cubicBezTo>
                  <a:pt x="251" y="576"/>
                  <a:pt x="252" y="486"/>
                  <a:pt x="252" y="612"/>
                </a:cubicBezTo>
              </a:path>
            </a:pathLst>
          </a:cu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517" name="Line 55"/>
          <p:cNvSpPr>
            <a:spLocks noChangeShapeType="1"/>
          </p:cNvSpPr>
          <p:nvPr/>
        </p:nvSpPr>
        <p:spPr bwMode="auto">
          <a:xfrm>
            <a:off x="2209800" y="3421063"/>
            <a:ext cx="0" cy="137160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18" name="Line 56"/>
          <p:cNvSpPr>
            <a:spLocks noChangeShapeType="1"/>
          </p:cNvSpPr>
          <p:nvPr/>
        </p:nvSpPr>
        <p:spPr bwMode="auto">
          <a:xfrm flipH="1">
            <a:off x="3429000" y="5707063"/>
            <a:ext cx="609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ＭＳ Ｐゴシック" charset="0"/>
            </a:endParaRPr>
          </a:p>
        </p:txBody>
      </p:sp>
      <p:sp>
        <p:nvSpPr>
          <p:cNvPr id="20519" name="Text Box 59"/>
          <p:cNvSpPr txBox="1">
            <a:spLocks noChangeArrowheads="1"/>
          </p:cNvSpPr>
          <p:nvPr/>
        </p:nvSpPr>
        <p:spPr bwMode="auto">
          <a:xfrm>
            <a:off x="3914775" y="5503863"/>
            <a:ext cx="20526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600" smtClean="0">
                <a:latin typeface="Arial" charset="0"/>
              </a:rPr>
              <a:t>Pump Box (carbon vane pump +blower)</a:t>
            </a:r>
          </a:p>
        </p:txBody>
      </p:sp>
      <p:sp>
        <p:nvSpPr>
          <p:cNvPr id="20520" name="Rectangle 60"/>
          <p:cNvSpPr>
            <a:spLocks noChangeArrowheads="1"/>
          </p:cNvSpPr>
          <p:nvPr/>
        </p:nvSpPr>
        <p:spPr bwMode="auto">
          <a:xfrm>
            <a:off x="2362200" y="3954463"/>
            <a:ext cx="6096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521" name="Rectangle 61"/>
          <p:cNvSpPr>
            <a:spLocks noChangeArrowheads="1"/>
          </p:cNvSpPr>
          <p:nvPr/>
        </p:nvSpPr>
        <p:spPr bwMode="auto">
          <a:xfrm>
            <a:off x="2895600" y="4030663"/>
            <a:ext cx="76200" cy="182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522" name="Line 63"/>
          <p:cNvSpPr>
            <a:spLocks noChangeShapeType="1"/>
          </p:cNvSpPr>
          <p:nvPr/>
        </p:nvSpPr>
        <p:spPr bwMode="auto">
          <a:xfrm>
            <a:off x="2819400" y="1828800"/>
            <a:ext cx="174625" cy="511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0523" name="Text Box 64"/>
          <p:cNvSpPr txBox="1">
            <a:spLocks noChangeArrowheads="1"/>
          </p:cNvSpPr>
          <p:nvPr/>
        </p:nvSpPr>
        <p:spPr bwMode="auto">
          <a:xfrm>
            <a:off x="4000500" y="4791075"/>
            <a:ext cx="163353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‘Sheath’ Airflow </a:t>
            </a:r>
          </a:p>
          <a:p>
            <a:r>
              <a:rPr lang="en-US" altLang="en-US" sz="1600"/>
              <a:t>(~850 lpm)</a:t>
            </a:r>
          </a:p>
        </p:txBody>
      </p:sp>
      <p:sp>
        <p:nvSpPr>
          <p:cNvPr id="28715" name="TextBox 51"/>
          <p:cNvSpPr txBox="1">
            <a:spLocks noChangeArrowheads="1"/>
          </p:cNvSpPr>
          <p:nvPr/>
        </p:nvSpPr>
        <p:spPr bwMode="auto">
          <a:xfrm>
            <a:off x="42863" y="6543675"/>
            <a:ext cx="1687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t>Definitely not to scale!</a:t>
            </a:r>
          </a:p>
        </p:txBody>
      </p:sp>
      <p:sp>
        <p:nvSpPr>
          <p:cNvPr id="20525" name="Rectangle 28"/>
          <p:cNvSpPr>
            <a:spLocks noChangeArrowheads="1"/>
          </p:cNvSpPr>
          <p:nvPr/>
        </p:nvSpPr>
        <p:spPr bwMode="auto">
          <a:xfrm>
            <a:off x="2667000" y="5859463"/>
            <a:ext cx="685800" cy="457200"/>
          </a:xfrm>
          <a:prstGeom prst="rect">
            <a:avLst/>
          </a:prstGeom>
          <a:solidFill>
            <a:schemeClr val="accent1"/>
          </a:solidFill>
          <a:ln w="158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8717" name="Freeform 53"/>
          <p:cNvSpPr>
            <a:spLocks/>
          </p:cNvSpPr>
          <p:nvPr/>
        </p:nvSpPr>
        <p:spPr bwMode="auto">
          <a:xfrm>
            <a:off x="2619375" y="6164263"/>
            <a:ext cx="1157288" cy="87312"/>
          </a:xfrm>
          <a:custGeom>
            <a:avLst/>
            <a:gdLst>
              <a:gd name="T0" fmla="*/ 0 w 729"/>
              <a:gd name="T1" fmla="*/ 2147483647 h 55"/>
              <a:gd name="T2" fmla="*/ 2147483647 w 729"/>
              <a:gd name="T3" fmla="*/ 2147483647 h 55"/>
              <a:gd name="T4" fmla="*/ 2147483647 w 729"/>
              <a:gd name="T5" fmla="*/ 2147483647 h 55"/>
              <a:gd name="T6" fmla="*/ 0 60000 65536"/>
              <a:gd name="T7" fmla="*/ 0 60000 65536"/>
              <a:gd name="T8" fmla="*/ 0 60000 65536"/>
            </a:gdLst>
            <a:ahLst/>
            <a:cxnLst>
              <a:cxn ang="T6">
                <a:pos x="T0" y="T1"/>
              </a:cxn>
              <a:cxn ang="T7">
                <a:pos x="T2" y="T3"/>
              </a:cxn>
              <a:cxn ang="T8">
                <a:pos x="T4" y="T5"/>
              </a:cxn>
            </a:cxnLst>
            <a:rect l="0" t="0" r="r" b="b"/>
            <a:pathLst>
              <a:path w="729" h="55">
                <a:moveTo>
                  <a:pt x="0" y="21"/>
                </a:moveTo>
                <a:cubicBezTo>
                  <a:pt x="170" y="0"/>
                  <a:pt x="336" y="32"/>
                  <a:pt x="504" y="48"/>
                </a:cubicBezTo>
                <a:cubicBezTo>
                  <a:pt x="579" y="55"/>
                  <a:pt x="654" y="48"/>
                  <a:pt x="729" y="48"/>
                </a:cubicBezTo>
              </a:path>
            </a:pathLst>
          </a:cu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5" name="Trapezoid 54"/>
          <p:cNvSpPr/>
          <p:nvPr/>
        </p:nvSpPr>
        <p:spPr bwMode="auto">
          <a:xfrm rot="16200000">
            <a:off x="3543300" y="6164263"/>
            <a:ext cx="190500" cy="152400"/>
          </a:xfrm>
          <a:prstGeom prst="trapezoid">
            <a:avLst/>
          </a:prstGeom>
          <a:solidFill>
            <a:srgbClr val="FFFF00"/>
          </a:solidFill>
          <a:ln w="12700" cap="flat" cmpd="sng" algn="ctr">
            <a:solidFill>
              <a:schemeClr val="tx1"/>
            </a:solidFill>
            <a:prstDash val="solid"/>
            <a:round/>
            <a:headEnd type="none" w="med" len="med"/>
            <a:tailEnd type="none" w="med" len="med"/>
          </a:ln>
          <a:effectLst/>
        </p:spPr>
        <p:txBody>
          <a:bodyPr wrap="none" anchor="ctr"/>
          <a:lstStyle/>
          <a:p>
            <a:pPr>
              <a:defRPr/>
            </a:pPr>
            <a:endParaRPr lang="en-US">
              <a:latin typeface="Arial" charset="0"/>
              <a:ea typeface="+mn-ea"/>
            </a:endParaRPr>
          </a:p>
        </p:txBody>
      </p:sp>
      <p:sp>
        <p:nvSpPr>
          <p:cNvPr id="28719" name="Text Box 4"/>
          <p:cNvSpPr txBox="1">
            <a:spLocks noChangeArrowheads="1"/>
          </p:cNvSpPr>
          <p:nvPr/>
        </p:nvSpPr>
        <p:spPr bwMode="auto">
          <a:xfrm>
            <a:off x="2362200" y="0"/>
            <a:ext cx="4002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a:t>Surface Aerosol Sampling</a:t>
            </a:r>
          </a:p>
        </p:txBody>
      </p:sp>
      <p:pic>
        <p:nvPicPr>
          <p:cNvPr id="287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56338" y="3549650"/>
            <a:ext cx="24939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1" name="TextBox 2"/>
          <p:cNvSpPr txBox="1">
            <a:spLocks noChangeArrowheads="1"/>
          </p:cNvSpPr>
          <p:nvPr/>
        </p:nvSpPr>
        <p:spPr bwMode="auto">
          <a:xfrm rot="-5400000">
            <a:off x="7431882" y="4712494"/>
            <a:ext cx="2260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solidFill>
                  <a:srgbClr val="FFFF00"/>
                </a:solidFill>
              </a:rPr>
              <a:t>Anmyeon-do, S. Korea</a:t>
            </a:r>
          </a:p>
        </p:txBody>
      </p:sp>
      <p:sp>
        <p:nvSpPr>
          <p:cNvPr id="2" name="Notched Right Arrow 1"/>
          <p:cNvSpPr/>
          <p:nvPr/>
        </p:nvSpPr>
        <p:spPr>
          <a:xfrm>
            <a:off x="2932113" y="2300288"/>
            <a:ext cx="266700" cy="15398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Plus 2"/>
          <p:cNvSpPr/>
          <p:nvPr/>
        </p:nvSpPr>
        <p:spPr>
          <a:xfrm>
            <a:off x="3128963" y="2266950"/>
            <a:ext cx="153987" cy="2047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Rectangle 3"/>
          <p:cNvSpPr/>
          <p:nvPr/>
        </p:nvSpPr>
        <p:spPr>
          <a:xfrm>
            <a:off x="2971800" y="2430463"/>
            <a:ext cx="46038"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534" name="Line 63"/>
          <p:cNvSpPr>
            <a:spLocks noChangeShapeType="1"/>
          </p:cNvSpPr>
          <p:nvPr/>
        </p:nvSpPr>
        <p:spPr bwMode="auto">
          <a:xfrm flipH="1" flipV="1">
            <a:off x="3124200" y="5097463"/>
            <a:ext cx="1143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8726" name="TextBox 4"/>
          <p:cNvSpPr txBox="1">
            <a:spLocks noChangeArrowheads="1"/>
          </p:cNvSpPr>
          <p:nvPr/>
        </p:nvSpPr>
        <p:spPr bwMode="auto">
          <a:xfrm>
            <a:off x="2095500" y="1339850"/>
            <a:ext cx="1358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Anemometer</a:t>
            </a:r>
          </a:p>
          <a:p>
            <a:r>
              <a:rPr lang="en-US" altLang="en-US" sz="1600"/>
              <a:t>(WS/WD)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4"/>
          <p:cNvSpPr txBox="1">
            <a:spLocks noChangeArrowheads="1"/>
          </p:cNvSpPr>
          <p:nvPr/>
        </p:nvSpPr>
        <p:spPr bwMode="auto">
          <a:xfrm>
            <a:off x="2474913" y="0"/>
            <a:ext cx="4003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a:t>Surface Aerosol Sampling</a:t>
            </a:r>
          </a:p>
        </p:txBody>
      </p:sp>
      <p:pic>
        <p:nvPicPr>
          <p:cNvPr id="29698" name="Picture 6" descr="exterior_both"/>
          <p:cNvPicPr>
            <a:picLocks noChangeAspect="1" noChangeArrowheads="1"/>
          </p:cNvPicPr>
          <p:nvPr/>
        </p:nvPicPr>
        <p:blipFill>
          <a:blip r:embed="rId3">
            <a:extLst>
              <a:ext uri="{28A0092B-C50C-407E-A947-70E740481C1C}">
                <a14:useLocalDpi xmlns:a14="http://schemas.microsoft.com/office/drawing/2010/main" val="0"/>
              </a:ext>
            </a:extLst>
          </a:blip>
          <a:srcRect t="12408" r="45355"/>
          <a:stretch>
            <a:fillRect/>
          </a:stretch>
        </p:blipFill>
        <p:spPr bwMode="auto">
          <a:xfrm>
            <a:off x="608013" y="1036638"/>
            <a:ext cx="2262187"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13"/>
          <p:cNvSpPr txBox="1">
            <a:spLocks noChangeArrowheads="1"/>
          </p:cNvSpPr>
          <p:nvPr/>
        </p:nvSpPr>
        <p:spPr bwMode="auto">
          <a:xfrm>
            <a:off x="3638550" y="1763713"/>
            <a:ext cx="1041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PSAP</a:t>
            </a:r>
          </a:p>
          <a:p>
            <a:pPr algn="l"/>
            <a:r>
              <a:rPr lang="en-US" altLang="en-US" sz="1400"/>
              <a:t>Absorption</a:t>
            </a:r>
          </a:p>
        </p:txBody>
      </p:sp>
      <p:sp>
        <p:nvSpPr>
          <p:cNvPr id="29700" name="Line 20"/>
          <p:cNvSpPr>
            <a:spLocks noChangeShapeType="1"/>
          </p:cNvSpPr>
          <p:nvPr/>
        </p:nvSpPr>
        <p:spPr bwMode="auto">
          <a:xfrm flipV="1">
            <a:off x="1681163" y="1493838"/>
            <a:ext cx="542925" cy="352425"/>
          </a:xfrm>
          <a:prstGeom prst="line">
            <a:avLst/>
          </a:prstGeom>
          <a:noFill/>
          <a:ln w="254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1" name="Text Box 21"/>
          <p:cNvSpPr txBox="1">
            <a:spLocks noChangeArrowheads="1"/>
          </p:cNvSpPr>
          <p:nvPr/>
        </p:nvSpPr>
        <p:spPr bwMode="auto">
          <a:xfrm>
            <a:off x="1303338" y="1763713"/>
            <a:ext cx="608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Inlet</a:t>
            </a:r>
          </a:p>
        </p:txBody>
      </p:sp>
      <p:pic>
        <p:nvPicPr>
          <p:cNvPr id="297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1773238"/>
            <a:ext cx="3576637"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11"/>
          <p:cNvSpPr txBox="1">
            <a:spLocks noChangeArrowheads="1"/>
          </p:cNvSpPr>
          <p:nvPr/>
        </p:nvSpPr>
        <p:spPr bwMode="auto">
          <a:xfrm>
            <a:off x="6329363" y="820738"/>
            <a:ext cx="26463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Nephelometer</a:t>
            </a:r>
          </a:p>
          <a:p>
            <a:pPr algn="l"/>
            <a:r>
              <a:rPr lang="en-US" altLang="en-US" sz="1400"/>
              <a:t>Scattering, backscattering</a:t>
            </a:r>
          </a:p>
        </p:txBody>
      </p:sp>
      <p:sp>
        <p:nvSpPr>
          <p:cNvPr id="29704" name="Line 29"/>
          <p:cNvSpPr>
            <a:spLocks noChangeShapeType="1"/>
          </p:cNvSpPr>
          <p:nvPr/>
        </p:nvSpPr>
        <p:spPr bwMode="auto">
          <a:xfrm>
            <a:off x="6997700" y="1330325"/>
            <a:ext cx="436563" cy="89217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5" name="Text Box 13"/>
          <p:cNvSpPr txBox="1">
            <a:spLocks noChangeArrowheads="1"/>
          </p:cNvSpPr>
          <p:nvPr/>
        </p:nvSpPr>
        <p:spPr bwMode="auto">
          <a:xfrm>
            <a:off x="3705225" y="3070225"/>
            <a:ext cx="8223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CPC </a:t>
            </a:r>
          </a:p>
          <a:p>
            <a:pPr algn="l"/>
            <a:r>
              <a:rPr lang="en-US" altLang="en-US" sz="1400"/>
              <a:t>Number</a:t>
            </a:r>
          </a:p>
        </p:txBody>
      </p:sp>
      <p:sp>
        <p:nvSpPr>
          <p:cNvPr id="29706" name="Line 30"/>
          <p:cNvSpPr>
            <a:spLocks noChangeShapeType="1"/>
          </p:cNvSpPr>
          <p:nvPr/>
        </p:nvSpPr>
        <p:spPr bwMode="auto">
          <a:xfrm>
            <a:off x="4287838" y="1978025"/>
            <a:ext cx="1819275" cy="1382713"/>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7" name="Line 31"/>
          <p:cNvSpPr>
            <a:spLocks noChangeShapeType="1"/>
          </p:cNvSpPr>
          <p:nvPr/>
        </p:nvSpPr>
        <p:spPr bwMode="auto">
          <a:xfrm>
            <a:off x="4287838" y="3198813"/>
            <a:ext cx="1357312" cy="858837"/>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8" name="Line 31"/>
          <p:cNvSpPr>
            <a:spLocks noChangeShapeType="1"/>
          </p:cNvSpPr>
          <p:nvPr/>
        </p:nvSpPr>
        <p:spPr bwMode="auto">
          <a:xfrm>
            <a:off x="5949950" y="4792663"/>
            <a:ext cx="379413" cy="989012"/>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9" name="Text Box 13"/>
          <p:cNvSpPr txBox="1">
            <a:spLocks noChangeArrowheads="1"/>
          </p:cNvSpPr>
          <p:nvPr/>
        </p:nvSpPr>
        <p:spPr bwMode="auto">
          <a:xfrm>
            <a:off x="5748338" y="5730875"/>
            <a:ext cx="21240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Switched Impactors</a:t>
            </a:r>
          </a:p>
          <a:p>
            <a:pPr algn="l"/>
            <a:r>
              <a:rPr lang="en-US" altLang="en-US" sz="1400"/>
              <a:t>Size cut (1 and 10 </a:t>
            </a:r>
            <a:r>
              <a:rPr lang="en-US" altLang="en-US" sz="1400">
                <a:latin typeface="Symbol" pitchFamily="18" charset="2"/>
              </a:rPr>
              <a:t>m</a:t>
            </a:r>
            <a:r>
              <a:rPr lang="en-US" altLang="en-US" sz="1400"/>
              <a:t>m)</a:t>
            </a:r>
          </a:p>
        </p:txBody>
      </p:sp>
      <p:sp>
        <p:nvSpPr>
          <p:cNvPr id="29710" name="Line 20"/>
          <p:cNvSpPr>
            <a:spLocks noChangeShapeType="1"/>
          </p:cNvSpPr>
          <p:nvPr/>
        </p:nvSpPr>
        <p:spPr bwMode="auto">
          <a:xfrm>
            <a:off x="1603375" y="3865563"/>
            <a:ext cx="950913" cy="927100"/>
          </a:xfrm>
          <a:prstGeom prst="line">
            <a:avLst/>
          </a:prstGeom>
          <a:noFill/>
          <a:ln w="254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1" name="Text Box 21"/>
          <p:cNvSpPr txBox="1">
            <a:spLocks noChangeArrowheads="1"/>
          </p:cNvSpPr>
          <p:nvPr/>
        </p:nvSpPr>
        <p:spPr bwMode="auto">
          <a:xfrm>
            <a:off x="563563" y="3592513"/>
            <a:ext cx="111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Pumpbox</a:t>
            </a:r>
          </a:p>
        </p:txBody>
      </p:sp>
      <p:sp>
        <p:nvSpPr>
          <p:cNvPr id="21525" name="Text Box 5"/>
          <p:cNvSpPr txBox="1">
            <a:spLocks noChangeArrowheads="1"/>
          </p:cNvSpPr>
          <p:nvPr/>
        </p:nvSpPr>
        <p:spPr bwMode="auto">
          <a:xfrm>
            <a:off x="590550" y="5441950"/>
            <a:ext cx="13652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800" smtClean="0">
                <a:solidFill>
                  <a:srgbClr val="FFFF00"/>
                </a:solidFill>
                <a:latin typeface="Arial" charset="0"/>
              </a:rPr>
              <a:t>Barrow, AK</a:t>
            </a:r>
          </a:p>
        </p:txBody>
      </p:sp>
      <p:sp>
        <p:nvSpPr>
          <p:cNvPr id="29713" name="TextBox 2"/>
          <p:cNvSpPr txBox="1">
            <a:spLocks noChangeArrowheads="1"/>
          </p:cNvSpPr>
          <p:nvPr/>
        </p:nvSpPr>
        <p:spPr bwMode="auto">
          <a:xfrm>
            <a:off x="-47625" y="6518275"/>
            <a:ext cx="6384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800"/>
              <a:t>Measurements made at low RH (&lt;40%) and 1 min frequency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685800" y="317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t>Measured Parameters</a:t>
            </a:r>
          </a:p>
        </p:txBody>
      </p:sp>
      <p:sp>
        <p:nvSpPr>
          <p:cNvPr id="34818" name="Text Box 79"/>
          <p:cNvSpPr txBox="1">
            <a:spLocks noChangeArrowheads="1"/>
          </p:cNvSpPr>
          <p:nvPr/>
        </p:nvSpPr>
        <p:spPr bwMode="auto">
          <a:xfrm>
            <a:off x="114300" y="4183063"/>
            <a:ext cx="5026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Clean Region: 10 Mm</a:t>
            </a:r>
            <a:r>
              <a:rPr lang="en-US" altLang="en-US" baseline="30000"/>
              <a:t>-1</a:t>
            </a:r>
            <a:r>
              <a:rPr lang="en-US" altLang="en-US"/>
              <a:t> &lt; Light extinction</a:t>
            </a:r>
          </a:p>
          <a:p>
            <a:pPr algn="l"/>
            <a:r>
              <a:rPr lang="en-US" altLang="en-US"/>
              <a:t>Polluted Region: Light extinction &gt; 60 Mm</a:t>
            </a:r>
            <a:r>
              <a:rPr lang="en-US" altLang="en-US" baseline="30000"/>
              <a:t>-1</a:t>
            </a:r>
            <a:endParaRPr lang="en-US" altLang="en-US"/>
          </a:p>
        </p:txBody>
      </p:sp>
      <p:sp>
        <p:nvSpPr>
          <p:cNvPr id="34819" name="Text Box 83"/>
          <p:cNvSpPr txBox="1">
            <a:spLocks noChangeArrowheads="1"/>
          </p:cNvSpPr>
          <p:nvPr/>
        </p:nvSpPr>
        <p:spPr bwMode="auto">
          <a:xfrm>
            <a:off x="241939" y="5043762"/>
            <a:ext cx="4431020" cy="1015663"/>
          </a:xfrm>
          <a:prstGeom prst="rect">
            <a:avLst/>
          </a:prstGeom>
          <a:solidFill>
            <a:srgbClr val="CC99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dirty="0" err="1" smtClean="0"/>
              <a:t>Montseny</a:t>
            </a:r>
            <a:r>
              <a:rPr lang="en-US" altLang="en-US" dirty="0" smtClean="0"/>
              <a:t>: </a:t>
            </a:r>
            <a:r>
              <a:rPr lang="en-US" altLang="en-US" dirty="0"/>
              <a:t>light extinction </a:t>
            </a:r>
            <a:r>
              <a:rPr lang="en-US" altLang="en-US" dirty="0" smtClean="0"/>
              <a:t>~30 </a:t>
            </a:r>
            <a:r>
              <a:rPr lang="en-US" altLang="en-US" dirty="0"/>
              <a:t>Mm</a:t>
            </a:r>
            <a:r>
              <a:rPr lang="en-US" altLang="en-US" baseline="30000" dirty="0"/>
              <a:t>-1</a:t>
            </a:r>
          </a:p>
          <a:p>
            <a:r>
              <a:rPr lang="en-US" altLang="en-US" dirty="0"/>
              <a:t>South Pole: light extinction ~0.5 </a:t>
            </a:r>
            <a:r>
              <a:rPr lang="en-US" altLang="en-US" dirty="0" smtClean="0"/>
              <a:t>Mm</a:t>
            </a:r>
            <a:r>
              <a:rPr lang="en-US" altLang="en-US" baseline="30000" dirty="0" smtClean="0"/>
              <a:t>-1</a:t>
            </a:r>
            <a:endParaRPr lang="en-US" altLang="en-US" dirty="0" smtClean="0"/>
          </a:p>
          <a:p>
            <a:r>
              <a:rPr lang="en-US" altLang="en-US" dirty="0" smtClean="0"/>
              <a:t>Asia: light extinction ~ 100 Mm</a:t>
            </a:r>
            <a:r>
              <a:rPr lang="en-US" altLang="en-US" baseline="30000" dirty="0" smtClean="0"/>
              <a:t>-1</a:t>
            </a:r>
          </a:p>
        </p:txBody>
      </p:sp>
      <p:pic>
        <p:nvPicPr>
          <p:cNvPr id="34820" name="Picture 95" descr="exhaus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200" y="1670050"/>
            <a:ext cx="21209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Line 96"/>
          <p:cNvSpPr>
            <a:spLocks noChangeShapeType="1"/>
          </p:cNvSpPr>
          <p:nvPr/>
        </p:nvSpPr>
        <p:spPr bwMode="auto">
          <a:xfrm>
            <a:off x="2817813" y="1925638"/>
            <a:ext cx="4078287" cy="284162"/>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4822" name="Picture 97" descr="wave_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4232275"/>
            <a:ext cx="2916238"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Line 98"/>
          <p:cNvSpPr>
            <a:spLocks noChangeShapeType="1"/>
          </p:cNvSpPr>
          <p:nvPr/>
        </p:nvSpPr>
        <p:spPr bwMode="auto">
          <a:xfrm>
            <a:off x="2849563" y="2359025"/>
            <a:ext cx="3576637" cy="3016250"/>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4" name="Text Box 80"/>
          <p:cNvSpPr txBox="1">
            <a:spLocks noChangeArrowheads="1"/>
          </p:cNvSpPr>
          <p:nvPr/>
        </p:nvSpPr>
        <p:spPr bwMode="auto">
          <a:xfrm>
            <a:off x="114300" y="1066800"/>
            <a:ext cx="58451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These properties depend on AMOUNT of Aerosol:</a:t>
            </a:r>
          </a:p>
          <a:p>
            <a:pPr algn="l"/>
            <a:endParaRPr lang="en-US" altLang="en-US" i="1"/>
          </a:p>
          <a:p>
            <a:pPr algn="l"/>
            <a:r>
              <a:rPr lang="en-US" altLang="en-US"/>
              <a:t>	Light absorption, </a:t>
            </a:r>
            <a:r>
              <a:rPr lang="en-US" altLang="en-US">
                <a:latin typeface="Symbol" pitchFamily="18" charset="2"/>
              </a:rPr>
              <a:t>s</a:t>
            </a:r>
            <a:r>
              <a:rPr lang="en-US" altLang="en-US" baseline="-25000"/>
              <a:t>ap</a:t>
            </a:r>
            <a:r>
              <a:rPr lang="en-US" altLang="en-US"/>
              <a:t>	</a:t>
            </a:r>
          </a:p>
          <a:p>
            <a:pPr algn="l"/>
            <a:r>
              <a:rPr lang="en-US" altLang="en-US"/>
              <a:t>	Light scattering, </a:t>
            </a:r>
            <a:r>
              <a:rPr lang="en-US" altLang="en-US">
                <a:latin typeface="Symbol" pitchFamily="18" charset="2"/>
              </a:rPr>
              <a:t>s</a:t>
            </a:r>
            <a:r>
              <a:rPr lang="en-US" altLang="en-US" baseline="-25000"/>
              <a:t>sp</a:t>
            </a:r>
          </a:p>
          <a:p>
            <a:pPr algn="l"/>
            <a:r>
              <a:rPr lang="en-US" altLang="en-US"/>
              <a:t>   Back-scattering, </a:t>
            </a:r>
            <a:r>
              <a:rPr lang="en-US" altLang="en-US">
                <a:latin typeface="Symbol" pitchFamily="18" charset="2"/>
              </a:rPr>
              <a:t>s</a:t>
            </a:r>
            <a:r>
              <a:rPr lang="en-US" altLang="en-US" baseline="-25000"/>
              <a:t>bsp</a:t>
            </a:r>
            <a:endParaRPr lang="en-US" altLang="en-US"/>
          </a:p>
          <a:p>
            <a:pPr algn="l"/>
            <a:r>
              <a:rPr lang="en-US" altLang="en-US"/>
              <a:t>	Light extinction, </a:t>
            </a:r>
            <a:r>
              <a:rPr lang="en-US" altLang="en-US">
                <a:latin typeface="Symbol" pitchFamily="18" charset="2"/>
              </a:rPr>
              <a:t>s</a:t>
            </a:r>
            <a:r>
              <a:rPr lang="en-US" altLang="en-US" baseline="-25000"/>
              <a:t>ext</a:t>
            </a:r>
            <a:r>
              <a:rPr lang="en-US" altLang="en-US"/>
              <a:t> = </a:t>
            </a:r>
            <a:r>
              <a:rPr lang="en-US" altLang="en-US">
                <a:latin typeface="Symbol" pitchFamily="18" charset="2"/>
              </a:rPr>
              <a:t>s</a:t>
            </a:r>
            <a:r>
              <a:rPr lang="en-US" altLang="en-US" baseline="-25000"/>
              <a:t>sp </a:t>
            </a:r>
            <a:r>
              <a:rPr lang="en-US" altLang="en-US"/>
              <a:t>+ </a:t>
            </a:r>
            <a:r>
              <a:rPr lang="en-US" altLang="en-US">
                <a:latin typeface="Symbol" pitchFamily="18" charset="2"/>
              </a:rPr>
              <a:t>s</a:t>
            </a:r>
            <a:r>
              <a:rPr lang="en-US" altLang="en-US" baseline="-25000"/>
              <a:t>ap</a:t>
            </a:r>
            <a:endParaRPr lang="en-US" altLang="en-US"/>
          </a:p>
          <a:p>
            <a:pPr algn="l"/>
            <a:endParaRPr lang="en-US" altLang="en-US"/>
          </a:p>
          <a:p>
            <a:pPr algn="l"/>
            <a:r>
              <a:rPr lang="en-US" altLang="en-US"/>
              <a:t>	Number concentration, N</a:t>
            </a:r>
            <a:r>
              <a:rPr lang="en-US" altLang="en-US" baseline="-25000"/>
              <a:t>CN</a:t>
            </a:r>
          </a:p>
        </p:txBody>
      </p:sp>
      <p:sp>
        <p:nvSpPr>
          <p:cNvPr id="2" name="Right Brace 1"/>
          <p:cNvSpPr/>
          <p:nvPr/>
        </p:nvSpPr>
        <p:spPr>
          <a:xfrm>
            <a:off x="2624138" y="2068513"/>
            <a:ext cx="225425" cy="58261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6"/>
          <p:cNvSpPr txBox="1">
            <a:spLocks noChangeArrowheads="1"/>
          </p:cNvSpPr>
          <p:nvPr/>
        </p:nvSpPr>
        <p:spPr bwMode="auto">
          <a:xfrm>
            <a:off x="409575" y="1101725"/>
            <a:ext cx="72199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Visibility </a:t>
            </a:r>
            <a:r>
              <a:rPr lang="en-US" altLang="en-US">
                <a:sym typeface="Wingdings" pitchFamily="2" charset="2"/>
              </a:rPr>
              <a:t> How far one can see (distance)</a:t>
            </a:r>
          </a:p>
          <a:p>
            <a:pPr algn="l"/>
            <a:endParaRPr lang="en-US" altLang="en-US">
              <a:sym typeface="Wingdings" pitchFamily="2" charset="2"/>
            </a:endParaRPr>
          </a:p>
          <a:p>
            <a:pPr algn="l"/>
            <a:endParaRPr lang="en-US" altLang="en-US">
              <a:sym typeface="Wingdings" pitchFamily="2" charset="2"/>
            </a:endParaRPr>
          </a:p>
          <a:p>
            <a:pPr algn="l"/>
            <a:endParaRPr lang="en-US" altLang="en-US">
              <a:sym typeface="Wingdings" pitchFamily="2" charset="2"/>
            </a:endParaRPr>
          </a:p>
          <a:p>
            <a:pPr algn="l"/>
            <a:endParaRPr lang="en-US" altLang="en-US">
              <a:sym typeface="Wingdings" pitchFamily="2" charset="2"/>
            </a:endParaRPr>
          </a:p>
          <a:p>
            <a:pPr algn="l"/>
            <a:r>
              <a:rPr lang="en-US" altLang="en-US">
                <a:sym typeface="Wingdings" pitchFamily="2" charset="2"/>
              </a:rPr>
              <a:t>Light extinction inversely proportional to visibility  1/distance</a:t>
            </a:r>
            <a:endParaRPr lang="en-US" altLang="en-US"/>
          </a:p>
        </p:txBody>
      </p:sp>
      <p:pic>
        <p:nvPicPr>
          <p:cNvPr id="35842" name="Picture 7" descr="rmnp_visi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324225"/>
            <a:ext cx="7239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8"/>
          <p:cNvSpPr txBox="1">
            <a:spLocks noChangeArrowheads="1"/>
          </p:cNvSpPr>
          <p:nvPr/>
        </p:nvSpPr>
        <p:spPr bwMode="auto">
          <a:xfrm>
            <a:off x="552450" y="6194425"/>
            <a:ext cx="7173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en-US" sz="1800"/>
              <a:t>Rocky Mountain National Park   		</a:t>
            </a:r>
            <a:r>
              <a:rPr lang="en-US" altLang="en-US" sz="1200"/>
              <a:t>http://vista.cira.colostate.edu/views</a:t>
            </a:r>
            <a:r>
              <a:rPr lang="en-US" altLang="en-US" sz="1800"/>
              <a:t>/</a:t>
            </a:r>
          </a:p>
        </p:txBody>
      </p:sp>
      <p:sp>
        <p:nvSpPr>
          <p:cNvPr id="35844" name="Text Box 9"/>
          <p:cNvSpPr txBox="1">
            <a:spLocks noChangeArrowheads="1"/>
          </p:cNvSpPr>
          <p:nvPr/>
        </p:nvSpPr>
        <p:spPr bwMode="auto">
          <a:xfrm>
            <a:off x="1350963" y="184150"/>
            <a:ext cx="571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en-US" sz="2800"/>
              <a:t>Mm</a:t>
            </a:r>
            <a:r>
              <a:rPr lang="en-US" altLang="en-US" sz="2800" baseline="30000"/>
              <a:t>-1</a:t>
            </a:r>
            <a:r>
              <a:rPr lang="en-US" altLang="en-US" sz="2800"/>
              <a:t> - What are these weird units?</a:t>
            </a:r>
            <a:endParaRPr lang="en-US" altLang="en-US" sz="2800" u="sng"/>
          </a:p>
        </p:txBody>
      </p:sp>
      <p:sp>
        <p:nvSpPr>
          <p:cNvPr id="35845" name="Rectangle 10"/>
          <p:cNvSpPr>
            <a:spLocks noChangeArrowheads="1"/>
          </p:cNvSpPr>
          <p:nvPr/>
        </p:nvSpPr>
        <p:spPr bwMode="auto">
          <a:xfrm>
            <a:off x="2228850" y="3375025"/>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en-US">
                <a:latin typeface="Symbol" pitchFamily="18" charset="2"/>
                <a:sym typeface="WP MathA" pitchFamily="2" charset="2"/>
              </a:rPr>
              <a:t>s</a:t>
            </a:r>
            <a:r>
              <a:rPr lang="en-US" altLang="en-US" baseline="-25000">
                <a:sym typeface="WP MathA" pitchFamily="2" charset="2"/>
              </a:rPr>
              <a:t>ext</a:t>
            </a:r>
            <a:r>
              <a:rPr lang="en-US" altLang="en-US">
                <a:sym typeface="WP MathA" pitchFamily="2" charset="2"/>
              </a:rPr>
              <a:t> = 20 Mm</a:t>
            </a:r>
            <a:r>
              <a:rPr lang="en-US" altLang="en-US" baseline="30000">
                <a:sym typeface="WP MathA" pitchFamily="2" charset="2"/>
              </a:rPr>
              <a:t>-1</a:t>
            </a:r>
          </a:p>
        </p:txBody>
      </p:sp>
      <p:sp>
        <p:nvSpPr>
          <p:cNvPr id="35846" name="Rectangle 11"/>
          <p:cNvSpPr>
            <a:spLocks noChangeArrowheads="1"/>
          </p:cNvSpPr>
          <p:nvPr/>
        </p:nvSpPr>
        <p:spPr bwMode="auto">
          <a:xfrm>
            <a:off x="5657850" y="335915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en-US">
                <a:latin typeface="Symbol" pitchFamily="18" charset="2"/>
                <a:sym typeface="WP MathA" pitchFamily="2" charset="2"/>
              </a:rPr>
              <a:t>s</a:t>
            </a:r>
            <a:r>
              <a:rPr lang="en-US" altLang="en-US" baseline="-25000">
                <a:sym typeface="WP MathA" pitchFamily="2" charset="2"/>
              </a:rPr>
              <a:t>ext</a:t>
            </a:r>
            <a:r>
              <a:rPr lang="en-US" altLang="en-US">
                <a:sym typeface="WP MathA" pitchFamily="2" charset="2"/>
              </a:rPr>
              <a:t> = 200 Mm</a:t>
            </a:r>
            <a:r>
              <a:rPr lang="en-US" altLang="en-US" baseline="30000">
                <a:sym typeface="WP MathA" pitchFamily="2" charset="2"/>
              </a:rPr>
              <a:t>-1</a:t>
            </a:r>
          </a:p>
        </p:txBody>
      </p:sp>
      <p:sp>
        <p:nvSpPr>
          <p:cNvPr id="35847" name="Text Box 14"/>
          <p:cNvSpPr txBox="1">
            <a:spLocks noChangeArrowheads="1"/>
          </p:cNvSpPr>
          <p:nvPr/>
        </p:nvSpPr>
        <p:spPr bwMode="auto">
          <a:xfrm>
            <a:off x="952500" y="1471613"/>
            <a:ext cx="548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Distance unit conversions </a:t>
            </a:r>
            <a:r>
              <a:rPr lang="en-US" altLang="en-US">
                <a:sym typeface="Wingdings" pitchFamily="2" charset="2"/>
              </a:rPr>
              <a:t></a:t>
            </a:r>
            <a:r>
              <a:rPr lang="en-US" altLang="en-US"/>
              <a:t> 1 km = 0.001 Mm</a:t>
            </a:r>
          </a:p>
        </p:txBody>
      </p:sp>
      <p:sp>
        <p:nvSpPr>
          <p:cNvPr id="35848" name="Line 15"/>
          <p:cNvSpPr>
            <a:spLocks noChangeShapeType="1"/>
          </p:cNvSpPr>
          <p:nvPr/>
        </p:nvSpPr>
        <p:spPr bwMode="auto">
          <a:xfrm flipV="1">
            <a:off x="1409700" y="622300"/>
            <a:ext cx="5676900" cy="1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49" name="Text Box 16"/>
          <p:cNvSpPr txBox="1">
            <a:spLocks noChangeArrowheads="1"/>
          </p:cNvSpPr>
          <p:nvPr/>
        </p:nvSpPr>
        <p:spPr bwMode="auto">
          <a:xfrm>
            <a:off x="1574800" y="5713413"/>
            <a:ext cx="1741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a:t>(120 miles visibility)</a:t>
            </a:r>
            <a:endParaRPr lang="en-US" altLang="en-US"/>
          </a:p>
        </p:txBody>
      </p:sp>
      <p:sp>
        <p:nvSpPr>
          <p:cNvPr id="35850" name="Text Box 17"/>
          <p:cNvSpPr txBox="1">
            <a:spLocks noChangeArrowheads="1"/>
          </p:cNvSpPr>
          <p:nvPr/>
        </p:nvSpPr>
        <p:spPr bwMode="auto">
          <a:xfrm>
            <a:off x="5353050" y="5727700"/>
            <a:ext cx="1627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a:t>(12 miles visibility)</a:t>
            </a:r>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4"/>
          <p:cNvSpPr txBox="1">
            <a:spLocks noChangeArrowheads="1"/>
          </p:cNvSpPr>
          <p:nvPr/>
        </p:nvSpPr>
        <p:spPr bwMode="auto">
          <a:xfrm>
            <a:off x="2038350" y="82550"/>
            <a:ext cx="511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dirty="0"/>
              <a:t>Derived aerosol optical properties</a:t>
            </a:r>
          </a:p>
        </p:txBody>
      </p:sp>
      <p:sp>
        <p:nvSpPr>
          <p:cNvPr id="36866" name="Text Box 7"/>
          <p:cNvSpPr txBox="1">
            <a:spLocks noChangeArrowheads="1"/>
          </p:cNvSpPr>
          <p:nvPr/>
        </p:nvSpPr>
        <p:spPr bwMode="auto">
          <a:xfrm>
            <a:off x="365125" y="2327275"/>
            <a:ext cx="370325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dirty="0"/>
              <a:t>Backscatter fraction</a:t>
            </a:r>
          </a:p>
          <a:p>
            <a:pPr algn="l"/>
            <a:endParaRPr lang="en-US" altLang="en-US" dirty="0"/>
          </a:p>
          <a:p>
            <a:pPr algn="l"/>
            <a:r>
              <a:rPr lang="en-US" altLang="en-US" dirty="0"/>
              <a:t>Scattering </a:t>
            </a:r>
            <a:r>
              <a:rPr lang="en-US" altLang="en-US" dirty="0" err="1"/>
              <a:t>Ångström</a:t>
            </a:r>
            <a:r>
              <a:rPr lang="en-US" altLang="en-US" dirty="0"/>
              <a:t> exponent</a:t>
            </a:r>
          </a:p>
          <a:p>
            <a:pPr algn="l"/>
            <a:endParaRPr lang="en-US" altLang="en-US" dirty="0"/>
          </a:p>
          <a:p>
            <a:pPr algn="l"/>
            <a:r>
              <a:rPr lang="en-US" altLang="en-US" dirty="0"/>
              <a:t>Absorption </a:t>
            </a:r>
            <a:r>
              <a:rPr lang="en-US" altLang="en-US" dirty="0" err="1"/>
              <a:t>Ångström</a:t>
            </a:r>
            <a:r>
              <a:rPr lang="en-US" altLang="en-US" dirty="0"/>
              <a:t> exponent</a:t>
            </a:r>
          </a:p>
          <a:p>
            <a:pPr algn="l"/>
            <a:endParaRPr lang="en-US" altLang="en-US" dirty="0"/>
          </a:p>
          <a:p>
            <a:pPr algn="l"/>
            <a:r>
              <a:rPr lang="en-US" altLang="en-US" dirty="0" smtClean="0"/>
              <a:t>Single </a:t>
            </a:r>
            <a:r>
              <a:rPr lang="en-US" altLang="en-US" dirty="0"/>
              <a:t>scattering albedo</a:t>
            </a:r>
          </a:p>
          <a:p>
            <a:pPr algn="l"/>
            <a:endParaRPr lang="en-US" altLang="en-US" dirty="0"/>
          </a:p>
        </p:txBody>
      </p:sp>
      <p:sp>
        <p:nvSpPr>
          <p:cNvPr id="36867" name="AutoShape 9"/>
          <p:cNvSpPr>
            <a:spLocks/>
          </p:cNvSpPr>
          <p:nvPr/>
        </p:nvSpPr>
        <p:spPr bwMode="auto">
          <a:xfrm>
            <a:off x="2648552" y="2347311"/>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36868" name="Text Box 10"/>
          <p:cNvSpPr txBox="1">
            <a:spLocks noChangeArrowheads="1"/>
          </p:cNvSpPr>
          <p:nvPr/>
        </p:nvSpPr>
        <p:spPr bwMode="auto">
          <a:xfrm>
            <a:off x="2915362" y="2333023"/>
            <a:ext cx="5541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i="1" dirty="0"/>
              <a:t>Angular dependence of scattering</a:t>
            </a:r>
          </a:p>
        </p:txBody>
      </p:sp>
      <p:sp>
        <p:nvSpPr>
          <p:cNvPr id="36869" name="Text Box 11"/>
          <p:cNvSpPr txBox="1">
            <a:spLocks noChangeArrowheads="1"/>
          </p:cNvSpPr>
          <p:nvPr/>
        </p:nvSpPr>
        <p:spPr bwMode="auto">
          <a:xfrm>
            <a:off x="4043533" y="2949193"/>
            <a:ext cx="4752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i="1" dirty="0"/>
              <a:t>Wavelength dependence of scattering </a:t>
            </a:r>
          </a:p>
        </p:txBody>
      </p:sp>
      <p:sp>
        <p:nvSpPr>
          <p:cNvPr id="36872" name="Text Box 18"/>
          <p:cNvSpPr txBox="1">
            <a:spLocks noChangeArrowheads="1"/>
          </p:cNvSpPr>
          <p:nvPr/>
        </p:nvSpPr>
        <p:spPr bwMode="auto">
          <a:xfrm>
            <a:off x="569913" y="560388"/>
            <a:ext cx="75184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buFontTx/>
              <a:buChar char="•"/>
            </a:pPr>
            <a:r>
              <a:rPr lang="en-US" altLang="en-US" dirty="0" smtClean="0"/>
              <a:t>DON’T </a:t>
            </a:r>
            <a:r>
              <a:rPr lang="en-US" altLang="en-US" dirty="0"/>
              <a:t>depend on amount of </a:t>
            </a:r>
            <a:r>
              <a:rPr lang="en-US" altLang="en-US" dirty="0" smtClean="0"/>
              <a:t>particles – dimensionless  </a:t>
            </a:r>
            <a:endParaRPr lang="en-US" altLang="en-US" dirty="0"/>
          </a:p>
          <a:p>
            <a:pPr algn="l">
              <a:buFontTx/>
              <a:buChar char="•"/>
            </a:pPr>
            <a:r>
              <a:rPr lang="en-US" altLang="en-US" dirty="0"/>
              <a:t>Useful for comparing different sites, events</a:t>
            </a:r>
          </a:p>
          <a:p>
            <a:pPr algn="l">
              <a:buFontTx/>
              <a:buChar char="•"/>
            </a:pPr>
            <a:r>
              <a:rPr lang="en-US" altLang="en-US" dirty="0"/>
              <a:t>Used in climate forcing calculations</a:t>
            </a:r>
          </a:p>
          <a:p>
            <a:pPr algn="l">
              <a:buFontTx/>
              <a:buChar char="•"/>
            </a:pPr>
            <a:r>
              <a:rPr lang="en-US" altLang="en-US" dirty="0"/>
              <a:t>Additional hints about particle ‘nature’ (chemistry/microphysics)</a:t>
            </a:r>
          </a:p>
        </p:txBody>
      </p:sp>
      <p:sp>
        <p:nvSpPr>
          <p:cNvPr id="36873" name="Rectangle 22"/>
          <p:cNvSpPr>
            <a:spLocks noChangeArrowheads="1"/>
          </p:cNvSpPr>
          <p:nvPr/>
        </p:nvSpPr>
        <p:spPr bwMode="auto">
          <a:xfrm>
            <a:off x="3391538" y="4177301"/>
            <a:ext cx="3589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i="1" dirty="0" smtClean="0"/>
              <a:t>Relative amount of absorption</a:t>
            </a:r>
            <a:endParaRPr lang="en-US" altLang="en-US" i="1" dirty="0"/>
          </a:p>
        </p:txBody>
      </p:sp>
      <p:sp>
        <p:nvSpPr>
          <p:cNvPr id="36877" name="Text Box 11"/>
          <p:cNvSpPr txBox="1">
            <a:spLocks noChangeArrowheads="1"/>
          </p:cNvSpPr>
          <p:nvPr/>
        </p:nvSpPr>
        <p:spPr bwMode="auto">
          <a:xfrm>
            <a:off x="4169294" y="3525768"/>
            <a:ext cx="5075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i="1" dirty="0"/>
              <a:t>Wavelength dependence of absorption</a:t>
            </a:r>
          </a:p>
        </p:txBody>
      </p:sp>
      <p:sp>
        <p:nvSpPr>
          <p:cNvPr id="36878" name="AutoShape 9"/>
          <p:cNvSpPr>
            <a:spLocks/>
          </p:cNvSpPr>
          <p:nvPr/>
        </p:nvSpPr>
        <p:spPr bwMode="auto">
          <a:xfrm>
            <a:off x="3879573" y="2940050"/>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36879" name="AutoShape 9"/>
          <p:cNvSpPr>
            <a:spLocks/>
          </p:cNvSpPr>
          <p:nvPr/>
        </p:nvSpPr>
        <p:spPr bwMode="auto">
          <a:xfrm>
            <a:off x="3197959" y="4146218"/>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36880" name="TextBox 1"/>
          <p:cNvSpPr txBox="1">
            <a:spLocks noChangeArrowheads="1"/>
          </p:cNvSpPr>
          <p:nvPr/>
        </p:nvSpPr>
        <p:spPr bwMode="auto">
          <a:xfrm>
            <a:off x="1600200" y="6135688"/>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 f(extinction, backscatter fraction, single scattering albedo)</a:t>
            </a:r>
          </a:p>
        </p:txBody>
      </p:sp>
      <p:sp>
        <p:nvSpPr>
          <p:cNvPr id="36881" name="TextBox 2"/>
          <p:cNvSpPr txBox="1">
            <a:spLocks noChangeArrowheads="1"/>
          </p:cNvSpPr>
          <p:nvPr/>
        </p:nvSpPr>
        <p:spPr bwMode="auto">
          <a:xfrm>
            <a:off x="385763" y="5830888"/>
            <a:ext cx="13255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Aerosol </a:t>
            </a:r>
          </a:p>
          <a:p>
            <a:r>
              <a:rPr lang="en-US" altLang="en-US"/>
              <a:t>Radiative </a:t>
            </a:r>
          </a:p>
          <a:p>
            <a:r>
              <a:rPr lang="en-US" altLang="en-US"/>
              <a:t>Forcing</a:t>
            </a:r>
          </a:p>
        </p:txBody>
      </p:sp>
      <p:sp>
        <p:nvSpPr>
          <p:cNvPr id="4" name="Rectangle 3"/>
          <p:cNvSpPr/>
          <p:nvPr/>
        </p:nvSpPr>
        <p:spPr>
          <a:xfrm>
            <a:off x="365125" y="5830888"/>
            <a:ext cx="8415338" cy="1016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Rectangle 1"/>
          <p:cNvSpPr/>
          <p:nvPr/>
        </p:nvSpPr>
        <p:spPr>
          <a:xfrm>
            <a:off x="293147" y="3549728"/>
            <a:ext cx="3950861" cy="441465"/>
          </a:xfrm>
          <a:prstGeom prst="rect">
            <a:avLst/>
          </a:prstGeom>
          <a:noFill/>
          <a:ln w="38100">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7897" y="4133609"/>
            <a:ext cx="3220616" cy="436224"/>
          </a:xfrm>
          <a:prstGeom prst="rect">
            <a:avLst/>
          </a:prstGeom>
          <a:noFill/>
          <a:ln w="38100">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3789" y="2911376"/>
            <a:ext cx="3794225" cy="483465"/>
          </a:xfrm>
          <a:prstGeom prst="rect">
            <a:avLst/>
          </a:prstGeom>
          <a:noFill/>
          <a:ln w="38100">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utoShape 9"/>
          <p:cNvSpPr>
            <a:spLocks/>
          </p:cNvSpPr>
          <p:nvPr/>
        </p:nvSpPr>
        <p:spPr bwMode="auto">
          <a:xfrm>
            <a:off x="3929143" y="3523166"/>
            <a:ext cx="238125" cy="430213"/>
          </a:xfrm>
          <a:prstGeom prst="rightBrace">
            <a:avLst>
              <a:gd name="adj1" fmla="val 31667"/>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3" name="Rectangle 2"/>
          <p:cNvSpPr/>
          <p:nvPr/>
        </p:nvSpPr>
        <p:spPr>
          <a:xfrm>
            <a:off x="278295" y="2355574"/>
            <a:ext cx="8378687" cy="526774"/>
          </a:xfrm>
          <a:prstGeom prst="rect">
            <a:avLst/>
          </a:prstGeom>
          <a:solidFill>
            <a:srgbClr val="F907A8"/>
          </a:solidFill>
          <a:ln>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81608" y="3339547"/>
            <a:ext cx="8378687" cy="188843"/>
          </a:xfrm>
          <a:prstGeom prst="rect">
            <a:avLst/>
          </a:prstGeom>
          <a:solidFill>
            <a:srgbClr val="F907A8"/>
          </a:solidFill>
          <a:ln>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74984" y="3959080"/>
            <a:ext cx="8378687" cy="188843"/>
          </a:xfrm>
          <a:prstGeom prst="rect">
            <a:avLst/>
          </a:prstGeom>
          <a:solidFill>
            <a:srgbClr val="F907A8"/>
          </a:solidFill>
          <a:ln>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96141" y="2865778"/>
            <a:ext cx="4760841" cy="526774"/>
          </a:xfrm>
          <a:prstGeom prst="rect">
            <a:avLst/>
          </a:prstGeom>
          <a:solidFill>
            <a:srgbClr val="F907A8"/>
          </a:solidFill>
          <a:ln>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smtClean="0"/>
              <a:t>size</a:t>
            </a:r>
            <a:endParaRPr lang="en-US" dirty="0"/>
          </a:p>
        </p:txBody>
      </p:sp>
      <p:sp>
        <p:nvSpPr>
          <p:cNvPr id="27" name="Rectangle 26"/>
          <p:cNvSpPr/>
          <p:nvPr/>
        </p:nvSpPr>
        <p:spPr>
          <a:xfrm>
            <a:off x="4015409" y="3415738"/>
            <a:ext cx="4644888" cy="526774"/>
          </a:xfrm>
          <a:prstGeom prst="rect">
            <a:avLst/>
          </a:prstGeom>
          <a:solidFill>
            <a:srgbClr val="F907A8"/>
          </a:solidFill>
          <a:ln>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smtClean="0"/>
              <a:t>composition</a:t>
            </a:r>
            <a:endParaRPr lang="en-US" dirty="0"/>
          </a:p>
        </p:txBody>
      </p:sp>
      <p:sp>
        <p:nvSpPr>
          <p:cNvPr id="28" name="Rectangle 27"/>
          <p:cNvSpPr/>
          <p:nvPr/>
        </p:nvSpPr>
        <p:spPr>
          <a:xfrm>
            <a:off x="3269974" y="4055149"/>
            <a:ext cx="5393638" cy="526774"/>
          </a:xfrm>
          <a:prstGeom prst="rect">
            <a:avLst/>
          </a:prstGeom>
          <a:solidFill>
            <a:srgbClr val="F907A8"/>
          </a:solidFill>
          <a:ln>
            <a:solidFill>
              <a:srgbClr val="F90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smtClean="0"/>
              <a:t>composition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9"/>
          <p:cNvSpPr txBox="1">
            <a:spLocks noChangeArrowheads="1"/>
          </p:cNvSpPr>
          <p:nvPr/>
        </p:nvSpPr>
        <p:spPr bwMode="auto">
          <a:xfrm>
            <a:off x="3416300" y="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a:cs typeface="Arial" pitchFamily="34" charset="0"/>
              </a:rPr>
              <a:t>Time for fun!</a:t>
            </a:r>
          </a:p>
        </p:txBody>
      </p:sp>
      <p:sp>
        <p:nvSpPr>
          <p:cNvPr id="26627" name="TextBox 3"/>
          <p:cNvSpPr txBox="1">
            <a:spLocks noChangeArrowheads="1"/>
          </p:cNvSpPr>
          <p:nvPr/>
        </p:nvSpPr>
        <p:spPr bwMode="auto">
          <a:xfrm>
            <a:off x="449044" y="2292897"/>
            <a:ext cx="6429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342900" indent="-342900" algn="l">
              <a:buFont typeface="Arial" charset="0"/>
              <a:buChar char="•"/>
              <a:defRPr/>
            </a:pPr>
            <a:r>
              <a:rPr lang="en-US" sz="2000" dirty="0" smtClean="0">
                <a:latin typeface="Arial" charset="0"/>
              </a:rPr>
              <a:t>Climatology and trends in aerosol optical properties </a:t>
            </a:r>
          </a:p>
          <a:p>
            <a:pPr marL="342900" indent="-342900" algn="l">
              <a:buFont typeface="Arial" charset="0"/>
              <a:buChar char="•"/>
              <a:defRPr/>
            </a:pPr>
            <a:r>
              <a:rPr lang="en-US" sz="2000" dirty="0" smtClean="0">
                <a:latin typeface="Arial" charset="0"/>
              </a:rPr>
              <a:t>Airborne measurements and satellite comparisons</a:t>
            </a:r>
          </a:p>
          <a:p>
            <a:pPr marL="342900" indent="-342900" algn="l">
              <a:buFont typeface="Arial" charset="0"/>
              <a:buChar char="•"/>
              <a:defRPr/>
            </a:pPr>
            <a:r>
              <a:rPr lang="en-US" sz="2000" dirty="0">
                <a:latin typeface="Arial" charset="0"/>
              </a:rPr>
              <a:t>Model-Measurement </a:t>
            </a:r>
            <a:r>
              <a:rPr lang="en-US" sz="2000" dirty="0" smtClean="0">
                <a:latin typeface="Arial" charset="0"/>
              </a:rPr>
              <a:t>comparisons</a:t>
            </a:r>
            <a:endParaRPr lang="en-US" sz="2000" dirty="0">
              <a:latin typeface="Arial" charset="0"/>
            </a:endParaRPr>
          </a:p>
        </p:txBody>
      </p:sp>
      <p:pic>
        <p:nvPicPr>
          <p:cNvPr id="460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2963" y="3467100"/>
            <a:ext cx="444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2"/>
          <p:cNvSpPr txBox="1">
            <a:spLocks noChangeArrowheads="1"/>
          </p:cNvSpPr>
          <p:nvPr/>
        </p:nvSpPr>
        <p:spPr bwMode="auto">
          <a:xfrm>
            <a:off x="5688013" y="6470650"/>
            <a:ext cx="2365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solidFill>
                  <a:srgbClr val="CCECFF"/>
                </a:solidFill>
              </a:rPr>
              <a:t>Trinidad Head, CA</a:t>
            </a:r>
          </a:p>
        </p:txBody>
      </p:sp>
      <p:pic>
        <p:nvPicPr>
          <p:cNvPr id="4608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3467100"/>
            <a:ext cx="444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2"/>
          <p:cNvSpPr txBox="1">
            <a:spLocks noChangeArrowheads="1"/>
          </p:cNvSpPr>
          <p:nvPr/>
        </p:nvSpPr>
        <p:spPr bwMode="auto">
          <a:xfrm>
            <a:off x="69850" y="6508750"/>
            <a:ext cx="1793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t>Storm Peak, CO</a:t>
            </a:r>
          </a:p>
        </p:txBody>
      </p:sp>
      <p:sp>
        <p:nvSpPr>
          <p:cNvPr id="8" name="TextBox 2"/>
          <p:cNvSpPr txBox="1">
            <a:spLocks noChangeArrowheads="1"/>
          </p:cNvSpPr>
          <p:nvPr/>
        </p:nvSpPr>
        <p:spPr bwMode="auto">
          <a:xfrm>
            <a:off x="361950" y="571391"/>
            <a:ext cx="68323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u="sng" dirty="0"/>
              <a:t>Good</a:t>
            </a:r>
            <a:r>
              <a:rPr lang="en-US" altLang="en-US" dirty="0"/>
              <a:t> long term data:</a:t>
            </a:r>
          </a:p>
          <a:p>
            <a:pPr algn="l"/>
            <a:r>
              <a:rPr lang="en-US" altLang="en-US" dirty="0">
                <a:sym typeface="Wingdings" pitchFamily="2" charset="2"/>
              </a:rPr>
              <a:t>consistent measurements (instruments and support)</a:t>
            </a:r>
          </a:p>
          <a:p>
            <a:pPr algn="l"/>
            <a:r>
              <a:rPr lang="en-US" altLang="en-US" dirty="0">
                <a:sym typeface="Wingdings" pitchFamily="2" charset="2"/>
              </a:rPr>
              <a:t>good documentation (sampling and instrument changes)</a:t>
            </a:r>
          </a:p>
          <a:p>
            <a:pPr algn="l"/>
            <a:r>
              <a:rPr lang="en-US" altLang="en-US" dirty="0">
                <a:sym typeface="Wingdings" pitchFamily="2" charset="2"/>
              </a:rPr>
              <a:t>regionally representative - local contamination removed</a:t>
            </a:r>
          </a:p>
        </p:txBody>
      </p:sp>
      <p:sp>
        <p:nvSpPr>
          <p:cNvPr id="2" name="Down Arrow 1"/>
          <p:cNvSpPr/>
          <p:nvPr/>
        </p:nvSpPr>
        <p:spPr>
          <a:xfrm>
            <a:off x="2774731" y="1881352"/>
            <a:ext cx="683172" cy="4729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3"/>
          <p:cNvSpPr txBox="1">
            <a:spLocks noChangeArrowheads="1"/>
          </p:cNvSpPr>
          <p:nvPr/>
        </p:nvSpPr>
        <p:spPr bwMode="auto">
          <a:xfrm>
            <a:off x="7154863" y="1373188"/>
            <a:ext cx="21574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endParaRPr lang="en-US" altLang="en-US">
              <a:cs typeface="Arial" pitchFamily="34" charset="0"/>
            </a:endParaRPr>
          </a:p>
          <a:p>
            <a:pPr algn="l"/>
            <a:r>
              <a:rPr lang="en-US" altLang="en-US">
                <a:cs typeface="Arial" pitchFamily="34" charset="0"/>
              </a:rPr>
              <a:t>Wide range in aerosol amount</a:t>
            </a:r>
          </a:p>
          <a:p>
            <a:pPr algn="l"/>
            <a:endParaRPr lang="en-US" altLang="en-US">
              <a:cs typeface="Arial" pitchFamily="34" charset="0"/>
            </a:endParaRPr>
          </a:p>
          <a:p>
            <a:pPr algn="l"/>
            <a:endParaRPr lang="en-US" altLang="en-US">
              <a:cs typeface="Arial" pitchFamily="34" charset="0"/>
            </a:endParaRPr>
          </a:p>
          <a:p>
            <a:pPr algn="l"/>
            <a:endParaRPr lang="en-US" altLang="en-US">
              <a:cs typeface="Arial" pitchFamily="34" charset="0"/>
            </a:endParaRPr>
          </a:p>
          <a:p>
            <a:pPr algn="l"/>
            <a:r>
              <a:rPr lang="en-US" altLang="en-US">
                <a:cs typeface="Arial" pitchFamily="34" charset="0"/>
              </a:rPr>
              <a:t>No relationship between amount and “nature” of aerosol</a:t>
            </a:r>
            <a:endParaRPr lang="en-US" altLang="en-US">
              <a:cs typeface="Arial" pitchFamily="34" charset="0"/>
              <a:sym typeface="Wingdings" pitchFamily="2" charset="2"/>
            </a:endParaRPr>
          </a:p>
        </p:txBody>
      </p:sp>
      <p:sp>
        <p:nvSpPr>
          <p:cNvPr id="38914" name="TextBox 19"/>
          <p:cNvSpPr txBox="1">
            <a:spLocks noChangeArrowheads="1"/>
          </p:cNvSpPr>
          <p:nvPr/>
        </p:nvSpPr>
        <p:spPr bwMode="auto">
          <a:xfrm>
            <a:off x="392549" y="0"/>
            <a:ext cx="8104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smtClean="0">
                <a:cs typeface="Arial" pitchFamily="34" charset="0"/>
              </a:rPr>
              <a:t>Annual climatology from </a:t>
            </a:r>
            <a:r>
              <a:rPr lang="en-US" altLang="en-US" sz="2400" b="1" u="sng" dirty="0">
                <a:cs typeface="Arial" pitchFamily="34" charset="0"/>
              </a:rPr>
              <a:t>NOAA Collaborative Network</a:t>
            </a:r>
          </a:p>
        </p:txBody>
      </p:sp>
      <p:sp>
        <p:nvSpPr>
          <p:cNvPr id="38915" name="TextBox 20"/>
          <p:cNvSpPr txBox="1">
            <a:spLocks noChangeArrowheads="1"/>
          </p:cNvSpPr>
          <p:nvPr/>
        </p:nvSpPr>
        <p:spPr bwMode="auto">
          <a:xfrm>
            <a:off x="4721225" y="4005263"/>
            <a:ext cx="14827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cs typeface="Arial" pitchFamily="34" charset="0"/>
              </a:rPr>
              <a:t>Polar</a:t>
            </a:r>
          </a:p>
          <a:p>
            <a:r>
              <a:rPr lang="en-US" altLang="en-US">
                <a:solidFill>
                  <a:srgbClr val="7030A0"/>
                </a:solidFill>
                <a:cs typeface="Arial" pitchFamily="34" charset="0"/>
              </a:rPr>
              <a:t>Mountain</a:t>
            </a:r>
          </a:p>
          <a:p>
            <a:r>
              <a:rPr lang="en-US" altLang="en-US">
                <a:solidFill>
                  <a:srgbClr val="008000"/>
                </a:solidFill>
                <a:cs typeface="Arial" pitchFamily="34" charset="0"/>
              </a:rPr>
              <a:t>Continental</a:t>
            </a:r>
          </a:p>
          <a:p>
            <a:r>
              <a:rPr lang="en-US" altLang="en-US">
                <a:solidFill>
                  <a:srgbClr val="0000FF"/>
                </a:solidFill>
                <a:cs typeface="Arial" pitchFamily="34" charset="0"/>
              </a:rPr>
              <a:t>Coastal</a:t>
            </a:r>
          </a:p>
        </p:txBody>
      </p:sp>
      <p:pic>
        <p:nvPicPr>
          <p:cNvPr id="38916" name="Picture 21" descr="alb_ext.png"/>
          <p:cNvPicPr>
            <a:picLocks noChangeAspect="1"/>
          </p:cNvPicPr>
          <p:nvPr/>
        </p:nvPicPr>
        <p:blipFill>
          <a:blip r:embed="rId2">
            <a:extLst>
              <a:ext uri="{28A0092B-C50C-407E-A947-70E740481C1C}">
                <a14:useLocalDpi xmlns:a14="http://schemas.microsoft.com/office/drawing/2010/main" val="0"/>
              </a:ext>
            </a:extLst>
          </a:blip>
          <a:srcRect l="4611"/>
          <a:stretch>
            <a:fillRect/>
          </a:stretch>
        </p:blipFill>
        <p:spPr bwMode="auto">
          <a:xfrm>
            <a:off x="360363" y="407988"/>
            <a:ext cx="6935787"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2"/>
          <p:cNvSpPr txBox="1">
            <a:spLocks noChangeArrowheads="1"/>
          </p:cNvSpPr>
          <p:nvPr/>
        </p:nvSpPr>
        <p:spPr bwMode="auto">
          <a:xfrm>
            <a:off x="393700" y="6035675"/>
            <a:ext cx="8707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Aft>
                <a:spcPts val="600"/>
              </a:spcAft>
            </a:pPr>
            <a:r>
              <a:rPr lang="en-US" altLang="en-US">
                <a:cs typeface="Arial" pitchFamily="34" charset="0"/>
                <a:sym typeface="Wingdings" pitchFamily="2" charset="2"/>
              </a:rPr>
              <a:t>Important to measure regionally representative air masses.</a:t>
            </a:r>
          </a:p>
        </p:txBody>
      </p:sp>
      <p:sp>
        <p:nvSpPr>
          <p:cNvPr id="38918" name="TextBox 24"/>
          <p:cNvSpPr txBox="1">
            <a:spLocks noChangeArrowheads="1"/>
          </p:cNvSpPr>
          <p:nvPr/>
        </p:nvSpPr>
        <p:spPr bwMode="auto">
          <a:xfrm rot="-5400000">
            <a:off x="-1066007" y="1453357"/>
            <a:ext cx="24225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b="1">
                <a:cs typeface="Arial" pitchFamily="34" charset="0"/>
              </a:rPr>
              <a:t>scattering (Mm</a:t>
            </a:r>
            <a:r>
              <a:rPr lang="en-US" altLang="en-US" sz="1600" b="1" baseline="30000">
                <a:cs typeface="Arial" pitchFamily="34" charset="0"/>
              </a:rPr>
              <a:t>-1</a:t>
            </a:r>
            <a:r>
              <a:rPr lang="en-US" altLang="en-US" sz="1600" b="1">
                <a:cs typeface="Arial" pitchFamily="34" charset="0"/>
              </a:rPr>
              <a:t>)</a:t>
            </a:r>
          </a:p>
        </p:txBody>
      </p:sp>
      <p:sp>
        <p:nvSpPr>
          <p:cNvPr id="38919" name="TextBox 25"/>
          <p:cNvSpPr txBox="1">
            <a:spLocks noChangeArrowheads="1"/>
          </p:cNvSpPr>
          <p:nvPr/>
        </p:nvSpPr>
        <p:spPr bwMode="auto">
          <a:xfrm rot="-5400000">
            <a:off x="-1066800" y="4184650"/>
            <a:ext cx="242411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b="1">
                <a:cs typeface="Arial" pitchFamily="34" charset="0"/>
              </a:rPr>
              <a:t>single-scattering albedo</a:t>
            </a:r>
          </a:p>
        </p:txBody>
      </p:sp>
      <p:sp>
        <p:nvSpPr>
          <p:cNvPr id="2" name="5-Point Star 1"/>
          <p:cNvSpPr/>
          <p:nvPr/>
        </p:nvSpPr>
        <p:spPr>
          <a:xfrm>
            <a:off x="2273300" y="2286000"/>
            <a:ext cx="149225" cy="1238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5-Point Star 9"/>
          <p:cNvSpPr/>
          <p:nvPr/>
        </p:nvSpPr>
        <p:spPr>
          <a:xfrm>
            <a:off x="2006600" y="2301875"/>
            <a:ext cx="147638" cy="1238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5-Point Star 11"/>
          <p:cNvSpPr/>
          <p:nvPr/>
        </p:nvSpPr>
        <p:spPr>
          <a:xfrm>
            <a:off x="914400" y="2582863"/>
            <a:ext cx="147638" cy="1238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Oval 12"/>
          <p:cNvSpPr/>
          <p:nvPr/>
        </p:nvSpPr>
        <p:spPr>
          <a:xfrm>
            <a:off x="6767513" y="3206750"/>
            <a:ext cx="387350" cy="3651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Oval 13"/>
          <p:cNvSpPr/>
          <p:nvPr/>
        </p:nvSpPr>
        <p:spPr>
          <a:xfrm>
            <a:off x="6767513" y="4070350"/>
            <a:ext cx="387350" cy="36671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Oval 14"/>
          <p:cNvSpPr/>
          <p:nvPr/>
        </p:nvSpPr>
        <p:spPr>
          <a:xfrm>
            <a:off x="6767513" y="4973638"/>
            <a:ext cx="387350" cy="365125"/>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1" y="0"/>
            <a:ext cx="9144000" cy="6858000"/>
          </a:xfrm>
          <a:prstGeom prst="rect">
            <a:avLst/>
          </a:prstGeom>
        </p:spPr>
      </p:pic>
    </p:spTree>
    <p:extLst>
      <p:ext uri="{BB962C8B-B14F-4D97-AF65-F5344CB8AC3E}">
        <p14:creationId xmlns:p14="http://schemas.microsoft.com/office/powerpoint/2010/main" val="2703466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503238"/>
            <a:ext cx="5972175"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3"/>
          <p:cNvSpPr txBox="1">
            <a:spLocks noChangeArrowheads="1"/>
          </p:cNvSpPr>
          <p:nvPr/>
        </p:nvSpPr>
        <p:spPr bwMode="auto">
          <a:xfrm>
            <a:off x="5597525" y="866775"/>
            <a:ext cx="265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Particle concentration</a:t>
            </a:r>
          </a:p>
        </p:txBody>
      </p:sp>
      <p:sp>
        <p:nvSpPr>
          <p:cNvPr id="49155" name="TextBox 4"/>
          <p:cNvSpPr txBox="1">
            <a:spLocks noChangeArrowheads="1"/>
          </p:cNvSpPr>
          <p:nvPr/>
        </p:nvSpPr>
        <p:spPr bwMode="auto">
          <a:xfrm>
            <a:off x="6591300" y="2770188"/>
            <a:ext cx="133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Scattering</a:t>
            </a:r>
          </a:p>
        </p:txBody>
      </p:sp>
      <p:sp>
        <p:nvSpPr>
          <p:cNvPr id="49156" name="TextBox 5"/>
          <p:cNvSpPr txBox="1">
            <a:spLocks noChangeArrowheads="1"/>
          </p:cNvSpPr>
          <p:nvPr/>
        </p:nvSpPr>
        <p:spPr bwMode="auto">
          <a:xfrm>
            <a:off x="6486525" y="4735513"/>
            <a:ext cx="1666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Black carbon</a:t>
            </a:r>
          </a:p>
        </p:txBody>
      </p:sp>
      <p:sp>
        <p:nvSpPr>
          <p:cNvPr id="49157" name="TextBox 6"/>
          <p:cNvSpPr txBox="1">
            <a:spLocks noChangeArrowheads="1"/>
          </p:cNvSpPr>
          <p:nvPr/>
        </p:nvSpPr>
        <p:spPr bwMode="auto">
          <a:xfrm>
            <a:off x="1116013" y="139700"/>
            <a:ext cx="684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t>South Pole Aerosol Climatology: 1974 - 2014</a:t>
            </a:r>
          </a:p>
        </p:txBody>
      </p:sp>
      <p:sp>
        <p:nvSpPr>
          <p:cNvPr id="86022" name="TextBox 7"/>
          <p:cNvSpPr txBox="1">
            <a:spLocks noChangeArrowheads="1"/>
          </p:cNvSpPr>
          <p:nvPr/>
        </p:nvSpPr>
        <p:spPr bwMode="auto">
          <a:xfrm>
            <a:off x="163513" y="917575"/>
            <a:ext cx="30114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l">
              <a:buFont typeface="Arial" charset="0"/>
              <a:buChar char="•"/>
              <a:defRPr/>
            </a:pPr>
            <a:r>
              <a:rPr lang="en-US" dirty="0" smtClean="0"/>
              <a:t>Particle concentration instrument changed in ~1989</a:t>
            </a:r>
          </a:p>
          <a:p>
            <a:pPr algn="l">
              <a:buFont typeface="Arial" charset="0"/>
              <a:buChar char="•"/>
              <a:defRPr/>
            </a:pPr>
            <a:endParaRPr lang="en-US" dirty="0" smtClean="0"/>
          </a:p>
          <a:p>
            <a:pPr algn="l">
              <a:buFont typeface="Arial" charset="0"/>
              <a:buChar char="•"/>
              <a:defRPr/>
            </a:pPr>
            <a:r>
              <a:rPr lang="en-US" dirty="0" smtClean="0"/>
              <a:t>No statistically significant trends</a:t>
            </a:r>
          </a:p>
          <a:p>
            <a:pPr algn="l">
              <a:buFont typeface="Arial" charset="0"/>
              <a:buChar char="•"/>
              <a:defRPr/>
            </a:pPr>
            <a:endParaRPr lang="en-US" dirty="0" smtClean="0"/>
          </a:p>
          <a:p>
            <a:pPr algn="l">
              <a:buFont typeface="Arial" charset="0"/>
              <a:buChar char="•"/>
              <a:defRPr/>
            </a:pPr>
            <a:r>
              <a:rPr lang="en-US" dirty="0" smtClean="0"/>
              <a:t>Annual cycle in the different aerosol properties</a:t>
            </a:r>
          </a:p>
          <a:p>
            <a:pPr algn="l">
              <a:buFont typeface="Arial" charset="0"/>
              <a:buChar char="•"/>
              <a:defRPr/>
            </a:pPr>
            <a:endParaRPr lang="en-US" dirty="0" smtClean="0"/>
          </a:p>
          <a:p>
            <a:pPr algn="l">
              <a:buFont typeface="Arial" charset="0"/>
              <a:buChar char="•"/>
              <a:defRPr/>
            </a:pPr>
            <a:r>
              <a:rPr lang="en-US" dirty="0" smtClean="0"/>
              <a:t>Different parameters have different annual cycles </a:t>
            </a:r>
            <a:r>
              <a:rPr lang="en-US" dirty="0" smtClean="0">
                <a:sym typeface="Wingdings"/>
              </a:rPr>
              <a:t> different sources/types of particles??</a:t>
            </a:r>
            <a:endParaRPr lang="en-US" dirty="0" smtClean="0"/>
          </a:p>
          <a:p>
            <a:pPr marL="0" indent="0" algn="l">
              <a:defRPr/>
            </a:pPr>
            <a:endParaRPr lang="en-US" dirty="0" smtClean="0"/>
          </a:p>
        </p:txBody>
      </p:sp>
      <p:sp>
        <p:nvSpPr>
          <p:cNvPr id="49159" name="TextBox 1"/>
          <p:cNvSpPr txBox="1">
            <a:spLocks noChangeArrowheads="1"/>
          </p:cNvSpPr>
          <p:nvPr/>
        </p:nvSpPr>
        <p:spPr bwMode="auto">
          <a:xfrm rot="-5400000">
            <a:off x="7616825" y="4662488"/>
            <a:ext cx="26146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From Sheridan et al., 2015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180975" y="5027613"/>
            <a:ext cx="431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dirty="0"/>
              <a:t>(Figure from Coen </a:t>
            </a:r>
            <a:r>
              <a:rPr lang="en-US" altLang="en-US" sz="1600" dirty="0" err="1"/>
              <a:t>Collaud</a:t>
            </a:r>
            <a:r>
              <a:rPr lang="en-US" altLang="en-US" sz="1600" dirty="0"/>
              <a:t> et al., 2013)</a:t>
            </a:r>
          </a:p>
          <a:p>
            <a:r>
              <a:rPr lang="en-US" altLang="en-US" sz="1600" dirty="0"/>
              <a:t>Based on data sets with </a:t>
            </a:r>
            <a:r>
              <a:rPr lang="en-US" altLang="en-US" sz="1600" dirty="0" smtClean="0"/>
              <a:t>&gt;8 years </a:t>
            </a:r>
            <a:endParaRPr lang="en-US" altLang="en-US" sz="1600" dirty="0"/>
          </a:p>
        </p:txBody>
      </p:sp>
      <p:sp>
        <p:nvSpPr>
          <p:cNvPr id="47106" name="TextBox 3"/>
          <p:cNvSpPr txBox="1">
            <a:spLocks noChangeArrowheads="1"/>
          </p:cNvSpPr>
          <p:nvPr/>
        </p:nvSpPr>
        <p:spPr bwMode="auto">
          <a:xfrm>
            <a:off x="4849814" y="1131888"/>
            <a:ext cx="41680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b="1" dirty="0">
                <a:cs typeface="Arial" pitchFamily="34" charset="0"/>
              </a:rPr>
              <a:t>Trends not spatially homogenous </a:t>
            </a:r>
            <a:endParaRPr lang="en-US" altLang="en-US" sz="1800" dirty="0">
              <a:cs typeface="Arial" pitchFamily="34" charset="0"/>
            </a:endParaRPr>
          </a:p>
          <a:p>
            <a:pPr algn="l"/>
            <a:r>
              <a:rPr lang="en-US" altLang="en-US" sz="1800" dirty="0">
                <a:cs typeface="Arial" pitchFamily="34" charset="0"/>
                <a:sym typeface="Wingdings" pitchFamily="2" charset="2"/>
              </a:rPr>
              <a:t></a:t>
            </a:r>
            <a:r>
              <a:rPr lang="en-US" altLang="en-US" sz="1800" dirty="0">
                <a:cs typeface="Arial" pitchFamily="34" charset="0"/>
              </a:rPr>
              <a:t>complex processes including emissions changes, transport, and transformation of aerosol particles.</a:t>
            </a:r>
          </a:p>
          <a:p>
            <a:pPr algn="l"/>
            <a:endParaRPr lang="en-US" altLang="en-US" sz="1800" b="1" dirty="0">
              <a:cs typeface="Arial" pitchFamily="34" charset="0"/>
            </a:endParaRPr>
          </a:p>
          <a:p>
            <a:pPr algn="l"/>
            <a:r>
              <a:rPr lang="en-US" altLang="en-US" sz="1800" b="1" dirty="0">
                <a:cs typeface="Arial" pitchFamily="34" charset="0"/>
              </a:rPr>
              <a:t>Aerosol </a:t>
            </a:r>
            <a:r>
              <a:rPr lang="en-US" altLang="en-US" sz="1800" b="1" dirty="0" smtClean="0">
                <a:cs typeface="Arial" pitchFamily="34" charset="0"/>
              </a:rPr>
              <a:t>scattering has mostly decreased </a:t>
            </a:r>
            <a:r>
              <a:rPr lang="en-US" altLang="en-US" sz="1800" b="1" dirty="0">
                <a:cs typeface="Arial" pitchFamily="34" charset="0"/>
              </a:rPr>
              <a:t>over last two </a:t>
            </a:r>
            <a:r>
              <a:rPr lang="en-US" altLang="en-US" sz="1800" b="1" dirty="0" smtClean="0">
                <a:cs typeface="Arial" pitchFamily="34" charset="0"/>
              </a:rPr>
              <a:t>decades in US</a:t>
            </a:r>
            <a:endParaRPr lang="en-US" altLang="en-US" sz="1800" b="1" dirty="0">
              <a:cs typeface="Arial" pitchFamily="34" charset="0"/>
            </a:endParaRPr>
          </a:p>
          <a:p>
            <a:pPr algn="l"/>
            <a:r>
              <a:rPr lang="en-US" altLang="en-US" sz="1800" dirty="0" smtClean="0">
                <a:cs typeface="Arial" pitchFamily="34" charset="0"/>
                <a:sym typeface="Wingdings" panose="05000000000000000000" pitchFamily="2" charset="2"/>
              </a:rPr>
              <a:t>a</a:t>
            </a:r>
            <a:r>
              <a:rPr lang="en-US" altLang="en-US" sz="1800" dirty="0" smtClean="0">
                <a:cs typeface="Arial" pitchFamily="34" charset="0"/>
              </a:rPr>
              <a:t>pproximately </a:t>
            </a:r>
            <a:r>
              <a:rPr lang="en-US" altLang="en-US" sz="1800" dirty="0">
                <a:cs typeface="Arial" pitchFamily="34" charset="0"/>
              </a:rPr>
              <a:t>-2% year</a:t>
            </a:r>
            <a:r>
              <a:rPr lang="en-US" altLang="en-US" sz="1800" baseline="30000" dirty="0">
                <a:cs typeface="Arial" pitchFamily="34" charset="0"/>
              </a:rPr>
              <a:t>-1</a:t>
            </a:r>
            <a:r>
              <a:rPr lang="en-US" altLang="en-US" sz="1800" b="1" dirty="0">
                <a:cs typeface="Arial" pitchFamily="34" charset="0"/>
              </a:rPr>
              <a:t> </a:t>
            </a:r>
          </a:p>
          <a:p>
            <a:pPr algn="l"/>
            <a:r>
              <a:rPr lang="en-US" altLang="en-US" sz="1800" dirty="0" smtClean="0">
                <a:cs typeface="Arial" pitchFamily="34" charset="0"/>
                <a:sym typeface="Wingdings" pitchFamily="2" charset="2"/>
              </a:rPr>
              <a:t></a:t>
            </a:r>
            <a:r>
              <a:rPr lang="en-US" altLang="en-US" sz="1800" dirty="0">
                <a:cs typeface="Arial" pitchFamily="34" charset="0"/>
                <a:sym typeface="Wingdings" pitchFamily="2" charset="2"/>
              </a:rPr>
              <a:t>due to </a:t>
            </a:r>
            <a:r>
              <a:rPr lang="en-US" altLang="en-US" sz="1800" dirty="0">
                <a:cs typeface="Arial" pitchFamily="34" charset="0"/>
              </a:rPr>
              <a:t>air pollution control laws?</a:t>
            </a:r>
          </a:p>
          <a:p>
            <a:pPr algn="l"/>
            <a:endParaRPr lang="en-US" altLang="en-US" sz="1800" dirty="0" smtClean="0">
              <a:cs typeface="Arial" pitchFamily="34" charset="0"/>
              <a:sym typeface="Wingdings" pitchFamily="2" charset="2"/>
            </a:endParaRPr>
          </a:p>
          <a:p>
            <a:pPr algn="l"/>
            <a:r>
              <a:rPr lang="en-US" altLang="en-US" sz="1800" dirty="0" smtClean="0">
                <a:cs typeface="Arial" pitchFamily="34" charset="0"/>
              </a:rPr>
              <a:t>The three US sites that see increases are high altitude sites in west</a:t>
            </a:r>
          </a:p>
          <a:p>
            <a:pPr algn="l"/>
            <a:r>
              <a:rPr lang="en-US" altLang="en-US" sz="1800" dirty="0" smtClean="0">
                <a:cs typeface="Arial" pitchFamily="34" charset="0"/>
                <a:sym typeface="Wingdings" panose="05000000000000000000" pitchFamily="2" charset="2"/>
              </a:rPr>
              <a:t>due to long-range Asian transport</a:t>
            </a:r>
            <a:r>
              <a:rPr lang="en-US" altLang="en-US" sz="1800" dirty="0" smtClean="0">
                <a:cs typeface="Arial" pitchFamily="34" charset="0"/>
              </a:rPr>
              <a:t>? </a:t>
            </a:r>
            <a:endParaRPr lang="en-US" altLang="en-US" sz="1800" dirty="0">
              <a:cs typeface="Arial" pitchFamily="34" charset="0"/>
            </a:endParaRPr>
          </a:p>
        </p:txBody>
      </p:sp>
      <p:sp>
        <p:nvSpPr>
          <p:cNvPr id="47107" name="TextBox 4"/>
          <p:cNvSpPr txBox="1">
            <a:spLocks noChangeArrowheads="1"/>
          </p:cNvSpPr>
          <p:nvPr/>
        </p:nvSpPr>
        <p:spPr bwMode="auto">
          <a:xfrm>
            <a:off x="1395413" y="244475"/>
            <a:ext cx="5945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cs typeface="Arial" pitchFamily="34" charset="0"/>
              </a:rPr>
              <a:t>Long-term trends in aerosol properties </a:t>
            </a:r>
          </a:p>
        </p:txBody>
      </p:sp>
      <p:pic>
        <p:nvPicPr>
          <p:cNvPr id="47108" name="Content Placeholder 4" descr="Fig_4.jpg"/>
          <p:cNvPicPr>
            <a:picLocks noChangeAspect="1"/>
          </p:cNvPicPr>
          <p:nvPr/>
        </p:nvPicPr>
        <p:blipFill>
          <a:blip r:embed="rId3">
            <a:extLst>
              <a:ext uri="{28A0092B-C50C-407E-A947-70E740481C1C}">
                <a14:useLocalDpi xmlns:a14="http://schemas.microsoft.com/office/drawing/2010/main" val="0"/>
              </a:ext>
            </a:extLst>
          </a:blip>
          <a:srcRect l="7443" t="4649" r="29401" b="18082"/>
          <a:stretch>
            <a:fillRect/>
          </a:stretch>
        </p:blipFill>
        <p:spPr bwMode="auto">
          <a:xfrm>
            <a:off x="60325" y="1289050"/>
            <a:ext cx="4557713"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8"/>
          <p:cNvSpPr txBox="1">
            <a:spLocks noChangeArrowheads="1"/>
          </p:cNvSpPr>
          <p:nvPr/>
        </p:nvSpPr>
        <p:spPr bwMode="auto">
          <a:xfrm>
            <a:off x="2332922" y="4287970"/>
            <a:ext cx="726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b="1" dirty="0" smtClean="0">
                <a:solidFill>
                  <a:srgbClr val="FF0000"/>
                </a:solidFill>
                <a:cs typeface="Arial" pitchFamily="34" charset="0"/>
              </a:rPr>
              <a:t>SPO</a:t>
            </a:r>
            <a:endParaRPr lang="en-US" altLang="en-US" b="1" dirty="0">
              <a:solidFill>
                <a:srgbClr val="FF0000"/>
              </a:solidFill>
              <a:cs typeface="Arial" pitchFamily="34" charset="0"/>
            </a:endParaRPr>
          </a:p>
        </p:txBody>
      </p:sp>
      <p:cxnSp>
        <p:nvCxnSpPr>
          <p:cNvPr id="10" name="Straight Arrow Connector 9"/>
          <p:cNvCxnSpPr/>
          <p:nvPr/>
        </p:nvCxnSpPr>
        <p:spPr>
          <a:xfrm>
            <a:off x="2703443" y="4552122"/>
            <a:ext cx="268357" cy="1888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754313" y="3976688"/>
            <a:ext cx="1184275" cy="153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cs typeface="Arial" pitchFamily="34" charset="0"/>
            </a:endParaRPr>
          </a:p>
        </p:txBody>
      </p:sp>
      <p:cxnSp>
        <p:nvCxnSpPr>
          <p:cNvPr id="12" name="Straight Connector 11"/>
          <p:cNvCxnSpPr/>
          <p:nvPr/>
        </p:nvCxnSpPr>
        <p:spPr>
          <a:xfrm>
            <a:off x="4367213" y="3305175"/>
            <a:ext cx="0" cy="700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113" name="Rectangle 12"/>
          <p:cNvSpPr>
            <a:spLocks noChangeArrowheads="1"/>
          </p:cNvSpPr>
          <p:nvPr/>
        </p:nvSpPr>
        <p:spPr bwMode="auto">
          <a:xfrm>
            <a:off x="2754313" y="2636838"/>
            <a:ext cx="1184275" cy="1416050"/>
          </a:xfrm>
          <a:prstGeom prst="rect">
            <a:avLst/>
          </a:prstGeom>
          <a:solidFill>
            <a:schemeClr val="bg1"/>
          </a:solidFill>
          <a:ln w="12700">
            <a:solidFill>
              <a:schemeClr val="bg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47114" name="Rectangle 13"/>
          <p:cNvSpPr>
            <a:spLocks noChangeArrowheads="1"/>
          </p:cNvSpPr>
          <p:nvPr/>
        </p:nvSpPr>
        <p:spPr bwMode="auto">
          <a:xfrm>
            <a:off x="2592388" y="2651125"/>
            <a:ext cx="16065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b="1">
                <a:solidFill>
                  <a:srgbClr val="00B0F0"/>
                </a:solidFill>
              </a:rPr>
              <a:t>decreasing</a:t>
            </a:r>
            <a:r>
              <a:rPr lang="en-US" altLang="en-US" b="1">
                <a:solidFill>
                  <a:srgbClr val="00B0F0"/>
                </a:solidFill>
              </a:rPr>
              <a:t>  </a:t>
            </a:r>
            <a:r>
              <a:rPr lang="en-US" altLang="en-US" sz="1600" b="1">
                <a:solidFill>
                  <a:srgbClr val="00B0F0"/>
                </a:solidFill>
              </a:rPr>
              <a:t>trends</a:t>
            </a:r>
          </a:p>
          <a:p>
            <a:r>
              <a:rPr lang="en-US" altLang="en-US" sz="1600" b="1">
                <a:solidFill>
                  <a:srgbClr val="FFC000"/>
                </a:solidFill>
              </a:rPr>
              <a:t>increasing  trends</a:t>
            </a:r>
          </a:p>
          <a:p>
            <a:r>
              <a:rPr lang="en-US" altLang="en-US" sz="1600" b="1"/>
              <a:t>statistically insignificant</a:t>
            </a:r>
          </a:p>
        </p:txBody>
      </p:sp>
      <p:sp>
        <p:nvSpPr>
          <p:cNvPr id="47115" name="TextBox 14"/>
          <p:cNvSpPr txBox="1">
            <a:spLocks noChangeArrowheads="1"/>
          </p:cNvSpPr>
          <p:nvPr/>
        </p:nvSpPr>
        <p:spPr bwMode="auto">
          <a:xfrm>
            <a:off x="417513" y="890588"/>
            <a:ext cx="3949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Trends in aerosol light scattering </a:t>
            </a:r>
          </a:p>
        </p:txBody>
      </p:sp>
      <p:sp>
        <p:nvSpPr>
          <p:cNvPr id="15" name="TextBox 8"/>
          <p:cNvSpPr txBox="1">
            <a:spLocks noChangeArrowheads="1"/>
          </p:cNvSpPr>
          <p:nvPr/>
        </p:nvSpPr>
        <p:spPr bwMode="auto">
          <a:xfrm>
            <a:off x="463992" y="2233883"/>
            <a:ext cx="7537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b="1" dirty="0" smtClean="0">
                <a:solidFill>
                  <a:srgbClr val="FF0000"/>
                </a:solidFill>
                <a:cs typeface="Arial" pitchFamily="34" charset="0"/>
              </a:rPr>
              <a:t>MLO</a:t>
            </a:r>
            <a:endParaRPr lang="en-US" altLang="en-US" b="1" dirty="0">
              <a:solidFill>
                <a:srgbClr val="FF0000"/>
              </a:solidFill>
              <a:cs typeface="Arial" pitchFamily="34" charset="0"/>
            </a:endParaRPr>
          </a:p>
        </p:txBody>
      </p:sp>
      <p:cxnSp>
        <p:nvCxnSpPr>
          <p:cNvPr id="16" name="Straight Arrow Connector 15"/>
          <p:cNvCxnSpPr/>
          <p:nvPr/>
        </p:nvCxnSpPr>
        <p:spPr>
          <a:xfrm flipH="1">
            <a:off x="685800" y="2498035"/>
            <a:ext cx="162339" cy="1656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txBox="1">
            <a:spLocks noChangeArrowheads="1"/>
          </p:cNvSpPr>
          <p:nvPr/>
        </p:nvSpPr>
        <p:spPr bwMode="auto">
          <a:xfrm>
            <a:off x="354013" y="304800"/>
            <a:ext cx="8648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smtClean="0">
                <a:latin typeface="Calibri" pitchFamily="34" charset="0"/>
              </a:rPr>
              <a:t>NOAA Global </a:t>
            </a:r>
            <a:r>
              <a:rPr lang="en-US" altLang="en-US" sz="2400" b="1" u="sng" dirty="0">
                <a:latin typeface="Calibri" pitchFamily="34" charset="0"/>
              </a:rPr>
              <a:t>Monitoring Division</a:t>
            </a:r>
          </a:p>
        </p:txBody>
      </p:sp>
      <p:sp>
        <p:nvSpPr>
          <p:cNvPr id="15363" name="Text Box 7"/>
          <p:cNvSpPr txBox="1">
            <a:spLocks noChangeArrowheads="1"/>
          </p:cNvSpPr>
          <p:nvPr/>
        </p:nvSpPr>
        <p:spPr bwMode="auto">
          <a:xfrm>
            <a:off x="150813" y="1371600"/>
            <a:ext cx="899318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Bef>
                <a:spcPct val="50000"/>
              </a:spcBef>
              <a:defRPr/>
            </a:pPr>
            <a:r>
              <a:rPr lang="en-US" sz="2000" b="1" dirty="0" smtClean="0">
                <a:latin typeface="Arial" charset="0"/>
                <a:cs typeface="Arial" charset="0"/>
              </a:rPr>
              <a:t>Objective:  </a:t>
            </a:r>
            <a:r>
              <a:rPr lang="en-US" sz="2000" dirty="0">
                <a:latin typeface="Arial" charset="0"/>
              </a:rPr>
              <a:t>L</a:t>
            </a:r>
            <a:r>
              <a:rPr lang="en-US" sz="2000" dirty="0" smtClean="0">
                <a:latin typeface="Arial" charset="0"/>
              </a:rPr>
              <a:t>ong term measurements of background atmospheric constituents </a:t>
            </a:r>
            <a:r>
              <a:rPr lang="en-US" sz="2000" dirty="0" smtClean="0">
                <a:latin typeface="Arial" charset="0"/>
                <a:sym typeface="Wingdings" charset="0"/>
              </a:rPr>
              <a:t></a:t>
            </a:r>
            <a:r>
              <a:rPr lang="en-US" sz="2000" dirty="0" smtClean="0">
                <a:latin typeface="Arial" charset="0"/>
              </a:rPr>
              <a:t>climate change, ozone depletion and air quality.</a:t>
            </a:r>
          </a:p>
          <a:p>
            <a:pPr algn="l">
              <a:spcBef>
                <a:spcPct val="50000"/>
              </a:spcBef>
              <a:defRPr/>
            </a:pPr>
            <a:r>
              <a:rPr lang="en-US" sz="2000" b="1" dirty="0" smtClean="0">
                <a:latin typeface="Arial " charset="0"/>
              </a:rPr>
              <a:t>Measurements: </a:t>
            </a:r>
            <a:r>
              <a:rPr lang="en-US" sz="2000" dirty="0" smtClean="0">
                <a:latin typeface="Arial Black" charset="0"/>
              </a:rPr>
              <a:t> </a:t>
            </a:r>
          </a:p>
          <a:p>
            <a:pPr>
              <a:spcBef>
                <a:spcPct val="50000"/>
              </a:spcBef>
              <a:defRPr/>
            </a:pPr>
            <a:endParaRPr lang="en-US" sz="2000" dirty="0" smtClean="0">
              <a:latin typeface="Arial Black" charset="0"/>
            </a:endParaRPr>
          </a:p>
          <a:p>
            <a:pPr>
              <a:spcBef>
                <a:spcPct val="50000"/>
              </a:spcBef>
              <a:defRPr/>
            </a:pPr>
            <a:endParaRPr lang="en-US" sz="2000" dirty="0" smtClean="0">
              <a:latin typeface="Arial Black" charset="0"/>
            </a:endParaRPr>
          </a:p>
          <a:p>
            <a:pPr>
              <a:spcBef>
                <a:spcPct val="50000"/>
              </a:spcBef>
              <a:defRPr/>
            </a:pPr>
            <a:endParaRPr lang="en-US" sz="2000" dirty="0" smtClean="0">
              <a:latin typeface="Arial Black" charset="0"/>
            </a:endParaRPr>
          </a:p>
        </p:txBody>
      </p:sp>
      <p:sp>
        <p:nvSpPr>
          <p:cNvPr id="21507" name="Text Box 16"/>
          <p:cNvSpPr txBox="1">
            <a:spLocks noChangeArrowheads="1"/>
          </p:cNvSpPr>
          <p:nvPr/>
        </p:nvSpPr>
        <p:spPr bwMode="auto">
          <a:xfrm>
            <a:off x="2476500" y="2148156"/>
            <a:ext cx="36808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buFontTx/>
              <a:buChar char="•"/>
            </a:pPr>
            <a:r>
              <a:rPr lang="en-US" altLang="en-US" dirty="0"/>
              <a:t>Greenhouse gases</a:t>
            </a:r>
          </a:p>
          <a:p>
            <a:pPr algn="l">
              <a:buFontTx/>
              <a:buChar char="•"/>
            </a:pPr>
            <a:r>
              <a:rPr lang="en-US" altLang="en-US" dirty="0" smtClean="0"/>
              <a:t>Ozone/ozone-depleting </a:t>
            </a:r>
            <a:r>
              <a:rPr lang="en-US" altLang="en-US" dirty="0"/>
              <a:t>gases</a:t>
            </a:r>
          </a:p>
          <a:p>
            <a:pPr algn="l">
              <a:buFontTx/>
              <a:buChar char="•"/>
            </a:pPr>
            <a:r>
              <a:rPr lang="en-US" altLang="en-US" dirty="0"/>
              <a:t>Solar/thermal </a:t>
            </a:r>
            <a:r>
              <a:rPr lang="en-US" altLang="en-US" dirty="0" smtClean="0"/>
              <a:t>radiation</a:t>
            </a:r>
          </a:p>
          <a:p>
            <a:pPr algn="l">
              <a:buFontTx/>
              <a:buChar char="•"/>
            </a:pPr>
            <a:r>
              <a:rPr lang="en-US" altLang="en-US" dirty="0" smtClean="0"/>
              <a:t>Aerosols</a:t>
            </a:r>
            <a:endParaRPr lang="en-US" altLang="en-US" dirty="0"/>
          </a:p>
        </p:txBody>
      </p:sp>
      <p:sp>
        <p:nvSpPr>
          <p:cNvPr id="21508" name="TextBox 1"/>
          <p:cNvSpPr txBox="1">
            <a:spLocks noChangeArrowheads="1"/>
          </p:cNvSpPr>
          <p:nvPr/>
        </p:nvSpPr>
        <p:spPr bwMode="auto">
          <a:xfrm>
            <a:off x="3270250" y="709613"/>
            <a:ext cx="2306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{Established 1973}</a:t>
            </a:r>
          </a:p>
        </p:txBody>
      </p:sp>
      <p:pic>
        <p:nvPicPr>
          <p:cNvPr id="21509" name="Picture 1"/>
          <p:cNvPicPr>
            <a:picLocks noChangeAspect="1"/>
          </p:cNvPicPr>
          <p:nvPr/>
        </p:nvPicPr>
        <p:blipFill>
          <a:blip r:embed="rId2">
            <a:extLst>
              <a:ext uri="{28A0092B-C50C-407E-A947-70E740481C1C}">
                <a14:useLocalDpi xmlns:a14="http://schemas.microsoft.com/office/drawing/2010/main" val="0"/>
              </a:ext>
            </a:extLst>
          </a:blip>
          <a:srcRect l="5127" t="8292" r="7001" b="8868"/>
          <a:stretch>
            <a:fillRect/>
          </a:stretch>
        </p:blipFill>
        <p:spPr bwMode="auto">
          <a:xfrm>
            <a:off x="428625" y="3703638"/>
            <a:ext cx="412115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10" name="Straight Arrow Connector 4"/>
          <p:cNvCxnSpPr>
            <a:cxnSpLocks noChangeShapeType="1"/>
          </p:cNvCxnSpPr>
          <p:nvPr/>
        </p:nvCxnSpPr>
        <p:spPr bwMode="auto">
          <a:xfrm flipH="1">
            <a:off x="3525838" y="4052888"/>
            <a:ext cx="2655887" cy="382587"/>
          </a:xfrm>
          <a:prstGeom prst="straightConnector1">
            <a:avLst/>
          </a:prstGeom>
          <a:noFill/>
          <a:ln w="28575">
            <a:solidFill>
              <a:srgbClr val="070DFF"/>
            </a:solidFill>
            <a:round/>
            <a:headEnd/>
            <a:tailEnd type="arrow" w="med" len="med"/>
          </a:ln>
          <a:extLst>
            <a:ext uri="{909E8E84-426E-40DD-AFC4-6F175D3DCCD1}">
              <a14:hiddenFill xmlns:a14="http://schemas.microsoft.com/office/drawing/2010/main">
                <a:noFill/>
              </a14:hiddenFill>
            </a:ext>
          </a:extLst>
        </p:spPr>
      </p:cxnSp>
      <p:sp>
        <p:nvSpPr>
          <p:cNvPr id="21511" name="TextBox 2"/>
          <p:cNvSpPr txBox="1">
            <a:spLocks noChangeArrowheads="1"/>
          </p:cNvSpPr>
          <p:nvPr/>
        </p:nvSpPr>
        <p:spPr bwMode="auto">
          <a:xfrm>
            <a:off x="6086475" y="3795713"/>
            <a:ext cx="72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800"/>
              <a:t>GMD</a:t>
            </a:r>
          </a:p>
        </p:txBody>
      </p:sp>
      <p:pic>
        <p:nvPicPr>
          <p:cNvPr id="21512" name="Picture 4"/>
          <p:cNvPicPr>
            <a:picLocks noChangeAspect="1"/>
          </p:cNvPicPr>
          <p:nvPr/>
        </p:nvPicPr>
        <p:blipFill>
          <a:blip r:embed="rId3">
            <a:extLst>
              <a:ext uri="{28A0092B-C50C-407E-A947-70E740481C1C}">
                <a14:useLocalDpi xmlns:a14="http://schemas.microsoft.com/office/drawing/2010/main" val="0"/>
              </a:ext>
            </a:extLst>
          </a:blip>
          <a:srcRect l="15915" t="44783" r="16742" b="26752"/>
          <a:stretch>
            <a:fillRect/>
          </a:stretch>
        </p:blipFill>
        <p:spPr bwMode="auto">
          <a:xfrm>
            <a:off x="4941888" y="5310188"/>
            <a:ext cx="414496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
          <p:cNvSpPr txBox="1">
            <a:spLocks noChangeArrowheads="1"/>
          </p:cNvSpPr>
          <p:nvPr/>
        </p:nvSpPr>
        <p:spPr bwMode="auto">
          <a:xfrm>
            <a:off x="4927600" y="6424613"/>
            <a:ext cx="1358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a:solidFill>
                  <a:schemeClr val="bg1"/>
                </a:solidFill>
              </a:rPr>
              <a:t>Mauna Loa, HI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28"/>
          <p:cNvSpPr>
            <a:spLocks noChangeArrowheads="1"/>
          </p:cNvSpPr>
          <p:nvPr/>
        </p:nvSpPr>
        <p:spPr bwMode="auto">
          <a:xfrm>
            <a:off x="685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800" b="1" u="sng"/>
              <a:t>‘Long-term’ vertical Aerosol profiles</a:t>
            </a:r>
          </a:p>
        </p:txBody>
      </p:sp>
      <p:pic>
        <p:nvPicPr>
          <p:cNvPr id="54274" name="Picture 1030" descr="aut_19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3851275"/>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Line 1032"/>
          <p:cNvSpPr>
            <a:spLocks noChangeShapeType="1"/>
          </p:cNvSpPr>
          <p:nvPr/>
        </p:nvSpPr>
        <p:spPr bwMode="auto">
          <a:xfrm>
            <a:off x="2851150" y="3257550"/>
            <a:ext cx="449263" cy="74612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6" name="Text Box 1033"/>
          <p:cNvSpPr txBox="1">
            <a:spLocks noChangeArrowheads="1"/>
          </p:cNvSpPr>
          <p:nvPr/>
        </p:nvSpPr>
        <p:spPr bwMode="auto">
          <a:xfrm>
            <a:off x="1700213" y="298926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a:t>Aerosol Inlet</a:t>
            </a:r>
          </a:p>
        </p:txBody>
      </p:sp>
      <p:sp>
        <p:nvSpPr>
          <p:cNvPr id="54277" name="Text Box 1034"/>
          <p:cNvSpPr txBox="1">
            <a:spLocks noChangeArrowheads="1"/>
          </p:cNvSpPr>
          <p:nvPr/>
        </p:nvSpPr>
        <p:spPr bwMode="auto">
          <a:xfrm>
            <a:off x="1217613" y="6488113"/>
            <a:ext cx="1633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a:t>Nephelometer</a:t>
            </a:r>
          </a:p>
        </p:txBody>
      </p:sp>
      <p:sp>
        <p:nvSpPr>
          <p:cNvPr id="54278" name="Line 1035"/>
          <p:cNvSpPr>
            <a:spLocks noChangeShapeType="1"/>
          </p:cNvSpPr>
          <p:nvPr/>
        </p:nvSpPr>
        <p:spPr bwMode="auto">
          <a:xfrm flipH="1" flipV="1">
            <a:off x="1046163" y="5635625"/>
            <a:ext cx="574675" cy="931863"/>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9" name="Text Box 1036"/>
          <p:cNvSpPr txBox="1">
            <a:spLocks noChangeArrowheads="1"/>
          </p:cNvSpPr>
          <p:nvPr/>
        </p:nvSpPr>
        <p:spPr bwMode="auto">
          <a:xfrm>
            <a:off x="49213" y="334168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a:t>PSAP</a:t>
            </a:r>
          </a:p>
        </p:txBody>
      </p:sp>
      <p:sp>
        <p:nvSpPr>
          <p:cNvPr id="54280" name="Line 1037"/>
          <p:cNvSpPr>
            <a:spLocks noChangeShapeType="1"/>
          </p:cNvSpPr>
          <p:nvPr/>
        </p:nvSpPr>
        <p:spPr bwMode="auto">
          <a:xfrm>
            <a:off x="547688" y="3632200"/>
            <a:ext cx="1073150" cy="147637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81" name="TextBox 1"/>
          <p:cNvSpPr txBox="1">
            <a:spLocks noChangeArrowheads="1"/>
          </p:cNvSpPr>
          <p:nvPr/>
        </p:nvSpPr>
        <p:spPr bwMode="auto">
          <a:xfrm>
            <a:off x="166688" y="1449388"/>
            <a:ext cx="3565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~600 profiles in OK over 8 yrs</a:t>
            </a:r>
          </a:p>
          <a:p>
            <a:r>
              <a:rPr lang="en-US" altLang="en-US"/>
              <a:t>~400 profiles in IL over 3 yrs</a:t>
            </a:r>
          </a:p>
        </p:txBody>
      </p:sp>
      <p:pic>
        <p:nvPicPr>
          <p:cNvPr id="54282" name="Picture 1313" descr="iap_flight_lev_bschmid"/>
          <p:cNvPicPr>
            <a:picLocks noChangeAspect="1" noChangeArrowheads="1"/>
          </p:cNvPicPr>
          <p:nvPr/>
        </p:nvPicPr>
        <p:blipFill>
          <a:blip r:embed="rId3">
            <a:extLst>
              <a:ext uri="{28A0092B-C50C-407E-A947-70E740481C1C}">
                <a14:useLocalDpi xmlns:a14="http://schemas.microsoft.com/office/drawing/2010/main" val="0"/>
              </a:ext>
            </a:extLst>
          </a:blip>
          <a:srcRect l="7497" t="16000" r="8907"/>
          <a:stretch>
            <a:fillRect/>
          </a:stretch>
        </p:blipFill>
        <p:spPr bwMode="auto">
          <a:xfrm>
            <a:off x="4033838" y="762000"/>
            <a:ext cx="508793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Box 2"/>
          <p:cNvSpPr txBox="1">
            <a:spLocks noChangeArrowheads="1"/>
          </p:cNvSpPr>
          <p:nvPr/>
        </p:nvSpPr>
        <p:spPr bwMode="auto">
          <a:xfrm>
            <a:off x="4303713" y="510857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32781" name="Text Box 7"/>
          <p:cNvSpPr txBox="1">
            <a:spLocks noChangeArrowheads="1"/>
          </p:cNvSpPr>
          <p:nvPr/>
        </p:nvSpPr>
        <p:spPr bwMode="auto">
          <a:xfrm>
            <a:off x="3794125" y="4887913"/>
            <a:ext cx="5567363"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92100" indent="-230188">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l">
              <a:spcBef>
                <a:spcPct val="50000"/>
              </a:spcBef>
              <a:buFontTx/>
              <a:buChar char="•"/>
              <a:defRPr/>
            </a:pPr>
            <a:r>
              <a:rPr lang="en-US" sz="2000" smtClean="0">
                <a:latin typeface="Arial" charset="0"/>
              </a:rPr>
              <a:t>How well do surface measurements represent atmospheric aerosol aloft?</a:t>
            </a:r>
          </a:p>
          <a:p>
            <a:pPr algn="l">
              <a:spcBef>
                <a:spcPct val="50000"/>
              </a:spcBef>
              <a:buFontTx/>
              <a:buChar char="•"/>
              <a:defRPr/>
            </a:pPr>
            <a:r>
              <a:rPr lang="en-US" sz="2000" smtClean="0">
                <a:latin typeface="Arial" charset="0"/>
              </a:rPr>
              <a:t>How do in situ measurements compare to remote sensing measurements?</a:t>
            </a:r>
          </a:p>
        </p:txBody>
      </p:sp>
      <p:sp>
        <p:nvSpPr>
          <p:cNvPr id="54285" name="TextBox 3"/>
          <p:cNvSpPr txBox="1">
            <a:spLocks noChangeArrowheads="1"/>
          </p:cNvSpPr>
          <p:nvPr/>
        </p:nvSpPr>
        <p:spPr bwMode="auto">
          <a:xfrm>
            <a:off x="4572000" y="4446588"/>
            <a:ext cx="1055688" cy="2778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solidFill>
                  <a:schemeClr val="bg1"/>
                </a:solidFill>
              </a:rPr>
              <a:t>Surface site</a:t>
            </a:r>
          </a:p>
        </p:txBody>
      </p:sp>
      <p:sp>
        <p:nvSpPr>
          <p:cNvPr id="54286" name="TextBox 17"/>
          <p:cNvSpPr txBox="1">
            <a:spLocks noChangeArrowheads="1"/>
          </p:cNvSpPr>
          <p:nvPr/>
        </p:nvSpPr>
        <p:spPr bwMode="auto">
          <a:xfrm>
            <a:off x="8442325" y="4295775"/>
            <a:ext cx="696913" cy="461963"/>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solidFill>
                  <a:schemeClr val="bg1"/>
                </a:solidFill>
              </a:rPr>
              <a:t>Airport</a:t>
            </a:r>
          </a:p>
          <a:p>
            <a:endParaRPr lang="en-US" altLang="en-US" sz="1200" b="1">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p:cNvPicPr>
          <p:nvPr/>
        </p:nvPicPr>
        <p:blipFill>
          <a:blip r:embed="rId2">
            <a:extLst>
              <a:ext uri="{28A0092B-C50C-407E-A947-70E740481C1C}">
                <a14:useLocalDpi xmlns:a14="http://schemas.microsoft.com/office/drawing/2010/main" val="0"/>
              </a:ext>
            </a:extLst>
          </a:blip>
          <a:srcRect t="4118"/>
          <a:stretch>
            <a:fillRect/>
          </a:stretch>
        </p:blipFill>
        <p:spPr bwMode="auto">
          <a:xfrm>
            <a:off x="703263" y="865188"/>
            <a:ext cx="7742237"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5"/>
          <p:cNvSpPr>
            <a:spLocks noChangeArrowheads="1"/>
          </p:cNvSpPr>
          <p:nvPr/>
        </p:nvSpPr>
        <p:spPr bwMode="auto">
          <a:xfrm>
            <a:off x="1531938" y="914400"/>
            <a:ext cx="4306887" cy="1000125"/>
          </a:xfrm>
          <a:prstGeom prst="rect">
            <a:avLst/>
          </a:prstGeom>
          <a:solidFill>
            <a:srgbClr val="CCEC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55299" name="Rectangle 6"/>
          <p:cNvSpPr>
            <a:spLocks noChangeArrowheads="1"/>
          </p:cNvSpPr>
          <p:nvPr/>
        </p:nvSpPr>
        <p:spPr bwMode="auto">
          <a:xfrm>
            <a:off x="5707063" y="1914525"/>
            <a:ext cx="131762" cy="3330575"/>
          </a:xfrm>
          <a:prstGeom prst="rect">
            <a:avLst/>
          </a:prstGeom>
          <a:solidFill>
            <a:srgbClr val="CCECF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55300" name="Rectangle 1028"/>
          <p:cNvSpPr>
            <a:spLocks noChangeArrowheads="1"/>
          </p:cNvSpPr>
          <p:nvPr/>
        </p:nvSpPr>
        <p:spPr bwMode="auto">
          <a:xfrm>
            <a:off x="165100" y="12700"/>
            <a:ext cx="878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800" b="1" u="sng"/>
              <a:t>Climatology of light scattering – vertical profiles</a:t>
            </a:r>
          </a:p>
        </p:txBody>
      </p:sp>
      <p:sp>
        <p:nvSpPr>
          <p:cNvPr id="55301" name="TextBox 5"/>
          <p:cNvSpPr txBox="1">
            <a:spLocks noChangeArrowheads="1"/>
          </p:cNvSpPr>
          <p:nvPr/>
        </p:nvSpPr>
        <p:spPr bwMode="auto">
          <a:xfrm rot="-5400000">
            <a:off x="6604794" y="3355181"/>
            <a:ext cx="293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cs typeface="Arial" pitchFamily="34" charset="0"/>
              </a:rPr>
              <a:t>(From Andrews et al., 2011)   </a:t>
            </a:r>
          </a:p>
        </p:txBody>
      </p:sp>
      <p:sp>
        <p:nvSpPr>
          <p:cNvPr id="55302" name="TextBox 6"/>
          <p:cNvSpPr txBox="1">
            <a:spLocks noChangeArrowheads="1"/>
          </p:cNvSpPr>
          <p:nvPr/>
        </p:nvSpPr>
        <p:spPr bwMode="auto">
          <a:xfrm>
            <a:off x="4386263" y="6538913"/>
            <a:ext cx="4749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Data from Southern Great Plains site in Oklahoma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3"/>
          <p:cNvSpPr txBox="1">
            <a:spLocks noChangeArrowheads="1"/>
          </p:cNvSpPr>
          <p:nvPr/>
        </p:nvSpPr>
        <p:spPr bwMode="auto">
          <a:xfrm>
            <a:off x="331788" y="5278438"/>
            <a:ext cx="3800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cs typeface="Arial" pitchFamily="34" charset="0"/>
              </a:rPr>
              <a:t>Mean extinction profiles; the shaded areas are the standard deviations. </a:t>
            </a:r>
          </a:p>
          <a:p>
            <a:pPr algn="l"/>
            <a:r>
              <a:rPr lang="en-US" altLang="en-US" sz="1600">
                <a:cs typeface="Arial" pitchFamily="34" charset="0"/>
              </a:rPr>
              <a:t>Based on 28 overlap flights.</a:t>
            </a:r>
          </a:p>
        </p:txBody>
      </p:sp>
      <p:sp>
        <p:nvSpPr>
          <p:cNvPr id="56322" name="TextBox 5"/>
          <p:cNvSpPr txBox="1">
            <a:spLocks noChangeArrowheads="1"/>
          </p:cNvSpPr>
          <p:nvPr/>
        </p:nvSpPr>
        <p:spPr bwMode="auto">
          <a:xfrm>
            <a:off x="4440238" y="1117600"/>
            <a:ext cx="45212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b="1" dirty="0">
                <a:cs typeface="Arial" pitchFamily="34" charset="0"/>
              </a:rPr>
              <a:t>Generally good agreement between airplane and satellite measurements</a:t>
            </a:r>
            <a:endParaRPr lang="en-US" altLang="en-US" sz="1800" dirty="0">
              <a:cs typeface="Arial" pitchFamily="34" charset="0"/>
            </a:endParaRPr>
          </a:p>
          <a:p>
            <a:pPr algn="l"/>
            <a:endParaRPr lang="en-US" altLang="en-US" sz="1800" b="1" dirty="0">
              <a:cs typeface="Arial" pitchFamily="34" charset="0"/>
            </a:endParaRPr>
          </a:p>
          <a:p>
            <a:pPr algn="l"/>
            <a:r>
              <a:rPr lang="en-US" altLang="en-US" sz="1800" b="1" dirty="0">
                <a:cs typeface="Arial" pitchFamily="34" charset="0"/>
              </a:rPr>
              <a:t>Satellite often </a:t>
            </a:r>
            <a:r>
              <a:rPr lang="en-US" altLang="en-US" sz="1800" b="1" dirty="0" smtClean="0">
                <a:cs typeface="Arial" pitchFamily="34" charset="0"/>
              </a:rPr>
              <a:t>overestimates </a:t>
            </a:r>
            <a:r>
              <a:rPr lang="en-US" altLang="en-US" sz="1800" b="1" dirty="0">
                <a:cs typeface="Arial" pitchFamily="34" charset="0"/>
              </a:rPr>
              <a:t>extinction at lower altitudes.</a:t>
            </a:r>
          </a:p>
          <a:p>
            <a:pPr algn="l"/>
            <a:r>
              <a:rPr lang="en-US" altLang="en-US" sz="1800" dirty="0">
                <a:cs typeface="Arial" pitchFamily="34" charset="0"/>
                <a:sym typeface="Wingdings" pitchFamily="2" charset="2"/>
              </a:rPr>
              <a:t>P</a:t>
            </a:r>
            <a:r>
              <a:rPr lang="en-US" altLang="en-US" sz="1800" dirty="0">
                <a:cs typeface="Arial" pitchFamily="34" charset="0"/>
              </a:rPr>
              <a:t>ossible issues with CALIPSO’s cloud screening algorithm</a:t>
            </a:r>
          </a:p>
          <a:p>
            <a:pPr algn="l"/>
            <a:endParaRPr lang="en-US" altLang="en-US" sz="1800" b="1" dirty="0">
              <a:cs typeface="Arial" pitchFamily="34" charset="0"/>
            </a:endParaRPr>
          </a:p>
          <a:p>
            <a:pPr algn="l"/>
            <a:r>
              <a:rPr lang="en-US" altLang="en-US" sz="1800" b="1" dirty="0">
                <a:cs typeface="Arial" pitchFamily="34" charset="0"/>
              </a:rPr>
              <a:t>Satellite doesn’t really detect aerosol in clean(</a:t>
            </a:r>
            <a:r>
              <a:rPr lang="en-US" altLang="en-US" sz="1800" b="1" dirty="0" err="1">
                <a:cs typeface="Arial" pitchFamily="34" charset="0"/>
              </a:rPr>
              <a:t>ish</a:t>
            </a:r>
            <a:r>
              <a:rPr lang="en-US" altLang="en-US" sz="1800" b="1" dirty="0">
                <a:cs typeface="Arial" pitchFamily="34" charset="0"/>
              </a:rPr>
              <a:t>) conditions (20–25 Mm</a:t>
            </a:r>
            <a:r>
              <a:rPr lang="en-US" altLang="en-US" sz="1800" b="1" baseline="30000" dirty="0">
                <a:cs typeface="Arial" pitchFamily="34" charset="0"/>
              </a:rPr>
              <a:t>−1</a:t>
            </a:r>
            <a:r>
              <a:rPr lang="en-US" altLang="en-US" sz="1800" b="1" dirty="0">
                <a:cs typeface="Arial" pitchFamily="34" charset="0"/>
              </a:rPr>
              <a:t>).</a:t>
            </a:r>
          </a:p>
          <a:p>
            <a:pPr algn="l"/>
            <a:r>
              <a:rPr lang="en-US" altLang="en-US" sz="1800" dirty="0">
                <a:cs typeface="Arial" pitchFamily="34" charset="0"/>
                <a:sym typeface="Wingdings" pitchFamily="2" charset="2"/>
              </a:rPr>
              <a:t></a:t>
            </a:r>
            <a:r>
              <a:rPr lang="en-US" altLang="en-US" sz="1800" dirty="0">
                <a:cs typeface="Arial" pitchFamily="34" charset="0"/>
              </a:rPr>
              <a:t>Provides guidance on CALIPSO’s ability to retrieve aerosol extinction at sites around the globe</a:t>
            </a:r>
          </a:p>
        </p:txBody>
      </p:sp>
      <p:pic>
        <p:nvPicPr>
          <p:cNvPr id="56323" name="Picture 6" descr="aao_profile.PNG"/>
          <p:cNvPicPr>
            <a:picLocks noChangeAspect="1"/>
          </p:cNvPicPr>
          <p:nvPr/>
        </p:nvPicPr>
        <p:blipFill>
          <a:blip r:embed="rId3">
            <a:extLst>
              <a:ext uri="{28A0092B-C50C-407E-A947-70E740481C1C}">
                <a14:useLocalDpi xmlns:a14="http://schemas.microsoft.com/office/drawing/2010/main" val="0"/>
              </a:ext>
            </a:extLst>
          </a:blip>
          <a:srcRect t="6030" b="2312"/>
          <a:stretch>
            <a:fillRect/>
          </a:stretch>
        </p:blipFill>
        <p:spPr bwMode="auto">
          <a:xfrm>
            <a:off x="506413" y="1355725"/>
            <a:ext cx="3265487"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7"/>
          <p:cNvSpPr txBox="1">
            <a:spLocks noChangeArrowheads="1"/>
          </p:cNvSpPr>
          <p:nvPr/>
        </p:nvSpPr>
        <p:spPr bwMode="auto">
          <a:xfrm>
            <a:off x="1011238" y="9525"/>
            <a:ext cx="7180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a:cs typeface="Arial" pitchFamily="34" charset="0"/>
              </a:rPr>
              <a:t>Satellite validation using in-situ aerosol profiles</a:t>
            </a:r>
          </a:p>
        </p:txBody>
      </p:sp>
      <p:sp>
        <p:nvSpPr>
          <p:cNvPr id="56325" name="TextBox 9"/>
          <p:cNvSpPr txBox="1">
            <a:spLocks noChangeArrowheads="1"/>
          </p:cNvSpPr>
          <p:nvPr/>
        </p:nvSpPr>
        <p:spPr bwMode="auto">
          <a:xfrm>
            <a:off x="2546350" y="2151063"/>
            <a:ext cx="968375"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b="1">
                <a:cs typeface="Arial" pitchFamily="34" charset="0"/>
              </a:rPr>
              <a:t>Airplane</a:t>
            </a:r>
          </a:p>
          <a:p>
            <a:pPr algn="l"/>
            <a:r>
              <a:rPr lang="en-US" altLang="en-US" sz="1800" b="1">
                <a:solidFill>
                  <a:srgbClr val="FF0000"/>
                </a:solidFill>
                <a:cs typeface="Arial" pitchFamily="34" charset="0"/>
              </a:rPr>
              <a:t>Satellite</a:t>
            </a:r>
          </a:p>
        </p:txBody>
      </p:sp>
      <p:sp>
        <p:nvSpPr>
          <p:cNvPr id="56326" name="TextBox 10"/>
          <p:cNvSpPr txBox="1">
            <a:spLocks noChangeArrowheads="1"/>
          </p:cNvSpPr>
          <p:nvPr/>
        </p:nvSpPr>
        <p:spPr bwMode="auto">
          <a:xfrm rot="-5400000">
            <a:off x="2486819" y="3142456"/>
            <a:ext cx="2909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42900">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cs typeface="Arial" pitchFamily="34" charset="0"/>
              </a:rPr>
              <a:t>(From Sheridan et al., 2012)</a:t>
            </a:r>
          </a:p>
        </p:txBody>
      </p:sp>
      <p:sp>
        <p:nvSpPr>
          <p:cNvPr id="56327" name="TextBox 7"/>
          <p:cNvSpPr txBox="1">
            <a:spLocks noChangeArrowheads="1"/>
          </p:cNvSpPr>
          <p:nvPr/>
        </p:nvSpPr>
        <p:spPr bwMode="auto">
          <a:xfrm>
            <a:off x="5948363" y="6273800"/>
            <a:ext cx="3195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Data from Bondville site in Illinois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496" y="620111"/>
            <a:ext cx="8082456" cy="1015663"/>
          </a:xfrm>
          <a:prstGeom prst="rect">
            <a:avLst/>
          </a:prstGeom>
          <a:noFill/>
        </p:spPr>
        <p:txBody>
          <a:bodyPr wrap="square" rtlCol="0">
            <a:spAutoFit/>
          </a:bodyPr>
          <a:lstStyle/>
          <a:p>
            <a:pPr marL="914400" lvl="1" indent="-571500" algn="l">
              <a:buFont typeface="Arial"/>
              <a:buChar char="•"/>
            </a:pPr>
            <a:r>
              <a:rPr lang="en-US" dirty="0" smtClean="0">
                <a:cs typeface="Arial" panose="020B0604020202020204" pitchFamily="34" charset="0"/>
              </a:rPr>
              <a:t>Models are used to predict climate forcing</a:t>
            </a:r>
          </a:p>
          <a:p>
            <a:pPr marL="914400" lvl="1" indent="-571500" algn="l">
              <a:buFont typeface="Arial"/>
              <a:buChar char="•"/>
            </a:pPr>
            <a:r>
              <a:rPr lang="en-US" dirty="0" smtClean="0">
                <a:cs typeface="Arial" panose="020B0604020202020204" pitchFamily="34" charset="0"/>
              </a:rPr>
              <a:t>Models parameterize complex aerosol processes </a:t>
            </a:r>
          </a:p>
          <a:p>
            <a:pPr marL="914400" lvl="1" indent="-571500" algn="l">
              <a:buFont typeface="Arial"/>
              <a:buChar char="•"/>
            </a:pPr>
            <a:r>
              <a:rPr lang="en-US" dirty="0">
                <a:cs typeface="Arial" panose="020B0604020202020204" pitchFamily="34" charset="0"/>
              </a:rPr>
              <a:t>A</a:t>
            </a:r>
            <a:r>
              <a:rPr lang="en-US" dirty="0" smtClean="0">
                <a:cs typeface="Arial" panose="020B0604020202020204" pitchFamily="34" charset="0"/>
              </a:rPr>
              <a:t>erosols are large source of model uncertainty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27"/>
          <a:stretch/>
        </p:blipFill>
        <p:spPr>
          <a:xfrm>
            <a:off x="2480437" y="2056571"/>
            <a:ext cx="4088524" cy="3898150"/>
          </a:xfrm>
          <a:prstGeom prst="rect">
            <a:avLst/>
          </a:prstGeom>
        </p:spPr>
      </p:pic>
      <p:sp>
        <p:nvSpPr>
          <p:cNvPr id="4" name="TextBox 3"/>
          <p:cNvSpPr txBox="1"/>
          <p:nvPr/>
        </p:nvSpPr>
        <p:spPr>
          <a:xfrm>
            <a:off x="3976937" y="5911361"/>
            <a:ext cx="1096775"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Latitude</a:t>
            </a:r>
            <a:endParaRPr lang="en-US" sz="2000" dirty="0">
              <a:latin typeface="Arial" panose="020B0604020202020204" pitchFamily="34" charset="0"/>
              <a:cs typeface="Arial" panose="020B0604020202020204" pitchFamily="34" charset="0"/>
            </a:endParaRPr>
          </a:p>
        </p:txBody>
      </p:sp>
      <p:sp>
        <p:nvSpPr>
          <p:cNvPr id="5" name="TextBox 4"/>
          <p:cNvSpPr txBox="1"/>
          <p:nvPr/>
        </p:nvSpPr>
        <p:spPr>
          <a:xfrm rot="16200000">
            <a:off x="440657" y="3622638"/>
            <a:ext cx="3701911"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Direct Aerosol Forcing (W m</a:t>
            </a:r>
            <a:r>
              <a:rPr lang="en-US" sz="2000"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4886652" y="6519446"/>
            <a:ext cx="4257348" cy="338554"/>
          </a:xfrm>
          <a:prstGeom prst="rect">
            <a:avLst/>
          </a:prstGeom>
          <a:noFill/>
        </p:spPr>
        <p:txBody>
          <a:bodyPr wrap="square" rtlCol="0">
            <a:spAutoFit/>
          </a:bodyPr>
          <a:lstStyle/>
          <a:p>
            <a:r>
              <a:rPr lang="en-US" sz="1600" dirty="0" smtClean="0">
                <a:solidFill>
                  <a:schemeClr val="bg1">
                    <a:lumMod val="65000"/>
                  </a:schemeClr>
                </a:solidFill>
                <a:cs typeface="Arial" panose="020B0604020202020204" pitchFamily="34" charset="0"/>
              </a:rPr>
              <a:t>(from </a:t>
            </a:r>
            <a:r>
              <a:rPr lang="en-US" sz="1600" dirty="0" err="1" smtClean="0">
                <a:solidFill>
                  <a:schemeClr val="bg1">
                    <a:lumMod val="65000"/>
                  </a:schemeClr>
                </a:solidFill>
                <a:cs typeface="Arial" panose="020B0604020202020204" pitchFamily="34" charset="0"/>
              </a:rPr>
              <a:t>Myhre</a:t>
            </a:r>
            <a:r>
              <a:rPr lang="en-US" sz="1600" dirty="0" smtClean="0">
                <a:solidFill>
                  <a:schemeClr val="bg1">
                    <a:lumMod val="65000"/>
                  </a:schemeClr>
                </a:solidFill>
                <a:cs typeface="Arial" panose="020B0604020202020204" pitchFamily="34" charset="0"/>
              </a:rPr>
              <a:t> et al., 2013) </a:t>
            </a:r>
          </a:p>
        </p:txBody>
      </p:sp>
      <p:sp>
        <p:nvSpPr>
          <p:cNvPr id="7" name="TextBox 7"/>
          <p:cNvSpPr txBox="1">
            <a:spLocks noChangeArrowheads="1"/>
          </p:cNvSpPr>
          <p:nvPr/>
        </p:nvSpPr>
        <p:spPr bwMode="auto">
          <a:xfrm>
            <a:off x="2850733" y="62075"/>
            <a:ext cx="3501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smtClean="0">
                <a:cs typeface="Arial" pitchFamily="34" charset="0"/>
              </a:rPr>
              <a:t>Why evaluate models?</a:t>
            </a:r>
            <a:endParaRPr lang="en-US" altLang="en-US" sz="2400" b="1" u="sng" dirty="0">
              <a:cs typeface="Arial" pitchFamily="34" charset="0"/>
            </a:endParaRPr>
          </a:p>
        </p:txBody>
      </p:sp>
    </p:spTree>
    <p:extLst>
      <p:ext uri="{BB962C8B-B14F-4D97-AF65-F5344CB8AC3E}">
        <p14:creationId xmlns:p14="http://schemas.microsoft.com/office/powerpoint/2010/main" val="398897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2506" y="641131"/>
            <a:ext cx="7731604" cy="3170099"/>
          </a:xfrm>
          <a:prstGeom prst="rect">
            <a:avLst/>
          </a:prstGeom>
          <a:noFill/>
        </p:spPr>
        <p:txBody>
          <a:bodyPr wrap="none" rtlCol="0">
            <a:spAutoFit/>
          </a:bodyPr>
          <a:lstStyle/>
          <a:p>
            <a:pPr algn="l"/>
            <a:r>
              <a:rPr lang="en-US" dirty="0" smtClean="0"/>
              <a:t>--emissions</a:t>
            </a:r>
          </a:p>
          <a:p>
            <a:pPr algn="l"/>
            <a:r>
              <a:rPr lang="en-US" dirty="0" smtClean="0"/>
              <a:t>--transport</a:t>
            </a:r>
          </a:p>
          <a:p>
            <a:pPr algn="l"/>
            <a:r>
              <a:rPr lang="en-US" dirty="0" smtClean="0"/>
              <a:t>--parameterization of atmospheric processes </a:t>
            </a:r>
          </a:p>
          <a:p>
            <a:pPr algn="l"/>
            <a:r>
              <a:rPr lang="en-US" dirty="0"/>
              <a:t> </a:t>
            </a:r>
            <a:r>
              <a:rPr lang="en-US" dirty="0" smtClean="0"/>
              <a:t>  </a:t>
            </a:r>
            <a:r>
              <a:rPr lang="en-US" dirty="0" smtClean="0">
                <a:sym typeface="Wingdings" panose="05000000000000000000" pitchFamily="2" charset="2"/>
              </a:rPr>
              <a:t>wet/dry </a:t>
            </a:r>
            <a:r>
              <a:rPr lang="en-US" dirty="0" smtClean="0"/>
              <a:t>deposition</a:t>
            </a:r>
          </a:p>
          <a:p>
            <a:pPr algn="l"/>
            <a:r>
              <a:rPr lang="en-US" dirty="0"/>
              <a:t> </a:t>
            </a:r>
            <a:r>
              <a:rPr lang="en-US" dirty="0" smtClean="0"/>
              <a:t>  </a:t>
            </a:r>
            <a:r>
              <a:rPr lang="en-US" dirty="0" smtClean="0">
                <a:sym typeface="Wingdings" panose="05000000000000000000" pitchFamily="2" charset="2"/>
              </a:rPr>
              <a:t></a:t>
            </a:r>
            <a:r>
              <a:rPr lang="en-US" dirty="0" smtClean="0"/>
              <a:t>chemical transformation</a:t>
            </a:r>
          </a:p>
          <a:p>
            <a:pPr algn="l"/>
            <a:r>
              <a:rPr lang="en-US" dirty="0" smtClean="0">
                <a:sym typeface="Wingdings" panose="05000000000000000000" pitchFamily="2" charset="2"/>
              </a:rPr>
              <a:t>   </a:t>
            </a:r>
            <a:r>
              <a:rPr lang="en-US" dirty="0">
                <a:sym typeface="Wingdings" panose="05000000000000000000" pitchFamily="2" charset="2"/>
              </a:rPr>
              <a:t>aerosol water </a:t>
            </a:r>
            <a:r>
              <a:rPr lang="en-US" dirty="0" smtClean="0">
                <a:sym typeface="Wingdings" panose="05000000000000000000" pitchFamily="2" charset="2"/>
              </a:rPr>
              <a:t>interaction</a:t>
            </a:r>
            <a:endParaRPr lang="en-US" dirty="0" smtClean="0"/>
          </a:p>
          <a:p>
            <a:pPr algn="l"/>
            <a:r>
              <a:rPr lang="en-US" dirty="0" smtClean="0"/>
              <a:t>   </a:t>
            </a:r>
            <a:r>
              <a:rPr lang="en-US" dirty="0" smtClean="0">
                <a:sym typeface="Wingdings" panose="05000000000000000000" pitchFamily="2" charset="2"/>
              </a:rPr>
              <a:t>aerosol size and physical processes</a:t>
            </a:r>
            <a:endParaRPr lang="en-US" dirty="0" smtClean="0"/>
          </a:p>
          <a:p>
            <a:pPr algn="l"/>
            <a:r>
              <a:rPr lang="en-US" dirty="0" smtClean="0"/>
              <a:t>--spatial resolution and topography</a:t>
            </a:r>
          </a:p>
          <a:p>
            <a:pPr algn="l"/>
            <a:r>
              <a:rPr lang="en-US" dirty="0" smtClean="0"/>
              <a:t>--assumptions about converting from chemical to optical properties</a:t>
            </a:r>
          </a:p>
          <a:p>
            <a:pPr algn="l"/>
            <a:endParaRPr lang="en-US" dirty="0"/>
          </a:p>
        </p:txBody>
      </p:sp>
      <p:sp>
        <p:nvSpPr>
          <p:cNvPr id="2" name="TextBox 1"/>
          <p:cNvSpPr txBox="1"/>
          <p:nvPr/>
        </p:nvSpPr>
        <p:spPr>
          <a:xfrm>
            <a:off x="2905986" y="157655"/>
            <a:ext cx="3429144" cy="400110"/>
          </a:xfrm>
          <a:prstGeom prst="rect">
            <a:avLst/>
          </a:prstGeom>
          <a:noFill/>
        </p:spPr>
        <p:txBody>
          <a:bodyPr wrap="none" rtlCol="0">
            <a:spAutoFit/>
          </a:bodyPr>
          <a:lstStyle/>
          <a:p>
            <a:pPr algn="l"/>
            <a:r>
              <a:rPr lang="en-US" b="1" u="sng" dirty="0" smtClean="0"/>
              <a:t>Why the model variability?</a:t>
            </a:r>
            <a:endParaRPr lang="en-US" b="1" u="sng"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3" t="27007" r="20146" b="21703"/>
          <a:stretch/>
        </p:blipFill>
        <p:spPr>
          <a:xfrm>
            <a:off x="1229710" y="3815255"/>
            <a:ext cx="7294180" cy="263809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932" t="33806" r="34138" b="39016"/>
          <a:stretch/>
        </p:blipFill>
        <p:spPr>
          <a:xfrm>
            <a:off x="336332" y="5150068"/>
            <a:ext cx="3468414" cy="1397876"/>
          </a:xfrm>
          <a:prstGeom prst="rect">
            <a:avLst/>
          </a:prstGeom>
        </p:spPr>
      </p:pic>
      <p:sp>
        <p:nvSpPr>
          <p:cNvPr id="8" name="Rectangle 7"/>
          <p:cNvSpPr/>
          <p:nvPr/>
        </p:nvSpPr>
        <p:spPr>
          <a:xfrm>
            <a:off x="6064469" y="3741683"/>
            <a:ext cx="2501462" cy="1366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6494" t="59860" r="63391" b="14392"/>
          <a:stretch/>
        </p:blipFill>
        <p:spPr>
          <a:xfrm>
            <a:off x="6074979" y="3825761"/>
            <a:ext cx="1839310" cy="1324304"/>
          </a:xfrm>
          <a:prstGeom prst="rect">
            <a:avLst/>
          </a:prstGeom>
        </p:spPr>
      </p:pic>
    </p:spTree>
    <p:extLst>
      <p:ext uri="{BB962C8B-B14F-4D97-AF65-F5344CB8AC3E}">
        <p14:creationId xmlns:p14="http://schemas.microsoft.com/office/powerpoint/2010/main" val="4059381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13492" y="513888"/>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7692"/>
            <a:ext cx="9143999" cy="523220"/>
          </a:xfrm>
          <a:prstGeom prst="rect">
            <a:avLst/>
          </a:prstGeom>
          <a:noFill/>
        </p:spPr>
        <p:txBody>
          <a:bodyPr wrap="square" rtlCol="0">
            <a:spAutoFit/>
          </a:bodyPr>
          <a:lstStyle/>
          <a:p>
            <a:pPr algn="ctr"/>
            <a:r>
              <a:rPr lang="en-US" sz="2800" b="1" dirty="0" smtClean="0">
                <a:latin typeface="+mj-lt"/>
                <a:cs typeface="Arial" panose="020B0604020202020204" pitchFamily="34" charset="0"/>
              </a:rPr>
              <a:t>Models Used in this Analysis</a:t>
            </a:r>
            <a:endParaRPr lang="en-US" sz="2800" b="1" dirty="0">
              <a:latin typeface="+mj-l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61215618"/>
              </p:ext>
            </p:extLst>
          </p:nvPr>
        </p:nvGraphicFramePr>
        <p:xfrm>
          <a:off x="1931395" y="658782"/>
          <a:ext cx="5413622" cy="5134948"/>
        </p:xfrm>
        <a:graphic>
          <a:graphicData uri="http://schemas.openxmlformats.org/drawingml/2006/table">
            <a:tbl>
              <a:tblPr firstRow="1" bandRow="1">
                <a:tableStyleId>{5C22544A-7EE6-4342-B048-85BDC9FD1C3A}</a:tableStyleId>
              </a:tblPr>
              <a:tblGrid>
                <a:gridCol w="2330186"/>
                <a:gridCol w="1552810"/>
                <a:gridCol w="1530626"/>
              </a:tblGrid>
              <a:tr h="467427">
                <a:tc>
                  <a:txBody>
                    <a:bodyPr/>
                    <a:lstStyle/>
                    <a:p>
                      <a:pPr algn="ctr"/>
                      <a:r>
                        <a:rPr lang="en-US" sz="2200" dirty="0" smtClean="0"/>
                        <a:t>Model name</a:t>
                      </a:r>
                      <a:endParaRPr lang="en-US" sz="2200" dirty="0"/>
                    </a:p>
                  </a:txBody>
                  <a:tcPr>
                    <a:solidFill>
                      <a:schemeClr val="accent1">
                        <a:lumMod val="50000"/>
                      </a:schemeClr>
                    </a:solidFill>
                  </a:tcPr>
                </a:tc>
                <a:tc>
                  <a:txBody>
                    <a:bodyPr/>
                    <a:lstStyle/>
                    <a:p>
                      <a:pPr algn="ctr"/>
                      <a:r>
                        <a:rPr lang="en-US" sz="2200" dirty="0" err="1" smtClean="0"/>
                        <a:t>Gridbox</a:t>
                      </a:r>
                      <a:r>
                        <a:rPr lang="en-US" sz="2200" dirty="0" smtClean="0"/>
                        <a:t> size</a:t>
                      </a:r>
                      <a:endParaRPr lang="en-US" sz="2200" dirty="0"/>
                    </a:p>
                  </a:txBody>
                  <a:tcPr>
                    <a:solidFill>
                      <a:schemeClr val="accent1">
                        <a:lumMod val="50000"/>
                      </a:schemeClr>
                    </a:solidFill>
                  </a:tcPr>
                </a:tc>
                <a:tc>
                  <a:txBody>
                    <a:bodyPr/>
                    <a:lstStyle/>
                    <a:p>
                      <a:pPr algn="ctr"/>
                      <a:r>
                        <a:rPr lang="en-US" sz="2200" dirty="0" smtClean="0"/>
                        <a:t>Output</a:t>
                      </a:r>
                      <a:r>
                        <a:rPr lang="en-US" sz="2200" baseline="0" dirty="0" smtClean="0"/>
                        <a:t> </a:t>
                      </a:r>
                      <a:r>
                        <a:rPr lang="en-US" sz="2200" dirty="0" smtClean="0"/>
                        <a:t>Year</a:t>
                      </a:r>
                      <a:endParaRPr lang="en-US" sz="2200" dirty="0"/>
                    </a:p>
                  </a:txBody>
                  <a:tcPr>
                    <a:solidFill>
                      <a:schemeClr val="accent1">
                        <a:lumMod val="50000"/>
                      </a:schemeClr>
                    </a:solidFill>
                  </a:tcPr>
                </a:tc>
              </a:tr>
              <a:tr h="451433">
                <a:tc>
                  <a:txBody>
                    <a:bodyPr/>
                    <a:lstStyle/>
                    <a:p>
                      <a:r>
                        <a:rPr lang="en-US" sz="2200" dirty="0" smtClean="0"/>
                        <a:t>TM5</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3.0</a:t>
                      </a:r>
                      <a:r>
                        <a:rPr lang="en-US" sz="2200" b="0" i="0" u="none" strike="noStrike" kern="1200" dirty="0" smtClean="0">
                          <a:solidFill>
                            <a:schemeClr val="dk1"/>
                          </a:solidFill>
                          <a:effectLst/>
                          <a:latin typeface="+mn-lt"/>
                          <a:ea typeface="+mn-ea"/>
                          <a:cs typeface="+mn-cs"/>
                        </a:rPr>
                        <a:t>°</a:t>
                      </a:r>
                      <a:r>
                        <a:rPr lang="en-US" sz="2200" dirty="0" smtClean="0"/>
                        <a:t> x 2.0</a:t>
                      </a:r>
                      <a:r>
                        <a:rPr lang="en-US" sz="2200" b="0" i="0" u="none" strike="noStrike" kern="1200" dirty="0" smtClean="0">
                          <a:solidFill>
                            <a:schemeClr val="dk1"/>
                          </a:solidFill>
                          <a:effectLst/>
                          <a:latin typeface="+mn-lt"/>
                          <a:ea typeface="+mn-ea"/>
                          <a:cs typeface="+mn-cs"/>
                        </a:rPr>
                        <a:t>°</a:t>
                      </a:r>
                      <a:endParaRPr lang="en-US" sz="2200" dirty="0" smtClean="0"/>
                    </a:p>
                  </a:txBody>
                  <a:tcPr/>
                </a:tc>
                <a:tc>
                  <a:txBody>
                    <a:bodyPr/>
                    <a:lstStyle/>
                    <a:p>
                      <a:r>
                        <a:rPr lang="en-US" sz="2200" dirty="0" smtClean="0"/>
                        <a:t>2010</a:t>
                      </a:r>
                      <a:endParaRPr lang="en-US" sz="2200" dirty="0"/>
                    </a:p>
                  </a:txBody>
                  <a:tcPr/>
                </a:tc>
              </a:tr>
              <a:tr h="451433">
                <a:tc>
                  <a:txBody>
                    <a:bodyPr/>
                    <a:lstStyle/>
                    <a:p>
                      <a:r>
                        <a:rPr lang="en-US" sz="2200" dirty="0" smtClean="0"/>
                        <a:t>GEOS-</a:t>
                      </a:r>
                      <a:r>
                        <a:rPr lang="en-US" sz="2200" dirty="0" err="1" smtClean="0"/>
                        <a:t>Chem</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2.4</a:t>
                      </a:r>
                      <a:r>
                        <a:rPr lang="en-US" sz="2200" b="0" i="0" u="none" strike="noStrike" kern="1200" dirty="0" smtClean="0">
                          <a:solidFill>
                            <a:schemeClr val="dk1"/>
                          </a:solidFill>
                          <a:effectLst/>
                          <a:latin typeface="+mn-lt"/>
                          <a:ea typeface="+mn-ea"/>
                          <a:cs typeface="+mn-cs"/>
                        </a:rPr>
                        <a:t>° </a:t>
                      </a:r>
                      <a:r>
                        <a:rPr lang="en-US" sz="2200" dirty="0" smtClean="0"/>
                        <a:t>x 2.0</a:t>
                      </a:r>
                      <a:r>
                        <a:rPr lang="en-US" sz="2200" b="0" i="0" u="none" strike="noStrike" kern="1200" dirty="0" smtClean="0">
                          <a:solidFill>
                            <a:schemeClr val="dk1"/>
                          </a:solidFill>
                          <a:effectLst/>
                          <a:latin typeface="+mn-lt"/>
                          <a:ea typeface="+mn-ea"/>
                          <a:cs typeface="+mn-cs"/>
                        </a:rPr>
                        <a:t>°</a:t>
                      </a:r>
                      <a:endParaRPr lang="en-US" sz="2200" dirty="0" smtClean="0"/>
                    </a:p>
                  </a:txBody>
                  <a:tcPr/>
                </a:tc>
                <a:tc>
                  <a:txBody>
                    <a:bodyPr/>
                    <a:lstStyle/>
                    <a:p>
                      <a:r>
                        <a:rPr lang="en-US" sz="2200" dirty="0" smtClean="0"/>
                        <a:t>2010</a:t>
                      </a:r>
                      <a:endParaRPr lang="en-US" sz="2200" dirty="0"/>
                    </a:p>
                  </a:txBody>
                  <a:tcPr/>
                </a:tc>
              </a:tr>
              <a:tr h="451433">
                <a:tc>
                  <a:txBody>
                    <a:bodyPr/>
                    <a:lstStyle/>
                    <a:p>
                      <a:r>
                        <a:rPr lang="en-US" sz="2200" dirty="0" smtClean="0"/>
                        <a:t>CAM5</a:t>
                      </a:r>
                      <a:endParaRPr lang="en-US" sz="2200" dirty="0"/>
                    </a:p>
                  </a:txBody>
                  <a:tcPr/>
                </a:tc>
                <a:tc>
                  <a:txBody>
                    <a:bodyPr/>
                    <a:lstStyle/>
                    <a:p>
                      <a:r>
                        <a:rPr lang="en-US" sz="2200" dirty="0" smtClean="0"/>
                        <a:t>2.4</a:t>
                      </a:r>
                      <a:r>
                        <a:rPr lang="en-US" sz="2200" b="0" i="0" u="none" strike="noStrike" kern="1200" dirty="0" smtClean="0">
                          <a:solidFill>
                            <a:schemeClr val="dk1"/>
                          </a:solidFill>
                          <a:effectLst/>
                          <a:latin typeface="+mn-lt"/>
                          <a:ea typeface="+mn-ea"/>
                          <a:cs typeface="+mn-cs"/>
                        </a:rPr>
                        <a:t>° </a:t>
                      </a:r>
                      <a:r>
                        <a:rPr lang="en-US" sz="2200" dirty="0" smtClean="0"/>
                        <a:t>x 1.9</a:t>
                      </a:r>
                      <a:r>
                        <a:rPr lang="en-US" sz="2200" b="0" i="0" u="none" strike="noStrike" kern="1200" dirty="0" smtClean="0">
                          <a:solidFill>
                            <a:schemeClr val="dk1"/>
                          </a:solidFill>
                          <a:effectLst/>
                          <a:latin typeface="+mn-lt"/>
                          <a:ea typeface="+mn-ea"/>
                          <a:cs typeface="+mn-cs"/>
                        </a:rPr>
                        <a:t>°</a:t>
                      </a:r>
                      <a:endParaRPr lang="en-US" sz="2200" dirty="0" smtClean="0"/>
                    </a:p>
                  </a:txBody>
                  <a:tcPr/>
                </a:tc>
                <a:tc>
                  <a:txBody>
                    <a:bodyPr/>
                    <a:lstStyle/>
                    <a:p>
                      <a:r>
                        <a:rPr lang="en-US" sz="2200" dirty="0" smtClean="0"/>
                        <a:t>2010</a:t>
                      </a:r>
                    </a:p>
                  </a:txBody>
                  <a:tcPr/>
                </a:tc>
              </a:tr>
              <a:tr h="428978">
                <a:tc>
                  <a:txBody>
                    <a:bodyPr/>
                    <a:lstStyle/>
                    <a:p>
                      <a:r>
                        <a:rPr lang="en-US" sz="2200" dirty="0" smtClean="0"/>
                        <a:t>ECHAM6-SALSA</a:t>
                      </a:r>
                      <a:endParaRPr lang="en-US" sz="2200" dirty="0"/>
                    </a:p>
                  </a:txBody>
                  <a:tcPr/>
                </a:tc>
                <a:tc>
                  <a:txBody>
                    <a:bodyPr/>
                    <a:lstStyle/>
                    <a:p>
                      <a:r>
                        <a:rPr lang="en-US" sz="2200" dirty="0" smtClean="0"/>
                        <a:t>1.8</a:t>
                      </a:r>
                      <a:r>
                        <a:rPr lang="en-US" sz="2200" b="0" i="0" u="none" strike="noStrike" kern="1200" dirty="0" smtClean="0">
                          <a:solidFill>
                            <a:schemeClr val="dk1"/>
                          </a:solidFill>
                          <a:effectLst/>
                          <a:latin typeface="+mn-lt"/>
                          <a:ea typeface="+mn-ea"/>
                          <a:cs typeface="+mn-cs"/>
                        </a:rPr>
                        <a:t>° </a:t>
                      </a:r>
                      <a:r>
                        <a:rPr lang="en-US" sz="2200" dirty="0" smtClean="0"/>
                        <a:t>x 1.9</a:t>
                      </a:r>
                      <a:r>
                        <a:rPr lang="en-US" sz="2200" b="0" i="0" u="none" strike="noStrike" kern="1200" dirty="0" smtClean="0">
                          <a:solidFill>
                            <a:schemeClr val="dk1"/>
                          </a:solidFill>
                          <a:effectLst/>
                          <a:latin typeface="+mn-lt"/>
                          <a:ea typeface="+mn-ea"/>
                          <a:cs typeface="+mn-cs"/>
                        </a:rPr>
                        <a:t>°</a:t>
                      </a:r>
                      <a:endParaRPr lang="en-US" sz="2200" dirty="0" smtClean="0"/>
                    </a:p>
                  </a:txBody>
                  <a:tcPr/>
                </a:tc>
                <a:tc>
                  <a:txBody>
                    <a:bodyPr/>
                    <a:lstStyle/>
                    <a:p>
                      <a:r>
                        <a:rPr lang="en-US" sz="2200" dirty="0" smtClean="0"/>
                        <a:t>2010</a:t>
                      </a:r>
                    </a:p>
                  </a:txBody>
                  <a:tcPr/>
                </a:tc>
              </a:tr>
              <a:tr h="417689">
                <a:tc>
                  <a:txBody>
                    <a:bodyPr/>
                    <a:lstStyle/>
                    <a:p>
                      <a:r>
                        <a:rPr lang="en-US" sz="2200" dirty="0" smtClean="0"/>
                        <a:t>GEOS5-Globase</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t>1.25</a:t>
                      </a:r>
                      <a:r>
                        <a:rPr lang="en-US" sz="2200" b="0" i="0" u="none" strike="noStrike" kern="1200" dirty="0" smtClean="0">
                          <a:solidFill>
                            <a:schemeClr val="dk1"/>
                          </a:solidFill>
                          <a:effectLst/>
                          <a:latin typeface="+mn-lt"/>
                          <a:ea typeface="+mn-ea"/>
                          <a:cs typeface="+mn-cs"/>
                        </a:rPr>
                        <a:t>°</a:t>
                      </a:r>
                      <a:r>
                        <a:rPr lang="en-US" sz="2200" dirty="0" smtClean="0"/>
                        <a:t> x 1</a:t>
                      </a:r>
                      <a:r>
                        <a:rPr lang="en-US" sz="2200" b="0" i="0" u="none" strike="noStrike" kern="1200" dirty="0" smtClean="0">
                          <a:solidFill>
                            <a:schemeClr val="dk1"/>
                          </a:solidFill>
                          <a:effectLst/>
                          <a:latin typeface="+mn-lt"/>
                          <a:ea typeface="+mn-ea"/>
                          <a:cs typeface="+mn-cs"/>
                        </a:rPr>
                        <a:t>°</a:t>
                      </a:r>
                      <a:endParaRPr lang="en-US" sz="2200" dirty="0" smtClean="0"/>
                    </a:p>
                  </a:txBody>
                  <a:tcPr/>
                </a:tc>
                <a:tc>
                  <a:txBody>
                    <a:bodyPr/>
                    <a:lstStyle/>
                    <a:p>
                      <a:r>
                        <a:rPr lang="en-US" sz="2200" dirty="0" smtClean="0"/>
                        <a:t>2010</a:t>
                      </a:r>
                      <a:endParaRPr lang="en-US" sz="2200" dirty="0"/>
                    </a:p>
                  </a:txBody>
                  <a:tcPr/>
                </a:tc>
              </a:tr>
              <a:tr h="417689">
                <a:tc>
                  <a:txBody>
                    <a:bodyPr/>
                    <a:lstStyle/>
                    <a:p>
                      <a:r>
                        <a:rPr lang="en-US" sz="2200" dirty="0" smtClean="0"/>
                        <a:t>GEOS5-MERRAero</a:t>
                      </a:r>
                      <a:endParaRPr lang="en-US" sz="2200" dirty="0"/>
                    </a:p>
                  </a:txBody>
                  <a:tcPr/>
                </a:tc>
                <a:tc>
                  <a:txBody>
                    <a:bodyPr/>
                    <a:lstStyle/>
                    <a:p>
                      <a:r>
                        <a:rPr lang="en-US" sz="2200" dirty="0" smtClean="0"/>
                        <a:t>0.6</a:t>
                      </a:r>
                      <a:r>
                        <a:rPr lang="en-US" sz="2200" b="0" i="0" u="none" strike="noStrike" kern="1200" dirty="0" smtClean="0">
                          <a:solidFill>
                            <a:schemeClr val="dk1"/>
                          </a:solidFill>
                          <a:effectLst/>
                          <a:latin typeface="+mn-lt"/>
                          <a:ea typeface="+mn-ea"/>
                          <a:cs typeface="+mn-cs"/>
                        </a:rPr>
                        <a:t>° </a:t>
                      </a:r>
                      <a:r>
                        <a:rPr lang="en-US" sz="2200" dirty="0" smtClean="0"/>
                        <a:t>x 0.5</a:t>
                      </a:r>
                      <a:r>
                        <a:rPr lang="en-US" sz="2200" b="0" i="0" u="none" strike="noStrike" kern="1200" dirty="0" smtClean="0">
                          <a:solidFill>
                            <a:schemeClr val="dk1"/>
                          </a:solidFill>
                          <a:effectLst/>
                          <a:latin typeface="+mn-lt"/>
                          <a:ea typeface="+mn-ea"/>
                          <a:cs typeface="+mn-cs"/>
                        </a:rPr>
                        <a:t>°</a:t>
                      </a:r>
                      <a:endParaRPr lang="en-US" sz="2200" dirty="0"/>
                    </a:p>
                  </a:txBody>
                  <a:tcPr/>
                </a:tc>
                <a:tc>
                  <a:txBody>
                    <a:bodyPr/>
                    <a:lstStyle/>
                    <a:p>
                      <a:r>
                        <a:rPr lang="en-US" sz="2200" dirty="0" smtClean="0"/>
                        <a:t>2010</a:t>
                      </a:r>
                      <a:endParaRPr lang="en-US" sz="2200" dirty="0"/>
                    </a:p>
                  </a:txBody>
                  <a:tcPr/>
                </a:tc>
              </a:tr>
              <a:tr h="431236">
                <a:tc>
                  <a:txBody>
                    <a:bodyPr/>
                    <a:lstStyle/>
                    <a:p>
                      <a:r>
                        <a:rPr lang="en-US" sz="2200" dirty="0" smtClean="0"/>
                        <a:t>OsloCTM2</a:t>
                      </a:r>
                      <a:endParaRPr lang="en-US" sz="2200" dirty="0"/>
                    </a:p>
                  </a:txBody>
                  <a:tcPr/>
                </a:tc>
                <a:tc>
                  <a:txBody>
                    <a:bodyPr/>
                    <a:lstStyle/>
                    <a:p>
                      <a:r>
                        <a:rPr lang="en-US" sz="2200" dirty="0" smtClean="0"/>
                        <a:t>2.8</a:t>
                      </a:r>
                      <a:r>
                        <a:rPr lang="en-US" sz="2200" b="0" i="0" u="none" strike="noStrike" kern="1200" dirty="0" smtClean="0">
                          <a:solidFill>
                            <a:schemeClr val="dk1"/>
                          </a:solidFill>
                          <a:effectLst/>
                          <a:latin typeface="+mn-lt"/>
                          <a:ea typeface="+mn-ea"/>
                          <a:cs typeface="+mn-cs"/>
                        </a:rPr>
                        <a:t>°</a:t>
                      </a:r>
                      <a:r>
                        <a:rPr lang="en-US" sz="2200" dirty="0" smtClean="0"/>
                        <a:t> x 2.8</a:t>
                      </a:r>
                      <a:r>
                        <a:rPr lang="en-US" sz="2200" b="0" i="0" u="none" strike="noStrike" kern="1200" dirty="0" smtClean="0">
                          <a:solidFill>
                            <a:schemeClr val="dk1"/>
                          </a:solidFill>
                          <a:effectLst/>
                          <a:latin typeface="+mn-lt"/>
                          <a:ea typeface="+mn-ea"/>
                          <a:cs typeface="+mn-cs"/>
                        </a:rPr>
                        <a:t>°</a:t>
                      </a:r>
                      <a:endParaRPr lang="en-US" sz="2200" dirty="0"/>
                    </a:p>
                  </a:txBody>
                  <a:tcPr/>
                </a:tc>
                <a:tc>
                  <a:txBody>
                    <a:bodyPr/>
                    <a:lstStyle/>
                    <a:p>
                      <a:r>
                        <a:rPr lang="en-US" sz="2200" dirty="0" smtClean="0"/>
                        <a:t>2008</a:t>
                      </a:r>
                      <a:endParaRPr lang="en-US" sz="2200" dirty="0"/>
                    </a:p>
                  </a:txBody>
                  <a:tcPr/>
                </a:tc>
              </a:tr>
              <a:tr h="419837">
                <a:tc>
                  <a:txBody>
                    <a:bodyPr/>
                    <a:lstStyle/>
                    <a:p>
                      <a:r>
                        <a:rPr lang="en-US" sz="2200" dirty="0" smtClean="0"/>
                        <a:t>GOCART</a:t>
                      </a:r>
                      <a:endParaRPr lang="en-US" sz="2200" dirty="0"/>
                    </a:p>
                  </a:txBody>
                  <a:tcPr/>
                </a:tc>
                <a:tc>
                  <a:txBody>
                    <a:bodyPr/>
                    <a:lstStyle/>
                    <a:p>
                      <a:r>
                        <a:rPr lang="en-US" sz="2200" b="0" i="0" u="none" strike="noStrike" kern="1200" dirty="0" smtClean="0">
                          <a:solidFill>
                            <a:schemeClr val="dk1"/>
                          </a:solidFill>
                          <a:effectLst/>
                          <a:latin typeface="+mn-lt"/>
                          <a:ea typeface="+mn-ea"/>
                          <a:cs typeface="+mn-cs"/>
                        </a:rPr>
                        <a:t>2.5° x 2.0°</a:t>
                      </a:r>
                      <a:endParaRPr lang="en-US" sz="2200" dirty="0"/>
                    </a:p>
                  </a:txBody>
                  <a:tcPr/>
                </a:tc>
                <a:tc>
                  <a:txBody>
                    <a:bodyPr/>
                    <a:lstStyle/>
                    <a:p>
                      <a:r>
                        <a:rPr lang="en-US" sz="2200" dirty="0" smtClean="0"/>
                        <a:t>2006*</a:t>
                      </a:r>
                      <a:endParaRPr lang="en-US" sz="2200" dirty="0"/>
                    </a:p>
                  </a:txBody>
                  <a:tcPr/>
                </a:tc>
              </a:tr>
              <a:tr h="451555">
                <a:tc>
                  <a:txBody>
                    <a:bodyPr/>
                    <a:lstStyle/>
                    <a:p>
                      <a:r>
                        <a:rPr lang="en-US" sz="2200" dirty="0" smtClean="0"/>
                        <a:t>MPIHAM</a:t>
                      </a:r>
                      <a:endParaRPr lang="en-US" sz="2200" dirty="0"/>
                    </a:p>
                  </a:txBody>
                  <a:tcPr/>
                </a:tc>
                <a:tc>
                  <a:txBody>
                    <a:bodyPr/>
                    <a:lstStyle/>
                    <a:p>
                      <a:r>
                        <a:rPr lang="en-US" sz="2200" b="0" i="0" u="none" strike="noStrike" kern="1200" dirty="0" smtClean="0">
                          <a:solidFill>
                            <a:schemeClr val="dk1"/>
                          </a:solidFill>
                          <a:effectLst/>
                          <a:latin typeface="+mn-lt"/>
                          <a:ea typeface="+mn-ea"/>
                          <a:cs typeface="+mn-cs"/>
                        </a:rPr>
                        <a:t>1.8° x 0.9°</a:t>
                      </a:r>
                      <a:endParaRPr lang="en-US" sz="2200" dirty="0" smtClean="0"/>
                    </a:p>
                  </a:txBody>
                  <a:tcPr/>
                </a:tc>
                <a:tc>
                  <a:txBody>
                    <a:bodyPr/>
                    <a:lstStyle/>
                    <a:p>
                      <a:r>
                        <a:rPr lang="en-US" sz="2200" dirty="0" smtClean="0"/>
                        <a:t>2006*</a:t>
                      </a:r>
                      <a:endParaRPr lang="en-US" sz="2200" dirty="0"/>
                    </a:p>
                  </a:txBody>
                  <a:tcPr/>
                </a:tc>
              </a:tr>
              <a:tr h="404591">
                <a:tc>
                  <a:txBody>
                    <a:bodyPr/>
                    <a:lstStyle/>
                    <a:p>
                      <a:r>
                        <a:rPr lang="en-US" sz="2200" dirty="0" smtClean="0"/>
                        <a:t>SPRINTARS</a:t>
                      </a:r>
                      <a:endParaRPr lang="en-US" sz="2200" dirty="0"/>
                    </a:p>
                  </a:txBody>
                  <a:tcPr/>
                </a:tc>
                <a:tc>
                  <a:txBody>
                    <a:bodyPr/>
                    <a:lstStyle/>
                    <a:p>
                      <a:r>
                        <a:rPr lang="en-US" sz="2200" b="0" i="0" u="none" strike="noStrike" kern="1200" dirty="0" smtClean="0">
                          <a:solidFill>
                            <a:schemeClr val="dk1"/>
                          </a:solidFill>
                          <a:effectLst/>
                          <a:latin typeface="+mn-lt"/>
                          <a:ea typeface="+mn-ea"/>
                          <a:cs typeface="+mn-cs"/>
                        </a:rPr>
                        <a:t>1.1° x 1.1°</a:t>
                      </a:r>
                      <a:endParaRPr lang="en-US" sz="2200" dirty="0"/>
                    </a:p>
                  </a:txBody>
                  <a:tcPr/>
                </a:tc>
                <a:tc>
                  <a:txBody>
                    <a:bodyPr/>
                    <a:lstStyle/>
                    <a:p>
                      <a:r>
                        <a:rPr lang="en-US" sz="2200" dirty="0" smtClean="0"/>
                        <a:t>2006*</a:t>
                      </a:r>
                      <a:endParaRPr lang="en-US" sz="2200" dirty="0"/>
                    </a:p>
                  </a:txBody>
                  <a:tcPr/>
                </a:tc>
              </a:tr>
            </a:tbl>
          </a:graphicData>
        </a:graphic>
      </p:graphicFrame>
      <p:sp>
        <p:nvSpPr>
          <p:cNvPr id="2" name="TextBox 1"/>
          <p:cNvSpPr txBox="1"/>
          <p:nvPr/>
        </p:nvSpPr>
        <p:spPr>
          <a:xfrm>
            <a:off x="178904" y="6102626"/>
            <a:ext cx="4964949" cy="400110"/>
          </a:xfrm>
          <a:prstGeom prst="rect">
            <a:avLst/>
          </a:prstGeom>
          <a:noFill/>
        </p:spPr>
        <p:txBody>
          <a:bodyPr wrap="none" rtlCol="0">
            <a:spAutoFit/>
          </a:bodyPr>
          <a:lstStyle/>
          <a:p>
            <a:pPr algn="l"/>
            <a:r>
              <a:rPr lang="en-US" dirty="0" smtClean="0"/>
              <a:t>Models all participate in ‘</a:t>
            </a:r>
            <a:r>
              <a:rPr lang="en-US" dirty="0" err="1" smtClean="0"/>
              <a:t>AeroCom</a:t>
            </a:r>
            <a:r>
              <a:rPr lang="en-US" dirty="0" smtClean="0"/>
              <a:t>’ project</a:t>
            </a:r>
            <a:endParaRPr lang="en-US" dirty="0"/>
          </a:p>
        </p:txBody>
      </p:sp>
    </p:spTree>
    <p:extLst>
      <p:ext uri="{BB962C8B-B14F-4D97-AF65-F5344CB8AC3E}">
        <p14:creationId xmlns:p14="http://schemas.microsoft.com/office/powerpoint/2010/main" val="1005729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862" y="5370035"/>
            <a:ext cx="903152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ym typeface="Wingdings" panose="05000000000000000000" pitchFamily="2" charset="2"/>
              </a:rPr>
              <a:t>Sites with aerosol light scattering and/or absorption (~65 sites)</a:t>
            </a:r>
          </a:p>
          <a:p>
            <a:pPr marL="285750" indent="-285750">
              <a:buFont typeface="Arial" panose="020B0604020202020204" pitchFamily="34" charset="0"/>
              <a:buChar char="•"/>
            </a:pPr>
            <a:r>
              <a:rPr lang="en-US" sz="2000" dirty="0" smtClean="0">
                <a:sym typeface="Wingdings" panose="05000000000000000000" pitchFamily="2" charset="2"/>
              </a:rPr>
              <a:t>Fewer sites than AERONET</a:t>
            </a:r>
          </a:p>
          <a:p>
            <a:pPr marL="285750" indent="-285750">
              <a:buFont typeface="Arial" panose="020B0604020202020204" pitchFamily="34" charset="0"/>
              <a:buChar char="•"/>
            </a:pPr>
            <a:r>
              <a:rPr lang="en-US" sz="2000" dirty="0" smtClean="0">
                <a:sym typeface="Wingdings" panose="05000000000000000000" pitchFamily="2" charset="2"/>
              </a:rPr>
              <a:t>Gaps in S. America, Africa, Middle East, Russia, Asia</a:t>
            </a:r>
          </a:p>
          <a:p>
            <a:endParaRPr lang="en-US" sz="2000" dirty="0">
              <a:sym typeface="Wingdings" panose="05000000000000000000" pitchFamily="2" charset="2"/>
            </a:endParaRPr>
          </a:p>
        </p:txBody>
      </p:sp>
      <p:sp>
        <p:nvSpPr>
          <p:cNvPr id="4" name="TextBox 3"/>
          <p:cNvSpPr txBox="1"/>
          <p:nvPr/>
        </p:nvSpPr>
        <p:spPr>
          <a:xfrm>
            <a:off x="0" y="206472"/>
            <a:ext cx="9143999" cy="523220"/>
          </a:xfrm>
          <a:prstGeom prst="rect">
            <a:avLst/>
          </a:prstGeom>
          <a:noFill/>
        </p:spPr>
        <p:txBody>
          <a:bodyPr wrap="square" rtlCol="0">
            <a:spAutoFit/>
          </a:bodyPr>
          <a:lstStyle/>
          <a:p>
            <a:pPr algn="ctr"/>
            <a:r>
              <a:rPr lang="en-US" sz="2800" b="1" dirty="0" smtClean="0">
                <a:latin typeface="+mj-lt"/>
                <a:cs typeface="Arial" panose="020B0604020202020204" pitchFamily="34" charset="0"/>
              </a:rPr>
              <a:t>In-situ Measurement Sites</a:t>
            </a:r>
            <a:endParaRPr lang="en-US" sz="2800" b="1" dirty="0">
              <a:latin typeface="+mj-lt"/>
              <a:cs typeface="Arial" panose="020B0604020202020204" pitchFamily="34" charset="0"/>
            </a:endParaRPr>
          </a:p>
        </p:txBody>
      </p:sp>
      <p:cxnSp>
        <p:nvCxnSpPr>
          <p:cNvPr id="5" name="Straight Connector 4"/>
          <p:cNvCxnSpPr/>
          <p:nvPr/>
        </p:nvCxnSpPr>
        <p:spPr>
          <a:xfrm>
            <a:off x="513492" y="729692"/>
            <a:ext cx="808186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90" y="830973"/>
            <a:ext cx="8323072" cy="4161536"/>
          </a:xfrm>
          <a:prstGeom prst="rect">
            <a:avLst/>
          </a:prstGeom>
        </p:spPr>
      </p:pic>
      <p:sp>
        <p:nvSpPr>
          <p:cNvPr id="7" name="Rectangle 6"/>
          <p:cNvSpPr/>
          <p:nvPr/>
        </p:nvSpPr>
        <p:spPr>
          <a:xfrm>
            <a:off x="1117600" y="3560650"/>
            <a:ext cx="1128888" cy="58702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500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2" y="256624"/>
            <a:ext cx="3048000" cy="2286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9" y="1797752"/>
            <a:ext cx="3048000" cy="2286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821" y="258672"/>
            <a:ext cx="3048000" cy="228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6404" y="250450"/>
            <a:ext cx="3048000" cy="2286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1683" y="3338628"/>
            <a:ext cx="3048000" cy="2286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5724" y="1787473"/>
            <a:ext cx="3048000" cy="22860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4" y="3349146"/>
            <a:ext cx="3048000" cy="2286000"/>
          </a:xfrm>
          <a:prstGeom prst="rect">
            <a:avLst/>
          </a:prstGeom>
        </p:spPr>
      </p:pic>
      <p:sp>
        <p:nvSpPr>
          <p:cNvPr id="10" name="TextBox 9"/>
          <p:cNvSpPr txBox="1"/>
          <p:nvPr/>
        </p:nvSpPr>
        <p:spPr>
          <a:xfrm>
            <a:off x="7328678" y="3379969"/>
            <a:ext cx="1863780" cy="338554"/>
          </a:xfrm>
          <a:prstGeom prst="rect">
            <a:avLst/>
          </a:prstGeom>
          <a:noFill/>
        </p:spPr>
        <p:txBody>
          <a:bodyPr wrap="none" rtlCol="0">
            <a:spAutoFit/>
          </a:bodyPr>
          <a:lstStyle/>
          <a:p>
            <a:r>
              <a:rPr lang="en-US" sz="1600" dirty="0" smtClean="0"/>
              <a:t>SPRINTARS-2006</a:t>
            </a:r>
            <a:endParaRPr lang="en-US" sz="1600" dirty="0"/>
          </a:p>
        </p:txBody>
      </p:sp>
      <p:sp>
        <p:nvSpPr>
          <p:cNvPr id="11" name="TextBox 10"/>
          <p:cNvSpPr txBox="1"/>
          <p:nvPr/>
        </p:nvSpPr>
        <p:spPr>
          <a:xfrm>
            <a:off x="1795712" y="1859393"/>
            <a:ext cx="1277914" cy="338554"/>
          </a:xfrm>
          <a:prstGeom prst="rect">
            <a:avLst/>
          </a:prstGeom>
          <a:noFill/>
        </p:spPr>
        <p:txBody>
          <a:bodyPr wrap="none" rtlCol="0">
            <a:spAutoFit/>
          </a:bodyPr>
          <a:lstStyle/>
          <a:p>
            <a:r>
              <a:rPr lang="en-US" sz="1600" dirty="0" smtClean="0"/>
              <a:t>CAM5-2010</a:t>
            </a:r>
            <a:endParaRPr lang="en-US" sz="1600" dirty="0"/>
          </a:p>
        </p:txBody>
      </p:sp>
      <p:sp>
        <p:nvSpPr>
          <p:cNvPr id="12" name="TextBox 11"/>
          <p:cNvSpPr txBox="1"/>
          <p:nvPr/>
        </p:nvSpPr>
        <p:spPr>
          <a:xfrm>
            <a:off x="7614123" y="1838841"/>
            <a:ext cx="1529585" cy="338554"/>
          </a:xfrm>
          <a:prstGeom prst="rect">
            <a:avLst/>
          </a:prstGeom>
          <a:noFill/>
        </p:spPr>
        <p:txBody>
          <a:bodyPr wrap="none" rtlCol="0">
            <a:spAutoFit/>
          </a:bodyPr>
          <a:lstStyle/>
          <a:p>
            <a:r>
              <a:rPr lang="en-US" sz="1600" dirty="0" smtClean="0"/>
              <a:t>MPIHAM-2006</a:t>
            </a:r>
            <a:endParaRPr lang="en-US" sz="1600" dirty="0"/>
          </a:p>
        </p:txBody>
      </p:sp>
      <p:sp>
        <p:nvSpPr>
          <p:cNvPr id="13" name="TextBox 12"/>
          <p:cNvSpPr txBox="1"/>
          <p:nvPr/>
        </p:nvSpPr>
        <p:spPr>
          <a:xfrm>
            <a:off x="4491036" y="1859392"/>
            <a:ext cx="1688283" cy="338554"/>
          </a:xfrm>
          <a:prstGeom prst="rect">
            <a:avLst/>
          </a:prstGeom>
          <a:noFill/>
        </p:spPr>
        <p:txBody>
          <a:bodyPr wrap="none" rtlCol="0">
            <a:spAutoFit/>
          </a:bodyPr>
          <a:lstStyle/>
          <a:p>
            <a:r>
              <a:rPr lang="en-US" sz="1600" dirty="0" smtClean="0"/>
              <a:t>GLOBASE-2010</a:t>
            </a:r>
            <a:endParaRPr lang="en-US" sz="1600" dirty="0"/>
          </a:p>
        </p:txBody>
      </p:sp>
      <p:sp>
        <p:nvSpPr>
          <p:cNvPr id="14" name="TextBox 13"/>
          <p:cNvSpPr txBox="1"/>
          <p:nvPr/>
        </p:nvSpPr>
        <p:spPr>
          <a:xfrm>
            <a:off x="803249" y="3390246"/>
            <a:ext cx="2289409" cy="338554"/>
          </a:xfrm>
          <a:prstGeom prst="rect">
            <a:avLst/>
          </a:prstGeom>
          <a:noFill/>
        </p:spPr>
        <p:txBody>
          <a:bodyPr wrap="none" rtlCol="0">
            <a:spAutoFit/>
          </a:bodyPr>
          <a:lstStyle/>
          <a:p>
            <a:r>
              <a:rPr lang="en-US" sz="1600" dirty="0" smtClean="0"/>
              <a:t>ECHAM6-SALSA-2010</a:t>
            </a:r>
            <a:endParaRPr lang="en-US" sz="1600" dirty="0"/>
          </a:p>
        </p:txBody>
      </p:sp>
      <p:sp>
        <p:nvSpPr>
          <p:cNvPr id="15" name="TextBox 14"/>
          <p:cNvSpPr txBox="1"/>
          <p:nvPr/>
        </p:nvSpPr>
        <p:spPr>
          <a:xfrm>
            <a:off x="1166443" y="4941638"/>
            <a:ext cx="1904689" cy="338554"/>
          </a:xfrm>
          <a:prstGeom prst="rect">
            <a:avLst/>
          </a:prstGeom>
          <a:noFill/>
        </p:spPr>
        <p:txBody>
          <a:bodyPr wrap="none" rtlCol="0">
            <a:spAutoFit/>
          </a:bodyPr>
          <a:lstStyle/>
          <a:p>
            <a:r>
              <a:rPr lang="en-US" sz="1600" dirty="0" smtClean="0"/>
              <a:t>TM5_INSITU-2010</a:t>
            </a:r>
            <a:endParaRPr lang="en-US" sz="1600" dirty="0"/>
          </a:p>
        </p:txBody>
      </p:sp>
      <p:sp>
        <p:nvSpPr>
          <p:cNvPr id="16" name="TextBox 15"/>
          <p:cNvSpPr txBox="1"/>
          <p:nvPr/>
        </p:nvSpPr>
        <p:spPr>
          <a:xfrm>
            <a:off x="4345976" y="4931121"/>
            <a:ext cx="1792478" cy="338554"/>
          </a:xfrm>
          <a:prstGeom prst="rect">
            <a:avLst/>
          </a:prstGeom>
          <a:noFill/>
        </p:spPr>
        <p:txBody>
          <a:bodyPr wrap="none" rtlCol="0">
            <a:spAutoFit/>
          </a:bodyPr>
          <a:lstStyle/>
          <a:p>
            <a:r>
              <a:rPr lang="en-US" sz="1600" dirty="0" smtClean="0"/>
              <a:t>OSLO-CTM-2008</a:t>
            </a:r>
            <a:endParaRPr lang="en-US" sz="1600" dirty="0"/>
          </a:p>
        </p:txBody>
      </p:sp>
      <p:sp>
        <p:nvSpPr>
          <p:cNvPr id="17" name="Rectangle 16"/>
          <p:cNvSpPr/>
          <p:nvPr/>
        </p:nvSpPr>
        <p:spPr>
          <a:xfrm>
            <a:off x="6202161" y="5318363"/>
            <a:ext cx="28973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17"/>
          <p:cNvSpPr/>
          <p:nvPr/>
        </p:nvSpPr>
        <p:spPr>
          <a:xfrm>
            <a:off x="66780" y="5296103"/>
            <a:ext cx="28973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p:cNvSpPr/>
          <p:nvPr/>
        </p:nvSpPr>
        <p:spPr>
          <a:xfrm>
            <a:off x="2977343" y="5255421"/>
            <a:ext cx="28973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0510" y="3326534"/>
            <a:ext cx="3048000" cy="2286000"/>
          </a:xfrm>
          <a:prstGeom prst="rect">
            <a:avLst/>
          </a:prstGeom>
        </p:spPr>
      </p:pic>
      <p:sp>
        <p:nvSpPr>
          <p:cNvPr id="22" name="TextBox 21"/>
          <p:cNvSpPr txBox="1"/>
          <p:nvPr/>
        </p:nvSpPr>
        <p:spPr>
          <a:xfrm>
            <a:off x="7543196" y="4900544"/>
            <a:ext cx="1570623" cy="338554"/>
          </a:xfrm>
          <a:prstGeom prst="rect">
            <a:avLst/>
          </a:prstGeom>
          <a:noFill/>
        </p:spPr>
        <p:txBody>
          <a:bodyPr wrap="none" rtlCol="0">
            <a:spAutoFit/>
          </a:bodyPr>
          <a:lstStyle/>
          <a:p>
            <a:r>
              <a:rPr lang="en-US" sz="1600" dirty="0" smtClean="0"/>
              <a:t>GOCART-2006</a:t>
            </a:r>
            <a:endParaRPr lang="en-US" sz="1600" dirty="0"/>
          </a:p>
        </p:txBody>
      </p:sp>
      <p:sp>
        <p:nvSpPr>
          <p:cNvPr id="23" name="Rectangle 22"/>
          <p:cNvSpPr/>
          <p:nvPr/>
        </p:nvSpPr>
        <p:spPr>
          <a:xfrm>
            <a:off x="6209009" y="5273843"/>
            <a:ext cx="28973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b="16087"/>
          <a:stretch/>
        </p:blipFill>
        <p:spPr>
          <a:xfrm>
            <a:off x="3061252" y="1789036"/>
            <a:ext cx="3063792" cy="1928191"/>
          </a:xfrm>
          <a:prstGeom prst="rect">
            <a:avLst/>
          </a:prstGeom>
        </p:spPr>
      </p:pic>
      <p:sp>
        <p:nvSpPr>
          <p:cNvPr id="25" name="TextBox 24"/>
          <p:cNvSpPr txBox="1"/>
          <p:nvPr/>
        </p:nvSpPr>
        <p:spPr>
          <a:xfrm>
            <a:off x="4159328" y="3393868"/>
            <a:ext cx="1973617" cy="338554"/>
          </a:xfrm>
          <a:prstGeom prst="rect">
            <a:avLst/>
          </a:prstGeom>
          <a:noFill/>
        </p:spPr>
        <p:txBody>
          <a:bodyPr wrap="none" rtlCol="0">
            <a:spAutoFit/>
          </a:bodyPr>
          <a:lstStyle/>
          <a:p>
            <a:r>
              <a:rPr lang="en-US" sz="1600" dirty="0" smtClean="0"/>
              <a:t>GEOS-CHEM-2010</a:t>
            </a:r>
            <a:endParaRPr lang="en-US" sz="1600" dirty="0"/>
          </a:p>
        </p:txBody>
      </p:sp>
      <p:sp>
        <p:nvSpPr>
          <p:cNvPr id="26" name="TextBox 25"/>
          <p:cNvSpPr txBox="1"/>
          <p:nvPr/>
        </p:nvSpPr>
        <p:spPr>
          <a:xfrm>
            <a:off x="0" y="-39496"/>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Annual Climatology: </a:t>
            </a:r>
            <a:r>
              <a:rPr lang="en-US" sz="2800" b="1" dirty="0" smtClean="0">
                <a:latin typeface="+mj-lt"/>
                <a:cs typeface="Arial" panose="020B0604020202020204" pitchFamily="34" charset="0"/>
              </a:rPr>
              <a:t>Aerosol Scattering</a:t>
            </a:r>
            <a:endParaRPr lang="en-US" sz="2800" b="1" dirty="0">
              <a:latin typeface="+mj-lt"/>
              <a:cs typeface="Arial" panose="020B0604020202020204" pitchFamily="34" charset="0"/>
            </a:endParaRPr>
          </a:p>
        </p:txBody>
      </p:sp>
      <p:cxnSp>
        <p:nvCxnSpPr>
          <p:cNvPr id="27" name="Straight Connector 26"/>
          <p:cNvCxnSpPr/>
          <p:nvPr/>
        </p:nvCxnSpPr>
        <p:spPr>
          <a:xfrm>
            <a:off x="513492" y="419263"/>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0572" y="5462210"/>
            <a:ext cx="3950463" cy="1323439"/>
          </a:xfrm>
          <a:prstGeom prst="rect">
            <a:avLst/>
          </a:prstGeom>
        </p:spPr>
        <p:txBody>
          <a:bodyPr wrap="square">
            <a:spAutoFit/>
          </a:bodyPr>
          <a:lstStyle/>
          <a:p>
            <a:pPr marL="342900" indent="-342900" algn="l">
              <a:buFont typeface="Arial" charset="0"/>
              <a:buChar char="•"/>
            </a:pPr>
            <a:r>
              <a:rPr lang="en-US" dirty="0">
                <a:cs typeface="Arial" panose="020B0604020202020204" pitchFamily="34" charset="0"/>
                <a:sym typeface="Wingdings" panose="05000000000000000000" pitchFamily="2" charset="2"/>
              </a:rPr>
              <a:t>General pattern of </a:t>
            </a:r>
            <a:r>
              <a:rPr lang="en-US" dirty="0" smtClean="0">
                <a:cs typeface="Arial" panose="020B0604020202020204" pitchFamily="34" charset="0"/>
                <a:sym typeface="Wingdings" panose="05000000000000000000" pitchFamily="2" charset="2"/>
              </a:rPr>
              <a:t>scattering </a:t>
            </a:r>
            <a:r>
              <a:rPr lang="en-US" dirty="0">
                <a:cs typeface="Arial" panose="020B0604020202020204" pitchFamily="34" charset="0"/>
                <a:sym typeface="Wingdings" panose="05000000000000000000" pitchFamily="2" charset="2"/>
              </a:rPr>
              <a:t>similar for </a:t>
            </a:r>
            <a:r>
              <a:rPr lang="en-US" dirty="0" smtClean="0">
                <a:cs typeface="Arial" panose="020B0604020202020204" pitchFamily="34" charset="0"/>
                <a:sym typeface="Wingdings" panose="05000000000000000000" pitchFamily="2" charset="2"/>
              </a:rPr>
              <a:t>models</a:t>
            </a:r>
          </a:p>
          <a:p>
            <a:pPr marL="342900" indent="-342900" algn="l">
              <a:buFont typeface="Arial" charset="0"/>
              <a:buChar char="•"/>
            </a:pPr>
            <a:r>
              <a:rPr lang="en-US" dirty="0" smtClean="0">
                <a:cs typeface="Arial" panose="020B0604020202020204" pitchFamily="34" charset="0"/>
                <a:sym typeface="Wingdings" panose="05000000000000000000" pitchFamily="2" charset="2"/>
              </a:rPr>
              <a:t>Differences due to model input and conditions</a:t>
            </a:r>
            <a:endParaRPr lang="en-US" dirty="0">
              <a:cs typeface="Arial" panose="020B0604020202020204" pitchFamily="34" charset="0"/>
              <a:sym typeface="Wingdings" panose="05000000000000000000" pitchFamily="2" charset="2"/>
            </a:endParaRPr>
          </a:p>
        </p:txBody>
      </p:sp>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l="84" t="27007" r="46380" b="46183"/>
          <a:stretch/>
        </p:blipFill>
        <p:spPr>
          <a:xfrm>
            <a:off x="5304592" y="5675895"/>
            <a:ext cx="3794882" cy="1068960"/>
          </a:xfrm>
          <a:prstGeom prst="rect">
            <a:avLst/>
          </a:prstGeom>
        </p:spPr>
      </p:pic>
    </p:spTree>
    <p:extLst>
      <p:ext uri="{BB962C8B-B14F-4D97-AF65-F5344CB8AC3E}">
        <p14:creationId xmlns:p14="http://schemas.microsoft.com/office/powerpoint/2010/main" val="355129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44"/>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Climatology:</a:t>
            </a:r>
            <a:r>
              <a:rPr lang="en-US" sz="2800" b="1" dirty="0" smtClean="0">
                <a:latin typeface="+mj-lt"/>
                <a:cs typeface="Arial" panose="020B0604020202020204" pitchFamily="34" charset="0"/>
              </a:rPr>
              <a:t> Big Picture</a:t>
            </a:r>
            <a:endParaRPr lang="en-US" sz="2800" b="1" dirty="0">
              <a:latin typeface="+mj-lt"/>
              <a:cs typeface="Arial" panose="020B0604020202020204" pitchFamily="34" charset="0"/>
            </a:endParaRPr>
          </a:p>
        </p:txBody>
      </p:sp>
      <p:cxnSp>
        <p:nvCxnSpPr>
          <p:cNvPr id="4" name="Straight Connector 3"/>
          <p:cNvCxnSpPr/>
          <p:nvPr/>
        </p:nvCxnSpPr>
        <p:spPr>
          <a:xfrm>
            <a:off x="513492" y="587922"/>
            <a:ext cx="8081868"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82" b="15732"/>
          <a:stretch/>
        </p:blipFill>
        <p:spPr bwMode="auto">
          <a:xfrm>
            <a:off x="220717" y="631817"/>
            <a:ext cx="5160579" cy="261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755" b="16039"/>
          <a:stretch/>
        </p:blipFill>
        <p:spPr bwMode="auto">
          <a:xfrm>
            <a:off x="241738" y="3311987"/>
            <a:ext cx="5121084" cy="254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02199" y="1239740"/>
            <a:ext cx="3541801" cy="2246769"/>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smtClean="0">
                <a:latin typeface="+mj-lt"/>
                <a:cs typeface="Arial" panose="020B0604020202020204" pitchFamily="34" charset="0"/>
                <a:sym typeface="Wingdings" panose="05000000000000000000" pitchFamily="2" charset="2"/>
              </a:rPr>
              <a:t>General pattern of absorption and scattering similar for models and in-situ measurements</a:t>
            </a:r>
          </a:p>
          <a:p>
            <a:pPr algn="l"/>
            <a:endParaRPr lang="en-US" sz="2000" dirty="0" smtClean="0">
              <a:latin typeface="+mj-lt"/>
              <a:cs typeface="Arial" panose="020B0604020202020204" pitchFamily="34" charset="0"/>
              <a:sym typeface="Wingdings" panose="05000000000000000000" pitchFamily="2" charset="2"/>
            </a:endParaRPr>
          </a:p>
          <a:p>
            <a:pPr marL="285750" indent="-285750" algn="l">
              <a:buFont typeface="Arial" panose="020B0604020202020204" pitchFamily="34" charset="0"/>
              <a:buChar char="•"/>
            </a:pPr>
            <a:r>
              <a:rPr lang="en-US" sz="2000" dirty="0" smtClean="0">
                <a:latin typeface="+mj-lt"/>
                <a:cs typeface="Arial" panose="020B0604020202020204" pitchFamily="34" charset="0"/>
                <a:sym typeface="Wingdings" panose="05000000000000000000" pitchFamily="2" charset="2"/>
              </a:rPr>
              <a:t>Differences are observed for some sites </a:t>
            </a:r>
          </a:p>
        </p:txBody>
      </p:sp>
      <p:sp>
        <p:nvSpPr>
          <p:cNvPr id="8" name="TextBox 7"/>
          <p:cNvSpPr txBox="1"/>
          <p:nvPr/>
        </p:nvSpPr>
        <p:spPr>
          <a:xfrm>
            <a:off x="3524535" y="2813579"/>
            <a:ext cx="1553631" cy="400110"/>
          </a:xfrm>
          <a:prstGeom prst="rect">
            <a:avLst/>
          </a:prstGeom>
          <a:noFill/>
        </p:spPr>
        <p:txBody>
          <a:bodyPr wrap="none" rtlCol="0">
            <a:spAutoFit/>
          </a:bodyPr>
          <a:lstStyle/>
          <a:p>
            <a:r>
              <a:rPr lang="en-US" b="1" dirty="0" smtClean="0"/>
              <a:t>Absorption</a:t>
            </a:r>
            <a:endParaRPr lang="en-US" b="1" dirty="0"/>
          </a:p>
        </p:txBody>
      </p:sp>
      <p:sp>
        <p:nvSpPr>
          <p:cNvPr id="9" name="TextBox 8"/>
          <p:cNvSpPr txBox="1"/>
          <p:nvPr/>
        </p:nvSpPr>
        <p:spPr>
          <a:xfrm>
            <a:off x="3594201" y="5427911"/>
            <a:ext cx="1438215" cy="400110"/>
          </a:xfrm>
          <a:prstGeom prst="rect">
            <a:avLst/>
          </a:prstGeom>
          <a:noFill/>
        </p:spPr>
        <p:txBody>
          <a:bodyPr wrap="none" rtlCol="0">
            <a:spAutoFit/>
          </a:bodyPr>
          <a:lstStyle/>
          <a:p>
            <a:r>
              <a:rPr lang="en-US" b="1" dirty="0" smtClean="0">
                <a:solidFill>
                  <a:schemeClr val="bg1"/>
                </a:solidFill>
              </a:rPr>
              <a:t>Scattering</a:t>
            </a:r>
            <a:endParaRPr lang="en-US" b="1" dirty="0">
              <a:solidFill>
                <a:schemeClr val="bg1"/>
              </a:solidFill>
            </a:endParaRPr>
          </a:p>
        </p:txBody>
      </p:sp>
      <p:sp>
        <p:nvSpPr>
          <p:cNvPr id="10" name="TextBox 9"/>
          <p:cNvSpPr txBox="1"/>
          <p:nvPr/>
        </p:nvSpPr>
        <p:spPr>
          <a:xfrm>
            <a:off x="187386" y="6369274"/>
            <a:ext cx="5032211" cy="369332"/>
          </a:xfrm>
          <a:prstGeom prst="rect">
            <a:avLst/>
          </a:prstGeom>
          <a:noFill/>
        </p:spPr>
        <p:txBody>
          <a:bodyPr wrap="none" rtlCol="0">
            <a:spAutoFit/>
          </a:bodyPr>
          <a:lstStyle/>
          <a:p>
            <a:r>
              <a:rPr lang="en-US" sz="1800" dirty="0" smtClean="0"/>
              <a:t>CAM5 output for AEROCOM P3 INSITU project</a:t>
            </a:r>
            <a:endParaRPr lang="en-US" sz="1800" dirty="0"/>
          </a:p>
        </p:txBody>
      </p:sp>
    </p:spTree>
    <p:extLst>
      <p:ext uri="{BB962C8B-B14F-4D97-AF65-F5344CB8AC3E}">
        <p14:creationId xmlns:p14="http://schemas.microsoft.com/office/powerpoint/2010/main" val="3485687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906"/>
            <a:ext cx="3048000" cy="2286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1091"/>
            <a:ext cx="3048000"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3200" y="96906"/>
            <a:ext cx="3048000" cy="228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95710"/>
            <a:ext cx="3048000" cy="2286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0353" y="1641094"/>
            <a:ext cx="3048000" cy="2286000"/>
          </a:xfrm>
          <a:prstGeom prst="rect">
            <a:avLst/>
          </a:prstGeom>
        </p:spPr>
      </p:pic>
      <p:sp>
        <p:nvSpPr>
          <p:cNvPr id="10" name="TextBox 9"/>
          <p:cNvSpPr txBox="1"/>
          <p:nvPr/>
        </p:nvSpPr>
        <p:spPr>
          <a:xfrm>
            <a:off x="7298607" y="3231010"/>
            <a:ext cx="1863780" cy="338554"/>
          </a:xfrm>
          <a:prstGeom prst="rect">
            <a:avLst/>
          </a:prstGeom>
          <a:noFill/>
        </p:spPr>
        <p:txBody>
          <a:bodyPr wrap="none" rtlCol="0">
            <a:spAutoFit/>
          </a:bodyPr>
          <a:lstStyle/>
          <a:p>
            <a:r>
              <a:rPr lang="en-US" sz="1600" dirty="0" smtClean="0">
                <a:solidFill>
                  <a:srgbClr val="FFFF00"/>
                </a:solidFill>
              </a:rPr>
              <a:t>SPRINTARS-2006</a:t>
            </a:r>
            <a:endParaRPr lang="en-US" sz="1600" dirty="0">
              <a:solidFill>
                <a:srgbClr val="FFFF00"/>
              </a:solidFill>
            </a:endParaRPr>
          </a:p>
        </p:txBody>
      </p:sp>
      <p:sp>
        <p:nvSpPr>
          <p:cNvPr id="11" name="TextBox 10"/>
          <p:cNvSpPr txBox="1"/>
          <p:nvPr/>
        </p:nvSpPr>
        <p:spPr>
          <a:xfrm>
            <a:off x="7592891" y="1679074"/>
            <a:ext cx="1529585" cy="338554"/>
          </a:xfrm>
          <a:prstGeom prst="rect">
            <a:avLst/>
          </a:prstGeom>
          <a:noFill/>
        </p:spPr>
        <p:txBody>
          <a:bodyPr wrap="none" rtlCol="0">
            <a:spAutoFit/>
          </a:bodyPr>
          <a:lstStyle/>
          <a:p>
            <a:r>
              <a:rPr lang="en-US" sz="1600" dirty="0" smtClean="0">
                <a:solidFill>
                  <a:srgbClr val="FFFF00"/>
                </a:solidFill>
              </a:rPr>
              <a:t>MPIHAM-2006</a:t>
            </a:r>
            <a:endParaRPr lang="en-US" sz="1600" dirty="0">
              <a:solidFill>
                <a:srgbClr val="FFFF00"/>
              </a:solidFill>
            </a:endParaRPr>
          </a:p>
        </p:txBody>
      </p:sp>
      <p:sp>
        <p:nvSpPr>
          <p:cNvPr id="12" name="TextBox 11"/>
          <p:cNvSpPr txBox="1"/>
          <p:nvPr/>
        </p:nvSpPr>
        <p:spPr>
          <a:xfrm>
            <a:off x="777307" y="3241283"/>
            <a:ext cx="2289409" cy="338554"/>
          </a:xfrm>
          <a:prstGeom prst="rect">
            <a:avLst/>
          </a:prstGeom>
          <a:noFill/>
        </p:spPr>
        <p:txBody>
          <a:bodyPr wrap="none" rtlCol="0">
            <a:spAutoFit/>
          </a:bodyPr>
          <a:lstStyle/>
          <a:p>
            <a:r>
              <a:rPr lang="en-US" sz="1600" dirty="0" smtClean="0">
                <a:solidFill>
                  <a:srgbClr val="FFFF00"/>
                </a:solidFill>
              </a:rPr>
              <a:t>ECHAM6-SALSA-2010</a:t>
            </a:r>
            <a:endParaRPr lang="en-US" sz="1600" dirty="0">
              <a:solidFill>
                <a:srgbClr val="FFFF00"/>
              </a:solidFill>
            </a:endParaRPr>
          </a:p>
        </p:txBody>
      </p:sp>
      <p:sp>
        <p:nvSpPr>
          <p:cNvPr id="13" name="TextBox 12"/>
          <p:cNvSpPr txBox="1"/>
          <p:nvPr/>
        </p:nvSpPr>
        <p:spPr>
          <a:xfrm>
            <a:off x="4436245" y="1679083"/>
            <a:ext cx="1688283" cy="338554"/>
          </a:xfrm>
          <a:prstGeom prst="rect">
            <a:avLst/>
          </a:prstGeom>
          <a:noFill/>
        </p:spPr>
        <p:txBody>
          <a:bodyPr wrap="none" rtlCol="0">
            <a:spAutoFit/>
          </a:bodyPr>
          <a:lstStyle/>
          <a:p>
            <a:r>
              <a:rPr lang="en-US" sz="1600" dirty="0" smtClean="0">
                <a:solidFill>
                  <a:srgbClr val="FFFF00"/>
                </a:solidFill>
              </a:rPr>
              <a:t>GLOBASE-2010</a:t>
            </a:r>
            <a:endParaRPr lang="en-US" sz="1600" dirty="0">
              <a:solidFill>
                <a:srgbClr val="FFFF00"/>
              </a:solidFill>
            </a:endParaRPr>
          </a:p>
        </p:txBody>
      </p:sp>
      <p:sp>
        <p:nvSpPr>
          <p:cNvPr id="14" name="TextBox 13"/>
          <p:cNvSpPr txBox="1"/>
          <p:nvPr/>
        </p:nvSpPr>
        <p:spPr>
          <a:xfrm>
            <a:off x="1739217" y="1667096"/>
            <a:ext cx="1277914" cy="338554"/>
          </a:xfrm>
          <a:prstGeom prst="rect">
            <a:avLst/>
          </a:prstGeom>
          <a:noFill/>
        </p:spPr>
        <p:txBody>
          <a:bodyPr wrap="none" rtlCol="0">
            <a:spAutoFit/>
          </a:bodyPr>
          <a:lstStyle/>
          <a:p>
            <a:r>
              <a:rPr lang="en-US" sz="1600" dirty="0" smtClean="0">
                <a:solidFill>
                  <a:srgbClr val="FFFF00"/>
                </a:solidFill>
              </a:rPr>
              <a:t>CAM5-2010</a:t>
            </a:r>
            <a:endParaRPr lang="en-US" sz="1600" dirty="0">
              <a:solidFill>
                <a:srgbClr val="FFFF00"/>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53" y="3156483"/>
            <a:ext cx="3048000" cy="2286000"/>
          </a:xfrm>
          <a:prstGeom prst="rect">
            <a:avLst/>
          </a:prstGeom>
        </p:spPr>
      </p:pic>
      <p:sp>
        <p:nvSpPr>
          <p:cNvPr id="17" name="TextBox 16"/>
          <p:cNvSpPr txBox="1"/>
          <p:nvPr/>
        </p:nvSpPr>
        <p:spPr>
          <a:xfrm>
            <a:off x="1150398" y="4747221"/>
            <a:ext cx="1904689" cy="338554"/>
          </a:xfrm>
          <a:prstGeom prst="rect">
            <a:avLst/>
          </a:prstGeom>
          <a:noFill/>
        </p:spPr>
        <p:txBody>
          <a:bodyPr wrap="none" rtlCol="0">
            <a:spAutoFit/>
          </a:bodyPr>
          <a:lstStyle/>
          <a:p>
            <a:r>
              <a:rPr lang="en-US" sz="1600" dirty="0" smtClean="0">
                <a:solidFill>
                  <a:srgbClr val="FFFF00"/>
                </a:solidFill>
              </a:rPr>
              <a:t>TM5_INSITU-2010</a:t>
            </a:r>
            <a:endParaRPr lang="en-US" sz="1600" dirty="0">
              <a:solidFill>
                <a:srgbClr val="FFFF00"/>
              </a:solidFill>
            </a:endParaRP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t="86442" r="20689"/>
          <a:stretch/>
        </p:blipFill>
        <p:spPr>
          <a:xfrm>
            <a:off x="294280" y="6220120"/>
            <a:ext cx="7252138" cy="929811"/>
          </a:xfrm>
          <a:prstGeom prst="rect">
            <a:avLst/>
          </a:prstGeom>
        </p:spPr>
      </p:pic>
      <p:sp>
        <p:nvSpPr>
          <p:cNvPr id="20" name="Rectangle 19"/>
          <p:cNvSpPr/>
          <p:nvPr/>
        </p:nvSpPr>
        <p:spPr>
          <a:xfrm>
            <a:off x="0" y="5110236"/>
            <a:ext cx="28973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7999" y="1637276"/>
            <a:ext cx="3048000" cy="2286000"/>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924" y="3160348"/>
            <a:ext cx="3048000" cy="2286000"/>
          </a:xfrm>
          <a:prstGeom prst="rect">
            <a:avLst/>
          </a:prstGeom>
        </p:spPr>
      </p:pic>
      <p:sp>
        <p:nvSpPr>
          <p:cNvPr id="27" name="TextBox 26"/>
          <p:cNvSpPr txBox="1"/>
          <p:nvPr/>
        </p:nvSpPr>
        <p:spPr>
          <a:xfrm>
            <a:off x="4359900" y="4690655"/>
            <a:ext cx="1781257" cy="338554"/>
          </a:xfrm>
          <a:prstGeom prst="rect">
            <a:avLst/>
          </a:prstGeom>
          <a:noFill/>
        </p:spPr>
        <p:txBody>
          <a:bodyPr wrap="none" rtlCol="0">
            <a:spAutoFit/>
          </a:bodyPr>
          <a:lstStyle/>
          <a:p>
            <a:r>
              <a:rPr lang="en-US" sz="1600" dirty="0" smtClean="0">
                <a:solidFill>
                  <a:srgbClr val="FFFF00"/>
                </a:solidFill>
              </a:rPr>
              <a:t>OSLO CTM-2008</a:t>
            </a:r>
            <a:endParaRPr lang="en-US" sz="1600" dirty="0">
              <a:solidFill>
                <a:srgbClr val="FFFF00"/>
              </a:solidFill>
            </a:endParaRPr>
          </a:p>
        </p:txBody>
      </p:sp>
      <p:sp>
        <p:nvSpPr>
          <p:cNvPr id="30" name="TextBox 29"/>
          <p:cNvSpPr txBox="1"/>
          <p:nvPr/>
        </p:nvSpPr>
        <p:spPr>
          <a:xfrm>
            <a:off x="4098267" y="3238390"/>
            <a:ext cx="1973617" cy="338554"/>
          </a:xfrm>
          <a:prstGeom prst="rect">
            <a:avLst/>
          </a:prstGeom>
          <a:noFill/>
        </p:spPr>
        <p:txBody>
          <a:bodyPr wrap="none" rtlCol="0">
            <a:spAutoFit/>
          </a:bodyPr>
          <a:lstStyle/>
          <a:p>
            <a:r>
              <a:rPr lang="en-US" sz="1600" dirty="0" smtClean="0">
                <a:solidFill>
                  <a:srgbClr val="FFFF00"/>
                </a:solidFill>
              </a:rPr>
              <a:t>GEOS-CHEM-2010</a:t>
            </a:r>
            <a:endParaRPr lang="en-US" sz="1600" dirty="0">
              <a:solidFill>
                <a:srgbClr val="FFFF00"/>
              </a:solidFill>
            </a:endParaRPr>
          </a:p>
        </p:txBody>
      </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4672" y="3174033"/>
            <a:ext cx="3048000" cy="2286000"/>
          </a:xfrm>
          <a:prstGeom prst="rect">
            <a:avLst/>
          </a:prstGeom>
        </p:spPr>
      </p:pic>
      <p:sp>
        <p:nvSpPr>
          <p:cNvPr id="32" name="TextBox 31"/>
          <p:cNvSpPr txBox="1"/>
          <p:nvPr/>
        </p:nvSpPr>
        <p:spPr>
          <a:xfrm>
            <a:off x="7567172" y="4783175"/>
            <a:ext cx="1570623" cy="338554"/>
          </a:xfrm>
          <a:prstGeom prst="rect">
            <a:avLst/>
          </a:prstGeom>
          <a:noFill/>
        </p:spPr>
        <p:txBody>
          <a:bodyPr wrap="none" rtlCol="0">
            <a:spAutoFit/>
          </a:bodyPr>
          <a:lstStyle/>
          <a:p>
            <a:r>
              <a:rPr lang="en-US" sz="1600" dirty="0" smtClean="0">
                <a:solidFill>
                  <a:srgbClr val="FFFF00"/>
                </a:solidFill>
              </a:rPr>
              <a:t>GOCART-2006</a:t>
            </a:r>
            <a:endParaRPr lang="en-US" sz="1600" dirty="0">
              <a:solidFill>
                <a:srgbClr val="FFFF00"/>
              </a:solidFill>
            </a:endParaRPr>
          </a:p>
        </p:txBody>
      </p:sp>
      <p:sp>
        <p:nvSpPr>
          <p:cNvPr id="33" name="Rectangle 32"/>
          <p:cNvSpPr/>
          <p:nvPr/>
        </p:nvSpPr>
        <p:spPr>
          <a:xfrm>
            <a:off x="6211033" y="5170173"/>
            <a:ext cx="28973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00318" y="3641388"/>
            <a:ext cx="343364" cy="338554"/>
          </a:xfrm>
          <a:prstGeom prst="rect">
            <a:avLst/>
          </a:prstGeom>
        </p:spPr>
        <p:txBody>
          <a:bodyPr wrap="none">
            <a:spAutoFit/>
          </a:bodyPr>
          <a:lstStyle/>
          <a:p>
            <a:r>
              <a:rPr lang="en-US" sz="1600" dirty="0"/>
              <a:t>lo</a:t>
            </a:r>
          </a:p>
        </p:txBody>
      </p:sp>
      <p:sp>
        <p:nvSpPr>
          <p:cNvPr id="36" name="Rectangle 35"/>
          <p:cNvSpPr/>
          <p:nvPr/>
        </p:nvSpPr>
        <p:spPr>
          <a:xfrm>
            <a:off x="3060990" y="5179381"/>
            <a:ext cx="3378813" cy="31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301533" y="5166803"/>
            <a:ext cx="6680034" cy="923330"/>
          </a:xfrm>
          <a:prstGeom prst="rect">
            <a:avLst/>
          </a:prstGeom>
          <a:noFill/>
        </p:spPr>
        <p:txBody>
          <a:bodyPr wrap="none" rtlCol="0">
            <a:spAutoFit/>
          </a:bodyPr>
          <a:lstStyle/>
          <a:p>
            <a:r>
              <a:rPr lang="en-US" sz="1800" dirty="0" smtClean="0">
                <a:sym typeface="Wingdings" panose="05000000000000000000" pitchFamily="2" charset="2"/>
              </a:rPr>
              <a:t>Some models see much darker aerosol in some source regions</a:t>
            </a:r>
          </a:p>
          <a:p>
            <a:pPr marL="742950" lvl="1" indent="-285750" algn="l">
              <a:buFont typeface="Wingdings"/>
              <a:buChar char="à"/>
            </a:pPr>
            <a:r>
              <a:rPr lang="en-US" sz="1800" dirty="0" smtClean="0"/>
              <a:t>Model emissions/processing? </a:t>
            </a:r>
          </a:p>
          <a:p>
            <a:pPr marL="742950" lvl="1" indent="-285750" algn="l">
              <a:buFont typeface="Wingdings"/>
              <a:buChar char="à"/>
            </a:pPr>
            <a:r>
              <a:rPr lang="en-US" sz="1800" dirty="0" smtClean="0"/>
              <a:t>Aerosol mass to optical property parameterization?</a:t>
            </a:r>
            <a:endParaRPr lang="en-US" sz="1800" dirty="0"/>
          </a:p>
        </p:txBody>
      </p:sp>
      <p:sp>
        <p:nvSpPr>
          <p:cNvPr id="38" name="TextBox 37"/>
          <p:cNvSpPr txBox="1"/>
          <p:nvPr/>
        </p:nvSpPr>
        <p:spPr>
          <a:xfrm>
            <a:off x="0" y="-39496"/>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Annual Climatology: </a:t>
            </a:r>
            <a:r>
              <a:rPr lang="en-US" sz="2800" b="1" dirty="0" smtClean="0">
                <a:latin typeface="+mj-lt"/>
                <a:cs typeface="Arial" panose="020B0604020202020204" pitchFamily="34" charset="0"/>
              </a:rPr>
              <a:t>Single Scattering Albedo</a:t>
            </a:r>
            <a:endParaRPr lang="en-US" sz="2800" b="1" dirty="0">
              <a:latin typeface="+mj-lt"/>
              <a:cs typeface="Arial" panose="020B0604020202020204" pitchFamily="34" charset="0"/>
            </a:endParaRPr>
          </a:p>
        </p:txBody>
      </p:sp>
      <p:cxnSp>
        <p:nvCxnSpPr>
          <p:cNvPr id="29" name="Straight Connector 28"/>
          <p:cNvCxnSpPr/>
          <p:nvPr/>
        </p:nvCxnSpPr>
        <p:spPr>
          <a:xfrm>
            <a:off x="513492" y="419263"/>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7672576" y="6379779"/>
            <a:ext cx="504496" cy="4782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6298" y="6379779"/>
            <a:ext cx="504496" cy="47822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567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1" name="Straight Connector 5"/>
          <p:cNvCxnSpPr>
            <a:cxnSpLocks noChangeShapeType="1"/>
          </p:cNvCxnSpPr>
          <p:nvPr/>
        </p:nvCxnSpPr>
        <p:spPr bwMode="auto">
          <a:xfrm>
            <a:off x="4733925" y="4803775"/>
            <a:ext cx="0" cy="6667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20482" name="Rectangle 4"/>
          <p:cNvSpPr>
            <a:spLocks noChangeArrowheads="1"/>
          </p:cNvSpPr>
          <p:nvPr/>
        </p:nvSpPr>
        <p:spPr bwMode="auto">
          <a:xfrm>
            <a:off x="708025" y="11112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t>Factors influencing climate change</a:t>
            </a:r>
          </a:p>
        </p:txBody>
      </p:sp>
      <p:sp>
        <p:nvSpPr>
          <p:cNvPr id="20483" name="Text Box 9"/>
          <p:cNvSpPr txBox="1">
            <a:spLocks noChangeArrowheads="1"/>
          </p:cNvSpPr>
          <p:nvPr/>
        </p:nvSpPr>
        <p:spPr bwMode="auto">
          <a:xfrm>
            <a:off x="4967288" y="5073650"/>
            <a:ext cx="127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b="1">
                <a:solidFill>
                  <a:srgbClr val="FF6600"/>
                </a:solidFill>
              </a:rPr>
              <a:t>Warming</a:t>
            </a:r>
          </a:p>
        </p:txBody>
      </p:sp>
      <p:sp>
        <p:nvSpPr>
          <p:cNvPr id="20484" name="Text Box 11"/>
          <p:cNvSpPr txBox="1">
            <a:spLocks noChangeArrowheads="1"/>
          </p:cNvSpPr>
          <p:nvPr/>
        </p:nvSpPr>
        <p:spPr bwMode="auto">
          <a:xfrm>
            <a:off x="3482975" y="5073650"/>
            <a:ext cx="113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b="1">
                <a:solidFill>
                  <a:srgbClr val="070DFF"/>
                </a:solidFill>
              </a:rPr>
              <a:t>Cooling</a:t>
            </a:r>
          </a:p>
        </p:txBody>
      </p:sp>
      <p:pic>
        <p:nvPicPr>
          <p:cNvPr id="20485" name="Picture 1"/>
          <p:cNvPicPr>
            <a:picLocks noChangeAspect="1"/>
          </p:cNvPicPr>
          <p:nvPr/>
        </p:nvPicPr>
        <p:blipFill>
          <a:blip r:embed="rId2">
            <a:extLst>
              <a:ext uri="{28A0092B-C50C-407E-A947-70E740481C1C}">
                <a14:useLocalDpi xmlns:a14="http://schemas.microsoft.com/office/drawing/2010/main" val="0"/>
              </a:ext>
            </a:extLst>
          </a:blip>
          <a:srcRect b="25639"/>
          <a:stretch>
            <a:fillRect/>
          </a:stretch>
        </p:blipFill>
        <p:spPr bwMode="auto">
          <a:xfrm>
            <a:off x="1293813" y="946150"/>
            <a:ext cx="6556375"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20638" y="6164263"/>
            <a:ext cx="9364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Global averages based on models, </a:t>
            </a:r>
            <a:r>
              <a:rPr lang="en-US" altLang="en-US" b="1" u="sng"/>
              <a:t>measurements</a:t>
            </a:r>
            <a:r>
              <a:rPr lang="en-US" altLang="en-US"/>
              <a:t> and theory.</a:t>
            </a:r>
          </a:p>
          <a:p>
            <a:pPr algn="l"/>
            <a:r>
              <a:rPr lang="en-US" altLang="en-US"/>
              <a:t>Aerosols ‘contribute the largest uncertainty to the total radiative forcing estimate’.</a:t>
            </a:r>
          </a:p>
        </p:txBody>
      </p:sp>
      <p:sp>
        <p:nvSpPr>
          <p:cNvPr id="20487" name="Text Box 7"/>
          <p:cNvSpPr txBox="1">
            <a:spLocks noChangeArrowheads="1"/>
          </p:cNvSpPr>
          <p:nvPr/>
        </p:nvSpPr>
        <p:spPr bwMode="auto">
          <a:xfrm>
            <a:off x="136525" y="5794375"/>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i="1"/>
              <a:t>From IPCC, 2013</a:t>
            </a:r>
          </a:p>
        </p:txBody>
      </p:sp>
      <p:cxnSp>
        <p:nvCxnSpPr>
          <p:cNvPr id="20488" name="Straight Arrow Connector 3"/>
          <p:cNvCxnSpPr>
            <a:cxnSpLocks noChangeShapeType="1"/>
          </p:cNvCxnSpPr>
          <p:nvPr/>
        </p:nvCxnSpPr>
        <p:spPr bwMode="auto">
          <a:xfrm flipH="1">
            <a:off x="1947863" y="5272088"/>
            <a:ext cx="1430337" cy="0"/>
          </a:xfrm>
          <a:prstGeom prst="straightConnector1">
            <a:avLst/>
          </a:prstGeom>
          <a:noFill/>
          <a:ln w="38100">
            <a:solidFill>
              <a:srgbClr val="070DFF"/>
            </a:solidFill>
            <a:round/>
            <a:headEnd/>
            <a:tailEnd type="arrow" w="med" len="med"/>
          </a:ln>
          <a:extLst>
            <a:ext uri="{909E8E84-426E-40DD-AFC4-6F175D3DCCD1}">
              <a14:hiddenFill xmlns:a14="http://schemas.microsoft.com/office/drawing/2010/main">
                <a:noFill/>
              </a14:hiddenFill>
            </a:ext>
          </a:extLst>
        </p:spPr>
      </p:cxnSp>
      <p:cxnSp>
        <p:nvCxnSpPr>
          <p:cNvPr id="20489" name="Straight Arrow Connector 19"/>
          <p:cNvCxnSpPr>
            <a:cxnSpLocks noChangeShapeType="1"/>
          </p:cNvCxnSpPr>
          <p:nvPr/>
        </p:nvCxnSpPr>
        <p:spPr bwMode="auto">
          <a:xfrm>
            <a:off x="6237288" y="5272088"/>
            <a:ext cx="1430337" cy="0"/>
          </a:xfrm>
          <a:prstGeom prst="straightConnector1">
            <a:avLst/>
          </a:prstGeom>
          <a:noFill/>
          <a:ln w="38100">
            <a:solidFill>
              <a:srgbClr val="E17A25"/>
            </a:solidFill>
            <a:round/>
            <a:headEnd/>
            <a:tailEnd type="arrow" w="med" len="med"/>
          </a:ln>
          <a:extLst>
            <a:ext uri="{909E8E84-426E-40DD-AFC4-6F175D3DCCD1}">
              <a14:hiddenFill xmlns:a14="http://schemas.microsoft.com/office/drawing/2010/main">
                <a:noFill/>
              </a14:hiddenFill>
            </a:ext>
          </a:extLst>
        </p:spPr>
      </p:cxnSp>
      <p:sp>
        <p:nvSpPr>
          <p:cNvPr id="20490" name="Left Brace 7"/>
          <p:cNvSpPr>
            <a:spLocks/>
          </p:cNvSpPr>
          <p:nvPr/>
        </p:nvSpPr>
        <p:spPr bwMode="auto">
          <a:xfrm>
            <a:off x="1227138" y="1355725"/>
            <a:ext cx="381000" cy="2312988"/>
          </a:xfrm>
          <a:prstGeom prst="leftBrace">
            <a:avLst>
              <a:gd name="adj1" fmla="val 834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20491" name="Left Brace 24"/>
          <p:cNvSpPr>
            <a:spLocks/>
          </p:cNvSpPr>
          <p:nvPr/>
        </p:nvSpPr>
        <p:spPr bwMode="auto">
          <a:xfrm>
            <a:off x="1231900" y="3646488"/>
            <a:ext cx="381000" cy="754062"/>
          </a:xfrm>
          <a:prstGeom prst="leftBrace">
            <a:avLst>
              <a:gd name="adj1" fmla="val 8356"/>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20492" name="Text Box 6"/>
          <p:cNvSpPr txBox="1">
            <a:spLocks noChangeArrowheads="1"/>
          </p:cNvSpPr>
          <p:nvPr/>
        </p:nvSpPr>
        <p:spPr bwMode="auto">
          <a:xfrm>
            <a:off x="346075" y="2284413"/>
            <a:ext cx="925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Gases</a:t>
            </a:r>
          </a:p>
        </p:txBody>
      </p:sp>
      <p:sp>
        <p:nvSpPr>
          <p:cNvPr id="20493" name="Text Box 6"/>
          <p:cNvSpPr txBox="1">
            <a:spLocks noChangeArrowheads="1"/>
          </p:cNvSpPr>
          <p:nvPr/>
        </p:nvSpPr>
        <p:spPr bwMode="auto">
          <a:xfrm>
            <a:off x="115888" y="3813175"/>
            <a:ext cx="118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Aerosols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6579"/>
            <a:ext cx="3048000" cy="2286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1783864"/>
            <a:ext cx="3048000" cy="2286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2415" y="1790028"/>
            <a:ext cx="3048000" cy="2286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088" y="234515"/>
            <a:ext cx="3048000" cy="2286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5452" y="3343473"/>
            <a:ext cx="3048000" cy="2286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2010" y="236568"/>
            <a:ext cx="3048000" cy="2286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7025" y="3345523"/>
            <a:ext cx="3048000" cy="22860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3552" y="1790013"/>
            <a:ext cx="3048000" cy="22860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337299"/>
            <a:ext cx="3048000" cy="22860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26310"/>
            <a:ext cx="3048000" cy="22860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10" y="1786270"/>
            <a:ext cx="3048000" cy="228600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335954"/>
            <a:ext cx="3048000" cy="22860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9709" y="3354790"/>
            <a:ext cx="3048000" cy="228600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8596" y="3342804"/>
            <a:ext cx="3048000" cy="228600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7939" y="1789694"/>
            <a:ext cx="3048000" cy="228600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75441" y="226311"/>
            <a:ext cx="3048000" cy="2286000"/>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32576" y="234873"/>
            <a:ext cx="3048000" cy="228600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1374" y="1784559"/>
            <a:ext cx="3048000" cy="2286000"/>
          </a:xfrm>
          <a:prstGeom prst="rect">
            <a:avLst/>
          </a:prstGeom>
        </p:spPr>
      </p:pic>
      <p:sp>
        <p:nvSpPr>
          <p:cNvPr id="21" name="TextBox 20"/>
          <p:cNvSpPr txBox="1"/>
          <p:nvPr/>
        </p:nvSpPr>
        <p:spPr>
          <a:xfrm>
            <a:off x="7361593" y="1835918"/>
            <a:ext cx="1697902" cy="369332"/>
          </a:xfrm>
          <a:prstGeom prst="rect">
            <a:avLst/>
          </a:prstGeom>
          <a:noFill/>
        </p:spPr>
        <p:txBody>
          <a:bodyPr wrap="none" rtlCol="0">
            <a:spAutoFit/>
          </a:bodyPr>
          <a:lstStyle/>
          <a:p>
            <a:r>
              <a:rPr lang="en-US" sz="1800" dirty="0" smtClean="0">
                <a:solidFill>
                  <a:srgbClr val="FFFF00"/>
                </a:solidFill>
              </a:rPr>
              <a:t>MPIHAM-2006</a:t>
            </a:r>
            <a:endParaRPr lang="en-US" sz="1800" dirty="0">
              <a:solidFill>
                <a:srgbClr val="FFFF00"/>
              </a:solidFill>
            </a:endParaRPr>
          </a:p>
        </p:txBody>
      </p:sp>
      <p:sp>
        <p:nvSpPr>
          <p:cNvPr id="22" name="TextBox 21"/>
          <p:cNvSpPr txBox="1"/>
          <p:nvPr/>
        </p:nvSpPr>
        <p:spPr>
          <a:xfrm>
            <a:off x="1615614" y="1844490"/>
            <a:ext cx="1415772" cy="369332"/>
          </a:xfrm>
          <a:prstGeom prst="rect">
            <a:avLst/>
          </a:prstGeom>
          <a:noFill/>
        </p:spPr>
        <p:txBody>
          <a:bodyPr wrap="none" rtlCol="0">
            <a:spAutoFit/>
          </a:bodyPr>
          <a:lstStyle/>
          <a:p>
            <a:r>
              <a:rPr lang="en-US" sz="1800" dirty="0" smtClean="0">
                <a:solidFill>
                  <a:srgbClr val="FFFF00"/>
                </a:solidFill>
              </a:rPr>
              <a:t>CAM5-2010</a:t>
            </a:r>
            <a:endParaRPr lang="en-US" sz="1800" dirty="0">
              <a:solidFill>
                <a:srgbClr val="FFFF00"/>
              </a:solidFill>
            </a:endParaRPr>
          </a:p>
        </p:txBody>
      </p:sp>
      <p:sp>
        <p:nvSpPr>
          <p:cNvPr id="23" name="TextBox 22"/>
          <p:cNvSpPr txBox="1"/>
          <p:nvPr/>
        </p:nvSpPr>
        <p:spPr>
          <a:xfrm>
            <a:off x="977956" y="4937011"/>
            <a:ext cx="2121094" cy="369332"/>
          </a:xfrm>
          <a:prstGeom prst="rect">
            <a:avLst/>
          </a:prstGeom>
          <a:noFill/>
        </p:spPr>
        <p:txBody>
          <a:bodyPr wrap="none" rtlCol="0">
            <a:spAutoFit/>
          </a:bodyPr>
          <a:lstStyle/>
          <a:p>
            <a:r>
              <a:rPr lang="en-US" sz="1800" dirty="0" smtClean="0">
                <a:solidFill>
                  <a:srgbClr val="FFFF00"/>
                </a:solidFill>
              </a:rPr>
              <a:t>TM5_INSITU-2010</a:t>
            </a:r>
            <a:endParaRPr lang="en-US" sz="1800" dirty="0">
              <a:solidFill>
                <a:srgbClr val="FFFF00"/>
              </a:solidFill>
            </a:endParaRPr>
          </a:p>
        </p:txBody>
      </p:sp>
      <p:sp>
        <p:nvSpPr>
          <p:cNvPr id="24" name="TextBox 23"/>
          <p:cNvSpPr txBox="1"/>
          <p:nvPr/>
        </p:nvSpPr>
        <p:spPr>
          <a:xfrm>
            <a:off x="4144904" y="4942089"/>
            <a:ext cx="1980029" cy="369332"/>
          </a:xfrm>
          <a:prstGeom prst="rect">
            <a:avLst/>
          </a:prstGeom>
          <a:noFill/>
        </p:spPr>
        <p:txBody>
          <a:bodyPr wrap="none" rtlCol="0">
            <a:spAutoFit/>
          </a:bodyPr>
          <a:lstStyle/>
          <a:p>
            <a:r>
              <a:rPr lang="en-US" sz="1800" dirty="0" smtClean="0">
                <a:solidFill>
                  <a:srgbClr val="FFFF00"/>
                </a:solidFill>
              </a:rPr>
              <a:t>OSLO CTM-2008</a:t>
            </a:r>
            <a:endParaRPr lang="en-US" sz="1800" dirty="0">
              <a:solidFill>
                <a:srgbClr val="FFFF00"/>
              </a:solidFill>
            </a:endParaRPr>
          </a:p>
        </p:txBody>
      </p:sp>
      <p:sp>
        <p:nvSpPr>
          <p:cNvPr id="25" name="TextBox 24"/>
          <p:cNvSpPr txBox="1"/>
          <p:nvPr/>
        </p:nvSpPr>
        <p:spPr>
          <a:xfrm>
            <a:off x="7364327" y="4952417"/>
            <a:ext cx="1745094" cy="369332"/>
          </a:xfrm>
          <a:prstGeom prst="rect">
            <a:avLst/>
          </a:prstGeom>
          <a:noFill/>
        </p:spPr>
        <p:txBody>
          <a:bodyPr wrap="none" rtlCol="0">
            <a:spAutoFit/>
          </a:bodyPr>
          <a:lstStyle/>
          <a:p>
            <a:r>
              <a:rPr lang="en-US" sz="1800" dirty="0" smtClean="0">
                <a:solidFill>
                  <a:srgbClr val="FFFF00"/>
                </a:solidFill>
              </a:rPr>
              <a:t>GOCART-2006</a:t>
            </a:r>
            <a:endParaRPr lang="en-US" sz="1800" dirty="0">
              <a:solidFill>
                <a:srgbClr val="FFFF00"/>
              </a:solidFill>
            </a:endParaRPr>
          </a:p>
        </p:txBody>
      </p:sp>
      <p:sp>
        <p:nvSpPr>
          <p:cNvPr id="26" name="TextBox 25"/>
          <p:cNvSpPr txBox="1"/>
          <p:nvPr/>
        </p:nvSpPr>
        <p:spPr>
          <a:xfrm>
            <a:off x="554935" y="3394175"/>
            <a:ext cx="2557110" cy="369332"/>
          </a:xfrm>
          <a:prstGeom prst="rect">
            <a:avLst/>
          </a:prstGeom>
          <a:noFill/>
        </p:spPr>
        <p:txBody>
          <a:bodyPr wrap="none" rtlCol="0">
            <a:spAutoFit/>
          </a:bodyPr>
          <a:lstStyle/>
          <a:p>
            <a:r>
              <a:rPr lang="en-US" sz="1800" dirty="0" smtClean="0">
                <a:solidFill>
                  <a:srgbClr val="FFFF00"/>
                </a:solidFill>
              </a:rPr>
              <a:t>ECHAM6-SALSA-2010</a:t>
            </a:r>
            <a:endParaRPr lang="en-US" sz="1800" dirty="0">
              <a:solidFill>
                <a:srgbClr val="FFFF00"/>
              </a:solidFill>
            </a:endParaRPr>
          </a:p>
        </p:txBody>
      </p:sp>
      <p:sp>
        <p:nvSpPr>
          <p:cNvPr id="27" name="TextBox 26"/>
          <p:cNvSpPr txBox="1"/>
          <p:nvPr/>
        </p:nvSpPr>
        <p:spPr>
          <a:xfrm>
            <a:off x="4263025" y="1842776"/>
            <a:ext cx="1877438" cy="369332"/>
          </a:xfrm>
          <a:prstGeom prst="rect">
            <a:avLst/>
          </a:prstGeom>
          <a:noFill/>
        </p:spPr>
        <p:txBody>
          <a:bodyPr wrap="none" rtlCol="0">
            <a:spAutoFit/>
          </a:bodyPr>
          <a:lstStyle/>
          <a:p>
            <a:r>
              <a:rPr lang="en-US" sz="1800" dirty="0" smtClean="0">
                <a:solidFill>
                  <a:srgbClr val="FFFF00"/>
                </a:solidFill>
              </a:rPr>
              <a:t>GLOBASE-2010</a:t>
            </a:r>
            <a:endParaRPr lang="en-US" sz="1800" dirty="0">
              <a:solidFill>
                <a:srgbClr val="FFFF00"/>
              </a:solidFill>
            </a:endParaRPr>
          </a:p>
        </p:txBody>
      </p:sp>
      <p:sp>
        <p:nvSpPr>
          <p:cNvPr id="28" name="TextBox 27"/>
          <p:cNvSpPr txBox="1"/>
          <p:nvPr/>
        </p:nvSpPr>
        <p:spPr>
          <a:xfrm>
            <a:off x="3917142" y="3413717"/>
            <a:ext cx="2198038" cy="369332"/>
          </a:xfrm>
          <a:prstGeom prst="rect">
            <a:avLst/>
          </a:prstGeom>
          <a:noFill/>
        </p:spPr>
        <p:txBody>
          <a:bodyPr wrap="none" rtlCol="0">
            <a:spAutoFit/>
          </a:bodyPr>
          <a:lstStyle/>
          <a:p>
            <a:r>
              <a:rPr lang="en-US" sz="1800" dirty="0" smtClean="0">
                <a:solidFill>
                  <a:srgbClr val="FFFF00"/>
                </a:solidFill>
              </a:rPr>
              <a:t>GEOS-CHEM-2010</a:t>
            </a:r>
            <a:endParaRPr lang="en-US" sz="1800" dirty="0">
              <a:solidFill>
                <a:srgbClr val="FFFF00"/>
              </a:solidFill>
            </a:endParaRPr>
          </a:p>
        </p:txBody>
      </p:sp>
      <p:pic>
        <p:nvPicPr>
          <p:cNvPr id="29" name="Picture 28"/>
          <p:cNvPicPr>
            <a:picLocks noChangeAspect="1"/>
          </p:cNvPicPr>
          <p:nvPr/>
        </p:nvPicPr>
        <p:blipFill rotWithShape="1">
          <a:blip r:embed="rId12">
            <a:extLst>
              <a:ext uri="{28A0092B-C50C-407E-A947-70E740481C1C}">
                <a14:useLocalDpi xmlns:a14="http://schemas.microsoft.com/office/drawing/2010/main" val="0"/>
              </a:ext>
            </a:extLst>
          </a:blip>
          <a:srcRect t="86442" r="20574"/>
          <a:stretch/>
        </p:blipFill>
        <p:spPr>
          <a:xfrm>
            <a:off x="945900" y="6220120"/>
            <a:ext cx="7262648" cy="929811"/>
          </a:xfrm>
          <a:prstGeom prst="rect">
            <a:avLst/>
          </a:prstGeom>
        </p:spPr>
      </p:pic>
      <p:sp>
        <p:nvSpPr>
          <p:cNvPr id="30" name="Right Arrow 29"/>
          <p:cNvSpPr/>
          <p:nvPr/>
        </p:nvSpPr>
        <p:spPr>
          <a:xfrm>
            <a:off x="4622075" y="5969643"/>
            <a:ext cx="2459421" cy="504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In-situ</a:t>
            </a:r>
            <a:endParaRPr lang="en-US" dirty="0"/>
          </a:p>
        </p:txBody>
      </p:sp>
      <p:sp>
        <p:nvSpPr>
          <p:cNvPr id="31" name="Rectangle 30"/>
          <p:cNvSpPr/>
          <p:nvPr/>
        </p:nvSpPr>
        <p:spPr>
          <a:xfrm>
            <a:off x="0" y="5322287"/>
            <a:ext cx="8979613" cy="246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05087" y="5328606"/>
            <a:ext cx="9128365" cy="707886"/>
          </a:xfrm>
          <a:prstGeom prst="rect">
            <a:avLst/>
          </a:prstGeom>
          <a:noFill/>
        </p:spPr>
        <p:txBody>
          <a:bodyPr wrap="square" rtlCol="0">
            <a:spAutoFit/>
          </a:bodyPr>
          <a:lstStyle/>
          <a:p>
            <a:pPr algn="l"/>
            <a:r>
              <a:rPr lang="en-US" dirty="0" smtClean="0"/>
              <a:t>In Asia, most models simulate darker aerosol (lower SSA) than is observed by the in-situ measurements.    </a:t>
            </a:r>
            <a:endParaRPr lang="en-US" dirty="0"/>
          </a:p>
        </p:txBody>
      </p:sp>
      <p:cxnSp>
        <p:nvCxnSpPr>
          <p:cNvPr id="34" name="Straight Connector 33"/>
          <p:cNvCxnSpPr/>
          <p:nvPr/>
        </p:nvCxnSpPr>
        <p:spPr>
          <a:xfrm flipH="1">
            <a:off x="4599387" y="5734878"/>
            <a:ext cx="19878" cy="1123122"/>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097903" y="3383597"/>
            <a:ext cx="2078326" cy="369332"/>
          </a:xfrm>
          <a:prstGeom prst="rect">
            <a:avLst/>
          </a:prstGeom>
          <a:noFill/>
        </p:spPr>
        <p:txBody>
          <a:bodyPr wrap="none" rtlCol="0">
            <a:spAutoFit/>
          </a:bodyPr>
          <a:lstStyle/>
          <a:p>
            <a:r>
              <a:rPr lang="en-US" sz="1800" dirty="0" smtClean="0">
                <a:solidFill>
                  <a:srgbClr val="FFFF00"/>
                </a:solidFill>
              </a:rPr>
              <a:t>SPRINTARS-2006</a:t>
            </a:r>
            <a:endParaRPr lang="en-US" sz="1800" dirty="0">
              <a:solidFill>
                <a:srgbClr val="FFFF00"/>
              </a:solidFill>
            </a:endParaRPr>
          </a:p>
        </p:txBody>
      </p:sp>
      <p:sp>
        <p:nvSpPr>
          <p:cNvPr id="35" name="TextBox 34"/>
          <p:cNvSpPr txBox="1"/>
          <p:nvPr/>
        </p:nvSpPr>
        <p:spPr>
          <a:xfrm>
            <a:off x="0" y="-39496"/>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Annual Climatology: </a:t>
            </a:r>
            <a:r>
              <a:rPr lang="en-US" sz="2800" b="1" dirty="0" smtClean="0">
                <a:latin typeface="+mj-lt"/>
                <a:cs typeface="Arial" panose="020B0604020202020204" pitchFamily="34" charset="0"/>
              </a:rPr>
              <a:t>Single Scattering Albedo</a:t>
            </a:r>
            <a:endParaRPr lang="en-US" sz="2800" b="1" dirty="0">
              <a:latin typeface="+mj-lt"/>
              <a:cs typeface="Arial" panose="020B0604020202020204" pitchFamily="34" charset="0"/>
            </a:endParaRPr>
          </a:p>
        </p:txBody>
      </p:sp>
      <p:cxnSp>
        <p:nvCxnSpPr>
          <p:cNvPr id="36" name="Straight Connector 35"/>
          <p:cNvCxnSpPr/>
          <p:nvPr/>
        </p:nvCxnSpPr>
        <p:spPr>
          <a:xfrm>
            <a:off x="513492" y="419263"/>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261136" y="6379779"/>
            <a:ext cx="504496" cy="47822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98938" y="6379779"/>
            <a:ext cx="504496" cy="47822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829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7202" b="10153"/>
          <a:stretch/>
        </p:blipFill>
        <p:spPr>
          <a:xfrm>
            <a:off x="123228" y="823952"/>
            <a:ext cx="4597861" cy="3290847"/>
          </a:xfrm>
          <a:prstGeom prst="rect">
            <a:avLst/>
          </a:prstGeom>
        </p:spPr>
      </p:pic>
      <p:cxnSp>
        <p:nvCxnSpPr>
          <p:cNvPr id="2" name="Straight Connector 1"/>
          <p:cNvCxnSpPr/>
          <p:nvPr/>
        </p:nvCxnSpPr>
        <p:spPr>
          <a:xfrm flipH="1">
            <a:off x="883738" y="1013791"/>
            <a:ext cx="3688262" cy="2715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142956"/>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Annual Climatology: </a:t>
            </a:r>
            <a:r>
              <a:rPr lang="en-US" sz="2800" b="1" dirty="0" smtClean="0">
                <a:latin typeface="+mj-lt"/>
                <a:cs typeface="Arial" panose="020B0604020202020204" pitchFamily="34" charset="0"/>
              </a:rPr>
              <a:t>Absorption and Scattering</a:t>
            </a:r>
            <a:endParaRPr lang="en-US" sz="2800" b="1" dirty="0">
              <a:latin typeface="+mj-lt"/>
              <a:cs typeface="Arial" panose="020B0604020202020204" pitchFamily="34" charset="0"/>
            </a:endParaRPr>
          </a:p>
        </p:txBody>
      </p:sp>
      <p:cxnSp>
        <p:nvCxnSpPr>
          <p:cNvPr id="5" name="Straight Connector 4"/>
          <p:cNvCxnSpPr/>
          <p:nvPr/>
        </p:nvCxnSpPr>
        <p:spPr>
          <a:xfrm>
            <a:off x="531065" y="666176"/>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768817" y="2230073"/>
            <a:ext cx="1864036" cy="369332"/>
          </a:xfrm>
          <a:prstGeom prst="rect">
            <a:avLst/>
          </a:prstGeom>
          <a:noFill/>
        </p:spPr>
        <p:txBody>
          <a:bodyPr wrap="none" rtlCol="0">
            <a:spAutoFit/>
          </a:bodyPr>
          <a:lstStyle/>
          <a:p>
            <a:r>
              <a:rPr lang="en-US" dirty="0" smtClean="0"/>
              <a:t>Model absorption</a:t>
            </a:r>
            <a:endParaRPr lang="en-US" dirty="0"/>
          </a:p>
        </p:txBody>
      </p:sp>
      <p:sp>
        <p:nvSpPr>
          <p:cNvPr id="7" name="TextBox 6"/>
          <p:cNvSpPr txBox="1"/>
          <p:nvPr/>
        </p:nvSpPr>
        <p:spPr>
          <a:xfrm>
            <a:off x="1556866" y="4006923"/>
            <a:ext cx="2205013" cy="369332"/>
          </a:xfrm>
          <a:prstGeom prst="rect">
            <a:avLst/>
          </a:prstGeom>
          <a:noFill/>
        </p:spPr>
        <p:txBody>
          <a:bodyPr wrap="none" rtlCol="0">
            <a:spAutoFit/>
          </a:bodyPr>
          <a:lstStyle/>
          <a:p>
            <a:r>
              <a:rPr lang="en-US" dirty="0" smtClean="0"/>
              <a:t>Measured absorption</a:t>
            </a:r>
            <a:endParaRPr lang="en-US" dirty="0"/>
          </a:p>
        </p:txBody>
      </p:sp>
      <p:sp>
        <p:nvSpPr>
          <p:cNvPr id="8" name="TextBox 7"/>
          <p:cNvSpPr txBox="1"/>
          <p:nvPr/>
        </p:nvSpPr>
        <p:spPr>
          <a:xfrm>
            <a:off x="6309517" y="3993413"/>
            <a:ext cx="2110899" cy="369332"/>
          </a:xfrm>
          <a:prstGeom prst="rect">
            <a:avLst/>
          </a:prstGeom>
          <a:noFill/>
        </p:spPr>
        <p:txBody>
          <a:bodyPr wrap="none" rtlCol="0">
            <a:spAutoFit/>
          </a:bodyPr>
          <a:lstStyle/>
          <a:p>
            <a:r>
              <a:rPr lang="en-US" dirty="0" smtClean="0"/>
              <a:t>Measured scattering</a:t>
            </a:r>
            <a:endParaRPr lang="en-US" dirty="0"/>
          </a:p>
        </p:txBody>
      </p:sp>
      <p:sp>
        <p:nvSpPr>
          <p:cNvPr id="9" name="TextBox 8"/>
          <p:cNvSpPr txBox="1"/>
          <p:nvPr/>
        </p:nvSpPr>
        <p:spPr>
          <a:xfrm rot="16200000">
            <a:off x="3890954" y="2230072"/>
            <a:ext cx="1768241" cy="369332"/>
          </a:xfrm>
          <a:prstGeom prst="rect">
            <a:avLst/>
          </a:prstGeom>
          <a:noFill/>
        </p:spPr>
        <p:txBody>
          <a:bodyPr wrap="none" rtlCol="0">
            <a:spAutoFit/>
          </a:bodyPr>
          <a:lstStyle/>
          <a:p>
            <a:r>
              <a:rPr lang="en-US" dirty="0" smtClean="0"/>
              <a:t>Model scattering</a:t>
            </a:r>
            <a:endParaRPr lang="en-US" dirty="0"/>
          </a:p>
        </p:txBody>
      </p:sp>
      <p:sp>
        <p:nvSpPr>
          <p:cNvPr id="10" name="TextBox 9"/>
          <p:cNvSpPr txBox="1"/>
          <p:nvPr/>
        </p:nvSpPr>
        <p:spPr>
          <a:xfrm>
            <a:off x="516358" y="4384495"/>
            <a:ext cx="8619667" cy="1938992"/>
          </a:xfrm>
          <a:prstGeom prst="rect">
            <a:avLst/>
          </a:prstGeom>
          <a:noFill/>
        </p:spPr>
        <p:txBody>
          <a:bodyPr wrap="none" rtlCol="0">
            <a:spAutoFit/>
          </a:bodyPr>
          <a:lstStyle/>
          <a:p>
            <a:pPr marL="342900" indent="-342900" algn="l">
              <a:lnSpc>
                <a:spcPct val="150000"/>
              </a:lnSpc>
              <a:buFont typeface="Arial" panose="020B0604020202020204" pitchFamily="34" charset="0"/>
              <a:buChar char="•"/>
            </a:pPr>
            <a:r>
              <a:rPr lang="en-US" sz="2000" dirty="0"/>
              <a:t>Models tend to over-predict absorption and scattering at </a:t>
            </a:r>
            <a:r>
              <a:rPr lang="en-US" sz="2000" dirty="0">
                <a:solidFill>
                  <a:srgbClr val="CEBC09"/>
                </a:solidFill>
              </a:rPr>
              <a:t>mountain</a:t>
            </a:r>
            <a:r>
              <a:rPr lang="en-US" sz="2000" dirty="0"/>
              <a:t> sites</a:t>
            </a:r>
          </a:p>
          <a:p>
            <a:pPr marL="342900" indent="-342900" algn="l">
              <a:lnSpc>
                <a:spcPct val="150000"/>
              </a:lnSpc>
              <a:buFont typeface="Arial" panose="020B0604020202020204" pitchFamily="34" charset="0"/>
              <a:buChar char="•"/>
            </a:pPr>
            <a:r>
              <a:rPr lang="en-US" sz="2000" dirty="0" smtClean="0"/>
              <a:t>Modeled </a:t>
            </a:r>
            <a:r>
              <a:rPr lang="en-US" sz="2000" dirty="0"/>
              <a:t>absorption tends to be over-predicted</a:t>
            </a:r>
          </a:p>
          <a:p>
            <a:pPr marL="342900" indent="-342900" algn="l">
              <a:lnSpc>
                <a:spcPct val="150000"/>
              </a:lnSpc>
              <a:buFont typeface="Arial" panose="020B0604020202020204" pitchFamily="34" charset="0"/>
              <a:buChar char="•"/>
            </a:pPr>
            <a:r>
              <a:rPr lang="en-US" sz="2000" dirty="0" smtClean="0"/>
              <a:t>Scattering tends to be under-predicted (except at </a:t>
            </a:r>
            <a:r>
              <a:rPr lang="en-US" sz="2000" dirty="0" smtClean="0">
                <a:solidFill>
                  <a:srgbClr val="DEB301"/>
                </a:solidFill>
              </a:rPr>
              <a:t>mountain</a:t>
            </a:r>
            <a:r>
              <a:rPr lang="en-US" sz="2000" dirty="0" smtClean="0"/>
              <a:t> sites)</a:t>
            </a:r>
          </a:p>
          <a:p>
            <a:pPr marL="342900" indent="-342900" algn="l">
              <a:lnSpc>
                <a:spcPct val="150000"/>
              </a:lnSpc>
              <a:buFont typeface="Arial" panose="020B0604020202020204" pitchFamily="34" charset="0"/>
              <a:buChar char="•"/>
            </a:pPr>
            <a:r>
              <a:rPr lang="en-US" sz="2000" dirty="0" smtClean="0"/>
              <a:t>More range (relatively) in model prediction of absorption than scattering</a:t>
            </a:r>
            <a:endParaRPr lang="en-US" sz="2000" dirty="0"/>
          </a:p>
        </p:txBody>
      </p:sp>
      <p:sp>
        <p:nvSpPr>
          <p:cNvPr id="11" name="TextBox 10"/>
          <p:cNvSpPr txBox="1"/>
          <p:nvPr/>
        </p:nvSpPr>
        <p:spPr>
          <a:xfrm>
            <a:off x="40072" y="6353743"/>
            <a:ext cx="9103927" cy="523220"/>
          </a:xfrm>
          <a:prstGeom prst="rect">
            <a:avLst/>
          </a:prstGeom>
          <a:noFill/>
        </p:spPr>
        <p:txBody>
          <a:bodyPr wrap="square" rtlCol="0">
            <a:spAutoFit/>
          </a:bodyPr>
          <a:lstStyle/>
          <a:p>
            <a:r>
              <a:rPr lang="en-US" sz="1400" i="1" dirty="0" smtClean="0"/>
              <a:t>Vertical bar shows range of models, horizontal bar is measurement uncertainty based on Sherman et al. (2015), only  2010 model output (CAM5, ECHAM6-SALSA, GLOBASE, GEOS-CHEM, MERRAERO, TM5)</a:t>
            </a:r>
            <a:endParaRPr lang="en-US" sz="1400" i="1"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9033" b="11281"/>
          <a:stretch/>
        </p:blipFill>
        <p:spPr>
          <a:xfrm>
            <a:off x="4890051" y="834887"/>
            <a:ext cx="4375292" cy="3200399"/>
          </a:xfrm>
          <a:prstGeom prst="rect">
            <a:avLst/>
          </a:prstGeom>
        </p:spPr>
      </p:pic>
      <p:cxnSp>
        <p:nvCxnSpPr>
          <p:cNvPr id="18" name="Straight Connector 17"/>
          <p:cNvCxnSpPr/>
          <p:nvPr/>
        </p:nvCxnSpPr>
        <p:spPr>
          <a:xfrm flipH="1">
            <a:off x="5334000" y="1021976"/>
            <a:ext cx="3612776" cy="27073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45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2016" b="9884"/>
          <a:stretch/>
        </p:blipFill>
        <p:spPr>
          <a:xfrm>
            <a:off x="4929809" y="746926"/>
            <a:ext cx="4293704" cy="3298300"/>
          </a:xfrm>
          <a:prstGeom prst="rect">
            <a:avLst/>
          </a:prstGeom>
        </p:spPr>
      </p:pic>
      <p:sp>
        <p:nvSpPr>
          <p:cNvPr id="2" name="TextBox 1"/>
          <p:cNvSpPr txBox="1"/>
          <p:nvPr/>
        </p:nvSpPr>
        <p:spPr>
          <a:xfrm>
            <a:off x="0" y="83678"/>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Annual Climatology: </a:t>
            </a:r>
            <a:r>
              <a:rPr lang="en-US" sz="2800" b="1" dirty="0" smtClean="0">
                <a:latin typeface="+mj-lt"/>
                <a:cs typeface="Arial" panose="020B0604020202020204" pitchFamily="34" charset="0"/>
              </a:rPr>
              <a:t>SSA and </a:t>
            </a:r>
            <a:r>
              <a:rPr lang="en-US" sz="2800" b="1" dirty="0" err="1" smtClean="0">
                <a:latin typeface="+mj-lt"/>
                <a:cs typeface="Arial" panose="020B0604020202020204" pitchFamily="34" charset="0"/>
              </a:rPr>
              <a:t>Ångström</a:t>
            </a:r>
            <a:r>
              <a:rPr lang="en-US" sz="2800" b="1" dirty="0" smtClean="0">
                <a:latin typeface="+mj-lt"/>
                <a:cs typeface="Arial" panose="020B0604020202020204" pitchFamily="34" charset="0"/>
              </a:rPr>
              <a:t> exponent</a:t>
            </a:r>
            <a:endParaRPr lang="en-US" sz="2800" b="1" dirty="0">
              <a:latin typeface="+mj-lt"/>
              <a:cs typeface="Arial" panose="020B0604020202020204" pitchFamily="34" charset="0"/>
            </a:endParaRPr>
          </a:p>
        </p:txBody>
      </p:sp>
      <p:cxnSp>
        <p:nvCxnSpPr>
          <p:cNvPr id="3" name="Straight Connector 2"/>
          <p:cNvCxnSpPr/>
          <p:nvPr/>
        </p:nvCxnSpPr>
        <p:spPr>
          <a:xfrm>
            <a:off x="531065" y="543838"/>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371932" y="2056922"/>
            <a:ext cx="1189685" cy="369332"/>
          </a:xfrm>
          <a:prstGeom prst="rect">
            <a:avLst/>
          </a:prstGeom>
          <a:noFill/>
        </p:spPr>
        <p:txBody>
          <a:bodyPr wrap="none" rtlCol="0">
            <a:spAutoFit/>
          </a:bodyPr>
          <a:lstStyle/>
          <a:p>
            <a:r>
              <a:rPr lang="en-US" dirty="0" smtClean="0"/>
              <a:t>Model SSA</a:t>
            </a:r>
            <a:endParaRPr lang="en-US" dirty="0"/>
          </a:p>
        </p:txBody>
      </p:sp>
      <p:sp>
        <p:nvSpPr>
          <p:cNvPr id="5" name="TextBox 4"/>
          <p:cNvSpPr txBox="1"/>
          <p:nvPr/>
        </p:nvSpPr>
        <p:spPr>
          <a:xfrm>
            <a:off x="2286967" y="3894580"/>
            <a:ext cx="1172052" cy="369332"/>
          </a:xfrm>
          <a:prstGeom prst="rect">
            <a:avLst/>
          </a:prstGeom>
          <a:noFill/>
        </p:spPr>
        <p:txBody>
          <a:bodyPr wrap="none" rtlCol="0">
            <a:spAutoFit/>
          </a:bodyPr>
          <a:lstStyle/>
          <a:p>
            <a:r>
              <a:rPr lang="en-US" dirty="0" smtClean="0"/>
              <a:t>In-situ SSA</a:t>
            </a:r>
            <a:endParaRPr lang="en-US" dirty="0"/>
          </a:p>
        </p:txBody>
      </p:sp>
      <p:sp>
        <p:nvSpPr>
          <p:cNvPr id="6" name="TextBox 5"/>
          <p:cNvSpPr txBox="1"/>
          <p:nvPr/>
        </p:nvSpPr>
        <p:spPr>
          <a:xfrm>
            <a:off x="5931430" y="3894580"/>
            <a:ext cx="2681503" cy="369332"/>
          </a:xfrm>
          <a:prstGeom prst="rect">
            <a:avLst/>
          </a:prstGeom>
          <a:noFill/>
        </p:spPr>
        <p:txBody>
          <a:bodyPr wrap="none" rtlCol="0">
            <a:spAutoFit/>
          </a:bodyPr>
          <a:lstStyle/>
          <a:p>
            <a:r>
              <a:rPr lang="en-US" dirty="0" smtClean="0"/>
              <a:t>In-situ </a:t>
            </a:r>
            <a:r>
              <a:rPr lang="en-US" dirty="0" err="1"/>
              <a:t>Ångström</a:t>
            </a:r>
            <a:r>
              <a:rPr lang="en-US" dirty="0"/>
              <a:t> </a:t>
            </a:r>
            <a:r>
              <a:rPr lang="en-US" dirty="0" smtClean="0"/>
              <a:t>exponent</a:t>
            </a:r>
            <a:endParaRPr lang="en-US" dirty="0"/>
          </a:p>
        </p:txBody>
      </p:sp>
      <p:sp>
        <p:nvSpPr>
          <p:cNvPr id="7" name="TextBox 6"/>
          <p:cNvSpPr txBox="1"/>
          <p:nvPr/>
        </p:nvSpPr>
        <p:spPr>
          <a:xfrm rot="16200000">
            <a:off x="3463631" y="2065687"/>
            <a:ext cx="2699137" cy="369332"/>
          </a:xfrm>
          <a:prstGeom prst="rect">
            <a:avLst/>
          </a:prstGeom>
          <a:noFill/>
        </p:spPr>
        <p:txBody>
          <a:bodyPr wrap="none" rtlCol="0">
            <a:spAutoFit/>
          </a:bodyPr>
          <a:lstStyle/>
          <a:p>
            <a:r>
              <a:rPr lang="en-US" dirty="0" smtClean="0"/>
              <a:t>Model </a:t>
            </a:r>
            <a:r>
              <a:rPr lang="en-US" dirty="0" err="1"/>
              <a:t>Ångström</a:t>
            </a:r>
            <a:r>
              <a:rPr lang="en-US" dirty="0"/>
              <a:t> </a:t>
            </a:r>
            <a:r>
              <a:rPr lang="en-US" dirty="0" smtClean="0"/>
              <a:t>exponent</a:t>
            </a:r>
            <a:endParaRPr lang="en-US" dirty="0"/>
          </a:p>
        </p:txBody>
      </p:sp>
      <p:sp>
        <p:nvSpPr>
          <p:cNvPr id="8" name="TextBox 7"/>
          <p:cNvSpPr txBox="1"/>
          <p:nvPr/>
        </p:nvSpPr>
        <p:spPr>
          <a:xfrm>
            <a:off x="531066" y="4597463"/>
            <a:ext cx="8129458" cy="1631216"/>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t>Model SSA tends to be lower (more absorbing) than in-situ SSA </a:t>
            </a:r>
            <a:r>
              <a:rPr lang="en-US" sz="2000" dirty="0" smtClean="0">
                <a:sym typeface="Wingdings" panose="05000000000000000000" pitchFamily="2" charset="2"/>
              </a:rPr>
              <a:t> partly driven by model under-prediction of scattering</a:t>
            </a:r>
          </a:p>
          <a:p>
            <a:pPr marL="342900" indent="-342900" algn="l">
              <a:buFont typeface="Arial" panose="020B0604020202020204" pitchFamily="34" charset="0"/>
              <a:buChar char="•"/>
            </a:pPr>
            <a:endParaRPr lang="en-US" sz="2000" dirty="0" smtClean="0"/>
          </a:p>
          <a:p>
            <a:pPr marL="342900" indent="-342900" algn="l">
              <a:buFont typeface="Arial" panose="020B0604020202020204" pitchFamily="34" charset="0"/>
              <a:buChar char="•"/>
            </a:pPr>
            <a:r>
              <a:rPr lang="en-US" sz="2000" dirty="0" smtClean="0"/>
              <a:t>Modelled </a:t>
            </a:r>
            <a:r>
              <a:rPr lang="en-US" sz="2000" dirty="0" err="1" smtClean="0"/>
              <a:t>Ångström</a:t>
            </a:r>
            <a:r>
              <a:rPr lang="en-US" sz="2000" dirty="0" smtClean="0"/>
              <a:t> exponents suggest larger particles than observed by in-situ measurements</a:t>
            </a:r>
            <a:endParaRPr lang="en-US" sz="2000" dirty="0"/>
          </a:p>
        </p:txBody>
      </p:sp>
      <p:sp>
        <p:nvSpPr>
          <p:cNvPr id="9" name="TextBox 8"/>
          <p:cNvSpPr txBox="1"/>
          <p:nvPr/>
        </p:nvSpPr>
        <p:spPr>
          <a:xfrm>
            <a:off x="40073" y="6402257"/>
            <a:ext cx="9103927" cy="738664"/>
          </a:xfrm>
          <a:prstGeom prst="rect">
            <a:avLst/>
          </a:prstGeom>
          <a:noFill/>
        </p:spPr>
        <p:txBody>
          <a:bodyPr wrap="square" rtlCol="0">
            <a:spAutoFit/>
          </a:bodyPr>
          <a:lstStyle/>
          <a:p>
            <a:r>
              <a:rPr lang="en-US" sz="1400" i="1" dirty="0" smtClean="0"/>
              <a:t>Vertical bar shows range of model medians, horizontal bar is measurement uncertainty based on Sherman et al. (2015), only  2010 model </a:t>
            </a:r>
            <a:r>
              <a:rPr lang="en-US" sz="1400" i="1" dirty="0"/>
              <a:t>output (CAM5, ECHAM6-SALSA, GLOBASE, GEOS-CHEM, MERRAERO, TM5)</a:t>
            </a:r>
          </a:p>
          <a:p>
            <a:r>
              <a:rPr lang="en-US" sz="1400" i="1" dirty="0" smtClean="0"/>
              <a:t>.</a:t>
            </a:r>
            <a:endParaRPr lang="en-US" sz="1400" i="1" dirty="0"/>
          </a:p>
        </p:txBody>
      </p:sp>
      <p:cxnSp>
        <p:nvCxnSpPr>
          <p:cNvPr id="10" name="Straight Connector 9"/>
          <p:cNvCxnSpPr/>
          <p:nvPr/>
        </p:nvCxnSpPr>
        <p:spPr>
          <a:xfrm flipH="1">
            <a:off x="5337123" y="947263"/>
            <a:ext cx="3612776" cy="27073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16027" y="927679"/>
            <a:ext cx="3612776" cy="1627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5400000">
            <a:off x="7890796" y="2175106"/>
            <a:ext cx="1624664" cy="369332"/>
          </a:xfrm>
          <a:prstGeom prst="rect">
            <a:avLst/>
          </a:prstGeom>
          <a:noFill/>
        </p:spPr>
        <p:txBody>
          <a:bodyPr wrap="none" rtlCol="0">
            <a:spAutoFit/>
          </a:bodyPr>
          <a:lstStyle/>
          <a:p>
            <a:r>
              <a:rPr lang="en-US" dirty="0" smtClean="0"/>
              <a:t>Bigger particles</a:t>
            </a:r>
            <a:endParaRPr lang="en-US" dirty="0"/>
          </a:p>
        </p:txBody>
      </p:sp>
      <p:cxnSp>
        <p:nvCxnSpPr>
          <p:cNvPr id="13" name="Straight Arrow Connector 12"/>
          <p:cNvCxnSpPr/>
          <p:nvPr/>
        </p:nvCxnSpPr>
        <p:spPr>
          <a:xfrm>
            <a:off x="8512331" y="1567157"/>
            <a:ext cx="0" cy="1931926"/>
          </a:xfrm>
          <a:prstGeom prst="straightConnector1">
            <a:avLst/>
          </a:prstGeom>
          <a:ln w="38100" cmpd="sng">
            <a:solidFill>
              <a:srgbClr val="9933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73866" y="1624987"/>
            <a:ext cx="0" cy="1931926"/>
          </a:xfrm>
          <a:prstGeom prst="straightConnector1">
            <a:avLst/>
          </a:prstGeom>
          <a:ln w="38100" cmpd="sng">
            <a:solidFill>
              <a:srgbClr val="9933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6200000">
            <a:off x="216187" y="2391264"/>
            <a:ext cx="1672253" cy="369332"/>
          </a:xfrm>
          <a:prstGeom prst="rect">
            <a:avLst/>
          </a:prstGeom>
          <a:noFill/>
        </p:spPr>
        <p:txBody>
          <a:bodyPr wrap="none" rtlCol="0">
            <a:spAutoFit/>
          </a:bodyPr>
          <a:lstStyle/>
          <a:p>
            <a:r>
              <a:rPr lang="en-US" dirty="0" smtClean="0"/>
              <a:t>Darker particles</a:t>
            </a: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8572" b="6314"/>
          <a:stretch/>
        </p:blipFill>
        <p:spPr>
          <a:xfrm>
            <a:off x="526774" y="756288"/>
            <a:ext cx="4124326" cy="3169669"/>
          </a:xfrm>
          <a:prstGeom prst="rect">
            <a:avLst/>
          </a:prstGeom>
        </p:spPr>
      </p:pic>
      <p:sp>
        <p:nvSpPr>
          <p:cNvPr id="18" name="Right Arrow 17"/>
          <p:cNvSpPr/>
          <p:nvPr/>
        </p:nvSpPr>
        <p:spPr>
          <a:xfrm>
            <a:off x="2628306" y="1929311"/>
            <a:ext cx="1743456" cy="570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SSA&gt;0.85</a:t>
            </a:r>
            <a:endParaRPr lang="en-US" dirty="0"/>
          </a:p>
        </p:txBody>
      </p:sp>
      <p:cxnSp>
        <p:nvCxnSpPr>
          <p:cNvPr id="19" name="Straight Connector 18"/>
          <p:cNvCxnSpPr/>
          <p:nvPr/>
        </p:nvCxnSpPr>
        <p:spPr>
          <a:xfrm>
            <a:off x="2619420" y="914400"/>
            <a:ext cx="0" cy="27066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11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r="50038" b="32667"/>
          <a:stretch/>
        </p:blipFill>
        <p:spPr>
          <a:xfrm>
            <a:off x="167640" y="1019502"/>
            <a:ext cx="5949381" cy="5741797"/>
          </a:xfrm>
          <a:prstGeom prst="rect">
            <a:avLst/>
          </a:prstGeom>
        </p:spPr>
      </p:pic>
      <p:sp>
        <p:nvSpPr>
          <p:cNvPr id="4" name="TextBox 3"/>
          <p:cNvSpPr txBox="1"/>
          <p:nvPr/>
        </p:nvSpPr>
        <p:spPr>
          <a:xfrm>
            <a:off x="0" y="62658"/>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Seasonality: </a:t>
            </a:r>
            <a:r>
              <a:rPr lang="en-US" sz="2800" b="1" dirty="0" smtClean="0">
                <a:latin typeface="+mj-lt"/>
                <a:cs typeface="Arial" panose="020B0604020202020204" pitchFamily="34" charset="0"/>
              </a:rPr>
              <a:t>Scattering in the Arctic</a:t>
            </a:r>
            <a:endParaRPr lang="en-US" sz="2800" b="1" dirty="0">
              <a:latin typeface="+mj-lt"/>
              <a:cs typeface="Arial" panose="020B0604020202020204" pitchFamily="34" charset="0"/>
            </a:endParaRPr>
          </a:p>
        </p:txBody>
      </p:sp>
      <p:cxnSp>
        <p:nvCxnSpPr>
          <p:cNvPr id="5" name="Straight Connector 4"/>
          <p:cNvCxnSpPr/>
          <p:nvPr/>
        </p:nvCxnSpPr>
        <p:spPr>
          <a:xfrm>
            <a:off x="531065" y="522818"/>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23349" y="641131"/>
            <a:ext cx="4762842" cy="369332"/>
          </a:xfrm>
          <a:prstGeom prst="rect">
            <a:avLst/>
          </a:prstGeom>
          <a:noFill/>
        </p:spPr>
        <p:txBody>
          <a:bodyPr wrap="none" rtlCol="0">
            <a:spAutoFit/>
          </a:bodyPr>
          <a:lstStyle/>
          <a:p>
            <a:pPr algn="l"/>
            <a:r>
              <a:rPr lang="en-US" sz="1800" dirty="0" smtClean="0"/>
              <a:t>Measurement median              </a:t>
            </a:r>
            <a:r>
              <a:rPr lang="en-US" sz="1800" dirty="0" smtClean="0">
                <a:solidFill>
                  <a:srgbClr val="295DEF"/>
                </a:solidFill>
              </a:rPr>
              <a:t>Model median</a:t>
            </a:r>
          </a:p>
        </p:txBody>
      </p:sp>
      <p:sp>
        <p:nvSpPr>
          <p:cNvPr id="6" name="TextBox 5"/>
          <p:cNvSpPr txBox="1"/>
          <p:nvPr/>
        </p:nvSpPr>
        <p:spPr>
          <a:xfrm>
            <a:off x="6316717" y="1103586"/>
            <a:ext cx="2827283" cy="5078313"/>
          </a:xfrm>
          <a:prstGeom prst="rect">
            <a:avLst/>
          </a:prstGeom>
          <a:noFill/>
        </p:spPr>
        <p:txBody>
          <a:bodyPr wrap="square" rtlCol="0">
            <a:spAutoFit/>
          </a:bodyPr>
          <a:lstStyle/>
          <a:p>
            <a:pPr algn="l"/>
            <a:r>
              <a:rPr lang="en-US" sz="1800" dirty="0" smtClean="0"/>
              <a:t>Seasonal comparisons can suggest indicate model processes to focus on.</a:t>
            </a:r>
            <a:endParaRPr lang="en-US" sz="1800" dirty="0"/>
          </a:p>
          <a:p>
            <a:pPr algn="l"/>
            <a:endParaRPr lang="en-US" sz="1800" dirty="0" smtClean="0"/>
          </a:p>
          <a:p>
            <a:pPr algn="l"/>
            <a:r>
              <a:rPr lang="en-US" sz="1800" dirty="0" smtClean="0"/>
              <a:t>For example: what is the modelled peak in summer at Barrow due to: </a:t>
            </a:r>
          </a:p>
          <a:p>
            <a:pPr algn="l"/>
            <a:r>
              <a:rPr lang="en-US" sz="1800" dirty="0" smtClean="0"/>
              <a:t>--Overestimating forest fire emissions?</a:t>
            </a:r>
          </a:p>
          <a:p>
            <a:pPr algn="l"/>
            <a:r>
              <a:rPr lang="en-US" sz="1800" dirty="0" smtClean="0"/>
              <a:t>--Underestimating removal processes?</a:t>
            </a:r>
          </a:p>
          <a:p>
            <a:pPr algn="l"/>
            <a:endParaRPr lang="en-US" sz="1800" dirty="0"/>
          </a:p>
          <a:p>
            <a:pPr algn="l"/>
            <a:r>
              <a:rPr lang="en-US" sz="1800" dirty="0" smtClean="0"/>
              <a:t>Why are the models better in the European Arctic than the North American Arctic?</a:t>
            </a:r>
          </a:p>
          <a:p>
            <a:pPr algn="l"/>
            <a:r>
              <a:rPr lang="en-US" sz="1800" dirty="0" smtClean="0"/>
              <a:t>--Better transport details?</a:t>
            </a:r>
            <a:endParaRPr lang="en-US" sz="1800" dirty="0"/>
          </a:p>
        </p:txBody>
      </p:sp>
      <p:cxnSp>
        <p:nvCxnSpPr>
          <p:cNvPr id="8" name="Straight Connector 7"/>
          <p:cNvCxnSpPr/>
          <p:nvPr/>
        </p:nvCxnSpPr>
        <p:spPr>
          <a:xfrm>
            <a:off x="462451" y="830317"/>
            <a:ext cx="4834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10295" y="825062"/>
            <a:ext cx="483476" cy="0"/>
          </a:xfrm>
          <a:prstGeom prst="line">
            <a:avLst/>
          </a:prstGeom>
          <a:ln w="57150">
            <a:solidFill>
              <a:srgbClr val="070D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009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658"/>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 </a:t>
            </a:r>
            <a:r>
              <a:rPr lang="en-US" sz="2800" b="1" dirty="0" smtClean="0">
                <a:latin typeface="+mj-lt"/>
                <a:cs typeface="Arial" panose="020B0604020202020204" pitchFamily="34" charset="0"/>
              </a:rPr>
              <a:t>Systematic variability</a:t>
            </a:r>
            <a:endParaRPr lang="en-US" sz="2800" b="1" dirty="0">
              <a:latin typeface="+mj-lt"/>
              <a:cs typeface="Arial" panose="020B0604020202020204" pitchFamily="34" charset="0"/>
            </a:endParaRPr>
          </a:p>
        </p:txBody>
      </p:sp>
      <p:cxnSp>
        <p:nvCxnSpPr>
          <p:cNvPr id="4" name="Straight Connector 3"/>
          <p:cNvCxnSpPr/>
          <p:nvPr/>
        </p:nvCxnSpPr>
        <p:spPr>
          <a:xfrm>
            <a:off x="531065" y="522818"/>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0853" y="739193"/>
            <a:ext cx="8066549" cy="3477875"/>
          </a:xfrm>
          <a:prstGeom prst="rect">
            <a:avLst/>
          </a:prstGeom>
          <a:noFill/>
        </p:spPr>
        <p:txBody>
          <a:bodyPr wrap="square" rtlCol="0">
            <a:spAutoFit/>
          </a:bodyPr>
          <a:lstStyle/>
          <a:p>
            <a:pPr algn="l"/>
            <a:r>
              <a:rPr lang="en-US" sz="2000" dirty="0" smtClean="0"/>
              <a:t>Systematic variability can provide information about how </a:t>
            </a:r>
            <a:r>
              <a:rPr lang="en-US" dirty="0" smtClean="0"/>
              <a:t>well </a:t>
            </a:r>
            <a:r>
              <a:rPr lang="en-US" dirty="0"/>
              <a:t>the model is simulating aerosol aging processes, chemistry, sources, transport, etc.</a:t>
            </a:r>
          </a:p>
          <a:p>
            <a:pPr algn="l"/>
            <a:endParaRPr lang="en-US" sz="2000" dirty="0" smtClean="0"/>
          </a:p>
          <a:p>
            <a:pPr algn="l"/>
            <a:r>
              <a:rPr lang="en-US" dirty="0" smtClean="0"/>
              <a:t>For example,  if models correctly simulate how two parameters co-vary but have the overall values wrong, then maybe they just need to tweak the emissions.</a:t>
            </a:r>
          </a:p>
          <a:p>
            <a:pPr algn="l"/>
            <a:endParaRPr lang="en-US" sz="2000" dirty="0"/>
          </a:p>
          <a:p>
            <a:pPr algn="l"/>
            <a:r>
              <a:rPr lang="en-US" dirty="0" smtClean="0"/>
              <a:t>Alternatively, if models cannot simulate the observed co-variance then perhaps an atmospheric process (e.g., wet removal) is incorrectly parameterized.</a:t>
            </a:r>
            <a:endParaRPr lang="en-US" sz="2000" dirty="0"/>
          </a:p>
        </p:txBody>
      </p:sp>
    </p:spTree>
    <p:extLst>
      <p:ext uri="{BB962C8B-B14F-4D97-AF65-F5344CB8AC3E}">
        <p14:creationId xmlns:p14="http://schemas.microsoft.com/office/powerpoint/2010/main" val="25594099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4768"/>
            <a:ext cx="7749597" cy="5812198"/>
          </a:xfrm>
          <a:prstGeom prst="rect">
            <a:avLst/>
          </a:prstGeom>
        </p:spPr>
      </p:pic>
      <p:sp>
        <p:nvSpPr>
          <p:cNvPr id="4" name="TextBox 3"/>
          <p:cNvSpPr txBox="1"/>
          <p:nvPr/>
        </p:nvSpPr>
        <p:spPr>
          <a:xfrm rot="16200000">
            <a:off x="-304831" y="2995455"/>
            <a:ext cx="2980560" cy="400110"/>
          </a:xfrm>
          <a:prstGeom prst="rect">
            <a:avLst/>
          </a:prstGeom>
          <a:noFill/>
        </p:spPr>
        <p:txBody>
          <a:bodyPr wrap="none" rtlCol="0">
            <a:spAutoFit/>
          </a:bodyPr>
          <a:lstStyle/>
          <a:p>
            <a:r>
              <a:rPr lang="en-US" dirty="0" smtClean="0"/>
              <a:t>Single Scattering Albedo</a:t>
            </a:r>
            <a:endParaRPr lang="en-US" dirty="0"/>
          </a:p>
        </p:txBody>
      </p:sp>
      <p:sp>
        <p:nvSpPr>
          <p:cNvPr id="5" name="TextBox 4"/>
          <p:cNvSpPr txBox="1"/>
          <p:nvPr/>
        </p:nvSpPr>
        <p:spPr>
          <a:xfrm>
            <a:off x="2964374" y="5762709"/>
            <a:ext cx="3300968" cy="369332"/>
          </a:xfrm>
          <a:prstGeom prst="rect">
            <a:avLst/>
          </a:prstGeom>
          <a:noFill/>
        </p:spPr>
        <p:txBody>
          <a:bodyPr wrap="none" rtlCol="0">
            <a:spAutoFit/>
          </a:bodyPr>
          <a:lstStyle/>
          <a:p>
            <a:r>
              <a:rPr lang="en-US" sz="1800" dirty="0" smtClean="0"/>
              <a:t>Scattering Angstrom Exponent</a:t>
            </a:r>
            <a:endParaRPr lang="en-US" sz="1800" dirty="0"/>
          </a:p>
        </p:txBody>
      </p:sp>
      <p:sp>
        <p:nvSpPr>
          <p:cNvPr id="6" name="Oval 5"/>
          <p:cNvSpPr/>
          <p:nvPr/>
        </p:nvSpPr>
        <p:spPr>
          <a:xfrm>
            <a:off x="162910" y="1471449"/>
            <a:ext cx="315310" cy="3153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62910" y="4840009"/>
            <a:ext cx="315310" cy="31531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22329" y="6264163"/>
            <a:ext cx="478221" cy="4677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85494" y="6400803"/>
            <a:ext cx="225972" cy="2154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41738" y="1912883"/>
            <a:ext cx="10510" cy="276422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823770" y="3079531"/>
            <a:ext cx="2420856" cy="338554"/>
          </a:xfrm>
          <a:prstGeom prst="rect">
            <a:avLst/>
          </a:prstGeom>
          <a:noFill/>
        </p:spPr>
        <p:txBody>
          <a:bodyPr wrap="none" rtlCol="0">
            <a:spAutoFit/>
          </a:bodyPr>
          <a:lstStyle/>
          <a:p>
            <a:r>
              <a:rPr lang="en-US" sz="1600" dirty="0" smtClean="0">
                <a:solidFill>
                  <a:schemeClr val="bg1">
                    <a:lumMod val="50000"/>
                  </a:schemeClr>
                </a:solidFill>
              </a:rPr>
              <a:t>Darker (more absorbing)</a:t>
            </a:r>
            <a:endParaRPr lang="en-US" sz="1600" dirty="0">
              <a:solidFill>
                <a:schemeClr val="bg1">
                  <a:lumMod val="50000"/>
                </a:schemeClr>
              </a:solidFill>
            </a:endParaRPr>
          </a:p>
        </p:txBody>
      </p:sp>
      <p:sp>
        <p:nvSpPr>
          <p:cNvPr id="13" name="TextBox 12"/>
          <p:cNvSpPr txBox="1"/>
          <p:nvPr/>
        </p:nvSpPr>
        <p:spPr>
          <a:xfrm>
            <a:off x="4130390" y="6466896"/>
            <a:ext cx="878767" cy="338554"/>
          </a:xfrm>
          <a:prstGeom prst="rect">
            <a:avLst/>
          </a:prstGeom>
          <a:noFill/>
        </p:spPr>
        <p:txBody>
          <a:bodyPr wrap="none" rtlCol="0">
            <a:spAutoFit/>
          </a:bodyPr>
          <a:lstStyle/>
          <a:p>
            <a:r>
              <a:rPr lang="en-US" sz="1600" dirty="0" smtClean="0">
                <a:solidFill>
                  <a:schemeClr val="bg1">
                    <a:lumMod val="50000"/>
                  </a:schemeClr>
                </a:solidFill>
              </a:rPr>
              <a:t>Smaller</a:t>
            </a:r>
            <a:endParaRPr lang="en-US" sz="1600" dirty="0">
              <a:solidFill>
                <a:schemeClr val="bg1">
                  <a:lumMod val="50000"/>
                </a:schemeClr>
              </a:solidFill>
            </a:endParaRPr>
          </a:p>
        </p:txBody>
      </p:sp>
      <p:cxnSp>
        <p:nvCxnSpPr>
          <p:cNvPr id="18" name="Straight Arrow Connector 17"/>
          <p:cNvCxnSpPr/>
          <p:nvPr/>
        </p:nvCxnSpPr>
        <p:spPr>
          <a:xfrm rot="16200000" flipH="1">
            <a:off x="4566745" y="5113283"/>
            <a:ext cx="10510" cy="276422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25217"/>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a:t>
            </a:r>
            <a:r>
              <a:rPr lang="en-US" sz="2800" b="1" dirty="0" smtClean="0">
                <a:latin typeface="+mj-lt"/>
                <a:cs typeface="Arial" panose="020B0604020202020204" pitchFamily="34" charset="0"/>
              </a:rPr>
              <a:t> Systematic Variability</a:t>
            </a:r>
            <a:endParaRPr lang="en-US" sz="2800" b="1" dirty="0">
              <a:latin typeface="+mj-lt"/>
              <a:cs typeface="Arial" panose="020B0604020202020204" pitchFamily="34" charset="0"/>
            </a:endParaRPr>
          </a:p>
        </p:txBody>
      </p:sp>
      <p:cxnSp>
        <p:nvCxnSpPr>
          <p:cNvPr id="20" name="Straight Connector 19"/>
          <p:cNvCxnSpPr/>
          <p:nvPr/>
        </p:nvCxnSpPr>
        <p:spPr>
          <a:xfrm>
            <a:off x="513492" y="528545"/>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812722" y="725213"/>
            <a:ext cx="1451039" cy="400110"/>
          </a:xfrm>
          <a:prstGeom prst="rect">
            <a:avLst/>
          </a:prstGeom>
          <a:noFill/>
        </p:spPr>
        <p:txBody>
          <a:bodyPr wrap="none" rtlCol="0">
            <a:spAutoFit/>
          </a:bodyPr>
          <a:lstStyle/>
          <a:p>
            <a:r>
              <a:rPr lang="en-US" dirty="0" smtClean="0"/>
              <a:t>In-situ data</a:t>
            </a:r>
            <a:endParaRPr lang="en-US" dirty="0"/>
          </a:p>
        </p:txBody>
      </p:sp>
      <p:sp>
        <p:nvSpPr>
          <p:cNvPr id="22" name="TextBox 21"/>
          <p:cNvSpPr txBox="1"/>
          <p:nvPr/>
        </p:nvSpPr>
        <p:spPr>
          <a:xfrm>
            <a:off x="2039947" y="4173597"/>
            <a:ext cx="1167306" cy="954107"/>
          </a:xfrm>
          <a:prstGeom prst="rect">
            <a:avLst/>
          </a:prstGeom>
          <a:noFill/>
        </p:spPr>
        <p:txBody>
          <a:bodyPr wrap="none" rtlCol="0">
            <a:spAutoFit/>
          </a:bodyPr>
          <a:lstStyle/>
          <a:p>
            <a:r>
              <a:rPr lang="en-US" sz="1400" b="1" dirty="0" smtClean="0">
                <a:solidFill>
                  <a:srgbClr val="FF0000"/>
                </a:solidFill>
              </a:rPr>
              <a:t>Continental</a:t>
            </a:r>
          </a:p>
          <a:p>
            <a:r>
              <a:rPr lang="en-US" sz="1400" b="1" dirty="0" smtClean="0">
                <a:solidFill>
                  <a:srgbClr val="0000FF"/>
                </a:solidFill>
              </a:rPr>
              <a:t>Marine</a:t>
            </a:r>
          </a:p>
          <a:p>
            <a:r>
              <a:rPr lang="en-US" sz="1400" b="1" dirty="0" smtClean="0">
                <a:solidFill>
                  <a:srgbClr val="CEBC09"/>
                </a:solidFill>
              </a:rPr>
              <a:t>Mountain</a:t>
            </a:r>
          </a:p>
          <a:p>
            <a:r>
              <a:rPr lang="en-US" sz="1400" b="1" dirty="0" smtClean="0">
                <a:solidFill>
                  <a:schemeClr val="bg1">
                    <a:lumMod val="65000"/>
                  </a:schemeClr>
                </a:solidFill>
              </a:rPr>
              <a:t>Arctic</a:t>
            </a:r>
            <a:endParaRPr lang="en-US" sz="1400" b="1" dirty="0">
              <a:solidFill>
                <a:schemeClr val="bg1">
                  <a:lumMod val="65000"/>
                </a:schemeClr>
              </a:solidFill>
            </a:endParaRPr>
          </a:p>
        </p:txBody>
      </p:sp>
    </p:spTree>
    <p:extLst>
      <p:ext uri="{BB962C8B-B14F-4D97-AF65-F5344CB8AC3E}">
        <p14:creationId xmlns:p14="http://schemas.microsoft.com/office/powerpoint/2010/main" val="2240299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7333"/>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a:t>
            </a:r>
            <a:r>
              <a:rPr lang="en-US" sz="2800" b="1" dirty="0" smtClean="0">
                <a:latin typeface="+mj-lt"/>
                <a:cs typeface="Arial" panose="020B0604020202020204" pitchFamily="34" charset="0"/>
              </a:rPr>
              <a:t> Systematic Variability</a:t>
            </a:r>
            <a:endParaRPr lang="en-US" sz="2800" b="1" dirty="0">
              <a:latin typeface="+mj-lt"/>
              <a:cs typeface="Arial" panose="020B0604020202020204" pitchFamily="34" charset="0"/>
            </a:endParaRPr>
          </a:p>
        </p:txBody>
      </p:sp>
      <p:cxnSp>
        <p:nvCxnSpPr>
          <p:cNvPr id="10" name="Straight Connector 9"/>
          <p:cNvCxnSpPr/>
          <p:nvPr/>
        </p:nvCxnSpPr>
        <p:spPr>
          <a:xfrm>
            <a:off x="513492" y="475995"/>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1254624" y="3126807"/>
            <a:ext cx="3195022" cy="369332"/>
          </a:xfrm>
          <a:prstGeom prst="rect">
            <a:avLst/>
          </a:prstGeom>
          <a:noFill/>
        </p:spPr>
        <p:txBody>
          <a:bodyPr wrap="square" rtlCol="0">
            <a:spAutoFit/>
          </a:bodyPr>
          <a:lstStyle/>
          <a:p>
            <a:r>
              <a:rPr lang="en-US" sz="1800" dirty="0" smtClean="0"/>
              <a:t>Single Scattering Albedo</a:t>
            </a:r>
            <a:endParaRPr lang="en-US" sz="1800" dirty="0"/>
          </a:p>
        </p:txBody>
      </p:sp>
      <p:sp>
        <p:nvSpPr>
          <p:cNvPr id="14" name="TextBox 13"/>
          <p:cNvSpPr txBox="1"/>
          <p:nvPr/>
        </p:nvSpPr>
        <p:spPr>
          <a:xfrm>
            <a:off x="6205663" y="2804164"/>
            <a:ext cx="2813335" cy="307777"/>
          </a:xfrm>
          <a:prstGeom prst="rect">
            <a:avLst/>
          </a:prstGeom>
          <a:noFill/>
        </p:spPr>
        <p:txBody>
          <a:bodyPr wrap="none" rtlCol="0">
            <a:spAutoFit/>
          </a:bodyPr>
          <a:lstStyle/>
          <a:p>
            <a:r>
              <a:rPr lang="en-US" sz="1400" b="1" dirty="0" smtClean="0"/>
              <a:t>Scattering Angstrom Exponent</a:t>
            </a:r>
            <a:endParaRPr lang="en-US" sz="1400" b="1" dirty="0"/>
          </a:p>
        </p:txBody>
      </p:sp>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266" y="800299"/>
            <a:ext cx="3048000" cy="2286000"/>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29" y="811696"/>
            <a:ext cx="3048000" cy="2286000"/>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29" y="2671226"/>
            <a:ext cx="3048000" cy="2286000"/>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6547" y="2682079"/>
            <a:ext cx="3048000" cy="2286000"/>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521" y="814435"/>
            <a:ext cx="3048000" cy="2286000"/>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8374" y="4542522"/>
            <a:ext cx="3048000" cy="2286000"/>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29" y="4543435"/>
            <a:ext cx="3048000" cy="2286000"/>
          </a:xfrm>
          <a:prstGeom prst="rect">
            <a:avLst/>
          </a:prstGeom>
        </p:spPr>
      </p:pic>
      <p:cxnSp>
        <p:nvCxnSpPr>
          <p:cNvPr id="73" name="Straight Connector 72"/>
          <p:cNvCxnSpPr/>
          <p:nvPr/>
        </p:nvCxnSpPr>
        <p:spPr>
          <a:xfrm>
            <a:off x="6642387" y="1041091"/>
            <a:ext cx="20574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58078" y="1033671"/>
            <a:ext cx="20574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256721" y="1046924"/>
            <a:ext cx="20574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269972" y="2918793"/>
            <a:ext cx="20574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253407" y="4760845"/>
            <a:ext cx="20574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81268" y="4774097"/>
            <a:ext cx="205740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74641" y="2898915"/>
            <a:ext cx="205740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47232" y="621792"/>
            <a:ext cx="2962656" cy="256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05472" y="658368"/>
            <a:ext cx="776175" cy="369332"/>
          </a:xfrm>
          <a:prstGeom prst="rect">
            <a:avLst/>
          </a:prstGeom>
          <a:noFill/>
        </p:spPr>
        <p:txBody>
          <a:bodyPr wrap="none" rtlCol="0">
            <a:spAutoFit/>
          </a:bodyPr>
          <a:lstStyle/>
          <a:p>
            <a:r>
              <a:rPr lang="en-US" dirty="0" smtClean="0"/>
              <a:t>In-situ</a:t>
            </a:r>
            <a:endParaRPr lang="en-US" dirty="0"/>
          </a:p>
        </p:txBody>
      </p:sp>
      <p:sp>
        <p:nvSpPr>
          <p:cNvPr id="23" name="TextBox 22"/>
          <p:cNvSpPr txBox="1"/>
          <p:nvPr/>
        </p:nvSpPr>
        <p:spPr>
          <a:xfrm rot="16200000">
            <a:off x="6012018" y="1655216"/>
            <a:ext cx="554960" cy="307777"/>
          </a:xfrm>
          <a:prstGeom prst="rect">
            <a:avLst/>
          </a:prstGeom>
          <a:noFill/>
        </p:spPr>
        <p:txBody>
          <a:bodyPr wrap="none" rtlCol="0">
            <a:spAutoFit/>
          </a:bodyPr>
          <a:lstStyle/>
          <a:p>
            <a:r>
              <a:rPr lang="en-US" sz="1400" b="1" dirty="0" smtClean="0"/>
              <a:t>SSA</a:t>
            </a:r>
            <a:endParaRPr lang="en-US" sz="1400" b="1" dirty="0"/>
          </a:p>
        </p:txBody>
      </p:sp>
      <p:sp>
        <p:nvSpPr>
          <p:cNvPr id="24" name="Rectangle 23"/>
          <p:cNvSpPr/>
          <p:nvPr/>
        </p:nvSpPr>
        <p:spPr>
          <a:xfrm>
            <a:off x="103632" y="615696"/>
            <a:ext cx="5541264" cy="6217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03436" y="6519446"/>
            <a:ext cx="3300968" cy="369332"/>
          </a:xfrm>
          <a:prstGeom prst="rect">
            <a:avLst/>
          </a:prstGeom>
          <a:noFill/>
        </p:spPr>
        <p:txBody>
          <a:bodyPr wrap="none" rtlCol="0">
            <a:spAutoFit/>
          </a:bodyPr>
          <a:lstStyle/>
          <a:p>
            <a:r>
              <a:rPr lang="en-US" sz="1800" dirty="0" smtClean="0"/>
              <a:t>Scattering Angstrom Exponent</a:t>
            </a:r>
            <a:endParaRPr lang="en-US" sz="1800" dirty="0"/>
          </a:p>
        </p:txBody>
      </p:sp>
      <p:sp>
        <p:nvSpPr>
          <p:cNvPr id="26" name="TextBox 25"/>
          <p:cNvSpPr txBox="1"/>
          <p:nvPr/>
        </p:nvSpPr>
        <p:spPr>
          <a:xfrm>
            <a:off x="2371344" y="627888"/>
            <a:ext cx="1404552" cy="369332"/>
          </a:xfrm>
          <a:prstGeom prst="rect">
            <a:avLst/>
          </a:prstGeom>
          <a:noFill/>
        </p:spPr>
        <p:txBody>
          <a:bodyPr wrap="none" rtlCol="0">
            <a:spAutoFit/>
          </a:bodyPr>
          <a:lstStyle/>
          <a:p>
            <a:r>
              <a:rPr lang="en-US" dirty="0" smtClean="0"/>
              <a:t>2010 Models</a:t>
            </a:r>
            <a:endParaRPr lang="en-US" dirty="0"/>
          </a:p>
        </p:txBody>
      </p:sp>
      <p:sp>
        <p:nvSpPr>
          <p:cNvPr id="27" name="TextBox 26"/>
          <p:cNvSpPr txBox="1"/>
          <p:nvPr/>
        </p:nvSpPr>
        <p:spPr>
          <a:xfrm>
            <a:off x="5777351" y="3433915"/>
            <a:ext cx="3261546" cy="2308324"/>
          </a:xfrm>
          <a:prstGeom prst="rect">
            <a:avLst/>
          </a:prstGeom>
          <a:noFill/>
        </p:spPr>
        <p:txBody>
          <a:bodyPr wrap="square" rtlCol="0">
            <a:spAutoFit/>
          </a:bodyPr>
          <a:lstStyle/>
          <a:p>
            <a:pPr algn="l"/>
            <a:r>
              <a:rPr lang="en-US" sz="1800" dirty="0" smtClean="0"/>
              <a:t>Model data exhibit similar overall relationships between SSA (</a:t>
            </a:r>
            <a:r>
              <a:rPr lang="en-US" sz="1800" dirty="0" err="1" smtClean="0"/>
              <a:t>chem</a:t>
            </a:r>
            <a:r>
              <a:rPr lang="en-US" sz="1800" dirty="0" smtClean="0"/>
              <a:t>) and SAE (size) </a:t>
            </a:r>
          </a:p>
          <a:p>
            <a:pPr algn="l"/>
            <a:r>
              <a:rPr lang="en-US" sz="1800" dirty="0" smtClean="0">
                <a:sym typeface="Wingdings" panose="05000000000000000000" pitchFamily="2" charset="2"/>
              </a:rPr>
              <a:t>general pattern of decreasing SSA with increasing SAE</a:t>
            </a:r>
          </a:p>
          <a:p>
            <a:pPr algn="l"/>
            <a:r>
              <a:rPr lang="en-US" sz="1800" dirty="0" smtClean="0">
                <a:sym typeface="Wingdings"/>
              </a:rPr>
              <a:t>models tend to have darker, larger particles</a:t>
            </a:r>
            <a:endParaRPr lang="en-US" sz="1800" dirty="0">
              <a:sym typeface="Wingdings" panose="05000000000000000000" pitchFamily="2" charset="2"/>
            </a:endParaRPr>
          </a:p>
        </p:txBody>
      </p:sp>
      <p:sp>
        <p:nvSpPr>
          <p:cNvPr id="29" name="TextBox 28"/>
          <p:cNvSpPr txBox="1"/>
          <p:nvPr/>
        </p:nvSpPr>
        <p:spPr>
          <a:xfrm>
            <a:off x="6590926" y="1588052"/>
            <a:ext cx="1167306" cy="954107"/>
          </a:xfrm>
          <a:prstGeom prst="rect">
            <a:avLst/>
          </a:prstGeom>
          <a:noFill/>
        </p:spPr>
        <p:txBody>
          <a:bodyPr wrap="none" rtlCol="0">
            <a:spAutoFit/>
          </a:bodyPr>
          <a:lstStyle/>
          <a:p>
            <a:r>
              <a:rPr lang="en-US" sz="1400" b="1" dirty="0" smtClean="0">
                <a:solidFill>
                  <a:srgbClr val="FF0000"/>
                </a:solidFill>
              </a:rPr>
              <a:t>Continental</a:t>
            </a:r>
          </a:p>
          <a:p>
            <a:r>
              <a:rPr lang="en-US" sz="1400" b="1" dirty="0" smtClean="0">
                <a:solidFill>
                  <a:srgbClr val="0000FF"/>
                </a:solidFill>
              </a:rPr>
              <a:t>Marine</a:t>
            </a:r>
          </a:p>
          <a:p>
            <a:r>
              <a:rPr lang="en-US" sz="1400" b="1" dirty="0" smtClean="0">
                <a:solidFill>
                  <a:srgbClr val="CEBC09"/>
                </a:solidFill>
              </a:rPr>
              <a:t>Mountain</a:t>
            </a:r>
          </a:p>
          <a:p>
            <a:r>
              <a:rPr lang="en-US" sz="1400" b="1" dirty="0" smtClean="0">
                <a:solidFill>
                  <a:schemeClr val="bg1">
                    <a:lumMod val="65000"/>
                  </a:schemeClr>
                </a:solidFill>
              </a:rPr>
              <a:t>Arctic</a:t>
            </a:r>
            <a:endParaRPr lang="en-US" sz="1400" b="1" dirty="0">
              <a:solidFill>
                <a:schemeClr val="bg1">
                  <a:lumMod val="65000"/>
                </a:schemeClr>
              </a:solidFill>
            </a:endParaRPr>
          </a:p>
        </p:txBody>
      </p:sp>
    </p:spTree>
    <p:extLst>
      <p:ext uri="{BB962C8B-B14F-4D97-AF65-F5344CB8AC3E}">
        <p14:creationId xmlns:p14="http://schemas.microsoft.com/office/powerpoint/2010/main" val="189620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p:bldP spid="26" grpId="0"/>
      <p:bldP spid="27"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962"/>
          <a:stretch/>
        </p:blipFill>
        <p:spPr>
          <a:xfrm>
            <a:off x="-357808" y="974931"/>
            <a:ext cx="4511040" cy="308007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009"/>
          <a:stretch/>
        </p:blipFill>
        <p:spPr>
          <a:xfrm>
            <a:off x="-386712" y="3884620"/>
            <a:ext cx="4511040" cy="307848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8133"/>
          <a:stretch/>
        </p:blipFill>
        <p:spPr>
          <a:xfrm>
            <a:off x="3704686" y="974931"/>
            <a:ext cx="4511040" cy="3108121"/>
          </a:xfrm>
          <a:prstGeom prst="rect">
            <a:avLst/>
          </a:prstGeom>
        </p:spPr>
      </p:pic>
      <p:sp>
        <p:nvSpPr>
          <p:cNvPr id="6" name="TextBox 5"/>
          <p:cNvSpPr txBox="1"/>
          <p:nvPr/>
        </p:nvSpPr>
        <p:spPr>
          <a:xfrm>
            <a:off x="1" y="94125"/>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a:t>
            </a:r>
            <a:r>
              <a:rPr lang="en-US" sz="2800" b="1" dirty="0" smtClean="0">
                <a:latin typeface="+mj-lt"/>
                <a:cs typeface="Arial" panose="020B0604020202020204" pitchFamily="34" charset="0"/>
              </a:rPr>
              <a:t> Systematic Variability</a:t>
            </a:r>
            <a:endParaRPr lang="en-US" sz="2800" b="1" dirty="0">
              <a:latin typeface="+mj-lt"/>
              <a:cs typeface="Arial" panose="020B0604020202020204" pitchFamily="34" charset="0"/>
            </a:endParaRPr>
          </a:p>
        </p:txBody>
      </p:sp>
      <p:cxnSp>
        <p:nvCxnSpPr>
          <p:cNvPr id="7" name="Straight Connector 6"/>
          <p:cNvCxnSpPr/>
          <p:nvPr/>
        </p:nvCxnSpPr>
        <p:spPr>
          <a:xfrm>
            <a:off x="513492" y="638719"/>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72464" y="3052583"/>
            <a:ext cx="2877775" cy="369332"/>
          </a:xfrm>
          <a:prstGeom prst="rect">
            <a:avLst/>
          </a:prstGeom>
          <a:noFill/>
        </p:spPr>
        <p:txBody>
          <a:bodyPr wrap="none" rtlCol="0">
            <a:spAutoFit/>
          </a:bodyPr>
          <a:lstStyle/>
          <a:p>
            <a:r>
              <a:rPr lang="en-US" sz="1800" dirty="0" smtClean="0"/>
              <a:t>El </a:t>
            </a:r>
            <a:r>
              <a:rPr lang="en-US" sz="1800" dirty="0" err="1" smtClean="0"/>
              <a:t>Arenosillo</a:t>
            </a:r>
            <a:r>
              <a:rPr lang="en-US" sz="1800" dirty="0" smtClean="0"/>
              <a:t>, Spain (ARN)</a:t>
            </a:r>
            <a:endParaRPr lang="en-US" sz="1800" dirty="0"/>
          </a:p>
        </p:txBody>
      </p:sp>
      <p:sp>
        <p:nvSpPr>
          <p:cNvPr id="9" name="TextBox 8"/>
          <p:cNvSpPr txBox="1"/>
          <p:nvPr/>
        </p:nvSpPr>
        <p:spPr>
          <a:xfrm>
            <a:off x="749308" y="5945954"/>
            <a:ext cx="3147080" cy="369332"/>
          </a:xfrm>
          <a:prstGeom prst="rect">
            <a:avLst/>
          </a:prstGeom>
          <a:noFill/>
        </p:spPr>
        <p:txBody>
          <a:bodyPr wrap="none" rtlCol="0">
            <a:spAutoFit/>
          </a:bodyPr>
          <a:lstStyle/>
          <a:p>
            <a:r>
              <a:rPr lang="en-US" sz="1800" dirty="0" smtClean="0"/>
              <a:t>Rural Oklahoma, USA (SGP)</a:t>
            </a:r>
            <a:endParaRPr lang="en-US" sz="1800" dirty="0"/>
          </a:p>
        </p:txBody>
      </p:sp>
      <p:sp>
        <p:nvSpPr>
          <p:cNvPr id="10" name="TextBox 9"/>
          <p:cNvSpPr txBox="1"/>
          <p:nvPr/>
        </p:nvSpPr>
        <p:spPr>
          <a:xfrm>
            <a:off x="5001279" y="3052583"/>
            <a:ext cx="2933239" cy="369332"/>
          </a:xfrm>
          <a:prstGeom prst="rect">
            <a:avLst/>
          </a:prstGeom>
          <a:noFill/>
        </p:spPr>
        <p:txBody>
          <a:bodyPr wrap="none" rtlCol="0">
            <a:spAutoFit/>
          </a:bodyPr>
          <a:lstStyle/>
          <a:p>
            <a:r>
              <a:rPr lang="en-US" sz="1800" dirty="0" smtClean="0"/>
              <a:t>Mt </a:t>
            </a:r>
            <a:r>
              <a:rPr lang="en-US" sz="1800" dirty="0" err="1" smtClean="0"/>
              <a:t>Waliguan</a:t>
            </a:r>
            <a:r>
              <a:rPr lang="en-US" sz="1800" dirty="0" smtClean="0"/>
              <a:t>, China (WLG)</a:t>
            </a:r>
            <a:endParaRPr lang="en-US" sz="1800" dirty="0"/>
          </a:p>
        </p:txBody>
      </p:sp>
      <p:sp>
        <p:nvSpPr>
          <p:cNvPr id="4" name="TextBox 3"/>
          <p:cNvSpPr txBox="1"/>
          <p:nvPr/>
        </p:nvSpPr>
        <p:spPr>
          <a:xfrm>
            <a:off x="4194048" y="4072128"/>
            <a:ext cx="4815840" cy="2554545"/>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t>Models and in-situ tend to agree at coastal sites (ARN)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smtClean="0"/>
              <a:t>Models tend to be darker than in-situ in Asia (WLG)</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smtClean="0"/>
              <a:t>Mid-continental, rural sites may be hard to characterize this way (SGP)</a:t>
            </a:r>
            <a:endParaRPr lang="en-US" dirty="0"/>
          </a:p>
        </p:txBody>
      </p:sp>
      <p:grpSp>
        <p:nvGrpSpPr>
          <p:cNvPr id="11" name="Group 10"/>
          <p:cNvGrpSpPr/>
          <p:nvPr/>
        </p:nvGrpSpPr>
        <p:grpSpPr>
          <a:xfrm>
            <a:off x="2636183" y="622342"/>
            <a:ext cx="4461716" cy="352270"/>
            <a:chOff x="2911608" y="653872"/>
            <a:chExt cx="4461716" cy="352270"/>
          </a:xfrm>
        </p:grpSpPr>
        <p:cxnSp>
          <p:nvCxnSpPr>
            <p:cNvPr id="12" name="Straight Connector 11"/>
            <p:cNvCxnSpPr/>
            <p:nvPr/>
          </p:nvCxnSpPr>
          <p:spPr>
            <a:xfrm>
              <a:off x="3925090" y="841202"/>
              <a:ext cx="27200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11608" y="833110"/>
              <a:ext cx="272005" cy="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49462" y="653872"/>
              <a:ext cx="744114" cy="338554"/>
            </a:xfrm>
            <a:prstGeom prst="rect">
              <a:avLst/>
            </a:prstGeom>
            <a:noFill/>
          </p:spPr>
          <p:txBody>
            <a:bodyPr wrap="none" rtlCol="0">
              <a:spAutoFit/>
            </a:bodyPr>
            <a:lstStyle/>
            <a:p>
              <a:r>
                <a:rPr lang="en-US" sz="1600" dirty="0" smtClean="0"/>
                <a:t>In-situ</a:t>
              </a:r>
              <a:endParaRPr lang="en-US" sz="1600" dirty="0"/>
            </a:p>
          </p:txBody>
        </p:sp>
        <p:sp>
          <p:nvSpPr>
            <p:cNvPr id="15" name="TextBox 14"/>
            <p:cNvSpPr txBox="1"/>
            <p:nvPr/>
          </p:nvSpPr>
          <p:spPr>
            <a:xfrm>
              <a:off x="3156931" y="653872"/>
              <a:ext cx="742511" cy="338554"/>
            </a:xfrm>
            <a:prstGeom prst="rect">
              <a:avLst/>
            </a:prstGeom>
            <a:noFill/>
          </p:spPr>
          <p:txBody>
            <a:bodyPr wrap="none" rtlCol="0">
              <a:spAutoFit/>
            </a:bodyPr>
            <a:lstStyle/>
            <a:p>
              <a:r>
                <a:rPr lang="en-US" sz="1600" dirty="0" smtClean="0"/>
                <a:t>Model</a:t>
              </a:r>
              <a:endParaRPr lang="en-US" sz="1600" dirty="0"/>
            </a:p>
          </p:txBody>
        </p:sp>
        <p:grpSp>
          <p:nvGrpSpPr>
            <p:cNvPr id="16" name="Group 15"/>
            <p:cNvGrpSpPr/>
            <p:nvPr/>
          </p:nvGrpSpPr>
          <p:grpSpPr>
            <a:xfrm>
              <a:off x="4959680" y="776912"/>
              <a:ext cx="299463" cy="137435"/>
              <a:chOff x="2240304" y="783351"/>
              <a:chExt cx="299463" cy="137435"/>
            </a:xfrm>
          </p:grpSpPr>
          <p:sp>
            <p:nvSpPr>
              <p:cNvPr id="18" name="Rectangle 17"/>
              <p:cNvSpPr/>
              <p:nvPr/>
            </p:nvSpPr>
            <p:spPr>
              <a:xfrm>
                <a:off x="2240304" y="850197"/>
                <a:ext cx="150471" cy="6935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89075" y="851434"/>
                <a:ext cx="150471" cy="69352"/>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40525" y="784367"/>
                <a:ext cx="150471" cy="6935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89296" y="783351"/>
                <a:ext cx="150471" cy="69352"/>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5215362" y="667588"/>
              <a:ext cx="2157962" cy="338554"/>
            </a:xfrm>
            <a:prstGeom prst="rect">
              <a:avLst/>
            </a:prstGeom>
            <a:noFill/>
          </p:spPr>
          <p:txBody>
            <a:bodyPr wrap="none" rtlCol="0">
              <a:spAutoFit/>
            </a:bodyPr>
            <a:lstStyle/>
            <a:p>
              <a:r>
                <a:rPr lang="en-US" sz="1600" dirty="0" smtClean="0"/>
                <a:t>Density of in-situ data</a:t>
              </a:r>
              <a:endParaRPr lang="en-US" sz="1600" dirty="0"/>
            </a:p>
          </p:txBody>
        </p:sp>
      </p:grpSp>
    </p:spTree>
    <p:extLst>
      <p:ext uri="{BB962C8B-B14F-4D97-AF65-F5344CB8AC3E}">
        <p14:creationId xmlns:p14="http://schemas.microsoft.com/office/powerpoint/2010/main" val="3443776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38" y="111436"/>
            <a:ext cx="7406641" cy="55549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46" y="111797"/>
            <a:ext cx="7406641" cy="5554981"/>
          </a:xfrm>
          <a:prstGeom prst="rect">
            <a:avLst/>
          </a:prstGeom>
        </p:spPr>
      </p:pic>
      <p:sp>
        <p:nvSpPr>
          <p:cNvPr id="2" name="TextBox 1"/>
          <p:cNvSpPr txBox="1"/>
          <p:nvPr/>
        </p:nvSpPr>
        <p:spPr>
          <a:xfrm>
            <a:off x="408805" y="-10975"/>
            <a:ext cx="8229600" cy="470898"/>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a:t>
            </a:r>
            <a:r>
              <a:rPr lang="en-US" sz="2800" b="1" dirty="0" smtClean="0">
                <a:latin typeface="+mj-lt"/>
                <a:cs typeface="Arial" panose="020B0604020202020204" pitchFamily="34" charset="0"/>
              </a:rPr>
              <a:t> Systematic Variability</a:t>
            </a:r>
            <a:endParaRPr lang="en-US" sz="2800" b="1" dirty="0">
              <a:latin typeface="+mj-lt"/>
              <a:cs typeface="Arial" panose="020B0604020202020204" pitchFamily="34" charset="0"/>
            </a:endParaRPr>
          </a:p>
        </p:txBody>
      </p:sp>
      <p:cxnSp>
        <p:nvCxnSpPr>
          <p:cNvPr id="3" name="Straight Connector 2"/>
          <p:cNvCxnSpPr/>
          <p:nvPr/>
        </p:nvCxnSpPr>
        <p:spPr>
          <a:xfrm flipV="1">
            <a:off x="513492" y="477051"/>
            <a:ext cx="8081868" cy="4018"/>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9849" y="6553301"/>
            <a:ext cx="4741554" cy="338554"/>
          </a:xfrm>
          <a:prstGeom prst="rect">
            <a:avLst/>
          </a:prstGeom>
          <a:noFill/>
        </p:spPr>
        <p:txBody>
          <a:bodyPr wrap="none" rtlCol="0">
            <a:spAutoFit/>
          </a:bodyPr>
          <a:lstStyle/>
          <a:p>
            <a:r>
              <a:rPr lang="en-US" sz="1600" i="1" dirty="0" err="1" smtClean="0"/>
              <a:t>Cazorla</a:t>
            </a:r>
            <a:r>
              <a:rPr lang="en-US" sz="1600" i="1" dirty="0" smtClean="0"/>
              <a:t> et al., 2013; </a:t>
            </a:r>
            <a:r>
              <a:rPr lang="en-US" sz="1600" i="1" dirty="0" err="1" smtClean="0"/>
              <a:t>Schmeisser</a:t>
            </a:r>
            <a:r>
              <a:rPr lang="en-US" sz="1600" i="1" dirty="0" smtClean="0"/>
              <a:t> et al. (to be submitted)</a:t>
            </a:r>
            <a:endParaRPr lang="en-US" sz="1600" i="1" dirty="0"/>
          </a:p>
        </p:txBody>
      </p:sp>
      <p:sp>
        <p:nvSpPr>
          <p:cNvPr id="9" name="TextBox 8"/>
          <p:cNvSpPr txBox="1"/>
          <p:nvPr/>
        </p:nvSpPr>
        <p:spPr>
          <a:xfrm>
            <a:off x="107055" y="5820383"/>
            <a:ext cx="9036945" cy="707886"/>
          </a:xfrm>
          <a:prstGeom prst="rect">
            <a:avLst/>
          </a:prstGeom>
          <a:noFill/>
        </p:spPr>
        <p:txBody>
          <a:bodyPr wrap="square" rtlCol="0">
            <a:spAutoFit/>
          </a:bodyPr>
          <a:lstStyle/>
          <a:p>
            <a:pPr algn="l"/>
            <a:r>
              <a:rPr lang="en-US" dirty="0" smtClean="0"/>
              <a:t>Relationships between aerosol optical parameters may indicate aerosol type/composition.</a:t>
            </a:r>
          </a:p>
        </p:txBody>
      </p:sp>
      <p:sp>
        <p:nvSpPr>
          <p:cNvPr id="10" name="TextBox 9"/>
          <p:cNvSpPr txBox="1"/>
          <p:nvPr/>
        </p:nvSpPr>
        <p:spPr>
          <a:xfrm rot="16200000">
            <a:off x="-660542" y="2459520"/>
            <a:ext cx="3740800" cy="400110"/>
          </a:xfrm>
          <a:prstGeom prst="rect">
            <a:avLst/>
          </a:prstGeom>
          <a:noFill/>
        </p:spPr>
        <p:txBody>
          <a:bodyPr wrap="square" rtlCol="0">
            <a:spAutoFit/>
          </a:bodyPr>
          <a:lstStyle/>
          <a:p>
            <a:r>
              <a:rPr lang="en-US" dirty="0" smtClean="0"/>
              <a:t>Absorption Angstrom Exponent</a:t>
            </a:r>
            <a:endParaRPr lang="en-US" dirty="0"/>
          </a:p>
        </p:txBody>
      </p:sp>
      <p:sp>
        <p:nvSpPr>
          <p:cNvPr id="11" name="TextBox 10"/>
          <p:cNvSpPr txBox="1"/>
          <p:nvPr/>
        </p:nvSpPr>
        <p:spPr>
          <a:xfrm>
            <a:off x="3162749" y="5017519"/>
            <a:ext cx="3027817" cy="369332"/>
          </a:xfrm>
          <a:prstGeom prst="rect">
            <a:avLst/>
          </a:prstGeom>
          <a:noFill/>
        </p:spPr>
        <p:txBody>
          <a:bodyPr wrap="none" rtlCol="0">
            <a:spAutoFit/>
          </a:bodyPr>
          <a:lstStyle/>
          <a:p>
            <a:r>
              <a:rPr lang="en-US" dirty="0" smtClean="0"/>
              <a:t>Scattering Angstrom Exponent</a:t>
            </a:r>
            <a:endParaRPr lang="en-US" dirty="0"/>
          </a:p>
        </p:txBody>
      </p:sp>
      <p:sp>
        <p:nvSpPr>
          <p:cNvPr id="12" name="TextBox 11"/>
          <p:cNvSpPr txBox="1"/>
          <p:nvPr/>
        </p:nvSpPr>
        <p:spPr>
          <a:xfrm>
            <a:off x="7293685" y="1306133"/>
            <a:ext cx="1313180" cy="1077218"/>
          </a:xfrm>
          <a:prstGeom prst="rect">
            <a:avLst/>
          </a:prstGeom>
          <a:noFill/>
        </p:spPr>
        <p:txBody>
          <a:bodyPr wrap="none" rtlCol="0">
            <a:spAutoFit/>
          </a:bodyPr>
          <a:lstStyle/>
          <a:p>
            <a:pPr algn="l"/>
            <a:r>
              <a:rPr lang="en-US" sz="1600" b="1" dirty="0" smtClean="0">
                <a:solidFill>
                  <a:srgbClr val="FF0000"/>
                </a:solidFill>
              </a:rPr>
              <a:t>Continental</a:t>
            </a:r>
          </a:p>
          <a:p>
            <a:pPr algn="l"/>
            <a:r>
              <a:rPr lang="en-US" sz="1600" b="1" dirty="0" smtClean="0">
                <a:solidFill>
                  <a:srgbClr val="0000FF"/>
                </a:solidFill>
              </a:rPr>
              <a:t>Marine</a:t>
            </a:r>
          </a:p>
          <a:p>
            <a:pPr algn="l"/>
            <a:r>
              <a:rPr lang="en-US" sz="1600" b="1" dirty="0" smtClean="0">
                <a:solidFill>
                  <a:srgbClr val="CEBC09"/>
                </a:solidFill>
              </a:rPr>
              <a:t>Mountain</a:t>
            </a:r>
          </a:p>
          <a:p>
            <a:pPr algn="l"/>
            <a:r>
              <a:rPr lang="en-US" sz="1600" b="1" dirty="0" smtClean="0">
                <a:solidFill>
                  <a:schemeClr val="bg1">
                    <a:lumMod val="65000"/>
                  </a:schemeClr>
                </a:solidFill>
              </a:rPr>
              <a:t>Arctic</a:t>
            </a:r>
            <a:endParaRPr lang="en-US" sz="1600" b="1" dirty="0">
              <a:solidFill>
                <a:schemeClr val="bg1">
                  <a:lumMod val="65000"/>
                </a:schemeClr>
              </a:solidFill>
            </a:endParaRPr>
          </a:p>
        </p:txBody>
      </p:sp>
      <p:sp>
        <p:nvSpPr>
          <p:cNvPr id="13" name="TextBox 12"/>
          <p:cNvSpPr txBox="1"/>
          <p:nvPr/>
        </p:nvSpPr>
        <p:spPr>
          <a:xfrm>
            <a:off x="7388773" y="3546938"/>
            <a:ext cx="1755227" cy="584775"/>
          </a:xfrm>
          <a:prstGeom prst="rect">
            <a:avLst/>
          </a:prstGeom>
          <a:noFill/>
        </p:spPr>
        <p:txBody>
          <a:bodyPr wrap="square" rtlCol="0">
            <a:spAutoFit/>
          </a:bodyPr>
          <a:lstStyle/>
          <a:p>
            <a:pPr algn="l"/>
            <a:r>
              <a:rPr lang="en-US" sz="1600" dirty="0" smtClean="0"/>
              <a:t>NOAA network in-situ data only</a:t>
            </a:r>
            <a:endParaRPr lang="en-US" sz="1600" dirty="0"/>
          </a:p>
        </p:txBody>
      </p:sp>
      <p:sp>
        <p:nvSpPr>
          <p:cNvPr id="14" name="Oval 13"/>
          <p:cNvSpPr/>
          <p:nvPr/>
        </p:nvSpPr>
        <p:spPr>
          <a:xfrm>
            <a:off x="2664369" y="5276223"/>
            <a:ext cx="478221" cy="4677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127534" y="5412863"/>
            <a:ext cx="225972" cy="2154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72430" y="5478956"/>
            <a:ext cx="878767" cy="338554"/>
          </a:xfrm>
          <a:prstGeom prst="rect">
            <a:avLst/>
          </a:prstGeom>
          <a:noFill/>
        </p:spPr>
        <p:txBody>
          <a:bodyPr wrap="none" rtlCol="0">
            <a:spAutoFit/>
          </a:bodyPr>
          <a:lstStyle/>
          <a:p>
            <a:r>
              <a:rPr lang="en-US" sz="1600" dirty="0" smtClean="0">
                <a:solidFill>
                  <a:schemeClr val="bg1">
                    <a:lumMod val="50000"/>
                  </a:schemeClr>
                </a:solidFill>
              </a:rPr>
              <a:t>Smaller</a:t>
            </a:r>
            <a:endParaRPr lang="en-US" sz="1600" dirty="0">
              <a:solidFill>
                <a:schemeClr val="bg1">
                  <a:lumMod val="50000"/>
                </a:schemeClr>
              </a:solidFill>
            </a:endParaRPr>
          </a:p>
        </p:txBody>
      </p:sp>
      <p:cxnSp>
        <p:nvCxnSpPr>
          <p:cNvPr id="17" name="Straight Arrow Connector 16"/>
          <p:cNvCxnSpPr/>
          <p:nvPr/>
        </p:nvCxnSpPr>
        <p:spPr>
          <a:xfrm rot="16200000" flipH="1">
            <a:off x="4608785" y="4125343"/>
            <a:ext cx="10510" cy="276422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0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43"/>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a:t>
            </a:r>
            <a:r>
              <a:rPr lang="en-US" sz="2800" b="1" dirty="0" smtClean="0">
                <a:latin typeface="+mj-lt"/>
                <a:cs typeface="Arial" panose="020B0604020202020204" pitchFamily="34" charset="0"/>
              </a:rPr>
              <a:t> Systematic Variability</a:t>
            </a:r>
            <a:endParaRPr lang="en-US" sz="2800" b="1" dirty="0">
              <a:latin typeface="+mj-lt"/>
              <a:cs typeface="Arial" panose="020B0604020202020204" pitchFamily="34" charset="0"/>
            </a:endParaRPr>
          </a:p>
        </p:txBody>
      </p:sp>
      <p:cxnSp>
        <p:nvCxnSpPr>
          <p:cNvPr id="5" name="Straight Connector 4"/>
          <p:cNvCxnSpPr/>
          <p:nvPr/>
        </p:nvCxnSpPr>
        <p:spPr>
          <a:xfrm>
            <a:off x="513492" y="475995"/>
            <a:ext cx="8081868" cy="0"/>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57" y="645460"/>
            <a:ext cx="3048000" cy="2286000"/>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57" y="2591987"/>
            <a:ext cx="3048000" cy="228600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012" y="2602134"/>
            <a:ext cx="3048000" cy="22860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5012" y="665152"/>
            <a:ext cx="3048000" cy="228600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5012" y="4507452"/>
            <a:ext cx="3048000" cy="228600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157" y="4507454"/>
            <a:ext cx="3048000" cy="2286000"/>
          </a:xfrm>
          <a:prstGeom prst="rect">
            <a:avLst/>
          </a:prstGeom>
        </p:spPr>
      </p:pic>
      <p:sp>
        <p:nvSpPr>
          <p:cNvPr id="35" name="TextBox 34"/>
          <p:cNvSpPr txBox="1"/>
          <p:nvPr/>
        </p:nvSpPr>
        <p:spPr>
          <a:xfrm rot="16200000">
            <a:off x="-1840480" y="3513455"/>
            <a:ext cx="4050291" cy="400110"/>
          </a:xfrm>
          <a:prstGeom prst="rect">
            <a:avLst/>
          </a:prstGeom>
          <a:noFill/>
        </p:spPr>
        <p:txBody>
          <a:bodyPr wrap="square" rtlCol="0">
            <a:spAutoFit/>
          </a:bodyPr>
          <a:lstStyle/>
          <a:p>
            <a:r>
              <a:rPr lang="en-US" dirty="0" smtClean="0"/>
              <a:t>Absorption Angstrom Exponent</a:t>
            </a:r>
            <a:endParaRPr lang="en-US" dirty="0"/>
          </a:p>
        </p:txBody>
      </p:sp>
      <p:sp>
        <p:nvSpPr>
          <p:cNvPr id="36" name="TextBox 35"/>
          <p:cNvSpPr txBox="1"/>
          <p:nvPr/>
        </p:nvSpPr>
        <p:spPr>
          <a:xfrm>
            <a:off x="1290919" y="6468930"/>
            <a:ext cx="3027817" cy="369332"/>
          </a:xfrm>
          <a:prstGeom prst="rect">
            <a:avLst/>
          </a:prstGeom>
          <a:noFill/>
        </p:spPr>
        <p:txBody>
          <a:bodyPr wrap="none" rtlCol="0">
            <a:spAutoFit/>
          </a:bodyPr>
          <a:lstStyle/>
          <a:p>
            <a:r>
              <a:rPr lang="en-US" dirty="0" smtClean="0"/>
              <a:t>Scattering Angstrom Exponent</a:t>
            </a:r>
            <a:endParaRPr lang="en-US" dirty="0"/>
          </a:p>
        </p:txBody>
      </p:sp>
      <p:sp>
        <p:nvSpPr>
          <p:cNvPr id="38" name="TextBox 37"/>
          <p:cNvSpPr txBox="1"/>
          <p:nvPr/>
        </p:nvSpPr>
        <p:spPr>
          <a:xfrm>
            <a:off x="5766841" y="3412894"/>
            <a:ext cx="3205779" cy="2554545"/>
          </a:xfrm>
          <a:prstGeom prst="rect">
            <a:avLst/>
          </a:prstGeom>
          <a:noFill/>
        </p:spPr>
        <p:txBody>
          <a:bodyPr wrap="square" rtlCol="0">
            <a:spAutoFit/>
          </a:bodyPr>
          <a:lstStyle/>
          <a:p>
            <a:pPr algn="l"/>
            <a:r>
              <a:rPr lang="en-US" dirty="0" smtClean="0"/>
              <a:t>Model data exhibit very different relationships between AAE and SAE </a:t>
            </a:r>
          </a:p>
          <a:p>
            <a:pPr algn="l"/>
            <a:r>
              <a:rPr lang="en-US" dirty="0" smtClean="0">
                <a:sym typeface="Wingdings" panose="05000000000000000000" pitchFamily="2" charset="2"/>
              </a:rPr>
              <a:t>differences amongst models</a:t>
            </a:r>
          </a:p>
          <a:p>
            <a:pPr algn="l"/>
            <a:r>
              <a:rPr lang="en-US" dirty="0" smtClean="0">
                <a:sym typeface="Wingdings" panose="05000000000000000000" pitchFamily="2" charset="2"/>
              </a:rPr>
              <a:t>differences between models and </a:t>
            </a:r>
            <a:r>
              <a:rPr lang="en-US" dirty="0" err="1" smtClean="0">
                <a:sym typeface="Wingdings" panose="05000000000000000000" pitchFamily="2" charset="2"/>
              </a:rPr>
              <a:t>insitu</a:t>
            </a:r>
            <a:endParaRPr lang="en-US" dirty="0" smtClean="0">
              <a:sym typeface="Wingdings" panose="05000000000000000000" pitchFamily="2" charset="2"/>
            </a:endParaRPr>
          </a:p>
          <a:p>
            <a:pPr algn="l"/>
            <a:endParaRPr lang="en-US" dirty="0">
              <a:sym typeface="Wingdings" panose="05000000000000000000" pitchFamily="2" charset="2"/>
            </a:endParaRPr>
          </a:p>
        </p:txBody>
      </p:sp>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6622" y="715744"/>
            <a:ext cx="3048000" cy="2286000"/>
          </a:xfrm>
          <a:prstGeom prst="rect">
            <a:avLst/>
          </a:prstGeom>
        </p:spPr>
      </p:pic>
      <p:sp>
        <p:nvSpPr>
          <p:cNvPr id="15" name="Rectangle 14"/>
          <p:cNvSpPr/>
          <p:nvPr/>
        </p:nvSpPr>
        <p:spPr>
          <a:xfrm>
            <a:off x="54864" y="579120"/>
            <a:ext cx="5541264" cy="6217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72639" y="542544"/>
            <a:ext cx="1011815" cy="400110"/>
          </a:xfrm>
          <a:prstGeom prst="rect">
            <a:avLst/>
          </a:prstGeom>
          <a:noFill/>
        </p:spPr>
        <p:txBody>
          <a:bodyPr wrap="none" rtlCol="0">
            <a:spAutoFit/>
          </a:bodyPr>
          <a:lstStyle/>
          <a:p>
            <a:r>
              <a:rPr lang="en-US" dirty="0" smtClean="0"/>
              <a:t>Models</a:t>
            </a:r>
            <a:endParaRPr lang="en-US" dirty="0"/>
          </a:p>
        </p:txBody>
      </p:sp>
      <p:sp>
        <p:nvSpPr>
          <p:cNvPr id="17" name="TextBox 16"/>
          <p:cNvSpPr txBox="1"/>
          <p:nvPr/>
        </p:nvSpPr>
        <p:spPr>
          <a:xfrm>
            <a:off x="7397800" y="2694436"/>
            <a:ext cx="504369" cy="338554"/>
          </a:xfrm>
          <a:prstGeom prst="rect">
            <a:avLst/>
          </a:prstGeom>
          <a:noFill/>
        </p:spPr>
        <p:txBody>
          <a:bodyPr wrap="none" rtlCol="0">
            <a:spAutoFit/>
          </a:bodyPr>
          <a:lstStyle/>
          <a:p>
            <a:r>
              <a:rPr lang="en-US" sz="1600" b="1" dirty="0" smtClean="0"/>
              <a:t>SAE</a:t>
            </a:r>
            <a:endParaRPr lang="en-US" sz="1600" b="1" dirty="0"/>
          </a:p>
        </p:txBody>
      </p:sp>
      <p:sp>
        <p:nvSpPr>
          <p:cNvPr id="20" name="Rectangle 19"/>
          <p:cNvSpPr/>
          <p:nvPr/>
        </p:nvSpPr>
        <p:spPr>
          <a:xfrm>
            <a:off x="6047232" y="658368"/>
            <a:ext cx="2962656" cy="2353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05472" y="609600"/>
            <a:ext cx="776175" cy="369332"/>
          </a:xfrm>
          <a:prstGeom prst="rect">
            <a:avLst/>
          </a:prstGeom>
          <a:noFill/>
        </p:spPr>
        <p:txBody>
          <a:bodyPr wrap="none" rtlCol="0">
            <a:spAutoFit/>
          </a:bodyPr>
          <a:lstStyle/>
          <a:p>
            <a:r>
              <a:rPr lang="en-US" dirty="0" smtClean="0"/>
              <a:t>In-situ</a:t>
            </a:r>
            <a:endParaRPr lang="en-US" dirty="0"/>
          </a:p>
        </p:txBody>
      </p:sp>
      <p:sp>
        <p:nvSpPr>
          <p:cNvPr id="22" name="TextBox 21"/>
          <p:cNvSpPr txBox="1"/>
          <p:nvPr/>
        </p:nvSpPr>
        <p:spPr>
          <a:xfrm rot="16200000">
            <a:off x="6022438" y="1639828"/>
            <a:ext cx="534121" cy="338554"/>
          </a:xfrm>
          <a:prstGeom prst="rect">
            <a:avLst/>
          </a:prstGeom>
          <a:noFill/>
        </p:spPr>
        <p:txBody>
          <a:bodyPr wrap="none" rtlCol="0">
            <a:spAutoFit/>
          </a:bodyPr>
          <a:lstStyle/>
          <a:p>
            <a:r>
              <a:rPr lang="en-US" sz="1600" b="1" dirty="0" smtClean="0"/>
              <a:t>AAE</a:t>
            </a:r>
            <a:endParaRPr lang="en-US" sz="1600" b="1" dirty="0"/>
          </a:p>
        </p:txBody>
      </p:sp>
    </p:spTree>
    <p:extLst>
      <p:ext uri="{BB962C8B-B14F-4D97-AF65-F5344CB8AC3E}">
        <p14:creationId xmlns:p14="http://schemas.microsoft.com/office/powerpoint/2010/main" val="145419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ChangeArrowheads="1"/>
          </p:cNvSpPr>
          <p:nvPr/>
        </p:nvSpPr>
        <p:spPr bwMode="auto">
          <a:xfrm>
            <a:off x="685800" y="3048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3200" b="1" u="sng">
                <a:solidFill>
                  <a:schemeClr val="tx2"/>
                </a:solidFill>
              </a:rPr>
              <a:t>Direct Aerosol Effect on Climate</a:t>
            </a:r>
          </a:p>
        </p:txBody>
      </p:sp>
      <p:sp>
        <p:nvSpPr>
          <p:cNvPr id="18434" name="AutoShape 5"/>
          <p:cNvSpPr>
            <a:spLocks noChangeArrowheads="1"/>
          </p:cNvSpPr>
          <p:nvPr/>
        </p:nvSpPr>
        <p:spPr bwMode="auto">
          <a:xfrm>
            <a:off x="6073775" y="1212850"/>
            <a:ext cx="474663" cy="539750"/>
          </a:xfrm>
          <a:prstGeom prst="sun">
            <a:avLst>
              <a:gd name="adj" fmla="val 25000"/>
            </a:avLst>
          </a:prstGeom>
          <a:solidFill>
            <a:srgbClr val="FFCC00"/>
          </a:solidFill>
          <a:ln w="9525">
            <a:solidFill>
              <a:schemeClr val="tx1"/>
            </a:solidFill>
            <a:miter lim="800000"/>
            <a:headEnd/>
            <a:tailEnd/>
          </a:ln>
        </p:spPr>
        <p:txBody>
          <a:bodyPr wrap="none" lIns="91354" tIns="45667" rIns="91354" bIns="45667"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18435" name="Line 6"/>
          <p:cNvSpPr>
            <a:spLocks noChangeShapeType="1"/>
          </p:cNvSpPr>
          <p:nvPr/>
        </p:nvSpPr>
        <p:spPr bwMode="auto">
          <a:xfrm>
            <a:off x="6477000" y="1557338"/>
            <a:ext cx="515938" cy="839787"/>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sp>
        <p:nvSpPr>
          <p:cNvPr id="18436" name="Oval 7"/>
          <p:cNvSpPr>
            <a:spLocks noChangeArrowheads="1"/>
          </p:cNvSpPr>
          <p:nvPr/>
        </p:nvSpPr>
        <p:spPr bwMode="auto">
          <a:xfrm>
            <a:off x="6981825" y="2384425"/>
            <a:ext cx="161925" cy="195263"/>
          </a:xfrm>
          <a:prstGeom prst="ellipse">
            <a:avLst/>
          </a:prstGeom>
          <a:solidFill>
            <a:schemeClr val="bg1"/>
          </a:solidFill>
          <a:ln w="9525">
            <a:solidFill>
              <a:schemeClr val="tx1"/>
            </a:solidFill>
            <a:round/>
            <a:headEnd/>
            <a:tailEnd/>
          </a:ln>
        </p:spPr>
        <p:txBody>
          <a:bodyPr wrap="none" lIns="91354" tIns="45667" rIns="91354" bIns="45667"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18437" name="Line 8"/>
          <p:cNvSpPr>
            <a:spLocks noChangeShapeType="1"/>
          </p:cNvSpPr>
          <p:nvPr/>
        </p:nvSpPr>
        <p:spPr bwMode="auto">
          <a:xfrm>
            <a:off x="7113588" y="2557463"/>
            <a:ext cx="695325" cy="792162"/>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sp>
        <p:nvSpPr>
          <p:cNvPr id="18438" name="Text Box 9"/>
          <p:cNvSpPr txBox="1">
            <a:spLocks noChangeArrowheads="1"/>
          </p:cNvSpPr>
          <p:nvPr/>
        </p:nvSpPr>
        <p:spPr bwMode="auto">
          <a:xfrm>
            <a:off x="7143750" y="1628775"/>
            <a:ext cx="1285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67" rIns="91354" bIns="45667">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i="1"/>
              <a:t>Forward </a:t>
            </a:r>
          </a:p>
          <a:p>
            <a:pPr algn="l"/>
            <a:r>
              <a:rPr lang="en-US" altLang="en-US" i="1"/>
              <a:t>scattering</a:t>
            </a:r>
          </a:p>
          <a:p>
            <a:pPr algn="l"/>
            <a:r>
              <a:rPr lang="en-US" altLang="en-US" i="1"/>
              <a:t>particle</a:t>
            </a:r>
          </a:p>
        </p:txBody>
      </p:sp>
      <p:sp>
        <p:nvSpPr>
          <p:cNvPr id="18439" name="Arc 10"/>
          <p:cNvSpPr>
            <a:spLocks/>
          </p:cNvSpPr>
          <p:nvPr/>
        </p:nvSpPr>
        <p:spPr bwMode="auto">
          <a:xfrm>
            <a:off x="7021513" y="4845050"/>
            <a:ext cx="1595437" cy="2159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1354" tIns="45667" rIns="91354" bIns="45667" anchor="ctr"/>
          <a:lstStyle/>
          <a:p>
            <a:endParaRPr lang="en-US"/>
          </a:p>
        </p:txBody>
      </p:sp>
      <p:sp>
        <p:nvSpPr>
          <p:cNvPr id="18440" name="Arc 11"/>
          <p:cNvSpPr>
            <a:spLocks/>
          </p:cNvSpPr>
          <p:nvPr/>
        </p:nvSpPr>
        <p:spPr bwMode="auto">
          <a:xfrm flipH="1">
            <a:off x="5418138" y="4854575"/>
            <a:ext cx="1593850" cy="2190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1354" tIns="45667" rIns="91354" bIns="45667" anchor="ctr"/>
          <a:lstStyle/>
          <a:p>
            <a:endParaRPr lang="en-US"/>
          </a:p>
        </p:txBody>
      </p:sp>
      <p:sp>
        <p:nvSpPr>
          <p:cNvPr id="18441" name="Oval 12"/>
          <p:cNvSpPr>
            <a:spLocks noChangeArrowheads="1"/>
          </p:cNvSpPr>
          <p:nvPr/>
        </p:nvSpPr>
        <p:spPr bwMode="auto">
          <a:xfrm>
            <a:off x="6386513" y="2924175"/>
            <a:ext cx="192087" cy="219075"/>
          </a:xfrm>
          <a:prstGeom prst="ellipse">
            <a:avLst/>
          </a:prstGeom>
          <a:solidFill>
            <a:schemeClr val="tx1"/>
          </a:solidFill>
          <a:ln w="9525">
            <a:solidFill>
              <a:schemeClr val="tx1"/>
            </a:solidFill>
            <a:round/>
            <a:headEnd/>
            <a:tailEnd/>
          </a:ln>
        </p:spPr>
        <p:txBody>
          <a:bodyPr wrap="none" lIns="91354" tIns="45667" rIns="91354" bIns="45667"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18442" name="Line 13"/>
          <p:cNvSpPr>
            <a:spLocks noChangeShapeType="1"/>
          </p:cNvSpPr>
          <p:nvPr/>
        </p:nvSpPr>
        <p:spPr bwMode="auto">
          <a:xfrm>
            <a:off x="6335713" y="1708150"/>
            <a:ext cx="141287" cy="1216025"/>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sp>
        <p:nvSpPr>
          <p:cNvPr id="18443" name="Line 14"/>
          <p:cNvSpPr>
            <a:spLocks noChangeShapeType="1"/>
          </p:cNvSpPr>
          <p:nvPr/>
        </p:nvSpPr>
        <p:spPr bwMode="auto">
          <a:xfrm>
            <a:off x="6386513" y="1638300"/>
            <a:ext cx="928687" cy="2586038"/>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sp>
        <p:nvSpPr>
          <p:cNvPr id="18444" name="Line 15"/>
          <p:cNvSpPr>
            <a:spLocks noChangeShapeType="1"/>
          </p:cNvSpPr>
          <p:nvPr/>
        </p:nvSpPr>
        <p:spPr bwMode="auto">
          <a:xfrm flipH="1">
            <a:off x="6205538" y="1695450"/>
            <a:ext cx="30162" cy="2976563"/>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pic>
        <p:nvPicPr>
          <p:cNvPr id="18445" name="Picture 16" descr="NA01441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4113" y="3886200"/>
            <a:ext cx="79216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 Box 17"/>
          <p:cNvSpPr txBox="1">
            <a:spLocks noChangeArrowheads="1"/>
          </p:cNvSpPr>
          <p:nvPr/>
        </p:nvSpPr>
        <p:spPr bwMode="auto">
          <a:xfrm>
            <a:off x="6353175" y="3173413"/>
            <a:ext cx="132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67" rIns="91354" bIns="45667">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i="1"/>
              <a:t>Absorbing</a:t>
            </a:r>
          </a:p>
          <a:p>
            <a:pPr algn="l"/>
            <a:r>
              <a:rPr lang="en-US" altLang="en-US" i="1"/>
              <a:t>particle</a:t>
            </a:r>
          </a:p>
        </p:txBody>
      </p:sp>
      <p:sp>
        <p:nvSpPr>
          <p:cNvPr id="18447" name="Line 18"/>
          <p:cNvSpPr>
            <a:spLocks noChangeShapeType="1"/>
          </p:cNvSpPr>
          <p:nvPr/>
        </p:nvSpPr>
        <p:spPr bwMode="auto">
          <a:xfrm flipH="1">
            <a:off x="5821363" y="1660525"/>
            <a:ext cx="312737" cy="170180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sp>
        <p:nvSpPr>
          <p:cNvPr id="18448" name="Oval 19"/>
          <p:cNvSpPr>
            <a:spLocks noChangeArrowheads="1"/>
          </p:cNvSpPr>
          <p:nvPr/>
        </p:nvSpPr>
        <p:spPr bwMode="auto">
          <a:xfrm>
            <a:off x="5740400" y="3338513"/>
            <a:ext cx="90488" cy="104775"/>
          </a:xfrm>
          <a:prstGeom prst="ellipse">
            <a:avLst/>
          </a:prstGeom>
          <a:solidFill>
            <a:schemeClr val="bg1"/>
          </a:solidFill>
          <a:ln w="9525">
            <a:solidFill>
              <a:schemeClr val="tx1"/>
            </a:solidFill>
            <a:round/>
            <a:headEnd/>
            <a:tailEnd/>
          </a:ln>
        </p:spPr>
        <p:txBody>
          <a:bodyPr wrap="none" lIns="91354" tIns="45667" rIns="91354" bIns="45667"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18449" name="Line 20"/>
          <p:cNvSpPr>
            <a:spLocks noChangeShapeType="1"/>
          </p:cNvSpPr>
          <p:nvPr/>
        </p:nvSpPr>
        <p:spPr bwMode="auto">
          <a:xfrm flipH="1" flipV="1">
            <a:off x="5316538" y="1982788"/>
            <a:ext cx="463550" cy="1389062"/>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wrap="none" lIns="91354" tIns="45667" rIns="91354" bIns="45667" anchor="ctr"/>
          <a:lstStyle/>
          <a:p>
            <a:endParaRPr lang="en-US"/>
          </a:p>
        </p:txBody>
      </p:sp>
      <p:sp>
        <p:nvSpPr>
          <p:cNvPr id="18450" name="Text Box 21"/>
          <p:cNvSpPr txBox="1">
            <a:spLocks noChangeArrowheads="1"/>
          </p:cNvSpPr>
          <p:nvPr/>
        </p:nvSpPr>
        <p:spPr bwMode="auto">
          <a:xfrm>
            <a:off x="4418013" y="3382963"/>
            <a:ext cx="13700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67" rIns="91354" bIns="45667">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i="1" dirty="0"/>
              <a:t>Backward </a:t>
            </a:r>
          </a:p>
          <a:p>
            <a:pPr algn="l"/>
            <a:r>
              <a:rPr lang="en-US" altLang="en-US" i="1" dirty="0"/>
              <a:t>scattering</a:t>
            </a:r>
          </a:p>
          <a:p>
            <a:pPr algn="l"/>
            <a:r>
              <a:rPr lang="en-US" altLang="en-US" i="1" dirty="0"/>
              <a:t>particle</a:t>
            </a:r>
          </a:p>
        </p:txBody>
      </p:sp>
      <p:sp>
        <p:nvSpPr>
          <p:cNvPr id="18451" name="Rectangle 23"/>
          <p:cNvSpPr>
            <a:spLocks noChangeArrowheads="1"/>
          </p:cNvSpPr>
          <p:nvPr/>
        </p:nvSpPr>
        <p:spPr bwMode="auto">
          <a:xfrm>
            <a:off x="266700" y="1843088"/>
            <a:ext cx="3530601"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indent="-114300">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buFontTx/>
              <a:buChar char="•"/>
            </a:pPr>
            <a:r>
              <a:rPr lang="en-US" altLang="en-US" i="1" dirty="0"/>
              <a:t>Surface cooling</a:t>
            </a:r>
            <a:r>
              <a:rPr lang="en-US" altLang="en-US" i="1"/>
              <a:t>:</a:t>
            </a:r>
            <a:r>
              <a:rPr lang="en-US" altLang="en-US"/>
              <a:t> </a:t>
            </a:r>
            <a:r>
              <a:rPr lang="en-US" altLang="en-US" smtClean="0"/>
              <a:t>sunlight </a:t>
            </a:r>
            <a:r>
              <a:rPr lang="en-US" altLang="en-US" dirty="0"/>
              <a:t>is prevented from reaching the Earth’s surface</a:t>
            </a:r>
          </a:p>
          <a:p>
            <a:pPr algn="l">
              <a:spcBef>
                <a:spcPct val="50000"/>
              </a:spcBef>
              <a:buFontTx/>
              <a:buChar char="•"/>
            </a:pPr>
            <a:r>
              <a:rPr lang="en-US" altLang="en-US" i="1" dirty="0"/>
              <a:t>Atmospheric warming:</a:t>
            </a:r>
            <a:r>
              <a:rPr lang="en-US" altLang="en-US" dirty="0"/>
              <a:t> </a:t>
            </a:r>
            <a:r>
              <a:rPr lang="en-US" altLang="en-US" dirty="0" smtClean="0"/>
              <a:t>energy is </a:t>
            </a:r>
            <a:r>
              <a:rPr lang="en-US" altLang="en-US" dirty="0"/>
              <a:t>transferred as heat by absorbing particles. </a:t>
            </a:r>
          </a:p>
        </p:txBody>
      </p:sp>
      <p:sp>
        <p:nvSpPr>
          <p:cNvPr id="2" name="TextBox 1"/>
          <p:cNvSpPr txBox="1"/>
          <p:nvPr/>
        </p:nvSpPr>
        <p:spPr>
          <a:xfrm>
            <a:off x="285889" y="5923722"/>
            <a:ext cx="6091924" cy="400110"/>
          </a:xfrm>
          <a:prstGeom prst="rect">
            <a:avLst/>
          </a:prstGeom>
          <a:noFill/>
        </p:spPr>
        <p:txBody>
          <a:bodyPr wrap="none" rtlCol="0">
            <a:spAutoFit/>
          </a:bodyPr>
          <a:lstStyle/>
          <a:p>
            <a:pPr algn="l"/>
            <a:r>
              <a:rPr lang="en-US" dirty="0" smtClean="0"/>
              <a:t>Aerosol particles can also indirectly affect climate….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2"/>
          <p:cNvSpPr txBox="1">
            <a:spLocks noChangeArrowheads="1"/>
          </p:cNvSpPr>
          <p:nvPr/>
        </p:nvSpPr>
        <p:spPr bwMode="auto">
          <a:xfrm>
            <a:off x="3448050" y="-4763"/>
            <a:ext cx="202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cs typeface="Arial" pitchFamily="34" charset="0"/>
              </a:rPr>
              <a:t>Conclusions</a:t>
            </a:r>
          </a:p>
        </p:txBody>
      </p:sp>
      <p:sp>
        <p:nvSpPr>
          <p:cNvPr id="58370" name="TextBox 3"/>
          <p:cNvSpPr txBox="1">
            <a:spLocks noChangeArrowheads="1"/>
          </p:cNvSpPr>
          <p:nvPr/>
        </p:nvSpPr>
        <p:spPr bwMode="auto">
          <a:xfrm>
            <a:off x="42041" y="429666"/>
            <a:ext cx="910196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u="sng" dirty="0" smtClean="0"/>
              <a:t>General:</a:t>
            </a:r>
          </a:p>
          <a:p>
            <a:pPr algn="l"/>
            <a:r>
              <a:rPr lang="en-US" altLang="en-US" dirty="0">
                <a:solidFill>
                  <a:schemeClr val="bg1">
                    <a:lumMod val="50000"/>
                  </a:schemeClr>
                </a:solidFill>
                <a:sym typeface="Wingdings" panose="05000000000000000000" pitchFamily="2" charset="2"/>
              </a:rPr>
              <a:t> </a:t>
            </a:r>
            <a:r>
              <a:rPr lang="en-US" altLang="en-US" dirty="0" smtClean="0">
                <a:solidFill>
                  <a:schemeClr val="bg1">
                    <a:lumMod val="50000"/>
                  </a:schemeClr>
                </a:solidFill>
                <a:sym typeface="Wingdings" panose="05000000000000000000" pitchFamily="2" charset="2"/>
              </a:rPr>
              <a:t>     </a:t>
            </a:r>
            <a:r>
              <a:rPr lang="en-US" altLang="en-US" dirty="0" smtClean="0">
                <a:solidFill>
                  <a:schemeClr val="bg1">
                    <a:lumMod val="50000"/>
                  </a:schemeClr>
                </a:solidFill>
              </a:rPr>
              <a:t>Lots </a:t>
            </a:r>
            <a:r>
              <a:rPr lang="en-US" altLang="en-US" dirty="0">
                <a:solidFill>
                  <a:schemeClr val="bg1">
                    <a:lumMod val="50000"/>
                  </a:schemeClr>
                </a:solidFill>
              </a:rPr>
              <a:t>of fun to be had with long-term </a:t>
            </a:r>
            <a:r>
              <a:rPr lang="en-US" altLang="en-US" dirty="0" smtClean="0">
                <a:solidFill>
                  <a:schemeClr val="bg1">
                    <a:lumMod val="50000"/>
                  </a:schemeClr>
                </a:solidFill>
              </a:rPr>
              <a:t>data </a:t>
            </a:r>
          </a:p>
          <a:p>
            <a:pPr marL="1085850" lvl="1" indent="-342900" algn="l">
              <a:buFont typeface="Arial" panose="020B0604020202020204" pitchFamily="34" charset="0"/>
              <a:buChar char="•"/>
            </a:pPr>
            <a:r>
              <a:rPr lang="en-US" altLang="en-US" dirty="0" err="1" smtClean="0">
                <a:solidFill>
                  <a:schemeClr val="bg1">
                    <a:lumMod val="50000"/>
                  </a:schemeClr>
                </a:solidFill>
              </a:rPr>
              <a:t>Climatologies</a:t>
            </a:r>
            <a:r>
              <a:rPr lang="en-US" altLang="en-US" dirty="0" smtClean="0">
                <a:solidFill>
                  <a:schemeClr val="bg1">
                    <a:lumMod val="50000"/>
                  </a:schemeClr>
                </a:solidFill>
              </a:rPr>
              <a:t>, trends, remote sensing validation…</a:t>
            </a:r>
          </a:p>
          <a:p>
            <a:pPr algn="l"/>
            <a:r>
              <a:rPr lang="en-US" altLang="en-US" dirty="0" smtClean="0">
                <a:solidFill>
                  <a:schemeClr val="bg1">
                    <a:lumMod val="50000"/>
                  </a:schemeClr>
                </a:solidFill>
                <a:sym typeface="Wingdings" panose="05000000000000000000" pitchFamily="2" charset="2"/>
              </a:rPr>
              <a:t>      </a:t>
            </a:r>
            <a:r>
              <a:rPr lang="en-US" altLang="en-US" dirty="0" smtClean="0">
                <a:solidFill>
                  <a:schemeClr val="bg1">
                    <a:lumMod val="50000"/>
                  </a:schemeClr>
                </a:solidFill>
              </a:rPr>
              <a:t>Lots of in-situ data </a:t>
            </a:r>
            <a:r>
              <a:rPr lang="en-US" altLang="en-US" dirty="0">
                <a:solidFill>
                  <a:schemeClr val="bg1">
                    <a:lumMod val="50000"/>
                  </a:schemeClr>
                </a:solidFill>
              </a:rPr>
              <a:t>to be </a:t>
            </a:r>
            <a:r>
              <a:rPr lang="en-US" altLang="en-US" dirty="0" smtClean="0">
                <a:solidFill>
                  <a:schemeClr val="bg1">
                    <a:lumMod val="50000"/>
                  </a:schemeClr>
                </a:solidFill>
              </a:rPr>
              <a:t>evaluated…more is always coming in…</a:t>
            </a:r>
            <a:endParaRPr lang="en-US" altLang="en-US" dirty="0">
              <a:solidFill>
                <a:schemeClr val="bg1">
                  <a:lumMod val="50000"/>
                </a:schemeClr>
              </a:solidFill>
            </a:endParaRPr>
          </a:p>
          <a:p>
            <a:pPr algn="l"/>
            <a:endParaRPr lang="en-US" altLang="en-US" dirty="0" smtClean="0"/>
          </a:p>
          <a:p>
            <a:pPr algn="l"/>
            <a:r>
              <a:rPr lang="en-US" altLang="en-US" u="sng" dirty="0" smtClean="0"/>
              <a:t>Model evaluation</a:t>
            </a:r>
            <a:endParaRPr lang="en-US" altLang="en-US" u="sng" dirty="0"/>
          </a:p>
          <a:p>
            <a:pPr lvl="1" algn="l"/>
            <a:r>
              <a:rPr lang="en-US" dirty="0">
                <a:solidFill>
                  <a:schemeClr val="bg1">
                    <a:lumMod val="50000"/>
                  </a:schemeClr>
                </a:solidFill>
                <a:sym typeface="Wingdings" panose="05000000000000000000" pitchFamily="2" charset="2"/>
              </a:rPr>
              <a:t>models tend to see lower scattering than </a:t>
            </a:r>
            <a:r>
              <a:rPr lang="en-US" dirty="0" smtClean="0">
                <a:solidFill>
                  <a:schemeClr val="bg1">
                    <a:lumMod val="50000"/>
                  </a:schemeClr>
                </a:solidFill>
                <a:sym typeface="Wingdings" panose="05000000000000000000" pitchFamily="2" charset="2"/>
              </a:rPr>
              <a:t>observations</a:t>
            </a:r>
            <a:endParaRPr lang="en-US" dirty="0">
              <a:solidFill>
                <a:schemeClr val="bg1">
                  <a:lumMod val="50000"/>
                </a:schemeClr>
              </a:solidFill>
              <a:sym typeface="Wingdings" panose="05000000000000000000" pitchFamily="2" charset="2"/>
            </a:endParaRPr>
          </a:p>
          <a:p>
            <a:pPr lvl="1" algn="l"/>
            <a:r>
              <a:rPr lang="en-US" dirty="0">
                <a:solidFill>
                  <a:schemeClr val="bg1">
                    <a:lumMod val="50000"/>
                  </a:schemeClr>
                </a:solidFill>
                <a:sym typeface="Wingdings" panose="05000000000000000000" pitchFamily="2" charset="2"/>
              </a:rPr>
              <a:t>models tend to see </a:t>
            </a:r>
            <a:r>
              <a:rPr lang="en-US" dirty="0" smtClean="0">
                <a:solidFill>
                  <a:schemeClr val="bg1">
                    <a:lumMod val="50000"/>
                  </a:schemeClr>
                </a:solidFill>
                <a:sym typeface="Wingdings" panose="05000000000000000000" pitchFamily="2" charset="2"/>
              </a:rPr>
              <a:t>darker, smaller </a:t>
            </a:r>
            <a:r>
              <a:rPr lang="en-US" dirty="0">
                <a:solidFill>
                  <a:schemeClr val="bg1">
                    <a:lumMod val="50000"/>
                  </a:schemeClr>
                </a:solidFill>
                <a:sym typeface="Wingdings" panose="05000000000000000000" pitchFamily="2" charset="2"/>
              </a:rPr>
              <a:t>aerosol </a:t>
            </a:r>
            <a:r>
              <a:rPr lang="en-US" dirty="0" smtClean="0">
                <a:solidFill>
                  <a:schemeClr val="bg1">
                    <a:lumMod val="50000"/>
                  </a:schemeClr>
                </a:solidFill>
                <a:sym typeface="Wingdings" panose="05000000000000000000" pitchFamily="2" charset="2"/>
              </a:rPr>
              <a:t>than observations</a:t>
            </a:r>
          </a:p>
          <a:p>
            <a:pPr lvl="1" algn="l"/>
            <a:r>
              <a:rPr lang="en-US" dirty="0">
                <a:solidFill>
                  <a:schemeClr val="bg1">
                    <a:lumMod val="50000"/>
                  </a:schemeClr>
                </a:solidFill>
                <a:sym typeface="Wingdings" panose="05000000000000000000" pitchFamily="2" charset="2"/>
              </a:rPr>
              <a:t>models have varying success in reproducing </a:t>
            </a:r>
            <a:r>
              <a:rPr lang="en-US" dirty="0" smtClean="0">
                <a:solidFill>
                  <a:schemeClr val="bg1">
                    <a:lumMod val="50000"/>
                  </a:schemeClr>
                </a:solidFill>
                <a:sym typeface="Wingdings" panose="05000000000000000000" pitchFamily="2" charset="2"/>
              </a:rPr>
              <a:t>observed seasonality and </a:t>
            </a:r>
            <a:r>
              <a:rPr lang="en-US" dirty="0">
                <a:solidFill>
                  <a:schemeClr val="bg1">
                    <a:lumMod val="50000"/>
                  </a:schemeClr>
                </a:solidFill>
                <a:sym typeface="Wingdings" panose="05000000000000000000" pitchFamily="2" charset="2"/>
              </a:rPr>
              <a:t>co-variance amongst aerosol optical </a:t>
            </a:r>
            <a:r>
              <a:rPr lang="en-US" dirty="0" smtClean="0">
                <a:solidFill>
                  <a:schemeClr val="bg1">
                    <a:lumMod val="50000"/>
                  </a:schemeClr>
                </a:solidFill>
                <a:sym typeface="Wingdings" panose="05000000000000000000" pitchFamily="2" charset="2"/>
              </a:rPr>
              <a:t>properties</a:t>
            </a:r>
          </a:p>
          <a:p>
            <a:pPr lvl="1" algn="l"/>
            <a:r>
              <a:rPr lang="en-US" dirty="0" smtClean="0">
                <a:solidFill>
                  <a:schemeClr val="bg1">
                    <a:lumMod val="50000"/>
                  </a:schemeClr>
                </a:solidFill>
                <a:sym typeface="Wingdings" panose="05000000000000000000" pitchFamily="2" charset="2"/>
              </a:rPr>
              <a:t>on-going research…stay tuned!</a:t>
            </a:r>
            <a:endParaRPr lang="en-US" dirty="0">
              <a:solidFill>
                <a:schemeClr val="bg1">
                  <a:lumMod val="50000"/>
                </a:schemeClr>
              </a:solidFill>
              <a:sym typeface="Wingdings" panose="05000000000000000000" pitchFamily="2" charset="2"/>
            </a:endParaRPr>
          </a:p>
          <a:p>
            <a:pPr lvl="1" algn="l"/>
            <a:endParaRPr lang="en-US" dirty="0">
              <a:solidFill>
                <a:schemeClr val="bg1">
                  <a:lumMod val="50000"/>
                </a:schemeClr>
              </a:solidFill>
              <a:sym typeface="Wingdings" panose="05000000000000000000" pitchFamily="2" charset="2"/>
            </a:endParaRPr>
          </a:p>
        </p:txBody>
      </p:sp>
      <p:pic>
        <p:nvPicPr>
          <p:cNvPr id="58371" name="Picture 4"/>
          <p:cNvPicPr>
            <a:picLocks noChangeAspect="1"/>
          </p:cNvPicPr>
          <p:nvPr/>
        </p:nvPicPr>
        <p:blipFill>
          <a:blip r:embed="rId2">
            <a:extLst>
              <a:ext uri="{28A0092B-C50C-407E-A947-70E740481C1C}">
                <a14:useLocalDpi xmlns:a14="http://schemas.microsoft.com/office/drawing/2010/main" val="0"/>
              </a:ext>
            </a:extLst>
          </a:blip>
          <a:srcRect l="28448"/>
          <a:stretch>
            <a:fillRect/>
          </a:stretch>
        </p:blipFill>
        <p:spPr bwMode="auto">
          <a:xfrm>
            <a:off x="4763" y="4314825"/>
            <a:ext cx="32353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2548" y="4099034"/>
            <a:ext cx="2069224" cy="27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4491038"/>
            <a:ext cx="3149600"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7"/>
          <p:cNvSpPr txBox="1">
            <a:spLocks noChangeArrowheads="1"/>
          </p:cNvSpPr>
          <p:nvPr/>
        </p:nvSpPr>
        <p:spPr bwMode="auto">
          <a:xfrm>
            <a:off x="4763" y="4314825"/>
            <a:ext cx="1947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El Arenosillo, Spain</a:t>
            </a:r>
          </a:p>
        </p:txBody>
      </p:sp>
      <p:sp>
        <p:nvSpPr>
          <p:cNvPr id="58375" name="TextBox 8"/>
          <p:cNvSpPr txBox="1">
            <a:spLocks noChangeArrowheads="1"/>
          </p:cNvSpPr>
          <p:nvPr/>
        </p:nvSpPr>
        <p:spPr bwMode="auto">
          <a:xfrm>
            <a:off x="4054861" y="6321378"/>
            <a:ext cx="1313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dirty="0">
                <a:solidFill>
                  <a:srgbClr val="CDE6FF"/>
                </a:solidFill>
              </a:rPr>
              <a:t>Cape Point, </a:t>
            </a:r>
            <a:endParaRPr lang="en-US" altLang="en-US" sz="1600" dirty="0" smtClean="0">
              <a:solidFill>
                <a:srgbClr val="CDE6FF"/>
              </a:solidFill>
            </a:endParaRPr>
          </a:p>
          <a:p>
            <a:r>
              <a:rPr lang="en-US" altLang="en-US" sz="1600" dirty="0" smtClean="0">
                <a:solidFill>
                  <a:srgbClr val="CDE6FF"/>
                </a:solidFill>
              </a:rPr>
              <a:t>South </a:t>
            </a:r>
            <a:r>
              <a:rPr lang="en-US" altLang="en-US" sz="1600" dirty="0">
                <a:solidFill>
                  <a:srgbClr val="CDE6FF"/>
                </a:solidFill>
              </a:rPr>
              <a:t>Africa</a:t>
            </a:r>
          </a:p>
        </p:txBody>
      </p:sp>
      <p:sp>
        <p:nvSpPr>
          <p:cNvPr id="58376" name="TextBox 9"/>
          <p:cNvSpPr txBox="1">
            <a:spLocks noChangeArrowheads="1"/>
          </p:cNvSpPr>
          <p:nvPr/>
        </p:nvSpPr>
        <p:spPr bwMode="auto">
          <a:xfrm>
            <a:off x="6005513" y="4467225"/>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Gosan, South Korea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57200" y="0"/>
            <a:ext cx="8229600" cy="1143000"/>
          </a:xfrm>
        </p:spPr>
        <p:txBody>
          <a:bodyPr/>
          <a:lstStyle/>
          <a:p>
            <a:pPr eaLnBrk="1" hangingPunct="1"/>
            <a:r>
              <a:rPr lang="en-US" altLang="en-US" smtClean="0">
                <a:ea typeface="ＭＳ Ｐゴシック" pitchFamily="34" charset="-128"/>
              </a:rPr>
              <a:t>THANK YOU!</a:t>
            </a:r>
          </a:p>
        </p:txBody>
      </p:sp>
      <p:sp>
        <p:nvSpPr>
          <p:cNvPr id="37892" name="Rectangle 5"/>
          <p:cNvSpPr>
            <a:spLocks noChangeArrowheads="1"/>
          </p:cNvSpPr>
          <p:nvPr/>
        </p:nvSpPr>
        <p:spPr bwMode="auto">
          <a:xfrm>
            <a:off x="1384300" y="1074738"/>
            <a:ext cx="6402388"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lgn="l">
              <a:spcBef>
                <a:spcPct val="20000"/>
              </a:spcBef>
              <a:buChar char="•"/>
              <a:defRPr sz="2800" b="1">
                <a:solidFill>
                  <a:schemeClr val="tx1"/>
                </a:solidFill>
                <a:latin typeface="Arial" charset="0"/>
              </a:defRPr>
            </a:lvl1pPr>
            <a:lvl2pPr marL="742950" indent="-285750" algn="l">
              <a:spcBef>
                <a:spcPct val="20000"/>
              </a:spcBef>
              <a:buChar char="–"/>
              <a:defRPr sz="2800">
                <a:solidFill>
                  <a:schemeClr val="tx1"/>
                </a:solidFill>
                <a:latin typeface="Arial" charset="0"/>
              </a:defRPr>
            </a:lvl2pPr>
            <a:lvl3pPr marL="1143000" indent="-228600" algn="l">
              <a:spcBef>
                <a:spcPct val="20000"/>
              </a:spcBef>
              <a:buChar char="•"/>
              <a:defRPr sz="2400">
                <a:solidFill>
                  <a:schemeClr val="tx1"/>
                </a:solidFill>
                <a:latin typeface="Arial"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80000"/>
              </a:lnSpc>
              <a:buFontTx/>
              <a:buNone/>
              <a:defRPr/>
            </a:pPr>
            <a:r>
              <a:rPr lang="en-US" altLang="en-US" sz="1600" b="0" dirty="0" smtClean="0">
                <a:latin typeface="+mj-lt"/>
                <a:ea typeface="+mn-ea"/>
              </a:rPr>
              <a:t>Acknowledgements</a:t>
            </a:r>
            <a:endParaRPr lang="en-US" altLang="en-US" sz="1600" dirty="0" smtClean="0">
              <a:latin typeface="+mj-lt"/>
              <a:ea typeface="+mn-ea"/>
            </a:endParaRPr>
          </a:p>
          <a:p>
            <a:pPr algn="ctr">
              <a:lnSpc>
                <a:spcPct val="80000"/>
              </a:lnSpc>
              <a:buFontTx/>
              <a:buNone/>
              <a:defRPr/>
            </a:pPr>
            <a:r>
              <a:rPr lang="en-US" altLang="en-US" sz="1600" dirty="0" smtClean="0">
                <a:ea typeface="+mn-ea"/>
              </a:rPr>
              <a:t> </a:t>
            </a:r>
            <a:endParaRPr lang="en-US" altLang="en-US" sz="1600" i="1" dirty="0" smtClean="0">
              <a:ea typeface="+mn-ea"/>
            </a:endParaRPr>
          </a:p>
          <a:p>
            <a:pPr algn="ctr">
              <a:lnSpc>
                <a:spcPct val="80000"/>
              </a:lnSpc>
              <a:buFontTx/>
              <a:buNone/>
              <a:defRPr/>
            </a:pPr>
            <a:r>
              <a:rPr lang="en-US" altLang="en-US" sz="1600" dirty="0" smtClean="0">
                <a:ea typeface="+mn-ea"/>
              </a:rPr>
              <a:t>John A. Ogren, Patrick Sheridan, Jim Wendell </a:t>
            </a:r>
            <a:r>
              <a:rPr lang="en-US" altLang="en-US" sz="1600" b="0" i="1" dirty="0" smtClean="0">
                <a:ea typeface="+mn-ea"/>
              </a:rPr>
              <a:t>NOAA/ESRL/GMD</a:t>
            </a:r>
          </a:p>
          <a:p>
            <a:pPr algn="ctr">
              <a:lnSpc>
                <a:spcPct val="80000"/>
              </a:lnSpc>
              <a:buFontTx/>
              <a:buNone/>
              <a:defRPr/>
            </a:pPr>
            <a:r>
              <a:rPr lang="en-US" altLang="en-US" sz="1600" dirty="0" smtClean="0">
                <a:ea typeface="+mn-ea"/>
              </a:rPr>
              <a:t>Derek Hageman, Anne Jefferson </a:t>
            </a:r>
            <a:r>
              <a:rPr lang="en-US" altLang="en-US" sz="1600" b="0" i="1" dirty="0" smtClean="0">
                <a:ea typeface="+mn-ea"/>
              </a:rPr>
              <a:t>CIRES, University of Colorado</a:t>
            </a:r>
          </a:p>
          <a:p>
            <a:pPr algn="ctr">
              <a:lnSpc>
                <a:spcPct val="80000"/>
              </a:lnSpc>
              <a:buFontTx/>
              <a:buNone/>
              <a:defRPr/>
            </a:pPr>
            <a:r>
              <a:rPr lang="en-US" altLang="en-US" sz="1600" b="0" i="1" dirty="0" smtClean="0">
                <a:ea typeface="+mn-ea"/>
              </a:rPr>
              <a:t>and</a:t>
            </a:r>
          </a:p>
          <a:p>
            <a:pPr algn="ctr">
              <a:lnSpc>
                <a:spcPct val="80000"/>
              </a:lnSpc>
              <a:buFontTx/>
              <a:buNone/>
              <a:defRPr/>
            </a:pPr>
            <a:r>
              <a:rPr lang="en-US" altLang="en-US" sz="1600" dirty="0" smtClean="0">
                <a:ea typeface="+mn-ea"/>
              </a:rPr>
              <a:t>Our collaborators and technicians from all over the place</a:t>
            </a:r>
          </a:p>
          <a:p>
            <a:pPr algn="ctr">
              <a:lnSpc>
                <a:spcPct val="80000"/>
              </a:lnSpc>
              <a:buFontTx/>
              <a:buNone/>
              <a:defRPr/>
            </a:pPr>
            <a:endParaRPr lang="en-US" altLang="en-US" sz="1600" b="0" i="1" dirty="0" smtClean="0">
              <a:ea typeface="+mn-ea"/>
            </a:endParaRPr>
          </a:p>
        </p:txBody>
      </p:sp>
      <p:pic>
        <p:nvPicPr>
          <p:cNvPr id="59395" name="Picture 5" descr="P1000412"/>
          <p:cNvPicPr>
            <a:picLocks noChangeAspect="1" noChangeArrowheads="1"/>
          </p:cNvPicPr>
          <p:nvPr/>
        </p:nvPicPr>
        <p:blipFill>
          <a:blip r:embed="rId2">
            <a:extLst>
              <a:ext uri="{28A0092B-C50C-407E-A947-70E740481C1C}">
                <a14:useLocalDpi xmlns:a14="http://schemas.microsoft.com/office/drawing/2010/main" val="0"/>
              </a:ext>
            </a:extLst>
          </a:blip>
          <a:srcRect b="19862"/>
          <a:stretch>
            <a:fillRect/>
          </a:stretch>
        </p:blipFill>
        <p:spPr bwMode="auto">
          <a:xfrm>
            <a:off x="2062163" y="3046413"/>
            <a:ext cx="5200650"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
          <p:cNvSpPr txBox="1">
            <a:spLocks noChangeArrowheads="1"/>
          </p:cNvSpPr>
          <p:nvPr/>
        </p:nvSpPr>
        <p:spPr bwMode="auto">
          <a:xfrm>
            <a:off x="2062163" y="5834063"/>
            <a:ext cx="1995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solidFill>
                  <a:srgbClr val="FFFF00"/>
                </a:solidFill>
              </a:rPr>
              <a:t>Cape San Juan, PR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26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7"/>
          <p:cNvSpPr txBox="1">
            <a:spLocks noChangeArrowheads="1"/>
          </p:cNvSpPr>
          <p:nvPr/>
        </p:nvSpPr>
        <p:spPr bwMode="auto">
          <a:xfrm>
            <a:off x="3746500" y="2925763"/>
            <a:ext cx="1709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cs typeface="Arial" pitchFamily="34" charset="0"/>
              </a:rPr>
              <a:t>Extra stuff</a:t>
            </a:r>
            <a:endParaRPr lang="en-US" altLang="en-US" sz="2400" b="1">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ChangeArrowheads="1"/>
          </p:cNvSpPr>
          <p:nvPr/>
        </p:nvSpPr>
        <p:spPr bwMode="auto">
          <a:xfrm>
            <a:off x="708025" y="11112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t>What’s an Aerosol??</a:t>
            </a:r>
          </a:p>
        </p:txBody>
      </p:sp>
      <p:sp>
        <p:nvSpPr>
          <p:cNvPr id="17410" name="TextBox 3"/>
          <p:cNvSpPr txBox="1">
            <a:spLocks noChangeArrowheads="1"/>
          </p:cNvSpPr>
          <p:nvPr/>
        </p:nvSpPr>
        <p:spPr bwMode="auto">
          <a:xfrm>
            <a:off x="825500" y="810456"/>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b="1" dirty="0"/>
              <a:t>Definition: </a:t>
            </a:r>
            <a:r>
              <a:rPr lang="en-US" altLang="en-US" dirty="0"/>
              <a:t>Particle or liquid suspended in a gas.</a:t>
            </a:r>
          </a:p>
        </p:txBody>
      </p:sp>
      <p:sp>
        <p:nvSpPr>
          <p:cNvPr id="17412" name="TextBox 5"/>
          <p:cNvSpPr txBox="1">
            <a:spLocks noChangeArrowheads="1"/>
          </p:cNvSpPr>
          <p:nvPr/>
        </p:nvSpPr>
        <p:spPr bwMode="auto">
          <a:xfrm>
            <a:off x="77513" y="5762763"/>
            <a:ext cx="87414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dirty="0" smtClean="0"/>
              <a:t>0.01-100 </a:t>
            </a:r>
            <a:r>
              <a:rPr lang="en-US" altLang="en-US" dirty="0"/>
              <a:t>micron (human hair is ~100 micron diameter)</a:t>
            </a:r>
          </a:p>
          <a:p>
            <a:pPr algn="l"/>
            <a:endParaRPr lang="en-US" altLang="en-US" dirty="0"/>
          </a:p>
          <a:p>
            <a:pPr algn="l"/>
            <a:r>
              <a:rPr lang="en-US" altLang="en-US" dirty="0"/>
              <a:t>For our optical measurements we mostly care about 0.1-10 micron </a:t>
            </a:r>
            <a:r>
              <a:rPr lang="en-US" altLang="en-US" dirty="0" smtClean="0"/>
              <a:t>particles</a:t>
            </a:r>
            <a:endParaRPr lang="en-US" altLang="en-US" dirty="0"/>
          </a:p>
        </p:txBody>
      </p:sp>
      <p:pic>
        <p:nvPicPr>
          <p:cNvPr id="6" name="Picture 4" descr="particles"/>
          <p:cNvPicPr>
            <a:picLocks noChangeAspect="1" noChangeArrowheads="1"/>
          </p:cNvPicPr>
          <p:nvPr/>
        </p:nvPicPr>
        <p:blipFill>
          <a:blip r:embed="rId2">
            <a:extLst>
              <a:ext uri="{28A0092B-C50C-407E-A947-70E740481C1C}">
                <a14:useLocalDpi xmlns:a14="http://schemas.microsoft.com/office/drawing/2010/main" val="0"/>
              </a:ext>
            </a:extLst>
          </a:blip>
          <a:srcRect l="30840" t="3389" r="2544" b="41936"/>
          <a:stretch>
            <a:fillRect/>
          </a:stretch>
        </p:blipFill>
        <p:spPr bwMode="auto">
          <a:xfrm>
            <a:off x="853937" y="1465589"/>
            <a:ext cx="4254777"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74624" y="2383603"/>
            <a:ext cx="3238072" cy="1323439"/>
          </a:xfrm>
          <a:prstGeom prst="rect">
            <a:avLst/>
          </a:prstGeom>
          <a:noFill/>
          <a:ln w="57150">
            <a:solidFill>
              <a:srgbClr val="FF0000"/>
            </a:solidFill>
          </a:ln>
        </p:spPr>
        <p:txBody>
          <a:bodyPr wrap="square" rtlCol="0">
            <a:spAutoFit/>
          </a:bodyPr>
          <a:lstStyle/>
          <a:p>
            <a:pPr algn="l"/>
            <a:r>
              <a:rPr lang="en-US" sz="2000" u="sng" dirty="0" smtClean="0"/>
              <a:t>Aerosol Characteristics</a:t>
            </a:r>
          </a:p>
          <a:p>
            <a:pPr marL="342900" indent="-342900" algn="l">
              <a:buFont typeface="Arial" panose="020B0604020202020204" pitchFamily="34" charset="0"/>
              <a:buChar char="•"/>
            </a:pPr>
            <a:r>
              <a:rPr lang="en-US" sz="2000" dirty="0"/>
              <a:t>S</a:t>
            </a:r>
            <a:r>
              <a:rPr lang="en-US" sz="2000" dirty="0" smtClean="0"/>
              <a:t>ize</a:t>
            </a:r>
          </a:p>
          <a:p>
            <a:pPr marL="342900" indent="-342900" algn="l">
              <a:buFont typeface="Arial" panose="020B0604020202020204" pitchFamily="34" charset="0"/>
              <a:buChar char="•"/>
            </a:pPr>
            <a:r>
              <a:rPr lang="en-US" sz="2000" dirty="0" smtClean="0"/>
              <a:t>Composition</a:t>
            </a:r>
          </a:p>
          <a:p>
            <a:pPr marL="342900" indent="-342900" algn="l">
              <a:buFont typeface="Arial" panose="020B0604020202020204" pitchFamily="34" charset="0"/>
              <a:buChar char="•"/>
            </a:pPr>
            <a:r>
              <a:rPr lang="en-US" sz="2000" dirty="0" smtClean="0"/>
              <a:t>Shape</a:t>
            </a:r>
            <a:endParaRPr 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eru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3021013"/>
            <a:ext cx="453072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Line 5"/>
          <p:cNvSpPr>
            <a:spLocks noChangeShapeType="1"/>
          </p:cNvSpPr>
          <p:nvPr/>
        </p:nvSpPr>
        <p:spPr bwMode="auto">
          <a:xfrm flipH="1" flipV="1">
            <a:off x="2954338" y="3325813"/>
            <a:ext cx="2622550" cy="682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59" name="Text Box 6"/>
          <p:cNvSpPr txBox="1">
            <a:spLocks noChangeArrowheads="1"/>
          </p:cNvSpPr>
          <p:nvPr/>
        </p:nvSpPr>
        <p:spPr bwMode="auto">
          <a:xfrm>
            <a:off x="5399088" y="3816350"/>
            <a:ext cx="2566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Aerosols reflecting light back to space</a:t>
            </a:r>
          </a:p>
        </p:txBody>
      </p:sp>
      <p:sp>
        <p:nvSpPr>
          <p:cNvPr id="19460" name="Line 7"/>
          <p:cNvSpPr>
            <a:spLocks noChangeShapeType="1"/>
          </p:cNvSpPr>
          <p:nvPr/>
        </p:nvSpPr>
        <p:spPr bwMode="auto">
          <a:xfrm flipH="1" flipV="1">
            <a:off x="2814638" y="4311650"/>
            <a:ext cx="2622550" cy="8953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61" name="Text Box 8"/>
          <p:cNvSpPr txBox="1">
            <a:spLocks noChangeArrowheads="1"/>
          </p:cNvSpPr>
          <p:nvPr/>
        </p:nvSpPr>
        <p:spPr bwMode="auto">
          <a:xfrm>
            <a:off x="5313363" y="5032375"/>
            <a:ext cx="32543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Shadowed – solar radiation isn’t getting through plume</a:t>
            </a:r>
          </a:p>
        </p:txBody>
      </p:sp>
      <p:sp>
        <p:nvSpPr>
          <p:cNvPr id="19462" name="Text Box 12"/>
          <p:cNvSpPr txBox="1">
            <a:spLocks noChangeArrowheads="1"/>
          </p:cNvSpPr>
          <p:nvPr/>
        </p:nvSpPr>
        <p:spPr bwMode="auto">
          <a:xfrm>
            <a:off x="311150" y="339725"/>
            <a:ext cx="4051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3200" u="sng" dirty="0"/>
              <a:t>Extreme examples of direct aerosol </a:t>
            </a:r>
            <a:r>
              <a:rPr lang="en-US" altLang="en-US" sz="3200" u="sng" dirty="0" smtClean="0"/>
              <a:t>effects</a:t>
            </a:r>
            <a:endParaRPr lang="en-US" altLang="en-US" sz="3200" u="sng" dirty="0"/>
          </a:p>
        </p:txBody>
      </p:sp>
      <p:pic>
        <p:nvPicPr>
          <p:cNvPr id="19463" name="Picture 13" descr="baicheng dust storm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1350" y="496888"/>
            <a:ext cx="31892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14"/>
          <p:cNvSpPr txBox="1">
            <a:spLocks noChangeArrowheads="1"/>
          </p:cNvSpPr>
          <p:nvPr/>
        </p:nvSpPr>
        <p:spPr bwMode="auto">
          <a:xfrm>
            <a:off x="5975350" y="2841625"/>
            <a:ext cx="2414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Dust storm in China</a:t>
            </a:r>
          </a:p>
        </p:txBody>
      </p:sp>
      <p:sp>
        <p:nvSpPr>
          <p:cNvPr id="19465" name="Text Box 15"/>
          <p:cNvSpPr txBox="1">
            <a:spLocks noChangeArrowheads="1"/>
          </p:cNvSpPr>
          <p:nvPr/>
        </p:nvSpPr>
        <p:spPr bwMode="auto">
          <a:xfrm>
            <a:off x="811213" y="2681288"/>
            <a:ext cx="2132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Volcanic eruption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p:nvPr/>
        </p:nvSpPr>
        <p:spPr>
          <a:xfrm>
            <a:off x="1552139" y="-41494"/>
            <a:ext cx="6381299"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u="sng" dirty="0" smtClean="0"/>
              <a:t>Aerosol Optical Properties - Absorption</a:t>
            </a:r>
            <a:endParaRPr lang="en-US" sz="2800" u="sng" dirty="0"/>
          </a:p>
        </p:txBody>
      </p:sp>
      <p:sp>
        <p:nvSpPr>
          <p:cNvPr id="15" name="TextBox 2"/>
          <p:cNvSpPr txBox="1"/>
          <p:nvPr/>
        </p:nvSpPr>
        <p:spPr>
          <a:xfrm>
            <a:off x="149091" y="876066"/>
            <a:ext cx="5060103" cy="147732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dirty="0" smtClean="0"/>
              <a:t>Filter-based absorption measurements:</a:t>
            </a:r>
          </a:p>
          <a:p>
            <a:pPr marL="285750" indent="-285750">
              <a:buFont typeface="Arial" panose="020B0604020202020204" pitchFamily="34" charset="0"/>
              <a:buChar char="•"/>
            </a:pPr>
            <a:r>
              <a:rPr lang="en-US" dirty="0" smtClean="0"/>
              <a:t>PSAP – Particle Soot Absorption Photometer</a:t>
            </a:r>
          </a:p>
          <a:p>
            <a:pPr marL="285750" indent="-285750">
              <a:buFont typeface="Arial" panose="020B0604020202020204" pitchFamily="34" charset="0"/>
              <a:buChar char="•"/>
            </a:pPr>
            <a:r>
              <a:rPr lang="en-US" dirty="0" smtClean="0"/>
              <a:t>TAP – Tri-color Absorption Photometer</a:t>
            </a:r>
          </a:p>
          <a:p>
            <a:pPr marL="285750" indent="-285750">
              <a:buFont typeface="Arial" panose="020B0604020202020204" pitchFamily="34" charset="0"/>
              <a:buChar char="•"/>
            </a:pPr>
            <a:r>
              <a:rPr lang="en-US" dirty="0" err="1" smtClean="0"/>
              <a:t>Aethalometer</a:t>
            </a:r>
            <a:endParaRPr lang="en-US" dirty="0" smtClean="0"/>
          </a:p>
          <a:p>
            <a:pPr marL="285750" indent="-285750">
              <a:buFont typeface="Arial" panose="020B0604020202020204" pitchFamily="34" charset="0"/>
              <a:buChar char="•"/>
            </a:pPr>
            <a:r>
              <a:rPr lang="en-US" dirty="0" smtClean="0"/>
              <a:t>MAAP – Multi-Angle Absorption Photometer</a:t>
            </a:r>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r="6501"/>
          <a:stretch/>
        </p:blipFill>
        <p:spPr>
          <a:xfrm>
            <a:off x="502591" y="2550064"/>
            <a:ext cx="3989802" cy="27813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909" y="2748106"/>
            <a:ext cx="3810000" cy="3251200"/>
          </a:xfrm>
          <a:prstGeom prst="rect">
            <a:avLst/>
          </a:prstGeom>
        </p:spPr>
      </p:pic>
      <p:sp>
        <p:nvSpPr>
          <p:cNvPr id="18" name="Rectangle 17"/>
          <p:cNvSpPr/>
          <p:nvPr/>
        </p:nvSpPr>
        <p:spPr>
          <a:xfrm>
            <a:off x="2070437" y="3240434"/>
            <a:ext cx="1556426" cy="27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8"/>
          <p:cNvSpPr txBox="1"/>
          <p:nvPr/>
        </p:nvSpPr>
        <p:spPr>
          <a:xfrm>
            <a:off x="2080165" y="3191795"/>
            <a:ext cx="144142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Light source</a:t>
            </a:r>
            <a:endParaRPr lang="en-US"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913" y="693398"/>
            <a:ext cx="2844800" cy="1742440"/>
          </a:xfrm>
          <a:prstGeom prst="rect">
            <a:avLst/>
          </a:prstGeom>
        </p:spPr>
      </p:pic>
      <p:sp>
        <p:nvSpPr>
          <p:cNvPr id="21" name="TextBox 3"/>
          <p:cNvSpPr txBox="1"/>
          <p:nvPr/>
        </p:nvSpPr>
        <p:spPr>
          <a:xfrm>
            <a:off x="7765058" y="2153711"/>
            <a:ext cx="83869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MAAP</a:t>
            </a:r>
            <a:endParaRPr lang="en-US" dirty="0">
              <a:solidFill>
                <a:srgbClr val="FFFF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853" y="5514667"/>
            <a:ext cx="2049917" cy="1364127"/>
          </a:xfrm>
          <a:prstGeom prst="rect">
            <a:avLst/>
          </a:prstGeom>
        </p:spPr>
      </p:pic>
      <p:sp>
        <p:nvSpPr>
          <p:cNvPr id="23" name="TextBox 10"/>
          <p:cNvSpPr txBox="1"/>
          <p:nvPr/>
        </p:nvSpPr>
        <p:spPr>
          <a:xfrm>
            <a:off x="3018881" y="6530162"/>
            <a:ext cx="122777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FF00"/>
                </a:solidFill>
              </a:rPr>
              <a:t>TAP filters</a:t>
            </a:r>
            <a:endParaRPr lang="en-US" dirty="0">
              <a:solidFill>
                <a:srgbClr val="FFFF00"/>
              </a:solidFill>
            </a:endParaRPr>
          </a:p>
        </p:txBody>
      </p:sp>
      <p:sp>
        <p:nvSpPr>
          <p:cNvPr id="24" name="TextBox 11"/>
          <p:cNvSpPr txBox="1"/>
          <p:nvPr/>
        </p:nvSpPr>
        <p:spPr>
          <a:xfrm>
            <a:off x="5033541" y="6345496"/>
            <a:ext cx="3570208" cy="369332"/>
          </a:xfrm>
          <a:prstGeom prst="rect">
            <a:avLst/>
          </a:prstGeom>
          <a:noFill/>
          <a:ln w="38100">
            <a:solidFill>
              <a:srgbClr val="FF00FF"/>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These are on-line measurements</a:t>
            </a:r>
            <a:endParaRPr lang="en-US" dirty="0"/>
          </a:p>
        </p:txBody>
      </p:sp>
    </p:spTree>
    <p:extLst>
      <p:ext uri="{BB962C8B-B14F-4D97-AF65-F5344CB8AC3E}">
        <p14:creationId xmlns:p14="http://schemas.microsoft.com/office/powerpoint/2010/main" val="22983279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099" y="866022"/>
            <a:ext cx="7288020" cy="2550807"/>
          </a:xfrm>
          <a:prstGeom prst="rect">
            <a:avLst/>
          </a:prstGeom>
        </p:spPr>
      </p:pic>
      <p:sp>
        <p:nvSpPr>
          <p:cNvPr id="4" name="TextBox 3"/>
          <p:cNvSpPr txBox="1"/>
          <p:nvPr/>
        </p:nvSpPr>
        <p:spPr>
          <a:xfrm>
            <a:off x="1363772" y="185085"/>
            <a:ext cx="6300123" cy="523220"/>
          </a:xfrm>
          <a:prstGeom prst="rect">
            <a:avLst/>
          </a:prstGeom>
          <a:noFill/>
        </p:spPr>
        <p:txBody>
          <a:bodyPr wrap="none" rtlCol="0">
            <a:spAutoFit/>
          </a:bodyPr>
          <a:lstStyle/>
          <a:p>
            <a:r>
              <a:rPr lang="en-US" sz="2800" u="sng" dirty="0" smtClean="0"/>
              <a:t>Aerosol Optical Properties - Scattering</a:t>
            </a:r>
            <a:endParaRPr lang="en-US" sz="2800" u="sng" dirty="0"/>
          </a:p>
        </p:txBody>
      </p:sp>
      <p:sp>
        <p:nvSpPr>
          <p:cNvPr id="5" name="Oval 4"/>
          <p:cNvSpPr/>
          <p:nvPr/>
        </p:nvSpPr>
        <p:spPr>
          <a:xfrm flipH="1" flipV="1">
            <a:off x="5749758" y="2218145"/>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flipH="1" flipV="1">
            <a:off x="5771941" y="2017329"/>
            <a:ext cx="93423" cy="9514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flipH="1" flipV="1">
            <a:off x="6434349" y="2271870"/>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H="1" flipV="1">
            <a:off x="6523588" y="2174685"/>
            <a:ext cx="93423" cy="9514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flipH="1" flipV="1">
            <a:off x="5107131" y="2022438"/>
            <a:ext cx="173565" cy="169138"/>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H="1" flipV="1">
            <a:off x="5288803" y="226165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H="1" flipV="1">
            <a:off x="5564076" y="2115732"/>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H="1" flipV="1">
            <a:off x="5576479" y="2207284"/>
            <a:ext cx="93423" cy="9514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H="1" flipV="1">
            <a:off x="6140400" y="2108521"/>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H="1" flipV="1">
            <a:off x="5672302" y="2141179"/>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flipH="1" flipV="1">
            <a:off x="6292800" y="2162947"/>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H="1" flipV="1">
            <a:off x="6029049" y="2195121"/>
            <a:ext cx="173565" cy="169138"/>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73422" y="3554506"/>
            <a:ext cx="4732386" cy="1292662"/>
          </a:xfrm>
          <a:prstGeom prst="rect">
            <a:avLst/>
          </a:prstGeom>
          <a:noFill/>
        </p:spPr>
        <p:txBody>
          <a:bodyPr wrap="none" rtlCol="0">
            <a:spAutoFit/>
          </a:bodyPr>
          <a:lstStyle/>
          <a:p>
            <a:r>
              <a:rPr lang="en-US" sz="2400" dirty="0" err="1" smtClean="0"/>
              <a:t>Nephelometer</a:t>
            </a:r>
            <a:endParaRPr lang="en-US" sz="2400" dirty="0" smtClean="0"/>
          </a:p>
          <a:p>
            <a:r>
              <a:rPr lang="en-US" dirty="0" smtClean="0">
                <a:solidFill>
                  <a:srgbClr val="C00000"/>
                </a:solidFill>
                <a:sym typeface="Wingdings" panose="05000000000000000000" pitchFamily="2" charset="2"/>
              </a:rPr>
              <a:t>particles scatter light in sensing volume</a:t>
            </a:r>
          </a:p>
          <a:p>
            <a:r>
              <a:rPr lang="en-US" dirty="0" smtClean="0">
                <a:solidFill>
                  <a:srgbClr val="C00000"/>
                </a:solidFill>
                <a:sym typeface="Wingdings" panose="05000000000000000000" pitchFamily="2" charset="2"/>
              </a:rPr>
              <a:t>photomultiplier tubes detect scattered light</a:t>
            </a:r>
          </a:p>
          <a:p>
            <a:endParaRPr lang="en-US" dirty="0"/>
          </a:p>
        </p:txBody>
      </p:sp>
      <p:sp>
        <p:nvSpPr>
          <p:cNvPr id="18" name="TextBox 17"/>
          <p:cNvSpPr txBox="1"/>
          <p:nvPr/>
        </p:nvSpPr>
        <p:spPr>
          <a:xfrm>
            <a:off x="192742" y="4769228"/>
            <a:ext cx="3922869" cy="923330"/>
          </a:xfrm>
          <a:prstGeom prst="rect">
            <a:avLst/>
          </a:prstGeom>
          <a:noFill/>
        </p:spPr>
        <p:txBody>
          <a:bodyPr wrap="none" rtlCol="0">
            <a:spAutoFit/>
          </a:bodyPr>
          <a:lstStyle/>
          <a:p>
            <a:r>
              <a:rPr lang="en-US" dirty="0" smtClean="0"/>
              <a:t>Common options:</a:t>
            </a:r>
          </a:p>
          <a:p>
            <a:pPr marL="285750" indent="-285750">
              <a:buFont typeface="Arial" panose="020B0604020202020204" pitchFamily="34" charset="0"/>
              <a:buChar char="•"/>
            </a:pPr>
            <a:r>
              <a:rPr lang="en-US" dirty="0" smtClean="0">
                <a:solidFill>
                  <a:srgbClr val="C00000"/>
                </a:solidFill>
              </a:rPr>
              <a:t>Multiple wavelength</a:t>
            </a:r>
          </a:p>
          <a:p>
            <a:pPr marL="285750" indent="-285750">
              <a:buFont typeface="Arial" panose="020B0604020202020204" pitchFamily="34" charset="0"/>
              <a:buChar char="•"/>
            </a:pPr>
            <a:r>
              <a:rPr lang="en-US" dirty="0" smtClean="0">
                <a:solidFill>
                  <a:srgbClr val="C00000"/>
                </a:solidFill>
              </a:rPr>
              <a:t>Angular dependence of scattering</a:t>
            </a:r>
            <a:endParaRPr lang="en-US" dirty="0">
              <a:solidFill>
                <a:srgbClr val="C00000"/>
              </a:solidFill>
            </a:endParaRPr>
          </a:p>
        </p:txBody>
      </p:sp>
      <p:sp>
        <p:nvSpPr>
          <p:cNvPr id="19" name="TextBox 18"/>
          <p:cNvSpPr txBox="1"/>
          <p:nvPr/>
        </p:nvSpPr>
        <p:spPr>
          <a:xfrm>
            <a:off x="71718" y="6338511"/>
            <a:ext cx="3095719" cy="369332"/>
          </a:xfrm>
          <a:prstGeom prst="rect">
            <a:avLst/>
          </a:prstGeom>
          <a:noFill/>
        </p:spPr>
        <p:txBody>
          <a:bodyPr wrap="none" rtlCol="0">
            <a:spAutoFit/>
          </a:bodyPr>
          <a:lstStyle/>
          <a:p>
            <a:r>
              <a:rPr lang="en-US" dirty="0" smtClean="0"/>
              <a:t>Calibrated with gas like CO2</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803" y="3827602"/>
            <a:ext cx="3333750" cy="2695575"/>
          </a:xfrm>
          <a:prstGeom prst="rect">
            <a:avLst/>
          </a:prstGeom>
        </p:spPr>
      </p:pic>
    </p:spTree>
    <p:extLst>
      <p:ext uri="{BB962C8B-B14F-4D97-AF65-F5344CB8AC3E}">
        <p14:creationId xmlns:p14="http://schemas.microsoft.com/office/powerpoint/2010/main" val="23719926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37"/>
          <p:cNvSpPr txBox="1">
            <a:spLocks noChangeArrowheads="1"/>
          </p:cNvSpPr>
          <p:nvPr/>
        </p:nvSpPr>
        <p:spPr bwMode="auto">
          <a:xfrm>
            <a:off x="1046163" y="163513"/>
            <a:ext cx="719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a:cs typeface="Arial" pitchFamily="34" charset="0"/>
              </a:rPr>
              <a:t>Satellite/measurement comparison of extinction</a:t>
            </a:r>
          </a:p>
        </p:txBody>
      </p:sp>
      <p:pic>
        <p:nvPicPr>
          <p:cNvPr id="73730" name="Picture 3" descr="boxS_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2354263"/>
            <a:ext cx="76009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4"/>
          <p:cNvSpPr txBox="1">
            <a:spLocks noChangeArrowheads="1"/>
          </p:cNvSpPr>
          <p:nvPr/>
        </p:nvSpPr>
        <p:spPr bwMode="auto">
          <a:xfrm>
            <a:off x="5748338" y="5149850"/>
            <a:ext cx="2643187" cy="1200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t>In-situ extinction</a:t>
            </a:r>
          </a:p>
          <a:p>
            <a:pPr algn="l"/>
            <a:r>
              <a:rPr lang="en-US" altLang="en-US" sz="1600" b="1">
                <a:solidFill>
                  <a:srgbClr val="FF0000"/>
                </a:solidFill>
              </a:rPr>
              <a:t>CALIPSO extinction</a:t>
            </a:r>
          </a:p>
          <a:p>
            <a:pPr algn="l"/>
            <a:endParaRPr lang="en-US" altLang="en-US" sz="1200" b="1">
              <a:solidFill>
                <a:srgbClr val="FF0000"/>
              </a:solidFill>
            </a:endParaRPr>
          </a:p>
          <a:p>
            <a:pPr algn="l"/>
            <a:r>
              <a:rPr lang="en-US" altLang="en-US" sz="1400" b="1"/>
              <a:t>Measurements at high altitude (&gt; 2km)</a:t>
            </a:r>
          </a:p>
        </p:txBody>
      </p:sp>
      <p:sp>
        <p:nvSpPr>
          <p:cNvPr id="73732" name="Rectangle 6"/>
          <p:cNvSpPr>
            <a:spLocks noChangeArrowheads="1"/>
          </p:cNvSpPr>
          <p:nvPr/>
        </p:nvSpPr>
        <p:spPr bwMode="auto">
          <a:xfrm>
            <a:off x="628650" y="681038"/>
            <a:ext cx="80851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b="1">
                <a:cs typeface="Arial" pitchFamily="34" charset="0"/>
              </a:rPr>
              <a:t>Remote-sensing retrieval products cannot be considered reliable until they have been independently validated.</a:t>
            </a:r>
          </a:p>
          <a:p>
            <a:pPr algn="l"/>
            <a:endParaRPr lang="en-US" altLang="en-US" sz="1800" b="1">
              <a:cs typeface="Arial" pitchFamily="34" charset="0"/>
            </a:endParaRPr>
          </a:p>
          <a:p>
            <a:pPr algn="l"/>
            <a:r>
              <a:rPr lang="en-US" altLang="en-US" sz="1800">
                <a:cs typeface="Arial" pitchFamily="34" charset="0"/>
              </a:rPr>
              <a:t>In-situ aerosol measurements can be related back to physical standards; remotely-sensed aerosol properties can </a:t>
            </a:r>
            <a:r>
              <a:rPr lang="en-US" altLang="en-US" sz="1800" u="sng">
                <a:cs typeface="Arial" pitchFamily="34" charset="0"/>
              </a:rPr>
              <a:t>not</a:t>
            </a:r>
            <a:r>
              <a:rPr lang="en-US" altLang="en-US" sz="1800">
                <a:cs typeface="Arial" pitchFamily="34" charset="0"/>
              </a:rPr>
              <a:t> be.</a:t>
            </a:r>
            <a:endParaRPr lang="en-US" altLang="en-US" sz="1800" b="1">
              <a:cs typeface="Arial" pitchFamily="34" charset="0"/>
            </a:endParaRPr>
          </a:p>
        </p:txBody>
      </p:sp>
      <p:sp>
        <p:nvSpPr>
          <p:cNvPr id="73733" name="TextBox 7"/>
          <p:cNvSpPr txBox="1">
            <a:spLocks noChangeArrowheads="1"/>
          </p:cNvSpPr>
          <p:nvPr/>
        </p:nvSpPr>
        <p:spPr bwMode="auto">
          <a:xfrm>
            <a:off x="282575" y="6497638"/>
            <a:ext cx="826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a:t>In-situ data are a point measurement, CALIPSO is a regionally averaged value.</a:t>
            </a:r>
          </a:p>
        </p:txBody>
      </p:sp>
      <p:sp>
        <p:nvSpPr>
          <p:cNvPr id="73734" name="TextBox 5"/>
          <p:cNvSpPr txBox="1">
            <a:spLocks noChangeArrowheads="1"/>
          </p:cNvSpPr>
          <p:nvPr/>
        </p:nvSpPr>
        <p:spPr bwMode="auto">
          <a:xfrm rot="-5400000">
            <a:off x="6604794" y="3355181"/>
            <a:ext cx="293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cs typeface="Arial" pitchFamily="34" charset="0"/>
              </a:rPr>
              <a:t>(From Andrews et al., 2011)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US" altLang="en-US" sz="2800" smtClean="0">
                <a:ea typeface="ＭＳ Ｐゴシック" pitchFamily="34" charset="-128"/>
              </a:rPr>
              <a:t>Humidity Dependence of Aerosol Forcing</a:t>
            </a:r>
          </a:p>
        </p:txBody>
      </p:sp>
      <p:pic>
        <p:nvPicPr>
          <p:cNvPr id="66562" name="Picture 6" descr="stn_rfe_rh"/>
          <p:cNvPicPr>
            <a:picLocks noChangeAspect="1" noChangeArrowheads="1"/>
          </p:cNvPicPr>
          <p:nvPr/>
        </p:nvPicPr>
        <p:blipFill>
          <a:blip r:embed="rId3" cstate="print">
            <a:extLst>
              <a:ext uri="{28A0092B-C50C-407E-A947-70E740481C1C}">
                <a14:useLocalDpi xmlns:a14="http://schemas.microsoft.com/office/drawing/2010/main" val="0"/>
              </a:ext>
            </a:extLst>
          </a:blip>
          <a:srcRect l="4214" t="17633" b="5774"/>
          <a:stretch>
            <a:fillRect/>
          </a:stretch>
        </p:blipFill>
        <p:spPr bwMode="auto">
          <a:xfrm>
            <a:off x="665163" y="3702050"/>
            <a:ext cx="4364037"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p:cNvSpPr txBox="1">
            <a:spLocks noChangeArrowheads="1"/>
          </p:cNvSpPr>
          <p:nvPr/>
        </p:nvSpPr>
        <p:spPr bwMode="auto">
          <a:xfrm>
            <a:off x="1866900" y="6296025"/>
            <a:ext cx="2138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Relative Humidity (%)</a:t>
            </a:r>
          </a:p>
        </p:txBody>
      </p:sp>
      <p:sp>
        <p:nvSpPr>
          <p:cNvPr id="66564" name="Text Box 7"/>
          <p:cNvSpPr txBox="1">
            <a:spLocks noChangeArrowheads="1"/>
          </p:cNvSpPr>
          <p:nvPr/>
        </p:nvSpPr>
        <p:spPr bwMode="auto">
          <a:xfrm rot="-5400000">
            <a:off x="-692150" y="4581525"/>
            <a:ext cx="2359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a:t>Radiative forcing efficiency (W m</a:t>
            </a:r>
            <a:r>
              <a:rPr lang="en-US" altLang="en-US" sz="1400" baseline="30000"/>
              <a:t>-2</a:t>
            </a:r>
            <a:r>
              <a:rPr lang="en-US" altLang="en-US" sz="1400"/>
              <a:t> AOD</a:t>
            </a:r>
            <a:r>
              <a:rPr lang="en-US" altLang="en-US" sz="1400" baseline="30000"/>
              <a:t>-1</a:t>
            </a:r>
            <a:r>
              <a:rPr lang="en-US" altLang="en-US" sz="1400"/>
              <a:t>)</a:t>
            </a:r>
          </a:p>
        </p:txBody>
      </p:sp>
      <p:sp>
        <p:nvSpPr>
          <p:cNvPr id="66565" name="Text Box 10"/>
          <p:cNvSpPr txBox="1">
            <a:spLocks noChangeArrowheads="1"/>
          </p:cNvSpPr>
          <p:nvPr/>
        </p:nvSpPr>
        <p:spPr bwMode="auto">
          <a:xfrm>
            <a:off x="3556000" y="2525713"/>
            <a:ext cx="5321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Depending on aerosol type, humidity can have strong influence on radiative forcing efficiency.</a:t>
            </a:r>
          </a:p>
        </p:txBody>
      </p:sp>
      <p:grpSp>
        <p:nvGrpSpPr>
          <p:cNvPr id="66566" name="Group 22"/>
          <p:cNvGrpSpPr>
            <a:grpSpLocks/>
          </p:cNvGrpSpPr>
          <p:nvPr/>
        </p:nvGrpSpPr>
        <p:grpSpPr bwMode="auto">
          <a:xfrm>
            <a:off x="1096963" y="965200"/>
            <a:ext cx="1917700" cy="2424113"/>
            <a:chOff x="915" y="368"/>
            <a:chExt cx="1208" cy="1527"/>
          </a:xfrm>
        </p:grpSpPr>
        <p:pic>
          <p:nvPicPr>
            <p:cNvPr id="66573" name="Picture 23" descr="liquid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 y="368"/>
              <a:ext cx="1195"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Text Box 24"/>
            <p:cNvSpPr txBox="1">
              <a:spLocks noChangeArrowheads="1"/>
            </p:cNvSpPr>
            <p:nvPr/>
          </p:nvSpPr>
          <p:spPr bwMode="auto">
            <a:xfrm>
              <a:off x="915" y="1703"/>
              <a:ext cx="119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en-US" sz="1400"/>
                <a:t>www.liquidimage.com</a:t>
              </a:r>
            </a:p>
          </p:txBody>
        </p:sp>
      </p:grpSp>
      <p:sp>
        <p:nvSpPr>
          <p:cNvPr id="66567" name="Text Box 25"/>
          <p:cNvSpPr txBox="1">
            <a:spLocks noChangeArrowheads="1"/>
          </p:cNvSpPr>
          <p:nvPr/>
        </p:nvSpPr>
        <p:spPr bwMode="auto">
          <a:xfrm>
            <a:off x="3694113" y="1090613"/>
            <a:ext cx="43957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Some types of particles will interact with water, while others do not.</a:t>
            </a:r>
          </a:p>
        </p:txBody>
      </p:sp>
      <p:sp>
        <p:nvSpPr>
          <p:cNvPr id="66568" name="Text Box 27"/>
          <p:cNvSpPr txBox="1">
            <a:spLocks noChangeArrowheads="1"/>
          </p:cNvSpPr>
          <p:nvPr/>
        </p:nvSpPr>
        <p:spPr bwMode="auto">
          <a:xfrm>
            <a:off x="4811713" y="3890963"/>
            <a:ext cx="1695450" cy="396875"/>
          </a:xfrm>
          <a:prstGeom prst="rect">
            <a:avLst/>
          </a:prstGeom>
          <a:solidFill>
            <a:srgbClr val="4AEA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solidFill>
                  <a:srgbClr val="FFFF00"/>
                </a:solidFill>
              </a:rPr>
              <a:t>Clean Marine</a:t>
            </a:r>
          </a:p>
        </p:txBody>
      </p:sp>
      <p:sp>
        <p:nvSpPr>
          <p:cNvPr id="66569" name="Text Box 29"/>
          <p:cNvSpPr txBox="1">
            <a:spLocks noChangeArrowheads="1"/>
          </p:cNvSpPr>
          <p:nvPr/>
        </p:nvSpPr>
        <p:spPr bwMode="auto">
          <a:xfrm>
            <a:off x="4829175" y="4233863"/>
            <a:ext cx="1198563" cy="701675"/>
          </a:xfrm>
          <a:prstGeom prst="rect">
            <a:avLst/>
          </a:prstGeom>
          <a:solidFill>
            <a:srgbClr val="4AEA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latin typeface="ヒラギノ角ゴ Pro W3" charset="-128"/>
                <a:ea typeface="ヒラギノ角ゴ Pro W3" charset="-128"/>
              </a:rPr>
              <a:t>Polluted</a:t>
            </a:r>
          </a:p>
          <a:p>
            <a:pPr algn="l"/>
            <a:r>
              <a:rPr lang="en-US" altLang="en-US">
                <a:solidFill>
                  <a:schemeClr val="bg1"/>
                </a:solidFill>
                <a:latin typeface="ヒラギノ角ゴ Pro W3" charset="-128"/>
                <a:ea typeface="ヒラギノ角ゴ Pro W3" charset="-128"/>
              </a:rPr>
              <a:t>Dust</a:t>
            </a:r>
          </a:p>
        </p:txBody>
      </p:sp>
      <p:sp>
        <p:nvSpPr>
          <p:cNvPr id="66570" name="Text Box 31"/>
          <p:cNvSpPr txBox="1">
            <a:spLocks noChangeArrowheads="1"/>
          </p:cNvSpPr>
          <p:nvPr/>
        </p:nvSpPr>
        <p:spPr bwMode="auto">
          <a:xfrm>
            <a:off x="4808538" y="4932363"/>
            <a:ext cx="2146300" cy="701675"/>
          </a:xfrm>
          <a:prstGeom prst="rect">
            <a:avLst/>
          </a:prstGeom>
          <a:solidFill>
            <a:srgbClr val="4AEA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solidFill>
                  <a:srgbClr val="FF33CC"/>
                </a:solidFill>
                <a:latin typeface="ヒラギノ角ゴ Pro W3" charset="-128"/>
                <a:ea typeface="ヒラギノ角ゴ Pro W3" charset="-128"/>
              </a:rPr>
              <a:t>Continental</a:t>
            </a:r>
          </a:p>
          <a:p>
            <a:pPr algn="l"/>
            <a:r>
              <a:rPr lang="en-US" altLang="en-US">
                <a:solidFill>
                  <a:srgbClr val="339966"/>
                </a:solidFill>
                <a:latin typeface="ヒラギノ角ゴ Pro W3" charset="-128"/>
                <a:ea typeface="ヒラギノ角ゴ Pro W3" charset="-128"/>
              </a:rPr>
              <a:t>Polluted Marine</a:t>
            </a:r>
            <a:endParaRPr lang="en-US" altLang="en-US">
              <a:solidFill>
                <a:srgbClr val="FFFF00"/>
              </a:solidFill>
            </a:endParaRPr>
          </a:p>
        </p:txBody>
      </p:sp>
      <p:sp>
        <p:nvSpPr>
          <p:cNvPr id="66571" name="Text Box 32"/>
          <p:cNvSpPr txBox="1">
            <a:spLocks noChangeArrowheads="1"/>
          </p:cNvSpPr>
          <p:nvPr/>
        </p:nvSpPr>
        <p:spPr bwMode="auto">
          <a:xfrm>
            <a:off x="6978650" y="3916363"/>
            <a:ext cx="1652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Puerto Rico?</a:t>
            </a:r>
          </a:p>
        </p:txBody>
      </p:sp>
      <p:sp>
        <p:nvSpPr>
          <p:cNvPr id="66572" name="Line 33"/>
          <p:cNvSpPr>
            <a:spLocks noChangeShapeType="1"/>
          </p:cNvSpPr>
          <p:nvPr/>
        </p:nvSpPr>
        <p:spPr bwMode="auto">
          <a:xfrm flipH="1">
            <a:off x="6438900" y="4102100"/>
            <a:ext cx="508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6" descr="earth_night_lights"/>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496888" y="914400"/>
            <a:ext cx="8120062"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63"/>
          <p:cNvSpPr>
            <a:spLocks noChangeArrowheads="1"/>
          </p:cNvSpPr>
          <p:nvPr/>
        </p:nvSpPr>
        <p:spPr bwMode="auto">
          <a:xfrm>
            <a:off x="1219200" y="1398588"/>
            <a:ext cx="115888" cy="157162"/>
          </a:xfrm>
          <a:prstGeom prst="star5">
            <a:avLst/>
          </a:prstGeom>
          <a:solidFill>
            <a:srgbClr val="3366FF"/>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2600" kern="1200">
                <a:solidFill>
                  <a:schemeClr val="tx1"/>
                </a:solidFill>
                <a:latin typeface="Arial" charset="0"/>
                <a:ea typeface="+mn-ea"/>
                <a:cs typeface="+mn-cs"/>
              </a:defRPr>
            </a:lvl1pPr>
            <a:lvl2pPr marL="457200" algn="l" rtl="0" fontAlgn="base">
              <a:spcBef>
                <a:spcPct val="0"/>
              </a:spcBef>
              <a:spcAft>
                <a:spcPct val="0"/>
              </a:spcAft>
              <a:defRPr sz="2600" kern="1200">
                <a:solidFill>
                  <a:schemeClr val="tx1"/>
                </a:solidFill>
                <a:latin typeface="Arial" charset="0"/>
                <a:ea typeface="+mn-ea"/>
                <a:cs typeface="+mn-cs"/>
              </a:defRPr>
            </a:lvl2pPr>
            <a:lvl3pPr marL="914400" algn="l" rtl="0" fontAlgn="base">
              <a:spcBef>
                <a:spcPct val="0"/>
              </a:spcBef>
              <a:spcAft>
                <a:spcPct val="0"/>
              </a:spcAft>
              <a:defRPr sz="2600" kern="1200">
                <a:solidFill>
                  <a:schemeClr val="tx1"/>
                </a:solidFill>
                <a:latin typeface="Arial" charset="0"/>
                <a:ea typeface="+mn-ea"/>
                <a:cs typeface="+mn-cs"/>
              </a:defRPr>
            </a:lvl3pPr>
            <a:lvl4pPr marL="1371600" algn="l" rtl="0" fontAlgn="base">
              <a:spcBef>
                <a:spcPct val="0"/>
              </a:spcBef>
              <a:spcAft>
                <a:spcPct val="0"/>
              </a:spcAft>
              <a:defRPr sz="2600" kern="1200">
                <a:solidFill>
                  <a:schemeClr val="tx1"/>
                </a:solidFill>
                <a:latin typeface="Arial" charset="0"/>
                <a:ea typeface="+mn-ea"/>
                <a:cs typeface="+mn-cs"/>
              </a:defRPr>
            </a:lvl4pPr>
            <a:lvl5pPr marL="1828800" algn="l" rtl="0" fontAlgn="base">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a:lstStyle>
          <a:p>
            <a:pPr>
              <a:defRPr/>
            </a:pPr>
            <a:endParaRPr lang="en-US"/>
          </a:p>
        </p:txBody>
      </p:sp>
      <p:sp>
        <p:nvSpPr>
          <p:cNvPr id="22531" name="Text Box 66"/>
          <p:cNvSpPr txBox="1">
            <a:spLocks noChangeArrowheads="1"/>
          </p:cNvSpPr>
          <p:nvPr/>
        </p:nvSpPr>
        <p:spPr bwMode="auto">
          <a:xfrm>
            <a:off x="1585913" y="5735638"/>
            <a:ext cx="2046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1800">
                <a:solidFill>
                  <a:srgbClr val="FFFF00"/>
                </a:solidFill>
              </a:rPr>
              <a:t>SPO (1974)</a:t>
            </a:r>
            <a:endParaRPr lang="en-US" altLang="en-US" sz="1800">
              <a:solidFill>
                <a:schemeClr val="tx2"/>
              </a:solidFill>
            </a:endParaRPr>
          </a:p>
        </p:txBody>
      </p:sp>
      <p:sp>
        <p:nvSpPr>
          <p:cNvPr id="22532" name="Text Box 67"/>
          <p:cNvSpPr txBox="1">
            <a:spLocks noChangeArrowheads="1"/>
          </p:cNvSpPr>
          <p:nvPr/>
        </p:nvSpPr>
        <p:spPr bwMode="auto">
          <a:xfrm>
            <a:off x="889000" y="4048125"/>
            <a:ext cx="210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1800">
                <a:solidFill>
                  <a:srgbClr val="FFFF00"/>
                </a:solidFill>
              </a:rPr>
              <a:t>SMO (1977)</a:t>
            </a:r>
            <a:endParaRPr lang="en-US" altLang="en-US" sz="1800">
              <a:solidFill>
                <a:schemeClr val="tx2"/>
              </a:solidFill>
            </a:endParaRPr>
          </a:p>
        </p:txBody>
      </p:sp>
      <p:sp>
        <p:nvSpPr>
          <p:cNvPr id="22533" name="Text Box 68"/>
          <p:cNvSpPr txBox="1">
            <a:spLocks noChangeArrowheads="1"/>
          </p:cNvSpPr>
          <p:nvPr/>
        </p:nvSpPr>
        <p:spPr bwMode="auto">
          <a:xfrm>
            <a:off x="1006475" y="2614613"/>
            <a:ext cx="198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1800">
                <a:solidFill>
                  <a:srgbClr val="FFFF00"/>
                </a:solidFill>
              </a:rPr>
              <a:t>MLO (1974)</a:t>
            </a:r>
            <a:endParaRPr lang="en-US" altLang="en-US" sz="1800">
              <a:solidFill>
                <a:schemeClr val="tx2"/>
              </a:solidFill>
            </a:endParaRPr>
          </a:p>
        </p:txBody>
      </p:sp>
      <p:sp>
        <p:nvSpPr>
          <p:cNvPr id="22534" name="Text Box 69"/>
          <p:cNvSpPr txBox="1">
            <a:spLocks noChangeArrowheads="1"/>
          </p:cNvSpPr>
          <p:nvPr/>
        </p:nvSpPr>
        <p:spPr bwMode="auto">
          <a:xfrm>
            <a:off x="1473200" y="1204913"/>
            <a:ext cx="1985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1800">
                <a:solidFill>
                  <a:srgbClr val="FFFF00"/>
                </a:solidFill>
              </a:rPr>
              <a:t>BRW (1976)</a:t>
            </a:r>
            <a:endParaRPr lang="en-US" altLang="en-US" sz="1800">
              <a:solidFill>
                <a:schemeClr val="tx2"/>
              </a:solidFill>
            </a:endParaRPr>
          </a:p>
        </p:txBody>
      </p:sp>
      <p:sp>
        <p:nvSpPr>
          <p:cNvPr id="25" name="AutoShape 81"/>
          <p:cNvSpPr>
            <a:spLocks noChangeArrowheads="1"/>
          </p:cNvSpPr>
          <p:nvPr/>
        </p:nvSpPr>
        <p:spPr bwMode="auto">
          <a:xfrm>
            <a:off x="1414463" y="5959475"/>
            <a:ext cx="115887" cy="157163"/>
          </a:xfrm>
          <a:prstGeom prst="star5">
            <a:avLst/>
          </a:prstGeom>
          <a:solidFill>
            <a:srgbClr val="3366FF"/>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2600" kern="1200">
                <a:solidFill>
                  <a:schemeClr val="tx1"/>
                </a:solidFill>
                <a:latin typeface="Arial" charset="0"/>
                <a:ea typeface="+mn-ea"/>
                <a:cs typeface="+mn-cs"/>
              </a:defRPr>
            </a:lvl1pPr>
            <a:lvl2pPr marL="457200" algn="l" rtl="0" fontAlgn="base">
              <a:spcBef>
                <a:spcPct val="0"/>
              </a:spcBef>
              <a:spcAft>
                <a:spcPct val="0"/>
              </a:spcAft>
              <a:defRPr sz="2600" kern="1200">
                <a:solidFill>
                  <a:schemeClr val="tx1"/>
                </a:solidFill>
                <a:latin typeface="Arial" charset="0"/>
                <a:ea typeface="+mn-ea"/>
                <a:cs typeface="+mn-cs"/>
              </a:defRPr>
            </a:lvl2pPr>
            <a:lvl3pPr marL="914400" algn="l" rtl="0" fontAlgn="base">
              <a:spcBef>
                <a:spcPct val="0"/>
              </a:spcBef>
              <a:spcAft>
                <a:spcPct val="0"/>
              </a:spcAft>
              <a:defRPr sz="2600" kern="1200">
                <a:solidFill>
                  <a:schemeClr val="tx1"/>
                </a:solidFill>
                <a:latin typeface="Arial" charset="0"/>
                <a:ea typeface="+mn-ea"/>
                <a:cs typeface="+mn-cs"/>
              </a:defRPr>
            </a:lvl3pPr>
            <a:lvl4pPr marL="1371600" algn="l" rtl="0" fontAlgn="base">
              <a:spcBef>
                <a:spcPct val="0"/>
              </a:spcBef>
              <a:spcAft>
                <a:spcPct val="0"/>
              </a:spcAft>
              <a:defRPr sz="2600" kern="1200">
                <a:solidFill>
                  <a:schemeClr val="tx1"/>
                </a:solidFill>
                <a:latin typeface="Arial" charset="0"/>
                <a:ea typeface="+mn-ea"/>
                <a:cs typeface="+mn-cs"/>
              </a:defRPr>
            </a:lvl4pPr>
            <a:lvl5pPr marL="1828800" algn="l" rtl="0" fontAlgn="base">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a:lstStyle>
          <a:p>
            <a:pPr>
              <a:defRPr/>
            </a:pPr>
            <a:endParaRPr lang="en-US"/>
          </a:p>
        </p:txBody>
      </p:sp>
      <p:sp>
        <p:nvSpPr>
          <p:cNvPr id="26" name="TextBox 13"/>
          <p:cNvSpPr txBox="1"/>
          <p:nvPr/>
        </p:nvSpPr>
        <p:spPr>
          <a:xfrm>
            <a:off x="4649788" y="5192713"/>
            <a:ext cx="3967162" cy="923925"/>
          </a:xfrm>
          <a:prstGeom prst="rect">
            <a:avLst/>
          </a:prstGeom>
          <a:noFill/>
        </p:spPr>
        <p:txBody>
          <a:bodyPr>
            <a:spAutoFit/>
          </a:bodyPr>
          <a:lstStyle>
            <a:defPPr>
              <a:defRPr lang="en-US"/>
            </a:defPPr>
            <a:lvl1pPr algn="l" rtl="0" fontAlgn="base">
              <a:spcBef>
                <a:spcPct val="0"/>
              </a:spcBef>
              <a:spcAft>
                <a:spcPct val="0"/>
              </a:spcAft>
              <a:defRPr sz="2600" kern="1200">
                <a:solidFill>
                  <a:schemeClr val="tx1"/>
                </a:solidFill>
                <a:latin typeface="Arial" charset="0"/>
                <a:ea typeface="+mn-ea"/>
                <a:cs typeface="+mn-cs"/>
              </a:defRPr>
            </a:lvl1pPr>
            <a:lvl2pPr marL="457200" algn="l" rtl="0" fontAlgn="base">
              <a:spcBef>
                <a:spcPct val="0"/>
              </a:spcBef>
              <a:spcAft>
                <a:spcPct val="0"/>
              </a:spcAft>
              <a:defRPr sz="2600" kern="1200">
                <a:solidFill>
                  <a:schemeClr val="tx1"/>
                </a:solidFill>
                <a:latin typeface="Arial" charset="0"/>
                <a:ea typeface="+mn-ea"/>
                <a:cs typeface="+mn-cs"/>
              </a:defRPr>
            </a:lvl2pPr>
            <a:lvl3pPr marL="914400" algn="l" rtl="0" fontAlgn="base">
              <a:spcBef>
                <a:spcPct val="0"/>
              </a:spcBef>
              <a:spcAft>
                <a:spcPct val="0"/>
              </a:spcAft>
              <a:defRPr sz="2600" kern="1200">
                <a:solidFill>
                  <a:schemeClr val="tx1"/>
                </a:solidFill>
                <a:latin typeface="Arial" charset="0"/>
                <a:ea typeface="+mn-ea"/>
                <a:cs typeface="+mn-cs"/>
              </a:defRPr>
            </a:lvl3pPr>
            <a:lvl4pPr marL="1371600" algn="l" rtl="0" fontAlgn="base">
              <a:spcBef>
                <a:spcPct val="0"/>
              </a:spcBef>
              <a:spcAft>
                <a:spcPct val="0"/>
              </a:spcAft>
              <a:defRPr sz="2600" kern="1200">
                <a:solidFill>
                  <a:schemeClr val="tx1"/>
                </a:solidFill>
                <a:latin typeface="Arial" charset="0"/>
                <a:ea typeface="+mn-ea"/>
                <a:cs typeface="+mn-cs"/>
              </a:defRPr>
            </a:lvl4pPr>
            <a:lvl5pPr marL="1828800" algn="l" rtl="0" fontAlgn="base">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a:lstStyle>
          <a:p>
            <a:pPr>
              <a:defRPr/>
            </a:pPr>
            <a:r>
              <a:rPr lang="en-US" sz="1800" dirty="0" smtClean="0">
                <a:solidFill>
                  <a:srgbClr val="FFFF00"/>
                </a:solidFill>
                <a:effectLst>
                  <a:outerShdw blurRad="38100" dist="38100" dir="2700000" algn="tl">
                    <a:srgbClr val="000000">
                      <a:alpha val="43137"/>
                    </a:srgbClr>
                  </a:outerShdw>
                </a:effectLst>
              </a:rPr>
              <a:t>These stations are far removed from human activities  </a:t>
            </a:r>
          </a:p>
          <a:p>
            <a:pPr>
              <a:defRPr/>
            </a:pPr>
            <a:r>
              <a:rPr lang="en-US" sz="1800" dirty="0" smtClean="0">
                <a:solidFill>
                  <a:srgbClr val="FFFF00"/>
                </a:solidFill>
                <a:effectLst>
                  <a:outerShdw blurRad="38100" dist="38100" dir="2700000" algn="tl">
                    <a:srgbClr val="000000">
                      <a:alpha val="43137"/>
                    </a:srgbClr>
                  </a:outerShdw>
                </a:effectLst>
                <a:sym typeface="Wingdings" pitchFamily="2" charset="2"/>
              </a:rPr>
              <a:t> global background measurements</a:t>
            </a:r>
            <a:endParaRPr lang="en-US" sz="1800" dirty="0" smtClean="0">
              <a:solidFill>
                <a:srgbClr val="FFFF00"/>
              </a:solidFill>
              <a:effectLst>
                <a:outerShdw blurRad="38100" dist="38100" dir="2700000" algn="tl">
                  <a:srgbClr val="000000">
                    <a:alpha val="43137"/>
                  </a:srgbClr>
                </a:outerShdw>
              </a:effectLst>
            </a:endParaRPr>
          </a:p>
        </p:txBody>
      </p:sp>
      <p:sp>
        <p:nvSpPr>
          <p:cNvPr id="27" name="5-Point Star 26"/>
          <p:cNvSpPr/>
          <p:nvPr/>
        </p:nvSpPr>
        <p:spPr>
          <a:xfrm>
            <a:off x="1079017" y="1404316"/>
            <a:ext cx="296862"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 name="5-Point Star 27"/>
          <p:cNvSpPr/>
          <p:nvPr/>
        </p:nvSpPr>
        <p:spPr>
          <a:xfrm>
            <a:off x="895350" y="2847975"/>
            <a:ext cx="296863"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 name="5-Point Star 28"/>
          <p:cNvSpPr/>
          <p:nvPr/>
        </p:nvSpPr>
        <p:spPr>
          <a:xfrm>
            <a:off x="1335088" y="5907088"/>
            <a:ext cx="296862"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5-Point Star 29"/>
          <p:cNvSpPr/>
          <p:nvPr/>
        </p:nvSpPr>
        <p:spPr>
          <a:xfrm>
            <a:off x="534988" y="4149725"/>
            <a:ext cx="296862" cy="258763"/>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2541" name="Rectangle 2"/>
          <p:cNvSpPr txBox="1">
            <a:spLocks noChangeArrowheads="1"/>
          </p:cNvSpPr>
          <p:nvPr/>
        </p:nvSpPr>
        <p:spPr bwMode="auto">
          <a:xfrm>
            <a:off x="233363" y="331788"/>
            <a:ext cx="8648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a:latin typeface="Calibri" pitchFamily="34" charset="0"/>
              </a:rPr>
              <a:t>GMD’s Original 4 ‘baseline’ </a:t>
            </a:r>
            <a:r>
              <a:rPr lang="en-US" altLang="en-US" sz="2400" b="1" u="sng" dirty="0" smtClean="0">
                <a:latin typeface="Calibri" pitchFamily="34" charset="0"/>
              </a:rPr>
              <a:t>stations 1970s-1990s</a:t>
            </a:r>
            <a:endParaRPr lang="en-US" altLang="en-US" sz="2400" b="1" u="sng" dirty="0">
              <a:latin typeface="Calibri" pitchFamily="34" charset="0"/>
            </a:endParaRPr>
          </a:p>
        </p:txBody>
      </p:sp>
      <p:sp>
        <p:nvSpPr>
          <p:cNvPr id="22542" name="TextBox 1"/>
          <p:cNvSpPr txBox="1">
            <a:spLocks noChangeArrowheads="1"/>
          </p:cNvSpPr>
          <p:nvPr/>
        </p:nvSpPr>
        <p:spPr bwMode="auto">
          <a:xfrm>
            <a:off x="1928813" y="6446838"/>
            <a:ext cx="721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But…aerosol/climate effects happen where the particles are…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029" y="5991645"/>
            <a:ext cx="8471970" cy="707886"/>
          </a:xfrm>
          <a:prstGeom prst="rect">
            <a:avLst/>
          </a:prstGeom>
          <a:noFill/>
        </p:spPr>
        <p:txBody>
          <a:bodyPr wrap="square" rtlCol="0">
            <a:spAutoFit/>
          </a:bodyPr>
          <a:lstStyle/>
          <a:p>
            <a:r>
              <a:rPr lang="en-US" sz="2000" dirty="0" smtClean="0">
                <a:latin typeface="+mj-lt"/>
                <a:cs typeface="Arial" panose="020B0604020202020204" pitchFamily="34" charset="0"/>
              </a:rPr>
              <a:t>The co-variance observed between SSA and scattering for in-situ data is not necessarily reproduced by model output</a:t>
            </a:r>
          </a:p>
        </p:txBody>
      </p:sp>
      <p:sp>
        <p:nvSpPr>
          <p:cNvPr id="4" name="TextBox 3"/>
          <p:cNvSpPr txBox="1"/>
          <p:nvPr/>
        </p:nvSpPr>
        <p:spPr>
          <a:xfrm>
            <a:off x="451691" y="4781303"/>
            <a:ext cx="8471412" cy="1015663"/>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t>Lower loading corresponds to darker (and smaller) particles</a:t>
            </a:r>
          </a:p>
          <a:p>
            <a:pPr algn="l"/>
            <a:r>
              <a:rPr lang="en-US" sz="2000" dirty="0" smtClean="0">
                <a:sym typeface="Wingdings" panose="05000000000000000000" pitchFamily="2" charset="2"/>
              </a:rPr>
              <a:t></a:t>
            </a:r>
            <a:r>
              <a:rPr lang="en-US" altLang="en-US" sz="2000" dirty="0" smtClean="0">
                <a:sym typeface="Wingdings" pitchFamily="2" charset="2"/>
              </a:rPr>
              <a:t> </a:t>
            </a:r>
            <a:r>
              <a:rPr lang="en-US" altLang="en-US" sz="2000" dirty="0">
                <a:sym typeface="Wingdings" pitchFamily="2" charset="2"/>
              </a:rPr>
              <a:t>preferential scavenging of large, scattering aerosol by </a:t>
            </a:r>
            <a:r>
              <a:rPr lang="en-US" altLang="en-US" sz="2000" dirty="0" smtClean="0">
                <a:sym typeface="Wingdings" pitchFamily="2" charset="2"/>
              </a:rPr>
              <a:t>clouds/precipitation?</a:t>
            </a:r>
            <a:endParaRPr lang="en-US" sz="2000" dirty="0"/>
          </a:p>
        </p:txBody>
      </p:sp>
      <p:sp>
        <p:nvSpPr>
          <p:cNvPr id="11" name="TextBox 10"/>
          <p:cNvSpPr txBox="1"/>
          <p:nvPr/>
        </p:nvSpPr>
        <p:spPr>
          <a:xfrm>
            <a:off x="0" y="191724"/>
            <a:ext cx="9143999" cy="523220"/>
          </a:xfrm>
          <a:prstGeom prst="rect">
            <a:avLst/>
          </a:prstGeom>
          <a:noFill/>
        </p:spPr>
        <p:txBody>
          <a:bodyPr wrap="square" rtlCol="0">
            <a:spAutoFit/>
          </a:bodyPr>
          <a:lstStyle/>
          <a:p>
            <a:pPr algn="ctr"/>
            <a:r>
              <a:rPr lang="en-US" sz="2800" b="1" dirty="0" smtClean="0">
                <a:solidFill>
                  <a:schemeClr val="bg1">
                    <a:lumMod val="75000"/>
                  </a:schemeClr>
                </a:solidFill>
                <a:latin typeface="+mj-lt"/>
                <a:cs typeface="Arial" panose="020B0604020202020204" pitchFamily="34" charset="0"/>
              </a:rPr>
              <a:t>Aerosol Behavior:</a:t>
            </a:r>
            <a:r>
              <a:rPr lang="en-US" sz="2800" b="1" dirty="0" smtClean="0">
                <a:latin typeface="+mj-lt"/>
                <a:cs typeface="Arial" panose="020B0604020202020204" pitchFamily="34" charset="0"/>
              </a:rPr>
              <a:t> Systematic Variability</a:t>
            </a:r>
            <a:endParaRPr lang="en-US" sz="2800" b="1" dirty="0">
              <a:latin typeface="+mj-lt"/>
              <a:cs typeface="Arial" panose="020B0604020202020204" pitchFamily="34" charset="0"/>
            </a:endParaRPr>
          </a:p>
        </p:txBody>
      </p:sp>
      <p:cxnSp>
        <p:nvCxnSpPr>
          <p:cNvPr id="12" name="Straight Connector 11"/>
          <p:cNvCxnSpPr/>
          <p:nvPr/>
        </p:nvCxnSpPr>
        <p:spPr>
          <a:xfrm>
            <a:off x="513492" y="733881"/>
            <a:ext cx="808186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83890" y="3238855"/>
            <a:ext cx="1339213" cy="646331"/>
          </a:xfrm>
          <a:prstGeom prst="rect">
            <a:avLst/>
          </a:prstGeom>
          <a:noFill/>
        </p:spPr>
        <p:txBody>
          <a:bodyPr wrap="none" rtlCol="0">
            <a:spAutoFit/>
          </a:bodyPr>
          <a:lstStyle/>
          <a:p>
            <a:r>
              <a:rPr lang="en-US" dirty="0" smtClean="0"/>
              <a:t>      </a:t>
            </a:r>
            <a:r>
              <a:rPr lang="en-US" dirty="0" err="1" smtClean="0"/>
              <a:t>Cabauw</a:t>
            </a:r>
            <a:r>
              <a:rPr lang="en-US" dirty="0" smtClean="0"/>
              <a:t>, </a:t>
            </a:r>
          </a:p>
          <a:p>
            <a:r>
              <a:rPr lang="en-US" dirty="0" smtClean="0"/>
              <a:t>Netherlands</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275" t="7018"/>
          <a:stretch/>
        </p:blipFill>
        <p:spPr>
          <a:xfrm>
            <a:off x="4799700" y="987900"/>
            <a:ext cx="4441746" cy="365596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7018"/>
          <a:stretch/>
        </p:blipFill>
        <p:spPr>
          <a:xfrm>
            <a:off x="-308385" y="987899"/>
            <a:ext cx="5242560" cy="3655966"/>
          </a:xfrm>
          <a:prstGeom prst="rect">
            <a:avLst/>
          </a:prstGeom>
        </p:spPr>
      </p:pic>
      <p:sp>
        <p:nvSpPr>
          <p:cNvPr id="14" name="TextBox 13"/>
          <p:cNvSpPr txBox="1"/>
          <p:nvPr/>
        </p:nvSpPr>
        <p:spPr>
          <a:xfrm>
            <a:off x="3417704" y="3238854"/>
            <a:ext cx="1168461" cy="646331"/>
          </a:xfrm>
          <a:prstGeom prst="rect">
            <a:avLst/>
          </a:prstGeom>
          <a:noFill/>
        </p:spPr>
        <p:txBody>
          <a:bodyPr wrap="none" rtlCol="0">
            <a:spAutoFit/>
          </a:bodyPr>
          <a:lstStyle/>
          <a:p>
            <a:r>
              <a:rPr lang="en-US" dirty="0" err="1" smtClean="0"/>
              <a:t>Montseny</a:t>
            </a:r>
            <a:r>
              <a:rPr lang="en-US" dirty="0" smtClean="0"/>
              <a:t>,</a:t>
            </a:r>
          </a:p>
          <a:p>
            <a:r>
              <a:rPr lang="en-US" dirty="0" smtClean="0"/>
              <a:t>Spain</a:t>
            </a:r>
            <a:endParaRPr lang="en-US" dirty="0"/>
          </a:p>
        </p:txBody>
      </p:sp>
      <p:grpSp>
        <p:nvGrpSpPr>
          <p:cNvPr id="24" name="Group 23"/>
          <p:cNvGrpSpPr/>
          <p:nvPr/>
        </p:nvGrpSpPr>
        <p:grpSpPr>
          <a:xfrm>
            <a:off x="2636183" y="727442"/>
            <a:ext cx="4659106" cy="369332"/>
            <a:chOff x="2911608" y="727442"/>
            <a:chExt cx="4659106" cy="369332"/>
          </a:xfrm>
        </p:grpSpPr>
        <p:cxnSp>
          <p:nvCxnSpPr>
            <p:cNvPr id="5" name="Straight Connector 4"/>
            <p:cNvCxnSpPr/>
            <p:nvPr/>
          </p:nvCxnSpPr>
          <p:spPr>
            <a:xfrm>
              <a:off x="3925090" y="935792"/>
              <a:ext cx="27200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11608" y="927700"/>
              <a:ext cx="272005" cy="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33432" y="727442"/>
              <a:ext cx="776175" cy="369332"/>
            </a:xfrm>
            <a:prstGeom prst="rect">
              <a:avLst/>
            </a:prstGeom>
            <a:noFill/>
          </p:spPr>
          <p:txBody>
            <a:bodyPr wrap="none" rtlCol="0">
              <a:spAutoFit/>
            </a:bodyPr>
            <a:lstStyle/>
            <a:p>
              <a:r>
                <a:rPr lang="en-US" dirty="0" smtClean="0"/>
                <a:t>In-situ</a:t>
              </a:r>
              <a:endParaRPr lang="en-US" dirty="0"/>
            </a:p>
          </p:txBody>
        </p:sp>
        <p:sp>
          <p:nvSpPr>
            <p:cNvPr id="16" name="TextBox 15"/>
            <p:cNvSpPr txBox="1"/>
            <p:nvPr/>
          </p:nvSpPr>
          <p:spPr>
            <a:xfrm>
              <a:off x="3131283" y="727442"/>
              <a:ext cx="793807" cy="369332"/>
            </a:xfrm>
            <a:prstGeom prst="rect">
              <a:avLst/>
            </a:prstGeom>
            <a:noFill/>
          </p:spPr>
          <p:txBody>
            <a:bodyPr wrap="none" rtlCol="0">
              <a:spAutoFit/>
            </a:bodyPr>
            <a:lstStyle/>
            <a:p>
              <a:r>
                <a:rPr lang="en-US" dirty="0" smtClean="0"/>
                <a:t>Model</a:t>
              </a:r>
              <a:endParaRPr lang="en-US" dirty="0"/>
            </a:p>
          </p:txBody>
        </p:sp>
        <p:grpSp>
          <p:nvGrpSpPr>
            <p:cNvPr id="20" name="Group 19"/>
            <p:cNvGrpSpPr/>
            <p:nvPr/>
          </p:nvGrpSpPr>
          <p:grpSpPr>
            <a:xfrm>
              <a:off x="4891100" y="845492"/>
              <a:ext cx="299463" cy="137435"/>
              <a:chOff x="2171724" y="851931"/>
              <a:chExt cx="299463" cy="137435"/>
            </a:xfrm>
          </p:grpSpPr>
          <p:sp>
            <p:nvSpPr>
              <p:cNvPr id="10" name="Rectangle 9"/>
              <p:cNvSpPr/>
              <p:nvPr/>
            </p:nvSpPr>
            <p:spPr>
              <a:xfrm>
                <a:off x="2171724" y="918777"/>
                <a:ext cx="150471" cy="6935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20495" y="920014"/>
                <a:ext cx="150471" cy="69352"/>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171945" y="852947"/>
                <a:ext cx="150471" cy="6935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0716" y="851931"/>
                <a:ext cx="150471" cy="69352"/>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5276624" y="727442"/>
              <a:ext cx="2294090" cy="369332"/>
            </a:xfrm>
            <a:prstGeom prst="rect">
              <a:avLst/>
            </a:prstGeom>
            <a:noFill/>
          </p:spPr>
          <p:txBody>
            <a:bodyPr wrap="none" rtlCol="0">
              <a:spAutoFit/>
            </a:bodyPr>
            <a:lstStyle/>
            <a:p>
              <a:r>
                <a:rPr lang="en-US" dirty="0" smtClean="0"/>
                <a:t>Density of in-situ data</a:t>
              </a:r>
              <a:endParaRPr lang="en-US" dirty="0"/>
            </a:p>
          </p:txBody>
        </p:sp>
      </p:grpSp>
    </p:spTree>
    <p:extLst>
      <p:ext uri="{BB962C8B-B14F-4D97-AF65-F5344CB8AC3E}">
        <p14:creationId xmlns:p14="http://schemas.microsoft.com/office/powerpoint/2010/main" val="2244335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1"/>
          <p:cNvSpPr>
            <a:spLocks noChangeArrowheads="1"/>
          </p:cNvSpPr>
          <p:nvPr/>
        </p:nvSpPr>
        <p:spPr bwMode="auto">
          <a:xfrm>
            <a:off x="271463" y="687388"/>
            <a:ext cx="8258175" cy="2808287"/>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69634" name="TextBox 3"/>
          <p:cNvSpPr txBox="1">
            <a:spLocks noChangeArrowheads="1"/>
          </p:cNvSpPr>
          <p:nvPr/>
        </p:nvSpPr>
        <p:spPr bwMode="auto">
          <a:xfrm>
            <a:off x="357188" y="3987800"/>
            <a:ext cx="8388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sym typeface="Wingdings" pitchFamily="2" charset="2"/>
              </a:rPr>
              <a:t></a:t>
            </a:r>
            <a:r>
              <a:rPr lang="en-US" altLang="en-US">
                <a:cs typeface="Arial" pitchFamily="34" charset="0"/>
              </a:rPr>
              <a:t>Models </a:t>
            </a:r>
            <a:r>
              <a:rPr lang="en-US" altLang="en-US" u="sng">
                <a:cs typeface="Arial" pitchFamily="34" charset="0"/>
              </a:rPr>
              <a:t>mus</a:t>
            </a:r>
            <a:r>
              <a:rPr lang="en-US" altLang="en-US">
                <a:cs typeface="Arial" pitchFamily="34" charset="0"/>
              </a:rPr>
              <a:t>t include secondary formation processes (e.g., nucleation) to correctly represent aerosol number concentrations.</a:t>
            </a:r>
          </a:p>
          <a:p>
            <a:pPr algn="l"/>
            <a:endParaRPr lang="en-US" altLang="en-US">
              <a:cs typeface="Arial" pitchFamily="34" charset="0"/>
              <a:sym typeface="Wingdings" pitchFamily="2" charset="2"/>
            </a:endParaRPr>
          </a:p>
          <a:p>
            <a:pPr algn="l"/>
            <a:r>
              <a:rPr lang="en-US" altLang="en-US">
                <a:cs typeface="Arial" pitchFamily="34" charset="0"/>
                <a:sym typeface="Wingdings" pitchFamily="2" charset="2"/>
              </a:rPr>
              <a:t>Models must correctly parameterize aerosol microphysics in order to properly simulate cloud formation and, hence, indirect forcing by aerosols.</a:t>
            </a:r>
            <a:endParaRPr lang="en-US" altLang="en-US">
              <a:solidFill>
                <a:srgbClr val="FF0000"/>
              </a:solidFill>
              <a:cs typeface="Arial" pitchFamily="34" charset="0"/>
            </a:endParaRPr>
          </a:p>
        </p:txBody>
      </p:sp>
      <p:sp>
        <p:nvSpPr>
          <p:cNvPr id="69635" name="TextBox 5"/>
          <p:cNvSpPr txBox="1">
            <a:spLocks noChangeArrowheads="1"/>
          </p:cNvSpPr>
          <p:nvPr/>
        </p:nvSpPr>
        <p:spPr bwMode="auto">
          <a:xfrm rot="-5400000">
            <a:off x="7279482" y="1896269"/>
            <a:ext cx="2933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a:cs typeface="Arial" pitchFamily="34" charset="0"/>
              </a:rPr>
              <a:t>(From Spracklen et al., 2010)   </a:t>
            </a:r>
          </a:p>
        </p:txBody>
      </p:sp>
      <p:grpSp>
        <p:nvGrpSpPr>
          <p:cNvPr id="69636" name="Group 14"/>
          <p:cNvGrpSpPr>
            <a:grpSpLocks/>
          </p:cNvGrpSpPr>
          <p:nvPr/>
        </p:nvGrpSpPr>
        <p:grpSpPr bwMode="auto">
          <a:xfrm>
            <a:off x="622300" y="687388"/>
            <a:ext cx="7681913" cy="2870200"/>
            <a:chOff x="14836758" y="17487491"/>
            <a:chExt cx="7681396" cy="2870835"/>
          </a:xfrm>
        </p:grpSpPr>
        <p:pic>
          <p:nvPicPr>
            <p:cNvPr id="69641" name="Picture 15" descr="spracklen_screen.png"/>
            <p:cNvPicPr>
              <a:picLocks noChangeAspect="1"/>
            </p:cNvPicPr>
            <p:nvPr/>
          </p:nvPicPr>
          <p:blipFill>
            <a:blip r:embed="rId3">
              <a:extLst>
                <a:ext uri="{28A0092B-C50C-407E-A947-70E740481C1C}">
                  <a14:useLocalDpi xmlns:a14="http://schemas.microsoft.com/office/drawing/2010/main" val="0"/>
                </a:ext>
              </a:extLst>
            </a:blip>
            <a:srcRect l="5000" t="42676" r="3358" b="14258"/>
            <a:stretch>
              <a:fillRect/>
            </a:stretch>
          </p:blipFill>
          <p:spPr bwMode="auto">
            <a:xfrm>
              <a:off x="14836758" y="17487491"/>
              <a:ext cx="7469194" cy="280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8657614" y="18992774"/>
              <a:ext cx="3685927" cy="1252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dirty="0">
                <a:solidFill>
                  <a:schemeClr val="tx1"/>
                </a:solidFill>
                <a:cs typeface="Arial" pitchFamily="34" charset="0"/>
              </a:endParaRPr>
            </a:p>
          </p:txBody>
        </p:sp>
        <p:grpSp>
          <p:nvGrpSpPr>
            <p:cNvPr id="69643" name="Group 17"/>
            <p:cNvGrpSpPr>
              <a:grpSpLocks/>
            </p:cNvGrpSpPr>
            <p:nvPr/>
          </p:nvGrpSpPr>
          <p:grpSpPr bwMode="auto">
            <a:xfrm>
              <a:off x="19017840" y="19119862"/>
              <a:ext cx="3500314" cy="1238464"/>
              <a:chOff x="18857340" y="22668089"/>
              <a:chExt cx="3500314" cy="1238464"/>
            </a:xfrm>
          </p:grpSpPr>
          <p:grpSp>
            <p:nvGrpSpPr>
              <p:cNvPr id="69650" name="Group 112"/>
              <p:cNvGrpSpPr>
                <a:grpSpLocks/>
              </p:cNvGrpSpPr>
              <p:nvPr/>
            </p:nvGrpSpPr>
            <p:grpSpPr bwMode="auto">
              <a:xfrm>
                <a:off x="18857340" y="22673747"/>
                <a:ext cx="269626" cy="393857"/>
                <a:chOff x="23508362" y="24017124"/>
                <a:chExt cx="269626" cy="393857"/>
              </a:xfrm>
            </p:grpSpPr>
            <p:cxnSp>
              <p:nvCxnSpPr>
                <p:cNvPr id="33" name="Straight Connector 32"/>
                <p:cNvCxnSpPr/>
                <p:nvPr/>
              </p:nvCxnSpPr>
              <p:spPr>
                <a:xfrm>
                  <a:off x="23640228" y="24019344"/>
                  <a:ext cx="0" cy="3525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3602131" y="24120967"/>
                  <a:ext cx="79370" cy="682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dirty="0">
                    <a:solidFill>
                      <a:schemeClr val="tx1"/>
                    </a:solidFill>
                    <a:cs typeface="Arial" pitchFamily="34" charset="0"/>
                  </a:endParaRPr>
                </a:p>
              </p:txBody>
            </p:sp>
            <p:sp>
              <p:nvSpPr>
                <p:cNvPr id="69660" name="TextBox 34"/>
                <p:cNvSpPr txBox="1">
                  <a:spLocks noChangeArrowheads="1"/>
                </p:cNvSpPr>
                <p:nvPr/>
              </p:nvSpPr>
              <p:spPr bwMode="auto">
                <a:xfrm>
                  <a:off x="23508362" y="24133982"/>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200" b="1">
                      <a:cs typeface="Arial" pitchFamily="34" charset="0"/>
                    </a:rPr>
                    <a:t>x</a:t>
                  </a:r>
                </a:p>
              </p:txBody>
            </p:sp>
            <p:cxnSp>
              <p:nvCxnSpPr>
                <p:cNvPr id="36" name="Straight Connector 35"/>
                <p:cNvCxnSpPr/>
                <p:nvPr/>
              </p:nvCxnSpPr>
              <p:spPr>
                <a:xfrm>
                  <a:off x="23610067" y="24017757"/>
                  <a:ext cx="682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610067" y="24379787"/>
                  <a:ext cx="682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651" name="TextBox 25"/>
              <p:cNvSpPr txBox="1">
                <a:spLocks noChangeArrowheads="1"/>
              </p:cNvSpPr>
              <p:nvPr/>
            </p:nvSpPr>
            <p:spPr bwMode="auto">
              <a:xfrm>
                <a:off x="19112089" y="22668089"/>
                <a:ext cx="1694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rPr>
                  <a:t>Observations</a:t>
                </a:r>
              </a:p>
            </p:txBody>
          </p:sp>
          <p:cxnSp>
            <p:nvCxnSpPr>
              <p:cNvPr id="27" name="Straight Connector 26"/>
              <p:cNvCxnSpPr/>
              <p:nvPr/>
            </p:nvCxnSpPr>
            <p:spPr>
              <a:xfrm>
                <a:off x="18863802" y="23255534"/>
                <a:ext cx="2936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863802" y="23407968"/>
                <a:ext cx="2936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863802" y="23560401"/>
                <a:ext cx="29366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8863802" y="23723950"/>
                <a:ext cx="29366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Right Brace 30"/>
              <p:cNvSpPr/>
              <p:nvPr/>
            </p:nvSpPr>
            <p:spPr>
              <a:xfrm>
                <a:off x="19179693" y="23142796"/>
                <a:ext cx="225410" cy="72247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l">
                  <a:defRPr/>
                </a:pPr>
                <a:endParaRPr lang="en-US"/>
              </a:p>
            </p:txBody>
          </p:sp>
          <p:sp>
            <p:nvSpPr>
              <p:cNvPr id="69657" name="TextBox 31"/>
              <p:cNvSpPr txBox="1">
                <a:spLocks noChangeArrowheads="1"/>
              </p:cNvSpPr>
              <p:nvPr/>
            </p:nvSpPr>
            <p:spPr bwMode="auto">
              <a:xfrm>
                <a:off x="19450755" y="23198667"/>
                <a:ext cx="29068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rPr>
                  <a:t>Modeled values, different assumptions</a:t>
                </a:r>
              </a:p>
            </p:txBody>
          </p:sp>
        </p:grpSp>
        <p:sp>
          <p:nvSpPr>
            <p:cNvPr id="19" name="Rectangle 18"/>
            <p:cNvSpPr/>
            <p:nvPr/>
          </p:nvSpPr>
          <p:spPr>
            <a:xfrm>
              <a:off x="16138420" y="17576411"/>
              <a:ext cx="1487388" cy="14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dirty="0">
                <a:solidFill>
                  <a:schemeClr val="tx1"/>
                </a:solidFill>
                <a:cs typeface="Arial" pitchFamily="34" charset="0"/>
              </a:endParaRPr>
            </a:p>
          </p:txBody>
        </p:sp>
        <p:sp>
          <p:nvSpPr>
            <p:cNvPr id="20" name="Rectangle 19"/>
            <p:cNvSpPr/>
            <p:nvPr/>
          </p:nvSpPr>
          <p:spPr>
            <a:xfrm>
              <a:off x="16198741" y="18921320"/>
              <a:ext cx="1487388" cy="14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dirty="0">
                <a:solidFill>
                  <a:schemeClr val="tx1"/>
                </a:solidFill>
                <a:cs typeface="Arial" pitchFamily="34" charset="0"/>
              </a:endParaRPr>
            </a:p>
          </p:txBody>
        </p:sp>
        <p:sp>
          <p:nvSpPr>
            <p:cNvPr id="21" name="Rectangle 20"/>
            <p:cNvSpPr/>
            <p:nvPr/>
          </p:nvSpPr>
          <p:spPr>
            <a:xfrm>
              <a:off x="19870382" y="17552592"/>
              <a:ext cx="1487387" cy="14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dirty="0">
                <a:solidFill>
                  <a:schemeClr val="tx1"/>
                </a:solidFill>
                <a:cs typeface="Arial" pitchFamily="34" charset="0"/>
              </a:endParaRPr>
            </a:p>
          </p:txBody>
        </p:sp>
        <p:sp>
          <p:nvSpPr>
            <p:cNvPr id="69647" name="TextBox 21"/>
            <p:cNvSpPr txBox="1">
              <a:spLocks noChangeArrowheads="1"/>
            </p:cNvSpPr>
            <p:nvPr/>
          </p:nvSpPr>
          <p:spPr bwMode="auto">
            <a:xfrm>
              <a:off x="17332980" y="17664639"/>
              <a:ext cx="12866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cs typeface="Arial" pitchFamily="34" charset="0"/>
                </a:rPr>
                <a:t>Barrow, AK</a:t>
              </a:r>
            </a:p>
          </p:txBody>
        </p:sp>
        <p:sp>
          <p:nvSpPr>
            <p:cNvPr id="69648" name="TextBox 22"/>
            <p:cNvSpPr txBox="1">
              <a:spLocks noChangeArrowheads="1"/>
            </p:cNvSpPr>
            <p:nvPr/>
          </p:nvSpPr>
          <p:spPr bwMode="auto">
            <a:xfrm>
              <a:off x="20516257" y="17664639"/>
              <a:ext cx="18485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cs typeface="Arial" pitchFamily="34" charset="0"/>
                </a:rPr>
                <a:t>American Samoa</a:t>
              </a:r>
            </a:p>
          </p:txBody>
        </p:sp>
        <p:sp>
          <p:nvSpPr>
            <p:cNvPr id="69649" name="TextBox 23"/>
            <p:cNvSpPr txBox="1">
              <a:spLocks noChangeArrowheads="1"/>
            </p:cNvSpPr>
            <p:nvPr/>
          </p:nvSpPr>
          <p:spPr bwMode="auto">
            <a:xfrm>
              <a:off x="16785025" y="19037952"/>
              <a:ext cx="1951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600" b="1">
                  <a:cs typeface="Arial" pitchFamily="34" charset="0"/>
                </a:rPr>
                <a:t>Trinidad Head, CA</a:t>
              </a:r>
            </a:p>
          </p:txBody>
        </p:sp>
      </p:grpSp>
      <p:sp>
        <p:nvSpPr>
          <p:cNvPr id="69637" name="TextBox 37"/>
          <p:cNvSpPr txBox="1">
            <a:spLocks noChangeArrowheads="1"/>
          </p:cNvSpPr>
          <p:nvPr/>
        </p:nvSpPr>
        <p:spPr bwMode="auto">
          <a:xfrm>
            <a:off x="420688" y="15875"/>
            <a:ext cx="8697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a:cs typeface="Arial" pitchFamily="34" charset="0"/>
              </a:rPr>
              <a:t>Model/measurement comparison of number concentration</a:t>
            </a:r>
          </a:p>
        </p:txBody>
      </p:sp>
      <p:sp>
        <p:nvSpPr>
          <p:cNvPr id="69638" name="TextBox 38"/>
          <p:cNvSpPr txBox="1">
            <a:spLocks noChangeArrowheads="1"/>
          </p:cNvSpPr>
          <p:nvPr/>
        </p:nvSpPr>
        <p:spPr bwMode="auto">
          <a:xfrm rot="-5400000">
            <a:off x="161132" y="2631281"/>
            <a:ext cx="965200" cy="30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rPr>
              <a:t>N (cm</a:t>
            </a:r>
            <a:r>
              <a:rPr lang="en-US" altLang="en-US" baseline="30000">
                <a:cs typeface="Arial" pitchFamily="34" charset="0"/>
              </a:rPr>
              <a:t>-3</a:t>
            </a:r>
            <a:r>
              <a:rPr lang="en-US" altLang="en-US">
                <a:cs typeface="Arial" pitchFamily="34" charset="0"/>
              </a:rPr>
              <a:t>)</a:t>
            </a:r>
          </a:p>
        </p:txBody>
      </p:sp>
      <p:sp>
        <p:nvSpPr>
          <p:cNvPr id="69639" name="TextBox 39"/>
          <p:cNvSpPr txBox="1">
            <a:spLocks noChangeArrowheads="1"/>
          </p:cNvSpPr>
          <p:nvPr/>
        </p:nvSpPr>
        <p:spPr bwMode="auto">
          <a:xfrm rot="-5400000">
            <a:off x="3979863" y="1243012"/>
            <a:ext cx="965200" cy="2825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rPr>
              <a:t>N (cm</a:t>
            </a:r>
            <a:r>
              <a:rPr lang="en-US" altLang="en-US" baseline="30000">
                <a:cs typeface="Arial" pitchFamily="34" charset="0"/>
              </a:rPr>
              <a:t>-3</a:t>
            </a:r>
            <a:r>
              <a:rPr lang="en-US" altLang="en-US">
                <a:cs typeface="Arial" pitchFamily="34" charset="0"/>
              </a:rPr>
              <a:t>)</a:t>
            </a:r>
          </a:p>
        </p:txBody>
      </p:sp>
      <p:sp>
        <p:nvSpPr>
          <p:cNvPr id="69640" name="TextBox 40"/>
          <p:cNvSpPr txBox="1">
            <a:spLocks noChangeArrowheads="1"/>
          </p:cNvSpPr>
          <p:nvPr/>
        </p:nvSpPr>
        <p:spPr bwMode="auto">
          <a:xfrm rot="-5400000">
            <a:off x="169863" y="1227138"/>
            <a:ext cx="965200" cy="29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rPr>
              <a:t>N (cm</a:t>
            </a:r>
            <a:r>
              <a:rPr lang="en-US" altLang="en-US" baseline="30000">
                <a:cs typeface="Arial" pitchFamily="34" charset="0"/>
              </a:rPr>
              <a:t>-3</a:t>
            </a:r>
            <a:r>
              <a:rPr lang="en-US" altLang="en-US">
                <a:cs typeface="Arial" pitchFamily="34" charset="0"/>
              </a:rPr>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1" name="Object 1027"/>
          <p:cNvGraphicFramePr>
            <a:graphicFrameLocks noChangeAspect="1"/>
          </p:cNvGraphicFramePr>
          <p:nvPr/>
        </p:nvGraphicFramePr>
        <p:xfrm>
          <a:off x="457200" y="2424113"/>
          <a:ext cx="8394700" cy="3798887"/>
        </p:xfrm>
        <a:graphic>
          <a:graphicData uri="http://schemas.openxmlformats.org/presentationml/2006/ole">
            <mc:AlternateContent xmlns:mc="http://schemas.openxmlformats.org/markup-compatibility/2006">
              <mc:Choice xmlns:v="urn:schemas-microsoft-com:vml" Requires="v">
                <p:oleObj spid="_x0000_s71820" name="Chart" r:id="rId3" imgW="8407400" imgH="3810000" progId="Excel.Chart.8">
                  <p:embed/>
                </p:oleObj>
              </mc:Choice>
              <mc:Fallback>
                <p:oleObj name="Chart" r:id="rId3" imgW="8407400" imgH="3810000" progId="Excel.Chart.8">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24113"/>
                        <a:ext cx="8394700"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71682" name="Group 1029"/>
          <p:cNvGrpSpPr>
            <a:grpSpLocks/>
          </p:cNvGrpSpPr>
          <p:nvPr/>
        </p:nvGrpSpPr>
        <p:grpSpPr bwMode="auto">
          <a:xfrm>
            <a:off x="6578600" y="2593975"/>
            <a:ext cx="1808163" cy="2286000"/>
            <a:chOff x="4144" y="2034"/>
            <a:chExt cx="1139" cy="1440"/>
          </a:xfrm>
        </p:grpSpPr>
        <p:sp>
          <p:nvSpPr>
            <p:cNvPr id="71765" name="Rectangle 1030"/>
            <p:cNvSpPr>
              <a:spLocks noChangeArrowheads="1"/>
            </p:cNvSpPr>
            <p:nvPr/>
          </p:nvSpPr>
          <p:spPr bwMode="auto">
            <a:xfrm>
              <a:off x="4416" y="2088"/>
              <a:ext cx="786" cy="1044"/>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1766" name="Rectangle 1031"/>
            <p:cNvSpPr>
              <a:spLocks noChangeArrowheads="1"/>
            </p:cNvSpPr>
            <p:nvPr/>
          </p:nvSpPr>
          <p:spPr bwMode="auto">
            <a:xfrm>
              <a:off x="4416" y="2088"/>
              <a:ext cx="786" cy="10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1767" name="Line 1032"/>
            <p:cNvSpPr>
              <a:spLocks noChangeShapeType="1"/>
            </p:cNvSpPr>
            <p:nvPr/>
          </p:nvSpPr>
          <p:spPr bwMode="auto">
            <a:xfrm>
              <a:off x="4416" y="2088"/>
              <a:ext cx="1" cy="10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68" name="Line 1033"/>
            <p:cNvSpPr>
              <a:spLocks noChangeShapeType="1"/>
            </p:cNvSpPr>
            <p:nvPr/>
          </p:nvSpPr>
          <p:spPr bwMode="auto">
            <a:xfrm>
              <a:off x="4386" y="3132"/>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69" name="Line 1034"/>
            <p:cNvSpPr>
              <a:spLocks noChangeShapeType="1"/>
            </p:cNvSpPr>
            <p:nvPr/>
          </p:nvSpPr>
          <p:spPr bwMode="auto">
            <a:xfrm>
              <a:off x="4386" y="2874"/>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0" name="Line 1035"/>
            <p:cNvSpPr>
              <a:spLocks noChangeShapeType="1"/>
            </p:cNvSpPr>
            <p:nvPr/>
          </p:nvSpPr>
          <p:spPr bwMode="auto">
            <a:xfrm>
              <a:off x="4386" y="2610"/>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1" name="Line 1036"/>
            <p:cNvSpPr>
              <a:spLocks noChangeShapeType="1"/>
            </p:cNvSpPr>
            <p:nvPr/>
          </p:nvSpPr>
          <p:spPr bwMode="auto">
            <a:xfrm>
              <a:off x="4386" y="2352"/>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2" name="Line 1037"/>
            <p:cNvSpPr>
              <a:spLocks noChangeShapeType="1"/>
            </p:cNvSpPr>
            <p:nvPr/>
          </p:nvSpPr>
          <p:spPr bwMode="auto">
            <a:xfrm>
              <a:off x="4386" y="2088"/>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3" name="Line 1038"/>
            <p:cNvSpPr>
              <a:spLocks noChangeShapeType="1"/>
            </p:cNvSpPr>
            <p:nvPr/>
          </p:nvSpPr>
          <p:spPr bwMode="auto">
            <a:xfrm>
              <a:off x="4416" y="3132"/>
              <a:ext cx="78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4" name="Line 1039"/>
            <p:cNvSpPr>
              <a:spLocks noChangeShapeType="1"/>
            </p:cNvSpPr>
            <p:nvPr/>
          </p:nvSpPr>
          <p:spPr bwMode="auto">
            <a:xfrm flipV="1">
              <a:off x="4416" y="313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5" name="Line 1040"/>
            <p:cNvSpPr>
              <a:spLocks noChangeShapeType="1"/>
            </p:cNvSpPr>
            <p:nvPr/>
          </p:nvSpPr>
          <p:spPr bwMode="auto">
            <a:xfrm flipV="1">
              <a:off x="4680" y="313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6" name="Line 1041"/>
            <p:cNvSpPr>
              <a:spLocks noChangeShapeType="1"/>
            </p:cNvSpPr>
            <p:nvPr/>
          </p:nvSpPr>
          <p:spPr bwMode="auto">
            <a:xfrm flipV="1">
              <a:off x="4938" y="313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7" name="Line 1042"/>
            <p:cNvSpPr>
              <a:spLocks noChangeShapeType="1"/>
            </p:cNvSpPr>
            <p:nvPr/>
          </p:nvSpPr>
          <p:spPr bwMode="auto">
            <a:xfrm flipV="1">
              <a:off x="5202" y="313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8" name="Line 1043"/>
            <p:cNvSpPr>
              <a:spLocks noChangeShapeType="1"/>
            </p:cNvSpPr>
            <p:nvPr/>
          </p:nvSpPr>
          <p:spPr bwMode="auto">
            <a:xfrm>
              <a:off x="4434" y="2130"/>
              <a:ext cx="1" cy="16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9" name="Line 1044"/>
            <p:cNvSpPr>
              <a:spLocks noChangeShapeType="1"/>
            </p:cNvSpPr>
            <p:nvPr/>
          </p:nvSpPr>
          <p:spPr bwMode="auto">
            <a:xfrm>
              <a:off x="4434" y="2298"/>
              <a:ext cx="1" cy="16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0" name="Line 1045"/>
            <p:cNvSpPr>
              <a:spLocks noChangeShapeType="1"/>
            </p:cNvSpPr>
            <p:nvPr/>
          </p:nvSpPr>
          <p:spPr bwMode="auto">
            <a:xfrm>
              <a:off x="4434" y="2466"/>
              <a:ext cx="336" cy="16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1" name="Line 1046"/>
            <p:cNvSpPr>
              <a:spLocks noChangeShapeType="1"/>
            </p:cNvSpPr>
            <p:nvPr/>
          </p:nvSpPr>
          <p:spPr bwMode="auto">
            <a:xfrm flipH="1">
              <a:off x="4674" y="2634"/>
              <a:ext cx="96" cy="8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2" name="Line 1047"/>
            <p:cNvSpPr>
              <a:spLocks noChangeShapeType="1"/>
            </p:cNvSpPr>
            <p:nvPr/>
          </p:nvSpPr>
          <p:spPr bwMode="auto">
            <a:xfrm>
              <a:off x="4674" y="2718"/>
              <a:ext cx="252" cy="8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3" name="Line 1048"/>
            <p:cNvSpPr>
              <a:spLocks noChangeShapeType="1"/>
            </p:cNvSpPr>
            <p:nvPr/>
          </p:nvSpPr>
          <p:spPr bwMode="auto">
            <a:xfrm flipH="1">
              <a:off x="4530" y="2802"/>
              <a:ext cx="396" cy="8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4" name="Line 1049"/>
            <p:cNvSpPr>
              <a:spLocks noChangeShapeType="1"/>
            </p:cNvSpPr>
            <p:nvPr/>
          </p:nvSpPr>
          <p:spPr bwMode="auto">
            <a:xfrm flipH="1">
              <a:off x="4500" y="2886"/>
              <a:ext cx="30" cy="8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5" name="Line 1050"/>
            <p:cNvSpPr>
              <a:spLocks noChangeShapeType="1"/>
            </p:cNvSpPr>
            <p:nvPr/>
          </p:nvSpPr>
          <p:spPr bwMode="auto">
            <a:xfrm flipH="1">
              <a:off x="4488" y="2970"/>
              <a:ext cx="12" cy="36"/>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6" name="Rectangle 1051"/>
            <p:cNvSpPr>
              <a:spLocks noChangeArrowheads="1"/>
            </p:cNvSpPr>
            <p:nvPr/>
          </p:nvSpPr>
          <p:spPr bwMode="auto">
            <a:xfrm>
              <a:off x="4284" y="307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0</a:t>
              </a:r>
              <a:endParaRPr lang="en-US" altLang="en-US"/>
            </a:p>
          </p:txBody>
        </p:sp>
        <p:sp>
          <p:nvSpPr>
            <p:cNvPr id="71787" name="Rectangle 1052"/>
            <p:cNvSpPr>
              <a:spLocks noChangeArrowheads="1"/>
            </p:cNvSpPr>
            <p:nvPr/>
          </p:nvSpPr>
          <p:spPr bwMode="auto">
            <a:xfrm>
              <a:off x="4284" y="282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a:t>
              </a:r>
              <a:endParaRPr lang="en-US" altLang="en-US"/>
            </a:p>
          </p:txBody>
        </p:sp>
        <p:sp>
          <p:nvSpPr>
            <p:cNvPr id="71788" name="Rectangle 1053"/>
            <p:cNvSpPr>
              <a:spLocks noChangeArrowheads="1"/>
            </p:cNvSpPr>
            <p:nvPr/>
          </p:nvSpPr>
          <p:spPr bwMode="auto">
            <a:xfrm>
              <a:off x="4284" y="255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2</a:t>
              </a:r>
              <a:endParaRPr lang="en-US" altLang="en-US"/>
            </a:p>
          </p:txBody>
        </p:sp>
        <p:sp>
          <p:nvSpPr>
            <p:cNvPr id="71789" name="Rectangle 1054"/>
            <p:cNvSpPr>
              <a:spLocks noChangeArrowheads="1"/>
            </p:cNvSpPr>
            <p:nvPr/>
          </p:nvSpPr>
          <p:spPr bwMode="auto">
            <a:xfrm>
              <a:off x="4284" y="229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3</a:t>
              </a:r>
              <a:endParaRPr lang="en-US" altLang="en-US"/>
            </a:p>
          </p:txBody>
        </p:sp>
        <p:sp>
          <p:nvSpPr>
            <p:cNvPr id="71790" name="Rectangle 1055"/>
            <p:cNvSpPr>
              <a:spLocks noChangeArrowheads="1"/>
            </p:cNvSpPr>
            <p:nvPr/>
          </p:nvSpPr>
          <p:spPr bwMode="auto">
            <a:xfrm>
              <a:off x="4284" y="203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4</a:t>
              </a:r>
              <a:endParaRPr lang="en-US" altLang="en-US"/>
            </a:p>
          </p:txBody>
        </p:sp>
        <p:sp>
          <p:nvSpPr>
            <p:cNvPr id="71791" name="Rectangle 1056"/>
            <p:cNvSpPr>
              <a:spLocks noChangeArrowheads="1"/>
            </p:cNvSpPr>
            <p:nvPr/>
          </p:nvSpPr>
          <p:spPr bwMode="auto">
            <a:xfrm>
              <a:off x="4392" y="321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0</a:t>
              </a:r>
              <a:endParaRPr lang="en-US" altLang="en-US"/>
            </a:p>
          </p:txBody>
        </p:sp>
        <p:sp>
          <p:nvSpPr>
            <p:cNvPr id="71792" name="Rectangle 1057"/>
            <p:cNvSpPr>
              <a:spLocks noChangeArrowheads="1"/>
            </p:cNvSpPr>
            <p:nvPr/>
          </p:nvSpPr>
          <p:spPr bwMode="auto">
            <a:xfrm>
              <a:off x="4626" y="321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50</a:t>
              </a:r>
              <a:endParaRPr lang="en-US" altLang="en-US"/>
            </a:p>
          </p:txBody>
        </p:sp>
        <p:sp>
          <p:nvSpPr>
            <p:cNvPr id="71793" name="Rectangle 1058"/>
            <p:cNvSpPr>
              <a:spLocks noChangeArrowheads="1"/>
            </p:cNvSpPr>
            <p:nvPr/>
          </p:nvSpPr>
          <p:spPr bwMode="auto">
            <a:xfrm>
              <a:off x="4860" y="3216"/>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100</a:t>
              </a:r>
              <a:endParaRPr lang="en-US" altLang="en-US"/>
            </a:p>
          </p:txBody>
        </p:sp>
        <p:sp>
          <p:nvSpPr>
            <p:cNvPr id="71794" name="Rectangle 1059"/>
            <p:cNvSpPr>
              <a:spLocks noChangeArrowheads="1"/>
            </p:cNvSpPr>
            <p:nvPr/>
          </p:nvSpPr>
          <p:spPr bwMode="auto">
            <a:xfrm>
              <a:off x="5124" y="3216"/>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150</a:t>
              </a:r>
              <a:endParaRPr lang="en-US" altLang="en-US"/>
            </a:p>
          </p:txBody>
        </p:sp>
        <p:sp>
          <p:nvSpPr>
            <p:cNvPr id="71795" name="Rectangle 1060"/>
            <p:cNvSpPr>
              <a:spLocks noChangeArrowheads="1"/>
            </p:cNvSpPr>
            <p:nvPr/>
          </p:nvSpPr>
          <p:spPr bwMode="auto">
            <a:xfrm>
              <a:off x="4512" y="3378"/>
              <a:ext cx="5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000">
                  <a:solidFill>
                    <a:srgbClr val="000000"/>
                  </a:solidFill>
                </a:rPr>
                <a:t>scattering (Mm</a:t>
              </a:r>
              <a:endParaRPr lang="en-US" altLang="en-US"/>
            </a:p>
          </p:txBody>
        </p:sp>
        <p:sp>
          <p:nvSpPr>
            <p:cNvPr id="71796" name="Rectangle 1061"/>
            <p:cNvSpPr>
              <a:spLocks noChangeArrowheads="1"/>
            </p:cNvSpPr>
            <p:nvPr/>
          </p:nvSpPr>
          <p:spPr bwMode="auto">
            <a:xfrm>
              <a:off x="5034" y="3366"/>
              <a:ext cx="5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700">
                  <a:solidFill>
                    <a:srgbClr val="000000"/>
                  </a:solidFill>
                </a:rPr>
                <a:t>-1</a:t>
              </a:r>
              <a:endParaRPr lang="en-US" altLang="en-US"/>
            </a:p>
          </p:txBody>
        </p:sp>
        <p:sp>
          <p:nvSpPr>
            <p:cNvPr id="71797" name="Rectangle 1062"/>
            <p:cNvSpPr>
              <a:spLocks noChangeArrowheads="1"/>
            </p:cNvSpPr>
            <p:nvPr/>
          </p:nvSpPr>
          <p:spPr bwMode="auto">
            <a:xfrm>
              <a:off x="5082" y="3378"/>
              <a:ext cx="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000">
                  <a:solidFill>
                    <a:srgbClr val="000000"/>
                  </a:solidFill>
                </a:rPr>
                <a:t>)</a:t>
              </a:r>
              <a:endParaRPr lang="en-US" altLang="en-US"/>
            </a:p>
          </p:txBody>
        </p:sp>
        <p:sp>
          <p:nvSpPr>
            <p:cNvPr id="71798" name="Rectangle 1063"/>
            <p:cNvSpPr>
              <a:spLocks noChangeArrowheads="1"/>
            </p:cNvSpPr>
            <p:nvPr/>
          </p:nvSpPr>
          <p:spPr bwMode="auto">
            <a:xfrm rot="-5400000">
              <a:off x="4042" y="2528"/>
              <a:ext cx="32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alt (km)</a:t>
              </a:r>
              <a:endParaRPr lang="en-US" altLang="en-US" sz="1200"/>
            </a:p>
          </p:txBody>
        </p:sp>
      </p:grpSp>
      <p:sp>
        <p:nvSpPr>
          <p:cNvPr id="34820" name="Line 1064"/>
          <p:cNvSpPr>
            <a:spLocks noChangeShapeType="1"/>
          </p:cNvSpPr>
          <p:nvPr/>
        </p:nvSpPr>
        <p:spPr bwMode="auto">
          <a:xfrm flipV="1">
            <a:off x="6324600" y="4622800"/>
            <a:ext cx="457200" cy="609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1684" name="Rectangle 1065"/>
          <p:cNvSpPr>
            <a:spLocks noChangeArrowheads="1"/>
          </p:cNvSpPr>
          <p:nvPr/>
        </p:nvSpPr>
        <p:spPr bwMode="auto">
          <a:xfrm>
            <a:off x="3657600" y="2298700"/>
            <a:ext cx="1123950" cy="121920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1685" name="Rectangle 1066"/>
          <p:cNvSpPr>
            <a:spLocks noChangeArrowheads="1"/>
          </p:cNvSpPr>
          <p:nvPr/>
        </p:nvSpPr>
        <p:spPr bwMode="auto">
          <a:xfrm>
            <a:off x="3657600" y="2298700"/>
            <a:ext cx="1123950" cy="1219200"/>
          </a:xfrm>
          <a:prstGeom prst="rect">
            <a:avLst/>
          </a:prstGeom>
          <a:solidFill>
            <a:srgbClr val="CCFFFF"/>
          </a:solidFill>
          <a:ln w="9525">
            <a:solidFill>
              <a:srgbClr val="000000"/>
            </a:solidFill>
            <a:miter lim="800000"/>
            <a:headEnd/>
            <a:tailEnd/>
          </a:ln>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1686" name="Line 1067"/>
          <p:cNvSpPr>
            <a:spLocks noChangeShapeType="1"/>
          </p:cNvSpPr>
          <p:nvPr/>
        </p:nvSpPr>
        <p:spPr bwMode="auto">
          <a:xfrm>
            <a:off x="3657600" y="2298700"/>
            <a:ext cx="1588" cy="1219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1068"/>
          <p:cNvSpPr>
            <a:spLocks noChangeShapeType="1"/>
          </p:cNvSpPr>
          <p:nvPr/>
        </p:nvSpPr>
        <p:spPr bwMode="auto">
          <a:xfrm>
            <a:off x="3609975" y="3517900"/>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1069"/>
          <p:cNvSpPr>
            <a:spLocks noChangeShapeType="1"/>
          </p:cNvSpPr>
          <p:nvPr/>
        </p:nvSpPr>
        <p:spPr bwMode="auto">
          <a:xfrm>
            <a:off x="3609975" y="3213100"/>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1070"/>
          <p:cNvSpPr>
            <a:spLocks noChangeShapeType="1"/>
          </p:cNvSpPr>
          <p:nvPr/>
        </p:nvSpPr>
        <p:spPr bwMode="auto">
          <a:xfrm>
            <a:off x="3609975" y="2908300"/>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71"/>
          <p:cNvSpPr>
            <a:spLocks noChangeShapeType="1"/>
          </p:cNvSpPr>
          <p:nvPr/>
        </p:nvSpPr>
        <p:spPr bwMode="auto">
          <a:xfrm>
            <a:off x="3609975" y="2603500"/>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Line 1072"/>
          <p:cNvSpPr>
            <a:spLocks noChangeShapeType="1"/>
          </p:cNvSpPr>
          <p:nvPr/>
        </p:nvSpPr>
        <p:spPr bwMode="auto">
          <a:xfrm>
            <a:off x="3609975" y="2298700"/>
            <a:ext cx="476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2" name="Line 1073"/>
          <p:cNvSpPr>
            <a:spLocks noChangeShapeType="1"/>
          </p:cNvSpPr>
          <p:nvPr/>
        </p:nvSpPr>
        <p:spPr bwMode="auto">
          <a:xfrm>
            <a:off x="3657600" y="3517900"/>
            <a:ext cx="11239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3" name="Line 1074"/>
          <p:cNvSpPr>
            <a:spLocks noChangeShapeType="1"/>
          </p:cNvSpPr>
          <p:nvPr/>
        </p:nvSpPr>
        <p:spPr bwMode="auto">
          <a:xfrm flipV="1">
            <a:off x="3657600" y="3517900"/>
            <a:ext cx="1588"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4" name="Line 1075"/>
          <p:cNvSpPr>
            <a:spLocks noChangeShapeType="1"/>
          </p:cNvSpPr>
          <p:nvPr/>
        </p:nvSpPr>
        <p:spPr bwMode="auto">
          <a:xfrm flipV="1">
            <a:off x="4029075" y="3517900"/>
            <a:ext cx="1588"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5" name="Line 1076"/>
          <p:cNvSpPr>
            <a:spLocks noChangeShapeType="1"/>
          </p:cNvSpPr>
          <p:nvPr/>
        </p:nvSpPr>
        <p:spPr bwMode="auto">
          <a:xfrm flipV="1">
            <a:off x="4410075" y="3517900"/>
            <a:ext cx="1588"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6" name="Line 1077"/>
          <p:cNvSpPr>
            <a:spLocks noChangeShapeType="1"/>
          </p:cNvSpPr>
          <p:nvPr/>
        </p:nvSpPr>
        <p:spPr bwMode="auto">
          <a:xfrm flipV="1">
            <a:off x="4781550" y="3517900"/>
            <a:ext cx="1588" cy="476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7" name="Line 1078"/>
          <p:cNvSpPr>
            <a:spLocks noChangeShapeType="1"/>
          </p:cNvSpPr>
          <p:nvPr/>
        </p:nvSpPr>
        <p:spPr bwMode="auto">
          <a:xfrm>
            <a:off x="3657600" y="2336800"/>
            <a:ext cx="1588" cy="19050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8" name="Line 1079"/>
          <p:cNvSpPr>
            <a:spLocks noChangeShapeType="1"/>
          </p:cNvSpPr>
          <p:nvPr/>
        </p:nvSpPr>
        <p:spPr bwMode="auto">
          <a:xfrm>
            <a:off x="3657600" y="2527300"/>
            <a:ext cx="1588" cy="20002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9" name="Line 1080"/>
          <p:cNvSpPr>
            <a:spLocks noChangeShapeType="1"/>
          </p:cNvSpPr>
          <p:nvPr/>
        </p:nvSpPr>
        <p:spPr bwMode="auto">
          <a:xfrm>
            <a:off x="3657600" y="2727325"/>
            <a:ext cx="533400" cy="20002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0" name="Line 1081"/>
          <p:cNvSpPr>
            <a:spLocks noChangeShapeType="1"/>
          </p:cNvSpPr>
          <p:nvPr/>
        </p:nvSpPr>
        <p:spPr bwMode="auto">
          <a:xfrm>
            <a:off x="4191000" y="2936875"/>
            <a:ext cx="266700" cy="9525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1" name="Line 1082"/>
          <p:cNvSpPr>
            <a:spLocks noChangeShapeType="1"/>
          </p:cNvSpPr>
          <p:nvPr/>
        </p:nvSpPr>
        <p:spPr bwMode="auto">
          <a:xfrm>
            <a:off x="4457700" y="3032125"/>
            <a:ext cx="209550" cy="9525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2" name="Line 1083"/>
          <p:cNvSpPr>
            <a:spLocks noChangeShapeType="1"/>
          </p:cNvSpPr>
          <p:nvPr/>
        </p:nvSpPr>
        <p:spPr bwMode="auto">
          <a:xfrm>
            <a:off x="4667250" y="3127375"/>
            <a:ext cx="47625" cy="9525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3" name="Line 1084"/>
          <p:cNvSpPr>
            <a:spLocks noChangeShapeType="1"/>
          </p:cNvSpPr>
          <p:nvPr/>
        </p:nvSpPr>
        <p:spPr bwMode="auto">
          <a:xfrm>
            <a:off x="4714875" y="3222625"/>
            <a:ext cx="28575" cy="10477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4" name="Line 1085"/>
          <p:cNvSpPr>
            <a:spLocks noChangeShapeType="1"/>
          </p:cNvSpPr>
          <p:nvPr/>
        </p:nvSpPr>
        <p:spPr bwMode="auto">
          <a:xfrm>
            <a:off x="4743450" y="3327400"/>
            <a:ext cx="9525" cy="47625"/>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Rectangle 1086"/>
          <p:cNvSpPr>
            <a:spLocks noChangeArrowheads="1"/>
          </p:cNvSpPr>
          <p:nvPr/>
        </p:nvSpPr>
        <p:spPr bwMode="auto">
          <a:xfrm>
            <a:off x="3448050" y="3432175"/>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0</a:t>
            </a:r>
            <a:endParaRPr lang="en-US" altLang="en-US"/>
          </a:p>
        </p:txBody>
      </p:sp>
      <p:sp>
        <p:nvSpPr>
          <p:cNvPr id="71706" name="Rectangle 1087"/>
          <p:cNvSpPr>
            <a:spLocks noChangeArrowheads="1"/>
          </p:cNvSpPr>
          <p:nvPr/>
        </p:nvSpPr>
        <p:spPr bwMode="auto">
          <a:xfrm>
            <a:off x="3448050" y="3127375"/>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a:t>
            </a:r>
            <a:endParaRPr lang="en-US" altLang="en-US"/>
          </a:p>
        </p:txBody>
      </p:sp>
      <p:sp>
        <p:nvSpPr>
          <p:cNvPr id="71707" name="Rectangle 1088"/>
          <p:cNvSpPr>
            <a:spLocks noChangeArrowheads="1"/>
          </p:cNvSpPr>
          <p:nvPr/>
        </p:nvSpPr>
        <p:spPr bwMode="auto">
          <a:xfrm>
            <a:off x="3448050" y="2822575"/>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2</a:t>
            </a:r>
            <a:endParaRPr lang="en-US" altLang="en-US"/>
          </a:p>
        </p:txBody>
      </p:sp>
      <p:sp>
        <p:nvSpPr>
          <p:cNvPr id="71708" name="Rectangle 1089"/>
          <p:cNvSpPr>
            <a:spLocks noChangeArrowheads="1"/>
          </p:cNvSpPr>
          <p:nvPr/>
        </p:nvSpPr>
        <p:spPr bwMode="auto">
          <a:xfrm>
            <a:off x="3448050" y="2517775"/>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3</a:t>
            </a:r>
            <a:endParaRPr lang="en-US" altLang="en-US"/>
          </a:p>
        </p:txBody>
      </p:sp>
      <p:sp>
        <p:nvSpPr>
          <p:cNvPr id="71709" name="Rectangle 1090"/>
          <p:cNvSpPr>
            <a:spLocks noChangeArrowheads="1"/>
          </p:cNvSpPr>
          <p:nvPr/>
        </p:nvSpPr>
        <p:spPr bwMode="auto">
          <a:xfrm>
            <a:off x="3448050" y="2212975"/>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4</a:t>
            </a:r>
            <a:endParaRPr lang="en-US" altLang="en-US"/>
          </a:p>
        </p:txBody>
      </p:sp>
      <p:sp>
        <p:nvSpPr>
          <p:cNvPr id="71710" name="Rectangle 1091"/>
          <p:cNvSpPr>
            <a:spLocks noChangeArrowheads="1"/>
          </p:cNvSpPr>
          <p:nvPr/>
        </p:nvSpPr>
        <p:spPr bwMode="auto">
          <a:xfrm>
            <a:off x="3619500" y="3651250"/>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0</a:t>
            </a:r>
            <a:endParaRPr lang="en-US" altLang="en-US"/>
          </a:p>
        </p:txBody>
      </p:sp>
      <p:sp>
        <p:nvSpPr>
          <p:cNvPr id="71711" name="Rectangle 1092"/>
          <p:cNvSpPr>
            <a:spLocks noChangeArrowheads="1"/>
          </p:cNvSpPr>
          <p:nvPr/>
        </p:nvSpPr>
        <p:spPr bwMode="auto">
          <a:xfrm>
            <a:off x="3943350" y="3651250"/>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50</a:t>
            </a:r>
            <a:endParaRPr lang="en-US" altLang="en-US"/>
          </a:p>
        </p:txBody>
      </p:sp>
      <p:sp>
        <p:nvSpPr>
          <p:cNvPr id="71712" name="Rectangle 1093"/>
          <p:cNvSpPr>
            <a:spLocks noChangeArrowheads="1"/>
          </p:cNvSpPr>
          <p:nvPr/>
        </p:nvSpPr>
        <p:spPr bwMode="auto">
          <a:xfrm>
            <a:off x="4286250" y="3651250"/>
            <a:ext cx="2524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100</a:t>
            </a:r>
            <a:endParaRPr lang="en-US" altLang="en-US"/>
          </a:p>
        </p:txBody>
      </p:sp>
      <p:sp>
        <p:nvSpPr>
          <p:cNvPr id="71713" name="Rectangle 1094"/>
          <p:cNvSpPr>
            <a:spLocks noChangeArrowheads="1"/>
          </p:cNvSpPr>
          <p:nvPr/>
        </p:nvSpPr>
        <p:spPr bwMode="auto">
          <a:xfrm>
            <a:off x="4657725" y="3651250"/>
            <a:ext cx="2524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150</a:t>
            </a:r>
            <a:endParaRPr lang="en-US" altLang="en-US"/>
          </a:p>
        </p:txBody>
      </p:sp>
      <p:sp>
        <p:nvSpPr>
          <p:cNvPr id="71714" name="Rectangle 1095"/>
          <p:cNvSpPr>
            <a:spLocks noChangeArrowheads="1"/>
          </p:cNvSpPr>
          <p:nvPr/>
        </p:nvSpPr>
        <p:spPr bwMode="auto">
          <a:xfrm>
            <a:off x="3781425" y="380365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000">
                <a:solidFill>
                  <a:srgbClr val="000000"/>
                </a:solidFill>
              </a:rPr>
              <a:t>scattering (Mm</a:t>
            </a:r>
            <a:endParaRPr lang="en-US" altLang="en-US"/>
          </a:p>
        </p:txBody>
      </p:sp>
      <p:sp>
        <p:nvSpPr>
          <p:cNvPr id="71715" name="Rectangle 1096"/>
          <p:cNvSpPr>
            <a:spLocks noChangeArrowheads="1"/>
          </p:cNvSpPr>
          <p:nvPr/>
        </p:nvSpPr>
        <p:spPr bwMode="auto">
          <a:xfrm>
            <a:off x="4610100" y="3784600"/>
            <a:ext cx="7937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700">
                <a:solidFill>
                  <a:srgbClr val="000000"/>
                </a:solidFill>
              </a:rPr>
              <a:t>-1</a:t>
            </a:r>
            <a:endParaRPr lang="en-US" altLang="en-US"/>
          </a:p>
        </p:txBody>
      </p:sp>
      <p:sp>
        <p:nvSpPr>
          <p:cNvPr id="71716" name="Rectangle 1097"/>
          <p:cNvSpPr>
            <a:spLocks noChangeArrowheads="1"/>
          </p:cNvSpPr>
          <p:nvPr/>
        </p:nvSpPr>
        <p:spPr bwMode="auto">
          <a:xfrm>
            <a:off x="4686300" y="3803650"/>
            <a:ext cx="428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000">
                <a:solidFill>
                  <a:srgbClr val="000000"/>
                </a:solidFill>
              </a:rPr>
              <a:t>)</a:t>
            </a:r>
            <a:endParaRPr lang="en-US" altLang="en-US"/>
          </a:p>
        </p:txBody>
      </p:sp>
      <p:sp>
        <p:nvSpPr>
          <p:cNvPr id="71717" name="Rectangle 1098"/>
          <p:cNvSpPr>
            <a:spLocks noChangeArrowheads="1"/>
          </p:cNvSpPr>
          <p:nvPr/>
        </p:nvSpPr>
        <p:spPr bwMode="auto">
          <a:xfrm rot="-5400000">
            <a:off x="3063082" y="2778918"/>
            <a:ext cx="508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alt (km)</a:t>
            </a:r>
            <a:endParaRPr lang="en-US" altLang="en-US" sz="1200"/>
          </a:p>
        </p:txBody>
      </p:sp>
      <p:sp>
        <p:nvSpPr>
          <p:cNvPr id="34855" name="Line 1099"/>
          <p:cNvSpPr>
            <a:spLocks noChangeShapeType="1"/>
          </p:cNvSpPr>
          <p:nvPr/>
        </p:nvSpPr>
        <p:spPr bwMode="auto">
          <a:xfrm flipH="1" flipV="1">
            <a:off x="4876800" y="3403600"/>
            <a:ext cx="30480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grpSp>
        <p:nvGrpSpPr>
          <p:cNvPr id="71719" name="Group 1100"/>
          <p:cNvGrpSpPr>
            <a:grpSpLocks/>
          </p:cNvGrpSpPr>
          <p:nvPr/>
        </p:nvGrpSpPr>
        <p:grpSpPr bwMode="auto">
          <a:xfrm>
            <a:off x="1092200" y="2432050"/>
            <a:ext cx="1684338" cy="2087563"/>
            <a:chOff x="688" y="1986"/>
            <a:chExt cx="1061" cy="1315"/>
          </a:xfrm>
        </p:grpSpPr>
        <p:sp>
          <p:nvSpPr>
            <p:cNvPr id="71731" name="Rectangle 1101"/>
            <p:cNvSpPr>
              <a:spLocks noChangeArrowheads="1"/>
            </p:cNvSpPr>
            <p:nvPr/>
          </p:nvSpPr>
          <p:spPr bwMode="auto">
            <a:xfrm>
              <a:off x="972" y="2040"/>
              <a:ext cx="696" cy="91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1732" name="Rectangle 1102"/>
            <p:cNvSpPr>
              <a:spLocks noChangeArrowheads="1"/>
            </p:cNvSpPr>
            <p:nvPr/>
          </p:nvSpPr>
          <p:spPr bwMode="auto">
            <a:xfrm>
              <a:off x="972" y="2040"/>
              <a:ext cx="696" cy="9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1733" name="Line 1103"/>
            <p:cNvSpPr>
              <a:spLocks noChangeShapeType="1"/>
            </p:cNvSpPr>
            <p:nvPr/>
          </p:nvSpPr>
          <p:spPr bwMode="auto">
            <a:xfrm>
              <a:off x="972" y="2040"/>
              <a:ext cx="1" cy="9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4" name="Line 1104"/>
            <p:cNvSpPr>
              <a:spLocks noChangeShapeType="1"/>
            </p:cNvSpPr>
            <p:nvPr/>
          </p:nvSpPr>
          <p:spPr bwMode="auto">
            <a:xfrm>
              <a:off x="942" y="2958"/>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5" name="Line 1105"/>
            <p:cNvSpPr>
              <a:spLocks noChangeShapeType="1"/>
            </p:cNvSpPr>
            <p:nvPr/>
          </p:nvSpPr>
          <p:spPr bwMode="auto">
            <a:xfrm>
              <a:off x="942" y="2730"/>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6" name="Line 1106"/>
            <p:cNvSpPr>
              <a:spLocks noChangeShapeType="1"/>
            </p:cNvSpPr>
            <p:nvPr/>
          </p:nvSpPr>
          <p:spPr bwMode="auto">
            <a:xfrm>
              <a:off x="942" y="2502"/>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7" name="Line 1107"/>
            <p:cNvSpPr>
              <a:spLocks noChangeShapeType="1"/>
            </p:cNvSpPr>
            <p:nvPr/>
          </p:nvSpPr>
          <p:spPr bwMode="auto">
            <a:xfrm>
              <a:off x="942" y="2268"/>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8" name="Line 1108"/>
            <p:cNvSpPr>
              <a:spLocks noChangeShapeType="1"/>
            </p:cNvSpPr>
            <p:nvPr/>
          </p:nvSpPr>
          <p:spPr bwMode="auto">
            <a:xfrm>
              <a:off x="942" y="2040"/>
              <a:ext cx="3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9" name="Line 1109"/>
            <p:cNvSpPr>
              <a:spLocks noChangeShapeType="1"/>
            </p:cNvSpPr>
            <p:nvPr/>
          </p:nvSpPr>
          <p:spPr bwMode="auto">
            <a:xfrm>
              <a:off x="972" y="2958"/>
              <a:ext cx="69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0" name="Line 1110"/>
            <p:cNvSpPr>
              <a:spLocks noChangeShapeType="1"/>
            </p:cNvSpPr>
            <p:nvPr/>
          </p:nvSpPr>
          <p:spPr bwMode="auto">
            <a:xfrm flipV="1">
              <a:off x="972" y="295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1" name="Line 1111"/>
            <p:cNvSpPr>
              <a:spLocks noChangeShapeType="1"/>
            </p:cNvSpPr>
            <p:nvPr/>
          </p:nvSpPr>
          <p:spPr bwMode="auto">
            <a:xfrm flipV="1">
              <a:off x="1206" y="295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2" name="Line 1112"/>
            <p:cNvSpPr>
              <a:spLocks noChangeShapeType="1"/>
            </p:cNvSpPr>
            <p:nvPr/>
          </p:nvSpPr>
          <p:spPr bwMode="auto">
            <a:xfrm flipV="1">
              <a:off x="1434" y="295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3" name="Line 1113"/>
            <p:cNvSpPr>
              <a:spLocks noChangeShapeType="1"/>
            </p:cNvSpPr>
            <p:nvPr/>
          </p:nvSpPr>
          <p:spPr bwMode="auto">
            <a:xfrm flipV="1">
              <a:off x="1668" y="2958"/>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4" name="Line 1114"/>
            <p:cNvSpPr>
              <a:spLocks noChangeShapeType="1"/>
            </p:cNvSpPr>
            <p:nvPr/>
          </p:nvSpPr>
          <p:spPr bwMode="auto">
            <a:xfrm>
              <a:off x="1008" y="2112"/>
              <a:ext cx="66" cy="15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5" name="Line 1115"/>
            <p:cNvSpPr>
              <a:spLocks noChangeShapeType="1"/>
            </p:cNvSpPr>
            <p:nvPr/>
          </p:nvSpPr>
          <p:spPr bwMode="auto">
            <a:xfrm flipH="1">
              <a:off x="990" y="2250"/>
              <a:ext cx="78" cy="13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6" name="Line 1116"/>
            <p:cNvSpPr>
              <a:spLocks noChangeShapeType="1"/>
            </p:cNvSpPr>
            <p:nvPr/>
          </p:nvSpPr>
          <p:spPr bwMode="auto">
            <a:xfrm>
              <a:off x="990" y="2388"/>
              <a:ext cx="24"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7" name="Line 1117"/>
            <p:cNvSpPr>
              <a:spLocks noChangeShapeType="1"/>
            </p:cNvSpPr>
            <p:nvPr/>
          </p:nvSpPr>
          <p:spPr bwMode="auto">
            <a:xfrm>
              <a:off x="1008" y="2496"/>
              <a:ext cx="72" cy="108"/>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8" name="Line 1118"/>
            <p:cNvSpPr>
              <a:spLocks noChangeShapeType="1"/>
            </p:cNvSpPr>
            <p:nvPr/>
          </p:nvSpPr>
          <p:spPr bwMode="auto">
            <a:xfrm flipH="1">
              <a:off x="1056" y="2592"/>
              <a:ext cx="24" cy="72"/>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9" name="Line 1119"/>
            <p:cNvSpPr>
              <a:spLocks noChangeShapeType="1"/>
            </p:cNvSpPr>
            <p:nvPr/>
          </p:nvSpPr>
          <p:spPr bwMode="auto">
            <a:xfrm>
              <a:off x="1056" y="2640"/>
              <a:ext cx="0" cy="96"/>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0" name="Line 1120"/>
            <p:cNvSpPr>
              <a:spLocks noChangeShapeType="1"/>
            </p:cNvSpPr>
            <p:nvPr/>
          </p:nvSpPr>
          <p:spPr bwMode="auto">
            <a:xfrm flipH="1">
              <a:off x="1038" y="2736"/>
              <a:ext cx="18" cy="8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1" name="Line 1121"/>
            <p:cNvSpPr>
              <a:spLocks noChangeShapeType="1"/>
            </p:cNvSpPr>
            <p:nvPr/>
          </p:nvSpPr>
          <p:spPr bwMode="auto">
            <a:xfrm flipH="1">
              <a:off x="1008" y="2784"/>
              <a:ext cx="48" cy="96"/>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2" name="Rectangle 1122"/>
            <p:cNvSpPr>
              <a:spLocks noChangeArrowheads="1"/>
            </p:cNvSpPr>
            <p:nvPr/>
          </p:nvSpPr>
          <p:spPr bwMode="auto">
            <a:xfrm>
              <a:off x="840" y="290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0</a:t>
              </a:r>
              <a:endParaRPr lang="en-US" altLang="en-US"/>
            </a:p>
          </p:txBody>
        </p:sp>
        <p:sp>
          <p:nvSpPr>
            <p:cNvPr id="71753" name="Rectangle 1123"/>
            <p:cNvSpPr>
              <a:spLocks noChangeArrowheads="1"/>
            </p:cNvSpPr>
            <p:nvPr/>
          </p:nvSpPr>
          <p:spPr bwMode="auto">
            <a:xfrm>
              <a:off x="840" y="267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a:t>
              </a:r>
              <a:endParaRPr lang="en-US" altLang="en-US"/>
            </a:p>
          </p:txBody>
        </p:sp>
        <p:sp>
          <p:nvSpPr>
            <p:cNvPr id="71754" name="Rectangle 1124"/>
            <p:cNvSpPr>
              <a:spLocks noChangeArrowheads="1"/>
            </p:cNvSpPr>
            <p:nvPr/>
          </p:nvSpPr>
          <p:spPr bwMode="auto">
            <a:xfrm>
              <a:off x="840" y="244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2</a:t>
              </a:r>
              <a:endParaRPr lang="en-US" altLang="en-US"/>
            </a:p>
          </p:txBody>
        </p:sp>
        <p:sp>
          <p:nvSpPr>
            <p:cNvPr id="71755" name="Rectangle 1125"/>
            <p:cNvSpPr>
              <a:spLocks noChangeArrowheads="1"/>
            </p:cNvSpPr>
            <p:nvPr/>
          </p:nvSpPr>
          <p:spPr bwMode="auto">
            <a:xfrm>
              <a:off x="840" y="221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3</a:t>
              </a:r>
              <a:endParaRPr lang="en-US" altLang="en-US"/>
            </a:p>
          </p:txBody>
        </p:sp>
        <p:sp>
          <p:nvSpPr>
            <p:cNvPr id="71756" name="Rectangle 1126"/>
            <p:cNvSpPr>
              <a:spLocks noChangeArrowheads="1"/>
            </p:cNvSpPr>
            <p:nvPr/>
          </p:nvSpPr>
          <p:spPr bwMode="auto">
            <a:xfrm>
              <a:off x="840" y="198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4</a:t>
              </a:r>
              <a:endParaRPr lang="en-US" altLang="en-US"/>
            </a:p>
          </p:txBody>
        </p:sp>
        <p:sp>
          <p:nvSpPr>
            <p:cNvPr id="71757" name="Rectangle 1127"/>
            <p:cNvSpPr>
              <a:spLocks noChangeArrowheads="1"/>
            </p:cNvSpPr>
            <p:nvPr/>
          </p:nvSpPr>
          <p:spPr bwMode="auto">
            <a:xfrm>
              <a:off x="948" y="3042"/>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0</a:t>
              </a:r>
              <a:endParaRPr lang="en-US" altLang="en-US"/>
            </a:p>
          </p:txBody>
        </p:sp>
        <p:sp>
          <p:nvSpPr>
            <p:cNvPr id="71758" name="Rectangle 1128"/>
            <p:cNvSpPr>
              <a:spLocks noChangeArrowheads="1"/>
            </p:cNvSpPr>
            <p:nvPr/>
          </p:nvSpPr>
          <p:spPr bwMode="auto">
            <a:xfrm>
              <a:off x="1152" y="3042"/>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50</a:t>
              </a:r>
              <a:endParaRPr lang="en-US" altLang="en-US"/>
            </a:p>
          </p:txBody>
        </p:sp>
        <p:sp>
          <p:nvSpPr>
            <p:cNvPr id="71759" name="Rectangle 1129"/>
            <p:cNvSpPr>
              <a:spLocks noChangeArrowheads="1"/>
            </p:cNvSpPr>
            <p:nvPr/>
          </p:nvSpPr>
          <p:spPr bwMode="auto">
            <a:xfrm>
              <a:off x="1356" y="3042"/>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100</a:t>
              </a:r>
              <a:endParaRPr lang="en-US" altLang="en-US"/>
            </a:p>
          </p:txBody>
        </p:sp>
        <p:sp>
          <p:nvSpPr>
            <p:cNvPr id="71760" name="Rectangle 1130"/>
            <p:cNvSpPr>
              <a:spLocks noChangeArrowheads="1"/>
            </p:cNvSpPr>
            <p:nvPr/>
          </p:nvSpPr>
          <p:spPr bwMode="auto">
            <a:xfrm>
              <a:off x="1590" y="3042"/>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150</a:t>
              </a:r>
              <a:endParaRPr lang="en-US" altLang="en-US"/>
            </a:p>
          </p:txBody>
        </p:sp>
        <p:sp>
          <p:nvSpPr>
            <p:cNvPr id="71761" name="Rectangle 1131"/>
            <p:cNvSpPr>
              <a:spLocks noChangeArrowheads="1"/>
            </p:cNvSpPr>
            <p:nvPr/>
          </p:nvSpPr>
          <p:spPr bwMode="auto">
            <a:xfrm>
              <a:off x="984" y="3186"/>
              <a:ext cx="63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scattering (Mm</a:t>
              </a:r>
              <a:endParaRPr lang="en-US" altLang="en-US"/>
            </a:p>
          </p:txBody>
        </p:sp>
        <p:sp>
          <p:nvSpPr>
            <p:cNvPr id="71762" name="Rectangle 1132"/>
            <p:cNvSpPr>
              <a:spLocks noChangeArrowheads="1"/>
            </p:cNvSpPr>
            <p:nvPr/>
          </p:nvSpPr>
          <p:spPr bwMode="auto">
            <a:xfrm>
              <a:off x="1602" y="3162"/>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800">
                  <a:solidFill>
                    <a:srgbClr val="000000"/>
                  </a:solidFill>
                </a:rPr>
                <a:t>-1</a:t>
              </a:r>
              <a:endParaRPr lang="en-US" altLang="en-US"/>
            </a:p>
          </p:txBody>
        </p:sp>
        <p:sp>
          <p:nvSpPr>
            <p:cNvPr id="71763" name="Rectangle 1133"/>
            <p:cNvSpPr>
              <a:spLocks noChangeArrowheads="1"/>
            </p:cNvSpPr>
            <p:nvPr/>
          </p:nvSpPr>
          <p:spPr bwMode="auto">
            <a:xfrm>
              <a:off x="1662" y="3186"/>
              <a:ext cx="3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a:t>
              </a:r>
              <a:endParaRPr lang="en-US" altLang="en-US"/>
            </a:p>
          </p:txBody>
        </p:sp>
        <p:sp>
          <p:nvSpPr>
            <p:cNvPr id="71764" name="Rectangle 1134"/>
            <p:cNvSpPr>
              <a:spLocks noChangeArrowheads="1"/>
            </p:cNvSpPr>
            <p:nvPr/>
          </p:nvSpPr>
          <p:spPr bwMode="auto">
            <a:xfrm rot="-5400000">
              <a:off x="586" y="2438"/>
              <a:ext cx="32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a:solidFill>
                    <a:srgbClr val="000000"/>
                  </a:solidFill>
                </a:rPr>
                <a:t>alt (km)</a:t>
              </a:r>
              <a:endParaRPr lang="en-US" altLang="en-US"/>
            </a:p>
          </p:txBody>
        </p:sp>
      </p:grpSp>
      <p:sp>
        <p:nvSpPr>
          <p:cNvPr id="34857" name="Line 1135"/>
          <p:cNvSpPr>
            <a:spLocks noChangeShapeType="1"/>
          </p:cNvSpPr>
          <p:nvPr/>
        </p:nvSpPr>
        <p:spPr bwMode="auto">
          <a:xfrm flipV="1">
            <a:off x="2362200" y="4622800"/>
            <a:ext cx="0" cy="60960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58" name="Text Box 1138"/>
          <p:cNvSpPr txBox="1">
            <a:spLocks noChangeArrowheads="1"/>
          </p:cNvSpPr>
          <p:nvPr/>
        </p:nvSpPr>
        <p:spPr bwMode="auto">
          <a:xfrm rot="-5400000">
            <a:off x="-900906" y="3753644"/>
            <a:ext cx="2409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spcBef>
                <a:spcPct val="50000"/>
              </a:spcBef>
              <a:defRPr/>
            </a:pPr>
            <a:r>
              <a:rPr lang="en-US" sz="1800" smtClean="0">
                <a:latin typeface="Arial" charset="0"/>
              </a:rPr>
              <a:t>light scattering (Mm</a:t>
            </a:r>
            <a:r>
              <a:rPr lang="en-US" sz="1800" baseline="30000" smtClean="0">
                <a:latin typeface="Arial" charset="0"/>
              </a:rPr>
              <a:t>-1</a:t>
            </a:r>
            <a:r>
              <a:rPr lang="en-US" sz="1800" smtClean="0">
                <a:latin typeface="Arial" charset="0"/>
              </a:rPr>
              <a:t>)</a:t>
            </a:r>
          </a:p>
        </p:txBody>
      </p:sp>
      <p:sp>
        <p:nvSpPr>
          <p:cNvPr id="34859" name="Text Box 1140"/>
          <p:cNvSpPr txBox="1">
            <a:spLocks noChangeArrowheads="1"/>
          </p:cNvSpPr>
          <p:nvPr/>
        </p:nvSpPr>
        <p:spPr bwMode="auto">
          <a:xfrm>
            <a:off x="1333500" y="1755775"/>
            <a:ext cx="14446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800" smtClean="0">
                <a:latin typeface="Arial" charset="0"/>
              </a:rPr>
              <a:t>No smoke detected</a:t>
            </a:r>
          </a:p>
        </p:txBody>
      </p:sp>
      <p:sp>
        <p:nvSpPr>
          <p:cNvPr id="34860" name="Text Box 1141"/>
          <p:cNvSpPr txBox="1">
            <a:spLocks noChangeArrowheads="1"/>
          </p:cNvSpPr>
          <p:nvPr/>
        </p:nvSpPr>
        <p:spPr bwMode="auto">
          <a:xfrm>
            <a:off x="3432175" y="1511300"/>
            <a:ext cx="14446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800" smtClean="0">
                <a:latin typeface="Arial" charset="0"/>
              </a:rPr>
              <a:t>Smoke detected</a:t>
            </a:r>
          </a:p>
        </p:txBody>
      </p:sp>
      <p:sp>
        <p:nvSpPr>
          <p:cNvPr id="34861" name="Text Box 1143"/>
          <p:cNvSpPr txBox="1">
            <a:spLocks noChangeArrowheads="1"/>
          </p:cNvSpPr>
          <p:nvPr/>
        </p:nvSpPr>
        <p:spPr bwMode="auto">
          <a:xfrm>
            <a:off x="7010400" y="1393825"/>
            <a:ext cx="16446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800" smtClean="0">
                <a:latin typeface="Arial" charset="0"/>
              </a:rPr>
              <a:t>Smoke detected aloft, but air is clear at surface</a:t>
            </a:r>
          </a:p>
        </p:txBody>
      </p:sp>
      <p:sp>
        <p:nvSpPr>
          <p:cNvPr id="34862" name="Line 1144"/>
          <p:cNvSpPr>
            <a:spLocks noChangeShapeType="1"/>
          </p:cNvSpPr>
          <p:nvPr/>
        </p:nvSpPr>
        <p:spPr bwMode="auto">
          <a:xfrm flipH="1">
            <a:off x="6134100" y="2490788"/>
            <a:ext cx="0" cy="911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63" name="Text Box 1145"/>
          <p:cNvSpPr txBox="1">
            <a:spLocks noChangeArrowheads="1"/>
          </p:cNvSpPr>
          <p:nvPr/>
        </p:nvSpPr>
        <p:spPr bwMode="auto">
          <a:xfrm>
            <a:off x="5297488" y="1597025"/>
            <a:ext cx="14636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800" i="1" smtClean="0">
                <a:solidFill>
                  <a:schemeClr val="accent2"/>
                </a:solidFill>
                <a:latin typeface="Arial" charset="0"/>
              </a:rPr>
              <a:t>Cold front moves in</a:t>
            </a:r>
          </a:p>
        </p:txBody>
      </p:sp>
      <p:sp>
        <p:nvSpPr>
          <p:cNvPr id="34864" name="Line 1147"/>
          <p:cNvSpPr>
            <a:spLocks noChangeShapeType="1"/>
          </p:cNvSpPr>
          <p:nvPr/>
        </p:nvSpPr>
        <p:spPr bwMode="auto">
          <a:xfrm>
            <a:off x="1090613" y="5080000"/>
            <a:ext cx="7323137" cy="0"/>
          </a:xfrm>
          <a:prstGeom prst="line">
            <a:avLst/>
          </a:prstGeom>
          <a:noFill/>
          <a:ln w="254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34865" name="Text Box 1149"/>
          <p:cNvSpPr txBox="1">
            <a:spLocks noChangeArrowheads="1"/>
          </p:cNvSpPr>
          <p:nvPr/>
        </p:nvSpPr>
        <p:spPr bwMode="auto">
          <a:xfrm>
            <a:off x="4313238" y="5830888"/>
            <a:ext cx="82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2000" smtClean="0">
                <a:latin typeface="Arial" charset="0"/>
              </a:rPr>
              <a:t>Date</a:t>
            </a:r>
          </a:p>
        </p:txBody>
      </p:sp>
      <p:sp>
        <p:nvSpPr>
          <p:cNvPr id="125" name="Rectangle 1150"/>
          <p:cNvSpPr txBox="1">
            <a:spLocks noChangeArrowheads="1"/>
          </p:cNvSpPr>
          <p:nvPr/>
        </p:nvSpPr>
        <p:spPr bwMode="auto">
          <a:xfrm>
            <a:off x="652463" y="195263"/>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b="1" u="sng">
                <a:solidFill>
                  <a:schemeClr val="tx2"/>
                </a:solidFill>
                <a:latin typeface="+mj-lt"/>
                <a:ea typeface="+mj-ea"/>
                <a:cs typeface="+mj-cs"/>
              </a:defRPr>
            </a:lvl1pPr>
            <a:lvl2pPr algn="ctr" rtl="0" eaLnBrk="0" fontAlgn="base" hangingPunct="0">
              <a:spcBef>
                <a:spcPct val="0"/>
              </a:spcBef>
              <a:spcAft>
                <a:spcPct val="0"/>
              </a:spcAft>
              <a:defRPr sz="3200" b="1" u="sng">
                <a:solidFill>
                  <a:schemeClr val="tx2"/>
                </a:solidFill>
                <a:latin typeface="Arial" charset="0"/>
              </a:defRPr>
            </a:lvl2pPr>
            <a:lvl3pPr algn="ctr" rtl="0" eaLnBrk="0" fontAlgn="base" hangingPunct="0">
              <a:spcBef>
                <a:spcPct val="0"/>
              </a:spcBef>
              <a:spcAft>
                <a:spcPct val="0"/>
              </a:spcAft>
              <a:defRPr sz="3200" b="1" u="sng">
                <a:solidFill>
                  <a:schemeClr val="tx2"/>
                </a:solidFill>
                <a:latin typeface="Arial" charset="0"/>
              </a:defRPr>
            </a:lvl3pPr>
            <a:lvl4pPr algn="ctr" rtl="0" eaLnBrk="0" fontAlgn="base" hangingPunct="0">
              <a:spcBef>
                <a:spcPct val="0"/>
              </a:spcBef>
              <a:spcAft>
                <a:spcPct val="0"/>
              </a:spcAft>
              <a:defRPr sz="3200" b="1" u="sng">
                <a:solidFill>
                  <a:schemeClr val="tx2"/>
                </a:solidFill>
                <a:latin typeface="Arial" charset="0"/>
              </a:defRPr>
            </a:lvl4pPr>
            <a:lvl5pPr algn="ctr" rtl="0" eaLnBrk="0" fontAlgn="base" hangingPunct="0">
              <a:spcBef>
                <a:spcPct val="0"/>
              </a:spcBef>
              <a:spcAft>
                <a:spcPct val="0"/>
              </a:spcAft>
              <a:defRPr sz="3200" b="1" u="sng">
                <a:solidFill>
                  <a:schemeClr val="tx2"/>
                </a:solidFill>
                <a:latin typeface="Arial" charset="0"/>
              </a:defRPr>
            </a:lvl5pPr>
            <a:lvl6pPr marL="457200" algn="ctr" rtl="0" eaLnBrk="0" fontAlgn="base" hangingPunct="0">
              <a:spcBef>
                <a:spcPct val="0"/>
              </a:spcBef>
              <a:spcAft>
                <a:spcPct val="0"/>
              </a:spcAft>
              <a:defRPr sz="3200" b="1" u="sng">
                <a:solidFill>
                  <a:schemeClr val="tx2"/>
                </a:solidFill>
                <a:latin typeface="Arial" charset="0"/>
              </a:defRPr>
            </a:lvl6pPr>
            <a:lvl7pPr marL="914400" algn="ctr" rtl="0" eaLnBrk="0" fontAlgn="base" hangingPunct="0">
              <a:spcBef>
                <a:spcPct val="0"/>
              </a:spcBef>
              <a:spcAft>
                <a:spcPct val="0"/>
              </a:spcAft>
              <a:defRPr sz="3200" b="1" u="sng">
                <a:solidFill>
                  <a:schemeClr val="tx2"/>
                </a:solidFill>
                <a:latin typeface="Arial" charset="0"/>
              </a:defRPr>
            </a:lvl7pPr>
            <a:lvl8pPr marL="1371600" algn="ctr" rtl="0" eaLnBrk="0" fontAlgn="base" hangingPunct="0">
              <a:spcBef>
                <a:spcPct val="0"/>
              </a:spcBef>
              <a:spcAft>
                <a:spcPct val="0"/>
              </a:spcAft>
              <a:defRPr sz="3200" b="1" u="sng">
                <a:solidFill>
                  <a:schemeClr val="tx2"/>
                </a:solidFill>
                <a:latin typeface="Arial" charset="0"/>
              </a:defRPr>
            </a:lvl8pPr>
            <a:lvl9pPr marL="1828800" algn="ctr" rtl="0" eaLnBrk="0" fontAlgn="base" hangingPunct="0">
              <a:spcBef>
                <a:spcPct val="0"/>
              </a:spcBef>
              <a:spcAft>
                <a:spcPct val="0"/>
              </a:spcAft>
              <a:defRPr sz="3200" b="1" u="sng">
                <a:solidFill>
                  <a:schemeClr val="tx2"/>
                </a:solidFill>
                <a:latin typeface="Arial" charset="0"/>
              </a:defRPr>
            </a:lvl9pPr>
          </a:lstStyle>
          <a:p>
            <a:pPr>
              <a:defRPr/>
            </a:pPr>
            <a:r>
              <a:rPr lang="en-US" altLang="en-US" sz="2400" kern="0" dirty="0" smtClean="0">
                <a:solidFill>
                  <a:schemeClr val="tx1"/>
                </a:solidFill>
              </a:rPr>
              <a:t>Differences between surface and aircraft measurements -  </a:t>
            </a:r>
            <a:br>
              <a:rPr lang="en-US" altLang="en-US" sz="2400" kern="0" dirty="0" smtClean="0">
                <a:solidFill>
                  <a:schemeClr val="tx1"/>
                </a:solidFill>
              </a:rPr>
            </a:br>
            <a:r>
              <a:rPr lang="en-US" altLang="en-US" sz="2400" kern="0" dirty="0" smtClean="0">
                <a:solidFill>
                  <a:schemeClr val="tx1"/>
                </a:solidFill>
              </a:rPr>
              <a:t>Los Alamos fire</a:t>
            </a:r>
            <a:endParaRPr lang="en-US" altLang="en-US" sz="2400" kern="0" dirty="0">
              <a:solidFill>
                <a:schemeClr val="tx1"/>
              </a:solidFill>
            </a:endParaRPr>
          </a:p>
        </p:txBody>
      </p:sp>
      <p:sp>
        <p:nvSpPr>
          <p:cNvPr id="71730" name="TextBox 1"/>
          <p:cNvSpPr txBox="1">
            <a:spLocks noChangeArrowheads="1"/>
          </p:cNvSpPr>
          <p:nvPr/>
        </p:nvSpPr>
        <p:spPr bwMode="auto">
          <a:xfrm>
            <a:off x="4386263" y="6538913"/>
            <a:ext cx="4749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Data from Southern Great Plains site in Oklahoma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41"/>
          <p:cNvSpPr>
            <a:spLocks noChangeArrowheads="1"/>
          </p:cNvSpPr>
          <p:nvPr/>
        </p:nvSpPr>
        <p:spPr bwMode="auto">
          <a:xfrm>
            <a:off x="571500" y="762000"/>
            <a:ext cx="7899400" cy="508000"/>
          </a:xfrm>
          <a:prstGeom prst="rect">
            <a:avLst/>
          </a:prstGeom>
          <a:solidFill>
            <a:schemeClr val="bg1"/>
          </a:solidFill>
          <a:ln w="12700">
            <a:solidFill>
              <a:schemeClr val="bg1"/>
            </a:solidFill>
            <a:miter lim="800000"/>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36867" name="Rectangle 2"/>
          <p:cNvSpPr>
            <a:spLocks noGrp="1" noChangeArrowheads="1"/>
          </p:cNvSpPr>
          <p:nvPr>
            <p:ph type="title"/>
          </p:nvPr>
        </p:nvSpPr>
        <p:spPr>
          <a:xfrm>
            <a:off x="685800" y="0"/>
            <a:ext cx="7772400" cy="609600"/>
          </a:xfrm>
        </p:spPr>
        <p:txBody>
          <a:bodyPr rtlCol="0">
            <a:normAutofit fontScale="90000"/>
          </a:bodyPr>
          <a:lstStyle/>
          <a:p>
            <a:pPr eaLnBrk="1" fontAlgn="auto" hangingPunct="1">
              <a:spcAft>
                <a:spcPts val="0"/>
              </a:spcAft>
              <a:defRPr/>
            </a:pPr>
            <a:r>
              <a:rPr lang="en-US" altLang="en-US" smtClean="0">
                <a:ea typeface="+mj-ea"/>
                <a:cs typeface="+mj-cs"/>
              </a:rPr>
              <a:t>Airplane - Satellite comparison</a:t>
            </a:r>
          </a:p>
        </p:txBody>
      </p:sp>
      <p:sp>
        <p:nvSpPr>
          <p:cNvPr id="72707" name="Text Box 14"/>
          <p:cNvSpPr txBox="1">
            <a:spLocks noChangeArrowheads="1"/>
          </p:cNvSpPr>
          <p:nvPr/>
        </p:nvSpPr>
        <p:spPr bwMode="auto">
          <a:xfrm>
            <a:off x="361950" y="11382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t>6</a:t>
            </a:r>
          </a:p>
        </p:txBody>
      </p:sp>
      <p:sp>
        <p:nvSpPr>
          <p:cNvPr id="72708" name="Text Box 15"/>
          <p:cNvSpPr txBox="1">
            <a:spLocks noChangeArrowheads="1"/>
          </p:cNvSpPr>
          <p:nvPr/>
        </p:nvSpPr>
        <p:spPr bwMode="auto">
          <a:xfrm>
            <a:off x="361950" y="16589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t>5</a:t>
            </a:r>
          </a:p>
        </p:txBody>
      </p:sp>
      <p:sp>
        <p:nvSpPr>
          <p:cNvPr id="72709" name="Text Box 16"/>
          <p:cNvSpPr txBox="1">
            <a:spLocks noChangeArrowheads="1"/>
          </p:cNvSpPr>
          <p:nvPr/>
        </p:nvSpPr>
        <p:spPr bwMode="auto">
          <a:xfrm>
            <a:off x="361950" y="37925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t>1</a:t>
            </a:r>
          </a:p>
        </p:txBody>
      </p:sp>
      <p:sp>
        <p:nvSpPr>
          <p:cNvPr id="72710" name="Text Box 17"/>
          <p:cNvSpPr txBox="1">
            <a:spLocks noChangeArrowheads="1"/>
          </p:cNvSpPr>
          <p:nvPr/>
        </p:nvSpPr>
        <p:spPr bwMode="auto">
          <a:xfrm>
            <a:off x="361950" y="22050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t>4</a:t>
            </a:r>
          </a:p>
        </p:txBody>
      </p:sp>
      <p:sp>
        <p:nvSpPr>
          <p:cNvPr id="72711" name="Text Box 18"/>
          <p:cNvSpPr txBox="1">
            <a:spLocks noChangeArrowheads="1"/>
          </p:cNvSpPr>
          <p:nvPr/>
        </p:nvSpPr>
        <p:spPr bwMode="auto">
          <a:xfrm>
            <a:off x="361950" y="27257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t>3</a:t>
            </a:r>
          </a:p>
        </p:txBody>
      </p:sp>
      <p:sp>
        <p:nvSpPr>
          <p:cNvPr id="72712" name="Text Box 19"/>
          <p:cNvSpPr txBox="1">
            <a:spLocks noChangeArrowheads="1"/>
          </p:cNvSpPr>
          <p:nvPr/>
        </p:nvSpPr>
        <p:spPr bwMode="auto">
          <a:xfrm>
            <a:off x="361950" y="3259138"/>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b="1"/>
              <a:t>2</a:t>
            </a:r>
          </a:p>
        </p:txBody>
      </p:sp>
      <p:pic>
        <p:nvPicPr>
          <p:cNvPr id="72713" name="Picture 20" descr="JAO_Multi_Case_Compare_b"/>
          <p:cNvPicPr>
            <a:picLocks noChangeAspect="1" noChangeArrowheads="1"/>
          </p:cNvPicPr>
          <p:nvPr/>
        </p:nvPicPr>
        <p:blipFill>
          <a:blip r:embed="rId2">
            <a:extLst>
              <a:ext uri="{28A0092B-C50C-407E-A947-70E740481C1C}">
                <a14:useLocalDpi xmlns:a14="http://schemas.microsoft.com/office/drawing/2010/main" val="0"/>
              </a:ext>
            </a:extLst>
          </a:blip>
          <a:srcRect l="1382" t="72437" r="33528" b="2287"/>
          <a:stretch>
            <a:fillRect/>
          </a:stretch>
        </p:blipFill>
        <p:spPr bwMode="auto">
          <a:xfrm>
            <a:off x="576263" y="1268413"/>
            <a:ext cx="792321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23" descr="aao_240"/>
          <p:cNvPicPr>
            <a:picLocks noChangeAspect="1" noChangeArrowheads="1"/>
          </p:cNvPicPr>
          <p:nvPr/>
        </p:nvPicPr>
        <p:blipFill>
          <a:blip r:embed="rId3">
            <a:extLst>
              <a:ext uri="{28A0092B-C50C-407E-A947-70E740481C1C}">
                <a14:useLocalDpi xmlns:a14="http://schemas.microsoft.com/office/drawing/2010/main" val="0"/>
              </a:ext>
            </a:extLst>
          </a:blip>
          <a:srcRect l="19063" r="16432" b="19376"/>
          <a:stretch>
            <a:fillRect/>
          </a:stretch>
        </p:blipFill>
        <p:spPr bwMode="auto">
          <a:xfrm>
            <a:off x="515938" y="838200"/>
            <a:ext cx="393223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24" descr="aao_258"/>
          <p:cNvPicPr>
            <a:picLocks noChangeAspect="1" noChangeArrowheads="1"/>
          </p:cNvPicPr>
          <p:nvPr/>
        </p:nvPicPr>
        <p:blipFill>
          <a:blip r:embed="rId4">
            <a:extLst>
              <a:ext uri="{28A0092B-C50C-407E-A947-70E740481C1C}">
                <a14:useLocalDpi xmlns:a14="http://schemas.microsoft.com/office/drawing/2010/main" val="0"/>
              </a:ext>
            </a:extLst>
          </a:blip>
          <a:srcRect l="19296" r="14766" b="19063"/>
          <a:stretch>
            <a:fillRect/>
          </a:stretch>
        </p:blipFill>
        <p:spPr bwMode="auto">
          <a:xfrm>
            <a:off x="4578350" y="860425"/>
            <a:ext cx="397827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6" name="Text Box 26"/>
          <p:cNvSpPr txBox="1">
            <a:spLocks noChangeArrowheads="1"/>
          </p:cNvSpPr>
          <p:nvPr/>
        </p:nvSpPr>
        <p:spPr bwMode="auto">
          <a:xfrm>
            <a:off x="3270250" y="760413"/>
            <a:ext cx="221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solidFill>
                  <a:srgbClr val="339966"/>
                </a:solidFill>
              </a:rPr>
              <a:t>Scattering (Mm-1)</a:t>
            </a:r>
          </a:p>
        </p:txBody>
      </p:sp>
      <p:sp>
        <p:nvSpPr>
          <p:cNvPr id="72717" name="Text Box 27"/>
          <p:cNvSpPr txBox="1">
            <a:spLocks noChangeArrowheads="1"/>
          </p:cNvSpPr>
          <p:nvPr/>
        </p:nvSpPr>
        <p:spPr bwMode="auto">
          <a:xfrm rot="-5400000">
            <a:off x="-606425" y="2670175"/>
            <a:ext cx="160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Altitude (km)</a:t>
            </a:r>
          </a:p>
        </p:txBody>
      </p:sp>
      <p:sp>
        <p:nvSpPr>
          <p:cNvPr id="72718" name="Rectangle 28"/>
          <p:cNvSpPr>
            <a:spLocks noChangeArrowheads="1"/>
          </p:cNvSpPr>
          <p:nvPr/>
        </p:nvSpPr>
        <p:spPr bwMode="auto">
          <a:xfrm>
            <a:off x="4419600" y="1244600"/>
            <a:ext cx="190500" cy="3340100"/>
          </a:xfrm>
          <a:prstGeom prst="rect">
            <a:avLst/>
          </a:prstGeom>
          <a:solidFill>
            <a:schemeClr val="bg1"/>
          </a:solidFill>
          <a:ln w="12700">
            <a:solidFill>
              <a:schemeClr val="bg1"/>
            </a:solidFill>
            <a:miter lim="800000"/>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2719" name="Rectangle 30"/>
          <p:cNvSpPr>
            <a:spLocks noChangeArrowheads="1"/>
          </p:cNvSpPr>
          <p:nvPr/>
        </p:nvSpPr>
        <p:spPr bwMode="auto">
          <a:xfrm>
            <a:off x="571500" y="4686300"/>
            <a:ext cx="7912100" cy="330200"/>
          </a:xfrm>
          <a:prstGeom prst="rect">
            <a:avLst/>
          </a:prstGeom>
          <a:solidFill>
            <a:schemeClr val="bg1"/>
          </a:solidFill>
          <a:ln w="12700">
            <a:solidFill>
              <a:schemeClr val="bg1"/>
            </a:solidFill>
            <a:miter lim="800000"/>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2720" name="Text Box 31"/>
          <p:cNvSpPr txBox="1">
            <a:spLocks noChangeArrowheads="1"/>
          </p:cNvSpPr>
          <p:nvPr/>
        </p:nvSpPr>
        <p:spPr bwMode="auto">
          <a:xfrm>
            <a:off x="2451100" y="4672013"/>
            <a:ext cx="3963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solidFill>
                  <a:srgbClr val="FF0000"/>
                </a:solidFill>
              </a:rPr>
              <a:t>Attenuated Backscatter (km</a:t>
            </a:r>
            <a:r>
              <a:rPr lang="en-US" altLang="en-US" baseline="30000">
                <a:solidFill>
                  <a:srgbClr val="FF0000"/>
                </a:solidFill>
              </a:rPr>
              <a:t>-1</a:t>
            </a:r>
            <a:r>
              <a:rPr lang="en-US" altLang="en-US">
                <a:solidFill>
                  <a:srgbClr val="FF0000"/>
                </a:solidFill>
              </a:rPr>
              <a:t> sr</a:t>
            </a:r>
            <a:r>
              <a:rPr lang="en-US" altLang="en-US" baseline="30000">
                <a:solidFill>
                  <a:srgbClr val="FF0000"/>
                </a:solidFill>
              </a:rPr>
              <a:t>-1</a:t>
            </a:r>
            <a:r>
              <a:rPr lang="en-US" altLang="en-US">
                <a:solidFill>
                  <a:srgbClr val="FF0000"/>
                </a:solidFill>
              </a:rPr>
              <a:t>)</a:t>
            </a:r>
          </a:p>
        </p:txBody>
      </p:sp>
      <p:sp>
        <p:nvSpPr>
          <p:cNvPr id="72721" name="Rectangle 32"/>
          <p:cNvSpPr>
            <a:spLocks noChangeArrowheads="1"/>
          </p:cNvSpPr>
          <p:nvPr/>
        </p:nvSpPr>
        <p:spPr bwMode="auto">
          <a:xfrm>
            <a:off x="1676400" y="1333500"/>
            <a:ext cx="2628900" cy="5461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2722" name="Rectangle 33"/>
          <p:cNvSpPr>
            <a:spLocks noChangeArrowheads="1"/>
          </p:cNvSpPr>
          <p:nvPr/>
        </p:nvSpPr>
        <p:spPr bwMode="auto">
          <a:xfrm>
            <a:off x="5727700" y="1346200"/>
            <a:ext cx="2616200" cy="5461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2723" name="Rectangle 34"/>
          <p:cNvSpPr>
            <a:spLocks noChangeArrowheads="1"/>
          </p:cNvSpPr>
          <p:nvPr/>
        </p:nvSpPr>
        <p:spPr bwMode="auto">
          <a:xfrm>
            <a:off x="6845300" y="1828800"/>
            <a:ext cx="1498600" cy="2616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2724" name="Rectangle 35"/>
          <p:cNvSpPr>
            <a:spLocks noChangeArrowheads="1"/>
          </p:cNvSpPr>
          <p:nvPr/>
        </p:nvSpPr>
        <p:spPr bwMode="auto">
          <a:xfrm>
            <a:off x="2781300" y="1854200"/>
            <a:ext cx="1498600" cy="25400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2725" name="Text Box 36"/>
          <p:cNvSpPr txBox="1">
            <a:spLocks noChangeArrowheads="1"/>
          </p:cNvSpPr>
          <p:nvPr/>
        </p:nvSpPr>
        <p:spPr bwMode="auto">
          <a:xfrm>
            <a:off x="3189288" y="1446213"/>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b="1"/>
              <a:t>20070828</a:t>
            </a:r>
          </a:p>
        </p:txBody>
      </p:sp>
      <p:sp>
        <p:nvSpPr>
          <p:cNvPr id="72726" name="Text Box 37"/>
          <p:cNvSpPr txBox="1">
            <a:spLocks noChangeArrowheads="1"/>
          </p:cNvSpPr>
          <p:nvPr/>
        </p:nvSpPr>
        <p:spPr bwMode="auto">
          <a:xfrm>
            <a:off x="7278688" y="1395413"/>
            <a:ext cx="974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b="1"/>
              <a:t>20070915</a:t>
            </a:r>
          </a:p>
        </p:txBody>
      </p:sp>
      <p:sp>
        <p:nvSpPr>
          <p:cNvPr id="72727" name="Text Box 38"/>
          <p:cNvSpPr txBox="1">
            <a:spLocks noChangeArrowheads="1"/>
          </p:cNvSpPr>
          <p:nvPr/>
        </p:nvSpPr>
        <p:spPr bwMode="auto">
          <a:xfrm>
            <a:off x="3189288" y="1687513"/>
            <a:ext cx="111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solidFill>
                  <a:srgbClr val="339966"/>
                </a:solidFill>
              </a:rPr>
              <a:t>Airplane</a:t>
            </a:r>
          </a:p>
          <a:p>
            <a:r>
              <a:rPr lang="en-US" altLang="en-US">
                <a:solidFill>
                  <a:srgbClr val="FF0000"/>
                </a:solidFill>
              </a:rPr>
              <a:t>Satellite</a:t>
            </a:r>
          </a:p>
        </p:txBody>
      </p:sp>
      <p:sp>
        <p:nvSpPr>
          <p:cNvPr id="72728" name="Text Box 39"/>
          <p:cNvSpPr txBox="1">
            <a:spLocks noChangeArrowheads="1"/>
          </p:cNvSpPr>
          <p:nvPr/>
        </p:nvSpPr>
        <p:spPr bwMode="auto">
          <a:xfrm>
            <a:off x="7253288" y="1624013"/>
            <a:ext cx="111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solidFill>
                  <a:srgbClr val="339966"/>
                </a:solidFill>
              </a:rPr>
              <a:t>Airplane</a:t>
            </a:r>
          </a:p>
          <a:p>
            <a:r>
              <a:rPr lang="en-US" altLang="en-US">
                <a:solidFill>
                  <a:srgbClr val="FF0000"/>
                </a:solidFill>
              </a:rPr>
              <a:t>Satellite</a:t>
            </a:r>
          </a:p>
        </p:txBody>
      </p:sp>
      <p:sp>
        <p:nvSpPr>
          <p:cNvPr id="72729" name="Text Box 40"/>
          <p:cNvSpPr txBox="1">
            <a:spLocks noChangeArrowheads="1"/>
          </p:cNvSpPr>
          <p:nvPr/>
        </p:nvSpPr>
        <p:spPr bwMode="auto">
          <a:xfrm>
            <a:off x="439738" y="5497513"/>
            <a:ext cx="5532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buFontTx/>
              <a:buChar char="•"/>
            </a:pPr>
            <a:r>
              <a:rPr lang="en-US" altLang="en-US"/>
              <a:t>Satellite only detects aerosol above  ~20 Mm</a:t>
            </a:r>
            <a:r>
              <a:rPr lang="en-US" altLang="en-US" baseline="30000"/>
              <a:t>-1</a:t>
            </a:r>
            <a:endParaRPr lang="en-US" altLang="en-US"/>
          </a:p>
          <a:p>
            <a:pPr algn="l">
              <a:buFontTx/>
              <a:buChar char="•"/>
            </a:pPr>
            <a:r>
              <a:rPr lang="en-US" altLang="en-US"/>
              <a:t>Difficult to detect aerosol in clean places </a:t>
            </a:r>
          </a:p>
        </p:txBody>
      </p:sp>
      <p:sp>
        <p:nvSpPr>
          <p:cNvPr id="72730" name="Text Box 43"/>
          <p:cNvSpPr txBox="1">
            <a:spLocks noChangeArrowheads="1"/>
          </p:cNvSpPr>
          <p:nvPr/>
        </p:nvSpPr>
        <p:spPr bwMode="auto">
          <a:xfrm>
            <a:off x="2590800" y="6567488"/>
            <a:ext cx="574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t>Satellite data from CALIPSO, Airplane data for NOAA Cessna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2"/>
          <p:cNvSpPr txBox="1">
            <a:spLocks noChangeArrowheads="1"/>
          </p:cNvSpPr>
          <p:nvPr/>
        </p:nvSpPr>
        <p:spPr bwMode="auto">
          <a:xfrm>
            <a:off x="1274763" y="5199063"/>
            <a:ext cx="46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cs typeface="Arial" pitchFamily="34" charset="0"/>
            </a:endParaRPr>
          </a:p>
        </p:txBody>
      </p:sp>
      <p:sp>
        <p:nvSpPr>
          <p:cNvPr id="76802" name="TextBox 4"/>
          <p:cNvSpPr txBox="1">
            <a:spLocks noChangeArrowheads="1"/>
          </p:cNvSpPr>
          <p:nvPr/>
        </p:nvSpPr>
        <p:spPr bwMode="auto">
          <a:xfrm>
            <a:off x="2601913" y="577850"/>
            <a:ext cx="4141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b="1">
                <a:cs typeface="Arial" pitchFamily="34" charset="0"/>
              </a:rPr>
              <a:t>Aerosol Forcing 101 (the primer)</a:t>
            </a:r>
          </a:p>
        </p:txBody>
      </p:sp>
      <p:graphicFrame>
        <p:nvGraphicFramePr>
          <p:cNvPr id="6" name="Table 5"/>
          <p:cNvGraphicFramePr>
            <a:graphicFrameLocks noGrp="1"/>
          </p:cNvGraphicFramePr>
          <p:nvPr/>
        </p:nvGraphicFramePr>
        <p:xfrm>
          <a:off x="96838" y="1674813"/>
          <a:ext cx="8939212" cy="3430351"/>
        </p:xfrm>
        <a:graphic>
          <a:graphicData uri="http://schemas.openxmlformats.org/drawingml/2006/table">
            <a:tbl>
              <a:tblPr/>
              <a:tblGrid>
                <a:gridCol w="2700337"/>
                <a:gridCol w="6238875"/>
              </a:tblGrid>
              <a:tr h="639763">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pitchFamily="34" charset="0"/>
                          <a:ea typeface="ＭＳ Ｐゴシック" pitchFamily="34" charset="-128"/>
                          <a:cs typeface="Arial" pitchFamily="34" charset="0"/>
                        </a:rPr>
                        <a:t>What do we need to know?</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FFFFFF"/>
                          </a:solidFill>
                          <a:effectLst/>
                          <a:latin typeface="Arial" pitchFamily="34" charset="0"/>
                          <a:ea typeface="ＭＳ Ｐゴシック" pitchFamily="34" charset="-128"/>
                          <a:cs typeface="Arial" pitchFamily="34" charset="0"/>
                        </a:rPr>
                        <a:t>WHY?</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36563">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AEROSOL AMOUNT</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Correlated with forcing</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9763">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AEROSOL </a:t>
                      </a:r>
                      <a:r>
                        <a:rPr kumimoji="0" lang="ja-JP"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t>
                      </a:r>
                      <a:r>
                        <a:rPr kumimoji="0" lang="en-US" altLang="ja-JP"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DARKNESS</a:t>
                      </a:r>
                      <a:r>
                        <a:rPr kumimoji="0" lang="ja-JP"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t>
                      </a:r>
                      <a:endParaRPr kumimoji="0" lang="en-US"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endParaRP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l" defTabSz="4283075">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defTabSz="4283075">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defTabSz="4283075">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defTabSz="4283075">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defTabSz="4283075">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4283075"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Determines the cooling/warming potential of particles</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433388">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AEROSOL TYPE</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l" defTabSz="4283075">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defTabSz="4283075">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defTabSz="4283075">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defTabSz="4283075">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defTabSz="4283075">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4283075"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Source identification/contribution</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9763">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AEROSOL SIZE</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lgn="l" defTabSz="4283075">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defTabSz="4283075">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defTabSz="4283075">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defTabSz="4283075">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defTabSz="4283075">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defTabSz="4283075"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4283075"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Anthropogenic aerosol contribution </a:t>
                      </a:r>
                    </a:p>
                    <a:p>
                      <a:pPr marL="0" marR="0" lvl="0" indent="0" algn="ctr" defTabSz="4283075" rtl="0" eaLnBrk="1" fontAlgn="base" latinLnBrk="0" hangingPunct="1">
                        <a:lnSpc>
                          <a:spcPct val="100000"/>
                        </a:lnSpc>
                        <a:spcBef>
                          <a:spcPct val="0"/>
                        </a:spcBef>
                        <a:spcAft>
                          <a:spcPct val="0"/>
                        </a:spcAft>
                        <a:buClrTx/>
                        <a:buSzTx/>
                        <a:buFont typeface="Arial" pitchFamily="34" charset="0"/>
                        <a:buChar char="•"/>
                        <a:tabLst/>
                      </a:pPr>
                      <a:r>
                        <a:rPr kumimoji="0" lang="en-US" altLang="en-US" sz="1800" b="0"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Amount of incoming radiation lost to space</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39763">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LOCATION</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l">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lgn="l">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lgn="l">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lgn="l">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lgn="l">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itchFamily="34" charset="0"/>
                          <a:ea typeface="ＭＳ Ｐゴシック" pitchFamily="34" charset="-128"/>
                          <a:cs typeface="Arial" pitchFamily="34" charset="0"/>
                        </a:rPr>
                        <a:t>Aerosol forcing depends on the underlying surface and whether they are above or below clouds.</a:t>
                      </a:r>
                    </a:p>
                  </a:txBody>
                  <a:tcPr marL="91436" marR="91436"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ChangeArrowheads="1"/>
          </p:cNvSpPr>
          <p:nvPr/>
        </p:nvSpPr>
        <p:spPr bwMode="auto">
          <a:xfrm>
            <a:off x="457200" y="771525"/>
            <a:ext cx="7543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buFontTx/>
              <a:buChar char="•"/>
            </a:pPr>
            <a:r>
              <a:rPr lang="en-US" altLang="en-US"/>
              <a:t>Aerosol particles act as cloud nuclei</a:t>
            </a:r>
          </a:p>
          <a:p>
            <a:pPr algn="l">
              <a:spcBef>
                <a:spcPct val="50000"/>
              </a:spcBef>
              <a:buFontTx/>
              <a:buChar char="•"/>
            </a:pPr>
            <a:r>
              <a:rPr lang="en-US" altLang="en-US"/>
              <a:t>More particles =</a:t>
            </a:r>
          </a:p>
          <a:p>
            <a:pPr algn="l">
              <a:spcBef>
                <a:spcPct val="50000"/>
              </a:spcBef>
            </a:pPr>
            <a:r>
              <a:rPr lang="en-US" altLang="en-US">
                <a:sym typeface="Wingdings" pitchFamily="2" charset="2"/>
              </a:rPr>
              <a:t>		more cloud droplets</a:t>
            </a:r>
          </a:p>
          <a:p>
            <a:pPr algn="l">
              <a:spcBef>
                <a:spcPct val="50000"/>
              </a:spcBef>
            </a:pPr>
            <a:r>
              <a:rPr lang="en-US" altLang="en-US">
                <a:sym typeface="Wingdings" pitchFamily="2" charset="2"/>
              </a:rPr>
              <a:t>		smaller cloud droplets</a:t>
            </a:r>
          </a:p>
          <a:p>
            <a:pPr algn="l">
              <a:spcBef>
                <a:spcPct val="50000"/>
              </a:spcBef>
            </a:pPr>
            <a:r>
              <a:rPr lang="en-US" altLang="en-US">
                <a:sym typeface="Wingdings" pitchFamily="2" charset="2"/>
              </a:rPr>
              <a:t>		clouds more reflective – more cooling</a:t>
            </a:r>
          </a:p>
          <a:p>
            <a:pPr algn="l">
              <a:spcBef>
                <a:spcPct val="50000"/>
              </a:spcBef>
            </a:pPr>
            <a:r>
              <a:rPr lang="en-US" altLang="en-US">
                <a:sym typeface="Wingdings" pitchFamily="2" charset="2"/>
              </a:rPr>
              <a:t>		less rain?</a:t>
            </a:r>
          </a:p>
        </p:txBody>
      </p:sp>
      <p:sp>
        <p:nvSpPr>
          <p:cNvPr id="77826" name="Text Box 5"/>
          <p:cNvSpPr txBox="1">
            <a:spLocks noChangeArrowheads="1"/>
          </p:cNvSpPr>
          <p:nvPr/>
        </p:nvSpPr>
        <p:spPr bwMode="auto">
          <a:xfrm>
            <a:off x="2371725" y="152400"/>
            <a:ext cx="4333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3200" b="1" u="sng"/>
              <a:t>Aerosols and Clouds</a:t>
            </a:r>
            <a:r>
              <a:rPr lang="en-US" altLang="en-US" sz="2400" b="1" u="sng"/>
              <a:t> </a:t>
            </a:r>
          </a:p>
        </p:txBody>
      </p:sp>
      <p:pic>
        <p:nvPicPr>
          <p:cNvPr id="77827" name="Picture 7" descr="ship_track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3506788"/>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9"/>
          <p:cNvSpPr txBox="1">
            <a:spLocks noChangeArrowheads="1"/>
          </p:cNvSpPr>
          <p:nvPr/>
        </p:nvSpPr>
        <p:spPr bwMode="auto">
          <a:xfrm>
            <a:off x="1014413" y="6016625"/>
            <a:ext cx="1936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hangingPunct="1"/>
            <a:r>
              <a:rPr lang="en-US" altLang="en-US" sz="1800"/>
              <a:t>Shiptracks image</a:t>
            </a:r>
          </a:p>
          <a:p>
            <a:pPr algn="l" eaLnBrk="1" hangingPunct="1"/>
            <a:r>
              <a:rPr lang="en-US" altLang="en-US" sz="1200"/>
              <a:t>(M. King)</a:t>
            </a:r>
          </a:p>
        </p:txBody>
      </p:sp>
      <p:sp>
        <p:nvSpPr>
          <p:cNvPr id="77829" name="Oval 10"/>
          <p:cNvSpPr>
            <a:spLocks noChangeArrowheads="1"/>
          </p:cNvSpPr>
          <p:nvPr/>
        </p:nvSpPr>
        <p:spPr bwMode="auto">
          <a:xfrm>
            <a:off x="7224713" y="3044825"/>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pic>
        <p:nvPicPr>
          <p:cNvPr id="77830" name="Picture 11" descr="MCj038955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9788" y="4221163"/>
            <a:ext cx="1893887"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Oval 12"/>
          <p:cNvSpPr>
            <a:spLocks noChangeArrowheads="1"/>
          </p:cNvSpPr>
          <p:nvPr/>
        </p:nvSpPr>
        <p:spPr bwMode="auto">
          <a:xfrm>
            <a:off x="6862763" y="4330700"/>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2" name="Oval 13"/>
          <p:cNvSpPr>
            <a:spLocks noChangeArrowheads="1"/>
          </p:cNvSpPr>
          <p:nvPr/>
        </p:nvSpPr>
        <p:spPr bwMode="auto">
          <a:xfrm>
            <a:off x="6924675" y="4141788"/>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3" name="Oval 14"/>
          <p:cNvSpPr>
            <a:spLocks noChangeArrowheads="1"/>
          </p:cNvSpPr>
          <p:nvPr/>
        </p:nvSpPr>
        <p:spPr bwMode="auto">
          <a:xfrm>
            <a:off x="7258050" y="3760788"/>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4" name="Oval 15"/>
          <p:cNvSpPr>
            <a:spLocks noChangeArrowheads="1"/>
          </p:cNvSpPr>
          <p:nvPr/>
        </p:nvSpPr>
        <p:spPr bwMode="auto">
          <a:xfrm>
            <a:off x="7058025" y="3551238"/>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5" name="Oval 16"/>
          <p:cNvSpPr>
            <a:spLocks noChangeArrowheads="1"/>
          </p:cNvSpPr>
          <p:nvPr/>
        </p:nvSpPr>
        <p:spPr bwMode="auto">
          <a:xfrm>
            <a:off x="7070725" y="3905250"/>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6" name="Oval 17"/>
          <p:cNvSpPr>
            <a:spLocks noChangeArrowheads="1"/>
          </p:cNvSpPr>
          <p:nvPr/>
        </p:nvSpPr>
        <p:spPr bwMode="auto">
          <a:xfrm>
            <a:off x="7343775" y="4167188"/>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7" name="Oval 18"/>
          <p:cNvSpPr>
            <a:spLocks noChangeArrowheads="1"/>
          </p:cNvSpPr>
          <p:nvPr/>
        </p:nvSpPr>
        <p:spPr bwMode="auto">
          <a:xfrm>
            <a:off x="7194550" y="439896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8" name="Oval 19"/>
          <p:cNvSpPr>
            <a:spLocks noChangeArrowheads="1"/>
          </p:cNvSpPr>
          <p:nvPr/>
        </p:nvSpPr>
        <p:spPr bwMode="auto">
          <a:xfrm>
            <a:off x="7527925" y="385921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39" name="Oval 20"/>
          <p:cNvSpPr>
            <a:spLocks noChangeArrowheads="1"/>
          </p:cNvSpPr>
          <p:nvPr/>
        </p:nvSpPr>
        <p:spPr bwMode="auto">
          <a:xfrm>
            <a:off x="7286625" y="3429000"/>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0" name="Oval 21"/>
          <p:cNvSpPr>
            <a:spLocks noChangeArrowheads="1"/>
          </p:cNvSpPr>
          <p:nvPr/>
        </p:nvSpPr>
        <p:spPr bwMode="auto">
          <a:xfrm>
            <a:off x="7118350" y="411321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1" name="Oval 22"/>
          <p:cNvSpPr>
            <a:spLocks noChangeArrowheads="1"/>
          </p:cNvSpPr>
          <p:nvPr/>
        </p:nvSpPr>
        <p:spPr bwMode="auto">
          <a:xfrm>
            <a:off x="7591425" y="328136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2" name="Oval 23"/>
          <p:cNvSpPr>
            <a:spLocks noChangeArrowheads="1"/>
          </p:cNvSpPr>
          <p:nvPr/>
        </p:nvSpPr>
        <p:spPr bwMode="auto">
          <a:xfrm>
            <a:off x="7523163" y="3543300"/>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3" name="Oval 24"/>
          <p:cNvSpPr>
            <a:spLocks noChangeArrowheads="1"/>
          </p:cNvSpPr>
          <p:nvPr/>
        </p:nvSpPr>
        <p:spPr bwMode="auto">
          <a:xfrm>
            <a:off x="7724775" y="3514725"/>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4" name="Oval 25"/>
          <p:cNvSpPr>
            <a:spLocks noChangeArrowheads="1"/>
          </p:cNvSpPr>
          <p:nvPr/>
        </p:nvSpPr>
        <p:spPr bwMode="auto">
          <a:xfrm>
            <a:off x="7686675" y="375761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5" name="Oval 26"/>
          <p:cNvSpPr>
            <a:spLocks noChangeArrowheads="1"/>
          </p:cNvSpPr>
          <p:nvPr/>
        </p:nvSpPr>
        <p:spPr bwMode="auto">
          <a:xfrm>
            <a:off x="7275513" y="3106738"/>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6" name="Oval 27"/>
          <p:cNvSpPr>
            <a:spLocks noChangeArrowheads="1"/>
          </p:cNvSpPr>
          <p:nvPr/>
        </p:nvSpPr>
        <p:spPr bwMode="auto">
          <a:xfrm>
            <a:off x="7529513" y="2844800"/>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7" name="Oval 28"/>
          <p:cNvSpPr>
            <a:spLocks noChangeArrowheads="1"/>
          </p:cNvSpPr>
          <p:nvPr/>
        </p:nvSpPr>
        <p:spPr bwMode="auto">
          <a:xfrm>
            <a:off x="7138988" y="2786063"/>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8" name="Oval 29"/>
          <p:cNvSpPr>
            <a:spLocks noChangeArrowheads="1"/>
          </p:cNvSpPr>
          <p:nvPr/>
        </p:nvSpPr>
        <p:spPr bwMode="auto">
          <a:xfrm>
            <a:off x="7694613" y="3019425"/>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49" name="Oval 30"/>
          <p:cNvSpPr>
            <a:spLocks noChangeArrowheads="1"/>
          </p:cNvSpPr>
          <p:nvPr/>
        </p:nvSpPr>
        <p:spPr bwMode="auto">
          <a:xfrm>
            <a:off x="7877175" y="2587625"/>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0" name="Oval 31"/>
          <p:cNvSpPr>
            <a:spLocks noChangeArrowheads="1"/>
          </p:cNvSpPr>
          <p:nvPr/>
        </p:nvSpPr>
        <p:spPr bwMode="auto">
          <a:xfrm>
            <a:off x="6924675" y="2479675"/>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1" name="Oval 32"/>
          <p:cNvSpPr>
            <a:spLocks noChangeArrowheads="1"/>
          </p:cNvSpPr>
          <p:nvPr/>
        </p:nvSpPr>
        <p:spPr bwMode="auto">
          <a:xfrm>
            <a:off x="7367588" y="2630488"/>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2" name="Oval 33"/>
          <p:cNvSpPr>
            <a:spLocks noChangeArrowheads="1"/>
          </p:cNvSpPr>
          <p:nvPr/>
        </p:nvSpPr>
        <p:spPr bwMode="auto">
          <a:xfrm>
            <a:off x="7926388" y="265271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3" name="Oval 34"/>
          <p:cNvSpPr>
            <a:spLocks noChangeArrowheads="1"/>
          </p:cNvSpPr>
          <p:nvPr/>
        </p:nvSpPr>
        <p:spPr bwMode="auto">
          <a:xfrm>
            <a:off x="7567613" y="2914650"/>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4" name="Oval 35"/>
          <p:cNvSpPr>
            <a:spLocks noChangeArrowheads="1"/>
          </p:cNvSpPr>
          <p:nvPr/>
        </p:nvSpPr>
        <p:spPr bwMode="auto">
          <a:xfrm>
            <a:off x="7740650" y="307816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5" name="Oval 36"/>
          <p:cNvSpPr>
            <a:spLocks noChangeArrowheads="1"/>
          </p:cNvSpPr>
          <p:nvPr/>
        </p:nvSpPr>
        <p:spPr bwMode="auto">
          <a:xfrm>
            <a:off x="6962775" y="254476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6" name="Oval 37"/>
          <p:cNvSpPr>
            <a:spLocks noChangeArrowheads="1"/>
          </p:cNvSpPr>
          <p:nvPr/>
        </p:nvSpPr>
        <p:spPr bwMode="auto">
          <a:xfrm>
            <a:off x="7186613" y="2825750"/>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7" name="Oval 38"/>
          <p:cNvSpPr>
            <a:spLocks noChangeArrowheads="1"/>
          </p:cNvSpPr>
          <p:nvPr/>
        </p:nvSpPr>
        <p:spPr bwMode="auto">
          <a:xfrm>
            <a:off x="7450138" y="2678113"/>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58" name="Freeform 39"/>
          <p:cNvSpPr>
            <a:spLocks/>
          </p:cNvSpPr>
          <p:nvPr/>
        </p:nvSpPr>
        <p:spPr bwMode="auto">
          <a:xfrm>
            <a:off x="6696075" y="2230438"/>
            <a:ext cx="1666875" cy="1101725"/>
          </a:xfrm>
          <a:custGeom>
            <a:avLst/>
            <a:gdLst>
              <a:gd name="T0" fmla="*/ 2147483647 w 1050"/>
              <a:gd name="T1" fmla="*/ 2147483647 h 694"/>
              <a:gd name="T2" fmla="*/ 2147483647 w 1050"/>
              <a:gd name="T3" fmla="*/ 2147483647 h 694"/>
              <a:gd name="T4" fmla="*/ 2147483647 w 1050"/>
              <a:gd name="T5" fmla="*/ 2147483647 h 694"/>
              <a:gd name="T6" fmla="*/ 2147483647 w 1050"/>
              <a:gd name="T7" fmla="*/ 2147483647 h 694"/>
              <a:gd name="T8" fmla="*/ 2147483647 w 1050"/>
              <a:gd name="T9" fmla="*/ 2147483647 h 694"/>
              <a:gd name="T10" fmla="*/ 2147483647 w 1050"/>
              <a:gd name="T11" fmla="*/ 2147483647 h 694"/>
              <a:gd name="T12" fmla="*/ 2147483647 w 1050"/>
              <a:gd name="T13" fmla="*/ 2147483647 h 694"/>
              <a:gd name="T14" fmla="*/ 2147483647 w 1050"/>
              <a:gd name="T15" fmla="*/ 2147483647 h 694"/>
              <a:gd name="T16" fmla="*/ 2147483647 w 1050"/>
              <a:gd name="T17" fmla="*/ 2147483647 h 694"/>
              <a:gd name="T18" fmla="*/ 2147483647 w 1050"/>
              <a:gd name="T19" fmla="*/ 2147483647 h 694"/>
              <a:gd name="T20" fmla="*/ 2147483647 w 1050"/>
              <a:gd name="T21" fmla="*/ 2147483647 h 694"/>
              <a:gd name="T22" fmla="*/ 2147483647 w 1050"/>
              <a:gd name="T23" fmla="*/ 2147483647 h 694"/>
              <a:gd name="T24" fmla="*/ 2147483647 w 1050"/>
              <a:gd name="T25" fmla="*/ 2147483647 h 694"/>
              <a:gd name="T26" fmla="*/ 2147483647 w 1050"/>
              <a:gd name="T27" fmla="*/ 2147483647 h 694"/>
              <a:gd name="T28" fmla="*/ 2147483647 w 1050"/>
              <a:gd name="T29" fmla="*/ 2147483647 h 694"/>
              <a:gd name="T30" fmla="*/ 2147483647 w 1050"/>
              <a:gd name="T31" fmla="*/ 2147483647 h 694"/>
              <a:gd name="T32" fmla="*/ 2147483647 w 1050"/>
              <a:gd name="T33" fmla="*/ 2147483647 h 694"/>
              <a:gd name="T34" fmla="*/ 2147483647 w 1050"/>
              <a:gd name="T35" fmla="*/ 2147483647 h 694"/>
              <a:gd name="T36" fmla="*/ 2147483647 w 1050"/>
              <a:gd name="T37" fmla="*/ 2147483647 h 694"/>
              <a:gd name="T38" fmla="*/ 2147483647 w 1050"/>
              <a:gd name="T39" fmla="*/ 2147483647 h 694"/>
              <a:gd name="T40" fmla="*/ 2147483647 w 1050"/>
              <a:gd name="T41" fmla="*/ 2147483647 h 694"/>
              <a:gd name="T42" fmla="*/ 2147483647 w 1050"/>
              <a:gd name="T43" fmla="*/ 2147483647 h 694"/>
              <a:gd name="T44" fmla="*/ 2147483647 w 1050"/>
              <a:gd name="T45" fmla="*/ 2147483647 h 694"/>
              <a:gd name="T46" fmla="*/ 2147483647 w 1050"/>
              <a:gd name="T47" fmla="*/ 2147483647 h 694"/>
              <a:gd name="T48" fmla="*/ 2147483647 w 1050"/>
              <a:gd name="T49" fmla="*/ 2147483647 h 694"/>
              <a:gd name="T50" fmla="*/ 2147483647 w 1050"/>
              <a:gd name="T51" fmla="*/ 2147483647 h 694"/>
              <a:gd name="T52" fmla="*/ 2147483647 w 1050"/>
              <a:gd name="T53" fmla="*/ 2147483647 h 694"/>
              <a:gd name="T54" fmla="*/ 2147483647 w 1050"/>
              <a:gd name="T55" fmla="*/ 2147483647 h 694"/>
              <a:gd name="T56" fmla="*/ 2147483647 w 1050"/>
              <a:gd name="T57" fmla="*/ 2147483647 h 694"/>
              <a:gd name="T58" fmla="*/ 2147483647 w 1050"/>
              <a:gd name="T59" fmla="*/ 2147483647 h 694"/>
              <a:gd name="T60" fmla="*/ 2147483647 w 1050"/>
              <a:gd name="T61" fmla="*/ 2147483647 h 694"/>
              <a:gd name="T62" fmla="*/ 2147483647 w 1050"/>
              <a:gd name="T63" fmla="*/ 2147483647 h 694"/>
              <a:gd name="T64" fmla="*/ 2147483647 w 1050"/>
              <a:gd name="T65" fmla="*/ 2147483647 h 694"/>
              <a:gd name="T66" fmla="*/ 2147483647 w 1050"/>
              <a:gd name="T67" fmla="*/ 0 h 694"/>
              <a:gd name="T68" fmla="*/ 2147483647 w 1050"/>
              <a:gd name="T69" fmla="*/ 2147483647 h 694"/>
              <a:gd name="T70" fmla="*/ 2147483647 w 1050"/>
              <a:gd name="T71" fmla="*/ 2147483647 h 694"/>
              <a:gd name="T72" fmla="*/ 2147483647 w 1050"/>
              <a:gd name="T73" fmla="*/ 2147483647 h 694"/>
              <a:gd name="T74" fmla="*/ 2147483647 w 1050"/>
              <a:gd name="T75" fmla="*/ 2147483647 h 694"/>
              <a:gd name="T76" fmla="*/ 2147483647 w 1050"/>
              <a:gd name="T77" fmla="*/ 2147483647 h 6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0"/>
              <a:gd name="T118" fmla="*/ 0 h 694"/>
              <a:gd name="T119" fmla="*/ 1050 w 1050"/>
              <a:gd name="T120" fmla="*/ 694 h 6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0" h="694">
                <a:moveTo>
                  <a:pt x="301" y="82"/>
                </a:moveTo>
                <a:cubicBezTo>
                  <a:pt x="247" y="65"/>
                  <a:pt x="192" y="67"/>
                  <a:pt x="137" y="76"/>
                </a:cubicBezTo>
                <a:cubicBezTo>
                  <a:pt x="73" y="120"/>
                  <a:pt x="168" y="58"/>
                  <a:pt x="93" y="95"/>
                </a:cubicBezTo>
                <a:cubicBezTo>
                  <a:pt x="64" y="109"/>
                  <a:pt x="47" y="129"/>
                  <a:pt x="17" y="139"/>
                </a:cubicBezTo>
                <a:cubicBezTo>
                  <a:pt x="8" y="171"/>
                  <a:pt x="0" y="191"/>
                  <a:pt x="17" y="222"/>
                </a:cubicBezTo>
                <a:cubicBezTo>
                  <a:pt x="24" y="235"/>
                  <a:pt x="42" y="260"/>
                  <a:pt x="42" y="260"/>
                </a:cubicBezTo>
                <a:cubicBezTo>
                  <a:pt x="44" y="266"/>
                  <a:pt x="43" y="274"/>
                  <a:pt x="48" y="279"/>
                </a:cubicBezTo>
                <a:cubicBezTo>
                  <a:pt x="59" y="290"/>
                  <a:pt x="86" y="304"/>
                  <a:pt x="86" y="304"/>
                </a:cubicBezTo>
                <a:cubicBezTo>
                  <a:pt x="70" y="355"/>
                  <a:pt x="74" y="412"/>
                  <a:pt x="93" y="462"/>
                </a:cubicBezTo>
                <a:cubicBezTo>
                  <a:pt x="95" y="483"/>
                  <a:pt x="92" y="506"/>
                  <a:pt x="99" y="526"/>
                </a:cubicBezTo>
                <a:cubicBezTo>
                  <a:pt x="101" y="532"/>
                  <a:pt x="111" y="532"/>
                  <a:pt x="118" y="532"/>
                </a:cubicBezTo>
                <a:cubicBezTo>
                  <a:pt x="132" y="532"/>
                  <a:pt x="189" y="515"/>
                  <a:pt x="200" y="513"/>
                </a:cubicBezTo>
                <a:cubicBezTo>
                  <a:pt x="204" y="507"/>
                  <a:pt x="209" y="487"/>
                  <a:pt x="213" y="494"/>
                </a:cubicBezTo>
                <a:cubicBezTo>
                  <a:pt x="222" y="509"/>
                  <a:pt x="217" y="528"/>
                  <a:pt x="219" y="545"/>
                </a:cubicBezTo>
                <a:cubicBezTo>
                  <a:pt x="223" y="572"/>
                  <a:pt x="229" y="592"/>
                  <a:pt x="244" y="614"/>
                </a:cubicBezTo>
                <a:cubicBezTo>
                  <a:pt x="266" y="646"/>
                  <a:pt x="285" y="653"/>
                  <a:pt x="320" y="665"/>
                </a:cubicBezTo>
                <a:cubicBezTo>
                  <a:pt x="333" y="669"/>
                  <a:pt x="358" y="677"/>
                  <a:pt x="358" y="677"/>
                </a:cubicBezTo>
                <a:cubicBezTo>
                  <a:pt x="392" y="675"/>
                  <a:pt x="426" y="676"/>
                  <a:pt x="460" y="671"/>
                </a:cubicBezTo>
                <a:cubicBezTo>
                  <a:pt x="468" y="670"/>
                  <a:pt x="472" y="661"/>
                  <a:pt x="479" y="658"/>
                </a:cubicBezTo>
                <a:cubicBezTo>
                  <a:pt x="495" y="652"/>
                  <a:pt x="529" y="646"/>
                  <a:pt x="529" y="646"/>
                </a:cubicBezTo>
                <a:cubicBezTo>
                  <a:pt x="535" y="642"/>
                  <a:pt x="540" y="632"/>
                  <a:pt x="548" y="633"/>
                </a:cubicBezTo>
                <a:cubicBezTo>
                  <a:pt x="557" y="634"/>
                  <a:pt x="560" y="647"/>
                  <a:pt x="567" y="652"/>
                </a:cubicBezTo>
                <a:cubicBezTo>
                  <a:pt x="589" y="666"/>
                  <a:pt x="630" y="671"/>
                  <a:pt x="656" y="677"/>
                </a:cubicBezTo>
                <a:cubicBezTo>
                  <a:pt x="728" y="674"/>
                  <a:pt x="805" y="694"/>
                  <a:pt x="871" y="665"/>
                </a:cubicBezTo>
                <a:cubicBezTo>
                  <a:pt x="878" y="662"/>
                  <a:pt x="878" y="651"/>
                  <a:pt x="884" y="646"/>
                </a:cubicBezTo>
                <a:cubicBezTo>
                  <a:pt x="889" y="642"/>
                  <a:pt x="897" y="642"/>
                  <a:pt x="903" y="640"/>
                </a:cubicBezTo>
                <a:cubicBezTo>
                  <a:pt x="929" y="599"/>
                  <a:pt x="917" y="527"/>
                  <a:pt x="877" y="500"/>
                </a:cubicBezTo>
                <a:cubicBezTo>
                  <a:pt x="902" y="464"/>
                  <a:pt x="942" y="422"/>
                  <a:pt x="985" y="412"/>
                </a:cubicBezTo>
                <a:cubicBezTo>
                  <a:pt x="1003" y="394"/>
                  <a:pt x="1021" y="382"/>
                  <a:pt x="1036" y="361"/>
                </a:cubicBezTo>
                <a:cubicBezTo>
                  <a:pt x="1041" y="308"/>
                  <a:pt x="1050" y="287"/>
                  <a:pt x="1023" y="247"/>
                </a:cubicBezTo>
                <a:cubicBezTo>
                  <a:pt x="1008" y="198"/>
                  <a:pt x="974" y="175"/>
                  <a:pt x="928" y="158"/>
                </a:cubicBezTo>
                <a:cubicBezTo>
                  <a:pt x="897" y="165"/>
                  <a:pt x="868" y="173"/>
                  <a:pt x="839" y="184"/>
                </a:cubicBezTo>
                <a:cubicBezTo>
                  <a:pt x="817" y="136"/>
                  <a:pt x="780" y="100"/>
                  <a:pt x="751" y="57"/>
                </a:cubicBezTo>
                <a:cubicBezTo>
                  <a:pt x="741" y="25"/>
                  <a:pt x="719" y="11"/>
                  <a:pt x="688" y="0"/>
                </a:cubicBezTo>
                <a:cubicBezTo>
                  <a:pt x="644" y="6"/>
                  <a:pt x="597" y="6"/>
                  <a:pt x="555" y="19"/>
                </a:cubicBezTo>
                <a:cubicBezTo>
                  <a:pt x="528" y="37"/>
                  <a:pt x="511" y="60"/>
                  <a:pt x="479" y="70"/>
                </a:cubicBezTo>
                <a:cubicBezTo>
                  <a:pt x="477" y="76"/>
                  <a:pt x="478" y="92"/>
                  <a:pt x="472" y="89"/>
                </a:cubicBezTo>
                <a:cubicBezTo>
                  <a:pt x="438" y="74"/>
                  <a:pt x="432" y="37"/>
                  <a:pt x="396" y="26"/>
                </a:cubicBezTo>
                <a:cubicBezTo>
                  <a:pt x="356" y="36"/>
                  <a:pt x="331" y="54"/>
                  <a:pt x="301" y="82"/>
                </a:cubicBezTo>
                <a:close/>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59" name="Oval 40"/>
          <p:cNvSpPr>
            <a:spLocks noChangeArrowheads="1"/>
          </p:cNvSpPr>
          <p:nvPr/>
        </p:nvSpPr>
        <p:spPr bwMode="auto">
          <a:xfrm>
            <a:off x="7519988" y="2335213"/>
            <a:ext cx="190500" cy="190500"/>
          </a:xfrm>
          <a:prstGeom prst="ellipse">
            <a:avLst/>
          </a:prstGeom>
          <a:solidFill>
            <a:schemeClr val="bg1"/>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
        <p:nvSpPr>
          <p:cNvPr id="77860" name="Oval 41"/>
          <p:cNvSpPr>
            <a:spLocks noChangeArrowheads="1"/>
          </p:cNvSpPr>
          <p:nvPr/>
        </p:nvSpPr>
        <p:spPr bwMode="auto">
          <a:xfrm>
            <a:off x="7602538" y="2382838"/>
            <a:ext cx="88900" cy="88900"/>
          </a:xfrm>
          <a:prstGeom prst="ellipse">
            <a:avLst/>
          </a:prstGeom>
          <a:solidFill>
            <a:srgbClr val="FFFF00"/>
          </a:solidFill>
          <a:ln w="12700">
            <a:solidFill>
              <a:schemeClr val="tx1"/>
            </a:solidFill>
            <a:round/>
            <a:headEnd/>
            <a:tailEnd/>
          </a:ln>
        </p:spPr>
        <p:txBody>
          <a:bodyPr wrap="none"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719138"/>
            <a:ext cx="41243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765550"/>
            <a:ext cx="41259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1028"/>
          <p:cNvSpPr>
            <a:spLocks noChangeArrowheads="1"/>
          </p:cNvSpPr>
          <p:nvPr/>
        </p:nvSpPr>
        <p:spPr bwMode="auto">
          <a:xfrm>
            <a:off x="165100" y="12700"/>
            <a:ext cx="878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800" b="1" u="sng"/>
              <a:t>Climatology of light scattering – vertical profiles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19"/>
          <p:cNvSpPr txBox="1">
            <a:spLocks noChangeArrowheads="1"/>
          </p:cNvSpPr>
          <p:nvPr/>
        </p:nvSpPr>
        <p:spPr bwMode="auto">
          <a:xfrm>
            <a:off x="2770188" y="0"/>
            <a:ext cx="334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cs typeface="Arial" pitchFamily="34" charset="0"/>
              </a:rPr>
              <a:t>Systematic Variability</a:t>
            </a:r>
          </a:p>
        </p:txBody>
      </p:sp>
      <p:pic>
        <p:nvPicPr>
          <p:cNvPr id="79874" name="Picture 4"/>
          <p:cNvPicPr>
            <a:picLocks noChangeAspect="1"/>
          </p:cNvPicPr>
          <p:nvPr/>
        </p:nvPicPr>
        <p:blipFill>
          <a:blip r:embed="rId3">
            <a:extLst>
              <a:ext uri="{28A0092B-C50C-407E-A947-70E740481C1C}">
                <a14:useLocalDpi xmlns:a14="http://schemas.microsoft.com/office/drawing/2010/main" val="0"/>
              </a:ext>
            </a:extLst>
          </a:blip>
          <a:srcRect t="34831" r="70229" b="34892"/>
          <a:stretch>
            <a:fillRect/>
          </a:stretch>
        </p:blipFill>
        <p:spPr bwMode="auto">
          <a:xfrm>
            <a:off x="-317500" y="4152900"/>
            <a:ext cx="36290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
          <p:cNvPicPr>
            <a:picLocks noChangeAspect="1"/>
          </p:cNvPicPr>
          <p:nvPr/>
        </p:nvPicPr>
        <p:blipFill>
          <a:blip r:embed="rId3">
            <a:extLst>
              <a:ext uri="{28A0092B-C50C-407E-A947-70E740481C1C}">
                <a14:useLocalDpi xmlns:a14="http://schemas.microsoft.com/office/drawing/2010/main" val="0"/>
              </a:ext>
            </a:extLst>
          </a:blip>
          <a:srcRect l="75504" b="65820"/>
          <a:stretch>
            <a:fillRect/>
          </a:stretch>
        </p:blipFill>
        <p:spPr bwMode="auto">
          <a:xfrm>
            <a:off x="495300" y="941388"/>
            <a:ext cx="2986088"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66675" y="1538288"/>
            <a:ext cx="387350" cy="3651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Oval 8"/>
          <p:cNvSpPr/>
          <p:nvPr/>
        </p:nvSpPr>
        <p:spPr>
          <a:xfrm>
            <a:off x="66675" y="2401888"/>
            <a:ext cx="387350" cy="36671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Oval 9"/>
          <p:cNvSpPr/>
          <p:nvPr/>
        </p:nvSpPr>
        <p:spPr>
          <a:xfrm>
            <a:off x="66675" y="3305175"/>
            <a:ext cx="387350" cy="365125"/>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Oval 13"/>
          <p:cNvSpPr/>
          <p:nvPr/>
        </p:nvSpPr>
        <p:spPr>
          <a:xfrm>
            <a:off x="166688" y="4540250"/>
            <a:ext cx="192087" cy="1825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Oval 14"/>
          <p:cNvSpPr/>
          <p:nvPr/>
        </p:nvSpPr>
        <p:spPr>
          <a:xfrm>
            <a:off x="92075" y="5243513"/>
            <a:ext cx="331788" cy="293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6" name="Oval 15"/>
          <p:cNvSpPr/>
          <p:nvPr/>
        </p:nvSpPr>
        <p:spPr>
          <a:xfrm>
            <a:off x="69850" y="5940425"/>
            <a:ext cx="385763" cy="3667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9882" name="TextBox 21"/>
          <p:cNvSpPr txBox="1">
            <a:spLocks noChangeArrowheads="1"/>
          </p:cNvSpPr>
          <p:nvPr/>
        </p:nvSpPr>
        <p:spPr bwMode="auto">
          <a:xfrm>
            <a:off x="847725" y="585788"/>
            <a:ext cx="8096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Systematic relationships can provide information about particle types and processes</a:t>
            </a:r>
          </a:p>
        </p:txBody>
      </p:sp>
      <p:pic>
        <p:nvPicPr>
          <p:cNvPr id="7988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4375150"/>
            <a:ext cx="3098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TextBox 2"/>
          <p:cNvSpPr txBox="1">
            <a:spLocks noChangeArrowheads="1"/>
          </p:cNvSpPr>
          <p:nvPr/>
        </p:nvSpPr>
        <p:spPr bwMode="auto">
          <a:xfrm>
            <a:off x="5537200" y="6376988"/>
            <a:ext cx="1862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solidFill>
                  <a:srgbClr val="CCECFF"/>
                </a:solidFill>
              </a:rPr>
              <a:t>Trinidad Head, CA</a:t>
            </a:r>
          </a:p>
        </p:txBody>
      </p:sp>
      <p:sp>
        <p:nvSpPr>
          <p:cNvPr id="79885" name="TextBox 3"/>
          <p:cNvSpPr txBox="1">
            <a:spLocks noChangeArrowheads="1"/>
          </p:cNvSpPr>
          <p:nvPr/>
        </p:nvSpPr>
        <p:spPr bwMode="auto">
          <a:xfrm>
            <a:off x="3481388" y="1703388"/>
            <a:ext cx="4603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Aerosol properties change with loading</a:t>
            </a:r>
          </a:p>
          <a:p>
            <a:pPr algn="l"/>
            <a:r>
              <a:rPr lang="en-US" altLang="en-US">
                <a:sym typeface="Wingdings" pitchFamily="2" charset="2"/>
              </a:rPr>
              <a:t>changes in source</a:t>
            </a:r>
          </a:p>
          <a:p>
            <a:pPr algn="l"/>
            <a:r>
              <a:rPr lang="en-US" altLang="en-US">
                <a:sym typeface="Wingdings" pitchFamily="2" charset="2"/>
              </a:rPr>
              <a:t>atmospheric processing</a:t>
            </a:r>
            <a:endParaRPr lang="en-US" altLang="en-US"/>
          </a:p>
        </p:txBody>
      </p:sp>
      <p:sp>
        <p:nvSpPr>
          <p:cNvPr id="79886" name="TextBox 4"/>
          <p:cNvSpPr txBox="1">
            <a:spLocks noChangeArrowheads="1"/>
          </p:cNvSpPr>
          <p:nvPr/>
        </p:nvSpPr>
        <p:spPr bwMode="auto">
          <a:xfrm>
            <a:off x="3481388" y="2984500"/>
            <a:ext cx="5462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High loading = dominated by sea salt</a:t>
            </a:r>
          </a:p>
          <a:p>
            <a:pPr algn="l"/>
            <a:r>
              <a:rPr lang="en-US" altLang="en-US"/>
              <a:t>Low loading – fog scavenging leaves small, dark particles?</a:t>
            </a:r>
          </a:p>
        </p:txBody>
      </p:sp>
      <p:sp>
        <p:nvSpPr>
          <p:cNvPr id="79887" name="TextBox 5"/>
          <p:cNvSpPr txBox="1">
            <a:spLocks noChangeArrowheads="1"/>
          </p:cNvSpPr>
          <p:nvPr/>
        </p:nvSpPr>
        <p:spPr bwMode="auto">
          <a:xfrm>
            <a:off x="1865313" y="2603500"/>
            <a:ext cx="904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b="1">
                <a:solidFill>
                  <a:srgbClr val="00B050"/>
                </a:solidFill>
              </a:rPr>
              <a:t>Spring</a:t>
            </a:r>
          </a:p>
          <a:p>
            <a:r>
              <a:rPr lang="en-US" altLang="en-US" sz="1400" b="1">
                <a:solidFill>
                  <a:srgbClr val="FFCC00"/>
                </a:solidFill>
              </a:rPr>
              <a:t>Summer</a:t>
            </a:r>
          </a:p>
          <a:p>
            <a:r>
              <a:rPr lang="en-US" altLang="en-US" sz="1400" b="1">
                <a:solidFill>
                  <a:srgbClr val="FF0000"/>
                </a:solidFill>
              </a:rPr>
              <a:t>Fall</a:t>
            </a:r>
          </a:p>
          <a:p>
            <a:r>
              <a:rPr lang="en-US" altLang="en-US" sz="1400" b="1">
                <a:solidFill>
                  <a:srgbClr val="7030A0"/>
                </a:solidFill>
              </a:rPr>
              <a:t>Winter</a:t>
            </a:r>
          </a:p>
        </p:txBody>
      </p:sp>
      <p:pic>
        <p:nvPicPr>
          <p:cNvPr id="79888" name="Picture 16" descr="sys_var.png"/>
          <p:cNvPicPr>
            <a:picLocks noChangeAspect="1"/>
          </p:cNvPicPr>
          <p:nvPr/>
        </p:nvPicPr>
        <p:blipFill>
          <a:blip r:embed="rId5">
            <a:extLst>
              <a:ext uri="{28A0092B-C50C-407E-A947-70E740481C1C}">
                <a14:useLocalDpi xmlns:a14="http://schemas.microsoft.com/office/drawing/2010/main" val="0"/>
              </a:ext>
            </a:extLst>
          </a:blip>
          <a:srcRect b="51067"/>
          <a:stretch>
            <a:fillRect/>
          </a:stretch>
        </p:blipFill>
        <p:spPr bwMode="auto">
          <a:xfrm>
            <a:off x="3311525" y="3184525"/>
            <a:ext cx="909002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txBox="1">
            <a:spLocks noChangeArrowheads="1"/>
          </p:cNvSpPr>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altLang="en-US" sz="2800" b="1" u="sng">
                <a:latin typeface="Calibri" pitchFamily="34" charset="0"/>
              </a:rPr>
              <a:t>System Design Considerations</a:t>
            </a:r>
          </a:p>
        </p:txBody>
      </p:sp>
      <p:sp>
        <p:nvSpPr>
          <p:cNvPr id="56323" name="Text Box 3"/>
          <p:cNvSpPr txBox="1">
            <a:spLocks noChangeArrowheads="1"/>
          </p:cNvSpPr>
          <p:nvPr/>
        </p:nvSpPr>
        <p:spPr bwMode="auto">
          <a:xfrm>
            <a:off x="681038" y="1036638"/>
            <a:ext cx="40767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u="sng"/>
              <a:t>Representative Data</a:t>
            </a:r>
          </a:p>
          <a:p>
            <a:pPr>
              <a:buFontTx/>
              <a:buChar char="•"/>
            </a:pPr>
            <a:r>
              <a:rPr lang="en-US" altLang="en-US"/>
              <a:t>Particle losses minimized</a:t>
            </a:r>
          </a:p>
          <a:p>
            <a:pPr>
              <a:buFontTx/>
              <a:buChar char="•"/>
            </a:pPr>
            <a:r>
              <a:rPr lang="en-US" altLang="en-US"/>
              <a:t>Temperature and humidity control</a:t>
            </a:r>
          </a:p>
          <a:p>
            <a:pPr>
              <a:buFontTx/>
              <a:buChar char="•"/>
            </a:pPr>
            <a:r>
              <a:rPr lang="en-US" altLang="en-US"/>
              <a:t>Remote from large local sources</a:t>
            </a:r>
          </a:p>
          <a:p>
            <a:endParaRPr lang="en-US" altLang="en-US" u="sng"/>
          </a:p>
          <a:p>
            <a:r>
              <a:rPr lang="en-US" altLang="en-US" u="sng"/>
              <a:t>Data Contamination</a:t>
            </a:r>
          </a:p>
          <a:p>
            <a:pPr>
              <a:buFontTx/>
              <a:buChar char="•"/>
            </a:pPr>
            <a:r>
              <a:rPr lang="en-US" altLang="en-US"/>
              <a:t>Stack height</a:t>
            </a:r>
          </a:p>
          <a:p>
            <a:pPr>
              <a:buFontTx/>
              <a:buChar char="•"/>
            </a:pPr>
            <a:r>
              <a:rPr lang="en-US" altLang="en-US"/>
              <a:t>Pump filters</a:t>
            </a:r>
          </a:p>
          <a:p>
            <a:pPr>
              <a:buFontTx/>
              <a:buChar char="•"/>
            </a:pPr>
            <a:r>
              <a:rPr lang="en-US" altLang="en-US"/>
              <a:t>‘Clean air’ sectors</a:t>
            </a:r>
          </a:p>
          <a:p>
            <a:endParaRPr lang="en-US" altLang="en-US"/>
          </a:p>
          <a:p>
            <a:r>
              <a:rPr lang="en-US" altLang="en-US" u="sng"/>
              <a:t>Data Stream</a:t>
            </a:r>
          </a:p>
          <a:p>
            <a:pPr>
              <a:buFontTx/>
              <a:buChar char="•"/>
            </a:pPr>
            <a:r>
              <a:rPr lang="en-US" altLang="en-US"/>
              <a:t>1-min average</a:t>
            </a:r>
          </a:p>
          <a:p>
            <a:pPr>
              <a:buFontTx/>
              <a:buChar char="•"/>
            </a:pPr>
            <a:r>
              <a:rPr lang="en-US" altLang="en-US"/>
              <a:t>Tranferred to NOAA every 6h</a:t>
            </a:r>
          </a:p>
          <a:p>
            <a:pPr>
              <a:buFontTx/>
              <a:buChar char="•"/>
            </a:pPr>
            <a:r>
              <a:rPr lang="en-US" altLang="en-US"/>
              <a:t>Remote access</a:t>
            </a:r>
          </a:p>
          <a:p>
            <a:pPr>
              <a:buFontTx/>
              <a:buChar char="•"/>
            </a:pPr>
            <a:r>
              <a:rPr lang="en-US" altLang="en-US"/>
              <a:t>Weekly data QC</a:t>
            </a:r>
          </a:p>
          <a:p>
            <a:pPr>
              <a:buFontTx/>
              <a:buChar char="•"/>
            </a:pPr>
            <a:r>
              <a:rPr lang="en-US" altLang="en-US"/>
              <a:t>Robust archiving</a:t>
            </a:r>
          </a:p>
        </p:txBody>
      </p:sp>
      <p:pic>
        <p:nvPicPr>
          <p:cNvPr id="81923" name="Picture 4" descr="I:\PJS_data\Posters\sgptrail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450" y="1143000"/>
            <a:ext cx="35417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p:cNvSpPr txBox="1">
            <a:spLocks noChangeArrowheads="1"/>
          </p:cNvSpPr>
          <p:nvPr/>
        </p:nvSpPr>
        <p:spPr bwMode="auto">
          <a:xfrm>
            <a:off x="5124450" y="5495925"/>
            <a:ext cx="14160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defRPr/>
            </a:pPr>
            <a:r>
              <a:rPr lang="en-US" sz="1800" smtClean="0">
                <a:solidFill>
                  <a:srgbClr val="FFFF00"/>
                </a:solidFill>
                <a:latin typeface="Arial" charset="0"/>
              </a:rPr>
              <a:t>Lamont, OK</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3">
            <a:extLst>
              <a:ext uri="{28A0092B-C50C-407E-A947-70E740481C1C}">
                <a14:useLocalDpi xmlns:a14="http://schemas.microsoft.com/office/drawing/2010/main" val="0"/>
              </a:ext>
            </a:extLst>
          </a:blip>
          <a:srcRect l="7050" t="10625" r="13074" b="14879"/>
          <a:stretch>
            <a:fillRect/>
          </a:stretch>
        </p:blipFill>
        <p:spPr bwMode="auto">
          <a:xfrm>
            <a:off x="398463" y="771525"/>
            <a:ext cx="8056562"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4"/>
          <p:cNvSpPr txBox="1">
            <a:spLocks noChangeArrowheads="1"/>
          </p:cNvSpPr>
          <p:nvPr/>
        </p:nvSpPr>
        <p:spPr bwMode="auto">
          <a:xfrm>
            <a:off x="1819275" y="6350"/>
            <a:ext cx="4937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2400" b="1" u="sng"/>
              <a:t>Long-term Remote Operations…</a:t>
            </a:r>
          </a:p>
        </p:txBody>
      </p:sp>
      <p:sp>
        <p:nvSpPr>
          <p:cNvPr id="32771" name="TextBox 4"/>
          <p:cNvSpPr txBox="1">
            <a:spLocks noChangeArrowheads="1"/>
          </p:cNvSpPr>
          <p:nvPr/>
        </p:nvSpPr>
        <p:spPr bwMode="auto">
          <a:xfrm>
            <a:off x="1917700" y="4464050"/>
            <a:ext cx="6248827" cy="163121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buFont typeface="Arial" pitchFamily="34" charset="0"/>
              <a:buChar char="•"/>
            </a:pPr>
            <a:r>
              <a:rPr lang="en-US" altLang="en-US" dirty="0"/>
              <a:t>Daily data checks (station </a:t>
            </a:r>
            <a:r>
              <a:rPr lang="en-US" altLang="en-US" dirty="0" err="1"/>
              <a:t>peeps+remote</a:t>
            </a:r>
            <a:r>
              <a:rPr lang="en-US" altLang="en-US" dirty="0"/>
              <a:t> scientist)</a:t>
            </a:r>
          </a:p>
          <a:p>
            <a:pPr algn="l">
              <a:buFont typeface="Arial" pitchFamily="34" charset="0"/>
              <a:buChar char="•"/>
            </a:pPr>
            <a:r>
              <a:rPr lang="en-US" altLang="en-US" dirty="0"/>
              <a:t>Weekly quality control (data review and editing)</a:t>
            </a:r>
          </a:p>
          <a:p>
            <a:pPr algn="l">
              <a:buFont typeface="Arial" pitchFamily="34" charset="0"/>
              <a:buChar char="•"/>
            </a:pPr>
            <a:r>
              <a:rPr lang="en-US" altLang="en-US" dirty="0"/>
              <a:t>Remote access</a:t>
            </a:r>
          </a:p>
          <a:p>
            <a:pPr algn="l">
              <a:buFont typeface="Arial" pitchFamily="34" charset="0"/>
              <a:buChar char="•"/>
            </a:pPr>
            <a:r>
              <a:rPr lang="en-US" altLang="en-US" dirty="0"/>
              <a:t>Annual visits </a:t>
            </a:r>
            <a:endParaRPr lang="en-US" altLang="en-US" dirty="0" smtClean="0"/>
          </a:p>
          <a:p>
            <a:pPr algn="l">
              <a:buFont typeface="Arial" pitchFamily="34" charset="0"/>
              <a:buChar char="•"/>
            </a:pPr>
            <a:r>
              <a:rPr lang="en-US" altLang="en-US" dirty="0" smtClean="0"/>
              <a:t>Tons </a:t>
            </a:r>
            <a:r>
              <a:rPr lang="en-US" altLang="en-US" dirty="0"/>
              <a:t>of documentation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7" descr="skeie2011_fig2.png"/>
          <p:cNvPicPr>
            <a:picLocks noChangeAspect="1"/>
          </p:cNvPicPr>
          <p:nvPr/>
        </p:nvPicPr>
        <p:blipFill>
          <a:blip r:embed="rId3">
            <a:extLst>
              <a:ext uri="{28A0092B-C50C-407E-A947-70E740481C1C}">
                <a14:useLocalDpi xmlns:a14="http://schemas.microsoft.com/office/drawing/2010/main" val="0"/>
              </a:ext>
            </a:extLst>
          </a:blip>
          <a:srcRect l="15733" t="19926" r="8682" b="11562"/>
          <a:stretch>
            <a:fillRect/>
          </a:stretch>
        </p:blipFill>
        <p:spPr bwMode="auto">
          <a:xfrm>
            <a:off x="104775" y="554038"/>
            <a:ext cx="9015413"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4"/>
          <p:cNvSpPr>
            <a:spLocks noChangeArrowheads="1"/>
          </p:cNvSpPr>
          <p:nvPr/>
        </p:nvSpPr>
        <p:spPr bwMode="auto">
          <a:xfrm>
            <a:off x="534988" y="23813"/>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solidFill>
                  <a:schemeClr val="tx2"/>
                </a:solidFill>
              </a:rPr>
              <a:t>Where’s the aerosol?</a:t>
            </a:r>
          </a:p>
        </p:txBody>
      </p:sp>
      <p:sp>
        <p:nvSpPr>
          <p:cNvPr id="23555" name="Text Box 67"/>
          <p:cNvSpPr txBox="1">
            <a:spLocks noChangeArrowheads="1"/>
          </p:cNvSpPr>
          <p:nvPr/>
        </p:nvSpPr>
        <p:spPr bwMode="auto">
          <a:xfrm>
            <a:off x="541338" y="3206750"/>
            <a:ext cx="2100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2400">
                <a:solidFill>
                  <a:srgbClr val="FFFF00"/>
                </a:solidFill>
              </a:rPr>
              <a:t>SMO</a:t>
            </a:r>
          </a:p>
        </p:txBody>
      </p:sp>
      <p:sp>
        <p:nvSpPr>
          <p:cNvPr id="23556" name="Text Box 68"/>
          <p:cNvSpPr txBox="1">
            <a:spLocks noChangeArrowheads="1"/>
          </p:cNvSpPr>
          <p:nvPr/>
        </p:nvSpPr>
        <p:spPr bwMode="auto">
          <a:xfrm>
            <a:off x="776288" y="2154238"/>
            <a:ext cx="198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2400">
                <a:solidFill>
                  <a:srgbClr val="FFFF00"/>
                </a:solidFill>
              </a:rPr>
              <a:t>MLO</a:t>
            </a:r>
          </a:p>
        </p:txBody>
      </p:sp>
      <p:sp>
        <p:nvSpPr>
          <p:cNvPr id="23557" name="Text Box 69"/>
          <p:cNvSpPr txBox="1">
            <a:spLocks noChangeArrowheads="1"/>
          </p:cNvSpPr>
          <p:nvPr/>
        </p:nvSpPr>
        <p:spPr bwMode="auto">
          <a:xfrm>
            <a:off x="750888" y="554038"/>
            <a:ext cx="1985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2400">
                <a:solidFill>
                  <a:srgbClr val="FFFF00"/>
                </a:solidFill>
              </a:rPr>
              <a:t>BRW</a:t>
            </a:r>
          </a:p>
        </p:txBody>
      </p:sp>
      <p:sp>
        <p:nvSpPr>
          <p:cNvPr id="12" name="5-Point Star 11"/>
          <p:cNvSpPr/>
          <p:nvPr/>
        </p:nvSpPr>
        <p:spPr>
          <a:xfrm>
            <a:off x="544513" y="847725"/>
            <a:ext cx="296862" cy="26035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00"/>
              </a:solidFill>
            </a:endParaRPr>
          </a:p>
        </p:txBody>
      </p:sp>
      <p:sp>
        <p:nvSpPr>
          <p:cNvPr id="23559" name="Text Box 66"/>
          <p:cNvSpPr txBox="1">
            <a:spLocks noChangeArrowheads="1"/>
          </p:cNvSpPr>
          <p:nvPr/>
        </p:nvSpPr>
        <p:spPr bwMode="auto">
          <a:xfrm>
            <a:off x="1262063" y="4786313"/>
            <a:ext cx="2046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Bef>
                <a:spcPct val="50000"/>
              </a:spcBef>
            </a:pPr>
            <a:r>
              <a:rPr lang="en-US" altLang="en-US" sz="2400">
                <a:solidFill>
                  <a:srgbClr val="FFFF00"/>
                </a:solidFill>
              </a:rPr>
              <a:t>SPO</a:t>
            </a:r>
          </a:p>
        </p:txBody>
      </p:sp>
      <p:sp>
        <p:nvSpPr>
          <p:cNvPr id="19" name="5-Point Star 18"/>
          <p:cNvSpPr/>
          <p:nvPr/>
        </p:nvSpPr>
        <p:spPr>
          <a:xfrm>
            <a:off x="592138" y="2255838"/>
            <a:ext cx="295275" cy="25876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00"/>
              </a:solidFill>
            </a:endParaRPr>
          </a:p>
        </p:txBody>
      </p:sp>
      <p:sp>
        <p:nvSpPr>
          <p:cNvPr id="20" name="5-Point Star 19"/>
          <p:cNvSpPr/>
          <p:nvPr/>
        </p:nvSpPr>
        <p:spPr>
          <a:xfrm>
            <a:off x="231775" y="3260725"/>
            <a:ext cx="296863" cy="25876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00"/>
              </a:solidFill>
            </a:endParaRPr>
          </a:p>
        </p:txBody>
      </p:sp>
      <p:sp>
        <p:nvSpPr>
          <p:cNvPr id="21" name="5-Point Star 20"/>
          <p:cNvSpPr/>
          <p:nvPr/>
        </p:nvSpPr>
        <p:spPr>
          <a:xfrm>
            <a:off x="958850" y="5010150"/>
            <a:ext cx="295275" cy="25876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rgbClr val="FFFF00"/>
              </a:solidFill>
            </a:endParaRPr>
          </a:p>
        </p:txBody>
      </p:sp>
      <p:sp>
        <p:nvSpPr>
          <p:cNvPr id="23563" name="TextBox 3"/>
          <p:cNvSpPr txBox="1">
            <a:spLocks noChangeArrowheads="1"/>
          </p:cNvSpPr>
          <p:nvPr/>
        </p:nvSpPr>
        <p:spPr bwMode="auto">
          <a:xfrm>
            <a:off x="1649413" y="490537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endParaRPr lang="en-US" altLang="en-US"/>
          </a:p>
        </p:txBody>
      </p:sp>
      <p:pic>
        <p:nvPicPr>
          <p:cNvPr id="2356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8350" y="5248275"/>
            <a:ext cx="7556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Box 6"/>
          <p:cNvSpPr txBox="1">
            <a:spLocks noChangeArrowheads="1"/>
          </p:cNvSpPr>
          <p:nvPr/>
        </p:nvSpPr>
        <p:spPr bwMode="auto">
          <a:xfrm>
            <a:off x="841375" y="5710238"/>
            <a:ext cx="7326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sym typeface="Wingdings" pitchFamily="2" charset="2"/>
              </a:rPr>
              <a:t>not at NOAA’s baseline stations</a:t>
            </a:r>
          </a:p>
          <a:p>
            <a:pPr algn="l"/>
            <a:r>
              <a:rPr lang="en-US" altLang="en-US">
                <a:sym typeface="Wingdings" pitchFamily="2" charset="2"/>
              </a:rPr>
              <a:t>Aerosol distribution is patchy due to source distribution and short residence times (order of 1 wk)</a:t>
            </a:r>
            <a:endParaRPr lang="en-US" altLang="en-US"/>
          </a:p>
        </p:txBody>
      </p:sp>
      <p:sp>
        <p:nvSpPr>
          <p:cNvPr id="23566" name="TextBox 1"/>
          <p:cNvSpPr txBox="1">
            <a:spLocks noChangeArrowheads="1"/>
          </p:cNvSpPr>
          <p:nvPr/>
        </p:nvSpPr>
        <p:spPr bwMode="auto">
          <a:xfrm>
            <a:off x="6226175" y="4613275"/>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solidFill>
                  <a:schemeClr val="bg1"/>
                </a:solidFill>
              </a:rPr>
              <a:t>Modeled black carbon</a:t>
            </a:r>
          </a:p>
          <a:p>
            <a:r>
              <a:rPr lang="en-US" altLang="en-US" sz="1600">
                <a:solidFill>
                  <a:schemeClr val="bg1"/>
                </a:solidFill>
              </a:rPr>
              <a:t>(from Skeie et al., 2011)</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2038" y="3048000"/>
            <a:ext cx="17907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57200" y="122238"/>
            <a:ext cx="8229600" cy="563562"/>
          </a:xfrm>
          <a:prstGeom prst="rect">
            <a:avLst/>
          </a:prstGeom>
        </p:spPr>
        <p:txBody>
          <a:bodyPr>
            <a:normAutofit fontScale="90000" lnSpcReduction="10000"/>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600" u="sng" smtClean="0"/>
              <a:t>Sources of Local Contamination at SPO</a:t>
            </a:r>
            <a:endParaRPr lang="en-US" sz="3600" u="sng" dirty="0"/>
          </a:p>
        </p:txBody>
      </p:sp>
      <p:pic>
        <p:nvPicPr>
          <p:cNvPr id="4096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392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4688" y="812800"/>
            <a:ext cx="2576512"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911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574925"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833813"/>
            <a:ext cx="23923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4688" y="4760913"/>
            <a:ext cx="26273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1"/>
          <p:cNvSpPr>
            <a:spLocks noChangeArrowheads="1"/>
          </p:cNvSpPr>
          <p:nvPr/>
        </p:nvSpPr>
        <p:spPr bwMode="auto">
          <a:xfrm>
            <a:off x="5986463" y="6188075"/>
            <a:ext cx="299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latin typeface="Calibri" pitchFamily="34" charset="0"/>
              </a:rPr>
              <a:t>Sheridan </a:t>
            </a:r>
            <a:r>
              <a:rPr lang="en-US" altLang="en-US" i="1">
                <a:latin typeface="Calibri" pitchFamily="34" charset="0"/>
              </a:rPr>
              <a:t>et al.</a:t>
            </a:r>
            <a:r>
              <a:rPr lang="en-US" altLang="en-US">
                <a:latin typeface="Calibri" pitchFamily="34" charset="0"/>
              </a:rPr>
              <a:t>, AAQR 2015</a:t>
            </a:r>
            <a:endParaRPr lang="en-US"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60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3"/>
          <p:cNvSpPr txBox="1">
            <a:spLocks noChangeArrowheads="1"/>
          </p:cNvSpPr>
          <p:nvPr/>
        </p:nvSpPr>
        <p:spPr bwMode="auto">
          <a:xfrm>
            <a:off x="1676400" y="1219200"/>
            <a:ext cx="195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latin typeface="Symbol" pitchFamily="18" charset="2"/>
              </a:rPr>
              <a:t>D</a:t>
            </a:r>
            <a:r>
              <a:rPr lang="en-US" altLang="en-US"/>
              <a:t>t=1 hour, r=0.96</a:t>
            </a:r>
          </a:p>
        </p:txBody>
      </p:sp>
      <p:sp>
        <p:nvSpPr>
          <p:cNvPr id="61443" name="TextBox 4"/>
          <p:cNvSpPr txBox="1">
            <a:spLocks noChangeArrowheads="1"/>
          </p:cNvSpPr>
          <p:nvPr/>
        </p:nvSpPr>
        <p:spPr bwMode="auto">
          <a:xfrm>
            <a:off x="4953000" y="1219200"/>
            <a:ext cx="208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latin typeface="Symbol" pitchFamily="18" charset="2"/>
              </a:rPr>
              <a:t>D</a:t>
            </a:r>
            <a:r>
              <a:rPr lang="en-US" altLang="en-US"/>
              <a:t>t=3 hours, r=0.86</a:t>
            </a:r>
          </a:p>
        </p:txBody>
      </p:sp>
      <p:sp>
        <p:nvSpPr>
          <p:cNvPr id="61444" name="TextBox 5"/>
          <p:cNvSpPr txBox="1">
            <a:spLocks noChangeArrowheads="1"/>
          </p:cNvSpPr>
          <p:nvPr/>
        </p:nvSpPr>
        <p:spPr bwMode="auto">
          <a:xfrm>
            <a:off x="167640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latin typeface="Symbol" pitchFamily="18" charset="2"/>
              </a:rPr>
              <a:t>D</a:t>
            </a:r>
            <a:r>
              <a:rPr lang="en-US" altLang="en-US"/>
              <a:t>t=12 hours, r=0.68</a:t>
            </a:r>
          </a:p>
        </p:txBody>
      </p:sp>
      <p:sp>
        <p:nvSpPr>
          <p:cNvPr id="61445" name="TextBox 6"/>
          <p:cNvSpPr txBox="1">
            <a:spLocks noChangeArrowheads="1"/>
          </p:cNvSpPr>
          <p:nvPr/>
        </p:nvSpPr>
        <p:spPr bwMode="auto">
          <a:xfrm>
            <a:off x="4976813" y="3657600"/>
            <a:ext cx="2211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latin typeface="Symbol" pitchFamily="18" charset="2"/>
              </a:rPr>
              <a:t>D</a:t>
            </a:r>
            <a:r>
              <a:rPr lang="en-US" altLang="en-US"/>
              <a:t>t=24 hours, r=0.57</a:t>
            </a:r>
          </a:p>
        </p:txBody>
      </p:sp>
      <p:sp>
        <p:nvSpPr>
          <p:cNvPr id="61446" name="TextBox 7"/>
          <p:cNvSpPr txBox="1">
            <a:spLocks noChangeArrowheads="1"/>
          </p:cNvSpPr>
          <p:nvPr/>
        </p:nvSpPr>
        <p:spPr bwMode="auto">
          <a:xfrm>
            <a:off x="7548563" y="6515100"/>
            <a:ext cx="1595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IZA scattering</a:t>
            </a:r>
          </a:p>
        </p:txBody>
      </p:sp>
      <p:sp>
        <p:nvSpPr>
          <p:cNvPr id="61447" name="TextBox 8"/>
          <p:cNvSpPr txBox="1">
            <a:spLocks noChangeArrowheads="1"/>
          </p:cNvSpPr>
          <p:nvPr/>
        </p:nvSpPr>
        <p:spPr bwMode="auto">
          <a:xfrm>
            <a:off x="2735263" y="7938"/>
            <a:ext cx="37417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800" b="1" u="sng"/>
              <a:t>Aerosol Persistence</a:t>
            </a:r>
          </a:p>
        </p:txBody>
      </p:sp>
      <p:sp>
        <p:nvSpPr>
          <p:cNvPr id="61448" name="TextBox 9"/>
          <p:cNvSpPr txBox="1">
            <a:spLocks noChangeArrowheads="1"/>
          </p:cNvSpPr>
          <p:nvPr/>
        </p:nvSpPr>
        <p:spPr bwMode="auto">
          <a:xfrm>
            <a:off x="1368425" y="6515100"/>
            <a:ext cx="368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Colors represent density of points</a:t>
            </a:r>
          </a:p>
        </p:txBody>
      </p:sp>
      <p:sp>
        <p:nvSpPr>
          <p:cNvPr id="61449" name="TextBox 10"/>
          <p:cNvSpPr txBox="1">
            <a:spLocks noChangeArrowheads="1"/>
          </p:cNvSpPr>
          <p:nvPr/>
        </p:nvSpPr>
        <p:spPr bwMode="auto">
          <a:xfrm>
            <a:off x="511175" y="585788"/>
            <a:ext cx="837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800"/>
              <a:t>How well does a measurement at time ‘t’ represent a measurement at time t+</a:t>
            </a:r>
            <a:r>
              <a:rPr lang="en-US" altLang="en-US" sz="1800">
                <a:latin typeface="Symbol" pitchFamily="18" charset="2"/>
              </a:rPr>
              <a:t>D</a:t>
            </a:r>
            <a:r>
              <a:rPr lang="en-US" altLang="en-US" sz="1800"/>
              <a:t>t?</a:t>
            </a:r>
          </a:p>
        </p:txBody>
      </p:sp>
      <p:sp>
        <p:nvSpPr>
          <p:cNvPr id="61450" name="TextBox 11"/>
          <p:cNvSpPr txBox="1">
            <a:spLocks noChangeArrowheads="1"/>
          </p:cNvSpPr>
          <p:nvPr/>
        </p:nvSpPr>
        <p:spPr bwMode="auto">
          <a:xfrm>
            <a:off x="3732213" y="5988050"/>
            <a:ext cx="1935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Scattering at t=t</a:t>
            </a:r>
            <a:r>
              <a:rPr lang="en-US" altLang="en-US" baseline="-25000"/>
              <a:t>0</a:t>
            </a:r>
          </a:p>
        </p:txBody>
      </p:sp>
      <p:sp>
        <p:nvSpPr>
          <p:cNvPr id="61451" name="TextBox 12"/>
          <p:cNvSpPr txBox="1">
            <a:spLocks noChangeArrowheads="1"/>
          </p:cNvSpPr>
          <p:nvPr/>
        </p:nvSpPr>
        <p:spPr bwMode="auto">
          <a:xfrm rot="-5400000">
            <a:off x="74613" y="3213100"/>
            <a:ext cx="222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Scattering at t=t</a:t>
            </a:r>
            <a:r>
              <a:rPr lang="en-US" altLang="en-US" baseline="-25000"/>
              <a:t>0</a:t>
            </a:r>
            <a:r>
              <a:rPr lang="en-US" altLang="en-US">
                <a:latin typeface="Symbol" pitchFamily="18" charset="2"/>
              </a:rPr>
              <a:t>+D</a:t>
            </a:r>
            <a:r>
              <a:rPr lang="en-US" altLang="en-US"/>
              <a:t>t</a:t>
            </a:r>
            <a:endParaRPr lang="en-US" altLang="en-US" baseline="-250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p:cNvPicPr>
          <p:nvPr/>
        </p:nvPicPr>
        <p:blipFill>
          <a:blip r:embed="rId2">
            <a:extLst>
              <a:ext uri="{28A0092B-C50C-407E-A947-70E740481C1C}">
                <a14:useLocalDpi xmlns:a14="http://schemas.microsoft.com/office/drawing/2010/main" val="0"/>
              </a:ext>
            </a:extLst>
          </a:blip>
          <a:srcRect t="6129"/>
          <a:stretch>
            <a:fillRect/>
          </a:stretch>
        </p:blipFill>
        <p:spPr bwMode="auto">
          <a:xfrm>
            <a:off x="1600200" y="1524000"/>
            <a:ext cx="60007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3"/>
          <p:cNvSpPr txBox="1">
            <a:spLocks noChangeArrowheads="1"/>
          </p:cNvSpPr>
          <p:nvPr/>
        </p:nvSpPr>
        <p:spPr bwMode="auto">
          <a:xfrm>
            <a:off x="2312988" y="4191000"/>
            <a:ext cx="174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200" i="1"/>
              <a:t>(Anderson et al., 2003)</a:t>
            </a:r>
          </a:p>
        </p:txBody>
      </p:sp>
      <p:sp>
        <p:nvSpPr>
          <p:cNvPr id="62467" name="TextBox 4"/>
          <p:cNvSpPr txBox="1">
            <a:spLocks noChangeArrowheads="1"/>
          </p:cNvSpPr>
          <p:nvPr/>
        </p:nvSpPr>
        <p:spPr bwMode="auto">
          <a:xfrm>
            <a:off x="2354263" y="76200"/>
            <a:ext cx="4427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800" b="1" u="sng">
                <a:cs typeface="Arial" pitchFamily="34" charset="0"/>
              </a:rPr>
              <a:t>Autocorrelation Analysis</a:t>
            </a:r>
          </a:p>
        </p:txBody>
      </p:sp>
      <p:sp>
        <p:nvSpPr>
          <p:cNvPr id="62468" name="TextBox 5"/>
          <p:cNvSpPr txBox="1">
            <a:spLocks noChangeArrowheads="1"/>
          </p:cNvSpPr>
          <p:nvPr/>
        </p:nvSpPr>
        <p:spPr bwMode="auto">
          <a:xfrm>
            <a:off x="560388" y="5334000"/>
            <a:ext cx="788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rPr>
              <a:t>Lag is the time between measurements being compared (</a:t>
            </a:r>
            <a:r>
              <a:rPr lang="en-US" altLang="en-US">
                <a:latin typeface="Symbol" pitchFamily="18" charset="2"/>
                <a:cs typeface="Arial" pitchFamily="34" charset="0"/>
              </a:rPr>
              <a:t>D</a:t>
            </a:r>
            <a:r>
              <a:rPr lang="en-US" altLang="en-US">
                <a:cs typeface="Arial" pitchFamily="34" charset="0"/>
              </a:rPr>
              <a:t>t).</a:t>
            </a:r>
          </a:p>
          <a:p>
            <a:pPr algn="l"/>
            <a:r>
              <a:rPr lang="en-US" altLang="en-US">
                <a:cs typeface="Arial" pitchFamily="34" charset="0"/>
              </a:rPr>
              <a:t>‘r’ is the lag autocorrelation statistic. </a:t>
            </a:r>
          </a:p>
        </p:txBody>
      </p:sp>
      <p:grpSp>
        <p:nvGrpSpPr>
          <p:cNvPr id="62469" name="Group 6"/>
          <p:cNvGrpSpPr>
            <a:grpSpLocks/>
          </p:cNvGrpSpPr>
          <p:nvPr/>
        </p:nvGrpSpPr>
        <p:grpSpPr bwMode="auto">
          <a:xfrm>
            <a:off x="2287588" y="1590675"/>
            <a:ext cx="5027612" cy="2217738"/>
            <a:chOff x="2286922" y="1590143"/>
            <a:chExt cx="5028278" cy="2218083"/>
          </a:xfrm>
        </p:grpSpPr>
        <p:sp>
          <p:nvSpPr>
            <p:cNvPr id="8" name="Freeform 7"/>
            <p:cNvSpPr/>
            <p:nvPr/>
          </p:nvSpPr>
          <p:spPr>
            <a:xfrm>
              <a:off x="2286922" y="1590143"/>
              <a:ext cx="970090" cy="53983"/>
            </a:xfrm>
            <a:custGeom>
              <a:avLst/>
              <a:gdLst>
                <a:gd name="connsiteX0" fmla="*/ 0 w 1113647"/>
                <a:gd name="connsiteY0" fmla="*/ 5384 h 69472"/>
                <a:gd name="connsiteX1" fmla="*/ 120971 w 1113647"/>
                <a:gd name="connsiteY1" fmla="*/ 5384 h 69472"/>
                <a:gd name="connsiteX2" fmla="*/ 284638 w 1113647"/>
                <a:gd name="connsiteY2" fmla="*/ 8942 h 69472"/>
                <a:gd name="connsiteX3" fmla="*/ 334450 w 1113647"/>
                <a:gd name="connsiteY3" fmla="*/ 19616 h 69472"/>
                <a:gd name="connsiteX4" fmla="*/ 405609 w 1113647"/>
                <a:gd name="connsiteY4" fmla="*/ 23174 h 69472"/>
                <a:gd name="connsiteX5" fmla="*/ 441189 w 1113647"/>
                <a:gd name="connsiteY5" fmla="*/ 26732 h 69472"/>
                <a:gd name="connsiteX6" fmla="*/ 608414 w 1113647"/>
                <a:gd name="connsiteY6" fmla="*/ 30290 h 69472"/>
                <a:gd name="connsiteX7" fmla="*/ 668900 w 1113647"/>
                <a:gd name="connsiteY7" fmla="*/ 33848 h 69472"/>
                <a:gd name="connsiteX8" fmla="*/ 711595 w 1113647"/>
                <a:gd name="connsiteY8" fmla="*/ 37406 h 69472"/>
                <a:gd name="connsiteX9" fmla="*/ 775639 w 1113647"/>
                <a:gd name="connsiteY9" fmla="*/ 40964 h 69472"/>
                <a:gd name="connsiteX10" fmla="*/ 814777 w 1113647"/>
                <a:gd name="connsiteY10" fmla="*/ 48080 h 69472"/>
                <a:gd name="connsiteX11" fmla="*/ 839682 w 1113647"/>
                <a:gd name="connsiteY11" fmla="*/ 51638 h 69472"/>
                <a:gd name="connsiteX12" fmla="*/ 861030 w 1113647"/>
                <a:gd name="connsiteY12" fmla="*/ 55196 h 69472"/>
                <a:gd name="connsiteX13" fmla="*/ 878820 w 1113647"/>
                <a:gd name="connsiteY13" fmla="*/ 58754 h 69472"/>
                <a:gd name="connsiteX14" fmla="*/ 932190 w 1113647"/>
                <a:gd name="connsiteY14" fmla="*/ 62312 h 69472"/>
                <a:gd name="connsiteX15" fmla="*/ 989117 w 1113647"/>
                <a:gd name="connsiteY15" fmla="*/ 62312 h 69472"/>
                <a:gd name="connsiteX16" fmla="*/ 999791 w 1113647"/>
                <a:gd name="connsiteY16" fmla="*/ 65870 h 69472"/>
                <a:gd name="connsiteX17" fmla="*/ 1113647 w 1113647"/>
                <a:gd name="connsiteY17" fmla="*/ 69428 h 6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3647" h="69472">
                  <a:moveTo>
                    <a:pt x="0" y="5384"/>
                  </a:moveTo>
                  <a:cubicBezTo>
                    <a:pt x="52198" y="-5056"/>
                    <a:pt x="7980" y="2371"/>
                    <a:pt x="120971" y="5384"/>
                  </a:cubicBezTo>
                  <a:lnTo>
                    <a:pt x="284638" y="8942"/>
                  </a:lnTo>
                  <a:cubicBezTo>
                    <a:pt x="298361" y="12373"/>
                    <a:pt x="324356" y="19111"/>
                    <a:pt x="334450" y="19616"/>
                  </a:cubicBezTo>
                  <a:lnTo>
                    <a:pt x="405609" y="23174"/>
                  </a:lnTo>
                  <a:cubicBezTo>
                    <a:pt x="417502" y="23967"/>
                    <a:pt x="429277" y="26314"/>
                    <a:pt x="441189" y="26732"/>
                  </a:cubicBezTo>
                  <a:cubicBezTo>
                    <a:pt x="496909" y="28687"/>
                    <a:pt x="552672" y="29104"/>
                    <a:pt x="608414" y="30290"/>
                  </a:cubicBezTo>
                  <a:lnTo>
                    <a:pt x="668900" y="33848"/>
                  </a:lnTo>
                  <a:cubicBezTo>
                    <a:pt x="683147" y="34831"/>
                    <a:pt x="697346" y="36456"/>
                    <a:pt x="711595" y="37406"/>
                  </a:cubicBezTo>
                  <a:cubicBezTo>
                    <a:pt x="732929" y="38828"/>
                    <a:pt x="754291" y="39778"/>
                    <a:pt x="775639" y="40964"/>
                  </a:cubicBezTo>
                  <a:cubicBezTo>
                    <a:pt x="794144" y="44665"/>
                    <a:pt x="795049" y="45045"/>
                    <a:pt x="814777" y="48080"/>
                  </a:cubicBezTo>
                  <a:cubicBezTo>
                    <a:pt x="823065" y="49355"/>
                    <a:pt x="831394" y="50363"/>
                    <a:pt x="839682" y="51638"/>
                  </a:cubicBezTo>
                  <a:cubicBezTo>
                    <a:pt x="846812" y="52735"/>
                    <a:pt x="853932" y="53905"/>
                    <a:pt x="861030" y="55196"/>
                  </a:cubicBezTo>
                  <a:cubicBezTo>
                    <a:pt x="866980" y="56278"/>
                    <a:pt x="872803" y="58152"/>
                    <a:pt x="878820" y="58754"/>
                  </a:cubicBezTo>
                  <a:cubicBezTo>
                    <a:pt x="896561" y="60528"/>
                    <a:pt x="914400" y="61126"/>
                    <a:pt x="932190" y="62312"/>
                  </a:cubicBezTo>
                  <a:cubicBezTo>
                    <a:pt x="980823" y="70418"/>
                    <a:pt x="920705" y="62312"/>
                    <a:pt x="989117" y="62312"/>
                  </a:cubicBezTo>
                  <a:cubicBezTo>
                    <a:pt x="992867" y="62312"/>
                    <a:pt x="996055" y="65545"/>
                    <a:pt x="999791" y="65870"/>
                  </a:cubicBezTo>
                  <a:cubicBezTo>
                    <a:pt x="1048881" y="70139"/>
                    <a:pt x="1068945" y="69428"/>
                    <a:pt x="1113647" y="69428"/>
                  </a:cubicBezTo>
                </a:path>
              </a:pathLst>
            </a:custGeom>
            <a:noFill/>
            <a:ln w="76200">
              <a:solidFill>
                <a:srgbClr val="C7C4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Freeform 8"/>
            <p:cNvSpPr/>
            <p:nvPr/>
          </p:nvSpPr>
          <p:spPr>
            <a:xfrm>
              <a:off x="3237960" y="1644126"/>
              <a:ext cx="1394010" cy="1105072"/>
            </a:xfrm>
            <a:custGeom>
              <a:avLst/>
              <a:gdLst>
                <a:gd name="connsiteX0" fmla="*/ 0 w 1625995"/>
                <a:gd name="connsiteY0" fmla="*/ 0 h 1277313"/>
                <a:gd name="connsiteX1" fmla="*/ 21347 w 1625995"/>
                <a:gd name="connsiteY1" fmla="*/ 3558 h 1277313"/>
                <a:gd name="connsiteX2" fmla="*/ 46253 w 1625995"/>
                <a:gd name="connsiteY2" fmla="*/ 7116 h 1277313"/>
                <a:gd name="connsiteX3" fmla="*/ 67601 w 1625995"/>
                <a:gd name="connsiteY3" fmla="*/ 21347 h 1277313"/>
                <a:gd name="connsiteX4" fmla="*/ 78275 w 1625995"/>
                <a:gd name="connsiteY4" fmla="*/ 28463 h 1277313"/>
                <a:gd name="connsiteX5" fmla="*/ 99623 w 1625995"/>
                <a:gd name="connsiteY5" fmla="*/ 35579 h 1277313"/>
                <a:gd name="connsiteX6" fmla="*/ 142319 w 1625995"/>
                <a:gd name="connsiteY6" fmla="*/ 56927 h 1277313"/>
                <a:gd name="connsiteX7" fmla="*/ 152993 w 1625995"/>
                <a:gd name="connsiteY7" fmla="*/ 60485 h 1277313"/>
                <a:gd name="connsiteX8" fmla="*/ 163666 w 1625995"/>
                <a:gd name="connsiteY8" fmla="*/ 67601 h 1277313"/>
                <a:gd name="connsiteX9" fmla="*/ 185014 w 1625995"/>
                <a:gd name="connsiteY9" fmla="*/ 74717 h 1277313"/>
                <a:gd name="connsiteX10" fmla="*/ 195688 w 1625995"/>
                <a:gd name="connsiteY10" fmla="*/ 78275 h 1277313"/>
                <a:gd name="connsiteX11" fmla="*/ 220594 w 1625995"/>
                <a:gd name="connsiteY11" fmla="*/ 81833 h 1277313"/>
                <a:gd name="connsiteX12" fmla="*/ 241942 w 1625995"/>
                <a:gd name="connsiteY12" fmla="*/ 88949 h 1277313"/>
                <a:gd name="connsiteX13" fmla="*/ 252616 w 1625995"/>
                <a:gd name="connsiteY13" fmla="*/ 92507 h 1277313"/>
                <a:gd name="connsiteX14" fmla="*/ 263290 w 1625995"/>
                <a:gd name="connsiteY14" fmla="*/ 99623 h 1277313"/>
                <a:gd name="connsiteX15" fmla="*/ 281080 w 1625995"/>
                <a:gd name="connsiteY15" fmla="*/ 103181 h 1277313"/>
                <a:gd name="connsiteX16" fmla="*/ 302428 w 1625995"/>
                <a:gd name="connsiteY16" fmla="*/ 110297 h 1277313"/>
                <a:gd name="connsiteX17" fmla="*/ 313101 w 1625995"/>
                <a:gd name="connsiteY17" fmla="*/ 113855 h 1277313"/>
                <a:gd name="connsiteX18" fmla="*/ 323775 w 1625995"/>
                <a:gd name="connsiteY18" fmla="*/ 120971 h 1277313"/>
                <a:gd name="connsiteX19" fmla="*/ 334449 w 1625995"/>
                <a:gd name="connsiteY19" fmla="*/ 124529 h 1277313"/>
                <a:gd name="connsiteX20" fmla="*/ 355797 w 1625995"/>
                <a:gd name="connsiteY20" fmla="*/ 138761 h 1277313"/>
                <a:gd name="connsiteX21" fmla="*/ 387819 w 1625995"/>
                <a:gd name="connsiteY21" fmla="*/ 152993 h 1277313"/>
                <a:gd name="connsiteX22" fmla="*/ 398493 w 1625995"/>
                <a:gd name="connsiteY22" fmla="*/ 156551 h 1277313"/>
                <a:gd name="connsiteX23" fmla="*/ 409167 w 1625995"/>
                <a:gd name="connsiteY23" fmla="*/ 160109 h 1277313"/>
                <a:gd name="connsiteX24" fmla="*/ 437631 w 1625995"/>
                <a:gd name="connsiteY24" fmla="*/ 185014 h 1277313"/>
                <a:gd name="connsiteX25" fmla="*/ 458978 w 1625995"/>
                <a:gd name="connsiteY25" fmla="*/ 192130 h 1277313"/>
                <a:gd name="connsiteX26" fmla="*/ 469652 w 1625995"/>
                <a:gd name="connsiteY26" fmla="*/ 199246 h 1277313"/>
                <a:gd name="connsiteX27" fmla="*/ 491000 w 1625995"/>
                <a:gd name="connsiteY27" fmla="*/ 206362 h 1277313"/>
                <a:gd name="connsiteX28" fmla="*/ 512348 w 1625995"/>
                <a:gd name="connsiteY28" fmla="*/ 220594 h 1277313"/>
                <a:gd name="connsiteX29" fmla="*/ 523022 w 1625995"/>
                <a:gd name="connsiteY29" fmla="*/ 227710 h 1277313"/>
                <a:gd name="connsiteX30" fmla="*/ 533696 w 1625995"/>
                <a:gd name="connsiteY30" fmla="*/ 238384 h 1277313"/>
                <a:gd name="connsiteX31" fmla="*/ 555044 w 1625995"/>
                <a:gd name="connsiteY31" fmla="*/ 256174 h 1277313"/>
                <a:gd name="connsiteX32" fmla="*/ 562160 w 1625995"/>
                <a:gd name="connsiteY32" fmla="*/ 266848 h 1277313"/>
                <a:gd name="connsiteX33" fmla="*/ 583508 w 1625995"/>
                <a:gd name="connsiteY33" fmla="*/ 273964 h 1277313"/>
                <a:gd name="connsiteX34" fmla="*/ 594182 w 1625995"/>
                <a:gd name="connsiteY34" fmla="*/ 277522 h 1277313"/>
                <a:gd name="connsiteX35" fmla="*/ 615529 w 1625995"/>
                <a:gd name="connsiteY35" fmla="*/ 295312 h 1277313"/>
                <a:gd name="connsiteX36" fmla="*/ 636877 w 1625995"/>
                <a:gd name="connsiteY36" fmla="*/ 305986 h 1277313"/>
                <a:gd name="connsiteX37" fmla="*/ 651109 w 1625995"/>
                <a:gd name="connsiteY37" fmla="*/ 327333 h 1277313"/>
                <a:gd name="connsiteX38" fmla="*/ 658225 w 1625995"/>
                <a:gd name="connsiteY38" fmla="*/ 338007 h 1277313"/>
                <a:gd name="connsiteX39" fmla="*/ 679573 w 1625995"/>
                <a:gd name="connsiteY39" fmla="*/ 348681 h 1277313"/>
                <a:gd name="connsiteX40" fmla="*/ 690247 w 1625995"/>
                <a:gd name="connsiteY40" fmla="*/ 352239 h 1277313"/>
                <a:gd name="connsiteX41" fmla="*/ 704479 w 1625995"/>
                <a:gd name="connsiteY41" fmla="*/ 359355 h 1277313"/>
                <a:gd name="connsiteX42" fmla="*/ 725827 w 1625995"/>
                <a:gd name="connsiteY42" fmla="*/ 370029 h 1277313"/>
                <a:gd name="connsiteX43" fmla="*/ 732943 w 1625995"/>
                <a:gd name="connsiteY43" fmla="*/ 380703 h 1277313"/>
                <a:gd name="connsiteX44" fmla="*/ 754291 w 1625995"/>
                <a:gd name="connsiteY44" fmla="*/ 394935 h 1277313"/>
                <a:gd name="connsiteX45" fmla="*/ 757849 w 1625995"/>
                <a:gd name="connsiteY45" fmla="*/ 412725 h 1277313"/>
                <a:gd name="connsiteX46" fmla="*/ 768522 w 1625995"/>
                <a:gd name="connsiteY46" fmla="*/ 419841 h 1277313"/>
                <a:gd name="connsiteX47" fmla="*/ 789870 w 1625995"/>
                <a:gd name="connsiteY47" fmla="*/ 437631 h 1277313"/>
                <a:gd name="connsiteX48" fmla="*/ 804102 w 1625995"/>
                <a:gd name="connsiteY48" fmla="*/ 455421 h 1277313"/>
                <a:gd name="connsiteX49" fmla="*/ 811218 w 1625995"/>
                <a:gd name="connsiteY49" fmla="*/ 466094 h 1277313"/>
                <a:gd name="connsiteX50" fmla="*/ 846798 w 1625995"/>
                <a:gd name="connsiteY50" fmla="*/ 494558 h 1277313"/>
                <a:gd name="connsiteX51" fmla="*/ 857472 w 1625995"/>
                <a:gd name="connsiteY51" fmla="*/ 498116 h 1277313"/>
                <a:gd name="connsiteX52" fmla="*/ 864588 w 1625995"/>
                <a:gd name="connsiteY52" fmla="*/ 508790 h 1277313"/>
                <a:gd name="connsiteX53" fmla="*/ 871704 w 1625995"/>
                <a:gd name="connsiteY53" fmla="*/ 523022 h 1277313"/>
                <a:gd name="connsiteX54" fmla="*/ 882378 w 1625995"/>
                <a:gd name="connsiteY54" fmla="*/ 526580 h 1277313"/>
                <a:gd name="connsiteX55" fmla="*/ 896610 w 1625995"/>
                <a:gd name="connsiteY55" fmla="*/ 540812 h 1277313"/>
                <a:gd name="connsiteX56" fmla="*/ 921515 w 1625995"/>
                <a:gd name="connsiteY56" fmla="*/ 572834 h 1277313"/>
                <a:gd name="connsiteX57" fmla="*/ 932189 w 1625995"/>
                <a:gd name="connsiteY57" fmla="*/ 576392 h 1277313"/>
                <a:gd name="connsiteX58" fmla="*/ 939305 w 1625995"/>
                <a:gd name="connsiteY58" fmla="*/ 587066 h 1277313"/>
                <a:gd name="connsiteX59" fmla="*/ 960653 w 1625995"/>
                <a:gd name="connsiteY59" fmla="*/ 601298 h 1277313"/>
                <a:gd name="connsiteX60" fmla="*/ 967769 w 1625995"/>
                <a:gd name="connsiteY60" fmla="*/ 611972 h 1277313"/>
                <a:gd name="connsiteX61" fmla="*/ 971327 w 1625995"/>
                <a:gd name="connsiteY61" fmla="*/ 622645 h 1277313"/>
                <a:gd name="connsiteX62" fmla="*/ 982001 w 1625995"/>
                <a:gd name="connsiteY62" fmla="*/ 626203 h 1277313"/>
                <a:gd name="connsiteX63" fmla="*/ 996233 w 1625995"/>
                <a:gd name="connsiteY63" fmla="*/ 647551 h 1277313"/>
                <a:gd name="connsiteX64" fmla="*/ 999791 w 1625995"/>
                <a:gd name="connsiteY64" fmla="*/ 658225 h 1277313"/>
                <a:gd name="connsiteX65" fmla="*/ 1014023 w 1625995"/>
                <a:gd name="connsiteY65" fmla="*/ 679573 h 1277313"/>
                <a:gd name="connsiteX66" fmla="*/ 1021139 w 1625995"/>
                <a:gd name="connsiteY66" fmla="*/ 690247 h 1277313"/>
                <a:gd name="connsiteX67" fmla="*/ 1028255 w 1625995"/>
                <a:gd name="connsiteY67" fmla="*/ 700921 h 1277313"/>
                <a:gd name="connsiteX68" fmla="*/ 1049603 w 1625995"/>
                <a:gd name="connsiteY68" fmla="*/ 718711 h 1277313"/>
                <a:gd name="connsiteX69" fmla="*/ 1060277 w 1625995"/>
                <a:gd name="connsiteY69" fmla="*/ 722269 h 1277313"/>
                <a:gd name="connsiteX70" fmla="*/ 1085182 w 1625995"/>
                <a:gd name="connsiteY70" fmla="*/ 750733 h 1277313"/>
                <a:gd name="connsiteX71" fmla="*/ 1092298 w 1625995"/>
                <a:gd name="connsiteY71" fmla="*/ 761407 h 1277313"/>
                <a:gd name="connsiteX72" fmla="*/ 1102972 w 1625995"/>
                <a:gd name="connsiteY72" fmla="*/ 768523 h 1277313"/>
                <a:gd name="connsiteX73" fmla="*/ 1117204 w 1625995"/>
                <a:gd name="connsiteY73" fmla="*/ 782754 h 1277313"/>
                <a:gd name="connsiteX74" fmla="*/ 1124320 w 1625995"/>
                <a:gd name="connsiteY74" fmla="*/ 793428 h 1277313"/>
                <a:gd name="connsiteX75" fmla="*/ 1134994 w 1625995"/>
                <a:gd name="connsiteY75" fmla="*/ 796986 h 1277313"/>
                <a:gd name="connsiteX76" fmla="*/ 1156342 w 1625995"/>
                <a:gd name="connsiteY76" fmla="*/ 807660 h 1277313"/>
                <a:gd name="connsiteX77" fmla="*/ 1177690 w 1625995"/>
                <a:gd name="connsiteY77" fmla="*/ 850356 h 1277313"/>
                <a:gd name="connsiteX78" fmla="*/ 1199038 w 1625995"/>
                <a:gd name="connsiteY78" fmla="*/ 864588 h 1277313"/>
                <a:gd name="connsiteX79" fmla="*/ 1213270 w 1625995"/>
                <a:gd name="connsiteY79" fmla="*/ 882378 h 1277313"/>
                <a:gd name="connsiteX80" fmla="*/ 1223943 w 1625995"/>
                <a:gd name="connsiteY80" fmla="*/ 903726 h 1277313"/>
                <a:gd name="connsiteX81" fmla="*/ 1234617 w 1625995"/>
                <a:gd name="connsiteY81" fmla="*/ 914400 h 1277313"/>
                <a:gd name="connsiteX82" fmla="*/ 1252407 w 1625995"/>
                <a:gd name="connsiteY82" fmla="*/ 928631 h 1277313"/>
                <a:gd name="connsiteX83" fmla="*/ 1270197 w 1625995"/>
                <a:gd name="connsiteY83" fmla="*/ 946421 h 1277313"/>
                <a:gd name="connsiteX84" fmla="*/ 1287987 w 1625995"/>
                <a:gd name="connsiteY84" fmla="*/ 967769 h 1277313"/>
                <a:gd name="connsiteX85" fmla="*/ 1309335 w 1625995"/>
                <a:gd name="connsiteY85" fmla="*/ 978443 h 1277313"/>
                <a:gd name="connsiteX86" fmla="*/ 1320009 w 1625995"/>
                <a:gd name="connsiteY86" fmla="*/ 985559 h 1277313"/>
                <a:gd name="connsiteX87" fmla="*/ 1327125 w 1625995"/>
                <a:gd name="connsiteY87" fmla="*/ 996233 h 1277313"/>
                <a:gd name="connsiteX88" fmla="*/ 1337799 w 1625995"/>
                <a:gd name="connsiteY88" fmla="*/ 1010465 h 1277313"/>
                <a:gd name="connsiteX89" fmla="*/ 1341357 w 1625995"/>
                <a:gd name="connsiteY89" fmla="*/ 1021139 h 1277313"/>
                <a:gd name="connsiteX90" fmla="*/ 1348473 w 1625995"/>
                <a:gd name="connsiteY90" fmla="*/ 1031813 h 1277313"/>
                <a:gd name="connsiteX91" fmla="*/ 1369821 w 1625995"/>
                <a:gd name="connsiteY91" fmla="*/ 1049603 h 1277313"/>
                <a:gd name="connsiteX92" fmla="*/ 1380494 w 1625995"/>
                <a:gd name="connsiteY92" fmla="*/ 1053161 h 1277313"/>
                <a:gd name="connsiteX93" fmla="*/ 1387610 w 1625995"/>
                <a:gd name="connsiteY93" fmla="*/ 1063835 h 1277313"/>
                <a:gd name="connsiteX94" fmla="*/ 1408958 w 1625995"/>
                <a:gd name="connsiteY94" fmla="*/ 1081624 h 1277313"/>
                <a:gd name="connsiteX95" fmla="*/ 1426748 w 1625995"/>
                <a:gd name="connsiteY95" fmla="*/ 1099414 h 1277313"/>
                <a:gd name="connsiteX96" fmla="*/ 1440980 w 1625995"/>
                <a:gd name="connsiteY96" fmla="*/ 1120762 h 1277313"/>
                <a:gd name="connsiteX97" fmla="*/ 1451654 w 1625995"/>
                <a:gd name="connsiteY97" fmla="*/ 1134994 h 1277313"/>
                <a:gd name="connsiteX98" fmla="*/ 1465886 w 1625995"/>
                <a:gd name="connsiteY98" fmla="*/ 1156342 h 1277313"/>
                <a:gd name="connsiteX99" fmla="*/ 1476560 w 1625995"/>
                <a:gd name="connsiteY99" fmla="*/ 1159900 h 1277313"/>
                <a:gd name="connsiteX100" fmla="*/ 1519256 w 1625995"/>
                <a:gd name="connsiteY100" fmla="*/ 1181248 h 1277313"/>
                <a:gd name="connsiteX101" fmla="*/ 1529929 w 1625995"/>
                <a:gd name="connsiteY101" fmla="*/ 1184806 h 1277313"/>
                <a:gd name="connsiteX102" fmla="*/ 1540603 w 1625995"/>
                <a:gd name="connsiteY102" fmla="*/ 1195480 h 1277313"/>
                <a:gd name="connsiteX103" fmla="*/ 1554835 w 1625995"/>
                <a:gd name="connsiteY103" fmla="*/ 1216828 h 1277313"/>
                <a:gd name="connsiteX104" fmla="*/ 1576183 w 1625995"/>
                <a:gd name="connsiteY104" fmla="*/ 1234617 h 1277313"/>
                <a:gd name="connsiteX105" fmla="*/ 1583299 w 1625995"/>
                <a:gd name="connsiteY105" fmla="*/ 1245291 h 1277313"/>
                <a:gd name="connsiteX106" fmla="*/ 1586857 w 1625995"/>
                <a:gd name="connsiteY106" fmla="*/ 1255965 h 1277313"/>
                <a:gd name="connsiteX107" fmla="*/ 1597531 w 1625995"/>
                <a:gd name="connsiteY107" fmla="*/ 1259523 h 1277313"/>
                <a:gd name="connsiteX108" fmla="*/ 1608205 w 1625995"/>
                <a:gd name="connsiteY108" fmla="*/ 1266639 h 1277313"/>
                <a:gd name="connsiteX109" fmla="*/ 1625995 w 1625995"/>
                <a:gd name="connsiteY109" fmla="*/ 1277313 h 127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625995" h="1277313">
                  <a:moveTo>
                    <a:pt x="0" y="0"/>
                  </a:moveTo>
                  <a:lnTo>
                    <a:pt x="21347" y="3558"/>
                  </a:lnTo>
                  <a:cubicBezTo>
                    <a:pt x="29636" y="4833"/>
                    <a:pt x="38426" y="4106"/>
                    <a:pt x="46253" y="7116"/>
                  </a:cubicBezTo>
                  <a:cubicBezTo>
                    <a:pt x="54235" y="10186"/>
                    <a:pt x="60485" y="16603"/>
                    <a:pt x="67601" y="21347"/>
                  </a:cubicBezTo>
                  <a:cubicBezTo>
                    <a:pt x="71159" y="23719"/>
                    <a:pt x="74218" y="27111"/>
                    <a:pt x="78275" y="28463"/>
                  </a:cubicBezTo>
                  <a:cubicBezTo>
                    <a:pt x="85391" y="30835"/>
                    <a:pt x="93382" y="31418"/>
                    <a:pt x="99623" y="35579"/>
                  </a:cubicBezTo>
                  <a:cubicBezTo>
                    <a:pt x="127212" y="53972"/>
                    <a:pt x="112858" y="47107"/>
                    <a:pt x="142319" y="56927"/>
                  </a:cubicBezTo>
                  <a:lnTo>
                    <a:pt x="152993" y="60485"/>
                  </a:lnTo>
                  <a:cubicBezTo>
                    <a:pt x="156551" y="62857"/>
                    <a:pt x="159759" y="65864"/>
                    <a:pt x="163666" y="67601"/>
                  </a:cubicBezTo>
                  <a:cubicBezTo>
                    <a:pt x="170520" y="70647"/>
                    <a:pt x="177898" y="72345"/>
                    <a:pt x="185014" y="74717"/>
                  </a:cubicBezTo>
                  <a:cubicBezTo>
                    <a:pt x="188572" y="75903"/>
                    <a:pt x="191975" y="77745"/>
                    <a:pt x="195688" y="78275"/>
                  </a:cubicBezTo>
                  <a:lnTo>
                    <a:pt x="220594" y="81833"/>
                  </a:lnTo>
                  <a:lnTo>
                    <a:pt x="241942" y="88949"/>
                  </a:lnTo>
                  <a:cubicBezTo>
                    <a:pt x="245500" y="90135"/>
                    <a:pt x="249495" y="90427"/>
                    <a:pt x="252616" y="92507"/>
                  </a:cubicBezTo>
                  <a:cubicBezTo>
                    <a:pt x="256174" y="94879"/>
                    <a:pt x="259286" y="98122"/>
                    <a:pt x="263290" y="99623"/>
                  </a:cubicBezTo>
                  <a:cubicBezTo>
                    <a:pt x="268952" y="101746"/>
                    <a:pt x="275246" y="101590"/>
                    <a:pt x="281080" y="103181"/>
                  </a:cubicBezTo>
                  <a:cubicBezTo>
                    <a:pt x="288317" y="105155"/>
                    <a:pt x="295312" y="107925"/>
                    <a:pt x="302428" y="110297"/>
                  </a:cubicBezTo>
                  <a:cubicBezTo>
                    <a:pt x="305986" y="111483"/>
                    <a:pt x="309981" y="111775"/>
                    <a:pt x="313101" y="113855"/>
                  </a:cubicBezTo>
                  <a:cubicBezTo>
                    <a:pt x="316659" y="116227"/>
                    <a:pt x="319950" y="119059"/>
                    <a:pt x="323775" y="120971"/>
                  </a:cubicBezTo>
                  <a:cubicBezTo>
                    <a:pt x="327130" y="122648"/>
                    <a:pt x="331171" y="122708"/>
                    <a:pt x="334449" y="124529"/>
                  </a:cubicBezTo>
                  <a:cubicBezTo>
                    <a:pt x="341925" y="128682"/>
                    <a:pt x="348681" y="134017"/>
                    <a:pt x="355797" y="138761"/>
                  </a:cubicBezTo>
                  <a:cubicBezTo>
                    <a:pt x="372712" y="150038"/>
                    <a:pt x="362414" y="144525"/>
                    <a:pt x="387819" y="152993"/>
                  </a:cubicBezTo>
                  <a:lnTo>
                    <a:pt x="398493" y="156551"/>
                  </a:lnTo>
                  <a:lnTo>
                    <a:pt x="409167" y="160109"/>
                  </a:lnTo>
                  <a:cubicBezTo>
                    <a:pt x="417469" y="172561"/>
                    <a:pt x="419842" y="179084"/>
                    <a:pt x="437631" y="185014"/>
                  </a:cubicBezTo>
                  <a:cubicBezTo>
                    <a:pt x="444747" y="187386"/>
                    <a:pt x="452737" y="187969"/>
                    <a:pt x="458978" y="192130"/>
                  </a:cubicBezTo>
                  <a:cubicBezTo>
                    <a:pt x="462536" y="194502"/>
                    <a:pt x="465744" y="197509"/>
                    <a:pt x="469652" y="199246"/>
                  </a:cubicBezTo>
                  <a:cubicBezTo>
                    <a:pt x="476506" y="202292"/>
                    <a:pt x="484759" y="202201"/>
                    <a:pt x="491000" y="206362"/>
                  </a:cubicBezTo>
                  <a:lnTo>
                    <a:pt x="512348" y="220594"/>
                  </a:lnTo>
                  <a:cubicBezTo>
                    <a:pt x="515906" y="222966"/>
                    <a:pt x="519998" y="224686"/>
                    <a:pt x="523022" y="227710"/>
                  </a:cubicBezTo>
                  <a:cubicBezTo>
                    <a:pt x="526580" y="231268"/>
                    <a:pt x="529830" y="235163"/>
                    <a:pt x="533696" y="238384"/>
                  </a:cubicBezTo>
                  <a:cubicBezTo>
                    <a:pt x="548962" y="251106"/>
                    <a:pt x="540869" y="239164"/>
                    <a:pt x="555044" y="256174"/>
                  </a:cubicBezTo>
                  <a:cubicBezTo>
                    <a:pt x="557782" y="259459"/>
                    <a:pt x="558534" y="264582"/>
                    <a:pt x="562160" y="266848"/>
                  </a:cubicBezTo>
                  <a:cubicBezTo>
                    <a:pt x="568521" y="270823"/>
                    <a:pt x="576392" y="271592"/>
                    <a:pt x="583508" y="273964"/>
                  </a:cubicBezTo>
                  <a:lnTo>
                    <a:pt x="594182" y="277522"/>
                  </a:lnTo>
                  <a:cubicBezTo>
                    <a:pt x="602049" y="285389"/>
                    <a:pt x="605624" y="290359"/>
                    <a:pt x="615529" y="295312"/>
                  </a:cubicBezTo>
                  <a:cubicBezTo>
                    <a:pt x="644995" y="310046"/>
                    <a:pt x="606282" y="285589"/>
                    <a:pt x="636877" y="305986"/>
                  </a:cubicBezTo>
                  <a:lnTo>
                    <a:pt x="651109" y="327333"/>
                  </a:lnTo>
                  <a:cubicBezTo>
                    <a:pt x="653481" y="330891"/>
                    <a:pt x="654168" y="336655"/>
                    <a:pt x="658225" y="338007"/>
                  </a:cubicBezTo>
                  <a:cubicBezTo>
                    <a:pt x="685054" y="346950"/>
                    <a:pt x="651984" y="334886"/>
                    <a:pt x="679573" y="348681"/>
                  </a:cubicBezTo>
                  <a:cubicBezTo>
                    <a:pt x="682928" y="350358"/>
                    <a:pt x="686800" y="350762"/>
                    <a:pt x="690247" y="352239"/>
                  </a:cubicBezTo>
                  <a:cubicBezTo>
                    <a:pt x="695122" y="354328"/>
                    <a:pt x="699604" y="357266"/>
                    <a:pt x="704479" y="359355"/>
                  </a:cubicBezTo>
                  <a:cubicBezTo>
                    <a:pt x="725102" y="368193"/>
                    <a:pt x="705314" y="356354"/>
                    <a:pt x="725827" y="370029"/>
                  </a:cubicBezTo>
                  <a:cubicBezTo>
                    <a:pt x="728199" y="373587"/>
                    <a:pt x="729725" y="377887"/>
                    <a:pt x="732943" y="380703"/>
                  </a:cubicBezTo>
                  <a:cubicBezTo>
                    <a:pt x="739379" y="386335"/>
                    <a:pt x="754291" y="394935"/>
                    <a:pt x="754291" y="394935"/>
                  </a:cubicBezTo>
                  <a:cubicBezTo>
                    <a:pt x="755477" y="400865"/>
                    <a:pt x="754849" y="407474"/>
                    <a:pt x="757849" y="412725"/>
                  </a:cubicBezTo>
                  <a:cubicBezTo>
                    <a:pt x="759970" y="416438"/>
                    <a:pt x="765237" y="417104"/>
                    <a:pt x="768522" y="419841"/>
                  </a:cubicBezTo>
                  <a:cubicBezTo>
                    <a:pt x="795911" y="442666"/>
                    <a:pt x="763374" y="419967"/>
                    <a:pt x="789870" y="437631"/>
                  </a:cubicBezTo>
                  <a:cubicBezTo>
                    <a:pt x="796796" y="458410"/>
                    <a:pt x="788009" y="439329"/>
                    <a:pt x="804102" y="455421"/>
                  </a:cubicBezTo>
                  <a:cubicBezTo>
                    <a:pt x="807126" y="458444"/>
                    <a:pt x="808377" y="462898"/>
                    <a:pt x="811218" y="466094"/>
                  </a:cubicBezTo>
                  <a:cubicBezTo>
                    <a:pt x="827291" y="484176"/>
                    <a:pt x="828322" y="486640"/>
                    <a:pt x="846798" y="494558"/>
                  </a:cubicBezTo>
                  <a:cubicBezTo>
                    <a:pt x="850245" y="496035"/>
                    <a:pt x="853914" y="496930"/>
                    <a:pt x="857472" y="498116"/>
                  </a:cubicBezTo>
                  <a:cubicBezTo>
                    <a:pt x="859844" y="501674"/>
                    <a:pt x="862466" y="505077"/>
                    <a:pt x="864588" y="508790"/>
                  </a:cubicBezTo>
                  <a:cubicBezTo>
                    <a:pt x="867219" y="513395"/>
                    <a:pt x="867954" y="519272"/>
                    <a:pt x="871704" y="523022"/>
                  </a:cubicBezTo>
                  <a:cubicBezTo>
                    <a:pt x="874356" y="525674"/>
                    <a:pt x="878820" y="525394"/>
                    <a:pt x="882378" y="526580"/>
                  </a:cubicBezTo>
                  <a:cubicBezTo>
                    <a:pt x="891866" y="555044"/>
                    <a:pt x="877634" y="521836"/>
                    <a:pt x="896610" y="540812"/>
                  </a:cubicBezTo>
                  <a:cubicBezTo>
                    <a:pt x="910742" y="554944"/>
                    <a:pt x="906496" y="562821"/>
                    <a:pt x="921515" y="572834"/>
                  </a:cubicBezTo>
                  <a:cubicBezTo>
                    <a:pt x="924636" y="574914"/>
                    <a:pt x="928631" y="575206"/>
                    <a:pt x="932189" y="576392"/>
                  </a:cubicBezTo>
                  <a:cubicBezTo>
                    <a:pt x="934561" y="579950"/>
                    <a:pt x="936087" y="584250"/>
                    <a:pt x="939305" y="587066"/>
                  </a:cubicBezTo>
                  <a:cubicBezTo>
                    <a:pt x="945741" y="592698"/>
                    <a:pt x="960653" y="601298"/>
                    <a:pt x="960653" y="601298"/>
                  </a:cubicBezTo>
                  <a:cubicBezTo>
                    <a:pt x="963025" y="604856"/>
                    <a:pt x="965857" y="608147"/>
                    <a:pt x="967769" y="611972"/>
                  </a:cubicBezTo>
                  <a:cubicBezTo>
                    <a:pt x="969446" y="615326"/>
                    <a:pt x="968675" y="619993"/>
                    <a:pt x="971327" y="622645"/>
                  </a:cubicBezTo>
                  <a:cubicBezTo>
                    <a:pt x="973979" y="625297"/>
                    <a:pt x="978443" y="625017"/>
                    <a:pt x="982001" y="626203"/>
                  </a:cubicBezTo>
                  <a:cubicBezTo>
                    <a:pt x="990172" y="658888"/>
                    <a:pt x="978363" y="625214"/>
                    <a:pt x="996233" y="647551"/>
                  </a:cubicBezTo>
                  <a:cubicBezTo>
                    <a:pt x="998576" y="650480"/>
                    <a:pt x="997970" y="654947"/>
                    <a:pt x="999791" y="658225"/>
                  </a:cubicBezTo>
                  <a:cubicBezTo>
                    <a:pt x="1003944" y="665701"/>
                    <a:pt x="1009279" y="672457"/>
                    <a:pt x="1014023" y="679573"/>
                  </a:cubicBezTo>
                  <a:lnTo>
                    <a:pt x="1021139" y="690247"/>
                  </a:lnTo>
                  <a:cubicBezTo>
                    <a:pt x="1023511" y="693805"/>
                    <a:pt x="1025231" y="697897"/>
                    <a:pt x="1028255" y="700921"/>
                  </a:cubicBezTo>
                  <a:cubicBezTo>
                    <a:pt x="1036124" y="708790"/>
                    <a:pt x="1039696" y="713757"/>
                    <a:pt x="1049603" y="718711"/>
                  </a:cubicBezTo>
                  <a:cubicBezTo>
                    <a:pt x="1052958" y="720388"/>
                    <a:pt x="1056719" y="721083"/>
                    <a:pt x="1060277" y="722269"/>
                  </a:cubicBezTo>
                  <a:cubicBezTo>
                    <a:pt x="1078066" y="734129"/>
                    <a:pt x="1068578" y="725827"/>
                    <a:pt x="1085182" y="750733"/>
                  </a:cubicBezTo>
                  <a:cubicBezTo>
                    <a:pt x="1087554" y="754291"/>
                    <a:pt x="1088740" y="759035"/>
                    <a:pt x="1092298" y="761407"/>
                  </a:cubicBezTo>
                  <a:lnTo>
                    <a:pt x="1102972" y="768523"/>
                  </a:lnTo>
                  <a:cubicBezTo>
                    <a:pt x="1110735" y="791810"/>
                    <a:pt x="1099953" y="768953"/>
                    <a:pt x="1117204" y="782754"/>
                  </a:cubicBezTo>
                  <a:cubicBezTo>
                    <a:pt x="1120543" y="785425"/>
                    <a:pt x="1120981" y="790757"/>
                    <a:pt x="1124320" y="793428"/>
                  </a:cubicBezTo>
                  <a:cubicBezTo>
                    <a:pt x="1127249" y="795771"/>
                    <a:pt x="1131639" y="795309"/>
                    <a:pt x="1134994" y="796986"/>
                  </a:cubicBezTo>
                  <a:cubicBezTo>
                    <a:pt x="1162583" y="810781"/>
                    <a:pt x="1129513" y="798717"/>
                    <a:pt x="1156342" y="807660"/>
                  </a:cubicBezTo>
                  <a:cubicBezTo>
                    <a:pt x="1160401" y="819838"/>
                    <a:pt x="1165866" y="842473"/>
                    <a:pt x="1177690" y="850356"/>
                  </a:cubicBezTo>
                  <a:lnTo>
                    <a:pt x="1199038" y="864588"/>
                  </a:lnTo>
                  <a:cubicBezTo>
                    <a:pt x="1205965" y="885369"/>
                    <a:pt x="1197176" y="866283"/>
                    <a:pt x="1213270" y="882378"/>
                  </a:cubicBezTo>
                  <a:cubicBezTo>
                    <a:pt x="1230063" y="899172"/>
                    <a:pt x="1212369" y="886365"/>
                    <a:pt x="1223943" y="903726"/>
                  </a:cubicBezTo>
                  <a:cubicBezTo>
                    <a:pt x="1226734" y="907913"/>
                    <a:pt x="1231396" y="910535"/>
                    <a:pt x="1234617" y="914400"/>
                  </a:cubicBezTo>
                  <a:cubicBezTo>
                    <a:pt x="1246996" y="929254"/>
                    <a:pt x="1234885" y="922790"/>
                    <a:pt x="1252407" y="928631"/>
                  </a:cubicBezTo>
                  <a:cubicBezTo>
                    <a:pt x="1271383" y="957095"/>
                    <a:pt x="1246477" y="922701"/>
                    <a:pt x="1270197" y="946421"/>
                  </a:cubicBezTo>
                  <a:cubicBezTo>
                    <a:pt x="1298185" y="974409"/>
                    <a:pt x="1253014" y="938625"/>
                    <a:pt x="1287987" y="967769"/>
                  </a:cubicBezTo>
                  <a:cubicBezTo>
                    <a:pt x="1303282" y="980515"/>
                    <a:pt x="1293288" y="970420"/>
                    <a:pt x="1309335" y="978443"/>
                  </a:cubicBezTo>
                  <a:cubicBezTo>
                    <a:pt x="1313160" y="980355"/>
                    <a:pt x="1316451" y="983187"/>
                    <a:pt x="1320009" y="985559"/>
                  </a:cubicBezTo>
                  <a:cubicBezTo>
                    <a:pt x="1322381" y="989117"/>
                    <a:pt x="1324640" y="992753"/>
                    <a:pt x="1327125" y="996233"/>
                  </a:cubicBezTo>
                  <a:cubicBezTo>
                    <a:pt x="1330572" y="1001058"/>
                    <a:pt x="1334857" y="1005316"/>
                    <a:pt x="1337799" y="1010465"/>
                  </a:cubicBezTo>
                  <a:cubicBezTo>
                    <a:pt x="1339660" y="1013721"/>
                    <a:pt x="1339680" y="1017784"/>
                    <a:pt x="1341357" y="1021139"/>
                  </a:cubicBezTo>
                  <a:cubicBezTo>
                    <a:pt x="1343269" y="1024964"/>
                    <a:pt x="1345735" y="1028528"/>
                    <a:pt x="1348473" y="1031813"/>
                  </a:cubicBezTo>
                  <a:cubicBezTo>
                    <a:pt x="1354094" y="1038558"/>
                    <a:pt x="1361824" y="1045604"/>
                    <a:pt x="1369821" y="1049603"/>
                  </a:cubicBezTo>
                  <a:cubicBezTo>
                    <a:pt x="1373175" y="1051280"/>
                    <a:pt x="1376936" y="1051975"/>
                    <a:pt x="1380494" y="1053161"/>
                  </a:cubicBezTo>
                  <a:cubicBezTo>
                    <a:pt x="1382866" y="1056719"/>
                    <a:pt x="1384586" y="1060811"/>
                    <a:pt x="1387610" y="1063835"/>
                  </a:cubicBezTo>
                  <a:cubicBezTo>
                    <a:pt x="1415598" y="1091823"/>
                    <a:pt x="1379814" y="1046653"/>
                    <a:pt x="1408958" y="1081624"/>
                  </a:cubicBezTo>
                  <a:cubicBezTo>
                    <a:pt x="1423785" y="1099415"/>
                    <a:pt x="1407177" y="1086367"/>
                    <a:pt x="1426748" y="1099414"/>
                  </a:cubicBezTo>
                  <a:cubicBezTo>
                    <a:pt x="1431492" y="1106530"/>
                    <a:pt x="1435849" y="1113920"/>
                    <a:pt x="1440980" y="1120762"/>
                  </a:cubicBezTo>
                  <a:cubicBezTo>
                    <a:pt x="1444538" y="1125506"/>
                    <a:pt x="1448253" y="1130136"/>
                    <a:pt x="1451654" y="1134994"/>
                  </a:cubicBezTo>
                  <a:cubicBezTo>
                    <a:pt x="1456558" y="1142000"/>
                    <a:pt x="1457773" y="1153638"/>
                    <a:pt x="1465886" y="1156342"/>
                  </a:cubicBezTo>
                  <a:cubicBezTo>
                    <a:pt x="1469444" y="1157528"/>
                    <a:pt x="1473282" y="1158079"/>
                    <a:pt x="1476560" y="1159900"/>
                  </a:cubicBezTo>
                  <a:cubicBezTo>
                    <a:pt x="1517946" y="1182892"/>
                    <a:pt x="1477694" y="1167394"/>
                    <a:pt x="1519256" y="1181248"/>
                  </a:cubicBezTo>
                  <a:lnTo>
                    <a:pt x="1529929" y="1184806"/>
                  </a:lnTo>
                  <a:cubicBezTo>
                    <a:pt x="1533487" y="1188364"/>
                    <a:pt x="1537514" y="1191508"/>
                    <a:pt x="1540603" y="1195480"/>
                  </a:cubicBezTo>
                  <a:cubicBezTo>
                    <a:pt x="1545854" y="1202231"/>
                    <a:pt x="1548788" y="1210781"/>
                    <a:pt x="1554835" y="1216828"/>
                  </a:cubicBezTo>
                  <a:cubicBezTo>
                    <a:pt x="1568533" y="1230526"/>
                    <a:pt x="1561322" y="1224711"/>
                    <a:pt x="1576183" y="1234617"/>
                  </a:cubicBezTo>
                  <a:cubicBezTo>
                    <a:pt x="1578555" y="1238175"/>
                    <a:pt x="1581387" y="1241466"/>
                    <a:pt x="1583299" y="1245291"/>
                  </a:cubicBezTo>
                  <a:cubicBezTo>
                    <a:pt x="1584976" y="1248646"/>
                    <a:pt x="1584205" y="1253313"/>
                    <a:pt x="1586857" y="1255965"/>
                  </a:cubicBezTo>
                  <a:cubicBezTo>
                    <a:pt x="1589509" y="1258617"/>
                    <a:pt x="1594176" y="1257846"/>
                    <a:pt x="1597531" y="1259523"/>
                  </a:cubicBezTo>
                  <a:cubicBezTo>
                    <a:pt x="1601356" y="1261435"/>
                    <a:pt x="1604275" y="1264955"/>
                    <a:pt x="1608205" y="1266639"/>
                  </a:cubicBezTo>
                  <a:cubicBezTo>
                    <a:pt x="1626919" y="1274659"/>
                    <a:pt x="1619214" y="1263752"/>
                    <a:pt x="1625995" y="1277313"/>
                  </a:cubicBezTo>
                </a:path>
              </a:pathLst>
            </a:custGeom>
            <a:noFill/>
            <a:ln w="76200">
              <a:solidFill>
                <a:srgbClr val="C7C4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Freeform 9"/>
            <p:cNvSpPr/>
            <p:nvPr/>
          </p:nvSpPr>
          <p:spPr>
            <a:xfrm>
              <a:off x="4644671" y="2752374"/>
              <a:ext cx="841486" cy="684319"/>
            </a:xfrm>
            <a:custGeom>
              <a:avLst/>
              <a:gdLst>
                <a:gd name="connsiteX0" fmla="*/ 0 w 982029"/>
                <a:gd name="connsiteY0" fmla="*/ 0 h 790469"/>
                <a:gd name="connsiteX1" fmla="*/ 3558 w 982029"/>
                <a:gd name="connsiteY1" fmla="*/ 17790 h 790469"/>
                <a:gd name="connsiteX2" fmla="*/ 17790 w 982029"/>
                <a:gd name="connsiteY2" fmla="*/ 39138 h 790469"/>
                <a:gd name="connsiteX3" fmla="*/ 32022 w 982029"/>
                <a:gd name="connsiteY3" fmla="*/ 71160 h 790469"/>
                <a:gd name="connsiteX4" fmla="*/ 42696 w 982029"/>
                <a:gd name="connsiteY4" fmla="*/ 96066 h 790469"/>
                <a:gd name="connsiteX5" fmla="*/ 46254 w 982029"/>
                <a:gd name="connsiteY5" fmla="*/ 106740 h 790469"/>
                <a:gd name="connsiteX6" fmla="*/ 56927 w 982029"/>
                <a:gd name="connsiteY6" fmla="*/ 113855 h 790469"/>
                <a:gd name="connsiteX7" fmla="*/ 67601 w 982029"/>
                <a:gd name="connsiteY7" fmla="*/ 135203 h 790469"/>
                <a:gd name="connsiteX8" fmla="*/ 78275 w 982029"/>
                <a:gd name="connsiteY8" fmla="*/ 156551 h 790469"/>
                <a:gd name="connsiteX9" fmla="*/ 81833 w 982029"/>
                <a:gd name="connsiteY9" fmla="*/ 167225 h 790469"/>
                <a:gd name="connsiteX10" fmla="*/ 103181 w 982029"/>
                <a:gd name="connsiteY10" fmla="*/ 185015 h 790469"/>
                <a:gd name="connsiteX11" fmla="*/ 113855 w 982029"/>
                <a:gd name="connsiteY11" fmla="*/ 217037 h 790469"/>
                <a:gd name="connsiteX12" fmla="*/ 128087 w 982029"/>
                <a:gd name="connsiteY12" fmla="*/ 249059 h 790469"/>
                <a:gd name="connsiteX13" fmla="*/ 138761 w 982029"/>
                <a:gd name="connsiteY13" fmla="*/ 259733 h 790469"/>
                <a:gd name="connsiteX14" fmla="*/ 152993 w 982029"/>
                <a:gd name="connsiteY14" fmla="*/ 288196 h 790469"/>
                <a:gd name="connsiteX15" fmla="*/ 156551 w 982029"/>
                <a:gd name="connsiteY15" fmla="*/ 298870 h 790469"/>
                <a:gd name="connsiteX16" fmla="*/ 174341 w 982029"/>
                <a:gd name="connsiteY16" fmla="*/ 313102 h 790469"/>
                <a:gd name="connsiteX17" fmla="*/ 188573 w 982029"/>
                <a:gd name="connsiteY17" fmla="*/ 330892 h 790469"/>
                <a:gd name="connsiteX18" fmla="*/ 195689 w 982029"/>
                <a:gd name="connsiteY18" fmla="*/ 341566 h 790469"/>
                <a:gd name="connsiteX19" fmla="*/ 206362 w 982029"/>
                <a:gd name="connsiteY19" fmla="*/ 352240 h 790469"/>
                <a:gd name="connsiteX20" fmla="*/ 217036 w 982029"/>
                <a:gd name="connsiteY20" fmla="*/ 373588 h 790469"/>
                <a:gd name="connsiteX21" fmla="*/ 241942 w 982029"/>
                <a:gd name="connsiteY21" fmla="*/ 402052 h 790469"/>
                <a:gd name="connsiteX22" fmla="*/ 249058 w 982029"/>
                <a:gd name="connsiteY22" fmla="*/ 416283 h 790469"/>
                <a:gd name="connsiteX23" fmla="*/ 259732 w 982029"/>
                <a:gd name="connsiteY23" fmla="*/ 423399 h 790469"/>
                <a:gd name="connsiteX24" fmla="*/ 281080 w 982029"/>
                <a:gd name="connsiteY24" fmla="*/ 441189 h 790469"/>
                <a:gd name="connsiteX25" fmla="*/ 288196 w 982029"/>
                <a:gd name="connsiteY25" fmla="*/ 451863 h 790469"/>
                <a:gd name="connsiteX26" fmla="*/ 298870 w 982029"/>
                <a:gd name="connsiteY26" fmla="*/ 455421 h 790469"/>
                <a:gd name="connsiteX27" fmla="*/ 302428 w 982029"/>
                <a:gd name="connsiteY27" fmla="*/ 466095 h 790469"/>
                <a:gd name="connsiteX28" fmla="*/ 316660 w 982029"/>
                <a:gd name="connsiteY28" fmla="*/ 487443 h 790469"/>
                <a:gd name="connsiteX29" fmla="*/ 316660 w 982029"/>
                <a:gd name="connsiteY29" fmla="*/ 487443 h 790469"/>
                <a:gd name="connsiteX30" fmla="*/ 338008 w 982029"/>
                <a:gd name="connsiteY30" fmla="*/ 501675 h 790469"/>
                <a:gd name="connsiteX31" fmla="*/ 366471 w 982029"/>
                <a:gd name="connsiteY31" fmla="*/ 523023 h 790469"/>
                <a:gd name="connsiteX32" fmla="*/ 380703 w 982029"/>
                <a:gd name="connsiteY32" fmla="*/ 544371 h 790469"/>
                <a:gd name="connsiteX33" fmla="*/ 384261 w 982029"/>
                <a:gd name="connsiteY33" fmla="*/ 555045 h 790469"/>
                <a:gd name="connsiteX34" fmla="*/ 387819 w 982029"/>
                <a:gd name="connsiteY34" fmla="*/ 569276 h 790469"/>
                <a:gd name="connsiteX35" fmla="*/ 394935 w 982029"/>
                <a:gd name="connsiteY35" fmla="*/ 579950 h 790469"/>
                <a:gd name="connsiteX36" fmla="*/ 398493 w 982029"/>
                <a:gd name="connsiteY36" fmla="*/ 590624 h 790469"/>
                <a:gd name="connsiteX37" fmla="*/ 409167 w 982029"/>
                <a:gd name="connsiteY37" fmla="*/ 597740 h 790469"/>
                <a:gd name="connsiteX38" fmla="*/ 416283 w 982029"/>
                <a:gd name="connsiteY38" fmla="*/ 622646 h 790469"/>
                <a:gd name="connsiteX39" fmla="*/ 434073 w 982029"/>
                <a:gd name="connsiteY39" fmla="*/ 643994 h 790469"/>
                <a:gd name="connsiteX40" fmla="*/ 444747 w 982029"/>
                <a:gd name="connsiteY40" fmla="*/ 665342 h 790469"/>
                <a:gd name="connsiteX41" fmla="*/ 466095 w 982029"/>
                <a:gd name="connsiteY41" fmla="*/ 679574 h 790469"/>
                <a:gd name="connsiteX42" fmla="*/ 494559 w 982029"/>
                <a:gd name="connsiteY42" fmla="*/ 697364 h 790469"/>
                <a:gd name="connsiteX43" fmla="*/ 505233 w 982029"/>
                <a:gd name="connsiteY43" fmla="*/ 700922 h 790469"/>
                <a:gd name="connsiteX44" fmla="*/ 544370 w 982029"/>
                <a:gd name="connsiteY44" fmla="*/ 690248 h 790469"/>
                <a:gd name="connsiteX45" fmla="*/ 555044 w 982029"/>
                <a:gd name="connsiteY45" fmla="*/ 686690 h 790469"/>
                <a:gd name="connsiteX46" fmla="*/ 576392 w 982029"/>
                <a:gd name="connsiteY46" fmla="*/ 729385 h 790469"/>
                <a:gd name="connsiteX47" fmla="*/ 587066 w 982029"/>
                <a:gd name="connsiteY47" fmla="*/ 736501 h 790469"/>
                <a:gd name="connsiteX48" fmla="*/ 611972 w 982029"/>
                <a:gd name="connsiteY48" fmla="*/ 768523 h 790469"/>
                <a:gd name="connsiteX49" fmla="*/ 725827 w 982029"/>
                <a:gd name="connsiteY49" fmla="*/ 764965 h 790469"/>
                <a:gd name="connsiteX50" fmla="*/ 736501 w 982029"/>
                <a:gd name="connsiteY50" fmla="*/ 768523 h 790469"/>
                <a:gd name="connsiteX51" fmla="*/ 743617 w 982029"/>
                <a:gd name="connsiteY51" fmla="*/ 782755 h 790469"/>
                <a:gd name="connsiteX52" fmla="*/ 775639 w 982029"/>
                <a:gd name="connsiteY52" fmla="*/ 786313 h 790469"/>
                <a:gd name="connsiteX53" fmla="*/ 800545 w 982029"/>
                <a:gd name="connsiteY53" fmla="*/ 761407 h 790469"/>
                <a:gd name="connsiteX54" fmla="*/ 814776 w 982029"/>
                <a:gd name="connsiteY54" fmla="*/ 764965 h 790469"/>
                <a:gd name="connsiteX55" fmla="*/ 829008 w 982029"/>
                <a:gd name="connsiteY55" fmla="*/ 779197 h 790469"/>
                <a:gd name="connsiteX56" fmla="*/ 839682 w 982029"/>
                <a:gd name="connsiteY56" fmla="*/ 782755 h 790469"/>
                <a:gd name="connsiteX57" fmla="*/ 850356 w 982029"/>
                <a:gd name="connsiteY57" fmla="*/ 789871 h 790469"/>
                <a:gd name="connsiteX58" fmla="*/ 875262 w 982029"/>
                <a:gd name="connsiteY58" fmla="*/ 786313 h 790469"/>
                <a:gd name="connsiteX59" fmla="*/ 896610 w 982029"/>
                <a:gd name="connsiteY59" fmla="*/ 772081 h 790469"/>
                <a:gd name="connsiteX60" fmla="*/ 914400 w 982029"/>
                <a:gd name="connsiteY60" fmla="*/ 743617 h 790469"/>
                <a:gd name="connsiteX61" fmla="*/ 921516 w 982029"/>
                <a:gd name="connsiteY61" fmla="*/ 732943 h 790469"/>
                <a:gd name="connsiteX62" fmla="*/ 942864 w 982029"/>
                <a:gd name="connsiteY62" fmla="*/ 750733 h 790469"/>
                <a:gd name="connsiteX63" fmla="*/ 964212 w 982029"/>
                <a:gd name="connsiteY63" fmla="*/ 764965 h 790469"/>
                <a:gd name="connsiteX64" fmla="*/ 971327 w 982029"/>
                <a:gd name="connsiteY64" fmla="*/ 775639 h 790469"/>
                <a:gd name="connsiteX65" fmla="*/ 982001 w 982029"/>
                <a:gd name="connsiteY65" fmla="*/ 782755 h 79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82029" h="790469">
                  <a:moveTo>
                    <a:pt x="0" y="0"/>
                  </a:moveTo>
                  <a:cubicBezTo>
                    <a:pt x="1186" y="5930"/>
                    <a:pt x="1056" y="12285"/>
                    <a:pt x="3558" y="17790"/>
                  </a:cubicBezTo>
                  <a:cubicBezTo>
                    <a:pt x="7097" y="25576"/>
                    <a:pt x="15086" y="31025"/>
                    <a:pt x="17790" y="39138"/>
                  </a:cubicBezTo>
                  <a:cubicBezTo>
                    <a:pt x="36149" y="94214"/>
                    <a:pt x="15107" y="37330"/>
                    <a:pt x="32022" y="71160"/>
                  </a:cubicBezTo>
                  <a:cubicBezTo>
                    <a:pt x="36061" y="79239"/>
                    <a:pt x="39341" y="87680"/>
                    <a:pt x="42696" y="96066"/>
                  </a:cubicBezTo>
                  <a:cubicBezTo>
                    <a:pt x="44089" y="99548"/>
                    <a:pt x="43911" y="103811"/>
                    <a:pt x="46254" y="106740"/>
                  </a:cubicBezTo>
                  <a:cubicBezTo>
                    <a:pt x="48925" y="110079"/>
                    <a:pt x="53369" y="111483"/>
                    <a:pt x="56927" y="113855"/>
                  </a:cubicBezTo>
                  <a:cubicBezTo>
                    <a:pt x="63854" y="134635"/>
                    <a:pt x="56106" y="114511"/>
                    <a:pt x="67601" y="135203"/>
                  </a:cubicBezTo>
                  <a:cubicBezTo>
                    <a:pt x="71465" y="142158"/>
                    <a:pt x="75044" y="149281"/>
                    <a:pt x="78275" y="156551"/>
                  </a:cubicBezTo>
                  <a:cubicBezTo>
                    <a:pt x="79798" y="159978"/>
                    <a:pt x="79753" y="164104"/>
                    <a:pt x="81833" y="167225"/>
                  </a:cubicBezTo>
                  <a:cubicBezTo>
                    <a:pt x="87312" y="175444"/>
                    <a:pt x="95305" y="179764"/>
                    <a:pt x="103181" y="185015"/>
                  </a:cubicBezTo>
                  <a:lnTo>
                    <a:pt x="113855" y="217037"/>
                  </a:lnTo>
                  <a:cubicBezTo>
                    <a:pt x="117988" y="229436"/>
                    <a:pt x="119853" y="236708"/>
                    <a:pt x="128087" y="249059"/>
                  </a:cubicBezTo>
                  <a:cubicBezTo>
                    <a:pt x="130878" y="253246"/>
                    <a:pt x="135203" y="256175"/>
                    <a:pt x="138761" y="259733"/>
                  </a:cubicBezTo>
                  <a:cubicBezTo>
                    <a:pt x="146785" y="283802"/>
                    <a:pt x="136187" y="254584"/>
                    <a:pt x="152993" y="288196"/>
                  </a:cubicBezTo>
                  <a:cubicBezTo>
                    <a:pt x="154670" y="291551"/>
                    <a:pt x="154110" y="296022"/>
                    <a:pt x="156551" y="298870"/>
                  </a:cubicBezTo>
                  <a:cubicBezTo>
                    <a:pt x="161493" y="304636"/>
                    <a:pt x="168411" y="308358"/>
                    <a:pt x="174341" y="313102"/>
                  </a:cubicBezTo>
                  <a:cubicBezTo>
                    <a:pt x="181268" y="333882"/>
                    <a:pt x="172479" y="314798"/>
                    <a:pt x="188573" y="330892"/>
                  </a:cubicBezTo>
                  <a:cubicBezTo>
                    <a:pt x="191597" y="333916"/>
                    <a:pt x="192952" y="338281"/>
                    <a:pt x="195689" y="341566"/>
                  </a:cubicBezTo>
                  <a:cubicBezTo>
                    <a:pt x="198910" y="345431"/>
                    <a:pt x="203141" y="348375"/>
                    <a:pt x="206362" y="352240"/>
                  </a:cubicBezTo>
                  <a:cubicBezTo>
                    <a:pt x="222159" y="371198"/>
                    <a:pt x="206337" y="354329"/>
                    <a:pt x="217036" y="373588"/>
                  </a:cubicBezTo>
                  <a:cubicBezTo>
                    <a:pt x="229245" y="395564"/>
                    <a:pt x="226350" y="391657"/>
                    <a:pt x="241942" y="402052"/>
                  </a:cubicBezTo>
                  <a:cubicBezTo>
                    <a:pt x="244314" y="406796"/>
                    <a:pt x="245663" y="412209"/>
                    <a:pt x="249058" y="416283"/>
                  </a:cubicBezTo>
                  <a:cubicBezTo>
                    <a:pt x="251796" y="419568"/>
                    <a:pt x="256447" y="420661"/>
                    <a:pt x="259732" y="423399"/>
                  </a:cubicBezTo>
                  <a:cubicBezTo>
                    <a:pt x="287127" y="446229"/>
                    <a:pt x="254578" y="423521"/>
                    <a:pt x="281080" y="441189"/>
                  </a:cubicBezTo>
                  <a:cubicBezTo>
                    <a:pt x="283452" y="444747"/>
                    <a:pt x="284857" y="449192"/>
                    <a:pt x="288196" y="451863"/>
                  </a:cubicBezTo>
                  <a:cubicBezTo>
                    <a:pt x="291125" y="454206"/>
                    <a:pt x="296218" y="452769"/>
                    <a:pt x="298870" y="455421"/>
                  </a:cubicBezTo>
                  <a:cubicBezTo>
                    <a:pt x="301522" y="458073"/>
                    <a:pt x="300607" y="462817"/>
                    <a:pt x="302428" y="466095"/>
                  </a:cubicBezTo>
                  <a:cubicBezTo>
                    <a:pt x="306581" y="473571"/>
                    <a:pt x="311916" y="480327"/>
                    <a:pt x="316660" y="487443"/>
                  </a:cubicBezTo>
                  <a:lnTo>
                    <a:pt x="316660" y="487443"/>
                  </a:lnTo>
                  <a:cubicBezTo>
                    <a:pt x="323776" y="492187"/>
                    <a:pt x="331330" y="496332"/>
                    <a:pt x="338008" y="501675"/>
                  </a:cubicBezTo>
                  <a:cubicBezTo>
                    <a:pt x="359137" y="518578"/>
                    <a:pt x="349480" y="511694"/>
                    <a:pt x="366471" y="523023"/>
                  </a:cubicBezTo>
                  <a:cubicBezTo>
                    <a:pt x="371215" y="530139"/>
                    <a:pt x="377999" y="536258"/>
                    <a:pt x="380703" y="544371"/>
                  </a:cubicBezTo>
                  <a:cubicBezTo>
                    <a:pt x="381889" y="547929"/>
                    <a:pt x="383231" y="551439"/>
                    <a:pt x="384261" y="555045"/>
                  </a:cubicBezTo>
                  <a:cubicBezTo>
                    <a:pt x="385604" y="559747"/>
                    <a:pt x="385893" y="564782"/>
                    <a:pt x="387819" y="569276"/>
                  </a:cubicBezTo>
                  <a:cubicBezTo>
                    <a:pt x="389504" y="573206"/>
                    <a:pt x="393023" y="576125"/>
                    <a:pt x="394935" y="579950"/>
                  </a:cubicBezTo>
                  <a:cubicBezTo>
                    <a:pt x="396612" y="583305"/>
                    <a:pt x="396150" y="587695"/>
                    <a:pt x="398493" y="590624"/>
                  </a:cubicBezTo>
                  <a:cubicBezTo>
                    <a:pt x="401164" y="593963"/>
                    <a:pt x="405609" y="595368"/>
                    <a:pt x="409167" y="597740"/>
                  </a:cubicBezTo>
                  <a:cubicBezTo>
                    <a:pt x="410307" y="602300"/>
                    <a:pt x="413731" y="617542"/>
                    <a:pt x="416283" y="622646"/>
                  </a:cubicBezTo>
                  <a:cubicBezTo>
                    <a:pt x="421237" y="632553"/>
                    <a:pt x="426204" y="636125"/>
                    <a:pt x="434073" y="643994"/>
                  </a:cubicBezTo>
                  <a:cubicBezTo>
                    <a:pt x="436611" y="651608"/>
                    <a:pt x="438255" y="659662"/>
                    <a:pt x="444747" y="665342"/>
                  </a:cubicBezTo>
                  <a:cubicBezTo>
                    <a:pt x="451183" y="670974"/>
                    <a:pt x="466095" y="679574"/>
                    <a:pt x="466095" y="679574"/>
                  </a:cubicBezTo>
                  <a:cubicBezTo>
                    <a:pt x="477372" y="696489"/>
                    <a:pt x="469154" y="688896"/>
                    <a:pt x="494559" y="697364"/>
                  </a:cubicBezTo>
                  <a:lnTo>
                    <a:pt x="505233" y="700922"/>
                  </a:lnTo>
                  <a:cubicBezTo>
                    <a:pt x="530377" y="695893"/>
                    <a:pt x="517285" y="699276"/>
                    <a:pt x="544370" y="690248"/>
                  </a:cubicBezTo>
                  <a:lnTo>
                    <a:pt x="555044" y="686690"/>
                  </a:lnTo>
                  <a:cubicBezTo>
                    <a:pt x="559103" y="698868"/>
                    <a:pt x="564567" y="721502"/>
                    <a:pt x="576392" y="729385"/>
                  </a:cubicBezTo>
                  <a:lnTo>
                    <a:pt x="587066" y="736501"/>
                  </a:lnTo>
                  <a:cubicBezTo>
                    <a:pt x="604089" y="762036"/>
                    <a:pt x="595251" y="751802"/>
                    <a:pt x="611972" y="768523"/>
                  </a:cubicBezTo>
                  <a:cubicBezTo>
                    <a:pt x="672386" y="759892"/>
                    <a:pt x="658501" y="758553"/>
                    <a:pt x="725827" y="764965"/>
                  </a:cubicBezTo>
                  <a:cubicBezTo>
                    <a:pt x="729561" y="765321"/>
                    <a:pt x="732943" y="767337"/>
                    <a:pt x="736501" y="768523"/>
                  </a:cubicBezTo>
                  <a:cubicBezTo>
                    <a:pt x="738873" y="773267"/>
                    <a:pt x="739374" y="779573"/>
                    <a:pt x="743617" y="782755"/>
                  </a:cubicBezTo>
                  <a:cubicBezTo>
                    <a:pt x="758944" y="794250"/>
                    <a:pt x="762639" y="790646"/>
                    <a:pt x="775639" y="786313"/>
                  </a:cubicBezTo>
                  <a:cubicBezTo>
                    <a:pt x="782567" y="774767"/>
                    <a:pt x="785094" y="763338"/>
                    <a:pt x="800545" y="761407"/>
                  </a:cubicBezTo>
                  <a:cubicBezTo>
                    <a:pt x="805397" y="760800"/>
                    <a:pt x="810032" y="763779"/>
                    <a:pt x="814776" y="764965"/>
                  </a:cubicBezTo>
                  <a:cubicBezTo>
                    <a:pt x="819520" y="769709"/>
                    <a:pt x="823549" y="775297"/>
                    <a:pt x="829008" y="779197"/>
                  </a:cubicBezTo>
                  <a:cubicBezTo>
                    <a:pt x="832060" y="781377"/>
                    <a:pt x="836327" y="781078"/>
                    <a:pt x="839682" y="782755"/>
                  </a:cubicBezTo>
                  <a:cubicBezTo>
                    <a:pt x="843507" y="784667"/>
                    <a:pt x="846798" y="787499"/>
                    <a:pt x="850356" y="789871"/>
                  </a:cubicBezTo>
                  <a:cubicBezTo>
                    <a:pt x="858658" y="788685"/>
                    <a:pt x="867435" y="789324"/>
                    <a:pt x="875262" y="786313"/>
                  </a:cubicBezTo>
                  <a:cubicBezTo>
                    <a:pt x="883244" y="783243"/>
                    <a:pt x="896610" y="772081"/>
                    <a:pt x="896610" y="772081"/>
                  </a:cubicBezTo>
                  <a:cubicBezTo>
                    <a:pt x="905078" y="746676"/>
                    <a:pt x="897485" y="754894"/>
                    <a:pt x="914400" y="743617"/>
                  </a:cubicBezTo>
                  <a:cubicBezTo>
                    <a:pt x="916772" y="740059"/>
                    <a:pt x="917546" y="734531"/>
                    <a:pt x="921516" y="732943"/>
                  </a:cubicBezTo>
                  <a:cubicBezTo>
                    <a:pt x="931360" y="729005"/>
                    <a:pt x="940146" y="748317"/>
                    <a:pt x="942864" y="750733"/>
                  </a:cubicBezTo>
                  <a:cubicBezTo>
                    <a:pt x="949256" y="756415"/>
                    <a:pt x="964212" y="764965"/>
                    <a:pt x="964212" y="764965"/>
                  </a:cubicBezTo>
                  <a:cubicBezTo>
                    <a:pt x="966584" y="768523"/>
                    <a:pt x="967988" y="772968"/>
                    <a:pt x="971327" y="775639"/>
                  </a:cubicBezTo>
                  <a:cubicBezTo>
                    <a:pt x="983126" y="785079"/>
                    <a:pt x="982001" y="773705"/>
                    <a:pt x="982001" y="782755"/>
                  </a:cubicBezTo>
                </a:path>
              </a:pathLst>
            </a:custGeom>
            <a:noFill/>
            <a:ln w="76200">
              <a:solidFill>
                <a:srgbClr val="C7C4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Freeform 10"/>
            <p:cNvSpPr/>
            <p:nvPr/>
          </p:nvSpPr>
          <p:spPr>
            <a:xfrm>
              <a:off x="5516325" y="3395412"/>
              <a:ext cx="1694086" cy="412814"/>
            </a:xfrm>
            <a:custGeom>
              <a:avLst/>
              <a:gdLst>
                <a:gd name="connsiteX0" fmla="*/ 0 w 1974677"/>
                <a:gd name="connsiteY0" fmla="*/ 67602 h 476769"/>
                <a:gd name="connsiteX1" fmla="*/ 49812 w 1974677"/>
                <a:gd name="connsiteY1" fmla="*/ 78276 h 476769"/>
                <a:gd name="connsiteX2" fmla="*/ 60486 w 1974677"/>
                <a:gd name="connsiteY2" fmla="*/ 85392 h 476769"/>
                <a:gd name="connsiteX3" fmla="*/ 81834 w 1974677"/>
                <a:gd name="connsiteY3" fmla="*/ 88950 h 476769"/>
                <a:gd name="connsiteX4" fmla="*/ 103182 w 1974677"/>
                <a:gd name="connsiteY4" fmla="*/ 96066 h 476769"/>
                <a:gd name="connsiteX5" fmla="*/ 110298 w 1974677"/>
                <a:gd name="connsiteY5" fmla="*/ 106740 h 476769"/>
                <a:gd name="connsiteX6" fmla="*/ 120972 w 1974677"/>
                <a:gd name="connsiteY6" fmla="*/ 110298 h 476769"/>
                <a:gd name="connsiteX7" fmla="*/ 167225 w 1974677"/>
                <a:gd name="connsiteY7" fmla="*/ 113856 h 476769"/>
                <a:gd name="connsiteX8" fmla="*/ 188573 w 1974677"/>
                <a:gd name="connsiteY8" fmla="*/ 124530 h 476769"/>
                <a:gd name="connsiteX9" fmla="*/ 199247 w 1974677"/>
                <a:gd name="connsiteY9" fmla="*/ 131646 h 476769"/>
                <a:gd name="connsiteX10" fmla="*/ 217037 w 1974677"/>
                <a:gd name="connsiteY10" fmla="*/ 128088 h 476769"/>
                <a:gd name="connsiteX11" fmla="*/ 227711 w 1974677"/>
                <a:gd name="connsiteY11" fmla="*/ 124530 h 476769"/>
                <a:gd name="connsiteX12" fmla="*/ 234827 w 1974677"/>
                <a:gd name="connsiteY12" fmla="*/ 103182 h 476769"/>
                <a:gd name="connsiteX13" fmla="*/ 245501 w 1974677"/>
                <a:gd name="connsiteY13" fmla="*/ 81834 h 476769"/>
                <a:gd name="connsiteX14" fmla="*/ 298870 w 1974677"/>
                <a:gd name="connsiteY14" fmla="*/ 92508 h 476769"/>
                <a:gd name="connsiteX15" fmla="*/ 302428 w 1974677"/>
                <a:gd name="connsiteY15" fmla="*/ 106740 h 476769"/>
                <a:gd name="connsiteX16" fmla="*/ 305986 w 1974677"/>
                <a:gd name="connsiteY16" fmla="*/ 135203 h 476769"/>
                <a:gd name="connsiteX17" fmla="*/ 327334 w 1974677"/>
                <a:gd name="connsiteY17" fmla="*/ 177899 h 476769"/>
                <a:gd name="connsiteX18" fmla="*/ 330892 w 1974677"/>
                <a:gd name="connsiteY18" fmla="*/ 188573 h 476769"/>
                <a:gd name="connsiteX19" fmla="*/ 341566 w 1974677"/>
                <a:gd name="connsiteY19" fmla="*/ 199247 h 476769"/>
                <a:gd name="connsiteX20" fmla="*/ 348682 w 1974677"/>
                <a:gd name="connsiteY20" fmla="*/ 209921 h 476769"/>
                <a:gd name="connsiteX21" fmla="*/ 352240 w 1974677"/>
                <a:gd name="connsiteY21" fmla="*/ 220595 h 476769"/>
                <a:gd name="connsiteX22" fmla="*/ 362914 w 1974677"/>
                <a:gd name="connsiteY22" fmla="*/ 227711 h 476769"/>
                <a:gd name="connsiteX23" fmla="*/ 377146 w 1974677"/>
                <a:gd name="connsiteY23" fmla="*/ 249059 h 476769"/>
                <a:gd name="connsiteX24" fmla="*/ 384262 w 1974677"/>
                <a:gd name="connsiteY24" fmla="*/ 259733 h 476769"/>
                <a:gd name="connsiteX25" fmla="*/ 394936 w 1974677"/>
                <a:gd name="connsiteY25" fmla="*/ 270407 h 476769"/>
                <a:gd name="connsiteX26" fmla="*/ 405610 w 1974677"/>
                <a:gd name="connsiteY26" fmla="*/ 295312 h 476769"/>
                <a:gd name="connsiteX27" fmla="*/ 412726 w 1974677"/>
                <a:gd name="connsiteY27" fmla="*/ 316660 h 476769"/>
                <a:gd name="connsiteX28" fmla="*/ 416284 w 1974677"/>
                <a:gd name="connsiteY28" fmla="*/ 327334 h 476769"/>
                <a:gd name="connsiteX29" fmla="*/ 419842 w 1974677"/>
                <a:gd name="connsiteY29" fmla="*/ 373588 h 476769"/>
                <a:gd name="connsiteX30" fmla="*/ 430515 w 1974677"/>
                <a:gd name="connsiteY30" fmla="*/ 377146 h 476769"/>
                <a:gd name="connsiteX31" fmla="*/ 434073 w 1974677"/>
                <a:gd name="connsiteY31" fmla="*/ 366472 h 476769"/>
                <a:gd name="connsiteX32" fmla="*/ 451863 w 1974677"/>
                <a:gd name="connsiteY32" fmla="*/ 362914 h 476769"/>
                <a:gd name="connsiteX33" fmla="*/ 462537 w 1974677"/>
                <a:gd name="connsiteY33" fmla="*/ 359356 h 476769"/>
                <a:gd name="connsiteX34" fmla="*/ 466095 w 1974677"/>
                <a:gd name="connsiteY34" fmla="*/ 348682 h 476769"/>
                <a:gd name="connsiteX35" fmla="*/ 483885 w 1974677"/>
                <a:gd name="connsiteY35" fmla="*/ 327334 h 476769"/>
                <a:gd name="connsiteX36" fmla="*/ 494559 w 1974677"/>
                <a:gd name="connsiteY36" fmla="*/ 288196 h 476769"/>
                <a:gd name="connsiteX37" fmla="*/ 501675 w 1974677"/>
                <a:gd name="connsiteY37" fmla="*/ 256175 h 476769"/>
                <a:gd name="connsiteX38" fmla="*/ 519465 w 1974677"/>
                <a:gd name="connsiteY38" fmla="*/ 238385 h 476769"/>
                <a:gd name="connsiteX39" fmla="*/ 530139 w 1974677"/>
                <a:gd name="connsiteY39" fmla="*/ 227711 h 476769"/>
                <a:gd name="connsiteX40" fmla="*/ 558603 w 1974677"/>
                <a:gd name="connsiteY40" fmla="*/ 241943 h 476769"/>
                <a:gd name="connsiteX41" fmla="*/ 576393 w 1974677"/>
                <a:gd name="connsiteY41" fmla="*/ 256175 h 476769"/>
                <a:gd name="connsiteX42" fmla="*/ 583508 w 1974677"/>
                <a:gd name="connsiteY42" fmla="*/ 266849 h 476769"/>
                <a:gd name="connsiteX43" fmla="*/ 604856 w 1974677"/>
                <a:gd name="connsiteY43" fmla="*/ 277523 h 476769"/>
                <a:gd name="connsiteX44" fmla="*/ 615530 w 1974677"/>
                <a:gd name="connsiteY44" fmla="*/ 273965 h 476769"/>
                <a:gd name="connsiteX45" fmla="*/ 647552 w 1974677"/>
                <a:gd name="connsiteY45" fmla="*/ 266849 h 476769"/>
                <a:gd name="connsiteX46" fmla="*/ 658226 w 1974677"/>
                <a:gd name="connsiteY46" fmla="*/ 259733 h 476769"/>
                <a:gd name="connsiteX47" fmla="*/ 661784 w 1974677"/>
                <a:gd name="connsiteY47" fmla="*/ 238385 h 476769"/>
                <a:gd name="connsiteX48" fmla="*/ 665342 w 1974677"/>
                <a:gd name="connsiteY48" fmla="*/ 220595 h 476769"/>
                <a:gd name="connsiteX49" fmla="*/ 679574 w 1974677"/>
                <a:gd name="connsiteY49" fmla="*/ 224153 h 476769"/>
                <a:gd name="connsiteX50" fmla="*/ 697364 w 1974677"/>
                <a:gd name="connsiteY50" fmla="*/ 227711 h 476769"/>
                <a:gd name="connsiteX51" fmla="*/ 708038 w 1974677"/>
                <a:gd name="connsiteY51" fmla="*/ 234827 h 476769"/>
                <a:gd name="connsiteX52" fmla="*/ 729386 w 1974677"/>
                <a:gd name="connsiteY52" fmla="*/ 241943 h 476769"/>
                <a:gd name="connsiteX53" fmla="*/ 732944 w 1974677"/>
                <a:gd name="connsiteY53" fmla="*/ 231269 h 476769"/>
                <a:gd name="connsiteX54" fmla="*/ 747175 w 1974677"/>
                <a:gd name="connsiteY54" fmla="*/ 209921 h 476769"/>
                <a:gd name="connsiteX55" fmla="*/ 750733 w 1974677"/>
                <a:gd name="connsiteY55" fmla="*/ 199247 h 476769"/>
                <a:gd name="connsiteX56" fmla="*/ 754291 w 1974677"/>
                <a:gd name="connsiteY56" fmla="*/ 185015 h 476769"/>
                <a:gd name="connsiteX57" fmla="*/ 761407 w 1974677"/>
                <a:gd name="connsiteY57" fmla="*/ 174341 h 476769"/>
                <a:gd name="connsiteX58" fmla="*/ 768523 w 1974677"/>
                <a:gd name="connsiteY58" fmla="*/ 99624 h 476769"/>
                <a:gd name="connsiteX59" fmla="*/ 764965 w 1974677"/>
                <a:gd name="connsiteY59" fmla="*/ 81834 h 476769"/>
                <a:gd name="connsiteX60" fmla="*/ 772081 w 1974677"/>
                <a:gd name="connsiteY60" fmla="*/ 32022 h 476769"/>
                <a:gd name="connsiteX61" fmla="*/ 779197 w 1974677"/>
                <a:gd name="connsiteY61" fmla="*/ 10674 h 476769"/>
                <a:gd name="connsiteX62" fmla="*/ 782755 w 1974677"/>
                <a:gd name="connsiteY62" fmla="*/ 0 h 476769"/>
                <a:gd name="connsiteX63" fmla="*/ 786313 w 1974677"/>
                <a:gd name="connsiteY63" fmla="*/ 10674 h 476769"/>
                <a:gd name="connsiteX64" fmla="*/ 793429 w 1974677"/>
                <a:gd name="connsiteY64" fmla="*/ 106740 h 476769"/>
                <a:gd name="connsiteX65" fmla="*/ 804103 w 1974677"/>
                <a:gd name="connsiteY65" fmla="*/ 131646 h 476769"/>
                <a:gd name="connsiteX66" fmla="*/ 818335 w 1974677"/>
                <a:gd name="connsiteY66" fmla="*/ 142319 h 476769"/>
                <a:gd name="connsiteX67" fmla="*/ 825451 w 1974677"/>
                <a:gd name="connsiteY67" fmla="*/ 156551 h 476769"/>
                <a:gd name="connsiteX68" fmla="*/ 832567 w 1974677"/>
                <a:gd name="connsiteY68" fmla="*/ 167225 h 476769"/>
                <a:gd name="connsiteX69" fmla="*/ 836125 w 1974677"/>
                <a:gd name="connsiteY69" fmla="*/ 181457 h 476769"/>
                <a:gd name="connsiteX70" fmla="*/ 843241 w 1974677"/>
                <a:gd name="connsiteY70" fmla="*/ 202805 h 476769"/>
                <a:gd name="connsiteX71" fmla="*/ 861031 w 1974677"/>
                <a:gd name="connsiteY71" fmla="*/ 199247 h 476769"/>
                <a:gd name="connsiteX72" fmla="*/ 871705 w 1974677"/>
                <a:gd name="connsiteY72" fmla="*/ 192131 h 476769"/>
                <a:gd name="connsiteX73" fmla="*/ 900168 w 1974677"/>
                <a:gd name="connsiteY73" fmla="*/ 195689 h 476769"/>
                <a:gd name="connsiteX74" fmla="*/ 917958 w 1974677"/>
                <a:gd name="connsiteY74" fmla="*/ 202805 h 476769"/>
                <a:gd name="connsiteX75" fmla="*/ 935748 w 1974677"/>
                <a:gd name="connsiteY75" fmla="*/ 206363 h 476769"/>
                <a:gd name="connsiteX76" fmla="*/ 946422 w 1974677"/>
                <a:gd name="connsiteY76" fmla="*/ 213479 h 476769"/>
                <a:gd name="connsiteX77" fmla="*/ 960654 w 1974677"/>
                <a:gd name="connsiteY77" fmla="*/ 234827 h 476769"/>
                <a:gd name="connsiteX78" fmla="*/ 971328 w 1974677"/>
                <a:gd name="connsiteY78" fmla="*/ 256175 h 476769"/>
                <a:gd name="connsiteX79" fmla="*/ 982002 w 1974677"/>
                <a:gd name="connsiteY79" fmla="*/ 263291 h 476769"/>
                <a:gd name="connsiteX80" fmla="*/ 989118 w 1974677"/>
                <a:gd name="connsiteY80" fmla="*/ 273965 h 476769"/>
                <a:gd name="connsiteX81" fmla="*/ 1010466 w 1974677"/>
                <a:gd name="connsiteY81" fmla="*/ 281081 h 476769"/>
                <a:gd name="connsiteX82" fmla="*/ 1085183 w 1974677"/>
                <a:gd name="connsiteY82" fmla="*/ 277523 h 476769"/>
                <a:gd name="connsiteX83" fmla="*/ 1099415 w 1974677"/>
                <a:gd name="connsiteY83" fmla="*/ 252617 h 476769"/>
                <a:gd name="connsiteX84" fmla="*/ 1117205 w 1974677"/>
                <a:gd name="connsiteY84" fmla="*/ 217037 h 476769"/>
                <a:gd name="connsiteX85" fmla="*/ 1131437 w 1974677"/>
                <a:gd name="connsiteY85" fmla="*/ 213479 h 476769"/>
                <a:gd name="connsiteX86" fmla="*/ 1152785 w 1974677"/>
                <a:gd name="connsiteY86" fmla="*/ 206363 h 476769"/>
                <a:gd name="connsiteX87" fmla="*/ 1167017 w 1974677"/>
                <a:gd name="connsiteY87" fmla="*/ 202805 h 476769"/>
                <a:gd name="connsiteX88" fmla="*/ 1177691 w 1974677"/>
                <a:gd name="connsiteY88" fmla="*/ 199247 h 476769"/>
                <a:gd name="connsiteX89" fmla="*/ 1206154 w 1974677"/>
                <a:gd name="connsiteY89" fmla="*/ 192131 h 476769"/>
                <a:gd name="connsiteX90" fmla="*/ 1216828 w 1974677"/>
                <a:gd name="connsiteY90" fmla="*/ 195689 h 476769"/>
                <a:gd name="connsiteX91" fmla="*/ 1223944 w 1974677"/>
                <a:gd name="connsiteY91" fmla="*/ 206363 h 476769"/>
                <a:gd name="connsiteX92" fmla="*/ 1231060 w 1974677"/>
                <a:gd name="connsiteY92" fmla="*/ 227711 h 476769"/>
                <a:gd name="connsiteX93" fmla="*/ 1234618 w 1974677"/>
                <a:gd name="connsiteY93" fmla="*/ 238385 h 476769"/>
                <a:gd name="connsiteX94" fmla="*/ 1248850 w 1974677"/>
                <a:gd name="connsiteY94" fmla="*/ 263291 h 476769"/>
                <a:gd name="connsiteX95" fmla="*/ 1259524 w 1974677"/>
                <a:gd name="connsiteY95" fmla="*/ 270407 h 476769"/>
                <a:gd name="connsiteX96" fmla="*/ 1266640 w 1974677"/>
                <a:gd name="connsiteY96" fmla="*/ 291754 h 476769"/>
                <a:gd name="connsiteX97" fmla="*/ 1280872 w 1974677"/>
                <a:gd name="connsiteY97" fmla="*/ 313102 h 476769"/>
                <a:gd name="connsiteX98" fmla="*/ 1284430 w 1974677"/>
                <a:gd name="connsiteY98" fmla="*/ 327334 h 476769"/>
                <a:gd name="connsiteX99" fmla="*/ 1287988 w 1974677"/>
                <a:gd name="connsiteY99" fmla="*/ 338008 h 476769"/>
                <a:gd name="connsiteX100" fmla="*/ 1295104 w 1974677"/>
                <a:gd name="connsiteY100" fmla="*/ 373588 h 476769"/>
                <a:gd name="connsiteX101" fmla="*/ 1309336 w 1974677"/>
                <a:gd name="connsiteY101" fmla="*/ 370030 h 476769"/>
                <a:gd name="connsiteX102" fmla="*/ 1312894 w 1974677"/>
                <a:gd name="connsiteY102" fmla="*/ 359356 h 476769"/>
                <a:gd name="connsiteX103" fmla="*/ 1323568 w 1974677"/>
                <a:gd name="connsiteY103" fmla="*/ 348682 h 476769"/>
                <a:gd name="connsiteX104" fmla="*/ 1344915 w 1974677"/>
                <a:gd name="connsiteY104" fmla="*/ 341566 h 476769"/>
                <a:gd name="connsiteX105" fmla="*/ 1366263 w 1974677"/>
                <a:gd name="connsiteY105" fmla="*/ 327334 h 476769"/>
                <a:gd name="connsiteX106" fmla="*/ 1384053 w 1974677"/>
                <a:gd name="connsiteY106" fmla="*/ 309544 h 476769"/>
                <a:gd name="connsiteX107" fmla="*/ 1394727 w 1974677"/>
                <a:gd name="connsiteY107" fmla="*/ 323776 h 476769"/>
                <a:gd name="connsiteX108" fmla="*/ 1412517 w 1974677"/>
                <a:gd name="connsiteY108" fmla="*/ 355798 h 476769"/>
                <a:gd name="connsiteX109" fmla="*/ 1423191 w 1974677"/>
                <a:gd name="connsiteY109" fmla="*/ 362914 h 476769"/>
                <a:gd name="connsiteX110" fmla="*/ 1444539 w 1974677"/>
                <a:gd name="connsiteY110" fmla="*/ 366472 h 476769"/>
                <a:gd name="connsiteX111" fmla="*/ 1451655 w 1974677"/>
                <a:gd name="connsiteY111" fmla="*/ 377146 h 476769"/>
                <a:gd name="connsiteX112" fmla="*/ 1473003 w 1974677"/>
                <a:gd name="connsiteY112" fmla="*/ 384262 h 476769"/>
                <a:gd name="connsiteX113" fmla="*/ 1494351 w 1974677"/>
                <a:gd name="connsiteY113" fmla="*/ 405610 h 476769"/>
                <a:gd name="connsiteX114" fmla="*/ 1522814 w 1974677"/>
                <a:gd name="connsiteY114" fmla="*/ 412726 h 476769"/>
                <a:gd name="connsiteX115" fmla="*/ 1544162 w 1974677"/>
                <a:gd name="connsiteY115" fmla="*/ 398494 h 476769"/>
                <a:gd name="connsiteX116" fmla="*/ 1569068 w 1974677"/>
                <a:gd name="connsiteY116" fmla="*/ 391378 h 476769"/>
                <a:gd name="connsiteX117" fmla="*/ 1583300 w 1974677"/>
                <a:gd name="connsiteY117" fmla="*/ 409168 h 476769"/>
                <a:gd name="connsiteX118" fmla="*/ 1618880 w 1974677"/>
                <a:gd name="connsiteY118" fmla="*/ 426958 h 476769"/>
                <a:gd name="connsiteX119" fmla="*/ 1625996 w 1974677"/>
                <a:gd name="connsiteY119" fmla="*/ 437631 h 476769"/>
                <a:gd name="connsiteX120" fmla="*/ 1643786 w 1974677"/>
                <a:gd name="connsiteY120" fmla="*/ 423400 h 476769"/>
                <a:gd name="connsiteX121" fmla="*/ 1654459 w 1974677"/>
                <a:gd name="connsiteY121" fmla="*/ 419842 h 476769"/>
                <a:gd name="connsiteX122" fmla="*/ 1675807 w 1974677"/>
                <a:gd name="connsiteY122" fmla="*/ 387820 h 476769"/>
                <a:gd name="connsiteX123" fmla="*/ 1682923 w 1974677"/>
                <a:gd name="connsiteY123" fmla="*/ 377146 h 476769"/>
                <a:gd name="connsiteX124" fmla="*/ 1693597 w 1974677"/>
                <a:gd name="connsiteY124" fmla="*/ 373588 h 476769"/>
                <a:gd name="connsiteX125" fmla="*/ 1722061 w 1974677"/>
                <a:gd name="connsiteY125" fmla="*/ 377146 h 476769"/>
                <a:gd name="connsiteX126" fmla="*/ 1732735 w 1974677"/>
                <a:gd name="connsiteY126" fmla="*/ 384262 h 476769"/>
                <a:gd name="connsiteX127" fmla="*/ 1754083 w 1974677"/>
                <a:gd name="connsiteY127" fmla="*/ 394936 h 476769"/>
                <a:gd name="connsiteX128" fmla="*/ 1761199 w 1974677"/>
                <a:gd name="connsiteY128" fmla="*/ 405610 h 476769"/>
                <a:gd name="connsiteX129" fmla="*/ 1768315 w 1974677"/>
                <a:gd name="connsiteY129" fmla="*/ 430516 h 476769"/>
                <a:gd name="connsiteX130" fmla="*/ 1775431 w 1974677"/>
                <a:gd name="connsiteY130" fmla="*/ 441189 h 476769"/>
                <a:gd name="connsiteX131" fmla="*/ 1782547 w 1974677"/>
                <a:gd name="connsiteY131" fmla="*/ 462537 h 476769"/>
                <a:gd name="connsiteX132" fmla="*/ 1786105 w 1974677"/>
                <a:gd name="connsiteY132" fmla="*/ 473211 h 476769"/>
                <a:gd name="connsiteX133" fmla="*/ 1796779 w 1974677"/>
                <a:gd name="connsiteY133" fmla="*/ 476769 h 476769"/>
                <a:gd name="connsiteX134" fmla="*/ 1800337 w 1974677"/>
                <a:gd name="connsiteY134" fmla="*/ 398494 h 476769"/>
                <a:gd name="connsiteX135" fmla="*/ 1807452 w 1974677"/>
                <a:gd name="connsiteY135" fmla="*/ 345124 h 476769"/>
                <a:gd name="connsiteX136" fmla="*/ 1811010 w 1974677"/>
                <a:gd name="connsiteY136" fmla="*/ 334450 h 476769"/>
                <a:gd name="connsiteX137" fmla="*/ 1828800 w 1974677"/>
                <a:gd name="connsiteY137" fmla="*/ 313102 h 476769"/>
                <a:gd name="connsiteX138" fmla="*/ 1832358 w 1974677"/>
                <a:gd name="connsiteY138" fmla="*/ 302428 h 476769"/>
                <a:gd name="connsiteX139" fmla="*/ 1835916 w 1974677"/>
                <a:gd name="connsiteY139" fmla="*/ 277523 h 476769"/>
                <a:gd name="connsiteX140" fmla="*/ 1846590 w 1974677"/>
                <a:gd name="connsiteY140" fmla="*/ 273965 h 476769"/>
                <a:gd name="connsiteX141" fmla="*/ 1860822 w 1974677"/>
                <a:gd name="connsiteY141" fmla="*/ 270407 h 476769"/>
                <a:gd name="connsiteX142" fmla="*/ 1896402 w 1974677"/>
                <a:gd name="connsiteY142" fmla="*/ 270407 h 476769"/>
                <a:gd name="connsiteX143" fmla="*/ 1907076 w 1974677"/>
                <a:gd name="connsiteY143" fmla="*/ 263291 h 476769"/>
                <a:gd name="connsiteX144" fmla="*/ 1914192 w 1974677"/>
                <a:gd name="connsiteY144" fmla="*/ 252617 h 476769"/>
                <a:gd name="connsiteX145" fmla="*/ 1931982 w 1974677"/>
                <a:gd name="connsiteY145" fmla="*/ 234827 h 476769"/>
                <a:gd name="connsiteX146" fmla="*/ 1946214 w 1974677"/>
                <a:gd name="connsiteY146" fmla="*/ 245501 h 476769"/>
                <a:gd name="connsiteX147" fmla="*/ 1949772 w 1974677"/>
                <a:gd name="connsiteY147" fmla="*/ 256175 h 476769"/>
                <a:gd name="connsiteX148" fmla="*/ 1956887 w 1974677"/>
                <a:gd name="connsiteY148" fmla="*/ 266849 h 476769"/>
                <a:gd name="connsiteX149" fmla="*/ 1964003 w 1974677"/>
                <a:gd name="connsiteY149" fmla="*/ 291754 h 476769"/>
                <a:gd name="connsiteX150" fmla="*/ 1971119 w 1974677"/>
                <a:gd name="connsiteY150" fmla="*/ 302428 h 476769"/>
                <a:gd name="connsiteX151" fmla="*/ 1974677 w 1974677"/>
                <a:gd name="connsiteY151" fmla="*/ 309544 h 47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974677" h="476769">
                  <a:moveTo>
                    <a:pt x="0" y="67602"/>
                  </a:moveTo>
                  <a:cubicBezTo>
                    <a:pt x="12044" y="69108"/>
                    <a:pt x="38112" y="70476"/>
                    <a:pt x="49812" y="78276"/>
                  </a:cubicBezTo>
                  <a:cubicBezTo>
                    <a:pt x="53370" y="80648"/>
                    <a:pt x="56429" y="84040"/>
                    <a:pt x="60486" y="85392"/>
                  </a:cubicBezTo>
                  <a:cubicBezTo>
                    <a:pt x="67330" y="87673"/>
                    <a:pt x="74835" y="87200"/>
                    <a:pt x="81834" y="88950"/>
                  </a:cubicBezTo>
                  <a:cubicBezTo>
                    <a:pt x="89111" y="90769"/>
                    <a:pt x="103182" y="96066"/>
                    <a:pt x="103182" y="96066"/>
                  </a:cubicBezTo>
                  <a:cubicBezTo>
                    <a:pt x="105554" y="99624"/>
                    <a:pt x="106959" y="104069"/>
                    <a:pt x="110298" y="106740"/>
                  </a:cubicBezTo>
                  <a:cubicBezTo>
                    <a:pt x="113227" y="109083"/>
                    <a:pt x="117251" y="109833"/>
                    <a:pt x="120972" y="110298"/>
                  </a:cubicBezTo>
                  <a:cubicBezTo>
                    <a:pt x="136316" y="112216"/>
                    <a:pt x="151807" y="112670"/>
                    <a:pt x="167225" y="113856"/>
                  </a:cubicBezTo>
                  <a:cubicBezTo>
                    <a:pt x="197815" y="134249"/>
                    <a:pt x="159112" y="109799"/>
                    <a:pt x="188573" y="124530"/>
                  </a:cubicBezTo>
                  <a:cubicBezTo>
                    <a:pt x="192398" y="126442"/>
                    <a:pt x="195689" y="129274"/>
                    <a:pt x="199247" y="131646"/>
                  </a:cubicBezTo>
                  <a:cubicBezTo>
                    <a:pt x="205177" y="130460"/>
                    <a:pt x="211170" y="129555"/>
                    <a:pt x="217037" y="128088"/>
                  </a:cubicBezTo>
                  <a:cubicBezTo>
                    <a:pt x="220675" y="127178"/>
                    <a:pt x="225531" y="127582"/>
                    <a:pt x="227711" y="124530"/>
                  </a:cubicBezTo>
                  <a:cubicBezTo>
                    <a:pt x="232071" y="118426"/>
                    <a:pt x="232455" y="110298"/>
                    <a:pt x="234827" y="103182"/>
                  </a:cubicBezTo>
                  <a:cubicBezTo>
                    <a:pt x="239737" y="88451"/>
                    <a:pt x="236305" y="95629"/>
                    <a:pt x="245501" y="81834"/>
                  </a:cubicBezTo>
                  <a:cubicBezTo>
                    <a:pt x="248145" y="82054"/>
                    <a:pt x="289582" y="78576"/>
                    <a:pt x="298870" y="92508"/>
                  </a:cubicBezTo>
                  <a:cubicBezTo>
                    <a:pt x="301582" y="96577"/>
                    <a:pt x="301624" y="101917"/>
                    <a:pt x="302428" y="106740"/>
                  </a:cubicBezTo>
                  <a:cubicBezTo>
                    <a:pt x="304000" y="116171"/>
                    <a:pt x="303983" y="125854"/>
                    <a:pt x="305986" y="135203"/>
                  </a:cubicBezTo>
                  <a:cubicBezTo>
                    <a:pt x="320505" y="202958"/>
                    <a:pt x="303584" y="106649"/>
                    <a:pt x="327334" y="177899"/>
                  </a:cubicBezTo>
                  <a:cubicBezTo>
                    <a:pt x="328520" y="181457"/>
                    <a:pt x="328812" y="185452"/>
                    <a:pt x="330892" y="188573"/>
                  </a:cubicBezTo>
                  <a:cubicBezTo>
                    <a:pt x="333683" y="192760"/>
                    <a:pt x="338345" y="195381"/>
                    <a:pt x="341566" y="199247"/>
                  </a:cubicBezTo>
                  <a:cubicBezTo>
                    <a:pt x="344304" y="202532"/>
                    <a:pt x="346770" y="206096"/>
                    <a:pt x="348682" y="209921"/>
                  </a:cubicBezTo>
                  <a:cubicBezTo>
                    <a:pt x="350359" y="213276"/>
                    <a:pt x="349897" y="217666"/>
                    <a:pt x="352240" y="220595"/>
                  </a:cubicBezTo>
                  <a:cubicBezTo>
                    <a:pt x="354911" y="223934"/>
                    <a:pt x="359356" y="225339"/>
                    <a:pt x="362914" y="227711"/>
                  </a:cubicBezTo>
                  <a:lnTo>
                    <a:pt x="377146" y="249059"/>
                  </a:lnTo>
                  <a:cubicBezTo>
                    <a:pt x="379518" y="252617"/>
                    <a:pt x="381238" y="256709"/>
                    <a:pt x="384262" y="259733"/>
                  </a:cubicBezTo>
                  <a:lnTo>
                    <a:pt x="394936" y="270407"/>
                  </a:lnTo>
                  <a:cubicBezTo>
                    <a:pt x="404348" y="308054"/>
                    <a:pt x="391569" y="263719"/>
                    <a:pt x="405610" y="295312"/>
                  </a:cubicBezTo>
                  <a:cubicBezTo>
                    <a:pt x="408656" y="302166"/>
                    <a:pt x="410354" y="309544"/>
                    <a:pt x="412726" y="316660"/>
                  </a:cubicBezTo>
                  <a:lnTo>
                    <a:pt x="416284" y="327334"/>
                  </a:lnTo>
                  <a:cubicBezTo>
                    <a:pt x="417470" y="342752"/>
                    <a:pt x="415594" y="358719"/>
                    <a:pt x="419842" y="373588"/>
                  </a:cubicBezTo>
                  <a:cubicBezTo>
                    <a:pt x="420872" y="377194"/>
                    <a:pt x="427161" y="378823"/>
                    <a:pt x="430515" y="377146"/>
                  </a:cubicBezTo>
                  <a:cubicBezTo>
                    <a:pt x="433869" y="375469"/>
                    <a:pt x="430952" y="368552"/>
                    <a:pt x="434073" y="366472"/>
                  </a:cubicBezTo>
                  <a:cubicBezTo>
                    <a:pt x="439105" y="363117"/>
                    <a:pt x="445996" y="364381"/>
                    <a:pt x="451863" y="362914"/>
                  </a:cubicBezTo>
                  <a:cubicBezTo>
                    <a:pt x="455501" y="362004"/>
                    <a:pt x="458979" y="360542"/>
                    <a:pt x="462537" y="359356"/>
                  </a:cubicBezTo>
                  <a:cubicBezTo>
                    <a:pt x="463723" y="355798"/>
                    <a:pt x="464418" y="352037"/>
                    <a:pt x="466095" y="348682"/>
                  </a:cubicBezTo>
                  <a:cubicBezTo>
                    <a:pt x="471049" y="338775"/>
                    <a:pt x="476016" y="335203"/>
                    <a:pt x="483885" y="327334"/>
                  </a:cubicBezTo>
                  <a:cubicBezTo>
                    <a:pt x="491666" y="303991"/>
                    <a:pt x="490536" y="310325"/>
                    <a:pt x="494559" y="288196"/>
                  </a:cubicBezTo>
                  <a:cubicBezTo>
                    <a:pt x="496121" y="279607"/>
                    <a:pt x="497194" y="265137"/>
                    <a:pt x="501675" y="256175"/>
                  </a:cubicBezTo>
                  <a:cubicBezTo>
                    <a:pt x="509130" y="241265"/>
                    <a:pt x="507266" y="248551"/>
                    <a:pt x="519465" y="238385"/>
                  </a:cubicBezTo>
                  <a:cubicBezTo>
                    <a:pt x="523331" y="235164"/>
                    <a:pt x="526581" y="231269"/>
                    <a:pt x="530139" y="227711"/>
                  </a:cubicBezTo>
                  <a:cubicBezTo>
                    <a:pt x="545137" y="231460"/>
                    <a:pt x="546507" y="229847"/>
                    <a:pt x="558603" y="241943"/>
                  </a:cubicBezTo>
                  <a:cubicBezTo>
                    <a:pt x="574697" y="258037"/>
                    <a:pt x="555613" y="249248"/>
                    <a:pt x="576393" y="256175"/>
                  </a:cubicBezTo>
                  <a:cubicBezTo>
                    <a:pt x="578765" y="259733"/>
                    <a:pt x="580484" y="263825"/>
                    <a:pt x="583508" y="266849"/>
                  </a:cubicBezTo>
                  <a:cubicBezTo>
                    <a:pt x="590405" y="273746"/>
                    <a:pt x="596175" y="274629"/>
                    <a:pt x="604856" y="277523"/>
                  </a:cubicBezTo>
                  <a:cubicBezTo>
                    <a:pt x="608414" y="276337"/>
                    <a:pt x="611869" y="274779"/>
                    <a:pt x="615530" y="273965"/>
                  </a:cubicBezTo>
                  <a:cubicBezTo>
                    <a:pt x="625369" y="271779"/>
                    <a:pt x="637941" y="271655"/>
                    <a:pt x="647552" y="266849"/>
                  </a:cubicBezTo>
                  <a:cubicBezTo>
                    <a:pt x="651377" y="264937"/>
                    <a:pt x="654668" y="262105"/>
                    <a:pt x="658226" y="259733"/>
                  </a:cubicBezTo>
                  <a:cubicBezTo>
                    <a:pt x="659412" y="252617"/>
                    <a:pt x="660493" y="245483"/>
                    <a:pt x="661784" y="238385"/>
                  </a:cubicBezTo>
                  <a:cubicBezTo>
                    <a:pt x="662866" y="232435"/>
                    <a:pt x="660620" y="224373"/>
                    <a:pt x="665342" y="220595"/>
                  </a:cubicBezTo>
                  <a:cubicBezTo>
                    <a:pt x="669160" y="217540"/>
                    <a:pt x="674800" y="223092"/>
                    <a:pt x="679574" y="224153"/>
                  </a:cubicBezTo>
                  <a:cubicBezTo>
                    <a:pt x="685477" y="225465"/>
                    <a:pt x="691434" y="226525"/>
                    <a:pt x="697364" y="227711"/>
                  </a:cubicBezTo>
                  <a:cubicBezTo>
                    <a:pt x="700922" y="230083"/>
                    <a:pt x="704130" y="233090"/>
                    <a:pt x="708038" y="234827"/>
                  </a:cubicBezTo>
                  <a:cubicBezTo>
                    <a:pt x="714892" y="237873"/>
                    <a:pt x="729386" y="241943"/>
                    <a:pt x="729386" y="241943"/>
                  </a:cubicBezTo>
                  <a:cubicBezTo>
                    <a:pt x="730572" y="238385"/>
                    <a:pt x="731123" y="234548"/>
                    <a:pt x="732944" y="231269"/>
                  </a:cubicBezTo>
                  <a:cubicBezTo>
                    <a:pt x="737097" y="223793"/>
                    <a:pt x="744471" y="218034"/>
                    <a:pt x="747175" y="209921"/>
                  </a:cubicBezTo>
                  <a:cubicBezTo>
                    <a:pt x="748361" y="206363"/>
                    <a:pt x="749703" y="202853"/>
                    <a:pt x="750733" y="199247"/>
                  </a:cubicBezTo>
                  <a:cubicBezTo>
                    <a:pt x="752076" y="194545"/>
                    <a:pt x="752365" y="189510"/>
                    <a:pt x="754291" y="185015"/>
                  </a:cubicBezTo>
                  <a:cubicBezTo>
                    <a:pt x="755975" y="181085"/>
                    <a:pt x="759035" y="177899"/>
                    <a:pt x="761407" y="174341"/>
                  </a:cubicBezTo>
                  <a:cubicBezTo>
                    <a:pt x="763196" y="158243"/>
                    <a:pt x="768523" y="112972"/>
                    <a:pt x="768523" y="99624"/>
                  </a:cubicBezTo>
                  <a:cubicBezTo>
                    <a:pt x="768523" y="93577"/>
                    <a:pt x="766151" y="87764"/>
                    <a:pt x="764965" y="81834"/>
                  </a:cubicBezTo>
                  <a:cubicBezTo>
                    <a:pt x="774897" y="52037"/>
                    <a:pt x="760388" y="98280"/>
                    <a:pt x="772081" y="32022"/>
                  </a:cubicBezTo>
                  <a:cubicBezTo>
                    <a:pt x="773385" y="24635"/>
                    <a:pt x="776825" y="17790"/>
                    <a:pt x="779197" y="10674"/>
                  </a:cubicBezTo>
                  <a:lnTo>
                    <a:pt x="782755" y="0"/>
                  </a:lnTo>
                  <a:cubicBezTo>
                    <a:pt x="783941" y="3558"/>
                    <a:pt x="786025" y="6935"/>
                    <a:pt x="786313" y="10674"/>
                  </a:cubicBezTo>
                  <a:cubicBezTo>
                    <a:pt x="791061" y="72393"/>
                    <a:pt x="783074" y="70497"/>
                    <a:pt x="793429" y="106740"/>
                  </a:cubicBezTo>
                  <a:cubicBezTo>
                    <a:pt x="795322" y="113365"/>
                    <a:pt x="800037" y="126902"/>
                    <a:pt x="804103" y="131646"/>
                  </a:cubicBezTo>
                  <a:cubicBezTo>
                    <a:pt x="807962" y="136148"/>
                    <a:pt x="813591" y="138761"/>
                    <a:pt x="818335" y="142319"/>
                  </a:cubicBezTo>
                  <a:cubicBezTo>
                    <a:pt x="820707" y="147063"/>
                    <a:pt x="822820" y="151946"/>
                    <a:pt x="825451" y="156551"/>
                  </a:cubicBezTo>
                  <a:cubicBezTo>
                    <a:pt x="827573" y="160264"/>
                    <a:pt x="830883" y="163295"/>
                    <a:pt x="832567" y="167225"/>
                  </a:cubicBezTo>
                  <a:cubicBezTo>
                    <a:pt x="834493" y="171720"/>
                    <a:pt x="834720" y="176773"/>
                    <a:pt x="836125" y="181457"/>
                  </a:cubicBezTo>
                  <a:cubicBezTo>
                    <a:pt x="838280" y="188642"/>
                    <a:pt x="843241" y="202805"/>
                    <a:pt x="843241" y="202805"/>
                  </a:cubicBezTo>
                  <a:cubicBezTo>
                    <a:pt x="849171" y="201619"/>
                    <a:pt x="855369" y="201370"/>
                    <a:pt x="861031" y="199247"/>
                  </a:cubicBezTo>
                  <a:cubicBezTo>
                    <a:pt x="865035" y="197746"/>
                    <a:pt x="867446" y="192518"/>
                    <a:pt x="871705" y="192131"/>
                  </a:cubicBezTo>
                  <a:cubicBezTo>
                    <a:pt x="881227" y="191265"/>
                    <a:pt x="890680" y="194503"/>
                    <a:pt x="900168" y="195689"/>
                  </a:cubicBezTo>
                  <a:cubicBezTo>
                    <a:pt x="906098" y="198061"/>
                    <a:pt x="911841" y="200970"/>
                    <a:pt x="917958" y="202805"/>
                  </a:cubicBezTo>
                  <a:cubicBezTo>
                    <a:pt x="923750" y="204543"/>
                    <a:pt x="930086" y="204240"/>
                    <a:pt x="935748" y="206363"/>
                  </a:cubicBezTo>
                  <a:cubicBezTo>
                    <a:pt x="939752" y="207864"/>
                    <a:pt x="942864" y="211107"/>
                    <a:pt x="946422" y="213479"/>
                  </a:cubicBezTo>
                  <a:cubicBezTo>
                    <a:pt x="951166" y="220595"/>
                    <a:pt x="956829" y="227178"/>
                    <a:pt x="960654" y="234827"/>
                  </a:cubicBezTo>
                  <a:cubicBezTo>
                    <a:pt x="964212" y="241943"/>
                    <a:pt x="966554" y="249810"/>
                    <a:pt x="971328" y="256175"/>
                  </a:cubicBezTo>
                  <a:cubicBezTo>
                    <a:pt x="973894" y="259596"/>
                    <a:pt x="978444" y="260919"/>
                    <a:pt x="982002" y="263291"/>
                  </a:cubicBezTo>
                  <a:cubicBezTo>
                    <a:pt x="984374" y="266849"/>
                    <a:pt x="985492" y="271699"/>
                    <a:pt x="989118" y="273965"/>
                  </a:cubicBezTo>
                  <a:cubicBezTo>
                    <a:pt x="995479" y="277940"/>
                    <a:pt x="1010466" y="281081"/>
                    <a:pt x="1010466" y="281081"/>
                  </a:cubicBezTo>
                  <a:cubicBezTo>
                    <a:pt x="1035372" y="279895"/>
                    <a:pt x="1060588" y="281622"/>
                    <a:pt x="1085183" y="277523"/>
                  </a:cubicBezTo>
                  <a:cubicBezTo>
                    <a:pt x="1096631" y="275615"/>
                    <a:pt x="1097245" y="259851"/>
                    <a:pt x="1099415" y="252617"/>
                  </a:cubicBezTo>
                  <a:cubicBezTo>
                    <a:pt x="1102725" y="241584"/>
                    <a:pt x="1106522" y="224668"/>
                    <a:pt x="1117205" y="217037"/>
                  </a:cubicBezTo>
                  <a:cubicBezTo>
                    <a:pt x="1121184" y="214195"/>
                    <a:pt x="1126753" y="214884"/>
                    <a:pt x="1131437" y="213479"/>
                  </a:cubicBezTo>
                  <a:cubicBezTo>
                    <a:pt x="1138622" y="211324"/>
                    <a:pt x="1145508" y="208182"/>
                    <a:pt x="1152785" y="206363"/>
                  </a:cubicBezTo>
                  <a:cubicBezTo>
                    <a:pt x="1157529" y="205177"/>
                    <a:pt x="1162315" y="204148"/>
                    <a:pt x="1167017" y="202805"/>
                  </a:cubicBezTo>
                  <a:cubicBezTo>
                    <a:pt x="1170623" y="201775"/>
                    <a:pt x="1174073" y="200234"/>
                    <a:pt x="1177691" y="199247"/>
                  </a:cubicBezTo>
                  <a:cubicBezTo>
                    <a:pt x="1187126" y="196674"/>
                    <a:pt x="1206154" y="192131"/>
                    <a:pt x="1206154" y="192131"/>
                  </a:cubicBezTo>
                  <a:cubicBezTo>
                    <a:pt x="1209712" y="193317"/>
                    <a:pt x="1213899" y="193346"/>
                    <a:pt x="1216828" y="195689"/>
                  </a:cubicBezTo>
                  <a:cubicBezTo>
                    <a:pt x="1220167" y="198360"/>
                    <a:pt x="1222207" y="202455"/>
                    <a:pt x="1223944" y="206363"/>
                  </a:cubicBezTo>
                  <a:cubicBezTo>
                    <a:pt x="1226990" y="213217"/>
                    <a:pt x="1228688" y="220595"/>
                    <a:pt x="1231060" y="227711"/>
                  </a:cubicBezTo>
                  <a:cubicBezTo>
                    <a:pt x="1232246" y="231269"/>
                    <a:pt x="1232941" y="235030"/>
                    <a:pt x="1234618" y="238385"/>
                  </a:cubicBezTo>
                  <a:cubicBezTo>
                    <a:pt x="1237409" y="243966"/>
                    <a:pt x="1243821" y="258262"/>
                    <a:pt x="1248850" y="263291"/>
                  </a:cubicBezTo>
                  <a:cubicBezTo>
                    <a:pt x="1251874" y="266315"/>
                    <a:pt x="1255966" y="268035"/>
                    <a:pt x="1259524" y="270407"/>
                  </a:cubicBezTo>
                  <a:cubicBezTo>
                    <a:pt x="1261896" y="277523"/>
                    <a:pt x="1262479" y="285513"/>
                    <a:pt x="1266640" y="291754"/>
                  </a:cubicBezTo>
                  <a:lnTo>
                    <a:pt x="1280872" y="313102"/>
                  </a:lnTo>
                  <a:cubicBezTo>
                    <a:pt x="1282058" y="317846"/>
                    <a:pt x="1283087" y="322632"/>
                    <a:pt x="1284430" y="327334"/>
                  </a:cubicBezTo>
                  <a:cubicBezTo>
                    <a:pt x="1285460" y="330940"/>
                    <a:pt x="1287252" y="334330"/>
                    <a:pt x="1287988" y="338008"/>
                  </a:cubicBezTo>
                  <a:cubicBezTo>
                    <a:pt x="1296165" y="378892"/>
                    <a:pt x="1287066" y="349473"/>
                    <a:pt x="1295104" y="373588"/>
                  </a:cubicBezTo>
                  <a:cubicBezTo>
                    <a:pt x="1299848" y="372402"/>
                    <a:pt x="1305518" y="373085"/>
                    <a:pt x="1309336" y="370030"/>
                  </a:cubicBezTo>
                  <a:cubicBezTo>
                    <a:pt x="1312265" y="367687"/>
                    <a:pt x="1310814" y="362477"/>
                    <a:pt x="1312894" y="359356"/>
                  </a:cubicBezTo>
                  <a:cubicBezTo>
                    <a:pt x="1315685" y="355169"/>
                    <a:pt x="1319169" y="351126"/>
                    <a:pt x="1323568" y="348682"/>
                  </a:cubicBezTo>
                  <a:cubicBezTo>
                    <a:pt x="1330125" y="345039"/>
                    <a:pt x="1338674" y="345727"/>
                    <a:pt x="1344915" y="341566"/>
                  </a:cubicBezTo>
                  <a:lnTo>
                    <a:pt x="1366263" y="327334"/>
                  </a:lnTo>
                  <a:cubicBezTo>
                    <a:pt x="1367988" y="324746"/>
                    <a:pt x="1377584" y="307388"/>
                    <a:pt x="1384053" y="309544"/>
                  </a:cubicBezTo>
                  <a:cubicBezTo>
                    <a:pt x="1389679" y="311419"/>
                    <a:pt x="1391169" y="319032"/>
                    <a:pt x="1394727" y="323776"/>
                  </a:cubicBezTo>
                  <a:cubicBezTo>
                    <a:pt x="1398435" y="334899"/>
                    <a:pt x="1402030" y="348807"/>
                    <a:pt x="1412517" y="355798"/>
                  </a:cubicBezTo>
                  <a:cubicBezTo>
                    <a:pt x="1416075" y="358170"/>
                    <a:pt x="1419134" y="361562"/>
                    <a:pt x="1423191" y="362914"/>
                  </a:cubicBezTo>
                  <a:cubicBezTo>
                    <a:pt x="1430035" y="365195"/>
                    <a:pt x="1437423" y="365286"/>
                    <a:pt x="1444539" y="366472"/>
                  </a:cubicBezTo>
                  <a:cubicBezTo>
                    <a:pt x="1446911" y="370030"/>
                    <a:pt x="1448029" y="374880"/>
                    <a:pt x="1451655" y="377146"/>
                  </a:cubicBezTo>
                  <a:cubicBezTo>
                    <a:pt x="1458016" y="381121"/>
                    <a:pt x="1473003" y="384262"/>
                    <a:pt x="1473003" y="384262"/>
                  </a:cubicBezTo>
                  <a:cubicBezTo>
                    <a:pt x="1480119" y="391378"/>
                    <a:pt x="1484588" y="403169"/>
                    <a:pt x="1494351" y="405610"/>
                  </a:cubicBezTo>
                  <a:lnTo>
                    <a:pt x="1522814" y="412726"/>
                  </a:lnTo>
                  <a:cubicBezTo>
                    <a:pt x="1529930" y="407982"/>
                    <a:pt x="1535865" y="400568"/>
                    <a:pt x="1544162" y="398494"/>
                  </a:cubicBezTo>
                  <a:cubicBezTo>
                    <a:pt x="1562032" y="394026"/>
                    <a:pt x="1553755" y="396482"/>
                    <a:pt x="1569068" y="391378"/>
                  </a:cubicBezTo>
                  <a:cubicBezTo>
                    <a:pt x="1573812" y="397308"/>
                    <a:pt x="1577655" y="404088"/>
                    <a:pt x="1583300" y="409168"/>
                  </a:cubicBezTo>
                  <a:cubicBezTo>
                    <a:pt x="1599593" y="423831"/>
                    <a:pt x="1601568" y="422630"/>
                    <a:pt x="1618880" y="426958"/>
                  </a:cubicBezTo>
                  <a:cubicBezTo>
                    <a:pt x="1621252" y="430516"/>
                    <a:pt x="1622026" y="436043"/>
                    <a:pt x="1625996" y="437631"/>
                  </a:cubicBezTo>
                  <a:cubicBezTo>
                    <a:pt x="1636431" y="441805"/>
                    <a:pt x="1639488" y="426838"/>
                    <a:pt x="1643786" y="423400"/>
                  </a:cubicBezTo>
                  <a:cubicBezTo>
                    <a:pt x="1646714" y="421057"/>
                    <a:pt x="1650901" y="421028"/>
                    <a:pt x="1654459" y="419842"/>
                  </a:cubicBezTo>
                  <a:lnTo>
                    <a:pt x="1675807" y="387820"/>
                  </a:lnTo>
                  <a:cubicBezTo>
                    <a:pt x="1678179" y="384262"/>
                    <a:pt x="1678866" y="378498"/>
                    <a:pt x="1682923" y="377146"/>
                  </a:cubicBezTo>
                  <a:lnTo>
                    <a:pt x="1693597" y="373588"/>
                  </a:lnTo>
                  <a:cubicBezTo>
                    <a:pt x="1703085" y="374774"/>
                    <a:pt x="1712836" y="374630"/>
                    <a:pt x="1722061" y="377146"/>
                  </a:cubicBezTo>
                  <a:cubicBezTo>
                    <a:pt x="1726187" y="378271"/>
                    <a:pt x="1728910" y="382350"/>
                    <a:pt x="1732735" y="384262"/>
                  </a:cubicBezTo>
                  <a:cubicBezTo>
                    <a:pt x="1762196" y="398993"/>
                    <a:pt x="1723493" y="374543"/>
                    <a:pt x="1754083" y="394936"/>
                  </a:cubicBezTo>
                  <a:cubicBezTo>
                    <a:pt x="1756455" y="398494"/>
                    <a:pt x="1759287" y="401785"/>
                    <a:pt x="1761199" y="405610"/>
                  </a:cubicBezTo>
                  <a:cubicBezTo>
                    <a:pt x="1768124" y="419461"/>
                    <a:pt x="1761473" y="414552"/>
                    <a:pt x="1768315" y="430516"/>
                  </a:cubicBezTo>
                  <a:cubicBezTo>
                    <a:pt x="1769999" y="434446"/>
                    <a:pt x="1773059" y="437631"/>
                    <a:pt x="1775431" y="441189"/>
                  </a:cubicBezTo>
                  <a:lnTo>
                    <a:pt x="1782547" y="462537"/>
                  </a:lnTo>
                  <a:cubicBezTo>
                    <a:pt x="1783733" y="466095"/>
                    <a:pt x="1782547" y="472025"/>
                    <a:pt x="1786105" y="473211"/>
                  </a:cubicBezTo>
                  <a:lnTo>
                    <a:pt x="1796779" y="476769"/>
                  </a:lnTo>
                  <a:cubicBezTo>
                    <a:pt x="1797965" y="450677"/>
                    <a:pt x="1798708" y="424562"/>
                    <a:pt x="1800337" y="398494"/>
                  </a:cubicBezTo>
                  <a:cubicBezTo>
                    <a:pt x="1801449" y="380704"/>
                    <a:pt x="1803102" y="362523"/>
                    <a:pt x="1807452" y="345124"/>
                  </a:cubicBezTo>
                  <a:cubicBezTo>
                    <a:pt x="1808362" y="341486"/>
                    <a:pt x="1809333" y="337805"/>
                    <a:pt x="1811010" y="334450"/>
                  </a:cubicBezTo>
                  <a:cubicBezTo>
                    <a:pt x="1815964" y="324543"/>
                    <a:pt x="1820931" y="320971"/>
                    <a:pt x="1828800" y="313102"/>
                  </a:cubicBezTo>
                  <a:cubicBezTo>
                    <a:pt x="1829986" y="309544"/>
                    <a:pt x="1831622" y="306106"/>
                    <a:pt x="1832358" y="302428"/>
                  </a:cubicBezTo>
                  <a:cubicBezTo>
                    <a:pt x="1834003" y="294205"/>
                    <a:pt x="1832166" y="285024"/>
                    <a:pt x="1835916" y="277523"/>
                  </a:cubicBezTo>
                  <a:cubicBezTo>
                    <a:pt x="1837593" y="274169"/>
                    <a:pt x="1842984" y="274995"/>
                    <a:pt x="1846590" y="273965"/>
                  </a:cubicBezTo>
                  <a:cubicBezTo>
                    <a:pt x="1851292" y="272622"/>
                    <a:pt x="1856078" y="271593"/>
                    <a:pt x="1860822" y="270407"/>
                  </a:cubicBezTo>
                  <a:cubicBezTo>
                    <a:pt x="1877597" y="273203"/>
                    <a:pt x="1881540" y="276776"/>
                    <a:pt x="1896402" y="270407"/>
                  </a:cubicBezTo>
                  <a:cubicBezTo>
                    <a:pt x="1900332" y="268723"/>
                    <a:pt x="1903518" y="265663"/>
                    <a:pt x="1907076" y="263291"/>
                  </a:cubicBezTo>
                  <a:cubicBezTo>
                    <a:pt x="1909448" y="259733"/>
                    <a:pt x="1911168" y="255641"/>
                    <a:pt x="1914192" y="252617"/>
                  </a:cubicBezTo>
                  <a:cubicBezTo>
                    <a:pt x="1937912" y="228897"/>
                    <a:pt x="1913006" y="263291"/>
                    <a:pt x="1931982" y="234827"/>
                  </a:cubicBezTo>
                  <a:cubicBezTo>
                    <a:pt x="1936726" y="238385"/>
                    <a:pt x="1942418" y="240945"/>
                    <a:pt x="1946214" y="245501"/>
                  </a:cubicBezTo>
                  <a:cubicBezTo>
                    <a:pt x="1948615" y="248382"/>
                    <a:pt x="1948095" y="252820"/>
                    <a:pt x="1949772" y="256175"/>
                  </a:cubicBezTo>
                  <a:cubicBezTo>
                    <a:pt x="1951684" y="260000"/>
                    <a:pt x="1954515" y="263291"/>
                    <a:pt x="1956887" y="266849"/>
                  </a:cubicBezTo>
                  <a:cubicBezTo>
                    <a:pt x="1959259" y="275151"/>
                    <a:pt x="1960796" y="283738"/>
                    <a:pt x="1964003" y="291754"/>
                  </a:cubicBezTo>
                  <a:cubicBezTo>
                    <a:pt x="1965591" y="295724"/>
                    <a:pt x="1968919" y="298761"/>
                    <a:pt x="1971119" y="302428"/>
                  </a:cubicBezTo>
                  <a:cubicBezTo>
                    <a:pt x="1972483" y="304702"/>
                    <a:pt x="1973491" y="307172"/>
                    <a:pt x="1974677" y="309544"/>
                  </a:cubicBezTo>
                </a:path>
              </a:pathLst>
            </a:custGeom>
            <a:noFill/>
            <a:ln w="76200">
              <a:solidFill>
                <a:srgbClr val="C7C4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Freeform 11"/>
            <p:cNvSpPr/>
            <p:nvPr/>
          </p:nvSpPr>
          <p:spPr>
            <a:xfrm>
              <a:off x="7208824" y="3657390"/>
              <a:ext cx="106376" cy="74625"/>
            </a:xfrm>
            <a:custGeom>
              <a:avLst/>
              <a:gdLst>
                <a:gd name="connsiteX0" fmla="*/ 0 w 124530"/>
                <a:gd name="connsiteY0" fmla="*/ 0 h 85392"/>
                <a:gd name="connsiteX1" fmla="*/ 21348 w 124530"/>
                <a:gd name="connsiteY1" fmla="*/ 39138 h 85392"/>
                <a:gd name="connsiteX2" fmla="*/ 28464 w 124530"/>
                <a:gd name="connsiteY2" fmla="*/ 49812 h 85392"/>
                <a:gd name="connsiteX3" fmla="*/ 49812 w 124530"/>
                <a:gd name="connsiteY3" fmla="*/ 64044 h 85392"/>
                <a:gd name="connsiteX4" fmla="*/ 56928 w 124530"/>
                <a:gd name="connsiteY4" fmla="*/ 74718 h 85392"/>
                <a:gd name="connsiteX5" fmla="*/ 67602 w 124530"/>
                <a:gd name="connsiteY5" fmla="*/ 78276 h 85392"/>
                <a:gd name="connsiteX6" fmla="*/ 78276 w 124530"/>
                <a:gd name="connsiteY6" fmla="*/ 85392 h 85392"/>
                <a:gd name="connsiteX7" fmla="*/ 113856 w 124530"/>
                <a:gd name="connsiteY7" fmla="*/ 71160 h 85392"/>
                <a:gd name="connsiteX8" fmla="*/ 124530 w 124530"/>
                <a:gd name="connsiteY8" fmla="*/ 60486 h 8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530" h="85392">
                  <a:moveTo>
                    <a:pt x="0" y="0"/>
                  </a:moveTo>
                  <a:cubicBezTo>
                    <a:pt x="10292" y="25731"/>
                    <a:pt x="3573" y="12476"/>
                    <a:pt x="21348" y="39138"/>
                  </a:cubicBezTo>
                  <a:cubicBezTo>
                    <a:pt x="23720" y="42696"/>
                    <a:pt x="24906" y="47440"/>
                    <a:pt x="28464" y="49812"/>
                  </a:cubicBezTo>
                  <a:lnTo>
                    <a:pt x="49812" y="64044"/>
                  </a:lnTo>
                  <a:cubicBezTo>
                    <a:pt x="52184" y="67602"/>
                    <a:pt x="53589" y="72047"/>
                    <a:pt x="56928" y="74718"/>
                  </a:cubicBezTo>
                  <a:cubicBezTo>
                    <a:pt x="59857" y="77061"/>
                    <a:pt x="64247" y="76599"/>
                    <a:pt x="67602" y="78276"/>
                  </a:cubicBezTo>
                  <a:cubicBezTo>
                    <a:pt x="71427" y="80188"/>
                    <a:pt x="74718" y="83020"/>
                    <a:pt x="78276" y="85392"/>
                  </a:cubicBezTo>
                  <a:cubicBezTo>
                    <a:pt x="87997" y="82152"/>
                    <a:pt x="104694" y="77704"/>
                    <a:pt x="113856" y="71160"/>
                  </a:cubicBezTo>
                  <a:cubicBezTo>
                    <a:pt x="117951" y="68235"/>
                    <a:pt x="124530" y="60486"/>
                    <a:pt x="124530" y="60486"/>
                  </a:cubicBezTo>
                </a:path>
              </a:pathLst>
            </a:custGeom>
            <a:noFill/>
            <a:ln w="76200">
              <a:solidFill>
                <a:srgbClr val="C7C4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62470" name="TextBox 12"/>
          <p:cNvSpPr txBox="1">
            <a:spLocks noChangeArrowheads="1"/>
          </p:cNvSpPr>
          <p:nvPr/>
        </p:nvSpPr>
        <p:spPr bwMode="auto">
          <a:xfrm>
            <a:off x="560388" y="725488"/>
            <a:ext cx="8089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Lag autocorrelation relationships for aerosol light scattering at Bondville, IL (rural continental site) and Spitzbergen (Arctic site)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2"/>
          <p:cNvSpPr txBox="1">
            <a:spLocks noChangeArrowheads="1"/>
          </p:cNvSpPr>
          <p:nvPr/>
        </p:nvSpPr>
        <p:spPr bwMode="auto">
          <a:xfrm>
            <a:off x="896938" y="23813"/>
            <a:ext cx="7637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800" b="1" u="sng"/>
              <a:t>Applications of lag autocorrelation analysis</a:t>
            </a:r>
            <a:endParaRPr lang="en-US" altLang="en-US" sz="2800" b="1" u="sng">
              <a:cs typeface="Arial" pitchFamily="34" charset="0"/>
            </a:endParaRPr>
          </a:p>
        </p:txBody>
      </p:sp>
      <p:sp>
        <p:nvSpPr>
          <p:cNvPr id="63490" name="TextBox 3"/>
          <p:cNvSpPr txBox="1">
            <a:spLocks noChangeArrowheads="1"/>
          </p:cNvSpPr>
          <p:nvPr/>
        </p:nvSpPr>
        <p:spPr bwMode="auto">
          <a:xfrm>
            <a:off x="582613" y="641350"/>
            <a:ext cx="82661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sz="1800">
                <a:cs typeface="Arial" pitchFamily="34" charset="0"/>
                <a:sym typeface="Wingdings" pitchFamily="2" charset="2"/>
              </a:rPr>
              <a:t></a:t>
            </a:r>
            <a:r>
              <a:rPr lang="en-US" altLang="en-US" sz="1800">
                <a:cs typeface="Arial" pitchFamily="34" charset="0"/>
              </a:rPr>
              <a:t>constrain comparisons by identification of expected </a:t>
            </a:r>
            <a:r>
              <a:rPr lang="ja-JP" altLang="en-US" sz="1800">
                <a:cs typeface="Arial" pitchFamily="34" charset="0"/>
              </a:rPr>
              <a:t>‘</a:t>
            </a:r>
            <a:r>
              <a:rPr lang="en-US" altLang="ja-JP" sz="1800">
                <a:cs typeface="Arial" pitchFamily="34" charset="0"/>
              </a:rPr>
              <a:t>best case</a:t>
            </a:r>
            <a:r>
              <a:rPr lang="ja-JP" altLang="en-US" sz="1800">
                <a:cs typeface="Arial" pitchFamily="34" charset="0"/>
              </a:rPr>
              <a:t>’</a:t>
            </a:r>
            <a:r>
              <a:rPr lang="en-US" altLang="ja-JP" sz="1800">
                <a:cs typeface="Arial" pitchFamily="34" charset="0"/>
              </a:rPr>
              <a:t> agreement between different data sources </a:t>
            </a:r>
          </a:p>
          <a:p>
            <a:pPr algn="l">
              <a:buFontTx/>
              <a:buAutoNum type="alphaLcParenR"/>
            </a:pPr>
            <a:endParaRPr lang="en-US" altLang="en-US" sz="1800">
              <a:cs typeface="Arial" pitchFamily="34" charset="0"/>
            </a:endParaRPr>
          </a:p>
          <a:p>
            <a:pPr algn="l"/>
            <a:r>
              <a:rPr lang="en-US" altLang="en-US" sz="1800">
                <a:cs typeface="Arial" pitchFamily="34" charset="0"/>
                <a:sym typeface="Wingdings" pitchFamily="2" charset="2"/>
              </a:rPr>
              <a:t></a:t>
            </a:r>
            <a:r>
              <a:rPr lang="en-US" altLang="en-US" sz="1800">
                <a:cs typeface="Arial" pitchFamily="34" charset="0"/>
              </a:rPr>
              <a:t>determine whether data from different measurement platforms and models are internally consistent</a:t>
            </a:r>
          </a:p>
          <a:p>
            <a:pPr algn="l"/>
            <a:endParaRPr lang="en-US" altLang="en-US" sz="1800">
              <a:cs typeface="Arial" pitchFamily="34" charset="0"/>
            </a:endParaRPr>
          </a:p>
          <a:p>
            <a:pPr algn="l"/>
            <a:r>
              <a:rPr lang="en-US" altLang="en-US" sz="1800">
                <a:cs typeface="Arial" pitchFamily="34" charset="0"/>
                <a:sym typeface="Wingdings" pitchFamily="2" charset="2"/>
              </a:rPr>
              <a:t>identify influence of atmospheric processes based on different time scales</a:t>
            </a:r>
            <a:endParaRPr lang="en-US" altLang="en-US" sz="1800">
              <a:cs typeface="Arial" pitchFamily="34" charset="0"/>
            </a:endParaRPr>
          </a:p>
        </p:txBody>
      </p:sp>
      <p:pic>
        <p:nvPicPr>
          <p:cNvPr id="63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0"/>
            <a:ext cx="32686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p:cNvPicPr>
            <a:picLocks noChangeAspect="1"/>
          </p:cNvPicPr>
          <p:nvPr/>
        </p:nvPicPr>
        <p:blipFill>
          <a:blip r:embed="rId3" cstate="print">
            <a:extLst>
              <a:ext uri="{28A0092B-C50C-407E-A947-70E740481C1C}">
                <a14:useLocalDpi xmlns:a14="http://schemas.microsoft.com/office/drawing/2010/main" val="0"/>
              </a:ext>
            </a:extLst>
          </a:blip>
          <a:srcRect t="414" r="63741" b="53009"/>
          <a:stretch>
            <a:fillRect/>
          </a:stretch>
        </p:blipFill>
        <p:spPr bwMode="auto">
          <a:xfrm>
            <a:off x="4114800" y="3048000"/>
            <a:ext cx="38100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6"/>
          <p:cNvSpPr txBox="1">
            <a:spLocks noChangeArrowheads="1"/>
          </p:cNvSpPr>
          <p:nvPr/>
        </p:nvSpPr>
        <p:spPr bwMode="auto">
          <a:xfrm>
            <a:off x="7162800" y="5170488"/>
            <a:ext cx="542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400" b="1" u="sng"/>
              <a:t>Lag</a:t>
            </a:r>
          </a:p>
          <a:p>
            <a:r>
              <a:rPr lang="en-US" altLang="en-US" sz="1400" b="1"/>
              <a:t>12 h</a:t>
            </a:r>
          </a:p>
          <a:p>
            <a:r>
              <a:rPr lang="en-US" altLang="en-US" sz="1400" b="1">
                <a:solidFill>
                  <a:srgbClr val="1621F6"/>
                </a:solidFill>
              </a:rPr>
              <a:t>3 h</a:t>
            </a:r>
          </a:p>
          <a:p>
            <a:r>
              <a:rPr lang="en-US" altLang="en-US" sz="1400" b="1">
                <a:solidFill>
                  <a:srgbClr val="FF0000"/>
                </a:solidFill>
              </a:rPr>
              <a:t>1 h</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2"/>
          <p:cNvSpPr txBox="1">
            <a:spLocks noChangeArrowheads="1"/>
          </p:cNvSpPr>
          <p:nvPr/>
        </p:nvSpPr>
        <p:spPr bwMode="auto">
          <a:xfrm>
            <a:off x="985838" y="-4763"/>
            <a:ext cx="7624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cs typeface="Arial" pitchFamily="34" charset="0"/>
              </a:rPr>
              <a:t>Lag Autocorrelation of mountain sites – Short term</a:t>
            </a:r>
          </a:p>
        </p:txBody>
      </p:sp>
      <p:sp>
        <p:nvSpPr>
          <p:cNvPr id="64514" name="TextBox 3"/>
          <p:cNvSpPr txBox="1">
            <a:spLocks noChangeArrowheads="1"/>
          </p:cNvSpPr>
          <p:nvPr/>
        </p:nvSpPr>
        <p:spPr bwMode="auto">
          <a:xfrm rot="-5400000">
            <a:off x="-758825" y="2986088"/>
            <a:ext cx="2039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Lag Coefficient ‘r’</a:t>
            </a:r>
          </a:p>
        </p:txBody>
      </p:sp>
      <p:sp>
        <p:nvSpPr>
          <p:cNvPr id="64515" name="TextBox 4"/>
          <p:cNvSpPr txBox="1">
            <a:spLocks noChangeArrowheads="1"/>
          </p:cNvSpPr>
          <p:nvPr/>
        </p:nvSpPr>
        <p:spPr bwMode="auto">
          <a:xfrm>
            <a:off x="4033838" y="6521450"/>
            <a:ext cx="1493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Lag time (hr)</a:t>
            </a:r>
          </a:p>
        </p:txBody>
      </p:sp>
      <p:pic>
        <p:nvPicPr>
          <p:cNvPr id="6451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3225" y="1957388"/>
            <a:ext cx="215423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4953000"/>
            <a:ext cx="21542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313" y="1957388"/>
            <a:ext cx="215423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0163" y="3463925"/>
            <a:ext cx="215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588" y="1957388"/>
            <a:ext cx="215423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59313" y="3463925"/>
            <a:ext cx="215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9588" y="3463925"/>
            <a:ext cx="215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9588" y="4953000"/>
            <a:ext cx="21542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3225" y="3463925"/>
            <a:ext cx="21542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53225" y="404813"/>
            <a:ext cx="21542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570163" y="404813"/>
            <a:ext cx="215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09588" y="404813"/>
            <a:ext cx="215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4953000"/>
            <a:ext cx="21542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1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59313" y="404813"/>
            <a:ext cx="215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1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53225" y="4953000"/>
            <a:ext cx="21542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2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570163" y="1957388"/>
            <a:ext cx="2154237"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2"/>
          <p:cNvSpPr txBox="1">
            <a:spLocks noChangeArrowheads="1"/>
          </p:cNvSpPr>
          <p:nvPr/>
        </p:nvSpPr>
        <p:spPr bwMode="auto">
          <a:xfrm>
            <a:off x="2182813" y="-4763"/>
            <a:ext cx="5230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cs typeface="Arial" pitchFamily="34" charset="0"/>
              </a:rPr>
              <a:t>Model – Measurement comparison</a:t>
            </a:r>
          </a:p>
        </p:txBody>
      </p:sp>
      <p:pic>
        <p:nvPicPr>
          <p:cNvPr id="65538" name="Picture 4"/>
          <p:cNvPicPr>
            <a:picLocks noChangeAspect="1"/>
          </p:cNvPicPr>
          <p:nvPr/>
        </p:nvPicPr>
        <p:blipFill>
          <a:blip r:embed="rId2">
            <a:extLst>
              <a:ext uri="{28A0092B-C50C-407E-A947-70E740481C1C}">
                <a14:useLocalDpi xmlns:a14="http://schemas.microsoft.com/office/drawing/2010/main" val="0"/>
              </a:ext>
            </a:extLst>
          </a:blip>
          <a:srcRect l="52745" t="67107" r="17802" b="4176"/>
          <a:stretch>
            <a:fillRect/>
          </a:stretch>
        </p:blipFill>
        <p:spPr bwMode="auto">
          <a:xfrm>
            <a:off x="4468813" y="892175"/>
            <a:ext cx="2693987"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p:cNvPicPr>
            <a:picLocks noChangeAspect="1"/>
          </p:cNvPicPr>
          <p:nvPr/>
        </p:nvPicPr>
        <p:blipFill>
          <a:blip r:embed="rId3">
            <a:extLst>
              <a:ext uri="{28A0092B-C50C-407E-A947-70E740481C1C}">
                <a14:useLocalDpi xmlns:a14="http://schemas.microsoft.com/office/drawing/2010/main" val="0"/>
              </a:ext>
            </a:extLst>
          </a:blip>
          <a:srcRect l="52745" t="66960" r="20248" b="4614"/>
          <a:stretch>
            <a:fillRect/>
          </a:stretch>
        </p:blipFill>
        <p:spPr bwMode="auto">
          <a:xfrm>
            <a:off x="-76200" y="917575"/>
            <a:ext cx="24701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6"/>
          <p:cNvPicPr>
            <a:picLocks noChangeAspect="1"/>
          </p:cNvPicPr>
          <p:nvPr/>
        </p:nvPicPr>
        <p:blipFill>
          <a:blip r:embed="rId4">
            <a:extLst>
              <a:ext uri="{28A0092B-C50C-407E-A947-70E740481C1C}">
                <a14:useLocalDpi xmlns:a14="http://schemas.microsoft.com/office/drawing/2010/main" val="0"/>
              </a:ext>
            </a:extLst>
          </a:blip>
          <a:srcRect l="52745" t="66667" r="17253" b="3883"/>
          <a:stretch>
            <a:fillRect/>
          </a:stretch>
        </p:blipFill>
        <p:spPr bwMode="auto">
          <a:xfrm>
            <a:off x="-76200" y="2951163"/>
            <a:ext cx="27432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p:cNvPicPr>
            <a:picLocks noChangeAspect="1"/>
          </p:cNvPicPr>
          <p:nvPr/>
        </p:nvPicPr>
        <p:blipFill>
          <a:blip r:embed="rId5">
            <a:extLst>
              <a:ext uri="{28A0092B-C50C-407E-A947-70E740481C1C}">
                <a14:useLocalDpi xmlns:a14="http://schemas.microsoft.com/office/drawing/2010/main" val="0"/>
              </a:ext>
            </a:extLst>
          </a:blip>
          <a:srcRect l="52745" t="67400" r="19450" b="3737"/>
          <a:stretch>
            <a:fillRect/>
          </a:stretch>
        </p:blipFill>
        <p:spPr bwMode="auto">
          <a:xfrm>
            <a:off x="4510088" y="2992438"/>
            <a:ext cx="25431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8"/>
          <p:cNvSpPr txBox="1">
            <a:spLocks noChangeArrowheads="1"/>
          </p:cNvSpPr>
          <p:nvPr/>
        </p:nvSpPr>
        <p:spPr bwMode="auto">
          <a:xfrm>
            <a:off x="2867025" y="692150"/>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 Model#2</a:t>
            </a:r>
          </a:p>
        </p:txBody>
      </p:sp>
      <p:pic>
        <p:nvPicPr>
          <p:cNvPr id="65543" name="Picture 9"/>
          <p:cNvPicPr>
            <a:picLocks noChangeAspect="1"/>
          </p:cNvPicPr>
          <p:nvPr/>
        </p:nvPicPr>
        <p:blipFill>
          <a:blip r:embed="rId6">
            <a:extLst>
              <a:ext uri="{28A0092B-C50C-407E-A947-70E740481C1C}">
                <a14:useLocalDpi xmlns:a14="http://schemas.microsoft.com/office/drawing/2010/main" val="0"/>
              </a:ext>
            </a:extLst>
          </a:blip>
          <a:srcRect l="51666" t="66570" r="17252" b="2856"/>
          <a:stretch>
            <a:fillRect/>
          </a:stretch>
        </p:blipFill>
        <p:spPr bwMode="auto">
          <a:xfrm>
            <a:off x="2065338" y="871538"/>
            <a:ext cx="2843212"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10"/>
          <p:cNvPicPr>
            <a:picLocks noChangeAspect="1"/>
          </p:cNvPicPr>
          <p:nvPr/>
        </p:nvPicPr>
        <p:blipFill>
          <a:blip r:embed="rId7">
            <a:extLst>
              <a:ext uri="{28A0092B-C50C-407E-A947-70E740481C1C}">
                <a14:useLocalDpi xmlns:a14="http://schemas.microsoft.com/office/drawing/2010/main" val="0"/>
              </a:ext>
            </a:extLst>
          </a:blip>
          <a:srcRect l="52745" t="67693" r="18571" b="6081"/>
          <a:stretch>
            <a:fillRect/>
          </a:stretch>
        </p:blipFill>
        <p:spPr bwMode="auto">
          <a:xfrm>
            <a:off x="2174875" y="3036888"/>
            <a:ext cx="26241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Box 11"/>
          <p:cNvSpPr txBox="1">
            <a:spLocks noChangeArrowheads="1"/>
          </p:cNvSpPr>
          <p:nvPr/>
        </p:nvSpPr>
        <p:spPr bwMode="auto">
          <a:xfrm>
            <a:off x="2973388" y="2784475"/>
            <a:ext cx="132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a:t>In-situ data</a:t>
            </a:r>
          </a:p>
        </p:txBody>
      </p:sp>
      <p:sp>
        <p:nvSpPr>
          <p:cNvPr id="65546" name="TextBox 12"/>
          <p:cNvSpPr txBox="1">
            <a:spLocks noChangeArrowheads="1"/>
          </p:cNvSpPr>
          <p:nvPr/>
        </p:nvSpPr>
        <p:spPr bwMode="auto">
          <a:xfrm>
            <a:off x="131763" y="5226050"/>
            <a:ext cx="88058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t>Model is better at middle of country (BND) than coast (THD) or Arctic (BRW)</a:t>
            </a:r>
          </a:p>
          <a:p>
            <a:pPr algn="l"/>
            <a:r>
              <a:rPr lang="en-US" altLang="en-US">
                <a:sym typeface="Wingdings" pitchFamily="2" charset="2"/>
              </a:rPr>
              <a:t>effects of sub-grid variability</a:t>
            </a:r>
          </a:p>
          <a:p>
            <a:pPr algn="l"/>
            <a:endParaRPr lang="en-US" altLang="en-US">
              <a:sym typeface="Wingdings" pitchFamily="2" charset="2"/>
            </a:endParaRPr>
          </a:p>
          <a:p>
            <a:pPr algn="l"/>
            <a:r>
              <a:rPr lang="en-US" altLang="en-US"/>
              <a:t>Model tends to over predict annual cycle strength</a:t>
            </a:r>
          </a:p>
          <a:p>
            <a:pPr algn="l"/>
            <a:endParaRPr lang="en-US"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b="14349"/>
          <a:stretch>
            <a:fillRect/>
          </a:stretch>
        </p:blipFill>
        <p:spPr bwMode="auto">
          <a:xfrm>
            <a:off x="6737350" y="2238375"/>
            <a:ext cx="2493963"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4"/>
          <p:cNvSpPr>
            <a:spLocks noChangeArrowheads="1"/>
          </p:cNvSpPr>
          <p:nvPr/>
        </p:nvSpPr>
        <p:spPr bwMode="auto">
          <a:xfrm>
            <a:off x="685800" y="176213"/>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a:t>Aerosol group in NOAA/ESRL/GMD</a:t>
            </a:r>
          </a:p>
        </p:txBody>
      </p:sp>
      <p:sp>
        <p:nvSpPr>
          <p:cNvPr id="25603" name="Text Box 5"/>
          <p:cNvSpPr txBox="1">
            <a:spLocks noChangeArrowheads="1"/>
          </p:cNvSpPr>
          <p:nvPr/>
        </p:nvSpPr>
        <p:spPr bwMode="auto">
          <a:xfrm>
            <a:off x="284163" y="5540375"/>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buFontTx/>
              <a:buChar char="•"/>
            </a:pPr>
            <a:r>
              <a:rPr lang="en-US" altLang="en-US"/>
              <a:t> Climate change calculations</a:t>
            </a:r>
          </a:p>
          <a:p>
            <a:pPr algn="l">
              <a:buFontTx/>
              <a:buChar char="•"/>
            </a:pPr>
            <a:r>
              <a:rPr lang="en-US" altLang="en-US"/>
              <a:t> Ground truth for remote sensing (e.g., satellites)</a:t>
            </a:r>
          </a:p>
          <a:p>
            <a:pPr algn="l">
              <a:buFontTx/>
              <a:buChar char="•"/>
            </a:pPr>
            <a:r>
              <a:rPr lang="en-US" altLang="en-US"/>
              <a:t> Evaluate/constrain models</a:t>
            </a:r>
          </a:p>
        </p:txBody>
      </p:sp>
      <p:sp>
        <p:nvSpPr>
          <p:cNvPr id="25604" name="TextBox 6"/>
          <p:cNvSpPr txBox="1">
            <a:spLocks noChangeArrowheads="1"/>
          </p:cNvSpPr>
          <p:nvPr/>
        </p:nvSpPr>
        <p:spPr bwMode="auto">
          <a:xfrm>
            <a:off x="414338" y="787400"/>
            <a:ext cx="8547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cs typeface="Arial" pitchFamily="34" charset="0"/>
                <a:sym typeface="Wingdings" pitchFamily="2" charset="2"/>
              </a:rPr>
              <a:t></a:t>
            </a:r>
            <a:r>
              <a:rPr lang="en-US" altLang="en-US">
                <a:cs typeface="Arial" pitchFamily="34" charset="0"/>
              </a:rPr>
              <a:t>Characterize the means, variabilities, and trends of climate-forcing properties of different types of aerosols</a:t>
            </a:r>
          </a:p>
          <a:p>
            <a:pPr algn="l"/>
            <a:endParaRPr lang="en-US" altLang="en-US">
              <a:cs typeface="Arial" pitchFamily="34" charset="0"/>
            </a:endParaRPr>
          </a:p>
          <a:p>
            <a:pPr algn="l"/>
            <a:r>
              <a:rPr lang="en-US" altLang="en-US">
                <a:cs typeface="Arial" pitchFamily="34" charset="0"/>
                <a:sym typeface="Wingdings" pitchFamily="2" charset="2"/>
              </a:rPr>
              <a:t></a:t>
            </a:r>
            <a:r>
              <a:rPr lang="en-US" altLang="en-US">
                <a:cs typeface="Arial" pitchFamily="34" charset="0"/>
              </a:rPr>
              <a:t>To understand the factors that control these properties. </a:t>
            </a:r>
          </a:p>
        </p:txBody>
      </p:sp>
      <p:sp>
        <p:nvSpPr>
          <p:cNvPr id="25605" name="TextBox 1"/>
          <p:cNvSpPr txBox="1">
            <a:spLocks noChangeArrowheads="1"/>
          </p:cNvSpPr>
          <p:nvPr/>
        </p:nvSpPr>
        <p:spPr bwMode="auto">
          <a:xfrm>
            <a:off x="47625" y="5135563"/>
            <a:ext cx="2533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b="1"/>
              <a:t>Some applications:</a:t>
            </a:r>
          </a:p>
        </p:txBody>
      </p:sp>
      <p:sp>
        <p:nvSpPr>
          <p:cNvPr id="25606" name="TextBox 8"/>
          <p:cNvSpPr txBox="1">
            <a:spLocks noChangeArrowheads="1"/>
          </p:cNvSpPr>
          <p:nvPr/>
        </p:nvSpPr>
        <p:spPr bwMode="auto">
          <a:xfrm>
            <a:off x="90488" y="2582863"/>
            <a:ext cx="6938962"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spcAft>
                <a:spcPts val="600"/>
              </a:spcAft>
            </a:pPr>
            <a:r>
              <a:rPr lang="en-US" altLang="en-US" b="1" dirty="0">
                <a:cs typeface="Arial" pitchFamily="34" charset="0"/>
              </a:rPr>
              <a:t>Our approach:</a:t>
            </a:r>
          </a:p>
          <a:p>
            <a:pPr algn="l">
              <a:spcAft>
                <a:spcPts val="600"/>
              </a:spcAft>
            </a:pPr>
            <a:r>
              <a:rPr lang="en-US" altLang="en-US" dirty="0">
                <a:cs typeface="Arial" pitchFamily="34" charset="0"/>
                <a:sym typeface="Wingdings" pitchFamily="2" charset="2"/>
              </a:rPr>
              <a:t>Standardized suite of measurements and protocols </a:t>
            </a:r>
          </a:p>
          <a:p>
            <a:pPr algn="l">
              <a:spcAft>
                <a:spcPts val="600"/>
              </a:spcAft>
            </a:pPr>
            <a:r>
              <a:rPr lang="en-US" altLang="en-US" dirty="0">
                <a:cs typeface="Arial" pitchFamily="34" charset="0"/>
                <a:sym typeface="Wingdings" pitchFamily="2" charset="2"/>
              </a:rPr>
              <a:t>Globally distributed network (pristine and polluted sites)</a:t>
            </a:r>
          </a:p>
          <a:p>
            <a:pPr algn="l">
              <a:spcAft>
                <a:spcPts val="600"/>
              </a:spcAft>
            </a:pPr>
            <a:r>
              <a:rPr lang="en-US" altLang="en-US" dirty="0">
                <a:cs typeface="Arial" pitchFamily="34" charset="0"/>
                <a:sym typeface="Wingdings" pitchFamily="2" charset="2"/>
              </a:rPr>
              <a:t>Long-term </a:t>
            </a:r>
            <a:r>
              <a:rPr lang="en-US" altLang="en-US" dirty="0" smtClean="0">
                <a:cs typeface="Arial" pitchFamily="34" charset="0"/>
                <a:sym typeface="Wingdings" pitchFamily="2" charset="2"/>
              </a:rPr>
              <a:t>permanent </a:t>
            </a:r>
            <a:r>
              <a:rPr lang="en-US" altLang="en-US" dirty="0">
                <a:cs typeface="Arial" pitchFamily="34" charset="0"/>
                <a:sym typeface="Wingdings" pitchFamily="2" charset="2"/>
              </a:rPr>
              <a:t>and shorter-term “mobile” sites</a:t>
            </a:r>
          </a:p>
        </p:txBody>
      </p:sp>
      <p:sp>
        <p:nvSpPr>
          <p:cNvPr id="25607" name="TextBox 2"/>
          <p:cNvSpPr txBox="1">
            <a:spLocks noChangeArrowheads="1"/>
          </p:cNvSpPr>
          <p:nvPr/>
        </p:nvSpPr>
        <p:spPr bwMode="auto">
          <a:xfrm>
            <a:off x="6737350" y="2230438"/>
            <a:ext cx="1300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1600">
                <a:solidFill>
                  <a:srgbClr val="FFFF00"/>
                </a:solidFill>
              </a:rPr>
              <a:t>Bondville, IL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4"/>
          <p:cNvSpPr>
            <a:spLocks noChangeArrowheads="1"/>
          </p:cNvSpPr>
          <p:nvPr/>
        </p:nvSpPr>
        <p:spPr bwMode="auto">
          <a:xfrm>
            <a:off x="600075" y="185738"/>
            <a:ext cx="77724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smtClean="0"/>
              <a:t>Long-term Collaborative Aerosol </a:t>
            </a:r>
            <a:r>
              <a:rPr lang="en-US" altLang="en-US" sz="2400" b="1" u="sng" dirty="0"/>
              <a:t>Network, </a:t>
            </a:r>
            <a:r>
              <a:rPr lang="en-US" altLang="en-US" sz="2400" b="1" u="sng" dirty="0" smtClean="0"/>
              <a:t>2016</a:t>
            </a:r>
            <a:endParaRPr lang="en-US" altLang="en-US" sz="2400" b="1" u="sng" dirty="0"/>
          </a:p>
        </p:txBody>
      </p:sp>
      <p:sp>
        <p:nvSpPr>
          <p:cNvPr id="26627" name="TextBox 1"/>
          <p:cNvSpPr txBox="1">
            <a:spLocks noChangeArrowheads="1"/>
          </p:cNvSpPr>
          <p:nvPr/>
        </p:nvSpPr>
        <p:spPr bwMode="auto">
          <a:xfrm>
            <a:off x="984250" y="6443663"/>
            <a:ext cx="613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eaLnBrk="1" fontAlgn="t" hangingPunct="1"/>
            <a:r>
              <a:rPr lang="en-US" altLang="en-US" b="1">
                <a:sym typeface="Wingdings" pitchFamily="2" charset="2"/>
              </a:rPr>
              <a:t></a:t>
            </a:r>
            <a:r>
              <a:rPr lang="en-US" altLang="en-US" b="1"/>
              <a:t>Wide range of environments and aerosol types</a:t>
            </a:r>
            <a:endParaRPr lang="en-US" altLang="en-US"/>
          </a:p>
        </p:txBody>
      </p:sp>
      <p:sp>
        <p:nvSpPr>
          <p:cNvPr id="2" name="5-Point Star 1"/>
          <p:cNvSpPr>
            <a:spLocks/>
          </p:cNvSpPr>
          <p:nvPr/>
        </p:nvSpPr>
        <p:spPr bwMode="auto">
          <a:xfrm>
            <a:off x="7669213" y="4545013"/>
            <a:ext cx="334962" cy="301625"/>
          </a:xfrm>
          <a:custGeom>
            <a:avLst/>
            <a:gdLst>
              <a:gd name="T0" fmla="*/ 0 w 334962"/>
              <a:gd name="T1" fmla="*/ 115210 h 301625"/>
              <a:gd name="T2" fmla="*/ 127945 w 334962"/>
              <a:gd name="T3" fmla="*/ 115211 h 301625"/>
              <a:gd name="T4" fmla="*/ 167481 w 334962"/>
              <a:gd name="T5" fmla="*/ 0 h 301625"/>
              <a:gd name="T6" fmla="*/ 207017 w 334962"/>
              <a:gd name="T7" fmla="*/ 115211 h 301625"/>
              <a:gd name="T8" fmla="*/ 334962 w 334962"/>
              <a:gd name="T9" fmla="*/ 115210 h 301625"/>
              <a:gd name="T10" fmla="*/ 231452 w 334962"/>
              <a:gd name="T11" fmla="*/ 186414 h 301625"/>
              <a:gd name="T12" fmla="*/ 270990 w 334962"/>
              <a:gd name="T13" fmla="*/ 301624 h 301625"/>
              <a:gd name="T14" fmla="*/ 167481 w 334962"/>
              <a:gd name="T15" fmla="*/ 230419 h 301625"/>
              <a:gd name="T16" fmla="*/ 63972 w 334962"/>
              <a:gd name="T17" fmla="*/ 301624 h 301625"/>
              <a:gd name="T18" fmla="*/ 103510 w 334962"/>
              <a:gd name="T19" fmla="*/ 186414 h 301625"/>
              <a:gd name="T20" fmla="*/ 0 w 334962"/>
              <a:gd name="T21" fmla="*/ 115210 h 3016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4962" h="301625">
                <a:moveTo>
                  <a:pt x="0" y="115210"/>
                </a:moveTo>
                <a:lnTo>
                  <a:pt x="127945" y="115211"/>
                </a:lnTo>
                <a:lnTo>
                  <a:pt x="167481" y="0"/>
                </a:lnTo>
                <a:lnTo>
                  <a:pt x="207017" y="115211"/>
                </a:lnTo>
                <a:lnTo>
                  <a:pt x="334962" y="115210"/>
                </a:lnTo>
                <a:lnTo>
                  <a:pt x="231452" y="186414"/>
                </a:lnTo>
                <a:lnTo>
                  <a:pt x="270990" y="301624"/>
                </a:lnTo>
                <a:lnTo>
                  <a:pt x="167481" y="230419"/>
                </a:lnTo>
                <a:lnTo>
                  <a:pt x="63972" y="301624"/>
                </a:lnTo>
                <a:lnTo>
                  <a:pt x="103510" y="186414"/>
                </a:lnTo>
                <a:lnTo>
                  <a:pt x="0" y="115210"/>
                </a:lnTo>
                <a:close/>
              </a:path>
            </a:pathLst>
          </a:custGeom>
          <a:solidFill>
            <a:srgbClr val="FF0000"/>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US"/>
          </a:p>
        </p:txBody>
      </p:sp>
      <p:sp>
        <p:nvSpPr>
          <p:cNvPr id="3" name="TextBox 2"/>
          <p:cNvSpPr txBox="1">
            <a:spLocks noChangeArrowheads="1"/>
          </p:cNvSpPr>
          <p:nvPr/>
        </p:nvSpPr>
        <p:spPr bwMode="auto">
          <a:xfrm>
            <a:off x="7312025" y="4211638"/>
            <a:ext cx="1335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en-US" altLang="en-US">
                <a:solidFill>
                  <a:srgbClr val="FFFF00"/>
                </a:solidFill>
              </a:rPr>
              <a:t>CGO </a:t>
            </a:r>
          </a:p>
          <a:p>
            <a:pPr algn="l"/>
            <a:endParaRPr lang="en-US" altLang="en-US">
              <a:solidFill>
                <a:srgbClr val="FFFF00"/>
              </a:solidFill>
            </a:endParaRPr>
          </a:p>
          <a:p>
            <a:pPr algn="l"/>
            <a:r>
              <a:rPr lang="en-US" altLang="en-US">
                <a:solidFill>
                  <a:srgbClr val="FFFF00"/>
                </a:solidFill>
              </a:rPr>
              <a:t>Nov. 2015</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222"/>
          <a:stretch/>
        </p:blipFill>
        <p:spPr>
          <a:xfrm>
            <a:off x="207818" y="838200"/>
            <a:ext cx="8728363" cy="6019800"/>
          </a:xfrm>
          <a:prstGeom prst="rect">
            <a:avLst/>
          </a:prstGeom>
        </p:spPr>
      </p:pic>
      <p:sp>
        <p:nvSpPr>
          <p:cNvPr id="5" name="TextBox 4"/>
          <p:cNvSpPr txBox="1"/>
          <p:nvPr/>
        </p:nvSpPr>
        <p:spPr>
          <a:xfrm>
            <a:off x="0" y="6457890"/>
            <a:ext cx="5104282" cy="400110"/>
          </a:xfrm>
          <a:prstGeom prst="rect">
            <a:avLst/>
          </a:prstGeom>
          <a:noFill/>
        </p:spPr>
        <p:txBody>
          <a:bodyPr wrap="none" rtlCol="0">
            <a:spAutoFit/>
          </a:bodyPr>
          <a:lstStyle/>
          <a:p>
            <a:r>
              <a:rPr lang="en-US" dirty="0" smtClean="0"/>
              <a:t>In Feb. 2017 we’ll be up to ~30 active sites.</a:t>
            </a:r>
            <a:endParaRPr lang="en-US" dirty="0"/>
          </a:p>
        </p:txBody>
      </p:sp>
      <p:sp>
        <p:nvSpPr>
          <p:cNvPr id="8" name="5-Point Star 7"/>
          <p:cNvSpPr/>
          <p:nvPr/>
        </p:nvSpPr>
        <p:spPr>
          <a:xfrm>
            <a:off x="880237" y="1275109"/>
            <a:ext cx="296862"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5-Point Star 8"/>
          <p:cNvSpPr/>
          <p:nvPr/>
        </p:nvSpPr>
        <p:spPr>
          <a:xfrm>
            <a:off x="845655" y="2818158"/>
            <a:ext cx="296863"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5-Point Star 9"/>
          <p:cNvSpPr/>
          <p:nvPr/>
        </p:nvSpPr>
        <p:spPr>
          <a:xfrm>
            <a:off x="1066735" y="5966722"/>
            <a:ext cx="296862"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5-Point Star 10"/>
          <p:cNvSpPr/>
          <p:nvPr/>
        </p:nvSpPr>
        <p:spPr>
          <a:xfrm>
            <a:off x="515112" y="3801855"/>
            <a:ext cx="296862" cy="258763"/>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8" cy="6857143"/>
          </a:xfrm>
          <a:prstGeom prst="rect">
            <a:avLst/>
          </a:prstGeom>
          <a:ln>
            <a:solidFill>
              <a:srgbClr val="FFC000"/>
            </a:solidFill>
          </a:ln>
        </p:spPr>
      </p:pic>
      <p:sp>
        <p:nvSpPr>
          <p:cNvPr id="5" name="Rectangle 54"/>
          <p:cNvSpPr>
            <a:spLocks noChangeArrowheads="1"/>
          </p:cNvSpPr>
          <p:nvPr/>
        </p:nvSpPr>
        <p:spPr bwMode="auto">
          <a:xfrm>
            <a:off x="600075" y="185738"/>
            <a:ext cx="77724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en-US" altLang="en-US" sz="2400" b="1" u="sng" dirty="0" smtClean="0"/>
              <a:t>Long-term Collaborative Aerosol </a:t>
            </a:r>
            <a:r>
              <a:rPr lang="en-US" altLang="en-US" sz="2400" b="1" u="sng" dirty="0"/>
              <a:t>Network, </a:t>
            </a:r>
            <a:r>
              <a:rPr lang="en-US" altLang="en-US" sz="2400" b="1" u="sng" dirty="0" smtClean="0"/>
              <a:t>2017</a:t>
            </a:r>
            <a:endParaRPr lang="en-US" altLang="en-US" sz="2400" b="1" u="sng" dirty="0"/>
          </a:p>
        </p:txBody>
      </p:sp>
      <p:sp>
        <p:nvSpPr>
          <p:cNvPr id="6" name="5-Point Star 5"/>
          <p:cNvSpPr/>
          <p:nvPr/>
        </p:nvSpPr>
        <p:spPr>
          <a:xfrm>
            <a:off x="721213" y="1275109"/>
            <a:ext cx="296862"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5-Point Star 6"/>
          <p:cNvSpPr/>
          <p:nvPr/>
        </p:nvSpPr>
        <p:spPr>
          <a:xfrm>
            <a:off x="686631" y="2818158"/>
            <a:ext cx="296863"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5-Point Star 7"/>
          <p:cNvSpPr/>
          <p:nvPr/>
        </p:nvSpPr>
        <p:spPr>
          <a:xfrm>
            <a:off x="907711" y="5966722"/>
            <a:ext cx="296862" cy="260350"/>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5-Point Star 8"/>
          <p:cNvSpPr/>
          <p:nvPr/>
        </p:nvSpPr>
        <p:spPr>
          <a:xfrm>
            <a:off x="356088" y="3801855"/>
            <a:ext cx="296862" cy="258763"/>
          </a:xfrm>
          <a:prstGeom prst="star5">
            <a:avLst/>
          </a:prstGeom>
          <a:solidFill>
            <a:srgbClr val="295DEF"/>
          </a:solidFill>
          <a:ln>
            <a:solidFill>
              <a:srgbClr val="295D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5-Point Star 9"/>
          <p:cNvSpPr/>
          <p:nvPr/>
        </p:nvSpPr>
        <p:spPr>
          <a:xfrm>
            <a:off x="2141358" y="2394066"/>
            <a:ext cx="169580" cy="133003"/>
          </a:xfrm>
          <a:prstGeom prst="star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3969052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13492</TotalTime>
  <Words>3370</Words>
  <Application>Microsoft Office PowerPoint</Application>
  <PresentationFormat>Letter Paper (8.5x11 in)</PresentationFormat>
  <Paragraphs>734</Paragraphs>
  <Slides>65</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Office Theme</vt:lpstr>
      <vt:lpstr>Chart</vt:lpstr>
      <vt:lpstr>Aerosol Optical Properties Using long-term atmospheric aerosol optical measurements to study climate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Humidity Dependence of Aerosol Forcing</vt:lpstr>
      <vt:lpstr>PowerPoint Presentation</vt:lpstr>
      <vt:lpstr>PowerPoint Presentation</vt:lpstr>
      <vt:lpstr>PowerPoint Presentation</vt:lpstr>
      <vt:lpstr>Airplane - Satellite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John Ogren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Aerosols for Climate Forcing Studies</dc:title>
  <dc:creator>John Ogren</dc:creator>
  <cp:lastModifiedBy>Betsy Andrews</cp:lastModifiedBy>
  <cp:revision>225</cp:revision>
  <cp:lastPrinted>2016-12-02T00:26:24Z</cp:lastPrinted>
  <dcterms:created xsi:type="dcterms:W3CDTF">2005-04-15T16:22:35Z</dcterms:created>
  <dcterms:modified xsi:type="dcterms:W3CDTF">2017-10-05T00:16:47Z</dcterms:modified>
</cp:coreProperties>
</file>