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57" r:id="rId4"/>
    <p:sldId id="270" r:id="rId5"/>
    <p:sldId id="260" r:id="rId6"/>
    <p:sldId id="259" r:id="rId7"/>
    <p:sldId id="262" r:id="rId8"/>
    <p:sldId id="263" r:id="rId9"/>
    <p:sldId id="261" r:id="rId10"/>
    <p:sldId id="264" r:id="rId11"/>
    <p:sldId id="265" r:id="rId12"/>
    <p:sldId id="268" r:id="rId13"/>
    <p:sldId id="266" r:id="rId14"/>
    <p:sldId id="273" r:id="rId15"/>
    <p:sldId id="271" r:id="rId16"/>
    <p:sldId id="272" r:id="rId17"/>
    <p:sldId id="274" r:id="rId18"/>
    <p:sldId id="258" r:id="rId19"/>
    <p:sldId id="269" r:id="rId20"/>
    <p:sldId id="277" r:id="rId21"/>
    <p:sldId id="280" r:id="rId22"/>
    <p:sldId id="279" r:id="rId23"/>
    <p:sldId id="267" r:id="rId24"/>
    <p:sldId id="278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B6F5FC"/>
    <a:srgbClr val="003399"/>
    <a:srgbClr val="0000CC"/>
    <a:srgbClr val="00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B26D-FEAD-436A-91C2-EB1E50D0C1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8103D-8D3C-49C0-9E82-09A141A5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8103D-8D3C-49C0-9E82-09A141A57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7955-5352-4C0E-A7A8-68A44B07219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472E-0E7F-45C0-B0DA-661B279C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1"/>
            <a:ext cx="7772400" cy="31889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WMO GAW Greenhouse Gas Measurements:</a:t>
            </a:r>
            <a:br>
              <a:rPr lang="en-US" dirty="0" smtClean="0">
                <a:solidFill>
                  <a:srgbClr val="FFFF05"/>
                </a:solidFill>
              </a:rPr>
            </a:br>
            <a:r>
              <a:rPr lang="en-US" dirty="0" smtClean="0">
                <a:solidFill>
                  <a:srgbClr val="FFFF05"/>
                </a:solidFill>
              </a:rPr>
              <a:t>Quantifying the Main Driver of Climate Change</a:t>
            </a:r>
            <a:br>
              <a:rPr lang="en-US" dirty="0" smtClean="0">
                <a:solidFill>
                  <a:srgbClr val="FFFF05"/>
                </a:solidFill>
              </a:rPr>
            </a:br>
            <a:r>
              <a:rPr lang="en-US" sz="3100" dirty="0" smtClean="0">
                <a:solidFill>
                  <a:srgbClr val="FFFF05"/>
                </a:solidFill>
              </a:rPr>
              <a:t>(and so much more….)</a:t>
            </a:r>
            <a:endParaRPr lang="en-US" sz="3100" dirty="0">
              <a:solidFill>
                <a:srgbClr val="FFFF0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740" y="376047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Ed Dlugokencky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and Oksana Tarasova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NOAA ESRL GMD</a:t>
            </a:r>
          </a:p>
          <a:p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WMO Global Atmosphere Watch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1" y="437515"/>
            <a:ext cx="4692153" cy="3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3" y="4016375"/>
            <a:ext cx="6543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7820" y="411480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Global CCl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Emissions:</a:t>
            </a:r>
          </a:p>
          <a:p>
            <a:r>
              <a:rPr lang="en-US" dirty="0">
                <a:solidFill>
                  <a:srgbClr val="FFFF05"/>
                </a:solidFill>
              </a:rPr>
              <a:t> </a:t>
            </a:r>
            <a:r>
              <a:rPr lang="en-US" dirty="0" smtClean="0">
                <a:solidFill>
                  <a:srgbClr val="FFFF05"/>
                </a:solidFill>
              </a:rPr>
              <a:t>   </a:t>
            </a:r>
            <a:r>
              <a:rPr lang="en-US" dirty="0" smtClean="0">
                <a:solidFill>
                  <a:srgbClr val="B6F5FC"/>
                </a:solidFill>
              </a:rPr>
              <a:t>Top-down not consistent with production/use balance.</a:t>
            </a:r>
            <a:endParaRPr lang="en-US" dirty="0">
              <a:solidFill>
                <a:srgbClr val="B6F5F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7820" y="2560320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 CCl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Emissions:</a:t>
            </a:r>
          </a:p>
          <a:p>
            <a:r>
              <a:rPr lang="en-US" dirty="0">
                <a:solidFill>
                  <a:srgbClr val="FFFF05"/>
                </a:solidFill>
              </a:rPr>
              <a:t> </a:t>
            </a:r>
            <a:r>
              <a:rPr lang="en-US" dirty="0" smtClean="0">
                <a:solidFill>
                  <a:srgbClr val="FFFF05"/>
                </a:solidFill>
              </a:rPr>
              <a:t>  </a:t>
            </a:r>
            <a:r>
              <a:rPr lang="en-US" dirty="0" smtClean="0">
                <a:solidFill>
                  <a:srgbClr val="B6F5FC"/>
                </a:solidFill>
              </a:rPr>
              <a:t>Inventory underestimates actual emissions by factor of ~30.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(Hu et al., PNAS,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2016)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" y="-13216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5"/>
                </a:solidFill>
              </a:rPr>
              <a:t>National Estimates of </a:t>
            </a:r>
            <a:r>
              <a:rPr lang="en-US" sz="2400" dirty="0" smtClean="0">
                <a:solidFill>
                  <a:srgbClr val="FFFF05"/>
                </a:solidFill>
              </a:rPr>
              <a:t>ODS emissions: </a:t>
            </a:r>
            <a:r>
              <a:rPr lang="en-US" sz="2400" dirty="0" smtClean="0">
                <a:solidFill>
                  <a:srgbClr val="FFFF05"/>
                </a:solidFill>
              </a:rPr>
              <a:t>CCl</a:t>
            </a:r>
            <a:r>
              <a:rPr lang="en-US" sz="2400" baseline="-25000" dirty="0" smtClean="0">
                <a:solidFill>
                  <a:srgbClr val="FFFF05"/>
                </a:solidFill>
              </a:rPr>
              <a:t>4</a:t>
            </a:r>
            <a:endParaRPr lang="en-US" sz="2400" dirty="0">
              <a:solidFill>
                <a:srgbClr val="FFFF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5160" y="4787810"/>
            <a:ext cx="203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For more: Friday</a:t>
            </a:r>
            <a:r>
              <a:rPr lang="en-US" dirty="0">
                <a:solidFill>
                  <a:srgbClr val="FFFF05"/>
                </a:solidFill>
              </a:rPr>
              <a:t>, 11:45, presentation on IG</a:t>
            </a:r>
            <a:r>
              <a:rPr lang="en-US" baseline="30000" dirty="0">
                <a:solidFill>
                  <a:srgbClr val="FFFF05"/>
                </a:solidFill>
              </a:rPr>
              <a:t>3</a:t>
            </a:r>
            <a:r>
              <a:rPr lang="en-US" dirty="0">
                <a:solidFill>
                  <a:srgbClr val="FFFF05"/>
                </a:solidFill>
              </a:rPr>
              <a:t>IS by Diane </a:t>
            </a:r>
            <a:r>
              <a:rPr lang="en-US" dirty="0" err="1" smtClean="0">
                <a:solidFill>
                  <a:srgbClr val="FFFF05"/>
                </a:solidFill>
              </a:rPr>
              <a:t>Stanitski</a:t>
            </a:r>
            <a:endParaRPr lang="en-US" dirty="0">
              <a:solidFill>
                <a:srgbClr val="FFF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Take-Away Points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170"/>
            <a:ext cx="8229600" cy="476599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GAW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 situ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climate-quality observations provide key, irrefutable constraints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Current network suitable to constrain budgets at large spatial scales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Increased network density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improved transport models necessary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policy-relevant scale emissions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6048"/>
            <a:ext cx="8229600" cy="902652"/>
          </a:xfrm>
        </p:spPr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Future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017270"/>
            <a:ext cx="8229600" cy="51092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Ensure internal consistency among data contributed by partners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Encourage GAW participants to maintain a database management strategy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Expand the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in situ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LLGHG measurement network (tropics and climate-sensitive areas)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Aid validation of GHG retrievals from satellites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Encourage the development of improved atmospheric transport models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Extra slides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2245"/>
            <a:ext cx="7315200" cy="518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14859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5"/>
                </a:solidFill>
              </a:rPr>
              <a:t>Propagation of standard scales by CCL: Differences between initial and subsequent calibrations more than 1 year later</a:t>
            </a:r>
            <a:endParaRPr lang="en-US" sz="2400" dirty="0">
              <a:solidFill>
                <a:srgbClr val="FFF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6296" r="5839" b="1111"/>
          <a:stretch/>
        </p:blipFill>
        <p:spPr>
          <a:xfrm rot="16200000">
            <a:off x="1362455" y="-1028700"/>
            <a:ext cx="6419092" cy="8915400"/>
          </a:xfrm>
          <a:prstGeom prst="rect">
            <a:avLst/>
          </a:prstGeom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698176" y="2233551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](t) = 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-([CH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>
                <a:solidFill>
                  <a:schemeClr val="accent2"/>
                </a:solidFill>
              </a:rPr>
              <a:t>0</a:t>
            </a:r>
            <a:r>
              <a:rPr lang="en-US" sz="2000" i="1" dirty="0">
                <a:solidFill>
                  <a:schemeClr val="accent2"/>
                </a:solidFill>
              </a:rPr>
              <a:t>)e</a:t>
            </a:r>
            <a:r>
              <a:rPr lang="en-US" sz="2000" i="1" baseline="30000" dirty="0">
                <a:solidFill>
                  <a:schemeClr val="accent2"/>
                </a:solidFill>
              </a:rPr>
              <a:t>-t/</a:t>
            </a:r>
            <a:r>
              <a:rPr lang="el-GR" sz="2000" i="1" baseline="30000" dirty="0">
                <a:solidFill>
                  <a:schemeClr val="accent2"/>
                </a:solidFill>
              </a:rPr>
              <a:t>τ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474" y="1404458"/>
            <a:ext cx="1841627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Lifetime ≈ 9.3 yr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140638" y="1965264"/>
            <a:ext cx="533400" cy="31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5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4737" r="5072" b="3025"/>
          <a:stretch/>
        </p:blipFill>
        <p:spPr>
          <a:xfrm rot="16200000">
            <a:off x="1405842" y="-914400"/>
            <a:ext cx="6332317" cy="868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65299" y="5238532"/>
            <a:ext cx="4282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Average Emissions = </a:t>
            </a:r>
            <a:r>
              <a:rPr lang="en-US" dirty="0" smtClean="0">
                <a:solidFill>
                  <a:srgbClr val="0000FF"/>
                </a:solidFill>
              </a:rPr>
              <a:t>551 </a:t>
            </a:r>
            <a:r>
              <a:rPr lang="en-US" dirty="0">
                <a:solidFill>
                  <a:srgbClr val="0000FF"/>
                </a:solidFill>
              </a:rPr>
              <a:t>± </a:t>
            </a:r>
            <a:r>
              <a:rPr lang="en-US" dirty="0" smtClean="0">
                <a:solidFill>
                  <a:srgbClr val="0000FF"/>
                </a:solidFill>
              </a:rPr>
              <a:t>15 </a:t>
            </a:r>
            <a:r>
              <a:rPr lang="en-US" dirty="0" err="1">
                <a:solidFill>
                  <a:srgbClr val="0000FF"/>
                </a:solidFill>
              </a:rPr>
              <a:t>Tg</a:t>
            </a:r>
            <a:r>
              <a:rPr lang="en-US" dirty="0">
                <a:solidFill>
                  <a:srgbClr val="0000FF"/>
                </a:solidFill>
              </a:rPr>
              <a:t> CH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endParaRPr 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828" y="4869200"/>
            <a:ext cx="29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Trend = 0 ± 0.6 </a:t>
            </a:r>
            <a:r>
              <a:rPr lang="en-US" dirty="0" err="1" smtClean="0">
                <a:solidFill>
                  <a:srgbClr val="00B050"/>
                </a:solidFill>
              </a:rPr>
              <a:t>Tg</a:t>
            </a:r>
            <a:r>
              <a:rPr lang="en-US" dirty="0" smtClean="0">
                <a:solidFill>
                  <a:srgbClr val="00B050"/>
                </a:solidFill>
              </a:rPr>
              <a:t> CH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yr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36103" y="478101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Emissions = </a:t>
            </a:r>
            <a:r>
              <a:rPr lang="en-US" sz="2000" dirty="0">
                <a:solidFill>
                  <a:srgbClr val="C00000"/>
                </a:solidFill>
              </a:rPr>
              <a:t>d[CH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]/</a:t>
            </a:r>
            <a:r>
              <a:rPr lang="en-US" sz="2000" dirty="0" err="1">
                <a:solidFill>
                  <a:srgbClr val="C00000"/>
                </a:solidFill>
              </a:rPr>
              <a:t>dt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+ </a:t>
            </a:r>
            <a:r>
              <a:rPr lang="en-US" sz="2000" dirty="0">
                <a:solidFill>
                  <a:srgbClr val="C00000"/>
                </a:solidFill>
              </a:rPr>
              <a:t>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1640" y="47325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Lifetime (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) = 9.1 </a:t>
            </a:r>
            <a:r>
              <a:rPr lang="en-US" dirty="0" err="1" smtClean="0">
                <a:solidFill>
                  <a:srgbClr val="0000FF"/>
                </a:solidFill>
                <a:sym typeface="Symbol" pitchFamily="18" charset="2"/>
              </a:rPr>
              <a:t>yr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5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6" y="320038"/>
            <a:ext cx="3657600" cy="4468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9382" y="2051242"/>
            <a:ext cx="3682202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0540" y="891540"/>
            <a:ext cx="403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&gt;95% of RF from 5 gases.</a:t>
            </a:r>
            <a:endParaRPr lang="en-US" dirty="0">
              <a:solidFill>
                <a:srgbClr val="FFF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1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What do we learn from </a:t>
            </a:r>
            <a:br>
              <a:rPr lang="en-US" dirty="0" smtClean="0">
                <a:solidFill>
                  <a:srgbClr val="FFFF05"/>
                </a:solidFill>
              </a:rPr>
            </a:br>
            <a:r>
              <a:rPr lang="en-US" dirty="0" smtClean="0">
                <a:solidFill>
                  <a:srgbClr val="FFFF05"/>
                </a:solidFill>
              </a:rPr>
              <a:t>GAW GHG measurements?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600200"/>
            <a:ext cx="890397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Radiative forcing: 2.94 W m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-2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in 2014 (NOAA AGGI)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Multi-tracer constraint on sources and sinks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O</a:t>
            </a:r>
            <a:r>
              <a:rPr lang="en-US" baseline="-25000" dirty="0" smtClean="0">
                <a:solidFill>
                  <a:srgbClr val="B6F5FC"/>
                </a:solidFill>
              </a:rPr>
              <a:t>2</a:t>
            </a:r>
            <a:r>
              <a:rPr lang="en-US" dirty="0" smtClean="0">
                <a:solidFill>
                  <a:srgbClr val="B6F5FC"/>
                </a:solidFill>
              </a:rPr>
              <a:t>/N</a:t>
            </a:r>
            <a:r>
              <a:rPr lang="en-US" baseline="-25000" dirty="0" smtClean="0">
                <a:solidFill>
                  <a:srgbClr val="B6F5FC"/>
                </a:solidFill>
              </a:rPr>
              <a:t>2</a:t>
            </a:r>
            <a:r>
              <a:rPr lang="en-US" dirty="0" smtClean="0">
                <a:solidFill>
                  <a:srgbClr val="B6F5FC"/>
                </a:solidFill>
              </a:rPr>
              <a:t> → CO</a:t>
            </a:r>
            <a:r>
              <a:rPr lang="en-US" baseline="-25000" dirty="0" smtClean="0">
                <a:solidFill>
                  <a:srgbClr val="B6F5FC"/>
                </a:solidFill>
              </a:rPr>
              <a:t>2</a:t>
            </a:r>
            <a:r>
              <a:rPr lang="en-US" dirty="0" smtClean="0">
                <a:solidFill>
                  <a:srgbClr val="B6F5FC"/>
                </a:solidFill>
              </a:rPr>
              <a:t> sink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δ</a:t>
            </a:r>
            <a:r>
              <a:rPr lang="en-US" baseline="30000" dirty="0" smtClean="0">
                <a:solidFill>
                  <a:srgbClr val="B6F5FC"/>
                </a:solidFill>
              </a:rPr>
              <a:t>13</a:t>
            </a:r>
            <a:r>
              <a:rPr lang="en-US" dirty="0" smtClean="0">
                <a:solidFill>
                  <a:srgbClr val="B6F5FC"/>
                </a:solidFill>
              </a:rPr>
              <a:t>C(CH</a:t>
            </a:r>
            <a:r>
              <a:rPr lang="en-US" baseline="-25000" dirty="0" smtClean="0">
                <a:solidFill>
                  <a:srgbClr val="B6F5FC"/>
                </a:solidFill>
              </a:rPr>
              <a:t>4</a:t>
            </a:r>
            <a:r>
              <a:rPr lang="en-US" dirty="0" smtClean="0">
                <a:solidFill>
                  <a:srgbClr val="B6F5FC"/>
                </a:solidFill>
              </a:rPr>
              <a:t>) → changing CH</a:t>
            </a:r>
            <a:r>
              <a:rPr lang="en-US" baseline="-25000" dirty="0" smtClean="0">
                <a:solidFill>
                  <a:srgbClr val="B6F5FC"/>
                </a:solidFill>
              </a:rPr>
              <a:t>4</a:t>
            </a:r>
            <a:r>
              <a:rPr lang="en-US" dirty="0" smtClean="0">
                <a:solidFill>
                  <a:srgbClr val="B6F5FC"/>
                </a:solidFill>
              </a:rPr>
              <a:t> budget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Atmospheric constraint on emission inventories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“…like dieting without weighing oneself”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Verify emissions mitigation (Montreal Protocol)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are GHG budgets changing?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Climate feedbacks?</a:t>
            </a:r>
          </a:p>
        </p:txBody>
      </p:sp>
    </p:spTree>
    <p:extLst>
      <p:ext uri="{BB962C8B-B14F-4D97-AF65-F5344CB8AC3E}">
        <p14:creationId xmlns:p14="http://schemas.microsoft.com/office/powerpoint/2010/main" val="2560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Remote Sensing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Never calibrated, only evaluated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Vertical profiles; </a:t>
            </a:r>
            <a:r>
              <a:rPr lang="en-US" dirty="0" err="1" smtClean="0">
                <a:solidFill>
                  <a:srgbClr val="B6F5FC"/>
                </a:solidFill>
              </a:rPr>
              <a:t>Aircore</a:t>
            </a:r>
            <a:r>
              <a:rPr lang="en-US" dirty="0" smtClean="0">
                <a:solidFill>
                  <a:srgbClr val="B6F5FC"/>
                </a:solidFill>
              </a:rPr>
              <a:t> (TCCON insufficient)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Sensor degradation over time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Potential biases (e.g., land - ocean)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“Short” deployment for satellites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Retrieve total column; strongest signals at surface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Different retrieval versions give very different results (e.g., in inversions)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Role of GAW GHG in GCOS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600200"/>
            <a:ext cx="881253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GAW GHG program measures 3 ECVs</a:t>
            </a:r>
          </a:p>
          <a:p>
            <a:pPr lvl="1"/>
            <a:r>
              <a:rPr lang="en-US" dirty="0">
                <a:solidFill>
                  <a:srgbClr val="B6F5FC"/>
                </a:solidFill>
              </a:rPr>
              <a:t>CO</a:t>
            </a:r>
            <a:r>
              <a:rPr lang="en-US" baseline="-25000" dirty="0">
                <a:solidFill>
                  <a:srgbClr val="B6F5FC"/>
                </a:solidFill>
              </a:rPr>
              <a:t>2</a:t>
            </a:r>
            <a:r>
              <a:rPr lang="en-US" dirty="0">
                <a:solidFill>
                  <a:srgbClr val="B6F5FC"/>
                </a:solidFill>
              </a:rPr>
              <a:t>, CH</a:t>
            </a:r>
            <a:r>
              <a:rPr lang="en-US" baseline="-25000" dirty="0">
                <a:solidFill>
                  <a:srgbClr val="B6F5FC"/>
                </a:solidFill>
              </a:rPr>
              <a:t>4</a:t>
            </a:r>
            <a:r>
              <a:rPr lang="en-US" dirty="0">
                <a:solidFill>
                  <a:srgbClr val="B6F5FC"/>
                </a:solidFill>
              </a:rPr>
              <a:t>, and </a:t>
            </a:r>
            <a:r>
              <a:rPr lang="en-US" dirty="0" smtClean="0">
                <a:solidFill>
                  <a:srgbClr val="B6F5FC"/>
                </a:solidFill>
              </a:rPr>
              <a:t>N</a:t>
            </a:r>
            <a:r>
              <a:rPr lang="en-US" baseline="-25000" dirty="0" smtClean="0">
                <a:solidFill>
                  <a:srgbClr val="B6F5FC"/>
                </a:solidFill>
              </a:rPr>
              <a:t>2</a:t>
            </a:r>
            <a:r>
              <a:rPr lang="en-US" dirty="0" smtClean="0">
                <a:solidFill>
                  <a:srgbClr val="B6F5FC"/>
                </a:solidFill>
              </a:rPr>
              <a:t>O → 93% of increased RF since 1990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GAW CO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CH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and N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 networks are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Baseline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Comprehensive Global Observing Networks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GCOS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Globally distributed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Long-term, high-quality, calibrated observations</a:t>
            </a: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" y="896303"/>
            <a:ext cx="77057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" y="0"/>
            <a:ext cx="548640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33" y="3405950"/>
            <a:ext cx="5486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94361"/>
            <a:ext cx="4572000" cy="359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594360"/>
            <a:ext cx="4572000" cy="35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CO</a:t>
            </a:r>
            <a:r>
              <a:rPr lang="en-US" baseline="-25000" dirty="0" smtClean="0">
                <a:solidFill>
                  <a:srgbClr val="FFFF05"/>
                </a:solidFill>
              </a:rPr>
              <a:t>2</a:t>
            </a:r>
            <a:r>
              <a:rPr lang="en-US" dirty="0" smtClean="0">
                <a:solidFill>
                  <a:srgbClr val="FFFF05"/>
                </a:solidFill>
              </a:rPr>
              <a:t> and CH</a:t>
            </a:r>
            <a:r>
              <a:rPr lang="en-US" baseline="-25000" dirty="0" smtClean="0">
                <a:solidFill>
                  <a:srgbClr val="FFFF05"/>
                </a:solidFill>
              </a:rPr>
              <a:t>4</a:t>
            </a:r>
            <a:r>
              <a:rPr lang="en-US" dirty="0" smtClean="0">
                <a:solidFill>
                  <a:srgbClr val="FFFF05"/>
                </a:solidFill>
              </a:rPr>
              <a:t> Trends Webpage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Contribution to GAW by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NOAA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Updated monthly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Plots of global averages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Table of annual increases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Table of globally averaged annual and monthly means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enlarge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" y="1112838"/>
            <a:ext cx="8229600" cy="43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6035" y="331470"/>
            <a:ext cx="401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5"/>
                </a:solidFill>
              </a:rPr>
              <a:t>GAW GHG Network</a:t>
            </a:r>
            <a:endParaRPr lang="en-US" sz="2800" dirty="0">
              <a:solidFill>
                <a:srgbClr val="FFF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3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5"/>
                </a:solidFill>
              </a:rPr>
              <a:t>GCOS Networks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5"/>
                </a:solidFill>
              </a:rPr>
              <a:t>Baseline global </a:t>
            </a:r>
            <a:r>
              <a:rPr lang="en-US" dirty="0" smtClean="0">
                <a:solidFill>
                  <a:srgbClr val="FFFF05"/>
                </a:solidFill>
              </a:rPr>
              <a:t>network: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These consist of a limited number of selected locations that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are globally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distributed and provide long-term high-quality data records of key global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climate variables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 well as calibration for more comprehensive networks. They are usually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funded from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long-term operational budgets;</a:t>
            </a:r>
          </a:p>
          <a:p>
            <a:r>
              <a:rPr lang="en-US" dirty="0" smtClean="0">
                <a:solidFill>
                  <a:srgbClr val="FFFF05"/>
                </a:solidFill>
              </a:rPr>
              <a:t>Comprehensive </a:t>
            </a:r>
            <a:r>
              <a:rPr lang="en-US" dirty="0">
                <a:solidFill>
                  <a:srgbClr val="FFFF05"/>
                </a:solidFill>
              </a:rPr>
              <a:t>global </a:t>
            </a:r>
            <a:r>
              <a:rPr lang="en-US" dirty="0" smtClean="0">
                <a:solidFill>
                  <a:srgbClr val="FFFF05"/>
                </a:solidFill>
              </a:rPr>
              <a:t>network: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These consist of the relatively dense global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regional (and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in some cases national) observing networks which are the basic building blocks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of GCOS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The comprehensive networks provide observations at the detailed space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 scale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required to fully describe the nature, variability and change of a specific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climate variable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They are almost always funded from long-term operational budgets</a:t>
            </a:r>
          </a:p>
        </p:txBody>
      </p:sp>
    </p:spTree>
    <p:extLst>
      <p:ext uri="{BB962C8B-B14F-4D97-AF65-F5344CB8AC3E}">
        <p14:creationId xmlns:p14="http://schemas.microsoft.com/office/powerpoint/2010/main" val="4978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1028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GAW: Long-Term, Climate-Quality Observations of LLGHGs</a:t>
            </a:r>
            <a:endParaRPr lang="en-US" sz="3600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360170"/>
            <a:ext cx="8229600" cy="5212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Common standard scales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Central Calibration Laboratories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Centers to ensure data quality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Comparisons of standards and station audits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World Data Center: archive and distribute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committed to quality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Science-driven, </a:t>
            </a:r>
            <a:r>
              <a:rPr lang="en-US" dirty="0" smtClean="0">
                <a:solidFill>
                  <a:srgbClr val="B6F5FC"/>
                </a:solidFill>
              </a:rPr>
              <a:t>quality objectives and recommendations</a:t>
            </a:r>
          </a:p>
          <a:p>
            <a:pPr lvl="1"/>
            <a:r>
              <a:rPr lang="en-US" dirty="0" smtClean="0">
                <a:solidFill>
                  <a:srgbClr val="B6F5FC"/>
                </a:solidFill>
              </a:rPr>
              <a:t>Comparisons of </a:t>
            </a:r>
            <a:r>
              <a:rPr lang="en-US" dirty="0" smtClean="0">
                <a:solidFill>
                  <a:srgbClr val="B6F5FC"/>
                </a:solidFill>
              </a:rPr>
              <a:t>measurements</a:t>
            </a:r>
            <a:endParaRPr lang="en-US" dirty="0" smtClean="0">
              <a:solidFill>
                <a:srgbClr val="B6F5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81" y="114618"/>
            <a:ext cx="8229600" cy="84550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5"/>
                </a:solidFill>
              </a:rPr>
              <a:t>GAW GHG: Products</a:t>
            </a:r>
            <a:endParaRPr lang="en-US" sz="4000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81" y="834391"/>
            <a:ext cx="8229600" cy="66294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GHG Bulletins (summary of LLGHG observations)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HD:Users:sanderh:Desktop:lacis_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1" y="1457006"/>
            <a:ext cx="3657600" cy="27513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00550" y="1678531"/>
            <a:ext cx="3634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Role of H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 and clouds in climate change (No. 11):</a:t>
            </a:r>
            <a:r>
              <a:rPr lang="en-US" dirty="0" smtClean="0">
                <a:solidFill>
                  <a:srgbClr val="B6F5FC"/>
                </a:solidFill>
              </a:rPr>
              <a:t> </a:t>
            </a:r>
            <a:r>
              <a:rPr lang="en-GB" b="1" dirty="0">
                <a:solidFill>
                  <a:srgbClr val="B6F5FC"/>
                </a:solidFill>
              </a:rPr>
              <a:t>Water vapour and carbon dioxide (CO</a:t>
            </a:r>
            <a:r>
              <a:rPr lang="en-GB" b="1" baseline="-25000" dirty="0">
                <a:solidFill>
                  <a:srgbClr val="B6F5FC"/>
                </a:solidFill>
              </a:rPr>
              <a:t>2</a:t>
            </a:r>
            <a:r>
              <a:rPr lang="en-GB" b="1" dirty="0">
                <a:solidFill>
                  <a:srgbClr val="B6F5FC"/>
                </a:solidFill>
              </a:rPr>
              <a:t>) are the major greenhouse gases (GHGs). CO</a:t>
            </a:r>
            <a:r>
              <a:rPr lang="en-GB" b="1" baseline="-25000" dirty="0">
                <a:solidFill>
                  <a:srgbClr val="B6F5FC"/>
                </a:solidFill>
              </a:rPr>
              <a:t>2</a:t>
            </a:r>
            <a:r>
              <a:rPr lang="en-GB" b="1" dirty="0">
                <a:solidFill>
                  <a:srgbClr val="B6F5FC"/>
                </a:solidFill>
              </a:rPr>
              <a:t> is the main driver of climate change. Water vapour changes largely happen as a response to the change in CO</a:t>
            </a:r>
            <a:r>
              <a:rPr lang="en-GB" b="1" baseline="-25000" dirty="0">
                <a:solidFill>
                  <a:srgbClr val="B6F5FC"/>
                </a:solidFill>
              </a:rPr>
              <a:t>2</a:t>
            </a:r>
            <a:r>
              <a:rPr lang="en-GB" b="1" dirty="0">
                <a:solidFill>
                  <a:srgbClr val="B6F5FC"/>
                </a:solidFill>
              </a:rPr>
              <a:t>.</a:t>
            </a:r>
            <a:endParaRPr lang="en-US" dirty="0">
              <a:solidFill>
                <a:srgbClr val="B6F5F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481" y="4366260"/>
            <a:ext cx="8229600" cy="203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GHG Trends (CO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and CH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): Hosted by NOAA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 packages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Assimilation systems → Emissions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5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0221"/>
            <a:ext cx="8686800" cy="55605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91540" y="102870"/>
            <a:ext cx="736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5"/>
                </a:solidFill>
              </a:rPr>
              <a:t>Radiative Forcing: 2.98 W m</a:t>
            </a:r>
            <a:r>
              <a:rPr lang="en-US" sz="2400" baseline="30000" dirty="0" smtClean="0">
                <a:solidFill>
                  <a:srgbClr val="FFFF05"/>
                </a:solidFill>
              </a:rPr>
              <a:t>-2</a:t>
            </a:r>
            <a:r>
              <a:rPr lang="en-US" sz="2400" dirty="0" smtClean="0">
                <a:solidFill>
                  <a:srgbClr val="FFFF05"/>
                </a:solidFill>
              </a:rPr>
              <a:t> in 2015 (NOAA AGGI)</a:t>
            </a:r>
          </a:p>
          <a:p>
            <a:pPr algn="ctr"/>
            <a:r>
              <a:rPr lang="en-US" sz="2400" dirty="0" smtClean="0">
                <a:solidFill>
                  <a:srgbClr val="FFFF05"/>
                </a:solidFill>
              </a:rPr>
              <a:t>What emission reductions are necessary to stabilize it?</a:t>
            </a:r>
            <a:endParaRPr lang="en-US" sz="2400" dirty="0">
              <a:solidFill>
                <a:srgbClr val="FFFF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" y="6197830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Montzka</a:t>
            </a:r>
            <a:r>
              <a:rPr lang="en-US" dirty="0" smtClean="0">
                <a:solidFill>
                  <a:srgbClr val="C00000"/>
                </a:solidFill>
              </a:rPr>
              <a:t> et al., </a:t>
            </a:r>
            <a:r>
              <a:rPr lang="en-US" i="1" dirty="0" smtClean="0">
                <a:solidFill>
                  <a:srgbClr val="C00000"/>
                </a:solidFill>
              </a:rPr>
              <a:t>Nature</a:t>
            </a:r>
            <a:r>
              <a:rPr lang="en-US" dirty="0" smtClean="0">
                <a:solidFill>
                  <a:srgbClr val="C00000"/>
                </a:solidFill>
              </a:rPr>
              <a:t>, 2010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5982" r="2763" b="4410"/>
          <a:stretch/>
        </p:blipFill>
        <p:spPr>
          <a:xfrm rot="16200000">
            <a:off x="1577472" y="-242724"/>
            <a:ext cx="5989052" cy="7680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234438" y="80010"/>
            <a:ext cx="667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5"/>
                </a:solidFill>
              </a:rPr>
              <a:t>Emissions = d(GHG)/</a:t>
            </a:r>
            <a:r>
              <a:rPr lang="en-US" sz="2800" dirty="0" err="1" smtClean="0">
                <a:solidFill>
                  <a:srgbClr val="FFFF05"/>
                </a:solidFill>
              </a:rPr>
              <a:t>dt</a:t>
            </a:r>
            <a:r>
              <a:rPr lang="en-US" sz="2800" dirty="0" smtClean="0">
                <a:solidFill>
                  <a:srgbClr val="FFFF05"/>
                </a:solidFill>
              </a:rPr>
              <a:t> + (GHG)/</a:t>
            </a:r>
            <a:r>
              <a:rPr lang="el-GR" sz="2800" dirty="0" smtClean="0">
                <a:solidFill>
                  <a:srgbClr val="FFFF05"/>
                </a:solidFill>
              </a:rPr>
              <a:t>τ</a:t>
            </a:r>
            <a:endParaRPr lang="en-US" sz="2800" dirty="0">
              <a:solidFill>
                <a:srgbClr val="FFFF0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110" y="914400"/>
            <a:ext cx="3280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Simple case: SF</a:t>
            </a:r>
            <a:r>
              <a:rPr lang="en-US" baseline="-25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dirty="0" smtClean="0">
                <a:solidFill>
                  <a:srgbClr val="C00000"/>
                </a:solidFill>
              </a:rPr>
              <a:t> = 800-3200 </a:t>
            </a:r>
            <a:r>
              <a:rPr lang="en-US" dirty="0" err="1" smtClean="0">
                <a:solidFill>
                  <a:srgbClr val="C00000"/>
                </a:solidFill>
              </a:rPr>
              <a:t>yr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RF (2015) = 4.9 </a:t>
            </a:r>
            <a:r>
              <a:rPr lang="en-US" dirty="0" err="1" smtClean="0">
                <a:solidFill>
                  <a:srgbClr val="C00000"/>
                </a:solidFill>
              </a:rPr>
              <a:t>mW</a:t>
            </a:r>
            <a:r>
              <a:rPr lang="en-US" dirty="0" smtClean="0">
                <a:solidFill>
                  <a:srgbClr val="C00000"/>
                </a:solidFill>
              </a:rPr>
              <a:t> m</a:t>
            </a:r>
            <a:r>
              <a:rPr lang="en-US" baseline="30000" dirty="0" smtClean="0">
                <a:solidFill>
                  <a:srgbClr val="C00000"/>
                </a:solidFill>
              </a:rPr>
              <a:t>-2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GWP</a:t>
            </a:r>
            <a:r>
              <a:rPr lang="en-US" baseline="-25000" dirty="0" smtClean="0">
                <a:solidFill>
                  <a:srgbClr val="C00000"/>
                </a:solidFill>
              </a:rPr>
              <a:t>100</a:t>
            </a:r>
            <a:r>
              <a:rPr lang="en-US" dirty="0" smtClean="0">
                <a:solidFill>
                  <a:srgbClr val="C00000"/>
                </a:solidFill>
              </a:rPr>
              <a:t> = 17,400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060" r="2524" b="4236"/>
          <a:stretch/>
        </p:blipFill>
        <p:spPr>
          <a:xfrm rot="16200000">
            <a:off x="1312383" y="-914400"/>
            <a:ext cx="6519236" cy="868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045970" y="421124"/>
            <a:ext cx="37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Globally averaged CH</a:t>
            </a:r>
            <a:r>
              <a:rPr lang="en-US" baseline="-25000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30000" dirty="0" smtClean="0">
                <a:solidFill>
                  <a:srgbClr val="C00000"/>
                </a:solidFill>
              </a:rPr>
              <a:t>13</a:t>
            </a:r>
            <a:r>
              <a:rPr lang="en-US" dirty="0" smtClean="0">
                <a:solidFill>
                  <a:srgbClr val="C00000"/>
                </a:solidFill>
              </a:rPr>
              <a:t>C(CH</a:t>
            </a:r>
            <a:r>
              <a:rPr lang="en-US" baseline="-25000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5108" r="5387" b="4236"/>
          <a:stretch/>
        </p:blipFill>
        <p:spPr>
          <a:xfrm rot="16200000">
            <a:off x="1324912" y="-914400"/>
            <a:ext cx="6494177" cy="86868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Arrow Connector 4"/>
          <p:cNvCxnSpPr/>
          <p:nvPr/>
        </p:nvCxnSpPr>
        <p:spPr>
          <a:xfrm flipV="1">
            <a:off x="3420094" y="4102327"/>
            <a:ext cx="0" cy="6556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20685" y="4826580"/>
            <a:ext cx="258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Economic collapse in </a:t>
            </a:r>
            <a:r>
              <a:rPr lang="en-US" dirty="0" err="1" smtClean="0">
                <a:solidFill>
                  <a:srgbClr val="00B0F0"/>
                </a:solidFill>
              </a:rPr>
              <a:t>fSU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31886"/>
              </p:ext>
            </p:extLst>
          </p:nvPr>
        </p:nvGraphicFramePr>
        <p:xfrm>
          <a:off x="4405745" y="505692"/>
          <a:ext cx="4204854" cy="262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427"/>
                <a:gridCol w="2102427"/>
              </a:tblGrid>
              <a:tr h="3991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00"/>
                          </a:solidFill>
                        </a:rPr>
                        <a:t>Source</a:t>
                      </a:r>
                      <a:endParaRPr lang="en-US" sz="1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33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FFFF00"/>
                          </a:solidFill>
                        </a:rPr>
                        <a:t>Tg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</a:rPr>
                        <a:t> CH</a:t>
                      </a:r>
                      <a:r>
                        <a:rPr lang="en-US" sz="1800" b="0" baseline="-250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</a:rPr>
                        <a:t> yr</a:t>
                      </a:r>
                      <a:r>
                        <a:rPr lang="en-US" sz="1800" b="0" baseline="30000" dirty="0" smtClean="0">
                          <a:solidFill>
                            <a:srgbClr val="FFFF00"/>
                          </a:solidFill>
                        </a:rPr>
                        <a:t>-1</a:t>
                      </a:r>
                      <a:endParaRPr lang="en-US" sz="1800" b="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333FB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Wetlands</a:t>
                      </a:r>
                      <a:endParaRPr lang="en-US" sz="1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12.9</a:t>
                      </a:r>
                      <a:r>
                        <a:rPr lang="en-US" sz="1800" b="1" baseline="0" dirty="0" smtClean="0"/>
                        <a:t> ± </a:t>
                      </a:r>
                      <a:r>
                        <a:rPr lang="en-US" sz="1800" b="1" baseline="0" dirty="0" smtClean="0"/>
                        <a:t>1.1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Biomass Burning</a:t>
                      </a:r>
                      <a:endParaRPr lang="en-US" sz="1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0.5</a:t>
                      </a:r>
                      <a:r>
                        <a:rPr lang="en-US" sz="1800" b="1" baseline="0" dirty="0" smtClean="0"/>
                        <a:t> ± 0.1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Agriculture + Waste</a:t>
                      </a:r>
                      <a:endParaRPr lang="en-US" sz="1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1.1 </a:t>
                      </a:r>
                      <a:r>
                        <a:rPr lang="en-US" sz="1800" b="1" baseline="0" dirty="0" smtClean="0"/>
                        <a:t>± 0.4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Fossil Fuel</a:t>
                      </a:r>
                      <a:endParaRPr lang="en-US" sz="1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6.5 </a:t>
                      </a:r>
                      <a:r>
                        <a:rPr lang="en-US" sz="1800" b="1" baseline="0" dirty="0" smtClean="0"/>
                        <a:t>± 3.0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Other</a:t>
                      </a:r>
                      <a:endParaRPr lang="en-US" sz="18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1.9</a:t>
                      </a:r>
                      <a:r>
                        <a:rPr lang="en-US" sz="1800" b="1" baseline="0" dirty="0" smtClean="0"/>
                        <a:t> ± 2.3</a:t>
                      </a:r>
                      <a:endParaRPr lang="en-US" sz="1800" b="1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991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23.1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 ± 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2.0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A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5109" r="8727" b="4934"/>
          <a:stretch/>
        </p:blipFill>
        <p:spPr>
          <a:xfrm rot="16200000">
            <a:off x="701667" y="-34263"/>
            <a:ext cx="314580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3886" r="6580" b="4236"/>
          <a:stretch/>
        </p:blipFill>
        <p:spPr>
          <a:xfrm rot="16200000">
            <a:off x="5273669" y="-34263"/>
            <a:ext cx="3145803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30833" r="19589" b="31167"/>
          <a:stretch/>
        </p:blipFill>
        <p:spPr>
          <a:xfrm>
            <a:off x="4674871" y="3746092"/>
            <a:ext cx="4343400" cy="3051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" y="4810306"/>
            <a:ext cx="3691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5"/>
                </a:solidFill>
              </a:rPr>
              <a:t>Partition sink between ocean and terrestrial biosphere using measurements of atmospheric O</a:t>
            </a:r>
            <a:r>
              <a:rPr lang="en-US" baseline="-25000" dirty="0" smtClean="0">
                <a:solidFill>
                  <a:srgbClr val="FFFF05"/>
                </a:solidFill>
              </a:rPr>
              <a:t>2</a:t>
            </a:r>
            <a:r>
              <a:rPr lang="en-US" dirty="0" smtClean="0">
                <a:solidFill>
                  <a:srgbClr val="FFFF05"/>
                </a:solidFill>
              </a:rPr>
              <a:t>/N</a:t>
            </a:r>
            <a:r>
              <a:rPr lang="en-US" baseline="-25000" dirty="0" smtClean="0">
                <a:solidFill>
                  <a:srgbClr val="FFFF05"/>
                </a:solidFill>
              </a:rPr>
              <a:t>2</a:t>
            </a:r>
            <a:r>
              <a:rPr lang="en-US" dirty="0" smtClean="0">
                <a:solidFill>
                  <a:srgbClr val="FFFF05"/>
                </a:solidFill>
              </a:rPr>
              <a:t>.</a:t>
            </a:r>
            <a:endParaRPr lang="en-US" dirty="0">
              <a:solidFill>
                <a:srgbClr val="FFFF0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860" y="1017270"/>
            <a:ext cx="12001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Fossil fuels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885" y="1200150"/>
            <a:ext cx="737235" cy="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88795" y="11429"/>
            <a:ext cx="556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5"/>
                </a:solidFill>
              </a:rPr>
              <a:t>Budget of fossil fuel CO</a:t>
            </a:r>
            <a:r>
              <a:rPr lang="en-US" sz="2400" baseline="-25000" dirty="0" smtClean="0">
                <a:solidFill>
                  <a:srgbClr val="FFFF05"/>
                </a:solidFill>
              </a:rPr>
              <a:t>2</a:t>
            </a:r>
            <a:r>
              <a:rPr lang="en-US" sz="2400" dirty="0" smtClean="0">
                <a:solidFill>
                  <a:srgbClr val="FFFF05"/>
                </a:solidFill>
              </a:rPr>
              <a:t> emissions:</a:t>
            </a:r>
            <a:endParaRPr lang="en-US" sz="2400" dirty="0">
              <a:solidFill>
                <a:srgbClr val="FFF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16056</TotalTime>
  <Words>798</Words>
  <Application>Microsoft Office PowerPoint</Application>
  <PresentationFormat>On-screen Show (4:3)</PresentationFormat>
  <Paragraphs>106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WMO GAW Greenhouse Gas Measurements: Quantifying the Main Driver of Climate Change (and so much more….)</vt:lpstr>
      <vt:lpstr>Role of GAW GHG in GCOS</vt:lpstr>
      <vt:lpstr>GAW: Long-Term, Climate-Quality Observations of LLGHGs</vt:lpstr>
      <vt:lpstr>GAW GHG: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Take-Away Points</vt:lpstr>
      <vt:lpstr>Future</vt:lpstr>
      <vt:lpstr>Extra slides</vt:lpstr>
      <vt:lpstr>PowerPoint Presentation</vt:lpstr>
      <vt:lpstr>PowerPoint Presentation</vt:lpstr>
      <vt:lpstr>PowerPoint Presentation</vt:lpstr>
      <vt:lpstr>PowerPoint Presentation</vt:lpstr>
      <vt:lpstr>What do we learn from  GAW GHG measurements?</vt:lpstr>
      <vt:lpstr>Remote Sensing</vt:lpstr>
      <vt:lpstr>PowerPoint Presentation</vt:lpstr>
      <vt:lpstr>PowerPoint Presentation</vt:lpstr>
      <vt:lpstr>PowerPoint Presentation</vt:lpstr>
      <vt:lpstr>CO2 and CH4 Trends Webpage</vt:lpstr>
      <vt:lpstr>PowerPoint Presentation</vt:lpstr>
      <vt:lpstr>GCOS Networks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GAW Greenhous Gas Measurements: Quantifying the Main Driver of Climate Change</dc:title>
  <dc:creator>Ed Dlugokencky</dc:creator>
  <cp:lastModifiedBy>Ed Dlugokencky</cp:lastModifiedBy>
  <cp:revision>91</cp:revision>
  <dcterms:created xsi:type="dcterms:W3CDTF">2016-02-08T17:06:40Z</dcterms:created>
  <dcterms:modified xsi:type="dcterms:W3CDTF">2016-02-26T20:20:17Z</dcterms:modified>
</cp:coreProperties>
</file>