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305" r:id="rId4"/>
    <p:sldId id="294" r:id="rId5"/>
    <p:sldId id="300" r:id="rId6"/>
    <p:sldId id="299" r:id="rId7"/>
    <p:sldId id="296" r:id="rId8"/>
    <p:sldId id="297" r:id="rId9"/>
    <p:sldId id="295" r:id="rId10"/>
    <p:sldId id="298" r:id="rId11"/>
    <p:sldId id="304" r:id="rId12"/>
    <p:sldId id="302" r:id="rId13"/>
    <p:sldId id="293" r:id="rId14"/>
    <p:sldId id="301" r:id="rId15"/>
    <p:sldId id="282" r:id="rId16"/>
    <p:sldId id="287" r:id="rId17"/>
    <p:sldId id="288" r:id="rId18"/>
    <p:sldId id="286" r:id="rId19"/>
    <p:sldId id="271" r:id="rId2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C56"/>
    <a:srgbClr val="CCECFF"/>
    <a:srgbClr val="FF6600"/>
    <a:srgbClr val="0000CC"/>
    <a:srgbClr val="99CCFF"/>
    <a:srgbClr val="FFFF99"/>
    <a:srgbClr val="00CC00"/>
    <a:srgbClr val="3333CC"/>
    <a:srgbClr val="66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3" autoAdjust="0"/>
  </p:normalViewPr>
  <p:slideViewPr>
    <p:cSldViewPr snapToGrid="0">
      <p:cViewPr>
        <p:scale>
          <a:sx n="80" d="100"/>
          <a:sy n="80" d="100"/>
        </p:scale>
        <p:origin x="-7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7D77E65-628C-4475-A461-EBECA1D7DD2C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C9050A0-97D1-4253-BD4E-B36ADE28C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E03C523-DC74-42E5-A6CA-66CB6E14B33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029C643-486A-4FCE-821C-DFC8AB786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9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281BC-1334-4471-8C94-77CFA69C0491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C2FC-980B-4AE8-91B7-7E83872F2E08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84FB-3C98-49A8-8A2A-81D7465E90E4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5569-3945-4F86-802A-2837C2A38F4E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8DF3-2133-4682-9C01-B3EDAD6F8DCC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E44D-2957-4A7B-865D-EEE257CA46E0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DD14-25C4-44DF-B04D-C12337DF757D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F805-F400-42A7-99ED-AA1C57407AAC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3A3-F453-4E80-9B20-FE27856D416E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A471-F7E3-4FC8-8A99-FAAA6328D35C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BD80-C164-46BD-BC91-65BFF2559462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2AD5-995D-4AC8-A061-BCAD38333A3F}" type="datetime1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0FA1-621F-430C-91B5-C252C7F09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133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Update and expansion </a:t>
            </a:r>
            <a:r>
              <a:rPr lang="en-US" sz="4000" dirty="0">
                <a:solidFill>
                  <a:srgbClr val="FFFF00"/>
                </a:solidFill>
              </a:rPr>
              <a:t>of the WMO </a:t>
            </a:r>
            <a:r>
              <a:rPr lang="en-US" sz="4000" dirty="0" smtClean="0">
                <a:solidFill>
                  <a:srgbClr val="FFFF00"/>
                </a:solidFill>
              </a:rPr>
              <a:t>X2004 CH</a:t>
            </a:r>
            <a:r>
              <a:rPr lang="en-US" sz="4000" baseline="-25000" dirty="0" smtClean="0">
                <a:solidFill>
                  <a:srgbClr val="FFFF00"/>
                </a:solidFill>
              </a:rPr>
              <a:t>4</a:t>
            </a:r>
            <a:r>
              <a:rPr lang="en-US" sz="4000" dirty="0" smtClean="0">
                <a:solidFill>
                  <a:srgbClr val="FFFF00"/>
                </a:solidFill>
              </a:rPr>
              <a:t> mole fraction scale</a:t>
            </a:r>
            <a:endParaRPr lang="en-US" sz="4000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7772400" cy="3733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Ed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Dlugokencky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, Andrew Crotwell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1,2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, Patricia Lang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Kirk Thoning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,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and Brad Hall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1</a:t>
            </a:r>
            <a:endParaRPr lang="en-US" sz="2400" baseline="30000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baseline="30000" dirty="0">
                <a:solidFill>
                  <a:schemeClr val="tx1">
                    <a:lumMod val="8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NOAA Earth System Research Laboratory,</a:t>
            </a:r>
          </a:p>
          <a:p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Global Monitoring Division, Boulder, CO, USA</a:t>
            </a:r>
          </a:p>
          <a:p>
            <a:r>
              <a:rPr lang="en-US" sz="2400" baseline="30000" dirty="0">
                <a:solidFill>
                  <a:schemeClr val="tx1">
                    <a:lumMod val="8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Also at University of Colorado, CIRES, Boulder, CO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USA</a:t>
            </a:r>
          </a:p>
          <a:p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(ed.dlugokencky@noaa.gov)</a:t>
            </a:r>
            <a:endParaRPr lang="en-US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88822" y="237506"/>
            <a:ext cx="347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 to secondary </a:t>
            </a:r>
            <a:r>
              <a:rPr lang="en-US" dirty="0" err="1" smtClean="0"/>
              <a:t>stnds</a:t>
            </a:r>
            <a:r>
              <a:rPr lang="en-US" dirty="0" smtClean="0"/>
              <a:t> + residuals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1984" r="3185" b="4712"/>
          <a:stretch/>
        </p:blipFill>
        <p:spPr>
          <a:xfrm>
            <a:off x="457200" y="150819"/>
            <a:ext cx="8229600" cy="642811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12989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Recalibration of historical secondary standards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600200"/>
            <a:ext cx="858586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ECFF"/>
                </a:solidFill>
              </a:rPr>
              <a:t>All but 2 (of 21) archived in lab</a:t>
            </a:r>
          </a:p>
          <a:p>
            <a:r>
              <a:rPr lang="en-US" dirty="0" smtClean="0">
                <a:solidFill>
                  <a:srgbClr val="CCECFF"/>
                </a:solidFill>
              </a:rPr>
              <a:t>Measured 4X each, 3 GC and 1 CRDS</a:t>
            </a:r>
          </a:p>
          <a:p>
            <a:r>
              <a:rPr lang="en-US" dirty="0" smtClean="0">
                <a:solidFill>
                  <a:srgbClr val="CCECFF"/>
                </a:solidFill>
              </a:rPr>
              <a:t>Mean difference (2004A - 2004): -0.3 ± 0.3 ppb</a:t>
            </a:r>
          </a:p>
          <a:p>
            <a:r>
              <a:rPr lang="en-US" dirty="0" smtClean="0">
                <a:solidFill>
                  <a:srgbClr val="CCECFF"/>
                </a:solidFill>
              </a:rPr>
              <a:t>All calibrations since 17 July, 2013 use RC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Non-linearity greater since October, 2013</a:t>
            </a:r>
          </a:p>
          <a:p>
            <a:r>
              <a:rPr lang="en-US" dirty="0" smtClean="0">
                <a:solidFill>
                  <a:srgbClr val="CCECFF"/>
                </a:solidFill>
              </a:rPr>
              <a:t>Difference in tertiary standards (300-2600 ppb)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1983 to September, 2013: -0.4 ± 0.3 ppb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October, 2013 to present: -0.4 ± 1.9 ppb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7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Converting from X2004 to X2004A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2667" y="804553"/>
            <a:ext cx="8318665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http://www.esrl.noaa.gov/gmd/ccl/refgas.html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5B0FA1-621F-430C-91B5-C252C7F0933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8146"/>
            <a:ext cx="9144000" cy="503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52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74" y="0"/>
            <a:ext cx="8229600" cy="92627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: Summary and 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529639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Transitioned from X2004 to X2004A scales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Expand scale with new </a:t>
            </a:r>
            <a:r>
              <a:rPr lang="en-US" dirty="0" err="1" smtClean="0">
                <a:solidFill>
                  <a:srgbClr val="CCECFF"/>
                </a:solidFill>
              </a:rPr>
              <a:t>gravs</a:t>
            </a:r>
            <a:r>
              <a:rPr lang="en-US" dirty="0" smtClean="0">
                <a:solidFill>
                  <a:srgbClr val="CCECFF"/>
                </a:solidFill>
              </a:rPr>
              <a:t> at 2200 to 5900 ppb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New secondary standards (390 to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5000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ppb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Assigned values based on 6 response curves form primary standards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Non-linear response: </a:t>
            </a:r>
            <a:r>
              <a:rPr lang="en-US" smtClean="0">
                <a:solidFill>
                  <a:srgbClr val="CCECFF"/>
                </a:solidFill>
              </a:rPr>
              <a:t>modeled as </a:t>
            </a:r>
            <a:r>
              <a:rPr lang="en-US" dirty="0" smtClean="0">
                <a:solidFill>
                  <a:srgbClr val="CCECFF"/>
                </a:solidFill>
              </a:rPr>
              <a:t>power function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All historical secondary standards reassigned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Changes propagated to all calibrations from 1983 to present</a:t>
            </a: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8"/>
          <a:stretch/>
        </p:blipFill>
        <p:spPr>
          <a:xfrm rot="16200000">
            <a:off x="601414" y="-188420"/>
            <a:ext cx="3012728" cy="393054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74408" y="2732182"/>
            <a:ext cx="3012728" cy="41148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90941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6800" y="1600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Recalibration: 6 mo or greater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Mean = 0.7 ppb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 = 963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91% are 0 to 1.0 ppb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724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Recalibration:  3 yr or greater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Mean = 0.6 ppb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 = 499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88% are 0 to 1.0 ppb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CH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 CCL Goal: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Transfer scale to &lt;±1 ppb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1365" y="156666"/>
            <a:ext cx="2912304" cy="39776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1366" y="3274284"/>
            <a:ext cx="2912304" cy="39776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0617" y="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ECFF"/>
                </a:solidFill>
              </a:rPr>
              <a:t>All standards</a:t>
            </a:r>
            <a:endParaRPr lang="en-US" sz="2800" dirty="0">
              <a:solidFill>
                <a:srgbClr val="CCE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5B0FA1-621F-430C-91B5-C252C7F0933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76800" y="1600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Recalibration: 6 mo or greater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Mean = 0.3 ppb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 = 757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98% are 0 to 1.0 ppb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724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Recalibration:  3 yr or greater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Mean = 0.3 ppb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 = 392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97% are 0 to 1.0 ppb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457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CH</a:t>
            </a:r>
            <a:r>
              <a:rPr lang="en-US" sz="2400" baseline="-250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>
                <a:solidFill>
                  <a:srgbClr val="FFFF00"/>
                </a:solidFill>
              </a:rPr>
              <a:t> CCL Goal: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Transfer scale to &lt;±1 ppb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ECFF"/>
                </a:solidFill>
              </a:rPr>
              <a:t>Ambient (1600-1900 ppb)</a:t>
            </a:r>
            <a:endParaRPr lang="en-US" sz="2800" dirty="0">
              <a:solidFill>
                <a:srgbClr val="CCEC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589" y="150010"/>
            <a:ext cx="2912304" cy="397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4586" y="3276503"/>
            <a:ext cx="2912304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8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" y="266700"/>
            <a:ext cx="8305800" cy="6324600"/>
            <a:chOff x="533400" y="228600"/>
            <a:chExt cx="8305800" cy="6324600"/>
          </a:xfrm>
        </p:grpSpPr>
        <p:sp>
          <p:nvSpPr>
            <p:cNvPr id="5" name="Rectangle 4"/>
            <p:cNvSpPr/>
            <p:nvPr/>
          </p:nvSpPr>
          <p:spPr>
            <a:xfrm>
              <a:off x="533400" y="228600"/>
              <a:ext cx="8305800" cy="63246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1" t="7450" r="2012" b="1053"/>
            <a:stretch/>
          </p:blipFill>
          <p:spPr>
            <a:xfrm rot="16200000">
              <a:off x="1809606" y="-513244"/>
              <a:ext cx="5715771" cy="80386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19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 Isotope Effects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Δ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X ≈ – (X/1000)•</a:t>
            </a:r>
            <a:r>
              <a:rPr lang="en-US" baseline="30000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13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R</a:t>
            </a:r>
            <a:r>
              <a:rPr lang="en-US" baseline="-25000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std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• </a:t>
            </a:r>
            <a:r>
              <a:rPr lang="el-GR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Δ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(</a:t>
            </a:r>
            <a:r>
              <a:rPr lang="el-GR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δ</a:t>
            </a:r>
            <a:r>
              <a:rPr lang="en-US" baseline="30000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13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R) –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(X/1000)•4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•</a:t>
            </a:r>
            <a:r>
              <a:rPr lang="en-US" baseline="30000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R</a:t>
            </a:r>
            <a:r>
              <a:rPr lang="en-US" baseline="-25000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std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cs typeface="Arial" pitchFamily="34" charset="0"/>
              </a:rPr>
              <a:t>• </a:t>
            </a:r>
            <a:r>
              <a:rPr lang="el-GR" dirty="0">
                <a:solidFill>
                  <a:schemeClr val="tx1">
                    <a:lumMod val="85000"/>
                  </a:schemeClr>
                </a:solidFill>
              </a:rPr>
              <a:t>Δ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el-GR" dirty="0">
                <a:solidFill>
                  <a:schemeClr val="tx1">
                    <a:lumMod val="85000"/>
                  </a:schemeClr>
                </a:solidFill>
              </a:rPr>
              <a:t>δ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D)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  <a:cs typeface="Arial" pitchFamily="34" charset="0"/>
              </a:rPr>
              <a:t>≈ </a:t>
            </a:r>
            <a:r>
              <a:rPr lang="en-US" dirty="0">
                <a:solidFill>
                  <a:srgbClr val="FFFF00"/>
                </a:solidFill>
                <a:cs typeface="Arial" pitchFamily="34" charset="0"/>
              </a:rPr>
              <a:t>– 0.020 ppb ‰</a:t>
            </a:r>
            <a:r>
              <a:rPr lang="en-US" baseline="30000" dirty="0">
                <a:solidFill>
                  <a:srgbClr val="FFFF00"/>
                </a:solidFill>
                <a:cs typeface="Arial" pitchFamily="34" charset="0"/>
              </a:rPr>
              <a:t>-1</a:t>
            </a:r>
            <a:r>
              <a:rPr lang="en-US" dirty="0">
                <a:solidFill>
                  <a:srgbClr val="FFFF00"/>
                </a:solidFill>
                <a:cs typeface="Arial" pitchFamily="34" charset="0"/>
              </a:rPr>
              <a:t> for 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dirty="0">
                <a:solidFill>
                  <a:srgbClr val="FFFF00"/>
                </a:solidFill>
              </a:rPr>
              <a:t>13R), and </a:t>
            </a:r>
            <a:r>
              <a:rPr lang="en-US" dirty="0">
                <a:solidFill>
                  <a:srgbClr val="FFFF00"/>
                </a:solidFill>
                <a:cs typeface="Arial" pitchFamily="34" charset="0"/>
              </a:rPr>
              <a:t>– 0.00011 ppb </a:t>
            </a:r>
            <a:r>
              <a:rPr lang="en-US" dirty="0">
                <a:solidFill>
                  <a:srgbClr val="FFFF00"/>
                </a:solidFill>
              </a:rPr>
              <a:t>‰</a:t>
            </a:r>
            <a:r>
              <a:rPr lang="en-US" baseline="30000" dirty="0">
                <a:solidFill>
                  <a:srgbClr val="FFFF00"/>
                </a:solidFill>
              </a:rPr>
              <a:t>-1</a:t>
            </a:r>
            <a:r>
              <a:rPr lang="en-US" dirty="0">
                <a:solidFill>
                  <a:srgbClr val="FFFF00"/>
                </a:solidFill>
              </a:rPr>
              <a:t> for 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l-GR" dirty="0">
                <a:solidFill>
                  <a:srgbClr val="FFFF00"/>
                </a:solidFill>
              </a:rPr>
              <a:t>δ</a:t>
            </a:r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) at ~2 ppm CH</a:t>
            </a:r>
            <a:r>
              <a:rPr lang="en-US" baseline="-25000" dirty="0" smtClean="0">
                <a:solidFill>
                  <a:srgbClr val="FFFF00"/>
                </a:solidFill>
              </a:rPr>
              <a:t>4</a:t>
            </a:r>
            <a:endParaRPr lang="en-US" baseline="-25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0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Picture 2" descr="ch4_H5_longterm_targets_reprocess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75585" y="-800100"/>
            <a:ext cx="6192831" cy="845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3124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Long-term target tanks – 2011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reprocessed using response curve based on primaries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504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Outline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Reasons for changes</a:t>
            </a:r>
          </a:p>
          <a:p>
            <a:pPr lvl="1"/>
            <a:r>
              <a:rPr lang="en-US" dirty="0">
                <a:solidFill>
                  <a:srgbClr val="CCECFF"/>
                </a:solidFill>
              </a:rPr>
              <a:t>E</a:t>
            </a:r>
            <a:r>
              <a:rPr lang="en-US" dirty="0" smtClean="0">
                <a:solidFill>
                  <a:srgbClr val="CCECFF"/>
                </a:solidFill>
              </a:rPr>
              <a:t>nsure continental measurements are calibrated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Account for analytical non-linearity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New gravimetrically prepared 1° standards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6 standards in range 2200 to 5900 ppb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Combined with previous set (300 to 2600 ppb)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New 2° standards (390 to 5000 ppb)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Calibrated with gravimetrically-prepared 1°s</a:t>
            </a:r>
          </a:p>
          <a:p>
            <a:pPr lvl="1"/>
            <a:r>
              <a:rPr lang="en-US" dirty="0" smtClean="0">
                <a:solidFill>
                  <a:srgbClr val="CCECFF"/>
                </a:solidFill>
              </a:rPr>
              <a:t>Propagate scale with response curve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How do you update your assigned values?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19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Source: Dlugokencky et al., JGR, doi:10.1029/2005JD006035, 2005.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4437" y="228600"/>
            <a:ext cx="4738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X2004 CH</a:t>
            </a:r>
            <a:r>
              <a:rPr lang="en-US" sz="2800" baseline="-25000" dirty="0" smtClean="0">
                <a:solidFill>
                  <a:srgbClr val="FFFF00"/>
                </a:solidFill>
              </a:rPr>
              <a:t>4</a:t>
            </a:r>
            <a:r>
              <a:rPr lang="en-US" sz="2800" dirty="0" smtClean="0">
                <a:solidFill>
                  <a:srgbClr val="FFFF00"/>
                </a:solidFill>
              </a:rPr>
              <a:t> Primary Standards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1" y="838200"/>
            <a:ext cx="4117002" cy="50292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437" y="838200"/>
            <a:ext cx="4117002" cy="50292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997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" t="7067" r="5294" b="9002"/>
          <a:stretch/>
        </p:blipFill>
        <p:spPr>
          <a:xfrm>
            <a:off x="228600" y="272949"/>
            <a:ext cx="8686800" cy="63121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0702" y="4037846"/>
            <a:ext cx="45719" cy="1131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5B0FA1-621F-430C-91B5-C252C7F0933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2900" y="362902"/>
            <a:ext cx="8458200" cy="6132197"/>
            <a:chOff x="1733796" y="1341911"/>
            <a:chExt cx="5700157" cy="4132615"/>
          </a:xfrm>
        </p:grpSpPr>
        <p:sp>
          <p:nvSpPr>
            <p:cNvPr id="5" name="Rectangle 4"/>
            <p:cNvSpPr/>
            <p:nvPr/>
          </p:nvSpPr>
          <p:spPr>
            <a:xfrm>
              <a:off x="1733796" y="1341911"/>
              <a:ext cx="5700157" cy="413261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05" t="6627" r="6439" b="8079"/>
            <a:stretch/>
          </p:blipFill>
          <p:spPr>
            <a:xfrm rot="16200000">
              <a:off x="2458193" y="617515"/>
              <a:ext cx="4132614" cy="558140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660072" y="752993"/>
            <a:ext cx="5391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Status mid-June, 2013</a:t>
            </a:r>
          </a:p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Grav</a:t>
            </a:r>
            <a:r>
              <a:rPr lang="en-US" sz="2400" dirty="0" smtClean="0">
                <a:solidFill>
                  <a:srgbClr val="C00000"/>
                </a:solidFill>
              </a:rPr>
              <a:t> value – measured value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(Based on linear response to original 300 - 5760 ppb 1° standards)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59429" y="2838203"/>
            <a:ext cx="261257" cy="368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1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9" t="24416" r="16834" b="5132"/>
          <a:stretch/>
        </p:blipFill>
        <p:spPr>
          <a:xfrm>
            <a:off x="197486" y="97972"/>
            <a:ext cx="5660347" cy="669471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Box 5"/>
          <p:cNvSpPr txBox="1"/>
          <p:nvPr/>
        </p:nvSpPr>
        <p:spPr>
          <a:xfrm>
            <a:off x="2683823" y="6399604"/>
            <a:ext cx="226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Normalized Response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4540" y="296883"/>
            <a:ext cx="29332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Tested: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- Different transfer methods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- Inclusion of 10 and 20 ppm standards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- Original 5.8 ppm standard was not consistent with others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20688" y="5118266"/>
            <a:ext cx="368135" cy="51063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50870" y="5558251"/>
            <a:ext cx="113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5.8 ppm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635775" y="5374184"/>
            <a:ext cx="662047" cy="369332"/>
          </a:xfrm>
          <a:prstGeom prst="straightConnector1">
            <a:avLst/>
          </a:prstGeom>
          <a:ln w="28575">
            <a:solidFill>
              <a:srgbClr val="46CC56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57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24919"/>
              </p:ext>
            </p:extLst>
          </p:nvPr>
        </p:nvGraphicFramePr>
        <p:xfrm>
          <a:off x="676893" y="344392"/>
          <a:ext cx="7778338" cy="644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4148"/>
                <a:gridCol w="1771639"/>
                <a:gridCol w="2277821"/>
                <a:gridCol w="2024730"/>
              </a:tblGrid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Cylinder 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 Prepared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Assigned CH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 (ppb)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Uncertainty* (ppb)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FA01024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1995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302.3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FA01028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1994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478.3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2.1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FA01007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1995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1021.2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1457.6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FF37061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1581.0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1690.1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2.3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FF37043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1736.3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3.6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FF37052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1748.1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FF37056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1751.6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FF37045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1780.6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FF37036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1991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1837.1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FA01017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1896.3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FF37057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1918.4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FF37024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1992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2010.5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FB03575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2013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2227.1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1.8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FF39454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2322.4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FF39474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1995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2614.5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2.7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FF32820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3140.4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FA02368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3727.1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FF32783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4334.0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FF32800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5018.5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2.7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FB03568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2013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5893.6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3.6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9756" y="-95004"/>
            <a:ext cx="414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22 Primary Standards (X2004A)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8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68831" y="249382"/>
            <a:ext cx="358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 to primary standards + residuals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" t="8986" r="2720" b="2452"/>
          <a:stretch/>
        </p:blipFill>
        <p:spPr>
          <a:xfrm rot="16200000">
            <a:off x="1443743" y="-685800"/>
            <a:ext cx="6256515" cy="8229600"/>
          </a:xfrm>
          <a:prstGeom prst="rect">
            <a:avLst/>
          </a:prstGeom>
          <a:solidFill>
            <a:schemeClr val="tx1"/>
          </a:soli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82639" y="2404017"/>
                <a:ext cx="2671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𝑪𝑯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39" y="2404017"/>
                <a:ext cx="2671948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92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0FA1-621F-430C-91B5-C252C7F0933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66441"/>
              </p:ext>
            </p:extLst>
          </p:nvPr>
        </p:nvGraphicFramePr>
        <p:xfrm>
          <a:off x="1157844" y="592294"/>
          <a:ext cx="6828312" cy="6033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539"/>
                <a:gridCol w="1702349"/>
                <a:gridCol w="1702349"/>
                <a:gridCol w="1986075"/>
              </a:tblGrid>
              <a:tr h="612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Cylinder ID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Prepared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Assigned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CH</a:t>
                      </a:r>
                      <a:r>
                        <a:rPr lang="en-US" sz="1800" baseline="-25000" dirty="0" smtClean="0">
                          <a:effectLst/>
                        </a:rPr>
                        <a:t>4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(ppb)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Uncertainty (</a:t>
                      </a:r>
                      <a:r>
                        <a:rPr lang="en-US" sz="1800" dirty="0">
                          <a:effectLst/>
                        </a:rPr>
                        <a:t>ppb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(68%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CI)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CB09868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389.3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CB09893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849.5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CB09867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1236.6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CB09898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1626.7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CB09871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1797.1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1952.4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CB09804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2090.6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CB09888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2433.5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CB09899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2865.3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CB09900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3317.5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CB09895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3762.8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CB09889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4155.1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CB08856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4568.9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CB10121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4998.0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4768" y="0"/>
            <a:ext cx="3319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14 Secondary Standards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9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32288</TotalTime>
  <Words>752</Words>
  <Application>Microsoft Office PowerPoint</Application>
  <PresentationFormat>On-screen Show (4:3)</PresentationFormat>
  <Paragraphs>258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Update and expansion of the WMO X2004 CH4 mole fraction scale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Recalibration of historical secondary standards</vt:lpstr>
      <vt:lpstr>PowerPoint Presentation</vt:lpstr>
      <vt:lpstr>CH4: Summary and Conclusions</vt:lpstr>
      <vt:lpstr>PowerPoint Presentation</vt:lpstr>
      <vt:lpstr>PowerPoint Presentation</vt:lpstr>
      <vt:lpstr>PowerPoint Presentation</vt:lpstr>
      <vt:lpstr>PowerPoint Presentation</vt:lpstr>
      <vt:lpstr>CH4 Isotope Effects</vt:lpstr>
      <vt:lpstr>PowerPoint Presentation</vt:lpstr>
    </vt:vector>
  </TitlesOfParts>
  <Company>NOAA/ESRL/GMD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Challenges for non-CO2 Greenhouse Gases</dc:title>
  <dc:creator>ed</dc:creator>
  <cp:lastModifiedBy>Ed Dlugokencky</cp:lastModifiedBy>
  <cp:revision>198</cp:revision>
  <cp:lastPrinted>2015-09-11T14:20:09Z</cp:lastPrinted>
  <dcterms:created xsi:type="dcterms:W3CDTF">2011-10-13T21:12:15Z</dcterms:created>
  <dcterms:modified xsi:type="dcterms:W3CDTF">2015-09-11T14:20:58Z</dcterms:modified>
</cp:coreProperties>
</file>