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9" r:id="rId3"/>
    <p:sldId id="388" r:id="rId4"/>
    <p:sldId id="389" r:id="rId5"/>
    <p:sldId id="390" r:id="rId6"/>
    <p:sldId id="398" r:id="rId7"/>
    <p:sldId id="374" r:id="rId8"/>
    <p:sldId id="375" r:id="rId9"/>
    <p:sldId id="397" r:id="rId10"/>
    <p:sldId id="393" r:id="rId11"/>
    <p:sldId id="394" r:id="rId12"/>
    <p:sldId id="395" r:id="rId13"/>
    <p:sldId id="396" r:id="rId14"/>
    <p:sldId id="377" r:id="rId15"/>
    <p:sldId id="400" r:id="rId16"/>
    <p:sldId id="378" r:id="rId17"/>
    <p:sldId id="382" r:id="rId18"/>
    <p:sldId id="380" r:id="rId19"/>
    <p:sldId id="381" r:id="rId20"/>
    <p:sldId id="339" r:id="rId21"/>
    <p:sldId id="392" r:id="rId22"/>
    <p:sldId id="387" r:id="rId23"/>
    <p:sldId id="383" r:id="rId24"/>
    <p:sldId id="384" r:id="rId25"/>
    <p:sldId id="385" r:id="rId26"/>
    <p:sldId id="379" r:id="rId27"/>
    <p:sldId id="386" r:id="rId28"/>
    <p:sldId id="310" r:id="rId29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8FBE9"/>
    <a:srgbClr val="FFFFCC"/>
    <a:srgbClr val="FF66FF"/>
    <a:srgbClr val="000099"/>
    <a:srgbClr val="003399"/>
    <a:srgbClr val="FFFF00"/>
    <a:srgbClr val="00FF00"/>
    <a:srgbClr val="0000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8" autoAdjust="0"/>
    <p:restoredTop sz="94660"/>
  </p:normalViewPr>
  <p:slideViewPr>
    <p:cSldViewPr snapToGrid="0">
      <p:cViewPr>
        <p:scale>
          <a:sx n="80" d="100"/>
          <a:sy n="80" d="100"/>
        </p:scale>
        <p:origin x="-6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0229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639" y="1"/>
            <a:ext cx="400229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443"/>
            <a:ext cx="400229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639" y="6658443"/>
            <a:ext cx="400229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DEE9B2-7A85-4C7B-87DC-D9F3457F8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7CF7E1-0021-44BD-BF9D-A2480598F30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30420"/>
            <a:ext cx="7388860" cy="315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443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443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EA2B57-5685-4C60-A9A7-142DEBCDE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A2B57-5685-4C60-A9A7-142DEBCDED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A2B57-5685-4C60-A9A7-142DEBCDED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632D-B3C9-4B39-8C0F-8633C0E23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E6E4-96D8-49A0-9C1F-7A8FA5FAB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C8BD-D447-4388-B715-A1C53E1E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264F-C797-4795-8060-26A755062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177F-005E-452F-BB5F-2CCA582EF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F49B2-575E-4A06-88A8-185EA2A7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78AD-354A-4B98-99B3-419F2A152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8014F-D9B0-4C4F-AAFF-19A89929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160A-69F9-449F-9D84-842D0161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16B6-2BC6-47C8-8B7E-C37D5E5CF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6F03-92D7-4999-A0CB-EB9DF8492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A3D438-4DFC-4307-A2A3-BCAC052D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408" y="280416"/>
            <a:ext cx="7772400" cy="276758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What have we learned from three decades of atmospheric CH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measurements?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546" y="3643313"/>
            <a:ext cx="8382000" cy="2477071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B2B2B2"/>
                </a:solidFill>
              </a:rPr>
              <a:t>E. Dlugokencky</a:t>
            </a:r>
            <a:r>
              <a:rPr lang="en-US" sz="2400" baseline="30000" dirty="0" smtClean="0">
                <a:solidFill>
                  <a:srgbClr val="B2B2B2"/>
                </a:solidFill>
              </a:rPr>
              <a:t>1</a:t>
            </a:r>
            <a:r>
              <a:rPr lang="en-US" sz="2400" dirty="0">
                <a:solidFill>
                  <a:srgbClr val="B2B2B2"/>
                </a:solidFill>
              </a:rPr>
              <a:t>, </a:t>
            </a:r>
            <a:r>
              <a:rPr lang="en-US" sz="2400" dirty="0" smtClean="0">
                <a:solidFill>
                  <a:srgbClr val="B2B2B2"/>
                </a:solidFill>
              </a:rPr>
              <a:t>M. </a:t>
            </a:r>
            <a:r>
              <a:rPr lang="en-US" sz="2400" dirty="0">
                <a:solidFill>
                  <a:srgbClr val="B2B2B2"/>
                </a:solidFill>
              </a:rPr>
              <a:t>Crotwell</a:t>
            </a:r>
            <a:r>
              <a:rPr lang="en-US" sz="2400" baseline="30000" dirty="0">
                <a:solidFill>
                  <a:srgbClr val="B2B2B2"/>
                </a:solidFill>
              </a:rPr>
              <a:t>1,2</a:t>
            </a:r>
            <a:r>
              <a:rPr lang="en-US" sz="2400" dirty="0">
                <a:solidFill>
                  <a:srgbClr val="B2B2B2"/>
                </a:solidFill>
              </a:rPr>
              <a:t>, </a:t>
            </a:r>
            <a:r>
              <a:rPr lang="en-US" sz="2400" dirty="0" smtClean="0">
                <a:solidFill>
                  <a:srgbClr val="B2B2B2"/>
                </a:solidFill>
              </a:rPr>
              <a:t>A. </a:t>
            </a:r>
            <a:r>
              <a:rPr lang="en-US" sz="2400" dirty="0">
                <a:solidFill>
                  <a:srgbClr val="B2B2B2"/>
                </a:solidFill>
              </a:rPr>
              <a:t>Crotwell</a:t>
            </a:r>
            <a:r>
              <a:rPr lang="en-US" sz="2400" baseline="30000" dirty="0">
                <a:solidFill>
                  <a:srgbClr val="B2B2B2"/>
                </a:solidFill>
              </a:rPr>
              <a:t>1,2</a:t>
            </a:r>
            <a:r>
              <a:rPr lang="en-US" sz="2400" dirty="0">
                <a:solidFill>
                  <a:srgbClr val="B2B2B2"/>
                </a:solidFill>
              </a:rPr>
              <a:t>, </a:t>
            </a:r>
            <a:r>
              <a:rPr lang="en-US" sz="2400" dirty="0" smtClean="0">
                <a:solidFill>
                  <a:srgbClr val="B2B2B2"/>
                </a:solidFill>
              </a:rPr>
              <a:t>P.M. Lang</a:t>
            </a:r>
            <a:r>
              <a:rPr lang="en-US" sz="2400" baseline="30000" dirty="0" smtClean="0">
                <a:solidFill>
                  <a:srgbClr val="B2B2B2"/>
                </a:solidFill>
              </a:rPr>
              <a:t>1</a:t>
            </a:r>
            <a:r>
              <a:rPr lang="en-US" sz="2400" dirty="0" smtClean="0">
                <a:solidFill>
                  <a:srgbClr val="B2B2B2"/>
                </a:solidFill>
              </a:rPr>
              <a:t>, K.A. Masarie</a:t>
            </a:r>
            <a:r>
              <a:rPr lang="en-US" sz="2400" baseline="30000" dirty="0" smtClean="0">
                <a:solidFill>
                  <a:srgbClr val="B2B2B2"/>
                </a:solidFill>
              </a:rPr>
              <a:t>1</a:t>
            </a:r>
            <a:r>
              <a:rPr lang="en-US" sz="2400" dirty="0">
                <a:solidFill>
                  <a:srgbClr val="B2B2B2"/>
                </a:solidFill>
              </a:rPr>
              <a:t>, L. </a:t>
            </a:r>
            <a:r>
              <a:rPr lang="en-US" sz="2400" dirty="0" smtClean="0">
                <a:solidFill>
                  <a:srgbClr val="B2B2B2"/>
                </a:solidFill>
              </a:rPr>
              <a:t>Bruhwiler</a:t>
            </a:r>
            <a:r>
              <a:rPr lang="en-US" sz="2400" baseline="30000" dirty="0" smtClean="0">
                <a:solidFill>
                  <a:srgbClr val="B2B2B2"/>
                </a:solidFill>
              </a:rPr>
              <a:t>1</a:t>
            </a:r>
          </a:p>
          <a:p>
            <a:pPr eaLnBrk="1" hangingPunct="1"/>
            <a:r>
              <a:rPr lang="en-US" sz="2400" baseline="30000" dirty="0" smtClean="0">
                <a:solidFill>
                  <a:srgbClr val="B2B2B2"/>
                </a:solidFill>
              </a:rPr>
              <a:t>1</a:t>
            </a:r>
            <a:r>
              <a:rPr lang="en-US" sz="2400" dirty="0" smtClean="0">
                <a:solidFill>
                  <a:srgbClr val="B2B2B2"/>
                </a:solidFill>
              </a:rPr>
              <a:t>NOAA ESRL GMD, </a:t>
            </a:r>
            <a:r>
              <a:rPr lang="en-US" sz="2400" baseline="30000" dirty="0" smtClean="0">
                <a:solidFill>
                  <a:srgbClr val="B2B2B2"/>
                </a:solidFill>
              </a:rPr>
              <a:t>2</a:t>
            </a:r>
            <a:r>
              <a:rPr lang="en-US" sz="2400" dirty="0" smtClean="0">
                <a:solidFill>
                  <a:srgbClr val="B2B2B2"/>
                </a:solidFill>
              </a:rPr>
              <a:t>CIRES,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1991: Pinatubo and the CH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Lifetime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Eruption: 15 June 1991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MT SO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oxidized to SO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to 5 km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ash</a:t>
            </a:r>
            <a:endParaRPr kumimoji="0" lang="en-US" sz="3200" b="0" i="0" u="none" strike="noStrike" kern="0" cap="none" spc="0" normalizeH="0" baseline="3000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Affects [OH] by affecting photochemistry: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absorption of UV by SO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Scattering of UV by ash and aerosols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Dlugokencky, E. J., E. G. Dutton, P. C. </a:t>
            </a:r>
            <a:r>
              <a:rPr lang="en-US" dirty="0" err="1"/>
              <a:t>Novelli</a:t>
            </a:r>
            <a:r>
              <a:rPr lang="en-US" dirty="0"/>
              <a:t>, P. P. Tans, K. A. </a:t>
            </a:r>
            <a:r>
              <a:rPr lang="en-US" dirty="0" err="1"/>
              <a:t>Masarie</a:t>
            </a:r>
            <a:r>
              <a:rPr lang="en-US" dirty="0"/>
              <a:t>, K. O. Lantz, and S. </a:t>
            </a:r>
            <a:r>
              <a:rPr lang="en-US" dirty="0" err="1"/>
              <a:t>Madronich</a:t>
            </a:r>
            <a:r>
              <a:rPr lang="en-US" dirty="0"/>
              <a:t> (1996), </a:t>
            </a:r>
            <a:r>
              <a:rPr lang="en-US" dirty="0" err="1" smtClean="0"/>
              <a:t>Geophys</a:t>
            </a:r>
            <a:r>
              <a:rPr lang="en-US" dirty="0"/>
              <a:t>. Res. </a:t>
            </a:r>
            <a:r>
              <a:rPr lang="en-US" dirty="0" err="1"/>
              <a:t>Lett</a:t>
            </a:r>
            <a:r>
              <a:rPr lang="en-US" dirty="0"/>
              <a:t>., 23(20), 2761–2764, doi:10.1029/96GL02638.</a:t>
            </a:r>
          </a:p>
        </p:txBody>
      </p:sp>
    </p:spTree>
    <p:extLst>
      <p:ext uri="{BB962C8B-B14F-4D97-AF65-F5344CB8AC3E}">
        <p14:creationId xmlns:p14="http://schemas.microsoft.com/office/powerpoint/2010/main" val="375047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Chemistry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(Largest term in CH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budget)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CH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hν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(330 ≥ λ ≥ 290 nm) →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+ 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+ H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→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OH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of formation O(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= j [O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= ∫F(λ) σ(λ) φ(λ)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dλ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556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Also affected CO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5925"/>
            <a:ext cx="8763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+ </a:t>
            </a:r>
            <a:r>
              <a:rPr lang="en-US" sz="2400" dirty="0" err="1">
                <a:solidFill>
                  <a:schemeClr val="bg1"/>
                </a:solidFill>
              </a:rPr>
              <a:t>hν</a:t>
            </a:r>
            <a:r>
              <a:rPr lang="en-US" sz="2400" dirty="0">
                <a:solidFill>
                  <a:schemeClr val="bg1"/>
                </a:solidFill>
              </a:rPr>
              <a:t> (330 ≥ λ ≥ 290 nm) → 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+ 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sz="2400" dirty="0">
                <a:solidFill>
                  <a:schemeClr val="bg1"/>
                </a:solidFill>
              </a:rPr>
              <a:t>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+ 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 → 2 OH</a:t>
            </a:r>
          </a:p>
          <a:p>
            <a:r>
              <a:rPr lang="en-US" sz="2400" dirty="0">
                <a:solidFill>
                  <a:schemeClr val="bg1"/>
                </a:solidFill>
              </a:rPr>
              <a:t> Rate </a:t>
            </a:r>
            <a:r>
              <a:rPr lang="en-US" sz="2400" dirty="0" smtClean="0">
                <a:solidFill>
                  <a:schemeClr val="bg1"/>
                </a:solidFill>
              </a:rPr>
              <a:t>of formation </a:t>
            </a:r>
            <a:r>
              <a:rPr lang="en-US" sz="2400" dirty="0">
                <a:solidFill>
                  <a:schemeClr val="bg1"/>
                </a:solidFill>
              </a:rPr>
              <a:t>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= j [O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893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r="8917" b="6264"/>
          <a:stretch/>
        </p:blipFill>
        <p:spPr>
          <a:xfrm rot="16200000">
            <a:off x="1308022" y="-914400"/>
            <a:ext cx="6527958" cy="8686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719449" y="5367649"/>
            <a:ext cx="2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Louisa Emmons NCAR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2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5656" r="6739" b="1930"/>
          <a:stretch/>
        </p:blipFill>
        <p:spPr>
          <a:xfrm rot="16200000">
            <a:off x="1381510" y="-1028700"/>
            <a:ext cx="6380981" cy="891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3680" y="3389376"/>
            <a:ext cx="135331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Trend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FF00"/>
                </a:solidFill>
              </a:rPr>
              <a:t>SS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r="9383" b="8442"/>
          <a:stretch/>
        </p:blipFill>
        <p:spPr>
          <a:xfrm rot="16200000">
            <a:off x="1229008" y="-914400"/>
            <a:ext cx="6685985" cy="8686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612571" y="3645728"/>
            <a:ext cx="2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Louisa Emmons NCAR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3542" r="2720" b="4812"/>
          <a:stretch/>
        </p:blipFill>
        <p:spPr>
          <a:xfrm rot="16200000">
            <a:off x="1217693" y="-1028699"/>
            <a:ext cx="6708616" cy="8915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018804" y="316079"/>
            <a:ext cx="459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Globally averaged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n-US" sz="2000" baseline="30000" dirty="0" smtClean="0">
                <a:solidFill>
                  <a:srgbClr val="C00000"/>
                </a:solidFill>
              </a:rPr>
              <a:t>13</a:t>
            </a:r>
            <a:r>
              <a:rPr lang="en-US" sz="2000" dirty="0" smtClean="0">
                <a:solidFill>
                  <a:srgbClr val="C00000"/>
                </a:solidFill>
              </a:rPr>
              <a:t>C(CH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04" y="5193792"/>
            <a:ext cx="267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Sylvia Michel, INSTAAR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" r="4640"/>
          <a:stretch/>
        </p:blipFill>
        <p:spPr>
          <a:xfrm rot="16200000">
            <a:off x="1410415" y="-1028700"/>
            <a:ext cx="632317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7706" r="2858" b="1930"/>
          <a:stretch/>
        </p:blipFill>
        <p:spPr>
          <a:xfrm rot="16200000">
            <a:off x="730710" y="-366986"/>
            <a:ext cx="3276004" cy="4389120"/>
          </a:xfrm>
          <a:prstGeom prst="rect">
            <a:avLst/>
          </a:prstGeom>
          <a:solidFill>
            <a:srgbClr val="F8FBE9"/>
          </a:solidFill>
        </p:spPr>
      </p:pic>
      <p:sp>
        <p:nvSpPr>
          <p:cNvPr id="5" name="TextBox 4"/>
          <p:cNvSpPr txBox="1"/>
          <p:nvPr/>
        </p:nvSpPr>
        <p:spPr>
          <a:xfrm>
            <a:off x="4988111" y="1284118"/>
            <a:ext cx="223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SOI: Australian BoM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62" y="211866"/>
            <a:ext cx="413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Precipitation anomalies in tropical wetlands. (Source: GPCP) </a:t>
            </a:r>
          </a:p>
        </p:txBody>
      </p:sp>
      <p:pic>
        <p:nvPicPr>
          <p:cNvPr id="12" name="Picture 11" descr="amazon_flux.png"/>
          <p:cNvPicPr>
            <a:picLocks noChangeAspect="1"/>
          </p:cNvPicPr>
          <p:nvPr/>
        </p:nvPicPr>
        <p:blipFill rotWithShape="1">
          <a:blip r:embed="rId3"/>
          <a:srcRect l="3088" t="5142" r="6493" b="5730"/>
          <a:stretch/>
        </p:blipFill>
        <p:spPr>
          <a:xfrm rot="16200000">
            <a:off x="5403595" y="2409484"/>
            <a:ext cx="2875404" cy="4417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401" y="459970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Increased Amazon 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</a:rPr>
              <a:t> fluxes in wet years.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3901" y="6240640"/>
            <a:ext cx="480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Consistent with decrease in </a:t>
            </a:r>
            <a:r>
              <a:rPr lang="el-GR" sz="2000" dirty="0" smtClean="0">
                <a:solidFill>
                  <a:srgbClr val="FFFF00"/>
                </a:solidFill>
              </a:rPr>
              <a:t>δ</a:t>
            </a:r>
            <a:r>
              <a:rPr lang="en-US" sz="2000" baseline="30000" dirty="0" smtClean="0">
                <a:solidFill>
                  <a:srgbClr val="FFFF00"/>
                </a:solidFill>
              </a:rPr>
              <a:t>13</a:t>
            </a:r>
            <a:r>
              <a:rPr lang="en-US" sz="2000" dirty="0" smtClean="0">
                <a:solidFill>
                  <a:srgbClr val="FFFF00"/>
                </a:solidFill>
              </a:rPr>
              <a:t>C of CH</a:t>
            </a:r>
            <a:r>
              <a:rPr lang="en-US" sz="2000" baseline="-25000" dirty="0" smtClean="0">
                <a:solidFill>
                  <a:srgbClr val="FFFF00"/>
                </a:solidFill>
              </a:rPr>
              <a:t>4</a:t>
            </a:r>
            <a:endParaRPr lang="en-US" sz="2000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795" y="415636"/>
            <a:ext cx="26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Late-1990s - mid-1980s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5761" y="6008914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Interpolar</a:t>
            </a:r>
            <a:r>
              <a:rPr lang="en-US" dirty="0" smtClean="0">
                <a:solidFill>
                  <a:schemeClr val="tx2"/>
                </a:solidFill>
              </a:rPr>
              <a:t> difference (53-90°)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3905" r="1976" b="3360"/>
          <a:stretch/>
        </p:blipFill>
        <p:spPr>
          <a:xfrm rot="16200000">
            <a:off x="5078084" y="-461758"/>
            <a:ext cx="3310450" cy="457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5175" r="5199" b="3177"/>
          <a:stretch/>
        </p:blipFill>
        <p:spPr>
          <a:xfrm rot="16200000">
            <a:off x="756434" y="2668358"/>
            <a:ext cx="3367889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451262" y="2071370"/>
            <a:ext cx="36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measureable change in Arctic CH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emissions.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630" y="4074433"/>
            <a:ext cx="412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Dlugokencky, E. J., </a:t>
            </a:r>
            <a:r>
              <a:rPr lang="nl-NL" dirty="0" smtClean="0"/>
              <a:t>et al.,</a:t>
            </a:r>
            <a:r>
              <a:rPr lang="en-US" dirty="0" err="1" smtClean="0"/>
              <a:t>Geophys</a:t>
            </a:r>
            <a:r>
              <a:rPr lang="en-US" dirty="0"/>
              <a:t>. Res. Lett., 30(19), 1992, doi:10.1029/</a:t>
            </a:r>
          </a:p>
          <a:p>
            <a:r>
              <a:rPr lang="en-US" dirty="0"/>
              <a:t>2003GL018126, 2003.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5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51" y="816429"/>
            <a:ext cx="8229600" cy="5821877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</a:rPr>
              <a:t>NOAA CH</a:t>
            </a:r>
            <a:r>
              <a:rPr lang="en-US" baseline="-25000" dirty="0" smtClean="0">
                <a:solidFill>
                  <a:srgbClr val="B2B2B2"/>
                </a:solidFill>
              </a:rPr>
              <a:t>4</a:t>
            </a:r>
            <a:r>
              <a:rPr lang="en-US" dirty="0" smtClean="0">
                <a:solidFill>
                  <a:srgbClr val="B2B2B2"/>
                </a:solidFill>
              </a:rPr>
              <a:t> data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Quality control</a:t>
            </a:r>
          </a:p>
          <a:p>
            <a:r>
              <a:rPr lang="en-US" dirty="0" smtClean="0">
                <a:solidFill>
                  <a:srgbClr val="B2B2B2"/>
                </a:solidFill>
              </a:rPr>
              <a:t>Long term trends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Approach to steady state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Estimates of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emissions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 err="1" smtClean="0">
                <a:solidFill>
                  <a:srgbClr val="B2B2B2"/>
                </a:solidFill>
              </a:rPr>
              <a:t>Interannual</a:t>
            </a:r>
            <a:r>
              <a:rPr lang="en-US" dirty="0" smtClean="0">
                <a:solidFill>
                  <a:srgbClr val="B2B2B2"/>
                </a:solidFill>
              </a:rPr>
              <a:t> Variability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Eruption of Mt. Pinatubo</a:t>
            </a:r>
          </a:p>
          <a:p>
            <a:r>
              <a:rPr lang="en-US" dirty="0" smtClean="0">
                <a:solidFill>
                  <a:srgbClr val="B2B2B2"/>
                </a:solidFill>
              </a:rPr>
              <a:t>Renewed increase since 2007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Possible causes</a:t>
            </a:r>
          </a:p>
          <a:p>
            <a:r>
              <a:rPr lang="en-US" dirty="0" smtClean="0">
                <a:solidFill>
                  <a:srgbClr val="B2B2B2"/>
                </a:solidFill>
              </a:rPr>
              <a:t>Summary and Conclusions</a:t>
            </a:r>
          </a:p>
          <a:p>
            <a:endParaRPr lang="en-US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755"/>
            <a:ext cx="8229600" cy="80751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and Conclusions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073" y="1021090"/>
            <a:ext cx="8753856" cy="551033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 trend in global emissions: 1984-2006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Emissions from some sectors changing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Changes in WL emissions may have masked increased anthropogenic emissions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Much to learn from IAV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Increased GR and emissions since 2007 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Changes in tropical precipitation (ENSO)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δ</a:t>
            </a:r>
            <a:r>
              <a:rPr lang="en-US" baseline="30000" dirty="0" smtClean="0">
                <a:solidFill>
                  <a:srgbClr val="B2B2B2"/>
                </a:solidFill>
              </a:rPr>
              <a:t>13</a:t>
            </a:r>
            <a:r>
              <a:rPr lang="en-US" dirty="0" smtClean="0">
                <a:solidFill>
                  <a:srgbClr val="B2B2B2"/>
                </a:solidFill>
              </a:rPr>
              <a:t>C </a:t>
            </a:r>
            <a:r>
              <a:rPr lang="en-US" dirty="0">
                <a:solidFill>
                  <a:srgbClr val="B2B2B2"/>
                </a:solidFill>
              </a:rPr>
              <a:t>(CH</a:t>
            </a:r>
            <a:r>
              <a:rPr lang="en-US" baseline="-25000" dirty="0">
                <a:solidFill>
                  <a:srgbClr val="B2B2B2"/>
                </a:solidFill>
              </a:rPr>
              <a:t>4</a:t>
            </a:r>
            <a:r>
              <a:rPr lang="en-US" dirty="0">
                <a:solidFill>
                  <a:srgbClr val="B2B2B2"/>
                </a:solidFill>
              </a:rPr>
              <a:t>) indicates </a:t>
            </a:r>
            <a:r>
              <a:rPr lang="en-US" dirty="0" smtClean="0">
                <a:solidFill>
                  <a:srgbClr val="B2B2B2"/>
                </a:solidFill>
              </a:rPr>
              <a:t>microbial </a:t>
            </a:r>
            <a:r>
              <a:rPr lang="en-US" dirty="0">
                <a:solidFill>
                  <a:srgbClr val="B2B2B2"/>
                </a:solidFill>
              </a:rPr>
              <a:t>source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2014: 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</a:rPr>
              <a:t> GR surged (~12 ppb)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Globally warm, Amazon wet, but reasons unclear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2815" r="24442" b="12553"/>
          <a:stretch/>
        </p:blipFill>
        <p:spPr>
          <a:xfrm>
            <a:off x="914400" y="294953"/>
            <a:ext cx="7315200" cy="62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7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r="6438"/>
          <a:stretch/>
        </p:blipFill>
        <p:spPr>
          <a:xfrm rot="16200000">
            <a:off x="1453156" y="-1028700"/>
            <a:ext cx="6237689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284" r="3369" b="5843"/>
          <a:stretch/>
        </p:blipFill>
        <p:spPr>
          <a:xfrm rot="16200000">
            <a:off x="1160972" y="-1028699"/>
            <a:ext cx="6822058" cy="891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808" y="268224"/>
            <a:ext cx="23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Base: 1961-1990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8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8966" r="6960"/>
          <a:stretch/>
        </p:blipFill>
        <p:spPr>
          <a:xfrm>
            <a:off x="114300" y="14284"/>
            <a:ext cx="8915400" cy="68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4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6402" r="5912" b="2303"/>
          <a:stretch/>
        </p:blipFill>
        <p:spPr>
          <a:xfrm rot="16200000">
            <a:off x="1324247" y="-1028700"/>
            <a:ext cx="6495507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7520" r="2858" b="2302"/>
          <a:stretch/>
        </p:blipFill>
        <p:spPr>
          <a:xfrm rot="16200000">
            <a:off x="1237935" y="-1028700"/>
            <a:ext cx="666813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410"/>
          </a:xfrm>
        </p:spPr>
        <p:txBody>
          <a:bodyPr/>
          <a:lstStyle/>
          <a:p>
            <a:r>
              <a:rPr lang="en-US" sz="3600" dirty="0" smtClean="0"/>
              <a:t>Possible changes to CH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emissions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155"/>
          </a:xfrm>
        </p:spPr>
        <p:txBody>
          <a:bodyPr/>
          <a:lstStyle/>
          <a:p>
            <a:r>
              <a:rPr lang="en-US" sz="2800" dirty="0" smtClean="0"/>
              <a:t>Rice: changing water management </a:t>
            </a:r>
            <a:r>
              <a:rPr lang="en-US" sz="2800" dirty="0" smtClean="0">
                <a:solidFill>
                  <a:srgbClr val="FFFF00"/>
                </a:solidFill>
              </a:rPr>
              <a:t>↓</a:t>
            </a:r>
          </a:p>
          <a:p>
            <a:r>
              <a:rPr lang="en-US" sz="2800" dirty="0" smtClean="0"/>
              <a:t>FF sector: decreased venting and flaring </a:t>
            </a:r>
            <a:r>
              <a:rPr lang="en-US" sz="2800" dirty="0">
                <a:solidFill>
                  <a:srgbClr val="FFFF00"/>
                </a:solidFill>
              </a:rPr>
              <a:t>↓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Emissions mitigation: M2M </a:t>
            </a:r>
            <a:r>
              <a:rPr lang="en-US" sz="2800" dirty="0" smtClean="0">
                <a:solidFill>
                  <a:srgbClr val="FFFF00"/>
                </a:solidFill>
              </a:rPr>
              <a:t>↓</a:t>
            </a:r>
          </a:p>
          <a:p>
            <a:r>
              <a:rPr lang="en-US" sz="2800" dirty="0" smtClean="0"/>
              <a:t>FF emissions: hydraulic fracturing </a:t>
            </a:r>
            <a:r>
              <a:rPr lang="en-US" sz="2800" dirty="0" smtClean="0">
                <a:solidFill>
                  <a:srgbClr val="FFFF00"/>
                </a:solidFill>
              </a:rPr>
              <a:t>↑</a:t>
            </a:r>
          </a:p>
          <a:p>
            <a:r>
              <a:rPr lang="en-US" sz="2800" dirty="0" smtClean="0"/>
              <a:t>Arctic permafrost and hydrates </a:t>
            </a:r>
            <a:r>
              <a:rPr lang="en-US" dirty="0">
                <a:solidFill>
                  <a:srgbClr val="FFFF00"/>
                </a:solidFill>
              </a:rPr>
              <a:t>↑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90600"/>
          <a:ext cx="8610600" cy="5486400"/>
        </p:xfrm>
        <a:graphic>
          <a:graphicData uri="http://schemas.openxmlformats.org/drawingml/2006/table">
            <a:tbl>
              <a:tblPr/>
              <a:tblGrid>
                <a:gridCol w="2744788"/>
                <a:gridCol w="3141662"/>
                <a:gridCol w="2724150"/>
              </a:tblGrid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Bousquet (Tg/yr)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IPCC Range (Tg/yr)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Anthropogenic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110±13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74-106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Enteric fermentation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90±14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76-92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 agriculture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31±5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31-112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Biomass burning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50±8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14-88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Waste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55±11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35-69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Wetlands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147±15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100-231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Termites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23±4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19±6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525±8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503-610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Sinks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Bousquet (Tg/yr)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IPCC (Tg/yr)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Troposphere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448±1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428-511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Stratosphere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37±1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21±3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26-34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492-581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9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Global CH</a:t>
            </a:r>
            <a:r>
              <a:rPr lang="en-US" sz="3600" baseline="-25000">
                <a:solidFill>
                  <a:srgbClr val="FFFF00"/>
                </a:solidFill>
              </a:rPr>
              <a:t>4</a:t>
            </a:r>
            <a:r>
              <a:rPr lang="en-US" sz="3600">
                <a:solidFill>
                  <a:srgbClr val="FFFF00"/>
                </a:solidFill>
              </a:rPr>
              <a:t> Budget by Source </a:t>
            </a:r>
          </a:p>
        </p:txBody>
      </p:sp>
      <p:sp>
        <p:nvSpPr>
          <p:cNvPr id="20540" name="TextBox 5"/>
          <p:cNvSpPr txBox="1">
            <a:spLocks noChangeArrowheads="1"/>
          </p:cNvSpPr>
          <p:nvPr/>
        </p:nvSpPr>
        <p:spPr bwMode="auto">
          <a:xfrm>
            <a:off x="304800" y="6477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Bousquet et al., 2006, </a:t>
            </a:r>
            <a:r>
              <a:rPr lang="en-US" i="1">
                <a:solidFill>
                  <a:srgbClr val="FFFF00"/>
                </a:solidFill>
              </a:rPr>
              <a:t>Nature</a:t>
            </a:r>
            <a:r>
              <a:rPr lang="en-US">
                <a:solidFill>
                  <a:srgbClr val="FFFF00"/>
                </a:solidFill>
              </a:rPr>
              <a:t>, </a:t>
            </a:r>
            <a:r>
              <a:rPr lang="en-US" b="1">
                <a:solidFill>
                  <a:srgbClr val="FFFF00"/>
                </a:solidFill>
              </a:rPr>
              <a:t>443</a:t>
            </a:r>
            <a:r>
              <a:rPr lang="en-US">
                <a:solidFill>
                  <a:srgbClr val="FFFF00"/>
                </a:solidFill>
              </a:rPr>
              <a:t>, 439-443, doi:10.1038/nature05132.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4800" y="5867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5867400"/>
            <a:ext cx="8839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35025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*Weekly samples	*Portable sampler	*Analyzed by </a:t>
            </a:r>
            <a:r>
              <a:rPr lang="en-US" sz="2000" dirty="0" smtClean="0">
                <a:solidFill>
                  <a:schemeClr val="tx2"/>
                </a:solidFill>
              </a:rPr>
              <a:t>GC/FID</a:t>
            </a:r>
            <a:endParaRPr lang="en-US" sz="2000" dirty="0">
              <a:solidFill>
                <a:schemeClr val="tx2"/>
              </a:solidFill>
            </a:endParaRPr>
          </a:p>
          <a:p>
            <a:pPr defTabSz="835025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* Cooperative		*Broad participation	*</a:t>
            </a:r>
            <a:r>
              <a:rPr lang="en-US" sz="1600" dirty="0" err="1">
                <a:solidFill>
                  <a:schemeClr val="tx2"/>
                </a:solidFill>
              </a:rPr>
              <a:t>www.esrl.noaa.gov/gmd/ccgg/iadv</a:t>
            </a:r>
            <a:r>
              <a:rPr lang="en-US" sz="16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815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GMD Global Cooperative Air Sampling Network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12690" r="9858" b="15709"/>
          <a:stretch/>
        </p:blipFill>
        <p:spPr>
          <a:xfrm>
            <a:off x="685800" y="771099"/>
            <a:ext cx="7772400" cy="50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Quality Control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5714" r="9631" b="8856"/>
          <a:stretch/>
        </p:blipFill>
        <p:spPr>
          <a:xfrm>
            <a:off x="4609110" y="152400"/>
            <a:ext cx="425919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9176" r="9841" b="10476"/>
          <a:stretch/>
        </p:blipFill>
        <p:spPr>
          <a:xfrm>
            <a:off x="120238" y="152399"/>
            <a:ext cx="43749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4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8212" y="-1028700"/>
            <a:ext cx="6527578" cy="8915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945081" y="244115"/>
            <a:ext cx="3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Barrow, Alaska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6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272" r="7678" b="4268"/>
          <a:stretch/>
        </p:blipFill>
        <p:spPr>
          <a:xfrm rot="16200000">
            <a:off x="1412658" y="-1028700"/>
            <a:ext cx="6318686" cy="891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5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6296" r="5839" b="1111"/>
          <a:stretch/>
        </p:blipFill>
        <p:spPr>
          <a:xfrm rot="16200000">
            <a:off x="1362455" y="-1028700"/>
            <a:ext cx="6419092" cy="8915400"/>
          </a:xfrm>
          <a:prstGeom prst="rect">
            <a:avLst/>
          </a:prstGeom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698176" y="2233551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](t) = 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-([CH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>
                <a:solidFill>
                  <a:schemeClr val="accent2"/>
                </a:solidFill>
              </a:rPr>
              <a:t>0</a:t>
            </a:r>
            <a:r>
              <a:rPr lang="en-US" sz="2000" i="1" dirty="0">
                <a:solidFill>
                  <a:schemeClr val="accent2"/>
                </a:solidFill>
              </a:rPr>
              <a:t>)e</a:t>
            </a:r>
            <a:r>
              <a:rPr lang="en-US" sz="2000" i="1" baseline="30000" dirty="0">
                <a:solidFill>
                  <a:schemeClr val="accent2"/>
                </a:solidFill>
              </a:rPr>
              <a:t>-t/</a:t>
            </a:r>
            <a:r>
              <a:rPr lang="el-GR" sz="2000" i="1" baseline="30000" dirty="0">
                <a:solidFill>
                  <a:schemeClr val="accent2"/>
                </a:solidFill>
              </a:rPr>
              <a:t>τ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4224" y="1404458"/>
            <a:ext cx="1841627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Lifetime ≈ 9.3 yr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552864" y="1981399"/>
            <a:ext cx="533400" cy="31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 r="4702"/>
          <a:stretch/>
        </p:blipFill>
        <p:spPr>
          <a:xfrm rot="16200000">
            <a:off x="1324861" y="-1051560"/>
            <a:ext cx="6494279" cy="89611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50049" y="5053866"/>
            <a:ext cx="4282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Average Emissions = </a:t>
            </a:r>
            <a:r>
              <a:rPr lang="en-US" dirty="0" smtClean="0">
                <a:solidFill>
                  <a:srgbClr val="0000FF"/>
                </a:solidFill>
              </a:rPr>
              <a:t>551 </a:t>
            </a:r>
            <a:r>
              <a:rPr lang="en-US" dirty="0">
                <a:solidFill>
                  <a:srgbClr val="0000FF"/>
                </a:solidFill>
              </a:rPr>
              <a:t>± </a:t>
            </a:r>
            <a:r>
              <a:rPr lang="en-US" dirty="0" smtClean="0">
                <a:solidFill>
                  <a:srgbClr val="0000FF"/>
                </a:solidFill>
              </a:rPr>
              <a:t>15 </a:t>
            </a:r>
            <a:r>
              <a:rPr lang="en-US" dirty="0" err="1">
                <a:solidFill>
                  <a:srgbClr val="0000FF"/>
                </a:solidFill>
              </a:rPr>
              <a:t>Tg</a:t>
            </a:r>
            <a:r>
              <a:rPr lang="en-US" dirty="0">
                <a:solidFill>
                  <a:srgbClr val="0000FF"/>
                </a:solidFill>
              </a:rPr>
              <a:t> CH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endParaRPr 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2858" y="4695352"/>
            <a:ext cx="29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Trend = 0 ± 0.6 </a:t>
            </a:r>
            <a:r>
              <a:rPr lang="en-US" dirty="0" err="1" smtClean="0">
                <a:solidFill>
                  <a:srgbClr val="00B050"/>
                </a:solidFill>
              </a:rPr>
              <a:t>Tg</a:t>
            </a:r>
            <a:r>
              <a:rPr lang="en-US" dirty="0" smtClean="0">
                <a:solidFill>
                  <a:srgbClr val="00B050"/>
                </a:solidFill>
              </a:rPr>
              <a:t> CH</a:t>
            </a:r>
            <a:r>
              <a:rPr lang="en-US" baseline="-25000" dirty="0" smtClean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yr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36103" y="478101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Emissions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=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d[CH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]/</a:t>
            </a:r>
            <a:r>
              <a:rPr lang="en-US" sz="2000" dirty="0" err="1">
                <a:solidFill>
                  <a:srgbClr val="C00000"/>
                </a:solidFill>
              </a:rPr>
              <a:t>dt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[CH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1640" y="47325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Lifetime (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) = 9.1 </a:t>
            </a:r>
            <a:r>
              <a:rPr lang="en-US" dirty="0" err="1" smtClean="0">
                <a:solidFill>
                  <a:srgbClr val="0000FF"/>
                </a:solidFill>
                <a:sym typeface="Symbol" pitchFamily="18" charset="2"/>
              </a:rPr>
              <a:t>yr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4268" r="3959"/>
          <a:stretch/>
        </p:blipFill>
        <p:spPr>
          <a:xfrm rot="16200000">
            <a:off x="815637" y="-414757"/>
            <a:ext cx="2940727" cy="4114800"/>
          </a:xfrm>
          <a:prstGeom prst="rect">
            <a:avLst/>
          </a:prstGeom>
          <a:solidFill>
            <a:srgbClr val="F8FBE9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2453" r="3464" b="1364"/>
          <a:stretch/>
        </p:blipFill>
        <p:spPr>
          <a:xfrm rot="16200000">
            <a:off x="5299756" y="-410003"/>
            <a:ext cx="2950235" cy="4114800"/>
          </a:xfrm>
          <a:prstGeom prst="rect">
            <a:avLst/>
          </a:prstGeom>
          <a:solidFill>
            <a:srgbClr val="F8FBE9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271" r="5198"/>
          <a:stretch/>
        </p:blipFill>
        <p:spPr>
          <a:xfrm rot="16200000">
            <a:off x="868593" y="2925995"/>
            <a:ext cx="2834813" cy="4114800"/>
          </a:xfrm>
          <a:prstGeom prst="rect">
            <a:avLst/>
          </a:prstGeom>
          <a:solidFill>
            <a:srgbClr val="F8FBE9"/>
          </a:solidFill>
        </p:spPr>
      </p:pic>
      <p:sp>
        <p:nvSpPr>
          <p:cNvPr id="5" name="TextBox 4"/>
          <p:cNvSpPr txBox="1"/>
          <p:nvPr/>
        </p:nvSpPr>
        <p:spPr>
          <a:xfrm>
            <a:off x="4717473" y="3565988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From BP Statistical Review of World Energy, 2015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521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171591</TotalTime>
  <Words>584</Words>
  <Application>Microsoft Office PowerPoint</Application>
  <PresentationFormat>On-screen Show (4:3)</PresentationFormat>
  <Paragraphs>128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What have we learned from three decades of atmospheric CH4 measurements? 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changes to CH4 emissions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Trends in the Atmospheric Methane Burden</dc:title>
  <dc:creator>Edward Dlugokencky</dc:creator>
  <cp:lastModifiedBy>Ed Dlugokencky</cp:lastModifiedBy>
  <cp:revision>2893</cp:revision>
  <cp:lastPrinted>2015-09-10T15:59:45Z</cp:lastPrinted>
  <dcterms:created xsi:type="dcterms:W3CDTF">2008-11-06T22:49:12Z</dcterms:created>
  <dcterms:modified xsi:type="dcterms:W3CDTF">2015-09-11T15:21:11Z</dcterms:modified>
</cp:coreProperties>
</file>