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61" r:id="rId4"/>
    <p:sldId id="258" r:id="rId5"/>
    <p:sldId id="278" r:id="rId6"/>
    <p:sldId id="279" r:id="rId7"/>
    <p:sldId id="280" r:id="rId8"/>
    <p:sldId id="277" r:id="rId9"/>
    <p:sldId id="281" r:id="rId10"/>
    <p:sldId id="282" r:id="rId11"/>
    <p:sldId id="286" r:id="rId12"/>
    <p:sldId id="260" r:id="rId13"/>
    <p:sldId id="262" r:id="rId14"/>
    <p:sldId id="263" r:id="rId15"/>
    <p:sldId id="265" r:id="rId16"/>
    <p:sldId id="267" r:id="rId17"/>
    <p:sldId id="266" r:id="rId18"/>
    <p:sldId id="264" r:id="rId19"/>
    <p:sldId id="283" r:id="rId20"/>
    <p:sldId id="284" r:id="rId21"/>
    <p:sldId id="285" r:id="rId22"/>
    <p:sldId id="276" r:id="rId23"/>
    <p:sldId id="273" r:id="rId24"/>
    <p:sldId id="268" r:id="rId25"/>
    <p:sldId id="272" r:id="rId26"/>
    <p:sldId id="275" r:id="rId27"/>
    <p:sldId id="274" r:id="rId28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6422BB4-0AB3-478B-8E07-5F05DF085B8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F157F99-1D87-485E-BADE-A3968330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4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7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7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5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5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5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BDB8-17C9-496F-8E26-644F1DE9CBC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5984-FF50-4DC8-8303-14EB1BB6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NOAA ESRL GMD Carbon Cycle GHG Measurement Program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 Dlugokencky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8212" y="-1028700"/>
            <a:ext cx="6527578" cy="8915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945081" y="198395"/>
            <a:ext cx="325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Barrow, Alaska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1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3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272" r="7678" b="4268"/>
          <a:stretch/>
        </p:blipFill>
        <p:spPr>
          <a:xfrm rot="16200000">
            <a:off x="1412658" y="-1028700"/>
            <a:ext cx="6318686" cy="891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57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6296" r="5839" b="1111"/>
          <a:stretch/>
        </p:blipFill>
        <p:spPr>
          <a:xfrm rot="16200000">
            <a:off x="1362455" y="-1028700"/>
            <a:ext cx="6419092" cy="8915400"/>
          </a:xfrm>
          <a:prstGeom prst="rect">
            <a:avLst/>
          </a:prstGeom>
        </p:spPr>
      </p:pic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731068" y="2252356"/>
            <a:ext cx="3974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</a:rPr>
              <a:t>[CH</a:t>
            </a:r>
            <a:r>
              <a:rPr lang="en-US" sz="2000" i="1" baseline="-25000" dirty="0">
                <a:solidFill>
                  <a:srgbClr val="00B050"/>
                </a:solidFill>
              </a:rPr>
              <a:t>4</a:t>
            </a:r>
            <a:r>
              <a:rPr lang="en-US" sz="2000" i="1" dirty="0">
                <a:solidFill>
                  <a:srgbClr val="00B050"/>
                </a:solidFill>
              </a:rPr>
              <a:t>](t) = [CH</a:t>
            </a:r>
            <a:r>
              <a:rPr lang="en-US" sz="2000" i="1" baseline="-25000" dirty="0">
                <a:solidFill>
                  <a:srgbClr val="00B050"/>
                </a:solidFill>
              </a:rPr>
              <a:t>4</a:t>
            </a:r>
            <a:r>
              <a:rPr lang="en-US" sz="2000" i="1" dirty="0">
                <a:solidFill>
                  <a:srgbClr val="00B050"/>
                </a:solidFill>
              </a:rPr>
              <a:t>]</a:t>
            </a:r>
            <a:r>
              <a:rPr lang="en-US" sz="2000" i="1" baseline="-25000" dirty="0" err="1">
                <a:solidFill>
                  <a:srgbClr val="00B050"/>
                </a:solidFill>
              </a:rPr>
              <a:t>ss</a:t>
            </a:r>
            <a:r>
              <a:rPr lang="en-US" sz="2000" i="1" dirty="0">
                <a:solidFill>
                  <a:srgbClr val="00B050"/>
                </a:solidFill>
              </a:rPr>
              <a:t>-([CH</a:t>
            </a:r>
            <a:r>
              <a:rPr lang="en-US" sz="2000" i="1" baseline="-25000" dirty="0">
                <a:solidFill>
                  <a:srgbClr val="00B050"/>
                </a:solidFill>
              </a:rPr>
              <a:t>4</a:t>
            </a:r>
            <a:r>
              <a:rPr lang="en-US" sz="2000" i="1" dirty="0">
                <a:solidFill>
                  <a:srgbClr val="00B050"/>
                </a:solidFill>
              </a:rPr>
              <a:t>]</a:t>
            </a:r>
            <a:r>
              <a:rPr lang="en-US" sz="2000" i="1" baseline="-25000" dirty="0" err="1">
                <a:solidFill>
                  <a:srgbClr val="00B050"/>
                </a:solidFill>
              </a:rPr>
              <a:t>ss</a:t>
            </a:r>
            <a:r>
              <a:rPr lang="en-US" sz="2000" i="1" dirty="0">
                <a:solidFill>
                  <a:srgbClr val="00B050"/>
                </a:solidFill>
              </a:rPr>
              <a:t>-[CH</a:t>
            </a:r>
            <a:r>
              <a:rPr lang="en-US" sz="2000" i="1" baseline="-25000" dirty="0">
                <a:solidFill>
                  <a:srgbClr val="00B050"/>
                </a:solidFill>
              </a:rPr>
              <a:t>4</a:t>
            </a:r>
            <a:r>
              <a:rPr lang="en-US" sz="2000" i="1" dirty="0">
                <a:solidFill>
                  <a:srgbClr val="00B050"/>
                </a:solidFill>
              </a:rPr>
              <a:t>]</a:t>
            </a:r>
            <a:r>
              <a:rPr lang="en-US" sz="2000" i="1" baseline="-25000" dirty="0">
                <a:solidFill>
                  <a:srgbClr val="00B050"/>
                </a:solidFill>
              </a:rPr>
              <a:t>0</a:t>
            </a:r>
            <a:r>
              <a:rPr lang="en-US" sz="2000" i="1" dirty="0">
                <a:solidFill>
                  <a:srgbClr val="00B050"/>
                </a:solidFill>
              </a:rPr>
              <a:t>)e</a:t>
            </a:r>
            <a:r>
              <a:rPr lang="en-US" sz="2000" i="1" baseline="30000" dirty="0">
                <a:solidFill>
                  <a:srgbClr val="00B050"/>
                </a:solidFill>
              </a:rPr>
              <a:t>-t/</a:t>
            </a:r>
            <a:r>
              <a:rPr lang="el-GR" sz="2000" i="1" baseline="30000" dirty="0">
                <a:solidFill>
                  <a:srgbClr val="00B050"/>
                </a:solidFill>
              </a:rPr>
              <a:t>τ</a:t>
            </a: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13716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Lifetime ≈ 9.4 yr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91400" y="1676400"/>
            <a:ext cx="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9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5134" r="5253"/>
          <a:stretch/>
        </p:blipFill>
        <p:spPr>
          <a:xfrm rot="16200000">
            <a:off x="1386507" y="-1044687"/>
            <a:ext cx="6370986" cy="89154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7800" y="1524000"/>
            <a:ext cx="4282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Average Emissions = </a:t>
            </a:r>
            <a:r>
              <a:rPr lang="en-US" dirty="0" smtClean="0">
                <a:solidFill>
                  <a:srgbClr val="0000FF"/>
                </a:solidFill>
              </a:rPr>
              <a:t>550 </a:t>
            </a:r>
            <a:r>
              <a:rPr lang="en-US" dirty="0">
                <a:solidFill>
                  <a:srgbClr val="0000FF"/>
                </a:solidFill>
              </a:rPr>
              <a:t>± </a:t>
            </a:r>
            <a:r>
              <a:rPr lang="en-US" dirty="0" smtClean="0">
                <a:solidFill>
                  <a:srgbClr val="0000FF"/>
                </a:solidFill>
              </a:rPr>
              <a:t>13 </a:t>
            </a:r>
            <a:r>
              <a:rPr lang="en-US" dirty="0" err="1">
                <a:solidFill>
                  <a:srgbClr val="0000FF"/>
                </a:solidFill>
              </a:rPr>
              <a:t>Tg</a:t>
            </a:r>
            <a:r>
              <a:rPr lang="en-US" dirty="0">
                <a:solidFill>
                  <a:srgbClr val="0000FF"/>
                </a:solidFill>
              </a:rPr>
              <a:t> CH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endParaRPr lang="en-US" sz="1600" baseline="30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867965"/>
            <a:ext cx="299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Trend = 0 ± 0.6 </a:t>
            </a:r>
            <a:r>
              <a:rPr lang="en-US" dirty="0" err="1" smtClean="0">
                <a:solidFill>
                  <a:srgbClr val="00B050"/>
                </a:solidFill>
              </a:rPr>
              <a:t>Tg</a:t>
            </a:r>
            <a:r>
              <a:rPr lang="en-US" dirty="0" smtClean="0">
                <a:solidFill>
                  <a:srgbClr val="00B050"/>
                </a:solidFill>
              </a:rPr>
              <a:t> CH</a:t>
            </a:r>
            <a:r>
              <a:rPr lang="en-US" baseline="-25000" dirty="0" smtClean="0">
                <a:solidFill>
                  <a:srgbClr val="00B050"/>
                </a:solidFill>
              </a:rPr>
              <a:t>4</a:t>
            </a:r>
            <a:r>
              <a:rPr lang="en-US" dirty="0" smtClean="0">
                <a:solidFill>
                  <a:srgbClr val="00B050"/>
                </a:solidFill>
              </a:rPr>
              <a:t> yr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0665" y="373069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Lifetime (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) = 9.1 </a:t>
            </a:r>
            <a:r>
              <a:rPr lang="en-US" dirty="0" err="1" smtClean="0">
                <a:solidFill>
                  <a:srgbClr val="0000FF"/>
                </a:solidFill>
                <a:sym typeface="Symbol" pitchFamily="18" charset="2"/>
              </a:rPr>
              <a:t>yr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36103" y="342291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404BC"/>
                </a:solidFill>
              </a:rPr>
              <a:t>Emissions =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d[CH</a:t>
            </a:r>
            <a:r>
              <a:rPr lang="en-US" sz="2000" baseline="-25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C00000"/>
                </a:solidFill>
              </a:rPr>
              <a:t>]/</a:t>
            </a:r>
            <a:r>
              <a:rPr lang="en-US" sz="2000" dirty="0" err="1">
                <a:solidFill>
                  <a:srgbClr val="C00000"/>
                </a:solidFill>
              </a:rPr>
              <a:t>dt</a:t>
            </a:r>
            <a:r>
              <a:rPr lang="en-US" sz="2000" dirty="0">
                <a:solidFill>
                  <a:srgbClr val="0404BC"/>
                </a:solidFill>
              </a:rPr>
              <a:t> + </a:t>
            </a:r>
            <a:r>
              <a:rPr lang="en-US" sz="2000" dirty="0">
                <a:solidFill>
                  <a:srgbClr val="C00000"/>
                </a:solidFill>
              </a:rPr>
              <a:t>[CH</a:t>
            </a:r>
            <a:r>
              <a:rPr lang="en-US" sz="2000" baseline="-25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C00000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84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Pinatubo and Chemistry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(Largest term in CH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budget)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CH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hν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(330 ≥ λ ≥ 290 nm) → O(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D) + 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O(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D) + 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 →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OH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Rate of formation O(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D) = j [O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 = ∫F(λ) σ(λ) φ(λ)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dλ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700" y="5562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Also affected CO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6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2_Jun17_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2575"/>
            <a:ext cx="43053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AI_Jun16_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3390" y="2823783"/>
            <a:ext cx="4781550" cy="352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96279" y="2104698"/>
            <a:ext cx="35486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AI &lt; 0.1 means clear sky; AI &gt; 4 obscures mid-day sun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9160" y="282575"/>
            <a:ext cx="433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Eruption of Mt. Pinatubo: 15 June, 1991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268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5925"/>
            <a:ext cx="8763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62200" y="4572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+ </a:t>
            </a:r>
            <a:r>
              <a:rPr lang="en-US" sz="2400" dirty="0" err="1"/>
              <a:t>hν</a:t>
            </a:r>
            <a:r>
              <a:rPr lang="en-US" sz="2400" dirty="0"/>
              <a:t> (330 ≥ λ ≥ 290 nm) → O(</a:t>
            </a:r>
            <a:r>
              <a:rPr lang="en-US" sz="2400" baseline="30000" dirty="0"/>
              <a:t>1</a:t>
            </a:r>
            <a:r>
              <a:rPr lang="en-US" sz="2400" dirty="0"/>
              <a:t>D) + O</a:t>
            </a:r>
            <a:r>
              <a:rPr lang="en-US" sz="2400" baseline="-25000" dirty="0"/>
              <a:t>2</a:t>
            </a:r>
          </a:p>
          <a:p>
            <a:r>
              <a:rPr lang="en-US" sz="2400" dirty="0"/>
              <a:t>O(</a:t>
            </a:r>
            <a:r>
              <a:rPr lang="en-US" sz="2400" baseline="30000" dirty="0"/>
              <a:t>1</a:t>
            </a:r>
            <a:r>
              <a:rPr lang="en-US" sz="2400" dirty="0"/>
              <a:t>D) + H</a:t>
            </a:r>
            <a:r>
              <a:rPr lang="en-US" sz="2400" baseline="-25000" dirty="0"/>
              <a:t>2</a:t>
            </a:r>
            <a:r>
              <a:rPr lang="en-US" sz="2400" dirty="0"/>
              <a:t>O → 2 OH</a:t>
            </a:r>
          </a:p>
          <a:p>
            <a:r>
              <a:rPr lang="en-US" sz="2400" dirty="0"/>
              <a:t> Rate </a:t>
            </a:r>
            <a:r>
              <a:rPr lang="en-US" sz="2400" dirty="0" smtClean="0"/>
              <a:t>of formation </a:t>
            </a:r>
            <a:r>
              <a:rPr lang="en-US" sz="2400" dirty="0"/>
              <a:t>O(</a:t>
            </a:r>
            <a:r>
              <a:rPr lang="en-US" sz="2400" baseline="30000" dirty="0"/>
              <a:t>1</a:t>
            </a:r>
            <a:r>
              <a:rPr lang="en-US" sz="2400" dirty="0"/>
              <a:t>D) = j [O</a:t>
            </a:r>
            <a:r>
              <a:rPr lang="en-US" sz="2400" baseline="-25000" dirty="0"/>
              <a:t>3</a:t>
            </a:r>
            <a:r>
              <a:rPr lang="en-US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9125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5098" r="3113" b="4725"/>
          <a:stretch/>
        </p:blipFill>
        <p:spPr>
          <a:xfrm rot="16200000">
            <a:off x="1173464" y="-1028700"/>
            <a:ext cx="6797073" cy="891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804" y="316079"/>
            <a:ext cx="459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Globally averaged CH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en-US" sz="2000" baseline="30000" dirty="0" smtClean="0">
                <a:solidFill>
                  <a:srgbClr val="C00000"/>
                </a:solidFill>
              </a:rPr>
              <a:t>13</a:t>
            </a:r>
            <a:r>
              <a:rPr lang="en-US" sz="2000" dirty="0" smtClean="0">
                <a:solidFill>
                  <a:srgbClr val="C00000"/>
                </a:solidFill>
              </a:rPr>
              <a:t>C(CH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8804" y="5193792"/>
            <a:ext cx="267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Sylvia Michel, INSTAAR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71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" r="4640"/>
          <a:stretch/>
        </p:blipFill>
        <p:spPr>
          <a:xfrm rot="16200000">
            <a:off x="1410415" y="-1028700"/>
            <a:ext cx="6323171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6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Projects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326380"/>
          </a:xfrm>
        </p:spPr>
        <p:txBody>
          <a:bodyPr>
            <a:normAutofit/>
          </a:bodyPr>
          <a:lstStyle/>
          <a:p>
            <a:r>
              <a:rPr lang="en-US" dirty="0" smtClean="0"/>
              <a:t>Tall towers - N American focus</a:t>
            </a:r>
          </a:p>
          <a:p>
            <a:r>
              <a:rPr lang="en-US" dirty="0" smtClean="0"/>
              <a:t>Aircraft Vertical Profiles - N American focus</a:t>
            </a:r>
          </a:p>
          <a:p>
            <a:r>
              <a:rPr lang="en-US" dirty="0" smtClean="0"/>
              <a:t>Observatory - Global background focus</a:t>
            </a:r>
          </a:p>
          <a:p>
            <a:r>
              <a:rPr lang="en-US" dirty="0" smtClean="0"/>
              <a:t>Cooperative global air sampling network</a:t>
            </a:r>
          </a:p>
          <a:p>
            <a:pPr lvl="1"/>
            <a:r>
              <a:rPr lang="en-US" dirty="0" smtClean="0"/>
              <a:t>Constrain large scale GHG budgets</a:t>
            </a:r>
          </a:p>
          <a:p>
            <a:pPr lvl="1"/>
            <a:r>
              <a:rPr lang="en-US" dirty="0" smtClean="0"/>
              <a:t>Weekly discrete air samples</a:t>
            </a:r>
          </a:p>
          <a:p>
            <a:pPr lvl="1"/>
            <a:r>
              <a:rPr lang="en-US" dirty="0" smtClean="0"/>
              <a:t>Analyzed in Boulder</a:t>
            </a:r>
          </a:p>
          <a:p>
            <a:pPr lvl="2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(+</a:t>
            </a:r>
            <a:r>
              <a:rPr lang="en-US" dirty="0" err="1" smtClean="0"/>
              <a:t>iso</a:t>
            </a:r>
            <a:r>
              <a:rPr lang="en-US" dirty="0" smtClean="0"/>
              <a:t>), CH</a:t>
            </a:r>
            <a:r>
              <a:rPr lang="en-US" baseline="-25000" dirty="0" smtClean="0"/>
              <a:t>4</a:t>
            </a:r>
            <a:r>
              <a:rPr lang="en-US" dirty="0" smtClean="0"/>
              <a:t> (+</a:t>
            </a:r>
            <a:r>
              <a:rPr lang="en-US" dirty="0" err="1" smtClean="0"/>
              <a:t>iso</a:t>
            </a:r>
            <a:r>
              <a:rPr lang="en-US" dirty="0" smtClean="0"/>
              <a:t>), N</a:t>
            </a:r>
            <a:r>
              <a:rPr lang="en-US" baseline="-25000" dirty="0" smtClean="0"/>
              <a:t>2</a:t>
            </a:r>
            <a:r>
              <a:rPr lang="en-US" dirty="0" smtClean="0"/>
              <a:t>O, SF</a:t>
            </a:r>
            <a:r>
              <a:rPr lang="en-US" baseline="-25000" dirty="0" smtClean="0"/>
              <a:t>6</a:t>
            </a:r>
            <a:r>
              <a:rPr lang="en-US" dirty="0" smtClean="0"/>
              <a:t>, CO, H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Suite of ODSs (PFPs (i.e., tower and VP) only)</a:t>
            </a:r>
          </a:p>
          <a:p>
            <a:pPr lvl="2"/>
            <a:r>
              <a:rPr lang="en-US" dirty="0" smtClean="0"/>
              <a:t>Suite of NMHC (CU INSTAAR)</a:t>
            </a:r>
          </a:p>
        </p:txBody>
      </p:sp>
    </p:spTree>
    <p:extLst>
      <p:ext uri="{BB962C8B-B14F-4D97-AF65-F5344CB8AC3E}">
        <p14:creationId xmlns:p14="http://schemas.microsoft.com/office/powerpoint/2010/main" val="283928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7706" r="2858" b="1930"/>
          <a:stretch/>
        </p:blipFill>
        <p:spPr>
          <a:xfrm rot="16200000">
            <a:off x="730710" y="-366986"/>
            <a:ext cx="3276004" cy="4389120"/>
          </a:xfrm>
          <a:prstGeom prst="rect">
            <a:avLst/>
          </a:prstGeom>
          <a:solidFill>
            <a:srgbClr val="F8FBE9"/>
          </a:solidFill>
        </p:spPr>
      </p:pic>
      <p:sp>
        <p:nvSpPr>
          <p:cNvPr id="3" name="TextBox 2"/>
          <p:cNvSpPr txBox="1"/>
          <p:nvPr/>
        </p:nvSpPr>
        <p:spPr>
          <a:xfrm>
            <a:off x="4988111" y="1284118"/>
            <a:ext cx="223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SOI: Australian BoM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1562" y="211866"/>
            <a:ext cx="413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Precipitation anomalies in tropical wetlands. (Source: GPCP) </a:t>
            </a:r>
          </a:p>
        </p:txBody>
      </p:sp>
      <p:pic>
        <p:nvPicPr>
          <p:cNvPr id="5" name="Picture 4" descr="amazon_flux.png"/>
          <p:cNvPicPr>
            <a:picLocks noChangeAspect="1"/>
          </p:cNvPicPr>
          <p:nvPr/>
        </p:nvPicPr>
        <p:blipFill rotWithShape="1">
          <a:blip r:embed="rId3"/>
          <a:srcRect l="3088" t="5142" r="6493" b="5730"/>
          <a:stretch/>
        </p:blipFill>
        <p:spPr>
          <a:xfrm rot="16200000">
            <a:off x="5403595" y="2409484"/>
            <a:ext cx="2875404" cy="4417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401" y="459970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Increased Amazon CH</a:t>
            </a:r>
            <a:r>
              <a:rPr lang="en-US" baseline="-25000" dirty="0" smtClean="0">
                <a:solidFill>
                  <a:schemeClr val="tx2"/>
                </a:solidFill>
              </a:rPr>
              <a:t>4</a:t>
            </a:r>
            <a:r>
              <a:rPr lang="en-US" dirty="0" smtClean="0">
                <a:solidFill>
                  <a:schemeClr val="tx2"/>
                </a:solidFill>
              </a:rPr>
              <a:t> fluxes in wet years.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901" y="6240640"/>
            <a:ext cx="480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Consistent with decrease in </a:t>
            </a:r>
            <a:r>
              <a:rPr lang="el-GR" sz="2000" dirty="0" smtClean="0">
                <a:solidFill>
                  <a:schemeClr val="accent3">
                    <a:lumMod val="75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accent3">
                    <a:lumMod val="75000"/>
                  </a:schemeClr>
                </a:solidFill>
              </a:rPr>
              <a:t>13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 of CH</a:t>
            </a:r>
            <a:r>
              <a:rPr lang="en-US" sz="2000" baseline="-250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en-US" sz="20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4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95" y="415636"/>
            <a:ext cx="263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Late-1990s - mid-1980s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5761" y="6008914"/>
            <a:ext cx="311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Interpolar</a:t>
            </a:r>
            <a:r>
              <a:rPr lang="en-US" dirty="0" smtClean="0">
                <a:solidFill>
                  <a:schemeClr val="tx2"/>
                </a:solidFill>
              </a:rPr>
              <a:t> difference (53-90°)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t="3905" r="1976" b="3360"/>
          <a:stretch/>
        </p:blipFill>
        <p:spPr>
          <a:xfrm rot="16200000">
            <a:off x="5078084" y="-461758"/>
            <a:ext cx="3310450" cy="457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5175" r="5199" b="3177"/>
          <a:stretch/>
        </p:blipFill>
        <p:spPr>
          <a:xfrm rot="16200000">
            <a:off x="756434" y="2668358"/>
            <a:ext cx="3367889" cy="457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451262" y="1389413"/>
            <a:ext cx="36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 measureable change in Arctic CH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emissions.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04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NOAA’s Global Cooperative Air Sampling Network is invaluable for understanding large scale features of global budgets of LLGHGs</a:t>
            </a:r>
          </a:p>
          <a:p>
            <a:r>
              <a:rPr lang="en-US" dirty="0" smtClean="0"/>
              <a:t>No trend in total global emissions 1984-2006</a:t>
            </a:r>
          </a:p>
          <a:p>
            <a:r>
              <a:rPr lang="en-US" dirty="0" smtClean="0"/>
              <a:t>Change in budget since 2007</a:t>
            </a:r>
          </a:p>
          <a:p>
            <a:r>
              <a:rPr lang="en-US" dirty="0" smtClean="0"/>
              <a:t>Much to learn studying IAV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92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7098" r="10151" b="6270"/>
          <a:stretch/>
        </p:blipFill>
        <p:spPr>
          <a:xfrm>
            <a:off x="365760" y="67225"/>
            <a:ext cx="8412480" cy="672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8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4934" r="8728" b="4410"/>
          <a:stretch/>
        </p:blipFill>
        <p:spPr>
          <a:xfrm rot="16200000">
            <a:off x="737136" y="-451585"/>
            <a:ext cx="3303467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13316" r="11818" b="11036"/>
          <a:stretch/>
        </p:blipFill>
        <p:spPr>
          <a:xfrm>
            <a:off x="4491990" y="3486149"/>
            <a:ext cx="4572000" cy="3311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7360" y="4491990"/>
            <a:ext cx="252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 ~ 45% (trend ≡ -0.16)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Suggests increasing sink 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6350" y="491490"/>
            <a:ext cx="397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- Constraining </a:t>
            </a:r>
            <a:r>
              <a:rPr lang="en-US" sz="2400" smtClean="0">
                <a:solidFill>
                  <a:srgbClr val="C00000"/>
                </a:solidFill>
              </a:rPr>
              <a:t>its budget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1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6043"/>
            <a:ext cx="8686800" cy="51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4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2664" r="12068" b="3711"/>
          <a:stretch/>
        </p:blipFill>
        <p:spPr>
          <a:xfrm rot="16200000">
            <a:off x="1646689" y="-914399"/>
            <a:ext cx="5850624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5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r="4353" b="3965"/>
          <a:stretch/>
        </p:blipFill>
        <p:spPr>
          <a:xfrm>
            <a:off x="1884061" y="228600"/>
            <a:ext cx="537587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ggmap.med.png"/>
          <p:cNvPicPr>
            <a:picLocks noChangeAspect="1"/>
          </p:cNvPicPr>
          <p:nvPr/>
        </p:nvPicPr>
        <p:blipFill>
          <a:blip r:embed="rId2" cstate="print"/>
          <a:srcRect l="7754" t="13233" r="6912" b="14862"/>
          <a:stretch>
            <a:fillRect/>
          </a:stretch>
        </p:blipFill>
        <p:spPr>
          <a:xfrm>
            <a:off x="325265" y="308610"/>
            <a:ext cx="8493471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0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783438"/>
              </p:ext>
            </p:extLst>
          </p:nvPr>
        </p:nvGraphicFramePr>
        <p:xfrm>
          <a:off x="1512570" y="276860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Analytical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Species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Current </a:t>
                      </a:r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Χ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Technique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Repeatability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400 ppm</a:t>
                      </a:r>
                      <a:endParaRPr lang="en-US" baseline="0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NDIR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 ppm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1900 ppb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GC/FID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ppb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O, </a:t>
                      </a:r>
                    </a:p>
                    <a:p>
                      <a:pPr algn="ctr"/>
                      <a:r>
                        <a:rPr lang="en-US" dirty="0" smtClean="0"/>
                        <a:t>SF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328 ppb</a:t>
                      </a:r>
                    </a:p>
                    <a:p>
                      <a:pPr algn="ctr"/>
                      <a:r>
                        <a:rPr lang="en-US" baseline="0" dirty="0" smtClean="0"/>
                        <a:t>8.8 </a:t>
                      </a:r>
                      <a:r>
                        <a:rPr lang="en-US" baseline="0" dirty="0" err="1" smtClean="0"/>
                        <a:t>ppt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GC/ECD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ppb, </a:t>
                      </a:r>
                    </a:p>
                    <a:p>
                      <a:pPr algn="ctr"/>
                      <a:r>
                        <a:rPr lang="en-US" baseline="0" dirty="0" smtClean="0"/>
                        <a:t>0.03 </a:t>
                      </a:r>
                      <a:r>
                        <a:rPr lang="en-US" baseline="0" dirty="0" err="1" smtClean="0"/>
                        <a:t>ppt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ppb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VUV-RF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 ppb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500 ppb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GC/PD-</a:t>
                      </a:r>
                      <a:r>
                        <a:rPr lang="en-US" dirty="0" err="1" smtClean="0"/>
                        <a:t>HeID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 ppb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r>
                        <a:rPr lang="el-GR" dirty="0" smtClean="0"/>
                        <a:t>δ</a:t>
                      </a:r>
                      <a:r>
                        <a:rPr lang="en-US" baseline="30000" dirty="0" smtClean="0"/>
                        <a:t>13</a:t>
                      </a:r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-8.5‰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r>
                        <a:rPr lang="el-GR" dirty="0" smtClean="0"/>
                        <a:t>δ</a:t>
                      </a:r>
                      <a:r>
                        <a:rPr lang="en-US" baseline="30000" dirty="0" smtClean="0"/>
                        <a:t>13</a:t>
                      </a:r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-47.2‰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GC/IRMS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0.04‰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8760" y="4114800"/>
            <a:ext cx="6160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Quantity: “amount of substance ratio”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Unit: dry-air mole fraction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*University of Colorado, INSTAAR; isotope ratios in “per mille”</a:t>
            </a:r>
          </a:p>
        </p:txBody>
      </p:sp>
    </p:spTree>
    <p:extLst>
      <p:ext uri="{BB962C8B-B14F-4D97-AF65-F5344CB8AC3E}">
        <p14:creationId xmlns:p14="http://schemas.microsoft.com/office/powerpoint/2010/main" val="2155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l.png"/>
          <p:cNvPicPr>
            <a:picLocks noChangeAspect="1"/>
          </p:cNvPicPr>
          <p:nvPr/>
        </p:nvPicPr>
        <p:blipFill>
          <a:blip r:embed="rId2" cstate="print"/>
          <a:srcRect l="11616" t="9739" r="8182" b="8954"/>
          <a:stretch>
            <a:fillRect/>
          </a:stretch>
        </p:blipFill>
        <p:spPr>
          <a:xfrm>
            <a:off x="3048000" y="1310640"/>
            <a:ext cx="6050280" cy="4739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6953" y="552468"/>
            <a:ext cx="546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>
                <a:cs typeface="Arial" pitchFamily="34" charset="0"/>
              </a:rPr>
              <a:t>A</a:t>
            </a:r>
            <a:r>
              <a:rPr lang="en-US" sz="2000" dirty="0" smtClean="0">
                <a:cs typeface="Arial" pitchFamily="34" charset="0"/>
              </a:rPr>
              <a:t>nalysis </a:t>
            </a:r>
            <a:r>
              <a:rPr lang="en-US" sz="2000" dirty="0">
                <a:cs typeface="Arial" pitchFamily="34" charset="0"/>
              </a:rPr>
              <a:t>of </a:t>
            </a:r>
            <a:r>
              <a:rPr lang="en-US" sz="2000" dirty="0" smtClean="0">
                <a:cs typeface="Arial" pitchFamily="34" charset="0"/>
              </a:rPr>
              <a:t>flask-air filled from a calibrated cylinder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5" name="Picture 4" descr="DSCN0259"/>
          <p:cNvPicPr>
            <a:picLocks noChangeAspect="1" noChangeArrowheads="1"/>
          </p:cNvPicPr>
          <p:nvPr/>
        </p:nvPicPr>
        <p:blipFill rotWithShape="1">
          <a:blip r:embed="rId3" cstate="print"/>
          <a:srcRect r="35009"/>
          <a:stretch/>
        </p:blipFill>
        <p:spPr>
          <a:xfrm>
            <a:off x="131991" y="1655807"/>
            <a:ext cx="2940724" cy="3392029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4293081" y="2872114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±0.1 ppm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82921" y="3260505"/>
            <a:ext cx="3099" cy="337863"/>
          </a:xfrm>
          <a:prstGeom prst="straightConnector1">
            <a:avLst/>
          </a:prstGeom>
          <a:ln w="222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327" y="4507832"/>
            <a:ext cx="2890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-0.06 ± 0.12 </a:t>
            </a:r>
            <a:r>
              <a:rPr lang="en-US" sz="1600" b="1" dirty="0" err="1" smtClean="0"/>
              <a:t>ppm</a:t>
            </a:r>
            <a:r>
              <a:rPr lang="en-US" sz="1600" b="1" dirty="0" smtClean="0"/>
              <a:t> (entire record)</a:t>
            </a:r>
          </a:p>
          <a:p>
            <a:r>
              <a:rPr lang="en-US" sz="1600" b="1" dirty="0" smtClean="0"/>
              <a:t>-0.03 ± 0.06 </a:t>
            </a:r>
            <a:r>
              <a:rPr lang="en-US" sz="1600" b="1" dirty="0" err="1" smtClean="0"/>
              <a:t>ppm</a:t>
            </a:r>
            <a:r>
              <a:rPr lang="en-US" sz="1600" b="1" dirty="0" smtClean="0"/>
              <a:t> (since 2000)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61360" y="80010"/>
            <a:ext cx="26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Quality Control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6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661" y="16937"/>
            <a:ext cx="614668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 dirty="0" smtClean="0">
                <a:cs typeface="Arial" pitchFamily="34" charset="0"/>
              </a:rPr>
              <a:t>Co-located comparison </a:t>
            </a:r>
            <a:r>
              <a:rPr lang="en-US" sz="2400" b="1" dirty="0">
                <a:cs typeface="Arial" pitchFamily="34" charset="0"/>
              </a:rPr>
              <a:t>at Mauna </a:t>
            </a:r>
            <a:r>
              <a:rPr lang="en-US" sz="2400" b="1" dirty="0" smtClean="0">
                <a:cs typeface="Arial" pitchFamily="34" charset="0"/>
              </a:rPr>
              <a:t>Loa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How well do we propagate our standard scale?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 descr="idl.png"/>
          <p:cNvPicPr>
            <a:picLocks noChangeAspect="1"/>
          </p:cNvPicPr>
          <p:nvPr/>
        </p:nvPicPr>
        <p:blipFill>
          <a:blip r:embed="rId2" cstate="print"/>
          <a:srcRect l="11616" t="9477" r="8182" b="8954"/>
          <a:stretch>
            <a:fillRect/>
          </a:stretch>
        </p:blipFill>
        <p:spPr>
          <a:xfrm>
            <a:off x="3048000" y="1280160"/>
            <a:ext cx="6050280" cy="4754880"/>
          </a:xfrm>
          <a:prstGeom prst="rect">
            <a:avLst/>
          </a:prstGeom>
        </p:spPr>
      </p:pic>
      <p:pic>
        <p:nvPicPr>
          <p:cNvPr id="5" name="Picture 4" descr="513df519ed4cb_mlo_co2_noaa_insitu_page.png"/>
          <p:cNvPicPr>
            <a:picLocks noChangeAspect="1"/>
          </p:cNvPicPr>
          <p:nvPr/>
        </p:nvPicPr>
        <p:blipFill>
          <a:blip r:embed="rId3" cstate="print"/>
          <a:srcRect l="7980" t="12876" r="7172" b="15229"/>
          <a:stretch>
            <a:fillRect/>
          </a:stretch>
        </p:blipFill>
        <p:spPr>
          <a:xfrm>
            <a:off x="0" y="2392680"/>
            <a:ext cx="3072382" cy="201167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382921" y="3241685"/>
            <a:ext cx="3099" cy="337863"/>
          </a:xfrm>
          <a:prstGeom prst="straightConnector1">
            <a:avLst/>
          </a:prstGeom>
          <a:ln w="222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3484" y="1726070"/>
            <a:ext cx="243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CC"/>
                </a:solidFill>
              </a:rPr>
              <a:t>Flask minus Continuous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7195" y="4501746"/>
            <a:ext cx="2827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0.04 ± 0.27 </a:t>
            </a:r>
            <a:r>
              <a:rPr lang="en-US" sz="1600" b="1" dirty="0" err="1" smtClean="0"/>
              <a:t>ppm</a:t>
            </a:r>
            <a:r>
              <a:rPr lang="en-US" sz="1600" b="1" dirty="0" smtClean="0"/>
              <a:t> (entire record)</a:t>
            </a:r>
          </a:p>
          <a:p>
            <a:r>
              <a:rPr lang="en-US" sz="1600" b="1" dirty="0" smtClean="0"/>
              <a:t>0.07 ± 0.13 </a:t>
            </a:r>
            <a:r>
              <a:rPr lang="en-US" sz="1600" b="1" dirty="0" err="1" smtClean="0"/>
              <a:t>ppm</a:t>
            </a:r>
            <a:r>
              <a:rPr lang="en-US" sz="1600" b="1" dirty="0" smtClean="0"/>
              <a:t> (since 2000)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8488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2614" r="5219" b="6754"/>
          <a:stretch/>
        </p:blipFill>
        <p:spPr>
          <a:xfrm>
            <a:off x="4470400" y="2977461"/>
            <a:ext cx="4572000" cy="3707509"/>
          </a:xfrm>
          <a:prstGeom prst="rect">
            <a:avLst/>
          </a:prstGeom>
        </p:spPr>
      </p:pic>
      <p:pic>
        <p:nvPicPr>
          <p:cNvPr id="2" name="Picture 1" descr="5134ae5e0a88a_mlo_co2_noaa_insitu_page.png"/>
          <p:cNvPicPr>
            <a:picLocks noChangeAspect="1"/>
          </p:cNvPicPr>
          <p:nvPr/>
        </p:nvPicPr>
        <p:blipFill>
          <a:blip r:embed="rId3" cstate="print"/>
          <a:srcRect l="9211" t="3626" r="6902" b="6489"/>
          <a:stretch>
            <a:fillRect/>
          </a:stretch>
        </p:blipFill>
        <p:spPr>
          <a:xfrm>
            <a:off x="106860" y="79340"/>
            <a:ext cx="4572000" cy="3785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0" y="274320"/>
            <a:ext cx="418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Comparison with other labs at NOAA site: Mauna Loa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616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0" y="7620"/>
            <a:ext cx="5886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Quality Control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Comparison of NOAA and EC data at ALT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6234" r="9208" b="8856"/>
          <a:stretch/>
        </p:blipFill>
        <p:spPr>
          <a:xfrm>
            <a:off x="138125" y="1192530"/>
            <a:ext cx="4307626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t="5714" r="9631" b="8856"/>
          <a:stretch/>
        </p:blipFill>
        <p:spPr>
          <a:xfrm>
            <a:off x="4609110" y="1192530"/>
            <a:ext cx="425919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9201235"/>
          <p:cNvPicPr>
            <a:picLocks noChangeAspect="1" noChangeArrowheads="1"/>
          </p:cNvPicPr>
          <p:nvPr/>
        </p:nvPicPr>
        <p:blipFill>
          <a:blip r:embed="rId2" cstate="print"/>
          <a:srcRect l="25056" r="17673"/>
          <a:stretch>
            <a:fillRect/>
          </a:stretch>
        </p:blipFill>
        <p:spPr bwMode="auto">
          <a:xfrm>
            <a:off x="4743140" y="685800"/>
            <a:ext cx="1219200" cy="283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PCP and P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465" y="1030570"/>
            <a:ext cx="26257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939" y="16937"/>
            <a:ext cx="428976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dirty="0" smtClean="0">
                <a:cs typeface="Arial" pitchFamily="34" charset="0"/>
              </a:rPr>
              <a:t>Complementary comparisons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Detecting problems using other species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4699310" y="3092220"/>
            <a:ext cx="4024963" cy="3282950"/>
            <a:chOff x="4489450" y="3002280"/>
            <a:chExt cx="4024963" cy="3282950"/>
          </a:xfrm>
        </p:grpSpPr>
        <p:grpSp>
          <p:nvGrpSpPr>
            <p:cNvPr id="6" name="Group 14"/>
            <p:cNvGrpSpPr/>
            <p:nvPr/>
          </p:nvGrpSpPr>
          <p:grpSpPr>
            <a:xfrm>
              <a:off x="4489450" y="3002280"/>
              <a:ext cx="3980195" cy="3282950"/>
              <a:chOff x="4184650" y="1712913"/>
              <a:chExt cx="4268789" cy="3663950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4184650" y="1712913"/>
                <a:ext cx="4268789" cy="3663950"/>
                <a:chOff x="2636" y="1079"/>
                <a:chExt cx="2689" cy="2308"/>
              </a:xfrm>
            </p:grpSpPr>
            <p:pic>
              <p:nvPicPr>
                <p:cNvPr id="14" name="Picture 9" descr="3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8034" t="12784" r="25374" b="13005"/>
                <a:stretch>
                  <a:fillRect/>
                </a:stretch>
              </p:blipFill>
              <p:spPr bwMode="auto">
                <a:xfrm>
                  <a:off x="2636" y="1079"/>
                  <a:ext cx="2689" cy="2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54" y="2957"/>
                  <a:ext cx="11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Courtesy: Steve Montzka</a:t>
                  </a: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6276109" y="1842655"/>
                <a:ext cx="471053" cy="3214254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7089448" y="3280410"/>
              <a:ext cx="137160" cy="137160"/>
            </a:xfrm>
            <a:prstGeom prst="ellipse">
              <a:avLst/>
            </a:prstGeom>
            <a:solidFill>
              <a:srgbClr val="2B0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1842" y="3171825"/>
              <a:ext cx="7922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2B0BB5"/>
                  </a:solidFill>
                </a:rPr>
                <a:t>H-1211</a:t>
              </a:r>
              <a:endParaRPr lang="en-US" sz="1600" dirty="0">
                <a:solidFill>
                  <a:srgbClr val="2B0BB5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089432" y="352807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81826" y="3419485"/>
              <a:ext cx="987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HFC-134a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99620" y="3492708"/>
              <a:ext cx="314793" cy="1903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056" y="899883"/>
            <a:ext cx="3235832" cy="5249905"/>
            <a:chOff x="493486" y="899883"/>
            <a:chExt cx="3235832" cy="5249905"/>
          </a:xfrm>
        </p:grpSpPr>
        <p:grpSp>
          <p:nvGrpSpPr>
            <p:cNvPr id="17" name="Group 16"/>
            <p:cNvGrpSpPr/>
            <p:nvPr/>
          </p:nvGrpSpPr>
          <p:grpSpPr>
            <a:xfrm>
              <a:off x="502024" y="3424635"/>
              <a:ext cx="3227294" cy="2725153"/>
              <a:chOff x="502024" y="3424635"/>
              <a:chExt cx="3227294" cy="2725153"/>
            </a:xfrm>
          </p:grpSpPr>
          <p:pic>
            <p:nvPicPr>
              <p:cNvPr id="21" name="Picture 20" descr="512bf6f7c2c0a_wgc_co_noaa_flask_wgc_co_noaa_insitu_diff-ts_page.png"/>
              <p:cNvPicPr>
                <a:picLocks noChangeAspect="1"/>
              </p:cNvPicPr>
              <p:nvPr/>
            </p:nvPicPr>
            <p:blipFill>
              <a:blip r:embed="rId5" cstate="print"/>
              <a:srcRect l="8069" r="6369" b="6502"/>
              <a:stretch>
                <a:fillRect/>
              </a:stretch>
            </p:blipFill>
            <p:spPr>
              <a:xfrm>
                <a:off x="502024" y="3424635"/>
                <a:ext cx="3227294" cy="2725153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1144393" y="3922962"/>
                <a:ext cx="190005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24481" y="5284212"/>
                <a:ext cx="1215935" cy="408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Data courtesy of</a:t>
                </a:r>
              </a:p>
              <a:p>
                <a:r>
                  <a:rPr lang="en-US" sz="1100" dirty="0" smtClean="0"/>
                  <a:t>A. Andrews (NOAA)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93486" y="899883"/>
              <a:ext cx="3222171" cy="2641600"/>
              <a:chOff x="493486" y="740229"/>
              <a:chExt cx="3222171" cy="2641600"/>
            </a:xfrm>
          </p:grpSpPr>
          <p:pic>
            <p:nvPicPr>
              <p:cNvPr id="19" name="Picture 18" descr="512bf6f7c2c0a_wgc_co2_noaa_flask_wgc_co2_noaa_insitu_diff-ts_page.png"/>
              <p:cNvPicPr>
                <a:picLocks noChangeAspect="1"/>
              </p:cNvPicPr>
              <p:nvPr/>
            </p:nvPicPr>
            <p:blipFill>
              <a:blip r:embed="rId6" cstate="print"/>
              <a:srcRect l="7843" t="2648" r="6731" b="6720"/>
              <a:stretch>
                <a:fillRect/>
              </a:stretch>
            </p:blipFill>
            <p:spPr>
              <a:xfrm>
                <a:off x="493486" y="740229"/>
                <a:ext cx="3222171" cy="264160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130815" y="1170512"/>
                <a:ext cx="190005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770688" y="1279914"/>
            <a:ext cx="713545" cy="4397184"/>
            <a:chOff x="1698118" y="1512991"/>
            <a:chExt cx="713545" cy="4397184"/>
          </a:xfrm>
        </p:grpSpPr>
        <p:sp>
          <p:nvSpPr>
            <p:cNvPr id="25" name="Rectangle 24"/>
            <p:cNvSpPr/>
            <p:nvPr/>
          </p:nvSpPr>
          <p:spPr>
            <a:xfrm>
              <a:off x="1700463" y="4112951"/>
              <a:ext cx="711200" cy="17972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98118" y="1512991"/>
              <a:ext cx="711200" cy="17972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13190" y="2800139"/>
            <a:ext cx="1698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Flask minus Continuous</a:t>
            </a:r>
            <a:endParaRPr lang="en-US" sz="1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31079</TotalTime>
  <Words>558</Words>
  <Application>Microsoft Office PowerPoint</Application>
  <PresentationFormat>On-screen Show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NOAA ESRL GMD Carbon Cycle GHG Measurement Program</vt:lpstr>
      <vt:lpstr>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NOAA/ESRL/GMD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GHG Measurement Programs</dc:title>
  <dc:creator>Ed Dlugokencky</dc:creator>
  <cp:lastModifiedBy>Ed Dlugokencky</cp:lastModifiedBy>
  <cp:revision>55</cp:revision>
  <cp:lastPrinted>2015-08-11T17:02:37Z</cp:lastPrinted>
  <dcterms:created xsi:type="dcterms:W3CDTF">2015-07-22T14:14:42Z</dcterms:created>
  <dcterms:modified xsi:type="dcterms:W3CDTF">2015-09-11T15:21:51Z</dcterms:modified>
</cp:coreProperties>
</file>