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6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96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3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8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3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8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0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0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6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3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4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BBEF-ACB4-44C8-8396-153A62F09287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8E4E4-24CE-40F3-8731-A57D23E7E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3" y="1"/>
            <a:ext cx="11707090" cy="76648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SAG role in improving  usefulness of GHG data at WDCGG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653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Is there a role for the GHG SAG? If so:</a:t>
            </a:r>
          </a:p>
          <a:p>
            <a:r>
              <a:rPr lang="en-US" dirty="0" smtClean="0"/>
              <a:t>Are metadata reasonable?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Is there a clear path to a known standard scale? </a:t>
            </a:r>
          </a:p>
          <a:p>
            <a:pPr lvl="2"/>
            <a:r>
              <a:rPr lang="en-US" sz="2400" dirty="0" smtClean="0">
                <a:solidFill>
                  <a:srgbClr val="0000FF"/>
                </a:solidFill>
              </a:rPr>
              <a:t>Conversion factor, w/ uncertainty, if not WMO scale?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Unit of measurement? Dry air?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Encourage submission of uncertainties; if not, are metadata sufficient to estimate them?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Are flags and flagging scheme well-documented?</a:t>
            </a:r>
          </a:p>
          <a:p>
            <a:r>
              <a:rPr lang="en-US" dirty="0" smtClean="0"/>
              <a:t>Are data are at scientifically useful frequency?</a:t>
            </a:r>
          </a:p>
          <a:p>
            <a:r>
              <a:rPr lang="en-US" dirty="0" smtClean="0"/>
              <a:t>Are data reasonable?</a:t>
            </a:r>
          </a:p>
          <a:p>
            <a:pPr lvl="1"/>
            <a:r>
              <a:rPr lang="en-US" dirty="0" smtClean="0"/>
              <a:t>Decreasing CH</a:t>
            </a:r>
            <a:r>
              <a:rPr lang="en-US" baseline="-25000" dirty="0" smtClean="0"/>
              <a:t>4</a:t>
            </a:r>
            <a:r>
              <a:rPr lang="en-US" dirty="0" smtClean="0"/>
              <a:t> trend since 2008? Not reasonable.</a:t>
            </a:r>
          </a:p>
          <a:p>
            <a:r>
              <a:rPr lang="en-US" dirty="0" smtClean="0"/>
              <a:t>Should sites/programs/data-sets be graded?</a:t>
            </a:r>
          </a:p>
          <a:p>
            <a:r>
              <a:rPr lang="en-US" dirty="0" smtClean="0"/>
              <a:t>How do we approach representativeness (site met., TOD of sampling, etc.)?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Are SAG and WMO GAW receptive to Global GHG Reference Network?</a:t>
            </a:r>
          </a:p>
        </p:txBody>
      </p:sp>
    </p:spTree>
    <p:extLst>
      <p:ext uri="{BB962C8B-B14F-4D97-AF65-F5344CB8AC3E}">
        <p14:creationId xmlns:p14="http://schemas.microsoft.com/office/powerpoint/2010/main" val="305394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SAG role in improving </a:t>
            </a:r>
            <a:r>
              <a:rPr lang="en-US" b="1" dirty="0" smtClean="0">
                <a:solidFill>
                  <a:srgbClr val="C00000"/>
                </a:solidFill>
              </a:rPr>
              <a:t>data &amp; metadata </a:t>
            </a:r>
            <a:r>
              <a:rPr lang="en-US" b="1" dirty="0">
                <a:solidFill>
                  <a:srgbClr val="C00000"/>
                </a:solidFill>
              </a:rPr>
              <a:t>at WDCGG</a:t>
            </a:r>
            <a:r>
              <a:rPr lang="en-US" b="1" dirty="0" smtClean="0">
                <a:solidFill>
                  <a:srgbClr val="C00000"/>
                </a:solidFill>
              </a:rPr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Role of SAG vs role of QA/SAC or “infrastructure groups”?</a:t>
            </a:r>
          </a:p>
          <a:p>
            <a:pPr lvl="1"/>
            <a:r>
              <a:rPr lang="en-US" dirty="0" smtClean="0"/>
              <a:t>Science and observations are intimately linked - WMO need to recognize that!</a:t>
            </a:r>
          </a:p>
          <a:p>
            <a:pPr lvl="1"/>
            <a:r>
              <a:rPr lang="en-US" dirty="0" smtClean="0"/>
              <a:t>Committee to review data: include SAG members + community</a:t>
            </a:r>
          </a:p>
          <a:p>
            <a:pPr lvl="1"/>
            <a:r>
              <a:rPr lang="en-US" dirty="0" smtClean="0"/>
              <a:t>Notify data providers?</a:t>
            </a:r>
          </a:p>
          <a:p>
            <a:pPr lvl="1"/>
            <a:r>
              <a:rPr lang="en-US" dirty="0" smtClean="0"/>
              <a:t>Data tiers? If so, based on what criteria?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More difficult issue: Assess representativeness of the site/data?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Comparisons with model output?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Help WDC choose subset of sites for global/zonal averages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7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7346"/>
            <a:ext cx="12191999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Quality Assurance Science Activity </a:t>
            </a:r>
            <a:r>
              <a:rPr lang="en-US" sz="3200" dirty="0" err="1" smtClean="0">
                <a:solidFill>
                  <a:srgbClr val="0000FF"/>
                </a:solidFill>
              </a:rPr>
              <a:t>Centres</a:t>
            </a:r>
            <a:r>
              <a:rPr lang="en-US" sz="3200" dirty="0" smtClean="0">
                <a:solidFill>
                  <a:srgbClr val="0000FF"/>
                </a:solidFill>
              </a:rPr>
              <a:t> (QA/SACs)</a:t>
            </a:r>
          </a:p>
          <a:p>
            <a:endParaRPr lang="en-US" sz="1100" dirty="0" smtClean="0"/>
          </a:p>
          <a:p>
            <a:r>
              <a:rPr lang="en-US" sz="2400" dirty="0" smtClean="0"/>
              <a:t>QA/SACs are responsible for the development and implementation of the quality assurance (QA) system in the GAW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for specific atmospheric parameters.</a:t>
            </a:r>
          </a:p>
          <a:p>
            <a:endParaRPr lang="en-US" sz="11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Terms of Reference for GAW Quality Assurance/Science Activity </a:t>
            </a:r>
            <a:r>
              <a:rPr lang="en-US" sz="2800" dirty="0" err="1" smtClean="0">
                <a:solidFill>
                  <a:srgbClr val="C00000"/>
                </a:solidFill>
              </a:rPr>
              <a:t>Centres</a:t>
            </a:r>
            <a:r>
              <a:rPr lang="en-US" sz="2800" dirty="0" smtClean="0">
                <a:solidFill>
                  <a:srgbClr val="C00000"/>
                </a:solidFill>
              </a:rPr>
              <a:t> (QA/SACs):</a:t>
            </a:r>
          </a:p>
          <a:p>
            <a:endParaRPr lang="en-US" sz="1100" dirty="0"/>
          </a:p>
          <a:p>
            <a:r>
              <a:rPr lang="en-US" sz="2400" dirty="0" smtClean="0"/>
              <a:t>* </a:t>
            </a:r>
            <a:r>
              <a:rPr lang="en-US" sz="2400" dirty="0" smtClean="0">
                <a:solidFill>
                  <a:srgbClr val="0000FF"/>
                </a:solidFill>
              </a:rPr>
              <a:t>Provide an operating framework for GAW quality assurance activities and calibration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facilities for a specific variable and geographical area of responsibility (world, regional,  national).</a:t>
            </a:r>
          </a:p>
          <a:p>
            <a:r>
              <a:rPr lang="en-US" sz="2400" dirty="0" smtClean="0"/>
              <a:t>* Coordinate the activities of WCCs and RCCs.</a:t>
            </a:r>
          </a:p>
          <a:p>
            <a:r>
              <a:rPr lang="en-US" sz="2400" dirty="0" smtClean="0"/>
              <a:t>* </a:t>
            </a:r>
            <a:r>
              <a:rPr lang="en-US" sz="2400" dirty="0" smtClean="0">
                <a:solidFill>
                  <a:srgbClr val="0000FF"/>
                </a:solidFill>
              </a:rPr>
              <a:t>Provide advice and support for the local QA system at individual GAW sites.</a:t>
            </a:r>
          </a:p>
          <a:p>
            <a:r>
              <a:rPr lang="en-US" sz="2400" dirty="0" smtClean="0"/>
              <a:t>* Co-ordinate instrument calibrations and inter-comparisons and other measurement activities.</a:t>
            </a:r>
          </a:p>
          <a:p>
            <a:r>
              <a:rPr lang="en-US" sz="2400" dirty="0" smtClean="0"/>
              <a:t>* </a:t>
            </a:r>
            <a:r>
              <a:rPr lang="en-US" sz="2400" dirty="0" smtClean="0">
                <a:solidFill>
                  <a:srgbClr val="0000FF"/>
                </a:solidFill>
              </a:rPr>
              <a:t>Perform or oversee regular system audits at GAW sites.</a:t>
            </a:r>
          </a:p>
          <a:p>
            <a:r>
              <a:rPr lang="en-US" sz="2400" dirty="0" smtClean="0"/>
              <a:t>* Provide training, long-term technical help, and workshops for station scientists and technicians.</a:t>
            </a:r>
          </a:p>
          <a:p>
            <a:r>
              <a:rPr lang="en-US" sz="2400" dirty="0" smtClean="0"/>
              <a:t>* </a:t>
            </a:r>
            <a:r>
              <a:rPr lang="en-US" sz="2400" dirty="0" smtClean="0">
                <a:solidFill>
                  <a:srgbClr val="0000FF"/>
                </a:solidFill>
              </a:rPr>
              <a:t>Promote the scientific use of GAW data, and encourage and participate in scientific collaboration.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7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786" y="1066800"/>
            <a:ext cx="10058400" cy="50039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576608" y="2943340"/>
            <a:ext cx="117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b="1" baseline="-25000" dirty="0" smtClean="0"/>
              <a:t>4 </a:t>
            </a:r>
            <a:r>
              <a:rPr lang="en-US" b="1" dirty="0" smtClean="0"/>
              <a:t>(ppb)</a:t>
            </a:r>
            <a:endParaRPr lang="en-US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6078071" y="6070778"/>
            <a:ext cx="80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Year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8500" y="201706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Misassigned</a:t>
            </a:r>
            <a:r>
              <a:rPr lang="en-US" sz="2800" dirty="0" smtClean="0"/>
              <a:t> standard value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464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7620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contamination at SUM</a:t>
            </a:r>
            <a:endParaRPr lang="en-US" sz="3600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220" y="1219200"/>
            <a:ext cx="7603560" cy="54231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56388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Prepared with dv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11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0"/>
            <a:ext cx="8229600" cy="80682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contamination at ICE: Leak in inlet line</a:t>
            </a:r>
            <a:endParaRPr lang="en-US" sz="3600" dirty="0"/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" t="3584" r="8305" b="2765"/>
          <a:stretch/>
        </p:blipFill>
        <p:spPr>
          <a:xfrm rot="16200000">
            <a:off x="3365481" y="-29118"/>
            <a:ext cx="5461040" cy="7772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2371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11819</TotalTime>
  <Words>392</Words>
  <Application>Microsoft Office PowerPoint</Application>
  <PresentationFormat>Custom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SAG role in improving  usefulness of GHG data at WDCGG</vt:lpstr>
      <vt:lpstr>SAG role in improving data &amp; metadata at WDCGG?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SAG’s roles in improving metadata at WDCGG</dc:title>
  <dc:creator>Ed Dlugokencky</dc:creator>
  <cp:lastModifiedBy>Ed Dlugokencky</cp:lastModifiedBy>
  <cp:revision>25</cp:revision>
  <dcterms:created xsi:type="dcterms:W3CDTF">2018-09-09T16:59:19Z</dcterms:created>
  <dcterms:modified xsi:type="dcterms:W3CDTF">2019-08-27T23:18:12Z</dcterms:modified>
</cp:coreProperties>
</file>