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11" r:id="rId3"/>
    <p:sldId id="297" r:id="rId4"/>
    <p:sldId id="307" r:id="rId5"/>
    <p:sldId id="310" r:id="rId6"/>
    <p:sldId id="308" r:id="rId7"/>
    <p:sldId id="309" r:id="rId8"/>
    <p:sldId id="298" r:id="rId9"/>
    <p:sldId id="299" r:id="rId10"/>
    <p:sldId id="300" r:id="rId11"/>
    <p:sldId id="301" r:id="rId12"/>
    <p:sldId id="306" r:id="rId13"/>
    <p:sldId id="327" r:id="rId14"/>
    <p:sldId id="302" r:id="rId15"/>
    <p:sldId id="303" r:id="rId16"/>
    <p:sldId id="312" r:id="rId17"/>
    <p:sldId id="304" r:id="rId18"/>
    <p:sldId id="305" r:id="rId19"/>
    <p:sldId id="328" r:id="rId20"/>
    <p:sldId id="331" r:id="rId21"/>
    <p:sldId id="332" r:id="rId22"/>
    <p:sldId id="329" r:id="rId23"/>
    <p:sldId id="330" r:id="rId24"/>
    <p:sldId id="275" r:id="rId25"/>
    <p:sldId id="313" r:id="rId26"/>
    <p:sldId id="314" r:id="rId27"/>
    <p:sldId id="281" r:id="rId28"/>
    <p:sldId id="261" r:id="rId29"/>
    <p:sldId id="272" r:id="rId30"/>
    <p:sldId id="268" r:id="rId31"/>
    <p:sldId id="263" r:id="rId32"/>
    <p:sldId id="282" r:id="rId33"/>
    <p:sldId id="266" r:id="rId34"/>
    <p:sldId id="271" r:id="rId35"/>
    <p:sldId id="283" r:id="rId36"/>
    <p:sldId id="284" r:id="rId37"/>
    <p:sldId id="259" r:id="rId38"/>
    <p:sldId id="262" r:id="rId39"/>
    <p:sldId id="267" r:id="rId40"/>
    <p:sldId id="276" r:id="rId41"/>
    <p:sldId id="274" r:id="rId42"/>
    <p:sldId id="279" r:id="rId43"/>
    <p:sldId id="280" r:id="rId44"/>
    <p:sldId id="285" r:id="rId45"/>
    <p:sldId id="270" r:id="rId46"/>
    <p:sldId id="286" r:id="rId47"/>
    <p:sldId id="287" r:id="rId48"/>
    <p:sldId id="316" r:id="rId49"/>
    <p:sldId id="317" r:id="rId50"/>
    <p:sldId id="318" r:id="rId51"/>
    <p:sldId id="319" r:id="rId52"/>
    <p:sldId id="320" r:id="rId53"/>
    <p:sldId id="321" r:id="rId54"/>
    <p:sldId id="322" r:id="rId55"/>
    <p:sldId id="323" r:id="rId56"/>
    <p:sldId id="324" r:id="rId57"/>
    <p:sldId id="325" r:id="rId58"/>
    <p:sldId id="326" r:id="rId59"/>
    <p:sldId id="291" r:id="rId60"/>
    <p:sldId id="29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294" y="450"/>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6CCB5-2537-46EE-96C8-F58E30653FB7}" type="datetimeFigureOut">
              <a:rPr lang="en-US" smtClean="0"/>
              <a:t>7/23/2018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AD284-691E-4E61-B13C-A594BBE583D4}" type="slidenum">
              <a:rPr lang="en-US" smtClean="0"/>
              <a:t>‹#›</a:t>
            </a:fld>
            <a:endParaRPr lang="en-US"/>
          </a:p>
        </p:txBody>
      </p:sp>
    </p:spTree>
    <p:extLst>
      <p:ext uri="{BB962C8B-B14F-4D97-AF65-F5344CB8AC3E}">
        <p14:creationId xmlns:p14="http://schemas.microsoft.com/office/powerpoint/2010/main" val="307294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in annual means between each site and South Pole (with SD). Green ovals show sites at comparable latitude,</a:t>
            </a:r>
            <a:r>
              <a:rPr lang="en-US" baseline="0" dirty="0" smtClean="0"/>
              <a:t> but different longitude (Pacific vs Atlantic Oceans). In N Pacific, western sites near Alaska are ~10 ppb greater than Atlantic site near west coast of Ireland. In northern tropics, the Pacific site (Guam) is about 10 ppb lower than the Atlantic site at Barbados.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a:t>
            </a:fld>
            <a:endParaRPr lang="en-US"/>
          </a:p>
        </p:txBody>
      </p:sp>
    </p:spTree>
    <p:extLst>
      <p:ext uri="{BB962C8B-B14F-4D97-AF65-F5344CB8AC3E}">
        <p14:creationId xmlns:p14="http://schemas.microsoft.com/office/powerpoint/2010/main" val="423649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comparisons with out colleagues at KMA; CO2 and CH4 at AMY.</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17</a:t>
            </a:fld>
            <a:endParaRPr lang="en-US"/>
          </a:p>
        </p:txBody>
      </p:sp>
    </p:spTree>
    <p:extLst>
      <p:ext uri="{BB962C8B-B14F-4D97-AF65-F5344CB8AC3E}">
        <p14:creationId xmlns:p14="http://schemas.microsoft.com/office/powerpoint/2010/main" val="338810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less frequent comparisons of standards are still quite useful, but only to check scale, not atmospheric measurements.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18</a:t>
            </a:fld>
            <a:endParaRPr lang="en-US"/>
          </a:p>
        </p:txBody>
      </p:sp>
    </p:spTree>
    <p:extLst>
      <p:ext uri="{BB962C8B-B14F-4D97-AF65-F5344CB8AC3E}">
        <p14:creationId xmlns:p14="http://schemas.microsoft.com/office/powerpoint/2010/main" val="42907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with CH4 from BKT, is</a:t>
            </a:r>
            <a:r>
              <a:rPr lang="en-US" baseline="0" dirty="0" smtClean="0"/>
              <a:t> an example of “are the data reasonable?” There is a period in autumn 2013 when they are significantly lower than flask-air samples from an Antarctic site (PSA) and clearly not reasonable.</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20</a:t>
            </a:fld>
            <a:endParaRPr lang="en-US"/>
          </a:p>
        </p:txBody>
      </p:sp>
    </p:spTree>
    <p:extLst>
      <p:ext uri="{BB962C8B-B14F-4D97-AF65-F5344CB8AC3E}">
        <p14:creationId xmlns:p14="http://schemas.microsoft.com/office/powerpoint/2010/main" val="213540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a:t>
            </a:r>
            <a:r>
              <a:rPr lang="en-US" baseline="0" dirty="0" smtClean="0"/>
              <a:t> between in situ CO (BMKG) and flask-air samples (NOAA).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21</a:t>
            </a:fld>
            <a:endParaRPr lang="en-US"/>
          </a:p>
        </p:txBody>
      </p:sp>
    </p:spTree>
    <p:extLst>
      <p:ext uri="{BB962C8B-B14F-4D97-AF65-F5344CB8AC3E}">
        <p14:creationId xmlns:p14="http://schemas.microsoft.com/office/powerpoint/2010/main" val="117964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situ data: what do you look for? Bottom panel shows raw instrument response. Something is clearly wrong in circled region. Automated algorithm flagged these data.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22</a:t>
            </a:fld>
            <a:endParaRPr lang="en-US"/>
          </a:p>
        </p:txBody>
      </p:sp>
    </p:spTree>
    <p:extLst>
      <p:ext uri="{BB962C8B-B14F-4D97-AF65-F5344CB8AC3E}">
        <p14:creationId xmlns:p14="http://schemas.microsoft.com/office/powerpoint/2010/main" val="105498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a:t>
            </a:r>
            <a:r>
              <a:rPr lang="en-US" baseline="0" dirty="0" smtClean="0"/>
              <a:t> engineering data showed problems on Aug. 5, but it was clear that flow to analyzer was stopped or slowed at various times resulting in erroneous readings. Data were flagged by algorithm (+’s). Analyzer pressures and other parameters were also too low.</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23</a:t>
            </a:fld>
            <a:endParaRPr lang="en-US"/>
          </a:p>
        </p:txBody>
      </p:sp>
    </p:spTree>
    <p:extLst>
      <p:ext uri="{BB962C8B-B14F-4D97-AF65-F5344CB8AC3E}">
        <p14:creationId xmlns:p14="http://schemas.microsoft.com/office/powerpoint/2010/main" val="2318424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report by the state of Colorado used CH4 measurements by a commercial measurement lab. Bad idea! This lab measured values that had</a:t>
            </a:r>
            <a:r>
              <a:rPr lang="en-US" baseline="0" dirty="0" smtClean="0"/>
              <a:t> not been seen on Earth for decades, and the report erroneously reached incorrect conclusions about CH4 emissions from oil and gas exploitation.</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25</a:t>
            </a:fld>
            <a:endParaRPr lang="en-US"/>
          </a:p>
        </p:txBody>
      </p:sp>
    </p:spTree>
    <p:extLst>
      <p:ext uri="{BB962C8B-B14F-4D97-AF65-F5344CB8AC3E}">
        <p14:creationId xmlns:p14="http://schemas.microsoft.com/office/powerpoint/2010/main" val="1359099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Perfect sampling: representative</a:t>
            </a:r>
            <a:r>
              <a:rPr lang="en-US" baseline="0" dirty="0" smtClean="0"/>
              <a:t> air sampling at required frequency.</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27</a:t>
            </a:fld>
            <a:endParaRPr lang="en-US"/>
          </a:p>
        </p:txBody>
      </p:sp>
    </p:spTree>
    <p:extLst>
      <p:ext uri="{BB962C8B-B14F-4D97-AF65-F5344CB8AC3E}">
        <p14:creationId xmlns:p14="http://schemas.microsoft.com/office/powerpoint/2010/main" val="870877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Pressure in flasks during analysis (measured at room T)  is a good diagnostic of sample quality. Variations in UL are from</a:t>
            </a:r>
            <a:r>
              <a:rPr lang="en-US" baseline="0" dirty="0" smtClean="0"/>
              <a:t> seasonal T fluctuations, with more air collected , so all is fine. UR: the pump in the sampler began failing and Ps decreased until sampler was replaced. LL: actual Ps in samples from BKT. Some are very low. LR: difference in Ps between samples collected in series. Should be the same, but not sure why they are not.</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28</a:t>
            </a:fld>
            <a:endParaRPr lang="en-US"/>
          </a:p>
        </p:txBody>
      </p:sp>
    </p:spTree>
    <p:extLst>
      <p:ext uri="{BB962C8B-B14F-4D97-AF65-F5344CB8AC3E}">
        <p14:creationId xmlns:p14="http://schemas.microsoft.com/office/powerpoint/2010/main" val="716269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SYO, pump began failing, flow rate was too low, and flasks were not flushed sufficiently. Result was large difference between members of flask</a:t>
            </a:r>
            <a:r>
              <a:rPr lang="en-US" baseline="0" dirty="0" smtClean="0"/>
              <a:t> pairs. (Note: “fill gas” very low in these gases when flasks are shipped to site, so incomplete flushing revealed as large </a:t>
            </a:r>
            <a:r>
              <a:rPr lang="en-US" baseline="0" dirty="0" err="1" smtClean="0"/>
              <a:t>dufference</a:t>
            </a:r>
            <a:r>
              <a:rPr lang="en-US" baseline="0" dirty="0" smtClean="0"/>
              <a:t> in measured values.)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29</a:t>
            </a:fld>
            <a:endParaRPr lang="en-US"/>
          </a:p>
        </p:txBody>
      </p:sp>
    </p:spTree>
    <p:extLst>
      <p:ext uri="{BB962C8B-B14F-4D97-AF65-F5344CB8AC3E}">
        <p14:creationId xmlns:p14="http://schemas.microsoft.com/office/powerpoint/2010/main" val="74494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7</a:t>
            </a:fld>
            <a:endParaRPr lang="en-US"/>
          </a:p>
        </p:txBody>
      </p:sp>
    </p:spTree>
    <p:extLst>
      <p:ext uri="{BB962C8B-B14F-4D97-AF65-F5344CB8AC3E}">
        <p14:creationId xmlns:p14="http://schemas.microsoft.com/office/powerpoint/2010/main" val="884991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sampling location and operator were changed at Ascension (arrow), we started seeing many more bad samples for CO, contaminated by engine exhaust.</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31</a:t>
            </a:fld>
            <a:endParaRPr lang="en-US"/>
          </a:p>
        </p:txBody>
      </p:sp>
    </p:spTree>
    <p:extLst>
      <p:ext uri="{BB962C8B-B14F-4D97-AF65-F5344CB8AC3E}">
        <p14:creationId xmlns:p14="http://schemas.microsoft.com/office/powerpoint/2010/main" val="1978883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ASC; see on again/off again problems with SF6 contamination.</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32</a:t>
            </a:fld>
            <a:endParaRPr lang="en-US"/>
          </a:p>
        </p:txBody>
      </p:sp>
    </p:spTree>
    <p:extLst>
      <p:ext uri="{BB962C8B-B14F-4D97-AF65-F5344CB8AC3E}">
        <p14:creationId xmlns:p14="http://schemas.microsoft.com/office/powerpoint/2010/main" val="2341972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gross</a:t>
            </a:r>
            <a:r>
              <a:rPr lang="en-US" baseline="0" dirty="0" smtClean="0"/>
              <a:t> outliers for N2O, usually in one flask of pair. We’ve determined it is something happening in the flask or during sampling (not analytical), but process unknown.</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33</a:t>
            </a:fld>
            <a:endParaRPr lang="en-US"/>
          </a:p>
        </p:txBody>
      </p:sp>
    </p:spTree>
    <p:extLst>
      <p:ext uri="{BB962C8B-B14F-4D97-AF65-F5344CB8AC3E}">
        <p14:creationId xmlns:p14="http://schemas.microsoft.com/office/powerpoint/2010/main" val="67025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N2O contamination from Greenland samples. Likely cause: recreational use of N2O!</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34</a:t>
            </a:fld>
            <a:endParaRPr lang="en-US"/>
          </a:p>
        </p:txBody>
      </p:sp>
    </p:spTree>
    <p:extLst>
      <p:ext uri="{BB962C8B-B14F-4D97-AF65-F5344CB8AC3E}">
        <p14:creationId xmlns:p14="http://schemas.microsoft.com/office/powerpoint/2010/main" val="1736952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Ice</a:t>
            </a:r>
            <a:r>
              <a:rPr lang="en-US" baseline="0" dirty="0" smtClean="0"/>
              <a:t>land, observers moved intake (without discussing with us) and it resulted in years of subtly contaminated samples. Heartbreaking!</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35</a:t>
            </a:fld>
            <a:endParaRPr lang="en-US"/>
          </a:p>
        </p:txBody>
      </p:sp>
    </p:spTree>
    <p:extLst>
      <p:ext uri="{BB962C8B-B14F-4D97-AF65-F5344CB8AC3E}">
        <p14:creationId xmlns:p14="http://schemas.microsoft.com/office/powerpoint/2010/main" val="406064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Another way of looking at contamination</a:t>
            </a:r>
            <a:r>
              <a:rPr lang="en-US" baseline="0" dirty="0" smtClean="0"/>
              <a:t> from Iceland samples, by subtracting curve fitted to data.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36</a:t>
            </a:fld>
            <a:endParaRPr lang="en-US"/>
          </a:p>
        </p:txBody>
      </p:sp>
    </p:spTree>
    <p:extLst>
      <p:ext uri="{BB962C8B-B14F-4D97-AF65-F5344CB8AC3E}">
        <p14:creationId xmlns:p14="http://schemas.microsoft.com/office/powerpoint/2010/main" val="406064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ECD response is sensitive to composition of gas inside. Small changes in timing of sample injection affect composition inside detector, which affects the response (peak area).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39</a:t>
            </a:fld>
            <a:endParaRPr lang="en-US"/>
          </a:p>
        </p:txBody>
      </p:sp>
    </p:spTree>
    <p:extLst>
      <p:ext uri="{BB962C8B-B14F-4D97-AF65-F5344CB8AC3E}">
        <p14:creationId xmlns:p14="http://schemas.microsoft.com/office/powerpoint/2010/main" val="1591416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standards drift over time, we</a:t>
            </a:r>
            <a:r>
              <a:rPr lang="en-US" baseline="0" dirty="0" smtClean="0"/>
              <a:t> need to track drift and reprocess data to account for the drift. Need proper DBMS to do this. Very important!</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40</a:t>
            </a:fld>
            <a:endParaRPr lang="en-US"/>
          </a:p>
        </p:txBody>
      </p:sp>
    </p:spTree>
    <p:extLst>
      <p:ext uri="{BB962C8B-B14F-4D97-AF65-F5344CB8AC3E}">
        <p14:creationId xmlns:p14="http://schemas.microsoft.com/office/powerpoint/2010/main" val="1628588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curve fitted to data to select for background (statistical</a:t>
            </a:r>
            <a:r>
              <a:rPr lang="en-US" baseline="0" dirty="0" smtClean="0"/>
              <a:t> method).</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43</a:t>
            </a:fld>
            <a:endParaRPr lang="en-US"/>
          </a:p>
        </p:txBody>
      </p:sp>
    </p:spTree>
    <p:extLst>
      <p:ext uri="{BB962C8B-B14F-4D97-AF65-F5344CB8AC3E}">
        <p14:creationId xmlns:p14="http://schemas.microsoft.com/office/powerpoint/2010/main" val="909143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Filtering for site in Canada.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44</a:t>
            </a:fld>
            <a:endParaRPr lang="en-US"/>
          </a:p>
        </p:txBody>
      </p:sp>
    </p:spTree>
    <p:extLst>
      <p:ext uri="{BB962C8B-B14F-4D97-AF65-F5344CB8AC3E}">
        <p14:creationId xmlns:p14="http://schemas.microsoft.com/office/powerpoint/2010/main" val="2119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to NOAA program’s needs.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9</a:t>
            </a:fld>
            <a:endParaRPr lang="en-US"/>
          </a:p>
        </p:txBody>
      </p:sp>
    </p:spTree>
    <p:extLst>
      <p:ext uri="{BB962C8B-B14F-4D97-AF65-F5344CB8AC3E}">
        <p14:creationId xmlns:p14="http://schemas.microsoft.com/office/powerpoint/2010/main" val="520917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cases, filtering method flags data that</a:t>
            </a:r>
            <a:r>
              <a:rPr lang="en-US" baseline="0" dirty="0" smtClean="0"/>
              <a:t> ARE background, as shown here for CO.</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45</a:t>
            </a:fld>
            <a:endParaRPr lang="en-US"/>
          </a:p>
        </p:txBody>
      </p:sp>
    </p:spTree>
    <p:extLst>
      <p:ext uri="{BB962C8B-B14F-4D97-AF65-F5344CB8AC3E}">
        <p14:creationId xmlns:p14="http://schemas.microsoft.com/office/powerpoint/2010/main" val="3658254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for SF6: using a “stiffer” fit, can eliminate inappropriate flagging of background data.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46</a:t>
            </a:fld>
            <a:endParaRPr lang="en-US"/>
          </a:p>
        </p:txBody>
      </p:sp>
    </p:spTree>
    <p:extLst>
      <p:ext uri="{BB962C8B-B14F-4D97-AF65-F5344CB8AC3E}">
        <p14:creationId xmlns:p14="http://schemas.microsoft.com/office/powerpoint/2010/main" val="2019419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Evaluating repeatability from test flask data.</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51</a:t>
            </a:fld>
            <a:endParaRPr lang="en-US"/>
          </a:p>
        </p:txBody>
      </p:sp>
    </p:spTree>
    <p:extLst>
      <p:ext uri="{BB962C8B-B14F-4D97-AF65-F5344CB8AC3E}">
        <p14:creationId xmlns:p14="http://schemas.microsoft.com/office/powerpoint/2010/main" val="3194400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Evaluating repeatability with</a:t>
            </a:r>
            <a:r>
              <a:rPr lang="en-US" baseline="0" dirty="0" smtClean="0"/>
              <a:t> repeated measurements of same air (reference, standard, or unknown cylinder during calibration).</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52</a:t>
            </a:fld>
            <a:endParaRPr lang="en-US"/>
          </a:p>
        </p:txBody>
      </p:sp>
    </p:spTree>
    <p:extLst>
      <p:ext uri="{BB962C8B-B14F-4D97-AF65-F5344CB8AC3E}">
        <p14:creationId xmlns:p14="http://schemas.microsoft.com/office/powerpoint/2010/main" val="2438927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Repeatability:</a:t>
            </a:r>
            <a:r>
              <a:rPr lang="en-US" baseline="0" dirty="0" smtClean="0"/>
              <a:t> evaluate with SD of differences between pairs of samples.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53</a:t>
            </a:fld>
            <a:endParaRPr lang="en-US"/>
          </a:p>
        </p:txBody>
      </p:sp>
    </p:spTree>
    <p:extLst>
      <p:ext uri="{BB962C8B-B14F-4D97-AF65-F5344CB8AC3E}">
        <p14:creationId xmlns:p14="http://schemas.microsoft.com/office/powerpoint/2010/main" val="2573533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uncertainties from</a:t>
            </a:r>
            <a:r>
              <a:rPr lang="en-US" baseline="0" dirty="0" smtClean="0"/>
              <a:t> combining various uncertainty terms.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54</a:t>
            </a:fld>
            <a:endParaRPr lang="en-US"/>
          </a:p>
        </p:txBody>
      </p:sp>
    </p:spTree>
    <p:extLst>
      <p:ext uri="{BB962C8B-B14F-4D97-AF65-F5344CB8AC3E}">
        <p14:creationId xmlns:p14="http://schemas.microsoft.com/office/powerpoint/2010/main" val="1672514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components of uncertainty are difficult to account for!</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55</a:t>
            </a:fld>
            <a:endParaRPr lang="en-US"/>
          </a:p>
        </p:txBody>
      </p:sp>
    </p:spTree>
    <p:extLst>
      <p:ext uri="{BB962C8B-B14F-4D97-AF65-F5344CB8AC3E}">
        <p14:creationId xmlns:p14="http://schemas.microsoft.com/office/powerpoint/2010/main" val="3302849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Older NOAA data have many corrections and many more uncertainty terms.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56</a:t>
            </a:fld>
            <a:endParaRPr lang="en-US"/>
          </a:p>
        </p:txBody>
      </p:sp>
    </p:spTree>
    <p:extLst>
      <p:ext uri="{BB962C8B-B14F-4D97-AF65-F5344CB8AC3E}">
        <p14:creationId xmlns:p14="http://schemas.microsoft.com/office/powerpoint/2010/main" val="419477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great option. Within</a:t>
            </a:r>
            <a:r>
              <a:rPr lang="en-US" baseline="0" dirty="0" smtClean="0"/>
              <a:t> BMKG, you likely have sufficient DB expertise to implement such a scheme with no costs outside your own IT professionals.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10</a:t>
            </a:fld>
            <a:endParaRPr lang="en-US"/>
          </a:p>
        </p:txBody>
      </p:sp>
    </p:spTree>
    <p:extLst>
      <p:ext uri="{BB962C8B-B14F-4D97-AF65-F5344CB8AC3E}">
        <p14:creationId xmlns:p14="http://schemas.microsoft.com/office/powerpoint/2010/main" val="256984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Roughly</a:t>
            </a:r>
            <a:r>
              <a:rPr lang="en-US" baseline="0" dirty="0" smtClean="0"/>
              <a:t> shows standards hierarchy from CCL to each lab. Not quite right in its details, but shows the general scheme used in GAW. All standards trace back to a common scale. Each GAW laboratory should maintain a its own high level standards purchased from the CCL, then propagate them to working level standards for their measurement labs.</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12</a:t>
            </a:fld>
            <a:endParaRPr lang="en-US"/>
          </a:p>
        </p:txBody>
      </p:sp>
    </p:spTree>
    <p:extLst>
      <p:ext uri="{BB962C8B-B14F-4D97-AF65-F5344CB8AC3E}">
        <p14:creationId xmlns:p14="http://schemas.microsoft.com/office/powerpoint/2010/main" val="288395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will discuss QA/QC of flask-air sampling, example of NOAA’s portable sampler. Two flasks flushed in series with a battery powered pump until volumes replaced about 10 times, then pressurized to small over-pressure, ~4 </a:t>
            </a:r>
            <a:r>
              <a:rPr lang="en-US" baseline="0" dirty="0" err="1" smtClean="0"/>
              <a:t>psia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13</a:t>
            </a:fld>
            <a:endParaRPr lang="en-US"/>
          </a:p>
        </p:txBody>
      </p:sp>
    </p:spTree>
    <p:extLst>
      <p:ext uri="{BB962C8B-B14F-4D97-AF65-F5344CB8AC3E}">
        <p14:creationId xmlns:p14="http://schemas.microsoft.com/office/powerpoint/2010/main" val="102923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flasks are QA method closest to actual air samples. Here for CO2 and CH4; average differences</a:t>
            </a:r>
            <a:r>
              <a:rPr lang="en-US" baseline="0" dirty="0" smtClean="0"/>
              <a:t> between measured and values assigned to the cylinder air used to fill the test flasks are small, but more variable than we’d hope for.</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14</a:t>
            </a:fld>
            <a:endParaRPr lang="en-US"/>
          </a:p>
        </p:txBody>
      </p:sp>
    </p:spTree>
    <p:extLst>
      <p:ext uri="{BB962C8B-B14F-4D97-AF65-F5344CB8AC3E}">
        <p14:creationId xmlns:p14="http://schemas.microsoft.com/office/powerpoint/2010/main" val="353140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various target cylinders, long- and short-term. Long-term cover a much</a:t>
            </a:r>
            <a:r>
              <a:rPr lang="en-US" baseline="0" dirty="0" smtClean="0"/>
              <a:t> wider range; we believe we will see analytical problems at the extremes of our measurement range before near ambient.</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15</a:t>
            </a:fld>
            <a:endParaRPr lang="en-US"/>
          </a:p>
        </p:txBody>
      </p:sp>
    </p:spTree>
    <p:extLst>
      <p:ext uri="{BB962C8B-B14F-4D97-AF65-F5344CB8AC3E}">
        <p14:creationId xmlns:p14="http://schemas.microsoft.com/office/powerpoint/2010/main" val="324147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Alternatively, we can compare our flask-air samples with in situ measurements, in this case at Mauna Loa and South Pole. The saw-tooth pattern at SPO indicates a storage effect. Flasks with longer storage times see loss of CO2 through preferential diffusion (relative to N2 and O2) through the flask O-ring seal.</a:t>
            </a:r>
            <a:endParaRPr lang="en-US" dirty="0"/>
          </a:p>
        </p:txBody>
      </p:sp>
      <p:sp>
        <p:nvSpPr>
          <p:cNvPr id="4" name="Slide Number Placeholder 3"/>
          <p:cNvSpPr>
            <a:spLocks noGrp="1"/>
          </p:cNvSpPr>
          <p:nvPr>
            <p:ph type="sldNum" sz="quarter" idx="10"/>
          </p:nvPr>
        </p:nvSpPr>
        <p:spPr/>
        <p:txBody>
          <a:bodyPr/>
          <a:lstStyle/>
          <a:p>
            <a:fld id="{D24AD284-691E-4E61-B13C-A594BBE583D4}" type="slidenum">
              <a:rPr lang="en-US" smtClean="0"/>
              <a:t>16</a:t>
            </a:fld>
            <a:endParaRPr lang="en-US"/>
          </a:p>
        </p:txBody>
      </p:sp>
    </p:spTree>
    <p:extLst>
      <p:ext uri="{BB962C8B-B14F-4D97-AF65-F5344CB8AC3E}">
        <p14:creationId xmlns:p14="http://schemas.microsoft.com/office/powerpoint/2010/main" val="328839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481429-B0F1-43A3-8FAA-5593E7CD749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191309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81429-B0F1-43A3-8FAA-5593E7CD749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163522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81429-B0F1-43A3-8FAA-5593E7CD749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219849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81429-B0F1-43A3-8FAA-5593E7CD749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207711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81429-B0F1-43A3-8FAA-5593E7CD749D}"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77791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481429-B0F1-43A3-8FAA-5593E7CD749D}"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395124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481429-B0F1-43A3-8FAA-5593E7CD749D}" type="datetimeFigureOut">
              <a:rPr lang="en-US" smtClean="0"/>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423264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81429-B0F1-43A3-8FAA-5593E7CD749D}" type="datetimeFigureOut">
              <a:rPr lang="en-US" smtClean="0"/>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390861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81429-B0F1-43A3-8FAA-5593E7CD749D}" type="datetimeFigureOut">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352695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81429-B0F1-43A3-8FAA-5593E7CD749D}"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220055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81429-B0F1-43A3-8FAA-5593E7CD749D}"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CD071-60AD-4002-B50A-AB60523A6863}" type="slidenum">
              <a:rPr lang="en-US" smtClean="0"/>
              <a:t>‹#›</a:t>
            </a:fld>
            <a:endParaRPr lang="en-US"/>
          </a:p>
        </p:txBody>
      </p:sp>
    </p:spTree>
    <p:extLst>
      <p:ext uri="{BB962C8B-B14F-4D97-AF65-F5344CB8AC3E}">
        <p14:creationId xmlns:p14="http://schemas.microsoft.com/office/powerpoint/2010/main" val="176386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81429-B0F1-43A3-8FAA-5593E7CD749D}" type="datetimeFigureOut">
              <a:rPr lang="en-US" smtClean="0"/>
              <a:t>7/23/2018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CD071-60AD-4002-B50A-AB60523A6863}" type="slidenum">
              <a:rPr lang="en-US" smtClean="0"/>
              <a:t>‹#›</a:t>
            </a:fld>
            <a:endParaRPr lang="en-US"/>
          </a:p>
        </p:txBody>
      </p:sp>
    </p:spTree>
    <p:extLst>
      <p:ext uri="{BB962C8B-B14F-4D97-AF65-F5344CB8AC3E}">
        <p14:creationId xmlns:p14="http://schemas.microsoft.com/office/powerpoint/2010/main" val="2964385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udwig.ries@uba.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0"/>
            <a:ext cx="7772400" cy="2152650"/>
          </a:xfrm>
        </p:spPr>
        <p:txBody>
          <a:bodyPr>
            <a:normAutofit/>
          </a:bodyPr>
          <a:lstStyle/>
          <a:p>
            <a:r>
              <a:rPr lang="en-US" dirty="0" smtClean="0">
                <a:solidFill>
                  <a:srgbClr val="C00000"/>
                </a:solidFill>
              </a:rPr>
              <a:t>Practical Examples of QA/QC of NOAA GHG Observations</a:t>
            </a:r>
            <a:endParaRPr lang="en-US" dirty="0">
              <a:solidFill>
                <a:srgbClr val="C00000"/>
              </a:solidFill>
            </a:endParaRPr>
          </a:p>
        </p:txBody>
      </p:sp>
      <p:sp>
        <p:nvSpPr>
          <p:cNvPr id="3" name="Subtitle 2"/>
          <p:cNvSpPr>
            <a:spLocks noGrp="1"/>
          </p:cNvSpPr>
          <p:nvPr>
            <p:ph type="subTitle" idx="1"/>
          </p:nvPr>
        </p:nvSpPr>
        <p:spPr/>
        <p:txBody>
          <a:bodyPr/>
          <a:lstStyle/>
          <a:p>
            <a:r>
              <a:rPr lang="en-US" dirty="0" smtClean="0"/>
              <a:t>Ed Dlugokencky</a:t>
            </a:r>
          </a:p>
          <a:p>
            <a:r>
              <a:rPr lang="en-US" dirty="0" smtClean="0"/>
              <a:t>NOAA ESRL GMD</a:t>
            </a:r>
            <a:endParaRPr lang="en-US" dirty="0"/>
          </a:p>
        </p:txBody>
      </p:sp>
    </p:spTree>
    <p:extLst>
      <p:ext uri="{BB962C8B-B14F-4D97-AF65-F5344CB8AC3E}">
        <p14:creationId xmlns:p14="http://schemas.microsoft.com/office/powerpoint/2010/main" val="2150016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DAQAS</a:t>
            </a:r>
            <a:br>
              <a:rPr lang="en-US" dirty="0" smtClean="0">
                <a:solidFill>
                  <a:srgbClr val="C00000"/>
                </a:solidFill>
              </a:rPr>
            </a:br>
            <a:r>
              <a:rPr lang="en-US" sz="3600" dirty="0" smtClean="0">
                <a:solidFill>
                  <a:srgbClr val="C00000"/>
                </a:solidFill>
              </a:rPr>
              <a:t>Data Acquisition and Quality Assurance System</a:t>
            </a:r>
            <a:endParaRPr lang="en-US" sz="3600" dirty="0">
              <a:solidFill>
                <a:srgbClr val="C00000"/>
              </a:solidFill>
            </a:endParaRPr>
          </a:p>
        </p:txBody>
      </p:sp>
      <p:sp>
        <p:nvSpPr>
          <p:cNvPr id="3" name="Content Placeholder 2"/>
          <p:cNvSpPr>
            <a:spLocks noGrp="1"/>
          </p:cNvSpPr>
          <p:nvPr>
            <p:ph idx="1"/>
          </p:nvPr>
        </p:nvSpPr>
        <p:spPr/>
        <p:txBody>
          <a:bodyPr/>
          <a:lstStyle/>
          <a:p>
            <a:r>
              <a:rPr lang="en-US" dirty="0" smtClean="0"/>
              <a:t>Technically-sophisticated, customizable RDBMS</a:t>
            </a:r>
          </a:p>
          <a:p>
            <a:pPr lvl="1"/>
            <a:r>
              <a:rPr lang="en-US" dirty="0" smtClean="0">
                <a:solidFill>
                  <a:srgbClr val="0000FF"/>
                </a:solidFill>
              </a:rPr>
              <a:t>Developed with funding from UBA</a:t>
            </a:r>
          </a:p>
          <a:p>
            <a:pPr lvl="1"/>
            <a:r>
              <a:rPr lang="en-US" dirty="0" smtClean="0">
                <a:solidFill>
                  <a:srgbClr val="0000FF"/>
                </a:solidFill>
              </a:rPr>
              <a:t>Recently updated by DBMS professionals</a:t>
            </a:r>
          </a:p>
          <a:p>
            <a:r>
              <a:rPr lang="en-US" dirty="0" smtClean="0"/>
              <a:t>Available to all WMO GAW participants</a:t>
            </a:r>
          </a:p>
          <a:p>
            <a:r>
              <a:rPr lang="en-US" dirty="0" smtClean="0"/>
              <a:t>Technical assistance available</a:t>
            </a:r>
          </a:p>
          <a:p>
            <a:pPr lvl="1"/>
            <a:r>
              <a:rPr lang="en-US" dirty="0" smtClean="0">
                <a:solidFill>
                  <a:srgbClr val="0000FF"/>
                </a:solidFill>
              </a:rPr>
              <a:t>Dr. Ludwig </a:t>
            </a:r>
            <a:r>
              <a:rPr lang="en-US" dirty="0" err="1" smtClean="0">
                <a:solidFill>
                  <a:srgbClr val="0000FF"/>
                </a:solidFill>
              </a:rPr>
              <a:t>Ries</a:t>
            </a:r>
            <a:r>
              <a:rPr lang="en-US" dirty="0">
                <a:solidFill>
                  <a:srgbClr val="0000FF"/>
                </a:solidFill>
              </a:rPr>
              <a:t> </a:t>
            </a:r>
            <a:r>
              <a:rPr lang="en-US" dirty="0" smtClean="0">
                <a:solidFill>
                  <a:srgbClr val="0000FF"/>
                </a:solidFill>
              </a:rPr>
              <a:t>(l</a:t>
            </a:r>
            <a:r>
              <a:rPr lang="en-US" dirty="0" smtClean="0">
                <a:solidFill>
                  <a:srgbClr val="0000FF"/>
                </a:solidFill>
                <a:hlinkClick r:id="rId3"/>
              </a:rPr>
              <a:t>udwig.ries@uba.de</a:t>
            </a:r>
            <a:r>
              <a:rPr lang="en-US" dirty="0" smtClean="0">
                <a:solidFill>
                  <a:srgbClr val="0000FF"/>
                </a:solidFill>
              </a:rPr>
              <a:t>)</a:t>
            </a:r>
          </a:p>
          <a:p>
            <a:pPr lvl="1"/>
            <a:r>
              <a:rPr lang="en-US" dirty="0" smtClean="0">
                <a:solidFill>
                  <a:srgbClr val="0000FF"/>
                </a:solidFill>
              </a:rPr>
              <a:t>Commercial DB developers in Germany (with cost)</a:t>
            </a:r>
          </a:p>
          <a:p>
            <a:r>
              <a:rPr lang="en-US" b="1" dirty="0" smtClean="0"/>
              <a:t>Spreadsheets are not the answer</a:t>
            </a:r>
          </a:p>
        </p:txBody>
      </p:sp>
    </p:spTree>
    <p:extLst>
      <p:ext uri="{BB962C8B-B14F-4D97-AF65-F5344CB8AC3E}">
        <p14:creationId xmlns:p14="http://schemas.microsoft.com/office/powerpoint/2010/main" val="147542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solidFill>
                  <a:srgbClr val="C00000"/>
                </a:solidFill>
              </a:rPr>
              <a:t>Practical Quality Assurance</a:t>
            </a:r>
            <a:endParaRPr lang="en-US" dirty="0">
              <a:solidFill>
                <a:srgbClr val="C00000"/>
              </a:solidFill>
            </a:endParaRPr>
          </a:p>
        </p:txBody>
      </p:sp>
      <p:sp>
        <p:nvSpPr>
          <p:cNvPr id="3" name="Content Placeholder 2"/>
          <p:cNvSpPr>
            <a:spLocks noGrp="1"/>
          </p:cNvSpPr>
          <p:nvPr>
            <p:ph idx="1"/>
          </p:nvPr>
        </p:nvSpPr>
        <p:spPr>
          <a:xfrm>
            <a:off x="609600" y="1295400"/>
            <a:ext cx="10972800" cy="4525963"/>
          </a:xfrm>
        </p:spPr>
        <p:txBody>
          <a:bodyPr>
            <a:normAutofit lnSpcReduction="10000"/>
          </a:bodyPr>
          <a:lstStyle/>
          <a:p>
            <a:r>
              <a:rPr lang="en-US" dirty="0" smtClean="0"/>
              <a:t>Short link to SI-traceable standards maintained by CCL</a:t>
            </a:r>
          </a:p>
          <a:p>
            <a:pPr lvl="1"/>
            <a:r>
              <a:rPr lang="en-US" dirty="0" smtClean="0">
                <a:solidFill>
                  <a:srgbClr val="0000FF"/>
                </a:solidFill>
              </a:rPr>
              <a:t>GAW Round Robin comparisons of standards hosted by CCL</a:t>
            </a:r>
          </a:p>
          <a:p>
            <a:r>
              <a:rPr lang="en-US" dirty="0" smtClean="0"/>
              <a:t>Test flasks (one pair analyzed every analysis day)</a:t>
            </a:r>
          </a:p>
          <a:p>
            <a:r>
              <a:rPr lang="en-US" dirty="0" smtClean="0"/>
              <a:t>Target cylinders (flask-air and in situ systems)</a:t>
            </a:r>
          </a:p>
          <a:p>
            <a:pPr lvl="1"/>
            <a:r>
              <a:rPr lang="en-US" dirty="0" smtClean="0">
                <a:solidFill>
                  <a:srgbClr val="0000FF"/>
                </a:solidFill>
              </a:rPr>
              <a:t>Short-term (near ambient and measured frequently)</a:t>
            </a:r>
          </a:p>
          <a:p>
            <a:pPr lvl="1"/>
            <a:r>
              <a:rPr lang="en-US" dirty="0" smtClean="0">
                <a:solidFill>
                  <a:srgbClr val="0000FF"/>
                </a:solidFill>
              </a:rPr>
              <a:t>Long-term (wide range of X and measured 3x/year)</a:t>
            </a:r>
          </a:p>
          <a:p>
            <a:r>
              <a:rPr lang="en-US" dirty="0" smtClean="0"/>
              <a:t>Comparisons with other GAW labs</a:t>
            </a:r>
          </a:p>
          <a:p>
            <a:pPr lvl="1"/>
            <a:r>
              <a:rPr lang="en-US" dirty="0" smtClean="0">
                <a:solidFill>
                  <a:srgbClr val="0000FF"/>
                </a:solidFill>
              </a:rPr>
              <a:t>Same air (flask-air sample shared by two labs)</a:t>
            </a:r>
          </a:p>
          <a:p>
            <a:pPr lvl="1"/>
            <a:r>
              <a:rPr lang="en-US" dirty="0" smtClean="0">
                <a:solidFill>
                  <a:srgbClr val="0000FF"/>
                </a:solidFill>
              </a:rPr>
              <a:t>Co-located (flask-air and in situ measurement at site)</a:t>
            </a:r>
          </a:p>
        </p:txBody>
      </p:sp>
    </p:spTree>
    <p:extLst>
      <p:ext uri="{BB962C8B-B14F-4D97-AF65-F5344CB8AC3E}">
        <p14:creationId xmlns:p14="http://schemas.microsoft.com/office/powerpoint/2010/main" val="3268001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84400" y="19653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US" altLang="en-US"/>
          </a:p>
        </p:txBody>
      </p:sp>
      <p:sp>
        <p:nvSpPr>
          <p:cNvPr id="3" name="Rectangle 3"/>
          <p:cNvSpPr>
            <a:spLocks noChangeArrowheads="1"/>
          </p:cNvSpPr>
          <p:nvPr/>
        </p:nvSpPr>
        <p:spPr bwMode="auto">
          <a:xfrm>
            <a:off x="2870200" y="37211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endParaRPr lang="en-US" altLang="en-US"/>
          </a:p>
        </p:txBody>
      </p:sp>
      <p:pic>
        <p:nvPicPr>
          <p:cNvPr id="4" name="Picture 4" descr="icp_strate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88087"/>
            <a:ext cx="8077200" cy="5788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9050" y="15300"/>
            <a:ext cx="7073900" cy="584775"/>
          </a:xfrm>
          <a:prstGeom prst="rect">
            <a:avLst/>
          </a:prstGeom>
          <a:noFill/>
        </p:spPr>
        <p:txBody>
          <a:bodyPr wrap="square" rtlCol="0">
            <a:spAutoFit/>
          </a:bodyPr>
          <a:lstStyle/>
          <a:p>
            <a:pPr algn="ctr"/>
            <a:r>
              <a:rPr lang="en-US" sz="3200" dirty="0" smtClean="0">
                <a:solidFill>
                  <a:srgbClr val="C00000"/>
                </a:solidFill>
              </a:rPr>
              <a:t>Maintaining Standard Scales</a:t>
            </a:r>
            <a:endParaRPr lang="en-US" sz="3200" dirty="0">
              <a:solidFill>
                <a:srgbClr val="C00000"/>
              </a:solidFill>
            </a:endParaRPr>
          </a:p>
        </p:txBody>
      </p:sp>
    </p:spTree>
    <p:extLst>
      <p:ext uri="{BB962C8B-B14F-4D97-AF65-F5344CB8AC3E}">
        <p14:creationId xmlns:p14="http://schemas.microsoft.com/office/powerpoint/2010/main" val="3955395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nual_p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8788"/>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06501" y="289367"/>
            <a:ext cx="5578998" cy="584775"/>
          </a:xfrm>
          <a:prstGeom prst="rect">
            <a:avLst/>
          </a:prstGeom>
          <a:noFill/>
        </p:spPr>
        <p:txBody>
          <a:bodyPr wrap="square" rtlCol="0">
            <a:spAutoFit/>
          </a:bodyPr>
          <a:lstStyle/>
          <a:p>
            <a:pPr algn="ctr"/>
            <a:r>
              <a:rPr lang="en-US" sz="3200" dirty="0" smtClean="0">
                <a:solidFill>
                  <a:srgbClr val="C00000"/>
                </a:solidFill>
              </a:rPr>
              <a:t>Flask-air sampling</a:t>
            </a:r>
            <a:endParaRPr lang="en-US" sz="3200" dirty="0">
              <a:solidFill>
                <a:srgbClr val="C00000"/>
              </a:solidFill>
            </a:endParaRPr>
          </a:p>
        </p:txBody>
      </p:sp>
    </p:spTree>
    <p:extLst>
      <p:ext uri="{BB962C8B-B14F-4D97-AF65-F5344CB8AC3E}">
        <p14:creationId xmlns:p14="http://schemas.microsoft.com/office/powerpoint/2010/main" val="1184505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670" t="8889" r="10670" b="10000"/>
          <a:stretch/>
        </p:blipFill>
        <p:spPr>
          <a:xfrm>
            <a:off x="324632" y="444500"/>
            <a:ext cx="5085568" cy="64008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0671" t="8889" r="9313" b="11111"/>
          <a:stretch/>
        </p:blipFill>
        <p:spPr>
          <a:xfrm>
            <a:off x="6172200" y="444500"/>
            <a:ext cx="5245100" cy="6400800"/>
          </a:xfrm>
          <a:prstGeom prst="rect">
            <a:avLst/>
          </a:prstGeom>
        </p:spPr>
      </p:pic>
      <p:sp>
        <p:nvSpPr>
          <p:cNvPr id="4" name="TextBox 3"/>
          <p:cNvSpPr txBox="1"/>
          <p:nvPr/>
        </p:nvSpPr>
        <p:spPr>
          <a:xfrm>
            <a:off x="7747000" y="901700"/>
            <a:ext cx="3352800" cy="369332"/>
          </a:xfrm>
          <a:prstGeom prst="rect">
            <a:avLst/>
          </a:prstGeom>
          <a:noFill/>
        </p:spPr>
        <p:txBody>
          <a:bodyPr wrap="square" rtlCol="0">
            <a:spAutoFit/>
          </a:bodyPr>
          <a:lstStyle/>
          <a:p>
            <a:r>
              <a:rPr lang="en-US" b="1" dirty="0" err="1" smtClean="0"/>
              <a:t>Avg</a:t>
            </a:r>
            <a:r>
              <a:rPr lang="en-US" b="1" dirty="0" smtClean="0"/>
              <a:t> = -0.43 ± 3.75 ppb  n=2148</a:t>
            </a:r>
            <a:endParaRPr lang="en-US" b="1" dirty="0"/>
          </a:p>
        </p:txBody>
      </p:sp>
      <p:sp>
        <p:nvSpPr>
          <p:cNvPr id="5" name="TextBox 4"/>
          <p:cNvSpPr txBox="1"/>
          <p:nvPr/>
        </p:nvSpPr>
        <p:spPr>
          <a:xfrm>
            <a:off x="2057400" y="2603500"/>
            <a:ext cx="3352800" cy="369332"/>
          </a:xfrm>
          <a:prstGeom prst="rect">
            <a:avLst/>
          </a:prstGeom>
          <a:noFill/>
        </p:spPr>
        <p:txBody>
          <a:bodyPr wrap="square" rtlCol="0">
            <a:spAutoFit/>
          </a:bodyPr>
          <a:lstStyle/>
          <a:p>
            <a:r>
              <a:rPr lang="en-US" b="1" dirty="0" err="1" smtClean="0"/>
              <a:t>Avg</a:t>
            </a:r>
            <a:r>
              <a:rPr lang="en-US" b="1" dirty="0" smtClean="0"/>
              <a:t> = 0.01 ± 0.19 ppm  n=2030</a:t>
            </a:r>
            <a:endParaRPr lang="en-US" b="1" dirty="0"/>
          </a:p>
        </p:txBody>
      </p:sp>
      <p:sp>
        <p:nvSpPr>
          <p:cNvPr id="6" name="TextBox 5"/>
          <p:cNvSpPr txBox="1"/>
          <p:nvPr/>
        </p:nvSpPr>
        <p:spPr>
          <a:xfrm>
            <a:off x="4972050" y="-25400"/>
            <a:ext cx="2247900" cy="584775"/>
          </a:xfrm>
          <a:prstGeom prst="rect">
            <a:avLst/>
          </a:prstGeom>
          <a:noFill/>
        </p:spPr>
        <p:txBody>
          <a:bodyPr wrap="square" rtlCol="0">
            <a:spAutoFit/>
          </a:bodyPr>
          <a:lstStyle/>
          <a:p>
            <a:pPr algn="ctr"/>
            <a:r>
              <a:rPr lang="en-US" sz="3200" dirty="0" smtClean="0">
                <a:solidFill>
                  <a:srgbClr val="C00000"/>
                </a:solidFill>
              </a:rPr>
              <a:t>Test Flasks</a:t>
            </a:r>
            <a:endParaRPr lang="en-US" sz="3200" dirty="0">
              <a:solidFill>
                <a:srgbClr val="C00000"/>
              </a:solidFill>
            </a:endParaRPr>
          </a:p>
        </p:txBody>
      </p:sp>
    </p:spTree>
    <p:extLst>
      <p:ext uri="{BB962C8B-B14F-4D97-AF65-F5344CB8AC3E}">
        <p14:creationId xmlns:p14="http://schemas.microsoft.com/office/powerpoint/2010/main" val="4057929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763" t="8330" r="11191" b="16840"/>
          <a:stretch/>
        </p:blipFill>
        <p:spPr>
          <a:xfrm>
            <a:off x="221246" y="2292685"/>
            <a:ext cx="5510463" cy="4126832"/>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478" t="8089" r="11111" b="16148"/>
          <a:stretch/>
        </p:blipFill>
        <p:spPr>
          <a:xfrm>
            <a:off x="6261100" y="2292685"/>
            <a:ext cx="5613400" cy="4178300"/>
          </a:xfrm>
          <a:prstGeom prst="rect">
            <a:avLst/>
          </a:prstGeom>
        </p:spPr>
      </p:pic>
      <p:sp>
        <p:nvSpPr>
          <p:cNvPr id="4" name="TextBox 3"/>
          <p:cNvSpPr txBox="1"/>
          <p:nvPr/>
        </p:nvSpPr>
        <p:spPr>
          <a:xfrm>
            <a:off x="558800" y="177800"/>
            <a:ext cx="9944100" cy="1815882"/>
          </a:xfrm>
          <a:prstGeom prst="rect">
            <a:avLst/>
          </a:prstGeom>
          <a:noFill/>
        </p:spPr>
        <p:txBody>
          <a:bodyPr wrap="square" rtlCol="0">
            <a:spAutoFit/>
          </a:bodyPr>
          <a:lstStyle/>
          <a:p>
            <a:r>
              <a:rPr lang="en-US" sz="2800" dirty="0" smtClean="0">
                <a:solidFill>
                  <a:srgbClr val="C00000"/>
                </a:solidFill>
              </a:rPr>
              <a:t>Measurements of </a:t>
            </a:r>
            <a:r>
              <a:rPr lang="en-US" sz="2800" b="1" dirty="0" smtClean="0">
                <a:solidFill>
                  <a:srgbClr val="C00000"/>
                </a:solidFill>
              </a:rPr>
              <a:t>target cylinders</a:t>
            </a:r>
            <a:r>
              <a:rPr lang="en-US" sz="2800" dirty="0" smtClean="0">
                <a:solidFill>
                  <a:srgbClr val="C00000"/>
                </a:solidFill>
              </a:rPr>
              <a:t> on flask-air analysis system</a:t>
            </a:r>
          </a:p>
          <a:p>
            <a:r>
              <a:rPr lang="en-US" sz="2800" dirty="0">
                <a:solidFill>
                  <a:srgbClr val="C00000"/>
                </a:solidFill>
              </a:rPr>
              <a:t>	</a:t>
            </a:r>
            <a:r>
              <a:rPr lang="en-US" sz="2800" dirty="0" smtClean="0">
                <a:solidFill>
                  <a:srgbClr val="0000FF"/>
                </a:solidFill>
              </a:rPr>
              <a:t>Short-term: are ~ambient values </a:t>
            </a:r>
          </a:p>
          <a:p>
            <a:r>
              <a:rPr lang="en-US" sz="2800" dirty="0">
                <a:solidFill>
                  <a:srgbClr val="0000FF"/>
                </a:solidFill>
              </a:rPr>
              <a:t>	</a:t>
            </a:r>
            <a:r>
              <a:rPr lang="en-US" sz="2800" dirty="0" smtClean="0">
                <a:solidFill>
                  <a:srgbClr val="0000FF"/>
                </a:solidFill>
              </a:rPr>
              <a:t>Long-term CO</a:t>
            </a:r>
            <a:r>
              <a:rPr lang="en-US" sz="2800" baseline="-25000" dirty="0" smtClean="0">
                <a:solidFill>
                  <a:srgbClr val="0000FF"/>
                </a:solidFill>
              </a:rPr>
              <a:t>2</a:t>
            </a:r>
            <a:r>
              <a:rPr lang="en-US" sz="2800" dirty="0" smtClean="0">
                <a:solidFill>
                  <a:srgbClr val="0000FF"/>
                </a:solidFill>
              </a:rPr>
              <a:t>: 299 – 482 ppm </a:t>
            </a:r>
          </a:p>
          <a:p>
            <a:r>
              <a:rPr lang="en-US" sz="2800" dirty="0">
                <a:solidFill>
                  <a:srgbClr val="0000FF"/>
                </a:solidFill>
              </a:rPr>
              <a:t>	</a:t>
            </a:r>
            <a:r>
              <a:rPr lang="en-US" sz="2800" dirty="0" smtClean="0">
                <a:solidFill>
                  <a:srgbClr val="0000FF"/>
                </a:solidFill>
              </a:rPr>
              <a:t>Long-term CH</a:t>
            </a:r>
            <a:r>
              <a:rPr lang="en-US" sz="2800" baseline="-25000" dirty="0" smtClean="0">
                <a:solidFill>
                  <a:srgbClr val="0000FF"/>
                </a:solidFill>
              </a:rPr>
              <a:t>4</a:t>
            </a:r>
            <a:r>
              <a:rPr lang="en-US" sz="2800" dirty="0" smtClean="0">
                <a:solidFill>
                  <a:srgbClr val="0000FF"/>
                </a:solidFill>
              </a:rPr>
              <a:t>: 496 – 2987 ppb</a:t>
            </a:r>
            <a:endParaRPr lang="en-US" sz="2800" dirty="0">
              <a:solidFill>
                <a:srgbClr val="C00000"/>
              </a:solidFill>
            </a:endParaRPr>
          </a:p>
        </p:txBody>
      </p:sp>
      <p:sp>
        <p:nvSpPr>
          <p:cNvPr id="5" name="TextBox 4"/>
          <p:cNvSpPr txBox="1"/>
          <p:nvPr/>
        </p:nvSpPr>
        <p:spPr>
          <a:xfrm>
            <a:off x="7810500" y="5410200"/>
            <a:ext cx="3822700" cy="461665"/>
          </a:xfrm>
          <a:prstGeom prst="rect">
            <a:avLst/>
          </a:prstGeom>
          <a:noFill/>
        </p:spPr>
        <p:txBody>
          <a:bodyPr wrap="square" rtlCol="0">
            <a:spAutoFit/>
          </a:bodyPr>
          <a:lstStyle/>
          <a:p>
            <a:r>
              <a:rPr lang="en-US" sz="2400" dirty="0" smtClean="0"/>
              <a:t>Ambient = 0.14 ± 0.37 ppb</a:t>
            </a:r>
            <a:endParaRPr lang="en-US" sz="2400" dirty="0"/>
          </a:p>
        </p:txBody>
      </p:sp>
      <p:sp>
        <p:nvSpPr>
          <p:cNvPr id="6" name="TextBox 5"/>
          <p:cNvSpPr txBox="1"/>
          <p:nvPr/>
        </p:nvSpPr>
        <p:spPr>
          <a:xfrm>
            <a:off x="1231900" y="5410199"/>
            <a:ext cx="4229100" cy="461665"/>
          </a:xfrm>
          <a:prstGeom prst="rect">
            <a:avLst/>
          </a:prstGeom>
          <a:noFill/>
        </p:spPr>
        <p:txBody>
          <a:bodyPr wrap="square" rtlCol="0">
            <a:spAutoFit/>
          </a:bodyPr>
          <a:lstStyle/>
          <a:p>
            <a:r>
              <a:rPr lang="en-US" sz="2400" dirty="0" smtClean="0"/>
              <a:t>Ambient = -0.02 ± 0.02 ppm</a:t>
            </a:r>
            <a:endParaRPr lang="en-US" sz="2400" dirty="0"/>
          </a:p>
        </p:txBody>
      </p:sp>
    </p:spTree>
    <p:extLst>
      <p:ext uri="{BB962C8B-B14F-4D97-AF65-F5344CB8AC3E}">
        <p14:creationId xmlns:p14="http://schemas.microsoft.com/office/powerpoint/2010/main" val="3353722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1952626"/>
            <a:ext cx="5943600" cy="39907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744" y="1952627"/>
            <a:ext cx="5943600" cy="3990702"/>
          </a:xfrm>
          <a:prstGeom prst="rect">
            <a:avLst/>
          </a:prstGeom>
        </p:spPr>
      </p:pic>
      <p:sp>
        <p:nvSpPr>
          <p:cNvPr id="4" name="TextBox 3"/>
          <p:cNvSpPr txBox="1"/>
          <p:nvPr/>
        </p:nvSpPr>
        <p:spPr>
          <a:xfrm rot="16200000">
            <a:off x="-650845" y="3505200"/>
            <a:ext cx="1701800" cy="400110"/>
          </a:xfrm>
          <a:prstGeom prst="rect">
            <a:avLst/>
          </a:prstGeom>
          <a:noFill/>
        </p:spPr>
        <p:txBody>
          <a:bodyPr wrap="square" rtlCol="0">
            <a:spAutoFit/>
          </a:bodyPr>
          <a:lstStyle/>
          <a:p>
            <a:r>
              <a:rPr lang="el-GR" sz="2000" dirty="0" smtClean="0"/>
              <a:t>Δ</a:t>
            </a:r>
            <a:r>
              <a:rPr lang="en-US" sz="2000" dirty="0" smtClean="0"/>
              <a:t>CO</a:t>
            </a:r>
            <a:r>
              <a:rPr lang="en-US" sz="2000" baseline="-25000" dirty="0" smtClean="0"/>
              <a:t>2</a:t>
            </a:r>
            <a:r>
              <a:rPr lang="en-US" sz="2000" dirty="0" smtClean="0"/>
              <a:t> (ppm)</a:t>
            </a:r>
            <a:endParaRPr lang="en-US" sz="2000" dirty="0"/>
          </a:p>
        </p:txBody>
      </p:sp>
      <p:sp>
        <p:nvSpPr>
          <p:cNvPr id="5" name="TextBox 4"/>
          <p:cNvSpPr txBox="1"/>
          <p:nvPr/>
        </p:nvSpPr>
        <p:spPr>
          <a:xfrm rot="16200000">
            <a:off x="5333709" y="3505200"/>
            <a:ext cx="1701800" cy="400110"/>
          </a:xfrm>
          <a:prstGeom prst="rect">
            <a:avLst/>
          </a:prstGeom>
          <a:noFill/>
        </p:spPr>
        <p:txBody>
          <a:bodyPr wrap="square" rtlCol="0">
            <a:spAutoFit/>
          </a:bodyPr>
          <a:lstStyle/>
          <a:p>
            <a:r>
              <a:rPr lang="el-GR" sz="2000" dirty="0" smtClean="0"/>
              <a:t>Δ</a:t>
            </a:r>
            <a:r>
              <a:rPr lang="en-US" sz="2000" dirty="0" smtClean="0"/>
              <a:t>CO</a:t>
            </a:r>
            <a:r>
              <a:rPr lang="en-US" sz="2000" baseline="-25000" dirty="0" smtClean="0"/>
              <a:t>2</a:t>
            </a:r>
            <a:r>
              <a:rPr lang="en-US" sz="2000" dirty="0" smtClean="0"/>
              <a:t> (ppm)</a:t>
            </a:r>
            <a:endParaRPr lang="en-US" sz="2000" dirty="0"/>
          </a:p>
        </p:txBody>
      </p:sp>
      <p:sp>
        <p:nvSpPr>
          <p:cNvPr id="6" name="TextBox 5"/>
          <p:cNvSpPr txBox="1"/>
          <p:nvPr/>
        </p:nvSpPr>
        <p:spPr>
          <a:xfrm>
            <a:off x="565150" y="368300"/>
            <a:ext cx="11061700" cy="1077218"/>
          </a:xfrm>
          <a:prstGeom prst="rect">
            <a:avLst/>
          </a:prstGeom>
          <a:noFill/>
        </p:spPr>
        <p:txBody>
          <a:bodyPr wrap="square" rtlCol="0">
            <a:spAutoFit/>
          </a:bodyPr>
          <a:lstStyle/>
          <a:p>
            <a:pPr algn="ctr"/>
            <a:r>
              <a:rPr lang="en-US" sz="3200" dirty="0" smtClean="0">
                <a:solidFill>
                  <a:srgbClr val="C00000"/>
                </a:solidFill>
              </a:rPr>
              <a:t>Internal comparison of CO</a:t>
            </a:r>
            <a:r>
              <a:rPr lang="en-US" sz="3200" baseline="-25000" dirty="0" smtClean="0">
                <a:solidFill>
                  <a:srgbClr val="C00000"/>
                </a:solidFill>
              </a:rPr>
              <a:t>2</a:t>
            </a:r>
            <a:r>
              <a:rPr lang="en-US" sz="3200" dirty="0" smtClean="0">
                <a:solidFill>
                  <a:srgbClr val="C00000"/>
                </a:solidFill>
              </a:rPr>
              <a:t> in flask-air and from in situ analyzer</a:t>
            </a:r>
          </a:p>
          <a:p>
            <a:pPr algn="ctr"/>
            <a:r>
              <a:rPr lang="en-US" sz="3200" dirty="0" smtClean="0">
                <a:solidFill>
                  <a:srgbClr val="0000FF"/>
                </a:solidFill>
              </a:rPr>
              <a:t>Storage issue is clear at SPO</a:t>
            </a:r>
            <a:endParaRPr lang="en-US" sz="3200" dirty="0">
              <a:solidFill>
                <a:srgbClr val="0000FF"/>
              </a:solidFill>
            </a:endParaRPr>
          </a:p>
        </p:txBody>
      </p:sp>
      <p:sp>
        <p:nvSpPr>
          <p:cNvPr id="7" name="TextBox 6"/>
          <p:cNvSpPr txBox="1"/>
          <p:nvPr/>
        </p:nvSpPr>
        <p:spPr>
          <a:xfrm>
            <a:off x="1828800" y="1626716"/>
            <a:ext cx="1854200" cy="523220"/>
          </a:xfrm>
          <a:prstGeom prst="rect">
            <a:avLst/>
          </a:prstGeom>
          <a:noFill/>
        </p:spPr>
        <p:txBody>
          <a:bodyPr wrap="square" rtlCol="0">
            <a:spAutoFit/>
          </a:bodyPr>
          <a:lstStyle/>
          <a:p>
            <a:r>
              <a:rPr lang="en-US" sz="2800" dirty="0" smtClean="0"/>
              <a:t>Mauna Loa</a:t>
            </a:r>
            <a:endParaRPr lang="en-US" sz="2800" dirty="0"/>
          </a:p>
        </p:txBody>
      </p:sp>
      <p:sp>
        <p:nvSpPr>
          <p:cNvPr id="8" name="TextBox 7"/>
          <p:cNvSpPr txBox="1"/>
          <p:nvPr/>
        </p:nvSpPr>
        <p:spPr>
          <a:xfrm>
            <a:off x="7975600" y="1626716"/>
            <a:ext cx="1854200" cy="523220"/>
          </a:xfrm>
          <a:prstGeom prst="rect">
            <a:avLst/>
          </a:prstGeom>
          <a:noFill/>
        </p:spPr>
        <p:txBody>
          <a:bodyPr wrap="square" rtlCol="0">
            <a:spAutoFit/>
          </a:bodyPr>
          <a:lstStyle/>
          <a:p>
            <a:r>
              <a:rPr lang="en-US" sz="2800" dirty="0" smtClean="0"/>
              <a:t>South Pole</a:t>
            </a:r>
            <a:endParaRPr lang="en-US" sz="2800" dirty="0"/>
          </a:p>
        </p:txBody>
      </p:sp>
    </p:spTree>
    <p:extLst>
      <p:ext uri="{BB962C8B-B14F-4D97-AF65-F5344CB8AC3E}">
        <p14:creationId xmlns:p14="http://schemas.microsoft.com/office/powerpoint/2010/main" val="543503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897" t="5740" r="9313" b="9259"/>
          <a:stretch/>
        </p:blipFill>
        <p:spPr>
          <a:xfrm>
            <a:off x="469900" y="457200"/>
            <a:ext cx="4922620" cy="64008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636" t="5371" r="9765" b="9630"/>
          <a:stretch/>
        </p:blipFill>
        <p:spPr>
          <a:xfrm>
            <a:off x="6515100" y="457200"/>
            <a:ext cx="5034180" cy="6400800"/>
          </a:xfrm>
          <a:prstGeom prst="rect">
            <a:avLst/>
          </a:prstGeom>
        </p:spPr>
      </p:pic>
      <p:sp>
        <p:nvSpPr>
          <p:cNvPr id="4" name="TextBox 3"/>
          <p:cNvSpPr txBox="1"/>
          <p:nvPr/>
        </p:nvSpPr>
        <p:spPr>
          <a:xfrm>
            <a:off x="2520950" y="0"/>
            <a:ext cx="7150100" cy="584775"/>
          </a:xfrm>
          <a:prstGeom prst="rect">
            <a:avLst/>
          </a:prstGeom>
          <a:noFill/>
        </p:spPr>
        <p:txBody>
          <a:bodyPr wrap="square" rtlCol="0">
            <a:spAutoFit/>
          </a:bodyPr>
          <a:lstStyle/>
          <a:p>
            <a:pPr algn="ctr"/>
            <a:r>
              <a:rPr lang="en-US" sz="3200" dirty="0" smtClean="0">
                <a:solidFill>
                  <a:srgbClr val="C00000"/>
                </a:solidFill>
              </a:rPr>
              <a:t>Co-located Comparison: Flask-air/in situ</a:t>
            </a:r>
            <a:endParaRPr lang="en-US" sz="3200" dirty="0">
              <a:solidFill>
                <a:srgbClr val="C00000"/>
              </a:solidFill>
            </a:endParaRPr>
          </a:p>
        </p:txBody>
      </p:sp>
    </p:spTree>
    <p:extLst>
      <p:ext uri="{BB962C8B-B14F-4D97-AF65-F5344CB8AC3E}">
        <p14:creationId xmlns:p14="http://schemas.microsoft.com/office/powerpoint/2010/main" val="3805598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474452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Quality Control: In situ Measurements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Automated algorithms</a:t>
            </a:r>
          </a:p>
          <a:p>
            <a:pPr lvl="1"/>
            <a:r>
              <a:rPr lang="en-US" dirty="0" smtClean="0">
                <a:solidFill>
                  <a:srgbClr val="0000FF"/>
                </a:solidFill>
              </a:rPr>
              <a:t>GC parameters: BL code, RT, A/H, </a:t>
            </a:r>
            <a:r>
              <a:rPr lang="el-GR" dirty="0" smtClean="0">
                <a:solidFill>
                  <a:srgbClr val="0000FF"/>
                </a:solidFill>
              </a:rPr>
              <a:t>Δ</a:t>
            </a:r>
            <a:r>
              <a:rPr lang="en-US" dirty="0" smtClean="0">
                <a:solidFill>
                  <a:srgbClr val="0000FF"/>
                </a:solidFill>
              </a:rPr>
              <a:t>response</a:t>
            </a:r>
          </a:p>
          <a:p>
            <a:pPr lvl="1"/>
            <a:r>
              <a:rPr lang="en-US" dirty="0" smtClean="0">
                <a:solidFill>
                  <a:srgbClr val="0000FF"/>
                </a:solidFill>
              </a:rPr>
              <a:t>Continuous analyzer: analyzer T and P stab., inlet P</a:t>
            </a:r>
          </a:p>
          <a:p>
            <a:r>
              <a:rPr lang="en-US" dirty="0" smtClean="0"/>
              <a:t>Visual inspection of data</a:t>
            </a:r>
          </a:p>
          <a:p>
            <a:pPr lvl="1"/>
            <a:r>
              <a:rPr lang="en-US" dirty="0" smtClean="0">
                <a:solidFill>
                  <a:srgbClr val="0000FF"/>
                </a:solidFill>
              </a:rPr>
              <a:t>Are measured values reasonable?</a:t>
            </a:r>
          </a:p>
          <a:p>
            <a:pPr lvl="1"/>
            <a:r>
              <a:rPr lang="en-US" dirty="0" smtClean="0">
                <a:solidFill>
                  <a:srgbClr val="0000FF"/>
                </a:solidFill>
              </a:rPr>
              <a:t>Are QA data as they should be (e.g., target tanks)?</a:t>
            </a:r>
          </a:p>
        </p:txBody>
      </p:sp>
    </p:spTree>
    <p:extLst>
      <p:ext uri="{BB962C8B-B14F-4D97-AF65-F5344CB8AC3E}">
        <p14:creationId xmlns:p14="http://schemas.microsoft.com/office/powerpoint/2010/main" val="3098426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Rough Outline</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Definitions and introduction</a:t>
            </a:r>
          </a:p>
          <a:p>
            <a:r>
              <a:rPr lang="en-US" dirty="0" smtClean="0"/>
              <a:t>Importance of Data Management System</a:t>
            </a:r>
          </a:p>
          <a:p>
            <a:r>
              <a:rPr lang="en-US" dirty="0" smtClean="0"/>
              <a:t>Quality Assurance</a:t>
            </a:r>
          </a:p>
          <a:p>
            <a:r>
              <a:rPr lang="en-US" dirty="0" smtClean="0"/>
              <a:t>Quality Control</a:t>
            </a:r>
          </a:p>
          <a:p>
            <a:r>
              <a:rPr lang="en-US" dirty="0" smtClean="0"/>
              <a:t>Selection for background</a:t>
            </a:r>
          </a:p>
          <a:p>
            <a:r>
              <a:rPr lang="en-US" dirty="0" smtClean="0"/>
              <a:t>Measurement uncertainty estimates</a:t>
            </a:r>
            <a:endParaRPr lang="en-US" dirty="0"/>
          </a:p>
        </p:txBody>
      </p:sp>
    </p:spTree>
    <p:extLst>
      <p:ext uri="{BB962C8B-B14F-4D97-AF65-F5344CB8AC3E}">
        <p14:creationId xmlns:p14="http://schemas.microsoft.com/office/powerpoint/2010/main" val="3515293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786" y="1066800"/>
            <a:ext cx="10058400" cy="5003978"/>
          </a:xfrm>
          <a:prstGeom prst="rect">
            <a:avLst/>
          </a:prstGeom>
        </p:spPr>
      </p:pic>
    </p:spTree>
    <p:extLst>
      <p:ext uri="{BB962C8B-B14F-4D97-AF65-F5344CB8AC3E}">
        <p14:creationId xmlns:p14="http://schemas.microsoft.com/office/powerpoint/2010/main" val="637584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85820"/>
            <a:ext cx="10972800" cy="5686360"/>
          </a:xfrm>
          <a:prstGeom prst="rect">
            <a:avLst/>
          </a:prstGeom>
        </p:spPr>
      </p:pic>
      <p:sp>
        <p:nvSpPr>
          <p:cNvPr id="3" name="TextBox 2"/>
          <p:cNvSpPr txBox="1"/>
          <p:nvPr/>
        </p:nvSpPr>
        <p:spPr>
          <a:xfrm rot="16200000">
            <a:off x="-1190726" y="3002508"/>
            <a:ext cx="3138986" cy="461665"/>
          </a:xfrm>
          <a:prstGeom prst="rect">
            <a:avLst/>
          </a:prstGeom>
          <a:solidFill>
            <a:schemeClr val="bg1"/>
          </a:solidFill>
        </p:spPr>
        <p:txBody>
          <a:bodyPr wrap="square" rtlCol="0">
            <a:spAutoFit/>
          </a:bodyPr>
          <a:lstStyle/>
          <a:p>
            <a:r>
              <a:rPr lang="el-GR" sz="2400" dirty="0" smtClean="0"/>
              <a:t>Δ</a:t>
            </a:r>
            <a:r>
              <a:rPr lang="en-US" sz="2400" dirty="0" smtClean="0"/>
              <a:t>CO NOAA-BMKG (ppb)</a:t>
            </a:r>
            <a:endParaRPr lang="en-US" sz="2400" dirty="0"/>
          </a:p>
        </p:txBody>
      </p:sp>
      <p:sp>
        <p:nvSpPr>
          <p:cNvPr id="4" name="TextBox 3"/>
          <p:cNvSpPr txBox="1"/>
          <p:nvPr/>
        </p:nvSpPr>
        <p:spPr>
          <a:xfrm>
            <a:off x="1501254" y="1050878"/>
            <a:ext cx="6387152" cy="461665"/>
          </a:xfrm>
          <a:prstGeom prst="rect">
            <a:avLst/>
          </a:prstGeom>
          <a:noFill/>
        </p:spPr>
        <p:txBody>
          <a:bodyPr wrap="square" rtlCol="0">
            <a:spAutoFit/>
          </a:bodyPr>
          <a:lstStyle/>
          <a:p>
            <a:r>
              <a:rPr lang="en-US" sz="2400" b="1" dirty="0" smtClean="0"/>
              <a:t>Avg. </a:t>
            </a:r>
            <a:r>
              <a:rPr lang="el-GR" sz="2400" b="1" dirty="0"/>
              <a:t>Δ</a:t>
            </a:r>
            <a:r>
              <a:rPr lang="en-US" sz="2400" b="1" dirty="0"/>
              <a:t>CO </a:t>
            </a:r>
            <a:r>
              <a:rPr lang="en-US" sz="2400" b="1" dirty="0" smtClean="0"/>
              <a:t>= -18 ppb (-5 to -35 ppb); n=312</a:t>
            </a:r>
            <a:endParaRPr lang="en-US" sz="2400" b="1" dirty="0"/>
          </a:p>
        </p:txBody>
      </p:sp>
      <p:sp>
        <p:nvSpPr>
          <p:cNvPr id="5" name="TextBox 4"/>
          <p:cNvSpPr txBox="1"/>
          <p:nvPr/>
        </p:nvSpPr>
        <p:spPr>
          <a:xfrm>
            <a:off x="4981434" y="3930555"/>
            <a:ext cx="4885898" cy="1200329"/>
          </a:xfrm>
          <a:prstGeom prst="rect">
            <a:avLst/>
          </a:prstGeom>
          <a:noFill/>
        </p:spPr>
        <p:txBody>
          <a:bodyPr wrap="square" rtlCol="0">
            <a:spAutoFit/>
          </a:bodyPr>
          <a:lstStyle/>
          <a:p>
            <a:r>
              <a:rPr lang="en-US" sz="2400" dirty="0" smtClean="0">
                <a:solidFill>
                  <a:srgbClr val="C00000"/>
                </a:solidFill>
              </a:rPr>
              <a:t>For CO</a:t>
            </a:r>
            <a:r>
              <a:rPr lang="en-US" sz="2400" baseline="-25000" dirty="0" smtClean="0">
                <a:solidFill>
                  <a:srgbClr val="C00000"/>
                </a:solidFill>
              </a:rPr>
              <a:t>2</a:t>
            </a:r>
            <a:r>
              <a:rPr lang="en-US" sz="2400" dirty="0" smtClean="0">
                <a:solidFill>
                  <a:srgbClr val="C00000"/>
                </a:solidFill>
              </a:rPr>
              <a:t> (-13 ppm; n=47) and CH</a:t>
            </a:r>
            <a:r>
              <a:rPr lang="en-US" sz="2400" baseline="-25000" dirty="0" smtClean="0">
                <a:solidFill>
                  <a:srgbClr val="C00000"/>
                </a:solidFill>
              </a:rPr>
              <a:t>4</a:t>
            </a:r>
            <a:r>
              <a:rPr lang="en-US" sz="2400" dirty="0" smtClean="0">
                <a:solidFill>
                  <a:srgbClr val="C00000"/>
                </a:solidFill>
              </a:rPr>
              <a:t> (-26 ppb; n=57), too few comparisons for meaningful average.</a:t>
            </a:r>
            <a:endParaRPr lang="en-US" sz="2400" dirty="0">
              <a:solidFill>
                <a:srgbClr val="C00000"/>
              </a:solidFill>
            </a:endParaRPr>
          </a:p>
        </p:txBody>
      </p:sp>
    </p:spTree>
    <p:extLst>
      <p:ext uri="{BB962C8B-B14F-4D97-AF65-F5344CB8AC3E}">
        <p14:creationId xmlns:p14="http://schemas.microsoft.com/office/powerpoint/2010/main" val="4151346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61" y="619125"/>
            <a:ext cx="7772400" cy="6010113"/>
          </a:xfrm>
          <a:prstGeom prst="rect">
            <a:avLst/>
          </a:prstGeom>
        </p:spPr>
      </p:pic>
      <p:sp>
        <p:nvSpPr>
          <p:cNvPr id="3" name="TextBox 2"/>
          <p:cNvSpPr txBox="1"/>
          <p:nvPr/>
        </p:nvSpPr>
        <p:spPr>
          <a:xfrm>
            <a:off x="8599990" y="4386805"/>
            <a:ext cx="1400537" cy="461665"/>
          </a:xfrm>
          <a:prstGeom prst="rect">
            <a:avLst/>
          </a:prstGeom>
          <a:noFill/>
        </p:spPr>
        <p:txBody>
          <a:bodyPr wrap="square" rtlCol="0">
            <a:spAutoFit/>
          </a:bodyPr>
          <a:lstStyle/>
          <a:p>
            <a:r>
              <a:rPr lang="en-US" sz="2400" dirty="0" smtClean="0"/>
              <a:t>Samples</a:t>
            </a:r>
            <a:endParaRPr lang="en-US" sz="2400" dirty="0"/>
          </a:p>
        </p:txBody>
      </p:sp>
      <p:sp>
        <p:nvSpPr>
          <p:cNvPr id="4" name="TextBox 3"/>
          <p:cNvSpPr txBox="1"/>
          <p:nvPr/>
        </p:nvSpPr>
        <p:spPr>
          <a:xfrm>
            <a:off x="8599990" y="5384157"/>
            <a:ext cx="1446835" cy="461665"/>
          </a:xfrm>
          <a:prstGeom prst="rect">
            <a:avLst/>
          </a:prstGeom>
          <a:noFill/>
        </p:spPr>
        <p:txBody>
          <a:bodyPr wrap="square" rtlCol="0">
            <a:spAutoFit/>
          </a:bodyPr>
          <a:lstStyle/>
          <a:p>
            <a:r>
              <a:rPr lang="en-US" sz="2400" dirty="0" smtClean="0"/>
              <a:t>Standards</a:t>
            </a:r>
            <a:endParaRPr lang="en-US" sz="2400" dirty="0"/>
          </a:p>
        </p:txBody>
      </p:sp>
      <p:sp>
        <p:nvSpPr>
          <p:cNvPr id="5" name="Oval 4"/>
          <p:cNvSpPr/>
          <p:nvPr/>
        </p:nvSpPr>
        <p:spPr>
          <a:xfrm>
            <a:off x="7153155" y="5197033"/>
            <a:ext cx="601883" cy="10532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512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520" y="476250"/>
            <a:ext cx="7305675" cy="5905500"/>
          </a:xfrm>
          <a:prstGeom prst="rect">
            <a:avLst/>
          </a:prstGeom>
        </p:spPr>
      </p:pic>
      <p:sp>
        <p:nvSpPr>
          <p:cNvPr id="3" name="TextBox 2"/>
          <p:cNvSpPr txBox="1"/>
          <p:nvPr/>
        </p:nvSpPr>
        <p:spPr>
          <a:xfrm>
            <a:off x="8426370" y="1331089"/>
            <a:ext cx="2893671" cy="830997"/>
          </a:xfrm>
          <a:prstGeom prst="rect">
            <a:avLst/>
          </a:prstGeom>
          <a:noFill/>
        </p:spPr>
        <p:txBody>
          <a:bodyPr wrap="square" rtlCol="0">
            <a:spAutoFit/>
          </a:bodyPr>
          <a:lstStyle/>
          <a:p>
            <a:r>
              <a:rPr lang="en-US" sz="2400" dirty="0" smtClean="0"/>
              <a:t>Sample flow rate to the analyzer.</a:t>
            </a:r>
            <a:endParaRPr lang="en-US" sz="2400" dirty="0"/>
          </a:p>
        </p:txBody>
      </p:sp>
      <p:sp>
        <p:nvSpPr>
          <p:cNvPr id="4" name="TextBox 3"/>
          <p:cNvSpPr txBox="1"/>
          <p:nvPr/>
        </p:nvSpPr>
        <p:spPr>
          <a:xfrm>
            <a:off x="8426369" y="4191965"/>
            <a:ext cx="2893671" cy="830997"/>
          </a:xfrm>
          <a:prstGeom prst="rect">
            <a:avLst/>
          </a:prstGeom>
          <a:noFill/>
        </p:spPr>
        <p:txBody>
          <a:bodyPr wrap="square" rtlCol="0">
            <a:spAutoFit/>
          </a:bodyPr>
          <a:lstStyle/>
          <a:p>
            <a:r>
              <a:rPr lang="en-US" sz="2400" dirty="0" smtClean="0"/>
              <a:t>Raw 30-s averages with flags (+).</a:t>
            </a:r>
            <a:endParaRPr lang="en-US" sz="2400" dirty="0"/>
          </a:p>
        </p:txBody>
      </p:sp>
      <p:sp>
        <p:nvSpPr>
          <p:cNvPr id="5" name="TextBox 4"/>
          <p:cNvSpPr txBox="1"/>
          <p:nvPr/>
        </p:nvSpPr>
        <p:spPr>
          <a:xfrm>
            <a:off x="8487195" y="2775302"/>
            <a:ext cx="2893671" cy="830997"/>
          </a:xfrm>
          <a:prstGeom prst="rect">
            <a:avLst/>
          </a:prstGeom>
          <a:noFill/>
        </p:spPr>
        <p:txBody>
          <a:bodyPr wrap="square" rtlCol="0">
            <a:spAutoFit/>
          </a:bodyPr>
          <a:lstStyle/>
          <a:p>
            <a:r>
              <a:rPr lang="en-US" sz="2400" dirty="0" smtClean="0">
                <a:solidFill>
                  <a:srgbClr val="C00000"/>
                </a:solidFill>
              </a:rPr>
              <a:t>Cryogenic drying trap likely froze.</a:t>
            </a:r>
            <a:endParaRPr lang="en-US" sz="2400" dirty="0">
              <a:solidFill>
                <a:srgbClr val="C00000"/>
              </a:solidFill>
            </a:endParaRPr>
          </a:p>
        </p:txBody>
      </p:sp>
    </p:spTree>
    <p:extLst>
      <p:ext uri="{BB962C8B-B14F-4D97-AF65-F5344CB8AC3E}">
        <p14:creationId xmlns:p14="http://schemas.microsoft.com/office/powerpoint/2010/main" val="3864437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68362"/>
          </a:xfrm>
        </p:spPr>
        <p:txBody>
          <a:bodyPr/>
          <a:lstStyle/>
          <a:p>
            <a:r>
              <a:rPr lang="en-US" dirty="0" smtClean="0">
                <a:solidFill>
                  <a:srgbClr val="C00000"/>
                </a:solidFill>
              </a:rPr>
              <a:t>Quality Control: Flask-air Data</a:t>
            </a:r>
            <a:endParaRPr lang="en-US" dirty="0">
              <a:solidFill>
                <a:srgbClr val="C00000"/>
              </a:solidFill>
            </a:endParaRPr>
          </a:p>
        </p:txBody>
      </p:sp>
      <p:sp>
        <p:nvSpPr>
          <p:cNvPr id="3" name="Content Placeholder 2"/>
          <p:cNvSpPr>
            <a:spLocks noGrp="1"/>
          </p:cNvSpPr>
          <p:nvPr>
            <p:ph idx="1"/>
          </p:nvPr>
        </p:nvSpPr>
        <p:spPr>
          <a:xfrm>
            <a:off x="1981200" y="990600"/>
            <a:ext cx="8229600" cy="4724400"/>
          </a:xfrm>
        </p:spPr>
        <p:txBody>
          <a:bodyPr/>
          <a:lstStyle/>
          <a:p>
            <a:r>
              <a:rPr lang="en-US" dirty="0" smtClean="0"/>
              <a:t>Identify and flag sampling issues, </a:t>
            </a:r>
            <a:r>
              <a:rPr lang="en-US" dirty="0" smtClean="0"/>
              <a:t>add flag:</a:t>
            </a:r>
          </a:p>
          <a:p>
            <a:pPr lvl="1"/>
            <a:r>
              <a:rPr lang="en-US" dirty="0" smtClean="0">
                <a:solidFill>
                  <a:srgbClr val="0000FF"/>
                </a:solidFill>
              </a:rPr>
              <a:t>Pair agreement criteria (CO</a:t>
            </a:r>
            <a:r>
              <a:rPr lang="en-US" baseline="-25000" dirty="0" smtClean="0">
                <a:solidFill>
                  <a:srgbClr val="0000FF"/>
                </a:solidFill>
              </a:rPr>
              <a:t>2</a:t>
            </a:r>
            <a:r>
              <a:rPr lang="en-US" dirty="0" smtClean="0">
                <a:solidFill>
                  <a:srgbClr val="0000FF"/>
                </a:solidFill>
              </a:rPr>
              <a:t> flag: +.. and -..)</a:t>
            </a:r>
          </a:p>
          <a:p>
            <a:pPr lvl="1"/>
            <a:r>
              <a:rPr lang="en-US" dirty="0" smtClean="0">
                <a:solidFill>
                  <a:srgbClr val="0000FF"/>
                </a:solidFill>
              </a:rPr>
              <a:t>Low </a:t>
            </a:r>
            <a:r>
              <a:rPr lang="en-US" dirty="0" smtClean="0">
                <a:solidFill>
                  <a:srgbClr val="0000FF"/>
                </a:solidFill>
              </a:rPr>
              <a:t>flow rate (and P) during analysis</a:t>
            </a:r>
          </a:p>
          <a:p>
            <a:pPr lvl="1"/>
            <a:r>
              <a:rPr lang="en-US" dirty="0" smtClean="0">
                <a:solidFill>
                  <a:srgbClr val="0000FF"/>
                </a:solidFill>
              </a:rPr>
              <a:t>Locally contaminated </a:t>
            </a:r>
          </a:p>
          <a:p>
            <a:r>
              <a:rPr lang="en-US" dirty="0" smtClean="0"/>
              <a:t>Identify and flag analysis issues, </a:t>
            </a:r>
            <a:r>
              <a:rPr lang="en-US" dirty="0" smtClean="0"/>
              <a:t>add flag</a:t>
            </a:r>
            <a:r>
              <a:rPr lang="en-US" dirty="0" smtClean="0"/>
              <a:t>: </a:t>
            </a:r>
            <a:endParaRPr lang="en-US" dirty="0" smtClean="0"/>
          </a:p>
          <a:p>
            <a:pPr lvl="1"/>
            <a:r>
              <a:rPr lang="en-US" dirty="0" smtClean="0">
                <a:solidFill>
                  <a:srgbClr val="0000FF"/>
                </a:solidFill>
              </a:rPr>
              <a:t>Operator errors</a:t>
            </a:r>
          </a:p>
          <a:p>
            <a:pPr lvl="1"/>
            <a:r>
              <a:rPr lang="en-US" dirty="0" smtClean="0">
                <a:solidFill>
                  <a:srgbClr val="0000FF"/>
                </a:solidFill>
              </a:rPr>
              <a:t>Delay </a:t>
            </a:r>
            <a:r>
              <a:rPr lang="en-US" dirty="0" smtClean="0">
                <a:solidFill>
                  <a:srgbClr val="0000FF"/>
                </a:solidFill>
              </a:rPr>
              <a:t>in analysis of </a:t>
            </a:r>
            <a:r>
              <a:rPr lang="en-US" dirty="0" smtClean="0">
                <a:solidFill>
                  <a:srgbClr val="0000FF"/>
                </a:solidFill>
              </a:rPr>
              <a:t>N</a:t>
            </a:r>
            <a:r>
              <a:rPr lang="en-US" baseline="-25000" dirty="0" smtClean="0">
                <a:solidFill>
                  <a:srgbClr val="0000FF"/>
                </a:solidFill>
              </a:rPr>
              <a:t>2</a:t>
            </a:r>
            <a:r>
              <a:rPr lang="en-US" dirty="0" smtClean="0">
                <a:solidFill>
                  <a:srgbClr val="0000FF"/>
                </a:solidFill>
              </a:rPr>
              <a:t>O (special case)</a:t>
            </a:r>
            <a:endParaRPr lang="en-US" dirty="0" smtClean="0">
              <a:solidFill>
                <a:srgbClr val="0000FF"/>
              </a:solidFill>
            </a:endParaRPr>
          </a:p>
          <a:p>
            <a:pPr lvl="1"/>
            <a:r>
              <a:rPr lang="en-US" dirty="0" smtClean="0">
                <a:solidFill>
                  <a:srgbClr val="0000FF"/>
                </a:solidFill>
              </a:rPr>
              <a:t>Noisy analyzer signal or other glitch</a:t>
            </a:r>
            <a:endParaRPr lang="en-US" dirty="0">
              <a:solidFill>
                <a:srgbClr val="0000FF"/>
              </a:solidFill>
            </a:endParaRPr>
          </a:p>
        </p:txBody>
      </p:sp>
    </p:spTree>
    <p:extLst>
      <p:ext uri="{BB962C8B-B14F-4D97-AF65-F5344CB8AC3E}">
        <p14:creationId xmlns:p14="http://schemas.microsoft.com/office/powerpoint/2010/main" val="2157857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092" y="858758"/>
            <a:ext cx="8675108" cy="2550700"/>
          </a:xfrm>
          <a:prstGeom prst="rect">
            <a:avLst/>
          </a:prstGeom>
        </p:spPr>
      </p:pic>
      <p:sp>
        <p:nvSpPr>
          <p:cNvPr id="3" name="TextBox 2"/>
          <p:cNvSpPr txBox="1"/>
          <p:nvPr/>
        </p:nvSpPr>
        <p:spPr>
          <a:xfrm>
            <a:off x="806450" y="-88900"/>
            <a:ext cx="10579100" cy="1015663"/>
          </a:xfrm>
          <a:prstGeom prst="rect">
            <a:avLst/>
          </a:prstGeom>
          <a:noFill/>
        </p:spPr>
        <p:txBody>
          <a:bodyPr wrap="square" rtlCol="0">
            <a:spAutoFit/>
          </a:bodyPr>
          <a:lstStyle/>
          <a:p>
            <a:pPr algn="ctr"/>
            <a:r>
              <a:rPr lang="en-US" sz="3200" dirty="0" smtClean="0">
                <a:solidFill>
                  <a:srgbClr val="C00000"/>
                </a:solidFill>
              </a:rPr>
              <a:t>Step 1: Do the data make sense?</a:t>
            </a:r>
          </a:p>
          <a:p>
            <a:pPr algn="ctr"/>
            <a:r>
              <a:rPr lang="en-US" sz="2800" dirty="0" smtClean="0">
                <a:solidFill>
                  <a:srgbClr val="0000FF"/>
                </a:solidFill>
              </a:rPr>
              <a:t>Results from study of oil and NG producing regions in Colorado</a:t>
            </a:r>
            <a:endParaRPr lang="en-US" sz="2800" dirty="0">
              <a:solidFill>
                <a:srgbClr val="0000FF"/>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252293" y="2720728"/>
            <a:ext cx="3418378" cy="4668838"/>
          </a:xfrm>
          <a:prstGeom prst="rect">
            <a:avLst/>
          </a:prstGeom>
        </p:spPr>
      </p:pic>
      <p:sp>
        <p:nvSpPr>
          <p:cNvPr id="5" name="TextBox 4"/>
          <p:cNvSpPr txBox="1"/>
          <p:nvPr/>
        </p:nvSpPr>
        <p:spPr>
          <a:xfrm>
            <a:off x="9042400" y="2363807"/>
            <a:ext cx="2895600" cy="523220"/>
          </a:xfrm>
          <a:prstGeom prst="rect">
            <a:avLst/>
          </a:prstGeom>
          <a:noFill/>
        </p:spPr>
        <p:txBody>
          <a:bodyPr wrap="square" rtlCol="0">
            <a:spAutoFit/>
          </a:bodyPr>
          <a:lstStyle/>
          <a:p>
            <a:r>
              <a:rPr lang="en-US" sz="2800" dirty="0" smtClean="0">
                <a:solidFill>
                  <a:srgbClr val="C00000"/>
                </a:solidFill>
              </a:rPr>
              <a:t>What’s wrong?</a:t>
            </a:r>
            <a:endParaRPr lang="en-US" sz="2800" dirty="0">
              <a:solidFill>
                <a:srgbClr val="C00000"/>
              </a:solidFill>
            </a:endParaRPr>
          </a:p>
        </p:txBody>
      </p:sp>
      <p:sp>
        <p:nvSpPr>
          <p:cNvPr id="6" name="TextBox 5"/>
          <p:cNvSpPr txBox="1"/>
          <p:nvPr/>
        </p:nvSpPr>
        <p:spPr>
          <a:xfrm>
            <a:off x="4895852" y="3623986"/>
            <a:ext cx="7042148" cy="1384995"/>
          </a:xfrm>
          <a:prstGeom prst="rect">
            <a:avLst/>
          </a:prstGeom>
          <a:noFill/>
        </p:spPr>
        <p:txBody>
          <a:bodyPr wrap="square" rtlCol="0">
            <a:spAutoFit/>
          </a:bodyPr>
          <a:lstStyle/>
          <a:p>
            <a:r>
              <a:rPr lang="en-US" sz="2800" dirty="0" smtClean="0">
                <a:solidFill>
                  <a:srgbClr val="0000FF"/>
                </a:solidFill>
              </a:rPr>
              <a:t>Units: “</a:t>
            </a:r>
            <a:r>
              <a:rPr lang="en-US" sz="2800" dirty="0" err="1" smtClean="0">
                <a:solidFill>
                  <a:srgbClr val="0000FF"/>
                </a:solidFill>
              </a:rPr>
              <a:t>ppmv</a:t>
            </a:r>
            <a:r>
              <a:rPr lang="en-US" sz="2800" dirty="0" smtClean="0">
                <a:solidFill>
                  <a:srgbClr val="0000FF"/>
                </a:solidFill>
              </a:rPr>
              <a:t>” inappropriate</a:t>
            </a:r>
          </a:p>
          <a:p>
            <a:r>
              <a:rPr lang="en-US" sz="2800" dirty="0" smtClean="0">
                <a:solidFill>
                  <a:srgbClr val="0000FF"/>
                </a:solidFill>
              </a:rPr>
              <a:t>Magnitude: Have not seen 1.1 ppm since 1940s</a:t>
            </a:r>
          </a:p>
          <a:p>
            <a:r>
              <a:rPr lang="en-US" sz="2800" b="1" dirty="0" smtClean="0">
                <a:solidFill>
                  <a:srgbClr val="0000FF"/>
                </a:solidFill>
              </a:rPr>
              <a:t>Clear measurement issues</a:t>
            </a:r>
          </a:p>
        </p:txBody>
      </p:sp>
      <p:cxnSp>
        <p:nvCxnSpPr>
          <p:cNvPr id="10" name="Straight Arrow Connector 9"/>
          <p:cNvCxnSpPr/>
          <p:nvPr/>
        </p:nvCxnSpPr>
        <p:spPr>
          <a:xfrm flipH="1" flipV="1">
            <a:off x="4483100" y="5334000"/>
            <a:ext cx="1485900" cy="317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08700" y="5499100"/>
            <a:ext cx="3175000" cy="461665"/>
          </a:xfrm>
          <a:prstGeom prst="rect">
            <a:avLst/>
          </a:prstGeom>
          <a:noFill/>
        </p:spPr>
        <p:txBody>
          <a:bodyPr wrap="square" rtlCol="0">
            <a:spAutoFit/>
          </a:bodyPr>
          <a:lstStyle/>
          <a:p>
            <a:r>
              <a:rPr lang="en-US" sz="2400" dirty="0" smtClean="0"/>
              <a:t>Ice core record of CH</a:t>
            </a:r>
            <a:r>
              <a:rPr lang="en-US" sz="2400" baseline="-25000" dirty="0" smtClean="0"/>
              <a:t>4</a:t>
            </a:r>
            <a:endParaRPr lang="en-US" sz="2400" baseline="-25000" dirty="0"/>
          </a:p>
        </p:txBody>
      </p:sp>
      <p:sp>
        <p:nvSpPr>
          <p:cNvPr id="12" name="Oval 11"/>
          <p:cNvSpPr/>
          <p:nvPr/>
        </p:nvSpPr>
        <p:spPr>
          <a:xfrm>
            <a:off x="3403600" y="1930400"/>
            <a:ext cx="1079500" cy="14155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549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Sampling Issues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Clues in metadata</a:t>
            </a:r>
          </a:p>
          <a:p>
            <a:pPr lvl="1"/>
            <a:r>
              <a:rPr lang="en-US" dirty="0" smtClean="0">
                <a:solidFill>
                  <a:srgbClr val="0000FF"/>
                </a:solidFill>
              </a:rPr>
              <a:t>Sample pressures</a:t>
            </a:r>
          </a:p>
          <a:p>
            <a:pPr lvl="1"/>
            <a:r>
              <a:rPr lang="en-US" dirty="0" smtClean="0">
                <a:solidFill>
                  <a:srgbClr val="0000FF"/>
                </a:solidFill>
              </a:rPr>
              <a:t>Wind direction and speed</a:t>
            </a:r>
          </a:p>
          <a:p>
            <a:r>
              <a:rPr lang="en-US" dirty="0" smtClean="0"/>
              <a:t>Clues in data</a:t>
            </a:r>
          </a:p>
          <a:p>
            <a:pPr lvl="1"/>
            <a:r>
              <a:rPr lang="en-US" dirty="0" smtClean="0">
                <a:solidFill>
                  <a:srgbClr val="0000FF"/>
                </a:solidFill>
              </a:rPr>
              <a:t>For flask-air samples, pair agreement</a:t>
            </a:r>
          </a:p>
          <a:p>
            <a:pPr lvl="1"/>
            <a:r>
              <a:rPr lang="en-US" dirty="0" smtClean="0">
                <a:solidFill>
                  <a:srgbClr val="0000FF"/>
                </a:solidFill>
              </a:rPr>
              <a:t>Clear contamination in one or more species</a:t>
            </a:r>
          </a:p>
          <a:p>
            <a:pPr lvl="1"/>
            <a:r>
              <a:rPr lang="en-US" dirty="0" smtClean="0">
                <a:solidFill>
                  <a:srgbClr val="0000FF"/>
                </a:solidFill>
              </a:rPr>
              <a:t>Are data consistent with site location (e.g., latitude)</a:t>
            </a:r>
            <a:endParaRPr lang="en-US" dirty="0">
              <a:solidFill>
                <a:srgbClr val="0000FF"/>
              </a:solidFill>
            </a:endParaRPr>
          </a:p>
        </p:txBody>
      </p:sp>
    </p:spTree>
    <p:extLst>
      <p:ext uri="{BB962C8B-B14F-4D97-AF65-F5344CB8AC3E}">
        <p14:creationId xmlns:p14="http://schemas.microsoft.com/office/powerpoint/2010/main" val="3519907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92"/>
            <a:ext cx="8229600" cy="894608"/>
          </a:xfrm>
        </p:spPr>
        <p:txBody>
          <a:bodyPr>
            <a:normAutofit fontScale="90000"/>
          </a:bodyPr>
          <a:lstStyle/>
          <a:p>
            <a:r>
              <a:rPr lang="en-US" dirty="0" smtClean="0">
                <a:solidFill>
                  <a:srgbClr val="C00000"/>
                </a:solidFill>
              </a:rPr>
              <a:t>Barriers to perfect </a:t>
            </a:r>
            <a:r>
              <a:rPr lang="en-US" dirty="0" smtClean="0">
                <a:solidFill>
                  <a:srgbClr val="C00000"/>
                </a:solidFill>
              </a:rPr>
              <a:t>sampling at NOAA</a:t>
            </a:r>
            <a:endParaRPr lang="en-US" dirty="0">
              <a:solidFill>
                <a:srgbClr val="C00000"/>
              </a:solidFill>
            </a:endParaRPr>
          </a:p>
        </p:txBody>
      </p:sp>
      <p:sp>
        <p:nvSpPr>
          <p:cNvPr id="3" name="Content Placeholder 2"/>
          <p:cNvSpPr>
            <a:spLocks noGrp="1"/>
          </p:cNvSpPr>
          <p:nvPr>
            <p:ph idx="1"/>
          </p:nvPr>
        </p:nvSpPr>
        <p:spPr>
          <a:xfrm>
            <a:off x="635000" y="1066801"/>
            <a:ext cx="10833100" cy="5059363"/>
          </a:xfrm>
        </p:spPr>
        <p:txBody>
          <a:bodyPr/>
          <a:lstStyle/>
          <a:p>
            <a:r>
              <a:rPr lang="en-US" dirty="0" smtClean="0"/>
              <a:t>Lack of site visits</a:t>
            </a:r>
          </a:p>
          <a:p>
            <a:r>
              <a:rPr lang="en-US" dirty="0" smtClean="0"/>
              <a:t>Insufficient training or disinterested observer</a:t>
            </a:r>
          </a:p>
          <a:p>
            <a:r>
              <a:rPr lang="en-US" dirty="0" smtClean="0"/>
              <a:t>Site staff turn-over </a:t>
            </a:r>
          </a:p>
          <a:p>
            <a:r>
              <a:rPr lang="en-US" dirty="0" smtClean="0"/>
              <a:t>Changes </a:t>
            </a:r>
            <a:r>
              <a:rPr lang="en-US" dirty="0" smtClean="0"/>
              <a:t>to </a:t>
            </a:r>
            <a:r>
              <a:rPr lang="en-US" dirty="0" smtClean="0"/>
              <a:t>sampling system: </a:t>
            </a:r>
            <a:r>
              <a:rPr lang="en-US" dirty="0" smtClean="0"/>
              <a:t>repositioning intake </a:t>
            </a:r>
          </a:p>
          <a:p>
            <a:r>
              <a:rPr lang="en-US" dirty="0" smtClean="0"/>
              <a:t>Logistics </a:t>
            </a:r>
            <a:r>
              <a:rPr lang="en-US" dirty="0" smtClean="0"/>
              <a:t>issues </a:t>
            </a:r>
            <a:r>
              <a:rPr lang="en-US" dirty="0" smtClean="0"/>
              <a:t>(gaps in data)</a:t>
            </a:r>
            <a:endParaRPr lang="en-US" dirty="0" smtClean="0"/>
          </a:p>
        </p:txBody>
      </p:sp>
    </p:spTree>
    <p:extLst>
      <p:ext uri="{BB962C8B-B14F-4D97-AF65-F5344CB8AC3E}">
        <p14:creationId xmlns:p14="http://schemas.microsoft.com/office/powerpoint/2010/main" val="3658598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30175"/>
            <a:ext cx="8229600" cy="1143000"/>
          </a:xfrm>
        </p:spPr>
        <p:txBody>
          <a:bodyPr>
            <a:normAutofit fontScale="90000"/>
          </a:bodyPr>
          <a:lstStyle/>
          <a:p>
            <a:r>
              <a:rPr lang="en-US" dirty="0" smtClean="0">
                <a:solidFill>
                  <a:srgbClr val="C00000"/>
                </a:solidFill>
              </a:rPr>
              <a:t>Sampling Issues: </a:t>
            </a:r>
            <a:r>
              <a:rPr lang="en-US" dirty="0" smtClean="0">
                <a:solidFill>
                  <a:srgbClr val="C00000"/>
                </a:solidFill>
              </a:rPr>
              <a:t>Flask Pressure (</a:t>
            </a:r>
            <a:r>
              <a:rPr lang="en-US" dirty="0" err="1" smtClean="0">
                <a:solidFill>
                  <a:srgbClr val="C00000"/>
                </a:solidFill>
              </a:rPr>
              <a:t>psia</a:t>
            </a:r>
            <a:r>
              <a:rPr lang="en-US" dirty="0" smtClean="0">
                <a:solidFill>
                  <a:srgbClr val="C00000"/>
                </a:solidFill>
              </a:rPr>
              <a:t>)</a:t>
            </a:r>
            <a:endParaRPr lang="en-US"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70632" y="208969"/>
            <a:ext cx="3066288" cy="4187952"/>
          </a:xfrm>
          <a:prstGeom prst="rect">
            <a:avLst/>
          </a:prstGeom>
        </p:spPr>
      </p:pic>
      <p:pic>
        <p:nvPicPr>
          <p:cNvPr id="11"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6587" y="769800"/>
            <a:ext cx="4114800" cy="301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979320" y="3160742"/>
            <a:ext cx="3079678" cy="4206240"/>
          </a:xfrm>
          <a:prstGeom prst="rect">
            <a:avLst/>
          </a:prstGeom>
          <a:solidFill>
            <a:schemeClr val="bg1"/>
          </a:solidFill>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773081" y="3147353"/>
            <a:ext cx="3079678" cy="4206240"/>
          </a:xfrm>
          <a:prstGeom prst="rect">
            <a:avLst/>
          </a:prstGeom>
          <a:solidFill>
            <a:schemeClr val="bg1"/>
          </a:solidFill>
        </p:spPr>
      </p:pic>
    </p:spTree>
    <p:extLst>
      <p:ext uri="{BB962C8B-B14F-4D97-AF65-F5344CB8AC3E}">
        <p14:creationId xmlns:p14="http://schemas.microsoft.com/office/powerpoint/2010/main" val="3705298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Sampling:</a:t>
            </a:r>
            <a:r>
              <a:rPr lang="en-US" dirty="0" smtClean="0"/>
              <a:t/>
            </a:r>
            <a:br>
              <a:rPr lang="en-US" dirty="0" smtClean="0"/>
            </a:br>
            <a:r>
              <a:rPr lang="en-US" dirty="0" smtClean="0"/>
              <a:t>Failure of pump in PSU (</a:t>
            </a:r>
            <a:r>
              <a:rPr lang="en-US" dirty="0" smtClean="0"/>
              <a:t>SYO: Antarctica)</a:t>
            </a:r>
            <a:endParaRPr lang="en-US" dirty="0"/>
          </a:p>
        </p:txBody>
      </p:sp>
      <p:pic>
        <p:nvPicPr>
          <p:cNvPr id="6" name="Picture 21"/>
          <p:cNvPicPr>
            <a:picLocks noGrp="1" noChangeAspect="1"/>
          </p:cNvPicPr>
          <p:nvPr>
            <p:ph idx="1"/>
          </p:nvPr>
        </p:nvPicPr>
        <p:blipFill>
          <a:blip r:embed="rId3">
            <a:extLst>
              <a:ext uri="{28A0092B-C50C-407E-A947-70E740481C1C}">
                <a14:useLocalDpi xmlns:a14="http://schemas.microsoft.com/office/drawing/2010/main" val="0"/>
              </a:ext>
            </a:extLst>
          </a:blip>
          <a:srcRect b="6003"/>
          <a:stretch>
            <a:fillRect/>
          </a:stretch>
        </p:blipFill>
        <p:spPr bwMode="auto">
          <a:xfrm>
            <a:off x="4125170" y="1425210"/>
            <a:ext cx="4561630" cy="523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0700" y="2743201"/>
            <a:ext cx="2540000" cy="1200329"/>
          </a:xfrm>
          <a:prstGeom prst="rect">
            <a:avLst/>
          </a:prstGeom>
          <a:noFill/>
        </p:spPr>
        <p:txBody>
          <a:bodyPr wrap="square" rtlCol="0">
            <a:spAutoFit/>
          </a:bodyPr>
          <a:lstStyle/>
          <a:p>
            <a:r>
              <a:rPr lang="en-US" sz="2400" dirty="0">
                <a:solidFill>
                  <a:srgbClr val="C00000"/>
                </a:solidFill>
              </a:rPr>
              <a:t>*</a:t>
            </a:r>
            <a:r>
              <a:rPr lang="en-US" sz="2400" dirty="0">
                <a:solidFill>
                  <a:srgbClr val="C00000"/>
                </a:solidFill>
              </a:rPr>
              <a:t>Also incomplete flushing </a:t>
            </a:r>
            <a:r>
              <a:rPr lang="en-US" sz="2400" dirty="0" smtClean="0">
                <a:solidFill>
                  <a:srgbClr val="C00000"/>
                </a:solidFill>
              </a:rPr>
              <a:t>through </a:t>
            </a:r>
            <a:r>
              <a:rPr lang="en-US" sz="2400" dirty="0">
                <a:solidFill>
                  <a:srgbClr val="C00000"/>
                </a:solidFill>
              </a:rPr>
              <a:t>operator error</a:t>
            </a:r>
            <a:endParaRPr lang="en-US" sz="2400" dirty="0">
              <a:solidFill>
                <a:srgbClr val="C00000"/>
              </a:solidFill>
            </a:endParaRPr>
          </a:p>
        </p:txBody>
      </p:sp>
    </p:spTree>
    <p:extLst>
      <p:ext uri="{BB962C8B-B14F-4D97-AF65-F5344CB8AC3E}">
        <p14:creationId xmlns:p14="http://schemas.microsoft.com/office/powerpoint/2010/main" val="19684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dirty="0" smtClean="0">
                <a:solidFill>
                  <a:srgbClr val="C00000"/>
                </a:solidFill>
              </a:rPr>
              <a:t>Practical Definitions</a:t>
            </a:r>
            <a:endParaRPr lang="en-US" dirty="0">
              <a:solidFill>
                <a:srgbClr val="C00000"/>
              </a:solidFill>
            </a:endParaRPr>
          </a:p>
        </p:txBody>
      </p:sp>
      <p:sp>
        <p:nvSpPr>
          <p:cNvPr id="3" name="Content Placeholder 2"/>
          <p:cNvSpPr>
            <a:spLocks noGrp="1"/>
          </p:cNvSpPr>
          <p:nvPr>
            <p:ph idx="1"/>
          </p:nvPr>
        </p:nvSpPr>
        <p:spPr>
          <a:xfrm>
            <a:off x="609600" y="1219201"/>
            <a:ext cx="10972800" cy="5334000"/>
          </a:xfrm>
        </p:spPr>
        <p:txBody>
          <a:bodyPr/>
          <a:lstStyle/>
          <a:p>
            <a:r>
              <a:rPr lang="en-US" dirty="0" smtClean="0"/>
              <a:t>Quality Assurance: </a:t>
            </a:r>
            <a:r>
              <a:rPr lang="en-US" i="1" dirty="0" smtClean="0"/>
              <a:t>procedures</a:t>
            </a:r>
            <a:r>
              <a:rPr lang="en-US" dirty="0" smtClean="0"/>
              <a:t> used to assure quality of measurements</a:t>
            </a:r>
          </a:p>
          <a:p>
            <a:pPr lvl="1"/>
            <a:r>
              <a:rPr lang="en-US" dirty="0" smtClean="0">
                <a:solidFill>
                  <a:srgbClr val="0000FF"/>
                </a:solidFill>
              </a:rPr>
              <a:t>Analytical methods that are inherently precise</a:t>
            </a:r>
          </a:p>
          <a:p>
            <a:pPr lvl="1"/>
            <a:r>
              <a:rPr lang="en-US" dirty="0" smtClean="0">
                <a:solidFill>
                  <a:srgbClr val="0000FF"/>
                </a:solidFill>
              </a:rPr>
              <a:t>Standards (a common SI-traceable scale)</a:t>
            </a:r>
          </a:p>
          <a:p>
            <a:pPr lvl="1"/>
            <a:r>
              <a:rPr lang="en-US" dirty="0" smtClean="0">
                <a:solidFill>
                  <a:srgbClr val="0000FF"/>
                </a:solidFill>
              </a:rPr>
              <a:t>Target cylinders (assess quality over weeks to years)</a:t>
            </a:r>
          </a:p>
          <a:p>
            <a:pPr lvl="1"/>
            <a:r>
              <a:rPr lang="en-US" dirty="0" smtClean="0">
                <a:solidFill>
                  <a:srgbClr val="0000FF"/>
                </a:solidFill>
              </a:rPr>
              <a:t>Comparisons (ensure compatibility with other GAW partners)</a:t>
            </a:r>
          </a:p>
          <a:p>
            <a:r>
              <a:rPr lang="en-US" dirty="0" smtClean="0"/>
              <a:t>Quality Control: scrutinizing </a:t>
            </a:r>
            <a:r>
              <a:rPr lang="en-US" i="1" dirty="0" smtClean="0"/>
              <a:t>products</a:t>
            </a:r>
            <a:r>
              <a:rPr lang="en-US" dirty="0" smtClean="0"/>
              <a:t> (measurements and raw data) to ensure they meet expectations</a:t>
            </a:r>
          </a:p>
          <a:p>
            <a:pPr lvl="1"/>
            <a:r>
              <a:rPr lang="en-US" dirty="0" smtClean="0">
                <a:solidFill>
                  <a:srgbClr val="0000FF"/>
                </a:solidFill>
              </a:rPr>
              <a:t>Plotting data (do data make sense?)</a:t>
            </a:r>
          </a:p>
          <a:p>
            <a:pPr lvl="1"/>
            <a:r>
              <a:rPr lang="en-US" dirty="0" smtClean="0">
                <a:solidFill>
                  <a:srgbClr val="0000FF"/>
                </a:solidFill>
              </a:rPr>
              <a:t>Checking raw data (are there anomalies in measurement process?)</a:t>
            </a:r>
            <a:endParaRPr lang="en-US" dirty="0">
              <a:solidFill>
                <a:srgbClr val="0000FF"/>
              </a:solidFill>
            </a:endParaRPr>
          </a:p>
        </p:txBody>
      </p:sp>
    </p:spTree>
    <p:extLst>
      <p:ext uri="{BB962C8B-B14F-4D97-AF65-F5344CB8AC3E}">
        <p14:creationId xmlns:p14="http://schemas.microsoft.com/office/powerpoint/2010/main" val="2751565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0"/>
            <a:ext cx="10642600" cy="1219200"/>
          </a:xfrm>
        </p:spPr>
        <p:txBody>
          <a:bodyPr>
            <a:normAutofit fontScale="90000"/>
          </a:bodyPr>
          <a:lstStyle/>
          <a:p>
            <a:r>
              <a:rPr lang="en-US" dirty="0" smtClean="0">
                <a:solidFill>
                  <a:srgbClr val="C00000"/>
                </a:solidFill>
              </a:rPr>
              <a:t>Sampling Issues:</a:t>
            </a:r>
            <a:r>
              <a:rPr lang="en-US" dirty="0" smtClean="0"/>
              <a:t/>
            </a:r>
            <a:br>
              <a:rPr lang="en-US" dirty="0" smtClean="0"/>
            </a:br>
            <a:r>
              <a:rPr lang="en-US" dirty="0" smtClean="0"/>
              <a:t>One member contaminated (</a:t>
            </a:r>
            <a:r>
              <a:rPr lang="en-US" dirty="0" smtClean="0"/>
              <a:t>PSA: Antarctica)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143000"/>
            <a:ext cx="7391400" cy="5181600"/>
          </a:xfrm>
        </p:spPr>
      </p:pic>
      <p:sp>
        <p:nvSpPr>
          <p:cNvPr id="3" name="TextBox 2"/>
          <p:cNvSpPr txBox="1"/>
          <p:nvPr/>
        </p:nvSpPr>
        <p:spPr>
          <a:xfrm>
            <a:off x="4229100" y="6324600"/>
            <a:ext cx="3733800" cy="369332"/>
          </a:xfrm>
          <a:prstGeom prst="rect">
            <a:avLst/>
          </a:prstGeom>
          <a:noFill/>
        </p:spPr>
        <p:txBody>
          <a:bodyPr wrap="square" rtlCol="0">
            <a:spAutoFit/>
          </a:bodyPr>
          <a:lstStyle/>
          <a:p>
            <a:r>
              <a:rPr lang="en-US" dirty="0"/>
              <a:t>Prepared with “flask flagging” in </a:t>
            </a:r>
            <a:r>
              <a:rPr lang="en-US" dirty="0" err="1"/>
              <a:t>pydv</a:t>
            </a:r>
            <a:endParaRPr lang="en-US" dirty="0"/>
          </a:p>
        </p:txBody>
      </p:sp>
      <p:sp>
        <p:nvSpPr>
          <p:cNvPr id="5" name="TextBox 4"/>
          <p:cNvSpPr txBox="1"/>
          <p:nvPr/>
        </p:nvSpPr>
        <p:spPr>
          <a:xfrm rot="16200000">
            <a:off x="1519823" y="1570623"/>
            <a:ext cx="1193800" cy="338554"/>
          </a:xfrm>
          <a:prstGeom prst="rect">
            <a:avLst/>
          </a:prstGeom>
          <a:noFill/>
        </p:spPr>
        <p:txBody>
          <a:bodyPr wrap="square" rtlCol="0">
            <a:spAutoFit/>
          </a:bodyPr>
          <a:lstStyle/>
          <a:p>
            <a:r>
              <a:rPr lang="en-US" sz="1600" b="1" dirty="0" smtClean="0"/>
              <a:t>CO</a:t>
            </a:r>
            <a:r>
              <a:rPr lang="en-US" sz="1600" b="1" baseline="-25000" dirty="0" smtClean="0"/>
              <a:t>2</a:t>
            </a:r>
            <a:r>
              <a:rPr lang="en-US" sz="1600" b="1" dirty="0" smtClean="0"/>
              <a:t> (ppm)</a:t>
            </a:r>
            <a:endParaRPr lang="en-US" sz="1600" b="1" dirty="0"/>
          </a:p>
        </p:txBody>
      </p:sp>
      <p:sp>
        <p:nvSpPr>
          <p:cNvPr id="6" name="TextBox 5"/>
          <p:cNvSpPr txBox="1"/>
          <p:nvPr/>
        </p:nvSpPr>
        <p:spPr>
          <a:xfrm rot="16200000">
            <a:off x="1519823" y="2713623"/>
            <a:ext cx="1193800" cy="338554"/>
          </a:xfrm>
          <a:prstGeom prst="rect">
            <a:avLst/>
          </a:prstGeom>
          <a:noFill/>
        </p:spPr>
        <p:txBody>
          <a:bodyPr wrap="square" rtlCol="0">
            <a:spAutoFit/>
          </a:bodyPr>
          <a:lstStyle/>
          <a:p>
            <a:r>
              <a:rPr lang="en-US" sz="1600" b="1" dirty="0" smtClean="0"/>
              <a:t>CH</a:t>
            </a:r>
            <a:r>
              <a:rPr lang="en-US" sz="1600" b="1" baseline="-25000" dirty="0" smtClean="0"/>
              <a:t>4</a:t>
            </a:r>
            <a:r>
              <a:rPr lang="en-US" sz="1600" b="1" dirty="0" smtClean="0"/>
              <a:t> (ppb)</a:t>
            </a:r>
            <a:endParaRPr lang="en-US" sz="1600" b="1" dirty="0"/>
          </a:p>
        </p:txBody>
      </p:sp>
      <p:sp>
        <p:nvSpPr>
          <p:cNvPr id="7" name="TextBox 6"/>
          <p:cNvSpPr txBox="1"/>
          <p:nvPr/>
        </p:nvSpPr>
        <p:spPr>
          <a:xfrm rot="16200000">
            <a:off x="1519823" y="4009023"/>
            <a:ext cx="1193800" cy="338554"/>
          </a:xfrm>
          <a:prstGeom prst="rect">
            <a:avLst/>
          </a:prstGeom>
          <a:noFill/>
        </p:spPr>
        <p:txBody>
          <a:bodyPr wrap="square" rtlCol="0">
            <a:spAutoFit/>
          </a:bodyPr>
          <a:lstStyle/>
          <a:p>
            <a:r>
              <a:rPr lang="en-US" sz="1600" b="1" dirty="0" smtClean="0"/>
              <a:t>CO (ppb)</a:t>
            </a:r>
            <a:endParaRPr lang="en-US" sz="1600" b="1" dirty="0"/>
          </a:p>
        </p:txBody>
      </p:sp>
      <p:sp>
        <p:nvSpPr>
          <p:cNvPr id="8" name="TextBox 7"/>
          <p:cNvSpPr txBox="1"/>
          <p:nvPr/>
        </p:nvSpPr>
        <p:spPr>
          <a:xfrm rot="16200000">
            <a:off x="1519822" y="5317123"/>
            <a:ext cx="1193800" cy="338554"/>
          </a:xfrm>
          <a:prstGeom prst="rect">
            <a:avLst/>
          </a:prstGeom>
          <a:noFill/>
        </p:spPr>
        <p:txBody>
          <a:bodyPr wrap="square" rtlCol="0">
            <a:spAutoFit/>
          </a:bodyPr>
          <a:lstStyle/>
          <a:p>
            <a:r>
              <a:rPr lang="en-US" sz="1600" b="1" dirty="0"/>
              <a:t>N</a:t>
            </a:r>
            <a:r>
              <a:rPr lang="en-US" sz="1600" b="1" baseline="-25000" dirty="0" smtClean="0"/>
              <a:t>2</a:t>
            </a:r>
            <a:r>
              <a:rPr lang="en-US" sz="1600" b="1" dirty="0" smtClean="0"/>
              <a:t>O (ppb)</a:t>
            </a:r>
            <a:endParaRPr lang="en-US" sz="1600" b="1" dirty="0"/>
          </a:p>
        </p:txBody>
      </p:sp>
    </p:spTree>
    <p:extLst>
      <p:ext uri="{BB962C8B-B14F-4D97-AF65-F5344CB8AC3E}">
        <p14:creationId xmlns:p14="http://schemas.microsoft.com/office/powerpoint/2010/main" val="1861232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Sampling Issues (ASC):</a:t>
            </a:r>
            <a:r>
              <a:rPr lang="en-US" dirty="0" smtClean="0"/>
              <a:t> </a:t>
            </a:r>
            <a:br>
              <a:rPr lang="en-US" dirty="0" smtClean="0"/>
            </a:br>
            <a:r>
              <a:rPr lang="en-US" sz="3600" dirty="0"/>
              <a:t>Changed sampling location and operator</a:t>
            </a:r>
            <a:endParaRPr lang="en-US" sz="3600" dirty="0"/>
          </a:p>
        </p:txBody>
      </p:sp>
      <p:pic>
        <p:nvPicPr>
          <p:cNvPr id="7" name="Picture 23"/>
          <p:cNvPicPr>
            <a:picLocks noGrp="1" noChangeAspect="1"/>
          </p:cNvPicPr>
          <p:nvPr>
            <p:ph idx="1"/>
          </p:nvPr>
        </p:nvPicPr>
        <p:blipFill>
          <a:blip r:embed="rId3">
            <a:extLst>
              <a:ext uri="{28A0092B-C50C-407E-A947-70E740481C1C}">
                <a14:useLocalDpi xmlns:a14="http://schemas.microsoft.com/office/drawing/2010/main" val="0"/>
              </a:ext>
            </a:extLst>
          </a:blip>
          <a:srcRect l="4901" r="2014"/>
          <a:stretch>
            <a:fillRect/>
          </a:stretch>
        </p:blipFill>
        <p:spPr bwMode="auto">
          <a:xfrm>
            <a:off x="2590800" y="1389983"/>
            <a:ext cx="6934200" cy="54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6725397" y="4773881"/>
            <a:ext cx="0" cy="685800"/>
          </a:xfrm>
          <a:prstGeom prst="straightConnector1">
            <a:avLst/>
          </a:prstGeom>
          <a:ln w="57150">
            <a:solidFill>
              <a:srgbClr val="C00000"/>
            </a:solidFill>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532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Sampling Issues (ASC):</a:t>
            </a:r>
            <a:r>
              <a:rPr lang="en-US" dirty="0" smtClean="0"/>
              <a:t> </a:t>
            </a:r>
            <a:br>
              <a:rPr lang="en-US" dirty="0" smtClean="0"/>
            </a:br>
            <a:r>
              <a:rPr lang="en-US" sz="3600" dirty="0"/>
              <a:t>Changed sampling location and operator</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1424190"/>
            <a:ext cx="7315200" cy="5403133"/>
          </a:xfrm>
        </p:spPr>
      </p:pic>
      <p:sp>
        <p:nvSpPr>
          <p:cNvPr id="5" name="Oval 4"/>
          <p:cNvSpPr/>
          <p:nvPr/>
        </p:nvSpPr>
        <p:spPr>
          <a:xfrm>
            <a:off x="8534400" y="3352800"/>
            <a:ext cx="5334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6200000">
            <a:off x="2203967" y="3511033"/>
            <a:ext cx="685800" cy="369332"/>
          </a:xfrm>
          <a:prstGeom prst="rect">
            <a:avLst/>
          </a:prstGeom>
          <a:noFill/>
        </p:spPr>
        <p:txBody>
          <a:bodyPr wrap="square" rtlCol="0">
            <a:spAutoFit/>
          </a:bodyPr>
          <a:lstStyle/>
          <a:p>
            <a:r>
              <a:rPr lang="en-US" dirty="0"/>
              <a:t>(</a:t>
            </a:r>
            <a:r>
              <a:rPr lang="en-US" dirty="0" err="1"/>
              <a:t>ppt</a:t>
            </a:r>
            <a:r>
              <a:rPr lang="en-US" dirty="0"/>
              <a:t>)</a:t>
            </a:r>
            <a:endParaRPr lang="en-US" dirty="0"/>
          </a:p>
        </p:txBody>
      </p:sp>
    </p:spTree>
    <p:extLst>
      <p:ext uri="{BB962C8B-B14F-4D97-AF65-F5344CB8AC3E}">
        <p14:creationId xmlns:p14="http://schemas.microsoft.com/office/powerpoint/2010/main" val="1841746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fontScale="90000"/>
          </a:bodyPr>
          <a:lstStyle/>
          <a:p>
            <a:r>
              <a:rPr lang="en-US" dirty="0" smtClean="0">
                <a:solidFill>
                  <a:srgbClr val="C00000"/>
                </a:solidFill>
              </a:rPr>
              <a:t>Sampling Issues:</a:t>
            </a:r>
            <a:r>
              <a:rPr lang="en-US" dirty="0" smtClean="0"/>
              <a:t/>
            </a:r>
            <a:br>
              <a:rPr lang="en-US" dirty="0" smtClean="0"/>
            </a:br>
            <a:r>
              <a:rPr lang="en-US" sz="3600" dirty="0"/>
              <a:t>Single N</a:t>
            </a:r>
            <a:r>
              <a:rPr lang="en-US" sz="3600" baseline="-25000" dirty="0"/>
              <a:t>2</a:t>
            </a:r>
            <a:r>
              <a:rPr lang="en-US" sz="3600" dirty="0"/>
              <a:t>O </a:t>
            </a:r>
            <a:r>
              <a:rPr lang="en-US" sz="3600" dirty="0" smtClean="0"/>
              <a:t>outlier (Plotted w/ DB tool)</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1" y="1219200"/>
            <a:ext cx="8521999" cy="5213866"/>
          </a:xfrm>
        </p:spPr>
      </p:pic>
      <p:sp>
        <p:nvSpPr>
          <p:cNvPr id="5" name="TextBox 4"/>
          <p:cNvSpPr txBox="1"/>
          <p:nvPr/>
        </p:nvSpPr>
        <p:spPr>
          <a:xfrm>
            <a:off x="3962400" y="6433066"/>
            <a:ext cx="5562600" cy="369332"/>
          </a:xfrm>
          <a:prstGeom prst="rect">
            <a:avLst/>
          </a:prstGeom>
          <a:noFill/>
        </p:spPr>
        <p:txBody>
          <a:bodyPr wrap="square" rtlCol="0">
            <a:spAutoFit/>
          </a:bodyPr>
          <a:lstStyle/>
          <a:p>
            <a:r>
              <a:rPr lang="en-US" dirty="0"/>
              <a:t>Prepared from </a:t>
            </a:r>
            <a:r>
              <a:rPr lang="en-US" dirty="0" err="1"/>
              <a:t>pydv</a:t>
            </a:r>
            <a:r>
              <a:rPr lang="en-US" dirty="0"/>
              <a:t> – “Flask Flagging”</a:t>
            </a:r>
            <a:endParaRPr lang="en-US" dirty="0"/>
          </a:p>
        </p:txBody>
      </p:sp>
    </p:spTree>
    <p:extLst>
      <p:ext uri="{BB962C8B-B14F-4D97-AF65-F5344CB8AC3E}">
        <p14:creationId xmlns:p14="http://schemas.microsoft.com/office/powerpoint/2010/main" val="2798304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fontScale="90000"/>
          </a:bodyPr>
          <a:lstStyle/>
          <a:p>
            <a:r>
              <a:rPr lang="en-US" dirty="0" smtClean="0">
                <a:solidFill>
                  <a:srgbClr val="C00000"/>
                </a:solidFill>
              </a:rPr>
              <a:t>Sampling Issues:</a:t>
            </a:r>
            <a:r>
              <a:rPr lang="en-US" dirty="0" smtClean="0"/>
              <a:t/>
            </a:r>
            <a:br>
              <a:rPr lang="en-US" dirty="0" smtClean="0"/>
            </a:br>
            <a:r>
              <a:rPr lang="en-US" sz="3600" dirty="0"/>
              <a:t>N</a:t>
            </a:r>
            <a:r>
              <a:rPr lang="en-US" sz="3600" baseline="-25000" dirty="0"/>
              <a:t>2</a:t>
            </a:r>
            <a:r>
              <a:rPr lang="en-US" sz="3600" dirty="0"/>
              <a:t>O contamination at </a:t>
            </a:r>
            <a:r>
              <a:rPr lang="en-US" sz="3600" dirty="0" smtClean="0"/>
              <a:t>SUM: Greenland</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4220" y="1434828"/>
            <a:ext cx="7603560" cy="5423172"/>
          </a:xfrm>
        </p:spPr>
      </p:pic>
      <p:sp>
        <p:nvSpPr>
          <p:cNvPr id="5" name="TextBox 4"/>
          <p:cNvSpPr txBox="1"/>
          <p:nvPr/>
        </p:nvSpPr>
        <p:spPr>
          <a:xfrm>
            <a:off x="5554381" y="5715000"/>
            <a:ext cx="2895600" cy="381000"/>
          </a:xfrm>
          <a:prstGeom prst="rect">
            <a:avLst/>
          </a:prstGeom>
          <a:noFill/>
        </p:spPr>
        <p:txBody>
          <a:bodyPr wrap="square" rtlCol="0">
            <a:spAutoFit/>
          </a:bodyPr>
          <a:lstStyle/>
          <a:p>
            <a:r>
              <a:rPr lang="en-US" dirty="0">
                <a:solidFill>
                  <a:srgbClr val="0000FF"/>
                </a:solidFill>
              </a:rPr>
              <a:t>Prepared with dv</a:t>
            </a:r>
            <a:endParaRPr lang="en-US" dirty="0">
              <a:solidFill>
                <a:srgbClr val="0000FF"/>
              </a:solidFill>
            </a:endParaRPr>
          </a:p>
        </p:txBody>
      </p:sp>
      <p:sp>
        <p:nvSpPr>
          <p:cNvPr id="3" name="TextBox 2"/>
          <p:cNvSpPr txBox="1"/>
          <p:nvPr/>
        </p:nvSpPr>
        <p:spPr>
          <a:xfrm rot="16200000">
            <a:off x="1531704" y="3961748"/>
            <a:ext cx="1155700" cy="369332"/>
          </a:xfrm>
          <a:prstGeom prst="rect">
            <a:avLst/>
          </a:prstGeom>
          <a:noFill/>
        </p:spPr>
        <p:txBody>
          <a:bodyPr wrap="square" rtlCol="0">
            <a:spAutoFit/>
          </a:bodyPr>
          <a:lstStyle/>
          <a:p>
            <a:r>
              <a:rPr lang="en-US" b="1" dirty="0" smtClean="0">
                <a:solidFill>
                  <a:srgbClr val="C00000"/>
                </a:solidFill>
              </a:rPr>
              <a:t>N</a:t>
            </a:r>
            <a:r>
              <a:rPr lang="en-US" b="1" baseline="-25000" dirty="0" smtClean="0">
                <a:solidFill>
                  <a:srgbClr val="C00000"/>
                </a:solidFill>
              </a:rPr>
              <a:t>2</a:t>
            </a:r>
            <a:r>
              <a:rPr lang="en-US" b="1" dirty="0" smtClean="0">
                <a:solidFill>
                  <a:srgbClr val="C00000"/>
                </a:solidFill>
              </a:rPr>
              <a:t>O (ppb)</a:t>
            </a:r>
            <a:endParaRPr lang="en-US" b="1" dirty="0">
              <a:solidFill>
                <a:srgbClr val="C00000"/>
              </a:solidFill>
            </a:endParaRPr>
          </a:p>
        </p:txBody>
      </p:sp>
      <p:sp>
        <p:nvSpPr>
          <p:cNvPr id="6" name="TextBox 5"/>
          <p:cNvSpPr txBox="1"/>
          <p:nvPr/>
        </p:nvSpPr>
        <p:spPr>
          <a:xfrm>
            <a:off x="9897780" y="2717800"/>
            <a:ext cx="2070100" cy="646331"/>
          </a:xfrm>
          <a:prstGeom prst="rect">
            <a:avLst/>
          </a:prstGeom>
          <a:noFill/>
        </p:spPr>
        <p:txBody>
          <a:bodyPr wrap="square" rtlCol="0">
            <a:spAutoFit/>
          </a:bodyPr>
          <a:lstStyle/>
          <a:p>
            <a:r>
              <a:rPr lang="en-US" b="1" dirty="0" smtClean="0">
                <a:solidFill>
                  <a:srgbClr val="C00000"/>
                </a:solidFill>
              </a:rPr>
              <a:t>High northern latitude sites.</a:t>
            </a:r>
            <a:endParaRPr lang="en-US" b="1" dirty="0">
              <a:solidFill>
                <a:srgbClr val="C00000"/>
              </a:solidFill>
            </a:endParaRPr>
          </a:p>
        </p:txBody>
      </p:sp>
    </p:spTree>
    <p:extLst>
      <p:ext uri="{BB962C8B-B14F-4D97-AF65-F5344CB8AC3E}">
        <p14:creationId xmlns:p14="http://schemas.microsoft.com/office/powerpoint/2010/main" val="1475668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solidFill>
                  <a:srgbClr val="C00000"/>
                </a:solidFill>
              </a:rPr>
              <a:t>Sampling Issues:</a:t>
            </a:r>
            <a:r>
              <a:rPr lang="en-US" dirty="0" smtClean="0"/>
              <a:t/>
            </a:r>
            <a:br>
              <a:rPr lang="en-US" dirty="0" smtClean="0"/>
            </a:br>
            <a:r>
              <a:rPr lang="en-US" sz="3100" dirty="0"/>
              <a:t>CO</a:t>
            </a:r>
            <a:r>
              <a:rPr lang="en-US" sz="3100" baseline="-25000" dirty="0"/>
              <a:t>2</a:t>
            </a:r>
            <a:r>
              <a:rPr lang="en-US" sz="3100" dirty="0"/>
              <a:t> contamination at ICE: Leak in inlet line</a:t>
            </a:r>
            <a:endParaRPr lang="en-US" sz="3100"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823" t="3584" r="8305" b="2765"/>
          <a:stretch/>
        </p:blipFill>
        <p:spPr>
          <a:xfrm rot="16200000">
            <a:off x="3365481" y="-29118"/>
            <a:ext cx="5461040" cy="7772400"/>
          </a:xfrm>
          <a:solidFill>
            <a:schemeClr val="bg1"/>
          </a:solidFill>
        </p:spPr>
      </p:pic>
    </p:spTree>
    <p:extLst>
      <p:ext uri="{BB962C8B-B14F-4D97-AF65-F5344CB8AC3E}">
        <p14:creationId xmlns:p14="http://schemas.microsoft.com/office/powerpoint/2010/main" val="3438598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066800"/>
          </a:xfrm>
        </p:spPr>
        <p:txBody>
          <a:bodyPr>
            <a:normAutofit fontScale="90000"/>
          </a:bodyPr>
          <a:lstStyle/>
          <a:p>
            <a:r>
              <a:rPr lang="en-US" dirty="0" smtClean="0">
                <a:solidFill>
                  <a:srgbClr val="C00000"/>
                </a:solidFill>
              </a:rPr>
              <a:t>Sampling Issues:</a:t>
            </a:r>
            <a:r>
              <a:rPr lang="en-US" dirty="0" smtClean="0"/>
              <a:t/>
            </a:r>
            <a:br>
              <a:rPr lang="en-US" dirty="0" smtClean="0"/>
            </a:br>
            <a:r>
              <a:rPr lang="en-US" sz="3100" dirty="0"/>
              <a:t>CO</a:t>
            </a:r>
            <a:r>
              <a:rPr lang="en-US" sz="3100" baseline="-25000" dirty="0"/>
              <a:t>2</a:t>
            </a:r>
            <a:r>
              <a:rPr lang="en-US" sz="3100" dirty="0"/>
              <a:t> contamination at ICE</a:t>
            </a:r>
            <a:endParaRPr lang="en-US" sz="31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143001"/>
            <a:ext cx="8001000" cy="5215393"/>
          </a:xfrm>
        </p:spPr>
      </p:pic>
      <p:sp>
        <p:nvSpPr>
          <p:cNvPr id="5" name="TextBox 4"/>
          <p:cNvSpPr txBox="1"/>
          <p:nvPr/>
        </p:nvSpPr>
        <p:spPr>
          <a:xfrm>
            <a:off x="4457700" y="6477000"/>
            <a:ext cx="3276600" cy="369332"/>
          </a:xfrm>
          <a:prstGeom prst="rect">
            <a:avLst/>
          </a:prstGeom>
          <a:noFill/>
        </p:spPr>
        <p:txBody>
          <a:bodyPr wrap="square" rtlCol="0">
            <a:spAutoFit/>
          </a:bodyPr>
          <a:lstStyle/>
          <a:p>
            <a:r>
              <a:rPr lang="en-US" dirty="0"/>
              <a:t>Screen shot from PYDV-</a:t>
            </a:r>
            <a:r>
              <a:rPr lang="en-US" dirty="0" err="1"/>
              <a:t>Grapher</a:t>
            </a:r>
            <a:endParaRPr lang="en-US" dirty="0"/>
          </a:p>
        </p:txBody>
      </p:sp>
      <p:sp>
        <p:nvSpPr>
          <p:cNvPr id="7" name="TextBox 6"/>
          <p:cNvSpPr txBox="1"/>
          <p:nvPr/>
        </p:nvSpPr>
        <p:spPr>
          <a:xfrm rot="16200000">
            <a:off x="1550433" y="3320534"/>
            <a:ext cx="1383268" cy="369332"/>
          </a:xfrm>
          <a:prstGeom prst="rect">
            <a:avLst/>
          </a:prstGeom>
          <a:noFill/>
        </p:spPr>
        <p:txBody>
          <a:bodyPr wrap="square" rtlCol="0">
            <a:spAutoFit/>
          </a:bodyPr>
          <a:lstStyle/>
          <a:p>
            <a:r>
              <a:rPr lang="el-GR" dirty="0"/>
              <a:t>Δ</a:t>
            </a:r>
            <a:r>
              <a:rPr lang="en-US" dirty="0"/>
              <a:t>CO</a:t>
            </a:r>
            <a:r>
              <a:rPr lang="en-US" baseline="-25000" dirty="0"/>
              <a:t>2</a:t>
            </a:r>
            <a:r>
              <a:rPr lang="en-US" dirty="0"/>
              <a:t> (ppm)</a:t>
            </a:r>
            <a:endParaRPr lang="en-US" baseline="-25000" dirty="0"/>
          </a:p>
        </p:txBody>
      </p:sp>
    </p:spTree>
    <p:extLst>
      <p:ext uri="{BB962C8B-B14F-4D97-AF65-F5344CB8AC3E}">
        <p14:creationId xmlns:p14="http://schemas.microsoft.com/office/powerpoint/2010/main" val="2105319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229600" cy="792162"/>
          </a:xfrm>
        </p:spPr>
        <p:txBody>
          <a:bodyPr/>
          <a:lstStyle/>
          <a:p>
            <a:r>
              <a:rPr lang="en-US" dirty="0" smtClean="0">
                <a:solidFill>
                  <a:srgbClr val="C00000"/>
                </a:solidFill>
              </a:rPr>
              <a:t>Analysis Issues: </a:t>
            </a:r>
            <a:r>
              <a:rPr lang="en-US" dirty="0" smtClean="0">
                <a:solidFill>
                  <a:srgbClr val="C00000"/>
                </a:solidFill>
              </a:rPr>
              <a:t>Methods</a:t>
            </a:r>
            <a:r>
              <a:rPr lang="en-US" dirty="0" smtClean="0"/>
              <a:t>	</a:t>
            </a:r>
            <a:endParaRPr lang="en-US" dirty="0"/>
          </a:p>
        </p:txBody>
      </p:sp>
      <p:sp>
        <p:nvSpPr>
          <p:cNvPr id="3" name="Content Placeholder 2"/>
          <p:cNvSpPr>
            <a:spLocks noGrp="1"/>
          </p:cNvSpPr>
          <p:nvPr>
            <p:ph idx="1"/>
          </p:nvPr>
        </p:nvSpPr>
        <p:spPr>
          <a:xfrm>
            <a:off x="1981200" y="762000"/>
            <a:ext cx="8229600" cy="5715000"/>
          </a:xfrm>
        </p:spPr>
        <p:txBody>
          <a:bodyPr>
            <a:normAutofit fontScale="92500" lnSpcReduction="10000"/>
          </a:bodyPr>
          <a:lstStyle/>
          <a:p>
            <a:r>
              <a:rPr lang="en-US" dirty="0" smtClean="0">
                <a:solidFill>
                  <a:srgbClr val="0000FF"/>
                </a:solidFill>
              </a:rPr>
              <a:t>CO</a:t>
            </a:r>
            <a:r>
              <a:rPr lang="en-US" baseline="-25000" dirty="0" smtClean="0">
                <a:solidFill>
                  <a:srgbClr val="0000FF"/>
                </a:solidFill>
              </a:rPr>
              <a:t>2</a:t>
            </a:r>
            <a:r>
              <a:rPr lang="en-US" dirty="0" smtClean="0">
                <a:solidFill>
                  <a:srgbClr val="0000FF"/>
                </a:solidFill>
              </a:rPr>
              <a:t>: NDIR</a:t>
            </a:r>
          </a:p>
          <a:p>
            <a:pPr lvl="1"/>
            <a:r>
              <a:rPr lang="en-US" dirty="0" smtClean="0"/>
              <a:t>Calibrated with 3 standards</a:t>
            </a:r>
          </a:p>
          <a:p>
            <a:r>
              <a:rPr lang="en-US" dirty="0" smtClean="0">
                <a:solidFill>
                  <a:srgbClr val="0000FF"/>
                </a:solidFill>
              </a:rPr>
              <a:t>CH</a:t>
            </a:r>
            <a:r>
              <a:rPr lang="en-US" baseline="-25000" dirty="0" smtClean="0">
                <a:solidFill>
                  <a:srgbClr val="0000FF"/>
                </a:solidFill>
              </a:rPr>
              <a:t>4</a:t>
            </a:r>
            <a:r>
              <a:rPr lang="en-US" dirty="0" smtClean="0">
                <a:solidFill>
                  <a:srgbClr val="0000FF"/>
                </a:solidFill>
              </a:rPr>
              <a:t>: GC FID</a:t>
            </a:r>
          </a:p>
          <a:p>
            <a:pPr lvl="1"/>
            <a:r>
              <a:rPr lang="en-US" dirty="0" smtClean="0"/>
              <a:t>Calibrated with single standard</a:t>
            </a:r>
          </a:p>
          <a:p>
            <a:r>
              <a:rPr lang="en-US" dirty="0" smtClean="0">
                <a:solidFill>
                  <a:srgbClr val="0000FF"/>
                </a:solidFill>
              </a:rPr>
              <a:t>N</a:t>
            </a:r>
            <a:r>
              <a:rPr lang="en-US" baseline="-25000" dirty="0" smtClean="0">
                <a:solidFill>
                  <a:srgbClr val="0000FF"/>
                </a:solidFill>
              </a:rPr>
              <a:t>2</a:t>
            </a:r>
            <a:r>
              <a:rPr lang="en-US" dirty="0" smtClean="0">
                <a:solidFill>
                  <a:srgbClr val="0000FF"/>
                </a:solidFill>
              </a:rPr>
              <a:t>O/SF</a:t>
            </a:r>
            <a:r>
              <a:rPr lang="en-US" baseline="-25000" dirty="0" smtClean="0">
                <a:solidFill>
                  <a:srgbClr val="0000FF"/>
                </a:solidFill>
              </a:rPr>
              <a:t>6</a:t>
            </a:r>
            <a:r>
              <a:rPr lang="en-US" dirty="0" smtClean="0">
                <a:solidFill>
                  <a:srgbClr val="0000FF"/>
                </a:solidFill>
              </a:rPr>
              <a:t>: GC ECD</a:t>
            </a:r>
          </a:p>
          <a:p>
            <a:pPr lvl="1"/>
            <a:r>
              <a:rPr lang="en-US" dirty="0" smtClean="0"/>
              <a:t>Instrument response calibrated offline with 8 standards relative to a reference</a:t>
            </a:r>
          </a:p>
          <a:p>
            <a:pPr lvl="1"/>
            <a:r>
              <a:rPr lang="en-US" dirty="0" smtClean="0"/>
              <a:t>Samples measured relative to a reference.</a:t>
            </a:r>
          </a:p>
          <a:p>
            <a:r>
              <a:rPr lang="en-US" dirty="0" smtClean="0">
                <a:solidFill>
                  <a:srgbClr val="0000FF"/>
                </a:solidFill>
              </a:rPr>
              <a:t>CO: VUVRF</a:t>
            </a:r>
          </a:p>
          <a:p>
            <a:pPr lvl="1"/>
            <a:r>
              <a:rPr lang="en-US" dirty="0" smtClean="0"/>
              <a:t>As for N</a:t>
            </a:r>
            <a:r>
              <a:rPr lang="en-US" baseline="-25000" dirty="0" smtClean="0"/>
              <a:t>2</a:t>
            </a:r>
            <a:r>
              <a:rPr lang="en-US" dirty="0" smtClean="0"/>
              <a:t>O but with 6 standards and “zero”</a:t>
            </a:r>
          </a:p>
          <a:p>
            <a:r>
              <a:rPr lang="en-US" dirty="0" smtClean="0">
                <a:solidFill>
                  <a:srgbClr val="0000FF"/>
                </a:solidFill>
              </a:rPr>
              <a:t>H</a:t>
            </a:r>
            <a:r>
              <a:rPr lang="en-US" baseline="-25000" dirty="0" smtClean="0">
                <a:solidFill>
                  <a:srgbClr val="0000FF"/>
                </a:solidFill>
              </a:rPr>
              <a:t>2</a:t>
            </a:r>
            <a:r>
              <a:rPr lang="en-US" dirty="0" smtClean="0">
                <a:solidFill>
                  <a:srgbClr val="0000FF"/>
                </a:solidFill>
              </a:rPr>
              <a:t>:GC PDID</a:t>
            </a:r>
            <a:r>
              <a:rPr lang="en-US" dirty="0" smtClean="0"/>
              <a:t> </a:t>
            </a:r>
          </a:p>
          <a:p>
            <a:pPr lvl="1"/>
            <a:r>
              <a:rPr lang="en-US" dirty="0" smtClean="0"/>
              <a:t>Calibrated with single standard</a:t>
            </a:r>
          </a:p>
        </p:txBody>
      </p:sp>
    </p:spTree>
    <p:extLst>
      <p:ext uri="{BB962C8B-B14F-4D97-AF65-F5344CB8AC3E}">
        <p14:creationId xmlns:p14="http://schemas.microsoft.com/office/powerpoint/2010/main" val="872416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58738"/>
            <a:ext cx="10972800" cy="1143000"/>
          </a:xfrm>
        </p:spPr>
        <p:txBody>
          <a:bodyPr>
            <a:normAutofit fontScale="90000"/>
          </a:bodyPr>
          <a:lstStyle/>
          <a:p>
            <a:r>
              <a:rPr lang="en-US" sz="3600" dirty="0" smtClean="0">
                <a:solidFill>
                  <a:srgbClr val="C00000"/>
                </a:solidFill>
              </a:rPr>
              <a:t>Analysis: </a:t>
            </a:r>
            <a:r>
              <a:rPr lang="en-US" sz="3600" dirty="0">
                <a:solidFill>
                  <a:srgbClr val="C00000"/>
                </a:solidFill>
              </a:rPr>
              <a:t>~15000 </a:t>
            </a:r>
            <a:r>
              <a:rPr lang="en-US" sz="3600" dirty="0" smtClean="0">
                <a:solidFill>
                  <a:srgbClr val="C00000"/>
                </a:solidFill>
              </a:rPr>
              <a:t>Samples </a:t>
            </a:r>
            <a:r>
              <a:rPr lang="en-US" sz="3600" dirty="0" smtClean="0">
                <a:solidFill>
                  <a:srgbClr val="C00000"/>
                </a:solidFill>
              </a:rPr>
              <a:t>Analyzed </a:t>
            </a:r>
            <a:r>
              <a:rPr lang="en-US" sz="3600" dirty="0" smtClean="0">
                <a:solidFill>
                  <a:srgbClr val="C00000"/>
                </a:solidFill>
              </a:rPr>
              <a:t>yr</a:t>
            </a:r>
            <a:r>
              <a:rPr lang="en-US" sz="3600" baseline="30000" dirty="0" smtClean="0">
                <a:solidFill>
                  <a:srgbClr val="C00000"/>
                </a:solidFill>
              </a:rPr>
              <a:t>-1</a:t>
            </a:r>
            <a:br>
              <a:rPr lang="en-US" sz="3600" baseline="30000" dirty="0" smtClean="0">
                <a:solidFill>
                  <a:srgbClr val="C00000"/>
                </a:solidFill>
              </a:rPr>
            </a:br>
            <a:r>
              <a:rPr lang="en-US" sz="3600" dirty="0" smtClean="0">
                <a:solidFill>
                  <a:srgbClr val="0000FF"/>
                </a:solidFill>
              </a:rPr>
              <a:t>Each raw file scrutinized for each species measured</a:t>
            </a:r>
            <a:endParaRPr lang="en-US" sz="3600" baseline="30000" dirty="0">
              <a:solidFill>
                <a:srgbClr val="0000FF"/>
              </a:solidFill>
            </a:endParaRPr>
          </a:p>
        </p:txBody>
      </p:sp>
      <p:sp>
        <p:nvSpPr>
          <p:cNvPr id="5" name="TextBox 4"/>
          <p:cNvSpPr txBox="1"/>
          <p:nvPr/>
        </p:nvSpPr>
        <p:spPr>
          <a:xfrm>
            <a:off x="6705600" y="3733800"/>
            <a:ext cx="1143000" cy="369332"/>
          </a:xfrm>
          <a:prstGeom prst="rect">
            <a:avLst/>
          </a:prstGeom>
          <a:noFill/>
        </p:spPr>
        <p:txBody>
          <a:bodyPr wrap="square" rtlCol="0">
            <a:spAutoFit/>
          </a:bodyPr>
          <a:lstStyle/>
          <a:p>
            <a:r>
              <a:rPr lang="en-US" dirty="0">
                <a:solidFill>
                  <a:srgbClr val="0000CC"/>
                </a:solidFill>
              </a:rPr>
              <a:t>2.5 L flask</a:t>
            </a:r>
            <a:endParaRPr lang="en-US" dirty="0">
              <a:solidFill>
                <a:srgbClr val="0000CC"/>
              </a:solidFill>
            </a:endParaRPr>
          </a:p>
        </p:txBody>
      </p:sp>
      <p:sp>
        <p:nvSpPr>
          <p:cNvPr id="6" name="TextBox 5"/>
          <p:cNvSpPr txBox="1"/>
          <p:nvPr/>
        </p:nvSpPr>
        <p:spPr>
          <a:xfrm>
            <a:off x="5943600" y="2057400"/>
            <a:ext cx="571500" cy="369332"/>
          </a:xfrm>
          <a:prstGeom prst="rect">
            <a:avLst/>
          </a:prstGeom>
          <a:noFill/>
        </p:spPr>
        <p:txBody>
          <a:bodyPr wrap="square" rtlCol="0">
            <a:spAutoFit/>
          </a:bodyPr>
          <a:lstStyle/>
          <a:p>
            <a:r>
              <a:rPr lang="en-US" dirty="0">
                <a:solidFill>
                  <a:srgbClr val="FF0000"/>
                </a:solidFill>
              </a:rPr>
              <a:t>PFP</a:t>
            </a:r>
            <a:endParaRPr lang="en-US" dirty="0">
              <a:solidFill>
                <a:srgbClr val="FF0000"/>
              </a:solidFill>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l="1711" t="4037" r="3481" b="2467"/>
          <a:stretch>
            <a:fillRect/>
          </a:stretch>
        </p:blipFill>
        <p:spPr bwMode="auto">
          <a:xfrm>
            <a:off x="2295800" y="1201738"/>
            <a:ext cx="76004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248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37846"/>
          </a:xfrm>
        </p:spPr>
        <p:txBody>
          <a:bodyPr>
            <a:normAutofit fontScale="90000"/>
          </a:bodyPr>
          <a:lstStyle/>
          <a:p>
            <a:r>
              <a:rPr lang="en-US" dirty="0" smtClean="0">
                <a:solidFill>
                  <a:srgbClr val="C00000"/>
                </a:solidFill>
              </a:rPr>
              <a:t>Analysis Issues:</a:t>
            </a:r>
            <a:r>
              <a:rPr lang="en-US" dirty="0" smtClean="0"/>
              <a:t/>
            </a:r>
            <a:br>
              <a:rPr lang="en-US" dirty="0" smtClean="0"/>
            </a:br>
            <a:r>
              <a:rPr lang="en-US" sz="3100" dirty="0"/>
              <a:t>Impact of analysis delay on </a:t>
            </a:r>
            <a:r>
              <a:rPr lang="en-US" sz="3100" dirty="0" smtClean="0"/>
              <a:t>N</a:t>
            </a:r>
            <a:r>
              <a:rPr lang="en-US" sz="3100" baseline="-25000" dirty="0" smtClean="0"/>
              <a:t>2</a:t>
            </a:r>
            <a:r>
              <a:rPr lang="en-US" sz="3100" dirty="0" smtClean="0"/>
              <a:t>O (DB tool)</a:t>
            </a:r>
            <a:endParaRPr lang="en-US" sz="31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8882" y="1066800"/>
            <a:ext cx="7234236" cy="387231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264" y="4806463"/>
            <a:ext cx="6467475" cy="1914525"/>
          </a:xfrm>
          <a:prstGeom prst="rect">
            <a:avLst/>
          </a:prstGeom>
        </p:spPr>
      </p:pic>
      <p:sp>
        <p:nvSpPr>
          <p:cNvPr id="3" name="TextBox 2"/>
          <p:cNvSpPr txBox="1"/>
          <p:nvPr/>
        </p:nvSpPr>
        <p:spPr>
          <a:xfrm rot="16200000">
            <a:off x="2402682" y="5579059"/>
            <a:ext cx="1173164" cy="369332"/>
          </a:xfrm>
          <a:prstGeom prst="rect">
            <a:avLst/>
          </a:prstGeom>
          <a:noFill/>
        </p:spPr>
        <p:txBody>
          <a:bodyPr wrap="square" rtlCol="0">
            <a:spAutoFit/>
          </a:bodyPr>
          <a:lstStyle/>
          <a:p>
            <a:r>
              <a:rPr lang="en-US" b="1" dirty="0" smtClean="0">
                <a:solidFill>
                  <a:srgbClr val="C00000"/>
                </a:solidFill>
              </a:rPr>
              <a:t>Peak Area</a:t>
            </a:r>
            <a:endParaRPr lang="en-US" b="1" dirty="0">
              <a:solidFill>
                <a:srgbClr val="C00000"/>
              </a:solidFill>
            </a:endParaRPr>
          </a:p>
        </p:txBody>
      </p:sp>
      <p:sp>
        <p:nvSpPr>
          <p:cNvPr id="6" name="TextBox 5"/>
          <p:cNvSpPr txBox="1"/>
          <p:nvPr/>
        </p:nvSpPr>
        <p:spPr>
          <a:xfrm>
            <a:off x="5524500" y="6172200"/>
            <a:ext cx="1295400" cy="369332"/>
          </a:xfrm>
          <a:prstGeom prst="rect">
            <a:avLst/>
          </a:prstGeom>
          <a:noFill/>
        </p:spPr>
        <p:txBody>
          <a:bodyPr wrap="square" rtlCol="0">
            <a:spAutoFit/>
          </a:bodyPr>
          <a:lstStyle/>
          <a:p>
            <a:r>
              <a:rPr lang="en-US" b="1" dirty="0" smtClean="0">
                <a:solidFill>
                  <a:srgbClr val="C00000"/>
                </a:solidFill>
              </a:rPr>
              <a:t>Time of day</a:t>
            </a:r>
            <a:endParaRPr lang="en-US" b="1" dirty="0">
              <a:solidFill>
                <a:srgbClr val="C00000"/>
              </a:solidFill>
            </a:endParaRPr>
          </a:p>
        </p:txBody>
      </p:sp>
      <p:sp>
        <p:nvSpPr>
          <p:cNvPr id="7" name="Oval 6"/>
          <p:cNvSpPr/>
          <p:nvPr/>
        </p:nvSpPr>
        <p:spPr>
          <a:xfrm>
            <a:off x="4108450" y="4425251"/>
            <a:ext cx="3587750" cy="5138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11900" y="3635922"/>
            <a:ext cx="3302000" cy="369332"/>
          </a:xfrm>
          <a:prstGeom prst="rect">
            <a:avLst/>
          </a:prstGeom>
          <a:noFill/>
        </p:spPr>
        <p:txBody>
          <a:bodyPr wrap="square" rtlCol="0">
            <a:spAutoFit/>
          </a:bodyPr>
          <a:lstStyle/>
          <a:p>
            <a:r>
              <a:rPr lang="en-US" b="1" dirty="0" smtClean="0">
                <a:solidFill>
                  <a:srgbClr val="C00000"/>
                </a:solidFill>
              </a:rPr>
              <a:t>Allows addition of flag to DB</a:t>
            </a:r>
            <a:endParaRPr lang="en-US" dirty="0">
              <a:solidFill>
                <a:srgbClr val="C00000"/>
              </a:solidFill>
            </a:endParaRPr>
          </a:p>
        </p:txBody>
      </p:sp>
    </p:spTree>
    <p:extLst>
      <p:ext uri="{BB962C8B-B14F-4D97-AF65-F5344CB8AC3E}">
        <p14:creationId xmlns:p14="http://schemas.microsoft.com/office/powerpoint/2010/main" val="161501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Why the Need for QA/QC?</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GAW is a science-driven community</a:t>
            </a:r>
          </a:p>
          <a:p>
            <a:pPr lvl="1"/>
            <a:r>
              <a:rPr lang="en-US" dirty="0" smtClean="0"/>
              <a:t> </a:t>
            </a:r>
            <a:r>
              <a:rPr lang="en-US" dirty="0" smtClean="0">
                <a:solidFill>
                  <a:srgbClr val="0000FF"/>
                </a:solidFill>
              </a:rPr>
              <a:t>need meaningful trends, spatial patterns, and t-derivatives</a:t>
            </a:r>
          </a:p>
          <a:p>
            <a:r>
              <a:rPr lang="en-US" dirty="0" smtClean="0"/>
              <a:t>Spatial coverage is important, particularly in tropics</a:t>
            </a:r>
          </a:p>
          <a:p>
            <a:pPr lvl="1"/>
            <a:r>
              <a:rPr lang="en-US" dirty="0" smtClean="0">
                <a:solidFill>
                  <a:srgbClr val="0000FF"/>
                </a:solidFill>
              </a:rPr>
              <a:t>need to merge data from different laboratories</a:t>
            </a:r>
            <a:endParaRPr lang="en-US" dirty="0">
              <a:solidFill>
                <a:srgbClr val="0000FF"/>
              </a:solidFill>
            </a:endParaRPr>
          </a:p>
        </p:txBody>
      </p:sp>
    </p:spTree>
    <p:extLst>
      <p:ext uri="{BB962C8B-B14F-4D97-AF65-F5344CB8AC3E}">
        <p14:creationId xmlns:p14="http://schemas.microsoft.com/office/powerpoint/2010/main" val="14362946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5100"/>
            <a:ext cx="8229600" cy="914400"/>
          </a:xfrm>
        </p:spPr>
        <p:txBody>
          <a:bodyPr>
            <a:normAutofit/>
          </a:bodyPr>
          <a:lstStyle/>
          <a:p>
            <a:pPr>
              <a:lnSpc>
                <a:spcPts val="1800"/>
              </a:lnSpc>
            </a:pPr>
            <a:r>
              <a:rPr lang="en-US" dirty="0" smtClean="0">
                <a:solidFill>
                  <a:srgbClr val="C00000"/>
                </a:solidFill>
              </a:rPr>
              <a:t>CO</a:t>
            </a:r>
            <a:r>
              <a:rPr lang="en-US" baseline="-25000" dirty="0" smtClean="0">
                <a:solidFill>
                  <a:srgbClr val="C00000"/>
                </a:solidFill>
              </a:rPr>
              <a:t>2</a:t>
            </a:r>
            <a:r>
              <a:rPr lang="en-US" dirty="0" smtClean="0">
                <a:solidFill>
                  <a:srgbClr val="C00000"/>
                </a:solidFill>
              </a:rPr>
              <a:t> Standards</a:t>
            </a:r>
            <a:r>
              <a:rPr lang="en-US" dirty="0" smtClean="0">
                <a:solidFill>
                  <a:srgbClr val="C00000"/>
                </a:solidFill>
              </a:rPr>
              <a:t>:</a:t>
            </a:r>
            <a:r>
              <a:rPr lang="en-US" sz="800" dirty="0" smtClean="0">
                <a:solidFill>
                  <a:srgbClr val="C00000"/>
                </a:solidFill>
              </a:rPr>
              <a:t/>
            </a:r>
            <a:br>
              <a:rPr lang="en-US" sz="800" dirty="0" smtClean="0">
                <a:solidFill>
                  <a:srgbClr val="C00000"/>
                </a:solidFill>
              </a:rPr>
            </a:br>
            <a:r>
              <a:rPr lang="en-US" dirty="0" smtClean="0"/>
              <a:t/>
            </a:r>
            <a:br>
              <a:rPr lang="en-US" dirty="0" smtClean="0"/>
            </a:br>
            <a:r>
              <a:rPr lang="en-US" sz="3100" dirty="0"/>
              <a:t>Change to assigned </a:t>
            </a:r>
            <a:r>
              <a:rPr lang="en-US" sz="3100" dirty="0" smtClean="0"/>
              <a:t>value or drift </a:t>
            </a:r>
            <a:r>
              <a:rPr lang="en-US" sz="3100" dirty="0"/>
              <a:t>-&gt; reprocess</a:t>
            </a:r>
            <a:endParaRPr lang="en-US" sz="3100"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271" b="27984"/>
          <a:stretch/>
        </p:blipFill>
        <p:spPr>
          <a:xfrm>
            <a:off x="521658" y="990600"/>
            <a:ext cx="6253312" cy="5486400"/>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477" t="73328" r="1137" b="-1342"/>
          <a:stretch/>
        </p:blipFill>
        <p:spPr>
          <a:xfrm>
            <a:off x="6464300" y="2057400"/>
            <a:ext cx="5280086" cy="1955800"/>
          </a:xfrm>
          <a:prstGeom prst="rect">
            <a:avLst/>
          </a:prstGeom>
        </p:spPr>
      </p:pic>
    </p:spTree>
    <p:extLst>
      <p:ext uri="{BB962C8B-B14F-4D97-AF65-F5344CB8AC3E}">
        <p14:creationId xmlns:p14="http://schemas.microsoft.com/office/powerpoint/2010/main" val="2094685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14400"/>
          </a:xfrm>
        </p:spPr>
        <p:txBody>
          <a:bodyPr/>
          <a:lstStyle/>
          <a:p>
            <a:r>
              <a:rPr lang="en-US" dirty="0" smtClean="0">
                <a:solidFill>
                  <a:srgbClr val="C00000"/>
                </a:solidFill>
              </a:rPr>
              <a:t>Selection For Background</a:t>
            </a:r>
            <a:endParaRPr lang="en-US" dirty="0">
              <a:solidFill>
                <a:srgbClr val="C00000"/>
              </a:solidFill>
            </a:endParaRPr>
          </a:p>
        </p:txBody>
      </p:sp>
      <p:sp>
        <p:nvSpPr>
          <p:cNvPr id="3" name="Content Placeholder 2"/>
          <p:cNvSpPr>
            <a:spLocks noGrp="1"/>
          </p:cNvSpPr>
          <p:nvPr>
            <p:ph idx="1"/>
          </p:nvPr>
        </p:nvSpPr>
        <p:spPr>
          <a:xfrm>
            <a:off x="1981200" y="1295401"/>
            <a:ext cx="8229600" cy="4830763"/>
          </a:xfrm>
        </p:spPr>
        <p:txBody>
          <a:bodyPr>
            <a:normAutofit lnSpcReduction="10000"/>
          </a:bodyPr>
          <a:lstStyle/>
          <a:p>
            <a:r>
              <a:rPr lang="en-US" dirty="0" smtClean="0">
                <a:solidFill>
                  <a:srgbClr val="0000FF"/>
                </a:solidFill>
              </a:rPr>
              <a:t>Historically: Ensure air samples represent large, well-mixed volumes of the atmosphere</a:t>
            </a:r>
          </a:p>
          <a:p>
            <a:pPr lvl="1"/>
            <a:r>
              <a:rPr lang="en-US" dirty="0" smtClean="0"/>
              <a:t>Became complicated w/ continental sites</a:t>
            </a:r>
          </a:p>
          <a:p>
            <a:r>
              <a:rPr lang="en-US" dirty="0" smtClean="0">
                <a:solidFill>
                  <a:srgbClr val="0000FF"/>
                </a:solidFill>
              </a:rPr>
              <a:t>For CH</a:t>
            </a:r>
            <a:r>
              <a:rPr lang="en-US" baseline="-25000" dirty="0" smtClean="0">
                <a:solidFill>
                  <a:srgbClr val="0000FF"/>
                </a:solidFill>
              </a:rPr>
              <a:t>4</a:t>
            </a:r>
            <a:r>
              <a:rPr lang="en-US" dirty="0" smtClean="0">
                <a:solidFill>
                  <a:srgbClr val="0000FF"/>
                </a:solidFill>
              </a:rPr>
              <a:t>, done manually based on other species</a:t>
            </a:r>
          </a:p>
          <a:p>
            <a:r>
              <a:rPr lang="en-US" dirty="0" smtClean="0">
                <a:solidFill>
                  <a:srgbClr val="0000FF"/>
                </a:solidFill>
              </a:rPr>
              <a:t>For CO</a:t>
            </a:r>
            <a:r>
              <a:rPr lang="en-US" baseline="-25000" dirty="0" smtClean="0">
                <a:solidFill>
                  <a:srgbClr val="0000FF"/>
                </a:solidFill>
              </a:rPr>
              <a:t>2</a:t>
            </a:r>
            <a:r>
              <a:rPr lang="en-US" dirty="0" smtClean="0">
                <a:solidFill>
                  <a:srgbClr val="0000FF"/>
                </a:solidFill>
              </a:rPr>
              <a:t>, N</a:t>
            </a:r>
            <a:r>
              <a:rPr lang="en-US" baseline="-25000" dirty="0" smtClean="0">
                <a:solidFill>
                  <a:srgbClr val="0000FF"/>
                </a:solidFill>
              </a:rPr>
              <a:t>2</a:t>
            </a:r>
            <a:r>
              <a:rPr lang="en-US" dirty="0" smtClean="0">
                <a:solidFill>
                  <a:srgbClr val="0000FF"/>
                </a:solidFill>
              </a:rPr>
              <a:t>O, and SF</a:t>
            </a:r>
            <a:r>
              <a:rPr lang="en-US" baseline="-25000" dirty="0" smtClean="0">
                <a:solidFill>
                  <a:srgbClr val="0000FF"/>
                </a:solidFill>
              </a:rPr>
              <a:t>6</a:t>
            </a:r>
            <a:r>
              <a:rPr lang="en-US" dirty="0" smtClean="0">
                <a:solidFill>
                  <a:srgbClr val="0000FF"/>
                </a:solidFill>
              </a:rPr>
              <a:t>, filtering used (values outside </a:t>
            </a:r>
            <a:r>
              <a:rPr lang="en-US" i="1" dirty="0" smtClean="0">
                <a:solidFill>
                  <a:srgbClr val="0000FF"/>
                </a:solidFill>
              </a:rPr>
              <a:t>n</a:t>
            </a:r>
            <a:r>
              <a:rPr lang="en-US" dirty="0" smtClean="0">
                <a:solidFill>
                  <a:srgbClr val="0000FF"/>
                </a:solidFill>
              </a:rPr>
              <a:t> </a:t>
            </a:r>
            <a:r>
              <a:rPr lang="el-GR" dirty="0" smtClean="0">
                <a:solidFill>
                  <a:srgbClr val="0000FF"/>
                </a:solidFill>
              </a:rPr>
              <a:t>σ</a:t>
            </a:r>
            <a:r>
              <a:rPr lang="en-US" dirty="0" smtClean="0">
                <a:solidFill>
                  <a:srgbClr val="0000FF"/>
                </a:solidFill>
              </a:rPr>
              <a:t> of curve fit flagged .X.)</a:t>
            </a:r>
          </a:p>
          <a:p>
            <a:pPr lvl="1"/>
            <a:r>
              <a:rPr lang="en-US" dirty="0" smtClean="0"/>
              <a:t>Applied differently for different species</a:t>
            </a:r>
          </a:p>
          <a:p>
            <a:pPr lvl="1"/>
            <a:r>
              <a:rPr lang="en-US" dirty="0" smtClean="0"/>
              <a:t>Should same approach be applied to BG and non-BG sampling sites?</a:t>
            </a:r>
          </a:p>
          <a:p>
            <a:endParaRPr lang="en-US" dirty="0"/>
          </a:p>
        </p:txBody>
      </p:sp>
    </p:spTree>
    <p:extLst>
      <p:ext uri="{BB962C8B-B14F-4D97-AF65-F5344CB8AC3E}">
        <p14:creationId xmlns:p14="http://schemas.microsoft.com/office/powerpoint/2010/main" val="4138762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68362"/>
          </a:xfrm>
        </p:spPr>
        <p:txBody>
          <a:bodyPr/>
          <a:lstStyle/>
          <a:p>
            <a:r>
              <a:rPr lang="en-US" dirty="0" smtClean="0">
                <a:solidFill>
                  <a:srgbClr val="C00000"/>
                </a:solidFill>
              </a:rPr>
              <a:t>Filtering Data: CCGVU</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0000FF"/>
                </a:solidFill>
              </a:rPr>
              <a:t>Function fitted to data:</a:t>
            </a:r>
          </a:p>
          <a:p>
            <a:endParaRPr lang="en-US" dirty="0" smtClean="0"/>
          </a:p>
          <a:p>
            <a:pPr marL="0" indent="0">
              <a:buNone/>
            </a:pPr>
            <a:r>
              <a:rPr lang="en-US" dirty="0"/>
              <a:t>	</a:t>
            </a:r>
            <a:endParaRPr lang="en-US" dirty="0" smtClean="0"/>
          </a:p>
          <a:p>
            <a:pPr lvl="1"/>
            <a:r>
              <a:rPr lang="en-US" dirty="0" smtClean="0"/>
              <a:t>Typically quadratic polynomial + 4 harmonics</a:t>
            </a:r>
          </a:p>
          <a:p>
            <a:r>
              <a:rPr lang="en-US" dirty="0" smtClean="0">
                <a:solidFill>
                  <a:srgbClr val="0000FF"/>
                </a:solidFill>
              </a:rPr>
              <a:t>Calculate residuals (data – </a:t>
            </a:r>
            <a:r>
              <a:rPr lang="en-US" dirty="0" err="1" smtClean="0">
                <a:solidFill>
                  <a:srgbClr val="0000FF"/>
                </a:solidFill>
              </a:rPr>
              <a:t>fn</a:t>
            </a:r>
            <a:r>
              <a:rPr lang="en-US" dirty="0" smtClean="0">
                <a:solidFill>
                  <a:srgbClr val="0000FF"/>
                </a:solidFill>
              </a:rPr>
              <a:t>)</a:t>
            </a:r>
          </a:p>
          <a:p>
            <a:r>
              <a:rPr lang="en-US" dirty="0" smtClean="0">
                <a:solidFill>
                  <a:srgbClr val="0000FF"/>
                </a:solidFill>
              </a:rPr>
              <a:t>Residuals filtered twice with low-pass filters</a:t>
            </a:r>
          </a:p>
          <a:p>
            <a:pPr lvl="1"/>
            <a:r>
              <a:rPr lang="en-US" dirty="0" smtClean="0"/>
              <a:t>Capture IAV in trend and seasonal cycle</a:t>
            </a:r>
          </a:p>
          <a:p>
            <a:pPr lvl="1"/>
            <a:r>
              <a:rPr lang="en-US" dirty="0" smtClean="0"/>
              <a:t>Filter cutoffs: 80 d and 667 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352675"/>
            <a:ext cx="6038850" cy="742950"/>
          </a:xfrm>
          <a:prstGeom prst="rect">
            <a:avLst/>
          </a:prstGeom>
        </p:spPr>
      </p:pic>
    </p:spTree>
    <p:extLst>
      <p:ext uri="{BB962C8B-B14F-4D97-AF65-F5344CB8AC3E}">
        <p14:creationId xmlns:p14="http://schemas.microsoft.com/office/powerpoint/2010/main" val="1087941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Filtering Data</a:t>
            </a:r>
            <a:endParaRPr lang="en-US" dirty="0">
              <a:solidFill>
                <a:srgbClr val="C0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8265" y="1295400"/>
            <a:ext cx="4267200" cy="40386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638" y="1295400"/>
            <a:ext cx="4805363" cy="4041648"/>
          </a:xfrm>
          <a:prstGeom prst="rect">
            <a:avLst/>
          </a:prstGeom>
        </p:spPr>
      </p:pic>
      <p:sp>
        <p:nvSpPr>
          <p:cNvPr id="7" name="TextBox 6"/>
          <p:cNvSpPr txBox="1"/>
          <p:nvPr/>
        </p:nvSpPr>
        <p:spPr>
          <a:xfrm>
            <a:off x="3962400" y="5562601"/>
            <a:ext cx="4495800" cy="646331"/>
          </a:xfrm>
          <a:prstGeom prst="rect">
            <a:avLst/>
          </a:prstGeom>
          <a:noFill/>
        </p:spPr>
        <p:txBody>
          <a:bodyPr wrap="square" rtlCol="0">
            <a:spAutoFit/>
          </a:bodyPr>
          <a:lstStyle/>
          <a:p>
            <a:r>
              <a:rPr lang="en-US" dirty="0"/>
              <a:t>CH</a:t>
            </a:r>
            <a:r>
              <a:rPr lang="en-US" baseline="-25000" dirty="0"/>
              <a:t>4</a:t>
            </a:r>
            <a:r>
              <a:rPr lang="en-US" dirty="0"/>
              <a:t> at ALT: data on left and residuals on right</a:t>
            </a:r>
          </a:p>
          <a:p>
            <a:r>
              <a:rPr lang="en-US" dirty="0"/>
              <a:t>Images from CCGVU in </a:t>
            </a:r>
            <a:r>
              <a:rPr lang="en-US" dirty="0" err="1"/>
              <a:t>pydv</a:t>
            </a:r>
            <a:r>
              <a:rPr lang="en-US" dirty="0"/>
              <a:t>.</a:t>
            </a:r>
          </a:p>
        </p:txBody>
      </p:sp>
    </p:spTree>
    <p:extLst>
      <p:ext uri="{BB962C8B-B14F-4D97-AF65-F5344CB8AC3E}">
        <p14:creationId xmlns:p14="http://schemas.microsoft.com/office/powerpoint/2010/main" val="627315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9050"/>
            <a:ext cx="8229600" cy="819150"/>
          </a:xfrm>
        </p:spPr>
        <p:txBody>
          <a:bodyPr>
            <a:normAutofit/>
          </a:bodyPr>
          <a:lstStyle/>
          <a:p>
            <a:r>
              <a:rPr lang="en-US" sz="4000" dirty="0">
                <a:solidFill>
                  <a:srgbClr val="C00000"/>
                </a:solidFill>
              </a:rPr>
              <a:t>Selection:</a:t>
            </a:r>
            <a:r>
              <a:rPr lang="en-US" sz="4000" dirty="0"/>
              <a:t> </a:t>
            </a:r>
            <a:r>
              <a:rPr lang="en-US" sz="4000" dirty="0"/>
              <a:t>Statistical filtering</a:t>
            </a:r>
            <a:endParaRPr lang="en-US" sz="4000" dirty="0"/>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187" y="838200"/>
            <a:ext cx="7855626" cy="575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p:nvPicPr>
        <p:blipFill>
          <a:blip r:embed="rId4">
            <a:extLst>
              <a:ext uri="{28A0092B-C50C-407E-A947-70E740481C1C}">
                <a14:useLocalDpi xmlns:a14="http://schemas.microsoft.com/office/drawing/2010/main" val="0"/>
              </a:ext>
            </a:extLst>
          </a:blip>
          <a:srcRect l="47032" t="17387" r="26434" b="29497"/>
          <a:stretch>
            <a:fillRect/>
          </a:stretch>
        </p:blipFill>
        <p:spPr bwMode="auto">
          <a:xfrm>
            <a:off x="4618037" y="1818864"/>
            <a:ext cx="1447800" cy="2198688"/>
          </a:xfrm>
          <a:prstGeom prst="rect">
            <a:avLst/>
          </a:prstGeom>
          <a:solidFill>
            <a:schemeClr val="bg1"/>
          </a:solidFill>
          <a:ln w="25400">
            <a:solidFill>
              <a:schemeClr val="tx1"/>
            </a:solidFill>
            <a:miter lim="800000"/>
            <a:headEnd/>
            <a:tailEnd/>
          </a:ln>
        </p:spPr>
      </p:pic>
      <p:sp>
        <p:nvSpPr>
          <p:cNvPr id="11" name="Rectangle 79"/>
          <p:cNvSpPr>
            <a:spLocks noChangeArrowheads="1"/>
          </p:cNvSpPr>
          <p:nvPr/>
        </p:nvSpPr>
        <p:spPr bwMode="auto">
          <a:xfrm>
            <a:off x="8610600" y="1751270"/>
            <a:ext cx="548640" cy="151790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5" tIns="45713" rIns="91425" bIns="45713"/>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3200">
              <a:solidFill>
                <a:schemeClr val="tx2"/>
              </a:solidFill>
              <a:latin typeface="Times New Roman" pitchFamily="18" charset="0"/>
            </a:endParaRPr>
          </a:p>
        </p:txBody>
      </p:sp>
      <p:cxnSp>
        <p:nvCxnSpPr>
          <p:cNvPr id="12" name="Straight Connector 5"/>
          <p:cNvCxnSpPr>
            <a:cxnSpLocks noChangeShapeType="1"/>
          </p:cNvCxnSpPr>
          <p:nvPr/>
        </p:nvCxnSpPr>
        <p:spPr bwMode="auto">
          <a:xfrm flipV="1">
            <a:off x="6065838" y="2147310"/>
            <a:ext cx="2544763" cy="18415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45397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44562"/>
          </a:xfrm>
        </p:spPr>
        <p:txBody>
          <a:bodyPr>
            <a:normAutofit fontScale="90000"/>
          </a:bodyPr>
          <a:lstStyle/>
          <a:p>
            <a:r>
              <a:rPr lang="en-US" dirty="0" smtClean="0">
                <a:solidFill>
                  <a:srgbClr val="C00000"/>
                </a:solidFill>
              </a:rPr>
              <a:t>Selection:</a:t>
            </a:r>
            <a:r>
              <a:rPr lang="en-US" dirty="0" smtClean="0"/>
              <a:t/>
            </a:r>
            <a:br>
              <a:rPr lang="en-US" dirty="0" smtClean="0"/>
            </a:br>
            <a:r>
              <a:rPr lang="en-US" sz="3100" dirty="0"/>
              <a:t>Failure of statistical filtering</a:t>
            </a:r>
            <a:endParaRPr lang="en-US" sz="31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1397" y="1143000"/>
            <a:ext cx="8494834" cy="5181600"/>
          </a:xfrm>
        </p:spPr>
      </p:pic>
      <p:sp>
        <p:nvSpPr>
          <p:cNvPr id="3" name="TextBox 2"/>
          <p:cNvSpPr txBox="1"/>
          <p:nvPr/>
        </p:nvSpPr>
        <p:spPr>
          <a:xfrm rot="16200000">
            <a:off x="1611867" y="3352801"/>
            <a:ext cx="1066800" cy="369332"/>
          </a:xfrm>
          <a:prstGeom prst="rect">
            <a:avLst/>
          </a:prstGeom>
          <a:noFill/>
        </p:spPr>
        <p:txBody>
          <a:bodyPr wrap="square" rtlCol="0">
            <a:spAutoFit/>
          </a:bodyPr>
          <a:lstStyle/>
          <a:p>
            <a:r>
              <a:rPr lang="en-US" b="1" dirty="0"/>
              <a:t>CO (ppb)</a:t>
            </a:r>
            <a:endParaRPr lang="en-US" b="1" dirty="0"/>
          </a:p>
        </p:txBody>
      </p:sp>
    </p:spTree>
    <p:extLst>
      <p:ext uri="{BB962C8B-B14F-4D97-AF65-F5344CB8AC3E}">
        <p14:creationId xmlns:p14="http://schemas.microsoft.com/office/powerpoint/2010/main" val="3010896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668"/>
            <a:ext cx="8229600" cy="944562"/>
          </a:xfrm>
        </p:spPr>
        <p:txBody>
          <a:bodyPr>
            <a:normAutofit fontScale="90000"/>
          </a:bodyPr>
          <a:lstStyle/>
          <a:p>
            <a:r>
              <a:rPr lang="en-US" dirty="0" smtClean="0">
                <a:solidFill>
                  <a:srgbClr val="C00000"/>
                </a:solidFill>
              </a:rPr>
              <a:t>Selection:</a:t>
            </a:r>
            <a:r>
              <a:rPr lang="en-US" dirty="0" smtClean="0"/>
              <a:t/>
            </a:r>
            <a:br>
              <a:rPr lang="en-US" dirty="0" smtClean="0"/>
            </a:br>
            <a:r>
              <a:rPr lang="en-US" sz="3100" dirty="0"/>
              <a:t>Failure of statistical filtering</a:t>
            </a:r>
            <a:endParaRPr lang="en-US" sz="3100" dirty="0"/>
          </a:p>
        </p:txBody>
      </p:sp>
      <p:sp>
        <p:nvSpPr>
          <p:cNvPr id="18" name="Content Placeholder 17"/>
          <p:cNvSpPr>
            <a:spLocks noGrp="1"/>
          </p:cNvSpPr>
          <p:nvPr>
            <p:ph idx="1"/>
          </p:nvPr>
        </p:nvSpPr>
        <p:spPr/>
        <p:txBody>
          <a:bodyPr/>
          <a:lstStyle/>
          <a:p>
            <a:endParaRPr lang="en-US" dirty="0"/>
          </a:p>
        </p:txBody>
      </p:sp>
      <p:pic>
        <p:nvPicPr>
          <p:cNvPr id="19" name="Picture 10"/>
          <p:cNvPicPr>
            <a:picLocks noChangeAspect="1"/>
          </p:cNvPicPr>
          <p:nvPr/>
        </p:nvPicPr>
        <p:blipFill>
          <a:blip r:embed="rId3">
            <a:extLst>
              <a:ext uri="{28A0092B-C50C-407E-A947-70E740481C1C}">
                <a14:useLocalDpi xmlns:a14="http://schemas.microsoft.com/office/drawing/2010/main" val="0"/>
              </a:ext>
            </a:extLst>
          </a:blip>
          <a:srcRect l="2693" r="2910"/>
          <a:stretch>
            <a:fillRect/>
          </a:stretch>
        </p:blipFill>
        <p:spPr bwMode="auto">
          <a:xfrm>
            <a:off x="2133600" y="1066800"/>
            <a:ext cx="7421370" cy="5756282"/>
          </a:xfrm>
          <a:prstGeom prst="rect">
            <a:avLst/>
          </a:prstGeom>
          <a:solidFill>
            <a:schemeClr val="bg1"/>
          </a:solidFill>
          <a:ln>
            <a:noFill/>
          </a:ln>
        </p:spPr>
      </p:pic>
      <p:pic>
        <p:nvPicPr>
          <p:cNvPr id="20" name="Picture 5"/>
          <p:cNvPicPr>
            <a:picLocks noChangeAspect="1"/>
          </p:cNvPicPr>
          <p:nvPr/>
        </p:nvPicPr>
        <p:blipFill>
          <a:blip r:embed="rId4">
            <a:extLst>
              <a:ext uri="{28A0092B-C50C-407E-A947-70E740481C1C}">
                <a14:useLocalDpi xmlns:a14="http://schemas.microsoft.com/office/drawing/2010/main" val="0"/>
              </a:ext>
            </a:extLst>
          </a:blip>
          <a:srcRect l="73872" t="50000" r="11111" b="27966"/>
          <a:stretch>
            <a:fillRect/>
          </a:stretch>
        </p:blipFill>
        <p:spPr bwMode="auto">
          <a:xfrm>
            <a:off x="3696126" y="2057400"/>
            <a:ext cx="2135187" cy="2293938"/>
          </a:xfrm>
          <a:prstGeom prst="rect">
            <a:avLst/>
          </a:prstGeom>
          <a:solidFill>
            <a:schemeClr val="bg1"/>
          </a:solidFill>
          <a:ln w="25400">
            <a:solidFill>
              <a:schemeClr val="tx1"/>
            </a:solidFill>
            <a:miter lim="800000"/>
            <a:headEnd/>
            <a:tailEnd/>
          </a:ln>
        </p:spPr>
      </p:pic>
      <p:sp>
        <p:nvSpPr>
          <p:cNvPr id="21" name="Rectangle 6"/>
          <p:cNvSpPr>
            <a:spLocks noChangeArrowheads="1"/>
          </p:cNvSpPr>
          <p:nvPr/>
        </p:nvSpPr>
        <p:spPr bwMode="auto">
          <a:xfrm>
            <a:off x="8111626" y="4183857"/>
            <a:ext cx="457200" cy="760413"/>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5" tIns="45713" rIns="91425" bIns="45713"/>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3200">
              <a:solidFill>
                <a:schemeClr val="tx2"/>
              </a:solidFill>
              <a:latin typeface="Times New Roman" pitchFamily="18" charset="0"/>
            </a:endParaRPr>
          </a:p>
        </p:txBody>
      </p:sp>
      <p:cxnSp>
        <p:nvCxnSpPr>
          <p:cNvPr id="22" name="Straight Connector 8"/>
          <p:cNvCxnSpPr>
            <a:cxnSpLocks noChangeShapeType="1"/>
          </p:cNvCxnSpPr>
          <p:nvPr/>
        </p:nvCxnSpPr>
        <p:spPr bwMode="auto">
          <a:xfrm flipH="1" flipV="1">
            <a:off x="5844285" y="3733801"/>
            <a:ext cx="2267342" cy="92630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29605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44562"/>
          </a:xfrm>
        </p:spPr>
        <p:txBody>
          <a:bodyPr>
            <a:normAutofit fontScale="90000"/>
          </a:bodyPr>
          <a:lstStyle/>
          <a:p>
            <a:r>
              <a:rPr lang="en-US" dirty="0" smtClean="0">
                <a:solidFill>
                  <a:srgbClr val="C00000"/>
                </a:solidFill>
              </a:rPr>
              <a:t>Selection:</a:t>
            </a:r>
            <a:r>
              <a:rPr lang="en-US" dirty="0" smtClean="0"/>
              <a:t/>
            </a:r>
            <a:br>
              <a:rPr lang="en-US" dirty="0" smtClean="0"/>
            </a:br>
            <a:r>
              <a:rPr lang="en-US" sz="3100" dirty="0"/>
              <a:t>Failure: correct with stiff fit</a:t>
            </a:r>
            <a:endParaRPr lang="en-US" sz="3100" dirty="0"/>
          </a:p>
        </p:txBody>
      </p:sp>
      <p:sp>
        <p:nvSpPr>
          <p:cNvPr id="18" name="Content Placeholder 17"/>
          <p:cNvSpPr>
            <a:spLocks noGrp="1"/>
          </p:cNvSpPr>
          <p:nvPr>
            <p:ph idx="1"/>
          </p:nvPr>
        </p:nvSpPr>
        <p:spPr/>
        <p:txBody>
          <a:bodyPr/>
          <a:lstStyle/>
          <a:p>
            <a:endParaRPr lang="en-US" dirty="0"/>
          </a:p>
        </p:txBody>
      </p:sp>
      <p:pic>
        <p:nvPicPr>
          <p:cNvPr id="8" name="Picture 11"/>
          <p:cNvPicPr>
            <a:picLocks noChangeAspect="1"/>
          </p:cNvPicPr>
          <p:nvPr/>
        </p:nvPicPr>
        <p:blipFill>
          <a:blip r:embed="rId2">
            <a:extLst>
              <a:ext uri="{28A0092B-C50C-407E-A947-70E740481C1C}">
                <a14:useLocalDpi xmlns:a14="http://schemas.microsoft.com/office/drawing/2010/main" val="0"/>
              </a:ext>
            </a:extLst>
          </a:blip>
          <a:srcRect l="2267" r="1627"/>
          <a:stretch>
            <a:fillRect/>
          </a:stretch>
        </p:blipFill>
        <p:spPr bwMode="auto">
          <a:xfrm>
            <a:off x="2461897" y="1714501"/>
            <a:ext cx="6289675" cy="4791075"/>
          </a:xfrm>
          <a:prstGeom prst="rect">
            <a:avLst/>
          </a:prstGeom>
          <a:solidFill>
            <a:schemeClr val="bg1"/>
          </a:solidFill>
          <a:ln>
            <a:noFill/>
          </a:ln>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l="73489" t="50214" r="11293" b="28496"/>
          <a:stretch>
            <a:fillRect/>
          </a:stretch>
        </p:blipFill>
        <p:spPr bwMode="auto">
          <a:xfrm>
            <a:off x="3674746" y="2200275"/>
            <a:ext cx="2163762" cy="2217738"/>
          </a:xfrm>
          <a:prstGeom prst="rect">
            <a:avLst/>
          </a:prstGeom>
          <a:solidFill>
            <a:schemeClr val="bg1"/>
          </a:solidFill>
          <a:ln w="25400">
            <a:solidFill>
              <a:schemeClr val="tx1"/>
            </a:solidFill>
            <a:miter lim="800000"/>
            <a:headEnd/>
            <a:tailEnd/>
          </a:ln>
        </p:spPr>
      </p:pic>
      <p:cxnSp>
        <p:nvCxnSpPr>
          <p:cNvPr id="10" name="Straight Connector 80"/>
          <p:cNvCxnSpPr>
            <a:cxnSpLocks noChangeShapeType="1"/>
          </p:cNvCxnSpPr>
          <p:nvPr/>
        </p:nvCxnSpPr>
        <p:spPr bwMode="auto">
          <a:xfrm flipH="1" flipV="1">
            <a:off x="5838508" y="3875089"/>
            <a:ext cx="1638300" cy="61753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11" name="Rectangle 79"/>
          <p:cNvSpPr>
            <a:spLocks noChangeArrowheads="1"/>
          </p:cNvSpPr>
          <p:nvPr/>
        </p:nvSpPr>
        <p:spPr bwMode="auto">
          <a:xfrm>
            <a:off x="7475221" y="4283076"/>
            <a:ext cx="457200" cy="7588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25" tIns="45713" rIns="91425" bIns="45713"/>
          <a:lstStyle>
            <a:lvl1pPr defTabSz="4389438" eaLnBrk="0" hangingPunct="0">
              <a:spcBef>
                <a:spcPct val="20000"/>
              </a:spcBef>
              <a:buChar char="•"/>
              <a:defRPr sz="15400">
                <a:solidFill>
                  <a:schemeClr val="tx1"/>
                </a:solidFill>
                <a:latin typeface="Arial" charset="0"/>
              </a:defRPr>
            </a:lvl1pPr>
            <a:lvl2pPr marL="742950" indent="-285750" defTabSz="4389438" eaLnBrk="0" hangingPunct="0">
              <a:spcBef>
                <a:spcPct val="20000"/>
              </a:spcBef>
              <a:buChar char="–"/>
              <a:defRPr sz="13400">
                <a:solidFill>
                  <a:schemeClr val="tx1"/>
                </a:solidFill>
                <a:latin typeface="Arial" charset="0"/>
              </a:defRPr>
            </a:lvl2pPr>
            <a:lvl3pPr marL="1143000" indent="-228600" defTabSz="4389438" eaLnBrk="0" hangingPunct="0">
              <a:spcBef>
                <a:spcPct val="20000"/>
              </a:spcBef>
              <a:buChar char="•"/>
              <a:defRPr sz="11500">
                <a:solidFill>
                  <a:schemeClr val="tx1"/>
                </a:solidFill>
                <a:latin typeface="Arial" charset="0"/>
              </a:defRPr>
            </a:lvl3pPr>
            <a:lvl4pPr marL="1600200" indent="-228600" defTabSz="4389438" eaLnBrk="0" hangingPunct="0">
              <a:spcBef>
                <a:spcPct val="20000"/>
              </a:spcBef>
              <a:buChar char="–"/>
              <a:defRPr sz="9600">
                <a:solidFill>
                  <a:schemeClr val="tx1"/>
                </a:solidFill>
                <a:latin typeface="Arial" charset="0"/>
              </a:defRPr>
            </a:lvl4pPr>
            <a:lvl5pPr marL="2057400" indent="-228600" defTabSz="4389438" eaLnBrk="0" hangingPunct="0">
              <a:spcBef>
                <a:spcPct val="20000"/>
              </a:spcBef>
              <a:buChar char="»"/>
              <a:defRPr sz="9600">
                <a:solidFill>
                  <a:schemeClr val="tx1"/>
                </a:solidFill>
                <a:latin typeface="Arial" charset="0"/>
              </a:defRPr>
            </a:lvl5pPr>
            <a:lvl6pPr marL="2514600" indent="-228600" defTabSz="4389438" eaLnBrk="0" fontAlgn="base" hangingPunct="0">
              <a:spcBef>
                <a:spcPct val="20000"/>
              </a:spcBef>
              <a:spcAft>
                <a:spcPct val="0"/>
              </a:spcAft>
              <a:buChar char="»"/>
              <a:defRPr sz="9600">
                <a:solidFill>
                  <a:schemeClr val="tx1"/>
                </a:solidFill>
                <a:latin typeface="Arial" charset="0"/>
              </a:defRPr>
            </a:lvl6pPr>
            <a:lvl7pPr marL="2971800" indent="-228600" defTabSz="4389438" eaLnBrk="0" fontAlgn="base" hangingPunct="0">
              <a:spcBef>
                <a:spcPct val="20000"/>
              </a:spcBef>
              <a:spcAft>
                <a:spcPct val="0"/>
              </a:spcAft>
              <a:buChar char="»"/>
              <a:defRPr sz="9600">
                <a:solidFill>
                  <a:schemeClr val="tx1"/>
                </a:solidFill>
                <a:latin typeface="Arial" charset="0"/>
              </a:defRPr>
            </a:lvl7pPr>
            <a:lvl8pPr marL="3429000" indent="-228600" defTabSz="4389438" eaLnBrk="0" fontAlgn="base" hangingPunct="0">
              <a:spcBef>
                <a:spcPct val="20000"/>
              </a:spcBef>
              <a:spcAft>
                <a:spcPct val="0"/>
              </a:spcAft>
              <a:buChar char="»"/>
              <a:defRPr sz="9600">
                <a:solidFill>
                  <a:schemeClr val="tx1"/>
                </a:solidFill>
                <a:latin typeface="Arial" charset="0"/>
              </a:defRPr>
            </a:lvl8pPr>
            <a:lvl9pPr marL="3886200" indent="-228600" defTabSz="4389438"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3200">
              <a:solidFill>
                <a:schemeClr val="tx2"/>
              </a:solidFill>
              <a:latin typeface="Times New Roman" pitchFamily="18" charset="0"/>
            </a:endParaRPr>
          </a:p>
        </p:txBody>
      </p:sp>
    </p:spTree>
    <p:extLst>
      <p:ext uri="{BB962C8B-B14F-4D97-AF65-F5344CB8AC3E}">
        <p14:creationId xmlns:p14="http://schemas.microsoft.com/office/powerpoint/2010/main" val="3774086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75946"/>
            <a:ext cx="7772400" cy="1470025"/>
          </a:xfrm>
        </p:spPr>
        <p:txBody>
          <a:bodyPr>
            <a:normAutofit fontScale="90000"/>
          </a:bodyPr>
          <a:lstStyle/>
          <a:p>
            <a:r>
              <a:rPr lang="en-US" dirty="0">
                <a:solidFill>
                  <a:srgbClr val="C00000"/>
                </a:solidFill>
              </a:rPr>
              <a:t>Uncertainties of NOAA GHG </a:t>
            </a:r>
            <a:r>
              <a:rPr lang="en-US" dirty="0" smtClean="0">
                <a:solidFill>
                  <a:srgbClr val="C00000"/>
                </a:solidFill>
              </a:rPr>
              <a:t>Measurements From Discrete Air </a:t>
            </a:r>
            <a:r>
              <a:rPr lang="en-US" dirty="0" smtClean="0">
                <a:solidFill>
                  <a:srgbClr val="C00000"/>
                </a:solidFill>
              </a:rPr>
              <a:t>Samples</a:t>
            </a:r>
            <a:endParaRPr lang="en-US" dirty="0">
              <a:solidFill>
                <a:srgbClr val="C00000"/>
              </a:solidFill>
            </a:endParaRPr>
          </a:p>
        </p:txBody>
      </p:sp>
    </p:spTree>
    <p:extLst>
      <p:ext uri="{BB962C8B-B14F-4D97-AF65-F5344CB8AC3E}">
        <p14:creationId xmlns:p14="http://schemas.microsoft.com/office/powerpoint/2010/main" val="5197688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340" y="91758"/>
            <a:ext cx="8229600" cy="982662"/>
          </a:xfrm>
        </p:spPr>
        <p:txBody>
          <a:bodyPr/>
          <a:lstStyle/>
          <a:p>
            <a:r>
              <a:rPr lang="en-US" dirty="0" smtClean="0">
                <a:solidFill>
                  <a:srgbClr val="C00000"/>
                </a:solidFill>
              </a:rPr>
              <a:t>Outline</a:t>
            </a:r>
            <a:endParaRPr lang="en-US" dirty="0">
              <a:solidFill>
                <a:srgbClr val="C00000"/>
              </a:solidFill>
            </a:endParaRPr>
          </a:p>
        </p:txBody>
      </p:sp>
      <p:sp>
        <p:nvSpPr>
          <p:cNvPr id="3" name="Content Placeholder 2"/>
          <p:cNvSpPr>
            <a:spLocks noGrp="1"/>
          </p:cNvSpPr>
          <p:nvPr>
            <p:ph idx="1"/>
          </p:nvPr>
        </p:nvSpPr>
        <p:spPr>
          <a:xfrm>
            <a:off x="1661160" y="1154431"/>
            <a:ext cx="8869680" cy="4971733"/>
          </a:xfrm>
        </p:spPr>
        <p:txBody>
          <a:bodyPr>
            <a:normAutofit/>
          </a:bodyPr>
          <a:lstStyle/>
          <a:p>
            <a:r>
              <a:rPr lang="en-US" dirty="0" smtClean="0">
                <a:solidFill>
                  <a:schemeClr val="tx1">
                    <a:lumMod val="75000"/>
                    <a:lumOff val="25000"/>
                  </a:schemeClr>
                </a:solidFill>
              </a:rPr>
              <a:t>Species covered: CO</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CH</a:t>
            </a:r>
            <a:r>
              <a:rPr lang="en-US" baseline="-25000" dirty="0" smtClean="0">
                <a:solidFill>
                  <a:schemeClr val="tx1">
                    <a:lumMod val="75000"/>
                    <a:lumOff val="25000"/>
                  </a:schemeClr>
                </a:solidFill>
              </a:rPr>
              <a:t>4</a:t>
            </a:r>
            <a:r>
              <a:rPr lang="en-US" dirty="0" smtClean="0">
                <a:solidFill>
                  <a:schemeClr val="tx1">
                    <a:lumMod val="75000"/>
                    <a:lumOff val="25000"/>
                  </a:schemeClr>
                </a:solidFill>
              </a:rPr>
              <a:t>, N</a:t>
            </a:r>
            <a:r>
              <a:rPr lang="en-US" baseline="-25000" dirty="0" smtClean="0">
                <a:solidFill>
                  <a:schemeClr val="tx1">
                    <a:lumMod val="75000"/>
                    <a:lumOff val="25000"/>
                  </a:schemeClr>
                </a:solidFill>
              </a:rPr>
              <a:t>2</a:t>
            </a:r>
            <a:r>
              <a:rPr lang="en-US" dirty="0" smtClean="0">
                <a:solidFill>
                  <a:schemeClr val="tx1">
                    <a:lumMod val="75000"/>
                    <a:lumOff val="25000"/>
                  </a:schemeClr>
                </a:solidFill>
              </a:rPr>
              <a:t>O, and SF</a:t>
            </a:r>
            <a:r>
              <a:rPr lang="en-US" baseline="-25000" dirty="0" smtClean="0">
                <a:solidFill>
                  <a:schemeClr val="tx1">
                    <a:lumMod val="75000"/>
                    <a:lumOff val="25000"/>
                  </a:schemeClr>
                </a:solidFill>
              </a:rPr>
              <a:t>6</a:t>
            </a:r>
          </a:p>
          <a:p>
            <a:r>
              <a:rPr lang="en-US" dirty="0" smtClean="0">
                <a:solidFill>
                  <a:schemeClr val="tx1">
                    <a:lumMod val="75000"/>
                    <a:lumOff val="25000"/>
                  </a:schemeClr>
                </a:solidFill>
              </a:rPr>
              <a:t>Uncertainties on measurements of flask-air</a:t>
            </a:r>
          </a:p>
          <a:p>
            <a:pPr lvl="1"/>
            <a:r>
              <a:rPr lang="en-US" dirty="0" smtClean="0">
                <a:solidFill>
                  <a:srgbClr val="0000FF"/>
                </a:solidFill>
              </a:rPr>
              <a:t>Assessing major components of uncertainty (</a:t>
            </a:r>
            <a:r>
              <a:rPr lang="en-US" i="1" dirty="0" err="1" smtClean="0">
                <a:solidFill>
                  <a:srgbClr val="0000FF"/>
                </a:solidFill>
              </a:rPr>
              <a:t>u</a:t>
            </a:r>
            <a:r>
              <a:rPr lang="en-US" baseline="-25000" dirty="0" err="1" smtClean="0">
                <a:solidFill>
                  <a:srgbClr val="0000FF"/>
                </a:solidFill>
              </a:rPr>
              <a:t>i</a:t>
            </a:r>
            <a:r>
              <a:rPr lang="en-US" dirty="0" smtClean="0">
                <a:solidFill>
                  <a:srgbClr val="0000FF"/>
                </a:solidFill>
              </a:rPr>
              <a:t>)</a:t>
            </a:r>
          </a:p>
          <a:p>
            <a:pPr lvl="1"/>
            <a:r>
              <a:rPr lang="en-US" dirty="0" smtClean="0">
                <a:solidFill>
                  <a:srgbClr val="0000FF"/>
                </a:solidFill>
              </a:rPr>
              <a:t>Other terms, when required</a:t>
            </a:r>
          </a:p>
          <a:p>
            <a:r>
              <a:rPr lang="en-US" dirty="0" smtClean="0">
                <a:solidFill>
                  <a:schemeClr val="tx1">
                    <a:lumMod val="75000"/>
                    <a:lumOff val="25000"/>
                  </a:schemeClr>
                </a:solidFill>
              </a:rPr>
              <a:t>Uncertainties on zonal means</a:t>
            </a:r>
          </a:p>
          <a:p>
            <a:pPr lvl="1"/>
            <a:r>
              <a:rPr lang="en-US" dirty="0" smtClean="0">
                <a:solidFill>
                  <a:srgbClr val="0000FF"/>
                </a:solidFill>
              </a:rPr>
              <a:t>Network contribution </a:t>
            </a:r>
          </a:p>
          <a:p>
            <a:pPr lvl="1"/>
            <a:r>
              <a:rPr lang="en-US" dirty="0" smtClean="0">
                <a:solidFill>
                  <a:srgbClr val="0000FF"/>
                </a:solidFill>
              </a:rPr>
              <a:t>Potential bias contribution</a:t>
            </a:r>
            <a:endParaRPr lang="en-US" baseline="-25000" dirty="0" smtClean="0">
              <a:solidFill>
                <a:srgbClr val="0000FF"/>
              </a:solidFill>
            </a:endParaRPr>
          </a:p>
        </p:txBody>
      </p:sp>
    </p:spTree>
    <p:extLst>
      <p:ext uri="{BB962C8B-B14F-4D97-AF65-F5344CB8AC3E}">
        <p14:creationId xmlns:p14="http://schemas.microsoft.com/office/powerpoint/2010/main" val="1887633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l="4434" t="5014" r="8936" b="3342"/>
          <a:stretch>
            <a:fillRect/>
          </a:stretch>
        </p:blipFill>
        <p:spPr bwMode="auto">
          <a:xfrm>
            <a:off x="1557394" y="160337"/>
            <a:ext cx="90772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8978900" y="1574800"/>
            <a:ext cx="457200" cy="13335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010400" y="2857500"/>
            <a:ext cx="457200" cy="13335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274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910" y="274638"/>
            <a:ext cx="8229600" cy="834072"/>
          </a:xfrm>
        </p:spPr>
        <p:txBody>
          <a:bodyPr>
            <a:normAutofit/>
          </a:bodyPr>
          <a:lstStyle/>
          <a:p>
            <a:r>
              <a:rPr lang="en-US" i="1" dirty="0" smtClean="0">
                <a:solidFill>
                  <a:srgbClr val="0000FF"/>
                </a:solidFill>
              </a:rPr>
              <a:t>u</a:t>
            </a:r>
            <a:r>
              <a:rPr lang="en-US" baseline="30000" dirty="0" smtClean="0">
                <a:solidFill>
                  <a:srgbClr val="0000FF"/>
                </a:solidFill>
              </a:rPr>
              <a:t>2</a:t>
            </a:r>
            <a:r>
              <a:rPr lang="en-US" dirty="0" smtClean="0">
                <a:solidFill>
                  <a:srgbClr val="0000FF"/>
                </a:solidFill>
              </a:rPr>
              <a:t> </a:t>
            </a:r>
            <a:r>
              <a:rPr lang="en-US" dirty="0">
                <a:solidFill>
                  <a:srgbClr val="0000FF"/>
                </a:solidFill>
              </a:rPr>
              <a:t>= </a:t>
            </a:r>
            <a:r>
              <a:rPr lang="en-US" i="1" dirty="0" smtClean="0">
                <a:solidFill>
                  <a:srgbClr val="0000FF"/>
                </a:solidFill>
              </a:rPr>
              <a:t>u</a:t>
            </a:r>
            <a:r>
              <a:rPr lang="en-US" baseline="-25000" dirty="0" smtClean="0">
                <a:solidFill>
                  <a:srgbClr val="0000FF"/>
                </a:solidFill>
              </a:rPr>
              <a:t>st</a:t>
            </a:r>
            <a:r>
              <a:rPr lang="en-US" baseline="30000" dirty="0" smtClean="0">
                <a:solidFill>
                  <a:srgbClr val="0000FF"/>
                </a:solidFill>
              </a:rPr>
              <a:t>2</a:t>
            </a:r>
            <a:r>
              <a:rPr lang="en-US" dirty="0" smtClean="0">
                <a:solidFill>
                  <a:srgbClr val="0000FF"/>
                </a:solidFill>
              </a:rPr>
              <a:t> </a:t>
            </a:r>
            <a:r>
              <a:rPr lang="en-US" dirty="0">
                <a:solidFill>
                  <a:srgbClr val="0000FF"/>
                </a:solidFill>
              </a:rPr>
              <a:t>+ </a:t>
            </a:r>
            <a:r>
              <a:rPr lang="en-US" i="1" dirty="0" smtClean="0">
                <a:solidFill>
                  <a:srgbClr val="0000FF"/>
                </a:solidFill>
              </a:rPr>
              <a:t>u</a:t>
            </a:r>
            <a:r>
              <a:rPr lang="en-US" baseline="-25000" dirty="0" smtClean="0">
                <a:solidFill>
                  <a:srgbClr val="0000FF"/>
                </a:solidFill>
              </a:rPr>
              <a:t>lt</a:t>
            </a:r>
            <a:r>
              <a:rPr lang="en-US" baseline="30000" dirty="0" smtClean="0">
                <a:solidFill>
                  <a:srgbClr val="0000FF"/>
                </a:solidFill>
              </a:rPr>
              <a:t>2</a:t>
            </a:r>
            <a:r>
              <a:rPr lang="en-US" dirty="0" smtClean="0">
                <a:solidFill>
                  <a:srgbClr val="0000FF"/>
                </a:solidFill>
              </a:rPr>
              <a:t> </a:t>
            </a:r>
            <a:r>
              <a:rPr lang="en-US" dirty="0">
                <a:solidFill>
                  <a:srgbClr val="0000FF"/>
                </a:solidFill>
              </a:rPr>
              <a:t>+ </a:t>
            </a:r>
            <a:r>
              <a:rPr lang="en-US" i="1" dirty="0" smtClean="0">
                <a:solidFill>
                  <a:srgbClr val="0000FF"/>
                </a:solidFill>
              </a:rPr>
              <a:t>u</a:t>
            </a:r>
            <a:r>
              <a:rPr lang="en-US" baseline="-25000" dirty="0" smtClean="0">
                <a:solidFill>
                  <a:srgbClr val="0000FF"/>
                </a:solidFill>
              </a:rPr>
              <a:t>sp</a:t>
            </a:r>
            <a:r>
              <a:rPr lang="en-US" baseline="30000" dirty="0" smtClean="0">
                <a:solidFill>
                  <a:srgbClr val="0000FF"/>
                </a:solidFill>
              </a:rPr>
              <a:t>2</a:t>
            </a:r>
            <a:r>
              <a:rPr lang="en-US" dirty="0" smtClean="0">
                <a:solidFill>
                  <a:srgbClr val="0000FF"/>
                </a:solidFill>
              </a:rPr>
              <a:t> + ….</a:t>
            </a:r>
            <a:endParaRPr lang="en-US" baseline="-25000" dirty="0">
              <a:solidFill>
                <a:srgbClr val="0000FF"/>
              </a:solidFill>
            </a:endParaRPr>
          </a:p>
        </p:txBody>
      </p:sp>
      <p:sp>
        <p:nvSpPr>
          <p:cNvPr id="3" name="Content Placeholder 2"/>
          <p:cNvSpPr>
            <a:spLocks noGrp="1"/>
          </p:cNvSpPr>
          <p:nvPr>
            <p:ph idx="1"/>
          </p:nvPr>
        </p:nvSpPr>
        <p:spPr>
          <a:xfrm>
            <a:off x="1821180" y="1245870"/>
            <a:ext cx="8515350" cy="5292090"/>
          </a:xfrm>
        </p:spPr>
        <p:txBody>
          <a:bodyPr>
            <a:normAutofit/>
          </a:bodyPr>
          <a:lstStyle/>
          <a:p>
            <a:r>
              <a:rPr lang="en-US" dirty="0" smtClean="0">
                <a:solidFill>
                  <a:schemeClr val="tx1">
                    <a:lumMod val="65000"/>
                    <a:lumOff val="35000"/>
                  </a:schemeClr>
                </a:solidFill>
              </a:rPr>
              <a:t>Short-term variability (repeatability)</a:t>
            </a:r>
          </a:p>
          <a:p>
            <a:pPr lvl="1"/>
            <a:r>
              <a:rPr lang="en-US" dirty="0" smtClean="0">
                <a:solidFill>
                  <a:srgbClr val="0000FF"/>
                </a:solidFill>
              </a:rPr>
              <a:t>Test flasks (mean </a:t>
            </a:r>
            <a:r>
              <a:rPr lang="el-GR" dirty="0" smtClean="0">
                <a:solidFill>
                  <a:srgbClr val="0000FF"/>
                </a:solidFill>
              </a:rPr>
              <a:t>σ</a:t>
            </a:r>
            <a:r>
              <a:rPr lang="en-US" dirty="0" smtClean="0">
                <a:solidFill>
                  <a:srgbClr val="0000FF"/>
                </a:solidFill>
              </a:rPr>
              <a:t>)</a:t>
            </a:r>
          </a:p>
          <a:p>
            <a:pPr lvl="1"/>
            <a:r>
              <a:rPr lang="en-US" dirty="0" smtClean="0">
                <a:solidFill>
                  <a:srgbClr val="0000FF"/>
                </a:solidFill>
              </a:rPr>
              <a:t>Calibrations, targets, </a:t>
            </a:r>
            <a:r>
              <a:rPr lang="en-US" dirty="0" err="1" smtClean="0">
                <a:solidFill>
                  <a:srgbClr val="0000FF"/>
                </a:solidFill>
              </a:rPr>
              <a:t>cal</a:t>
            </a:r>
            <a:r>
              <a:rPr lang="en-US" dirty="0" smtClean="0">
                <a:solidFill>
                  <a:srgbClr val="0000FF"/>
                </a:solidFill>
              </a:rPr>
              <a:t>/ref stability (mean </a:t>
            </a:r>
            <a:r>
              <a:rPr lang="el-GR" dirty="0" smtClean="0">
                <a:solidFill>
                  <a:srgbClr val="0000FF"/>
                </a:solidFill>
              </a:rPr>
              <a:t>σ</a:t>
            </a:r>
            <a:r>
              <a:rPr lang="en-US" dirty="0" smtClean="0">
                <a:solidFill>
                  <a:srgbClr val="0000FF"/>
                </a:solidFill>
              </a:rPr>
              <a:t>)</a:t>
            </a:r>
          </a:p>
          <a:p>
            <a:pPr lvl="1"/>
            <a:r>
              <a:rPr lang="en-US" dirty="0" smtClean="0">
                <a:solidFill>
                  <a:srgbClr val="0000FF"/>
                </a:solidFill>
              </a:rPr>
              <a:t>Sample-pair agreement</a:t>
            </a:r>
          </a:p>
          <a:p>
            <a:r>
              <a:rPr lang="en-US" dirty="0" smtClean="0">
                <a:solidFill>
                  <a:schemeClr val="tx1">
                    <a:lumMod val="65000"/>
                    <a:lumOff val="35000"/>
                  </a:schemeClr>
                </a:solidFill>
              </a:rPr>
              <a:t>Long-term variability (reproducibility)</a:t>
            </a:r>
          </a:p>
          <a:p>
            <a:pPr lvl="1"/>
            <a:r>
              <a:rPr lang="en-US" dirty="0" smtClean="0">
                <a:solidFill>
                  <a:srgbClr val="0000FF"/>
                </a:solidFill>
              </a:rPr>
              <a:t>Test flasks </a:t>
            </a:r>
            <a:r>
              <a:rPr lang="en-US" dirty="0">
                <a:solidFill>
                  <a:srgbClr val="0000FF"/>
                </a:solidFill>
              </a:rPr>
              <a:t>and surveillance </a:t>
            </a:r>
            <a:r>
              <a:rPr lang="en-US" dirty="0" smtClean="0">
                <a:solidFill>
                  <a:srgbClr val="0000FF"/>
                </a:solidFill>
              </a:rPr>
              <a:t>cylinders (</a:t>
            </a:r>
            <a:r>
              <a:rPr lang="el-GR" dirty="0" smtClean="0">
                <a:solidFill>
                  <a:srgbClr val="0000FF"/>
                </a:solidFill>
              </a:rPr>
              <a:t>σ</a:t>
            </a:r>
            <a:r>
              <a:rPr lang="en-US" dirty="0" smtClean="0">
                <a:solidFill>
                  <a:srgbClr val="0000FF"/>
                </a:solidFill>
              </a:rPr>
              <a:t> </a:t>
            </a:r>
            <a:r>
              <a:rPr lang="el-GR" dirty="0" smtClean="0">
                <a:solidFill>
                  <a:srgbClr val="0000FF"/>
                </a:solidFill>
              </a:rPr>
              <a:t>ΔΧ</a:t>
            </a:r>
            <a:r>
              <a:rPr lang="en-US" dirty="0" smtClean="0">
                <a:solidFill>
                  <a:srgbClr val="0000FF"/>
                </a:solidFill>
              </a:rPr>
              <a:t>)</a:t>
            </a:r>
          </a:p>
          <a:p>
            <a:pPr lvl="1"/>
            <a:r>
              <a:rPr lang="en-US" dirty="0" smtClean="0">
                <a:solidFill>
                  <a:srgbClr val="0000FF"/>
                </a:solidFill>
              </a:rPr>
              <a:t>Co-located comparisons (NOAA observatories)</a:t>
            </a:r>
          </a:p>
          <a:p>
            <a:r>
              <a:rPr lang="en-US" dirty="0" smtClean="0">
                <a:solidFill>
                  <a:schemeClr val="tx1">
                    <a:lumMod val="65000"/>
                    <a:lumOff val="35000"/>
                  </a:schemeClr>
                </a:solidFill>
              </a:rPr>
              <a:t>Scale propagation</a:t>
            </a:r>
          </a:p>
          <a:p>
            <a:pPr lvl="1"/>
            <a:r>
              <a:rPr lang="en-US" dirty="0" smtClean="0">
                <a:solidFill>
                  <a:srgbClr val="0000FF"/>
                </a:solidFill>
              </a:rPr>
              <a:t>Reproducibility as reported on certificates</a:t>
            </a:r>
          </a:p>
        </p:txBody>
      </p:sp>
    </p:spTree>
    <p:extLst>
      <p:ext uri="{BB962C8B-B14F-4D97-AF65-F5344CB8AC3E}">
        <p14:creationId xmlns:p14="http://schemas.microsoft.com/office/powerpoint/2010/main" val="1258995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7496" r="2421"/>
          <a:stretch/>
        </p:blipFill>
        <p:spPr>
          <a:xfrm>
            <a:off x="1781176" y="742951"/>
            <a:ext cx="4740127" cy="3115627"/>
          </a:xfrm>
          <a:prstGeom prst="rect">
            <a:avLst/>
          </a:prstGeom>
        </p:spPr>
      </p:pic>
      <p:sp>
        <p:nvSpPr>
          <p:cNvPr id="3" name="TextBox 2"/>
          <p:cNvSpPr txBox="1"/>
          <p:nvPr/>
        </p:nvSpPr>
        <p:spPr>
          <a:xfrm>
            <a:off x="2562740" y="182880"/>
            <a:ext cx="7066520" cy="523220"/>
          </a:xfrm>
          <a:prstGeom prst="rect">
            <a:avLst/>
          </a:prstGeom>
          <a:noFill/>
        </p:spPr>
        <p:txBody>
          <a:bodyPr wrap="square" rtlCol="0">
            <a:spAutoFit/>
          </a:bodyPr>
          <a:lstStyle/>
          <a:p>
            <a:pPr algn="ctr"/>
            <a:r>
              <a:rPr lang="en-US" sz="2800" dirty="0">
                <a:solidFill>
                  <a:srgbClr val="0000FF"/>
                </a:solidFill>
              </a:rPr>
              <a:t>Repeatability: Daily TEST Flasks (since 1988)</a:t>
            </a:r>
            <a:endParaRPr lang="en-US" sz="2800" dirty="0">
              <a:solidFill>
                <a:srgbClr val="0000FF"/>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941" t="47496" r="2132" b="1845"/>
          <a:stretch/>
        </p:blipFill>
        <p:spPr>
          <a:xfrm>
            <a:off x="5227320" y="3440431"/>
            <a:ext cx="4611340" cy="3006090"/>
          </a:xfrm>
          <a:prstGeom prst="rect">
            <a:avLst/>
          </a:prstGeom>
        </p:spPr>
      </p:pic>
      <p:sp>
        <p:nvSpPr>
          <p:cNvPr id="5" name="TextBox 4"/>
          <p:cNvSpPr txBox="1"/>
          <p:nvPr/>
        </p:nvSpPr>
        <p:spPr>
          <a:xfrm>
            <a:off x="6427470" y="1339096"/>
            <a:ext cx="2183130" cy="369332"/>
          </a:xfrm>
          <a:prstGeom prst="rect">
            <a:avLst/>
          </a:prstGeom>
          <a:noFill/>
        </p:spPr>
        <p:txBody>
          <a:bodyPr wrap="square" rtlCol="0">
            <a:spAutoFit/>
          </a:bodyPr>
          <a:lstStyle/>
          <a:p>
            <a:r>
              <a:rPr lang="en-US" dirty="0"/>
              <a:t>CO</a:t>
            </a:r>
            <a:r>
              <a:rPr lang="en-US" baseline="-25000" dirty="0"/>
              <a:t>2</a:t>
            </a:r>
            <a:r>
              <a:rPr lang="en-US" dirty="0"/>
              <a:t> (</a:t>
            </a:r>
            <a:r>
              <a:rPr lang="el-GR" dirty="0"/>
              <a:t>σ</a:t>
            </a:r>
            <a:r>
              <a:rPr lang="en-US" dirty="0"/>
              <a:t> = 0.07 ppm) </a:t>
            </a:r>
            <a:endParaRPr lang="en-US" baseline="-25000" dirty="0"/>
          </a:p>
        </p:txBody>
      </p:sp>
      <p:sp>
        <p:nvSpPr>
          <p:cNvPr id="6" name="TextBox 5"/>
          <p:cNvSpPr txBox="1"/>
          <p:nvPr/>
        </p:nvSpPr>
        <p:spPr>
          <a:xfrm>
            <a:off x="3158490" y="4526280"/>
            <a:ext cx="2068830" cy="369332"/>
          </a:xfrm>
          <a:prstGeom prst="rect">
            <a:avLst/>
          </a:prstGeom>
          <a:noFill/>
        </p:spPr>
        <p:txBody>
          <a:bodyPr wrap="square" rtlCol="0">
            <a:spAutoFit/>
          </a:bodyPr>
          <a:lstStyle/>
          <a:p>
            <a:r>
              <a:rPr lang="en-US" dirty="0"/>
              <a:t>N</a:t>
            </a:r>
            <a:r>
              <a:rPr lang="en-US" baseline="-25000" dirty="0"/>
              <a:t>2</a:t>
            </a:r>
            <a:r>
              <a:rPr lang="en-US" dirty="0"/>
              <a:t>O (</a:t>
            </a:r>
            <a:r>
              <a:rPr lang="el-GR" dirty="0"/>
              <a:t>σ</a:t>
            </a:r>
            <a:r>
              <a:rPr lang="en-US" dirty="0"/>
              <a:t> = 0.21 ppb)</a:t>
            </a:r>
            <a:endParaRPr lang="en-US" dirty="0"/>
          </a:p>
        </p:txBody>
      </p:sp>
      <p:sp>
        <p:nvSpPr>
          <p:cNvPr id="7" name="TextBox 6"/>
          <p:cNvSpPr txBox="1"/>
          <p:nvPr/>
        </p:nvSpPr>
        <p:spPr>
          <a:xfrm>
            <a:off x="6748886" y="1969610"/>
            <a:ext cx="3341235" cy="369332"/>
          </a:xfrm>
          <a:prstGeom prst="rect">
            <a:avLst/>
          </a:prstGeom>
          <a:noFill/>
        </p:spPr>
        <p:txBody>
          <a:bodyPr wrap="square" rtlCol="0">
            <a:spAutoFit/>
          </a:bodyPr>
          <a:lstStyle/>
          <a:p>
            <a:r>
              <a:rPr lang="el-GR" dirty="0">
                <a:solidFill>
                  <a:srgbClr val="C00000"/>
                </a:solidFill>
              </a:rPr>
              <a:t>σ</a:t>
            </a:r>
            <a:r>
              <a:rPr lang="en-US" dirty="0">
                <a:solidFill>
                  <a:srgbClr val="C00000"/>
                </a:solidFill>
              </a:rPr>
              <a:t> → mean SD for each fill date.</a:t>
            </a:r>
            <a:endParaRPr lang="en-US" dirty="0">
              <a:solidFill>
                <a:srgbClr val="C00000"/>
              </a:solidFill>
            </a:endParaRPr>
          </a:p>
        </p:txBody>
      </p:sp>
    </p:spTree>
    <p:extLst>
      <p:ext uri="{BB962C8B-B14F-4D97-AF65-F5344CB8AC3E}">
        <p14:creationId xmlns:p14="http://schemas.microsoft.com/office/powerpoint/2010/main" val="3026722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0"/>
            <a:ext cx="8229600" cy="674370"/>
          </a:xfrm>
        </p:spPr>
        <p:txBody>
          <a:bodyPr>
            <a:normAutofit fontScale="90000"/>
          </a:bodyPr>
          <a:lstStyle/>
          <a:p>
            <a:r>
              <a:rPr lang="en-US" dirty="0" smtClean="0">
                <a:solidFill>
                  <a:srgbClr val="0033CC"/>
                </a:solidFill>
              </a:rPr>
              <a:t>Repeatability: </a:t>
            </a:r>
            <a:r>
              <a:rPr lang="en-US" dirty="0" err="1" smtClean="0">
                <a:solidFill>
                  <a:srgbClr val="0033CC"/>
                </a:solidFill>
              </a:rPr>
              <a:t>Cals</a:t>
            </a:r>
            <a:r>
              <a:rPr lang="en-US" dirty="0" smtClean="0">
                <a:solidFill>
                  <a:srgbClr val="0033CC"/>
                </a:solidFill>
              </a:rPr>
              <a:t>/Standard (CH</a:t>
            </a:r>
            <a:r>
              <a:rPr lang="en-US" baseline="-25000" dirty="0" smtClean="0">
                <a:solidFill>
                  <a:srgbClr val="0033CC"/>
                </a:solidFill>
              </a:rPr>
              <a:t>4</a:t>
            </a:r>
            <a:r>
              <a:rPr lang="en-US" dirty="0" smtClean="0">
                <a:solidFill>
                  <a:srgbClr val="0033CC"/>
                </a:solidFill>
              </a:rPr>
              <a:t>)</a:t>
            </a:r>
            <a:endParaRPr lang="en-US" dirty="0">
              <a:solidFill>
                <a:srgbClr val="0033CC"/>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57" t="7904" r="3001" b="1436"/>
          <a:stretch/>
        </p:blipFill>
        <p:spPr>
          <a:xfrm rot="16200000">
            <a:off x="2412143" y="202344"/>
            <a:ext cx="3252912" cy="422910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241" t="7904" r="3241" b="2664"/>
          <a:stretch/>
        </p:blipFill>
        <p:spPr>
          <a:xfrm rot="16200000">
            <a:off x="6406756" y="2985202"/>
            <a:ext cx="3150393" cy="4114800"/>
          </a:xfrm>
          <a:prstGeom prst="rect">
            <a:avLst/>
          </a:prstGeom>
        </p:spPr>
      </p:pic>
      <p:sp>
        <p:nvSpPr>
          <p:cNvPr id="6" name="TextBox 5"/>
          <p:cNvSpPr txBox="1"/>
          <p:nvPr/>
        </p:nvSpPr>
        <p:spPr>
          <a:xfrm>
            <a:off x="8839200" y="3417571"/>
            <a:ext cx="491490" cy="307777"/>
          </a:xfrm>
          <a:prstGeom prst="rect">
            <a:avLst/>
          </a:prstGeom>
          <a:noFill/>
        </p:spPr>
        <p:txBody>
          <a:bodyPr wrap="square" rtlCol="0">
            <a:spAutoFit/>
          </a:bodyPr>
          <a:lstStyle/>
          <a:p>
            <a:r>
              <a:rPr lang="en-US" sz="1400" b="1" dirty="0"/>
              <a:t>(C4)</a:t>
            </a:r>
            <a:endParaRPr lang="en-US" sz="1400" b="1" dirty="0"/>
          </a:p>
        </p:txBody>
      </p:sp>
      <p:sp>
        <p:nvSpPr>
          <p:cNvPr id="7" name="Oval 6"/>
          <p:cNvSpPr/>
          <p:nvPr/>
        </p:nvSpPr>
        <p:spPr>
          <a:xfrm>
            <a:off x="2929890" y="834391"/>
            <a:ext cx="674370" cy="14825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712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2705" y="10339"/>
            <a:ext cx="7006590" cy="1077218"/>
          </a:xfrm>
          <a:prstGeom prst="rect">
            <a:avLst/>
          </a:prstGeom>
          <a:noFill/>
        </p:spPr>
        <p:txBody>
          <a:bodyPr wrap="square" rtlCol="0">
            <a:spAutoFit/>
          </a:bodyPr>
          <a:lstStyle/>
          <a:p>
            <a:pPr algn="ctr"/>
            <a:r>
              <a:rPr lang="en-US" sz="3200" dirty="0">
                <a:solidFill>
                  <a:srgbClr val="0000FF"/>
                </a:solidFill>
              </a:rPr>
              <a:t>Repeatability: Pair Difference, CH</a:t>
            </a:r>
            <a:r>
              <a:rPr lang="en-US" sz="3200" baseline="-25000" dirty="0">
                <a:solidFill>
                  <a:srgbClr val="0000FF"/>
                </a:solidFill>
              </a:rPr>
              <a:t>4</a:t>
            </a:r>
            <a:r>
              <a:rPr lang="en-US" sz="3200" dirty="0">
                <a:solidFill>
                  <a:srgbClr val="0000FF"/>
                </a:solidFill>
              </a:rPr>
              <a:t> (SPO)</a:t>
            </a:r>
          </a:p>
          <a:p>
            <a:pPr algn="ctr"/>
            <a:r>
              <a:rPr lang="en-US" sz="3200" dirty="0">
                <a:solidFill>
                  <a:srgbClr val="0000FF"/>
                </a:solidFill>
              </a:rPr>
              <a:t>(2014-2015)</a:t>
            </a:r>
            <a:endParaRPr lang="en-US" sz="3200" dirty="0">
              <a:solidFill>
                <a:srgbClr val="0000FF"/>
              </a:solidFill>
            </a:endParaRPr>
          </a:p>
        </p:txBody>
      </p:sp>
      <p:sp>
        <p:nvSpPr>
          <p:cNvPr id="5" name="TextBox 4"/>
          <p:cNvSpPr txBox="1"/>
          <p:nvPr/>
        </p:nvSpPr>
        <p:spPr>
          <a:xfrm>
            <a:off x="3638080" y="1138614"/>
            <a:ext cx="4915840" cy="830997"/>
          </a:xfrm>
          <a:prstGeom prst="rect">
            <a:avLst/>
          </a:prstGeom>
          <a:noFill/>
        </p:spPr>
        <p:txBody>
          <a:bodyPr wrap="square" rtlCol="0">
            <a:spAutoFit/>
          </a:bodyPr>
          <a:lstStyle/>
          <a:p>
            <a:pPr algn="ctr"/>
            <a:r>
              <a:rPr lang="en-US" sz="2400" dirty="0">
                <a:solidFill>
                  <a:srgbClr val="C00000"/>
                </a:solidFill>
              </a:rPr>
              <a:t>Mean diff = 0.01 ± 0.80 ppb</a:t>
            </a:r>
          </a:p>
          <a:p>
            <a:pPr algn="ctr"/>
            <a:r>
              <a:rPr lang="en-US" sz="2400" dirty="0">
                <a:solidFill>
                  <a:srgbClr val="C00000"/>
                </a:solidFill>
              </a:rPr>
              <a:t>Mean |</a:t>
            </a:r>
            <a:r>
              <a:rPr lang="el-GR" sz="2400" dirty="0">
                <a:solidFill>
                  <a:srgbClr val="C00000"/>
                </a:solidFill>
              </a:rPr>
              <a:t>Δ</a:t>
            </a:r>
            <a:r>
              <a:rPr lang="en-US" sz="2400" dirty="0">
                <a:solidFill>
                  <a:srgbClr val="C00000"/>
                </a:solidFill>
              </a:rPr>
              <a:t>X| = 0.7 ppb (</a:t>
            </a:r>
            <a:r>
              <a:rPr lang="el-GR" sz="2400" dirty="0">
                <a:solidFill>
                  <a:srgbClr val="C00000"/>
                </a:solidFill>
              </a:rPr>
              <a:t>σ</a:t>
            </a:r>
            <a:r>
              <a:rPr lang="en-US" sz="2400" dirty="0">
                <a:solidFill>
                  <a:srgbClr val="C00000"/>
                </a:solidFill>
              </a:rPr>
              <a:t>= 0.5 ppb)</a:t>
            </a:r>
            <a:endParaRPr lang="en-US" sz="2400" dirty="0">
              <a:solidFill>
                <a:srgbClr val="C000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02" t="4149" r="5387" b="4149"/>
          <a:stretch/>
        </p:blipFill>
        <p:spPr>
          <a:xfrm rot="16200000">
            <a:off x="3755138" y="1152161"/>
            <a:ext cx="4681727" cy="6400800"/>
          </a:xfrm>
          <a:prstGeom prst="rect">
            <a:avLst/>
          </a:prstGeom>
        </p:spPr>
      </p:pic>
    </p:spTree>
    <p:extLst>
      <p:ext uri="{BB962C8B-B14F-4D97-AF65-F5344CB8AC3E}">
        <p14:creationId xmlns:p14="http://schemas.microsoft.com/office/powerpoint/2010/main" val="3945797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0"/>
            <a:ext cx="8229600" cy="86836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C00000"/>
                </a:solidFill>
              </a:rPr>
              <a:t>Uncertainty Contributions (2014-15)</a:t>
            </a:r>
            <a:r>
              <a:rPr lang="en-US" dirty="0">
                <a:solidFill>
                  <a:srgbClr val="C00000"/>
                </a:solidFill>
              </a:rPr>
              <a:t/>
            </a:r>
            <a:br>
              <a:rPr lang="en-US" dirty="0">
                <a:solidFill>
                  <a:srgbClr val="C00000"/>
                </a:solidFill>
              </a:rPr>
            </a:br>
            <a:r>
              <a:rPr lang="en-US" sz="3100" dirty="0">
                <a:solidFill>
                  <a:srgbClr val="C00000"/>
                </a:solidFill>
              </a:rPr>
              <a:t>(1 </a:t>
            </a:r>
            <a:r>
              <a:rPr lang="el-GR" sz="3100" dirty="0">
                <a:solidFill>
                  <a:srgbClr val="C00000"/>
                </a:solidFill>
              </a:rPr>
              <a:t>σ</a:t>
            </a:r>
            <a:r>
              <a:rPr lang="en-US" sz="3100" dirty="0">
                <a:solidFill>
                  <a:srgbClr val="C00000"/>
                </a:solidFill>
              </a:rPr>
              <a:t>)</a:t>
            </a:r>
            <a:endParaRPr lang="en-US" sz="3100" dirty="0">
              <a:solidFill>
                <a:srgbClr val="C00000"/>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627818754"/>
              </p:ext>
            </p:extLst>
          </p:nvPr>
        </p:nvGraphicFramePr>
        <p:xfrm>
          <a:off x="1981200" y="990600"/>
          <a:ext cx="8229600" cy="4617720"/>
        </p:xfrm>
        <a:graphic>
          <a:graphicData uri="http://schemas.openxmlformats.org/drawingml/2006/table">
            <a:tbl>
              <a:tblPr firstRow="1" bandRow="1">
                <a:tableStyleId>{5C22544A-7EE6-4342-B048-85BDC9FD1C3A}</a:tableStyleId>
              </a:tblPr>
              <a:tblGrid>
                <a:gridCol w="1848905">
                  <a:extLst>
                    <a:ext uri="{9D8B030D-6E8A-4147-A177-3AD203B41FA5}">
                      <a16:colId xmlns:a16="http://schemas.microsoft.com/office/drawing/2014/main" val="20000"/>
                    </a:ext>
                  </a:extLst>
                </a:gridCol>
                <a:gridCol w="1442935">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endParaRPr lang="en-US" dirty="0"/>
                    </a:p>
                  </a:txBody>
                  <a:tcPr>
                    <a:solidFill>
                      <a:schemeClr val="bg2">
                        <a:lumMod val="25000"/>
                      </a:schemeClr>
                    </a:solidFill>
                  </a:tcPr>
                </a:tc>
                <a:tc>
                  <a:txBody>
                    <a:bodyPr/>
                    <a:lstStyle/>
                    <a:p>
                      <a:pPr algn="ctr"/>
                      <a:r>
                        <a:rPr lang="en-US" dirty="0" smtClean="0"/>
                        <a:t>CO</a:t>
                      </a:r>
                      <a:r>
                        <a:rPr lang="en-US" baseline="-25000" dirty="0" smtClean="0"/>
                        <a:t>2</a:t>
                      </a:r>
                      <a:r>
                        <a:rPr lang="en-US" baseline="0" dirty="0" smtClean="0"/>
                        <a:t> (ppm)</a:t>
                      </a:r>
                      <a:endParaRPr lang="en-US" baseline="-25000" dirty="0"/>
                    </a:p>
                  </a:txBody>
                  <a:tcPr>
                    <a:solidFill>
                      <a:schemeClr val="bg2">
                        <a:lumMod val="25000"/>
                      </a:schemeClr>
                    </a:solidFill>
                  </a:tcPr>
                </a:tc>
                <a:tc>
                  <a:txBody>
                    <a:bodyPr/>
                    <a:lstStyle/>
                    <a:p>
                      <a:pPr algn="ctr"/>
                      <a:r>
                        <a:rPr lang="en-US" dirty="0" smtClean="0"/>
                        <a:t>CH</a:t>
                      </a:r>
                      <a:r>
                        <a:rPr lang="en-US" baseline="-25000" dirty="0" smtClean="0"/>
                        <a:t>4</a:t>
                      </a:r>
                      <a:r>
                        <a:rPr lang="en-US" baseline="0" dirty="0" smtClean="0"/>
                        <a:t> (ppb)</a:t>
                      </a:r>
                      <a:endParaRPr lang="en-US" baseline="-25000" dirty="0"/>
                    </a:p>
                  </a:txBody>
                  <a:tcPr>
                    <a:solidFill>
                      <a:schemeClr val="bg2">
                        <a:lumMod val="25000"/>
                      </a:schemeClr>
                    </a:solidFill>
                  </a:tcPr>
                </a:tc>
                <a:tc>
                  <a:txBody>
                    <a:bodyPr/>
                    <a:lstStyle/>
                    <a:p>
                      <a:pPr algn="ctr"/>
                      <a:r>
                        <a:rPr lang="en-US" dirty="0" smtClean="0"/>
                        <a:t>N</a:t>
                      </a:r>
                      <a:r>
                        <a:rPr lang="en-US" baseline="-25000" dirty="0" smtClean="0"/>
                        <a:t>2</a:t>
                      </a:r>
                      <a:r>
                        <a:rPr lang="en-US" dirty="0" smtClean="0"/>
                        <a:t>O</a:t>
                      </a:r>
                      <a:r>
                        <a:rPr lang="en-US" baseline="0" dirty="0" smtClean="0"/>
                        <a:t> (ppb)</a:t>
                      </a:r>
                      <a:endParaRPr lang="en-US" dirty="0"/>
                    </a:p>
                  </a:txBody>
                  <a:tcPr>
                    <a:solidFill>
                      <a:schemeClr val="bg2">
                        <a:lumMod val="25000"/>
                      </a:schemeClr>
                    </a:solidFill>
                  </a:tcPr>
                </a:tc>
                <a:tc>
                  <a:txBody>
                    <a:bodyPr/>
                    <a:lstStyle/>
                    <a:p>
                      <a:pPr algn="ctr"/>
                      <a:r>
                        <a:rPr lang="en-US" dirty="0" smtClean="0"/>
                        <a:t>SF</a:t>
                      </a:r>
                      <a:r>
                        <a:rPr lang="en-US" baseline="-25000" dirty="0" smtClean="0"/>
                        <a:t>6</a:t>
                      </a:r>
                      <a:r>
                        <a:rPr lang="en-US" baseline="0" dirty="0" smtClean="0"/>
                        <a:t> (</a:t>
                      </a:r>
                      <a:r>
                        <a:rPr lang="en-US" baseline="0" dirty="0" err="1" smtClean="0"/>
                        <a:t>ppt</a:t>
                      </a:r>
                      <a:r>
                        <a:rPr lang="en-US" baseline="0" dirty="0" smtClean="0"/>
                        <a:t>)</a:t>
                      </a:r>
                      <a:endParaRPr lang="en-US" baseline="-25000" dirty="0"/>
                    </a:p>
                  </a:txBody>
                  <a:tcPr>
                    <a:solidFill>
                      <a:schemeClr val="bg2">
                        <a:lumMod val="25000"/>
                      </a:schemeClr>
                    </a:solidFill>
                  </a:tcPr>
                </a:tc>
                <a:extLst>
                  <a:ext uri="{0D108BD9-81ED-4DB2-BD59-A6C34878D82A}">
                    <a16:rowId xmlns:a16="http://schemas.microsoft.com/office/drawing/2014/main" val="10000"/>
                  </a:ext>
                </a:extLst>
              </a:tr>
              <a:tr h="370840">
                <a:tc>
                  <a:txBody>
                    <a:bodyPr/>
                    <a:lstStyle/>
                    <a:p>
                      <a:pPr algn="ctr"/>
                      <a:r>
                        <a:rPr lang="en-US" dirty="0" smtClean="0">
                          <a:solidFill>
                            <a:schemeClr val="tx1"/>
                          </a:solidFill>
                        </a:rPr>
                        <a:t>Instrument</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L8</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H11</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H4</a:t>
                      </a:r>
                      <a:endParaRPr lang="en-US" dirty="0">
                        <a:solidFill>
                          <a:schemeClr val="tx1"/>
                        </a:solidFill>
                      </a:endParaRPr>
                    </a:p>
                  </a:txBody>
                  <a:tcPr>
                    <a:solidFill>
                      <a:schemeClr val="bg1"/>
                    </a:solidFill>
                  </a:tcPr>
                </a:tc>
                <a:tc>
                  <a:txBody>
                    <a:bodyPr/>
                    <a:lstStyle/>
                    <a:p>
                      <a:pPr algn="ctr"/>
                      <a:r>
                        <a:rPr lang="en-US" dirty="0" smtClean="0">
                          <a:solidFill>
                            <a:schemeClr val="tx1"/>
                          </a:solidFill>
                        </a:rPr>
                        <a:t>H4</a:t>
                      </a:r>
                      <a:endParaRPr lang="en-US" dirty="0">
                        <a:solidFill>
                          <a:schemeClr val="tx1"/>
                        </a:solidFill>
                      </a:endParaRPr>
                    </a:p>
                  </a:txBody>
                  <a:tcPr>
                    <a:solidFill>
                      <a:schemeClr val="bg1"/>
                    </a:solidFill>
                  </a:tcPr>
                </a:tc>
                <a:extLst>
                  <a:ext uri="{0D108BD9-81ED-4DB2-BD59-A6C34878D82A}">
                    <a16:rowId xmlns:a16="http://schemas.microsoft.com/office/drawing/2014/main" val="10001"/>
                  </a:ext>
                </a:extLst>
              </a:tr>
              <a:tr h="370840">
                <a:tc>
                  <a:txBody>
                    <a:bodyPr/>
                    <a:lstStyle/>
                    <a:p>
                      <a:pPr algn="ctr"/>
                      <a:r>
                        <a:rPr lang="en-US" dirty="0" smtClean="0">
                          <a:solidFill>
                            <a:srgbClr val="C00000"/>
                          </a:solidFill>
                        </a:rPr>
                        <a:t>TST (S.D.)</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0.07</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0.73</a:t>
                      </a:r>
                      <a:endParaRPr lang="en-US" dirty="0">
                        <a:solidFill>
                          <a:srgbClr val="C00000"/>
                        </a:solidFill>
                      </a:endParaRPr>
                    </a:p>
                  </a:txBody>
                  <a:tcPr>
                    <a:solidFill>
                      <a:schemeClr val="bg1"/>
                    </a:solidFill>
                  </a:tcPr>
                </a:tc>
                <a:tc>
                  <a:txBody>
                    <a:bodyPr/>
                    <a:lstStyle/>
                    <a:p>
                      <a:pPr algn="ctr"/>
                      <a:r>
                        <a:rPr lang="en-US" b="1" dirty="0" smtClean="0">
                          <a:solidFill>
                            <a:srgbClr val="C00000"/>
                          </a:solidFill>
                        </a:rPr>
                        <a:t>0.21</a:t>
                      </a:r>
                      <a:endParaRPr lang="en-US" b="1" dirty="0">
                        <a:solidFill>
                          <a:srgbClr val="C00000"/>
                        </a:solidFill>
                      </a:endParaRPr>
                    </a:p>
                  </a:txBody>
                  <a:tcPr>
                    <a:solidFill>
                      <a:schemeClr val="bg1"/>
                    </a:solidFill>
                  </a:tcPr>
                </a:tc>
                <a:tc>
                  <a:txBody>
                    <a:bodyPr/>
                    <a:lstStyle/>
                    <a:p>
                      <a:pPr algn="ctr"/>
                      <a:r>
                        <a:rPr lang="en-US" dirty="0" smtClean="0">
                          <a:solidFill>
                            <a:srgbClr val="C00000"/>
                          </a:solidFill>
                        </a:rPr>
                        <a:t>0.04</a:t>
                      </a:r>
                      <a:endParaRPr lang="en-US" dirty="0">
                        <a:solidFill>
                          <a:srgbClr val="C00000"/>
                        </a:solidFill>
                      </a:endParaRPr>
                    </a:p>
                  </a:txBody>
                  <a:tcPr>
                    <a:solidFill>
                      <a:schemeClr val="bg1"/>
                    </a:solidFill>
                  </a:tcPr>
                </a:tc>
                <a:extLst>
                  <a:ext uri="{0D108BD9-81ED-4DB2-BD59-A6C34878D82A}">
                    <a16:rowId xmlns:a16="http://schemas.microsoft.com/office/drawing/2014/main" val="10002"/>
                  </a:ext>
                </a:extLst>
              </a:tr>
              <a:tr h="370840">
                <a:tc>
                  <a:txBody>
                    <a:bodyPr/>
                    <a:lstStyle/>
                    <a:p>
                      <a:pPr algn="ctr"/>
                      <a:r>
                        <a:rPr lang="en-US" dirty="0" err="1" smtClean="0">
                          <a:solidFill>
                            <a:srgbClr val="C00000"/>
                          </a:solidFill>
                        </a:rPr>
                        <a:t>Avg</a:t>
                      </a:r>
                      <a:r>
                        <a:rPr lang="en-US" dirty="0" smtClean="0">
                          <a:solidFill>
                            <a:srgbClr val="C00000"/>
                          </a:solidFill>
                        </a:rPr>
                        <a:t> |pair diff|</a:t>
                      </a:r>
                    </a:p>
                    <a:p>
                      <a:pPr algn="ctr"/>
                      <a:r>
                        <a:rPr lang="en-US" dirty="0" smtClean="0">
                          <a:solidFill>
                            <a:srgbClr val="C00000"/>
                          </a:solidFill>
                        </a:rPr>
                        <a:t>(SPO)</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0.06</a:t>
                      </a:r>
                    </a:p>
                  </a:txBody>
                  <a:tcPr anchor="ctr">
                    <a:solidFill>
                      <a:schemeClr val="bg1"/>
                    </a:solidFill>
                  </a:tcPr>
                </a:tc>
                <a:tc>
                  <a:txBody>
                    <a:bodyPr/>
                    <a:lstStyle/>
                    <a:p>
                      <a:pPr algn="ctr"/>
                      <a:r>
                        <a:rPr lang="en-US" dirty="0" smtClean="0">
                          <a:solidFill>
                            <a:srgbClr val="C00000"/>
                          </a:solidFill>
                        </a:rPr>
                        <a:t>0.65</a:t>
                      </a:r>
                      <a:endParaRPr lang="en-US" dirty="0">
                        <a:solidFill>
                          <a:srgbClr val="C00000"/>
                        </a:solidFill>
                      </a:endParaRPr>
                    </a:p>
                  </a:txBody>
                  <a:tcPr anchor="ctr">
                    <a:solidFill>
                      <a:schemeClr val="bg1"/>
                    </a:solidFill>
                  </a:tcPr>
                </a:tc>
                <a:tc>
                  <a:txBody>
                    <a:bodyPr/>
                    <a:lstStyle/>
                    <a:p>
                      <a:pPr algn="ctr"/>
                      <a:r>
                        <a:rPr lang="en-US" dirty="0" smtClean="0">
                          <a:solidFill>
                            <a:srgbClr val="C00000"/>
                          </a:solidFill>
                        </a:rPr>
                        <a:t>0.20</a:t>
                      </a:r>
                      <a:endParaRPr lang="en-US" dirty="0">
                        <a:solidFill>
                          <a:srgbClr val="C00000"/>
                        </a:solidFill>
                      </a:endParaRPr>
                    </a:p>
                  </a:txBody>
                  <a:tcPr anchor="ctr">
                    <a:solidFill>
                      <a:schemeClr val="bg1"/>
                    </a:solidFill>
                  </a:tcPr>
                </a:tc>
                <a:tc>
                  <a:txBody>
                    <a:bodyPr/>
                    <a:lstStyle/>
                    <a:p>
                      <a:pPr algn="ctr"/>
                      <a:r>
                        <a:rPr lang="en-US" dirty="0" smtClean="0">
                          <a:solidFill>
                            <a:srgbClr val="C00000"/>
                          </a:solidFill>
                        </a:rPr>
                        <a:t>0.03</a:t>
                      </a:r>
                      <a:endParaRPr lang="en-US" dirty="0">
                        <a:solidFill>
                          <a:srgbClr val="C00000"/>
                        </a:solidFill>
                      </a:endParaRPr>
                    </a:p>
                  </a:txBody>
                  <a:tcPr anchor="ctr">
                    <a:solidFill>
                      <a:schemeClr val="bg1"/>
                    </a:solidFill>
                  </a:tcPr>
                </a:tc>
                <a:extLst>
                  <a:ext uri="{0D108BD9-81ED-4DB2-BD59-A6C34878D82A}">
                    <a16:rowId xmlns:a16="http://schemas.microsoft.com/office/drawing/2014/main" val="10003"/>
                  </a:ext>
                </a:extLst>
              </a:tr>
              <a:tr h="370840">
                <a:tc>
                  <a:txBody>
                    <a:bodyPr/>
                    <a:lstStyle/>
                    <a:p>
                      <a:pPr algn="ctr"/>
                      <a:r>
                        <a:rPr lang="en-US" dirty="0" smtClean="0">
                          <a:solidFill>
                            <a:srgbClr val="C00000"/>
                          </a:solidFill>
                        </a:rPr>
                        <a:t>Ref./</a:t>
                      </a:r>
                      <a:r>
                        <a:rPr lang="en-US" dirty="0" err="1" smtClean="0">
                          <a:solidFill>
                            <a:srgbClr val="C00000"/>
                          </a:solidFill>
                        </a:rPr>
                        <a:t>Std</a:t>
                      </a:r>
                      <a:r>
                        <a:rPr lang="en-US" baseline="0" dirty="0" smtClean="0">
                          <a:solidFill>
                            <a:srgbClr val="C00000"/>
                          </a:solidFill>
                        </a:rPr>
                        <a:t> stab. (S.D.)</a:t>
                      </a:r>
                      <a:endParaRPr lang="en-US" dirty="0">
                        <a:solidFill>
                          <a:srgbClr val="C00000"/>
                        </a:solidFill>
                      </a:endParaRPr>
                    </a:p>
                  </a:txBody>
                  <a:tcPr>
                    <a:solidFill>
                      <a:schemeClr val="bg1"/>
                    </a:solidFill>
                  </a:tcPr>
                </a:tc>
                <a:tc>
                  <a:txBody>
                    <a:bodyPr/>
                    <a:lstStyle/>
                    <a:p>
                      <a:pPr algn="ctr"/>
                      <a:endParaRPr lang="en-US" dirty="0">
                        <a:solidFill>
                          <a:srgbClr val="C00000"/>
                        </a:solidFill>
                      </a:endParaRPr>
                    </a:p>
                  </a:txBody>
                  <a:tcPr>
                    <a:solidFill>
                      <a:schemeClr val="bg1"/>
                    </a:solidFill>
                  </a:tcPr>
                </a:tc>
                <a:tc>
                  <a:txBody>
                    <a:bodyPr/>
                    <a:lstStyle/>
                    <a:p>
                      <a:pPr algn="ctr"/>
                      <a:r>
                        <a:rPr lang="en-US" dirty="0" smtClean="0">
                          <a:solidFill>
                            <a:srgbClr val="C00000"/>
                          </a:solidFill>
                        </a:rPr>
                        <a:t>0.73</a:t>
                      </a:r>
                      <a:endParaRPr lang="en-US" dirty="0">
                        <a:solidFill>
                          <a:srgbClr val="C00000"/>
                        </a:solidFill>
                      </a:endParaRPr>
                    </a:p>
                  </a:txBody>
                  <a:tcPr anchor="ctr">
                    <a:solidFill>
                      <a:schemeClr val="bg1"/>
                    </a:solidFill>
                  </a:tcPr>
                </a:tc>
                <a:tc>
                  <a:txBody>
                    <a:bodyPr/>
                    <a:lstStyle/>
                    <a:p>
                      <a:pPr algn="ctr"/>
                      <a:r>
                        <a:rPr lang="en-US" dirty="0" smtClean="0">
                          <a:solidFill>
                            <a:srgbClr val="C00000"/>
                          </a:solidFill>
                        </a:rPr>
                        <a:t>0.23</a:t>
                      </a:r>
                      <a:endParaRPr lang="en-US" dirty="0">
                        <a:solidFill>
                          <a:srgbClr val="C00000"/>
                        </a:solidFill>
                      </a:endParaRPr>
                    </a:p>
                  </a:txBody>
                  <a:tcPr anchor="ctr">
                    <a:solidFill>
                      <a:schemeClr val="bg1"/>
                    </a:solidFill>
                  </a:tcPr>
                </a:tc>
                <a:tc>
                  <a:txBody>
                    <a:bodyPr/>
                    <a:lstStyle/>
                    <a:p>
                      <a:pPr algn="ctr"/>
                      <a:r>
                        <a:rPr lang="en-US" dirty="0" smtClean="0">
                          <a:solidFill>
                            <a:srgbClr val="C00000"/>
                          </a:solidFill>
                        </a:rPr>
                        <a:t>0.04</a:t>
                      </a:r>
                      <a:endParaRPr lang="en-US" dirty="0">
                        <a:solidFill>
                          <a:srgbClr val="C00000"/>
                        </a:solidFill>
                      </a:endParaRPr>
                    </a:p>
                  </a:txBody>
                  <a:tcPr anchor="ctr">
                    <a:solidFill>
                      <a:schemeClr val="bg1"/>
                    </a:solidFill>
                  </a:tcPr>
                </a:tc>
                <a:extLst>
                  <a:ext uri="{0D108BD9-81ED-4DB2-BD59-A6C34878D82A}">
                    <a16:rowId xmlns:a16="http://schemas.microsoft.com/office/drawing/2014/main" val="10004"/>
                  </a:ext>
                </a:extLst>
              </a:tr>
              <a:tr h="370840">
                <a:tc>
                  <a:txBody>
                    <a:bodyPr/>
                    <a:lstStyle/>
                    <a:p>
                      <a:pPr algn="ctr"/>
                      <a:r>
                        <a:rPr lang="en-US" dirty="0" err="1" smtClean="0">
                          <a:solidFill>
                            <a:srgbClr val="C00000"/>
                          </a:solidFill>
                        </a:rPr>
                        <a:t>Cals</a:t>
                      </a:r>
                      <a:r>
                        <a:rPr lang="en-US" baseline="0" dirty="0" smtClean="0">
                          <a:solidFill>
                            <a:srgbClr val="C00000"/>
                          </a:solidFill>
                        </a:rPr>
                        <a:t> (S.D.)</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0.02</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0.62</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0.18</a:t>
                      </a:r>
                      <a:endParaRPr lang="en-US" dirty="0">
                        <a:solidFill>
                          <a:srgbClr val="C00000"/>
                        </a:solidFill>
                      </a:endParaRPr>
                    </a:p>
                  </a:txBody>
                  <a:tcPr>
                    <a:solidFill>
                      <a:schemeClr val="bg1"/>
                    </a:solidFill>
                  </a:tcPr>
                </a:tc>
                <a:tc>
                  <a:txBody>
                    <a:bodyPr/>
                    <a:lstStyle/>
                    <a:p>
                      <a:pPr algn="ctr"/>
                      <a:r>
                        <a:rPr lang="en-US" dirty="0" smtClean="0">
                          <a:solidFill>
                            <a:srgbClr val="C00000"/>
                          </a:solidFill>
                        </a:rPr>
                        <a:t>0.03</a:t>
                      </a:r>
                      <a:endParaRPr lang="en-US" dirty="0">
                        <a:solidFill>
                          <a:srgbClr val="C00000"/>
                        </a:solidFill>
                      </a:endParaRPr>
                    </a:p>
                  </a:txBody>
                  <a:tcPr>
                    <a:solidFill>
                      <a:schemeClr val="bg1"/>
                    </a:solidFill>
                  </a:tcPr>
                </a:tc>
                <a:extLst>
                  <a:ext uri="{0D108BD9-81ED-4DB2-BD59-A6C34878D82A}">
                    <a16:rowId xmlns:a16="http://schemas.microsoft.com/office/drawing/2014/main" val="10005"/>
                  </a:ext>
                </a:extLst>
              </a:tr>
              <a:tr h="370840">
                <a:tc>
                  <a:txBody>
                    <a:bodyPr/>
                    <a:lstStyle/>
                    <a:p>
                      <a:pPr algn="ctr"/>
                      <a:r>
                        <a:rPr lang="en-US" dirty="0" smtClean="0">
                          <a:solidFill>
                            <a:srgbClr val="00B050"/>
                          </a:solidFill>
                        </a:rPr>
                        <a:t>Scale prop.</a:t>
                      </a:r>
                      <a:endParaRPr lang="en-US" dirty="0">
                        <a:solidFill>
                          <a:srgbClr val="00B050"/>
                        </a:solidFill>
                      </a:endParaRPr>
                    </a:p>
                  </a:txBody>
                  <a:tcPr>
                    <a:solidFill>
                      <a:schemeClr val="bg1"/>
                    </a:solidFill>
                  </a:tcPr>
                </a:tc>
                <a:tc>
                  <a:txBody>
                    <a:bodyPr/>
                    <a:lstStyle/>
                    <a:p>
                      <a:pPr algn="ctr"/>
                      <a:r>
                        <a:rPr lang="en-US" dirty="0" smtClean="0">
                          <a:solidFill>
                            <a:srgbClr val="00B050"/>
                          </a:solidFill>
                        </a:rPr>
                        <a:t>0.03</a:t>
                      </a:r>
                      <a:endParaRPr lang="en-US" dirty="0">
                        <a:solidFill>
                          <a:srgbClr val="00B050"/>
                        </a:solidFill>
                      </a:endParaRPr>
                    </a:p>
                  </a:txBody>
                  <a:tcPr>
                    <a:solidFill>
                      <a:schemeClr val="bg1"/>
                    </a:solidFill>
                  </a:tcPr>
                </a:tc>
                <a:tc>
                  <a:txBody>
                    <a:bodyPr/>
                    <a:lstStyle/>
                    <a:p>
                      <a:pPr algn="ctr"/>
                      <a:r>
                        <a:rPr lang="en-US" dirty="0" smtClean="0">
                          <a:solidFill>
                            <a:srgbClr val="00B050"/>
                          </a:solidFill>
                        </a:rPr>
                        <a:t>0.5</a:t>
                      </a:r>
                      <a:endParaRPr lang="en-US" dirty="0">
                        <a:solidFill>
                          <a:srgbClr val="00B050"/>
                        </a:solidFill>
                      </a:endParaRPr>
                    </a:p>
                  </a:txBody>
                  <a:tcPr>
                    <a:solidFill>
                      <a:schemeClr val="bg1"/>
                    </a:solidFill>
                  </a:tcPr>
                </a:tc>
                <a:tc>
                  <a:txBody>
                    <a:bodyPr/>
                    <a:lstStyle/>
                    <a:p>
                      <a:pPr algn="ctr"/>
                      <a:r>
                        <a:rPr lang="en-US" b="1" dirty="0" smtClean="0">
                          <a:solidFill>
                            <a:srgbClr val="00B050"/>
                          </a:solidFill>
                        </a:rPr>
                        <a:t>0.12</a:t>
                      </a:r>
                      <a:endParaRPr lang="en-US" b="1" dirty="0">
                        <a:solidFill>
                          <a:srgbClr val="00B050"/>
                        </a:solidFill>
                      </a:endParaRPr>
                    </a:p>
                  </a:txBody>
                  <a:tcPr>
                    <a:solidFill>
                      <a:schemeClr val="bg1"/>
                    </a:solidFill>
                  </a:tcPr>
                </a:tc>
                <a:tc>
                  <a:txBody>
                    <a:bodyPr/>
                    <a:lstStyle/>
                    <a:p>
                      <a:pPr algn="ctr"/>
                      <a:r>
                        <a:rPr lang="en-US" dirty="0" smtClean="0">
                          <a:solidFill>
                            <a:srgbClr val="00B050"/>
                          </a:solidFill>
                        </a:rPr>
                        <a:t>0.01</a:t>
                      </a:r>
                      <a:endParaRPr lang="en-US" dirty="0">
                        <a:solidFill>
                          <a:srgbClr val="00B050"/>
                        </a:solidFill>
                      </a:endParaRPr>
                    </a:p>
                  </a:txBody>
                  <a:tcPr>
                    <a:solidFill>
                      <a:schemeClr val="bg1"/>
                    </a:solidFill>
                  </a:tcPr>
                </a:tc>
                <a:extLst>
                  <a:ext uri="{0D108BD9-81ED-4DB2-BD59-A6C34878D82A}">
                    <a16:rowId xmlns:a16="http://schemas.microsoft.com/office/drawing/2014/main" val="10006"/>
                  </a:ext>
                </a:extLst>
              </a:tr>
              <a:tr h="370840">
                <a:tc>
                  <a:txBody>
                    <a:bodyPr/>
                    <a:lstStyle/>
                    <a:p>
                      <a:pPr algn="ctr"/>
                      <a:r>
                        <a:rPr lang="en-US" dirty="0" err="1" smtClean="0">
                          <a:solidFill>
                            <a:srgbClr val="0000FF"/>
                          </a:solidFill>
                        </a:rPr>
                        <a:t>Avg</a:t>
                      </a:r>
                      <a:r>
                        <a:rPr lang="en-US" baseline="0" dirty="0" smtClean="0">
                          <a:solidFill>
                            <a:srgbClr val="0000FF"/>
                          </a:solidFill>
                        </a:rPr>
                        <a:t> </a:t>
                      </a:r>
                      <a:r>
                        <a:rPr lang="en-US" dirty="0" smtClean="0">
                          <a:solidFill>
                            <a:srgbClr val="0000FF"/>
                          </a:solidFill>
                        </a:rPr>
                        <a:t>FL - IS (MLO)</a:t>
                      </a:r>
                      <a:endParaRPr lang="en-US" dirty="0">
                        <a:solidFill>
                          <a:srgbClr val="0000FF"/>
                        </a:solidFill>
                      </a:endParaRPr>
                    </a:p>
                  </a:txBody>
                  <a:tcPr>
                    <a:solidFill>
                      <a:schemeClr val="bg1"/>
                    </a:solidFill>
                  </a:tcPr>
                </a:tc>
                <a:tc>
                  <a:txBody>
                    <a:bodyPr/>
                    <a:lstStyle/>
                    <a:p>
                      <a:pPr algn="ctr"/>
                      <a:r>
                        <a:rPr lang="en-US" dirty="0" smtClean="0">
                          <a:solidFill>
                            <a:srgbClr val="0000FF"/>
                          </a:solidFill>
                        </a:rPr>
                        <a:t>0.06±0.13</a:t>
                      </a:r>
                      <a:endParaRPr lang="en-US" dirty="0">
                        <a:solidFill>
                          <a:srgbClr val="0000FF"/>
                        </a:solidFill>
                      </a:endParaRPr>
                    </a:p>
                  </a:txBody>
                  <a:tcPr anchor="ctr">
                    <a:solidFill>
                      <a:schemeClr val="bg1"/>
                    </a:solidFill>
                  </a:tcPr>
                </a:tc>
                <a:tc>
                  <a:txBody>
                    <a:bodyPr/>
                    <a:lstStyle/>
                    <a:p>
                      <a:pPr algn="ctr"/>
                      <a:r>
                        <a:rPr lang="en-US" dirty="0" smtClean="0">
                          <a:solidFill>
                            <a:srgbClr val="0000FF"/>
                          </a:solidFill>
                        </a:rPr>
                        <a:t>-0.03±2.1</a:t>
                      </a:r>
                      <a:endParaRPr lang="en-US" dirty="0">
                        <a:solidFill>
                          <a:srgbClr val="0000FF"/>
                        </a:solidFill>
                      </a:endParaRPr>
                    </a:p>
                  </a:txBody>
                  <a:tcPr anchor="ctr">
                    <a:solidFill>
                      <a:schemeClr val="bg1"/>
                    </a:solidFill>
                  </a:tcPr>
                </a:tc>
                <a:tc>
                  <a:txBody>
                    <a:bodyPr/>
                    <a:lstStyle/>
                    <a:p>
                      <a:pPr algn="ctr"/>
                      <a:r>
                        <a:rPr lang="en-US" dirty="0" smtClean="0">
                          <a:solidFill>
                            <a:srgbClr val="0000FF"/>
                          </a:solidFill>
                        </a:rPr>
                        <a:t>n/a</a:t>
                      </a:r>
                      <a:endParaRPr lang="en-US" dirty="0">
                        <a:solidFill>
                          <a:srgbClr val="0000FF"/>
                        </a:solidFill>
                      </a:endParaRPr>
                    </a:p>
                  </a:txBody>
                  <a:tcPr anchor="ctr">
                    <a:solidFill>
                      <a:schemeClr val="bg1"/>
                    </a:solidFill>
                  </a:tcPr>
                </a:tc>
                <a:tc>
                  <a:txBody>
                    <a:bodyPr/>
                    <a:lstStyle/>
                    <a:p>
                      <a:pPr algn="ctr"/>
                      <a:r>
                        <a:rPr lang="en-US" dirty="0" smtClean="0">
                          <a:solidFill>
                            <a:srgbClr val="0000FF"/>
                          </a:solidFill>
                        </a:rPr>
                        <a:t>n/a</a:t>
                      </a:r>
                      <a:endParaRPr lang="en-US" dirty="0">
                        <a:solidFill>
                          <a:srgbClr val="0000FF"/>
                        </a:solidFill>
                      </a:endParaRPr>
                    </a:p>
                  </a:txBody>
                  <a:tcPr anchor="ctr">
                    <a:solidFill>
                      <a:schemeClr val="bg1"/>
                    </a:solidFill>
                  </a:tcPr>
                </a:tc>
                <a:extLst>
                  <a:ext uri="{0D108BD9-81ED-4DB2-BD59-A6C34878D82A}">
                    <a16:rowId xmlns:a16="http://schemas.microsoft.com/office/drawing/2014/main" val="10007"/>
                  </a:ext>
                </a:extLst>
              </a:tr>
              <a:tr h="370840">
                <a:tc>
                  <a:txBody>
                    <a:bodyPr/>
                    <a:lstStyle/>
                    <a:p>
                      <a:pPr algn="ctr"/>
                      <a:r>
                        <a:rPr lang="en-US" dirty="0" smtClean="0">
                          <a:solidFill>
                            <a:srgbClr val="0000FF"/>
                          </a:solidFill>
                        </a:rPr>
                        <a:t>norm. TST (</a:t>
                      </a:r>
                      <a:r>
                        <a:rPr lang="el-GR" dirty="0" smtClean="0">
                          <a:solidFill>
                            <a:srgbClr val="0000FF"/>
                          </a:solidFill>
                        </a:rPr>
                        <a:t>σΔΧ</a:t>
                      </a:r>
                      <a:r>
                        <a:rPr lang="en-US" dirty="0" smtClean="0">
                          <a:solidFill>
                            <a:srgbClr val="0000FF"/>
                          </a:solidFill>
                        </a:rPr>
                        <a:t>)</a:t>
                      </a:r>
                      <a:endParaRPr lang="en-US" dirty="0">
                        <a:solidFill>
                          <a:srgbClr val="0000FF"/>
                        </a:solidFill>
                      </a:endParaRPr>
                    </a:p>
                  </a:txBody>
                  <a:tcPr>
                    <a:solidFill>
                      <a:schemeClr val="bg1"/>
                    </a:solidFill>
                  </a:tcPr>
                </a:tc>
                <a:tc>
                  <a:txBody>
                    <a:bodyPr/>
                    <a:lstStyle/>
                    <a:p>
                      <a:pPr algn="ctr"/>
                      <a:r>
                        <a:rPr lang="en-US" dirty="0" smtClean="0">
                          <a:solidFill>
                            <a:srgbClr val="0000FF"/>
                          </a:solidFill>
                        </a:rPr>
                        <a:t>-0.01±0.07</a:t>
                      </a:r>
                      <a:endParaRPr lang="en-US" dirty="0">
                        <a:solidFill>
                          <a:srgbClr val="0000FF"/>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-0.03±0.73</a:t>
                      </a:r>
                    </a:p>
                  </a:txBody>
                  <a:tcPr>
                    <a:solidFill>
                      <a:schemeClr val="bg1"/>
                    </a:solidFill>
                  </a:tcPr>
                </a:tc>
                <a:tc>
                  <a:txBody>
                    <a:bodyPr/>
                    <a:lstStyle/>
                    <a:p>
                      <a:pPr algn="ctr"/>
                      <a:r>
                        <a:rPr lang="en-US" dirty="0" smtClean="0">
                          <a:solidFill>
                            <a:srgbClr val="0000FF"/>
                          </a:solidFill>
                        </a:rPr>
                        <a:t>0.03±0.23</a:t>
                      </a:r>
                      <a:endParaRPr lang="en-US" dirty="0">
                        <a:solidFill>
                          <a:srgbClr val="0000FF"/>
                        </a:solidFill>
                      </a:endParaRPr>
                    </a:p>
                  </a:txBody>
                  <a:tcPr>
                    <a:solidFill>
                      <a:schemeClr val="bg1"/>
                    </a:solidFill>
                  </a:tcPr>
                </a:tc>
                <a:tc>
                  <a:txBody>
                    <a:bodyPr/>
                    <a:lstStyle/>
                    <a:p>
                      <a:pPr algn="ctr"/>
                      <a:r>
                        <a:rPr lang="en-US" dirty="0" smtClean="0">
                          <a:solidFill>
                            <a:srgbClr val="0000FF"/>
                          </a:solidFill>
                        </a:rPr>
                        <a:t>0.01±0.04</a:t>
                      </a:r>
                      <a:endParaRPr lang="en-US" dirty="0">
                        <a:solidFill>
                          <a:srgbClr val="0000FF"/>
                        </a:solidFill>
                      </a:endParaRPr>
                    </a:p>
                  </a:txBody>
                  <a:tcPr>
                    <a:solidFill>
                      <a:schemeClr val="bg1"/>
                    </a:solidFill>
                  </a:tcPr>
                </a:tc>
                <a:extLst>
                  <a:ext uri="{0D108BD9-81ED-4DB2-BD59-A6C34878D82A}">
                    <a16:rowId xmlns:a16="http://schemas.microsoft.com/office/drawing/2014/main"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norm. TGT (</a:t>
                      </a:r>
                      <a:r>
                        <a:rPr lang="el-GR" dirty="0" smtClean="0">
                          <a:solidFill>
                            <a:srgbClr val="0000FF"/>
                          </a:solidFill>
                        </a:rPr>
                        <a:t>σΔΧ</a:t>
                      </a:r>
                      <a:r>
                        <a:rPr lang="en-US" dirty="0" smtClean="0">
                          <a:solidFill>
                            <a:srgbClr val="0000FF"/>
                          </a:solidFill>
                        </a:rPr>
                        <a:t>)</a:t>
                      </a:r>
                    </a:p>
                  </a:txBody>
                  <a:tcPr>
                    <a:solidFill>
                      <a:schemeClr val="bg1"/>
                    </a:solidFill>
                  </a:tcPr>
                </a:tc>
                <a:tc>
                  <a:txBody>
                    <a:bodyPr/>
                    <a:lstStyle/>
                    <a:p>
                      <a:pPr algn="ctr"/>
                      <a:r>
                        <a:rPr lang="en-US" dirty="0" smtClean="0">
                          <a:solidFill>
                            <a:srgbClr val="0000FF"/>
                          </a:solidFill>
                        </a:rPr>
                        <a:t>0.03±0.03</a:t>
                      </a:r>
                      <a:endParaRPr lang="en-US" dirty="0">
                        <a:solidFill>
                          <a:srgbClr val="0000FF"/>
                        </a:solidFill>
                      </a:endParaRPr>
                    </a:p>
                  </a:txBody>
                  <a:tcPr>
                    <a:solidFill>
                      <a:schemeClr val="bg1"/>
                    </a:solidFill>
                  </a:tcPr>
                </a:tc>
                <a:tc>
                  <a:txBody>
                    <a:bodyPr/>
                    <a:lstStyle/>
                    <a:p>
                      <a:pPr algn="ctr"/>
                      <a:r>
                        <a:rPr lang="en-US" dirty="0" smtClean="0">
                          <a:solidFill>
                            <a:srgbClr val="0000FF"/>
                          </a:solidFill>
                        </a:rPr>
                        <a:t>0.2±0.3</a:t>
                      </a:r>
                      <a:endParaRPr lang="en-US" dirty="0">
                        <a:solidFill>
                          <a:srgbClr val="0000FF"/>
                        </a:solidFill>
                      </a:endParaRPr>
                    </a:p>
                  </a:txBody>
                  <a:tcPr>
                    <a:solidFill>
                      <a:schemeClr val="bg1"/>
                    </a:solidFill>
                  </a:tcPr>
                </a:tc>
                <a:tc>
                  <a:txBody>
                    <a:bodyPr/>
                    <a:lstStyle/>
                    <a:p>
                      <a:pPr algn="ctr"/>
                      <a:r>
                        <a:rPr lang="en-US" dirty="0" smtClean="0">
                          <a:solidFill>
                            <a:srgbClr val="0000FF"/>
                          </a:solidFill>
                        </a:rPr>
                        <a:t>-0.1±</a:t>
                      </a:r>
                      <a:r>
                        <a:rPr lang="en-US" b="1" dirty="0" smtClean="0">
                          <a:solidFill>
                            <a:srgbClr val="0000FF"/>
                          </a:solidFill>
                        </a:rPr>
                        <a:t>0.1</a:t>
                      </a:r>
                      <a:endParaRPr lang="en-US" b="1" dirty="0">
                        <a:solidFill>
                          <a:srgbClr val="0000FF"/>
                        </a:solidFill>
                      </a:endParaRPr>
                    </a:p>
                  </a:txBody>
                  <a:tcPr>
                    <a:solidFill>
                      <a:schemeClr val="bg1"/>
                    </a:solidFill>
                  </a:tcPr>
                </a:tc>
                <a:tc>
                  <a:txBody>
                    <a:bodyPr/>
                    <a:lstStyle/>
                    <a:p>
                      <a:pPr algn="ctr"/>
                      <a:r>
                        <a:rPr lang="en-US" dirty="0" smtClean="0">
                          <a:solidFill>
                            <a:srgbClr val="0000FF"/>
                          </a:solidFill>
                        </a:rPr>
                        <a:t>0.005±0.01</a:t>
                      </a:r>
                      <a:endParaRPr lang="en-US" dirty="0">
                        <a:solidFill>
                          <a:srgbClr val="0000FF"/>
                        </a:solidFill>
                      </a:endParaRPr>
                    </a:p>
                  </a:txBody>
                  <a:tcPr>
                    <a:solidFill>
                      <a:schemeClr val="bg1"/>
                    </a:solidFill>
                  </a:tcPr>
                </a:tc>
                <a:extLst>
                  <a:ext uri="{0D108BD9-81ED-4DB2-BD59-A6C34878D82A}">
                    <a16:rowId xmlns:a16="http://schemas.microsoft.com/office/drawing/2014/main" val="10009"/>
                  </a:ext>
                </a:extLst>
              </a:tr>
              <a:tr h="370840">
                <a:tc>
                  <a:txBody>
                    <a:bodyPr/>
                    <a:lstStyle/>
                    <a:p>
                      <a:pPr algn="ctr"/>
                      <a:r>
                        <a:rPr lang="en-US" b="1" i="1" dirty="0" smtClean="0"/>
                        <a:t>u</a:t>
                      </a:r>
                      <a:r>
                        <a:rPr lang="en-US" b="1" dirty="0" smtClean="0"/>
                        <a:t> (68% CL)</a:t>
                      </a:r>
                      <a:endParaRPr lang="en-US" b="1" dirty="0"/>
                    </a:p>
                  </a:txBody>
                  <a:tcPr anchor="ctr">
                    <a:solidFill>
                      <a:schemeClr val="bg1"/>
                    </a:solidFill>
                  </a:tcPr>
                </a:tc>
                <a:tc>
                  <a:txBody>
                    <a:bodyPr/>
                    <a:lstStyle/>
                    <a:p>
                      <a:pPr algn="ctr"/>
                      <a:r>
                        <a:rPr lang="en-US" b="1" dirty="0" smtClean="0"/>
                        <a:t>0.08 </a:t>
                      </a:r>
                    </a:p>
                  </a:txBody>
                  <a:tcPr anchor="ctr">
                    <a:solidFill>
                      <a:schemeClr val="bg1"/>
                    </a:solidFill>
                  </a:tcPr>
                </a:tc>
                <a:tc>
                  <a:txBody>
                    <a:bodyPr/>
                    <a:lstStyle/>
                    <a:p>
                      <a:pPr algn="ctr"/>
                      <a:r>
                        <a:rPr lang="en-US" b="1" dirty="0" smtClean="0"/>
                        <a:t>0.9</a:t>
                      </a:r>
                      <a:endParaRPr lang="en-US" b="1" dirty="0"/>
                    </a:p>
                  </a:txBody>
                  <a:tcPr anchor="ctr">
                    <a:solidFill>
                      <a:schemeClr val="bg1"/>
                    </a:solidFill>
                  </a:tcPr>
                </a:tc>
                <a:tc>
                  <a:txBody>
                    <a:bodyPr/>
                    <a:lstStyle/>
                    <a:p>
                      <a:pPr algn="ctr"/>
                      <a:r>
                        <a:rPr lang="en-US" b="1" dirty="0" smtClean="0"/>
                        <a:t>0.26</a:t>
                      </a:r>
                      <a:endParaRPr lang="en-US" b="1" dirty="0"/>
                    </a:p>
                  </a:txBody>
                  <a:tcPr anchor="ctr">
                    <a:solidFill>
                      <a:schemeClr val="bg1"/>
                    </a:solidFill>
                  </a:tcPr>
                </a:tc>
                <a:tc>
                  <a:txBody>
                    <a:bodyPr/>
                    <a:lstStyle/>
                    <a:p>
                      <a:pPr algn="ctr"/>
                      <a:r>
                        <a:rPr lang="en-US" b="1" dirty="0" smtClean="0"/>
                        <a:t>0.04</a:t>
                      </a:r>
                      <a:endParaRPr lang="en-US" b="1" dirty="0"/>
                    </a:p>
                  </a:txBody>
                  <a:tcPr anchor="c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59179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640" y="10955"/>
            <a:ext cx="8602720" cy="523220"/>
          </a:xfrm>
          <a:prstGeom prst="rect">
            <a:avLst/>
          </a:prstGeom>
          <a:noFill/>
        </p:spPr>
        <p:txBody>
          <a:bodyPr wrap="square" rtlCol="0">
            <a:spAutoFit/>
          </a:bodyPr>
          <a:lstStyle/>
          <a:p>
            <a:pPr algn="ctr"/>
            <a:r>
              <a:rPr lang="en-US" sz="2800" dirty="0">
                <a:solidFill>
                  <a:srgbClr val="C00000"/>
                </a:solidFill>
              </a:rPr>
              <a:t>Site-specific components excluded: SPO CO</a:t>
            </a:r>
            <a:r>
              <a:rPr lang="en-US" sz="2800" baseline="-25000" dirty="0">
                <a:solidFill>
                  <a:srgbClr val="C00000"/>
                </a:solidFill>
              </a:rPr>
              <a:t>2</a:t>
            </a:r>
            <a:r>
              <a:rPr lang="en-US" sz="2800" dirty="0">
                <a:solidFill>
                  <a:srgbClr val="C00000"/>
                </a:solidFill>
              </a:rPr>
              <a:t> storage effect</a:t>
            </a:r>
            <a:endParaRPr lang="en-US" sz="2800"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450" y="653274"/>
            <a:ext cx="4572000" cy="30061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6735" y="3774645"/>
            <a:ext cx="4572000" cy="2957966"/>
          </a:xfrm>
          <a:prstGeom prst="rect">
            <a:avLst/>
          </a:prstGeom>
        </p:spPr>
      </p:pic>
      <p:sp>
        <p:nvSpPr>
          <p:cNvPr id="6" name="TextBox 5"/>
          <p:cNvSpPr txBox="1"/>
          <p:nvPr/>
        </p:nvSpPr>
        <p:spPr>
          <a:xfrm>
            <a:off x="6633671" y="894271"/>
            <a:ext cx="3802095" cy="461665"/>
          </a:xfrm>
          <a:prstGeom prst="rect">
            <a:avLst/>
          </a:prstGeom>
          <a:noFill/>
        </p:spPr>
        <p:txBody>
          <a:bodyPr wrap="square" rtlCol="0">
            <a:spAutoFit/>
          </a:bodyPr>
          <a:lstStyle/>
          <a:p>
            <a:r>
              <a:rPr lang="en-US" sz="2400" dirty="0"/>
              <a:t>Differences: Flask - in situ</a:t>
            </a:r>
            <a:endParaRPr lang="en-US" sz="2400" dirty="0"/>
          </a:p>
        </p:txBody>
      </p:sp>
    </p:spTree>
    <p:extLst>
      <p:ext uri="{BB962C8B-B14F-4D97-AF65-F5344CB8AC3E}">
        <p14:creationId xmlns:p14="http://schemas.microsoft.com/office/powerpoint/2010/main" val="1230186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98320" y="894080"/>
          <a:ext cx="8663940" cy="3708400"/>
        </p:xfrm>
        <a:graphic>
          <a:graphicData uri="http://schemas.openxmlformats.org/drawingml/2006/table">
            <a:tbl>
              <a:tblPr firstRow="1" bandRow="1">
                <a:tableStyleId>{5C22544A-7EE6-4342-B048-85BDC9FD1C3A}</a:tableStyleId>
              </a:tblPr>
              <a:tblGrid>
                <a:gridCol w="2887980">
                  <a:extLst>
                    <a:ext uri="{9D8B030D-6E8A-4147-A177-3AD203B41FA5}">
                      <a16:colId xmlns:a16="http://schemas.microsoft.com/office/drawing/2014/main" val="20000"/>
                    </a:ext>
                  </a:extLst>
                </a:gridCol>
                <a:gridCol w="2887980">
                  <a:extLst>
                    <a:ext uri="{9D8B030D-6E8A-4147-A177-3AD203B41FA5}">
                      <a16:colId xmlns:a16="http://schemas.microsoft.com/office/drawing/2014/main" val="20001"/>
                    </a:ext>
                  </a:extLst>
                </a:gridCol>
                <a:gridCol w="2887980">
                  <a:extLst>
                    <a:ext uri="{9D8B030D-6E8A-4147-A177-3AD203B41FA5}">
                      <a16:colId xmlns:a16="http://schemas.microsoft.com/office/drawing/2014/main" val="20002"/>
                    </a:ext>
                  </a:extLst>
                </a:gridCol>
              </a:tblGrid>
              <a:tr h="370840">
                <a:tc gridSpan="3">
                  <a:txBody>
                    <a:bodyPr/>
                    <a:lstStyle/>
                    <a:p>
                      <a:pPr algn="ctr"/>
                      <a:r>
                        <a:rPr lang="en-US" dirty="0" smtClean="0"/>
                        <a:t>CO</a:t>
                      </a:r>
                      <a:r>
                        <a:rPr lang="en-US" baseline="-25000" dirty="0" smtClean="0"/>
                        <a:t>2</a:t>
                      </a:r>
                      <a:r>
                        <a:rPr lang="en-US" dirty="0" smtClean="0"/>
                        <a:t> Corrections (vary with analysis system)</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smtClean="0">
                          <a:solidFill>
                            <a:srgbClr val="C00000"/>
                          </a:solidFill>
                        </a:rPr>
                        <a:t>Date</a:t>
                      </a:r>
                      <a:r>
                        <a:rPr lang="en-US" b="1" baseline="0" dirty="0" smtClean="0">
                          <a:solidFill>
                            <a:srgbClr val="C00000"/>
                          </a:solidFill>
                        </a:rPr>
                        <a:t> Range</a:t>
                      </a:r>
                      <a:endParaRPr lang="en-US" b="1" dirty="0">
                        <a:solidFill>
                          <a:srgbClr val="C00000"/>
                        </a:solidFill>
                      </a:endParaRPr>
                    </a:p>
                  </a:txBody>
                  <a:tcPr/>
                </a:tc>
                <a:tc>
                  <a:txBody>
                    <a:bodyPr/>
                    <a:lstStyle/>
                    <a:p>
                      <a:pPr algn="ctr"/>
                      <a:r>
                        <a:rPr lang="en-US" b="1" dirty="0" smtClean="0">
                          <a:solidFill>
                            <a:srgbClr val="C00000"/>
                          </a:solidFill>
                        </a:rPr>
                        <a:t>Reason</a:t>
                      </a:r>
                      <a:endParaRPr lang="en-US" b="1" dirty="0">
                        <a:solidFill>
                          <a:srgbClr val="C00000"/>
                        </a:solidFill>
                      </a:endParaRPr>
                    </a:p>
                  </a:txBody>
                  <a:tcPr/>
                </a:tc>
                <a:tc>
                  <a:txBody>
                    <a:bodyPr/>
                    <a:lstStyle/>
                    <a:p>
                      <a:pPr algn="ctr"/>
                      <a:r>
                        <a:rPr lang="en-US" b="1" dirty="0" smtClean="0">
                          <a:solidFill>
                            <a:srgbClr val="C00000"/>
                          </a:solidFill>
                        </a:rPr>
                        <a:t>Magnitude</a:t>
                      </a:r>
                      <a:endParaRPr lang="en-US" b="1" dirty="0">
                        <a:solidFill>
                          <a:srgbClr val="C00000"/>
                        </a:solidFill>
                      </a:endParaRPr>
                    </a:p>
                  </a:txBody>
                  <a:tcPr/>
                </a:tc>
                <a:extLst>
                  <a:ext uri="{0D108BD9-81ED-4DB2-BD59-A6C34878D82A}">
                    <a16:rowId xmlns:a16="http://schemas.microsoft.com/office/drawing/2014/main" val="10001"/>
                  </a:ext>
                </a:extLst>
              </a:tr>
              <a:tr h="370840">
                <a:tc>
                  <a:txBody>
                    <a:bodyPr/>
                    <a:lstStyle/>
                    <a:p>
                      <a:pPr algn="ctr"/>
                      <a:r>
                        <a:rPr lang="en-US" dirty="0" smtClean="0">
                          <a:solidFill>
                            <a:srgbClr val="0000FF"/>
                          </a:solidFill>
                        </a:rPr>
                        <a:t>1968-01</a:t>
                      </a:r>
                      <a:r>
                        <a:rPr lang="en-US" baseline="0" dirty="0" smtClean="0">
                          <a:solidFill>
                            <a:srgbClr val="0000FF"/>
                          </a:solidFill>
                        </a:rPr>
                        <a:t> - 1975-04</a:t>
                      </a:r>
                      <a:endParaRPr lang="en-US" dirty="0">
                        <a:solidFill>
                          <a:srgbClr val="0000FF"/>
                        </a:solidFill>
                      </a:endParaRPr>
                    </a:p>
                  </a:txBody>
                  <a:tcPr/>
                </a:tc>
                <a:tc>
                  <a:txBody>
                    <a:bodyPr/>
                    <a:lstStyle/>
                    <a:p>
                      <a:pPr algn="ctr"/>
                      <a:r>
                        <a:rPr lang="en-US" dirty="0" smtClean="0">
                          <a:solidFill>
                            <a:srgbClr val="0000FF"/>
                          </a:solidFill>
                        </a:rPr>
                        <a:t>P-broadening</a:t>
                      </a:r>
                      <a:endParaRPr lang="en-US" dirty="0">
                        <a:solidFill>
                          <a:srgbClr val="0000FF"/>
                        </a:solidFill>
                      </a:endParaRPr>
                    </a:p>
                  </a:txBody>
                  <a:tcPr/>
                </a:tc>
                <a:tc>
                  <a:txBody>
                    <a:bodyPr/>
                    <a:lstStyle/>
                    <a:p>
                      <a:pPr algn="ctr"/>
                      <a:r>
                        <a:rPr lang="en-US" dirty="0" smtClean="0">
                          <a:solidFill>
                            <a:srgbClr val="0000FF"/>
                          </a:solidFill>
                        </a:rPr>
                        <a:t>3.5-4.5</a:t>
                      </a:r>
                      <a:r>
                        <a:rPr lang="en-US" baseline="0" dirty="0" smtClean="0">
                          <a:solidFill>
                            <a:srgbClr val="0000FF"/>
                          </a:solidFill>
                        </a:rPr>
                        <a:t> ppm</a:t>
                      </a:r>
                      <a:endParaRPr lang="en-US" dirty="0">
                        <a:solidFill>
                          <a:srgbClr val="0000FF"/>
                        </a:solidFill>
                      </a:endParaRPr>
                    </a:p>
                  </a:txBody>
                  <a:tcPr/>
                </a:tc>
                <a:extLst>
                  <a:ext uri="{0D108BD9-81ED-4DB2-BD59-A6C34878D82A}">
                    <a16:rowId xmlns:a16="http://schemas.microsoft.com/office/drawing/2014/main" val="10002"/>
                  </a:ext>
                </a:extLst>
              </a:tr>
              <a:tr h="370840">
                <a:tc>
                  <a:txBody>
                    <a:bodyPr/>
                    <a:lstStyle/>
                    <a:p>
                      <a:pPr algn="ctr"/>
                      <a:r>
                        <a:rPr lang="en-US" dirty="0" smtClean="0">
                          <a:solidFill>
                            <a:srgbClr val="0000FF"/>
                          </a:solidFill>
                        </a:rPr>
                        <a:t>1975-04 - 1977-11</a:t>
                      </a:r>
                      <a:endParaRPr lang="en-US" dirty="0">
                        <a:solidFill>
                          <a:srgbClr val="0000FF"/>
                        </a:solidFill>
                      </a:endParaRPr>
                    </a:p>
                  </a:txBody>
                  <a:tcPr/>
                </a:tc>
                <a:tc>
                  <a:txBody>
                    <a:bodyPr/>
                    <a:lstStyle/>
                    <a:p>
                      <a:pPr algn="ctr"/>
                      <a:r>
                        <a:rPr lang="en-US" dirty="0" smtClean="0">
                          <a:solidFill>
                            <a:srgbClr val="0000FF"/>
                          </a:solidFill>
                        </a:rPr>
                        <a:t>P-broadening</a:t>
                      </a:r>
                      <a:r>
                        <a:rPr lang="en-US" baseline="0" dirty="0" smtClean="0">
                          <a:solidFill>
                            <a:srgbClr val="0000FF"/>
                          </a:solidFill>
                        </a:rPr>
                        <a:t>; bias</a:t>
                      </a:r>
                      <a:endParaRPr lang="en-US" dirty="0">
                        <a:solidFill>
                          <a:srgbClr val="0000FF"/>
                        </a:solidFill>
                      </a:endParaRPr>
                    </a:p>
                  </a:txBody>
                  <a:tcPr/>
                </a:tc>
                <a:tc>
                  <a:txBody>
                    <a:bodyPr/>
                    <a:lstStyle/>
                    <a:p>
                      <a:pPr algn="ctr"/>
                      <a:r>
                        <a:rPr lang="en-US" dirty="0" smtClean="0">
                          <a:solidFill>
                            <a:srgbClr val="0000FF"/>
                          </a:solidFill>
                        </a:rPr>
                        <a:t>2.5-3.25 ppm; -0.45 ppm</a:t>
                      </a:r>
                      <a:endParaRPr lang="en-US" dirty="0">
                        <a:solidFill>
                          <a:srgbClr val="0000FF"/>
                        </a:solidFill>
                      </a:endParaRPr>
                    </a:p>
                  </a:txBody>
                  <a:tcPr/>
                </a:tc>
                <a:extLst>
                  <a:ext uri="{0D108BD9-81ED-4DB2-BD59-A6C34878D82A}">
                    <a16:rowId xmlns:a16="http://schemas.microsoft.com/office/drawing/2014/main" val="10003"/>
                  </a:ext>
                </a:extLst>
              </a:tr>
              <a:tr h="370840">
                <a:tc>
                  <a:txBody>
                    <a:bodyPr/>
                    <a:lstStyle/>
                    <a:p>
                      <a:pPr algn="ctr"/>
                      <a:r>
                        <a:rPr lang="en-US" dirty="0" smtClean="0">
                          <a:solidFill>
                            <a:srgbClr val="0000FF"/>
                          </a:solidFill>
                        </a:rPr>
                        <a:t>1977-11 - 1978-08</a:t>
                      </a:r>
                      <a:endParaRPr lang="en-US" dirty="0">
                        <a:solidFill>
                          <a:srgbClr val="0000FF"/>
                        </a:solidFill>
                      </a:endParaRPr>
                    </a:p>
                  </a:txBody>
                  <a:tcPr/>
                </a:tc>
                <a:tc>
                  <a:txBody>
                    <a:bodyPr/>
                    <a:lstStyle/>
                    <a:p>
                      <a:pPr algn="ctr"/>
                      <a:r>
                        <a:rPr lang="en-US" dirty="0" smtClean="0">
                          <a:solidFill>
                            <a:srgbClr val="0000FF"/>
                          </a:solidFill>
                        </a:rPr>
                        <a:t>P-broadening; NDIR drift</a:t>
                      </a:r>
                      <a:endParaRPr lang="en-US" dirty="0">
                        <a:solidFill>
                          <a:srgbClr val="0000FF"/>
                        </a:solidFill>
                      </a:endParaRPr>
                    </a:p>
                  </a:txBody>
                  <a:tcPr/>
                </a:tc>
                <a:tc>
                  <a:txBody>
                    <a:bodyPr/>
                    <a:lstStyle/>
                    <a:p>
                      <a:pPr algn="ctr"/>
                      <a:r>
                        <a:rPr lang="en-US" dirty="0" smtClean="0">
                          <a:solidFill>
                            <a:srgbClr val="0000FF"/>
                          </a:solidFill>
                        </a:rPr>
                        <a:t>2.5-3.25 ppm; ≤1.6 ppm</a:t>
                      </a:r>
                      <a:endParaRPr lang="en-US" dirty="0">
                        <a:solidFill>
                          <a:srgbClr val="0000FF"/>
                        </a:solidFill>
                      </a:endParaRPr>
                    </a:p>
                  </a:txBody>
                  <a:tcPr/>
                </a:tc>
                <a:extLst>
                  <a:ext uri="{0D108BD9-81ED-4DB2-BD59-A6C34878D82A}">
                    <a16:rowId xmlns:a16="http://schemas.microsoft.com/office/drawing/2014/main" val="10004"/>
                  </a:ext>
                </a:extLst>
              </a:tr>
              <a:tr h="370840">
                <a:tc>
                  <a:txBody>
                    <a:bodyPr/>
                    <a:lstStyle/>
                    <a:p>
                      <a:pPr algn="ctr"/>
                      <a:r>
                        <a:rPr lang="en-US" dirty="0" smtClean="0">
                          <a:solidFill>
                            <a:srgbClr val="0000FF"/>
                          </a:solidFill>
                        </a:rPr>
                        <a:t>Pre-1978</a:t>
                      </a:r>
                      <a:endParaRPr lang="en-US" dirty="0">
                        <a:solidFill>
                          <a:srgbClr val="0000FF"/>
                        </a:solidFill>
                      </a:endParaRPr>
                    </a:p>
                  </a:txBody>
                  <a:tcPr/>
                </a:tc>
                <a:tc>
                  <a:txBody>
                    <a:bodyPr/>
                    <a:lstStyle/>
                    <a:p>
                      <a:pPr algn="ctr"/>
                      <a:r>
                        <a:rPr lang="en-US" dirty="0" smtClean="0">
                          <a:solidFill>
                            <a:srgbClr val="0000FF"/>
                          </a:solidFill>
                        </a:rPr>
                        <a:t>Analyzer nonlinearity</a:t>
                      </a:r>
                      <a:endParaRPr lang="en-US" dirty="0">
                        <a:solidFill>
                          <a:srgbClr val="0000FF"/>
                        </a:solidFill>
                      </a:endParaRPr>
                    </a:p>
                  </a:txBody>
                  <a:tcPr/>
                </a:tc>
                <a:tc>
                  <a:txBody>
                    <a:bodyPr/>
                    <a:lstStyle/>
                    <a:p>
                      <a:pPr algn="ctr"/>
                      <a:r>
                        <a:rPr lang="en-US" dirty="0" smtClean="0">
                          <a:solidFill>
                            <a:srgbClr val="0000FF"/>
                          </a:solidFill>
                        </a:rPr>
                        <a:t>Up to 0.3 ppm</a:t>
                      </a:r>
                      <a:endParaRPr lang="en-US" dirty="0">
                        <a:solidFill>
                          <a:srgbClr val="0000FF"/>
                        </a:solidFill>
                      </a:endParaRPr>
                    </a:p>
                  </a:txBody>
                  <a:tcPr/>
                </a:tc>
                <a:extLst>
                  <a:ext uri="{0D108BD9-81ED-4DB2-BD59-A6C34878D82A}">
                    <a16:rowId xmlns:a16="http://schemas.microsoft.com/office/drawing/2014/main" val="10009"/>
                  </a:ext>
                </a:extLst>
              </a:tr>
              <a:tr h="370840">
                <a:tc>
                  <a:txBody>
                    <a:bodyPr/>
                    <a:lstStyle/>
                    <a:p>
                      <a:pPr algn="ctr"/>
                      <a:r>
                        <a:rPr lang="en-US" dirty="0" smtClean="0">
                          <a:solidFill>
                            <a:srgbClr val="0000FF"/>
                          </a:solidFill>
                        </a:rPr>
                        <a:t>1978-09 - 1979-01</a:t>
                      </a:r>
                      <a:endParaRPr lang="en-US" dirty="0">
                        <a:solidFill>
                          <a:srgbClr val="0000FF"/>
                        </a:solidFill>
                      </a:endParaRPr>
                    </a:p>
                  </a:txBody>
                  <a:tcPr/>
                </a:tc>
                <a:tc>
                  <a:txBody>
                    <a:bodyPr/>
                    <a:lstStyle/>
                    <a:p>
                      <a:pPr algn="ctr"/>
                      <a:r>
                        <a:rPr lang="en-US" dirty="0" smtClean="0">
                          <a:solidFill>
                            <a:srgbClr val="0000FF"/>
                          </a:solidFill>
                        </a:rPr>
                        <a:t>P-broadening</a:t>
                      </a:r>
                      <a:endParaRPr lang="en-US" dirty="0">
                        <a:solidFill>
                          <a:srgbClr val="0000FF"/>
                        </a:solidFill>
                      </a:endParaRPr>
                    </a:p>
                  </a:txBody>
                  <a:tcPr/>
                </a:tc>
                <a:tc>
                  <a:txBody>
                    <a:bodyPr/>
                    <a:lstStyle/>
                    <a:p>
                      <a:pPr algn="ctr"/>
                      <a:r>
                        <a:rPr lang="en-US" dirty="0" smtClean="0">
                          <a:solidFill>
                            <a:srgbClr val="0000FF"/>
                          </a:solidFill>
                        </a:rPr>
                        <a:t>2.5-3.25 ppm</a:t>
                      </a:r>
                      <a:endParaRPr lang="en-US" dirty="0">
                        <a:solidFill>
                          <a:srgbClr val="0000FF"/>
                        </a:solidFill>
                      </a:endParaRPr>
                    </a:p>
                  </a:txBody>
                  <a:tcPr/>
                </a:tc>
                <a:extLst>
                  <a:ext uri="{0D108BD9-81ED-4DB2-BD59-A6C34878D82A}">
                    <a16:rowId xmlns:a16="http://schemas.microsoft.com/office/drawing/2014/main" val="10005"/>
                  </a:ext>
                </a:extLst>
              </a:tr>
              <a:tr h="370840">
                <a:tc>
                  <a:txBody>
                    <a:bodyPr/>
                    <a:lstStyle/>
                    <a:p>
                      <a:pPr algn="ctr"/>
                      <a:r>
                        <a:rPr lang="en-US" dirty="0" smtClean="0">
                          <a:solidFill>
                            <a:srgbClr val="0000FF"/>
                          </a:solidFill>
                        </a:rPr>
                        <a:t>1979-02 - 1982-04</a:t>
                      </a:r>
                      <a:endParaRPr lang="en-US" dirty="0">
                        <a:solidFill>
                          <a:srgbClr val="0000FF"/>
                        </a:solidFill>
                      </a:endParaRPr>
                    </a:p>
                  </a:txBody>
                  <a:tcPr/>
                </a:tc>
                <a:tc>
                  <a:txBody>
                    <a:bodyPr/>
                    <a:lstStyle/>
                    <a:p>
                      <a:pPr algn="ctr"/>
                      <a:r>
                        <a:rPr lang="en-US" dirty="0" err="1" smtClean="0">
                          <a:solidFill>
                            <a:srgbClr val="0000FF"/>
                          </a:solidFill>
                        </a:rPr>
                        <a:t>Toepler</a:t>
                      </a:r>
                      <a:r>
                        <a:rPr lang="en-US" dirty="0" smtClean="0">
                          <a:solidFill>
                            <a:srgbClr val="0000FF"/>
                          </a:solidFill>
                        </a:rPr>
                        <a:t> pump contamination</a:t>
                      </a:r>
                      <a:endParaRPr lang="en-US" dirty="0">
                        <a:solidFill>
                          <a:srgbClr val="0000FF"/>
                        </a:solidFill>
                      </a:endParaRPr>
                    </a:p>
                  </a:txBody>
                  <a:tcPr/>
                </a:tc>
                <a:tc>
                  <a:txBody>
                    <a:bodyPr/>
                    <a:lstStyle/>
                    <a:p>
                      <a:pPr algn="ctr"/>
                      <a:r>
                        <a:rPr lang="en-US" dirty="0" smtClean="0">
                          <a:solidFill>
                            <a:srgbClr val="0000FF"/>
                          </a:solidFill>
                        </a:rPr>
                        <a:t>Site specific: -1 to -0.38 ppm</a:t>
                      </a:r>
                      <a:endParaRPr lang="en-US" dirty="0">
                        <a:solidFill>
                          <a:srgbClr val="0000FF"/>
                        </a:solidFill>
                      </a:endParaRPr>
                    </a:p>
                  </a:txBody>
                  <a:tcPr/>
                </a:tc>
                <a:extLst>
                  <a:ext uri="{0D108BD9-81ED-4DB2-BD59-A6C34878D82A}">
                    <a16:rowId xmlns:a16="http://schemas.microsoft.com/office/drawing/2014/main" val="10006"/>
                  </a:ext>
                </a:extLst>
              </a:tr>
              <a:tr h="370840">
                <a:tc>
                  <a:txBody>
                    <a:bodyPr/>
                    <a:lstStyle/>
                    <a:p>
                      <a:pPr algn="ctr"/>
                      <a:r>
                        <a:rPr lang="en-US" dirty="0" smtClean="0">
                          <a:solidFill>
                            <a:srgbClr val="0000FF"/>
                          </a:solidFill>
                        </a:rPr>
                        <a:t>1980-05 - 1999-12</a:t>
                      </a:r>
                      <a:endParaRPr lang="en-US" dirty="0">
                        <a:solidFill>
                          <a:srgbClr val="0000FF"/>
                        </a:solidFill>
                      </a:endParaRPr>
                    </a:p>
                  </a:txBody>
                  <a:tcPr/>
                </a:tc>
                <a:tc>
                  <a:txBody>
                    <a:bodyPr/>
                    <a:lstStyle/>
                    <a:p>
                      <a:pPr algn="ctr"/>
                      <a:r>
                        <a:rPr lang="en-US" dirty="0" smtClean="0">
                          <a:solidFill>
                            <a:srgbClr val="0000FF"/>
                          </a:solidFill>
                        </a:rPr>
                        <a:t>Analyzer system bias</a:t>
                      </a:r>
                      <a:endParaRPr lang="en-US" dirty="0">
                        <a:solidFill>
                          <a:srgbClr val="0000FF"/>
                        </a:solidFill>
                      </a:endParaRPr>
                    </a:p>
                  </a:txBody>
                  <a:tcPr/>
                </a:tc>
                <a:tc>
                  <a:txBody>
                    <a:bodyPr/>
                    <a:lstStyle/>
                    <a:p>
                      <a:pPr algn="ctr"/>
                      <a:r>
                        <a:rPr lang="en-US" dirty="0" smtClean="0">
                          <a:solidFill>
                            <a:srgbClr val="0000FF"/>
                          </a:solidFill>
                        </a:rPr>
                        <a:t>0.1-0.24 ppm</a:t>
                      </a:r>
                      <a:endParaRPr lang="en-US" dirty="0">
                        <a:solidFill>
                          <a:srgbClr val="0000FF"/>
                        </a:solidFill>
                      </a:endParaRPr>
                    </a:p>
                  </a:txBody>
                  <a:tcPr/>
                </a:tc>
                <a:extLst>
                  <a:ext uri="{0D108BD9-81ED-4DB2-BD59-A6C34878D82A}">
                    <a16:rowId xmlns:a16="http://schemas.microsoft.com/office/drawing/2014/main" val="10007"/>
                  </a:ext>
                </a:extLst>
              </a:tr>
              <a:tr h="370840">
                <a:tc>
                  <a:txBody>
                    <a:bodyPr/>
                    <a:lstStyle/>
                    <a:p>
                      <a:pPr algn="ctr"/>
                      <a:r>
                        <a:rPr lang="en-US" dirty="0" smtClean="0">
                          <a:solidFill>
                            <a:srgbClr val="0000FF"/>
                          </a:solidFill>
                        </a:rPr>
                        <a:t>1979-28 - 1980-07</a:t>
                      </a:r>
                      <a:endParaRPr lang="en-US" dirty="0">
                        <a:solidFill>
                          <a:srgbClr val="0000FF"/>
                        </a:solidFill>
                      </a:endParaRPr>
                    </a:p>
                  </a:txBody>
                  <a:tcPr/>
                </a:tc>
                <a:tc>
                  <a:txBody>
                    <a:bodyPr/>
                    <a:lstStyle/>
                    <a:p>
                      <a:pPr algn="ctr"/>
                      <a:r>
                        <a:rPr lang="en-US" dirty="0" smtClean="0">
                          <a:solidFill>
                            <a:srgbClr val="0000FF"/>
                          </a:solidFill>
                        </a:rPr>
                        <a:t>CO</a:t>
                      </a:r>
                      <a:r>
                        <a:rPr lang="en-US" baseline="-25000" dirty="0" smtClean="0">
                          <a:solidFill>
                            <a:srgbClr val="0000FF"/>
                          </a:solidFill>
                        </a:rPr>
                        <a:t>2</a:t>
                      </a:r>
                      <a:r>
                        <a:rPr lang="en-US" dirty="0" smtClean="0">
                          <a:solidFill>
                            <a:srgbClr val="0000FF"/>
                          </a:solidFill>
                        </a:rPr>
                        <a:t> growth in flasks</a:t>
                      </a:r>
                      <a:endParaRPr lang="en-US" dirty="0">
                        <a:solidFill>
                          <a:srgbClr val="0000FF"/>
                        </a:solidFill>
                      </a:endParaRPr>
                    </a:p>
                  </a:txBody>
                  <a:tcPr/>
                </a:tc>
                <a:tc>
                  <a:txBody>
                    <a:bodyPr/>
                    <a:lstStyle/>
                    <a:p>
                      <a:pPr algn="ctr"/>
                      <a:r>
                        <a:rPr lang="en-US" dirty="0" smtClean="0">
                          <a:solidFill>
                            <a:srgbClr val="0000FF"/>
                          </a:solidFill>
                        </a:rPr>
                        <a:t>Site specific: -3.2 ppm</a:t>
                      </a:r>
                      <a:endParaRPr lang="en-US" dirty="0">
                        <a:solidFill>
                          <a:srgbClr val="0000FF"/>
                        </a:solidFill>
                      </a:endParaRPr>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3244215" y="171450"/>
            <a:ext cx="5703570" cy="523220"/>
          </a:xfrm>
          <a:prstGeom prst="rect">
            <a:avLst/>
          </a:prstGeom>
          <a:noFill/>
        </p:spPr>
        <p:txBody>
          <a:bodyPr wrap="square" rtlCol="0">
            <a:spAutoFit/>
          </a:bodyPr>
          <a:lstStyle/>
          <a:p>
            <a:pPr algn="ctr"/>
            <a:r>
              <a:rPr lang="en-US" sz="2800" dirty="0">
                <a:solidFill>
                  <a:srgbClr val="0000FF"/>
                </a:solidFill>
              </a:rPr>
              <a:t>Other Contributions to Uncertainty</a:t>
            </a:r>
            <a:endParaRPr lang="en-US" sz="2800" dirty="0">
              <a:solidFill>
                <a:srgbClr val="0000FF"/>
              </a:solidFill>
            </a:endParaRPr>
          </a:p>
        </p:txBody>
      </p:sp>
      <p:sp>
        <p:nvSpPr>
          <p:cNvPr id="4" name="TextBox 3"/>
          <p:cNvSpPr txBox="1"/>
          <p:nvPr/>
        </p:nvSpPr>
        <p:spPr>
          <a:xfrm>
            <a:off x="1775460" y="4560570"/>
            <a:ext cx="8641080" cy="1631216"/>
          </a:xfrm>
          <a:prstGeom prst="rect">
            <a:avLst/>
          </a:prstGeom>
          <a:noFill/>
        </p:spPr>
        <p:txBody>
          <a:bodyPr wrap="square" rtlCol="0">
            <a:spAutoFit/>
          </a:bodyPr>
          <a:lstStyle/>
          <a:p>
            <a:r>
              <a:rPr lang="en-US" sz="2000" b="1" dirty="0">
                <a:solidFill>
                  <a:srgbClr val="C00000"/>
                </a:solidFill>
              </a:rPr>
              <a:t>Sampling method:</a:t>
            </a:r>
            <a:r>
              <a:rPr lang="en-US" sz="2000" dirty="0">
                <a:solidFill>
                  <a:srgbClr val="0000FF"/>
                </a:solidFill>
              </a:rPr>
              <a:t> </a:t>
            </a:r>
          </a:p>
          <a:p>
            <a:r>
              <a:rPr lang="en-US" sz="2000" dirty="0">
                <a:solidFill>
                  <a:srgbClr val="0000FF"/>
                </a:solidFill>
              </a:rPr>
              <a:t>Hand aspirated (1968 to mid-1981) vs compressor package (1981 - present)</a:t>
            </a:r>
          </a:p>
          <a:p>
            <a:r>
              <a:rPr lang="en-US" sz="2000" dirty="0">
                <a:solidFill>
                  <a:srgbClr val="0000FF"/>
                </a:solidFill>
              </a:rPr>
              <a:t>	</a:t>
            </a:r>
            <a:r>
              <a:rPr lang="en-US" sz="2000" dirty="0">
                <a:solidFill>
                  <a:srgbClr val="0000FF"/>
                </a:solidFill>
              </a:rPr>
              <a:t>Evaluation is difficult</a:t>
            </a:r>
          </a:p>
          <a:p>
            <a:r>
              <a:rPr lang="en-US" sz="2000" b="1" dirty="0">
                <a:solidFill>
                  <a:srgbClr val="C00000"/>
                </a:solidFill>
              </a:rPr>
              <a:t>Flask Type:</a:t>
            </a:r>
          </a:p>
          <a:p>
            <a:r>
              <a:rPr lang="en-US" sz="2000" dirty="0">
                <a:solidFill>
                  <a:srgbClr val="0000FF"/>
                </a:solidFill>
              </a:rPr>
              <a:t>Greased vs O-ring sealed; Flask volume</a:t>
            </a:r>
            <a:endParaRPr lang="en-US" sz="2000" dirty="0">
              <a:solidFill>
                <a:srgbClr val="0000FF"/>
              </a:solidFill>
            </a:endParaRPr>
          </a:p>
        </p:txBody>
      </p:sp>
    </p:spTree>
    <p:extLst>
      <p:ext uri="{BB962C8B-B14F-4D97-AF65-F5344CB8AC3E}">
        <p14:creationId xmlns:p14="http://schemas.microsoft.com/office/powerpoint/2010/main" val="37106576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990850" y="596900"/>
          <a:ext cx="6096000" cy="37084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r>
                        <a:rPr lang="en-US" dirty="0" smtClean="0"/>
                        <a:t>CO</a:t>
                      </a:r>
                      <a:r>
                        <a:rPr lang="en-US" baseline="-25000" dirty="0" smtClean="0"/>
                        <a:t>2</a:t>
                      </a:r>
                      <a:r>
                        <a:rPr lang="en-US" dirty="0" smtClean="0"/>
                        <a:t> Flask-air Measurement Uncertainty</a:t>
                      </a:r>
                      <a:r>
                        <a:rPr lang="en-US" baseline="0" dirty="0" smtClean="0"/>
                        <a:t> (~1975)</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smtClean="0">
                          <a:solidFill>
                            <a:srgbClr val="C00000"/>
                          </a:solidFill>
                        </a:rPr>
                        <a:t>Term</a:t>
                      </a:r>
                      <a:endParaRPr lang="en-US" b="1" dirty="0">
                        <a:solidFill>
                          <a:srgbClr val="C00000"/>
                        </a:solidFill>
                      </a:endParaRPr>
                    </a:p>
                  </a:txBody>
                  <a:tcPr/>
                </a:tc>
                <a:tc>
                  <a:txBody>
                    <a:bodyPr/>
                    <a:lstStyle/>
                    <a:p>
                      <a:pPr algn="ctr"/>
                      <a:r>
                        <a:rPr lang="en-US" b="1" i="1" dirty="0" smtClean="0">
                          <a:solidFill>
                            <a:srgbClr val="C00000"/>
                          </a:solidFill>
                        </a:rPr>
                        <a:t>u </a:t>
                      </a:r>
                      <a:r>
                        <a:rPr lang="en-US" b="1" i="0" dirty="0" smtClean="0">
                          <a:solidFill>
                            <a:srgbClr val="C00000"/>
                          </a:solidFill>
                        </a:rPr>
                        <a:t>(1</a:t>
                      </a:r>
                      <a:r>
                        <a:rPr lang="en-US" b="1" i="0" baseline="0" dirty="0" smtClean="0">
                          <a:solidFill>
                            <a:srgbClr val="C00000"/>
                          </a:solidFill>
                        </a:rPr>
                        <a:t> </a:t>
                      </a:r>
                      <a:r>
                        <a:rPr lang="el-GR" b="1" i="0" dirty="0" smtClean="0">
                          <a:solidFill>
                            <a:srgbClr val="C00000"/>
                          </a:solidFill>
                        </a:rPr>
                        <a:t>σ</a:t>
                      </a:r>
                      <a:r>
                        <a:rPr lang="en-US" b="1" i="0" dirty="0" smtClean="0">
                          <a:solidFill>
                            <a:srgbClr val="C00000"/>
                          </a:solidFill>
                        </a:rPr>
                        <a:t>)</a:t>
                      </a:r>
                      <a:endParaRPr lang="en-US" b="1" i="0" dirty="0">
                        <a:solidFill>
                          <a:srgbClr val="C00000"/>
                        </a:solidFill>
                      </a:endParaRPr>
                    </a:p>
                  </a:txBody>
                  <a:tcPr/>
                </a:tc>
                <a:extLst>
                  <a:ext uri="{0D108BD9-81ED-4DB2-BD59-A6C34878D82A}">
                    <a16:rowId xmlns:a16="http://schemas.microsoft.com/office/drawing/2014/main" val="10001"/>
                  </a:ext>
                </a:extLst>
              </a:tr>
              <a:tr h="370840">
                <a:tc>
                  <a:txBody>
                    <a:bodyPr/>
                    <a:lstStyle/>
                    <a:p>
                      <a:pPr algn="ctr"/>
                      <a:r>
                        <a:rPr lang="en-US" dirty="0" smtClean="0">
                          <a:solidFill>
                            <a:srgbClr val="0000FF"/>
                          </a:solidFill>
                        </a:rPr>
                        <a:t>Repeatability (pair</a:t>
                      </a:r>
                      <a:r>
                        <a:rPr lang="en-US" baseline="0" dirty="0" smtClean="0">
                          <a:solidFill>
                            <a:srgbClr val="0000FF"/>
                          </a:solidFill>
                        </a:rPr>
                        <a:t> diff)</a:t>
                      </a:r>
                      <a:endParaRPr lang="en-US" dirty="0">
                        <a:solidFill>
                          <a:srgbClr val="0000FF"/>
                        </a:solidFill>
                      </a:endParaRPr>
                    </a:p>
                  </a:txBody>
                  <a:tcPr/>
                </a:tc>
                <a:tc>
                  <a:txBody>
                    <a:bodyPr/>
                    <a:lstStyle/>
                    <a:p>
                      <a:pPr algn="ctr"/>
                      <a:r>
                        <a:rPr lang="en-US" dirty="0" smtClean="0">
                          <a:solidFill>
                            <a:srgbClr val="0000FF"/>
                          </a:solidFill>
                        </a:rPr>
                        <a:t>0.3 ppm</a:t>
                      </a:r>
                      <a:endParaRPr lang="en-US" dirty="0">
                        <a:solidFill>
                          <a:srgbClr val="0000FF"/>
                        </a:solidFill>
                      </a:endParaRPr>
                    </a:p>
                  </a:txBody>
                  <a:tcPr/>
                </a:tc>
                <a:extLst>
                  <a:ext uri="{0D108BD9-81ED-4DB2-BD59-A6C34878D82A}">
                    <a16:rowId xmlns:a16="http://schemas.microsoft.com/office/drawing/2014/main" val="10002"/>
                  </a:ext>
                </a:extLst>
              </a:tr>
              <a:tr h="370840">
                <a:tc>
                  <a:txBody>
                    <a:bodyPr/>
                    <a:lstStyle/>
                    <a:p>
                      <a:pPr algn="ctr"/>
                      <a:r>
                        <a:rPr lang="en-US" dirty="0" smtClean="0">
                          <a:solidFill>
                            <a:srgbClr val="0000FF"/>
                          </a:solidFill>
                        </a:rPr>
                        <a:t>Reproducibility (guess)</a:t>
                      </a:r>
                      <a:endParaRPr lang="en-US" dirty="0">
                        <a:solidFill>
                          <a:srgbClr val="0000FF"/>
                        </a:solidFill>
                      </a:endParaRPr>
                    </a:p>
                  </a:txBody>
                  <a:tcPr/>
                </a:tc>
                <a:tc>
                  <a:txBody>
                    <a:bodyPr/>
                    <a:lstStyle/>
                    <a:p>
                      <a:pPr algn="ctr"/>
                      <a:r>
                        <a:rPr lang="en-US" dirty="0" smtClean="0">
                          <a:solidFill>
                            <a:srgbClr val="0000FF"/>
                          </a:solidFill>
                        </a:rPr>
                        <a:t>0.3 ppm</a:t>
                      </a:r>
                      <a:endParaRPr lang="en-US" dirty="0">
                        <a:solidFill>
                          <a:srgbClr val="0000FF"/>
                        </a:solidFill>
                      </a:endParaRPr>
                    </a:p>
                  </a:txBody>
                  <a:tcPr/>
                </a:tc>
                <a:extLst>
                  <a:ext uri="{0D108BD9-81ED-4DB2-BD59-A6C34878D82A}">
                    <a16:rowId xmlns:a16="http://schemas.microsoft.com/office/drawing/2014/main" val="10003"/>
                  </a:ext>
                </a:extLst>
              </a:tr>
              <a:tr h="370840">
                <a:tc>
                  <a:txBody>
                    <a:bodyPr/>
                    <a:lstStyle/>
                    <a:p>
                      <a:pPr algn="ctr"/>
                      <a:r>
                        <a:rPr lang="en-US" dirty="0" smtClean="0">
                          <a:solidFill>
                            <a:srgbClr val="0000FF"/>
                          </a:solidFill>
                        </a:rPr>
                        <a:t>Scale transfer</a:t>
                      </a:r>
                      <a:endParaRPr lang="en-US" dirty="0">
                        <a:solidFill>
                          <a:srgbClr val="0000FF"/>
                        </a:solidFill>
                      </a:endParaRPr>
                    </a:p>
                  </a:txBody>
                  <a:tcPr/>
                </a:tc>
                <a:tc>
                  <a:txBody>
                    <a:bodyPr/>
                    <a:lstStyle/>
                    <a:p>
                      <a:pPr algn="ctr"/>
                      <a:r>
                        <a:rPr lang="en-US" dirty="0" smtClean="0">
                          <a:solidFill>
                            <a:srgbClr val="0000FF"/>
                          </a:solidFill>
                        </a:rPr>
                        <a:t>0.05 ppm</a:t>
                      </a:r>
                    </a:p>
                  </a:txBody>
                  <a:tcPr/>
                </a:tc>
                <a:extLst>
                  <a:ext uri="{0D108BD9-81ED-4DB2-BD59-A6C34878D82A}">
                    <a16:rowId xmlns:a16="http://schemas.microsoft.com/office/drawing/2014/main" val="10004"/>
                  </a:ext>
                </a:extLst>
              </a:tr>
              <a:tr h="370840">
                <a:tc>
                  <a:txBody>
                    <a:bodyPr/>
                    <a:lstStyle/>
                    <a:p>
                      <a:pPr algn="ctr"/>
                      <a:r>
                        <a:rPr lang="en-US" dirty="0" smtClean="0">
                          <a:solidFill>
                            <a:srgbClr val="0000FF"/>
                          </a:solidFill>
                        </a:rPr>
                        <a:t>P-broadening</a:t>
                      </a:r>
                      <a:endParaRPr lang="en-US" dirty="0">
                        <a:solidFill>
                          <a:srgbClr val="0000FF"/>
                        </a:solidFill>
                      </a:endParaRPr>
                    </a:p>
                  </a:txBody>
                  <a:tcPr/>
                </a:tc>
                <a:tc>
                  <a:txBody>
                    <a:bodyPr/>
                    <a:lstStyle/>
                    <a:p>
                      <a:pPr algn="ctr"/>
                      <a:r>
                        <a:rPr lang="en-US" dirty="0" smtClean="0">
                          <a:solidFill>
                            <a:srgbClr val="0000FF"/>
                          </a:solidFill>
                        </a:rPr>
                        <a:t>0.2 ppm</a:t>
                      </a:r>
                      <a:endParaRPr lang="en-US" dirty="0">
                        <a:solidFill>
                          <a:srgbClr val="0000FF"/>
                        </a:solidFill>
                      </a:endParaRPr>
                    </a:p>
                  </a:txBody>
                  <a:tcPr/>
                </a:tc>
                <a:extLst>
                  <a:ext uri="{0D108BD9-81ED-4DB2-BD59-A6C34878D82A}">
                    <a16:rowId xmlns:a16="http://schemas.microsoft.com/office/drawing/2014/main" val="10005"/>
                  </a:ext>
                </a:extLst>
              </a:tr>
              <a:tr h="370840">
                <a:tc>
                  <a:txBody>
                    <a:bodyPr/>
                    <a:lstStyle/>
                    <a:p>
                      <a:pPr algn="ctr"/>
                      <a:r>
                        <a:rPr lang="en-US" dirty="0" smtClean="0">
                          <a:solidFill>
                            <a:srgbClr val="0000FF"/>
                          </a:solidFill>
                        </a:rPr>
                        <a:t>Analyzer</a:t>
                      </a:r>
                      <a:r>
                        <a:rPr lang="en-US" baseline="0" dirty="0" smtClean="0">
                          <a:solidFill>
                            <a:srgbClr val="0000FF"/>
                          </a:solidFill>
                        </a:rPr>
                        <a:t> bias</a:t>
                      </a:r>
                      <a:endParaRPr lang="en-US" dirty="0">
                        <a:solidFill>
                          <a:srgbClr val="0000FF"/>
                        </a:solidFill>
                      </a:endParaRPr>
                    </a:p>
                  </a:txBody>
                  <a:tcPr/>
                </a:tc>
                <a:tc>
                  <a:txBody>
                    <a:bodyPr/>
                    <a:lstStyle/>
                    <a:p>
                      <a:pPr algn="ctr"/>
                      <a:r>
                        <a:rPr lang="en-US" dirty="0" smtClean="0">
                          <a:solidFill>
                            <a:srgbClr val="0000FF"/>
                          </a:solidFill>
                        </a:rPr>
                        <a:t>0.2 ppm</a:t>
                      </a:r>
                      <a:endParaRPr lang="en-US" dirty="0">
                        <a:solidFill>
                          <a:srgbClr val="0000FF"/>
                        </a:solidFill>
                      </a:endParaRPr>
                    </a:p>
                  </a:txBody>
                  <a:tcPr/>
                </a:tc>
                <a:extLst>
                  <a:ext uri="{0D108BD9-81ED-4DB2-BD59-A6C34878D82A}">
                    <a16:rowId xmlns:a16="http://schemas.microsoft.com/office/drawing/2014/main" val="10006"/>
                  </a:ext>
                </a:extLst>
              </a:tr>
              <a:tr h="370840">
                <a:tc>
                  <a:txBody>
                    <a:bodyPr/>
                    <a:lstStyle/>
                    <a:p>
                      <a:pPr algn="ctr"/>
                      <a:r>
                        <a:rPr lang="en-US" dirty="0" smtClean="0">
                          <a:solidFill>
                            <a:srgbClr val="0000FF"/>
                          </a:solidFill>
                        </a:rPr>
                        <a:t>Hand aspirated</a:t>
                      </a:r>
                      <a:endParaRPr lang="en-US" dirty="0">
                        <a:solidFill>
                          <a:srgbClr val="0000FF"/>
                        </a:solidFill>
                      </a:endParaRPr>
                    </a:p>
                  </a:txBody>
                  <a:tcPr/>
                </a:tc>
                <a:tc>
                  <a:txBody>
                    <a:bodyPr/>
                    <a:lstStyle/>
                    <a:p>
                      <a:pPr algn="ctr"/>
                      <a:r>
                        <a:rPr lang="en-US" dirty="0" smtClean="0">
                          <a:solidFill>
                            <a:srgbClr val="0000FF"/>
                          </a:solidFill>
                        </a:rPr>
                        <a:t>0.1 ppm</a:t>
                      </a:r>
                      <a:endParaRPr lang="en-US" dirty="0">
                        <a:solidFill>
                          <a:srgbClr val="0000FF"/>
                        </a:solidFill>
                      </a:endParaRPr>
                    </a:p>
                  </a:txBody>
                  <a:tcPr/>
                </a:tc>
                <a:extLst>
                  <a:ext uri="{0D108BD9-81ED-4DB2-BD59-A6C34878D82A}">
                    <a16:rowId xmlns:a16="http://schemas.microsoft.com/office/drawing/2014/main" val="10007"/>
                  </a:ext>
                </a:extLst>
              </a:tr>
              <a:tr h="370840">
                <a:tc>
                  <a:txBody>
                    <a:bodyPr/>
                    <a:lstStyle/>
                    <a:p>
                      <a:pPr algn="ctr"/>
                      <a:r>
                        <a:rPr lang="en-US" dirty="0" smtClean="0">
                          <a:solidFill>
                            <a:srgbClr val="0000FF"/>
                          </a:solidFill>
                        </a:rPr>
                        <a:t>Greased flasks</a:t>
                      </a:r>
                      <a:endParaRPr lang="en-US" dirty="0">
                        <a:solidFill>
                          <a:srgbClr val="0000FF"/>
                        </a:solidFill>
                      </a:endParaRPr>
                    </a:p>
                  </a:txBody>
                  <a:tcPr/>
                </a:tc>
                <a:tc>
                  <a:txBody>
                    <a:bodyPr/>
                    <a:lstStyle/>
                    <a:p>
                      <a:pPr algn="ctr"/>
                      <a:r>
                        <a:rPr lang="en-US" dirty="0" smtClean="0">
                          <a:solidFill>
                            <a:srgbClr val="0000FF"/>
                          </a:solidFill>
                        </a:rPr>
                        <a:t>0.1 ppm</a:t>
                      </a:r>
                      <a:endParaRPr lang="en-US" dirty="0">
                        <a:solidFill>
                          <a:srgbClr val="0000FF"/>
                        </a:solidFill>
                      </a:endParaRPr>
                    </a:p>
                  </a:txBody>
                  <a:tcPr/>
                </a:tc>
                <a:extLst>
                  <a:ext uri="{0D108BD9-81ED-4DB2-BD59-A6C34878D82A}">
                    <a16:rowId xmlns:a16="http://schemas.microsoft.com/office/drawing/2014/main"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t>u</a:t>
                      </a:r>
                      <a:r>
                        <a:rPr lang="en-US" b="1" dirty="0" smtClean="0"/>
                        <a:t> (68% CL)</a:t>
                      </a:r>
                    </a:p>
                  </a:txBody>
                  <a:tcPr/>
                </a:tc>
                <a:tc>
                  <a:txBody>
                    <a:bodyPr/>
                    <a:lstStyle/>
                    <a:p>
                      <a:pPr algn="ctr"/>
                      <a:r>
                        <a:rPr lang="en-US" b="1" dirty="0" smtClean="0"/>
                        <a:t>0.5 ppm</a:t>
                      </a:r>
                      <a:endParaRPr lang="en-US" b="1" dirty="0"/>
                    </a:p>
                  </a:txBody>
                  <a:tcPr/>
                </a:tc>
                <a:extLst>
                  <a:ext uri="{0D108BD9-81ED-4DB2-BD59-A6C34878D82A}">
                    <a16:rowId xmlns:a16="http://schemas.microsoft.com/office/drawing/2014/main" val="10009"/>
                  </a:ext>
                </a:extLst>
              </a:tr>
            </a:tbl>
          </a:graphicData>
        </a:graphic>
      </p:graphicFrame>
      <p:sp>
        <p:nvSpPr>
          <p:cNvPr id="3" name="TextBox 2"/>
          <p:cNvSpPr txBox="1"/>
          <p:nvPr/>
        </p:nvSpPr>
        <p:spPr>
          <a:xfrm>
            <a:off x="2586990" y="4686300"/>
            <a:ext cx="7018020" cy="400110"/>
          </a:xfrm>
          <a:prstGeom prst="rect">
            <a:avLst/>
          </a:prstGeom>
          <a:noFill/>
        </p:spPr>
        <p:txBody>
          <a:bodyPr wrap="square" rtlCol="0">
            <a:spAutoFit/>
          </a:bodyPr>
          <a:lstStyle/>
          <a:p>
            <a:pPr algn="ctr"/>
            <a:r>
              <a:rPr lang="en-US" sz="2000" dirty="0" err="1"/>
              <a:t>Komhyr</a:t>
            </a:r>
            <a:r>
              <a:rPr lang="en-US" sz="2000" dirty="0"/>
              <a:t> et al., 1985: uncertainty = 0.2 to 0.3 ppm</a:t>
            </a:r>
          </a:p>
        </p:txBody>
      </p:sp>
    </p:spTree>
    <p:extLst>
      <p:ext uri="{BB962C8B-B14F-4D97-AF65-F5344CB8AC3E}">
        <p14:creationId xmlns:p14="http://schemas.microsoft.com/office/powerpoint/2010/main" val="7719335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Questions?</a:t>
            </a:r>
            <a:endParaRPr lang="en-US" dirty="0">
              <a:solidFill>
                <a:srgbClr val="C0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5703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260" y="2"/>
            <a:ext cx="7315200" cy="31475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02" y="3400484"/>
            <a:ext cx="7315200" cy="3185448"/>
          </a:xfrm>
          <a:prstGeom prst="rect">
            <a:avLst/>
          </a:prstGeom>
        </p:spPr>
      </p:pic>
    </p:spTree>
    <p:extLst>
      <p:ext uri="{BB962C8B-B14F-4D97-AF65-F5344CB8AC3E}">
        <p14:creationId xmlns:p14="http://schemas.microsoft.com/office/powerpoint/2010/main" val="108417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Compatibility Defined:</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The scientifically-determined </a:t>
            </a:r>
            <a:r>
              <a:rPr lang="en-US" dirty="0"/>
              <a:t>maximum bias among monitoring programs that can be included without significantly influencing fluxes inferred from observations with </a:t>
            </a:r>
            <a:r>
              <a:rPr lang="en-US" dirty="0" smtClean="0"/>
              <a:t>model</a:t>
            </a:r>
          </a:p>
          <a:p>
            <a:pPr lvl="1"/>
            <a:r>
              <a:rPr lang="en-US" dirty="0">
                <a:solidFill>
                  <a:srgbClr val="0000FF"/>
                </a:solidFill>
              </a:rPr>
              <a:t>Compatibility </a:t>
            </a:r>
            <a:r>
              <a:rPr lang="en-US" dirty="0" smtClean="0">
                <a:solidFill>
                  <a:srgbClr val="0000FF"/>
                </a:solidFill>
              </a:rPr>
              <a:t>is </a:t>
            </a:r>
            <a:r>
              <a:rPr lang="en-US" dirty="0">
                <a:solidFill>
                  <a:srgbClr val="0000FF"/>
                </a:solidFill>
              </a:rPr>
              <a:t>assessed by comparing measurements of ambient air at a common </a:t>
            </a:r>
            <a:r>
              <a:rPr lang="en-US" dirty="0" smtClean="0">
                <a:solidFill>
                  <a:srgbClr val="0000FF"/>
                </a:solidFill>
              </a:rPr>
              <a:t>site (examples to follow)</a:t>
            </a:r>
          </a:p>
          <a:p>
            <a:pPr lvl="1"/>
            <a:r>
              <a:rPr lang="en-US" dirty="0" smtClean="0">
                <a:solidFill>
                  <a:srgbClr val="0000FF"/>
                </a:solidFill>
              </a:rPr>
              <a:t>Compatibility is not met based solely on manufacturers’ specifications, uncertainties of standards, agreement with CCL in RRs, nor DQOs</a:t>
            </a:r>
            <a:endParaRPr lang="en-US" dirty="0">
              <a:solidFill>
                <a:srgbClr val="0000FF"/>
              </a:solidFill>
            </a:endParaRPr>
          </a:p>
        </p:txBody>
      </p:sp>
    </p:spTree>
    <p:extLst>
      <p:ext uri="{BB962C8B-B14F-4D97-AF65-F5344CB8AC3E}">
        <p14:creationId xmlns:p14="http://schemas.microsoft.com/office/powerpoint/2010/main" val="35805670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578431"/>
            <a:ext cx="4392216" cy="3200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655" y="3958"/>
            <a:ext cx="3514330"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616" y="3578431"/>
            <a:ext cx="4392216" cy="3200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10886"/>
            <a:ext cx="3573324" cy="3657600"/>
          </a:xfrm>
          <a:prstGeom prst="rect">
            <a:avLst/>
          </a:prstGeom>
        </p:spPr>
      </p:pic>
    </p:spTree>
    <p:extLst>
      <p:ext uri="{BB962C8B-B14F-4D97-AF65-F5344CB8AC3E}">
        <p14:creationId xmlns:p14="http://schemas.microsoft.com/office/powerpoint/2010/main" val="3659503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707" t="5184" r="4810" b="5347"/>
          <a:stretch/>
        </p:blipFill>
        <p:spPr>
          <a:xfrm>
            <a:off x="1397000" y="889000"/>
            <a:ext cx="9715500" cy="5918200"/>
          </a:xfrm>
          <a:prstGeom prst="rect">
            <a:avLst/>
          </a:prstGeom>
        </p:spPr>
      </p:pic>
      <p:sp>
        <p:nvSpPr>
          <p:cNvPr id="7" name="TextBox 6"/>
          <p:cNvSpPr txBox="1"/>
          <p:nvPr/>
        </p:nvSpPr>
        <p:spPr>
          <a:xfrm>
            <a:off x="2997200" y="12700"/>
            <a:ext cx="6197600" cy="830997"/>
          </a:xfrm>
          <a:prstGeom prst="rect">
            <a:avLst/>
          </a:prstGeom>
          <a:noFill/>
        </p:spPr>
        <p:txBody>
          <a:bodyPr wrap="square" rtlCol="0">
            <a:spAutoFit/>
          </a:bodyPr>
          <a:lstStyle/>
          <a:p>
            <a:pPr algn="ctr"/>
            <a:r>
              <a:rPr lang="en-US" sz="2400" b="1" dirty="0" smtClean="0">
                <a:solidFill>
                  <a:srgbClr val="C00000"/>
                </a:solidFill>
              </a:rPr>
              <a:t>GAW Compatibility Targets</a:t>
            </a:r>
          </a:p>
          <a:p>
            <a:pPr algn="ctr"/>
            <a:r>
              <a:rPr lang="en-US" sz="2400" b="1" dirty="0" smtClean="0">
                <a:solidFill>
                  <a:srgbClr val="C00000"/>
                </a:solidFill>
              </a:rPr>
              <a:t>(GAW Report No. 229; 2015 GGMT)</a:t>
            </a:r>
            <a:endParaRPr lang="en-US" sz="2400" b="1" dirty="0">
              <a:solidFill>
                <a:srgbClr val="C00000"/>
              </a:solidFill>
            </a:endParaRPr>
          </a:p>
        </p:txBody>
      </p:sp>
    </p:spTree>
    <p:extLst>
      <p:ext uri="{BB962C8B-B14F-4D97-AF65-F5344CB8AC3E}">
        <p14:creationId xmlns:p14="http://schemas.microsoft.com/office/powerpoint/2010/main" val="817372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
            <a:ext cx="10820400" cy="1371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smtClean="0">
                <a:solidFill>
                  <a:srgbClr val="C00000"/>
                </a:solidFill>
                <a:latin typeface="Century Gothic" panose="020B0502020202020204" pitchFamily="34" charset="0"/>
              </a:rPr>
              <a:t>Data Management</a:t>
            </a:r>
            <a:endParaRPr lang="en-US" altLang="en-US" b="1" dirty="0">
              <a:solidFill>
                <a:srgbClr val="C00000"/>
              </a:solidFill>
              <a:latin typeface="Century Gothic" panose="020B0502020202020204" pitchFamily="34" charset="0"/>
            </a:endParaRPr>
          </a:p>
        </p:txBody>
      </p:sp>
      <p:sp>
        <p:nvSpPr>
          <p:cNvPr id="3" name="Rectangle 3"/>
          <p:cNvSpPr txBox="1">
            <a:spLocks noChangeArrowheads="1"/>
          </p:cNvSpPr>
          <p:nvPr/>
        </p:nvSpPr>
        <p:spPr>
          <a:xfrm>
            <a:off x="228600" y="1524000"/>
            <a:ext cx="11658600" cy="4648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1200"/>
              </a:spcBef>
              <a:buFontTx/>
              <a:buChar char="•"/>
            </a:pPr>
            <a:r>
              <a:rPr lang="en-US" altLang="en-US" sz="2400" dirty="0" smtClean="0">
                <a:latin typeface="Century Gothic" panose="020B0502020202020204" pitchFamily="34" charset="0"/>
              </a:rPr>
              <a:t>High quality measurements require acquisition and storage of numerous data (e.g. voltages, time, standard gases, wind speed and direction, flow rates, temperatures, pressures….)</a:t>
            </a:r>
          </a:p>
          <a:p>
            <a:pPr>
              <a:lnSpc>
                <a:spcPct val="90000"/>
              </a:lnSpc>
              <a:spcBef>
                <a:spcPts val="1200"/>
              </a:spcBef>
              <a:buFontTx/>
              <a:buChar char="•"/>
            </a:pPr>
            <a:r>
              <a:rPr lang="en-US" altLang="en-US" sz="2400" dirty="0" smtClean="0">
                <a:latin typeface="Century Gothic" panose="020B0502020202020204" pitchFamily="34" charset="0"/>
              </a:rPr>
              <a:t>The measurement process must be transparent and credible</a:t>
            </a:r>
          </a:p>
          <a:p>
            <a:pPr>
              <a:lnSpc>
                <a:spcPct val="90000"/>
              </a:lnSpc>
              <a:spcBef>
                <a:spcPts val="1200"/>
              </a:spcBef>
              <a:buFontTx/>
              <a:buChar char="•"/>
            </a:pPr>
            <a:r>
              <a:rPr lang="en-US" altLang="en-US" sz="2400" dirty="0" smtClean="0">
                <a:latin typeface="Century Gothic" panose="020B0502020202020204" pitchFamily="34" charset="0"/>
              </a:rPr>
              <a:t>Measurements must be accessible to users</a:t>
            </a:r>
          </a:p>
          <a:p>
            <a:pPr>
              <a:lnSpc>
                <a:spcPct val="90000"/>
              </a:lnSpc>
              <a:spcBef>
                <a:spcPts val="1200"/>
              </a:spcBef>
              <a:buFontTx/>
              <a:buChar char="•"/>
            </a:pPr>
            <a:r>
              <a:rPr lang="en-US" altLang="en-US" sz="2400" dirty="0" smtClean="0">
                <a:latin typeface="Century Gothic" panose="020B0502020202020204" pitchFamily="34" charset="0"/>
              </a:rPr>
              <a:t>Standard gases drift, so corrections will be applied to the data (raw data must be stored)</a:t>
            </a:r>
          </a:p>
          <a:p>
            <a:pPr>
              <a:lnSpc>
                <a:spcPct val="90000"/>
              </a:lnSpc>
              <a:spcBef>
                <a:spcPts val="1200"/>
              </a:spcBef>
              <a:buFontTx/>
              <a:buChar char="•"/>
            </a:pPr>
            <a:r>
              <a:rPr lang="en-US" altLang="en-US" sz="2400" dirty="0" smtClean="0">
                <a:latin typeface="Century Gothic" panose="020B0502020202020204" pitchFamily="34" charset="0"/>
              </a:rPr>
              <a:t>For a long term monitoring program the amount of data is open ended (a strategy that works for one year might not work for 10 or 20 years)</a:t>
            </a:r>
            <a:endParaRPr lang="en-US" altLang="en-US" sz="2400" dirty="0">
              <a:latin typeface="Century Gothic" panose="020B0502020202020204" pitchFamily="34" charset="0"/>
            </a:endParaRPr>
          </a:p>
        </p:txBody>
      </p:sp>
    </p:spTree>
    <p:extLst>
      <p:ext uri="{BB962C8B-B14F-4D97-AF65-F5344CB8AC3E}">
        <p14:creationId xmlns:p14="http://schemas.microsoft.com/office/powerpoint/2010/main" val="1054984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39920" y="182563"/>
            <a:ext cx="3006725" cy="404812"/>
          </a:xfrm>
          <a:prstGeom prst="rect">
            <a:avLst/>
          </a:prstGeom>
          <a:no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solidFill>
                  <a:srgbClr val="3333FF"/>
                </a:solidFill>
              </a:rPr>
              <a:t>Data Flow</a:t>
            </a:r>
            <a:endParaRPr lang="en-US" altLang="en-US" sz="2800" b="1" dirty="0">
              <a:solidFill>
                <a:srgbClr val="3333FF"/>
              </a:solidFill>
            </a:endParaRPr>
          </a:p>
        </p:txBody>
      </p:sp>
      <p:sp>
        <p:nvSpPr>
          <p:cNvPr id="3" name="Rectangle 3"/>
          <p:cNvSpPr>
            <a:spLocks noChangeArrowheads="1"/>
          </p:cNvSpPr>
          <p:nvPr/>
        </p:nvSpPr>
        <p:spPr bwMode="auto">
          <a:xfrm>
            <a:off x="5335620" y="892175"/>
            <a:ext cx="838200" cy="519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System</a:t>
            </a:r>
          </a:p>
          <a:p>
            <a:pPr algn="ctr"/>
            <a:r>
              <a:rPr lang="en-US" altLang="en-US" sz="1400" b="1" dirty="0"/>
              <a:t>Control</a:t>
            </a:r>
          </a:p>
        </p:txBody>
      </p:sp>
      <p:sp>
        <p:nvSpPr>
          <p:cNvPr id="6" name="AutoShape 6"/>
          <p:cNvSpPr>
            <a:spLocks noChangeArrowheads="1"/>
          </p:cNvSpPr>
          <p:nvPr/>
        </p:nvSpPr>
        <p:spPr bwMode="auto">
          <a:xfrm>
            <a:off x="5256245" y="3735388"/>
            <a:ext cx="990600" cy="50165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Data</a:t>
            </a:r>
          </a:p>
          <a:p>
            <a:pPr algn="ctr"/>
            <a:r>
              <a:rPr lang="en-US" altLang="en-US" sz="1400" b="1" dirty="0"/>
              <a:t>Processing</a:t>
            </a:r>
          </a:p>
        </p:txBody>
      </p:sp>
      <p:sp>
        <p:nvSpPr>
          <p:cNvPr id="7" name="Oval 7"/>
          <p:cNvSpPr>
            <a:spLocks noChangeArrowheads="1"/>
          </p:cNvSpPr>
          <p:nvPr/>
        </p:nvSpPr>
        <p:spPr bwMode="auto">
          <a:xfrm>
            <a:off x="5060982" y="5910263"/>
            <a:ext cx="13716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Averaged</a:t>
            </a:r>
          </a:p>
          <a:p>
            <a:pPr algn="ctr"/>
            <a:r>
              <a:rPr lang="en-US" altLang="en-US" sz="1400" b="1" dirty="0"/>
              <a:t>Data</a:t>
            </a:r>
          </a:p>
        </p:txBody>
      </p:sp>
      <p:sp>
        <p:nvSpPr>
          <p:cNvPr id="8" name="Rectangle 8"/>
          <p:cNvSpPr>
            <a:spLocks noChangeArrowheads="1"/>
          </p:cNvSpPr>
          <p:nvPr/>
        </p:nvSpPr>
        <p:spPr bwMode="auto">
          <a:xfrm>
            <a:off x="5334032" y="240912"/>
            <a:ext cx="8382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smtClean="0"/>
              <a:t>Analyzers</a:t>
            </a:r>
            <a:endParaRPr lang="en-US" altLang="en-US" sz="1400" b="1" dirty="0"/>
          </a:p>
        </p:txBody>
      </p:sp>
      <p:pic>
        <p:nvPicPr>
          <p:cNvPr id="11" name="Picture 11" descr="iadv_noaa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7212" y="5486400"/>
            <a:ext cx="1169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3"/>
          <p:cNvSpPr>
            <a:spLocks noChangeShapeType="1"/>
          </p:cNvSpPr>
          <p:nvPr/>
        </p:nvSpPr>
        <p:spPr bwMode="auto">
          <a:xfrm flipH="1">
            <a:off x="5761070" y="1411288"/>
            <a:ext cx="0" cy="84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Oval 14"/>
          <p:cNvSpPr>
            <a:spLocks noChangeArrowheads="1"/>
          </p:cNvSpPr>
          <p:nvPr/>
        </p:nvSpPr>
        <p:spPr bwMode="auto">
          <a:xfrm>
            <a:off x="3286157" y="3757613"/>
            <a:ext cx="1600200" cy="4889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smtClean="0"/>
              <a:t>Standard </a:t>
            </a:r>
            <a:r>
              <a:rPr lang="en-US" altLang="en-US" sz="1400" b="1" dirty="0"/>
              <a:t>Gas</a:t>
            </a:r>
          </a:p>
          <a:p>
            <a:pPr algn="ctr"/>
            <a:r>
              <a:rPr lang="en-US" altLang="en-US" sz="1400" b="1" dirty="0"/>
              <a:t>Lookup</a:t>
            </a:r>
          </a:p>
        </p:txBody>
      </p:sp>
      <p:sp>
        <p:nvSpPr>
          <p:cNvPr id="15" name="Oval 15"/>
          <p:cNvSpPr>
            <a:spLocks noChangeArrowheads="1"/>
          </p:cNvSpPr>
          <p:nvPr/>
        </p:nvSpPr>
        <p:spPr bwMode="auto">
          <a:xfrm>
            <a:off x="6597682" y="1498600"/>
            <a:ext cx="1600200" cy="4889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Engineering</a:t>
            </a:r>
          </a:p>
          <a:p>
            <a:pPr algn="ctr"/>
            <a:r>
              <a:rPr lang="en-US" altLang="en-US" sz="1400" b="1" dirty="0"/>
              <a:t>Data</a:t>
            </a:r>
          </a:p>
        </p:txBody>
      </p:sp>
      <p:sp>
        <p:nvSpPr>
          <p:cNvPr id="16" name="Oval 16"/>
          <p:cNvSpPr>
            <a:spLocks noChangeArrowheads="1"/>
          </p:cNvSpPr>
          <p:nvPr/>
        </p:nvSpPr>
        <p:spPr bwMode="auto">
          <a:xfrm>
            <a:off x="3316320" y="1498600"/>
            <a:ext cx="1600200" cy="4889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smtClean="0"/>
              <a:t>Sample</a:t>
            </a:r>
            <a:endParaRPr lang="en-US" altLang="en-US" sz="1400" b="1" dirty="0"/>
          </a:p>
          <a:p>
            <a:pPr algn="ctr"/>
            <a:r>
              <a:rPr lang="en-US" altLang="en-US" sz="1400" b="1" dirty="0"/>
              <a:t>Data</a:t>
            </a:r>
          </a:p>
        </p:txBody>
      </p:sp>
      <p:sp>
        <p:nvSpPr>
          <p:cNvPr id="17" name="AutoShape 17"/>
          <p:cNvSpPr>
            <a:spLocks noChangeArrowheads="1"/>
          </p:cNvSpPr>
          <p:nvPr/>
        </p:nvSpPr>
        <p:spPr bwMode="auto">
          <a:xfrm>
            <a:off x="5265770" y="1498600"/>
            <a:ext cx="990600" cy="50165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Data</a:t>
            </a:r>
          </a:p>
          <a:p>
            <a:pPr algn="ctr"/>
            <a:r>
              <a:rPr lang="en-US" altLang="en-US" sz="1400" b="1" dirty="0"/>
              <a:t>Acquisition</a:t>
            </a:r>
          </a:p>
        </p:txBody>
      </p:sp>
      <p:sp>
        <p:nvSpPr>
          <p:cNvPr id="18" name="AutoShape 18"/>
          <p:cNvSpPr>
            <a:spLocks noChangeArrowheads="1"/>
          </p:cNvSpPr>
          <p:nvPr/>
        </p:nvSpPr>
        <p:spPr bwMode="auto">
          <a:xfrm>
            <a:off x="6959632" y="3662363"/>
            <a:ext cx="990600" cy="50165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Data</a:t>
            </a:r>
          </a:p>
          <a:p>
            <a:pPr algn="ctr"/>
            <a:r>
              <a:rPr lang="en-US" altLang="en-US" sz="1400" b="1" dirty="0"/>
              <a:t>Editing</a:t>
            </a:r>
          </a:p>
        </p:txBody>
      </p:sp>
      <p:sp>
        <p:nvSpPr>
          <p:cNvPr id="19" name="AutoShape 19"/>
          <p:cNvSpPr>
            <a:spLocks noChangeArrowheads="1"/>
          </p:cNvSpPr>
          <p:nvPr/>
        </p:nvSpPr>
        <p:spPr bwMode="auto">
          <a:xfrm>
            <a:off x="7551337" y="4844897"/>
            <a:ext cx="990600" cy="50165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Data</a:t>
            </a:r>
          </a:p>
          <a:p>
            <a:pPr algn="ctr"/>
            <a:r>
              <a:rPr lang="en-US" altLang="en-US" sz="1400" b="1" dirty="0"/>
              <a:t>Selection</a:t>
            </a:r>
          </a:p>
        </p:txBody>
      </p:sp>
      <p:sp>
        <p:nvSpPr>
          <p:cNvPr id="22" name="Oval 22"/>
          <p:cNvSpPr>
            <a:spLocks noChangeArrowheads="1"/>
          </p:cNvSpPr>
          <p:nvPr/>
        </p:nvSpPr>
        <p:spPr bwMode="auto">
          <a:xfrm>
            <a:off x="5067332" y="4719638"/>
            <a:ext cx="13716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Processed</a:t>
            </a:r>
          </a:p>
          <a:p>
            <a:pPr algn="ctr"/>
            <a:r>
              <a:rPr lang="en-US" altLang="en-US" sz="1400" b="1" dirty="0"/>
              <a:t>Data</a:t>
            </a:r>
          </a:p>
        </p:txBody>
      </p:sp>
      <p:sp>
        <p:nvSpPr>
          <p:cNvPr id="23" name="Oval 23"/>
          <p:cNvSpPr>
            <a:spLocks noChangeArrowheads="1"/>
          </p:cNvSpPr>
          <p:nvPr/>
        </p:nvSpPr>
        <p:spPr bwMode="auto">
          <a:xfrm>
            <a:off x="5068920" y="2466975"/>
            <a:ext cx="13716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Raw Data</a:t>
            </a:r>
          </a:p>
        </p:txBody>
      </p:sp>
      <p:sp>
        <p:nvSpPr>
          <p:cNvPr id="24" name="AutoShape 24"/>
          <p:cNvSpPr>
            <a:spLocks noChangeArrowheads="1"/>
          </p:cNvSpPr>
          <p:nvPr/>
        </p:nvSpPr>
        <p:spPr bwMode="auto">
          <a:xfrm>
            <a:off x="5511832" y="3197225"/>
            <a:ext cx="485775" cy="57150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5"/>
          <p:cNvSpPr>
            <a:spLocks noChangeArrowheads="1"/>
          </p:cNvSpPr>
          <p:nvPr/>
        </p:nvSpPr>
        <p:spPr bwMode="auto">
          <a:xfrm>
            <a:off x="5513420" y="4213225"/>
            <a:ext cx="485775" cy="57150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6"/>
          <p:cNvSpPr>
            <a:spLocks noChangeArrowheads="1"/>
          </p:cNvSpPr>
          <p:nvPr/>
        </p:nvSpPr>
        <p:spPr bwMode="auto">
          <a:xfrm>
            <a:off x="5508657" y="5438775"/>
            <a:ext cx="485775" cy="57150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7"/>
          <p:cNvSpPr>
            <a:spLocks noChangeArrowheads="1"/>
          </p:cNvSpPr>
          <p:nvPr/>
        </p:nvSpPr>
        <p:spPr bwMode="auto">
          <a:xfrm>
            <a:off x="7334282" y="1936750"/>
            <a:ext cx="136525" cy="1766888"/>
          </a:xfrm>
          <a:prstGeom prst="downArrow">
            <a:avLst>
              <a:gd name="adj1" fmla="val 59000"/>
              <a:gd name="adj2" fmla="val 1680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28"/>
          <p:cNvSpPr>
            <a:spLocks noChangeArrowheads="1"/>
          </p:cNvSpPr>
          <p:nvPr/>
        </p:nvSpPr>
        <p:spPr bwMode="auto">
          <a:xfrm rot="18708705">
            <a:off x="6551645" y="2878137"/>
            <a:ext cx="184150" cy="1031875"/>
          </a:xfrm>
          <a:prstGeom prst="downArrow">
            <a:avLst>
              <a:gd name="adj1" fmla="val 50000"/>
              <a:gd name="adj2" fmla="val 1400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29"/>
          <p:cNvSpPr>
            <a:spLocks noChangeArrowheads="1"/>
          </p:cNvSpPr>
          <p:nvPr/>
        </p:nvSpPr>
        <p:spPr bwMode="auto">
          <a:xfrm>
            <a:off x="6294254" y="5024061"/>
            <a:ext cx="1401763" cy="166687"/>
          </a:xfrm>
          <a:prstGeom prst="leftRightArrow">
            <a:avLst>
              <a:gd name="adj1" fmla="val 50000"/>
              <a:gd name="adj2" fmla="val 16819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0"/>
          <p:cNvSpPr>
            <a:spLocks noChangeArrowheads="1"/>
          </p:cNvSpPr>
          <p:nvPr/>
        </p:nvSpPr>
        <p:spPr bwMode="auto">
          <a:xfrm rot="16200000">
            <a:off x="4960177" y="3780631"/>
            <a:ext cx="271462" cy="434975"/>
          </a:xfrm>
          <a:prstGeom prst="downArrow">
            <a:avLst>
              <a:gd name="adj1" fmla="val 50000"/>
              <a:gd name="adj2" fmla="val 400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40"/>
          <p:cNvSpPr>
            <a:spLocks noChangeArrowheads="1"/>
          </p:cNvSpPr>
          <p:nvPr/>
        </p:nvSpPr>
        <p:spPr bwMode="auto">
          <a:xfrm rot="16200000">
            <a:off x="4944301" y="1524794"/>
            <a:ext cx="271463" cy="434975"/>
          </a:xfrm>
          <a:prstGeom prst="downArrow">
            <a:avLst>
              <a:gd name="adj1" fmla="val 50000"/>
              <a:gd name="adj2" fmla="val 400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41"/>
          <p:cNvSpPr>
            <a:spLocks noChangeArrowheads="1"/>
          </p:cNvSpPr>
          <p:nvPr/>
        </p:nvSpPr>
        <p:spPr bwMode="auto">
          <a:xfrm rot="16200000">
            <a:off x="6315901" y="1540669"/>
            <a:ext cx="271463" cy="434975"/>
          </a:xfrm>
          <a:prstGeom prst="downArrow">
            <a:avLst>
              <a:gd name="adj1" fmla="val 50000"/>
              <a:gd name="adj2" fmla="val 400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49"/>
          <p:cNvSpPr>
            <a:spLocks noChangeShapeType="1"/>
          </p:cNvSpPr>
          <p:nvPr/>
        </p:nvSpPr>
        <p:spPr bwMode="auto">
          <a:xfrm rot="60000">
            <a:off x="5758001" y="545728"/>
            <a:ext cx="4937" cy="3515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Text Box 52"/>
          <p:cNvSpPr txBox="1">
            <a:spLocks noChangeArrowheads="1"/>
          </p:cNvSpPr>
          <p:nvPr/>
        </p:nvSpPr>
        <p:spPr bwMode="auto">
          <a:xfrm>
            <a:off x="934578" y="4515445"/>
            <a:ext cx="25031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5050"/>
                </a:solidFill>
              </a:rPr>
              <a:t>Internal Scale</a:t>
            </a:r>
          </a:p>
          <a:p>
            <a:r>
              <a:rPr lang="en-US" altLang="en-US" b="1" dirty="0" smtClean="0">
                <a:solidFill>
                  <a:srgbClr val="FF5050"/>
                </a:solidFill>
              </a:rPr>
              <a:t>Linked </a:t>
            </a:r>
            <a:r>
              <a:rPr lang="en-US" altLang="en-US" b="1" dirty="0">
                <a:solidFill>
                  <a:srgbClr val="FF5050"/>
                </a:solidFill>
              </a:rPr>
              <a:t>to Absolute Scale</a:t>
            </a:r>
          </a:p>
          <a:p>
            <a:r>
              <a:rPr lang="en-US" altLang="en-US" b="1" dirty="0" smtClean="0">
                <a:solidFill>
                  <a:srgbClr val="FF5050"/>
                </a:solidFill>
              </a:rPr>
              <a:t>Compatibility </a:t>
            </a:r>
            <a:r>
              <a:rPr lang="en-US" altLang="en-US" b="1" dirty="0">
                <a:solidFill>
                  <a:srgbClr val="FF5050"/>
                </a:solidFill>
              </a:rPr>
              <a:t>(RR</a:t>
            </a:r>
            <a:r>
              <a:rPr lang="en-US" altLang="en-US" b="1" dirty="0" smtClean="0">
                <a:solidFill>
                  <a:srgbClr val="FF5050"/>
                </a:solidFill>
              </a:rPr>
              <a:t>, ICP</a:t>
            </a:r>
            <a:r>
              <a:rPr lang="en-US" altLang="en-US" b="1" dirty="0">
                <a:solidFill>
                  <a:srgbClr val="FF5050"/>
                </a:solidFill>
              </a:rPr>
              <a:t>)</a:t>
            </a:r>
          </a:p>
        </p:txBody>
      </p:sp>
      <p:sp>
        <p:nvSpPr>
          <p:cNvPr id="53" name="AutoShape 53"/>
          <p:cNvSpPr>
            <a:spLocks noChangeArrowheads="1"/>
          </p:cNvSpPr>
          <p:nvPr/>
        </p:nvSpPr>
        <p:spPr bwMode="auto">
          <a:xfrm>
            <a:off x="5519770" y="1958975"/>
            <a:ext cx="485775" cy="571500"/>
          </a:xfrm>
          <a:prstGeom prst="downArrow">
            <a:avLst>
              <a:gd name="adj1" fmla="val 50000"/>
              <a:gd name="adj2" fmla="val 294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 name="Group 54"/>
          <p:cNvGrpSpPr>
            <a:grpSpLocks/>
          </p:cNvGrpSpPr>
          <p:nvPr/>
        </p:nvGrpSpPr>
        <p:grpSpPr bwMode="auto">
          <a:xfrm>
            <a:off x="9174195" y="2049463"/>
            <a:ext cx="835025" cy="1616075"/>
            <a:chOff x="4433" y="1042"/>
            <a:chExt cx="632" cy="1114"/>
          </a:xfrm>
        </p:grpSpPr>
        <p:sp>
          <p:nvSpPr>
            <p:cNvPr id="55" name="Oval 55"/>
            <p:cNvSpPr>
              <a:spLocks noChangeArrowheads="1"/>
            </p:cNvSpPr>
            <p:nvPr/>
          </p:nvSpPr>
          <p:spPr bwMode="auto">
            <a:xfrm>
              <a:off x="4433" y="1828"/>
              <a:ext cx="632" cy="32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Data</a:t>
              </a:r>
            </a:p>
          </p:txBody>
        </p:sp>
        <p:sp>
          <p:nvSpPr>
            <p:cNvPr id="56" name="AutoShape 56"/>
            <p:cNvSpPr>
              <a:spLocks noChangeArrowheads="1"/>
            </p:cNvSpPr>
            <p:nvPr/>
          </p:nvSpPr>
          <p:spPr bwMode="auto">
            <a:xfrm>
              <a:off x="4441" y="1442"/>
              <a:ext cx="624" cy="31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Software</a:t>
              </a:r>
            </a:p>
          </p:txBody>
        </p:sp>
        <p:sp>
          <p:nvSpPr>
            <p:cNvPr id="57" name="Rectangle 57"/>
            <p:cNvSpPr>
              <a:spLocks noChangeArrowheads="1"/>
            </p:cNvSpPr>
            <p:nvPr/>
          </p:nvSpPr>
          <p:spPr bwMode="auto">
            <a:xfrm>
              <a:off x="4443" y="1042"/>
              <a:ext cx="615" cy="3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Hardware</a:t>
              </a:r>
            </a:p>
          </p:txBody>
        </p:sp>
      </p:grpSp>
      <p:sp>
        <p:nvSpPr>
          <p:cNvPr id="58" name="AutoShape 58"/>
          <p:cNvSpPr>
            <a:spLocks noChangeArrowheads="1"/>
          </p:cNvSpPr>
          <p:nvPr/>
        </p:nvSpPr>
        <p:spPr bwMode="auto">
          <a:xfrm rot="19214821">
            <a:off x="5788057" y="4260850"/>
            <a:ext cx="1401763" cy="188913"/>
          </a:xfrm>
          <a:prstGeom prst="leftRightArrow">
            <a:avLst>
              <a:gd name="adj1" fmla="val 50000"/>
              <a:gd name="adj2" fmla="val 1484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Text Box 59"/>
          <p:cNvSpPr txBox="1">
            <a:spLocks noChangeArrowheads="1"/>
          </p:cNvSpPr>
          <p:nvPr/>
        </p:nvSpPr>
        <p:spPr bwMode="auto">
          <a:xfrm>
            <a:off x="8201057" y="304800"/>
            <a:ext cx="193354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t>Operating Mode</a:t>
            </a:r>
          </a:p>
          <a:p>
            <a:r>
              <a:rPr lang="en-US" altLang="en-US" dirty="0" smtClean="0"/>
              <a:t>Flask-air</a:t>
            </a:r>
            <a:endParaRPr lang="en-US" altLang="en-US" dirty="0"/>
          </a:p>
          <a:p>
            <a:r>
              <a:rPr lang="en-US" altLang="en-US" dirty="0"/>
              <a:t>Semi-continuous</a:t>
            </a:r>
          </a:p>
          <a:p>
            <a:r>
              <a:rPr lang="en-US" altLang="en-US" dirty="0"/>
              <a:t>Calibration</a:t>
            </a:r>
          </a:p>
        </p:txBody>
      </p:sp>
      <p:sp>
        <p:nvSpPr>
          <p:cNvPr id="63" name="Arc 62"/>
          <p:cNvSpPr/>
          <p:nvPr/>
        </p:nvSpPr>
        <p:spPr>
          <a:xfrm rot="-3300000" flipH="1">
            <a:off x="3744424" y="3887787"/>
            <a:ext cx="1513585" cy="1663700"/>
          </a:xfrm>
          <a:prstGeom prst="arc">
            <a:avLst>
              <a:gd name="adj1" fmla="val 16200000"/>
              <a:gd name="adj2" fmla="val 4991407"/>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4" name="TextBox 63"/>
          <p:cNvSpPr txBox="1"/>
          <p:nvPr/>
        </p:nvSpPr>
        <p:spPr>
          <a:xfrm>
            <a:off x="3851962" y="4664144"/>
            <a:ext cx="1215369" cy="369332"/>
          </a:xfrm>
          <a:prstGeom prst="rect">
            <a:avLst/>
          </a:prstGeom>
          <a:noFill/>
        </p:spPr>
        <p:txBody>
          <a:bodyPr wrap="square" rtlCol="0">
            <a:spAutoFit/>
          </a:bodyPr>
          <a:lstStyle/>
          <a:p>
            <a:r>
              <a:rPr lang="en-US" b="1" dirty="0" smtClean="0">
                <a:solidFill>
                  <a:srgbClr val="C00000"/>
                </a:solidFill>
              </a:rPr>
              <a:t>Reprocess</a:t>
            </a:r>
            <a:endParaRPr lang="en-US" b="1" dirty="0">
              <a:solidFill>
                <a:srgbClr val="C00000"/>
              </a:solidFill>
            </a:endParaRPr>
          </a:p>
        </p:txBody>
      </p:sp>
    </p:spTree>
    <p:extLst>
      <p:ext uri="{BB962C8B-B14F-4D97-AF65-F5344CB8AC3E}">
        <p14:creationId xmlns:p14="http://schemas.microsoft.com/office/powerpoint/2010/main" val="23176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51150</TotalTime>
  <Words>2752</Words>
  <Application>Microsoft Office PowerPoint</Application>
  <PresentationFormat>Widescreen</PresentationFormat>
  <Paragraphs>432</Paragraphs>
  <Slides>60</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Century Gothic</vt:lpstr>
      <vt:lpstr>Times New Roman</vt:lpstr>
      <vt:lpstr>Office Theme</vt:lpstr>
      <vt:lpstr>Practical Examples of QA/QC of NOAA GHG Observations</vt:lpstr>
      <vt:lpstr>Rough Outline</vt:lpstr>
      <vt:lpstr>Practical Definitions</vt:lpstr>
      <vt:lpstr>Why the Need for QA/QC?</vt:lpstr>
      <vt:lpstr>PowerPoint Presentation</vt:lpstr>
      <vt:lpstr>Compatibility Defined:</vt:lpstr>
      <vt:lpstr>PowerPoint Presentation</vt:lpstr>
      <vt:lpstr>PowerPoint Presentation</vt:lpstr>
      <vt:lpstr>PowerPoint Presentation</vt:lpstr>
      <vt:lpstr>DAQAS Data Acquisition and Quality Assurance System</vt:lpstr>
      <vt:lpstr>Practical Quality Assurance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Control: In situ Measurements</vt:lpstr>
      <vt:lpstr>PowerPoint Presentation</vt:lpstr>
      <vt:lpstr>PowerPoint Presentation</vt:lpstr>
      <vt:lpstr>PowerPoint Presentation</vt:lpstr>
      <vt:lpstr>PowerPoint Presentation</vt:lpstr>
      <vt:lpstr>Quality Control: Flask-air Data</vt:lpstr>
      <vt:lpstr>PowerPoint Presentation</vt:lpstr>
      <vt:lpstr>Sampling Issues</vt:lpstr>
      <vt:lpstr>Barriers to perfect sampling at NOAA</vt:lpstr>
      <vt:lpstr>Sampling Issues: Flask Pressure (psia)</vt:lpstr>
      <vt:lpstr>Sampling: Failure of pump in PSU (SYO: Antarctica)</vt:lpstr>
      <vt:lpstr>Sampling Issues: One member contaminated (PSA: Antarctica)</vt:lpstr>
      <vt:lpstr>Sampling Issues (ASC):  Changed sampling location and operator</vt:lpstr>
      <vt:lpstr>Sampling Issues (ASC):  Changed sampling location and operator</vt:lpstr>
      <vt:lpstr>Sampling Issues: Single N2O outlier (Plotted w/ DB tool)</vt:lpstr>
      <vt:lpstr>Sampling Issues: N2O contamination at SUM: Greenland</vt:lpstr>
      <vt:lpstr>Sampling Issues: CO2 contamination at ICE: Leak in inlet line</vt:lpstr>
      <vt:lpstr>Sampling Issues: CO2 contamination at ICE</vt:lpstr>
      <vt:lpstr>Analysis Issues: Methods </vt:lpstr>
      <vt:lpstr>Analysis: ~15000 Samples Analyzed yr-1 Each raw file scrutinized for each species measured</vt:lpstr>
      <vt:lpstr>Analysis Issues: Impact of analysis delay on N2O (DB tool)</vt:lpstr>
      <vt:lpstr>CO2 Standards:  Change to assigned value or drift -&gt; reprocess</vt:lpstr>
      <vt:lpstr>Selection For Background</vt:lpstr>
      <vt:lpstr>Filtering Data: CCGVU</vt:lpstr>
      <vt:lpstr>Filtering Data</vt:lpstr>
      <vt:lpstr>Selection: Statistical filtering</vt:lpstr>
      <vt:lpstr>Selection: Failure of statistical filtering</vt:lpstr>
      <vt:lpstr>Selection: Failure of statistical filtering</vt:lpstr>
      <vt:lpstr>Selection: Failure: correct with stiff fit</vt:lpstr>
      <vt:lpstr>Uncertainties of NOAA GHG Measurements From Discrete Air Samples</vt:lpstr>
      <vt:lpstr>Outline</vt:lpstr>
      <vt:lpstr>u2 = ust2 + ult2 + usp2 + ….</vt:lpstr>
      <vt:lpstr>PowerPoint Presentation</vt:lpstr>
      <vt:lpstr>Repeatability: Cals/Standard (CH4)</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vector>
  </TitlesOfParts>
  <Company>NOAA/ESRL/GMD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Dlugokencky</dc:creator>
  <cp:lastModifiedBy>Ed Dlugokencky</cp:lastModifiedBy>
  <cp:revision>219</cp:revision>
  <dcterms:created xsi:type="dcterms:W3CDTF">2014-07-01T23:07:59Z</dcterms:created>
  <dcterms:modified xsi:type="dcterms:W3CDTF">2018-08-01T23:27:24Z</dcterms:modified>
</cp:coreProperties>
</file>