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61" r:id="rId4"/>
    <p:sldId id="258" r:id="rId5"/>
    <p:sldId id="271" r:id="rId6"/>
    <p:sldId id="269" r:id="rId7"/>
    <p:sldId id="259" r:id="rId8"/>
    <p:sldId id="270" r:id="rId9"/>
    <p:sldId id="260" r:id="rId10"/>
    <p:sldId id="262" r:id="rId11"/>
    <p:sldId id="263" r:id="rId12"/>
    <p:sldId id="264" r:id="rId13"/>
    <p:sldId id="265" r:id="rId14"/>
    <p:sldId id="267" r:id="rId15"/>
    <p:sldId id="266" r:id="rId16"/>
    <p:sldId id="273" r:id="rId17"/>
    <p:sldId id="268" r:id="rId18"/>
    <p:sldId id="272" r:id="rId19"/>
    <p:sldId id="277" r:id="rId20"/>
    <p:sldId id="275" r:id="rId21"/>
    <p:sldId id="274" r:id="rId22"/>
    <p:sldId id="276" r:id="rId2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6422BB4-0AB3-478B-8E07-5F05DF085B8F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57F99-1D87-485E-BADE-A3968330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5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BDB8-17C9-496F-8E26-644F1DE9CBCB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NOAA Carbon Cycle GHG Measurement Programs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Dlugokencky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6058" r="5794" b="5553"/>
          <a:stretch/>
        </p:blipFill>
        <p:spPr>
          <a:xfrm rot="16200000">
            <a:off x="1491779" y="-685800"/>
            <a:ext cx="6160444" cy="822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731068" y="2252356"/>
            <a:ext cx="3974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](t) = 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 err="1">
                <a:solidFill>
                  <a:srgbClr val="00B050"/>
                </a:solidFill>
              </a:rPr>
              <a:t>ss</a:t>
            </a:r>
            <a:r>
              <a:rPr lang="en-US" sz="2000" i="1" dirty="0">
                <a:solidFill>
                  <a:srgbClr val="00B050"/>
                </a:solidFill>
              </a:rPr>
              <a:t>-([CH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 err="1">
                <a:solidFill>
                  <a:srgbClr val="00B050"/>
                </a:solidFill>
              </a:rPr>
              <a:t>ss</a:t>
            </a:r>
            <a:r>
              <a:rPr lang="en-US" sz="2000" i="1" dirty="0">
                <a:solidFill>
                  <a:srgbClr val="00B050"/>
                </a:solidFill>
              </a:rPr>
              <a:t>-[CH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>
                <a:solidFill>
                  <a:srgbClr val="00B050"/>
                </a:solidFill>
              </a:rPr>
              <a:t>0</a:t>
            </a:r>
            <a:r>
              <a:rPr lang="en-US" sz="2000" i="1" dirty="0">
                <a:solidFill>
                  <a:srgbClr val="00B050"/>
                </a:solidFill>
              </a:rPr>
              <a:t>)e</a:t>
            </a:r>
            <a:r>
              <a:rPr lang="en-US" sz="2000" i="1" baseline="30000" dirty="0">
                <a:solidFill>
                  <a:srgbClr val="00B050"/>
                </a:solidFill>
              </a:rPr>
              <a:t>-t/</a:t>
            </a:r>
            <a:r>
              <a:rPr lang="el-GR" sz="2000" i="1" baseline="30000" dirty="0">
                <a:solidFill>
                  <a:srgbClr val="00B050"/>
                </a:solidFill>
              </a:rPr>
              <a:t>τ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3716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Lifetime ≈ </a:t>
            </a:r>
            <a:r>
              <a:rPr lang="en-US" dirty="0" smtClean="0">
                <a:solidFill>
                  <a:srgbClr val="00B050"/>
                </a:solidFill>
              </a:rPr>
              <a:t>9.2 </a:t>
            </a:r>
            <a:r>
              <a:rPr lang="en-US" dirty="0" smtClean="0">
                <a:solidFill>
                  <a:srgbClr val="00B050"/>
                </a:solidFill>
              </a:rPr>
              <a:t>yr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91400" y="1676400"/>
            <a:ext cx="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4711" r="5334" b="3702"/>
          <a:stretch/>
        </p:blipFill>
        <p:spPr>
          <a:xfrm rot="16200000">
            <a:off x="1508592" y="-685800"/>
            <a:ext cx="6126817" cy="822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46953" y="1402813"/>
            <a:ext cx="4282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Average Emissions = </a:t>
            </a:r>
            <a:r>
              <a:rPr lang="en-US" dirty="0" smtClean="0">
                <a:solidFill>
                  <a:srgbClr val="0000FF"/>
                </a:solidFill>
              </a:rPr>
              <a:t>550 </a:t>
            </a:r>
            <a:r>
              <a:rPr lang="en-US" dirty="0">
                <a:solidFill>
                  <a:srgbClr val="0000FF"/>
                </a:solidFill>
              </a:rPr>
              <a:t>± </a:t>
            </a:r>
            <a:r>
              <a:rPr lang="en-US" dirty="0" smtClean="0">
                <a:solidFill>
                  <a:srgbClr val="0000FF"/>
                </a:solidFill>
              </a:rPr>
              <a:t>13 </a:t>
            </a:r>
            <a:r>
              <a:rPr lang="en-US" dirty="0" err="1">
                <a:solidFill>
                  <a:srgbClr val="0000FF"/>
                </a:solidFill>
              </a:rPr>
              <a:t>Tg</a:t>
            </a:r>
            <a:r>
              <a:rPr lang="en-US" dirty="0">
                <a:solidFill>
                  <a:srgbClr val="0000FF"/>
                </a:solidFill>
              </a:rPr>
              <a:t> CH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endParaRPr 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867965"/>
            <a:ext cx="29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Trend = 0 ± 0.6 </a:t>
            </a:r>
            <a:r>
              <a:rPr lang="en-US" dirty="0" err="1" smtClean="0">
                <a:solidFill>
                  <a:srgbClr val="00B050"/>
                </a:solidFill>
              </a:rPr>
              <a:t>Tg</a:t>
            </a:r>
            <a:r>
              <a:rPr lang="en-US" dirty="0" smtClean="0">
                <a:solidFill>
                  <a:srgbClr val="00B050"/>
                </a:solidFill>
              </a:rPr>
              <a:t> CH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yr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7446" y="573023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Lifetime (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) = 9.1 </a:t>
            </a:r>
            <a:r>
              <a:rPr lang="en-US" dirty="0" err="1" smtClean="0">
                <a:solidFill>
                  <a:srgbClr val="0000FF"/>
                </a:solidFill>
                <a:sym typeface="Symbol" pitchFamily="18" charset="2"/>
              </a:rPr>
              <a:t>yr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69154" y="573023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404BC"/>
                </a:solidFill>
              </a:rPr>
              <a:t>Emissions =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d[CH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]/</a:t>
            </a:r>
            <a:r>
              <a:rPr lang="en-US" sz="2000" dirty="0" err="1">
                <a:solidFill>
                  <a:srgbClr val="C00000"/>
                </a:solidFill>
              </a:rPr>
              <a:t>dt</a:t>
            </a:r>
            <a:r>
              <a:rPr lang="en-US" sz="2000" dirty="0">
                <a:solidFill>
                  <a:srgbClr val="0404BC"/>
                </a:solidFill>
              </a:rPr>
              <a:t> + </a:t>
            </a:r>
            <a:r>
              <a:rPr lang="en-US" sz="2000" dirty="0">
                <a:solidFill>
                  <a:srgbClr val="C00000"/>
                </a:solidFill>
              </a:rPr>
              <a:t>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4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4375" r="2804" b="4711"/>
          <a:stretch/>
        </p:blipFill>
        <p:spPr>
          <a:xfrm rot="16200000">
            <a:off x="1363980" y="-685800"/>
            <a:ext cx="6416042" cy="822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018804" y="316079"/>
            <a:ext cx="459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Globally averaged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n-US" sz="2000" baseline="30000" dirty="0" smtClean="0">
                <a:solidFill>
                  <a:srgbClr val="C00000"/>
                </a:solidFill>
              </a:rPr>
              <a:t>13</a:t>
            </a:r>
            <a:r>
              <a:rPr lang="en-US" sz="2000" dirty="0" smtClean="0">
                <a:solidFill>
                  <a:srgbClr val="C00000"/>
                </a:solidFill>
              </a:rPr>
              <a:t>C(CH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804" y="5193792"/>
            <a:ext cx="267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Sylvia Michel, INSTAAR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7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Pinatubo and Chemistry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(Largest term in CH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budget)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hν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(330 ≥ λ ≥ 290 nm) →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D) + 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D)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 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of formation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= j [O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 = ∫F(λ) σ(λ) φ(λ)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dλ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556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Also affected CO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2_Jun17_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2575"/>
            <a:ext cx="43053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AI_Jun16_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390" y="2823783"/>
            <a:ext cx="4781550" cy="352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96279" y="2104698"/>
            <a:ext cx="35486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AI &lt; 0.1 means clear sky; AI &gt; 4 obscures mid-day sun</a:t>
            </a:r>
          </a:p>
        </p:txBody>
      </p:sp>
    </p:spTree>
    <p:extLst>
      <p:ext uri="{BB962C8B-B14F-4D97-AF65-F5344CB8AC3E}">
        <p14:creationId xmlns:p14="http://schemas.microsoft.com/office/powerpoint/2010/main" val="229268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5925"/>
            <a:ext cx="8763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hν</a:t>
            </a:r>
            <a:r>
              <a:rPr lang="en-US" sz="2400" dirty="0"/>
              <a:t> (330 ≥ λ ≥ 290 nm) → O(</a:t>
            </a:r>
            <a:r>
              <a:rPr lang="en-US" sz="2400" baseline="30000" dirty="0"/>
              <a:t>1</a:t>
            </a:r>
            <a:r>
              <a:rPr lang="en-US" sz="2400" dirty="0"/>
              <a:t>D) + O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O(</a:t>
            </a:r>
            <a:r>
              <a:rPr lang="en-US" sz="2400" baseline="30000" dirty="0"/>
              <a:t>1</a:t>
            </a:r>
            <a:r>
              <a:rPr lang="en-US" sz="2400" dirty="0"/>
              <a:t>D) + H</a:t>
            </a:r>
            <a:r>
              <a:rPr lang="en-US" sz="2400" baseline="-25000" dirty="0"/>
              <a:t>2</a:t>
            </a:r>
            <a:r>
              <a:rPr lang="en-US" sz="2400" dirty="0"/>
              <a:t>O → 2 OH</a:t>
            </a:r>
          </a:p>
          <a:p>
            <a:r>
              <a:rPr lang="en-US" sz="2400" dirty="0"/>
              <a:t> Rate </a:t>
            </a:r>
            <a:r>
              <a:rPr lang="en-US" sz="2400" dirty="0" smtClean="0"/>
              <a:t>of formation </a:t>
            </a:r>
            <a:r>
              <a:rPr lang="en-US" sz="2400" dirty="0"/>
              <a:t>O(</a:t>
            </a:r>
            <a:r>
              <a:rPr lang="en-US" sz="2400" baseline="30000" dirty="0"/>
              <a:t>1</a:t>
            </a:r>
            <a:r>
              <a:rPr lang="en-US" sz="2400" dirty="0"/>
              <a:t>D) = j [O</a:t>
            </a:r>
            <a:r>
              <a:rPr lang="en-US" sz="2400" baseline="-25000" dirty="0"/>
              <a:t>3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125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9272" y="-685800"/>
            <a:ext cx="602545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4934" r="8728" b="4410"/>
          <a:stretch/>
        </p:blipFill>
        <p:spPr>
          <a:xfrm rot="16200000">
            <a:off x="737136" y="-451585"/>
            <a:ext cx="3303467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13316" r="11818" b="11036"/>
          <a:stretch/>
        </p:blipFill>
        <p:spPr>
          <a:xfrm>
            <a:off x="4491990" y="3486149"/>
            <a:ext cx="4572000" cy="331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117" y="4491990"/>
            <a:ext cx="129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 ~ 45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350" y="491490"/>
            <a:ext cx="397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- Constraining </a:t>
            </a:r>
            <a:r>
              <a:rPr lang="en-US" sz="2400" smtClean="0">
                <a:solidFill>
                  <a:srgbClr val="C00000"/>
                </a:solidFill>
              </a:rPr>
              <a:t>its budget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1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876"/>
            <a:ext cx="9144000" cy="5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602" y="0"/>
            <a:ext cx="705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www.esrl.noaa.gov/gmd/ccgg/carbontracker/</a:t>
            </a:r>
          </a:p>
        </p:txBody>
      </p:sp>
    </p:spTree>
    <p:extLst>
      <p:ext uri="{BB962C8B-B14F-4D97-AF65-F5344CB8AC3E}">
        <p14:creationId xmlns:p14="http://schemas.microsoft.com/office/powerpoint/2010/main" val="97276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602" y="0"/>
            <a:ext cx="705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www.esrl.noaa.gov/gmd/ccgg/carbontracker/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92"/>
            <a:ext cx="9144000" cy="5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Projects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Tall towers - N American focus</a:t>
            </a:r>
          </a:p>
          <a:p>
            <a:r>
              <a:rPr lang="en-US" dirty="0" smtClean="0"/>
              <a:t>Aircraft - N American focus</a:t>
            </a:r>
          </a:p>
          <a:p>
            <a:r>
              <a:rPr lang="en-US" dirty="0" smtClean="0"/>
              <a:t>Observatory - Global background focus</a:t>
            </a:r>
          </a:p>
          <a:p>
            <a:r>
              <a:rPr lang="en-US" dirty="0" smtClean="0"/>
              <a:t>Cooperative global air sampling network</a:t>
            </a:r>
          </a:p>
          <a:p>
            <a:pPr lvl="1"/>
            <a:r>
              <a:rPr lang="en-US" dirty="0" smtClean="0"/>
              <a:t>Constrain large scale GHG budgets</a:t>
            </a:r>
          </a:p>
          <a:p>
            <a:pPr lvl="1"/>
            <a:r>
              <a:rPr lang="en-US" dirty="0" smtClean="0"/>
              <a:t>Weekly discrete air samples</a:t>
            </a:r>
          </a:p>
          <a:p>
            <a:pPr lvl="1"/>
            <a:r>
              <a:rPr lang="en-US" dirty="0" smtClean="0"/>
              <a:t>Analyzed in Boulder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(+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), CH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(+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), N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O, SF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CO, H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Suite of NMHC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2664" r="12068" b="3711"/>
          <a:stretch/>
        </p:blipFill>
        <p:spPr>
          <a:xfrm rot="16200000">
            <a:off x="1646689" y="-914399"/>
            <a:ext cx="585062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4353" b="3965"/>
          <a:stretch/>
        </p:blipFill>
        <p:spPr>
          <a:xfrm>
            <a:off x="1884061" y="228600"/>
            <a:ext cx="537587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(NOAA and BMKG) collaborate to produce data that provide </a:t>
            </a:r>
            <a:r>
              <a:rPr lang="en-US" dirty="0" smtClean="0"/>
              <a:t>the strongest </a:t>
            </a:r>
            <a:r>
              <a:rPr lang="en-US" dirty="0" smtClean="0"/>
              <a:t>constraints on LLGHG emissions</a:t>
            </a:r>
          </a:p>
          <a:p>
            <a:r>
              <a:rPr lang="en-US" dirty="0" smtClean="0"/>
              <a:t>NOAA thanks BMKG for their continued collaboration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781" r="6626" b="9776"/>
          <a:stretch/>
        </p:blipFill>
        <p:spPr>
          <a:xfrm>
            <a:off x="0" y="253384"/>
            <a:ext cx="9144000" cy="50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62190"/>
              </p:ext>
            </p:extLst>
          </p:nvPr>
        </p:nvGraphicFramePr>
        <p:xfrm>
          <a:off x="1512570" y="276860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Species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Current </a:t>
                      </a:r>
                      <a:r>
                        <a:rPr lang="el-GR" i="1" dirty="0" smtClean="0">
                          <a:solidFill>
                            <a:srgbClr val="C00000"/>
                          </a:solidFill>
                        </a:rPr>
                        <a:t>Χ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Technique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Repeatability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407 </a:t>
                      </a:r>
                      <a:r>
                        <a:rPr lang="en-US" baseline="0" dirty="0" smtClean="0"/>
                        <a:t>ppm</a:t>
                      </a:r>
                      <a:endParaRPr lang="en-US" baseline="0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NDIR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 </a:t>
                      </a:r>
                      <a:r>
                        <a:rPr lang="en-US" dirty="0" smtClean="0"/>
                        <a:t>ppm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1900 ppb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GC/FID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ppb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O, </a:t>
                      </a:r>
                    </a:p>
                    <a:p>
                      <a:pPr algn="ctr"/>
                      <a:r>
                        <a:rPr lang="en-US" dirty="0" smtClean="0"/>
                        <a:t>SF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330 </a:t>
                      </a:r>
                      <a:r>
                        <a:rPr lang="en-US" baseline="0" dirty="0" smtClean="0"/>
                        <a:t>ppb</a:t>
                      </a:r>
                    </a:p>
                    <a:p>
                      <a:pPr algn="ctr"/>
                      <a:r>
                        <a:rPr lang="en-US" baseline="0" dirty="0" smtClean="0"/>
                        <a:t>9.3 </a:t>
                      </a:r>
                      <a:r>
                        <a:rPr lang="en-US" baseline="0" dirty="0" err="1" smtClean="0"/>
                        <a:t>ppt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GC/ECD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ppb, </a:t>
                      </a:r>
                    </a:p>
                    <a:p>
                      <a:pPr algn="ctr"/>
                      <a:r>
                        <a:rPr lang="en-US" baseline="0" dirty="0" smtClean="0"/>
                        <a:t>0.03 </a:t>
                      </a:r>
                      <a:r>
                        <a:rPr lang="en-US" baseline="0" dirty="0" err="1" smtClean="0"/>
                        <a:t>ppt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ppb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VUV-RF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ppb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500 ppb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GC/PD-</a:t>
                      </a:r>
                      <a:r>
                        <a:rPr lang="en-US" dirty="0" err="1" smtClean="0"/>
                        <a:t>HeID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ppb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13</a:t>
                      </a:r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-8.5‰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13</a:t>
                      </a: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</a:t>
                      </a:r>
                      <a:r>
                        <a:rPr lang="en-US" baseline="0" dirty="0" smtClean="0"/>
                        <a:t>47.3‰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GC/IRMS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8760" y="4114800"/>
            <a:ext cx="61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Quantity: “amount of substance ratio”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Units: </a:t>
            </a:r>
            <a:r>
              <a:rPr lang="en-US" dirty="0" smtClean="0">
                <a:solidFill>
                  <a:schemeClr val="tx2"/>
                </a:solidFill>
              </a:rPr>
              <a:t>dry-air, </a:t>
            </a:r>
            <a:r>
              <a:rPr lang="en-US" dirty="0" smtClean="0">
                <a:solidFill>
                  <a:schemeClr val="tx2"/>
                </a:solidFill>
              </a:rPr>
              <a:t>mole fraction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*University of Colorado, INSTAAR; isotope ratios in “per mille”</a:t>
            </a:r>
          </a:p>
        </p:txBody>
      </p:sp>
    </p:spTree>
    <p:extLst>
      <p:ext uri="{BB962C8B-B14F-4D97-AF65-F5344CB8AC3E}">
        <p14:creationId xmlns:p14="http://schemas.microsoft.com/office/powerpoint/2010/main" val="2155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80328"/>
            <a:ext cx="8229600" cy="7769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Sampling at BKT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540"/>
            <a:ext cx="8229600" cy="523462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Started in January, 2004</a:t>
            </a:r>
          </a:p>
          <a:p>
            <a:pPr lvl="1"/>
            <a:r>
              <a:rPr lang="en-US" dirty="0" smtClean="0"/>
              <a:t>Always a difficult site for </a:t>
            </a:r>
            <a:r>
              <a:rPr lang="en-US" dirty="0" smtClean="0"/>
              <a:t>CO and CO</a:t>
            </a:r>
            <a:r>
              <a:rPr lang="en-US" baseline="-25000" dirty="0" smtClean="0"/>
              <a:t>2</a:t>
            </a:r>
            <a:endParaRPr lang="en-US" baseline="-25000" dirty="0" smtClean="0"/>
          </a:p>
          <a:p>
            <a:pPr lvl="1"/>
            <a:r>
              <a:rPr lang="en-US" dirty="0" smtClean="0"/>
              <a:t>Data for CH</a:t>
            </a:r>
            <a:r>
              <a:rPr lang="en-US" baseline="-25000" dirty="0" smtClean="0"/>
              <a:t>4</a:t>
            </a:r>
            <a:r>
              <a:rPr lang="en-US" dirty="0" smtClean="0"/>
              <a:t> and other species are good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Terminated in February, 2011</a:t>
            </a:r>
          </a:p>
          <a:p>
            <a:pPr lvl="1"/>
            <a:r>
              <a:rPr lang="en-US" dirty="0" smtClean="0"/>
              <a:t>Drastic cut in NOAA funding resulted in many sites being terminated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Restarted in February, 2013</a:t>
            </a:r>
          </a:p>
          <a:p>
            <a:pPr lvl="1"/>
            <a:r>
              <a:rPr lang="en-US" dirty="0" smtClean="0"/>
              <a:t>With urging from BMKG</a:t>
            </a:r>
          </a:p>
          <a:p>
            <a:pPr lvl="1"/>
            <a:r>
              <a:rPr lang="en-US" dirty="0" smtClean="0"/>
              <a:t>Problematic for CO</a:t>
            </a:r>
            <a:r>
              <a:rPr lang="en-US" baseline="-25000" dirty="0" smtClean="0"/>
              <a:t>2</a:t>
            </a:r>
            <a:r>
              <a:rPr lang="en-US" dirty="0" smtClean="0"/>
              <a:t> at </a:t>
            </a:r>
            <a:r>
              <a:rPr lang="en-US" dirty="0" smtClean="0"/>
              <a:t>start-up</a:t>
            </a:r>
          </a:p>
          <a:p>
            <a:pPr lvl="1"/>
            <a:r>
              <a:rPr lang="en-US" dirty="0" smtClean="0"/>
              <a:t>Significantly improved, since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9762" r="2344" b="4880"/>
          <a:stretch/>
        </p:blipFill>
        <p:spPr>
          <a:xfrm rot="16200000">
            <a:off x="1276915" y="-579432"/>
            <a:ext cx="6590172" cy="822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564395" y="429657"/>
            <a:ext cx="11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BKT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33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068" r="2344" b="4208"/>
          <a:stretch/>
        </p:blipFill>
        <p:spPr>
          <a:xfrm rot="16200000">
            <a:off x="1323886" y="-631610"/>
            <a:ext cx="6496230" cy="822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84885" y="353090"/>
            <a:ext cx="594360" cy="128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04213" y="623838"/>
            <a:ext cx="19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Volcanic emission?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3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" y="125730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Low P in some samples during analysis; </a:t>
            </a:r>
            <a:r>
              <a:rPr lang="en-US" sz="2400" dirty="0" smtClean="0">
                <a:solidFill>
                  <a:srgbClr val="C00000"/>
                </a:solidFill>
              </a:rPr>
              <a:t>much improved since 2015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Please </a:t>
            </a:r>
            <a:r>
              <a:rPr lang="en-US" sz="2400" dirty="0" smtClean="0">
                <a:solidFill>
                  <a:srgbClr val="C00000"/>
                </a:solidFill>
              </a:rPr>
              <a:t>write </a:t>
            </a:r>
            <a:r>
              <a:rPr lang="en-US" sz="2400" dirty="0" smtClean="0">
                <a:solidFill>
                  <a:srgbClr val="C00000"/>
                </a:solidFill>
              </a:rPr>
              <a:t>observer’s </a:t>
            </a:r>
            <a:r>
              <a:rPr lang="en-US" sz="2400" dirty="0" smtClean="0">
                <a:solidFill>
                  <a:srgbClr val="C00000"/>
                </a:solidFill>
              </a:rPr>
              <a:t>name, flow rate, V, and P on sample sheet.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6180" y="5221724"/>
            <a:ext cx="169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Pressure  (</a:t>
            </a:r>
            <a:r>
              <a:rPr lang="en-US" sz="2400" dirty="0" err="1" smtClean="0">
                <a:solidFill>
                  <a:srgbClr val="C00000"/>
                </a:solidFill>
              </a:rPr>
              <a:t>psia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687" y="987891"/>
            <a:ext cx="334747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1392" y="987890"/>
            <a:ext cx="33474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9272" y="-685800"/>
            <a:ext cx="602545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7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32662</TotalTime>
  <Words>450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NOAA Carbon Cycle GHG Measurement Programs</vt:lpstr>
      <vt:lpstr>Projects</vt:lpstr>
      <vt:lpstr>PowerPoint Presentation</vt:lpstr>
      <vt:lpstr>PowerPoint Presentation</vt:lpstr>
      <vt:lpstr>Sampling at BKT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NOAA/ESRL/GMD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GHG Measurement Programs</dc:title>
  <dc:creator>Ed Dlugokencky</dc:creator>
  <cp:lastModifiedBy>Ed Dlugokencky</cp:lastModifiedBy>
  <cp:revision>55</cp:revision>
  <cp:lastPrinted>2015-08-11T17:02:37Z</cp:lastPrinted>
  <dcterms:created xsi:type="dcterms:W3CDTF">2015-07-22T14:14:42Z</dcterms:created>
  <dcterms:modified xsi:type="dcterms:W3CDTF">2018-08-02T13:52:13Z</dcterms:modified>
</cp:coreProperties>
</file>