
<file path=[Content_Types].xml><?xml version="1.0" encoding="utf-8"?>
<Types xmlns="http://schemas.openxmlformats.org/package/2006/content-types">
  <Default Extension="emf" ContentType="image/x-emf"/>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handoutMasterIdLst>
    <p:handoutMasterId r:id="rId40"/>
  </p:handoutMasterIdLst>
  <p:sldIdLst>
    <p:sldId id="371" r:id="rId2"/>
    <p:sldId id="515" r:id="rId3"/>
    <p:sldId id="497" r:id="rId4"/>
    <p:sldId id="504" r:id="rId5"/>
    <p:sldId id="467" r:id="rId6"/>
    <p:sldId id="482" r:id="rId7"/>
    <p:sldId id="510" r:id="rId8"/>
    <p:sldId id="516" r:id="rId9"/>
    <p:sldId id="481" r:id="rId10"/>
    <p:sldId id="483" r:id="rId11"/>
    <p:sldId id="517" r:id="rId12"/>
    <p:sldId id="484" r:id="rId13"/>
    <p:sldId id="485" r:id="rId14"/>
    <p:sldId id="511" r:id="rId15"/>
    <p:sldId id="507" r:id="rId16"/>
    <p:sldId id="505" r:id="rId17"/>
    <p:sldId id="519" r:id="rId18"/>
    <p:sldId id="508" r:id="rId19"/>
    <p:sldId id="518" r:id="rId20"/>
    <p:sldId id="512" r:id="rId21"/>
    <p:sldId id="514" r:id="rId22"/>
    <p:sldId id="513" r:id="rId23"/>
    <p:sldId id="494" r:id="rId24"/>
    <p:sldId id="495" r:id="rId25"/>
    <p:sldId id="490" r:id="rId26"/>
    <p:sldId id="509" r:id="rId27"/>
    <p:sldId id="489" r:id="rId28"/>
    <p:sldId id="491" r:id="rId29"/>
    <p:sldId id="496" r:id="rId30"/>
    <p:sldId id="500" r:id="rId31"/>
    <p:sldId id="480" r:id="rId32"/>
    <p:sldId id="487" r:id="rId33"/>
    <p:sldId id="498" r:id="rId34"/>
    <p:sldId id="499" r:id="rId35"/>
    <p:sldId id="501" r:id="rId36"/>
    <p:sldId id="502" r:id="rId37"/>
    <p:sldId id="503" r:id="rId3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02FE45BC-F381-4544-B4A6-45B19CC1A45D}">
          <p14:sldIdLst>
            <p14:sldId id="371"/>
            <p14:sldId id="515"/>
            <p14:sldId id="497"/>
            <p14:sldId id="504"/>
            <p14:sldId id="467"/>
            <p14:sldId id="482"/>
            <p14:sldId id="510"/>
            <p14:sldId id="516"/>
            <p14:sldId id="481"/>
            <p14:sldId id="483"/>
            <p14:sldId id="517"/>
            <p14:sldId id="484"/>
            <p14:sldId id="485"/>
            <p14:sldId id="511"/>
            <p14:sldId id="507"/>
            <p14:sldId id="505"/>
            <p14:sldId id="519"/>
            <p14:sldId id="508"/>
            <p14:sldId id="518"/>
            <p14:sldId id="512"/>
            <p14:sldId id="514"/>
            <p14:sldId id="513"/>
            <p14:sldId id="494"/>
            <p14:sldId id="495"/>
            <p14:sldId id="490"/>
            <p14:sldId id="509"/>
            <p14:sldId id="489"/>
            <p14:sldId id="491"/>
            <p14:sldId id="496"/>
            <p14:sldId id="500"/>
            <p14:sldId id="480"/>
            <p14:sldId id="487"/>
            <p14:sldId id="498"/>
            <p14:sldId id="499"/>
            <p14:sldId id="501"/>
            <p14:sldId id="502"/>
            <p14:sldId id="503"/>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FF1C"/>
    <a:srgbClr val="005493"/>
    <a:srgbClr val="FFA400"/>
    <a:srgbClr val="1ACD06"/>
    <a:srgbClr val="FF3000"/>
    <a:srgbClr val="FC2F28"/>
    <a:srgbClr val="FD6364"/>
    <a:srgbClr val="9C0101"/>
    <a:srgbClr val="F70CFF"/>
    <a:srgbClr val="FF0E0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72"/>
    <p:restoredTop sz="70467" autoAdjust="0"/>
  </p:normalViewPr>
  <p:slideViewPr>
    <p:cSldViewPr snapToObjects="1">
      <p:cViewPr varScale="1">
        <p:scale>
          <a:sx n="112" d="100"/>
          <a:sy n="112" d="100"/>
        </p:scale>
        <p:origin x="1600" y="184"/>
      </p:cViewPr>
      <p:guideLst>
        <p:guide orient="horz" pos="1620"/>
        <p:guide pos="288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74" d="100"/>
        <a:sy n="74" d="100"/>
      </p:scale>
      <p:origin x="0" y="0"/>
    </p:cViewPr>
  </p:sorterViewPr>
  <p:notesViewPr>
    <p:cSldViewPr snapToObjects="1">
      <p:cViewPr varScale="1">
        <p:scale>
          <a:sx n="93" d="100"/>
          <a:sy n="93" d="100"/>
        </p:scale>
        <p:origin x="378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83684540-77C1-4449-B655-A330B3380581}" type="datetime1">
              <a:rPr lang="en-US"/>
              <a:pPr/>
              <a:t>10/5/21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1909FFF2-1951-CA40-83CB-C88FE39545AC}" type="slidenum">
              <a:rPr lang="en-US"/>
              <a:pPr/>
              <a:t>‹#›</a:t>
            </a:fld>
            <a:endParaRPr lang="en-US"/>
          </a:p>
        </p:txBody>
      </p:sp>
    </p:spTree>
    <p:extLst>
      <p:ext uri="{BB962C8B-B14F-4D97-AF65-F5344CB8AC3E}">
        <p14:creationId xmlns:p14="http://schemas.microsoft.com/office/powerpoint/2010/main" val="42608081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D79A03EC-189D-C948-A519-5EA1CA985FE7}" type="datetime1">
              <a:rPr lang="en-US"/>
              <a:pPr/>
              <a:t>10/5/21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27"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2D81E052-C62A-004A-90E8-18B845CE60C3}" type="slidenum">
              <a:rPr lang="en-US"/>
              <a:pPr/>
              <a:t>‹#›</a:t>
            </a:fld>
            <a:endParaRPr lang="en-US"/>
          </a:p>
        </p:txBody>
      </p:sp>
    </p:spTree>
    <p:extLst>
      <p:ext uri="{BB962C8B-B14F-4D97-AF65-F5344CB8AC3E}">
        <p14:creationId xmlns:p14="http://schemas.microsoft.com/office/powerpoint/2010/main" val="277803171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ＭＳ Ｐゴシック" pitchFamily="-107" charset="-128"/>
      </a:defRPr>
    </a:lvl1pPr>
    <a:lvl2pPr marL="4572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2pPr>
    <a:lvl3pPr marL="9144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3pPr>
    <a:lvl4pPr marL="13716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4pPr>
    <a:lvl5pPr marL="1828800" algn="l" defTabSz="457200" rtl="0" eaLnBrk="0" fontAlgn="base" hangingPunct="0">
      <a:spcBef>
        <a:spcPct val="30000"/>
      </a:spcBef>
      <a:spcAft>
        <a:spcPct val="0"/>
      </a:spcAft>
      <a:defRPr sz="1800" kern="1200" baseline="0">
        <a:solidFill>
          <a:schemeClr val="tx1"/>
        </a:solidFill>
        <a:latin typeface="+mn-lt"/>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to extend special thanks to Heather Cronk who quickly turned around flux submissions for this talk, and to  Chris O'Dell for updating the data used to make signal plots. </a:t>
            </a:r>
          </a:p>
          <a:p>
            <a:endParaRPr lang="en-US"/>
          </a:p>
          <a:p>
            <a:r>
              <a:rPr lang="en-US"/>
              <a:t>Ken </a:t>
            </a:r>
            <a:r>
              <a:rPr lang="en-US" dirty="0"/>
              <a:t>Schuldt and Kirk </a:t>
            </a:r>
            <a:r>
              <a:rPr lang="en-US" dirty="0" err="1"/>
              <a:t>Thoning</a:t>
            </a:r>
            <a:r>
              <a:rPr lang="en-US" dirty="0"/>
              <a:t> were instrumental in web site support.</a:t>
            </a:r>
          </a:p>
        </p:txBody>
      </p:sp>
      <p:sp>
        <p:nvSpPr>
          <p:cNvPr id="4" name="Slide Number Placeholder 3"/>
          <p:cNvSpPr>
            <a:spLocks noGrp="1"/>
          </p:cNvSpPr>
          <p:nvPr>
            <p:ph type="sldNum" sz="quarter" idx="5"/>
          </p:nvPr>
        </p:nvSpPr>
        <p:spPr/>
        <p:txBody>
          <a:bodyPr/>
          <a:lstStyle/>
          <a:p>
            <a:fld id="{2D81E052-C62A-004A-90E8-18B845CE60C3}" type="slidenum">
              <a:rPr lang="en-US" smtClean="0"/>
              <a:pPr/>
              <a:t>1</a:t>
            </a:fld>
            <a:endParaRPr lang="en-US"/>
          </a:p>
        </p:txBody>
      </p:sp>
    </p:spTree>
    <p:extLst>
      <p:ext uri="{BB962C8B-B14F-4D97-AF65-F5344CB8AC3E}">
        <p14:creationId xmlns:p14="http://schemas.microsoft.com/office/powerpoint/2010/main" val="3292811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V9 land nadir signal was largely negative except in tropical regions, although the area of positive signal moves north in the NH summer season. Magnitudes are relatively large, with broad continental areas having signal of plus-or-minus 1 to 2 ppm.</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10</a:t>
            </a:fld>
            <a:endParaRPr lang="en-US"/>
          </a:p>
        </p:txBody>
      </p:sp>
    </p:spTree>
    <p:extLst>
      <p:ext uri="{BB962C8B-B14F-4D97-AF65-F5344CB8AC3E}">
        <p14:creationId xmlns:p14="http://schemas.microsoft.com/office/powerpoint/2010/main" val="3325605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 the right we have the difference in 4-year mean seasonal fluxes between v10MIP LNLG and IS experiments. The top is for DJF and the bottom is for JJA.</a:t>
            </a:r>
          </a:p>
          <a:p>
            <a:endParaRPr lang="en-US" dirty="0"/>
          </a:p>
          <a:p>
            <a:r>
              <a:rPr lang="en-US" dirty="0"/>
              <a:t>The broad areas of negative signal do not map onto broad areas of negative flux difference. Instead we see intense regional positive-negative dipoles in the tropics and southern </a:t>
            </a:r>
            <a:r>
              <a:rPr lang="en-US" dirty="0" err="1"/>
              <a:t>extratropics</a:t>
            </a:r>
            <a:r>
              <a:rPr lang="en-US" dirty="0"/>
              <a:t>, for both seasons, and a notable source in eastern Asia and probably throughout N. America too.</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11</a:t>
            </a:fld>
            <a:endParaRPr lang="en-US"/>
          </a:p>
        </p:txBody>
      </p:sp>
    </p:spTree>
    <p:extLst>
      <p:ext uri="{BB962C8B-B14F-4D97-AF65-F5344CB8AC3E}">
        <p14:creationId xmlns:p14="http://schemas.microsoft.com/office/powerpoint/2010/main" val="614726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again the change from B9 to B10 but now for land nadir retrievals, with DJF in the top row and JJA in the bottom row. </a:t>
            </a:r>
          </a:p>
          <a:p>
            <a:endParaRPr lang="en-US" dirty="0"/>
          </a:p>
          <a:p>
            <a:r>
              <a:rPr lang="en-US" dirty="0"/>
              <a:t>The change from B9 to B10 mostly added XCO2 across the globe, and this reduced the strong negative signal in B9 to something more mixed over land in B10.</a:t>
            </a:r>
          </a:p>
          <a:p>
            <a:endParaRPr lang="en-US" dirty="0"/>
          </a:p>
          <a:p>
            <a:r>
              <a:rPr lang="en-US" dirty="0"/>
              <a:t>However, many of the features in B9 and B10 are quite similar, such as the African and S. American high signals. The south and central American high/low dipole is actually stronger, and the African seasonality is also stronger with a deeper negative signal than B9.</a:t>
            </a:r>
          </a:p>
        </p:txBody>
      </p:sp>
      <p:sp>
        <p:nvSpPr>
          <p:cNvPr id="4" name="Slide Number Placeholder 3"/>
          <p:cNvSpPr>
            <a:spLocks noGrp="1"/>
          </p:cNvSpPr>
          <p:nvPr>
            <p:ph type="sldNum" sz="quarter" idx="5"/>
          </p:nvPr>
        </p:nvSpPr>
        <p:spPr/>
        <p:txBody>
          <a:bodyPr/>
          <a:lstStyle/>
          <a:p>
            <a:fld id="{2D81E052-C62A-004A-90E8-18B845CE60C3}" type="slidenum">
              <a:rPr lang="en-US" smtClean="0"/>
              <a:pPr/>
              <a:t>12</a:t>
            </a:fld>
            <a:endParaRPr lang="en-US"/>
          </a:p>
        </p:txBody>
      </p:sp>
    </p:spTree>
    <p:extLst>
      <p:ext uri="{BB962C8B-B14F-4D97-AF65-F5344CB8AC3E}">
        <p14:creationId xmlns:p14="http://schemas.microsoft.com/office/powerpoint/2010/main" val="3934804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the left is again the B10 land nadir signal by season. The right is B10 MIP flux differences, LNLG minus IS as a six-year average for the DJF (top) and JJA (bottom) seasons.</a:t>
            </a:r>
          </a:p>
          <a:p>
            <a:endParaRPr lang="en-US" dirty="0"/>
          </a:p>
          <a:p>
            <a:r>
              <a:rPr lang="en-US" dirty="0"/>
              <a:t>Again the tropical and southern extratropical land regions have an intense flux response with a mixture of positive and negative zones, closely spaced. Amazonia shows up as a notable source in LNLG relative to IS, and of course we still have the DJF African source. Northern extratropical responses are also quite strong, with high latitudes again showing as a relative source during JJA, especially in Asia.</a:t>
            </a:r>
          </a:p>
        </p:txBody>
      </p:sp>
      <p:sp>
        <p:nvSpPr>
          <p:cNvPr id="4" name="Slide Number Placeholder 3"/>
          <p:cNvSpPr>
            <a:spLocks noGrp="1"/>
          </p:cNvSpPr>
          <p:nvPr>
            <p:ph type="sldNum" sz="quarter" idx="5"/>
          </p:nvPr>
        </p:nvSpPr>
        <p:spPr/>
        <p:txBody>
          <a:bodyPr/>
          <a:lstStyle/>
          <a:p>
            <a:fld id="{2D81E052-C62A-004A-90E8-18B845CE60C3}" type="slidenum">
              <a:rPr lang="en-US" smtClean="0"/>
              <a:pPr/>
              <a:t>13</a:t>
            </a:fld>
            <a:endParaRPr lang="en-US"/>
          </a:p>
        </p:txBody>
      </p:sp>
    </p:spTree>
    <p:extLst>
      <p:ext uri="{BB962C8B-B14F-4D97-AF65-F5344CB8AC3E}">
        <p14:creationId xmlns:p14="http://schemas.microsoft.com/office/powerpoint/2010/main" val="117050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time-latitude diagrams of zonal mean signal and flux again show very regular changes to the seasonality of fluxes. There’s also a suggestion of poleward propagation of these flux responses, visible as anomalies in both hemispheres sloping to the right.</a:t>
            </a:r>
          </a:p>
          <a:p>
            <a:endParaRPr lang="en-US" dirty="0"/>
          </a:p>
          <a:p>
            <a:r>
              <a:rPr lang="en-US" dirty="0"/>
              <a:t>The timing is such that in northern extratropical zones, the LNLG simulations suggest a reduction in the magnitude of the terrestrial seasonal cycle.</a:t>
            </a:r>
          </a:p>
        </p:txBody>
      </p:sp>
      <p:sp>
        <p:nvSpPr>
          <p:cNvPr id="4" name="Slide Number Placeholder 3"/>
          <p:cNvSpPr>
            <a:spLocks noGrp="1"/>
          </p:cNvSpPr>
          <p:nvPr>
            <p:ph type="sldNum" sz="quarter" idx="5"/>
          </p:nvPr>
        </p:nvSpPr>
        <p:spPr/>
        <p:txBody>
          <a:bodyPr/>
          <a:lstStyle/>
          <a:p>
            <a:fld id="{2D81E052-C62A-004A-90E8-18B845CE60C3}" type="slidenum">
              <a:rPr lang="en-US" smtClean="0"/>
              <a:pPr/>
              <a:t>14</a:t>
            </a:fld>
            <a:endParaRPr lang="en-US"/>
          </a:p>
        </p:txBody>
      </p:sp>
    </p:spTree>
    <p:extLst>
      <p:ext uri="{BB962C8B-B14F-4D97-AF65-F5344CB8AC3E}">
        <p14:creationId xmlns:p14="http://schemas.microsoft.com/office/powerpoint/2010/main" val="4183371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regularity of those seasonal flux differences is striking, we also should recognize that they’re not particularly large. The right side now shows the climatology of northern midlatitude fluxes from the IS (top) and LNLG (bottom) experiments. The northern midlatitudes are defined here as 23.5 to 67.5 N. You can see the summertime growing season is not as deep in the LNLG experiment.  The size of this reduction is about 6%.</a:t>
            </a:r>
          </a:p>
        </p:txBody>
      </p:sp>
      <p:sp>
        <p:nvSpPr>
          <p:cNvPr id="4" name="Slide Number Placeholder 3"/>
          <p:cNvSpPr>
            <a:spLocks noGrp="1"/>
          </p:cNvSpPr>
          <p:nvPr>
            <p:ph type="sldNum" sz="quarter" idx="5"/>
          </p:nvPr>
        </p:nvSpPr>
        <p:spPr/>
        <p:txBody>
          <a:bodyPr/>
          <a:lstStyle/>
          <a:p>
            <a:fld id="{2D81E052-C62A-004A-90E8-18B845CE60C3}" type="slidenum">
              <a:rPr lang="en-US" smtClean="0"/>
              <a:pPr/>
              <a:t>15</a:t>
            </a:fld>
            <a:endParaRPr lang="en-US"/>
          </a:p>
        </p:txBody>
      </p:sp>
    </p:spTree>
    <p:extLst>
      <p:ext uri="{BB962C8B-B14F-4D97-AF65-F5344CB8AC3E}">
        <p14:creationId xmlns:p14="http://schemas.microsoft.com/office/powerpoint/2010/main" val="3007451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turn now to evaluation using </a:t>
            </a:r>
            <a:r>
              <a:rPr lang="en-US" dirty="0" err="1"/>
              <a:t>ObsPack</a:t>
            </a:r>
            <a:r>
              <a:rPr lang="en-US" dirty="0"/>
              <a:t> data.</a:t>
            </a:r>
          </a:p>
          <a:p>
            <a:endParaRPr lang="en-US" dirty="0"/>
          </a:p>
          <a:p>
            <a:r>
              <a:rPr lang="en-US" dirty="0"/>
              <a:t>This is the summary figure from the v9 MIP for performance of those experiments against withheld in situ measurements.  The quantity being analyzed is the normalized </a:t>
            </a:r>
            <a:r>
              <a:rPr lang="en-US" dirty="0" err="1"/>
              <a:t>rmodel</a:t>
            </a:r>
            <a:r>
              <a:rPr lang="en-US" dirty="0"/>
              <a:t> </a:t>
            </a:r>
            <a:r>
              <a:rPr lang="en-US" dirty="0" err="1"/>
              <a:t>esiduals</a:t>
            </a:r>
            <a:r>
              <a:rPr lang="en-US" dirty="0"/>
              <a:t> and here I show global means (top panel), representing overall bias, and the reduced chi-squares in the lower panel again as a global mean.</a:t>
            </a:r>
          </a:p>
          <a:p>
            <a:endParaRPr lang="en-US" dirty="0"/>
          </a:p>
          <a:p>
            <a:r>
              <a:rPr lang="en-US" dirty="0"/>
              <a:t>As a reminder, the v9 IS simulations were largely unbiased against the withheld </a:t>
            </a:r>
            <a:r>
              <a:rPr lang="en-US" dirty="0" err="1"/>
              <a:t>obs</a:t>
            </a:r>
            <a:r>
              <a:rPr lang="en-US" dirty="0"/>
              <a:t>, and had chi-squares reasonably close to 1.  The LN, LG, and LNLG experiments were all biased low and had significantly elevated chi-squares. OG and the kitchen sink experiment were mostly unbiased but had </a:t>
            </a:r>
            <a:r>
              <a:rPr lang="en-US" dirty="0" err="1"/>
              <a:t>elevanted</a:t>
            </a:r>
            <a:r>
              <a:rPr lang="en-US" dirty="0"/>
              <a:t> chi-squares. Of the experiments assimilating OCO-2 retrievals, the kitchen sink performed best against the withheld data.</a:t>
            </a:r>
          </a:p>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16</a:t>
            </a:fld>
            <a:endParaRPr lang="en-US"/>
          </a:p>
        </p:txBody>
      </p:sp>
    </p:spTree>
    <p:extLst>
      <p:ext uri="{BB962C8B-B14F-4D97-AF65-F5344CB8AC3E}">
        <p14:creationId xmlns:p14="http://schemas.microsoft.com/office/powerpoint/2010/main" val="3029764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have 4 v10 MIP models reporting </a:t>
            </a:r>
            <a:r>
              <a:rPr lang="en-US" dirty="0" err="1"/>
              <a:t>ObsPack</a:t>
            </a:r>
            <a:r>
              <a:rPr lang="en-US" dirty="0"/>
              <a:t> data, so these are very preliminary. The low-n is reflected in larger error bars, at least for the top panel.</a:t>
            </a:r>
          </a:p>
          <a:p>
            <a:endParaRPr lang="en-US" dirty="0"/>
          </a:p>
          <a:p>
            <a:r>
              <a:rPr lang="en-US" dirty="0"/>
              <a:t>IS again performs well in the v10 MIP with low bias and chi-square consistent with the expectation of 1.0. The OCO-2 experiments are all better than v9 in terms of bias and chi-square, although the LNLG might again be biased low (there’s a lot of model-to-model difference in this). Again the kitchen sink experiment performs best in bias and chi-square for experiments assimilating OCO-2 retrievals.</a:t>
            </a:r>
          </a:p>
        </p:txBody>
      </p:sp>
      <p:sp>
        <p:nvSpPr>
          <p:cNvPr id="4" name="Slide Number Placeholder 3"/>
          <p:cNvSpPr>
            <a:spLocks noGrp="1"/>
          </p:cNvSpPr>
          <p:nvPr>
            <p:ph type="sldNum" sz="quarter" idx="5"/>
          </p:nvPr>
        </p:nvSpPr>
        <p:spPr/>
        <p:txBody>
          <a:bodyPr/>
          <a:lstStyle/>
          <a:p>
            <a:fld id="{2D81E052-C62A-004A-90E8-18B845CE60C3}" type="slidenum">
              <a:rPr lang="en-US" smtClean="0"/>
              <a:pPr/>
              <a:t>17</a:t>
            </a:fld>
            <a:endParaRPr lang="en-US"/>
          </a:p>
        </p:txBody>
      </p:sp>
    </p:spTree>
    <p:extLst>
      <p:ext uri="{BB962C8B-B14F-4D97-AF65-F5344CB8AC3E}">
        <p14:creationId xmlns:p14="http://schemas.microsoft.com/office/powerpoint/2010/main" val="958668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This is a comparison of the v9 MIP performance against </a:t>
            </a:r>
            <a:r>
              <a:rPr lang="en-US" dirty="0" err="1"/>
              <a:t>ATom</a:t>
            </a:r>
            <a:r>
              <a:rPr lang="en-US" dirty="0"/>
              <a:t> profiles. You should have seen this figure before, as a version of this is featured in Hélène’s paper. I took the transects from all the </a:t>
            </a:r>
            <a:r>
              <a:rPr lang="en-US" dirty="0" err="1"/>
              <a:t>ATom</a:t>
            </a:r>
            <a:r>
              <a:rPr lang="en-US" dirty="0"/>
              <a:t> campaigns and binned them by latitude and altitude. What is shown here are the mean residuals, which you can interpret as model bias. </a:t>
            </a:r>
          </a:p>
          <a:p>
            <a:endParaRPr lang="en-US" dirty="0"/>
          </a:p>
          <a:p>
            <a:r>
              <a:rPr lang="en-US" dirty="0"/>
              <a:t>IS is slightly biased high, LNLG is biased more significantly low, and OG is biased significantly high in the </a:t>
            </a:r>
            <a:r>
              <a:rPr lang="en-US" dirty="0" err="1"/>
              <a:t>extratropics</a:t>
            </a:r>
            <a:r>
              <a:rPr lang="en-US" dirty="0"/>
              <a:t>. The Kitchen Sink experiment is a mixture of the previous three, but with stronger tropical low biases.  All experiments suffer from a common high bias in the Arctic stratosphere, which could be due either to initial conditions or to standing transport biases.</a:t>
            </a:r>
          </a:p>
        </p:txBody>
      </p:sp>
      <p:sp>
        <p:nvSpPr>
          <p:cNvPr id="4" name="Slide Number Placeholder 3"/>
          <p:cNvSpPr>
            <a:spLocks noGrp="1"/>
          </p:cNvSpPr>
          <p:nvPr>
            <p:ph type="sldNum" sz="quarter" idx="5"/>
          </p:nvPr>
        </p:nvSpPr>
        <p:spPr/>
        <p:txBody>
          <a:bodyPr/>
          <a:lstStyle/>
          <a:p>
            <a:fld id="{2D81E052-C62A-004A-90E8-18B845CE60C3}" type="slidenum">
              <a:rPr lang="en-US" smtClean="0"/>
              <a:pPr/>
              <a:t>18</a:t>
            </a:fld>
            <a:endParaRPr lang="en-US"/>
          </a:p>
        </p:txBody>
      </p:sp>
    </p:spTree>
    <p:extLst>
      <p:ext uri="{BB962C8B-B14F-4D97-AF65-F5344CB8AC3E}">
        <p14:creationId xmlns:p14="http://schemas.microsoft.com/office/powerpoint/2010/main" val="4284177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Again the v10 MIP simulations do better than v9, which is consistent with smaller signal magnitudes. The IS performance is strikingly similar between the two MIP versions. </a:t>
            </a:r>
          </a:p>
          <a:p>
            <a:endParaRPr lang="en-US" dirty="0"/>
          </a:p>
          <a:p>
            <a:r>
              <a:rPr lang="en-US" dirty="0"/>
              <a:t>The LNLG experiment does well with a smaller negative bias than v9. OG remains negatively biased. LNLGIS is at least as good as IS, if not better.</a:t>
            </a:r>
          </a:p>
          <a:p>
            <a:endParaRPr lang="en-US" dirty="0"/>
          </a:p>
          <a:p>
            <a:r>
              <a:rPr lang="en-US" dirty="0"/>
              <a:t>The v10 MIP LNLGOGIS (not shown) inherits the overall negative bias of OG.</a:t>
            </a:r>
          </a:p>
        </p:txBody>
      </p:sp>
      <p:sp>
        <p:nvSpPr>
          <p:cNvPr id="4" name="Slide Number Placeholder 3"/>
          <p:cNvSpPr>
            <a:spLocks noGrp="1"/>
          </p:cNvSpPr>
          <p:nvPr>
            <p:ph type="sldNum" sz="quarter" idx="5"/>
          </p:nvPr>
        </p:nvSpPr>
        <p:spPr/>
        <p:txBody>
          <a:bodyPr/>
          <a:lstStyle/>
          <a:p>
            <a:fld id="{2D81E052-C62A-004A-90E8-18B845CE60C3}" type="slidenum">
              <a:rPr lang="en-US" smtClean="0"/>
              <a:pPr/>
              <a:t>19</a:t>
            </a:fld>
            <a:endParaRPr lang="en-US"/>
          </a:p>
        </p:txBody>
      </p:sp>
    </p:spTree>
    <p:extLst>
      <p:ext uri="{BB962C8B-B14F-4D97-AF65-F5344CB8AC3E}">
        <p14:creationId xmlns:p14="http://schemas.microsoft.com/office/powerpoint/2010/main" val="224058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2</a:t>
            </a:fld>
            <a:endParaRPr lang="en-US"/>
          </a:p>
        </p:txBody>
      </p:sp>
    </p:spTree>
    <p:extLst>
      <p:ext uri="{BB962C8B-B14F-4D97-AF65-F5344CB8AC3E}">
        <p14:creationId xmlns:p14="http://schemas.microsoft.com/office/powerpoint/2010/main" val="920516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comparison among the v10 MIP experiments on broad spatial scales. Here are bar charts of annual fluxes for global land on top and global ocean below. The 6-year means from the experiments for these regions are shown in the table.</a:t>
            </a:r>
          </a:p>
          <a:p>
            <a:endParaRPr lang="en-US" dirty="0"/>
          </a:p>
          <a:p>
            <a:r>
              <a:rPr lang="en-US" dirty="0"/>
              <a:t>All OCO-2 experiments reduce the global land sink compared to IS, and increase the global ocean sink. OG is probably the outlier here, with a 1.2 </a:t>
            </a:r>
            <a:r>
              <a:rPr lang="en-US" dirty="0" err="1"/>
              <a:t>Pg</a:t>
            </a:r>
            <a:r>
              <a:rPr lang="en-US" dirty="0"/>
              <a:t> land sink and nearly 3 </a:t>
            </a:r>
            <a:r>
              <a:rPr lang="en-US" dirty="0" err="1"/>
              <a:t>PgC</a:t>
            </a:r>
            <a:r>
              <a:rPr lang="en-US" dirty="0"/>
              <a:t>/</a:t>
            </a:r>
            <a:r>
              <a:rPr lang="en-US" dirty="0" err="1"/>
              <a:t>yr</a:t>
            </a:r>
            <a:r>
              <a:rPr lang="en-US" dirty="0"/>
              <a:t> ocean sink.</a:t>
            </a:r>
          </a:p>
          <a:p>
            <a:endParaRPr lang="en-US" dirty="0"/>
          </a:p>
          <a:p>
            <a:r>
              <a:rPr lang="en-US" dirty="0"/>
              <a:t>Oddly, LNLGIS and the kitchen sink experiment do not average the IS and LNLG results. Instead the land-ocean partition is increased over both LNLG and IS when all three data types are assimilated.</a:t>
            </a:r>
          </a:p>
        </p:txBody>
      </p:sp>
      <p:sp>
        <p:nvSpPr>
          <p:cNvPr id="4" name="Slide Number Placeholder 3"/>
          <p:cNvSpPr>
            <a:spLocks noGrp="1"/>
          </p:cNvSpPr>
          <p:nvPr>
            <p:ph type="sldNum" sz="quarter" idx="5"/>
          </p:nvPr>
        </p:nvSpPr>
        <p:spPr/>
        <p:txBody>
          <a:bodyPr/>
          <a:lstStyle/>
          <a:p>
            <a:fld id="{2D81E052-C62A-004A-90E8-18B845CE60C3}" type="slidenum">
              <a:rPr lang="en-US" smtClean="0"/>
              <a:pPr/>
              <a:t>20</a:t>
            </a:fld>
            <a:endParaRPr lang="en-US"/>
          </a:p>
        </p:txBody>
      </p:sp>
    </p:spTree>
    <p:extLst>
      <p:ext uri="{BB962C8B-B14F-4D97-AF65-F5344CB8AC3E}">
        <p14:creationId xmlns:p14="http://schemas.microsoft.com/office/powerpoint/2010/main" val="939984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tropics are another broad region of interest. These plots show the tropical land and tropical ocean annual fluxes.</a:t>
            </a:r>
          </a:p>
          <a:p>
            <a:endParaRPr lang="en-US" dirty="0"/>
          </a:p>
          <a:p>
            <a:r>
              <a:rPr lang="en-US" dirty="0"/>
              <a:t>All OCO-2 experiments except OG increase the tropical land source. The El Nino signal of a larger land source and smaller ocean source in 2015-2016 is pretty clear. The IS and LNLG </a:t>
            </a:r>
            <a:r>
              <a:rPr lang="en-US" dirty="0" err="1"/>
              <a:t>experiements</a:t>
            </a:r>
            <a:r>
              <a:rPr lang="en-US" dirty="0"/>
              <a:t> show the largest land recovery signal.</a:t>
            </a:r>
          </a:p>
          <a:p>
            <a:endParaRPr lang="en-US" dirty="0"/>
          </a:p>
          <a:p>
            <a:r>
              <a:rPr lang="en-US" dirty="0"/>
              <a:t>Assimilation of OG data removes the tropical ocean source. We have extremely high confidence in the existence of this source, from theory, models, and direct measurements.</a:t>
            </a:r>
          </a:p>
        </p:txBody>
      </p:sp>
      <p:sp>
        <p:nvSpPr>
          <p:cNvPr id="4" name="Slide Number Placeholder 3"/>
          <p:cNvSpPr>
            <a:spLocks noGrp="1"/>
          </p:cNvSpPr>
          <p:nvPr>
            <p:ph type="sldNum" sz="quarter" idx="5"/>
          </p:nvPr>
        </p:nvSpPr>
        <p:spPr/>
        <p:txBody>
          <a:bodyPr/>
          <a:lstStyle/>
          <a:p>
            <a:fld id="{2D81E052-C62A-004A-90E8-18B845CE60C3}" type="slidenum">
              <a:rPr lang="en-US" smtClean="0"/>
              <a:pPr/>
              <a:t>21</a:t>
            </a:fld>
            <a:endParaRPr lang="en-US"/>
          </a:p>
        </p:txBody>
      </p:sp>
    </p:spTree>
    <p:extLst>
      <p:ext uri="{BB962C8B-B14F-4D97-AF65-F5344CB8AC3E}">
        <p14:creationId xmlns:p14="http://schemas.microsoft.com/office/powerpoint/2010/main" val="1046635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some of you may know, we now also produce country-level flux estimates, and these are equivalent diagrams for Brazil (top) and China (bottom). This is in part to support the Global </a:t>
            </a:r>
            <a:r>
              <a:rPr lang="en-US" dirty="0" err="1"/>
              <a:t>Stocktake</a:t>
            </a:r>
            <a:r>
              <a:rPr lang="en-US" dirty="0"/>
              <a:t> Initiative to which OCO-2 is contributing.</a:t>
            </a:r>
          </a:p>
          <a:p>
            <a:endParaRPr lang="en-US" dirty="0"/>
          </a:p>
          <a:p>
            <a:pPr algn="l"/>
            <a:r>
              <a:rPr lang="en-US" dirty="0"/>
              <a:t>All experiments assimilating LN or LG turn Brazil from an inferred sink to an inferred source. Likewise, the estimated sink for China is reduced by almost 50% when LN or LG data are assimilated. This highlights the sensitivity of flux results to smaller scales.</a:t>
            </a:r>
          </a:p>
        </p:txBody>
      </p:sp>
      <p:sp>
        <p:nvSpPr>
          <p:cNvPr id="4" name="Slide Number Placeholder 3"/>
          <p:cNvSpPr>
            <a:spLocks noGrp="1"/>
          </p:cNvSpPr>
          <p:nvPr>
            <p:ph type="sldNum" sz="quarter" idx="5"/>
          </p:nvPr>
        </p:nvSpPr>
        <p:spPr/>
        <p:txBody>
          <a:bodyPr/>
          <a:lstStyle/>
          <a:p>
            <a:fld id="{2D81E052-C62A-004A-90E8-18B845CE60C3}" type="slidenum">
              <a:rPr lang="en-US" smtClean="0"/>
              <a:pPr/>
              <a:t>22</a:t>
            </a:fld>
            <a:endParaRPr lang="en-US"/>
          </a:p>
        </p:txBody>
      </p:sp>
    </p:spTree>
    <p:extLst>
      <p:ext uri="{BB962C8B-B14F-4D97-AF65-F5344CB8AC3E}">
        <p14:creationId xmlns:p14="http://schemas.microsoft.com/office/powerpoint/2010/main" val="3870870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now turn to some comments on the African signal.</a:t>
            </a:r>
          </a:p>
          <a:p>
            <a:endParaRPr lang="en-US" dirty="0"/>
          </a:p>
          <a:p>
            <a:r>
              <a:rPr lang="en-US" dirty="0"/>
              <a:t>The climatology of tropical Africa is dominated by the seasonal excursions of the Inter-Tropical Convergence Zone. In the NH summer, this band of convection moves north across the continent and brings rains. This is often called the West African monsoon. In the NH winter, the ITCZ moves south and a climatological northeasterly wind sets up, blowing hot and dry air off the Sahara desert. This is the Harmattan wind.</a:t>
            </a:r>
          </a:p>
        </p:txBody>
      </p:sp>
      <p:sp>
        <p:nvSpPr>
          <p:cNvPr id="4" name="Slide Number Placeholder 3"/>
          <p:cNvSpPr>
            <a:spLocks noGrp="1"/>
          </p:cNvSpPr>
          <p:nvPr>
            <p:ph type="sldNum" sz="quarter" idx="5"/>
          </p:nvPr>
        </p:nvSpPr>
        <p:spPr/>
        <p:txBody>
          <a:bodyPr/>
          <a:lstStyle/>
          <a:p>
            <a:fld id="{2D81E052-C62A-004A-90E8-18B845CE60C3}" type="slidenum">
              <a:rPr lang="en-US" smtClean="0"/>
              <a:pPr/>
              <a:t>23</a:t>
            </a:fld>
            <a:endParaRPr lang="en-US"/>
          </a:p>
        </p:txBody>
      </p:sp>
    </p:spTree>
    <p:extLst>
      <p:ext uri="{BB962C8B-B14F-4D97-AF65-F5344CB8AC3E}">
        <p14:creationId xmlns:p14="http://schemas.microsoft.com/office/powerpoint/2010/main" val="308137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Harmattan season, dust blown off the desert creates a perpetual haze. Here we see pictures of two typical situations. Dakar Senegal is on the far west tip of West Africa, and northern Nigeria is in the northeast part of the domain. </a:t>
            </a:r>
          </a:p>
          <a:p>
            <a:endParaRPr lang="en-US" dirty="0"/>
          </a:p>
          <a:p>
            <a:r>
              <a:rPr lang="en-US" dirty="0"/>
              <a:t>You can see a distinct reddish tint to the photo from Nigeria. Close to the source, this is the color of the soil aerosols which are suspended in the air. As you get farther away, the larger particles fall out and the haze becomes less colored, as it is in Dakar.</a:t>
            </a:r>
          </a:p>
        </p:txBody>
      </p:sp>
      <p:sp>
        <p:nvSpPr>
          <p:cNvPr id="4" name="Slide Number Placeholder 3"/>
          <p:cNvSpPr>
            <a:spLocks noGrp="1"/>
          </p:cNvSpPr>
          <p:nvPr>
            <p:ph type="sldNum" sz="quarter" idx="5"/>
          </p:nvPr>
        </p:nvSpPr>
        <p:spPr/>
        <p:txBody>
          <a:bodyPr/>
          <a:lstStyle/>
          <a:p>
            <a:fld id="{2D81E052-C62A-004A-90E8-18B845CE60C3}" type="slidenum">
              <a:rPr lang="en-US" smtClean="0"/>
              <a:pPr/>
              <a:t>24</a:t>
            </a:fld>
            <a:endParaRPr lang="en-US"/>
          </a:p>
        </p:txBody>
      </p:sp>
    </p:spTree>
    <p:extLst>
      <p:ext uri="{BB962C8B-B14F-4D97-AF65-F5344CB8AC3E}">
        <p14:creationId xmlns:p14="http://schemas.microsoft.com/office/powerpoint/2010/main" val="1296944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Susanne Bauer and colleagues analyzed aerosol measurements, models, and retrievals over Africa. In their 2019 paper, they claim that about 800,000 excess deaths per year can be attributed to poor air quality over the continent. </a:t>
            </a:r>
          </a:p>
          <a:p>
            <a:endParaRPr lang="en-US" dirty="0"/>
          </a:p>
          <a:p>
            <a:r>
              <a:rPr lang="en-US" dirty="0"/>
              <a:t>Aerosol sources include biomass burning, industrialization, and of course natural dust such as that from the Harmattan. The Bauer et al study claims that 71% of those excess deaths are due to natural sources of aerosols.</a:t>
            </a:r>
          </a:p>
          <a:p>
            <a:endParaRPr lang="en-US" dirty="0"/>
          </a:p>
          <a:p>
            <a:r>
              <a:rPr lang="en-US" dirty="0"/>
              <a:t>The panels here show MODIS retrieved AOD and model simulated AOD for DJF, MAM, JJA, SON left to right.</a:t>
            </a:r>
          </a:p>
        </p:txBody>
      </p:sp>
      <p:sp>
        <p:nvSpPr>
          <p:cNvPr id="4" name="Slide Number Placeholder 3"/>
          <p:cNvSpPr>
            <a:spLocks noGrp="1"/>
          </p:cNvSpPr>
          <p:nvPr>
            <p:ph type="sldNum" sz="quarter" idx="5"/>
          </p:nvPr>
        </p:nvSpPr>
        <p:spPr/>
        <p:txBody>
          <a:bodyPr/>
          <a:lstStyle/>
          <a:p>
            <a:fld id="{2D81E052-C62A-004A-90E8-18B845CE60C3}" type="slidenum">
              <a:rPr lang="en-US" smtClean="0"/>
              <a:pPr/>
              <a:t>25</a:t>
            </a:fld>
            <a:endParaRPr lang="en-US"/>
          </a:p>
        </p:txBody>
      </p:sp>
    </p:spTree>
    <p:extLst>
      <p:ext uri="{BB962C8B-B14F-4D97-AF65-F5344CB8AC3E}">
        <p14:creationId xmlns:p14="http://schemas.microsoft.com/office/powerpoint/2010/main" val="2771052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extracted the posterior AOD from OCO-2 10second average files and compiled a climatology which I show here. You see similar patterns, but it's the overall magnitude which caught my eye. These are not the same color scales.</a:t>
            </a:r>
          </a:p>
        </p:txBody>
      </p:sp>
      <p:sp>
        <p:nvSpPr>
          <p:cNvPr id="4" name="Slide Number Placeholder 3"/>
          <p:cNvSpPr>
            <a:spLocks noGrp="1"/>
          </p:cNvSpPr>
          <p:nvPr>
            <p:ph type="sldNum" sz="quarter" idx="5"/>
          </p:nvPr>
        </p:nvSpPr>
        <p:spPr/>
        <p:txBody>
          <a:bodyPr/>
          <a:lstStyle/>
          <a:p>
            <a:fld id="{2D81E052-C62A-004A-90E8-18B845CE60C3}" type="slidenum">
              <a:rPr lang="en-US" smtClean="0"/>
              <a:pPr/>
              <a:t>26</a:t>
            </a:fld>
            <a:endParaRPr lang="en-US"/>
          </a:p>
        </p:txBody>
      </p:sp>
    </p:spTree>
    <p:extLst>
      <p:ext uri="{BB962C8B-B14F-4D97-AF65-F5344CB8AC3E}">
        <p14:creationId xmlns:p14="http://schemas.microsoft.com/office/powerpoint/2010/main" val="3480146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plot the maps on the same color scale it becomes immediately evident that OCO-2 AOD is much lower than the various Bauer et al. estimates. However, this is completely as expected. The OCO-2 retrievals are supposed to be clear-sky and use a filter on posterior AOD so that no retrieval with AOD greater than 0.25 gets through.</a:t>
            </a:r>
          </a:p>
          <a:p>
            <a:endParaRPr lang="en-US" dirty="0"/>
          </a:p>
          <a:p>
            <a:r>
              <a:rPr lang="en-US" dirty="0"/>
              <a:t>This raises two questions. How representative are these successful retrievals? Is it common to have aerosol-free scenes? And what is the covariance between AOD and XCO2? We know that if undetected aerosols are in the scene, they should lengthen the optical path and increase CO2 absorption. What if there's only a little aerosol? Does that also impact XCO2?</a:t>
            </a:r>
          </a:p>
        </p:txBody>
      </p:sp>
      <p:sp>
        <p:nvSpPr>
          <p:cNvPr id="4" name="Slide Number Placeholder 3"/>
          <p:cNvSpPr>
            <a:spLocks noGrp="1"/>
          </p:cNvSpPr>
          <p:nvPr>
            <p:ph type="sldNum" sz="quarter" idx="5"/>
          </p:nvPr>
        </p:nvSpPr>
        <p:spPr/>
        <p:txBody>
          <a:bodyPr/>
          <a:lstStyle/>
          <a:p>
            <a:fld id="{2D81E052-C62A-004A-90E8-18B845CE60C3}" type="slidenum">
              <a:rPr lang="en-US" smtClean="0"/>
              <a:pPr/>
              <a:t>27</a:t>
            </a:fld>
            <a:endParaRPr lang="en-US"/>
          </a:p>
        </p:txBody>
      </p:sp>
    </p:spTree>
    <p:extLst>
      <p:ext uri="{BB962C8B-B14F-4D97-AF65-F5344CB8AC3E}">
        <p14:creationId xmlns:p14="http://schemas.microsoft.com/office/powerpoint/2010/main" val="315720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Chose AERONET stations based on data availability and duration. </a:t>
            </a:r>
          </a:p>
          <a:p>
            <a:endParaRPr lang="en-US" dirty="0"/>
          </a:p>
          <a:p>
            <a:r>
              <a:rPr lang="en-US" dirty="0"/>
              <a:t>Wish we had AERONET stations in the southwest part of this domain. </a:t>
            </a:r>
          </a:p>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28</a:t>
            </a:fld>
            <a:endParaRPr lang="en-US"/>
          </a:p>
        </p:txBody>
      </p:sp>
    </p:spTree>
    <p:extLst>
      <p:ext uri="{BB962C8B-B14F-4D97-AF65-F5344CB8AC3E}">
        <p14:creationId xmlns:p14="http://schemas.microsoft.com/office/powerpoint/2010/main" val="3104880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Plots arranged in general geographic location of sites.</a:t>
            </a:r>
          </a:p>
          <a:p>
            <a:endParaRPr lang="en-US" dirty="0"/>
          </a:p>
          <a:p>
            <a:r>
              <a:rPr lang="en-US" dirty="0"/>
              <a:t>Interesting to see later peak in northern tier.</a:t>
            </a:r>
          </a:p>
          <a:p>
            <a:endParaRPr lang="en-US" dirty="0"/>
          </a:p>
          <a:p>
            <a:r>
              <a:rPr lang="en-US" dirty="0"/>
              <a:t>B10 LN signal is stronger in MAM than DJF anyway!</a:t>
            </a:r>
          </a:p>
          <a:p>
            <a:endParaRPr lang="en-US" dirty="0"/>
          </a:p>
          <a:p>
            <a:r>
              <a:rPr lang="en-US" dirty="0"/>
              <a:t>Number of AERONET retrievals for which AOD &lt; 0.25 shown in table.  Strong meridional gradient in AOD for DJF, overall agreement in MAM.</a:t>
            </a:r>
          </a:p>
        </p:txBody>
      </p:sp>
      <p:sp>
        <p:nvSpPr>
          <p:cNvPr id="4" name="Slide Number Placeholder 3"/>
          <p:cNvSpPr>
            <a:spLocks noGrp="1"/>
          </p:cNvSpPr>
          <p:nvPr>
            <p:ph type="sldNum" sz="quarter" idx="5"/>
          </p:nvPr>
        </p:nvSpPr>
        <p:spPr/>
        <p:txBody>
          <a:bodyPr/>
          <a:lstStyle/>
          <a:p>
            <a:fld id="{2D81E052-C62A-004A-90E8-18B845CE60C3}" type="slidenum">
              <a:rPr lang="en-US" smtClean="0"/>
              <a:pPr/>
              <a:t>29</a:t>
            </a:fld>
            <a:endParaRPr lang="en-US"/>
          </a:p>
        </p:txBody>
      </p:sp>
    </p:spTree>
    <p:extLst>
      <p:ext uri="{BB962C8B-B14F-4D97-AF65-F5344CB8AC3E}">
        <p14:creationId xmlns:p14="http://schemas.microsoft.com/office/powerpoint/2010/main" val="2895041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the current state of v10 MIP submissions. We have six groups reporting fluxes, and four supplying </a:t>
            </a:r>
            <a:r>
              <a:rPr lang="en-US" dirty="0" err="1"/>
              <a:t>ObsPack</a:t>
            </a:r>
            <a:r>
              <a:rPr lang="en-US" dirty="0"/>
              <a:t> evaluation data. Many of us are delayed by slow computing, which at least in the case of NOAA systems is due to the active tropical cyclone season.</a:t>
            </a:r>
          </a:p>
        </p:txBody>
      </p:sp>
      <p:sp>
        <p:nvSpPr>
          <p:cNvPr id="4" name="Slide Number Placeholder 3"/>
          <p:cNvSpPr>
            <a:spLocks noGrp="1"/>
          </p:cNvSpPr>
          <p:nvPr>
            <p:ph type="sldNum" sz="quarter" idx="5"/>
          </p:nvPr>
        </p:nvSpPr>
        <p:spPr/>
        <p:txBody>
          <a:bodyPr/>
          <a:lstStyle/>
          <a:p>
            <a:fld id="{2D81E052-C62A-004A-90E8-18B845CE60C3}" type="slidenum">
              <a:rPr lang="en-US" smtClean="0"/>
              <a:pPr/>
              <a:t>3</a:t>
            </a:fld>
            <a:endParaRPr lang="en-US"/>
          </a:p>
        </p:txBody>
      </p:sp>
    </p:spTree>
    <p:extLst>
      <p:ext uri="{BB962C8B-B14F-4D97-AF65-F5344CB8AC3E}">
        <p14:creationId xmlns:p14="http://schemas.microsoft.com/office/powerpoint/2010/main" val="2431676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30</a:t>
            </a:fld>
            <a:endParaRPr lang="en-US"/>
          </a:p>
        </p:txBody>
      </p:sp>
    </p:spTree>
    <p:extLst>
      <p:ext uri="{BB962C8B-B14F-4D97-AF65-F5344CB8AC3E}">
        <p14:creationId xmlns:p14="http://schemas.microsoft.com/office/powerpoint/2010/main" val="2057698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33</a:t>
            </a:fld>
            <a:endParaRPr lang="en-US"/>
          </a:p>
        </p:txBody>
      </p:sp>
    </p:spTree>
    <p:extLst>
      <p:ext uri="{BB962C8B-B14F-4D97-AF65-F5344CB8AC3E}">
        <p14:creationId xmlns:p14="http://schemas.microsoft.com/office/powerpoint/2010/main" val="638130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34</a:t>
            </a:fld>
            <a:endParaRPr lang="en-US"/>
          </a:p>
        </p:txBody>
      </p:sp>
    </p:spTree>
    <p:extLst>
      <p:ext uri="{BB962C8B-B14F-4D97-AF65-F5344CB8AC3E}">
        <p14:creationId xmlns:p14="http://schemas.microsoft.com/office/powerpoint/2010/main" val="2039593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35</a:t>
            </a:fld>
            <a:endParaRPr lang="en-US"/>
          </a:p>
        </p:txBody>
      </p:sp>
    </p:spTree>
    <p:extLst>
      <p:ext uri="{BB962C8B-B14F-4D97-AF65-F5344CB8AC3E}">
        <p14:creationId xmlns:p14="http://schemas.microsoft.com/office/powerpoint/2010/main" val="766584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36</a:t>
            </a:fld>
            <a:endParaRPr lang="en-US"/>
          </a:p>
        </p:txBody>
      </p:sp>
    </p:spTree>
    <p:extLst>
      <p:ext uri="{BB962C8B-B14F-4D97-AF65-F5344CB8AC3E}">
        <p14:creationId xmlns:p14="http://schemas.microsoft.com/office/powerpoint/2010/main" val="279480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37</a:t>
            </a:fld>
            <a:endParaRPr lang="en-US"/>
          </a:p>
        </p:txBody>
      </p:sp>
    </p:spTree>
    <p:extLst>
      <p:ext uri="{BB962C8B-B14F-4D97-AF65-F5344CB8AC3E}">
        <p14:creationId xmlns:p14="http://schemas.microsoft.com/office/powerpoint/2010/main" val="158442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are instructions on how to access v10 MIP results, and how to submit them. </a:t>
            </a:r>
          </a:p>
          <a:p>
            <a:endParaRPr lang="en-US" dirty="0"/>
          </a:p>
          <a:p>
            <a:r>
              <a:rPr lang="en-US" dirty="0"/>
              <a:t>I will send these slides out so you can have these details at hand.</a:t>
            </a:r>
          </a:p>
        </p:txBody>
      </p:sp>
      <p:sp>
        <p:nvSpPr>
          <p:cNvPr id="4" name="Slide Number Placeholder 3"/>
          <p:cNvSpPr>
            <a:spLocks noGrp="1"/>
          </p:cNvSpPr>
          <p:nvPr>
            <p:ph type="sldNum" sz="quarter" idx="5"/>
          </p:nvPr>
        </p:nvSpPr>
        <p:spPr/>
        <p:txBody>
          <a:bodyPr/>
          <a:lstStyle/>
          <a:p>
            <a:fld id="{2D81E052-C62A-004A-90E8-18B845CE60C3}" type="slidenum">
              <a:rPr lang="en-US" smtClean="0"/>
              <a:pPr/>
              <a:t>4</a:t>
            </a:fld>
            <a:endParaRPr lang="en-US"/>
          </a:p>
        </p:txBody>
      </p:sp>
    </p:spTree>
    <p:extLst>
      <p:ext uri="{BB962C8B-B14F-4D97-AF65-F5344CB8AC3E}">
        <p14:creationId xmlns:p14="http://schemas.microsoft.com/office/powerpoint/2010/main" val="23006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aseline="0" dirty="0">
                <a:latin typeface="+mn-lt"/>
              </a:rPr>
              <a:t>Signal definition: OCO-2 retrievals minus CO2 reference. Reference is average of 3 or sometimes 4 semi-operational inverse models assimilating in situ measurements. These maps gridded at 2x2 degrees. On the left, I show stacked maps of multi-year mean DJF (top) and JJA (bottom).</a:t>
            </a:r>
          </a:p>
          <a:p>
            <a:endParaRPr lang="en-US" sz="1800" baseline="0" dirty="0">
              <a:latin typeface="+mn-lt"/>
            </a:endParaRPr>
          </a:p>
          <a:p>
            <a:r>
              <a:rPr lang="en-US" sz="1800" baseline="0" dirty="0">
                <a:latin typeface="+mn-lt"/>
              </a:rPr>
              <a:t>I will be saying DJF instead of northern-hemisphere winter and JJA instead of northern-hemisphere summer.</a:t>
            </a:r>
          </a:p>
          <a:p>
            <a:endParaRPr lang="en-US" sz="1800" baseline="0" dirty="0">
              <a:latin typeface="+mn-lt"/>
            </a:endParaRPr>
          </a:p>
          <a:p>
            <a:r>
              <a:rPr lang="en-US" sz="1800" baseline="0" dirty="0">
                <a:latin typeface="+mn-lt"/>
              </a:rPr>
              <a:t>Idea of signal is to look at the new information that models assimilating IS </a:t>
            </a:r>
            <a:r>
              <a:rPr lang="en-US" sz="1800" baseline="0" dirty="0" err="1">
                <a:latin typeface="+mn-lt"/>
              </a:rPr>
              <a:t>obs</a:t>
            </a:r>
            <a:r>
              <a:rPr lang="en-US" sz="1800" baseline="0" dirty="0">
                <a:latin typeface="+mn-lt"/>
              </a:rPr>
              <a:t> would be expected to interpret. The v9 OG signal is not complex, since it is universally negative in all seasons and around the globe. The negative signal yields very large ocean uptake by OG inversions compared to IS and priors.  Unfortunately, other signal patterns are not this easy to interpret.</a:t>
            </a:r>
          </a:p>
        </p:txBody>
      </p:sp>
      <p:sp>
        <p:nvSpPr>
          <p:cNvPr id="4" name="Slide Number Placeholder 3"/>
          <p:cNvSpPr>
            <a:spLocks noGrp="1"/>
          </p:cNvSpPr>
          <p:nvPr>
            <p:ph type="sldNum" sz="quarter" idx="5"/>
          </p:nvPr>
        </p:nvSpPr>
        <p:spPr/>
        <p:txBody>
          <a:bodyPr/>
          <a:lstStyle/>
          <a:p>
            <a:fld id="{2D81E052-C62A-004A-90E8-18B845CE60C3}" type="slidenum">
              <a:rPr lang="en-US" smtClean="0"/>
              <a:pPr/>
              <a:t>5</a:t>
            </a:fld>
            <a:endParaRPr lang="en-US"/>
          </a:p>
        </p:txBody>
      </p:sp>
    </p:spTree>
    <p:extLst>
      <p:ext uri="{BB962C8B-B14F-4D97-AF65-F5344CB8AC3E}">
        <p14:creationId xmlns:p14="http://schemas.microsoft.com/office/powerpoint/2010/main" val="1735449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aseline="0" dirty="0"/>
              <a:t>This plot shows the change in signal from B9 to B10. The top row is DJF, the bottom row is JJA. The leftmost column is the B9 signal as we saw in the previous slide, the middle column is the change B10 minus B9, and the rightmost column is the resulting B10 signal. </a:t>
            </a:r>
          </a:p>
          <a:p>
            <a:endParaRPr lang="en-US" sz="1800" baseline="0" dirty="0"/>
          </a:p>
          <a:p>
            <a:r>
              <a:rPr lang="en-US" sz="1800" baseline="0" dirty="0"/>
              <a:t>OG retrievals raised XCO2 by 0.5 to 0.7 ppm averaged across the worlds oceans, and by around 1-1.5 ppm in large areas north of the equator. Changes south of the equator are smaller. This results in a signal much closer to zero when globally averaged. I’ll be showing and discussing these B10 maps on the next slide.</a:t>
            </a:r>
          </a:p>
        </p:txBody>
      </p:sp>
      <p:sp>
        <p:nvSpPr>
          <p:cNvPr id="4" name="Slide Number Placeholder 3"/>
          <p:cNvSpPr>
            <a:spLocks noGrp="1"/>
          </p:cNvSpPr>
          <p:nvPr>
            <p:ph type="sldNum" sz="quarter" idx="5"/>
          </p:nvPr>
        </p:nvSpPr>
        <p:spPr/>
        <p:txBody>
          <a:bodyPr/>
          <a:lstStyle/>
          <a:p>
            <a:fld id="{2D81E052-C62A-004A-90E8-18B845CE60C3}" type="slidenum">
              <a:rPr lang="en-US" smtClean="0"/>
              <a:pPr/>
              <a:t>6</a:t>
            </a:fld>
            <a:endParaRPr lang="en-US"/>
          </a:p>
        </p:txBody>
      </p:sp>
    </p:spTree>
    <p:extLst>
      <p:ext uri="{BB962C8B-B14F-4D97-AF65-F5344CB8AC3E}">
        <p14:creationId xmlns:p14="http://schemas.microsoft.com/office/powerpoint/2010/main" val="1349890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B10 OG signal averaged across the globe is small, but seasonal interhemispheric differences are striking. </a:t>
            </a:r>
          </a:p>
          <a:p>
            <a:endParaRPr lang="en-US" dirty="0"/>
          </a:p>
          <a:p>
            <a:r>
              <a:rPr lang="en-US" dirty="0"/>
              <a:t>The DJF signal is saying that the northern hemisphere has a larger wintertime source in the northern hemisphere than the reference. This signal is uniformly distributed in the zonal direction and has broad meridional scales. That it’s well mixed suggests a broad source, basically </a:t>
            </a:r>
            <a:r>
              <a:rPr lang="en-US" dirty="0" err="1"/>
              <a:t>hemispherically</a:t>
            </a:r>
            <a:r>
              <a:rPr lang="en-US" dirty="0"/>
              <a:t> distributed.</a:t>
            </a:r>
          </a:p>
          <a:p>
            <a:endParaRPr lang="en-US" dirty="0"/>
          </a:p>
          <a:p>
            <a:r>
              <a:rPr lang="en-US" dirty="0"/>
              <a:t>The JJA signal on the other hand shows 5 alternating red and blue stripes. Again these are well-mixed zonally, suggesting sources or sinks that are broadly distributed zonally and not in one particular basin or continent. </a:t>
            </a:r>
          </a:p>
          <a:p>
            <a:endParaRPr lang="en-US" dirty="0"/>
          </a:p>
          <a:p>
            <a:r>
              <a:rPr lang="en-US" dirty="0"/>
              <a:t>The transition from DJF to JJA is striking. It's difficult to change XCO2 on these scales so quickly from fluxes alone, especially since the interhemispheric exchange time is about a year. </a:t>
            </a:r>
          </a:p>
          <a:p>
            <a:endParaRPr lang="en-US" dirty="0"/>
          </a:p>
        </p:txBody>
      </p:sp>
      <p:sp>
        <p:nvSpPr>
          <p:cNvPr id="4" name="Slide Number Placeholder 3"/>
          <p:cNvSpPr>
            <a:spLocks noGrp="1"/>
          </p:cNvSpPr>
          <p:nvPr>
            <p:ph type="sldNum" sz="quarter" idx="5"/>
          </p:nvPr>
        </p:nvSpPr>
        <p:spPr/>
        <p:txBody>
          <a:bodyPr/>
          <a:lstStyle/>
          <a:p>
            <a:fld id="{2D81E052-C62A-004A-90E8-18B845CE60C3}" type="slidenum">
              <a:rPr lang="en-US" smtClean="0"/>
              <a:pPr/>
              <a:t>7</a:t>
            </a:fld>
            <a:endParaRPr lang="en-US"/>
          </a:p>
        </p:txBody>
      </p:sp>
    </p:spTree>
    <p:extLst>
      <p:ext uri="{BB962C8B-B14F-4D97-AF65-F5344CB8AC3E}">
        <p14:creationId xmlns:p14="http://schemas.microsoft.com/office/powerpoint/2010/main" val="381060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on the right is the flux response to this signal from the 6 available v10 MIP inversions. The top figure is the long-term mean flux difference between OG and IS inversions for DJF, and the bottom is the same for JJA. </a:t>
            </a:r>
          </a:p>
          <a:p>
            <a:endParaRPr lang="en-US" dirty="0"/>
          </a:p>
          <a:p>
            <a:r>
              <a:rPr lang="en-US" dirty="0"/>
              <a:t>The OG data drive big differences on land because the terrestrial biosphere has the biggest leverage to change XCO2. In DJF the biggest flux differences are in the tropics and southern hemisphere, but in JJA we see a notable source relative to IS in higher northern latitudes, in both Asia and America.</a:t>
            </a:r>
          </a:p>
        </p:txBody>
      </p:sp>
      <p:sp>
        <p:nvSpPr>
          <p:cNvPr id="4" name="Slide Number Placeholder 3"/>
          <p:cNvSpPr>
            <a:spLocks noGrp="1"/>
          </p:cNvSpPr>
          <p:nvPr>
            <p:ph type="sldNum" sz="quarter" idx="5"/>
          </p:nvPr>
        </p:nvSpPr>
        <p:spPr/>
        <p:txBody>
          <a:bodyPr/>
          <a:lstStyle/>
          <a:p>
            <a:fld id="{2D81E052-C62A-004A-90E8-18B845CE60C3}" type="slidenum">
              <a:rPr lang="en-US" smtClean="0"/>
              <a:pPr/>
              <a:t>8</a:t>
            </a:fld>
            <a:endParaRPr lang="en-US"/>
          </a:p>
        </p:txBody>
      </p:sp>
    </p:spTree>
    <p:extLst>
      <p:ext uri="{BB962C8B-B14F-4D97-AF65-F5344CB8AC3E}">
        <p14:creationId xmlns:p14="http://schemas.microsoft.com/office/powerpoint/2010/main" val="81833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The B10 OG signal averaged across the globe is small, but seasonal interhemispheric differences are striking.  I’m now showing latitude-time </a:t>
            </a:r>
            <a:r>
              <a:rPr lang="en-US" dirty="0" err="1"/>
              <a:t>Hovmuller</a:t>
            </a:r>
            <a:r>
              <a:rPr lang="en-US" dirty="0"/>
              <a:t> diagrams of zonally-averaged OG signal (left) and flux response (right). Each pixel is a zonal mean.</a:t>
            </a:r>
          </a:p>
          <a:p>
            <a:endParaRPr lang="en-US" dirty="0"/>
          </a:p>
          <a:p>
            <a:r>
              <a:rPr lang="en-US" dirty="0"/>
              <a:t>A repeated cycle of seasonal flux response is quite clear. This is driven both by the OG bias relative to the CO2 reference and by the seasonal distribution of available retrievals. This is characterized by patterns of enhanced  and reduced uptake propagating </a:t>
            </a:r>
            <a:r>
              <a:rPr lang="en-US" dirty="0" err="1"/>
              <a:t>polewards</a:t>
            </a:r>
            <a:r>
              <a:rPr lang="en-US" dirty="0"/>
              <a:t> from the </a:t>
            </a:r>
            <a:r>
              <a:rPr lang="en-US" dirty="0" err="1"/>
              <a:t>tropicsl</a:t>
            </a:r>
            <a:r>
              <a:rPr lang="en-US" dirty="0"/>
              <a:t> in both hemispheres.</a:t>
            </a:r>
          </a:p>
          <a:p>
            <a:endParaRPr lang="en-US" dirty="0"/>
          </a:p>
          <a:p>
            <a:r>
              <a:rPr lang="en-US" dirty="0"/>
              <a:t>Just yesterday we discovered a discontinuity in the signal starting in 2019. This is probably an issue with the CO2 reference, and not the OCO-2 retrievals because it shows up also in LN signal plots. This is under investigation.</a:t>
            </a:r>
          </a:p>
        </p:txBody>
      </p:sp>
      <p:sp>
        <p:nvSpPr>
          <p:cNvPr id="4" name="Slide Number Placeholder 3"/>
          <p:cNvSpPr>
            <a:spLocks noGrp="1"/>
          </p:cNvSpPr>
          <p:nvPr>
            <p:ph type="sldNum" sz="quarter" idx="5"/>
          </p:nvPr>
        </p:nvSpPr>
        <p:spPr/>
        <p:txBody>
          <a:bodyPr/>
          <a:lstStyle/>
          <a:p>
            <a:fld id="{2D81E052-C62A-004A-90E8-18B845CE60C3}" type="slidenum">
              <a:rPr lang="en-US" smtClean="0"/>
              <a:pPr/>
              <a:t>9</a:t>
            </a:fld>
            <a:endParaRPr lang="en-US"/>
          </a:p>
        </p:txBody>
      </p:sp>
    </p:spTree>
    <p:extLst>
      <p:ext uri="{BB962C8B-B14F-4D97-AF65-F5344CB8AC3E}">
        <p14:creationId xmlns:p14="http://schemas.microsoft.com/office/powerpoint/2010/main" val="808984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F4DA0A5-9B93-BF40-8B90-CADC62FDE4A4}" type="datetime1">
              <a:rPr lang="en-US" smtClean="0"/>
              <a:t>10/5/21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9FB000-CAA2-D549-AFA6-87F810D21568}" type="slidenum">
              <a:rPr lang="en-US"/>
              <a:pPr/>
              <a:t>‹#›</a:t>
            </a:fld>
            <a:endParaRPr lang="en-US"/>
          </a:p>
        </p:txBody>
      </p:sp>
    </p:spTree>
    <p:extLst>
      <p:ext uri="{BB962C8B-B14F-4D97-AF65-F5344CB8AC3E}">
        <p14:creationId xmlns:p14="http://schemas.microsoft.com/office/powerpoint/2010/main" val="1319840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34A96B1-DF6D-4A49-9514-9D6D828B49F9}" type="datetime1">
              <a:rPr lang="en-US" smtClean="0"/>
              <a:t>10/5/21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F891466-72D7-524B-9067-12A96ECF3AAD}" type="slidenum">
              <a:rPr lang="en-US"/>
              <a:pPr/>
              <a:t>‹#›</a:t>
            </a:fld>
            <a:endParaRPr lang="en-US"/>
          </a:p>
        </p:txBody>
      </p:sp>
    </p:spTree>
    <p:extLst>
      <p:ext uri="{BB962C8B-B14F-4D97-AF65-F5344CB8AC3E}">
        <p14:creationId xmlns:p14="http://schemas.microsoft.com/office/powerpoint/2010/main" val="2681669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2534A86C-C4FE-3C48-B940-4B84A3182555}" type="datetime1">
              <a:rPr lang="en-US" smtClean="0"/>
              <a:t>10/5/21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265AE9-9165-7B41-B650-CB5FAF427F89}" type="slidenum">
              <a:rPr lang="en-US"/>
              <a:pPr/>
              <a:t>‹#›</a:t>
            </a:fld>
            <a:endParaRPr lang="en-US"/>
          </a:p>
        </p:txBody>
      </p:sp>
    </p:spTree>
    <p:extLst>
      <p:ext uri="{BB962C8B-B14F-4D97-AF65-F5344CB8AC3E}">
        <p14:creationId xmlns:p14="http://schemas.microsoft.com/office/powerpoint/2010/main" val="3453134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95C39222-13EA-9B41-8AEF-A9CF59B9FC46}" type="datetime1">
              <a:rPr lang="en-US" smtClean="0"/>
              <a:t>10/5/21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sz="1400"/>
            </a:lvl1pPr>
          </a:lstStyle>
          <a:p>
            <a:fld id="{F34C8410-5E82-5744-B689-203FCEEAF9B4}" type="slidenum">
              <a:rPr lang="en-US" smtClean="0"/>
              <a:pPr/>
              <a:t>‹#›</a:t>
            </a:fld>
            <a:endParaRPr lang="en-US" dirty="0"/>
          </a:p>
        </p:txBody>
      </p:sp>
    </p:spTree>
    <p:extLst>
      <p:ext uri="{BB962C8B-B14F-4D97-AF65-F5344CB8AC3E}">
        <p14:creationId xmlns:p14="http://schemas.microsoft.com/office/powerpoint/2010/main" val="44070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6A0F6C86-1D58-3E41-807D-68F65015D47D}" type="datetime1">
              <a:rPr lang="en-US" smtClean="0"/>
              <a:t>10/5/21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8FBBF2A-7A4C-FE45-B52A-10C3968ABF8E}" type="slidenum">
              <a:rPr lang="en-US"/>
              <a:pPr/>
              <a:t>‹#›</a:t>
            </a:fld>
            <a:endParaRPr lang="en-US"/>
          </a:p>
        </p:txBody>
      </p:sp>
    </p:spTree>
    <p:extLst>
      <p:ext uri="{BB962C8B-B14F-4D97-AF65-F5344CB8AC3E}">
        <p14:creationId xmlns:p14="http://schemas.microsoft.com/office/powerpoint/2010/main" val="416401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BD457A64-19F2-FA49-A848-E5D6EBF007EB}" type="datetime1">
              <a:rPr lang="en-US" smtClean="0"/>
              <a:t>10/5/21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345E490-B239-704B-894D-15D03C5613F1}" type="slidenum">
              <a:rPr lang="en-US"/>
              <a:pPr/>
              <a:t>‹#›</a:t>
            </a:fld>
            <a:endParaRPr lang="en-US"/>
          </a:p>
        </p:txBody>
      </p:sp>
    </p:spTree>
    <p:extLst>
      <p:ext uri="{BB962C8B-B14F-4D97-AF65-F5344CB8AC3E}">
        <p14:creationId xmlns:p14="http://schemas.microsoft.com/office/powerpoint/2010/main" val="435023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76D962B4-2995-B24C-B776-E1D8FA040890}" type="datetime1">
              <a:rPr lang="en-US" smtClean="0"/>
              <a:t>10/5/21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A8533F0-F637-9646-9C4B-2224C0A612C0}" type="slidenum">
              <a:rPr lang="en-US"/>
              <a:pPr/>
              <a:t>‹#›</a:t>
            </a:fld>
            <a:endParaRPr lang="en-US"/>
          </a:p>
        </p:txBody>
      </p:sp>
    </p:spTree>
    <p:extLst>
      <p:ext uri="{BB962C8B-B14F-4D97-AF65-F5344CB8AC3E}">
        <p14:creationId xmlns:p14="http://schemas.microsoft.com/office/powerpoint/2010/main" val="251976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A39CC549-2BC9-4E41-800C-5F611E8A378A}" type="datetime1">
              <a:rPr lang="en-US" smtClean="0"/>
              <a:t>10/5/21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C6695C-0D8D-4A40-89F0-1B03C6204EAA}" type="slidenum">
              <a:rPr lang="en-US"/>
              <a:pPr/>
              <a:t>‹#›</a:t>
            </a:fld>
            <a:endParaRPr lang="en-US"/>
          </a:p>
        </p:txBody>
      </p:sp>
    </p:spTree>
    <p:extLst>
      <p:ext uri="{BB962C8B-B14F-4D97-AF65-F5344CB8AC3E}">
        <p14:creationId xmlns:p14="http://schemas.microsoft.com/office/powerpoint/2010/main" val="144557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2EC1D903-AA97-3F4B-8D98-8EFED4D8ED4F}" type="datetime1">
              <a:rPr lang="en-US" smtClean="0"/>
              <a:t>10/5/21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7E22576-D52C-944C-A77B-C63F41FF876D}" type="slidenum">
              <a:rPr lang="en-US"/>
              <a:pPr/>
              <a:t>‹#›</a:t>
            </a:fld>
            <a:endParaRPr lang="en-US"/>
          </a:p>
        </p:txBody>
      </p:sp>
    </p:spTree>
    <p:extLst>
      <p:ext uri="{BB962C8B-B14F-4D97-AF65-F5344CB8AC3E}">
        <p14:creationId xmlns:p14="http://schemas.microsoft.com/office/powerpoint/2010/main" val="311008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FD57FC7E-9D9B-4443-92CC-6E84B8427C9B}" type="datetime1">
              <a:rPr lang="en-US" smtClean="0"/>
              <a:t>10/5/21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F1874B-E185-BC49-8D18-329BE02D7D1B}" type="slidenum">
              <a:rPr lang="en-US"/>
              <a:pPr/>
              <a:t>‹#›</a:t>
            </a:fld>
            <a:endParaRPr lang="en-US"/>
          </a:p>
        </p:txBody>
      </p:sp>
    </p:spTree>
    <p:extLst>
      <p:ext uri="{BB962C8B-B14F-4D97-AF65-F5344CB8AC3E}">
        <p14:creationId xmlns:p14="http://schemas.microsoft.com/office/powerpoint/2010/main" val="124141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3BDEEEA0-6767-2045-919D-A3EBECB9C871}" type="datetime1">
              <a:rPr lang="en-US" smtClean="0"/>
              <a:t>10/5/21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A1FE253-6EF6-8449-882C-D430787CAE6B}" type="slidenum">
              <a:rPr lang="en-US"/>
              <a:pPr/>
              <a:t>‹#›</a:t>
            </a:fld>
            <a:endParaRPr lang="en-US"/>
          </a:p>
        </p:txBody>
      </p:sp>
    </p:spTree>
    <p:extLst>
      <p:ext uri="{BB962C8B-B14F-4D97-AF65-F5344CB8AC3E}">
        <p14:creationId xmlns:p14="http://schemas.microsoft.com/office/powerpoint/2010/main" val="128489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8572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050"/>
            </a:lvl1pPr>
          </a:lstStyle>
          <a:p>
            <a:fld id="{25245953-84F8-E145-A584-0AB6DBF8D870}" type="datetime1">
              <a:rPr lang="en-US" smtClean="0"/>
              <a:t>10/5/21</a:t>
            </a:fld>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50">
                <a:latin typeface="Arial" pitchFamily="27"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7239000" y="4800600"/>
            <a:ext cx="1905000" cy="3429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600">
                <a:solidFill>
                  <a:schemeClr val="bg2"/>
                </a:solidFill>
              </a:defRPr>
            </a:lvl1pPr>
          </a:lstStyle>
          <a:p>
            <a:fld id="{C6026763-39E4-FB45-A9CE-1150221DCB6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6pPr>
      <a:lvl7pPr marL="6858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7pPr>
      <a:lvl8pPr marL="10287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8pPr>
      <a:lvl9pPr marL="13716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ea typeface="+mn-ea"/>
        </a:defRPr>
      </a:lvl2pPr>
      <a:lvl3pPr marL="857250" indent="-171450" algn="l" rtl="0" eaLnBrk="0" fontAlgn="base" hangingPunct="0">
        <a:spcBef>
          <a:spcPct val="20000"/>
        </a:spcBef>
        <a:spcAft>
          <a:spcPct val="0"/>
        </a:spcAft>
        <a:buChar char="•"/>
        <a:defRPr sz="1800">
          <a:solidFill>
            <a:schemeClr val="tx1"/>
          </a:solidFill>
          <a:latin typeface="+mn-lt"/>
          <a:ea typeface="+mn-ea"/>
        </a:defRPr>
      </a:lvl3pPr>
      <a:lvl4pPr marL="1200150" indent="-171450" algn="l" rtl="0" eaLnBrk="0" fontAlgn="base" hangingPunct="0">
        <a:spcBef>
          <a:spcPct val="20000"/>
        </a:spcBef>
        <a:spcAft>
          <a:spcPct val="0"/>
        </a:spcAft>
        <a:buChar char="–"/>
        <a:defRPr sz="1500">
          <a:solidFill>
            <a:schemeClr val="tx1"/>
          </a:solidFill>
          <a:latin typeface="+mn-lt"/>
          <a:ea typeface="+mn-ea"/>
        </a:defRPr>
      </a:lvl4pPr>
      <a:lvl5pPr marL="1543050" indent="-171450" algn="l" rtl="0" eaLnBrk="0" fontAlgn="base" hangingPunct="0">
        <a:spcBef>
          <a:spcPct val="20000"/>
        </a:spcBef>
        <a:spcAft>
          <a:spcPct val="0"/>
        </a:spcAft>
        <a:buChar char="»"/>
        <a:defRPr sz="1500">
          <a:solidFill>
            <a:schemeClr val="tx1"/>
          </a:solidFill>
          <a:latin typeface="+mn-lt"/>
          <a:ea typeface="+mn-ea"/>
        </a:defRPr>
      </a:lvl5pPr>
      <a:lvl6pPr marL="1885950" indent="-171450" algn="l" rtl="0" eaLnBrk="1" fontAlgn="base" hangingPunct="1">
        <a:spcBef>
          <a:spcPct val="20000"/>
        </a:spcBef>
        <a:spcAft>
          <a:spcPct val="0"/>
        </a:spcAft>
        <a:buChar char="»"/>
        <a:defRPr sz="1500">
          <a:solidFill>
            <a:schemeClr val="tx1"/>
          </a:solidFill>
          <a:latin typeface="+mn-lt"/>
          <a:ea typeface="+mn-ea"/>
        </a:defRPr>
      </a:lvl6pPr>
      <a:lvl7pPr marL="2228850" indent="-171450" algn="l" rtl="0" eaLnBrk="1" fontAlgn="base" hangingPunct="1">
        <a:spcBef>
          <a:spcPct val="20000"/>
        </a:spcBef>
        <a:spcAft>
          <a:spcPct val="0"/>
        </a:spcAft>
        <a:buChar char="»"/>
        <a:defRPr sz="1500">
          <a:solidFill>
            <a:schemeClr val="tx1"/>
          </a:solidFill>
          <a:latin typeface="+mn-lt"/>
          <a:ea typeface="+mn-ea"/>
        </a:defRPr>
      </a:lvl7pPr>
      <a:lvl8pPr marL="2571750" indent="-171450" algn="l" rtl="0" eaLnBrk="1" fontAlgn="base" hangingPunct="1">
        <a:spcBef>
          <a:spcPct val="20000"/>
        </a:spcBef>
        <a:spcAft>
          <a:spcPct val="0"/>
        </a:spcAft>
        <a:buChar char="»"/>
        <a:defRPr sz="1500">
          <a:solidFill>
            <a:schemeClr val="tx1"/>
          </a:solidFill>
          <a:latin typeface="+mn-lt"/>
          <a:ea typeface="+mn-ea"/>
        </a:defRPr>
      </a:lvl8pPr>
      <a:lvl9pPr marL="2914650" indent="-171450" algn="l" rtl="0" eaLnBrk="1" fontAlgn="base" hangingPunct="1">
        <a:spcBef>
          <a:spcPct val="20000"/>
        </a:spcBef>
        <a:spcAft>
          <a:spcPct val="0"/>
        </a:spcAft>
        <a:buChar char="»"/>
        <a:defRPr sz="15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gml.noaa.gov/ccgg/OCO2_v10mip/index.php"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drive.google.com/file/d/1UulfoVoSqJIKACNa9N6vcVN34LRR_JxW/view" TargetMode="External"/><Relationship Id="rId4" Type="http://schemas.openxmlformats.org/officeDocument/2006/relationships/hyperlink" Target="https://gml.noaa.gov/ccgg/OCO2_v10mip/download.ph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00050"/>
            <a:ext cx="8610600" cy="2114550"/>
          </a:xfrm>
        </p:spPr>
        <p:txBody>
          <a:bodyPr anchor="t"/>
          <a:lstStyle/>
          <a:p>
            <a:pPr algn="l"/>
            <a:br>
              <a:rPr lang="en-US" sz="1800" dirty="0">
                <a:solidFill>
                  <a:srgbClr val="FFFF00"/>
                </a:solidFill>
              </a:rPr>
            </a:br>
            <a:br>
              <a:rPr lang="en-US" sz="1800" dirty="0">
                <a:solidFill>
                  <a:srgbClr val="FFFF00"/>
                </a:solidFill>
              </a:rPr>
            </a:br>
            <a:r>
              <a:rPr lang="en-US" sz="2400" dirty="0">
                <a:solidFill>
                  <a:srgbClr val="FFFF00"/>
                </a:solidFill>
              </a:rPr>
              <a:t>A look at early v10 MIP results</a:t>
            </a:r>
            <a:br>
              <a:rPr lang="en-US" sz="1800" dirty="0">
                <a:solidFill>
                  <a:schemeClr val="tx1">
                    <a:lumMod val="85000"/>
                  </a:schemeClr>
                </a:solidFill>
              </a:rPr>
            </a:br>
            <a:br>
              <a:rPr lang="en-US" sz="1800" dirty="0">
                <a:solidFill>
                  <a:schemeClr val="tx1">
                    <a:lumMod val="85000"/>
                  </a:schemeClr>
                </a:solidFill>
              </a:rPr>
            </a:br>
            <a:r>
              <a:rPr lang="en-US" sz="1350" dirty="0"/>
              <a:t>Andy Jacobson </a:t>
            </a:r>
            <a:r>
              <a:rPr lang="en-US" sz="1350" baseline="30000" dirty="0">
                <a:solidFill>
                  <a:schemeClr val="tx1">
                    <a:lumMod val="65000"/>
                  </a:schemeClr>
                </a:solidFill>
              </a:rPr>
              <a:t>1,2</a:t>
            </a:r>
            <a:r>
              <a:rPr lang="en-US" sz="1350" dirty="0"/>
              <a:t>, David Baker </a:t>
            </a:r>
            <a:r>
              <a:rPr lang="en-US" sz="1350" baseline="30000" dirty="0">
                <a:solidFill>
                  <a:schemeClr val="tx1">
                    <a:lumMod val="50000"/>
                  </a:schemeClr>
                </a:solidFill>
              </a:rPr>
              <a:t>3</a:t>
            </a:r>
            <a:r>
              <a:rPr lang="en-US" sz="1350" dirty="0"/>
              <a:t>, </a:t>
            </a:r>
            <a:r>
              <a:rPr lang="en-US" sz="1350" dirty="0">
                <a:solidFill>
                  <a:schemeClr val="tx1"/>
                </a:solidFill>
              </a:rPr>
              <a:t>Sourish </a:t>
            </a:r>
            <a:r>
              <a:rPr lang="en-US" sz="1350" dirty="0" err="1">
                <a:solidFill>
                  <a:schemeClr val="tx1"/>
                </a:solidFill>
              </a:rPr>
              <a:t>Basu</a:t>
            </a:r>
            <a:r>
              <a:rPr lang="en-US" sz="1350" dirty="0">
                <a:solidFill>
                  <a:schemeClr val="tx1"/>
                </a:solidFill>
              </a:rPr>
              <a:t> </a:t>
            </a:r>
            <a:r>
              <a:rPr lang="en-US" sz="1350" baseline="30000" dirty="0">
                <a:solidFill>
                  <a:schemeClr val="tx1">
                    <a:lumMod val="65000"/>
                  </a:schemeClr>
                </a:solidFill>
              </a:rPr>
              <a:t>4</a:t>
            </a:r>
            <a:r>
              <a:rPr lang="en-US" sz="1350" dirty="0">
                <a:solidFill>
                  <a:schemeClr val="tx1"/>
                </a:solidFill>
              </a:rPr>
              <a:t>, Michael </a:t>
            </a:r>
            <a:r>
              <a:rPr lang="en-US" sz="1350" dirty="0" err="1">
                <a:solidFill>
                  <a:schemeClr val="tx1"/>
                </a:solidFill>
              </a:rPr>
              <a:t>Bertolacci</a:t>
            </a:r>
            <a:r>
              <a:rPr lang="en-US" sz="1350" baseline="30000" dirty="0">
                <a:solidFill>
                  <a:schemeClr val="tx1">
                    <a:lumMod val="65000"/>
                  </a:schemeClr>
                </a:solidFill>
              </a:rPr>
              <a:t> 5</a:t>
            </a:r>
            <a:r>
              <a:rPr lang="en-US" sz="1350" dirty="0">
                <a:solidFill>
                  <a:schemeClr val="tx1"/>
                </a:solidFill>
              </a:rPr>
              <a:t>, Frédéric </a:t>
            </a:r>
            <a:r>
              <a:rPr lang="en-US" sz="1350" dirty="0" err="1">
                <a:solidFill>
                  <a:schemeClr val="tx1"/>
                </a:solidFill>
              </a:rPr>
              <a:t>Chevallier</a:t>
            </a:r>
            <a:r>
              <a:rPr lang="en-US" sz="1350" dirty="0">
                <a:solidFill>
                  <a:schemeClr val="tx1"/>
                </a:solidFill>
              </a:rPr>
              <a:t> </a:t>
            </a:r>
            <a:r>
              <a:rPr lang="en-US" sz="1350" baseline="30000" dirty="0">
                <a:solidFill>
                  <a:schemeClr val="tx1">
                    <a:lumMod val="65000"/>
                  </a:schemeClr>
                </a:solidFill>
              </a:rPr>
              <a:t>6</a:t>
            </a:r>
            <a:r>
              <a:rPr lang="en-US" sz="1350" dirty="0">
                <a:solidFill>
                  <a:schemeClr val="tx1"/>
                </a:solidFill>
              </a:rPr>
              <a:t>, Noel Cressie</a:t>
            </a:r>
            <a:r>
              <a:rPr lang="en-US" sz="1350" baseline="30000" dirty="0">
                <a:solidFill>
                  <a:schemeClr val="tx1">
                    <a:lumMod val="65000"/>
                  </a:schemeClr>
                </a:solidFill>
              </a:rPr>
              <a:t>5</a:t>
            </a:r>
            <a:r>
              <a:rPr lang="en-US" sz="1350" dirty="0">
                <a:solidFill>
                  <a:schemeClr val="tx1"/>
                </a:solidFill>
              </a:rPr>
              <a:t>, Sean Crowell </a:t>
            </a:r>
            <a:r>
              <a:rPr lang="en-US" sz="1350" baseline="30000" dirty="0">
                <a:solidFill>
                  <a:schemeClr val="tx1">
                    <a:lumMod val="65000"/>
                  </a:schemeClr>
                </a:solidFill>
              </a:rPr>
              <a:t>7</a:t>
            </a:r>
            <a:r>
              <a:rPr lang="en-US" sz="1350" dirty="0">
                <a:solidFill>
                  <a:schemeClr val="tx1"/>
                </a:solidFill>
              </a:rPr>
              <a:t>, Feng Deng </a:t>
            </a:r>
            <a:r>
              <a:rPr lang="en-US" sz="1350" baseline="30000" dirty="0">
                <a:solidFill>
                  <a:schemeClr val="tx1">
                    <a:lumMod val="65000"/>
                  </a:schemeClr>
                </a:solidFill>
              </a:rPr>
              <a:t>8</a:t>
            </a:r>
            <a:r>
              <a:rPr lang="en-US" sz="1350" dirty="0">
                <a:solidFill>
                  <a:schemeClr val="tx1"/>
                </a:solidFill>
              </a:rPr>
              <a:t>, </a:t>
            </a:r>
            <a:r>
              <a:rPr lang="en-US" sz="1350" dirty="0" err="1">
                <a:solidFill>
                  <a:schemeClr val="tx1"/>
                </a:solidFill>
              </a:rPr>
              <a:t>Junjie</a:t>
            </a:r>
            <a:r>
              <a:rPr lang="en-US" sz="1350" dirty="0">
                <a:solidFill>
                  <a:schemeClr val="tx1"/>
                </a:solidFill>
              </a:rPr>
              <a:t> Liu </a:t>
            </a:r>
            <a:r>
              <a:rPr lang="en-US" sz="1350" baseline="30000" dirty="0">
                <a:solidFill>
                  <a:schemeClr val="tx1">
                    <a:lumMod val="65000"/>
                  </a:schemeClr>
                </a:solidFill>
              </a:rPr>
              <a:t>9</a:t>
            </a:r>
            <a:r>
              <a:rPr lang="en-US" sz="1350" dirty="0">
                <a:solidFill>
                  <a:schemeClr val="tx1"/>
                </a:solidFill>
              </a:rPr>
              <a:t>, Scot Miller</a:t>
            </a:r>
            <a:r>
              <a:rPr lang="en-US" sz="1350" baseline="30000" dirty="0">
                <a:solidFill>
                  <a:schemeClr val="tx1">
                    <a:lumMod val="65000"/>
                  </a:schemeClr>
                </a:solidFill>
              </a:rPr>
              <a:t> 10</a:t>
            </a:r>
            <a:r>
              <a:rPr lang="en-US" sz="1350" dirty="0">
                <a:solidFill>
                  <a:schemeClr val="tx1"/>
                </a:solidFill>
              </a:rPr>
              <a:t>, Andrew Schuh </a:t>
            </a:r>
            <a:r>
              <a:rPr lang="en-US" sz="1350" baseline="30000" dirty="0">
                <a:solidFill>
                  <a:schemeClr val="tx1">
                    <a:lumMod val="65000"/>
                  </a:schemeClr>
                </a:solidFill>
              </a:rPr>
              <a:t>3</a:t>
            </a:r>
            <a:r>
              <a:rPr lang="en-US" sz="1350" dirty="0">
                <a:solidFill>
                  <a:schemeClr val="tx1"/>
                </a:solidFill>
              </a:rPr>
              <a:t>, Brad Weir </a:t>
            </a:r>
            <a:r>
              <a:rPr lang="en-US" sz="1350" baseline="30000" dirty="0">
                <a:solidFill>
                  <a:schemeClr val="tx1">
                    <a:lumMod val="65000"/>
                  </a:schemeClr>
                </a:solidFill>
              </a:rPr>
              <a:t>4</a:t>
            </a:r>
            <a:r>
              <a:rPr lang="en-US" sz="1350" dirty="0">
                <a:solidFill>
                  <a:schemeClr val="tx1"/>
                </a:solidFill>
              </a:rPr>
              <a:t>, Andrew Zammit-Mangion</a:t>
            </a:r>
            <a:r>
              <a:rPr lang="en-US" sz="1350" baseline="30000" dirty="0">
                <a:solidFill>
                  <a:schemeClr val="tx1">
                    <a:lumMod val="65000"/>
                  </a:schemeClr>
                </a:solidFill>
              </a:rPr>
              <a:t>5</a:t>
            </a:r>
            <a:br>
              <a:rPr lang="en-US" sz="1350" dirty="0">
                <a:solidFill>
                  <a:schemeClr val="tx1"/>
                </a:solidFill>
              </a:rPr>
            </a:br>
            <a:br>
              <a:rPr lang="en-US" sz="1350" dirty="0">
                <a:solidFill>
                  <a:schemeClr val="tx1"/>
                </a:solidFill>
              </a:rPr>
            </a:br>
            <a:r>
              <a:rPr lang="en-US" sz="1350" dirty="0">
                <a:solidFill>
                  <a:schemeClr val="tx1"/>
                </a:solidFill>
              </a:rPr>
              <a:t> </a:t>
            </a:r>
            <a:br>
              <a:rPr lang="en-US" sz="1500" dirty="0"/>
            </a:br>
            <a:br>
              <a:rPr lang="en-US" sz="1200" dirty="0">
                <a:solidFill>
                  <a:schemeClr val="tx1">
                    <a:lumMod val="65000"/>
                  </a:schemeClr>
                </a:solidFill>
              </a:rPr>
            </a:br>
            <a:br>
              <a:rPr lang="en-US" sz="1350" dirty="0">
                <a:solidFill>
                  <a:schemeClr val="tx1">
                    <a:lumMod val="65000"/>
                  </a:schemeClr>
                </a:solidFill>
              </a:rPr>
            </a:br>
            <a:endParaRPr lang="en-US" sz="150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1</a:t>
            </a:fld>
            <a:endParaRPr lang="en-US"/>
          </a:p>
        </p:txBody>
      </p:sp>
      <p:sp>
        <p:nvSpPr>
          <p:cNvPr id="3" name="TextBox 2">
            <a:extLst>
              <a:ext uri="{FF2B5EF4-FFF2-40B4-BE49-F238E27FC236}">
                <a16:creationId xmlns:a16="http://schemas.microsoft.com/office/drawing/2014/main" id="{FE7DAC1F-8003-0245-843E-03BDAF55C2F2}"/>
              </a:ext>
            </a:extLst>
          </p:cNvPr>
          <p:cNvSpPr txBox="1"/>
          <p:nvPr/>
        </p:nvSpPr>
        <p:spPr>
          <a:xfrm>
            <a:off x="76200" y="1504950"/>
            <a:ext cx="8991600" cy="1066800"/>
          </a:xfrm>
          <a:prstGeom prst="rect">
            <a:avLst/>
          </a:prstGeom>
          <a:noFill/>
        </p:spPr>
        <p:txBody>
          <a:bodyPr wrap="square" numCol="2" rtlCol="0">
            <a:noAutofit/>
          </a:bodyPr>
          <a:lstStyle/>
          <a:p>
            <a:pPr marL="342900" indent="-342900">
              <a:buFont typeface="+mj-lt"/>
              <a:buAutoNum type="arabicPeriod"/>
            </a:pPr>
            <a:r>
              <a:rPr lang="en-US" sz="1200" dirty="0">
                <a:solidFill>
                  <a:schemeClr val="tx1">
                    <a:lumMod val="65000"/>
                  </a:schemeClr>
                </a:solidFill>
              </a:rPr>
              <a:t>University of Colorado Boulder</a:t>
            </a:r>
          </a:p>
          <a:p>
            <a:pPr marL="342900" indent="-342900">
              <a:buFont typeface="+mj-lt"/>
              <a:buAutoNum type="arabicPeriod"/>
            </a:pPr>
            <a:r>
              <a:rPr lang="en-US" sz="1200" dirty="0">
                <a:solidFill>
                  <a:schemeClr val="tx1">
                    <a:lumMod val="65000"/>
                  </a:schemeClr>
                </a:solidFill>
              </a:rPr>
              <a:t>NOAA Global Monitoring Laboratory</a:t>
            </a:r>
          </a:p>
          <a:p>
            <a:pPr marL="342900" indent="-342900">
              <a:buFont typeface="+mj-lt"/>
              <a:buAutoNum type="arabicPeriod"/>
            </a:pPr>
            <a:r>
              <a:rPr lang="en-US" sz="1200" dirty="0">
                <a:solidFill>
                  <a:schemeClr val="tx1">
                    <a:lumMod val="65000"/>
                  </a:schemeClr>
                </a:solidFill>
              </a:rPr>
              <a:t>Colorado State University</a:t>
            </a:r>
          </a:p>
          <a:p>
            <a:pPr marL="342900" indent="-342900">
              <a:buFont typeface="+mj-lt"/>
              <a:buAutoNum type="arabicPeriod"/>
            </a:pPr>
            <a:r>
              <a:rPr lang="en-US" sz="1200" dirty="0">
                <a:solidFill>
                  <a:schemeClr val="tx1">
                    <a:lumMod val="65000"/>
                  </a:schemeClr>
                </a:solidFill>
              </a:rPr>
              <a:t>University of Maryland</a:t>
            </a:r>
          </a:p>
          <a:p>
            <a:pPr marL="342900" indent="-342900">
              <a:buFont typeface="+mj-lt"/>
              <a:buAutoNum type="arabicPeriod"/>
            </a:pPr>
            <a:r>
              <a:rPr lang="en-US" sz="1200" dirty="0">
                <a:solidFill>
                  <a:schemeClr val="tx1">
                    <a:lumMod val="65000"/>
                  </a:schemeClr>
                </a:solidFill>
              </a:rPr>
              <a:t>University of Wollongong</a:t>
            </a:r>
          </a:p>
          <a:p>
            <a:pPr marL="342900" indent="-342900">
              <a:buFont typeface="+mj-lt"/>
              <a:buAutoNum type="arabicPeriod"/>
            </a:pPr>
            <a:r>
              <a:rPr lang="en-US" sz="1200" dirty="0" err="1">
                <a:solidFill>
                  <a:schemeClr val="tx1">
                    <a:lumMod val="65000"/>
                  </a:schemeClr>
                </a:solidFill>
              </a:rPr>
              <a:t>Laboratoire</a:t>
            </a:r>
            <a:r>
              <a:rPr lang="en-US" sz="1200" dirty="0">
                <a:solidFill>
                  <a:schemeClr val="tx1">
                    <a:lumMod val="65000"/>
                  </a:schemeClr>
                </a:solidFill>
              </a:rPr>
              <a:t> des Sciences du </a:t>
            </a:r>
            <a:r>
              <a:rPr lang="en-US" sz="1200" dirty="0" err="1">
                <a:solidFill>
                  <a:schemeClr val="tx1">
                    <a:lumMod val="65000"/>
                  </a:schemeClr>
                </a:solidFill>
              </a:rPr>
              <a:t>Climat</a:t>
            </a:r>
            <a:r>
              <a:rPr lang="en-US" sz="1200" dirty="0">
                <a:solidFill>
                  <a:schemeClr val="tx1">
                    <a:lumMod val="65000"/>
                  </a:schemeClr>
                </a:solidFill>
              </a:rPr>
              <a:t> et de </a:t>
            </a:r>
            <a:r>
              <a:rPr lang="en-US" sz="1200" dirty="0" err="1">
                <a:solidFill>
                  <a:schemeClr val="tx1">
                    <a:lumMod val="65000"/>
                  </a:schemeClr>
                </a:solidFill>
              </a:rPr>
              <a:t>l’Environnement</a:t>
            </a:r>
            <a:endParaRPr lang="en-US" sz="1200" dirty="0">
              <a:solidFill>
                <a:schemeClr val="tx1">
                  <a:lumMod val="65000"/>
                </a:schemeClr>
              </a:solidFill>
            </a:endParaRPr>
          </a:p>
          <a:p>
            <a:pPr marL="342900" indent="-342900">
              <a:buFont typeface="+mj-lt"/>
              <a:buAutoNum type="arabicPeriod"/>
            </a:pPr>
            <a:r>
              <a:rPr lang="en-US" sz="1200" dirty="0">
                <a:solidFill>
                  <a:schemeClr val="tx1">
                    <a:lumMod val="65000"/>
                  </a:schemeClr>
                </a:solidFill>
              </a:rPr>
              <a:t>University of Oklahoma</a:t>
            </a:r>
          </a:p>
          <a:p>
            <a:pPr marL="342900" indent="-342900">
              <a:buFont typeface="+mj-lt"/>
              <a:buAutoNum type="arabicPeriod"/>
            </a:pPr>
            <a:r>
              <a:rPr lang="en-US" sz="1200" dirty="0">
                <a:solidFill>
                  <a:schemeClr val="tx1">
                    <a:lumMod val="65000"/>
                  </a:schemeClr>
                </a:solidFill>
              </a:rPr>
              <a:t>University of Toronto</a:t>
            </a:r>
          </a:p>
          <a:p>
            <a:pPr marL="342900" indent="-342900">
              <a:buFont typeface="+mj-lt"/>
              <a:buAutoNum type="arabicPeriod"/>
            </a:pPr>
            <a:r>
              <a:rPr lang="en-US" sz="1200" dirty="0">
                <a:solidFill>
                  <a:schemeClr val="tx1">
                    <a:lumMod val="65000"/>
                  </a:schemeClr>
                </a:solidFill>
              </a:rPr>
              <a:t>Jet Propulsion Laboratory</a:t>
            </a:r>
          </a:p>
          <a:p>
            <a:pPr marL="342900" indent="-342900">
              <a:buFont typeface="+mj-lt"/>
              <a:buAutoNum type="arabicPeriod"/>
            </a:pPr>
            <a:r>
              <a:rPr lang="en-US" sz="1200" dirty="0">
                <a:solidFill>
                  <a:schemeClr val="tx1">
                    <a:lumMod val="65000"/>
                  </a:schemeClr>
                </a:solidFill>
              </a:rPr>
              <a:t>Johns Hopkins University</a:t>
            </a:r>
            <a:endParaRPr lang="en-US" sz="1200" dirty="0"/>
          </a:p>
        </p:txBody>
      </p:sp>
      <p:sp>
        <p:nvSpPr>
          <p:cNvPr id="5" name="TextBox 4">
            <a:extLst>
              <a:ext uri="{FF2B5EF4-FFF2-40B4-BE49-F238E27FC236}">
                <a16:creationId xmlns:a16="http://schemas.microsoft.com/office/drawing/2014/main" id="{EC0F0BAE-CE1F-104B-A646-52E55EACA63A}"/>
              </a:ext>
            </a:extLst>
          </p:cNvPr>
          <p:cNvSpPr txBox="1"/>
          <p:nvPr/>
        </p:nvSpPr>
        <p:spPr>
          <a:xfrm>
            <a:off x="76200" y="2735700"/>
            <a:ext cx="5456878" cy="523220"/>
          </a:xfrm>
          <a:prstGeom prst="rect">
            <a:avLst/>
          </a:prstGeom>
          <a:noFill/>
        </p:spPr>
        <p:txBody>
          <a:bodyPr wrap="none" rtlCol="0">
            <a:spAutoFit/>
          </a:bodyPr>
          <a:lstStyle/>
          <a:p>
            <a:r>
              <a:rPr lang="en-US" sz="1400" dirty="0">
                <a:solidFill>
                  <a:schemeClr val="accent1">
                    <a:lumMod val="20000"/>
                    <a:lumOff val="80000"/>
                  </a:schemeClr>
                </a:solidFill>
              </a:rPr>
              <a:t>Thanks to Heather Cronk, Chris O’Dell, Ken Schuldt, Kirk </a:t>
            </a:r>
            <a:r>
              <a:rPr lang="en-US" sz="1400" dirty="0" err="1">
                <a:solidFill>
                  <a:schemeClr val="accent1">
                    <a:lumMod val="20000"/>
                    <a:lumOff val="80000"/>
                  </a:schemeClr>
                </a:solidFill>
              </a:rPr>
              <a:t>Thoning</a:t>
            </a:r>
            <a:r>
              <a:rPr lang="en-US" sz="1400" dirty="0">
                <a:solidFill>
                  <a:schemeClr val="accent1">
                    <a:lumMod val="20000"/>
                    <a:lumOff val="80000"/>
                  </a:schemeClr>
                </a:solidFill>
              </a:rPr>
              <a:t> </a:t>
            </a:r>
          </a:p>
          <a:p>
            <a:endParaRPr lang="en-US" sz="1400" dirty="0">
              <a:solidFill>
                <a:schemeClr val="accent1">
                  <a:lumMod val="20000"/>
                  <a:lumOff val="80000"/>
                </a:schemeClr>
              </a:solidFill>
            </a:endParaRPr>
          </a:p>
        </p:txBody>
      </p:sp>
    </p:spTree>
    <p:extLst>
      <p:ext uri="{BB962C8B-B14F-4D97-AF65-F5344CB8AC3E}">
        <p14:creationId xmlns:p14="http://schemas.microsoft.com/office/powerpoint/2010/main" val="863688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10</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84427" cy="369332"/>
          </a:xfrm>
          <a:prstGeom prst="rect">
            <a:avLst/>
          </a:prstGeom>
          <a:noFill/>
        </p:spPr>
        <p:txBody>
          <a:bodyPr wrap="square" numCol="1" rtlCol="0">
            <a:spAutoFit/>
          </a:bodyPr>
          <a:lstStyle/>
          <a:p>
            <a:r>
              <a:rPr lang="en-US" dirty="0"/>
              <a:t>The OCO-2 signal: </a:t>
            </a:r>
            <a:r>
              <a:rPr lang="en-US" b="1" dirty="0">
                <a:solidFill>
                  <a:srgbClr val="FFFF00"/>
                </a:solidFill>
              </a:rPr>
              <a:t>B9.1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9" name="Picture 8">
            <a:extLst>
              <a:ext uri="{FF2B5EF4-FFF2-40B4-BE49-F238E27FC236}">
                <a16:creationId xmlns:a16="http://schemas.microsoft.com/office/drawing/2014/main" id="{8954B42D-AA3E-7941-81DB-84660B213303}"/>
              </a:ext>
            </a:extLst>
          </p:cNvPr>
          <p:cNvPicPr>
            <a:picLocks noChangeAspect="1"/>
          </p:cNvPicPr>
          <p:nvPr/>
        </p:nvPicPr>
        <p:blipFill rotWithShape="1">
          <a:blip r:embed="rId3"/>
          <a:srcRect l="50000"/>
          <a:stretch/>
        </p:blipFill>
        <p:spPr>
          <a:xfrm>
            <a:off x="69528" y="514350"/>
            <a:ext cx="4164280" cy="4530736"/>
          </a:xfrm>
          <a:prstGeom prst="rect">
            <a:avLst/>
          </a:prstGeom>
        </p:spPr>
      </p:pic>
      <p:sp>
        <p:nvSpPr>
          <p:cNvPr id="14" name="TextBox 13">
            <a:extLst>
              <a:ext uri="{FF2B5EF4-FFF2-40B4-BE49-F238E27FC236}">
                <a16:creationId xmlns:a16="http://schemas.microsoft.com/office/drawing/2014/main" id="{9D16425E-DE1C-6C4E-997C-5D4E184EFC00}"/>
              </a:ext>
            </a:extLst>
          </p:cNvPr>
          <p:cNvSpPr txBox="1"/>
          <p:nvPr/>
        </p:nvSpPr>
        <p:spPr>
          <a:xfrm>
            <a:off x="719604" y="24925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spTree>
    <p:extLst>
      <p:ext uri="{BB962C8B-B14F-4D97-AF65-F5344CB8AC3E}">
        <p14:creationId xmlns:p14="http://schemas.microsoft.com/office/powerpoint/2010/main" val="26422647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11</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84427" cy="369332"/>
          </a:xfrm>
          <a:prstGeom prst="rect">
            <a:avLst/>
          </a:prstGeom>
          <a:noFill/>
        </p:spPr>
        <p:txBody>
          <a:bodyPr wrap="square" numCol="1" rtlCol="0">
            <a:spAutoFit/>
          </a:bodyPr>
          <a:lstStyle/>
          <a:p>
            <a:r>
              <a:rPr lang="en-US" dirty="0"/>
              <a:t>The OCO-2 signal: </a:t>
            </a:r>
            <a:r>
              <a:rPr lang="en-US" b="1" dirty="0">
                <a:solidFill>
                  <a:srgbClr val="FFFF00"/>
                </a:solidFill>
              </a:rPr>
              <a:t>B9.1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9" name="Picture 8">
            <a:extLst>
              <a:ext uri="{FF2B5EF4-FFF2-40B4-BE49-F238E27FC236}">
                <a16:creationId xmlns:a16="http://schemas.microsoft.com/office/drawing/2014/main" id="{8954B42D-AA3E-7941-81DB-84660B213303}"/>
              </a:ext>
            </a:extLst>
          </p:cNvPr>
          <p:cNvPicPr>
            <a:picLocks noChangeAspect="1"/>
          </p:cNvPicPr>
          <p:nvPr/>
        </p:nvPicPr>
        <p:blipFill rotWithShape="1">
          <a:blip r:embed="rId3"/>
          <a:srcRect l="50000"/>
          <a:stretch/>
        </p:blipFill>
        <p:spPr>
          <a:xfrm>
            <a:off x="69528" y="514350"/>
            <a:ext cx="4164280" cy="4530736"/>
          </a:xfrm>
          <a:prstGeom prst="rect">
            <a:avLst/>
          </a:prstGeom>
        </p:spPr>
      </p:pic>
      <p:sp>
        <p:nvSpPr>
          <p:cNvPr id="27" name="Right Arrow 26">
            <a:extLst>
              <a:ext uri="{FF2B5EF4-FFF2-40B4-BE49-F238E27FC236}">
                <a16:creationId xmlns:a16="http://schemas.microsoft.com/office/drawing/2014/main" id="{61ED876A-B0B0-E549-B82A-E3E3DF9C547F}"/>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4" name="TextBox 13">
            <a:extLst>
              <a:ext uri="{FF2B5EF4-FFF2-40B4-BE49-F238E27FC236}">
                <a16:creationId xmlns:a16="http://schemas.microsoft.com/office/drawing/2014/main" id="{9D16425E-DE1C-6C4E-997C-5D4E184EFC00}"/>
              </a:ext>
            </a:extLst>
          </p:cNvPr>
          <p:cNvSpPr txBox="1"/>
          <p:nvPr/>
        </p:nvSpPr>
        <p:spPr>
          <a:xfrm>
            <a:off x="719604" y="24925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pic>
        <p:nvPicPr>
          <p:cNvPr id="5" name="Picture 4">
            <a:extLst>
              <a:ext uri="{FF2B5EF4-FFF2-40B4-BE49-F238E27FC236}">
                <a16:creationId xmlns:a16="http://schemas.microsoft.com/office/drawing/2014/main" id="{75AD8F22-A8B6-C947-A22D-813EF5387EA5}"/>
              </a:ext>
            </a:extLst>
          </p:cNvPr>
          <p:cNvPicPr>
            <a:picLocks noChangeAspect="1"/>
          </p:cNvPicPr>
          <p:nvPr/>
        </p:nvPicPr>
        <p:blipFill>
          <a:blip r:embed="rId4"/>
          <a:stretch>
            <a:fillRect/>
          </a:stretch>
        </p:blipFill>
        <p:spPr>
          <a:xfrm>
            <a:off x="4795631" y="514350"/>
            <a:ext cx="3967369" cy="4530736"/>
          </a:xfrm>
          <a:prstGeom prst="rect">
            <a:avLst/>
          </a:prstGeom>
        </p:spPr>
      </p:pic>
      <p:sp>
        <p:nvSpPr>
          <p:cNvPr id="15" name="TextBox 14">
            <a:extLst>
              <a:ext uri="{FF2B5EF4-FFF2-40B4-BE49-F238E27FC236}">
                <a16:creationId xmlns:a16="http://schemas.microsoft.com/office/drawing/2014/main" id="{0331568F-D53A-5444-862C-8D5EFEE3699D}"/>
              </a:ext>
            </a:extLst>
          </p:cNvPr>
          <p:cNvSpPr txBox="1"/>
          <p:nvPr/>
        </p:nvSpPr>
        <p:spPr>
          <a:xfrm>
            <a:off x="5681019" y="24925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100650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12</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069501" cy="369332"/>
          </a:xfrm>
          <a:prstGeom prst="rect">
            <a:avLst/>
          </a:prstGeom>
          <a:noFill/>
        </p:spPr>
        <p:txBody>
          <a:bodyPr wrap="square" numCol="1" rtlCol="0">
            <a:spAutoFit/>
          </a:bodyPr>
          <a:lstStyle/>
          <a:p>
            <a:r>
              <a:rPr lang="en-US" dirty="0"/>
              <a:t>The OCO-2 signal: </a:t>
            </a:r>
            <a:r>
              <a:rPr lang="en-US" b="1" dirty="0">
                <a:solidFill>
                  <a:srgbClr val="FFFF00"/>
                </a:solidFill>
              </a:rPr>
              <a:t>LN signal changes B9.1 to B10</a:t>
            </a:r>
            <a:endParaRPr lang="en-US" dirty="0">
              <a:solidFill>
                <a:srgbClr val="FFFF00"/>
              </a:solidFill>
            </a:endParaRPr>
          </a:p>
        </p:txBody>
      </p:sp>
      <p:pic>
        <p:nvPicPr>
          <p:cNvPr id="10" name="Picture 9">
            <a:extLst>
              <a:ext uri="{FF2B5EF4-FFF2-40B4-BE49-F238E27FC236}">
                <a16:creationId xmlns:a16="http://schemas.microsoft.com/office/drawing/2014/main" id="{54620ECB-29C6-DC46-B1F0-A844F3F018F6}"/>
              </a:ext>
            </a:extLst>
          </p:cNvPr>
          <p:cNvPicPr>
            <a:picLocks noChangeAspect="1"/>
          </p:cNvPicPr>
          <p:nvPr/>
        </p:nvPicPr>
        <p:blipFill>
          <a:blip r:embed="rId3"/>
          <a:stretch>
            <a:fillRect/>
          </a:stretch>
        </p:blipFill>
        <p:spPr>
          <a:xfrm>
            <a:off x="0" y="590550"/>
            <a:ext cx="9144000" cy="3657600"/>
          </a:xfrm>
          <a:prstGeom prst="rect">
            <a:avLst/>
          </a:prstGeom>
        </p:spPr>
      </p:pic>
      <p:grpSp>
        <p:nvGrpSpPr>
          <p:cNvPr id="12" name="Group 11">
            <a:extLst>
              <a:ext uri="{FF2B5EF4-FFF2-40B4-BE49-F238E27FC236}">
                <a16:creationId xmlns:a16="http://schemas.microsoft.com/office/drawing/2014/main" id="{35757125-8D7F-0D45-9CA7-339D5AA6B4CC}"/>
              </a:ext>
            </a:extLst>
          </p:cNvPr>
          <p:cNvGrpSpPr/>
          <p:nvPr/>
        </p:nvGrpSpPr>
        <p:grpSpPr>
          <a:xfrm>
            <a:off x="1295400" y="4449956"/>
            <a:ext cx="6691035" cy="369332"/>
            <a:chOff x="1295400" y="4449956"/>
            <a:chExt cx="6691035" cy="369332"/>
          </a:xfrm>
        </p:grpSpPr>
        <p:sp>
          <p:nvSpPr>
            <p:cNvPr id="13" name="TextBox 12">
              <a:extLst>
                <a:ext uri="{FF2B5EF4-FFF2-40B4-BE49-F238E27FC236}">
                  <a16:creationId xmlns:a16="http://schemas.microsoft.com/office/drawing/2014/main" id="{7EBBC81F-F3F5-2648-91B7-980F94D44530}"/>
                </a:ext>
              </a:extLst>
            </p:cNvPr>
            <p:cNvSpPr txBox="1"/>
            <p:nvPr/>
          </p:nvSpPr>
          <p:spPr>
            <a:xfrm>
              <a:off x="1295400" y="4449956"/>
              <a:ext cx="659155" cy="369332"/>
            </a:xfrm>
            <a:prstGeom prst="rect">
              <a:avLst/>
            </a:prstGeom>
            <a:noFill/>
          </p:spPr>
          <p:txBody>
            <a:bodyPr wrap="none" rtlCol="0">
              <a:spAutoFit/>
            </a:bodyPr>
            <a:lstStyle/>
            <a:p>
              <a:r>
                <a:rPr lang="en-US" dirty="0">
                  <a:solidFill>
                    <a:srgbClr val="05FF1C"/>
                  </a:solidFill>
                </a:rPr>
                <a:t>B9.1</a:t>
              </a:r>
            </a:p>
          </p:txBody>
        </p:sp>
        <p:sp>
          <p:nvSpPr>
            <p:cNvPr id="14" name="TextBox 13">
              <a:extLst>
                <a:ext uri="{FF2B5EF4-FFF2-40B4-BE49-F238E27FC236}">
                  <a16:creationId xmlns:a16="http://schemas.microsoft.com/office/drawing/2014/main" id="{F9149378-102B-E94C-B6FB-D886FE9E4B66}"/>
                </a:ext>
              </a:extLst>
            </p:cNvPr>
            <p:cNvSpPr txBox="1"/>
            <p:nvPr/>
          </p:nvSpPr>
          <p:spPr>
            <a:xfrm>
              <a:off x="7391400" y="4449956"/>
              <a:ext cx="595035" cy="369332"/>
            </a:xfrm>
            <a:prstGeom prst="rect">
              <a:avLst/>
            </a:prstGeom>
            <a:noFill/>
          </p:spPr>
          <p:txBody>
            <a:bodyPr wrap="none" rtlCol="0">
              <a:spAutoFit/>
            </a:bodyPr>
            <a:lstStyle/>
            <a:p>
              <a:r>
                <a:rPr lang="en-US" dirty="0">
                  <a:solidFill>
                    <a:srgbClr val="05FF1C"/>
                  </a:solidFill>
                </a:rPr>
                <a:t>B10</a:t>
              </a:r>
            </a:p>
          </p:txBody>
        </p:sp>
        <p:sp>
          <p:nvSpPr>
            <p:cNvPr id="15" name="TextBox 14">
              <a:extLst>
                <a:ext uri="{FF2B5EF4-FFF2-40B4-BE49-F238E27FC236}">
                  <a16:creationId xmlns:a16="http://schemas.microsoft.com/office/drawing/2014/main" id="{9451796E-8336-664C-9665-98E0C65B5315}"/>
                </a:ext>
              </a:extLst>
            </p:cNvPr>
            <p:cNvSpPr txBox="1"/>
            <p:nvPr/>
          </p:nvSpPr>
          <p:spPr>
            <a:xfrm>
              <a:off x="4038600" y="4449956"/>
              <a:ext cx="941283" cy="369332"/>
            </a:xfrm>
            <a:prstGeom prst="rect">
              <a:avLst/>
            </a:prstGeom>
            <a:noFill/>
          </p:spPr>
          <p:txBody>
            <a:bodyPr wrap="none" rtlCol="0">
              <a:spAutoFit/>
            </a:bodyPr>
            <a:lstStyle/>
            <a:p>
              <a:r>
                <a:rPr lang="en-US" dirty="0">
                  <a:solidFill>
                    <a:srgbClr val="05FF1C"/>
                  </a:solidFill>
                </a:rPr>
                <a:t>change</a:t>
              </a:r>
            </a:p>
          </p:txBody>
        </p:sp>
        <p:sp>
          <p:nvSpPr>
            <p:cNvPr id="16" name="TextBox 15">
              <a:extLst>
                <a:ext uri="{FF2B5EF4-FFF2-40B4-BE49-F238E27FC236}">
                  <a16:creationId xmlns:a16="http://schemas.microsoft.com/office/drawing/2014/main" id="{E44FEEE2-5133-0A4B-9B6E-5485F54A62AF}"/>
                </a:ext>
              </a:extLst>
            </p:cNvPr>
            <p:cNvSpPr txBox="1"/>
            <p:nvPr/>
          </p:nvSpPr>
          <p:spPr>
            <a:xfrm>
              <a:off x="2830736" y="4449956"/>
              <a:ext cx="319318" cy="369332"/>
            </a:xfrm>
            <a:prstGeom prst="rect">
              <a:avLst/>
            </a:prstGeom>
            <a:noFill/>
          </p:spPr>
          <p:txBody>
            <a:bodyPr wrap="none" rtlCol="0">
              <a:spAutoFit/>
            </a:bodyPr>
            <a:lstStyle/>
            <a:p>
              <a:r>
                <a:rPr lang="en-US" dirty="0">
                  <a:solidFill>
                    <a:srgbClr val="05FF1C"/>
                  </a:solidFill>
                </a:rPr>
                <a:t>+</a:t>
              </a:r>
            </a:p>
          </p:txBody>
        </p:sp>
        <p:sp>
          <p:nvSpPr>
            <p:cNvPr id="17" name="TextBox 16">
              <a:extLst>
                <a:ext uri="{FF2B5EF4-FFF2-40B4-BE49-F238E27FC236}">
                  <a16:creationId xmlns:a16="http://schemas.microsoft.com/office/drawing/2014/main" id="{36C8EABC-4A2A-974A-9ED0-E75140776C52}"/>
                </a:ext>
              </a:extLst>
            </p:cNvPr>
            <p:cNvSpPr txBox="1"/>
            <p:nvPr/>
          </p:nvSpPr>
          <p:spPr>
            <a:xfrm>
              <a:off x="6025982" y="4449956"/>
              <a:ext cx="319318" cy="369332"/>
            </a:xfrm>
            <a:prstGeom prst="rect">
              <a:avLst/>
            </a:prstGeom>
            <a:noFill/>
          </p:spPr>
          <p:txBody>
            <a:bodyPr wrap="none" rtlCol="0">
              <a:spAutoFit/>
            </a:bodyPr>
            <a:lstStyle/>
            <a:p>
              <a:r>
                <a:rPr lang="en-US" dirty="0">
                  <a:solidFill>
                    <a:srgbClr val="05FF1C"/>
                  </a:solidFill>
                </a:rPr>
                <a:t>=</a:t>
              </a:r>
            </a:p>
          </p:txBody>
        </p:sp>
      </p:grpSp>
    </p:spTree>
    <p:extLst>
      <p:ext uri="{BB962C8B-B14F-4D97-AF65-F5344CB8AC3E}">
        <p14:creationId xmlns:p14="http://schemas.microsoft.com/office/powerpoint/2010/main" val="1069290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13</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08591" cy="369332"/>
          </a:xfrm>
          <a:prstGeom prst="rect">
            <a:avLst/>
          </a:prstGeom>
          <a:noFill/>
        </p:spPr>
        <p:txBody>
          <a:bodyPr wrap="square" numCol="1" rtlCol="0">
            <a:spAutoFit/>
          </a:bodyPr>
          <a:lstStyle/>
          <a:p>
            <a:r>
              <a:rPr lang="en-US" dirty="0"/>
              <a:t>The OCO-2 signal: </a:t>
            </a:r>
            <a:r>
              <a:rPr lang="en-US" b="1" dirty="0">
                <a:solidFill>
                  <a:srgbClr val="FFFF00"/>
                </a:solidFill>
              </a:rPr>
              <a:t>B10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5" name="Picture 4">
            <a:extLst>
              <a:ext uri="{FF2B5EF4-FFF2-40B4-BE49-F238E27FC236}">
                <a16:creationId xmlns:a16="http://schemas.microsoft.com/office/drawing/2014/main" id="{46098975-E81F-374D-871D-48A09D45D00D}"/>
              </a:ext>
            </a:extLst>
          </p:cNvPr>
          <p:cNvPicPr>
            <a:picLocks noChangeAspect="1"/>
          </p:cNvPicPr>
          <p:nvPr/>
        </p:nvPicPr>
        <p:blipFill rotWithShape="1">
          <a:blip r:embed="rId3"/>
          <a:srcRect l="50000"/>
          <a:stretch/>
        </p:blipFill>
        <p:spPr>
          <a:xfrm>
            <a:off x="83898" y="590550"/>
            <a:ext cx="4107101" cy="4468526"/>
          </a:xfrm>
          <a:prstGeom prst="rect">
            <a:avLst/>
          </a:prstGeom>
        </p:spPr>
      </p:pic>
      <p:sp>
        <p:nvSpPr>
          <p:cNvPr id="10" name="Right Arrow 9">
            <a:extLst>
              <a:ext uri="{FF2B5EF4-FFF2-40B4-BE49-F238E27FC236}">
                <a16:creationId xmlns:a16="http://schemas.microsoft.com/office/drawing/2014/main" id="{D99B0B52-13B0-A140-96CC-1D16D8E114D3}"/>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TextBox 15">
            <a:extLst>
              <a:ext uri="{FF2B5EF4-FFF2-40B4-BE49-F238E27FC236}">
                <a16:creationId xmlns:a16="http://schemas.microsoft.com/office/drawing/2014/main" id="{3BCE4908-4C47-354A-982B-BC0820F7B3AD}"/>
              </a:ext>
            </a:extLst>
          </p:cNvPr>
          <p:cNvSpPr txBox="1"/>
          <p:nvPr/>
        </p:nvSpPr>
        <p:spPr>
          <a:xfrm>
            <a:off x="719604" y="24925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pic>
        <p:nvPicPr>
          <p:cNvPr id="6" name="Picture 5">
            <a:extLst>
              <a:ext uri="{FF2B5EF4-FFF2-40B4-BE49-F238E27FC236}">
                <a16:creationId xmlns:a16="http://schemas.microsoft.com/office/drawing/2014/main" id="{73741812-1811-7547-8324-A6C518B9AD35}"/>
              </a:ext>
            </a:extLst>
          </p:cNvPr>
          <p:cNvPicPr>
            <a:picLocks noChangeAspect="1"/>
          </p:cNvPicPr>
          <p:nvPr/>
        </p:nvPicPr>
        <p:blipFill>
          <a:blip r:embed="rId4"/>
          <a:stretch>
            <a:fillRect/>
          </a:stretch>
        </p:blipFill>
        <p:spPr>
          <a:xfrm>
            <a:off x="4727448" y="590550"/>
            <a:ext cx="3939447" cy="4498848"/>
          </a:xfrm>
          <a:prstGeom prst="rect">
            <a:avLst/>
          </a:prstGeom>
        </p:spPr>
      </p:pic>
      <p:sp>
        <p:nvSpPr>
          <p:cNvPr id="17" name="TextBox 16">
            <a:extLst>
              <a:ext uri="{FF2B5EF4-FFF2-40B4-BE49-F238E27FC236}">
                <a16:creationId xmlns:a16="http://schemas.microsoft.com/office/drawing/2014/main" id="{2EBB7962-6803-4042-93E1-6A90C54B46BA}"/>
              </a:ext>
            </a:extLst>
          </p:cNvPr>
          <p:cNvSpPr txBox="1"/>
          <p:nvPr/>
        </p:nvSpPr>
        <p:spPr>
          <a:xfrm>
            <a:off x="5681019" y="24925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385387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14</a:t>
            </a:fld>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08591" cy="369332"/>
          </a:xfrm>
          <a:prstGeom prst="rect">
            <a:avLst/>
          </a:prstGeom>
          <a:noFill/>
        </p:spPr>
        <p:txBody>
          <a:bodyPr wrap="square" numCol="1" rtlCol="0">
            <a:spAutoFit/>
          </a:bodyPr>
          <a:lstStyle/>
          <a:p>
            <a:r>
              <a:rPr lang="en-US" dirty="0"/>
              <a:t>The OCO-2 signal: </a:t>
            </a:r>
            <a:r>
              <a:rPr lang="en-US" b="1" dirty="0">
                <a:solidFill>
                  <a:srgbClr val="FFFF00"/>
                </a:solidFill>
              </a:rPr>
              <a:t>B10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sp>
        <p:nvSpPr>
          <p:cNvPr id="10" name="Right Arrow 9">
            <a:extLst>
              <a:ext uri="{FF2B5EF4-FFF2-40B4-BE49-F238E27FC236}">
                <a16:creationId xmlns:a16="http://schemas.microsoft.com/office/drawing/2014/main" id="{D99B0B52-13B0-A140-96CC-1D16D8E114D3}"/>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grpSp>
        <p:nvGrpSpPr>
          <p:cNvPr id="5" name="Group 4">
            <a:extLst>
              <a:ext uri="{FF2B5EF4-FFF2-40B4-BE49-F238E27FC236}">
                <a16:creationId xmlns:a16="http://schemas.microsoft.com/office/drawing/2014/main" id="{2830046B-3A85-544A-9CD8-130F052BE26F}"/>
              </a:ext>
            </a:extLst>
          </p:cNvPr>
          <p:cNvGrpSpPr/>
          <p:nvPr/>
        </p:nvGrpSpPr>
        <p:grpSpPr>
          <a:xfrm>
            <a:off x="4724399" y="1428750"/>
            <a:ext cx="4117849" cy="2677246"/>
            <a:chOff x="4724399" y="2419350"/>
            <a:chExt cx="4117849" cy="2677246"/>
          </a:xfrm>
        </p:grpSpPr>
        <p:pic>
          <p:nvPicPr>
            <p:cNvPr id="3" name="Picture 2">
              <a:extLst>
                <a:ext uri="{FF2B5EF4-FFF2-40B4-BE49-F238E27FC236}">
                  <a16:creationId xmlns:a16="http://schemas.microsoft.com/office/drawing/2014/main" id="{6257822F-C5BE-5548-8F2A-35AD9BF73628}"/>
                </a:ext>
              </a:extLst>
            </p:cNvPr>
            <p:cNvPicPr>
              <a:picLocks noChangeAspect="1"/>
            </p:cNvPicPr>
            <p:nvPr/>
          </p:nvPicPr>
          <p:blipFill rotWithShape="1">
            <a:blip r:embed="rId3"/>
            <a:srcRect t="48582" b="2039"/>
            <a:stretch/>
          </p:blipFill>
          <p:spPr>
            <a:xfrm>
              <a:off x="4724399" y="2776249"/>
              <a:ext cx="4114800" cy="2320347"/>
            </a:xfrm>
            <a:prstGeom prst="rect">
              <a:avLst/>
            </a:prstGeom>
          </p:spPr>
        </p:pic>
        <p:sp>
          <p:nvSpPr>
            <p:cNvPr id="14" name="Rectangle 13">
              <a:extLst>
                <a:ext uri="{FF2B5EF4-FFF2-40B4-BE49-F238E27FC236}">
                  <a16:creationId xmlns:a16="http://schemas.microsoft.com/office/drawing/2014/main" id="{EE325E3B-8A8B-FF4E-9ABF-B1C74E9744FE}"/>
                </a:ext>
              </a:extLst>
            </p:cNvPr>
            <p:cNvSpPr/>
            <p:nvPr/>
          </p:nvSpPr>
          <p:spPr bwMode="auto">
            <a:xfrm>
              <a:off x="4727448" y="2419350"/>
              <a:ext cx="4114800" cy="499661"/>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7" name="TextBox 16">
              <a:extLst>
                <a:ext uri="{FF2B5EF4-FFF2-40B4-BE49-F238E27FC236}">
                  <a16:creationId xmlns:a16="http://schemas.microsoft.com/office/drawing/2014/main" id="{2EBB7962-6803-4042-93E1-6A90C54B46BA}"/>
                </a:ext>
              </a:extLst>
            </p:cNvPr>
            <p:cNvSpPr txBox="1"/>
            <p:nvPr/>
          </p:nvSpPr>
          <p:spPr>
            <a:xfrm>
              <a:off x="5681019" y="24925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grpSp>
      <p:grpSp>
        <p:nvGrpSpPr>
          <p:cNvPr id="2" name="Group 1">
            <a:extLst>
              <a:ext uri="{FF2B5EF4-FFF2-40B4-BE49-F238E27FC236}">
                <a16:creationId xmlns:a16="http://schemas.microsoft.com/office/drawing/2014/main" id="{E283369D-C92E-0749-8918-F30562831AB2}"/>
              </a:ext>
            </a:extLst>
          </p:cNvPr>
          <p:cNvGrpSpPr/>
          <p:nvPr/>
        </p:nvGrpSpPr>
        <p:grpSpPr>
          <a:xfrm>
            <a:off x="73151" y="1428750"/>
            <a:ext cx="4122159" cy="2677246"/>
            <a:chOff x="73151" y="2419350"/>
            <a:chExt cx="4122159" cy="2677246"/>
          </a:xfrm>
        </p:grpSpPr>
        <p:pic>
          <p:nvPicPr>
            <p:cNvPr id="9" name="Picture 8">
              <a:extLst>
                <a:ext uri="{FF2B5EF4-FFF2-40B4-BE49-F238E27FC236}">
                  <a16:creationId xmlns:a16="http://schemas.microsoft.com/office/drawing/2014/main" id="{6DAC99EB-0785-FC49-9965-C60E9D96E141}"/>
                </a:ext>
              </a:extLst>
            </p:cNvPr>
            <p:cNvPicPr>
              <a:picLocks noChangeAspect="1"/>
            </p:cNvPicPr>
            <p:nvPr/>
          </p:nvPicPr>
          <p:blipFill>
            <a:blip r:embed="rId4"/>
            <a:stretch>
              <a:fillRect/>
            </a:stretch>
          </p:blipFill>
          <p:spPr>
            <a:xfrm>
              <a:off x="76200" y="2919011"/>
              <a:ext cx="4119110" cy="2177585"/>
            </a:xfrm>
            <a:prstGeom prst="rect">
              <a:avLst/>
            </a:prstGeom>
          </p:spPr>
        </p:pic>
        <p:sp>
          <p:nvSpPr>
            <p:cNvPr id="8" name="TextBox 7">
              <a:extLst>
                <a:ext uri="{FF2B5EF4-FFF2-40B4-BE49-F238E27FC236}">
                  <a16:creationId xmlns:a16="http://schemas.microsoft.com/office/drawing/2014/main" id="{9AA07A7F-68C3-DD42-8697-90E5DBC1CE34}"/>
                </a:ext>
              </a:extLst>
            </p:cNvPr>
            <p:cNvSpPr txBox="1"/>
            <p:nvPr/>
          </p:nvSpPr>
          <p:spPr>
            <a:xfrm>
              <a:off x="160544" y="2776251"/>
              <a:ext cx="184077" cy="345971"/>
            </a:xfrm>
            <a:prstGeom prst="rect">
              <a:avLst/>
            </a:prstGeom>
            <a:noFill/>
          </p:spPr>
          <p:txBody>
            <a:bodyPr wrap="none" rtlCol="0">
              <a:spAutoFit/>
            </a:bodyPr>
            <a:lstStyle/>
            <a:p>
              <a:endParaRPr lang="en-US" dirty="0"/>
            </a:p>
          </p:txBody>
        </p:sp>
        <p:sp>
          <p:nvSpPr>
            <p:cNvPr id="12" name="Rectangle 11">
              <a:extLst>
                <a:ext uri="{FF2B5EF4-FFF2-40B4-BE49-F238E27FC236}">
                  <a16:creationId xmlns:a16="http://schemas.microsoft.com/office/drawing/2014/main" id="{85206DC3-CC1E-0A49-B2AE-1C108BEEA93D}"/>
                </a:ext>
              </a:extLst>
            </p:cNvPr>
            <p:cNvSpPr/>
            <p:nvPr/>
          </p:nvSpPr>
          <p:spPr bwMode="auto">
            <a:xfrm>
              <a:off x="73151" y="2419350"/>
              <a:ext cx="4114800" cy="499661"/>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6" name="TextBox 15">
              <a:extLst>
                <a:ext uri="{FF2B5EF4-FFF2-40B4-BE49-F238E27FC236}">
                  <a16:creationId xmlns:a16="http://schemas.microsoft.com/office/drawing/2014/main" id="{3BCE4908-4C47-354A-982B-BC0820F7B3AD}"/>
                </a:ext>
              </a:extLst>
            </p:cNvPr>
            <p:cNvSpPr txBox="1"/>
            <p:nvPr/>
          </p:nvSpPr>
          <p:spPr>
            <a:xfrm>
              <a:off x="729197" y="2495550"/>
              <a:ext cx="2699803" cy="288309"/>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grpSp>
    </p:spTree>
    <p:extLst>
      <p:ext uri="{BB962C8B-B14F-4D97-AF65-F5344CB8AC3E}">
        <p14:creationId xmlns:p14="http://schemas.microsoft.com/office/powerpoint/2010/main" val="2996020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15</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608591" cy="369332"/>
          </a:xfrm>
          <a:prstGeom prst="rect">
            <a:avLst/>
          </a:prstGeom>
          <a:noFill/>
        </p:spPr>
        <p:txBody>
          <a:bodyPr wrap="square" numCol="1" rtlCol="0">
            <a:spAutoFit/>
          </a:bodyPr>
          <a:lstStyle/>
          <a:p>
            <a:r>
              <a:rPr lang="en-US" dirty="0"/>
              <a:t>The OCO-2 signal: </a:t>
            </a:r>
            <a:r>
              <a:rPr lang="en-US" b="1" dirty="0">
                <a:solidFill>
                  <a:srgbClr val="FFFF00"/>
                </a:solidFill>
              </a:rPr>
              <a:t>B10 LN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LNLG-IS response</a:t>
            </a:r>
          </a:p>
        </p:txBody>
      </p:sp>
      <p:pic>
        <p:nvPicPr>
          <p:cNvPr id="14" name="Picture 13">
            <a:extLst>
              <a:ext uri="{FF2B5EF4-FFF2-40B4-BE49-F238E27FC236}">
                <a16:creationId xmlns:a16="http://schemas.microsoft.com/office/drawing/2014/main" id="{0649FDF0-F91E-374C-8E5D-13729311701D}"/>
              </a:ext>
            </a:extLst>
          </p:cNvPr>
          <p:cNvPicPr>
            <a:picLocks noChangeAspect="1"/>
          </p:cNvPicPr>
          <p:nvPr/>
        </p:nvPicPr>
        <p:blipFill>
          <a:blip r:embed="rId3"/>
          <a:stretch>
            <a:fillRect/>
          </a:stretch>
        </p:blipFill>
        <p:spPr>
          <a:xfrm>
            <a:off x="5638800" y="2868928"/>
            <a:ext cx="3087372" cy="2674621"/>
          </a:xfrm>
          <a:prstGeom prst="rect">
            <a:avLst/>
          </a:prstGeom>
        </p:spPr>
      </p:pic>
      <p:pic>
        <p:nvPicPr>
          <p:cNvPr id="18" name="Picture 17">
            <a:extLst>
              <a:ext uri="{FF2B5EF4-FFF2-40B4-BE49-F238E27FC236}">
                <a16:creationId xmlns:a16="http://schemas.microsoft.com/office/drawing/2014/main" id="{B10AD3CE-91B2-0845-B66A-1719F374E445}"/>
              </a:ext>
            </a:extLst>
          </p:cNvPr>
          <p:cNvPicPr>
            <a:picLocks noChangeAspect="1"/>
          </p:cNvPicPr>
          <p:nvPr/>
        </p:nvPicPr>
        <p:blipFill>
          <a:blip r:embed="rId4"/>
          <a:stretch>
            <a:fillRect/>
          </a:stretch>
        </p:blipFill>
        <p:spPr>
          <a:xfrm>
            <a:off x="5638800" y="414961"/>
            <a:ext cx="3087372" cy="2674622"/>
          </a:xfrm>
          <a:prstGeom prst="rect">
            <a:avLst/>
          </a:prstGeom>
        </p:spPr>
      </p:pic>
      <p:pic>
        <p:nvPicPr>
          <p:cNvPr id="15" name="Picture 14">
            <a:extLst>
              <a:ext uri="{FF2B5EF4-FFF2-40B4-BE49-F238E27FC236}">
                <a16:creationId xmlns:a16="http://schemas.microsoft.com/office/drawing/2014/main" id="{8B05B2A6-25D2-1E49-AF17-3C4BD4CFEF4B}"/>
              </a:ext>
            </a:extLst>
          </p:cNvPr>
          <p:cNvPicPr>
            <a:picLocks noChangeAspect="1"/>
          </p:cNvPicPr>
          <p:nvPr/>
        </p:nvPicPr>
        <p:blipFill rotWithShape="1">
          <a:blip r:embed="rId5"/>
          <a:srcRect t="48582" b="2039"/>
          <a:stretch/>
        </p:blipFill>
        <p:spPr>
          <a:xfrm>
            <a:off x="83897" y="1123950"/>
            <a:ext cx="5405187" cy="3048000"/>
          </a:xfrm>
          <a:prstGeom prst="rect">
            <a:avLst/>
          </a:prstGeom>
        </p:spPr>
      </p:pic>
    </p:spTree>
    <p:extLst>
      <p:ext uri="{BB962C8B-B14F-4D97-AF65-F5344CB8AC3E}">
        <p14:creationId xmlns:p14="http://schemas.microsoft.com/office/powerpoint/2010/main" val="2844623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38100" y="71338"/>
            <a:ext cx="9906001" cy="342900"/>
          </a:xfrm>
        </p:spPr>
        <p:txBody>
          <a:bodyPr/>
          <a:lstStyle/>
          <a:p>
            <a:pPr algn="l"/>
            <a:r>
              <a:rPr lang="en-US" sz="2400" dirty="0">
                <a:solidFill>
                  <a:srgbClr val="FFFF00"/>
                </a:solidFill>
              </a:rPr>
              <a:t>Evaluation using withheld IS data </a:t>
            </a:r>
            <a:r>
              <a:rPr lang="en-US" sz="1600" dirty="0">
                <a:solidFill>
                  <a:schemeClr val="tx1"/>
                </a:solidFill>
              </a:rPr>
              <a:t> - CAMS, Baker, UT, WOMBAT</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16</a:t>
            </a:fld>
            <a:endParaRPr lang="en-US" dirty="0"/>
          </a:p>
        </p:txBody>
      </p:sp>
      <p:pic>
        <p:nvPicPr>
          <p:cNvPr id="6" name="Picture 5">
            <a:extLst>
              <a:ext uri="{FF2B5EF4-FFF2-40B4-BE49-F238E27FC236}">
                <a16:creationId xmlns:a16="http://schemas.microsoft.com/office/drawing/2014/main" id="{B1E9A5B5-34DD-0A46-98B4-3A5260776148}"/>
              </a:ext>
            </a:extLst>
          </p:cNvPr>
          <p:cNvPicPr>
            <a:picLocks noChangeAspect="1"/>
          </p:cNvPicPr>
          <p:nvPr/>
        </p:nvPicPr>
        <p:blipFill>
          <a:blip r:embed="rId3"/>
          <a:stretch>
            <a:fillRect/>
          </a:stretch>
        </p:blipFill>
        <p:spPr>
          <a:xfrm>
            <a:off x="158994" y="1289050"/>
            <a:ext cx="4381500" cy="3797300"/>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1527403" y="806678"/>
            <a:ext cx="1749197" cy="369332"/>
          </a:xfrm>
          <a:prstGeom prst="rect">
            <a:avLst/>
          </a:prstGeom>
          <a:noFill/>
        </p:spPr>
        <p:txBody>
          <a:bodyPr wrap="none" rtlCol="0">
            <a:spAutoFit/>
          </a:bodyPr>
          <a:lstStyle/>
          <a:p>
            <a:r>
              <a:rPr lang="en-US" dirty="0"/>
              <a:t>V9 (10 models)</a:t>
            </a:r>
          </a:p>
        </p:txBody>
      </p:sp>
    </p:spTree>
    <p:extLst>
      <p:ext uri="{BB962C8B-B14F-4D97-AF65-F5344CB8AC3E}">
        <p14:creationId xmlns:p14="http://schemas.microsoft.com/office/powerpoint/2010/main" val="4005167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38100" y="71338"/>
            <a:ext cx="9906001" cy="342900"/>
          </a:xfrm>
        </p:spPr>
        <p:txBody>
          <a:bodyPr/>
          <a:lstStyle/>
          <a:p>
            <a:pPr algn="l"/>
            <a:r>
              <a:rPr lang="en-US" sz="2400" dirty="0">
                <a:solidFill>
                  <a:srgbClr val="FFFF00"/>
                </a:solidFill>
              </a:rPr>
              <a:t>Evaluation using withheld IS data </a:t>
            </a:r>
            <a:r>
              <a:rPr lang="en-US" sz="1600" dirty="0">
                <a:solidFill>
                  <a:schemeClr val="tx1"/>
                </a:solidFill>
              </a:rPr>
              <a:t> - CAMS, Baker, UT, WOMBAT</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17</a:t>
            </a:fld>
            <a:endParaRPr lang="en-US" dirty="0"/>
          </a:p>
        </p:txBody>
      </p:sp>
      <p:pic>
        <p:nvPicPr>
          <p:cNvPr id="6" name="Picture 5">
            <a:extLst>
              <a:ext uri="{FF2B5EF4-FFF2-40B4-BE49-F238E27FC236}">
                <a16:creationId xmlns:a16="http://schemas.microsoft.com/office/drawing/2014/main" id="{B1E9A5B5-34DD-0A46-98B4-3A5260776148}"/>
              </a:ext>
            </a:extLst>
          </p:cNvPr>
          <p:cNvPicPr>
            <a:picLocks noChangeAspect="1"/>
          </p:cNvPicPr>
          <p:nvPr/>
        </p:nvPicPr>
        <p:blipFill>
          <a:blip r:embed="rId3"/>
          <a:stretch>
            <a:fillRect/>
          </a:stretch>
        </p:blipFill>
        <p:spPr>
          <a:xfrm>
            <a:off x="158994" y="1289050"/>
            <a:ext cx="4381500" cy="3797300"/>
          </a:xfrm>
          <a:prstGeom prst="rect">
            <a:avLst/>
          </a:prstGeom>
        </p:spPr>
      </p:pic>
      <p:pic>
        <p:nvPicPr>
          <p:cNvPr id="8" name="Picture 7">
            <a:extLst>
              <a:ext uri="{FF2B5EF4-FFF2-40B4-BE49-F238E27FC236}">
                <a16:creationId xmlns:a16="http://schemas.microsoft.com/office/drawing/2014/main" id="{EF4BED50-3D63-D34A-85BC-1E760A201550}"/>
              </a:ext>
            </a:extLst>
          </p:cNvPr>
          <p:cNvPicPr>
            <a:picLocks noChangeAspect="1"/>
          </p:cNvPicPr>
          <p:nvPr/>
        </p:nvPicPr>
        <p:blipFill>
          <a:blip r:embed="rId4"/>
          <a:stretch>
            <a:fillRect/>
          </a:stretch>
        </p:blipFill>
        <p:spPr>
          <a:xfrm>
            <a:off x="4686300" y="1289050"/>
            <a:ext cx="4381500" cy="3797300"/>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1527403" y="806678"/>
            <a:ext cx="1749197" cy="369332"/>
          </a:xfrm>
          <a:prstGeom prst="rect">
            <a:avLst/>
          </a:prstGeom>
          <a:noFill/>
        </p:spPr>
        <p:txBody>
          <a:bodyPr wrap="none" rtlCol="0">
            <a:spAutoFit/>
          </a:bodyPr>
          <a:lstStyle/>
          <a:p>
            <a:r>
              <a:rPr lang="en-US" dirty="0"/>
              <a:t>V9 (10 models)</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75603" y="830818"/>
            <a:ext cx="1749197" cy="369332"/>
          </a:xfrm>
          <a:prstGeom prst="rect">
            <a:avLst/>
          </a:prstGeom>
          <a:noFill/>
        </p:spPr>
        <p:txBody>
          <a:bodyPr wrap="none" rtlCol="0">
            <a:spAutoFit/>
          </a:bodyPr>
          <a:lstStyle/>
          <a:p>
            <a:r>
              <a:rPr lang="en-US" dirty="0"/>
              <a:t>V10 (4 models)</a:t>
            </a:r>
          </a:p>
        </p:txBody>
      </p:sp>
    </p:spTree>
    <p:extLst>
      <p:ext uri="{BB962C8B-B14F-4D97-AF65-F5344CB8AC3E}">
        <p14:creationId xmlns:p14="http://schemas.microsoft.com/office/powerpoint/2010/main" val="3027919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92340" y="209972"/>
            <a:ext cx="2819400" cy="2195612"/>
          </a:xfrm>
        </p:spPr>
        <p:txBody>
          <a:bodyPr anchor="t"/>
          <a:lstStyle/>
          <a:p>
            <a:pPr algn="l"/>
            <a:r>
              <a:rPr lang="en-US" sz="2400" dirty="0">
                <a:solidFill>
                  <a:srgbClr val="FFFF00"/>
                </a:solidFill>
              </a:rPr>
              <a:t>Evaluation using </a:t>
            </a:r>
            <a:br>
              <a:rPr lang="en-US" sz="2400" dirty="0">
                <a:solidFill>
                  <a:srgbClr val="FFFF00"/>
                </a:solidFill>
              </a:rPr>
            </a:br>
            <a:r>
              <a:rPr lang="en-US" sz="2400" dirty="0">
                <a:solidFill>
                  <a:srgbClr val="FFFF00"/>
                </a:solidFill>
              </a:rPr>
              <a:t>non-assimilated data: </a:t>
            </a:r>
            <a:r>
              <a:rPr lang="en-US" sz="2400" dirty="0" err="1">
                <a:solidFill>
                  <a:srgbClr val="FFFF00"/>
                </a:solidFill>
              </a:rPr>
              <a:t>ATom</a:t>
            </a:r>
            <a:r>
              <a:rPr lang="en-US" sz="2400" dirty="0">
                <a:solidFill>
                  <a:srgbClr val="FFFF00"/>
                </a:solidFill>
              </a:rPr>
              <a:t> </a:t>
            </a:r>
            <a:br>
              <a:rPr lang="en-US" sz="2400" dirty="0">
                <a:solidFill>
                  <a:srgbClr val="FFFF00"/>
                </a:solidFill>
              </a:rPr>
            </a:br>
            <a:br>
              <a:rPr lang="en-US" sz="2400" dirty="0">
                <a:solidFill>
                  <a:srgbClr val="FFFF00"/>
                </a:solidFill>
              </a:rPr>
            </a:br>
            <a:r>
              <a:rPr lang="en-US" sz="2400" dirty="0">
                <a:solidFill>
                  <a:schemeClr val="accent1">
                    <a:lumMod val="20000"/>
                    <a:lumOff val="80000"/>
                  </a:schemeClr>
                </a:solidFill>
              </a:rPr>
              <a:t>v9</a:t>
            </a:r>
            <a:r>
              <a:rPr lang="en-US" sz="2400" dirty="0">
                <a:solidFill>
                  <a:schemeClr val="tx1"/>
                </a:solidFill>
              </a:rPr>
              <a:t>: 10 models</a:t>
            </a:r>
            <a:br>
              <a:rPr lang="en-US" sz="2400" dirty="0">
                <a:solidFill>
                  <a:schemeClr val="tx1"/>
                </a:solidFill>
              </a:rPr>
            </a:br>
            <a:br>
              <a:rPr lang="en-US" sz="2400" dirty="0">
                <a:solidFill>
                  <a:schemeClr val="tx1"/>
                </a:solidFill>
              </a:rPr>
            </a:br>
            <a:r>
              <a:rPr lang="en-US" sz="2400" dirty="0">
                <a:solidFill>
                  <a:schemeClr val="accent1">
                    <a:lumMod val="20000"/>
                    <a:lumOff val="80000"/>
                  </a:schemeClr>
                </a:solidFill>
              </a:rPr>
              <a:t>v10</a:t>
            </a:r>
            <a:r>
              <a:rPr lang="en-US" sz="2400" dirty="0">
                <a:solidFill>
                  <a:schemeClr val="tx1"/>
                </a:solidFill>
              </a:rPr>
              <a:t>: 4 models</a:t>
            </a:r>
            <a:r>
              <a:rPr lang="en-US" sz="1600" dirty="0">
                <a:solidFill>
                  <a:schemeClr val="tx1"/>
                </a:solidFill>
              </a:rPr>
              <a:t>  CAMS, Baker, UT, WOMBAT</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18</a:t>
            </a:fld>
            <a:endParaRPr lang="en-US" dirty="0"/>
          </a:p>
        </p:txBody>
      </p:sp>
      <p:pic>
        <p:nvPicPr>
          <p:cNvPr id="13" name="Picture 12">
            <a:extLst>
              <a:ext uri="{FF2B5EF4-FFF2-40B4-BE49-F238E27FC236}">
                <a16:creationId xmlns:a16="http://schemas.microsoft.com/office/drawing/2014/main" id="{52DA95BD-F0FC-B146-B0F0-B25E30F91B4D}"/>
              </a:ext>
            </a:extLst>
          </p:cNvPr>
          <p:cNvPicPr>
            <a:picLocks noChangeAspect="1"/>
          </p:cNvPicPr>
          <p:nvPr/>
        </p:nvPicPr>
        <p:blipFill rotWithShape="1">
          <a:blip r:embed="rId3"/>
          <a:srcRect t="20371"/>
          <a:stretch/>
        </p:blipFill>
        <p:spPr>
          <a:xfrm>
            <a:off x="3081337" y="-15483"/>
            <a:ext cx="2924175" cy="5174466"/>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3048000" y="-22027"/>
            <a:ext cx="373820" cy="307777"/>
          </a:xfrm>
          <a:prstGeom prst="rect">
            <a:avLst/>
          </a:prstGeom>
          <a:noFill/>
        </p:spPr>
        <p:txBody>
          <a:bodyPr wrap="none" rtlCol="0">
            <a:spAutoFit/>
          </a:bodyPr>
          <a:lstStyle/>
          <a:p>
            <a:r>
              <a:rPr lang="en-US" sz="1400" dirty="0">
                <a:solidFill>
                  <a:schemeClr val="bg1"/>
                </a:solidFill>
              </a:rPr>
              <a:t>v9</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83559" y="-22027"/>
            <a:ext cx="473206" cy="307777"/>
          </a:xfrm>
          <a:prstGeom prst="rect">
            <a:avLst/>
          </a:prstGeom>
          <a:noFill/>
        </p:spPr>
        <p:txBody>
          <a:bodyPr wrap="none" rtlCol="0">
            <a:spAutoFit/>
          </a:bodyPr>
          <a:lstStyle/>
          <a:p>
            <a:r>
              <a:rPr lang="en-US" sz="1400" dirty="0">
                <a:solidFill>
                  <a:schemeClr val="bg1"/>
                </a:solidFill>
              </a:rPr>
              <a:t>v10</a:t>
            </a:r>
          </a:p>
        </p:txBody>
      </p:sp>
    </p:spTree>
    <p:extLst>
      <p:ext uri="{BB962C8B-B14F-4D97-AF65-F5344CB8AC3E}">
        <p14:creationId xmlns:p14="http://schemas.microsoft.com/office/powerpoint/2010/main" val="3199065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92340" y="209972"/>
            <a:ext cx="2819400" cy="2195612"/>
          </a:xfrm>
        </p:spPr>
        <p:txBody>
          <a:bodyPr anchor="t"/>
          <a:lstStyle/>
          <a:p>
            <a:pPr algn="l"/>
            <a:r>
              <a:rPr lang="en-US" sz="2400" dirty="0">
                <a:solidFill>
                  <a:srgbClr val="FFFF00"/>
                </a:solidFill>
              </a:rPr>
              <a:t>Evaluation using </a:t>
            </a:r>
            <a:br>
              <a:rPr lang="en-US" sz="2400" dirty="0">
                <a:solidFill>
                  <a:srgbClr val="FFFF00"/>
                </a:solidFill>
              </a:rPr>
            </a:br>
            <a:r>
              <a:rPr lang="en-US" sz="2400" dirty="0">
                <a:solidFill>
                  <a:srgbClr val="FFFF00"/>
                </a:solidFill>
              </a:rPr>
              <a:t>non-assimilated data: </a:t>
            </a:r>
            <a:r>
              <a:rPr lang="en-US" sz="2400" dirty="0" err="1">
                <a:solidFill>
                  <a:srgbClr val="FFFF00"/>
                </a:solidFill>
              </a:rPr>
              <a:t>ATom</a:t>
            </a:r>
            <a:r>
              <a:rPr lang="en-US" sz="2400" dirty="0">
                <a:solidFill>
                  <a:srgbClr val="FFFF00"/>
                </a:solidFill>
              </a:rPr>
              <a:t> </a:t>
            </a:r>
            <a:br>
              <a:rPr lang="en-US" sz="2400" dirty="0">
                <a:solidFill>
                  <a:srgbClr val="FFFF00"/>
                </a:solidFill>
              </a:rPr>
            </a:br>
            <a:br>
              <a:rPr lang="en-US" sz="2400" dirty="0">
                <a:solidFill>
                  <a:srgbClr val="FFFF00"/>
                </a:solidFill>
              </a:rPr>
            </a:br>
            <a:r>
              <a:rPr lang="en-US" sz="2400" dirty="0">
                <a:solidFill>
                  <a:schemeClr val="accent1">
                    <a:lumMod val="20000"/>
                    <a:lumOff val="80000"/>
                  </a:schemeClr>
                </a:solidFill>
              </a:rPr>
              <a:t>v9</a:t>
            </a:r>
            <a:r>
              <a:rPr lang="en-US" sz="2400" dirty="0">
                <a:solidFill>
                  <a:schemeClr val="tx1"/>
                </a:solidFill>
              </a:rPr>
              <a:t>: 10 models</a:t>
            </a:r>
            <a:br>
              <a:rPr lang="en-US" sz="2400" dirty="0">
                <a:solidFill>
                  <a:schemeClr val="tx1"/>
                </a:solidFill>
              </a:rPr>
            </a:br>
            <a:br>
              <a:rPr lang="en-US" sz="2400" dirty="0">
                <a:solidFill>
                  <a:schemeClr val="tx1"/>
                </a:solidFill>
              </a:rPr>
            </a:br>
            <a:r>
              <a:rPr lang="en-US" sz="2400" dirty="0">
                <a:solidFill>
                  <a:schemeClr val="accent1">
                    <a:lumMod val="20000"/>
                    <a:lumOff val="80000"/>
                  </a:schemeClr>
                </a:solidFill>
              </a:rPr>
              <a:t>v10</a:t>
            </a:r>
            <a:r>
              <a:rPr lang="en-US" sz="2400" dirty="0">
                <a:solidFill>
                  <a:schemeClr val="tx1"/>
                </a:solidFill>
              </a:rPr>
              <a:t>: 4 models</a:t>
            </a:r>
            <a:r>
              <a:rPr lang="en-US" sz="1600" dirty="0">
                <a:solidFill>
                  <a:schemeClr val="tx1"/>
                </a:solidFill>
              </a:rPr>
              <a:t>  CAMS, Baker, UT, WOMBAT</a:t>
            </a:r>
            <a:endParaRPr lang="en-US" sz="24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19</a:t>
            </a:fld>
            <a:endParaRPr lang="en-US" dirty="0"/>
          </a:p>
        </p:txBody>
      </p:sp>
      <p:pic>
        <p:nvPicPr>
          <p:cNvPr id="11" name="Picture 10">
            <a:extLst>
              <a:ext uri="{FF2B5EF4-FFF2-40B4-BE49-F238E27FC236}">
                <a16:creationId xmlns:a16="http://schemas.microsoft.com/office/drawing/2014/main" id="{78F76379-0F9B-9F4E-AF0A-0BFEA7E54AE7}"/>
              </a:ext>
            </a:extLst>
          </p:cNvPr>
          <p:cNvPicPr>
            <a:picLocks noChangeAspect="1"/>
          </p:cNvPicPr>
          <p:nvPr/>
        </p:nvPicPr>
        <p:blipFill rotWithShape="1">
          <a:blip r:embed="rId3"/>
          <a:srcRect t="20371"/>
          <a:stretch/>
        </p:blipFill>
        <p:spPr>
          <a:xfrm>
            <a:off x="6219825" y="-15483"/>
            <a:ext cx="2924175" cy="5174466"/>
          </a:xfrm>
          <a:prstGeom prst="rect">
            <a:avLst/>
          </a:prstGeom>
        </p:spPr>
      </p:pic>
      <p:pic>
        <p:nvPicPr>
          <p:cNvPr id="13" name="Picture 12">
            <a:extLst>
              <a:ext uri="{FF2B5EF4-FFF2-40B4-BE49-F238E27FC236}">
                <a16:creationId xmlns:a16="http://schemas.microsoft.com/office/drawing/2014/main" id="{52DA95BD-F0FC-B146-B0F0-B25E30F91B4D}"/>
              </a:ext>
            </a:extLst>
          </p:cNvPr>
          <p:cNvPicPr>
            <a:picLocks noChangeAspect="1"/>
          </p:cNvPicPr>
          <p:nvPr/>
        </p:nvPicPr>
        <p:blipFill rotWithShape="1">
          <a:blip r:embed="rId4"/>
          <a:srcRect t="20371"/>
          <a:stretch/>
        </p:blipFill>
        <p:spPr>
          <a:xfrm>
            <a:off x="3081337" y="-15483"/>
            <a:ext cx="2924175" cy="5174466"/>
          </a:xfrm>
          <a:prstGeom prst="rect">
            <a:avLst/>
          </a:prstGeom>
        </p:spPr>
      </p:pic>
      <p:sp>
        <p:nvSpPr>
          <p:cNvPr id="9" name="TextBox 8">
            <a:extLst>
              <a:ext uri="{FF2B5EF4-FFF2-40B4-BE49-F238E27FC236}">
                <a16:creationId xmlns:a16="http://schemas.microsoft.com/office/drawing/2014/main" id="{6C67A7A3-5276-DF47-82DB-6A89AC01FAB3}"/>
              </a:ext>
            </a:extLst>
          </p:cNvPr>
          <p:cNvSpPr txBox="1"/>
          <p:nvPr/>
        </p:nvSpPr>
        <p:spPr>
          <a:xfrm>
            <a:off x="3048000" y="-22027"/>
            <a:ext cx="373820" cy="307777"/>
          </a:xfrm>
          <a:prstGeom prst="rect">
            <a:avLst/>
          </a:prstGeom>
          <a:noFill/>
        </p:spPr>
        <p:txBody>
          <a:bodyPr wrap="none" rtlCol="0">
            <a:spAutoFit/>
          </a:bodyPr>
          <a:lstStyle/>
          <a:p>
            <a:r>
              <a:rPr lang="en-US" sz="1400" dirty="0">
                <a:solidFill>
                  <a:schemeClr val="bg1"/>
                </a:solidFill>
              </a:rPr>
              <a:t>v9</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83559" y="-22027"/>
            <a:ext cx="473206" cy="307777"/>
          </a:xfrm>
          <a:prstGeom prst="rect">
            <a:avLst/>
          </a:prstGeom>
          <a:noFill/>
        </p:spPr>
        <p:txBody>
          <a:bodyPr wrap="none" rtlCol="0">
            <a:spAutoFit/>
          </a:bodyPr>
          <a:lstStyle/>
          <a:p>
            <a:r>
              <a:rPr lang="en-US" sz="1400" dirty="0">
                <a:solidFill>
                  <a:schemeClr val="bg1"/>
                </a:solidFill>
              </a:rPr>
              <a:t>v10</a:t>
            </a:r>
          </a:p>
        </p:txBody>
      </p:sp>
    </p:spTree>
    <p:extLst>
      <p:ext uri="{BB962C8B-B14F-4D97-AF65-F5344CB8AC3E}">
        <p14:creationId xmlns:p14="http://schemas.microsoft.com/office/powerpoint/2010/main" val="1052478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00050"/>
            <a:ext cx="8610600" cy="2114550"/>
          </a:xfrm>
        </p:spPr>
        <p:txBody>
          <a:bodyPr anchor="t"/>
          <a:lstStyle/>
          <a:p>
            <a:pPr algn="l"/>
            <a:br>
              <a:rPr lang="en-US" sz="1800" dirty="0">
                <a:solidFill>
                  <a:srgbClr val="FFFF00"/>
                </a:solidFill>
              </a:rPr>
            </a:br>
            <a:br>
              <a:rPr lang="en-US" sz="1800" dirty="0">
                <a:solidFill>
                  <a:srgbClr val="FFFF00"/>
                </a:solidFill>
              </a:rPr>
            </a:br>
            <a:r>
              <a:rPr lang="en-US" sz="2400" dirty="0">
                <a:solidFill>
                  <a:srgbClr val="FFFF00"/>
                </a:solidFill>
              </a:rPr>
              <a:t>A look at early v10 MIP results</a:t>
            </a:r>
            <a:br>
              <a:rPr lang="en-US" sz="1800" dirty="0">
                <a:solidFill>
                  <a:schemeClr val="tx1">
                    <a:lumMod val="85000"/>
                  </a:schemeClr>
                </a:solidFill>
              </a:rPr>
            </a:br>
            <a:br>
              <a:rPr lang="en-US" sz="1800" dirty="0">
                <a:solidFill>
                  <a:schemeClr val="tx1">
                    <a:lumMod val="85000"/>
                  </a:schemeClr>
                </a:solidFill>
              </a:rPr>
            </a:br>
            <a:r>
              <a:rPr lang="en-US" sz="1350" dirty="0"/>
              <a:t>Andy Jacobson </a:t>
            </a:r>
            <a:r>
              <a:rPr lang="en-US" sz="1350" baseline="30000" dirty="0">
                <a:solidFill>
                  <a:schemeClr val="tx1">
                    <a:lumMod val="65000"/>
                  </a:schemeClr>
                </a:solidFill>
              </a:rPr>
              <a:t>1,2</a:t>
            </a:r>
            <a:r>
              <a:rPr lang="en-US" sz="1350" dirty="0"/>
              <a:t>, David Baker </a:t>
            </a:r>
            <a:r>
              <a:rPr lang="en-US" sz="1350" baseline="30000" dirty="0">
                <a:solidFill>
                  <a:schemeClr val="tx1">
                    <a:lumMod val="50000"/>
                  </a:schemeClr>
                </a:solidFill>
              </a:rPr>
              <a:t>3</a:t>
            </a:r>
            <a:r>
              <a:rPr lang="en-US" sz="1350" dirty="0"/>
              <a:t>, </a:t>
            </a:r>
            <a:r>
              <a:rPr lang="en-US" sz="1350" dirty="0">
                <a:solidFill>
                  <a:schemeClr val="tx1"/>
                </a:solidFill>
              </a:rPr>
              <a:t>Sourish </a:t>
            </a:r>
            <a:r>
              <a:rPr lang="en-US" sz="1350" dirty="0" err="1">
                <a:solidFill>
                  <a:schemeClr val="tx1"/>
                </a:solidFill>
              </a:rPr>
              <a:t>Basu</a:t>
            </a:r>
            <a:r>
              <a:rPr lang="en-US" sz="1350" dirty="0">
                <a:solidFill>
                  <a:schemeClr val="tx1"/>
                </a:solidFill>
              </a:rPr>
              <a:t> </a:t>
            </a:r>
            <a:r>
              <a:rPr lang="en-US" sz="1350" baseline="30000" dirty="0">
                <a:solidFill>
                  <a:schemeClr val="tx1">
                    <a:lumMod val="65000"/>
                  </a:schemeClr>
                </a:solidFill>
              </a:rPr>
              <a:t>4</a:t>
            </a:r>
            <a:r>
              <a:rPr lang="en-US" sz="1350" dirty="0">
                <a:solidFill>
                  <a:schemeClr val="tx1"/>
                </a:solidFill>
              </a:rPr>
              <a:t>, Michael </a:t>
            </a:r>
            <a:r>
              <a:rPr lang="en-US" sz="1350" dirty="0" err="1">
                <a:solidFill>
                  <a:schemeClr val="tx1"/>
                </a:solidFill>
              </a:rPr>
              <a:t>Bertolacci</a:t>
            </a:r>
            <a:r>
              <a:rPr lang="en-US" sz="1350" baseline="30000" dirty="0">
                <a:solidFill>
                  <a:schemeClr val="tx1">
                    <a:lumMod val="65000"/>
                  </a:schemeClr>
                </a:solidFill>
              </a:rPr>
              <a:t> 5</a:t>
            </a:r>
            <a:r>
              <a:rPr lang="en-US" sz="1350" dirty="0">
                <a:solidFill>
                  <a:schemeClr val="tx1"/>
                </a:solidFill>
              </a:rPr>
              <a:t>, Frédéric </a:t>
            </a:r>
            <a:r>
              <a:rPr lang="en-US" sz="1350" dirty="0" err="1">
                <a:solidFill>
                  <a:schemeClr val="tx1"/>
                </a:solidFill>
              </a:rPr>
              <a:t>Chevallier</a:t>
            </a:r>
            <a:r>
              <a:rPr lang="en-US" sz="1350" dirty="0">
                <a:solidFill>
                  <a:schemeClr val="tx1"/>
                </a:solidFill>
              </a:rPr>
              <a:t> </a:t>
            </a:r>
            <a:r>
              <a:rPr lang="en-US" sz="1350" baseline="30000" dirty="0">
                <a:solidFill>
                  <a:schemeClr val="tx1">
                    <a:lumMod val="65000"/>
                  </a:schemeClr>
                </a:solidFill>
              </a:rPr>
              <a:t>6</a:t>
            </a:r>
            <a:r>
              <a:rPr lang="en-US" sz="1350" dirty="0">
                <a:solidFill>
                  <a:schemeClr val="tx1"/>
                </a:solidFill>
              </a:rPr>
              <a:t>, Noel Cressie</a:t>
            </a:r>
            <a:r>
              <a:rPr lang="en-US" sz="1350" baseline="30000" dirty="0">
                <a:solidFill>
                  <a:schemeClr val="tx1">
                    <a:lumMod val="65000"/>
                  </a:schemeClr>
                </a:solidFill>
              </a:rPr>
              <a:t>5</a:t>
            </a:r>
            <a:r>
              <a:rPr lang="en-US" sz="1350" dirty="0">
                <a:solidFill>
                  <a:schemeClr val="tx1"/>
                </a:solidFill>
              </a:rPr>
              <a:t>, Sean Crowell </a:t>
            </a:r>
            <a:r>
              <a:rPr lang="en-US" sz="1350" baseline="30000" dirty="0">
                <a:solidFill>
                  <a:schemeClr val="tx1">
                    <a:lumMod val="65000"/>
                  </a:schemeClr>
                </a:solidFill>
              </a:rPr>
              <a:t>7</a:t>
            </a:r>
            <a:r>
              <a:rPr lang="en-US" sz="1350" dirty="0">
                <a:solidFill>
                  <a:schemeClr val="tx1"/>
                </a:solidFill>
              </a:rPr>
              <a:t>, Feng Deng </a:t>
            </a:r>
            <a:r>
              <a:rPr lang="en-US" sz="1350" baseline="30000" dirty="0">
                <a:solidFill>
                  <a:schemeClr val="tx1">
                    <a:lumMod val="65000"/>
                  </a:schemeClr>
                </a:solidFill>
              </a:rPr>
              <a:t>8</a:t>
            </a:r>
            <a:r>
              <a:rPr lang="en-US" sz="1350" dirty="0">
                <a:solidFill>
                  <a:schemeClr val="tx1"/>
                </a:solidFill>
              </a:rPr>
              <a:t>, </a:t>
            </a:r>
            <a:r>
              <a:rPr lang="en-US" sz="1350" dirty="0" err="1">
                <a:solidFill>
                  <a:schemeClr val="tx1"/>
                </a:solidFill>
              </a:rPr>
              <a:t>Junjie</a:t>
            </a:r>
            <a:r>
              <a:rPr lang="en-US" sz="1350" dirty="0">
                <a:solidFill>
                  <a:schemeClr val="tx1"/>
                </a:solidFill>
              </a:rPr>
              <a:t> Liu </a:t>
            </a:r>
            <a:r>
              <a:rPr lang="en-US" sz="1350" baseline="30000" dirty="0">
                <a:solidFill>
                  <a:schemeClr val="tx1">
                    <a:lumMod val="65000"/>
                  </a:schemeClr>
                </a:solidFill>
              </a:rPr>
              <a:t>9</a:t>
            </a:r>
            <a:r>
              <a:rPr lang="en-US" sz="1350" dirty="0">
                <a:solidFill>
                  <a:schemeClr val="tx1"/>
                </a:solidFill>
              </a:rPr>
              <a:t>, Scot Miller</a:t>
            </a:r>
            <a:r>
              <a:rPr lang="en-US" sz="1350" baseline="30000" dirty="0">
                <a:solidFill>
                  <a:schemeClr val="tx1">
                    <a:lumMod val="65000"/>
                  </a:schemeClr>
                </a:solidFill>
              </a:rPr>
              <a:t> 10</a:t>
            </a:r>
            <a:r>
              <a:rPr lang="en-US" sz="1350" dirty="0">
                <a:solidFill>
                  <a:schemeClr val="tx1"/>
                </a:solidFill>
              </a:rPr>
              <a:t>, Andrew Schuh </a:t>
            </a:r>
            <a:r>
              <a:rPr lang="en-US" sz="1350" baseline="30000" dirty="0">
                <a:solidFill>
                  <a:schemeClr val="tx1">
                    <a:lumMod val="65000"/>
                  </a:schemeClr>
                </a:solidFill>
              </a:rPr>
              <a:t>3</a:t>
            </a:r>
            <a:r>
              <a:rPr lang="en-US" sz="1350" dirty="0">
                <a:solidFill>
                  <a:schemeClr val="tx1"/>
                </a:solidFill>
              </a:rPr>
              <a:t>, Brad Weir </a:t>
            </a:r>
            <a:r>
              <a:rPr lang="en-US" sz="1350" baseline="30000" dirty="0">
                <a:solidFill>
                  <a:schemeClr val="tx1">
                    <a:lumMod val="65000"/>
                  </a:schemeClr>
                </a:solidFill>
              </a:rPr>
              <a:t>4</a:t>
            </a:r>
            <a:r>
              <a:rPr lang="en-US" sz="1350" dirty="0">
                <a:solidFill>
                  <a:schemeClr val="tx1"/>
                </a:solidFill>
              </a:rPr>
              <a:t>, Andrew Zammit-Mangion</a:t>
            </a:r>
            <a:r>
              <a:rPr lang="en-US" sz="1350" baseline="30000" dirty="0">
                <a:solidFill>
                  <a:schemeClr val="tx1">
                    <a:lumMod val="65000"/>
                  </a:schemeClr>
                </a:solidFill>
              </a:rPr>
              <a:t>5</a:t>
            </a:r>
            <a:br>
              <a:rPr lang="en-US" sz="1350" dirty="0">
                <a:solidFill>
                  <a:schemeClr val="tx1"/>
                </a:solidFill>
              </a:rPr>
            </a:br>
            <a:br>
              <a:rPr lang="en-US" sz="1350" dirty="0">
                <a:solidFill>
                  <a:schemeClr val="tx1"/>
                </a:solidFill>
              </a:rPr>
            </a:br>
            <a:r>
              <a:rPr lang="en-US" sz="1350" dirty="0">
                <a:solidFill>
                  <a:schemeClr val="tx1"/>
                </a:solidFill>
              </a:rPr>
              <a:t> </a:t>
            </a:r>
            <a:br>
              <a:rPr lang="en-US" sz="1500" dirty="0"/>
            </a:br>
            <a:br>
              <a:rPr lang="en-US" sz="1200" dirty="0">
                <a:solidFill>
                  <a:schemeClr val="tx1">
                    <a:lumMod val="65000"/>
                  </a:schemeClr>
                </a:solidFill>
              </a:rPr>
            </a:br>
            <a:br>
              <a:rPr lang="en-US" sz="1350" dirty="0">
                <a:solidFill>
                  <a:schemeClr val="tx1">
                    <a:lumMod val="65000"/>
                  </a:schemeClr>
                </a:solidFill>
              </a:rPr>
            </a:br>
            <a:endParaRPr lang="en-US" sz="150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2</a:t>
            </a:fld>
            <a:endParaRPr lang="en-US"/>
          </a:p>
        </p:txBody>
      </p:sp>
      <p:sp>
        <p:nvSpPr>
          <p:cNvPr id="3" name="TextBox 2">
            <a:extLst>
              <a:ext uri="{FF2B5EF4-FFF2-40B4-BE49-F238E27FC236}">
                <a16:creationId xmlns:a16="http://schemas.microsoft.com/office/drawing/2014/main" id="{FE7DAC1F-8003-0245-843E-03BDAF55C2F2}"/>
              </a:ext>
            </a:extLst>
          </p:cNvPr>
          <p:cNvSpPr txBox="1"/>
          <p:nvPr/>
        </p:nvSpPr>
        <p:spPr>
          <a:xfrm>
            <a:off x="76200" y="1504950"/>
            <a:ext cx="8991600" cy="1066800"/>
          </a:xfrm>
          <a:prstGeom prst="rect">
            <a:avLst/>
          </a:prstGeom>
          <a:noFill/>
        </p:spPr>
        <p:txBody>
          <a:bodyPr wrap="square" numCol="2" rtlCol="0">
            <a:noAutofit/>
          </a:bodyPr>
          <a:lstStyle/>
          <a:p>
            <a:pPr marL="342900" indent="-342900">
              <a:buFont typeface="+mj-lt"/>
              <a:buAutoNum type="arabicPeriod"/>
            </a:pPr>
            <a:r>
              <a:rPr lang="en-US" sz="1200" dirty="0">
                <a:solidFill>
                  <a:schemeClr val="tx1">
                    <a:lumMod val="65000"/>
                  </a:schemeClr>
                </a:solidFill>
              </a:rPr>
              <a:t>University of Colorado Boulder</a:t>
            </a:r>
          </a:p>
          <a:p>
            <a:pPr marL="342900" indent="-342900">
              <a:buFont typeface="+mj-lt"/>
              <a:buAutoNum type="arabicPeriod"/>
            </a:pPr>
            <a:r>
              <a:rPr lang="en-US" sz="1200" dirty="0">
                <a:solidFill>
                  <a:schemeClr val="tx1">
                    <a:lumMod val="65000"/>
                  </a:schemeClr>
                </a:solidFill>
              </a:rPr>
              <a:t>NOAA Global Monitoring Laboratory</a:t>
            </a:r>
          </a:p>
          <a:p>
            <a:pPr marL="342900" indent="-342900">
              <a:buFont typeface="+mj-lt"/>
              <a:buAutoNum type="arabicPeriod"/>
            </a:pPr>
            <a:r>
              <a:rPr lang="en-US" sz="1200" dirty="0">
                <a:solidFill>
                  <a:schemeClr val="tx1">
                    <a:lumMod val="65000"/>
                  </a:schemeClr>
                </a:solidFill>
              </a:rPr>
              <a:t>Colorado State University</a:t>
            </a:r>
          </a:p>
          <a:p>
            <a:pPr marL="342900" indent="-342900">
              <a:buFont typeface="+mj-lt"/>
              <a:buAutoNum type="arabicPeriod"/>
            </a:pPr>
            <a:r>
              <a:rPr lang="en-US" sz="1200" dirty="0">
                <a:solidFill>
                  <a:schemeClr val="tx1">
                    <a:lumMod val="65000"/>
                  </a:schemeClr>
                </a:solidFill>
              </a:rPr>
              <a:t>University of Maryland</a:t>
            </a:r>
          </a:p>
          <a:p>
            <a:pPr marL="342900" indent="-342900">
              <a:buFont typeface="+mj-lt"/>
              <a:buAutoNum type="arabicPeriod"/>
            </a:pPr>
            <a:r>
              <a:rPr lang="en-US" sz="1200" dirty="0">
                <a:solidFill>
                  <a:schemeClr val="tx1">
                    <a:lumMod val="65000"/>
                  </a:schemeClr>
                </a:solidFill>
              </a:rPr>
              <a:t>University of Wollongong</a:t>
            </a:r>
          </a:p>
          <a:p>
            <a:pPr marL="342900" indent="-342900">
              <a:buFont typeface="+mj-lt"/>
              <a:buAutoNum type="arabicPeriod"/>
            </a:pPr>
            <a:r>
              <a:rPr lang="en-US" sz="1200" dirty="0" err="1">
                <a:solidFill>
                  <a:schemeClr val="tx1">
                    <a:lumMod val="65000"/>
                  </a:schemeClr>
                </a:solidFill>
              </a:rPr>
              <a:t>Laboratoire</a:t>
            </a:r>
            <a:r>
              <a:rPr lang="en-US" sz="1200" dirty="0">
                <a:solidFill>
                  <a:schemeClr val="tx1">
                    <a:lumMod val="65000"/>
                  </a:schemeClr>
                </a:solidFill>
              </a:rPr>
              <a:t> des Sciences du </a:t>
            </a:r>
            <a:r>
              <a:rPr lang="en-US" sz="1200" dirty="0" err="1">
                <a:solidFill>
                  <a:schemeClr val="tx1">
                    <a:lumMod val="65000"/>
                  </a:schemeClr>
                </a:solidFill>
              </a:rPr>
              <a:t>Climat</a:t>
            </a:r>
            <a:r>
              <a:rPr lang="en-US" sz="1200" dirty="0">
                <a:solidFill>
                  <a:schemeClr val="tx1">
                    <a:lumMod val="65000"/>
                  </a:schemeClr>
                </a:solidFill>
              </a:rPr>
              <a:t> et de </a:t>
            </a:r>
            <a:r>
              <a:rPr lang="en-US" sz="1200" dirty="0" err="1">
                <a:solidFill>
                  <a:schemeClr val="tx1">
                    <a:lumMod val="65000"/>
                  </a:schemeClr>
                </a:solidFill>
              </a:rPr>
              <a:t>l’Environnement</a:t>
            </a:r>
            <a:endParaRPr lang="en-US" sz="1200" dirty="0">
              <a:solidFill>
                <a:schemeClr val="tx1">
                  <a:lumMod val="65000"/>
                </a:schemeClr>
              </a:solidFill>
            </a:endParaRPr>
          </a:p>
          <a:p>
            <a:pPr marL="342900" indent="-342900">
              <a:buFont typeface="+mj-lt"/>
              <a:buAutoNum type="arabicPeriod"/>
            </a:pPr>
            <a:r>
              <a:rPr lang="en-US" sz="1200" dirty="0">
                <a:solidFill>
                  <a:schemeClr val="tx1">
                    <a:lumMod val="65000"/>
                  </a:schemeClr>
                </a:solidFill>
              </a:rPr>
              <a:t>University of Oklahoma</a:t>
            </a:r>
          </a:p>
          <a:p>
            <a:pPr marL="342900" indent="-342900">
              <a:buFont typeface="+mj-lt"/>
              <a:buAutoNum type="arabicPeriod"/>
            </a:pPr>
            <a:r>
              <a:rPr lang="en-US" sz="1200" dirty="0">
                <a:solidFill>
                  <a:schemeClr val="tx1">
                    <a:lumMod val="65000"/>
                  </a:schemeClr>
                </a:solidFill>
              </a:rPr>
              <a:t>University of Toronto</a:t>
            </a:r>
          </a:p>
          <a:p>
            <a:pPr marL="342900" indent="-342900">
              <a:buFont typeface="+mj-lt"/>
              <a:buAutoNum type="arabicPeriod"/>
            </a:pPr>
            <a:r>
              <a:rPr lang="en-US" sz="1200" dirty="0">
                <a:solidFill>
                  <a:schemeClr val="tx1">
                    <a:lumMod val="65000"/>
                  </a:schemeClr>
                </a:solidFill>
              </a:rPr>
              <a:t>Jet Propulsion Laboratory</a:t>
            </a:r>
          </a:p>
          <a:p>
            <a:pPr marL="342900" indent="-342900">
              <a:buFont typeface="+mj-lt"/>
              <a:buAutoNum type="arabicPeriod"/>
            </a:pPr>
            <a:r>
              <a:rPr lang="en-US" sz="1200" dirty="0">
                <a:solidFill>
                  <a:schemeClr val="tx1">
                    <a:lumMod val="65000"/>
                  </a:schemeClr>
                </a:solidFill>
              </a:rPr>
              <a:t>Johns Hopkins University</a:t>
            </a:r>
            <a:endParaRPr lang="en-US" sz="1200" dirty="0"/>
          </a:p>
        </p:txBody>
      </p:sp>
      <p:sp>
        <p:nvSpPr>
          <p:cNvPr id="7" name="TextBox 6">
            <a:extLst>
              <a:ext uri="{FF2B5EF4-FFF2-40B4-BE49-F238E27FC236}">
                <a16:creationId xmlns:a16="http://schemas.microsoft.com/office/drawing/2014/main" id="{8436F6F4-2CCE-324A-8452-1805F87337E5}"/>
              </a:ext>
            </a:extLst>
          </p:cNvPr>
          <p:cNvSpPr txBox="1"/>
          <p:nvPr/>
        </p:nvSpPr>
        <p:spPr>
          <a:xfrm>
            <a:off x="283361" y="3381911"/>
            <a:ext cx="5131533"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rgbClr val="05FF1C"/>
                </a:solidFill>
              </a:rPr>
              <a:t>Status of submissions</a:t>
            </a:r>
          </a:p>
          <a:p>
            <a:pPr marL="285750" indent="-285750">
              <a:buFont typeface="Arial" panose="020B0604020202020204" pitchFamily="34" charset="0"/>
              <a:buChar char="•"/>
            </a:pPr>
            <a:r>
              <a:rPr lang="en-US" sz="2000" dirty="0">
                <a:solidFill>
                  <a:srgbClr val="05FF1C"/>
                </a:solidFill>
              </a:rPr>
              <a:t>Signal and flux changes from B9 to B10</a:t>
            </a:r>
          </a:p>
          <a:p>
            <a:pPr marL="285750" indent="-285750">
              <a:buFont typeface="Arial" panose="020B0604020202020204" pitchFamily="34" charset="0"/>
              <a:buChar char="•"/>
            </a:pPr>
            <a:r>
              <a:rPr lang="en-US" sz="2000" dirty="0">
                <a:solidFill>
                  <a:srgbClr val="05FF1C"/>
                </a:solidFill>
              </a:rPr>
              <a:t>Withheld data results</a:t>
            </a:r>
          </a:p>
          <a:p>
            <a:pPr marL="285750" indent="-285750">
              <a:buFont typeface="Arial" panose="020B0604020202020204" pitchFamily="34" charset="0"/>
              <a:buChar char="•"/>
            </a:pPr>
            <a:r>
              <a:rPr lang="en-US" sz="2000" dirty="0">
                <a:solidFill>
                  <a:srgbClr val="05FF1C"/>
                </a:solidFill>
              </a:rPr>
              <a:t>Comparison of experiments</a:t>
            </a:r>
          </a:p>
          <a:p>
            <a:pPr marL="285750" indent="-285750">
              <a:buFont typeface="Arial" panose="020B0604020202020204" pitchFamily="34" charset="0"/>
              <a:buChar char="•"/>
            </a:pPr>
            <a:r>
              <a:rPr lang="en-US" sz="2000" dirty="0">
                <a:solidFill>
                  <a:srgbClr val="05FF1C"/>
                </a:solidFill>
              </a:rPr>
              <a:t>Comments on Africa</a:t>
            </a:r>
          </a:p>
        </p:txBody>
      </p:sp>
      <p:sp>
        <p:nvSpPr>
          <p:cNvPr id="5" name="TextBox 4">
            <a:extLst>
              <a:ext uri="{FF2B5EF4-FFF2-40B4-BE49-F238E27FC236}">
                <a16:creationId xmlns:a16="http://schemas.microsoft.com/office/drawing/2014/main" id="{EC0F0BAE-CE1F-104B-A646-52E55EACA63A}"/>
              </a:ext>
            </a:extLst>
          </p:cNvPr>
          <p:cNvSpPr txBox="1"/>
          <p:nvPr/>
        </p:nvSpPr>
        <p:spPr>
          <a:xfrm>
            <a:off x="76200" y="2735700"/>
            <a:ext cx="5456878" cy="307777"/>
          </a:xfrm>
          <a:prstGeom prst="rect">
            <a:avLst/>
          </a:prstGeom>
          <a:noFill/>
        </p:spPr>
        <p:txBody>
          <a:bodyPr wrap="none" rtlCol="0">
            <a:spAutoFit/>
          </a:bodyPr>
          <a:lstStyle/>
          <a:p>
            <a:r>
              <a:rPr lang="en-US" sz="1400" dirty="0">
                <a:solidFill>
                  <a:schemeClr val="accent1">
                    <a:lumMod val="20000"/>
                    <a:lumOff val="80000"/>
                  </a:schemeClr>
                </a:solidFill>
              </a:rPr>
              <a:t>Thanks to Heather Cronk, Chris O’Dell, Ken Schuldt, Kirk </a:t>
            </a:r>
            <a:r>
              <a:rPr lang="en-US" sz="1400" dirty="0" err="1">
                <a:solidFill>
                  <a:schemeClr val="accent1">
                    <a:lumMod val="20000"/>
                    <a:lumOff val="80000"/>
                  </a:schemeClr>
                </a:solidFill>
              </a:rPr>
              <a:t>Thoning</a:t>
            </a:r>
            <a:r>
              <a:rPr lang="en-US" sz="1400" dirty="0">
                <a:solidFill>
                  <a:schemeClr val="accent1">
                    <a:lumMod val="20000"/>
                    <a:lumOff val="80000"/>
                  </a:schemeClr>
                </a:solidFill>
              </a:rPr>
              <a:t> </a:t>
            </a:r>
          </a:p>
        </p:txBody>
      </p:sp>
    </p:spTree>
    <p:extLst>
      <p:ext uri="{BB962C8B-B14F-4D97-AF65-F5344CB8AC3E}">
        <p14:creationId xmlns:p14="http://schemas.microsoft.com/office/powerpoint/2010/main" val="2837679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D610-213C-1245-93D5-D3D3756F78DA}"/>
              </a:ext>
            </a:extLst>
          </p:cNvPr>
          <p:cNvSpPr>
            <a:spLocks noGrp="1"/>
          </p:cNvSpPr>
          <p:nvPr>
            <p:ph type="title"/>
          </p:nvPr>
        </p:nvSpPr>
        <p:spPr>
          <a:xfrm>
            <a:off x="92340" y="57150"/>
            <a:ext cx="2346060" cy="838200"/>
          </a:xfrm>
        </p:spPr>
        <p:txBody>
          <a:bodyPr anchor="t"/>
          <a:lstStyle/>
          <a:p>
            <a:pPr algn="l"/>
            <a:r>
              <a:rPr lang="en-US" sz="1800" dirty="0">
                <a:solidFill>
                  <a:srgbClr val="FFFF00"/>
                </a:solidFill>
              </a:rPr>
              <a:t>Differences among v10 MIP experiments</a:t>
            </a:r>
            <a:br>
              <a:rPr lang="en-US" sz="1800" dirty="0">
                <a:solidFill>
                  <a:srgbClr val="FFFF00"/>
                </a:solidFill>
              </a:rPr>
            </a:br>
            <a:br>
              <a:rPr lang="en-US" sz="1800" dirty="0">
                <a:solidFill>
                  <a:srgbClr val="FFFF00"/>
                </a:solidFill>
              </a:rPr>
            </a:br>
            <a:endParaRPr lang="en-US" sz="1800" dirty="0">
              <a:solidFill>
                <a:schemeClr val="tx1"/>
              </a:solidFill>
            </a:endParaRPr>
          </a:p>
        </p:txBody>
      </p:sp>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20</a:t>
            </a:fld>
            <a:endParaRPr lang="en-US" dirty="0"/>
          </a:p>
        </p:txBody>
      </p:sp>
      <p:sp>
        <p:nvSpPr>
          <p:cNvPr id="9" name="TextBox 8">
            <a:extLst>
              <a:ext uri="{FF2B5EF4-FFF2-40B4-BE49-F238E27FC236}">
                <a16:creationId xmlns:a16="http://schemas.microsoft.com/office/drawing/2014/main" id="{6C67A7A3-5276-DF47-82DB-6A89AC01FAB3}"/>
              </a:ext>
            </a:extLst>
          </p:cNvPr>
          <p:cNvSpPr txBox="1"/>
          <p:nvPr/>
        </p:nvSpPr>
        <p:spPr>
          <a:xfrm>
            <a:off x="3048000" y="-22027"/>
            <a:ext cx="373820" cy="307777"/>
          </a:xfrm>
          <a:prstGeom prst="rect">
            <a:avLst/>
          </a:prstGeom>
          <a:noFill/>
        </p:spPr>
        <p:txBody>
          <a:bodyPr wrap="none" rtlCol="0">
            <a:spAutoFit/>
          </a:bodyPr>
          <a:lstStyle/>
          <a:p>
            <a:r>
              <a:rPr lang="en-US" sz="1400" dirty="0">
                <a:solidFill>
                  <a:schemeClr val="bg1"/>
                </a:solidFill>
              </a:rPr>
              <a:t>v9</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83559" y="-22027"/>
            <a:ext cx="473206" cy="307777"/>
          </a:xfrm>
          <a:prstGeom prst="rect">
            <a:avLst/>
          </a:prstGeom>
          <a:noFill/>
        </p:spPr>
        <p:txBody>
          <a:bodyPr wrap="none" rtlCol="0">
            <a:spAutoFit/>
          </a:bodyPr>
          <a:lstStyle/>
          <a:p>
            <a:r>
              <a:rPr lang="en-US" sz="1400" dirty="0">
                <a:solidFill>
                  <a:schemeClr val="bg1"/>
                </a:solidFill>
              </a:rPr>
              <a:t>v10</a:t>
            </a:r>
          </a:p>
        </p:txBody>
      </p:sp>
      <p:pic>
        <p:nvPicPr>
          <p:cNvPr id="6" name="Picture 5">
            <a:extLst>
              <a:ext uri="{FF2B5EF4-FFF2-40B4-BE49-F238E27FC236}">
                <a16:creationId xmlns:a16="http://schemas.microsoft.com/office/drawing/2014/main" id="{92F2DBF7-0185-374D-B159-5AC0C29D1AAF}"/>
              </a:ext>
            </a:extLst>
          </p:cNvPr>
          <p:cNvPicPr>
            <a:picLocks noChangeAspect="1"/>
          </p:cNvPicPr>
          <p:nvPr/>
        </p:nvPicPr>
        <p:blipFill>
          <a:blip r:embed="rId3"/>
          <a:stretch>
            <a:fillRect/>
          </a:stretch>
        </p:blipFill>
        <p:spPr>
          <a:xfrm>
            <a:off x="3383280" y="0"/>
            <a:ext cx="5689601" cy="2560320"/>
          </a:xfrm>
          <a:prstGeom prst="rect">
            <a:avLst/>
          </a:prstGeom>
        </p:spPr>
      </p:pic>
      <p:pic>
        <p:nvPicPr>
          <p:cNvPr id="8" name="Picture 7">
            <a:extLst>
              <a:ext uri="{FF2B5EF4-FFF2-40B4-BE49-F238E27FC236}">
                <a16:creationId xmlns:a16="http://schemas.microsoft.com/office/drawing/2014/main" id="{B91B4B50-594C-BB46-B604-0E2753DD39F4}"/>
              </a:ext>
            </a:extLst>
          </p:cNvPr>
          <p:cNvPicPr>
            <a:picLocks noChangeAspect="1"/>
          </p:cNvPicPr>
          <p:nvPr/>
        </p:nvPicPr>
        <p:blipFill>
          <a:blip r:embed="rId4"/>
          <a:stretch>
            <a:fillRect/>
          </a:stretch>
        </p:blipFill>
        <p:spPr>
          <a:xfrm>
            <a:off x="3383280" y="2560320"/>
            <a:ext cx="5689600" cy="2560320"/>
          </a:xfrm>
          <a:prstGeom prst="rect">
            <a:avLst/>
          </a:prstGeom>
        </p:spPr>
      </p:pic>
      <p:graphicFrame>
        <p:nvGraphicFramePr>
          <p:cNvPr id="11" name="Table 11">
            <a:extLst>
              <a:ext uri="{FF2B5EF4-FFF2-40B4-BE49-F238E27FC236}">
                <a16:creationId xmlns:a16="http://schemas.microsoft.com/office/drawing/2014/main" id="{A4364C07-919A-C945-BFDC-6F9AC545D753}"/>
              </a:ext>
            </a:extLst>
          </p:cNvPr>
          <p:cNvGraphicFramePr>
            <a:graphicFrameLocks noGrp="1"/>
          </p:cNvGraphicFramePr>
          <p:nvPr>
            <p:extLst>
              <p:ext uri="{D42A27DB-BD31-4B8C-83A1-F6EECF244321}">
                <p14:modId xmlns:p14="http://schemas.microsoft.com/office/powerpoint/2010/main" val="1269970426"/>
              </p:ext>
            </p:extLst>
          </p:nvPr>
        </p:nvGraphicFramePr>
        <p:xfrm>
          <a:off x="152400" y="1200150"/>
          <a:ext cx="2983632" cy="3257004"/>
        </p:xfrm>
        <a:graphic>
          <a:graphicData uri="http://schemas.openxmlformats.org/drawingml/2006/table">
            <a:tbl>
              <a:tblPr firstRow="1" bandRow="1">
                <a:tableStyleId>{5C22544A-7EE6-4342-B048-85BDC9FD1C3A}</a:tableStyleId>
              </a:tblPr>
              <a:tblGrid>
                <a:gridCol w="1078634">
                  <a:extLst>
                    <a:ext uri="{9D8B030D-6E8A-4147-A177-3AD203B41FA5}">
                      <a16:colId xmlns:a16="http://schemas.microsoft.com/office/drawing/2014/main" val="827750785"/>
                    </a:ext>
                  </a:extLst>
                </a:gridCol>
                <a:gridCol w="910454">
                  <a:extLst>
                    <a:ext uri="{9D8B030D-6E8A-4147-A177-3AD203B41FA5}">
                      <a16:colId xmlns:a16="http://schemas.microsoft.com/office/drawing/2014/main" val="2859997114"/>
                    </a:ext>
                  </a:extLst>
                </a:gridCol>
                <a:gridCol w="994544">
                  <a:extLst>
                    <a:ext uri="{9D8B030D-6E8A-4147-A177-3AD203B41FA5}">
                      <a16:colId xmlns:a16="http://schemas.microsoft.com/office/drawing/2014/main" val="545530477"/>
                    </a:ext>
                  </a:extLst>
                </a:gridCol>
              </a:tblGrid>
              <a:tr h="459014">
                <a:tc>
                  <a:txBody>
                    <a:bodyPr/>
                    <a:lstStyle/>
                    <a:p>
                      <a:pPr algn="ctr"/>
                      <a:r>
                        <a:rPr lang="en-US" dirty="0" err="1"/>
                        <a:t>Expt</a:t>
                      </a:r>
                      <a:endParaRPr lang="en-US" dirty="0"/>
                    </a:p>
                  </a:txBody>
                  <a:tcPr anchor="ctr"/>
                </a:tc>
                <a:tc>
                  <a:txBody>
                    <a:bodyPr/>
                    <a:lstStyle/>
                    <a:p>
                      <a:pPr algn="ctr"/>
                      <a:r>
                        <a:rPr lang="en-US" dirty="0"/>
                        <a:t>All Land (</a:t>
                      </a:r>
                      <a:r>
                        <a:rPr lang="en-US" dirty="0" err="1"/>
                        <a:t>PgC</a:t>
                      </a:r>
                      <a:r>
                        <a:rPr lang="en-US" dirty="0"/>
                        <a:t>/</a:t>
                      </a:r>
                      <a:r>
                        <a:rPr lang="en-US" dirty="0" err="1"/>
                        <a:t>yr</a:t>
                      </a:r>
                      <a:r>
                        <a:rPr lang="en-US" dirty="0"/>
                        <a:t>)</a:t>
                      </a:r>
                    </a:p>
                  </a:txBody>
                  <a:tcPr anchor="ctr"/>
                </a:tc>
                <a:tc>
                  <a:txBody>
                    <a:bodyPr/>
                    <a:lstStyle/>
                    <a:p>
                      <a:pPr algn="ctr"/>
                      <a:r>
                        <a:rPr lang="en-US" dirty="0"/>
                        <a:t>All Ocean (</a:t>
                      </a:r>
                      <a:r>
                        <a:rPr lang="en-US" dirty="0" err="1"/>
                        <a:t>PgC</a:t>
                      </a:r>
                      <a:r>
                        <a:rPr lang="en-US" dirty="0"/>
                        <a:t>/</a:t>
                      </a:r>
                      <a:r>
                        <a:rPr lang="en-US" dirty="0" err="1"/>
                        <a:t>yr</a:t>
                      </a:r>
                      <a:r>
                        <a:rPr lang="en-US" dirty="0"/>
                        <a:t>)</a:t>
                      </a:r>
                    </a:p>
                  </a:txBody>
                  <a:tcPr anchor="ctr"/>
                </a:tc>
                <a:extLst>
                  <a:ext uri="{0D108BD9-81ED-4DB2-BD59-A6C34878D82A}">
                    <a16:rowId xmlns:a16="http://schemas.microsoft.com/office/drawing/2014/main" val="252790156"/>
                  </a:ext>
                </a:extLst>
              </a:tr>
              <a:tr h="459014">
                <a:tc>
                  <a:txBody>
                    <a:bodyPr/>
                    <a:lstStyle/>
                    <a:p>
                      <a:pPr algn="ctr"/>
                      <a:r>
                        <a:rPr lang="en-US" dirty="0">
                          <a:solidFill>
                            <a:schemeClr val="bg1"/>
                          </a:solidFill>
                        </a:rPr>
                        <a:t>Prior</a:t>
                      </a:r>
                    </a:p>
                  </a:txBody>
                  <a:tcPr anchor="ctr"/>
                </a:tc>
                <a:tc>
                  <a:txBody>
                    <a:bodyPr/>
                    <a:lstStyle/>
                    <a:p>
                      <a:pPr algn="ctr"/>
                      <a:r>
                        <a:rPr lang="en-US" dirty="0">
                          <a:solidFill>
                            <a:schemeClr val="bg1"/>
                          </a:solidFill>
                        </a:rPr>
                        <a:t>-0.95</a:t>
                      </a:r>
                    </a:p>
                  </a:txBody>
                  <a:tcPr anchor="ctr"/>
                </a:tc>
                <a:tc>
                  <a:txBody>
                    <a:bodyPr/>
                    <a:lstStyle/>
                    <a:p>
                      <a:pPr algn="ctr"/>
                      <a:r>
                        <a:rPr lang="en-US" dirty="0">
                          <a:solidFill>
                            <a:schemeClr val="bg1"/>
                          </a:solidFill>
                        </a:rPr>
                        <a:t>-2.13</a:t>
                      </a:r>
                    </a:p>
                  </a:txBody>
                  <a:tcPr anchor="ctr"/>
                </a:tc>
                <a:extLst>
                  <a:ext uri="{0D108BD9-81ED-4DB2-BD59-A6C34878D82A}">
                    <a16:rowId xmlns:a16="http://schemas.microsoft.com/office/drawing/2014/main" val="4056238301"/>
                  </a:ext>
                </a:extLst>
              </a:tr>
              <a:tr h="459014">
                <a:tc>
                  <a:txBody>
                    <a:bodyPr/>
                    <a:lstStyle/>
                    <a:p>
                      <a:pPr algn="ctr"/>
                      <a:r>
                        <a:rPr lang="en-US" dirty="0">
                          <a:solidFill>
                            <a:schemeClr val="bg1"/>
                          </a:solidFill>
                        </a:rPr>
                        <a:t>IS</a:t>
                      </a:r>
                    </a:p>
                  </a:txBody>
                  <a:tcPr anchor="ctr"/>
                </a:tc>
                <a:tc>
                  <a:txBody>
                    <a:bodyPr/>
                    <a:lstStyle/>
                    <a:p>
                      <a:pPr algn="ctr"/>
                      <a:r>
                        <a:rPr lang="en-US" dirty="0">
                          <a:solidFill>
                            <a:schemeClr val="bg1"/>
                          </a:solidFill>
                        </a:rPr>
                        <a:t>-2.39</a:t>
                      </a:r>
                    </a:p>
                  </a:txBody>
                  <a:tcPr anchor="ctr"/>
                </a:tc>
                <a:tc>
                  <a:txBody>
                    <a:bodyPr/>
                    <a:lstStyle/>
                    <a:p>
                      <a:pPr algn="ctr"/>
                      <a:r>
                        <a:rPr lang="en-US" dirty="0">
                          <a:solidFill>
                            <a:schemeClr val="bg1"/>
                          </a:solidFill>
                        </a:rPr>
                        <a:t>-1.92</a:t>
                      </a:r>
                    </a:p>
                  </a:txBody>
                  <a:tcPr anchor="ctr"/>
                </a:tc>
                <a:extLst>
                  <a:ext uri="{0D108BD9-81ED-4DB2-BD59-A6C34878D82A}">
                    <a16:rowId xmlns:a16="http://schemas.microsoft.com/office/drawing/2014/main" val="4233169076"/>
                  </a:ext>
                </a:extLst>
              </a:tr>
              <a:tr h="459014">
                <a:tc>
                  <a:txBody>
                    <a:bodyPr/>
                    <a:lstStyle/>
                    <a:p>
                      <a:pPr algn="ctr"/>
                      <a:r>
                        <a:rPr lang="en-US" dirty="0">
                          <a:solidFill>
                            <a:schemeClr val="bg1"/>
                          </a:solidFill>
                        </a:rPr>
                        <a:t>LNLG</a:t>
                      </a:r>
                    </a:p>
                  </a:txBody>
                  <a:tcPr anchor="ctr"/>
                </a:tc>
                <a:tc>
                  <a:txBody>
                    <a:bodyPr/>
                    <a:lstStyle/>
                    <a:p>
                      <a:pPr algn="ctr"/>
                      <a:r>
                        <a:rPr lang="en-US" dirty="0">
                          <a:solidFill>
                            <a:schemeClr val="bg1"/>
                          </a:solidFill>
                        </a:rPr>
                        <a:t>-2.04</a:t>
                      </a:r>
                    </a:p>
                  </a:txBody>
                  <a:tcPr anchor="ctr"/>
                </a:tc>
                <a:tc>
                  <a:txBody>
                    <a:bodyPr/>
                    <a:lstStyle/>
                    <a:p>
                      <a:pPr algn="ctr"/>
                      <a:r>
                        <a:rPr lang="en-US" dirty="0">
                          <a:solidFill>
                            <a:schemeClr val="bg1"/>
                          </a:solidFill>
                        </a:rPr>
                        <a:t>-2.21</a:t>
                      </a:r>
                    </a:p>
                  </a:txBody>
                  <a:tcPr anchor="ctr"/>
                </a:tc>
                <a:extLst>
                  <a:ext uri="{0D108BD9-81ED-4DB2-BD59-A6C34878D82A}">
                    <a16:rowId xmlns:a16="http://schemas.microsoft.com/office/drawing/2014/main" val="3977262603"/>
                  </a:ext>
                </a:extLst>
              </a:tr>
              <a:tr h="459014">
                <a:tc>
                  <a:txBody>
                    <a:bodyPr/>
                    <a:lstStyle/>
                    <a:p>
                      <a:pPr algn="ctr"/>
                      <a:r>
                        <a:rPr lang="en-US" dirty="0">
                          <a:solidFill>
                            <a:schemeClr val="bg1"/>
                          </a:solidFill>
                        </a:rPr>
                        <a:t>LNLGIS</a:t>
                      </a:r>
                    </a:p>
                  </a:txBody>
                  <a:tcPr anchor="ctr"/>
                </a:tc>
                <a:tc>
                  <a:txBody>
                    <a:bodyPr/>
                    <a:lstStyle/>
                    <a:p>
                      <a:pPr algn="ctr"/>
                      <a:r>
                        <a:rPr lang="en-US" dirty="0">
                          <a:solidFill>
                            <a:schemeClr val="bg1"/>
                          </a:solidFill>
                        </a:rPr>
                        <a:t>-1.69</a:t>
                      </a:r>
                    </a:p>
                  </a:txBody>
                  <a:tcPr anchor="ctr"/>
                </a:tc>
                <a:tc>
                  <a:txBody>
                    <a:bodyPr/>
                    <a:lstStyle/>
                    <a:p>
                      <a:pPr algn="ctr"/>
                      <a:r>
                        <a:rPr lang="en-US" dirty="0">
                          <a:solidFill>
                            <a:schemeClr val="bg1"/>
                          </a:solidFill>
                        </a:rPr>
                        <a:t>-2.57</a:t>
                      </a:r>
                    </a:p>
                  </a:txBody>
                  <a:tcPr anchor="ctr"/>
                </a:tc>
                <a:extLst>
                  <a:ext uri="{0D108BD9-81ED-4DB2-BD59-A6C34878D82A}">
                    <a16:rowId xmlns:a16="http://schemas.microsoft.com/office/drawing/2014/main" val="2417308430"/>
                  </a:ext>
                </a:extLst>
              </a:tr>
              <a:tr h="459014">
                <a:tc>
                  <a:txBody>
                    <a:bodyPr/>
                    <a:lstStyle/>
                    <a:p>
                      <a:pPr algn="ctr"/>
                      <a:r>
                        <a:rPr lang="en-US" dirty="0">
                          <a:solidFill>
                            <a:schemeClr val="bg1"/>
                          </a:solidFill>
                        </a:rPr>
                        <a:t>LNLGOGIS</a:t>
                      </a:r>
                    </a:p>
                  </a:txBody>
                  <a:tcPr anchor="ctr"/>
                </a:tc>
                <a:tc>
                  <a:txBody>
                    <a:bodyPr/>
                    <a:lstStyle/>
                    <a:p>
                      <a:pPr algn="ctr"/>
                      <a:r>
                        <a:rPr lang="en-US" dirty="0">
                          <a:solidFill>
                            <a:schemeClr val="bg1"/>
                          </a:solidFill>
                        </a:rPr>
                        <a:t>-1.52</a:t>
                      </a:r>
                    </a:p>
                  </a:txBody>
                  <a:tcPr anchor="ctr"/>
                </a:tc>
                <a:tc>
                  <a:txBody>
                    <a:bodyPr/>
                    <a:lstStyle/>
                    <a:p>
                      <a:pPr algn="ctr"/>
                      <a:r>
                        <a:rPr lang="en-US" dirty="0">
                          <a:solidFill>
                            <a:schemeClr val="bg1"/>
                          </a:solidFill>
                        </a:rPr>
                        <a:t>-2.64</a:t>
                      </a:r>
                    </a:p>
                  </a:txBody>
                  <a:tcPr anchor="ctr"/>
                </a:tc>
                <a:extLst>
                  <a:ext uri="{0D108BD9-81ED-4DB2-BD59-A6C34878D82A}">
                    <a16:rowId xmlns:a16="http://schemas.microsoft.com/office/drawing/2014/main" val="1781368679"/>
                  </a:ext>
                </a:extLst>
              </a:tr>
              <a:tr h="459014">
                <a:tc>
                  <a:txBody>
                    <a:bodyPr/>
                    <a:lstStyle/>
                    <a:p>
                      <a:pPr algn="ctr"/>
                      <a:r>
                        <a:rPr lang="en-US" dirty="0">
                          <a:solidFill>
                            <a:schemeClr val="bg1"/>
                          </a:solidFill>
                        </a:rPr>
                        <a:t>OG</a:t>
                      </a:r>
                    </a:p>
                  </a:txBody>
                  <a:tcPr anchor="ctr"/>
                </a:tc>
                <a:tc>
                  <a:txBody>
                    <a:bodyPr/>
                    <a:lstStyle/>
                    <a:p>
                      <a:pPr algn="ctr"/>
                      <a:r>
                        <a:rPr lang="en-US" dirty="0">
                          <a:solidFill>
                            <a:schemeClr val="bg1"/>
                          </a:solidFill>
                        </a:rPr>
                        <a:t>-1.17</a:t>
                      </a:r>
                    </a:p>
                  </a:txBody>
                  <a:tcPr anchor="ctr"/>
                </a:tc>
                <a:tc>
                  <a:txBody>
                    <a:bodyPr/>
                    <a:lstStyle/>
                    <a:p>
                      <a:pPr algn="ctr"/>
                      <a:r>
                        <a:rPr lang="en-US" dirty="0">
                          <a:solidFill>
                            <a:schemeClr val="bg1"/>
                          </a:solidFill>
                        </a:rPr>
                        <a:t>-2.86</a:t>
                      </a:r>
                    </a:p>
                  </a:txBody>
                  <a:tcPr anchor="ctr"/>
                </a:tc>
                <a:extLst>
                  <a:ext uri="{0D108BD9-81ED-4DB2-BD59-A6C34878D82A}">
                    <a16:rowId xmlns:a16="http://schemas.microsoft.com/office/drawing/2014/main" val="3963048563"/>
                  </a:ext>
                </a:extLst>
              </a:tr>
            </a:tbl>
          </a:graphicData>
        </a:graphic>
      </p:graphicFrame>
    </p:spTree>
    <p:extLst>
      <p:ext uri="{BB962C8B-B14F-4D97-AF65-F5344CB8AC3E}">
        <p14:creationId xmlns:p14="http://schemas.microsoft.com/office/powerpoint/2010/main" val="812145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21</a:t>
            </a:fld>
            <a:endParaRPr lang="en-US" dirty="0"/>
          </a:p>
        </p:txBody>
      </p:sp>
      <p:sp>
        <p:nvSpPr>
          <p:cNvPr id="9" name="TextBox 8">
            <a:extLst>
              <a:ext uri="{FF2B5EF4-FFF2-40B4-BE49-F238E27FC236}">
                <a16:creationId xmlns:a16="http://schemas.microsoft.com/office/drawing/2014/main" id="{6C67A7A3-5276-DF47-82DB-6A89AC01FAB3}"/>
              </a:ext>
            </a:extLst>
          </p:cNvPr>
          <p:cNvSpPr txBox="1"/>
          <p:nvPr/>
        </p:nvSpPr>
        <p:spPr>
          <a:xfrm>
            <a:off x="3048000" y="-22027"/>
            <a:ext cx="373820" cy="307777"/>
          </a:xfrm>
          <a:prstGeom prst="rect">
            <a:avLst/>
          </a:prstGeom>
          <a:noFill/>
        </p:spPr>
        <p:txBody>
          <a:bodyPr wrap="none" rtlCol="0">
            <a:spAutoFit/>
          </a:bodyPr>
          <a:lstStyle/>
          <a:p>
            <a:r>
              <a:rPr lang="en-US" sz="1400" dirty="0">
                <a:solidFill>
                  <a:schemeClr val="bg1"/>
                </a:solidFill>
              </a:rPr>
              <a:t>v9</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83559" y="-22027"/>
            <a:ext cx="473206" cy="307777"/>
          </a:xfrm>
          <a:prstGeom prst="rect">
            <a:avLst/>
          </a:prstGeom>
          <a:noFill/>
        </p:spPr>
        <p:txBody>
          <a:bodyPr wrap="none" rtlCol="0">
            <a:spAutoFit/>
          </a:bodyPr>
          <a:lstStyle/>
          <a:p>
            <a:r>
              <a:rPr lang="en-US" sz="1400" dirty="0">
                <a:solidFill>
                  <a:schemeClr val="bg1"/>
                </a:solidFill>
              </a:rPr>
              <a:t>v10</a:t>
            </a:r>
          </a:p>
        </p:txBody>
      </p:sp>
      <p:pic>
        <p:nvPicPr>
          <p:cNvPr id="11" name="Picture 10">
            <a:extLst>
              <a:ext uri="{FF2B5EF4-FFF2-40B4-BE49-F238E27FC236}">
                <a16:creationId xmlns:a16="http://schemas.microsoft.com/office/drawing/2014/main" id="{79D9CD83-382C-304C-A57F-C03AE5BDD194}"/>
              </a:ext>
            </a:extLst>
          </p:cNvPr>
          <p:cNvPicPr>
            <a:picLocks noChangeAspect="1"/>
          </p:cNvPicPr>
          <p:nvPr/>
        </p:nvPicPr>
        <p:blipFill>
          <a:blip r:embed="rId3"/>
          <a:stretch>
            <a:fillRect/>
          </a:stretch>
        </p:blipFill>
        <p:spPr>
          <a:xfrm>
            <a:off x="3383280" y="2560320"/>
            <a:ext cx="5689600" cy="2560320"/>
          </a:xfrm>
          <a:prstGeom prst="rect">
            <a:avLst/>
          </a:prstGeom>
        </p:spPr>
      </p:pic>
      <p:pic>
        <p:nvPicPr>
          <p:cNvPr id="13" name="Picture 12">
            <a:extLst>
              <a:ext uri="{FF2B5EF4-FFF2-40B4-BE49-F238E27FC236}">
                <a16:creationId xmlns:a16="http://schemas.microsoft.com/office/drawing/2014/main" id="{57D561EF-EBA1-D443-89CA-310E2EF1F596}"/>
              </a:ext>
            </a:extLst>
          </p:cNvPr>
          <p:cNvPicPr>
            <a:picLocks noChangeAspect="1"/>
          </p:cNvPicPr>
          <p:nvPr/>
        </p:nvPicPr>
        <p:blipFill>
          <a:blip r:embed="rId4"/>
          <a:stretch>
            <a:fillRect/>
          </a:stretch>
        </p:blipFill>
        <p:spPr>
          <a:xfrm>
            <a:off x="3383280" y="0"/>
            <a:ext cx="5689600" cy="2560320"/>
          </a:xfrm>
          <a:prstGeom prst="rect">
            <a:avLst/>
          </a:prstGeom>
        </p:spPr>
      </p:pic>
      <p:graphicFrame>
        <p:nvGraphicFramePr>
          <p:cNvPr id="14" name="Table 11">
            <a:extLst>
              <a:ext uri="{FF2B5EF4-FFF2-40B4-BE49-F238E27FC236}">
                <a16:creationId xmlns:a16="http://schemas.microsoft.com/office/drawing/2014/main" id="{D36F6720-84CF-0E4C-8E35-3BD0E19F25D5}"/>
              </a:ext>
            </a:extLst>
          </p:cNvPr>
          <p:cNvGraphicFramePr>
            <a:graphicFrameLocks noGrp="1"/>
          </p:cNvGraphicFramePr>
          <p:nvPr>
            <p:extLst>
              <p:ext uri="{D42A27DB-BD31-4B8C-83A1-F6EECF244321}">
                <p14:modId xmlns:p14="http://schemas.microsoft.com/office/powerpoint/2010/main" val="1683902013"/>
              </p:ext>
            </p:extLst>
          </p:nvPr>
        </p:nvGraphicFramePr>
        <p:xfrm>
          <a:off x="152400" y="1200150"/>
          <a:ext cx="2983632" cy="3462744"/>
        </p:xfrm>
        <a:graphic>
          <a:graphicData uri="http://schemas.openxmlformats.org/drawingml/2006/table">
            <a:tbl>
              <a:tblPr firstRow="1" bandRow="1">
                <a:tableStyleId>{5C22544A-7EE6-4342-B048-85BDC9FD1C3A}</a:tableStyleId>
              </a:tblPr>
              <a:tblGrid>
                <a:gridCol w="1078634">
                  <a:extLst>
                    <a:ext uri="{9D8B030D-6E8A-4147-A177-3AD203B41FA5}">
                      <a16:colId xmlns:a16="http://schemas.microsoft.com/office/drawing/2014/main" val="827750785"/>
                    </a:ext>
                  </a:extLst>
                </a:gridCol>
                <a:gridCol w="910454">
                  <a:extLst>
                    <a:ext uri="{9D8B030D-6E8A-4147-A177-3AD203B41FA5}">
                      <a16:colId xmlns:a16="http://schemas.microsoft.com/office/drawing/2014/main" val="2859997114"/>
                    </a:ext>
                  </a:extLst>
                </a:gridCol>
                <a:gridCol w="994544">
                  <a:extLst>
                    <a:ext uri="{9D8B030D-6E8A-4147-A177-3AD203B41FA5}">
                      <a16:colId xmlns:a16="http://schemas.microsoft.com/office/drawing/2014/main" val="545530477"/>
                    </a:ext>
                  </a:extLst>
                </a:gridCol>
              </a:tblGrid>
              <a:tr h="459014">
                <a:tc>
                  <a:txBody>
                    <a:bodyPr/>
                    <a:lstStyle/>
                    <a:p>
                      <a:pPr algn="ctr"/>
                      <a:r>
                        <a:rPr lang="en-US" dirty="0" err="1"/>
                        <a:t>Expt</a:t>
                      </a:r>
                      <a:endParaRPr lang="en-US" dirty="0"/>
                    </a:p>
                  </a:txBody>
                  <a:tcPr anchor="ctr"/>
                </a:tc>
                <a:tc>
                  <a:txBody>
                    <a:bodyPr/>
                    <a:lstStyle/>
                    <a:p>
                      <a:pPr algn="ctr"/>
                      <a:r>
                        <a:rPr lang="en-US" dirty="0"/>
                        <a:t>Tropical Land (</a:t>
                      </a:r>
                      <a:r>
                        <a:rPr lang="en-US" dirty="0" err="1"/>
                        <a:t>PgC</a:t>
                      </a:r>
                      <a:r>
                        <a:rPr lang="en-US" dirty="0"/>
                        <a:t>/</a:t>
                      </a:r>
                      <a:r>
                        <a:rPr lang="en-US" dirty="0" err="1"/>
                        <a:t>yr</a:t>
                      </a:r>
                      <a:r>
                        <a:rPr lang="en-US" dirty="0"/>
                        <a:t>)</a:t>
                      </a:r>
                    </a:p>
                  </a:txBody>
                  <a:tcPr anchor="ctr"/>
                </a:tc>
                <a:tc>
                  <a:txBody>
                    <a:bodyPr/>
                    <a:lstStyle/>
                    <a:p>
                      <a:pPr algn="ctr"/>
                      <a:r>
                        <a:rPr lang="en-US" dirty="0"/>
                        <a:t>Tropical Ocean (</a:t>
                      </a:r>
                      <a:r>
                        <a:rPr lang="en-US" dirty="0" err="1"/>
                        <a:t>PgC</a:t>
                      </a:r>
                      <a:r>
                        <a:rPr lang="en-US" dirty="0"/>
                        <a:t>/</a:t>
                      </a:r>
                      <a:r>
                        <a:rPr lang="en-US" dirty="0" err="1"/>
                        <a:t>yr</a:t>
                      </a:r>
                      <a:r>
                        <a:rPr lang="en-US" dirty="0"/>
                        <a:t>)</a:t>
                      </a:r>
                    </a:p>
                  </a:txBody>
                  <a:tcPr anchor="ctr"/>
                </a:tc>
                <a:extLst>
                  <a:ext uri="{0D108BD9-81ED-4DB2-BD59-A6C34878D82A}">
                    <a16:rowId xmlns:a16="http://schemas.microsoft.com/office/drawing/2014/main" val="252790156"/>
                  </a:ext>
                </a:extLst>
              </a:tr>
              <a:tr h="459014">
                <a:tc>
                  <a:txBody>
                    <a:bodyPr/>
                    <a:lstStyle/>
                    <a:p>
                      <a:pPr algn="ctr"/>
                      <a:r>
                        <a:rPr lang="en-US" dirty="0">
                          <a:solidFill>
                            <a:schemeClr val="bg1"/>
                          </a:solidFill>
                        </a:rPr>
                        <a:t>Prior</a:t>
                      </a:r>
                    </a:p>
                  </a:txBody>
                  <a:tcPr anchor="ctr"/>
                </a:tc>
                <a:tc>
                  <a:txBody>
                    <a:bodyPr/>
                    <a:lstStyle/>
                    <a:p>
                      <a:pPr algn="ctr"/>
                      <a:r>
                        <a:rPr lang="en-US" dirty="0">
                          <a:solidFill>
                            <a:schemeClr val="bg1"/>
                          </a:solidFill>
                        </a:rPr>
                        <a:t>0.06</a:t>
                      </a:r>
                    </a:p>
                  </a:txBody>
                  <a:tcPr anchor="ctr"/>
                </a:tc>
                <a:tc>
                  <a:txBody>
                    <a:bodyPr/>
                    <a:lstStyle/>
                    <a:p>
                      <a:pPr algn="ctr"/>
                      <a:r>
                        <a:rPr lang="en-US" dirty="0">
                          <a:solidFill>
                            <a:schemeClr val="bg1"/>
                          </a:solidFill>
                        </a:rPr>
                        <a:t>0.54</a:t>
                      </a:r>
                    </a:p>
                  </a:txBody>
                  <a:tcPr anchor="ctr"/>
                </a:tc>
                <a:extLst>
                  <a:ext uri="{0D108BD9-81ED-4DB2-BD59-A6C34878D82A}">
                    <a16:rowId xmlns:a16="http://schemas.microsoft.com/office/drawing/2014/main" val="4056238301"/>
                  </a:ext>
                </a:extLst>
              </a:tr>
              <a:tr h="459014">
                <a:tc>
                  <a:txBody>
                    <a:bodyPr/>
                    <a:lstStyle/>
                    <a:p>
                      <a:pPr algn="ctr"/>
                      <a:r>
                        <a:rPr lang="en-US" dirty="0">
                          <a:solidFill>
                            <a:schemeClr val="bg1"/>
                          </a:solidFill>
                        </a:rPr>
                        <a:t>IS</a:t>
                      </a:r>
                    </a:p>
                  </a:txBody>
                  <a:tcPr anchor="ctr"/>
                </a:tc>
                <a:tc>
                  <a:txBody>
                    <a:bodyPr/>
                    <a:lstStyle/>
                    <a:p>
                      <a:pPr algn="ctr"/>
                      <a:r>
                        <a:rPr lang="en-US" dirty="0">
                          <a:solidFill>
                            <a:schemeClr val="bg1"/>
                          </a:solidFill>
                        </a:rPr>
                        <a:t>1.21</a:t>
                      </a:r>
                    </a:p>
                  </a:txBody>
                  <a:tcPr anchor="ctr"/>
                </a:tc>
                <a:tc>
                  <a:txBody>
                    <a:bodyPr/>
                    <a:lstStyle/>
                    <a:p>
                      <a:pPr algn="ctr"/>
                      <a:r>
                        <a:rPr lang="en-US" dirty="0">
                          <a:solidFill>
                            <a:schemeClr val="bg1"/>
                          </a:solidFill>
                        </a:rPr>
                        <a:t>0.56</a:t>
                      </a:r>
                    </a:p>
                  </a:txBody>
                  <a:tcPr anchor="ctr"/>
                </a:tc>
                <a:extLst>
                  <a:ext uri="{0D108BD9-81ED-4DB2-BD59-A6C34878D82A}">
                    <a16:rowId xmlns:a16="http://schemas.microsoft.com/office/drawing/2014/main" val="4233169076"/>
                  </a:ext>
                </a:extLst>
              </a:tr>
              <a:tr h="459014">
                <a:tc>
                  <a:txBody>
                    <a:bodyPr/>
                    <a:lstStyle/>
                    <a:p>
                      <a:pPr algn="ctr"/>
                      <a:r>
                        <a:rPr lang="en-US" dirty="0">
                          <a:solidFill>
                            <a:schemeClr val="bg1"/>
                          </a:solidFill>
                        </a:rPr>
                        <a:t>LNLG</a:t>
                      </a:r>
                    </a:p>
                  </a:txBody>
                  <a:tcPr anchor="ctr"/>
                </a:tc>
                <a:tc>
                  <a:txBody>
                    <a:bodyPr/>
                    <a:lstStyle/>
                    <a:p>
                      <a:pPr algn="ctr"/>
                      <a:r>
                        <a:rPr lang="en-US" dirty="0">
                          <a:solidFill>
                            <a:schemeClr val="bg1"/>
                          </a:solidFill>
                        </a:rPr>
                        <a:t>1.87</a:t>
                      </a:r>
                    </a:p>
                  </a:txBody>
                  <a:tcPr anchor="ctr"/>
                </a:tc>
                <a:tc>
                  <a:txBody>
                    <a:bodyPr/>
                    <a:lstStyle/>
                    <a:p>
                      <a:pPr algn="ctr"/>
                      <a:r>
                        <a:rPr lang="en-US" dirty="0">
                          <a:solidFill>
                            <a:schemeClr val="bg1"/>
                          </a:solidFill>
                        </a:rPr>
                        <a:t>0.63</a:t>
                      </a:r>
                    </a:p>
                  </a:txBody>
                  <a:tcPr anchor="ctr"/>
                </a:tc>
                <a:extLst>
                  <a:ext uri="{0D108BD9-81ED-4DB2-BD59-A6C34878D82A}">
                    <a16:rowId xmlns:a16="http://schemas.microsoft.com/office/drawing/2014/main" val="3977262603"/>
                  </a:ext>
                </a:extLst>
              </a:tr>
              <a:tr h="459014">
                <a:tc>
                  <a:txBody>
                    <a:bodyPr/>
                    <a:lstStyle/>
                    <a:p>
                      <a:pPr algn="ctr"/>
                      <a:r>
                        <a:rPr lang="en-US" dirty="0">
                          <a:solidFill>
                            <a:schemeClr val="bg1"/>
                          </a:solidFill>
                        </a:rPr>
                        <a:t>LNLGIS</a:t>
                      </a:r>
                    </a:p>
                  </a:txBody>
                  <a:tcPr anchor="ctr"/>
                </a:tc>
                <a:tc>
                  <a:txBody>
                    <a:bodyPr/>
                    <a:lstStyle/>
                    <a:p>
                      <a:pPr algn="ctr"/>
                      <a:r>
                        <a:rPr lang="en-US" dirty="0">
                          <a:solidFill>
                            <a:schemeClr val="bg1"/>
                          </a:solidFill>
                        </a:rPr>
                        <a:t>1.92</a:t>
                      </a:r>
                    </a:p>
                  </a:txBody>
                  <a:tcPr anchor="ctr"/>
                </a:tc>
                <a:tc>
                  <a:txBody>
                    <a:bodyPr/>
                    <a:lstStyle/>
                    <a:p>
                      <a:pPr algn="ctr"/>
                      <a:r>
                        <a:rPr lang="en-US" dirty="0">
                          <a:solidFill>
                            <a:schemeClr val="bg1"/>
                          </a:solidFill>
                        </a:rPr>
                        <a:t>0.38</a:t>
                      </a:r>
                    </a:p>
                  </a:txBody>
                  <a:tcPr anchor="ctr"/>
                </a:tc>
                <a:extLst>
                  <a:ext uri="{0D108BD9-81ED-4DB2-BD59-A6C34878D82A}">
                    <a16:rowId xmlns:a16="http://schemas.microsoft.com/office/drawing/2014/main" val="2417308430"/>
                  </a:ext>
                </a:extLst>
              </a:tr>
              <a:tr h="459014">
                <a:tc>
                  <a:txBody>
                    <a:bodyPr/>
                    <a:lstStyle/>
                    <a:p>
                      <a:pPr algn="ctr"/>
                      <a:r>
                        <a:rPr lang="en-US" dirty="0">
                          <a:solidFill>
                            <a:schemeClr val="bg1"/>
                          </a:solidFill>
                        </a:rPr>
                        <a:t>LNLGOGIS</a:t>
                      </a:r>
                    </a:p>
                  </a:txBody>
                  <a:tcPr anchor="ctr"/>
                </a:tc>
                <a:tc>
                  <a:txBody>
                    <a:bodyPr/>
                    <a:lstStyle/>
                    <a:p>
                      <a:pPr algn="ctr"/>
                      <a:r>
                        <a:rPr lang="en-US" dirty="0">
                          <a:solidFill>
                            <a:schemeClr val="bg1"/>
                          </a:solidFill>
                        </a:rPr>
                        <a:t>1.25</a:t>
                      </a:r>
                    </a:p>
                  </a:txBody>
                  <a:tcPr anchor="ctr"/>
                </a:tc>
                <a:tc>
                  <a:txBody>
                    <a:bodyPr/>
                    <a:lstStyle/>
                    <a:p>
                      <a:pPr algn="ctr"/>
                      <a:r>
                        <a:rPr lang="en-US" dirty="0">
                          <a:solidFill>
                            <a:schemeClr val="bg1"/>
                          </a:solidFill>
                        </a:rPr>
                        <a:t>0.05</a:t>
                      </a:r>
                    </a:p>
                  </a:txBody>
                  <a:tcPr anchor="ctr"/>
                </a:tc>
                <a:extLst>
                  <a:ext uri="{0D108BD9-81ED-4DB2-BD59-A6C34878D82A}">
                    <a16:rowId xmlns:a16="http://schemas.microsoft.com/office/drawing/2014/main" val="1781368679"/>
                  </a:ext>
                </a:extLst>
              </a:tr>
              <a:tr h="459014">
                <a:tc>
                  <a:txBody>
                    <a:bodyPr/>
                    <a:lstStyle/>
                    <a:p>
                      <a:pPr algn="ctr"/>
                      <a:r>
                        <a:rPr lang="en-US" dirty="0">
                          <a:solidFill>
                            <a:schemeClr val="bg1"/>
                          </a:solidFill>
                        </a:rPr>
                        <a:t>OG</a:t>
                      </a:r>
                    </a:p>
                  </a:txBody>
                  <a:tcPr anchor="ctr"/>
                </a:tc>
                <a:tc>
                  <a:txBody>
                    <a:bodyPr/>
                    <a:lstStyle/>
                    <a:p>
                      <a:pPr algn="ctr"/>
                      <a:r>
                        <a:rPr lang="en-US" dirty="0">
                          <a:solidFill>
                            <a:schemeClr val="bg1"/>
                          </a:solidFill>
                        </a:rPr>
                        <a:t>0</a:t>
                      </a:r>
                    </a:p>
                  </a:txBody>
                  <a:tcPr anchor="ctr"/>
                </a:tc>
                <a:tc>
                  <a:txBody>
                    <a:bodyPr/>
                    <a:lstStyle/>
                    <a:p>
                      <a:pPr algn="ctr"/>
                      <a:r>
                        <a:rPr lang="en-US" dirty="0">
                          <a:solidFill>
                            <a:schemeClr val="bg1"/>
                          </a:solidFill>
                        </a:rPr>
                        <a:t>0</a:t>
                      </a:r>
                    </a:p>
                  </a:txBody>
                  <a:tcPr anchor="ctr"/>
                </a:tc>
                <a:extLst>
                  <a:ext uri="{0D108BD9-81ED-4DB2-BD59-A6C34878D82A}">
                    <a16:rowId xmlns:a16="http://schemas.microsoft.com/office/drawing/2014/main" val="3963048563"/>
                  </a:ext>
                </a:extLst>
              </a:tr>
            </a:tbl>
          </a:graphicData>
        </a:graphic>
      </p:graphicFrame>
      <p:sp>
        <p:nvSpPr>
          <p:cNvPr id="17" name="Title 1">
            <a:extLst>
              <a:ext uri="{FF2B5EF4-FFF2-40B4-BE49-F238E27FC236}">
                <a16:creationId xmlns:a16="http://schemas.microsoft.com/office/drawing/2014/main" id="{959F33CC-39D0-5341-B268-93A6DAC8631A}"/>
              </a:ext>
            </a:extLst>
          </p:cNvPr>
          <p:cNvSpPr txBox="1">
            <a:spLocks/>
          </p:cNvSpPr>
          <p:nvPr/>
        </p:nvSpPr>
        <p:spPr bwMode="auto">
          <a:xfrm>
            <a:off x="92340" y="57150"/>
            <a:ext cx="2346060" cy="8382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300">
                <a:solidFill>
                  <a:schemeClr val="tx2"/>
                </a:solidFill>
                <a:latin typeface="Arial" charset="0"/>
                <a:ea typeface="ＭＳ Ｐゴシック" charset="-128"/>
                <a:cs typeface="ＭＳ Ｐゴシック" charset="-128"/>
              </a:defRPr>
            </a:lvl5pPr>
            <a:lvl6pPr marL="3429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6pPr>
            <a:lvl7pPr marL="6858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7pPr>
            <a:lvl8pPr marL="10287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8pPr>
            <a:lvl9pPr marL="1371600" algn="ctr" rtl="0" eaLnBrk="1" fontAlgn="base" hangingPunct="1">
              <a:spcBef>
                <a:spcPct val="0"/>
              </a:spcBef>
              <a:spcAft>
                <a:spcPct val="0"/>
              </a:spcAft>
              <a:defRPr sz="3300">
                <a:solidFill>
                  <a:schemeClr val="tx2"/>
                </a:solidFill>
                <a:latin typeface="Arial" charset="0"/>
                <a:ea typeface="ＭＳ Ｐゴシック" charset="-128"/>
                <a:cs typeface="ＭＳ Ｐゴシック" charset="-128"/>
              </a:defRPr>
            </a:lvl9pPr>
          </a:lstStyle>
          <a:p>
            <a:pPr algn="l" defTabSz="914400"/>
            <a:r>
              <a:rPr lang="en-US" sz="1800" kern="0">
                <a:solidFill>
                  <a:srgbClr val="FFFF00"/>
                </a:solidFill>
              </a:rPr>
              <a:t>Differences among v10 MIP experiments</a:t>
            </a:r>
            <a:br>
              <a:rPr lang="en-US" sz="1800" kern="0">
                <a:solidFill>
                  <a:srgbClr val="FFFF00"/>
                </a:solidFill>
              </a:rPr>
            </a:br>
            <a:br>
              <a:rPr lang="en-US" sz="1800" kern="0">
                <a:solidFill>
                  <a:srgbClr val="FFFF00"/>
                </a:solidFill>
              </a:rPr>
            </a:br>
            <a:endParaRPr lang="en-US" sz="1800" kern="0" dirty="0">
              <a:solidFill>
                <a:schemeClr val="tx1"/>
              </a:solidFill>
            </a:endParaRPr>
          </a:p>
        </p:txBody>
      </p:sp>
    </p:spTree>
    <p:extLst>
      <p:ext uri="{BB962C8B-B14F-4D97-AF65-F5344CB8AC3E}">
        <p14:creationId xmlns:p14="http://schemas.microsoft.com/office/powerpoint/2010/main" val="2514963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0E5B26-CB6B-3846-95C7-96AD7E6DF1AB}"/>
              </a:ext>
            </a:extLst>
          </p:cNvPr>
          <p:cNvSpPr>
            <a:spLocks noGrp="1"/>
          </p:cNvSpPr>
          <p:nvPr>
            <p:ph type="sldNum" sz="quarter" idx="12"/>
          </p:nvPr>
        </p:nvSpPr>
        <p:spPr/>
        <p:txBody>
          <a:bodyPr/>
          <a:lstStyle/>
          <a:p>
            <a:fld id="{F34C8410-5E82-5744-B689-203FCEEAF9B4}" type="slidenum">
              <a:rPr lang="en-US" smtClean="0"/>
              <a:pPr/>
              <a:t>22</a:t>
            </a:fld>
            <a:endParaRPr lang="en-US" dirty="0"/>
          </a:p>
        </p:txBody>
      </p:sp>
      <p:sp>
        <p:nvSpPr>
          <p:cNvPr id="9" name="TextBox 8">
            <a:extLst>
              <a:ext uri="{FF2B5EF4-FFF2-40B4-BE49-F238E27FC236}">
                <a16:creationId xmlns:a16="http://schemas.microsoft.com/office/drawing/2014/main" id="{6C67A7A3-5276-DF47-82DB-6A89AC01FAB3}"/>
              </a:ext>
            </a:extLst>
          </p:cNvPr>
          <p:cNvSpPr txBox="1"/>
          <p:nvPr/>
        </p:nvSpPr>
        <p:spPr>
          <a:xfrm>
            <a:off x="3048000" y="-22027"/>
            <a:ext cx="373820" cy="307777"/>
          </a:xfrm>
          <a:prstGeom prst="rect">
            <a:avLst/>
          </a:prstGeom>
          <a:noFill/>
        </p:spPr>
        <p:txBody>
          <a:bodyPr wrap="none" rtlCol="0">
            <a:spAutoFit/>
          </a:bodyPr>
          <a:lstStyle/>
          <a:p>
            <a:r>
              <a:rPr lang="en-US" sz="1400" dirty="0">
                <a:solidFill>
                  <a:schemeClr val="bg1"/>
                </a:solidFill>
              </a:rPr>
              <a:t>v9</a:t>
            </a:r>
          </a:p>
        </p:txBody>
      </p:sp>
      <p:sp>
        <p:nvSpPr>
          <p:cNvPr id="10" name="TextBox 9">
            <a:extLst>
              <a:ext uri="{FF2B5EF4-FFF2-40B4-BE49-F238E27FC236}">
                <a16:creationId xmlns:a16="http://schemas.microsoft.com/office/drawing/2014/main" id="{0AA432E0-EB58-A740-B2FA-DD6AD31BCF04}"/>
              </a:ext>
            </a:extLst>
          </p:cNvPr>
          <p:cNvSpPr txBox="1"/>
          <p:nvPr/>
        </p:nvSpPr>
        <p:spPr>
          <a:xfrm>
            <a:off x="6183559" y="-22027"/>
            <a:ext cx="473206" cy="307777"/>
          </a:xfrm>
          <a:prstGeom prst="rect">
            <a:avLst/>
          </a:prstGeom>
          <a:noFill/>
        </p:spPr>
        <p:txBody>
          <a:bodyPr wrap="none" rtlCol="0">
            <a:spAutoFit/>
          </a:bodyPr>
          <a:lstStyle/>
          <a:p>
            <a:r>
              <a:rPr lang="en-US" sz="1400" dirty="0">
                <a:solidFill>
                  <a:schemeClr val="bg1"/>
                </a:solidFill>
              </a:rPr>
              <a:t>v10</a:t>
            </a:r>
          </a:p>
        </p:txBody>
      </p:sp>
      <p:pic>
        <p:nvPicPr>
          <p:cNvPr id="5" name="Picture 4">
            <a:extLst>
              <a:ext uri="{FF2B5EF4-FFF2-40B4-BE49-F238E27FC236}">
                <a16:creationId xmlns:a16="http://schemas.microsoft.com/office/drawing/2014/main" id="{93B0CE89-1191-E246-BF15-E45F3507F125}"/>
              </a:ext>
            </a:extLst>
          </p:cNvPr>
          <p:cNvPicPr>
            <a:picLocks noChangeAspect="1"/>
          </p:cNvPicPr>
          <p:nvPr/>
        </p:nvPicPr>
        <p:blipFill>
          <a:blip r:embed="rId3"/>
          <a:stretch>
            <a:fillRect/>
          </a:stretch>
        </p:blipFill>
        <p:spPr>
          <a:xfrm>
            <a:off x="3383280" y="2560320"/>
            <a:ext cx="5689600" cy="2560320"/>
          </a:xfrm>
          <a:prstGeom prst="rect">
            <a:avLst/>
          </a:prstGeom>
        </p:spPr>
      </p:pic>
      <p:pic>
        <p:nvPicPr>
          <p:cNvPr id="6" name="Picture 5">
            <a:extLst>
              <a:ext uri="{FF2B5EF4-FFF2-40B4-BE49-F238E27FC236}">
                <a16:creationId xmlns:a16="http://schemas.microsoft.com/office/drawing/2014/main" id="{183EC522-857F-4D4E-A016-57BF5E609E52}"/>
              </a:ext>
            </a:extLst>
          </p:cNvPr>
          <p:cNvPicPr>
            <a:picLocks noChangeAspect="1"/>
          </p:cNvPicPr>
          <p:nvPr/>
        </p:nvPicPr>
        <p:blipFill>
          <a:blip r:embed="rId4"/>
          <a:stretch>
            <a:fillRect/>
          </a:stretch>
        </p:blipFill>
        <p:spPr>
          <a:xfrm>
            <a:off x="3383280" y="0"/>
            <a:ext cx="5689600" cy="2560320"/>
          </a:xfrm>
          <a:prstGeom prst="rect">
            <a:avLst/>
          </a:prstGeom>
        </p:spPr>
      </p:pic>
      <p:sp>
        <p:nvSpPr>
          <p:cNvPr id="11" name="Title 1">
            <a:extLst>
              <a:ext uri="{FF2B5EF4-FFF2-40B4-BE49-F238E27FC236}">
                <a16:creationId xmlns:a16="http://schemas.microsoft.com/office/drawing/2014/main" id="{56F952AC-7CD9-ED46-925A-6F07177DECEF}"/>
              </a:ext>
            </a:extLst>
          </p:cNvPr>
          <p:cNvSpPr>
            <a:spLocks noGrp="1"/>
          </p:cNvSpPr>
          <p:nvPr>
            <p:ph type="title"/>
          </p:nvPr>
        </p:nvSpPr>
        <p:spPr>
          <a:xfrm>
            <a:off x="92340" y="57150"/>
            <a:ext cx="2346060" cy="838200"/>
          </a:xfrm>
        </p:spPr>
        <p:txBody>
          <a:bodyPr anchor="t"/>
          <a:lstStyle/>
          <a:p>
            <a:pPr algn="l"/>
            <a:r>
              <a:rPr lang="en-US" sz="1800" dirty="0">
                <a:solidFill>
                  <a:srgbClr val="FFFF00"/>
                </a:solidFill>
              </a:rPr>
              <a:t>Differences among v10 MIP experiments</a:t>
            </a:r>
            <a:br>
              <a:rPr lang="en-US" sz="1800" dirty="0">
                <a:solidFill>
                  <a:srgbClr val="FFFF00"/>
                </a:solidFill>
              </a:rPr>
            </a:br>
            <a:br>
              <a:rPr lang="en-US" sz="1800" dirty="0">
                <a:solidFill>
                  <a:srgbClr val="FFFF00"/>
                </a:solidFill>
              </a:rPr>
            </a:br>
            <a:endParaRPr lang="en-US" sz="1800" dirty="0">
              <a:solidFill>
                <a:schemeClr val="tx1"/>
              </a:solidFill>
            </a:endParaRPr>
          </a:p>
        </p:txBody>
      </p:sp>
      <p:graphicFrame>
        <p:nvGraphicFramePr>
          <p:cNvPr id="12" name="Table 11">
            <a:extLst>
              <a:ext uri="{FF2B5EF4-FFF2-40B4-BE49-F238E27FC236}">
                <a16:creationId xmlns:a16="http://schemas.microsoft.com/office/drawing/2014/main" id="{01241EA3-7B66-E145-A3D8-56D5490CAF07}"/>
              </a:ext>
            </a:extLst>
          </p:cNvPr>
          <p:cNvGraphicFramePr>
            <a:graphicFrameLocks noGrp="1"/>
          </p:cNvGraphicFramePr>
          <p:nvPr>
            <p:extLst>
              <p:ext uri="{D42A27DB-BD31-4B8C-83A1-F6EECF244321}">
                <p14:modId xmlns:p14="http://schemas.microsoft.com/office/powerpoint/2010/main" val="2608548473"/>
              </p:ext>
            </p:extLst>
          </p:nvPr>
        </p:nvGraphicFramePr>
        <p:xfrm>
          <a:off x="152400" y="1200150"/>
          <a:ext cx="2983632" cy="3462744"/>
        </p:xfrm>
        <a:graphic>
          <a:graphicData uri="http://schemas.openxmlformats.org/drawingml/2006/table">
            <a:tbl>
              <a:tblPr firstRow="1" bandRow="1">
                <a:tableStyleId>{5C22544A-7EE6-4342-B048-85BDC9FD1C3A}</a:tableStyleId>
              </a:tblPr>
              <a:tblGrid>
                <a:gridCol w="1078634">
                  <a:extLst>
                    <a:ext uri="{9D8B030D-6E8A-4147-A177-3AD203B41FA5}">
                      <a16:colId xmlns:a16="http://schemas.microsoft.com/office/drawing/2014/main" val="827750785"/>
                    </a:ext>
                  </a:extLst>
                </a:gridCol>
                <a:gridCol w="910454">
                  <a:extLst>
                    <a:ext uri="{9D8B030D-6E8A-4147-A177-3AD203B41FA5}">
                      <a16:colId xmlns:a16="http://schemas.microsoft.com/office/drawing/2014/main" val="2859997114"/>
                    </a:ext>
                  </a:extLst>
                </a:gridCol>
                <a:gridCol w="994544">
                  <a:extLst>
                    <a:ext uri="{9D8B030D-6E8A-4147-A177-3AD203B41FA5}">
                      <a16:colId xmlns:a16="http://schemas.microsoft.com/office/drawing/2014/main" val="545530477"/>
                    </a:ext>
                  </a:extLst>
                </a:gridCol>
              </a:tblGrid>
              <a:tr h="459014">
                <a:tc>
                  <a:txBody>
                    <a:bodyPr/>
                    <a:lstStyle/>
                    <a:p>
                      <a:pPr algn="ctr"/>
                      <a:r>
                        <a:rPr lang="en-US" dirty="0" err="1"/>
                        <a:t>Expt</a:t>
                      </a:r>
                      <a:endParaRPr lang="en-US" dirty="0"/>
                    </a:p>
                  </a:txBody>
                  <a:tcPr anchor="ctr"/>
                </a:tc>
                <a:tc>
                  <a:txBody>
                    <a:bodyPr/>
                    <a:lstStyle/>
                    <a:p>
                      <a:pPr algn="ctr"/>
                      <a:r>
                        <a:rPr lang="en-US" dirty="0"/>
                        <a:t>Brazil Land (</a:t>
                      </a:r>
                      <a:r>
                        <a:rPr lang="en-US" dirty="0" err="1"/>
                        <a:t>PgC</a:t>
                      </a:r>
                      <a:r>
                        <a:rPr lang="en-US" dirty="0"/>
                        <a:t>/</a:t>
                      </a:r>
                      <a:r>
                        <a:rPr lang="en-US" dirty="0" err="1"/>
                        <a:t>yr</a:t>
                      </a:r>
                      <a:r>
                        <a:rPr lang="en-US" dirty="0"/>
                        <a:t>)</a:t>
                      </a:r>
                    </a:p>
                  </a:txBody>
                  <a:tcPr anchor="ctr"/>
                </a:tc>
                <a:tc>
                  <a:txBody>
                    <a:bodyPr/>
                    <a:lstStyle/>
                    <a:p>
                      <a:pPr algn="ctr"/>
                      <a:r>
                        <a:rPr lang="en-US" dirty="0"/>
                        <a:t>China Land (</a:t>
                      </a:r>
                      <a:r>
                        <a:rPr lang="en-US" dirty="0" err="1"/>
                        <a:t>PgC</a:t>
                      </a:r>
                      <a:r>
                        <a:rPr lang="en-US" dirty="0"/>
                        <a:t>/</a:t>
                      </a:r>
                      <a:r>
                        <a:rPr lang="en-US" dirty="0" err="1"/>
                        <a:t>yr</a:t>
                      </a:r>
                      <a:r>
                        <a:rPr lang="en-US" dirty="0"/>
                        <a:t>)</a:t>
                      </a:r>
                    </a:p>
                  </a:txBody>
                  <a:tcPr anchor="ctr"/>
                </a:tc>
                <a:extLst>
                  <a:ext uri="{0D108BD9-81ED-4DB2-BD59-A6C34878D82A}">
                    <a16:rowId xmlns:a16="http://schemas.microsoft.com/office/drawing/2014/main" val="252790156"/>
                  </a:ext>
                </a:extLst>
              </a:tr>
              <a:tr h="459014">
                <a:tc>
                  <a:txBody>
                    <a:bodyPr/>
                    <a:lstStyle/>
                    <a:p>
                      <a:pPr algn="ctr"/>
                      <a:r>
                        <a:rPr lang="en-US" dirty="0">
                          <a:solidFill>
                            <a:schemeClr val="bg1"/>
                          </a:solidFill>
                        </a:rPr>
                        <a:t>Prior</a:t>
                      </a:r>
                    </a:p>
                  </a:txBody>
                  <a:tcPr anchor="ctr"/>
                </a:tc>
                <a:tc>
                  <a:txBody>
                    <a:bodyPr/>
                    <a:lstStyle/>
                    <a:p>
                      <a:pPr algn="ctr"/>
                      <a:r>
                        <a:rPr lang="en-US" dirty="0">
                          <a:solidFill>
                            <a:schemeClr val="bg1"/>
                          </a:solidFill>
                        </a:rPr>
                        <a:t>0.04</a:t>
                      </a:r>
                    </a:p>
                  </a:txBody>
                  <a:tcPr anchor="ctr"/>
                </a:tc>
                <a:tc>
                  <a:txBody>
                    <a:bodyPr/>
                    <a:lstStyle/>
                    <a:p>
                      <a:pPr algn="ctr"/>
                      <a:r>
                        <a:rPr lang="en-US" dirty="0">
                          <a:solidFill>
                            <a:schemeClr val="bg1"/>
                          </a:solidFill>
                        </a:rPr>
                        <a:t>-0.13</a:t>
                      </a:r>
                    </a:p>
                  </a:txBody>
                  <a:tcPr anchor="ctr"/>
                </a:tc>
                <a:extLst>
                  <a:ext uri="{0D108BD9-81ED-4DB2-BD59-A6C34878D82A}">
                    <a16:rowId xmlns:a16="http://schemas.microsoft.com/office/drawing/2014/main" val="4056238301"/>
                  </a:ext>
                </a:extLst>
              </a:tr>
              <a:tr h="459014">
                <a:tc>
                  <a:txBody>
                    <a:bodyPr/>
                    <a:lstStyle/>
                    <a:p>
                      <a:pPr algn="ctr"/>
                      <a:r>
                        <a:rPr lang="en-US" dirty="0">
                          <a:solidFill>
                            <a:schemeClr val="bg1"/>
                          </a:solidFill>
                        </a:rPr>
                        <a:t>IS</a:t>
                      </a:r>
                    </a:p>
                  </a:txBody>
                  <a:tcPr anchor="ctr"/>
                </a:tc>
                <a:tc>
                  <a:txBody>
                    <a:bodyPr/>
                    <a:lstStyle/>
                    <a:p>
                      <a:pPr algn="ctr"/>
                      <a:r>
                        <a:rPr lang="en-US" dirty="0">
                          <a:solidFill>
                            <a:schemeClr val="bg1"/>
                          </a:solidFill>
                        </a:rPr>
                        <a:t>-0.53</a:t>
                      </a:r>
                    </a:p>
                  </a:txBody>
                  <a:tcPr anchor="ctr"/>
                </a:tc>
                <a:tc>
                  <a:txBody>
                    <a:bodyPr/>
                    <a:lstStyle/>
                    <a:p>
                      <a:pPr algn="ctr"/>
                      <a:r>
                        <a:rPr lang="en-US" dirty="0">
                          <a:solidFill>
                            <a:schemeClr val="bg1"/>
                          </a:solidFill>
                        </a:rPr>
                        <a:t>-0.91</a:t>
                      </a:r>
                    </a:p>
                  </a:txBody>
                  <a:tcPr anchor="ctr"/>
                </a:tc>
                <a:extLst>
                  <a:ext uri="{0D108BD9-81ED-4DB2-BD59-A6C34878D82A}">
                    <a16:rowId xmlns:a16="http://schemas.microsoft.com/office/drawing/2014/main" val="4233169076"/>
                  </a:ext>
                </a:extLst>
              </a:tr>
              <a:tr h="459014">
                <a:tc>
                  <a:txBody>
                    <a:bodyPr/>
                    <a:lstStyle/>
                    <a:p>
                      <a:pPr algn="ctr"/>
                      <a:r>
                        <a:rPr lang="en-US" dirty="0">
                          <a:solidFill>
                            <a:schemeClr val="bg1"/>
                          </a:solidFill>
                        </a:rPr>
                        <a:t>LNLG</a:t>
                      </a:r>
                    </a:p>
                  </a:txBody>
                  <a:tcPr anchor="ctr"/>
                </a:tc>
                <a:tc>
                  <a:txBody>
                    <a:bodyPr/>
                    <a:lstStyle/>
                    <a:p>
                      <a:pPr algn="ctr"/>
                      <a:r>
                        <a:rPr lang="en-US" dirty="0">
                          <a:solidFill>
                            <a:schemeClr val="bg1"/>
                          </a:solidFill>
                        </a:rPr>
                        <a:t>0.34</a:t>
                      </a:r>
                    </a:p>
                  </a:txBody>
                  <a:tcPr anchor="ctr"/>
                </a:tc>
                <a:tc>
                  <a:txBody>
                    <a:bodyPr/>
                    <a:lstStyle/>
                    <a:p>
                      <a:pPr algn="ctr"/>
                      <a:r>
                        <a:rPr lang="en-US" dirty="0">
                          <a:solidFill>
                            <a:schemeClr val="bg1"/>
                          </a:solidFill>
                        </a:rPr>
                        <a:t>-0.54</a:t>
                      </a:r>
                    </a:p>
                  </a:txBody>
                  <a:tcPr anchor="ctr"/>
                </a:tc>
                <a:extLst>
                  <a:ext uri="{0D108BD9-81ED-4DB2-BD59-A6C34878D82A}">
                    <a16:rowId xmlns:a16="http://schemas.microsoft.com/office/drawing/2014/main" val="3977262603"/>
                  </a:ext>
                </a:extLst>
              </a:tr>
              <a:tr h="459014">
                <a:tc>
                  <a:txBody>
                    <a:bodyPr/>
                    <a:lstStyle/>
                    <a:p>
                      <a:pPr algn="ctr"/>
                      <a:r>
                        <a:rPr lang="en-US" dirty="0">
                          <a:solidFill>
                            <a:schemeClr val="bg1"/>
                          </a:solidFill>
                        </a:rPr>
                        <a:t>LNLGIS</a:t>
                      </a:r>
                    </a:p>
                  </a:txBody>
                  <a:tcPr anchor="ctr"/>
                </a:tc>
                <a:tc>
                  <a:txBody>
                    <a:bodyPr/>
                    <a:lstStyle/>
                    <a:p>
                      <a:pPr algn="ctr"/>
                      <a:r>
                        <a:rPr lang="en-US" dirty="0">
                          <a:solidFill>
                            <a:schemeClr val="bg1"/>
                          </a:solidFill>
                        </a:rPr>
                        <a:t>0.50</a:t>
                      </a:r>
                    </a:p>
                  </a:txBody>
                  <a:tcPr anchor="ctr"/>
                </a:tc>
                <a:tc>
                  <a:txBody>
                    <a:bodyPr/>
                    <a:lstStyle/>
                    <a:p>
                      <a:pPr algn="ctr"/>
                      <a:r>
                        <a:rPr lang="en-US" dirty="0">
                          <a:solidFill>
                            <a:schemeClr val="bg1"/>
                          </a:solidFill>
                        </a:rPr>
                        <a:t>-0.80</a:t>
                      </a:r>
                    </a:p>
                  </a:txBody>
                  <a:tcPr anchor="ctr"/>
                </a:tc>
                <a:extLst>
                  <a:ext uri="{0D108BD9-81ED-4DB2-BD59-A6C34878D82A}">
                    <a16:rowId xmlns:a16="http://schemas.microsoft.com/office/drawing/2014/main" val="2417308430"/>
                  </a:ext>
                </a:extLst>
              </a:tr>
              <a:tr h="459014">
                <a:tc>
                  <a:txBody>
                    <a:bodyPr/>
                    <a:lstStyle/>
                    <a:p>
                      <a:pPr algn="ctr"/>
                      <a:r>
                        <a:rPr lang="en-US" dirty="0">
                          <a:solidFill>
                            <a:schemeClr val="bg1"/>
                          </a:solidFill>
                        </a:rPr>
                        <a:t>LNLGOGIS</a:t>
                      </a:r>
                    </a:p>
                  </a:txBody>
                  <a:tcPr anchor="ctr"/>
                </a:tc>
                <a:tc>
                  <a:txBody>
                    <a:bodyPr/>
                    <a:lstStyle/>
                    <a:p>
                      <a:pPr algn="ctr"/>
                      <a:r>
                        <a:rPr lang="en-US" dirty="0">
                          <a:solidFill>
                            <a:schemeClr val="bg1"/>
                          </a:solidFill>
                        </a:rPr>
                        <a:t>0.78</a:t>
                      </a:r>
                    </a:p>
                  </a:txBody>
                  <a:tcPr anchor="ctr"/>
                </a:tc>
                <a:tc>
                  <a:txBody>
                    <a:bodyPr/>
                    <a:lstStyle/>
                    <a:p>
                      <a:pPr algn="ctr"/>
                      <a:r>
                        <a:rPr lang="en-US" dirty="0">
                          <a:solidFill>
                            <a:schemeClr val="bg1"/>
                          </a:solidFill>
                        </a:rPr>
                        <a:t>-0.30</a:t>
                      </a:r>
                    </a:p>
                  </a:txBody>
                  <a:tcPr anchor="ctr"/>
                </a:tc>
                <a:extLst>
                  <a:ext uri="{0D108BD9-81ED-4DB2-BD59-A6C34878D82A}">
                    <a16:rowId xmlns:a16="http://schemas.microsoft.com/office/drawing/2014/main" val="1781368679"/>
                  </a:ext>
                </a:extLst>
              </a:tr>
              <a:tr h="459014">
                <a:tc>
                  <a:txBody>
                    <a:bodyPr/>
                    <a:lstStyle/>
                    <a:p>
                      <a:pPr algn="ctr"/>
                      <a:r>
                        <a:rPr lang="en-US" dirty="0">
                          <a:solidFill>
                            <a:schemeClr val="bg1"/>
                          </a:solidFill>
                        </a:rPr>
                        <a:t>OG</a:t>
                      </a:r>
                    </a:p>
                  </a:txBody>
                  <a:tcPr anchor="ctr"/>
                </a:tc>
                <a:tc>
                  <a:txBody>
                    <a:bodyPr/>
                    <a:lstStyle/>
                    <a:p>
                      <a:pPr algn="ctr"/>
                      <a:r>
                        <a:rPr lang="en-US" dirty="0">
                          <a:solidFill>
                            <a:schemeClr val="bg1"/>
                          </a:solidFill>
                        </a:rPr>
                        <a:t>-0.14</a:t>
                      </a:r>
                    </a:p>
                  </a:txBody>
                  <a:tcPr anchor="ctr"/>
                </a:tc>
                <a:tc>
                  <a:txBody>
                    <a:bodyPr/>
                    <a:lstStyle/>
                    <a:p>
                      <a:pPr algn="ctr"/>
                      <a:r>
                        <a:rPr lang="en-US" dirty="0">
                          <a:solidFill>
                            <a:schemeClr val="bg1"/>
                          </a:solidFill>
                        </a:rPr>
                        <a:t>-0.71</a:t>
                      </a:r>
                    </a:p>
                  </a:txBody>
                  <a:tcPr anchor="ctr"/>
                </a:tc>
                <a:extLst>
                  <a:ext uri="{0D108BD9-81ED-4DB2-BD59-A6C34878D82A}">
                    <a16:rowId xmlns:a16="http://schemas.microsoft.com/office/drawing/2014/main" val="3963048563"/>
                  </a:ext>
                </a:extLst>
              </a:tr>
            </a:tbl>
          </a:graphicData>
        </a:graphic>
      </p:graphicFrame>
    </p:spTree>
    <p:extLst>
      <p:ext uri="{BB962C8B-B14F-4D97-AF65-F5344CB8AC3E}">
        <p14:creationId xmlns:p14="http://schemas.microsoft.com/office/powerpoint/2010/main" val="302455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23</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39A929D9-CA8A-774D-9D4F-B4E0396476D3}"/>
              </a:ext>
            </a:extLst>
          </p:cNvPr>
          <p:cNvSpPr txBox="1"/>
          <p:nvPr/>
        </p:nvSpPr>
        <p:spPr>
          <a:xfrm>
            <a:off x="112844" y="115898"/>
            <a:ext cx="2950551" cy="861774"/>
          </a:xfrm>
          <a:prstGeom prst="rect">
            <a:avLst/>
          </a:prstGeom>
          <a:noFill/>
        </p:spPr>
        <p:txBody>
          <a:bodyPr wrap="none" rtlCol="0">
            <a:spAutoFit/>
          </a:bodyPr>
          <a:lstStyle/>
          <a:p>
            <a:r>
              <a:rPr lang="en-US" dirty="0">
                <a:solidFill>
                  <a:srgbClr val="FFFF00"/>
                </a:solidFill>
              </a:rPr>
              <a:t>The West African Monsoon</a:t>
            </a:r>
          </a:p>
          <a:p>
            <a:r>
              <a:rPr lang="en-US" sz="1400" dirty="0"/>
              <a:t>Annual cycle of the ITCZ</a:t>
            </a:r>
          </a:p>
          <a:p>
            <a:endParaRPr lang="en-US" dirty="0"/>
          </a:p>
        </p:txBody>
      </p:sp>
      <p:pic>
        <p:nvPicPr>
          <p:cNvPr id="18" name="Picture 17">
            <a:extLst>
              <a:ext uri="{FF2B5EF4-FFF2-40B4-BE49-F238E27FC236}">
                <a16:creationId xmlns:a16="http://schemas.microsoft.com/office/drawing/2014/main" id="{7168C239-194C-2947-928F-0AD8498F8252}"/>
              </a:ext>
            </a:extLst>
          </p:cNvPr>
          <p:cNvPicPr>
            <a:picLocks noChangeAspect="1"/>
          </p:cNvPicPr>
          <p:nvPr/>
        </p:nvPicPr>
        <p:blipFill>
          <a:blip r:embed="rId3"/>
          <a:stretch>
            <a:fillRect/>
          </a:stretch>
        </p:blipFill>
        <p:spPr>
          <a:xfrm>
            <a:off x="6142957" y="1123950"/>
            <a:ext cx="2832354" cy="3200400"/>
          </a:xfrm>
          <a:prstGeom prst="rect">
            <a:avLst/>
          </a:prstGeom>
        </p:spPr>
      </p:pic>
      <p:sp>
        <p:nvSpPr>
          <p:cNvPr id="19" name="TextBox 18">
            <a:extLst>
              <a:ext uri="{FF2B5EF4-FFF2-40B4-BE49-F238E27FC236}">
                <a16:creationId xmlns:a16="http://schemas.microsoft.com/office/drawing/2014/main" id="{531385B3-9B16-1D4E-8E47-3952DA530F1E}"/>
              </a:ext>
            </a:extLst>
          </p:cNvPr>
          <p:cNvSpPr txBox="1"/>
          <p:nvPr/>
        </p:nvSpPr>
        <p:spPr>
          <a:xfrm>
            <a:off x="6128489" y="613886"/>
            <a:ext cx="2678881" cy="738664"/>
          </a:xfrm>
          <a:prstGeom prst="rect">
            <a:avLst/>
          </a:prstGeom>
          <a:noFill/>
        </p:spPr>
        <p:txBody>
          <a:bodyPr wrap="square" rtlCol="0">
            <a:spAutoFit/>
          </a:bodyPr>
          <a:lstStyle/>
          <a:p>
            <a:pPr algn="ctr"/>
            <a:r>
              <a:rPr lang="en-US" sz="1400" b="1" dirty="0"/>
              <a:t>MODIS NDVI 20-year climatology </a:t>
            </a:r>
          </a:p>
          <a:p>
            <a:pPr algn="ctr"/>
            <a:endParaRPr lang="en-US" sz="1400" b="1" dirty="0"/>
          </a:p>
        </p:txBody>
      </p:sp>
      <p:pic>
        <p:nvPicPr>
          <p:cNvPr id="5" name="Picture 4">
            <a:extLst>
              <a:ext uri="{FF2B5EF4-FFF2-40B4-BE49-F238E27FC236}">
                <a16:creationId xmlns:a16="http://schemas.microsoft.com/office/drawing/2014/main" id="{41BC3120-ED3F-D940-ACE7-F6C51118BE6E}"/>
              </a:ext>
            </a:extLst>
          </p:cNvPr>
          <p:cNvPicPr>
            <a:picLocks noChangeAspect="1"/>
          </p:cNvPicPr>
          <p:nvPr/>
        </p:nvPicPr>
        <p:blipFill>
          <a:blip r:embed="rId4"/>
          <a:stretch>
            <a:fillRect/>
          </a:stretch>
        </p:blipFill>
        <p:spPr>
          <a:xfrm>
            <a:off x="140824" y="934194"/>
            <a:ext cx="5878671" cy="3894619"/>
          </a:xfrm>
          <a:prstGeom prst="rect">
            <a:avLst/>
          </a:prstGeom>
        </p:spPr>
      </p:pic>
      <p:sp>
        <p:nvSpPr>
          <p:cNvPr id="7" name="TextBox 6">
            <a:extLst>
              <a:ext uri="{FF2B5EF4-FFF2-40B4-BE49-F238E27FC236}">
                <a16:creationId xmlns:a16="http://schemas.microsoft.com/office/drawing/2014/main" id="{5087E798-6669-BC4C-9FBD-58B2B9DEF7FA}"/>
              </a:ext>
            </a:extLst>
          </p:cNvPr>
          <p:cNvSpPr txBox="1"/>
          <p:nvPr/>
        </p:nvSpPr>
        <p:spPr>
          <a:xfrm>
            <a:off x="1524000" y="1099738"/>
            <a:ext cx="1236236" cy="369332"/>
          </a:xfrm>
          <a:prstGeom prst="rect">
            <a:avLst/>
          </a:prstGeom>
          <a:solidFill>
            <a:schemeClr val="bg1"/>
          </a:solidFill>
        </p:spPr>
        <p:txBody>
          <a:bodyPr wrap="none" rtlCol="0">
            <a:spAutoFit/>
          </a:bodyPr>
          <a:lstStyle/>
          <a:p>
            <a:r>
              <a:rPr lang="en-US" dirty="0"/>
              <a:t>June-Sept</a:t>
            </a:r>
          </a:p>
        </p:txBody>
      </p:sp>
      <p:sp>
        <p:nvSpPr>
          <p:cNvPr id="17" name="TextBox 16">
            <a:extLst>
              <a:ext uri="{FF2B5EF4-FFF2-40B4-BE49-F238E27FC236}">
                <a16:creationId xmlns:a16="http://schemas.microsoft.com/office/drawing/2014/main" id="{EB568194-D555-3745-95D4-567B3F08462A}"/>
              </a:ext>
            </a:extLst>
          </p:cNvPr>
          <p:cNvSpPr txBox="1"/>
          <p:nvPr/>
        </p:nvSpPr>
        <p:spPr>
          <a:xfrm>
            <a:off x="4601901" y="1093756"/>
            <a:ext cx="1274708" cy="369332"/>
          </a:xfrm>
          <a:prstGeom prst="rect">
            <a:avLst/>
          </a:prstGeom>
          <a:solidFill>
            <a:schemeClr val="bg1"/>
          </a:solidFill>
        </p:spPr>
        <p:txBody>
          <a:bodyPr wrap="none" rtlCol="0">
            <a:spAutoFit/>
          </a:bodyPr>
          <a:lstStyle/>
          <a:p>
            <a:r>
              <a:rPr lang="en-US" dirty="0"/>
              <a:t>Jan-March</a:t>
            </a:r>
          </a:p>
        </p:txBody>
      </p:sp>
    </p:spTree>
    <p:extLst>
      <p:ext uri="{BB962C8B-B14F-4D97-AF65-F5344CB8AC3E}">
        <p14:creationId xmlns:p14="http://schemas.microsoft.com/office/powerpoint/2010/main" val="2950279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24</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39A929D9-CA8A-774D-9D4F-B4E0396476D3}"/>
              </a:ext>
            </a:extLst>
          </p:cNvPr>
          <p:cNvSpPr txBox="1"/>
          <p:nvPr/>
        </p:nvSpPr>
        <p:spPr>
          <a:xfrm>
            <a:off x="457200" y="405005"/>
            <a:ext cx="1762021" cy="861774"/>
          </a:xfrm>
          <a:prstGeom prst="rect">
            <a:avLst/>
          </a:prstGeom>
          <a:noFill/>
        </p:spPr>
        <p:txBody>
          <a:bodyPr wrap="none" rtlCol="0">
            <a:spAutoFit/>
          </a:bodyPr>
          <a:lstStyle/>
          <a:p>
            <a:r>
              <a:rPr lang="en-US" dirty="0">
                <a:solidFill>
                  <a:srgbClr val="FFFF00"/>
                </a:solidFill>
              </a:rPr>
              <a:t>Harmattan dust</a:t>
            </a:r>
          </a:p>
          <a:p>
            <a:r>
              <a:rPr lang="en-US" sz="1400" dirty="0"/>
              <a:t>boreal winter </a:t>
            </a:r>
          </a:p>
          <a:p>
            <a:endParaRPr lang="en-US" dirty="0"/>
          </a:p>
        </p:txBody>
      </p:sp>
      <p:grpSp>
        <p:nvGrpSpPr>
          <p:cNvPr id="16" name="Group 15">
            <a:extLst>
              <a:ext uri="{FF2B5EF4-FFF2-40B4-BE49-F238E27FC236}">
                <a16:creationId xmlns:a16="http://schemas.microsoft.com/office/drawing/2014/main" id="{E527ECE2-46AA-144D-BF02-DF079DB03827}"/>
              </a:ext>
            </a:extLst>
          </p:cNvPr>
          <p:cNvGrpSpPr/>
          <p:nvPr/>
        </p:nvGrpSpPr>
        <p:grpSpPr>
          <a:xfrm>
            <a:off x="0" y="1885950"/>
            <a:ext cx="6324600" cy="3269151"/>
            <a:chOff x="0" y="2571750"/>
            <a:chExt cx="5363737" cy="2583351"/>
          </a:xfrm>
        </p:grpSpPr>
        <p:pic>
          <p:nvPicPr>
            <p:cNvPr id="6" name="Picture 5">
              <a:extLst>
                <a:ext uri="{FF2B5EF4-FFF2-40B4-BE49-F238E27FC236}">
                  <a16:creationId xmlns:a16="http://schemas.microsoft.com/office/drawing/2014/main" id="{E2B8DC32-C473-5446-ABEA-F26662E71D13}"/>
                </a:ext>
              </a:extLst>
            </p:cNvPr>
            <p:cNvPicPr>
              <a:picLocks noChangeAspect="1"/>
            </p:cNvPicPr>
            <p:nvPr/>
          </p:nvPicPr>
          <p:blipFill>
            <a:blip r:embed="rId3"/>
            <a:stretch>
              <a:fillRect/>
            </a:stretch>
          </p:blipFill>
          <p:spPr>
            <a:xfrm>
              <a:off x="0" y="2571750"/>
              <a:ext cx="5363737" cy="2583351"/>
            </a:xfrm>
            <a:prstGeom prst="rect">
              <a:avLst/>
            </a:prstGeom>
          </p:spPr>
        </p:pic>
        <p:sp>
          <p:nvSpPr>
            <p:cNvPr id="13" name="TextBox 12">
              <a:extLst>
                <a:ext uri="{FF2B5EF4-FFF2-40B4-BE49-F238E27FC236}">
                  <a16:creationId xmlns:a16="http://schemas.microsoft.com/office/drawing/2014/main" id="{0536B2F7-CEBA-824A-9095-E56B208A8C12}"/>
                </a:ext>
              </a:extLst>
            </p:cNvPr>
            <p:cNvSpPr txBox="1"/>
            <p:nvPr/>
          </p:nvSpPr>
          <p:spPr>
            <a:xfrm>
              <a:off x="0" y="4181023"/>
              <a:ext cx="1917513" cy="969496"/>
            </a:xfrm>
            <a:prstGeom prst="rect">
              <a:avLst/>
            </a:prstGeom>
            <a:noFill/>
          </p:spPr>
          <p:txBody>
            <a:bodyPr wrap="none" rtlCol="0">
              <a:spAutoFit/>
            </a:bodyPr>
            <a:lstStyle/>
            <a:p>
              <a:endParaRPr lang="en-US" dirty="0"/>
            </a:p>
            <a:p>
              <a:r>
                <a:rPr lang="en-US" sz="1400" dirty="0"/>
                <a:t>Northern Nigeria</a:t>
              </a:r>
            </a:p>
            <a:p>
              <a:r>
                <a:rPr lang="en-US" sz="1400" dirty="0"/>
                <a:t>November 2018</a:t>
              </a:r>
            </a:p>
            <a:p>
              <a:r>
                <a:rPr lang="en-US" sz="1100" dirty="0"/>
                <a:t>Credit: </a:t>
              </a:r>
              <a:r>
                <a:rPr lang="en-US" sz="1100" dirty="0" err="1"/>
                <a:t>Adaobi</a:t>
              </a:r>
              <a:r>
                <a:rPr lang="en-US" sz="1100" dirty="0"/>
                <a:t> </a:t>
              </a:r>
              <a:r>
                <a:rPr lang="en-US" sz="1100" dirty="0" err="1"/>
                <a:t>Onyeakagbu</a:t>
              </a:r>
              <a:endParaRPr lang="en-US" sz="1100" dirty="0"/>
            </a:p>
          </p:txBody>
        </p:sp>
      </p:grpSp>
      <p:grpSp>
        <p:nvGrpSpPr>
          <p:cNvPr id="15" name="Group 14">
            <a:extLst>
              <a:ext uri="{FF2B5EF4-FFF2-40B4-BE49-F238E27FC236}">
                <a16:creationId xmlns:a16="http://schemas.microsoft.com/office/drawing/2014/main" id="{FF4C1B95-B705-0641-8C02-260F6E3AF337}"/>
              </a:ext>
            </a:extLst>
          </p:cNvPr>
          <p:cNvGrpSpPr/>
          <p:nvPr/>
        </p:nvGrpSpPr>
        <p:grpSpPr>
          <a:xfrm>
            <a:off x="4267200" y="1206"/>
            <a:ext cx="4871977" cy="3865944"/>
            <a:chOff x="-23446" y="0"/>
            <a:chExt cx="4176611" cy="3314646"/>
          </a:xfrm>
        </p:grpSpPr>
        <p:pic>
          <p:nvPicPr>
            <p:cNvPr id="3" name="Picture 2">
              <a:extLst>
                <a:ext uri="{FF2B5EF4-FFF2-40B4-BE49-F238E27FC236}">
                  <a16:creationId xmlns:a16="http://schemas.microsoft.com/office/drawing/2014/main" id="{96E2783C-7116-8347-9C4B-356A34A67CEB}"/>
                </a:ext>
              </a:extLst>
            </p:cNvPr>
            <p:cNvPicPr>
              <a:picLocks noChangeAspect="1"/>
            </p:cNvPicPr>
            <p:nvPr/>
          </p:nvPicPr>
          <p:blipFill>
            <a:blip r:embed="rId4"/>
            <a:stretch>
              <a:fillRect/>
            </a:stretch>
          </p:blipFill>
          <p:spPr>
            <a:xfrm>
              <a:off x="0" y="0"/>
              <a:ext cx="4153165" cy="2997201"/>
            </a:xfrm>
            <a:prstGeom prst="rect">
              <a:avLst/>
            </a:prstGeom>
          </p:spPr>
        </p:pic>
        <p:sp>
          <p:nvSpPr>
            <p:cNvPr id="12" name="TextBox 11">
              <a:extLst>
                <a:ext uri="{FF2B5EF4-FFF2-40B4-BE49-F238E27FC236}">
                  <a16:creationId xmlns:a16="http://schemas.microsoft.com/office/drawing/2014/main" id="{8B3E783B-3A7B-5845-AFE8-2E1D3B07BEA7}"/>
                </a:ext>
              </a:extLst>
            </p:cNvPr>
            <p:cNvSpPr txBox="1"/>
            <p:nvPr/>
          </p:nvSpPr>
          <p:spPr>
            <a:xfrm>
              <a:off x="-23446" y="2068151"/>
              <a:ext cx="2719014" cy="1246495"/>
            </a:xfrm>
            <a:prstGeom prst="rect">
              <a:avLst/>
            </a:prstGeom>
            <a:noFill/>
          </p:spPr>
          <p:txBody>
            <a:bodyPr wrap="none" rtlCol="0">
              <a:spAutoFit/>
            </a:bodyPr>
            <a:lstStyle/>
            <a:p>
              <a:endParaRPr lang="en-US" dirty="0"/>
            </a:p>
            <a:p>
              <a:r>
                <a:rPr lang="en-US" sz="1400" dirty="0"/>
                <a:t>Dakar, Senegal</a:t>
              </a:r>
            </a:p>
            <a:p>
              <a:r>
                <a:rPr lang="en-US" sz="1400" dirty="0"/>
                <a:t>February 18, 2021</a:t>
              </a:r>
            </a:p>
            <a:p>
              <a:r>
                <a:rPr lang="en-US" sz="1100" dirty="0"/>
                <a:t>Credit: REUTERS/Zohra </a:t>
              </a:r>
              <a:r>
                <a:rPr lang="en-US" sz="1100" dirty="0" err="1"/>
                <a:t>Bensemra</a:t>
              </a:r>
              <a:r>
                <a:rPr lang="en-US" sz="1100" dirty="0"/>
                <a:t> TPX</a:t>
              </a:r>
            </a:p>
            <a:p>
              <a:endParaRPr lang="en-US" dirty="0"/>
            </a:p>
          </p:txBody>
        </p:sp>
      </p:grpSp>
    </p:spTree>
    <p:extLst>
      <p:ext uri="{BB962C8B-B14F-4D97-AF65-F5344CB8AC3E}">
        <p14:creationId xmlns:p14="http://schemas.microsoft.com/office/powerpoint/2010/main" val="45427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25</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2677639" cy="3139321"/>
          </a:xfrm>
          <a:prstGeom prst="rect">
            <a:avLst/>
          </a:prstGeom>
          <a:noFill/>
        </p:spPr>
        <p:txBody>
          <a:bodyPr wrap="square" rtlCol="0">
            <a:spAutoFit/>
          </a:bodyPr>
          <a:lstStyle/>
          <a:p>
            <a:r>
              <a:rPr lang="en-US" dirty="0">
                <a:solidFill>
                  <a:schemeClr val="accent1">
                    <a:lumMod val="20000"/>
                    <a:lumOff val="80000"/>
                  </a:schemeClr>
                </a:solidFill>
              </a:rPr>
              <a:t>Major aerosol sources</a:t>
            </a:r>
          </a:p>
          <a:p>
            <a:pPr marL="285750" indent="-285750">
              <a:buFont typeface="Arial" panose="020B0604020202020204" pitchFamily="34" charset="0"/>
              <a:buChar char="•"/>
            </a:pPr>
            <a:r>
              <a:rPr lang="en-US" dirty="0"/>
              <a:t>Biomass burning</a:t>
            </a:r>
          </a:p>
          <a:p>
            <a:pPr marL="285750" indent="-285750">
              <a:buFont typeface="Arial" panose="020B0604020202020204" pitchFamily="34" charset="0"/>
              <a:buChar char="•"/>
            </a:pPr>
            <a:r>
              <a:rPr lang="en-US" dirty="0"/>
              <a:t>Industrialization</a:t>
            </a:r>
          </a:p>
          <a:p>
            <a:pPr marL="285750" indent="-285750">
              <a:buFont typeface="Arial" panose="020B0604020202020204" pitchFamily="34" charset="0"/>
              <a:buChar char="•"/>
            </a:pPr>
            <a:r>
              <a:rPr lang="en-US" dirty="0"/>
              <a:t>Harmattan dust</a:t>
            </a:r>
          </a:p>
          <a:p>
            <a:endParaRPr lang="en-US" dirty="0">
              <a:solidFill>
                <a:schemeClr val="accent1">
                  <a:lumMod val="20000"/>
                  <a:lumOff val="80000"/>
                </a:schemeClr>
              </a:solidFill>
            </a:endParaRPr>
          </a:p>
          <a:p>
            <a:r>
              <a:rPr lang="en-US" dirty="0"/>
              <a:t>~780,000 premature deaths annually </a:t>
            </a:r>
            <a:r>
              <a:rPr lang="en-US" dirty="0">
                <a:solidFill>
                  <a:schemeClr val="accent1">
                    <a:lumMod val="20000"/>
                    <a:lumOff val="80000"/>
                  </a:schemeClr>
                </a:solidFill>
              </a:rPr>
              <a:t>in Africa due to air pollution. Of these </a:t>
            </a:r>
            <a:r>
              <a:rPr lang="en-US" dirty="0"/>
              <a:t>~71% are due to natural sources </a:t>
            </a:r>
            <a:r>
              <a:rPr lang="en-US" dirty="0">
                <a:solidFill>
                  <a:schemeClr val="accent1">
                    <a:lumMod val="20000"/>
                    <a:lumOff val="80000"/>
                  </a:schemeClr>
                </a:solidFill>
              </a:rPr>
              <a:t>(Bauer </a:t>
            </a:r>
            <a:r>
              <a:rPr lang="en-US" i="1" dirty="0">
                <a:solidFill>
                  <a:schemeClr val="accent1">
                    <a:lumMod val="20000"/>
                    <a:lumOff val="80000"/>
                  </a:schemeClr>
                </a:solidFill>
              </a:rPr>
              <a:t>et al. </a:t>
            </a:r>
            <a:r>
              <a:rPr lang="en-US" dirty="0">
                <a:solidFill>
                  <a:schemeClr val="accent1">
                    <a:lumMod val="20000"/>
                    <a:lumOff val="80000"/>
                  </a:schemeClr>
                </a:solidFill>
              </a:rPr>
              <a:t>2019).</a:t>
            </a:r>
          </a:p>
        </p:txBody>
      </p:sp>
      <p:grpSp>
        <p:nvGrpSpPr>
          <p:cNvPr id="20" name="Group 19">
            <a:extLst>
              <a:ext uri="{FF2B5EF4-FFF2-40B4-BE49-F238E27FC236}">
                <a16:creationId xmlns:a16="http://schemas.microsoft.com/office/drawing/2014/main" id="{266FFF71-A639-194E-B86A-092F316356E2}"/>
              </a:ext>
            </a:extLst>
          </p:cNvPr>
          <p:cNvGrpSpPr/>
          <p:nvPr/>
        </p:nvGrpSpPr>
        <p:grpSpPr>
          <a:xfrm>
            <a:off x="4038600" y="1554480"/>
            <a:ext cx="4849531" cy="3559612"/>
            <a:chOff x="4572000" y="285750"/>
            <a:chExt cx="4392331" cy="3295650"/>
          </a:xfrm>
        </p:grpSpPr>
        <p:sp>
          <p:nvSpPr>
            <p:cNvPr id="17" name="Rectangle 16">
              <a:extLst>
                <a:ext uri="{FF2B5EF4-FFF2-40B4-BE49-F238E27FC236}">
                  <a16:creationId xmlns:a16="http://schemas.microsoft.com/office/drawing/2014/main" id="{449C526B-16E6-DD44-8416-F6CD54BE43C7}"/>
                </a:ext>
              </a:extLst>
            </p:cNvPr>
            <p:cNvSpPr/>
            <p:nvPr/>
          </p:nvSpPr>
          <p:spPr bwMode="auto">
            <a:xfrm>
              <a:off x="4572000" y="285750"/>
              <a:ext cx="4374969" cy="3295650"/>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6" name="Picture 15">
              <a:extLst>
                <a:ext uri="{FF2B5EF4-FFF2-40B4-BE49-F238E27FC236}">
                  <a16:creationId xmlns:a16="http://schemas.microsoft.com/office/drawing/2014/main" id="{80B13400-F2EB-FA42-A238-D80833CC1891}"/>
                </a:ext>
              </a:extLst>
            </p:cNvPr>
            <p:cNvPicPr>
              <a:picLocks noChangeAspect="1"/>
            </p:cNvPicPr>
            <p:nvPr/>
          </p:nvPicPr>
          <p:blipFill>
            <a:blip r:embed="rId3"/>
            <a:stretch>
              <a:fillRect/>
            </a:stretch>
          </p:blipFill>
          <p:spPr>
            <a:xfrm>
              <a:off x="4572181" y="285750"/>
              <a:ext cx="4374969" cy="3059168"/>
            </a:xfrm>
            <a:prstGeom prst="rect">
              <a:avLst/>
            </a:prstGeom>
          </p:spPr>
        </p:pic>
        <p:sp>
          <p:nvSpPr>
            <p:cNvPr id="19" name="TextBox 18">
              <a:extLst>
                <a:ext uri="{FF2B5EF4-FFF2-40B4-BE49-F238E27FC236}">
                  <a16:creationId xmlns:a16="http://schemas.microsoft.com/office/drawing/2014/main" id="{3EFE8675-47D6-074D-B6B6-C5C769FAD762}"/>
                </a:ext>
              </a:extLst>
            </p:cNvPr>
            <p:cNvSpPr txBox="1"/>
            <p:nvPr/>
          </p:nvSpPr>
          <p:spPr>
            <a:xfrm>
              <a:off x="5179320" y="3304573"/>
              <a:ext cx="3785011" cy="261610"/>
            </a:xfrm>
            <a:prstGeom prst="rect">
              <a:avLst/>
            </a:prstGeom>
            <a:noFill/>
          </p:spPr>
          <p:txBody>
            <a:bodyPr wrap="none" rtlCol="0">
              <a:spAutoFit/>
            </a:bodyPr>
            <a:lstStyle/>
            <a:p>
              <a:r>
                <a:rPr lang="en-US" sz="1100" dirty="0">
                  <a:solidFill>
                    <a:schemeClr val="bg1"/>
                  </a:solidFill>
                </a:rPr>
                <a:t>Bauer </a:t>
              </a:r>
              <a:r>
                <a:rPr lang="en-US" sz="1100" i="1" dirty="0">
                  <a:solidFill>
                    <a:schemeClr val="bg1"/>
                  </a:solidFill>
                </a:rPr>
                <a:t>et al. </a:t>
              </a:r>
              <a:r>
                <a:rPr lang="en-US" sz="1100" dirty="0">
                  <a:solidFill>
                    <a:schemeClr val="bg1"/>
                  </a:solidFill>
                </a:rPr>
                <a:t>(2019) https://</a:t>
              </a:r>
              <a:r>
                <a:rPr lang="en-US" sz="1100" dirty="0" err="1">
                  <a:solidFill>
                    <a:schemeClr val="bg1"/>
                  </a:solidFill>
                </a:rPr>
                <a:t>doi.org</a:t>
              </a:r>
              <a:r>
                <a:rPr lang="en-US" sz="1100" dirty="0">
                  <a:solidFill>
                    <a:schemeClr val="bg1"/>
                  </a:solidFill>
                </a:rPr>
                <a:t>/10.1029/2018JD029336</a:t>
              </a:r>
            </a:p>
          </p:txBody>
        </p:sp>
      </p:grpSp>
      <p:sp>
        <p:nvSpPr>
          <p:cNvPr id="26" name="TextBox 25">
            <a:extLst>
              <a:ext uri="{FF2B5EF4-FFF2-40B4-BE49-F238E27FC236}">
                <a16:creationId xmlns:a16="http://schemas.microsoft.com/office/drawing/2014/main" id="{4FD3F553-67D0-254E-AD3A-1C8DF169D023}"/>
              </a:ext>
            </a:extLst>
          </p:cNvPr>
          <p:cNvSpPr txBox="1"/>
          <p:nvPr/>
        </p:nvSpPr>
        <p:spPr>
          <a:xfrm>
            <a:off x="123092" y="133350"/>
            <a:ext cx="2467708" cy="1200329"/>
          </a:xfrm>
          <a:prstGeom prst="rect">
            <a:avLst/>
          </a:prstGeom>
          <a:noFill/>
        </p:spPr>
        <p:txBody>
          <a:bodyPr wrap="square" rtlCol="0">
            <a:spAutoFit/>
          </a:bodyPr>
          <a:lstStyle/>
          <a:p>
            <a:r>
              <a:rPr lang="en-US" dirty="0">
                <a:solidFill>
                  <a:srgbClr val="FFFF00"/>
                </a:solidFill>
              </a:rPr>
              <a:t>Measured, modeled, and retrieved AOD over Africa</a:t>
            </a:r>
          </a:p>
          <a:p>
            <a:endParaRPr lang="en-US" dirty="0">
              <a:solidFill>
                <a:srgbClr val="FFFF00"/>
              </a:solidFill>
            </a:endParaRPr>
          </a:p>
        </p:txBody>
      </p:sp>
      <p:sp>
        <p:nvSpPr>
          <p:cNvPr id="28" name="TextBox 27">
            <a:extLst>
              <a:ext uri="{FF2B5EF4-FFF2-40B4-BE49-F238E27FC236}">
                <a16:creationId xmlns:a16="http://schemas.microsoft.com/office/drawing/2014/main" id="{62BC09E6-6B4E-E641-B5E6-430309557EB8}"/>
              </a:ext>
            </a:extLst>
          </p:cNvPr>
          <p:cNvSpPr txBox="1"/>
          <p:nvPr/>
        </p:nvSpPr>
        <p:spPr>
          <a:xfrm>
            <a:off x="3300882" y="1962150"/>
            <a:ext cx="689612" cy="276999"/>
          </a:xfrm>
          <a:prstGeom prst="rect">
            <a:avLst/>
          </a:prstGeom>
          <a:noFill/>
        </p:spPr>
        <p:txBody>
          <a:bodyPr wrap="none" rtlCol="0">
            <a:spAutoFit/>
          </a:bodyPr>
          <a:lstStyle/>
          <a:p>
            <a:pPr algn="r"/>
            <a:r>
              <a:rPr lang="en-US" sz="1200" dirty="0"/>
              <a:t>MODIS</a:t>
            </a:r>
          </a:p>
        </p:txBody>
      </p:sp>
      <p:sp>
        <p:nvSpPr>
          <p:cNvPr id="29" name="TextBox 28">
            <a:extLst>
              <a:ext uri="{FF2B5EF4-FFF2-40B4-BE49-F238E27FC236}">
                <a16:creationId xmlns:a16="http://schemas.microsoft.com/office/drawing/2014/main" id="{04B19DD2-61DA-1743-B193-E8B0C4056285}"/>
              </a:ext>
            </a:extLst>
          </p:cNvPr>
          <p:cNvSpPr txBox="1"/>
          <p:nvPr/>
        </p:nvSpPr>
        <p:spPr>
          <a:xfrm>
            <a:off x="2678919" y="2975741"/>
            <a:ext cx="1311575" cy="461665"/>
          </a:xfrm>
          <a:prstGeom prst="rect">
            <a:avLst/>
          </a:prstGeom>
          <a:noFill/>
        </p:spPr>
        <p:txBody>
          <a:bodyPr wrap="square" rtlCol="0">
            <a:spAutoFit/>
          </a:bodyPr>
          <a:lstStyle/>
          <a:p>
            <a:pPr algn="r"/>
            <a:r>
              <a:rPr lang="en-US" sz="1200" dirty="0"/>
              <a:t>GISS-MATRIX model</a:t>
            </a:r>
          </a:p>
        </p:txBody>
      </p:sp>
      <p:sp>
        <p:nvSpPr>
          <p:cNvPr id="2" name="TextBox 1">
            <a:extLst>
              <a:ext uri="{FF2B5EF4-FFF2-40B4-BE49-F238E27FC236}">
                <a16:creationId xmlns:a16="http://schemas.microsoft.com/office/drawing/2014/main" id="{2C81B23C-2104-5A49-8F39-B592D8DBE994}"/>
              </a:ext>
            </a:extLst>
          </p:cNvPr>
          <p:cNvSpPr txBox="1"/>
          <p:nvPr/>
        </p:nvSpPr>
        <p:spPr>
          <a:xfrm>
            <a:off x="7924800" y="1200150"/>
            <a:ext cx="490840" cy="261610"/>
          </a:xfrm>
          <a:prstGeom prst="rect">
            <a:avLst/>
          </a:prstGeom>
          <a:noFill/>
        </p:spPr>
        <p:txBody>
          <a:bodyPr wrap="none" rtlCol="0">
            <a:spAutoFit/>
          </a:bodyPr>
          <a:lstStyle/>
          <a:p>
            <a:r>
              <a:rPr lang="en-US" sz="1100" dirty="0">
                <a:solidFill>
                  <a:schemeClr val="bg1"/>
                </a:solidFill>
              </a:rPr>
              <a:t>AOD</a:t>
            </a:r>
          </a:p>
        </p:txBody>
      </p:sp>
    </p:spTree>
    <p:extLst>
      <p:ext uri="{BB962C8B-B14F-4D97-AF65-F5344CB8AC3E}">
        <p14:creationId xmlns:p14="http://schemas.microsoft.com/office/powerpoint/2010/main" val="1491290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26</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2677639" cy="3139321"/>
          </a:xfrm>
          <a:prstGeom prst="rect">
            <a:avLst/>
          </a:prstGeom>
          <a:noFill/>
        </p:spPr>
        <p:txBody>
          <a:bodyPr wrap="square" rtlCol="0">
            <a:spAutoFit/>
          </a:bodyPr>
          <a:lstStyle/>
          <a:p>
            <a:r>
              <a:rPr lang="en-US" dirty="0">
                <a:solidFill>
                  <a:schemeClr val="accent1">
                    <a:lumMod val="20000"/>
                    <a:lumOff val="80000"/>
                  </a:schemeClr>
                </a:solidFill>
              </a:rPr>
              <a:t>Major aerosol sources</a:t>
            </a:r>
          </a:p>
          <a:p>
            <a:pPr marL="285750" indent="-285750">
              <a:buFont typeface="Arial" panose="020B0604020202020204" pitchFamily="34" charset="0"/>
              <a:buChar char="•"/>
            </a:pPr>
            <a:r>
              <a:rPr lang="en-US" dirty="0"/>
              <a:t>Biomass burning</a:t>
            </a:r>
          </a:p>
          <a:p>
            <a:pPr marL="285750" indent="-285750">
              <a:buFont typeface="Arial" panose="020B0604020202020204" pitchFamily="34" charset="0"/>
              <a:buChar char="•"/>
            </a:pPr>
            <a:r>
              <a:rPr lang="en-US" dirty="0"/>
              <a:t>Industrialization</a:t>
            </a:r>
          </a:p>
          <a:p>
            <a:pPr marL="285750" indent="-285750">
              <a:buFont typeface="Arial" panose="020B0604020202020204" pitchFamily="34" charset="0"/>
              <a:buChar char="•"/>
            </a:pPr>
            <a:r>
              <a:rPr lang="en-US" dirty="0"/>
              <a:t>Harmattan dust</a:t>
            </a:r>
          </a:p>
          <a:p>
            <a:endParaRPr lang="en-US" dirty="0">
              <a:solidFill>
                <a:schemeClr val="accent1">
                  <a:lumMod val="20000"/>
                  <a:lumOff val="80000"/>
                </a:schemeClr>
              </a:solidFill>
            </a:endParaRPr>
          </a:p>
          <a:p>
            <a:r>
              <a:rPr lang="en-US" dirty="0"/>
              <a:t>~780,000 premature deaths annually </a:t>
            </a:r>
            <a:r>
              <a:rPr lang="en-US" dirty="0">
                <a:solidFill>
                  <a:schemeClr val="accent1">
                    <a:lumMod val="20000"/>
                    <a:lumOff val="80000"/>
                  </a:schemeClr>
                </a:solidFill>
              </a:rPr>
              <a:t>in Africa due to air pollution. Of these </a:t>
            </a:r>
            <a:r>
              <a:rPr lang="en-US" dirty="0"/>
              <a:t>~71% are due to natural sources </a:t>
            </a:r>
            <a:r>
              <a:rPr lang="en-US" dirty="0">
                <a:solidFill>
                  <a:schemeClr val="accent1">
                    <a:lumMod val="20000"/>
                    <a:lumOff val="80000"/>
                  </a:schemeClr>
                </a:solidFill>
              </a:rPr>
              <a:t>(Bauer </a:t>
            </a:r>
            <a:r>
              <a:rPr lang="en-US" i="1" dirty="0">
                <a:solidFill>
                  <a:schemeClr val="accent1">
                    <a:lumMod val="20000"/>
                    <a:lumOff val="80000"/>
                  </a:schemeClr>
                </a:solidFill>
              </a:rPr>
              <a:t>et al. </a:t>
            </a:r>
            <a:r>
              <a:rPr lang="en-US" dirty="0">
                <a:solidFill>
                  <a:schemeClr val="accent1">
                    <a:lumMod val="20000"/>
                    <a:lumOff val="80000"/>
                  </a:schemeClr>
                </a:solidFill>
              </a:rPr>
              <a:t>2019).</a:t>
            </a:r>
          </a:p>
        </p:txBody>
      </p:sp>
      <p:grpSp>
        <p:nvGrpSpPr>
          <p:cNvPr id="13" name="Group 12">
            <a:extLst>
              <a:ext uri="{FF2B5EF4-FFF2-40B4-BE49-F238E27FC236}">
                <a16:creationId xmlns:a16="http://schemas.microsoft.com/office/drawing/2014/main" id="{BDEE2637-F8E0-B048-A022-035EECC8BD7E}"/>
              </a:ext>
            </a:extLst>
          </p:cNvPr>
          <p:cNvGrpSpPr/>
          <p:nvPr/>
        </p:nvGrpSpPr>
        <p:grpSpPr>
          <a:xfrm>
            <a:off x="4038600" y="182880"/>
            <a:ext cx="4849531" cy="4931212"/>
            <a:chOff x="3840480" y="182880"/>
            <a:chExt cx="4849531" cy="4931212"/>
          </a:xfrm>
        </p:grpSpPr>
        <p:grpSp>
          <p:nvGrpSpPr>
            <p:cNvPr id="20" name="Group 19">
              <a:extLst>
                <a:ext uri="{FF2B5EF4-FFF2-40B4-BE49-F238E27FC236}">
                  <a16:creationId xmlns:a16="http://schemas.microsoft.com/office/drawing/2014/main" id="{266FFF71-A639-194E-B86A-092F316356E2}"/>
                </a:ext>
              </a:extLst>
            </p:cNvPr>
            <p:cNvGrpSpPr/>
            <p:nvPr/>
          </p:nvGrpSpPr>
          <p:grpSpPr>
            <a:xfrm>
              <a:off x="3840480" y="1554480"/>
              <a:ext cx="4849531" cy="3559612"/>
              <a:chOff x="4572000" y="285750"/>
              <a:chExt cx="4392331" cy="3295650"/>
            </a:xfrm>
          </p:grpSpPr>
          <p:sp>
            <p:nvSpPr>
              <p:cNvPr id="17" name="Rectangle 16">
                <a:extLst>
                  <a:ext uri="{FF2B5EF4-FFF2-40B4-BE49-F238E27FC236}">
                    <a16:creationId xmlns:a16="http://schemas.microsoft.com/office/drawing/2014/main" id="{449C526B-16E6-DD44-8416-F6CD54BE43C7}"/>
                  </a:ext>
                </a:extLst>
              </p:cNvPr>
              <p:cNvSpPr/>
              <p:nvPr/>
            </p:nvSpPr>
            <p:spPr bwMode="auto">
              <a:xfrm>
                <a:off x="4572000" y="285750"/>
                <a:ext cx="4374969" cy="3295650"/>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6" name="Picture 15">
                <a:extLst>
                  <a:ext uri="{FF2B5EF4-FFF2-40B4-BE49-F238E27FC236}">
                    <a16:creationId xmlns:a16="http://schemas.microsoft.com/office/drawing/2014/main" id="{80B13400-F2EB-FA42-A238-D80833CC1891}"/>
                  </a:ext>
                </a:extLst>
              </p:cNvPr>
              <p:cNvPicPr>
                <a:picLocks noChangeAspect="1"/>
              </p:cNvPicPr>
              <p:nvPr/>
            </p:nvPicPr>
            <p:blipFill>
              <a:blip r:embed="rId3"/>
              <a:stretch>
                <a:fillRect/>
              </a:stretch>
            </p:blipFill>
            <p:spPr>
              <a:xfrm>
                <a:off x="4572181" y="285750"/>
                <a:ext cx="4374969" cy="3059168"/>
              </a:xfrm>
              <a:prstGeom prst="rect">
                <a:avLst/>
              </a:prstGeom>
            </p:spPr>
          </p:pic>
          <p:sp>
            <p:nvSpPr>
              <p:cNvPr id="19" name="TextBox 18">
                <a:extLst>
                  <a:ext uri="{FF2B5EF4-FFF2-40B4-BE49-F238E27FC236}">
                    <a16:creationId xmlns:a16="http://schemas.microsoft.com/office/drawing/2014/main" id="{3EFE8675-47D6-074D-B6B6-C5C769FAD762}"/>
                  </a:ext>
                </a:extLst>
              </p:cNvPr>
              <p:cNvSpPr txBox="1"/>
              <p:nvPr/>
            </p:nvSpPr>
            <p:spPr>
              <a:xfrm>
                <a:off x="5179320" y="3304573"/>
                <a:ext cx="3785011" cy="261610"/>
              </a:xfrm>
              <a:prstGeom prst="rect">
                <a:avLst/>
              </a:prstGeom>
              <a:noFill/>
            </p:spPr>
            <p:txBody>
              <a:bodyPr wrap="none" rtlCol="0">
                <a:spAutoFit/>
              </a:bodyPr>
              <a:lstStyle/>
              <a:p>
                <a:r>
                  <a:rPr lang="en-US" sz="1100" dirty="0">
                    <a:solidFill>
                      <a:schemeClr val="bg1"/>
                    </a:solidFill>
                  </a:rPr>
                  <a:t>Bauer </a:t>
                </a:r>
                <a:r>
                  <a:rPr lang="en-US" sz="1100" i="1" dirty="0">
                    <a:solidFill>
                      <a:schemeClr val="bg1"/>
                    </a:solidFill>
                  </a:rPr>
                  <a:t>et al. </a:t>
                </a:r>
                <a:r>
                  <a:rPr lang="en-US" sz="1100" dirty="0">
                    <a:solidFill>
                      <a:schemeClr val="bg1"/>
                    </a:solidFill>
                  </a:rPr>
                  <a:t>(2019) https://</a:t>
                </a:r>
                <a:r>
                  <a:rPr lang="en-US" sz="1100" dirty="0" err="1">
                    <a:solidFill>
                      <a:schemeClr val="bg1"/>
                    </a:solidFill>
                  </a:rPr>
                  <a:t>doi.org</a:t>
                </a:r>
                <a:r>
                  <a:rPr lang="en-US" sz="1100" dirty="0">
                    <a:solidFill>
                      <a:schemeClr val="bg1"/>
                    </a:solidFill>
                  </a:rPr>
                  <a:t>/10.1029/2018JD029336</a:t>
                </a:r>
              </a:p>
            </p:txBody>
          </p:sp>
        </p:grpSp>
        <p:pic>
          <p:nvPicPr>
            <p:cNvPr id="12" name="Picture 11">
              <a:extLst>
                <a:ext uri="{FF2B5EF4-FFF2-40B4-BE49-F238E27FC236}">
                  <a16:creationId xmlns:a16="http://schemas.microsoft.com/office/drawing/2014/main" id="{6C7A6ED8-5145-904E-9AF4-DBD4C3E28D36}"/>
                </a:ext>
              </a:extLst>
            </p:cNvPr>
            <p:cNvPicPr>
              <a:picLocks noChangeAspect="1"/>
            </p:cNvPicPr>
            <p:nvPr/>
          </p:nvPicPr>
          <p:blipFill>
            <a:blip r:embed="rId4"/>
            <a:stretch>
              <a:fillRect/>
            </a:stretch>
          </p:blipFill>
          <p:spPr>
            <a:xfrm>
              <a:off x="3931920" y="182880"/>
              <a:ext cx="4498848" cy="1312164"/>
            </a:xfrm>
            <a:prstGeom prst="rect">
              <a:avLst/>
            </a:prstGeom>
          </p:spPr>
        </p:pic>
      </p:grpSp>
      <p:sp>
        <p:nvSpPr>
          <p:cNvPr id="26" name="TextBox 25">
            <a:extLst>
              <a:ext uri="{FF2B5EF4-FFF2-40B4-BE49-F238E27FC236}">
                <a16:creationId xmlns:a16="http://schemas.microsoft.com/office/drawing/2014/main" id="{4FD3F553-67D0-254E-AD3A-1C8DF169D023}"/>
              </a:ext>
            </a:extLst>
          </p:cNvPr>
          <p:cNvSpPr txBox="1"/>
          <p:nvPr/>
        </p:nvSpPr>
        <p:spPr>
          <a:xfrm>
            <a:off x="123092" y="133350"/>
            <a:ext cx="2467708" cy="1200329"/>
          </a:xfrm>
          <a:prstGeom prst="rect">
            <a:avLst/>
          </a:prstGeom>
          <a:noFill/>
        </p:spPr>
        <p:txBody>
          <a:bodyPr wrap="square" rtlCol="0">
            <a:spAutoFit/>
          </a:bodyPr>
          <a:lstStyle/>
          <a:p>
            <a:r>
              <a:rPr lang="en-US" dirty="0">
                <a:solidFill>
                  <a:srgbClr val="FFFF00"/>
                </a:solidFill>
              </a:rPr>
              <a:t>Measured, modeled, and retrieved AOD over Africa</a:t>
            </a:r>
          </a:p>
          <a:p>
            <a:endParaRPr lang="en-US" dirty="0">
              <a:solidFill>
                <a:srgbClr val="FFFF00"/>
              </a:solidFill>
            </a:endParaRPr>
          </a:p>
        </p:txBody>
      </p:sp>
      <p:sp>
        <p:nvSpPr>
          <p:cNvPr id="27" name="TextBox 26">
            <a:extLst>
              <a:ext uri="{FF2B5EF4-FFF2-40B4-BE49-F238E27FC236}">
                <a16:creationId xmlns:a16="http://schemas.microsoft.com/office/drawing/2014/main" id="{D35B6D14-A833-374B-BE2A-40907A9F77A0}"/>
              </a:ext>
            </a:extLst>
          </p:cNvPr>
          <p:cNvSpPr txBox="1"/>
          <p:nvPr/>
        </p:nvSpPr>
        <p:spPr>
          <a:xfrm>
            <a:off x="2830039" y="569213"/>
            <a:ext cx="1311576" cy="461665"/>
          </a:xfrm>
          <a:prstGeom prst="rect">
            <a:avLst/>
          </a:prstGeom>
          <a:noFill/>
        </p:spPr>
        <p:txBody>
          <a:bodyPr wrap="none" rtlCol="0">
            <a:spAutoFit/>
          </a:bodyPr>
          <a:lstStyle/>
          <a:p>
            <a:pPr algn="r"/>
            <a:r>
              <a:rPr lang="en-US" sz="1200" dirty="0"/>
              <a:t>OCO-2 posterior</a:t>
            </a:r>
          </a:p>
          <a:p>
            <a:pPr algn="r"/>
            <a:r>
              <a:rPr lang="en-US" sz="1200" dirty="0"/>
              <a:t>(B10 from 10s)</a:t>
            </a:r>
          </a:p>
        </p:txBody>
      </p:sp>
      <p:sp>
        <p:nvSpPr>
          <p:cNvPr id="28" name="TextBox 27">
            <a:extLst>
              <a:ext uri="{FF2B5EF4-FFF2-40B4-BE49-F238E27FC236}">
                <a16:creationId xmlns:a16="http://schemas.microsoft.com/office/drawing/2014/main" id="{62BC09E6-6B4E-E641-B5E6-430309557EB8}"/>
              </a:ext>
            </a:extLst>
          </p:cNvPr>
          <p:cNvSpPr txBox="1"/>
          <p:nvPr/>
        </p:nvSpPr>
        <p:spPr>
          <a:xfrm>
            <a:off x="3300882" y="1962150"/>
            <a:ext cx="689612" cy="276999"/>
          </a:xfrm>
          <a:prstGeom prst="rect">
            <a:avLst/>
          </a:prstGeom>
          <a:noFill/>
        </p:spPr>
        <p:txBody>
          <a:bodyPr wrap="none" rtlCol="0">
            <a:spAutoFit/>
          </a:bodyPr>
          <a:lstStyle/>
          <a:p>
            <a:pPr algn="r"/>
            <a:r>
              <a:rPr lang="en-US" sz="1200" dirty="0"/>
              <a:t>MODIS</a:t>
            </a:r>
          </a:p>
        </p:txBody>
      </p:sp>
      <p:sp>
        <p:nvSpPr>
          <p:cNvPr id="29" name="TextBox 28">
            <a:extLst>
              <a:ext uri="{FF2B5EF4-FFF2-40B4-BE49-F238E27FC236}">
                <a16:creationId xmlns:a16="http://schemas.microsoft.com/office/drawing/2014/main" id="{04B19DD2-61DA-1743-B193-E8B0C4056285}"/>
              </a:ext>
            </a:extLst>
          </p:cNvPr>
          <p:cNvSpPr txBox="1"/>
          <p:nvPr/>
        </p:nvSpPr>
        <p:spPr>
          <a:xfrm>
            <a:off x="2678919" y="2975741"/>
            <a:ext cx="1311575" cy="461665"/>
          </a:xfrm>
          <a:prstGeom prst="rect">
            <a:avLst/>
          </a:prstGeom>
          <a:noFill/>
        </p:spPr>
        <p:txBody>
          <a:bodyPr wrap="square" rtlCol="0">
            <a:spAutoFit/>
          </a:bodyPr>
          <a:lstStyle/>
          <a:p>
            <a:pPr algn="r"/>
            <a:r>
              <a:rPr lang="en-US" sz="1200" dirty="0"/>
              <a:t>GISS-MATRIX model</a:t>
            </a:r>
          </a:p>
        </p:txBody>
      </p:sp>
      <p:sp>
        <p:nvSpPr>
          <p:cNvPr id="2" name="TextBox 1">
            <a:extLst>
              <a:ext uri="{FF2B5EF4-FFF2-40B4-BE49-F238E27FC236}">
                <a16:creationId xmlns:a16="http://schemas.microsoft.com/office/drawing/2014/main" id="{2C81B23C-2104-5A49-8F39-B592D8DBE994}"/>
              </a:ext>
            </a:extLst>
          </p:cNvPr>
          <p:cNvSpPr txBox="1"/>
          <p:nvPr/>
        </p:nvSpPr>
        <p:spPr>
          <a:xfrm>
            <a:off x="7924800" y="1200150"/>
            <a:ext cx="490840" cy="261610"/>
          </a:xfrm>
          <a:prstGeom prst="rect">
            <a:avLst/>
          </a:prstGeom>
          <a:noFill/>
        </p:spPr>
        <p:txBody>
          <a:bodyPr wrap="none" rtlCol="0">
            <a:spAutoFit/>
          </a:bodyPr>
          <a:lstStyle/>
          <a:p>
            <a:r>
              <a:rPr lang="en-US" sz="1100" dirty="0">
                <a:solidFill>
                  <a:schemeClr val="bg1"/>
                </a:solidFill>
              </a:rPr>
              <a:t>AOD</a:t>
            </a:r>
          </a:p>
        </p:txBody>
      </p:sp>
    </p:spTree>
    <p:extLst>
      <p:ext uri="{BB962C8B-B14F-4D97-AF65-F5344CB8AC3E}">
        <p14:creationId xmlns:p14="http://schemas.microsoft.com/office/powerpoint/2010/main" val="92636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27</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39A929D9-CA8A-774D-9D4F-B4E0396476D3}"/>
              </a:ext>
            </a:extLst>
          </p:cNvPr>
          <p:cNvSpPr txBox="1"/>
          <p:nvPr/>
        </p:nvSpPr>
        <p:spPr>
          <a:xfrm>
            <a:off x="123092" y="133350"/>
            <a:ext cx="2467708" cy="1200329"/>
          </a:xfrm>
          <a:prstGeom prst="rect">
            <a:avLst/>
          </a:prstGeom>
          <a:noFill/>
        </p:spPr>
        <p:txBody>
          <a:bodyPr wrap="square" rtlCol="0">
            <a:spAutoFit/>
          </a:bodyPr>
          <a:lstStyle/>
          <a:p>
            <a:r>
              <a:rPr lang="en-US" dirty="0">
                <a:solidFill>
                  <a:srgbClr val="FFFF00"/>
                </a:solidFill>
              </a:rPr>
              <a:t>Measured, modeled, and retrieved AOD over Africa</a:t>
            </a:r>
          </a:p>
          <a:p>
            <a:endParaRPr lang="en-US" dirty="0">
              <a:solidFill>
                <a:srgbClr val="FFFF00"/>
              </a:solidFill>
            </a:endParaRPr>
          </a:p>
        </p:txBody>
      </p:sp>
      <p:grpSp>
        <p:nvGrpSpPr>
          <p:cNvPr id="27" name="Group 26">
            <a:extLst>
              <a:ext uri="{FF2B5EF4-FFF2-40B4-BE49-F238E27FC236}">
                <a16:creationId xmlns:a16="http://schemas.microsoft.com/office/drawing/2014/main" id="{0A19C26B-BB30-8D4E-A8EB-F3A838E6F555}"/>
              </a:ext>
            </a:extLst>
          </p:cNvPr>
          <p:cNvGrpSpPr/>
          <p:nvPr/>
        </p:nvGrpSpPr>
        <p:grpSpPr>
          <a:xfrm>
            <a:off x="4038600" y="182880"/>
            <a:ext cx="4849531" cy="4931212"/>
            <a:chOff x="3840480" y="182880"/>
            <a:chExt cx="4849531" cy="4931212"/>
          </a:xfrm>
        </p:grpSpPr>
        <p:grpSp>
          <p:nvGrpSpPr>
            <p:cNvPr id="20" name="Group 19">
              <a:extLst>
                <a:ext uri="{FF2B5EF4-FFF2-40B4-BE49-F238E27FC236}">
                  <a16:creationId xmlns:a16="http://schemas.microsoft.com/office/drawing/2014/main" id="{266FFF71-A639-194E-B86A-092F316356E2}"/>
                </a:ext>
              </a:extLst>
            </p:cNvPr>
            <p:cNvGrpSpPr/>
            <p:nvPr/>
          </p:nvGrpSpPr>
          <p:grpSpPr>
            <a:xfrm>
              <a:off x="3840480" y="1554480"/>
              <a:ext cx="4849531" cy="3559612"/>
              <a:chOff x="4572000" y="285750"/>
              <a:chExt cx="4392331" cy="3295650"/>
            </a:xfrm>
          </p:grpSpPr>
          <p:sp>
            <p:nvSpPr>
              <p:cNvPr id="17" name="Rectangle 16">
                <a:extLst>
                  <a:ext uri="{FF2B5EF4-FFF2-40B4-BE49-F238E27FC236}">
                    <a16:creationId xmlns:a16="http://schemas.microsoft.com/office/drawing/2014/main" id="{449C526B-16E6-DD44-8416-F6CD54BE43C7}"/>
                  </a:ext>
                </a:extLst>
              </p:cNvPr>
              <p:cNvSpPr/>
              <p:nvPr/>
            </p:nvSpPr>
            <p:spPr bwMode="auto">
              <a:xfrm>
                <a:off x="4572000" y="285750"/>
                <a:ext cx="4374969" cy="3295650"/>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6" name="Picture 15">
                <a:extLst>
                  <a:ext uri="{FF2B5EF4-FFF2-40B4-BE49-F238E27FC236}">
                    <a16:creationId xmlns:a16="http://schemas.microsoft.com/office/drawing/2014/main" id="{80B13400-F2EB-FA42-A238-D80833CC1891}"/>
                  </a:ext>
                </a:extLst>
              </p:cNvPr>
              <p:cNvPicPr>
                <a:picLocks noChangeAspect="1"/>
              </p:cNvPicPr>
              <p:nvPr/>
            </p:nvPicPr>
            <p:blipFill>
              <a:blip r:embed="rId3"/>
              <a:stretch>
                <a:fillRect/>
              </a:stretch>
            </p:blipFill>
            <p:spPr>
              <a:xfrm>
                <a:off x="4572181" y="285750"/>
                <a:ext cx="4374969" cy="3059168"/>
              </a:xfrm>
              <a:prstGeom prst="rect">
                <a:avLst/>
              </a:prstGeom>
            </p:spPr>
          </p:pic>
          <p:sp>
            <p:nvSpPr>
              <p:cNvPr id="19" name="TextBox 18">
                <a:extLst>
                  <a:ext uri="{FF2B5EF4-FFF2-40B4-BE49-F238E27FC236}">
                    <a16:creationId xmlns:a16="http://schemas.microsoft.com/office/drawing/2014/main" id="{3EFE8675-47D6-074D-B6B6-C5C769FAD762}"/>
                  </a:ext>
                </a:extLst>
              </p:cNvPr>
              <p:cNvSpPr txBox="1"/>
              <p:nvPr/>
            </p:nvSpPr>
            <p:spPr>
              <a:xfrm>
                <a:off x="5179320" y="3304573"/>
                <a:ext cx="3785011" cy="261610"/>
              </a:xfrm>
              <a:prstGeom prst="rect">
                <a:avLst/>
              </a:prstGeom>
              <a:noFill/>
            </p:spPr>
            <p:txBody>
              <a:bodyPr wrap="none" rtlCol="0">
                <a:spAutoFit/>
              </a:bodyPr>
              <a:lstStyle/>
              <a:p>
                <a:r>
                  <a:rPr lang="en-US" sz="1100" dirty="0">
                    <a:solidFill>
                      <a:schemeClr val="bg1"/>
                    </a:solidFill>
                  </a:rPr>
                  <a:t>Bauer </a:t>
                </a:r>
                <a:r>
                  <a:rPr lang="en-US" sz="1100" i="1" dirty="0">
                    <a:solidFill>
                      <a:schemeClr val="bg1"/>
                    </a:solidFill>
                  </a:rPr>
                  <a:t>et al. </a:t>
                </a:r>
                <a:r>
                  <a:rPr lang="en-US" sz="1100" dirty="0">
                    <a:solidFill>
                      <a:schemeClr val="bg1"/>
                    </a:solidFill>
                  </a:rPr>
                  <a:t>(2019) https://</a:t>
                </a:r>
                <a:r>
                  <a:rPr lang="en-US" sz="1100" dirty="0" err="1">
                    <a:solidFill>
                      <a:schemeClr val="bg1"/>
                    </a:solidFill>
                  </a:rPr>
                  <a:t>doi.org</a:t>
                </a:r>
                <a:r>
                  <a:rPr lang="en-US" sz="1100" dirty="0">
                    <a:solidFill>
                      <a:schemeClr val="bg1"/>
                    </a:solidFill>
                  </a:rPr>
                  <a:t>/10.1029/2018JD029336</a:t>
                </a:r>
              </a:p>
            </p:txBody>
          </p:sp>
        </p:grpSp>
        <p:pic>
          <p:nvPicPr>
            <p:cNvPr id="26" name="Picture 25">
              <a:extLst>
                <a:ext uri="{FF2B5EF4-FFF2-40B4-BE49-F238E27FC236}">
                  <a16:creationId xmlns:a16="http://schemas.microsoft.com/office/drawing/2014/main" id="{E55606F5-1679-D241-AA74-F4753D78D479}"/>
                </a:ext>
              </a:extLst>
            </p:cNvPr>
            <p:cNvPicPr>
              <a:picLocks noChangeAspect="1"/>
            </p:cNvPicPr>
            <p:nvPr/>
          </p:nvPicPr>
          <p:blipFill>
            <a:blip r:embed="rId4"/>
            <a:stretch>
              <a:fillRect/>
            </a:stretch>
          </p:blipFill>
          <p:spPr>
            <a:xfrm>
              <a:off x="3931920" y="182880"/>
              <a:ext cx="4498848" cy="1312164"/>
            </a:xfrm>
            <a:prstGeom prst="rect">
              <a:avLst/>
            </a:prstGeom>
          </p:spPr>
        </p:pic>
      </p:grpSp>
      <p:sp>
        <p:nvSpPr>
          <p:cNvPr id="28" name="TextBox 27">
            <a:extLst>
              <a:ext uri="{FF2B5EF4-FFF2-40B4-BE49-F238E27FC236}">
                <a16:creationId xmlns:a16="http://schemas.microsoft.com/office/drawing/2014/main" id="{081BC06A-5D54-934F-9066-8081F62C0DB6}"/>
              </a:ext>
            </a:extLst>
          </p:cNvPr>
          <p:cNvSpPr txBox="1"/>
          <p:nvPr/>
        </p:nvSpPr>
        <p:spPr>
          <a:xfrm>
            <a:off x="2830039" y="569213"/>
            <a:ext cx="1311576" cy="461665"/>
          </a:xfrm>
          <a:prstGeom prst="rect">
            <a:avLst/>
          </a:prstGeom>
          <a:noFill/>
        </p:spPr>
        <p:txBody>
          <a:bodyPr wrap="none" rtlCol="0">
            <a:spAutoFit/>
          </a:bodyPr>
          <a:lstStyle/>
          <a:p>
            <a:pPr algn="r"/>
            <a:r>
              <a:rPr lang="en-US" sz="1200" dirty="0"/>
              <a:t>OCO-2 posterior</a:t>
            </a:r>
          </a:p>
          <a:p>
            <a:pPr algn="r"/>
            <a:r>
              <a:rPr lang="en-US" sz="1200" dirty="0"/>
              <a:t>(B10 from 10s)</a:t>
            </a:r>
          </a:p>
        </p:txBody>
      </p:sp>
      <p:sp>
        <p:nvSpPr>
          <p:cNvPr id="29" name="TextBox 28">
            <a:extLst>
              <a:ext uri="{FF2B5EF4-FFF2-40B4-BE49-F238E27FC236}">
                <a16:creationId xmlns:a16="http://schemas.microsoft.com/office/drawing/2014/main" id="{95A49D56-4E8E-5641-87B1-1447F4CA4635}"/>
              </a:ext>
            </a:extLst>
          </p:cNvPr>
          <p:cNvSpPr txBox="1"/>
          <p:nvPr/>
        </p:nvSpPr>
        <p:spPr>
          <a:xfrm>
            <a:off x="3300882" y="1962150"/>
            <a:ext cx="689612" cy="276999"/>
          </a:xfrm>
          <a:prstGeom prst="rect">
            <a:avLst/>
          </a:prstGeom>
          <a:noFill/>
        </p:spPr>
        <p:txBody>
          <a:bodyPr wrap="none" rtlCol="0">
            <a:spAutoFit/>
          </a:bodyPr>
          <a:lstStyle/>
          <a:p>
            <a:pPr algn="r"/>
            <a:r>
              <a:rPr lang="en-US" sz="1200" dirty="0"/>
              <a:t>MODIS</a:t>
            </a:r>
          </a:p>
        </p:txBody>
      </p:sp>
      <p:sp>
        <p:nvSpPr>
          <p:cNvPr id="30" name="TextBox 29">
            <a:extLst>
              <a:ext uri="{FF2B5EF4-FFF2-40B4-BE49-F238E27FC236}">
                <a16:creationId xmlns:a16="http://schemas.microsoft.com/office/drawing/2014/main" id="{7AC7B002-E210-8E42-BD2B-3BCD4BC58219}"/>
              </a:ext>
            </a:extLst>
          </p:cNvPr>
          <p:cNvSpPr txBox="1"/>
          <p:nvPr/>
        </p:nvSpPr>
        <p:spPr>
          <a:xfrm>
            <a:off x="2678919" y="2975741"/>
            <a:ext cx="1311575" cy="461665"/>
          </a:xfrm>
          <a:prstGeom prst="rect">
            <a:avLst/>
          </a:prstGeom>
          <a:noFill/>
        </p:spPr>
        <p:txBody>
          <a:bodyPr wrap="square" rtlCol="0">
            <a:spAutoFit/>
          </a:bodyPr>
          <a:lstStyle/>
          <a:p>
            <a:pPr algn="r"/>
            <a:r>
              <a:rPr lang="en-US" sz="1200" dirty="0"/>
              <a:t>GISS-MATRIX model</a:t>
            </a:r>
          </a:p>
        </p:txBody>
      </p:sp>
      <p:sp>
        <p:nvSpPr>
          <p:cNvPr id="31" name="TextBox 30">
            <a:extLst>
              <a:ext uri="{FF2B5EF4-FFF2-40B4-BE49-F238E27FC236}">
                <a16:creationId xmlns:a16="http://schemas.microsoft.com/office/drawing/2014/main" id="{C811D2CC-1329-BE43-99B2-6BF9B2443815}"/>
              </a:ext>
            </a:extLst>
          </p:cNvPr>
          <p:cNvSpPr txBox="1"/>
          <p:nvPr/>
        </p:nvSpPr>
        <p:spPr>
          <a:xfrm>
            <a:off x="152400" y="1428750"/>
            <a:ext cx="2677639" cy="3139321"/>
          </a:xfrm>
          <a:prstGeom prst="rect">
            <a:avLst/>
          </a:prstGeom>
          <a:noFill/>
        </p:spPr>
        <p:txBody>
          <a:bodyPr wrap="square" rtlCol="0">
            <a:spAutoFit/>
          </a:bodyPr>
          <a:lstStyle/>
          <a:p>
            <a:r>
              <a:rPr lang="en-US" dirty="0">
                <a:solidFill>
                  <a:schemeClr val="accent1">
                    <a:lumMod val="20000"/>
                    <a:lumOff val="80000"/>
                  </a:schemeClr>
                </a:solidFill>
              </a:rPr>
              <a:t>Major aerosol sources</a:t>
            </a:r>
          </a:p>
          <a:p>
            <a:pPr marL="285750" indent="-285750">
              <a:buFont typeface="Arial" panose="020B0604020202020204" pitchFamily="34" charset="0"/>
              <a:buChar char="•"/>
            </a:pPr>
            <a:r>
              <a:rPr lang="en-US" dirty="0"/>
              <a:t>Biomass burning</a:t>
            </a:r>
          </a:p>
          <a:p>
            <a:pPr marL="285750" indent="-285750">
              <a:buFont typeface="Arial" panose="020B0604020202020204" pitchFamily="34" charset="0"/>
              <a:buChar char="•"/>
            </a:pPr>
            <a:r>
              <a:rPr lang="en-US" dirty="0"/>
              <a:t>Industrialization</a:t>
            </a:r>
          </a:p>
          <a:p>
            <a:pPr marL="285750" indent="-285750">
              <a:buFont typeface="Arial" panose="020B0604020202020204" pitchFamily="34" charset="0"/>
              <a:buChar char="•"/>
            </a:pPr>
            <a:r>
              <a:rPr lang="en-US" dirty="0"/>
              <a:t>Harmattan dust</a:t>
            </a:r>
          </a:p>
          <a:p>
            <a:endParaRPr lang="en-US" dirty="0">
              <a:solidFill>
                <a:schemeClr val="accent1">
                  <a:lumMod val="20000"/>
                  <a:lumOff val="80000"/>
                </a:schemeClr>
              </a:solidFill>
            </a:endParaRPr>
          </a:p>
          <a:p>
            <a:r>
              <a:rPr lang="en-US" dirty="0"/>
              <a:t>~780,000 premature deaths annually </a:t>
            </a:r>
            <a:r>
              <a:rPr lang="en-US" dirty="0">
                <a:solidFill>
                  <a:schemeClr val="accent1">
                    <a:lumMod val="20000"/>
                    <a:lumOff val="80000"/>
                  </a:schemeClr>
                </a:solidFill>
              </a:rPr>
              <a:t>in Africa due to air pollution. Of these </a:t>
            </a:r>
            <a:r>
              <a:rPr lang="en-US" dirty="0"/>
              <a:t>~71% are due to natural sources </a:t>
            </a:r>
            <a:r>
              <a:rPr lang="en-US" dirty="0">
                <a:solidFill>
                  <a:schemeClr val="accent1">
                    <a:lumMod val="20000"/>
                    <a:lumOff val="80000"/>
                  </a:schemeClr>
                </a:solidFill>
              </a:rPr>
              <a:t>(Bauer </a:t>
            </a:r>
            <a:r>
              <a:rPr lang="en-US" i="1" dirty="0">
                <a:solidFill>
                  <a:schemeClr val="accent1">
                    <a:lumMod val="20000"/>
                    <a:lumOff val="80000"/>
                  </a:schemeClr>
                </a:solidFill>
              </a:rPr>
              <a:t>et al. </a:t>
            </a:r>
            <a:r>
              <a:rPr lang="en-US" dirty="0">
                <a:solidFill>
                  <a:schemeClr val="accent1">
                    <a:lumMod val="20000"/>
                    <a:lumOff val="80000"/>
                  </a:schemeClr>
                </a:solidFill>
              </a:rPr>
              <a:t>2019).</a:t>
            </a:r>
          </a:p>
        </p:txBody>
      </p:sp>
      <p:sp>
        <p:nvSpPr>
          <p:cNvPr id="15" name="TextBox 14">
            <a:extLst>
              <a:ext uri="{FF2B5EF4-FFF2-40B4-BE49-F238E27FC236}">
                <a16:creationId xmlns:a16="http://schemas.microsoft.com/office/drawing/2014/main" id="{12CE69F2-F065-994A-A1D6-081DD40C7C75}"/>
              </a:ext>
            </a:extLst>
          </p:cNvPr>
          <p:cNvSpPr txBox="1"/>
          <p:nvPr/>
        </p:nvSpPr>
        <p:spPr>
          <a:xfrm>
            <a:off x="7924800" y="1200150"/>
            <a:ext cx="490840" cy="261610"/>
          </a:xfrm>
          <a:prstGeom prst="rect">
            <a:avLst/>
          </a:prstGeom>
          <a:noFill/>
        </p:spPr>
        <p:txBody>
          <a:bodyPr wrap="none" rtlCol="0">
            <a:spAutoFit/>
          </a:bodyPr>
          <a:lstStyle/>
          <a:p>
            <a:r>
              <a:rPr lang="en-US" sz="1100" dirty="0">
                <a:solidFill>
                  <a:schemeClr val="bg1"/>
                </a:solidFill>
              </a:rPr>
              <a:t>AOD</a:t>
            </a:r>
          </a:p>
        </p:txBody>
      </p:sp>
    </p:spTree>
    <p:extLst>
      <p:ext uri="{BB962C8B-B14F-4D97-AF65-F5344CB8AC3E}">
        <p14:creationId xmlns:p14="http://schemas.microsoft.com/office/powerpoint/2010/main" val="30387264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28</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39A929D9-CA8A-774D-9D4F-B4E0396476D3}"/>
              </a:ext>
            </a:extLst>
          </p:cNvPr>
          <p:cNvSpPr txBox="1"/>
          <p:nvPr/>
        </p:nvSpPr>
        <p:spPr>
          <a:xfrm>
            <a:off x="87124" y="0"/>
            <a:ext cx="3006118" cy="646331"/>
          </a:xfrm>
          <a:prstGeom prst="rect">
            <a:avLst/>
          </a:prstGeom>
          <a:noFill/>
        </p:spPr>
        <p:txBody>
          <a:bodyPr wrap="square" rtlCol="0">
            <a:spAutoFit/>
          </a:bodyPr>
          <a:lstStyle/>
          <a:p>
            <a:r>
              <a:rPr lang="en-US" dirty="0" err="1">
                <a:solidFill>
                  <a:srgbClr val="FFFF00"/>
                </a:solidFill>
              </a:rPr>
              <a:t>Aeronet</a:t>
            </a:r>
            <a:r>
              <a:rPr lang="en-US" dirty="0">
                <a:solidFill>
                  <a:srgbClr val="FFFF00"/>
                </a:solidFill>
              </a:rPr>
              <a:t> AOD over Africa</a:t>
            </a:r>
          </a:p>
          <a:p>
            <a:endParaRPr lang="en-US" dirty="0">
              <a:solidFill>
                <a:srgbClr val="FFFF00"/>
              </a:solidFill>
            </a:endParaRPr>
          </a:p>
        </p:txBody>
      </p:sp>
      <p:sp>
        <p:nvSpPr>
          <p:cNvPr id="31" name="TextBox 30">
            <a:extLst>
              <a:ext uri="{FF2B5EF4-FFF2-40B4-BE49-F238E27FC236}">
                <a16:creationId xmlns:a16="http://schemas.microsoft.com/office/drawing/2014/main" id="{C811D2CC-1329-BE43-99B2-6BF9B2443815}"/>
              </a:ext>
            </a:extLst>
          </p:cNvPr>
          <p:cNvSpPr txBox="1"/>
          <p:nvPr/>
        </p:nvSpPr>
        <p:spPr>
          <a:xfrm>
            <a:off x="87124" y="614806"/>
            <a:ext cx="3006119" cy="2462213"/>
          </a:xfrm>
          <a:prstGeom prst="rect">
            <a:avLst/>
          </a:prstGeom>
          <a:noFill/>
        </p:spPr>
        <p:txBody>
          <a:bodyPr wrap="square" rtlCol="0">
            <a:spAutoFit/>
          </a:bodyPr>
          <a:lstStyle/>
          <a:p>
            <a:r>
              <a:rPr lang="en-US" sz="1400" dirty="0">
                <a:solidFill>
                  <a:srgbClr val="FF0000"/>
                </a:solidFill>
              </a:rPr>
              <a:t>Red line </a:t>
            </a:r>
            <a:r>
              <a:rPr lang="en-US" sz="1400" dirty="0"/>
              <a:t>is 0.25, the OCO-2 filtering threshold for posterior AOD.</a:t>
            </a:r>
          </a:p>
          <a:p>
            <a:endParaRPr lang="en-US" sz="1400" dirty="0"/>
          </a:p>
          <a:p>
            <a:r>
              <a:rPr lang="en-US" sz="1400" dirty="0"/>
              <a:t>Using 675 nm</a:t>
            </a:r>
          </a:p>
          <a:p>
            <a:endParaRPr lang="en-US" sz="1400" dirty="0"/>
          </a:p>
          <a:p>
            <a:r>
              <a:rPr lang="en-US" sz="1400" dirty="0"/>
              <a:t>Dakar is right on the coast, might have cleaner marine air</a:t>
            </a:r>
            <a:r>
              <a:rPr lang="en-US" sz="1400" dirty="0">
                <a:solidFill>
                  <a:schemeClr val="accent1">
                    <a:lumMod val="20000"/>
                    <a:lumOff val="80000"/>
                  </a:schemeClr>
                </a:solidFill>
              </a:rPr>
              <a:t>.</a:t>
            </a:r>
          </a:p>
          <a:p>
            <a:endParaRPr lang="en-US" sz="1400" dirty="0">
              <a:solidFill>
                <a:schemeClr val="accent1">
                  <a:lumMod val="20000"/>
                  <a:lumOff val="80000"/>
                </a:schemeClr>
              </a:solidFill>
            </a:endParaRPr>
          </a:p>
          <a:p>
            <a:endParaRPr lang="en-US" sz="1400" dirty="0">
              <a:solidFill>
                <a:schemeClr val="accent1">
                  <a:lumMod val="20000"/>
                  <a:lumOff val="80000"/>
                </a:schemeClr>
              </a:solidFill>
            </a:endParaRPr>
          </a:p>
          <a:p>
            <a:pPr algn="ctr"/>
            <a:r>
              <a:rPr lang="en-US" sz="1400" dirty="0">
                <a:solidFill>
                  <a:srgbClr val="FFFF00"/>
                </a:solidFill>
              </a:rPr>
              <a:t>Fraction under 0.25</a:t>
            </a:r>
          </a:p>
          <a:p>
            <a:endParaRPr lang="en-US" sz="1400" dirty="0">
              <a:solidFill>
                <a:schemeClr val="accent1">
                  <a:lumMod val="20000"/>
                  <a:lumOff val="80000"/>
                </a:schemeClr>
              </a:solidFill>
            </a:endParaRPr>
          </a:p>
        </p:txBody>
      </p:sp>
      <p:graphicFrame>
        <p:nvGraphicFramePr>
          <p:cNvPr id="5" name="Table 5">
            <a:extLst>
              <a:ext uri="{FF2B5EF4-FFF2-40B4-BE49-F238E27FC236}">
                <a16:creationId xmlns:a16="http://schemas.microsoft.com/office/drawing/2014/main" id="{78F96640-4665-A040-9CD7-484031694973}"/>
              </a:ext>
            </a:extLst>
          </p:cNvPr>
          <p:cNvGraphicFramePr>
            <a:graphicFrameLocks noGrp="1"/>
          </p:cNvGraphicFramePr>
          <p:nvPr>
            <p:extLst>
              <p:ext uri="{D42A27DB-BD31-4B8C-83A1-F6EECF244321}">
                <p14:modId xmlns:p14="http://schemas.microsoft.com/office/powerpoint/2010/main" val="2175517199"/>
              </p:ext>
            </p:extLst>
          </p:nvPr>
        </p:nvGraphicFramePr>
        <p:xfrm>
          <a:off x="272849" y="2891790"/>
          <a:ext cx="2634669" cy="2080260"/>
        </p:xfrm>
        <a:graphic>
          <a:graphicData uri="http://schemas.openxmlformats.org/drawingml/2006/table">
            <a:tbl>
              <a:tblPr bandRow="1">
                <a:tableStyleId>{5C22544A-7EE6-4342-B048-85BDC9FD1C3A}</a:tableStyleId>
              </a:tblPr>
              <a:tblGrid>
                <a:gridCol w="1425941">
                  <a:extLst>
                    <a:ext uri="{9D8B030D-6E8A-4147-A177-3AD203B41FA5}">
                      <a16:colId xmlns:a16="http://schemas.microsoft.com/office/drawing/2014/main" val="2447003891"/>
                    </a:ext>
                  </a:extLst>
                </a:gridCol>
                <a:gridCol w="582739">
                  <a:extLst>
                    <a:ext uri="{9D8B030D-6E8A-4147-A177-3AD203B41FA5}">
                      <a16:colId xmlns:a16="http://schemas.microsoft.com/office/drawing/2014/main" val="871658293"/>
                    </a:ext>
                  </a:extLst>
                </a:gridCol>
                <a:gridCol w="625989">
                  <a:extLst>
                    <a:ext uri="{9D8B030D-6E8A-4147-A177-3AD203B41FA5}">
                      <a16:colId xmlns:a16="http://schemas.microsoft.com/office/drawing/2014/main" val="2223634915"/>
                    </a:ext>
                  </a:extLst>
                </a:gridCol>
              </a:tblGrid>
              <a:tr h="289560">
                <a:tc>
                  <a:txBody>
                    <a:bodyPr/>
                    <a:lstStyle/>
                    <a:p>
                      <a:endParaRPr lang="en-US" dirty="0">
                        <a:solidFill>
                          <a:schemeClr val="bg1"/>
                        </a:solidFill>
                      </a:endParaRPr>
                    </a:p>
                  </a:txBody>
                  <a:tcPr>
                    <a:solidFill>
                      <a:schemeClr val="accent1">
                        <a:tint val="20000"/>
                      </a:schemeClr>
                    </a:solidFill>
                  </a:tcPr>
                </a:tc>
                <a:tc>
                  <a:txBody>
                    <a:bodyPr/>
                    <a:lstStyle/>
                    <a:p>
                      <a:pPr algn="r"/>
                      <a:r>
                        <a:rPr lang="en-US" dirty="0">
                          <a:solidFill>
                            <a:schemeClr val="bg1"/>
                          </a:solidFill>
                        </a:rPr>
                        <a:t>DJF</a:t>
                      </a:r>
                    </a:p>
                  </a:txBody>
                  <a:tcPr>
                    <a:solidFill>
                      <a:schemeClr val="accent1">
                        <a:tint val="20000"/>
                      </a:schemeClr>
                    </a:solidFill>
                  </a:tcPr>
                </a:tc>
                <a:tc>
                  <a:txBody>
                    <a:bodyPr/>
                    <a:lstStyle/>
                    <a:p>
                      <a:pPr algn="r"/>
                      <a:r>
                        <a:rPr lang="en-US" dirty="0">
                          <a:solidFill>
                            <a:schemeClr val="bg1"/>
                          </a:solidFill>
                        </a:rPr>
                        <a:t>MAM</a:t>
                      </a:r>
                    </a:p>
                  </a:txBody>
                  <a:tcPr>
                    <a:solidFill>
                      <a:schemeClr val="accent1">
                        <a:tint val="20000"/>
                      </a:schemeClr>
                    </a:solidFill>
                  </a:tcPr>
                </a:tc>
                <a:extLst>
                  <a:ext uri="{0D108BD9-81ED-4DB2-BD59-A6C34878D82A}">
                    <a16:rowId xmlns:a16="http://schemas.microsoft.com/office/drawing/2014/main" val="18431753"/>
                  </a:ext>
                </a:extLst>
              </a:tr>
              <a:tr h="289560">
                <a:tc>
                  <a:txBody>
                    <a:bodyPr/>
                    <a:lstStyle/>
                    <a:p>
                      <a:r>
                        <a:rPr lang="en-US" dirty="0">
                          <a:solidFill>
                            <a:schemeClr val="bg1"/>
                          </a:solidFill>
                        </a:rPr>
                        <a:t>Dakar</a:t>
                      </a:r>
                    </a:p>
                  </a:txBody>
                  <a:tcPr>
                    <a:solidFill>
                      <a:schemeClr val="accent1">
                        <a:tint val="20000"/>
                      </a:schemeClr>
                    </a:solidFill>
                  </a:tcPr>
                </a:tc>
                <a:tc>
                  <a:txBody>
                    <a:bodyPr/>
                    <a:lstStyle/>
                    <a:p>
                      <a:pPr algn="r"/>
                      <a:r>
                        <a:rPr lang="en-US" dirty="0">
                          <a:solidFill>
                            <a:schemeClr val="bg1"/>
                          </a:solidFill>
                        </a:rPr>
                        <a:t>55%</a:t>
                      </a:r>
                    </a:p>
                  </a:txBody>
                  <a:tcPr>
                    <a:solidFill>
                      <a:schemeClr val="accent1">
                        <a:tint val="20000"/>
                      </a:schemeClr>
                    </a:solidFill>
                  </a:tcPr>
                </a:tc>
                <a:tc>
                  <a:txBody>
                    <a:bodyPr/>
                    <a:lstStyle/>
                    <a:p>
                      <a:pPr algn="r"/>
                      <a:r>
                        <a:rPr lang="en-US" dirty="0">
                          <a:solidFill>
                            <a:schemeClr val="bg1"/>
                          </a:solidFill>
                        </a:rPr>
                        <a:t>18%</a:t>
                      </a:r>
                    </a:p>
                  </a:txBody>
                  <a:tcPr>
                    <a:solidFill>
                      <a:schemeClr val="accent1">
                        <a:tint val="20000"/>
                      </a:schemeClr>
                    </a:solidFill>
                  </a:tcPr>
                </a:tc>
                <a:extLst>
                  <a:ext uri="{0D108BD9-81ED-4DB2-BD59-A6C34878D82A}">
                    <a16:rowId xmlns:a16="http://schemas.microsoft.com/office/drawing/2014/main" val="2078530398"/>
                  </a:ext>
                </a:extLst>
              </a:tr>
              <a:tr h="289560">
                <a:tc>
                  <a:txBody>
                    <a:bodyPr/>
                    <a:lstStyle/>
                    <a:p>
                      <a:r>
                        <a:rPr lang="en-US" dirty="0" err="1">
                          <a:solidFill>
                            <a:schemeClr val="bg1"/>
                          </a:solidFill>
                        </a:rPr>
                        <a:t>Cinzana</a:t>
                      </a:r>
                      <a:endParaRPr lang="en-US" dirty="0">
                        <a:solidFill>
                          <a:schemeClr val="bg1"/>
                        </a:solidFill>
                      </a:endParaRPr>
                    </a:p>
                  </a:txBody>
                  <a:tcPr>
                    <a:solidFill>
                      <a:schemeClr val="accent1">
                        <a:tint val="20000"/>
                      </a:schemeClr>
                    </a:solidFill>
                  </a:tcPr>
                </a:tc>
                <a:tc>
                  <a:txBody>
                    <a:bodyPr/>
                    <a:lstStyle/>
                    <a:p>
                      <a:pPr algn="r"/>
                      <a:r>
                        <a:rPr lang="en-US" dirty="0">
                          <a:solidFill>
                            <a:schemeClr val="bg1"/>
                          </a:solidFill>
                        </a:rPr>
                        <a:t>48%</a:t>
                      </a:r>
                    </a:p>
                  </a:txBody>
                  <a:tcPr>
                    <a:solidFill>
                      <a:schemeClr val="accent1">
                        <a:tint val="20000"/>
                      </a:schemeClr>
                    </a:solidFill>
                  </a:tcPr>
                </a:tc>
                <a:tc>
                  <a:txBody>
                    <a:bodyPr/>
                    <a:lstStyle/>
                    <a:p>
                      <a:pPr algn="r"/>
                      <a:r>
                        <a:rPr lang="en-US" dirty="0">
                          <a:solidFill>
                            <a:schemeClr val="bg1"/>
                          </a:solidFill>
                        </a:rPr>
                        <a:t>12%</a:t>
                      </a:r>
                    </a:p>
                  </a:txBody>
                  <a:tcPr>
                    <a:solidFill>
                      <a:schemeClr val="accent1">
                        <a:tint val="20000"/>
                      </a:schemeClr>
                    </a:solidFill>
                  </a:tcPr>
                </a:tc>
                <a:extLst>
                  <a:ext uri="{0D108BD9-81ED-4DB2-BD59-A6C34878D82A}">
                    <a16:rowId xmlns:a16="http://schemas.microsoft.com/office/drawing/2014/main" val="3900733808"/>
                  </a:ext>
                </a:extLst>
              </a:tr>
              <a:tr h="289560">
                <a:tc>
                  <a:txBody>
                    <a:bodyPr/>
                    <a:lstStyle/>
                    <a:p>
                      <a:r>
                        <a:rPr lang="en-US" dirty="0">
                          <a:solidFill>
                            <a:schemeClr val="bg1"/>
                          </a:solidFill>
                        </a:rPr>
                        <a:t>Ouagadougou</a:t>
                      </a:r>
                    </a:p>
                  </a:txBody>
                  <a:tcPr>
                    <a:solidFill>
                      <a:schemeClr val="accent1">
                        <a:tint val="20000"/>
                      </a:schemeClr>
                    </a:solidFill>
                  </a:tcPr>
                </a:tc>
                <a:tc>
                  <a:txBody>
                    <a:bodyPr/>
                    <a:lstStyle/>
                    <a:p>
                      <a:pPr algn="r"/>
                      <a:r>
                        <a:rPr lang="en-US" dirty="0">
                          <a:solidFill>
                            <a:schemeClr val="bg1"/>
                          </a:solidFill>
                        </a:rPr>
                        <a:t>42%</a:t>
                      </a:r>
                    </a:p>
                  </a:txBody>
                  <a:tcPr>
                    <a:solidFill>
                      <a:schemeClr val="accent1">
                        <a:tint val="20000"/>
                      </a:schemeClr>
                    </a:solidFill>
                  </a:tcPr>
                </a:tc>
                <a:tc>
                  <a:txBody>
                    <a:bodyPr/>
                    <a:lstStyle/>
                    <a:p>
                      <a:pPr algn="r"/>
                      <a:r>
                        <a:rPr lang="en-US" dirty="0">
                          <a:solidFill>
                            <a:schemeClr val="bg1"/>
                          </a:solidFill>
                        </a:rPr>
                        <a:t>9%</a:t>
                      </a:r>
                    </a:p>
                  </a:txBody>
                  <a:tcPr>
                    <a:solidFill>
                      <a:schemeClr val="accent1">
                        <a:tint val="20000"/>
                      </a:schemeClr>
                    </a:solidFill>
                  </a:tcPr>
                </a:tc>
                <a:extLst>
                  <a:ext uri="{0D108BD9-81ED-4DB2-BD59-A6C34878D82A}">
                    <a16:rowId xmlns:a16="http://schemas.microsoft.com/office/drawing/2014/main" val="3155044035"/>
                  </a:ext>
                </a:extLst>
              </a:tr>
              <a:tr h="28956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350" kern="1200" dirty="0">
                          <a:solidFill>
                            <a:schemeClr val="bg1"/>
                          </a:solidFill>
                          <a:effectLst/>
                          <a:latin typeface="+mn-lt"/>
                          <a:ea typeface="+mn-ea"/>
                          <a:cs typeface="+mn-cs"/>
                        </a:rPr>
                        <a:t>Koforidua</a:t>
                      </a:r>
                    </a:p>
                  </a:txBody>
                  <a:tcPr>
                    <a:solidFill>
                      <a:schemeClr val="accent1">
                        <a:tint val="20000"/>
                      </a:schemeClr>
                    </a:solidFill>
                  </a:tcPr>
                </a:tc>
                <a:tc>
                  <a:txBody>
                    <a:bodyPr/>
                    <a:lstStyle/>
                    <a:p>
                      <a:pPr algn="r"/>
                      <a:r>
                        <a:rPr lang="en-US" dirty="0">
                          <a:solidFill>
                            <a:schemeClr val="bg1"/>
                          </a:solidFill>
                        </a:rPr>
                        <a:t>2%</a:t>
                      </a:r>
                    </a:p>
                  </a:txBody>
                  <a:tcPr>
                    <a:solidFill>
                      <a:schemeClr val="accent1">
                        <a:tint val="20000"/>
                      </a:schemeClr>
                    </a:solidFill>
                  </a:tcPr>
                </a:tc>
                <a:tc>
                  <a:txBody>
                    <a:bodyPr/>
                    <a:lstStyle/>
                    <a:p>
                      <a:pPr algn="r"/>
                      <a:r>
                        <a:rPr lang="en-US" dirty="0">
                          <a:solidFill>
                            <a:schemeClr val="bg1"/>
                          </a:solidFill>
                        </a:rPr>
                        <a:t>18%</a:t>
                      </a:r>
                    </a:p>
                  </a:txBody>
                  <a:tcPr>
                    <a:solidFill>
                      <a:schemeClr val="accent1">
                        <a:tint val="20000"/>
                      </a:schemeClr>
                    </a:solidFill>
                  </a:tcPr>
                </a:tc>
                <a:extLst>
                  <a:ext uri="{0D108BD9-81ED-4DB2-BD59-A6C34878D82A}">
                    <a16:rowId xmlns:a16="http://schemas.microsoft.com/office/drawing/2014/main" val="2407832883"/>
                  </a:ext>
                </a:extLst>
              </a:tr>
              <a:tr h="28956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350" kern="1200" dirty="0" err="1">
                          <a:solidFill>
                            <a:schemeClr val="bg1"/>
                          </a:solidFill>
                          <a:effectLst/>
                          <a:latin typeface="+mn-lt"/>
                          <a:ea typeface="+mn-ea"/>
                          <a:cs typeface="+mn-cs"/>
                        </a:rPr>
                        <a:t>Djougou</a:t>
                      </a:r>
                      <a:endParaRPr lang="en-US" sz="1350" kern="1200" dirty="0">
                        <a:solidFill>
                          <a:schemeClr val="bg1"/>
                        </a:solidFill>
                        <a:effectLst/>
                        <a:latin typeface="+mn-lt"/>
                        <a:ea typeface="+mn-ea"/>
                        <a:cs typeface="+mn-cs"/>
                      </a:endParaRPr>
                    </a:p>
                  </a:txBody>
                  <a:tcPr>
                    <a:solidFill>
                      <a:schemeClr val="accent1">
                        <a:tint val="20000"/>
                      </a:schemeClr>
                    </a:solidFill>
                  </a:tcPr>
                </a:tc>
                <a:tc>
                  <a:txBody>
                    <a:bodyPr/>
                    <a:lstStyle/>
                    <a:p>
                      <a:pPr algn="r"/>
                      <a:r>
                        <a:rPr lang="en-US" dirty="0">
                          <a:solidFill>
                            <a:schemeClr val="bg1"/>
                          </a:solidFill>
                        </a:rPr>
                        <a:t>5%</a:t>
                      </a:r>
                    </a:p>
                  </a:txBody>
                  <a:tcPr>
                    <a:solidFill>
                      <a:schemeClr val="accent1">
                        <a:tint val="20000"/>
                      </a:schemeClr>
                    </a:solidFill>
                  </a:tcPr>
                </a:tc>
                <a:tc>
                  <a:txBody>
                    <a:bodyPr/>
                    <a:lstStyle/>
                    <a:p>
                      <a:pPr algn="r"/>
                      <a:r>
                        <a:rPr lang="en-US" dirty="0">
                          <a:solidFill>
                            <a:schemeClr val="bg1"/>
                          </a:solidFill>
                        </a:rPr>
                        <a:t>7%</a:t>
                      </a:r>
                    </a:p>
                  </a:txBody>
                  <a:tcPr>
                    <a:solidFill>
                      <a:schemeClr val="accent1">
                        <a:tint val="20000"/>
                      </a:schemeClr>
                    </a:solidFill>
                  </a:tcPr>
                </a:tc>
                <a:extLst>
                  <a:ext uri="{0D108BD9-81ED-4DB2-BD59-A6C34878D82A}">
                    <a16:rowId xmlns:a16="http://schemas.microsoft.com/office/drawing/2014/main" val="1833015844"/>
                  </a:ext>
                </a:extLst>
              </a:tr>
              <a:tr h="289560">
                <a:tc>
                  <a:txBody>
                    <a:bodyPr/>
                    <a:lstStyle/>
                    <a:p>
                      <a:r>
                        <a:rPr lang="en-US" dirty="0">
                          <a:solidFill>
                            <a:schemeClr val="bg1"/>
                          </a:solidFill>
                        </a:rPr>
                        <a:t>Ilorin</a:t>
                      </a:r>
                    </a:p>
                  </a:txBody>
                  <a:tcPr>
                    <a:solidFill>
                      <a:schemeClr val="accent1">
                        <a:tint val="20000"/>
                      </a:schemeClr>
                    </a:solidFill>
                  </a:tcPr>
                </a:tc>
                <a:tc>
                  <a:txBody>
                    <a:bodyPr/>
                    <a:lstStyle/>
                    <a:p>
                      <a:pPr algn="r"/>
                      <a:r>
                        <a:rPr lang="en-US" dirty="0">
                          <a:solidFill>
                            <a:schemeClr val="bg1"/>
                          </a:solidFill>
                        </a:rPr>
                        <a:t>3%</a:t>
                      </a:r>
                    </a:p>
                  </a:txBody>
                  <a:tcPr>
                    <a:solidFill>
                      <a:schemeClr val="accent1">
                        <a:tint val="20000"/>
                      </a:schemeClr>
                    </a:solidFill>
                  </a:tcPr>
                </a:tc>
                <a:tc>
                  <a:txBody>
                    <a:bodyPr/>
                    <a:lstStyle/>
                    <a:p>
                      <a:pPr algn="r"/>
                      <a:r>
                        <a:rPr lang="en-US" dirty="0">
                          <a:solidFill>
                            <a:schemeClr val="bg1"/>
                          </a:solidFill>
                        </a:rPr>
                        <a:t>10%</a:t>
                      </a:r>
                    </a:p>
                  </a:txBody>
                  <a:tcPr>
                    <a:solidFill>
                      <a:schemeClr val="accent1">
                        <a:tint val="20000"/>
                      </a:schemeClr>
                    </a:solidFill>
                  </a:tcPr>
                </a:tc>
                <a:extLst>
                  <a:ext uri="{0D108BD9-81ED-4DB2-BD59-A6C34878D82A}">
                    <a16:rowId xmlns:a16="http://schemas.microsoft.com/office/drawing/2014/main" val="3125877932"/>
                  </a:ext>
                </a:extLst>
              </a:tr>
            </a:tbl>
          </a:graphicData>
        </a:graphic>
      </p:graphicFrame>
      <p:pic>
        <p:nvPicPr>
          <p:cNvPr id="16" name="Picture 15">
            <a:extLst>
              <a:ext uri="{FF2B5EF4-FFF2-40B4-BE49-F238E27FC236}">
                <a16:creationId xmlns:a16="http://schemas.microsoft.com/office/drawing/2014/main" id="{18616225-FEA0-CB4C-95B3-EC0EBC2AD988}"/>
              </a:ext>
            </a:extLst>
          </p:cNvPr>
          <p:cNvPicPr>
            <a:picLocks noChangeAspect="1"/>
          </p:cNvPicPr>
          <p:nvPr/>
        </p:nvPicPr>
        <p:blipFill>
          <a:blip r:embed="rId3">
            <a:alphaModFix amt="51000"/>
          </a:blip>
          <a:stretch>
            <a:fillRect/>
          </a:stretch>
        </p:blipFill>
        <p:spPr>
          <a:xfrm>
            <a:off x="3093243" y="285750"/>
            <a:ext cx="6050757" cy="4400550"/>
          </a:xfrm>
          <a:prstGeom prst="rect">
            <a:avLst/>
          </a:prstGeom>
        </p:spPr>
      </p:pic>
      <p:sp>
        <p:nvSpPr>
          <p:cNvPr id="19" name="Rectangle 18">
            <a:extLst>
              <a:ext uri="{FF2B5EF4-FFF2-40B4-BE49-F238E27FC236}">
                <a16:creationId xmlns:a16="http://schemas.microsoft.com/office/drawing/2014/main" id="{E720A837-70F7-1440-B188-44DD791913DF}"/>
              </a:ext>
            </a:extLst>
          </p:cNvPr>
          <p:cNvSpPr/>
          <p:nvPr/>
        </p:nvSpPr>
        <p:spPr bwMode="auto">
          <a:xfrm>
            <a:off x="152400" y="438150"/>
            <a:ext cx="2819400" cy="4648200"/>
          </a:xfrm>
          <a:prstGeom prst="rect">
            <a:avLst/>
          </a:prstGeom>
          <a:solidFill>
            <a:schemeClr val="bg1">
              <a:alpha val="50000"/>
            </a:schemeClr>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8" name="Picture 17">
            <a:extLst>
              <a:ext uri="{FF2B5EF4-FFF2-40B4-BE49-F238E27FC236}">
                <a16:creationId xmlns:a16="http://schemas.microsoft.com/office/drawing/2014/main" id="{CAD4D88D-E860-FF49-A514-E230A65D216B}"/>
              </a:ext>
            </a:extLst>
          </p:cNvPr>
          <p:cNvPicPr>
            <a:picLocks noChangeAspect="1"/>
          </p:cNvPicPr>
          <p:nvPr/>
        </p:nvPicPr>
        <p:blipFill>
          <a:blip r:embed="rId4"/>
          <a:stretch>
            <a:fillRect/>
          </a:stretch>
        </p:blipFill>
        <p:spPr>
          <a:xfrm>
            <a:off x="1676400" y="646331"/>
            <a:ext cx="6250541" cy="3697334"/>
          </a:xfrm>
          <a:prstGeom prst="rect">
            <a:avLst/>
          </a:prstGeom>
        </p:spPr>
      </p:pic>
    </p:spTree>
    <p:extLst>
      <p:ext uri="{BB962C8B-B14F-4D97-AF65-F5344CB8AC3E}">
        <p14:creationId xmlns:p14="http://schemas.microsoft.com/office/powerpoint/2010/main" val="1576558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29</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39A929D9-CA8A-774D-9D4F-B4E0396476D3}"/>
              </a:ext>
            </a:extLst>
          </p:cNvPr>
          <p:cNvSpPr txBox="1"/>
          <p:nvPr/>
        </p:nvSpPr>
        <p:spPr>
          <a:xfrm>
            <a:off x="87124" y="0"/>
            <a:ext cx="3006118" cy="646331"/>
          </a:xfrm>
          <a:prstGeom prst="rect">
            <a:avLst/>
          </a:prstGeom>
          <a:noFill/>
        </p:spPr>
        <p:txBody>
          <a:bodyPr wrap="square" rtlCol="0">
            <a:spAutoFit/>
          </a:bodyPr>
          <a:lstStyle/>
          <a:p>
            <a:r>
              <a:rPr lang="en-US" dirty="0" err="1">
                <a:solidFill>
                  <a:srgbClr val="FFFF00"/>
                </a:solidFill>
              </a:rPr>
              <a:t>Aeronet</a:t>
            </a:r>
            <a:r>
              <a:rPr lang="en-US" dirty="0">
                <a:solidFill>
                  <a:srgbClr val="FFFF00"/>
                </a:solidFill>
              </a:rPr>
              <a:t> AOD over Africa</a:t>
            </a:r>
          </a:p>
          <a:p>
            <a:endParaRPr lang="en-US" dirty="0">
              <a:solidFill>
                <a:srgbClr val="FFFF00"/>
              </a:solidFill>
            </a:endParaRPr>
          </a:p>
        </p:txBody>
      </p:sp>
      <p:sp>
        <p:nvSpPr>
          <p:cNvPr id="31" name="TextBox 30">
            <a:extLst>
              <a:ext uri="{FF2B5EF4-FFF2-40B4-BE49-F238E27FC236}">
                <a16:creationId xmlns:a16="http://schemas.microsoft.com/office/drawing/2014/main" id="{C811D2CC-1329-BE43-99B2-6BF9B2443815}"/>
              </a:ext>
            </a:extLst>
          </p:cNvPr>
          <p:cNvSpPr txBox="1"/>
          <p:nvPr/>
        </p:nvSpPr>
        <p:spPr>
          <a:xfrm>
            <a:off x="87125" y="614806"/>
            <a:ext cx="2816604" cy="2246769"/>
          </a:xfrm>
          <a:prstGeom prst="rect">
            <a:avLst/>
          </a:prstGeom>
          <a:noFill/>
        </p:spPr>
        <p:txBody>
          <a:bodyPr wrap="square" rtlCol="0">
            <a:spAutoFit/>
          </a:bodyPr>
          <a:lstStyle/>
          <a:p>
            <a:r>
              <a:rPr lang="en-US" sz="1400" dirty="0">
                <a:solidFill>
                  <a:srgbClr val="FF0000"/>
                </a:solidFill>
              </a:rPr>
              <a:t>Red line </a:t>
            </a:r>
            <a:r>
              <a:rPr lang="en-US" sz="1400" dirty="0"/>
              <a:t>is 0.25, the OCO-2 filtering threshold for posterior AOD.</a:t>
            </a:r>
          </a:p>
          <a:p>
            <a:endParaRPr lang="en-US" sz="1400" dirty="0"/>
          </a:p>
          <a:p>
            <a:r>
              <a:rPr lang="en-US" sz="1400" dirty="0"/>
              <a:t>Using 675 nm</a:t>
            </a:r>
          </a:p>
          <a:p>
            <a:endParaRPr lang="en-US" sz="1400" dirty="0"/>
          </a:p>
          <a:p>
            <a:endParaRPr lang="en-US" sz="1400" dirty="0"/>
          </a:p>
          <a:p>
            <a:endParaRPr lang="en-US" sz="1400" dirty="0">
              <a:solidFill>
                <a:schemeClr val="accent1">
                  <a:lumMod val="20000"/>
                  <a:lumOff val="80000"/>
                </a:schemeClr>
              </a:solidFill>
            </a:endParaRPr>
          </a:p>
          <a:p>
            <a:pPr algn="ctr"/>
            <a:r>
              <a:rPr lang="en-US" sz="1400" dirty="0">
                <a:solidFill>
                  <a:srgbClr val="FFFF00"/>
                </a:solidFill>
              </a:rPr>
              <a:t>Fraction under 0.25</a:t>
            </a:r>
          </a:p>
          <a:p>
            <a:endParaRPr lang="en-US" sz="1400" dirty="0">
              <a:solidFill>
                <a:schemeClr val="accent1">
                  <a:lumMod val="20000"/>
                  <a:lumOff val="80000"/>
                </a:schemeClr>
              </a:solidFill>
            </a:endParaRPr>
          </a:p>
        </p:txBody>
      </p:sp>
      <p:graphicFrame>
        <p:nvGraphicFramePr>
          <p:cNvPr id="5" name="Table 5">
            <a:extLst>
              <a:ext uri="{FF2B5EF4-FFF2-40B4-BE49-F238E27FC236}">
                <a16:creationId xmlns:a16="http://schemas.microsoft.com/office/drawing/2014/main" id="{78F96640-4665-A040-9CD7-484031694973}"/>
              </a:ext>
            </a:extLst>
          </p:cNvPr>
          <p:cNvGraphicFramePr>
            <a:graphicFrameLocks noGrp="1"/>
          </p:cNvGraphicFramePr>
          <p:nvPr>
            <p:extLst>
              <p:ext uri="{D42A27DB-BD31-4B8C-83A1-F6EECF244321}">
                <p14:modId xmlns:p14="http://schemas.microsoft.com/office/powerpoint/2010/main" val="3052848883"/>
              </p:ext>
            </p:extLst>
          </p:nvPr>
        </p:nvGraphicFramePr>
        <p:xfrm>
          <a:off x="87124" y="2708910"/>
          <a:ext cx="2816604" cy="2377440"/>
        </p:xfrm>
        <a:graphic>
          <a:graphicData uri="http://schemas.openxmlformats.org/drawingml/2006/table">
            <a:tbl>
              <a:tblPr bandRow="1">
                <a:tableStyleId>{5C22544A-7EE6-4342-B048-85BDC9FD1C3A}</a:tableStyleId>
              </a:tblPr>
              <a:tblGrid>
                <a:gridCol w="1360676">
                  <a:extLst>
                    <a:ext uri="{9D8B030D-6E8A-4147-A177-3AD203B41FA5}">
                      <a16:colId xmlns:a16="http://schemas.microsoft.com/office/drawing/2014/main" val="2447003891"/>
                    </a:ext>
                  </a:extLst>
                </a:gridCol>
                <a:gridCol w="786712">
                  <a:extLst>
                    <a:ext uri="{9D8B030D-6E8A-4147-A177-3AD203B41FA5}">
                      <a16:colId xmlns:a16="http://schemas.microsoft.com/office/drawing/2014/main" val="871658293"/>
                    </a:ext>
                  </a:extLst>
                </a:gridCol>
                <a:gridCol w="669216">
                  <a:extLst>
                    <a:ext uri="{9D8B030D-6E8A-4147-A177-3AD203B41FA5}">
                      <a16:colId xmlns:a16="http://schemas.microsoft.com/office/drawing/2014/main" val="2223634915"/>
                    </a:ext>
                  </a:extLst>
                </a:gridCol>
              </a:tblGrid>
              <a:tr h="289560">
                <a:tc>
                  <a:txBody>
                    <a:bodyPr/>
                    <a:lstStyle/>
                    <a:p>
                      <a:endParaRPr lang="en-US" dirty="0">
                        <a:solidFill>
                          <a:schemeClr val="bg1"/>
                        </a:solidFill>
                      </a:endParaRPr>
                    </a:p>
                  </a:txBody>
                  <a:tcPr/>
                </a:tc>
                <a:tc>
                  <a:txBody>
                    <a:bodyPr/>
                    <a:lstStyle/>
                    <a:p>
                      <a:pPr algn="r"/>
                      <a:r>
                        <a:rPr lang="en-US" dirty="0">
                          <a:solidFill>
                            <a:schemeClr val="bg1"/>
                          </a:solidFill>
                        </a:rPr>
                        <a:t>DJF</a:t>
                      </a:r>
                    </a:p>
                  </a:txBody>
                  <a:tcPr/>
                </a:tc>
                <a:tc>
                  <a:txBody>
                    <a:bodyPr/>
                    <a:lstStyle/>
                    <a:p>
                      <a:pPr algn="r"/>
                      <a:r>
                        <a:rPr lang="en-US" dirty="0">
                          <a:solidFill>
                            <a:schemeClr val="bg1"/>
                          </a:solidFill>
                        </a:rPr>
                        <a:t>MAM</a:t>
                      </a:r>
                    </a:p>
                  </a:txBody>
                  <a:tcPr/>
                </a:tc>
                <a:extLst>
                  <a:ext uri="{0D108BD9-81ED-4DB2-BD59-A6C34878D82A}">
                    <a16:rowId xmlns:a16="http://schemas.microsoft.com/office/drawing/2014/main" val="18431753"/>
                  </a:ext>
                </a:extLst>
              </a:tr>
              <a:tr h="289560">
                <a:tc>
                  <a:txBody>
                    <a:bodyPr/>
                    <a:lstStyle/>
                    <a:p>
                      <a:r>
                        <a:rPr lang="en-US" dirty="0">
                          <a:solidFill>
                            <a:schemeClr val="bg1"/>
                          </a:solidFill>
                        </a:rPr>
                        <a:t>Dakar</a:t>
                      </a:r>
                    </a:p>
                  </a:txBody>
                  <a:tcPr/>
                </a:tc>
                <a:tc>
                  <a:txBody>
                    <a:bodyPr/>
                    <a:lstStyle/>
                    <a:p>
                      <a:pPr algn="r"/>
                      <a:r>
                        <a:rPr lang="en-US" dirty="0">
                          <a:solidFill>
                            <a:schemeClr val="bg1"/>
                          </a:solidFill>
                        </a:rPr>
                        <a:t>55%</a:t>
                      </a:r>
                    </a:p>
                  </a:txBody>
                  <a:tcPr/>
                </a:tc>
                <a:tc>
                  <a:txBody>
                    <a:bodyPr/>
                    <a:lstStyle/>
                    <a:p>
                      <a:pPr algn="r"/>
                      <a:r>
                        <a:rPr lang="en-US" dirty="0">
                          <a:solidFill>
                            <a:schemeClr val="bg1"/>
                          </a:solidFill>
                        </a:rPr>
                        <a:t>18%</a:t>
                      </a:r>
                    </a:p>
                  </a:txBody>
                  <a:tcPr/>
                </a:tc>
                <a:extLst>
                  <a:ext uri="{0D108BD9-81ED-4DB2-BD59-A6C34878D82A}">
                    <a16:rowId xmlns:a16="http://schemas.microsoft.com/office/drawing/2014/main" val="2078530398"/>
                  </a:ext>
                </a:extLst>
              </a:tr>
              <a:tr h="289560">
                <a:tc>
                  <a:txBody>
                    <a:bodyPr/>
                    <a:lstStyle/>
                    <a:p>
                      <a:r>
                        <a:rPr lang="en-US" dirty="0" err="1">
                          <a:solidFill>
                            <a:schemeClr val="bg1"/>
                          </a:solidFill>
                        </a:rPr>
                        <a:t>Cinzana</a:t>
                      </a:r>
                      <a:endParaRPr lang="en-US" dirty="0">
                        <a:solidFill>
                          <a:schemeClr val="bg1"/>
                        </a:solidFill>
                      </a:endParaRPr>
                    </a:p>
                  </a:txBody>
                  <a:tcPr/>
                </a:tc>
                <a:tc>
                  <a:txBody>
                    <a:bodyPr/>
                    <a:lstStyle/>
                    <a:p>
                      <a:pPr algn="r"/>
                      <a:r>
                        <a:rPr lang="en-US" dirty="0">
                          <a:solidFill>
                            <a:schemeClr val="bg1"/>
                          </a:solidFill>
                        </a:rPr>
                        <a:t>48%</a:t>
                      </a:r>
                    </a:p>
                  </a:txBody>
                  <a:tcPr/>
                </a:tc>
                <a:tc>
                  <a:txBody>
                    <a:bodyPr/>
                    <a:lstStyle/>
                    <a:p>
                      <a:pPr algn="r"/>
                      <a:r>
                        <a:rPr lang="en-US" dirty="0">
                          <a:solidFill>
                            <a:schemeClr val="bg1"/>
                          </a:solidFill>
                        </a:rPr>
                        <a:t>12%</a:t>
                      </a:r>
                    </a:p>
                  </a:txBody>
                  <a:tcPr/>
                </a:tc>
                <a:extLst>
                  <a:ext uri="{0D108BD9-81ED-4DB2-BD59-A6C34878D82A}">
                    <a16:rowId xmlns:a16="http://schemas.microsoft.com/office/drawing/2014/main" val="3900733808"/>
                  </a:ext>
                </a:extLst>
              </a:tr>
              <a:tr h="289560">
                <a:tc>
                  <a:txBody>
                    <a:bodyPr/>
                    <a:lstStyle/>
                    <a:p>
                      <a:r>
                        <a:rPr lang="en-US" dirty="0">
                          <a:solidFill>
                            <a:schemeClr val="bg1"/>
                          </a:solidFill>
                        </a:rPr>
                        <a:t>Ouagadougou</a:t>
                      </a:r>
                    </a:p>
                  </a:txBody>
                  <a:tcPr/>
                </a:tc>
                <a:tc>
                  <a:txBody>
                    <a:bodyPr/>
                    <a:lstStyle/>
                    <a:p>
                      <a:pPr algn="r"/>
                      <a:r>
                        <a:rPr lang="en-US" dirty="0">
                          <a:solidFill>
                            <a:schemeClr val="bg1"/>
                          </a:solidFill>
                        </a:rPr>
                        <a:t>42%</a:t>
                      </a:r>
                    </a:p>
                  </a:txBody>
                  <a:tcPr/>
                </a:tc>
                <a:tc>
                  <a:txBody>
                    <a:bodyPr/>
                    <a:lstStyle/>
                    <a:p>
                      <a:pPr algn="r"/>
                      <a:r>
                        <a:rPr lang="en-US" dirty="0">
                          <a:solidFill>
                            <a:schemeClr val="bg1"/>
                          </a:solidFill>
                        </a:rPr>
                        <a:t>9%</a:t>
                      </a:r>
                    </a:p>
                  </a:txBody>
                  <a:tcPr/>
                </a:tc>
                <a:extLst>
                  <a:ext uri="{0D108BD9-81ED-4DB2-BD59-A6C34878D82A}">
                    <a16:rowId xmlns:a16="http://schemas.microsoft.com/office/drawing/2014/main" val="3155044035"/>
                  </a:ext>
                </a:extLst>
              </a:tr>
              <a:tr h="28956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350" kern="1200" dirty="0">
                          <a:solidFill>
                            <a:schemeClr val="bg1"/>
                          </a:solidFill>
                          <a:effectLst/>
                          <a:latin typeface="+mn-lt"/>
                          <a:ea typeface="+mn-ea"/>
                          <a:cs typeface="+mn-cs"/>
                        </a:rPr>
                        <a:t>Koforidua</a:t>
                      </a:r>
                    </a:p>
                  </a:txBody>
                  <a:tcPr/>
                </a:tc>
                <a:tc>
                  <a:txBody>
                    <a:bodyPr/>
                    <a:lstStyle/>
                    <a:p>
                      <a:pPr algn="r"/>
                      <a:r>
                        <a:rPr lang="en-US" dirty="0">
                          <a:solidFill>
                            <a:schemeClr val="bg1"/>
                          </a:solidFill>
                        </a:rPr>
                        <a:t>2%</a:t>
                      </a:r>
                    </a:p>
                  </a:txBody>
                  <a:tcPr/>
                </a:tc>
                <a:tc>
                  <a:txBody>
                    <a:bodyPr/>
                    <a:lstStyle/>
                    <a:p>
                      <a:pPr algn="r"/>
                      <a:r>
                        <a:rPr lang="en-US" dirty="0">
                          <a:solidFill>
                            <a:schemeClr val="bg1"/>
                          </a:solidFill>
                        </a:rPr>
                        <a:t>18%</a:t>
                      </a:r>
                    </a:p>
                  </a:txBody>
                  <a:tcPr/>
                </a:tc>
                <a:extLst>
                  <a:ext uri="{0D108BD9-81ED-4DB2-BD59-A6C34878D82A}">
                    <a16:rowId xmlns:a16="http://schemas.microsoft.com/office/drawing/2014/main" val="2407832883"/>
                  </a:ext>
                </a:extLst>
              </a:tr>
              <a:tr h="289560">
                <a:tc>
                  <a:txBody>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lang="en-US" sz="1350" kern="1200" dirty="0" err="1">
                          <a:solidFill>
                            <a:schemeClr val="bg1"/>
                          </a:solidFill>
                          <a:effectLst/>
                          <a:latin typeface="+mn-lt"/>
                          <a:ea typeface="+mn-ea"/>
                          <a:cs typeface="+mn-cs"/>
                        </a:rPr>
                        <a:t>Djougou</a:t>
                      </a:r>
                      <a:endParaRPr lang="en-US" sz="1350" kern="1200" dirty="0">
                        <a:solidFill>
                          <a:schemeClr val="bg1"/>
                        </a:solidFill>
                        <a:effectLst/>
                        <a:latin typeface="+mn-lt"/>
                        <a:ea typeface="+mn-ea"/>
                        <a:cs typeface="+mn-cs"/>
                      </a:endParaRPr>
                    </a:p>
                  </a:txBody>
                  <a:tcPr/>
                </a:tc>
                <a:tc>
                  <a:txBody>
                    <a:bodyPr/>
                    <a:lstStyle/>
                    <a:p>
                      <a:pPr algn="r"/>
                      <a:r>
                        <a:rPr lang="en-US" dirty="0">
                          <a:solidFill>
                            <a:schemeClr val="bg1"/>
                          </a:solidFill>
                        </a:rPr>
                        <a:t>5%</a:t>
                      </a:r>
                    </a:p>
                  </a:txBody>
                  <a:tcPr/>
                </a:tc>
                <a:tc>
                  <a:txBody>
                    <a:bodyPr/>
                    <a:lstStyle/>
                    <a:p>
                      <a:pPr algn="r"/>
                      <a:r>
                        <a:rPr lang="en-US" dirty="0">
                          <a:solidFill>
                            <a:schemeClr val="bg1"/>
                          </a:solidFill>
                        </a:rPr>
                        <a:t>7%</a:t>
                      </a:r>
                    </a:p>
                  </a:txBody>
                  <a:tcPr/>
                </a:tc>
                <a:extLst>
                  <a:ext uri="{0D108BD9-81ED-4DB2-BD59-A6C34878D82A}">
                    <a16:rowId xmlns:a16="http://schemas.microsoft.com/office/drawing/2014/main" val="1833015844"/>
                  </a:ext>
                </a:extLst>
              </a:tr>
              <a:tr h="289560">
                <a:tc>
                  <a:txBody>
                    <a:bodyPr/>
                    <a:lstStyle/>
                    <a:p>
                      <a:r>
                        <a:rPr lang="en-US" dirty="0">
                          <a:solidFill>
                            <a:schemeClr val="bg1"/>
                          </a:solidFill>
                        </a:rPr>
                        <a:t>Ilorin</a:t>
                      </a:r>
                    </a:p>
                  </a:txBody>
                  <a:tcPr/>
                </a:tc>
                <a:tc>
                  <a:txBody>
                    <a:bodyPr/>
                    <a:lstStyle/>
                    <a:p>
                      <a:pPr algn="r"/>
                      <a:r>
                        <a:rPr lang="en-US" dirty="0">
                          <a:solidFill>
                            <a:schemeClr val="bg1"/>
                          </a:solidFill>
                        </a:rPr>
                        <a:t>3%</a:t>
                      </a:r>
                    </a:p>
                  </a:txBody>
                  <a:tcPr/>
                </a:tc>
                <a:tc>
                  <a:txBody>
                    <a:bodyPr/>
                    <a:lstStyle/>
                    <a:p>
                      <a:pPr algn="r"/>
                      <a:r>
                        <a:rPr lang="en-US" dirty="0">
                          <a:solidFill>
                            <a:schemeClr val="bg1"/>
                          </a:solidFill>
                        </a:rPr>
                        <a:t>10%</a:t>
                      </a:r>
                    </a:p>
                  </a:txBody>
                  <a:tcPr/>
                </a:tc>
                <a:extLst>
                  <a:ext uri="{0D108BD9-81ED-4DB2-BD59-A6C34878D82A}">
                    <a16:rowId xmlns:a16="http://schemas.microsoft.com/office/drawing/2014/main" val="3125877932"/>
                  </a:ext>
                </a:extLst>
              </a:tr>
              <a:tr h="289560">
                <a:tc>
                  <a:txBody>
                    <a:bodyPr/>
                    <a:lstStyle/>
                    <a:p>
                      <a:r>
                        <a:rPr lang="en-US" dirty="0">
                          <a:solidFill>
                            <a:srgbClr val="FF0000"/>
                          </a:solidFill>
                        </a:rPr>
                        <a:t>Average</a:t>
                      </a:r>
                    </a:p>
                  </a:txBody>
                  <a:tcPr/>
                </a:tc>
                <a:tc>
                  <a:txBody>
                    <a:bodyPr/>
                    <a:lstStyle/>
                    <a:p>
                      <a:pPr algn="r"/>
                      <a:r>
                        <a:rPr lang="en-US" dirty="0">
                          <a:solidFill>
                            <a:srgbClr val="FF0000"/>
                          </a:solidFill>
                        </a:rPr>
                        <a:t>48 (3)%</a:t>
                      </a:r>
                    </a:p>
                  </a:txBody>
                  <a:tcPr/>
                </a:tc>
                <a:tc>
                  <a:txBody>
                    <a:bodyPr/>
                    <a:lstStyle/>
                    <a:p>
                      <a:pPr algn="r"/>
                      <a:r>
                        <a:rPr lang="en-US" dirty="0">
                          <a:solidFill>
                            <a:srgbClr val="FF0000"/>
                          </a:solidFill>
                        </a:rPr>
                        <a:t>12%</a:t>
                      </a:r>
                    </a:p>
                  </a:txBody>
                  <a:tcPr/>
                </a:tc>
                <a:extLst>
                  <a:ext uri="{0D108BD9-81ED-4DB2-BD59-A6C34878D82A}">
                    <a16:rowId xmlns:a16="http://schemas.microsoft.com/office/drawing/2014/main" val="1811256912"/>
                  </a:ext>
                </a:extLst>
              </a:tr>
            </a:tbl>
          </a:graphicData>
        </a:graphic>
      </p:graphicFrame>
      <p:pic>
        <p:nvPicPr>
          <p:cNvPr id="6" name="Picture 5">
            <a:extLst>
              <a:ext uri="{FF2B5EF4-FFF2-40B4-BE49-F238E27FC236}">
                <a16:creationId xmlns:a16="http://schemas.microsoft.com/office/drawing/2014/main" id="{DEBB7D93-E47F-C64B-9C69-31A6CBD91450}"/>
              </a:ext>
            </a:extLst>
          </p:cNvPr>
          <p:cNvPicPr>
            <a:picLocks noChangeAspect="1"/>
          </p:cNvPicPr>
          <p:nvPr/>
        </p:nvPicPr>
        <p:blipFill>
          <a:blip r:embed="rId3"/>
          <a:stretch>
            <a:fillRect/>
          </a:stretch>
        </p:blipFill>
        <p:spPr>
          <a:xfrm>
            <a:off x="2969003" y="76200"/>
            <a:ext cx="6155532" cy="4476750"/>
          </a:xfrm>
          <a:prstGeom prst="rect">
            <a:avLst/>
          </a:prstGeom>
        </p:spPr>
      </p:pic>
      <p:sp>
        <p:nvSpPr>
          <p:cNvPr id="9" name="TextBox 8">
            <a:extLst>
              <a:ext uri="{FF2B5EF4-FFF2-40B4-BE49-F238E27FC236}">
                <a16:creationId xmlns:a16="http://schemas.microsoft.com/office/drawing/2014/main" id="{118F014E-3C3B-B145-A5B9-B1787B0B187C}"/>
              </a:ext>
            </a:extLst>
          </p:cNvPr>
          <p:cNvSpPr txBox="1"/>
          <p:nvPr/>
        </p:nvSpPr>
        <p:spPr>
          <a:xfrm>
            <a:off x="2903728" y="4679960"/>
            <a:ext cx="5867878" cy="261610"/>
          </a:xfrm>
          <a:prstGeom prst="rect">
            <a:avLst/>
          </a:prstGeom>
          <a:noFill/>
        </p:spPr>
        <p:txBody>
          <a:bodyPr wrap="square">
            <a:spAutoFit/>
          </a:bodyPr>
          <a:lstStyle/>
          <a:p>
            <a:r>
              <a:rPr lang="en-US" sz="1100" dirty="0">
                <a:solidFill>
                  <a:schemeClr val="accent1">
                    <a:lumMod val="20000"/>
                    <a:lumOff val="80000"/>
                  </a:schemeClr>
                </a:solidFill>
              </a:rPr>
              <a:t>AERONET data providers: Rachel Pinker, Didier </a:t>
            </a:r>
            <a:r>
              <a:rPr lang="en-US" sz="1100" dirty="0" err="1">
                <a:solidFill>
                  <a:schemeClr val="accent1">
                    <a:lumMod val="20000"/>
                    <a:lumOff val="80000"/>
                  </a:schemeClr>
                </a:solidFill>
              </a:rPr>
              <a:t>Tanré</a:t>
            </a:r>
            <a:r>
              <a:rPr lang="en-US" sz="1100" dirty="0">
                <a:solidFill>
                  <a:schemeClr val="accent1">
                    <a:lumMod val="20000"/>
                    <a:lumOff val="80000"/>
                  </a:schemeClr>
                </a:solidFill>
              </a:rPr>
              <a:t>, Jean-Louis </a:t>
            </a:r>
            <a:r>
              <a:rPr lang="en-US" sz="1100" dirty="0" err="1">
                <a:solidFill>
                  <a:schemeClr val="accent1">
                    <a:lumMod val="20000"/>
                    <a:lumOff val="80000"/>
                  </a:schemeClr>
                </a:solidFill>
              </a:rPr>
              <a:t>Rajot</a:t>
            </a:r>
            <a:r>
              <a:rPr lang="en-US" sz="1100" dirty="0">
                <a:solidFill>
                  <a:schemeClr val="accent1">
                    <a:lumMod val="20000"/>
                    <a:lumOff val="80000"/>
                  </a:schemeClr>
                </a:solidFill>
              </a:rPr>
              <a:t>, Philippe </a:t>
            </a:r>
            <a:r>
              <a:rPr lang="en-US" sz="1100" dirty="0" err="1">
                <a:solidFill>
                  <a:schemeClr val="accent1">
                    <a:lumMod val="20000"/>
                    <a:lumOff val="80000"/>
                  </a:schemeClr>
                </a:solidFill>
              </a:rPr>
              <a:t>Goloub</a:t>
            </a:r>
            <a:endParaRPr lang="en-US" sz="1100" dirty="0">
              <a:solidFill>
                <a:schemeClr val="accent1">
                  <a:lumMod val="20000"/>
                  <a:lumOff val="80000"/>
                </a:schemeClr>
              </a:solidFill>
            </a:endParaRPr>
          </a:p>
        </p:txBody>
      </p:sp>
    </p:spTree>
    <p:extLst>
      <p:ext uri="{BB962C8B-B14F-4D97-AF65-F5344CB8AC3E}">
        <p14:creationId xmlns:p14="http://schemas.microsoft.com/office/powerpoint/2010/main" val="737659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077200" cy="2114550"/>
          </a:xfrm>
        </p:spPr>
        <p:txBody>
          <a:bodyPr anchor="t"/>
          <a:lstStyle/>
          <a:p>
            <a:pPr algn="l"/>
            <a:r>
              <a:rPr lang="en-US" sz="1800" dirty="0">
                <a:solidFill>
                  <a:srgbClr val="FFFF00"/>
                </a:solidFill>
              </a:rPr>
              <a:t>Submission status</a:t>
            </a:r>
            <a:br>
              <a:rPr lang="en-US" sz="1800" dirty="0">
                <a:solidFill>
                  <a:schemeClr val="tx1">
                    <a:lumMod val="85000"/>
                  </a:schemeClr>
                </a:solidFill>
              </a:rPr>
            </a:br>
            <a:endParaRPr lang="en-US" sz="150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3</a:t>
            </a:fld>
            <a:endParaRPr lang="en-US" dirty="0"/>
          </a:p>
        </p:txBody>
      </p:sp>
      <p:graphicFrame>
        <p:nvGraphicFramePr>
          <p:cNvPr id="5" name="Table 5">
            <a:extLst>
              <a:ext uri="{FF2B5EF4-FFF2-40B4-BE49-F238E27FC236}">
                <a16:creationId xmlns:a16="http://schemas.microsoft.com/office/drawing/2014/main" id="{4F11E21F-1A34-F844-9C75-34445BD0C290}"/>
              </a:ext>
            </a:extLst>
          </p:cNvPr>
          <p:cNvGraphicFramePr>
            <a:graphicFrameLocks noGrp="1"/>
          </p:cNvGraphicFramePr>
          <p:nvPr>
            <p:extLst>
              <p:ext uri="{D42A27DB-BD31-4B8C-83A1-F6EECF244321}">
                <p14:modId xmlns:p14="http://schemas.microsoft.com/office/powerpoint/2010/main" val="2424537268"/>
              </p:ext>
            </p:extLst>
          </p:nvPr>
        </p:nvGraphicFramePr>
        <p:xfrm>
          <a:off x="76200" y="361950"/>
          <a:ext cx="8915401" cy="4287110"/>
        </p:xfrm>
        <a:graphic>
          <a:graphicData uri="http://schemas.openxmlformats.org/drawingml/2006/table">
            <a:tbl>
              <a:tblPr firstRow="1" bandRow="1">
                <a:tableStyleId>{125E5076-3810-47DD-B79F-674D7AD40C01}</a:tableStyleId>
              </a:tblPr>
              <a:tblGrid>
                <a:gridCol w="2060462">
                  <a:extLst>
                    <a:ext uri="{9D8B030D-6E8A-4147-A177-3AD203B41FA5}">
                      <a16:colId xmlns:a16="http://schemas.microsoft.com/office/drawing/2014/main" val="720757971"/>
                    </a:ext>
                  </a:extLst>
                </a:gridCol>
                <a:gridCol w="1194027">
                  <a:extLst>
                    <a:ext uri="{9D8B030D-6E8A-4147-A177-3AD203B41FA5}">
                      <a16:colId xmlns:a16="http://schemas.microsoft.com/office/drawing/2014/main" val="2971485845"/>
                    </a:ext>
                  </a:extLst>
                </a:gridCol>
                <a:gridCol w="1194027">
                  <a:extLst>
                    <a:ext uri="{9D8B030D-6E8A-4147-A177-3AD203B41FA5}">
                      <a16:colId xmlns:a16="http://schemas.microsoft.com/office/drawing/2014/main" val="3245785248"/>
                    </a:ext>
                  </a:extLst>
                </a:gridCol>
                <a:gridCol w="1114425">
                  <a:extLst>
                    <a:ext uri="{9D8B030D-6E8A-4147-A177-3AD203B41FA5}">
                      <a16:colId xmlns:a16="http://schemas.microsoft.com/office/drawing/2014/main" val="516824822"/>
                    </a:ext>
                  </a:extLst>
                </a:gridCol>
                <a:gridCol w="1123610">
                  <a:extLst>
                    <a:ext uri="{9D8B030D-6E8A-4147-A177-3AD203B41FA5}">
                      <a16:colId xmlns:a16="http://schemas.microsoft.com/office/drawing/2014/main" val="62921345"/>
                    </a:ext>
                  </a:extLst>
                </a:gridCol>
                <a:gridCol w="2228850">
                  <a:extLst>
                    <a:ext uri="{9D8B030D-6E8A-4147-A177-3AD203B41FA5}">
                      <a16:colId xmlns:a16="http://schemas.microsoft.com/office/drawing/2014/main" val="2582037695"/>
                    </a:ext>
                  </a:extLst>
                </a:gridCol>
              </a:tblGrid>
              <a:tr h="484032">
                <a:tc>
                  <a:txBody>
                    <a:bodyPr/>
                    <a:lstStyle/>
                    <a:p>
                      <a:pPr algn="ctr"/>
                      <a:r>
                        <a:rPr lang="en-US" sz="1400" dirty="0">
                          <a:solidFill>
                            <a:schemeClr val="bg1"/>
                          </a:solidFill>
                        </a:rPr>
                        <a:t>Modeling Group</a:t>
                      </a:r>
                    </a:p>
                  </a:txBody>
                  <a:tcPr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bg1"/>
                          </a:solidFill>
                        </a:rPr>
                        <a:t>Fluxes</a:t>
                      </a:r>
                    </a:p>
                  </a:txBody>
                  <a:tcPr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err="1">
                          <a:solidFill>
                            <a:schemeClr val="bg1"/>
                          </a:solidFill>
                        </a:rPr>
                        <a:t>ObsPack</a:t>
                      </a:r>
                      <a:r>
                        <a:rPr lang="en-US" sz="1400" dirty="0">
                          <a:solidFill>
                            <a:schemeClr val="bg1"/>
                          </a:solidFill>
                        </a:rPr>
                        <a:t> data</a:t>
                      </a:r>
                    </a:p>
                  </a:txBody>
                  <a:tcPr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bg1"/>
                          </a:solidFill>
                        </a:rPr>
                        <a:t>TCCON data</a:t>
                      </a:r>
                    </a:p>
                  </a:txBody>
                  <a:tcPr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bg1"/>
                          </a:solidFill>
                        </a:rPr>
                        <a:t>OCO-2 data</a:t>
                      </a:r>
                    </a:p>
                  </a:txBody>
                  <a:tcPr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400" dirty="0">
                          <a:solidFill>
                            <a:schemeClr val="bg1"/>
                          </a:solidFill>
                        </a:rPr>
                        <a:t>Notes</a:t>
                      </a:r>
                    </a:p>
                  </a:txBody>
                  <a:tcPr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553013684"/>
                  </a:ext>
                </a:extLst>
              </a:tr>
              <a:tr h="346415">
                <a:tc>
                  <a:txBody>
                    <a:bodyPr/>
                    <a:lstStyle/>
                    <a:p>
                      <a:pPr algn="ctr"/>
                      <a:r>
                        <a:rPr lang="en-US" sz="1400" dirty="0">
                          <a:solidFill>
                            <a:schemeClr val="tx1"/>
                          </a:solidFill>
                        </a:rPr>
                        <a:t>CAMS</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400" dirty="0"/>
                        <a:t>✅</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w="25400" cmpd="sng">
                      <a:noFill/>
                    </a:lnT>
                    <a:lnB>
                      <a:noFill/>
                    </a:lnB>
                    <a:lnTlToBr w="12700" cmpd="sng">
                      <a:noFill/>
                      <a:prstDash val="solid"/>
                    </a:lnTlToBr>
                    <a:lnBlToTr w="12700" cmpd="sng">
                      <a:noFill/>
                      <a:prstDash val="solid"/>
                    </a:lnBlToTr>
                  </a:tcPr>
                </a:tc>
                <a:tc>
                  <a:txBody>
                    <a:bodyPr/>
                    <a:lstStyle/>
                    <a:p>
                      <a:pPr algn="ctr"/>
                      <a:r>
                        <a:rPr lang="en-US" sz="1000" dirty="0"/>
                        <a:t>OCO-2 eval underway</a:t>
                      </a:r>
                    </a:p>
                  </a:txBody>
                  <a:tcPr anchor="ctr">
                    <a:lnL>
                      <a:noFill/>
                    </a:lnL>
                    <a:lnR>
                      <a:noFill/>
                    </a:lnR>
                    <a:lnT w="25400" cmpd="sng">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951952962"/>
                  </a:ext>
                </a:extLst>
              </a:tr>
              <a:tr h="346415">
                <a:tc>
                  <a:txBody>
                    <a:bodyPr/>
                    <a:lstStyle/>
                    <a:p>
                      <a:pPr algn="ctr"/>
                      <a:r>
                        <a:rPr lang="en-US" sz="1400" dirty="0">
                          <a:solidFill>
                            <a:schemeClr val="tx1"/>
                          </a:solidFill>
                        </a:rPr>
                        <a:t>Baker CSU</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000" dirty="0"/>
                        <a:t>TCCON and OCO-2 eval underway</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342762916"/>
                  </a:ext>
                </a:extLst>
              </a:tr>
              <a:tr h="346415">
                <a:tc>
                  <a:txBody>
                    <a:bodyPr/>
                    <a:lstStyle/>
                    <a:p>
                      <a:pPr algn="ctr"/>
                      <a:r>
                        <a:rPr lang="en-US" sz="1400" dirty="0">
                          <a:solidFill>
                            <a:schemeClr val="tx1"/>
                          </a:solidFill>
                        </a:rPr>
                        <a:t>Schuh CSU</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000" dirty="0"/>
                        <a:t>End effects; Eval came in too late</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11832531"/>
                  </a:ext>
                </a:extLst>
              </a:tr>
              <a:tr h="346415">
                <a:tc>
                  <a:txBody>
                    <a:bodyPr/>
                    <a:lstStyle/>
                    <a:p>
                      <a:pPr algn="ctr"/>
                      <a:r>
                        <a:rPr lang="en-US" sz="1400" dirty="0">
                          <a:solidFill>
                            <a:schemeClr val="tx1"/>
                          </a:solidFill>
                        </a:rPr>
                        <a:t>CT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000" dirty="0"/>
                        <a:t>bug in 2020, recomputing</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29014326"/>
                  </a:ext>
                </a:extLst>
              </a:tr>
              <a:tr h="346415">
                <a:tc>
                  <a:txBody>
                    <a:bodyPr/>
                    <a:lstStyle/>
                    <a:p>
                      <a:pPr algn="ctr"/>
                      <a:r>
                        <a:rPr lang="en-US" sz="1400" dirty="0">
                          <a:solidFill>
                            <a:schemeClr val="tx1"/>
                          </a:solidFill>
                        </a:rPr>
                        <a:t>Oklahoma U</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 </a:t>
                      </a:r>
                      <a:r>
                        <a:rPr lang="en-US" sz="1000" dirty="0"/>
                        <a:t> </a:t>
                      </a: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000" dirty="0"/>
                        <a:t> OG </a:t>
                      </a:r>
                      <a:r>
                        <a:rPr lang="en-US" sz="1000" dirty="0" err="1"/>
                        <a:t>expt</a:t>
                      </a:r>
                      <a:r>
                        <a:rPr lang="en-US" sz="1000" dirty="0"/>
                        <a:t> and eval data underway</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17937392"/>
                  </a:ext>
                </a:extLst>
              </a:tr>
              <a:tr h="346415">
                <a:tc>
                  <a:txBody>
                    <a:bodyPr/>
                    <a:lstStyle/>
                    <a:p>
                      <a:pPr algn="ctr"/>
                      <a:r>
                        <a:rPr lang="en-US" sz="1400" dirty="0">
                          <a:solidFill>
                            <a:schemeClr val="tx1"/>
                          </a:solidFill>
                        </a:rPr>
                        <a:t>WOMBAT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542590340"/>
                  </a:ext>
                </a:extLst>
              </a:tr>
              <a:tr h="346415">
                <a:tc>
                  <a:txBody>
                    <a:bodyPr/>
                    <a:lstStyle/>
                    <a:p>
                      <a:pPr algn="ctr"/>
                      <a:r>
                        <a:rPr lang="en-US" sz="1400" dirty="0">
                          <a:solidFill>
                            <a:schemeClr val="tx1"/>
                          </a:solidFill>
                        </a:rPr>
                        <a:t>U Toronto</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400" dirty="0"/>
                        <a:t>✅</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710653962"/>
                  </a:ext>
                </a:extLst>
              </a:tr>
              <a:tr h="346415">
                <a:tc>
                  <a:txBody>
                    <a:bodyPr/>
                    <a:lstStyle/>
                    <a:p>
                      <a:pPr algn="ctr"/>
                      <a:r>
                        <a:rPr lang="en-US" sz="1400" dirty="0">
                          <a:solidFill>
                            <a:schemeClr val="tx1"/>
                          </a:solidFill>
                        </a:rPr>
                        <a:t>CMS-Flux</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837481771"/>
                  </a:ext>
                </a:extLst>
              </a:tr>
              <a:tr h="346415">
                <a:tc>
                  <a:txBody>
                    <a:bodyPr/>
                    <a:lstStyle/>
                    <a:p>
                      <a:pPr algn="ctr"/>
                      <a:r>
                        <a:rPr lang="en-US" sz="1400" dirty="0">
                          <a:solidFill>
                            <a:schemeClr val="tx1"/>
                          </a:solidFill>
                        </a:rPr>
                        <a:t>TM5-4DVAR</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440896907"/>
                  </a:ext>
                </a:extLst>
              </a:tr>
              <a:tr h="346415">
                <a:tc>
                  <a:txBody>
                    <a:bodyPr/>
                    <a:lstStyle/>
                    <a:p>
                      <a:pPr algn="ctr"/>
                      <a:r>
                        <a:rPr lang="en-US" sz="1400" dirty="0">
                          <a:solidFill>
                            <a:schemeClr val="tx1"/>
                          </a:solidFill>
                        </a:rPr>
                        <a:t>Johns Hopkins</a:t>
                      </a: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000" dirty="0"/>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536138289"/>
                  </a:ext>
                </a:extLst>
              </a:tr>
              <a:tr h="284725">
                <a:tc>
                  <a:txBody>
                    <a:bodyPr/>
                    <a:lstStyle/>
                    <a:p>
                      <a:pPr algn="ctr"/>
                      <a:r>
                        <a:rPr lang="en-US" sz="1400" dirty="0" err="1">
                          <a:solidFill>
                            <a:schemeClr val="tx1"/>
                          </a:solidFill>
                        </a:rPr>
                        <a:t>LoFi</a:t>
                      </a:r>
                      <a:endParaRPr lang="en-US" sz="1400" dirty="0">
                        <a:solidFill>
                          <a:schemeClr val="tx1"/>
                        </a:solidFill>
                      </a:endParaRPr>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US" sz="1400" dirty="0"/>
                    </a:p>
                  </a:txBody>
                  <a:tcPr anchor="ctr">
                    <a:lnL>
                      <a:noFill/>
                    </a:lnL>
                    <a:lnR>
                      <a:noFill/>
                    </a:lnR>
                    <a:lnT>
                      <a:noFill/>
                    </a:lnT>
                    <a:lnB>
                      <a:noFill/>
                    </a:lnB>
                    <a:lnTlToBr w="12700" cmpd="sng">
                      <a:noFill/>
                      <a:prstDash val="solid"/>
                    </a:lnTlToBr>
                    <a:lnBlToTr w="12700" cmpd="sng">
                      <a:noFill/>
                      <a:prstDash val="solid"/>
                    </a:lnBlToTr>
                  </a:tcPr>
                </a:tc>
                <a:tc>
                  <a:txBody>
                    <a:bodyPr/>
                    <a:lstStyle/>
                    <a:p>
                      <a:pPr algn="ctr"/>
                      <a:r>
                        <a:rPr lang="en-US" sz="1000" dirty="0"/>
                        <a:t>not a traditional assimilation</a:t>
                      </a:r>
                    </a:p>
                  </a:txBody>
                  <a:tcPr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741774721"/>
                  </a:ext>
                </a:extLst>
              </a:tr>
            </a:tbl>
          </a:graphicData>
        </a:graphic>
      </p:graphicFrame>
      <p:sp>
        <p:nvSpPr>
          <p:cNvPr id="6" name="TextBox 5">
            <a:extLst>
              <a:ext uri="{FF2B5EF4-FFF2-40B4-BE49-F238E27FC236}">
                <a16:creationId xmlns:a16="http://schemas.microsoft.com/office/drawing/2014/main" id="{44D64071-34A8-9A4B-99AA-CDFE46C1EBF7}"/>
              </a:ext>
            </a:extLst>
          </p:cNvPr>
          <p:cNvSpPr txBox="1"/>
          <p:nvPr/>
        </p:nvSpPr>
        <p:spPr>
          <a:xfrm>
            <a:off x="152400" y="4800600"/>
            <a:ext cx="7212231" cy="230832"/>
          </a:xfrm>
          <a:prstGeom prst="rect">
            <a:avLst/>
          </a:prstGeom>
          <a:noFill/>
        </p:spPr>
        <p:txBody>
          <a:bodyPr wrap="none" rtlCol="0">
            <a:spAutoFit/>
          </a:bodyPr>
          <a:lstStyle/>
          <a:p>
            <a:r>
              <a:rPr lang="en-US" sz="900" i="1" dirty="0">
                <a:solidFill>
                  <a:srgbClr val="FFFF00"/>
                </a:solidFill>
              </a:rPr>
              <a:t>v10 MIP flux results shown here are the average of CAMS, Baker, OU, CSU, WOMBAT, UT (except for OG which has no OU submission)</a:t>
            </a:r>
          </a:p>
        </p:txBody>
      </p:sp>
    </p:spTree>
    <p:extLst>
      <p:ext uri="{BB962C8B-B14F-4D97-AF65-F5344CB8AC3E}">
        <p14:creationId xmlns:p14="http://schemas.microsoft.com/office/powerpoint/2010/main" val="2695177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30</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94E3E29B-92ED-334D-AADE-EF147E711BE2}"/>
              </a:ext>
            </a:extLst>
          </p:cNvPr>
          <p:cNvPicPr>
            <a:picLocks noChangeAspect="1"/>
          </p:cNvPicPr>
          <p:nvPr/>
        </p:nvPicPr>
        <p:blipFill>
          <a:blip r:embed="rId3"/>
          <a:stretch>
            <a:fillRect/>
          </a:stretch>
        </p:blipFill>
        <p:spPr>
          <a:xfrm>
            <a:off x="0" y="0"/>
            <a:ext cx="8839200" cy="4817364"/>
          </a:xfrm>
          <a:prstGeom prst="rect">
            <a:avLst/>
          </a:prstGeom>
        </p:spPr>
      </p:pic>
    </p:spTree>
    <p:extLst>
      <p:ext uri="{BB962C8B-B14F-4D97-AF65-F5344CB8AC3E}">
        <p14:creationId xmlns:p14="http://schemas.microsoft.com/office/powerpoint/2010/main" val="28984583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31</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6" name="Title 1">
            <a:extLst>
              <a:ext uri="{FF2B5EF4-FFF2-40B4-BE49-F238E27FC236}">
                <a16:creationId xmlns:a16="http://schemas.microsoft.com/office/drawing/2014/main" id="{A7B67F1E-AC0A-A147-9295-5D2F209F1707}"/>
              </a:ext>
            </a:extLst>
          </p:cNvPr>
          <p:cNvSpPr>
            <a:spLocks noGrp="1"/>
          </p:cNvSpPr>
          <p:nvPr>
            <p:ph type="title"/>
          </p:nvPr>
        </p:nvSpPr>
        <p:spPr>
          <a:xfrm>
            <a:off x="179070" y="0"/>
            <a:ext cx="8077200" cy="342900"/>
          </a:xfrm>
        </p:spPr>
        <p:txBody>
          <a:bodyPr anchor="t"/>
          <a:lstStyle/>
          <a:p>
            <a:pPr algn="l"/>
            <a:r>
              <a:rPr lang="en-US" sz="1800" dirty="0">
                <a:solidFill>
                  <a:srgbClr val="FFFF00"/>
                </a:solidFill>
              </a:rPr>
              <a:t>Summary</a:t>
            </a:r>
            <a:br>
              <a:rPr lang="en-US" sz="1800" dirty="0">
                <a:solidFill>
                  <a:srgbClr val="FFFF00"/>
                </a:solidFill>
              </a:rPr>
            </a:br>
            <a:br>
              <a:rPr lang="en-US" sz="1800" dirty="0">
                <a:solidFill>
                  <a:schemeClr val="tx1">
                    <a:lumMod val="85000"/>
                  </a:schemeClr>
                </a:solidFill>
              </a:rPr>
            </a:br>
            <a:endParaRPr lang="en-US" sz="1500" dirty="0">
              <a:solidFill>
                <a:schemeClr val="tx1"/>
              </a:solidFill>
            </a:endParaRPr>
          </a:p>
        </p:txBody>
      </p:sp>
      <p:sp>
        <p:nvSpPr>
          <p:cNvPr id="2" name="TextBox 1">
            <a:extLst>
              <a:ext uri="{FF2B5EF4-FFF2-40B4-BE49-F238E27FC236}">
                <a16:creationId xmlns:a16="http://schemas.microsoft.com/office/drawing/2014/main" id="{D8880D0B-6A31-854A-80E8-04E472A65239}"/>
              </a:ext>
            </a:extLst>
          </p:cNvPr>
          <p:cNvSpPr txBox="1"/>
          <p:nvPr/>
        </p:nvSpPr>
        <p:spPr>
          <a:xfrm>
            <a:off x="244765" y="495851"/>
            <a:ext cx="8839200" cy="4670509"/>
          </a:xfrm>
          <a:prstGeom prst="rect">
            <a:avLst/>
          </a:prstGeom>
          <a:noFill/>
        </p:spPr>
        <p:txBody>
          <a:bodyPr wrap="square" rtlCol="0">
            <a:spAutoFit/>
          </a:bodyPr>
          <a:lstStyle/>
          <a:p>
            <a:r>
              <a:rPr lang="en-US" dirty="0">
                <a:solidFill>
                  <a:schemeClr val="accent1">
                    <a:lumMod val="20000"/>
                    <a:lumOff val="80000"/>
                  </a:schemeClr>
                </a:solidFill>
              </a:rPr>
              <a:t>Globally-integrated B10 biases are smaller than those in B9.1</a:t>
            </a:r>
          </a:p>
          <a:p>
            <a:pPr marL="742950" lvl="1" indent="-285750">
              <a:buFont typeface="Arial" panose="020B0604020202020204" pitchFamily="34" charset="0"/>
              <a:buChar char="•"/>
            </a:pPr>
            <a:r>
              <a:rPr lang="en-US" dirty="0"/>
              <a:t>Seasonal and regional variability is a concern</a:t>
            </a:r>
          </a:p>
          <a:p>
            <a:endParaRPr lang="en-US" sz="1050" dirty="0"/>
          </a:p>
          <a:p>
            <a:r>
              <a:rPr lang="en-US" dirty="0">
                <a:solidFill>
                  <a:schemeClr val="accent1">
                    <a:lumMod val="20000"/>
                    <a:lumOff val="80000"/>
                  </a:schemeClr>
                </a:solidFill>
              </a:rPr>
              <a:t>Seasonality of flux response to different data types is clear</a:t>
            </a:r>
          </a:p>
          <a:p>
            <a:pPr marL="742950" lvl="1" indent="-285750">
              <a:buFont typeface="Arial" panose="020B0604020202020204" pitchFamily="34" charset="0"/>
              <a:buChar char="•"/>
            </a:pPr>
            <a:r>
              <a:rPr lang="en-US" dirty="0"/>
              <a:t>Equator-to-pole propagating waves of signal and flux response</a:t>
            </a:r>
          </a:p>
          <a:p>
            <a:pPr marL="742950" lvl="1" indent="-285750">
              <a:buFont typeface="Arial" panose="020B0604020202020204" pitchFamily="34" charset="0"/>
              <a:buChar char="•"/>
            </a:pPr>
            <a:r>
              <a:rPr lang="en-US" dirty="0"/>
              <a:t>Is the NH seasonal cycle smaller than we think?</a:t>
            </a:r>
          </a:p>
          <a:p>
            <a:endParaRPr lang="en-US" sz="1050" dirty="0"/>
          </a:p>
          <a:p>
            <a:r>
              <a:rPr lang="en-US" dirty="0">
                <a:solidFill>
                  <a:schemeClr val="accent1">
                    <a:lumMod val="20000"/>
                    <a:lumOff val="80000"/>
                  </a:schemeClr>
                </a:solidFill>
              </a:rPr>
              <a:t>LNLGIS and LNLGOGIS evaluate better against withheld data</a:t>
            </a:r>
          </a:p>
          <a:p>
            <a:pPr marL="742950" lvl="1" indent="-285750">
              <a:buFont typeface="Arial" panose="020B0604020202020204" pitchFamily="34" charset="0"/>
              <a:buChar char="•"/>
            </a:pPr>
            <a:r>
              <a:rPr lang="en-US" dirty="0"/>
              <a:t>Interplay of data types is complex</a:t>
            </a:r>
          </a:p>
          <a:p>
            <a:pPr marL="742950" lvl="1" indent="-285750">
              <a:buFont typeface="Arial" panose="020B0604020202020204" pitchFamily="34" charset="0"/>
              <a:buChar char="•"/>
            </a:pPr>
            <a:r>
              <a:rPr lang="en-US" dirty="0"/>
              <a:t>Some odd fluxes…these may not be the best simulations</a:t>
            </a:r>
          </a:p>
          <a:p>
            <a:endParaRPr lang="en-US" sz="1050" dirty="0"/>
          </a:p>
          <a:p>
            <a:r>
              <a:rPr lang="en-US" dirty="0">
                <a:solidFill>
                  <a:schemeClr val="accent1">
                    <a:lumMod val="20000"/>
                    <a:lumOff val="80000"/>
                  </a:schemeClr>
                </a:solidFill>
              </a:rPr>
              <a:t>What is the posterior covariance between AOD and X</a:t>
            </a:r>
            <a:r>
              <a:rPr lang="en-US" baseline="-25000" dirty="0">
                <a:solidFill>
                  <a:schemeClr val="accent1">
                    <a:lumMod val="20000"/>
                    <a:lumOff val="80000"/>
                  </a:schemeClr>
                </a:solidFill>
              </a:rPr>
              <a:t>CO2</a:t>
            </a:r>
            <a:r>
              <a:rPr lang="en-US" dirty="0">
                <a:solidFill>
                  <a:schemeClr val="accent1">
                    <a:lumMod val="20000"/>
                    <a:lumOff val="80000"/>
                  </a:schemeClr>
                </a:solidFill>
              </a:rPr>
              <a:t>?</a:t>
            </a:r>
          </a:p>
          <a:p>
            <a:endParaRPr lang="en-US" sz="1050" dirty="0">
              <a:solidFill>
                <a:schemeClr val="accent1">
                  <a:lumMod val="20000"/>
                  <a:lumOff val="80000"/>
                </a:schemeClr>
              </a:solidFill>
            </a:endParaRPr>
          </a:p>
          <a:p>
            <a:r>
              <a:rPr lang="en-US" dirty="0">
                <a:solidFill>
                  <a:schemeClr val="accent1">
                    <a:lumMod val="20000"/>
                    <a:lumOff val="80000"/>
                  </a:schemeClr>
                </a:solidFill>
              </a:rPr>
              <a:t>Number of successful retrievals in the tropics is very low</a:t>
            </a:r>
            <a:r>
              <a:rPr lang="en-US" dirty="0"/>
              <a:t> </a:t>
            </a:r>
          </a:p>
          <a:p>
            <a:pPr marL="742950" lvl="1" indent="-285750">
              <a:buFont typeface="Arial" panose="020B0604020202020204" pitchFamily="34" charset="0"/>
              <a:buChar char="•"/>
            </a:pPr>
            <a:r>
              <a:rPr lang="en-US" dirty="0"/>
              <a:t>As expected due to aerosol and cloud screening</a:t>
            </a:r>
          </a:p>
          <a:p>
            <a:pPr marL="742950" lvl="1" indent="-285750">
              <a:buFont typeface="Arial" panose="020B0604020202020204" pitchFamily="34" charset="0"/>
              <a:buChar char="•"/>
            </a:pPr>
            <a:r>
              <a:rPr lang="en-US" dirty="0"/>
              <a:t>Do they represent unusual conditions or are they representative of regional X</a:t>
            </a:r>
            <a:r>
              <a:rPr lang="en-US" baseline="-25000" dirty="0"/>
              <a:t>CO2</a:t>
            </a:r>
            <a:r>
              <a:rPr lang="en-US" dirty="0"/>
              <a:t>?</a:t>
            </a:r>
          </a:p>
          <a:p>
            <a:endParaRPr lang="en-US" dirty="0"/>
          </a:p>
        </p:txBody>
      </p:sp>
    </p:spTree>
    <p:extLst>
      <p:ext uri="{BB962C8B-B14F-4D97-AF65-F5344CB8AC3E}">
        <p14:creationId xmlns:p14="http://schemas.microsoft.com/office/powerpoint/2010/main" val="2258898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32</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pic>
        <p:nvPicPr>
          <p:cNvPr id="7" name="Picture 6">
            <a:extLst>
              <a:ext uri="{FF2B5EF4-FFF2-40B4-BE49-F238E27FC236}">
                <a16:creationId xmlns:a16="http://schemas.microsoft.com/office/drawing/2014/main" id="{9382CEA8-9CD6-0A47-84B3-5C48866AE843}"/>
              </a:ext>
            </a:extLst>
          </p:cNvPr>
          <p:cNvPicPr>
            <a:picLocks noChangeAspect="1"/>
          </p:cNvPicPr>
          <p:nvPr/>
        </p:nvPicPr>
        <p:blipFill>
          <a:blip r:embed="rId2"/>
          <a:stretch>
            <a:fillRect/>
          </a:stretch>
        </p:blipFill>
        <p:spPr>
          <a:xfrm>
            <a:off x="0" y="77932"/>
            <a:ext cx="9144000" cy="4987636"/>
          </a:xfrm>
          <a:prstGeom prst="rect">
            <a:avLst/>
          </a:prstGeom>
        </p:spPr>
      </p:pic>
    </p:spTree>
    <p:extLst>
      <p:ext uri="{BB962C8B-B14F-4D97-AF65-F5344CB8AC3E}">
        <p14:creationId xmlns:p14="http://schemas.microsoft.com/office/powerpoint/2010/main" val="1088090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33</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6ED090EC-497C-4E4E-A3E6-7C37ABE01854}"/>
              </a:ext>
            </a:extLst>
          </p:cNvPr>
          <p:cNvPicPr>
            <a:picLocks noChangeAspect="1"/>
          </p:cNvPicPr>
          <p:nvPr/>
        </p:nvPicPr>
        <p:blipFill>
          <a:blip r:embed="rId3"/>
          <a:stretch>
            <a:fillRect/>
          </a:stretch>
        </p:blipFill>
        <p:spPr>
          <a:xfrm>
            <a:off x="0" y="-19050"/>
            <a:ext cx="4503940" cy="5143500"/>
          </a:xfrm>
          <a:prstGeom prst="rect">
            <a:avLst/>
          </a:prstGeom>
        </p:spPr>
      </p:pic>
      <p:pic>
        <p:nvPicPr>
          <p:cNvPr id="10" name="Picture 9">
            <a:extLst>
              <a:ext uri="{FF2B5EF4-FFF2-40B4-BE49-F238E27FC236}">
                <a16:creationId xmlns:a16="http://schemas.microsoft.com/office/drawing/2014/main" id="{CA021F8E-F0D9-7C42-BB03-436F23BBDBC8}"/>
              </a:ext>
            </a:extLst>
          </p:cNvPr>
          <p:cNvPicPr>
            <a:picLocks noChangeAspect="1"/>
          </p:cNvPicPr>
          <p:nvPr/>
        </p:nvPicPr>
        <p:blipFill>
          <a:blip r:embed="rId4"/>
          <a:stretch>
            <a:fillRect/>
          </a:stretch>
        </p:blipFill>
        <p:spPr>
          <a:xfrm>
            <a:off x="4487660" y="-19050"/>
            <a:ext cx="4503940" cy="5143500"/>
          </a:xfrm>
          <a:prstGeom prst="rect">
            <a:avLst/>
          </a:prstGeom>
        </p:spPr>
      </p:pic>
    </p:spTree>
    <p:extLst>
      <p:ext uri="{BB962C8B-B14F-4D97-AF65-F5344CB8AC3E}">
        <p14:creationId xmlns:p14="http://schemas.microsoft.com/office/powerpoint/2010/main" val="1482457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34</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0372D4B1-82DF-E348-A172-2D964AC427F4}"/>
              </a:ext>
            </a:extLst>
          </p:cNvPr>
          <p:cNvPicPr>
            <a:picLocks noChangeAspect="1"/>
          </p:cNvPicPr>
          <p:nvPr/>
        </p:nvPicPr>
        <p:blipFill>
          <a:blip r:embed="rId3"/>
          <a:stretch>
            <a:fillRect/>
          </a:stretch>
        </p:blipFill>
        <p:spPr>
          <a:xfrm>
            <a:off x="0" y="0"/>
            <a:ext cx="8839200" cy="4817364"/>
          </a:xfrm>
          <a:prstGeom prst="rect">
            <a:avLst/>
          </a:prstGeom>
        </p:spPr>
      </p:pic>
    </p:spTree>
    <p:extLst>
      <p:ext uri="{BB962C8B-B14F-4D97-AF65-F5344CB8AC3E}">
        <p14:creationId xmlns:p14="http://schemas.microsoft.com/office/powerpoint/2010/main" val="3021305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35</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97C40FDC-9603-5E4D-AABA-5565773945F8}"/>
              </a:ext>
            </a:extLst>
          </p:cNvPr>
          <p:cNvPicPr>
            <a:picLocks noChangeAspect="1"/>
          </p:cNvPicPr>
          <p:nvPr/>
        </p:nvPicPr>
        <p:blipFill>
          <a:blip r:embed="rId3"/>
          <a:stretch>
            <a:fillRect/>
          </a:stretch>
        </p:blipFill>
        <p:spPr>
          <a:xfrm>
            <a:off x="0" y="0"/>
            <a:ext cx="8839200" cy="4817364"/>
          </a:xfrm>
          <a:prstGeom prst="rect">
            <a:avLst/>
          </a:prstGeom>
        </p:spPr>
      </p:pic>
    </p:spTree>
    <p:extLst>
      <p:ext uri="{BB962C8B-B14F-4D97-AF65-F5344CB8AC3E}">
        <p14:creationId xmlns:p14="http://schemas.microsoft.com/office/powerpoint/2010/main" val="1126430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36</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47ECA994-8480-0943-8DCF-DEA325016E0C}"/>
              </a:ext>
            </a:extLst>
          </p:cNvPr>
          <p:cNvPicPr>
            <a:picLocks noChangeAspect="1"/>
          </p:cNvPicPr>
          <p:nvPr/>
        </p:nvPicPr>
        <p:blipFill>
          <a:blip r:embed="rId3"/>
          <a:stretch>
            <a:fillRect/>
          </a:stretch>
        </p:blipFill>
        <p:spPr>
          <a:xfrm>
            <a:off x="0" y="0"/>
            <a:ext cx="8839200" cy="4817364"/>
          </a:xfrm>
          <a:prstGeom prst="rect">
            <a:avLst/>
          </a:prstGeom>
        </p:spPr>
      </p:pic>
    </p:spTree>
    <p:extLst>
      <p:ext uri="{BB962C8B-B14F-4D97-AF65-F5344CB8AC3E}">
        <p14:creationId xmlns:p14="http://schemas.microsoft.com/office/powerpoint/2010/main" val="1717721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37</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B01AA716-D20F-4F4D-9DA6-6AC6FBEFBABC}"/>
              </a:ext>
            </a:extLst>
          </p:cNvPr>
          <p:cNvPicPr>
            <a:picLocks noChangeAspect="1"/>
          </p:cNvPicPr>
          <p:nvPr/>
        </p:nvPicPr>
        <p:blipFill>
          <a:blip r:embed="rId3"/>
          <a:stretch>
            <a:fillRect/>
          </a:stretch>
        </p:blipFill>
        <p:spPr>
          <a:xfrm>
            <a:off x="0" y="0"/>
            <a:ext cx="8808440" cy="4800600"/>
          </a:xfrm>
          <a:prstGeom prst="rect">
            <a:avLst/>
          </a:prstGeom>
        </p:spPr>
      </p:pic>
    </p:spTree>
    <p:extLst>
      <p:ext uri="{BB962C8B-B14F-4D97-AF65-F5344CB8AC3E}">
        <p14:creationId xmlns:p14="http://schemas.microsoft.com/office/powerpoint/2010/main" val="325911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2133600" cy="590550"/>
          </a:xfrm>
        </p:spPr>
        <p:txBody>
          <a:bodyPr anchor="t"/>
          <a:lstStyle/>
          <a:p>
            <a:pPr algn="l"/>
            <a:r>
              <a:rPr lang="en-US" sz="1800" dirty="0">
                <a:solidFill>
                  <a:srgbClr val="FFFF00"/>
                </a:solidFill>
              </a:rPr>
              <a:t>Accessing results</a:t>
            </a:r>
            <a:br>
              <a:rPr lang="en-US" sz="1800" dirty="0">
                <a:solidFill>
                  <a:schemeClr val="tx1">
                    <a:lumMod val="85000"/>
                  </a:schemeClr>
                </a:solidFill>
              </a:rPr>
            </a:br>
            <a:endParaRPr lang="en-US" sz="1500" dirty="0">
              <a:solidFill>
                <a:schemeClr val="tx1">
                  <a:lumMod val="65000"/>
                </a:schemeClr>
              </a:solidFill>
            </a:endParaRPr>
          </a:p>
        </p:txBody>
      </p:sp>
      <p:sp>
        <p:nvSpPr>
          <p:cNvPr id="4" name="Slide Number Placeholder 3"/>
          <p:cNvSpPr>
            <a:spLocks noGrp="1"/>
          </p:cNvSpPr>
          <p:nvPr>
            <p:ph type="sldNum" sz="quarter" idx="12"/>
          </p:nvPr>
        </p:nvSpPr>
        <p:spPr/>
        <p:txBody>
          <a:bodyPr/>
          <a:lstStyle/>
          <a:p>
            <a:fld id="{F34C8410-5E82-5744-B689-203FCEEAF9B4}" type="slidenum">
              <a:rPr lang="en-US" smtClean="0"/>
              <a:pPr/>
              <a:t>4</a:t>
            </a:fld>
            <a:endParaRPr lang="en-US"/>
          </a:p>
        </p:txBody>
      </p:sp>
      <p:sp>
        <p:nvSpPr>
          <p:cNvPr id="3" name="TextBox 2">
            <a:extLst>
              <a:ext uri="{FF2B5EF4-FFF2-40B4-BE49-F238E27FC236}">
                <a16:creationId xmlns:a16="http://schemas.microsoft.com/office/drawing/2014/main" id="{FCDDAE7A-DFEE-C249-8909-2B05F4972B3D}"/>
              </a:ext>
            </a:extLst>
          </p:cNvPr>
          <p:cNvSpPr txBox="1"/>
          <p:nvPr/>
        </p:nvSpPr>
        <p:spPr>
          <a:xfrm>
            <a:off x="76200" y="590550"/>
            <a:ext cx="9324920" cy="4355551"/>
          </a:xfrm>
          <a:prstGeom prst="rect">
            <a:avLst/>
          </a:prstGeom>
          <a:noFill/>
        </p:spPr>
        <p:txBody>
          <a:bodyPr wrap="square" rtlCol="0">
            <a:spAutoFit/>
          </a:bodyPr>
          <a:lstStyle/>
          <a:p>
            <a:r>
              <a:rPr lang="en-US" sz="1600" dirty="0"/>
              <a:t>V10 MIP web site: </a:t>
            </a:r>
            <a:r>
              <a:rPr lang="en-US" sz="1600" dirty="0">
                <a:hlinkClick r:id="rId3"/>
              </a:rPr>
              <a:t>https://gml.noaa.gov/ccgg/OCO2_v10mip</a:t>
            </a:r>
            <a:endParaRPr lang="en-US" sz="1600" dirty="0"/>
          </a:p>
          <a:p>
            <a:endParaRPr lang="en-US" sz="1600" dirty="0"/>
          </a:p>
          <a:p>
            <a:r>
              <a:rPr lang="en-US" sz="1600" dirty="0"/>
              <a:t>Download page for gridded fluxes, evaluation data co-samples, flux plots, template submission files, FF emissions, etc.: 		</a:t>
            </a:r>
            <a:r>
              <a:rPr lang="en-US" sz="1600" dirty="0">
                <a:hlinkClick r:id="rId4"/>
              </a:rPr>
              <a:t>https://gml.noaa.gov/ccgg/OCO2_v10mip/download.php</a:t>
            </a:r>
            <a:endParaRPr lang="en-US" sz="1600" dirty="0"/>
          </a:p>
          <a:p>
            <a:endParaRPr lang="en-US" dirty="0"/>
          </a:p>
          <a:p>
            <a:endParaRPr lang="en-US" dirty="0"/>
          </a:p>
          <a:p>
            <a:r>
              <a:rPr lang="en-US" dirty="0">
                <a:solidFill>
                  <a:srgbClr val="FFFF00"/>
                </a:solidFill>
              </a:rPr>
              <a:t>Submitting results</a:t>
            </a:r>
          </a:p>
          <a:p>
            <a:endParaRPr lang="en-US" dirty="0">
              <a:solidFill>
                <a:srgbClr val="FFFF00"/>
              </a:solidFill>
            </a:endParaRPr>
          </a:p>
          <a:p>
            <a:pPr marL="285750" indent="-285750">
              <a:lnSpc>
                <a:spcPct val="150000"/>
              </a:lnSpc>
              <a:buFont typeface="Arial" panose="020B0604020202020204" pitchFamily="34" charset="0"/>
              <a:buChar char="•"/>
            </a:pPr>
            <a:r>
              <a:rPr lang="en-US" sz="1600" dirty="0"/>
              <a:t>See </a:t>
            </a:r>
            <a:r>
              <a:rPr lang="en-US" sz="1600" dirty="0">
                <a:solidFill>
                  <a:srgbClr val="05FF1C"/>
                </a:solidFill>
              </a:rPr>
              <a:t>protocol </a:t>
            </a:r>
            <a:r>
              <a:rPr lang="en-US" sz="1600" dirty="0"/>
              <a:t>for required formats:</a:t>
            </a:r>
          </a:p>
          <a:p>
            <a:pPr>
              <a:lnSpc>
                <a:spcPct val="150000"/>
              </a:lnSpc>
            </a:pPr>
            <a:r>
              <a:rPr lang="en-US" sz="1600" dirty="0"/>
              <a:t>	</a:t>
            </a:r>
            <a:r>
              <a:rPr lang="en-US" sz="1600" dirty="0">
                <a:hlinkClick r:id="rId5"/>
              </a:rPr>
              <a:t>https://</a:t>
            </a:r>
            <a:r>
              <a:rPr lang="en-US" sz="1600" dirty="0" err="1">
                <a:hlinkClick r:id="rId5"/>
              </a:rPr>
              <a:t>drive.google.com</a:t>
            </a:r>
            <a:r>
              <a:rPr lang="en-US" sz="1600" dirty="0">
                <a:hlinkClick r:id="rId5"/>
              </a:rPr>
              <a:t>/file/d/1UulfoVoSqJIKACNa9N6vcVN34LRR_JxW/view</a:t>
            </a:r>
            <a:endParaRPr lang="en-US" sz="1600" dirty="0"/>
          </a:p>
          <a:p>
            <a:pPr marL="285750" indent="-285750">
              <a:lnSpc>
                <a:spcPct val="150000"/>
              </a:lnSpc>
              <a:buFont typeface="Arial" panose="020B0604020202020204" pitchFamily="34" charset="0"/>
              <a:buChar char="•"/>
            </a:pPr>
            <a:r>
              <a:rPr lang="en-US" sz="1600" dirty="0">
                <a:solidFill>
                  <a:srgbClr val="05FF1C"/>
                </a:solidFill>
              </a:rPr>
              <a:t>Fluxes</a:t>
            </a:r>
            <a:r>
              <a:rPr lang="en-US" sz="1600" dirty="0"/>
              <a:t> to Heather Cronk:  </a:t>
            </a:r>
            <a:r>
              <a:rPr lang="en-US" sz="1600" dirty="0" err="1"/>
              <a:t>heather.cronk@colostate.edu</a:t>
            </a:r>
            <a:endParaRPr lang="en-US" sz="1600" dirty="0"/>
          </a:p>
          <a:p>
            <a:pPr marL="285750" indent="-285750">
              <a:lnSpc>
                <a:spcPct val="150000"/>
              </a:lnSpc>
              <a:buFont typeface="Arial" panose="020B0604020202020204" pitchFamily="34" charset="0"/>
              <a:buChar char="•"/>
            </a:pPr>
            <a:r>
              <a:rPr lang="en-US" sz="1600" dirty="0" err="1">
                <a:solidFill>
                  <a:srgbClr val="05FF1C"/>
                </a:solidFill>
              </a:rPr>
              <a:t>ObsPack</a:t>
            </a:r>
            <a:r>
              <a:rPr lang="en-US" sz="1600" dirty="0">
                <a:solidFill>
                  <a:srgbClr val="05FF1C"/>
                </a:solidFill>
              </a:rPr>
              <a:t> data </a:t>
            </a:r>
            <a:r>
              <a:rPr lang="en-US" sz="1600" dirty="0"/>
              <a:t>to Andy Jacobson: </a:t>
            </a:r>
            <a:r>
              <a:rPr lang="en-US" sz="1600" dirty="0" err="1"/>
              <a:t>andy.jacobson@noaa.gov</a:t>
            </a:r>
            <a:endParaRPr lang="en-US" sz="1600" dirty="0"/>
          </a:p>
          <a:p>
            <a:pPr marL="285750" indent="-285750">
              <a:lnSpc>
                <a:spcPct val="150000"/>
              </a:lnSpc>
              <a:buFont typeface="Arial" panose="020B0604020202020204" pitchFamily="34" charset="0"/>
              <a:buChar char="•"/>
            </a:pPr>
            <a:r>
              <a:rPr lang="en-US" sz="1600" dirty="0">
                <a:solidFill>
                  <a:srgbClr val="05FF1C"/>
                </a:solidFill>
              </a:rPr>
              <a:t>TCCON data </a:t>
            </a:r>
            <a:r>
              <a:rPr lang="en-US" sz="1600" dirty="0"/>
              <a:t>to Sourish </a:t>
            </a:r>
            <a:r>
              <a:rPr lang="en-US" sz="1600" dirty="0" err="1"/>
              <a:t>Basu</a:t>
            </a:r>
            <a:r>
              <a:rPr lang="en-US" sz="1600" dirty="0"/>
              <a:t>: </a:t>
            </a:r>
            <a:r>
              <a:rPr lang="en-US" sz="1600" dirty="0" err="1"/>
              <a:t>sourish@umd.edu</a:t>
            </a:r>
            <a:endParaRPr lang="en-US" sz="1600" dirty="0"/>
          </a:p>
          <a:p>
            <a:pPr marL="285750" indent="-285750">
              <a:lnSpc>
                <a:spcPct val="150000"/>
              </a:lnSpc>
              <a:buFont typeface="Arial" panose="020B0604020202020204" pitchFamily="34" charset="0"/>
              <a:buChar char="•"/>
            </a:pPr>
            <a:r>
              <a:rPr lang="en-US" sz="1600" dirty="0">
                <a:solidFill>
                  <a:srgbClr val="05FF1C"/>
                </a:solidFill>
              </a:rPr>
              <a:t>OCO-2 data </a:t>
            </a:r>
            <a:r>
              <a:rPr lang="en-US" sz="1600" dirty="0"/>
              <a:t>to Abhishek Chatterjee: </a:t>
            </a:r>
            <a:r>
              <a:rPr lang="en-US" sz="1600" dirty="0" err="1"/>
              <a:t>abhishek.</a:t>
            </a:r>
            <a:r>
              <a:rPr lang="en-US" sz="1600" err="1"/>
              <a:t>chatterjee</a:t>
            </a:r>
            <a:r>
              <a:rPr lang="en-US" sz="1600"/>
              <a:t>@jpl.nasa</a:t>
            </a:r>
            <a:r>
              <a:rPr lang="en-US" sz="1600" dirty="0" err="1"/>
              <a:t>.gov</a:t>
            </a:r>
            <a:endParaRPr lang="en-US" dirty="0"/>
          </a:p>
        </p:txBody>
      </p:sp>
    </p:spTree>
    <p:extLst>
      <p:ext uri="{BB962C8B-B14F-4D97-AF65-F5344CB8AC3E}">
        <p14:creationId xmlns:p14="http://schemas.microsoft.com/office/powerpoint/2010/main" val="3978599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5</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9" y="45629"/>
            <a:ext cx="8944938" cy="369332"/>
          </a:xfrm>
          <a:prstGeom prst="rect">
            <a:avLst/>
          </a:prstGeom>
          <a:noFill/>
        </p:spPr>
        <p:txBody>
          <a:bodyPr wrap="square" numCol="1" rtlCol="0">
            <a:spAutoFit/>
          </a:bodyPr>
          <a:lstStyle/>
          <a:p>
            <a:r>
              <a:rPr lang="en-US" dirty="0"/>
              <a:t>The OCO-2 signal: </a:t>
            </a:r>
            <a:r>
              <a:rPr lang="en-US" b="1" dirty="0">
                <a:solidFill>
                  <a:srgbClr val="FFFF00"/>
                </a:solidFill>
              </a:rPr>
              <a:t>B9.1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 response</a:t>
            </a:r>
          </a:p>
        </p:txBody>
      </p:sp>
      <p:pic>
        <p:nvPicPr>
          <p:cNvPr id="12" name="Picture 11">
            <a:extLst>
              <a:ext uri="{FF2B5EF4-FFF2-40B4-BE49-F238E27FC236}">
                <a16:creationId xmlns:a16="http://schemas.microsoft.com/office/drawing/2014/main" id="{2C7B71DC-10AA-C346-BAD3-A33DDEB25D80}"/>
              </a:ext>
            </a:extLst>
          </p:cNvPr>
          <p:cNvPicPr>
            <a:picLocks noChangeAspect="1"/>
          </p:cNvPicPr>
          <p:nvPr/>
        </p:nvPicPr>
        <p:blipFill rotWithShape="1">
          <a:blip r:embed="rId3"/>
          <a:srcRect l="50000"/>
          <a:stretch/>
        </p:blipFill>
        <p:spPr>
          <a:xfrm>
            <a:off x="31813" y="629780"/>
            <a:ext cx="4166149" cy="4532770"/>
          </a:xfrm>
          <a:prstGeom prst="rect">
            <a:avLst/>
          </a:prstGeom>
        </p:spPr>
      </p:pic>
      <p:grpSp>
        <p:nvGrpSpPr>
          <p:cNvPr id="24" name="Group 23">
            <a:extLst>
              <a:ext uri="{FF2B5EF4-FFF2-40B4-BE49-F238E27FC236}">
                <a16:creationId xmlns:a16="http://schemas.microsoft.com/office/drawing/2014/main" id="{2164C95A-489B-BC43-BAA0-A83BE3E4585B}"/>
              </a:ext>
            </a:extLst>
          </p:cNvPr>
          <p:cNvGrpSpPr/>
          <p:nvPr/>
        </p:nvGrpSpPr>
        <p:grpSpPr>
          <a:xfrm>
            <a:off x="4807691" y="1035099"/>
            <a:ext cx="4412509" cy="3581400"/>
            <a:chOff x="4572000" y="1059418"/>
            <a:chExt cx="3886200" cy="3048000"/>
          </a:xfrm>
        </p:grpSpPr>
        <p:sp>
          <p:nvSpPr>
            <p:cNvPr id="22" name="Rectangle 21">
              <a:extLst>
                <a:ext uri="{FF2B5EF4-FFF2-40B4-BE49-F238E27FC236}">
                  <a16:creationId xmlns:a16="http://schemas.microsoft.com/office/drawing/2014/main" id="{6C8673A2-08C5-7146-A993-4F3ECD7944A1}"/>
                </a:ext>
              </a:extLst>
            </p:cNvPr>
            <p:cNvSpPr/>
            <p:nvPr/>
          </p:nvSpPr>
          <p:spPr bwMode="auto">
            <a:xfrm>
              <a:off x="4572000" y="1059418"/>
              <a:ext cx="3886200" cy="3048000"/>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9" name="Picture 18">
              <a:extLst>
                <a:ext uri="{FF2B5EF4-FFF2-40B4-BE49-F238E27FC236}">
                  <a16:creationId xmlns:a16="http://schemas.microsoft.com/office/drawing/2014/main" id="{4A5AB0EE-6A60-694A-A8D6-8A8501E1B9FF}"/>
                </a:ext>
              </a:extLst>
            </p:cNvPr>
            <p:cNvPicPr>
              <a:picLocks noChangeAspect="1"/>
            </p:cNvPicPr>
            <p:nvPr/>
          </p:nvPicPr>
          <p:blipFill>
            <a:blip r:embed="rId4"/>
            <a:stretch>
              <a:fillRect/>
            </a:stretch>
          </p:blipFill>
          <p:spPr>
            <a:xfrm>
              <a:off x="4572000" y="1158263"/>
              <a:ext cx="2749009" cy="2854960"/>
            </a:xfrm>
            <a:prstGeom prst="rect">
              <a:avLst/>
            </a:prstGeom>
          </p:spPr>
        </p:pic>
        <p:pic>
          <p:nvPicPr>
            <p:cNvPr id="21" name="Picture 20">
              <a:extLst>
                <a:ext uri="{FF2B5EF4-FFF2-40B4-BE49-F238E27FC236}">
                  <a16:creationId xmlns:a16="http://schemas.microsoft.com/office/drawing/2014/main" id="{6E52B8EC-CECF-CA4B-9EC2-7109D386E353}"/>
                </a:ext>
              </a:extLst>
            </p:cNvPr>
            <p:cNvPicPr>
              <a:picLocks noChangeAspect="1"/>
            </p:cNvPicPr>
            <p:nvPr/>
          </p:nvPicPr>
          <p:blipFill>
            <a:blip r:embed="rId5"/>
            <a:stretch>
              <a:fillRect/>
            </a:stretch>
          </p:blipFill>
          <p:spPr>
            <a:xfrm>
              <a:off x="7315200" y="1133856"/>
              <a:ext cx="974462" cy="2600960"/>
            </a:xfrm>
            <a:prstGeom prst="rect">
              <a:avLst/>
            </a:prstGeom>
          </p:spPr>
        </p:pic>
      </p:grpSp>
      <p:sp>
        <p:nvSpPr>
          <p:cNvPr id="25" name="TextBox 24">
            <a:extLst>
              <a:ext uri="{FF2B5EF4-FFF2-40B4-BE49-F238E27FC236}">
                <a16:creationId xmlns:a16="http://schemas.microsoft.com/office/drawing/2014/main" id="{C9DFF6B4-E1CF-DE4C-9DE3-347B9BA19FDB}"/>
              </a:ext>
            </a:extLst>
          </p:cNvPr>
          <p:cNvSpPr txBox="1"/>
          <p:nvPr/>
        </p:nvSpPr>
        <p:spPr>
          <a:xfrm>
            <a:off x="6646530" y="637680"/>
            <a:ext cx="1595309" cy="369332"/>
          </a:xfrm>
          <a:prstGeom prst="rect">
            <a:avLst/>
          </a:prstGeom>
          <a:noFill/>
        </p:spPr>
        <p:txBody>
          <a:bodyPr wrap="none" rtlCol="0">
            <a:spAutoFit/>
          </a:bodyPr>
          <a:lstStyle/>
          <a:p>
            <a:r>
              <a:rPr lang="en-US" dirty="0"/>
              <a:t>Global Ocean</a:t>
            </a:r>
          </a:p>
        </p:txBody>
      </p:sp>
      <p:sp>
        <p:nvSpPr>
          <p:cNvPr id="27" name="Right Arrow 26">
            <a:extLst>
              <a:ext uri="{FF2B5EF4-FFF2-40B4-BE49-F238E27FC236}">
                <a16:creationId xmlns:a16="http://schemas.microsoft.com/office/drawing/2014/main" id="{BFA34D06-FD92-4D4F-AFDD-79D416EA7223}"/>
              </a:ext>
            </a:extLst>
          </p:cNvPr>
          <p:cNvSpPr/>
          <p:nvPr/>
        </p:nvSpPr>
        <p:spPr bwMode="auto">
          <a:xfrm>
            <a:off x="4271510" y="2564876"/>
            <a:ext cx="376690" cy="311674"/>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3" name="TextBox 12">
            <a:extLst>
              <a:ext uri="{FF2B5EF4-FFF2-40B4-BE49-F238E27FC236}">
                <a16:creationId xmlns:a16="http://schemas.microsoft.com/office/drawing/2014/main" id="{CB0A6581-89F9-A449-801F-A005B5877BB9}"/>
              </a:ext>
            </a:extLst>
          </p:cNvPr>
          <p:cNvSpPr txBox="1"/>
          <p:nvPr/>
        </p:nvSpPr>
        <p:spPr>
          <a:xfrm>
            <a:off x="719604" y="2568773"/>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sp>
        <p:nvSpPr>
          <p:cNvPr id="14" name="TextBox 13">
            <a:extLst>
              <a:ext uri="{FF2B5EF4-FFF2-40B4-BE49-F238E27FC236}">
                <a16:creationId xmlns:a16="http://schemas.microsoft.com/office/drawing/2014/main" id="{1E1DBF6C-E578-1846-8F5E-CF7E2012706B}"/>
              </a:ext>
            </a:extLst>
          </p:cNvPr>
          <p:cNvSpPr txBox="1"/>
          <p:nvPr/>
        </p:nvSpPr>
        <p:spPr>
          <a:xfrm>
            <a:off x="5681019" y="2568773"/>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2008542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6</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069501" cy="369332"/>
          </a:xfrm>
          <a:prstGeom prst="rect">
            <a:avLst/>
          </a:prstGeom>
          <a:noFill/>
        </p:spPr>
        <p:txBody>
          <a:bodyPr wrap="square" numCol="1" rtlCol="0">
            <a:spAutoFit/>
          </a:bodyPr>
          <a:lstStyle/>
          <a:p>
            <a:r>
              <a:rPr lang="en-US" dirty="0"/>
              <a:t>The OCO-2 signal: </a:t>
            </a:r>
            <a:r>
              <a:rPr lang="en-US" b="1" dirty="0">
                <a:solidFill>
                  <a:srgbClr val="FFFF00"/>
                </a:solidFill>
              </a:rPr>
              <a:t>OG signal changes B9.1 to B10</a:t>
            </a:r>
            <a:endParaRPr lang="en-US" dirty="0">
              <a:solidFill>
                <a:srgbClr val="FFFF00"/>
              </a:solidFill>
            </a:endParaRPr>
          </a:p>
        </p:txBody>
      </p:sp>
      <p:pic>
        <p:nvPicPr>
          <p:cNvPr id="10" name="Picture 9">
            <a:extLst>
              <a:ext uri="{FF2B5EF4-FFF2-40B4-BE49-F238E27FC236}">
                <a16:creationId xmlns:a16="http://schemas.microsoft.com/office/drawing/2014/main" id="{F9FAA04E-0B95-C542-A8FF-567B795A476A}"/>
              </a:ext>
            </a:extLst>
          </p:cNvPr>
          <p:cNvPicPr>
            <a:picLocks noChangeAspect="1"/>
          </p:cNvPicPr>
          <p:nvPr/>
        </p:nvPicPr>
        <p:blipFill>
          <a:blip r:embed="rId3"/>
          <a:stretch>
            <a:fillRect/>
          </a:stretch>
        </p:blipFill>
        <p:spPr>
          <a:xfrm>
            <a:off x="0" y="590550"/>
            <a:ext cx="9144000" cy="3657600"/>
          </a:xfrm>
          <a:prstGeom prst="rect">
            <a:avLst/>
          </a:prstGeom>
        </p:spPr>
      </p:pic>
      <p:grpSp>
        <p:nvGrpSpPr>
          <p:cNvPr id="2" name="Group 1">
            <a:extLst>
              <a:ext uri="{FF2B5EF4-FFF2-40B4-BE49-F238E27FC236}">
                <a16:creationId xmlns:a16="http://schemas.microsoft.com/office/drawing/2014/main" id="{644D7E69-5A47-B347-B141-CA23E6C329ED}"/>
              </a:ext>
            </a:extLst>
          </p:cNvPr>
          <p:cNvGrpSpPr/>
          <p:nvPr/>
        </p:nvGrpSpPr>
        <p:grpSpPr>
          <a:xfrm>
            <a:off x="1295400" y="4449956"/>
            <a:ext cx="6691035" cy="369332"/>
            <a:chOff x="1295400" y="4449956"/>
            <a:chExt cx="6691035" cy="369332"/>
          </a:xfrm>
        </p:grpSpPr>
        <p:sp>
          <p:nvSpPr>
            <p:cNvPr id="6" name="TextBox 5">
              <a:extLst>
                <a:ext uri="{FF2B5EF4-FFF2-40B4-BE49-F238E27FC236}">
                  <a16:creationId xmlns:a16="http://schemas.microsoft.com/office/drawing/2014/main" id="{35C8686F-FB7A-D04D-B524-B68F751B4513}"/>
                </a:ext>
              </a:extLst>
            </p:cNvPr>
            <p:cNvSpPr txBox="1"/>
            <p:nvPr/>
          </p:nvSpPr>
          <p:spPr>
            <a:xfrm>
              <a:off x="1295400" y="4449956"/>
              <a:ext cx="659155" cy="369332"/>
            </a:xfrm>
            <a:prstGeom prst="rect">
              <a:avLst/>
            </a:prstGeom>
            <a:noFill/>
          </p:spPr>
          <p:txBody>
            <a:bodyPr wrap="none" rtlCol="0">
              <a:spAutoFit/>
            </a:bodyPr>
            <a:lstStyle/>
            <a:p>
              <a:r>
                <a:rPr lang="en-US" dirty="0">
                  <a:solidFill>
                    <a:srgbClr val="05FF1C"/>
                  </a:solidFill>
                </a:rPr>
                <a:t>B9.1</a:t>
              </a:r>
            </a:p>
          </p:txBody>
        </p:sp>
        <p:sp>
          <p:nvSpPr>
            <p:cNvPr id="7" name="TextBox 6">
              <a:extLst>
                <a:ext uri="{FF2B5EF4-FFF2-40B4-BE49-F238E27FC236}">
                  <a16:creationId xmlns:a16="http://schemas.microsoft.com/office/drawing/2014/main" id="{6CA659F0-08EA-5047-AF1E-DC45D51761E3}"/>
                </a:ext>
              </a:extLst>
            </p:cNvPr>
            <p:cNvSpPr txBox="1"/>
            <p:nvPr/>
          </p:nvSpPr>
          <p:spPr>
            <a:xfrm>
              <a:off x="7391400" y="4449956"/>
              <a:ext cx="595035" cy="369332"/>
            </a:xfrm>
            <a:prstGeom prst="rect">
              <a:avLst/>
            </a:prstGeom>
            <a:noFill/>
          </p:spPr>
          <p:txBody>
            <a:bodyPr wrap="none" rtlCol="0">
              <a:spAutoFit/>
            </a:bodyPr>
            <a:lstStyle/>
            <a:p>
              <a:r>
                <a:rPr lang="en-US" dirty="0">
                  <a:solidFill>
                    <a:srgbClr val="05FF1C"/>
                  </a:solidFill>
                </a:rPr>
                <a:t>B10</a:t>
              </a:r>
            </a:p>
          </p:txBody>
        </p:sp>
        <p:sp>
          <p:nvSpPr>
            <p:cNvPr id="9" name="TextBox 8">
              <a:extLst>
                <a:ext uri="{FF2B5EF4-FFF2-40B4-BE49-F238E27FC236}">
                  <a16:creationId xmlns:a16="http://schemas.microsoft.com/office/drawing/2014/main" id="{4AD1F285-474D-D248-9545-230F10739F55}"/>
                </a:ext>
              </a:extLst>
            </p:cNvPr>
            <p:cNvSpPr txBox="1"/>
            <p:nvPr/>
          </p:nvSpPr>
          <p:spPr>
            <a:xfrm>
              <a:off x="4038600" y="4449956"/>
              <a:ext cx="941283" cy="369332"/>
            </a:xfrm>
            <a:prstGeom prst="rect">
              <a:avLst/>
            </a:prstGeom>
            <a:noFill/>
          </p:spPr>
          <p:txBody>
            <a:bodyPr wrap="none" rtlCol="0">
              <a:spAutoFit/>
            </a:bodyPr>
            <a:lstStyle/>
            <a:p>
              <a:r>
                <a:rPr lang="en-US" dirty="0">
                  <a:solidFill>
                    <a:srgbClr val="05FF1C"/>
                  </a:solidFill>
                </a:rPr>
                <a:t>change</a:t>
              </a:r>
            </a:p>
          </p:txBody>
        </p:sp>
        <p:sp>
          <p:nvSpPr>
            <p:cNvPr id="12" name="TextBox 11">
              <a:extLst>
                <a:ext uri="{FF2B5EF4-FFF2-40B4-BE49-F238E27FC236}">
                  <a16:creationId xmlns:a16="http://schemas.microsoft.com/office/drawing/2014/main" id="{8780DEB3-B63D-534F-A642-3E6B57C91351}"/>
                </a:ext>
              </a:extLst>
            </p:cNvPr>
            <p:cNvSpPr txBox="1"/>
            <p:nvPr/>
          </p:nvSpPr>
          <p:spPr>
            <a:xfrm>
              <a:off x="2830736" y="4449956"/>
              <a:ext cx="319318" cy="369332"/>
            </a:xfrm>
            <a:prstGeom prst="rect">
              <a:avLst/>
            </a:prstGeom>
            <a:noFill/>
          </p:spPr>
          <p:txBody>
            <a:bodyPr wrap="none" rtlCol="0">
              <a:spAutoFit/>
            </a:bodyPr>
            <a:lstStyle/>
            <a:p>
              <a:r>
                <a:rPr lang="en-US" dirty="0">
                  <a:solidFill>
                    <a:srgbClr val="05FF1C"/>
                  </a:solidFill>
                </a:rPr>
                <a:t>+</a:t>
              </a:r>
            </a:p>
          </p:txBody>
        </p:sp>
        <p:sp>
          <p:nvSpPr>
            <p:cNvPr id="13" name="TextBox 12">
              <a:extLst>
                <a:ext uri="{FF2B5EF4-FFF2-40B4-BE49-F238E27FC236}">
                  <a16:creationId xmlns:a16="http://schemas.microsoft.com/office/drawing/2014/main" id="{E3F2AE39-95A7-AB43-A2C0-508C5D0589B4}"/>
                </a:ext>
              </a:extLst>
            </p:cNvPr>
            <p:cNvSpPr txBox="1"/>
            <p:nvPr/>
          </p:nvSpPr>
          <p:spPr>
            <a:xfrm>
              <a:off x="6025982" y="4449956"/>
              <a:ext cx="319318" cy="369332"/>
            </a:xfrm>
            <a:prstGeom prst="rect">
              <a:avLst/>
            </a:prstGeom>
            <a:noFill/>
          </p:spPr>
          <p:txBody>
            <a:bodyPr wrap="none" rtlCol="0">
              <a:spAutoFit/>
            </a:bodyPr>
            <a:lstStyle/>
            <a:p>
              <a:r>
                <a:rPr lang="en-US" dirty="0">
                  <a:solidFill>
                    <a:srgbClr val="05FF1C"/>
                  </a:solidFill>
                </a:rPr>
                <a:t>=</a:t>
              </a:r>
            </a:p>
          </p:txBody>
        </p:sp>
      </p:grpSp>
    </p:spTree>
    <p:extLst>
      <p:ext uri="{BB962C8B-B14F-4D97-AF65-F5344CB8AC3E}">
        <p14:creationId xmlns:p14="http://schemas.microsoft.com/office/powerpoint/2010/main" val="2297150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7</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298101" cy="369332"/>
          </a:xfrm>
          <a:prstGeom prst="rect">
            <a:avLst/>
          </a:prstGeom>
          <a:noFill/>
        </p:spPr>
        <p:txBody>
          <a:bodyPr wrap="square" numCol="1" rtlCol="0">
            <a:spAutoFit/>
          </a:bodyPr>
          <a:lstStyle/>
          <a:p>
            <a:r>
              <a:rPr lang="en-US" dirty="0"/>
              <a:t>The OCO-2 signal: </a:t>
            </a:r>
            <a:r>
              <a:rPr lang="en-US" b="1" dirty="0">
                <a:solidFill>
                  <a:srgbClr val="FFFF00"/>
                </a:solidFill>
              </a:rPr>
              <a:t>B10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OG-IS response</a:t>
            </a:r>
          </a:p>
        </p:txBody>
      </p:sp>
      <p:pic>
        <p:nvPicPr>
          <p:cNvPr id="3" name="Picture 2">
            <a:extLst>
              <a:ext uri="{FF2B5EF4-FFF2-40B4-BE49-F238E27FC236}">
                <a16:creationId xmlns:a16="http://schemas.microsoft.com/office/drawing/2014/main" id="{1F33DA8A-650F-AD47-8480-52E886301CFB}"/>
              </a:ext>
            </a:extLst>
          </p:cNvPr>
          <p:cNvPicPr>
            <a:picLocks noChangeAspect="1"/>
          </p:cNvPicPr>
          <p:nvPr/>
        </p:nvPicPr>
        <p:blipFill rotWithShape="1">
          <a:blip r:embed="rId3"/>
          <a:srcRect l="50000"/>
          <a:stretch/>
        </p:blipFill>
        <p:spPr>
          <a:xfrm>
            <a:off x="64673" y="584502"/>
            <a:ext cx="4137728" cy="4501848"/>
          </a:xfrm>
          <a:prstGeom prst="rect">
            <a:avLst/>
          </a:prstGeom>
        </p:spPr>
      </p:pic>
      <p:sp>
        <p:nvSpPr>
          <p:cNvPr id="21" name="TextBox 20">
            <a:extLst>
              <a:ext uri="{FF2B5EF4-FFF2-40B4-BE49-F238E27FC236}">
                <a16:creationId xmlns:a16="http://schemas.microsoft.com/office/drawing/2014/main" id="{5094137A-053D-3544-A537-F6F75CD4686E}"/>
              </a:ext>
            </a:extLst>
          </p:cNvPr>
          <p:cNvSpPr txBox="1"/>
          <p:nvPr/>
        </p:nvSpPr>
        <p:spPr>
          <a:xfrm>
            <a:off x="719604" y="2419350"/>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spTree>
    <p:extLst>
      <p:ext uri="{BB962C8B-B14F-4D97-AF65-F5344CB8AC3E}">
        <p14:creationId xmlns:p14="http://schemas.microsoft.com/office/powerpoint/2010/main" val="326701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8</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298101" cy="369332"/>
          </a:xfrm>
          <a:prstGeom prst="rect">
            <a:avLst/>
          </a:prstGeom>
          <a:noFill/>
        </p:spPr>
        <p:txBody>
          <a:bodyPr wrap="square" numCol="1" rtlCol="0">
            <a:spAutoFit/>
          </a:bodyPr>
          <a:lstStyle/>
          <a:p>
            <a:r>
              <a:rPr lang="en-US" dirty="0"/>
              <a:t>The OCO-2 signal: </a:t>
            </a:r>
            <a:r>
              <a:rPr lang="en-US" b="1" dirty="0">
                <a:solidFill>
                  <a:srgbClr val="FFFF00"/>
                </a:solidFill>
              </a:rPr>
              <a:t>B10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OG-IS response</a:t>
            </a:r>
          </a:p>
        </p:txBody>
      </p:sp>
      <p:pic>
        <p:nvPicPr>
          <p:cNvPr id="3" name="Picture 2">
            <a:extLst>
              <a:ext uri="{FF2B5EF4-FFF2-40B4-BE49-F238E27FC236}">
                <a16:creationId xmlns:a16="http://schemas.microsoft.com/office/drawing/2014/main" id="{1F33DA8A-650F-AD47-8480-52E886301CFB}"/>
              </a:ext>
            </a:extLst>
          </p:cNvPr>
          <p:cNvPicPr>
            <a:picLocks noChangeAspect="1"/>
          </p:cNvPicPr>
          <p:nvPr/>
        </p:nvPicPr>
        <p:blipFill rotWithShape="1">
          <a:blip r:embed="rId3"/>
          <a:srcRect l="50000"/>
          <a:stretch/>
        </p:blipFill>
        <p:spPr>
          <a:xfrm>
            <a:off x="64673" y="584502"/>
            <a:ext cx="4137728" cy="4501848"/>
          </a:xfrm>
          <a:prstGeom prst="rect">
            <a:avLst/>
          </a:prstGeom>
        </p:spPr>
      </p:pic>
      <p:sp>
        <p:nvSpPr>
          <p:cNvPr id="14" name="Right Arrow 13">
            <a:extLst>
              <a:ext uri="{FF2B5EF4-FFF2-40B4-BE49-F238E27FC236}">
                <a16:creationId xmlns:a16="http://schemas.microsoft.com/office/drawing/2014/main" id="{70EB19E4-68B0-B44F-958E-A256E6FF6EC5}"/>
              </a:ext>
            </a:extLst>
          </p:cNvPr>
          <p:cNvSpPr/>
          <p:nvPr/>
        </p:nvSpPr>
        <p:spPr bwMode="auto">
          <a:xfrm>
            <a:off x="4267200" y="2564876"/>
            <a:ext cx="457200" cy="369332"/>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21" name="TextBox 20">
            <a:extLst>
              <a:ext uri="{FF2B5EF4-FFF2-40B4-BE49-F238E27FC236}">
                <a16:creationId xmlns:a16="http://schemas.microsoft.com/office/drawing/2014/main" id="{5094137A-053D-3544-A537-F6F75CD4686E}"/>
              </a:ext>
            </a:extLst>
          </p:cNvPr>
          <p:cNvSpPr txBox="1"/>
          <p:nvPr/>
        </p:nvSpPr>
        <p:spPr>
          <a:xfrm>
            <a:off x="719604" y="2419350"/>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SIGNAL: concentration space</a:t>
            </a:r>
          </a:p>
        </p:txBody>
      </p:sp>
      <p:pic>
        <p:nvPicPr>
          <p:cNvPr id="5" name="Picture 4">
            <a:extLst>
              <a:ext uri="{FF2B5EF4-FFF2-40B4-BE49-F238E27FC236}">
                <a16:creationId xmlns:a16="http://schemas.microsoft.com/office/drawing/2014/main" id="{F886B999-E1BF-464D-B7A4-C2E94AB922DE}"/>
              </a:ext>
            </a:extLst>
          </p:cNvPr>
          <p:cNvPicPr>
            <a:picLocks noChangeAspect="1"/>
          </p:cNvPicPr>
          <p:nvPr/>
        </p:nvPicPr>
        <p:blipFill>
          <a:blip r:embed="rId4"/>
          <a:stretch>
            <a:fillRect/>
          </a:stretch>
        </p:blipFill>
        <p:spPr>
          <a:xfrm>
            <a:off x="4857332" y="584501"/>
            <a:ext cx="3939446" cy="4498848"/>
          </a:xfrm>
          <a:prstGeom prst="rect">
            <a:avLst/>
          </a:prstGeom>
        </p:spPr>
      </p:pic>
      <p:sp>
        <p:nvSpPr>
          <p:cNvPr id="22" name="TextBox 21">
            <a:extLst>
              <a:ext uri="{FF2B5EF4-FFF2-40B4-BE49-F238E27FC236}">
                <a16:creationId xmlns:a16="http://schemas.microsoft.com/office/drawing/2014/main" id="{687B720D-7FFC-C443-A2F9-D354208A1F1D}"/>
              </a:ext>
            </a:extLst>
          </p:cNvPr>
          <p:cNvSpPr txBox="1"/>
          <p:nvPr/>
        </p:nvSpPr>
        <p:spPr>
          <a:xfrm>
            <a:off x="5681019" y="2419350"/>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Tree>
    <p:extLst>
      <p:ext uri="{BB962C8B-B14F-4D97-AF65-F5344CB8AC3E}">
        <p14:creationId xmlns:p14="http://schemas.microsoft.com/office/powerpoint/2010/main" val="2159850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0EBD0E-487F-194A-9A9E-BB68326F065A}"/>
              </a:ext>
            </a:extLst>
          </p:cNvPr>
          <p:cNvSpPr>
            <a:spLocks noGrp="1"/>
          </p:cNvSpPr>
          <p:nvPr>
            <p:ph type="sldNum" sz="quarter" idx="12"/>
          </p:nvPr>
        </p:nvSpPr>
        <p:spPr/>
        <p:txBody>
          <a:bodyPr/>
          <a:lstStyle/>
          <a:p>
            <a:fld id="{F34C8410-5E82-5744-B689-203FCEEAF9B4}" type="slidenum">
              <a:rPr lang="en-US" smtClean="0"/>
              <a:pPr/>
              <a:t>9</a:t>
            </a:fld>
            <a:endParaRPr lang="en-US" dirty="0"/>
          </a:p>
        </p:txBody>
      </p:sp>
      <p:sp>
        <p:nvSpPr>
          <p:cNvPr id="8" name="TextBox 7">
            <a:extLst>
              <a:ext uri="{FF2B5EF4-FFF2-40B4-BE49-F238E27FC236}">
                <a16:creationId xmlns:a16="http://schemas.microsoft.com/office/drawing/2014/main" id="{9AA07A7F-68C3-DD42-8697-90E5DBC1CE34}"/>
              </a:ext>
            </a:extLst>
          </p:cNvPr>
          <p:cNvSpPr txBox="1"/>
          <p:nvPr/>
        </p:nvSpPr>
        <p:spPr>
          <a:xfrm>
            <a:off x="152400" y="1428750"/>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45028DA8-0AA6-824D-A396-E968E353EAB1}"/>
              </a:ext>
            </a:extLst>
          </p:cNvPr>
          <p:cNvSpPr txBox="1"/>
          <p:nvPr/>
        </p:nvSpPr>
        <p:spPr>
          <a:xfrm>
            <a:off x="83898" y="45629"/>
            <a:ext cx="8298101" cy="369332"/>
          </a:xfrm>
          <a:prstGeom prst="rect">
            <a:avLst/>
          </a:prstGeom>
          <a:noFill/>
        </p:spPr>
        <p:txBody>
          <a:bodyPr wrap="square" numCol="1" rtlCol="0">
            <a:spAutoFit/>
          </a:bodyPr>
          <a:lstStyle/>
          <a:p>
            <a:r>
              <a:rPr lang="en-US" dirty="0"/>
              <a:t>The OCO-2 signal: </a:t>
            </a:r>
            <a:r>
              <a:rPr lang="en-US" b="1" dirty="0">
                <a:solidFill>
                  <a:srgbClr val="FFFF00"/>
                </a:solidFill>
              </a:rPr>
              <a:t>B10 OG retrievals </a:t>
            </a:r>
            <a:r>
              <a:rPr lang="en-US" dirty="0">
                <a:solidFill>
                  <a:srgbClr val="FFFF00"/>
                </a:solidFill>
              </a:rPr>
              <a:t>minus CO</a:t>
            </a:r>
            <a:r>
              <a:rPr lang="en-US" baseline="-25000" dirty="0">
                <a:solidFill>
                  <a:srgbClr val="FFFF00"/>
                </a:solidFill>
              </a:rPr>
              <a:t>2</a:t>
            </a:r>
            <a:r>
              <a:rPr lang="en-US" dirty="0">
                <a:solidFill>
                  <a:srgbClr val="FFFF00"/>
                </a:solidFill>
              </a:rPr>
              <a:t> reference; </a:t>
            </a:r>
            <a:r>
              <a:rPr lang="en-US" b="1" dirty="0">
                <a:solidFill>
                  <a:srgbClr val="FFFF00"/>
                </a:solidFill>
              </a:rPr>
              <a:t>OG-IS response</a:t>
            </a:r>
          </a:p>
        </p:txBody>
      </p:sp>
      <p:sp>
        <p:nvSpPr>
          <p:cNvPr id="14" name="Right Arrow 13">
            <a:extLst>
              <a:ext uri="{FF2B5EF4-FFF2-40B4-BE49-F238E27FC236}">
                <a16:creationId xmlns:a16="http://schemas.microsoft.com/office/drawing/2014/main" id="{70EB19E4-68B0-B44F-958E-A256E6FF6EC5}"/>
              </a:ext>
            </a:extLst>
          </p:cNvPr>
          <p:cNvSpPr/>
          <p:nvPr/>
        </p:nvSpPr>
        <p:spPr bwMode="auto">
          <a:xfrm>
            <a:off x="4267200" y="2564876"/>
            <a:ext cx="457200" cy="369332"/>
          </a:xfrm>
          <a:prstGeom prst="rightArrow">
            <a:avLst/>
          </a:prstGeom>
          <a:solidFill>
            <a:srgbClr val="FFFF00"/>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12" name="Rectangle 11">
            <a:extLst>
              <a:ext uri="{FF2B5EF4-FFF2-40B4-BE49-F238E27FC236}">
                <a16:creationId xmlns:a16="http://schemas.microsoft.com/office/drawing/2014/main" id="{E3A11556-3405-0842-8D97-0260527481E2}"/>
              </a:ext>
            </a:extLst>
          </p:cNvPr>
          <p:cNvSpPr/>
          <p:nvPr/>
        </p:nvSpPr>
        <p:spPr bwMode="auto">
          <a:xfrm>
            <a:off x="4793224" y="1200150"/>
            <a:ext cx="3994024" cy="705305"/>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7" name="Picture 6">
            <a:extLst>
              <a:ext uri="{FF2B5EF4-FFF2-40B4-BE49-F238E27FC236}">
                <a16:creationId xmlns:a16="http://schemas.microsoft.com/office/drawing/2014/main" id="{7D73EE9A-EF00-4E4D-A50E-A5B2F5FB6623}"/>
              </a:ext>
            </a:extLst>
          </p:cNvPr>
          <p:cNvPicPr>
            <a:picLocks noChangeAspect="1"/>
          </p:cNvPicPr>
          <p:nvPr/>
        </p:nvPicPr>
        <p:blipFill rotWithShape="1">
          <a:blip r:embed="rId3"/>
          <a:srcRect t="49714"/>
          <a:stretch/>
        </p:blipFill>
        <p:spPr>
          <a:xfrm>
            <a:off x="4793224" y="1894024"/>
            <a:ext cx="3995928" cy="2294730"/>
          </a:xfrm>
          <a:prstGeom prst="rect">
            <a:avLst/>
          </a:prstGeom>
        </p:spPr>
      </p:pic>
      <p:sp>
        <p:nvSpPr>
          <p:cNvPr id="22" name="TextBox 21">
            <a:extLst>
              <a:ext uri="{FF2B5EF4-FFF2-40B4-BE49-F238E27FC236}">
                <a16:creationId xmlns:a16="http://schemas.microsoft.com/office/drawing/2014/main" id="{687B720D-7FFC-C443-A2F9-D354208A1F1D}"/>
              </a:ext>
            </a:extLst>
          </p:cNvPr>
          <p:cNvSpPr txBox="1"/>
          <p:nvPr/>
        </p:nvSpPr>
        <p:spPr>
          <a:xfrm>
            <a:off x="5681019" y="1400131"/>
            <a:ext cx="2167581"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r>
              <a:rPr lang="en-US" sz="1400" b="1" dirty="0">
                <a:solidFill>
                  <a:srgbClr val="FFFF00"/>
                </a:solidFill>
              </a:rPr>
              <a:t>RESPONSE: flux space</a:t>
            </a:r>
          </a:p>
        </p:txBody>
      </p:sp>
      <p:sp>
        <p:nvSpPr>
          <p:cNvPr id="6" name="Rectangle 5">
            <a:extLst>
              <a:ext uri="{FF2B5EF4-FFF2-40B4-BE49-F238E27FC236}">
                <a16:creationId xmlns:a16="http://schemas.microsoft.com/office/drawing/2014/main" id="{33676E04-B347-3E4A-960A-A4AD0E88971E}"/>
              </a:ext>
            </a:extLst>
          </p:cNvPr>
          <p:cNvSpPr/>
          <p:nvPr/>
        </p:nvSpPr>
        <p:spPr bwMode="auto">
          <a:xfrm>
            <a:off x="152401" y="1200150"/>
            <a:ext cx="3994024" cy="812522"/>
          </a:xfrm>
          <a:prstGeom prst="rect">
            <a:avLst/>
          </a:prstGeom>
          <a:solidFill>
            <a:schemeClr val="tx1"/>
          </a:solidFill>
          <a:ln w="38100" cap="flat" cmpd="sng" algn="ctr">
            <a:noFill/>
            <a:prstDash val="solid"/>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21" name="TextBox 20">
            <a:extLst>
              <a:ext uri="{FF2B5EF4-FFF2-40B4-BE49-F238E27FC236}">
                <a16:creationId xmlns:a16="http://schemas.microsoft.com/office/drawing/2014/main" id="{5094137A-053D-3544-A537-F6F75CD4686E}"/>
              </a:ext>
            </a:extLst>
          </p:cNvPr>
          <p:cNvSpPr txBox="1"/>
          <p:nvPr/>
        </p:nvSpPr>
        <p:spPr>
          <a:xfrm>
            <a:off x="788520" y="1400131"/>
            <a:ext cx="2709396" cy="307777"/>
          </a:xfrm>
          <a:prstGeom prst="rect">
            <a:avLst/>
          </a:prstGeom>
          <a:solidFill>
            <a:schemeClr val="bg1">
              <a:lumMod val="65000"/>
              <a:lumOff val="35000"/>
            </a:schemeClr>
          </a:solidFill>
          <a:ln w="19050">
            <a:solidFill>
              <a:schemeClr val="bg1"/>
            </a:solidFill>
          </a:ln>
          <a:effectLst>
            <a:outerShdw blurRad="50800" dist="38100" dir="4800000" sx="104431" sy="104431" algn="tl" rotWithShape="0">
              <a:prstClr val="black">
                <a:alpha val="40000"/>
              </a:prstClr>
            </a:outerShdw>
          </a:effectLst>
        </p:spPr>
        <p:txBody>
          <a:bodyPr wrap="none" rtlCol="0">
            <a:spAutoFit/>
          </a:bodyPr>
          <a:lstStyle/>
          <a:p>
            <a:pPr algn="ctr"/>
            <a:r>
              <a:rPr lang="en-US" sz="1400" b="1" dirty="0">
                <a:solidFill>
                  <a:srgbClr val="FFFF00"/>
                </a:solidFill>
              </a:rPr>
              <a:t>SIGNAL: concentration space</a:t>
            </a:r>
          </a:p>
        </p:txBody>
      </p:sp>
      <p:pic>
        <p:nvPicPr>
          <p:cNvPr id="5" name="Picture 4">
            <a:extLst>
              <a:ext uri="{FF2B5EF4-FFF2-40B4-BE49-F238E27FC236}">
                <a16:creationId xmlns:a16="http://schemas.microsoft.com/office/drawing/2014/main" id="{4754B3B6-DF55-9840-BBE9-09BE200B953E}"/>
              </a:ext>
            </a:extLst>
          </p:cNvPr>
          <p:cNvPicPr>
            <a:picLocks noChangeAspect="1"/>
          </p:cNvPicPr>
          <p:nvPr/>
        </p:nvPicPr>
        <p:blipFill>
          <a:blip r:embed="rId4"/>
          <a:stretch>
            <a:fillRect/>
          </a:stretch>
        </p:blipFill>
        <p:spPr>
          <a:xfrm>
            <a:off x="152401" y="2012672"/>
            <a:ext cx="3992211" cy="2176082"/>
          </a:xfrm>
          <a:prstGeom prst="rect">
            <a:avLst/>
          </a:prstGeom>
        </p:spPr>
      </p:pic>
    </p:spTree>
    <p:extLst>
      <p:ext uri="{BB962C8B-B14F-4D97-AF65-F5344CB8AC3E}">
        <p14:creationId xmlns:p14="http://schemas.microsoft.com/office/powerpoint/2010/main" val="1023516886"/>
      </p:ext>
    </p:extLst>
  </p:cSld>
  <p:clrMapOvr>
    <a:masterClrMapping/>
  </p:clrMapOvr>
</p:sld>
</file>

<file path=ppt/theme/theme1.xml><?xml version="1.0" encoding="utf-8"?>
<a:theme xmlns:a="http://schemas.openxmlformats.org/drawingml/2006/main" name="noir">
  <a:themeElements>
    <a:clrScheme name="">
      <a:dk1>
        <a:srgbClr val="C0C0C0"/>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38100" cap="flat" cmpd="sng" algn="ctr">
          <a:solidFill>
            <a:srgbClr val="FF0000"/>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noir.thmx</Template>
  <TotalTime>37394</TotalTime>
  <Words>4111</Words>
  <Application>Microsoft Macintosh PowerPoint</Application>
  <PresentationFormat>On-screen Show (16:9)</PresentationFormat>
  <Paragraphs>506</Paragraphs>
  <Slides>37</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37</vt:i4>
      </vt:variant>
    </vt:vector>
  </HeadingPairs>
  <TitlesOfParts>
    <vt:vector size="40" baseType="lpstr">
      <vt:lpstr>Arial</vt:lpstr>
      <vt:lpstr>Calibri</vt:lpstr>
      <vt:lpstr>noir</vt:lpstr>
      <vt:lpstr>  A look at early v10 MIP results  Andy Jacobson 1,2, David Baker 3, Sourish Basu 4, Michael Bertolacci 5, Frédéric Chevallier 6, Noel Cressie5, Sean Crowell 7, Feng Deng 8, Junjie Liu 9, Scot Miller 10, Andrew Schuh 3, Brad Weir 4, Andrew Zammit-Mangion5      </vt:lpstr>
      <vt:lpstr>  A look at early v10 MIP results  Andy Jacobson 1,2, David Baker 3, Sourish Basu 4, Michael Bertolacci 5, Frédéric Chevallier 6, Noel Cressie5, Sean Crowell 7, Feng Deng 8, Junjie Liu 9, Scot Miller 10, Andrew Schuh 3, Brad Weir 4, Andrew Zammit-Mangion5      </vt:lpstr>
      <vt:lpstr>Submission status </vt:lpstr>
      <vt:lpstr>Accessing results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 using withheld IS data  - CAMS, Baker, UT, WOMBAT</vt:lpstr>
      <vt:lpstr>Evaluation using withheld IS data  - CAMS, Baker, UT, WOMBAT</vt:lpstr>
      <vt:lpstr>Evaluation using  non-assimilated data: ATom   v9: 10 models  v10: 4 models  CAMS, Baker, UT, WOMBAT</vt:lpstr>
      <vt:lpstr>Evaluation using  non-assimilated data: ATom   v9: 10 models  v10: 4 models  CAMS, Baker, UT, WOMBAT</vt:lpstr>
      <vt:lpstr>Differences among v10 MIP experiments  </vt:lpstr>
      <vt:lpstr>PowerPoint Presentation</vt:lpstr>
      <vt:lpstr>Differences among v10 MIP experiments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Microsoft Office User</cp:lastModifiedBy>
  <cp:revision>688</cp:revision>
  <cp:lastPrinted>2020-04-28T02:50:37Z</cp:lastPrinted>
  <dcterms:created xsi:type="dcterms:W3CDTF">2011-04-12T01:17:43Z</dcterms:created>
  <dcterms:modified xsi:type="dcterms:W3CDTF">2021-10-05T19:06:28Z</dcterms:modified>
</cp:coreProperties>
</file>