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Arial Narrow" panose="020B06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3TED9yANlgqJmiR24jRN0aplR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1F1"/>
    <a:srgbClr val="FF0A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c515293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" name="Google Shape;42;g8c515293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021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596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486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-Taking a look at seasonal comparisons to CT2019 for all of our historical </a:t>
            </a:r>
            <a:r>
              <a:rPr lang="en-US" dirty="0" err="1"/>
              <a:t>AirCore</a:t>
            </a:r>
            <a:r>
              <a:rPr lang="en-US" dirty="0"/>
              <a:t> samples available from 2009-2020, we see a consistent stratospheric bias throughout the column of 1-2 ppm.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-So the </a:t>
            </a:r>
            <a:r>
              <a:rPr lang="en-US" sz="1200" dirty="0" err="1"/>
              <a:t>AirCore</a:t>
            </a:r>
            <a:r>
              <a:rPr lang="en-US" sz="1200" dirty="0"/>
              <a:t> may help to better inform model stratosphere, assign model-data-mismatch information to UT/LS data for future assimilation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02F2C-A09F-0C45-A116-2C15FEEC94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357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4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39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854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193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191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233f46f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9233f46f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28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gov/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410810" y="0"/>
            <a:ext cx="11781190" cy="3902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Calibri"/>
              <a:buNone/>
            </a:pPr>
            <a:endParaRPr sz="163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t="18877" b="18876"/>
          <a:stretch/>
        </p:blipFill>
        <p:spPr>
          <a:xfrm>
            <a:off x="410810" y="3902074"/>
            <a:ext cx="8384974" cy="248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533400"/>
            <a:ext cx="1762136" cy="213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2721949" y="804881"/>
            <a:ext cx="627517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ndara"/>
              <a:buNone/>
              <a:defRPr sz="4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2741869" y="2476257"/>
            <a:ext cx="63586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2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2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2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2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2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2295536" y="266426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687F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l="84515" t="18877" b="18876"/>
          <a:stretch/>
        </p:blipFill>
        <p:spPr>
          <a:xfrm>
            <a:off x="8683826" y="3895817"/>
            <a:ext cx="3508174" cy="24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39827" y="366950"/>
            <a:ext cx="7521127" cy="3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ndara"/>
              <a:buNone/>
              <a:defRPr sz="32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39827" y="1258488"/>
            <a:ext cx="4350892" cy="12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90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90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90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90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90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B298-EA7E-C24C-A72A-593E94A5DB45}" type="datetime2">
              <a:rPr lang="en-US" smtClean="0"/>
              <a:t>Friday, June 10,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9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://www.noaa.gov/oceans-coasts" TargetMode="Externa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g"/><Relationship Id="rId7" Type="http://schemas.openxmlformats.org/officeDocument/2006/relationships/hyperlink" Target="http://www.noaa.gov/research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hyperlink" Target="http://www.noaa.gov/fisheries" TargetMode="External"/><Relationship Id="rId5" Type="http://schemas.openxmlformats.org/officeDocument/2006/relationships/hyperlink" Target="http://www.noaa.gov/marine-aviation" TargetMode="External"/><Relationship Id="rId15" Type="http://schemas.openxmlformats.org/officeDocument/2006/relationships/hyperlink" Target="http://www.noaa.gov/weather" TargetMode="External"/><Relationship Id="rId10" Type="http://schemas.openxmlformats.org/officeDocument/2006/relationships/image" Target="../media/image3.png"/><Relationship Id="rId19" Type="http://schemas.openxmlformats.org/officeDocument/2006/relationships/hyperlink" Target="http://www.noaa.gov/" TargetMode="External"/><Relationship Id="rId4" Type="http://schemas.openxmlformats.org/officeDocument/2006/relationships/theme" Target="../theme/theme1.xml"/><Relationship Id="rId9" Type="http://schemas.openxmlformats.org/officeDocument/2006/relationships/hyperlink" Target="http://www.noaa.gov/satellites" TargetMode="Externa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>
          <a:xfrm>
            <a:off x="-30388" y="0"/>
            <a:ext cx="472440" cy="6858000"/>
            <a:chOff x="-15240" y="0"/>
            <a:chExt cx="472440" cy="6858000"/>
          </a:xfrm>
        </p:grpSpPr>
        <p:sp>
          <p:nvSpPr>
            <p:cNvPr id="7" name="Google Shape;7;p3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32"/>
                <a:buFont typeface="Calibri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3"/>
            <p:cNvSpPr/>
            <p:nvPr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32"/>
                <a:buFont typeface="Calibri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3" descr="C:\Users\jacqui.fenner\Desktop\PTT templates\images\noaa icons\noaa_icons-04.png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3" descr="C:\Users\jacqui.fenner\Desktop\PTT templates\images\noaa icons\noaa_icons-05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3" descr="C:\Users\jacqui.fenner\Desktop\PTT templates\images\noaa icons\noaa_icons-06.png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3" descr="C:\Users\jacqui.fenner\Desktop\PTT templates\images\noaa icons\noaa_icons-07.png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3" descr="C:\Users\jacqui.fenner\Desktop\PTT templates\images\noaa icons\noaa_icons-08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3" descr="C:\Users\jacqui.fenner\Desktop\PTT templates\images\noaa icons\noaa_icons-10.png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15;p3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6" name="Google Shape;16;p3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7" name="Google Shape;17;p3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8;p3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3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3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" name="Google Shape;21;p3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3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" name="Google Shape;23;p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4" name="Google Shape;24;p3"/>
          <p:cNvSpPr/>
          <p:nvPr/>
        </p:nvSpPr>
        <p:spPr>
          <a:xfrm>
            <a:off x="0" y="6420005"/>
            <a:ext cx="12192000" cy="437995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 descr="G:\STALL\ST Comms\Templates &amp; Resources\Logos\Other Emblems\DOC Logo\DOC Color.png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286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9827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556758" y="6551712"/>
            <a:ext cx="7239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" name="Google Shape;28;p3">
            <a:hlinkClick r:id="rId9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54536" y="223986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8c51529341_0_0"/>
          <p:cNvSpPr txBox="1">
            <a:spLocks noGrp="1"/>
          </p:cNvSpPr>
          <p:nvPr>
            <p:ph type="ctrTitle"/>
          </p:nvPr>
        </p:nvSpPr>
        <p:spPr>
          <a:xfrm>
            <a:off x="2526517" y="315166"/>
            <a:ext cx="9144000" cy="187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NESDIS-Global Monitoring Laboratory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NUCAPS – CT2019B CO2</a:t>
            </a:r>
            <a:br>
              <a:rPr lang="en-US" b="1" dirty="0"/>
            </a:br>
            <a:r>
              <a:rPr lang="en-US" b="1" dirty="0"/>
              <a:t>Focus Days comparison</a:t>
            </a:r>
            <a:endParaRPr dirty="0"/>
          </a:p>
        </p:txBody>
      </p:sp>
      <p:sp>
        <p:nvSpPr>
          <p:cNvPr id="45" name="Google Shape;45;g8c51529341_0_0"/>
          <p:cNvSpPr txBox="1">
            <a:spLocks noGrp="1"/>
          </p:cNvSpPr>
          <p:nvPr>
            <p:ph type="subTitle" idx="1"/>
          </p:nvPr>
        </p:nvSpPr>
        <p:spPr>
          <a:xfrm>
            <a:off x="4040291" y="2673728"/>
            <a:ext cx="635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Andy Jacobson presenting</a:t>
            </a:r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Entire team has contributed</a:t>
            </a:r>
            <a:endParaRPr dirty="0"/>
          </a:p>
        </p:txBody>
      </p:sp>
      <p:sp>
        <p:nvSpPr>
          <p:cNvPr id="46" name="Google Shape;46;g8c51529341_0_0"/>
          <p:cNvSpPr txBox="1"/>
          <p:nvPr/>
        </p:nvSpPr>
        <p:spPr>
          <a:xfrm>
            <a:off x="564500" y="2913250"/>
            <a:ext cx="1699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NESDIS-GML </a:t>
            </a:r>
            <a:endParaRPr sz="1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Quarterly workshop</a:t>
            </a:r>
            <a:endParaRPr sz="1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June x</a:t>
            </a:r>
            <a:r>
              <a:rPr lang="en-US" sz="1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202</a:t>
            </a:r>
            <a:r>
              <a:rPr lang="en-US"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sz="1200" b="1" i="0" u="none" strike="noStrike" cap="none">
              <a:solidFill>
                <a:schemeClr val="lt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2018-12-15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0A66-CD34-6541-B26B-F667A130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411480"/>
            <a:ext cx="84908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2019-01-15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2313D-088E-FD41-B46D-8573086E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411480"/>
            <a:ext cx="84908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2019-01-15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2313D-088E-FD41-B46D-8573086E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411480"/>
            <a:ext cx="8490857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354E6-D4F6-B544-AD21-14089C23214B}"/>
              </a:ext>
            </a:extLst>
          </p:cNvPr>
          <p:cNvSpPr txBox="1"/>
          <p:nvPr/>
        </p:nvSpPr>
        <p:spPr>
          <a:xfrm>
            <a:off x="6794202" y="920590"/>
            <a:ext cx="4369983" cy="5232202"/>
          </a:xfrm>
          <a:prstGeom prst="rect">
            <a:avLst/>
          </a:prstGeom>
          <a:solidFill>
            <a:schemeClr val="tx1">
              <a:alpha val="72465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Conclusions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00FA00"/>
                </a:solidFill>
              </a:rPr>
              <a:t>Bias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Overall negative bias in NUCAPS CO</a:t>
            </a:r>
            <a:r>
              <a:rPr lang="en-US" sz="1200" baseline="-25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 except at highest levels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Around 2 ppm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No seasonal dependence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No platform dependence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Slightly better at lower latitudes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Worse near surface for land</a:t>
            </a:r>
          </a:p>
          <a:p>
            <a:endParaRPr lang="en-US" sz="1200" dirty="0">
              <a:solidFill>
                <a:srgbClr val="00FA00"/>
              </a:solidFill>
            </a:endParaRPr>
          </a:p>
          <a:p>
            <a:r>
              <a:rPr lang="en-US" sz="1200" b="1" dirty="0">
                <a:solidFill>
                  <a:srgbClr val="00FA00"/>
                </a:solidFill>
              </a:rPr>
              <a:t>Variability</a:t>
            </a:r>
            <a:r>
              <a:rPr lang="en-US" sz="1200" dirty="0">
                <a:solidFill>
                  <a:srgbClr val="00FA00"/>
                </a:solidFill>
              </a:rPr>
              <a:t>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High variance in lowest layers, but only over land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00FA00"/>
                </a:solidFill>
              </a:rPr>
              <a:t>Summary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No platform or seasonal effects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Overall negative </a:t>
            </a:r>
            <a:r>
              <a:rPr lang="en-US" sz="1200" dirty="0">
                <a:solidFill>
                  <a:schemeClr val="bg1"/>
                </a:solidFill>
              </a:rPr>
              <a:t>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Land vs. ocean effects are detectable near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19F1F1"/>
                </a:solidFill>
              </a:rPr>
              <a:t>Different from OCO-2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rgbClr val="00FA00"/>
                </a:solidFill>
              </a:rPr>
              <a:t>Next Steps</a:t>
            </a:r>
          </a:p>
          <a:p>
            <a:endParaRPr lang="en-US" sz="1200" dirty="0">
              <a:solidFill>
                <a:srgbClr val="00FA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Looking forward to averaging kernels</a:t>
            </a:r>
          </a:p>
        </p:txBody>
      </p:sp>
    </p:spTree>
    <p:extLst>
      <p:ext uri="{BB962C8B-B14F-4D97-AF65-F5344CB8AC3E}">
        <p14:creationId xmlns:p14="http://schemas.microsoft.com/office/powerpoint/2010/main" val="377221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8A8C-8A65-2E41-A693-0CBFEEEB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C53B-E688-7A4A-B1B7-153BFF02E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0991-7371-7B49-A547-624EC171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27" y="564187"/>
            <a:ext cx="11793648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/>
              <a:t>CarbonTracker</a:t>
            </a:r>
            <a:r>
              <a:rPr lang="en-US" sz="2000" dirty="0"/>
              <a:t> (CT2019) evaluation of stratospheric CO</a:t>
            </a:r>
            <a:r>
              <a:rPr lang="en-US" sz="2000" baseline="-25000" dirty="0"/>
              <a:t>2</a:t>
            </a:r>
            <a:r>
              <a:rPr lang="en-US" sz="2000" dirty="0"/>
              <a:t> using </a:t>
            </a:r>
            <a:r>
              <a:rPr lang="en-US" sz="2000" dirty="0" err="1"/>
              <a:t>AirCores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7E78A-9C45-3A48-869C-54BA17A4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E5E11E-5266-D944-BF1A-F1B127B27BC9}"/>
              </a:ext>
            </a:extLst>
          </p:cNvPr>
          <p:cNvCxnSpPr/>
          <p:nvPr/>
        </p:nvCxnSpPr>
        <p:spPr>
          <a:xfrm>
            <a:off x="5496830" y="2068384"/>
            <a:ext cx="229849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47BCCF-FA3A-AB4F-BDE6-C53CA4738747}"/>
              </a:ext>
            </a:extLst>
          </p:cNvPr>
          <p:cNvSpPr txBox="1"/>
          <p:nvPr/>
        </p:nvSpPr>
        <p:spPr>
          <a:xfrm>
            <a:off x="5398103" y="1370757"/>
            <a:ext cx="275496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NOAA CCGG aircraft network altitude ceiling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34D21A-E05C-2E49-A84A-F48D95267D8A}"/>
              </a:ext>
            </a:extLst>
          </p:cNvPr>
          <p:cNvGrpSpPr/>
          <p:nvPr/>
        </p:nvGrpSpPr>
        <p:grpSpPr>
          <a:xfrm>
            <a:off x="827029" y="953162"/>
            <a:ext cx="11101468" cy="3793556"/>
            <a:chOff x="116150" y="1028067"/>
            <a:chExt cx="8911700" cy="29858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F7235B-70CF-AB40-B628-2F8C60B97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4" r="7979"/>
            <a:stretch/>
          </p:blipFill>
          <p:spPr>
            <a:xfrm>
              <a:off x="116150" y="1028067"/>
              <a:ext cx="8911700" cy="2985871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4E609-7DC0-5A42-9BEB-2CD855E76E8F}"/>
                </a:ext>
              </a:extLst>
            </p:cNvPr>
            <p:cNvCxnSpPr>
              <a:cxnSpLocks/>
            </p:cNvCxnSpPr>
            <p:nvPr/>
          </p:nvCxnSpPr>
          <p:spPr>
            <a:xfrm>
              <a:off x="670016" y="1664916"/>
              <a:ext cx="81752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B81878-DED9-5646-903D-1118B6EC7505}"/>
                </a:ext>
              </a:extLst>
            </p:cNvPr>
            <p:cNvSpPr txBox="1"/>
            <p:nvPr/>
          </p:nvSpPr>
          <p:spPr>
            <a:xfrm>
              <a:off x="670016" y="1656331"/>
              <a:ext cx="1103892" cy="60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Aircraft network altitude ceiling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2502C5-42EF-BA42-AFBC-D9B03277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4927472"/>
            <a:ext cx="11628474" cy="1930529"/>
          </a:xfrm>
        </p:spPr>
        <p:txBody>
          <a:bodyPr>
            <a:normAutofit/>
          </a:bodyPr>
          <a:lstStyle/>
          <a:p>
            <a:r>
              <a:rPr lang="en-US" sz="1800" dirty="0" err="1"/>
              <a:t>CarbonTracker</a:t>
            </a:r>
            <a:r>
              <a:rPr lang="en-US" sz="1800" dirty="0"/>
              <a:t> is NOAA’s CO</a:t>
            </a:r>
            <a:r>
              <a:rPr lang="en-US" sz="1800" baseline="-25000" dirty="0"/>
              <a:t>2</a:t>
            </a:r>
            <a:r>
              <a:rPr lang="en-US" sz="1800" dirty="0"/>
              <a:t> inverse modeling framework for mole fraction, flux estimation </a:t>
            </a:r>
            <a:r>
              <a:rPr lang="en-US" sz="1600" dirty="0"/>
              <a:t>(</a:t>
            </a:r>
            <a:r>
              <a:rPr lang="en-US" sz="1600" i="1" dirty="0"/>
              <a:t>Jacobson et al., 2020; http://</a:t>
            </a:r>
            <a:r>
              <a:rPr lang="en-US" sz="1600" i="1" dirty="0" err="1"/>
              <a:t>www.carbontracker.noaa.gov</a:t>
            </a:r>
            <a:r>
              <a:rPr lang="en-US" sz="1600" dirty="0"/>
              <a:t>)</a:t>
            </a:r>
          </a:p>
          <a:p>
            <a:r>
              <a:rPr lang="en-US" sz="1800" dirty="0"/>
              <a:t>CT assimilates routine NOAA CCGG Aircraft Network flask CO</a:t>
            </a:r>
            <a:r>
              <a:rPr lang="en-US" sz="1800" baseline="-25000" dirty="0"/>
              <a:t>2 </a:t>
            </a:r>
            <a:r>
              <a:rPr lang="en-US" sz="1800" dirty="0"/>
              <a:t>measurements to ~12-13 km MSL</a:t>
            </a:r>
          </a:p>
          <a:p>
            <a:r>
              <a:rPr lang="en-US" sz="1800" dirty="0" err="1"/>
              <a:t>AirCore</a:t>
            </a:r>
            <a:r>
              <a:rPr lang="en-US" sz="1800" dirty="0"/>
              <a:t> samples from 2009-2020 extend to ~30km MSL, provide some of the only routine GHG measurements in UT/LS for model evaluation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44144-51C6-3B40-9767-C50C50F6A350}"/>
              </a:ext>
            </a:extLst>
          </p:cNvPr>
          <p:cNvSpPr/>
          <p:nvPr/>
        </p:nvSpPr>
        <p:spPr>
          <a:xfrm>
            <a:off x="2328863" y="1223114"/>
            <a:ext cx="971550" cy="71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1FBD5-0CB1-364F-95EC-C798D82CBC3A}"/>
              </a:ext>
            </a:extLst>
          </p:cNvPr>
          <p:cNvSpPr/>
          <p:nvPr/>
        </p:nvSpPr>
        <p:spPr>
          <a:xfrm>
            <a:off x="4938724" y="1223114"/>
            <a:ext cx="971550" cy="71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86074-17F8-B14C-96EE-9C82616253A0}"/>
              </a:ext>
            </a:extLst>
          </p:cNvPr>
          <p:cNvSpPr/>
          <p:nvPr/>
        </p:nvSpPr>
        <p:spPr>
          <a:xfrm>
            <a:off x="10584915" y="1223114"/>
            <a:ext cx="971550" cy="71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EE8B06-7F1B-0B43-A8D6-72331EE55FDF}"/>
              </a:ext>
            </a:extLst>
          </p:cNvPr>
          <p:cNvSpPr/>
          <p:nvPr/>
        </p:nvSpPr>
        <p:spPr>
          <a:xfrm>
            <a:off x="7884124" y="1223114"/>
            <a:ext cx="971550" cy="71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4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1796779" y="356713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NUCAPS Focus Days compared to CT2019B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9233f46f1c_0_3"/>
          <p:cNvSpPr txBox="1">
            <a:spLocks noGrp="1"/>
          </p:cNvSpPr>
          <p:nvPr>
            <p:ph type="body" idx="1"/>
          </p:nvPr>
        </p:nvSpPr>
        <p:spPr>
          <a:xfrm>
            <a:off x="639827" y="1258487"/>
            <a:ext cx="10956300" cy="50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SNPP and NOAA-20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800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1028700" lvl="1" indent="-342900"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2018-06-15</a:t>
            </a:r>
          </a:p>
          <a:p>
            <a:pPr marL="1028700" lvl="1" indent="-342900"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2018-09-16</a:t>
            </a:r>
          </a:p>
          <a:p>
            <a:pPr marL="1028700" lvl="1" indent="-342900"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2018-12-15</a:t>
            </a:r>
          </a:p>
          <a:p>
            <a:pPr marL="1028700" lvl="1" indent="-342900"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2019-01-15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Arial" panose="020B06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Arial" panose="020B0604020202020204" pitchFamily="34" charset="0"/>
              </a:rPr>
              <a:t>NUCAPS – CT2019B residuals, in ppm CO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800" baseline="-25000" dirty="0">
              <a:latin typeface="Arial" panose="020B06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aseline="-25000" dirty="0">
                <a:latin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</a:rPr>
              <a:t>Following on satisfactory 3-way comparison: </a:t>
            </a:r>
            <a:r>
              <a:rPr lang="en-US" sz="1800" dirty="0" err="1">
                <a:latin typeface="Arial" panose="020B0604020202020204" pitchFamily="34" charset="0"/>
              </a:rPr>
              <a:t>ATom</a:t>
            </a:r>
            <a:r>
              <a:rPr lang="en-US" sz="1800" dirty="0">
                <a:latin typeface="Arial" panose="020B0604020202020204" pitchFamily="34" charset="0"/>
              </a:rPr>
              <a:t> measurements, NUCAPS retrievals, CT2019B</a:t>
            </a:r>
            <a:endParaRPr lang="en-US" baseline="-25000" dirty="0">
              <a:latin typeface="Arial" panose="020B06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Averaging kernels not available, so we show discrete pressure levels. 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800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	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Thermal IR retrievals: most-signal/least-prior in the 300-500 </a:t>
            </a:r>
            <a:r>
              <a:rPr lang="en-US" sz="1800" dirty="0" err="1">
                <a:latin typeface="Arial" panose="020B0604020202020204" pitchFamily="34" charset="0"/>
                <a:ea typeface="Arial"/>
                <a:cs typeface="Arial"/>
                <a:sym typeface="Arial"/>
              </a:rPr>
              <a:t>hPa</a:t>
            </a:r>
            <a:r>
              <a:rPr lang="en-US" sz="1800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 range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Retrieval performance questions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800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685800" lvl="1" indent="0"/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 Land vs ocean </a:t>
            </a:r>
          </a:p>
          <a:p>
            <a:pPr marL="685800" lvl="1" indent="0"/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 Seasons</a:t>
            </a:r>
          </a:p>
          <a:p>
            <a:pPr marL="685800" lvl="1" indent="0"/>
            <a:r>
              <a:rPr lang="en-US" dirty="0">
                <a:latin typeface="Arial" panose="020B0604020202020204" pitchFamily="34" charset="0"/>
                <a:ea typeface="Arial"/>
                <a:cs typeface="Arial"/>
                <a:sym typeface="Arial"/>
              </a:rPr>
              <a:t> Latitude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2018-06-15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B615D-6E70-D34C-8E3A-546B92B3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66" y="411480"/>
            <a:ext cx="8495414" cy="59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2018-06-15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B615D-6E70-D34C-8E3A-546B92B3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266" y="411480"/>
            <a:ext cx="8495414" cy="59467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D44943-58CF-6B4C-B7E7-EAAB1DAD6690}"/>
              </a:ext>
            </a:extLst>
          </p:cNvPr>
          <p:cNvSpPr/>
          <p:nvPr/>
        </p:nvSpPr>
        <p:spPr>
          <a:xfrm>
            <a:off x="5035005" y="472558"/>
            <a:ext cx="5767676" cy="5824634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DFE5E-8661-7542-9056-7C093FB8C2E8}"/>
              </a:ext>
            </a:extLst>
          </p:cNvPr>
          <p:cNvSpPr/>
          <p:nvPr/>
        </p:nvSpPr>
        <p:spPr>
          <a:xfrm>
            <a:off x="2307265" y="1937288"/>
            <a:ext cx="2727739" cy="4359904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00D5C-A2BC-EE4C-A0FA-5541D2BEE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687" b="74437"/>
          <a:stretch/>
        </p:blipFill>
        <p:spPr>
          <a:xfrm>
            <a:off x="3671134" y="2520252"/>
            <a:ext cx="5767677" cy="31939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A438F0-EC91-C24D-8441-E8B1BDECE30F}"/>
              </a:ext>
            </a:extLst>
          </p:cNvPr>
          <p:cNvCxnSpPr>
            <a:cxnSpLocks/>
          </p:cNvCxnSpPr>
          <p:nvPr/>
        </p:nvCxnSpPr>
        <p:spPr>
          <a:xfrm>
            <a:off x="5035004" y="472558"/>
            <a:ext cx="4403807" cy="20476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11BE7E-AD2F-0D4F-BA35-243069CF5FBD}"/>
              </a:ext>
            </a:extLst>
          </p:cNvPr>
          <p:cNvCxnSpPr>
            <a:cxnSpLocks/>
          </p:cNvCxnSpPr>
          <p:nvPr/>
        </p:nvCxnSpPr>
        <p:spPr>
          <a:xfrm>
            <a:off x="2308029" y="1797628"/>
            <a:ext cx="1378911" cy="39094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4E8A9A-8763-AC4A-BEDE-B64067702CB1}"/>
              </a:ext>
            </a:extLst>
          </p:cNvPr>
          <p:cNvCxnSpPr>
            <a:cxnSpLocks/>
          </p:cNvCxnSpPr>
          <p:nvPr/>
        </p:nvCxnSpPr>
        <p:spPr>
          <a:xfrm>
            <a:off x="3146156" y="1937288"/>
            <a:ext cx="540784" cy="5829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D237F2-5A47-B141-8F2B-8EC41789FF05}"/>
              </a:ext>
            </a:extLst>
          </p:cNvPr>
          <p:cNvCxnSpPr>
            <a:cxnSpLocks/>
          </p:cNvCxnSpPr>
          <p:nvPr/>
        </p:nvCxnSpPr>
        <p:spPr>
          <a:xfrm>
            <a:off x="4987871" y="1919210"/>
            <a:ext cx="994475" cy="6010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7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2018-06-15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B615D-6E70-D34C-8E3A-546B92B3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66" y="411480"/>
            <a:ext cx="8495414" cy="5946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4EE99-8AAB-0C46-B5F3-AE8D24B098C7}"/>
              </a:ext>
            </a:extLst>
          </p:cNvPr>
          <p:cNvSpPr txBox="1"/>
          <p:nvPr/>
        </p:nvSpPr>
        <p:spPr>
          <a:xfrm>
            <a:off x="2160284" y="322497"/>
            <a:ext cx="2840341" cy="612475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Bias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-8 to +8 ppm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91328-E243-6145-83F0-7C8FBF8CB6BD}"/>
              </a:ext>
            </a:extLst>
          </p:cNvPr>
          <p:cNvSpPr txBox="1"/>
          <p:nvPr/>
        </p:nvSpPr>
        <p:spPr>
          <a:xfrm>
            <a:off x="5134802" y="291718"/>
            <a:ext cx="2840341" cy="6186309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Standard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Deviation</a:t>
            </a: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0-10 ppm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482C4-A3B0-E343-A8CC-6AA20C38B846}"/>
              </a:ext>
            </a:extLst>
          </p:cNvPr>
          <p:cNvSpPr txBox="1"/>
          <p:nvPr/>
        </p:nvSpPr>
        <p:spPr>
          <a:xfrm>
            <a:off x="8096516" y="291718"/>
            <a:ext cx="2840341" cy="6186309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No. </a:t>
            </a:r>
            <a:r>
              <a:rPr lang="en-US" sz="3600" b="1" dirty="0" err="1">
                <a:solidFill>
                  <a:schemeClr val="bg1"/>
                </a:solidFill>
              </a:rPr>
              <a:t>Obs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0-600,000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4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2018-06-15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B615D-6E70-D34C-8E3A-546B92B3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66" y="411480"/>
            <a:ext cx="8495414" cy="594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11D99-99BB-AB4E-97F1-D4CA5B658549}"/>
              </a:ext>
            </a:extLst>
          </p:cNvPr>
          <p:cNvSpPr txBox="1"/>
          <p:nvPr/>
        </p:nvSpPr>
        <p:spPr>
          <a:xfrm>
            <a:off x="585320" y="946297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NOAA-20 →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9B0D0-D7D9-B047-AE1D-F2CE8EEAB1C4}"/>
              </a:ext>
            </a:extLst>
          </p:cNvPr>
          <p:cNvSpPr txBox="1"/>
          <p:nvPr/>
        </p:nvSpPr>
        <p:spPr>
          <a:xfrm>
            <a:off x="585320" y="3867643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NOAA-20 →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8B8AE-C7D0-024B-B3E6-3BB243F872F0}"/>
              </a:ext>
            </a:extLst>
          </p:cNvPr>
          <p:cNvSpPr txBox="1"/>
          <p:nvPr/>
        </p:nvSpPr>
        <p:spPr>
          <a:xfrm>
            <a:off x="1011719" y="240697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SNPP →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6B011-A16D-B347-9DFB-55B714F649EC}"/>
              </a:ext>
            </a:extLst>
          </p:cNvPr>
          <p:cNvSpPr txBox="1"/>
          <p:nvPr/>
        </p:nvSpPr>
        <p:spPr>
          <a:xfrm>
            <a:off x="1011719" y="5328315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SNPP →</a:t>
            </a:r>
          </a:p>
        </p:txBody>
      </p:sp>
    </p:spTree>
    <p:extLst>
      <p:ext uri="{BB962C8B-B14F-4D97-AF65-F5344CB8AC3E}">
        <p14:creationId xmlns:p14="http://schemas.microsoft.com/office/powerpoint/2010/main" val="224094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2018-06-15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B615D-6E70-D34C-8E3A-546B92B3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66" y="411480"/>
            <a:ext cx="8495414" cy="594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11D99-99BB-AB4E-97F1-D4CA5B658549}"/>
              </a:ext>
            </a:extLst>
          </p:cNvPr>
          <p:cNvSpPr txBox="1"/>
          <p:nvPr/>
        </p:nvSpPr>
        <p:spPr>
          <a:xfrm>
            <a:off x="542456" y="1574952"/>
            <a:ext cx="1460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Retrievals over land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AB7B816-AF36-CA42-B8CF-E04EB20BDE4D}"/>
              </a:ext>
            </a:extLst>
          </p:cNvPr>
          <p:cNvSpPr/>
          <p:nvPr/>
        </p:nvSpPr>
        <p:spPr>
          <a:xfrm>
            <a:off x="2021187" y="808074"/>
            <a:ext cx="267689" cy="228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CBDCF-C352-194D-AB55-F6780821484E}"/>
              </a:ext>
            </a:extLst>
          </p:cNvPr>
          <p:cNvSpPr txBox="1"/>
          <p:nvPr/>
        </p:nvSpPr>
        <p:spPr>
          <a:xfrm>
            <a:off x="414337" y="4284809"/>
            <a:ext cx="158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Retrievals over ocean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0554597-5E0E-314C-A784-2BCDB8015558}"/>
              </a:ext>
            </a:extLst>
          </p:cNvPr>
          <p:cNvSpPr/>
          <p:nvPr/>
        </p:nvSpPr>
        <p:spPr>
          <a:xfrm>
            <a:off x="2030708" y="3560795"/>
            <a:ext cx="267689" cy="228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2018-06-15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B615D-6E70-D34C-8E3A-546B92B3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66" y="411480"/>
            <a:ext cx="8495414" cy="59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33f46f1c_0_3"/>
          <p:cNvSpPr txBox="1">
            <a:spLocks noGrp="1"/>
          </p:cNvSpPr>
          <p:nvPr>
            <p:ph type="title"/>
          </p:nvPr>
        </p:nvSpPr>
        <p:spPr>
          <a:xfrm>
            <a:off x="2160284" y="83036"/>
            <a:ext cx="86423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2018-09-16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73114-33EC-8942-A9D5-310B71917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411480"/>
            <a:ext cx="84908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357</Words>
  <Application>Microsoft Macintosh PowerPoint</Application>
  <PresentationFormat>Widescreen</PresentationFormat>
  <Paragraphs>110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Narrow</vt:lpstr>
      <vt:lpstr>Candara</vt:lpstr>
      <vt:lpstr>Calibri</vt:lpstr>
      <vt:lpstr>Arial</vt:lpstr>
      <vt:lpstr>Office Theme</vt:lpstr>
      <vt:lpstr>NESDIS-Global Monitoring Laboratory   NUCAPS – CT2019B CO2 Focus Days comparison</vt:lpstr>
      <vt:lpstr>NUCAPS Focus Days compared to CT2019B</vt:lpstr>
      <vt:lpstr>2018-06-15</vt:lpstr>
      <vt:lpstr>2018-06-15</vt:lpstr>
      <vt:lpstr>2018-06-15</vt:lpstr>
      <vt:lpstr>2018-06-15</vt:lpstr>
      <vt:lpstr>2018-06-15</vt:lpstr>
      <vt:lpstr>2018-06-15</vt:lpstr>
      <vt:lpstr>2018-09-16</vt:lpstr>
      <vt:lpstr>2018-12-15</vt:lpstr>
      <vt:lpstr>2019-01-15</vt:lpstr>
      <vt:lpstr>2019-01-15</vt:lpstr>
      <vt:lpstr>PowerPoint Presentation</vt:lpstr>
      <vt:lpstr>CarbonTracker (CT2019) evaluation of stratospheric CO2 using AirCores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NESDIS-Global Monitoring Laboratory Theme Team #&lt;x&gt; Report Out  &lt;Project Title&gt;</dc:title>
  <dc:creator>Jeff Key</dc:creator>
  <cp:lastModifiedBy>Andrew R Jacobson</cp:lastModifiedBy>
  <cp:revision>26</cp:revision>
  <dcterms:created xsi:type="dcterms:W3CDTF">2020-02-25T15:00:38Z</dcterms:created>
  <dcterms:modified xsi:type="dcterms:W3CDTF">2022-06-10T23:57:28Z</dcterms:modified>
</cp:coreProperties>
</file>