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371" r:id="rId2"/>
    <p:sldId id="455" r:id="rId3"/>
    <p:sldId id="467" r:id="rId4"/>
    <p:sldId id="473" r:id="rId5"/>
    <p:sldId id="476" r:id="rId6"/>
    <p:sldId id="474" r:id="rId7"/>
    <p:sldId id="477" r:id="rId8"/>
    <p:sldId id="479" r:id="rId9"/>
    <p:sldId id="472" r:id="rId10"/>
    <p:sldId id="480" r:id="rId11"/>
    <p:sldId id="470" r:id="rId12"/>
    <p:sldId id="464" r:id="rId13"/>
    <p:sldId id="475" r:id="rId14"/>
    <p:sldId id="478" r:id="rId15"/>
    <p:sldId id="292" r:id="rId16"/>
    <p:sldId id="290" r:id="rId17"/>
    <p:sldId id="460" r:id="rId18"/>
    <p:sldId id="458" r:id="rId19"/>
    <p:sldId id="459" r:id="rId2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02FE45BC-F381-4544-B4A6-45B19CC1A45D}">
          <p14:sldIdLst>
            <p14:sldId id="371"/>
            <p14:sldId id="455"/>
            <p14:sldId id="467"/>
            <p14:sldId id="473"/>
            <p14:sldId id="476"/>
            <p14:sldId id="474"/>
            <p14:sldId id="477"/>
            <p14:sldId id="479"/>
            <p14:sldId id="472"/>
            <p14:sldId id="480"/>
            <p14:sldId id="470"/>
            <p14:sldId id="464"/>
            <p14:sldId id="475"/>
            <p14:sldId id="478"/>
            <p14:sldId id="292"/>
            <p14:sldId id="290"/>
            <p14:sldId id="460"/>
            <p14:sldId id="458"/>
            <p14:sldId id="459"/>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FF1C"/>
    <a:srgbClr val="E9BB5C"/>
    <a:srgbClr val="005493"/>
    <a:srgbClr val="FFA400"/>
    <a:srgbClr val="1ACD06"/>
    <a:srgbClr val="FF3000"/>
    <a:srgbClr val="FC2F28"/>
    <a:srgbClr val="FD6364"/>
    <a:srgbClr val="9C0101"/>
    <a:srgbClr val="F70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2"/>
    <p:restoredTop sz="86401" autoAdjust="0"/>
  </p:normalViewPr>
  <p:slideViewPr>
    <p:cSldViewPr snapToObjects="1">
      <p:cViewPr varScale="1">
        <p:scale>
          <a:sx n="110" d="100"/>
          <a:sy n="110" d="100"/>
        </p:scale>
        <p:origin x="192" y="736"/>
      </p:cViewPr>
      <p:guideLst>
        <p:guide orient="horz" pos="1620"/>
        <p:guide pos="2880"/>
      </p:guideLst>
    </p:cSldViewPr>
  </p:slideViewPr>
  <p:outlineViewPr>
    <p:cViewPr>
      <p:scale>
        <a:sx n="33" d="100"/>
        <a:sy n="33" d="100"/>
      </p:scale>
      <p:origin x="0" y="-136"/>
    </p:cViewPr>
  </p:outlineViewPr>
  <p:notesTextViewPr>
    <p:cViewPr>
      <p:scale>
        <a:sx n="100" d="100"/>
        <a:sy n="100" d="100"/>
      </p:scale>
      <p:origin x="0" y="0"/>
    </p:cViewPr>
  </p:notesTextViewPr>
  <p:sorterViewPr>
    <p:cViewPr>
      <p:scale>
        <a:sx n="74" d="100"/>
        <a:sy n="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7"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3684540-77C1-4449-B655-A330B3380581}" type="datetime1">
              <a:rPr lang="en-US"/>
              <a:pPr/>
              <a:t>5/24/21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7"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909FFF2-1951-CA40-83CB-C88FE39545AC}" type="slidenum">
              <a:rPr lang="en-US"/>
              <a:pPr/>
              <a:t>‹#›</a:t>
            </a:fld>
            <a:endParaRPr lang="en-US"/>
          </a:p>
        </p:txBody>
      </p:sp>
    </p:spTree>
    <p:extLst>
      <p:ext uri="{BB962C8B-B14F-4D97-AF65-F5344CB8AC3E}">
        <p14:creationId xmlns:p14="http://schemas.microsoft.com/office/powerpoint/2010/main" val="42608081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7"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79A03EC-189D-C948-A519-5EA1CA985FE7}" type="datetime1">
              <a:rPr lang="en-US"/>
              <a:pPr/>
              <a:t>5/24/21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7"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D81E052-C62A-004A-90E8-18B845CE60C3}" type="slidenum">
              <a:rPr lang="en-US"/>
              <a:pPr/>
              <a:t>‹#›</a:t>
            </a:fld>
            <a:endParaRPr lang="en-US"/>
          </a:p>
        </p:txBody>
      </p:sp>
    </p:spTree>
    <p:extLst>
      <p:ext uri="{BB962C8B-B14F-4D97-AF65-F5344CB8AC3E}">
        <p14:creationId xmlns:p14="http://schemas.microsoft.com/office/powerpoint/2010/main" val="277803171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1E052-C62A-004A-90E8-18B845CE60C3}" type="slidenum">
              <a:rPr lang="en-US" smtClean="0"/>
              <a:pPr/>
              <a:t>1</a:t>
            </a:fld>
            <a:endParaRPr lang="en-US"/>
          </a:p>
        </p:txBody>
      </p:sp>
    </p:spTree>
    <p:extLst>
      <p:ext uri="{BB962C8B-B14F-4D97-AF65-F5344CB8AC3E}">
        <p14:creationId xmlns:p14="http://schemas.microsoft.com/office/powerpoint/2010/main" val="329281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1E052-C62A-004A-90E8-18B845CE60C3}" type="slidenum">
              <a:rPr lang="en-US" smtClean="0"/>
              <a:pPr/>
              <a:t>10</a:t>
            </a:fld>
            <a:endParaRPr lang="en-US"/>
          </a:p>
        </p:txBody>
      </p:sp>
    </p:spTree>
    <p:extLst>
      <p:ext uri="{BB962C8B-B14F-4D97-AF65-F5344CB8AC3E}">
        <p14:creationId xmlns:p14="http://schemas.microsoft.com/office/powerpoint/2010/main" val="365317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81E052-C62A-004A-90E8-18B845CE60C3}" type="slidenum">
              <a:rPr lang="en-US" smtClean="0"/>
              <a:pPr/>
              <a:t>11</a:t>
            </a:fld>
            <a:endParaRPr lang="en-US"/>
          </a:p>
        </p:txBody>
      </p:sp>
    </p:spTree>
    <p:extLst>
      <p:ext uri="{BB962C8B-B14F-4D97-AF65-F5344CB8AC3E}">
        <p14:creationId xmlns:p14="http://schemas.microsoft.com/office/powerpoint/2010/main" val="260424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1E052-C62A-004A-90E8-18B845CE60C3}" type="slidenum">
              <a:rPr lang="en-US" smtClean="0"/>
              <a:pPr/>
              <a:t>13</a:t>
            </a:fld>
            <a:endParaRPr lang="en-US"/>
          </a:p>
        </p:txBody>
      </p:sp>
    </p:spTree>
    <p:extLst>
      <p:ext uri="{BB962C8B-B14F-4D97-AF65-F5344CB8AC3E}">
        <p14:creationId xmlns:p14="http://schemas.microsoft.com/office/powerpoint/2010/main" val="313229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81E052-C62A-004A-90E8-18B845CE60C3}" type="slidenum">
              <a:rPr lang="en-US" smtClean="0"/>
              <a:pPr/>
              <a:t>14</a:t>
            </a:fld>
            <a:endParaRPr lang="en-US"/>
          </a:p>
        </p:txBody>
      </p:sp>
    </p:spTree>
    <p:extLst>
      <p:ext uri="{BB962C8B-B14F-4D97-AF65-F5344CB8AC3E}">
        <p14:creationId xmlns:p14="http://schemas.microsoft.com/office/powerpoint/2010/main" val="250695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DA09C1-A619-C841-AFB3-58084B0F2B9A}" type="slidenum">
              <a:rPr lang="en-US" smtClean="0"/>
              <a:pPr/>
              <a:t>15</a:t>
            </a:fld>
            <a:endParaRPr lang="en-US"/>
          </a:p>
        </p:txBody>
      </p:sp>
    </p:spTree>
    <p:extLst>
      <p:ext uri="{BB962C8B-B14F-4D97-AF65-F5344CB8AC3E}">
        <p14:creationId xmlns:p14="http://schemas.microsoft.com/office/powerpoint/2010/main" val="2829482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DA09C1-A619-C841-AFB3-58084B0F2B9A}" type="slidenum">
              <a:rPr lang="en-US" smtClean="0"/>
              <a:pPr/>
              <a:t>16</a:t>
            </a:fld>
            <a:endParaRPr lang="en-US"/>
          </a:p>
        </p:txBody>
      </p:sp>
    </p:spTree>
    <p:extLst>
      <p:ext uri="{BB962C8B-B14F-4D97-AF65-F5344CB8AC3E}">
        <p14:creationId xmlns:p14="http://schemas.microsoft.com/office/powerpoint/2010/main" val="115424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DA09C1-A619-C841-AFB3-58084B0F2B9A}" type="slidenum">
              <a:rPr lang="en-US" smtClean="0"/>
              <a:pPr/>
              <a:t>17</a:t>
            </a:fld>
            <a:endParaRPr lang="en-US"/>
          </a:p>
        </p:txBody>
      </p:sp>
    </p:spTree>
    <p:extLst>
      <p:ext uri="{BB962C8B-B14F-4D97-AF65-F5344CB8AC3E}">
        <p14:creationId xmlns:p14="http://schemas.microsoft.com/office/powerpoint/2010/main" val="1476061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DA09C1-A619-C841-AFB3-58084B0F2B9A}" type="slidenum">
              <a:rPr lang="en-US" smtClean="0"/>
              <a:pPr/>
              <a:t>18</a:t>
            </a:fld>
            <a:endParaRPr lang="en-US"/>
          </a:p>
        </p:txBody>
      </p:sp>
    </p:spTree>
    <p:extLst>
      <p:ext uri="{BB962C8B-B14F-4D97-AF65-F5344CB8AC3E}">
        <p14:creationId xmlns:p14="http://schemas.microsoft.com/office/powerpoint/2010/main" val="1989173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DA09C1-A619-C841-AFB3-58084B0F2B9A}" type="slidenum">
              <a:rPr lang="en-US" smtClean="0"/>
              <a:pPr/>
              <a:t>19</a:t>
            </a:fld>
            <a:endParaRPr lang="en-US"/>
          </a:p>
        </p:txBody>
      </p:sp>
    </p:spTree>
    <p:extLst>
      <p:ext uri="{BB962C8B-B14F-4D97-AF65-F5344CB8AC3E}">
        <p14:creationId xmlns:p14="http://schemas.microsoft.com/office/powerpoint/2010/main" val="280054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1E052-C62A-004A-90E8-18B845CE60C3}" type="slidenum">
              <a:rPr lang="en-US" smtClean="0"/>
              <a:pPr/>
              <a:t>2</a:t>
            </a:fld>
            <a:endParaRPr lang="en-US"/>
          </a:p>
        </p:txBody>
      </p:sp>
    </p:spTree>
    <p:extLst>
      <p:ext uri="{BB962C8B-B14F-4D97-AF65-F5344CB8AC3E}">
        <p14:creationId xmlns:p14="http://schemas.microsoft.com/office/powerpoint/2010/main" val="56502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81E052-C62A-004A-90E8-18B845CE60C3}" type="slidenum">
              <a:rPr lang="en-US" smtClean="0"/>
              <a:pPr/>
              <a:t>3</a:t>
            </a:fld>
            <a:endParaRPr lang="en-US"/>
          </a:p>
        </p:txBody>
      </p:sp>
    </p:spTree>
    <p:extLst>
      <p:ext uri="{BB962C8B-B14F-4D97-AF65-F5344CB8AC3E}">
        <p14:creationId xmlns:p14="http://schemas.microsoft.com/office/powerpoint/2010/main" val="255573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81E052-C62A-004A-90E8-18B845CE60C3}" type="slidenum">
              <a:rPr lang="en-US" smtClean="0"/>
              <a:pPr/>
              <a:t>4</a:t>
            </a:fld>
            <a:endParaRPr lang="en-US"/>
          </a:p>
        </p:txBody>
      </p:sp>
    </p:spTree>
    <p:extLst>
      <p:ext uri="{BB962C8B-B14F-4D97-AF65-F5344CB8AC3E}">
        <p14:creationId xmlns:p14="http://schemas.microsoft.com/office/powerpoint/2010/main" val="244360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81E052-C62A-004A-90E8-18B845CE60C3}" type="slidenum">
              <a:rPr lang="en-US" smtClean="0"/>
              <a:pPr/>
              <a:t>5</a:t>
            </a:fld>
            <a:endParaRPr lang="en-US"/>
          </a:p>
        </p:txBody>
      </p:sp>
    </p:spTree>
    <p:extLst>
      <p:ext uri="{BB962C8B-B14F-4D97-AF65-F5344CB8AC3E}">
        <p14:creationId xmlns:p14="http://schemas.microsoft.com/office/powerpoint/2010/main" val="1565277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81E052-C62A-004A-90E8-18B845CE60C3}" type="slidenum">
              <a:rPr lang="en-US" smtClean="0"/>
              <a:pPr/>
              <a:t>6</a:t>
            </a:fld>
            <a:endParaRPr lang="en-US"/>
          </a:p>
        </p:txBody>
      </p:sp>
    </p:spTree>
    <p:extLst>
      <p:ext uri="{BB962C8B-B14F-4D97-AF65-F5344CB8AC3E}">
        <p14:creationId xmlns:p14="http://schemas.microsoft.com/office/powerpoint/2010/main" val="93777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81E052-C62A-004A-90E8-18B845CE60C3}" type="slidenum">
              <a:rPr lang="en-US" smtClean="0"/>
              <a:pPr/>
              <a:t>7</a:t>
            </a:fld>
            <a:endParaRPr lang="en-US"/>
          </a:p>
        </p:txBody>
      </p:sp>
    </p:spTree>
    <p:extLst>
      <p:ext uri="{BB962C8B-B14F-4D97-AF65-F5344CB8AC3E}">
        <p14:creationId xmlns:p14="http://schemas.microsoft.com/office/powerpoint/2010/main" val="375715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81E052-C62A-004A-90E8-18B845CE60C3}" type="slidenum">
              <a:rPr lang="en-US" smtClean="0"/>
              <a:pPr/>
              <a:t>8</a:t>
            </a:fld>
            <a:endParaRPr lang="en-US"/>
          </a:p>
        </p:txBody>
      </p:sp>
    </p:spTree>
    <p:extLst>
      <p:ext uri="{BB962C8B-B14F-4D97-AF65-F5344CB8AC3E}">
        <p14:creationId xmlns:p14="http://schemas.microsoft.com/office/powerpoint/2010/main" val="132225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81E052-C62A-004A-90E8-18B845CE60C3}" type="slidenum">
              <a:rPr lang="en-US" smtClean="0"/>
              <a:pPr/>
              <a:t>9</a:t>
            </a:fld>
            <a:endParaRPr lang="en-US"/>
          </a:p>
        </p:txBody>
      </p:sp>
    </p:spTree>
    <p:extLst>
      <p:ext uri="{BB962C8B-B14F-4D97-AF65-F5344CB8AC3E}">
        <p14:creationId xmlns:p14="http://schemas.microsoft.com/office/powerpoint/2010/main" val="258147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5F4DA0A5-9B93-BF40-8B90-CADC62FDE4A4}" type="datetime1">
              <a:rPr lang="en-US" smtClean="0"/>
              <a:t>5/24/21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29FB000-CAA2-D549-AFA6-87F810D21568}" type="slidenum">
              <a:rPr lang="en-US"/>
              <a:pPr/>
              <a:t>‹#›</a:t>
            </a:fld>
            <a:endParaRPr lang="en-US"/>
          </a:p>
        </p:txBody>
      </p:sp>
    </p:spTree>
    <p:extLst>
      <p:ext uri="{BB962C8B-B14F-4D97-AF65-F5344CB8AC3E}">
        <p14:creationId xmlns:p14="http://schemas.microsoft.com/office/powerpoint/2010/main" val="131984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A34A96B1-DF6D-4A49-9514-9D6D828B49F9}" type="datetime1">
              <a:rPr lang="en-US" smtClean="0"/>
              <a:t>5/24/21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891466-72D7-524B-9067-12A96ECF3AAD}" type="slidenum">
              <a:rPr lang="en-US"/>
              <a:pPr/>
              <a:t>‹#›</a:t>
            </a:fld>
            <a:endParaRPr lang="en-US"/>
          </a:p>
        </p:txBody>
      </p:sp>
    </p:spTree>
    <p:extLst>
      <p:ext uri="{BB962C8B-B14F-4D97-AF65-F5344CB8AC3E}">
        <p14:creationId xmlns:p14="http://schemas.microsoft.com/office/powerpoint/2010/main" val="268166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A86C-C4FE-3C48-B940-4B84A3182555}" type="datetime1">
              <a:rPr lang="en-US" smtClean="0"/>
              <a:t>5/24/21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265AE9-9165-7B41-B650-CB5FAF427F89}" type="slidenum">
              <a:rPr lang="en-US"/>
              <a:pPr/>
              <a:t>‹#›</a:t>
            </a:fld>
            <a:endParaRPr lang="en-US"/>
          </a:p>
        </p:txBody>
      </p:sp>
    </p:spTree>
    <p:extLst>
      <p:ext uri="{BB962C8B-B14F-4D97-AF65-F5344CB8AC3E}">
        <p14:creationId xmlns:p14="http://schemas.microsoft.com/office/powerpoint/2010/main" val="345313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95C39222-13EA-9B41-8AEF-A9CF59B9FC46}" type="datetime1">
              <a:rPr lang="en-US" smtClean="0"/>
              <a:t>5/24/21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sz="1400"/>
            </a:lvl1pPr>
          </a:lstStyle>
          <a:p>
            <a:fld id="{F34C8410-5E82-5744-B689-203FCEEAF9B4}" type="slidenum">
              <a:rPr lang="en-US" smtClean="0"/>
              <a:pPr/>
              <a:t>‹#›</a:t>
            </a:fld>
            <a:endParaRPr lang="en-US" dirty="0"/>
          </a:p>
        </p:txBody>
      </p:sp>
    </p:spTree>
    <p:extLst>
      <p:ext uri="{BB962C8B-B14F-4D97-AF65-F5344CB8AC3E}">
        <p14:creationId xmlns:p14="http://schemas.microsoft.com/office/powerpoint/2010/main" val="44070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A0F6C86-1D58-3E41-807D-68F65015D47D}" type="datetime1">
              <a:rPr lang="en-US" smtClean="0"/>
              <a:t>5/24/21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FBBF2A-7A4C-FE45-B52A-10C3968ABF8E}" type="slidenum">
              <a:rPr lang="en-US"/>
              <a:pPr/>
              <a:t>‹#›</a:t>
            </a:fld>
            <a:endParaRPr lang="en-US"/>
          </a:p>
        </p:txBody>
      </p:sp>
    </p:spTree>
    <p:extLst>
      <p:ext uri="{BB962C8B-B14F-4D97-AF65-F5344CB8AC3E}">
        <p14:creationId xmlns:p14="http://schemas.microsoft.com/office/powerpoint/2010/main" val="416401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BD457A64-19F2-FA49-A848-E5D6EBF007EB}" type="datetime1">
              <a:rPr lang="en-US" smtClean="0"/>
              <a:t>5/24/21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345E490-B239-704B-894D-15D03C5613F1}" type="slidenum">
              <a:rPr lang="en-US"/>
              <a:pPr/>
              <a:t>‹#›</a:t>
            </a:fld>
            <a:endParaRPr lang="en-US"/>
          </a:p>
        </p:txBody>
      </p:sp>
    </p:spTree>
    <p:extLst>
      <p:ext uri="{BB962C8B-B14F-4D97-AF65-F5344CB8AC3E}">
        <p14:creationId xmlns:p14="http://schemas.microsoft.com/office/powerpoint/2010/main" val="43502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76D962B4-2995-B24C-B776-E1D8FA040890}" type="datetime1">
              <a:rPr lang="en-US" smtClean="0"/>
              <a:t>5/24/21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A8533F0-F637-9646-9C4B-2224C0A612C0}" type="slidenum">
              <a:rPr lang="en-US"/>
              <a:pPr/>
              <a:t>‹#›</a:t>
            </a:fld>
            <a:endParaRPr lang="en-US"/>
          </a:p>
        </p:txBody>
      </p:sp>
    </p:spTree>
    <p:extLst>
      <p:ext uri="{BB962C8B-B14F-4D97-AF65-F5344CB8AC3E}">
        <p14:creationId xmlns:p14="http://schemas.microsoft.com/office/powerpoint/2010/main" val="251976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39CC549-2BC9-4E41-800C-5F611E8A378A}" type="datetime1">
              <a:rPr lang="en-US" smtClean="0"/>
              <a:t>5/24/21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AC6695C-0D8D-4A40-89F0-1B03C6204EAA}" type="slidenum">
              <a:rPr lang="en-US"/>
              <a:pPr/>
              <a:t>‹#›</a:t>
            </a:fld>
            <a:endParaRPr lang="en-US"/>
          </a:p>
        </p:txBody>
      </p:sp>
    </p:spTree>
    <p:extLst>
      <p:ext uri="{BB962C8B-B14F-4D97-AF65-F5344CB8AC3E}">
        <p14:creationId xmlns:p14="http://schemas.microsoft.com/office/powerpoint/2010/main" val="144557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EC1D903-AA97-3F4B-8D98-8EFED4D8ED4F}" type="datetime1">
              <a:rPr lang="en-US" smtClean="0"/>
              <a:t>5/24/21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7E22576-D52C-944C-A77B-C63F41FF876D}" type="slidenum">
              <a:rPr lang="en-US"/>
              <a:pPr/>
              <a:t>‹#›</a:t>
            </a:fld>
            <a:endParaRPr lang="en-US"/>
          </a:p>
        </p:txBody>
      </p:sp>
    </p:spTree>
    <p:extLst>
      <p:ext uri="{BB962C8B-B14F-4D97-AF65-F5344CB8AC3E}">
        <p14:creationId xmlns:p14="http://schemas.microsoft.com/office/powerpoint/2010/main" val="311008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D57FC7E-9D9B-4443-92CC-6E84B8427C9B}" type="datetime1">
              <a:rPr lang="en-US" smtClean="0"/>
              <a:t>5/24/21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F1874B-E185-BC49-8D18-329BE02D7D1B}" type="slidenum">
              <a:rPr lang="en-US"/>
              <a:pPr/>
              <a:t>‹#›</a:t>
            </a:fld>
            <a:endParaRPr lang="en-US"/>
          </a:p>
        </p:txBody>
      </p:sp>
    </p:spTree>
    <p:extLst>
      <p:ext uri="{BB962C8B-B14F-4D97-AF65-F5344CB8AC3E}">
        <p14:creationId xmlns:p14="http://schemas.microsoft.com/office/powerpoint/2010/main" val="124141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BDEEEA0-6767-2045-919D-A3EBECB9C871}" type="datetime1">
              <a:rPr lang="en-US" smtClean="0"/>
              <a:t>5/24/21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A1FE253-6EF6-8449-882C-D430787CAE6B}" type="slidenum">
              <a:rPr lang="en-US"/>
              <a:pPr/>
              <a:t>‹#›</a:t>
            </a:fld>
            <a:endParaRPr lang="en-US"/>
          </a:p>
        </p:txBody>
      </p:sp>
    </p:spTree>
    <p:extLst>
      <p:ext uri="{BB962C8B-B14F-4D97-AF65-F5344CB8AC3E}">
        <p14:creationId xmlns:p14="http://schemas.microsoft.com/office/powerpoint/2010/main" val="128489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50"/>
            </a:lvl1pPr>
          </a:lstStyle>
          <a:p>
            <a:fld id="{25245953-84F8-E145-A584-0AB6DBF8D870}" type="datetime1">
              <a:rPr lang="en-US" smtClean="0"/>
              <a:t>5/24/21</a:t>
            </a:fld>
            <a:endParaRPr lang="en-US"/>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50">
                <a:latin typeface="Arial" pitchFamily="2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7239000" y="4800600"/>
            <a:ext cx="19050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600">
                <a:solidFill>
                  <a:schemeClr val="bg2"/>
                </a:solidFill>
              </a:defRPr>
            </a:lvl1pPr>
          </a:lstStyle>
          <a:p>
            <a:fld id="{C6026763-39E4-FB45-A9CE-1150221DCB6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3300">
          <a:solidFill>
            <a:schemeClr val="tx2"/>
          </a:solidFill>
          <a:latin typeface="Arial" charset="0"/>
          <a:ea typeface="ＭＳ Ｐゴシック" charset="-128"/>
          <a:cs typeface="ＭＳ Ｐゴシック" charset="-128"/>
        </a:defRPr>
      </a:lvl5pPr>
      <a:lvl6pPr marL="342900" algn="ctr" rtl="0" eaLnBrk="1" fontAlgn="base" hangingPunct="1">
        <a:spcBef>
          <a:spcPct val="0"/>
        </a:spcBef>
        <a:spcAft>
          <a:spcPct val="0"/>
        </a:spcAft>
        <a:defRPr sz="3300">
          <a:solidFill>
            <a:schemeClr val="tx2"/>
          </a:solidFill>
          <a:latin typeface="Arial" charset="0"/>
          <a:ea typeface="ＭＳ Ｐゴシック" charset="-128"/>
          <a:cs typeface="ＭＳ Ｐゴシック" charset="-128"/>
        </a:defRPr>
      </a:lvl6pPr>
      <a:lvl7pPr marL="685800" algn="ctr" rtl="0" eaLnBrk="1" fontAlgn="base" hangingPunct="1">
        <a:spcBef>
          <a:spcPct val="0"/>
        </a:spcBef>
        <a:spcAft>
          <a:spcPct val="0"/>
        </a:spcAft>
        <a:defRPr sz="3300">
          <a:solidFill>
            <a:schemeClr val="tx2"/>
          </a:solidFill>
          <a:latin typeface="Arial" charset="0"/>
          <a:ea typeface="ＭＳ Ｐゴシック" charset="-128"/>
          <a:cs typeface="ＭＳ Ｐゴシック" charset="-128"/>
        </a:defRPr>
      </a:lvl7pPr>
      <a:lvl8pPr marL="1028700" algn="ctr" rtl="0" eaLnBrk="1" fontAlgn="base" hangingPunct="1">
        <a:spcBef>
          <a:spcPct val="0"/>
        </a:spcBef>
        <a:spcAft>
          <a:spcPct val="0"/>
        </a:spcAft>
        <a:defRPr sz="3300">
          <a:solidFill>
            <a:schemeClr val="tx2"/>
          </a:solidFill>
          <a:latin typeface="Arial" charset="0"/>
          <a:ea typeface="ＭＳ Ｐゴシック" charset="-128"/>
          <a:cs typeface="ＭＳ Ｐゴシック" charset="-128"/>
        </a:defRPr>
      </a:lvl8pPr>
      <a:lvl9pPr marL="1371600" algn="ctr" rtl="0" eaLnBrk="1" fontAlgn="base" hangingPunct="1">
        <a:spcBef>
          <a:spcPct val="0"/>
        </a:spcBef>
        <a:spcAft>
          <a:spcPct val="0"/>
        </a:spcAft>
        <a:defRPr sz="3300">
          <a:solidFill>
            <a:schemeClr val="tx2"/>
          </a:solidFill>
          <a:latin typeface="Arial" charset="0"/>
          <a:ea typeface="ＭＳ Ｐゴシック" charset="-128"/>
          <a:cs typeface="ＭＳ Ｐゴシック" charset="-128"/>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defRPr>
      </a:lvl2pPr>
      <a:lvl3pPr marL="857250" indent="-171450" algn="l" rtl="0" eaLnBrk="0" fontAlgn="base" hangingPunct="0">
        <a:spcBef>
          <a:spcPct val="20000"/>
        </a:spcBef>
        <a:spcAft>
          <a:spcPct val="0"/>
        </a:spcAft>
        <a:buChar char="•"/>
        <a:defRPr sz="18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077200" cy="2114550"/>
          </a:xfrm>
        </p:spPr>
        <p:txBody>
          <a:bodyPr anchor="t"/>
          <a:lstStyle/>
          <a:p>
            <a:pPr algn="l"/>
            <a:r>
              <a:rPr lang="en-US" sz="2000" dirty="0">
                <a:solidFill>
                  <a:srgbClr val="FFFF00"/>
                </a:solidFill>
              </a:rPr>
              <a:t>Global Land GPP from the Terrestrial Photosynthesis State Estimate</a:t>
            </a:r>
            <a:br>
              <a:rPr lang="en-US" sz="1800" dirty="0">
                <a:solidFill>
                  <a:srgbClr val="FFFF00"/>
                </a:solidFill>
              </a:rPr>
            </a:br>
            <a:br>
              <a:rPr lang="en-US" sz="1800" dirty="0">
                <a:solidFill>
                  <a:srgbClr val="FFFF00"/>
                </a:solidFill>
              </a:rPr>
            </a:br>
            <a:r>
              <a:rPr lang="en-US" sz="1350" dirty="0"/>
              <a:t>Andrew R. Jacobson</a:t>
            </a:r>
            <a:r>
              <a:rPr lang="en-US" sz="1350" baseline="30000" dirty="0">
                <a:solidFill>
                  <a:schemeClr val="tx1">
                    <a:lumMod val="65000"/>
                  </a:schemeClr>
                </a:solidFill>
              </a:rPr>
              <a:t>1,2</a:t>
            </a:r>
            <a:r>
              <a:rPr lang="en-US" sz="1350" dirty="0"/>
              <a:t>, </a:t>
            </a:r>
            <a:r>
              <a:rPr lang="en-US" sz="1350" dirty="0" err="1">
                <a:solidFill>
                  <a:schemeClr val="tx1"/>
                </a:solidFill>
              </a:rPr>
              <a:t>Aleya</a:t>
            </a:r>
            <a:r>
              <a:rPr lang="en-US" sz="1350" dirty="0">
                <a:solidFill>
                  <a:schemeClr val="tx1"/>
                </a:solidFill>
              </a:rPr>
              <a:t> Kaushik</a:t>
            </a:r>
            <a:r>
              <a:rPr lang="en-US" sz="1350" baseline="30000" dirty="0">
                <a:solidFill>
                  <a:schemeClr val="tx1">
                    <a:lumMod val="65000"/>
                  </a:schemeClr>
                </a:solidFill>
              </a:rPr>
              <a:t>1,2</a:t>
            </a:r>
            <a:r>
              <a:rPr lang="en-US" sz="1350" dirty="0"/>
              <a:t>, Andrew Schuh</a:t>
            </a:r>
            <a:r>
              <a:rPr lang="en-US" sz="1350" baseline="30000" dirty="0">
                <a:solidFill>
                  <a:schemeClr val="tx1">
                    <a:lumMod val="65000"/>
                  </a:schemeClr>
                </a:solidFill>
              </a:rPr>
              <a:t>3</a:t>
            </a:r>
            <a:r>
              <a:rPr lang="en-US" sz="1350" dirty="0"/>
              <a:t>, </a:t>
            </a:r>
            <a:r>
              <a:rPr lang="en-US" sz="1350" dirty="0">
                <a:solidFill>
                  <a:schemeClr val="tx1"/>
                </a:solidFill>
              </a:rPr>
              <a:t>Ian Baker</a:t>
            </a:r>
            <a:r>
              <a:rPr lang="en-US" sz="1350" baseline="30000" dirty="0">
                <a:solidFill>
                  <a:schemeClr val="tx1">
                    <a:lumMod val="65000"/>
                  </a:schemeClr>
                </a:solidFill>
              </a:rPr>
              <a:t>3</a:t>
            </a:r>
            <a:r>
              <a:rPr lang="en-US" sz="1350" dirty="0">
                <a:solidFill>
                  <a:schemeClr val="tx1"/>
                </a:solidFill>
              </a:rPr>
              <a:t>, and David Munro</a:t>
            </a:r>
            <a:r>
              <a:rPr lang="en-US" sz="1350" baseline="30000" dirty="0">
                <a:solidFill>
                  <a:schemeClr val="tx1">
                    <a:lumMod val="65000"/>
                  </a:schemeClr>
                </a:solidFill>
              </a:rPr>
              <a:t>1,2</a:t>
            </a:r>
            <a:br>
              <a:rPr lang="en-US" sz="1350" baseline="30000" dirty="0">
                <a:solidFill>
                  <a:schemeClr val="tx1">
                    <a:lumMod val="65000"/>
                  </a:schemeClr>
                </a:solidFill>
              </a:rPr>
            </a:br>
            <a:br>
              <a:rPr lang="en-US" sz="1500" dirty="0"/>
            </a:br>
            <a:r>
              <a:rPr lang="en-US" sz="1200" dirty="0">
                <a:solidFill>
                  <a:schemeClr val="tx1">
                    <a:lumMod val="65000"/>
                  </a:schemeClr>
                </a:solidFill>
              </a:rPr>
              <a:t>1. CIRES University of Colorado Boulder</a:t>
            </a:r>
            <a:br>
              <a:rPr lang="en-US" sz="1200" dirty="0">
                <a:solidFill>
                  <a:schemeClr val="tx1">
                    <a:lumMod val="65000"/>
                  </a:schemeClr>
                </a:solidFill>
              </a:rPr>
            </a:br>
            <a:r>
              <a:rPr lang="en-US" sz="1200" dirty="0">
                <a:solidFill>
                  <a:schemeClr val="tx1">
                    <a:lumMod val="65000"/>
                  </a:schemeClr>
                </a:solidFill>
              </a:rPr>
              <a:t>2. NOAA Global Monitoring Laboratory</a:t>
            </a:r>
            <a:br>
              <a:rPr lang="en-US" sz="1200" dirty="0">
                <a:solidFill>
                  <a:schemeClr val="tx1">
                    <a:lumMod val="65000"/>
                  </a:schemeClr>
                </a:solidFill>
              </a:rPr>
            </a:br>
            <a:r>
              <a:rPr lang="en-US" sz="1200" dirty="0">
                <a:solidFill>
                  <a:schemeClr val="tx1">
                    <a:lumMod val="65000"/>
                  </a:schemeClr>
                </a:solidFill>
              </a:rPr>
              <a:t>3. CIRA, Colorado State University</a:t>
            </a:r>
            <a:br>
              <a:rPr lang="en-US" sz="1200" dirty="0">
                <a:solidFill>
                  <a:schemeClr val="tx1">
                    <a:lumMod val="65000"/>
                  </a:schemeClr>
                </a:solidFill>
              </a:rPr>
            </a:br>
            <a:endParaRPr lang="en-US" sz="15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1</a:t>
            </a:fld>
            <a:endParaRPr lang="en-US" dirty="0"/>
          </a:p>
        </p:txBody>
      </p:sp>
      <p:sp>
        <p:nvSpPr>
          <p:cNvPr id="3" name="TextBox 2">
            <a:extLst>
              <a:ext uri="{FF2B5EF4-FFF2-40B4-BE49-F238E27FC236}">
                <a16:creationId xmlns:a16="http://schemas.microsoft.com/office/drawing/2014/main" id="{A13094BB-F04B-E64A-B0DE-528ACF14A741}"/>
              </a:ext>
            </a:extLst>
          </p:cNvPr>
          <p:cNvSpPr txBox="1"/>
          <p:nvPr/>
        </p:nvSpPr>
        <p:spPr>
          <a:xfrm>
            <a:off x="381000" y="2215277"/>
            <a:ext cx="76200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20000"/>
                    <a:lumOff val="80000"/>
                  </a:schemeClr>
                </a:solidFill>
              </a:rPr>
              <a:t>Introduction to the TPSE</a:t>
            </a:r>
          </a:p>
          <a:p>
            <a:pPr marL="285750" indent="-285750">
              <a:buFont typeface="Arial" panose="020B0604020202020204" pitchFamily="34" charset="0"/>
              <a:buChar char="•"/>
            </a:pPr>
            <a:endParaRPr lang="en-US" dirty="0">
              <a:solidFill>
                <a:schemeClr val="accent1">
                  <a:lumMod val="20000"/>
                  <a:lumOff val="80000"/>
                </a:schemeClr>
              </a:solidFill>
            </a:endParaRPr>
          </a:p>
          <a:p>
            <a:pPr marL="285750" indent="-285750">
              <a:buFont typeface="Arial" panose="020B0604020202020204" pitchFamily="34" charset="0"/>
              <a:buChar char="•"/>
            </a:pPr>
            <a:r>
              <a:rPr lang="en-US" dirty="0">
                <a:solidFill>
                  <a:schemeClr val="accent1">
                    <a:lumMod val="20000"/>
                    <a:lumOff val="80000"/>
                  </a:schemeClr>
                </a:solidFill>
              </a:rPr>
              <a:t>Testing TPSE using an OSSE framework </a:t>
            </a:r>
          </a:p>
          <a:p>
            <a:pPr marL="285750" indent="-285750">
              <a:buFont typeface="Arial" panose="020B0604020202020204" pitchFamily="34" charset="0"/>
              <a:buChar char="•"/>
            </a:pPr>
            <a:endParaRPr lang="en-US" dirty="0">
              <a:solidFill>
                <a:schemeClr val="accent1">
                  <a:lumMod val="20000"/>
                  <a:lumOff val="80000"/>
                </a:schemeClr>
              </a:solidFill>
            </a:endParaRPr>
          </a:p>
          <a:p>
            <a:pPr marL="285750" indent="-285750">
              <a:buFont typeface="Arial" panose="020B0604020202020204" pitchFamily="34" charset="0"/>
              <a:buChar char="•"/>
            </a:pPr>
            <a:r>
              <a:rPr lang="en-US" dirty="0">
                <a:solidFill>
                  <a:schemeClr val="accent1">
                    <a:lumMod val="20000"/>
                    <a:lumOff val="80000"/>
                  </a:schemeClr>
                </a:solidFill>
              </a:rPr>
              <a:t>Assimilation of FLUXNET2015 eddy covariance data</a:t>
            </a:r>
          </a:p>
          <a:p>
            <a:pPr marL="285750" indent="-285750">
              <a:buFont typeface="Arial" panose="020B0604020202020204" pitchFamily="34" charset="0"/>
              <a:buChar char="•"/>
            </a:pPr>
            <a:endParaRPr lang="en-US" dirty="0">
              <a:solidFill>
                <a:schemeClr val="accent1">
                  <a:lumMod val="20000"/>
                  <a:lumOff val="80000"/>
                </a:schemeClr>
              </a:solidFill>
            </a:endParaRPr>
          </a:p>
          <a:p>
            <a:pPr marL="285750" indent="-285750">
              <a:buFont typeface="Arial" panose="020B0604020202020204" pitchFamily="34" charset="0"/>
              <a:buChar char="•"/>
            </a:pPr>
            <a:r>
              <a:rPr lang="en-US" dirty="0">
                <a:solidFill>
                  <a:schemeClr val="accent1">
                    <a:lumMod val="20000"/>
                    <a:lumOff val="80000"/>
                  </a:schemeClr>
                </a:solidFill>
              </a:rPr>
              <a:t>Exploration of solar-induced fluorescence (SIF) data</a:t>
            </a:r>
          </a:p>
          <a:p>
            <a:pPr marL="285750" indent="-285750">
              <a:buFont typeface="Arial" panose="020B0604020202020204" pitchFamily="34" charset="0"/>
              <a:buChar char="•"/>
            </a:pPr>
            <a:endParaRPr lang="en-US" dirty="0">
              <a:solidFill>
                <a:schemeClr val="accent1">
                  <a:lumMod val="20000"/>
                  <a:lumOff val="80000"/>
                </a:schemeClr>
              </a:solidFill>
            </a:endParaRPr>
          </a:p>
          <a:p>
            <a:endParaRPr lang="en-US" dirty="0">
              <a:solidFill>
                <a:schemeClr val="accent1">
                  <a:lumMod val="20000"/>
                  <a:lumOff val="80000"/>
                </a:schemeClr>
              </a:solidFill>
            </a:endParaRPr>
          </a:p>
        </p:txBody>
      </p:sp>
    </p:spTree>
    <p:extLst>
      <p:ext uri="{BB962C8B-B14F-4D97-AF65-F5344CB8AC3E}">
        <p14:creationId xmlns:p14="http://schemas.microsoft.com/office/powerpoint/2010/main" val="863688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 y="54864"/>
            <a:ext cx="8077200" cy="457200"/>
          </a:xfrm>
        </p:spPr>
        <p:txBody>
          <a:bodyPr anchor="t"/>
          <a:lstStyle/>
          <a:p>
            <a:pPr algn="l"/>
            <a:r>
              <a:rPr lang="en-US" sz="2400" dirty="0">
                <a:solidFill>
                  <a:srgbClr val="FFFF00"/>
                </a:solidFill>
              </a:rPr>
              <a:t>SIF</a:t>
            </a:r>
            <a:br>
              <a:rPr lang="en-US" sz="2400" dirty="0">
                <a:solidFill>
                  <a:srgbClr val="FFFF00"/>
                </a:solidFill>
              </a:rPr>
            </a:br>
            <a:br>
              <a:rPr lang="en-US" sz="2400" dirty="0">
                <a:solidFill>
                  <a:srgbClr val="FFFF00"/>
                </a:solidFill>
              </a:rPr>
            </a:br>
            <a:br>
              <a:rPr lang="en-US" sz="2400" dirty="0">
                <a:solidFill>
                  <a:srgbClr val="FFFF00"/>
                </a:solidFill>
              </a:rPr>
            </a:b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10</a:t>
            </a:fld>
            <a:endParaRPr lang="en-US"/>
          </a:p>
        </p:txBody>
      </p:sp>
      <p:pic>
        <p:nvPicPr>
          <p:cNvPr id="10" name="Picture 9">
            <a:extLst>
              <a:ext uri="{FF2B5EF4-FFF2-40B4-BE49-F238E27FC236}">
                <a16:creationId xmlns:a16="http://schemas.microsoft.com/office/drawing/2014/main" id="{C22D1A56-30D0-7447-8797-63A6433CB812}"/>
              </a:ext>
            </a:extLst>
          </p:cNvPr>
          <p:cNvPicPr>
            <a:picLocks noChangeAspect="1"/>
          </p:cNvPicPr>
          <p:nvPr/>
        </p:nvPicPr>
        <p:blipFill>
          <a:blip r:embed="rId3"/>
          <a:stretch>
            <a:fillRect/>
          </a:stretch>
        </p:blipFill>
        <p:spPr>
          <a:xfrm>
            <a:off x="2529840" y="133350"/>
            <a:ext cx="3283757" cy="2377440"/>
          </a:xfrm>
          <a:prstGeom prst="rect">
            <a:avLst/>
          </a:prstGeom>
        </p:spPr>
      </p:pic>
      <p:pic>
        <p:nvPicPr>
          <p:cNvPr id="13" name="Picture 12">
            <a:extLst>
              <a:ext uri="{FF2B5EF4-FFF2-40B4-BE49-F238E27FC236}">
                <a16:creationId xmlns:a16="http://schemas.microsoft.com/office/drawing/2014/main" id="{EECC1247-DD0E-B94D-ADD3-C6C04D51CEAD}"/>
              </a:ext>
            </a:extLst>
          </p:cNvPr>
          <p:cNvPicPr>
            <a:picLocks noChangeAspect="1"/>
          </p:cNvPicPr>
          <p:nvPr/>
        </p:nvPicPr>
        <p:blipFill>
          <a:blip r:embed="rId4"/>
          <a:stretch>
            <a:fillRect/>
          </a:stretch>
        </p:blipFill>
        <p:spPr>
          <a:xfrm>
            <a:off x="5836920" y="133350"/>
            <a:ext cx="3283757" cy="2377440"/>
          </a:xfrm>
          <a:prstGeom prst="rect">
            <a:avLst/>
          </a:prstGeom>
        </p:spPr>
      </p:pic>
      <p:sp>
        <p:nvSpPr>
          <p:cNvPr id="26" name="TextBox 25">
            <a:extLst>
              <a:ext uri="{FF2B5EF4-FFF2-40B4-BE49-F238E27FC236}">
                <a16:creationId xmlns:a16="http://schemas.microsoft.com/office/drawing/2014/main" id="{BA8D9870-A6B1-0D48-BCFC-89F5B40B38BD}"/>
              </a:ext>
            </a:extLst>
          </p:cNvPr>
          <p:cNvSpPr txBox="1"/>
          <p:nvPr/>
        </p:nvSpPr>
        <p:spPr>
          <a:xfrm>
            <a:off x="4343400" y="1771814"/>
            <a:ext cx="604653" cy="276999"/>
          </a:xfrm>
          <a:prstGeom prst="rect">
            <a:avLst/>
          </a:prstGeom>
          <a:noFill/>
        </p:spPr>
        <p:txBody>
          <a:bodyPr wrap="none" rtlCol="0">
            <a:spAutoFit/>
          </a:bodyPr>
          <a:lstStyle/>
          <a:p>
            <a:r>
              <a:rPr lang="en-US" sz="1200" b="1" dirty="0">
                <a:solidFill>
                  <a:schemeClr val="bg1"/>
                </a:solidFill>
              </a:rPr>
              <a:t>Slope</a:t>
            </a:r>
          </a:p>
        </p:txBody>
      </p:sp>
      <p:sp>
        <p:nvSpPr>
          <p:cNvPr id="27" name="TextBox 26">
            <a:extLst>
              <a:ext uri="{FF2B5EF4-FFF2-40B4-BE49-F238E27FC236}">
                <a16:creationId xmlns:a16="http://schemas.microsoft.com/office/drawing/2014/main" id="{58858124-55CB-AB49-AAC4-011B21008BE4}"/>
              </a:ext>
            </a:extLst>
          </p:cNvPr>
          <p:cNvSpPr txBox="1"/>
          <p:nvPr/>
        </p:nvSpPr>
        <p:spPr>
          <a:xfrm>
            <a:off x="7648956" y="1694871"/>
            <a:ext cx="1021080" cy="430887"/>
          </a:xfrm>
          <a:prstGeom prst="rect">
            <a:avLst/>
          </a:prstGeom>
          <a:noFill/>
        </p:spPr>
        <p:txBody>
          <a:bodyPr wrap="square" rtlCol="0">
            <a:spAutoFit/>
          </a:bodyPr>
          <a:lstStyle/>
          <a:p>
            <a:r>
              <a:rPr lang="en-US" sz="1100" b="1" dirty="0">
                <a:solidFill>
                  <a:schemeClr val="bg1"/>
                </a:solidFill>
              </a:rPr>
              <a:t>Slope </a:t>
            </a:r>
          </a:p>
          <a:p>
            <a:r>
              <a:rPr lang="en-US" sz="1100" b="1" dirty="0">
                <a:solidFill>
                  <a:schemeClr val="bg1"/>
                </a:solidFill>
              </a:rPr>
              <a:t>Uncertainty</a:t>
            </a:r>
          </a:p>
        </p:txBody>
      </p:sp>
      <p:sp>
        <p:nvSpPr>
          <p:cNvPr id="28" name="TextBox 27">
            <a:extLst>
              <a:ext uri="{FF2B5EF4-FFF2-40B4-BE49-F238E27FC236}">
                <a16:creationId xmlns:a16="http://schemas.microsoft.com/office/drawing/2014/main" id="{097A63EF-CC3A-4740-ABBD-11477CAE8384}"/>
              </a:ext>
            </a:extLst>
          </p:cNvPr>
          <p:cNvSpPr txBox="1"/>
          <p:nvPr/>
        </p:nvSpPr>
        <p:spPr>
          <a:xfrm>
            <a:off x="152400" y="819150"/>
            <a:ext cx="2194560" cy="3785652"/>
          </a:xfrm>
          <a:prstGeom prst="rect">
            <a:avLst/>
          </a:prstGeom>
          <a:noFill/>
        </p:spPr>
        <p:txBody>
          <a:bodyPr wrap="square" rtlCol="0">
            <a:spAutoFit/>
          </a:bodyPr>
          <a:lstStyle/>
          <a:p>
            <a:r>
              <a:rPr lang="en-US" sz="1600" dirty="0"/>
              <a:t>How variable is the GPP:SIF ratio?</a:t>
            </a:r>
          </a:p>
          <a:p>
            <a:endParaRPr lang="en-US" sz="1600" dirty="0"/>
          </a:p>
          <a:p>
            <a:r>
              <a:rPr lang="en-US" sz="1600" dirty="0"/>
              <a:t>Reference slopes:</a:t>
            </a:r>
          </a:p>
          <a:p>
            <a:r>
              <a:rPr lang="en-US" sz="1600" dirty="0">
                <a:solidFill>
                  <a:srgbClr val="FF0000"/>
                </a:solidFill>
              </a:rPr>
              <a:t>16.7</a:t>
            </a:r>
            <a:r>
              <a:rPr lang="en-US" sz="1600" dirty="0"/>
              <a:t> Sun et al. (2017)</a:t>
            </a:r>
          </a:p>
          <a:p>
            <a:r>
              <a:rPr lang="en-US" sz="1600" dirty="0">
                <a:solidFill>
                  <a:srgbClr val="00B0F0"/>
                </a:solidFill>
              </a:rPr>
              <a:t>23.4</a:t>
            </a:r>
            <a:r>
              <a:rPr lang="en-US" sz="1600" dirty="0"/>
              <a:t> GOSIF-GPP</a:t>
            </a:r>
          </a:p>
          <a:p>
            <a:r>
              <a:rPr lang="en-US" sz="1600" dirty="0"/>
              <a:t> (Li and Xiao, 2019)</a:t>
            </a:r>
          </a:p>
          <a:p>
            <a:endParaRPr lang="en-US" sz="1600" dirty="0"/>
          </a:p>
          <a:p>
            <a:r>
              <a:rPr lang="en-US" sz="1600" dirty="0"/>
              <a:t>TPSE GPP to GOSIF suggests higher ratios at higher latitudes</a:t>
            </a:r>
          </a:p>
          <a:p>
            <a:endParaRPr lang="en-US" sz="1600" dirty="0"/>
          </a:p>
          <a:p>
            <a:r>
              <a:rPr lang="en-US" sz="1600" dirty="0"/>
              <a:t>Constant ratio would aid in assimilating SIF</a:t>
            </a:r>
          </a:p>
          <a:p>
            <a:endParaRPr lang="en-US" sz="1600" dirty="0"/>
          </a:p>
        </p:txBody>
      </p:sp>
      <p:pic>
        <p:nvPicPr>
          <p:cNvPr id="5" name="Picture 4">
            <a:extLst>
              <a:ext uri="{FF2B5EF4-FFF2-40B4-BE49-F238E27FC236}">
                <a16:creationId xmlns:a16="http://schemas.microsoft.com/office/drawing/2014/main" id="{5519DD87-47AE-AE42-BEDE-ACF8A2FCE0DF}"/>
              </a:ext>
            </a:extLst>
          </p:cNvPr>
          <p:cNvPicPr>
            <a:picLocks noChangeAspect="1"/>
          </p:cNvPicPr>
          <p:nvPr/>
        </p:nvPicPr>
        <p:blipFill>
          <a:blip r:embed="rId5"/>
          <a:stretch>
            <a:fillRect/>
          </a:stretch>
        </p:blipFill>
        <p:spPr>
          <a:xfrm>
            <a:off x="2505726" y="2665785"/>
            <a:ext cx="2194560" cy="2194560"/>
          </a:xfrm>
          <a:prstGeom prst="rect">
            <a:avLst/>
          </a:prstGeom>
        </p:spPr>
      </p:pic>
      <p:pic>
        <p:nvPicPr>
          <p:cNvPr id="7" name="Picture 6">
            <a:extLst>
              <a:ext uri="{FF2B5EF4-FFF2-40B4-BE49-F238E27FC236}">
                <a16:creationId xmlns:a16="http://schemas.microsoft.com/office/drawing/2014/main" id="{4C04BAF4-8918-AA45-B8A9-658AC44EE38C}"/>
              </a:ext>
            </a:extLst>
          </p:cNvPr>
          <p:cNvPicPr>
            <a:picLocks noChangeAspect="1"/>
          </p:cNvPicPr>
          <p:nvPr/>
        </p:nvPicPr>
        <p:blipFill>
          <a:blip r:embed="rId6"/>
          <a:stretch>
            <a:fillRect/>
          </a:stretch>
        </p:blipFill>
        <p:spPr>
          <a:xfrm>
            <a:off x="4727583" y="2673260"/>
            <a:ext cx="2194560" cy="2194560"/>
          </a:xfrm>
          <a:prstGeom prst="rect">
            <a:avLst/>
          </a:prstGeom>
        </p:spPr>
      </p:pic>
      <p:pic>
        <p:nvPicPr>
          <p:cNvPr id="9" name="Picture 8">
            <a:extLst>
              <a:ext uri="{FF2B5EF4-FFF2-40B4-BE49-F238E27FC236}">
                <a16:creationId xmlns:a16="http://schemas.microsoft.com/office/drawing/2014/main" id="{22C9DA82-D95A-D64D-A761-182A2987FE09}"/>
              </a:ext>
            </a:extLst>
          </p:cNvPr>
          <p:cNvPicPr>
            <a:picLocks noChangeAspect="1"/>
          </p:cNvPicPr>
          <p:nvPr/>
        </p:nvPicPr>
        <p:blipFill>
          <a:blip r:embed="rId7"/>
          <a:stretch>
            <a:fillRect/>
          </a:stretch>
        </p:blipFill>
        <p:spPr>
          <a:xfrm>
            <a:off x="6949440" y="2673260"/>
            <a:ext cx="2194560" cy="2194560"/>
          </a:xfrm>
          <a:prstGeom prst="rect">
            <a:avLst/>
          </a:prstGeom>
        </p:spPr>
      </p:pic>
    </p:spTree>
    <p:extLst>
      <p:ext uri="{BB962C8B-B14F-4D97-AF65-F5344CB8AC3E}">
        <p14:creationId xmlns:p14="http://schemas.microsoft.com/office/powerpoint/2010/main" val="124677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8077200" cy="457200"/>
          </a:xfrm>
        </p:spPr>
        <p:txBody>
          <a:bodyPr anchor="t"/>
          <a:lstStyle/>
          <a:p>
            <a:pPr algn="l"/>
            <a:r>
              <a:rPr lang="en-US" sz="2400" dirty="0">
                <a:solidFill>
                  <a:srgbClr val="FFFF00"/>
                </a:solidFill>
              </a:rPr>
              <a:t>Summary and next steps</a:t>
            </a:r>
            <a:br>
              <a:rPr lang="en-US" sz="1800" dirty="0">
                <a:solidFill>
                  <a:srgbClr val="FFFF00"/>
                </a:solidFill>
              </a:rPr>
            </a:br>
            <a:endParaRPr lang="en-US" sz="15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11</a:t>
            </a:fld>
            <a:endParaRPr lang="en-US"/>
          </a:p>
        </p:txBody>
      </p:sp>
      <p:sp>
        <p:nvSpPr>
          <p:cNvPr id="9" name="TextBox 8">
            <a:extLst>
              <a:ext uri="{FF2B5EF4-FFF2-40B4-BE49-F238E27FC236}">
                <a16:creationId xmlns:a16="http://schemas.microsoft.com/office/drawing/2014/main" id="{447559FC-DEAB-C744-BAF4-799D98FA1BB4}"/>
              </a:ext>
            </a:extLst>
          </p:cNvPr>
          <p:cNvSpPr txBox="1"/>
          <p:nvPr/>
        </p:nvSpPr>
        <p:spPr>
          <a:xfrm>
            <a:off x="381000" y="971550"/>
            <a:ext cx="74676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Full </a:t>
            </a:r>
            <a:r>
              <a:rPr lang="en-US" dirty="0">
                <a:solidFill>
                  <a:srgbClr val="05FF1C"/>
                </a:solidFill>
              </a:rPr>
              <a:t>uncertainty characterization </a:t>
            </a:r>
            <a:r>
              <a:rPr lang="en-US" dirty="0"/>
              <a:t>allows use as a genuine prior and for  hypothesis testing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Continued cleanup of </a:t>
            </a:r>
            <a:r>
              <a:rPr lang="en-US" dirty="0">
                <a:solidFill>
                  <a:srgbClr val="05FF1C"/>
                </a:solidFill>
              </a:rPr>
              <a:t>eddy covariance</a:t>
            </a:r>
            <a:r>
              <a:rPr lang="en-US" dirty="0"/>
              <a:t>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Slight </a:t>
            </a:r>
            <a:r>
              <a:rPr lang="en-US" dirty="0">
                <a:solidFill>
                  <a:srgbClr val="05FF1C"/>
                </a:solidFill>
              </a:rPr>
              <a:t>positive bias </a:t>
            </a:r>
            <a:r>
              <a:rPr lang="en-US" dirty="0"/>
              <a:t>– does not hit minimum GPP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Sequential assimilation: </a:t>
            </a:r>
            <a:r>
              <a:rPr lang="en-US" dirty="0">
                <a:solidFill>
                  <a:srgbClr val="05FF1C"/>
                </a:solidFill>
              </a:rPr>
              <a:t>GOSIF product </a:t>
            </a:r>
            <a:r>
              <a:rPr lang="en-US" dirty="0"/>
              <a:t>using additional “nuisance parameters” involving relationship between GPP and SIF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Sequential assimilation: atmospheric tracers </a:t>
            </a:r>
            <a:r>
              <a:rPr lang="en-US" dirty="0">
                <a:solidFill>
                  <a:srgbClr val="05FF1C"/>
                </a:solidFill>
              </a:rPr>
              <a:t>carbonyl sulfide, CO</a:t>
            </a:r>
            <a:r>
              <a:rPr lang="en-US" baseline="-25000" dirty="0">
                <a:solidFill>
                  <a:srgbClr val="05FF1C"/>
                </a:solidFill>
              </a:rPr>
              <a:t>2</a:t>
            </a:r>
            <a:endParaRPr lang="en-US" baseline="-25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81482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64518-8686-D941-BBA2-D8758E3DEBB1}"/>
              </a:ext>
            </a:extLst>
          </p:cNvPr>
          <p:cNvSpPr>
            <a:spLocks noGrp="1"/>
          </p:cNvSpPr>
          <p:nvPr>
            <p:ph type="sldNum" sz="quarter" idx="12"/>
          </p:nvPr>
        </p:nvSpPr>
        <p:spPr/>
        <p:txBody>
          <a:bodyPr/>
          <a:lstStyle/>
          <a:p>
            <a:fld id="{F34C8410-5E82-5744-B689-203FCEEAF9B4}" type="slidenum">
              <a:rPr lang="en-US" smtClean="0"/>
              <a:pPr/>
              <a:t>12</a:t>
            </a:fld>
            <a:endParaRPr lang="en-US"/>
          </a:p>
        </p:txBody>
      </p:sp>
    </p:spTree>
    <p:extLst>
      <p:ext uri="{BB962C8B-B14F-4D97-AF65-F5344CB8AC3E}">
        <p14:creationId xmlns:p14="http://schemas.microsoft.com/office/powerpoint/2010/main" val="319600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 y="54864"/>
            <a:ext cx="8077200" cy="457200"/>
          </a:xfrm>
        </p:spPr>
        <p:txBody>
          <a:bodyPr anchor="t"/>
          <a:lstStyle/>
          <a:p>
            <a:pPr algn="l"/>
            <a:r>
              <a:rPr lang="en-US" sz="2400" dirty="0">
                <a:solidFill>
                  <a:srgbClr val="FFFF00"/>
                </a:solidFill>
              </a:rPr>
              <a:t>TPSE Simulation Experiment</a:t>
            </a:r>
            <a:br>
              <a:rPr lang="en-US" sz="1800" dirty="0">
                <a:solidFill>
                  <a:srgbClr val="FFFF00"/>
                </a:solidFill>
              </a:rPr>
            </a:br>
            <a:br>
              <a:rPr lang="en-US" sz="1800" dirty="0">
                <a:solidFill>
                  <a:srgbClr val="FFFF00"/>
                </a:solidFill>
              </a:rPr>
            </a:br>
            <a:endParaRPr lang="en-US" sz="15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13</a:t>
            </a:fld>
            <a:endParaRPr lang="en-US"/>
          </a:p>
        </p:txBody>
      </p:sp>
      <p:sp>
        <p:nvSpPr>
          <p:cNvPr id="3" name="TextBox 2">
            <a:extLst>
              <a:ext uri="{FF2B5EF4-FFF2-40B4-BE49-F238E27FC236}">
                <a16:creationId xmlns:a16="http://schemas.microsoft.com/office/drawing/2014/main" id="{9140229A-9BCF-4E4A-890D-B5F7A64F9E0F}"/>
              </a:ext>
            </a:extLst>
          </p:cNvPr>
          <p:cNvSpPr txBox="1"/>
          <p:nvPr/>
        </p:nvSpPr>
        <p:spPr>
          <a:xfrm>
            <a:off x="5794534" y="4504551"/>
            <a:ext cx="2391104" cy="276999"/>
          </a:xfrm>
          <a:prstGeom prst="rect">
            <a:avLst/>
          </a:prstGeom>
          <a:noFill/>
        </p:spPr>
        <p:txBody>
          <a:bodyPr wrap="none" rtlCol="0">
            <a:spAutoFit/>
          </a:bodyPr>
          <a:lstStyle/>
          <a:p>
            <a:r>
              <a:rPr lang="en-US" sz="1200" dirty="0">
                <a:solidFill>
                  <a:schemeClr val="accent1">
                    <a:lumMod val="20000"/>
                    <a:lumOff val="80000"/>
                  </a:schemeClr>
                </a:solidFill>
              </a:rPr>
              <a:t>USA includes Alaska and Hawaii</a:t>
            </a:r>
          </a:p>
        </p:txBody>
      </p:sp>
      <p:sp>
        <p:nvSpPr>
          <p:cNvPr id="9" name="TextBox 8">
            <a:extLst>
              <a:ext uri="{FF2B5EF4-FFF2-40B4-BE49-F238E27FC236}">
                <a16:creationId xmlns:a16="http://schemas.microsoft.com/office/drawing/2014/main" id="{94B61E69-0B44-A546-A70D-C3FCF8500086}"/>
              </a:ext>
            </a:extLst>
          </p:cNvPr>
          <p:cNvSpPr txBox="1"/>
          <p:nvPr/>
        </p:nvSpPr>
        <p:spPr>
          <a:xfrm>
            <a:off x="102848" y="402164"/>
            <a:ext cx="4158511" cy="3768789"/>
          </a:xfrm>
          <a:prstGeom prst="rect">
            <a:avLst/>
          </a:prstGeom>
          <a:noFill/>
        </p:spPr>
        <p:txBody>
          <a:bodyPr wrap="none" rtlCol="0">
            <a:spAutoFit/>
          </a:bodyPr>
          <a:lstStyle/>
          <a:p>
            <a:pPr>
              <a:lnSpc>
                <a:spcPct val="150000"/>
              </a:lnSpc>
            </a:pPr>
            <a:r>
              <a:rPr lang="en-US" sz="1200" dirty="0">
                <a:solidFill>
                  <a:srgbClr val="05FF1C"/>
                </a:solidFill>
              </a:rPr>
              <a:t>To tune Kalman filter parameters, determine no. modes,</a:t>
            </a:r>
          </a:p>
          <a:p>
            <a:pPr>
              <a:lnSpc>
                <a:spcPct val="150000"/>
              </a:lnSpc>
            </a:pPr>
            <a:r>
              <a:rPr lang="en-US" sz="1200" dirty="0">
                <a:solidFill>
                  <a:srgbClr val="05FF1C"/>
                </a:solidFill>
              </a:rPr>
              <a:t>and to evaluate performance</a:t>
            </a:r>
          </a:p>
          <a:p>
            <a:pPr>
              <a:lnSpc>
                <a:spcPct val="150000"/>
              </a:lnSpc>
            </a:pPr>
            <a:endParaRPr lang="en-US" sz="1100" dirty="0"/>
          </a:p>
          <a:p>
            <a:pPr marL="285750" indent="-285750">
              <a:lnSpc>
                <a:spcPct val="150000"/>
              </a:lnSpc>
              <a:buFont typeface="Arial" panose="020B0604020202020204" pitchFamily="34" charset="0"/>
              <a:buChar char="•"/>
            </a:pPr>
            <a:r>
              <a:rPr lang="en-US" sz="1400" dirty="0"/>
              <a:t>Artificial truth is SiB4</a:t>
            </a:r>
          </a:p>
          <a:p>
            <a:pPr marL="285750" indent="-285750">
              <a:lnSpc>
                <a:spcPct val="150000"/>
              </a:lnSpc>
              <a:buFont typeface="Arial" panose="020B0604020202020204" pitchFamily="34" charset="0"/>
              <a:buChar char="•"/>
            </a:pPr>
            <a:r>
              <a:rPr lang="en-US" sz="1400" dirty="0"/>
              <a:t>Starting guess is GFED4.1s GPP </a:t>
            </a:r>
            <a:r>
              <a:rPr lang="en-US" sz="1400" dirty="0">
                <a:solidFill>
                  <a:schemeClr val="tx1">
                    <a:lumMod val="65000"/>
                  </a:schemeClr>
                </a:solidFill>
              </a:rPr>
              <a:t>(= NPP x 2)</a:t>
            </a:r>
          </a:p>
          <a:p>
            <a:pPr marL="285750" indent="-285750">
              <a:lnSpc>
                <a:spcPct val="150000"/>
              </a:lnSpc>
              <a:buFont typeface="Arial" panose="020B0604020202020204" pitchFamily="34" charset="0"/>
              <a:buChar char="•"/>
            </a:pPr>
            <a:r>
              <a:rPr lang="en-US" sz="1400" dirty="0"/>
              <a:t>Using basis set derived from </a:t>
            </a:r>
            <a:r>
              <a:rPr lang="en-US" sz="1400" dirty="0" err="1"/>
              <a:t>MsTMIP</a:t>
            </a:r>
            <a:r>
              <a:rPr lang="en-US" sz="1400" dirty="0"/>
              <a:t> </a:t>
            </a:r>
          </a:p>
          <a:p>
            <a:pPr marL="285750" indent="-285750">
              <a:lnSpc>
                <a:spcPct val="150000"/>
              </a:lnSpc>
              <a:buFont typeface="Arial" panose="020B0604020202020204" pitchFamily="34" charset="0"/>
              <a:buChar char="•"/>
            </a:pPr>
            <a:r>
              <a:rPr lang="en-US" sz="1400" dirty="0"/>
              <a:t>Synthetic measurements</a:t>
            </a:r>
          </a:p>
          <a:p>
            <a:pPr marL="742950" lvl="1" indent="-285750">
              <a:lnSpc>
                <a:spcPct val="150000"/>
              </a:lnSpc>
              <a:buFont typeface="Arial" panose="020B0604020202020204" pitchFamily="34" charset="0"/>
              <a:buChar char="•"/>
            </a:pPr>
            <a:r>
              <a:rPr lang="en-US" sz="1400" dirty="0">
                <a:solidFill>
                  <a:schemeClr val="tx1">
                    <a:lumMod val="65000"/>
                  </a:schemeClr>
                </a:solidFill>
              </a:rPr>
              <a:t>Observations are grid cell SiB4 GPP </a:t>
            </a:r>
          </a:p>
          <a:p>
            <a:pPr marL="742950" lvl="1" indent="-285750">
              <a:lnSpc>
                <a:spcPct val="150000"/>
              </a:lnSpc>
              <a:buFont typeface="Arial" panose="020B0604020202020204" pitchFamily="34" charset="0"/>
              <a:buChar char="•"/>
            </a:pPr>
            <a:r>
              <a:rPr lang="en-US" sz="1400" dirty="0">
                <a:solidFill>
                  <a:schemeClr val="tx1">
                    <a:lumMod val="65000"/>
                  </a:schemeClr>
                </a:solidFill>
              </a:rPr>
              <a:t>4 </a:t>
            </a:r>
            <a:r>
              <a:rPr lang="en-US" sz="1400" dirty="0" err="1">
                <a:solidFill>
                  <a:schemeClr val="tx1">
                    <a:lumMod val="65000"/>
                  </a:schemeClr>
                </a:solidFill>
              </a:rPr>
              <a:t>μmol</a:t>
            </a:r>
            <a:r>
              <a:rPr lang="en-US" sz="1400" dirty="0">
                <a:solidFill>
                  <a:schemeClr val="tx1">
                    <a:lumMod val="65000"/>
                  </a:schemeClr>
                </a:solidFill>
              </a:rPr>
              <a:t> m</a:t>
            </a:r>
            <a:r>
              <a:rPr lang="en-US" sz="1400" baseline="30000" dirty="0">
                <a:solidFill>
                  <a:schemeClr val="tx1">
                    <a:lumMod val="65000"/>
                  </a:schemeClr>
                </a:solidFill>
              </a:rPr>
              <a:t>-2</a:t>
            </a:r>
            <a:r>
              <a:rPr lang="en-US" sz="1400" dirty="0">
                <a:solidFill>
                  <a:schemeClr val="tx1">
                    <a:lumMod val="65000"/>
                  </a:schemeClr>
                </a:solidFill>
              </a:rPr>
              <a:t> s</a:t>
            </a:r>
            <a:r>
              <a:rPr lang="en-US" sz="1400" baseline="30000" dirty="0">
                <a:solidFill>
                  <a:schemeClr val="tx1">
                    <a:lumMod val="65000"/>
                  </a:schemeClr>
                </a:solidFill>
              </a:rPr>
              <a:t>-1</a:t>
            </a:r>
            <a:r>
              <a:rPr lang="en-US" sz="1400" dirty="0">
                <a:solidFill>
                  <a:schemeClr val="tx1">
                    <a:lumMod val="65000"/>
                  </a:schemeClr>
                </a:solidFill>
              </a:rPr>
              <a:t> random noise added</a:t>
            </a:r>
          </a:p>
          <a:p>
            <a:pPr marL="742950" lvl="1" indent="-285750">
              <a:lnSpc>
                <a:spcPct val="150000"/>
              </a:lnSpc>
              <a:buFont typeface="Arial" panose="020B0604020202020204" pitchFamily="34" charset="0"/>
              <a:buChar char="•"/>
            </a:pPr>
            <a:r>
              <a:rPr lang="en-US" sz="1400" dirty="0">
                <a:solidFill>
                  <a:schemeClr val="tx1">
                    <a:lumMod val="65000"/>
                  </a:schemeClr>
                </a:solidFill>
              </a:rPr>
              <a:t>200 synthetic observations per month</a:t>
            </a:r>
          </a:p>
          <a:p>
            <a:pPr marL="742950" lvl="1" indent="-285750">
              <a:lnSpc>
                <a:spcPct val="150000"/>
              </a:lnSpc>
              <a:buFont typeface="Arial" panose="020B0604020202020204" pitchFamily="34" charset="0"/>
              <a:buChar char="•"/>
            </a:pPr>
            <a:r>
              <a:rPr lang="en-US" sz="1400" dirty="0">
                <a:solidFill>
                  <a:schemeClr val="tx1">
                    <a:lumMod val="65000"/>
                  </a:schemeClr>
                </a:solidFill>
              </a:rPr>
              <a:t>Randomly distributed over all land points</a:t>
            </a:r>
          </a:p>
          <a:p>
            <a:pPr marL="285750" indent="-285750">
              <a:lnSpc>
                <a:spcPct val="150000"/>
              </a:lnSpc>
              <a:buFont typeface="Arial" panose="020B0604020202020204" pitchFamily="34" charset="0"/>
              <a:buChar char="•"/>
            </a:pPr>
            <a:r>
              <a:rPr lang="en-US" sz="1400" dirty="0"/>
              <a:t>120 modes per Transcom region</a:t>
            </a:r>
          </a:p>
        </p:txBody>
      </p:sp>
      <p:pic>
        <p:nvPicPr>
          <p:cNvPr id="10" name="Picture 9">
            <a:extLst>
              <a:ext uri="{FF2B5EF4-FFF2-40B4-BE49-F238E27FC236}">
                <a16:creationId xmlns:a16="http://schemas.microsoft.com/office/drawing/2014/main" id="{BFDBB645-BFEF-D64D-B9E0-0B71E4C9EF55}"/>
              </a:ext>
            </a:extLst>
          </p:cNvPr>
          <p:cNvPicPr>
            <a:picLocks noChangeAspect="1"/>
          </p:cNvPicPr>
          <p:nvPr/>
        </p:nvPicPr>
        <p:blipFill>
          <a:blip r:embed="rId3"/>
          <a:stretch>
            <a:fillRect/>
          </a:stretch>
        </p:blipFill>
        <p:spPr>
          <a:xfrm>
            <a:off x="4767573" y="209550"/>
            <a:ext cx="4158511" cy="4158511"/>
          </a:xfrm>
          <a:prstGeom prst="rect">
            <a:avLst/>
          </a:prstGeom>
        </p:spPr>
      </p:pic>
    </p:spTree>
    <p:extLst>
      <p:ext uri="{BB962C8B-B14F-4D97-AF65-F5344CB8AC3E}">
        <p14:creationId xmlns:p14="http://schemas.microsoft.com/office/powerpoint/2010/main" val="42750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 y="54864"/>
            <a:ext cx="8077200" cy="457200"/>
          </a:xfrm>
        </p:spPr>
        <p:txBody>
          <a:bodyPr anchor="t"/>
          <a:lstStyle/>
          <a:p>
            <a:pPr algn="l"/>
            <a:r>
              <a:rPr lang="en-US" sz="2400" dirty="0">
                <a:solidFill>
                  <a:srgbClr val="FFFF00"/>
                </a:solidFill>
              </a:rPr>
              <a:t>FLUXNET2015 assimilation</a:t>
            </a:r>
            <a:br>
              <a:rPr lang="en-US" sz="2400" dirty="0">
                <a:solidFill>
                  <a:srgbClr val="FFFF00"/>
                </a:solidFill>
              </a:rPr>
            </a:br>
            <a:br>
              <a:rPr lang="en-US" sz="2400" dirty="0">
                <a:solidFill>
                  <a:srgbClr val="FFFF00"/>
                </a:solidFill>
              </a:rPr>
            </a:b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14</a:t>
            </a:fld>
            <a:endParaRPr lang="en-US"/>
          </a:p>
        </p:txBody>
      </p:sp>
      <p:sp>
        <p:nvSpPr>
          <p:cNvPr id="12" name="TextBox 11">
            <a:extLst>
              <a:ext uri="{FF2B5EF4-FFF2-40B4-BE49-F238E27FC236}">
                <a16:creationId xmlns:a16="http://schemas.microsoft.com/office/drawing/2014/main" id="{D43E6142-67F9-B94A-A0B1-6D180F70D738}"/>
              </a:ext>
            </a:extLst>
          </p:cNvPr>
          <p:cNvSpPr txBox="1"/>
          <p:nvPr/>
        </p:nvSpPr>
        <p:spPr>
          <a:xfrm>
            <a:off x="76200" y="590550"/>
            <a:ext cx="3810000" cy="4401205"/>
          </a:xfrm>
          <a:prstGeom prst="rect">
            <a:avLst/>
          </a:prstGeom>
          <a:noFill/>
        </p:spPr>
        <p:txBody>
          <a:bodyPr wrap="square" rtlCol="0">
            <a:spAutoFit/>
          </a:bodyPr>
          <a:lstStyle/>
          <a:p>
            <a:r>
              <a:rPr lang="en-US" sz="1400" dirty="0"/>
              <a:t>80 modes/region</a:t>
            </a:r>
          </a:p>
          <a:p>
            <a:endParaRPr lang="en-US" sz="1400" dirty="0"/>
          </a:p>
          <a:p>
            <a:r>
              <a:rPr lang="en-US" sz="1400" dirty="0"/>
              <a:t>Performed 1997 – 2015</a:t>
            </a:r>
          </a:p>
          <a:p>
            <a:endParaRPr lang="en-US" sz="1400" dirty="0"/>
          </a:p>
          <a:p>
            <a:r>
              <a:rPr lang="en-US" sz="1400" dirty="0"/>
              <a:t>Starts from GFED4.1s GPP estimate</a:t>
            </a:r>
          </a:p>
          <a:p>
            <a:endParaRPr lang="en-US" sz="1400" dirty="0"/>
          </a:p>
          <a:p>
            <a:r>
              <a:rPr lang="en-US" sz="1400" dirty="0"/>
              <a:t>FLUXNET2015 dataset </a:t>
            </a:r>
          </a:p>
          <a:p>
            <a:r>
              <a:rPr lang="en-US" sz="1400" dirty="0"/>
              <a:t>(</a:t>
            </a:r>
            <a:r>
              <a:rPr lang="en-US" sz="1400" dirty="0" err="1"/>
              <a:t>Pastorello</a:t>
            </a:r>
            <a:r>
              <a:rPr lang="en-US" sz="1400" dirty="0"/>
              <a:t> et al. 2020)</a:t>
            </a:r>
          </a:p>
          <a:p>
            <a:pPr lvl="1"/>
            <a:r>
              <a:rPr lang="en-US" sz="1400" dirty="0">
                <a:solidFill>
                  <a:schemeClr val="tx1">
                    <a:lumMod val="65000"/>
                  </a:schemeClr>
                </a:solidFill>
              </a:rPr>
              <a:t>Ends in 2014</a:t>
            </a:r>
          </a:p>
          <a:p>
            <a:pPr lvl="1"/>
            <a:r>
              <a:rPr lang="en-US" sz="1400" dirty="0">
                <a:solidFill>
                  <a:schemeClr val="tx1">
                    <a:lumMod val="65000"/>
                  </a:schemeClr>
                </a:solidFill>
              </a:rPr>
              <a:t>Required significant QC</a:t>
            </a:r>
          </a:p>
          <a:p>
            <a:pPr lvl="1"/>
            <a:endParaRPr lang="en-US" sz="1400" dirty="0"/>
          </a:p>
          <a:p>
            <a:r>
              <a:rPr lang="en-US" sz="1400" dirty="0"/>
              <a:t>17220 monthly GPP measurements </a:t>
            </a:r>
          </a:p>
          <a:p>
            <a:pPr lvl="1"/>
            <a:r>
              <a:rPr lang="en-US" sz="1400" dirty="0">
                <a:solidFill>
                  <a:schemeClr val="tx1">
                    <a:lumMod val="65000"/>
                  </a:schemeClr>
                </a:solidFill>
              </a:rPr>
              <a:t>16406 assimilated, 814 withheld</a:t>
            </a:r>
          </a:p>
          <a:p>
            <a:pPr lvl="1"/>
            <a:r>
              <a:rPr lang="en-US" sz="1400" dirty="0">
                <a:solidFill>
                  <a:schemeClr val="tx1">
                    <a:lumMod val="65000"/>
                  </a:schemeClr>
                </a:solidFill>
              </a:rPr>
              <a:t>1991-2014, 206 sites</a:t>
            </a:r>
          </a:p>
          <a:p>
            <a:pPr lvl="1"/>
            <a:endParaRPr lang="en-US" sz="1400" dirty="0"/>
          </a:p>
          <a:p>
            <a:r>
              <a:rPr lang="en-US" sz="1400" dirty="0"/>
              <a:t>Observational uncertainties include </a:t>
            </a:r>
          </a:p>
          <a:p>
            <a:pPr lvl="1"/>
            <a:r>
              <a:rPr lang="en-US" sz="1400" dirty="0">
                <a:solidFill>
                  <a:schemeClr val="tx1">
                    <a:lumMod val="65000"/>
                  </a:schemeClr>
                </a:solidFill>
              </a:rPr>
              <a:t>Empirically-determined MDM error </a:t>
            </a:r>
          </a:p>
          <a:p>
            <a:pPr lvl="1"/>
            <a:r>
              <a:rPr lang="en-US" sz="1400" dirty="0">
                <a:solidFill>
                  <a:schemeClr val="tx1">
                    <a:lumMod val="65000"/>
                  </a:schemeClr>
                </a:solidFill>
              </a:rPr>
              <a:t>FLUXNET estimate of GPP uncertainty</a:t>
            </a:r>
          </a:p>
          <a:p>
            <a:endParaRPr lang="en-US" sz="1400" dirty="0"/>
          </a:p>
          <a:p>
            <a:endParaRPr lang="en-US" sz="1400" dirty="0"/>
          </a:p>
        </p:txBody>
      </p:sp>
      <p:pic>
        <p:nvPicPr>
          <p:cNvPr id="6" name="Picture 5">
            <a:extLst>
              <a:ext uri="{FF2B5EF4-FFF2-40B4-BE49-F238E27FC236}">
                <a16:creationId xmlns:a16="http://schemas.microsoft.com/office/drawing/2014/main" id="{52AE5D80-17D9-7D4C-B3FC-D531BA5B4639}"/>
              </a:ext>
            </a:extLst>
          </p:cNvPr>
          <p:cNvPicPr>
            <a:picLocks noChangeAspect="1"/>
          </p:cNvPicPr>
          <p:nvPr/>
        </p:nvPicPr>
        <p:blipFill>
          <a:blip r:embed="rId3"/>
          <a:stretch>
            <a:fillRect/>
          </a:stretch>
        </p:blipFill>
        <p:spPr>
          <a:xfrm>
            <a:off x="4343400" y="283464"/>
            <a:ext cx="4288536" cy="4288536"/>
          </a:xfrm>
          <a:prstGeom prst="rect">
            <a:avLst/>
          </a:prstGeom>
        </p:spPr>
      </p:pic>
    </p:spTree>
    <p:extLst>
      <p:ext uri="{BB962C8B-B14F-4D97-AF65-F5344CB8AC3E}">
        <p14:creationId xmlns:p14="http://schemas.microsoft.com/office/powerpoint/2010/main" val="4074482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EA10AF-EEF9-6E49-896D-67BD63FE47AE}" type="slidenum">
              <a:rPr lang="en-US" smtClean="0"/>
              <a:pPr/>
              <a:t>15</a:t>
            </a:fld>
            <a:endParaRPr lang="en-US" sz="750" i="1">
              <a:solidFill>
                <a:schemeClr val="tx1"/>
              </a:solidFill>
              <a:latin typeface="Arial Black" charset="0"/>
            </a:endParaRPr>
          </a:p>
        </p:txBody>
      </p:sp>
      <p:pic>
        <p:nvPicPr>
          <p:cNvPr id="5" name="Picture 4" descr="eof3c_eof_ac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38680"/>
            <a:ext cx="4511623" cy="3947670"/>
          </a:xfrm>
          <a:prstGeom prst="rect">
            <a:avLst/>
          </a:prstGeom>
        </p:spPr>
      </p:pic>
      <p:sp>
        <p:nvSpPr>
          <p:cNvPr id="2" name="Rounded Rectangular Callout 1"/>
          <p:cNvSpPr/>
          <p:nvPr/>
        </p:nvSpPr>
        <p:spPr>
          <a:xfrm>
            <a:off x="2057400" y="3486150"/>
            <a:ext cx="1603325" cy="571500"/>
          </a:xfrm>
          <a:prstGeom prst="wedgeRoundRectCallout">
            <a:avLst>
              <a:gd name="adj1" fmla="val -89718"/>
              <a:gd name="adj2" fmla="val 61861"/>
              <a:gd name="adj3" fmla="val 16667"/>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This mode’s </a:t>
            </a:r>
            <a:r>
              <a:rPr lang="en-US" sz="1200" b="1" dirty="0"/>
              <a:t>timescale</a:t>
            </a:r>
            <a:r>
              <a:rPr lang="en-US" sz="1200" dirty="0"/>
              <a:t> is about 2.5 months</a:t>
            </a:r>
          </a:p>
        </p:txBody>
      </p:sp>
      <p:sp>
        <p:nvSpPr>
          <p:cNvPr id="6" name="TextBox 5"/>
          <p:cNvSpPr txBox="1"/>
          <p:nvPr/>
        </p:nvSpPr>
        <p:spPr>
          <a:xfrm>
            <a:off x="1428750" y="114300"/>
            <a:ext cx="6286500" cy="369332"/>
          </a:xfrm>
          <a:prstGeom prst="rect">
            <a:avLst/>
          </a:prstGeom>
          <a:noFill/>
        </p:spPr>
        <p:txBody>
          <a:bodyPr wrap="square" rtlCol="0">
            <a:spAutoFit/>
          </a:bodyPr>
          <a:lstStyle/>
          <a:p>
            <a:pPr algn="ctr"/>
            <a:r>
              <a:rPr lang="en-US" dirty="0">
                <a:solidFill>
                  <a:srgbClr val="FFFF00"/>
                </a:solidFill>
              </a:rPr>
              <a:t>Each </a:t>
            </a:r>
            <a:r>
              <a:rPr lang="en-US" i="1" dirty="0">
                <a:solidFill>
                  <a:srgbClr val="FFFF00"/>
                </a:solidFill>
              </a:rPr>
              <a:t>mode</a:t>
            </a:r>
            <a:r>
              <a:rPr lang="en-US" dirty="0">
                <a:solidFill>
                  <a:srgbClr val="FFFF00"/>
                </a:solidFill>
              </a:rPr>
              <a:t> is characterized by a </a:t>
            </a:r>
            <a:r>
              <a:rPr lang="en-US" i="1" dirty="0">
                <a:solidFill>
                  <a:srgbClr val="FFFF00"/>
                </a:solidFill>
              </a:rPr>
              <a:t>timescale</a:t>
            </a:r>
            <a:r>
              <a:rPr lang="en-US" dirty="0">
                <a:solidFill>
                  <a:srgbClr val="FFFF00"/>
                </a:solidFill>
              </a:rPr>
              <a:t> and a </a:t>
            </a:r>
            <a:r>
              <a:rPr lang="en-US" i="1" dirty="0">
                <a:solidFill>
                  <a:srgbClr val="FFFF00"/>
                </a:solidFill>
              </a:rPr>
              <a:t>variance</a:t>
            </a:r>
          </a:p>
        </p:txBody>
      </p:sp>
      <p:sp>
        <p:nvSpPr>
          <p:cNvPr id="7" name="Rounded Rectangular Callout 6"/>
          <p:cNvSpPr/>
          <p:nvPr/>
        </p:nvSpPr>
        <p:spPr>
          <a:xfrm>
            <a:off x="3124200" y="590550"/>
            <a:ext cx="1295400" cy="1007169"/>
          </a:xfrm>
          <a:prstGeom prst="wedgeRoundRectCallout">
            <a:avLst>
              <a:gd name="adj1" fmla="val 1415"/>
              <a:gd name="adj2" fmla="val -48838"/>
              <a:gd name="adj3" fmla="val 16667"/>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Variance</a:t>
            </a:r>
            <a:r>
              <a:rPr lang="en-US" sz="1200" dirty="0"/>
              <a:t> is how strongly the mode is expressed by models</a:t>
            </a:r>
          </a:p>
        </p:txBody>
      </p:sp>
      <p:sp>
        <p:nvSpPr>
          <p:cNvPr id="3" name="TextBox 2">
            <a:extLst>
              <a:ext uri="{FF2B5EF4-FFF2-40B4-BE49-F238E27FC236}">
                <a16:creationId xmlns:a16="http://schemas.microsoft.com/office/drawing/2014/main" id="{C735599D-5E0F-0740-AD84-CDC020BC19F2}"/>
              </a:ext>
            </a:extLst>
          </p:cNvPr>
          <p:cNvSpPr txBox="1"/>
          <p:nvPr/>
        </p:nvSpPr>
        <p:spPr>
          <a:xfrm>
            <a:off x="4803252" y="601401"/>
            <a:ext cx="4112147" cy="4524315"/>
          </a:xfrm>
          <a:prstGeom prst="rect">
            <a:avLst/>
          </a:prstGeom>
          <a:noFill/>
        </p:spPr>
        <p:txBody>
          <a:bodyPr wrap="square" rtlCol="0">
            <a:spAutoFit/>
          </a:bodyPr>
          <a:lstStyle/>
          <a:p>
            <a:r>
              <a:rPr lang="en-US" dirty="0"/>
              <a:t>CT-Next estimates the amplitude of a “mode”.</a:t>
            </a:r>
          </a:p>
          <a:p>
            <a:endParaRPr lang="en-US" dirty="0"/>
          </a:p>
          <a:p>
            <a:r>
              <a:rPr lang="en-US" dirty="0"/>
              <a:t>Modes are generally EOFs, which are </a:t>
            </a:r>
          </a:p>
          <a:p>
            <a:r>
              <a:rPr lang="en-US" dirty="0"/>
              <a:t>efficient ways to summarize a field</a:t>
            </a:r>
          </a:p>
          <a:p>
            <a:endParaRPr lang="en-US" dirty="0"/>
          </a:p>
          <a:p>
            <a:r>
              <a:rPr lang="en-US" dirty="0"/>
              <a:t>Modes have fixed spatial patterns</a:t>
            </a:r>
          </a:p>
          <a:p>
            <a:endParaRPr lang="en-US" dirty="0"/>
          </a:p>
          <a:p>
            <a:r>
              <a:rPr lang="en-US" dirty="0"/>
              <a:t>The amplitude of a mode is a continuous variable</a:t>
            </a:r>
          </a:p>
          <a:p>
            <a:endParaRPr lang="en-US" dirty="0"/>
          </a:p>
          <a:p>
            <a:r>
              <a:rPr lang="en-US" b="1" dirty="0">
                <a:solidFill>
                  <a:schemeClr val="accent1">
                    <a:lumMod val="20000"/>
                    <a:lumOff val="80000"/>
                  </a:schemeClr>
                </a:solidFill>
              </a:rPr>
              <a:t>Modified persistence</a:t>
            </a:r>
            <a:r>
              <a:rPr lang="en-US" dirty="0"/>
              <a:t>: Once activated, a mode decays away towards zero with a timescale diagnosed from models…unless data says otherwise.</a:t>
            </a:r>
          </a:p>
        </p:txBody>
      </p:sp>
    </p:spTree>
    <p:extLst>
      <p:ext uri="{BB962C8B-B14F-4D97-AF65-F5344CB8AC3E}">
        <p14:creationId xmlns:p14="http://schemas.microsoft.com/office/powerpoint/2010/main" val="143381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EA10AF-EEF9-6E49-896D-67BD63FE47AE}" type="slidenum">
              <a:rPr lang="en-US" smtClean="0"/>
              <a:pPr/>
              <a:t>16</a:t>
            </a:fld>
            <a:endParaRPr lang="en-US" sz="750" i="1">
              <a:solidFill>
                <a:schemeClr val="tx1"/>
              </a:solidFill>
              <a:latin typeface="Arial Black" charset="0"/>
            </a:endParaRPr>
          </a:p>
        </p:txBody>
      </p:sp>
      <p:sp>
        <p:nvSpPr>
          <p:cNvPr id="5" name="TextBox 4"/>
          <p:cNvSpPr txBox="1"/>
          <p:nvPr/>
        </p:nvSpPr>
        <p:spPr>
          <a:xfrm>
            <a:off x="-133808" y="650824"/>
            <a:ext cx="1943100" cy="923330"/>
          </a:xfrm>
          <a:prstGeom prst="rect">
            <a:avLst/>
          </a:prstGeom>
          <a:noFill/>
        </p:spPr>
        <p:txBody>
          <a:bodyPr wrap="square" rtlCol="0">
            <a:spAutoFit/>
          </a:bodyPr>
          <a:lstStyle/>
          <a:p>
            <a:pPr algn="r"/>
            <a:r>
              <a:rPr lang="en-US" dirty="0">
                <a:solidFill>
                  <a:schemeClr val="accent1">
                    <a:lumMod val="20000"/>
                    <a:lumOff val="80000"/>
                  </a:schemeClr>
                </a:solidFill>
              </a:rPr>
              <a:t>Time propagation of parameters</a:t>
            </a:r>
          </a:p>
        </p:txBody>
      </p:sp>
      <p:sp>
        <p:nvSpPr>
          <p:cNvPr id="6" name="TextBox 5"/>
          <p:cNvSpPr txBox="1"/>
          <p:nvPr/>
        </p:nvSpPr>
        <p:spPr>
          <a:xfrm>
            <a:off x="-133808" y="1684926"/>
            <a:ext cx="1943100" cy="923330"/>
          </a:xfrm>
          <a:prstGeom prst="rect">
            <a:avLst/>
          </a:prstGeom>
          <a:noFill/>
        </p:spPr>
        <p:txBody>
          <a:bodyPr wrap="square" rtlCol="0">
            <a:spAutoFit/>
          </a:bodyPr>
          <a:lstStyle/>
          <a:p>
            <a:pPr algn="r"/>
            <a:r>
              <a:rPr lang="en-US" dirty="0">
                <a:solidFill>
                  <a:schemeClr val="accent1">
                    <a:lumMod val="20000"/>
                    <a:lumOff val="80000"/>
                  </a:schemeClr>
                </a:solidFill>
              </a:rPr>
              <a:t>Time propagation of covariance</a:t>
            </a:r>
          </a:p>
        </p:txBody>
      </p:sp>
      <p:sp>
        <p:nvSpPr>
          <p:cNvPr id="7" name="TextBox 6"/>
          <p:cNvSpPr txBox="1"/>
          <p:nvPr/>
        </p:nvSpPr>
        <p:spPr>
          <a:xfrm>
            <a:off x="-133808" y="2770776"/>
            <a:ext cx="1943100" cy="923330"/>
          </a:xfrm>
          <a:prstGeom prst="rect">
            <a:avLst/>
          </a:prstGeom>
          <a:noFill/>
        </p:spPr>
        <p:txBody>
          <a:bodyPr wrap="square" rtlCol="0">
            <a:spAutoFit/>
          </a:bodyPr>
          <a:lstStyle/>
          <a:p>
            <a:pPr algn="r"/>
            <a:r>
              <a:rPr lang="en-US" dirty="0">
                <a:solidFill>
                  <a:schemeClr val="accent1">
                    <a:lumMod val="20000"/>
                    <a:lumOff val="80000"/>
                  </a:schemeClr>
                </a:solidFill>
              </a:rPr>
              <a:t>Time propagation</a:t>
            </a:r>
          </a:p>
          <a:p>
            <a:pPr algn="r"/>
            <a:r>
              <a:rPr lang="en-US" dirty="0">
                <a:solidFill>
                  <a:schemeClr val="accent1">
                    <a:lumMod val="20000"/>
                    <a:lumOff val="80000"/>
                  </a:schemeClr>
                </a:solidFill>
              </a:rPr>
              <a:t>operator</a:t>
            </a:r>
          </a:p>
        </p:txBody>
      </p:sp>
      <p:sp>
        <p:nvSpPr>
          <p:cNvPr id="8" name="TextBox 7"/>
          <p:cNvSpPr txBox="1"/>
          <p:nvPr/>
        </p:nvSpPr>
        <p:spPr>
          <a:xfrm>
            <a:off x="-133808" y="3970926"/>
            <a:ext cx="1943100" cy="646331"/>
          </a:xfrm>
          <a:prstGeom prst="rect">
            <a:avLst/>
          </a:prstGeom>
          <a:noFill/>
        </p:spPr>
        <p:txBody>
          <a:bodyPr wrap="square" rtlCol="0">
            <a:spAutoFit/>
          </a:bodyPr>
          <a:lstStyle/>
          <a:p>
            <a:pPr algn="r"/>
            <a:r>
              <a:rPr lang="en-US" dirty="0">
                <a:solidFill>
                  <a:schemeClr val="accent1">
                    <a:lumMod val="20000"/>
                    <a:lumOff val="80000"/>
                  </a:schemeClr>
                </a:solidFill>
              </a:rPr>
              <a:t>Process uncertainty</a:t>
            </a:r>
          </a:p>
        </p:txBody>
      </p:sp>
      <p:sp>
        <p:nvSpPr>
          <p:cNvPr id="9" name="TextBox 8"/>
          <p:cNvSpPr txBox="1"/>
          <p:nvPr/>
        </p:nvSpPr>
        <p:spPr>
          <a:xfrm>
            <a:off x="5634404" y="4776784"/>
            <a:ext cx="3486150" cy="253916"/>
          </a:xfrm>
          <a:prstGeom prst="rect">
            <a:avLst/>
          </a:prstGeom>
          <a:noFill/>
        </p:spPr>
        <p:txBody>
          <a:bodyPr wrap="square" rtlCol="0">
            <a:spAutoFit/>
          </a:bodyPr>
          <a:lstStyle/>
          <a:p>
            <a:pPr algn="ctr"/>
            <a:r>
              <a:rPr lang="en-US" sz="1050" dirty="0" err="1">
                <a:solidFill>
                  <a:schemeClr val="tx1">
                    <a:lumMod val="65000"/>
                  </a:schemeClr>
                </a:solidFill>
              </a:rPr>
              <a:t>Spiesberger</a:t>
            </a:r>
            <a:r>
              <a:rPr lang="en-US" sz="1050" dirty="0">
                <a:solidFill>
                  <a:schemeClr val="tx1">
                    <a:lumMod val="65000"/>
                  </a:schemeClr>
                </a:solidFill>
              </a:rPr>
              <a:t> </a:t>
            </a:r>
            <a:r>
              <a:rPr lang="en-US" sz="1050" i="1" dirty="0">
                <a:solidFill>
                  <a:schemeClr val="tx1">
                    <a:lumMod val="65000"/>
                  </a:schemeClr>
                </a:solidFill>
              </a:rPr>
              <a:t>et al. </a:t>
            </a:r>
            <a:r>
              <a:rPr lang="en-US" sz="1050" dirty="0">
                <a:solidFill>
                  <a:schemeClr val="tx1">
                    <a:lumMod val="65000"/>
                  </a:schemeClr>
                </a:solidFill>
              </a:rPr>
              <a:t>(1997)</a:t>
            </a:r>
            <a:r>
              <a:rPr lang="en-US" sz="1050" i="1" dirty="0">
                <a:solidFill>
                  <a:schemeClr val="tx1">
                    <a:lumMod val="65000"/>
                  </a:schemeClr>
                </a:solidFill>
              </a:rPr>
              <a:t>, </a:t>
            </a:r>
            <a:r>
              <a:rPr lang="en-US" sz="1050" dirty="0">
                <a:solidFill>
                  <a:schemeClr val="tx1">
                    <a:lumMod val="65000"/>
                  </a:schemeClr>
                </a:solidFill>
              </a:rPr>
              <a:t>Jacobson (2001)</a:t>
            </a:r>
          </a:p>
        </p:txBody>
      </p:sp>
      <p:sp>
        <p:nvSpPr>
          <p:cNvPr id="10" name="TextBox 9"/>
          <p:cNvSpPr txBox="1"/>
          <p:nvPr/>
        </p:nvSpPr>
        <p:spPr>
          <a:xfrm>
            <a:off x="1428750" y="114300"/>
            <a:ext cx="6286500" cy="369332"/>
          </a:xfrm>
          <a:prstGeom prst="rect">
            <a:avLst/>
          </a:prstGeom>
          <a:noFill/>
        </p:spPr>
        <p:txBody>
          <a:bodyPr wrap="square" rtlCol="0">
            <a:spAutoFit/>
          </a:bodyPr>
          <a:lstStyle/>
          <a:p>
            <a:pPr algn="ctr"/>
            <a:r>
              <a:rPr lang="en-US" dirty="0">
                <a:solidFill>
                  <a:srgbClr val="FFFF00"/>
                </a:solidFill>
              </a:rPr>
              <a:t>Modified persistence dynamics in </a:t>
            </a:r>
            <a:r>
              <a:rPr lang="en-US" dirty="0" err="1">
                <a:solidFill>
                  <a:srgbClr val="FFFF00"/>
                </a:solidFill>
              </a:rPr>
              <a:t>Kalman</a:t>
            </a:r>
            <a:r>
              <a:rPr lang="en-US" dirty="0">
                <a:solidFill>
                  <a:srgbClr val="FFFF00"/>
                </a:solidFill>
              </a:rPr>
              <a:t> filter</a:t>
            </a:r>
          </a:p>
        </p:txBody>
      </p:sp>
      <p:pic>
        <p:nvPicPr>
          <p:cNvPr id="3" name="Picture 2" descr="eqns.png"/>
          <p:cNvPicPr>
            <a:picLocks noChangeAspect="1"/>
          </p:cNvPicPr>
          <p:nvPr/>
        </p:nvPicPr>
        <p:blipFill rotWithShape="1">
          <a:blip r:embed="rId3">
            <a:extLst>
              <a:ext uri="{28A0092B-C50C-407E-A947-70E740481C1C}">
                <a14:useLocalDpi xmlns:a14="http://schemas.microsoft.com/office/drawing/2010/main" val="0"/>
              </a:ext>
            </a:extLst>
          </a:blip>
          <a:srcRect b="37448"/>
          <a:stretch/>
        </p:blipFill>
        <p:spPr>
          <a:xfrm>
            <a:off x="2006246" y="685800"/>
            <a:ext cx="4318354" cy="4103112"/>
          </a:xfrm>
          <a:prstGeom prst="rect">
            <a:avLst/>
          </a:prstGeom>
        </p:spPr>
      </p:pic>
      <p:sp>
        <p:nvSpPr>
          <p:cNvPr id="2" name="TextBox 1">
            <a:extLst>
              <a:ext uri="{FF2B5EF4-FFF2-40B4-BE49-F238E27FC236}">
                <a16:creationId xmlns:a16="http://schemas.microsoft.com/office/drawing/2014/main" id="{9B78D203-9D23-DA45-8615-D148C69577B1}"/>
              </a:ext>
            </a:extLst>
          </p:cNvPr>
          <p:cNvSpPr txBox="1"/>
          <p:nvPr/>
        </p:nvSpPr>
        <p:spPr>
          <a:xfrm>
            <a:off x="7010400" y="1200150"/>
            <a:ext cx="1926513"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5FF1C"/>
                </a:solidFill>
              </a:rPr>
              <a:t>Real time propagation</a:t>
            </a:r>
          </a:p>
          <a:p>
            <a:endParaRPr lang="en-US" dirty="0">
              <a:solidFill>
                <a:srgbClr val="05FF1C"/>
              </a:solidFill>
            </a:endParaRPr>
          </a:p>
          <a:p>
            <a:pPr marL="285750" indent="-285750">
              <a:buFont typeface="Arial" panose="020B0604020202020204" pitchFamily="34" charset="0"/>
              <a:buChar char="•"/>
            </a:pPr>
            <a:r>
              <a:rPr lang="en-US" dirty="0">
                <a:solidFill>
                  <a:srgbClr val="05FF1C"/>
                </a:solidFill>
              </a:rPr>
              <a:t>Real prior covariance</a:t>
            </a:r>
          </a:p>
          <a:p>
            <a:endParaRPr lang="en-US" dirty="0">
              <a:solidFill>
                <a:srgbClr val="05FF1C"/>
              </a:solidFill>
            </a:endParaRPr>
          </a:p>
          <a:p>
            <a:pPr marL="285750" indent="-285750">
              <a:buFont typeface="Arial" panose="020B0604020202020204" pitchFamily="34" charset="0"/>
              <a:buChar char="•"/>
            </a:pPr>
            <a:r>
              <a:rPr lang="en-US" dirty="0">
                <a:solidFill>
                  <a:srgbClr val="05FF1C"/>
                </a:solidFill>
              </a:rPr>
              <a:t>Real process uncertainty</a:t>
            </a:r>
          </a:p>
        </p:txBody>
      </p:sp>
    </p:spTree>
    <p:extLst>
      <p:ext uri="{BB962C8B-B14F-4D97-AF65-F5344CB8AC3E}">
        <p14:creationId xmlns:p14="http://schemas.microsoft.com/office/powerpoint/2010/main" val="117362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EA10AF-EEF9-6E49-896D-67BD63FE47AE}" type="slidenum">
              <a:rPr lang="en-US" smtClean="0"/>
              <a:pPr/>
              <a:t>17</a:t>
            </a:fld>
            <a:endParaRPr lang="en-US" sz="750" i="1">
              <a:solidFill>
                <a:schemeClr val="tx1"/>
              </a:solidFill>
              <a:latin typeface="Arial Black" charset="0"/>
            </a:endParaRPr>
          </a:p>
        </p:txBody>
      </p:sp>
      <p:sp>
        <p:nvSpPr>
          <p:cNvPr id="10" name="TextBox 9"/>
          <p:cNvSpPr txBox="1"/>
          <p:nvPr/>
        </p:nvSpPr>
        <p:spPr>
          <a:xfrm>
            <a:off x="1428750" y="114300"/>
            <a:ext cx="6286500" cy="369332"/>
          </a:xfrm>
          <a:prstGeom prst="rect">
            <a:avLst/>
          </a:prstGeom>
          <a:noFill/>
        </p:spPr>
        <p:txBody>
          <a:bodyPr wrap="square" rtlCol="0">
            <a:spAutoFit/>
          </a:bodyPr>
          <a:lstStyle/>
          <a:p>
            <a:pPr algn="ctr"/>
            <a:r>
              <a:rPr lang="en-US" dirty="0">
                <a:solidFill>
                  <a:srgbClr val="FFFF00"/>
                </a:solidFill>
              </a:rPr>
              <a:t>CarbonTracker-Next structure</a:t>
            </a:r>
          </a:p>
        </p:txBody>
      </p:sp>
      <p:sp>
        <p:nvSpPr>
          <p:cNvPr id="3" name="TextBox 2">
            <a:extLst>
              <a:ext uri="{FF2B5EF4-FFF2-40B4-BE49-F238E27FC236}">
                <a16:creationId xmlns:a16="http://schemas.microsoft.com/office/drawing/2014/main" id="{54472939-C791-2549-A646-53FD38099776}"/>
              </a:ext>
            </a:extLst>
          </p:cNvPr>
          <p:cNvSpPr txBox="1"/>
          <p:nvPr/>
        </p:nvSpPr>
        <p:spPr>
          <a:xfrm>
            <a:off x="152400" y="676692"/>
            <a:ext cx="2590800" cy="2123658"/>
          </a:xfrm>
          <a:prstGeom prst="rect">
            <a:avLst/>
          </a:prstGeom>
          <a:solidFill>
            <a:schemeClr val="tx1">
              <a:alpha val="23000"/>
            </a:schemeClr>
          </a:solidFill>
          <a:ln>
            <a:solidFill>
              <a:schemeClr val="tx1"/>
            </a:solidFill>
          </a:ln>
        </p:spPr>
        <p:txBody>
          <a:bodyPr wrap="square" rtlCol="0">
            <a:spAutoFit/>
          </a:bodyPr>
          <a:lstStyle/>
          <a:p>
            <a:r>
              <a:rPr lang="en-US" dirty="0">
                <a:solidFill>
                  <a:srgbClr val="05FF1C"/>
                </a:solidFill>
              </a:rPr>
              <a:t>Terrestrial GPP state estimate: GPPSE</a:t>
            </a:r>
          </a:p>
          <a:p>
            <a:r>
              <a:rPr lang="en-US" sz="1200" dirty="0">
                <a:solidFill>
                  <a:srgbClr val="FFFF00"/>
                </a:solidFill>
              </a:rPr>
              <a:t>Kalman filter with fully-characterized errors</a:t>
            </a:r>
          </a:p>
          <a:p>
            <a:r>
              <a:rPr lang="en-US" sz="1200" dirty="0"/>
              <a:t>Basis set: </a:t>
            </a:r>
            <a:r>
              <a:rPr lang="en-US" sz="1200" dirty="0" err="1"/>
              <a:t>MsTMIP</a:t>
            </a:r>
            <a:r>
              <a:rPr lang="en-US" sz="1200" dirty="0"/>
              <a:t> EOFs</a:t>
            </a:r>
          </a:p>
          <a:p>
            <a:r>
              <a:rPr lang="en-US" sz="1200" dirty="0"/>
              <a:t>State vector: EOF amplitudes, nuisance parameters</a:t>
            </a:r>
          </a:p>
          <a:p>
            <a:r>
              <a:rPr lang="en-US" sz="1200" dirty="0"/>
              <a:t>Constraints: SIF, OCS, </a:t>
            </a:r>
            <a:r>
              <a:rPr lang="en-US" sz="1200" dirty="0" err="1"/>
              <a:t>NIRv,eddy</a:t>
            </a:r>
            <a:r>
              <a:rPr lang="en-US" sz="1200" dirty="0"/>
              <a:t> covariance</a:t>
            </a:r>
          </a:p>
          <a:p>
            <a:r>
              <a:rPr lang="en-US" sz="1200" dirty="0"/>
              <a:t>Prior: CASA-GFED 2xNPP</a:t>
            </a:r>
          </a:p>
        </p:txBody>
      </p:sp>
      <p:sp>
        <p:nvSpPr>
          <p:cNvPr id="6" name="TextBox 5">
            <a:extLst>
              <a:ext uri="{FF2B5EF4-FFF2-40B4-BE49-F238E27FC236}">
                <a16:creationId xmlns:a16="http://schemas.microsoft.com/office/drawing/2014/main" id="{697569E3-3012-CC46-922F-4C07F3C8AC61}"/>
              </a:ext>
            </a:extLst>
          </p:cNvPr>
          <p:cNvSpPr txBox="1"/>
          <p:nvPr/>
        </p:nvSpPr>
        <p:spPr>
          <a:xfrm>
            <a:off x="3124200" y="676692"/>
            <a:ext cx="2590800" cy="1754326"/>
          </a:xfrm>
          <a:prstGeom prst="rect">
            <a:avLst/>
          </a:prstGeom>
          <a:solidFill>
            <a:schemeClr val="tx1">
              <a:alpha val="23000"/>
            </a:schemeClr>
          </a:solidFill>
          <a:ln>
            <a:solidFill>
              <a:schemeClr val="tx1"/>
            </a:solidFill>
          </a:ln>
        </p:spPr>
        <p:txBody>
          <a:bodyPr wrap="square" rtlCol="0">
            <a:spAutoFit/>
          </a:bodyPr>
          <a:lstStyle/>
          <a:p>
            <a:r>
              <a:rPr lang="en-US" dirty="0">
                <a:solidFill>
                  <a:srgbClr val="05FF1C"/>
                </a:solidFill>
              </a:rPr>
              <a:t>Terrestrial respiration: </a:t>
            </a:r>
          </a:p>
          <a:p>
            <a:r>
              <a:rPr lang="en-US" dirty="0">
                <a:solidFill>
                  <a:srgbClr val="05FF1C"/>
                </a:solidFill>
              </a:rPr>
              <a:t>cp3 model</a:t>
            </a:r>
          </a:p>
          <a:p>
            <a:r>
              <a:rPr lang="en-US" sz="1200" dirty="0">
                <a:solidFill>
                  <a:srgbClr val="FFFF00"/>
                </a:solidFill>
              </a:rPr>
              <a:t>Simplified carbon pool model</a:t>
            </a:r>
          </a:p>
          <a:p>
            <a:r>
              <a:rPr lang="en-US" sz="1200" dirty="0"/>
              <a:t>State vector: spatially-varying constants </a:t>
            </a:r>
          </a:p>
          <a:p>
            <a:r>
              <a:rPr lang="en-US" sz="1200" dirty="0"/>
              <a:t>Prior: initially fitted to CASA respiration</a:t>
            </a:r>
          </a:p>
          <a:p>
            <a:r>
              <a:rPr lang="en-US" sz="1200" dirty="0"/>
              <a:t>Driven by inputs from GPPSE</a:t>
            </a:r>
          </a:p>
        </p:txBody>
      </p:sp>
      <p:sp>
        <p:nvSpPr>
          <p:cNvPr id="7" name="TextBox 6">
            <a:extLst>
              <a:ext uri="{FF2B5EF4-FFF2-40B4-BE49-F238E27FC236}">
                <a16:creationId xmlns:a16="http://schemas.microsoft.com/office/drawing/2014/main" id="{267F0B36-1D81-B54D-8F63-734EF5095306}"/>
              </a:ext>
            </a:extLst>
          </p:cNvPr>
          <p:cNvSpPr txBox="1"/>
          <p:nvPr/>
        </p:nvSpPr>
        <p:spPr>
          <a:xfrm>
            <a:off x="6172200" y="676692"/>
            <a:ext cx="2590800" cy="1846659"/>
          </a:xfrm>
          <a:prstGeom prst="rect">
            <a:avLst/>
          </a:prstGeom>
          <a:solidFill>
            <a:schemeClr val="tx1">
              <a:alpha val="23000"/>
            </a:schemeClr>
          </a:solidFill>
          <a:ln>
            <a:solidFill>
              <a:schemeClr val="tx1"/>
            </a:solidFill>
          </a:ln>
        </p:spPr>
        <p:txBody>
          <a:bodyPr wrap="square" rtlCol="0">
            <a:spAutoFit/>
          </a:bodyPr>
          <a:lstStyle/>
          <a:p>
            <a:r>
              <a:rPr lang="en-US" dirty="0">
                <a:solidFill>
                  <a:srgbClr val="05FF1C"/>
                </a:solidFill>
              </a:rPr>
              <a:t>Ocean </a:t>
            </a:r>
            <a:r>
              <a:rPr lang="en-US" i="1" dirty="0">
                <a:solidFill>
                  <a:srgbClr val="05FF1C"/>
                </a:solidFill>
              </a:rPr>
              <a:t>p</a:t>
            </a:r>
            <a:r>
              <a:rPr lang="en-US" dirty="0">
                <a:solidFill>
                  <a:srgbClr val="05FF1C"/>
                </a:solidFill>
              </a:rPr>
              <a:t>CO</a:t>
            </a:r>
            <a:r>
              <a:rPr lang="en-US" baseline="-25000" dirty="0">
                <a:solidFill>
                  <a:srgbClr val="05FF1C"/>
                </a:solidFill>
              </a:rPr>
              <a:t>2</a:t>
            </a:r>
            <a:r>
              <a:rPr lang="en-US" dirty="0">
                <a:solidFill>
                  <a:srgbClr val="05FF1C"/>
                </a:solidFill>
              </a:rPr>
              <a:t>:</a:t>
            </a:r>
          </a:p>
          <a:p>
            <a:r>
              <a:rPr lang="en-US" dirty="0">
                <a:solidFill>
                  <a:srgbClr val="05FF1C"/>
                </a:solidFill>
              </a:rPr>
              <a:t>Surface carbon state estimate (SCSE)</a:t>
            </a:r>
          </a:p>
          <a:p>
            <a:r>
              <a:rPr lang="en-US" sz="1200" dirty="0">
                <a:solidFill>
                  <a:srgbClr val="FFFF00"/>
                </a:solidFill>
              </a:rPr>
              <a:t>Kalman filter with fully-characterized errors</a:t>
            </a:r>
          </a:p>
          <a:p>
            <a:r>
              <a:rPr lang="en-US" sz="1200" dirty="0"/>
              <a:t>Basis set: CMIP5 EOFs</a:t>
            </a:r>
          </a:p>
          <a:p>
            <a:r>
              <a:rPr lang="en-US" sz="1200" dirty="0"/>
              <a:t>State vector: EOF amplitudes, </a:t>
            </a:r>
          </a:p>
          <a:p>
            <a:r>
              <a:rPr lang="en-US" sz="1200" dirty="0"/>
              <a:t>Constraints: SOCAT gridded 1x1 </a:t>
            </a:r>
          </a:p>
        </p:txBody>
      </p:sp>
      <p:sp>
        <p:nvSpPr>
          <p:cNvPr id="8" name="TextBox 7">
            <a:extLst>
              <a:ext uri="{FF2B5EF4-FFF2-40B4-BE49-F238E27FC236}">
                <a16:creationId xmlns:a16="http://schemas.microsoft.com/office/drawing/2014/main" id="{60D6D6B7-82CC-E94C-8DFB-43F4BFD49550}"/>
              </a:ext>
            </a:extLst>
          </p:cNvPr>
          <p:cNvSpPr txBox="1"/>
          <p:nvPr/>
        </p:nvSpPr>
        <p:spPr>
          <a:xfrm>
            <a:off x="1905000" y="3784937"/>
            <a:ext cx="4724400" cy="1231106"/>
          </a:xfrm>
          <a:prstGeom prst="rect">
            <a:avLst/>
          </a:prstGeom>
          <a:solidFill>
            <a:schemeClr val="tx1">
              <a:alpha val="23000"/>
            </a:schemeClr>
          </a:solidFill>
          <a:ln>
            <a:solidFill>
              <a:schemeClr val="tx1"/>
            </a:solidFill>
          </a:ln>
        </p:spPr>
        <p:txBody>
          <a:bodyPr wrap="square" rtlCol="0">
            <a:spAutoFit/>
          </a:bodyPr>
          <a:lstStyle/>
          <a:p>
            <a:r>
              <a:rPr lang="en-US" dirty="0">
                <a:solidFill>
                  <a:srgbClr val="05FF1C"/>
                </a:solidFill>
              </a:rPr>
              <a:t>CT-Next</a:t>
            </a:r>
          </a:p>
          <a:p>
            <a:r>
              <a:rPr lang="en-US" sz="1400" dirty="0"/>
              <a:t>Real uncertainties</a:t>
            </a:r>
            <a:r>
              <a:rPr lang="en-US" sz="1400" dirty="0">
                <a:solidFill>
                  <a:srgbClr val="FFFF00"/>
                </a:solidFill>
              </a:rPr>
              <a:t>!  </a:t>
            </a:r>
          </a:p>
          <a:p>
            <a:r>
              <a:rPr lang="en-US" sz="1400" dirty="0">
                <a:solidFill>
                  <a:srgbClr val="FFFF00"/>
                </a:solidFill>
              </a:rPr>
              <a:t>Sequential refinement </a:t>
            </a:r>
            <a:r>
              <a:rPr lang="en-US" sz="1400" dirty="0"/>
              <a:t>of priors from 3 component models</a:t>
            </a:r>
          </a:p>
          <a:p>
            <a:r>
              <a:rPr lang="en-US" sz="1400" dirty="0"/>
              <a:t>State space is same as prior models</a:t>
            </a:r>
          </a:p>
          <a:p>
            <a:r>
              <a:rPr lang="en-US" sz="1400" dirty="0"/>
              <a:t>First place CO2 measurement data are applied</a:t>
            </a:r>
          </a:p>
        </p:txBody>
      </p:sp>
      <p:sp>
        <p:nvSpPr>
          <p:cNvPr id="5" name="Right Arrow 4">
            <a:extLst>
              <a:ext uri="{FF2B5EF4-FFF2-40B4-BE49-F238E27FC236}">
                <a16:creationId xmlns:a16="http://schemas.microsoft.com/office/drawing/2014/main" id="{B967D2D4-5178-8D4E-9478-EF687A01C8F5}"/>
              </a:ext>
            </a:extLst>
          </p:cNvPr>
          <p:cNvSpPr/>
          <p:nvPr/>
        </p:nvSpPr>
        <p:spPr bwMode="auto">
          <a:xfrm rot="3318118">
            <a:off x="2023566" y="3154144"/>
            <a:ext cx="685800" cy="276999"/>
          </a:xfrm>
          <a:prstGeom prst="rightArrow">
            <a:avLst/>
          </a:prstGeom>
          <a:solidFill>
            <a:srgbClr val="C00000"/>
          </a:solid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1" name="Right Arrow 10">
            <a:extLst>
              <a:ext uri="{FF2B5EF4-FFF2-40B4-BE49-F238E27FC236}">
                <a16:creationId xmlns:a16="http://schemas.microsoft.com/office/drawing/2014/main" id="{F4CEB6E0-3835-4647-995B-2DF21D6F011D}"/>
              </a:ext>
            </a:extLst>
          </p:cNvPr>
          <p:cNvSpPr/>
          <p:nvPr/>
        </p:nvSpPr>
        <p:spPr bwMode="auto">
          <a:xfrm rot="7330801">
            <a:off x="6366965" y="3022612"/>
            <a:ext cx="685800" cy="276999"/>
          </a:xfrm>
          <a:prstGeom prst="rightArrow">
            <a:avLst/>
          </a:prstGeom>
          <a:solidFill>
            <a:srgbClr val="C00000"/>
          </a:solid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2" name="Right Arrow 11">
            <a:extLst>
              <a:ext uri="{FF2B5EF4-FFF2-40B4-BE49-F238E27FC236}">
                <a16:creationId xmlns:a16="http://schemas.microsoft.com/office/drawing/2014/main" id="{D73FB04C-F9E3-F847-BA34-CB3C0174E30C}"/>
              </a:ext>
            </a:extLst>
          </p:cNvPr>
          <p:cNvSpPr/>
          <p:nvPr/>
        </p:nvSpPr>
        <p:spPr bwMode="auto">
          <a:xfrm rot="5400000">
            <a:off x="4152899" y="3001526"/>
            <a:ext cx="685800" cy="276999"/>
          </a:xfrm>
          <a:prstGeom prst="rightArrow">
            <a:avLst/>
          </a:prstGeom>
          <a:solidFill>
            <a:srgbClr val="C00000"/>
          </a:solid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2" name="Rectangle 1">
            <a:extLst>
              <a:ext uri="{FF2B5EF4-FFF2-40B4-BE49-F238E27FC236}">
                <a16:creationId xmlns:a16="http://schemas.microsoft.com/office/drawing/2014/main" id="{0719B13F-163A-5C48-8622-361257C6B623}"/>
              </a:ext>
            </a:extLst>
          </p:cNvPr>
          <p:cNvSpPr/>
          <p:nvPr/>
        </p:nvSpPr>
        <p:spPr bwMode="auto">
          <a:xfrm>
            <a:off x="76199" y="483632"/>
            <a:ext cx="8839200" cy="4659868"/>
          </a:xfrm>
          <a:prstGeom prst="rect">
            <a:avLst/>
          </a:prstGeom>
          <a:solidFill>
            <a:schemeClr val="bg1">
              <a:alpha val="64000"/>
            </a:schemeClr>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extBox 8">
            <a:extLst>
              <a:ext uri="{FF2B5EF4-FFF2-40B4-BE49-F238E27FC236}">
                <a16:creationId xmlns:a16="http://schemas.microsoft.com/office/drawing/2014/main" id="{578AED30-E6BF-C445-8926-3BF43E99C598}"/>
              </a:ext>
            </a:extLst>
          </p:cNvPr>
          <p:cNvSpPr txBox="1"/>
          <p:nvPr/>
        </p:nvSpPr>
        <p:spPr>
          <a:xfrm>
            <a:off x="1537899" y="1014948"/>
            <a:ext cx="5638800" cy="3139321"/>
          </a:xfrm>
          <a:prstGeom prst="rect">
            <a:avLst/>
          </a:prstGeom>
          <a:solidFill>
            <a:schemeClr val="bg2">
              <a:lumMod val="50000"/>
            </a:schemeClr>
          </a:solidFill>
          <a:ln w="15875">
            <a:solidFill>
              <a:schemeClr val="tx1"/>
            </a:solidFill>
          </a:ln>
        </p:spPr>
        <p:txBody>
          <a:bodyPr wrap="square" lIns="274320" tIns="182880" bIns="182880" rtlCol="0">
            <a:spAutoFit/>
          </a:bodyPr>
          <a:lstStyle/>
          <a:p>
            <a:pPr algn="ctr"/>
            <a:r>
              <a:rPr lang="en-US" dirty="0">
                <a:solidFill>
                  <a:srgbClr val="FFFF00"/>
                </a:solidFill>
              </a:rPr>
              <a:t>Goals</a:t>
            </a:r>
          </a:p>
          <a:p>
            <a:endParaRPr lang="en-US" dirty="0"/>
          </a:p>
          <a:p>
            <a:pPr marL="285750" indent="-285750">
              <a:buFont typeface="Arial" panose="020B0604020202020204" pitchFamily="34" charset="0"/>
              <a:buChar char="•"/>
            </a:pPr>
            <a:r>
              <a:rPr lang="en-US" dirty="0"/>
              <a:t>Meaningful uncertainties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a:t>Flexible scales &amp; model </a:t>
            </a:r>
            <a:r>
              <a:rPr lang="en-US" dirty="0"/>
              <a:t>DOFs</a:t>
            </a:r>
          </a:p>
          <a:p>
            <a:endParaRPr lang="en-US" dirty="0"/>
          </a:p>
          <a:p>
            <a:pPr marL="285750" indent="-285750">
              <a:buFont typeface="Arial" panose="020B0604020202020204" pitchFamily="34" charset="0"/>
              <a:buChar char="•"/>
            </a:pPr>
            <a:r>
              <a:rPr lang="en-US" dirty="0"/>
              <a:t>Use of wider array of observational constraints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Better links to process-based models</a:t>
            </a:r>
          </a:p>
          <a:p>
            <a:endParaRPr lang="en-US" dirty="0">
              <a:solidFill>
                <a:srgbClr val="FFFF00"/>
              </a:solidFill>
            </a:endParaRPr>
          </a:p>
        </p:txBody>
      </p:sp>
    </p:spTree>
    <p:extLst>
      <p:ext uri="{BB962C8B-B14F-4D97-AF65-F5344CB8AC3E}">
        <p14:creationId xmlns:p14="http://schemas.microsoft.com/office/powerpoint/2010/main" val="3498300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EA10AF-EEF9-6E49-896D-67BD63FE47AE}" type="slidenum">
              <a:rPr lang="en-US" smtClean="0"/>
              <a:pPr/>
              <a:t>18</a:t>
            </a:fld>
            <a:endParaRPr lang="en-US" sz="750" i="1">
              <a:solidFill>
                <a:schemeClr val="tx1"/>
              </a:solidFill>
              <a:latin typeface="Arial Black" charset="0"/>
            </a:endParaRPr>
          </a:p>
        </p:txBody>
      </p:sp>
      <p:sp>
        <p:nvSpPr>
          <p:cNvPr id="10" name="TextBox 9"/>
          <p:cNvSpPr txBox="1"/>
          <p:nvPr/>
        </p:nvSpPr>
        <p:spPr>
          <a:xfrm>
            <a:off x="1428750" y="114300"/>
            <a:ext cx="6286500" cy="369332"/>
          </a:xfrm>
          <a:prstGeom prst="rect">
            <a:avLst/>
          </a:prstGeom>
          <a:noFill/>
        </p:spPr>
        <p:txBody>
          <a:bodyPr wrap="square" rtlCol="0">
            <a:spAutoFit/>
          </a:bodyPr>
          <a:lstStyle/>
          <a:p>
            <a:pPr algn="ctr"/>
            <a:r>
              <a:rPr lang="en-US" dirty="0">
                <a:solidFill>
                  <a:srgbClr val="FFFF00"/>
                </a:solidFill>
              </a:rPr>
              <a:t>CarbonTracker-Next structure</a:t>
            </a:r>
          </a:p>
        </p:txBody>
      </p:sp>
      <p:sp>
        <p:nvSpPr>
          <p:cNvPr id="3" name="TextBox 2">
            <a:extLst>
              <a:ext uri="{FF2B5EF4-FFF2-40B4-BE49-F238E27FC236}">
                <a16:creationId xmlns:a16="http://schemas.microsoft.com/office/drawing/2014/main" id="{54472939-C791-2549-A646-53FD38099776}"/>
              </a:ext>
            </a:extLst>
          </p:cNvPr>
          <p:cNvSpPr txBox="1"/>
          <p:nvPr/>
        </p:nvSpPr>
        <p:spPr>
          <a:xfrm>
            <a:off x="152400" y="676692"/>
            <a:ext cx="2590800" cy="2123658"/>
          </a:xfrm>
          <a:prstGeom prst="rect">
            <a:avLst/>
          </a:prstGeom>
          <a:solidFill>
            <a:schemeClr val="tx1">
              <a:alpha val="23000"/>
            </a:schemeClr>
          </a:solidFill>
          <a:ln>
            <a:solidFill>
              <a:schemeClr val="tx1"/>
            </a:solidFill>
          </a:ln>
        </p:spPr>
        <p:txBody>
          <a:bodyPr wrap="square" rtlCol="0">
            <a:spAutoFit/>
          </a:bodyPr>
          <a:lstStyle/>
          <a:p>
            <a:r>
              <a:rPr lang="en-US" dirty="0">
                <a:solidFill>
                  <a:srgbClr val="05FF1C"/>
                </a:solidFill>
              </a:rPr>
              <a:t>Terrestrial GPP state estimate: GPPSE</a:t>
            </a:r>
          </a:p>
          <a:p>
            <a:r>
              <a:rPr lang="en-US" sz="1200" dirty="0">
                <a:solidFill>
                  <a:srgbClr val="FFFF00"/>
                </a:solidFill>
              </a:rPr>
              <a:t>Kalman filter with fully-characterized errors</a:t>
            </a:r>
          </a:p>
          <a:p>
            <a:r>
              <a:rPr lang="en-US" sz="1200" dirty="0"/>
              <a:t>Basis set: </a:t>
            </a:r>
            <a:r>
              <a:rPr lang="en-US" sz="1200" dirty="0" err="1"/>
              <a:t>MsTMIP</a:t>
            </a:r>
            <a:r>
              <a:rPr lang="en-US" sz="1200" dirty="0"/>
              <a:t> EOFs</a:t>
            </a:r>
          </a:p>
          <a:p>
            <a:r>
              <a:rPr lang="en-US" sz="1200" dirty="0"/>
              <a:t>State vector: EOF amplitudes, nuisance parameters</a:t>
            </a:r>
          </a:p>
          <a:p>
            <a:r>
              <a:rPr lang="en-US" sz="1200" dirty="0"/>
              <a:t>Constraints: SIF, OCS, </a:t>
            </a:r>
            <a:r>
              <a:rPr lang="en-US" sz="1200" dirty="0" err="1"/>
              <a:t>NIRv</a:t>
            </a:r>
            <a:r>
              <a:rPr lang="en-US" sz="1200" dirty="0"/>
              <a:t>, eddy covariance</a:t>
            </a:r>
          </a:p>
          <a:p>
            <a:r>
              <a:rPr lang="en-US" sz="1200" dirty="0"/>
              <a:t>Prior: CASA-GFED 2xNPP</a:t>
            </a:r>
          </a:p>
        </p:txBody>
      </p:sp>
      <p:sp>
        <p:nvSpPr>
          <p:cNvPr id="6" name="TextBox 5">
            <a:extLst>
              <a:ext uri="{FF2B5EF4-FFF2-40B4-BE49-F238E27FC236}">
                <a16:creationId xmlns:a16="http://schemas.microsoft.com/office/drawing/2014/main" id="{697569E3-3012-CC46-922F-4C07F3C8AC61}"/>
              </a:ext>
            </a:extLst>
          </p:cNvPr>
          <p:cNvSpPr txBox="1"/>
          <p:nvPr/>
        </p:nvSpPr>
        <p:spPr>
          <a:xfrm>
            <a:off x="3124200" y="676692"/>
            <a:ext cx="2590800" cy="1754326"/>
          </a:xfrm>
          <a:prstGeom prst="rect">
            <a:avLst/>
          </a:prstGeom>
          <a:solidFill>
            <a:schemeClr val="tx1">
              <a:alpha val="23000"/>
            </a:schemeClr>
          </a:solidFill>
          <a:ln>
            <a:solidFill>
              <a:schemeClr val="tx1"/>
            </a:solidFill>
          </a:ln>
        </p:spPr>
        <p:txBody>
          <a:bodyPr wrap="square" rtlCol="0">
            <a:spAutoFit/>
          </a:bodyPr>
          <a:lstStyle/>
          <a:p>
            <a:r>
              <a:rPr lang="en-US" dirty="0">
                <a:solidFill>
                  <a:srgbClr val="05FF1C"/>
                </a:solidFill>
              </a:rPr>
              <a:t>Terrestrial respiration: </a:t>
            </a:r>
          </a:p>
          <a:p>
            <a:r>
              <a:rPr lang="en-US" dirty="0">
                <a:solidFill>
                  <a:srgbClr val="05FF1C"/>
                </a:solidFill>
              </a:rPr>
              <a:t>cp3 model</a:t>
            </a:r>
          </a:p>
          <a:p>
            <a:r>
              <a:rPr lang="en-US" sz="1200" dirty="0">
                <a:solidFill>
                  <a:srgbClr val="FFFF00"/>
                </a:solidFill>
              </a:rPr>
              <a:t>Simplified carbon pool model</a:t>
            </a:r>
          </a:p>
          <a:p>
            <a:r>
              <a:rPr lang="en-US" sz="1200" dirty="0"/>
              <a:t>State vector: spatially-varying constants </a:t>
            </a:r>
          </a:p>
          <a:p>
            <a:r>
              <a:rPr lang="en-US" sz="1200" dirty="0"/>
              <a:t>Prior: initially fitted to CASA respiration</a:t>
            </a:r>
          </a:p>
          <a:p>
            <a:r>
              <a:rPr lang="en-US" sz="1200" dirty="0"/>
              <a:t>Driven by inputs from GPPSE</a:t>
            </a:r>
          </a:p>
        </p:txBody>
      </p:sp>
      <p:sp>
        <p:nvSpPr>
          <p:cNvPr id="7" name="TextBox 6">
            <a:extLst>
              <a:ext uri="{FF2B5EF4-FFF2-40B4-BE49-F238E27FC236}">
                <a16:creationId xmlns:a16="http://schemas.microsoft.com/office/drawing/2014/main" id="{267F0B36-1D81-B54D-8F63-734EF5095306}"/>
              </a:ext>
            </a:extLst>
          </p:cNvPr>
          <p:cNvSpPr txBox="1"/>
          <p:nvPr/>
        </p:nvSpPr>
        <p:spPr>
          <a:xfrm>
            <a:off x="6172200" y="676692"/>
            <a:ext cx="2590800" cy="1846659"/>
          </a:xfrm>
          <a:prstGeom prst="rect">
            <a:avLst/>
          </a:prstGeom>
          <a:solidFill>
            <a:schemeClr val="tx1">
              <a:alpha val="23000"/>
            </a:schemeClr>
          </a:solidFill>
          <a:ln>
            <a:solidFill>
              <a:schemeClr val="tx1"/>
            </a:solidFill>
          </a:ln>
        </p:spPr>
        <p:txBody>
          <a:bodyPr wrap="square" rtlCol="0">
            <a:spAutoFit/>
          </a:bodyPr>
          <a:lstStyle/>
          <a:p>
            <a:r>
              <a:rPr lang="en-US" dirty="0">
                <a:solidFill>
                  <a:srgbClr val="05FF1C"/>
                </a:solidFill>
              </a:rPr>
              <a:t>Ocean </a:t>
            </a:r>
            <a:r>
              <a:rPr lang="en-US" i="1" dirty="0">
                <a:solidFill>
                  <a:srgbClr val="05FF1C"/>
                </a:solidFill>
              </a:rPr>
              <a:t>p</a:t>
            </a:r>
            <a:r>
              <a:rPr lang="en-US" dirty="0">
                <a:solidFill>
                  <a:srgbClr val="05FF1C"/>
                </a:solidFill>
              </a:rPr>
              <a:t>CO</a:t>
            </a:r>
            <a:r>
              <a:rPr lang="en-US" baseline="-25000" dirty="0">
                <a:solidFill>
                  <a:srgbClr val="05FF1C"/>
                </a:solidFill>
              </a:rPr>
              <a:t>2</a:t>
            </a:r>
            <a:r>
              <a:rPr lang="en-US" dirty="0">
                <a:solidFill>
                  <a:srgbClr val="05FF1C"/>
                </a:solidFill>
              </a:rPr>
              <a:t>:</a:t>
            </a:r>
          </a:p>
          <a:p>
            <a:r>
              <a:rPr lang="en-US" dirty="0">
                <a:solidFill>
                  <a:srgbClr val="05FF1C"/>
                </a:solidFill>
              </a:rPr>
              <a:t>Surface carbon state estimate (SCSE)</a:t>
            </a:r>
          </a:p>
          <a:p>
            <a:r>
              <a:rPr lang="en-US" sz="1200" dirty="0">
                <a:solidFill>
                  <a:srgbClr val="FFFF00"/>
                </a:solidFill>
              </a:rPr>
              <a:t>Kalman filter with fully-characterized errors</a:t>
            </a:r>
          </a:p>
          <a:p>
            <a:r>
              <a:rPr lang="en-US" sz="1200" dirty="0"/>
              <a:t>Basis set: CMIP5 EOFs</a:t>
            </a:r>
          </a:p>
          <a:p>
            <a:r>
              <a:rPr lang="en-US" sz="1200" dirty="0"/>
              <a:t>State vector: EOF amplitudes, </a:t>
            </a:r>
          </a:p>
          <a:p>
            <a:r>
              <a:rPr lang="en-US" sz="1200" dirty="0"/>
              <a:t>Constraints: SOCAT gridded 1x1 </a:t>
            </a:r>
          </a:p>
        </p:txBody>
      </p:sp>
      <p:sp>
        <p:nvSpPr>
          <p:cNvPr id="8" name="TextBox 7">
            <a:extLst>
              <a:ext uri="{FF2B5EF4-FFF2-40B4-BE49-F238E27FC236}">
                <a16:creationId xmlns:a16="http://schemas.microsoft.com/office/drawing/2014/main" id="{60D6D6B7-82CC-E94C-8DFB-43F4BFD49550}"/>
              </a:ext>
            </a:extLst>
          </p:cNvPr>
          <p:cNvSpPr txBox="1"/>
          <p:nvPr/>
        </p:nvSpPr>
        <p:spPr>
          <a:xfrm>
            <a:off x="1905000" y="3784937"/>
            <a:ext cx="4724400" cy="1231106"/>
          </a:xfrm>
          <a:prstGeom prst="rect">
            <a:avLst/>
          </a:prstGeom>
          <a:solidFill>
            <a:schemeClr val="tx1">
              <a:alpha val="23000"/>
            </a:schemeClr>
          </a:solidFill>
          <a:ln>
            <a:solidFill>
              <a:schemeClr val="tx1"/>
            </a:solidFill>
          </a:ln>
        </p:spPr>
        <p:txBody>
          <a:bodyPr wrap="square" rtlCol="0">
            <a:spAutoFit/>
          </a:bodyPr>
          <a:lstStyle/>
          <a:p>
            <a:r>
              <a:rPr lang="en-US" dirty="0">
                <a:solidFill>
                  <a:srgbClr val="05FF1C"/>
                </a:solidFill>
              </a:rPr>
              <a:t>CT-Next</a:t>
            </a:r>
          </a:p>
          <a:p>
            <a:r>
              <a:rPr lang="en-US" sz="1400" dirty="0"/>
              <a:t>Real uncertainties</a:t>
            </a:r>
            <a:r>
              <a:rPr lang="en-US" sz="1400" dirty="0">
                <a:solidFill>
                  <a:srgbClr val="FFFF00"/>
                </a:solidFill>
              </a:rPr>
              <a:t>!  </a:t>
            </a:r>
          </a:p>
          <a:p>
            <a:r>
              <a:rPr lang="en-US" sz="1400" dirty="0">
                <a:solidFill>
                  <a:srgbClr val="FFFF00"/>
                </a:solidFill>
              </a:rPr>
              <a:t>Sequential refinement </a:t>
            </a:r>
            <a:r>
              <a:rPr lang="en-US" sz="1400" dirty="0"/>
              <a:t>of priors from 3 component models</a:t>
            </a:r>
          </a:p>
          <a:p>
            <a:r>
              <a:rPr lang="en-US" sz="1400" dirty="0"/>
              <a:t>State space is same as prior models</a:t>
            </a:r>
          </a:p>
          <a:p>
            <a:r>
              <a:rPr lang="en-US" sz="1400" dirty="0"/>
              <a:t>First place CO2 measurement data are applied</a:t>
            </a:r>
          </a:p>
        </p:txBody>
      </p:sp>
      <p:sp>
        <p:nvSpPr>
          <p:cNvPr id="5" name="Right Arrow 4">
            <a:extLst>
              <a:ext uri="{FF2B5EF4-FFF2-40B4-BE49-F238E27FC236}">
                <a16:creationId xmlns:a16="http://schemas.microsoft.com/office/drawing/2014/main" id="{B967D2D4-5178-8D4E-9478-EF687A01C8F5}"/>
              </a:ext>
            </a:extLst>
          </p:cNvPr>
          <p:cNvSpPr/>
          <p:nvPr/>
        </p:nvSpPr>
        <p:spPr bwMode="auto">
          <a:xfrm rot="3318118">
            <a:off x="2023566" y="3154144"/>
            <a:ext cx="685800" cy="276999"/>
          </a:xfrm>
          <a:prstGeom prst="rightArrow">
            <a:avLst/>
          </a:prstGeom>
          <a:solidFill>
            <a:srgbClr val="C00000"/>
          </a:solid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1" name="Right Arrow 10">
            <a:extLst>
              <a:ext uri="{FF2B5EF4-FFF2-40B4-BE49-F238E27FC236}">
                <a16:creationId xmlns:a16="http://schemas.microsoft.com/office/drawing/2014/main" id="{F4CEB6E0-3835-4647-995B-2DF21D6F011D}"/>
              </a:ext>
            </a:extLst>
          </p:cNvPr>
          <p:cNvSpPr/>
          <p:nvPr/>
        </p:nvSpPr>
        <p:spPr bwMode="auto">
          <a:xfrm rot="7330801">
            <a:off x="6366965" y="3022612"/>
            <a:ext cx="685800" cy="276999"/>
          </a:xfrm>
          <a:prstGeom prst="rightArrow">
            <a:avLst/>
          </a:prstGeom>
          <a:solidFill>
            <a:srgbClr val="C00000"/>
          </a:solid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2" name="Right Arrow 11">
            <a:extLst>
              <a:ext uri="{FF2B5EF4-FFF2-40B4-BE49-F238E27FC236}">
                <a16:creationId xmlns:a16="http://schemas.microsoft.com/office/drawing/2014/main" id="{D73FB04C-F9E3-F847-BA34-CB3C0174E30C}"/>
              </a:ext>
            </a:extLst>
          </p:cNvPr>
          <p:cNvSpPr/>
          <p:nvPr/>
        </p:nvSpPr>
        <p:spPr bwMode="auto">
          <a:xfrm rot="5400000">
            <a:off x="4152899" y="3001526"/>
            <a:ext cx="685800" cy="276999"/>
          </a:xfrm>
          <a:prstGeom prst="rightArrow">
            <a:avLst/>
          </a:prstGeom>
          <a:solidFill>
            <a:srgbClr val="C00000"/>
          </a:solid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8294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EA10AF-EEF9-6E49-896D-67BD63FE47AE}" type="slidenum">
              <a:rPr lang="en-US" smtClean="0"/>
              <a:pPr/>
              <a:t>19</a:t>
            </a:fld>
            <a:endParaRPr lang="en-US" sz="750" i="1">
              <a:solidFill>
                <a:schemeClr val="tx1"/>
              </a:solidFill>
              <a:latin typeface="Arial Black" charset="0"/>
            </a:endParaRPr>
          </a:p>
        </p:txBody>
      </p:sp>
      <p:sp>
        <p:nvSpPr>
          <p:cNvPr id="10" name="TextBox 9"/>
          <p:cNvSpPr txBox="1"/>
          <p:nvPr/>
        </p:nvSpPr>
        <p:spPr>
          <a:xfrm>
            <a:off x="1428750" y="114300"/>
            <a:ext cx="6286500" cy="369332"/>
          </a:xfrm>
          <a:prstGeom prst="rect">
            <a:avLst/>
          </a:prstGeom>
          <a:noFill/>
        </p:spPr>
        <p:txBody>
          <a:bodyPr wrap="square" rtlCol="0">
            <a:spAutoFit/>
          </a:bodyPr>
          <a:lstStyle/>
          <a:p>
            <a:pPr algn="ctr"/>
            <a:r>
              <a:rPr lang="en-US" dirty="0">
                <a:solidFill>
                  <a:srgbClr val="FFFF00"/>
                </a:solidFill>
              </a:rPr>
              <a:t>CarbonTracker-Next structure</a:t>
            </a:r>
          </a:p>
        </p:txBody>
      </p:sp>
      <p:sp>
        <p:nvSpPr>
          <p:cNvPr id="3" name="TextBox 2">
            <a:extLst>
              <a:ext uri="{FF2B5EF4-FFF2-40B4-BE49-F238E27FC236}">
                <a16:creationId xmlns:a16="http://schemas.microsoft.com/office/drawing/2014/main" id="{54472939-C791-2549-A646-53FD38099776}"/>
              </a:ext>
            </a:extLst>
          </p:cNvPr>
          <p:cNvSpPr txBox="1"/>
          <p:nvPr/>
        </p:nvSpPr>
        <p:spPr>
          <a:xfrm>
            <a:off x="152400" y="676692"/>
            <a:ext cx="2590800" cy="2123658"/>
          </a:xfrm>
          <a:prstGeom prst="rect">
            <a:avLst/>
          </a:prstGeom>
          <a:solidFill>
            <a:schemeClr val="tx1">
              <a:alpha val="23000"/>
            </a:schemeClr>
          </a:solidFill>
          <a:ln>
            <a:solidFill>
              <a:schemeClr val="tx1"/>
            </a:solidFill>
          </a:ln>
        </p:spPr>
        <p:txBody>
          <a:bodyPr wrap="square" rtlCol="0">
            <a:spAutoFit/>
          </a:bodyPr>
          <a:lstStyle/>
          <a:p>
            <a:r>
              <a:rPr lang="en-US" dirty="0">
                <a:solidFill>
                  <a:srgbClr val="05FF1C"/>
                </a:solidFill>
              </a:rPr>
              <a:t>Terrestrial GPP state estimate: GPPSE</a:t>
            </a:r>
          </a:p>
          <a:p>
            <a:r>
              <a:rPr lang="en-US" sz="1200" dirty="0">
                <a:solidFill>
                  <a:srgbClr val="FFFF00"/>
                </a:solidFill>
              </a:rPr>
              <a:t>Kalman filter with fully-characterized errors</a:t>
            </a:r>
          </a:p>
          <a:p>
            <a:r>
              <a:rPr lang="en-US" sz="1200" dirty="0"/>
              <a:t>Basis set: </a:t>
            </a:r>
            <a:r>
              <a:rPr lang="en-US" sz="1200" dirty="0" err="1"/>
              <a:t>MsTMIP</a:t>
            </a:r>
            <a:r>
              <a:rPr lang="en-US" sz="1200" dirty="0"/>
              <a:t> EOFs</a:t>
            </a:r>
          </a:p>
          <a:p>
            <a:r>
              <a:rPr lang="en-US" sz="1200" dirty="0"/>
              <a:t>State vector: EOF amplitudes, nuisance parameters</a:t>
            </a:r>
          </a:p>
          <a:p>
            <a:r>
              <a:rPr lang="en-US" sz="1200" dirty="0"/>
              <a:t>Constraints: SIF, OCS, </a:t>
            </a:r>
            <a:r>
              <a:rPr lang="en-US" sz="1200" dirty="0" err="1"/>
              <a:t>NIRv,eddy</a:t>
            </a:r>
            <a:r>
              <a:rPr lang="en-US" sz="1200" dirty="0"/>
              <a:t> covariance</a:t>
            </a:r>
          </a:p>
          <a:p>
            <a:r>
              <a:rPr lang="en-US" sz="1200" dirty="0"/>
              <a:t>Prior: CASA-GFED 2xNPP</a:t>
            </a:r>
          </a:p>
        </p:txBody>
      </p:sp>
      <p:sp>
        <p:nvSpPr>
          <p:cNvPr id="6" name="TextBox 5">
            <a:extLst>
              <a:ext uri="{FF2B5EF4-FFF2-40B4-BE49-F238E27FC236}">
                <a16:creationId xmlns:a16="http://schemas.microsoft.com/office/drawing/2014/main" id="{697569E3-3012-CC46-922F-4C07F3C8AC61}"/>
              </a:ext>
            </a:extLst>
          </p:cNvPr>
          <p:cNvSpPr txBox="1"/>
          <p:nvPr/>
        </p:nvSpPr>
        <p:spPr>
          <a:xfrm>
            <a:off x="3124200" y="676692"/>
            <a:ext cx="2590800" cy="1754326"/>
          </a:xfrm>
          <a:prstGeom prst="rect">
            <a:avLst/>
          </a:prstGeom>
          <a:solidFill>
            <a:schemeClr val="tx1">
              <a:alpha val="23000"/>
            </a:schemeClr>
          </a:solidFill>
          <a:ln>
            <a:solidFill>
              <a:schemeClr val="tx1"/>
            </a:solidFill>
          </a:ln>
        </p:spPr>
        <p:txBody>
          <a:bodyPr wrap="square" rtlCol="0">
            <a:spAutoFit/>
          </a:bodyPr>
          <a:lstStyle/>
          <a:p>
            <a:r>
              <a:rPr lang="en-US" dirty="0">
                <a:solidFill>
                  <a:srgbClr val="05FF1C"/>
                </a:solidFill>
              </a:rPr>
              <a:t>Terrestrial respiration: </a:t>
            </a:r>
          </a:p>
          <a:p>
            <a:r>
              <a:rPr lang="en-US" dirty="0">
                <a:solidFill>
                  <a:srgbClr val="05FF1C"/>
                </a:solidFill>
              </a:rPr>
              <a:t>cp3 model</a:t>
            </a:r>
          </a:p>
          <a:p>
            <a:r>
              <a:rPr lang="en-US" sz="1200" dirty="0">
                <a:solidFill>
                  <a:srgbClr val="FFFF00"/>
                </a:solidFill>
              </a:rPr>
              <a:t>Simplified carbon pool model</a:t>
            </a:r>
          </a:p>
          <a:p>
            <a:r>
              <a:rPr lang="en-US" sz="1200" dirty="0"/>
              <a:t>State vector: spatially-varying constants </a:t>
            </a:r>
          </a:p>
          <a:p>
            <a:r>
              <a:rPr lang="en-US" sz="1200" dirty="0"/>
              <a:t>Prior: initially fitted to CASA respiration</a:t>
            </a:r>
          </a:p>
          <a:p>
            <a:r>
              <a:rPr lang="en-US" sz="1200" dirty="0"/>
              <a:t>Driven by inputs from GPPSE</a:t>
            </a:r>
          </a:p>
        </p:txBody>
      </p:sp>
      <p:sp>
        <p:nvSpPr>
          <p:cNvPr id="7" name="TextBox 6">
            <a:extLst>
              <a:ext uri="{FF2B5EF4-FFF2-40B4-BE49-F238E27FC236}">
                <a16:creationId xmlns:a16="http://schemas.microsoft.com/office/drawing/2014/main" id="{267F0B36-1D81-B54D-8F63-734EF5095306}"/>
              </a:ext>
            </a:extLst>
          </p:cNvPr>
          <p:cNvSpPr txBox="1"/>
          <p:nvPr/>
        </p:nvSpPr>
        <p:spPr>
          <a:xfrm>
            <a:off x="6172200" y="676692"/>
            <a:ext cx="2590800" cy="1846659"/>
          </a:xfrm>
          <a:prstGeom prst="rect">
            <a:avLst/>
          </a:prstGeom>
          <a:solidFill>
            <a:schemeClr val="tx1">
              <a:alpha val="23000"/>
            </a:schemeClr>
          </a:solidFill>
          <a:ln>
            <a:solidFill>
              <a:schemeClr val="tx1"/>
            </a:solidFill>
          </a:ln>
        </p:spPr>
        <p:txBody>
          <a:bodyPr wrap="square" rtlCol="0">
            <a:spAutoFit/>
          </a:bodyPr>
          <a:lstStyle/>
          <a:p>
            <a:r>
              <a:rPr lang="en-US" dirty="0">
                <a:solidFill>
                  <a:srgbClr val="05FF1C"/>
                </a:solidFill>
              </a:rPr>
              <a:t>Ocean </a:t>
            </a:r>
            <a:r>
              <a:rPr lang="en-US" i="1" dirty="0">
                <a:solidFill>
                  <a:srgbClr val="05FF1C"/>
                </a:solidFill>
              </a:rPr>
              <a:t>p</a:t>
            </a:r>
            <a:r>
              <a:rPr lang="en-US" dirty="0">
                <a:solidFill>
                  <a:srgbClr val="05FF1C"/>
                </a:solidFill>
              </a:rPr>
              <a:t>CO</a:t>
            </a:r>
            <a:r>
              <a:rPr lang="en-US" baseline="-25000" dirty="0">
                <a:solidFill>
                  <a:srgbClr val="05FF1C"/>
                </a:solidFill>
              </a:rPr>
              <a:t>2</a:t>
            </a:r>
            <a:r>
              <a:rPr lang="en-US" dirty="0">
                <a:solidFill>
                  <a:srgbClr val="05FF1C"/>
                </a:solidFill>
              </a:rPr>
              <a:t>:</a:t>
            </a:r>
          </a:p>
          <a:p>
            <a:r>
              <a:rPr lang="en-US" dirty="0">
                <a:solidFill>
                  <a:srgbClr val="05FF1C"/>
                </a:solidFill>
              </a:rPr>
              <a:t>Surface carbon state estimate (SCSE)</a:t>
            </a:r>
          </a:p>
          <a:p>
            <a:r>
              <a:rPr lang="en-US" sz="1200" dirty="0">
                <a:solidFill>
                  <a:srgbClr val="FFFF00"/>
                </a:solidFill>
              </a:rPr>
              <a:t>Kalman filter with fully-characterized errors</a:t>
            </a:r>
          </a:p>
          <a:p>
            <a:r>
              <a:rPr lang="en-US" sz="1200" dirty="0"/>
              <a:t>Basis set: CMIP5 EOFs</a:t>
            </a:r>
          </a:p>
          <a:p>
            <a:r>
              <a:rPr lang="en-US" sz="1200" dirty="0"/>
              <a:t>State vector: EOF amplitudes, </a:t>
            </a:r>
          </a:p>
          <a:p>
            <a:r>
              <a:rPr lang="en-US" sz="1200" dirty="0"/>
              <a:t>Constraints: SOCAT gridded 1x1 </a:t>
            </a:r>
          </a:p>
        </p:txBody>
      </p:sp>
      <p:sp>
        <p:nvSpPr>
          <p:cNvPr id="8" name="TextBox 7">
            <a:extLst>
              <a:ext uri="{FF2B5EF4-FFF2-40B4-BE49-F238E27FC236}">
                <a16:creationId xmlns:a16="http://schemas.microsoft.com/office/drawing/2014/main" id="{60D6D6B7-82CC-E94C-8DFB-43F4BFD49550}"/>
              </a:ext>
            </a:extLst>
          </p:cNvPr>
          <p:cNvSpPr txBox="1"/>
          <p:nvPr/>
        </p:nvSpPr>
        <p:spPr>
          <a:xfrm>
            <a:off x="1905000" y="3784937"/>
            <a:ext cx="4724400" cy="1231106"/>
          </a:xfrm>
          <a:prstGeom prst="rect">
            <a:avLst/>
          </a:prstGeom>
          <a:solidFill>
            <a:schemeClr val="tx1">
              <a:alpha val="23000"/>
            </a:schemeClr>
          </a:solidFill>
          <a:ln>
            <a:solidFill>
              <a:schemeClr val="tx1"/>
            </a:solidFill>
          </a:ln>
        </p:spPr>
        <p:txBody>
          <a:bodyPr wrap="square" rtlCol="0">
            <a:spAutoFit/>
          </a:bodyPr>
          <a:lstStyle/>
          <a:p>
            <a:r>
              <a:rPr lang="en-US" dirty="0">
                <a:solidFill>
                  <a:srgbClr val="05FF1C"/>
                </a:solidFill>
              </a:rPr>
              <a:t>CT-Next</a:t>
            </a:r>
          </a:p>
          <a:p>
            <a:r>
              <a:rPr lang="en-US" sz="1400" dirty="0"/>
              <a:t>Real uncertainties</a:t>
            </a:r>
            <a:r>
              <a:rPr lang="en-US" sz="1400" dirty="0">
                <a:solidFill>
                  <a:srgbClr val="FFFF00"/>
                </a:solidFill>
              </a:rPr>
              <a:t>!  </a:t>
            </a:r>
          </a:p>
          <a:p>
            <a:r>
              <a:rPr lang="en-US" sz="1400" dirty="0">
                <a:solidFill>
                  <a:srgbClr val="FFFF00"/>
                </a:solidFill>
              </a:rPr>
              <a:t>Sequential refinement </a:t>
            </a:r>
            <a:r>
              <a:rPr lang="en-US" sz="1400" dirty="0"/>
              <a:t>of priors from 3 component models</a:t>
            </a:r>
          </a:p>
          <a:p>
            <a:r>
              <a:rPr lang="en-US" sz="1400" dirty="0"/>
              <a:t>State space is same as prior models</a:t>
            </a:r>
          </a:p>
          <a:p>
            <a:r>
              <a:rPr lang="en-US" sz="1400" dirty="0"/>
              <a:t>First place CO2 measurement data are applied</a:t>
            </a:r>
          </a:p>
        </p:txBody>
      </p:sp>
      <p:sp>
        <p:nvSpPr>
          <p:cNvPr id="5" name="Right Arrow 4">
            <a:extLst>
              <a:ext uri="{FF2B5EF4-FFF2-40B4-BE49-F238E27FC236}">
                <a16:creationId xmlns:a16="http://schemas.microsoft.com/office/drawing/2014/main" id="{B967D2D4-5178-8D4E-9478-EF687A01C8F5}"/>
              </a:ext>
            </a:extLst>
          </p:cNvPr>
          <p:cNvSpPr/>
          <p:nvPr/>
        </p:nvSpPr>
        <p:spPr bwMode="auto">
          <a:xfrm rot="3318118">
            <a:off x="2023566" y="3154144"/>
            <a:ext cx="685800" cy="276999"/>
          </a:xfrm>
          <a:prstGeom prst="rightArrow">
            <a:avLst/>
          </a:prstGeom>
          <a:solidFill>
            <a:srgbClr val="C00000"/>
          </a:solid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1" name="Right Arrow 10">
            <a:extLst>
              <a:ext uri="{FF2B5EF4-FFF2-40B4-BE49-F238E27FC236}">
                <a16:creationId xmlns:a16="http://schemas.microsoft.com/office/drawing/2014/main" id="{F4CEB6E0-3835-4647-995B-2DF21D6F011D}"/>
              </a:ext>
            </a:extLst>
          </p:cNvPr>
          <p:cNvSpPr/>
          <p:nvPr/>
        </p:nvSpPr>
        <p:spPr bwMode="auto">
          <a:xfrm rot="7330801">
            <a:off x="6366965" y="3022612"/>
            <a:ext cx="685800" cy="276999"/>
          </a:xfrm>
          <a:prstGeom prst="rightArrow">
            <a:avLst/>
          </a:prstGeom>
          <a:solidFill>
            <a:srgbClr val="C00000"/>
          </a:solid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12" name="Right Arrow 11">
            <a:extLst>
              <a:ext uri="{FF2B5EF4-FFF2-40B4-BE49-F238E27FC236}">
                <a16:creationId xmlns:a16="http://schemas.microsoft.com/office/drawing/2014/main" id="{D73FB04C-F9E3-F847-BA34-CB3C0174E30C}"/>
              </a:ext>
            </a:extLst>
          </p:cNvPr>
          <p:cNvSpPr/>
          <p:nvPr/>
        </p:nvSpPr>
        <p:spPr bwMode="auto">
          <a:xfrm rot="5400000">
            <a:off x="4152899" y="3001526"/>
            <a:ext cx="685800" cy="276999"/>
          </a:xfrm>
          <a:prstGeom prst="rightArrow">
            <a:avLst/>
          </a:prstGeom>
          <a:solidFill>
            <a:srgbClr val="C00000"/>
          </a:solid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2" name="Rectangle 1">
            <a:extLst>
              <a:ext uri="{FF2B5EF4-FFF2-40B4-BE49-F238E27FC236}">
                <a16:creationId xmlns:a16="http://schemas.microsoft.com/office/drawing/2014/main" id="{0719B13F-163A-5C48-8622-361257C6B623}"/>
              </a:ext>
            </a:extLst>
          </p:cNvPr>
          <p:cNvSpPr/>
          <p:nvPr/>
        </p:nvSpPr>
        <p:spPr bwMode="auto">
          <a:xfrm>
            <a:off x="76199" y="483632"/>
            <a:ext cx="8839200" cy="4659868"/>
          </a:xfrm>
          <a:prstGeom prst="rect">
            <a:avLst/>
          </a:prstGeom>
          <a:solidFill>
            <a:schemeClr val="bg1">
              <a:alpha val="64000"/>
            </a:schemeClr>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extBox 8">
            <a:extLst>
              <a:ext uri="{FF2B5EF4-FFF2-40B4-BE49-F238E27FC236}">
                <a16:creationId xmlns:a16="http://schemas.microsoft.com/office/drawing/2014/main" id="{578AED30-E6BF-C445-8926-3BF43E99C598}"/>
              </a:ext>
            </a:extLst>
          </p:cNvPr>
          <p:cNvSpPr txBox="1"/>
          <p:nvPr/>
        </p:nvSpPr>
        <p:spPr>
          <a:xfrm>
            <a:off x="1380598" y="1024869"/>
            <a:ext cx="5782202" cy="2862322"/>
          </a:xfrm>
          <a:prstGeom prst="rect">
            <a:avLst/>
          </a:prstGeom>
          <a:solidFill>
            <a:schemeClr val="bg2">
              <a:lumMod val="50000"/>
            </a:schemeClr>
          </a:solidFill>
          <a:ln w="15875">
            <a:solidFill>
              <a:schemeClr val="tx1"/>
            </a:solidFill>
          </a:ln>
        </p:spPr>
        <p:txBody>
          <a:bodyPr wrap="square" lIns="274320" tIns="182880" bIns="182880" rtlCol="0">
            <a:spAutoFit/>
          </a:bodyPr>
          <a:lstStyle/>
          <a:p>
            <a:pPr marL="285750" indent="-285750">
              <a:buFont typeface="Arial" panose="020B0604020202020204" pitchFamily="34" charset="0"/>
              <a:buChar char="•"/>
            </a:pPr>
            <a:r>
              <a:rPr lang="en-US" dirty="0"/>
              <a:t>Can easily adapt regional scales and overall model DOFs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Full Bayesian characterization of uncertainties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of SIF, OCS, </a:t>
            </a:r>
            <a:r>
              <a:rPr lang="en-US" dirty="0" err="1"/>
              <a:t>NIRv</a:t>
            </a:r>
            <a:r>
              <a:rPr lang="en-US" dirty="0"/>
              <a:t>, </a:t>
            </a:r>
            <a:r>
              <a:rPr lang="en-US" i="1" dirty="0"/>
              <a:t>p</a:t>
            </a:r>
            <a:r>
              <a:rPr lang="en-US" dirty="0"/>
              <a:t>CO</a:t>
            </a:r>
            <a:r>
              <a:rPr lang="en-US" baseline="-25000" dirty="0"/>
              <a:t>2</a:t>
            </a:r>
            <a:r>
              <a:rPr lang="en-US" dirty="0"/>
              <a:t>, and eddy covariance data (CO, </a:t>
            </a:r>
            <a:r>
              <a:rPr lang="en-US" baseline="30000" dirty="0"/>
              <a:t>14</a:t>
            </a:r>
            <a:r>
              <a:rPr lang="en-US" dirty="0"/>
              <a:t>CO</a:t>
            </a:r>
            <a:r>
              <a:rPr lang="en-US" baseline="-25000" dirty="0"/>
              <a:t>2</a:t>
            </a:r>
            <a:r>
              <a:rPr lang="en-US" dirty="0"/>
              <a:t> down the road)</a:t>
            </a:r>
            <a:endParaRPr lang="en-US" baseline="-25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GPP and respiration modeled separately</a:t>
            </a:r>
          </a:p>
        </p:txBody>
      </p:sp>
    </p:spTree>
    <p:extLst>
      <p:ext uri="{BB962C8B-B14F-4D97-AF65-F5344CB8AC3E}">
        <p14:creationId xmlns:p14="http://schemas.microsoft.com/office/powerpoint/2010/main" val="300153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32000AF-58C9-1545-AA69-9F7C91C81693}"/>
              </a:ext>
            </a:extLst>
          </p:cNvPr>
          <p:cNvPicPr>
            <a:picLocks/>
          </p:cNvPicPr>
          <p:nvPr/>
        </p:nvPicPr>
        <p:blipFill rotWithShape="1">
          <a:blip r:embed="rId3"/>
          <a:srcRect t="346" b="50000"/>
          <a:stretch/>
        </p:blipFill>
        <p:spPr>
          <a:xfrm>
            <a:off x="5760720" y="565390"/>
            <a:ext cx="1463040" cy="4596518"/>
          </a:xfrm>
          <a:prstGeom prst="rect">
            <a:avLst/>
          </a:prstGeom>
        </p:spPr>
      </p:pic>
      <p:pic>
        <p:nvPicPr>
          <p:cNvPr id="7" name="Picture 6">
            <a:extLst>
              <a:ext uri="{FF2B5EF4-FFF2-40B4-BE49-F238E27FC236}">
                <a16:creationId xmlns:a16="http://schemas.microsoft.com/office/drawing/2014/main" id="{BB64376B-D1C8-B549-9019-AB2DF4257841}"/>
              </a:ext>
            </a:extLst>
          </p:cNvPr>
          <p:cNvPicPr>
            <a:picLocks/>
          </p:cNvPicPr>
          <p:nvPr/>
        </p:nvPicPr>
        <p:blipFill rotWithShape="1">
          <a:blip r:embed="rId3"/>
          <a:srcRect t="50345"/>
          <a:stretch/>
        </p:blipFill>
        <p:spPr>
          <a:xfrm>
            <a:off x="7223760" y="565390"/>
            <a:ext cx="1463040" cy="4596518"/>
          </a:xfrm>
          <a:prstGeom prst="rect">
            <a:avLst/>
          </a:prstGeom>
        </p:spPr>
      </p:pic>
      <p:sp>
        <p:nvSpPr>
          <p:cNvPr id="2" name="Title 1"/>
          <p:cNvSpPr>
            <a:spLocks noGrp="1"/>
          </p:cNvSpPr>
          <p:nvPr>
            <p:ph type="title"/>
          </p:nvPr>
        </p:nvSpPr>
        <p:spPr>
          <a:xfrm>
            <a:off x="0" y="76200"/>
            <a:ext cx="8077200" cy="438150"/>
          </a:xfrm>
        </p:spPr>
        <p:txBody>
          <a:bodyPr anchor="t"/>
          <a:lstStyle/>
          <a:p>
            <a:pPr algn="l"/>
            <a:r>
              <a:rPr lang="en-US" sz="1800" dirty="0">
                <a:solidFill>
                  <a:srgbClr val="FFFF00"/>
                </a:solidFill>
              </a:rPr>
              <a:t>The Terrestrial Photosynthesis State Estimate (TPSE)</a:t>
            </a:r>
            <a:endParaRPr lang="en-US" sz="15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2</a:t>
            </a:fld>
            <a:endParaRPr lang="en-US"/>
          </a:p>
        </p:txBody>
      </p:sp>
      <p:sp>
        <p:nvSpPr>
          <p:cNvPr id="5" name="TextBox 4">
            <a:extLst>
              <a:ext uri="{FF2B5EF4-FFF2-40B4-BE49-F238E27FC236}">
                <a16:creationId xmlns:a16="http://schemas.microsoft.com/office/drawing/2014/main" id="{E59877FF-EFDC-D542-AB7B-D6E802A29890}"/>
              </a:ext>
            </a:extLst>
          </p:cNvPr>
          <p:cNvSpPr txBox="1"/>
          <p:nvPr/>
        </p:nvSpPr>
        <p:spPr>
          <a:xfrm>
            <a:off x="32239" y="748189"/>
            <a:ext cx="5073162" cy="3754874"/>
          </a:xfrm>
          <a:prstGeom prst="rect">
            <a:avLst/>
          </a:prstGeom>
          <a:noFill/>
        </p:spPr>
        <p:txBody>
          <a:bodyPr wrap="square" rtlCol="0">
            <a:spAutoFit/>
          </a:bodyPr>
          <a:lstStyle/>
          <a:p>
            <a:r>
              <a:rPr lang="en-US" sz="1400" dirty="0"/>
              <a:t>GPP represented as the weighted sum of spatial patterns</a:t>
            </a:r>
          </a:p>
          <a:p>
            <a:r>
              <a:rPr lang="en-US" sz="1400" dirty="0">
                <a:solidFill>
                  <a:srgbClr val="05FF1C"/>
                </a:solidFill>
              </a:rPr>
              <a:t>	Derived from EOFs of </a:t>
            </a:r>
            <a:r>
              <a:rPr lang="en-US" sz="1400" dirty="0" err="1">
                <a:solidFill>
                  <a:srgbClr val="05FF1C"/>
                </a:solidFill>
              </a:rPr>
              <a:t>MsTMIP</a:t>
            </a:r>
            <a:r>
              <a:rPr lang="en-US" sz="1400" dirty="0">
                <a:solidFill>
                  <a:srgbClr val="05FF1C"/>
                </a:solidFill>
              </a:rPr>
              <a:t> simulations</a:t>
            </a:r>
          </a:p>
          <a:p>
            <a:r>
              <a:rPr lang="en-US" sz="1400" dirty="0">
                <a:solidFill>
                  <a:srgbClr val="05FF1C"/>
                </a:solidFill>
              </a:rPr>
              <a:t>	Compact basis set</a:t>
            </a:r>
          </a:p>
          <a:p>
            <a:endParaRPr lang="en-US" sz="1400" dirty="0">
              <a:solidFill>
                <a:srgbClr val="05FF1C"/>
              </a:solidFill>
            </a:endParaRPr>
          </a:p>
          <a:p>
            <a:r>
              <a:rPr lang="en-US" sz="1400" dirty="0"/>
              <a:t>The state vector is time-varying amplitudes of each pattern</a:t>
            </a:r>
          </a:p>
          <a:p>
            <a:endParaRPr lang="en-US" sz="1400" dirty="0">
              <a:solidFill>
                <a:srgbClr val="05FF1C"/>
              </a:solidFill>
            </a:endParaRPr>
          </a:p>
          <a:p>
            <a:r>
              <a:rPr lang="en-US" sz="1400" dirty="0"/>
              <a:t>Full-rank Kalman filter</a:t>
            </a:r>
          </a:p>
          <a:p>
            <a:pPr lvl="1"/>
            <a:r>
              <a:rPr lang="en-US" sz="1400" dirty="0">
                <a:solidFill>
                  <a:srgbClr val="05FF1C"/>
                </a:solidFill>
              </a:rPr>
              <a:t>Linear dynamics (modified persistence)</a:t>
            </a:r>
          </a:p>
          <a:p>
            <a:endParaRPr lang="en-US" sz="1400" dirty="0">
              <a:solidFill>
                <a:srgbClr val="05FF1C"/>
              </a:solidFill>
            </a:endParaRPr>
          </a:p>
          <a:p>
            <a:r>
              <a:rPr lang="en-US" sz="1400" dirty="0"/>
              <a:t>Estimates differences from CASA-derived GPP</a:t>
            </a:r>
          </a:p>
          <a:p>
            <a:r>
              <a:rPr lang="en-US" sz="1400" dirty="0">
                <a:solidFill>
                  <a:srgbClr val="05FF1C"/>
                </a:solidFill>
              </a:rPr>
              <a:t>	</a:t>
            </a:r>
          </a:p>
          <a:p>
            <a:r>
              <a:rPr lang="en-US" sz="1400" dirty="0"/>
              <a:t>Full characterization of uncertainties for arbitrary regions</a:t>
            </a:r>
          </a:p>
          <a:p>
            <a:pPr lvl="1"/>
            <a:r>
              <a:rPr lang="en-US" sz="1400" dirty="0">
                <a:solidFill>
                  <a:srgbClr val="05FF1C"/>
                </a:solidFill>
              </a:rPr>
              <a:t>Grid cells</a:t>
            </a:r>
          </a:p>
          <a:p>
            <a:pPr lvl="1"/>
            <a:r>
              <a:rPr lang="en-US" sz="1400" dirty="0">
                <a:solidFill>
                  <a:srgbClr val="05FF1C"/>
                </a:solidFill>
              </a:rPr>
              <a:t>Countries</a:t>
            </a:r>
          </a:p>
          <a:p>
            <a:pPr lvl="1"/>
            <a:r>
              <a:rPr lang="en-US" sz="1400" dirty="0">
                <a:solidFill>
                  <a:srgbClr val="05FF1C"/>
                </a:solidFill>
              </a:rPr>
              <a:t>Ecoregions</a:t>
            </a:r>
          </a:p>
          <a:p>
            <a:endParaRPr lang="en-US" sz="1400" dirty="0">
              <a:solidFill>
                <a:srgbClr val="05FF1C"/>
              </a:solidFill>
            </a:endParaRPr>
          </a:p>
          <a:p>
            <a:r>
              <a:rPr lang="en-US" sz="1400" dirty="0"/>
              <a:t>Intended as prior for </a:t>
            </a:r>
            <a:r>
              <a:rPr lang="en-US" sz="1400" dirty="0" err="1"/>
              <a:t>CarbonTracker</a:t>
            </a:r>
            <a:endParaRPr lang="en-US" sz="1400" dirty="0"/>
          </a:p>
        </p:txBody>
      </p:sp>
      <p:sp>
        <p:nvSpPr>
          <p:cNvPr id="12" name="TextBox 11">
            <a:extLst>
              <a:ext uri="{FF2B5EF4-FFF2-40B4-BE49-F238E27FC236}">
                <a16:creationId xmlns:a16="http://schemas.microsoft.com/office/drawing/2014/main" id="{FC91E528-4D4C-0B45-A948-27999A0302C5}"/>
              </a:ext>
            </a:extLst>
          </p:cNvPr>
          <p:cNvSpPr txBox="1"/>
          <p:nvPr/>
        </p:nvSpPr>
        <p:spPr>
          <a:xfrm>
            <a:off x="5562600" y="133350"/>
            <a:ext cx="3377969" cy="415498"/>
          </a:xfrm>
          <a:prstGeom prst="rect">
            <a:avLst/>
          </a:prstGeom>
          <a:noFill/>
        </p:spPr>
        <p:txBody>
          <a:bodyPr wrap="square" rtlCol="0">
            <a:spAutoFit/>
          </a:bodyPr>
          <a:lstStyle/>
          <a:p>
            <a:pPr algn="ctr"/>
            <a:r>
              <a:rPr lang="en-US" sz="1000" dirty="0">
                <a:solidFill>
                  <a:schemeClr val="accent1">
                    <a:lumMod val="20000"/>
                    <a:lumOff val="80000"/>
                  </a:schemeClr>
                </a:solidFill>
              </a:rPr>
              <a:t>Leading EOFs of </a:t>
            </a:r>
            <a:r>
              <a:rPr lang="en-US" sz="1000" dirty="0" err="1">
                <a:solidFill>
                  <a:schemeClr val="accent1">
                    <a:lumMod val="20000"/>
                    <a:lumOff val="80000"/>
                  </a:schemeClr>
                </a:solidFill>
              </a:rPr>
              <a:t>MsTMIP</a:t>
            </a:r>
            <a:r>
              <a:rPr lang="en-US" sz="1000" dirty="0">
                <a:solidFill>
                  <a:schemeClr val="accent1">
                    <a:lumMod val="20000"/>
                    <a:lumOff val="80000"/>
                  </a:schemeClr>
                </a:solidFill>
              </a:rPr>
              <a:t> v2.0 GPP over </a:t>
            </a:r>
          </a:p>
          <a:p>
            <a:pPr algn="ctr"/>
            <a:r>
              <a:rPr lang="en-US" sz="1000" dirty="0" err="1">
                <a:solidFill>
                  <a:schemeClr val="accent1">
                    <a:lumMod val="20000"/>
                    <a:lumOff val="80000"/>
                  </a:schemeClr>
                </a:solidFill>
              </a:rPr>
              <a:t>TransCom</a:t>
            </a:r>
            <a:r>
              <a:rPr lang="en-US" sz="1000" dirty="0">
                <a:solidFill>
                  <a:schemeClr val="accent1">
                    <a:lumMod val="20000"/>
                    <a:lumOff val="80000"/>
                  </a:schemeClr>
                </a:solidFill>
              </a:rPr>
              <a:t> region 2 (N. America temperate)</a:t>
            </a:r>
          </a:p>
        </p:txBody>
      </p:sp>
    </p:spTree>
    <p:extLst>
      <p:ext uri="{BB962C8B-B14F-4D97-AF65-F5344CB8AC3E}">
        <p14:creationId xmlns:p14="http://schemas.microsoft.com/office/powerpoint/2010/main" val="183842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92" y="57150"/>
            <a:ext cx="8077200" cy="457200"/>
          </a:xfrm>
        </p:spPr>
        <p:txBody>
          <a:bodyPr anchor="t"/>
          <a:lstStyle/>
          <a:p>
            <a:pPr algn="l"/>
            <a:r>
              <a:rPr lang="en-US" sz="2400" dirty="0">
                <a:solidFill>
                  <a:srgbClr val="FFFF00"/>
                </a:solidFill>
              </a:rPr>
              <a:t>TPSE Simulation Experiment</a:t>
            </a:r>
            <a:br>
              <a:rPr lang="en-US" sz="1800" dirty="0">
                <a:solidFill>
                  <a:srgbClr val="FFFF00"/>
                </a:solidFill>
              </a:rPr>
            </a:br>
            <a:br>
              <a:rPr lang="en-US" sz="1800" dirty="0">
                <a:solidFill>
                  <a:srgbClr val="FFFF00"/>
                </a:solidFill>
              </a:rPr>
            </a:br>
            <a:endParaRPr lang="en-US" sz="15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3</a:t>
            </a:fld>
            <a:endParaRPr lang="en-US"/>
          </a:p>
        </p:txBody>
      </p:sp>
      <p:sp>
        <p:nvSpPr>
          <p:cNvPr id="5" name="TextBox 4">
            <a:extLst>
              <a:ext uri="{FF2B5EF4-FFF2-40B4-BE49-F238E27FC236}">
                <a16:creationId xmlns:a16="http://schemas.microsoft.com/office/drawing/2014/main" id="{94070309-0E9A-9B49-BCDE-962D26C72B25}"/>
              </a:ext>
            </a:extLst>
          </p:cNvPr>
          <p:cNvSpPr txBox="1"/>
          <p:nvPr/>
        </p:nvSpPr>
        <p:spPr>
          <a:xfrm>
            <a:off x="102848" y="402164"/>
            <a:ext cx="4158511" cy="3768789"/>
          </a:xfrm>
          <a:prstGeom prst="rect">
            <a:avLst/>
          </a:prstGeom>
          <a:noFill/>
        </p:spPr>
        <p:txBody>
          <a:bodyPr wrap="none" rtlCol="0">
            <a:spAutoFit/>
          </a:bodyPr>
          <a:lstStyle/>
          <a:p>
            <a:pPr>
              <a:lnSpc>
                <a:spcPct val="150000"/>
              </a:lnSpc>
            </a:pPr>
            <a:r>
              <a:rPr lang="en-US" sz="1200" dirty="0">
                <a:solidFill>
                  <a:srgbClr val="05FF1C"/>
                </a:solidFill>
              </a:rPr>
              <a:t>To tune Kalman filter parameters, determine no. modes,</a:t>
            </a:r>
          </a:p>
          <a:p>
            <a:pPr>
              <a:lnSpc>
                <a:spcPct val="150000"/>
              </a:lnSpc>
            </a:pPr>
            <a:r>
              <a:rPr lang="en-US" sz="1200" dirty="0">
                <a:solidFill>
                  <a:srgbClr val="05FF1C"/>
                </a:solidFill>
              </a:rPr>
              <a:t>and to evaluate performance</a:t>
            </a:r>
          </a:p>
          <a:p>
            <a:pPr>
              <a:lnSpc>
                <a:spcPct val="150000"/>
              </a:lnSpc>
            </a:pPr>
            <a:endParaRPr lang="en-US" sz="1100" dirty="0"/>
          </a:p>
          <a:p>
            <a:pPr marL="285750" indent="-285750">
              <a:lnSpc>
                <a:spcPct val="150000"/>
              </a:lnSpc>
              <a:buFont typeface="Arial" panose="020B0604020202020204" pitchFamily="34" charset="0"/>
              <a:buChar char="•"/>
            </a:pPr>
            <a:r>
              <a:rPr lang="en-US" sz="1400" dirty="0"/>
              <a:t>Artificial truth is SiB4</a:t>
            </a:r>
          </a:p>
          <a:p>
            <a:pPr marL="285750" indent="-285750">
              <a:lnSpc>
                <a:spcPct val="150000"/>
              </a:lnSpc>
              <a:buFont typeface="Arial" panose="020B0604020202020204" pitchFamily="34" charset="0"/>
              <a:buChar char="•"/>
            </a:pPr>
            <a:r>
              <a:rPr lang="en-US" sz="1400" dirty="0"/>
              <a:t>Starting guess is GFED4.1s GPP </a:t>
            </a:r>
            <a:r>
              <a:rPr lang="en-US" sz="1400" dirty="0">
                <a:solidFill>
                  <a:schemeClr val="tx1">
                    <a:lumMod val="65000"/>
                  </a:schemeClr>
                </a:solidFill>
              </a:rPr>
              <a:t>(= NPP x 2)</a:t>
            </a:r>
          </a:p>
          <a:p>
            <a:pPr marL="285750" indent="-285750">
              <a:lnSpc>
                <a:spcPct val="150000"/>
              </a:lnSpc>
              <a:buFont typeface="Arial" panose="020B0604020202020204" pitchFamily="34" charset="0"/>
              <a:buChar char="•"/>
            </a:pPr>
            <a:r>
              <a:rPr lang="en-US" sz="1400" dirty="0"/>
              <a:t>Using basis set derived from </a:t>
            </a:r>
            <a:r>
              <a:rPr lang="en-US" sz="1400" dirty="0" err="1"/>
              <a:t>MsTMIP</a:t>
            </a:r>
            <a:r>
              <a:rPr lang="en-US" sz="1400" dirty="0"/>
              <a:t> </a:t>
            </a:r>
          </a:p>
          <a:p>
            <a:pPr marL="285750" indent="-285750">
              <a:lnSpc>
                <a:spcPct val="150000"/>
              </a:lnSpc>
              <a:buFont typeface="Arial" panose="020B0604020202020204" pitchFamily="34" charset="0"/>
              <a:buChar char="•"/>
            </a:pPr>
            <a:r>
              <a:rPr lang="en-US" sz="1400" dirty="0"/>
              <a:t>Synthetic measurements</a:t>
            </a:r>
          </a:p>
          <a:p>
            <a:pPr marL="742950" lvl="1" indent="-285750">
              <a:lnSpc>
                <a:spcPct val="150000"/>
              </a:lnSpc>
              <a:buFont typeface="Arial" panose="020B0604020202020204" pitchFamily="34" charset="0"/>
              <a:buChar char="•"/>
            </a:pPr>
            <a:r>
              <a:rPr lang="en-US" sz="1400" dirty="0">
                <a:solidFill>
                  <a:schemeClr val="tx1">
                    <a:lumMod val="65000"/>
                  </a:schemeClr>
                </a:solidFill>
              </a:rPr>
              <a:t>Observations are grid cell SiB4 GPP </a:t>
            </a:r>
          </a:p>
          <a:p>
            <a:pPr marL="742950" lvl="1" indent="-285750">
              <a:lnSpc>
                <a:spcPct val="150000"/>
              </a:lnSpc>
              <a:buFont typeface="Arial" panose="020B0604020202020204" pitchFamily="34" charset="0"/>
              <a:buChar char="•"/>
            </a:pPr>
            <a:r>
              <a:rPr lang="en-US" sz="1400" dirty="0">
                <a:solidFill>
                  <a:schemeClr val="tx1">
                    <a:lumMod val="65000"/>
                  </a:schemeClr>
                </a:solidFill>
              </a:rPr>
              <a:t>4 </a:t>
            </a:r>
            <a:r>
              <a:rPr lang="en-US" sz="1400" dirty="0" err="1">
                <a:solidFill>
                  <a:schemeClr val="tx1">
                    <a:lumMod val="65000"/>
                  </a:schemeClr>
                </a:solidFill>
              </a:rPr>
              <a:t>μmol</a:t>
            </a:r>
            <a:r>
              <a:rPr lang="en-US" sz="1400" dirty="0">
                <a:solidFill>
                  <a:schemeClr val="tx1">
                    <a:lumMod val="65000"/>
                  </a:schemeClr>
                </a:solidFill>
              </a:rPr>
              <a:t> m</a:t>
            </a:r>
            <a:r>
              <a:rPr lang="en-US" sz="1400" baseline="30000" dirty="0">
                <a:solidFill>
                  <a:schemeClr val="tx1">
                    <a:lumMod val="65000"/>
                  </a:schemeClr>
                </a:solidFill>
              </a:rPr>
              <a:t>-2</a:t>
            </a:r>
            <a:r>
              <a:rPr lang="en-US" sz="1400" dirty="0">
                <a:solidFill>
                  <a:schemeClr val="tx1">
                    <a:lumMod val="65000"/>
                  </a:schemeClr>
                </a:solidFill>
              </a:rPr>
              <a:t> s</a:t>
            </a:r>
            <a:r>
              <a:rPr lang="en-US" sz="1400" baseline="30000" dirty="0">
                <a:solidFill>
                  <a:schemeClr val="tx1">
                    <a:lumMod val="65000"/>
                  </a:schemeClr>
                </a:solidFill>
              </a:rPr>
              <a:t>-1</a:t>
            </a:r>
            <a:r>
              <a:rPr lang="en-US" sz="1400" dirty="0">
                <a:solidFill>
                  <a:schemeClr val="tx1">
                    <a:lumMod val="65000"/>
                  </a:schemeClr>
                </a:solidFill>
              </a:rPr>
              <a:t> random noise added</a:t>
            </a:r>
          </a:p>
          <a:p>
            <a:pPr marL="742950" lvl="1" indent="-285750">
              <a:lnSpc>
                <a:spcPct val="150000"/>
              </a:lnSpc>
              <a:buFont typeface="Arial" panose="020B0604020202020204" pitchFamily="34" charset="0"/>
              <a:buChar char="•"/>
            </a:pPr>
            <a:r>
              <a:rPr lang="en-US" sz="1400" dirty="0">
                <a:solidFill>
                  <a:schemeClr val="tx1">
                    <a:lumMod val="65000"/>
                  </a:schemeClr>
                </a:solidFill>
              </a:rPr>
              <a:t>200 synthetic observations per month</a:t>
            </a:r>
          </a:p>
          <a:p>
            <a:pPr marL="742950" lvl="1" indent="-285750">
              <a:lnSpc>
                <a:spcPct val="150000"/>
              </a:lnSpc>
              <a:buFont typeface="Arial" panose="020B0604020202020204" pitchFamily="34" charset="0"/>
              <a:buChar char="•"/>
            </a:pPr>
            <a:r>
              <a:rPr lang="en-US" sz="1400" dirty="0">
                <a:solidFill>
                  <a:schemeClr val="tx1">
                    <a:lumMod val="65000"/>
                  </a:schemeClr>
                </a:solidFill>
              </a:rPr>
              <a:t>Randomly distributed over all land points</a:t>
            </a:r>
          </a:p>
          <a:p>
            <a:pPr marL="285750" indent="-285750">
              <a:lnSpc>
                <a:spcPct val="150000"/>
              </a:lnSpc>
              <a:buFont typeface="Arial" panose="020B0604020202020204" pitchFamily="34" charset="0"/>
              <a:buChar char="•"/>
            </a:pPr>
            <a:r>
              <a:rPr lang="en-US" sz="1400" dirty="0"/>
              <a:t>120 modes per Transcom region</a:t>
            </a:r>
          </a:p>
        </p:txBody>
      </p:sp>
      <p:pic>
        <p:nvPicPr>
          <p:cNvPr id="8" name="Picture 7">
            <a:extLst>
              <a:ext uri="{FF2B5EF4-FFF2-40B4-BE49-F238E27FC236}">
                <a16:creationId xmlns:a16="http://schemas.microsoft.com/office/drawing/2014/main" id="{88A8A538-CF7E-2949-9A73-12534170F195}"/>
              </a:ext>
            </a:extLst>
          </p:cNvPr>
          <p:cNvPicPr>
            <a:picLocks noChangeAspect="1"/>
          </p:cNvPicPr>
          <p:nvPr/>
        </p:nvPicPr>
        <p:blipFill>
          <a:blip r:embed="rId3"/>
          <a:stretch>
            <a:fillRect/>
          </a:stretch>
        </p:blipFill>
        <p:spPr>
          <a:xfrm>
            <a:off x="5257799" y="274320"/>
            <a:ext cx="3593592" cy="4572845"/>
          </a:xfrm>
          <a:prstGeom prst="rect">
            <a:avLst/>
          </a:prstGeom>
        </p:spPr>
      </p:pic>
    </p:spTree>
    <p:extLst>
      <p:ext uri="{BB962C8B-B14F-4D97-AF65-F5344CB8AC3E}">
        <p14:creationId xmlns:p14="http://schemas.microsoft.com/office/powerpoint/2010/main" val="3495998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92" y="57150"/>
            <a:ext cx="8077200" cy="457200"/>
          </a:xfrm>
        </p:spPr>
        <p:txBody>
          <a:bodyPr anchor="t"/>
          <a:lstStyle/>
          <a:p>
            <a:pPr algn="l"/>
            <a:r>
              <a:rPr lang="en-US" sz="2400" dirty="0">
                <a:solidFill>
                  <a:srgbClr val="FFFF00"/>
                </a:solidFill>
              </a:rPr>
              <a:t>TPSE Simulation Experiment</a:t>
            </a:r>
            <a:br>
              <a:rPr lang="en-US" sz="1800" dirty="0">
                <a:solidFill>
                  <a:srgbClr val="FFFF00"/>
                </a:solidFill>
              </a:rPr>
            </a:br>
            <a:br>
              <a:rPr lang="en-US" sz="1800" dirty="0">
                <a:solidFill>
                  <a:srgbClr val="FFFF00"/>
                </a:solidFill>
              </a:rPr>
            </a:br>
            <a:endParaRPr lang="en-US" sz="15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4</a:t>
            </a:fld>
            <a:endParaRPr lang="en-US"/>
          </a:p>
        </p:txBody>
      </p:sp>
      <p:pic>
        <p:nvPicPr>
          <p:cNvPr id="9" name="Picture 8">
            <a:extLst>
              <a:ext uri="{FF2B5EF4-FFF2-40B4-BE49-F238E27FC236}">
                <a16:creationId xmlns:a16="http://schemas.microsoft.com/office/drawing/2014/main" id="{ABF9FAED-1705-AF41-A260-47EED1C52BEF}"/>
              </a:ext>
            </a:extLst>
          </p:cNvPr>
          <p:cNvPicPr>
            <a:picLocks noChangeAspect="1"/>
          </p:cNvPicPr>
          <p:nvPr/>
        </p:nvPicPr>
        <p:blipFill>
          <a:blip r:embed="rId3"/>
          <a:stretch>
            <a:fillRect/>
          </a:stretch>
        </p:blipFill>
        <p:spPr>
          <a:xfrm>
            <a:off x="5257800" y="274320"/>
            <a:ext cx="3592927" cy="4572000"/>
          </a:xfrm>
          <a:prstGeom prst="rect">
            <a:avLst/>
          </a:prstGeom>
        </p:spPr>
      </p:pic>
      <p:sp>
        <p:nvSpPr>
          <p:cNvPr id="10" name="TextBox 9">
            <a:extLst>
              <a:ext uri="{FF2B5EF4-FFF2-40B4-BE49-F238E27FC236}">
                <a16:creationId xmlns:a16="http://schemas.microsoft.com/office/drawing/2014/main" id="{7D96A1C5-7E4B-A946-81A7-A24B43B3424B}"/>
              </a:ext>
            </a:extLst>
          </p:cNvPr>
          <p:cNvSpPr txBox="1"/>
          <p:nvPr/>
        </p:nvSpPr>
        <p:spPr>
          <a:xfrm>
            <a:off x="102848" y="402164"/>
            <a:ext cx="4158511" cy="3768789"/>
          </a:xfrm>
          <a:prstGeom prst="rect">
            <a:avLst/>
          </a:prstGeom>
          <a:noFill/>
        </p:spPr>
        <p:txBody>
          <a:bodyPr wrap="none" rtlCol="0">
            <a:spAutoFit/>
          </a:bodyPr>
          <a:lstStyle/>
          <a:p>
            <a:pPr>
              <a:lnSpc>
                <a:spcPct val="150000"/>
              </a:lnSpc>
            </a:pPr>
            <a:r>
              <a:rPr lang="en-US" sz="1200" dirty="0">
                <a:solidFill>
                  <a:srgbClr val="05FF1C"/>
                </a:solidFill>
              </a:rPr>
              <a:t>To tune Kalman filter parameters, determine no. modes,</a:t>
            </a:r>
          </a:p>
          <a:p>
            <a:pPr>
              <a:lnSpc>
                <a:spcPct val="150000"/>
              </a:lnSpc>
            </a:pPr>
            <a:r>
              <a:rPr lang="en-US" sz="1200" dirty="0">
                <a:solidFill>
                  <a:srgbClr val="05FF1C"/>
                </a:solidFill>
              </a:rPr>
              <a:t>and to evaluate performance</a:t>
            </a:r>
          </a:p>
          <a:p>
            <a:pPr>
              <a:lnSpc>
                <a:spcPct val="150000"/>
              </a:lnSpc>
            </a:pPr>
            <a:endParaRPr lang="en-US" sz="1100" dirty="0"/>
          </a:p>
          <a:p>
            <a:pPr marL="285750" indent="-285750">
              <a:lnSpc>
                <a:spcPct val="150000"/>
              </a:lnSpc>
              <a:buFont typeface="Arial" panose="020B0604020202020204" pitchFamily="34" charset="0"/>
              <a:buChar char="•"/>
            </a:pPr>
            <a:r>
              <a:rPr lang="en-US" sz="1400" dirty="0"/>
              <a:t>Artificial truth is SiB4</a:t>
            </a:r>
          </a:p>
          <a:p>
            <a:pPr marL="285750" indent="-285750">
              <a:lnSpc>
                <a:spcPct val="150000"/>
              </a:lnSpc>
              <a:buFont typeface="Arial" panose="020B0604020202020204" pitchFamily="34" charset="0"/>
              <a:buChar char="•"/>
            </a:pPr>
            <a:r>
              <a:rPr lang="en-US" sz="1400" dirty="0"/>
              <a:t>Starting guess is GFED4.1s GPP </a:t>
            </a:r>
            <a:r>
              <a:rPr lang="en-US" sz="1400" dirty="0">
                <a:solidFill>
                  <a:schemeClr val="tx1">
                    <a:lumMod val="65000"/>
                  </a:schemeClr>
                </a:solidFill>
              </a:rPr>
              <a:t>(= NPP x 2)</a:t>
            </a:r>
          </a:p>
          <a:p>
            <a:pPr marL="285750" indent="-285750">
              <a:lnSpc>
                <a:spcPct val="150000"/>
              </a:lnSpc>
              <a:buFont typeface="Arial" panose="020B0604020202020204" pitchFamily="34" charset="0"/>
              <a:buChar char="•"/>
            </a:pPr>
            <a:r>
              <a:rPr lang="en-US" sz="1400" dirty="0"/>
              <a:t>Using basis set derived from </a:t>
            </a:r>
            <a:r>
              <a:rPr lang="en-US" sz="1400" dirty="0" err="1"/>
              <a:t>MsTMIP</a:t>
            </a:r>
            <a:r>
              <a:rPr lang="en-US" sz="1400" dirty="0"/>
              <a:t> </a:t>
            </a:r>
          </a:p>
          <a:p>
            <a:pPr marL="285750" indent="-285750">
              <a:lnSpc>
                <a:spcPct val="150000"/>
              </a:lnSpc>
              <a:buFont typeface="Arial" panose="020B0604020202020204" pitchFamily="34" charset="0"/>
              <a:buChar char="•"/>
            </a:pPr>
            <a:r>
              <a:rPr lang="en-US" sz="1400" dirty="0"/>
              <a:t>Synthetic measurements</a:t>
            </a:r>
          </a:p>
          <a:p>
            <a:pPr marL="742950" lvl="1" indent="-285750">
              <a:lnSpc>
                <a:spcPct val="150000"/>
              </a:lnSpc>
              <a:buFont typeface="Arial" panose="020B0604020202020204" pitchFamily="34" charset="0"/>
              <a:buChar char="•"/>
            </a:pPr>
            <a:r>
              <a:rPr lang="en-US" sz="1400" dirty="0">
                <a:solidFill>
                  <a:schemeClr val="tx1">
                    <a:lumMod val="65000"/>
                  </a:schemeClr>
                </a:solidFill>
              </a:rPr>
              <a:t>Observations are grid cell SiB4 GPP </a:t>
            </a:r>
          </a:p>
          <a:p>
            <a:pPr marL="742950" lvl="1" indent="-285750">
              <a:lnSpc>
                <a:spcPct val="150000"/>
              </a:lnSpc>
              <a:buFont typeface="Arial" panose="020B0604020202020204" pitchFamily="34" charset="0"/>
              <a:buChar char="•"/>
            </a:pPr>
            <a:r>
              <a:rPr lang="en-US" sz="1400" dirty="0">
                <a:solidFill>
                  <a:schemeClr val="tx1">
                    <a:lumMod val="65000"/>
                  </a:schemeClr>
                </a:solidFill>
              </a:rPr>
              <a:t>4 </a:t>
            </a:r>
            <a:r>
              <a:rPr lang="en-US" sz="1400" dirty="0" err="1">
                <a:solidFill>
                  <a:schemeClr val="tx1">
                    <a:lumMod val="65000"/>
                  </a:schemeClr>
                </a:solidFill>
              </a:rPr>
              <a:t>μmol</a:t>
            </a:r>
            <a:r>
              <a:rPr lang="en-US" sz="1400" dirty="0">
                <a:solidFill>
                  <a:schemeClr val="tx1">
                    <a:lumMod val="65000"/>
                  </a:schemeClr>
                </a:solidFill>
              </a:rPr>
              <a:t> m</a:t>
            </a:r>
            <a:r>
              <a:rPr lang="en-US" sz="1400" baseline="30000" dirty="0">
                <a:solidFill>
                  <a:schemeClr val="tx1">
                    <a:lumMod val="65000"/>
                  </a:schemeClr>
                </a:solidFill>
              </a:rPr>
              <a:t>-2</a:t>
            </a:r>
            <a:r>
              <a:rPr lang="en-US" sz="1400" dirty="0">
                <a:solidFill>
                  <a:schemeClr val="tx1">
                    <a:lumMod val="65000"/>
                  </a:schemeClr>
                </a:solidFill>
              </a:rPr>
              <a:t> s</a:t>
            </a:r>
            <a:r>
              <a:rPr lang="en-US" sz="1400" baseline="30000" dirty="0">
                <a:solidFill>
                  <a:schemeClr val="tx1">
                    <a:lumMod val="65000"/>
                  </a:schemeClr>
                </a:solidFill>
              </a:rPr>
              <a:t>-1</a:t>
            </a:r>
            <a:r>
              <a:rPr lang="en-US" sz="1400" dirty="0">
                <a:solidFill>
                  <a:schemeClr val="tx1">
                    <a:lumMod val="65000"/>
                  </a:schemeClr>
                </a:solidFill>
              </a:rPr>
              <a:t> random noise added</a:t>
            </a:r>
          </a:p>
          <a:p>
            <a:pPr marL="742950" lvl="1" indent="-285750">
              <a:lnSpc>
                <a:spcPct val="150000"/>
              </a:lnSpc>
              <a:buFont typeface="Arial" panose="020B0604020202020204" pitchFamily="34" charset="0"/>
              <a:buChar char="•"/>
            </a:pPr>
            <a:r>
              <a:rPr lang="en-US" sz="1400" dirty="0">
                <a:solidFill>
                  <a:schemeClr val="tx1">
                    <a:lumMod val="65000"/>
                  </a:schemeClr>
                </a:solidFill>
              </a:rPr>
              <a:t>200 synthetic observations per month</a:t>
            </a:r>
          </a:p>
          <a:p>
            <a:pPr marL="742950" lvl="1" indent="-285750">
              <a:lnSpc>
                <a:spcPct val="150000"/>
              </a:lnSpc>
              <a:buFont typeface="Arial" panose="020B0604020202020204" pitchFamily="34" charset="0"/>
              <a:buChar char="•"/>
            </a:pPr>
            <a:r>
              <a:rPr lang="en-US" sz="1400" dirty="0">
                <a:solidFill>
                  <a:schemeClr val="tx1">
                    <a:lumMod val="65000"/>
                  </a:schemeClr>
                </a:solidFill>
              </a:rPr>
              <a:t>Randomly distributed over all land points</a:t>
            </a:r>
          </a:p>
          <a:p>
            <a:pPr marL="285750" indent="-285750">
              <a:lnSpc>
                <a:spcPct val="150000"/>
              </a:lnSpc>
              <a:buFont typeface="Arial" panose="020B0604020202020204" pitchFamily="34" charset="0"/>
              <a:buChar char="•"/>
            </a:pPr>
            <a:r>
              <a:rPr lang="en-US" sz="1400" dirty="0"/>
              <a:t>120 modes per Transcom region</a:t>
            </a:r>
          </a:p>
        </p:txBody>
      </p:sp>
    </p:spTree>
    <p:extLst>
      <p:ext uri="{BB962C8B-B14F-4D97-AF65-F5344CB8AC3E}">
        <p14:creationId xmlns:p14="http://schemas.microsoft.com/office/powerpoint/2010/main" val="29100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 y="54864"/>
            <a:ext cx="8077200" cy="457200"/>
          </a:xfrm>
        </p:spPr>
        <p:txBody>
          <a:bodyPr anchor="t"/>
          <a:lstStyle/>
          <a:p>
            <a:pPr algn="l"/>
            <a:r>
              <a:rPr lang="en-US" sz="2400" dirty="0">
                <a:solidFill>
                  <a:srgbClr val="FFFF00"/>
                </a:solidFill>
              </a:rPr>
              <a:t>TPSE Simulation Experiment</a:t>
            </a:r>
            <a:br>
              <a:rPr lang="en-US" sz="1800" dirty="0">
                <a:solidFill>
                  <a:srgbClr val="FFFF00"/>
                </a:solidFill>
              </a:rPr>
            </a:br>
            <a:br>
              <a:rPr lang="en-US" sz="1800" dirty="0">
                <a:solidFill>
                  <a:srgbClr val="FFFF00"/>
                </a:solidFill>
              </a:rPr>
            </a:br>
            <a:endParaRPr lang="en-US" sz="15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5</a:t>
            </a:fld>
            <a:endParaRPr lang="en-US"/>
          </a:p>
        </p:txBody>
      </p:sp>
      <p:pic>
        <p:nvPicPr>
          <p:cNvPr id="9" name="Picture 8">
            <a:extLst>
              <a:ext uri="{FF2B5EF4-FFF2-40B4-BE49-F238E27FC236}">
                <a16:creationId xmlns:a16="http://schemas.microsoft.com/office/drawing/2014/main" id="{5F6FFFF4-7FE0-834D-A8F6-88AC8E76A9BA}"/>
              </a:ext>
            </a:extLst>
          </p:cNvPr>
          <p:cNvPicPr>
            <a:picLocks noChangeAspect="1"/>
          </p:cNvPicPr>
          <p:nvPr/>
        </p:nvPicPr>
        <p:blipFill>
          <a:blip r:embed="rId3"/>
          <a:stretch>
            <a:fillRect/>
          </a:stretch>
        </p:blipFill>
        <p:spPr>
          <a:xfrm>
            <a:off x="4583723" y="57150"/>
            <a:ext cx="4103077" cy="2560320"/>
          </a:xfrm>
          <a:prstGeom prst="rect">
            <a:avLst/>
          </a:prstGeom>
        </p:spPr>
      </p:pic>
      <p:pic>
        <p:nvPicPr>
          <p:cNvPr id="11" name="Picture 10">
            <a:extLst>
              <a:ext uri="{FF2B5EF4-FFF2-40B4-BE49-F238E27FC236}">
                <a16:creationId xmlns:a16="http://schemas.microsoft.com/office/drawing/2014/main" id="{D3454E4A-FCAA-E740-9665-FB7BEB6BCCD1}"/>
              </a:ext>
            </a:extLst>
          </p:cNvPr>
          <p:cNvPicPr>
            <a:picLocks noChangeAspect="1"/>
          </p:cNvPicPr>
          <p:nvPr/>
        </p:nvPicPr>
        <p:blipFill>
          <a:blip r:embed="rId4"/>
          <a:stretch>
            <a:fillRect/>
          </a:stretch>
        </p:blipFill>
        <p:spPr>
          <a:xfrm>
            <a:off x="4583723" y="2602230"/>
            <a:ext cx="4103077" cy="2560320"/>
          </a:xfrm>
          <a:prstGeom prst="rect">
            <a:avLst/>
          </a:prstGeom>
        </p:spPr>
      </p:pic>
      <p:sp>
        <p:nvSpPr>
          <p:cNvPr id="12" name="TextBox 11">
            <a:extLst>
              <a:ext uri="{FF2B5EF4-FFF2-40B4-BE49-F238E27FC236}">
                <a16:creationId xmlns:a16="http://schemas.microsoft.com/office/drawing/2014/main" id="{EC1E9C00-E2C8-9F4E-90D7-A676399A1366}"/>
              </a:ext>
            </a:extLst>
          </p:cNvPr>
          <p:cNvSpPr txBox="1"/>
          <p:nvPr/>
        </p:nvSpPr>
        <p:spPr>
          <a:xfrm>
            <a:off x="102848" y="402164"/>
            <a:ext cx="4158511" cy="3768789"/>
          </a:xfrm>
          <a:prstGeom prst="rect">
            <a:avLst/>
          </a:prstGeom>
          <a:noFill/>
        </p:spPr>
        <p:txBody>
          <a:bodyPr wrap="none" rtlCol="0">
            <a:spAutoFit/>
          </a:bodyPr>
          <a:lstStyle/>
          <a:p>
            <a:pPr>
              <a:lnSpc>
                <a:spcPct val="150000"/>
              </a:lnSpc>
            </a:pPr>
            <a:r>
              <a:rPr lang="en-US" sz="1200" dirty="0">
                <a:solidFill>
                  <a:srgbClr val="05FF1C"/>
                </a:solidFill>
              </a:rPr>
              <a:t>To tune Kalman filter parameters, determine no. modes,</a:t>
            </a:r>
          </a:p>
          <a:p>
            <a:pPr>
              <a:lnSpc>
                <a:spcPct val="150000"/>
              </a:lnSpc>
            </a:pPr>
            <a:r>
              <a:rPr lang="en-US" sz="1200" dirty="0">
                <a:solidFill>
                  <a:srgbClr val="05FF1C"/>
                </a:solidFill>
              </a:rPr>
              <a:t>and to evaluate performance</a:t>
            </a:r>
          </a:p>
          <a:p>
            <a:pPr>
              <a:lnSpc>
                <a:spcPct val="150000"/>
              </a:lnSpc>
            </a:pPr>
            <a:endParaRPr lang="en-US" sz="1100" dirty="0"/>
          </a:p>
          <a:p>
            <a:pPr marL="285750" indent="-285750">
              <a:lnSpc>
                <a:spcPct val="150000"/>
              </a:lnSpc>
              <a:buFont typeface="Arial" panose="020B0604020202020204" pitchFamily="34" charset="0"/>
              <a:buChar char="•"/>
            </a:pPr>
            <a:r>
              <a:rPr lang="en-US" sz="1400" dirty="0"/>
              <a:t>Artificial truth is SiB4</a:t>
            </a:r>
          </a:p>
          <a:p>
            <a:pPr marL="285750" indent="-285750">
              <a:lnSpc>
                <a:spcPct val="150000"/>
              </a:lnSpc>
              <a:buFont typeface="Arial" panose="020B0604020202020204" pitchFamily="34" charset="0"/>
              <a:buChar char="•"/>
            </a:pPr>
            <a:r>
              <a:rPr lang="en-US" sz="1400" dirty="0"/>
              <a:t>Starting guess is GFED4.1s GPP </a:t>
            </a:r>
            <a:r>
              <a:rPr lang="en-US" sz="1400" dirty="0">
                <a:solidFill>
                  <a:schemeClr val="tx1">
                    <a:lumMod val="65000"/>
                  </a:schemeClr>
                </a:solidFill>
              </a:rPr>
              <a:t>(= NPP x 2)</a:t>
            </a:r>
          </a:p>
          <a:p>
            <a:pPr marL="285750" indent="-285750">
              <a:lnSpc>
                <a:spcPct val="150000"/>
              </a:lnSpc>
              <a:buFont typeface="Arial" panose="020B0604020202020204" pitchFamily="34" charset="0"/>
              <a:buChar char="•"/>
            </a:pPr>
            <a:r>
              <a:rPr lang="en-US" sz="1400" dirty="0"/>
              <a:t>Using basis set derived from </a:t>
            </a:r>
            <a:r>
              <a:rPr lang="en-US" sz="1400" dirty="0" err="1"/>
              <a:t>MsTMIP</a:t>
            </a:r>
            <a:r>
              <a:rPr lang="en-US" sz="1400" dirty="0"/>
              <a:t> </a:t>
            </a:r>
          </a:p>
          <a:p>
            <a:pPr marL="285750" indent="-285750">
              <a:lnSpc>
                <a:spcPct val="150000"/>
              </a:lnSpc>
              <a:buFont typeface="Arial" panose="020B0604020202020204" pitchFamily="34" charset="0"/>
              <a:buChar char="•"/>
            </a:pPr>
            <a:r>
              <a:rPr lang="en-US" sz="1400" dirty="0"/>
              <a:t>Synthetic measurements</a:t>
            </a:r>
          </a:p>
          <a:p>
            <a:pPr marL="742950" lvl="1" indent="-285750">
              <a:lnSpc>
                <a:spcPct val="150000"/>
              </a:lnSpc>
              <a:buFont typeface="Arial" panose="020B0604020202020204" pitchFamily="34" charset="0"/>
              <a:buChar char="•"/>
            </a:pPr>
            <a:r>
              <a:rPr lang="en-US" sz="1400" dirty="0">
                <a:solidFill>
                  <a:schemeClr val="tx1">
                    <a:lumMod val="65000"/>
                  </a:schemeClr>
                </a:solidFill>
              </a:rPr>
              <a:t>Observations are grid cell SiB4 GPP </a:t>
            </a:r>
          </a:p>
          <a:p>
            <a:pPr marL="742950" lvl="1" indent="-285750">
              <a:lnSpc>
                <a:spcPct val="150000"/>
              </a:lnSpc>
              <a:buFont typeface="Arial" panose="020B0604020202020204" pitchFamily="34" charset="0"/>
              <a:buChar char="•"/>
            </a:pPr>
            <a:r>
              <a:rPr lang="en-US" sz="1400" dirty="0">
                <a:solidFill>
                  <a:schemeClr val="tx1">
                    <a:lumMod val="65000"/>
                  </a:schemeClr>
                </a:solidFill>
              </a:rPr>
              <a:t>4 </a:t>
            </a:r>
            <a:r>
              <a:rPr lang="en-US" sz="1400" dirty="0" err="1">
                <a:solidFill>
                  <a:schemeClr val="tx1">
                    <a:lumMod val="65000"/>
                  </a:schemeClr>
                </a:solidFill>
              </a:rPr>
              <a:t>μmol</a:t>
            </a:r>
            <a:r>
              <a:rPr lang="en-US" sz="1400" dirty="0">
                <a:solidFill>
                  <a:schemeClr val="tx1">
                    <a:lumMod val="65000"/>
                  </a:schemeClr>
                </a:solidFill>
              </a:rPr>
              <a:t> m</a:t>
            </a:r>
            <a:r>
              <a:rPr lang="en-US" sz="1400" baseline="30000" dirty="0">
                <a:solidFill>
                  <a:schemeClr val="tx1">
                    <a:lumMod val="65000"/>
                  </a:schemeClr>
                </a:solidFill>
              </a:rPr>
              <a:t>-2</a:t>
            </a:r>
            <a:r>
              <a:rPr lang="en-US" sz="1400" dirty="0">
                <a:solidFill>
                  <a:schemeClr val="tx1">
                    <a:lumMod val="65000"/>
                  </a:schemeClr>
                </a:solidFill>
              </a:rPr>
              <a:t> s</a:t>
            </a:r>
            <a:r>
              <a:rPr lang="en-US" sz="1400" baseline="30000" dirty="0">
                <a:solidFill>
                  <a:schemeClr val="tx1">
                    <a:lumMod val="65000"/>
                  </a:schemeClr>
                </a:solidFill>
              </a:rPr>
              <a:t>-1</a:t>
            </a:r>
            <a:r>
              <a:rPr lang="en-US" sz="1400" dirty="0">
                <a:solidFill>
                  <a:schemeClr val="tx1">
                    <a:lumMod val="65000"/>
                  </a:schemeClr>
                </a:solidFill>
              </a:rPr>
              <a:t> random noise added</a:t>
            </a:r>
          </a:p>
          <a:p>
            <a:pPr marL="742950" lvl="1" indent="-285750">
              <a:lnSpc>
                <a:spcPct val="150000"/>
              </a:lnSpc>
              <a:buFont typeface="Arial" panose="020B0604020202020204" pitchFamily="34" charset="0"/>
              <a:buChar char="•"/>
            </a:pPr>
            <a:r>
              <a:rPr lang="en-US" sz="1400" dirty="0">
                <a:solidFill>
                  <a:schemeClr val="tx1">
                    <a:lumMod val="65000"/>
                  </a:schemeClr>
                </a:solidFill>
              </a:rPr>
              <a:t>200 synthetic observations per month</a:t>
            </a:r>
          </a:p>
          <a:p>
            <a:pPr marL="742950" lvl="1" indent="-285750">
              <a:lnSpc>
                <a:spcPct val="150000"/>
              </a:lnSpc>
              <a:buFont typeface="Arial" panose="020B0604020202020204" pitchFamily="34" charset="0"/>
              <a:buChar char="•"/>
            </a:pPr>
            <a:r>
              <a:rPr lang="en-US" sz="1400" dirty="0">
                <a:solidFill>
                  <a:schemeClr val="tx1">
                    <a:lumMod val="65000"/>
                  </a:schemeClr>
                </a:solidFill>
              </a:rPr>
              <a:t>Randomly distributed over all land points</a:t>
            </a:r>
          </a:p>
          <a:p>
            <a:pPr marL="285750" indent="-285750">
              <a:lnSpc>
                <a:spcPct val="150000"/>
              </a:lnSpc>
              <a:buFont typeface="Arial" panose="020B0604020202020204" pitchFamily="34" charset="0"/>
              <a:buChar char="•"/>
            </a:pPr>
            <a:r>
              <a:rPr lang="en-US" sz="1400" dirty="0"/>
              <a:t>120 modes per Transcom region</a:t>
            </a:r>
          </a:p>
        </p:txBody>
      </p:sp>
    </p:spTree>
    <p:extLst>
      <p:ext uri="{BB962C8B-B14F-4D97-AF65-F5344CB8AC3E}">
        <p14:creationId xmlns:p14="http://schemas.microsoft.com/office/powerpoint/2010/main" val="272605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92" y="57150"/>
            <a:ext cx="8077200" cy="457200"/>
          </a:xfrm>
        </p:spPr>
        <p:txBody>
          <a:bodyPr anchor="t"/>
          <a:lstStyle/>
          <a:p>
            <a:pPr algn="l"/>
            <a:r>
              <a:rPr lang="en-US" sz="2400" dirty="0">
                <a:solidFill>
                  <a:srgbClr val="FFFF00"/>
                </a:solidFill>
              </a:rPr>
              <a:t>TPSE Simulation Experiment</a:t>
            </a:r>
            <a:br>
              <a:rPr lang="en-US" sz="1800" dirty="0">
                <a:solidFill>
                  <a:srgbClr val="FFFF00"/>
                </a:solidFill>
              </a:rPr>
            </a:br>
            <a:br>
              <a:rPr lang="en-US" sz="1800" dirty="0">
                <a:solidFill>
                  <a:srgbClr val="FFFF00"/>
                </a:solidFill>
              </a:rPr>
            </a:br>
            <a:endParaRPr lang="en-US" sz="15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6</a:t>
            </a:fld>
            <a:endParaRPr lang="en-US"/>
          </a:p>
        </p:txBody>
      </p:sp>
      <p:sp>
        <p:nvSpPr>
          <p:cNvPr id="7" name="TextBox 6">
            <a:extLst>
              <a:ext uri="{FF2B5EF4-FFF2-40B4-BE49-F238E27FC236}">
                <a16:creationId xmlns:a16="http://schemas.microsoft.com/office/drawing/2014/main" id="{ED36CC6C-50B4-244C-BCD9-F88894E93792}"/>
              </a:ext>
            </a:extLst>
          </p:cNvPr>
          <p:cNvSpPr txBox="1"/>
          <p:nvPr/>
        </p:nvSpPr>
        <p:spPr>
          <a:xfrm>
            <a:off x="4343400" y="3853755"/>
            <a:ext cx="4850454" cy="1384995"/>
          </a:xfrm>
          <a:prstGeom prst="rect">
            <a:avLst/>
          </a:prstGeom>
          <a:noFill/>
        </p:spPr>
        <p:txBody>
          <a:bodyPr wrap="square" rtlCol="0">
            <a:spAutoFit/>
          </a:bodyPr>
          <a:lstStyle/>
          <a:p>
            <a:r>
              <a:rPr lang="en-US" sz="1200" dirty="0"/>
              <a:t>Histograms of 264 months of  TPSE minus SiB4. Actual differences shaded in </a:t>
            </a:r>
            <a:r>
              <a:rPr lang="en-US" sz="1200" dirty="0">
                <a:solidFill>
                  <a:srgbClr val="E9BB5C"/>
                </a:solidFill>
              </a:rPr>
              <a:t>tan</a:t>
            </a:r>
            <a:r>
              <a:rPr lang="en-US" sz="1200" dirty="0"/>
              <a:t>.  Interpreted as a normal distribution in </a:t>
            </a:r>
            <a:r>
              <a:rPr lang="en-US" sz="1200" dirty="0">
                <a:solidFill>
                  <a:srgbClr val="FF0000"/>
                </a:solidFill>
              </a:rPr>
              <a:t>red</a:t>
            </a:r>
            <a:r>
              <a:rPr lang="en-US" sz="1200" dirty="0"/>
              <a:t> curve.</a:t>
            </a:r>
          </a:p>
          <a:p>
            <a:endParaRPr lang="en-US" sz="1200" dirty="0">
              <a:solidFill>
                <a:srgbClr val="FFFF00"/>
              </a:solidFill>
            </a:endParaRPr>
          </a:p>
          <a:p>
            <a:r>
              <a:rPr lang="en-US" sz="1200" dirty="0">
                <a:solidFill>
                  <a:srgbClr val="FFFF00"/>
                </a:solidFill>
              </a:rPr>
              <a:t>Criterion</a:t>
            </a:r>
            <a:r>
              <a:rPr lang="en-US" sz="1200" dirty="0"/>
              <a:t>: analytical uncertainties (</a:t>
            </a:r>
            <a:r>
              <a:rPr lang="en-US" sz="1200" dirty="0">
                <a:solidFill>
                  <a:schemeClr val="accent1">
                    <a:lumMod val="60000"/>
                    <a:lumOff val="40000"/>
                  </a:schemeClr>
                </a:solidFill>
              </a:rPr>
              <a:t>blue</a:t>
            </a:r>
            <a:r>
              <a:rPr lang="en-US" sz="1200" dirty="0"/>
              <a:t>) match actual (</a:t>
            </a:r>
            <a:r>
              <a:rPr lang="en-US" sz="1200" dirty="0">
                <a:solidFill>
                  <a:srgbClr val="FF0000"/>
                </a:solidFill>
              </a:rPr>
              <a:t>red</a:t>
            </a:r>
            <a:r>
              <a:rPr lang="en-US" sz="1200" dirty="0"/>
              <a:t>).</a:t>
            </a:r>
          </a:p>
          <a:p>
            <a:r>
              <a:rPr lang="en-US" sz="1200" dirty="0">
                <a:solidFill>
                  <a:srgbClr val="FFFF00"/>
                </a:solidFill>
              </a:rPr>
              <a:t>Criterion</a:t>
            </a:r>
            <a:r>
              <a:rPr lang="en-US" sz="1200" dirty="0"/>
              <a:t>: Bias is within error bounds.</a:t>
            </a:r>
          </a:p>
          <a:p>
            <a:endParaRPr lang="en-US" sz="1200" dirty="0"/>
          </a:p>
          <a:p>
            <a:endParaRPr lang="en-US" sz="1200" dirty="0"/>
          </a:p>
        </p:txBody>
      </p:sp>
      <p:pic>
        <p:nvPicPr>
          <p:cNvPr id="8" name="Picture 7">
            <a:extLst>
              <a:ext uri="{FF2B5EF4-FFF2-40B4-BE49-F238E27FC236}">
                <a16:creationId xmlns:a16="http://schemas.microsoft.com/office/drawing/2014/main" id="{9674C64B-41B6-9F46-8CCC-FC7493E55120}"/>
              </a:ext>
            </a:extLst>
          </p:cNvPr>
          <p:cNvPicPr>
            <a:picLocks noChangeAspect="1"/>
          </p:cNvPicPr>
          <p:nvPr/>
        </p:nvPicPr>
        <p:blipFill>
          <a:blip r:embed="rId3"/>
          <a:stretch>
            <a:fillRect/>
          </a:stretch>
        </p:blipFill>
        <p:spPr>
          <a:xfrm>
            <a:off x="4343400" y="1"/>
            <a:ext cx="4800600" cy="3840480"/>
          </a:xfrm>
          <a:prstGeom prst="rect">
            <a:avLst/>
          </a:prstGeom>
        </p:spPr>
      </p:pic>
      <p:sp>
        <p:nvSpPr>
          <p:cNvPr id="10" name="TextBox 9">
            <a:extLst>
              <a:ext uri="{FF2B5EF4-FFF2-40B4-BE49-F238E27FC236}">
                <a16:creationId xmlns:a16="http://schemas.microsoft.com/office/drawing/2014/main" id="{DE559A00-9B31-B944-AD6C-505E08A945BC}"/>
              </a:ext>
            </a:extLst>
          </p:cNvPr>
          <p:cNvSpPr txBox="1"/>
          <p:nvPr/>
        </p:nvSpPr>
        <p:spPr>
          <a:xfrm>
            <a:off x="102848" y="402164"/>
            <a:ext cx="4158511" cy="3768789"/>
          </a:xfrm>
          <a:prstGeom prst="rect">
            <a:avLst/>
          </a:prstGeom>
          <a:noFill/>
        </p:spPr>
        <p:txBody>
          <a:bodyPr wrap="none" rtlCol="0">
            <a:spAutoFit/>
          </a:bodyPr>
          <a:lstStyle/>
          <a:p>
            <a:pPr>
              <a:lnSpc>
                <a:spcPct val="150000"/>
              </a:lnSpc>
            </a:pPr>
            <a:r>
              <a:rPr lang="en-US" sz="1200" dirty="0">
                <a:solidFill>
                  <a:srgbClr val="05FF1C"/>
                </a:solidFill>
              </a:rPr>
              <a:t>To tune Kalman filter parameters, determine no. modes,</a:t>
            </a:r>
          </a:p>
          <a:p>
            <a:pPr>
              <a:lnSpc>
                <a:spcPct val="150000"/>
              </a:lnSpc>
            </a:pPr>
            <a:r>
              <a:rPr lang="en-US" sz="1200" dirty="0">
                <a:solidFill>
                  <a:srgbClr val="05FF1C"/>
                </a:solidFill>
              </a:rPr>
              <a:t>and to evaluate performance</a:t>
            </a:r>
          </a:p>
          <a:p>
            <a:pPr>
              <a:lnSpc>
                <a:spcPct val="150000"/>
              </a:lnSpc>
            </a:pPr>
            <a:endParaRPr lang="en-US" sz="1100" dirty="0"/>
          </a:p>
          <a:p>
            <a:pPr marL="285750" indent="-285750">
              <a:lnSpc>
                <a:spcPct val="150000"/>
              </a:lnSpc>
              <a:buFont typeface="Arial" panose="020B0604020202020204" pitchFamily="34" charset="0"/>
              <a:buChar char="•"/>
            </a:pPr>
            <a:r>
              <a:rPr lang="en-US" sz="1400" dirty="0"/>
              <a:t>Artificial truth is SiB4</a:t>
            </a:r>
          </a:p>
          <a:p>
            <a:pPr marL="285750" indent="-285750">
              <a:lnSpc>
                <a:spcPct val="150000"/>
              </a:lnSpc>
              <a:buFont typeface="Arial" panose="020B0604020202020204" pitchFamily="34" charset="0"/>
              <a:buChar char="•"/>
            </a:pPr>
            <a:r>
              <a:rPr lang="en-US" sz="1400" dirty="0"/>
              <a:t>Starting guess is GFED4.1s GPP </a:t>
            </a:r>
            <a:r>
              <a:rPr lang="en-US" sz="1400" dirty="0">
                <a:solidFill>
                  <a:schemeClr val="tx1">
                    <a:lumMod val="65000"/>
                  </a:schemeClr>
                </a:solidFill>
              </a:rPr>
              <a:t>(= NPP x 2)</a:t>
            </a:r>
          </a:p>
          <a:p>
            <a:pPr marL="285750" indent="-285750">
              <a:lnSpc>
                <a:spcPct val="150000"/>
              </a:lnSpc>
              <a:buFont typeface="Arial" panose="020B0604020202020204" pitchFamily="34" charset="0"/>
              <a:buChar char="•"/>
            </a:pPr>
            <a:r>
              <a:rPr lang="en-US" sz="1400" dirty="0"/>
              <a:t>Using basis set derived from </a:t>
            </a:r>
            <a:r>
              <a:rPr lang="en-US" sz="1400" dirty="0" err="1"/>
              <a:t>MsTMIP</a:t>
            </a:r>
            <a:r>
              <a:rPr lang="en-US" sz="1400" dirty="0"/>
              <a:t> </a:t>
            </a:r>
          </a:p>
          <a:p>
            <a:pPr marL="285750" indent="-285750">
              <a:lnSpc>
                <a:spcPct val="150000"/>
              </a:lnSpc>
              <a:buFont typeface="Arial" panose="020B0604020202020204" pitchFamily="34" charset="0"/>
              <a:buChar char="•"/>
            </a:pPr>
            <a:r>
              <a:rPr lang="en-US" sz="1400" dirty="0"/>
              <a:t>Synthetic measurements</a:t>
            </a:r>
          </a:p>
          <a:p>
            <a:pPr marL="742950" lvl="1" indent="-285750">
              <a:lnSpc>
                <a:spcPct val="150000"/>
              </a:lnSpc>
              <a:buFont typeface="Arial" panose="020B0604020202020204" pitchFamily="34" charset="0"/>
              <a:buChar char="•"/>
            </a:pPr>
            <a:r>
              <a:rPr lang="en-US" sz="1400" dirty="0">
                <a:solidFill>
                  <a:schemeClr val="tx1">
                    <a:lumMod val="65000"/>
                  </a:schemeClr>
                </a:solidFill>
              </a:rPr>
              <a:t>Observations are grid cell SiB4 GPP </a:t>
            </a:r>
          </a:p>
          <a:p>
            <a:pPr marL="742950" lvl="1" indent="-285750">
              <a:lnSpc>
                <a:spcPct val="150000"/>
              </a:lnSpc>
              <a:buFont typeface="Arial" panose="020B0604020202020204" pitchFamily="34" charset="0"/>
              <a:buChar char="•"/>
            </a:pPr>
            <a:r>
              <a:rPr lang="en-US" sz="1400" dirty="0">
                <a:solidFill>
                  <a:schemeClr val="tx1">
                    <a:lumMod val="65000"/>
                  </a:schemeClr>
                </a:solidFill>
              </a:rPr>
              <a:t>4 </a:t>
            </a:r>
            <a:r>
              <a:rPr lang="en-US" sz="1400" dirty="0" err="1">
                <a:solidFill>
                  <a:schemeClr val="tx1">
                    <a:lumMod val="65000"/>
                  </a:schemeClr>
                </a:solidFill>
              </a:rPr>
              <a:t>μmol</a:t>
            </a:r>
            <a:r>
              <a:rPr lang="en-US" sz="1400" dirty="0">
                <a:solidFill>
                  <a:schemeClr val="tx1">
                    <a:lumMod val="65000"/>
                  </a:schemeClr>
                </a:solidFill>
              </a:rPr>
              <a:t> m</a:t>
            </a:r>
            <a:r>
              <a:rPr lang="en-US" sz="1400" baseline="30000" dirty="0">
                <a:solidFill>
                  <a:schemeClr val="tx1">
                    <a:lumMod val="65000"/>
                  </a:schemeClr>
                </a:solidFill>
              </a:rPr>
              <a:t>-2</a:t>
            </a:r>
            <a:r>
              <a:rPr lang="en-US" sz="1400" dirty="0">
                <a:solidFill>
                  <a:schemeClr val="tx1">
                    <a:lumMod val="65000"/>
                  </a:schemeClr>
                </a:solidFill>
              </a:rPr>
              <a:t> s</a:t>
            </a:r>
            <a:r>
              <a:rPr lang="en-US" sz="1400" baseline="30000" dirty="0">
                <a:solidFill>
                  <a:schemeClr val="tx1">
                    <a:lumMod val="65000"/>
                  </a:schemeClr>
                </a:solidFill>
              </a:rPr>
              <a:t>-1</a:t>
            </a:r>
            <a:r>
              <a:rPr lang="en-US" sz="1400" dirty="0">
                <a:solidFill>
                  <a:schemeClr val="tx1">
                    <a:lumMod val="65000"/>
                  </a:schemeClr>
                </a:solidFill>
              </a:rPr>
              <a:t> random noise added</a:t>
            </a:r>
          </a:p>
          <a:p>
            <a:pPr marL="742950" lvl="1" indent="-285750">
              <a:lnSpc>
                <a:spcPct val="150000"/>
              </a:lnSpc>
              <a:buFont typeface="Arial" panose="020B0604020202020204" pitchFamily="34" charset="0"/>
              <a:buChar char="•"/>
            </a:pPr>
            <a:r>
              <a:rPr lang="en-US" sz="1400" dirty="0">
                <a:solidFill>
                  <a:schemeClr val="tx1">
                    <a:lumMod val="65000"/>
                  </a:schemeClr>
                </a:solidFill>
              </a:rPr>
              <a:t>200 synthetic observations per month</a:t>
            </a:r>
          </a:p>
          <a:p>
            <a:pPr marL="742950" lvl="1" indent="-285750">
              <a:lnSpc>
                <a:spcPct val="150000"/>
              </a:lnSpc>
              <a:buFont typeface="Arial" panose="020B0604020202020204" pitchFamily="34" charset="0"/>
              <a:buChar char="•"/>
            </a:pPr>
            <a:r>
              <a:rPr lang="en-US" sz="1400" dirty="0">
                <a:solidFill>
                  <a:schemeClr val="tx1">
                    <a:lumMod val="65000"/>
                  </a:schemeClr>
                </a:solidFill>
              </a:rPr>
              <a:t>Randomly distributed over all land points</a:t>
            </a:r>
          </a:p>
          <a:p>
            <a:pPr marL="285750" indent="-285750">
              <a:lnSpc>
                <a:spcPct val="150000"/>
              </a:lnSpc>
              <a:buFont typeface="Arial" panose="020B0604020202020204" pitchFamily="34" charset="0"/>
              <a:buChar char="•"/>
            </a:pPr>
            <a:r>
              <a:rPr lang="en-US" sz="1400" dirty="0"/>
              <a:t>120 modes per Transcom region</a:t>
            </a:r>
          </a:p>
        </p:txBody>
      </p:sp>
      <p:sp>
        <p:nvSpPr>
          <p:cNvPr id="9" name="TextBox 8">
            <a:extLst>
              <a:ext uri="{FF2B5EF4-FFF2-40B4-BE49-F238E27FC236}">
                <a16:creationId xmlns:a16="http://schemas.microsoft.com/office/drawing/2014/main" id="{92012F2D-A81A-CE49-99CB-1562D5E1D67D}"/>
              </a:ext>
            </a:extLst>
          </p:cNvPr>
          <p:cNvSpPr txBox="1"/>
          <p:nvPr/>
        </p:nvSpPr>
        <p:spPr>
          <a:xfrm>
            <a:off x="4408061" y="4866501"/>
            <a:ext cx="2145139" cy="253916"/>
          </a:xfrm>
          <a:prstGeom prst="rect">
            <a:avLst/>
          </a:prstGeom>
          <a:noFill/>
        </p:spPr>
        <p:txBody>
          <a:bodyPr wrap="none" rtlCol="0">
            <a:spAutoFit/>
          </a:bodyPr>
          <a:lstStyle/>
          <a:p>
            <a:r>
              <a:rPr lang="en-US" sz="1050" dirty="0">
                <a:solidFill>
                  <a:schemeClr val="accent1">
                    <a:lumMod val="20000"/>
                    <a:lumOff val="80000"/>
                  </a:schemeClr>
                </a:solidFill>
              </a:rPr>
              <a:t>USA includes Alaska and Hawaii</a:t>
            </a:r>
          </a:p>
        </p:txBody>
      </p:sp>
    </p:spTree>
    <p:extLst>
      <p:ext uri="{BB962C8B-B14F-4D97-AF65-F5344CB8AC3E}">
        <p14:creationId xmlns:p14="http://schemas.microsoft.com/office/powerpoint/2010/main" val="347264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 y="54864"/>
            <a:ext cx="8077200" cy="457200"/>
          </a:xfrm>
        </p:spPr>
        <p:txBody>
          <a:bodyPr anchor="t"/>
          <a:lstStyle/>
          <a:p>
            <a:pPr algn="l"/>
            <a:r>
              <a:rPr lang="en-US" sz="2400" dirty="0">
                <a:solidFill>
                  <a:srgbClr val="FFFF00"/>
                </a:solidFill>
              </a:rPr>
              <a:t>FLUXNET2015 assimilation</a:t>
            </a:r>
            <a:br>
              <a:rPr lang="en-US" sz="2400" dirty="0">
                <a:solidFill>
                  <a:srgbClr val="FFFF00"/>
                </a:solidFill>
              </a:rPr>
            </a:br>
            <a:br>
              <a:rPr lang="en-US" sz="2400" dirty="0">
                <a:solidFill>
                  <a:srgbClr val="FFFF00"/>
                </a:solidFill>
              </a:rPr>
            </a:b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7</a:t>
            </a:fld>
            <a:endParaRPr lang="en-US"/>
          </a:p>
        </p:txBody>
      </p:sp>
      <p:sp>
        <p:nvSpPr>
          <p:cNvPr id="7" name="TextBox 6">
            <a:extLst>
              <a:ext uri="{FF2B5EF4-FFF2-40B4-BE49-F238E27FC236}">
                <a16:creationId xmlns:a16="http://schemas.microsoft.com/office/drawing/2014/main" id="{9DB8BA5D-BF96-5040-B10D-040619ED033E}"/>
              </a:ext>
            </a:extLst>
          </p:cNvPr>
          <p:cNvSpPr txBox="1"/>
          <p:nvPr/>
        </p:nvSpPr>
        <p:spPr>
          <a:xfrm>
            <a:off x="5029200" y="3715387"/>
            <a:ext cx="3810000" cy="646331"/>
          </a:xfrm>
          <a:prstGeom prst="rect">
            <a:avLst/>
          </a:prstGeom>
          <a:noFill/>
        </p:spPr>
        <p:txBody>
          <a:bodyPr wrap="square" rtlCol="0">
            <a:spAutoFit/>
          </a:bodyPr>
          <a:lstStyle/>
          <a:p>
            <a:endParaRPr lang="en-US" sz="1200" dirty="0">
              <a:solidFill>
                <a:schemeClr val="accent1">
                  <a:lumMod val="20000"/>
                  <a:lumOff val="80000"/>
                </a:schemeClr>
              </a:solidFill>
            </a:endParaRPr>
          </a:p>
          <a:p>
            <a:r>
              <a:rPr lang="en-US" sz="1200" dirty="0">
                <a:solidFill>
                  <a:schemeClr val="accent1">
                    <a:lumMod val="20000"/>
                    <a:lumOff val="80000"/>
                  </a:schemeClr>
                </a:solidFill>
              </a:rPr>
              <a:t>Most RMSE is random variability, but there are systematic biases in all models.</a:t>
            </a:r>
          </a:p>
        </p:txBody>
      </p:sp>
      <p:sp>
        <p:nvSpPr>
          <p:cNvPr id="12" name="TextBox 11">
            <a:extLst>
              <a:ext uri="{FF2B5EF4-FFF2-40B4-BE49-F238E27FC236}">
                <a16:creationId xmlns:a16="http://schemas.microsoft.com/office/drawing/2014/main" id="{6C4DCDC5-3DA6-BE47-B377-8EC9F7FFA0FF}"/>
              </a:ext>
            </a:extLst>
          </p:cNvPr>
          <p:cNvSpPr txBox="1"/>
          <p:nvPr/>
        </p:nvSpPr>
        <p:spPr>
          <a:xfrm>
            <a:off x="4800600" y="279815"/>
            <a:ext cx="4495800" cy="369332"/>
          </a:xfrm>
          <a:prstGeom prst="rect">
            <a:avLst/>
          </a:prstGeom>
          <a:noFill/>
        </p:spPr>
        <p:txBody>
          <a:bodyPr wrap="square" rtlCol="0">
            <a:spAutoFit/>
          </a:bodyPr>
          <a:lstStyle/>
          <a:p>
            <a:r>
              <a:rPr lang="en-US" dirty="0">
                <a:solidFill>
                  <a:srgbClr val="05FF1C"/>
                </a:solidFill>
              </a:rPr>
              <a:t>Performance against withheld data</a:t>
            </a:r>
          </a:p>
        </p:txBody>
      </p:sp>
      <p:sp>
        <p:nvSpPr>
          <p:cNvPr id="13" name="TextBox 12">
            <a:extLst>
              <a:ext uri="{FF2B5EF4-FFF2-40B4-BE49-F238E27FC236}">
                <a16:creationId xmlns:a16="http://schemas.microsoft.com/office/drawing/2014/main" id="{70058804-DA5F-6440-9B2B-A4DB683EC3DF}"/>
              </a:ext>
            </a:extLst>
          </p:cNvPr>
          <p:cNvSpPr txBox="1"/>
          <p:nvPr/>
        </p:nvSpPr>
        <p:spPr>
          <a:xfrm>
            <a:off x="76200" y="590550"/>
            <a:ext cx="3810000" cy="4401205"/>
          </a:xfrm>
          <a:prstGeom prst="rect">
            <a:avLst/>
          </a:prstGeom>
          <a:noFill/>
        </p:spPr>
        <p:txBody>
          <a:bodyPr wrap="square" rtlCol="0">
            <a:spAutoFit/>
          </a:bodyPr>
          <a:lstStyle/>
          <a:p>
            <a:r>
              <a:rPr lang="en-US" sz="1400" dirty="0"/>
              <a:t>80 modes/region</a:t>
            </a:r>
          </a:p>
          <a:p>
            <a:endParaRPr lang="en-US" sz="1400" dirty="0"/>
          </a:p>
          <a:p>
            <a:r>
              <a:rPr lang="en-US" sz="1400" dirty="0"/>
              <a:t>Performed 1997 – 2015</a:t>
            </a:r>
          </a:p>
          <a:p>
            <a:endParaRPr lang="en-US" sz="1400" dirty="0"/>
          </a:p>
          <a:p>
            <a:r>
              <a:rPr lang="en-US" sz="1400" dirty="0"/>
              <a:t>Starts from GFED4.1s GPP estimate</a:t>
            </a:r>
          </a:p>
          <a:p>
            <a:endParaRPr lang="en-US" sz="1400" dirty="0"/>
          </a:p>
          <a:p>
            <a:r>
              <a:rPr lang="en-US" sz="1400" dirty="0"/>
              <a:t>FLUXNET2015 dataset </a:t>
            </a:r>
          </a:p>
          <a:p>
            <a:r>
              <a:rPr lang="en-US" sz="1400" dirty="0"/>
              <a:t>(</a:t>
            </a:r>
            <a:r>
              <a:rPr lang="en-US" sz="1400" dirty="0" err="1"/>
              <a:t>Pastorello</a:t>
            </a:r>
            <a:r>
              <a:rPr lang="en-US" sz="1400" dirty="0"/>
              <a:t> et al. 2020)</a:t>
            </a:r>
          </a:p>
          <a:p>
            <a:pPr lvl="1"/>
            <a:r>
              <a:rPr lang="en-US" sz="1400" dirty="0">
                <a:solidFill>
                  <a:schemeClr val="tx1">
                    <a:lumMod val="65000"/>
                  </a:schemeClr>
                </a:solidFill>
              </a:rPr>
              <a:t>Ends in 2014</a:t>
            </a:r>
          </a:p>
          <a:p>
            <a:pPr lvl="1"/>
            <a:r>
              <a:rPr lang="en-US" sz="1400" dirty="0">
                <a:solidFill>
                  <a:schemeClr val="tx1">
                    <a:lumMod val="65000"/>
                  </a:schemeClr>
                </a:solidFill>
              </a:rPr>
              <a:t>Required significant QC</a:t>
            </a:r>
          </a:p>
          <a:p>
            <a:pPr lvl="1"/>
            <a:endParaRPr lang="en-US" sz="1400" dirty="0"/>
          </a:p>
          <a:p>
            <a:r>
              <a:rPr lang="en-US" sz="1400" dirty="0"/>
              <a:t>17220 monthly GPP measurements </a:t>
            </a:r>
          </a:p>
          <a:p>
            <a:pPr lvl="1"/>
            <a:r>
              <a:rPr lang="en-US" sz="1400" dirty="0">
                <a:solidFill>
                  <a:schemeClr val="tx1">
                    <a:lumMod val="65000"/>
                  </a:schemeClr>
                </a:solidFill>
              </a:rPr>
              <a:t>16406 assimilated, 814 withheld</a:t>
            </a:r>
          </a:p>
          <a:p>
            <a:pPr lvl="1"/>
            <a:r>
              <a:rPr lang="en-US" sz="1400" dirty="0">
                <a:solidFill>
                  <a:schemeClr val="tx1">
                    <a:lumMod val="65000"/>
                  </a:schemeClr>
                </a:solidFill>
              </a:rPr>
              <a:t>1991-2014, 206 sites</a:t>
            </a:r>
          </a:p>
          <a:p>
            <a:pPr lvl="1"/>
            <a:endParaRPr lang="en-US" sz="1400" dirty="0"/>
          </a:p>
          <a:p>
            <a:r>
              <a:rPr lang="en-US" sz="1400" dirty="0"/>
              <a:t>Observational uncertainties include </a:t>
            </a:r>
          </a:p>
          <a:p>
            <a:pPr lvl="1"/>
            <a:r>
              <a:rPr lang="en-US" sz="1400" dirty="0">
                <a:solidFill>
                  <a:schemeClr val="tx1">
                    <a:lumMod val="65000"/>
                  </a:schemeClr>
                </a:solidFill>
              </a:rPr>
              <a:t>Empirically-determined MDM error </a:t>
            </a:r>
          </a:p>
          <a:p>
            <a:pPr lvl="1"/>
            <a:r>
              <a:rPr lang="en-US" sz="1400" dirty="0">
                <a:solidFill>
                  <a:schemeClr val="tx1">
                    <a:lumMod val="65000"/>
                  </a:schemeClr>
                </a:solidFill>
              </a:rPr>
              <a:t>FLUXNET estimate of GPP uncertainty</a:t>
            </a:r>
          </a:p>
          <a:p>
            <a:endParaRPr lang="en-US" sz="1400" dirty="0"/>
          </a:p>
          <a:p>
            <a:endParaRPr lang="en-US" sz="1400" dirty="0"/>
          </a:p>
        </p:txBody>
      </p:sp>
      <p:pic>
        <p:nvPicPr>
          <p:cNvPr id="9" name="Picture 8">
            <a:extLst>
              <a:ext uri="{FF2B5EF4-FFF2-40B4-BE49-F238E27FC236}">
                <a16:creationId xmlns:a16="http://schemas.microsoft.com/office/drawing/2014/main" id="{7468C3AD-BED7-E34F-ADD5-7D82B96EEE3C}"/>
              </a:ext>
            </a:extLst>
          </p:cNvPr>
          <p:cNvPicPr>
            <a:picLocks noChangeAspect="1"/>
          </p:cNvPicPr>
          <p:nvPr/>
        </p:nvPicPr>
        <p:blipFill>
          <a:blip r:embed="rId3"/>
          <a:stretch>
            <a:fillRect/>
          </a:stretch>
        </p:blipFill>
        <p:spPr>
          <a:xfrm>
            <a:off x="4495800" y="710986"/>
            <a:ext cx="4495800" cy="2809875"/>
          </a:xfrm>
          <a:prstGeom prst="rect">
            <a:avLst/>
          </a:prstGeom>
        </p:spPr>
      </p:pic>
    </p:spTree>
    <p:extLst>
      <p:ext uri="{BB962C8B-B14F-4D97-AF65-F5344CB8AC3E}">
        <p14:creationId xmlns:p14="http://schemas.microsoft.com/office/powerpoint/2010/main" val="380034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 y="54864"/>
            <a:ext cx="8077200" cy="457200"/>
          </a:xfrm>
        </p:spPr>
        <p:txBody>
          <a:bodyPr anchor="t"/>
          <a:lstStyle/>
          <a:p>
            <a:pPr algn="l"/>
            <a:r>
              <a:rPr lang="en-US" sz="2400" dirty="0">
                <a:solidFill>
                  <a:srgbClr val="FFFF00"/>
                </a:solidFill>
              </a:rPr>
              <a:t>FLUXNET2015 assimilation</a:t>
            </a:r>
            <a:br>
              <a:rPr lang="en-US" sz="2400" dirty="0">
                <a:solidFill>
                  <a:srgbClr val="FFFF00"/>
                </a:solidFill>
              </a:rPr>
            </a:br>
            <a:br>
              <a:rPr lang="en-US" sz="2400" dirty="0">
                <a:solidFill>
                  <a:srgbClr val="FFFF00"/>
                </a:solidFill>
              </a:rPr>
            </a:b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8</a:t>
            </a:fld>
            <a:endParaRPr lang="en-US"/>
          </a:p>
        </p:txBody>
      </p:sp>
      <p:sp>
        <p:nvSpPr>
          <p:cNvPr id="13" name="TextBox 12">
            <a:extLst>
              <a:ext uri="{FF2B5EF4-FFF2-40B4-BE49-F238E27FC236}">
                <a16:creationId xmlns:a16="http://schemas.microsoft.com/office/drawing/2014/main" id="{70058804-DA5F-6440-9B2B-A4DB683EC3DF}"/>
              </a:ext>
            </a:extLst>
          </p:cNvPr>
          <p:cNvSpPr txBox="1"/>
          <p:nvPr/>
        </p:nvSpPr>
        <p:spPr>
          <a:xfrm>
            <a:off x="76200" y="590550"/>
            <a:ext cx="3810000" cy="4401205"/>
          </a:xfrm>
          <a:prstGeom prst="rect">
            <a:avLst/>
          </a:prstGeom>
          <a:noFill/>
        </p:spPr>
        <p:txBody>
          <a:bodyPr wrap="square" rtlCol="0">
            <a:spAutoFit/>
          </a:bodyPr>
          <a:lstStyle/>
          <a:p>
            <a:r>
              <a:rPr lang="en-US" sz="1400" dirty="0"/>
              <a:t>80 modes/region</a:t>
            </a:r>
          </a:p>
          <a:p>
            <a:endParaRPr lang="en-US" sz="1400" dirty="0"/>
          </a:p>
          <a:p>
            <a:r>
              <a:rPr lang="en-US" sz="1400" dirty="0"/>
              <a:t>Performed 1997 – 2015</a:t>
            </a:r>
          </a:p>
          <a:p>
            <a:endParaRPr lang="en-US" sz="1400" dirty="0"/>
          </a:p>
          <a:p>
            <a:r>
              <a:rPr lang="en-US" sz="1400" dirty="0"/>
              <a:t>Starts from GFED4.1s GPP estimate</a:t>
            </a:r>
          </a:p>
          <a:p>
            <a:endParaRPr lang="en-US" sz="1400" dirty="0"/>
          </a:p>
          <a:p>
            <a:r>
              <a:rPr lang="en-US" sz="1400" dirty="0"/>
              <a:t>FLUXNET2015 dataset </a:t>
            </a:r>
          </a:p>
          <a:p>
            <a:r>
              <a:rPr lang="en-US" sz="1400" dirty="0"/>
              <a:t>(</a:t>
            </a:r>
            <a:r>
              <a:rPr lang="en-US" sz="1400" dirty="0" err="1"/>
              <a:t>Pastorello</a:t>
            </a:r>
            <a:r>
              <a:rPr lang="en-US" sz="1400" dirty="0"/>
              <a:t> et al. 2020)</a:t>
            </a:r>
          </a:p>
          <a:p>
            <a:pPr lvl="1"/>
            <a:r>
              <a:rPr lang="en-US" sz="1400" dirty="0">
                <a:solidFill>
                  <a:schemeClr val="tx1">
                    <a:lumMod val="65000"/>
                  </a:schemeClr>
                </a:solidFill>
              </a:rPr>
              <a:t>Ends in 2014</a:t>
            </a:r>
          </a:p>
          <a:p>
            <a:pPr lvl="1"/>
            <a:r>
              <a:rPr lang="en-US" sz="1400" dirty="0">
                <a:solidFill>
                  <a:schemeClr val="tx1">
                    <a:lumMod val="65000"/>
                  </a:schemeClr>
                </a:solidFill>
              </a:rPr>
              <a:t>Required significant QC</a:t>
            </a:r>
          </a:p>
          <a:p>
            <a:pPr lvl="1"/>
            <a:endParaRPr lang="en-US" sz="1400" dirty="0"/>
          </a:p>
          <a:p>
            <a:r>
              <a:rPr lang="en-US" sz="1400" dirty="0"/>
              <a:t>17220 monthly GPP measurements </a:t>
            </a:r>
          </a:p>
          <a:p>
            <a:pPr lvl="1"/>
            <a:r>
              <a:rPr lang="en-US" sz="1400" dirty="0">
                <a:solidFill>
                  <a:schemeClr val="tx1">
                    <a:lumMod val="65000"/>
                  </a:schemeClr>
                </a:solidFill>
              </a:rPr>
              <a:t>16406 assimilated, 814 withheld</a:t>
            </a:r>
          </a:p>
          <a:p>
            <a:pPr lvl="1"/>
            <a:r>
              <a:rPr lang="en-US" sz="1400" dirty="0">
                <a:solidFill>
                  <a:schemeClr val="tx1">
                    <a:lumMod val="65000"/>
                  </a:schemeClr>
                </a:solidFill>
              </a:rPr>
              <a:t>1991-2014, 206 sites</a:t>
            </a:r>
          </a:p>
          <a:p>
            <a:pPr lvl="1"/>
            <a:endParaRPr lang="en-US" sz="1400" dirty="0"/>
          </a:p>
          <a:p>
            <a:r>
              <a:rPr lang="en-US" sz="1400" dirty="0"/>
              <a:t>Observational uncertainties include </a:t>
            </a:r>
          </a:p>
          <a:p>
            <a:pPr lvl="1"/>
            <a:r>
              <a:rPr lang="en-US" sz="1400" dirty="0">
                <a:solidFill>
                  <a:schemeClr val="tx1">
                    <a:lumMod val="65000"/>
                  </a:schemeClr>
                </a:solidFill>
              </a:rPr>
              <a:t>Empirically-determined MDM error </a:t>
            </a:r>
          </a:p>
          <a:p>
            <a:pPr lvl="1"/>
            <a:r>
              <a:rPr lang="en-US" sz="1400" dirty="0">
                <a:solidFill>
                  <a:schemeClr val="tx1">
                    <a:lumMod val="65000"/>
                  </a:schemeClr>
                </a:solidFill>
              </a:rPr>
              <a:t>FLUXNET estimate of GPP uncertainty</a:t>
            </a:r>
          </a:p>
          <a:p>
            <a:endParaRPr lang="en-US" sz="1400" dirty="0"/>
          </a:p>
          <a:p>
            <a:endParaRPr lang="en-US" sz="1400" dirty="0"/>
          </a:p>
        </p:txBody>
      </p:sp>
      <p:pic>
        <p:nvPicPr>
          <p:cNvPr id="6" name="Picture 5">
            <a:extLst>
              <a:ext uri="{FF2B5EF4-FFF2-40B4-BE49-F238E27FC236}">
                <a16:creationId xmlns:a16="http://schemas.microsoft.com/office/drawing/2014/main" id="{A2F1E538-B1DB-CE43-B08C-AC2E53B6CB93}"/>
              </a:ext>
            </a:extLst>
          </p:cNvPr>
          <p:cNvPicPr>
            <a:picLocks noChangeAspect="1"/>
          </p:cNvPicPr>
          <p:nvPr/>
        </p:nvPicPr>
        <p:blipFill>
          <a:blip r:embed="rId3"/>
          <a:stretch>
            <a:fillRect/>
          </a:stretch>
        </p:blipFill>
        <p:spPr>
          <a:xfrm>
            <a:off x="4507523" y="0"/>
            <a:ext cx="4103077" cy="2560320"/>
          </a:xfrm>
          <a:prstGeom prst="rect">
            <a:avLst/>
          </a:prstGeom>
        </p:spPr>
      </p:pic>
      <p:pic>
        <p:nvPicPr>
          <p:cNvPr id="9" name="Picture 8">
            <a:extLst>
              <a:ext uri="{FF2B5EF4-FFF2-40B4-BE49-F238E27FC236}">
                <a16:creationId xmlns:a16="http://schemas.microsoft.com/office/drawing/2014/main" id="{7AFAED7A-7E7A-DF47-8432-1808FA084D29}"/>
              </a:ext>
            </a:extLst>
          </p:cNvPr>
          <p:cNvPicPr>
            <a:picLocks noChangeAspect="1"/>
          </p:cNvPicPr>
          <p:nvPr/>
        </p:nvPicPr>
        <p:blipFill>
          <a:blip r:embed="rId4"/>
          <a:stretch>
            <a:fillRect/>
          </a:stretch>
        </p:blipFill>
        <p:spPr>
          <a:xfrm>
            <a:off x="4507523" y="2571750"/>
            <a:ext cx="4103077" cy="2560320"/>
          </a:xfrm>
          <a:prstGeom prst="rect">
            <a:avLst/>
          </a:prstGeom>
        </p:spPr>
      </p:pic>
    </p:spTree>
    <p:extLst>
      <p:ext uri="{BB962C8B-B14F-4D97-AF65-F5344CB8AC3E}">
        <p14:creationId xmlns:p14="http://schemas.microsoft.com/office/powerpoint/2010/main" val="51676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 y="54864"/>
            <a:ext cx="8077200" cy="457200"/>
          </a:xfrm>
        </p:spPr>
        <p:txBody>
          <a:bodyPr anchor="t"/>
          <a:lstStyle/>
          <a:p>
            <a:pPr algn="l"/>
            <a:r>
              <a:rPr lang="en-US" sz="2400" dirty="0">
                <a:solidFill>
                  <a:srgbClr val="FFFF00"/>
                </a:solidFill>
              </a:rPr>
              <a:t>FLUXNET2015 assimilation</a:t>
            </a:r>
            <a:br>
              <a:rPr lang="en-US" sz="2400" dirty="0">
                <a:solidFill>
                  <a:srgbClr val="FFFF00"/>
                </a:solidFill>
              </a:rPr>
            </a:br>
            <a:br>
              <a:rPr lang="en-US" sz="2400" dirty="0">
                <a:solidFill>
                  <a:srgbClr val="FFFF00"/>
                </a:solidFill>
              </a:rPr>
            </a:b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F34C8410-5E82-5744-B689-203FCEEAF9B4}" type="slidenum">
              <a:rPr lang="en-US" smtClean="0"/>
              <a:pPr/>
              <a:t>9</a:t>
            </a:fld>
            <a:endParaRPr lang="en-US"/>
          </a:p>
        </p:txBody>
      </p:sp>
      <p:sp>
        <p:nvSpPr>
          <p:cNvPr id="9" name="TextBox 8">
            <a:extLst>
              <a:ext uri="{FF2B5EF4-FFF2-40B4-BE49-F238E27FC236}">
                <a16:creationId xmlns:a16="http://schemas.microsoft.com/office/drawing/2014/main" id="{447559FC-DEAB-C744-BAF4-799D98FA1BB4}"/>
              </a:ext>
            </a:extLst>
          </p:cNvPr>
          <p:cNvSpPr txBox="1"/>
          <p:nvPr/>
        </p:nvSpPr>
        <p:spPr>
          <a:xfrm>
            <a:off x="76200" y="590550"/>
            <a:ext cx="3810000" cy="4401205"/>
          </a:xfrm>
          <a:prstGeom prst="rect">
            <a:avLst/>
          </a:prstGeom>
          <a:noFill/>
        </p:spPr>
        <p:txBody>
          <a:bodyPr wrap="square" rtlCol="0">
            <a:spAutoFit/>
          </a:bodyPr>
          <a:lstStyle/>
          <a:p>
            <a:r>
              <a:rPr lang="en-US" sz="1400" dirty="0"/>
              <a:t>80 modes/region</a:t>
            </a:r>
          </a:p>
          <a:p>
            <a:endParaRPr lang="en-US" sz="1400" dirty="0"/>
          </a:p>
          <a:p>
            <a:r>
              <a:rPr lang="en-US" sz="1400" dirty="0"/>
              <a:t>Performed 1997 – 2015</a:t>
            </a:r>
          </a:p>
          <a:p>
            <a:endParaRPr lang="en-US" sz="1400" dirty="0"/>
          </a:p>
          <a:p>
            <a:r>
              <a:rPr lang="en-US" sz="1400" dirty="0"/>
              <a:t>Starts from GFED4.1s GPP estimate</a:t>
            </a:r>
          </a:p>
          <a:p>
            <a:endParaRPr lang="en-US" sz="1400" dirty="0"/>
          </a:p>
          <a:p>
            <a:r>
              <a:rPr lang="en-US" sz="1400" dirty="0"/>
              <a:t>FLUXNET2015 dataset </a:t>
            </a:r>
          </a:p>
          <a:p>
            <a:r>
              <a:rPr lang="en-US" sz="1400" dirty="0"/>
              <a:t>(</a:t>
            </a:r>
            <a:r>
              <a:rPr lang="en-US" sz="1400" dirty="0" err="1"/>
              <a:t>Pastorello</a:t>
            </a:r>
            <a:r>
              <a:rPr lang="en-US" sz="1400" dirty="0"/>
              <a:t> et al. 2020)</a:t>
            </a:r>
          </a:p>
          <a:p>
            <a:pPr lvl="1"/>
            <a:r>
              <a:rPr lang="en-US" sz="1400" dirty="0">
                <a:solidFill>
                  <a:schemeClr val="tx1">
                    <a:lumMod val="65000"/>
                  </a:schemeClr>
                </a:solidFill>
              </a:rPr>
              <a:t>Ends in 2014</a:t>
            </a:r>
          </a:p>
          <a:p>
            <a:pPr lvl="1"/>
            <a:r>
              <a:rPr lang="en-US" sz="1400" dirty="0">
                <a:solidFill>
                  <a:schemeClr val="tx1">
                    <a:lumMod val="65000"/>
                  </a:schemeClr>
                </a:solidFill>
              </a:rPr>
              <a:t>Required significant QC</a:t>
            </a:r>
          </a:p>
          <a:p>
            <a:pPr lvl="1"/>
            <a:endParaRPr lang="en-US" sz="1400" dirty="0"/>
          </a:p>
          <a:p>
            <a:r>
              <a:rPr lang="en-US" sz="1400" dirty="0"/>
              <a:t>17220 monthly GPP measurements </a:t>
            </a:r>
          </a:p>
          <a:p>
            <a:pPr lvl="1"/>
            <a:r>
              <a:rPr lang="en-US" sz="1400" dirty="0">
                <a:solidFill>
                  <a:schemeClr val="tx1">
                    <a:lumMod val="65000"/>
                  </a:schemeClr>
                </a:solidFill>
              </a:rPr>
              <a:t>16406 assimilated, 814 withheld</a:t>
            </a:r>
          </a:p>
          <a:p>
            <a:pPr lvl="1"/>
            <a:r>
              <a:rPr lang="en-US" sz="1400" dirty="0">
                <a:solidFill>
                  <a:schemeClr val="tx1">
                    <a:lumMod val="65000"/>
                  </a:schemeClr>
                </a:solidFill>
              </a:rPr>
              <a:t>1991-2014, 206 sites</a:t>
            </a:r>
          </a:p>
          <a:p>
            <a:pPr lvl="1"/>
            <a:endParaRPr lang="en-US" sz="1400" dirty="0"/>
          </a:p>
          <a:p>
            <a:r>
              <a:rPr lang="en-US" sz="1400" dirty="0"/>
              <a:t>Observational uncertainties include </a:t>
            </a:r>
          </a:p>
          <a:p>
            <a:pPr lvl="1"/>
            <a:r>
              <a:rPr lang="en-US" sz="1400" dirty="0">
                <a:solidFill>
                  <a:schemeClr val="tx1">
                    <a:lumMod val="65000"/>
                  </a:schemeClr>
                </a:solidFill>
              </a:rPr>
              <a:t>Empirically-determined MDM error </a:t>
            </a:r>
          </a:p>
          <a:p>
            <a:pPr lvl="1"/>
            <a:r>
              <a:rPr lang="en-US" sz="1400" dirty="0">
                <a:solidFill>
                  <a:schemeClr val="tx1">
                    <a:lumMod val="65000"/>
                  </a:schemeClr>
                </a:solidFill>
              </a:rPr>
              <a:t>FLUXNET estimate of GPP uncertainty</a:t>
            </a:r>
          </a:p>
          <a:p>
            <a:endParaRPr lang="en-US" sz="1400" dirty="0"/>
          </a:p>
          <a:p>
            <a:endParaRPr lang="en-US" sz="1400" dirty="0"/>
          </a:p>
        </p:txBody>
      </p:sp>
      <p:pic>
        <p:nvPicPr>
          <p:cNvPr id="6" name="Picture 5">
            <a:extLst>
              <a:ext uri="{FF2B5EF4-FFF2-40B4-BE49-F238E27FC236}">
                <a16:creationId xmlns:a16="http://schemas.microsoft.com/office/drawing/2014/main" id="{FDA55FDD-B7C5-904F-9702-3E9234848EEC}"/>
              </a:ext>
            </a:extLst>
          </p:cNvPr>
          <p:cNvPicPr>
            <a:picLocks noChangeAspect="1"/>
          </p:cNvPicPr>
          <p:nvPr/>
        </p:nvPicPr>
        <p:blipFill>
          <a:blip r:embed="rId3"/>
          <a:stretch>
            <a:fillRect/>
          </a:stretch>
        </p:blipFill>
        <p:spPr>
          <a:xfrm>
            <a:off x="4313269" y="-19050"/>
            <a:ext cx="4480560" cy="2575932"/>
          </a:xfrm>
          <a:prstGeom prst="rect">
            <a:avLst/>
          </a:prstGeom>
        </p:spPr>
      </p:pic>
      <p:pic>
        <p:nvPicPr>
          <p:cNvPr id="8" name="Picture 7">
            <a:extLst>
              <a:ext uri="{FF2B5EF4-FFF2-40B4-BE49-F238E27FC236}">
                <a16:creationId xmlns:a16="http://schemas.microsoft.com/office/drawing/2014/main" id="{48892768-49CC-1948-BBE7-10F71DF22F9E}"/>
              </a:ext>
            </a:extLst>
          </p:cNvPr>
          <p:cNvPicPr>
            <a:picLocks noChangeAspect="1"/>
          </p:cNvPicPr>
          <p:nvPr/>
        </p:nvPicPr>
        <p:blipFill>
          <a:blip r:embed="rId4"/>
          <a:stretch>
            <a:fillRect/>
          </a:stretch>
        </p:blipFill>
        <p:spPr>
          <a:xfrm>
            <a:off x="4313269" y="2538985"/>
            <a:ext cx="4480560" cy="2532491"/>
          </a:xfrm>
          <a:prstGeom prst="rect">
            <a:avLst/>
          </a:prstGeom>
        </p:spPr>
      </p:pic>
      <p:sp>
        <p:nvSpPr>
          <p:cNvPr id="10" name="TextBox 9">
            <a:extLst>
              <a:ext uri="{FF2B5EF4-FFF2-40B4-BE49-F238E27FC236}">
                <a16:creationId xmlns:a16="http://schemas.microsoft.com/office/drawing/2014/main" id="{549335B8-931A-934D-B1F8-A568CACC1DEC}"/>
              </a:ext>
            </a:extLst>
          </p:cNvPr>
          <p:cNvSpPr txBox="1"/>
          <p:nvPr/>
        </p:nvSpPr>
        <p:spPr>
          <a:xfrm>
            <a:off x="4920020" y="4503674"/>
            <a:ext cx="3244671" cy="338554"/>
          </a:xfrm>
          <a:prstGeom prst="rect">
            <a:avLst/>
          </a:prstGeom>
          <a:noFill/>
        </p:spPr>
        <p:txBody>
          <a:bodyPr wrap="none" rtlCol="0">
            <a:spAutoFit/>
          </a:bodyPr>
          <a:lstStyle/>
          <a:p>
            <a:r>
              <a:rPr lang="en-US" sz="1600" b="1" dirty="0">
                <a:solidFill>
                  <a:schemeClr val="bg1"/>
                </a:solidFill>
              </a:rPr>
              <a:t>Santarem K67 flux tower, Brazil</a:t>
            </a:r>
          </a:p>
        </p:txBody>
      </p:sp>
      <p:sp>
        <p:nvSpPr>
          <p:cNvPr id="11" name="TextBox 10">
            <a:extLst>
              <a:ext uri="{FF2B5EF4-FFF2-40B4-BE49-F238E27FC236}">
                <a16:creationId xmlns:a16="http://schemas.microsoft.com/office/drawing/2014/main" id="{03268716-797A-8648-A7F4-E1507974930B}"/>
              </a:ext>
            </a:extLst>
          </p:cNvPr>
          <p:cNvSpPr txBox="1"/>
          <p:nvPr/>
        </p:nvSpPr>
        <p:spPr>
          <a:xfrm>
            <a:off x="4957638" y="1940406"/>
            <a:ext cx="981359" cy="338554"/>
          </a:xfrm>
          <a:prstGeom prst="rect">
            <a:avLst/>
          </a:prstGeom>
          <a:noFill/>
        </p:spPr>
        <p:txBody>
          <a:bodyPr wrap="none" rtlCol="0">
            <a:spAutoFit/>
          </a:bodyPr>
          <a:lstStyle/>
          <a:p>
            <a:r>
              <a:rPr lang="en-US" sz="1600" b="1" dirty="0">
                <a:solidFill>
                  <a:schemeClr val="bg1"/>
                </a:solidFill>
              </a:rPr>
              <a:t>Amazon</a:t>
            </a:r>
          </a:p>
        </p:txBody>
      </p:sp>
    </p:spTree>
    <p:extLst>
      <p:ext uri="{BB962C8B-B14F-4D97-AF65-F5344CB8AC3E}">
        <p14:creationId xmlns:p14="http://schemas.microsoft.com/office/powerpoint/2010/main" val="3133419654"/>
      </p:ext>
    </p:extLst>
  </p:cSld>
  <p:clrMapOvr>
    <a:masterClrMapping/>
  </p:clrMapOvr>
</p:sld>
</file>

<file path=ppt/theme/theme1.xml><?xml version="1.0" encoding="utf-8"?>
<a:theme xmlns:a="http://schemas.openxmlformats.org/drawingml/2006/main" name="noir">
  <a:themeElements>
    <a:clrScheme name="">
      <a:dk1>
        <a:srgbClr val="C0C0C0"/>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FF0000"/>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38100" cap="flat" cmpd="sng" algn="ctr">
          <a:solidFill>
            <a:srgbClr val="FF0000"/>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noir.thmx</Template>
  <TotalTime>29024</TotalTime>
  <Words>1526</Words>
  <Application>Microsoft Macintosh PowerPoint</Application>
  <PresentationFormat>On-screen Show (16:9)</PresentationFormat>
  <Paragraphs>354</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noir</vt:lpstr>
      <vt:lpstr>Global Land GPP from the Terrestrial Photosynthesis State Estimate  Andrew R. Jacobson1,2, Aleya Kaushik1,2, Andrew Schuh3, Ian Baker3, and David Munro1,2  1. CIRES University of Colorado Boulder 2. NOAA Global Monitoring Laboratory 3. CIRA, Colorado State University </vt:lpstr>
      <vt:lpstr>The Terrestrial Photosynthesis State Estimate (TPSE)</vt:lpstr>
      <vt:lpstr>TPSE Simulation Experiment  </vt:lpstr>
      <vt:lpstr>TPSE Simulation Experiment  </vt:lpstr>
      <vt:lpstr>TPSE Simulation Experiment  </vt:lpstr>
      <vt:lpstr>TPSE Simulation Experiment  </vt:lpstr>
      <vt:lpstr>FLUXNET2015 assimilation  </vt:lpstr>
      <vt:lpstr>FLUXNET2015 assimilation  </vt:lpstr>
      <vt:lpstr>FLUXNET2015 assimilation  </vt:lpstr>
      <vt:lpstr>SIF   </vt:lpstr>
      <vt:lpstr>Summary and next steps </vt:lpstr>
      <vt:lpstr>PowerPoint Presentation</vt:lpstr>
      <vt:lpstr>TPSE Simulation Experiment  </vt:lpstr>
      <vt:lpstr>FLUXNET2015 assimilation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Microsoft Office User</cp:lastModifiedBy>
  <cp:revision>596</cp:revision>
  <dcterms:created xsi:type="dcterms:W3CDTF">2011-04-12T01:17:43Z</dcterms:created>
  <dcterms:modified xsi:type="dcterms:W3CDTF">2021-05-24T16:10:09Z</dcterms:modified>
</cp:coreProperties>
</file>