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371" r:id="rId2"/>
    <p:sldId id="520" r:id="rId3"/>
    <p:sldId id="521" r:id="rId4"/>
    <p:sldId id="519" r:id="rId5"/>
    <p:sldId id="508" r:id="rId6"/>
    <p:sldId id="527" r:id="rId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02FE45BC-F381-4544-B4A6-45B19CC1A45D}">
          <p14:sldIdLst>
            <p14:sldId id="371"/>
            <p14:sldId id="520"/>
            <p14:sldId id="521"/>
            <p14:sldId id="519"/>
            <p14:sldId id="508"/>
            <p14:sldId id="52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FF1C"/>
    <a:srgbClr val="005493"/>
    <a:srgbClr val="FFA400"/>
    <a:srgbClr val="1ACD06"/>
    <a:srgbClr val="FF3000"/>
    <a:srgbClr val="FC2F28"/>
    <a:srgbClr val="FD6364"/>
    <a:srgbClr val="9C0101"/>
    <a:srgbClr val="F70CFF"/>
    <a:srgbClr val="FF0E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3"/>
    <p:restoredTop sz="70493" autoAdjust="0"/>
  </p:normalViewPr>
  <p:slideViewPr>
    <p:cSldViewPr snapToObjects="1">
      <p:cViewPr varScale="1">
        <p:scale>
          <a:sx n="113" d="100"/>
          <a:sy n="113" d="100"/>
        </p:scale>
        <p:origin x="1560" y="176"/>
      </p:cViewPr>
      <p:guideLst>
        <p:guide orient="horz" pos="162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74" d="100"/>
        <a:sy n="74" d="100"/>
      </p:scale>
      <p:origin x="0" y="0"/>
    </p:cViewPr>
  </p:sorterViewPr>
  <p:notesViewPr>
    <p:cSldViewPr snapToObjects="1">
      <p:cViewPr varScale="1">
        <p:scale>
          <a:sx n="93" d="100"/>
          <a:sy n="93" d="100"/>
        </p:scale>
        <p:origin x="378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3684540-77C1-4449-B655-A330B3380581}" type="datetime1">
              <a:rPr lang="en-US"/>
              <a:pPr/>
              <a:t>9/7/23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909FFF2-1951-CA40-83CB-C88FE39545AC}" type="slidenum">
              <a:rPr lang="en-US"/>
              <a:pPr/>
              <a:t>‹#›</a:t>
            </a:fld>
            <a:endParaRPr lang="en-US"/>
          </a:p>
        </p:txBody>
      </p:sp>
    </p:spTree>
    <p:extLst>
      <p:ext uri="{BB962C8B-B14F-4D97-AF65-F5344CB8AC3E}">
        <p14:creationId xmlns:p14="http://schemas.microsoft.com/office/powerpoint/2010/main" val="4260808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79A03EC-189D-C948-A519-5EA1CA985FE7}" type="datetime1">
              <a:rPr lang="en-US"/>
              <a:pPr/>
              <a:t>9/7/23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D81E052-C62A-004A-90E8-18B845CE60C3}" type="slidenum">
              <a:rPr lang="en-US"/>
              <a:pPr/>
              <a:t>‹#›</a:t>
            </a:fld>
            <a:endParaRPr lang="en-US"/>
          </a:p>
        </p:txBody>
      </p:sp>
    </p:spTree>
    <p:extLst>
      <p:ext uri="{BB962C8B-B14F-4D97-AF65-F5344CB8AC3E}">
        <p14:creationId xmlns:p14="http://schemas.microsoft.com/office/powerpoint/2010/main" val="2778031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800" kern="1200" baseline="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800" kern="1200" baseline="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800" kern="1200" baseline="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800" kern="1200" baseline="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800" kern="1200" baseline="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1</a:t>
            </a:fld>
            <a:endParaRPr lang="en-US"/>
          </a:p>
        </p:txBody>
      </p:sp>
    </p:spTree>
    <p:extLst>
      <p:ext uri="{BB962C8B-B14F-4D97-AF65-F5344CB8AC3E}">
        <p14:creationId xmlns:p14="http://schemas.microsoft.com/office/powerpoint/2010/main" val="329281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2</a:t>
            </a:fld>
            <a:endParaRPr lang="en-US"/>
          </a:p>
        </p:txBody>
      </p:sp>
    </p:spTree>
    <p:extLst>
      <p:ext uri="{BB962C8B-B14F-4D97-AF65-F5344CB8AC3E}">
        <p14:creationId xmlns:p14="http://schemas.microsoft.com/office/powerpoint/2010/main" val="20676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3</a:t>
            </a:fld>
            <a:endParaRPr lang="en-US"/>
          </a:p>
        </p:txBody>
      </p:sp>
    </p:spTree>
    <p:extLst>
      <p:ext uri="{BB962C8B-B14F-4D97-AF65-F5344CB8AC3E}">
        <p14:creationId xmlns:p14="http://schemas.microsoft.com/office/powerpoint/2010/main" val="184982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4</a:t>
            </a:fld>
            <a:endParaRPr lang="en-US"/>
          </a:p>
        </p:txBody>
      </p:sp>
    </p:spTree>
    <p:extLst>
      <p:ext uri="{BB962C8B-B14F-4D97-AF65-F5344CB8AC3E}">
        <p14:creationId xmlns:p14="http://schemas.microsoft.com/office/powerpoint/2010/main" val="164813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5</a:t>
            </a:fld>
            <a:endParaRPr lang="en-US"/>
          </a:p>
        </p:txBody>
      </p:sp>
    </p:spTree>
    <p:extLst>
      <p:ext uri="{BB962C8B-B14F-4D97-AF65-F5344CB8AC3E}">
        <p14:creationId xmlns:p14="http://schemas.microsoft.com/office/powerpoint/2010/main" val="3392805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6</a:t>
            </a:fld>
            <a:endParaRPr lang="en-US"/>
          </a:p>
        </p:txBody>
      </p:sp>
    </p:spTree>
    <p:extLst>
      <p:ext uri="{BB962C8B-B14F-4D97-AF65-F5344CB8AC3E}">
        <p14:creationId xmlns:p14="http://schemas.microsoft.com/office/powerpoint/2010/main" val="49932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5F4DA0A5-9B93-BF40-8B90-CADC62FDE4A4}" type="datetime1">
              <a:rPr lang="en-US" smtClean="0"/>
              <a:t>9/7/23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9FB000-CAA2-D549-AFA6-87F810D21568}" type="slidenum">
              <a:rPr lang="en-US"/>
              <a:pPr/>
              <a:t>‹#›</a:t>
            </a:fld>
            <a:endParaRPr lang="en-US"/>
          </a:p>
        </p:txBody>
      </p:sp>
    </p:spTree>
    <p:extLst>
      <p:ext uri="{BB962C8B-B14F-4D97-AF65-F5344CB8AC3E}">
        <p14:creationId xmlns:p14="http://schemas.microsoft.com/office/powerpoint/2010/main" val="13198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34A96B1-DF6D-4A49-9514-9D6D828B49F9}" type="datetime1">
              <a:rPr lang="en-US" smtClean="0"/>
              <a:t>9/7/23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891466-72D7-524B-9067-12A96ECF3AAD}" type="slidenum">
              <a:rPr lang="en-US"/>
              <a:pPr/>
              <a:t>‹#›</a:t>
            </a:fld>
            <a:endParaRPr lang="en-US"/>
          </a:p>
        </p:txBody>
      </p:sp>
    </p:spTree>
    <p:extLst>
      <p:ext uri="{BB962C8B-B14F-4D97-AF65-F5344CB8AC3E}">
        <p14:creationId xmlns:p14="http://schemas.microsoft.com/office/powerpoint/2010/main" val="268166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A86C-C4FE-3C48-B940-4B84A3182555}" type="datetime1">
              <a:rPr lang="en-US" smtClean="0"/>
              <a:t>9/7/23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265AE9-9165-7B41-B650-CB5FAF427F89}" type="slidenum">
              <a:rPr lang="en-US"/>
              <a:pPr/>
              <a:t>‹#›</a:t>
            </a:fld>
            <a:endParaRPr lang="en-US"/>
          </a:p>
        </p:txBody>
      </p:sp>
    </p:spTree>
    <p:extLst>
      <p:ext uri="{BB962C8B-B14F-4D97-AF65-F5344CB8AC3E}">
        <p14:creationId xmlns:p14="http://schemas.microsoft.com/office/powerpoint/2010/main" val="345313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95C39222-13EA-9B41-8AEF-A9CF59B9FC46}" type="datetime1">
              <a:rPr lang="en-US" smtClean="0"/>
              <a:t>9/7/23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sz="1400"/>
            </a:lvl1pPr>
          </a:lstStyle>
          <a:p>
            <a:fld id="{F34C8410-5E82-5744-B689-203FCEEAF9B4}" type="slidenum">
              <a:rPr lang="en-US" smtClean="0"/>
              <a:pPr/>
              <a:t>‹#›</a:t>
            </a:fld>
            <a:endParaRPr lang="en-US" dirty="0"/>
          </a:p>
        </p:txBody>
      </p:sp>
    </p:spTree>
    <p:extLst>
      <p:ext uri="{BB962C8B-B14F-4D97-AF65-F5344CB8AC3E}">
        <p14:creationId xmlns:p14="http://schemas.microsoft.com/office/powerpoint/2010/main" val="44070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0F6C86-1D58-3E41-807D-68F65015D47D}" type="datetime1">
              <a:rPr lang="en-US" smtClean="0"/>
              <a:t>9/7/23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FBBF2A-7A4C-FE45-B52A-10C3968ABF8E}" type="slidenum">
              <a:rPr lang="en-US"/>
              <a:pPr/>
              <a:t>‹#›</a:t>
            </a:fld>
            <a:endParaRPr lang="en-US"/>
          </a:p>
        </p:txBody>
      </p:sp>
    </p:spTree>
    <p:extLst>
      <p:ext uri="{BB962C8B-B14F-4D97-AF65-F5344CB8AC3E}">
        <p14:creationId xmlns:p14="http://schemas.microsoft.com/office/powerpoint/2010/main" val="416401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D457A64-19F2-FA49-A848-E5D6EBF007EB}" type="datetime1">
              <a:rPr lang="en-US" smtClean="0"/>
              <a:t>9/7/23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45E490-B239-704B-894D-15D03C5613F1}" type="slidenum">
              <a:rPr lang="en-US"/>
              <a:pPr/>
              <a:t>‹#›</a:t>
            </a:fld>
            <a:endParaRPr lang="en-US"/>
          </a:p>
        </p:txBody>
      </p:sp>
    </p:spTree>
    <p:extLst>
      <p:ext uri="{BB962C8B-B14F-4D97-AF65-F5344CB8AC3E}">
        <p14:creationId xmlns:p14="http://schemas.microsoft.com/office/powerpoint/2010/main" val="43502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76D962B4-2995-B24C-B776-E1D8FA040890}" type="datetime1">
              <a:rPr lang="en-US" smtClean="0"/>
              <a:t>9/7/23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A8533F0-F637-9646-9C4B-2224C0A612C0}" type="slidenum">
              <a:rPr lang="en-US"/>
              <a:pPr/>
              <a:t>‹#›</a:t>
            </a:fld>
            <a:endParaRPr lang="en-US"/>
          </a:p>
        </p:txBody>
      </p:sp>
    </p:spTree>
    <p:extLst>
      <p:ext uri="{BB962C8B-B14F-4D97-AF65-F5344CB8AC3E}">
        <p14:creationId xmlns:p14="http://schemas.microsoft.com/office/powerpoint/2010/main" val="251976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39CC549-2BC9-4E41-800C-5F611E8A378A}" type="datetime1">
              <a:rPr lang="en-US" smtClean="0"/>
              <a:t>9/7/23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AC6695C-0D8D-4A40-89F0-1B03C6204EAA}" type="slidenum">
              <a:rPr lang="en-US"/>
              <a:pPr/>
              <a:t>‹#›</a:t>
            </a:fld>
            <a:endParaRPr lang="en-US"/>
          </a:p>
        </p:txBody>
      </p:sp>
    </p:spTree>
    <p:extLst>
      <p:ext uri="{BB962C8B-B14F-4D97-AF65-F5344CB8AC3E}">
        <p14:creationId xmlns:p14="http://schemas.microsoft.com/office/powerpoint/2010/main" val="144557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EC1D903-AA97-3F4B-8D98-8EFED4D8ED4F}" type="datetime1">
              <a:rPr lang="en-US" smtClean="0"/>
              <a:t>9/7/23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7E22576-D52C-944C-A77B-C63F41FF876D}" type="slidenum">
              <a:rPr lang="en-US"/>
              <a:pPr/>
              <a:t>‹#›</a:t>
            </a:fld>
            <a:endParaRPr lang="en-US"/>
          </a:p>
        </p:txBody>
      </p:sp>
    </p:spTree>
    <p:extLst>
      <p:ext uri="{BB962C8B-B14F-4D97-AF65-F5344CB8AC3E}">
        <p14:creationId xmlns:p14="http://schemas.microsoft.com/office/powerpoint/2010/main" val="311008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57FC7E-9D9B-4443-92CC-6E84B8427C9B}" type="datetime1">
              <a:rPr lang="en-US" smtClean="0"/>
              <a:t>9/7/23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F1874B-E185-BC49-8D18-329BE02D7D1B}" type="slidenum">
              <a:rPr lang="en-US"/>
              <a:pPr/>
              <a:t>‹#›</a:t>
            </a:fld>
            <a:endParaRPr lang="en-US"/>
          </a:p>
        </p:txBody>
      </p:sp>
    </p:spTree>
    <p:extLst>
      <p:ext uri="{BB962C8B-B14F-4D97-AF65-F5344CB8AC3E}">
        <p14:creationId xmlns:p14="http://schemas.microsoft.com/office/powerpoint/2010/main" val="124141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BDEEEA0-6767-2045-919D-A3EBECB9C871}" type="datetime1">
              <a:rPr lang="en-US" smtClean="0"/>
              <a:t>9/7/23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1FE253-6EF6-8449-882C-D430787CAE6B}" type="slidenum">
              <a:rPr lang="en-US"/>
              <a:pPr/>
              <a:t>‹#›</a:t>
            </a:fld>
            <a:endParaRPr lang="en-US"/>
          </a:p>
        </p:txBody>
      </p:sp>
    </p:spTree>
    <p:extLst>
      <p:ext uri="{BB962C8B-B14F-4D97-AF65-F5344CB8AC3E}">
        <p14:creationId xmlns:p14="http://schemas.microsoft.com/office/powerpoint/2010/main" val="128489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50"/>
            </a:lvl1pPr>
          </a:lstStyle>
          <a:p>
            <a:fld id="{25245953-84F8-E145-A584-0AB6DBF8D870}" type="datetime1">
              <a:rPr lang="en-US" smtClean="0"/>
              <a:t>9/7/23</a:t>
            </a:fld>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50">
                <a:latin typeface="Arial" pitchFamily="2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239000" y="48006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600">
                <a:solidFill>
                  <a:schemeClr val="bg2"/>
                </a:solidFill>
              </a:defRPr>
            </a:lvl1pPr>
          </a:lstStyle>
          <a:p>
            <a:fld id="{C6026763-39E4-FB45-A9CE-1150221DCB6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5pPr>
      <a:lvl6pPr marL="3429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6pPr>
      <a:lvl7pPr marL="6858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7pPr>
      <a:lvl8pPr marL="10287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8pPr>
      <a:lvl9pPr marL="13716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ml.noaa.gov/ccgg/OCO2_v10m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00050"/>
            <a:ext cx="8610600" cy="2114550"/>
          </a:xfrm>
        </p:spPr>
        <p:txBody>
          <a:bodyPr anchor="t"/>
          <a:lstStyle/>
          <a:p>
            <a:pPr algn="l"/>
            <a:br>
              <a:rPr lang="en-US" sz="1800" dirty="0">
                <a:solidFill>
                  <a:srgbClr val="FFFF00"/>
                </a:solidFill>
              </a:rPr>
            </a:br>
            <a:br>
              <a:rPr lang="en-US" sz="1800" dirty="0">
                <a:solidFill>
                  <a:srgbClr val="FFFF00"/>
                </a:solidFill>
              </a:rPr>
            </a:br>
            <a:r>
              <a:rPr lang="en-US" sz="2400" dirty="0">
                <a:solidFill>
                  <a:srgbClr val="FFFF00"/>
                </a:solidFill>
              </a:rPr>
              <a:t>Withheld </a:t>
            </a:r>
            <a:r>
              <a:rPr lang="en-US" sz="2400" i="1" dirty="0">
                <a:solidFill>
                  <a:srgbClr val="FFFF00"/>
                </a:solidFill>
              </a:rPr>
              <a:t>in situ</a:t>
            </a:r>
            <a:r>
              <a:rPr lang="en-US" sz="2400" dirty="0">
                <a:solidFill>
                  <a:srgbClr val="FFFF00"/>
                </a:solidFill>
              </a:rPr>
              <a:t> measurements for evaluating OCO-2 models</a:t>
            </a:r>
            <a:br>
              <a:rPr lang="en-US" sz="2400" dirty="0">
                <a:solidFill>
                  <a:srgbClr val="FFFF00"/>
                </a:solidFill>
              </a:rPr>
            </a:br>
            <a:br>
              <a:rPr lang="en-US" sz="1800" dirty="0">
                <a:solidFill>
                  <a:schemeClr val="tx1">
                    <a:lumMod val="85000"/>
                  </a:schemeClr>
                </a:solidFill>
              </a:rPr>
            </a:br>
            <a:r>
              <a:rPr lang="en-US" sz="1350" dirty="0"/>
              <a:t>Andy Jacobson </a:t>
            </a:r>
            <a:r>
              <a:rPr lang="en-US" sz="1350" baseline="30000" dirty="0">
                <a:solidFill>
                  <a:schemeClr val="tx1">
                    <a:lumMod val="65000"/>
                  </a:schemeClr>
                </a:solidFill>
              </a:rPr>
              <a:t>1,2</a:t>
            </a:r>
            <a:r>
              <a:rPr lang="en-US" sz="1350" dirty="0"/>
              <a:t>, David Baker </a:t>
            </a:r>
            <a:r>
              <a:rPr lang="en-US" sz="1350" baseline="30000" dirty="0">
                <a:solidFill>
                  <a:schemeClr val="tx1">
                    <a:lumMod val="50000"/>
                  </a:schemeClr>
                </a:solidFill>
              </a:rPr>
              <a:t>3</a:t>
            </a:r>
            <a:r>
              <a:rPr lang="en-US" sz="1350" dirty="0"/>
              <a:t>, </a:t>
            </a:r>
            <a:r>
              <a:rPr lang="en-US" sz="1350" dirty="0">
                <a:solidFill>
                  <a:schemeClr val="tx1"/>
                </a:solidFill>
              </a:rPr>
              <a:t>Sourish </a:t>
            </a:r>
            <a:r>
              <a:rPr lang="en-US" sz="1350" dirty="0" err="1">
                <a:solidFill>
                  <a:schemeClr val="tx1"/>
                </a:solidFill>
              </a:rPr>
              <a:t>Basu</a:t>
            </a:r>
            <a:r>
              <a:rPr lang="en-US" sz="1350" dirty="0">
                <a:solidFill>
                  <a:schemeClr val="tx1"/>
                </a:solidFill>
              </a:rPr>
              <a:t> </a:t>
            </a:r>
            <a:r>
              <a:rPr lang="en-US" sz="1350" baseline="30000" dirty="0">
                <a:solidFill>
                  <a:schemeClr val="tx1">
                    <a:lumMod val="65000"/>
                  </a:schemeClr>
                </a:solidFill>
              </a:rPr>
              <a:t>4</a:t>
            </a:r>
            <a:r>
              <a:rPr lang="en-US" sz="1350" dirty="0">
                <a:solidFill>
                  <a:schemeClr val="tx1"/>
                </a:solidFill>
              </a:rPr>
              <a:t>, Michael </a:t>
            </a:r>
            <a:r>
              <a:rPr lang="en-US" sz="1350" dirty="0" err="1">
                <a:solidFill>
                  <a:schemeClr val="tx1"/>
                </a:solidFill>
              </a:rPr>
              <a:t>Bertolacci</a:t>
            </a:r>
            <a:r>
              <a:rPr lang="en-US" sz="1350" baseline="30000" dirty="0">
                <a:solidFill>
                  <a:schemeClr val="tx1">
                    <a:lumMod val="65000"/>
                  </a:schemeClr>
                </a:solidFill>
              </a:rPr>
              <a:t> 5</a:t>
            </a:r>
            <a:r>
              <a:rPr lang="en-US" sz="1350" dirty="0">
                <a:solidFill>
                  <a:schemeClr val="tx1"/>
                </a:solidFill>
              </a:rPr>
              <a:t>, Frédéric </a:t>
            </a:r>
            <a:r>
              <a:rPr lang="en-US" sz="1350" dirty="0" err="1">
                <a:solidFill>
                  <a:schemeClr val="tx1"/>
                </a:solidFill>
              </a:rPr>
              <a:t>Chevallier</a:t>
            </a:r>
            <a:r>
              <a:rPr lang="en-US" sz="1350" dirty="0">
                <a:solidFill>
                  <a:schemeClr val="tx1"/>
                </a:solidFill>
              </a:rPr>
              <a:t> </a:t>
            </a:r>
            <a:r>
              <a:rPr lang="en-US" sz="1350" baseline="30000" dirty="0">
                <a:solidFill>
                  <a:schemeClr val="tx1">
                    <a:lumMod val="65000"/>
                  </a:schemeClr>
                </a:solidFill>
              </a:rPr>
              <a:t>6</a:t>
            </a:r>
            <a:r>
              <a:rPr lang="en-US" sz="1350" dirty="0">
                <a:solidFill>
                  <a:schemeClr val="tx1"/>
                </a:solidFill>
              </a:rPr>
              <a:t>, Noel Cressie</a:t>
            </a:r>
            <a:r>
              <a:rPr lang="en-US" sz="1350" baseline="30000" dirty="0">
                <a:solidFill>
                  <a:schemeClr val="tx1">
                    <a:lumMod val="65000"/>
                  </a:schemeClr>
                </a:solidFill>
              </a:rPr>
              <a:t>5</a:t>
            </a:r>
            <a:r>
              <a:rPr lang="en-US" sz="1350" dirty="0">
                <a:solidFill>
                  <a:schemeClr val="tx1"/>
                </a:solidFill>
              </a:rPr>
              <a:t>, Sean Crowell </a:t>
            </a:r>
            <a:r>
              <a:rPr lang="en-US" sz="1350" baseline="30000" dirty="0">
                <a:solidFill>
                  <a:schemeClr val="tx1">
                    <a:lumMod val="65000"/>
                  </a:schemeClr>
                </a:solidFill>
              </a:rPr>
              <a:t>7</a:t>
            </a:r>
            <a:r>
              <a:rPr lang="en-US" sz="1350" dirty="0">
                <a:solidFill>
                  <a:schemeClr val="tx1"/>
                </a:solidFill>
              </a:rPr>
              <a:t>, Feng Deng </a:t>
            </a:r>
            <a:r>
              <a:rPr lang="en-US" sz="1350" baseline="30000" dirty="0">
                <a:solidFill>
                  <a:schemeClr val="tx1">
                    <a:lumMod val="65000"/>
                  </a:schemeClr>
                </a:solidFill>
              </a:rPr>
              <a:t>8</a:t>
            </a:r>
            <a:r>
              <a:rPr lang="en-US" sz="1350" dirty="0">
                <a:solidFill>
                  <a:schemeClr val="tx1"/>
                </a:solidFill>
              </a:rPr>
              <a:t>, Matthew Johnson</a:t>
            </a:r>
            <a:r>
              <a:rPr lang="en-US" sz="1350" baseline="30000" dirty="0">
                <a:solidFill>
                  <a:schemeClr val="tx1">
                    <a:lumMod val="65000"/>
                  </a:schemeClr>
                </a:solidFill>
              </a:rPr>
              <a:t> 12</a:t>
            </a:r>
            <a:r>
              <a:rPr lang="en-US" sz="1350" dirty="0">
                <a:solidFill>
                  <a:schemeClr val="tx1"/>
                </a:solidFill>
              </a:rPr>
              <a:t>, </a:t>
            </a:r>
            <a:r>
              <a:rPr lang="en-US" sz="1350" dirty="0" err="1">
                <a:solidFill>
                  <a:schemeClr val="tx1"/>
                </a:solidFill>
              </a:rPr>
              <a:t>Junjie</a:t>
            </a:r>
            <a:r>
              <a:rPr lang="en-US" sz="1350" dirty="0">
                <a:solidFill>
                  <a:schemeClr val="tx1"/>
                </a:solidFill>
              </a:rPr>
              <a:t> Liu </a:t>
            </a:r>
            <a:r>
              <a:rPr lang="en-US" sz="1350" baseline="30000" dirty="0">
                <a:solidFill>
                  <a:schemeClr val="tx1">
                    <a:lumMod val="65000"/>
                  </a:schemeClr>
                </a:solidFill>
              </a:rPr>
              <a:t>9</a:t>
            </a:r>
            <a:r>
              <a:rPr lang="en-US" sz="1350" dirty="0">
                <a:solidFill>
                  <a:schemeClr val="tx1"/>
                </a:solidFill>
              </a:rPr>
              <a:t>, </a:t>
            </a:r>
            <a:r>
              <a:rPr lang="en-US" sz="1350" dirty="0" err="1">
                <a:solidFill>
                  <a:schemeClr val="tx1"/>
                </a:solidFill>
              </a:rPr>
              <a:t>Zhiqiang</a:t>
            </a:r>
            <a:r>
              <a:rPr lang="en-US" sz="1350" dirty="0">
                <a:solidFill>
                  <a:schemeClr val="tx1"/>
                </a:solidFill>
              </a:rPr>
              <a:t> Liu</a:t>
            </a:r>
            <a:r>
              <a:rPr lang="en-US" sz="1350" baseline="30000" dirty="0">
                <a:solidFill>
                  <a:schemeClr val="tx1">
                    <a:lumMod val="65000"/>
                  </a:schemeClr>
                </a:solidFill>
              </a:rPr>
              <a:t> 11</a:t>
            </a:r>
            <a:r>
              <a:rPr lang="en-US" sz="1350" dirty="0">
                <a:solidFill>
                  <a:schemeClr val="tx1"/>
                </a:solidFill>
              </a:rPr>
              <a:t>, Scot Miller</a:t>
            </a:r>
            <a:r>
              <a:rPr lang="en-US" sz="1350" baseline="30000" dirty="0">
                <a:solidFill>
                  <a:schemeClr val="tx1">
                    <a:lumMod val="65000"/>
                  </a:schemeClr>
                </a:solidFill>
              </a:rPr>
              <a:t> 10</a:t>
            </a:r>
            <a:r>
              <a:rPr lang="en-US" sz="1350" dirty="0">
                <a:solidFill>
                  <a:schemeClr val="tx1"/>
                </a:solidFill>
              </a:rPr>
              <a:t>, Andrew Schuh </a:t>
            </a:r>
            <a:r>
              <a:rPr lang="en-US" sz="1350" baseline="30000" dirty="0">
                <a:solidFill>
                  <a:schemeClr val="tx1">
                    <a:lumMod val="65000"/>
                  </a:schemeClr>
                </a:solidFill>
              </a:rPr>
              <a:t>3</a:t>
            </a:r>
            <a:r>
              <a:rPr lang="en-US" sz="1350" dirty="0">
                <a:solidFill>
                  <a:schemeClr val="tx1"/>
                </a:solidFill>
              </a:rPr>
              <a:t>, Brad Weir </a:t>
            </a:r>
            <a:r>
              <a:rPr lang="en-US" sz="1350" baseline="30000" dirty="0">
                <a:solidFill>
                  <a:schemeClr val="tx1">
                    <a:lumMod val="65000"/>
                  </a:schemeClr>
                </a:solidFill>
              </a:rPr>
              <a:t>4</a:t>
            </a:r>
            <a:r>
              <a:rPr lang="en-US" sz="1350" dirty="0">
                <a:solidFill>
                  <a:schemeClr val="tx1"/>
                </a:solidFill>
              </a:rPr>
              <a:t>, Andrew Zammit-Mangion</a:t>
            </a:r>
            <a:r>
              <a:rPr lang="en-US" sz="1350" baseline="30000" dirty="0">
                <a:solidFill>
                  <a:schemeClr val="tx1">
                    <a:lumMod val="65000"/>
                  </a:schemeClr>
                </a:solidFill>
              </a:rPr>
              <a:t>5</a:t>
            </a:r>
            <a:r>
              <a:rPr lang="en-US" sz="1350" dirty="0">
                <a:solidFill>
                  <a:schemeClr val="tx1"/>
                </a:solidFill>
              </a:rPr>
              <a:t>, Ning Zeng </a:t>
            </a:r>
            <a:r>
              <a:rPr lang="en-US" sz="1350" baseline="30000" dirty="0">
                <a:solidFill>
                  <a:schemeClr val="tx1">
                    <a:lumMod val="65000"/>
                  </a:schemeClr>
                </a:solidFill>
              </a:rPr>
              <a:t>11</a:t>
            </a:r>
            <a:r>
              <a:rPr lang="en-US" sz="1350" dirty="0">
                <a:solidFill>
                  <a:schemeClr val="tx1"/>
                </a:solidFill>
              </a:rPr>
              <a:t> </a:t>
            </a:r>
            <a:br>
              <a:rPr lang="en-US" sz="1350" dirty="0">
                <a:solidFill>
                  <a:schemeClr val="tx1"/>
                </a:solidFill>
              </a:rPr>
            </a:br>
            <a:br>
              <a:rPr lang="en-US" sz="1350" dirty="0">
                <a:solidFill>
                  <a:schemeClr val="tx1"/>
                </a:solidFill>
              </a:rPr>
            </a:br>
            <a:r>
              <a:rPr lang="en-US" sz="1350" dirty="0">
                <a:solidFill>
                  <a:schemeClr val="tx1"/>
                </a:solidFill>
              </a:rPr>
              <a:t> </a:t>
            </a:r>
            <a:br>
              <a:rPr lang="en-US" sz="1500" dirty="0"/>
            </a:br>
            <a:br>
              <a:rPr lang="en-US" sz="1200" dirty="0">
                <a:solidFill>
                  <a:schemeClr val="tx1">
                    <a:lumMod val="65000"/>
                  </a:schemeClr>
                </a:solidFill>
              </a:rPr>
            </a:br>
            <a:br>
              <a:rPr lang="en-US" sz="1350" dirty="0">
                <a:solidFill>
                  <a:schemeClr val="tx1">
                    <a:lumMod val="65000"/>
                  </a:schemeClr>
                </a:solidFill>
              </a:rPr>
            </a:br>
            <a:endParaRPr lang="en-US" sz="1500" dirty="0">
              <a:solidFill>
                <a:schemeClr val="tx1">
                  <a:lumMod val="65000"/>
                </a:schemeClr>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1</a:t>
            </a:fld>
            <a:endParaRPr lang="en-US"/>
          </a:p>
        </p:txBody>
      </p:sp>
      <p:sp>
        <p:nvSpPr>
          <p:cNvPr id="3" name="TextBox 2">
            <a:extLst>
              <a:ext uri="{FF2B5EF4-FFF2-40B4-BE49-F238E27FC236}">
                <a16:creationId xmlns:a16="http://schemas.microsoft.com/office/drawing/2014/main" id="{FE7DAC1F-8003-0245-843E-03BDAF55C2F2}"/>
              </a:ext>
            </a:extLst>
          </p:cNvPr>
          <p:cNvSpPr txBox="1"/>
          <p:nvPr/>
        </p:nvSpPr>
        <p:spPr>
          <a:xfrm>
            <a:off x="76200" y="1809750"/>
            <a:ext cx="8991600" cy="1066800"/>
          </a:xfrm>
          <a:prstGeom prst="rect">
            <a:avLst/>
          </a:prstGeom>
          <a:noFill/>
        </p:spPr>
        <p:txBody>
          <a:bodyPr wrap="square" numCol="2" rtlCol="0">
            <a:noAutofit/>
          </a:bodyPr>
          <a:lstStyle/>
          <a:p>
            <a:pPr marL="342900" indent="-342900">
              <a:buFont typeface="+mj-lt"/>
              <a:buAutoNum type="arabicPeriod"/>
            </a:pPr>
            <a:r>
              <a:rPr lang="en-US" sz="1200" dirty="0">
                <a:solidFill>
                  <a:schemeClr val="tx1">
                    <a:lumMod val="65000"/>
                  </a:schemeClr>
                </a:solidFill>
              </a:rPr>
              <a:t>University of Colorado Boulder</a:t>
            </a:r>
          </a:p>
          <a:p>
            <a:pPr marL="342900" indent="-342900">
              <a:buFont typeface="+mj-lt"/>
              <a:buAutoNum type="arabicPeriod"/>
            </a:pPr>
            <a:r>
              <a:rPr lang="en-US" sz="1200" dirty="0">
                <a:solidFill>
                  <a:schemeClr val="tx1">
                    <a:lumMod val="65000"/>
                  </a:schemeClr>
                </a:solidFill>
              </a:rPr>
              <a:t>NOAA Global Monitoring Laboratory</a:t>
            </a:r>
          </a:p>
          <a:p>
            <a:pPr marL="342900" indent="-342900">
              <a:buFont typeface="+mj-lt"/>
              <a:buAutoNum type="arabicPeriod"/>
            </a:pPr>
            <a:r>
              <a:rPr lang="en-US" sz="1200" dirty="0">
                <a:solidFill>
                  <a:schemeClr val="tx1">
                    <a:lumMod val="65000"/>
                  </a:schemeClr>
                </a:solidFill>
              </a:rPr>
              <a:t>Colorado State University</a:t>
            </a:r>
          </a:p>
          <a:p>
            <a:pPr marL="342900" indent="-342900">
              <a:buFont typeface="+mj-lt"/>
              <a:buAutoNum type="arabicPeriod"/>
            </a:pPr>
            <a:r>
              <a:rPr lang="en-US" sz="1200" dirty="0">
                <a:solidFill>
                  <a:schemeClr val="tx1">
                    <a:lumMod val="65000"/>
                  </a:schemeClr>
                </a:solidFill>
              </a:rPr>
              <a:t>University of Maryland</a:t>
            </a:r>
          </a:p>
          <a:p>
            <a:pPr marL="342900" indent="-342900">
              <a:buFont typeface="+mj-lt"/>
              <a:buAutoNum type="arabicPeriod"/>
            </a:pPr>
            <a:r>
              <a:rPr lang="en-US" sz="1200" dirty="0">
                <a:solidFill>
                  <a:schemeClr val="tx1">
                    <a:lumMod val="65000"/>
                  </a:schemeClr>
                </a:solidFill>
              </a:rPr>
              <a:t>University of Wollongong</a:t>
            </a:r>
          </a:p>
          <a:p>
            <a:pPr marL="342900" indent="-342900">
              <a:buFont typeface="+mj-lt"/>
              <a:buAutoNum type="arabicPeriod"/>
            </a:pPr>
            <a:r>
              <a:rPr lang="en-US" sz="1200" dirty="0" err="1">
                <a:solidFill>
                  <a:schemeClr val="tx1">
                    <a:lumMod val="65000"/>
                  </a:schemeClr>
                </a:solidFill>
              </a:rPr>
              <a:t>Laboratoire</a:t>
            </a:r>
            <a:r>
              <a:rPr lang="en-US" sz="1200" dirty="0">
                <a:solidFill>
                  <a:schemeClr val="tx1">
                    <a:lumMod val="65000"/>
                  </a:schemeClr>
                </a:solidFill>
              </a:rPr>
              <a:t> des Sciences du </a:t>
            </a:r>
            <a:r>
              <a:rPr lang="en-US" sz="1200" dirty="0" err="1">
                <a:solidFill>
                  <a:schemeClr val="tx1">
                    <a:lumMod val="65000"/>
                  </a:schemeClr>
                </a:solidFill>
              </a:rPr>
              <a:t>Climat</a:t>
            </a:r>
            <a:r>
              <a:rPr lang="en-US" sz="1200" dirty="0">
                <a:solidFill>
                  <a:schemeClr val="tx1">
                    <a:lumMod val="65000"/>
                  </a:schemeClr>
                </a:solidFill>
              </a:rPr>
              <a:t> et de </a:t>
            </a:r>
            <a:r>
              <a:rPr lang="en-US" sz="1200" dirty="0" err="1">
                <a:solidFill>
                  <a:schemeClr val="tx1">
                    <a:lumMod val="65000"/>
                  </a:schemeClr>
                </a:solidFill>
              </a:rPr>
              <a:t>l’Environnement</a:t>
            </a:r>
            <a:endParaRPr lang="en-US" sz="1200" dirty="0">
              <a:solidFill>
                <a:schemeClr val="tx1">
                  <a:lumMod val="65000"/>
                </a:schemeClr>
              </a:solidFill>
            </a:endParaRPr>
          </a:p>
          <a:p>
            <a:pPr marL="342900" indent="-342900">
              <a:buFont typeface="+mj-lt"/>
              <a:buAutoNum type="arabicPeriod"/>
            </a:pPr>
            <a:r>
              <a:rPr lang="en-US" sz="1200" dirty="0">
                <a:solidFill>
                  <a:schemeClr val="tx1">
                    <a:lumMod val="65000"/>
                  </a:schemeClr>
                </a:solidFill>
              </a:rPr>
              <a:t>University of Oklahoma</a:t>
            </a:r>
          </a:p>
          <a:p>
            <a:pPr marL="342900" indent="-342900">
              <a:buFont typeface="+mj-lt"/>
              <a:buAutoNum type="arabicPeriod"/>
            </a:pPr>
            <a:r>
              <a:rPr lang="en-US" sz="1200" dirty="0">
                <a:solidFill>
                  <a:schemeClr val="tx1">
                    <a:lumMod val="65000"/>
                  </a:schemeClr>
                </a:solidFill>
              </a:rPr>
              <a:t>University of Toronto</a:t>
            </a:r>
          </a:p>
          <a:p>
            <a:pPr marL="342900" indent="-342900">
              <a:buFont typeface="+mj-lt"/>
              <a:buAutoNum type="arabicPeriod"/>
            </a:pPr>
            <a:r>
              <a:rPr lang="en-US" sz="1200" dirty="0">
                <a:solidFill>
                  <a:schemeClr val="tx1">
                    <a:lumMod val="65000"/>
                  </a:schemeClr>
                </a:solidFill>
              </a:rPr>
              <a:t>Jet Propulsion Laboratory</a:t>
            </a:r>
          </a:p>
          <a:p>
            <a:pPr marL="342900" indent="-342900">
              <a:buFont typeface="+mj-lt"/>
              <a:buAutoNum type="arabicPeriod"/>
            </a:pPr>
            <a:r>
              <a:rPr lang="en-US" sz="1200" dirty="0">
                <a:solidFill>
                  <a:schemeClr val="tx1">
                    <a:lumMod val="65000"/>
                  </a:schemeClr>
                </a:solidFill>
              </a:rPr>
              <a:t>Johns Hopkins University</a:t>
            </a:r>
          </a:p>
          <a:p>
            <a:pPr marL="342900" indent="-342900">
              <a:buFont typeface="+mj-lt"/>
              <a:buAutoNum type="arabicPeriod"/>
            </a:pPr>
            <a:r>
              <a:rPr lang="en-US" sz="1200" dirty="0">
                <a:solidFill>
                  <a:schemeClr val="tx1">
                    <a:lumMod val="65000"/>
                  </a:schemeClr>
                </a:solidFill>
              </a:rPr>
              <a:t>University of Maryland</a:t>
            </a:r>
          </a:p>
          <a:p>
            <a:pPr marL="342900" indent="-342900">
              <a:buFont typeface="+mj-lt"/>
              <a:buAutoNum type="arabicPeriod"/>
            </a:pPr>
            <a:r>
              <a:rPr lang="en-US" sz="1200" dirty="0">
                <a:solidFill>
                  <a:schemeClr val="tx1">
                    <a:lumMod val="65000"/>
                  </a:schemeClr>
                </a:solidFill>
              </a:rPr>
              <a:t>NASA Ames Research Center</a:t>
            </a:r>
            <a:endParaRPr lang="en-US" sz="1200" dirty="0"/>
          </a:p>
        </p:txBody>
      </p:sp>
      <p:sp>
        <p:nvSpPr>
          <p:cNvPr id="5" name="TextBox 4">
            <a:extLst>
              <a:ext uri="{FF2B5EF4-FFF2-40B4-BE49-F238E27FC236}">
                <a16:creationId xmlns:a16="http://schemas.microsoft.com/office/drawing/2014/main" id="{EC0F0BAE-CE1F-104B-A646-52E55EACA63A}"/>
              </a:ext>
            </a:extLst>
          </p:cNvPr>
          <p:cNvSpPr txBox="1"/>
          <p:nvPr/>
        </p:nvSpPr>
        <p:spPr>
          <a:xfrm>
            <a:off x="76200" y="3115330"/>
            <a:ext cx="5456878" cy="523220"/>
          </a:xfrm>
          <a:prstGeom prst="rect">
            <a:avLst/>
          </a:prstGeom>
          <a:noFill/>
        </p:spPr>
        <p:txBody>
          <a:bodyPr wrap="none" rtlCol="0">
            <a:spAutoFit/>
          </a:bodyPr>
          <a:lstStyle/>
          <a:p>
            <a:r>
              <a:rPr lang="en-US" sz="1400" dirty="0">
                <a:solidFill>
                  <a:schemeClr val="accent1">
                    <a:lumMod val="20000"/>
                    <a:lumOff val="80000"/>
                  </a:schemeClr>
                </a:solidFill>
              </a:rPr>
              <a:t>Thanks to Heather Cronk, Chris O’Dell, Ken Schuldt, Kirk </a:t>
            </a:r>
            <a:r>
              <a:rPr lang="en-US" sz="1400" dirty="0" err="1">
                <a:solidFill>
                  <a:schemeClr val="accent1">
                    <a:lumMod val="20000"/>
                    <a:lumOff val="80000"/>
                  </a:schemeClr>
                </a:solidFill>
              </a:rPr>
              <a:t>Thoning</a:t>
            </a:r>
            <a:r>
              <a:rPr lang="en-US" sz="1400" dirty="0">
                <a:solidFill>
                  <a:schemeClr val="accent1">
                    <a:lumMod val="20000"/>
                    <a:lumOff val="80000"/>
                  </a:schemeClr>
                </a:solidFill>
              </a:rPr>
              <a:t> </a:t>
            </a:r>
          </a:p>
          <a:p>
            <a:endParaRPr lang="en-US" sz="1400" dirty="0">
              <a:solidFill>
                <a:schemeClr val="accent1">
                  <a:lumMod val="20000"/>
                  <a:lumOff val="80000"/>
                </a:schemeClr>
              </a:solidFill>
            </a:endParaRPr>
          </a:p>
        </p:txBody>
      </p:sp>
      <p:sp>
        <p:nvSpPr>
          <p:cNvPr id="6" name="TextBox 5">
            <a:extLst>
              <a:ext uri="{FF2B5EF4-FFF2-40B4-BE49-F238E27FC236}">
                <a16:creationId xmlns:a16="http://schemas.microsoft.com/office/drawing/2014/main" id="{AFFAE724-FCE8-F54B-A52C-5ED1D84603A0}"/>
              </a:ext>
            </a:extLst>
          </p:cNvPr>
          <p:cNvSpPr txBox="1"/>
          <p:nvPr/>
        </p:nvSpPr>
        <p:spPr>
          <a:xfrm>
            <a:off x="283361" y="3381911"/>
            <a:ext cx="3565400" cy="1323439"/>
          </a:xfrm>
          <a:prstGeom prst="rect">
            <a:avLst/>
          </a:prstGeom>
          <a:noFill/>
        </p:spPr>
        <p:txBody>
          <a:bodyPr wrap="none" rtlCol="0">
            <a:spAutoFit/>
          </a:bodyPr>
          <a:lstStyle/>
          <a:p>
            <a:pPr marL="285750" indent="-285750">
              <a:buFont typeface="Arial" panose="020B0604020202020204" pitchFamily="34" charset="0"/>
              <a:buChar char="•"/>
            </a:pPr>
            <a:endParaRPr lang="en-US" sz="2000" dirty="0">
              <a:solidFill>
                <a:srgbClr val="05FF1C"/>
              </a:solidFill>
            </a:endParaRPr>
          </a:p>
          <a:p>
            <a:pPr marL="285750" indent="-285750">
              <a:buFont typeface="Arial" panose="020B0604020202020204" pitchFamily="34" charset="0"/>
              <a:buChar char="•"/>
            </a:pPr>
            <a:r>
              <a:rPr lang="en-US" sz="2000" dirty="0">
                <a:solidFill>
                  <a:srgbClr val="05FF1C"/>
                </a:solidFill>
              </a:rPr>
              <a:t>MIP website tools: </a:t>
            </a:r>
            <a:r>
              <a:rPr lang="en-US" sz="2000" dirty="0">
                <a:hlinkClick r:id="rId3"/>
              </a:rPr>
              <a:t>website</a:t>
            </a:r>
            <a:endParaRPr lang="en-US" sz="2000" dirty="0">
              <a:solidFill>
                <a:srgbClr val="05FF1C"/>
              </a:solidFill>
            </a:endParaRPr>
          </a:p>
          <a:p>
            <a:pPr marL="285750" indent="-285750">
              <a:buFont typeface="Arial" panose="020B0604020202020204" pitchFamily="34" charset="0"/>
              <a:buChar char="•"/>
            </a:pPr>
            <a:r>
              <a:rPr lang="en-US" sz="2000" dirty="0">
                <a:solidFill>
                  <a:srgbClr val="05FF1C"/>
                </a:solidFill>
              </a:rPr>
              <a:t>Standard analysis products</a:t>
            </a:r>
          </a:p>
          <a:p>
            <a:pPr marL="285750" indent="-285750">
              <a:buFont typeface="Arial" panose="020B0604020202020204" pitchFamily="34" charset="0"/>
              <a:buChar char="•"/>
            </a:pPr>
            <a:endParaRPr lang="en-US" sz="2000" dirty="0">
              <a:solidFill>
                <a:srgbClr val="05FF1C"/>
              </a:solidFill>
            </a:endParaRPr>
          </a:p>
        </p:txBody>
      </p:sp>
    </p:spTree>
    <p:extLst>
      <p:ext uri="{BB962C8B-B14F-4D97-AF65-F5344CB8AC3E}">
        <p14:creationId xmlns:p14="http://schemas.microsoft.com/office/powerpoint/2010/main" val="86368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19050"/>
            <a:ext cx="4343401" cy="666750"/>
          </a:xfrm>
        </p:spPr>
        <p:txBody>
          <a:bodyPr anchor="t"/>
          <a:lstStyle/>
          <a:p>
            <a:pPr algn="l"/>
            <a:r>
              <a:rPr lang="en-US" sz="1800" dirty="0">
                <a:solidFill>
                  <a:srgbClr val="FFFF00"/>
                </a:solidFill>
              </a:rPr>
              <a:t>Withheld </a:t>
            </a:r>
            <a:r>
              <a:rPr lang="en-US" sz="1800" i="1" dirty="0">
                <a:solidFill>
                  <a:srgbClr val="FFFF00"/>
                </a:solidFill>
              </a:rPr>
              <a:t>in situ</a:t>
            </a:r>
            <a:r>
              <a:rPr lang="en-US" sz="1800" dirty="0">
                <a:solidFill>
                  <a:srgbClr val="FFFF00"/>
                </a:solidFill>
              </a:rPr>
              <a:t> measurements</a:t>
            </a:r>
            <a:br>
              <a:rPr lang="en-US" sz="1800" dirty="0">
                <a:solidFill>
                  <a:srgbClr val="FFFF00"/>
                </a:solidFill>
              </a:rPr>
            </a:br>
            <a:br>
              <a:rPr lang="en-US" sz="700" dirty="0">
                <a:solidFill>
                  <a:srgbClr val="FFFF00"/>
                </a:solidFill>
              </a:rPr>
            </a:br>
            <a:br>
              <a:rPr lang="en-US" sz="1400" dirty="0">
                <a:solidFill>
                  <a:schemeClr val="tx1"/>
                </a:solidFill>
              </a:rPr>
            </a:br>
            <a:endParaRPr lang="en-US" sz="1500" dirty="0">
              <a:solidFill>
                <a:schemeClr val="tx1"/>
              </a:solidFill>
            </a:endParaRPr>
          </a:p>
        </p:txBody>
      </p:sp>
      <p:sp>
        <p:nvSpPr>
          <p:cNvPr id="4" name="Slide Number Placeholder 3"/>
          <p:cNvSpPr>
            <a:spLocks noGrp="1"/>
          </p:cNvSpPr>
          <p:nvPr>
            <p:ph type="sldNum" sz="quarter" idx="12"/>
          </p:nvPr>
        </p:nvSpPr>
        <p:spPr>
          <a:xfrm>
            <a:off x="7315200" y="4857750"/>
            <a:ext cx="1905000" cy="342900"/>
          </a:xfrm>
        </p:spPr>
        <p:txBody>
          <a:bodyPr/>
          <a:lstStyle/>
          <a:p>
            <a:fld id="{F34C8410-5E82-5744-B689-203FCEEAF9B4}" type="slidenum">
              <a:rPr lang="en-US" smtClean="0"/>
              <a:pPr/>
              <a:t>2</a:t>
            </a:fld>
            <a:endParaRPr lang="en-US"/>
          </a:p>
        </p:txBody>
      </p:sp>
      <p:pic>
        <p:nvPicPr>
          <p:cNvPr id="8" name="Picture 7">
            <a:extLst>
              <a:ext uri="{FF2B5EF4-FFF2-40B4-BE49-F238E27FC236}">
                <a16:creationId xmlns:a16="http://schemas.microsoft.com/office/drawing/2014/main" id="{920AAC04-184F-084B-8359-FAB4FE0CED4F}"/>
              </a:ext>
            </a:extLst>
          </p:cNvPr>
          <p:cNvPicPr>
            <a:picLocks noChangeAspect="1"/>
          </p:cNvPicPr>
          <p:nvPr/>
        </p:nvPicPr>
        <p:blipFill rotWithShape="1">
          <a:blip r:embed="rId3"/>
          <a:srcRect t="5597"/>
          <a:stretch/>
        </p:blipFill>
        <p:spPr>
          <a:xfrm>
            <a:off x="93642" y="2190750"/>
            <a:ext cx="4915511" cy="2895600"/>
          </a:xfrm>
          <a:prstGeom prst="rect">
            <a:avLst/>
          </a:prstGeom>
        </p:spPr>
      </p:pic>
      <p:pic>
        <p:nvPicPr>
          <p:cNvPr id="10" name="Picture 9">
            <a:extLst>
              <a:ext uri="{FF2B5EF4-FFF2-40B4-BE49-F238E27FC236}">
                <a16:creationId xmlns:a16="http://schemas.microsoft.com/office/drawing/2014/main" id="{EA76FFAC-E770-8444-BBE2-C08FA54DA169}"/>
              </a:ext>
            </a:extLst>
          </p:cNvPr>
          <p:cNvPicPr>
            <a:picLocks noChangeAspect="1"/>
          </p:cNvPicPr>
          <p:nvPr/>
        </p:nvPicPr>
        <p:blipFill>
          <a:blip r:embed="rId4"/>
          <a:stretch>
            <a:fillRect/>
          </a:stretch>
        </p:blipFill>
        <p:spPr>
          <a:xfrm>
            <a:off x="5067300" y="133350"/>
            <a:ext cx="3907692" cy="2438400"/>
          </a:xfrm>
          <a:prstGeom prst="rect">
            <a:avLst/>
          </a:prstGeom>
        </p:spPr>
      </p:pic>
      <p:pic>
        <p:nvPicPr>
          <p:cNvPr id="12" name="Picture 11">
            <a:extLst>
              <a:ext uri="{FF2B5EF4-FFF2-40B4-BE49-F238E27FC236}">
                <a16:creationId xmlns:a16="http://schemas.microsoft.com/office/drawing/2014/main" id="{6F7F5ABF-1392-E647-9E90-A5663F6665C6}"/>
              </a:ext>
            </a:extLst>
          </p:cNvPr>
          <p:cNvPicPr>
            <a:picLocks noChangeAspect="1"/>
          </p:cNvPicPr>
          <p:nvPr/>
        </p:nvPicPr>
        <p:blipFill>
          <a:blip r:embed="rId5"/>
          <a:stretch>
            <a:fillRect/>
          </a:stretch>
        </p:blipFill>
        <p:spPr>
          <a:xfrm>
            <a:off x="5067300" y="2647950"/>
            <a:ext cx="3907692" cy="2438400"/>
          </a:xfrm>
          <a:prstGeom prst="rect">
            <a:avLst/>
          </a:prstGeom>
        </p:spPr>
      </p:pic>
      <p:sp>
        <p:nvSpPr>
          <p:cNvPr id="13" name="TextBox 12">
            <a:extLst>
              <a:ext uri="{FF2B5EF4-FFF2-40B4-BE49-F238E27FC236}">
                <a16:creationId xmlns:a16="http://schemas.microsoft.com/office/drawing/2014/main" id="{EABFE6E7-0AF0-8747-A76B-CE2A60FABD6D}"/>
              </a:ext>
            </a:extLst>
          </p:cNvPr>
          <p:cNvSpPr txBox="1"/>
          <p:nvPr/>
        </p:nvSpPr>
        <p:spPr>
          <a:xfrm>
            <a:off x="96464" y="333375"/>
            <a:ext cx="4765711"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t>GLOBALVIEW+ v8: 66 labs, 30.2M measurements 1957-2022</a:t>
            </a:r>
          </a:p>
          <a:p>
            <a:pPr marL="171450" indent="-171450">
              <a:buFont typeface="Arial" panose="020B0604020202020204" pitchFamily="34" charset="0"/>
              <a:buChar char="•"/>
            </a:pPr>
            <a:r>
              <a:rPr lang="en-US" sz="1200" dirty="0"/>
              <a:t>About 5% of assimilation-quality measurements marked for cross-validation in GLOBALVIEW+</a:t>
            </a:r>
          </a:p>
          <a:p>
            <a:pPr marL="628650" lvl="1" indent="-171450">
              <a:buFont typeface="Arial" panose="020B0604020202020204" pitchFamily="34" charset="0"/>
              <a:buChar char="•"/>
            </a:pPr>
            <a:r>
              <a:rPr lang="en-US" sz="1200" dirty="0">
                <a:solidFill>
                  <a:schemeClr val="accent1">
                    <a:lumMod val="20000"/>
                    <a:lumOff val="80000"/>
                  </a:schemeClr>
                </a:solidFill>
              </a:rPr>
              <a:t>Each with MDM</a:t>
            </a:r>
          </a:p>
          <a:p>
            <a:pPr marL="628650" lvl="1" indent="-171450">
              <a:buFont typeface="Arial" panose="020B0604020202020204" pitchFamily="34" charset="0"/>
              <a:buChar char="•"/>
            </a:pPr>
            <a:r>
              <a:rPr lang="en-US" sz="1200" dirty="0">
                <a:solidFill>
                  <a:schemeClr val="accent1">
                    <a:lumMod val="20000"/>
                    <a:lumOff val="80000"/>
                  </a:schemeClr>
                </a:solidFill>
              </a:rPr>
              <a:t>Careful attention to independence</a:t>
            </a:r>
          </a:p>
          <a:p>
            <a:pPr marL="628650" lvl="1" indent="-171450">
              <a:buFont typeface="Arial" panose="020B0604020202020204" pitchFamily="34" charset="0"/>
              <a:buChar char="•"/>
            </a:pPr>
            <a:r>
              <a:rPr lang="en-US" sz="1200" dirty="0">
                <a:solidFill>
                  <a:schemeClr val="accent1">
                    <a:lumMod val="20000"/>
                    <a:lumOff val="80000"/>
                  </a:schemeClr>
                </a:solidFill>
              </a:rPr>
              <a:t>Still reflects </a:t>
            </a:r>
            <a:r>
              <a:rPr lang="en-US" sz="1200" i="1" dirty="0">
                <a:solidFill>
                  <a:schemeClr val="accent1">
                    <a:lumMod val="20000"/>
                    <a:lumOff val="80000"/>
                  </a:schemeClr>
                </a:solidFill>
              </a:rPr>
              <a:t>in situ</a:t>
            </a:r>
            <a:r>
              <a:rPr lang="en-US" sz="1200" dirty="0">
                <a:solidFill>
                  <a:schemeClr val="accent1">
                    <a:lumMod val="20000"/>
                    <a:lumOff val="80000"/>
                  </a:schemeClr>
                </a:solidFill>
              </a:rPr>
              <a:t> network </a:t>
            </a:r>
          </a:p>
          <a:p>
            <a:pPr marL="171450" indent="-171450">
              <a:buFont typeface="Arial" panose="020B0604020202020204" pitchFamily="34" charset="0"/>
              <a:buChar char="•"/>
            </a:pPr>
            <a:r>
              <a:rPr lang="en-US" sz="1200" dirty="0"/>
              <a:t>53533 withheld measurements 2015-2020  </a:t>
            </a:r>
          </a:p>
          <a:p>
            <a:pPr marL="171450" indent="-171450">
              <a:buFont typeface="Arial" panose="020B0604020202020204" pitchFamily="34" charset="0"/>
              <a:buChar char="•"/>
            </a:pPr>
            <a:r>
              <a:rPr lang="en-US" sz="1200" dirty="0"/>
              <a:t>Here, 15</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a:t>x 15</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a:t>grid cells for PBL and two aircraft levels</a:t>
            </a:r>
          </a:p>
          <a:p>
            <a:pPr marL="171450" indent="-171450">
              <a:buFont typeface="Arial" panose="020B0604020202020204" pitchFamily="34" charset="0"/>
              <a:buChar char="•"/>
            </a:pPr>
            <a:r>
              <a:rPr lang="en-US" sz="1200" dirty="0"/>
              <a:t>Used to evaluate OCO-2 MIP and GCP models</a:t>
            </a:r>
            <a:br>
              <a:rPr lang="en-US" sz="1200" dirty="0">
                <a:solidFill>
                  <a:srgbClr val="05FF1C"/>
                </a:solidFill>
              </a:rPr>
            </a:br>
            <a:endParaRPr lang="en-US" sz="1200" dirty="0">
              <a:solidFill>
                <a:srgbClr val="05FF1C"/>
              </a:solidFill>
            </a:endParaRPr>
          </a:p>
        </p:txBody>
      </p:sp>
    </p:spTree>
    <p:extLst>
      <p:ext uri="{BB962C8B-B14F-4D97-AF65-F5344CB8AC3E}">
        <p14:creationId xmlns:p14="http://schemas.microsoft.com/office/powerpoint/2010/main" val="167473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8839201" cy="666750"/>
          </a:xfrm>
        </p:spPr>
        <p:txBody>
          <a:bodyPr anchor="t"/>
          <a:lstStyle/>
          <a:p>
            <a:pPr algn="l"/>
            <a:r>
              <a:rPr lang="en-US" sz="1800" dirty="0">
                <a:solidFill>
                  <a:srgbClr val="FFFF00"/>
                </a:solidFill>
              </a:rPr>
              <a:t>All assimilable </a:t>
            </a:r>
            <a:r>
              <a:rPr lang="en-US" sz="1800" i="1" dirty="0">
                <a:solidFill>
                  <a:srgbClr val="FFFF00"/>
                </a:solidFill>
              </a:rPr>
              <a:t>in situ</a:t>
            </a:r>
            <a:r>
              <a:rPr lang="en-US" sz="1800" dirty="0">
                <a:solidFill>
                  <a:srgbClr val="FFFF00"/>
                </a:solidFill>
              </a:rPr>
              <a:t> measurements </a:t>
            </a:r>
            <a:br>
              <a:rPr lang="en-US" sz="1800" dirty="0">
                <a:solidFill>
                  <a:srgbClr val="FFFF00"/>
                </a:solidFill>
              </a:rPr>
            </a:br>
            <a:r>
              <a:rPr lang="en-US" sz="1200" dirty="0">
                <a:solidFill>
                  <a:srgbClr val="FFFF00"/>
                </a:solidFill>
              </a:rPr>
              <a:t>(including some that were assimilated in IS, LNLGIS, and LNLGOGIS)</a:t>
            </a:r>
            <a:br>
              <a:rPr lang="en-US" sz="100" dirty="0">
                <a:solidFill>
                  <a:srgbClr val="FF0000"/>
                </a:solidFill>
              </a:rPr>
            </a:br>
            <a:br>
              <a:rPr lang="en-US" sz="800" dirty="0">
                <a:solidFill>
                  <a:srgbClr val="FF0000"/>
                </a:solidFill>
              </a:rPr>
            </a:br>
            <a:endParaRPr lang="en-US" sz="1500" dirty="0">
              <a:solidFill>
                <a:srgbClr val="FF0000"/>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3</a:t>
            </a:fld>
            <a:endParaRPr lang="en-US"/>
          </a:p>
        </p:txBody>
      </p:sp>
      <p:pic>
        <p:nvPicPr>
          <p:cNvPr id="5" name="Picture 4">
            <a:extLst>
              <a:ext uri="{FF2B5EF4-FFF2-40B4-BE49-F238E27FC236}">
                <a16:creationId xmlns:a16="http://schemas.microsoft.com/office/drawing/2014/main" id="{8B3A4E81-A8F8-9F4B-8481-73914983B4C5}"/>
              </a:ext>
            </a:extLst>
          </p:cNvPr>
          <p:cNvPicPr>
            <a:picLocks noChangeAspect="1"/>
          </p:cNvPicPr>
          <p:nvPr/>
        </p:nvPicPr>
        <p:blipFill>
          <a:blip r:embed="rId3"/>
          <a:stretch>
            <a:fillRect/>
          </a:stretch>
        </p:blipFill>
        <p:spPr>
          <a:xfrm>
            <a:off x="380999" y="594782"/>
            <a:ext cx="8153401" cy="4529667"/>
          </a:xfrm>
          <a:prstGeom prst="rect">
            <a:avLst/>
          </a:prstGeom>
        </p:spPr>
      </p:pic>
    </p:spTree>
    <p:extLst>
      <p:ext uri="{BB962C8B-B14F-4D97-AF65-F5344CB8AC3E}">
        <p14:creationId xmlns:p14="http://schemas.microsoft.com/office/powerpoint/2010/main" val="57829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D610-213C-1245-93D5-D3D3756F78DA}"/>
              </a:ext>
            </a:extLst>
          </p:cNvPr>
          <p:cNvSpPr>
            <a:spLocks noGrp="1"/>
          </p:cNvSpPr>
          <p:nvPr>
            <p:ph type="title"/>
          </p:nvPr>
        </p:nvSpPr>
        <p:spPr>
          <a:xfrm>
            <a:off x="76200" y="285750"/>
            <a:ext cx="9906001" cy="342900"/>
          </a:xfrm>
        </p:spPr>
        <p:txBody>
          <a:bodyPr/>
          <a:lstStyle/>
          <a:p>
            <a:pPr algn="l"/>
            <a:r>
              <a:rPr lang="en-US" sz="2400" dirty="0">
                <a:solidFill>
                  <a:srgbClr val="FFFF00"/>
                </a:solidFill>
              </a:rPr>
              <a:t>Evaluation using </a:t>
            </a:r>
            <a:br>
              <a:rPr lang="en-US" sz="2400" dirty="0">
                <a:solidFill>
                  <a:srgbClr val="FFFF00"/>
                </a:solidFill>
              </a:rPr>
            </a:br>
            <a:r>
              <a:rPr lang="en-US" sz="2400" dirty="0">
                <a:solidFill>
                  <a:srgbClr val="FFFF00"/>
                </a:solidFill>
              </a:rPr>
              <a:t>withheld IS data</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160E5B26-CB6B-3846-95C7-96AD7E6DF1AB}"/>
              </a:ext>
            </a:extLst>
          </p:cNvPr>
          <p:cNvSpPr>
            <a:spLocks noGrp="1"/>
          </p:cNvSpPr>
          <p:nvPr>
            <p:ph type="sldNum" sz="quarter" idx="12"/>
          </p:nvPr>
        </p:nvSpPr>
        <p:spPr/>
        <p:txBody>
          <a:bodyPr/>
          <a:lstStyle/>
          <a:p>
            <a:fld id="{F34C8410-5E82-5744-B689-203FCEEAF9B4}" type="slidenum">
              <a:rPr lang="en-US" smtClean="0"/>
              <a:pPr/>
              <a:t>4</a:t>
            </a:fld>
            <a:endParaRPr lang="en-US" dirty="0"/>
          </a:p>
        </p:txBody>
      </p:sp>
      <p:pic>
        <p:nvPicPr>
          <p:cNvPr id="7" name="Picture 6">
            <a:extLst>
              <a:ext uri="{FF2B5EF4-FFF2-40B4-BE49-F238E27FC236}">
                <a16:creationId xmlns:a16="http://schemas.microsoft.com/office/drawing/2014/main" id="{A12736AD-CAA8-FB7B-5DAC-E6AEDA6E3FDD}"/>
              </a:ext>
            </a:extLst>
          </p:cNvPr>
          <p:cNvPicPr>
            <a:picLocks noChangeAspect="1"/>
          </p:cNvPicPr>
          <p:nvPr/>
        </p:nvPicPr>
        <p:blipFill>
          <a:blip r:embed="rId3"/>
          <a:stretch>
            <a:fillRect/>
          </a:stretch>
        </p:blipFill>
        <p:spPr>
          <a:xfrm>
            <a:off x="2819400" y="-30339"/>
            <a:ext cx="5934808" cy="5143500"/>
          </a:xfrm>
          <a:prstGeom prst="rect">
            <a:avLst/>
          </a:prstGeom>
        </p:spPr>
      </p:pic>
    </p:spTree>
    <p:extLst>
      <p:ext uri="{BB962C8B-B14F-4D97-AF65-F5344CB8AC3E}">
        <p14:creationId xmlns:p14="http://schemas.microsoft.com/office/powerpoint/2010/main" val="17974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D610-213C-1245-93D5-D3D3756F78DA}"/>
              </a:ext>
            </a:extLst>
          </p:cNvPr>
          <p:cNvSpPr>
            <a:spLocks noGrp="1"/>
          </p:cNvSpPr>
          <p:nvPr>
            <p:ph type="title"/>
          </p:nvPr>
        </p:nvSpPr>
        <p:spPr>
          <a:xfrm>
            <a:off x="50800" y="12429"/>
            <a:ext cx="1676400" cy="882921"/>
          </a:xfrm>
        </p:spPr>
        <p:txBody>
          <a:bodyPr anchor="t"/>
          <a:lstStyle/>
          <a:p>
            <a:pPr algn="l"/>
            <a:r>
              <a:rPr lang="en-US" sz="1600" dirty="0">
                <a:solidFill>
                  <a:srgbClr val="FFFF00"/>
                </a:solidFill>
              </a:rPr>
              <a:t>Evaluation using </a:t>
            </a:r>
            <a:br>
              <a:rPr lang="en-US" sz="1600" dirty="0">
                <a:solidFill>
                  <a:srgbClr val="FFFF00"/>
                </a:solidFill>
              </a:rPr>
            </a:br>
            <a:r>
              <a:rPr lang="en-US" sz="1600" dirty="0">
                <a:solidFill>
                  <a:srgbClr val="FFFF00"/>
                </a:solidFill>
              </a:rPr>
              <a:t>non-assimilated data: </a:t>
            </a:r>
            <a:r>
              <a:rPr lang="en-US" sz="1600" dirty="0" err="1">
                <a:solidFill>
                  <a:srgbClr val="FFFF00"/>
                </a:solidFill>
              </a:rPr>
              <a:t>ATom</a:t>
            </a:r>
            <a:r>
              <a:rPr lang="en-US" sz="1600" dirty="0">
                <a:solidFill>
                  <a:srgbClr val="FFFF00"/>
                </a:solidFill>
              </a:rPr>
              <a:t> </a:t>
            </a:r>
            <a:br>
              <a:rPr lang="en-US" sz="1600" dirty="0">
                <a:solidFill>
                  <a:srgbClr val="FFFF00"/>
                </a:solidFill>
              </a:rPr>
            </a:br>
            <a:br>
              <a:rPr lang="en-US" sz="1600" dirty="0">
                <a:solidFill>
                  <a:srgbClr val="FFFF00"/>
                </a:solidFill>
              </a:rPr>
            </a:br>
            <a:endParaRPr lang="en-US" sz="1600" dirty="0">
              <a:solidFill>
                <a:schemeClr val="tx1"/>
              </a:solidFill>
            </a:endParaRPr>
          </a:p>
        </p:txBody>
      </p:sp>
      <p:grpSp>
        <p:nvGrpSpPr>
          <p:cNvPr id="11" name="Group 10">
            <a:extLst>
              <a:ext uri="{FF2B5EF4-FFF2-40B4-BE49-F238E27FC236}">
                <a16:creationId xmlns:a16="http://schemas.microsoft.com/office/drawing/2014/main" id="{ED114822-D2C1-378C-5CFF-6C66615D8332}"/>
              </a:ext>
            </a:extLst>
          </p:cNvPr>
          <p:cNvGrpSpPr/>
          <p:nvPr/>
        </p:nvGrpSpPr>
        <p:grpSpPr>
          <a:xfrm>
            <a:off x="1752600" y="-19050"/>
            <a:ext cx="7391400" cy="5162550"/>
            <a:chOff x="3414712" y="-19050"/>
            <a:chExt cx="4622045" cy="3124200"/>
          </a:xfrm>
        </p:grpSpPr>
        <p:pic>
          <p:nvPicPr>
            <p:cNvPr id="5" name="Picture 4">
              <a:extLst>
                <a:ext uri="{FF2B5EF4-FFF2-40B4-BE49-F238E27FC236}">
                  <a16:creationId xmlns:a16="http://schemas.microsoft.com/office/drawing/2014/main" id="{FD0F1351-36EC-BF46-1A59-6AC317211B4F}"/>
                </a:ext>
              </a:extLst>
            </p:cNvPr>
            <p:cNvPicPr>
              <a:picLocks noChangeAspect="1"/>
            </p:cNvPicPr>
            <p:nvPr/>
          </p:nvPicPr>
          <p:blipFill rotWithShape="1">
            <a:blip r:embed="rId3"/>
            <a:srcRect b="39630"/>
            <a:stretch/>
          </p:blipFill>
          <p:spPr>
            <a:xfrm>
              <a:off x="3414712" y="0"/>
              <a:ext cx="2314575" cy="3105150"/>
            </a:xfrm>
            <a:prstGeom prst="rect">
              <a:avLst/>
            </a:prstGeom>
          </p:spPr>
        </p:pic>
        <p:pic>
          <p:nvPicPr>
            <p:cNvPr id="6" name="Picture 5">
              <a:extLst>
                <a:ext uri="{FF2B5EF4-FFF2-40B4-BE49-F238E27FC236}">
                  <a16:creationId xmlns:a16="http://schemas.microsoft.com/office/drawing/2014/main" id="{B4613942-C32C-F826-89FE-EF7A9B6F53A8}"/>
                </a:ext>
              </a:extLst>
            </p:cNvPr>
            <p:cNvPicPr>
              <a:picLocks noChangeAspect="1"/>
            </p:cNvPicPr>
            <p:nvPr/>
          </p:nvPicPr>
          <p:blipFill rotWithShape="1">
            <a:blip r:embed="rId4"/>
            <a:srcRect t="60001" b="-2963"/>
            <a:stretch/>
          </p:blipFill>
          <p:spPr>
            <a:xfrm>
              <a:off x="5722182" y="-19050"/>
              <a:ext cx="2314575" cy="2209800"/>
            </a:xfrm>
            <a:prstGeom prst="rect">
              <a:avLst/>
            </a:prstGeom>
          </p:spPr>
        </p:pic>
        <p:pic>
          <p:nvPicPr>
            <p:cNvPr id="8" name="Picture 7">
              <a:extLst>
                <a:ext uri="{FF2B5EF4-FFF2-40B4-BE49-F238E27FC236}">
                  <a16:creationId xmlns:a16="http://schemas.microsoft.com/office/drawing/2014/main" id="{17844D0E-1677-59D3-45C4-A14DD18440A0}"/>
                </a:ext>
              </a:extLst>
            </p:cNvPr>
            <p:cNvPicPr>
              <a:picLocks noChangeAspect="1"/>
            </p:cNvPicPr>
            <p:nvPr/>
          </p:nvPicPr>
          <p:blipFill rotWithShape="1">
            <a:blip r:embed="rId5"/>
            <a:srcRect b="79259"/>
            <a:stretch/>
          </p:blipFill>
          <p:spPr>
            <a:xfrm>
              <a:off x="5722182" y="2038350"/>
              <a:ext cx="2314575" cy="1066800"/>
            </a:xfrm>
            <a:prstGeom prst="rect">
              <a:avLst/>
            </a:prstGeom>
          </p:spPr>
        </p:pic>
      </p:grpSp>
      <p:sp>
        <p:nvSpPr>
          <p:cNvPr id="4" name="Slide Number Placeholder 3">
            <a:extLst>
              <a:ext uri="{FF2B5EF4-FFF2-40B4-BE49-F238E27FC236}">
                <a16:creationId xmlns:a16="http://schemas.microsoft.com/office/drawing/2014/main" id="{160E5B26-CB6B-3846-95C7-96AD7E6DF1AB}"/>
              </a:ext>
            </a:extLst>
          </p:cNvPr>
          <p:cNvSpPr>
            <a:spLocks noGrp="1"/>
          </p:cNvSpPr>
          <p:nvPr>
            <p:ph type="sldNum" sz="quarter" idx="12"/>
          </p:nvPr>
        </p:nvSpPr>
        <p:spPr/>
        <p:txBody>
          <a:bodyPr/>
          <a:lstStyle/>
          <a:p>
            <a:fld id="{F34C8410-5E82-5744-B689-203FCEEAF9B4}"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41840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2450"/>
            <a:ext cx="8610600" cy="2114550"/>
          </a:xfrm>
        </p:spPr>
        <p:txBody>
          <a:bodyPr anchor="t"/>
          <a:lstStyle/>
          <a:p>
            <a:pPr algn="l"/>
            <a:br>
              <a:rPr lang="en-US" sz="1800" dirty="0">
                <a:solidFill>
                  <a:srgbClr val="FFFF00"/>
                </a:solidFill>
              </a:rPr>
            </a:br>
            <a:br>
              <a:rPr lang="en-US" sz="1800" dirty="0">
                <a:solidFill>
                  <a:srgbClr val="FFFF00"/>
                </a:solidFill>
              </a:rPr>
            </a:br>
            <a:r>
              <a:rPr lang="en-US" sz="2400" b="0" i="0" u="none" strike="noStrike" dirty="0">
                <a:solidFill>
                  <a:srgbClr val="FFFF00"/>
                </a:solidFill>
                <a:effectLst/>
                <a:latin typeface="Arial" panose="020B0604020202020204" pitchFamily="34" charset="0"/>
              </a:rPr>
              <a:t>CT2022 minus </a:t>
            </a:r>
            <a:r>
              <a:rPr lang="en-US" sz="2400" b="0" i="0" u="none" strike="noStrike" dirty="0" err="1">
                <a:solidFill>
                  <a:srgbClr val="FFFF00"/>
                </a:solidFill>
                <a:effectLst/>
                <a:latin typeface="Arial" panose="020B0604020202020204" pitchFamily="34" charset="0"/>
              </a:rPr>
              <a:t>AirCore</a:t>
            </a:r>
            <a:br>
              <a:rPr lang="en-US" sz="1400" dirty="0"/>
            </a:br>
            <a:br>
              <a:rPr lang="en-US" sz="1200" dirty="0">
                <a:solidFill>
                  <a:schemeClr val="tx1">
                    <a:lumMod val="65000"/>
                  </a:schemeClr>
                </a:solidFill>
              </a:rPr>
            </a:br>
            <a:br>
              <a:rPr lang="en-US" sz="1350" dirty="0">
                <a:solidFill>
                  <a:schemeClr val="tx1">
                    <a:lumMod val="65000"/>
                  </a:schemeClr>
                </a:solidFill>
              </a:rPr>
            </a:br>
            <a:endParaRPr lang="en-US" sz="1500" dirty="0">
              <a:solidFill>
                <a:schemeClr val="tx1">
                  <a:lumMod val="65000"/>
                </a:schemeClr>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6</a:t>
            </a:fld>
            <a:endParaRPr lang="en-US"/>
          </a:p>
        </p:txBody>
      </p:sp>
      <p:pic>
        <p:nvPicPr>
          <p:cNvPr id="5" name="Picture 4">
            <a:extLst>
              <a:ext uri="{FF2B5EF4-FFF2-40B4-BE49-F238E27FC236}">
                <a16:creationId xmlns:a16="http://schemas.microsoft.com/office/drawing/2014/main" id="{50E68F38-2DB1-9CE4-DCCF-78D6B331C26F}"/>
              </a:ext>
            </a:extLst>
          </p:cNvPr>
          <p:cNvPicPr>
            <a:picLocks noChangeAspect="1"/>
          </p:cNvPicPr>
          <p:nvPr/>
        </p:nvPicPr>
        <p:blipFill>
          <a:blip r:embed="rId3"/>
          <a:stretch>
            <a:fillRect/>
          </a:stretch>
        </p:blipFill>
        <p:spPr>
          <a:xfrm>
            <a:off x="762000" y="499110"/>
            <a:ext cx="7772400" cy="4663440"/>
          </a:xfrm>
          <a:prstGeom prst="rect">
            <a:avLst/>
          </a:prstGeom>
        </p:spPr>
      </p:pic>
    </p:spTree>
    <p:extLst>
      <p:ext uri="{BB962C8B-B14F-4D97-AF65-F5344CB8AC3E}">
        <p14:creationId xmlns:p14="http://schemas.microsoft.com/office/powerpoint/2010/main" val="1807665290"/>
      </p:ext>
    </p:extLst>
  </p:cSld>
  <p:clrMapOvr>
    <a:masterClrMapping/>
  </p:clrMapOvr>
</p:sld>
</file>

<file path=ppt/theme/theme1.xml><?xml version="1.0" encoding="utf-8"?>
<a:theme xmlns:a="http://schemas.openxmlformats.org/drawingml/2006/main" name="noir">
  <a:themeElements>
    <a:clrScheme name="">
      <a:dk1>
        <a:srgbClr val="C0C0C0"/>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noir.thmx</Template>
  <TotalTime>38171</TotalTime>
  <Words>270</Words>
  <Application>Microsoft Macintosh PowerPoint</Application>
  <PresentationFormat>On-screen Show (16:9)</PresentationFormat>
  <Paragraphs>42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 Unicode MS</vt:lpstr>
      <vt:lpstr>Arial</vt:lpstr>
      <vt:lpstr>Calibri</vt:lpstr>
      <vt:lpstr>noir</vt:lpstr>
      <vt:lpstr>  Withheld in situ measurements for evaluating OCO-2 models  Andy Jacobson 1,2, David Baker 3, Sourish Basu 4, Michael Bertolacci 5, Frédéric Chevallier 6, Noel Cressie5, Sean Crowell 7, Feng Deng 8, Matthew Johnson 12, Junjie Liu 9, Zhiqiang Liu 11, Scot Miller 10, Andrew Schuh 3, Brad Weir 4, Andrew Zammit-Mangion5, Ning Zeng 11       </vt:lpstr>
      <vt:lpstr>Withheld in situ measurements   </vt:lpstr>
      <vt:lpstr>All assimilable in situ measurements  (including some that were assimilated in IS, LNLGIS, and LNLGOGIS)  </vt:lpstr>
      <vt:lpstr>Evaluation using  withheld IS data</vt:lpstr>
      <vt:lpstr>Evaluation using  non-assimilated data: ATom   </vt:lpstr>
      <vt:lpstr>  CT2022 minus AirCore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R Jacobson</cp:lastModifiedBy>
  <cp:revision>708</cp:revision>
  <cp:lastPrinted>2020-04-28T02:50:37Z</cp:lastPrinted>
  <dcterms:created xsi:type="dcterms:W3CDTF">2011-04-12T01:17:43Z</dcterms:created>
  <dcterms:modified xsi:type="dcterms:W3CDTF">2023-09-07T15:33:10Z</dcterms:modified>
</cp:coreProperties>
</file>