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372" r:id="rId2"/>
    <p:sldId id="373" r:id="rId3"/>
    <p:sldId id="378" r:id="rId4"/>
    <p:sldId id="381" r:id="rId5"/>
    <p:sldId id="375" r:id="rId6"/>
    <p:sldId id="376" r:id="rId7"/>
    <p:sldId id="377" r:id="rId8"/>
    <p:sldId id="382" r:id="rId9"/>
    <p:sldId id="379" r:id="rId10"/>
    <p:sldId id="374" r:id="rId11"/>
    <p:sldId id="383" r:id="rId12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02FE45BC-F381-4544-B4A6-45B19CC1A45D}">
          <p14:sldIdLst>
            <p14:sldId id="372"/>
            <p14:sldId id="373"/>
            <p14:sldId id="378"/>
            <p14:sldId id="381"/>
            <p14:sldId id="375"/>
            <p14:sldId id="376"/>
            <p14:sldId id="377"/>
            <p14:sldId id="382"/>
            <p14:sldId id="379"/>
            <p14:sldId id="374"/>
            <p14:sldId id="38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300"/>
    <a:srgbClr val="05FF1C"/>
    <a:srgbClr val="005493"/>
    <a:srgbClr val="FFA400"/>
    <a:srgbClr val="1ACD06"/>
    <a:srgbClr val="FF3000"/>
    <a:srgbClr val="FC2F28"/>
    <a:srgbClr val="FD6364"/>
    <a:srgbClr val="9C0101"/>
    <a:srgbClr val="F70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13"/>
    <p:restoredTop sz="86429" autoAdjust="0"/>
  </p:normalViewPr>
  <p:slideViewPr>
    <p:cSldViewPr snapToObjects="1">
      <p:cViewPr varScale="1">
        <p:scale>
          <a:sx n="109" d="100"/>
          <a:sy n="109" d="100"/>
        </p:scale>
        <p:origin x="224" y="17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13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4" d="100"/>
        <a:sy n="7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27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83684540-77C1-4449-B655-A330B3380581}" type="datetime1">
              <a:rPr lang="en-US"/>
              <a:pPr/>
              <a:t>4/11/19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27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1909FFF2-1951-CA40-83CB-C88FE39545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8081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27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D79A03EC-189D-C948-A519-5EA1CA985FE7}" type="datetime1">
              <a:rPr lang="en-US"/>
              <a:pPr/>
              <a:t>4/11/19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27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2D81E052-C62A-004A-90E8-18B845CE60C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0317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ＭＳ Ｐゴシック" pitchFamily="-107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81E052-C62A-004A-90E8-18B845CE60C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617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4DA0A5-9B93-BF40-8B90-CADC62FDE4A4}" type="datetime1">
              <a:rPr lang="en-US" smtClean="0"/>
              <a:t>4/11/19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9FB000-CAA2-D549-AFA6-87F810D2156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840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4A96B1-DF6D-4A49-9514-9D6D828B49F9}" type="datetime1">
              <a:rPr lang="en-US" smtClean="0"/>
              <a:t>4/11/19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891466-72D7-524B-9067-12A96ECF3A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669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57200"/>
            <a:ext cx="1943100" cy="4114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76900" cy="4114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34A86C-C4FE-3C48-B940-4B84A3182555}" type="datetime1">
              <a:rPr lang="en-US" smtClean="0"/>
              <a:t>4/11/19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265AE9-9165-7B41-B650-CB5FAF427F8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134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C39222-13EA-9B41-8AEF-A9CF59B9FC46}" type="datetime1">
              <a:rPr lang="en-US" smtClean="0"/>
              <a:t>4/11/19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 sz="1400"/>
            </a:lvl1pPr>
          </a:lstStyle>
          <a:p>
            <a:fld id="{F34C8410-5E82-5744-B689-203FCEEAF9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707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0F6C86-1D58-3E41-807D-68F65015D47D}" type="datetime1">
              <a:rPr lang="en-US" smtClean="0"/>
              <a:t>4/11/19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FBBF2A-7A4C-FE45-B52A-10C3968ABF8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017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85900"/>
            <a:ext cx="3810000" cy="30861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5900"/>
            <a:ext cx="3810000" cy="30861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457A64-19F2-FA49-A848-E5D6EBF007EB}" type="datetime1">
              <a:rPr lang="en-US" smtClean="0"/>
              <a:t>4/11/19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45E490-B239-704B-894D-15D03C5613F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023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D962B4-2995-B24C-B776-E1D8FA040890}" type="datetime1">
              <a:rPr lang="en-US" smtClean="0"/>
              <a:t>4/11/19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8533F0-F637-9646-9C4B-2224C0A612C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766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9CC549-2BC9-4E41-800C-5F611E8A378A}" type="datetime1">
              <a:rPr lang="en-US" smtClean="0"/>
              <a:t>4/11/19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C6695C-0D8D-4A40-89F0-1B03C6204EA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574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C1D903-AA97-3F4B-8D98-8EFED4D8ED4F}" type="datetime1">
              <a:rPr lang="en-US" smtClean="0"/>
              <a:t>4/11/19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E22576-D52C-944C-A77B-C63F41FF876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083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57FC7E-9D9B-4443-92CC-6E84B8427C9B}" type="datetime1">
              <a:rPr lang="en-US" smtClean="0"/>
              <a:t>4/11/19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F1874B-E185-BC49-8D18-329BE02D7D1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414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DEEEA0-6767-2045-919D-A3EBECB9C871}" type="datetime1">
              <a:rPr lang="en-US" smtClean="0"/>
              <a:t>4/11/19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1FE253-6EF6-8449-882C-D430787CAE6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896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85725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85900"/>
            <a:ext cx="7772400" cy="30861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4686300"/>
            <a:ext cx="1905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/>
            </a:lvl1pPr>
          </a:lstStyle>
          <a:p>
            <a:fld id="{25245953-84F8-E145-A584-0AB6DBF8D870}" type="datetime1">
              <a:rPr lang="en-US" smtClean="0"/>
              <a:t>4/11/19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6300"/>
            <a:ext cx="2895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>
                <a:latin typeface="Arial" pitchFamily="27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4800600"/>
            <a:ext cx="1905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600">
                <a:solidFill>
                  <a:schemeClr val="bg2"/>
                </a:solidFill>
              </a:defRPr>
            </a:lvl1pPr>
          </a:lstStyle>
          <a:p>
            <a:fld id="{C6026763-39E4-FB45-A9CE-1150221DCB6A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ea typeface="+mn-ea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ea typeface="+mn-ea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4BDC7A-DB4E-334E-8F91-C964CAB5E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C8410-5E82-5744-B689-203FCEEAF9B4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7EE54C1-6071-6243-9EB6-C31EF7E0B4BF}"/>
              </a:ext>
            </a:extLst>
          </p:cNvPr>
          <p:cNvSpPr txBox="1"/>
          <p:nvPr/>
        </p:nvSpPr>
        <p:spPr>
          <a:xfrm>
            <a:off x="228600" y="285750"/>
            <a:ext cx="853440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SF</a:t>
            </a:r>
            <a:r>
              <a:rPr lang="en-US" sz="2800" baseline="-25000" dirty="0">
                <a:solidFill>
                  <a:srgbClr val="FFFF00"/>
                </a:solidFill>
              </a:rPr>
              <a:t>6</a:t>
            </a:r>
            <a:r>
              <a:rPr lang="en-US" sz="2800" dirty="0">
                <a:solidFill>
                  <a:srgbClr val="FFFF00"/>
                </a:solidFill>
              </a:rPr>
              <a:t> MIP discussion</a:t>
            </a:r>
          </a:p>
          <a:p>
            <a:endParaRPr lang="en-US" dirty="0"/>
          </a:p>
          <a:p>
            <a:r>
              <a:rPr lang="en-US" sz="1600" dirty="0"/>
              <a:t>11 April 2019</a:t>
            </a:r>
          </a:p>
          <a:p>
            <a:endParaRPr lang="en-US" sz="1600" dirty="0"/>
          </a:p>
          <a:p>
            <a:r>
              <a:rPr lang="en-US" sz="1600" dirty="0">
                <a:solidFill>
                  <a:schemeClr val="tx1">
                    <a:lumMod val="65000"/>
                  </a:schemeClr>
                </a:solidFill>
              </a:rPr>
              <a:t>Andy Jacobson, </a:t>
            </a:r>
            <a:r>
              <a:rPr lang="en-US" sz="1600" dirty="0" err="1">
                <a:solidFill>
                  <a:schemeClr val="tx1">
                    <a:lumMod val="65000"/>
                  </a:schemeClr>
                </a:solidFill>
              </a:rPr>
              <a:t>Sourish</a:t>
            </a:r>
            <a:r>
              <a:rPr lang="en-US" sz="1600" dirty="0">
                <a:solidFill>
                  <a:schemeClr val="tx1">
                    <a:lumMod val="6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65000"/>
                  </a:schemeClr>
                </a:solidFill>
              </a:rPr>
              <a:t>Basu</a:t>
            </a:r>
            <a:r>
              <a:rPr lang="en-US" sz="1600" dirty="0">
                <a:solidFill>
                  <a:schemeClr val="tx1">
                    <a:lumMod val="65000"/>
                  </a:schemeClr>
                </a:solidFill>
              </a:rPr>
              <a:t>, Brad Weir, John Miller, MIP participants</a:t>
            </a:r>
          </a:p>
          <a:p>
            <a:endParaRPr lang="en-US" sz="1600" dirty="0">
              <a:solidFill>
                <a:schemeClr val="tx1">
                  <a:lumMod val="65000"/>
                </a:schemeClr>
              </a:solidFill>
            </a:endParaRPr>
          </a:p>
          <a:p>
            <a:r>
              <a:rPr lang="en-US" sz="1600" dirty="0">
                <a:solidFill>
                  <a:srgbClr val="05FF1C"/>
                </a:solidFill>
              </a:rPr>
              <a:t>Agenda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	Quick review of protocol and procedures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	Status report for TM5 and GEOS-</a:t>
            </a:r>
            <a:r>
              <a:rPr lang="en-US" sz="1600" dirty="0" err="1"/>
              <a:t>Chem</a:t>
            </a:r>
            <a:r>
              <a:rPr lang="en-US" sz="1600" dirty="0"/>
              <a:t> at NOAA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	Role call: where in the process are you?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	Questions about procedures</a:t>
            </a:r>
          </a:p>
          <a:p>
            <a:endParaRPr lang="en-US" sz="1600" dirty="0"/>
          </a:p>
          <a:p>
            <a:r>
              <a:rPr lang="en-US" sz="1600" dirty="0">
                <a:solidFill>
                  <a:srgbClr val="05FF1C"/>
                </a:solidFill>
              </a:rPr>
              <a:t>Resources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	Google group </a:t>
            </a:r>
            <a:r>
              <a:rPr lang="en-US" sz="1600" dirty="0">
                <a:solidFill>
                  <a:srgbClr val="FF9300"/>
                </a:solidFill>
              </a:rPr>
              <a:t>https://</a:t>
            </a:r>
            <a:r>
              <a:rPr lang="en-US" sz="1600" dirty="0" err="1">
                <a:solidFill>
                  <a:srgbClr val="FF9300"/>
                </a:solidFill>
              </a:rPr>
              <a:t>groups.google.com</a:t>
            </a:r>
            <a:r>
              <a:rPr lang="en-US" sz="1600" dirty="0">
                <a:solidFill>
                  <a:srgbClr val="FF9300"/>
                </a:solidFill>
              </a:rPr>
              <a:t>/group/sf6-mip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	Protocol, sample output files, these slides and more at </a:t>
            </a:r>
          </a:p>
          <a:p>
            <a:pPr lvl="1"/>
            <a:r>
              <a:rPr lang="en-US" sz="1600" dirty="0"/>
              <a:t>		</a:t>
            </a:r>
            <a:r>
              <a:rPr lang="en-US" sz="1600" dirty="0">
                <a:solidFill>
                  <a:srgbClr val="FF9300"/>
                </a:solidFill>
              </a:rPr>
              <a:t>ftp://aftp.cmdl.noaa.gov/user/andy/sf6_mip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9196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4BDC7A-DB4E-334E-8F91-C964CAB5E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C8410-5E82-5744-B689-203FCEEAF9B4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EF5071-1B86-2B48-92EE-64A38FE8FD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000"/>
          <a:stretch/>
        </p:blipFill>
        <p:spPr>
          <a:xfrm>
            <a:off x="152400" y="2571750"/>
            <a:ext cx="4179094" cy="25717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E1B1770-3BC7-064A-ACEB-405CAF7229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0000"/>
          <a:stretch/>
        </p:blipFill>
        <p:spPr>
          <a:xfrm>
            <a:off x="4572000" y="2571750"/>
            <a:ext cx="4179094" cy="25717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E151AA3-8D5B-B44B-8573-2D08E21BCF6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50000"/>
          <a:stretch/>
        </p:blipFill>
        <p:spPr>
          <a:xfrm>
            <a:off x="2482453" y="-45720"/>
            <a:ext cx="4179094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9532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4BDC7A-DB4E-334E-8F91-C964CAB5E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C8410-5E82-5744-B689-203FCEEAF9B4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59E08C-5B88-1F4A-88C0-BE407A717771}"/>
              </a:ext>
            </a:extLst>
          </p:cNvPr>
          <p:cNvSpPr txBox="1"/>
          <p:nvPr/>
        </p:nvSpPr>
        <p:spPr>
          <a:xfrm>
            <a:off x="609600" y="285750"/>
            <a:ext cx="781972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FF00"/>
                </a:solidFill>
              </a:rPr>
              <a:t>Final thoughts</a:t>
            </a:r>
          </a:p>
          <a:p>
            <a:endParaRPr lang="en-US" sz="1400" dirty="0"/>
          </a:p>
          <a:p>
            <a:r>
              <a:rPr lang="en-US" sz="1400" dirty="0"/>
              <a:t>Additive rescaling scheme…OK?</a:t>
            </a:r>
          </a:p>
          <a:p>
            <a:endParaRPr lang="en-US" sz="1400" dirty="0"/>
          </a:p>
          <a:p>
            <a:endParaRPr lang="en-US" sz="1400" dirty="0"/>
          </a:p>
          <a:p>
            <a:r>
              <a:rPr lang="en-US" sz="1400" dirty="0"/>
              <a:t>TM5:  </a:t>
            </a:r>
          </a:p>
          <a:p>
            <a:r>
              <a:rPr lang="en-US" sz="1400" dirty="0"/>
              <a:t>	</a:t>
            </a:r>
            <a:r>
              <a:rPr lang="en-US" sz="1400" dirty="0" err="1"/>
              <a:t>unopt</a:t>
            </a:r>
            <a:r>
              <a:rPr lang="en-US" sz="1400" dirty="0"/>
              <a:t> IC at 2005:		5.41 ppt</a:t>
            </a:r>
          </a:p>
          <a:p>
            <a:r>
              <a:rPr lang="en-US" sz="1400" dirty="0"/>
              <a:t>	opt IC at 2000: 		4.40 ppt</a:t>
            </a:r>
          </a:p>
          <a:p>
            <a:endParaRPr lang="en-US" sz="1400" dirty="0"/>
          </a:p>
          <a:p>
            <a:r>
              <a:rPr lang="en-US" sz="1400" dirty="0"/>
              <a:t>GEOS-Chem</a:t>
            </a:r>
          </a:p>
          <a:p>
            <a:r>
              <a:rPr lang="en-US" sz="1400" dirty="0"/>
              <a:t>	</a:t>
            </a:r>
            <a:r>
              <a:rPr lang="en-US" sz="1400" dirty="0" err="1"/>
              <a:t>unopt</a:t>
            </a:r>
            <a:r>
              <a:rPr lang="en-US" sz="1400" dirty="0"/>
              <a:t> IC at 2005:		5.39 ppt</a:t>
            </a:r>
          </a:p>
          <a:p>
            <a:r>
              <a:rPr lang="en-US" sz="1400" dirty="0"/>
              <a:t>	opt IC at 2000:		4.39 ppt</a:t>
            </a:r>
          </a:p>
          <a:p>
            <a:endParaRPr lang="en-US" sz="1400" dirty="0"/>
          </a:p>
          <a:p>
            <a:r>
              <a:rPr lang="en-US" sz="1400" dirty="0"/>
              <a:t>Nance curtain</a:t>
            </a:r>
          </a:p>
          <a:p>
            <a:r>
              <a:rPr lang="en-US" sz="1400" dirty="0"/>
              <a:t>	</a:t>
            </a:r>
            <a:r>
              <a:rPr lang="en-US" sz="1400" dirty="0" err="1"/>
              <a:t>unopt</a:t>
            </a:r>
            <a:r>
              <a:rPr lang="en-US" sz="1400" dirty="0"/>
              <a:t> at 2000:		4.33 ppt</a:t>
            </a:r>
          </a:p>
          <a:p>
            <a:endParaRPr lang="en-US" sz="1400" dirty="0"/>
          </a:p>
          <a:p>
            <a:r>
              <a:rPr lang="en-US" sz="1400" dirty="0"/>
              <a:t>MBL</a:t>
            </a:r>
          </a:p>
          <a:p>
            <a:r>
              <a:rPr lang="en-US" sz="1400" dirty="0"/>
              <a:t>	2000:				4.49 ppt</a:t>
            </a:r>
          </a:p>
          <a:p>
            <a:r>
              <a:rPr lang="en-US" sz="1400" dirty="0"/>
              <a:t>	2005:		</a:t>
            </a:r>
            <a:r>
              <a:rPr lang="en-US" sz="1400"/>
              <a:t>		5.57 </a:t>
            </a:r>
            <a:r>
              <a:rPr lang="en-US" sz="1400" dirty="0"/>
              <a:t>ppt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335768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4BDC7A-DB4E-334E-8F91-C964CAB5E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C8410-5E82-5744-B689-203FCEEAF9B4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59E08C-5B88-1F4A-88C0-BE407A717771}"/>
              </a:ext>
            </a:extLst>
          </p:cNvPr>
          <p:cNvSpPr txBox="1"/>
          <p:nvPr/>
        </p:nvSpPr>
        <p:spPr>
          <a:xfrm>
            <a:off x="228600" y="133350"/>
            <a:ext cx="8200722" cy="4953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Spinup</a:t>
            </a:r>
            <a:endParaRPr lang="en-US" dirty="0">
              <a:solidFill>
                <a:srgbClr val="FFFF00"/>
              </a:solidFill>
            </a:endParaRPr>
          </a:p>
          <a:p>
            <a:endParaRPr lang="en-US" dirty="0"/>
          </a:p>
          <a:p>
            <a:r>
              <a:rPr lang="en-US" dirty="0"/>
              <a:t>Start with “unoptimized” initial condition. This is a latitude-pressure curtain of SF</a:t>
            </a:r>
            <a:r>
              <a:rPr lang="en-US" baseline="-25000" dirty="0"/>
              <a:t>6</a:t>
            </a:r>
            <a:r>
              <a:rPr lang="en-US" dirty="0"/>
              <a:t> at 2000-01-01, generated by David Nance (HATS group at NOAA).</a:t>
            </a:r>
          </a:p>
          <a:p>
            <a:endParaRPr lang="en-US" dirty="0"/>
          </a:p>
          <a:p>
            <a:r>
              <a:rPr lang="en-US" dirty="0"/>
              <a:t>Integrate forward 5 years, then scale back to 2000. This is the “optimized” initial condition. This allows the model to generate its own vertical gradients. Different for each model.</a:t>
            </a:r>
          </a:p>
          <a:p>
            <a:endParaRPr lang="en-US" dirty="0"/>
          </a:p>
          <a:p>
            <a:r>
              <a:rPr lang="en-US" dirty="0">
                <a:solidFill>
                  <a:srgbClr val="FFFF00"/>
                </a:solidFill>
              </a:rPr>
              <a:t>After </a:t>
            </a:r>
            <a:r>
              <a:rPr lang="en-US" dirty="0" err="1">
                <a:solidFill>
                  <a:srgbClr val="FFFF00"/>
                </a:solidFill>
              </a:rPr>
              <a:t>spinup</a:t>
            </a:r>
            <a:endParaRPr lang="en-US" dirty="0">
              <a:solidFill>
                <a:srgbClr val="FFFF00"/>
              </a:solidFill>
            </a:endParaRPr>
          </a:p>
          <a:p>
            <a:endParaRPr lang="en-US" dirty="0"/>
          </a:p>
          <a:p>
            <a:r>
              <a:rPr lang="en-US" dirty="0"/>
              <a:t>Starting with </a:t>
            </a:r>
            <a:r>
              <a:rPr lang="en-US" i="1" dirty="0"/>
              <a:t>optimized</a:t>
            </a:r>
            <a:r>
              <a:rPr lang="en-US" dirty="0"/>
              <a:t> initial condition, integrate from 2000 to 2017</a:t>
            </a:r>
          </a:p>
          <a:p>
            <a:endParaRPr lang="en-US" dirty="0"/>
          </a:p>
          <a:p>
            <a:r>
              <a:rPr lang="en-US" dirty="0"/>
              <a:t>Required outputs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	SF</a:t>
            </a:r>
            <a:r>
              <a:rPr lang="en-US" baseline="-25000" dirty="0"/>
              <a:t>6</a:t>
            </a:r>
            <a:r>
              <a:rPr lang="en-US" dirty="0"/>
              <a:t> burden each July and January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	</a:t>
            </a:r>
            <a:r>
              <a:rPr lang="en-US" dirty="0" err="1"/>
              <a:t>ObsPack</a:t>
            </a:r>
            <a:r>
              <a:rPr lang="en-US" dirty="0"/>
              <a:t> samples throughout record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	Gridded mole fractions – each month starting Jan 2007</a:t>
            </a:r>
          </a:p>
        </p:txBody>
      </p:sp>
    </p:spTree>
    <p:extLst>
      <p:ext uri="{BB962C8B-B14F-4D97-AF65-F5344CB8AC3E}">
        <p14:creationId xmlns:p14="http://schemas.microsoft.com/office/powerpoint/2010/main" val="476243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4BDC7A-DB4E-334E-8F91-C964CAB5E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C8410-5E82-5744-B689-203FCEEAF9B4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59E08C-5B88-1F4A-88C0-BE407A717771}"/>
              </a:ext>
            </a:extLst>
          </p:cNvPr>
          <p:cNvSpPr txBox="1"/>
          <p:nvPr/>
        </p:nvSpPr>
        <p:spPr>
          <a:xfrm>
            <a:off x="38100" y="0"/>
            <a:ext cx="38862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Scaling back from 2005 to 2000</a:t>
            </a:r>
          </a:p>
          <a:p>
            <a:endParaRPr lang="en-US" sz="1600" dirty="0"/>
          </a:p>
          <a:p>
            <a:r>
              <a:rPr lang="en-US" sz="1600" dirty="0"/>
              <a:t>Take advantage of NOAA’s Marine Boundary Layer reference surface for SF</a:t>
            </a:r>
            <a:r>
              <a:rPr lang="en-US" sz="1600" baseline="-25000" dirty="0"/>
              <a:t>6</a:t>
            </a:r>
          </a:p>
          <a:p>
            <a:endParaRPr lang="en-US" sz="1600" dirty="0"/>
          </a:p>
          <a:p>
            <a:r>
              <a:rPr lang="en-US" sz="1600" dirty="0"/>
              <a:t>See </a:t>
            </a:r>
            <a:r>
              <a:rPr lang="en-US" sz="1600" dirty="0" err="1"/>
              <a:t>Masarie</a:t>
            </a:r>
            <a:r>
              <a:rPr lang="en-US" sz="1600" dirty="0"/>
              <a:t> and Tans (1995) and https://</a:t>
            </a:r>
            <a:r>
              <a:rPr lang="en-US" sz="1600" dirty="0" err="1"/>
              <a:t>www.esrl.noaa.gov</a:t>
            </a:r>
            <a:r>
              <a:rPr lang="en-US" sz="1600" dirty="0"/>
              <a:t>/</a:t>
            </a:r>
            <a:r>
              <a:rPr lang="en-US" sz="1600" dirty="0" err="1"/>
              <a:t>gmd</a:t>
            </a:r>
            <a:r>
              <a:rPr lang="en-US" sz="1600" dirty="0"/>
              <a:t>/</a:t>
            </a:r>
            <a:r>
              <a:rPr lang="en-US" sz="1600" dirty="0" err="1"/>
              <a:t>ccgg</a:t>
            </a:r>
            <a:r>
              <a:rPr lang="en-US" sz="1600" dirty="0"/>
              <a:t>/</a:t>
            </a:r>
            <a:r>
              <a:rPr lang="en-US" sz="1600" dirty="0" err="1"/>
              <a:t>mbl</a:t>
            </a:r>
            <a:r>
              <a:rPr lang="en-US" sz="1600" dirty="0"/>
              <a:t>/</a:t>
            </a:r>
          </a:p>
          <a:p>
            <a:endParaRPr lang="en-US" sz="1600" dirty="0"/>
          </a:p>
          <a:p>
            <a:r>
              <a:rPr lang="en-US" sz="1600" dirty="0"/>
              <a:t>Starts by fitting a smoothed time series to each MBL time series. Thereafter, a smooth meridional profile is fitted.</a:t>
            </a:r>
          </a:p>
          <a:p>
            <a:endParaRPr lang="en-US" sz="1600" dirty="0"/>
          </a:p>
          <a:p>
            <a:r>
              <a:rPr lang="en-US" sz="1600" dirty="0"/>
              <a:t>Product is resolved in latitude and time only, and is supposed to represent zonal-mean, clean marine PBL air.</a:t>
            </a:r>
          </a:p>
          <a:p>
            <a:endParaRPr lang="en-US" sz="1600" dirty="0"/>
          </a:p>
          <a:p>
            <a:r>
              <a:rPr lang="en-US" sz="1600" dirty="0"/>
              <a:t>Version being used here at the ftp site.</a:t>
            </a:r>
          </a:p>
          <a:p>
            <a:endParaRPr lang="en-US" sz="1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74DDB8-7DCB-AA4B-8649-3250B58CE1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0505" y="1732"/>
            <a:ext cx="4724400" cy="29527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7FABFAD-AC10-8A42-8368-9D6321153CB2}"/>
              </a:ext>
            </a:extLst>
          </p:cNvPr>
          <p:cNvSpPr txBox="1"/>
          <p:nvPr/>
        </p:nvSpPr>
        <p:spPr>
          <a:xfrm>
            <a:off x="4626681" y="3790950"/>
            <a:ext cx="45173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100" dirty="0"/>
          </a:p>
          <a:p>
            <a:r>
              <a:rPr lang="en-US" sz="1100" dirty="0" err="1"/>
              <a:t>Masarie</a:t>
            </a:r>
            <a:r>
              <a:rPr lang="en-US" sz="1100" dirty="0"/>
              <a:t>, K.A. and P.P. Tans, 1995, Extension and Integration of Atmospheric Carbon Dioxide Data into a Globally Consistent Measurement Record, J. </a:t>
            </a:r>
            <a:r>
              <a:rPr lang="en-US" sz="1100" dirty="0" err="1"/>
              <a:t>Geophys</a:t>
            </a:r>
            <a:r>
              <a:rPr lang="en-US" sz="1100" dirty="0"/>
              <a:t>. Res., .100, 11593-11610.</a:t>
            </a:r>
          </a:p>
        </p:txBody>
      </p:sp>
    </p:spTree>
    <p:extLst>
      <p:ext uri="{BB962C8B-B14F-4D97-AF65-F5344CB8AC3E}">
        <p14:creationId xmlns:p14="http://schemas.microsoft.com/office/powerpoint/2010/main" val="37338509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4BDC7A-DB4E-334E-8F91-C964CAB5E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C8410-5E82-5744-B689-203FCEEAF9B4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3CB9EB7-D615-E74E-9306-F324A56DC0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275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4BDC7A-DB4E-334E-8F91-C964CAB5E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C8410-5E82-5744-B689-203FCEEAF9B4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5435A68-582E-0B43-AF75-33E207EAB0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9DA5148-4337-1747-8178-12E81C952FFC}"/>
              </a:ext>
            </a:extLst>
          </p:cNvPr>
          <p:cNvSpPr txBox="1"/>
          <p:nvPr/>
        </p:nvSpPr>
        <p:spPr>
          <a:xfrm>
            <a:off x="2835516" y="4702373"/>
            <a:ext cx="37176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This mask available as </a:t>
            </a:r>
            <a:r>
              <a:rPr lang="en-US" sz="1400" dirty="0" err="1">
                <a:solidFill>
                  <a:schemeClr val="bg1"/>
                </a:solidFill>
              </a:rPr>
              <a:t>netCDF</a:t>
            </a:r>
            <a:r>
              <a:rPr lang="en-US" sz="1400" dirty="0">
                <a:solidFill>
                  <a:schemeClr val="bg1"/>
                </a:solidFill>
              </a:rPr>
              <a:t> file at ftp site</a:t>
            </a:r>
          </a:p>
        </p:txBody>
      </p:sp>
    </p:spTree>
    <p:extLst>
      <p:ext uri="{BB962C8B-B14F-4D97-AF65-F5344CB8AC3E}">
        <p14:creationId xmlns:p14="http://schemas.microsoft.com/office/powerpoint/2010/main" val="26035770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4BDC7A-DB4E-334E-8F91-C964CAB5E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C8410-5E82-5744-B689-203FCEEAF9B4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7ACFFD-44D6-0E4F-8D7A-1FC81D7858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3203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4BDC7A-DB4E-334E-8F91-C964CAB5E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C8410-5E82-5744-B689-203FCEEAF9B4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BD4BCB6-68D7-C045-824A-5332A9CCC9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165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4BDC7A-DB4E-334E-8F91-C964CAB5E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C8410-5E82-5744-B689-203FCEEAF9B4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84680E-E94A-FD4A-AED2-BB5B754F1B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0"/>
            <a:ext cx="5257800" cy="39433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01C5FC1-46C6-CD42-B2A0-174C5A5128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6200" y="0"/>
            <a:ext cx="5257800" cy="39433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D26C1C5-69FB-1F40-98BD-BF97C62A173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350" t="85982" r="81149" b="8217"/>
          <a:stretch/>
        </p:blipFill>
        <p:spPr>
          <a:xfrm>
            <a:off x="4876800" y="3383280"/>
            <a:ext cx="761999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2805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4BDC7A-DB4E-334E-8F91-C964CAB5E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C8410-5E82-5744-B689-203FCEEAF9B4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F2A8F7-6FCB-794A-AB65-F596811D1A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353706"/>
      </p:ext>
    </p:extLst>
  </p:cSld>
  <p:clrMapOvr>
    <a:masterClrMapping/>
  </p:clrMapOvr>
</p:sld>
</file>

<file path=ppt/theme/theme1.xml><?xml version="1.0" encoding="utf-8"?>
<a:theme xmlns:a="http://schemas.openxmlformats.org/drawingml/2006/main" name="noir">
  <a:themeElements>
    <a:clrScheme name="">
      <a:dk1>
        <a:srgbClr val="C0C0C0"/>
      </a:dk1>
      <a:lt1>
        <a:srgbClr val="FFFFFF"/>
      </a:lt1>
      <a:dk2>
        <a:srgbClr val="000000"/>
      </a:dk2>
      <a:lt2>
        <a:srgbClr val="FFFFFF"/>
      </a:lt2>
      <a:accent1>
        <a:srgbClr val="003399"/>
      </a:accent1>
      <a:accent2>
        <a:srgbClr val="468A4B"/>
      </a:accent2>
      <a:accent3>
        <a:srgbClr val="AAAAAA"/>
      </a:accent3>
      <a:accent4>
        <a:srgbClr val="DADADA"/>
      </a:accent4>
      <a:accent5>
        <a:srgbClr val="AAADCA"/>
      </a:accent5>
      <a:accent6>
        <a:srgbClr val="3F7D43"/>
      </a:accent6>
      <a:hlink>
        <a:srgbClr val="66CCFF"/>
      </a:hlink>
      <a:folHlink>
        <a:srgbClr val="F0E5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rgbClr val="FF0000"/>
          </a:solidFill>
          <a:prstDash val="solid"/>
          <a:round/>
          <a:headEnd type="triangl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rgbClr val="FF0000"/>
          </a:solidFill>
          <a:prstDash val="solid"/>
          <a:round/>
          <a:headEnd type="triangl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noir.thmx</Template>
  <TotalTime>22355</TotalTime>
  <Words>238</Words>
  <Application>Microsoft Macintosh PowerPoint</Application>
  <PresentationFormat>On-screen Show (16:9)</PresentationFormat>
  <Paragraphs>75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ＭＳ Ｐゴシック</vt:lpstr>
      <vt:lpstr>Arial</vt:lpstr>
      <vt:lpstr>Calibri</vt:lpstr>
      <vt:lpstr>noir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Andy</dc:creator>
  <cp:lastModifiedBy>Andrew R Jacobson</cp:lastModifiedBy>
  <cp:revision>418</cp:revision>
  <dcterms:created xsi:type="dcterms:W3CDTF">2011-04-12T01:17:43Z</dcterms:created>
  <dcterms:modified xsi:type="dcterms:W3CDTF">2019-04-11T14:52:48Z</dcterms:modified>
</cp:coreProperties>
</file>