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null)" ContentType="image/x-em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6.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9" r:id="rId2"/>
    <p:sldId id="260" r:id="rId3"/>
    <p:sldId id="261" r:id="rId4"/>
    <p:sldId id="262" r:id="rId5"/>
    <p:sldId id="263" r:id="rId6"/>
    <p:sldId id="264" r:id="rId7"/>
    <p:sldId id="265" r:id="rId8"/>
    <p:sldId id="266" r:id="rId9"/>
    <p:sldId id="267" r:id="rId10"/>
    <p:sldId id="268" r:id="rId11"/>
    <p:sldId id="270" r:id="rId12"/>
    <p:sldId id="271" r:id="rId13"/>
    <p:sldId id="272" r:id="rId14"/>
    <p:sldId id="273" r:id="rId15"/>
    <p:sldId id="274" r:id="rId16"/>
    <p:sldId id="323" r:id="rId17"/>
    <p:sldId id="275" r:id="rId18"/>
    <p:sldId id="276" r:id="rId19"/>
    <p:sldId id="277" r:id="rId20"/>
    <p:sldId id="279" r:id="rId21"/>
    <p:sldId id="281" r:id="rId22"/>
    <p:sldId id="283" r:id="rId23"/>
    <p:sldId id="284" r:id="rId24"/>
    <p:sldId id="285" r:id="rId25"/>
    <p:sldId id="286" r:id="rId26"/>
    <p:sldId id="287" r:id="rId27"/>
    <p:sldId id="288" r:id="rId28"/>
    <p:sldId id="320"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21"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22" r:id="rId60"/>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F19B3"/>
    <a:srgbClr val="00FDFF"/>
    <a:srgbClr val="00FA00"/>
    <a:srgbClr val="FF40FF"/>
    <a:srgbClr val="2318B4"/>
    <a:srgbClr val="41A709"/>
    <a:srgbClr val="0033CC"/>
    <a:srgbClr val="FFFF99"/>
    <a:srgbClr val="73F5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4" autoAdjust="0"/>
    <p:restoredTop sz="94712" autoAdjust="0"/>
  </p:normalViewPr>
  <p:slideViewPr>
    <p:cSldViewPr snapToGrid="0" snapToObjects="1">
      <p:cViewPr varScale="1">
        <p:scale>
          <a:sx n="88" d="100"/>
          <a:sy n="88" d="100"/>
        </p:scale>
        <p:origin x="200" y="4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0" d="100"/>
          <a:sy n="100" d="100"/>
        </p:scale>
        <p:origin x="-3552"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25T18:27:06.744" idx="9">
    <p:pos x="5448" y="1256"/>
    <p:text>need to check the numbers   -- uptake 4 PgC/yr, 55%</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25T18:27:06.744" idx="9">
    <p:pos x="5448" y="1256"/>
    <p:text>need to check the numbers   -- uptake 4 PgC/yr, 55%</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3-25T18:27:06.744" idx="9">
    <p:pos x="5448" y="1256"/>
    <p:text>need to check the numbers   -- uptake 4 PgC/yr, 55%</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3-24T19:07:38.652" idx="4">
    <p:pos x="10" y="10"/>
    <p:text>idea with this slide is to show that up to date results are readily available along with documentation, code, and archived versions</p:text>
    <p:extLst>
      <p:ext uri="{C676402C-5697-4E1C-873F-D02D1690AC5C}">
        <p15:threadingInfo xmlns:p15="http://schemas.microsoft.com/office/powerpoint/2012/main" timeZoneBias="360"/>
      </p:ext>
    </p:extLst>
  </p:cm>
  <p:cm authorId="1" dt="2018-03-24T19:08:36.005" idx="5">
    <p:pos x="106" y="106"/>
    <p:text>will consider adding some carbon tracker movies</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3-24T18:49:12.666" idx="3">
    <p:pos x="10" y="10"/>
    <p:text>figure needs updating, also shows increased density starting in 2010</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3-25T19:18:55.348" idx="11">
    <p:pos x="10" y="10"/>
    <p:text>Need updated figure and photo</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78D15A96-E2FB-6948-8AB3-9EDAD5A122C7}" type="datetimeFigureOut">
              <a:rPr lang="en-US" smtClean="0"/>
              <a:pPr/>
              <a:t>5/21/18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6B53F3B-90B2-7E4F-8188-DB3981888B55}" type="slidenum">
              <a:rPr lang="en-US" smtClean="0"/>
              <a:pPr/>
              <a:t>‹#›</a:t>
            </a:fld>
            <a:endParaRPr lang="en-US"/>
          </a:p>
        </p:txBody>
      </p:sp>
    </p:spTree>
    <p:extLst>
      <p:ext uri="{BB962C8B-B14F-4D97-AF65-F5344CB8AC3E}">
        <p14:creationId xmlns:p14="http://schemas.microsoft.com/office/powerpoint/2010/main" val="167629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n-US" dirty="0"/>
              <a:t>GMD Review 2013</a:t>
            </a:r>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31F3994-990E-4144-A674-9FED9812411F}" type="datetimeFigureOut">
              <a:rPr lang="en-US" smtClean="0"/>
              <a:pPr/>
              <a:t>5/21/18</a:t>
            </a:fld>
            <a:endParaRPr lang="en-US"/>
          </a:p>
        </p:txBody>
      </p:sp>
      <p:sp>
        <p:nvSpPr>
          <p:cNvPr id="4" name="Slide Image Placeholder 3"/>
          <p:cNvSpPr>
            <a:spLocks noGrp="1" noRot="1" noChangeAspect="1"/>
          </p:cNvSpPr>
          <p:nvPr>
            <p:ph type="sldImg" idx="2"/>
          </p:nvPr>
        </p:nvSpPr>
        <p:spPr>
          <a:xfrm>
            <a:off x="-325438" y="631825"/>
            <a:ext cx="7478713" cy="42068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899203"/>
            <a:ext cx="5486400" cy="369996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dirty="0"/>
              <a:t>JH Butler</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E51CF14-D48E-2B4B-8CA3-DB3FAB4F281C}" type="slidenum">
              <a:rPr lang="en-US" smtClean="0"/>
              <a:pPr/>
              <a:t>‹#›</a:t>
            </a:fld>
            <a:endParaRPr lang="en-US"/>
          </a:p>
        </p:txBody>
      </p:sp>
    </p:spTree>
    <p:extLst>
      <p:ext uri="{BB962C8B-B14F-4D97-AF65-F5344CB8AC3E}">
        <p14:creationId xmlns:p14="http://schemas.microsoft.com/office/powerpoint/2010/main" val="34964540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buClr>
        <a:srgbClr val="C00000"/>
      </a:buClr>
      <a:buSzPct val="125000"/>
      <a:buFont typeface="Wingdings" pitchFamily="2" charset="2"/>
      <a:buChar char="Ø"/>
      <a:defRPr sz="1200" kern="1200">
        <a:solidFill>
          <a:schemeClr val="tx1"/>
        </a:solidFill>
        <a:latin typeface="+mn-lt"/>
        <a:ea typeface="+mn-ea"/>
        <a:cs typeface="+mn-cs"/>
      </a:defRPr>
    </a:lvl1pPr>
    <a:lvl2pPr marL="457200" algn="l" defTabSz="457200" rtl="0" eaLnBrk="1" latinLnBrk="0" hangingPunct="1">
      <a:buClr>
        <a:srgbClr val="0070C0"/>
      </a:buClr>
      <a:buSzPct val="150000"/>
      <a:buFont typeface="Arial" pitchFamily="34" charset="0"/>
      <a:buChar char="•"/>
      <a:defRPr sz="1200" kern="1200">
        <a:solidFill>
          <a:schemeClr val="tx1"/>
        </a:solidFill>
        <a:latin typeface="+mn-lt"/>
        <a:ea typeface="+mn-ea"/>
        <a:cs typeface="+mn-cs"/>
      </a:defRPr>
    </a:lvl2pPr>
    <a:lvl3pPr marL="914400" algn="l" defTabSz="457200" rtl="0" eaLnBrk="1" latinLnBrk="0" hangingPunct="1">
      <a:buClr>
        <a:srgbClr val="41A709"/>
      </a:buClr>
      <a:buSzPct val="125000"/>
      <a:buFont typeface="Courier New" pitchFamily="49" charset="0"/>
      <a:buChar char="o"/>
      <a:defRPr sz="1200" kern="1200">
        <a:solidFill>
          <a:schemeClr val="tx1"/>
        </a:solidFill>
        <a:latin typeface="+mn-lt"/>
        <a:ea typeface="+mn-ea"/>
        <a:cs typeface="+mn-cs"/>
      </a:defRPr>
    </a:lvl3pPr>
    <a:lvl4pPr marL="1371600" algn="l" defTabSz="457200" rtl="0" eaLnBrk="1" latinLnBrk="0" hangingPunct="1">
      <a:buClrTx/>
      <a:buSzPct val="125000"/>
      <a:buFont typeface="Wingdings" pitchFamily="2" charset="2"/>
      <a:buChar char="ü"/>
      <a:defRPr sz="1200" kern="1200">
        <a:solidFill>
          <a:schemeClr val="tx1"/>
        </a:solidFill>
        <a:latin typeface="+mn-lt"/>
        <a:ea typeface="+mn-ea"/>
        <a:cs typeface="+mn-cs"/>
      </a:defRPr>
    </a:lvl4pPr>
    <a:lvl5pPr marL="1828800" algn="l" defTabSz="457200" rtl="0" eaLnBrk="1" latinLnBrk="0" hangingPunct="1">
      <a:buClrTx/>
      <a:buSzPct val="125000"/>
      <a:buFont typeface="Wingdings" pitchFamily="2" charset="2"/>
      <a:buChar char="ü"/>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DB17C2-3BEF-4DA1-B0D3-8DB9BACDE074}" type="slidenum">
              <a:rPr lang="en-US"/>
              <a:pPr/>
              <a:t>1</a:t>
            </a:fld>
            <a:endParaRPr lang="en-US"/>
          </a:p>
        </p:txBody>
      </p:sp>
      <p:sp>
        <p:nvSpPr>
          <p:cNvPr id="4097" name="Rectangle 1"/>
          <p:cNvSpPr txBox="1">
            <a:spLocks noGrp="1" noRot="1" noChangeAspect="1" noChangeArrowheads="1"/>
          </p:cNvSpPr>
          <p:nvPr>
            <p:ph type="sldImg"/>
          </p:nvPr>
        </p:nvSpPr>
        <p:spPr bwMode="auto">
          <a:xfrm>
            <a:off x="-787400" y="76200"/>
            <a:ext cx="8432800" cy="4745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6361" y="4951757"/>
            <a:ext cx="5486681" cy="36462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t" anchorCtr="0"/>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13</a:t>
            </a:fld>
            <a:endParaRPr lang="en-US"/>
          </a:p>
        </p:txBody>
      </p:sp>
    </p:spTree>
    <p:extLst>
      <p:ext uri="{BB962C8B-B14F-4D97-AF65-F5344CB8AC3E}">
        <p14:creationId xmlns:p14="http://schemas.microsoft.com/office/powerpoint/2010/main" val="312533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14</a:t>
            </a:fld>
            <a:endParaRPr lang="en-US"/>
          </a:p>
        </p:txBody>
      </p:sp>
    </p:spTree>
    <p:extLst>
      <p:ext uri="{BB962C8B-B14F-4D97-AF65-F5344CB8AC3E}">
        <p14:creationId xmlns:p14="http://schemas.microsoft.com/office/powerpoint/2010/main" val="321680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CT CO2 slides</a:t>
            </a:r>
            <a:r>
              <a:rPr lang="en-US" baseline="0" dirty="0"/>
              <a:t> courtesy of Andy Jacobson</a:t>
            </a:r>
            <a:endParaRPr lang="en-US" dirty="0"/>
          </a:p>
          <a:p>
            <a:endParaRPr lang="en-US" dirty="0"/>
          </a:p>
        </p:txBody>
      </p:sp>
      <p:sp>
        <p:nvSpPr>
          <p:cNvPr id="4" name="Slide Number Placeholder 3"/>
          <p:cNvSpPr>
            <a:spLocks noGrp="1"/>
          </p:cNvSpPr>
          <p:nvPr>
            <p:ph type="sldNum" sz="quarter" idx="10"/>
          </p:nvPr>
        </p:nvSpPr>
        <p:spPr/>
        <p:txBody>
          <a:bodyPr/>
          <a:lstStyle/>
          <a:p>
            <a:fld id="{60088516-8730-9C4D-9F7F-A6775C087C60}" type="slidenum">
              <a:rPr lang="en-US" smtClean="0"/>
              <a:t>16</a:t>
            </a:fld>
            <a:endParaRPr lang="en-US"/>
          </a:p>
        </p:txBody>
      </p:sp>
    </p:spTree>
    <p:extLst>
      <p:ext uri="{BB962C8B-B14F-4D97-AF65-F5344CB8AC3E}">
        <p14:creationId xmlns:p14="http://schemas.microsoft.com/office/powerpoint/2010/main" val="402716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19</a:t>
            </a:fld>
            <a:endParaRPr lang="en-US"/>
          </a:p>
        </p:txBody>
      </p:sp>
    </p:spTree>
    <p:extLst>
      <p:ext uri="{BB962C8B-B14F-4D97-AF65-F5344CB8AC3E}">
        <p14:creationId xmlns:p14="http://schemas.microsoft.com/office/powerpoint/2010/main" val="3322953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21</a:t>
            </a:fld>
            <a:endParaRPr lang="en-US"/>
          </a:p>
        </p:txBody>
      </p:sp>
    </p:spTree>
    <p:extLst>
      <p:ext uri="{BB962C8B-B14F-4D97-AF65-F5344CB8AC3E}">
        <p14:creationId xmlns:p14="http://schemas.microsoft.com/office/powerpoint/2010/main" val="2294046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22</a:t>
            </a:fld>
            <a:endParaRPr lang="en-US"/>
          </a:p>
        </p:txBody>
      </p:sp>
    </p:spTree>
    <p:extLst>
      <p:ext uri="{BB962C8B-B14F-4D97-AF65-F5344CB8AC3E}">
        <p14:creationId xmlns:p14="http://schemas.microsoft.com/office/powerpoint/2010/main" val="170342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24</a:t>
            </a:fld>
            <a:endParaRPr lang="en-US"/>
          </a:p>
        </p:txBody>
      </p:sp>
    </p:spTree>
    <p:extLst>
      <p:ext uri="{BB962C8B-B14F-4D97-AF65-F5344CB8AC3E}">
        <p14:creationId xmlns:p14="http://schemas.microsoft.com/office/powerpoint/2010/main" val="1026585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27</a:t>
            </a:fld>
            <a:endParaRPr lang="en-US"/>
          </a:p>
        </p:txBody>
      </p:sp>
    </p:spTree>
    <p:extLst>
      <p:ext uri="{BB962C8B-B14F-4D97-AF65-F5344CB8AC3E}">
        <p14:creationId xmlns:p14="http://schemas.microsoft.com/office/powerpoint/2010/main" val="213496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28</a:t>
            </a:fld>
            <a:endParaRPr lang="en-US"/>
          </a:p>
        </p:txBody>
      </p:sp>
    </p:spTree>
    <p:extLst>
      <p:ext uri="{BB962C8B-B14F-4D97-AF65-F5344CB8AC3E}">
        <p14:creationId xmlns:p14="http://schemas.microsoft.com/office/powerpoint/2010/main" val="3444523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29</a:t>
            </a:fld>
            <a:endParaRPr lang="en-US"/>
          </a:p>
        </p:txBody>
      </p:sp>
    </p:spTree>
    <p:extLst>
      <p:ext uri="{BB962C8B-B14F-4D97-AF65-F5344CB8AC3E}">
        <p14:creationId xmlns:p14="http://schemas.microsoft.com/office/powerpoint/2010/main" val="177477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31825"/>
            <a:ext cx="7478713" cy="4206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2</a:t>
            </a:fld>
            <a:endParaRPr lang="en-US"/>
          </a:p>
        </p:txBody>
      </p:sp>
    </p:spTree>
    <p:extLst>
      <p:ext uri="{BB962C8B-B14F-4D97-AF65-F5344CB8AC3E}">
        <p14:creationId xmlns:p14="http://schemas.microsoft.com/office/powerpoint/2010/main" val="1610856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30</a:t>
            </a:fld>
            <a:endParaRPr lang="en-US"/>
          </a:p>
        </p:txBody>
      </p:sp>
    </p:spTree>
    <p:extLst>
      <p:ext uri="{BB962C8B-B14F-4D97-AF65-F5344CB8AC3E}">
        <p14:creationId xmlns:p14="http://schemas.microsoft.com/office/powerpoint/2010/main" val="418875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33</a:t>
            </a:fld>
            <a:endParaRPr lang="en-US"/>
          </a:p>
        </p:txBody>
      </p:sp>
    </p:spTree>
    <p:extLst>
      <p:ext uri="{BB962C8B-B14F-4D97-AF65-F5344CB8AC3E}">
        <p14:creationId xmlns:p14="http://schemas.microsoft.com/office/powerpoint/2010/main" val="9723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34</a:t>
            </a:fld>
            <a:endParaRPr lang="en-US"/>
          </a:p>
        </p:txBody>
      </p:sp>
    </p:spTree>
    <p:extLst>
      <p:ext uri="{BB962C8B-B14F-4D97-AF65-F5344CB8AC3E}">
        <p14:creationId xmlns:p14="http://schemas.microsoft.com/office/powerpoint/2010/main" val="3707395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37</a:t>
            </a:fld>
            <a:endParaRPr lang="en-US"/>
          </a:p>
        </p:txBody>
      </p:sp>
    </p:spTree>
    <p:extLst>
      <p:ext uri="{BB962C8B-B14F-4D97-AF65-F5344CB8AC3E}">
        <p14:creationId xmlns:p14="http://schemas.microsoft.com/office/powerpoint/2010/main" val="283483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38</a:t>
            </a:fld>
            <a:endParaRPr lang="en-US"/>
          </a:p>
        </p:txBody>
      </p:sp>
    </p:spTree>
    <p:extLst>
      <p:ext uri="{BB962C8B-B14F-4D97-AF65-F5344CB8AC3E}">
        <p14:creationId xmlns:p14="http://schemas.microsoft.com/office/powerpoint/2010/main" val="1349808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41</a:t>
            </a:fld>
            <a:endParaRPr lang="en-US"/>
          </a:p>
        </p:txBody>
      </p:sp>
    </p:spTree>
    <p:extLst>
      <p:ext uri="{BB962C8B-B14F-4D97-AF65-F5344CB8AC3E}">
        <p14:creationId xmlns:p14="http://schemas.microsoft.com/office/powerpoint/2010/main" val="2049559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44</a:t>
            </a:fld>
            <a:endParaRPr lang="en-US"/>
          </a:p>
        </p:txBody>
      </p:sp>
    </p:spTree>
    <p:extLst>
      <p:ext uri="{BB962C8B-B14F-4D97-AF65-F5344CB8AC3E}">
        <p14:creationId xmlns:p14="http://schemas.microsoft.com/office/powerpoint/2010/main" val="2980742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Satellite-based instruments provide measurements with high spatiotemporal resolution and near-global coverage, but there are often concerns about measurement biases and how they might change with time. Balloon-borne frost point hygrometer measurements have stable accuracy over decades, permitting assessments of biases and drifts in satellite measurements. Recent assessment of Aura MLS water vapor measurements over Boulder and Lauder, NZ, reveals significant drifts in MLS retrievals on the order of 0.06 </a:t>
            </a:r>
            <a:r>
              <a:rPr lang="en-US" dirty="0" err="1"/>
              <a:t>ppmv</a:t>
            </a:r>
            <a:r>
              <a:rPr lang="en-US" dirty="0"/>
              <a:t> yr-1 (1.5% yr-1) at both sites during the last 7-8 years. Lines showing trends in FPH-MLS differences end at 2015.5 because this was the end of analysis period published in 2016 paper. “X” markers update the differences through 2017, however the trend lines have not been re-calculated. Error bars on post-breakpoint trends are 95% confidence intervals.</a:t>
            </a:r>
          </a:p>
        </p:txBody>
      </p:sp>
      <p:sp>
        <p:nvSpPr>
          <p:cNvPr id="4" name="Slide Number Placeholder 3"/>
          <p:cNvSpPr>
            <a:spLocks noGrp="1"/>
          </p:cNvSpPr>
          <p:nvPr>
            <p:ph type="sldNum" sz="quarter" idx="10"/>
          </p:nvPr>
        </p:nvSpPr>
        <p:spPr/>
        <p:txBody>
          <a:bodyPr/>
          <a:lstStyle/>
          <a:p>
            <a:fld id="{72EFB27C-9ED8-5B44-B924-075FAA4E06E1}" type="slidenum">
              <a:rPr lang="en-US" smtClean="0"/>
              <a:t>46</a:t>
            </a:fld>
            <a:endParaRPr lang="en-US"/>
          </a:p>
        </p:txBody>
      </p:sp>
    </p:spTree>
    <p:extLst>
      <p:ext uri="{BB962C8B-B14F-4D97-AF65-F5344CB8AC3E}">
        <p14:creationId xmlns:p14="http://schemas.microsoft.com/office/powerpoint/2010/main" val="3783518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Karion, A., C. Sweeney, P. Tans, and T. </a:t>
            </a:r>
            <a:r>
              <a:rPr lang="en-US" sz="1200" kern="1200" dirty="0" err="1">
                <a:solidFill>
                  <a:schemeClr val="tx1"/>
                </a:solidFill>
                <a:latin typeface="+mn-lt"/>
                <a:ea typeface="+mn-ea"/>
                <a:cs typeface="+mn-cs"/>
              </a:rPr>
              <a:t>Newberger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Aircore</a:t>
            </a:r>
            <a:r>
              <a:rPr lang="en-US" sz="1200" kern="1200" dirty="0">
                <a:solidFill>
                  <a:schemeClr val="tx1"/>
                </a:solidFill>
                <a:latin typeface="+mn-lt"/>
                <a:ea typeface="+mn-ea"/>
                <a:cs typeface="+mn-cs"/>
              </a:rPr>
              <a:t>: An Innovative Atmospheric Sampling System." </a:t>
            </a:r>
            <a:r>
              <a:rPr lang="en-US" sz="1200" i="1" kern="1200" dirty="0">
                <a:solidFill>
                  <a:schemeClr val="tx1"/>
                </a:solidFill>
                <a:latin typeface="+mn-lt"/>
                <a:ea typeface="+mn-ea"/>
                <a:cs typeface="+mn-cs"/>
              </a:rPr>
              <a:t>Journal of Atmospheric and Oceanic Technology </a:t>
            </a:r>
            <a:r>
              <a:rPr lang="en-US" sz="1200" i="0" kern="1200" dirty="0">
                <a:solidFill>
                  <a:schemeClr val="tx1"/>
                </a:solidFill>
                <a:latin typeface="+mn-lt"/>
                <a:ea typeface="+mn-ea"/>
                <a:cs typeface="+mn-cs"/>
              </a:rPr>
              <a:t>27, no. 11 (Nov 2010): 1839-53.</a:t>
            </a:r>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47</a:t>
            </a:fld>
            <a:endParaRPr lang="en-US"/>
          </a:p>
        </p:txBody>
      </p:sp>
    </p:spTree>
    <p:extLst>
      <p:ext uri="{BB962C8B-B14F-4D97-AF65-F5344CB8AC3E}">
        <p14:creationId xmlns:p14="http://schemas.microsoft.com/office/powerpoint/2010/main" val="3716904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other campaigns Barnett, Gaby Oil and Gas, Mobile Lab</a:t>
            </a:r>
          </a:p>
        </p:txBody>
      </p:sp>
      <p:sp>
        <p:nvSpPr>
          <p:cNvPr id="4" name="Slide Number Placeholder 3"/>
          <p:cNvSpPr>
            <a:spLocks noGrp="1"/>
          </p:cNvSpPr>
          <p:nvPr>
            <p:ph type="sldNum" sz="quarter" idx="10"/>
          </p:nvPr>
        </p:nvSpPr>
        <p:spPr/>
        <p:txBody>
          <a:bodyPr/>
          <a:lstStyle/>
          <a:p>
            <a:fld id="{2E51CF14-D48E-2B4B-8CA3-DB3FAB4F281C}" type="slidenum">
              <a:rPr lang="en-US" smtClean="0"/>
              <a:pPr/>
              <a:t>49</a:t>
            </a:fld>
            <a:endParaRPr lang="en-US"/>
          </a:p>
        </p:txBody>
      </p:sp>
    </p:spTree>
    <p:extLst>
      <p:ext uri="{BB962C8B-B14F-4D97-AF65-F5344CB8AC3E}">
        <p14:creationId xmlns:p14="http://schemas.microsoft.com/office/powerpoint/2010/main" val="313521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3</a:t>
            </a:fld>
            <a:endParaRPr lang="en-US"/>
          </a:p>
        </p:txBody>
      </p:sp>
    </p:spTree>
    <p:extLst>
      <p:ext uri="{BB962C8B-B14F-4D97-AF65-F5344CB8AC3E}">
        <p14:creationId xmlns:p14="http://schemas.microsoft.com/office/powerpoint/2010/main" val="1536027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11 papers alone from RPSEA study</a:t>
            </a:r>
          </a:p>
          <a:p>
            <a:pPr marL="171450" indent="-171450">
              <a:buFont typeface="Arial" panose="020B0604020202020204" pitchFamily="34" charset="0"/>
              <a:buChar char="•"/>
            </a:pPr>
            <a:r>
              <a:rPr lang="en-US" dirty="0"/>
              <a:t>Collaborators: academia, private, NGO</a:t>
            </a:r>
          </a:p>
        </p:txBody>
      </p:sp>
      <p:sp>
        <p:nvSpPr>
          <p:cNvPr id="4" name="Slide Number Placeholder 3"/>
          <p:cNvSpPr>
            <a:spLocks noGrp="1"/>
          </p:cNvSpPr>
          <p:nvPr>
            <p:ph type="sldNum" sz="quarter" idx="10"/>
          </p:nvPr>
        </p:nvSpPr>
        <p:spPr/>
        <p:txBody>
          <a:bodyPr/>
          <a:lstStyle/>
          <a:p>
            <a:fld id="{CA0C7026-0101-4E4E-983E-0E3CC8C7FB7B}" type="slidenum">
              <a:rPr lang="en-US" smtClean="0"/>
              <a:t>50</a:t>
            </a:fld>
            <a:endParaRPr lang="en-US"/>
          </a:p>
        </p:txBody>
      </p:sp>
    </p:spTree>
    <p:extLst>
      <p:ext uri="{BB962C8B-B14F-4D97-AF65-F5344CB8AC3E}">
        <p14:creationId xmlns:p14="http://schemas.microsoft.com/office/powerpoint/2010/main" val="1505481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p>
        </p:txBody>
      </p:sp>
      <p:sp>
        <p:nvSpPr>
          <p:cNvPr id="4" name="Slide Number Placeholder 3"/>
          <p:cNvSpPr>
            <a:spLocks noGrp="1"/>
          </p:cNvSpPr>
          <p:nvPr>
            <p:ph type="sldNum" sz="quarter" idx="10"/>
          </p:nvPr>
        </p:nvSpPr>
        <p:spPr/>
        <p:txBody>
          <a:bodyPr/>
          <a:lstStyle/>
          <a:p>
            <a:fld id="{2E51CF14-D48E-2B4B-8CA3-DB3FAB4F281C}" type="slidenum">
              <a:rPr lang="en-US" smtClean="0"/>
              <a:pPr/>
              <a:t>54</a:t>
            </a:fld>
            <a:endParaRPr lang="en-US"/>
          </a:p>
        </p:txBody>
      </p:sp>
    </p:spTree>
    <p:extLst>
      <p:ext uri="{BB962C8B-B14F-4D97-AF65-F5344CB8AC3E}">
        <p14:creationId xmlns:p14="http://schemas.microsoft.com/office/powerpoint/2010/main" val="102708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55</a:t>
            </a:fld>
            <a:endParaRPr lang="en-US"/>
          </a:p>
        </p:txBody>
      </p:sp>
    </p:spTree>
    <p:extLst>
      <p:ext uri="{BB962C8B-B14F-4D97-AF65-F5344CB8AC3E}">
        <p14:creationId xmlns:p14="http://schemas.microsoft.com/office/powerpoint/2010/main" val="510351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56</a:t>
            </a:fld>
            <a:endParaRPr lang="en-US"/>
          </a:p>
        </p:txBody>
      </p:sp>
    </p:spTree>
    <p:extLst>
      <p:ext uri="{BB962C8B-B14F-4D97-AF65-F5344CB8AC3E}">
        <p14:creationId xmlns:p14="http://schemas.microsoft.com/office/powerpoint/2010/main" val="1512292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57</a:t>
            </a:fld>
            <a:endParaRPr lang="en-US"/>
          </a:p>
        </p:txBody>
      </p:sp>
    </p:spTree>
    <p:extLst>
      <p:ext uri="{BB962C8B-B14F-4D97-AF65-F5344CB8AC3E}">
        <p14:creationId xmlns:p14="http://schemas.microsoft.com/office/powerpoint/2010/main" val="3564548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58</a:t>
            </a:fld>
            <a:endParaRPr lang="en-US"/>
          </a:p>
        </p:txBody>
      </p:sp>
    </p:spTree>
    <p:extLst>
      <p:ext uri="{BB962C8B-B14F-4D97-AF65-F5344CB8AC3E}">
        <p14:creationId xmlns:p14="http://schemas.microsoft.com/office/powerpoint/2010/main" val="16950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31825"/>
            <a:ext cx="7478713" cy="4206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59</a:t>
            </a:fld>
            <a:endParaRPr lang="en-US"/>
          </a:p>
        </p:txBody>
      </p:sp>
    </p:spTree>
    <p:extLst>
      <p:ext uri="{BB962C8B-B14F-4D97-AF65-F5344CB8AC3E}">
        <p14:creationId xmlns:p14="http://schemas.microsoft.com/office/powerpoint/2010/main" val="282488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7</a:t>
            </a:fld>
            <a:endParaRPr lang="en-US"/>
          </a:p>
        </p:txBody>
      </p:sp>
    </p:spTree>
    <p:extLst>
      <p:ext uri="{BB962C8B-B14F-4D97-AF65-F5344CB8AC3E}">
        <p14:creationId xmlns:p14="http://schemas.microsoft.com/office/powerpoint/2010/main" val="345316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8</a:t>
            </a:fld>
            <a:endParaRPr lang="en-US"/>
          </a:p>
        </p:txBody>
      </p:sp>
    </p:spTree>
    <p:extLst>
      <p:ext uri="{BB962C8B-B14F-4D97-AF65-F5344CB8AC3E}">
        <p14:creationId xmlns:p14="http://schemas.microsoft.com/office/powerpoint/2010/main" val="414604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9</a:t>
            </a:fld>
            <a:endParaRPr lang="en-US"/>
          </a:p>
        </p:txBody>
      </p:sp>
    </p:spTree>
    <p:extLst>
      <p:ext uri="{BB962C8B-B14F-4D97-AF65-F5344CB8AC3E}">
        <p14:creationId xmlns:p14="http://schemas.microsoft.com/office/powerpoint/2010/main" val="2337185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 much is 3 Wm-2 for the entire earth?</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 510 10^12 * 3.15 10^7  = 4.8 10^22 joules of energy in one year.</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all of that could be used to heat the upper 100 m of the oceans, the heating would be in one year</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4.8 10^22 / (360 10^12 *100 * 10^6 *4.2) = 0.32 </a:t>
            </a:r>
            <a:r>
              <a:rPr lang="en-US" sz="1200" b="0" i="0" kern="1200" dirty="0" err="1">
                <a:solidFill>
                  <a:schemeClr val="tx1"/>
                </a:solidFill>
                <a:effectLst/>
                <a:latin typeface="+mn-lt"/>
                <a:ea typeface="+mn-ea"/>
                <a:cs typeface="+mn-cs"/>
              </a:rPr>
              <a:t>deg</a:t>
            </a:r>
            <a:r>
              <a:rPr lang="en-US" sz="1200" b="0" i="0" kern="1200" dirty="0">
                <a:solidFill>
                  <a:schemeClr val="tx1"/>
                </a:solidFill>
                <a:effectLst/>
                <a:latin typeface="+mn-lt"/>
                <a:ea typeface="+mn-ea"/>
                <a:cs typeface="+mn-cs"/>
              </a:rPr>
              <a:t> K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[4.2 J/K/g water, 10^6 converts from m3 to cm3]</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Lets melt ice instead.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4.8 10^22 / (33 J/g / 0.917 g/cm3) = 1.6 10^21 cm3 of ice, or 1.6 10^6 km3.</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Total ice volume is ~33 10^6 km3, of which Greenland has 2.6 10^6 km3.</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Almost 60% of Greenland's ice in one year...</a:t>
            </a:r>
          </a:p>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10</a:t>
            </a:fld>
            <a:endParaRPr lang="en-US"/>
          </a:p>
        </p:txBody>
      </p:sp>
    </p:spTree>
    <p:extLst>
      <p:ext uri="{BB962C8B-B14F-4D97-AF65-F5344CB8AC3E}">
        <p14:creationId xmlns:p14="http://schemas.microsoft.com/office/powerpoint/2010/main" val="2681986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11</a:t>
            </a:fld>
            <a:endParaRPr lang="en-US"/>
          </a:p>
        </p:txBody>
      </p:sp>
    </p:spTree>
    <p:extLst>
      <p:ext uri="{BB962C8B-B14F-4D97-AF65-F5344CB8AC3E}">
        <p14:creationId xmlns:p14="http://schemas.microsoft.com/office/powerpoint/2010/main" val="58521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CF14-D48E-2B4B-8CA3-DB3FAB4F281C}" type="slidenum">
              <a:rPr lang="en-US" smtClean="0"/>
              <a:pPr/>
              <a:t>12</a:t>
            </a:fld>
            <a:endParaRPr lang="en-US"/>
          </a:p>
        </p:txBody>
      </p:sp>
    </p:spTree>
    <p:extLst>
      <p:ext uri="{BB962C8B-B14F-4D97-AF65-F5344CB8AC3E}">
        <p14:creationId xmlns:p14="http://schemas.microsoft.com/office/powerpoint/2010/main" val="133879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33CC"/>
              </a:buClr>
              <a:defRPr/>
            </a:lvl1pPr>
            <a:lvl2pPr>
              <a:buClr>
                <a:srgbClr val="0033CC"/>
              </a:buClr>
              <a:defRPr/>
            </a:lvl2pPr>
            <a:lvl3pPr>
              <a:buClr>
                <a:srgbClr val="0033CC"/>
              </a:buClr>
              <a:defRPr/>
            </a:lvl3pPr>
            <a:lvl4pPr>
              <a:buClr>
                <a:srgbClr val="0033CC"/>
              </a:buClr>
              <a:defRPr/>
            </a:lvl4pPr>
            <a:lvl5pPr>
              <a:buClr>
                <a:srgbClr val="0033C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4"/>
          </p:nvPr>
        </p:nvSpPr>
        <p:spPr>
          <a:xfrm>
            <a:off x="8796980" y="6442825"/>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18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83216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92482"/>
            <a:ext cx="5384800" cy="5243745"/>
          </a:xfrm>
        </p:spPr>
        <p:txBody>
          <a:bodyPr/>
          <a:lstStyle>
            <a:lvl1pPr>
              <a:defRPr sz="2101"/>
            </a:lvl1pPr>
            <a:lvl2pPr>
              <a:defRPr sz="1801"/>
            </a:lvl2pPr>
            <a:lvl3pPr>
              <a:defRPr sz="1501"/>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2482"/>
            <a:ext cx="5384800" cy="5243745"/>
          </a:xfrm>
        </p:spPr>
        <p:txBody>
          <a:bodyPr/>
          <a:lstStyle>
            <a:lvl1pPr>
              <a:defRPr sz="2101"/>
            </a:lvl1pPr>
            <a:lvl2pPr>
              <a:defRPr sz="1801"/>
            </a:lvl2pPr>
            <a:lvl3pPr>
              <a:defRPr sz="1501"/>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9"/>
          <p:cNvSpPr>
            <a:spLocks noGrp="1"/>
          </p:cNvSpPr>
          <p:nvPr>
            <p:ph type="sldNum" sz="quarter" idx="4"/>
          </p:nvPr>
        </p:nvSpPr>
        <p:spPr>
          <a:xfrm>
            <a:off x="8737603" y="6436227"/>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5714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r>
              <a:rPr lang="en-US" dirty="0"/>
              <a:t>Page SUM-1-</a:t>
            </a:r>
            <a:fld id="{BB46DA11-0185-5D43-8566-BFCC07D217B5}" type="slidenum">
              <a:rPr lang="en-US" smtClean="0"/>
              <a:pPr/>
              <a:t>‹#›</a:t>
            </a:fld>
            <a:endParaRPr lang="en-US" dirty="0"/>
          </a:p>
        </p:txBody>
      </p:sp>
      <p:sp>
        <p:nvSpPr>
          <p:cNvPr id="5" name="Content Placeholder 4"/>
          <p:cNvSpPr>
            <a:spLocks noGrp="1"/>
          </p:cNvSpPr>
          <p:nvPr>
            <p:ph sz="quarter" idx="11"/>
          </p:nvPr>
        </p:nvSpPr>
        <p:spPr>
          <a:xfrm>
            <a:off x="609600" y="1210179"/>
            <a:ext cx="5469467" cy="25329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6112933" y="1210179"/>
            <a:ext cx="5469467" cy="25329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3"/>
          </p:nvPr>
        </p:nvSpPr>
        <p:spPr>
          <a:xfrm>
            <a:off x="609600" y="3836743"/>
            <a:ext cx="5469467" cy="2597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4"/>
          </p:nvPr>
        </p:nvSpPr>
        <p:spPr>
          <a:xfrm>
            <a:off x="6112933" y="3836743"/>
            <a:ext cx="5469467" cy="2597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705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9"/>
          <p:cNvSpPr>
            <a:spLocks noGrp="1"/>
          </p:cNvSpPr>
          <p:nvPr>
            <p:ph type="sldNum" sz="quarter" idx="4"/>
          </p:nvPr>
        </p:nvSpPr>
        <p:spPr>
          <a:xfrm>
            <a:off x="8737603" y="6436227"/>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59248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9"/>
          <p:cNvSpPr>
            <a:spLocks noGrp="1"/>
          </p:cNvSpPr>
          <p:nvPr>
            <p:ph type="sldNum" sz="quarter" idx="4"/>
          </p:nvPr>
        </p:nvSpPr>
        <p:spPr>
          <a:xfrm>
            <a:off x="8737603" y="6436227"/>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53229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343009" indent="0" algn="ctr">
              <a:buNone/>
              <a:defRPr>
                <a:solidFill>
                  <a:schemeClr val="tx1">
                    <a:tint val="75000"/>
                  </a:schemeClr>
                </a:solidFill>
              </a:defRPr>
            </a:lvl2pPr>
            <a:lvl3pPr marL="686017" indent="0" algn="ctr">
              <a:buNone/>
              <a:defRPr>
                <a:solidFill>
                  <a:schemeClr val="tx1">
                    <a:tint val="75000"/>
                  </a:schemeClr>
                </a:solidFill>
              </a:defRPr>
            </a:lvl3pPr>
            <a:lvl4pPr marL="1029026" indent="0" algn="ctr">
              <a:buNone/>
              <a:defRPr>
                <a:solidFill>
                  <a:schemeClr val="tx1">
                    <a:tint val="75000"/>
                  </a:schemeClr>
                </a:solidFill>
              </a:defRPr>
            </a:lvl4pPr>
            <a:lvl5pPr marL="1372034" indent="0" algn="ctr">
              <a:buNone/>
              <a:defRPr>
                <a:solidFill>
                  <a:schemeClr val="tx1">
                    <a:tint val="75000"/>
                  </a:schemeClr>
                </a:solidFill>
              </a:defRPr>
            </a:lvl5pPr>
            <a:lvl6pPr marL="1715043" indent="0" algn="ctr">
              <a:buNone/>
              <a:defRPr>
                <a:solidFill>
                  <a:schemeClr val="tx1">
                    <a:tint val="75000"/>
                  </a:schemeClr>
                </a:solidFill>
              </a:defRPr>
            </a:lvl6pPr>
            <a:lvl7pPr marL="2058052" indent="0" algn="ctr">
              <a:buNone/>
              <a:defRPr>
                <a:solidFill>
                  <a:schemeClr val="tx1">
                    <a:tint val="75000"/>
                  </a:schemeClr>
                </a:solidFill>
              </a:defRPr>
            </a:lvl7pPr>
            <a:lvl8pPr marL="2401060" indent="0" algn="ctr">
              <a:buNone/>
              <a:defRPr>
                <a:solidFill>
                  <a:schemeClr val="tx1">
                    <a:tint val="75000"/>
                  </a:schemeClr>
                </a:solidFill>
              </a:defRPr>
            </a:lvl8pPr>
            <a:lvl9pPr marL="2744069" indent="0" algn="ctr">
              <a:buNone/>
              <a:defRPr>
                <a:solidFill>
                  <a:schemeClr val="tx1">
                    <a:tint val="75000"/>
                  </a:schemeClr>
                </a:solidFill>
              </a:defRPr>
            </a:lvl9pPr>
          </a:lstStyle>
          <a:p>
            <a:r>
              <a:rPr lang="en-US"/>
              <a:t>Click to edit Master subtitle style</a:t>
            </a:r>
          </a:p>
        </p:txBody>
      </p:sp>
      <p:sp>
        <p:nvSpPr>
          <p:cNvPr id="7" name="Slide Number Placeholder 9"/>
          <p:cNvSpPr>
            <a:spLocks noGrp="1"/>
          </p:cNvSpPr>
          <p:nvPr>
            <p:ph type="sldNum" sz="quarter" idx="4"/>
          </p:nvPr>
        </p:nvSpPr>
        <p:spPr>
          <a:xfrm>
            <a:off x="8737603" y="6442911"/>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98075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1" b="1"/>
            </a:lvl1pPr>
            <a:lvl2pPr marL="343009" indent="0">
              <a:buNone/>
              <a:defRPr sz="1501" b="1"/>
            </a:lvl2pPr>
            <a:lvl3pPr marL="686017" indent="0">
              <a:buNone/>
              <a:defRPr sz="1351" b="1"/>
            </a:lvl3pPr>
            <a:lvl4pPr marL="1029026" indent="0">
              <a:buNone/>
              <a:defRPr sz="1200" b="1"/>
            </a:lvl4pPr>
            <a:lvl5pPr marL="1372034" indent="0">
              <a:buNone/>
              <a:defRPr sz="1200" b="1"/>
            </a:lvl5pPr>
            <a:lvl6pPr marL="1715043" indent="0">
              <a:buNone/>
              <a:defRPr sz="1200" b="1"/>
            </a:lvl6pPr>
            <a:lvl7pPr marL="2058052" indent="0">
              <a:buNone/>
              <a:defRPr sz="1200" b="1"/>
            </a:lvl7pPr>
            <a:lvl8pPr marL="2401060" indent="0">
              <a:buNone/>
              <a:defRPr sz="1200" b="1"/>
            </a:lvl8pPr>
            <a:lvl9pPr marL="2744069"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1"/>
            </a:lvl1pPr>
            <a:lvl2pPr>
              <a:defRPr sz="1501"/>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1" b="1"/>
            </a:lvl1pPr>
            <a:lvl2pPr marL="343009" indent="0">
              <a:buNone/>
              <a:defRPr sz="1501" b="1"/>
            </a:lvl2pPr>
            <a:lvl3pPr marL="686017" indent="0">
              <a:buNone/>
              <a:defRPr sz="1351" b="1"/>
            </a:lvl3pPr>
            <a:lvl4pPr marL="1029026" indent="0">
              <a:buNone/>
              <a:defRPr sz="1200" b="1"/>
            </a:lvl4pPr>
            <a:lvl5pPr marL="1372034" indent="0">
              <a:buNone/>
              <a:defRPr sz="1200" b="1"/>
            </a:lvl5pPr>
            <a:lvl6pPr marL="1715043" indent="0">
              <a:buNone/>
              <a:defRPr sz="1200" b="1"/>
            </a:lvl6pPr>
            <a:lvl7pPr marL="2058052" indent="0">
              <a:buNone/>
              <a:defRPr sz="1200" b="1"/>
            </a:lvl7pPr>
            <a:lvl8pPr marL="2401060" indent="0">
              <a:buNone/>
              <a:defRPr sz="1200" b="1"/>
            </a:lvl8pPr>
            <a:lvl9pPr marL="274406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1"/>
            </a:lvl1pPr>
            <a:lvl2pPr>
              <a:defRPr sz="1501"/>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a:xfrm>
            <a:off x="8737603" y="6436227"/>
            <a:ext cx="2844800"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Tree>
    <p:extLst>
      <p:ext uri="{BB962C8B-B14F-4D97-AF65-F5344CB8AC3E}">
        <p14:creationId xmlns:p14="http://schemas.microsoft.com/office/powerpoint/2010/main" val="309334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ooter Placeholder 3"/>
          <p:cNvSpPr>
            <a:spLocks noGrp="1"/>
          </p:cNvSpPr>
          <p:nvPr>
            <p:ph type="ftr" idx="11"/>
          </p:nvPr>
        </p:nvSpPr>
        <p:spPr>
          <a:xfrm>
            <a:off x="4727243" y="6416774"/>
            <a:ext cx="3588715" cy="428625"/>
          </a:xfrm>
          <a:prstGeom prst="rect">
            <a:avLst/>
          </a:prstGeom>
        </p:spPr>
        <p:txBody>
          <a:bodyPr lIns="82058" tIns="41029" rIns="82058" bIns="41029"/>
          <a:lstStyle>
            <a:lvl1pPr>
              <a:defRPr/>
            </a:lvl1pPr>
          </a:lstStyle>
          <a:p>
            <a:endParaRPr lang="en-US"/>
          </a:p>
        </p:txBody>
      </p:sp>
      <p:sp>
        <p:nvSpPr>
          <p:cNvPr id="5" name="Slide Number Placeholder 4"/>
          <p:cNvSpPr>
            <a:spLocks noGrp="1"/>
          </p:cNvSpPr>
          <p:nvPr>
            <p:ph type="sldNum" idx="12"/>
          </p:nvPr>
        </p:nvSpPr>
        <p:spPr>
          <a:xfrm>
            <a:off x="10628416" y="6385247"/>
            <a:ext cx="966185" cy="428625"/>
          </a:xfrm>
        </p:spPr>
        <p:txBody>
          <a:bodyPr/>
          <a:lstStyle>
            <a:lvl1pPr>
              <a:defRPr sz="1000" baseline="0"/>
            </a:lvl1pPr>
          </a:lstStyle>
          <a:p>
            <a:fld id="{EFD5F82A-8E30-498B-83B2-24097812A9FB}" type="slidenum">
              <a:rPr lang="en-US" smtClean="0"/>
              <a:pPr/>
              <a:t>‹#›</a:t>
            </a:fld>
            <a:endParaRPr lang="en-US"/>
          </a:p>
        </p:txBody>
      </p:sp>
      <p:sp>
        <p:nvSpPr>
          <p:cNvPr id="3" name="Title 2">
            <a:extLst>
              <a:ext uri="{FF2B5EF4-FFF2-40B4-BE49-F238E27FC236}">
                <a16:creationId xmlns:a16="http://schemas.microsoft.com/office/drawing/2014/main" id="{977C5133-BCF9-3441-9BBA-276B719696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475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594"/>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1" y="1236584"/>
            <a:ext cx="10972801" cy="50549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http://www.coastal.ssc.nasa.gov/coast/images/noaa_logo.png"/>
          <p:cNvPicPr>
            <a:picLocks noChangeAspect="1" noChangeArrowheads="1"/>
          </p:cNvPicPr>
          <p:nvPr userDrawn="1"/>
        </p:nvPicPr>
        <p:blipFill>
          <a:blip r:embed="rId11" cstate="print"/>
          <a:srcRect/>
          <a:stretch>
            <a:fillRect/>
          </a:stretch>
        </p:blipFill>
        <p:spPr bwMode="auto">
          <a:xfrm>
            <a:off x="11582402" y="6291527"/>
            <a:ext cx="587490" cy="566922"/>
          </a:xfrm>
          <a:prstGeom prst="rect">
            <a:avLst/>
          </a:prstGeom>
          <a:noFill/>
        </p:spPr>
      </p:pic>
      <p:sp>
        <p:nvSpPr>
          <p:cNvPr id="8" name="TextBox 7"/>
          <p:cNvSpPr txBox="1"/>
          <p:nvPr userDrawn="1"/>
        </p:nvSpPr>
        <p:spPr>
          <a:xfrm>
            <a:off x="142597" y="6436227"/>
            <a:ext cx="3048000" cy="365125"/>
          </a:xfrm>
          <a:prstGeom prst="rect">
            <a:avLst/>
          </a:prstGeom>
          <a:noFill/>
        </p:spPr>
        <p:txBody>
          <a:bodyPr wrap="square" rtlCol="0" anchor="b" anchorCtr="0">
            <a:noAutofit/>
          </a:bodyPr>
          <a:lstStyle/>
          <a:p>
            <a:r>
              <a:rPr lang="en-US" sz="750" kern="1200" baseline="0" dirty="0">
                <a:solidFill>
                  <a:schemeClr val="tx1">
                    <a:tint val="75000"/>
                  </a:schemeClr>
                </a:solidFill>
                <a:latin typeface="+mn-lt"/>
                <a:ea typeface="+mn-ea"/>
                <a:cs typeface="+mn-cs"/>
              </a:rPr>
              <a:t>NOAA/ESRL Global Monitoring Division</a:t>
            </a:r>
          </a:p>
          <a:p>
            <a:r>
              <a:rPr lang="en-US" sz="750" kern="1200" baseline="0" dirty="0">
                <a:solidFill>
                  <a:schemeClr val="tx1">
                    <a:tint val="75000"/>
                  </a:schemeClr>
                </a:solidFill>
                <a:latin typeface="+mn-lt"/>
                <a:ea typeface="+mn-ea"/>
                <a:cs typeface="+mn-cs"/>
              </a:rPr>
              <a:t>Laboratory Review, May 21-24, 2018</a:t>
            </a:r>
          </a:p>
        </p:txBody>
      </p:sp>
      <p:sp>
        <p:nvSpPr>
          <p:cNvPr id="10" name="Slide Number Placeholder 9"/>
          <p:cNvSpPr>
            <a:spLocks noGrp="1"/>
          </p:cNvSpPr>
          <p:nvPr>
            <p:ph type="sldNum" sz="quarter" idx="4"/>
          </p:nvPr>
        </p:nvSpPr>
        <p:spPr>
          <a:xfrm>
            <a:off x="10699668" y="6447903"/>
            <a:ext cx="882734" cy="365125"/>
          </a:xfrm>
          <a:prstGeom prst="rect">
            <a:avLst/>
          </a:prstGeom>
        </p:spPr>
        <p:txBody>
          <a:bodyPr vert="horz" lIns="91440" tIns="45720" rIns="91440" bIns="45720" rtlCol="0" anchor="b" anchorCtr="0"/>
          <a:lstStyle>
            <a:lvl1pPr algn="r">
              <a:defRPr sz="750" baseline="0">
                <a:solidFill>
                  <a:schemeClr val="tx1">
                    <a:tint val="75000"/>
                  </a:schemeClr>
                </a:solidFill>
              </a:defRPr>
            </a:lvl1pPr>
          </a:lstStyle>
          <a:p>
            <a:r>
              <a:rPr lang="en-US" dirty="0"/>
              <a:t>Page SUM-1-</a:t>
            </a:r>
            <a:fld id="{BB46DA11-0185-5D43-8566-BFCC07D217B5}" type="slidenum">
              <a:rPr lang="en-US" smtClean="0"/>
              <a:pPr/>
              <a:t>‹#›</a:t>
            </a:fld>
            <a:endParaRPr lang="en-US" dirty="0"/>
          </a:p>
        </p:txBody>
      </p:sp>
      <p:sp>
        <p:nvSpPr>
          <p:cNvPr id="12" name="TextBox 11">
            <a:extLst>
              <a:ext uri="{FF2B5EF4-FFF2-40B4-BE49-F238E27FC236}">
                <a16:creationId xmlns:a16="http://schemas.microsoft.com/office/drawing/2014/main" id="{1DDD5A66-FDD7-9148-878E-3B18FCF3261E}"/>
              </a:ext>
            </a:extLst>
          </p:cNvPr>
          <p:cNvSpPr txBox="1"/>
          <p:nvPr userDrawn="1"/>
        </p:nvSpPr>
        <p:spPr>
          <a:xfrm>
            <a:off x="8664315" y="6436028"/>
            <a:ext cx="2733363" cy="365125"/>
          </a:xfrm>
          <a:prstGeom prst="rect">
            <a:avLst/>
          </a:prstGeom>
          <a:noFill/>
        </p:spPr>
        <p:txBody>
          <a:bodyPr wrap="square" rtlCol="0" anchor="b" anchorCtr="0">
            <a:noAutofit/>
          </a:bodyPr>
          <a:lstStyle/>
          <a:p>
            <a:r>
              <a:rPr lang="en-US" sz="1000" b="0" kern="1200" baseline="0" dirty="0">
                <a:solidFill>
                  <a:schemeClr val="bg1">
                    <a:lumMod val="50000"/>
                  </a:schemeClr>
                </a:solidFill>
                <a:latin typeface="+mn-lt"/>
                <a:ea typeface="+mn-ea"/>
                <a:cs typeface="+mn-cs"/>
              </a:rPr>
              <a:t>Greenhouse Gases and Carbon Cycle Feedbacks</a:t>
            </a:r>
          </a:p>
        </p:txBody>
      </p:sp>
    </p:spTree>
    <p:extLst>
      <p:ext uri="{BB962C8B-B14F-4D97-AF65-F5344CB8AC3E}">
        <p14:creationId xmlns:p14="http://schemas.microsoft.com/office/powerpoint/2010/main" val="2780055773"/>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2" r:id="rId3"/>
    <p:sldLayoutId id="2147483656" r:id="rId4"/>
    <p:sldLayoutId id="2147483654" r:id="rId5"/>
    <p:sldLayoutId id="2147483655" r:id="rId6"/>
    <p:sldLayoutId id="2147483649" r:id="rId7"/>
    <p:sldLayoutId id="2147483653" r:id="rId8"/>
    <p:sldLayoutId id="2147483657" r:id="rId9"/>
  </p:sldLayoutIdLst>
  <p:hf hdr="0" ftr="0" dt="0"/>
  <p:txStyles>
    <p:titleStyle>
      <a:lvl1pPr algn="ctr" defTabSz="343009" rtl="0" eaLnBrk="1" latinLnBrk="0" hangingPunct="1">
        <a:spcBef>
          <a:spcPct val="0"/>
        </a:spcBef>
        <a:buNone/>
        <a:defRPr sz="2800" kern="1200" baseline="0">
          <a:solidFill>
            <a:srgbClr val="0033CC"/>
          </a:solidFill>
          <a:latin typeface="+mj-lt"/>
          <a:ea typeface="+mj-ea"/>
          <a:cs typeface="+mj-cs"/>
        </a:defRPr>
      </a:lvl1pPr>
    </p:titleStyle>
    <p:bodyStyle>
      <a:lvl1pPr marL="257257" indent="-257257" algn="l" defTabSz="343009" rtl="0" eaLnBrk="1" latinLnBrk="0" hangingPunct="1">
        <a:spcBef>
          <a:spcPct val="20000"/>
        </a:spcBef>
        <a:buClr>
          <a:srgbClr val="0033CC"/>
        </a:buClr>
        <a:buFont typeface="Arial" pitchFamily="34" charset="0"/>
        <a:buChar char="•"/>
        <a:defRPr sz="2101" kern="1200">
          <a:solidFill>
            <a:schemeClr val="tx1"/>
          </a:solidFill>
          <a:latin typeface="+mn-lt"/>
          <a:ea typeface="+mn-ea"/>
          <a:cs typeface="+mn-cs"/>
        </a:defRPr>
      </a:lvl1pPr>
      <a:lvl2pPr marL="557389" indent="-214381" algn="l" defTabSz="343009" rtl="0" eaLnBrk="1" latinLnBrk="0" hangingPunct="1">
        <a:spcBef>
          <a:spcPct val="20000"/>
        </a:spcBef>
        <a:buClr>
          <a:srgbClr val="0033CC"/>
        </a:buClr>
        <a:buFont typeface="Arial"/>
        <a:buChar char="–"/>
        <a:defRPr sz="1801" kern="1200">
          <a:solidFill>
            <a:schemeClr val="tx1"/>
          </a:solidFill>
          <a:latin typeface="+mn-lt"/>
          <a:ea typeface="+mn-ea"/>
          <a:cs typeface="+mn-cs"/>
        </a:defRPr>
      </a:lvl2pPr>
      <a:lvl3pPr marL="857522" indent="-171505" algn="l" defTabSz="343009" rtl="0" eaLnBrk="1" latinLnBrk="0" hangingPunct="1">
        <a:spcBef>
          <a:spcPct val="20000"/>
        </a:spcBef>
        <a:buClr>
          <a:srgbClr val="0033CC"/>
        </a:buClr>
        <a:buFont typeface="Arial"/>
        <a:buChar char="•"/>
        <a:defRPr sz="1501" kern="1200">
          <a:solidFill>
            <a:schemeClr val="tx1"/>
          </a:solidFill>
          <a:latin typeface="+mn-lt"/>
          <a:ea typeface="+mn-ea"/>
          <a:cs typeface="+mn-cs"/>
        </a:defRPr>
      </a:lvl3pPr>
      <a:lvl4pPr marL="1200530" indent="-171505" algn="l" defTabSz="343009" rtl="0" eaLnBrk="1" latinLnBrk="0" hangingPunct="1">
        <a:spcBef>
          <a:spcPct val="20000"/>
        </a:spcBef>
        <a:buClr>
          <a:srgbClr val="0033CC"/>
        </a:buClr>
        <a:buFont typeface="Arial"/>
        <a:buChar char="–"/>
        <a:defRPr sz="1351" kern="1200">
          <a:solidFill>
            <a:schemeClr val="tx1"/>
          </a:solidFill>
          <a:latin typeface="+mn-lt"/>
          <a:ea typeface="+mn-ea"/>
          <a:cs typeface="+mn-cs"/>
        </a:defRPr>
      </a:lvl4pPr>
      <a:lvl5pPr marL="1543538" indent="-171505" algn="l" defTabSz="343009" rtl="0" eaLnBrk="1" latinLnBrk="0" hangingPunct="1">
        <a:spcBef>
          <a:spcPct val="20000"/>
        </a:spcBef>
        <a:buClr>
          <a:srgbClr val="0033CC"/>
        </a:buClr>
        <a:buFont typeface="Arial"/>
        <a:buChar char="»"/>
        <a:defRPr sz="1200" kern="1200">
          <a:solidFill>
            <a:schemeClr val="tx1"/>
          </a:solidFill>
          <a:latin typeface="+mn-lt"/>
          <a:ea typeface="+mn-ea"/>
          <a:cs typeface="+mn-cs"/>
        </a:defRPr>
      </a:lvl5pPr>
      <a:lvl6pPr marL="1886547" indent="-171505" algn="l" defTabSz="343009" rtl="0" eaLnBrk="1" latinLnBrk="0" hangingPunct="1">
        <a:spcBef>
          <a:spcPct val="20000"/>
        </a:spcBef>
        <a:buFont typeface="Arial"/>
        <a:buChar char="•"/>
        <a:defRPr sz="1501" kern="1200">
          <a:solidFill>
            <a:schemeClr val="tx1"/>
          </a:solidFill>
          <a:latin typeface="+mn-lt"/>
          <a:ea typeface="+mn-ea"/>
          <a:cs typeface="+mn-cs"/>
        </a:defRPr>
      </a:lvl6pPr>
      <a:lvl7pPr marL="2229556" indent="-171505" algn="l" defTabSz="343009" rtl="0" eaLnBrk="1" latinLnBrk="0" hangingPunct="1">
        <a:spcBef>
          <a:spcPct val="20000"/>
        </a:spcBef>
        <a:buFont typeface="Arial"/>
        <a:buChar char="•"/>
        <a:defRPr sz="1501" kern="1200">
          <a:solidFill>
            <a:schemeClr val="tx1"/>
          </a:solidFill>
          <a:latin typeface="+mn-lt"/>
          <a:ea typeface="+mn-ea"/>
          <a:cs typeface="+mn-cs"/>
        </a:defRPr>
      </a:lvl7pPr>
      <a:lvl8pPr marL="2572565" indent="-171505" algn="l" defTabSz="343009" rtl="0" eaLnBrk="1" latinLnBrk="0" hangingPunct="1">
        <a:spcBef>
          <a:spcPct val="20000"/>
        </a:spcBef>
        <a:buFont typeface="Arial"/>
        <a:buChar char="•"/>
        <a:defRPr sz="1501" kern="1200">
          <a:solidFill>
            <a:schemeClr val="tx1"/>
          </a:solidFill>
          <a:latin typeface="+mn-lt"/>
          <a:ea typeface="+mn-ea"/>
          <a:cs typeface="+mn-cs"/>
        </a:defRPr>
      </a:lvl8pPr>
      <a:lvl9pPr marL="2915573" indent="-171505" algn="l" defTabSz="343009" rtl="0" eaLnBrk="1" latinLnBrk="0" hangingPunct="1">
        <a:spcBef>
          <a:spcPct val="20000"/>
        </a:spcBef>
        <a:buFont typeface="Arial"/>
        <a:buChar char="•"/>
        <a:defRPr sz="1501" kern="1200">
          <a:solidFill>
            <a:schemeClr val="tx1"/>
          </a:solidFill>
          <a:latin typeface="+mn-lt"/>
          <a:ea typeface="+mn-ea"/>
          <a:cs typeface="+mn-cs"/>
        </a:defRPr>
      </a:lvl9pPr>
    </p:bodyStyle>
    <p:otherStyle>
      <a:defPPr>
        <a:defRPr lang="en-US"/>
      </a:defPPr>
      <a:lvl1pPr marL="0" algn="l" defTabSz="343009" rtl="0" eaLnBrk="1" latinLnBrk="0" hangingPunct="1">
        <a:defRPr sz="1351" kern="1200">
          <a:solidFill>
            <a:schemeClr val="tx1"/>
          </a:solidFill>
          <a:latin typeface="+mn-lt"/>
          <a:ea typeface="+mn-ea"/>
          <a:cs typeface="+mn-cs"/>
        </a:defRPr>
      </a:lvl1pPr>
      <a:lvl2pPr marL="343009" algn="l" defTabSz="343009" rtl="0" eaLnBrk="1" latinLnBrk="0" hangingPunct="1">
        <a:defRPr sz="1351" kern="1200">
          <a:solidFill>
            <a:schemeClr val="tx1"/>
          </a:solidFill>
          <a:latin typeface="+mn-lt"/>
          <a:ea typeface="+mn-ea"/>
          <a:cs typeface="+mn-cs"/>
        </a:defRPr>
      </a:lvl2pPr>
      <a:lvl3pPr marL="686017" algn="l" defTabSz="343009" rtl="0" eaLnBrk="1" latinLnBrk="0" hangingPunct="1">
        <a:defRPr sz="1351" kern="1200">
          <a:solidFill>
            <a:schemeClr val="tx1"/>
          </a:solidFill>
          <a:latin typeface="+mn-lt"/>
          <a:ea typeface="+mn-ea"/>
          <a:cs typeface="+mn-cs"/>
        </a:defRPr>
      </a:lvl3pPr>
      <a:lvl4pPr marL="1029026" algn="l" defTabSz="343009" rtl="0" eaLnBrk="1" latinLnBrk="0" hangingPunct="1">
        <a:defRPr sz="1351" kern="1200">
          <a:solidFill>
            <a:schemeClr val="tx1"/>
          </a:solidFill>
          <a:latin typeface="+mn-lt"/>
          <a:ea typeface="+mn-ea"/>
          <a:cs typeface="+mn-cs"/>
        </a:defRPr>
      </a:lvl4pPr>
      <a:lvl5pPr marL="1372034" algn="l" defTabSz="343009" rtl="0" eaLnBrk="1" latinLnBrk="0" hangingPunct="1">
        <a:defRPr sz="1351" kern="1200">
          <a:solidFill>
            <a:schemeClr val="tx1"/>
          </a:solidFill>
          <a:latin typeface="+mn-lt"/>
          <a:ea typeface="+mn-ea"/>
          <a:cs typeface="+mn-cs"/>
        </a:defRPr>
      </a:lvl5pPr>
      <a:lvl6pPr marL="1715043" algn="l" defTabSz="343009" rtl="0" eaLnBrk="1" latinLnBrk="0" hangingPunct="1">
        <a:defRPr sz="1351" kern="1200">
          <a:solidFill>
            <a:schemeClr val="tx1"/>
          </a:solidFill>
          <a:latin typeface="+mn-lt"/>
          <a:ea typeface="+mn-ea"/>
          <a:cs typeface="+mn-cs"/>
        </a:defRPr>
      </a:lvl6pPr>
      <a:lvl7pPr marL="2058052" algn="l" defTabSz="343009" rtl="0" eaLnBrk="1" latinLnBrk="0" hangingPunct="1">
        <a:defRPr sz="1351" kern="1200">
          <a:solidFill>
            <a:schemeClr val="tx1"/>
          </a:solidFill>
          <a:latin typeface="+mn-lt"/>
          <a:ea typeface="+mn-ea"/>
          <a:cs typeface="+mn-cs"/>
        </a:defRPr>
      </a:lvl7pPr>
      <a:lvl8pPr marL="2401060" algn="l" defTabSz="343009" rtl="0" eaLnBrk="1" latinLnBrk="0" hangingPunct="1">
        <a:defRPr sz="1351" kern="1200">
          <a:solidFill>
            <a:schemeClr val="tx1"/>
          </a:solidFill>
          <a:latin typeface="+mn-lt"/>
          <a:ea typeface="+mn-ea"/>
          <a:cs typeface="+mn-cs"/>
        </a:defRPr>
      </a:lvl8pPr>
      <a:lvl9pPr marL="2744069" algn="l" defTabSz="343009"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omments" Target="../comments/commen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null)"/><Relationship Id="rId5" Type="http://schemas.openxmlformats.org/officeDocument/2006/relationships/image" Target="../media/image38.emf"/><Relationship Id="rId4" Type="http://schemas.openxmlformats.org/officeDocument/2006/relationships/image" Target="../media/image37.(nul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0.(nul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emf"/><Relationship Id="rId2" Type="http://schemas.openxmlformats.org/officeDocument/2006/relationships/notesSlide" Target="../notesSlides/notesSlide15.xml"/><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comments" Target="../comments/comment5.xml"/><Relationship Id="rId4" Type="http://schemas.openxmlformats.org/officeDocument/2006/relationships/image" Target="../media/image76.tiff"/></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2.emf"/></Relationships>
</file>

<file path=ppt/slides/_rels/slide3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90.tiff"/><Relationship Id="rId4" Type="http://schemas.openxmlformats.org/officeDocument/2006/relationships/hyperlink" Target="http://www.patrickcullis.com/#!/HOM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comments" Target="../comments/comment6.xml"/><Relationship Id="rId5" Type="http://schemas.openxmlformats.org/officeDocument/2006/relationships/image" Target="../media/image95.jpeg"/><Relationship Id="rId4" Type="http://schemas.openxmlformats.org/officeDocument/2006/relationships/image" Target="../media/image9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01.tiff"/><Relationship Id="rId3" Type="http://schemas.openxmlformats.org/officeDocument/2006/relationships/image" Target="../media/image96.tiff"/><Relationship Id="rId7" Type="http://schemas.openxmlformats.org/officeDocument/2006/relationships/image" Target="../media/image100.tiff"/><Relationship Id="rId12"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9.tiff"/><Relationship Id="rId11" Type="http://schemas.openxmlformats.org/officeDocument/2006/relationships/image" Target="../media/image104.emf"/><Relationship Id="rId5" Type="http://schemas.openxmlformats.org/officeDocument/2006/relationships/image" Target="../media/image98.tiff"/><Relationship Id="rId10" Type="http://schemas.openxmlformats.org/officeDocument/2006/relationships/image" Target="../media/image103.tiff"/><Relationship Id="rId4" Type="http://schemas.openxmlformats.org/officeDocument/2006/relationships/image" Target="../media/image97.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tiff"/><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21.jpg"/><Relationship Id="rId4" Type="http://schemas.openxmlformats.org/officeDocument/2006/relationships/image" Target="../media/image120.jp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tiff"/><Relationship Id="rId9"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jpe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image" Target="../media/image137.jpeg"/><Relationship Id="rId21" Type="http://schemas.openxmlformats.org/officeDocument/2006/relationships/image" Target="../media/image155.tiff"/><Relationship Id="rId7" Type="http://schemas.openxmlformats.org/officeDocument/2006/relationships/image" Target="../media/image141.jpeg"/><Relationship Id="rId12" Type="http://schemas.openxmlformats.org/officeDocument/2006/relationships/image" Target="../media/image146.jpe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notesSlide" Target="../notesSlides/notesSlide35.xml"/><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jpeg"/><Relationship Id="rId23" Type="http://schemas.openxmlformats.org/officeDocument/2006/relationships/image" Target="../media/image157.png"/><Relationship Id="rId28" Type="http://schemas.openxmlformats.org/officeDocument/2006/relationships/image" Target="../media/image162.tiff"/><Relationship Id="rId10" Type="http://schemas.openxmlformats.org/officeDocument/2006/relationships/image" Target="../media/image144.png"/><Relationship Id="rId19" Type="http://schemas.openxmlformats.org/officeDocument/2006/relationships/image" Target="../media/image153.jpeg"/><Relationship Id="rId4" Type="http://schemas.openxmlformats.org/officeDocument/2006/relationships/image" Target="../media/image138.jpeg"/><Relationship Id="rId9" Type="http://schemas.openxmlformats.org/officeDocument/2006/relationships/image" Target="../media/image143.jpe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9"/>
          <p:cNvSpPr>
            <a:spLocks noGrp="1"/>
          </p:cNvSpPr>
          <p:nvPr>
            <p:ph type="title"/>
          </p:nvPr>
        </p:nvSpPr>
        <p:spPr>
          <a:xfrm>
            <a:off x="3130907" y="316063"/>
            <a:ext cx="5734894" cy="778661"/>
          </a:xfrm>
        </p:spPr>
        <p:txBody>
          <a:bodyPr>
            <a:normAutofit fontScale="90000"/>
          </a:bodyPr>
          <a:lstStyle/>
          <a:p>
            <a:r>
              <a:rPr lang="en-US" dirty="0"/>
              <a:t>Theme 1:  Tracking Greenhouse Gases and Understanding Carbon Cycle Feedbacks</a:t>
            </a:r>
            <a:br>
              <a:rPr lang="en-US" dirty="0"/>
            </a:br>
            <a:endParaRPr lang="en-US" dirty="0"/>
          </a:p>
        </p:txBody>
      </p:sp>
      <p:pic>
        <p:nvPicPr>
          <p:cNvPr id="4" name="Picture 3" descr="Butler Venn Diagram_Theme1.png">
            <a:extLst>
              <a:ext uri="{FF2B5EF4-FFF2-40B4-BE49-F238E27FC236}">
                <a16:creationId xmlns:a16="http://schemas.microsoft.com/office/drawing/2014/main" id="{9BFA9616-5E27-C948-B888-EF60A9AC19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7384" y="1705372"/>
            <a:ext cx="7323665" cy="4596659"/>
          </a:xfrm>
          <a:prstGeom prst="rect">
            <a:avLst/>
          </a:prstGeom>
        </p:spPr>
      </p:pic>
      <p:sp>
        <p:nvSpPr>
          <p:cNvPr id="2" name="TextBox 1">
            <a:extLst>
              <a:ext uri="{FF2B5EF4-FFF2-40B4-BE49-F238E27FC236}">
                <a16:creationId xmlns:a16="http://schemas.microsoft.com/office/drawing/2014/main" id="{A3F916F4-11B9-034C-9D6B-D1254A12DED9}"/>
              </a:ext>
            </a:extLst>
          </p:cNvPr>
          <p:cNvSpPr txBox="1"/>
          <p:nvPr/>
        </p:nvSpPr>
        <p:spPr>
          <a:xfrm>
            <a:off x="9770301" y="6676373"/>
            <a:ext cx="251992"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951690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F5A15-6469-BD48-BEE8-BF4D1A7A8AA7}"/>
              </a:ext>
            </a:extLst>
          </p:cNvPr>
          <p:cNvSpPr>
            <a:spLocks noGrp="1"/>
          </p:cNvSpPr>
          <p:nvPr>
            <p:ph type="sldNum" sz="quarter" idx="4"/>
          </p:nvPr>
        </p:nvSpPr>
        <p:spPr/>
        <p:txBody>
          <a:bodyPr/>
          <a:lstStyle/>
          <a:p>
            <a:fld id="{EFD5F82A-8E30-498B-83B2-24097812A9FB}" type="slidenum">
              <a:rPr lang="en-US" sz="1000" smtClean="0"/>
              <a:pPr/>
              <a:t>10</a:t>
            </a:fld>
            <a:endParaRPr lang="en-US" sz="1000" dirty="0"/>
          </a:p>
        </p:txBody>
      </p:sp>
      <p:sp>
        <p:nvSpPr>
          <p:cNvPr id="8" name="TextBox 7">
            <a:extLst>
              <a:ext uri="{FF2B5EF4-FFF2-40B4-BE49-F238E27FC236}">
                <a16:creationId xmlns:a16="http://schemas.microsoft.com/office/drawing/2014/main" id="{0A242BFB-93D1-2F4B-BD6E-8646316C84EC}"/>
              </a:ext>
            </a:extLst>
          </p:cNvPr>
          <p:cNvSpPr txBox="1"/>
          <p:nvPr/>
        </p:nvSpPr>
        <p:spPr>
          <a:xfrm>
            <a:off x="3362422" y="54512"/>
            <a:ext cx="5535683" cy="523220"/>
          </a:xfrm>
          <a:prstGeom prst="rect">
            <a:avLst/>
          </a:prstGeom>
          <a:noFill/>
        </p:spPr>
        <p:txBody>
          <a:bodyPr wrap="none" rtlCol="0">
            <a:spAutoFit/>
          </a:bodyPr>
          <a:lstStyle/>
          <a:p>
            <a:r>
              <a:rPr lang="en-US" sz="2800" dirty="0">
                <a:solidFill>
                  <a:srgbClr val="2318B4"/>
                </a:solidFill>
              </a:rPr>
              <a:t>NOAA Annual Greenhouse Gas Index</a:t>
            </a:r>
          </a:p>
        </p:txBody>
      </p:sp>
      <p:sp>
        <p:nvSpPr>
          <p:cNvPr id="9" name="TextBox 8">
            <a:extLst>
              <a:ext uri="{FF2B5EF4-FFF2-40B4-BE49-F238E27FC236}">
                <a16:creationId xmlns:a16="http://schemas.microsoft.com/office/drawing/2014/main" id="{09D1DF13-2B1F-4A4E-8D64-5BABAAAB01A4}"/>
              </a:ext>
            </a:extLst>
          </p:cNvPr>
          <p:cNvSpPr txBox="1"/>
          <p:nvPr/>
        </p:nvSpPr>
        <p:spPr>
          <a:xfrm>
            <a:off x="1283721" y="4858354"/>
            <a:ext cx="5499463" cy="1651734"/>
          </a:xfrm>
          <a:prstGeom prst="rect">
            <a:avLst/>
          </a:prstGeom>
          <a:noFill/>
        </p:spPr>
        <p:txBody>
          <a:bodyPr wrap="square" rtlCol="0">
            <a:spAutoFit/>
          </a:bodyPr>
          <a:lstStyle/>
          <a:p>
            <a:r>
              <a:rPr lang="en-US" sz="1600" dirty="0"/>
              <a:t>As of 2016, radiative forcing from anthropogenic greenhouse gases is up by  40% over 1990 levels.</a:t>
            </a:r>
          </a:p>
          <a:p>
            <a:endParaRPr lang="en-US" sz="1600" dirty="0"/>
          </a:p>
          <a:p>
            <a:endParaRPr lang="en-US" sz="1600" dirty="0"/>
          </a:p>
          <a:p>
            <a:r>
              <a:rPr lang="en-US" sz="1600" baseline="30000" dirty="0"/>
              <a:t> </a:t>
            </a:r>
          </a:p>
          <a:p>
            <a:endParaRPr lang="en-US" sz="1600" baseline="30000" dirty="0"/>
          </a:p>
          <a:p>
            <a:endParaRPr lang="en-US" sz="1600" dirty="0"/>
          </a:p>
        </p:txBody>
      </p:sp>
      <p:pic>
        <p:nvPicPr>
          <p:cNvPr id="12" name="Picture 11">
            <a:extLst>
              <a:ext uri="{FF2B5EF4-FFF2-40B4-BE49-F238E27FC236}">
                <a16:creationId xmlns:a16="http://schemas.microsoft.com/office/drawing/2014/main" id="{6360DBC7-100A-0349-B63C-9554AF6924B8}"/>
              </a:ext>
            </a:extLst>
          </p:cNvPr>
          <p:cNvPicPr>
            <a:picLocks noChangeAspect="1"/>
          </p:cNvPicPr>
          <p:nvPr/>
        </p:nvPicPr>
        <p:blipFill>
          <a:blip r:embed="rId3"/>
          <a:stretch>
            <a:fillRect/>
          </a:stretch>
        </p:blipFill>
        <p:spPr>
          <a:xfrm>
            <a:off x="8087133" y="828419"/>
            <a:ext cx="1809750" cy="2603500"/>
          </a:xfrm>
          <a:prstGeom prst="rect">
            <a:avLst/>
          </a:prstGeom>
        </p:spPr>
      </p:pic>
      <p:pic>
        <p:nvPicPr>
          <p:cNvPr id="13" name="Picture 12">
            <a:extLst>
              <a:ext uri="{FF2B5EF4-FFF2-40B4-BE49-F238E27FC236}">
                <a16:creationId xmlns:a16="http://schemas.microsoft.com/office/drawing/2014/main" id="{447B127B-F1DF-CD47-ADF5-B71D98EBE7CF}"/>
              </a:ext>
            </a:extLst>
          </p:cNvPr>
          <p:cNvPicPr>
            <a:picLocks noChangeAspect="1"/>
          </p:cNvPicPr>
          <p:nvPr/>
        </p:nvPicPr>
        <p:blipFill>
          <a:blip r:embed="rId4"/>
          <a:stretch>
            <a:fillRect/>
          </a:stretch>
        </p:blipFill>
        <p:spPr>
          <a:xfrm>
            <a:off x="1283722" y="700267"/>
            <a:ext cx="6071748" cy="4114800"/>
          </a:xfrm>
          <a:prstGeom prst="rect">
            <a:avLst/>
          </a:prstGeom>
        </p:spPr>
      </p:pic>
      <p:pic>
        <p:nvPicPr>
          <p:cNvPr id="2" name="Picture 1">
            <a:extLst>
              <a:ext uri="{FF2B5EF4-FFF2-40B4-BE49-F238E27FC236}">
                <a16:creationId xmlns:a16="http://schemas.microsoft.com/office/drawing/2014/main" id="{E619EC53-9B8D-2C48-A80B-B8E1509C3B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0974" y="3664886"/>
            <a:ext cx="1502067" cy="1556830"/>
          </a:xfrm>
          <a:prstGeom prst="rect">
            <a:avLst/>
          </a:prstGeom>
        </p:spPr>
      </p:pic>
      <p:sp>
        <p:nvSpPr>
          <p:cNvPr id="4" name="TextBox 3">
            <a:extLst>
              <a:ext uri="{FF2B5EF4-FFF2-40B4-BE49-F238E27FC236}">
                <a16:creationId xmlns:a16="http://schemas.microsoft.com/office/drawing/2014/main" id="{4B562BD8-F639-E94F-936A-8A7DE56FFCAC}"/>
              </a:ext>
            </a:extLst>
          </p:cNvPr>
          <p:cNvSpPr txBox="1"/>
          <p:nvPr/>
        </p:nvSpPr>
        <p:spPr>
          <a:xfrm>
            <a:off x="7304559" y="5345406"/>
            <a:ext cx="3187091" cy="369332"/>
          </a:xfrm>
          <a:prstGeom prst="rect">
            <a:avLst/>
          </a:prstGeom>
          <a:noFill/>
        </p:spPr>
        <p:txBody>
          <a:bodyPr wrap="none" rtlCol="0">
            <a:spAutoFit/>
          </a:bodyPr>
          <a:lstStyle/>
          <a:p>
            <a:r>
              <a:rPr lang="en-US" dirty="0"/>
              <a:t>Earth’s Surface: 510.1 trillion m²</a:t>
            </a:r>
          </a:p>
        </p:txBody>
      </p:sp>
      <p:sp>
        <p:nvSpPr>
          <p:cNvPr id="5" name="TextBox 4">
            <a:extLst>
              <a:ext uri="{FF2B5EF4-FFF2-40B4-BE49-F238E27FC236}">
                <a16:creationId xmlns:a16="http://schemas.microsoft.com/office/drawing/2014/main" id="{EC4E6E0A-CB6A-704B-83B6-CC93CA612527}"/>
              </a:ext>
            </a:extLst>
          </p:cNvPr>
          <p:cNvSpPr txBox="1"/>
          <p:nvPr/>
        </p:nvSpPr>
        <p:spPr>
          <a:xfrm>
            <a:off x="1283721" y="5530072"/>
            <a:ext cx="5558638" cy="830997"/>
          </a:xfrm>
          <a:prstGeom prst="rect">
            <a:avLst/>
          </a:prstGeom>
          <a:noFill/>
          <a:ln w="38100">
            <a:solidFill>
              <a:srgbClr val="0432FF"/>
            </a:solidFill>
          </a:ln>
        </p:spPr>
        <p:txBody>
          <a:bodyPr wrap="none" rtlCol="0">
            <a:spAutoFit/>
          </a:bodyPr>
          <a:lstStyle/>
          <a:p>
            <a:r>
              <a:rPr lang="en-US" sz="1600" dirty="0"/>
              <a:t>3 W/m</a:t>
            </a:r>
            <a:r>
              <a:rPr lang="en-US" sz="1600" baseline="30000" dirty="0"/>
              <a:t>2</a:t>
            </a:r>
            <a:r>
              <a:rPr lang="en-US" sz="1600" dirty="0"/>
              <a:t> over Earth’s Surface ≈ 4.8×10</a:t>
            </a:r>
            <a:r>
              <a:rPr lang="en-US" sz="1600" baseline="30000" dirty="0"/>
              <a:t>22</a:t>
            </a:r>
            <a:r>
              <a:rPr lang="en-US" sz="1600" dirty="0"/>
              <a:t> Joules of Energy per year</a:t>
            </a:r>
          </a:p>
          <a:p>
            <a:r>
              <a:rPr lang="en-US" sz="1600" dirty="0"/>
              <a:t>	⇒ enough to melt  60% of Greenland’s ice in one year</a:t>
            </a:r>
          </a:p>
          <a:p>
            <a:r>
              <a:rPr lang="en-US" sz="1600" dirty="0"/>
              <a:t>	⇒ enough to heat 100m of ocean 0.32°C in one year</a:t>
            </a:r>
          </a:p>
        </p:txBody>
      </p:sp>
    </p:spTree>
    <p:extLst>
      <p:ext uri="{BB962C8B-B14F-4D97-AF65-F5344CB8AC3E}">
        <p14:creationId xmlns:p14="http://schemas.microsoft.com/office/powerpoint/2010/main" val="13336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11</a:t>
            </a:fld>
            <a:endParaRPr lang="en-US" dirty="0"/>
          </a:p>
        </p:txBody>
      </p:sp>
      <p:sp>
        <p:nvSpPr>
          <p:cNvPr id="4" name="Title 1">
            <a:extLst>
              <a:ext uri="{FF2B5EF4-FFF2-40B4-BE49-F238E27FC236}">
                <a16:creationId xmlns:a16="http://schemas.microsoft.com/office/drawing/2014/main" id="{28B72929-2153-5E43-AECF-4ACB6A01ECF2}"/>
              </a:ext>
            </a:extLst>
          </p:cNvPr>
          <p:cNvSpPr txBox="1">
            <a:spLocks/>
          </p:cNvSpPr>
          <p:nvPr/>
        </p:nvSpPr>
        <p:spPr>
          <a:xfrm>
            <a:off x="2589460" y="260387"/>
            <a:ext cx="7249103"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318B4"/>
                </a:solidFill>
              </a:rPr>
              <a:t>Understanding Carbon Cycle Feedbacks</a:t>
            </a:r>
          </a:p>
        </p:txBody>
      </p:sp>
      <p:sp>
        <p:nvSpPr>
          <p:cNvPr id="6" name="Rectangle 5">
            <a:extLst>
              <a:ext uri="{FF2B5EF4-FFF2-40B4-BE49-F238E27FC236}">
                <a16:creationId xmlns:a16="http://schemas.microsoft.com/office/drawing/2014/main" id="{CD279EAB-6090-6841-BED9-299AEC85D220}"/>
              </a:ext>
            </a:extLst>
          </p:cNvPr>
          <p:cNvSpPr/>
          <p:nvPr/>
        </p:nvSpPr>
        <p:spPr>
          <a:xfrm>
            <a:off x="4278130" y="7923976"/>
            <a:ext cx="5962650" cy="369332"/>
          </a:xfrm>
          <a:prstGeom prst="rect">
            <a:avLst/>
          </a:prstGeom>
        </p:spPr>
        <p:txBody>
          <a:bodyPr wrap="square">
            <a:spAutoFit/>
          </a:bodyPr>
          <a:lstStyle/>
          <a:p>
            <a:r>
              <a:rPr lang="en-US" dirty="0"/>
              <a:t>https://</a:t>
            </a:r>
            <a:r>
              <a:rPr lang="en-US" dirty="0" err="1"/>
              <a:t>earthobservatory.nasa.gov</a:t>
            </a:r>
            <a:r>
              <a:rPr lang="en-US" dirty="0"/>
              <a:t>/Features/</a:t>
            </a:r>
            <a:r>
              <a:rPr lang="en-US" dirty="0" err="1"/>
              <a:t>CarbonCycle</a:t>
            </a:r>
            <a:r>
              <a:rPr lang="en-US" dirty="0"/>
              <a:t>/</a:t>
            </a:r>
          </a:p>
        </p:txBody>
      </p:sp>
      <p:pic>
        <p:nvPicPr>
          <p:cNvPr id="2" name="Picture 1">
            <a:extLst>
              <a:ext uri="{FF2B5EF4-FFF2-40B4-BE49-F238E27FC236}">
                <a16:creationId xmlns:a16="http://schemas.microsoft.com/office/drawing/2014/main" id="{2442BF67-D59A-0B47-B6E6-9B2A456E7E56}"/>
              </a:ext>
            </a:extLst>
          </p:cNvPr>
          <p:cNvPicPr>
            <a:picLocks noChangeAspect="1"/>
          </p:cNvPicPr>
          <p:nvPr/>
        </p:nvPicPr>
        <p:blipFill>
          <a:blip r:embed="rId3"/>
          <a:stretch>
            <a:fillRect/>
          </a:stretch>
        </p:blipFill>
        <p:spPr>
          <a:xfrm>
            <a:off x="1735021" y="2795143"/>
            <a:ext cx="3505235" cy="3048704"/>
          </a:xfrm>
          <a:prstGeom prst="rect">
            <a:avLst/>
          </a:prstGeom>
        </p:spPr>
      </p:pic>
      <p:sp>
        <p:nvSpPr>
          <p:cNvPr id="9" name="TextBox 8">
            <a:extLst>
              <a:ext uri="{FF2B5EF4-FFF2-40B4-BE49-F238E27FC236}">
                <a16:creationId xmlns:a16="http://schemas.microsoft.com/office/drawing/2014/main" id="{1FECBAD5-242F-464A-B6CE-7C095D0C5123}"/>
              </a:ext>
            </a:extLst>
          </p:cNvPr>
          <p:cNvSpPr txBox="1"/>
          <p:nvPr/>
        </p:nvSpPr>
        <p:spPr>
          <a:xfrm>
            <a:off x="5318028" y="1647739"/>
            <a:ext cx="5471892" cy="4031873"/>
          </a:xfrm>
          <a:prstGeom prst="rect">
            <a:avLst/>
          </a:prstGeom>
          <a:noFill/>
        </p:spPr>
        <p:txBody>
          <a:bodyPr wrap="square" rtlCol="0">
            <a:spAutoFit/>
          </a:bodyPr>
          <a:lstStyle/>
          <a:p>
            <a:pPr>
              <a:spcBef>
                <a:spcPts val="1200"/>
              </a:spcBef>
            </a:pPr>
            <a:r>
              <a:rPr lang="en-US" sz="2400" b="1" dirty="0"/>
              <a:t>Grand Challenge: Carbon Feedbacks in the Climate System</a:t>
            </a:r>
          </a:p>
          <a:p>
            <a:pPr>
              <a:spcBef>
                <a:spcPts val="1200"/>
              </a:spcBef>
            </a:pPr>
            <a:endParaRPr lang="en-US" sz="800" b="1" dirty="0"/>
          </a:p>
          <a:p>
            <a:pPr marL="285750" indent="-285750">
              <a:spcBef>
                <a:spcPts val="1200"/>
              </a:spcBef>
              <a:buFont typeface="Arial" panose="020B0604020202020204" pitchFamily="34" charset="0"/>
              <a:buChar char="•"/>
            </a:pPr>
            <a:r>
              <a:rPr lang="en-US" b="1" i="1" dirty="0"/>
              <a:t>What biological and </a:t>
            </a:r>
            <a:r>
              <a:rPr lang="en-US" b="1" i="1" dirty="0" err="1"/>
              <a:t>abiological</a:t>
            </a:r>
            <a:r>
              <a:rPr lang="en-US" b="1" i="1" dirty="0"/>
              <a:t> processes drive and control land and ocean carbon sinks?</a:t>
            </a:r>
            <a:endParaRPr lang="en-US" sz="2400" b="1" i="1" dirty="0"/>
          </a:p>
          <a:p>
            <a:pPr marL="285750" indent="-285750">
              <a:spcBef>
                <a:spcPts val="1200"/>
              </a:spcBef>
              <a:buFont typeface="Arial" panose="020B0604020202020204" pitchFamily="34" charset="0"/>
              <a:buChar char="•"/>
            </a:pPr>
            <a:r>
              <a:rPr lang="en-US" b="1" i="1" dirty="0"/>
              <a:t>Can and will climate-carbon feedbacks amplify climate changes over the 21st century?</a:t>
            </a:r>
            <a:endParaRPr lang="en-US" sz="2400" b="1" i="1" dirty="0"/>
          </a:p>
          <a:p>
            <a:pPr marL="285750" indent="-285750">
              <a:spcBef>
                <a:spcPts val="1200"/>
              </a:spcBef>
              <a:buFont typeface="Arial" panose="020B0604020202020204" pitchFamily="34" charset="0"/>
              <a:buChar char="•"/>
            </a:pPr>
            <a:r>
              <a:rPr lang="en-US" b="1" i="1" dirty="0"/>
              <a:t>How will highly-vulnerable land and ocean carbon reservoirs respond to a warming climate, to climate extremes, and to abrupt changes?</a:t>
            </a:r>
            <a:endParaRPr lang="en-US" sz="2400" b="1" dirty="0"/>
          </a:p>
          <a:p>
            <a:pPr>
              <a:spcBef>
                <a:spcPts val="1200"/>
              </a:spcBef>
            </a:pPr>
            <a:endParaRPr lang="en-US" sz="2400" dirty="0"/>
          </a:p>
        </p:txBody>
      </p:sp>
      <p:pic>
        <p:nvPicPr>
          <p:cNvPr id="10" name="Picture 9">
            <a:extLst>
              <a:ext uri="{FF2B5EF4-FFF2-40B4-BE49-F238E27FC236}">
                <a16:creationId xmlns:a16="http://schemas.microsoft.com/office/drawing/2014/main" id="{7CC1379F-DB62-7D47-9D4E-39B31C3B5366}"/>
              </a:ext>
            </a:extLst>
          </p:cNvPr>
          <p:cNvPicPr>
            <a:picLocks noChangeAspect="1"/>
          </p:cNvPicPr>
          <p:nvPr/>
        </p:nvPicPr>
        <p:blipFill>
          <a:blip r:embed="rId4"/>
          <a:stretch>
            <a:fillRect/>
          </a:stretch>
        </p:blipFill>
        <p:spPr>
          <a:xfrm>
            <a:off x="2120649" y="1529543"/>
            <a:ext cx="2758533" cy="1004600"/>
          </a:xfrm>
          <a:prstGeom prst="rect">
            <a:avLst/>
          </a:prstGeom>
        </p:spPr>
      </p:pic>
    </p:spTree>
    <p:extLst>
      <p:ext uri="{BB962C8B-B14F-4D97-AF65-F5344CB8AC3E}">
        <p14:creationId xmlns:p14="http://schemas.microsoft.com/office/powerpoint/2010/main" val="396284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12</a:t>
            </a:fld>
            <a:endParaRPr lang="en-US" dirty="0"/>
          </a:p>
        </p:txBody>
      </p:sp>
      <p:sp>
        <p:nvSpPr>
          <p:cNvPr id="5" name="Title 1">
            <a:extLst>
              <a:ext uri="{FF2B5EF4-FFF2-40B4-BE49-F238E27FC236}">
                <a16:creationId xmlns:a16="http://schemas.microsoft.com/office/drawing/2014/main" id="{7605FEB1-1DE2-2E43-A304-FBA3E6CC4A08}"/>
              </a:ext>
            </a:extLst>
          </p:cNvPr>
          <p:cNvSpPr>
            <a:spLocks noGrp="1"/>
          </p:cNvSpPr>
          <p:nvPr>
            <p:ph type="title"/>
          </p:nvPr>
        </p:nvSpPr>
        <p:spPr>
          <a:xfrm>
            <a:off x="1981200" y="594"/>
            <a:ext cx="8229600" cy="1143000"/>
          </a:xfrm>
        </p:spPr>
        <p:txBody>
          <a:bodyPr>
            <a:normAutofit/>
          </a:bodyPr>
          <a:lstStyle/>
          <a:p>
            <a:r>
              <a:rPr lang="en-US" dirty="0">
                <a:solidFill>
                  <a:srgbClr val="2318B4"/>
                </a:solidFill>
              </a:rPr>
              <a:t>Global carbon sinks are increasing</a:t>
            </a:r>
            <a:br>
              <a:rPr lang="en-US" dirty="0">
                <a:solidFill>
                  <a:srgbClr val="2318B4"/>
                </a:solidFill>
              </a:rPr>
            </a:br>
            <a:endParaRPr lang="en-US" sz="2700" dirty="0">
              <a:solidFill>
                <a:srgbClr val="2318B4"/>
              </a:solidFill>
            </a:endParaRPr>
          </a:p>
        </p:txBody>
      </p:sp>
      <p:sp>
        <p:nvSpPr>
          <p:cNvPr id="6" name="TextBox 5">
            <a:extLst>
              <a:ext uri="{FF2B5EF4-FFF2-40B4-BE49-F238E27FC236}">
                <a16:creationId xmlns:a16="http://schemas.microsoft.com/office/drawing/2014/main" id="{844C55CF-FC1E-7941-913C-91B57FD7B916}"/>
              </a:ext>
            </a:extLst>
          </p:cNvPr>
          <p:cNvSpPr txBox="1"/>
          <p:nvPr/>
        </p:nvSpPr>
        <p:spPr>
          <a:xfrm>
            <a:off x="7961957" y="1127294"/>
            <a:ext cx="3973466" cy="3139321"/>
          </a:xfrm>
          <a:prstGeom prst="rect">
            <a:avLst/>
          </a:prstGeom>
          <a:noFill/>
        </p:spPr>
        <p:txBody>
          <a:bodyPr wrap="square" rtlCol="0">
            <a:spAutoFit/>
          </a:bodyPr>
          <a:lstStyle/>
          <a:p>
            <a:pPr marL="285750" indent="-285750">
              <a:buFont typeface="Arial"/>
              <a:buChar char="•"/>
            </a:pPr>
            <a:r>
              <a:rPr lang="en-US" dirty="0"/>
              <a:t>Carbon sinks keep increasing as fossil fuels keep rising. Global C uptake now ~4 PgC/yr.</a:t>
            </a:r>
          </a:p>
          <a:p>
            <a:pPr marL="285750" indent="-285750">
              <a:buFont typeface="Arial"/>
              <a:buChar char="•"/>
            </a:pPr>
            <a:endParaRPr lang="en-US" dirty="0"/>
          </a:p>
          <a:p>
            <a:pPr marL="285750" indent="-285750">
              <a:buFont typeface="Arial"/>
              <a:buChar char="•"/>
            </a:pPr>
            <a:r>
              <a:rPr lang="en-US" dirty="0"/>
              <a:t>~45% of fossil fuel emissions are still taken up by sinks.</a:t>
            </a:r>
          </a:p>
          <a:p>
            <a:pPr marL="285750" indent="-285750">
              <a:buFont typeface="Arial"/>
              <a:buChar char="•"/>
            </a:pPr>
            <a:endParaRPr lang="en-US" dirty="0"/>
          </a:p>
          <a:p>
            <a:pPr marL="285750" indent="-285750">
              <a:buFont typeface="Arial"/>
              <a:buChar char="•"/>
            </a:pPr>
            <a:r>
              <a:rPr lang="en-US" dirty="0"/>
              <a:t>Year-to-year variability driven by land uptake.  We cannot yet attribute land uptake to specific processes. </a:t>
            </a:r>
          </a:p>
          <a:p>
            <a:endParaRPr lang="en-US" dirty="0"/>
          </a:p>
        </p:txBody>
      </p:sp>
      <p:sp>
        <p:nvSpPr>
          <p:cNvPr id="11" name="TextBox 10">
            <a:extLst>
              <a:ext uri="{FF2B5EF4-FFF2-40B4-BE49-F238E27FC236}">
                <a16:creationId xmlns:a16="http://schemas.microsoft.com/office/drawing/2014/main" id="{02D1543D-7BE9-0B4C-ACE1-0DAD66E0E79F}"/>
              </a:ext>
            </a:extLst>
          </p:cNvPr>
          <p:cNvSpPr txBox="1"/>
          <p:nvPr/>
        </p:nvSpPr>
        <p:spPr>
          <a:xfrm>
            <a:off x="3285324" y="5497492"/>
            <a:ext cx="3929730" cy="369332"/>
          </a:xfrm>
          <a:prstGeom prst="rect">
            <a:avLst/>
          </a:prstGeom>
          <a:noFill/>
        </p:spPr>
        <p:txBody>
          <a:bodyPr wrap="none" rtlCol="0">
            <a:spAutoFit/>
          </a:bodyPr>
          <a:lstStyle/>
          <a:p>
            <a:r>
              <a:rPr lang="en-US" i="1" dirty="0"/>
              <a:t>Ballantyne et al., Nature, 2012, updated</a:t>
            </a:r>
          </a:p>
        </p:txBody>
      </p:sp>
      <p:sp>
        <p:nvSpPr>
          <p:cNvPr id="7" name="TextBox 6">
            <a:extLst>
              <a:ext uri="{FF2B5EF4-FFF2-40B4-BE49-F238E27FC236}">
                <a16:creationId xmlns:a16="http://schemas.microsoft.com/office/drawing/2014/main" id="{267CAA3D-4D6A-984D-90B8-3E40DE97290E}"/>
              </a:ext>
            </a:extLst>
          </p:cNvPr>
          <p:cNvSpPr txBox="1"/>
          <p:nvPr/>
        </p:nvSpPr>
        <p:spPr>
          <a:xfrm>
            <a:off x="8374296" y="5682158"/>
            <a:ext cx="3220305" cy="323165"/>
          </a:xfrm>
          <a:prstGeom prst="rect">
            <a:avLst/>
          </a:prstGeom>
          <a:noFill/>
          <a:ln w="38100">
            <a:solidFill>
              <a:srgbClr val="FF40FF"/>
            </a:solidFill>
          </a:ln>
        </p:spPr>
        <p:txBody>
          <a:bodyPr wrap="none" rtlCol="0">
            <a:spAutoFit/>
          </a:bodyPr>
          <a:lstStyle/>
          <a:p>
            <a:r>
              <a:rPr lang="en-US" sz="1500" dirty="0"/>
              <a:t>GMAC presentation by Ed </a:t>
            </a:r>
            <a:r>
              <a:rPr lang="en-US" sz="1500" dirty="0" err="1"/>
              <a:t>Dlugokencky</a:t>
            </a:r>
            <a:endParaRPr lang="en-US" sz="1500" dirty="0"/>
          </a:p>
        </p:txBody>
      </p:sp>
      <p:pic>
        <p:nvPicPr>
          <p:cNvPr id="4" name="Picture 3">
            <a:extLst>
              <a:ext uri="{FF2B5EF4-FFF2-40B4-BE49-F238E27FC236}">
                <a16:creationId xmlns:a16="http://schemas.microsoft.com/office/drawing/2014/main" id="{EC9A9B76-8873-7146-9ADE-D77A2C154C82}"/>
              </a:ext>
            </a:extLst>
          </p:cNvPr>
          <p:cNvPicPr>
            <a:picLocks noChangeAspect="1"/>
          </p:cNvPicPr>
          <p:nvPr/>
        </p:nvPicPr>
        <p:blipFill>
          <a:blip r:embed="rId3"/>
          <a:stretch>
            <a:fillRect/>
          </a:stretch>
        </p:blipFill>
        <p:spPr>
          <a:xfrm rot="16200000">
            <a:off x="2209430" y="-414549"/>
            <a:ext cx="5021214" cy="6858000"/>
          </a:xfrm>
          <a:prstGeom prst="rect">
            <a:avLst/>
          </a:prstGeom>
        </p:spPr>
      </p:pic>
    </p:spTree>
    <p:extLst>
      <p:ext uri="{BB962C8B-B14F-4D97-AF65-F5344CB8AC3E}">
        <p14:creationId xmlns:p14="http://schemas.microsoft.com/office/powerpoint/2010/main" val="297505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13</a:t>
            </a:fld>
            <a:endParaRPr lang="en-US" dirty="0"/>
          </a:p>
        </p:txBody>
      </p:sp>
      <p:pic>
        <p:nvPicPr>
          <p:cNvPr id="9" name="Picture 1">
            <a:extLst>
              <a:ext uri="{FF2B5EF4-FFF2-40B4-BE49-F238E27FC236}">
                <a16:creationId xmlns:a16="http://schemas.microsoft.com/office/drawing/2014/main" id="{646369FF-F115-0740-9813-E3BE9CFA952D}"/>
              </a:ext>
            </a:extLst>
          </p:cNvPr>
          <p:cNvPicPr>
            <a:picLocks noChangeAspect="1"/>
          </p:cNvPicPr>
          <p:nvPr/>
        </p:nvPicPr>
        <p:blipFill>
          <a:blip r:embed="rId3" cstate="print">
            <a:extLst>
              <a:ext uri="{28A0092B-C50C-407E-A947-70E740481C1C}">
                <a14:useLocalDpi xmlns:a14="http://schemas.microsoft.com/office/drawing/2010/main"/>
              </a:ext>
            </a:extLst>
          </a:blip>
          <a:srcRect l="5780" t="5730" r="5072" b="4401"/>
          <a:stretch>
            <a:fillRect/>
          </a:stretch>
        </p:blipFill>
        <p:spPr bwMode="auto">
          <a:xfrm>
            <a:off x="1965797" y="610334"/>
            <a:ext cx="7337840" cy="541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4DB54E7-5336-AE45-A716-2611520BEE53}"/>
              </a:ext>
            </a:extLst>
          </p:cNvPr>
          <p:cNvSpPr txBox="1"/>
          <p:nvPr/>
        </p:nvSpPr>
        <p:spPr>
          <a:xfrm>
            <a:off x="3764131" y="4722613"/>
            <a:ext cx="2232443" cy="348878"/>
          </a:xfrm>
          <a:prstGeom prst="rect">
            <a:avLst/>
          </a:prstGeom>
          <a:noFill/>
        </p:spPr>
        <p:txBody>
          <a:bodyPr wrap="square" rtlCol="0">
            <a:spAutoFit/>
          </a:bodyPr>
          <a:lstStyle/>
          <a:p>
            <a:r>
              <a:rPr lang="en-US" sz="1667" dirty="0">
                <a:solidFill>
                  <a:srgbClr val="FF0000"/>
                </a:solidFill>
              </a:rPr>
              <a:t>Collapse of USSR</a:t>
            </a:r>
          </a:p>
        </p:txBody>
      </p:sp>
      <p:sp>
        <p:nvSpPr>
          <p:cNvPr id="12" name="TextBox 11">
            <a:extLst>
              <a:ext uri="{FF2B5EF4-FFF2-40B4-BE49-F238E27FC236}">
                <a16:creationId xmlns:a16="http://schemas.microsoft.com/office/drawing/2014/main" id="{91A00D31-4954-554B-AE56-FDE000B8EFA5}"/>
              </a:ext>
            </a:extLst>
          </p:cNvPr>
          <p:cNvSpPr txBox="1"/>
          <p:nvPr/>
        </p:nvSpPr>
        <p:spPr>
          <a:xfrm>
            <a:off x="4733653" y="3003025"/>
            <a:ext cx="2525843" cy="348878"/>
          </a:xfrm>
          <a:prstGeom prst="rect">
            <a:avLst/>
          </a:prstGeom>
          <a:noFill/>
        </p:spPr>
        <p:txBody>
          <a:bodyPr wrap="square" rtlCol="0">
            <a:spAutoFit/>
          </a:bodyPr>
          <a:lstStyle/>
          <a:p>
            <a:r>
              <a:rPr lang="en-US" sz="1667" dirty="0">
                <a:solidFill>
                  <a:srgbClr val="FF0000"/>
                </a:solidFill>
              </a:rPr>
              <a:t>Biomass burning/ENSO</a:t>
            </a:r>
          </a:p>
        </p:txBody>
      </p:sp>
      <p:sp>
        <p:nvSpPr>
          <p:cNvPr id="13" name="TextBox 12">
            <a:extLst>
              <a:ext uri="{FF2B5EF4-FFF2-40B4-BE49-F238E27FC236}">
                <a16:creationId xmlns:a16="http://schemas.microsoft.com/office/drawing/2014/main" id="{F2F1D552-7862-954E-9B1E-810117682F86}"/>
              </a:ext>
            </a:extLst>
          </p:cNvPr>
          <p:cNvSpPr txBox="1"/>
          <p:nvPr/>
        </p:nvSpPr>
        <p:spPr>
          <a:xfrm>
            <a:off x="2888029" y="103236"/>
            <a:ext cx="6437247" cy="461665"/>
          </a:xfrm>
          <a:prstGeom prst="rect">
            <a:avLst/>
          </a:prstGeom>
          <a:noFill/>
        </p:spPr>
        <p:txBody>
          <a:bodyPr wrap="square" rtlCol="0">
            <a:spAutoFit/>
          </a:bodyPr>
          <a:lstStyle/>
          <a:p>
            <a:pPr algn="ctr"/>
            <a:r>
              <a:rPr lang="en-US" sz="2400" dirty="0">
                <a:solidFill>
                  <a:srgbClr val="2318B4"/>
                </a:solidFill>
              </a:rPr>
              <a:t>Globally averaged CH</a:t>
            </a:r>
            <a:r>
              <a:rPr lang="en-US" sz="2400" baseline="-25000" dirty="0">
                <a:solidFill>
                  <a:srgbClr val="2318B4"/>
                </a:solidFill>
              </a:rPr>
              <a:t>4</a:t>
            </a:r>
            <a:r>
              <a:rPr lang="en-US" sz="2400" dirty="0">
                <a:solidFill>
                  <a:srgbClr val="2318B4"/>
                </a:solidFill>
              </a:rPr>
              <a:t> and its growth  rate</a:t>
            </a:r>
          </a:p>
        </p:txBody>
      </p:sp>
      <p:sp>
        <p:nvSpPr>
          <p:cNvPr id="14" name="TextBox 13">
            <a:extLst>
              <a:ext uri="{FF2B5EF4-FFF2-40B4-BE49-F238E27FC236}">
                <a16:creationId xmlns:a16="http://schemas.microsoft.com/office/drawing/2014/main" id="{7B498AA9-8ED6-F049-ADC7-26D5C331AC59}"/>
              </a:ext>
            </a:extLst>
          </p:cNvPr>
          <p:cNvSpPr txBox="1"/>
          <p:nvPr/>
        </p:nvSpPr>
        <p:spPr>
          <a:xfrm>
            <a:off x="2743523" y="6025210"/>
            <a:ext cx="3095469" cy="369332"/>
          </a:xfrm>
          <a:prstGeom prst="rect">
            <a:avLst/>
          </a:prstGeom>
          <a:noFill/>
        </p:spPr>
        <p:txBody>
          <a:bodyPr wrap="square" rtlCol="0">
            <a:spAutoFit/>
          </a:bodyPr>
          <a:lstStyle/>
          <a:p>
            <a:r>
              <a:rPr lang="en-US" dirty="0">
                <a:solidFill>
                  <a:srgbClr val="0432FF"/>
                </a:solidFill>
              </a:rPr>
              <a:t>CH</a:t>
            </a:r>
            <a:r>
              <a:rPr lang="en-US" baseline="-25000" dirty="0">
                <a:solidFill>
                  <a:srgbClr val="0432FF"/>
                </a:solidFill>
              </a:rPr>
              <a:t>4</a:t>
            </a:r>
            <a:r>
              <a:rPr lang="en-US" dirty="0">
                <a:solidFill>
                  <a:srgbClr val="0432FF"/>
                </a:solidFill>
              </a:rPr>
              <a:t> data from Ed Dlugokencky</a:t>
            </a:r>
          </a:p>
        </p:txBody>
      </p:sp>
      <p:sp>
        <p:nvSpPr>
          <p:cNvPr id="15" name="TextBox 14">
            <a:extLst>
              <a:ext uri="{FF2B5EF4-FFF2-40B4-BE49-F238E27FC236}">
                <a16:creationId xmlns:a16="http://schemas.microsoft.com/office/drawing/2014/main" id="{84D50D2A-5FA3-7841-984A-641A870DCBA3}"/>
              </a:ext>
            </a:extLst>
          </p:cNvPr>
          <p:cNvSpPr txBox="1"/>
          <p:nvPr/>
        </p:nvSpPr>
        <p:spPr>
          <a:xfrm>
            <a:off x="8260051" y="3076989"/>
            <a:ext cx="1707663" cy="348878"/>
          </a:xfrm>
          <a:prstGeom prst="rect">
            <a:avLst/>
          </a:prstGeom>
          <a:noFill/>
        </p:spPr>
        <p:txBody>
          <a:bodyPr wrap="square" rtlCol="0">
            <a:spAutoFit/>
          </a:bodyPr>
          <a:lstStyle/>
          <a:p>
            <a:r>
              <a:rPr lang="en-US" sz="1667" dirty="0">
                <a:solidFill>
                  <a:srgbClr val="FF0000"/>
                </a:solidFill>
              </a:rPr>
              <a:t>ENSO</a:t>
            </a:r>
          </a:p>
        </p:txBody>
      </p:sp>
      <p:sp>
        <p:nvSpPr>
          <p:cNvPr id="16" name="TextBox 15">
            <a:extLst>
              <a:ext uri="{FF2B5EF4-FFF2-40B4-BE49-F238E27FC236}">
                <a16:creationId xmlns:a16="http://schemas.microsoft.com/office/drawing/2014/main" id="{EAB6EC84-7C90-2844-8442-E4B4868D0508}"/>
              </a:ext>
            </a:extLst>
          </p:cNvPr>
          <p:cNvSpPr txBox="1"/>
          <p:nvPr/>
        </p:nvSpPr>
        <p:spPr>
          <a:xfrm>
            <a:off x="8141559" y="5863991"/>
            <a:ext cx="3799373" cy="369332"/>
          </a:xfrm>
          <a:prstGeom prst="rect">
            <a:avLst/>
          </a:prstGeom>
          <a:noFill/>
          <a:ln w="38100">
            <a:solidFill>
              <a:srgbClr val="FF40FF"/>
            </a:solidFill>
          </a:ln>
        </p:spPr>
        <p:txBody>
          <a:bodyPr wrap="none" rtlCol="0">
            <a:spAutoFit/>
          </a:bodyPr>
          <a:lstStyle/>
          <a:p>
            <a:r>
              <a:rPr lang="en-US" dirty="0"/>
              <a:t>GMAC Presentation by Lori </a:t>
            </a:r>
            <a:r>
              <a:rPr lang="en-US" dirty="0" err="1"/>
              <a:t>Bruhwiler</a:t>
            </a:r>
            <a:endParaRPr lang="en-US" dirty="0"/>
          </a:p>
        </p:txBody>
      </p:sp>
    </p:spTree>
    <p:extLst>
      <p:ext uri="{BB962C8B-B14F-4D97-AF65-F5344CB8AC3E}">
        <p14:creationId xmlns:p14="http://schemas.microsoft.com/office/powerpoint/2010/main" val="198984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14</a:t>
            </a:fld>
            <a:endParaRPr lang="en-US" dirty="0"/>
          </a:p>
        </p:txBody>
      </p:sp>
      <p:pic>
        <p:nvPicPr>
          <p:cNvPr id="11" name="Picture 1">
            <a:extLst>
              <a:ext uri="{FF2B5EF4-FFF2-40B4-BE49-F238E27FC236}">
                <a16:creationId xmlns:a16="http://schemas.microsoft.com/office/drawing/2014/main" id="{6297412C-A876-C44A-A828-6E376D41AB89}"/>
              </a:ext>
            </a:extLst>
          </p:cNvPr>
          <p:cNvPicPr>
            <a:picLocks noChangeAspect="1"/>
          </p:cNvPicPr>
          <p:nvPr/>
        </p:nvPicPr>
        <p:blipFill>
          <a:blip r:embed="rId3" cstate="print">
            <a:extLst>
              <a:ext uri="{28A0092B-C50C-407E-A947-70E740481C1C}">
                <a14:useLocalDpi xmlns:a14="http://schemas.microsoft.com/office/drawing/2010/main"/>
              </a:ext>
            </a:extLst>
          </a:blip>
          <a:srcRect l="4880" t="2805" r="4544" b="4070"/>
          <a:stretch>
            <a:fillRect/>
          </a:stretch>
        </p:blipFill>
        <p:spPr bwMode="auto">
          <a:xfrm>
            <a:off x="1864310" y="675269"/>
            <a:ext cx="7348928" cy="553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
            <a:extLst>
              <a:ext uri="{FF2B5EF4-FFF2-40B4-BE49-F238E27FC236}">
                <a16:creationId xmlns:a16="http://schemas.microsoft.com/office/drawing/2014/main" id="{EB3C6BCE-ABDA-5147-B7DC-3CAC62168BEB}"/>
              </a:ext>
            </a:extLst>
          </p:cNvPr>
          <p:cNvSpPr txBox="1">
            <a:spLocks noChangeArrowheads="1"/>
          </p:cNvSpPr>
          <p:nvPr/>
        </p:nvSpPr>
        <p:spPr bwMode="auto">
          <a:xfrm>
            <a:off x="3277121" y="5095615"/>
            <a:ext cx="241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00FF"/>
                </a:solidFill>
              </a:rPr>
              <a:t>Source: INSTAAR</a:t>
            </a:r>
          </a:p>
        </p:txBody>
      </p:sp>
      <p:sp>
        <p:nvSpPr>
          <p:cNvPr id="17" name="TextBox 3">
            <a:extLst>
              <a:ext uri="{FF2B5EF4-FFF2-40B4-BE49-F238E27FC236}">
                <a16:creationId xmlns:a16="http://schemas.microsoft.com/office/drawing/2014/main" id="{6BFDB8B7-177E-E745-818E-FC1C5C02A9B3}"/>
              </a:ext>
            </a:extLst>
          </p:cNvPr>
          <p:cNvSpPr txBox="1">
            <a:spLocks noChangeArrowheads="1"/>
          </p:cNvSpPr>
          <p:nvPr/>
        </p:nvSpPr>
        <p:spPr bwMode="auto">
          <a:xfrm>
            <a:off x="4236521" y="111462"/>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solidFill>
                  <a:srgbClr val="2318B4"/>
                </a:solidFill>
              </a:rPr>
              <a:t>CH</a:t>
            </a:r>
            <a:r>
              <a:rPr lang="en-US" altLang="en-US" sz="2000" baseline="-25000" dirty="0">
                <a:solidFill>
                  <a:srgbClr val="2318B4"/>
                </a:solidFill>
              </a:rPr>
              <a:t>4</a:t>
            </a:r>
            <a:r>
              <a:rPr lang="en-US" altLang="en-US" sz="2000" dirty="0">
                <a:solidFill>
                  <a:srgbClr val="2318B4"/>
                </a:solidFill>
              </a:rPr>
              <a:t> from Fossil Fuels?</a:t>
            </a:r>
          </a:p>
        </p:txBody>
      </p:sp>
      <p:sp>
        <p:nvSpPr>
          <p:cNvPr id="18" name="TextBox 4">
            <a:extLst>
              <a:ext uri="{FF2B5EF4-FFF2-40B4-BE49-F238E27FC236}">
                <a16:creationId xmlns:a16="http://schemas.microsoft.com/office/drawing/2014/main" id="{E23BA620-9051-EF48-A7BB-BB4FF8F0EC4D}"/>
              </a:ext>
            </a:extLst>
          </p:cNvPr>
          <p:cNvSpPr txBox="1">
            <a:spLocks noChangeArrowheads="1"/>
          </p:cNvSpPr>
          <p:nvPr/>
        </p:nvSpPr>
        <p:spPr bwMode="auto">
          <a:xfrm>
            <a:off x="3351527" y="1002781"/>
            <a:ext cx="49640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2000" dirty="0">
                <a:solidFill>
                  <a:srgbClr val="0000FF"/>
                </a:solidFill>
              </a:rPr>
              <a:t>Not consistent with fossil fuel source</a:t>
            </a:r>
          </a:p>
          <a:p>
            <a:pPr marL="342900" indent="-342900" eaLnBrk="1" hangingPunct="1">
              <a:spcBef>
                <a:spcPct val="0"/>
              </a:spcBef>
            </a:pPr>
            <a:r>
              <a:rPr lang="en-US" altLang="en-US" sz="2000" dirty="0">
                <a:solidFill>
                  <a:srgbClr val="0000FF"/>
                </a:solidFill>
              </a:rPr>
              <a:t>Must be microbial source</a:t>
            </a:r>
          </a:p>
        </p:txBody>
      </p:sp>
    </p:spTree>
    <p:extLst>
      <p:ext uri="{BB962C8B-B14F-4D97-AF65-F5344CB8AC3E}">
        <p14:creationId xmlns:p14="http://schemas.microsoft.com/office/powerpoint/2010/main" val="196766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71498C-F7BC-F54F-A9D5-A2ED98DBDA18}"/>
              </a:ext>
            </a:extLst>
          </p:cNvPr>
          <p:cNvSpPr txBox="1">
            <a:spLocks/>
          </p:cNvSpPr>
          <p:nvPr/>
        </p:nvSpPr>
        <p:spPr>
          <a:xfrm>
            <a:off x="2681990" y="719249"/>
            <a:ext cx="6858000"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F19B3"/>
                </a:solidFill>
              </a:rPr>
              <a:t>Estimating Emissions and Removals</a:t>
            </a:r>
          </a:p>
        </p:txBody>
      </p:sp>
      <p:sp>
        <p:nvSpPr>
          <p:cNvPr id="6" name="Slide Number Placeholder 2">
            <a:extLst>
              <a:ext uri="{FF2B5EF4-FFF2-40B4-BE49-F238E27FC236}">
                <a16:creationId xmlns:a16="http://schemas.microsoft.com/office/drawing/2014/main" id="{4E159720-4C17-CF4F-A7BF-5DB4822F04E7}"/>
              </a:ext>
            </a:extLst>
          </p:cNvPr>
          <p:cNvSpPr>
            <a:spLocks noGrp="1"/>
          </p:cNvSpPr>
          <p:nvPr>
            <p:ph type="sldNum" sz="quarter" idx="4"/>
          </p:nvPr>
        </p:nvSpPr>
        <p:spPr>
          <a:xfrm>
            <a:off x="9458632" y="6419133"/>
            <a:ext cx="2133600" cy="365125"/>
          </a:xfrm>
        </p:spPr>
        <p:txBody>
          <a:bodyPr/>
          <a:lstStyle/>
          <a:p>
            <a:fld id="{EFD5F82A-8E30-498B-83B2-24097812A9FB}" type="slidenum">
              <a:rPr lang="en-US" sz="1000" smtClean="0"/>
              <a:pPr/>
              <a:t>15</a:t>
            </a:fld>
            <a:endParaRPr lang="en-US" sz="1000" dirty="0"/>
          </a:p>
        </p:txBody>
      </p:sp>
      <p:pic>
        <p:nvPicPr>
          <p:cNvPr id="7" name="Picture 6">
            <a:extLst>
              <a:ext uri="{FF2B5EF4-FFF2-40B4-BE49-F238E27FC236}">
                <a16:creationId xmlns:a16="http://schemas.microsoft.com/office/drawing/2014/main" id="{39E3C460-16E7-5B4F-8D68-5288CC73E8FA}"/>
              </a:ext>
            </a:extLst>
          </p:cNvPr>
          <p:cNvPicPr>
            <a:picLocks noChangeAspect="1"/>
          </p:cNvPicPr>
          <p:nvPr/>
        </p:nvPicPr>
        <p:blipFill>
          <a:blip r:embed="rId2"/>
          <a:stretch>
            <a:fillRect/>
          </a:stretch>
        </p:blipFill>
        <p:spPr>
          <a:xfrm>
            <a:off x="2560070" y="1391396"/>
            <a:ext cx="7074408" cy="4716272"/>
          </a:xfrm>
          <a:prstGeom prst="rect">
            <a:avLst/>
          </a:prstGeom>
        </p:spPr>
      </p:pic>
      <p:sp>
        <p:nvSpPr>
          <p:cNvPr id="8" name="Rectangle 7">
            <a:extLst>
              <a:ext uri="{FF2B5EF4-FFF2-40B4-BE49-F238E27FC236}">
                <a16:creationId xmlns:a16="http://schemas.microsoft.com/office/drawing/2014/main" id="{0553E0CA-7A49-CC42-8A88-230695424D1A}"/>
              </a:ext>
            </a:extLst>
          </p:cNvPr>
          <p:cNvSpPr/>
          <p:nvPr/>
        </p:nvSpPr>
        <p:spPr>
          <a:xfrm>
            <a:off x="5931920" y="6107668"/>
            <a:ext cx="5962650" cy="276999"/>
          </a:xfrm>
          <a:prstGeom prst="rect">
            <a:avLst/>
          </a:prstGeom>
        </p:spPr>
        <p:txBody>
          <a:bodyPr wrap="square">
            <a:spAutoFit/>
          </a:bodyPr>
          <a:lstStyle/>
          <a:p>
            <a:r>
              <a:rPr lang="en-US" sz="1200" dirty="0">
                <a:solidFill>
                  <a:srgbClr val="2F19B3"/>
                </a:solidFill>
              </a:rPr>
              <a:t>https://</a:t>
            </a:r>
            <a:r>
              <a:rPr lang="en-US" sz="1200" dirty="0" err="1">
                <a:solidFill>
                  <a:srgbClr val="2F19B3"/>
                </a:solidFill>
              </a:rPr>
              <a:t>earthobservatory.nasa.gov</a:t>
            </a:r>
            <a:r>
              <a:rPr lang="en-US" sz="1200" dirty="0">
                <a:solidFill>
                  <a:srgbClr val="2F19B3"/>
                </a:solidFill>
              </a:rPr>
              <a:t>/Features/</a:t>
            </a:r>
            <a:r>
              <a:rPr lang="en-US" sz="1200" dirty="0" err="1">
                <a:solidFill>
                  <a:srgbClr val="2F19B3"/>
                </a:solidFill>
              </a:rPr>
              <a:t>CarbonCycle</a:t>
            </a:r>
            <a:r>
              <a:rPr lang="en-US" sz="1200" dirty="0">
                <a:solidFill>
                  <a:srgbClr val="2F19B3"/>
                </a:solidFill>
              </a:rPr>
              <a:t>/</a:t>
            </a:r>
          </a:p>
        </p:txBody>
      </p:sp>
    </p:spTree>
    <p:extLst>
      <p:ext uri="{BB962C8B-B14F-4D97-AF65-F5344CB8AC3E}">
        <p14:creationId xmlns:p14="http://schemas.microsoft.com/office/powerpoint/2010/main" val="246332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15094" y="2008455"/>
            <a:ext cx="8191858" cy="3919978"/>
            <a:chOff x="609320" y="2022707"/>
            <a:chExt cx="8191857" cy="3919978"/>
          </a:xfrm>
        </p:grpSpPr>
        <p:sp>
          <p:nvSpPr>
            <p:cNvPr id="4" name="Rectangle 3"/>
            <p:cNvSpPr/>
            <p:nvPr/>
          </p:nvSpPr>
          <p:spPr>
            <a:xfrm>
              <a:off x="609320" y="2022707"/>
              <a:ext cx="8191857" cy="3919978"/>
            </a:xfrm>
            <a:prstGeom prst="rect">
              <a:avLst/>
            </a:prstGeom>
            <a:solidFill>
              <a:schemeClr val="bg1">
                <a:lumMod val="75000"/>
              </a:schemeClr>
            </a:solidFill>
            <a:ln>
              <a:solidFill>
                <a:schemeClr val="tx1"/>
              </a:solidFill>
            </a:ln>
            <a:effectLst>
              <a:outerShdw blurRad="139700" dist="190500" dir="27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co2wx_hammer-glb_20080218.png"/>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3090702" y="2443933"/>
              <a:ext cx="2326426" cy="1279784"/>
            </a:xfrm>
            <a:prstGeom prst="rect">
              <a:avLst/>
            </a:prstGeom>
            <a:effectLst>
              <a:outerShdw blurRad="50800" dist="38100" dir="2700000" algn="tl" rotWithShape="0">
                <a:srgbClr val="000000">
                  <a:alpha val="43000"/>
                </a:srgbClr>
              </a:outerShdw>
            </a:effectLst>
          </p:spPr>
        </p:pic>
        <p:grpSp>
          <p:nvGrpSpPr>
            <p:cNvPr id="6" name="Group 5"/>
            <p:cNvGrpSpPr/>
            <p:nvPr/>
          </p:nvGrpSpPr>
          <p:grpSpPr>
            <a:xfrm>
              <a:off x="813900" y="2416165"/>
              <a:ext cx="1301028" cy="2972771"/>
              <a:chOff x="674141" y="1693430"/>
              <a:chExt cx="1379635" cy="3198701"/>
            </a:xfrm>
            <a:effectLst>
              <a:outerShdw blurRad="50800" dist="38100" dir="2700000" algn="tl" rotWithShape="0">
                <a:srgbClr val="000000">
                  <a:alpha val="43000"/>
                </a:srgbClr>
              </a:outerShdw>
            </a:effectLst>
          </p:grpSpPr>
          <p:sp>
            <p:nvSpPr>
              <p:cNvPr id="17" name="Rectangle 16"/>
              <p:cNvSpPr/>
              <p:nvPr/>
            </p:nvSpPr>
            <p:spPr>
              <a:xfrm>
                <a:off x="674141" y="1693430"/>
                <a:ext cx="1379635" cy="31987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8" descr="smokestack.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143" y="1873711"/>
                <a:ext cx="825532" cy="872856"/>
              </a:xfrm>
              <a:prstGeom prst="rect">
                <a:avLst/>
              </a:prstGeom>
              <a:noFill/>
              <a:ln w="9525">
                <a:noFill/>
                <a:miter lim="800000"/>
                <a:headEnd/>
                <a:tailEnd/>
              </a:ln>
            </p:spPr>
          </p:pic>
          <p:pic>
            <p:nvPicPr>
              <p:cNvPr id="19" name="Picture 12" descr="tree.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3518" y="2832184"/>
                <a:ext cx="807786" cy="897832"/>
              </a:xfrm>
              <a:prstGeom prst="rect">
                <a:avLst/>
              </a:prstGeom>
              <a:noFill/>
              <a:ln w="9525">
                <a:noFill/>
                <a:miter lim="800000"/>
                <a:headEnd/>
                <a:tailEnd/>
              </a:ln>
            </p:spPr>
          </p:pic>
          <p:pic>
            <p:nvPicPr>
              <p:cNvPr id="20" name="Picture 13" descr="zwall_tahiti_wave_1024.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3518" y="3792736"/>
                <a:ext cx="797270" cy="901119"/>
              </a:xfrm>
              <a:prstGeom prst="rect">
                <a:avLst/>
              </a:prstGeom>
              <a:noFill/>
              <a:ln w="9525">
                <a:noFill/>
                <a:miter lim="800000"/>
                <a:headEnd/>
                <a:tailEnd/>
              </a:ln>
            </p:spPr>
          </p:pic>
        </p:grpSp>
        <p:sp>
          <p:nvSpPr>
            <p:cNvPr id="7" name="Right Arrow 6"/>
            <p:cNvSpPr/>
            <p:nvPr/>
          </p:nvSpPr>
          <p:spPr>
            <a:xfrm>
              <a:off x="2294127" y="2824189"/>
              <a:ext cx="561808" cy="437172"/>
            </a:xfrm>
            <a:prstGeom prst="rightArrow">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5507957" y="2824189"/>
              <a:ext cx="472549" cy="437172"/>
            </a:xfrm>
            <a:prstGeom prst="rightArrow">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flipH="1">
              <a:off x="2364814" y="4437647"/>
              <a:ext cx="561808" cy="437172"/>
            </a:xfrm>
            <a:prstGeom prst="rightArrow">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flipH="1">
              <a:off x="5398736" y="4470872"/>
              <a:ext cx="561808" cy="437172"/>
            </a:xfrm>
            <a:prstGeom prst="rightArrow">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RudolfEmilKalman_0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86806" y="4204486"/>
              <a:ext cx="1979793" cy="1340665"/>
            </a:xfrm>
            <a:prstGeom prst="rect">
              <a:avLst/>
            </a:prstGeom>
            <a:effectLst>
              <a:outerShdw blurRad="50800" dist="38100" dir="2700000" algn="tl" rotWithShape="0">
                <a:srgbClr val="000000">
                  <a:alpha val="43000"/>
                </a:srgbClr>
              </a:outerShdw>
            </a:effectLst>
          </p:spPr>
        </p:pic>
        <p:sp>
          <p:nvSpPr>
            <p:cNvPr id="12" name="TextBox 11"/>
            <p:cNvSpPr txBox="1"/>
            <p:nvPr/>
          </p:nvSpPr>
          <p:spPr>
            <a:xfrm>
              <a:off x="876612" y="2074699"/>
              <a:ext cx="1473701" cy="369332"/>
            </a:xfrm>
            <a:prstGeom prst="rect">
              <a:avLst/>
            </a:prstGeom>
            <a:noFill/>
          </p:spPr>
          <p:txBody>
            <a:bodyPr wrap="square" rtlCol="0">
              <a:spAutoFit/>
            </a:bodyPr>
            <a:lstStyle/>
            <a:p>
              <a:r>
                <a:rPr lang="en-US" dirty="0"/>
                <a:t>emissions</a:t>
              </a:r>
            </a:p>
          </p:txBody>
        </p:sp>
        <p:sp>
          <p:nvSpPr>
            <p:cNvPr id="13" name="TextBox 12"/>
            <p:cNvSpPr txBox="1"/>
            <p:nvPr/>
          </p:nvSpPr>
          <p:spPr>
            <a:xfrm>
              <a:off x="3130025" y="2118168"/>
              <a:ext cx="3205776" cy="369332"/>
            </a:xfrm>
            <a:prstGeom prst="rect">
              <a:avLst/>
            </a:prstGeom>
            <a:noFill/>
          </p:spPr>
          <p:txBody>
            <a:bodyPr wrap="square" rtlCol="0">
              <a:spAutoFit/>
            </a:bodyPr>
            <a:lstStyle/>
            <a:p>
              <a:r>
                <a:rPr lang="en-US" dirty="0"/>
                <a:t>atmospheric transport</a:t>
              </a:r>
            </a:p>
          </p:txBody>
        </p:sp>
        <p:sp>
          <p:nvSpPr>
            <p:cNvPr id="14" name="TextBox 13"/>
            <p:cNvSpPr txBox="1"/>
            <p:nvPr/>
          </p:nvSpPr>
          <p:spPr>
            <a:xfrm>
              <a:off x="6707355" y="2070685"/>
              <a:ext cx="1473701" cy="369332"/>
            </a:xfrm>
            <a:prstGeom prst="rect">
              <a:avLst/>
            </a:prstGeom>
            <a:noFill/>
          </p:spPr>
          <p:txBody>
            <a:bodyPr wrap="square" rtlCol="0">
              <a:spAutoFit/>
            </a:bodyPr>
            <a:lstStyle/>
            <a:p>
              <a:r>
                <a:rPr lang="en-US" dirty="0"/>
                <a:t>observations</a:t>
              </a:r>
            </a:p>
          </p:txBody>
        </p:sp>
        <p:sp>
          <p:nvSpPr>
            <p:cNvPr id="15" name="TextBox 14"/>
            <p:cNvSpPr txBox="1"/>
            <p:nvPr/>
          </p:nvSpPr>
          <p:spPr>
            <a:xfrm>
              <a:off x="3333625" y="3878721"/>
              <a:ext cx="3002177" cy="369332"/>
            </a:xfrm>
            <a:prstGeom prst="rect">
              <a:avLst/>
            </a:prstGeom>
            <a:noFill/>
          </p:spPr>
          <p:txBody>
            <a:bodyPr wrap="square" rtlCol="0">
              <a:spAutoFit/>
            </a:bodyPr>
            <a:lstStyle/>
            <a:p>
              <a:r>
                <a:rPr lang="en-US" dirty="0"/>
                <a:t>optimal estimation</a:t>
              </a:r>
            </a:p>
          </p:txBody>
        </p:sp>
        <p:pic>
          <p:nvPicPr>
            <p:cNvPr id="16" name="Picture 15" descr="BMW_01D0.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42048" y="2444031"/>
              <a:ext cx="2610133" cy="3356630"/>
            </a:xfrm>
            <a:prstGeom prst="rect">
              <a:avLst/>
            </a:prstGeom>
            <a:effectLst>
              <a:outerShdw blurRad="50800" dist="38100" dir="2700000" algn="tl" rotWithShape="0">
                <a:srgbClr val="000000">
                  <a:alpha val="43000"/>
                </a:srgbClr>
              </a:outerShdw>
            </a:effectLst>
          </p:spPr>
        </p:pic>
      </p:grpSp>
      <p:sp>
        <p:nvSpPr>
          <p:cNvPr id="2" name="TextBox 1"/>
          <p:cNvSpPr txBox="1"/>
          <p:nvPr/>
        </p:nvSpPr>
        <p:spPr>
          <a:xfrm>
            <a:off x="7518214" y="5992874"/>
            <a:ext cx="2699650" cy="369332"/>
          </a:xfrm>
          <a:prstGeom prst="rect">
            <a:avLst/>
          </a:prstGeom>
          <a:noFill/>
        </p:spPr>
        <p:txBody>
          <a:bodyPr wrap="none" rtlCol="0">
            <a:spAutoFit/>
          </a:bodyPr>
          <a:lstStyle/>
          <a:p>
            <a:r>
              <a:rPr lang="en-US" dirty="0"/>
              <a:t>Courtesy of Andy Jacobson</a:t>
            </a:r>
          </a:p>
        </p:txBody>
      </p:sp>
      <p:sp>
        <p:nvSpPr>
          <p:cNvPr id="21" name="TextBox 20"/>
          <p:cNvSpPr txBox="1"/>
          <p:nvPr/>
        </p:nvSpPr>
        <p:spPr>
          <a:xfrm>
            <a:off x="992771" y="210970"/>
            <a:ext cx="7614509" cy="830997"/>
          </a:xfrm>
          <a:prstGeom prst="rect">
            <a:avLst/>
          </a:prstGeom>
          <a:noFill/>
        </p:spPr>
        <p:txBody>
          <a:bodyPr wrap="square" rtlCol="0">
            <a:spAutoFit/>
          </a:bodyPr>
          <a:lstStyle/>
          <a:p>
            <a:r>
              <a:rPr lang="en-US" sz="2400" dirty="0">
                <a:solidFill>
                  <a:srgbClr val="2F19B3"/>
                </a:solidFill>
              </a:rPr>
              <a:t>We measure atmospheric abundance of GHGs, but we want information about emissions and sinks:</a:t>
            </a:r>
          </a:p>
        </p:txBody>
      </p:sp>
      <p:sp>
        <p:nvSpPr>
          <p:cNvPr id="22" name="TextBox 21"/>
          <p:cNvSpPr txBox="1"/>
          <p:nvPr/>
        </p:nvSpPr>
        <p:spPr>
          <a:xfrm>
            <a:off x="3656087" y="1482349"/>
            <a:ext cx="4626075" cy="461665"/>
          </a:xfrm>
          <a:prstGeom prst="rect">
            <a:avLst/>
          </a:prstGeom>
          <a:noFill/>
        </p:spPr>
        <p:txBody>
          <a:bodyPr wrap="none" rtlCol="0">
            <a:spAutoFit/>
          </a:bodyPr>
          <a:lstStyle/>
          <a:p>
            <a:r>
              <a:rPr lang="en-US" sz="2400" dirty="0"/>
              <a:t>Data Assimilation/Inverse Modeling</a:t>
            </a:r>
          </a:p>
        </p:txBody>
      </p:sp>
      <p:grpSp>
        <p:nvGrpSpPr>
          <p:cNvPr id="29" name="Group 28">
            <a:extLst>
              <a:ext uri="{FF2B5EF4-FFF2-40B4-BE49-F238E27FC236}">
                <a16:creationId xmlns:a16="http://schemas.microsoft.com/office/drawing/2014/main" id="{02DD5A34-E120-D14B-8BAA-7B08F48F15CF}"/>
              </a:ext>
            </a:extLst>
          </p:cNvPr>
          <p:cNvGrpSpPr/>
          <p:nvPr/>
        </p:nvGrpSpPr>
        <p:grpSpPr>
          <a:xfrm>
            <a:off x="6487797" y="416174"/>
            <a:ext cx="5386771" cy="2166105"/>
            <a:chOff x="6487797" y="416174"/>
            <a:chExt cx="5386771" cy="2166105"/>
          </a:xfrm>
        </p:grpSpPr>
        <p:cxnSp>
          <p:nvCxnSpPr>
            <p:cNvPr id="26" name="Straight Arrow Connector 25">
              <a:extLst>
                <a:ext uri="{FF2B5EF4-FFF2-40B4-BE49-F238E27FC236}">
                  <a16:creationId xmlns:a16="http://schemas.microsoft.com/office/drawing/2014/main" id="{F9C44EFE-91FD-AC4F-A658-3A25BD584555}"/>
                </a:ext>
              </a:extLst>
            </p:cNvPr>
            <p:cNvCxnSpPr>
              <a:cxnSpLocks/>
            </p:cNvCxnSpPr>
            <p:nvPr/>
          </p:nvCxnSpPr>
          <p:spPr>
            <a:xfrm flipH="1">
              <a:off x="6487797" y="1654627"/>
              <a:ext cx="2534754" cy="9276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26D5353-60F6-FB45-ABBF-FAC7AF4D8E27}"/>
                </a:ext>
              </a:extLst>
            </p:cNvPr>
            <p:cNvSpPr txBox="1"/>
            <p:nvPr/>
          </p:nvSpPr>
          <p:spPr>
            <a:xfrm>
              <a:off x="9105422" y="416174"/>
              <a:ext cx="2769146" cy="1477328"/>
            </a:xfrm>
            <a:prstGeom prst="rect">
              <a:avLst/>
            </a:prstGeom>
            <a:noFill/>
            <a:ln w="38100">
              <a:solidFill>
                <a:srgbClr val="FF0000"/>
              </a:solidFill>
            </a:ln>
          </p:spPr>
          <p:txBody>
            <a:bodyPr wrap="square" rtlCol="0">
              <a:spAutoFit/>
            </a:bodyPr>
            <a:lstStyle/>
            <a:p>
              <a:r>
                <a:rPr lang="en-US" dirty="0"/>
                <a:t>Simulated atmospheric transport is our largest source of error – strong links with NOAA’s weather enterprise</a:t>
              </a:r>
            </a:p>
          </p:txBody>
        </p:sp>
      </p:grpSp>
    </p:spTree>
    <p:extLst>
      <p:ext uri="{BB962C8B-B14F-4D97-AF65-F5344CB8AC3E}">
        <p14:creationId xmlns:p14="http://schemas.microsoft.com/office/powerpoint/2010/main" val="24708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CFA833-06FC-F24E-A246-47577D711934}"/>
              </a:ext>
            </a:extLst>
          </p:cNvPr>
          <p:cNvSpPr txBox="1"/>
          <p:nvPr/>
        </p:nvSpPr>
        <p:spPr>
          <a:xfrm>
            <a:off x="9207660" y="5461868"/>
            <a:ext cx="1734064" cy="400110"/>
          </a:xfrm>
          <a:prstGeom prst="rect">
            <a:avLst/>
          </a:prstGeom>
          <a:noFill/>
          <a:ln w="38100">
            <a:solidFill>
              <a:srgbClr val="FF00FF"/>
            </a:solidFill>
          </a:ln>
        </p:spPr>
        <p:txBody>
          <a:bodyPr wrap="none" rtlCol="0">
            <a:spAutoFit/>
          </a:bodyPr>
          <a:lstStyle/>
          <a:p>
            <a:r>
              <a:rPr lang="en-US" sz="2000" dirty="0"/>
              <a:t>1439 citations!</a:t>
            </a:r>
          </a:p>
        </p:txBody>
      </p:sp>
      <p:sp>
        <p:nvSpPr>
          <p:cNvPr id="12" name="TextBox 11">
            <a:extLst>
              <a:ext uri="{FF2B5EF4-FFF2-40B4-BE49-F238E27FC236}">
                <a16:creationId xmlns:a16="http://schemas.microsoft.com/office/drawing/2014/main" id="{3BA9C3DE-53BA-E042-B6B1-DDBBF5B95976}"/>
              </a:ext>
            </a:extLst>
          </p:cNvPr>
          <p:cNvSpPr txBox="1"/>
          <p:nvPr/>
        </p:nvSpPr>
        <p:spPr>
          <a:xfrm>
            <a:off x="2712202" y="5078727"/>
            <a:ext cx="6767595" cy="707886"/>
          </a:xfrm>
          <a:prstGeom prst="rect">
            <a:avLst/>
          </a:prstGeom>
          <a:noFill/>
        </p:spPr>
        <p:txBody>
          <a:bodyPr wrap="square" rtlCol="0">
            <a:spAutoFit/>
          </a:bodyPr>
          <a:lstStyle/>
          <a:p>
            <a:r>
              <a:rPr lang="en-US" sz="2000" dirty="0"/>
              <a:t>“…a large amount of the CO</a:t>
            </a:r>
            <a:r>
              <a:rPr lang="en-US" sz="2000" baseline="-25000" dirty="0"/>
              <a:t>2</a:t>
            </a:r>
            <a:r>
              <a:rPr lang="en-US" sz="2000" dirty="0"/>
              <a:t> is apparently absorbed on the continents by terrestrial ecosystems.”</a:t>
            </a:r>
          </a:p>
        </p:txBody>
      </p:sp>
      <p:sp>
        <p:nvSpPr>
          <p:cNvPr id="13" name="TextBox 12">
            <a:extLst>
              <a:ext uri="{FF2B5EF4-FFF2-40B4-BE49-F238E27FC236}">
                <a16:creationId xmlns:a16="http://schemas.microsoft.com/office/drawing/2014/main" id="{272A1F3C-7DA7-424F-98CD-A190B2E9ACE0}"/>
              </a:ext>
            </a:extLst>
          </p:cNvPr>
          <p:cNvSpPr txBox="1"/>
          <p:nvPr/>
        </p:nvSpPr>
        <p:spPr>
          <a:xfrm>
            <a:off x="2431585" y="252236"/>
            <a:ext cx="7464287" cy="646331"/>
          </a:xfrm>
          <a:prstGeom prst="rect">
            <a:avLst/>
          </a:prstGeom>
          <a:noFill/>
        </p:spPr>
        <p:txBody>
          <a:bodyPr wrap="none" rtlCol="0">
            <a:spAutoFit/>
          </a:bodyPr>
          <a:lstStyle/>
          <a:p>
            <a:pPr algn="ctr"/>
            <a:r>
              <a:rPr lang="en-US" sz="2000" b="1" dirty="0">
                <a:latin typeface="Times" pitchFamily="2" charset="0"/>
              </a:rPr>
              <a:t>Observational Constraints on the Global Atmospheric CO</a:t>
            </a:r>
            <a:r>
              <a:rPr lang="en-US" sz="2000" b="1" baseline="-25000" dirty="0">
                <a:latin typeface="Times" pitchFamily="2" charset="0"/>
              </a:rPr>
              <a:t>2</a:t>
            </a:r>
            <a:r>
              <a:rPr lang="en-US" sz="2000" b="1" dirty="0">
                <a:latin typeface="Times" pitchFamily="2" charset="0"/>
              </a:rPr>
              <a:t> Budget</a:t>
            </a:r>
          </a:p>
          <a:p>
            <a:pPr algn="ctr"/>
            <a:r>
              <a:rPr lang="en-US" sz="1600" cap="small" dirty="0">
                <a:latin typeface="Times" pitchFamily="2" charset="0"/>
              </a:rPr>
              <a:t>Pieter P. Tans, Inez Y. Fung, Taro Takahashi</a:t>
            </a:r>
          </a:p>
        </p:txBody>
      </p:sp>
      <p:sp>
        <p:nvSpPr>
          <p:cNvPr id="14" name="Slide Number Placeholder 2">
            <a:extLst>
              <a:ext uri="{FF2B5EF4-FFF2-40B4-BE49-F238E27FC236}">
                <a16:creationId xmlns:a16="http://schemas.microsoft.com/office/drawing/2014/main" id="{F165A5A6-8947-AF42-B650-3DE084510BF4}"/>
              </a:ext>
            </a:extLst>
          </p:cNvPr>
          <p:cNvSpPr>
            <a:spLocks noGrp="1"/>
          </p:cNvSpPr>
          <p:nvPr>
            <p:ph type="sldNum" sz="quarter" idx="4"/>
          </p:nvPr>
        </p:nvSpPr>
        <p:spPr>
          <a:xfrm>
            <a:off x="9458632" y="6419133"/>
            <a:ext cx="2133600" cy="365125"/>
          </a:xfrm>
        </p:spPr>
        <p:txBody>
          <a:bodyPr/>
          <a:lstStyle/>
          <a:p>
            <a:fld id="{EFD5F82A-8E30-498B-83B2-24097812A9FB}" type="slidenum">
              <a:rPr lang="en-US" sz="1000" smtClean="0"/>
              <a:pPr/>
              <a:t>17</a:t>
            </a:fld>
            <a:endParaRPr lang="en-US" sz="1000" dirty="0"/>
          </a:p>
        </p:txBody>
      </p:sp>
      <p:pic>
        <p:nvPicPr>
          <p:cNvPr id="2" name="Picture 1">
            <a:extLst>
              <a:ext uri="{FF2B5EF4-FFF2-40B4-BE49-F238E27FC236}">
                <a16:creationId xmlns:a16="http://schemas.microsoft.com/office/drawing/2014/main" id="{DF51AD83-0AC9-8A49-BA78-B2314FAADDC4}"/>
              </a:ext>
            </a:extLst>
          </p:cNvPr>
          <p:cNvPicPr>
            <a:picLocks noChangeAspect="1"/>
          </p:cNvPicPr>
          <p:nvPr/>
        </p:nvPicPr>
        <p:blipFill>
          <a:blip r:embed="rId2"/>
          <a:stretch>
            <a:fillRect/>
          </a:stretch>
        </p:blipFill>
        <p:spPr>
          <a:xfrm>
            <a:off x="1923586" y="1203212"/>
            <a:ext cx="7972286" cy="3750825"/>
          </a:xfrm>
          <a:prstGeom prst="rect">
            <a:avLst/>
          </a:prstGeom>
        </p:spPr>
      </p:pic>
    </p:spTree>
    <p:extLst>
      <p:ext uri="{BB962C8B-B14F-4D97-AF65-F5344CB8AC3E}">
        <p14:creationId xmlns:p14="http://schemas.microsoft.com/office/powerpoint/2010/main" val="865373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FA5C2F-5429-6E4B-9F21-6B185474FECB}"/>
              </a:ext>
            </a:extLst>
          </p:cNvPr>
          <p:cNvSpPr txBox="1"/>
          <p:nvPr/>
        </p:nvSpPr>
        <p:spPr>
          <a:xfrm>
            <a:off x="2150491" y="6234467"/>
            <a:ext cx="3748206" cy="369332"/>
          </a:xfrm>
          <a:prstGeom prst="rect">
            <a:avLst/>
          </a:prstGeom>
          <a:noFill/>
          <a:ln w="38100">
            <a:solidFill>
              <a:srgbClr val="FF40FF"/>
            </a:solidFill>
          </a:ln>
        </p:spPr>
        <p:txBody>
          <a:bodyPr wrap="none" rtlCol="0">
            <a:spAutoFit/>
          </a:bodyPr>
          <a:lstStyle/>
          <a:p>
            <a:r>
              <a:rPr lang="en-US" dirty="0"/>
              <a:t>GMAC Presentation by Andy Jacobson</a:t>
            </a:r>
          </a:p>
        </p:txBody>
      </p:sp>
      <p:sp>
        <p:nvSpPr>
          <p:cNvPr id="5" name="Slide Number Placeholder 2">
            <a:extLst>
              <a:ext uri="{FF2B5EF4-FFF2-40B4-BE49-F238E27FC236}">
                <a16:creationId xmlns:a16="http://schemas.microsoft.com/office/drawing/2014/main" id="{B6CBF96C-8A23-AE48-9A5A-11E88F262395}"/>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18</a:t>
            </a:fld>
            <a:endParaRPr lang="en-US" sz="1000" dirty="0"/>
          </a:p>
        </p:txBody>
      </p:sp>
      <p:grpSp>
        <p:nvGrpSpPr>
          <p:cNvPr id="6" name="Group 5">
            <a:extLst>
              <a:ext uri="{FF2B5EF4-FFF2-40B4-BE49-F238E27FC236}">
                <a16:creationId xmlns:a16="http://schemas.microsoft.com/office/drawing/2014/main" id="{2EE265D4-593D-C84E-8FF9-CE2193CCA4CB}"/>
              </a:ext>
            </a:extLst>
          </p:cNvPr>
          <p:cNvGrpSpPr/>
          <p:nvPr/>
        </p:nvGrpSpPr>
        <p:grpSpPr>
          <a:xfrm>
            <a:off x="1617099" y="342069"/>
            <a:ext cx="8766297" cy="5674010"/>
            <a:chOff x="1617099" y="342069"/>
            <a:chExt cx="8766297" cy="5674010"/>
          </a:xfrm>
        </p:grpSpPr>
        <p:pic>
          <p:nvPicPr>
            <p:cNvPr id="4" name="Picture 3"/>
            <p:cNvPicPr>
              <a:picLocks noChangeAspect="1"/>
            </p:cNvPicPr>
            <p:nvPr/>
          </p:nvPicPr>
          <p:blipFill>
            <a:blip r:embed="rId2"/>
            <a:stretch>
              <a:fillRect/>
            </a:stretch>
          </p:blipFill>
          <p:spPr>
            <a:xfrm>
              <a:off x="1617099" y="342069"/>
              <a:ext cx="8766297" cy="5674010"/>
            </a:xfrm>
            <a:prstGeom prst="rect">
              <a:avLst/>
            </a:prstGeom>
          </p:spPr>
        </p:pic>
        <p:sp>
          <p:nvSpPr>
            <p:cNvPr id="2" name="Rectangle 1">
              <a:extLst>
                <a:ext uri="{FF2B5EF4-FFF2-40B4-BE49-F238E27FC236}">
                  <a16:creationId xmlns:a16="http://schemas.microsoft.com/office/drawing/2014/main" id="{0D84F3A0-886F-BD47-990F-EAA7A6EF58E0}"/>
                </a:ext>
              </a:extLst>
            </p:cNvPr>
            <p:cNvSpPr/>
            <p:nvPr/>
          </p:nvSpPr>
          <p:spPr>
            <a:xfrm>
              <a:off x="7766304" y="3291840"/>
              <a:ext cx="2206752" cy="1664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2531C8D5-BB1A-C644-B99A-27371258EB83}"/>
              </a:ext>
            </a:extLst>
          </p:cNvPr>
          <p:cNvPicPr>
            <a:picLocks noChangeAspect="1"/>
          </p:cNvPicPr>
          <p:nvPr/>
        </p:nvPicPr>
        <p:blipFill>
          <a:blip r:embed="rId3"/>
          <a:stretch>
            <a:fillRect/>
          </a:stretch>
        </p:blipFill>
        <p:spPr>
          <a:xfrm>
            <a:off x="8101559" y="3316224"/>
            <a:ext cx="1536241" cy="1530096"/>
          </a:xfrm>
          <a:prstGeom prst="rect">
            <a:avLst/>
          </a:prstGeom>
        </p:spPr>
      </p:pic>
    </p:spTree>
    <p:extLst>
      <p:ext uri="{BB962C8B-B14F-4D97-AF65-F5344CB8AC3E}">
        <p14:creationId xmlns:p14="http://schemas.microsoft.com/office/powerpoint/2010/main" val="6034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3B48BB0-F1A7-8C45-93DF-C913EE0765AD}"/>
              </a:ext>
            </a:extLst>
          </p:cNvPr>
          <p:cNvGrpSpPr/>
          <p:nvPr/>
        </p:nvGrpSpPr>
        <p:grpSpPr>
          <a:xfrm>
            <a:off x="7258961" y="819759"/>
            <a:ext cx="4068704" cy="4070942"/>
            <a:chOff x="7258961" y="819759"/>
            <a:chExt cx="4068704" cy="4070942"/>
          </a:xfrm>
        </p:grpSpPr>
        <p:pic>
          <p:nvPicPr>
            <p:cNvPr id="14" name="Picture 13">
              <a:extLst>
                <a:ext uri="{FF2B5EF4-FFF2-40B4-BE49-F238E27FC236}">
                  <a16:creationId xmlns:a16="http://schemas.microsoft.com/office/drawing/2014/main" id="{FAF81E2F-60EB-E64F-8C05-E54AF741F0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0863" t="13894" b="16200"/>
            <a:stretch/>
          </p:blipFill>
          <p:spPr>
            <a:xfrm>
              <a:off x="7280762" y="1540389"/>
              <a:ext cx="4003420" cy="3350312"/>
            </a:xfrm>
            <a:prstGeom prst="rect">
              <a:avLst/>
            </a:prstGeom>
          </p:spPr>
        </p:pic>
        <p:sp>
          <p:nvSpPr>
            <p:cNvPr id="16" name="TextBox 15">
              <a:extLst>
                <a:ext uri="{FF2B5EF4-FFF2-40B4-BE49-F238E27FC236}">
                  <a16:creationId xmlns:a16="http://schemas.microsoft.com/office/drawing/2014/main" id="{0A98A0EC-41AC-4D47-A6CB-137945C19EE9}"/>
                </a:ext>
              </a:extLst>
            </p:cNvPr>
            <p:cNvSpPr txBox="1"/>
            <p:nvPr/>
          </p:nvSpPr>
          <p:spPr>
            <a:xfrm>
              <a:off x="7258961" y="819759"/>
              <a:ext cx="4068704" cy="646331"/>
            </a:xfrm>
            <a:prstGeom prst="rect">
              <a:avLst/>
            </a:prstGeom>
            <a:solidFill>
              <a:schemeClr val="bg1"/>
            </a:solidFill>
          </p:spPr>
          <p:txBody>
            <a:bodyPr wrap="square" rtlCol="0">
              <a:spAutoFit/>
            </a:bodyPr>
            <a:lstStyle/>
            <a:p>
              <a:pPr algn="ctr"/>
              <a:r>
                <a:rPr lang="en-US" dirty="0"/>
                <a:t>Global</a:t>
              </a:r>
            </a:p>
            <a:p>
              <a:pPr algn="ctr"/>
              <a:r>
                <a:rPr lang="en-US" dirty="0"/>
                <a:t>Optimized Annual Total Emissions </a:t>
              </a:r>
            </a:p>
          </p:txBody>
        </p:sp>
      </p:grpSp>
      <p:pic>
        <p:nvPicPr>
          <p:cNvPr id="5" name="Picture 4">
            <a:extLst>
              <a:ext uri="{FF2B5EF4-FFF2-40B4-BE49-F238E27FC236}">
                <a16:creationId xmlns:a16="http://schemas.microsoft.com/office/drawing/2014/main" id="{12B5C8D1-DB1E-E448-B558-819E8742ACD4}"/>
              </a:ext>
            </a:extLst>
          </p:cNvPr>
          <p:cNvPicPr>
            <a:picLocks noChangeAspect="1"/>
          </p:cNvPicPr>
          <p:nvPr/>
        </p:nvPicPr>
        <p:blipFill>
          <a:blip r:embed="rId4"/>
          <a:stretch>
            <a:fillRect/>
          </a:stretch>
        </p:blipFill>
        <p:spPr>
          <a:xfrm>
            <a:off x="72908" y="1142924"/>
            <a:ext cx="6777067" cy="3905428"/>
          </a:xfrm>
          <a:prstGeom prst="rect">
            <a:avLst/>
          </a:prstGeom>
        </p:spPr>
      </p:pic>
      <p:sp>
        <p:nvSpPr>
          <p:cNvPr id="6" name="TextBox 5"/>
          <p:cNvSpPr txBox="1"/>
          <p:nvPr/>
        </p:nvSpPr>
        <p:spPr>
          <a:xfrm>
            <a:off x="897193" y="243349"/>
            <a:ext cx="10397613" cy="461665"/>
          </a:xfrm>
          <a:prstGeom prst="rect">
            <a:avLst/>
          </a:prstGeom>
          <a:noFill/>
        </p:spPr>
        <p:txBody>
          <a:bodyPr wrap="square" rtlCol="0">
            <a:spAutoFit/>
          </a:bodyPr>
          <a:lstStyle/>
          <a:p>
            <a:pPr lvl="1">
              <a:spcBef>
                <a:spcPts val="1000"/>
              </a:spcBef>
            </a:pPr>
            <a:r>
              <a:rPr lang="en-US" sz="2400" dirty="0">
                <a:solidFill>
                  <a:srgbClr val="2318B4"/>
                </a:solidFill>
              </a:rPr>
              <a:t>NOAA’s </a:t>
            </a:r>
            <a:r>
              <a:rPr lang="en-US" sz="2400" dirty="0" err="1">
                <a:solidFill>
                  <a:srgbClr val="2318B4"/>
                </a:solidFill>
              </a:rPr>
              <a:t>CarbonTracker</a:t>
            </a:r>
            <a:r>
              <a:rPr lang="en-US" sz="2400" dirty="0">
                <a:solidFill>
                  <a:srgbClr val="2318B4"/>
                </a:solidFill>
              </a:rPr>
              <a:t> provides up to date estimates of regional carbon fluxes</a:t>
            </a:r>
          </a:p>
        </p:txBody>
      </p:sp>
      <p:sp>
        <p:nvSpPr>
          <p:cNvPr id="7" name="Slide Number Placeholder 2">
            <a:extLst>
              <a:ext uri="{FF2B5EF4-FFF2-40B4-BE49-F238E27FC236}">
                <a16:creationId xmlns:a16="http://schemas.microsoft.com/office/drawing/2014/main" id="{4CAF7211-55BF-1C41-9945-2B07D9AB3029}"/>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19</a:t>
            </a:fld>
            <a:endParaRPr lang="en-US" sz="1000" dirty="0"/>
          </a:p>
        </p:txBody>
      </p:sp>
      <p:pic>
        <p:nvPicPr>
          <p:cNvPr id="10" name="Picture 9" descr="fluxbars_North_American_Temperate.pdf">
            <a:extLst>
              <a:ext uri="{FF2B5EF4-FFF2-40B4-BE49-F238E27FC236}">
                <a16:creationId xmlns:a16="http://schemas.microsoft.com/office/drawing/2014/main" id="{10709ECA-C0D2-BA43-A7D9-865A988D91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83505" r="56449"/>
          <a:stretch/>
        </p:blipFill>
        <p:spPr>
          <a:xfrm>
            <a:off x="7733232" y="4895087"/>
            <a:ext cx="3120163" cy="695167"/>
          </a:xfrm>
          <a:prstGeom prst="rect">
            <a:avLst/>
          </a:prstGeom>
        </p:spPr>
      </p:pic>
      <p:grpSp>
        <p:nvGrpSpPr>
          <p:cNvPr id="22" name="Group 21">
            <a:extLst>
              <a:ext uri="{FF2B5EF4-FFF2-40B4-BE49-F238E27FC236}">
                <a16:creationId xmlns:a16="http://schemas.microsoft.com/office/drawing/2014/main" id="{83A9B085-CF49-AC41-994D-851EAE850049}"/>
              </a:ext>
            </a:extLst>
          </p:cNvPr>
          <p:cNvGrpSpPr/>
          <p:nvPr/>
        </p:nvGrpSpPr>
        <p:grpSpPr>
          <a:xfrm>
            <a:off x="7215905" y="819759"/>
            <a:ext cx="4111760" cy="5468780"/>
            <a:chOff x="7215905" y="819759"/>
            <a:chExt cx="4111760" cy="5468780"/>
          </a:xfrm>
        </p:grpSpPr>
        <p:sp>
          <p:nvSpPr>
            <p:cNvPr id="8" name="TextBox 7">
              <a:extLst>
                <a:ext uri="{FF2B5EF4-FFF2-40B4-BE49-F238E27FC236}">
                  <a16:creationId xmlns:a16="http://schemas.microsoft.com/office/drawing/2014/main" id="{C630D9BF-2C58-7348-8A8D-2F7EA75CD84D}"/>
                </a:ext>
              </a:extLst>
            </p:cNvPr>
            <p:cNvSpPr txBox="1"/>
            <p:nvPr/>
          </p:nvSpPr>
          <p:spPr>
            <a:xfrm>
              <a:off x="7258961" y="819759"/>
              <a:ext cx="4068704" cy="646331"/>
            </a:xfrm>
            <a:prstGeom prst="rect">
              <a:avLst/>
            </a:prstGeom>
            <a:solidFill>
              <a:schemeClr val="bg1"/>
            </a:solidFill>
          </p:spPr>
          <p:txBody>
            <a:bodyPr wrap="square" rtlCol="0">
              <a:spAutoFit/>
            </a:bodyPr>
            <a:lstStyle/>
            <a:p>
              <a:pPr algn="ctr"/>
              <a:r>
                <a:rPr lang="en-US" dirty="0"/>
                <a:t>North American </a:t>
              </a:r>
            </a:p>
            <a:p>
              <a:pPr algn="ctr"/>
              <a:r>
                <a:rPr lang="en-US" dirty="0"/>
                <a:t>Optimized Annual Total Emissions </a:t>
              </a:r>
            </a:p>
          </p:txBody>
        </p:sp>
        <p:pic>
          <p:nvPicPr>
            <p:cNvPr id="9" name="Picture 8">
              <a:extLst>
                <a:ext uri="{FF2B5EF4-FFF2-40B4-BE49-F238E27FC236}">
                  <a16:creationId xmlns:a16="http://schemas.microsoft.com/office/drawing/2014/main" id="{E3B56D3F-522B-7B49-B70F-B682868665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3267" t="18864" b="17759"/>
            <a:stretch/>
          </p:blipFill>
          <p:spPr>
            <a:xfrm>
              <a:off x="7215905" y="1467546"/>
              <a:ext cx="3945128" cy="3147125"/>
            </a:xfrm>
            <a:prstGeom prst="rect">
              <a:avLst/>
            </a:prstGeom>
          </p:spPr>
        </p:pic>
        <p:sp>
          <p:nvSpPr>
            <p:cNvPr id="12" name="TextBox 11">
              <a:extLst>
                <a:ext uri="{FF2B5EF4-FFF2-40B4-BE49-F238E27FC236}">
                  <a16:creationId xmlns:a16="http://schemas.microsoft.com/office/drawing/2014/main" id="{D50B72D6-6322-8F4B-814A-803B701D013C}"/>
                </a:ext>
              </a:extLst>
            </p:cNvPr>
            <p:cNvSpPr txBox="1"/>
            <p:nvPr/>
          </p:nvSpPr>
          <p:spPr>
            <a:xfrm>
              <a:off x="7857650" y="5642208"/>
              <a:ext cx="2667782" cy="646331"/>
            </a:xfrm>
            <a:prstGeom prst="rect">
              <a:avLst/>
            </a:prstGeom>
            <a:noFill/>
          </p:spPr>
          <p:txBody>
            <a:bodyPr wrap="none" rtlCol="0">
              <a:spAutoFit/>
            </a:bodyPr>
            <a:lstStyle/>
            <a:p>
              <a:r>
                <a:rPr lang="en-US" dirty="0"/>
                <a:t>Total Uptake:      0.56±1.29</a:t>
              </a:r>
            </a:p>
            <a:p>
              <a:r>
                <a:rPr lang="en-US" dirty="0"/>
                <a:t>Fossil Fuel:          1.74±0.02</a:t>
              </a:r>
            </a:p>
          </p:txBody>
        </p:sp>
        <p:sp>
          <p:nvSpPr>
            <p:cNvPr id="18" name="Rectangle 17">
              <a:extLst>
                <a:ext uri="{FF2B5EF4-FFF2-40B4-BE49-F238E27FC236}">
                  <a16:creationId xmlns:a16="http://schemas.microsoft.com/office/drawing/2014/main" id="{45AFA2CB-212D-D545-B75D-DF3CEC8D24D9}"/>
                </a:ext>
              </a:extLst>
            </p:cNvPr>
            <p:cNvSpPr/>
            <p:nvPr/>
          </p:nvSpPr>
          <p:spPr>
            <a:xfrm>
              <a:off x="7421694" y="4606411"/>
              <a:ext cx="3905971" cy="429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10407999-93B5-D148-9514-8A91247F8B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5" t="10799" r="94984" b="19294"/>
          <a:stretch/>
        </p:blipFill>
        <p:spPr>
          <a:xfrm>
            <a:off x="6786748" y="1287371"/>
            <a:ext cx="484259" cy="3196099"/>
          </a:xfrm>
          <a:prstGeom prst="rect">
            <a:avLst/>
          </a:prstGeom>
        </p:spPr>
      </p:pic>
      <p:sp>
        <p:nvSpPr>
          <p:cNvPr id="25" name="TextBox 24">
            <a:extLst>
              <a:ext uri="{FF2B5EF4-FFF2-40B4-BE49-F238E27FC236}">
                <a16:creationId xmlns:a16="http://schemas.microsoft.com/office/drawing/2014/main" id="{472E357D-D1E5-0F47-AAD4-C4A3B2F83C9E}"/>
              </a:ext>
            </a:extLst>
          </p:cNvPr>
          <p:cNvSpPr txBox="1"/>
          <p:nvPr/>
        </p:nvSpPr>
        <p:spPr>
          <a:xfrm>
            <a:off x="897193" y="5382768"/>
            <a:ext cx="5015927" cy="646331"/>
          </a:xfrm>
          <a:prstGeom prst="rect">
            <a:avLst/>
          </a:prstGeom>
          <a:noFill/>
        </p:spPr>
        <p:txBody>
          <a:bodyPr wrap="square" rtlCol="0">
            <a:spAutoFit/>
          </a:bodyPr>
          <a:lstStyle/>
          <a:p>
            <a:pPr marL="285750" indent="-285750">
              <a:buFont typeface="Arial" panose="020B0604020202020204" pitchFamily="34" charset="0"/>
              <a:buChar char="•"/>
            </a:pPr>
            <a:r>
              <a:rPr lang="en-US" dirty="0"/>
              <a:t>Globally land and ocean absorb 46.6% of fossil fuel emissions for the period 2000-2015.</a:t>
            </a:r>
          </a:p>
        </p:txBody>
      </p:sp>
    </p:spTree>
    <p:extLst>
      <p:ext uri="{BB962C8B-B14F-4D97-AF65-F5344CB8AC3E}">
        <p14:creationId xmlns:p14="http://schemas.microsoft.com/office/powerpoint/2010/main" val="357983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2</a:t>
            </a:fld>
            <a:endParaRPr lang="en-US"/>
          </a:p>
        </p:txBody>
      </p:sp>
      <p:sp>
        <p:nvSpPr>
          <p:cNvPr id="4" name="Title 6">
            <a:extLst>
              <a:ext uri="{FF2B5EF4-FFF2-40B4-BE49-F238E27FC236}">
                <a16:creationId xmlns:a16="http://schemas.microsoft.com/office/drawing/2014/main" id="{C72BF4F1-D6AA-2546-9E66-5770B71274E4}"/>
              </a:ext>
            </a:extLst>
          </p:cNvPr>
          <p:cNvSpPr>
            <a:spLocks noGrp="1"/>
          </p:cNvSpPr>
          <p:nvPr>
            <p:ph type="title"/>
          </p:nvPr>
        </p:nvSpPr>
        <p:spPr>
          <a:xfrm>
            <a:off x="2046101" y="106209"/>
            <a:ext cx="8147771" cy="952500"/>
          </a:xfrm>
        </p:spPr>
        <p:txBody>
          <a:bodyPr/>
          <a:lstStyle/>
          <a:p>
            <a:r>
              <a:rPr lang="en-US" dirty="0">
                <a:solidFill>
                  <a:srgbClr val="2318B4"/>
                </a:solidFill>
              </a:rPr>
              <a:t>Take Home Messages</a:t>
            </a:r>
          </a:p>
        </p:txBody>
      </p:sp>
      <p:sp>
        <p:nvSpPr>
          <p:cNvPr id="5" name="Content Placeholder 7">
            <a:extLst>
              <a:ext uri="{FF2B5EF4-FFF2-40B4-BE49-F238E27FC236}">
                <a16:creationId xmlns:a16="http://schemas.microsoft.com/office/drawing/2014/main" id="{6012D056-CA94-6340-BD69-9FEC01779FF4}"/>
              </a:ext>
            </a:extLst>
          </p:cNvPr>
          <p:cNvSpPr txBox="1">
            <a:spLocks/>
          </p:cNvSpPr>
          <p:nvPr/>
        </p:nvSpPr>
        <p:spPr>
          <a:xfrm>
            <a:off x="1272389" y="1013616"/>
            <a:ext cx="10026088" cy="4811062"/>
          </a:xfrm>
          <a:prstGeom prst="rect">
            <a:avLst/>
          </a:prstGeom>
        </p:spPr>
        <p:txBody>
          <a:bodyPr>
            <a:noAutofit/>
          </a:bodyPr>
          <a:lstStyle>
            <a:lvl1pPr marL="257257" indent="-257257" algn="l" defTabSz="343009" rtl="0" eaLnBrk="1" latinLnBrk="0" hangingPunct="1">
              <a:spcBef>
                <a:spcPct val="20000"/>
              </a:spcBef>
              <a:buClr>
                <a:srgbClr val="0033CC"/>
              </a:buClr>
              <a:buFont typeface="Arial" pitchFamily="34" charset="0"/>
              <a:buChar char="•"/>
              <a:defRPr sz="2101" kern="1200">
                <a:solidFill>
                  <a:schemeClr val="tx1"/>
                </a:solidFill>
                <a:latin typeface="+mn-lt"/>
                <a:ea typeface="+mn-ea"/>
                <a:cs typeface="+mn-cs"/>
              </a:defRPr>
            </a:lvl1pPr>
            <a:lvl2pPr marL="557389" indent="-214381" algn="l" defTabSz="343009" rtl="0" eaLnBrk="1" latinLnBrk="0" hangingPunct="1">
              <a:spcBef>
                <a:spcPct val="20000"/>
              </a:spcBef>
              <a:buClr>
                <a:srgbClr val="0033CC"/>
              </a:buClr>
              <a:buFont typeface="Arial"/>
              <a:buChar char="–"/>
              <a:defRPr sz="1801" kern="1200">
                <a:solidFill>
                  <a:schemeClr val="tx1"/>
                </a:solidFill>
                <a:latin typeface="+mn-lt"/>
                <a:ea typeface="+mn-ea"/>
                <a:cs typeface="+mn-cs"/>
              </a:defRPr>
            </a:lvl2pPr>
            <a:lvl3pPr marL="857522" indent="-171505" algn="l" defTabSz="343009" rtl="0" eaLnBrk="1" latinLnBrk="0" hangingPunct="1">
              <a:spcBef>
                <a:spcPct val="20000"/>
              </a:spcBef>
              <a:buClr>
                <a:srgbClr val="0033CC"/>
              </a:buClr>
              <a:buFont typeface="Arial"/>
              <a:buChar char="•"/>
              <a:defRPr sz="1501" kern="1200">
                <a:solidFill>
                  <a:schemeClr val="tx1"/>
                </a:solidFill>
                <a:latin typeface="+mn-lt"/>
                <a:ea typeface="+mn-ea"/>
                <a:cs typeface="+mn-cs"/>
              </a:defRPr>
            </a:lvl3pPr>
            <a:lvl4pPr marL="1200530" indent="-171505" algn="l" defTabSz="343009" rtl="0" eaLnBrk="1" latinLnBrk="0" hangingPunct="1">
              <a:spcBef>
                <a:spcPct val="20000"/>
              </a:spcBef>
              <a:buClr>
                <a:srgbClr val="0033CC"/>
              </a:buClr>
              <a:buFont typeface="Arial"/>
              <a:buChar char="–"/>
              <a:defRPr sz="1351" kern="1200">
                <a:solidFill>
                  <a:schemeClr val="tx1"/>
                </a:solidFill>
                <a:latin typeface="+mn-lt"/>
                <a:ea typeface="+mn-ea"/>
                <a:cs typeface="+mn-cs"/>
              </a:defRPr>
            </a:lvl4pPr>
            <a:lvl5pPr marL="1543538" indent="-171505" algn="l" defTabSz="343009" rtl="0" eaLnBrk="1" latinLnBrk="0" hangingPunct="1">
              <a:spcBef>
                <a:spcPct val="20000"/>
              </a:spcBef>
              <a:buClr>
                <a:srgbClr val="0033CC"/>
              </a:buClr>
              <a:buFont typeface="Arial"/>
              <a:buChar char="»"/>
              <a:defRPr sz="1200" kern="1200">
                <a:solidFill>
                  <a:schemeClr val="tx1"/>
                </a:solidFill>
                <a:latin typeface="+mn-lt"/>
                <a:ea typeface="+mn-ea"/>
                <a:cs typeface="+mn-cs"/>
              </a:defRPr>
            </a:lvl5pPr>
            <a:lvl6pPr marL="1886547" indent="-171505" algn="l" defTabSz="343009" rtl="0" eaLnBrk="1" latinLnBrk="0" hangingPunct="1">
              <a:spcBef>
                <a:spcPct val="20000"/>
              </a:spcBef>
              <a:buFont typeface="Arial"/>
              <a:buChar char="•"/>
              <a:defRPr sz="1501" kern="1200">
                <a:solidFill>
                  <a:schemeClr val="tx1"/>
                </a:solidFill>
                <a:latin typeface="+mn-lt"/>
                <a:ea typeface="+mn-ea"/>
                <a:cs typeface="+mn-cs"/>
              </a:defRPr>
            </a:lvl6pPr>
            <a:lvl7pPr marL="2229556" indent="-171505" algn="l" defTabSz="343009" rtl="0" eaLnBrk="1" latinLnBrk="0" hangingPunct="1">
              <a:spcBef>
                <a:spcPct val="20000"/>
              </a:spcBef>
              <a:buFont typeface="Arial"/>
              <a:buChar char="•"/>
              <a:defRPr sz="1501" kern="1200">
                <a:solidFill>
                  <a:schemeClr val="tx1"/>
                </a:solidFill>
                <a:latin typeface="+mn-lt"/>
                <a:ea typeface="+mn-ea"/>
                <a:cs typeface="+mn-cs"/>
              </a:defRPr>
            </a:lvl7pPr>
            <a:lvl8pPr marL="2572565" indent="-171505" algn="l" defTabSz="343009" rtl="0" eaLnBrk="1" latinLnBrk="0" hangingPunct="1">
              <a:spcBef>
                <a:spcPct val="20000"/>
              </a:spcBef>
              <a:buFont typeface="Arial"/>
              <a:buChar char="•"/>
              <a:defRPr sz="1501" kern="1200">
                <a:solidFill>
                  <a:schemeClr val="tx1"/>
                </a:solidFill>
                <a:latin typeface="+mn-lt"/>
                <a:ea typeface="+mn-ea"/>
                <a:cs typeface="+mn-cs"/>
              </a:defRPr>
            </a:lvl8pPr>
            <a:lvl9pPr marL="2915573" indent="-171505" algn="l" defTabSz="343009" rtl="0" eaLnBrk="1" latinLnBrk="0" hangingPunct="1">
              <a:spcBef>
                <a:spcPct val="20000"/>
              </a:spcBef>
              <a:buFont typeface="Arial"/>
              <a:buChar char="•"/>
              <a:defRPr sz="1501" kern="1200">
                <a:solidFill>
                  <a:schemeClr val="tx1"/>
                </a:solidFill>
                <a:latin typeface="+mn-lt"/>
                <a:ea typeface="+mn-ea"/>
                <a:cs typeface="+mn-cs"/>
              </a:defRPr>
            </a:lvl9pPr>
          </a:lstStyle>
          <a:p>
            <a:pPr>
              <a:spcBef>
                <a:spcPts val="0"/>
              </a:spcBef>
              <a:spcAft>
                <a:spcPts val="800"/>
              </a:spcAft>
            </a:pPr>
            <a:r>
              <a:rPr lang="en-US" sz="1800" dirty="0">
                <a:cs typeface="Arial" pitchFamily="34" charset="0"/>
              </a:rPr>
              <a:t>We are creating an </a:t>
            </a:r>
            <a:r>
              <a:rPr lang="en-US" sz="1800" dirty="0">
                <a:solidFill>
                  <a:srgbClr val="0432FF"/>
                </a:solidFill>
                <a:cs typeface="Arial" pitchFamily="34" charset="0"/>
              </a:rPr>
              <a:t>unassailable</a:t>
            </a:r>
            <a:r>
              <a:rPr lang="en-US" sz="1800" dirty="0">
                <a:cs typeface="Arial" pitchFamily="34" charset="0"/>
              </a:rPr>
              <a:t> and </a:t>
            </a:r>
            <a:r>
              <a:rPr lang="en-US" sz="1800" dirty="0">
                <a:solidFill>
                  <a:srgbClr val="0432FF"/>
                </a:solidFill>
                <a:cs typeface="Arial" pitchFamily="34" charset="0"/>
              </a:rPr>
              <a:t>well-documented </a:t>
            </a:r>
            <a:r>
              <a:rPr lang="en-US" sz="1800" dirty="0">
                <a:cs typeface="Arial" pitchFamily="34" charset="0"/>
              </a:rPr>
              <a:t>record of greenhouse gases.</a:t>
            </a:r>
          </a:p>
          <a:p>
            <a:pPr>
              <a:spcAft>
                <a:spcPts val="300"/>
              </a:spcAft>
            </a:pPr>
            <a:r>
              <a:rPr lang="en-US" sz="1800" dirty="0">
                <a:cs typeface="Arial" pitchFamily="34" charset="0"/>
              </a:rPr>
              <a:t>We try to </a:t>
            </a:r>
            <a:r>
              <a:rPr lang="en-US" sz="1800" dirty="0">
                <a:solidFill>
                  <a:srgbClr val="0432FF"/>
                </a:solidFill>
                <a:cs typeface="Arial" pitchFamily="34" charset="0"/>
              </a:rPr>
              <a:t>help society </a:t>
            </a:r>
            <a:r>
              <a:rPr lang="en-US" sz="1800" dirty="0">
                <a:cs typeface="Arial" pitchFamily="34" charset="0"/>
              </a:rPr>
              <a:t>deal with the climate problem:	</a:t>
            </a:r>
            <a:endParaRPr lang="en-US" sz="700" dirty="0">
              <a:cs typeface="Arial" pitchFamily="34" charset="0"/>
            </a:endParaRPr>
          </a:p>
          <a:p>
            <a:pPr lvl="1">
              <a:spcAft>
                <a:spcPts val="300"/>
              </a:spcAft>
            </a:pPr>
            <a:r>
              <a:rPr lang="en-US" sz="1600" i="1" dirty="0">
                <a:cs typeface="Arial" pitchFamily="34" charset="0"/>
              </a:rPr>
              <a:t>Create a quantitative record of climate forcing.</a:t>
            </a:r>
            <a:r>
              <a:rPr lang="en-US" sz="600" dirty="0">
                <a:cs typeface="Arial" pitchFamily="34" charset="0"/>
              </a:rPr>
              <a:t>       </a:t>
            </a:r>
          </a:p>
          <a:p>
            <a:pPr lvl="1">
              <a:spcAft>
                <a:spcPts val="300"/>
              </a:spcAft>
            </a:pPr>
            <a:r>
              <a:rPr lang="en-US" sz="1600" i="1" dirty="0">
                <a:cs typeface="Arial" pitchFamily="34" charset="0"/>
              </a:rPr>
              <a:t>Quantify and diagnose the response of the natural carbon cycle and greenhouse gas budgets to climate change. </a:t>
            </a:r>
            <a:endParaRPr lang="en-US" sz="600" i="1" dirty="0">
              <a:cs typeface="Arial" pitchFamily="34" charset="0"/>
            </a:endParaRPr>
          </a:p>
          <a:p>
            <a:pPr lvl="1">
              <a:spcAft>
                <a:spcPts val="300"/>
              </a:spcAft>
            </a:pPr>
            <a:r>
              <a:rPr lang="en-US" sz="1600" i="1" dirty="0">
                <a:cs typeface="Arial" pitchFamily="34" charset="0"/>
              </a:rPr>
              <a:t>Evaluate potential </a:t>
            </a:r>
            <a:r>
              <a:rPr lang="en-US" sz="1600" i="1" dirty="0">
                <a:solidFill>
                  <a:srgbClr val="0432FF"/>
                </a:solidFill>
                <a:cs typeface="Arial" pitchFamily="34" charset="0"/>
              </a:rPr>
              <a:t>“surprises” </a:t>
            </a:r>
            <a:r>
              <a:rPr lang="en-US" sz="1600" i="1" dirty="0">
                <a:cs typeface="Arial" pitchFamily="34" charset="0"/>
              </a:rPr>
              <a:t>and give early warning if warranted. </a:t>
            </a:r>
            <a:r>
              <a:rPr lang="en-US" sz="600" i="1" dirty="0">
                <a:cs typeface="Arial" pitchFamily="34" charset="0"/>
              </a:rPr>
              <a:t>       </a:t>
            </a:r>
          </a:p>
          <a:p>
            <a:pPr lvl="1">
              <a:spcAft>
                <a:spcPts val="300"/>
              </a:spcAft>
            </a:pPr>
            <a:r>
              <a:rPr lang="en-US" sz="1600" i="1" dirty="0">
                <a:cs typeface="Arial" pitchFamily="34" charset="0"/>
              </a:rPr>
              <a:t>Support mitigation by providing </a:t>
            </a:r>
            <a:r>
              <a:rPr lang="en-US" sz="1600" i="1" dirty="0">
                <a:solidFill>
                  <a:srgbClr val="0432FF"/>
                </a:solidFill>
                <a:cs typeface="Arial" pitchFamily="34" charset="0"/>
              </a:rPr>
              <a:t>objective and transparent verification </a:t>
            </a:r>
            <a:r>
              <a:rPr lang="en-US" sz="1600" i="1" dirty="0">
                <a:cs typeface="Arial" pitchFamily="34" charset="0"/>
              </a:rPr>
              <a:t>of emissions</a:t>
            </a:r>
            <a:r>
              <a:rPr lang="en-US" sz="1400" i="1" dirty="0">
                <a:latin typeface="Arial" pitchFamily="34" charset="0"/>
                <a:cs typeface="Arial" pitchFamily="34" charset="0"/>
              </a:rPr>
              <a:t>. </a:t>
            </a:r>
            <a:endParaRPr lang="en-US" sz="1667" dirty="0"/>
          </a:p>
          <a:p>
            <a:pPr>
              <a:spcAft>
                <a:spcPts val="800"/>
              </a:spcAft>
            </a:pPr>
            <a:r>
              <a:rPr lang="en-US" sz="1667" dirty="0">
                <a:solidFill>
                  <a:srgbClr val="0000FF"/>
                </a:solidFill>
              </a:rPr>
              <a:t>Close relationships between measurers and modelers </a:t>
            </a:r>
            <a:r>
              <a:rPr lang="en-US" sz="1667" dirty="0"/>
              <a:t>have kept us at the forefront of carbon science and are crucial to continued success.</a:t>
            </a:r>
          </a:p>
          <a:p>
            <a:pPr>
              <a:spcAft>
                <a:spcPts val="800"/>
              </a:spcAft>
            </a:pPr>
            <a:r>
              <a:rPr lang="en-US" sz="1667" dirty="0"/>
              <a:t>GMD </a:t>
            </a:r>
            <a:r>
              <a:rPr lang="en-US" sz="1667" dirty="0">
                <a:solidFill>
                  <a:srgbClr val="0432FF"/>
                </a:solidFill>
              </a:rPr>
              <a:t>anchors</a:t>
            </a:r>
            <a:r>
              <a:rPr lang="en-US" sz="1667" dirty="0"/>
              <a:t> the global and US atmospheric carbon observing network. We have established ongoing comparisons with all of the major laboratories. We rely on </a:t>
            </a:r>
            <a:r>
              <a:rPr lang="en-US" sz="1667" dirty="0">
                <a:solidFill>
                  <a:srgbClr val="0432FF"/>
                </a:solidFill>
              </a:rPr>
              <a:t>partnerships</a:t>
            </a:r>
            <a:r>
              <a:rPr lang="en-US" sz="1667" dirty="0"/>
              <a:t> with other labs and institutions.</a:t>
            </a:r>
          </a:p>
          <a:p>
            <a:pPr>
              <a:spcAft>
                <a:spcPts val="800"/>
              </a:spcAft>
            </a:pPr>
            <a:r>
              <a:rPr lang="en-US" sz="1667" dirty="0"/>
              <a:t>We have just begun to reap the scientific rewards of our investment in North American monitoring – </a:t>
            </a:r>
            <a:r>
              <a:rPr lang="en-US" sz="1667" dirty="0">
                <a:solidFill>
                  <a:srgbClr val="0000FF"/>
                </a:solidFill>
              </a:rPr>
              <a:t>multiple-species analysis will provide critical process constraints and enable improved source attribution.</a:t>
            </a:r>
          </a:p>
          <a:p>
            <a:pPr marL="0" indent="0">
              <a:spcAft>
                <a:spcPts val="800"/>
              </a:spcAft>
              <a:buNone/>
            </a:pPr>
            <a:endParaRPr lang="en-US" sz="1667" dirty="0"/>
          </a:p>
          <a:p>
            <a:pPr>
              <a:spcAft>
                <a:spcPts val="800"/>
              </a:spcAft>
            </a:pPr>
            <a:endParaRPr lang="en-US" sz="1667" dirty="0"/>
          </a:p>
        </p:txBody>
      </p:sp>
      <p:sp>
        <p:nvSpPr>
          <p:cNvPr id="6" name="Title 1">
            <a:extLst>
              <a:ext uri="{FF2B5EF4-FFF2-40B4-BE49-F238E27FC236}">
                <a16:creationId xmlns:a16="http://schemas.microsoft.com/office/drawing/2014/main" id="{01D68275-B30F-9E4E-8D26-C4E82BC73A80}"/>
              </a:ext>
            </a:extLst>
          </p:cNvPr>
          <p:cNvSpPr txBox="1">
            <a:spLocks/>
          </p:cNvSpPr>
          <p:nvPr/>
        </p:nvSpPr>
        <p:spPr>
          <a:xfrm>
            <a:off x="2770186" y="5205659"/>
            <a:ext cx="6635942" cy="896662"/>
          </a:xfrm>
          <a:prstGeom prst="rect">
            <a:avLst/>
          </a:prstGeom>
          <a:ln w="38100">
            <a:solidFill>
              <a:srgbClr val="FF40FF"/>
            </a:solidFill>
          </a:ln>
        </p:spPr>
        <p:txBody>
          <a:bodyPr vert="horz" lIns="91440" tIns="45720" rIns="91440" bIns="45720" rtlCol="0" anchor="ctr">
            <a:normAutofit/>
          </a:bodyPr>
          <a:lstStyle>
            <a:lvl1pPr algn="ctr" defTabSz="343009" rtl="0" eaLnBrk="1" latinLnBrk="0" hangingPunct="1">
              <a:spcBef>
                <a:spcPct val="0"/>
              </a:spcBef>
              <a:buNone/>
              <a:defRPr sz="2800" kern="1200" baseline="0">
                <a:solidFill>
                  <a:srgbClr val="0033CC"/>
                </a:solidFill>
                <a:latin typeface="+mj-lt"/>
                <a:ea typeface="+mj-ea"/>
                <a:cs typeface="+mj-cs"/>
              </a:defRPr>
            </a:lvl1pPr>
          </a:lstStyle>
          <a:p>
            <a:r>
              <a:rPr lang="en-US" sz="2400" dirty="0">
                <a:solidFill>
                  <a:srgbClr val="2F19B3"/>
                </a:solidFill>
              </a:rPr>
              <a:t>“Science-driven monitoring of the atmosphere, responding to societal needs”</a:t>
            </a:r>
          </a:p>
        </p:txBody>
      </p:sp>
    </p:spTree>
    <p:extLst>
      <p:ext uri="{BB962C8B-B14F-4D97-AF65-F5344CB8AC3E}">
        <p14:creationId xmlns:p14="http://schemas.microsoft.com/office/powerpoint/2010/main" val="14295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9">
            <a:extLst>
              <a:ext uri="{FF2B5EF4-FFF2-40B4-BE49-F238E27FC236}">
                <a16:creationId xmlns:a16="http://schemas.microsoft.com/office/drawing/2014/main" id="{BFECD5BA-352B-0947-B10F-736AF2FCFBF6}"/>
              </a:ext>
            </a:extLst>
          </p:cNvPr>
          <p:cNvSpPr txBox="1">
            <a:spLocks/>
          </p:cNvSpPr>
          <p:nvPr/>
        </p:nvSpPr>
        <p:spPr>
          <a:xfrm>
            <a:off x="147484" y="77244"/>
            <a:ext cx="11938819" cy="778661"/>
          </a:xfrm>
          <a:prstGeom prst="rect">
            <a:avLst/>
          </a:prstGeom>
        </p:spPr>
        <p:txBody>
          <a:bodyPr/>
          <a:lstStyle>
            <a:lvl1pPr algn="ctr" defTabSz="457200" rtl="0" eaLnBrk="1" latinLnBrk="0" hangingPunct="1">
              <a:spcBef>
                <a:spcPct val="0"/>
              </a:spcBef>
              <a:buNone/>
              <a:defRPr sz="3600" kern="1200">
                <a:solidFill>
                  <a:srgbClr val="0033CC"/>
                </a:solidFill>
                <a:latin typeface="+mj-lt"/>
                <a:ea typeface="+mj-ea"/>
                <a:cs typeface="+mj-cs"/>
              </a:defRPr>
            </a:lvl1pPr>
          </a:lstStyle>
          <a:p>
            <a:r>
              <a:rPr lang="en-US" sz="3200" dirty="0" err="1"/>
              <a:t>CarbonTracker</a:t>
            </a:r>
            <a:r>
              <a:rPr lang="en-US" sz="3200" dirty="0"/>
              <a:t> – Impact of 2015/2016 El Niño</a:t>
            </a:r>
          </a:p>
        </p:txBody>
      </p:sp>
      <p:sp>
        <p:nvSpPr>
          <p:cNvPr id="6" name="TextBox 5">
            <a:extLst>
              <a:ext uri="{FF2B5EF4-FFF2-40B4-BE49-F238E27FC236}">
                <a16:creationId xmlns:a16="http://schemas.microsoft.com/office/drawing/2014/main" id="{F924C18C-CB79-4149-899F-F7D5C6EFBFDF}"/>
              </a:ext>
            </a:extLst>
          </p:cNvPr>
          <p:cNvSpPr txBox="1"/>
          <p:nvPr/>
        </p:nvSpPr>
        <p:spPr>
          <a:xfrm>
            <a:off x="1163894" y="5055685"/>
            <a:ext cx="9864212" cy="810478"/>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2000" dirty="0"/>
              <a:t>CT2017 is the first </a:t>
            </a:r>
            <a:r>
              <a:rPr lang="en-US" sz="2000" dirty="0" err="1"/>
              <a:t>CarbonTracker</a:t>
            </a:r>
            <a:r>
              <a:rPr lang="en-US" sz="2000" dirty="0"/>
              <a:t> release to simulate impacts of a large El Niño.  </a:t>
            </a:r>
          </a:p>
          <a:p>
            <a:pPr marL="285750" indent="-285750">
              <a:spcAft>
                <a:spcPts val="800"/>
              </a:spcAft>
              <a:buFont typeface="Arial" panose="020B0604020202020204" pitchFamily="34" charset="0"/>
              <a:buChar char="•"/>
            </a:pPr>
            <a:r>
              <a:rPr lang="en-US" sz="2000" dirty="0"/>
              <a:t>In 2015 and 2016, we find about 1.2 </a:t>
            </a:r>
            <a:r>
              <a:rPr lang="en-US" sz="2000" dirty="0" err="1"/>
              <a:t>PgC</a:t>
            </a:r>
            <a:r>
              <a:rPr lang="en-US" sz="2000" dirty="0"/>
              <a:t>/</a:t>
            </a:r>
            <a:r>
              <a:rPr lang="en-US" sz="2000" dirty="0" err="1"/>
              <a:t>yr</a:t>
            </a:r>
            <a:r>
              <a:rPr lang="en-US" sz="2000" dirty="0"/>
              <a:t> extra CO</a:t>
            </a:r>
            <a:r>
              <a:rPr lang="en-US" sz="2000" baseline="-25000" dirty="0"/>
              <a:t>2</a:t>
            </a:r>
            <a:r>
              <a:rPr lang="en-US" sz="2000" dirty="0"/>
              <a:t> in the atmosphere due to this event.</a:t>
            </a:r>
          </a:p>
        </p:txBody>
      </p:sp>
      <p:pic>
        <p:nvPicPr>
          <p:cNvPr id="7" name="Picture 6">
            <a:extLst>
              <a:ext uri="{FF2B5EF4-FFF2-40B4-BE49-F238E27FC236}">
                <a16:creationId xmlns:a16="http://schemas.microsoft.com/office/drawing/2014/main" id="{56468AE9-4A1E-0241-937A-57C13F4FDE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728" b="13271"/>
          <a:stretch/>
        </p:blipFill>
        <p:spPr>
          <a:xfrm>
            <a:off x="2227832" y="855905"/>
            <a:ext cx="7736335" cy="4126116"/>
          </a:xfrm>
          <a:prstGeom prst="rect">
            <a:avLst/>
          </a:prstGeom>
        </p:spPr>
      </p:pic>
      <p:sp>
        <p:nvSpPr>
          <p:cNvPr id="5" name="Slide Number Placeholder 2">
            <a:extLst>
              <a:ext uri="{FF2B5EF4-FFF2-40B4-BE49-F238E27FC236}">
                <a16:creationId xmlns:a16="http://schemas.microsoft.com/office/drawing/2014/main" id="{7D679E30-3DAD-814C-822D-81C9FAC62718}"/>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20</a:t>
            </a:fld>
            <a:endParaRPr lang="en-US" sz="1000" dirty="0"/>
          </a:p>
        </p:txBody>
      </p:sp>
    </p:spTree>
    <p:extLst>
      <p:ext uri="{BB962C8B-B14F-4D97-AF65-F5344CB8AC3E}">
        <p14:creationId xmlns:p14="http://schemas.microsoft.com/office/powerpoint/2010/main" val="71908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7E4268-53BB-CE41-B1BE-3CD410F83CF8}"/>
              </a:ext>
            </a:extLst>
          </p:cNvPr>
          <p:cNvPicPr>
            <a:picLocks noChangeAspect="1"/>
          </p:cNvPicPr>
          <p:nvPr/>
        </p:nvPicPr>
        <p:blipFill>
          <a:blip r:embed="rId3"/>
          <a:stretch>
            <a:fillRect/>
          </a:stretch>
        </p:blipFill>
        <p:spPr>
          <a:xfrm>
            <a:off x="1756349" y="75045"/>
            <a:ext cx="8079767" cy="3010613"/>
          </a:xfrm>
          <a:prstGeom prst="rect">
            <a:avLst/>
          </a:prstGeom>
        </p:spPr>
      </p:pic>
      <p:pic>
        <p:nvPicPr>
          <p:cNvPr id="4" name="Picture 3">
            <a:extLst>
              <a:ext uri="{FF2B5EF4-FFF2-40B4-BE49-F238E27FC236}">
                <a16:creationId xmlns:a16="http://schemas.microsoft.com/office/drawing/2014/main" id="{50FEB74E-DFE8-B34B-8F8B-EC347AFFE44D}"/>
              </a:ext>
            </a:extLst>
          </p:cNvPr>
          <p:cNvPicPr>
            <a:picLocks noChangeAspect="1"/>
          </p:cNvPicPr>
          <p:nvPr/>
        </p:nvPicPr>
        <p:blipFill>
          <a:blip r:embed="rId4"/>
          <a:stretch>
            <a:fillRect/>
          </a:stretch>
        </p:blipFill>
        <p:spPr>
          <a:xfrm>
            <a:off x="5406453" y="3085658"/>
            <a:ext cx="4669436" cy="3445613"/>
          </a:xfrm>
          <a:prstGeom prst="rect">
            <a:avLst/>
          </a:prstGeom>
        </p:spPr>
      </p:pic>
      <p:sp>
        <p:nvSpPr>
          <p:cNvPr id="5" name="TextBox 4">
            <a:extLst>
              <a:ext uri="{FF2B5EF4-FFF2-40B4-BE49-F238E27FC236}">
                <a16:creationId xmlns:a16="http://schemas.microsoft.com/office/drawing/2014/main" id="{0D131898-B09B-784D-B853-F57CA3142D53}"/>
              </a:ext>
            </a:extLst>
          </p:cNvPr>
          <p:cNvSpPr txBox="1"/>
          <p:nvPr/>
        </p:nvSpPr>
        <p:spPr>
          <a:xfrm>
            <a:off x="749808" y="3215640"/>
            <a:ext cx="4578096" cy="2292935"/>
          </a:xfrm>
          <a:prstGeom prst="rect">
            <a:avLst/>
          </a:prstGeom>
          <a:noFill/>
          <a:ln w="38100">
            <a:solidFill>
              <a:srgbClr val="0033CC"/>
            </a:solidFill>
          </a:ln>
        </p:spPr>
        <p:txBody>
          <a:bodyPr wrap="square" rtlCol="0">
            <a:spAutoFit/>
          </a:bodyPr>
          <a:lstStyle/>
          <a:p>
            <a:pPr marL="285750" indent="-285750">
              <a:spcAft>
                <a:spcPts val="600"/>
              </a:spcAft>
              <a:buFont typeface="Arial" panose="020B0604020202020204" pitchFamily="34" charset="0"/>
              <a:buChar char="•"/>
            </a:pPr>
            <a:r>
              <a:rPr lang="en-US" sz="1600" dirty="0"/>
              <a:t>All of the GGGRN CO</a:t>
            </a:r>
            <a:r>
              <a:rPr lang="en-US" sz="1600" baseline="-25000" dirty="0"/>
              <a:t>2</a:t>
            </a:r>
            <a:r>
              <a:rPr lang="en-US" sz="1600" dirty="0"/>
              <a:t>, CH</a:t>
            </a:r>
            <a:r>
              <a:rPr lang="en-US" sz="1600" baseline="-25000" dirty="0"/>
              <a:t>4</a:t>
            </a:r>
            <a:r>
              <a:rPr lang="en-US" sz="1600" dirty="0"/>
              <a:t>, N</a:t>
            </a:r>
            <a:r>
              <a:rPr lang="en-US" sz="1600" baseline="-25000" dirty="0"/>
              <a:t>2</a:t>
            </a:r>
            <a:r>
              <a:rPr lang="en-US" sz="1600" dirty="0"/>
              <a:t>O, SF</a:t>
            </a:r>
            <a:r>
              <a:rPr lang="en-US" sz="1600" baseline="-25000" dirty="0"/>
              <a:t>6</a:t>
            </a:r>
            <a:r>
              <a:rPr lang="en-US" sz="1600" dirty="0"/>
              <a:t> data are archived and available in </a:t>
            </a:r>
            <a:r>
              <a:rPr lang="en-US" sz="1600" dirty="0" err="1"/>
              <a:t>ObsPack</a:t>
            </a:r>
            <a:r>
              <a:rPr lang="en-US" sz="1600" dirty="0"/>
              <a:t> format</a:t>
            </a:r>
          </a:p>
          <a:p>
            <a:pPr marL="285750" indent="-285750">
              <a:spcAft>
                <a:spcPts val="600"/>
              </a:spcAft>
              <a:buFont typeface="Arial" panose="020B0604020202020204" pitchFamily="34" charset="0"/>
              <a:buChar char="•"/>
            </a:pPr>
            <a:r>
              <a:rPr lang="en-US" sz="1600" dirty="0"/>
              <a:t>Near-real time products support OCO-2 retrieval evaluation and data analysis</a:t>
            </a:r>
          </a:p>
          <a:p>
            <a:pPr marL="285750" indent="-285750">
              <a:spcAft>
                <a:spcPts val="600"/>
              </a:spcAft>
              <a:buFont typeface="Arial" panose="020B0604020202020204" pitchFamily="34" charset="0"/>
              <a:buChar char="•"/>
            </a:pPr>
            <a:r>
              <a:rPr lang="en-US" sz="1600" dirty="0" err="1"/>
              <a:t>GLOBALVIEWplus</a:t>
            </a:r>
            <a:r>
              <a:rPr lang="en-US" sz="1600" dirty="0"/>
              <a:t> products are a multi-laboratory community product </a:t>
            </a:r>
          </a:p>
          <a:p>
            <a:pPr marL="285750" indent="-285750">
              <a:spcAft>
                <a:spcPts val="600"/>
              </a:spcAft>
              <a:buFont typeface="Arial" panose="020B0604020202020204" pitchFamily="34" charset="0"/>
              <a:buChar char="•"/>
            </a:pPr>
            <a:r>
              <a:rPr lang="en-US" sz="1600" dirty="0"/>
              <a:t>Campaign </a:t>
            </a:r>
            <a:r>
              <a:rPr lang="en-US" sz="1600" dirty="0" err="1"/>
              <a:t>ObsPacks</a:t>
            </a:r>
            <a:r>
              <a:rPr lang="en-US" sz="1600" dirty="0"/>
              <a:t> are available, e.g. </a:t>
            </a:r>
            <a:r>
              <a:rPr lang="en-US" sz="1600" dirty="0" err="1"/>
              <a:t>ATom</a:t>
            </a:r>
            <a:r>
              <a:rPr lang="en-US" sz="1600" dirty="0"/>
              <a:t>, ACT-America</a:t>
            </a:r>
          </a:p>
        </p:txBody>
      </p:sp>
      <p:sp>
        <p:nvSpPr>
          <p:cNvPr id="6" name="Slide Number Placeholder 2">
            <a:extLst>
              <a:ext uri="{FF2B5EF4-FFF2-40B4-BE49-F238E27FC236}">
                <a16:creationId xmlns:a16="http://schemas.microsoft.com/office/drawing/2014/main" id="{40DE0977-BE95-6D4A-BC09-B35CC769A70A}"/>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21</a:t>
            </a:fld>
            <a:endParaRPr lang="en-US" sz="1000" dirty="0"/>
          </a:p>
        </p:txBody>
      </p:sp>
    </p:spTree>
    <p:extLst>
      <p:ext uri="{BB962C8B-B14F-4D97-AF65-F5344CB8AC3E}">
        <p14:creationId xmlns:p14="http://schemas.microsoft.com/office/powerpoint/2010/main" val="3578963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71498C-F7BC-F54F-A9D5-A2ED98DBDA18}"/>
              </a:ext>
            </a:extLst>
          </p:cNvPr>
          <p:cNvSpPr txBox="1">
            <a:spLocks/>
          </p:cNvSpPr>
          <p:nvPr/>
        </p:nvSpPr>
        <p:spPr>
          <a:xfrm>
            <a:off x="2652010" y="351989"/>
            <a:ext cx="6858000"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F19B3"/>
                </a:solidFill>
              </a:rPr>
              <a:t>Moving from Global to Regional Scales </a:t>
            </a:r>
          </a:p>
        </p:txBody>
      </p:sp>
      <p:sp>
        <p:nvSpPr>
          <p:cNvPr id="85" name="Slide Number Placeholder 2">
            <a:extLst>
              <a:ext uri="{FF2B5EF4-FFF2-40B4-BE49-F238E27FC236}">
                <a16:creationId xmlns:a16="http://schemas.microsoft.com/office/drawing/2014/main" id="{E12237F5-3A7A-D14C-86E9-A2F6E5FB8DBB}"/>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22</a:t>
            </a:fld>
            <a:endParaRPr lang="en-US" sz="1000" dirty="0"/>
          </a:p>
        </p:txBody>
      </p:sp>
      <p:grpSp>
        <p:nvGrpSpPr>
          <p:cNvPr id="91" name="Group 90">
            <a:extLst>
              <a:ext uri="{FF2B5EF4-FFF2-40B4-BE49-F238E27FC236}">
                <a16:creationId xmlns:a16="http://schemas.microsoft.com/office/drawing/2014/main" id="{682E46AD-4CF8-F64F-A05E-9FE2F5213871}"/>
              </a:ext>
            </a:extLst>
          </p:cNvPr>
          <p:cNvGrpSpPr/>
          <p:nvPr/>
        </p:nvGrpSpPr>
        <p:grpSpPr>
          <a:xfrm>
            <a:off x="2277672" y="1012877"/>
            <a:ext cx="7445948" cy="5000792"/>
            <a:chOff x="2277672" y="1012877"/>
            <a:chExt cx="7445948" cy="5000792"/>
          </a:xfrm>
        </p:grpSpPr>
        <p:pic>
          <p:nvPicPr>
            <p:cNvPr id="4" name="Picture 3">
              <a:extLst>
                <a:ext uri="{FF2B5EF4-FFF2-40B4-BE49-F238E27FC236}">
                  <a16:creationId xmlns:a16="http://schemas.microsoft.com/office/drawing/2014/main" id="{6234A9DE-38AF-E647-BCC8-51F1735092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7672" y="1012877"/>
              <a:ext cx="7445948" cy="5000792"/>
            </a:xfrm>
            <a:prstGeom prst="rect">
              <a:avLst/>
            </a:prstGeom>
          </p:spPr>
        </p:pic>
        <p:pic>
          <p:nvPicPr>
            <p:cNvPr id="6" name="Picture 5">
              <a:extLst>
                <a:ext uri="{FF2B5EF4-FFF2-40B4-BE49-F238E27FC236}">
                  <a16:creationId xmlns:a16="http://schemas.microsoft.com/office/drawing/2014/main" id="{3C2D3F33-23F4-E644-A0CC-1F6A9E5B80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895" y="4340352"/>
              <a:ext cx="213361" cy="164591"/>
            </a:xfrm>
            <a:prstGeom prst="rect">
              <a:avLst/>
            </a:prstGeom>
          </p:spPr>
        </p:pic>
        <p:pic>
          <p:nvPicPr>
            <p:cNvPr id="7" name="Picture 6">
              <a:extLst>
                <a:ext uri="{FF2B5EF4-FFF2-40B4-BE49-F238E27FC236}">
                  <a16:creationId xmlns:a16="http://schemas.microsoft.com/office/drawing/2014/main" id="{A80CC5DB-6B68-2442-9905-14A30424CA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19599" y="4126992"/>
              <a:ext cx="213361" cy="164591"/>
            </a:xfrm>
            <a:prstGeom prst="rect">
              <a:avLst/>
            </a:prstGeom>
          </p:spPr>
        </p:pic>
        <p:pic>
          <p:nvPicPr>
            <p:cNvPr id="8" name="Picture 7">
              <a:extLst>
                <a:ext uri="{FF2B5EF4-FFF2-40B4-BE49-F238E27FC236}">
                  <a16:creationId xmlns:a16="http://schemas.microsoft.com/office/drawing/2014/main" id="{20761E3D-D0D2-D14A-A43A-391485A0B5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19599" y="3822192"/>
              <a:ext cx="213361" cy="164591"/>
            </a:xfrm>
            <a:prstGeom prst="rect">
              <a:avLst/>
            </a:prstGeom>
          </p:spPr>
        </p:pic>
        <p:pic>
          <p:nvPicPr>
            <p:cNvPr id="9" name="Picture 8">
              <a:extLst>
                <a:ext uri="{FF2B5EF4-FFF2-40B4-BE49-F238E27FC236}">
                  <a16:creationId xmlns:a16="http://schemas.microsoft.com/office/drawing/2014/main" id="{C3B2ED92-DC2D-FE46-8A90-AC3D5C1A01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1999" y="3549662"/>
              <a:ext cx="213361" cy="164591"/>
            </a:xfrm>
            <a:prstGeom prst="rect">
              <a:avLst/>
            </a:prstGeom>
          </p:spPr>
        </p:pic>
        <p:pic>
          <p:nvPicPr>
            <p:cNvPr id="10" name="Picture 9">
              <a:extLst>
                <a:ext uri="{FF2B5EF4-FFF2-40B4-BE49-F238E27FC236}">
                  <a16:creationId xmlns:a16="http://schemas.microsoft.com/office/drawing/2014/main" id="{560C99C1-4D5A-454C-879E-EC5FBA25D4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34128" y="3331996"/>
              <a:ext cx="213361" cy="164591"/>
            </a:xfrm>
            <a:prstGeom prst="rect">
              <a:avLst/>
            </a:prstGeom>
          </p:spPr>
        </p:pic>
        <p:pic>
          <p:nvPicPr>
            <p:cNvPr id="11" name="Picture 10">
              <a:extLst>
                <a:ext uri="{FF2B5EF4-FFF2-40B4-BE49-F238E27FC236}">
                  <a16:creationId xmlns:a16="http://schemas.microsoft.com/office/drawing/2014/main" id="{E3B9CED8-5EF0-864C-BBF8-317203ED51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74336" y="3484396"/>
              <a:ext cx="213361" cy="164591"/>
            </a:xfrm>
            <a:prstGeom prst="rect">
              <a:avLst/>
            </a:prstGeom>
          </p:spPr>
        </p:pic>
        <p:pic>
          <p:nvPicPr>
            <p:cNvPr id="12" name="Picture 11">
              <a:extLst>
                <a:ext uri="{FF2B5EF4-FFF2-40B4-BE49-F238E27FC236}">
                  <a16:creationId xmlns:a16="http://schemas.microsoft.com/office/drawing/2014/main" id="{4B828486-754D-744B-B62C-DB866B8957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10000" y="4569484"/>
              <a:ext cx="213361" cy="164591"/>
            </a:xfrm>
            <a:prstGeom prst="rect">
              <a:avLst/>
            </a:prstGeom>
          </p:spPr>
        </p:pic>
        <p:pic>
          <p:nvPicPr>
            <p:cNvPr id="13" name="Picture 12">
              <a:extLst>
                <a:ext uri="{FF2B5EF4-FFF2-40B4-BE49-F238E27FC236}">
                  <a16:creationId xmlns:a16="http://schemas.microsoft.com/office/drawing/2014/main" id="{E034415C-2AA1-614C-BC41-249884DA63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02683" y="4734075"/>
              <a:ext cx="213361" cy="164591"/>
            </a:xfrm>
            <a:prstGeom prst="rect">
              <a:avLst/>
            </a:prstGeom>
          </p:spPr>
        </p:pic>
        <p:pic>
          <p:nvPicPr>
            <p:cNvPr id="14" name="Picture 13">
              <a:extLst>
                <a:ext uri="{FF2B5EF4-FFF2-40B4-BE49-F238E27FC236}">
                  <a16:creationId xmlns:a16="http://schemas.microsoft.com/office/drawing/2014/main" id="{67991F4B-4903-B645-9A53-88047B3AE3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90674" y="4880379"/>
              <a:ext cx="125266" cy="164591"/>
            </a:xfrm>
            <a:prstGeom prst="rect">
              <a:avLst/>
            </a:prstGeom>
          </p:spPr>
        </p:pic>
        <p:pic>
          <p:nvPicPr>
            <p:cNvPr id="15" name="Picture 14">
              <a:extLst>
                <a:ext uri="{FF2B5EF4-FFF2-40B4-BE49-F238E27FC236}">
                  <a16:creationId xmlns:a16="http://schemas.microsoft.com/office/drawing/2014/main" id="{2BD0E378-5B16-3342-89DA-F0A675A88C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65407" y="3828287"/>
              <a:ext cx="360659" cy="237745"/>
            </a:xfrm>
            <a:prstGeom prst="rect">
              <a:avLst/>
            </a:prstGeom>
          </p:spPr>
        </p:pic>
        <p:pic>
          <p:nvPicPr>
            <p:cNvPr id="16" name="Picture 15">
              <a:extLst>
                <a:ext uri="{FF2B5EF4-FFF2-40B4-BE49-F238E27FC236}">
                  <a16:creationId xmlns:a16="http://schemas.microsoft.com/office/drawing/2014/main" id="{800D1C6A-0B00-AE49-ABED-6F9D86F0E0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72688" y="2037825"/>
              <a:ext cx="250532" cy="237745"/>
            </a:xfrm>
            <a:prstGeom prst="rect">
              <a:avLst/>
            </a:prstGeom>
          </p:spPr>
        </p:pic>
        <p:pic>
          <p:nvPicPr>
            <p:cNvPr id="17" name="Picture 16">
              <a:extLst>
                <a:ext uri="{FF2B5EF4-FFF2-40B4-BE49-F238E27FC236}">
                  <a16:creationId xmlns:a16="http://schemas.microsoft.com/office/drawing/2014/main" id="{55160A80-181A-8349-89FA-531DEB4472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23220" y="3776471"/>
              <a:ext cx="173445" cy="164592"/>
            </a:xfrm>
            <a:prstGeom prst="rect">
              <a:avLst/>
            </a:prstGeom>
          </p:spPr>
        </p:pic>
        <p:pic>
          <p:nvPicPr>
            <p:cNvPr id="19" name="Picture 18">
              <a:extLst>
                <a:ext uri="{FF2B5EF4-FFF2-40B4-BE49-F238E27FC236}">
                  <a16:creationId xmlns:a16="http://schemas.microsoft.com/office/drawing/2014/main" id="{AE437A38-72C3-8643-9230-A8A2B9E44F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68521" y="3761230"/>
              <a:ext cx="173445" cy="164592"/>
            </a:xfrm>
            <a:prstGeom prst="rect">
              <a:avLst/>
            </a:prstGeom>
          </p:spPr>
        </p:pic>
        <p:pic>
          <p:nvPicPr>
            <p:cNvPr id="20" name="Picture 19">
              <a:extLst>
                <a:ext uri="{FF2B5EF4-FFF2-40B4-BE49-F238E27FC236}">
                  <a16:creationId xmlns:a16="http://schemas.microsoft.com/office/drawing/2014/main" id="{E038816D-6E56-A34A-83A0-34EBF541F68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87968" y="2375887"/>
              <a:ext cx="158496" cy="135665"/>
            </a:xfrm>
            <a:prstGeom prst="rect">
              <a:avLst/>
            </a:prstGeom>
          </p:spPr>
        </p:pic>
        <p:pic>
          <p:nvPicPr>
            <p:cNvPr id="21" name="Picture 20">
              <a:extLst>
                <a:ext uri="{FF2B5EF4-FFF2-40B4-BE49-F238E27FC236}">
                  <a16:creationId xmlns:a16="http://schemas.microsoft.com/office/drawing/2014/main" id="{64D1A8DA-E665-E743-A980-3F4C10D39C6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88096" y="4551195"/>
              <a:ext cx="146304" cy="164591"/>
            </a:xfrm>
            <a:prstGeom prst="rect">
              <a:avLst/>
            </a:prstGeom>
          </p:spPr>
        </p:pic>
        <p:pic>
          <p:nvPicPr>
            <p:cNvPr id="22" name="Picture 21">
              <a:extLst>
                <a:ext uri="{FF2B5EF4-FFF2-40B4-BE49-F238E27FC236}">
                  <a16:creationId xmlns:a16="http://schemas.microsoft.com/office/drawing/2014/main" id="{7231048A-7D20-324B-89C4-4AE03F633B6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06456" y="1693884"/>
              <a:ext cx="145704" cy="121920"/>
            </a:xfrm>
            <a:prstGeom prst="rect">
              <a:avLst/>
            </a:prstGeom>
          </p:spPr>
        </p:pic>
        <p:pic>
          <p:nvPicPr>
            <p:cNvPr id="23" name="Picture 22">
              <a:extLst>
                <a:ext uri="{FF2B5EF4-FFF2-40B4-BE49-F238E27FC236}">
                  <a16:creationId xmlns:a16="http://schemas.microsoft.com/office/drawing/2014/main" id="{6EE0C8FE-C65B-5F46-A7F8-985BA93EA56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30773" y="3413942"/>
              <a:ext cx="111659" cy="173057"/>
            </a:xfrm>
            <a:prstGeom prst="rect">
              <a:avLst/>
            </a:prstGeom>
          </p:spPr>
        </p:pic>
        <p:pic>
          <p:nvPicPr>
            <p:cNvPr id="24" name="Picture 23">
              <a:extLst>
                <a:ext uri="{FF2B5EF4-FFF2-40B4-BE49-F238E27FC236}">
                  <a16:creationId xmlns:a16="http://schemas.microsoft.com/office/drawing/2014/main" id="{AFAA7ED7-FFE3-6841-AEDC-9CA31E4A32A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06989" y="4259919"/>
              <a:ext cx="111659" cy="173057"/>
            </a:xfrm>
            <a:prstGeom prst="rect">
              <a:avLst/>
            </a:prstGeom>
          </p:spPr>
        </p:pic>
        <p:pic>
          <p:nvPicPr>
            <p:cNvPr id="25" name="Picture 24">
              <a:extLst>
                <a:ext uri="{FF2B5EF4-FFF2-40B4-BE49-F238E27FC236}">
                  <a16:creationId xmlns:a16="http://schemas.microsoft.com/office/drawing/2014/main" id="{6A3E0A36-785B-474E-B6FF-2676E0588F3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63313" y="3396004"/>
              <a:ext cx="146304" cy="164591"/>
            </a:xfrm>
            <a:prstGeom prst="rect">
              <a:avLst/>
            </a:prstGeom>
          </p:spPr>
        </p:pic>
        <p:pic>
          <p:nvPicPr>
            <p:cNvPr id="27" name="Picture 26">
              <a:extLst>
                <a:ext uri="{FF2B5EF4-FFF2-40B4-BE49-F238E27FC236}">
                  <a16:creationId xmlns:a16="http://schemas.microsoft.com/office/drawing/2014/main" id="{0A4D74D5-46E8-0F45-A30C-2F60C23E9C3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725660" y="3007298"/>
              <a:ext cx="130498" cy="152400"/>
            </a:xfrm>
            <a:prstGeom prst="rect">
              <a:avLst/>
            </a:prstGeom>
          </p:spPr>
        </p:pic>
        <p:pic>
          <p:nvPicPr>
            <p:cNvPr id="34" name="Picture 33">
              <a:extLst>
                <a:ext uri="{FF2B5EF4-FFF2-40B4-BE49-F238E27FC236}">
                  <a16:creationId xmlns:a16="http://schemas.microsoft.com/office/drawing/2014/main" id="{4FF772E8-55B3-6C4E-B452-BBAC080CBA0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87697" y="3292372"/>
              <a:ext cx="145704" cy="121920"/>
            </a:xfrm>
            <a:prstGeom prst="rect">
              <a:avLst/>
            </a:prstGeom>
          </p:spPr>
        </p:pic>
        <p:pic>
          <p:nvPicPr>
            <p:cNvPr id="36" name="Picture 35">
              <a:extLst>
                <a:ext uri="{FF2B5EF4-FFF2-40B4-BE49-F238E27FC236}">
                  <a16:creationId xmlns:a16="http://schemas.microsoft.com/office/drawing/2014/main" id="{B0FB9966-E47E-BF4B-B86A-8E473A58EE6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63313" y="3263150"/>
              <a:ext cx="146304" cy="164591"/>
            </a:xfrm>
            <a:prstGeom prst="rect">
              <a:avLst/>
            </a:prstGeom>
          </p:spPr>
        </p:pic>
        <p:sp>
          <p:nvSpPr>
            <p:cNvPr id="35" name="5-Point Star 34">
              <a:extLst>
                <a:ext uri="{FF2B5EF4-FFF2-40B4-BE49-F238E27FC236}">
                  <a16:creationId xmlns:a16="http://schemas.microsoft.com/office/drawing/2014/main" id="{EBE0001E-4DC8-1345-8338-E731D19006C6}"/>
                </a:ext>
              </a:extLst>
            </p:cNvPr>
            <p:cNvSpPr/>
            <p:nvPr/>
          </p:nvSpPr>
          <p:spPr>
            <a:xfrm>
              <a:off x="5132233" y="3166147"/>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E54908FD-7BA3-EC49-BDD6-7E6DED5E4F7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55940" y="3885006"/>
              <a:ext cx="108028" cy="126159"/>
            </a:xfrm>
            <a:prstGeom prst="rect">
              <a:avLst/>
            </a:prstGeom>
          </p:spPr>
        </p:pic>
        <p:sp>
          <p:nvSpPr>
            <p:cNvPr id="38" name="5-Point Star 37">
              <a:extLst>
                <a:ext uri="{FF2B5EF4-FFF2-40B4-BE49-F238E27FC236}">
                  <a16:creationId xmlns:a16="http://schemas.microsoft.com/office/drawing/2014/main" id="{88142435-06E2-3443-AA11-FE119660F38D}"/>
                </a:ext>
              </a:extLst>
            </p:cNvPr>
            <p:cNvSpPr/>
            <p:nvPr/>
          </p:nvSpPr>
          <p:spPr>
            <a:xfrm>
              <a:off x="7184436" y="4011165"/>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F779213F-3DE6-D941-842E-C5CBBE5472D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377789" y="4259919"/>
              <a:ext cx="111659" cy="173057"/>
            </a:xfrm>
            <a:prstGeom prst="rect">
              <a:avLst/>
            </a:prstGeom>
          </p:spPr>
        </p:pic>
        <p:pic>
          <p:nvPicPr>
            <p:cNvPr id="39" name="Picture 38">
              <a:extLst>
                <a:ext uri="{FF2B5EF4-FFF2-40B4-BE49-F238E27FC236}">
                  <a16:creationId xmlns:a16="http://schemas.microsoft.com/office/drawing/2014/main" id="{C08980A4-A89F-3844-BA40-0055B5C88A3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09617" y="4282352"/>
              <a:ext cx="128016" cy="150624"/>
            </a:xfrm>
            <a:prstGeom prst="rect">
              <a:avLst/>
            </a:prstGeom>
          </p:spPr>
        </p:pic>
        <p:pic>
          <p:nvPicPr>
            <p:cNvPr id="41" name="Picture 40">
              <a:extLst>
                <a:ext uri="{FF2B5EF4-FFF2-40B4-BE49-F238E27FC236}">
                  <a16:creationId xmlns:a16="http://schemas.microsoft.com/office/drawing/2014/main" id="{0C636CEE-0369-7042-85A4-F1E0D77788F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09617" y="4291583"/>
              <a:ext cx="128016" cy="163826"/>
            </a:xfrm>
            <a:prstGeom prst="rect">
              <a:avLst/>
            </a:prstGeom>
          </p:spPr>
        </p:pic>
        <p:pic>
          <p:nvPicPr>
            <p:cNvPr id="43" name="Picture 42">
              <a:extLst>
                <a:ext uri="{FF2B5EF4-FFF2-40B4-BE49-F238E27FC236}">
                  <a16:creationId xmlns:a16="http://schemas.microsoft.com/office/drawing/2014/main" id="{515B3191-71DF-424A-9FE0-9C4BCA99C13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59561" y="3822192"/>
              <a:ext cx="158271" cy="209632"/>
            </a:xfrm>
            <a:prstGeom prst="rect">
              <a:avLst/>
            </a:prstGeom>
          </p:spPr>
        </p:pic>
        <p:pic>
          <p:nvPicPr>
            <p:cNvPr id="44" name="Picture 43">
              <a:extLst>
                <a:ext uri="{FF2B5EF4-FFF2-40B4-BE49-F238E27FC236}">
                  <a16:creationId xmlns:a16="http://schemas.microsoft.com/office/drawing/2014/main" id="{9ED2BFD8-6F1D-9841-8085-E26058941C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09909" y="3844824"/>
              <a:ext cx="128016" cy="163826"/>
            </a:xfrm>
            <a:prstGeom prst="rect">
              <a:avLst/>
            </a:prstGeom>
          </p:spPr>
        </p:pic>
        <p:sp>
          <p:nvSpPr>
            <p:cNvPr id="33" name="5-Point Star 32">
              <a:extLst>
                <a:ext uri="{FF2B5EF4-FFF2-40B4-BE49-F238E27FC236}">
                  <a16:creationId xmlns:a16="http://schemas.microsoft.com/office/drawing/2014/main" id="{43233BF6-73C2-9E46-B48B-335D9C7216DE}"/>
                </a:ext>
              </a:extLst>
            </p:cNvPr>
            <p:cNvSpPr/>
            <p:nvPr/>
          </p:nvSpPr>
          <p:spPr>
            <a:xfrm>
              <a:off x="5092452" y="3651502"/>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40B506-A2A6-D146-A413-0BD628E40C6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332713" y="3962400"/>
              <a:ext cx="158271" cy="209632"/>
            </a:xfrm>
            <a:prstGeom prst="rect">
              <a:avLst/>
            </a:prstGeom>
          </p:spPr>
        </p:pic>
        <p:sp>
          <p:nvSpPr>
            <p:cNvPr id="42" name="Triangle 41">
              <a:extLst>
                <a:ext uri="{FF2B5EF4-FFF2-40B4-BE49-F238E27FC236}">
                  <a16:creationId xmlns:a16="http://schemas.microsoft.com/office/drawing/2014/main" id="{F7D6DE11-98E2-E04D-ACA2-51F32EFAE041}"/>
                </a:ext>
              </a:extLst>
            </p:cNvPr>
            <p:cNvSpPr/>
            <p:nvPr/>
          </p:nvSpPr>
          <p:spPr>
            <a:xfrm>
              <a:off x="5132233" y="3872560"/>
              <a:ext cx="245556" cy="214301"/>
            </a:xfrm>
            <a:prstGeom prst="triangle">
              <a:avLst/>
            </a:prstGeom>
            <a:solidFill>
              <a:srgbClr val="00FA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590D2B3-0E70-1E43-970A-E184826C6468}"/>
                </a:ext>
              </a:extLst>
            </p:cNvPr>
            <p:cNvSpPr/>
            <p:nvPr/>
          </p:nvSpPr>
          <p:spPr>
            <a:xfrm>
              <a:off x="5207661" y="3959882"/>
              <a:ext cx="90393" cy="89428"/>
            </a:xfrm>
            <a:prstGeom prst="ellipse">
              <a:avLst/>
            </a:prstGeom>
            <a:solidFill>
              <a:srgbClr val="FF0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F5DE7CF-12D9-1A4C-8F4D-0D46DB008F07}"/>
                </a:ext>
              </a:extLst>
            </p:cNvPr>
            <p:cNvSpPr/>
            <p:nvPr/>
          </p:nvSpPr>
          <p:spPr>
            <a:xfrm>
              <a:off x="5177586" y="3942069"/>
              <a:ext cx="90393" cy="89428"/>
            </a:xfrm>
            <a:prstGeom prst="ellipse">
              <a:avLst/>
            </a:prstGeom>
            <a:solidFill>
              <a:srgbClr val="FF0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C0F7CF46-499A-9F42-8EC4-B54BA9B4E75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881989" y="3776472"/>
              <a:ext cx="298849" cy="296840"/>
            </a:xfrm>
            <a:prstGeom prst="rect">
              <a:avLst/>
            </a:prstGeom>
          </p:spPr>
        </p:pic>
        <p:sp>
          <p:nvSpPr>
            <p:cNvPr id="49" name="5-Point Star 48">
              <a:extLst>
                <a:ext uri="{FF2B5EF4-FFF2-40B4-BE49-F238E27FC236}">
                  <a16:creationId xmlns:a16="http://schemas.microsoft.com/office/drawing/2014/main" id="{644DD550-CCF5-CC48-BA2E-1BB51862B943}"/>
                </a:ext>
              </a:extLst>
            </p:cNvPr>
            <p:cNvSpPr/>
            <p:nvPr/>
          </p:nvSpPr>
          <p:spPr>
            <a:xfrm>
              <a:off x="5977378" y="3797332"/>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57D25DEE-360C-0849-A493-1CE0283FF27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271776" y="3586822"/>
              <a:ext cx="225931" cy="144514"/>
            </a:xfrm>
            <a:prstGeom prst="rect">
              <a:avLst/>
            </a:prstGeom>
          </p:spPr>
        </p:pic>
        <p:pic>
          <p:nvPicPr>
            <p:cNvPr id="51" name="Picture 50">
              <a:extLst>
                <a:ext uri="{FF2B5EF4-FFF2-40B4-BE49-F238E27FC236}">
                  <a16:creationId xmlns:a16="http://schemas.microsoft.com/office/drawing/2014/main" id="{C4C4CD96-F429-6347-AD31-7E54CD91BC9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474744" y="3496319"/>
              <a:ext cx="268490" cy="230126"/>
            </a:xfrm>
            <a:prstGeom prst="rect">
              <a:avLst/>
            </a:prstGeom>
          </p:spPr>
        </p:pic>
        <p:pic>
          <p:nvPicPr>
            <p:cNvPr id="52" name="Picture 51">
              <a:extLst>
                <a:ext uri="{FF2B5EF4-FFF2-40B4-BE49-F238E27FC236}">
                  <a16:creationId xmlns:a16="http://schemas.microsoft.com/office/drawing/2014/main" id="{DEA6B17B-DCED-E64E-80AF-28CBD6CE1A9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18977" y="3600220"/>
              <a:ext cx="164818" cy="176251"/>
            </a:xfrm>
            <a:prstGeom prst="rect">
              <a:avLst/>
            </a:prstGeom>
          </p:spPr>
        </p:pic>
        <p:pic>
          <p:nvPicPr>
            <p:cNvPr id="53" name="Picture 52">
              <a:extLst>
                <a:ext uri="{FF2B5EF4-FFF2-40B4-BE49-F238E27FC236}">
                  <a16:creationId xmlns:a16="http://schemas.microsoft.com/office/drawing/2014/main" id="{8097DC24-0AED-794D-BE35-5A57A605C9E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38044" y="3731336"/>
              <a:ext cx="322768" cy="255447"/>
            </a:xfrm>
            <a:prstGeom prst="rect">
              <a:avLst/>
            </a:prstGeom>
          </p:spPr>
        </p:pic>
        <p:sp>
          <p:nvSpPr>
            <p:cNvPr id="60" name="Triangle 59">
              <a:extLst>
                <a:ext uri="{FF2B5EF4-FFF2-40B4-BE49-F238E27FC236}">
                  <a16:creationId xmlns:a16="http://schemas.microsoft.com/office/drawing/2014/main" id="{B5E09CEA-F1DC-1946-964D-A50BE7A13821}"/>
                </a:ext>
              </a:extLst>
            </p:cNvPr>
            <p:cNvSpPr/>
            <p:nvPr/>
          </p:nvSpPr>
          <p:spPr>
            <a:xfrm>
              <a:off x="6503376" y="3677728"/>
              <a:ext cx="245556" cy="214301"/>
            </a:xfrm>
            <a:prstGeom prst="triangle">
              <a:avLst/>
            </a:prstGeom>
            <a:solidFill>
              <a:srgbClr val="00FA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C3A58510-A1B7-5B43-ACDA-49EB2DE844A5}"/>
                </a:ext>
              </a:extLst>
            </p:cNvPr>
            <p:cNvSpPr/>
            <p:nvPr/>
          </p:nvSpPr>
          <p:spPr>
            <a:xfrm>
              <a:off x="6513877" y="3648720"/>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4F2F0ED-6656-6F41-8315-9BB4924FF74C}"/>
                </a:ext>
              </a:extLst>
            </p:cNvPr>
            <p:cNvSpPr/>
            <p:nvPr/>
          </p:nvSpPr>
          <p:spPr>
            <a:xfrm>
              <a:off x="6579879" y="3720571"/>
              <a:ext cx="90393" cy="89428"/>
            </a:xfrm>
            <a:prstGeom prst="ellipse">
              <a:avLst/>
            </a:prstGeom>
            <a:solidFill>
              <a:srgbClr val="FF0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riangle 56">
              <a:extLst>
                <a:ext uri="{FF2B5EF4-FFF2-40B4-BE49-F238E27FC236}">
                  <a16:creationId xmlns:a16="http://schemas.microsoft.com/office/drawing/2014/main" id="{9ACD6488-4FA1-384C-BE32-5258B6712381}"/>
                </a:ext>
              </a:extLst>
            </p:cNvPr>
            <p:cNvSpPr/>
            <p:nvPr/>
          </p:nvSpPr>
          <p:spPr>
            <a:xfrm>
              <a:off x="6525490" y="3432963"/>
              <a:ext cx="182880" cy="182880"/>
            </a:xfrm>
            <a:prstGeom prst="triangle">
              <a:avLst/>
            </a:prstGeom>
            <a:solidFill>
              <a:srgbClr val="00FA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5-Point Star 55">
              <a:extLst>
                <a:ext uri="{FF2B5EF4-FFF2-40B4-BE49-F238E27FC236}">
                  <a16:creationId xmlns:a16="http://schemas.microsoft.com/office/drawing/2014/main" id="{FE607CD7-9BF1-5C4B-B93C-EC66E4E49986}"/>
                </a:ext>
              </a:extLst>
            </p:cNvPr>
            <p:cNvSpPr/>
            <p:nvPr/>
          </p:nvSpPr>
          <p:spPr>
            <a:xfrm>
              <a:off x="6511574" y="3410933"/>
              <a:ext cx="207264" cy="207264"/>
            </a:xfrm>
            <a:prstGeom prst="star5">
              <a:avLst/>
            </a:prstGeom>
            <a:solidFill>
              <a:srgbClr val="2F19B3"/>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8DCA1CC-ADED-D046-8C2E-55495AA758AA}"/>
                </a:ext>
              </a:extLst>
            </p:cNvPr>
            <p:cNvSpPr/>
            <p:nvPr/>
          </p:nvSpPr>
          <p:spPr>
            <a:xfrm>
              <a:off x="6573783" y="3482827"/>
              <a:ext cx="90393" cy="89428"/>
            </a:xfrm>
            <a:prstGeom prst="ellipse">
              <a:avLst/>
            </a:prstGeom>
            <a:solidFill>
              <a:srgbClr val="FF0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5-Point Star 60">
              <a:extLst>
                <a:ext uri="{FF2B5EF4-FFF2-40B4-BE49-F238E27FC236}">
                  <a16:creationId xmlns:a16="http://schemas.microsoft.com/office/drawing/2014/main" id="{8BB3681B-700B-A44B-97E6-1351035979ED}"/>
                </a:ext>
              </a:extLst>
            </p:cNvPr>
            <p:cNvSpPr/>
            <p:nvPr/>
          </p:nvSpPr>
          <p:spPr>
            <a:xfrm>
              <a:off x="6677415" y="3737432"/>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99F6B91C-D09E-9E42-9C0D-872F725DDE5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551122" y="4846454"/>
              <a:ext cx="165841" cy="2507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pic>
          <p:nvPicPr>
            <p:cNvPr id="86" name="Picture 85">
              <a:extLst>
                <a:ext uri="{FF2B5EF4-FFF2-40B4-BE49-F238E27FC236}">
                  <a16:creationId xmlns:a16="http://schemas.microsoft.com/office/drawing/2014/main" id="{9766E29E-1549-014D-A0DC-50DF45D67AC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084694" y="3399225"/>
              <a:ext cx="143742" cy="164591"/>
            </a:xfrm>
            <a:prstGeom prst="rect">
              <a:avLst/>
            </a:prstGeom>
          </p:spPr>
        </p:pic>
        <p:pic>
          <p:nvPicPr>
            <p:cNvPr id="88" name="Picture 87">
              <a:extLst>
                <a:ext uri="{FF2B5EF4-FFF2-40B4-BE49-F238E27FC236}">
                  <a16:creationId xmlns:a16="http://schemas.microsoft.com/office/drawing/2014/main" id="{29271A10-F6E0-D746-B099-8A5F06644B8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548697" y="5003405"/>
              <a:ext cx="170689" cy="270254"/>
            </a:xfrm>
            <a:prstGeom prst="rect">
              <a:avLst/>
            </a:prstGeom>
          </p:spPr>
        </p:pic>
        <p:pic>
          <p:nvPicPr>
            <p:cNvPr id="87" name="Picture 86">
              <a:extLst>
                <a:ext uri="{FF2B5EF4-FFF2-40B4-BE49-F238E27FC236}">
                  <a16:creationId xmlns:a16="http://schemas.microsoft.com/office/drawing/2014/main" id="{FD8FC097-D6C5-254A-A28F-FB13C1F2560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558314" y="4917431"/>
              <a:ext cx="184919" cy="232378"/>
            </a:xfrm>
            <a:prstGeom prst="rect">
              <a:avLst/>
            </a:prstGeom>
          </p:spPr>
        </p:pic>
        <p:pic>
          <p:nvPicPr>
            <p:cNvPr id="90" name="Picture 89">
              <a:extLst>
                <a:ext uri="{FF2B5EF4-FFF2-40B4-BE49-F238E27FC236}">
                  <a16:creationId xmlns:a16="http://schemas.microsoft.com/office/drawing/2014/main" id="{8BB13799-4340-0B41-8B5B-F2082129E03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59604" y="5096194"/>
              <a:ext cx="116910" cy="97826"/>
            </a:xfrm>
            <a:prstGeom prst="rect">
              <a:avLst/>
            </a:prstGeom>
          </p:spPr>
        </p:pic>
      </p:grpSp>
      <p:pic>
        <p:nvPicPr>
          <p:cNvPr id="83" name="Picture 82">
            <a:extLst>
              <a:ext uri="{FF2B5EF4-FFF2-40B4-BE49-F238E27FC236}">
                <a16:creationId xmlns:a16="http://schemas.microsoft.com/office/drawing/2014/main" id="{EF68B0E2-6DEE-2142-8D25-3CB320BFB964}"/>
              </a:ext>
            </a:extLst>
          </p:cNvPr>
          <p:cNvPicPr>
            <a:picLocks noChangeAspect="1"/>
          </p:cNvPicPr>
          <p:nvPr/>
        </p:nvPicPr>
        <p:blipFill>
          <a:blip r:embed="rId17"/>
          <a:stretch>
            <a:fillRect/>
          </a:stretch>
        </p:blipFill>
        <p:spPr>
          <a:xfrm>
            <a:off x="182881" y="4259919"/>
            <a:ext cx="2254022" cy="1542712"/>
          </a:xfrm>
          <a:prstGeom prst="rect">
            <a:avLst/>
          </a:prstGeom>
        </p:spPr>
      </p:pic>
    </p:spTree>
    <p:extLst>
      <p:ext uri="{BB962C8B-B14F-4D97-AF65-F5344CB8AC3E}">
        <p14:creationId xmlns:p14="http://schemas.microsoft.com/office/powerpoint/2010/main" val="321800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84B42C-5D60-E94D-A2C6-4E2325A47FBA}"/>
              </a:ext>
            </a:extLst>
          </p:cNvPr>
          <p:cNvGrpSpPr>
            <a:grpSpLocks noChangeAspect="1"/>
          </p:cNvGrpSpPr>
          <p:nvPr/>
        </p:nvGrpSpPr>
        <p:grpSpPr>
          <a:xfrm>
            <a:off x="6100593" y="895170"/>
            <a:ext cx="2515777" cy="3208020"/>
            <a:chOff x="1879600" y="0"/>
            <a:chExt cx="5378146" cy="6858000"/>
          </a:xfrm>
        </p:grpSpPr>
        <p:pic>
          <p:nvPicPr>
            <p:cNvPr id="4" name="Picture 3">
              <a:extLst>
                <a:ext uri="{FF2B5EF4-FFF2-40B4-BE49-F238E27FC236}">
                  <a16:creationId xmlns:a16="http://schemas.microsoft.com/office/drawing/2014/main" id="{F9878E21-51D3-7340-936F-EB51D7EB96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9600" y="0"/>
              <a:ext cx="5378146" cy="6858000"/>
            </a:xfrm>
            <a:prstGeom prst="rect">
              <a:avLst/>
            </a:prstGeom>
          </p:spPr>
        </p:pic>
        <p:pic>
          <p:nvPicPr>
            <p:cNvPr id="5" name="Picture 4">
              <a:extLst>
                <a:ext uri="{FF2B5EF4-FFF2-40B4-BE49-F238E27FC236}">
                  <a16:creationId xmlns:a16="http://schemas.microsoft.com/office/drawing/2014/main" id="{933805CA-0430-9541-B3D7-42896463B0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933" y="0"/>
              <a:ext cx="1097844" cy="881944"/>
            </a:xfrm>
            <a:prstGeom prst="rect">
              <a:avLst/>
            </a:prstGeom>
          </p:spPr>
        </p:pic>
      </p:grpSp>
      <p:sp>
        <p:nvSpPr>
          <p:cNvPr id="6" name="TextBox 5">
            <a:extLst>
              <a:ext uri="{FF2B5EF4-FFF2-40B4-BE49-F238E27FC236}">
                <a16:creationId xmlns:a16="http://schemas.microsoft.com/office/drawing/2014/main" id="{061113F8-7013-3A45-BC94-857C5B358F84}"/>
              </a:ext>
            </a:extLst>
          </p:cNvPr>
          <p:cNvSpPr txBox="1"/>
          <p:nvPr/>
        </p:nvSpPr>
        <p:spPr>
          <a:xfrm>
            <a:off x="1728276" y="4108859"/>
            <a:ext cx="8784236" cy="2231380"/>
          </a:xfrm>
          <a:prstGeom prst="rect">
            <a:avLst/>
          </a:prstGeom>
          <a:solidFill>
            <a:srgbClr val="FFFFFF"/>
          </a:solidFill>
        </p:spPr>
        <p:txBody>
          <a:bodyPr wrap="square" rtlCol="0">
            <a:spAutoFit/>
          </a:bodyPr>
          <a:lstStyle/>
          <a:p>
            <a:endParaRPr lang="en-US" sz="1600" dirty="0"/>
          </a:p>
          <a:p>
            <a:r>
              <a:rPr lang="en-US" sz="1600" i="1" dirty="0"/>
              <a:t>“Consider uptake of CO</a:t>
            </a:r>
            <a:r>
              <a:rPr lang="en-US" sz="1600" i="1" baseline="-25000" dirty="0"/>
              <a:t>2</a:t>
            </a:r>
            <a:r>
              <a:rPr lang="en-US" sz="1600" i="1" dirty="0"/>
              <a:t> due to woody encroachment… 0.12 </a:t>
            </a:r>
            <a:r>
              <a:rPr lang="en-US" sz="1600" i="1" dirty="0" err="1"/>
              <a:t>GtC</a:t>
            </a:r>
            <a:r>
              <a:rPr lang="en-US" sz="1600" i="1" dirty="0"/>
              <a:t>/</a:t>
            </a:r>
            <a:r>
              <a:rPr lang="en-US" sz="1600" i="1" dirty="0" err="1"/>
              <a:t>yr</a:t>
            </a:r>
            <a:r>
              <a:rPr lang="en-US" sz="1600" i="1" dirty="0"/>
              <a:t>… spread out over an area the size of Texas, the annual mean decrease of CO</a:t>
            </a:r>
            <a:r>
              <a:rPr lang="en-US" sz="1600" i="1" baseline="-25000" dirty="0"/>
              <a:t>2</a:t>
            </a:r>
            <a:r>
              <a:rPr lang="en-US" sz="1600" i="1" dirty="0"/>
              <a:t> in the column would be 0.11 ppm/day…The associated depletion in atmospheric CO</a:t>
            </a:r>
            <a:r>
              <a:rPr lang="en-US" sz="1600" i="1" baseline="-25000" dirty="0"/>
              <a:t>2</a:t>
            </a:r>
            <a:r>
              <a:rPr lang="en-US" sz="1600" i="1" dirty="0"/>
              <a:t> over 1000 km could be </a:t>
            </a:r>
            <a:r>
              <a:rPr lang="en-US" sz="1600" i="1" dirty="0">
                <a:solidFill>
                  <a:srgbClr val="000000"/>
                </a:solidFill>
              </a:rPr>
              <a:t>0.6 ppm in the lowest 3 km</a:t>
            </a:r>
            <a:r>
              <a:rPr lang="en-US" sz="1600" i="1" dirty="0"/>
              <a:t>, comparable to the CO</a:t>
            </a:r>
            <a:r>
              <a:rPr lang="en-US" sz="1600" i="1" baseline="-25000" dirty="0"/>
              <a:t>2</a:t>
            </a:r>
            <a:r>
              <a:rPr lang="en-US" sz="1600" i="1" dirty="0"/>
              <a:t> from fossil fuels…</a:t>
            </a:r>
            <a:r>
              <a:rPr lang="en-US" sz="1600" b="1" i="1" dirty="0"/>
              <a:t>A total of 30 sites for North America are anticipated...Vertical profiles should be obtained at frequency of every other day…</a:t>
            </a:r>
            <a:r>
              <a:rPr lang="en-US" sz="1600" i="1" dirty="0"/>
              <a:t>”</a:t>
            </a:r>
          </a:p>
          <a:p>
            <a:endParaRPr lang="en-US" sz="900" i="1" dirty="0"/>
          </a:p>
          <a:p>
            <a:pPr marL="0" lvl="1"/>
            <a:r>
              <a:rPr lang="en-US" dirty="0">
                <a:solidFill>
                  <a:srgbClr val="0000FF"/>
                </a:solidFill>
              </a:rPr>
              <a:t>- 0.1 ppm measurement comparability to resolve the signal of important processes</a:t>
            </a:r>
          </a:p>
          <a:p>
            <a:endParaRPr lang="en-US" sz="1600" i="1" dirty="0"/>
          </a:p>
        </p:txBody>
      </p:sp>
      <p:sp>
        <p:nvSpPr>
          <p:cNvPr id="7" name="Title 1">
            <a:extLst>
              <a:ext uri="{FF2B5EF4-FFF2-40B4-BE49-F238E27FC236}">
                <a16:creationId xmlns:a16="http://schemas.microsoft.com/office/drawing/2014/main" id="{FE1E5E8D-54DD-6148-9B2E-298710A9EBE8}"/>
              </a:ext>
            </a:extLst>
          </p:cNvPr>
          <p:cNvSpPr txBox="1">
            <a:spLocks/>
          </p:cNvSpPr>
          <p:nvPr/>
        </p:nvSpPr>
        <p:spPr>
          <a:xfrm>
            <a:off x="1524000" y="12634"/>
            <a:ext cx="8988512" cy="9525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2F19B3"/>
                </a:solidFill>
              </a:rPr>
              <a:t>North American Carbon Program:  A US Inter-Agency Effort</a:t>
            </a:r>
          </a:p>
        </p:txBody>
      </p:sp>
      <p:pic>
        <p:nvPicPr>
          <p:cNvPr id="8" name="Picture 7" descr="IMG_8798.jpg">
            <a:extLst>
              <a:ext uri="{FF2B5EF4-FFF2-40B4-BE49-F238E27FC236}">
                <a16:creationId xmlns:a16="http://schemas.microsoft.com/office/drawing/2014/main" id="{E3F7E2A0-5F06-8848-A925-F73355F329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68872" y="874320"/>
            <a:ext cx="2445586" cy="3207326"/>
          </a:xfrm>
          <a:prstGeom prst="rect">
            <a:avLst/>
          </a:prstGeom>
        </p:spPr>
      </p:pic>
      <p:sp>
        <p:nvSpPr>
          <p:cNvPr id="9" name="Slide Number Placeholder 2">
            <a:extLst>
              <a:ext uri="{FF2B5EF4-FFF2-40B4-BE49-F238E27FC236}">
                <a16:creationId xmlns:a16="http://schemas.microsoft.com/office/drawing/2014/main" id="{C256E68B-8F5D-8349-BFBC-701B59BFA823}"/>
              </a:ext>
            </a:extLst>
          </p:cNvPr>
          <p:cNvSpPr>
            <a:spLocks noGrp="1"/>
          </p:cNvSpPr>
          <p:nvPr>
            <p:ph type="sldNum" sz="quarter" idx="4"/>
          </p:nvPr>
        </p:nvSpPr>
        <p:spPr>
          <a:xfrm>
            <a:off x="9458632" y="6433881"/>
            <a:ext cx="2133600" cy="365125"/>
          </a:xfrm>
        </p:spPr>
        <p:txBody>
          <a:bodyPr/>
          <a:lstStyle/>
          <a:p>
            <a:fld id="{EFD5F82A-8E30-498B-83B2-24097812A9FB}" type="slidenum">
              <a:rPr lang="en-US" sz="1000" smtClean="0"/>
              <a:pPr/>
              <a:t>23</a:t>
            </a:fld>
            <a:endParaRPr lang="en-US" sz="1000" dirty="0"/>
          </a:p>
        </p:txBody>
      </p:sp>
    </p:spTree>
    <p:extLst>
      <p:ext uri="{BB962C8B-B14F-4D97-AF65-F5344CB8AC3E}">
        <p14:creationId xmlns:p14="http://schemas.microsoft.com/office/powerpoint/2010/main" val="3750843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24</a:t>
            </a:fld>
            <a:endParaRPr lang="en-US"/>
          </a:p>
        </p:txBody>
      </p:sp>
      <p:pic>
        <p:nvPicPr>
          <p:cNvPr id="4" name="Picture 4" descr="icdc7_poster_background">
            <a:extLst>
              <a:ext uri="{FF2B5EF4-FFF2-40B4-BE49-F238E27FC236}">
                <a16:creationId xmlns:a16="http://schemas.microsoft.com/office/drawing/2014/main" id="{60EE67CF-459D-7447-9695-9C3B642984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786553" y="468011"/>
            <a:ext cx="1317037" cy="561515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4">
            <a:extLst>
              <a:ext uri="{FF2B5EF4-FFF2-40B4-BE49-F238E27FC236}">
                <a16:creationId xmlns:a16="http://schemas.microsoft.com/office/drawing/2014/main" id="{14AB5C98-E887-714E-98BB-9FF13B4F129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98168" y="2423585"/>
            <a:ext cx="2170793" cy="2918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Oval 5">
            <a:extLst>
              <a:ext uri="{FF2B5EF4-FFF2-40B4-BE49-F238E27FC236}">
                <a16:creationId xmlns:a16="http://schemas.microsoft.com/office/drawing/2014/main" id="{96180CAD-2922-E148-AC59-624C145BF14C}"/>
              </a:ext>
            </a:extLst>
          </p:cNvPr>
          <p:cNvSpPr/>
          <p:nvPr/>
        </p:nvSpPr>
        <p:spPr>
          <a:xfrm>
            <a:off x="6380576" y="3161182"/>
            <a:ext cx="996009" cy="2103732"/>
          </a:xfrm>
          <a:prstGeom prst="ellipse">
            <a:avLst/>
          </a:pr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7" name="TextBox 6">
            <a:extLst>
              <a:ext uri="{FF2B5EF4-FFF2-40B4-BE49-F238E27FC236}">
                <a16:creationId xmlns:a16="http://schemas.microsoft.com/office/drawing/2014/main" id="{BC1ED1C2-9D5A-5640-81E9-FF1180183257}"/>
              </a:ext>
            </a:extLst>
          </p:cNvPr>
          <p:cNvSpPr txBox="1"/>
          <p:nvPr/>
        </p:nvSpPr>
        <p:spPr>
          <a:xfrm>
            <a:off x="1873206" y="205967"/>
            <a:ext cx="4564391" cy="451342"/>
          </a:xfrm>
          <a:prstGeom prst="rect">
            <a:avLst/>
          </a:prstGeom>
          <a:noFill/>
        </p:spPr>
        <p:txBody>
          <a:bodyPr wrap="none" rtlCol="0">
            <a:spAutoFit/>
          </a:bodyPr>
          <a:lstStyle/>
          <a:p>
            <a:r>
              <a:rPr lang="en-US" sz="2333" dirty="0">
                <a:solidFill>
                  <a:srgbClr val="0033CC"/>
                </a:solidFill>
              </a:rPr>
              <a:t>Tall tower in situ and flask sampling:</a:t>
            </a:r>
          </a:p>
        </p:txBody>
      </p:sp>
      <p:pic>
        <p:nvPicPr>
          <p:cNvPr id="8" name="Picture 7" descr="12-packv3.jpg">
            <a:extLst>
              <a:ext uri="{FF2B5EF4-FFF2-40B4-BE49-F238E27FC236}">
                <a16:creationId xmlns:a16="http://schemas.microsoft.com/office/drawing/2014/main" id="{1E89B11D-4397-324E-B7D9-C6CB6E36F8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83852" y="3622716"/>
            <a:ext cx="2788698" cy="1642198"/>
          </a:xfrm>
          <a:prstGeom prst="rect">
            <a:avLst/>
          </a:prstGeom>
        </p:spPr>
      </p:pic>
      <p:sp>
        <p:nvSpPr>
          <p:cNvPr id="9" name="TextBox 8">
            <a:extLst>
              <a:ext uri="{FF2B5EF4-FFF2-40B4-BE49-F238E27FC236}">
                <a16:creationId xmlns:a16="http://schemas.microsoft.com/office/drawing/2014/main" id="{B6636304-0BDC-7F45-AC1B-E6C0412EFAEF}"/>
              </a:ext>
            </a:extLst>
          </p:cNvPr>
          <p:cNvSpPr txBox="1"/>
          <p:nvPr/>
        </p:nvSpPr>
        <p:spPr>
          <a:xfrm>
            <a:off x="2183568" y="657309"/>
            <a:ext cx="6109305" cy="1954509"/>
          </a:xfrm>
          <a:prstGeom prst="rect">
            <a:avLst/>
          </a:prstGeom>
          <a:noFill/>
        </p:spPr>
        <p:txBody>
          <a:bodyPr wrap="square" rtlCol="0">
            <a:spAutoFit/>
          </a:bodyPr>
          <a:lstStyle/>
          <a:p>
            <a:pPr marL="238115" indent="-238115">
              <a:buFont typeface="Arial"/>
              <a:buChar char="•"/>
            </a:pPr>
            <a:r>
              <a:rPr lang="en-US" sz="1667" dirty="0"/>
              <a:t>All NOAA tall tower sites have continuous CO</a:t>
            </a:r>
            <a:r>
              <a:rPr lang="en-US" sz="1667" baseline="-25000" dirty="0"/>
              <a:t>2</a:t>
            </a:r>
            <a:r>
              <a:rPr lang="en-US" sz="1667" dirty="0"/>
              <a:t> and CO and flask measurements (every other day sampling, Δ</a:t>
            </a:r>
            <a:r>
              <a:rPr lang="en-US" sz="1667" baseline="30000" dirty="0"/>
              <a:t>14</a:t>
            </a:r>
            <a:r>
              <a:rPr lang="en-US" sz="1667" dirty="0"/>
              <a:t>CO</a:t>
            </a:r>
            <a:r>
              <a:rPr lang="en-US" sz="1667" baseline="-25000" dirty="0"/>
              <a:t>2</a:t>
            </a:r>
            <a:r>
              <a:rPr lang="en-US" sz="1667" dirty="0"/>
              <a:t> 3x per week)</a:t>
            </a:r>
          </a:p>
          <a:p>
            <a:endParaRPr lang="en-US" sz="875" dirty="0"/>
          </a:p>
          <a:p>
            <a:pPr marL="238115" indent="-238115">
              <a:buFont typeface="Arial"/>
              <a:buChar char="•"/>
            </a:pPr>
            <a:r>
              <a:rPr lang="en-US" sz="1667" dirty="0"/>
              <a:t>Three sites also have continuous CH</a:t>
            </a:r>
            <a:r>
              <a:rPr lang="en-US" sz="1667" baseline="-25000" dirty="0"/>
              <a:t>4</a:t>
            </a:r>
          </a:p>
          <a:p>
            <a:endParaRPr lang="en-US" sz="1667" baseline="-25000" dirty="0"/>
          </a:p>
          <a:p>
            <a:pPr marL="238115" indent="-238115">
              <a:buFont typeface="Arial"/>
              <a:buChar char="•"/>
            </a:pPr>
            <a:r>
              <a:rPr lang="en-US" sz="1667" dirty="0"/>
              <a:t>Additional mountaintop sites have continuous CO</a:t>
            </a:r>
            <a:r>
              <a:rPr lang="en-US" sz="1667" baseline="-25000" dirty="0"/>
              <a:t>2</a:t>
            </a:r>
            <a:r>
              <a:rPr lang="en-US" sz="1667" dirty="0"/>
              <a:t> and/or flask</a:t>
            </a:r>
          </a:p>
          <a:p>
            <a:pPr marL="238115" indent="-238115">
              <a:buFont typeface="Arial"/>
              <a:buChar char="•"/>
            </a:pPr>
            <a:endParaRPr lang="en-US" sz="667" dirty="0"/>
          </a:p>
          <a:p>
            <a:pPr marL="238115" indent="-238115">
              <a:buFont typeface="Arial"/>
              <a:buChar char="•"/>
            </a:pPr>
            <a:r>
              <a:rPr lang="en-US" sz="1667" dirty="0"/>
              <a:t>Many partners!</a:t>
            </a:r>
          </a:p>
          <a:p>
            <a:endParaRPr lang="en-US" sz="1667" baseline="-25000" dirty="0"/>
          </a:p>
        </p:txBody>
      </p:sp>
      <p:sp>
        <p:nvSpPr>
          <p:cNvPr id="10" name="TextBox 9">
            <a:extLst>
              <a:ext uri="{FF2B5EF4-FFF2-40B4-BE49-F238E27FC236}">
                <a16:creationId xmlns:a16="http://schemas.microsoft.com/office/drawing/2014/main" id="{657CF0FA-1D4D-0849-9F18-3C4F58E0EC76}"/>
              </a:ext>
            </a:extLst>
          </p:cNvPr>
          <p:cNvSpPr txBox="1"/>
          <p:nvPr/>
        </p:nvSpPr>
        <p:spPr>
          <a:xfrm>
            <a:off x="3233963" y="5342961"/>
            <a:ext cx="3123484" cy="323165"/>
          </a:xfrm>
          <a:prstGeom prst="rect">
            <a:avLst/>
          </a:prstGeom>
          <a:noFill/>
        </p:spPr>
        <p:txBody>
          <a:bodyPr wrap="none" rtlCol="0">
            <a:spAutoFit/>
          </a:bodyPr>
          <a:lstStyle/>
          <a:p>
            <a:r>
              <a:rPr lang="en-US" sz="1500" dirty="0"/>
              <a:t>Tall tower program PI:  Arlyn Andrews</a:t>
            </a:r>
          </a:p>
        </p:txBody>
      </p:sp>
    </p:spTree>
    <p:extLst>
      <p:ext uri="{BB962C8B-B14F-4D97-AF65-F5344CB8AC3E}">
        <p14:creationId xmlns:p14="http://schemas.microsoft.com/office/powerpoint/2010/main" val="440683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BF8D1-8EE0-B944-81B5-FD3E98942E43}"/>
              </a:ext>
            </a:extLst>
          </p:cNvPr>
          <p:cNvSpPr txBox="1"/>
          <p:nvPr/>
        </p:nvSpPr>
        <p:spPr>
          <a:xfrm>
            <a:off x="1867110" y="205967"/>
            <a:ext cx="6788653" cy="451342"/>
          </a:xfrm>
          <a:prstGeom prst="rect">
            <a:avLst/>
          </a:prstGeom>
          <a:noFill/>
        </p:spPr>
        <p:txBody>
          <a:bodyPr wrap="none" rtlCol="0">
            <a:spAutoFit/>
          </a:bodyPr>
          <a:lstStyle/>
          <a:p>
            <a:r>
              <a:rPr lang="en-US" sz="2333" dirty="0">
                <a:solidFill>
                  <a:srgbClr val="2F19B3"/>
                </a:solidFill>
              </a:rPr>
              <a:t>Aircraft sampling with “Programmable Flask Packages”</a:t>
            </a:r>
          </a:p>
        </p:txBody>
      </p:sp>
      <p:sp>
        <p:nvSpPr>
          <p:cNvPr id="3" name="Slide Number Placeholder 2">
            <a:extLst>
              <a:ext uri="{FF2B5EF4-FFF2-40B4-BE49-F238E27FC236}">
                <a16:creationId xmlns:a16="http://schemas.microsoft.com/office/drawing/2014/main" id="{D9F6C6F6-3E35-C045-83CE-49FCD7936312}"/>
              </a:ext>
            </a:extLst>
          </p:cNvPr>
          <p:cNvSpPr>
            <a:spLocks noGrp="1"/>
          </p:cNvSpPr>
          <p:nvPr>
            <p:ph type="sldNum" sz="quarter" idx="4"/>
          </p:nvPr>
        </p:nvSpPr>
        <p:spPr/>
        <p:txBody>
          <a:bodyPr/>
          <a:lstStyle/>
          <a:p>
            <a:fld id="{EFD5F82A-8E30-498B-83B2-24097812A9FB}" type="slidenum">
              <a:rPr lang="en-US" sz="1000" smtClean="0"/>
              <a:pPr/>
              <a:t>25</a:t>
            </a:fld>
            <a:endParaRPr lang="en-US" sz="1000" dirty="0"/>
          </a:p>
        </p:txBody>
      </p:sp>
      <p:pic>
        <p:nvPicPr>
          <p:cNvPr id="4" name="Picture 3">
            <a:extLst>
              <a:ext uri="{FF2B5EF4-FFF2-40B4-BE49-F238E27FC236}">
                <a16:creationId xmlns:a16="http://schemas.microsoft.com/office/drawing/2014/main" id="{E89713F0-7E8C-874A-AC34-1BBB16B78D9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86000" y="611462"/>
            <a:ext cx="5166638" cy="1499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 name="Picture 4" descr="12-packv3.jpg">
            <a:extLst>
              <a:ext uri="{FF2B5EF4-FFF2-40B4-BE49-F238E27FC236}">
                <a16:creationId xmlns:a16="http://schemas.microsoft.com/office/drawing/2014/main" id="{7E7014DA-6403-7B4E-89E7-25735176E9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070" y="2319083"/>
            <a:ext cx="2575249" cy="1516503"/>
          </a:xfrm>
          <a:prstGeom prst="rect">
            <a:avLst/>
          </a:prstGeom>
        </p:spPr>
      </p:pic>
      <p:sp>
        <p:nvSpPr>
          <p:cNvPr id="7" name="TextBox 6">
            <a:extLst>
              <a:ext uri="{FF2B5EF4-FFF2-40B4-BE49-F238E27FC236}">
                <a16:creationId xmlns:a16="http://schemas.microsoft.com/office/drawing/2014/main" id="{EE48AD36-E643-8847-A6CB-E581F85133AE}"/>
              </a:ext>
            </a:extLst>
          </p:cNvPr>
          <p:cNvSpPr txBox="1"/>
          <p:nvPr/>
        </p:nvSpPr>
        <p:spPr>
          <a:xfrm>
            <a:off x="5356096" y="2506477"/>
            <a:ext cx="4450101" cy="2157450"/>
          </a:xfrm>
          <a:prstGeom prst="rect">
            <a:avLst/>
          </a:prstGeom>
          <a:noFill/>
        </p:spPr>
        <p:txBody>
          <a:bodyPr wrap="square" rtlCol="0">
            <a:spAutoFit/>
          </a:bodyPr>
          <a:lstStyle/>
          <a:p>
            <a:pPr marL="238115" indent="-238115">
              <a:spcAft>
                <a:spcPts val="667"/>
              </a:spcAft>
              <a:buFont typeface="Arial"/>
              <a:buChar char="•"/>
            </a:pPr>
            <a:r>
              <a:rPr lang="en-US" sz="1667" dirty="0"/>
              <a:t>Nominal schedule  2 flights per month</a:t>
            </a:r>
          </a:p>
          <a:p>
            <a:pPr marL="238115" indent="-238115">
              <a:spcAft>
                <a:spcPts val="667"/>
              </a:spcAft>
              <a:buFont typeface="Arial"/>
              <a:buChar char="•"/>
            </a:pPr>
            <a:r>
              <a:rPr lang="en-US" sz="1667" dirty="0"/>
              <a:t>Most aircraft max altitude 6000 to 8000 </a:t>
            </a:r>
            <a:r>
              <a:rPr lang="en-US" sz="1667" dirty="0" err="1"/>
              <a:t>masl</a:t>
            </a:r>
            <a:endParaRPr lang="en-US" sz="1667" dirty="0"/>
          </a:p>
          <a:p>
            <a:pPr marL="238115" indent="-238115">
              <a:spcAft>
                <a:spcPts val="667"/>
              </a:spcAft>
              <a:buFont typeface="Arial"/>
              <a:buChar char="•"/>
            </a:pPr>
            <a:r>
              <a:rPr lang="en-US" sz="1667" dirty="0"/>
              <a:t>Twelve flasks per package</a:t>
            </a:r>
          </a:p>
          <a:p>
            <a:pPr marL="238115" indent="-238115">
              <a:spcAft>
                <a:spcPts val="667"/>
              </a:spcAft>
              <a:buFont typeface="Arial"/>
              <a:buChar char="•"/>
            </a:pPr>
            <a:r>
              <a:rPr lang="en-US" sz="1667" dirty="0"/>
              <a:t>Flasks measured for CO</a:t>
            </a:r>
            <a:r>
              <a:rPr lang="en-US" sz="1667" baseline="-25000" dirty="0"/>
              <a:t>2</a:t>
            </a:r>
            <a:r>
              <a:rPr lang="en-US" sz="1667" dirty="0"/>
              <a:t>, CH</a:t>
            </a:r>
            <a:r>
              <a:rPr lang="en-US" sz="1667" baseline="-25000" dirty="0"/>
              <a:t>4</a:t>
            </a:r>
            <a:r>
              <a:rPr lang="en-US" sz="1667" dirty="0"/>
              <a:t>, CO, N</a:t>
            </a:r>
            <a:r>
              <a:rPr lang="en-US" sz="1667" baseline="-25000" dirty="0"/>
              <a:t>2</a:t>
            </a:r>
            <a:r>
              <a:rPr lang="en-US" sz="1667" dirty="0"/>
              <a:t>O, SF</a:t>
            </a:r>
            <a:r>
              <a:rPr lang="en-US" sz="1667" baseline="-25000" dirty="0"/>
              <a:t>6</a:t>
            </a:r>
            <a:r>
              <a:rPr lang="en-US" sz="1667" dirty="0"/>
              <a:t>, H</a:t>
            </a:r>
            <a:r>
              <a:rPr lang="en-US" sz="1667" baseline="-25000" dirty="0"/>
              <a:t>2</a:t>
            </a:r>
            <a:r>
              <a:rPr lang="en-US" sz="1667" dirty="0"/>
              <a:t>, stable isotopes of CO</a:t>
            </a:r>
            <a:r>
              <a:rPr lang="en-US" sz="1667" baseline="-25000" dirty="0"/>
              <a:t>2</a:t>
            </a:r>
            <a:r>
              <a:rPr lang="en-US" sz="1667" dirty="0"/>
              <a:t> and sometimes CH</a:t>
            </a:r>
            <a:r>
              <a:rPr lang="en-US" sz="1667" baseline="-25000" dirty="0"/>
              <a:t>4</a:t>
            </a:r>
            <a:r>
              <a:rPr lang="en-US" sz="1667" dirty="0"/>
              <a:t>, Δ</a:t>
            </a:r>
            <a:r>
              <a:rPr lang="en-US" sz="1667" baseline="30000" dirty="0"/>
              <a:t>14</a:t>
            </a:r>
            <a:r>
              <a:rPr lang="en-US" sz="1667" dirty="0"/>
              <a:t>CO</a:t>
            </a:r>
            <a:r>
              <a:rPr lang="en-US" sz="1667" baseline="-25000" dirty="0"/>
              <a:t>2 </a:t>
            </a:r>
            <a:r>
              <a:rPr lang="en-US" sz="1667" dirty="0"/>
              <a:t>(subset of samples), hydrocarbons ethane (starting in 2015), halocarbons</a:t>
            </a:r>
          </a:p>
        </p:txBody>
      </p:sp>
      <p:sp>
        <p:nvSpPr>
          <p:cNvPr id="8" name="TextBox 7">
            <a:extLst>
              <a:ext uri="{FF2B5EF4-FFF2-40B4-BE49-F238E27FC236}">
                <a16:creationId xmlns:a16="http://schemas.microsoft.com/office/drawing/2014/main" id="{66E712B1-82D9-E341-B719-91E0489B9FD9}"/>
              </a:ext>
            </a:extLst>
          </p:cNvPr>
          <p:cNvSpPr txBox="1"/>
          <p:nvPr/>
        </p:nvSpPr>
        <p:spPr>
          <a:xfrm>
            <a:off x="2110105" y="3999211"/>
            <a:ext cx="2943178" cy="323165"/>
          </a:xfrm>
          <a:prstGeom prst="rect">
            <a:avLst/>
          </a:prstGeom>
          <a:noFill/>
        </p:spPr>
        <p:txBody>
          <a:bodyPr wrap="none" rtlCol="0">
            <a:spAutoFit/>
          </a:bodyPr>
          <a:lstStyle/>
          <a:p>
            <a:r>
              <a:rPr lang="en-US" sz="1500" dirty="0"/>
              <a:t>Aircraft program PI:  </a:t>
            </a:r>
            <a:r>
              <a:rPr lang="en-US" sz="1500" dirty="0" err="1"/>
              <a:t>Colm</a:t>
            </a:r>
            <a:r>
              <a:rPr lang="en-US" sz="1500" dirty="0"/>
              <a:t> Sweeney</a:t>
            </a:r>
          </a:p>
        </p:txBody>
      </p:sp>
    </p:spTree>
    <p:extLst>
      <p:ext uri="{BB962C8B-B14F-4D97-AF65-F5344CB8AC3E}">
        <p14:creationId xmlns:p14="http://schemas.microsoft.com/office/powerpoint/2010/main" val="202807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188715" y="4894263"/>
            <a:ext cx="1727200" cy="1231900"/>
          </a:xfrm>
          <a:prstGeom prst="rect">
            <a:avLst/>
          </a:prstGeom>
        </p:spPr>
      </p:pic>
      <p:sp>
        <p:nvSpPr>
          <p:cNvPr id="2" name="TextBox 1"/>
          <p:cNvSpPr txBox="1"/>
          <p:nvPr/>
        </p:nvSpPr>
        <p:spPr>
          <a:xfrm>
            <a:off x="8098802" y="888181"/>
            <a:ext cx="1120619" cy="646331"/>
          </a:xfrm>
          <a:prstGeom prst="rect">
            <a:avLst/>
          </a:prstGeom>
          <a:noFill/>
        </p:spPr>
        <p:txBody>
          <a:bodyPr wrap="none" rtlCol="0">
            <a:spAutoFit/>
          </a:bodyPr>
          <a:lstStyle/>
          <a:p>
            <a:r>
              <a:rPr lang="en-US" sz="3600" dirty="0"/>
              <a:t>2015</a:t>
            </a:r>
          </a:p>
        </p:txBody>
      </p:sp>
      <p:sp>
        <p:nvSpPr>
          <p:cNvPr id="10" name="TextBox 9"/>
          <p:cNvSpPr txBox="1"/>
          <p:nvPr/>
        </p:nvSpPr>
        <p:spPr>
          <a:xfrm>
            <a:off x="3554218" y="888181"/>
            <a:ext cx="1120619" cy="646331"/>
          </a:xfrm>
          <a:prstGeom prst="rect">
            <a:avLst/>
          </a:prstGeom>
          <a:noFill/>
        </p:spPr>
        <p:txBody>
          <a:bodyPr wrap="none" rtlCol="0">
            <a:spAutoFit/>
          </a:bodyPr>
          <a:lstStyle/>
          <a:p>
            <a:r>
              <a:rPr lang="en-US" sz="3600" dirty="0"/>
              <a:t>2005</a:t>
            </a:r>
          </a:p>
        </p:txBody>
      </p:sp>
      <p:sp>
        <p:nvSpPr>
          <p:cNvPr id="12" name="TextBox 11"/>
          <p:cNvSpPr txBox="1"/>
          <p:nvPr/>
        </p:nvSpPr>
        <p:spPr>
          <a:xfrm>
            <a:off x="1491545" y="1"/>
            <a:ext cx="8967610" cy="830997"/>
          </a:xfrm>
          <a:prstGeom prst="rect">
            <a:avLst/>
          </a:prstGeom>
          <a:noFill/>
        </p:spPr>
        <p:txBody>
          <a:bodyPr wrap="square" rtlCol="0">
            <a:spAutoFit/>
          </a:bodyPr>
          <a:lstStyle/>
          <a:p>
            <a:pPr lvl="1">
              <a:spcBef>
                <a:spcPts val="1200"/>
              </a:spcBef>
            </a:pPr>
            <a:r>
              <a:rPr lang="en-US" sz="2400" dirty="0">
                <a:solidFill>
                  <a:srgbClr val="2F19B3"/>
                </a:solidFill>
              </a:rPr>
              <a:t>The past decade has seen major expansion of the North American atmospheric carbon observing system: </a:t>
            </a:r>
          </a:p>
        </p:txBody>
      </p:sp>
      <p:grpSp>
        <p:nvGrpSpPr>
          <p:cNvPr id="4" name="Group 3"/>
          <p:cNvGrpSpPr/>
          <p:nvPr/>
        </p:nvGrpSpPr>
        <p:grpSpPr>
          <a:xfrm>
            <a:off x="6257010" y="1630747"/>
            <a:ext cx="4406227" cy="3242899"/>
            <a:chOff x="4733009" y="1630746"/>
            <a:chExt cx="4406227" cy="3242899"/>
          </a:xfrm>
        </p:grpSpPr>
        <p:pic>
          <p:nvPicPr>
            <p:cNvPr id="6" name="Picture 5" descr="sitemap_2014.pdf"/>
            <p:cNvPicPr>
              <a:picLocks noChangeAspect="1"/>
            </p:cNvPicPr>
            <p:nvPr/>
          </p:nvPicPr>
          <p:blipFill rotWithShape="1">
            <a:blip r:embed="rId3" cstate="print">
              <a:extLst>
                <a:ext uri="{28A0092B-C50C-407E-A947-70E740481C1C}">
                  <a14:useLocalDpi xmlns:a14="http://schemas.microsoft.com/office/drawing/2010/main"/>
                </a:ext>
              </a:extLst>
            </a:blip>
            <a:srcRect l="12481" t="27195" r="18680" b="22142"/>
            <a:stretch/>
          </p:blipFill>
          <p:spPr>
            <a:xfrm>
              <a:off x="4733009" y="1630746"/>
              <a:ext cx="4406227" cy="3242899"/>
            </a:xfrm>
            <a:prstGeom prst="rect">
              <a:avLst/>
            </a:prstGeom>
          </p:spPr>
        </p:pic>
        <p:sp>
          <p:nvSpPr>
            <p:cNvPr id="8" name="Rectangle 7"/>
            <p:cNvSpPr/>
            <p:nvPr/>
          </p:nvSpPr>
          <p:spPr>
            <a:xfrm>
              <a:off x="4817312" y="4094890"/>
              <a:ext cx="622161" cy="5836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516916" y="1601337"/>
            <a:ext cx="4555215" cy="3272308"/>
            <a:chOff x="-7085" y="1601337"/>
            <a:chExt cx="4555215" cy="3272308"/>
          </a:xfrm>
        </p:grpSpPr>
        <p:grpSp>
          <p:nvGrpSpPr>
            <p:cNvPr id="3" name="Group 2"/>
            <p:cNvGrpSpPr/>
            <p:nvPr/>
          </p:nvGrpSpPr>
          <p:grpSpPr>
            <a:xfrm>
              <a:off x="-7085" y="1601337"/>
              <a:ext cx="4555215" cy="3272308"/>
              <a:chOff x="-7085" y="1601337"/>
              <a:chExt cx="4555215" cy="327230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10663" t="26739" r="18170" b="22138"/>
              <a:stretch/>
            </p:blipFill>
            <p:spPr>
              <a:xfrm>
                <a:off x="-7085" y="1601337"/>
                <a:ext cx="4555215" cy="3272308"/>
              </a:xfrm>
              <a:prstGeom prst="rect">
                <a:avLst/>
              </a:prstGeom>
            </p:spPr>
          </p:pic>
          <p:sp>
            <p:nvSpPr>
              <p:cNvPr id="11" name="Rectangle 10"/>
              <p:cNvSpPr/>
              <p:nvPr/>
            </p:nvSpPr>
            <p:spPr>
              <a:xfrm>
                <a:off x="300570" y="4094890"/>
                <a:ext cx="622161" cy="5836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Oval 12"/>
            <p:cNvSpPr>
              <a:spLocks noChangeAspect="1"/>
            </p:cNvSpPr>
            <p:nvPr/>
          </p:nvSpPr>
          <p:spPr>
            <a:xfrm>
              <a:off x="3500967" y="3357034"/>
              <a:ext cx="75348" cy="69765"/>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CE454B7C-5EBD-BC43-BD55-10C284A51B3C}"/>
              </a:ext>
            </a:extLst>
          </p:cNvPr>
          <p:cNvSpPr txBox="1">
            <a:spLocks/>
          </p:cNvSpPr>
          <p:nvPr/>
        </p:nvSpPr>
        <p:spPr>
          <a:xfrm>
            <a:off x="3915916" y="4808590"/>
            <a:ext cx="6747321" cy="15856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700" dirty="0">
              <a:solidFill>
                <a:srgbClr val="2F19B3"/>
              </a:solidFill>
            </a:endParaRPr>
          </a:p>
          <a:p>
            <a:pPr lvl="1">
              <a:buFont typeface="Arial"/>
              <a:buChar char="•"/>
            </a:pPr>
            <a:r>
              <a:rPr lang="en-US" sz="2000" dirty="0">
                <a:solidFill>
                  <a:srgbClr val="2F19B3"/>
                </a:solidFill>
              </a:rPr>
              <a:t>Growth of surface network has exceeded expectations &gt;100 sites in 2015/2016</a:t>
            </a:r>
          </a:p>
          <a:p>
            <a:pPr marL="457200" lvl="1" indent="0">
              <a:buNone/>
            </a:pPr>
            <a:endParaRPr lang="en-US" sz="800" dirty="0">
              <a:solidFill>
                <a:srgbClr val="2F19B3"/>
              </a:solidFill>
            </a:endParaRPr>
          </a:p>
          <a:p>
            <a:pPr lvl="1">
              <a:buFont typeface="Arial"/>
              <a:buChar char="•"/>
            </a:pPr>
            <a:r>
              <a:rPr lang="en-US" sz="2000" dirty="0">
                <a:solidFill>
                  <a:srgbClr val="2F19B3"/>
                </a:solidFill>
              </a:rPr>
              <a:t>NOAA aircraft network: 14 sites profiling up to ~8 km once or twice per month</a:t>
            </a:r>
          </a:p>
        </p:txBody>
      </p:sp>
      <p:sp>
        <p:nvSpPr>
          <p:cNvPr id="15" name="Slide Number Placeholder 2">
            <a:extLst>
              <a:ext uri="{FF2B5EF4-FFF2-40B4-BE49-F238E27FC236}">
                <a16:creationId xmlns:a16="http://schemas.microsoft.com/office/drawing/2014/main" id="{AB8199CD-D287-8A4C-8256-823FBC6E10EC}"/>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26</a:t>
            </a:fld>
            <a:endParaRPr lang="en-US" sz="1000" dirty="0"/>
          </a:p>
        </p:txBody>
      </p:sp>
    </p:spTree>
    <p:extLst>
      <p:ext uri="{BB962C8B-B14F-4D97-AF65-F5344CB8AC3E}">
        <p14:creationId xmlns:p14="http://schemas.microsoft.com/office/powerpoint/2010/main" val="27896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8416131" y="5358293"/>
            <a:ext cx="1727200" cy="1231900"/>
          </a:xfrm>
          <a:prstGeom prst="rect">
            <a:avLst/>
          </a:prstGeom>
        </p:spPr>
      </p:pic>
      <p:sp>
        <p:nvSpPr>
          <p:cNvPr id="2" name="TextBox 1"/>
          <p:cNvSpPr txBox="1"/>
          <p:nvPr/>
        </p:nvSpPr>
        <p:spPr>
          <a:xfrm>
            <a:off x="7914307" y="1051954"/>
            <a:ext cx="1120619" cy="646331"/>
          </a:xfrm>
          <a:prstGeom prst="rect">
            <a:avLst/>
          </a:prstGeom>
          <a:noFill/>
        </p:spPr>
        <p:txBody>
          <a:bodyPr wrap="none" rtlCol="0">
            <a:spAutoFit/>
          </a:bodyPr>
          <a:lstStyle/>
          <a:p>
            <a:r>
              <a:rPr lang="en-US" sz="3600" dirty="0"/>
              <a:t>2015</a:t>
            </a:r>
          </a:p>
        </p:txBody>
      </p:sp>
      <p:sp>
        <p:nvSpPr>
          <p:cNvPr id="12" name="TextBox 11"/>
          <p:cNvSpPr txBox="1"/>
          <p:nvPr/>
        </p:nvSpPr>
        <p:spPr>
          <a:xfrm>
            <a:off x="1491545" y="43877"/>
            <a:ext cx="8967610" cy="830997"/>
          </a:xfrm>
          <a:prstGeom prst="rect">
            <a:avLst/>
          </a:prstGeom>
          <a:noFill/>
        </p:spPr>
        <p:txBody>
          <a:bodyPr wrap="square" rtlCol="0">
            <a:spAutoFit/>
          </a:bodyPr>
          <a:lstStyle/>
          <a:p>
            <a:pPr lvl="1">
              <a:spcBef>
                <a:spcPts val="1200"/>
              </a:spcBef>
            </a:pPr>
            <a:r>
              <a:rPr lang="en-US" sz="2400" dirty="0">
                <a:solidFill>
                  <a:srgbClr val="2F19B3"/>
                </a:solidFill>
              </a:rPr>
              <a:t>Many different laboratories are providing data, with different levels of quality assurance and stability of funding:</a:t>
            </a:r>
          </a:p>
        </p:txBody>
      </p:sp>
      <p:sp>
        <p:nvSpPr>
          <p:cNvPr id="8" name="TextBox 7"/>
          <p:cNvSpPr txBox="1"/>
          <p:nvPr/>
        </p:nvSpPr>
        <p:spPr>
          <a:xfrm>
            <a:off x="686184" y="962788"/>
            <a:ext cx="5417311" cy="4801314"/>
          </a:xfrm>
          <a:prstGeom prst="rect">
            <a:avLst/>
          </a:prstGeom>
          <a:noFill/>
        </p:spPr>
        <p:txBody>
          <a:bodyPr wrap="square" rtlCol="0">
            <a:spAutoFit/>
          </a:bodyPr>
          <a:lstStyle/>
          <a:p>
            <a:pPr lvl="1" algn="ctr"/>
            <a:r>
              <a:rPr lang="en-US" dirty="0"/>
              <a:t>Data Providers </a:t>
            </a:r>
          </a:p>
          <a:p>
            <a:pPr lvl="2"/>
            <a:r>
              <a:rPr lang="en-US" sz="1400" dirty="0"/>
              <a:t>In Situ:</a:t>
            </a:r>
          </a:p>
          <a:p>
            <a:pPr marL="1200150" lvl="2" indent="-285750">
              <a:buFont typeface="Arial"/>
              <a:buChar char="•"/>
            </a:pPr>
            <a:r>
              <a:rPr lang="en-US" sz="1400" dirty="0"/>
              <a:t>NOAA Earth System Research Laboratory Global Monitoring Division (A. Andrews, E. Dlugokencky, K. Thoning, C. Sweeney, P. Tans)</a:t>
            </a:r>
          </a:p>
          <a:p>
            <a:pPr marL="1200150" lvl="2" indent="-285750">
              <a:buFont typeface="Arial"/>
              <a:buChar char="•"/>
            </a:pPr>
            <a:r>
              <a:rPr lang="en-US" sz="1400" dirty="0"/>
              <a:t>Environment  and Climate Change Canada (D. Worthy)</a:t>
            </a:r>
          </a:p>
          <a:p>
            <a:pPr marL="1200150" lvl="2" indent="-285750">
              <a:buFont typeface="Arial"/>
              <a:buChar char="•"/>
            </a:pPr>
            <a:r>
              <a:rPr lang="en-US" sz="1400" dirty="0"/>
              <a:t>Penn State University (N. Miles, S. Richardson, K. Davis)</a:t>
            </a:r>
          </a:p>
          <a:p>
            <a:pPr marL="1200150" lvl="2" indent="-285750">
              <a:buFont typeface="Arial"/>
              <a:buChar char="•"/>
            </a:pPr>
            <a:r>
              <a:rPr lang="en-US" sz="1400" dirty="0"/>
              <a:t>NCAR (B. Stephens)</a:t>
            </a:r>
          </a:p>
          <a:p>
            <a:pPr marL="1200150" lvl="2" indent="-285750">
              <a:buFont typeface="Arial"/>
              <a:buChar char="•"/>
            </a:pPr>
            <a:r>
              <a:rPr lang="en-US" sz="1400" dirty="0"/>
              <a:t>Oregon State University (B. Law, A. Schmidt)</a:t>
            </a:r>
          </a:p>
          <a:p>
            <a:pPr marL="1200150" lvl="2" indent="-285750">
              <a:buFont typeface="Arial"/>
              <a:buChar char="•"/>
            </a:pPr>
            <a:r>
              <a:rPr lang="en-US" sz="1400" dirty="0"/>
              <a:t>Lawrence Berkeley National Lab (S. Biraud, M. Fischer, M. Torn)</a:t>
            </a:r>
          </a:p>
          <a:p>
            <a:pPr marL="1200150" lvl="2" indent="-285750">
              <a:buFont typeface="Arial"/>
              <a:buChar char="•"/>
            </a:pPr>
            <a:r>
              <a:rPr lang="en-US" sz="1400" dirty="0"/>
              <a:t>Earth Networks (C. Sloop)</a:t>
            </a:r>
          </a:p>
          <a:p>
            <a:pPr marL="1200150" lvl="2" indent="-285750">
              <a:buFont typeface="Arial"/>
              <a:buChar char="•"/>
            </a:pPr>
            <a:r>
              <a:rPr lang="en-US" sz="1400" dirty="0"/>
              <a:t>California Air Resources Board (Y. Hsu)</a:t>
            </a:r>
          </a:p>
          <a:p>
            <a:pPr marL="1200150" lvl="2" indent="-285750">
              <a:buFont typeface="Arial"/>
              <a:buChar char="•"/>
            </a:pPr>
            <a:r>
              <a:rPr lang="en-US" sz="1400" dirty="0"/>
              <a:t>Harvard University (J. W. Munger, S. Wofsy)</a:t>
            </a:r>
          </a:p>
          <a:p>
            <a:pPr marL="1200150" lvl="2" indent="-285750">
              <a:buFont typeface="Arial"/>
              <a:buChar char="•"/>
            </a:pPr>
            <a:r>
              <a:rPr lang="en-US" sz="1400" dirty="0"/>
              <a:t>U of Minnesota (T. </a:t>
            </a:r>
            <a:r>
              <a:rPr lang="en-US" sz="1400" dirty="0" err="1"/>
              <a:t>Griffis</a:t>
            </a:r>
            <a:r>
              <a:rPr lang="en-US" sz="1400" dirty="0"/>
              <a:t>)</a:t>
            </a:r>
          </a:p>
          <a:p>
            <a:pPr marL="1200150" lvl="2" indent="-285750">
              <a:buFont typeface="Arial"/>
              <a:buChar char="•"/>
            </a:pPr>
            <a:r>
              <a:rPr lang="en-US" sz="1400" dirty="0"/>
              <a:t>Scripps (J. Kim, R. Keeling, R. Weiss)</a:t>
            </a:r>
          </a:p>
          <a:p>
            <a:pPr marL="1200150" lvl="2" indent="-285750">
              <a:buFont typeface="Arial"/>
              <a:buChar char="•"/>
            </a:pPr>
            <a:r>
              <a:rPr lang="en-US" sz="1400" dirty="0"/>
              <a:t>NASA JPL (C. Miller, K </a:t>
            </a:r>
            <a:r>
              <a:rPr lang="en-US" sz="1400" dirty="0" err="1"/>
              <a:t>Verlhulst</a:t>
            </a:r>
            <a:r>
              <a:rPr lang="en-US" sz="1400" dirty="0"/>
              <a:t>)</a:t>
            </a:r>
          </a:p>
          <a:p>
            <a:pPr lvl="2"/>
            <a:endParaRPr lang="en-US" sz="800" dirty="0"/>
          </a:p>
          <a:p>
            <a:pPr lvl="2"/>
            <a:r>
              <a:rPr lang="en-US" sz="1400" dirty="0"/>
              <a:t>Remote Sensing:</a:t>
            </a:r>
          </a:p>
          <a:p>
            <a:pPr marL="1200150" lvl="2" indent="-285750">
              <a:buFont typeface="Arial"/>
              <a:buChar char="•"/>
            </a:pPr>
            <a:r>
              <a:rPr lang="en-US" sz="1400" dirty="0"/>
              <a:t>TCCON  (D. </a:t>
            </a:r>
            <a:r>
              <a:rPr lang="en-US" sz="1400" dirty="0" err="1"/>
              <a:t>Wunch</a:t>
            </a:r>
            <a:r>
              <a:rPr lang="en-US" sz="1400" dirty="0"/>
              <a:t>, P. Wennberg, G. </a:t>
            </a:r>
            <a:r>
              <a:rPr lang="en-US" sz="1400" dirty="0" err="1"/>
              <a:t>Toon</a:t>
            </a:r>
            <a:r>
              <a:rPr lang="en-US" sz="1400" dirty="0"/>
              <a:t>) </a:t>
            </a:r>
          </a:p>
          <a:p>
            <a:pPr marL="1200150" lvl="2" indent="-285750">
              <a:buFont typeface="Arial"/>
              <a:buChar char="•"/>
            </a:pPr>
            <a:r>
              <a:rPr lang="en-US" sz="1400" dirty="0"/>
              <a:t>GOSAT-ACOS (C. O’Dell)</a:t>
            </a:r>
          </a:p>
          <a:p>
            <a:pPr marL="1200150" lvl="2" indent="-285750">
              <a:buFont typeface="Arial"/>
              <a:buChar char="•"/>
            </a:pPr>
            <a:r>
              <a:rPr lang="en-US" sz="1400" dirty="0"/>
              <a:t>OCO-2 team</a:t>
            </a:r>
          </a:p>
        </p:txBody>
      </p:sp>
      <p:sp>
        <p:nvSpPr>
          <p:cNvPr id="11" name="TextBox 10"/>
          <p:cNvSpPr txBox="1"/>
          <p:nvPr/>
        </p:nvSpPr>
        <p:spPr>
          <a:xfrm>
            <a:off x="3099973" y="5587239"/>
            <a:ext cx="5102146" cy="707886"/>
          </a:xfrm>
          <a:prstGeom prst="rect">
            <a:avLst/>
          </a:prstGeom>
          <a:solidFill>
            <a:schemeClr val="bg1"/>
          </a:solidFill>
          <a:ln w="28575" cmpd="sng">
            <a:solidFill>
              <a:srgbClr val="FF00FF"/>
            </a:solidFill>
          </a:ln>
        </p:spPr>
        <p:txBody>
          <a:bodyPr wrap="square" rtlCol="0">
            <a:spAutoFit/>
          </a:bodyPr>
          <a:lstStyle/>
          <a:p>
            <a:r>
              <a:rPr lang="en-US" sz="2000" dirty="0"/>
              <a:t>Comparability among datasets is crucial for flux estimation and trend detection.</a:t>
            </a:r>
          </a:p>
        </p:txBody>
      </p:sp>
      <p:grpSp>
        <p:nvGrpSpPr>
          <p:cNvPr id="4" name="Group 3"/>
          <p:cNvGrpSpPr/>
          <p:nvPr/>
        </p:nvGrpSpPr>
        <p:grpSpPr>
          <a:xfrm>
            <a:off x="5848659" y="1698285"/>
            <a:ext cx="4497034" cy="3339131"/>
            <a:chOff x="4213104" y="1794519"/>
            <a:chExt cx="4406227" cy="3242899"/>
          </a:xfrm>
        </p:grpSpPr>
        <p:pic>
          <p:nvPicPr>
            <p:cNvPr id="6" name="Picture 5" descr="sitemap_2014.pdf"/>
            <p:cNvPicPr>
              <a:picLocks noChangeAspect="1"/>
            </p:cNvPicPr>
            <p:nvPr/>
          </p:nvPicPr>
          <p:blipFill rotWithShape="1">
            <a:blip r:embed="rId4" cstate="print">
              <a:extLst>
                <a:ext uri="{28A0092B-C50C-407E-A947-70E740481C1C}">
                  <a14:useLocalDpi xmlns:a14="http://schemas.microsoft.com/office/drawing/2010/main"/>
                </a:ext>
              </a:extLst>
            </a:blip>
            <a:srcRect l="12481" t="27195" r="18680" b="22142"/>
            <a:stretch/>
          </p:blipFill>
          <p:spPr>
            <a:xfrm>
              <a:off x="4213104" y="1794519"/>
              <a:ext cx="4406227" cy="3242899"/>
            </a:xfrm>
            <a:prstGeom prst="rect">
              <a:avLst/>
            </a:prstGeom>
          </p:spPr>
        </p:pic>
        <p:sp>
          <p:nvSpPr>
            <p:cNvPr id="3" name="Rectangle 2"/>
            <p:cNvSpPr/>
            <p:nvPr/>
          </p:nvSpPr>
          <p:spPr>
            <a:xfrm>
              <a:off x="4419266" y="4284446"/>
              <a:ext cx="622161" cy="5836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lide Number Placeholder 2">
            <a:extLst>
              <a:ext uri="{FF2B5EF4-FFF2-40B4-BE49-F238E27FC236}">
                <a16:creationId xmlns:a16="http://schemas.microsoft.com/office/drawing/2014/main" id="{65055665-6602-8F41-89FA-624624398941}"/>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27</a:t>
            </a:fld>
            <a:endParaRPr lang="en-US" sz="1000" dirty="0"/>
          </a:p>
        </p:txBody>
      </p:sp>
    </p:spTree>
    <p:extLst>
      <p:ext uri="{BB962C8B-B14F-4D97-AF65-F5344CB8AC3E}">
        <p14:creationId xmlns:p14="http://schemas.microsoft.com/office/powerpoint/2010/main" val="2037148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71498C-F7BC-F54F-A9D5-A2ED98DBDA18}"/>
              </a:ext>
            </a:extLst>
          </p:cNvPr>
          <p:cNvSpPr txBox="1">
            <a:spLocks/>
          </p:cNvSpPr>
          <p:nvPr/>
        </p:nvSpPr>
        <p:spPr>
          <a:xfrm>
            <a:off x="2667000" y="1716094"/>
            <a:ext cx="6858000"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F19B3"/>
                </a:solidFill>
              </a:rPr>
              <a:t>What do the data tell us?</a:t>
            </a:r>
          </a:p>
        </p:txBody>
      </p:sp>
      <p:sp>
        <p:nvSpPr>
          <p:cNvPr id="4" name="Slide Number Placeholder 2">
            <a:extLst>
              <a:ext uri="{FF2B5EF4-FFF2-40B4-BE49-F238E27FC236}">
                <a16:creationId xmlns:a16="http://schemas.microsoft.com/office/drawing/2014/main" id="{3C31B81E-5FA3-A74A-8782-33381B90E6AA}"/>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28</a:t>
            </a:fld>
            <a:endParaRPr lang="en-US" sz="1000" dirty="0"/>
          </a:p>
        </p:txBody>
      </p:sp>
    </p:spTree>
    <p:extLst>
      <p:ext uri="{BB962C8B-B14F-4D97-AF65-F5344CB8AC3E}">
        <p14:creationId xmlns:p14="http://schemas.microsoft.com/office/powerpoint/2010/main" val="92663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4A83E0D-D684-C745-910A-65BB3839AD7F}"/>
              </a:ext>
            </a:extLst>
          </p:cNvPr>
          <p:cNvGrpSpPr/>
          <p:nvPr/>
        </p:nvGrpSpPr>
        <p:grpSpPr>
          <a:xfrm>
            <a:off x="1727202" y="994668"/>
            <a:ext cx="4571999" cy="5004762"/>
            <a:chOff x="203201" y="994668"/>
            <a:chExt cx="4571999" cy="5004762"/>
          </a:xfrm>
        </p:grpSpPr>
        <p:pic>
          <p:nvPicPr>
            <p:cNvPr id="3" name="Picture 2">
              <a:extLst>
                <a:ext uri="{FF2B5EF4-FFF2-40B4-BE49-F238E27FC236}">
                  <a16:creationId xmlns:a16="http://schemas.microsoft.com/office/drawing/2014/main" id="{5824B94D-4A1C-9343-86E1-56C3525180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6700" y="1168399"/>
              <a:ext cx="3238500" cy="3911601"/>
            </a:xfrm>
            <a:prstGeom prst="rect">
              <a:avLst/>
            </a:prstGeom>
          </p:spPr>
        </p:pic>
        <p:pic>
          <p:nvPicPr>
            <p:cNvPr id="4" name="Picture 3">
              <a:extLst>
                <a:ext uri="{FF2B5EF4-FFF2-40B4-BE49-F238E27FC236}">
                  <a16:creationId xmlns:a16="http://schemas.microsoft.com/office/drawing/2014/main" id="{88EB026A-669E-1741-9695-0484C62539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3201" y="994668"/>
              <a:ext cx="1333500" cy="4085332"/>
            </a:xfrm>
            <a:prstGeom prst="rect">
              <a:avLst/>
            </a:prstGeom>
          </p:spPr>
        </p:pic>
        <p:pic>
          <p:nvPicPr>
            <p:cNvPr id="5" name="Picture 4">
              <a:extLst>
                <a:ext uri="{FF2B5EF4-FFF2-40B4-BE49-F238E27FC236}">
                  <a16:creationId xmlns:a16="http://schemas.microsoft.com/office/drawing/2014/main" id="{F6B5B658-4C9E-AB48-9E83-52366245DD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9184"/>
            <a:stretch/>
          </p:blipFill>
          <p:spPr>
            <a:xfrm>
              <a:off x="1422400" y="4864100"/>
              <a:ext cx="3212319" cy="1135330"/>
            </a:xfrm>
            <a:prstGeom prst="rect">
              <a:avLst/>
            </a:prstGeom>
          </p:spPr>
        </p:pic>
      </p:grpSp>
      <p:pic>
        <p:nvPicPr>
          <p:cNvPr id="6" name="Picture 5">
            <a:extLst>
              <a:ext uri="{FF2B5EF4-FFF2-40B4-BE49-F238E27FC236}">
                <a16:creationId xmlns:a16="http://schemas.microsoft.com/office/drawing/2014/main" id="{E7A567E7-7DBD-874C-A6BD-6B24F065F0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40500" y="1168400"/>
            <a:ext cx="457522" cy="4190999"/>
          </a:xfrm>
          <a:prstGeom prst="rect">
            <a:avLst/>
          </a:prstGeom>
        </p:spPr>
      </p:pic>
      <p:sp>
        <p:nvSpPr>
          <p:cNvPr id="8" name="TextBox 7">
            <a:extLst>
              <a:ext uri="{FF2B5EF4-FFF2-40B4-BE49-F238E27FC236}">
                <a16:creationId xmlns:a16="http://schemas.microsoft.com/office/drawing/2014/main" id="{4F2FC0A6-F124-D14F-B95D-9862F458F7C4}"/>
              </a:ext>
            </a:extLst>
          </p:cNvPr>
          <p:cNvSpPr txBox="1"/>
          <p:nvPr/>
        </p:nvSpPr>
        <p:spPr>
          <a:xfrm>
            <a:off x="1727201" y="197165"/>
            <a:ext cx="7798866" cy="523220"/>
          </a:xfrm>
          <a:prstGeom prst="rect">
            <a:avLst/>
          </a:prstGeom>
          <a:noFill/>
        </p:spPr>
        <p:txBody>
          <a:bodyPr wrap="none" rtlCol="0">
            <a:spAutoFit/>
          </a:bodyPr>
          <a:lstStyle/>
          <a:p>
            <a:r>
              <a:rPr lang="en-US" sz="2800" dirty="0">
                <a:solidFill>
                  <a:srgbClr val="2F19B3"/>
                </a:solidFill>
              </a:rPr>
              <a:t>Average Seasonal Cycle of CO</a:t>
            </a:r>
            <a:r>
              <a:rPr lang="en-US" sz="2800" baseline="-25000" dirty="0">
                <a:solidFill>
                  <a:srgbClr val="2F19B3"/>
                </a:solidFill>
              </a:rPr>
              <a:t>2</a:t>
            </a:r>
            <a:r>
              <a:rPr lang="en-US" sz="2800" dirty="0">
                <a:solidFill>
                  <a:srgbClr val="2F19B3"/>
                </a:solidFill>
              </a:rPr>
              <a:t> above Homer, Illinois:</a:t>
            </a:r>
          </a:p>
        </p:txBody>
      </p:sp>
      <p:sp>
        <p:nvSpPr>
          <p:cNvPr id="9" name="TextBox 8">
            <a:extLst>
              <a:ext uri="{FF2B5EF4-FFF2-40B4-BE49-F238E27FC236}">
                <a16:creationId xmlns:a16="http://schemas.microsoft.com/office/drawing/2014/main" id="{5B0C8075-9B64-4A42-B70D-0F4754271A3B}"/>
              </a:ext>
            </a:extLst>
          </p:cNvPr>
          <p:cNvSpPr txBox="1"/>
          <p:nvPr/>
        </p:nvSpPr>
        <p:spPr>
          <a:xfrm>
            <a:off x="6998022" y="2668002"/>
            <a:ext cx="1770100" cy="523220"/>
          </a:xfrm>
          <a:prstGeom prst="rect">
            <a:avLst/>
          </a:prstGeom>
          <a:noFill/>
        </p:spPr>
        <p:txBody>
          <a:bodyPr wrap="none" rtlCol="0">
            <a:spAutoFit/>
          </a:bodyPr>
          <a:lstStyle/>
          <a:p>
            <a:r>
              <a:rPr lang="en-US" sz="2800" dirty="0"/>
              <a:t>∆CO</a:t>
            </a:r>
            <a:r>
              <a:rPr lang="en-US" sz="2800" baseline="-25000" dirty="0"/>
              <a:t>2</a:t>
            </a:r>
            <a:r>
              <a:rPr lang="en-US" sz="2800" dirty="0"/>
              <a:t>, ppm</a:t>
            </a:r>
          </a:p>
        </p:txBody>
      </p:sp>
      <p:sp>
        <p:nvSpPr>
          <p:cNvPr id="10" name="Rectangle 9">
            <a:extLst>
              <a:ext uri="{FF2B5EF4-FFF2-40B4-BE49-F238E27FC236}">
                <a16:creationId xmlns:a16="http://schemas.microsoft.com/office/drawing/2014/main" id="{A9DC5418-1E61-894F-B135-7D310E6D3BBC}"/>
              </a:ext>
            </a:extLst>
          </p:cNvPr>
          <p:cNvSpPr/>
          <p:nvPr/>
        </p:nvSpPr>
        <p:spPr>
          <a:xfrm>
            <a:off x="6299201" y="5658656"/>
            <a:ext cx="3978269" cy="523220"/>
          </a:xfrm>
          <a:prstGeom prst="rect">
            <a:avLst/>
          </a:prstGeom>
        </p:spPr>
        <p:txBody>
          <a:bodyPr wrap="none">
            <a:spAutoFit/>
          </a:bodyPr>
          <a:lstStyle/>
          <a:p>
            <a:r>
              <a:rPr lang="en-US" sz="2800" dirty="0"/>
              <a:t> Sweeney et al., JGR, 2015</a:t>
            </a:r>
          </a:p>
        </p:txBody>
      </p:sp>
      <p:sp>
        <p:nvSpPr>
          <p:cNvPr id="11" name="Slide Number Placeholder 2">
            <a:extLst>
              <a:ext uri="{FF2B5EF4-FFF2-40B4-BE49-F238E27FC236}">
                <a16:creationId xmlns:a16="http://schemas.microsoft.com/office/drawing/2014/main" id="{D2E2D729-3862-264B-8B61-711D1769BDBE}"/>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29</a:t>
            </a:fld>
            <a:endParaRPr lang="en-US" sz="1000" dirty="0"/>
          </a:p>
        </p:txBody>
      </p:sp>
    </p:spTree>
    <p:extLst>
      <p:ext uri="{BB962C8B-B14F-4D97-AF65-F5344CB8AC3E}">
        <p14:creationId xmlns:p14="http://schemas.microsoft.com/office/powerpoint/2010/main" val="3252602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7740A1-6270-674A-B777-27081BEC9007}"/>
              </a:ext>
            </a:extLst>
          </p:cNvPr>
          <p:cNvSpPr>
            <a:spLocks noGrp="1"/>
          </p:cNvSpPr>
          <p:nvPr>
            <p:ph type="sldNum" idx="12"/>
          </p:nvPr>
        </p:nvSpPr>
        <p:spPr/>
        <p:txBody>
          <a:bodyPr/>
          <a:lstStyle/>
          <a:p>
            <a:fld id="{EFD5F82A-8E30-498B-83B2-24097812A9FB}" type="slidenum">
              <a:rPr lang="en-US" smtClean="0"/>
              <a:pPr/>
              <a:t>3</a:t>
            </a:fld>
            <a:endParaRPr lang="en-US"/>
          </a:p>
        </p:txBody>
      </p:sp>
      <p:sp>
        <p:nvSpPr>
          <p:cNvPr id="4" name="TextBox 3">
            <a:extLst>
              <a:ext uri="{FF2B5EF4-FFF2-40B4-BE49-F238E27FC236}">
                <a16:creationId xmlns:a16="http://schemas.microsoft.com/office/drawing/2014/main" id="{8EA94DAF-AF28-0D4C-8F24-73A131D1B2E1}"/>
              </a:ext>
            </a:extLst>
          </p:cNvPr>
          <p:cNvSpPr txBox="1"/>
          <p:nvPr/>
        </p:nvSpPr>
        <p:spPr>
          <a:xfrm>
            <a:off x="1975555" y="1328294"/>
            <a:ext cx="8240889" cy="3196131"/>
          </a:xfrm>
          <a:prstGeom prst="rect">
            <a:avLst/>
          </a:prstGeom>
          <a:noFill/>
        </p:spPr>
        <p:txBody>
          <a:bodyPr wrap="square" rtlCol="0">
            <a:spAutoFit/>
          </a:bodyPr>
          <a:lstStyle/>
          <a:p>
            <a:pPr marL="238115" indent="-238115">
              <a:spcBef>
                <a:spcPts val="1000"/>
              </a:spcBef>
              <a:buFont typeface="Arial"/>
              <a:buChar char="•"/>
            </a:pPr>
            <a:r>
              <a:rPr lang="en-US" sz="2667" dirty="0">
                <a:solidFill>
                  <a:srgbClr val="2318B4"/>
                </a:solidFill>
              </a:rPr>
              <a:t>Tracking Greenhouse Gases at the Global Scale</a:t>
            </a:r>
          </a:p>
          <a:p>
            <a:pPr marL="238115" indent="-238115">
              <a:spcBef>
                <a:spcPts val="1000"/>
              </a:spcBef>
              <a:buFont typeface="Arial"/>
              <a:buChar char="•"/>
            </a:pPr>
            <a:r>
              <a:rPr lang="en-US" sz="2667" dirty="0">
                <a:solidFill>
                  <a:srgbClr val="2318B4"/>
                </a:solidFill>
              </a:rPr>
              <a:t>Understanding Carbon Cycle Feedbacks</a:t>
            </a:r>
          </a:p>
          <a:p>
            <a:pPr marL="238115" indent="-238115">
              <a:spcBef>
                <a:spcPts val="1000"/>
              </a:spcBef>
              <a:buFont typeface="Arial"/>
              <a:buChar char="•"/>
            </a:pPr>
            <a:r>
              <a:rPr lang="en-US" sz="2667" dirty="0">
                <a:solidFill>
                  <a:srgbClr val="2318B4"/>
                </a:solidFill>
              </a:rPr>
              <a:t>Satellite Retrieval and Model Evaluation</a:t>
            </a:r>
          </a:p>
          <a:p>
            <a:pPr marL="238115" indent="-238115">
              <a:spcBef>
                <a:spcPts val="1000"/>
              </a:spcBef>
              <a:buFont typeface="Arial"/>
              <a:buChar char="•"/>
            </a:pPr>
            <a:r>
              <a:rPr lang="en-US" sz="2667" dirty="0">
                <a:solidFill>
                  <a:srgbClr val="2318B4"/>
                </a:solidFill>
              </a:rPr>
              <a:t>Monitoring Greenhouse Gases in the Upper Atmosphere</a:t>
            </a:r>
          </a:p>
          <a:p>
            <a:pPr marL="238115" indent="-238115">
              <a:spcBef>
                <a:spcPts val="1000"/>
              </a:spcBef>
              <a:buFont typeface="Arial"/>
              <a:buChar char="•"/>
            </a:pPr>
            <a:r>
              <a:rPr lang="en-US" sz="2667" dirty="0">
                <a:solidFill>
                  <a:srgbClr val="2318B4"/>
                </a:solidFill>
              </a:rPr>
              <a:t>Intensive Field Campaigns and Capacity Building</a:t>
            </a:r>
          </a:p>
          <a:p>
            <a:pPr marL="238115" indent="-238115">
              <a:spcBef>
                <a:spcPts val="1000"/>
              </a:spcBef>
              <a:buFont typeface="Arial"/>
              <a:buChar char="•"/>
            </a:pPr>
            <a:r>
              <a:rPr lang="en-US" sz="2667" dirty="0">
                <a:solidFill>
                  <a:srgbClr val="2318B4"/>
                </a:solidFill>
              </a:rPr>
              <a:t>Looking Forward</a:t>
            </a:r>
          </a:p>
        </p:txBody>
      </p:sp>
      <p:sp>
        <p:nvSpPr>
          <p:cNvPr id="6" name="Title 6">
            <a:extLst>
              <a:ext uri="{FF2B5EF4-FFF2-40B4-BE49-F238E27FC236}">
                <a16:creationId xmlns:a16="http://schemas.microsoft.com/office/drawing/2014/main" id="{75C05004-FE64-2440-99E3-E2E5021FD3BC}"/>
              </a:ext>
            </a:extLst>
          </p:cNvPr>
          <p:cNvSpPr>
            <a:spLocks noGrp="1"/>
          </p:cNvSpPr>
          <p:nvPr>
            <p:ph type="title"/>
          </p:nvPr>
        </p:nvSpPr>
        <p:spPr>
          <a:xfrm>
            <a:off x="2027813" y="106209"/>
            <a:ext cx="8147771" cy="952500"/>
          </a:xfrm>
        </p:spPr>
        <p:txBody>
          <a:bodyPr>
            <a:normAutofit/>
          </a:bodyPr>
          <a:lstStyle/>
          <a:p>
            <a:r>
              <a:rPr lang="en-US" sz="3200" dirty="0">
                <a:solidFill>
                  <a:srgbClr val="2318B4"/>
                </a:solidFill>
              </a:rPr>
              <a:t>Outline</a:t>
            </a:r>
          </a:p>
        </p:txBody>
      </p:sp>
    </p:spTree>
    <p:extLst>
      <p:ext uri="{BB962C8B-B14F-4D97-AF65-F5344CB8AC3E}">
        <p14:creationId xmlns:p14="http://schemas.microsoft.com/office/powerpoint/2010/main" val="3483269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7555" y="479040"/>
            <a:ext cx="4477346" cy="6101643"/>
          </a:xfrm>
          <a:prstGeom prst="rect">
            <a:avLst/>
          </a:prstGeom>
        </p:spPr>
      </p:pic>
      <p:sp>
        <p:nvSpPr>
          <p:cNvPr id="3" name="TextBox 2"/>
          <p:cNvSpPr txBox="1"/>
          <p:nvPr/>
        </p:nvSpPr>
        <p:spPr>
          <a:xfrm>
            <a:off x="1646733" y="148551"/>
            <a:ext cx="8396594" cy="400110"/>
          </a:xfrm>
          <a:prstGeom prst="rect">
            <a:avLst/>
          </a:prstGeom>
          <a:noFill/>
        </p:spPr>
        <p:txBody>
          <a:bodyPr wrap="none" rtlCol="0">
            <a:spAutoFit/>
          </a:bodyPr>
          <a:lstStyle/>
          <a:p>
            <a:r>
              <a:rPr lang="en-US" sz="2000" dirty="0">
                <a:solidFill>
                  <a:srgbClr val="2F19B3"/>
                </a:solidFill>
              </a:rPr>
              <a:t>Annual CO</a:t>
            </a:r>
            <a:r>
              <a:rPr lang="en-US" sz="2000" baseline="-25000" dirty="0">
                <a:solidFill>
                  <a:srgbClr val="2F19B3"/>
                </a:solidFill>
              </a:rPr>
              <a:t>2</a:t>
            </a:r>
            <a:r>
              <a:rPr lang="en-US" sz="2000" dirty="0">
                <a:solidFill>
                  <a:srgbClr val="2F19B3"/>
                </a:solidFill>
              </a:rPr>
              <a:t> Climatology above North America, from  Sweeney et al., JGR, 2015:</a:t>
            </a:r>
          </a:p>
        </p:txBody>
      </p:sp>
      <p:sp>
        <p:nvSpPr>
          <p:cNvPr id="5" name="TextBox 4">
            <a:extLst>
              <a:ext uri="{FF2B5EF4-FFF2-40B4-BE49-F238E27FC236}">
                <a16:creationId xmlns:a16="http://schemas.microsoft.com/office/drawing/2014/main" id="{338CD661-7EF7-1B46-A349-ACBDD47BDD55}"/>
              </a:ext>
            </a:extLst>
          </p:cNvPr>
          <p:cNvSpPr txBox="1"/>
          <p:nvPr/>
        </p:nvSpPr>
        <p:spPr>
          <a:xfrm>
            <a:off x="2171233" y="945603"/>
            <a:ext cx="1817613" cy="369332"/>
          </a:xfrm>
          <a:prstGeom prst="rect">
            <a:avLst/>
          </a:prstGeom>
          <a:solidFill>
            <a:schemeClr val="bg1"/>
          </a:solidFill>
          <a:ln>
            <a:solidFill>
              <a:srgbClr val="FF40FF"/>
            </a:solidFill>
          </a:ln>
        </p:spPr>
        <p:txBody>
          <a:bodyPr wrap="none" rtlCol="0">
            <a:spAutoFit/>
          </a:bodyPr>
          <a:lstStyle/>
          <a:p>
            <a:r>
              <a:rPr lang="en-US" dirty="0"/>
              <a:t>Poker Flat, Alaska</a:t>
            </a:r>
          </a:p>
        </p:txBody>
      </p:sp>
      <p:sp>
        <p:nvSpPr>
          <p:cNvPr id="7" name="TextBox 6">
            <a:extLst>
              <a:ext uri="{FF2B5EF4-FFF2-40B4-BE49-F238E27FC236}">
                <a16:creationId xmlns:a16="http://schemas.microsoft.com/office/drawing/2014/main" id="{9A5938E1-245B-3B41-918A-06FB366111A7}"/>
              </a:ext>
            </a:extLst>
          </p:cNvPr>
          <p:cNvSpPr txBox="1"/>
          <p:nvPr/>
        </p:nvSpPr>
        <p:spPr>
          <a:xfrm>
            <a:off x="3080038" y="5284458"/>
            <a:ext cx="816890" cy="369332"/>
          </a:xfrm>
          <a:prstGeom prst="rect">
            <a:avLst/>
          </a:prstGeom>
          <a:solidFill>
            <a:schemeClr val="bg1"/>
          </a:solidFill>
          <a:ln>
            <a:solidFill>
              <a:srgbClr val="FF40FF"/>
            </a:solidFill>
          </a:ln>
        </p:spPr>
        <p:txBody>
          <a:bodyPr wrap="none" rtlCol="0">
            <a:spAutoFit/>
          </a:bodyPr>
          <a:lstStyle/>
          <a:p>
            <a:r>
              <a:rPr lang="en-US" dirty="0"/>
              <a:t>Hawaii</a:t>
            </a:r>
          </a:p>
        </p:txBody>
      </p:sp>
      <p:sp>
        <p:nvSpPr>
          <p:cNvPr id="9" name="TextBox 8">
            <a:extLst>
              <a:ext uri="{FF2B5EF4-FFF2-40B4-BE49-F238E27FC236}">
                <a16:creationId xmlns:a16="http://schemas.microsoft.com/office/drawing/2014/main" id="{91D3E953-9FFD-CB49-9633-7A47617E8AE7}"/>
              </a:ext>
            </a:extLst>
          </p:cNvPr>
          <p:cNvSpPr txBox="1"/>
          <p:nvPr/>
        </p:nvSpPr>
        <p:spPr>
          <a:xfrm>
            <a:off x="5966228" y="2393854"/>
            <a:ext cx="1136530" cy="369332"/>
          </a:xfrm>
          <a:prstGeom prst="rect">
            <a:avLst/>
          </a:prstGeom>
          <a:solidFill>
            <a:schemeClr val="bg1"/>
          </a:solidFill>
          <a:ln>
            <a:solidFill>
              <a:srgbClr val="FF40FF"/>
            </a:solidFill>
          </a:ln>
        </p:spPr>
        <p:txBody>
          <a:bodyPr wrap="none" rtlCol="0">
            <a:spAutoFit/>
          </a:bodyPr>
          <a:lstStyle/>
          <a:p>
            <a:r>
              <a:rPr lang="en-US" dirty="0"/>
              <a:t>Wisconsin</a:t>
            </a:r>
          </a:p>
        </p:txBody>
      </p:sp>
      <p:pic>
        <p:nvPicPr>
          <p:cNvPr id="10" name="Picture 9">
            <a:extLst>
              <a:ext uri="{FF2B5EF4-FFF2-40B4-BE49-F238E27FC236}">
                <a16:creationId xmlns:a16="http://schemas.microsoft.com/office/drawing/2014/main" id="{6AF99065-A678-9C43-9C5A-67F5E5CA83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1630" y="764500"/>
            <a:ext cx="572298" cy="5242373"/>
          </a:xfrm>
          <a:prstGeom prst="rect">
            <a:avLst/>
          </a:prstGeom>
        </p:spPr>
      </p:pic>
      <p:sp>
        <p:nvSpPr>
          <p:cNvPr id="11" name="TextBox 10">
            <a:extLst>
              <a:ext uri="{FF2B5EF4-FFF2-40B4-BE49-F238E27FC236}">
                <a16:creationId xmlns:a16="http://schemas.microsoft.com/office/drawing/2014/main" id="{DB1FDCBA-0D58-0943-9213-3FFE4861138C}"/>
              </a:ext>
            </a:extLst>
          </p:cNvPr>
          <p:cNvSpPr txBox="1"/>
          <p:nvPr/>
        </p:nvSpPr>
        <p:spPr>
          <a:xfrm>
            <a:off x="8897900" y="2445206"/>
            <a:ext cx="1770100" cy="523220"/>
          </a:xfrm>
          <a:prstGeom prst="rect">
            <a:avLst/>
          </a:prstGeom>
          <a:noFill/>
        </p:spPr>
        <p:txBody>
          <a:bodyPr wrap="none" rtlCol="0">
            <a:spAutoFit/>
          </a:bodyPr>
          <a:lstStyle/>
          <a:p>
            <a:r>
              <a:rPr lang="en-US" sz="2800" dirty="0"/>
              <a:t>∆CO</a:t>
            </a:r>
            <a:r>
              <a:rPr lang="en-US" sz="2800" baseline="-25000" dirty="0"/>
              <a:t>2</a:t>
            </a:r>
            <a:r>
              <a:rPr lang="en-US" sz="2800" dirty="0"/>
              <a:t>, ppm</a:t>
            </a:r>
          </a:p>
        </p:txBody>
      </p:sp>
      <p:sp>
        <p:nvSpPr>
          <p:cNvPr id="6" name="TextBox 5">
            <a:extLst>
              <a:ext uri="{FF2B5EF4-FFF2-40B4-BE49-F238E27FC236}">
                <a16:creationId xmlns:a16="http://schemas.microsoft.com/office/drawing/2014/main" id="{B04B76A3-AFC2-F148-ACE8-ECBAC9732126}"/>
              </a:ext>
            </a:extLst>
          </p:cNvPr>
          <p:cNvSpPr txBox="1"/>
          <p:nvPr/>
        </p:nvSpPr>
        <p:spPr>
          <a:xfrm>
            <a:off x="8119384" y="5938601"/>
            <a:ext cx="1556323" cy="369332"/>
          </a:xfrm>
          <a:prstGeom prst="rect">
            <a:avLst/>
          </a:prstGeom>
          <a:solidFill>
            <a:schemeClr val="bg1"/>
          </a:solidFill>
          <a:ln>
            <a:solidFill>
              <a:srgbClr val="FF40FF"/>
            </a:solidFill>
          </a:ln>
        </p:spPr>
        <p:txBody>
          <a:bodyPr wrap="none" rtlCol="0">
            <a:spAutoFit/>
          </a:bodyPr>
          <a:lstStyle/>
          <a:p>
            <a:r>
              <a:rPr lang="en-US" dirty="0"/>
              <a:t>South Carolina</a:t>
            </a:r>
          </a:p>
        </p:txBody>
      </p:sp>
      <p:sp>
        <p:nvSpPr>
          <p:cNvPr id="12" name="Slide Number Placeholder 2">
            <a:extLst>
              <a:ext uri="{FF2B5EF4-FFF2-40B4-BE49-F238E27FC236}">
                <a16:creationId xmlns:a16="http://schemas.microsoft.com/office/drawing/2014/main" id="{FFEFA2F0-3932-3042-A270-1D0BDD1ACFFC}"/>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30</a:t>
            </a:fld>
            <a:endParaRPr lang="en-US" sz="1000" dirty="0"/>
          </a:p>
        </p:txBody>
      </p:sp>
    </p:spTree>
    <p:extLst>
      <p:ext uri="{BB962C8B-B14F-4D97-AF65-F5344CB8AC3E}">
        <p14:creationId xmlns:p14="http://schemas.microsoft.com/office/powerpoint/2010/main" val="47866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B45496D-BCFC-3D48-B69A-81B212BB14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3000" y="899584"/>
            <a:ext cx="6731000" cy="4778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ctangle 6">
            <a:extLst>
              <a:ext uri="{FF2B5EF4-FFF2-40B4-BE49-F238E27FC236}">
                <a16:creationId xmlns:a16="http://schemas.microsoft.com/office/drawing/2014/main" id="{A93C459C-01F7-2E4E-8FF6-6712F1E1B3DC}"/>
              </a:ext>
            </a:extLst>
          </p:cNvPr>
          <p:cNvSpPr>
            <a:spLocks noChangeArrowheads="1"/>
          </p:cNvSpPr>
          <p:nvPr/>
        </p:nvSpPr>
        <p:spPr bwMode="auto">
          <a:xfrm>
            <a:off x="3048000" y="2349500"/>
            <a:ext cx="6096000" cy="762000"/>
          </a:xfrm>
          <a:prstGeom prst="rect">
            <a:avLst/>
          </a:prstGeom>
          <a:noFill/>
          <a:ln w="38100">
            <a:solidFill>
              <a:srgbClr val="FF0000"/>
            </a:solidFill>
            <a:miter lim="800000"/>
            <a:headEnd/>
            <a:tailEnd/>
          </a:ln>
          <a:effectLst/>
          <a:extLst>
            <a:ext uri="{909E8E84-426E-40dd-AFC4-6F175D3DCCD1}">
              <a14:hiddenFill xmlns="" xmlns:a14="http://schemas.microsoft.com/office/drawing/2010/main">
                <a:solidFill>
                  <a:srgbClr val="FF9933">
                    <a:alpha val="50000"/>
                  </a:srgb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500"/>
          </a:p>
        </p:txBody>
      </p:sp>
      <p:sp>
        <p:nvSpPr>
          <p:cNvPr id="5" name="Rectangle 7">
            <a:extLst>
              <a:ext uri="{FF2B5EF4-FFF2-40B4-BE49-F238E27FC236}">
                <a16:creationId xmlns:a16="http://schemas.microsoft.com/office/drawing/2014/main" id="{01D163FD-574B-0B41-87BE-BE5CB252D6CA}"/>
              </a:ext>
            </a:extLst>
          </p:cNvPr>
          <p:cNvSpPr>
            <a:spLocks noChangeArrowheads="1"/>
          </p:cNvSpPr>
          <p:nvPr/>
        </p:nvSpPr>
        <p:spPr bwMode="auto">
          <a:xfrm>
            <a:off x="1640928" y="169043"/>
            <a:ext cx="591601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sz="2000" dirty="0">
                <a:solidFill>
                  <a:srgbClr val="2F19B3"/>
                </a:solidFill>
              </a:rPr>
              <a:t>Multi-species profiles provide powerful constraints on flux estimates:</a:t>
            </a:r>
          </a:p>
        </p:txBody>
      </p:sp>
      <p:sp>
        <p:nvSpPr>
          <p:cNvPr id="6" name="Text Box 8">
            <a:extLst>
              <a:ext uri="{FF2B5EF4-FFF2-40B4-BE49-F238E27FC236}">
                <a16:creationId xmlns:a16="http://schemas.microsoft.com/office/drawing/2014/main" id="{AFE9E381-FA78-3E4A-8B49-CAF4CB77955D}"/>
              </a:ext>
            </a:extLst>
          </p:cNvPr>
          <p:cNvSpPr txBox="1">
            <a:spLocks noChangeArrowheads="1"/>
          </p:cNvSpPr>
          <p:nvPr/>
        </p:nvSpPr>
        <p:spPr bwMode="auto">
          <a:xfrm>
            <a:off x="6223000" y="3175001"/>
            <a:ext cx="2794000" cy="1400383"/>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endParaRPr lang="en-US" sz="1500" dirty="0">
              <a:latin typeface="Times New Roman" charset="0"/>
            </a:endParaRPr>
          </a:p>
          <a:p>
            <a:pPr algn="l"/>
            <a:r>
              <a:rPr lang="en-US" sz="2000" dirty="0">
                <a:solidFill>
                  <a:srgbClr val="FF0000"/>
                </a:solidFill>
                <a:latin typeface="Times New Roman" charset="0"/>
              </a:rPr>
              <a:t>Strong anthropogenic influence</a:t>
            </a:r>
          </a:p>
          <a:p>
            <a:pPr algn="l"/>
            <a:endParaRPr lang="en-US" sz="1000" dirty="0">
              <a:solidFill>
                <a:srgbClr val="00FF00"/>
              </a:solidFill>
              <a:latin typeface="Times New Roman" charset="0"/>
            </a:endParaRPr>
          </a:p>
          <a:p>
            <a:pPr algn="l"/>
            <a:r>
              <a:rPr lang="en-US" sz="2000" dirty="0">
                <a:solidFill>
                  <a:schemeClr val="accent2"/>
                </a:solidFill>
                <a:latin typeface="Times New Roman" charset="0"/>
              </a:rPr>
              <a:t>Surface uptake</a:t>
            </a:r>
          </a:p>
        </p:txBody>
      </p:sp>
      <p:sp>
        <p:nvSpPr>
          <p:cNvPr id="7" name="Rectangle 9">
            <a:extLst>
              <a:ext uri="{FF2B5EF4-FFF2-40B4-BE49-F238E27FC236}">
                <a16:creationId xmlns:a16="http://schemas.microsoft.com/office/drawing/2014/main" id="{8DBC52EA-505D-E34A-B7DC-13F1DAB79B4A}"/>
              </a:ext>
            </a:extLst>
          </p:cNvPr>
          <p:cNvSpPr>
            <a:spLocks noChangeArrowheads="1"/>
          </p:cNvSpPr>
          <p:nvPr/>
        </p:nvSpPr>
        <p:spPr bwMode="auto">
          <a:xfrm>
            <a:off x="3048000" y="4572000"/>
            <a:ext cx="3048000" cy="762000"/>
          </a:xfrm>
          <a:prstGeom prst="rect">
            <a:avLst/>
          </a:prstGeom>
          <a:noFill/>
          <a:ln w="38100">
            <a:solidFill>
              <a:schemeClr val="accent2"/>
            </a:solidFill>
            <a:miter lim="800000"/>
            <a:headEnd/>
            <a:tailEnd/>
          </a:ln>
          <a:effectLst/>
          <a:extLst>
            <a:ext uri="{909E8E84-426E-40dd-AFC4-6F175D3DCCD1}">
              <a14:hiddenFill xmlns="" xmlns:a14="http://schemas.microsoft.com/office/drawing/2010/main">
                <a:solidFill>
                  <a:srgbClr val="FF9933">
                    <a:alpha val="50000"/>
                  </a:srgb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500">
              <a:solidFill>
                <a:srgbClr val="00FF00"/>
              </a:solidFill>
            </a:endParaRPr>
          </a:p>
        </p:txBody>
      </p:sp>
      <p:sp>
        <p:nvSpPr>
          <p:cNvPr id="8" name="Text Box 10">
            <a:extLst>
              <a:ext uri="{FF2B5EF4-FFF2-40B4-BE49-F238E27FC236}">
                <a16:creationId xmlns:a16="http://schemas.microsoft.com/office/drawing/2014/main" id="{58C5416E-9F86-EB42-96C3-E1F21F499286}"/>
              </a:ext>
            </a:extLst>
          </p:cNvPr>
          <p:cNvSpPr txBox="1">
            <a:spLocks noChangeArrowheads="1"/>
          </p:cNvSpPr>
          <p:nvPr/>
        </p:nvSpPr>
        <p:spPr bwMode="auto">
          <a:xfrm>
            <a:off x="8024812" y="101048"/>
            <a:ext cx="214142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t>Eastern USA (NHA)</a:t>
            </a:r>
          </a:p>
          <a:p>
            <a:r>
              <a:rPr lang="en-US" sz="2000" dirty="0"/>
              <a:t>Nov 2005</a:t>
            </a:r>
          </a:p>
          <a:p>
            <a:endParaRPr lang="en-US" sz="2000" dirty="0"/>
          </a:p>
        </p:txBody>
      </p:sp>
      <p:sp>
        <p:nvSpPr>
          <p:cNvPr id="9" name="Text Box 11">
            <a:extLst>
              <a:ext uri="{FF2B5EF4-FFF2-40B4-BE49-F238E27FC236}">
                <a16:creationId xmlns:a16="http://schemas.microsoft.com/office/drawing/2014/main" id="{9946AFAE-DB15-BE41-9FA0-777D0409EFD7}"/>
              </a:ext>
            </a:extLst>
          </p:cNvPr>
          <p:cNvSpPr txBox="1">
            <a:spLocks noChangeArrowheads="1"/>
          </p:cNvSpPr>
          <p:nvPr/>
        </p:nvSpPr>
        <p:spPr bwMode="auto">
          <a:xfrm>
            <a:off x="6286501" y="4635500"/>
            <a:ext cx="3476625" cy="553998"/>
          </a:xfrm>
          <a:prstGeom prst="rect">
            <a:avLst/>
          </a:prstGeom>
          <a:solidFill>
            <a:schemeClr val="bg1"/>
          </a:solidFill>
          <a:ln w="38100">
            <a:solidFill>
              <a:srgbClr val="FF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500">
                <a:solidFill>
                  <a:srgbClr val="FF00FF"/>
                </a:solidFill>
              </a:rPr>
              <a:t>Multiple species aid in quantitative source attribution for carbon gases.</a:t>
            </a:r>
          </a:p>
        </p:txBody>
      </p:sp>
      <p:sp>
        <p:nvSpPr>
          <p:cNvPr id="10" name="Text Box 12">
            <a:extLst>
              <a:ext uri="{FF2B5EF4-FFF2-40B4-BE49-F238E27FC236}">
                <a16:creationId xmlns:a16="http://schemas.microsoft.com/office/drawing/2014/main" id="{43ACFF30-B23D-B549-91AE-9B93F80D8A09}"/>
              </a:ext>
            </a:extLst>
          </p:cNvPr>
          <p:cNvSpPr txBox="1">
            <a:spLocks noChangeArrowheads="1"/>
          </p:cNvSpPr>
          <p:nvPr/>
        </p:nvSpPr>
        <p:spPr bwMode="auto">
          <a:xfrm>
            <a:off x="6858000" y="5343262"/>
            <a:ext cx="227075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500" dirty="0"/>
              <a:t>Courtesy of Steve Montzka</a:t>
            </a:r>
          </a:p>
        </p:txBody>
      </p:sp>
      <p:sp>
        <p:nvSpPr>
          <p:cNvPr id="11" name="Slide Number Placeholder 2">
            <a:extLst>
              <a:ext uri="{FF2B5EF4-FFF2-40B4-BE49-F238E27FC236}">
                <a16:creationId xmlns:a16="http://schemas.microsoft.com/office/drawing/2014/main" id="{3D82EFCC-83BA-284E-B836-50EFFAC376CC}"/>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31</a:t>
            </a:fld>
            <a:endParaRPr lang="en-US" sz="1000" dirty="0"/>
          </a:p>
        </p:txBody>
      </p:sp>
    </p:spTree>
    <p:extLst>
      <p:ext uri="{BB962C8B-B14F-4D97-AF65-F5344CB8AC3E}">
        <p14:creationId xmlns:p14="http://schemas.microsoft.com/office/powerpoint/2010/main" val="255980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Conferences&amp;Presentations\2018GMAC\CO2_13CO2_figure.jpg">
            <a:extLst>
              <a:ext uri="{FF2B5EF4-FFF2-40B4-BE49-F238E27FC236}">
                <a16:creationId xmlns:a16="http://schemas.microsoft.com/office/drawing/2014/main" id="{BEA0D3DE-D121-6C40-8B99-A670EF8A62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103363" y="610723"/>
            <a:ext cx="7721198" cy="4186048"/>
          </a:xfrm>
          <a:prstGeom prst="rect">
            <a:avLst/>
          </a:prstGeom>
          <a:noFill/>
          <a:ln>
            <a:noFill/>
          </a:ln>
        </p:spPr>
      </p:pic>
      <p:sp>
        <p:nvSpPr>
          <p:cNvPr id="4" name="TextBox 3">
            <a:extLst>
              <a:ext uri="{FF2B5EF4-FFF2-40B4-BE49-F238E27FC236}">
                <a16:creationId xmlns:a16="http://schemas.microsoft.com/office/drawing/2014/main" id="{1AFEB818-511A-A64C-9C9F-6ADB8B1C5EDE}"/>
              </a:ext>
            </a:extLst>
          </p:cNvPr>
          <p:cNvSpPr txBox="1"/>
          <p:nvPr/>
        </p:nvSpPr>
        <p:spPr>
          <a:xfrm>
            <a:off x="1849477" y="4776303"/>
            <a:ext cx="8700807" cy="923330"/>
          </a:xfrm>
          <a:prstGeom prst="rect">
            <a:avLst/>
          </a:prstGeom>
          <a:noFill/>
        </p:spPr>
        <p:txBody>
          <a:bodyPr wrap="square" rtlCol="0">
            <a:spAutoFit/>
          </a:bodyPr>
          <a:lstStyle/>
          <a:p>
            <a:pPr marL="285750" indent="-285750">
              <a:buFont typeface="Arial" panose="020B0604020202020204" pitchFamily="34" charset="0"/>
              <a:buChar char="•"/>
            </a:pPr>
            <a:r>
              <a:rPr lang="en-US" dirty="0"/>
              <a:t>Monthly anomalies (thin lines) of atmospheric CO</a:t>
            </a:r>
            <a:r>
              <a:rPr lang="en-US" baseline="-25000" dirty="0"/>
              <a:t>2</a:t>
            </a:r>
            <a:r>
              <a:rPr lang="en-US" dirty="0"/>
              <a:t> and δ</a:t>
            </a:r>
            <a:r>
              <a:rPr lang="en-US" baseline="30000" dirty="0"/>
              <a:t>13</a:t>
            </a:r>
            <a:r>
              <a:rPr lang="en-US" dirty="0"/>
              <a:t>CO</a:t>
            </a:r>
            <a:r>
              <a:rPr lang="en-US" baseline="-25000" dirty="0"/>
              <a:t>2</a:t>
            </a:r>
            <a:r>
              <a:rPr lang="en-US" dirty="0"/>
              <a:t> averaged across North American sampling sites.</a:t>
            </a:r>
          </a:p>
          <a:p>
            <a:pPr marL="285750" indent="-285750">
              <a:buFont typeface="Arial" panose="020B0604020202020204" pitchFamily="34" charset="0"/>
              <a:buChar char="•"/>
            </a:pPr>
            <a:r>
              <a:rPr lang="en-US" dirty="0"/>
              <a:t>δ</a:t>
            </a:r>
            <a:r>
              <a:rPr lang="en-US" baseline="30000" dirty="0"/>
              <a:t>13</a:t>
            </a:r>
            <a:r>
              <a:rPr lang="en-US" dirty="0"/>
              <a:t>CO</a:t>
            </a:r>
            <a:r>
              <a:rPr lang="en-US" baseline="-25000" dirty="0"/>
              <a:t>2</a:t>
            </a:r>
            <a:r>
              <a:rPr lang="en-US" dirty="0"/>
              <a:t> provides information about how plants respond to drought stress.</a:t>
            </a:r>
          </a:p>
        </p:txBody>
      </p:sp>
      <p:sp>
        <p:nvSpPr>
          <p:cNvPr id="5" name="TextBox 4">
            <a:extLst>
              <a:ext uri="{FF2B5EF4-FFF2-40B4-BE49-F238E27FC236}">
                <a16:creationId xmlns:a16="http://schemas.microsoft.com/office/drawing/2014/main" id="{EBB6B62D-E025-DA4C-BA91-3127A5821801}"/>
              </a:ext>
            </a:extLst>
          </p:cNvPr>
          <p:cNvSpPr txBox="1"/>
          <p:nvPr/>
        </p:nvSpPr>
        <p:spPr>
          <a:xfrm>
            <a:off x="1524000" y="169526"/>
            <a:ext cx="8207962" cy="707886"/>
          </a:xfrm>
          <a:prstGeom prst="rect">
            <a:avLst/>
          </a:prstGeom>
          <a:noFill/>
        </p:spPr>
        <p:txBody>
          <a:bodyPr wrap="square" rtlCol="0">
            <a:spAutoFit/>
          </a:bodyPr>
          <a:lstStyle/>
          <a:p>
            <a:pPr lvl="1">
              <a:spcBef>
                <a:spcPts val="1000"/>
              </a:spcBef>
            </a:pPr>
            <a:r>
              <a:rPr lang="en-US" sz="2000" dirty="0">
                <a:solidFill>
                  <a:srgbClr val="0000FF"/>
                </a:solidFill>
              </a:rPr>
              <a:t>CO</a:t>
            </a:r>
            <a:r>
              <a:rPr lang="en-US" sz="2000" baseline="-25000" dirty="0">
                <a:solidFill>
                  <a:srgbClr val="0000FF"/>
                </a:solidFill>
              </a:rPr>
              <a:t>2</a:t>
            </a:r>
            <a:r>
              <a:rPr lang="en-US" sz="2000" dirty="0">
                <a:solidFill>
                  <a:srgbClr val="0000FF"/>
                </a:solidFill>
              </a:rPr>
              <a:t> and </a:t>
            </a:r>
            <a:r>
              <a:rPr lang="en-US" sz="2000" baseline="30000" dirty="0">
                <a:solidFill>
                  <a:srgbClr val="0000FF"/>
                </a:solidFill>
              </a:rPr>
              <a:t>13</a:t>
            </a:r>
            <a:r>
              <a:rPr lang="en-US" sz="2000" dirty="0">
                <a:solidFill>
                  <a:srgbClr val="0000FF"/>
                </a:solidFill>
              </a:rPr>
              <a:t>CO</a:t>
            </a:r>
            <a:r>
              <a:rPr lang="en-US" sz="2000" baseline="-25000" dirty="0">
                <a:solidFill>
                  <a:srgbClr val="0000FF"/>
                </a:solidFill>
              </a:rPr>
              <a:t>2</a:t>
            </a:r>
            <a:r>
              <a:rPr lang="en-US" sz="2000" dirty="0">
                <a:solidFill>
                  <a:srgbClr val="0000FF"/>
                </a:solidFill>
              </a:rPr>
              <a:t> anomalies over North America are correlated with large-scale climate anomalies:</a:t>
            </a:r>
            <a:endParaRPr lang="en-US" sz="2000" dirty="0"/>
          </a:p>
        </p:txBody>
      </p:sp>
      <p:sp>
        <p:nvSpPr>
          <p:cNvPr id="6" name="TextBox 5">
            <a:extLst>
              <a:ext uri="{FF2B5EF4-FFF2-40B4-BE49-F238E27FC236}">
                <a16:creationId xmlns:a16="http://schemas.microsoft.com/office/drawing/2014/main" id="{BCC0183C-6080-2547-AB78-5E036161C9EB}"/>
              </a:ext>
            </a:extLst>
          </p:cNvPr>
          <p:cNvSpPr txBox="1"/>
          <p:nvPr/>
        </p:nvSpPr>
        <p:spPr>
          <a:xfrm>
            <a:off x="7166706" y="5835450"/>
            <a:ext cx="2792496" cy="646331"/>
          </a:xfrm>
          <a:prstGeom prst="rect">
            <a:avLst/>
          </a:prstGeom>
          <a:noFill/>
          <a:ln w="38100">
            <a:solidFill>
              <a:srgbClr val="FF40FF"/>
            </a:solidFill>
          </a:ln>
        </p:spPr>
        <p:txBody>
          <a:bodyPr wrap="none" rtlCol="0">
            <a:spAutoFit/>
          </a:bodyPr>
          <a:lstStyle/>
          <a:p>
            <a:r>
              <a:rPr lang="en-US" dirty="0"/>
              <a:t>GMAC Talk by Lei Hu</a:t>
            </a:r>
          </a:p>
          <a:p>
            <a:r>
              <a:rPr lang="en-US" dirty="0"/>
              <a:t>Poster by Ivar van der </a:t>
            </a:r>
            <a:r>
              <a:rPr lang="en-US" dirty="0" err="1"/>
              <a:t>Velde</a:t>
            </a:r>
            <a:endParaRPr lang="en-US" dirty="0"/>
          </a:p>
        </p:txBody>
      </p:sp>
      <p:sp>
        <p:nvSpPr>
          <p:cNvPr id="7" name="Slide Number Placeholder 2">
            <a:extLst>
              <a:ext uri="{FF2B5EF4-FFF2-40B4-BE49-F238E27FC236}">
                <a16:creationId xmlns:a16="http://schemas.microsoft.com/office/drawing/2014/main" id="{2346AC66-37FF-CC44-B00E-A782E1F96669}"/>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32</a:t>
            </a:fld>
            <a:endParaRPr lang="en-US" sz="1000" dirty="0"/>
          </a:p>
        </p:txBody>
      </p:sp>
    </p:spTree>
    <p:extLst>
      <p:ext uri="{BB962C8B-B14F-4D97-AF65-F5344CB8AC3E}">
        <p14:creationId xmlns:p14="http://schemas.microsoft.com/office/powerpoint/2010/main" val="271948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33</a:t>
            </a:fld>
            <a:endParaRPr lang="en-US"/>
          </a:p>
        </p:txBody>
      </p:sp>
      <p:sp>
        <p:nvSpPr>
          <p:cNvPr id="14" name="TextBox 13">
            <a:extLst>
              <a:ext uri="{FF2B5EF4-FFF2-40B4-BE49-F238E27FC236}">
                <a16:creationId xmlns:a16="http://schemas.microsoft.com/office/drawing/2014/main" id="{4BC24049-00D4-9241-970F-9906322A6586}"/>
              </a:ext>
            </a:extLst>
          </p:cNvPr>
          <p:cNvSpPr txBox="1"/>
          <p:nvPr/>
        </p:nvSpPr>
        <p:spPr>
          <a:xfrm>
            <a:off x="1524000" y="169526"/>
            <a:ext cx="8207962" cy="707886"/>
          </a:xfrm>
          <a:prstGeom prst="rect">
            <a:avLst/>
          </a:prstGeom>
          <a:noFill/>
        </p:spPr>
        <p:txBody>
          <a:bodyPr wrap="square" rtlCol="0">
            <a:spAutoFit/>
          </a:bodyPr>
          <a:lstStyle/>
          <a:p>
            <a:pPr lvl="1">
              <a:spcBef>
                <a:spcPts val="1000"/>
              </a:spcBef>
            </a:pPr>
            <a:r>
              <a:rPr lang="en-US" sz="2000" dirty="0">
                <a:solidFill>
                  <a:srgbClr val="0000FF"/>
                </a:solidFill>
              </a:rPr>
              <a:t>Radiocarbon over North America shows decreasing trend due to  global fossil fuel emissions and local depletion due to local fossil fuel sources:</a:t>
            </a:r>
            <a:endParaRPr lang="en-US" sz="2000" dirty="0"/>
          </a:p>
        </p:txBody>
      </p:sp>
      <p:pic>
        <p:nvPicPr>
          <p:cNvPr id="7" name="Picture 6">
            <a:extLst>
              <a:ext uri="{FF2B5EF4-FFF2-40B4-BE49-F238E27FC236}">
                <a16:creationId xmlns:a16="http://schemas.microsoft.com/office/drawing/2014/main" id="{322A87F5-B456-5E48-A15F-4C7A87AFEBF5}"/>
              </a:ext>
            </a:extLst>
          </p:cNvPr>
          <p:cNvPicPr>
            <a:picLocks noChangeAspect="1"/>
          </p:cNvPicPr>
          <p:nvPr/>
        </p:nvPicPr>
        <p:blipFill>
          <a:blip r:embed="rId3"/>
          <a:stretch>
            <a:fillRect/>
          </a:stretch>
        </p:blipFill>
        <p:spPr>
          <a:xfrm>
            <a:off x="1524000" y="1140417"/>
            <a:ext cx="9144000" cy="4577166"/>
          </a:xfrm>
          <a:prstGeom prst="rect">
            <a:avLst/>
          </a:prstGeom>
        </p:spPr>
      </p:pic>
      <p:sp>
        <p:nvSpPr>
          <p:cNvPr id="19" name="TextBox 18">
            <a:extLst>
              <a:ext uri="{FF2B5EF4-FFF2-40B4-BE49-F238E27FC236}">
                <a16:creationId xmlns:a16="http://schemas.microsoft.com/office/drawing/2014/main" id="{E5F5C013-90A8-EB4F-B436-E2669C74CD80}"/>
              </a:ext>
            </a:extLst>
          </p:cNvPr>
          <p:cNvSpPr txBox="1"/>
          <p:nvPr/>
        </p:nvSpPr>
        <p:spPr>
          <a:xfrm>
            <a:off x="3129060" y="3312485"/>
            <a:ext cx="1790875" cy="369332"/>
          </a:xfrm>
          <a:prstGeom prst="rect">
            <a:avLst/>
          </a:prstGeom>
          <a:noFill/>
        </p:spPr>
        <p:txBody>
          <a:bodyPr wrap="none" rtlCol="0">
            <a:spAutoFit/>
          </a:bodyPr>
          <a:lstStyle/>
          <a:p>
            <a:r>
              <a:rPr lang="en-US" dirty="0">
                <a:solidFill>
                  <a:srgbClr val="0033CC"/>
                </a:solidFill>
              </a:rPr>
              <a:t>Altitude &gt; 3.5 km</a:t>
            </a:r>
          </a:p>
        </p:txBody>
      </p:sp>
      <p:grpSp>
        <p:nvGrpSpPr>
          <p:cNvPr id="17" name="Group 16">
            <a:extLst>
              <a:ext uri="{FF2B5EF4-FFF2-40B4-BE49-F238E27FC236}">
                <a16:creationId xmlns:a16="http://schemas.microsoft.com/office/drawing/2014/main" id="{788799F4-9825-EC4F-A8DA-0CA302343898}"/>
              </a:ext>
            </a:extLst>
          </p:cNvPr>
          <p:cNvGrpSpPr/>
          <p:nvPr/>
        </p:nvGrpSpPr>
        <p:grpSpPr>
          <a:xfrm>
            <a:off x="1524000" y="1149462"/>
            <a:ext cx="9144000" cy="4559077"/>
            <a:chOff x="0" y="1149461"/>
            <a:chExt cx="9144000" cy="4559077"/>
          </a:xfrm>
        </p:grpSpPr>
        <p:pic>
          <p:nvPicPr>
            <p:cNvPr id="16" name="Picture 15">
              <a:extLst>
                <a:ext uri="{FF2B5EF4-FFF2-40B4-BE49-F238E27FC236}">
                  <a16:creationId xmlns:a16="http://schemas.microsoft.com/office/drawing/2014/main" id="{0AAD300F-26D7-4847-8C9E-80A34DFB58CF}"/>
                </a:ext>
              </a:extLst>
            </p:cNvPr>
            <p:cNvPicPr>
              <a:picLocks noChangeAspect="1"/>
            </p:cNvPicPr>
            <p:nvPr/>
          </p:nvPicPr>
          <p:blipFill>
            <a:blip r:embed="rId4"/>
            <a:stretch>
              <a:fillRect/>
            </a:stretch>
          </p:blipFill>
          <p:spPr>
            <a:xfrm>
              <a:off x="0" y="1149461"/>
              <a:ext cx="9144000" cy="4559077"/>
            </a:xfrm>
            <a:prstGeom prst="rect">
              <a:avLst/>
            </a:prstGeom>
          </p:spPr>
        </p:pic>
        <p:sp>
          <p:nvSpPr>
            <p:cNvPr id="13" name="TextBox 12">
              <a:extLst>
                <a:ext uri="{FF2B5EF4-FFF2-40B4-BE49-F238E27FC236}">
                  <a16:creationId xmlns:a16="http://schemas.microsoft.com/office/drawing/2014/main" id="{352EFF11-FC3B-844A-9E5A-1142481BE33E}"/>
                </a:ext>
              </a:extLst>
            </p:cNvPr>
            <p:cNvSpPr txBox="1"/>
            <p:nvPr/>
          </p:nvSpPr>
          <p:spPr>
            <a:xfrm>
              <a:off x="1610315" y="3317735"/>
              <a:ext cx="1987082" cy="646331"/>
            </a:xfrm>
            <a:prstGeom prst="rect">
              <a:avLst/>
            </a:prstGeom>
            <a:noFill/>
          </p:spPr>
          <p:txBody>
            <a:bodyPr wrap="none" rtlCol="0">
              <a:spAutoFit/>
            </a:bodyPr>
            <a:lstStyle/>
            <a:p>
              <a:r>
                <a:rPr lang="en-US" dirty="0">
                  <a:solidFill>
                    <a:srgbClr val="0033CC"/>
                  </a:solidFill>
                </a:rPr>
                <a:t>Altitude &gt; 3.5 km</a:t>
              </a:r>
            </a:p>
            <a:p>
              <a:r>
                <a:rPr lang="en-US" dirty="0">
                  <a:solidFill>
                    <a:srgbClr val="FF40FF"/>
                  </a:solidFill>
                </a:rPr>
                <a:t>Most Polluted Sites</a:t>
              </a:r>
            </a:p>
          </p:txBody>
        </p:sp>
        <p:cxnSp>
          <p:nvCxnSpPr>
            <p:cNvPr id="9" name="Straight Arrow Connector 8">
              <a:extLst>
                <a:ext uri="{FF2B5EF4-FFF2-40B4-BE49-F238E27FC236}">
                  <a16:creationId xmlns:a16="http://schemas.microsoft.com/office/drawing/2014/main" id="{78C201EB-E83A-1042-B0EE-E6C9B0B98393}"/>
                </a:ext>
              </a:extLst>
            </p:cNvPr>
            <p:cNvCxnSpPr>
              <a:cxnSpLocks/>
            </p:cNvCxnSpPr>
            <p:nvPr/>
          </p:nvCxnSpPr>
          <p:spPr>
            <a:xfrm>
              <a:off x="3749238" y="2526123"/>
              <a:ext cx="1" cy="47746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11">
              <a:extLst>
                <a:ext uri="{FF2B5EF4-FFF2-40B4-BE49-F238E27FC236}">
                  <a16:creationId xmlns:a16="http://schemas.microsoft.com/office/drawing/2014/main" id="{F3C86C61-4C09-BA48-9F7D-43C9FC2DB80C}"/>
                </a:ext>
              </a:extLst>
            </p:cNvPr>
            <p:cNvSpPr txBox="1">
              <a:spLocks noChangeArrowheads="1"/>
            </p:cNvSpPr>
            <p:nvPr/>
          </p:nvSpPr>
          <p:spPr bwMode="auto">
            <a:xfrm>
              <a:off x="2512226" y="2580191"/>
              <a:ext cx="11674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10 ppm </a:t>
              </a:r>
              <a:r>
                <a:rPr lang="en-US" sz="1800" dirty="0" err="1"/>
                <a:t>C</a:t>
              </a:r>
              <a:r>
                <a:rPr lang="en-US" sz="1800" baseline="-25000" dirty="0" err="1"/>
                <a:t>ff</a:t>
              </a:r>
              <a:endParaRPr lang="en-US" sz="1800" baseline="-25000" dirty="0"/>
            </a:p>
          </p:txBody>
        </p:sp>
      </p:grpSp>
      <p:sp>
        <p:nvSpPr>
          <p:cNvPr id="21" name="TextBox 20">
            <a:extLst>
              <a:ext uri="{FF2B5EF4-FFF2-40B4-BE49-F238E27FC236}">
                <a16:creationId xmlns:a16="http://schemas.microsoft.com/office/drawing/2014/main" id="{893BFC97-82E8-6646-B7A8-EA4F61BA4203}"/>
              </a:ext>
            </a:extLst>
          </p:cNvPr>
          <p:cNvSpPr txBox="1"/>
          <p:nvPr/>
        </p:nvSpPr>
        <p:spPr>
          <a:xfrm>
            <a:off x="5203662" y="5774405"/>
            <a:ext cx="5198795" cy="369332"/>
          </a:xfrm>
          <a:prstGeom prst="rect">
            <a:avLst/>
          </a:prstGeom>
          <a:noFill/>
          <a:ln w="38100">
            <a:solidFill>
              <a:srgbClr val="FF40FF"/>
            </a:solidFill>
          </a:ln>
        </p:spPr>
        <p:txBody>
          <a:bodyPr wrap="none" rtlCol="0">
            <a:spAutoFit/>
          </a:bodyPr>
          <a:lstStyle/>
          <a:p>
            <a:r>
              <a:rPr lang="en-US" dirty="0"/>
              <a:t>GMAC Presentations by  John Miller and </a:t>
            </a:r>
            <a:r>
              <a:rPr lang="en-US" dirty="0" err="1"/>
              <a:t>Sourish</a:t>
            </a:r>
            <a:r>
              <a:rPr lang="en-US" dirty="0"/>
              <a:t> </a:t>
            </a:r>
            <a:r>
              <a:rPr lang="en-US" dirty="0" err="1"/>
              <a:t>Basu</a:t>
            </a:r>
            <a:endParaRPr lang="en-US" dirty="0"/>
          </a:p>
        </p:txBody>
      </p:sp>
      <p:sp>
        <p:nvSpPr>
          <p:cNvPr id="12" name="Slide Number Placeholder 2">
            <a:extLst>
              <a:ext uri="{FF2B5EF4-FFF2-40B4-BE49-F238E27FC236}">
                <a16:creationId xmlns:a16="http://schemas.microsoft.com/office/drawing/2014/main" id="{64EBA19D-BE31-AE46-B132-BFD115701FC8}"/>
              </a:ext>
            </a:extLst>
          </p:cNvPr>
          <p:cNvSpPr txBox="1">
            <a:spLocks/>
          </p:cNvSpPr>
          <p:nvPr/>
        </p:nvSpPr>
        <p:spPr>
          <a:xfrm>
            <a:off x="8737603" y="6436227"/>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D5F82A-8E30-498B-83B2-24097812A9FB}" type="slidenum">
              <a:rPr lang="en-US" sz="1000" smtClean="0"/>
              <a:pPr/>
              <a:t>33</a:t>
            </a:fld>
            <a:endParaRPr lang="en-US" sz="1000" dirty="0"/>
          </a:p>
        </p:txBody>
      </p:sp>
    </p:spTree>
    <p:extLst>
      <p:ext uri="{BB962C8B-B14F-4D97-AF65-F5344CB8AC3E}">
        <p14:creationId xmlns:p14="http://schemas.microsoft.com/office/powerpoint/2010/main" val="2020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97B8B7-5F94-DD4A-A0FB-34F10BF0B215}"/>
              </a:ext>
            </a:extLst>
          </p:cNvPr>
          <p:cNvGrpSpPr/>
          <p:nvPr/>
        </p:nvGrpSpPr>
        <p:grpSpPr>
          <a:xfrm>
            <a:off x="2407331" y="224637"/>
            <a:ext cx="7010938" cy="5341346"/>
            <a:chOff x="2407331" y="456285"/>
            <a:chExt cx="7010938" cy="5341346"/>
          </a:xfrm>
        </p:grpSpPr>
        <p:pic>
          <p:nvPicPr>
            <p:cNvPr id="5" name="Picture 4">
              <a:extLst>
                <a:ext uri="{FF2B5EF4-FFF2-40B4-BE49-F238E27FC236}">
                  <a16:creationId xmlns:a16="http://schemas.microsoft.com/office/drawing/2014/main" id="{A3BE21C9-07D3-A04C-A8E3-8110AE8187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7331" y="456285"/>
              <a:ext cx="7010938" cy="5341346"/>
            </a:xfrm>
            <a:prstGeom prst="rect">
              <a:avLst/>
            </a:prstGeom>
            <a:effectLst/>
          </p:spPr>
        </p:pic>
        <p:sp>
          <p:nvSpPr>
            <p:cNvPr id="17" name="Rectangle 16">
              <a:extLst>
                <a:ext uri="{FF2B5EF4-FFF2-40B4-BE49-F238E27FC236}">
                  <a16:creationId xmlns:a16="http://schemas.microsoft.com/office/drawing/2014/main" id="{9AAD48C0-65D9-9340-A3DE-5A4D84CBD0A6}"/>
                </a:ext>
              </a:extLst>
            </p:cNvPr>
            <p:cNvSpPr/>
            <p:nvPr/>
          </p:nvSpPr>
          <p:spPr>
            <a:xfrm>
              <a:off x="2801992" y="542058"/>
              <a:ext cx="1745624" cy="8534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AEBDF47-7657-D141-8904-BE89E520F178}"/>
              </a:ext>
            </a:extLst>
          </p:cNvPr>
          <p:cNvSpPr txBox="1"/>
          <p:nvPr/>
        </p:nvSpPr>
        <p:spPr>
          <a:xfrm>
            <a:off x="1432560" y="126855"/>
            <a:ext cx="8207962" cy="461665"/>
          </a:xfrm>
          <a:prstGeom prst="rect">
            <a:avLst/>
          </a:prstGeom>
          <a:noFill/>
        </p:spPr>
        <p:txBody>
          <a:bodyPr wrap="square" rtlCol="0">
            <a:spAutoFit/>
          </a:bodyPr>
          <a:lstStyle/>
          <a:p>
            <a:pPr lvl="1">
              <a:spcBef>
                <a:spcPts val="1000"/>
              </a:spcBef>
            </a:pPr>
            <a:r>
              <a:rPr lang="en-US" sz="2400" dirty="0">
                <a:solidFill>
                  <a:srgbClr val="2F19B3"/>
                </a:solidFill>
              </a:rPr>
              <a:t>Methane and Hydrocarbon trends over North America:</a:t>
            </a:r>
          </a:p>
        </p:txBody>
      </p:sp>
      <p:sp>
        <p:nvSpPr>
          <p:cNvPr id="2" name="TextBox 1">
            <a:extLst>
              <a:ext uri="{FF2B5EF4-FFF2-40B4-BE49-F238E27FC236}">
                <a16:creationId xmlns:a16="http://schemas.microsoft.com/office/drawing/2014/main" id="{045D418E-36D9-5949-A55F-7DA8141116CC}"/>
              </a:ext>
            </a:extLst>
          </p:cNvPr>
          <p:cNvSpPr txBox="1"/>
          <p:nvPr/>
        </p:nvSpPr>
        <p:spPr>
          <a:xfrm>
            <a:off x="8416123" y="4679701"/>
            <a:ext cx="3089244" cy="369332"/>
          </a:xfrm>
          <a:prstGeom prst="rect">
            <a:avLst/>
          </a:prstGeom>
          <a:noFill/>
          <a:ln w="38100">
            <a:solidFill>
              <a:srgbClr val="FF40FF"/>
            </a:solidFill>
          </a:ln>
        </p:spPr>
        <p:txBody>
          <a:bodyPr wrap="none" rtlCol="0">
            <a:spAutoFit/>
          </a:bodyPr>
          <a:lstStyle/>
          <a:p>
            <a:r>
              <a:rPr lang="en-US" dirty="0"/>
              <a:t>GMAC Presentation by Xin Lan</a:t>
            </a:r>
          </a:p>
        </p:txBody>
      </p:sp>
      <p:sp>
        <p:nvSpPr>
          <p:cNvPr id="4" name="TextBox 3">
            <a:extLst>
              <a:ext uri="{FF2B5EF4-FFF2-40B4-BE49-F238E27FC236}">
                <a16:creationId xmlns:a16="http://schemas.microsoft.com/office/drawing/2014/main" id="{E144A2D5-004A-8D47-9857-AB9437679765}"/>
              </a:ext>
            </a:extLst>
          </p:cNvPr>
          <p:cNvSpPr txBox="1"/>
          <p:nvPr/>
        </p:nvSpPr>
        <p:spPr>
          <a:xfrm>
            <a:off x="1889864" y="5497624"/>
            <a:ext cx="8095382"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Methane trends are only observed at a few sites near oil and gas development</a:t>
            </a:r>
          </a:p>
          <a:p>
            <a:pPr marL="285750" indent="-285750">
              <a:buFont typeface="Arial" panose="020B0604020202020204" pitchFamily="34" charset="0"/>
              <a:buChar char="•"/>
            </a:pPr>
            <a:r>
              <a:rPr lang="en-US" dirty="0"/>
              <a:t>Increasing propane and ethane trends are observed at many sites</a:t>
            </a:r>
          </a:p>
        </p:txBody>
      </p:sp>
      <p:sp>
        <p:nvSpPr>
          <p:cNvPr id="9" name="Slide Number Placeholder 2">
            <a:extLst>
              <a:ext uri="{FF2B5EF4-FFF2-40B4-BE49-F238E27FC236}">
                <a16:creationId xmlns:a16="http://schemas.microsoft.com/office/drawing/2014/main" id="{3720CD7E-96D7-4E4C-A50C-D7F020D89D38}"/>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34</a:t>
            </a:fld>
            <a:endParaRPr lang="en-US" sz="1000" dirty="0"/>
          </a:p>
        </p:txBody>
      </p:sp>
      <p:cxnSp>
        <p:nvCxnSpPr>
          <p:cNvPr id="10" name="Straight Arrow Connector 9">
            <a:extLst>
              <a:ext uri="{FF2B5EF4-FFF2-40B4-BE49-F238E27FC236}">
                <a16:creationId xmlns:a16="http://schemas.microsoft.com/office/drawing/2014/main" id="{34E22D0B-A963-9E4D-B331-E87C8E73DCF2}"/>
              </a:ext>
            </a:extLst>
          </p:cNvPr>
          <p:cNvCxnSpPr>
            <a:cxnSpLocks/>
          </p:cNvCxnSpPr>
          <p:nvPr/>
        </p:nvCxnSpPr>
        <p:spPr>
          <a:xfrm>
            <a:off x="9768060" y="3122396"/>
            <a:ext cx="0" cy="49987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BFFC369-B0FE-144D-90B9-1F8F13D1C701}"/>
              </a:ext>
            </a:extLst>
          </p:cNvPr>
          <p:cNvSpPr txBox="1"/>
          <p:nvPr/>
        </p:nvSpPr>
        <p:spPr>
          <a:xfrm>
            <a:off x="9790174" y="3187666"/>
            <a:ext cx="857927" cy="369332"/>
          </a:xfrm>
          <a:prstGeom prst="rect">
            <a:avLst/>
          </a:prstGeom>
          <a:noFill/>
        </p:spPr>
        <p:txBody>
          <a:bodyPr wrap="none" rtlCol="0">
            <a:spAutoFit/>
          </a:bodyPr>
          <a:lstStyle/>
          <a:p>
            <a:r>
              <a:rPr lang="en-US" dirty="0"/>
              <a:t>10%/</a:t>
            </a:r>
            <a:r>
              <a:rPr lang="en-US" dirty="0" err="1"/>
              <a:t>yr</a:t>
            </a:r>
            <a:endParaRPr lang="en-US" dirty="0"/>
          </a:p>
        </p:txBody>
      </p:sp>
      <p:sp>
        <p:nvSpPr>
          <p:cNvPr id="15" name="Rectangle 14">
            <a:extLst>
              <a:ext uri="{FF2B5EF4-FFF2-40B4-BE49-F238E27FC236}">
                <a16:creationId xmlns:a16="http://schemas.microsoft.com/office/drawing/2014/main" id="{4FFC0498-789E-3B41-BEEB-477FC07F7820}"/>
              </a:ext>
            </a:extLst>
          </p:cNvPr>
          <p:cNvSpPr/>
          <p:nvPr/>
        </p:nvSpPr>
        <p:spPr>
          <a:xfrm>
            <a:off x="9683194" y="2934497"/>
            <a:ext cx="1026294" cy="853440"/>
          </a:xfrm>
          <a:prstGeom prst="rect">
            <a:avLst/>
          </a:prstGeom>
          <a:no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0FCA6A1-B9FB-B848-9B28-F226C7646EC0}"/>
              </a:ext>
            </a:extLst>
          </p:cNvPr>
          <p:cNvPicPr>
            <a:picLocks noChangeAspect="1"/>
          </p:cNvPicPr>
          <p:nvPr/>
        </p:nvPicPr>
        <p:blipFill rotWithShape="1">
          <a:blip r:embed="rId3">
            <a:extLst>
              <a:ext uri="{28A0092B-C50C-407E-A947-70E740481C1C}">
                <a14:useLocalDpi xmlns:a14="http://schemas.microsoft.com/office/drawing/2010/main"/>
              </a:ext>
            </a:extLst>
          </a:blip>
          <a:srcRect l="6521" t="3568" r="69820" b="83307"/>
          <a:stretch/>
        </p:blipFill>
        <p:spPr>
          <a:xfrm>
            <a:off x="9094343" y="1530755"/>
            <a:ext cx="2488060" cy="1051610"/>
          </a:xfrm>
          <a:prstGeom prst="rect">
            <a:avLst/>
          </a:prstGeom>
          <a:effectLst/>
        </p:spPr>
      </p:pic>
    </p:spTree>
    <p:extLst>
      <p:ext uri="{BB962C8B-B14F-4D97-AF65-F5344CB8AC3E}">
        <p14:creationId xmlns:p14="http://schemas.microsoft.com/office/powerpoint/2010/main" val="3040032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4567" y="5886632"/>
            <a:ext cx="4988802" cy="323165"/>
          </a:xfrm>
          <a:prstGeom prst="rect">
            <a:avLst/>
          </a:prstGeom>
          <a:noFill/>
        </p:spPr>
        <p:txBody>
          <a:bodyPr wrap="none" rtlCol="0">
            <a:spAutoFit/>
          </a:bodyPr>
          <a:lstStyle/>
          <a:p>
            <a:r>
              <a:rPr lang="en-US" sz="1500" dirty="0">
                <a:solidFill>
                  <a:srgbClr val="2F19B3"/>
                </a:solidFill>
              </a:rPr>
              <a:t>http://</a:t>
            </a:r>
            <a:r>
              <a:rPr lang="en-US" sz="1500" dirty="0" err="1">
                <a:solidFill>
                  <a:srgbClr val="2F19B3"/>
                </a:solidFill>
              </a:rPr>
              <a:t>www.esrl.noaa.gov</a:t>
            </a:r>
            <a:r>
              <a:rPr lang="en-US" sz="1500" dirty="0">
                <a:solidFill>
                  <a:srgbClr val="2F19B3"/>
                </a:solidFill>
              </a:rPr>
              <a:t>/</a:t>
            </a:r>
            <a:r>
              <a:rPr lang="en-US" sz="1500" dirty="0" err="1">
                <a:solidFill>
                  <a:srgbClr val="2F19B3"/>
                </a:solidFill>
              </a:rPr>
              <a:t>gmd</a:t>
            </a:r>
            <a:r>
              <a:rPr lang="en-US" sz="1500" dirty="0">
                <a:solidFill>
                  <a:srgbClr val="2F19B3"/>
                </a:solidFill>
              </a:rPr>
              <a:t>/</a:t>
            </a:r>
            <a:r>
              <a:rPr lang="en-US" sz="1500" dirty="0" err="1">
                <a:solidFill>
                  <a:srgbClr val="2F19B3"/>
                </a:solidFill>
              </a:rPr>
              <a:t>ccgg</a:t>
            </a:r>
            <a:r>
              <a:rPr lang="en-US" sz="1500" dirty="0">
                <a:solidFill>
                  <a:srgbClr val="2F19B3"/>
                </a:solidFill>
              </a:rPr>
              <a:t>/</a:t>
            </a:r>
            <a:r>
              <a:rPr lang="en-US" sz="1500" dirty="0" err="1">
                <a:solidFill>
                  <a:srgbClr val="2F19B3"/>
                </a:solidFill>
              </a:rPr>
              <a:t>carbontracker-lagrange</a:t>
            </a:r>
            <a:r>
              <a:rPr lang="en-US" sz="1500" dirty="0">
                <a:solidFill>
                  <a:srgbClr val="2F19B3"/>
                </a:solidFill>
              </a:rPr>
              <a:t>/</a:t>
            </a:r>
          </a:p>
        </p:txBody>
      </p:sp>
      <p:pic>
        <p:nvPicPr>
          <p:cNvPr id="6" name="Picture 5"/>
          <p:cNvPicPr>
            <a:picLocks noChangeAspect="1"/>
          </p:cNvPicPr>
          <p:nvPr/>
        </p:nvPicPr>
        <p:blipFill>
          <a:blip r:embed="rId2"/>
          <a:stretch>
            <a:fillRect/>
          </a:stretch>
        </p:blipFill>
        <p:spPr>
          <a:xfrm>
            <a:off x="1910112" y="149902"/>
            <a:ext cx="8535697" cy="5673777"/>
          </a:xfrm>
          <a:prstGeom prst="rect">
            <a:avLst/>
          </a:prstGeom>
        </p:spPr>
      </p:pic>
      <p:sp>
        <p:nvSpPr>
          <p:cNvPr id="4" name="Slide Number Placeholder 2">
            <a:extLst>
              <a:ext uri="{FF2B5EF4-FFF2-40B4-BE49-F238E27FC236}">
                <a16:creationId xmlns:a16="http://schemas.microsoft.com/office/drawing/2014/main" id="{C5DFE1C5-CF94-D945-B8DB-D01B7F652FE2}"/>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35</a:t>
            </a:fld>
            <a:endParaRPr lang="en-US" sz="1000" dirty="0"/>
          </a:p>
        </p:txBody>
      </p:sp>
    </p:spTree>
    <p:extLst>
      <p:ext uri="{BB962C8B-B14F-4D97-AF65-F5344CB8AC3E}">
        <p14:creationId xmlns:p14="http://schemas.microsoft.com/office/powerpoint/2010/main" val="1833059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3190" y="-1314"/>
            <a:ext cx="6858000" cy="783556"/>
          </a:xfrm>
        </p:spPr>
        <p:txBody>
          <a:bodyPr>
            <a:noAutofit/>
          </a:bodyPr>
          <a:lstStyle/>
          <a:p>
            <a:r>
              <a:rPr lang="en-US" sz="2333" dirty="0">
                <a:solidFill>
                  <a:srgbClr val="2F19B3"/>
                </a:solidFill>
              </a:rPr>
              <a:t>CT Lagrange versus CT2016 Fluxes:  Long-term Mean</a:t>
            </a:r>
          </a:p>
        </p:txBody>
      </p:sp>
      <p:pic>
        <p:nvPicPr>
          <p:cNvPr id="5" name="Picture 4"/>
          <p:cNvPicPr/>
          <p:nvPr/>
        </p:nvPicPr>
        <p:blipFill>
          <a:blip r:embed="rId2">
            <a:extLst>
              <a:ext uri="{28A0092B-C50C-407E-A947-70E740481C1C}">
                <a14:useLocalDpi xmlns:a14="http://schemas.microsoft.com/office/drawing/2010/main"/>
              </a:ext>
            </a:extLst>
          </a:blip>
          <a:srcRect/>
          <a:stretch>
            <a:fillRect/>
          </a:stretch>
        </p:blipFill>
        <p:spPr bwMode="auto">
          <a:xfrm>
            <a:off x="2946304" y="1084289"/>
            <a:ext cx="5672891" cy="3710795"/>
          </a:xfrm>
          <a:prstGeom prst="rect">
            <a:avLst/>
          </a:prstGeom>
          <a:noFill/>
          <a:ln>
            <a:noFill/>
          </a:ln>
        </p:spPr>
      </p:pic>
      <p:sp>
        <p:nvSpPr>
          <p:cNvPr id="6" name="TextBox 5"/>
          <p:cNvSpPr txBox="1"/>
          <p:nvPr/>
        </p:nvSpPr>
        <p:spPr>
          <a:xfrm>
            <a:off x="4186109" y="643629"/>
            <a:ext cx="3727314" cy="323165"/>
          </a:xfrm>
          <a:prstGeom prst="rect">
            <a:avLst/>
          </a:prstGeom>
          <a:noFill/>
        </p:spPr>
        <p:txBody>
          <a:bodyPr wrap="square" rtlCol="0">
            <a:spAutoFit/>
          </a:bodyPr>
          <a:lstStyle/>
          <a:p>
            <a:pPr algn="ctr"/>
            <a:r>
              <a:rPr lang="en-US" sz="1500" dirty="0"/>
              <a:t>Multi-Year Monthly Averages (2007 – 2015)</a:t>
            </a:r>
          </a:p>
        </p:txBody>
      </p:sp>
      <p:sp>
        <p:nvSpPr>
          <p:cNvPr id="7" name="TextBox 6"/>
          <p:cNvSpPr txBox="1"/>
          <p:nvPr/>
        </p:nvSpPr>
        <p:spPr>
          <a:xfrm>
            <a:off x="3463145" y="2538498"/>
            <a:ext cx="3025569" cy="605422"/>
          </a:xfrm>
          <a:prstGeom prst="rect">
            <a:avLst/>
          </a:prstGeom>
          <a:noFill/>
        </p:spPr>
        <p:txBody>
          <a:bodyPr wrap="square" rtlCol="0">
            <a:spAutoFit/>
          </a:bodyPr>
          <a:lstStyle/>
          <a:p>
            <a:r>
              <a:rPr lang="en-US" sz="1667" dirty="0" err="1">
                <a:solidFill>
                  <a:srgbClr val="0000FF"/>
                </a:solidFill>
              </a:rPr>
              <a:t>CarbonTracker</a:t>
            </a:r>
            <a:r>
              <a:rPr lang="en-US" sz="1667" dirty="0">
                <a:solidFill>
                  <a:srgbClr val="0000FF"/>
                </a:solidFill>
              </a:rPr>
              <a:t> v2016 (CT)</a:t>
            </a:r>
          </a:p>
          <a:p>
            <a:r>
              <a:rPr lang="en-US" sz="1667" dirty="0" err="1">
                <a:solidFill>
                  <a:srgbClr val="FF0000"/>
                </a:solidFill>
              </a:rPr>
              <a:t>CarbonTracker</a:t>
            </a:r>
            <a:r>
              <a:rPr lang="en-US" sz="1667" dirty="0">
                <a:solidFill>
                  <a:srgbClr val="FF0000"/>
                </a:solidFill>
              </a:rPr>
              <a:t>-Lagrange(CTL)</a:t>
            </a:r>
          </a:p>
        </p:txBody>
      </p:sp>
      <p:sp>
        <p:nvSpPr>
          <p:cNvPr id="10" name="TextBox 9">
            <a:extLst>
              <a:ext uri="{FF2B5EF4-FFF2-40B4-BE49-F238E27FC236}">
                <a16:creationId xmlns:a16="http://schemas.microsoft.com/office/drawing/2014/main" id="{D133D891-0AF4-5246-AC63-C93DDA02290A}"/>
              </a:ext>
            </a:extLst>
          </p:cNvPr>
          <p:cNvSpPr txBox="1"/>
          <p:nvPr/>
        </p:nvSpPr>
        <p:spPr>
          <a:xfrm>
            <a:off x="8619195" y="1694936"/>
            <a:ext cx="2943370" cy="369332"/>
          </a:xfrm>
          <a:prstGeom prst="rect">
            <a:avLst/>
          </a:prstGeom>
          <a:noFill/>
          <a:ln w="38100">
            <a:solidFill>
              <a:srgbClr val="FF40FF"/>
            </a:solidFill>
          </a:ln>
        </p:spPr>
        <p:txBody>
          <a:bodyPr wrap="none" rtlCol="0">
            <a:spAutoFit/>
          </a:bodyPr>
          <a:lstStyle/>
          <a:p>
            <a:r>
              <a:rPr lang="en-US" dirty="0"/>
              <a:t>GMAC Presentation by Lei Hu</a:t>
            </a:r>
          </a:p>
        </p:txBody>
      </p:sp>
      <p:sp>
        <p:nvSpPr>
          <p:cNvPr id="12" name="TextBox 11">
            <a:extLst>
              <a:ext uri="{FF2B5EF4-FFF2-40B4-BE49-F238E27FC236}">
                <a16:creationId xmlns:a16="http://schemas.microsoft.com/office/drawing/2014/main" id="{28F5BCBA-F8C1-3645-B7CF-5965785D0A1A}"/>
              </a:ext>
            </a:extLst>
          </p:cNvPr>
          <p:cNvSpPr txBox="1"/>
          <p:nvPr/>
        </p:nvSpPr>
        <p:spPr>
          <a:xfrm>
            <a:off x="7480763" y="4969437"/>
            <a:ext cx="2715039" cy="646331"/>
          </a:xfrm>
          <a:prstGeom prst="rect">
            <a:avLst/>
          </a:prstGeom>
          <a:noFill/>
          <a:ln w="38100">
            <a:solidFill>
              <a:srgbClr val="2F19B3"/>
            </a:solidFill>
          </a:ln>
        </p:spPr>
        <p:txBody>
          <a:bodyPr wrap="none" rtlCol="0">
            <a:spAutoFit/>
          </a:bodyPr>
          <a:lstStyle/>
          <a:p>
            <a:r>
              <a:rPr lang="en-US" dirty="0"/>
              <a:t>CT2016: -0.56±1.29 PgCyr</a:t>
            </a:r>
            <a:r>
              <a:rPr lang="en-US" baseline="30000" dirty="0"/>
              <a:t>-1</a:t>
            </a:r>
          </a:p>
          <a:p>
            <a:r>
              <a:rPr lang="en-US" dirty="0"/>
              <a:t>CT-L:       -0.70±0.92 PgCyr</a:t>
            </a:r>
            <a:r>
              <a:rPr lang="en-US" baseline="30000" dirty="0"/>
              <a:t>-1</a:t>
            </a:r>
            <a:endParaRPr lang="en-US" dirty="0"/>
          </a:p>
        </p:txBody>
      </p:sp>
      <p:sp>
        <p:nvSpPr>
          <p:cNvPr id="2" name="TextBox 1">
            <a:extLst>
              <a:ext uri="{FF2B5EF4-FFF2-40B4-BE49-F238E27FC236}">
                <a16:creationId xmlns:a16="http://schemas.microsoft.com/office/drawing/2014/main" id="{A3DE6766-4B90-F14A-A6CC-507BEB7728C6}"/>
              </a:ext>
            </a:extLst>
          </p:cNvPr>
          <p:cNvSpPr txBox="1"/>
          <p:nvPr/>
        </p:nvSpPr>
        <p:spPr>
          <a:xfrm>
            <a:off x="1746495" y="5125324"/>
            <a:ext cx="5003800" cy="646331"/>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t>Net </a:t>
            </a:r>
            <a:r>
              <a:rPr lang="en-US" dirty="0" err="1"/>
              <a:t>biospheric</a:t>
            </a:r>
            <a:r>
              <a:rPr lang="en-US" dirty="0"/>
              <a:t> uptake is similar despite very different atmospheric transport models</a:t>
            </a:r>
          </a:p>
        </p:txBody>
      </p:sp>
      <p:sp>
        <p:nvSpPr>
          <p:cNvPr id="9" name="Slide Number Placeholder 2">
            <a:extLst>
              <a:ext uri="{FF2B5EF4-FFF2-40B4-BE49-F238E27FC236}">
                <a16:creationId xmlns:a16="http://schemas.microsoft.com/office/drawing/2014/main" id="{7C8D67A2-C892-6A4F-AAB3-28055237811D}"/>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36</a:t>
            </a:fld>
            <a:endParaRPr lang="en-US" sz="1000" dirty="0"/>
          </a:p>
        </p:txBody>
      </p:sp>
    </p:spTree>
    <p:extLst>
      <p:ext uri="{BB962C8B-B14F-4D97-AF65-F5344CB8AC3E}">
        <p14:creationId xmlns:p14="http://schemas.microsoft.com/office/powerpoint/2010/main" val="319883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521" y="132672"/>
            <a:ext cx="7057557" cy="1143000"/>
          </a:xfrm>
        </p:spPr>
        <p:txBody>
          <a:bodyPr>
            <a:normAutofit/>
          </a:bodyPr>
          <a:lstStyle/>
          <a:p>
            <a:r>
              <a:rPr lang="en-US" sz="2333" dirty="0">
                <a:solidFill>
                  <a:srgbClr val="2F19B3"/>
                </a:solidFill>
              </a:rPr>
              <a:t>CT-L terrestrial CO</a:t>
            </a:r>
            <a:r>
              <a:rPr lang="en-US" sz="2333" baseline="-25000" dirty="0">
                <a:solidFill>
                  <a:srgbClr val="2F19B3"/>
                </a:solidFill>
              </a:rPr>
              <a:t>2</a:t>
            </a:r>
            <a:r>
              <a:rPr lang="en-US" sz="2333" dirty="0">
                <a:solidFill>
                  <a:srgbClr val="2F19B3"/>
                </a:solidFill>
              </a:rPr>
              <a:t> fluxes show  emergent and persistent response to ENSO</a:t>
            </a:r>
          </a:p>
        </p:txBody>
      </p:sp>
      <p:pic>
        <p:nvPicPr>
          <p:cNvPr id="3" name="Picture 2" descr="H:\CTL-co2\summary_results_forPaper\NACO2Flux_AnnualAnomalies.jpg"/>
          <p:cNvPicPr/>
          <p:nvPr/>
        </p:nvPicPr>
        <p:blipFill>
          <a:blip r:embed="rId3">
            <a:extLst>
              <a:ext uri="{28A0092B-C50C-407E-A947-70E740481C1C}">
                <a14:useLocalDpi xmlns:a14="http://schemas.microsoft.com/office/drawing/2010/main"/>
              </a:ext>
            </a:extLst>
          </a:blip>
          <a:srcRect/>
          <a:stretch>
            <a:fillRect/>
          </a:stretch>
        </p:blipFill>
        <p:spPr bwMode="auto">
          <a:xfrm>
            <a:off x="2493075" y="1245041"/>
            <a:ext cx="7098003" cy="4066987"/>
          </a:xfrm>
          <a:prstGeom prst="rect">
            <a:avLst/>
          </a:prstGeom>
          <a:noFill/>
          <a:ln>
            <a:noFill/>
          </a:ln>
        </p:spPr>
      </p:pic>
      <p:sp>
        <p:nvSpPr>
          <p:cNvPr id="5" name="Right Brace 4"/>
          <p:cNvSpPr/>
          <p:nvPr/>
        </p:nvSpPr>
        <p:spPr>
          <a:xfrm rot="5400000">
            <a:off x="5121739" y="3994747"/>
            <a:ext cx="168244" cy="1062724"/>
          </a:xfrm>
          <a:prstGeom prst="rightBrace">
            <a:avLst/>
          </a:prstGeom>
          <a:noFill/>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sp>
        <p:nvSpPr>
          <p:cNvPr id="6" name="Right Brace 5"/>
          <p:cNvSpPr/>
          <p:nvPr/>
        </p:nvSpPr>
        <p:spPr>
          <a:xfrm rot="5400000">
            <a:off x="8642436" y="4018197"/>
            <a:ext cx="168244" cy="1062724"/>
          </a:xfrm>
          <a:prstGeom prst="rightBrace">
            <a:avLst/>
          </a:prstGeom>
          <a:noFill/>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sp>
        <p:nvSpPr>
          <p:cNvPr id="7" name="TextBox 6"/>
          <p:cNvSpPr txBox="1"/>
          <p:nvPr/>
        </p:nvSpPr>
        <p:spPr>
          <a:xfrm>
            <a:off x="4540797" y="4631574"/>
            <a:ext cx="1292444" cy="451342"/>
          </a:xfrm>
          <a:prstGeom prst="rect">
            <a:avLst/>
          </a:prstGeom>
          <a:noFill/>
        </p:spPr>
        <p:txBody>
          <a:bodyPr wrap="square" rtlCol="0">
            <a:spAutoFit/>
          </a:bodyPr>
          <a:lstStyle/>
          <a:p>
            <a:pPr algn="ctr"/>
            <a:r>
              <a:rPr lang="en-US" sz="2333" dirty="0">
                <a:solidFill>
                  <a:srgbClr val="FF0000"/>
                </a:solidFill>
              </a:rPr>
              <a:t>El Niño </a:t>
            </a:r>
          </a:p>
        </p:txBody>
      </p:sp>
      <p:sp>
        <p:nvSpPr>
          <p:cNvPr id="8" name="TextBox 7"/>
          <p:cNvSpPr txBox="1"/>
          <p:nvPr/>
        </p:nvSpPr>
        <p:spPr>
          <a:xfrm>
            <a:off x="8089897" y="4632455"/>
            <a:ext cx="1322507" cy="451342"/>
          </a:xfrm>
          <a:prstGeom prst="rect">
            <a:avLst/>
          </a:prstGeom>
          <a:noFill/>
        </p:spPr>
        <p:txBody>
          <a:bodyPr wrap="square" rtlCol="0">
            <a:spAutoFit/>
          </a:bodyPr>
          <a:lstStyle/>
          <a:p>
            <a:pPr algn="ctr"/>
            <a:r>
              <a:rPr lang="en-US" sz="2333" dirty="0">
                <a:solidFill>
                  <a:srgbClr val="FF0000"/>
                </a:solidFill>
              </a:rPr>
              <a:t>El Niño </a:t>
            </a:r>
          </a:p>
        </p:txBody>
      </p:sp>
      <p:sp>
        <p:nvSpPr>
          <p:cNvPr id="9" name="Right Brace 8"/>
          <p:cNvSpPr/>
          <p:nvPr/>
        </p:nvSpPr>
        <p:spPr>
          <a:xfrm rot="16200000">
            <a:off x="5446237" y="-363056"/>
            <a:ext cx="248351" cy="4613129"/>
          </a:xfrm>
          <a:prstGeom prst="rightBrace">
            <a:avLst/>
          </a:prstGeom>
          <a:noFill/>
          <a:ln w="381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sp>
        <p:nvSpPr>
          <p:cNvPr id="10" name="TextBox 9"/>
          <p:cNvSpPr txBox="1"/>
          <p:nvPr/>
        </p:nvSpPr>
        <p:spPr>
          <a:xfrm>
            <a:off x="4881574" y="1414991"/>
            <a:ext cx="1494582" cy="451342"/>
          </a:xfrm>
          <a:prstGeom prst="rect">
            <a:avLst/>
          </a:prstGeom>
          <a:noFill/>
        </p:spPr>
        <p:txBody>
          <a:bodyPr wrap="square" rtlCol="0">
            <a:spAutoFit/>
          </a:bodyPr>
          <a:lstStyle/>
          <a:p>
            <a:pPr algn="ctr"/>
            <a:r>
              <a:rPr lang="en-US" sz="2333" dirty="0">
                <a:solidFill>
                  <a:srgbClr val="008000"/>
                </a:solidFill>
              </a:rPr>
              <a:t>La Niña</a:t>
            </a:r>
          </a:p>
        </p:txBody>
      </p:sp>
      <p:sp>
        <p:nvSpPr>
          <p:cNvPr id="12" name="TextBox 11">
            <a:extLst>
              <a:ext uri="{FF2B5EF4-FFF2-40B4-BE49-F238E27FC236}">
                <a16:creationId xmlns:a16="http://schemas.microsoft.com/office/drawing/2014/main" id="{EEF60292-9658-CD4B-A2BE-437F01DED51A}"/>
              </a:ext>
            </a:extLst>
          </p:cNvPr>
          <p:cNvSpPr txBox="1"/>
          <p:nvPr/>
        </p:nvSpPr>
        <p:spPr>
          <a:xfrm>
            <a:off x="6909572" y="5531702"/>
            <a:ext cx="2943370" cy="369332"/>
          </a:xfrm>
          <a:prstGeom prst="rect">
            <a:avLst/>
          </a:prstGeom>
          <a:noFill/>
          <a:ln w="38100">
            <a:solidFill>
              <a:srgbClr val="FF40FF"/>
            </a:solidFill>
          </a:ln>
        </p:spPr>
        <p:txBody>
          <a:bodyPr wrap="none" rtlCol="0">
            <a:spAutoFit/>
          </a:bodyPr>
          <a:lstStyle/>
          <a:p>
            <a:r>
              <a:rPr lang="en-US" dirty="0"/>
              <a:t>GMAC Presentation by Lei Hu</a:t>
            </a:r>
          </a:p>
        </p:txBody>
      </p:sp>
      <p:sp>
        <p:nvSpPr>
          <p:cNvPr id="11" name="Slide Number Placeholder 2">
            <a:extLst>
              <a:ext uri="{FF2B5EF4-FFF2-40B4-BE49-F238E27FC236}">
                <a16:creationId xmlns:a16="http://schemas.microsoft.com/office/drawing/2014/main" id="{B61FE2CE-F814-D94D-A590-D7D5E476EDB2}"/>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37</a:t>
            </a:fld>
            <a:endParaRPr lang="en-US" sz="1000" dirty="0"/>
          </a:p>
        </p:txBody>
      </p:sp>
    </p:spTree>
    <p:extLst>
      <p:ext uri="{BB962C8B-B14F-4D97-AF65-F5344CB8AC3E}">
        <p14:creationId xmlns:p14="http://schemas.microsoft.com/office/powerpoint/2010/main" val="835919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CEEEA-C8BD-8745-AC7F-942239BA0B46}"/>
              </a:ext>
            </a:extLst>
          </p:cNvPr>
          <p:cNvPicPr>
            <a:picLocks noChangeAspect="1"/>
          </p:cNvPicPr>
          <p:nvPr/>
        </p:nvPicPr>
        <p:blipFill>
          <a:blip r:embed="rId3"/>
          <a:stretch>
            <a:fillRect/>
          </a:stretch>
        </p:blipFill>
        <p:spPr>
          <a:xfrm>
            <a:off x="1716558" y="205226"/>
            <a:ext cx="3706061" cy="3198526"/>
          </a:xfrm>
          <a:prstGeom prst="rect">
            <a:avLst/>
          </a:prstGeom>
          <a:ln>
            <a:solidFill>
              <a:schemeClr val="tx1"/>
            </a:solidFill>
          </a:ln>
        </p:spPr>
      </p:pic>
      <p:pic>
        <p:nvPicPr>
          <p:cNvPr id="3" name="Picture 2">
            <a:extLst>
              <a:ext uri="{FF2B5EF4-FFF2-40B4-BE49-F238E27FC236}">
                <a16:creationId xmlns:a16="http://schemas.microsoft.com/office/drawing/2014/main" id="{E01D9B0E-B057-4B4F-ADE1-1E40D34A1297}"/>
              </a:ext>
            </a:extLst>
          </p:cNvPr>
          <p:cNvPicPr>
            <a:picLocks noChangeAspect="1"/>
          </p:cNvPicPr>
          <p:nvPr/>
        </p:nvPicPr>
        <p:blipFill>
          <a:blip r:embed="rId4"/>
          <a:stretch>
            <a:fillRect/>
          </a:stretch>
        </p:blipFill>
        <p:spPr>
          <a:xfrm>
            <a:off x="3569587" y="3094196"/>
            <a:ext cx="6790544" cy="2900396"/>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0FE77770-6766-544D-889D-7615CBA19CCD}"/>
              </a:ext>
            </a:extLst>
          </p:cNvPr>
          <p:cNvSpPr txBox="1"/>
          <p:nvPr/>
        </p:nvSpPr>
        <p:spPr>
          <a:xfrm>
            <a:off x="5638229" y="604161"/>
            <a:ext cx="4721902" cy="1200329"/>
          </a:xfrm>
          <a:prstGeom prst="rect">
            <a:avLst/>
          </a:prstGeom>
          <a:noFill/>
          <a:ln w="38100">
            <a:solidFill>
              <a:srgbClr val="0033CC"/>
            </a:solidFill>
          </a:ln>
        </p:spPr>
        <p:txBody>
          <a:bodyPr wrap="square" rtlCol="0">
            <a:spAutoFit/>
          </a:bodyPr>
          <a:lstStyle/>
          <a:p>
            <a:r>
              <a:rPr lang="en-US" dirty="0"/>
              <a:t>Recent papers using the </a:t>
            </a:r>
            <a:r>
              <a:rPr lang="en-US" dirty="0" err="1"/>
              <a:t>CarbonTracker</a:t>
            </a:r>
            <a:r>
              <a:rPr lang="en-US" dirty="0"/>
              <a:t>-Lagrange Framework highlight our close and mutually beneficial relationships with academic researchers.</a:t>
            </a:r>
          </a:p>
        </p:txBody>
      </p:sp>
      <p:sp>
        <p:nvSpPr>
          <p:cNvPr id="5" name="Slide Number Placeholder 2">
            <a:extLst>
              <a:ext uri="{FF2B5EF4-FFF2-40B4-BE49-F238E27FC236}">
                <a16:creationId xmlns:a16="http://schemas.microsoft.com/office/drawing/2014/main" id="{73E448FB-FCEC-6544-8C55-61914F2EE8AA}"/>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38</a:t>
            </a:fld>
            <a:endParaRPr lang="en-US" sz="1000" dirty="0"/>
          </a:p>
        </p:txBody>
      </p:sp>
    </p:spTree>
    <p:extLst>
      <p:ext uri="{BB962C8B-B14F-4D97-AF65-F5344CB8AC3E}">
        <p14:creationId xmlns:p14="http://schemas.microsoft.com/office/powerpoint/2010/main" val="2478168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4FE9B-24CB-6A4E-A852-75DBA5960C1E}"/>
              </a:ext>
            </a:extLst>
          </p:cNvPr>
          <p:cNvPicPr>
            <a:picLocks noChangeAspect="1"/>
          </p:cNvPicPr>
          <p:nvPr/>
        </p:nvPicPr>
        <p:blipFill>
          <a:blip r:embed="rId2"/>
          <a:stretch>
            <a:fillRect/>
          </a:stretch>
        </p:blipFill>
        <p:spPr>
          <a:xfrm>
            <a:off x="1725950" y="198334"/>
            <a:ext cx="6125337" cy="2722372"/>
          </a:xfrm>
          <a:prstGeom prst="rect">
            <a:avLst/>
          </a:prstGeom>
        </p:spPr>
      </p:pic>
      <p:pic>
        <p:nvPicPr>
          <p:cNvPr id="8" name="Picture 7">
            <a:extLst>
              <a:ext uri="{FF2B5EF4-FFF2-40B4-BE49-F238E27FC236}">
                <a16:creationId xmlns:a16="http://schemas.microsoft.com/office/drawing/2014/main" id="{007D5558-8475-164C-ABE6-367823EB69AE}"/>
              </a:ext>
            </a:extLst>
          </p:cNvPr>
          <p:cNvPicPr>
            <a:picLocks noChangeAspect="1"/>
          </p:cNvPicPr>
          <p:nvPr/>
        </p:nvPicPr>
        <p:blipFill>
          <a:blip r:embed="rId3"/>
          <a:stretch>
            <a:fillRect/>
          </a:stretch>
        </p:blipFill>
        <p:spPr>
          <a:xfrm>
            <a:off x="6159105" y="2326598"/>
            <a:ext cx="4419187" cy="3608070"/>
          </a:xfrm>
          <a:prstGeom prst="rect">
            <a:avLst/>
          </a:prstGeom>
        </p:spPr>
      </p:pic>
      <p:sp>
        <p:nvSpPr>
          <p:cNvPr id="2" name="TextBox 1">
            <a:extLst>
              <a:ext uri="{FF2B5EF4-FFF2-40B4-BE49-F238E27FC236}">
                <a16:creationId xmlns:a16="http://schemas.microsoft.com/office/drawing/2014/main" id="{82D236E0-23BD-FE47-BBFC-EE886242CE38}"/>
              </a:ext>
            </a:extLst>
          </p:cNvPr>
          <p:cNvSpPr txBox="1"/>
          <p:nvPr/>
        </p:nvSpPr>
        <p:spPr>
          <a:xfrm>
            <a:off x="1803730" y="3465094"/>
            <a:ext cx="4277594" cy="923330"/>
          </a:xfrm>
          <a:prstGeom prst="rect">
            <a:avLst/>
          </a:prstGeom>
          <a:noFill/>
          <a:ln w="57150">
            <a:solidFill>
              <a:srgbClr val="2F19B3"/>
            </a:solidFill>
          </a:ln>
        </p:spPr>
        <p:txBody>
          <a:bodyPr wrap="square" rtlCol="0">
            <a:spAutoFit/>
          </a:bodyPr>
          <a:lstStyle/>
          <a:p>
            <a:r>
              <a:rPr lang="en-US" dirty="0"/>
              <a:t>We plan to collect top-down emissions estimates from all of these studies and make them available for download.  </a:t>
            </a:r>
          </a:p>
        </p:txBody>
      </p:sp>
      <p:sp>
        <p:nvSpPr>
          <p:cNvPr id="5" name="Slide Number Placeholder 2">
            <a:extLst>
              <a:ext uri="{FF2B5EF4-FFF2-40B4-BE49-F238E27FC236}">
                <a16:creationId xmlns:a16="http://schemas.microsoft.com/office/drawing/2014/main" id="{6D133C66-B1C3-1B4C-87D8-74CDF2FCBE29}"/>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39</a:t>
            </a:fld>
            <a:endParaRPr lang="en-US" sz="1000" dirty="0"/>
          </a:p>
        </p:txBody>
      </p:sp>
    </p:spTree>
    <p:extLst>
      <p:ext uri="{BB962C8B-B14F-4D97-AF65-F5344CB8AC3E}">
        <p14:creationId xmlns:p14="http://schemas.microsoft.com/office/powerpoint/2010/main" val="7325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EAAD0-DFD5-0648-A65D-AA67AE4E71E5}"/>
              </a:ext>
            </a:extLst>
          </p:cNvPr>
          <p:cNvSpPr>
            <a:spLocks noGrp="1"/>
          </p:cNvSpPr>
          <p:nvPr>
            <p:ph type="sldNum" idx="12"/>
          </p:nvPr>
        </p:nvSpPr>
        <p:spPr/>
        <p:txBody>
          <a:bodyPr/>
          <a:lstStyle/>
          <a:p>
            <a:fld id="{EFD5F82A-8E30-498B-83B2-24097812A9FB}" type="slidenum">
              <a:rPr lang="en-US" smtClean="0"/>
              <a:pPr/>
              <a:t>4</a:t>
            </a:fld>
            <a:endParaRPr lang="en-US"/>
          </a:p>
        </p:txBody>
      </p:sp>
      <p:sp>
        <p:nvSpPr>
          <p:cNvPr id="4" name="Title 1">
            <a:extLst>
              <a:ext uri="{FF2B5EF4-FFF2-40B4-BE49-F238E27FC236}">
                <a16:creationId xmlns:a16="http://schemas.microsoft.com/office/drawing/2014/main" id="{44FDF017-859F-3C4C-ADF0-C7F7B1DD6302}"/>
              </a:ext>
            </a:extLst>
          </p:cNvPr>
          <p:cNvSpPr txBox="1">
            <a:spLocks/>
          </p:cNvSpPr>
          <p:nvPr/>
        </p:nvSpPr>
        <p:spPr>
          <a:xfrm>
            <a:off x="2667000" y="384116"/>
            <a:ext cx="6858000"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318B4"/>
                </a:solidFill>
              </a:rPr>
              <a:t>Tracking Greenhouse Gases at the Global Scale</a:t>
            </a:r>
          </a:p>
          <a:p>
            <a:endParaRPr lang="en-US" sz="3333" dirty="0">
              <a:solidFill>
                <a:srgbClr val="2318B4"/>
              </a:solidFill>
            </a:endParaRPr>
          </a:p>
        </p:txBody>
      </p:sp>
      <p:pic>
        <p:nvPicPr>
          <p:cNvPr id="5" name="Picture 4">
            <a:extLst>
              <a:ext uri="{FF2B5EF4-FFF2-40B4-BE49-F238E27FC236}">
                <a16:creationId xmlns:a16="http://schemas.microsoft.com/office/drawing/2014/main" id="{13AEE316-2576-374D-A576-283A234E5118}"/>
              </a:ext>
            </a:extLst>
          </p:cNvPr>
          <p:cNvPicPr>
            <a:picLocks noChangeAspect="1"/>
          </p:cNvPicPr>
          <p:nvPr/>
        </p:nvPicPr>
        <p:blipFill>
          <a:blip r:embed="rId2"/>
          <a:stretch>
            <a:fillRect/>
          </a:stretch>
        </p:blipFill>
        <p:spPr>
          <a:xfrm>
            <a:off x="2028983" y="1852088"/>
            <a:ext cx="7827397" cy="2722573"/>
          </a:xfrm>
          <a:prstGeom prst="rect">
            <a:avLst/>
          </a:prstGeom>
        </p:spPr>
      </p:pic>
      <p:sp>
        <p:nvSpPr>
          <p:cNvPr id="6" name="Rectangle 5">
            <a:extLst>
              <a:ext uri="{FF2B5EF4-FFF2-40B4-BE49-F238E27FC236}">
                <a16:creationId xmlns:a16="http://schemas.microsoft.com/office/drawing/2014/main" id="{4F58B229-CC37-E44E-8DA1-B82CABDDA8EF}"/>
              </a:ext>
            </a:extLst>
          </p:cNvPr>
          <p:cNvSpPr/>
          <p:nvPr/>
        </p:nvSpPr>
        <p:spPr>
          <a:xfrm>
            <a:off x="5190185" y="4653206"/>
            <a:ext cx="4666196" cy="323165"/>
          </a:xfrm>
          <a:prstGeom prst="rect">
            <a:avLst/>
          </a:prstGeom>
        </p:spPr>
        <p:txBody>
          <a:bodyPr wrap="square">
            <a:spAutoFit/>
          </a:bodyPr>
          <a:lstStyle/>
          <a:p>
            <a:r>
              <a:rPr lang="en-US" sz="1500" dirty="0">
                <a:solidFill>
                  <a:srgbClr val="2F19B3"/>
                </a:solidFill>
              </a:rPr>
              <a:t>Mauna Loa Observatory:  Photograph by Forrest Mims III</a:t>
            </a:r>
          </a:p>
        </p:txBody>
      </p:sp>
    </p:spTree>
    <p:extLst>
      <p:ext uri="{BB962C8B-B14F-4D97-AF65-F5344CB8AC3E}">
        <p14:creationId xmlns:p14="http://schemas.microsoft.com/office/powerpoint/2010/main" val="3566160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71498C-F7BC-F54F-A9D5-A2ED98DBDA18}"/>
              </a:ext>
            </a:extLst>
          </p:cNvPr>
          <p:cNvSpPr txBox="1">
            <a:spLocks/>
          </p:cNvSpPr>
          <p:nvPr/>
        </p:nvSpPr>
        <p:spPr>
          <a:xfrm>
            <a:off x="2429256" y="1527118"/>
            <a:ext cx="7348728" cy="952500"/>
          </a:xfrm>
          <a:prstGeom prst="rect">
            <a:avLst/>
          </a:prstGeom>
          <a:ln>
            <a:no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F19B3"/>
                </a:solidFill>
              </a:rPr>
              <a:t>Satellite Retrieval and Model Evaluation</a:t>
            </a:r>
          </a:p>
        </p:txBody>
      </p:sp>
      <p:sp>
        <p:nvSpPr>
          <p:cNvPr id="4" name="Slide Number Placeholder 2">
            <a:extLst>
              <a:ext uri="{FF2B5EF4-FFF2-40B4-BE49-F238E27FC236}">
                <a16:creationId xmlns:a16="http://schemas.microsoft.com/office/drawing/2014/main" id="{5278EB79-3907-394A-9635-5AFAD826524B}"/>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40</a:t>
            </a:fld>
            <a:endParaRPr lang="en-US" sz="1000" dirty="0"/>
          </a:p>
        </p:txBody>
      </p:sp>
    </p:spTree>
    <p:extLst>
      <p:ext uri="{BB962C8B-B14F-4D97-AF65-F5344CB8AC3E}">
        <p14:creationId xmlns:p14="http://schemas.microsoft.com/office/powerpoint/2010/main" val="1871064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B68D729B-A824-2C48-8733-C81E5D35A00E}"/>
              </a:ext>
            </a:extLst>
          </p:cNvPr>
          <p:cNvGrpSpPr/>
          <p:nvPr/>
        </p:nvGrpSpPr>
        <p:grpSpPr>
          <a:xfrm>
            <a:off x="1331691" y="4916035"/>
            <a:ext cx="8901461" cy="1425870"/>
            <a:chOff x="1331691" y="4916035"/>
            <a:chExt cx="8901461" cy="1425870"/>
          </a:xfrm>
        </p:grpSpPr>
        <p:sp>
          <p:nvSpPr>
            <p:cNvPr id="3" name="TextBox 2">
              <a:extLst>
                <a:ext uri="{FF2B5EF4-FFF2-40B4-BE49-F238E27FC236}">
                  <a16:creationId xmlns:a16="http://schemas.microsoft.com/office/drawing/2014/main" id="{B6FD9238-66B8-4148-B389-70CEE5A3401B}"/>
                </a:ext>
              </a:extLst>
            </p:cNvPr>
            <p:cNvSpPr txBox="1"/>
            <p:nvPr/>
          </p:nvSpPr>
          <p:spPr>
            <a:xfrm>
              <a:off x="1331691" y="4916035"/>
              <a:ext cx="5056128" cy="400110"/>
            </a:xfrm>
            <a:prstGeom prst="rect">
              <a:avLst/>
            </a:prstGeom>
            <a:noFill/>
          </p:spPr>
          <p:txBody>
            <a:bodyPr wrap="none" rtlCol="0">
              <a:spAutoFit/>
            </a:bodyPr>
            <a:lstStyle/>
            <a:p>
              <a:r>
                <a:rPr lang="en-US" sz="2000" dirty="0">
                  <a:solidFill>
                    <a:srgbClr val="2F19B3"/>
                  </a:solidFill>
                </a:rPr>
                <a:t>The challenge for satellite column CO</a:t>
              </a:r>
              <a:r>
                <a:rPr lang="en-US" sz="2000" baseline="-25000" dirty="0">
                  <a:solidFill>
                    <a:srgbClr val="2F19B3"/>
                  </a:solidFill>
                </a:rPr>
                <a:t>2</a:t>
              </a:r>
              <a:r>
                <a:rPr lang="en-US" sz="2000" dirty="0">
                  <a:solidFill>
                    <a:srgbClr val="2F19B3"/>
                  </a:solidFill>
                </a:rPr>
                <a:t> sensors:</a:t>
              </a:r>
            </a:p>
          </p:txBody>
        </p:sp>
        <p:sp>
          <p:nvSpPr>
            <p:cNvPr id="5" name="Rectangle 4">
              <a:extLst>
                <a:ext uri="{FF2B5EF4-FFF2-40B4-BE49-F238E27FC236}">
                  <a16:creationId xmlns:a16="http://schemas.microsoft.com/office/drawing/2014/main" id="{A148666A-018F-4C44-873E-4DC7B2CE6A74}"/>
                </a:ext>
              </a:extLst>
            </p:cNvPr>
            <p:cNvSpPr/>
            <p:nvPr/>
          </p:nvSpPr>
          <p:spPr>
            <a:xfrm>
              <a:off x="1800352" y="5326242"/>
              <a:ext cx="8432800" cy="1015663"/>
            </a:xfrm>
            <a:prstGeom prst="rect">
              <a:avLst/>
            </a:prstGeom>
          </p:spPr>
          <p:txBody>
            <a:bodyPr wrap="square">
              <a:spAutoFit/>
            </a:bodyPr>
            <a:lstStyle/>
            <a:p>
              <a:pPr marL="285750" indent="-285750">
                <a:buFont typeface="Arial" panose="020B0604020202020204" pitchFamily="34" charset="0"/>
                <a:buChar char="•"/>
              </a:pPr>
              <a:r>
                <a:rPr lang="en-US" dirty="0"/>
                <a:t>Mass balance: on average, the total column enhancement of CO</a:t>
              </a:r>
              <a:r>
                <a:rPr lang="en-US" baseline="-25000" dirty="0"/>
                <a:t>2</a:t>
              </a:r>
              <a:r>
                <a:rPr lang="en-US" dirty="0"/>
                <a:t> downwind of the U.S. is ~0.7 ppm for 1.4 </a:t>
              </a:r>
              <a:r>
                <a:rPr lang="en-US" dirty="0" err="1"/>
                <a:t>Gton</a:t>
              </a:r>
              <a:r>
                <a:rPr lang="en-US" dirty="0"/>
                <a:t> C/</a:t>
              </a:r>
              <a:r>
                <a:rPr lang="en-US" dirty="0" err="1"/>
                <a:t>yr</a:t>
              </a:r>
              <a:r>
                <a:rPr lang="en-US" dirty="0"/>
                <a:t> of emissions.  </a:t>
              </a:r>
            </a:p>
            <a:p>
              <a:endParaRPr lang="en-US" sz="600" dirty="0"/>
            </a:p>
            <a:p>
              <a:pPr marL="285750" indent="-285750">
                <a:buFont typeface="Arial" panose="020B0604020202020204" pitchFamily="34" charset="0"/>
                <a:buChar char="•"/>
              </a:pPr>
              <a:r>
                <a:rPr lang="en-US" dirty="0"/>
                <a:t>For a 20% reduction in emissions, column would change by ~0.14 ppm.</a:t>
              </a:r>
            </a:p>
          </p:txBody>
        </p:sp>
      </p:grpSp>
      <p:sp>
        <p:nvSpPr>
          <p:cNvPr id="6" name="Slide Number Placeholder 2">
            <a:extLst>
              <a:ext uri="{FF2B5EF4-FFF2-40B4-BE49-F238E27FC236}">
                <a16:creationId xmlns:a16="http://schemas.microsoft.com/office/drawing/2014/main" id="{30DAAF2F-E9CD-8941-B434-464BE2804D7F}"/>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41</a:t>
            </a:fld>
            <a:endParaRPr lang="en-US" sz="1000" dirty="0"/>
          </a:p>
        </p:txBody>
      </p:sp>
      <p:pic>
        <p:nvPicPr>
          <p:cNvPr id="7" name="Picture 9">
            <a:extLst>
              <a:ext uri="{FF2B5EF4-FFF2-40B4-BE49-F238E27FC236}">
                <a16:creationId xmlns:a16="http://schemas.microsoft.com/office/drawing/2014/main" id="{36477FA0-7EC7-3649-B3AA-4973BC96D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34" y="591332"/>
            <a:ext cx="4563456" cy="361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3F652A7-6AFD-AB41-A638-D0AF24C5FF75}"/>
              </a:ext>
            </a:extLst>
          </p:cNvPr>
          <p:cNvSpPr txBox="1"/>
          <p:nvPr/>
        </p:nvSpPr>
        <p:spPr>
          <a:xfrm>
            <a:off x="3856717" y="4233705"/>
            <a:ext cx="2415020" cy="369332"/>
          </a:xfrm>
          <a:prstGeom prst="rect">
            <a:avLst/>
          </a:prstGeom>
          <a:noFill/>
        </p:spPr>
        <p:txBody>
          <a:bodyPr wrap="none" rtlCol="0">
            <a:spAutoFit/>
          </a:bodyPr>
          <a:lstStyle/>
          <a:p>
            <a:r>
              <a:rPr lang="en-US" dirty="0">
                <a:solidFill>
                  <a:srgbClr val="2F19B3"/>
                </a:solidFill>
              </a:rPr>
              <a:t>Xin Lan et al., </a:t>
            </a:r>
            <a:r>
              <a:rPr lang="en-US" i="1" dirty="0">
                <a:solidFill>
                  <a:srgbClr val="2F19B3"/>
                </a:solidFill>
              </a:rPr>
              <a:t>ACP</a:t>
            </a:r>
            <a:r>
              <a:rPr lang="en-US" dirty="0">
                <a:solidFill>
                  <a:srgbClr val="2F19B3"/>
                </a:solidFill>
              </a:rPr>
              <a:t>, 2017</a:t>
            </a:r>
          </a:p>
        </p:txBody>
      </p:sp>
      <p:sp>
        <p:nvSpPr>
          <p:cNvPr id="12" name="Rectangle 11">
            <a:extLst>
              <a:ext uri="{FF2B5EF4-FFF2-40B4-BE49-F238E27FC236}">
                <a16:creationId xmlns:a16="http://schemas.microsoft.com/office/drawing/2014/main" id="{5BE78801-4331-D94D-AA02-7C29FF97717C}"/>
              </a:ext>
            </a:extLst>
          </p:cNvPr>
          <p:cNvSpPr/>
          <p:nvPr/>
        </p:nvSpPr>
        <p:spPr>
          <a:xfrm>
            <a:off x="2917820" y="157847"/>
            <a:ext cx="6342073" cy="400110"/>
          </a:xfrm>
          <a:prstGeom prst="rect">
            <a:avLst/>
          </a:prstGeom>
        </p:spPr>
        <p:txBody>
          <a:bodyPr wrap="square">
            <a:spAutoFit/>
          </a:bodyPr>
          <a:lstStyle/>
          <a:p>
            <a:pPr algn="ctr"/>
            <a:r>
              <a:rPr lang="en-US" sz="2000" dirty="0">
                <a:solidFill>
                  <a:srgbClr val="2F19B3"/>
                </a:solidFill>
              </a:rPr>
              <a:t>Long-term mean summer total column ΔXCO</a:t>
            </a:r>
            <a:r>
              <a:rPr lang="en-US" sz="2000" baseline="-25000" dirty="0">
                <a:solidFill>
                  <a:srgbClr val="2F19B3"/>
                </a:solidFill>
              </a:rPr>
              <a:t>2 </a:t>
            </a:r>
            <a:r>
              <a:rPr lang="en-US" sz="2000" dirty="0">
                <a:solidFill>
                  <a:srgbClr val="2F19B3"/>
                </a:solidFill>
              </a:rPr>
              <a:t>from CT2015</a:t>
            </a:r>
          </a:p>
        </p:txBody>
      </p:sp>
      <p:cxnSp>
        <p:nvCxnSpPr>
          <p:cNvPr id="58" name="Straight Arrow Connector 57">
            <a:extLst>
              <a:ext uri="{FF2B5EF4-FFF2-40B4-BE49-F238E27FC236}">
                <a16:creationId xmlns:a16="http://schemas.microsoft.com/office/drawing/2014/main" id="{BF17E2C0-D208-0E4B-A396-065ABE7BE121}"/>
              </a:ext>
            </a:extLst>
          </p:cNvPr>
          <p:cNvCxnSpPr>
            <a:cxnSpLocks/>
          </p:cNvCxnSpPr>
          <p:nvPr/>
        </p:nvCxnSpPr>
        <p:spPr>
          <a:xfrm flipV="1">
            <a:off x="3710432" y="2713643"/>
            <a:ext cx="2389230" cy="129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3C989647-B17C-594B-B0CE-A0A115C7F136}"/>
              </a:ext>
            </a:extLst>
          </p:cNvPr>
          <p:cNvSpPr txBox="1"/>
          <p:nvPr/>
        </p:nvSpPr>
        <p:spPr>
          <a:xfrm>
            <a:off x="2081706" y="2479975"/>
            <a:ext cx="1628726" cy="1200329"/>
          </a:xfrm>
          <a:prstGeom prst="rect">
            <a:avLst/>
          </a:prstGeom>
          <a:noFill/>
        </p:spPr>
        <p:txBody>
          <a:bodyPr wrap="square" rtlCol="0">
            <a:spAutoFit/>
          </a:bodyPr>
          <a:lstStyle/>
          <a:p>
            <a:r>
              <a:rPr lang="en-US" dirty="0"/>
              <a:t>Column ΔXCO</a:t>
            </a:r>
            <a:r>
              <a:rPr lang="en-US" baseline="-25000" dirty="0"/>
              <a:t>2</a:t>
            </a:r>
          </a:p>
          <a:p>
            <a:r>
              <a:rPr lang="en-US" dirty="0"/>
              <a:t>constructed from aircraft &amp; tower data</a:t>
            </a:r>
          </a:p>
        </p:txBody>
      </p:sp>
    </p:spTree>
    <p:extLst>
      <p:ext uri="{BB962C8B-B14F-4D97-AF65-F5344CB8AC3E}">
        <p14:creationId xmlns:p14="http://schemas.microsoft.com/office/powerpoint/2010/main" val="2175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1B66B4-FEC1-C04C-A28C-DE042A0571CF}"/>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42</a:t>
            </a:fld>
            <a:endParaRPr lang="en-US" sz="1000" dirty="0"/>
          </a:p>
        </p:txBody>
      </p:sp>
      <p:pic>
        <p:nvPicPr>
          <p:cNvPr id="4" name="Picture 3">
            <a:extLst>
              <a:ext uri="{FF2B5EF4-FFF2-40B4-BE49-F238E27FC236}">
                <a16:creationId xmlns:a16="http://schemas.microsoft.com/office/drawing/2014/main" id="{0602FBF0-25D3-E14B-A126-A179E4AC31CF}"/>
              </a:ext>
            </a:extLst>
          </p:cNvPr>
          <p:cNvPicPr>
            <a:picLocks noChangeAspect="1"/>
          </p:cNvPicPr>
          <p:nvPr/>
        </p:nvPicPr>
        <p:blipFill>
          <a:blip r:embed="rId2"/>
          <a:stretch>
            <a:fillRect/>
          </a:stretch>
        </p:blipFill>
        <p:spPr>
          <a:xfrm>
            <a:off x="1537719" y="741180"/>
            <a:ext cx="4610746" cy="2743200"/>
          </a:xfrm>
          <a:prstGeom prst="rect">
            <a:avLst/>
          </a:prstGeom>
        </p:spPr>
      </p:pic>
      <p:pic>
        <p:nvPicPr>
          <p:cNvPr id="5" name="Picture 4">
            <a:extLst>
              <a:ext uri="{FF2B5EF4-FFF2-40B4-BE49-F238E27FC236}">
                <a16:creationId xmlns:a16="http://schemas.microsoft.com/office/drawing/2014/main" id="{96A22E06-8385-E944-B452-AD12002B8A17}"/>
              </a:ext>
            </a:extLst>
          </p:cNvPr>
          <p:cNvPicPr>
            <a:picLocks noChangeAspect="1"/>
          </p:cNvPicPr>
          <p:nvPr/>
        </p:nvPicPr>
        <p:blipFill>
          <a:blip r:embed="rId3"/>
          <a:stretch>
            <a:fillRect/>
          </a:stretch>
        </p:blipFill>
        <p:spPr>
          <a:xfrm>
            <a:off x="6148465" y="741180"/>
            <a:ext cx="4515492" cy="2743200"/>
          </a:xfrm>
          <a:prstGeom prst="rect">
            <a:avLst/>
          </a:prstGeom>
        </p:spPr>
      </p:pic>
      <p:sp>
        <p:nvSpPr>
          <p:cNvPr id="6" name="TextBox 5">
            <a:extLst>
              <a:ext uri="{FF2B5EF4-FFF2-40B4-BE49-F238E27FC236}">
                <a16:creationId xmlns:a16="http://schemas.microsoft.com/office/drawing/2014/main" id="{D56837C0-CF14-E14A-B0AB-9BDEE1ADFA70}"/>
              </a:ext>
            </a:extLst>
          </p:cNvPr>
          <p:cNvSpPr txBox="1"/>
          <p:nvPr/>
        </p:nvSpPr>
        <p:spPr>
          <a:xfrm>
            <a:off x="3532681" y="3613370"/>
            <a:ext cx="1200329" cy="400110"/>
          </a:xfrm>
          <a:prstGeom prst="rect">
            <a:avLst/>
          </a:prstGeom>
          <a:noFill/>
        </p:spPr>
        <p:txBody>
          <a:bodyPr wrap="none" rtlCol="0">
            <a:spAutoFit/>
          </a:bodyPr>
          <a:lstStyle/>
          <a:p>
            <a:r>
              <a:rPr lang="en-US" sz="2000" dirty="0"/>
              <a:t>OCO-2 V7</a:t>
            </a:r>
          </a:p>
        </p:txBody>
      </p:sp>
      <p:sp>
        <p:nvSpPr>
          <p:cNvPr id="7" name="TextBox 6">
            <a:extLst>
              <a:ext uri="{FF2B5EF4-FFF2-40B4-BE49-F238E27FC236}">
                <a16:creationId xmlns:a16="http://schemas.microsoft.com/office/drawing/2014/main" id="{33DC539B-9D48-B84E-B15B-BB3832D2A3F6}"/>
              </a:ext>
            </a:extLst>
          </p:cNvPr>
          <p:cNvSpPr txBox="1"/>
          <p:nvPr/>
        </p:nvSpPr>
        <p:spPr>
          <a:xfrm>
            <a:off x="7943671" y="3613370"/>
            <a:ext cx="1200329" cy="400110"/>
          </a:xfrm>
          <a:prstGeom prst="rect">
            <a:avLst/>
          </a:prstGeom>
          <a:noFill/>
        </p:spPr>
        <p:txBody>
          <a:bodyPr wrap="none" rtlCol="0">
            <a:spAutoFit/>
          </a:bodyPr>
          <a:lstStyle/>
          <a:p>
            <a:r>
              <a:rPr lang="en-US" sz="2000" dirty="0"/>
              <a:t>OCO-2 V8</a:t>
            </a:r>
          </a:p>
        </p:txBody>
      </p:sp>
      <p:sp>
        <p:nvSpPr>
          <p:cNvPr id="8" name="TextBox 7">
            <a:extLst>
              <a:ext uri="{FF2B5EF4-FFF2-40B4-BE49-F238E27FC236}">
                <a16:creationId xmlns:a16="http://schemas.microsoft.com/office/drawing/2014/main" id="{C29D38FA-C022-994E-9BFE-025C792A53BC}"/>
              </a:ext>
            </a:extLst>
          </p:cNvPr>
          <p:cNvSpPr txBox="1"/>
          <p:nvPr/>
        </p:nvSpPr>
        <p:spPr>
          <a:xfrm>
            <a:off x="1030483" y="4121372"/>
            <a:ext cx="10553553"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t>CarbonTracker-NearRealTime</a:t>
            </a:r>
            <a:r>
              <a:rPr lang="en-US" dirty="0"/>
              <a:t> is one of a suite of models used to evaluate and </a:t>
            </a:r>
            <a:r>
              <a:rPr lang="en-US" dirty="0">
                <a:solidFill>
                  <a:srgbClr val="0432FF"/>
                </a:solidFill>
              </a:rPr>
              <a:t>bias-correct</a:t>
            </a:r>
            <a:r>
              <a:rPr lang="en-US" dirty="0"/>
              <a:t> OCO-2 retrievals </a:t>
            </a:r>
          </a:p>
          <a:p>
            <a:pPr marL="285750" indent="-285750">
              <a:spcAft>
                <a:spcPts val="600"/>
              </a:spcAft>
              <a:buFont typeface="Arial" panose="020B0604020202020204" pitchFamily="34" charset="0"/>
              <a:buChar char="•"/>
            </a:pPr>
            <a:r>
              <a:rPr lang="en-US" dirty="0" err="1"/>
              <a:t>CarbonTracker</a:t>
            </a:r>
            <a:r>
              <a:rPr lang="en-US" dirty="0"/>
              <a:t>-NRT  work is funded by NASA OCO-2 project and enables quick evaluation of retrievals and assessment of information content</a:t>
            </a:r>
          </a:p>
          <a:p>
            <a:pPr marL="285750" indent="-285750">
              <a:spcAft>
                <a:spcPts val="600"/>
              </a:spcAft>
              <a:buFont typeface="Arial" panose="020B0604020202020204" pitchFamily="34" charset="0"/>
              <a:buChar char="•"/>
            </a:pPr>
            <a:r>
              <a:rPr lang="en-US" dirty="0"/>
              <a:t>The </a:t>
            </a:r>
            <a:r>
              <a:rPr lang="en-US" dirty="0" err="1"/>
              <a:t>CarbonTracker</a:t>
            </a:r>
            <a:r>
              <a:rPr lang="en-US" dirty="0"/>
              <a:t> Team prepares observations and provides to all the other modeling teams along with information about </a:t>
            </a:r>
            <a:r>
              <a:rPr lang="en-US" dirty="0" err="1"/>
              <a:t>CarbonTracker</a:t>
            </a:r>
            <a:r>
              <a:rPr lang="en-US" dirty="0"/>
              <a:t> data selection and weighting</a:t>
            </a:r>
          </a:p>
        </p:txBody>
      </p:sp>
      <p:sp>
        <p:nvSpPr>
          <p:cNvPr id="9" name="TextBox 8">
            <a:extLst>
              <a:ext uri="{FF2B5EF4-FFF2-40B4-BE49-F238E27FC236}">
                <a16:creationId xmlns:a16="http://schemas.microsoft.com/office/drawing/2014/main" id="{1356CBD8-FA78-FB44-9615-155D5A5E0287}"/>
              </a:ext>
            </a:extLst>
          </p:cNvPr>
          <p:cNvSpPr txBox="1"/>
          <p:nvPr/>
        </p:nvSpPr>
        <p:spPr>
          <a:xfrm>
            <a:off x="4537320" y="166256"/>
            <a:ext cx="3539880" cy="461665"/>
          </a:xfrm>
          <a:prstGeom prst="rect">
            <a:avLst/>
          </a:prstGeom>
          <a:noFill/>
        </p:spPr>
        <p:txBody>
          <a:bodyPr wrap="none" rtlCol="0">
            <a:spAutoFit/>
          </a:bodyPr>
          <a:lstStyle/>
          <a:p>
            <a:r>
              <a:rPr lang="en-US" sz="2400" dirty="0"/>
              <a:t>OCO-2 Retrieval Evaluation</a:t>
            </a:r>
          </a:p>
        </p:txBody>
      </p:sp>
      <p:sp>
        <p:nvSpPr>
          <p:cNvPr id="10" name="TextBox 9">
            <a:extLst>
              <a:ext uri="{FF2B5EF4-FFF2-40B4-BE49-F238E27FC236}">
                <a16:creationId xmlns:a16="http://schemas.microsoft.com/office/drawing/2014/main" id="{2569D44F-C2B0-404E-AC60-9FD3FF3BD17C}"/>
              </a:ext>
            </a:extLst>
          </p:cNvPr>
          <p:cNvSpPr txBox="1"/>
          <p:nvPr/>
        </p:nvSpPr>
        <p:spPr>
          <a:xfrm>
            <a:off x="7269897" y="6066895"/>
            <a:ext cx="3748206" cy="369332"/>
          </a:xfrm>
          <a:prstGeom prst="rect">
            <a:avLst/>
          </a:prstGeom>
          <a:noFill/>
          <a:ln w="38100">
            <a:solidFill>
              <a:srgbClr val="FF40FF"/>
            </a:solidFill>
          </a:ln>
        </p:spPr>
        <p:txBody>
          <a:bodyPr wrap="none" rtlCol="0">
            <a:spAutoFit/>
          </a:bodyPr>
          <a:lstStyle/>
          <a:p>
            <a:r>
              <a:rPr lang="en-US" dirty="0"/>
              <a:t>GMAC Presentation by Andy Jacobson</a:t>
            </a:r>
          </a:p>
        </p:txBody>
      </p:sp>
    </p:spTree>
    <p:extLst>
      <p:ext uri="{BB962C8B-B14F-4D97-AF65-F5344CB8AC3E}">
        <p14:creationId xmlns:p14="http://schemas.microsoft.com/office/powerpoint/2010/main" val="573171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8058" y="299804"/>
            <a:ext cx="8658636" cy="4264701"/>
          </a:xfrm>
          <a:prstGeom prst="rect">
            <a:avLst/>
          </a:prstGeom>
        </p:spPr>
      </p:pic>
      <p:sp>
        <p:nvSpPr>
          <p:cNvPr id="5" name="Title 1">
            <a:extLst>
              <a:ext uri="{FF2B5EF4-FFF2-40B4-BE49-F238E27FC236}">
                <a16:creationId xmlns:a16="http://schemas.microsoft.com/office/drawing/2014/main" id="{BDE1BD27-0E63-354F-8FCB-B4071008AA63}"/>
              </a:ext>
            </a:extLst>
          </p:cNvPr>
          <p:cNvSpPr txBox="1">
            <a:spLocks/>
          </p:cNvSpPr>
          <p:nvPr/>
        </p:nvSpPr>
        <p:spPr>
          <a:xfrm>
            <a:off x="1832758" y="4871482"/>
            <a:ext cx="8835242" cy="952500"/>
          </a:xfrm>
          <a:prstGeom prst="rect">
            <a:avLst/>
          </a:prstGeom>
        </p:spPr>
        <p:txBody>
          <a:bodyPr>
            <a:noAutofit/>
          </a:bodyPr>
          <a:lstStyle>
            <a:lvl1pPr algn="ctr" defTabSz="457200" rtl="0" eaLnBrk="1" latinLnBrk="0" hangingPunct="1">
              <a:spcBef>
                <a:spcPct val="0"/>
              </a:spcBef>
              <a:buNone/>
              <a:defRPr sz="3600" kern="1200">
                <a:solidFill>
                  <a:srgbClr val="0033CC"/>
                </a:solidFill>
                <a:latin typeface="+mj-lt"/>
                <a:ea typeface="+mj-ea"/>
                <a:cs typeface="+mj-cs"/>
              </a:defRPr>
            </a:lvl1pPr>
          </a:lstStyle>
          <a:p>
            <a:pPr marL="457200" indent="-457200" algn="l">
              <a:spcAft>
                <a:spcPts val="600"/>
              </a:spcAft>
              <a:buFont typeface="Arial" panose="020B0604020202020204" pitchFamily="34" charset="0"/>
              <a:buChar char="•"/>
            </a:pPr>
            <a:r>
              <a:rPr lang="en-US" sz="2000" dirty="0">
                <a:solidFill>
                  <a:srgbClr val="2F19B3"/>
                </a:solidFill>
              </a:rPr>
              <a:t>Temporal sampling biases cause apparent relative trends.</a:t>
            </a:r>
          </a:p>
          <a:p>
            <a:pPr marL="457200" indent="-457200" algn="l">
              <a:spcAft>
                <a:spcPts val="600"/>
              </a:spcAft>
              <a:buFont typeface="Arial" panose="020B0604020202020204" pitchFamily="34" charset="0"/>
              <a:buChar char="•"/>
            </a:pPr>
            <a:r>
              <a:rPr lang="en-US" sz="2000" dirty="0">
                <a:solidFill>
                  <a:srgbClr val="2F19B3"/>
                </a:solidFill>
              </a:rPr>
              <a:t>Choice of inappropriate background contributes to spurious trend</a:t>
            </a:r>
          </a:p>
          <a:p>
            <a:pPr marL="457200" indent="-457200" algn="l">
              <a:spcAft>
                <a:spcPts val="600"/>
              </a:spcAft>
              <a:buFont typeface="Arial" panose="020B0604020202020204" pitchFamily="34" charset="0"/>
              <a:buChar char="•"/>
            </a:pPr>
            <a:r>
              <a:rPr lang="en-US" sz="2000" dirty="0">
                <a:solidFill>
                  <a:srgbClr val="2F19B3"/>
                </a:solidFill>
              </a:rPr>
              <a:t>Additional aircraft profile data would enable reliable trend detection</a:t>
            </a:r>
          </a:p>
        </p:txBody>
      </p:sp>
      <p:sp>
        <p:nvSpPr>
          <p:cNvPr id="6" name="Slide Number Placeholder 2">
            <a:extLst>
              <a:ext uri="{FF2B5EF4-FFF2-40B4-BE49-F238E27FC236}">
                <a16:creationId xmlns:a16="http://schemas.microsoft.com/office/drawing/2014/main" id="{1F99546B-4FCC-2A40-A171-926ED246D19B}"/>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43</a:t>
            </a:fld>
            <a:endParaRPr lang="en-US" sz="1000" dirty="0"/>
          </a:p>
        </p:txBody>
      </p:sp>
    </p:spTree>
    <p:extLst>
      <p:ext uri="{BB962C8B-B14F-4D97-AF65-F5344CB8AC3E}">
        <p14:creationId xmlns:p14="http://schemas.microsoft.com/office/powerpoint/2010/main" val="2466889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44</a:t>
            </a:fld>
            <a:endParaRPr lang="en-US"/>
          </a:p>
        </p:txBody>
      </p:sp>
      <p:sp>
        <p:nvSpPr>
          <p:cNvPr id="4" name="Title 1">
            <a:extLst>
              <a:ext uri="{FF2B5EF4-FFF2-40B4-BE49-F238E27FC236}">
                <a16:creationId xmlns:a16="http://schemas.microsoft.com/office/drawing/2014/main" id="{28B72929-2153-5E43-AECF-4ACB6A01ECF2}"/>
              </a:ext>
            </a:extLst>
          </p:cNvPr>
          <p:cNvSpPr txBox="1">
            <a:spLocks/>
          </p:cNvSpPr>
          <p:nvPr/>
        </p:nvSpPr>
        <p:spPr>
          <a:xfrm>
            <a:off x="2639866" y="801359"/>
            <a:ext cx="7249103" cy="952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33" dirty="0">
                <a:solidFill>
                  <a:srgbClr val="2F19B3"/>
                </a:solidFill>
              </a:rPr>
              <a:t>Monitoring Greenhouse Gases in the Upper Atmosphere</a:t>
            </a:r>
          </a:p>
        </p:txBody>
      </p:sp>
      <p:pic>
        <p:nvPicPr>
          <p:cNvPr id="6" name="Picture 5">
            <a:extLst>
              <a:ext uri="{FF2B5EF4-FFF2-40B4-BE49-F238E27FC236}">
                <a16:creationId xmlns:a16="http://schemas.microsoft.com/office/drawing/2014/main" id="{E2048A78-6CC8-E44B-B13E-8BE501494F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581" y="1277609"/>
            <a:ext cx="962989" cy="2251372"/>
          </a:xfrm>
          <a:prstGeom prst="rect">
            <a:avLst/>
          </a:prstGeom>
        </p:spPr>
      </p:pic>
      <p:sp>
        <p:nvSpPr>
          <p:cNvPr id="2" name="Rectangle 1">
            <a:extLst>
              <a:ext uri="{FF2B5EF4-FFF2-40B4-BE49-F238E27FC236}">
                <a16:creationId xmlns:a16="http://schemas.microsoft.com/office/drawing/2014/main" id="{7BEB9B5B-AD2C-1F44-BA08-93A6583FAF13}"/>
              </a:ext>
            </a:extLst>
          </p:cNvPr>
          <p:cNvSpPr/>
          <p:nvPr/>
        </p:nvSpPr>
        <p:spPr>
          <a:xfrm>
            <a:off x="5316511" y="5803478"/>
            <a:ext cx="6106102" cy="369332"/>
          </a:xfrm>
          <a:prstGeom prst="rect">
            <a:avLst/>
          </a:prstGeom>
        </p:spPr>
        <p:txBody>
          <a:bodyPr wrap="square">
            <a:spAutoFit/>
          </a:bodyPr>
          <a:lstStyle/>
          <a:p>
            <a:r>
              <a:rPr lang="en-US" i="1" u="sng" dirty="0">
                <a:solidFill>
                  <a:srgbClr val="2F19B3"/>
                </a:solidFill>
                <a:latin typeface="Helvetica Neue" panose="02000503000000020004" pitchFamily="2" charset="0"/>
                <a:hlinkClick r:id="rId4"/>
              </a:rPr>
              <a:t>photo credit: Patrick Cullis (patrick.cullis@noaa.gov)</a:t>
            </a:r>
            <a:endParaRPr lang="en-US" dirty="0">
              <a:solidFill>
                <a:srgbClr val="2F19B3"/>
              </a:solidFill>
            </a:endParaRPr>
          </a:p>
        </p:txBody>
      </p:sp>
      <p:pic>
        <p:nvPicPr>
          <p:cNvPr id="5" name="Picture 4">
            <a:extLst>
              <a:ext uri="{FF2B5EF4-FFF2-40B4-BE49-F238E27FC236}">
                <a16:creationId xmlns:a16="http://schemas.microsoft.com/office/drawing/2014/main" id="{9E3421A2-D025-7C46-9376-B1D645580C46}"/>
              </a:ext>
            </a:extLst>
          </p:cNvPr>
          <p:cNvPicPr>
            <a:picLocks noChangeAspect="1"/>
          </p:cNvPicPr>
          <p:nvPr/>
        </p:nvPicPr>
        <p:blipFill>
          <a:blip r:embed="rId5"/>
          <a:stretch>
            <a:fillRect/>
          </a:stretch>
        </p:blipFill>
        <p:spPr>
          <a:xfrm>
            <a:off x="1536700" y="2804369"/>
            <a:ext cx="9144000" cy="3048000"/>
          </a:xfrm>
          <a:prstGeom prst="rect">
            <a:avLst/>
          </a:prstGeom>
        </p:spPr>
      </p:pic>
    </p:spTree>
    <p:extLst>
      <p:ext uri="{BB962C8B-B14F-4D97-AF65-F5344CB8AC3E}">
        <p14:creationId xmlns:p14="http://schemas.microsoft.com/office/powerpoint/2010/main" val="3097604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B180A1-10C4-4343-A42C-4391A324164C}"/>
              </a:ext>
            </a:extLst>
          </p:cNvPr>
          <p:cNvSpPr>
            <a:spLocks noGrp="1"/>
          </p:cNvSpPr>
          <p:nvPr>
            <p:ph type="sldNum" sz="quarter" idx="4"/>
          </p:nvPr>
        </p:nvSpPr>
        <p:spPr/>
        <p:txBody>
          <a:bodyPr/>
          <a:lstStyle/>
          <a:p>
            <a:fld id="{EFD5F82A-8E30-498B-83B2-24097812A9FB}" type="slidenum">
              <a:rPr lang="en-US" sz="1000" smtClean="0"/>
              <a:pPr/>
              <a:t>45</a:t>
            </a:fld>
            <a:endParaRPr lang="en-US" sz="1000" dirty="0"/>
          </a:p>
        </p:txBody>
      </p:sp>
      <p:pic>
        <p:nvPicPr>
          <p:cNvPr id="6" name="Picture 5">
            <a:extLst>
              <a:ext uri="{FF2B5EF4-FFF2-40B4-BE49-F238E27FC236}">
                <a16:creationId xmlns:a16="http://schemas.microsoft.com/office/drawing/2014/main" id="{A184EB05-5734-6346-8D81-93A0F4602A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72441" y="672829"/>
            <a:ext cx="8356600" cy="2870200"/>
          </a:xfrm>
          <a:prstGeom prst="rect">
            <a:avLst/>
          </a:prstGeom>
          <a:solidFill>
            <a:schemeClr val="bg1"/>
          </a:solidFill>
        </p:spPr>
      </p:pic>
      <p:sp>
        <p:nvSpPr>
          <p:cNvPr id="7" name="TextBox 6">
            <a:extLst>
              <a:ext uri="{FF2B5EF4-FFF2-40B4-BE49-F238E27FC236}">
                <a16:creationId xmlns:a16="http://schemas.microsoft.com/office/drawing/2014/main" id="{A8625A1E-22D7-1344-95F1-77C89274F0EC}"/>
              </a:ext>
            </a:extLst>
          </p:cNvPr>
          <p:cNvSpPr txBox="1"/>
          <p:nvPr/>
        </p:nvSpPr>
        <p:spPr>
          <a:xfrm>
            <a:off x="635560" y="146365"/>
            <a:ext cx="10946843" cy="461665"/>
          </a:xfrm>
          <a:prstGeom prst="rect">
            <a:avLst/>
          </a:prstGeom>
          <a:noFill/>
        </p:spPr>
        <p:txBody>
          <a:bodyPr wrap="none" rtlCol="0">
            <a:spAutoFit/>
          </a:bodyPr>
          <a:lstStyle/>
          <a:p>
            <a:r>
              <a:rPr lang="en-US" sz="2400" dirty="0">
                <a:solidFill>
                  <a:srgbClr val="0033CC"/>
                </a:solidFill>
                <a:latin typeface="+mj-lt"/>
              </a:rPr>
              <a:t>Long-Term Monitoring of Upper Troposphere/Lower Stratosphere (UTLS) Water Vapor </a:t>
            </a:r>
          </a:p>
        </p:txBody>
      </p:sp>
      <p:sp>
        <p:nvSpPr>
          <p:cNvPr id="8" name="TextBox 7">
            <a:extLst>
              <a:ext uri="{FF2B5EF4-FFF2-40B4-BE49-F238E27FC236}">
                <a16:creationId xmlns:a16="http://schemas.microsoft.com/office/drawing/2014/main" id="{F9BFF43E-6310-E743-998E-CE6D2666ADB9}"/>
              </a:ext>
            </a:extLst>
          </p:cNvPr>
          <p:cNvSpPr txBox="1"/>
          <p:nvPr/>
        </p:nvSpPr>
        <p:spPr>
          <a:xfrm>
            <a:off x="1933176" y="3558176"/>
            <a:ext cx="8494633" cy="1290097"/>
          </a:xfrm>
          <a:prstGeom prst="rect">
            <a:avLst/>
          </a:prstGeom>
          <a:noFill/>
          <a:ln>
            <a:noFill/>
          </a:ln>
        </p:spPr>
        <p:txBody>
          <a:bodyPr wrap="none" rtlCol="0">
            <a:spAutoFit/>
          </a:bodyPr>
          <a:lstStyle/>
          <a:p>
            <a:pPr>
              <a:spcAft>
                <a:spcPts val="300"/>
              </a:spcAft>
            </a:pPr>
            <a:r>
              <a:rPr lang="en-US" dirty="0">
                <a:solidFill>
                  <a:srgbClr val="0033CC"/>
                </a:solidFill>
                <a:cs typeface="Times New Roman"/>
              </a:rPr>
              <a:t>Net increase in UTLS water vapor: Positive climate forcing feedback</a:t>
            </a:r>
            <a:r>
              <a:rPr lang="en-US" dirty="0">
                <a:cs typeface="Times New Roman"/>
              </a:rPr>
              <a:t>	</a:t>
            </a:r>
          </a:p>
          <a:p>
            <a:pPr>
              <a:spcAft>
                <a:spcPts val="200"/>
              </a:spcAft>
            </a:pPr>
            <a:r>
              <a:rPr lang="en-US" dirty="0">
                <a:cs typeface="Times New Roman"/>
              </a:rPr>
              <a:t>• Strong absorber of outgoing long wave radiation, weak thermal emission to space 	</a:t>
            </a:r>
          </a:p>
          <a:p>
            <a:pPr>
              <a:spcAft>
                <a:spcPts val="200"/>
              </a:spcAft>
            </a:pPr>
            <a:r>
              <a:rPr lang="en-US" dirty="0">
                <a:cs typeface="Times New Roman"/>
              </a:rPr>
              <a:t>• Climate change warms the tropical tropopause layer, increasing UTLS water vapor</a:t>
            </a:r>
          </a:p>
          <a:p>
            <a:pPr>
              <a:spcAft>
                <a:spcPts val="200"/>
              </a:spcAft>
            </a:pPr>
            <a:r>
              <a:rPr lang="en-US" dirty="0">
                <a:cs typeface="Times New Roman"/>
              </a:rPr>
              <a:t>• Additional UTLS water vapor absorbs more outgoing long wave radiation</a:t>
            </a:r>
          </a:p>
        </p:txBody>
      </p:sp>
      <p:grpSp>
        <p:nvGrpSpPr>
          <p:cNvPr id="9" name="Group 8">
            <a:extLst>
              <a:ext uri="{FF2B5EF4-FFF2-40B4-BE49-F238E27FC236}">
                <a16:creationId xmlns:a16="http://schemas.microsoft.com/office/drawing/2014/main" id="{DAE94D38-A0C7-A743-BD31-81433F741C8F}"/>
              </a:ext>
            </a:extLst>
          </p:cNvPr>
          <p:cNvGrpSpPr/>
          <p:nvPr/>
        </p:nvGrpSpPr>
        <p:grpSpPr>
          <a:xfrm>
            <a:off x="1853768" y="4897766"/>
            <a:ext cx="8797159" cy="1274708"/>
            <a:chOff x="252248" y="4859406"/>
            <a:chExt cx="8797159" cy="1274708"/>
          </a:xfrm>
        </p:grpSpPr>
        <p:sp>
          <p:nvSpPr>
            <p:cNvPr id="10" name="TextBox 9">
              <a:extLst>
                <a:ext uri="{FF2B5EF4-FFF2-40B4-BE49-F238E27FC236}">
                  <a16:creationId xmlns:a16="http://schemas.microsoft.com/office/drawing/2014/main" id="{06C3E768-A642-C440-B89D-17F025C5E52E}"/>
                </a:ext>
              </a:extLst>
            </p:cNvPr>
            <p:cNvSpPr txBox="1">
              <a:spLocks noChangeAspect="1"/>
            </p:cNvSpPr>
            <p:nvPr/>
          </p:nvSpPr>
          <p:spPr>
            <a:xfrm>
              <a:off x="252248" y="4859406"/>
              <a:ext cx="8797159" cy="1274708"/>
            </a:xfrm>
            <a:prstGeom prst="rect">
              <a:avLst/>
            </a:prstGeom>
            <a:noFill/>
            <a:ln>
              <a:noFill/>
            </a:ln>
          </p:spPr>
          <p:txBody>
            <a:bodyPr wrap="square" rtlCol="0">
              <a:spAutoFit/>
            </a:bodyPr>
            <a:lstStyle/>
            <a:p>
              <a:pPr>
                <a:spcBef>
                  <a:spcPts val="300"/>
                </a:spcBef>
                <a:spcAft>
                  <a:spcPts val="300"/>
                </a:spcAft>
              </a:pPr>
              <a:r>
                <a:rPr lang="en-US" dirty="0">
                  <a:solidFill>
                    <a:srgbClr val="0033CC"/>
                  </a:solidFill>
                  <a:cs typeface="Times New Roman"/>
                </a:rPr>
                <a:t>Changes in UTLS water vapor have a significant impact on surface temperatures </a:t>
              </a:r>
            </a:p>
            <a:p>
              <a:pPr>
                <a:spcBef>
                  <a:spcPts val="300"/>
                </a:spcBef>
              </a:pPr>
              <a:r>
                <a:rPr lang="en-US" dirty="0">
                  <a:cs typeface="Times New Roman"/>
                </a:rPr>
                <a:t>• </a:t>
              </a:r>
              <a:r>
                <a:rPr lang="en-US" dirty="0">
                  <a:cs typeface="Comic Sans MS"/>
                </a:rPr>
                <a:t>The ~1 𝜇</a:t>
              </a:r>
              <a:r>
                <a:rPr lang="en-US" dirty="0" err="1">
                  <a:cs typeface="Comic Sans MS"/>
                </a:rPr>
                <a:t>mol</a:t>
              </a:r>
              <a:r>
                <a:rPr lang="en-US" dirty="0">
                  <a:cs typeface="Comic Sans MS"/>
                </a:rPr>
                <a:t> mol</a:t>
              </a:r>
              <a:r>
                <a:rPr lang="en-US" baseline="30000" dirty="0">
                  <a:cs typeface="Comic Sans MS"/>
                </a:rPr>
                <a:t>-1</a:t>
              </a:r>
              <a:r>
                <a:rPr lang="en-US" dirty="0">
                  <a:cs typeface="Comic Sans MS"/>
                </a:rPr>
                <a:t> (~25%) increase in [UTLS water vapor] between 1980 and 2000 would    </a:t>
              </a:r>
            </a:p>
            <a:p>
              <a:pPr>
                <a:spcBef>
                  <a:spcPts val="300"/>
                </a:spcBef>
              </a:pPr>
              <a:r>
                <a:rPr lang="en-US" dirty="0">
                  <a:cs typeface="Comic Sans MS"/>
                </a:rPr>
                <a:t>   have enhanced the rate of surface warming in the 1990s by ~30%</a:t>
              </a:r>
            </a:p>
            <a:p>
              <a:pPr>
                <a:spcBef>
                  <a:spcPts val="400"/>
                </a:spcBef>
              </a:pPr>
              <a:endParaRPr lang="en-US" i="1" baseline="30000" dirty="0">
                <a:cs typeface="Times New Roman"/>
              </a:endParaRPr>
            </a:p>
          </p:txBody>
        </p:sp>
        <p:sp>
          <p:nvSpPr>
            <p:cNvPr id="11" name="TextBox 10">
              <a:extLst>
                <a:ext uri="{FF2B5EF4-FFF2-40B4-BE49-F238E27FC236}">
                  <a16:creationId xmlns:a16="http://schemas.microsoft.com/office/drawing/2014/main" id="{86D3197A-63EC-5C44-8C43-8A36F2245376}"/>
                </a:ext>
              </a:extLst>
            </p:cNvPr>
            <p:cNvSpPr txBox="1"/>
            <p:nvPr/>
          </p:nvSpPr>
          <p:spPr>
            <a:xfrm>
              <a:off x="6715474" y="5527929"/>
              <a:ext cx="2223686" cy="369332"/>
            </a:xfrm>
            <a:prstGeom prst="rect">
              <a:avLst/>
            </a:prstGeom>
            <a:noFill/>
          </p:spPr>
          <p:txBody>
            <a:bodyPr wrap="none" rtlCol="0">
              <a:spAutoFit/>
            </a:bodyPr>
            <a:lstStyle/>
            <a:p>
              <a:r>
                <a:rPr lang="en-US" b="1" i="1" dirty="0">
                  <a:cs typeface="Times New Roman"/>
                </a:rPr>
                <a:t>Solomon et al. (2010)</a:t>
              </a:r>
            </a:p>
          </p:txBody>
        </p:sp>
      </p:grpSp>
      <p:sp>
        <p:nvSpPr>
          <p:cNvPr id="12" name="TextBox 11">
            <a:extLst>
              <a:ext uri="{FF2B5EF4-FFF2-40B4-BE49-F238E27FC236}">
                <a16:creationId xmlns:a16="http://schemas.microsoft.com/office/drawing/2014/main" id="{87925453-985F-BF43-88C7-313EFB5162CD}"/>
              </a:ext>
            </a:extLst>
          </p:cNvPr>
          <p:cNvSpPr txBox="1"/>
          <p:nvPr/>
        </p:nvSpPr>
        <p:spPr>
          <a:xfrm>
            <a:off x="7896860" y="2383537"/>
            <a:ext cx="2452916" cy="338554"/>
          </a:xfrm>
          <a:prstGeom prst="rect">
            <a:avLst/>
          </a:prstGeom>
          <a:solidFill>
            <a:schemeClr val="bg1"/>
          </a:solidFill>
          <a:ln>
            <a:solidFill>
              <a:schemeClr val="tx1"/>
            </a:solidFill>
          </a:ln>
        </p:spPr>
        <p:txBody>
          <a:bodyPr wrap="none" rtlCol="0">
            <a:spAutoFit/>
          </a:bodyPr>
          <a:lstStyle/>
          <a:p>
            <a:r>
              <a:rPr lang="en-US" sz="1600" b="1" i="1" dirty="0">
                <a:latin typeface="Times New Roman"/>
                <a:cs typeface="Times New Roman"/>
              </a:rPr>
              <a:t>Hurst et al. (2011) updated</a:t>
            </a:r>
          </a:p>
        </p:txBody>
      </p:sp>
      <p:sp>
        <p:nvSpPr>
          <p:cNvPr id="13" name="TextBox 12">
            <a:extLst>
              <a:ext uri="{FF2B5EF4-FFF2-40B4-BE49-F238E27FC236}">
                <a16:creationId xmlns:a16="http://schemas.microsoft.com/office/drawing/2014/main" id="{2787DA2E-3680-6E4E-AD76-769DDE66387B}"/>
              </a:ext>
            </a:extLst>
          </p:cNvPr>
          <p:cNvSpPr txBox="1"/>
          <p:nvPr/>
        </p:nvSpPr>
        <p:spPr>
          <a:xfrm>
            <a:off x="2667001" y="871783"/>
            <a:ext cx="3459409" cy="338554"/>
          </a:xfrm>
          <a:prstGeom prst="rect">
            <a:avLst/>
          </a:prstGeom>
          <a:solidFill>
            <a:schemeClr val="bg1"/>
          </a:solidFill>
        </p:spPr>
        <p:txBody>
          <a:bodyPr wrap="none" rtlCol="0">
            <a:spAutoFit/>
          </a:bodyPr>
          <a:lstStyle/>
          <a:p>
            <a:r>
              <a:rPr lang="en-US" sz="1600" dirty="0"/>
              <a:t>Boulder Frost Point Hygrometer Record</a:t>
            </a:r>
          </a:p>
        </p:txBody>
      </p:sp>
      <p:sp>
        <p:nvSpPr>
          <p:cNvPr id="14" name="TextBox 13">
            <a:extLst>
              <a:ext uri="{FF2B5EF4-FFF2-40B4-BE49-F238E27FC236}">
                <a16:creationId xmlns:a16="http://schemas.microsoft.com/office/drawing/2014/main" id="{A2B90491-2ADE-FE48-8D21-D1A487B4AA55}"/>
              </a:ext>
            </a:extLst>
          </p:cNvPr>
          <p:cNvSpPr txBox="1"/>
          <p:nvPr/>
        </p:nvSpPr>
        <p:spPr>
          <a:xfrm>
            <a:off x="6150742" y="5999313"/>
            <a:ext cx="3691203" cy="400110"/>
          </a:xfrm>
          <a:prstGeom prst="rect">
            <a:avLst/>
          </a:prstGeom>
          <a:noFill/>
          <a:ln w="38100">
            <a:solidFill>
              <a:srgbClr val="FF40FF"/>
            </a:solidFill>
          </a:ln>
        </p:spPr>
        <p:txBody>
          <a:bodyPr wrap="none" rtlCol="0">
            <a:spAutoFit/>
          </a:bodyPr>
          <a:lstStyle/>
          <a:p>
            <a:r>
              <a:rPr lang="en-US" sz="2000" dirty="0"/>
              <a:t>GMAC Presentation by Dale Hurst</a:t>
            </a:r>
          </a:p>
        </p:txBody>
      </p:sp>
    </p:spTree>
    <p:extLst>
      <p:ext uri="{BB962C8B-B14F-4D97-AF65-F5344CB8AC3E}">
        <p14:creationId xmlns:p14="http://schemas.microsoft.com/office/powerpoint/2010/main" val="36441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5D9190-EEAD-A240-AFB4-EEBE1C76CB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1" y="2177631"/>
            <a:ext cx="6034035" cy="4203627"/>
          </a:xfrm>
          <a:prstGeom prst="rect">
            <a:avLst/>
          </a:prstGeom>
        </p:spPr>
      </p:pic>
      <p:grpSp>
        <p:nvGrpSpPr>
          <p:cNvPr id="3" name="Group 2">
            <a:extLst>
              <a:ext uri="{FF2B5EF4-FFF2-40B4-BE49-F238E27FC236}">
                <a16:creationId xmlns:a16="http://schemas.microsoft.com/office/drawing/2014/main" id="{EB829C7F-C43A-D742-8CD4-2AFB901183DE}"/>
              </a:ext>
            </a:extLst>
          </p:cNvPr>
          <p:cNvGrpSpPr/>
          <p:nvPr/>
        </p:nvGrpSpPr>
        <p:grpSpPr>
          <a:xfrm>
            <a:off x="7502858" y="2046413"/>
            <a:ext cx="2817183" cy="4266974"/>
            <a:chOff x="5958911" y="1731586"/>
            <a:chExt cx="3327679" cy="4680580"/>
          </a:xfrm>
        </p:grpSpPr>
        <p:pic>
          <p:nvPicPr>
            <p:cNvPr id="19" name="Picture 18">
              <a:extLst>
                <a:ext uri="{FF2B5EF4-FFF2-40B4-BE49-F238E27FC236}">
                  <a16:creationId xmlns:a16="http://schemas.microsoft.com/office/drawing/2014/main" id="{86A47B5D-A64C-AF46-88BC-E6B58EF736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58911" y="1931606"/>
              <a:ext cx="3233270" cy="4480560"/>
            </a:xfrm>
            <a:prstGeom prst="rect">
              <a:avLst/>
            </a:prstGeom>
          </p:spPr>
        </p:pic>
        <p:sp>
          <p:nvSpPr>
            <p:cNvPr id="20" name="TextBox 19">
              <a:extLst>
                <a:ext uri="{FF2B5EF4-FFF2-40B4-BE49-F238E27FC236}">
                  <a16:creationId xmlns:a16="http://schemas.microsoft.com/office/drawing/2014/main" id="{E1FD8F5D-B4C9-DA47-8D52-CD3F23421E15}"/>
                </a:ext>
              </a:extLst>
            </p:cNvPr>
            <p:cNvSpPr txBox="1"/>
            <p:nvPr/>
          </p:nvSpPr>
          <p:spPr>
            <a:xfrm>
              <a:off x="6362677" y="1731586"/>
              <a:ext cx="2923913" cy="371371"/>
            </a:xfrm>
            <a:prstGeom prst="rect">
              <a:avLst/>
            </a:prstGeom>
            <a:noFill/>
          </p:spPr>
          <p:txBody>
            <a:bodyPr wrap="none" rtlCol="0">
              <a:spAutoFit/>
            </a:bodyPr>
            <a:lstStyle/>
            <a:p>
              <a:r>
                <a:rPr lang="en-US" sz="1600" b="1" dirty="0">
                  <a:latin typeface="Helvetica" pitchFamily="2" charset="0"/>
                </a:rPr>
                <a:t>Post-breakpoint Trends</a:t>
              </a:r>
            </a:p>
          </p:txBody>
        </p:sp>
      </p:grpSp>
      <p:sp>
        <p:nvSpPr>
          <p:cNvPr id="4" name="TextBox 3">
            <a:extLst>
              <a:ext uri="{FF2B5EF4-FFF2-40B4-BE49-F238E27FC236}">
                <a16:creationId xmlns:a16="http://schemas.microsoft.com/office/drawing/2014/main" id="{8E180EA9-793A-1C4D-B29E-D5D46FF1FE1D}"/>
              </a:ext>
            </a:extLst>
          </p:cNvPr>
          <p:cNvSpPr txBox="1"/>
          <p:nvPr/>
        </p:nvSpPr>
        <p:spPr>
          <a:xfrm>
            <a:off x="3189726" y="69714"/>
            <a:ext cx="5812553" cy="461665"/>
          </a:xfrm>
          <a:prstGeom prst="rect">
            <a:avLst/>
          </a:prstGeom>
          <a:noFill/>
        </p:spPr>
        <p:txBody>
          <a:bodyPr wrap="none" rtlCol="0">
            <a:spAutoFit/>
          </a:bodyPr>
          <a:lstStyle/>
          <a:p>
            <a:r>
              <a:rPr lang="en-US" sz="2400" dirty="0">
                <a:solidFill>
                  <a:srgbClr val="2F19B3"/>
                </a:solidFill>
              </a:rPr>
              <a:t>Long-Term Monitoring of UTLS Water Vapor </a:t>
            </a:r>
          </a:p>
        </p:txBody>
      </p:sp>
      <p:sp>
        <p:nvSpPr>
          <p:cNvPr id="5" name="TextBox 4">
            <a:extLst>
              <a:ext uri="{FF2B5EF4-FFF2-40B4-BE49-F238E27FC236}">
                <a16:creationId xmlns:a16="http://schemas.microsoft.com/office/drawing/2014/main" id="{01190F19-764A-B747-9798-199C1B6801EF}"/>
              </a:ext>
            </a:extLst>
          </p:cNvPr>
          <p:cNvSpPr txBox="1"/>
          <p:nvPr/>
        </p:nvSpPr>
        <p:spPr>
          <a:xfrm>
            <a:off x="3657414" y="460128"/>
            <a:ext cx="4266617" cy="369332"/>
          </a:xfrm>
          <a:prstGeom prst="rect">
            <a:avLst/>
          </a:prstGeom>
          <a:solidFill>
            <a:schemeClr val="bg1"/>
          </a:solidFill>
          <a:ln>
            <a:noFill/>
          </a:ln>
        </p:spPr>
        <p:txBody>
          <a:bodyPr wrap="none" rtlCol="0">
            <a:spAutoFit/>
          </a:bodyPr>
          <a:lstStyle/>
          <a:p>
            <a:r>
              <a:rPr lang="en-US" i="1" dirty="0">
                <a:solidFill>
                  <a:srgbClr val="2F19B3"/>
                </a:solidFill>
              </a:rPr>
              <a:t>Validation of Satellite-Based Measurements</a:t>
            </a:r>
            <a:endParaRPr lang="en-US" i="1" baseline="30000" dirty="0">
              <a:solidFill>
                <a:srgbClr val="2F19B3"/>
              </a:solidFill>
            </a:endParaRPr>
          </a:p>
        </p:txBody>
      </p:sp>
      <p:sp>
        <p:nvSpPr>
          <p:cNvPr id="7" name="TextBox 6">
            <a:extLst>
              <a:ext uri="{FF2B5EF4-FFF2-40B4-BE49-F238E27FC236}">
                <a16:creationId xmlns:a16="http://schemas.microsoft.com/office/drawing/2014/main" id="{3468C31F-F976-644E-B43B-C266FABAD23A}"/>
              </a:ext>
            </a:extLst>
          </p:cNvPr>
          <p:cNvSpPr txBox="1"/>
          <p:nvPr/>
        </p:nvSpPr>
        <p:spPr>
          <a:xfrm>
            <a:off x="3302522" y="3761586"/>
            <a:ext cx="2401619" cy="338554"/>
          </a:xfrm>
          <a:prstGeom prst="rect">
            <a:avLst/>
          </a:prstGeom>
          <a:noFill/>
        </p:spPr>
        <p:txBody>
          <a:bodyPr wrap="none" rtlCol="0">
            <a:spAutoFit/>
          </a:bodyPr>
          <a:lstStyle/>
          <a:p>
            <a:r>
              <a:rPr lang="en-US" sz="1600" b="1" dirty="0">
                <a:solidFill>
                  <a:srgbClr val="FF0000"/>
                </a:solidFill>
                <a:latin typeface="Comic Sans MS" panose="030F0902030302020204" pitchFamily="66" charset="0"/>
              </a:rPr>
              <a:t>Statistical Breakpoints</a:t>
            </a:r>
          </a:p>
        </p:txBody>
      </p:sp>
      <p:cxnSp>
        <p:nvCxnSpPr>
          <p:cNvPr id="8" name="Straight Arrow Connector 7">
            <a:extLst>
              <a:ext uri="{FF2B5EF4-FFF2-40B4-BE49-F238E27FC236}">
                <a16:creationId xmlns:a16="http://schemas.microsoft.com/office/drawing/2014/main" id="{9853DFE9-7974-1C4E-94D2-AC48CF2743F5}"/>
              </a:ext>
            </a:extLst>
          </p:cNvPr>
          <p:cNvCxnSpPr>
            <a:cxnSpLocks/>
          </p:cNvCxnSpPr>
          <p:nvPr/>
        </p:nvCxnSpPr>
        <p:spPr>
          <a:xfrm flipH="1" flipV="1">
            <a:off x="4137953" y="3096257"/>
            <a:ext cx="294135" cy="66533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CDA4E27-B829-8A4E-9526-DE202AE4F6A7}"/>
              </a:ext>
            </a:extLst>
          </p:cNvPr>
          <p:cNvCxnSpPr>
            <a:cxnSpLocks/>
          </p:cNvCxnSpPr>
          <p:nvPr/>
        </p:nvCxnSpPr>
        <p:spPr>
          <a:xfrm>
            <a:off x="4541791" y="4123000"/>
            <a:ext cx="221201" cy="83679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DAF14624-6735-7D43-AFD7-244D6072DC80}"/>
              </a:ext>
            </a:extLst>
          </p:cNvPr>
          <p:cNvGrpSpPr/>
          <p:nvPr/>
        </p:nvGrpSpPr>
        <p:grpSpPr>
          <a:xfrm>
            <a:off x="2231661" y="1941787"/>
            <a:ext cx="5271197" cy="4778025"/>
            <a:chOff x="707660" y="1731586"/>
            <a:chExt cx="5271197" cy="4778025"/>
          </a:xfrm>
        </p:grpSpPr>
        <p:sp>
          <p:nvSpPr>
            <p:cNvPr id="15" name="TextBox 14">
              <a:extLst>
                <a:ext uri="{FF2B5EF4-FFF2-40B4-BE49-F238E27FC236}">
                  <a16:creationId xmlns:a16="http://schemas.microsoft.com/office/drawing/2014/main" id="{37256096-555A-444F-8D2D-A67673E834CA}"/>
                </a:ext>
              </a:extLst>
            </p:cNvPr>
            <p:cNvSpPr txBox="1"/>
            <p:nvPr/>
          </p:nvSpPr>
          <p:spPr>
            <a:xfrm>
              <a:off x="3017790" y="6171057"/>
              <a:ext cx="2961067" cy="338554"/>
            </a:xfrm>
            <a:prstGeom prst="rect">
              <a:avLst/>
            </a:prstGeom>
            <a:noFill/>
          </p:spPr>
          <p:txBody>
            <a:bodyPr wrap="none" rtlCol="0">
              <a:spAutoFit/>
            </a:bodyPr>
            <a:lstStyle/>
            <a:p>
              <a:r>
                <a:rPr lang="en-US" sz="1600" b="1" i="1" dirty="0">
                  <a:latin typeface="Times New Roman"/>
                  <a:cs typeface="Times New Roman"/>
                </a:rPr>
                <a:t>updated from Hurst et al. (2016)</a:t>
              </a:r>
            </a:p>
          </p:txBody>
        </p:sp>
        <p:sp>
          <p:nvSpPr>
            <p:cNvPr id="17" name="TextBox 16">
              <a:extLst>
                <a:ext uri="{FF2B5EF4-FFF2-40B4-BE49-F238E27FC236}">
                  <a16:creationId xmlns:a16="http://schemas.microsoft.com/office/drawing/2014/main" id="{69C1440B-54A9-F74D-8215-D16645B3B5BD}"/>
                </a:ext>
              </a:extLst>
            </p:cNvPr>
            <p:cNvSpPr txBox="1"/>
            <p:nvPr/>
          </p:nvSpPr>
          <p:spPr>
            <a:xfrm>
              <a:off x="707660" y="1731586"/>
              <a:ext cx="5190845" cy="338554"/>
            </a:xfrm>
            <a:prstGeom prst="rect">
              <a:avLst/>
            </a:prstGeom>
            <a:noFill/>
          </p:spPr>
          <p:txBody>
            <a:bodyPr wrap="none" rtlCol="0">
              <a:spAutoFit/>
            </a:bodyPr>
            <a:lstStyle/>
            <a:p>
              <a:r>
                <a:rPr lang="en-US" sz="1600" b="1" dirty="0">
                  <a:latin typeface="Helvetica" pitchFamily="2" charset="0"/>
                </a:rPr>
                <a:t>Differences in Coincident Measurements: FPH-MLS</a:t>
              </a:r>
            </a:p>
          </p:txBody>
        </p:sp>
      </p:grpSp>
      <p:sp>
        <p:nvSpPr>
          <p:cNvPr id="18" name="TextBox 17">
            <a:extLst>
              <a:ext uri="{FF2B5EF4-FFF2-40B4-BE49-F238E27FC236}">
                <a16:creationId xmlns:a16="http://schemas.microsoft.com/office/drawing/2014/main" id="{0FD9B8FA-AD48-9F42-8BFB-2A0D923EF200}"/>
              </a:ext>
            </a:extLst>
          </p:cNvPr>
          <p:cNvSpPr txBox="1"/>
          <p:nvPr/>
        </p:nvSpPr>
        <p:spPr>
          <a:xfrm>
            <a:off x="2042256" y="1021446"/>
            <a:ext cx="7192360" cy="684803"/>
          </a:xfrm>
          <a:prstGeom prst="rect">
            <a:avLst/>
          </a:prstGeom>
          <a:noFill/>
          <a:ln>
            <a:noFill/>
          </a:ln>
        </p:spPr>
        <p:txBody>
          <a:bodyPr wrap="square" rtlCol="0">
            <a:spAutoFit/>
          </a:bodyPr>
          <a:lstStyle/>
          <a:p>
            <a:pPr>
              <a:spcAft>
                <a:spcPts val="300"/>
              </a:spcAft>
            </a:pPr>
            <a:r>
              <a:rPr lang="en-US" b="1" dirty="0">
                <a:latin typeface="Comic Sans MS" panose="030F0902030302020204" pitchFamily="66" charset="0"/>
                <a:cs typeface="Times New Roman"/>
              </a:rPr>
              <a:t>Satellite-based instruments provide near-global coverage but are</a:t>
            </a:r>
          </a:p>
          <a:p>
            <a:pPr>
              <a:spcAft>
                <a:spcPts val="300"/>
              </a:spcAft>
            </a:pPr>
            <a:r>
              <a:rPr lang="en-US" b="1" dirty="0">
                <a:latin typeface="Comic Sans MS" panose="030F0902030302020204" pitchFamily="66" charset="0"/>
                <a:cs typeface="Times New Roman"/>
              </a:rPr>
              <a:t>susceptible to biases and/or drifts in their measurements</a:t>
            </a:r>
          </a:p>
        </p:txBody>
      </p:sp>
      <p:sp>
        <p:nvSpPr>
          <p:cNvPr id="16" name="Slide Number Placeholder 2">
            <a:extLst>
              <a:ext uri="{FF2B5EF4-FFF2-40B4-BE49-F238E27FC236}">
                <a16:creationId xmlns:a16="http://schemas.microsoft.com/office/drawing/2014/main" id="{53F3768A-63A4-0A43-ACD7-A128E7979DC5}"/>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46</a:t>
            </a:fld>
            <a:endParaRPr lang="en-US" sz="1000" dirty="0"/>
          </a:p>
        </p:txBody>
      </p:sp>
    </p:spTree>
    <p:extLst>
      <p:ext uri="{BB962C8B-B14F-4D97-AF65-F5344CB8AC3E}">
        <p14:creationId xmlns:p14="http://schemas.microsoft.com/office/powerpoint/2010/main" val="767882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25311" y="4039636"/>
            <a:ext cx="8302480" cy="2308324"/>
          </a:xfrm>
          <a:prstGeom prst="rect">
            <a:avLst/>
          </a:prstGeom>
          <a:noFill/>
        </p:spPr>
        <p:txBody>
          <a:bodyPr wrap="square" rtlCol="0">
            <a:spAutoFit/>
          </a:bodyPr>
          <a:lstStyle/>
          <a:p>
            <a:pPr marL="285750" indent="-285750">
              <a:buFont typeface="Arial"/>
              <a:buChar char="•"/>
            </a:pPr>
            <a:r>
              <a:rPr lang="en-US" dirty="0">
                <a:solidFill>
                  <a:srgbClr val="0033CC"/>
                </a:solidFill>
              </a:rPr>
              <a:t>&gt; 70 </a:t>
            </a:r>
            <a:r>
              <a:rPr lang="en-US" dirty="0"/>
              <a:t>flights starting in 2012</a:t>
            </a:r>
          </a:p>
          <a:p>
            <a:pPr marL="742950" lvl="1" indent="-285750">
              <a:buFont typeface="Arial"/>
              <a:buChar char="•"/>
            </a:pPr>
            <a:r>
              <a:rPr lang="en-US" dirty="0"/>
              <a:t>New </a:t>
            </a:r>
            <a:r>
              <a:rPr lang="en-US" dirty="0">
                <a:solidFill>
                  <a:srgbClr val="0033CC"/>
                </a:solidFill>
              </a:rPr>
              <a:t>twin</a:t>
            </a:r>
            <a:r>
              <a:rPr lang="en-US" dirty="0"/>
              <a:t> </a:t>
            </a:r>
            <a:r>
              <a:rPr lang="en-US" dirty="0" err="1"/>
              <a:t>AirCore</a:t>
            </a:r>
            <a:r>
              <a:rPr lang="en-US" dirty="0"/>
              <a:t> provides paired sampling to ensure </a:t>
            </a:r>
            <a:r>
              <a:rPr lang="en-US" dirty="0" err="1"/>
              <a:t>repeatabilty</a:t>
            </a:r>
            <a:endParaRPr lang="en-US" dirty="0"/>
          </a:p>
          <a:p>
            <a:pPr marL="285750" indent="-285750">
              <a:buFont typeface="Arial"/>
              <a:buChar char="•"/>
            </a:pPr>
            <a:r>
              <a:rPr lang="en-US" dirty="0"/>
              <a:t>OCO-2 Science Team</a:t>
            </a:r>
          </a:p>
          <a:p>
            <a:pPr marL="742950" lvl="1" indent="-285750">
              <a:buFont typeface="Arial"/>
              <a:buChar char="•"/>
            </a:pPr>
            <a:r>
              <a:rPr lang="en-US" dirty="0"/>
              <a:t>Direct comparison with TCCON &amp; OCO-2 </a:t>
            </a:r>
            <a:r>
              <a:rPr lang="en-US" dirty="0" err="1"/>
              <a:t>underflights</a:t>
            </a:r>
            <a:r>
              <a:rPr lang="en-US" dirty="0"/>
              <a:t> </a:t>
            </a:r>
          </a:p>
          <a:p>
            <a:pPr marL="742950" lvl="1" indent="-285750">
              <a:buFont typeface="Arial"/>
              <a:buChar char="•"/>
            </a:pPr>
            <a:r>
              <a:rPr lang="en-US" dirty="0"/>
              <a:t>Improved stratospheric  prior</a:t>
            </a:r>
          </a:p>
          <a:p>
            <a:pPr marL="285750" indent="-285750">
              <a:buFont typeface="Arial"/>
              <a:buChar char="•"/>
            </a:pPr>
            <a:r>
              <a:rPr lang="en-US" dirty="0"/>
              <a:t>Analysis of stratospheric Mean Age as a tracer of the Brewer-Dobson circulation</a:t>
            </a:r>
          </a:p>
          <a:p>
            <a:pPr marL="285750" indent="-285750">
              <a:buFont typeface="Arial"/>
              <a:buChar char="•"/>
            </a:pPr>
            <a:r>
              <a:rPr lang="en-US" dirty="0"/>
              <a:t>Evaluation of stratospheric simulations in </a:t>
            </a:r>
            <a:r>
              <a:rPr lang="en-US" dirty="0" err="1"/>
              <a:t>CarbonTracker</a:t>
            </a:r>
            <a:r>
              <a:rPr lang="en-US" dirty="0"/>
              <a:t> and other models</a:t>
            </a:r>
          </a:p>
          <a:p>
            <a:pPr marL="285750" indent="-285750">
              <a:buFont typeface="Arial"/>
              <a:buChar char="•"/>
            </a:pPr>
            <a:endParaRPr lang="en-US" dirty="0"/>
          </a:p>
        </p:txBody>
      </p:sp>
      <p:pic>
        <p:nvPicPr>
          <p:cNvPr id="52" name="Picture 5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4792" y="867265"/>
            <a:ext cx="1225955" cy="2866159"/>
          </a:xfrm>
          <a:prstGeom prst="rect">
            <a:avLst/>
          </a:prstGeom>
        </p:spPr>
      </p:pic>
      <p:sp>
        <p:nvSpPr>
          <p:cNvPr id="11" name="TextBox 10"/>
          <p:cNvSpPr txBox="1"/>
          <p:nvPr/>
        </p:nvSpPr>
        <p:spPr>
          <a:xfrm>
            <a:off x="1932432" y="113232"/>
            <a:ext cx="8332730" cy="461665"/>
          </a:xfrm>
          <a:prstGeom prst="rect">
            <a:avLst/>
          </a:prstGeom>
          <a:noFill/>
        </p:spPr>
        <p:txBody>
          <a:bodyPr wrap="none" rtlCol="0">
            <a:spAutoFit/>
          </a:bodyPr>
          <a:lstStyle/>
          <a:p>
            <a:r>
              <a:rPr lang="en-US" sz="2400" dirty="0" err="1">
                <a:solidFill>
                  <a:srgbClr val="2F19B3"/>
                </a:solidFill>
              </a:rPr>
              <a:t>AirCore</a:t>
            </a:r>
            <a:r>
              <a:rPr lang="en-US" sz="2400" dirty="0">
                <a:solidFill>
                  <a:srgbClr val="2F19B3"/>
                </a:solidFill>
              </a:rPr>
              <a:t> for Surface to Stratosphere GHG Sampling: CO</a:t>
            </a:r>
            <a:r>
              <a:rPr lang="en-US" sz="2400" baseline="-25000" dirty="0">
                <a:solidFill>
                  <a:srgbClr val="2F19B3"/>
                </a:solidFill>
              </a:rPr>
              <a:t>2</a:t>
            </a:r>
            <a:r>
              <a:rPr lang="en-US" sz="2400" dirty="0">
                <a:solidFill>
                  <a:srgbClr val="2F19B3"/>
                </a:solidFill>
              </a:rPr>
              <a:t>, CH</a:t>
            </a:r>
            <a:r>
              <a:rPr lang="en-US" sz="2400" baseline="-25000" dirty="0">
                <a:solidFill>
                  <a:srgbClr val="2F19B3"/>
                </a:solidFill>
              </a:rPr>
              <a:t>4</a:t>
            </a:r>
            <a:r>
              <a:rPr lang="en-US" sz="2400" dirty="0">
                <a:solidFill>
                  <a:srgbClr val="2F19B3"/>
                </a:solidFill>
              </a:rPr>
              <a:t>, CO</a:t>
            </a:r>
          </a:p>
        </p:txBody>
      </p:sp>
      <p:pic>
        <p:nvPicPr>
          <p:cNvPr id="2" name="Picture 1">
            <a:extLst>
              <a:ext uri="{FF2B5EF4-FFF2-40B4-BE49-F238E27FC236}">
                <a16:creationId xmlns:a16="http://schemas.microsoft.com/office/drawing/2014/main" id="{D5F07504-2EC2-8B4D-901D-8AE4671F2E6C}"/>
              </a:ext>
            </a:extLst>
          </p:cNvPr>
          <p:cNvPicPr>
            <a:picLocks noChangeAspect="1"/>
          </p:cNvPicPr>
          <p:nvPr/>
        </p:nvPicPr>
        <p:blipFill>
          <a:blip r:embed="rId4"/>
          <a:stretch>
            <a:fillRect/>
          </a:stretch>
        </p:blipFill>
        <p:spPr>
          <a:xfrm>
            <a:off x="6150742" y="650277"/>
            <a:ext cx="5367465" cy="3447396"/>
          </a:xfrm>
          <a:prstGeom prst="rect">
            <a:avLst/>
          </a:prstGeom>
        </p:spPr>
      </p:pic>
      <p:pic>
        <p:nvPicPr>
          <p:cNvPr id="5" name="Picture 4">
            <a:extLst>
              <a:ext uri="{FF2B5EF4-FFF2-40B4-BE49-F238E27FC236}">
                <a16:creationId xmlns:a16="http://schemas.microsoft.com/office/drawing/2014/main" id="{137140CE-03CE-D34F-BAB7-ECF0CB82D2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09243" y="867265"/>
            <a:ext cx="3041499" cy="2866159"/>
          </a:xfrm>
          <a:prstGeom prst="rect">
            <a:avLst/>
          </a:prstGeom>
        </p:spPr>
      </p:pic>
      <p:sp>
        <p:nvSpPr>
          <p:cNvPr id="8" name="Slide Number Placeholder 2">
            <a:extLst>
              <a:ext uri="{FF2B5EF4-FFF2-40B4-BE49-F238E27FC236}">
                <a16:creationId xmlns:a16="http://schemas.microsoft.com/office/drawing/2014/main" id="{44E14D43-27EF-7F4F-9315-4CA41CC8BDC2}"/>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47</a:t>
            </a:fld>
            <a:endParaRPr lang="en-US" sz="1000" dirty="0"/>
          </a:p>
        </p:txBody>
      </p:sp>
      <p:sp>
        <p:nvSpPr>
          <p:cNvPr id="9" name="TextBox 8">
            <a:extLst>
              <a:ext uri="{FF2B5EF4-FFF2-40B4-BE49-F238E27FC236}">
                <a16:creationId xmlns:a16="http://schemas.microsoft.com/office/drawing/2014/main" id="{C1BADF03-52DF-5449-BAB8-ED80E6DBA093}"/>
              </a:ext>
            </a:extLst>
          </p:cNvPr>
          <p:cNvSpPr txBox="1"/>
          <p:nvPr/>
        </p:nvSpPr>
        <p:spPr>
          <a:xfrm>
            <a:off x="8522086" y="4793688"/>
            <a:ext cx="3457357" cy="400110"/>
          </a:xfrm>
          <a:prstGeom prst="rect">
            <a:avLst/>
          </a:prstGeom>
          <a:noFill/>
          <a:ln w="38100">
            <a:solidFill>
              <a:srgbClr val="FF40FF"/>
            </a:solidFill>
          </a:ln>
        </p:spPr>
        <p:txBody>
          <a:bodyPr wrap="none" rtlCol="0">
            <a:spAutoFit/>
          </a:bodyPr>
          <a:lstStyle/>
          <a:p>
            <a:r>
              <a:rPr lang="en-US" sz="2000" dirty="0"/>
              <a:t>GMAC Poster by </a:t>
            </a:r>
            <a:r>
              <a:rPr lang="en-US" sz="2000" dirty="0" err="1"/>
              <a:t>Colm</a:t>
            </a:r>
            <a:r>
              <a:rPr lang="en-US" sz="2000" dirty="0"/>
              <a:t> Sweeney</a:t>
            </a:r>
          </a:p>
        </p:txBody>
      </p:sp>
    </p:spTree>
    <p:extLst>
      <p:ext uri="{BB962C8B-B14F-4D97-AF65-F5344CB8AC3E}">
        <p14:creationId xmlns:p14="http://schemas.microsoft.com/office/powerpoint/2010/main" val="1885986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9328" y="1688216"/>
            <a:ext cx="6382062" cy="1470025"/>
          </a:xfrm>
        </p:spPr>
        <p:txBody>
          <a:bodyPr/>
          <a:lstStyle/>
          <a:p>
            <a:r>
              <a:rPr lang="en-US" dirty="0"/>
              <a:t>Intensive Field Campaigns &amp; Capacity Building</a:t>
            </a:r>
          </a:p>
        </p:txBody>
      </p:sp>
      <p:sp>
        <p:nvSpPr>
          <p:cNvPr id="3" name="Slide Number Placeholder 2">
            <a:extLst>
              <a:ext uri="{FF2B5EF4-FFF2-40B4-BE49-F238E27FC236}">
                <a16:creationId xmlns:a16="http://schemas.microsoft.com/office/drawing/2014/main" id="{B508F9F9-5D25-F846-B30A-1300BF4F090C}"/>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48</a:t>
            </a:fld>
            <a:endParaRPr lang="en-US" sz="1000" dirty="0"/>
          </a:p>
        </p:txBody>
      </p:sp>
    </p:spTree>
    <p:extLst>
      <p:ext uri="{BB962C8B-B14F-4D97-AF65-F5344CB8AC3E}">
        <p14:creationId xmlns:p14="http://schemas.microsoft.com/office/powerpoint/2010/main" val="3803925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5C41A3-916B-BE44-ABF8-B193C6D70A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7105" y="822354"/>
            <a:ext cx="1822087" cy="1656084"/>
          </a:xfrm>
          <a:prstGeom prst="rect">
            <a:avLst/>
          </a:prstGeom>
        </p:spPr>
      </p:pic>
      <p:sp>
        <p:nvSpPr>
          <p:cNvPr id="4" name="TextBox 3">
            <a:extLst>
              <a:ext uri="{FF2B5EF4-FFF2-40B4-BE49-F238E27FC236}">
                <a16:creationId xmlns:a16="http://schemas.microsoft.com/office/drawing/2014/main" id="{15BB841C-4E92-4146-90C5-ABF4DE799689}"/>
              </a:ext>
            </a:extLst>
          </p:cNvPr>
          <p:cNvSpPr txBox="1"/>
          <p:nvPr/>
        </p:nvSpPr>
        <p:spPr>
          <a:xfrm>
            <a:off x="1877568" y="19703"/>
            <a:ext cx="8436864" cy="1200329"/>
          </a:xfrm>
          <a:prstGeom prst="rect">
            <a:avLst/>
          </a:prstGeom>
          <a:noFill/>
        </p:spPr>
        <p:txBody>
          <a:bodyPr wrap="square" rtlCol="0">
            <a:spAutoFit/>
          </a:bodyPr>
          <a:lstStyle/>
          <a:p>
            <a:pPr algn="ctr"/>
            <a:r>
              <a:rPr lang="en-US" sz="2400" dirty="0">
                <a:solidFill>
                  <a:srgbClr val="2F19B3"/>
                </a:solidFill>
              </a:rPr>
              <a:t>GMD Participation in Intensive Measurement Campaigns Leverages and Complements our Monitoring Efforts</a:t>
            </a:r>
            <a:endParaRPr lang="en-US" sz="2400" dirty="0">
              <a:solidFill>
                <a:srgbClr val="2F19B3"/>
              </a:solidFill>
              <a:sym typeface="Wingdings" pitchFamily="2" charset="2"/>
            </a:endParaRPr>
          </a:p>
          <a:p>
            <a:pPr algn="ctr"/>
            <a:endParaRPr lang="en-US" sz="2400" dirty="0">
              <a:solidFill>
                <a:srgbClr val="2F19B3"/>
              </a:solidFill>
            </a:endParaRPr>
          </a:p>
        </p:txBody>
      </p:sp>
      <p:pic>
        <p:nvPicPr>
          <p:cNvPr id="2" name="Picture 1">
            <a:extLst>
              <a:ext uri="{FF2B5EF4-FFF2-40B4-BE49-F238E27FC236}">
                <a16:creationId xmlns:a16="http://schemas.microsoft.com/office/drawing/2014/main" id="{9FDDD0DC-001B-B048-B8B2-21ABA1335118}"/>
              </a:ext>
            </a:extLst>
          </p:cNvPr>
          <p:cNvPicPr>
            <a:picLocks noChangeAspect="1"/>
          </p:cNvPicPr>
          <p:nvPr/>
        </p:nvPicPr>
        <p:blipFill>
          <a:blip r:embed="rId4"/>
          <a:stretch>
            <a:fillRect/>
          </a:stretch>
        </p:blipFill>
        <p:spPr>
          <a:xfrm>
            <a:off x="6087083" y="988485"/>
            <a:ext cx="4434963" cy="1277579"/>
          </a:xfrm>
          <a:prstGeom prst="rect">
            <a:avLst/>
          </a:prstGeom>
        </p:spPr>
      </p:pic>
      <p:pic>
        <p:nvPicPr>
          <p:cNvPr id="5" name="Picture 4">
            <a:extLst>
              <a:ext uri="{FF2B5EF4-FFF2-40B4-BE49-F238E27FC236}">
                <a16:creationId xmlns:a16="http://schemas.microsoft.com/office/drawing/2014/main" id="{209CC385-5A31-9A42-BA59-F912D60D2A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09187" y="2456521"/>
            <a:ext cx="2012858" cy="2012858"/>
          </a:xfrm>
          <a:prstGeom prst="rect">
            <a:avLst/>
          </a:prstGeom>
        </p:spPr>
      </p:pic>
      <p:pic>
        <p:nvPicPr>
          <p:cNvPr id="6" name="Picture 5">
            <a:extLst>
              <a:ext uri="{FF2B5EF4-FFF2-40B4-BE49-F238E27FC236}">
                <a16:creationId xmlns:a16="http://schemas.microsoft.com/office/drawing/2014/main" id="{7AAE6B99-46E9-874B-BC0A-1025CB24AE5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2850" y="4027713"/>
            <a:ext cx="2824045" cy="831303"/>
          </a:xfrm>
          <a:prstGeom prst="rect">
            <a:avLst/>
          </a:prstGeom>
        </p:spPr>
      </p:pic>
      <p:pic>
        <p:nvPicPr>
          <p:cNvPr id="7" name="Picture 6">
            <a:extLst>
              <a:ext uri="{FF2B5EF4-FFF2-40B4-BE49-F238E27FC236}">
                <a16:creationId xmlns:a16="http://schemas.microsoft.com/office/drawing/2014/main" id="{A29E884B-E929-144F-8E67-E65446327431}"/>
              </a:ext>
            </a:extLst>
          </p:cNvPr>
          <p:cNvPicPr>
            <a:picLocks noChangeAspect="1"/>
          </p:cNvPicPr>
          <p:nvPr/>
        </p:nvPicPr>
        <p:blipFill>
          <a:blip r:embed="rId7"/>
          <a:stretch>
            <a:fillRect/>
          </a:stretch>
        </p:blipFill>
        <p:spPr>
          <a:xfrm>
            <a:off x="1952987" y="2542273"/>
            <a:ext cx="6293420" cy="959565"/>
          </a:xfrm>
          <a:prstGeom prst="rect">
            <a:avLst/>
          </a:prstGeom>
        </p:spPr>
      </p:pic>
      <p:pic>
        <p:nvPicPr>
          <p:cNvPr id="9" name="Picture 8">
            <a:extLst>
              <a:ext uri="{FF2B5EF4-FFF2-40B4-BE49-F238E27FC236}">
                <a16:creationId xmlns:a16="http://schemas.microsoft.com/office/drawing/2014/main" id="{00C25912-66A3-4849-BC89-7F1D51C692F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717259" y="5431904"/>
            <a:ext cx="3775587" cy="914400"/>
          </a:xfrm>
          <a:prstGeom prst="rect">
            <a:avLst/>
          </a:prstGeom>
        </p:spPr>
      </p:pic>
      <p:pic>
        <p:nvPicPr>
          <p:cNvPr id="10" name="Picture 9">
            <a:extLst>
              <a:ext uri="{FF2B5EF4-FFF2-40B4-BE49-F238E27FC236}">
                <a16:creationId xmlns:a16="http://schemas.microsoft.com/office/drawing/2014/main" id="{6947C9D1-E0B6-5C4A-923E-3A67AE31A931}"/>
              </a:ext>
            </a:extLst>
          </p:cNvPr>
          <p:cNvPicPr>
            <a:picLocks noChangeAspect="1"/>
          </p:cNvPicPr>
          <p:nvPr/>
        </p:nvPicPr>
        <p:blipFill>
          <a:blip r:embed="rId9"/>
          <a:stretch>
            <a:fillRect/>
          </a:stretch>
        </p:blipFill>
        <p:spPr>
          <a:xfrm>
            <a:off x="5635656" y="5008158"/>
            <a:ext cx="2301844" cy="1339773"/>
          </a:xfrm>
          <a:prstGeom prst="rect">
            <a:avLst/>
          </a:prstGeom>
        </p:spPr>
      </p:pic>
      <p:pic>
        <p:nvPicPr>
          <p:cNvPr id="11" name="Picture 10">
            <a:extLst>
              <a:ext uri="{FF2B5EF4-FFF2-40B4-BE49-F238E27FC236}">
                <a16:creationId xmlns:a16="http://schemas.microsoft.com/office/drawing/2014/main" id="{7668FF4E-425B-7E43-BFAC-FC92028B862F}"/>
              </a:ext>
            </a:extLst>
          </p:cNvPr>
          <p:cNvPicPr>
            <a:picLocks noChangeAspect="1"/>
          </p:cNvPicPr>
          <p:nvPr/>
        </p:nvPicPr>
        <p:blipFill>
          <a:blip r:embed="rId10"/>
          <a:stretch>
            <a:fillRect/>
          </a:stretch>
        </p:blipFill>
        <p:spPr>
          <a:xfrm>
            <a:off x="8140795" y="4907798"/>
            <a:ext cx="2381250" cy="1333500"/>
          </a:xfrm>
          <a:prstGeom prst="rect">
            <a:avLst/>
          </a:prstGeom>
        </p:spPr>
      </p:pic>
      <p:sp>
        <p:nvSpPr>
          <p:cNvPr id="13" name="TextBox 12">
            <a:extLst>
              <a:ext uri="{FF2B5EF4-FFF2-40B4-BE49-F238E27FC236}">
                <a16:creationId xmlns:a16="http://schemas.microsoft.com/office/drawing/2014/main" id="{DCCD4674-0281-0343-AE59-0222F3473758}"/>
              </a:ext>
            </a:extLst>
          </p:cNvPr>
          <p:cNvSpPr txBox="1"/>
          <p:nvPr/>
        </p:nvSpPr>
        <p:spPr>
          <a:xfrm>
            <a:off x="1471932" y="3718517"/>
            <a:ext cx="1770830" cy="1446550"/>
          </a:xfrm>
          <a:prstGeom prst="rect">
            <a:avLst/>
          </a:prstGeom>
          <a:noFill/>
        </p:spPr>
        <p:txBody>
          <a:bodyPr wrap="square" rtlCol="0">
            <a:spAutoFit/>
          </a:bodyPr>
          <a:lstStyle/>
          <a:p>
            <a:r>
              <a:rPr lang="en-US" sz="7200" dirty="0"/>
              <a:t>ECO</a:t>
            </a:r>
          </a:p>
          <a:p>
            <a:r>
              <a:rPr lang="en-US" sz="1600" dirty="0"/>
              <a:t>East Coast Outflow</a:t>
            </a:r>
            <a:endParaRPr lang="en-US" sz="5400" dirty="0"/>
          </a:p>
        </p:txBody>
      </p:sp>
      <p:sp>
        <p:nvSpPr>
          <p:cNvPr id="8" name="TextBox 7">
            <a:extLst>
              <a:ext uri="{FF2B5EF4-FFF2-40B4-BE49-F238E27FC236}">
                <a16:creationId xmlns:a16="http://schemas.microsoft.com/office/drawing/2014/main" id="{DAD6D5DD-63DD-2041-BD78-E51AA5C4818D}"/>
              </a:ext>
            </a:extLst>
          </p:cNvPr>
          <p:cNvSpPr txBox="1"/>
          <p:nvPr/>
        </p:nvSpPr>
        <p:spPr>
          <a:xfrm>
            <a:off x="1717258" y="5442180"/>
            <a:ext cx="1210524" cy="369332"/>
          </a:xfrm>
          <a:prstGeom prst="rect">
            <a:avLst/>
          </a:prstGeom>
          <a:noFill/>
        </p:spPr>
        <p:txBody>
          <a:bodyPr wrap="none" rtlCol="0">
            <a:spAutoFit/>
          </a:bodyPr>
          <a:lstStyle/>
          <a:p>
            <a:r>
              <a:rPr lang="en-US" dirty="0">
                <a:solidFill>
                  <a:schemeClr val="bg1"/>
                </a:solidFill>
              </a:rPr>
              <a:t>NASA DC-8</a:t>
            </a:r>
          </a:p>
        </p:txBody>
      </p:sp>
      <p:sp>
        <p:nvSpPr>
          <p:cNvPr id="14" name="TextBox 13">
            <a:extLst>
              <a:ext uri="{FF2B5EF4-FFF2-40B4-BE49-F238E27FC236}">
                <a16:creationId xmlns:a16="http://schemas.microsoft.com/office/drawing/2014/main" id="{25CEBC53-FD9F-3945-961F-E6BA78C56795}"/>
              </a:ext>
            </a:extLst>
          </p:cNvPr>
          <p:cNvSpPr txBox="1"/>
          <p:nvPr/>
        </p:nvSpPr>
        <p:spPr>
          <a:xfrm>
            <a:off x="5635656" y="6016933"/>
            <a:ext cx="1618200" cy="369332"/>
          </a:xfrm>
          <a:prstGeom prst="rect">
            <a:avLst/>
          </a:prstGeom>
          <a:noFill/>
        </p:spPr>
        <p:txBody>
          <a:bodyPr wrap="none" rtlCol="0">
            <a:spAutoFit/>
          </a:bodyPr>
          <a:lstStyle/>
          <a:p>
            <a:r>
              <a:rPr lang="en-US" dirty="0">
                <a:solidFill>
                  <a:schemeClr val="bg1"/>
                </a:solidFill>
              </a:rPr>
              <a:t>NSF HIAPER GV</a:t>
            </a:r>
          </a:p>
        </p:txBody>
      </p:sp>
      <p:sp>
        <p:nvSpPr>
          <p:cNvPr id="15" name="TextBox 14">
            <a:extLst>
              <a:ext uri="{FF2B5EF4-FFF2-40B4-BE49-F238E27FC236}">
                <a16:creationId xmlns:a16="http://schemas.microsoft.com/office/drawing/2014/main" id="{9FC6FA32-FDE5-2D4E-9F13-6D193D0B7E11}"/>
              </a:ext>
            </a:extLst>
          </p:cNvPr>
          <p:cNvSpPr txBox="1"/>
          <p:nvPr/>
        </p:nvSpPr>
        <p:spPr>
          <a:xfrm>
            <a:off x="8105358" y="5937363"/>
            <a:ext cx="1793696" cy="369332"/>
          </a:xfrm>
          <a:prstGeom prst="rect">
            <a:avLst/>
          </a:prstGeom>
          <a:noFill/>
        </p:spPr>
        <p:txBody>
          <a:bodyPr wrap="none" rtlCol="0">
            <a:spAutoFit/>
          </a:bodyPr>
          <a:lstStyle/>
          <a:p>
            <a:r>
              <a:rPr lang="en-US" dirty="0"/>
              <a:t>NOAA Twin Otter</a:t>
            </a:r>
          </a:p>
        </p:txBody>
      </p:sp>
      <p:pic>
        <p:nvPicPr>
          <p:cNvPr id="20" name="Picture 19">
            <a:extLst>
              <a:ext uri="{FF2B5EF4-FFF2-40B4-BE49-F238E27FC236}">
                <a16:creationId xmlns:a16="http://schemas.microsoft.com/office/drawing/2014/main" id="{8525B46F-CEB4-6744-A008-C672FAF74556}"/>
              </a:ext>
            </a:extLst>
          </p:cNvPr>
          <p:cNvPicPr>
            <a:picLocks noChangeAspect="1"/>
          </p:cNvPicPr>
          <p:nvPr/>
        </p:nvPicPr>
        <p:blipFill>
          <a:blip r:embed="rId11"/>
          <a:stretch>
            <a:fillRect/>
          </a:stretch>
        </p:blipFill>
        <p:spPr>
          <a:xfrm>
            <a:off x="1927075" y="896981"/>
            <a:ext cx="2042139" cy="1620393"/>
          </a:xfrm>
          <a:prstGeom prst="rect">
            <a:avLst/>
          </a:prstGeom>
        </p:spPr>
      </p:pic>
      <p:pic>
        <p:nvPicPr>
          <p:cNvPr id="21" name="Picture 20">
            <a:extLst>
              <a:ext uri="{FF2B5EF4-FFF2-40B4-BE49-F238E27FC236}">
                <a16:creationId xmlns:a16="http://schemas.microsoft.com/office/drawing/2014/main" id="{B227B3FD-CFF4-114E-BF5E-9DFEAB40111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87870" y="3694183"/>
            <a:ext cx="2219713" cy="1451264"/>
          </a:xfrm>
          <a:prstGeom prst="rect">
            <a:avLst/>
          </a:prstGeom>
        </p:spPr>
      </p:pic>
      <p:sp>
        <p:nvSpPr>
          <p:cNvPr id="22" name="TextBox 21">
            <a:extLst>
              <a:ext uri="{FF2B5EF4-FFF2-40B4-BE49-F238E27FC236}">
                <a16:creationId xmlns:a16="http://schemas.microsoft.com/office/drawing/2014/main" id="{CB67C70B-73DC-EE47-AEF6-CD7D73443B52}"/>
              </a:ext>
            </a:extLst>
          </p:cNvPr>
          <p:cNvSpPr txBox="1"/>
          <p:nvPr/>
        </p:nvSpPr>
        <p:spPr>
          <a:xfrm>
            <a:off x="3332840" y="4718007"/>
            <a:ext cx="1482009" cy="369332"/>
          </a:xfrm>
          <a:prstGeom prst="rect">
            <a:avLst/>
          </a:prstGeom>
          <a:noFill/>
        </p:spPr>
        <p:txBody>
          <a:bodyPr wrap="none" rtlCol="0">
            <a:spAutoFit/>
          </a:bodyPr>
          <a:lstStyle/>
          <a:p>
            <a:r>
              <a:rPr lang="en-US" dirty="0">
                <a:solidFill>
                  <a:schemeClr val="bg1"/>
                </a:solidFill>
              </a:rPr>
              <a:t>LA Megacities</a:t>
            </a:r>
          </a:p>
        </p:txBody>
      </p:sp>
      <p:sp>
        <p:nvSpPr>
          <p:cNvPr id="23" name="Slide Number Placeholder 2">
            <a:extLst>
              <a:ext uri="{FF2B5EF4-FFF2-40B4-BE49-F238E27FC236}">
                <a16:creationId xmlns:a16="http://schemas.microsoft.com/office/drawing/2014/main" id="{7915946B-18EA-1B46-A580-2C4E62171035}"/>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49</a:t>
            </a:fld>
            <a:endParaRPr lang="en-US" sz="1000" dirty="0"/>
          </a:p>
        </p:txBody>
      </p:sp>
    </p:spTree>
    <p:extLst>
      <p:ext uri="{BB962C8B-B14F-4D97-AF65-F5344CB8AC3E}">
        <p14:creationId xmlns:p14="http://schemas.microsoft.com/office/powerpoint/2010/main" val="120383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7112B-2022-7449-A37B-AEFBF78B37DF}"/>
              </a:ext>
            </a:extLst>
          </p:cNvPr>
          <p:cNvSpPr>
            <a:spLocks noGrp="1"/>
          </p:cNvSpPr>
          <p:nvPr>
            <p:ph type="sldNum" idx="12"/>
          </p:nvPr>
        </p:nvSpPr>
        <p:spPr/>
        <p:txBody>
          <a:bodyPr/>
          <a:lstStyle/>
          <a:p>
            <a:fld id="{EFD5F82A-8E30-498B-83B2-24097812A9FB}" type="slidenum">
              <a:rPr lang="en-US" smtClean="0"/>
              <a:pPr/>
              <a:t>5</a:t>
            </a:fld>
            <a:endParaRPr lang="en-US" dirty="0"/>
          </a:p>
        </p:txBody>
      </p:sp>
      <p:pic>
        <p:nvPicPr>
          <p:cNvPr id="8" name="Picture 7">
            <a:extLst>
              <a:ext uri="{FF2B5EF4-FFF2-40B4-BE49-F238E27FC236}">
                <a16:creationId xmlns:a16="http://schemas.microsoft.com/office/drawing/2014/main" id="{27518FCB-07C9-E342-A915-F652C4569DEF}"/>
              </a:ext>
            </a:extLst>
          </p:cNvPr>
          <p:cNvPicPr>
            <a:picLocks noChangeAspect="1"/>
          </p:cNvPicPr>
          <p:nvPr/>
        </p:nvPicPr>
        <p:blipFill>
          <a:blip r:embed="rId2"/>
          <a:stretch>
            <a:fillRect/>
          </a:stretch>
        </p:blipFill>
        <p:spPr>
          <a:xfrm>
            <a:off x="1524000" y="22514"/>
            <a:ext cx="9144000" cy="5334000"/>
          </a:xfrm>
          <a:prstGeom prst="rect">
            <a:avLst/>
          </a:prstGeom>
        </p:spPr>
      </p:pic>
      <p:pic>
        <p:nvPicPr>
          <p:cNvPr id="12" name="Picture 11">
            <a:extLst>
              <a:ext uri="{FF2B5EF4-FFF2-40B4-BE49-F238E27FC236}">
                <a16:creationId xmlns:a16="http://schemas.microsoft.com/office/drawing/2014/main" id="{08C961FD-27B0-1B40-A314-844F033B6C9F}"/>
              </a:ext>
            </a:extLst>
          </p:cNvPr>
          <p:cNvPicPr>
            <a:picLocks noChangeAspect="1"/>
          </p:cNvPicPr>
          <p:nvPr/>
        </p:nvPicPr>
        <p:blipFill>
          <a:blip r:embed="rId3"/>
          <a:stretch>
            <a:fillRect/>
          </a:stretch>
        </p:blipFill>
        <p:spPr>
          <a:xfrm>
            <a:off x="1524000" y="18288"/>
            <a:ext cx="9144000" cy="5334000"/>
          </a:xfrm>
          <a:prstGeom prst="rect">
            <a:avLst/>
          </a:prstGeom>
        </p:spPr>
      </p:pic>
      <p:pic>
        <p:nvPicPr>
          <p:cNvPr id="14" name="Picture 13">
            <a:extLst>
              <a:ext uri="{FF2B5EF4-FFF2-40B4-BE49-F238E27FC236}">
                <a16:creationId xmlns:a16="http://schemas.microsoft.com/office/drawing/2014/main" id="{281513A2-55F3-DC41-9DB2-A640FD053700}"/>
              </a:ext>
            </a:extLst>
          </p:cNvPr>
          <p:cNvPicPr>
            <a:picLocks noChangeAspect="1"/>
          </p:cNvPicPr>
          <p:nvPr/>
        </p:nvPicPr>
        <p:blipFill>
          <a:blip r:embed="rId4"/>
          <a:stretch>
            <a:fillRect/>
          </a:stretch>
        </p:blipFill>
        <p:spPr>
          <a:xfrm>
            <a:off x="1527048" y="18288"/>
            <a:ext cx="9144000" cy="5334000"/>
          </a:xfrm>
          <a:prstGeom prst="rect">
            <a:avLst/>
          </a:prstGeom>
        </p:spPr>
      </p:pic>
      <p:pic>
        <p:nvPicPr>
          <p:cNvPr id="16" name="Picture 15">
            <a:extLst>
              <a:ext uri="{FF2B5EF4-FFF2-40B4-BE49-F238E27FC236}">
                <a16:creationId xmlns:a16="http://schemas.microsoft.com/office/drawing/2014/main" id="{E608D28B-40B8-744F-AC4E-50A136443CF5}"/>
              </a:ext>
            </a:extLst>
          </p:cNvPr>
          <p:cNvPicPr>
            <a:picLocks noChangeAspect="1"/>
          </p:cNvPicPr>
          <p:nvPr/>
        </p:nvPicPr>
        <p:blipFill>
          <a:blip r:embed="rId5"/>
          <a:stretch>
            <a:fillRect/>
          </a:stretch>
        </p:blipFill>
        <p:spPr>
          <a:xfrm>
            <a:off x="1527048" y="18288"/>
            <a:ext cx="9144000" cy="5334000"/>
          </a:xfrm>
          <a:prstGeom prst="rect">
            <a:avLst/>
          </a:prstGeom>
        </p:spPr>
      </p:pic>
      <p:pic>
        <p:nvPicPr>
          <p:cNvPr id="20" name="Picture 19">
            <a:extLst>
              <a:ext uri="{FF2B5EF4-FFF2-40B4-BE49-F238E27FC236}">
                <a16:creationId xmlns:a16="http://schemas.microsoft.com/office/drawing/2014/main" id="{305546E9-CE85-074C-AAC7-86876AD2DA78}"/>
              </a:ext>
            </a:extLst>
          </p:cNvPr>
          <p:cNvPicPr>
            <a:picLocks noChangeAspect="1"/>
          </p:cNvPicPr>
          <p:nvPr/>
        </p:nvPicPr>
        <p:blipFill>
          <a:blip r:embed="rId2"/>
          <a:stretch>
            <a:fillRect/>
          </a:stretch>
        </p:blipFill>
        <p:spPr>
          <a:xfrm>
            <a:off x="1527048" y="18288"/>
            <a:ext cx="9144000" cy="5334000"/>
          </a:xfrm>
          <a:prstGeom prst="rect">
            <a:avLst/>
          </a:prstGeom>
        </p:spPr>
      </p:pic>
      <p:sp>
        <p:nvSpPr>
          <p:cNvPr id="17" name="Rectangle 16">
            <a:extLst>
              <a:ext uri="{FF2B5EF4-FFF2-40B4-BE49-F238E27FC236}">
                <a16:creationId xmlns:a16="http://schemas.microsoft.com/office/drawing/2014/main" id="{7CFD18B1-535C-ED4C-9BF8-AB31C6BBEB0B}"/>
              </a:ext>
            </a:extLst>
          </p:cNvPr>
          <p:cNvSpPr/>
          <p:nvPr/>
        </p:nvSpPr>
        <p:spPr>
          <a:xfrm>
            <a:off x="1194173" y="3876963"/>
            <a:ext cx="1730664" cy="2666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pic>
        <p:nvPicPr>
          <p:cNvPr id="19" name="Picture 1">
            <a:extLst>
              <a:ext uri="{FF2B5EF4-FFF2-40B4-BE49-F238E27FC236}">
                <a16:creationId xmlns:a16="http://schemas.microsoft.com/office/drawing/2014/main" id="{73D45D8D-D3C2-6E44-961E-11DD98B9ED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20412" y="4110214"/>
            <a:ext cx="3487908" cy="19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7B23EC31-18F3-5C4B-96BF-5EDE7C00213D}"/>
              </a:ext>
            </a:extLst>
          </p:cNvPr>
          <p:cNvSpPr/>
          <p:nvPr/>
        </p:nvSpPr>
        <p:spPr>
          <a:xfrm>
            <a:off x="8960196" y="4210335"/>
            <a:ext cx="1088737" cy="5777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DACC59-C0A5-AF4E-B7A8-85C42BD3258A}"/>
              </a:ext>
            </a:extLst>
          </p:cNvPr>
          <p:cNvSpPr/>
          <p:nvPr/>
        </p:nvSpPr>
        <p:spPr>
          <a:xfrm>
            <a:off x="4266277" y="164807"/>
            <a:ext cx="3605877" cy="5777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10FDAB-B405-A34C-B359-0B437A2EFCA7}"/>
              </a:ext>
            </a:extLst>
          </p:cNvPr>
          <p:cNvSpPr/>
          <p:nvPr/>
        </p:nvSpPr>
        <p:spPr>
          <a:xfrm>
            <a:off x="563668" y="4174228"/>
            <a:ext cx="3044652" cy="18723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E4CBBC9F-6D0E-954D-8E03-B11EB56DC115}"/>
              </a:ext>
            </a:extLst>
          </p:cNvPr>
          <p:cNvSpPr txBox="1">
            <a:spLocks/>
          </p:cNvSpPr>
          <p:nvPr/>
        </p:nvSpPr>
        <p:spPr>
          <a:xfrm>
            <a:off x="1981200" y="150405"/>
            <a:ext cx="8229600" cy="1143000"/>
          </a:xfrm>
          <a:prstGeom prst="rect">
            <a:avLst/>
          </a:prstGeom>
        </p:spPr>
        <p:txBody>
          <a:bodyPr/>
          <a:lstStyle>
            <a:lvl1pPr algn="ctr" defTabSz="457200" rtl="0" eaLnBrk="1" latinLnBrk="0" hangingPunct="1">
              <a:spcBef>
                <a:spcPct val="0"/>
              </a:spcBef>
              <a:buNone/>
              <a:defRPr sz="3600" kern="1200">
                <a:solidFill>
                  <a:srgbClr val="0033CC"/>
                </a:solidFill>
                <a:latin typeface="+mj-lt"/>
                <a:ea typeface="+mj-ea"/>
                <a:cs typeface="+mj-cs"/>
              </a:defRPr>
            </a:lvl1pPr>
          </a:lstStyle>
          <a:p>
            <a:r>
              <a:rPr lang="en-US" sz="2800" dirty="0"/>
              <a:t>NOAA Global Greenhouse Gas Reference Network</a:t>
            </a:r>
          </a:p>
        </p:txBody>
      </p:sp>
      <p:sp>
        <p:nvSpPr>
          <p:cNvPr id="6" name="TextBox 5">
            <a:extLst>
              <a:ext uri="{FF2B5EF4-FFF2-40B4-BE49-F238E27FC236}">
                <a16:creationId xmlns:a16="http://schemas.microsoft.com/office/drawing/2014/main" id="{4DDB5BA9-A77A-314C-AFAB-7AA8B343BB2C}"/>
              </a:ext>
            </a:extLst>
          </p:cNvPr>
          <p:cNvSpPr txBox="1"/>
          <p:nvPr/>
        </p:nvSpPr>
        <p:spPr>
          <a:xfrm>
            <a:off x="3254665" y="4874880"/>
            <a:ext cx="8175336"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Data are carefully calibrated relative to WMO scales</a:t>
            </a:r>
          </a:p>
          <a:p>
            <a:pPr marL="342900" indent="-342900">
              <a:buFont typeface="Arial" panose="020B0604020202020204" pitchFamily="34" charset="0"/>
              <a:buChar char="•"/>
            </a:pPr>
            <a:r>
              <a:rPr lang="en-US" sz="2000" dirty="0"/>
              <a:t>Intra-laboratory and cross laboratory comparisons with other labs ensure data compatibility</a:t>
            </a:r>
          </a:p>
          <a:p>
            <a:pPr marL="342900" indent="-342900">
              <a:buFont typeface="Arial" panose="020B0604020202020204" pitchFamily="34" charset="0"/>
              <a:buChar char="•"/>
            </a:pPr>
            <a:r>
              <a:rPr lang="en-US" sz="2000" dirty="0"/>
              <a:t>Whole air samples are analyzed for many species</a:t>
            </a:r>
          </a:p>
          <a:p>
            <a:pPr marL="342900" indent="-342900">
              <a:buFont typeface="Arial" panose="020B0604020202020204" pitchFamily="34" charset="0"/>
              <a:buChar char="•"/>
            </a:pPr>
            <a:r>
              <a:rPr lang="en-US" sz="2000" dirty="0"/>
              <a:t>Many partners!</a:t>
            </a:r>
          </a:p>
          <a:p>
            <a:pPr marL="342900" indent="-342900">
              <a:buFont typeface="Arial" panose="020B0604020202020204" pitchFamily="34" charset="0"/>
              <a:buChar char="•"/>
            </a:pPr>
            <a:endParaRPr lang="en-US" sz="2000" dirty="0"/>
          </a:p>
          <a:p>
            <a:endParaRPr lang="en-US" sz="2000" dirty="0"/>
          </a:p>
        </p:txBody>
      </p:sp>
      <p:grpSp>
        <p:nvGrpSpPr>
          <p:cNvPr id="29" name="Group 28">
            <a:extLst>
              <a:ext uri="{FF2B5EF4-FFF2-40B4-BE49-F238E27FC236}">
                <a16:creationId xmlns:a16="http://schemas.microsoft.com/office/drawing/2014/main" id="{ACF58E4D-8450-1A40-B855-83A23136F7A2}"/>
              </a:ext>
            </a:extLst>
          </p:cNvPr>
          <p:cNvGrpSpPr/>
          <p:nvPr/>
        </p:nvGrpSpPr>
        <p:grpSpPr>
          <a:xfrm>
            <a:off x="106725" y="4076987"/>
            <a:ext cx="3513779" cy="1941653"/>
            <a:chOff x="106725" y="4076987"/>
            <a:chExt cx="3513779" cy="1941653"/>
          </a:xfrm>
        </p:grpSpPr>
        <p:grpSp>
          <p:nvGrpSpPr>
            <p:cNvPr id="28" name="Group 27">
              <a:extLst>
                <a:ext uri="{FF2B5EF4-FFF2-40B4-BE49-F238E27FC236}">
                  <a16:creationId xmlns:a16="http://schemas.microsoft.com/office/drawing/2014/main" id="{22070820-487B-DD4F-80FE-9493AADF33DB}"/>
                </a:ext>
              </a:extLst>
            </p:cNvPr>
            <p:cNvGrpSpPr/>
            <p:nvPr/>
          </p:nvGrpSpPr>
          <p:grpSpPr>
            <a:xfrm>
              <a:off x="106725" y="4076987"/>
              <a:ext cx="3513779" cy="1941653"/>
              <a:chOff x="106725" y="4076987"/>
              <a:chExt cx="3513779" cy="1941653"/>
            </a:xfrm>
          </p:grpSpPr>
          <p:sp>
            <p:nvSpPr>
              <p:cNvPr id="18" name="Rectangle 17">
                <a:extLst>
                  <a:ext uri="{FF2B5EF4-FFF2-40B4-BE49-F238E27FC236}">
                    <a16:creationId xmlns:a16="http://schemas.microsoft.com/office/drawing/2014/main" id="{73EDC664-1EE1-9944-8E90-E77D2DAE5F05}"/>
                  </a:ext>
                </a:extLst>
              </p:cNvPr>
              <p:cNvSpPr/>
              <p:nvPr/>
            </p:nvSpPr>
            <p:spPr>
              <a:xfrm>
                <a:off x="2165927" y="4076987"/>
                <a:ext cx="1088737" cy="2666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FD1F1-1BC4-6C4E-B02B-B5EDCE8F6E37}"/>
                  </a:ext>
                </a:extLst>
              </p:cNvPr>
              <p:cNvSpPr txBox="1"/>
              <p:nvPr/>
            </p:nvSpPr>
            <p:spPr>
              <a:xfrm>
                <a:off x="519164" y="4079648"/>
                <a:ext cx="2609112" cy="1938992"/>
              </a:xfrm>
              <a:prstGeom prst="rect">
                <a:avLst/>
              </a:prstGeom>
              <a:noFill/>
            </p:spPr>
            <p:txBody>
              <a:bodyPr wrap="square" rtlCol="0">
                <a:spAutoFit/>
              </a:bodyPr>
              <a:lstStyle/>
              <a:p>
                <a:r>
                  <a:rPr lang="en-US" sz="2400" dirty="0">
                    <a:solidFill>
                      <a:srgbClr val="2318B4"/>
                    </a:solidFill>
                  </a:rPr>
                  <a:t>Aircraft</a:t>
                </a:r>
              </a:p>
              <a:p>
                <a:r>
                  <a:rPr lang="en-US" sz="2400" dirty="0">
                    <a:solidFill>
                      <a:srgbClr val="FF40FF"/>
                    </a:solidFill>
                  </a:rPr>
                  <a:t>Surface Continuous</a:t>
                </a:r>
              </a:p>
              <a:p>
                <a:r>
                  <a:rPr lang="en-US" sz="2400" dirty="0">
                    <a:solidFill>
                      <a:srgbClr val="00FA00"/>
                    </a:solidFill>
                  </a:rPr>
                  <a:t>Tower</a:t>
                </a:r>
              </a:p>
              <a:p>
                <a:r>
                  <a:rPr lang="en-US" sz="2400" dirty="0">
                    <a:solidFill>
                      <a:srgbClr val="00FDFF"/>
                    </a:solidFill>
                  </a:rPr>
                  <a:t>Observatory</a:t>
                </a:r>
              </a:p>
              <a:p>
                <a:r>
                  <a:rPr lang="en-US" sz="2400" dirty="0">
                    <a:solidFill>
                      <a:srgbClr val="FF0000"/>
                    </a:solidFill>
                  </a:rPr>
                  <a:t>Surface Discrete</a:t>
                </a:r>
              </a:p>
            </p:txBody>
          </p:sp>
          <p:sp>
            <p:nvSpPr>
              <p:cNvPr id="26" name="Rectangle 25">
                <a:extLst>
                  <a:ext uri="{FF2B5EF4-FFF2-40B4-BE49-F238E27FC236}">
                    <a16:creationId xmlns:a16="http://schemas.microsoft.com/office/drawing/2014/main" id="{0B5448DB-6638-7644-A49B-BBDAAFF402C9}"/>
                  </a:ext>
                </a:extLst>
              </p:cNvPr>
              <p:cNvSpPr/>
              <p:nvPr/>
            </p:nvSpPr>
            <p:spPr>
              <a:xfrm>
                <a:off x="1889840" y="4092166"/>
                <a:ext cx="1730664" cy="2666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0" name="Rectangle 9">
                <a:extLst>
                  <a:ext uri="{FF2B5EF4-FFF2-40B4-BE49-F238E27FC236}">
                    <a16:creationId xmlns:a16="http://schemas.microsoft.com/office/drawing/2014/main" id="{EF0F0280-6F02-E249-AFF3-A14675DFEB6F}"/>
                  </a:ext>
                </a:extLst>
              </p:cNvPr>
              <p:cNvSpPr/>
              <p:nvPr/>
            </p:nvSpPr>
            <p:spPr>
              <a:xfrm>
                <a:off x="106725" y="4076987"/>
                <a:ext cx="390187" cy="1860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E9C1106-164C-1142-A77E-8F511B8CF0FF}"/>
                </a:ext>
              </a:extLst>
            </p:cNvPr>
            <p:cNvGrpSpPr/>
            <p:nvPr/>
          </p:nvGrpSpPr>
          <p:grpSpPr>
            <a:xfrm>
              <a:off x="226718" y="4174228"/>
              <a:ext cx="211066" cy="1663434"/>
              <a:chOff x="226718" y="4174228"/>
              <a:chExt cx="211066" cy="1663434"/>
            </a:xfrm>
          </p:grpSpPr>
          <p:sp>
            <p:nvSpPr>
              <p:cNvPr id="3" name="5-Point Star 2">
                <a:extLst>
                  <a:ext uri="{FF2B5EF4-FFF2-40B4-BE49-F238E27FC236}">
                    <a16:creationId xmlns:a16="http://schemas.microsoft.com/office/drawing/2014/main" id="{40D48577-05F1-8C4E-B70E-3982E4D99E43}"/>
                  </a:ext>
                </a:extLst>
              </p:cNvPr>
              <p:cNvSpPr/>
              <p:nvPr/>
            </p:nvSpPr>
            <p:spPr>
              <a:xfrm>
                <a:off x="230520" y="4174228"/>
                <a:ext cx="207264" cy="207264"/>
              </a:xfrm>
              <a:prstGeom prst="star5">
                <a:avLst/>
              </a:prstGeom>
              <a:solidFill>
                <a:srgbClr val="2F19B3"/>
              </a:solidFill>
              <a:ln>
                <a:solidFill>
                  <a:srgbClr val="2F19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16E3879-05C5-474B-8133-2B535D79A5A1}"/>
                  </a:ext>
                </a:extLst>
              </p:cNvPr>
              <p:cNvSpPr/>
              <p:nvPr/>
            </p:nvSpPr>
            <p:spPr>
              <a:xfrm>
                <a:off x="239826" y="4572000"/>
                <a:ext cx="180044" cy="182880"/>
              </a:xfrm>
              <a:prstGeom prst="ellipse">
                <a:avLst/>
              </a:prstGeom>
              <a:solidFill>
                <a:srgbClr val="FF40FF"/>
              </a:solidFill>
              <a:ln>
                <a:solidFill>
                  <a:srgbClr val="FF4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72C97C4C-A84D-814F-A442-83AAB138D363}"/>
                  </a:ext>
                </a:extLst>
              </p:cNvPr>
              <p:cNvSpPr/>
              <p:nvPr/>
            </p:nvSpPr>
            <p:spPr>
              <a:xfrm>
                <a:off x="238026" y="4926697"/>
                <a:ext cx="182880" cy="182880"/>
              </a:xfrm>
              <a:prstGeom prst="triangle">
                <a:avLst/>
              </a:prstGeom>
              <a:solidFill>
                <a:srgbClr val="00FA00"/>
              </a:solidFill>
              <a:ln>
                <a:solidFill>
                  <a:srgbClr val="00F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7CF95C-9CFE-9B47-8E3F-9139FE66D905}"/>
                  </a:ext>
                </a:extLst>
              </p:cNvPr>
              <p:cNvSpPr/>
              <p:nvPr/>
            </p:nvSpPr>
            <p:spPr>
              <a:xfrm>
                <a:off x="226718" y="5300085"/>
                <a:ext cx="186140" cy="182880"/>
              </a:xfrm>
              <a:prstGeom prst="rect">
                <a:avLst/>
              </a:prstGeom>
              <a:solidFill>
                <a:srgbClr val="00FDFF"/>
              </a:solidFill>
              <a:ln>
                <a:solidFill>
                  <a:srgbClr val="00F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BBB6AA2-20A0-7F4D-BDF5-40CFC519DA98}"/>
                  </a:ext>
                </a:extLst>
              </p:cNvPr>
              <p:cNvSpPr/>
              <p:nvPr/>
            </p:nvSpPr>
            <p:spPr>
              <a:xfrm>
                <a:off x="233308" y="5654782"/>
                <a:ext cx="180044"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67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5C2215-0078-754F-AD22-A4236FBCAA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7448" y="1579418"/>
            <a:ext cx="3975041" cy="3311236"/>
          </a:xfrm>
          <a:prstGeom prst="rect">
            <a:avLst/>
          </a:prstGeom>
        </p:spPr>
      </p:pic>
      <p:cxnSp>
        <p:nvCxnSpPr>
          <p:cNvPr id="13" name="Straight Arrow Connector 12">
            <a:extLst>
              <a:ext uri="{FF2B5EF4-FFF2-40B4-BE49-F238E27FC236}">
                <a16:creationId xmlns:a16="http://schemas.microsoft.com/office/drawing/2014/main" id="{AF396670-67B8-BD4E-8E25-830DF1CF6D29}"/>
              </a:ext>
            </a:extLst>
          </p:cNvPr>
          <p:cNvCxnSpPr>
            <a:cxnSpLocks/>
          </p:cNvCxnSpPr>
          <p:nvPr/>
        </p:nvCxnSpPr>
        <p:spPr>
          <a:xfrm flipH="1">
            <a:off x="7481455" y="2932548"/>
            <a:ext cx="193964" cy="64622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A0B30B9-E6C1-F84F-9CCD-5360C7EAD5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17" y="3852398"/>
            <a:ext cx="3699163" cy="1360042"/>
          </a:xfrm>
          <a:prstGeom prst="rect">
            <a:avLst/>
          </a:prstGeom>
          <a:ln>
            <a:solidFill>
              <a:srgbClr val="FF0000"/>
            </a:solidFill>
          </a:ln>
        </p:spPr>
      </p:pic>
      <p:cxnSp>
        <p:nvCxnSpPr>
          <p:cNvPr id="73" name="Straight Arrow Connector 72">
            <a:extLst>
              <a:ext uri="{FF2B5EF4-FFF2-40B4-BE49-F238E27FC236}">
                <a16:creationId xmlns:a16="http://schemas.microsoft.com/office/drawing/2014/main" id="{B54063B1-E995-E248-A8D9-F6CD408E0ECC}"/>
              </a:ext>
            </a:extLst>
          </p:cNvPr>
          <p:cNvCxnSpPr>
            <a:cxnSpLocks/>
          </p:cNvCxnSpPr>
          <p:nvPr/>
        </p:nvCxnSpPr>
        <p:spPr>
          <a:xfrm flipH="1">
            <a:off x="6614967" y="3946646"/>
            <a:ext cx="243050" cy="13462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AD52328F-937F-B642-B71B-3FFB066B4382}"/>
              </a:ext>
            </a:extLst>
          </p:cNvPr>
          <p:cNvCxnSpPr>
            <a:cxnSpLocks/>
          </p:cNvCxnSpPr>
          <p:nvPr/>
        </p:nvCxnSpPr>
        <p:spPr>
          <a:xfrm flipV="1">
            <a:off x="5414914" y="3891226"/>
            <a:ext cx="342545" cy="149631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E8EFB4F2-3919-9A48-AD67-E1B934097A04}"/>
              </a:ext>
            </a:extLst>
          </p:cNvPr>
          <p:cNvCxnSpPr>
            <a:cxnSpLocks/>
          </p:cNvCxnSpPr>
          <p:nvPr/>
        </p:nvCxnSpPr>
        <p:spPr>
          <a:xfrm>
            <a:off x="5577338" y="2287010"/>
            <a:ext cx="161054" cy="40866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2" name="Picture 91">
            <a:extLst>
              <a:ext uri="{FF2B5EF4-FFF2-40B4-BE49-F238E27FC236}">
                <a16:creationId xmlns:a16="http://schemas.microsoft.com/office/drawing/2014/main" id="{3FC279D5-8F92-9648-B014-E397937B3D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0545" y="5338770"/>
            <a:ext cx="4017839" cy="1195552"/>
          </a:xfrm>
          <a:prstGeom prst="rect">
            <a:avLst/>
          </a:prstGeom>
          <a:ln>
            <a:solidFill>
              <a:srgbClr val="FF0000"/>
            </a:solidFill>
          </a:ln>
        </p:spPr>
      </p:pic>
      <p:cxnSp>
        <p:nvCxnSpPr>
          <p:cNvPr id="98" name="Straight Arrow Connector 97">
            <a:extLst>
              <a:ext uri="{FF2B5EF4-FFF2-40B4-BE49-F238E27FC236}">
                <a16:creationId xmlns:a16="http://schemas.microsoft.com/office/drawing/2014/main" id="{DFF5576F-4FD7-AF4B-9702-0160A642BE07}"/>
              </a:ext>
            </a:extLst>
          </p:cNvPr>
          <p:cNvCxnSpPr>
            <a:cxnSpLocks/>
          </p:cNvCxnSpPr>
          <p:nvPr/>
        </p:nvCxnSpPr>
        <p:spPr>
          <a:xfrm flipV="1">
            <a:off x="5181601" y="3640205"/>
            <a:ext cx="854239" cy="38567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 Box 1">
            <a:extLst>
              <a:ext uri="{FF2B5EF4-FFF2-40B4-BE49-F238E27FC236}">
                <a16:creationId xmlns:a16="http://schemas.microsoft.com/office/drawing/2014/main" id="{A7F7CD04-1D87-9045-AD91-08F138FE0AFA}"/>
              </a:ext>
            </a:extLst>
          </p:cNvPr>
          <p:cNvSpPr txBox="1">
            <a:spLocks noChangeArrowheads="1"/>
          </p:cNvSpPr>
          <p:nvPr/>
        </p:nvSpPr>
        <p:spPr bwMode="auto">
          <a:xfrm>
            <a:off x="1521312" y="-6160"/>
            <a:ext cx="9144001" cy="541517"/>
          </a:xfrm>
          <a:prstGeom prst="rect">
            <a:avLst/>
          </a:prstGeom>
          <a:solidFill>
            <a:schemeClr val="tx1"/>
          </a:solidFill>
          <a:ln w="9525">
            <a:noFill/>
            <a:round/>
            <a:headEnd/>
            <a:tailEnd/>
          </a:ln>
        </p:spPr>
        <p:txBody>
          <a:bodyPr wrap="square" lIns="120000" tIns="62400" rIns="120000" bIns="62400" anchor="ctr">
            <a:prstTxWarp prst="textNoShape">
              <a:avLst/>
            </a:prstTxWarp>
            <a:spAutoFit/>
          </a:bodyPr>
          <a:lstStyle/>
          <a:p>
            <a:pPr algn="ctr">
              <a:tabLst>
                <a:tab pos="0" algn="l"/>
                <a:tab pos="1219170" algn="l"/>
                <a:tab pos="1981150" algn="l"/>
                <a:tab pos="3657509" algn="l"/>
                <a:tab pos="4876678" algn="l"/>
                <a:tab pos="6095848" algn="l"/>
                <a:tab pos="7315017" algn="l"/>
                <a:tab pos="8534187" algn="l"/>
                <a:tab pos="9753356" algn="l"/>
                <a:tab pos="10972526" algn="l"/>
                <a:tab pos="12191695" algn="l"/>
                <a:tab pos="13410865" algn="l"/>
              </a:tabLst>
            </a:pPr>
            <a:r>
              <a:rPr lang="en-US" sz="2700" dirty="0">
                <a:solidFill>
                  <a:schemeClr val="bg1"/>
                </a:solidFill>
              </a:rPr>
              <a:t>GMD’s footprint on oil &amp; gas methane research in N. America</a:t>
            </a:r>
          </a:p>
        </p:txBody>
      </p:sp>
      <p:pic>
        <p:nvPicPr>
          <p:cNvPr id="4" name="Picture 3">
            <a:extLst>
              <a:ext uri="{FF2B5EF4-FFF2-40B4-BE49-F238E27FC236}">
                <a16:creationId xmlns:a16="http://schemas.microsoft.com/office/drawing/2014/main" id="{41D86F21-0E3D-9141-B0AC-9ED168C3CF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15039" y="2631120"/>
            <a:ext cx="3735433" cy="915152"/>
          </a:xfrm>
          <a:prstGeom prst="rect">
            <a:avLst/>
          </a:prstGeom>
          <a:ln>
            <a:solidFill>
              <a:srgbClr val="FF0000"/>
            </a:solidFill>
          </a:ln>
        </p:spPr>
      </p:pic>
      <p:pic>
        <p:nvPicPr>
          <p:cNvPr id="12" name="Picture 11">
            <a:extLst>
              <a:ext uri="{FF2B5EF4-FFF2-40B4-BE49-F238E27FC236}">
                <a16:creationId xmlns:a16="http://schemas.microsoft.com/office/drawing/2014/main" id="{B581FF81-097F-F648-86BD-D0C7E08583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10430" y="3929772"/>
            <a:ext cx="3562483" cy="1282718"/>
          </a:xfrm>
          <a:prstGeom prst="rect">
            <a:avLst/>
          </a:prstGeom>
          <a:ln>
            <a:solidFill>
              <a:srgbClr val="FF0000"/>
            </a:solidFill>
          </a:ln>
        </p:spPr>
      </p:pic>
      <p:cxnSp>
        <p:nvCxnSpPr>
          <p:cNvPr id="25" name="Straight Arrow Connector 24">
            <a:extLst>
              <a:ext uri="{FF2B5EF4-FFF2-40B4-BE49-F238E27FC236}">
                <a16:creationId xmlns:a16="http://schemas.microsoft.com/office/drawing/2014/main" id="{C9C99EE5-DA4C-A449-B88D-81D7BB282E96}"/>
              </a:ext>
            </a:extLst>
          </p:cNvPr>
          <p:cNvCxnSpPr>
            <a:cxnSpLocks/>
          </p:cNvCxnSpPr>
          <p:nvPr/>
        </p:nvCxnSpPr>
        <p:spPr>
          <a:xfrm flipH="1" flipV="1">
            <a:off x="6343559" y="4253347"/>
            <a:ext cx="194300" cy="141187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068435-2157-6A47-92CB-9C22FB4DA651}"/>
              </a:ext>
            </a:extLst>
          </p:cNvPr>
          <p:cNvCxnSpPr>
            <a:cxnSpLocks/>
          </p:cNvCxnSpPr>
          <p:nvPr/>
        </p:nvCxnSpPr>
        <p:spPr>
          <a:xfrm>
            <a:off x="5361719" y="3417972"/>
            <a:ext cx="296664" cy="15512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6" name="Picture 85">
            <a:extLst>
              <a:ext uri="{FF2B5EF4-FFF2-40B4-BE49-F238E27FC236}">
                <a16:creationId xmlns:a16="http://schemas.microsoft.com/office/drawing/2014/main" id="{770BE07E-00C9-0E42-8EE0-CF168D214B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48064" y="804813"/>
            <a:ext cx="4853648" cy="1510817"/>
          </a:xfrm>
          <a:prstGeom prst="rect">
            <a:avLst/>
          </a:prstGeom>
          <a:ln>
            <a:solidFill>
              <a:srgbClr val="FF0000"/>
            </a:solidFill>
          </a:ln>
        </p:spPr>
      </p:pic>
      <p:pic>
        <p:nvPicPr>
          <p:cNvPr id="11" name="Picture 10">
            <a:extLst>
              <a:ext uri="{FF2B5EF4-FFF2-40B4-BE49-F238E27FC236}">
                <a16:creationId xmlns:a16="http://schemas.microsoft.com/office/drawing/2014/main" id="{D4A55857-1E89-304E-A2C0-8EA884DB916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2"/>
          <a:stretch/>
        </p:blipFill>
        <p:spPr>
          <a:xfrm>
            <a:off x="7111392" y="1828441"/>
            <a:ext cx="3435927" cy="1514248"/>
          </a:xfrm>
          <a:prstGeom prst="rect">
            <a:avLst/>
          </a:prstGeom>
          <a:ln w="12700">
            <a:solidFill>
              <a:srgbClr val="FF0000"/>
            </a:solidFill>
          </a:ln>
        </p:spPr>
      </p:pic>
      <p:pic>
        <p:nvPicPr>
          <p:cNvPr id="39" name="Picture 38">
            <a:extLst>
              <a:ext uri="{FF2B5EF4-FFF2-40B4-BE49-F238E27FC236}">
                <a16:creationId xmlns:a16="http://schemas.microsoft.com/office/drawing/2014/main" id="{5F9C3D64-9B8D-5549-804D-D041FB6D84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58017" y="786259"/>
            <a:ext cx="3674895" cy="860576"/>
          </a:xfrm>
          <a:prstGeom prst="rect">
            <a:avLst/>
          </a:prstGeom>
          <a:ln>
            <a:solidFill>
              <a:srgbClr val="FF0000"/>
            </a:solidFill>
          </a:ln>
        </p:spPr>
      </p:pic>
      <p:cxnSp>
        <p:nvCxnSpPr>
          <p:cNvPr id="20" name="Straight Connector 19">
            <a:extLst>
              <a:ext uri="{FF2B5EF4-FFF2-40B4-BE49-F238E27FC236}">
                <a16:creationId xmlns:a16="http://schemas.microsoft.com/office/drawing/2014/main" id="{980FD267-A43F-4C4C-A670-EB4E48732840}"/>
              </a:ext>
            </a:extLst>
          </p:cNvPr>
          <p:cNvCxnSpPr>
            <a:cxnSpLocks/>
          </p:cNvCxnSpPr>
          <p:nvPr/>
        </p:nvCxnSpPr>
        <p:spPr>
          <a:xfrm>
            <a:off x="4653357" y="1377330"/>
            <a:ext cx="77530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5EF4C6-C550-0743-BB90-6CE413BB27CC}"/>
              </a:ext>
            </a:extLst>
          </p:cNvPr>
          <p:cNvCxnSpPr>
            <a:cxnSpLocks/>
          </p:cNvCxnSpPr>
          <p:nvPr/>
        </p:nvCxnSpPr>
        <p:spPr>
          <a:xfrm>
            <a:off x="6893522" y="1289099"/>
            <a:ext cx="5673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DFCD712-A9BC-E24C-B9E2-D1B9E91F9A45}"/>
              </a:ext>
            </a:extLst>
          </p:cNvPr>
          <p:cNvCxnSpPr>
            <a:cxnSpLocks/>
          </p:cNvCxnSpPr>
          <p:nvPr/>
        </p:nvCxnSpPr>
        <p:spPr>
          <a:xfrm>
            <a:off x="7623438" y="1286809"/>
            <a:ext cx="321988" cy="22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B6A3B9B-7D32-7E40-A9EA-D9C66A21FE2F}"/>
              </a:ext>
            </a:extLst>
          </p:cNvPr>
          <p:cNvCxnSpPr>
            <a:cxnSpLocks/>
          </p:cNvCxnSpPr>
          <p:nvPr/>
        </p:nvCxnSpPr>
        <p:spPr>
          <a:xfrm>
            <a:off x="9240254" y="1284519"/>
            <a:ext cx="568349" cy="22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61F96EC-493C-F34F-98EB-E10A4E7E2172}"/>
              </a:ext>
            </a:extLst>
          </p:cNvPr>
          <p:cNvCxnSpPr>
            <a:cxnSpLocks/>
          </p:cNvCxnSpPr>
          <p:nvPr/>
        </p:nvCxnSpPr>
        <p:spPr>
          <a:xfrm>
            <a:off x="9920897" y="1393052"/>
            <a:ext cx="41021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00776FD-16C4-2E48-8A74-21ED10C36E5F}"/>
              </a:ext>
            </a:extLst>
          </p:cNvPr>
          <p:cNvCxnSpPr>
            <a:cxnSpLocks/>
          </p:cNvCxnSpPr>
          <p:nvPr/>
        </p:nvCxnSpPr>
        <p:spPr>
          <a:xfrm>
            <a:off x="9571407" y="1517504"/>
            <a:ext cx="4984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99CFD23-D1D8-D743-BDF6-044169D39E29}"/>
              </a:ext>
            </a:extLst>
          </p:cNvPr>
          <p:cNvCxnSpPr>
            <a:cxnSpLocks/>
          </p:cNvCxnSpPr>
          <p:nvPr/>
        </p:nvCxnSpPr>
        <p:spPr>
          <a:xfrm>
            <a:off x="7840007" y="1517504"/>
            <a:ext cx="3658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003FF70-5CAF-3F41-A8DB-0A25925AB5A6}"/>
              </a:ext>
            </a:extLst>
          </p:cNvPr>
          <p:cNvCxnSpPr>
            <a:cxnSpLocks/>
          </p:cNvCxnSpPr>
          <p:nvPr/>
        </p:nvCxnSpPr>
        <p:spPr>
          <a:xfrm>
            <a:off x="8956079" y="1517504"/>
            <a:ext cx="4468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9B798FA-0704-2F4D-8CB7-466DFC9D0A52}"/>
              </a:ext>
            </a:extLst>
          </p:cNvPr>
          <p:cNvCxnSpPr>
            <a:cxnSpLocks/>
          </p:cNvCxnSpPr>
          <p:nvPr/>
        </p:nvCxnSpPr>
        <p:spPr>
          <a:xfrm>
            <a:off x="6886647" y="1619335"/>
            <a:ext cx="28365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449B8B5-ED18-4849-8578-8B0B47F7B6E9}"/>
              </a:ext>
            </a:extLst>
          </p:cNvPr>
          <p:cNvCxnSpPr>
            <a:cxnSpLocks/>
          </p:cNvCxnSpPr>
          <p:nvPr/>
        </p:nvCxnSpPr>
        <p:spPr>
          <a:xfrm>
            <a:off x="7528331" y="2343674"/>
            <a:ext cx="43772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F5CBDAC-391D-FD49-922D-A8C93F86AFC2}"/>
              </a:ext>
            </a:extLst>
          </p:cNvPr>
          <p:cNvCxnSpPr>
            <a:cxnSpLocks/>
          </p:cNvCxnSpPr>
          <p:nvPr/>
        </p:nvCxnSpPr>
        <p:spPr>
          <a:xfrm>
            <a:off x="8022908" y="2343674"/>
            <a:ext cx="36253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4C5A830-B146-404F-8574-AB77B88DD3A3}"/>
              </a:ext>
            </a:extLst>
          </p:cNvPr>
          <p:cNvCxnSpPr>
            <a:cxnSpLocks/>
          </p:cNvCxnSpPr>
          <p:nvPr/>
        </p:nvCxnSpPr>
        <p:spPr>
          <a:xfrm>
            <a:off x="9430466" y="2343674"/>
            <a:ext cx="51793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E743D3B-BBFC-1241-99CC-2651C86B03EC}"/>
              </a:ext>
            </a:extLst>
          </p:cNvPr>
          <p:cNvCxnSpPr>
            <a:cxnSpLocks/>
          </p:cNvCxnSpPr>
          <p:nvPr/>
        </p:nvCxnSpPr>
        <p:spPr>
          <a:xfrm>
            <a:off x="1697026" y="3160296"/>
            <a:ext cx="50074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4262E76-6384-F24F-B569-C08EFEFF27DB}"/>
              </a:ext>
            </a:extLst>
          </p:cNvPr>
          <p:cNvCxnSpPr>
            <a:cxnSpLocks/>
          </p:cNvCxnSpPr>
          <p:nvPr/>
        </p:nvCxnSpPr>
        <p:spPr>
          <a:xfrm>
            <a:off x="2275687" y="3160296"/>
            <a:ext cx="63022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779196E-9F4C-914E-B6F8-C15E07B3C8DE}"/>
              </a:ext>
            </a:extLst>
          </p:cNvPr>
          <p:cNvCxnSpPr>
            <a:cxnSpLocks/>
          </p:cNvCxnSpPr>
          <p:nvPr/>
        </p:nvCxnSpPr>
        <p:spPr>
          <a:xfrm>
            <a:off x="3012362" y="3153421"/>
            <a:ext cx="63022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811BF68-25BA-F24D-8B75-7A48B5CB90A2}"/>
              </a:ext>
            </a:extLst>
          </p:cNvPr>
          <p:cNvCxnSpPr>
            <a:cxnSpLocks/>
          </p:cNvCxnSpPr>
          <p:nvPr/>
        </p:nvCxnSpPr>
        <p:spPr>
          <a:xfrm>
            <a:off x="2414337" y="3292071"/>
            <a:ext cx="6302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FF9D8E9-DA84-A642-B663-DA8EB703F807}"/>
              </a:ext>
            </a:extLst>
          </p:cNvPr>
          <p:cNvCxnSpPr>
            <a:cxnSpLocks/>
          </p:cNvCxnSpPr>
          <p:nvPr/>
        </p:nvCxnSpPr>
        <p:spPr>
          <a:xfrm>
            <a:off x="1697026" y="3292071"/>
            <a:ext cx="63022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F94C5DB-7E30-8542-BDCA-A6D301A2072E}"/>
              </a:ext>
            </a:extLst>
          </p:cNvPr>
          <p:cNvCxnSpPr>
            <a:cxnSpLocks/>
          </p:cNvCxnSpPr>
          <p:nvPr/>
        </p:nvCxnSpPr>
        <p:spPr>
          <a:xfrm>
            <a:off x="3106349" y="3284051"/>
            <a:ext cx="63022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D1F57041-1C30-D646-805F-437D734ED0FF}"/>
              </a:ext>
            </a:extLst>
          </p:cNvPr>
          <p:cNvCxnSpPr>
            <a:cxnSpLocks/>
          </p:cNvCxnSpPr>
          <p:nvPr/>
        </p:nvCxnSpPr>
        <p:spPr>
          <a:xfrm>
            <a:off x="3859775" y="3284051"/>
            <a:ext cx="517429"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4EB7EB-B691-114C-A443-559FB9DB2815}"/>
              </a:ext>
            </a:extLst>
          </p:cNvPr>
          <p:cNvCxnSpPr>
            <a:cxnSpLocks/>
          </p:cNvCxnSpPr>
          <p:nvPr/>
        </p:nvCxnSpPr>
        <p:spPr>
          <a:xfrm>
            <a:off x="2275687" y="3417972"/>
            <a:ext cx="67835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658837ED-D361-3E41-8301-283C3E31AF65}"/>
              </a:ext>
            </a:extLst>
          </p:cNvPr>
          <p:cNvCxnSpPr>
            <a:cxnSpLocks/>
          </p:cNvCxnSpPr>
          <p:nvPr/>
        </p:nvCxnSpPr>
        <p:spPr>
          <a:xfrm>
            <a:off x="3012360" y="3417972"/>
            <a:ext cx="526070"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7AE12B6E-6E22-FB40-AB2A-0C5DC2A058B0}"/>
              </a:ext>
            </a:extLst>
          </p:cNvPr>
          <p:cNvCxnSpPr>
            <a:cxnSpLocks/>
          </p:cNvCxnSpPr>
          <p:nvPr/>
        </p:nvCxnSpPr>
        <p:spPr>
          <a:xfrm>
            <a:off x="3626405" y="3417972"/>
            <a:ext cx="750798"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F2216D3-BB4A-7A4D-99C7-3B62E0BDFD62}"/>
              </a:ext>
            </a:extLst>
          </p:cNvPr>
          <p:cNvCxnSpPr>
            <a:cxnSpLocks/>
          </p:cNvCxnSpPr>
          <p:nvPr/>
        </p:nvCxnSpPr>
        <p:spPr>
          <a:xfrm>
            <a:off x="4476893" y="3423703"/>
            <a:ext cx="63022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A7EA068B-46D1-0440-8B50-A2F23E04719D}"/>
              </a:ext>
            </a:extLst>
          </p:cNvPr>
          <p:cNvCxnSpPr>
            <a:cxnSpLocks/>
          </p:cNvCxnSpPr>
          <p:nvPr/>
        </p:nvCxnSpPr>
        <p:spPr>
          <a:xfrm>
            <a:off x="1697025" y="3532522"/>
            <a:ext cx="42511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90FEA3A-54ED-8247-93ED-787A92056BCB}"/>
              </a:ext>
            </a:extLst>
          </p:cNvPr>
          <p:cNvCxnSpPr>
            <a:cxnSpLocks/>
          </p:cNvCxnSpPr>
          <p:nvPr/>
        </p:nvCxnSpPr>
        <p:spPr>
          <a:xfrm>
            <a:off x="6893523" y="4267477"/>
            <a:ext cx="63480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5DDFEC6-ACAD-1047-A262-3E0BF01619AF}"/>
              </a:ext>
            </a:extLst>
          </p:cNvPr>
          <p:cNvCxnSpPr>
            <a:cxnSpLocks/>
          </p:cNvCxnSpPr>
          <p:nvPr/>
        </p:nvCxnSpPr>
        <p:spPr>
          <a:xfrm>
            <a:off x="7747191" y="4260602"/>
            <a:ext cx="57637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39D41E6-0DF1-EC4E-8754-5039EF95B3E2}"/>
              </a:ext>
            </a:extLst>
          </p:cNvPr>
          <p:cNvCxnSpPr>
            <a:cxnSpLocks/>
          </p:cNvCxnSpPr>
          <p:nvPr/>
        </p:nvCxnSpPr>
        <p:spPr>
          <a:xfrm>
            <a:off x="6886648" y="4378626"/>
            <a:ext cx="73679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301FFA7-F954-A34A-9909-A9066A999F19}"/>
              </a:ext>
            </a:extLst>
          </p:cNvPr>
          <p:cNvCxnSpPr>
            <a:cxnSpLocks/>
          </p:cNvCxnSpPr>
          <p:nvPr/>
        </p:nvCxnSpPr>
        <p:spPr>
          <a:xfrm>
            <a:off x="7654511" y="4462275"/>
            <a:ext cx="435294"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ABE7837-2440-BE4E-B3D6-F1C82159CD0B}"/>
              </a:ext>
            </a:extLst>
          </p:cNvPr>
          <p:cNvCxnSpPr>
            <a:cxnSpLocks/>
          </p:cNvCxnSpPr>
          <p:nvPr/>
        </p:nvCxnSpPr>
        <p:spPr>
          <a:xfrm>
            <a:off x="7747192" y="4378626"/>
            <a:ext cx="85529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6DC9A893-9269-3042-9067-86C73BE706DE}"/>
              </a:ext>
            </a:extLst>
          </p:cNvPr>
          <p:cNvCxnSpPr>
            <a:cxnSpLocks/>
          </p:cNvCxnSpPr>
          <p:nvPr/>
        </p:nvCxnSpPr>
        <p:spPr>
          <a:xfrm>
            <a:off x="8647338" y="4366299"/>
            <a:ext cx="54479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B7D4FA99-AA86-CE45-B5CD-346941919226}"/>
              </a:ext>
            </a:extLst>
          </p:cNvPr>
          <p:cNvCxnSpPr>
            <a:cxnSpLocks/>
          </p:cNvCxnSpPr>
          <p:nvPr/>
        </p:nvCxnSpPr>
        <p:spPr>
          <a:xfrm>
            <a:off x="7654511" y="4571131"/>
            <a:ext cx="66905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08EF49A-A57B-A14C-BFBD-9990ABC498D9}"/>
              </a:ext>
            </a:extLst>
          </p:cNvPr>
          <p:cNvCxnSpPr>
            <a:cxnSpLocks/>
          </p:cNvCxnSpPr>
          <p:nvPr/>
        </p:nvCxnSpPr>
        <p:spPr>
          <a:xfrm>
            <a:off x="1640544" y="4448802"/>
            <a:ext cx="635142"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CD50FEB2-726C-6E46-9A1D-99834D473B62}"/>
              </a:ext>
            </a:extLst>
          </p:cNvPr>
          <p:cNvCxnSpPr>
            <a:cxnSpLocks/>
          </p:cNvCxnSpPr>
          <p:nvPr/>
        </p:nvCxnSpPr>
        <p:spPr>
          <a:xfrm>
            <a:off x="3106348" y="4448802"/>
            <a:ext cx="753426"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F6EF200-3FAE-CC44-8105-E1723C759CEF}"/>
              </a:ext>
            </a:extLst>
          </p:cNvPr>
          <p:cNvCxnSpPr>
            <a:cxnSpLocks/>
          </p:cNvCxnSpPr>
          <p:nvPr/>
        </p:nvCxnSpPr>
        <p:spPr>
          <a:xfrm>
            <a:off x="4038579" y="4448802"/>
            <a:ext cx="588868"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0ABCD7E8-2971-8141-9B2B-8FE485CFE561}"/>
              </a:ext>
            </a:extLst>
          </p:cNvPr>
          <p:cNvCxnSpPr>
            <a:cxnSpLocks/>
          </p:cNvCxnSpPr>
          <p:nvPr/>
        </p:nvCxnSpPr>
        <p:spPr>
          <a:xfrm>
            <a:off x="3926787" y="4575371"/>
            <a:ext cx="588868"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EC23BDC9-248D-1B45-B403-13726B5CFCC4}"/>
              </a:ext>
            </a:extLst>
          </p:cNvPr>
          <p:cNvCxnSpPr>
            <a:cxnSpLocks/>
          </p:cNvCxnSpPr>
          <p:nvPr/>
        </p:nvCxnSpPr>
        <p:spPr>
          <a:xfrm>
            <a:off x="2590800" y="4571131"/>
            <a:ext cx="51554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1FFEAA12-60F7-8641-9CA3-2AF9A3675190}"/>
              </a:ext>
            </a:extLst>
          </p:cNvPr>
          <p:cNvCxnSpPr>
            <a:cxnSpLocks/>
          </p:cNvCxnSpPr>
          <p:nvPr/>
        </p:nvCxnSpPr>
        <p:spPr>
          <a:xfrm>
            <a:off x="1652963" y="4571131"/>
            <a:ext cx="81293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C4F4B25E-DF45-7D44-BCBF-CEB925FAA971}"/>
              </a:ext>
            </a:extLst>
          </p:cNvPr>
          <p:cNvCxnSpPr>
            <a:cxnSpLocks/>
          </p:cNvCxnSpPr>
          <p:nvPr/>
        </p:nvCxnSpPr>
        <p:spPr>
          <a:xfrm>
            <a:off x="3053721" y="4678274"/>
            <a:ext cx="595743"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3B384313-7B6A-1440-B5EA-8E1A18A4BF42}"/>
              </a:ext>
            </a:extLst>
          </p:cNvPr>
          <p:cNvCxnSpPr>
            <a:cxnSpLocks/>
          </p:cNvCxnSpPr>
          <p:nvPr/>
        </p:nvCxnSpPr>
        <p:spPr>
          <a:xfrm>
            <a:off x="1660244" y="4682566"/>
            <a:ext cx="754093" cy="945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F06331B-818D-BE43-BBD7-639EA5377F8B}"/>
              </a:ext>
            </a:extLst>
          </p:cNvPr>
          <p:cNvCxnSpPr>
            <a:cxnSpLocks/>
          </p:cNvCxnSpPr>
          <p:nvPr/>
        </p:nvCxnSpPr>
        <p:spPr>
          <a:xfrm>
            <a:off x="1652963" y="4798729"/>
            <a:ext cx="754093" cy="945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491992B9-42A8-C748-942F-E59BE2941EC2}"/>
              </a:ext>
            </a:extLst>
          </p:cNvPr>
          <p:cNvCxnSpPr>
            <a:cxnSpLocks/>
          </p:cNvCxnSpPr>
          <p:nvPr/>
        </p:nvCxnSpPr>
        <p:spPr>
          <a:xfrm>
            <a:off x="2482015" y="4805499"/>
            <a:ext cx="553547" cy="268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8594001F-CF7A-614F-8AF5-7FE1C637AFDB}"/>
              </a:ext>
            </a:extLst>
          </p:cNvPr>
          <p:cNvCxnSpPr>
            <a:cxnSpLocks/>
          </p:cNvCxnSpPr>
          <p:nvPr/>
        </p:nvCxnSpPr>
        <p:spPr>
          <a:xfrm>
            <a:off x="1660244" y="4918839"/>
            <a:ext cx="553547" cy="268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9B85D7C2-B1AA-2140-B0C7-9E34CD06C4F6}"/>
              </a:ext>
            </a:extLst>
          </p:cNvPr>
          <p:cNvCxnSpPr>
            <a:cxnSpLocks/>
          </p:cNvCxnSpPr>
          <p:nvPr/>
        </p:nvCxnSpPr>
        <p:spPr>
          <a:xfrm>
            <a:off x="1670623" y="5037705"/>
            <a:ext cx="65361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B0D516B-2AFF-5441-9070-2E1216306463}"/>
              </a:ext>
            </a:extLst>
          </p:cNvPr>
          <p:cNvCxnSpPr>
            <a:cxnSpLocks/>
          </p:cNvCxnSpPr>
          <p:nvPr/>
        </p:nvCxnSpPr>
        <p:spPr>
          <a:xfrm>
            <a:off x="2414337" y="5037705"/>
            <a:ext cx="491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8B31B7A0-5200-0B41-B1D3-FDDCA05CC599}"/>
              </a:ext>
            </a:extLst>
          </p:cNvPr>
          <p:cNvCxnSpPr>
            <a:cxnSpLocks/>
          </p:cNvCxnSpPr>
          <p:nvPr/>
        </p:nvCxnSpPr>
        <p:spPr>
          <a:xfrm>
            <a:off x="3859775" y="5037705"/>
            <a:ext cx="491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9AFF98DE-5173-A546-AEAD-C8AE8E2EE04F}"/>
              </a:ext>
            </a:extLst>
          </p:cNvPr>
          <p:cNvCxnSpPr>
            <a:cxnSpLocks/>
          </p:cNvCxnSpPr>
          <p:nvPr/>
        </p:nvCxnSpPr>
        <p:spPr>
          <a:xfrm>
            <a:off x="4476893" y="5043918"/>
            <a:ext cx="491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194D0B8D-FCEE-634A-9B7A-E5FCCDDB45C4}"/>
              </a:ext>
            </a:extLst>
          </p:cNvPr>
          <p:cNvCxnSpPr>
            <a:cxnSpLocks/>
          </p:cNvCxnSpPr>
          <p:nvPr/>
        </p:nvCxnSpPr>
        <p:spPr>
          <a:xfrm>
            <a:off x="3012429" y="5037705"/>
            <a:ext cx="724146"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310A18A9-1EDE-904A-B7CB-EB77B23DC7B8}"/>
              </a:ext>
            </a:extLst>
          </p:cNvPr>
          <p:cNvCxnSpPr>
            <a:cxnSpLocks/>
          </p:cNvCxnSpPr>
          <p:nvPr/>
        </p:nvCxnSpPr>
        <p:spPr>
          <a:xfrm>
            <a:off x="3538431" y="5162605"/>
            <a:ext cx="491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8DAA5AF7-3736-784E-8914-A97473B2E1A9}"/>
              </a:ext>
            </a:extLst>
          </p:cNvPr>
          <p:cNvCxnSpPr>
            <a:cxnSpLocks/>
          </p:cNvCxnSpPr>
          <p:nvPr/>
        </p:nvCxnSpPr>
        <p:spPr>
          <a:xfrm>
            <a:off x="3120682" y="4931927"/>
            <a:ext cx="66353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5BE0AAD3-F07D-D949-95E9-13FCD4D70800}"/>
              </a:ext>
            </a:extLst>
          </p:cNvPr>
          <p:cNvCxnSpPr>
            <a:cxnSpLocks/>
          </p:cNvCxnSpPr>
          <p:nvPr/>
        </p:nvCxnSpPr>
        <p:spPr>
          <a:xfrm>
            <a:off x="3859774" y="4925052"/>
            <a:ext cx="617118"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EB5BEF4E-EDDE-0F4F-BC72-A058F8FDDC8D}"/>
              </a:ext>
            </a:extLst>
          </p:cNvPr>
          <p:cNvCxnSpPr>
            <a:cxnSpLocks/>
          </p:cNvCxnSpPr>
          <p:nvPr/>
        </p:nvCxnSpPr>
        <p:spPr>
          <a:xfrm>
            <a:off x="4589691" y="4922402"/>
            <a:ext cx="48290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D1CF8B8C-D03E-ED4A-A8DD-A5D383D86B73}"/>
              </a:ext>
            </a:extLst>
          </p:cNvPr>
          <p:cNvCxnSpPr>
            <a:cxnSpLocks/>
          </p:cNvCxnSpPr>
          <p:nvPr/>
        </p:nvCxnSpPr>
        <p:spPr>
          <a:xfrm>
            <a:off x="4024078" y="5794480"/>
            <a:ext cx="565612"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9EAE9A80-CB2A-5742-98F7-C73AFBE64882}"/>
              </a:ext>
            </a:extLst>
          </p:cNvPr>
          <p:cNvCxnSpPr>
            <a:cxnSpLocks/>
          </p:cNvCxnSpPr>
          <p:nvPr/>
        </p:nvCxnSpPr>
        <p:spPr>
          <a:xfrm>
            <a:off x="4581021" y="5909046"/>
            <a:ext cx="491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D99EB7F7-1595-6341-B6BE-C851552D140A}"/>
              </a:ext>
            </a:extLst>
          </p:cNvPr>
          <p:cNvCxnSpPr>
            <a:cxnSpLocks/>
          </p:cNvCxnSpPr>
          <p:nvPr/>
        </p:nvCxnSpPr>
        <p:spPr>
          <a:xfrm>
            <a:off x="2952802" y="5909046"/>
            <a:ext cx="58562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937CE7F4-0560-EB45-A504-71E7D7E44249}"/>
              </a:ext>
            </a:extLst>
          </p:cNvPr>
          <p:cNvCxnSpPr>
            <a:cxnSpLocks/>
          </p:cNvCxnSpPr>
          <p:nvPr/>
        </p:nvCxnSpPr>
        <p:spPr>
          <a:xfrm>
            <a:off x="3613986" y="5909046"/>
            <a:ext cx="69289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6A12EA4B-50EB-534A-A25E-F623D0C381C1}"/>
              </a:ext>
            </a:extLst>
          </p:cNvPr>
          <p:cNvCxnSpPr>
            <a:cxnSpLocks/>
          </p:cNvCxnSpPr>
          <p:nvPr/>
        </p:nvCxnSpPr>
        <p:spPr>
          <a:xfrm>
            <a:off x="2237873" y="5915259"/>
            <a:ext cx="603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81" name="Slide Number Placeholder 2">
            <a:extLst>
              <a:ext uri="{FF2B5EF4-FFF2-40B4-BE49-F238E27FC236}">
                <a16:creationId xmlns:a16="http://schemas.microsoft.com/office/drawing/2014/main" id="{94EA3180-C378-E042-8D27-4FE434A87BE6}"/>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50</a:t>
            </a:fld>
            <a:endParaRPr lang="en-US" sz="1000" dirty="0"/>
          </a:p>
        </p:txBody>
      </p:sp>
      <p:pic>
        <p:nvPicPr>
          <p:cNvPr id="7" name="Picture 6">
            <a:extLst>
              <a:ext uri="{FF2B5EF4-FFF2-40B4-BE49-F238E27FC236}">
                <a16:creationId xmlns:a16="http://schemas.microsoft.com/office/drawing/2014/main" id="{6CCDEE46-FA35-DD44-AAC7-C88341460AD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54441" y="5616453"/>
            <a:ext cx="4702739" cy="956684"/>
          </a:xfrm>
          <a:prstGeom prst="rect">
            <a:avLst/>
          </a:prstGeom>
          <a:solidFill>
            <a:schemeClr val="bg1"/>
          </a:solidFill>
          <a:ln>
            <a:solidFill>
              <a:srgbClr val="FF0000"/>
            </a:solidFill>
          </a:ln>
        </p:spPr>
      </p:pic>
      <p:cxnSp>
        <p:nvCxnSpPr>
          <p:cNvPr id="136" name="Straight Connector 135">
            <a:extLst>
              <a:ext uri="{FF2B5EF4-FFF2-40B4-BE49-F238E27FC236}">
                <a16:creationId xmlns:a16="http://schemas.microsoft.com/office/drawing/2014/main" id="{0CAB4728-6A5E-554A-9B32-44A2A30C927B}"/>
              </a:ext>
            </a:extLst>
          </p:cNvPr>
          <p:cNvCxnSpPr>
            <a:cxnSpLocks/>
          </p:cNvCxnSpPr>
          <p:nvPr/>
        </p:nvCxnSpPr>
        <p:spPr>
          <a:xfrm>
            <a:off x="5934283" y="6157037"/>
            <a:ext cx="603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A516DE67-9E59-BC45-AF87-753CC7F53443}"/>
              </a:ext>
            </a:extLst>
          </p:cNvPr>
          <p:cNvCxnSpPr>
            <a:cxnSpLocks/>
          </p:cNvCxnSpPr>
          <p:nvPr/>
        </p:nvCxnSpPr>
        <p:spPr>
          <a:xfrm>
            <a:off x="6736492" y="6155693"/>
            <a:ext cx="631418" cy="134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3C2B3B2D-42AD-A74B-B1C4-E89A3B85A1D2}"/>
              </a:ext>
            </a:extLst>
          </p:cNvPr>
          <p:cNvCxnSpPr>
            <a:cxnSpLocks/>
          </p:cNvCxnSpPr>
          <p:nvPr/>
        </p:nvCxnSpPr>
        <p:spPr>
          <a:xfrm>
            <a:off x="7255042" y="6404299"/>
            <a:ext cx="733994"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90628DB-9E39-154C-8752-EDAB64D5EBF9}"/>
              </a:ext>
            </a:extLst>
          </p:cNvPr>
          <p:cNvCxnSpPr>
            <a:cxnSpLocks/>
          </p:cNvCxnSpPr>
          <p:nvPr/>
        </p:nvCxnSpPr>
        <p:spPr>
          <a:xfrm>
            <a:off x="8174839" y="6408440"/>
            <a:ext cx="733994"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29CF1D02-B913-3345-9F78-67457255D48D}"/>
              </a:ext>
            </a:extLst>
          </p:cNvPr>
          <p:cNvCxnSpPr>
            <a:cxnSpLocks/>
          </p:cNvCxnSpPr>
          <p:nvPr/>
        </p:nvCxnSpPr>
        <p:spPr>
          <a:xfrm>
            <a:off x="7715681" y="6525138"/>
            <a:ext cx="539129"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07671373-1300-844B-96BF-F2D4B8DDCBA6}"/>
              </a:ext>
            </a:extLst>
          </p:cNvPr>
          <p:cNvCxnSpPr>
            <a:cxnSpLocks/>
          </p:cNvCxnSpPr>
          <p:nvPr/>
        </p:nvCxnSpPr>
        <p:spPr>
          <a:xfrm>
            <a:off x="5934283" y="6534322"/>
            <a:ext cx="6035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323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9208D-552F-454E-A8AE-A48F289AB046}"/>
              </a:ext>
            </a:extLst>
          </p:cNvPr>
          <p:cNvPicPr>
            <a:picLocks noChangeAspect="1"/>
          </p:cNvPicPr>
          <p:nvPr/>
        </p:nvPicPr>
        <p:blipFill>
          <a:blip r:embed="rId2"/>
          <a:stretch>
            <a:fillRect/>
          </a:stretch>
        </p:blipFill>
        <p:spPr>
          <a:xfrm>
            <a:off x="2850996" y="739563"/>
            <a:ext cx="6686085" cy="4944332"/>
          </a:xfrm>
          <a:prstGeom prst="rect">
            <a:avLst/>
          </a:prstGeom>
        </p:spPr>
      </p:pic>
      <p:sp>
        <p:nvSpPr>
          <p:cNvPr id="4" name="TextBox 3">
            <a:extLst>
              <a:ext uri="{FF2B5EF4-FFF2-40B4-BE49-F238E27FC236}">
                <a16:creationId xmlns:a16="http://schemas.microsoft.com/office/drawing/2014/main" id="{55FCF03D-C0ED-294B-88DD-0DE912203A8C}"/>
              </a:ext>
            </a:extLst>
          </p:cNvPr>
          <p:cNvSpPr txBox="1"/>
          <p:nvPr/>
        </p:nvSpPr>
        <p:spPr>
          <a:xfrm>
            <a:off x="1746364" y="113429"/>
            <a:ext cx="6330836" cy="461665"/>
          </a:xfrm>
          <a:prstGeom prst="rect">
            <a:avLst/>
          </a:prstGeom>
          <a:noFill/>
        </p:spPr>
        <p:txBody>
          <a:bodyPr wrap="none" rtlCol="0">
            <a:spAutoFit/>
          </a:bodyPr>
          <a:lstStyle/>
          <a:p>
            <a:r>
              <a:rPr lang="en-US" sz="2400" dirty="0">
                <a:solidFill>
                  <a:srgbClr val="2F19B3"/>
                </a:solidFill>
              </a:rPr>
              <a:t>Brazilian Replica of the NOAA Flask Analysis Lab:  </a:t>
            </a:r>
          </a:p>
        </p:txBody>
      </p:sp>
      <p:sp>
        <p:nvSpPr>
          <p:cNvPr id="5" name="Rectangle 4">
            <a:extLst>
              <a:ext uri="{FF2B5EF4-FFF2-40B4-BE49-F238E27FC236}">
                <a16:creationId xmlns:a16="http://schemas.microsoft.com/office/drawing/2014/main" id="{D38670FB-3A3D-0E4E-A6B4-A5E7A0BC2BBC}"/>
              </a:ext>
            </a:extLst>
          </p:cNvPr>
          <p:cNvSpPr/>
          <p:nvPr/>
        </p:nvSpPr>
        <p:spPr>
          <a:xfrm>
            <a:off x="2461385" y="5816162"/>
            <a:ext cx="8817463" cy="307777"/>
          </a:xfrm>
          <a:prstGeom prst="rect">
            <a:avLst/>
          </a:prstGeom>
        </p:spPr>
        <p:txBody>
          <a:bodyPr wrap="square">
            <a:spAutoFit/>
          </a:bodyPr>
          <a:lstStyle/>
          <a:p>
            <a:r>
              <a:rPr lang="en-US" sz="1400" dirty="0">
                <a:solidFill>
                  <a:srgbClr val="0033CC"/>
                </a:solidFill>
              </a:rPr>
              <a:t>Luciana V. </a:t>
            </a:r>
            <a:r>
              <a:rPr lang="en-US" sz="1400" dirty="0" err="1">
                <a:solidFill>
                  <a:srgbClr val="0033CC"/>
                </a:solidFill>
              </a:rPr>
              <a:t>Gatti</a:t>
            </a:r>
            <a:r>
              <a:rPr lang="en-US" sz="1400" dirty="0">
                <a:solidFill>
                  <a:srgbClr val="0033CC"/>
                </a:solidFill>
              </a:rPr>
              <a:t> , Andrew </a:t>
            </a:r>
            <a:r>
              <a:rPr lang="en-US" sz="1400" dirty="0" err="1">
                <a:solidFill>
                  <a:srgbClr val="0033CC"/>
                </a:solidFill>
              </a:rPr>
              <a:t>Crotwell</a:t>
            </a:r>
            <a:r>
              <a:rPr lang="en-US" sz="1400" dirty="0">
                <a:solidFill>
                  <a:srgbClr val="0033CC"/>
                </a:solidFill>
              </a:rPr>
              <a:t>, Kirk </a:t>
            </a:r>
            <a:r>
              <a:rPr lang="en-US" sz="1400" dirty="0" err="1">
                <a:solidFill>
                  <a:srgbClr val="0033CC"/>
                </a:solidFill>
              </a:rPr>
              <a:t>Thoning</a:t>
            </a:r>
            <a:r>
              <a:rPr lang="en-US" sz="1400" dirty="0">
                <a:solidFill>
                  <a:srgbClr val="0033CC"/>
                </a:solidFill>
              </a:rPr>
              <a:t>,  Ed </a:t>
            </a:r>
            <a:r>
              <a:rPr lang="en-US" sz="1400" dirty="0" err="1">
                <a:solidFill>
                  <a:srgbClr val="0033CC"/>
                </a:solidFill>
              </a:rPr>
              <a:t>Dlugokencky</a:t>
            </a:r>
            <a:r>
              <a:rPr lang="en-US" sz="1400" dirty="0">
                <a:solidFill>
                  <a:srgbClr val="0033CC"/>
                </a:solidFill>
              </a:rPr>
              <a:t>,  John B. Miller , and many others</a:t>
            </a:r>
            <a:endParaRPr lang="en-US" sz="1400" baseline="30000" dirty="0">
              <a:solidFill>
                <a:srgbClr val="0033CC"/>
              </a:solidFill>
            </a:endParaRPr>
          </a:p>
        </p:txBody>
      </p:sp>
      <p:pic>
        <p:nvPicPr>
          <p:cNvPr id="7" name="Picture 6">
            <a:extLst>
              <a:ext uri="{FF2B5EF4-FFF2-40B4-BE49-F238E27FC236}">
                <a16:creationId xmlns:a16="http://schemas.microsoft.com/office/drawing/2014/main" id="{60112F14-478B-004D-B1C9-F136F26A769B}"/>
              </a:ext>
            </a:extLst>
          </p:cNvPr>
          <p:cNvPicPr>
            <a:picLocks noChangeAspect="1"/>
          </p:cNvPicPr>
          <p:nvPr/>
        </p:nvPicPr>
        <p:blipFill>
          <a:blip r:embed="rId3"/>
          <a:stretch>
            <a:fillRect/>
          </a:stretch>
        </p:blipFill>
        <p:spPr>
          <a:xfrm>
            <a:off x="1746364" y="2014864"/>
            <a:ext cx="1787028" cy="1808302"/>
          </a:xfrm>
          <a:prstGeom prst="rect">
            <a:avLst/>
          </a:prstGeom>
        </p:spPr>
      </p:pic>
      <p:sp>
        <p:nvSpPr>
          <p:cNvPr id="8" name="Slide Number Placeholder 2">
            <a:extLst>
              <a:ext uri="{FF2B5EF4-FFF2-40B4-BE49-F238E27FC236}">
                <a16:creationId xmlns:a16="http://schemas.microsoft.com/office/drawing/2014/main" id="{E6A9E5B9-D5D6-7341-A563-12F51F1AB8D2}"/>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51</a:t>
            </a:fld>
            <a:endParaRPr lang="en-US" sz="1000" dirty="0"/>
          </a:p>
        </p:txBody>
      </p:sp>
    </p:spTree>
    <p:extLst>
      <p:ext uri="{BB962C8B-B14F-4D97-AF65-F5344CB8AC3E}">
        <p14:creationId xmlns:p14="http://schemas.microsoft.com/office/powerpoint/2010/main" val="87995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3686A-1D4B-CC4D-BE9C-49CEEFE6C9B6}"/>
              </a:ext>
            </a:extLst>
          </p:cNvPr>
          <p:cNvPicPr>
            <a:picLocks noChangeAspect="1"/>
          </p:cNvPicPr>
          <p:nvPr/>
        </p:nvPicPr>
        <p:blipFill>
          <a:blip r:embed="rId2"/>
          <a:stretch>
            <a:fillRect/>
          </a:stretch>
        </p:blipFill>
        <p:spPr>
          <a:xfrm>
            <a:off x="1524001" y="1"/>
            <a:ext cx="8392585" cy="2684725"/>
          </a:xfrm>
          <a:prstGeom prst="rect">
            <a:avLst/>
          </a:prstGeom>
        </p:spPr>
      </p:pic>
      <p:pic>
        <p:nvPicPr>
          <p:cNvPr id="4" name="Picture 3">
            <a:extLst>
              <a:ext uri="{FF2B5EF4-FFF2-40B4-BE49-F238E27FC236}">
                <a16:creationId xmlns:a16="http://schemas.microsoft.com/office/drawing/2014/main" id="{0D22A48B-7078-3F44-A47F-405926351667}"/>
              </a:ext>
            </a:extLst>
          </p:cNvPr>
          <p:cNvPicPr>
            <a:picLocks noChangeAspect="1"/>
          </p:cNvPicPr>
          <p:nvPr/>
        </p:nvPicPr>
        <p:blipFill>
          <a:blip r:embed="rId3"/>
          <a:stretch>
            <a:fillRect/>
          </a:stretch>
        </p:blipFill>
        <p:spPr>
          <a:xfrm>
            <a:off x="5720293" y="2263576"/>
            <a:ext cx="4596779" cy="3991400"/>
          </a:xfrm>
          <a:prstGeom prst="rect">
            <a:avLst/>
          </a:prstGeom>
        </p:spPr>
      </p:pic>
      <p:sp>
        <p:nvSpPr>
          <p:cNvPr id="5" name="TextBox 4">
            <a:extLst>
              <a:ext uri="{FF2B5EF4-FFF2-40B4-BE49-F238E27FC236}">
                <a16:creationId xmlns:a16="http://schemas.microsoft.com/office/drawing/2014/main" id="{FC345C2E-8B60-A448-AD2B-6B75115A39C8}"/>
              </a:ext>
            </a:extLst>
          </p:cNvPr>
          <p:cNvSpPr txBox="1"/>
          <p:nvPr/>
        </p:nvSpPr>
        <p:spPr>
          <a:xfrm>
            <a:off x="2088621" y="2844801"/>
            <a:ext cx="3067050" cy="1200329"/>
          </a:xfrm>
          <a:prstGeom prst="rect">
            <a:avLst/>
          </a:prstGeom>
          <a:noFill/>
        </p:spPr>
        <p:txBody>
          <a:bodyPr wrap="square" rtlCol="0">
            <a:spAutoFit/>
          </a:bodyPr>
          <a:lstStyle/>
          <a:p>
            <a:r>
              <a:rPr lang="en-US" dirty="0"/>
              <a:t>10+ year collaboration has enabled creation of aircraft network and new insights into Amazonian fluxes.</a:t>
            </a:r>
          </a:p>
        </p:txBody>
      </p:sp>
      <p:sp>
        <p:nvSpPr>
          <p:cNvPr id="6" name="Slide Number Placeholder 2">
            <a:extLst>
              <a:ext uri="{FF2B5EF4-FFF2-40B4-BE49-F238E27FC236}">
                <a16:creationId xmlns:a16="http://schemas.microsoft.com/office/drawing/2014/main" id="{AB0E0255-D8F4-CD46-B9ED-AC211424B2FF}"/>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52</a:t>
            </a:fld>
            <a:endParaRPr lang="en-US" sz="1000" dirty="0"/>
          </a:p>
        </p:txBody>
      </p:sp>
    </p:spTree>
    <p:extLst>
      <p:ext uri="{BB962C8B-B14F-4D97-AF65-F5344CB8AC3E}">
        <p14:creationId xmlns:p14="http://schemas.microsoft.com/office/powerpoint/2010/main" val="1128706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Looking forward</a:t>
            </a:r>
          </a:p>
        </p:txBody>
      </p:sp>
      <p:sp>
        <p:nvSpPr>
          <p:cNvPr id="3" name="Slide Number Placeholder 2">
            <a:extLst>
              <a:ext uri="{FF2B5EF4-FFF2-40B4-BE49-F238E27FC236}">
                <a16:creationId xmlns:a16="http://schemas.microsoft.com/office/drawing/2014/main" id="{99603CFF-CA2B-9945-955E-6B680141961F}"/>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53</a:t>
            </a:fld>
            <a:endParaRPr lang="en-US" sz="1000" dirty="0"/>
          </a:p>
        </p:txBody>
      </p:sp>
    </p:spTree>
    <p:extLst>
      <p:ext uri="{BB962C8B-B14F-4D97-AF65-F5344CB8AC3E}">
        <p14:creationId xmlns:p14="http://schemas.microsoft.com/office/powerpoint/2010/main" val="182754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6524" y="38783"/>
            <a:ext cx="10039740" cy="952501"/>
          </a:xfrm>
        </p:spPr>
        <p:txBody>
          <a:bodyPr>
            <a:normAutofit/>
          </a:bodyPr>
          <a:lstStyle/>
          <a:p>
            <a:pPr algn="l"/>
            <a:r>
              <a:rPr lang="en-US" sz="2333" dirty="0"/>
              <a:t>1) Expand the network through partnerships and Links with Regional Networks 	and other parts of NOAA</a:t>
            </a:r>
          </a:p>
        </p:txBody>
      </p:sp>
      <p:sp>
        <p:nvSpPr>
          <p:cNvPr id="78" name="Content Placeholder 3"/>
          <p:cNvSpPr>
            <a:spLocks noGrp="1"/>
          </p:cNvSpPr>
          <p:nvPr>
            <p:ph sz="quarter" idx="4294967295"/>
          </p:nvPr>
        </p:nvSpPr>
        <p:spPr>
          <a:xfrm>
            <a:off x="1828800" y="4525023"/>
            <a:ext cx="8548688" cy="1850136"/>
          </a:xfrm>
        </p:spPr>
        <p:txBody>
          <a:bodyPr>
            <a:noAutofit/>
          </a:bodyPr>
          <a:lstStyle/>
          <a:p>
            <a:r>
              <a:rPr lang="en-US" sz="1800" dirty="0"/>
              <a:t>Obtaining tower leases through the federal government is cost prohibitive and slow.  Better to work with partners whenever possible.</a:t>
            </a:r>
          </a:p>
          <a:p>
            <a:r>
              <a:rPr lang="en-US" sz="1800" dirty="0"/>
              <a:t>Opportunities exist to strengthen ties with regional monitoring efforts already underway:  California Air Resources Board, Earth Networks, Baltimore/DC, Oregon State University, Penn State University</a:t>
            </a:r>
          </a:p>
          <a:p>
            <a:r>
              <a:rPr lang="en-US" sz="1800" dirty="0"/>
              <a:t>Expand the global network through increased atmospheric sampling on ships</a:t>
            </a:r>
          </a:p>
          <a:p>
            <a:pPr marL="0" indent="0">
              <a:buNone/>
            </a:pPr>
            <a:endParaRPr lang="en-US" sz="1800" dirty="0"/>
          </a:p>
        </p:txBody>
      </p:sp>
      <p:pic>
        <p:nvPicPr>
          <p:cNvPr id="13" name="Picture 49" descr="idl"/>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64177" y="1038426"/>
            <a:ext cx="4257218" cy="3292368"/>
          </a:xfrm>
          <a:prstGeom prst="rect">
            <a:avLst/>
          </a:prstGeom>
          <a:noFill/>
          <a:ln w="9525">
            <a:noFill/>
            <a:miter lim="800000"/>
            <a:headEnd/>
            <a:tailEnd/>
          </a:ln>
        </p:spPr>
      </p:pic>
      <p:sp>
        <p:nvSpPr>
          <p:cNvPr id="54" name="Text Box 62"/>
          <p:cNvSpPr txBox="1">
            <a:spLocks noChangeArrowheads="1"/>
          </p:cNvSpPr>
          <p:nvPr/>
        </p:nvSpPr>
        <p:spPr bwMode="auto">
          <a:xfrm>
            <a:off x="4605600" y="3246521"/>
            <a:ext cx="1450406" cy="810735"/>
          </a:xfrm>
          <a:prstGeom prst="rect">
            <a:avLst/>
          </a:prstGeom>
          <a:solidFill>
            <a:schemeClr val="bg1"/>
          </a:solidFill>
          <a:ln w="19050">
            <a:solidFill>
              <a:schemeClr val="tx1"/>
            </a:solidFill>
            <a:miter lim="800000"/>
            <a:headEnd/>
            <a:tailEnd/>
          </a:ln>
        </p:spPr>
        <p:txBody>
          <a:bodyPr wrap="square">
            <a:spAutoFit/>
          </a:bodyPr>
          <a:lstStyle/>
          <a:p>
            <a:r>
              <a:rPr lang="en-US" sz="1167" b="1" dirty="0">
                <a:solidFill>
                  <a:srgbClr val="00FF00"/>
                </a:solidFill>
              </a:rPr>
              <a:t>Current Tall Towers</a:t>
            </a:r>
          </a:p>
          <a:p>
            <a:r>
              <a:rPr lang="en-US" sz="1167" b="1" dirty="0">
                <a:solidFill>
                  <a:schemeClr val="hlink"/>
                </a:solidFill>
              </a:rPr>
              <a:t>Current Aircraft</a:t>
            </a:r>
          </a:p>
          <a:p>
            <a:r>
              <a:rPr lang="en-US" sz="1167" b="1" dirty="0">
                <a:solidFill>
                  <a:srgbClr val="FF33CC"/>
                </a:solidFill>
              </a:rPr>
              <a:t>Future Tower &amp; Aircraft</a:t>
            </a:r>
            <a:endParaRPr lang="en-US" sz="1167" b="1" dirty="0"/>
          </a:p>
        </p:txBody>
      </p:sp>
      <p:grpSp>
        <p:nvGrpSpPr>
          <p:cNvPr id="5" name="Group 4">
            <a:extLst>
              <a:ext uri="{FF2B5EF4-FFF2-40B4-BE49-F238E27FC236}">
                <a16:creationId xmlns:a16="http://schemas.microsoft.com/office/drawing/2014/main" id="{96D1BD28-3244-D64D-9287-3BC7FF56B475}"/>
              </a:ext>
            </a:extLst>
          </p:cNvPr>
          <p:cNvGrpSpPr/>
          <p:nvPr/>
        </p:nvGrpSpPr>
        <p:grpSpPr>
          <a:xfrm>
            <a:off x="50103" y="1215059"/>
            <a:ext cx="4703401" cy="2514091"/>
            <a:chOff x="2880979" y="1215059"/>
            <a:chExt cx="4703401" cy="2514091"/>
          </a:xfrm>
        </p:grpSpPr>
        <p:sp>
          <p:nvSpPr>
            <p:cNvPr id="56" name="TextBox 55"/>
            <p:cNvSpPr txBox="1"/>
            <p:nvPr/>
          </p:nvSpPr>
          <p:spPr>
            <a:xfrm>
              <a:off x="2880979" y="1215059"/>
              <a:ext cx="951979" cy="553998"/>
            </a:xfrm>
            <a:prstGeom prst="rect">
              <a:avLst/>
            </a:prstGeom>
            <a:solidFill>
              <a:schemeClr val="bg1"/>
            </a:solidFill>
          </p:spPr>
          <p:txBody>
            <a:bodyPr wrap="square" rtlCol="0">
              <a:spAutoFit/>
            </a:bodyPr>
            <a:lstStyle/>
            <a:p>
              <a:r>
                <a:rPr lang="en-US" sz="1500" b="1" dirty="0"/>
                <a:t>Regional networks</a:t>
              </a:r>
            </a:p>
          </p:txBody>
        </p:sp>
        <p:cxnSp>
          <p:nvCxnSpPr>
            <p:cNvPr id="60" name="Straight Arrow Connector 59"/>
            <p:cNvCxnSpPr/>
            <p:nvPr/>
          </p:nvCxnSpPr>
          <p:spPr>
            <a:xfrm>
              <a:off x="3469723" y="1780964"/>
              <a:ext cx="1113315" cy="3072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3469721" y="1777350"/>
              <a:ext cx="1106244" cy="10037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4588031" y="2399571"/>
              <a:ext cx="415980" cy="935020"/>
              <a:chOff x="9875130" y="2184990"/>
              <a:chExt cx="499176" cy="1122024"/>
            </a:xfrm>
          </p:grpSpPr>
          <p:sp>
            <p:nvSpPr>
              <p:cNvPr id="57" name="Oval 6"/>
              <p:cNvSpPr>
                <a:spLocks noChangeArrowheads="1"/>
              </p:cNvSpPr>
              <p:nvPr/>
            </p:nvSpPr>
            <p:spPr bwMode="auto">
              <a:xfrm>
                <a:off x="9875130" y="2184990"/>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59" name="Oval 7"/>
              <p:cNvSpPr>
                <a:spLocks noChangeArrowheads="1"/>
              </p:cNvSpPr>
              <p:nvPr/>
            </p:nvSpPr>
            <p:spPr bwMode="auto">
              <a:xfrm>
                <a:off x="10032094" y="2362837"/>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1" name="Oval 8"/>
              <p:cNvSpPr>
                <a:spLocks noChangeArrowheads="1"/>
              </p:cNvSpPr>
              <p:nvPr/>
            </p:nvSpPr>
            <p:spPr bwMode="auto">
              <a:xfrm>
                <a:off x="9917552" y="2466942"/>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3" name="Oval 9"/>
              <p:cNvSpPr>
                <a:spLocks noChangeArrowheads="1"/>
              </p:cNvSpPr>
              <p:nvPr/>
            </p:nvSpPr>
            <p:spPr bwMode="auto">
              <a:xfrm>
                <a:off x="10197544" y="3208692"/>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4" name="Oval 10"/>
              <p:cNvSpPr>
                <a:spLocks noChangeArrowheads="1"/>
              </p:cNvSpPr>
              <p:nvPr/>
            </p:nvSpPr>
            <p:spPr bwMode="auto">
              <a:xfrm>
                <a:off x="10138152" y="3039521"/>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5" name="Oval 11"/>
              <p:cNvSpPr>
                <a:spLocks noChangeArrowheads="1"/>
              </p:cNvSpPr>
              <p:nvPr/>
            </p:nvSpPr>
            <p:spPr bwMode="auto">
              <a:xfrm>
                <a:off x="9951491" y="2696841"/>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6" name="Oval 12"/>
              <p:cNvSpPr>
                <a:spLocks noChangeArrowheads="1"/>
              </p:cNvSpPr>
              <p:nvPr/>
            </p:nvSpPr>
            <p:spPr bwMode="auto">
              <a:xfrm>
                <a:off x="10044821" y="2805284"/>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7" name="Oval 13"/>
              <p:cNvSpPr>
                <a:spLocks noChangeArrowheads="1"/>
              </p:cNvSpPr>
              <p:nvPr/>
            </p:nvSpPr>
            <p:spPr bwMode="auto">
              <a:xfrm>
                <a:off x="10273905" y="2922403"/>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8" name="Oval 14"/>
              <p:cNvSpPr>
                <a:spLocks noChangeArrowheads="1"/>
              </p:cNvSpPr>
              <p:nvPr/>
            </p:nvSpPr>
            <p:spPr bwMode="auto">
              <a:xfrm>
                <a:off x="10112698" y="2575385"/>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69" name="Oval 15"/>
              <p:cNvSpPr>
                <a:spLocks noChangeArrowheads="1"/>
              </p:cNvSpPr>
              <p:nvPr/>
            </p:nvSpPr>
            <p:spPr bwMode="auto">
              <a:xfrm>
                <a:off x="10083002" y="2952767"/>
                <a:ext cx="100401" cy="98322"/>
              </a:xfrm>
              <a:prstGeom prst="ellipse">
                <a:avLst/>
              </a:prstGeom>
              <a:solidFill>
                <a:schemeClr val="hlink"/>
              </a:solidFill>
              <a:ln w="9525" algn="ctr">
                <a:noFill/>
                <a:round/>
                <a:headEnd/>
                <a:tailEnd/>
              </a:ln>
            </p:spPr>
            <p:txBody>
              <a:bodyPr wrap="none" anchor="ctr"/>
              <a:lstStyle/>
              <a:p>
                <a:endParaRPr lang="en-US" sz="1500"/>
              </a:p>
            </p:txBody>
          </p:sp>
          <p:sp>
            <p:nvSpPr>
              <p:cNvPr id="70" name="Oval 16"/>
              <p:cNvSpPr>
                <a:spLocks noChangeArrowheads="1"/>
              </p:cNvSpPr>
              <p:nvPr/>
            </p:nvSpPr>
            <p:spPr bwMode="auto">
              <a:xfrm>
                <a:off x="10244209" y="3108925"/>
                <a:ext cx="100401" cy="98322"/>
              </a:xfrm>
              <a:prstGeom prst="ellipse">
                <a:avLst/>
              </a:prstGeom>
              <a:solidFill>
                <a:schemeClr val="hlink"/>
              </a:solidFill>
              <a:ln w="9525" algn="ctr">
                <a:noFill/>
                <a:round/>
                <a:headEnd/>
                <a:tailEnd/>
              </a:ln>
            </p:spPr>
            <p:txBody>
              <a:bodyPr wrap="none" anchor="ctr"/>
              <a:lstStyle/>
              <a:p>
                <a:endParaRPr lang="en-US" sz="1500"/>
              </a:p>
            </p:txBody>
          </p:sp>
        </p:grpSp>
        <p:grpSp>
          <p:nvGrpSpPr>
            <p:cNvPr id="3" name="Group 2"/>
            <p:cNvGrpSpPr/>
            <p:nvPr/>
          </p:nvGrpSpPr>
          <p:grpSpPr>
            <a:xfrm>
              <a:off x="4598148" y="1899497"/>
              <a:ext cx="500826" cy="479560"/>
              <a:chOff x="9866645" y="1616748"/>
              <a:chExt cx="600991" cy="575472"/>
            </a:xfrm>
          </p:grpSpPr>
          <p:sp>
            <p:nvSpPr>
              <p:cNvPr id="84" name="Oval 51"/>
              <p:cNvSpPr>
                <a:spLocks noChangeArrowheads="1"/>
              </p:cNvSpPr>
              <p:nvPr/>
            </p:nvSpPr>
            <p:spPr bwMode="auto">
              <a:xfrm>
                <a:off x="10010883" y="1738205"/>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85" name="Oval 52"/>
              <p:cNvSpPr>
                <a:spLocks noChangeArrowheads="1"/>
              </p:cNvSpPr>
              <p:nvPr/>
            </p:nvSpPr>
            <p:spPr bwMode="auto">
              <a:xfrm>
                <a:off x="10367235" y="1781582"/>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86" name="Oval 53"/>
              <p:cNvSpPr>
                <a:spLocks noChangeArrowheads="1"/>
              </p:cNvSpPr>
              <p:nvPr/>
            </p:nvSpPr>
            <p:spPr bwMode="auto">
              <a:xfrm>
                <a:off x="9993914" y="1616748"/>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87" name="Oval 54"/>
              <p:cNvSpPr>
                <a:spLocks noChangeArrowheads="1"/>
              </p:cNvSpPr>
              <p:nvPr/>
            </p:nvSpPr>
            <p:spPr bwMode="auto">
              <a:xfrm>
                <a:off x="10104213" y="1712178"/>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88" name="Oval 55"/>
              <p:cNvSpPr>
                <a:spLocks noChangeArrowheads="1"/>
              </p:cNvSpPr>
              <p:nvPr/>
            </p:nvSpPr>
            <p:spPr bwMode="auto">
              <a:xfrm>
                <a:off x="9866645" y="1998468"/>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89" name="Oval 56"/>
              <p:cNvSpPr>
                <a:spLocks noChangeArrowheads="1"/>
              </p:cNvSpPr>
              <p:nvPr/>
            </p:nvSpPr>
            <p:spPr bwMode="auto">
              <a:xfrm>
                <a:off x="10146636" y="1877012"/>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90" name="Oval 57"/>
              <p:cNvSpPr>
                <a:spLocks noChangeArrowheads="1"/>
              </p:cNvSpPr>
              <p:nvPr/>
            </p:nvSpPr>
            <p:spPr bwMode="auto">
              <a:xfrm>
                <a:off x="9934522" y="1842310"/>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91" name="Oval 58"/>
              <p:cNvSpPr>
                <a:spLocks noChangeArrowheads="1"/>
              </p:cNvSpPr>
              <p:nvPr/>
            </p:nvSpPr>
            <p:spPr bwMode="auto">
              <a:xfrm>
                <a:off x="10265420" y="2093898"/>
                <a:ext cx="100401" cy="98322"/>
              </a:xfrm>
              <a:prstGeom prst="ellipse">
                <a:avLst/>
              </a:prstGeom>
              <a:solidFill>
                <a:srgbClr val="006600"/>
              </a:solidFill>
              <a:ln w="9525" algn="ctr">
                <a:noFill/>
                <a:round/>
                <a:headEnd/>
                <a:tailEnd/>
              </a:ln>
            </p:spPr>
            <p:txBody>
              <a:bodyPr wrap="none" anchor="ctr"/>
              <a:lstStyle/>
              <a:p>
                <a:endParaRPr lang="en-US" sz="1500"/>
              </a:p>
            </p:txBody>
          </p:sp>
          <p:sp>
            <p:nvSpPr>
              <p:cNvPr id="92" name="Oval 59"/>
              <p:cNvSpPr>
                <a:spLocks noChangeArrowheads="1"/>
              </p:cNvSpPr>
              <p:nvPr/>
            </p:nvSpPr>
            <p:spPr bwMode="auto">
              <a:xfrm>
                <a:off x="10104213" y="2033170"/>
                <a:ext cx="100401" cy="98322"/>
              </a:xfrm>
              <a:prstGeom prst="ellipse">
                <a:avLst/>
              </a:prstGeom>
              <a:solidFill>
                <a:srgbClr val="006600"/>
              </a:solidFill>
              <a:ln w="9525" algn="ctr">
                <a:noFill/>
                <a:round/>
                <a:headEnd/>
                <a:tailEnd/>
              </a:ln>
            </p:spPr>
            <p:txBody>
              <a:bodyPr wrap="none" anchor="ctr"/>
              <a:lstStyle/>
              <a:p>
                <a:endParaRPr lang="en-US" sz="1500"/>
              </a:p>
            </p:txBody>
          </p:sp>
        </p:grpSp>
        <p:grpSp>
          <p:nvGrpSpPr>
            <p:cNvPr id="6" name="Group 5"/>
            <p:cNvGrpSpPr/>
            <p:nvPr/>
          </p:nvGrpSpPr>
          <p:grpSpPr>
            <a:xfrm>
              <a:off x="7189612" y="2248973"/>
              <a:ext cx="394768" cy="602128"/>
              <a:chOff x="10367067" y="3683202"/>
              <a:chExt cx="473722" cy="722554"/>
            </a:xfrm>
          </p:grpSpPr>
          <p:sp>
            <p:nvSpPr>
              <p:cNvPr id="101" name="Oval 51"/>
              <p:cNvSpPr>
                <a:spLocks noChangeArrowheads="1"/>
              </p:cNvSpPr>
              <p:nvPr/>
            </p:nvSpPr>
            <p:spPr bwMode="auto">
              <a:xfrm>
                <a:off x="10455150" y="4212542"/>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2" name="Oval 52"/>
              <p:cNvSpPr>
                <a:spLocks noChangeArrowheads="1"/>
              </p:cNvSpPr>
              <p:nvPr/>
            </p:nvSpPr>
            <p:spPr bwMode="auto">
              <a:xfrm>
                <a:off x="10690188" y="3883054"/>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3" name="Oval 53"/>
              <p:cNvSpPr>
                <a:spLocks noChangeArrowheads="1"/>
              </p:cNvSpPr>
              <p:nvPr/>
            </p:nvSpPr>
            <p:spPr bwMode="auto">
              <a:xfrm>
                <a:off x="10505351" y="3708976"/>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4" name="Oval 54"/>
              <p:cNvSpPr>
                <a:spLocks noChangeArrowheads="1"/>
              </p:cNvSpPr>
              <p:nvPr/>
            </p:nvSpPr>
            <p:spPr bwMode="auto">
              <a:xfrm>
                <a:off x="10740388" y="3683202"/>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5" name="Oval 55"/>
              <p:cNvSpPr>
                <a:spLocks noChangeArrowheads="1"/>
              </p:cNvSpPr>
              <p:nvPr/>
            </p:nvSpPr>
            <p:spPr bwMode="auto">
              <a:xfrm>
                <a:off x="10373554" y="4063237"/>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6" name="Oval 56"/>
              <p:cNvSpPr>
                <a:spLocks noChangeArrowheads="1"/>
              </p:cNvSpPr>
              <p:nvPr/>
            </p:nvSpPr>
            <p:spPr bwMode="auto">
              <a:xfrm>
                <a:off x="10487972" y="4014076"/>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7" name="Oval 57"/>
              <p:cNvSpPr>
                <a:spLocks noChangeArrowheads="1"/>
              </p:cNvSpPr>
              <p:nvPr/>
            </p:nvSpPr>
            <p:spPr bwMode="auto">
              <a:xfrm>
                <a:off x="10437771" y="3856459"/>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8" name="Oval 58"/>
              <p:cNvSpPr>
                <a:spLocks noChangeArrowheads="1"/>
              </p:cNvSpPr>
              <p:nvPr/>
            </p:nvSpPr>
            <p:spPr bwMode="auto">
              <a:xfrm>
                <a:off x="10588373" y="4195370"/>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sp>
            <p:nvSpPr>
              <p:cNvPr id="109" name="Oval 59"/>
              <p:cNvSpPr>
                <a:spLocks noChangeArrowheads="1"/>
              </p:cNvSpPr>
              <p:nvPr/>
            </p:nvSpPr>
            <p:spPr bwMode="auto">
              <a:xfrm>
                <a:off x="10367067" y="4307434"/>
                <a:ext cx="100401" cy="98322"/>
              </a:xfrm>
              <a:prstGeom prst="ellipse">
                <a:avLst/>
              </a:prstGeom>
              <a:solidFill>
                <a:srgbClr val="FF6600"/>
              </a:solidFill>
              <a:ln w="9525" algn="ctr">
                <a:solidFill>
                  <a:srgbClr val="FF0000"/>
                </a:solidFill>
                <a:round/>
                <a:headEnd/>
                <a:tailEnd/>
              </a:ln>
            </p:spPr>
            <p:txBody>
              <a:bodyPr wrap="none" anchor="ctr"/>
              <a:lstStyle/>
              <a:p>
                <a:endParaRPr lang="en-US" sz="1500"/>
              </a:p>
            </p:txBody>
          </p:sp>
        </p:grpSp>
        <p:cxnSp>
          <p:nvCxnSpPr>
            <p:cNvPr id="110" name="Straight Arrow Connector 109"/>
            <p:cNvCxnSpPr/>
            <p:nvPr/>
          </p:nvCxnSpPr>
          <p:spPr>
            <a:xfrm>
              <a:off x="3469720" y="1777350"/>
              <a:ext cx="3719892" cy="6222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346003" y="3252656"/>
              <a:ext cx="504441" cy="476494"/>
              <a:chOff x="4937955" y="3828986"/>
              <a:chExt cx="605329" cy="571793"/>
            </a:xfrm>
            <a:solidFill>
              <a:srgbClr val="00FFFF"/>
            </a:solidFill>
          </p:grpSpPr>
          <p:sp>
            <p:nvSpPr>
              <p:cNvPr id="112" name="Oval 51"/>
              <p:cNvSpPr>
                <a:spLocks noChangeArrowheads="1"/>
              </p:cNvSpPr>
              <p:nvPr/>
            </p:nvSpPr>
            <p:spPr bwMode="auto">
              <a:xfrm>
                <a:off x="5442883" y="4302457"/>
                <a:ext cx="100401" cy="98322"/>
              </a:xfrm>
              <a:prstGeom prst="ellipse">
                <a:avLst/>
              </a:prstGeom>
              <a:grpFill/>
              <a:ln w="9525" algn="ctr">
                <a:solidFill>
                  <a:srgbClr val="00FFFF"/>
                </a:solidFill>
                <a:round/>
                <a:headEnd/>
                <a:tailEnd/>
              </a:ln>
            </p:spPr>
            <p:txBody>
              <a:bodyPr wrap="none" anchor="ctr"/>
              <a:lstStyle/>
              <a:p>
                <a:endParaRPr lang="en-US" sz="1500"/>
              </a:p>
            </p:txBody>
          </p:sp>
          <p:sp>
            <p:nvSpPr>
              <p:cNvPr id="114" name="Oval 53"/>
              <p:cNvSpPr>
                <a:spLocks noChangeArrowheads="1"/>
              </p:cNvSpPr>
              <p:nvPr/>
            </p:nvSpPr>
            <p:spPr bwMode="auto">
              <a:xfrm>
                <a:off x="5185467" y="4151145"/>
                <a:ext cx="100401" cy="98322"/>
              </a:xfrm>
              <a:prstGeom prst="ellipse">
                <a:avLst/>
              </a:prstGeom>
              <a:grpFill/>
              <a:ln w="9525" algn="ctr">
                <a:solidFill>
                  <a:srgbClr val="00FFFF"/>
                </a:solidFill>
                <a:round/>
                <a:headEnd/>
                <a:tailEnd/>
              </a:ln>
            </p:spPr>
            <p:txBody>
              <a:bodyPr wrap="none" anchor="ctr"/>
              <a:lstStyle/>
              <a:p>
                <a:endParaRPr lang="en-US" sz="1500"/>
              </a:p>
            </p:txBody>
          </p:sp>
          <p:sp>
            <p:nvSpPr>
              <p:cNvPr id="116" name="Oval 55"/>
              <p:cNvSpPr>
                <a:spLocks noChangeArrowheads="1"/>
              </p:cNvSpPr>
              <p:nvPr/>
            </p:nvSpPr>
            <p:spPr bwMode="auto">
              <a:xfrm>
                <a:off x="4937955" y="4200306"/>
                <a:ext cx="100401" cy="98322"/>
              </a:xfrm>
              <a:prstGeom prst="ellipse">
                <a:avLst/>
              </a:prstGeom>
              <a:grpFill/>
              <a:ln w="9525" algn="ctr">
                <a:solidFill>
                  <a:srgbClr val="00FFFF"/>
                </a:solidFill>
                <a:round/>
                <a:headEnd/>
                <a:tailEnd/>
              </a:ln>
            </p:spPr>
            <p:txBody>
              <a:bodyPr wrap="none" anchor="ctr"/>
              <a:lstStyle/>
              <a:p>
                <a:endParaRPr lang="en-US" sz="1500"/>
              </a:p>
            </p:txBody>
          </p:sp>
          <p:sp>
            <p:nvSpPr>
              <p:cNvPr id="118" name="Oval 57"/>
              <p:cNvSpPr>
                <a:spLocks noChangeArrowheads="1"/>
              </p:cNvSpPr>
              <p:nvPr/>
            </p:nvSpPr>
            <p:spPr bwMode="auto">
              <a:xfrm>
                <a:off x="5392682" y="3828986"/>
                <a:ext cx="100401" cy="98322"/>
              </a:xfrm>
              <a:prstGeom prst="ellipse">
                <a:avLst/>
              </a:prstGeom>
              <a:grpFill/>
              <a:ln w="9525" algn="ctr">
                <a:solidFill>
                  <a:srgbClr val="00FFFF"/>
                </a:solidFill>
                <a:round/>
                <a:headEnd/>
                <a:tailEnd/>
              </a:ln>
            </p:spPr>
            <p:txBody>
              <a:bodyPr wrap="none" anchor="ctr"/>
              <a:lstStyle/>
              <a:p>
                <a:endParaRPr lang="en-US" sz="1500"/>
              </a:p>
            </p:txBody>
          </p:sp>
          <p:sp>
            <p:nvSpPr>
              <p:cNvPr id="120" name="Oval 59"/>
              <p:cNvSpPr>
                <a:spLocks noChangeArrowheads="1"/>
              </p:cNvSpPr>
              <p:nvPr/>
            </p:nvSpPr>
            <p:spPr bwMode="auto">
              <a:xfrm>
                <a:off x="5185467" y="3927308"/>
                <a:ext cx="100401" cy="98322"/>
              </a:xfrm>
              <a:prstGeom prst="ellipse">
                <a:avLst/>
              </a:prstGeom>
              <a:grpFill/>
              <a:ln w="9525" algn="ctr">
                <a:solidFill>
                  <a:srgbClr val="00FFFF"/>
                </a:solidFill>
                <a:round/>
                <a:headEnd/>
                <a:tailEnd/>
              </a:ln>
            </p:spPr>
            <p:txBody>
              <a:bodyPr wrap="none" anchor="ctr"/>
              <a:lstStyle/>
              <a:p>
                <a:endParaRPr lang="en-US" sz="1500"/>
              </a:p>
            </p:txBody>
          </p:sp>
        </p:grpSp>
        <p:cxnSp>
          <p:nvCxnSpPr>
            <p:cNvPr id="121" name="Straight Arrow Connector 120"/>
            <p:cNvCxnSpPr/>
            <p:nvPr/>
          </p:nvCxnSpPr>
          <p:spPr>
            <a:xfrm>
              <a:off x="3469721" y="1793295"/>
              <a:ext cx="3082540" cy="16232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2" name="Slide Number Placeholder 2">
            <a:extLst>
              <a:ext uri="{FF2B5EF4-FFF2-40B4-BE49-F238E27FC236}">
                <a16:creationId xmlns:a16="http://schemas.microsoft.com/office/drawing/2014/main" id="{D9B7D0C0-6617-EA42-88FB-BAFF56189D4B}"/>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54</a:t>
            </a:fld>
            <a:endParaRPr lang="en-US" sz="1000" dirty="0"/>
          </a:p>
        </p:txBody>
      </p:sp>
      <p:grpSp>
        <p:nvGrpSpPr>
          <p:cNvPr id="7" name="Group 6">
            <a:extLst>
              <a:ext uri="{FF2B5EF4-FFF2-40B4-BE49-F238E27FC236}">
                <a16:creationId xmlns:a16="http://schemas.microsoft.com/office/drawing/2014/main" id="{E4128733-7B8A-914A-8871-47394A767410}"/>
              </a:ext>
            </a:extLst>
          </p:cNvPr>
          <p:cNvGrpSpPr/>
          <p:nvPr/>
        </p:nvGrpSpPr>
        <p:grpSpPr>
          <a:xfrm>
            <a:off x="6503948" y="887461"/>
            <a:ext cx="5301629" cy="3443333"/>
            <a:chOff x="6503948" y="887461"/>
            <a:chExt cx="5301629" cy="3443333"/>
          </a:xfrm>
        </p:grpSpPr>
        <p:pic>
          <p:nvPicPr>
            <p:cNvPr id="51" name="Picture 50">
              <a:extLst>
                <a:ext uri="{FF2B5EF4-FFF2-40B4-BE49-F238E27FC236}">
                  <a16:creationId xmlns:a16="http://schemas.microsoft.com/office/drawing/2014/main" id="{7C415545-8DE0-004F-AFC3-8B89E231F7A3}"/>
                </a:ext>
              </a:extLst>
            </p:cNvPr>
            <p:cNvPicPr>
              <a:picLocks noChangeAspect="1"/>
            </p:cNvPicPr>
            <p:nvPr/>
          </p:nvPicPr>
          <p:blipFill rotWithShape="1">
            <a:blip r:embed="rId4"/>
            <a:srcRect l="11667" r="8750"/>
            <a:stretch/>
          </p:blipFill>
          <p:spPr>
            <a:xfrm>
              <a:off x="6503948" y="1143051"/>
              <a:ext cx="4551876" cy="3187743"/>
            </a:xfrm>
            <a:prstGeom prst="rect">
              <a:avLst/>
            </a:prstGeom>
          </p:spPr>
        </p:pic>
        <p:pic>
          <p:nvPicPr>
            <p:cNvPr id="53" name="Picture 52">
              <a:extLst>
                <a:ext uri="{FF2B5EF4-FFF2-40B4-BE49-F238E27FC236}">
                  <a16:creationId xmlns:a16="http://schemas.microsoft.com/office/drawing/2014/main" id="{9FDF7A5C-3534-2F41-8C9F-FAAF5B429028}"/>
                </a:ext>
              </a:extLst>
            </p:cNvPr>
            <p:cNvPicPr>
              <a:picLocks noChangeAspect="1"/>
            </p:cNvPicPr>
            <p:nvPr/>
          </p:nvPicPr>
          <p:blipFill rotWithShape="1">
            <a:blip r:embed="rId5"/>
            <a:srcRect l="38696" r="14166"/>
            <a:stretch/>
          </p:blipFill>
          <p:spPr>
            <a:xfrm>
              <a:off x="10052030" y="887461"/>
              <a:ext cx="1753547" cy="2094260"/>
            </a:xfrm>
            <a:prstGeom prst="rect">
              <a:avLst/>
            </a:prstGeom>
          </p:spPr>
        </p:pic>
      </p:grpSp>
    </p:spTree>
    <p:extLst>
      <p:ext uri="{BB962C8B-B14F-4D97-AF65-F5344CB8AC3E}">
        <p14:creationId xmlns:p14="http://schemas.microsoft.com/office/powerpoint/2010/main" val="234278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94500" y="1716160"/>
            <a:ext cx="3111500" cy="132291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28294" y="1039508"/>
            <a:ext cx="4232722" cy="1610703"/>
          </a:xfrm>
          <a:prstGeom prst="rect">
            <a:avLst/>
          </a:prstGeom>
        </p:spPr>
      </p:pic>
      <p:pic>
        <p:nvPicPr>
          <p:cNvPr id="4" name="Picture 3"/>
          <p:cNvPicPr>
            <a:picLocks noChangeAspect="1"/>
          </p:cNvPicPr>
          <p:nvPr/>
        </p:nvPicPr>
        <p:blipFill>
          <a:blip r:embed="rId5"/>
          <a:stretch>
            <a:fillRect/>
          </a:stretch>
        </p:blipFill>
        <p:spPr>
          <a:xfrm>
            <a:off x="1695837" y="2670037"/>
            <a:ext cx="1984732" cy="712468"/>
          </a:xfrm>
          <a:prstGeom prst="rect">
            <a:avLst/>
          </a:prstGeom>
        </p:spPr>
      </p:pic>
      <p:sp>
        <p:nvSpPr>
          <p:cNvPr id="5" name="TextBox 4"/>
          <p:cNvSpPr txBox="1"/>
          <p:nvPr/>
        </p:nvSpPr>
        <p:spPr>
          <a:xfrm flipH="1">
            <a:off x="1600543" y="103111"/>
            <a:ext cx="7275233" cy="830997"/>
          </a:xfrm>
          <a:prstGeom prst="rect">
            <a:avLst/>
          </a:prstGeom>
          <a:noFill/>
        </p:spPr>
        <p:txBody>
          <a:bodyPr wrap="square" rtlCol="0">
            <a:spAutoFit/>
          </a:bodyPr>
          <a:lstStyle/>
          <a:p>
            <a:r>
              <a:rPr lang="en-US" sz="2400" dirty="0">
                <a:solidFill>
                  <a:srgbClr val="2F19B3"/>
                </a:solidFill>
              </a:rPr>
              <a:t>2) Increase radiocarbon sampling to constrain estimates of fossil fuel CO</a:t>
            </a:r>
            <a:r>
              <a:rPr lang="en-US" sz="2400" baseline="-25000" dirty="0">
                <a:solidFill>
                  <a:srgbClr val="2F19B3"/>
                </a:solidFill>
              </a:rPr>
              <a:t>2</a:t>
            </a:r>
            <a:r>
              <a:rPr lang="en-US" sz="2400" dirty="0">
                <a:solidFill>
                  <a:srgbClr val="2F19B3"/>
                </a:solidFill>
              </a:rPr>
              <a:t> emissions</a:t>
            </a:r>
          </a:p>
        </p:txBody>
      </p:sp>
      <p:pic>
        <p:nvPicPr>
          <p:cNvPr id="6" name="Picture 5">
            <a:extLst>
              <a:ext uri="{FF2B5EF4-FFF2-40B4-BE49-F238E27FC236}">
                <a16:creationId xmlns:a16="http://schemas.microsoft.com/office/drawing/2014/main" id="{E06C6187-8B54-0E41-B642-744E4823D7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49328" y="757811"/>
            <a:ext cx="3495050" cy="4562530"/>
          </a:xfrm>
          <a:prstGeom prst="rect">
            <a:avLst/>
          </a:prstGeom>
        </p:spPr>
      </p:pic>
      <p:sp>
        <p:nvSpPr>
          <p:cNvPr id="7" name="TextBox 6">
            <a:extLst>
              <a:ext uri="{FF2B5EF4-FFF2-40B4-BE49-F238E27FC236}">
                <a16:creationId xmlns:a16="http://schemas.microsoft.com/office/drawing/2014/main" id="{7824E44B-3E1E-864A-AF72-506288AAAC8F}"/>
              </a:ext>
            </a:extLst>
          </p:cNvPr>
          <p:cNvSpPr txBox="1"/>
          <p:nvPr/>
        </p:nvSpPr>
        <p:spPr>
          <a:xfrm>
            <a:off x="6106771" y="5733061"/>
            <a:ext cx="3748077" cy="369332"/>
          </a:xfrm>
          <a:prstGeom prst="rect">
            <a:avLst/>
          </a:prstGeom>
          <a:noFill/>
          <a:ln w="38100">
            <a:solidFill>
              <a:srgbClr val="FF40FF"/>
            </a:solidFill>
          </a:ln>
        </p:spPr>
        <p:txBody>
          <a:bodyPr wrap="none" rtlCol="0">
            <a:spAutoFit/>
          </a:bodyPr>
          <a:lstStyle/>
          <a:p>
            <a:r>
              <a:rPr lang="en-US" dirty="0"/>
              <a:t>GMAC Presentation by  </a:t>
            </a:r>
            <a:r>
              <a:rPr lang="en-US" dirty="0" err="1"/>
              <a:t>Sourish</a:t>
            </a:r>
            <a:r>
              <a:rPr lang="en-US" dirty="0"/>
              <a:t> </a:t>
            </a:r>
            <a:r>
              <a:rPr lang="en-US" dirty="0" err="1"/>
              <a:t>Basu</a:t>
            </a:r>
            <a:endParaRPr lang="en-US" dirty="0"/>
          </a:p>
        </p:txBody>
      </p:sp>
      <p:sp>
        <p:nvSpPr>
          <p:cNvPr id="8" name="TextBox 7">
            <a:extLst>
              <a:ext uri="{FF2B5EF4-FFF2-40B4-BE49-F238E27FC236}">
                <a16:creationId xmlns:a16="http://schemas.microsoft.com/office/drawing/2014/main" id="{8ADEF85F-FFCC-5D46-8A9F-9D4B688014B0}"/>
              </a:ext>
            </a:extLst>
          </p:cNvPr>
          <p:cNvSpPr txBox="1"/>
          <p:nvPr/>
        </p:nvSpPr>
        <p:spPr>
          <a:xfrm>
            <a:off x="1695838" y="3559843"/>
            <a:ext cx="4896109" cy="1938992"/>
          </a:xfrm>
          <a:prstGeom prst="rect">
            <a:avLst/>
          </a:prstGeom>
          <a:noFill/>
          <a:ln w="28575">
            <a:solidFill>
              <a:srgbClr val="2F19B3"/>
            </a:solidFill>
          </a:ln>
        </p:spPr>
        <p:txBody>
          <a:bodyPr wrap="square" rtlCol="0">
            <a:spAutoFit/>
          </a:bodyPr>
          <a:lstStyle/>
          <a:p>
            <a:pPr marL="285750" indent="-285750">
              <a:buFont typeface="Arial" panose="020B0604020202020204" pitchFamily="34" charset="0"/>
              <a:buChar char="•"/>
            </a:pPr>
            <a:r>
              <a:rPr lang="en-US" sz="1600" dirty="0"/>
              <a:t>5000 </a:t>
            </a:r>
            <a:r>
              <a:rPr lang="en-US" sz="1600" dirty="0">
                <a:latin typeface="Symbol" pitchFamily="2" charset="2"/>
              </a:rPr>
              <a:t>D</a:t>
            </a:r>
            <a:r>
              <a:rPr lang="en-US" sz="1600" baseline="30000" dirty="0"/>
              <a:t>14</a:t>
            </a:r>
            <a:r>
              <a:rPr lang="en-US" sz="1600" dirty="0"/>
              <a:t>CO</a:t>
            </a:r>
            <a:r>
              <a:rPr lang="en-US" sz="1600" baseline="-25000" dirty="0"/>
              <a:t>2</a:t>
            </a:r>
            <a:r>
              <a:rPr lang="en-US" sz="1600" dirty="0"/>
              <a:t> measurements per year will allow us to determine fossil fuel CO</a:t>
            </a:r>
            <a:r>
              <a:rPr lang="en-US" sz="1600" baseline="-25000" dirty="0"/>
              <a:t>2</a:t>
            </a:r>
            <a:r>
              <a:rPr lang="en-US" sz="1600" dirty="0"/>
              <a:t> emissions using atmospheric data and improve estimates of biological emissions and removals.</a:t>
            </a:r>
          </a:p>
          <a:p>
            <a:endParaRPr lang="en-US" sz="800" dirty="0"/>
          </a:p>
          <a:p>
            <a:pPr marL="285750" indent="-285750">
              <a:buFont typeface="Arial" panose="020B0604020202020204" pitchFamily="34" charset="0"/>
              <a:buChar char="•"/>
            </a:pPr>
            <a:r>
              <a:rPr lang="en-US" sz="1600" dirty="0"/>
              <a:t>The new U of CO/INSTAAR building was designed with laboratory infrastructure to host a dedicated accelerator mass spectrometer facility.</a:t>
            </a:r>
          </a:p>
        </p:txBody>
      </p:sp>
      <p:sp>
        <p:nvSpPr>
          <p:cNvPr id="9" name="Slide Number Placeholder 2">
            <a:extLst>
              <a:ext uri="{FF2B5EF4-FFF2-40B4-BE49-F238E27FC236}">
                <a16:creationId xmlns:a16="http://schemas.microsoft.com/office/drawing/2014/main" id="{29AB11C1-8842-4846-87E3-9C265762C511}"/>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55</a:t>
            </a:fld>
            <a:endParaRPr lang="en-US" sz="1000" dirty="0"/>
          </a:p>
        </p:txBody>
      </p:sp>
    </p:spTree>
    <p:extLst>
      <p:ext uri="{BB962C8B-B14F-4D97-AF65-F5344CB8AC3E}">
        <p14:creationId xmlns:p14="http://schemas.microsoft.com/office/powerpoint/2010/main" val="33481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DB87B-34BC-3B42-BE25-F0FEE335E185}"/>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4395874" y="4635734"/>
            <a:ext cx="2380884" cy="1406865"/>
          </a:xfrm>
          <a:prstGeom prst="rect">
            <a:avLst/>
          </a:prstGeom>
          <a:noFill/>
          <a:ln>
            <a:noFill/>
          </a:ln>
        </p:spPr>
      </p:pic>
      <p:pic>
        <p:nvPicPr>
          <p:cNvPr id="4" name="Picture 3">
            <a:extLst>
              <a:ext uri="{FF2B5EF4-FFF2-40B4-BE49-F238E27FC236}">
                <a16:creationId xmlns:a16="http://schemas.microsoft.com/office/drawing/2014/main" id="{50B19236-FCD8-854F-B5BC-B859A1525F05}"/>
              </a:ext>
            </a:extLst>
          </p:cNvPr>
          <p:cNvPicPr>
            <a:picLocks noChangeAspect="1"/>
          </p:cNvPicPr>
          <p:nvPr/>
        </p:nvPicPr>
        <p:blipFill>
          <a:blip r:embed="rId4"/>
          <a:stretch>
            <a:fillRect/>
          </a:stretch>
        </p:blipFill>
        <p:spPr>
          <a:xfrm>
            <a:off x="4684185" y="1594241"/>
            <a:ext cx="2533001" cy="1784857"/>
          </a:xfrm>
          <a:prstGeom prst="rect">
            <a:avLst/>
          </a:prstGeom>
        </p:spPr>
      </p:pic>
      <p:sp>
        <p:nvSpPr>
          <p:cNvPr id="5" name="TextBox 4">
            <a:extLst>
              <a:ext uri="{FF2B5EF4-FFF2-40B4-BE49-F238E27FC236}">
                <a16:creationId xmlns:a16="http://schemas.microsoft.com/office/drawing/2014/main" id="{4E5ACF56-A5C4-8B48-87F9-BE06DCDEA3F9}"/>
              </a:ext>
            </a:extLst>
          </p:cNvPr>
          <p:cNvSpPr txBox="1"/>
          <p:nvPr/>
        </p:nvSpPr>
        <p:spPr>
          <a:xfrm>
            <a:off x="1597152" y="100963"/>
            <a:ext cx="7518981" cy="461665"/>
          </a:xfrm>
          <a:prstGeom prst="rect">
            <a:avLst/>
          </a:prstGeom>
          <a:noFill/>
        </p:spPr>
        <p:txBody>
          <a:bodyPr wrap="none" rtlCol="0">
            <a:spAutoFit/>
          </a:bodyPr>
          <a:lstStyle/>
          <a:p>
            <a:r>
              <a:rPr lang="en-US" sz="2400" dirty="0">
                <a:solidFill>
                  <a:srgbClr val="2F19B3"/>
                </a:solidFill>
              </a:rPr>
              <a:t>3) Commercial Aircraft Measurements of CO</a:t>
            </a:r>
            <a:r>
              <a:rPr lang="en-US" sz="2400" baseline="-25000" dirty="0">
                <a:solidFill>
                  <a:srgbClr val="2F19B3"/>
                </a:solidFill>
              </a:rPr>
              <a:t>2</a:t>
            </a:r>
            <a:r>
              <a:rPr lang="en-US" sz="2400" dirty="0">
                <a:solidFill>
                  <a:srgbClr val="2F19B3"/>
                </a:solidFill>
              </a:rPr>
              <a:t>, CH</a:t>
            </a:r>
            <a:r>
              <a:rPr lang="en-US" sz="2400" baseline="-25000" dirty="0">
                <a:solidFill>
                  <a:srgbClr val="2F19B3"/>
                </a:solidFill>
              </a:rPr>
              <a:t>4</a:t>
            </a:r>
            <a:r>
              <a:rPr lang="en-US" sz="2400" dirty="0">
                <a:solidFill>
                  <a:srgbClr val="2F19B3"/>
                </a:solidFill>
              </a:rPr>
              <a:t> and H</a:t>
            </a:r>
            <a:r>
              <a:rPr lang="en-US" sz="2400" baseline="-25000" dirty="0">
                <a:solidFill>
                  <a:srgbClr val="2F19B3"/>
                </a:solidFill>
              </a:rPr>
              <a:t>2</a:t>
            </a:r>
            <a:r>
              <a:rPr lang="en-US" sz="2400" dirty="0">
                <a:solidFill>
                  <a:srgbClr val="2F19B3"/>
                </a:solidFill>
              </a:rPr>
              <a:t>O</a:t>
            </a:r>
          </a:p>
        </p:txBody>
      </p:sp>
      <p:pic>
        <p:nvPicPr>
          <p:cNvPr id="6" name="Picture 2">
            <a:extLst>
              <a:ext uri="{FF2B5EF4-FFF2-40B4-BE49-F238E27FC236}">
                <a16:creationId xmlns:a16="http://schemas.microsoft.com/office/drawing/2014/main" id="{BC1EF24A-8A49-F046-B9D1-096DC9BC5C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7231" y="1519326"/>
            <a:ext cx="2643171" cy="1757274"/>
          </a:xfrm>
          <a:prstGeom prst="rect">
            <a:avLst/>
          </a:prstGeom>
          <a:noFill/>
          <a:ln w="9525">
            <a:noFill/>
            <a:miter lim="800000"/>
            <a:headEnd/>
            <a:tailEnd/>
          </a:ln>
        </p:spPr>
      </p:pic>
      <p:pic>
        <p:nvPicPr>
          <p:cNvPr id="7" name="Picture 6" descr="contrail_top.jpg">
            <a:extLst>
              <a:ext uri="{FF2B5EF4-FFF2-40B4-BE49-F238E27FC236}">
                <a16:creationId xmlns:a16="http://schemas.microsoft.com/office/drawing/2014/main" id="{F8BC0966-3EE4-E54C-A792-A1A8AD2FB4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6808" y="2986273"/>
            <a:ext cx="1842018" cy="405616"/>
          </a:xfrm>
          <a:prstGeom prst="rect">
            <a:avLst/>
          </a:prstGeom>
        </p:spPr>
      </p:pic>
      <p:sp>
        <p:nvSpPr>
          <p:cNvPr id="9" name="TextBox 8">
            <a:extLst>
              <a:ext uri="{FF2B5EF4-FFF2-40B4-BE49-F238E27FC236}">
                <a16:creationId xmlns:a16="http://schemas.microsoft.com/office/drawing/2014/main" id="{59696A94-E0E8-A140-AB3B-022FA574149D}"/>
              </a:ext>
            </a:extLst>
          </p:cNvPr>
          <p:cNvSpPr txBox="1"/>
          <p:nvPr/>
        </p:nvSpPr>
        <p:spPr>
          <a:xfrm>
            <a:off x="1597928" y="799922"/>
            <a:ext cx="7201483" cy="707886"/>
          </a:xfrm>
          <a:prstGeom prst="rect">
            <a:avLst/>
          </a:prstGeom>
          <a:noFill/>
        </p:spPr>
        <p:txBody>
          <a:bodyPr wrap="square" rtlCol="0">
            <a:spAutoFit/>
          </a:bodyPr>
          <a:lstStyle/>
          <a:p>
            <a:r>
              <a:rPr lang="en-US" sz="2000" dirty="0"/>
              <a:t>Japanese and European programs </a:t>
            </a:r>
            <a:r>
              <a:rPr lang="en-US" sz="2000" dirty="0">
                <a:solidFill>
                  <a:srgbClr val="0432FF"/>
                </a:solidFill>
              </a:rPr>
              <a:t>already exist </a:t>
            </a:r>
            <a:r>
              <a:rPr lang="en-US" sz="2000" dirty="0"/>
              <a:t>for a limited number of long-haul aircraft (5 CONTRAIL and 10 IAGOS aircraft):</a:t>
            </a:r>
          </a:p>
        </p:txBody>
      </p:sp>
      <p:sp>
        <p:nvSpPr>
          <p:cNvPr id="10" name="TextBox 9">
            <a:extLst>
              <a:ext uri="{FF2B5EF4-FFF2-40B4-BE49-F238E27FC236}">
                <a16:creationId xmlns:a16="http://schemas.microsoft.com/office/drawing/2014/main" id="{6C7F49A4-E5AA-714B-91B9-174ADEBA7F7F}"/>
              </a:ext>
            </a:extLst>
          </p:cNvPr>
          <p:cNvSpPr txBox="1"/>
          <p:nvPr/>
        </p:nvSpPr>
        <p:spPr>
          <a:xfrm>
            <a:off x="1524000" y="3754959"/>
            <a:ext cx="6684264" cy="707886"/>
          </a:xfrm>
          <a:prstGeom prst="rect">
            <a:avLst/>
          </a:prstGeom>
          <a:noFill/>
        </p:spPr>
        <p:txBody>
          <a:bodyPr wrap="square" rtlCol="0">
            <a:spAutoFit/>
          </a:bodyPr>
          <a:lstStyle/>
          <a:p>
            <a:r>
              <a:rPr lang="en-US" sz="2000" dirty="0"/>
              <a:t>The US National Weather Service has a regional commercial aircraft program to measure water vapor:</a:t>
            </a:r>
          </a:p>
        </p:txBody>
      </p:sp>
      <p:pic>
        <p:nvPicPr>
          <p:cNvPr id="13" name="Picture 12">
            <a:extLst>
              <a:ext uri="{FF2B5EF4-FFF2-40B4-BE49-F238E27FC236}">
                <a16:creationId xmlns:a16="http://schemas.microsoft.com/office/drawing/2014/main" id="{99B7EADE-A5B3-974E-B524-744AFD26CD5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03737" y="4635733"/>
            <a:ext cx="2055260" cy="1024086"/>
          </a:xfrm>
          <a:prstGeom prst="rect">
            <a:avLst/>
          </a:prstGeom>
        </p:spPr>
      </p:pic>
      <p:sp>
        <p:nvSpPr>
          <p:cNvPr id="14" name="TextBox 13">
            <a:extLst>
              <a:ext uri="{FF2B5EF4-FFF2-40B4-BE49-F238E27FC236}">
                <a16:creationId xmlns:a16="http://schemas.microsoft.com/office/drawing/2014/main" id="{F7010945-72B4-0E4B-89FB-D119E57ECEF7}"/>
              </a:ext>
            </a:extLst>
          </p:cNvPr>
          <p:cNvSpPr txBox="1"/>
          <p:nvPr/>
        </p:nvSpPr>
        <p:spPr>
          <a:xfrm>
            <a:off x="2162195" y="4810817"/>
            <a:ext cx="742511" cy="369332"/>
          </a:xfrm>
          <a:prstGeom prst="rect">
            <a:avLst/>
          </a:prstGeom>
          <a:noFill/>
        </p:spPr>
        <p:txBody>
          <a:bodyPr wrap="none" rtlCol="0">
            <a:spAutoFit/>
          </a:bodyPr>
          <a:lstStyle/>
          <a:p>
            <a:r>
              <a:rPr lang="en-US" dirty="0"/>
              <a:t>3.5 kg</a:t>
            </a:r>
          </a:p>
        </p:txBody>
      </p:sp>
      <p:sp>
        <p:nvSpPr>
          <p:cNvPr id="15" name="TextBox 14">
            <a:extLst>
              <a:ext uri="{FF2B5EF4-FFF2-40B4-BE49-F238E27FC236}">
                <a16:creationId xmlns:a16="http://schemas.microsoft.com/office/drawing/2014/main" id="{AEDF9CAF-3FCB-3A4A-B527-829480C2CF5F}"/>
              </a:ext>
            </a:extLst>
          </p:cNvPr>
          <p:cNvSpPr txBox="1"/>
          <p:nvPr/>
        </p:nvSpPr>
        <p:spPr>
          <a:xfrm>
            <a:off x="4812569" y="6095563"/>
            <a:ext cx="1813510" cy="523220"/>
          </a:xfrm>
          <a:prstGeom prst="rect">
            <a:avLst/>
          </a:prstGeom>
          <a:noFill/>
        </p:spPr>
        <p:txBody>
          <a:bodyPr wrap="none" rtlCol="0">
            <a:spAutoFit/>
          </a:bodyPr>
          <a:lstStyle/>
          <a:p>
            <a:r>
              <a:rPr lang="en-US" sz="1400" dirty="0"/>
              <a:t>137 aircraft</a:t>
            </a:r>
          </a:p>
          <a:p>
            <a:r>
              <a:rPr lang="en-US" sz="1400" dirty="0"/>
              <a:t>&gt;1000 profiles per day</a:t>
            </a:r>
          </a:p>
        </p:txBody>
      </p:sp>
      <p:sp>
        <p:nvSpPr>
          <p:cNvPr id="16" name="TextBox 15">
            <a:extLst>
              <a:ext uri="{FF2B5EF4-FFF2-40B4-BE49-F238E27FC236}">
                <a16:creationId xmlns:a16="http://schemas.microsoft.com/office/drawing/2014/main" id="{05EAB7AA-8233-5E46-862F-20500D43095B}"/>
              </a:ext>
            </a:extLst>
          </p:cNvPr>
          <p:cNvSpPr txBox="1"/>
          <p:nvPr/>
        </p:nvSpPr>
        <p:spPr>
          <a:xfrm>
            <a:off x="7217186" y="4323199"/>
            <a:ext cx="3260315" cy="1815882"/>
          </a:xfrm>
          <a:prstGeom prst="rect">
            <a:avLst/>
          </a:prstGeom>
          <a:noFill/>
          <a:ln w="28575">
            <a:solidFill>
              <a:srgbClr val="2F19B3"/>
            </a:solidFill>
          </a:ln>
        </p:spPr>
        <p:txBody>
          <a:bodyPr wrap="square" rtlCol="0">
            <a:spAutoFit/>
          </a:bodyPr>
          <a:lstStyle/>
          <a:p>
            <a:r>
              <a:rPr lang="en-US" sz="1600" dirty="0"/>
              <a:t>These systems use 10-20 year old technology.  A </a:t>
            </a:r>
            <a:r>
              <a:rPr lang="en-US" sz="1600" dirty="0">
                <a:solidFill>
                  <a:srgbClr val="0432FF"/>
                </a:solidFill>
              </a:rPr>
              <a:t>next-generation commercial aircraft greenhouse gas analyzer</a:t>
            </a:r>
            <a:r>
              <a:rPr lang="en-US" sz="1600" dirty="0"/>
              <a:t> would provide reliable measurements in a lightweight and compact package for deployment on regional jets.  </a:t>
            </a:r>
          </a:p>
        </p:txBody>
      </p:sp>
      <p:grpSp>
        <p:nvGrpSpPr>
          <p:cNvPr id="19" name="Group 18">
            <a:extLst>
              <a:ext uri="{FF2B5EF4-FFF2-40B4-BE49-F238E27FC236}">
                <a16:creationId xmlns:a16="http://schemas.microsoft.com/office/drawing/2014/main" id="{950D47B6-AA00-0244-B2F9-0F8F3DF5A8D6}"/>
              </a:ext>
            </a:extLst>
          </p:cNvPr>
          <p:cNvGrpSpPr/>
          <p:nvPr/>
        </p:nvGrpSpPr>
        <p:grpSpPr>
          <a:xfrm>
            <a:off x="7600968" y="1468603"/>
            <a:ext cx="2806682" cy="2092881"/>
            <a:chOff x="6076968" y="1468602"/>
            <a:chExt cx="2806682" cy="2092881"/>
          </a:xfrm>
        </p:grpSpPr>
        <p:sp>
          <p:nvSpPr>
            <p:cNvPr id="11" name="TextBox 10">
              <a:extLst>
                <a:ext uri="{FF2B5EF4-FFF2-40B4-BE49-F238E27FC236}">
                  <a16:creationId xmlns:a16="http://schemas.microsoft.com/office/drawing/2014/main" id="{FA20745A-B17F-ED4D-AAFA-636996BAE5D2}"/>
                </a:ext>
              </a:extLst>
            </p:cNvPr>
            <p:cNvSpPr txBox="1"/>
            <p:nvPr/>
          </p:nvSpPr>
          <p:spPr>
            <a:xfrm>
              <a:off x="6076968" y="1468602"/>
              <a:ext cx="2806682" cy="2092881"/>
            </a:xfrm>
            <a:prstGeom prst="rect">
              <a:avLst/>
            </a:prstGeom>
            <a:solidFill>
              <a:schemeClr val="bg1"/>
            </a:solidFill>
            <a:ln w="28575">
              <a:solidFill>
                <a:schemeClr val="bg1"/>
              </a:solidFill>
            </a:ln>
          </p:spPr>
          <p:txBody>
            <a:bodyPr wrap="square" rtlCol="0">
              <a:spAutoFit/>
            </a:bodyPr>
            <a:lstStyle/>
            <a:p>
              <a:pPr algn="ctr"/>
              <a:r>
                <a:rPr lang="en-US" sz="1600" dirty="0"/>
                <a:t>IAGOS </a:t>
              </a:r>
            </a:p>
            <a:p>
              <a:pPr algn="ctr"/>
              <a:r>
                <a:rPr lang="en-US" sz="1600" dirty="0"/>
                <a:t>CO</a:t>
              </a:r>
              <a:r>
                <a:rPr lang="en-US" sz="1600" baseline="-25000" dirty="0"/>
                <a:t>2</a:t>
              </a:r>
              <a:r>
                <a:rPr lang="en-US" sz="1600" dirty="0"/>
                <a:t>/CH</a:t>
              </a:r>
              <a:r>
                <a:rPr lang="en-US" sz="1600" baseline="-25000" dirty="0"/>
                <a:t>4</a:t>
              </a:r>
              <a:r>
                <a:rPr lang="en-US" sz="1600" dirty="0"/>
                <a:t>/H</a:t>
              </a:r>
              <a:r>
                <a:rPr lang="en-US" sz="1600" baseline="-25000" dirty="0"/>
                <a:t>2</a:t>
              </a:r>
              <a:r>
                <a:rPr lang="en-US" sz="1600" dirty="0"/>
                <a:t>O Analyzer:</a:t>
              </a:r>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p:txBody>
        </p:sp>
        <p:pic>
          <p:nvPicPr>
            <p:cNvPr id="12" name="Bild 1">
              <a:extLst>
                <a:ext uri="{FF2B5EF4-FFF2-40B4-BE49-F238E27FC236}">
                  <a16:creationId xmlns:a16="http://schemas.microsoft.com/office/drawing/2014/main" id="{0CCC8B0D-B46D-084D-B71C-CD3C831427E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680" r="15281"/>
            <a:stretch/>
          </p:blipFill>
          <p:spPr bwMode="auto">
            <a:xfrm>
              <a:off x="6487387" y="2093807"/>
              <a:ext cx="1937940" cy="132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FCA650E-43F5-FB49-8963-A81B01DF83BD}"/>
                </a:ext>
              </a:extLst>
            </p:cNvPr>
            <p:cNvSpPr txBox="1"/>
            <p:nvPr/>
          </p:nvSpPr>
          <p:spPr>
            <a:xfrm>
              <a:off x="6475191" y="3094179"/>
              <a:ext cx="800219" cy="369332"/>
            </a:xfrm>
            <a:prstGeom prst="rect">
              <a:avLst/>
            </a:prstGeom>
            <a:noFill/>
          </p:spPr>
          <p:txBody>
            <a:bodyPr wrap="none" rtlCol="0">
              <a:spAutoFit/>
            </a:bodyPr>
            <a:lstStyle/>
            <a:p>
              <a:r>
                <a:rPr lang="en-US" dirty="0">
                  <a:solidFill>
                    <a:schemeClr val="bg1"/>
                  </a:solidFill>
                </a:rPr>
                <a:t>~30 kg</a:t>
              </a:r>
            </a:p>
          </p:txBody>
        </p:sp>
      </p:grpSp>
      <p:sp>
        <p:nvSpPr>
          <p:cNvPr id="21" name="Slide Number Placeholder 2">
            <a:extLst>
              <a:ext uri="{FF2B5EF4-FFF2-40B4-BE49-F238E27FC236}">
                <a16:creationId xmlns:a16="http://schemas.microsoft.com/office/drawing/2014/main" id="{66CD43C3-A7DB-0D47-9DC6-7131F535A570}"/>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56</a:t>
            </a:fld>
            <a:endParaRPr lang="en-US" sz="1000" dirty="0"/>
          </a:p>
        </p:txBody>
      </p:sp>
      <p:pic>
        <p:nvPicPr>
          <p:cNvPr id="8" name="Picture 30">
            <a:extLst>
              <a:ext uri="{FF2B5EF4-FFF2-40B4-BE49-F238E27FC236}">
                <a16:creationId xmlns:a16="http://schemas.microsoft.com/office/drawing/2014/main" id="{FF1434EA-D1AC-B74F-86F2-DF7D6DD3813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25821" y="1465672"/>
            <a:ext cx="1785566" cy="533400"/>
          </a:xfrm>
          <a:prstGeom prst="rect">
            <a:avLst/>
          </a:prstGeom>
          <a:noFill/>
          <a:ln w="9525">
            <a:noFill/>
            <a:miter lim="800000"/>
            <a:headEnd/>
            <a:tailEnd/>
          </a:ln>
        </p:spPr>
      </p:pic>
    </p:spTree>
    <p:extLst>
      <p:ext uri="{BB962C8B-B14F-4D97-AF65-F5344CB8AC3E}">
        <p14:creationId xmlns:p14="http://schemas.microsoft.com/office/powerpoint/2010/main" val="25797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D338C-4E70-0640-A72B-6535EA80C0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7563" y="215561"/>
            <a:ext cx="3206750" cy="2492314"/>
          </a:xfrm>
          <a:prstGeom prst="rect">
            <a:avLst/>
          </a:prstGeom>
        </p:spPr>
      </p:pic>
      <p:pic>
        <p:nvPicPr>
          <p:cNvPr id="4" name="Picture 3">
            <a:extLst>
              <a:ext uri="{FF2B5EF4-FFF2-40B4-BE49-F238E27FC236}">
                <a16:creationId xmlns:a16="http://schemas.microsoft.com/office/drawing/2014/main" id="{61296B77-8CDE-2840-91AB-3EAA833845B5}"/>
              </a:ext>
            </a:extLst>
          </p:cNvPr>
          <p:cNvPicPr>
            <a:picLocks noChangeAspect="1"/>
          </p:cNvPicPr>
          <p:nvPr/>
        </p:nvPicPr>
        <p:blipFill>
          <a:blip r:embed="rId4"/>
          <a:stretch>
            <a:fillRect/>
          </a:stretch>
        </p:blipFill>
        <p:spPr>
          <a:xfrm>
            <a:off x="8077200" y="2801913"/>
            <a:ext cx="2308438" cy="2917746"/>
          </a:xfrm>
          <a:prstGeom prst="rect">
            <a:avLst/>
          </a:prstGeom>
          <a:solidFill>
            <a:schemeClr val="bg1"/>
          </a:solidFill>
        </p:spPr>
      </p:pic>
      <p:sp>
        <p:nvSpPr>
          <p:cNvPr id="5" name="TextBox 4">
            <a:extLst>
              <a:ext uri="{FF2B5EF4-FFF2-40B4-BE49-F238E27FC236}">
                <a16:creationId xmlns:a16="http://schemas.microsoft.com/office/drawing/2014/main" id="{038A8572-2755-C644-86EE-02F73A59DAA7}"/>
              </a:ext>
            </a:extLst>
          </p:cNvPr>
          <p:cNvSpPr txBox="1"/>
          <p:nvPr/>
        </p:nvSpPr>
        <p:spPr>
          <a:xfrm>
            <a:off x="1524001" y="3194905"/>
            <a:ext cx="9287789" cy="2154436"/>
          </a:xfrm>
          <a:prstGeom prst="rect">
            <a:avLst/>
          </a:prstGeom>
          <a:noFill/>
        </p:spPr>
        <p:txBody>
          <a:bodyPr wrap="square" rtlCol="0">
            <a:spAutoFit/>
          </a:bodyPr>
          <a:lstStyle/>
          <a:p>
            <a:r>
              <a:rPr lang="en-US" sz="2000" dirty="0">
                <a:solidFill>
                  <a:srgbClr val="2F19B3"/>
                </a:solidFill>
              </a:rPr>
              <a:t>Science Priorities</a:t>
            </a:r>
          </a:p>
          <a:p>
            <a:pPr lvl="1"/>
            <a:r>
              <a:rPr lang="en-US" dirty="0"/>
              <a:t>Vulnerable Carbon Reservoirs</a:t>
            </a:r>
          </a:p>
          <a:p>
            <a:pPr marL="1257300" lvl="2" indent="-342900">
              <a:buFont typeface="Arial" panose="020B0604020202020204" pitchFamily="34" charset="0"/>
              <a:buChar char="•"/>
            </a:pPr>
            <a:r>
              <a:rPr lang="en-US" dirty="0"/>
              <a:t>Arctic: Track Emissions from Permafrost Release</a:t>
            </a:r>
          </a:p>
          <a:p>
            <a:pPr marL="1257300" lvl="2" indent="-342900">
              <a:buFont typeface="Arial" panose="020B0604020202020204" pitchFamily="34" charset="0"/>
              <a:buChar char="•"/>
            </a:pPr>
            <a:r>
              <a:rPr lang="en-US" dirty="0"/>
              <a:t>Amazon:  Monitor Uptake from Tropical Forests</a:t>
            </a:r>
          </a:p>
          <a:p>
            <a:pPr lvl="1"/>
            <a:r>
              <a:rPr lang="en-US" dirty="0"/>
              <a:t>Carbon Accounting for Decision Support</a:t>
            </a:r>
          </a:p>
          <a:p>
            <a:pPr marL="1257300" lvl="2" indent="-342900">
              <a:buFont typeface="Arial" panose="020B0604020202020204" pitchFamily="34" charset="0"/>
              <a:buChar char="•"/>
            </a:pPr>
            <a:r>
              <a:rPr lang="en-US" dirty="0"/>
              <a:t>CONUS</a:t>
            </a:r>
          </a:p>
          <a:p>
            <a:endParaRPr lang="en-US" sz="2000" dirty="0"/>
          </a:p>
        </p:txBody>
      </p:sp>
      <p:pic>
        <p:nvPicPr>
          <p:cNvPr id="6" name="Picture 5">
            <a:extLst>
              <a:ext uri="{FF2B5EF4-FFF2-40B4-BE49-F238E27FC236}">
                <a16:creationId xmlns:a16="http://schemas.microsoft.com/office/drawing/2014/main" id="{3EA0A7E0-E82D-1447-8508-2AE4933D5A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58930" y="163938"/>
            <a:ext cx="2626709" cy="2595563"/>
          </a:xfrm>
          <a:prstGeom prst="rect">
            <a:avLst/>
          </a:prstGeom>
        </p:spPr>
      </p:pic>
      <p:sp>
        <p:nvSpPr>
          <p:cNvPr id="7" name="TextBox 6">
            <a:extLst>
              <a:ext uri="{FF2B5EF4-FFF2-40B4-BE49-F238E27FC236}">
                <a16:creationId xmlns:a16="http://schemas.microsoft.com/office/drawing/2014/main" id="{F81589AC-CAC7-6243-8956-B63B5CDD0CB4}"/>
              </a:ext>
            </a:extLst>
          </p:cNvPr>
          <p:cNvSpPr txBox="1"/>
          <p:nvPr/>
        </p:nvSpPr>
        <p:spPr>
          <a:xfrm>
            <a:off x="3317656" y="2669738"/>
            <a:ext cx="4854039" cy="461665"/>
          </a:xfrm>
          <a:prstGeom prst="rect">
            <a:avLst/>
          </a:prstGeom>
          <a:solidFill>
            <a:schemeClr val="bg1"/>
          </a:solidFill>
          <a:ln>
            <a:solidFill>
              <a:schemeClr val="tx1"/>
            </a:solidFill>
          </a:ln>
        </p:spPr>
        <p:txBody>
          <a:bodyPr wrap="square" rtlCol="0">
            <a:spAutoFit/>
          </a:bodyPr>
          <a:lstStyle/>
          <a:p>
            <a:r>
              <a:rPr lang="en-US" sz="1200" dirty="0"/>
              <a:t>*Route maps shown are examples only to illustrate what type of coverage is possible. The airlines have not been contacted with regard to this project.     </a:t>
            </a:r>
          </a:p>
        </p:txBody>
      </p:sp>
      <p:pic>
        <p:nvPicPr>
          <p:cNvPr id="8" name="Picture 7">
            <a:extLst>
              <a:ext uri="{FF2B5EF4-FFF2-40B4-BE49-F238E27FC236}">
                <a16:creationId xmlns:a16="http://schemas.microsoft.com/office/drawing/2014/main" id="{914C163A-DC2F-824C-9BE9-F3C13C5B5230}"/>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1568098" y="163938"/>
            <a:ext cx="3089465" cy="2287163"/>
          </a:xfrm>
          <a:prstGeom prst="rect">
            <a:avLst/>
          </a:prstGeom>
          <a:noFill/>
          <a:ln>
            <a:noFill/>
          </a:ln>
        </p:spPr>
      </p:pic>
      <p:sp>
        <p:nvSpPr>
          <p:cNvPr id="9" name="TextBox 8">
            <a:extLst>
              <a:ext uri="{FF2B5EF4-FFF2-40B4-BE49-F238E27FC236}">
                <a16:creationId xmlns:a16="http://schemas.microsoft.com/office/drawing/2014/main" id="{9218CACB-A9E5-B543-96B4-40B2B1628413}"/>
              </a:ext>
            </a:extLst>
          </p:cNvPr>
          <p:cNvSpPr txBox="1"/>
          <p:nvPr/>
        </p:nvSpPr>
        <p:spPr>
          <a:xfrm>
            <a:off x="1524001" y="5616275"/>
            <a:ext cx="12191999" cy="923330"/>
          </a:xfrm>
          <a:prstGeom prst="rect">
            <a:avLst/>
          </a:prstGeom>
          <a:noFill/>
        </p:spPr>
        <p:txBody>
          <a:bodyPr wrap="square" rtlCol="0">
            <a:spAutoFit/>
          </a:bodyPr>
          <a:lstStyle/>
          <a:p>
            <a:r>
              <a:rPr lang="en-US" dirty="0">
                <a:solidFill>
                  <a:srgbClr val="2F19B3"/>
                </a:solidFill>
              </a:rPr>
              <a:t>5 year goal: </a:t>
            </a:r>
            <a:r>
              <a:rPr lang="en-US" dirty="0"/>
              <a:t>Implementation on 10 aircraft covering CONUS and Alaska</a:t>
            </a:r>
            <a:endParaRPr lang="en-US" dirty="0">
              <a:solidFill>
                <a:srgbClr val="0432FF"/>
              </a:solidFill>
            </a:endParaRPr>
          </a:p>
          <a:p>
            <a:r>
              <a:rPr lang="en-US" dirty="0">
                <a:solidFill>
                  <a:srgbClr val="2F19B3"/>
                </a:solidFill>
              </a:rPr>
              <a:t>10 year goal: </a:t>
            </a:r>
            <a:r>
              <a:rPr lang="en-US" dirty="0"/>
              <a:t>Establish international partnerships to extend coverage over Arctic and Amazon.</a:t>
            </a:r>
          </a:p>
          <a:p>
            <a:endParaRPr lang="en-US" dirty="0"/>
          </a:p>
        </p:txBody>
      </p:sp>
      <p:sp>
        <p:nvSpPr>
          <p:cNvPr id="10" name="Rectangle 9">
            <a:extLst>
              <a:ext uri="{FF2B5EF4-FFF2-40B4-BE49-F238E27FC236}">
                <a16:creationId xmlns:a16="http://schemas.microsoft.com/office/drawing/2014/main" id="{269672C9-89F0-3A44-8D52-AB931DB4D2C1}"/>
              </a:ext>
            </a:extLst>
          </p:cNvPr>
          <p:cNvSpPr/>
          <p:nvPr/>
        </p:nvSpPr>
        <p:spPr>
          <a:xfrm>
            <a:off x="4254815" y="4813565"/>
            <a:ext cx="3653949" cy="400110"/>
          </a:xfrm>
          <a:prstGeom prst="rect">
            <a:avLst/>
          </a:prstGeom>
          <a:ln w="38100">
            <a:solidFill>
              <a:srgbClr val="2F19B3"/>
            </a:solidFill>
          </a:ln>
        </p:spPr>
        <p:txBody>
          <a:bodyPr wrap="none">
            <a:spAutoFit/>
          </a:bodyPr>
          <a:lstStyle/>
          <a:p>
            <a:r>
              <a:rPr lang="en-US" sz="2000" dirty="0">
                <a:solidFill>
                  <a:srgbClr val="2F19B3"/>
                </a:solidFill>
              </a:rPr>
              <a:t>Estimated Cost: &lt; $10M per year</a:t>
            </a:r>
          </a:p>
        </p:txBody>
      </p:sp>
      <p:sp>
        <p:nvSpPr>
          <p:cNvPr id="11" name="Slide Number Placeholder 2">
            <a:extLst>
              <a:ext uri="{FF2B5EF4-FFF2-40B4-BE49-F238E27FC236}">
                <a16:creationId xmlns:a16="http://schemas.microsoft.com/office/drawing/2014/main" id="{21D840F9-D067-624B-8359-98349FF35A16}"/>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57</a:t>
            </a:fld>
            <a:endParaRPr lang="en-US" sz="1000" dirty="0"/>
          </a:p>
        </p:txBody>
      </p:sp>
    </p:spTree>
    <p:extLst>
      <p:ext uri="{BB962C8B-B14F-4D97-AF65-F5344CB8AC3E}">
        <p14:creationId xmlns:p14="http://schemas.microsoft.com/office/powerpoint/2010/main" val="3964695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69AF2C-3C6E-4448-8703-7C73F41D1AFC}"/>
              </a:ext>
            </a:extLst>
          </p:cNvPr>
          <p:cNvGrpSpPr/>
          <p:nvPr/>
        </p:nvGrpSpPr>
        <p:grpSpPr>
          <a:xfrm>
            <a:off x="2063622" y="784140"/>
            <a:ext cx="1916136" cy="1112084"/>
            <a:chOff x="509060" y="2322642"/>
            <a:chExt cx="2463603" cy="1429823"/>
          </a:xfrm>
        </p:grpSpPr>
        <p:grpSp>
          <p:nvGrpSpPr>
            <p:cNvPr id="4" name="Group 3">
              <a:extLst>
                <a:ext uri="{FF2B5EF4-FFF2-40B4-BE49-F238E27FC236}">
                  <a16:creationId xmlns:a16="http://schemas.microsoft.com/office/drawing/2014/main" id="{45FE9F22-95FE-2E40-AF5E-D331BBBE00EE}"/>
                </a:ext>
              </a:extLst>
            </p:cNvPr>
            <p:cNvGrpSpPr/>
            <p:nvPr/>
          </p:nvGrpSpPr>
          <p:grpSpPr>
            <a:xfrm>
              <a:off x="509060" y="2322642"/>
              <a:ext cx="2463603" cy="1429823"/>
              <a:chOff x="1461614" y="3616580"/>
              <a:chExt cx="6295950" cy="3654036"/>
            </a:xfrm>
          </p:grpSpPr>
          <p:pic>
            <p:nvPicPr>
              <p:cNvPr id="6" name="Picture 18" descr="C:\dcrisp\OCO\Internaltional_Affairs\GOSAT\GOSAT_Information\GOSAT_ART.jpg">
                <a:extLst>
                  <a:ext uri="{FF2B5EF4-FFF2-40B4-BE49-F238E27FC236}">
                    <a16:creationId xmlns:a16="http://schemas.microsoft.com/office/drawing/2014/main" id="{CBEFE602-74B6-394D-88DE-A8488FB06D5E}"/>
                  </a:ext>
                </a:extLst>
              </p:cNvPr>
              <p:cNvPicPr>
                <a:picLocks noChangeAspect="1" noChangeArrowheads="1"/>
              </p:cNvPicPr>
              <p:nvPr/>
            </p:nvPicPr>
            <p:blipFill>
              <a:blip r:embed="rId3" cstate="print"/>
              <a:srcRect/>
              <a:stretch>
                <a:fillRect/>
              </a:stretch>
            </p:blipFill>
            <p:spPr bwMode="auto">
              <a:xfrm>
                <a:off x="1461614" y="3626636"/>
                <a:ext cx="6295950" cy="3643980"/>
              </a:xfrm>
              <a:prstGeom prst="rect">
                <a:avLst/>
              </a:prstGeom>
              <a:noFill/>
              <a:ln w="9525">
                <a:noFill/>
                <a:miter lim="800000"/>
                <a:headEnd/>
                <a:tailEnd/>
              </a:ln>
            </p:spPr>
          </p:pic>
          <p:sp>
            <p:nvSpPr>
              <p:cNvPr id="7" name="TextBox 6">
                <a:extLst>
                  <a:ext uri="{FF2B5EF4-FFF2-40B4-BE49-F238E27FC236}">
                    <a16:creationId xmlns:a16="http://schemas.microsoft.com/office/drawing/2014/main" id="{553B85D7-EFD5-1F40-B8E3-6BFE441F065A}"/>
                  </a:ext>
                </a:extLst>
              </p:cNvPr>
              <p:cNvSpPr txBox="1"/>
              <p:nvPr/>
            </p:nvSpPr>
            <p:spPr>
              <a:xfrm>
                <a:off x="5099797" y="3616580"/>
                <a:ext cx="2574756" cy="977361"/>
              </a:xfrm>
              <a:prstGeom prst="rect">
                <a:avLst/>
              </a:prstGeom>
              <a:noFill/>
            </p:spPr>
            <p:txBody>
              <a:bodyPr wrap="none" rtlCol="0">
                <a:spAutoFit/>
              </a:bodyPr>
              <a:lstStyle/>
              <a:p>
                <a:r>
                  <a:rPr lang="en-US" sz="1333" dirty="0">
                    <a:solidFill>
                      <a:srgbClr val="FFFF00"/>
                    </a:solidFill>
                    <a:effectLst>
                      <a:outerShdw blurRad="38100" dist="38100" dir="2700000" algn="tl">
                        <a:srgbClr val="000000">
                          <a:alpha val="43137"/>
                        </a:srgbClr>
                      </a:outerShdw>
                    </a:effectLst>
                    <a:latin typeface="Arial Rounded MT Bold" panose="020F0704030504030204" pitchFamily="34" charset="0"/>
                  </a:rPr>
                  <a:t>GOSAT</a:t>
                </a:r>
              </a:p>
            </p:txBody>
          </p:sp>
        </p:grpSp>
        <p:sp>
          <p:nvSpPr>
            <p:cNvPr id="5" name="TextBox 4">
              <a:extLst>
                <a:ext uri="{FF2B5EF4-FFF2-40B4-BE49-F238E27FC236}">
                  <a16:creationId xmlns:a16="http://schemas.microsoft.com/office/drawing/2014/main" id="{63CFC74B-7571-A54E-8659-18A7C63C6677}"/>
                </a:ext>
              </a:extLst>
            </p:cNvPr>
            <p:cNvSpPr txBox="1"/>
            <p:nvPr/>
          </p:nvSpPr>
          <p:spPr>
            <a:xfrm>
              <a:off x="571875" y="3354810"/>
              <a:ext cx="1032975" cy="382441"/>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2009 …</a:t>
              </a:r>
            </a:p>
          </p:txBody>
        </p:sp>
      </p:grpSp>
      <p:grpSp>
        <p:nvGrpSpPr>
          <p:cNvPr id="8" name="Group 7">
            <a:extLst>
              <a:ext uri="{FF2B5EF4-FFF2-40B4-BE49-F238E27FC236}">
                <a16:creationId xmlns:a16="http://schemas.microsoft.com/office/drawing/2014/main" id="{8995AA79-A461-5346-A49F-AEFC09310A23}"/>
              </a:ext>
            </a:extLst>
          </p:cNvPr>
          <p:cNvGrpSpPr/>
          <p:nvPr/>
        </p:nvGrpSpPr>
        <p:grpSpPr>
          <a:xfrm>
            <a:off x="3936498" y="786508"/>
            <a:ext cx="2024828" cy="1087933"/>
            <a:chOff x="3086377" y="2326224"/>
            <a:chExt cx="2603350" cy="1398770"/>
          </a:xfrm>
        </p:grpSpPr>
        <p:grpSp>
          <p:nvGrpSpPr>
            <p:cNvPr id="9" name="Group 8">
              <a:extLst>
                <a:ext uri="{FF2B5EF4-FFF2-40B4-BE49-F238E27FC236}">
                  <a16:creationId xmlns:a16="http://schemas.microsoft.com/office/drawing/2014/main" id="{70365FF1-42C5-9B44-8DA5-6D40BA1B7DCB}"/>
                </a:ext>
              </a:extLst>
            </p:cNvPr>
            <p:cNvGrpSpPr/>
            <p:nvPr/>
          </p:nvGrpSpPr>
          <p:grpSpPr>
            <a:xfrm>
              <a:off x="3086377" y="2326224"/>
              <a:ext cx="2603350" cy="1398770"/>
              <a:chOff x="9702304" y="4044690"/>
              <a:chExt cx="6653084" cy="3574677"/>
            </a:xfrm>
          </p:grpSpPr>
          <p:pic>
            <p:nvPicPr>
              <p:cNvPr id="11" name="Picture 10">
                <a:extLst>
                  <a:ext uri="{FF2B5EF4-FFF2-40B4-BE49-F238E27FC236}">
                    <a16:creationId xmlns:a16="http://schemas.microsoft.com/office/drawing/2014/main" id="{32D7C7EB-7DA1-5A49-89C5-513A3C3D80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02304" y="4045590"/>
                <a:ext cx="6653084" cy="3573777"/>
              </a:xfrm>
              <a:prstGeom prst="rect">
                <a:avLst/>
              </a:prstGeom>
            </p:spPr>
          </p:pic>
          <p:sp>
            <p:nvSpPr>
              <p:cNvPr id="12" name="TextBox 11">
                <a:extLst>
                  <a:ext uri="{FF2B5EF4-FFF2-40B4-BE49-F238E27FC236}">
                    <a16:creationId xmlns:a16="http://schemas.microsoft.com/office/drawing/2014/main" id="{D4EFF1E7-7B6E-924F-B183-20E2D156255F}"/>
                  </a:ext>
                </a:extLst>
              </p:cNvPr>
              <p:cNvSpPr txBox="1"/>
              <p:nvPr/>
            </p:nvSpPr>
            <p:spPr>
              <a:xfrm>
                <a:off x="10177588" y="4044690"/>
                <a:ext cx="2429173" cy="977360"/>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OCO-2</a:t>
                </a:r>
              </a:p>
            </p:txBody>
          </p:sp>
        </p:grpSp>
        <p:sp>
          <p:nvSpPr>
            <p:cNvPr id="10" name="TextBox 9">
              <a:extLst>
                <a:ext uri="{FF2B5EF4-FFF2-40B4-BE49-F238E27FC236}">
                  <a16:creationId xmlns:a16="http://schemas.microsoft.com/office/drawing/2014/main" id="{4DFB7ABE-9E14-B74A-AB93-F7F639451611}"/>
                </a:ext>
              </a:extLst>
            </p:cNvPr>
            <p:cNvSpPr txBox="1"/>
            <p:nvPr/>
          </p:nvSpPr>
          <p:spPr>
            <a:xfrm>
              <a:off x="3186937" y="3311709"/>
              <a:ext cx="1032975" cy="382441"/>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2014 …</a:t>
              </a:r>
            </a:p>
          </p:txBody>
        </p:sp>
      </p:grpSp>
      <p:sp>
        <p:nvSpPr>
          <p:cNvPr id="13" name="TextBox 12">
            <a:extLst>
              <a:ext uri="{FF2B5EF4-FFF2-40B4-BE49-F238E27FC236}">
                <a16:creationId xmlns:a16="http://schemas.microsoft.com/office/drawing/2014/main" id="{1C6852C8-7904-9047-A475-F98C9710FB31}"/>
              </a:ext>
            </a:extLst>
          </p:cNvPr>
          <p:cNvSpPr txBox="1"/>
          <p:nvPr/>
        </p:nvSpPr>
        <p:spPr>
          <a:xfrm rot="16200000">
            <a:off x="1560343" y="946666"/>
            <a:ext cx="728084" cy="271934"/>
          </a:xfrm>
          <a:prstGeom prst="rect">
            <a:avLst/>
          </a:prstGeom>
          <a:noFill/>
        </p:spPr>
        <p:txBody>
          <a:bodyPr wrap="none" rtlCol="0">
            <a:spAutoFit/>
          </a:bodyPr>
          <a:lstStyle/>
          <a:p>
            <a:r>
              <a:rPr lang="en-US" sz="1167" dirty="0"/>
              <a:t>PRESENT</a:t>
            </a:r>
          </a:p>
        </p:txBody>
      </p:sp>
      <p:grpSp>
        <p:nvGrpSpPr>
          <p:cNvPr id="14" name="Group 13">
            <a:extLst>
              <a:ext uri="{FF2B5EF4-FFF2-40B4-BE49-F238E27FC236}">
                <a16:creationId xmlns:a16="http://schemas.microsoft.com/office/drawing/2014/main" id="{069023C9-FE2A-CC4D-B545-287A353F68B0}"/>
              </a:ext>
            </a:extLst>
          </p:cNvPr>
          <p:cNvGrpSpPr/>
          <p:nvPr/>
        </p:nvGrpSpPr>
        <p:grpSpPr>
          <a:xfrm>
            <a:off x="5941013" y="780539"/>
            <a:ext cx="1316133" cy="1144404"/>
            <a:chOff x="4973841" y="587353"/>
            <a:chExt cx="1579359" cy="1373285"/>
          </a:xfrm>
        </p:grpSpPr>
        <p:pic>
          <p:nvPicPr>
            <p:cNvPr id="15" name="Picture 14">
              <a:extLst>
                <a:ext uri="{FF2B5EF4-FFF2-40B4-BE49-F238E27FC236}">
                  <a16:creationId xmlns:a16="http://schemas.microsoft.com/office/drawing/2014/main" id="{242857E3-CE75-8342-B254-47618E3B93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82842" y="587353"/>
              <a:ext cx="1570358" cy="1306514"/>
            </a:xfrm>
            <a:prstGeom prst="rect">
              <a:avLst/>
            </a:prstGeom>
          </p:spPr>
        </p:pic>
        <p:sp>
          <p:nvSpPr>
            <p:cNvPr id="16" name="TextBox 15">
              <a:extLst>
                <a:ext uri="{FF2B5EF4-FFF2-40B4-BE49-F238E27FC236}">
                  <a16:creationId xmlns:a16="http://schemas.microsoft.com/office/drawing/2014/main" id="{8B732B35-0F42-8842-AD29-588543F2399C}"/>
                </a:ext>
              </a:extLst>
            </p:cNvPr>
            <p:cNvSpPr txBox="1"/>
            <p:nvPr/>
          </p:nvSpPr>
          <p:spPr>
            <a:xfrm>
              <a:off x="5041862" y="610172"/>
              <a:ext cx="1333442" cy="356945"/>
            </a:xfrm>
            <a:prstGeom prst="rect">
              <a:avLst/>
            </a:prstGeom>
            <a:noFill/>
          </p:spPr>
          <p:txBody>
            <a:bodyPr wrap="none" rtlCol="0">
              <a:spAutoFit/>
            </a:bodyPr>
            <a:lstStyle/>
            <a:p>
              <a:r>
                <a:rPr lang="en-US" sz="1333" dirty="0">
                  <a:solidFill>
                    <a:schemeClr val="accent1"/>
                  </a:solidFill>
                  <a:effectLst>
                    <a:outerShdw blurRad="38100" dist="38100" dir="2700000" algn="tl">
                      <a:srgbClr val="000000">
                        <a:alpha val="43137"/>
                      </a:srgbClr>
                    </a:outerShdw>
                  </a:effectLst>
                  <a:latin typeface="Arial Rounded MT Bold" panose="020F0704030504030204" pitchFamily="34" charset="0"/>
                </a:rPr>
                <a:t>Sentinel 5p</a:t>
              </a:r>
            </a:p>
          </p:txBody>
        </p:sp>
        <p:sp>
          <p:nvSpPr>
            <p:cNvPr id="17" name="TextBox 16">
              <a:extLst>
                <a:ext uri="{FF2B5EF4-FFF2-40B4-BE49-F238E27FC236}">
                  <a16:creationId xmlns:a16="http://schemas.microsoft.com/office/drawing/2014/main" id="{08DCAFE3-30E0-EB45-9754-CF0BE8DEE710}"/>
                </a:ext>
              </a:extLst>
            </p:cNvPr>
            <p:cNvSpPr txBox="1"/>
            <p:nvPr/>
          </p:nvSpPr>
          <p:spPr>
            <a:xfrm>
              <a:off x="4973841" y="1603693"/>
              <a:ext cx="964110" cy="356945"/>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2018 …</a:t>
              </a:r>
            </a:p>
          </p:txBody>
        </p:sp>
      </p:grpSp>
      <p:grpSp>
        <p:nvGrpSpPr>
          <p:cNvPr id="18" name="Group 17">
            <a:extLst>
              <a:ext uri="{FF2B5EF4-FFF2-40B4-BE49-F238E27FC236}">
                <a16:creationId xmlns:a16="http://schemas.microsoft.com/office/drawing/2014/main" id="{207BA544-00EF-3B4D-8351-9E78C71D64A0}"/>
              </a:ext>
            </a:extLst>
          </p:cNvPr>
          <p:cNvGrpSpPr/>
          <p:nvPr/>
        </p:nvGrpSpPr>
        <p:grpSpPr>
          <a:xfrm>
            <a:off x="2052626" y="1937327"/>
            <a:ext cx="1567887" cy="1124976"/>
            <a:chOff x="2283391" y="3591708"/>
            <a:chExt cx="2041600" cy="1464870"/>
          </a:xfrm>
        </p:grpSpPr>
        <p:pic>
          <p:nvPicPr>
            <p:cNvPr id="19" name="Picture 18">
              <a:extLst>
                <a:ext uri="{FF2B5EF4-FFF2-40B4-BE49-F238E27FC236}">
                  <a16:creationId xmlns:a16="http://schemas.microsoft.com/office/drawing/2014/main" id="{AFA44232-E29F-184F-9148-C238D9798C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40538" y="3592281"/>
              <a:ext cx="1984453" cy="1392888"/>
            </a:xfrm>
            <a:prstGeom prst="rect">
              <a:avLst/>
            </a:prstGeom>
          </p:spPr>
        </p:pic>
        <p:sp>
          <p:nvSpPr>
            <p:cNvPr id="20" name="TextBox 19">
              <a:extLst>
                <a:ext uri="{FF2B5EF4-FFF2-40B4-BE49-F238E27FC236}">
                  <a16:creationId xmlns:a16="http://schemas.microsoft.com/office/drawing/2014/main" id="{A2711AE0-E6D5-0940-A72E-D6EFD606D8D1}"/>
                </a:ext>
              </a:extLst>
            </p:cNvPr>
            <p:cNvSpPr txBox="1"/>
            <p:nvPr/>
          </p:nvSpPr>
          <p:spPr>
            <a:xfrm>
              <a:off x="3049135" y="3591708"/>
              <a:ext cx="1215910" cy="387325"/>
            </a:xfrm>
            <a:prstGeom prst="rect">
              <a:avLst/>
            </a:prstGeom>
            <a:noFill/>
          </p:spPr>
          <p:txBody>
            <a:bodyPr wrap="none" rtlCol="0">
              <a:spAutoFit/>
            </a:bodyPr>
            <a:lstStyle/>
            <a:p>
              <a:r>
                <a:rPr lang="en-US" sz="1333" dirty="0">
                  <a:solidFill>
                    <a:srgbClr val="FFFF00"/>
                  </a:solidFill>
                  <a:effectLst>
                    <a:outerShdw blurRad="38100" dist="38100" dir="2700000" algn="tl">
                      <a:srgbClr val="000000">
                        <a:alpha val="43137"/>
                      </a:srgbClr>
                    </a:outerShdw>
                  </a:effectLst>
                  <a:latin typeface="Arial Rounded MT Bold" panose="020F0704030504030204" pitchFamily="34" charset="0"/>
                </a:rPr>
                <a:t>GOSAT-2</a:t>
              </a:r>
            </a:p>
          </p:txBody>
        </p:sp>
        <p:sp>
          <p:nvSpPr>
            <p:cNvPr id="21" name="TextBox 20">
              <a:extLst>
                <a:ext uri="{FF2B5EF4-FFF2-40B4-BE49-F238E27FC236}">
                  <a16:creationId xmlns:a16="http://schemas.microsoft.com/office/drawing/2014/main" id="{41BCA786-3A22-0F43-B0EF-EE8C61933250}"/>
                </a:ext>
              </a:extLst>
            </p:cNvPr>
            <p:cNvSpPr txBox="1"/>
            <p:nvPr/>
          </p:nvSpPr>
          <p:spPr>
            <a:xfrm>
              <a:off x="2283391" y="4669253"/>
              <a:ext cx="766466" cy="387325"/>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2018</a:t>
              </a:r>
            </a:p>
          </p:txBody>
        </p:sp>
      </p:grpSp>
      <p:grpSp>
        <p:nvGrpSpPr>
          <p:cNvPr id="22" name="Group 21">
            <a:extLst>
              <a:ext uri="{FF2B5EF4-FFF2-40B4-BE49-F238E27FC236}">
                <a16:creationId xmlns:a16="http://schemas.microsoft.com/office/drawing/2014/main" id="{27BEE3B6-F22E-FC4C-AB22-DF9BBD585D99}"/>
              </a:ext>
            </a:extLst>
          </p:cNvPr>
          <p:cNvGrpSpPr/>
          <p:nvPr/>
        </p:nvGrpSpPr>
        <p:grpSpPr>
          <a:xfrm>
            <a:off x="3591627" y="1931832"/>
            <a:ext cx="1737027" cy="1099436"/>
            <a:chOff x="2154579" y="1968905"/>
            <a:chExt cx="2084432" cy="1319324"/>
          </a:xfrm>
        </p:grpSpPr>
        <p:pic>
          <p:nvPicPr>
            <p:cNvPr id="23" name="Picture 2" descr="C:\Users\nsiegler\AppData\Local\Temp\msohtmlclip1\01\clip_image001.jpg">
              <a:extLst>
                <a:ext uri="{FF2B5EF4-FFF2-40B4-BE49-F238E27FC236}">
                  <a16:creationId xmlns:a16="http://schemas.microsoft.com/office/drawing/2014/main" id="{CF1F4CDD-07FE-1641-AD38-056766F7E4B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4579" y="1968905"/>
              <a:ext cx="2084432" cy="1270391"/>
            </a:xfrm>
            <a:prstGeom prst="rect">
              <a:avLst/>
            </a:prstGeom>
            <a:noFill/>
            <a:ln w="9525">
              <a:noFill/>
              <a:miter lim="800000"/>
              <a:headEnd/>
              <a:tailEnd/>
            </a:ln>
          </p:spPr>
        </p:pic>
        <p:sp>
          <p:nvSpPr>
            <p:cNvPr id="24" name="TextBox 23">
              <a:extLst>
                <a:ext uri="{FF2B5EF4-FFF2-40B4-BE49-F238E27FC236}">
                  <a16:creationId xmlns:a16="http://schemas.microsoft.com/office/drawing/2014/main" id="{3F16D2C6-E6DE-6B48-94C0-96ACEF90C9DD}"/>
                </a:ext>
              </a:extLst>
            </p:cNvPr>
            <p:cNvSpPr txBox="1"/>
            <p:nvPr/>
          </p:nvSpPr>
          <p:spPr>
            <a:xfrm>
              <a:off x="2839805" y="2931284"/>
              <a:ext cx="706347" cy="356945"/>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2019</a:t>
              </a:r>
            </a:p>
          </p:txBody>
        </p:sp>
        <p:sp>
          <p:nvSpPr>
            <p:cNvPr id="25" name="TextBox 24">
              <a:extLst>
                <a:ext uri="{FF2B5EF4-FFF2-40B4-BE49-F238E27FC236}">
                  <a16:creationId xmlns:a16="http://schemas.microsoft.com/office/drawing/2014/main" id="{2EE8F1E1-E605-3A4F-AF3D-366D9AB2C109}"/>
                </a:ext>
              </a:extLst>
            </p:cNvPr>
            <p:cNvSpPr txBox="1"/>
            <p:nvPr/>
          </p:nvSpPr>
          <p:spPr>
            <a:xfrm>
              <a:off x="2570774" y="1982311"/>
              <a:ext cx="1411532" cy="356945"/>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OCO-3/ISS</a:t>
              </a:r>
            </a:p>
          </p:txBody>
        </p:sp>
      </p:grpSp>
      <p:sp>
        <p:nvSpPr>
          <p:cNvPr id="26" name="TextBox 25">
            <a:extLst>
              <a:ext uri="{FF2B5EF4-FFF2-40B4-BE49-F238E27FC236}">
                <a16:creationId xmlns:a16="http://schemas.microsoft.com/office/drawing/2014/main" id="{80BB97A7-57BF-A040-86F9-DC314883E595}"/>
              </a:ext>
            </a:extLst>
          </p:cNvPr>
          <p:cNvSpPr txBox="1"/>
          <p:nvPr/>
        </p:nvSpPr>
        <p:spPr>
          <a:xfrm rot="16200000">
            <a:off x="1412513" y="2207797"/>
            <a:ext cx="1045479" cy="271934"/>
          </a:xfrm>
          <a:prstGeom prst="rect">
            <a:avLst/>
          </a:prstGeom>
          <a:noFill/>
        </p:spPr>
        <p:txBody>
          <a:bodyPr wrap="none" rtlCol="0">
            <a:spAutoFit/>
          </a:bodyPr>
          <a:lstStyle/>
          <a:p>
            <a:r>
              <a:rPr lang="en-US" sz="1167" dirty="0"/>
              <a:t>NEAR FUTURE</a:t>
            </a:r>
          </a:p>
        </p:txBody>
      </p:sp>
      <p:grpSp>
        <p:nvGrpSpPr>
          <p:cNvPr id="27" name="Group 26">
            <a:extLst>
              <a:ext uri="{FF2B5EF4-FFF2-40B4-BE49-F238E27FC236}">
                <a16:creationId xmlns:a16="http://schemas.microsoft.com/office/drawing/2014/main" id="{737D708B-9BA3-5F49-89C4-394CD8517ADD}"/>
              </a:ext>
            </a:extLst>
          </p:cNvPr>
          <p:cNvGrpSpPr/>
          <p:nvPr/>
        </p:nvGrpSpPr>
        <p:grpSpPr>
          <a:xfrm>
            <a:off x="5259584" y="1890514"/>
            <a:ext cx="1241410" cy="1159058"/>
            <a:chOff x="4248728" y="1919323"/>
            <a:chExt cx="1489692" cy="1390869"/>
          </a:xfrm>
        </p:grpSpPr>
        <p:pic>
          <p:nvPicPr>
            <p:cNvPr id="28" name="Picture 2" descr="https://www.nasa.gov/sites/default/files/thumbnails/image/goes-r_main_earth_reflection_panel.jpg">
              <a:extLst>
                <a:ext uri="{FF2B5EF4-FFF2-40B4-BE49-F238E27FC236}">
                  <a16:creationId xmlns:a16="http://schemas.microsoft.com/office/drawing/2014/main" id="{DAC81E2C-C5F5-EF47-9618-080E4D8ADA6C}"/>
                </a:ext>
              </a:extLst>
            </p:cNvPr>
            <p:cNvPicPr>
              <a:picLocks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rot="16200000">
              <a:off x="4517692" y="2378914"/>
              <a:ext cx="1268619" cy="4724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www.nasa.gov/sites/default/files/thumbnails/image/goes-r_main_earth_reflection_panel.jpg">
              <a:extLst>
                <a:ext uri="{FF2B5EF4-FFF2-40B4-BE49-F238E27FC236}">
                  <a16:creationId xmlns:a16="http://schemas.microsoft.com/office/drawing/2014/main" id="{B280276F-7A27-5542-A34A-D4C5FBDF132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4006231" y="2310017"/>
              <a:ext cx="1264809" cy="61404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CDDE2C-F9A3-604A-B52E-EFEAF28EF72B}"/>
                </a:ext>
              </a:extLst>
            </p:cNvPr>
            <p:cNvSpPr txBox="1"/>
            <p:nvPr/>
          </p:nvSpPr>
          <p:spPr>
            <a:xfrm>
              <a:off x="4248728" y="1919323"/>
              <a:ext cx="1207360" cy="356945"/>
            </a:xfrm>
            <a:prstGeom prst="rect">
              <a:avLst/>
            </a:prstGeom>
            <a:noFill/>
          </p:spPr>
          <p:txBody>
            <a:bodyPr wrap="square" rtlCol="0">
              <a:spAutoFit/>
            </a:bodyPr>
            <a:lstStyle/>
            <a:p>
              <a:r>
                <a:rPr lang="en-US" sz="1333" dirty="0" err="1">
                  <a:solidFill>
                    <a:srgbClr val="FFFF00"/>
                  </a:solidFill>
                  <a:effectLst>
                    <a:outerShdw blurRad="38100" dist="38100" dir="2700000" algn="tl">
                      <a:srgbClr val="000000">
                        <a:alpha val="43137"/>
                      </a:srgbClr>
                    </a:outerShdw>
                  </a:effectLst>
                  <a:latin typeface="Arial Rounded MT Bold" panose="020F0704030504030204" pitchFamily="34" charset="0"/>
                </a:rPr>
                <a:t>GEOCarb</a:t>
              </a:r>
              <a:endParaRPr lang="en-US" sz="1333" dirty="0">
                <a:solidFill>
                  <a:srgbClr val="FFFF00"/>
                </a:solidFill>
                <a:effectLst>
                  <a:outerShdw blurRad="38100" dist="38100" dir="2700000" algn="tl">
                    <a:srgbClr val="000000">
                      <a:alpha val="43137"/>
                    </a:srgbClr>
                  </a:outerShdw>
                </a:effectLst>
                <a:latin typeface="Arial Rounded MT Bold" panose="020F0704030504030204" pitchFamily="34" charset="0"/>
              </a:endParaRPr>
            </a:p>
          </p:txBody>
        </p:sp>
        <p:sp>
          <p:nvSpPr>
            <p:cNvPr id="31" name="TextBox 30">
              <a:extLst>
                <a:ext uri="{FF2B5EF4-FFF2-40B4-BE49-F238E27FC236}">
                  <a16:creationId xmlns:a16="http://schemas.microsoft.com/office/drawing/2014/main" id="{BEB2E16E-C60B-5648-B79F-88A64D931901}"/>
                </a:ext>
              </a:extLst>
            </p:cNvPr>
            <p:cNvSpPr txBox="1"/>
            <p:nvPr/>
          </p:nvSpPr>
          <p:spPr>
            <a:xfrm>
              <a:off x="4768062" y="2953247"/>
              <a:ext cx="970358" cy="356945"/>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2021</a:t>
              </a:r>
            </a:p>
          </p:txBody>
        </p:sp>
      </p:grpSp>
      <p:grpSp>
        <p:nvGrpSpPr>
          <p:cNvPr id="32" name="Group 31">
            <a:extLst>
              <a:ext uri="{FF2B5EF4-FFF2-40B4-BE49-F238E27FC236}">
                <a16:creationId xmlns:a16="http://schemas.microsoft.com/office/drawing/2014/main" id="{0622843F-6B6F-C141-A24D-CDBDF4E34F3A}"/>
              </a:ext>
            </a:extLst>
          </p:cNvPr>
          <p:cNvGrpSpPr/>
          <p:nvPr/>
        </p:nvGrpSpPr>
        <p:grpSpPr>
          <a:xfrm>
            <a:off x="6154083" y="1922187"/>
            <a:ext cx="1345483" cy="1092089"/>
            <a:chOff x="5310550" y="1957330"/>
            <a:chExt cx="1614579" cy="1310506"/>
          </a:xfrm>
        </p:grpSpPr>
        <p:pic>
          <p:nvPicPr>
            <p:cNvPr id="33" name="Picture 32">
              <a:extLst>
                <a:ext uri="{FF2B5EF4-FFF2-40B4-BE49-F238E27FC236}">
                  <a16:creationId xmlns:a16="http://schemas.microsoft.com/office/drawing/2014/main" id="{253C9440-8642-0D4D-A77B-1047F1B024D9}"/>
                </a:ext>
              </a:extLst>
            </p:cNvPr>
            <p:cNvPicPr>
              <a:picLocks noChangeAspect="1"/>
            </p:cNvPicPr>
            <p:nvPr/>
          </p:nvPicPr>
          <p:blipFill>
            <a:blip r:embed="rId10"/>
            <a:stretch>
              <a:fillRect/>
            </a:stretch>
          </p:blipFill>
          <p:spPr>
            <a:xfrm>
              <a:off x="5382111" y="1981071"/>
              <a:ext cx="1543018" cy="1268373"/>
            </a:xfrm>
            <a:prstGeom prst="rect">
              <a:avLst/>
            </a:prstGeom>
          </p:spPr>
        </p:pic>
        <p:sp>
          <p:nvSpPr>
            <p:cNvPr id="34" name="TextBox 33">
              <a:extLst>
                <a:ext uri="{FF2B5EF4-FFF2-40B4-BE49-F238E27FC236}">
                  <a16:creationId xmlns:a16="http://schemas.microsoft.com/office/drawing/2014/main" id="{BFF04A5A-E32C-1F42-9625-0E00E40858A4}"/>
                </a:ext>
              </a:extLst>
            </p:cNvPr>
            <p:cNvSpPr txBox="1"/>
            <p:nvPr/>
          </p:nvSpPr>
          <p:spPr>
            <a:xfrm>
              <a:off x="5310550" y="1957330"/>
              <a:ext cx="1019895" cy="356945"/>
            </a:xfrm>
            <a:prstGeom prst="rect">
              <a:avLst/>
            </a:prstGeom>
            <a:noFill/>
          </p:spPr>
          <p:txBody>
            <a:bodyPr wrap="none" rtlCol="0">
              <a:spAutoFit/>
            </a:bodyPr>
            <a:lstStyle/>
            <a:p>
              <a:r>
                <a:rPr lang="en-US" sz="1333" dirty="0">
                  <a:solidFill>
                    <a:schemeClr val="accent1"/>
                  </a:solidFill>
                  <a:effectLst>
                    <a:outerShdw blurRad="38100" dist="38100" dir="2700000" algn="tl">
                      <a:srgbClr val="000000">
                        <a:alpha val="43137"/>
                      </a:srgbClr>
                    </a:outerShdw>
                  </a:effectLst>
                  <a:latin typeface="Arial Rounded MT Bold" panose="020F0704030504030204" pitchFamily="34" charset="0"/>
                </a:rPr>
                <a:t>MERLIN</a:t>
              </a:r>
            </a:p>
          </p:txBody>
        </p:sp>
        <p:sp>
          <p:nvSpPr>
            <p:cNvPr id="35" name="TextBox 34">
              <a:extLst>
                <a:ext uri="{FF2B5EF4-FFF2-40B4-BE49-F238E27FC236}">
                  <a16:creationId xmlns:a16="http://schemas.microsoft.com/office/drawing/2014/main" id="{0A883476-F378-C447-AC7B-986FFEFD476D}"/>
                </a:ext>
              </a:extLst>
            </p:cNvPr>
            <p:cNvSpPr txBox="1"/>
            <p:nvPr/>
          </p:nvSpPr>
          <p:spPr>
            <a:xfrm>
              <a:off x="5949924" y="2910891"/>
              <a:ext cx="706347" cy="356945"/>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2021</a:t>
              </a:r>
            </a:p>
          </p:txBody>
        </p:sp>
      </p:grpSp>
      <p:sp>
        <p:nvSpPr>
          <p:cNvPr id="36" name="TextBox 35">
            <a:extLst>
              <a:ext uri="{FF2B5EF4-FFF2-40B4-BE49-F238E27FC236}">
                <a16:creationId xmlns:a16="http://schemas.microsoft.com/office/drawing/2014/main" id="{0E8A5964-D42E-A84C-90A0-C2C0ABA30469}"/>
              </a:ext>
            </a:extLst>
          </p:cNvPr>
          <p:cNvSpPr txBox="1"/>
          <p:nvPr/>
        </p:nvSpPr>
        <p:spPr>
          <a:xfrm>
            <a:off x="1663166" y="65469"/>
            <a:ext cx="8879583" cy="400110"/>
          </a:xfrm>
          <a:prstGeom prst="rect">
            <a:avLst/>
          </a:prstGeom>
          <a:noFill/>
        </p:spPr>
        <p:txBody>
          <a:bodyPr wrap="square" rtlCol="0">
            <a:spAutoFit/>
          </a:bodyPr>
          <a:lstStyle/>
          <a:p>
            <a:pPr algn="ctr"/>
            <a:r>
              <a:rPr lang="en-US" sz="2000" dirty="0">
                <a:solidFill>
                  <a:srgbClr val="2F19B3"/>
                </a:solidFill>
              </a:rPr>
              <a:t>GMD’s Role in an Integrated Greenhouse Gas Observing System</a:t>
            </a:r>
          </a:p>
        </p:txBody>
      </p:sp>
      <p:pic>
        <p:nvPicPr>
          <p:cNvPr id="38" name="Picture 37">
            <a:extLst>
              <a:ext uri="{FF2B5EF4-FFF2-40B4-BE49-F238E27FC236}">
                <a16:creationId xmlns:a16="http://schemas.microsoft.com/office/drawing/2014/main" id="{2C54147E-A9C9-3446-B6A8-A0221732A09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587766" y="4384828"/>
            <a:ext cx="1584807" cy="1394522"/>
          </a:xfrm>
          <a:prstGeom prst="rect">
            <a:avLst/>
          </a:prstGeom>
        </p:spPr>
      </p:pic>
      <p:pic>
        <p:nvPicPr>
          <p:cNvPr id="39" name="Picture 38">
            <a:extLst>
              <a:ext uri="{FF2B5EF4-FFF2-40B4-BE49-F238E27FC236}">
                <a16:creationId xmlns:a16="http://schemas.microsoft.com/office/drawing/2014/main" id="{70F5E06D-73D8-7048-966D-E220790B5CB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224784" y="4353807"/>
            <a:ext cx="2013369" cy="1409991"/>
          </a:xfrm>
          <a:prstGeom prst="rect">
            <a:avLst/>
          </a:prstGeom>
        </p:spPr>
      </p:pic>
      <p:pic>
        <p:nvPicPr>
          <p:cNvPr id="40" name="Picture 4" descr="icdc7_poster_background">
            <a:extLst>
              <a:ext uri="{FF2B5EF4-FFF2-40B4-BE49-F238E27FC236}">
                <a16:creationId xmlns:a16="http://schemas.microsoft.com/office/drawing/2014/main" id="{30C5BA48-D4C4-0C40-8B2C-A0380AB5C691}"/>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040382" y="3889938"/>
            <a:ext cx="534874" cy="2280423"/>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A4B27E2-F165-9F4F-84CD-C52CCD19E76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307064" y="4817335"/>
            <a:ext cx="829377" cy="1091918"/>
          </a:xfrm>
          <a:prstGeom prst="rect">
            <a:avLst/>
          </a:prstGeom>
        </p:spPr>
      </p:pic>
      <p:pic>
        <p:nvPicPr>
          <p:cNvPr id="43" name="Picture 42" descr="cessna0">
            <a:extLst>
              <a:ext uri="{FF2B5EF4-FFF2-40B4-BE49-F238E27FC236}">
                <a16:creationId xmlns:a16="http://schemas.microsoft.com/office/drawing/2014/main" id="{3FBC7121-EDFE-B34C-950A-A9C483203BC1}"/>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8335314" y="4465935"/>
            <a:ext cx="1320148" cy="564215"/>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75088D57-872C-0C47-9342-E42880A0F5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382215" y="5647970"/>
            <a:ext cx="767500" cy="458013"/>
          </a:xfrm>
          <a:prstGeom prst="rect">
            <a:avLst/>
          </a:prstGeom>
        </p:spPr>
      </p:pic>
      <p:pic>
        <p:nvPicPr>
          <p:cNvPr id="45" name="Picture 44">
            <a:extLst>
              <a:ext uri="{FF2B5EF4-FFF2-40B4-BE49-F238E27FC236}">
                <a16:creationId xmlns:a16="http://schemas.microsoft.com/office/drawing/2014/main" id="{D5D199B2-08CC-DE4B-9449-8409CA8BF24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109770" y="2970154"/>
            <a:ext cx="2008575" cy="611896"/>
          </a:xfrm>
          <a:prstGeom prst="rect">
            <a:avLst/>
          </a:prstGeom>
        </p:spPr>
      </p:pic>
      <p:pic>
        <p:nvPicPr>
          <p:cNvPr id="46" name="Picture 45">
            <a:extLst>
              <a:ext uri="{FF2B5EF4-FFF2-40B4-BE49-F238E27FC236}">
                <a16:creationId xmlns:a16="http://schemas.microsoft.com/office/drawing/2014/main" id="{03CD094C-295E-3746-A32E-B9C6A1E3EA18}"/>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187207" y="2779969"/>
            <a:ext cx="1925558" cy="673654"/>
          </a:xfrm>
          <a:prstGeom prst="rect">
            <a:avLst/>
          </a:prstGeom>
        </p:spPr>
      </p:pic>
      <p:pic>
        <p:nvPicPr>
          <p:cNvPr id="47" name="Picture 46" descr="contrail_top.jpg">
            <a:extLst>
              <a:ext uri="{FF2B5EF4-FFF2-40B4-BE49-F238E27FC236}">
                <a16:creationId xmlns:a16="http://schemas.microsoft.com/office/drawing/2014/main" id="{80AA7A6D-673A-114A-8000-01E87A39C11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707967" y="3044626"/>
            <a:ext cx="1559023" cy="343300"/>
          </a:xfrm>
          <a:prstGeom prst="rect">
            <a:avLst/>
          </a:prstGeom>
        </p:spPr>
      </p:pic>
      <p:pic>
        <p:nvPicPr>
          <p:cNvPr id="48" name="Picture 30">
            <a:extLst>
              <a:ext uri="{FF2B5EF4-FFF2-40B4-BE49-F238E27FC236}">
                <a16:creationId xmlns:a16="http://schemas.microsoft.com/office/drawing/2014/main" id="{EFE5F5D8-36B8-8446-A85D-463C94D2D0E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330509" y="3354223"/>
            <a:ext cx="1275704" cy="381090"/>
          </a:xfrm>
          <a:prstGeom prst="rect">
            <a:avLst/>
          </a:prstGeom>
          <a:noFill/>
          <a:ln w="9525">
            <a:noFill/>
            <a:miter lim="800000"/>
            <a:headEnd/>
            <a:tailEnd/>
          </a:ln>
        </p:spPr>
      </p:pic>
      <p:pic>
        <p:nvPicPr>
          <p:cNvPr id="49" name="Picture 48">
            <a:extLst>
              <a:ext uri="{FF2B5EF4-FFF2-40B4-BE49-F238E27FC236}">
                <a16:creationId xmlns:a16="http://schemas.microsoft.com/office/drawing/2014/main" id="{6AFF7F9B-CC94-AB45-801E-A8D2214E959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751461" y="5575950"/>
            <a:ext cx="573105" cy="573105"/>
          </a:xfrm>
          <a:prstGeom prst="rect">
            <a:avLst/>
          </a:prstGeom>
        </p:spPr>
      </p:pic>
      <p:pic>
        <p:nvPicPr>
          <p:cNvPr id="50" name="Picture 2">
            <a:extLst>
              <a:ext uri="{FF2B5EF4-FFF2-40B4-BE49-F238E27FC236}">
                <a16:creationId xmlns:a16="http://schemas.microsoft.com/office/drawing/2014/main" id="{C2B7CDBA-0858-3349-8BA4-BC1B6CD17634}"/>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flipH="1">
            <a:off x="7036787" y="4817335"/>
            <a:ext cx="311379" cy="112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0">
            <a:extLst>
              <a:ext uri="{FF2B5EF4-FFF2-40B4-BE49-F238E27FC236}">
                <a16:creationId xmlns:a16="http://schemas.microsoft.com/office/drawing/2014/main" id="{B6D7978B-010C-D847-8BB5-D4DF7B7171D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192475" y="5779038"/>
            <a:ext cx="612958" cy="447602"/>
          </a:xfrm>
          <a:prstGeom prst="rect">
            <a:avLst/>
          </a:prstGeom>
        </p:spPr>
      </p:pic>
      <p:pic>
        <p:nvPicPr>
          <p:cNvPr id="52" name="Picture 51">
            <a:extLst>
              <a:ext uri="{FF2B5EF4-FFF2-40B4-BE49-F238E27FC236}">
                <a16:creationId xmlns:a16="http://schemas.microsoft.com/office/drawing/2014/main" id="{3B94ACDD-DBA3-5745-9DA2-55AB370AC108}"/>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868498" y="4457620"/>
            <a:ext cx="1377712" cy="761428"/>
          </a:xfrm>
          <a:prstGeom prst="rect">
            <a:avLst/>
          </a:prstGeom>
        </p:spPr>
      </p:pic>
      <p:pic>
        <p:nvPicPr>
          <p:cNvPr id="53" name="Picture 52">
            <a:extLst>
              <a:ext uri="{FF2B5EF4-FFF2-40B4-BE49-F238E27FC236}">
                <a16:creationId xmlns:a16="http://schemas.microsoft.com/office/drawing/2014/main" id="{038ABF43-49FB-9A42-9473-E56277DF420E}"/>
              </a:ext>
            </a:extLst>
          </p:cNvPr>
          <p:cNvPicPr>
            <a:picLocks noChangeAspect="1"/>
          </p:cNvPicPr>
          <p:nvPr/>
        </p:nvPicPr>
        <p:blipFill>
          <a:blip r:embed="rId25"/>
          <a:stretch>
            <a:fillRect/>
          </a:stretch>
        </p:blipFill>
        <p:spPr>
          <a:xfrm>
            <a:off x="8460300" y="5878155"/>
            <a:ext cx="1986193" cy="490100"/>
          </a:xfrm>
          <a:prstGeom prst="rect">
            <a:avLst/>
          </a:prstGeom>
        </p:spPr>
      </p:pic>
      <p:pic>
        <p:nvPicPr>
          <p:cNvPr id="54" name="Picture 53">
            <a:extLst>
              <a:ext uri="{FF2B5EF4-FFF2-40B4-BE49-F238E27FC236}">
                <a16:creationId xmlns:a16="http://schemas.microsoft.com/office/drawing/2014/main" id="{8C9D07B6-27EE-6145-AE70-D87B81BBB5C3}"/>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459990" y="5124765"/>
            <a:ext cx="1391253" cy="911112"/>
          </a:xfrm>
          <a:prstGeom prst="rect">
            <a:avLst/>
          </a:prstGeom>
        </p:spPr>
      </p:pic>
      <p:sp>
        <p:nvSpPr>
          <p:cNvPr id="60" name="Rectangle 59">
            <a:extLst>
              <a:ext uri="{FF2B5EF4-FFF2-40B4-BE49-F238E27FC236}">
                <a16:creationId xmlns:a16="http://schemas.microsoft.com/office/drawing/2014/main" id="{AE5CE08F-E20A-E242-9F66-8D51638E5C06}"/>
              </a:ext>
            </a:extLst>
          </p:cNvPr>
          <p:cNvSpPr/>
          <p:nvPr/>
        </p:nvSpPr>
        <p:spPr>
          <a:xfrm>
            <a:off x="8292961" y="3814488"/>
            <a:ext cx="2334922" cy="2605362"/>
          </a:xfrm>
          <a:prstGeom prst="rect">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549E2384-C6CF-1B42-82F7-CF8A39B55EB7}"/>
              </a:ext>
            </a:extLst>
          </p:cNvPr>
          <p:cNvGrpSpPr/>
          <p:nvPr/>
        </p:nvGrpSpPr>
        <p:grpSpPr>
          <a:xfrm>
            <a:off x="3149716" y="1806370"/>
            <a:ext cx="7529068" cy="4354125"/>
            <a:chOff x="3149716" y="1806370"/>
            <a:chExt cx="7529068" cy="4354125"/>
          </a:xfrm>
        </p:grpSpPr>
        <p:grpSp>
          <p:nvGrpSpPr>
            <p:cNvPr id="61" name="Group 60">
              <a:extLst>
                <a:ext uri="{FF2B5EF4-FFF2-40B4-BE49-F238E27FC236}">
                  <a16:creationId xmlns:a16="http://schemas.microsoft.com/office/drawing/2014/main" id="{BEACDD54-A1EE-5C40-8ECA-059951F9B90A}"/>
                </a:ext>
              </a:extLst>
            </p:cNvPr>
            <p:cNvGrpSpPr/>
            <p:nvPr/>
          </p:nvGrpSpPr>
          <p:grpSpPr>
            <a:xfrm>
              <a:off x="9790207" y="1806370"/>
              <a:ext cx="888577" cy="1914290"/>
              <a:chOff x="8033915" y="1334873"/>
              <a:chExt cx="888577" cy="1914290"/>
            </a:xfrm>
          </p:grpSpPr>
          <p:pic>
            <p:nvPicPr>
              <p:cNvPr id="37" name="Picture 36">
                <a:extLst>
                  <a:ext uri="{FF2B5EF4-FFF2-40B4-BE49-F238E27FC236}">
                    <a16:creationId xmlns:a16="http://schemas.microsoft.com/office/drawing/2014/main" id="{FBF82EC0-CF51-184E-A125-1123601D714A}"/>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b="-16989"/>
              <a:stretch/>
            </p:blipFill>
            <p:spPr>
              <a:xfrm>
                <a:off x="8144119" y="1334873"/>
                <a:ext cx="685093" cy="1873781"/>
              </a:xfrm>
              <a:prstGeom prst="rect">
                <a:avLst/>
              </a:prstGeom>
              <a:ln w="57150">
                <a:solidFill>
                  <a:srgbClr val="FF40FF"/>
                </a:solidFill>
              </a:ln>
            </p:spPr>
          </p:pic>
          <p:sp>
            <p:nvSpPr>
              <p:cNvPr id="55" name="TextBox 54">
                <a:extLst>
                  <a:ext uri="{FF2B5EF4-FFF2-40B4-BE49-F238E27FC236}">
                    <a16:creationId xmlns:a16="http://schemas.microsoft.com/office/drawing/2014/main" id="{93440C3B-FF53-F947-9280-947D70C2F2AC}"/>
                  </a:ext>
                </a:extLst>
              </p:cNvPr>
              <p:cNvSpPr txBox="1"/>
              <p:nvPr/>
            </p:nvSpPr>
            <p:spPr>
              <a:xfrm>
                <a:off x="8033915" y="2879831"/>
                <a:ext cx="888577" cy="369332"/>
              </a:xfrm>
              <a:prstGeom prst="rect">
                <a:avLst/>
              </a:prstGeom>
              <a:noFill/>
            </p:spPr>
            <p:txBody>
              <a:bodyPr wrap="none" rtlCol="0">
                <a:spAutoFit/>
              </a:bodyPr>
              <a:lstStyle/>
              <a:p>
                <a:r>
                  <a:rPr lang="en-US" dirty="0" err="1"/>
                  <a:t>AirCore</a:t>
                </a:r>
                <a:endParaRPr lang="en-US" dirty="0"/>
              </a:p>
            </p:txBody>
          </p:sp>
        </p:grpSp>
        <p:sp>
          <p:nvSpPr>
            <p:cNvPr id="56" name="Rectangle 55">
              <a:extLst>
                <a:ext uri="{FF2B5EF4-FFF2-40B4-BE49-F238E27FC236}">
                  <a16:creationId xmlns:a16="http://schemas.microsoft.com/office/drawing/2014/main" id="{127C63B7-A453-3A43-9EB9-2EE87743D2EA}"/>
                </a:ext>
              </a:extLst>
            </p:cNvPr>
            <p:cNvSpPr/>
            <p:nvPr/>
          </p:nvSpPr>
          <p:spPr>
            <a:xfrm>
              <a:off x="3149716" y="4263496"/>
              <a:ext cx="3806300" cy="1896999"/>
            </a:xfrm>
            <a:prstGeom prst="rect">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B1E117F4-C27A-6C40-9894-CB2AED59A5FA}"/>
                </a:ext>
              </a:extLst>
            </p:cNvPr>
            <p:cNvGrpSpPr/>
            <p:nvPr/>
          </p:nvGrpSpPr>
          <p:grpSpPr>
            <a:xfrm>
              <a:off x="6321585" y="3764789"/>
              <a:ext cx="2078960" cy="812701"/>
              <a:chOff x="5061941" y="3127796"/>
              <a:chExt cx="2078960" cy="812701"/>
            </a:xfrm>
          </p:grpSpPr>
          <p:pic>
            <p:nvPicPr>
              <p:cNvPr id="58" name="Picture 57">
                <a:extLst>
                  <a:ext uri="{FF2B5EF4-FFF2-40B4-BE49-F238E27FC236}">
                    <a16:creationId xmlns:a16="http://schemas.microsoft.com/office/drawing/2014/main" id="{A99829F4-C9D2-B947-BAA5-331C00980783}"/>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5076500" y="3134682"/>
                <a:ext cx="2064401" cy="805815"/>
              </a:xfrm>
              <a:prstGeom prst="rect">
                <a:avLst/>
              </a:prstGeom>
              <a:ln w="50800">
                <a:solidFill>
                  <a:srgbClr val="FF00FF"/>
                </a:solidFill>
              </a:ln>
            </p:spPr>
          </p:pic>
          <p:sp>
            <p:nvSpPr>
              <p:cNvPr id="59" name="TextBox 58">
                <a:extLst>
                  <a:ext uri="{FF2B5EF4-FFF2-40B4-BE49-F238E27FC236}">
                    <a16:creationId xmlns:a16="http://schemas.microsoft.com/office/drawing/2014/main" id="{A039455D-C0E7-A347-A8FB-DB43B6B0118F}"/>
                  </a:ext>
                </a:extLst>
              </p:cNvPr>
              <p:cNvSpPr txBox="1"/>
              <p:nvPr/>
            </p:nvSpPr>
            <p:spPr>
              <a:xfrm>
                <a:off x="5061941" y="3127796"/>
                <a:ext cx="829714" cy="369332"/>
              </a:xfrm>
              <a:prstGeom prst="rect">
                <a:avLst/>
              </a:prstGeom>
              <a:noFill/>
            </p:spPr>
            <p:txBody>
              <a:bodyPr wrap="none" rtlCol="0">
                <a:spAutoFit/>
              </a:bodyPr>
              <a:lstStyle/>
              <a:p>
                <a:r>
                  <a:rPr lang="en-US" dirty="0">
                    <a:solidFill>
                      <a:schemeClr val="bg1"/>
                    </a:solidFill>
                  </a:rPr>
                  <a:t>CAAOS</a:t>
                </a:r>
              </a:p>
            </p:txBody>
          </p:sp>
        </p:grpSp>
      </p:grpSp>
      <p:grpSp>
        <p:nvGrpSpPr>
          <p:cNvPr id="62" name="Group 61">
            <a:extLst>
              <a:ext uri="{FF2B5EF4-FFF2-40B4-BE49-F238E27FC236}">
                <a16:creationId xmlns:a16="http://schemas.microsoft.com/office/drawing/2014/main" id="{A5041B98-7646-A44C-864E-4144BD2BB1D9}"/>
              </a:ext>
            </a:extLst>
          </p:cNvPr>
          <p:cNvGrpSpPr/>
          <p:nvPr/>
        </p:nvGrpSpPr>
        <p:grpSpPr>
          <a:xfrm>
            <a:off x="7671178" y="674156"/>
            <a:ext cx="2024828" cy="1087933"/>
            <a:chOff x="3086377" y="2326224"/>
            <a:chExt cx="2603350" cy="1398770"/>
          </a:xfrm>
        </p:grpSpPr>
        <p:grpSp>
          <p:nvGrpSpPr>
            <p:cNvPr id="63" name="Group 62">
              <a:extLst>
                <a:ext uri="{FF2B5EF4-FFF2-40B4-BE49-F238E27FC236}">
                  <a16:creationId xmlns:a16="http://schemas.microsoft.com/office/drawing/2014/main" id="{E101C9F0-ECDB-EC49-B0B3-67B77732EFD7}"/>
                </a:ext>
              </a:extLst>
            </p:cNvPr>
            <p:cNvGrpSpPr/>
            <p:nvPr/>
          </p:nvGrpSpPr>
          <p:grpSpPr>
            <a:xfrm>
              <a:off x="3086377" y="2326224"/>
              <a:ext cx="2603350" cy="1398770"/>
              <a:chOff x="9702304" y="4044690"/>
              <a:chExt cx="6653084" cy="3574677"/>
            </a:xfrm>
          </p:grpSpPr>
          <p:pic>
            <p:nvPicPr>
              <p:cNvPr id="65" name="Picture 64">
                <a:extLst>
                  <a:ext uri="{FF2B5EF4-FFF2-40B4-BE49-F238E27FC236}">
                    <a16:creationId xmlns:a16="http://schemas.microsoft.com/office/drawing/2014/main" id="{7A30B531-82BE-2842-B6F7-2C941422EE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02304" y="4045590"/>
                <a:ext cx="6653084" cy="3573777"/>
              </a:xfrm>
              <a:prstGeom prst="rect">
                <a:avLst/>
              </a:prstGeom>
            </p:spPr>
          </p:pic>
          <p:sp>
            <p:nvSpPr>
              <p:cNvPr id="66" name="TextBox 65">
                <a:extLst>
                  <a:ext uri="{FF2B5EF4-FFF2-40B4-BE49-F238E27FC236}">
                    <a16:creationId xmlns:a16="http://schemas.microsoft.com/office/drawing/2014/main" id="{2D5EDC86-83E7-E34D-B61F-C5BFE9E3AD6D}"/>
                  </a:ext>
                </a:extLst>
              </p:cNvPr>
              <p:cNvSpPr txBox="1"/>
              <p:nvPr/>
            </p:nvSpPr>
            <p:spPr>
              <a:xfrm>
                <a:off x="10177588" y="4044690"/>
                <a:ext cx="2434440" cy="977360"/>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OCO-n</a:t>
                </a:r>
              </a:p>
            </p:txBody>
          </p:sp>
        </p:grpSp>
        <p:sp>
          <p:nvSpPr>
            <p:cNvPr id="64" name="TextBox 63">
              <a:extLst>
                <a:ext uri="{FF2B5EF4-FFF2-40B4-BE49-F238E27FC236}">
                  <a16:creationId xmlns:a16="http://schemas.microsoft.com/office/drawing/2014/main" id="{DA847551-2F43-EB49-B7E7-0AD8DA855C36}"/>
                </a:ext>
              </a:extLst>
            </p:cNvPr>
            <p:cNvSpPr txBox="1"/>
            <p:nvPr/>
          </p:nvSpPr>
          <p:spPr>
            <a:xfrm>
              <a:off x="3186937" y="3311709"/>
              <a:ext cx="1032975" cy="382441"/>
            </a:xfrm>
            <a:prstGeom prst="rect">
              <a:avLst/>
            </a:prstGeom>
            <a:noFill/>
          </p:spPr>
          <p:txBody>
            <a:bodyPr wrap="none" rtlCol="0">
              <a:spAutoFit/>
            </a:bodyPr>
            <a:lstStyle/>
            <a:p>
              <a:r>
                <a:rPr lang="en-US" sz="1333" dirty="0">
                  <a:solidFill>
                    <a:schemeClr val="bg1"/>
                  </a:solidFill>
                  <a:effectLst>
                    <a:outerShdw blurRad="38100" dist="38100" dir="2700000" algn="tl">
                      <a:srgbClr val="000000">
                        <a:alpha val="43137"/>
                      </a:srgbClr>
                    </a:outerShdw>
                  </a:effectLst>
                  <a:latin typeface="Arial Rounded MT Bold" panose="020F0704030504030204" pitchFamily="34" charset="0"/>
                </a:rPr>
                <a:t>2038 …</a:t>
              </a:r>
            </a:p>
          </p:txBody>
        </p:sp>
      </p:grpSp>
      <p:sp>
        <p:nvSpPr>
          <p:cNvPr id="67" name="Rectangle 66">
            <a:extLst>
              <a:ext uri="{FF2B5EF4-FFF2-40B4-BE49-F238E27FC236}">
                <a16:creationId xmlns:a16="http://schemas.microsoft.com/office/drawing/2014/main" id="{66FDF44E-427C-2241-B816-C91A1475106D}"/>
              </a:ext>
            </a:extLst>
          </p:cNvPr>
          <p:cNvSpPr/>
          <p:nvPr/>
        </p:nvSpPr>
        <p:spPr>
          <a:xfrm>
            <a:off x="7574418" y="571829"/>
            <a:ext cx="2220205" cy="1312562"/>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95BB382-A01C-354A-AC72-292D6E3C5ECD}"/>
              </a:ext>
            </a:extLst>
          </p:cNvPr>
          <p:cNvSpPr/>
          <p:nvPr/>
        </p:nvSpPr>
        <p:spPr>
          <a:xfrm>
            <a:off x="6950018" y="4746041"/>
            <a:ext cx="936591" cy="1622213"/>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Slide Number Placeholder 2">
            <a:extLst>
              <a:ext uri="{FF2B5EF4-FFF2-40B4-BE49-F238E27FC236}">
                <a16:creationId xmlns:a16="http://schemas.microsoft.com/office/drawing/2014/main" id="{D83B6BA6-59CA-9247-9708-94CA7B677B09}"/>
              </a:ext>
            </a:extLst>
          </p:cNvPr>
          <p:cNvSpPr>
            <a:spLocks noGrp="1"/>
          </p:cNvSpPr>
          <p:nvPr>
            <p:ph type="sldNum" sz="quarter" idx="4"/>
          </p:nvPr>
        </p:nvSpPr>
        <p:spPr>
          <a:xfrm>
            <a:off x="8737603" y="6436227"/>
            <a:ext cx="2844800" cy="365125"/>
          </a:xfrm>
        </p:spPr>
        <p:txBody>
          <a:bodyPr/>
          <a:lstStyle/>
          <a:p>
            <a:fld id="{EFD5F82A-8E30-498B-83B2-24097812A9FB}" type="slidenum">
              <a:rPr lang="en-US" sz="1000" smtClean="0"/>
              <a:pPr/>
              <a:t>58</a:t>
            </a:fld>
            <a:endParaRPr lang="en-US" sz="1000" dirty="0"/>
          </a:p>
        </p:txBody>
      </p:sp>
    </p:spTree>
    <p:extLst>
      <p:ext uri="{BB962C8B-B14F-4D97-AF65-F5344CB8AC3E}">
        <p14:creationId xmlns:p14="http://schemas.microsoft.com/office/powerpoint/2010/main" val="1162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EFD5F82A-8E30-498B-83B2-24097812A9FB}" type="slidenum">
              <a:rPr lang="en-US" smtClean="0"/>
              <a:pPr/>
              <a:t>59</a:t>
            </a:fld>
            <a:endParaRPr lang="en-US"/>
          </a:p>
        </p:txBody>
      </p:sp>
      <p:sp>
        <p:nvSpPr>
          <p:cNvPr id="4" name="Title 6">
            <a:extLst>
              <a:ext uri="{FF2B5EF4-FFF2-40B4-BE49-F238E27FC236}">
                <a16:creationId xmlns:a16="http://schemas.microsoft.com/office/drawing/2014/main" id="{C72BF4F1-D6AA-2546-9E66-5770B71274E4}"/>
              </a:ext>
            </a:extLst>
          </p:cNvPr>
          <p:cNvSpPr>
            <a:spLocks noGrp="1"/>
          </p:cNvSpPr>
          <p:nvPr>
            <p:ph type="title"/>
          </p:nvPr>
        </p:nvSpPr>
        <p:spPr>
          <a:xfrm>
            <a:off x="2046101" y="106209"/>
            <a:ext cx="8147771" cy="952500"/>
          </a:xfrm>
        </p:spPr>
        <p:txBody>
          <a:bodyPr/>
          <a:lstStyle/>
          <a:p>
            <a:r>
              <a:rPr lang="en-US" dirty="0">
                <a:solidFill>
                  <a:srgbClr val="2318B4"/>
                </a:solidFill>
              </a:rPr>
              <a:t>Take Home Messages</a:t>
            </a:r>
          </a:p>
        </p:txBody>
      </p:sp>
      <p:sp>
        <p:nvSpPr>
          <p:cNvPr id="5" name="Content Placeholder 7">
            <a:extLst>
              <a:ext uri="{FF2B5EF4-FFF2-40B4-BE49-F238E27FC236}">
                <a16:creationId xmlns:a16="http://schemas.microsoft.com/office/drawing/2014/main" id="{6012D056-CA94-6340-BD69-9FEC01779FF4}"/>
              </a:ext>
            </a:extLst>
          </p:cNvPr>
          <p:cNvSpPr txBox="1">
            <a:spLocks/>
          </p:cNvSpPr>
          <p:nvPr/>
        </p:nvSpPr>
        <p:spPr>
          <a:xfrm>
            <a:off x="1272389" y="1013616"/>
            <a:ext cx="10026088" cy="4811062"/>
          </a:xfrm>
          <a:prstGeom prst="rect">
            <a:avLst/>
          </a:prstGeom>
        </p:spPr>
        <p:txBody>
          <a:bodyPr>
            <a:noAutofit/>
          </a:bodyPr>
          <a:lstStyle>
            <a:lvl1pPr marL="257257" indent="-257257" algn="l" defTabSz="343009" rtl="0" eaLnBrk="1" latinLnBrk="0" hangingPunct="1">
              <a:spcBef>
                <a:spcPct val="20000"/>
              </a:spcBef>
              <a:buClr>
                <a:srgbClr val="0033CC"/>
              </a:buClr>
              <a:buFont typeface="Arial" pitchFamily="34" charset="0"/>
              <a:buChar char="•"/>
              <a:defRPr sz="2101" kern="1200">
                <a:solidFill>
                  <a:schemeClr val="tx1"/>
                </a:solidFill>
                <a:latin typeface="+mn-lt"/>
                <a:ea typeface="+mn-ea"/>
                <a:cs typeface="+mn-cs"/>
              </a:defRPr>
            </a:lvl1pPr>
            <a:lvl2pPr marL="557389" indent="-214381" algn="l" defTabSz="343009" rtl="0" eaLnBrk="1" latinLnBrk="0" hangingPunct="1">
              <a:spcBef>
                <a:spcPct val="20000"/>
              </a:spcBef>
              <a:buClr>
                <a:srgbClr val="0033CC"/>
              </a:buClr>
              <a:buFont typeface="Arial"/>
              <a:buChar char="–"/>
              <a:defRPr sz="1801" kern="1200">
                <a:solidFill>
                  <a:schemeClr val="tx1"/>
                </a:solidFill>
                <a:latin typeface="+mn-lt"/>
                <a:ea typeface="+mn-ea"/>
                <a:cs typeface="+mn-cs"/>
              </a:defRPr>
            </a:lvl2pPr>
            <a:lvl3pPr marL="857522" indent="-171505" algn="l" defTabSz="343009" rtl="0" eaLnBrk="1" latinLnBrk="0" hangingPunct="1">
              <a:spcBef>
                <a:spcPct val="20000"/>
              </a:spcBef>
              <a:buClr>
                <a:srgbClr val="0033CC"/>
              </a:buClr>
              <a:buFont typeface="Arial"/>
              <a:buChar char="•"/>
              <a:defRPr sz="1501" kern="1200">
                <a:solidFill>
                  <a:schemeClr val="tx1"/>
                </a:solidFill>
                <a:latin typeface="+mn-lt"/>
                <a:ea typeface="+mn-ea"/>
                <a:cs typeface="+mn-cs"/>
              </a:defRPr>
            </a:lvl3pPr>
            <a:lvl4pPr marL="1200530" indent="-171505" algn="l" defTabSz="343009" rtl="0" eaLnBrk="1" latinLnBrk="0" hangingPunct="1">
              <a:spcBef>
                <a:spcPct val="20000"/>
              </a:spcBef>
              <a:buClr>
                <a:srgbClr val="0033CC"/>
              </a:buClr>
              <a:buFont typeface="Arial"/>
              <a:buChar char="–"/>
              <a:defRPr sz="1351" kern="1200">
                <a:solidFill>
                  <a:schemeClr val="tx1"/>
                </a:solidFill>
                <a:latin typeface="+mn-lt"/>
                <a:ea typeface="+mn-ea"/>
                <a:cs typeface="+mn-cs"/>
              </a:defRPr>
            </a:lvl4pPr>
            <a:lvl5pPr marL="1543538" indent="-171505" algn="l" defTabSz="343009" rtl="0" eaLnBrk="1" latinLnBrk="0" hangingPunct="1">
              <a:spcBef>
                <a:spcPct val="20000"/>
              </a:spcBef>
              <a:buClr>
                <a:srgbClr val="0033CC"/>
              </a:buClr>
              <a:buFont typeface="Arial"/>
              <a:buChar char="»"/>
              <a:defRPr sz="1200" kern="1200">
                <a:solidFill>
                  <a:schemeClr val="tx1"/>
                </a:solidFill>
                <a:latin typeface="+mn-lt"/>
                <a:ea typeface="+mn-ea"/>
                <a:cs typeface="+mn-cs"/>
              </a:defRPr>
            </a:lvl5pPr>
            <a:lvl6pPr marL="1886547" indent="-171505" algn="l" defTabSz="343009" rtl="0" eaLnBrk="1" latinLnBrk="0" hangingPunct="1">
              <a:spcBef>
                <a:spcPct val="20000"/>
              </a:spcBef>
              <a:buFont typeface="Arial"/>
              <a:buChar char="•"/>
              <a:defRPr sz="1501" kern="1200">
                <a:solidFill>
                  <a:schemeClr val="tx1"/>
                </a:solidFill>
                <a:latin typeface="+mn-lt"/>
                <a:ea typeface="+mn-ea"/>
                <a:cs typeface="+mn-cs"/>
              </a:defRPr>
            </a:lvl6pPr>
            <a:lvl7pPr marL="2229556" indent="-171505" algn="l" defTabSz="343009" rtl="0" eaLnBrk="1" latinLnBrk="0" hangingPunct="1">
              <a:spcBef>
                <a:spcPct val="20000"/>
              </a:spcBef>
              <a:buFont typeface="Arial"/>
              <a:buChar char="•"/>
              <a:defRPr sz="1501" kern="1200">
                <a:solidFill>
                  <a:schemeClr val="tx1"/>
                </a:solidFill>
                <a:latin typeface="+mn-lt"/>
                <a:ea typeface="+mn-ea"/>
                <a:cs typeface="+mn-cs"/>
              </a:defRPr>
            </a:lvl7pPr>
            <a:lvl8pPr marL="2572565" indent="-171505" algn="l" defTabSz="343009" rtl="0" eaLnBrk="1" latinLnBrk="0" hangingPunct="1">
              <a:spcBef>
                <a:spcPct val="20000"/>
              </a:spcBef>
              <a:buFont typeface="Arial"/>
              <a:buChar char="•"/>
              <a:defRPr sz="1501" kern="1200">
                <a:solidFill>
                  <a:schemeClr val="tx1"/>
                </a:solidFill>
                <a:latin typeface="+mn-lt"/>
                <a:ea typeface="+mn-ea"/>
                <a:cs typeface="+mn-cs"/>
              </a:defRPr>
            </a:lvl8pPr>
            <a:lvl9pPr marL="2915573" indent="-171505" algn="l" defTabSz="343009" rtl="0" eaLnBrk="1" latinLnBrk="0" hangingPunct="1">
              <a:spcBef>
                <a:spcPct val="20000"/>
              </a:spcBef>
              <a:buFont typeface="Arial"/>
              <a:buChar char="•"/>
              <a:defRPr sz="1501" kern="1200">
                <a:solidFill>
                  <a:schemeClr val="tx1"/>
                </a:solidFill>
                <a:latin typeface="+mn-lt"/>
                <a:ea typeface="+mn-ea"/>
                <a:cs typeface="+mn-cs"/>
              </a:defRPr>
            </a:lvl9pPr>
          </a:lstStyle>
          <a:p>
            <a:pPr>
              <a:spcBef>
                <a:spcPts val="0"/>
              </a:spcBef>
              <a:spcAft>
                <a:spcPts val="800"/>
              </a:spcAft>
            </a:pPr>
            <a:r>
              <a:rPr lang="en-US" sz="1800" dirty="0">
                <a:cs typeface="Arial" pitchFamily="34" charset="0"/>
              </a:rPr>
              <a:t>We are creating an </a:t>
            </a:r>
            <a:r>
              <a:rPr lang="en-US" sz="1800" dirty="0">
                <a:solidFill>
                  <a:srgbClr val="0432FF"/>
                </a:solidFill>
                <a:cs typeface="Arial" pitchFamily="34" charset="0"/>
              </a:rPr>
              <a:t>unassailable</a:t>
            </a:r>
            <a:r>
              <a:rPr lang="en-US" sz="1800" dirty="0">
                <a:cs typeface="Arial" pitchFamily="34" charset="0"/>
              </a:rPr>
              <a:t> and </a:t>
            </a:r>
            <a:r>
              <a:rPr lang="en-US" sz="1800" dirty="0">
                <a:solidFill>
                  <a:srgbClr val="0432FF"/>
                </a:solidFill>
                <a:cs typeface="Arial" pitchFamily="34" charset="0"/>
              </a:rPr>
              <a:t>well-documented </a:t>
            </a:r>
            <a:r>
              <a:rPr lang="en-US" sz="1800" dirty="0">
                <a:cs typeface="Arial" pitchFamily="34" charset="0"/>
              </a:rPr>
              <a:t>record of greenhouse gases.</a:t>
            </a:r>
          </a:p>
          <a:p>
            <a:pPr>
              <a:spcAft>
                <a:spcPts val="300"/>
              </a:spcAft>
            </a:pPr>
            <a:r>
              <a:rPr lang="en-US" sz="1800" dirty="0">
                <a:cs typeface="Arial" pitchFamily="34" charset="0"/>
              </a:rPr>
              <a:t>We try to </a:t>
            </a:r>
            <a:r>
              <a:rPr lang="en-US" sz="1800" dirty="0">
                <a:solidFill>
                  <a:srgbClr val="0432FF"/>
                </a:solidFill>
                <a:cs typeface="Arial" pitchFamily="34" charset="0"/>
              </a:rPr>
              <a:t>help society </a:t>
            </a:r>
            <a:r>
              <a:rPr lang="en-US" sz="1800" dirty="0">
                <a:cs typeface="Arial" pitchFamily="34" charset="0"/>
              </a:rPr>
              <a:t>deal with the climate problem:	</a:t>
            </a:r>
            <a:endParaRPr lang="en-US" sz="700" dirty="0">
              <a:cs typeface="Arial" pitchFamily="34" charset="0"/>
            </a:endParaRPr>
          </a:p>
          <a:p>
            <a:pPr lvl="1">
              <a:spcAft>
                <a:spcPts val="300"/>
              </a:spcAft>
            </a:pPr>
            <a:r>
              <a:rPr lang="en-US" sz="1600" i="1" dirty="0">
                <a:cs typeface="Arial" pitchFamily="34" charset="0"/>
              </a:rPr>
              <a:t>Create a quantitative record of climate forcing.</a:t>
            </a:r>
            <a:r>
              <a:rPr lang="en-US" sz="600" dirty="0">
                <a:cs typeface="Arial" pitchFamily="34" charset="0"/>
              </a:rPr>
              <a:t>       </a:t>
            </a:r>
          </a:p>
          <a:p>
            <a:pPr lvl="1">
              <a:spcAft>
                <a:spcPts val="300"/>
              </a:spcAft>
            </a:pPr>
            <a:r>
              <a:rPr lang="en-US" sz="1600" i="1" dirty="0">
                <a:cs typeface="Arial" pitchFamily="34" charset="0"/>
              </a:rPr>
              <a:t>Quantify and diagnose the response of the natural carbon cycle and greenhouse gas budgets to climate change. </a:t>
            </a:r>
            <a:endParaRPr lang="en-US" sz="600" i="1" dirty="0">
              <a:cs typeface="Arial" pitchFamily="34" charset="0"/>
            </a:endParaRPr>
          </a:p>
          <a:p>
            <a:pPr lvl="1">
              <a:spcAft>
                <a:spcPts val="300"/>
              </a:spcAft>
            </a:pPr>
            <a:r>
              <a:rPr lang="en-US" sz="1600" i="1" dirty="0">
                <a:cs typeface="Arial" pitchFamily="34" charset="0"/>
              </a:rPr>
              <a:t>Evaluate potential </a:t>
            </a:r>
            <a:r>
              <a:rPr lang="en-US" sz="1600" i="1" dirty="0">
                <a:solidFill>
                  <a:srgbClr val="0432FF"/>
                </a:solidFill>
                <a:cs typeface="Arial" pitchFamily="34" charset="0"/>
              </a:rPr>
              <a:t>“surprises” </a:t>
            </a:r>
            <a:r>
              <a:rPr lang="en-US" sz="1600" i="1" dirty="0">
                <a:cs typeface="Arial" pitchFamily="34" charset="0"/>
              </a:rPr>
              <a:t>and give early warning if warranted. </a:t>
            </a:r>
            <a:r>
              <a:rPr lang="en-US" sz="600" i="1" dirty="0">
                <a:cs typeface="Arial" pitchFamily="34" charset="0"/>
              </a:rPr>
              <a:t>       </a:t>
            </a:r>
          </a:p>
          <a:p>
            <a:pPr lvl="1">
              <a:spcAft>
                <a:spcPts val="300"/>
              </a:spcAft>
            </a:pPr>
            <a:r>
              <a:rPr lang="en-US" sz="1600" i="1" dirty="0">
                <a:cs typeface="Arial" pitchFamily="34" charset="0"/>
              </a:rPr>
              <a:t>Support mitigation by providing </a:t>
            </a:r>
            <a:r>
              <a:rPr lang="en-US" sz="1600" i="1" dirty="0">
                <a:solidFill>
                  <a:srgbClr val="0432FF"/>
                </a:solidFill>
                <a:cs typeface="Arial" pitchFamily="34" charset="0"/>
              </a:rPr>
              <a:t>objective and transparent verification </a:t>
            </a:r>
            <a:r>
              <a:rPr lang="en-US" sz="1600" i="1" dirty="0">
                <a:cs typeface="Arial" pitchFamily="34" charset="0"/>
              </a:rPr>
              <a:t>of emissions</a:t>
            </a:r>
            <a:r>
              <a:rPr lang="en-US" sz="1400" i="1" dirty="0">
                <a:latin typeface="Arial" pitchFamily="34" charset="0"/>
                <a:cs typeface="Arial" pitchFamily="34" charset="0"/>
              </a:rPr>
              <a:t>. </a:t>
            </a:r>
            <a:endParaRPr lang="en-US" sz="1667" dirty="0"/>
          </a:p>
          <a:p>
            <a:pPr>
              <a:spcAft>
                <a:spcPts val="800"/>
              </a:spcAft>
            </a:pPr>
            <a:r>
              <a:rPr lang="en-US" sz="1667" dirty="0">
                <a:solidFill>
                  <a:srgbClr val="0000FF"/>
                </a:solidFill>
              </a:rPr>
              <a:t>Close relationships between measurers and modelers </a:t>
            </a:r>
            <a:r>
              <a:rPr lang="en-US" sz="1667" dirty="0"/>
              <a:t>have kept us at the forefront of carbon science and are crucial to continued success.</a:t>
            </a:r>
          </a:p>
          <a:p>
            <a:pPr>
              <a:spcAft>
                <a:spcPts val="800"/>
              </a:spcAft>
            </a:pPr>
            <a:r>
              <a:rPr lang="en-US" sz="1667" dirty="0"/>
              <a:t>GMD </a:t>
            </a:r>
            <a:r>
              <a:rPr lang="en-US" sz="1667" dirty="0">
                <a:solidFill>
                  <a:srgbClr val="0432FF"/>
                </a:solidFill>
              </a:rPr>
              <a:t>anchors</a:t>
            </a:r>
            <a:r>
              <a:rPr lang="en-US" sz="1667" dirty="0"/>
              <a:t> the global and US atmospheric carbon observing network. We have established ongoing comparisons with all of the major laboratories. We rely on </a:t>
            </a:r>
            <a:r>
              <a:rPr lang="en-US" sz="1667" dirty="0">
                <a:solidFill>
                  <a:srgbClr val="0432FF"/>
                </a:solidFill>
              </a:rPr>
              <a:t>partnerships</a:t>
            </a:r>
            <a:r>
              <a:rPr lang="en-US" sz="1667" dirty="0"/>
              <a:t> with other labs and institutions.</a:t>
            </a:r>
          </a:p>
          <a:p>
            <a:pPr>
              <a:spcAft>
                <a:spcPts val="800"/>
              </a:spcAft>
            </a:pPr>
            <a:r>
              <a:rPr lang="en-US" sz="1667" dirty="0"/>
              <a:t>We have just begun to reap the scientific rewards of our investment in North American monitoring – </a:t>
            </a:r>
            <a:r>
              <a:rPr lang="en-US" sz="1667" dirty="0">
                <a:solidFill>
                  <a:srgbClr val="0000FF"/>
                </a:solidFill>
              </a:rPr>
              <a:t>multiple-species analysis will provide critical process constraints and enable improved source attribution.</a:t>
            </a:r>
          </a:p>
          <a:p>
            <a:pPr marL="0" indent="0">
              <a:spcAft>
                <a:spcPts val="800"/>
              </a:spcAft>
              <a:buNone/>
            </a:pPr>
            <a:endParaRPr lang="en-US" sz="1667" dirty="0"/>
          </a:p>
          <a:p>
            <a:pPr>
              <a:spcAft>
                <a:spcPts val="800"/>
              </a:spcAft>
            </a:pPr>
            <a:endParaRPr lang="en-US" sz="1667" dirty="0"/>
          </a:p>
        </p:txBody>
      </p:sp>
      <p:sp>
        <p:nvSpPr>
          <p:cNvPr id="6" name="Title 1">
            <a:extLst>
              <a:ext uri="{FF2B5EF4-FFF2-40B4-BE49-F238E27FC236}">
                <a16:creationId xmlns:a16="http://schemas.microsoft.com/office/drawing/2014/main" id="{01D68275-B30F-9E4E-8D26-C4E82BC73A80}"/>
              </a:ext>
            </a:extLst>
          </p:cNvPr>
          <p:cNvSpPr txBox="1">
            <a:spLocks/>
          </p:cNvSpPr>
          <p:nvPr/>
        </p:nvSpPr>
        <p:spPr>
          <a:xfrm>
            <a:off x="2770186" y="5199563"/>
            <a:ext cx="6635942" cy="896662"/>
          </a:xfrm>
          <a:prstGeom prst="rect">
            <a:avLst/>
          </a:prstGeom>
          <a:ln w="38100">
            <a:solidFill>
              <a:srgbClr val="FF40FF"/>
            </a:solidFill>
          </a:ln>
        </p:spPr>
        <p:txBody>
          <a:bodyPr vert="horz" lIns="91440" tIns="45720" rIns="91440" bIns="45720" rtlCol="0" anchor="ctr">
            <a:normAutofit/>
          </a:bodyPr>
          <a:lstStyle>
            <a:lvl1pPr algn="ctr" defTabSz="343009" rtl="0" eaLnBrk="1" latinLnBrk="0" hangingPunct="1">
              <a:spcBef>
                <a:spcPct val="0"/>
              </a:spcBef>
              <a:buNone/>
              <a:defRPr sz="2800" kern="1200" baseline="0">
                <a:solidFill>
                  <a:srgbClr val="0033CC"/>
                </a:solidFill>
                <a:latin typeface="+mj-lt"/>
                <a:ea typeface="+mj-ea"/>
                <a:cs typeface="+mj-cs"/>
              </a:defRPr>
            </a:lvl1pPr>
          </a:lstStyle>
          <a:p>
            <a:r>
              <a:rPr lang="en-US" sz="2400" dirty="0">
                <a:solidFill>
                  <a:srgbClr val="2F19B3"/>
                </a:solidFill>
              </a:rPr>
              <a:t>“Science-driven monitoring of the atmosphere, responding to societal needs”</a:t>
            </a:r>
          </a:p>
        </p:txBody>
      </p:sp>
    </p:spTree>
    <p:extLst>
      <p:ext uri="{BB962C8B-B14F-4D97-AF65-F5344CB8AC3E}">
        <p14:creationId xmlns:p14="http://schemas.microsoft.com/office/powerpoint/2010/main" val="276717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7E926C-CF9F-3F42-8B9B-5E0179223DE6}"/>
              </a:ext>
            </a:extLst>
          </p:cNvPr>
          <p:cNvSpPr>
            <a:spLocks noGrp="1"/>
          </p:cNvSpPr>
          <p:nvPr>
            <p:ph type="sldNum" idx="12"/>
          </p:nvPr>
        </p:nvSpPr>
        <p:spPr/>
        <p:txBody>
          <a:bodyPr/>
          <a:lstStyle/>
          <a:p>
            <a:fld id="{EFD5F82A-8E30-498B-83B2-24097812A9FB}" type="slidenum">
              <a:rPr lang="en-US" smtClean="0"/>
              <a:pPr/>
              <a:t>6</a:t>
            </a:fld>
            <a:endParaRPr lang="en-US"/>
          </a:p>
        </p:txBody>
      </p:sp>
      <p:sp>
        <p:nvSpPr>
          <p:cNvPr id="7" name="TextBox 6">
            <a:extLst>
              <a:ext uri="{FF2B5EF4-FFF2-40B4-BE49-F238E27FC236}">
                <a16:creationId xmlns:a16="http://schemas.microsoft.com/office/drawing/2014/main" id="{133FFE4E-008D-114F-AAE2-EDF4F573AFC7}"/>
              </a:ext>
            </a:extLst>
          </p:cNvPr>
          <p:cNvSpPr txBox="1"/>
          <p:nvPr/>
        </p:nvSpPr>
        <p:spPr>
          <a:xfrm>
            <a:off x="3175000" y="133904"/>
            <a:ext cx="5842000" cy="584775"/>
          </a:xfrm>
          <a:prstGeom prst="rect">
            <a:avLst/>
          </a:prstGeom>
          <a:noFill/>
        </p:spPr>
        <p:txBody>
          <a:bodyPr wrap="square" rtlCol="0">
            <a:spAutoFit/>
          </a:bodyPr>
          <a:lstStyle/>
          <a:p>
            <a:pPr algn="ctr"/>
            <a:r>
              <a:rPr lang="en-US" sz="3200" dirty="0">
                <a:solidFill>
                  <a:srgbClr val="2318B4"/>
                </a:solidFill>
              </a:rPr>
              <a:t>Air sampling at Crozet Island</a:t>
            </a:r>
          </a:p>
        </p:txBody>
      </p:sp>
      <p:pic>
        <p:nvPicPr>
          <p:cNvPr id="10" name="Picture 9">
            <a:extLst>
              <a:ext uri="{FF2B5EF4-FFF2-40B4-BE49-F238E27FC236}">
                <a16:creationId xmlns:a16="http://schemas.microsoft.com/office/drawing/2014/main" id="{CBF549AE-DD79-474E-80E7-776E48B461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10197" y="1064513"/>
            <a:ext cx="3187864" cy="4196988"/>
          </a:xfrm>
          <a:prstGeom prst="rect">
            <a:avLst/>
          </a:prstGeom>
        </p:spPr>
      </p:pic>
      <p:pic>
        <p:nvPicPr>
          <p:cNvPr id="11" name="Picture 10" descr="Flasks+Airkit">
            <a:extLst>
              <a:ext uri="{FF2B5EF4-FFF2-40B4-BE49-F238E27FC236}">
                <a16:creationId xmlns:a16="http://schemas.microsoft.com/office/drawing/2014/main" id="{A7A7F544-4CC3-DD41-866D-2D584E599B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75237" y="3429000"/>
            <a:ext cx="2440115" cy="1829291"/>
          </a:xfrm>
          <a:prstGeom prst="rect">
            <a:avLst/>
          </a:prstGeom>
          <a:noFill/>
        </p:spPr>
      </p:pic>
      <p:pic>
        <p:nvPicPr>
          <p:cNvPr id="12" name="Picture 11">
            <a:extLst>
              <a:ext uri="{FF2B5EF4-FFF2-40B4-BE49-F238E27FC236}">
                <a16:creationId xmlns:a16="http://schemas.microsoft.com/office/drawing/2014/main" id="{35E20F62-5617-E946-A17A-CCACEC530BE0}"/>
              </a:ext>
            </a:extLst>
          </p:cNvPr>
          <p:cNvPicPr>
            <a:picLocks noChangeAspect="1"/>
          </p:cNvPicPr>
          <p:nvPr/>
        </p:nvPicPr>
        <p:blipFill>
          <a:blip r:embed="rId4"/>
          <a:stretch>
            <a:fillRect/>
          </a:stretch>
        </p:blipFill>
        <p:spPr>
          <a:xfrm>
            <a:off x="6200491" y="1002944"/>
            <a:ext cx="2240139" cy="2240139"/>
          </a:xfrm>
          <a:prstGeom prst="rect">
            <a:avLst/>
          </a:prstGeom>
        </p:spPr>
      </p:pic>
      <p:pic>
        <p:nvPicPr>
          <p:cNvPr id="13" name="Picture 12">
            <a:extLst>
              <a:ext uri="{FF2B5EF4-FFF2-40B4-BE49-F238E27FC236}">
                <a16:creationId xmlns:a16="http://schemas.microsoft.com/office/drawing/2014/main" id="{10FDC581-E3DD-9C4B-9A9B-1AE6C3DC54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00"/>
          <a:stretch/>
        </p:blipFill>
        <p:spPr>
          <a:xfrm>
            <a:off x="2610197" y="5464389"/>
            <a:ext cx="5905156" cy="921064"/>
          </a:xfrm>
          <a:prstGeom prst="rect">
            <a:avLst/>
          </a:prstGeom>
        </p:spPr>
      </p:pic>
      <p:sp>
        <p:nvSpPr>
          <p:cNvPr id="14" name="TextBox 13">
            <a:extLst>
              <a:ext uri="{FF2B5EF4-FFF2-40B4-BE49-F238E27FC236}">
                <a16:creationId xmlns:a16="http://schemas.microsoft.com/office/drawing/2014/main" id="{DAD7726B-0BB9-EE43-A7F4-60548C53281B}"/>
              </a:ext>
            </a:extLst>
          </p:cNvPr>
          <p:cNvSpPr txBox="1"/>
          <p:nvPr/>
        </p:nvSpPr>
        <p:spPr>
          <a:xfrm>
            <a:off x="8743308" y="1283806"/>
            <a:ext cx="3286589" cy="1631216"/>
          </a:xfrm>
          <a:prstGeom prst="rect">
            <a:avLst/>
          </a:prstGeom>
          <a:noFill/>
          <a:ln w="28575">
            <a:solidFill>
              <a:srgbClr val="0033CC"/>
            </a:solidFill>
          </a:ln>
        </p:spPr>
        <p:txBody>
          <a:bodyPr wrap="square" rtlCol="0">
            <a:spAutoFit/>
          </a:bodyPr>
          <a:lstStyle/>
          <a:p>
            <a:pPr marL="285750" indent="-285750">
              <a:buFont typeface="Arial" panose="020B0604020202020204" pitchFamily="34" charset="0"/>
              <a:buChar char="•"/>
            </a:pPr>
            <a:r>
              <a:rPr lang="en-US" sz="2000" dirty="0"/>
              <a:t>Weekly whole air samples capture the variability at remote sites.</a:t>
            </a:r>
          </a:p>
          <a:p>
            <a:pPr marL="285750" indent="-285750">
              <a:buFont typeface="Arial" panose="020B0604020202020204" pitchFamily="34" charset="0"/>
              <a:buChar char="•"/>
            </a:pPr>
            <a:r>
              <a:rPr lang="en-US" sz="2000" dirty="0"/>
              <a:t>Local sources and sinks are avoided.</a:t>
            </a:r>
          </a:p>
        </p:txBody>
      </p:sp>
    </p:spTree>
    <p:extLst>
      <p:ext uri="{BB962C8B-B14F-4D97-AF65-F5344CB8AC3E}">
        <p14:creationId xmlns:p14="http://schemas.microsoft.com/office/powerpoint/2010/main" val="148696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D99625-7920-5148-BD7D-7A48164810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04407" y="934569"/>
            <a:ext cx="6783186" cy="5087390"/>
          </a:xfrm>
          <a:prstGeom prst="rect">
            <a:avLst/>
          </a:prstGeom>
        </p:spPr>
      </p:pic>
      <p:sp>
        <p:nvSpPr>
          <p:cNvPr id="3" name="Slide Number Placeholder 2"/>
          <p:cNvSpPr>
            <a:spLocks noGrp="1"/>
          </p:cNvSpPr>
          <p:nvPr>
            <p:ph type="sldNum" idx="12"/>
          </p:nvPr>
        </p:nvSpPr>
        <p:spPr/>
        <p:txBody>
          <a:bodyPr/>
          <a:lstStyle/>
          <a:p>
            <a:fld id="{EFD5F82A-8E30-498B-83B2-24097812A9FB}" type="slidenum">
              <a:rPr lang="en-US" smtClean="0"/>
              <a:pPr/>
              <a:t>7</a:t>
            </a:fld>
            <a:endParaRPr lang="en-US" dirty="0"/>
          </a:p>
        </p:txBody>
      </p:sp>
      <p:sp>
        <p:nvSpPr>
          <p:cNvPr id="7" name="Text Box 10">
            <a:extLst>
              <a:ext uri="{FF2B5EF4-FFF2-40B4-BE49-F238E27FC236}">
                <a16:creationId xmlns:a16="http://schemas.microsoft.com/office/drawing/2014/main" id="{B5C66AFE-7634-524B-BC3F-EC64EB401161}"/>
              </a:ext>
            </a:extLst>
          </p:cNvPr>
          <p:cNvSpPr txBox="1">
            <a:spLocks noChangeArrowheads="1"/>
          </p:cNvSpPr>
          <p:nvPr/>
        </p:nvSpPr>
        <p:spPr bwMode="auto">
          <a:xfrm>
            <a:off x="9795894" y="1937467"/>
            <a:ext cx="1798707"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dirty="0">
                <a:solidFill>
                  <a:srgbClr val="FF0000"/>
                </a:solidFill>
              </a:rPr>
              <a:t>Calibration Gases</a:t>
            </a:r>
          </a:p>
        </p:txBody>
      </p:sp>
      <p:sp>
        <p:nvSpPr>
          <p:cNvPr id="8" name="Text Box 11">
            <a:extLst>
              <a:ext uri="{FF2B5EF4-FFF2-40B4-BE49-F238E27FC236}">
                <a16:creationId xmlns:a16="http://schemas.microsoft.com/office/drawing/2014/main" id="{88253B5A-EA4E-FF45-AC91-031235B582BD}"/>
              </a:ext>
            </a:extLst>
          </p:cNvPr>
          <p:cNvSpPr txBox="1">
            <a:spLocks noChangeArrowheads="1"/>
          </p:cNvSpPr>
          <p:nvPr/>
        </p:nvSpPr>
        <p:spPr bwMode="auto">
          <a:xfrm>
            <a:off x="402773" y="4913035"/>
            <a:ext cx="3997079" cy="1323439"/>
          </a:xfrm>
          <a:prstGeom prst="rect">
            <a:avLst/>
          </a:prstGeom>
          <a:ln>
            <a:solidFill>
              <a:srgbClr val="2318B4"/>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solidFill>
                  <a:srgbClr val="2318B4"/>
                </a:solidFill>
              </a:rPr>
              <a:t>WMO compatibility goals for remote sites:</a:t>
            </a:r>
          </a:p>
          <a:p>
            <a:pPr lvl="1"/>
            <a:r>
              <a:rPr lang="en-US" sz="1600" dirty="0">
                <a:solidFill>
                  <a:srgbClr val="2318B4"/>
                </a:solidFill>
              </a:rPr>
              <a:t> CO</a:t>
            </a:r>
            <a:r>
              <a:rPr lang="en-US" sz="1600" baseline="-25000" dirty="0">
                <a:solidFill>
                  <a:srgbClr val="2318B4"/>
                </a:solidFill>
              </a:rPr>
              <a:t>2</a:t>
            </a:r>
            <a:r>
              <a:rPr lang="en-US" sz="1600" dirty="0">
                <a:solidFill>
                  <a:srgbClr val="2318B4"/>
                </a:solidFill>
              </a:rPr>
              <a:t>: 	±0.10 ppm Northern Hemisphere </a:t>
            </a:r>
          </a:p>
          <a:p>
            <a:pPr lvl="1"/>
            <a:r>
              <a:rPr lang="en-US" sz="1600" dirty="0">
                <a:solidFill>
                  <a:srgbClr val="2318B4"/>
                </a:solidFill>
              </a:rPr>
              <a:t>          ±0.05 ppm Southern Hemisphere</a:t>
            </a:r>
          </a:p>
          <a:p>
            <a:pPr lvl="1"/>
            <a:r>
              <a:rPr lang="en-US" sz="1600" dirty="0">
                <a:solidFill>
                  <a:srgbClr val="2318B4"/>
                </a:solidFill>
              </a:rPr>
              <a:t>CH</a:t>
            </a:r>
            <a:r>
              <a:rPr lang="en-US" sz="1600" baseline="-25000" dirty="0">
                <a:solidFill>
                  <a:srgbClr val="2318B4"/>
                </a:solidFill>
              </a:rPr>
              <a:t>4</a:t>
            </a:r>
            <a:r>
              <a:rPr lang="en-US" sz="1600" dirty="0">
                <a:solidFill>
                  <a:srgbClr val="2318B4"/>
                </a:solidFill>
              </a:rPr>
              <a:t>: 	±2 ppb</a:t>
            </a:r>
          </a:p>
          <a:p>
            <a:pPr lvl="1"/>
            <a:r>
              <a:rPr lang="en-US" sz="1600" dirty="0">
                <a:solidFill>
                  <a:srgbClr val="2318B4"/>
                </a:solidFill>
              </a:rPr>
              <a:t>N</a:t>
            </a:r>
            <a:r>
              <a:rPr lang="en-US" sz="1600" baseline="-25000" dirty="0">
                <a:solidFill>
                  <a:srgbClr val="2318B4"/>
                </a:solidFill>
              </a:rPr>
              <a:t>2</a:t>
            </a:r>
            <a:r>
              <a:rPr lang="en-US" sz="1600" dirty="0">
                <a:solidFill>
                  <a:srgbClr val="2318B4"/>
                </a:solidFill>
              </a:rPr>
              <a:t>O:  ±0.10 ppb</a:t>
            </a:r>
          </a:p>
        </p:txBody>
      </p:sp>
      <p:sp>
        <p:nvSpPr>
          <p:cNvPr id="11" name="Oval 14">
            <a:extLst>
              <a:ext uri="{FF2B5EF4-FFF2-40B4-BE49-F238E27FC236}">
                <a16:creationId xmlns:a16="http://schemas.microsoft.com/office/drawing/2014/main" id="{E1455A37-1F04-534C-BFCF-B89630352CE0}"/>
              </a:ext>
            </a:extLst>
          </p:cNvPr>
          <p:cNvSpPr>
            <a:spLocks noChangeArrowheads="1"/>
          </p:cNvSpPr>
          <p:nvPr/>
        </p:nvSpPr>
        <p:spPr bwMode="auto">
          <a:xfrm>
            <a:off x="5554035" y="1388225"/>
            <a:ext cx="1902416" cy="1214740"/>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500"/>
          </a:p>
        </p:txBody>
      </p:sp>
      <p:sp>
        <p:nvSpPr>
          <p:cNvPr id="12" name="Line 15">
            <a:extLst>
              <a:ext uri="{FF2B5EF4-FFF2-40B4-BE49-F238E27FC236}">
                <a16:creationId xmlns:a16="http://schemas.microsoft.com/office/drawing/2014/main" id="{D4C87F3C-3EC5-6E42-B75A-CE2A5D3439AE}"/>
              </a:ext>
            </a:extLst>
          </p:cNvPr>
          <p:cNvSpPr>
            <a:spLocks noChangeShapeType="1"/>
          </p:cNvSpPr>
          <p:nvPr/>
        </p:nvSpPr>
        <p:spPr bwMode="auto">
          <a:xfrm flipH="1" flipV="1">
            <a:off x="7430531" y="2400115"/>
            <a:ext cx="2381987" cy="405700"/>
          </a:xfrm>
          <a:prstGeom prst="line">
            <a:avLst/>
          </a:prstGeom>
          <a:noFill/>
          <a:ln w="38100" cmpd="sng">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500"/>
          </a:p>
        </p:txBody>
      </p:sp>
      <p:sp>
        <p:nvSpPr>
          <p:cNvPr id="13" name="Text Box 16">
            <a:extLst>
              <a:ext uri="{FF2B5EF4-FFF2-40B4-BE49-F238E27FC236}">
                <a16:creationId xmlns:a16="http://schemas.microsoft.com/office/drawing/2014/main" id="{B79C8462-19A8-6241-BEE1-BF54288C48B5}"/>
              </a:ext>
            </a:extLst>
          </p:cNvPr>
          <p:cNvSpPr txBox="1">
            <a:spLocks noChangeArrowheads="1"/>
          </p:cNvSpPr>
          <p:nvPr/>
        </p:nvSpPr>
        <p:spPr bwMode="auto">
          <a:xfrm>
            <a:off x="9795895" y="2653584"/>
            <a:ext cx="2210570" cy="584775"/>
          </a:xfrm>
          <a:prstGeom prst="rect">
            <a:avLst/>
          </a:prstGeom>
          <a:solidFill>
            <a:srgbClr val="FFFFFF"/>
          </a:solidFill>
          <a:ln>
            <a:noFill/>
          </a:ln>
          <a:effectLst/>
        </p:spPr>
        <p:txBody>
          <a:bodyPr wrap="square">
            <a:spAutoFit/>
          </a:bodyPr>
          <a:lstStyle/>
          <a:p>
            <a:r>
              <a:rPr lang="en-US" sz="1600" dirty="0">
                <a:solidFill>
                  <a:srgbClr val="FF0000"/>
                </a:solidFill>
              </a:rPr>
              <a:t>Manually Sampled Flasks</a:t>
            </a:r>
          </a:p>
        </p:txBody>
      </p:sp>
      <p:sp>
        <p:nvSpPr>
          <p:cNvPr id="15" name="Line 15">
            <a:extLst>
              <a:ext uri="{FF2B5EF4-FFF2-40B4-BE49-F238E27FC236}">
                <a16:creationId xmlns:a16="http://schemas.microsoft.com/office/drawing/2014/main" id="{5E383EDD-525F-D14D-B2AA-FE9634D07AF2}"/>
              </a:ext>
            </a:extLst>
          </p:cNvPr>
          <p:cNvSpPr>
            <a:spLocks noChangeShapeType="1"/>
          </p:cNvSpPr>
          <p:nvPr/>
        </p:nvSpPr>
        <p:spPr bwMode="auto">
          <a:xfrm flipH="1">
            <a:off x="9443356" y="2145044"/>
            <a:ext cx="369161" cy="163452"/>
          </a:xfrm>
          <a:prstGeom prst="line">
            <a:avLst/>
          </a:prstGeom>
          <a:noFill/>
          <a:ln w="38100" cmpd="sng">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500"/>
          </a:p>
        </p:txBody>
      </p:sp>
      <p:sp>
        <p:nvSpPr>
          <p:cNvPr id="16" name="Text Box 16">
            <a:extLst>
              <a:ext uri="{FF2B5EF4-FFF2-40B4-BE49-F238E27FC236}">
                <a16:creationId xmlns:a16="http://schemas.microsoft.com/office/drawing/2014/main" id="{7289B0A3-F670-B148-BEF2-B54314B6C8DA}"/>
              </a:ext>
            </a:extLst>
          </p:cNvPr>
          <p:cNvSpPr txBox="1">
            <a:spLocks noChangeArrowheads="1"/>
          </p:cNvSpPr>
          <p:nvPr/>
        </p:nvSpPr>
        <p:spPr bwMode="auto">
          <a:xfrm>
            <a:off x="9795895" y="3284147"/>
            <a:ext cx="2396106" cy="584775"/>
          </a:xfrm>
          <a:prstGeom prst="rect">
            <a:avLst/>
          </a:prstGeom>
          <a:solidFill>
            <a:srgbClr val="FFFFFF"/>
          </a:solidFill>
          <a:ln>
            <a:noFill/>
          </a:ln>
          <a:effectLst/>
        </p:spPr>
        <p:txBody>
          <a:bodyPr wrap="square">
            <a:spAutoFit/>
          </a:bodyPr>
          <a:lstStyle/>
          <a:p>
            <a:r>
              <a:rPr lang="en-US" sz="1600" dirty="0">
                <a:solidFill>
                  <a:srgbClr val="FF0000"/>
                </a:solidFill>
              </a:rPr>
              <a:t>Programmable Flask Packages</a:t>
            </a:r>
          </a:p>
        </p:txBody>
      </p:sp>
      <p:sp>
        <p:nvSpPr>
          <p:cNvPr id="17" name="Line 15">
            <a:extLst>
              <a:ext uri="{FF2B5EF4-FFF2-40B4-BE49-F238E27FC236}">
                <a16:creationId xmlns:a16="http://schemas.microsoft.com/office/drawing/2014/main" id="{DD3A19E8-8B3E-4C4F-88A9-013C7A9E1816}"/>
              </a:ext>
            </a:extLst>
          </p:cNvPr>
          <p:cNvSpPr>
            <a:spLocks noChangeShapeType="1"/>
          </p:cNvSpPr>
          <p:nvPr/>
        </p:nvSpPr>
        <p:spPr bwMode="auto">
          <a:xfrm flipH="1" flipV="1">
            <a:off x="9118374" y="3478264"/>
            <a:ext cx="694143" cy="0"/>
          </a:xfrm>
          <a:prstGeom prst="line">
            <a:avLst/>
          </a:prstGeom>
          <a:noFill/>
          <a:ln w="38100" cmpd="sng">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500"/>
          </a:p>
        </p:txBody>
      </p:sp>
      <p:sp>
        <p:nvSpPr>
          <p:cNvPr id="23" name="Rectangle 22">
            <a:extLst>
              <a:ext uri="{FF2B5EF4-FFF2-40B4-BE49-F238E27FC236}">
                <a16:creationId xmlns:a16="http://schemas.microsoft.com/office/drawing/2014/main" id="{86F0E177-79FA-8045-8C78-606AECE3EBFB}"/>
              </a:ext>
            </a:extLst>
          </p:cNvPr>
          <p:cNvSpPr/>
          <p:nvPr/>
        </p:nvSpPr>
        <p:spPr>
          <a:xfrm>
            <a:off x="1839740" y="101027"/>
            <a:ext cx="8512519" cy="707886"/>
          </a:xfrm>
          <a:prstGeom prst="rect">
            <a:avLst/>
          </a:prstGeom>
        </p:spPr>
        <p:txBody>
          <a:bodyPr wrap="square">
            <a:spAutoFit/>
          </a:bodyPr>
          <a:lstStyle/>
          <a:p>
            <a:pPr algn="ctr"/>
            <a:r>
              <a:rPr lang="en-US" sz="2000" dirty="0">
                <a:solidFill>
                  <a:srgbClr val="2318B4"/>
                </a:solidFill>
              </a:rPr>
              <a:t>Measurement of Atmospheric Gases that Influence Climate Change (MAGICC) Whole Air Sample Analysis System</a:t>
            </a:r>
          </a:p>
        </p:txBody>
      </p:sp>
      <p:sp>
        <p:nvSpPr>
          <p:cNvPr id="18" name="TextBox 17">
            <a:extLst>
              <a:ext uri="{FF2B5EF4-FFF2-40B4-BE49-F238E27FC236}">
                <a16:creationId xmlns:a16="http://schemas.microsoft.com/office/drawing/2014/main" id="{249585A0-ED9F-324B-AB48-071F48D79B82}"/>
              </a:ext>
            </a:extLst>
          </p:cNvPr>
          <p:cNvSpPr txBox="1"/>
          <p:nvPr/>
        </p:nvSpPr>
        <p:spPr>
          <a:xfrm>
            <a:off x="9823321" y="2238532"/>
            <a:ext cx="2155718" cy="323165"/>
          </a:xfrm>
          <a:prstGeom prst="rect">
            <a:avLst/>
          </a:prstGeom>
          <a:noFill/>
          <a:ln w="38100">
            <a:solidFill>
              <a:srgbClr val="FF40FF"/>
            </a:solidFill>
          </a:ln>
        </p:spPr>
        <p:txBody>
          <a:bodyPr wrap="none" rtlCol="0">
            <a:spAutoFit/>
          </a:bodyPr>
          <a:lstStyle/>
          <a:p>
            <a:r>
              <a:rPr lang="en-US" sz="1500" dirty="0"/>
              <a:t>Presentation by Brad Hall</a:t>
            </a:r>
          </a:p>
        </p:txBody>
      </p:sp>
    </p:spTree>
    <p:extLst>
      <p:ext uri="{BB962C8B-B14F-4D97-AF65-F5344CB8AC3E}">
        <p14:creationId xmlns:p14="http://schemas.microsoft.com/office/powerpoint/2010/main" val="2628166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F6C6F6-3E35-C045-83CE-49FCD7936312}"/>
              </a:ext>
            </a:extLst>
          </p:cNvPr>
          <p:cNvSpPr>
            <a:spLocks noGrp="1"/>
          </p:cNvSpPr>
          <p:nvPr>
            <p:ph type="sldNum" sz="quarter" idx="4"/>
          </p:nvPr>
        </p:nvSpPr>
        <p:spPr/>
        <p:txBody>
          <a:bodyPr/>
          <a:lstStyle/>
          <a:p>
            <a:fld id="{EFD5F82A-8E30-498B-83B2-24097812A9FB}" type="slidenum">
              <a:rPr lang="en-US" sz="1000" smtClean="0"/>
              <a:pPr/>
              <a:t>8</a:t>
            </a:fld>
            <a:endParaRPr lang="en-US" sz="1000" dirty="0"/>
          </a:p>
        </p:txBody>
      </p:sp>
      <p:pic>
        <p:nvPicPr>
          <p:cNvPr id="2" name="Picture 1">
            <a:extLst>
              <a:ext uri="{FF2B5EF4-FFF2-40B4-BE49-F238E27FC236}">
                <a16:creationId xmlns:a16="http://schemas.microsoft.com/office/drawing/2014/main" id="{1EDEB41B-01BB-7C4F-8316-E8AC102E59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91928"/>
            <a:ext cx="8162144" cy="1654141"/>
          </a:xfrm>
          <a:prstGeom prst="rect">
            <a:avLst/>
          </a:prstGeom>
        </p:spPr>
      </p:pic>
      <p:pic>
        <p:nvPicPr>
          <p:cNvPr id="4" name="Picture 3">
            <a:extLst>
              <a:ext uri="{FF2B5EF4-FFF2-40B4-BE49-F238E27FC236}">
                <a16:creationId xmlns:a16="http://schemas.microsoft.com/office/drawing/2014/main" id="{18B88C96-BB53-A840-B7DC-11B395007E64}"/>
              </a:ext>
            </a:extLst>
          </p:cNvPr>
          <p:cNvPicPr>
            <a:picLocks noChangeAspect="1"/>
          </p:cNvPicPr>
          <p:nvPr/>
        </p:nvPicPr>
        <p:blipFill>
          <a:blip r:embed="rId4"/>
          <a:stretch>
            <a:fillRect/>
          </a:stretch>
        </p:blipFill>
        <p:spPr>
          <a:xfrm>
            <a:off x="1524000" y="1885580"/>
            <a:ext cx="5417127" cy="2927754"/>
          </a:xfrm>
          <a:prstGeom prst="rect">
            <a:avLst/>
          </a:prstGeom>
        </p:spPr>
      </p:pic>
      <p:pic>
        <p:nvPicPr>
          <p:cNvPr id="7" name="Picture 6">
            <a:extLst>
              <a:ext uri="{FF2B5EF4-FFF2-40B4-BE49-F238E27FC236}">
                <a16:creationId xmlns:a16="http://schemas.microsoft.com/office/drawing/2014/main" id="{B0DD47B2-67FB-7646-8C5C-04741DC4495C}"/>
              </a:ext>
            </a:extLst>
          </p:cNvPr>
          <p:cNvPicPr>
            <a:picLocks noChangeAspect="1"/>
          </p:cNvPicPr>
          <p:nvPr/>
        </p:nvPicPr>
        <p:blipFill>
          <a:blip r:embed="rId5"/>
          <a:stretch>
            <a:fillRect/>
          </a:stretch>
        </p:blipFill>
        <p:spPr>
          <a:xfrm>
            <a:off x="6684554" y="1795914"/>
            <a:ext cx="5260005" cy="4080261"/>
          </a:xfrm>
          <a:prstGeom prst="rect">
            <a:avLst/>
          </a:prstGeom>
        </p:spPr>
      </p:pic>
      <p:sp>
        <p:nvSpPr>
          <p:cNvPr id="12" name="TextBox 11">
            <a:extLst>
              <a:ext uri="{FF2B5EF4-FFF2-40B4-BE49-F238E27FC236}">
                <a16:creationId xmlns:a16="http://schemas.microsoft.com/office/drawing/2014/main" id="{96769E1E-EDF8-4F46-89E6-DBCD26C549EB}"/>
              </a:ext>
            </a:extLst>
          </p:cNvPr>
          <p:cNvSpPr txBox="1"/>
          <p:nvPr/>
        </p:nvSpPr>
        <p:spPr>
          <a:xfrm>
            <a:off x="1174867" y="5238858"/>
            <a:ext cx="5766260" cy="646331"/>
          </a:xfrm>
          <a:prstGeom prst="rect">
            <a:avLst/>
          </a:prstGeom>
          <a:ln>
            <a:solidFill>
              <a:srgbClr val="2318B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Global Means computed from the Marine Boundary Layer data are publically posted with minimal delay.</a:t>
            </a:r>
          </a:p>
        </p:txBody>
      </p:sp>
      <p:sp>
        <p:nvSpPr>
          <p:cNvPr id="8" name="TextBox 7">
            <a:extLst>
              <a:ext uri="{FF2B5EF4-FFF2-40B4-BE49-F238E27FC236}">
                <a16:creationId xmlns:a16="http://schemas.microsoft.com/office/drawing/2014/main" id="{3E1379E3-1B7B-404B-B673-7BA133E0200B}"/>
              </a:ext>
            </a:extLst>
          </p:cNvPr>
          <p:cNvSpPr txBox="1"/>
          <p:nvPr/>
        </p:nvSpPr>
        <p:spPr>
          <a:xfrm>
            <a:off x="8075991" y="5885189"/>
            <a:ext cx="3220305" cy="323165"/>
          </a:xfrm>
          <a:prstGeom prst="rect">
            <a:avLst/>
          </a:prstGeom>
          <a:noFill/>
          <a:ln w="38100">
            <a:solidFill>
              <a:srgbClr val="FF40FF"/>
            </a:solidFill>
          </a:ln>
        </p:spPr>
        <p:txBody>
          <a:bodyPr wrap="none" rtlCol="0">
            <a:spAutoFit/>
          </a:bodyPr>
          <a:lstStyle/>
          <a:p>
            <a:r>
              <a:rPr lang="en-US" sz="1500" dirty="0"/>
              <a:t>GMAC presentation by Ed </a:t>
            </a:r>
            <a:r>
              <a:rPr lang="en-US" sz="1500" dirty="0" err="1"/>
              <a:t>Dlugokencky</a:t>
            </a:r>
            <a:endParaRPr lang="en-US" sz="1500" dirty="0"/>
          </a:p>
        </p:txBody>
      </p:sp>
    </p:spTree>
    <p:extLst>
      <p:ext uri="{BB962C8B-B14F-4D97-AF65-F5344CB8AC3E}">
        <p14:creationId xmlns:p14="http://schemas.microsoft.com/office/powerpoint/2010/main" val="732702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86E459-9B08-474B-BBE0-AE672AC31EBA}"/>
              </a:ext>
            </a:extLst>
          </p:cNvPr>
          <p:cNvPicPr>
            <a:picLocks noChangeAspect="1"/>
          </p:cNvPicPr>
          <p:nvPr/>
        </p:nvPicPr>
        <p:blipFill>
          <a:blip r:embed="rId3"/>
          <a:stretch>
            <a:fillRect/>
          </a:stretch>
        </p:blipFill>
        <p:spPr>
          <a:xfrm>
            <a:off x="1618164" y="664050"/>
            <a:ext cx="8805582" cy="5904820"/>
          </a:xfrm>
          <a:prstGeom prst="rect">
            <a:avLst/>
          </a:prstGeom>
        </p:spPr>
      </p:pic>
      <p:sp>
        <p:nvSpPr>
          <p:cNvPr id="16" name="TextBox 15">
            <a:extLst>
              <a:ext uri="{FF2B5EF4-FFF2-40B4-BE49-F238E27FC236}">
                <a16:creationId xmlns:a16="http://schemas.microsoft.com/office/drawing/2014/main" id="{1EAE0796-1B72-9347-9E56-112664942CB8}"/>
              </a:ext>
            </a:extLst>
          </p:cNvPr>
          <p:cNvSpPr txBox="1"/>
          <p:nvPr/>
        </p:nvSpPr>
        <p:spPr>
          <a:xfrm>
            <a:off x="1987439" y="75861"/>
            <a:ext cx="8217121" cy="461665"/>
          </a:xfrm>
          <a:prstGeom prst="rect">
            <a:avLst/>
          </a:prstGeom>
          <a:noFill/>
        </p:spPr>
        <p:txBody>
          <a:bodyPr wrap="none" rtlCol="0">
            <a:spAutoFit/>
          </a:bodyPr>
          <a:lstStyle/>
          <a:p>
            <a:r>
              <a:rPr lang="en-US" sz="2400" dirty="0">
                <a:solidFill>
                  <a:srgbClr val="2318B4"/>
                </a:solidFill>
              </a:rPr>
              <a:t>Global Mean Values for the Major Long-Lived Greenhouse Gases</a:t>
            </a:r>
          </a:p>
        </p:txBody>
      </p:sp>
      <p:sp>
        <p:nvSpPr>
          <p:cNvPr id="17" name="Slide Number Placeholder 2">
            <a:extLst>
              <a:ext uri="{FF2B5EF4-FFF2-40B4-BE49-F238E27FC236}">
                <a16:creationId xmlns:a16="http://schemas.microsoft.com/office/drawing/2014/main" id="{ACBF4FC9-C0FD-8F4E-8BB0-DCBF500D03EB}"/>
              </a:ext>
            </a:extLst>
          </p:cNvPr>
          <p:cNvSpPr>
            <a:spLocks noGrp="1"/>
          </p:cNvSpPr>
          <p:nvPr>
            <p:ph type="sldNum" idx="12"/>
          </p:nvPr>
        </p:nvSpPr>
        <p:spPr>
          <a:xfrm>
            <a:off x="9626428" y="6354558"/>
            <a:ext cx="1977159" cy="428625"/>
          </a:xfrm>
        </p:spPr>
        <p:txBody>
          <a:bodyPr/>
          <a:lstStyle/>
          <a:p>
            <a:fld id="{EFD5F82A-8E30-498B-83B2-24097812A9FB}" type="slidenum">
              <a:rPr lang="en-US" smtClean="0"/>
              <a:pPr/>
              <a:t>9</a:t>
            </a:fld>
            <a:endParaRPr lang="en-US" dirty="0"/>
          </a:p>
        </p:txBody>
      </p:sp>
      <p:sp>
        <p:nvSpPr>
          <p:cNvPr id="5" name="TextBox 4">
            <a:extLst>
              <a:ext uri="{FF2B5EF4-FFF2-40B4-BE49-F238E27FC236}">
                <a16:creationId xmlns:a16="http://schemas.microsoft.com/office/drawing/2014/main" id="{DB333ECF-7A6D-CE45-B055-A63290671A3B}"/>
              </a:ext>
            </a:extLst>
          </p:cNvPr>
          <p:cNvSpPr txBox="1"/>
          <p:nvPr/>
        </p:nvSpPr>
        <p:spPr>
          <a:xfrm>
            <a:off x="8594407" y="4440437"/>
            <a:ext cx="2601803" cy="323165"/>
          </a:xfrm>
          <a:prstGeom prst="rect">
            <a:avLst/>
          </a:prstGeom>
          <a:solidFill>
            <a:schemeClr val="bg1"/>
          </a:solidFill>
          <a:ln w="38100">
            <a:solidFill>
              <a:srgbClr val="FF40FF"/>
            </a:solidFill>
          </a:ln>
        </p:spPr>
        <p:txBody>
          <a:bodyPr wrap="none" rtlCol="0">
            <a:spAutoFit/>
          </a:bodyPr>
          <a:lstStyle/>
          <a:p>
            <a:r>
              <a:rPr lang="en-US" sz="1500" dirty="0"/>
              <a:t>Presentation by Steve </a:t>
            </a:r>
            <a:r>
              <a:rPr lang="en-US" sz="1500" dirty="0" err="1"/>
              <a:t>Montzka</a:t>
            </a:r>
            <a:endParaRPr lang="en-US" sz="1500" dirty="0"/>
          </a:p>
        </p:txBody>
      </p:sp>
    </p:spTree>
    <p:extLst>
      <p:ext uri="{BB962C8B-B14F-4D97-AF65-F5344CB8AC3E}">
        <p14:creationId xmlns:p14="http://schemas.microsoft.com/office/powerpoint/2010/main" val="387306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29740</TotalTime>
  <Words>2817</Words>
  <Application>Microsoft Macintosh PowerPoint</Application>
  <PresentationFormat>Widescreen</PresentationFormat>
  <Paragraphs>459</Paragraphs>
  <Slides>59</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ＭＳ Ｐゴシック</vt:lpstr>
      <vt:lpstr>Arial</vt:lpstr>
      <vt:lpstr>Arial Rounded MT Bold</vt:lpstr>
      <vt:lpstr>Calibri</vt:lpstr>
      <vt:lpstr>Comic Sans MS</vt:lpstr>
      <vt:lpstr>Courier New</vt:lpstr>
      <vt:lpstr>Helvetica</vt:lpstr>
      <vt:lpstr>Helvetica Neue</vt:lpstr>
      <vt:lpstr>Symbol</vt:lpstr>
      <vt:lpstr>Times</vt:lpstr>
      <vt:lpstr>Times New Roman</vt:lpstr>
      <vt:lpstr>Wingdings</vt:lpstr>
      <vt:lpstr>Office Theme</vt:lpstr>
      <vt:lpstr>Theme 1:  Tracking Greenhouse Gases and Understanding Carbon Cycle Feedbacks </vt:lpstr>
      <vt:lpstr>Take Home Messages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carbon sinks are increasing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CT Lagrange versus CT2016 Fluxes:  Long-term Mean</vt:lpstr>
      <vt:lpstr>CT-L terrestrial CO2 fluxes show  emergent and persistent response to ENSO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Intensive Field Campaigns &amp; Capacity Building</vt:lpstr>
      <vt:lpstr>PowerPoint Presentation</vt:lpstr>
      <vt:lpstr>PowerPoint Presentation</vt:lpstr>
      <vt:lpstr>PowerPoint Presentation</vt:lpstr>
      <vt:lpstr>PowerPoint Presentation</vt:lpstr>
      <vt:lpstr>Looking forward</vt:lpstr>
      <vt:lpstr>1) Expand the network through partnerships and Links with Regional Networks  and other parts of NOAA</vt:lpstr>
      <vt:lpstr>PowerPoint Presentation</vt:lpstr>
      <vt:lpstr>PowerPoint Presentation</vt:lpstr>
      <vt:lpstr>PowerPoint Presentation</vt:lpstr>
      <vt:lpstr>PowerPoint Presentation</vt:lpstr>
      <vt:lpstr>Take Home Messages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Ogren</dc:creator>
  <cp:lastModifiedBy>Microsoft Office User</cp:lastModifiedBy>
  <cp:revision>1088</cp:revision>
  <cp:lastPrinted>2013-03-31T23:39:26Z</cp:lastPrinted>
  <dcterms:created xsi:type="dcterms:W3CDTF">2013-02-07T19:14:25Z</dcterms:created>
  <dcterms:modified xsi:type="dcterms:W3CDTF">2018-05-21T18:26:08Z</dcterms:modified>
</cp:coreProperties>
</file>