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4" r:id="rId3"/>
    <p:sldId id="258" r:id="rId4"/>
    <p:sldId id="273" r:id="rId5"/>
    <p:sldId id="303" r:id="rId6"/>
    <p:sldId id="289" r:id="rId7"/>
    <p:sldId id="259" r:id="rId8"/>
    <p:sldId id="284" r:id="rId9"/>
    <p:sldId id="281" r:id="rId10"/>
    <p:sldId id="261" r:id="rId11"/>
    <p:sldId id="297" r:id="rId12"/>
    <p:sldId id="260" r:id="rId13"/>
    <p:sldId id="285" r:id="rId14"/>
    <p:sldId id="294" r:id="rId15"/>
    <p:sldId id="299" r:id="rId16"/>
    <p:sldId id="293" r:id="rId17"/>
    <p:sldId id="300" r:id="rId18"/>
    <p:sldId id="302" r:id="rId19"/>
    <p:sldId id="288" r:id="rId20"/>
    <p:sldId id="287" r:id="rId21"/>
    <p:sldId id="298" r:id="rId22"/>
    <p:sldId id="301" r:id="rId23"/>
    <p:sldId id="267" r:id="rId24"/>
    <p:sldId id="268" r:id="rId25"/>
    <p:sldId id="257" r:id="rId26"/>
    <p:sldId id="290" r:id="rId27"/>
    <p:sldId id="291" r:id="rId28"/>
    <p:sldId id="286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D0F"/>
    <a:srgbClr val="ECE71F"/>
    <a:srgbClr val="7F2F2D"/>
    <a:srgbClr val="1B72F1"/>
    <a:srgbClr val="FF7C80"/>
    <a:srgbClr val="FF9999"/>
    <a:srgbClr val="FF33CC"/>
    <a:srgbClr val="D0CB12"/>
    <a:srgbClr val="009900"/>
    <a:srgbClr val="C7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7199" autoAdjust="0"/>
  </p:normalViewPr>
  <p:slideViewPr>
    <p:cSldViewPr snapToGrid="0">
      <p:cViewPr>
        <p:scale>
          <a:sx n="77" d="100"/>
          <a:sy n="7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9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C04A1-47B2-4C6B-A07C-30435F66E288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90FA9-8AA8-4EFA-BC0F-C841F410A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00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1FFE-9B6A-C643-BD37-300E48E412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23836-2552-0B44-948A-B4B283322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much diurnal cycle except in CN. Maybe also see it in back scatter fraction which is sensitive to smaller particles.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3836-2552-0B44-948A-B4B2833224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Highest scattering and absorption</a:t>
            </a:r>
            <a:r>
              <a:rPr lang="en-US" baseline="0" dirty="0" smtClean="0"/>
              <a:t> observed in Jan and May.  What could cause this?  Dust?</a:t>
            </a:r>
            <a:endParaRPr lang="en-US" dirty="0" smtClean="0"/>
          </a:p>
          <a:p>
            <a:r>
              <a:rPr lang="en-US" dirty="0" smtClean="0"/>
              <a:t>Whiter aerosol in summer than winter.  More</a:t>
            </a:r>
            <a:r>
              <a:rPr lang="en-US" baseline="0" dirty="0" smtClean="0"/>
              <a:t> local combustion in winter?</a:t>
            </a:r>
          </a:p>
          <a:p>
            <a:r>
              <a:rPr lang="en-US" baseline="0" dirty="0" smtClean="0"/>
              <a:t>Also larger particles in summer – more (relative) contribution from sea salt?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3836-2552-0B44-948A-B4B2833224A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2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Highest scattering and absorption</a:t>
            </a:r>
            <a:r>
              <a:rPr lang="en-US" baseline="0" dirty="0" smtClean="0"/>
              <a:t> observed in Jan and May.  What could cause this?  Dust?</a:t>
            </a:r>
            <a:endParaRPr lang="en-US" dirty="0" smtClean="0"/>
          </a:p>
          <a:p>
            <a:r>
              <a:rPr lang="en-US" dirty="0" smtClean="0"/>
              <a:t>Whiter aerosol in summer than winter.  More</a:t>
            </a:r>
            <a:r>
              <a:rPr lang="en-US" baseline="0" dirty="0" smtClean="0"/>
              <a:t> local combustion in winter?</a:t>
            </a:r>
          </a:p>
          <a:p>
            <a:r>
              <a:rPr lang="en-US" baseline="0" dirty="0" smtClean="0"/>
              <a:t>Also larger particles in summer – more (relative) contribution from sea salt?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3836-2552-0B44-948A-B4B2833224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2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910D-50E8-463E-91D7-D2CA7EDFCDB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9101-0CE9-46C3-A9A4-1352D88DD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40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094" y="346851"/>
            <a:ext cx="7934360" cy="2862322"/>
          </a:xfrm>
          <a:prstGeom prst="rect">
            <a:avLst/>
          </a:prstGeom>
          <a:solidFill>
            <a:srgbClr val="7F2F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Operation and application of aerosol measurement system –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Temporal, spatial and systematic patterns in aerosol properties at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Anmyeon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-do (AMY)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8479" y="3510402"/>
            <a:ext cx="4249881" cy="923330"/>
          </a:xfrm>
          <a:prstGeom prst="rect">
            <a:avLst/>
          </a:prstGeom>
          <a:solidFill>
            <a:srgbClr val="7F2F2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 Elisabeth (Betsy) Andrews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NOAA/ESRL/Global Monitoring Division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Boulder, CO USA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589" y="6467038"/>
            <a:ext cx="173252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November, 2013</a:t>
            </a:r>
            <a:endParaRPr lang="en-US" dirty="0"/>
          </a:p>
        </p:txBody>
      </p:sp>
      <p:pic>
        <p:nvPicPr>
          <p:cNvPr id="3" name="Picture 2" descr="NOA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5" y="2916009"/>
            <a:ext cx="1602521" cy="1658692"/>
          </a:xfrm>
          <a:prstGeom prst="rect">
            <a:avLst/>
          </a:prstGeom>
        </p:spPr>
      </p:pic>
      <p:pic>
        <p:nvPicPr>
          <p:cNvPr id="8" name="Picture 7" descr="eng_logo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37"/>
          <a:stretch/>
        </p:blipFill>
        <p:spPr>
          <a:xfrm>
            <a:off x="6594060" y="3303894"/>
            <a:ext cx="2419394" cy="813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09975" y="552450"/>
            <a:ext cx="85725" cy="40290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34150" y="581025"/>
            <a:ext cx="85725" cy="40290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4850" y="542925"/>
            <a:ext cx="85725" cy="40290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38519" y="23522"/>
            <a:ext cx="718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Diurnal climatology at AMY (Nov 2011 – Sept 2013)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48895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Notes: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Extinction=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scattering+absorption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Box-whiskers represent 5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25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median (50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75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95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percentiles.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Time is in UTC, vertical yellow bar indicates local noon.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Measurements are made at low RH and have standard corrections applied.</a:t>
            </a:r>
          </a:p>
        </p:txBody>
      </p:sp>
      <p:pic>
        <p:nvPicPr>
          <p:cNvPr id="29" name="Picture 28" descr="dai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9276" y="474785"/>
            <a:ext cx="9144000" cy="46434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3425" y="4848225"/>
            <a:ext cx="7935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Minor diurnal variation observed in some aerosol properties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ly.png"/>
          <p:cNvPicPr>
            <a:picLocks noChangeAspect="1"/>
          </p:cNvPicPr>
          <p:nvPr/>
        </p:nvPicPr>
        <p:blipFill>
          <a:blip r:embed="rId2" cstate="print"/>
          <a:srcRect b="7764"/>
          <a:stretch>
            <a:fillRect/>
          </a:stretch>
        </p:blipFill>
        <p:spPr>
          <a:xfrm>
            <a:off x="381000" y="564355"/>
            <a:ext cx="8505825" cy="4541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8519" y="23522"/>
            <a:ext cx="7218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Weekly climatology at AMY (Nov 2011 – Sept 2013)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625" y="5324475"/>
            <a:ext cx="833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Some weekly variation observed in aerosol properties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0987" y="5915237"/>
            <a:ext cx="8560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Timing of AMY extinction and absorption weekly cycle consistent with observations by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Murphy et al. (2008) 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for multiple sites in 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71875" y="2124075"/>
            <a:ext cx="5572125" cy="3228915"/>
            <a:chOff x="3571875" y="1933575"/>
            <a:chExt cx="5572125" cy="3228915"/>
          </a:xfrm>
        </p:grpSpPr>
        <p:sp>
          <p:nvSpPr>
            <p:cNvPr id="8" name="Rectangle 7"/>
            <p:cNvSpPr/>
            <p:nvPr/>
          </p:nvSpPr>
          <p:spPr>
            <a:xfrm>
              <a:off x="3571875" y="2000250"/>
              <a:ext cx="5572125" cy="3057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murphy_2008_weekly.png"/>
            <p:cNvPicPr>
              <a:picLocks noChangeAspect="1"/>
            </p:cNvPicPr>
            <p:nvPr/>
          </p:nvPicPr>
          <p:blipFill>
            <a:blip r:embed="rId3" cstate="print"/>
            <a:srcRect l="48444" t="54722" r="20889" b="11250"/>
            <a:stretch>
              <a:fillRect/>
            </a:stretch>
          </p:blipFill>
          <p:spPr>
            <a:xfrm>
              <a:off x="3971925" y="1933575"/>
              <a:ext cx="4191000" cy="322891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284324" y="2137025"/>
            <a:ext cx="400692" cy="205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0450" y="0"/>
            <a:ext cx="718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Annual climatology at AMY (Nov 2011 – Sept 2013)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502" y="3176954"/>
            <a:ext cx="8799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Possible seasonal patterns in aerosol extinction and absorption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more extinction in the summer?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more absorption in the winter?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 descr="monthly.png"/>
          <p:cNvPicPr>
            <a:picLocks noChangeAspect="1"/>
          </p:cNvPicPr>
          <p:nvPr/>
        </p:nvPicPr>
        <p:blipFill>
          <a:blip r:embed="rId3" cstate="print"/>
          <a:srcRect b="67083"/>
          <a:stretch>
            <a:fillRect/>
          </a:stretch>
        </p:blipFill>
        <p:spPr>
          <a:xfrm>
            <a:off x="-180975" y="714375"/>
            <a:ext cx="9144000" cy="22574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628650" y="2057400"/>
            <a:ext cx="2390775" cy="95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52825" y="2314575"/>
            <a:ext cx="2390775" cy="95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477000" y="2228850"/>
            <a:ext cx="2390775" cy="95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657671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Notes: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coverage: Winter (47%), Spring (70%), Summer (39%), Autumn (22%)  (based on hourly extinction data)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Green box-whisker represents statistics for all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QC’d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data to present.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0675" y="1533525"/>
            <a:ext cx="704850" cy="1114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Suspect 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CN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0450" y="0"/>
            <a:ext cx="718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Annual climatology at AMY (Nov 2011 – Sept 2013)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376" y="5064369"/>
            <a:ext cx="77716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More obvious seasonal variation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intensive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properties: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suggests different sources and/or processes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what can other studies tell us about source types?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what can we learn from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airmass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trajectories?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 descr="monthly.png"/>
          <p:cNvPicPr>
            <a:picLocks noChangeAspect="1"/>
          </p:cNvPicPr>
          <p:nvPr/>
        </p:nvPicPr>
        <p:blipFill>
          <a:blip r:embed="rId3" cstate="print"/>
          <a:srcRect t="31944" b="7083"/>
          <a:stretch>
            <a:fillRect/>
          </a:stretch>
        </p:blipFill>
        <p:spPr>
          <a:xfrm>
            <a:off x="-161925" y="742950"/>
            <a:ext cx="9144000" cy="41814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6505575" y="1562100"/>
            <a:ext cx="2390775" cy="95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581400" y="1562100"/>
            <a:ext cx="2390775" cy="95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6275" y="1666875"/>
            <a:ext cx="2390775" cy="95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57225" y="3657600"/>
            <a:ext cx="2390775" cy="95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81400" y="3848100"/>
            <a:ext cx="2390775" cy="95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96050" y="3762375"/>
            <a:ext cx="2390775" cy="95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es_2012.png"/>
          <p:cNvPicPr>
            <a:picLocks noChangeAspect="1"/>
          </p:cNvPicPr>
          <p:nvPr/>
        </p:nvPicPr>
        <p:blipFill>
          <a:blip r:embed="rId2" cstate="print"/>
          <a:srcRect l="11829" t="30694" r="11000" b="21946"/>
          <a:stretch>
            <a:fillRect/>
          </a:stretch>
        </p:blipFill>
        <p:spPr>
          <a:xfrm>
            <a:off x="0" y="3807306"/>
            <a:ext cx="5457063" cy="2679219"/>
          </a:xfrm>
          <a:prstGeom prst="rect">
            <a:avLst/>
          </a:prstGeom>
        </p:spPr>
      </p:pic>
      <p:pic>
        <p:nvPicPr>
          <p:cNvPr id="4" name="Picture 3" descr="giles3_2012.png"/>
          <p:cNvPicPr>
            <a:picLocks noChangeAspect="1"/>
          </p:cNvPicPr>
          <p:nvPr/>
        </p:nvPicPr>
        <p:blipFill>
          <a:blip r:embed="rId3" cstate="print"/>
          <a:srcRect l="12500" t="20487" r="10611" b="25208"/>
          <a:stretch>
            <a:fillRect/>
          </a:stretch>
        </p:blipFill>
        <p:spPr>
          <a:xfrm>
            <a:off x="5" y="685805"/>
            <a:ext cx="5437098" cy="3072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5451" y="647435"/>
            <a:ext cx="3762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Based on AERONET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 from many sites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column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ambient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wavelengths~ 440/870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85950" y="1181100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95475" y="2438400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10075" y="1190625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00550" y="2466975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57650" y="5810250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52625" y="4533900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2150" y="5819775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57700" y="4552950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0" y="2647950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19550" y="1143000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33525" y="1133475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04950" y="2409825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19550" y="2419350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67175" y="4543425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43050" y="5791200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52575" y="4524375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81725" y="4019550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57700" y="5819775"/>
            <a:ext cx="85725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03850" y="0"/>
            <a:ext cx="6374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AMY data in relation to aerosol ‘type’ matrices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-1250157" y="1931195"/>
            <a:ext cx="2909890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 Scattering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Albedo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-964404" y="5069681"/>
            <a:ext cx="2586039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Absorption Angstrom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0543" y="3388520"/>
            <a:ext cx="4536282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Extinction Angstrom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1493" y="6426995"/>
            <a:ext cx="4536282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Extinction Angstrom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550" y="43815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Plots are from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Giles et al., 2012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05451" y="1925277"/>
            <a:ext cx="37623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Dot  (  ) shows AMY in-situ median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in-situ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dry conditions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wavelengths~ 450/700</a:t>
            </a:r>
          </a:p>
          <a:p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Dot  (  ) shows AMY AERONET median (2000-2007 data)</a:t>
            </a:r>
          </a:p>
          <a:p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Plots suggest that AMY aerosol is most representative of either ‘urban/industrial’ or ‘mixed’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zorla_matrix.png"/>
          <p:cNvPicPr>
            <a:picLocks noChangeAspect="1"/>
          </p:cNvPicPr>
          <p:nvPr/>
        </p:nvPicPr>
        <p:blipFill>
          <a:blip r:embed="rId2" cstate="print"/>
          <a:srcRect l="14667" t="28056" r="24889" b="6944"/>
          <a:stretch>
            <a:fillRect/>
          </a:stretch>
        </p:blipFill>
        <p:spPr>
          <a:xfrm>
            <a:off x="0" y="1085850"/>
            <a:ext cx="5181600" cy="44577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897164" y="3320715"/>
            <a:ext cx="235424" cy="2566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63739" y="3263565"/>
            <a:ext cx="235424" cy="25664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08575" y="276225"/>
            <a:ext cx="6374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AMY data in relation to aerosol ‘type’ matrices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19674" y="2731264"/>
            <a:ext cx="41243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AMY in-situ median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in-situ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dry conditions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wavelengths~ 450/700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AMY AERONET median 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(2000-2007 data)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AMY aerosol is most representative of EC/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OCsources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02214" y="2796840"/>
            <a:ext cx="235424" cy="2566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21264" y="4177965"/>
            <a:ext cx="235424" cy="25664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4450" y="876300"/>
            <a:ext cx="290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from </a:t>
            </a:r>
            <a:r>
              <a:rPr lang="en-US" i="1" dirty="0" err="1" smtClean="0"/>
              <a:t>Cazorla</a:t>
            </a:r>
            <a:r>
              <a:rPr lang="en-US" i="1" dirty="0" smtClean="0"/>
              <a:t> et al., 2013</a:t>
            </a:r>
            <a:endParaRPr lang="en-US" i="1" dirty="0"/>
          </a:p>
        </p:txBody>
      </p:sp>
      <p:sp>
        <p:nvSpPr>
          <p:cNvPr id="30" name="Rectangle 29"/>
          <p:cNvSpPr/>
          <p:nvPr/>
        </p:nvSpPr>
        <p:spPr>
          <a:xfrm>
            <a:off x="5038725" y="12000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Based on AERONET data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column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ambient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wavelengths~ 440/870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1999" y="6115050"/>
            <a:ext cx="816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Differences between in-situ and AERONET data may be due to relative humidity, inlet inefficiency, wavelength differences, data times, etc.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/>
      <p:bldP spid="27" grpId="0" animBg="1"/>
      <p:bldP spid="28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tabile_2013.png"/>
          <p:cNvPicPr>
            <a:picLocks noChangeAspect="1"/>
          </p:cNvPicPr>
          <p:nvPr/>
        </p:nvPicPr>
        <p:blipFill>
          <a:blip r:embed="rId2" cstate="print"/>
          <a:srcRect l="9222" t="15278" r="8889" b="7083"/>
          <a:stretch>
            <a:fillRect/>
          </a:stretch>
        </p:blipFill>
        <p:spPr>
          <a:xfrm>
            <a:off x="247650" y="1123950"/>
            <a:ext cx="4819650" cy="4219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0080" y="1690083"/>
            <a:ext cx="189647" cy="166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4388" y="1644792"/>
            <a:ext cx="189647" cy="166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4911" y="2188279"/>
            <a:ext cx="189647" cy="166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68104" y="2150537"/>
            <a:ext cx="189647" cy="166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1183" y="2460023"/>
            <a:ext cx="98093" cy="128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33499" y="4407519"/>
            <a:ext cx="189647" cy="166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27511" y="4671714"/>
            <a:ext cx="189647" cy="166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8145" y="1742922"/>
            <a:ext cx="498778" cy="292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Aitkin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24201" y="1603097"/>
            <a:ext cx="419537" cy="292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Soot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9691" y="2135440"/>
            <a:ext cx="671568" cy="292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Biomass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1934" y="2023475"/>
            <a:ext cx="1022473" cy="292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Small Organic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59925" y="4309389"/>
            <a:ext cx="1081244" cy="292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Coarse Marine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52031" y="4588682"/>
            <a:ext cx="906693" cy="292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Coarse Dust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96988" y="3071446"/>
            <a:ext cx="1015605" cy="292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 Organic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28866" y="2573249"/>
            <a:ext cx="1120160" cy="292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 Inorganic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2772915" y="3073065"/>
            <a:ext cx="235424" cy="2566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00" y="2025237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AMY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in-situ median values represented by large dot (      ).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AMY AERONET median values represented by large dot (      ).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(2000-2007 data)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tees and crosses represent other studies.  The studies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most similar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the AMY points were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mixed aerosol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urban/industrial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pollution aerosol.</a:t>
            </a:r>
          </a:p>
        </p:txBody>
      </p:sp>
      <p:sp>
        <p:nvSpPr>
          <p:cNvPr id="27" name="Oval 26"/>
          <p:cNvSpPr/>
          <p:nvPr/>
        </p:nvSpPr>
        <p:spPr>
          <a:xfrm>
            <a:off x="8431189" y="2368215"/>
            <a:ext cx="235424" cy="2566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925739" y="3339765"/>
            <a:ext cx="235424" cy="25664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31189" y="3206415"/>
            <a:ext cx="235424" cy="25664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08575" y="276225"/>
            <a:ext cx="6374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AMY data in relation to aerosol ‘type’ matrices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-1393627" y="2921199"/>
            <a:ext cx="3680224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Extinction Angstrom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500" y="5085716"/>
            <a:ext cx="5457825" cy="53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(Single scattering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albedo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)*Absorption Angstrom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01813" y="3473591"/>
            <a:ext cx="603487" cy="36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606564" y="3404821"/>
            <a:ext cx="139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Mixed: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616089" y="3566746"/>
            <a:ext cx="139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soot+coarse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704850" y="990600"/>
            <a:ext cx="439102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14425" y="1095375"/>
            <a:ext cx="307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from </a:t>
            </a:r>
            <a:r>
              <a:rPr lang="en-US" i="1" dirty="0" err="1" smtClean="0"/>
              <a:t>Costabile</a:t>
            </a:r>
            <a:r>
              <a:rPr lang="en-US" i="1" dirty="0" smtClean="0"/>
              <a:t> et al., 2013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667630" y="121379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Plot based on in-situ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 using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instruments as at AMY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200" y="257175"/>
            <a:ext cx="4776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AMY data – Systematic Variability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5" y="866775"/>
            <a:ext cx="684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Approach used by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Delene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Ogren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2002; Andrews et al., 2011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00" y="1835051"/>
            <a:ext cx="25604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THD – clean marine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AMY– polluted marine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GSN – polluted marine</a:t>
            </a:r>
          </a:p>
          <a:p>
            <a:r>
              <a:rPr lang="en-US" dirty="0" smtClean="0">
                <a:solidFill>
                  <a:srgbClr val="D0CB12"/>
                </a:solidFill>
              </a:rPr>
              <a:t>ARN – polluted marine</a:t>
            </a:r>
          </a:p>
          <a:p>
            <a:r>
              <a:rPr lang="en-US" dirty="0" smtClean="0">
                <a:solidFill>
                  <a:srgbClr val="1B72F1"/>
                </a:solidFill>
              </a:rPr>
              <a:t>WLG – high </a:t>
            </a:r>
            <a:r>
              <a:rPr lang="en-US" dirty="0" err="1" smtClean="0">
                <a:solidFill>
                  <a:srgbClr val="1B72F1"/>
                </a:solidFill>
              </a:rPr>
              <a:t>altitude+dust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LLN – high </a:t>
            </a:r>
            <a:r>
              <a:rPr lang="en-US" dirty="0" err="1" smtClean="0">
                <a:solidFill>
                  <a:srgbClr val="009900"/>
                </a:solidFill>
              </a:rPr>
              <a:t>altitude+BB</a:t>
            </a:r>
          </a:p>
          <a:p>
            <a:r>
              <a:rPr lang="en-US" dirty="0" smtClean="0"/>
              <a:t>APP – rural continental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KPS – rural continental</a:t>
            </a:r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90675" y="2828925"/>
            <a:ext cx="3638550" cy="523875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19200" y="2181225"/>
            <a:ext cx="3886200" cy="52387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2740" y="5562600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Natural Grouping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continental (no dust)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7125" y="5562600"/>
            <a:ext cx="2552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Natural Grouping</a:t>
            </a:r>
          </a:p>
          <a:p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polluted marine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sys_var1.png"/>
          <p:cNvPicPr>
            <a:picLocks noChangeAspect="1"/>
          </p:cNvPicPr>
          <p:nvPr/>
        </p:nvPicPr>
        <p:blipFill>
          <a:blip r:embed="rId2" cstate="print"/>
          <a:srcRect r="50313" b="48889"/>
          <a:stretch>
            <a:fillRect/>
          </a:stretch>
        </p:blipFill>
        <p:spPr>
          <a:xfrm>
            <a:off x="9525" y="1419225"/>
            <a:ext cx="5512633" cy="42529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548389" y="2921973"/>
            <a:ext cx="22064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Scattering Angstrom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819652" y="3590926"/>
            <a:ext cx="1504948" cy="198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800601" y="4314825"/>
            <a:ext cx="1504949" cy="1228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70880" y="5381625"/>
            <a:ext cx="297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Clean marine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1B72F1"/>
                </a:solidFill>
                <a:latin typeface="Arial" pitchFamily="34" charset="0"/>
                <a:cs typeface="Arial" pitchFamily="34" charset="0"/>
              </a:rPr>
              <a:t>dust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environments are different from other sites and from each other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505450" y="2019302"/>
            <a:ext cx="9526" cy="192404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604477" y="2844553"/>
            <a:ext cx="211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Smaller particles</a:t>
            </a:r>
            <a:endParaRPr lang="en-US" sz="14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200" y="257175"/>
            <a:ext cx="4776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AMY data – Systematic Variability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5" y="866775"/>
            <a:ext cx="684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Approach used by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Delene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Ogren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2002; Andrews et al., 2011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ys_alb1.png"/>
          <p:cNvPicPr>
            <a:picLocks noChangeAspect="1"/>
          </p:cNvPicPr>
          <p:nvPr/>
        </p:nvPicPr>
        <p:blipFill>
          <a:blip r:embed="rId2" cstate="print"/>
          <a:srcRect r="48078" b="50972"/>
          <a:stretch>
            <a:fillRect/>
          </a:stretch>
        </p:blipFill>
        <p:spPr>
          <a:xfrm>
            <a:off x="226200" y="1571625"/>
            <a:ext cx="3860025" cy="2733675"/>
          </a:xfrm>
          <a:prstGeom prst="rect">
            <a:avLst/>
          </a:prstGeom>
        </p:spPr>
      </p:pic>
      <p:pic>
        <p:nvPicPr>
          <p:cNvPr id="6" name="Picture 5" descr="sys_alb2.png"/>
          <p:cNvPicPr>
            <a:picLocks noChangeAspect="1"/>
          </p:cNvPicPr>
          <p:nvPr/>
        </p:nvPicPr>
        <p:blipFill>
          <a:blip r:embed="rId3" cstate="print"/>
          <a:srcRect l="53107" b="51484"/>
          <a:stretch>
            <a:fillRect/>
          </a:stretch>
        </p:blipFill>
        <p:spPr>
          <a:xfrm>
            <a:off x="4762500" y="1600200"/>
            <a:ext cx="3486150" cy="2705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3948954" y="2562225"/>
            <a:ext cx="17707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Absorption Angstrom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21854" y="2590800"/>
            <a:ext cx="17002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Scattering Angstrom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075" y="4378226"/>
            <a:ext cx="25604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THD – clean marine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AMY– polluted marine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GSN – polluted marine</a:t>
            </a:r>
          </a:p>
          <a:p>
            <a:r>
              <a:rPr lang="en-US" dirty="0" smtClean="0">
                <a:solidFill>
                  <a:srgbClr val="D0CB12"/>
                </a:solidFill>
              </a:rPr>
              <a:t>ARN – polluted marine</a:t>
            </a:r>
          </a:p>
          <a:p>
            <a:r>
              <a:rPr lang="en-US" dirty="0" smtClean="0">
                <a:solidFill>
                  <a:srgbClr val="1B72F1"/>
                </a:solidFill>
              </a:rPr>
              <a:t>WLG – high </a:t>
            </a:r>
            <a:r>
              <a:rPr lang="en-US" dirty="0" err="1" smtClean="0">
                <a:solidFill>
                  <a:srgbClr val="1B72F1"/>
                </a:solidFill>
              </a:rPr>
              <a:t>altitude+dust</a:t>
            </a:r>
            <a:endParaRPr lang="en-US" dirty="0" smtClean="0">
              <a:solidFill>
                <a:srgbClr val="1B72F1"/>
              </a:solidFill>
            </a:endParaRPr>
          </a:p>
          <a:p>
            <a:r>
              <a:rPr lang="en-US" dirty="0" smtClean="0">
                <a:solidFill>
                  <a:srgbClr val="009900"/>
                </a:solidFill>
              </a:rPr>
              <a:t>LLN – high </a:t>
            </a:r>
            <a:r>
              <a:rPr lang="en-US" dirty="0" err="1" smtClean="0">
                <a:solidFill>
                  <a:srgbClr val="009900"/>
                </a:solidFill>
              </a:rPr>
              <a:t>altitude+BB</a:t>
            </a:r>
            <a:endParaRPr lang="en-US" dirty="0" smtClean="0">
              <a:solidFill>
                <a:srgbClr val="009900"/>
              </a:solidFill>
            </a:endParaRPr>
          </a:p>
          <a:p>
            <a:r>
              <a:rPr lang="en-US" dirty="0" smtClean="0"/>
              <a:t>APP – rural continental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KPS – rural continental</a:t>
            </a:r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6595" y="4686300"/>
            <a:ext cx="3419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Marine sites and Dust site: </a:t>
            </a:r>
          </a:p>
          <a:p>
            <a:r>
              <a:rPr lang="en-US" dirty="0" smtClean="0"/>
              <a:t>Less absorption </a:t>
            </a:r>
            <a:r>
              <a:rPr lang="en-US" dirty="0" smtClean="0">
                <a:sym typeface="Wingdings" pitchFamily="2" charset="2"/>
              </a:rPr>
              <a:t> bigger particles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91175" y="1647826"/>
            <a:ext cx="2219325" cy="952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10250" y="132397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More absorption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6700" y="1800227"/>
            <a:ext cx="9526" cy="192404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535843" y="2536092"/>
            <a:ext cx="1348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Smaller particles</a:t>
            </a:r>
            <a:endParaRPr lang="en-US" sz="12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458200" y="1771652"/>
            <a:ext cx="9526" cy="1924048"/>
          </a:xfrm>
          <a:prstGeom prst="straightConnector1">
            <a:avLst/>
          </a:prstGeom>
          <a:ln w="38100">
            <a:solidFill>
              <a:srgbClr val="FF33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7406074" y="2538024"/>
            <a:ext cx="1676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Composition change</a:t>
            </a:r>
            <a:endParaRPr lang="en-US" sz="12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47925" y="2486025"/>
            <a:ext cx="1371600" cy="1362075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476626" y="3743325"/>
            <a:ext cx="533399" cy="106680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190625" y="1609726"/>
            <a:ext cx="2219325" cy="952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09700" y="128587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More absorption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72350" y="1657350"/>
            <a:ext cx="828675" cy="81915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7" idx="4"/>
          </p:cNvCxnSpPr>
          <p:nvPr/>
        </p:nvCxnSpPr>
        <p:spPr>
          <a:xfrm flipV="1">
            <a:off x="7781925" y="2476500"/>
            <a:ext cx="4763" cy="3552825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76675" y="5943600"/>
            <a:ext cx="452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Dust site clearly different than other sites, but all sites see changing composition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7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ust_mapannual.png"/>
          <p:cNvPicPr>
            <a:picLocks noChangeAspect="1"/>
          </p:cNvPicPr>
          <p:nvPr/>
        </p:nvPicPr>
        <p:blipFill>
          <a:blip r:embed="rId2" cstate="print"/>
          <a:srcRect t="11454" r="5652" b="8967"/>
          <a:stretch>
            <a:fillRect/>
          </a:stretch>
        </p:blipFill>
        <p:spPr>
          <a:xfrm>
            <a:off x="76200" y="3552824"/>
            <a:ext cx="4742987" cy="3000375"/>
          </a:xfrm>
          <a:prstGeom prst="rect">
            <a:avLst/>
          </a:prstGeom>
        </p:spPr>
      </p:pic>
      <p:pic>
        <p:nvPicPr>
          <p:cNvPr id="4" name="Picture 3" descr="clust_altannu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0800" y="3429000"/>
            <a:ext cx="4213200" cy="315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5" y="559141"/>
            <a:ext cx="91230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5-day back trajectories files at 0, 12 UTC were generated by Dr.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Sangsam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Lee of KMA. 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Clustering of trajectories:</a:t>
            </a:r>
          </a:p>
          <a:p>
            <a:pPr>
              <a:buFont typeface="Wingdings"/>
              <a:buChar char="à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Clusters based on latitude, longitude and altitude vectors of individual trajectories</a:t>
            </a:r>
          </a:p>
          <a:p>
            <a:pPr>
              <a:buFont typeface="Wingdings"/>
              <a:buChar char="à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k-means clustering (as implemented in IDL graphical programming language)</a:t>
            </a:r>
          </a:p>
          <a:p>
            <a:pPr>
              <a:buFont typeface="Wingdings"/>
              <a:buChar char="à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Minimizes variability within cluster, maximizes variability among clusters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8475" y="142875"/>
            <a:ext cx="3100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Trajectory Clustering 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" y="260985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Example output: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5" y="312420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Latitude/Longitude mapping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1242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Altitude time series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29150" y="5457825"/>
            <a:ext cx="781050" cy="590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400300" y="5857875"/>
            <a:ext cx="723900" cy="209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0400" y="584835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Black line is cluster median.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0328" y="4236"/>
            <a:ext cx="2325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Talk Outline</a:t>
            </a:r>
            <a:endParaRPr lang="en-US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989" y="1037968"/>
            <a:ext cx="86373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Overview of NOAA collaborative aerosol network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Description of collaborative aerosol measurements at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Anmyeon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-do (AMY)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Temporal climatology of aerosol properties at AMY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Systematic relationships between aerosol properties at AMY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Preliminary air mass analysis and relationship to aerosol properties at AMY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Future work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73225"/>
            <a:ext cx="3181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Note:</a:t>
            </a:r>
          </a:p>
          <a:p>
            <a:r>
              <a:rPr lang="en-US" sz="1600" dirty="0" smtClean="0"/>
              <a:t>‘annual’ covers Nov 2011-June 2012</a:t>
            </a:r>
            <a:endParaRPr lang="en-US" sz="1600" dirty="0"/>
          </a:p>
        </p:txBody>
      </p:sp>
      <p:pic>
        <p:nvPicPr>
          <p:cNvPr id="6" name="Picture 5" descr="clust_altannual.png"/>
          <p:cNvPicPr>
            <a:picLocks noChangeAspect="1"/>
          </p:cNvPicPr>
          <p:nvPr/>
        </p:nvPicPr>
        <p:blipFill>
          <a:blip r:embed="rId2" cstate="print"/>
          <a:srcRect l="-421" b="2400"/>
          <a:stretch>
            <a:fillRect/>
          </a:stretch>
        </p:blipFill>
        <p:spPr>
          <a:xfrm>
            <a:off x="200025" y="723900"/>
            <a:ext cx="4181475" cy="304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33725" y="1857375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5275" y="1857375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43075" y="3419475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3429000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43075" y="1857375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um_altannual.png"/>
          <p:cNvPicPr>
            <a:picLocks noChangeAspect="1"/>
          </p:cNvPicPr>
          <p:nvPr/>
        </p:nvPicPr>
        <p:blipFill>
          <a:blip r:embed="rId3" cstate="print"/>
          <a:srcRect l="13396" t="14861" r="40614" b="39436"/>
          <a:stretch>
            <a:fillRect/>
          </a:stretch>
        </p:blipFill>
        <p:spPr>
          <a:xfrm>
            <a:off x="4943475" y="685800"/>
            <a:ext cx="3923391" cy="29241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3625" y="142875"/>
            <a:ext cx="431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Trajectory Clustering - Annual 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00" y="3870325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123950" y="23526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6500" y="2362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89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7625" y="7524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90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9825" y="7715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133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8700" y="79057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575" y="4238625"/>
            <a:ext cx="3571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Pink (low altitude) most common in warm season.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Green&amp;Blue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most common in cold season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Gray occurs throughout year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81175" y="3152775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6725" y="3152775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1590675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19275" y="1600200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0400" y="1600200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j_region_turnbull.png"/>
          <p:cNvPicPr>
            <a:picLocks noChangeAspect="1"/>
          </p:cNvPicPr>
          <p:nvPr/>
        </p:nvPicPr>
        <p:blipFill>
          <a:blip r:embed="rId2" cstate="print"/>
          <a:srcRect l="25222" t="17639" r="27667" b="15417"/>
          <a:stretch>
            <a:fillRect/>
          </a:stretch>
        </p:blipFill>
        <p:spPr>
          <a:xfrm>
            <a:off x="981075" y="1114425"/>
            <a:ext cx="4038600" cy="459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8775" y="1171575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Previous air mass analysis 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Turnbull et al., 2011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for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Taean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peninsula suggests: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Ann	Win 	Sum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RPCN	60%	80%	40%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RPCS	5%		10%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LK	30%		40%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OBG	5%		10%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northern China (RPCN) is primary air mass source to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Taean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peninsula except in summer.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3325" y="2867025"/>
            <a:ext cx="81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(Local)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9" y="4648200"/>
            <a:ext cx="220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OceanBackground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706127" y="1143512"/>
            <a:ext cx="1503798" cy="2028313"/>
          </a:xfrm>
          <a:custGeom>
            <a:avLst/>
            <a:gdLst>
              <a:gd name="connsiteX0" fmla="*/ 17898 w 1503798"/>
              <a:gd name="connsiteY0" fmla="*/ 9013 h 2028313"/>
              <a:gd name="connsiteX1" fmla="*/ 84573 w 1503798"/>
              <a:gd name="connsiteY1" fmla="*/ 37588 h 2028313"/>
              <a:gd name="connsiteX2" fmla="*/ 198873 w 1503798"/>
              <a:gd name="connsiteY2" fmla="*/ 66163 h 2028313"/>
              <a:gd name="connsiteX3" fmla="*/ 227448 w 1503798"/>
              <a:gd name="connsiteY3" fmla="*/ 123313 h 2028313"/>
              <a:gd name="connsiteX4" fmla="*/ 256023 w 1503798"/>
              <a:gd name="connsiteY4" fmla="*/ 189988 h 2028313"/>
              <a:gd name="connsiteX5" fmla="*/ 332223 w 1503798"/>
              <a:gd name="connsiteY5" fmla="*/ 237613 h 2028313"/>
              <a:gd name="connsiteX6" fmla="*/ 351273 w 1503798"/>
              <a:gd name="connsiteY6" fmla="*/ 266188 h 2028313"/>
              <a:gd name="connsiteX7" fmla="*/ 408423 w 1503798"/>
              <a:gd name="connsiteY7" fmla="*/ 294763 h 2028313"/>
              <a:gd name="connsiteX8" fmla="*/ 417948 w 1503798"/>
              <a:gd name="connsiteY8" fmla="*/ 323338 h 2028313"/>
              <a:gd name="connsiteX9" fmla="*/ 389373 w 1503798"/>
              <a:gd name="connsiteY9" fmla="*/ 399538 h 2028313"/>
              <a:gd name="connsiteX10" fmla="*/ 398898 w 1503798"/>
              <a:gd name="connsiteY10" fmla="*/ 428113 h 2028313"/>
              <a:gd name="connsiteX11" fmla="*/ 532248 w 1503798"/>
              <a:gd name="connsiteY11" fmla="*/ 456688 h 2028313"/>
              <a:gd name="connsiteX12" fmla="*/ 598923 w 1503798"/>
              <a:gd name="connsiteY12" fmla="*/ 504313 h 2028313"/>
              <a:gd name="connsiteX13" fmla="*/ 646548 w 1503798"/>
              <a:gd name="connsiteY13" fmla="*/ 542413 h 2028313"/>
              <a:gd name="connsiteX14" fmla="*/ 722748 w 1503798"/>
              <a:gd name="connsiteY14" fmla="*/ 580513 h 2028313"/>
              <a:gd name="connsiteX15" fmla="*/ 751323 w 1503798"/>
              <a:gd name="connsiteY15" fmla="*/ 609088 h 2028313"/>
              <a:gd name="connsiteX16" fmla="*/ 779898 w 1503798"/>
              <a:gd name="connsiteY16" fmla="*/ 618613 h 2028313"/>
              <a:gd name="connsiteX17" fmla="*/ 798948 w 1503798"/>
              <a:gd name="connsiteY17" fmla="*/ 647188 h 2028313"/>
              <a:gd name="connsiteX18" fmla="*/ 827523 w 1503798"/>
              <a:gd name="connsiteY18" fmla="*/ 666238 h 2028313"/>
              <a:gd name="connsiteX19" fmla="*/ 837048 w 1503798"/>
              <a:gd name="connsiteY19" fmla="*/ 694813 h 2028313"/>
              <a:gd name="connsiteX20" fmla="*/ 856098 w 1503798"/>
              <a:gd name="connsiteY20" fmla="*/ 723388 h 2028313"/>
              <a:gd name="connsiteX21" fmla="*/ 875148 w 1503798"/>
              <a:gd name="connsiteY21" fmla="*/ 780538 h 2028313"/>
              <a:gd name="connsiteX22" fmla="*/ 894198 w 1503798"/>
              <a:gd name="connsiteY22" fmla="*/ 818638 h 2028313"/>
              <a:gd name="connsiteX23" fmla="*/ 913248 w 1503798"/>
              <a:gd name="connsiteY23" fmla="*/ 875788 h 2028313"/>
              <a:gd name="connsiteX24" fmla="*/ 922773 w 1503798"/>
              <a:gd name="connsiteY24" fmla="*/ 904363 h 2028313"/>
              <a:gd name="connsiteX25" fmla="*/ 932298 w 1503798"/>
              <a:gd name="connsiteY25" fmla="*/ 932938 h 2028313"/>
              <a:gd name="connsiteX26" fmla="*/ 941823 w 1503798"/>
              <a:gd name="connsiteY26" fmla="*/ 980563 h 2028313"/>
              <a:gd name="connsiteX27" fmla="*/ 960873 w 1503798"/>
              <a:gd name="connsiteY27" fmla="*/ 1009138 h 2028313"/>
              <a:gd name="connsiteX28" fmla="*/ 970398 w 1503798"/>
              <a:gd name="connsiteY28" fmla="*/ 1037713 h 2028313"/>
              <a:gd name="connsiteX29" fmla="*/ 998973 w 1503798"/>
              <a:gd name="connsiteY29" fmla="*/ 1066288 h 2028313"/>
              <a:gd name="connsiteX30" fmla="*/ 1008498 w 1503798"/>
              <a:gd name="connsiteY30" fmla="*/ 1094863 h 2028313"/>
              <a:gd name="connsiteX31" fmla="*/ 1046598 w 1503798"/>
              <a:gd name="connsiteY31" fmla="*/ 1152013 h 2028313"/>
              <a:gd name="connsiteX32" fmla="*/ 1056123 w 1503798"/>
              <a:gd name="connsiteY32" fmla="*/ 1180588 h 2028313"/>
              <a:gd name="connsiteX33" fmla="*/ 1075173 w 1503798"/>
              <a:gd name="connsiteY33" fmla="*/ 1275838 h 2028313"/>
              <a:gd name="connsiteX34" fmla="*/ 1094223 w 1503798"/>
              <a:gd name="connsiteY34" fmla="*/ 1304413 h 2028313"/>
              <a:gd name="connsiteX35" fmla="*/ 1122798 w 1503798"/>
              <a:gd name="connsiteY35" fmla="*/ 1313938 h 2028313"/>
              <a:gd name="connsiteX36" fmla="*/ 1141848 w 1503798"/>
              <a:gd name="connsiteY36" fmla="*/ 1352038 h 2028313"/>
              <a:gd name="connsiteX37" fmla="*/ 1170423 w 1503798"/>
              <a:gd name="connsiteY37" fmla="*/ 1409188 h 2028313"/>
              <a:gd name="connsiteX38" fmla="*/ 1227573 w 1503798"/>
              <a:gd name="connsiteY38" fmla="*/ 1447288 h 2028313"/>
              <a:gd name="connsiteX39" fmla="*/ 1246623 w 1503798"/>
              <a:gd name="connsiteY39" fmla="*/ 1475863 h 2028313"/>
              <a:gd name="connsiteX40" fmla="*/ 1256148 w 1503798"/>
              <a:gd name="connsiteY40" fmla="*/ 1552063 h 2028313"/>
              <a:gd name="connsiteX41" fmla="*/ 1265673 w 1503798"/>
              <a:gd name="connsiteY41" fmla="*/ 1580638 h 2028313"/>
              <a:gd name="connsiteX42" fmla="*/ 1303773 w 1503798"/>
              <a:gd name="connsiteY42" fmla="*/ 1685413 h 2028313"/>
              <a:gd name="connsiteX43" fmla="*/ 1332348 w 1503798"/>
              <a:gd name="connsiteY43" fmla="*/ 1704463 h 2028313"/>
              <a:gd name="connsiteX44" fmla="*/ 1351398 w 1503798"/>
              <a:gd name="connsiteY44" fmla="*/ 1733038 h 2028313"/>
              <a:gd name="connsiteX45" fmla="*/ 1379973 w 1503798"/>
              <a:gd name="connsiteY45" fmla="*/ 1818763 h 2028313"/>
              <a:gd name="connsiteX46" fmla="*/ 1389498 w 1503798"/>
              <a:gd name="connsiteY46" fmla="*/ 1847338 h 2028313"/>
              <a:gd name="connsiteX47" fmla="*/ 1399023 w 1503798"/>
              <a:gd name="connsiteY47" fmla="*/ 1875913 h 2028313"/>
              <a:gd name="connsiteX48" fmla="*/ 1427598 w 1503798"/>
              <a:gd name="connsiteY48" fmla="*/ 1904488 h 2028313"/>
              <a:gd name="connsiteX49" fmla="*/ 1484748 w 1503798"/>
              <a:gd name="connsiteY49" fmla="*/ 1942588 h 2028313"/>
              <a:gd name="connsiteX50" fmla="*/ 1494273 w 1503798"/>
              <a:gd name="connsiteY50" fmla="*/ 1971163 h 2028313"/>
              <a:gd name="connsiteX51" fmla="*/ 1503798 w 1503798"/>
              <a:gd name="connsiteY51" fmla="*/ 2028313 h 202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03798" h="2028313">
                <a:moveTo>
                  <a:pt x="17898" y="9013"/>
                </a:moveTo>
                <a:cubicBezTo>
                  <a:pt x="118684" y="34209"/>
                  <a:pt x="0" y="0"/>
                  <a:pt x="84573" y="37588"/>
                </a:cubicBezTo>
                <a:cubicBezTo>
                  <a:pt x="129856" y="57714"/>
                  <a:pt x="150950" y="58176"/>
                  <a:pt x="198873" y="66163"/>
                </a:cubicBezTo>
                <a:cubicBezTo>
                  <a:pt x="222814" y="137987"/>
                  <a:pt x="190519" y="49455"/>
                  <a:pt x="227448" y="123313"/>
                </a:cubicBezTo>
                <a:cubicBezTo>
                  <a:pt x="237559" y="143535"/>
                  <a:pt x="238004" y="173771"/>
                  <a:pt x="256023" y="189988"/>
                </a:cubicBezTo>
                <a:cubicBezTo>
                  <a:pt x="278287" y="210025"/>
                  <a:pt x="332223" y="237613"/>
                  <a:pt x="332223" y="237613"/>
                </a:cubicBezTo>
                <a:cubicBezTo>
                  <a:pt x="338573" y="247138"/>
                  <a:pt x="343178" y="258093"/>
                  <a:pt x="351273" y="266188"/>
                </a:cubicBezTo>
                <a:cubicBezTo>
                  <a:pt x="369737" y="284652"/>
                  <a:pt x="385182" y="287016"/>
                  <a:pt x="408423" y="294763"/>
                </a:cubicBezTo>
                <a:cubicBezTo>
                  <a:pt x="411598" y="304288"/>
                  <a:pt x="417948" y="313298"/>
                  <a:pt x="417948" y="323338"/>
                </a:cubicBezTo>
                <a:cubicBezTo>
                  <a:pt x="417948" y="364533"/>
                  <a:pt x="409081" y="369977"/>
                  <a:pt x="389373" y="399538"/>
                </a:cubicBezTo>
                <a:cubicBezTo>
                  <a:pt x="392548" y="409063"/>
                  <a:pt x="392626" y="420273"/>
                  <a:pt x="398898" y="428113"/>
                </a:cubicBezTo>
                <a:cubicBezTo>
                  <a:pt x="427586" y="463973"/>
                  <a:pt x="505114" y="454221"/>
                  <a:pt x="532248" y="456688"/>
                </a:cubicBezTo>
                <a:cubicBezTo>
                  <a:pt x="548473" y="467505"/>
                  <a:pt x="587108" y="492498"/>
                  <a:pt x="598923" y="504313"/>
                </a:cubicBezTo>
                <a:cubicBezTo>
                  <a:pt x="642007" y="547397"/>
                  <a:pt x="590918" y="523870"/>
                  <a:pt x="646548" y="542413"/>
                </a:cubicBezTo>
                <a:cubicBezTo>
                  <a:pt x="716941" y="612806"/>
                  <a:pt x="625414" y="531846"/>
                  <a:pt x="722748" y="580513"/>
                </a:cubicBezTo>
                <a:cubicBezTo>
                  <a:pt x="734796" y="586537"/>
                  <a:pt x="740115" y="601616"/>
                  <a:pt x="751323" y="609088"/>
                </a:cubicBezTo>
                <a:cubicBezTo>
                  <a:pt x="759677" y="614657"/>
                  <a:pt x="770373" y="615438"/>
                  <a:pt x="779898" y="618613"/>
                </a:cubicBezTo>
                <a:cubicBezTo>
                  <a:pt x="786248" y="628138"/>
                  <a:pt x="790853" y="639093"/>
                  <a:pt x="798948" y="647188"/>
                </a:cubicBezTo>
                <a:cubicBezTo>
                  <a:pt x="807043" y="655283"/>
                  <a:pt x="820372" y="657299"/>
                  <a:pt x="827523" y="666238"/>
                </a:cubicBezTo>
                <a:cubicBezTo>
                  <a:pt x="833795" y="674078"/>
                  <a:pt x="832558" y="685833"/>
                  <a:pt x="837048" y="694813"/>
                </a:cubicBezTo>
                <a:cubicBezTo>
                  <a:pt x="842168" y="705052"/>
                  <a:pt x="851449" y="712927"/>
                  <a:pt x="856098" y="723388"/>
                </a:cubicBezTo>
                <a:cubicBezTo>
                  <a:pt x="864253" y="741738"/>
                  <a:pt x="866168" y="762577"/>
                  <a:pt x="875148" y="780538"/>
                </a:cubicBezTo>
                <a:cubicBezTo>
                  <a:pt x="881498" y="793238"/>
                  <a:pt x="888925" y="805455"/>
                  <a:pt x="894198" y="818638"/>
                </a:cubicBezTo>
                <a:cubicBezTo>
                  <a:pt x="901656" y="837282"/>
                  <a:pt x="906898" y="856738"/>
                  <a:pt x="913248" y="875788"/>
                </a:cubicBezTo>
                <a:lnTo>
                  <a:pt x="922773" y="904363"/>
                </a:lnTo>
                <a:cubicBezTo>
                  <a:pt x="925948" y="913888"/>
                  <a:pt x="930329" y="923093"/>
                  <a:pt x="932298" y="932938"/>
                </a:cubicBezTo>
                <a:cubicBezTo>
                  <a:pt x="935473" y="948813"/>
                  <a:pt x="936139" y="965404"/>
                  <a:pt x="941823" y="980563"/>
                </a:cubicBezTo>
                <a:cubicBezTo>
                  <a:pt x="945843" y="991282"/>
                  <a:pt x="955753" y="998899"/>
                  <a:pt x="960873" y="1009138"/>
                </a:cubicBezTo>
                <a:cubicBezTo>
                  <a:pt x="965363" y="1018118"/>
                  <a:pt x="964829" y="1029359"/>
                  <a:pt x="970398" y="1037713"/>
                </a:cubicBezTo>
                <a:cubicBezTo>
                  <a:pt x="977870" y="1048921"/>
                  <a:pt x="989448" y="1056763"/>
                  <a:pt x="998973" y="1066288"/>
                </a:cubicBezTo>
                <a:cubicBezTo>
                  <a:pt x="1002148" y="1075813"/>
                  <a:pt x="1003622" y="1086086"/>
                  <a:pt x="1008498" y="1094863"/>
                </a:cubicBezTo>
                <a:cubicBezTo>
                  <a:pt x="1019617" y="1114877"/>
                  <a:pt x="1039358" y="1130293"/>
                  <a:pt x="1046598" y="1152013"/>
                </a:cubicBezTo>
                <a:lnTo>
                  <a:pt x="1056123" y="1180588"/>
                </a:lnTo>
                <a:cubicBezTo>
                  <a:pt x="1059633" y="1205159"/>
                  <a:pt x="1061873" y="1249239"/>
                  <a:pt x="1075173" y="1275838"/>
                </a:cubicBezTo>
                <a:cubicBezTo>
                  <a:pt x="1080293" y="1286077"/>
                  <a:pt x="1085284" y="1297262"/>
                  <a:pt x="1094223" y="1304413"/>
                </a:cubicBezTo>
                <a:cubicBezTo>
                  <a:pt x="1102063" y="1310685"/>
                  <a:pt x="1113273" y="1310763"/>
                  <a:pt x="1122798" y="1313938"/>
                </a:cubicBezTo>
                <a:cubicBezTo>
                  <a:pt x="1129148" y="1326638"/>
                  <a:pt x="1136255" y="1338987"/>
                  <a:pt x="1141848" y="1352038"/>
                </a:cubicBezTo>
                <a:cubicBezTo>
                  <a:pt x="1151748" y="1375139"/>
                  <a:pt x="1149503" y="1390883"/>
                  <a:pt x="1170423" y="1409188"/>
                </a:cubicBezTo>
                <a:cubicBezTo>
                  <a:pt x="1187653" y="1424265"/>
                  <a:pt x="1227573" y="1447288"/>
                  <a:pt x="1227573" y="1447288"/>
                </a:cubicBezTo>
                <a:cubicBezTo>
                  <a:pt x="1233923" y="1456813"/>
                  <a:pt x="1243611" y="1464819"/>
                  <a:pt x="1246623" y="1475863"/>
                </a:cubicBezTo>
                <a:cubicBezTo>
                  <a:pt x="1253358" y="1500559"/>
                  <a:pt x="1251569" y="1526878"/>
                  <a:pt x="1256148" y="1552063"/>
                </a:cubicBezTo>
                <a:cubicBezTo>
                  <a:pt x="1257944" y="1561941"/>
                  <a:pt x="1263031" y="1570952"/>
                  <a:pt x="1265673" y="1580638"/>
                </a:cubicBezTo>
                <a:cubicBezTo>
                  <a:pt x="1275831" y="1617883"/>
                  <a:pt x="1275302" y="1656942"/>
                  <a:pt x="1303773" y="1685413"/>
                </a:cubicBezTo>
                <a:cubicBezTo>
                  <a:pt x="1311868" y="1693508"/>
                  <a:pt x="1322823" y="1698113"/>
                  <a:pt x="1332348" y="1704463"/>
                </a:cubicBezTo>
                <a:cubicBezTo>
                  <a:pt x="1338698" y="1713988"/>
                  <a:pt x="1346749" y="1722577"/>
                  <a:pt x="1351398" y="1733038"/>
                </a:cubicBezTo>
                <a:lnTo>
                  <a:pt x="1379973" y="1818763"/>
                </a:lnTo>
                <a:lnTo>
                  <a:pt x="1389498" y="1847338"/>
                </a:lnTo>
                <a:cubicBezTo>
                  <a:pt x="1392673" y="1856863"/>
                  <a:pt x="1391923" y="1868813"/>
                  <a:pt x="1399023" y="1875913"/>
                </a:cubicBezTo>
                <a:cubicBezTo>
                  <a:pt x="1408548" y="1885438"/>
                  <a:pt x="1416965" y="1896218"/>
                  <a:pt x="1427598" y="1904488"/>
                </a:cubicBezTo>
                <a:cubicBezTo>
                  <a:pt x="1445670" y="1918544"/>
                  <a:pt x="1484748" y="1942588"/>
                  <a:pt x="1484748" y="1942588"/>
                </a:cubicBezTo>
                <a:cubicBezTo>
                  <a:pt x="1487923" y="1952113"/>
                  <a:pt x="1492095" y="1961362"/>
                  <a:pt x="1494273" y="1971163"/>
                </a:cubicBezTo>
                <a:cubicBezTo>
                  <a:pt x="1498463" y="1990016"/>
                  <a:pt x="1503798" y="2028313"/>
                  <a:pt x="1503798" y="2028313"/>
                </a:cubicBezTo>
              </a:path>
            </a:pathLst>
          </a:cu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825" y="819150"/>
            <a:ext cx="1943100" cy="2343150"/>
          </a:xfrm>
          <a:custGeom>
            <a:avLst/>
            <a:gdLst>
              <a:gd name="connsiteX0" fmla="*/ 0 w 1943100"/>
              <a:gd name="connsiteY0" fmla="*/ 0 h 2343150"/>
              <a:gd name="connsiteX1" fmla="*/ 57150 w 1943100"/>
              <a:gd name="connsiteY1" fmla="*/ 47625 h 2343150"/>
              <a:gd name="connsiteX2" fmla="*/ 95250 w 1943100"/>
              <a:gd name="connsiteY2" fmla="*/ 104775 h 2343150"/>
              <a:gd name="connsiteX3" fmla="*/ 152400 w 1943100"/>
              <a:gd name="connsiteY3" fmla="*/ 123825 h 2343150"/>
              <a:gd name="connsiteX4" fmla="*/ 180975 w 1943100"/>
              <a:gd name="connsiteY4" fmla="*/ 133350 h 2343150"/>
              <a:gd name="connsiteX5" fmla="*/ 209550 w 1943100"/>
              <a:gd name="connsiteY5" fmla="*/ 161925 h 2343150"/>
              <a:gd name="connsiteX6" fmla="*/ 238125 w 1943100"/>
              <a:gd name="connsiteY6" fmla="*/ 219075 h 2343150"/>
              <a:gd name="connsiteX7" fmla="*/ 276225 w 1943100"/>
              <a:gd name="connsiteY7" fmla="*/ 228600 h 2343150"/>
              <a:gd name="connsiteX8" fmla="*/ 304800 w 1943100"/>
              <a:gd name="connsiteY8" fmla="*/ 238125 h 2343150"/>
              <a:gd name="connsiteX9" fmla="*/ 333375 w 1943100"/>
              <a:gd name="connsiteY9" fmla="*/ 266700 h 2343150"/>
              <a:gd name="connsiteX10" fmla="*/ 371475 w 1943100"/>
              <a:gd name="connsiteY10" fmla="*/ 323850 h 2343150"/>
              <a:gd name="connsiteX11" fmla="*/ 400050 w 1943100"/>
              <a:gd name="connsiteY11" fmla="*/ 409575 h 2343150"/>
              <a:gd name="connsiteX12" fmla="*/ 409575 w 1943100"/>
              <a:gd name="connsiteY12" fmla="*/ 438150 h 2343150"/>
              <a:gd name="connsiteX13" fmla="*/ 447675 w 1943100"/>
              <a:gd name="connsiteY13" fmla="*/ 495300 h 2343150"/>
              <a:gd name="connsiteX14" fmla="*/ 476250 w 1943100"/>
              <a:gd name="connsiteY14" fmla="*/ 514350 h 2343150"/>
              <a:gd name="connsiteX15" fmla="*/ 495300 w 1943100"/>
              <a:gd name="connsiteY15" fmla="*/ 609600 h 2343150"/>
              <a:gd name="connsiteX16" fmla="*/ 514350 w 1943100"/>
              <a:gd name="connsiteY16" fmla="*/ 638175 h 2343150"/>
              <a:gd name="connsiteX17" fmla="*/ 542925 w 1943100"/>
              <a:gd name="connsiteY17" fmla="*/ 647700 h 2343150"/>
              <a:gd name="connsiteX18" fmla="*/ 561975 w 1943100"/>
              <a:gd name="connsiteY18" fmla="*/ 685800 h 2343150"/>
              <a:gd name="connsiteX19" fmla="*/ 581025 w 1943100"/>
              <a:gd name="connsiteY19" fmla="*/ 714375 h 2343150"/>
              <a:gd name="connsiteX20" fmla="*/ 590550 w 1943100"/>
              <a:gd name="connsiteY20" fmla="*/ 742950 h 2343150"/>
              <a:gd name="connsiteX21" fmla="*/ 619125 w 1943100"/>
              <a:gd name="connsiteY21" fmla="*/ 771525 h 2343150"/>
              <a:gd name="connsiteX22" fmla="*/ 666750 w 1943100"/>
              <a:gd name="connsiteY22" fmla="*/ 819150 h 2343150"/>
              <a:gd name="connsiteX23" fmla="*/ 733425 w 1943100"/>
              <a:gd name="connsiteY23" fmla="*/ 838200 h 2343150"/>
              <a:gd name="connsiteX24" fmla="*/ 771525 w 1943100"/>
              <a:gd name="connsiteY24" fmla="*/ 857250 h 2343150"/>
              <a:gd name="connsiteX25" fmla="*/ 781050 w 1943100"/>
              <a:gd name="connsiteY25" fmla="*/ 885825 h 2343150"/>
              <a:gd name="connsiteX26" fmla="*/ 866775 w 1943100"/>
              <a:gd name="connsiteY26" fmla="*/ 962025 h 2343150"/>
              <a:gd name="connsiteX27" fmla="*/ 895350 w 1943100"/>
              <a:gd name="connsiteY27" fmla="*/ 990600 h 2343150"/>
              <a:gd name="connsiteX28" fmla="*/ 933450 w 1943100"/>
              <a:gd name="connsiteY28" fmla="*/ 1076325 h 2343150"/>
              <a:gd name="connsiteX29" fmla="*/ 942975 w 1943100"/>
              <a:gd name="connsiteY29" fmla="*/ 1104900 h 2343150"/>
              <a:gd name="connsiteX30" fmla="*/ 1000125 w 1943100"/>
              <a:gd name="connsiteY30" fmla="*/ 1143000 h 2343150"/>
              <a:gd name="connsiteX31" fmla="*/ 1057275 w 1943100"/>
              <a:gd name="connsiteY31" fmla="*/ 1181100 h 2343150"/>
              <a:gd name="connsiteX32" fmla="*/ 1085850 w 1943100"/>
              <a:gd name="connsiteY32" fmla="*/ 1200150 h 2343150"/>
              <a:gd name="connsiteX33" fmla="*/ 1114425 w 1943100"/>
              <a:gd name="connsiteY33" fmla="*/ 1209675 h 2343150"/>
              <a:gd name="connsiteX34" fmla="*/ 1181100 w 1943100"/>
              <a:gd name="connsiteY34" fmla="*/ 1257300 h 2343150"/>
              <a:gd name="connsiteX35" fmla="*/ 1209675 w 1943100"/>
              <a:gd name="connsiteY35" fmla="*/ 1266825 h 2343150"/>
              <a:gd name="connsiteX36" fmla="*/ 1238250 w 1943100"/>
              <a:gd name="connsiteY36" fmla="*/ 1295400 h 2343150"/>
              <a:gd name="connsiteX37" fmla="*/ 1266825 w 1943100"/>
              <a:gd name="connsiteY37" fmla="*/ 1304925 h 2343150"/>
              <a:gd name="connsiteX38" fmla="*/ 1285875 w 1943100"/>
              <a:gd name="connsiteY38" fmla="*/ 1333500 h 2343150"/>
              <a:gd name="connsiteX39" fmla="*/ 1323975 w 1943100"/>
              <a:gd name="connsiteY39" fmla="*/ 1371600 h 2343150"/>
              <a:gd name="connsiteX40" fmla="*/ 1362075 w 1943100"/>
              <a:gd name="connsiteY40" fmla="*/ 1428750 h 2343150"/>
              <a:gd name="connsiteX41" fmla="*/ 1390650 w 1943100"/>
              <a:gd name="connsiteY41" fmla="*/ 1495425 h 2343150"/>
              <a:gd name="connsiteX42" fmla="*/ 1428750 w 1943100"/>
              <a:gd name="connsiteY42" fmla="*/ 1524000 h 2343150"/>
              <a:gd name="connsiteX43" fmla="*/ 1457325 w 1943100"/>
              <a:gd name="connsiteY43" fmla="*/ 1552575 h 2343150"/>
              <a:gd name="connsiteX44" fmla="*/ 1514475 w 1943100"/>
              <a:gd name="connsiteY44" fmla="*/ 1571625 h 2343150"/>
              <a:gd name="connsiteX45" fmla="*/ 1581150 w 1943100"/>
              <a:gd name="connsiteY45" fmla="*/ 1600200 h 2343150"/>
              <a:gd name="connsiteX46" fmla="*/ 1600200 w 1943100"/>
              <a:gd name="connsiteY46" fmla="*/ 1666875 h 2343150"/>
              <a:gd name="connsiteX47" fmla="*/ 1609725 w 1943100"/>
              <a:gd name="connsiteY47" fmla="*/ 1704975 h 2343150"/>
              <a:gd name="connsiteX48" fmla="*/ 1619250 w 1943100"/>
              <a:gd name="connsiteY48" fmla="*/ 1733550 h 2343150"/>
              <a:gd name="connsiteX49" fmla="*/ 1628775 w 1943100"/>
              <a:gd name="connsiteY49" fmla="*/ 1771650 h 2343150"/>
              <a:gd name="connsiteX50" fmla="*/ 1666875 w 1943100"/>
              <a:gd name="connsiteY50" fmla="*/ 1838325 h 2343150"/>
              <a:gd name="connsiteX51" fmla="*/ 1685925 w 1943100"/>
              <a:gd name="connsiteY51" fmla="*/ 1895475 h 2343150"/>
              <a:gd name="connsiteX52" fmla="*/ 1704975 w 1943100"/>
              <a:gd name="connsiteY52" fmla="*/ 1952625 h 2343150"/>
              <a:gd name="connsiteX53" fmla="*/ 1714500 w 1943100"/>
              <a:gd name="connsiteY53" fmla="*/ 1981200 h 2343150"/>
              <a:gd name="connsiteX54" fmla="*/ 1752600 w 1943100"/>
              <a:gd name="connsiteY54" fmla="*/ 2038350 h 2343150"/>
              <a:gd name="connsiteX55" fmla="*/ 1790700 w 1943100"/>
              <a:gd name="connsiteY55" fmla="*/ 2066925 h 2343150"/>
              <a:gd name="connsiteX56" fmla="*/ 1809750 w 1943100"/>
              <a:gd name="connsiteY56" fmla="*/ 2133600 h 2343150"/>
              <a:gd name="connsiteX57" fmla="*/ 1847850 w 1943100"/>
              <a:gd name="connsiteY57" fmla="*/ 2190750 h 2343150"/>
              <a:gd name="connsiteX58" fmla="*/ 1857375 w 1943100"/>
              <a:gd name="connsiteY58" fmla="*/ 2219325 h 2343150"/>
              <a:gd name="connsiteX59" fmla="*/ 1885950 w 1943100"/>
              <a:gd name="connsiteY59" fmla="*/ 2247900 h 2343150"/>
              <a:gd name="connsiteX60" fmla="*/ 1924050 w 1943100"/>
              <a:gd name="connsiteY60" fmla="*/ 2305050 h 2343150"/>
              <a:gd name="connsiteX61" fmla="*/ 1943100 w 1943100"/>
              <a:gd name="connsiteY61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943100" h="2343150">
                <a:moveTo>
                  <a:pt x="0" y="0"/>
                </a:moveTo>
                <a:cubicBezTo>
                  <a:pt x="21085" y="14057"/>
                  <a:pt x="42482" y="25623"/>
                  <a:pt x="57150" y="47625"/>
                </a:cubicBezTo>
                <a:cubicBezTo>
                  <a:pt x="80315" y="82373"/>
                  <a:pt x="46990" y="77964"/>
                  <a:pt x="95250" y="104775"/>
                </a:cubicBezTo>
                <a:cubicBezTo>
                  <a:pt x="112803" y="114527"/>
                  <a:pt x="133350" y="117475"/>
                  <a:pt x="152400" y="123825"/>
                </a:cubicBezTo>
                <a:lnTo>
                  <a:pt x="180975" y="133350"/>
                </a:lnTo>
                <a:cubicBezTo>
                  <a:pt x="190500" y="142875"/>
                  <a:pt x="202078" y="150717"/>
                  <a:pt x="209550" y="161925"/>
                </a:cubicBezTo>
                <a:cubicBezTo>
                  <a:pt x="224764" y="184745"/>
                  <a:pt x="211147" y="201090"/>
                  <a:pt x="238125" y="219075"/>
                </a:cubicBezTo>
                <a:cubicBezTo>
                  <a:pt x="249017" y="226337"/>
                  <a:pt x="263638" y="225004"/>
                  <a:pt x="276225" y="228600"/>
                </a:cubicBezTo>
                <a:cubicBezTo>
                  <a:pt x="285879" y="231358"/>
                  <a:pt x="295275" y="234950"/>
                  <a:pt x="304800" y="238125"/>
                </a:cubicBezTo>
                <a:cubicBezTo>
                  <a:pt x="314325" y="247650"/>
                  <a:pt x="325903" y="255492"/>
                  <a:pt x="333375" y="266700"/>
                </a:cubicBezTo>
                <a:cubicBezTo>
                  <a:pt x="388514" y="349408"/>
                  <a:pt x="280318" y="232693"/>
                  <a:pt x="371475" y="323850"/>
                </a:cubicBezTo>
                <a:cubicBezTo>
                  <a:pt x="387435" y="387691"/>
                  <a:pt x="373149" y="337840"/>
                  <a:pt x="400050" y="409575"/>
                </a:cubicBezTo>
                <a:cubicBezTo>
                  <a:pt x="403575" y="418976"/>
                  <a:pt x="404699" y="429373"/>
                  <a:pt x="409575" y="438150"/>
                </a:cubicBezTo>
                <a:cubicBezTo>
                  <a:pt x="420694" y="458164"/>
                  <a:pt x="428625" y="482600"/>
                  <a:pt x="447675" y="495300"/>
                </a:cubicBezTo>
                <a:lnTo>
                  <a:pt x="476250" y="514350"/>
                </a:lnTo>
                <a:cubicBezTo>
                  <a:pt x="478399" y="527243"/>
                  <a:pt x="487550" y="591516"/>
                  <a:pt x="495300" y="609600"/>
                </a:cubicBezTo>
                <a:cubicBezTo>
                  <a:pt x="499809" y="620122"/>
                  <a:pt x="505411" y="631024"/>
                  <a:pt x="514350" y="638175"/>
                </a:cubicBezTo>
                <a:cubicBezTo>
                  <a:pt x="522190" y="644447"/>
                  <a:pt x="533400" y="644525"/>
                  <a:pt x="542925" y="647700"/>
                </a:cubicBezTo>
                <a:cubicBezTo>
                  <a:pt x="549275" y="660400"/>
                  <a:pt x="554930" y="673472"/>
                  <a:pt x="561975" y="685800"/>
                </a:cubicBezTo>
                <a:cubicBezTo>
                  <a:pt x="567655" y="695739"/>
                  <a:pt x="575905" y="704136"/>
                  <a:pt x="581025" y="714375"/>
                </a:cubicBezTo>
                <a:cubicBezTo>
                  <a:pt x="585515" y="723355"/>
                  <a:pt x="584981" y="734596"/>
                  <a:pt x="590550" y="742950"/>
                </a:cubicBezTo>
                <a:cubicBezTo>
                  <a:pt x="598022" y="754158"/>
                  <a:pt x="610501" y="761177"/>
                  <a:pt x="619125" y="771525"/>
                </a:cubicBezTo>
                <a:cubicBezTo>
                  <a:pt x="646339" y="804182"/>
                  <a:pt x="626836" y="799193"/>
                  <a:pt x="666750" y="819150"/>
                </a:cubicBezTo>
                <a:cubicBezTo>
                  <a:pt x="689777" y="830664"/>
                  <a:pt x="709010" y="829045"/>
                  <a:pt x="733425" y="838200"/>
                </a:cubicBezTo>
                <a:cubicBezTo>
                  <a:pt x="746720" y="843186"/>
                  <a:pt x="758825" y="850900"/>
                  <a:pt x="771525" y="857250"/>
                </a:cubicBezTo>
                <a:cubicBezTo>
                  <a:pt x="774700" y="866775"/>
                  <a:pt x="774886" y="877900"/>
                  <a:pt x="781050" y="885825"/>
                </a:cubicBezTo>
                <a:cubicBezTo>
                  <a:pt x="849299" y="973573"/>
                  <a:pt x="814507" y="918469"/>
                  <a:pt x="866775" y="962025"/>
                </a:cubicBezTo>
                <a:cubicBezTo>
                  <a:pt x="877123" y="970649"/>
                  <a:pt x="885825" y="981075"/>
                  <a:pt x="895350" y="990600"/>
                </a:cubicBezTo>
                <a:cubicBezTo>
                  <a:pt x="944497" y="1138042"/>
                  <a:pt x="888167" y="985759"/>
                  <a:pt x="933450" y="1076325"/>
                </a:cubicBezTo>
                <a:cubicBezTo>
                  <a:pt x="937940" y="1085305"/>
                  <a:pt x="935875" y="1097800"/>
                  <a:pt x="942975" y="1104900"/>
                </a:cubicBezTo>
                <a:cubicBezTo>
                  <a:pt x="959164" y="1121089"/>
                  <a:pt x="981075" y="1130300"/>
                  <a:pt x="1000125" y="1143000"/>
                </a:cubicBezTo>
                <a:lnTo>
                  <a:pt x="1057275" y="1181100"/>
                </a:lnTo>
                <a:cubicBezTo>
                  <a:pt x="1066800" y="1187450"/>
                  <a:pt x="1074990" y="1196530"/>
                  <a:pt x="1085850" y="1200150"/>
                </a:cubicBezTo>
                <a:cubicBezTo>
                  <a:pt x="1095375" y="1203325"/>
                  <a:pt x="1105445" y="1205185"/>
                  <a:pt x="1114425" y="1209675"/>
                </a:cubicBezTo>
                <a:cubicBezTo>
                  <a:pt x="1143909" y="1224417"/>
                  <a:pt x="1150899" y="1240042"/>
                  <a:pt x="1181100" y="1257300"/>
                </a:cubicBezTo>
                <a:cubicBezTo>
                  <a:pt x="1189817" y="1262281"/>
                  <a:pt x="1200150" y="1263650"/>
                  <a:pt x="1209675" y="1266825"/>
                </a:cubicBezTo>
                <a:cubicBezTo>
                  <a:pt x="1219200" y="1276350"/>
                  <a:pt x="1227042" y="1287928"/>
                  <a:pt x="1238250" y="1295400"/>
                </a:cubicBezTo>
                <a:cubicBezTo>
                  <a:pt x="1246604" y="1300969"/>
                  <a:pt x="1258985" y="1298653"/>
                  <a:pt x="1266825" y="1304925"/>
                </a:cubicBezTo>
                <a:cubicBezTo>
                  <a:pt x="1275764" y="1312076"/>
                  <a:pt x="1278425" y="1324808"/>
                  <a:pt x="1285875" y="1333500"/>
                </a:cubicBezTo>
                <a:cubicBezTo>
                  <a:pt x="1297564" y="1347137"/>
                  <a:pt x="1312755" y="1357575"/>
                  <a:pt x="1323975" y="1371600"/>
                </a:cubicBezTo>
                <a:cubicBezTo>
                  <a:pt x="1338278" y="1389478"/>
                  <a:pt x="1354835" y="1407030"/>
                  <a:pt x="1362075" y="1428750"/>
                </a:cubicBezTo>
                <a:cubicBezTo>
                  <a:pt x="1368524" y="1448097"/>
                  <a:pt x="1377810" y="1480445"/>
                  <a:pt x="1390650" y="1495425"/>
                </a:cubicBezTo>
                <a:cubicBezTo>
                  <a:pt x="1400981" y="1507478"/>
                  <a:pt x="1416697" y="1513669"/>
                  <a:pt x="1428750" y="1524000"/>
                </a:cubicBezTo>
                <a:cubicBezTo>
                  <a:pt x="1438977" y="1532766"/>
                  <a:pt x="1445550" y="1546033"/>
                  <a:pt x="1457325" y="1552575"/>
                </a:cubicBezTo>
                <a:cubicBezTo>
                  <a:pt x="1474878" y="1562327"/>
                  <a:pt x="1496514" y="1562645"/>
                  <a:pt x="1514475" y="1571625"/>
                </a:cubicBezTo>
                <a:cubicBezTo>
                  <a:pt x="1561555" y="1595165"/>
                  <a:pt x="1539105" y="1586185"/>
                  <a:pt x="1581150" y="1600200"/>
                </a:cubicBezTo>
                <a:cubicBezTo>
                  <a:pt x="1610927" y="1719307"/>
                  <a:pt x="1572871" y="1571222"/>
                  <a:pt x="1600200" y="1666875"/>
                </a:cubicBezTo>
                <a:cubicBezTo>
                  <a:pt x="1603796" y="1679462"/>
                  <a:pt x="1606129" y="1692388"/>
                  <a:pt x="1609725" y="1704975"/>
                </a:cubicBezTo>
                <a:cubicBezTo>
                  <a:pt x="1612483" y="1714629"/>
                  <a:pt x="1616492" y="1723896"/>
                  <a:pt x="1619250" y="1733550"/>
                </a:cubicBezTo>
                <a:cubicBezTo>
                  <a:pt x="1622846" y="1746137"/>
                  <a:pt x="1624178" y="1759393"/>
                  <a:pt x="1628775" y="1771650"/>
                </a:cubicBezTo>
                <a:cubicBezTo>
                  <a:pt x="1674389" y="1893288"/>
                  <a:pt x="1622659" y="1738840"/>
                  <a:pt x="1666875" y="1838325"/>
                </a:cubicBezTo>
                <a:cubicBezTo>
                  <a:pt x="1675030" y="1856675"/>
                  <a:pt x="1679575" y="1876425"/>
                  <a:pt x="1685925" y="1895475"/>
                </a:cubicBezTo>
                <a:lnTo>
                  <a:pt x="1704975" y="1952625"/>
                </a:lnTo>
                <a:cubicBezTo>
                  <a:pt x="1708150" y="1962150"/>
                  <a:pt x="1708931" y="1972846"/>
                  <a:pt x="1714500" y="1981200"/>
                </a:cubicBezTo>
                <a:cubicBezTo>
                  <a:pt x="1727200" y="2000250"/>
                  <a:pt x="1734284" y="2024613"/>
                  <a:pt x="1752600" y="2038350"/>
                </a:cubicBezTo>
                <a:lnTo>
                  <a:pt x="1790700" y="2066925"/>
                </a:lnTo>
                <a:cubicBezTo>
                  <a:pt x="1792942" y="2075893"/>
                  <a:pt x="1803539" y="2122420"/>
                  <a:pt x="1809750" y="2133600"/>
                </a:cubicBezTo>
                <a:cubicBezTo>
                  <a:pt x="1820869" y="2153614"/>
                  <a:pt x="1840610" y="2169030"/>
                  <a:pt x="1847850" y="2190750"/>
                </a:cubicBezTo>
                <a:cubicBezTo>
                  <a:pt x="1851025" y="2200275"/>
                  <a:pt x="1851806" y="2210971"/>
                  <a:pt x="1857375" y="2219325"/>
                </a:cubicBezTo>
                <a:cubicBezTo>
                  <a:pt x="1864847" y="2230533"/>
                  <a:pt x="1877680" y="2237267"/>
                  <a:pt x="1885950" y="2247900"/>
                </a:cubicBezTo>
                <a:cubicBezTo>
                  <a:pt x="1900006" y="2265972"/>
                  <a:pt x="1916810" y="2283330"/>
                  <a:pt x="1924050" y="2305050"/>
                </a:cubicBezTo>
                <a:cubicBezTo>
                  <a:pt x="1934995" y="2337885"/>
                  <a:pt x="1926475" y="2326525"/>
                  <a:pt x="1943100" y="2343150"/>
                </a:cubicBezTo>
              </a:path>
            </a:pathLst>
          </a:custGeom>
          <a:ln w="5715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274590" y="1019242"/>
            <a:ext cx="1935335" cy="2152583"/>
          </a:xfrm>
          <a:custGeom>
            <a:avLst/>
            <a:gdLst>
              <a:gd name="connsiteX0" fmla="*/ 20810 w 1935335"/>
              <a:gd name="connsiteY0" fmla="*/ 18983 h 2152583"/>
              <a:gd name="connsiteX1" fmla="*/ 154160 w 1935335"/>
              <a:gd name="connsiteY1" fmla="*/ 190433 h 2152583"/>
              <a:gd name="connsiteX2" fmla="*/ 211310 w 1935335"/>
              <a:gd name="connsiteY2" fmla="*/ 238058 h 2152583"/>
              <a:gd name="connsiteX3" fmla="*/ 287510 w 1935335"/>
              <a:gd name="connsiteY3" fmla="*/ 342833 h 2152583"/>
              <a:gd name="connsiteX4" fmla="*/ 354185 w 1935335"/>
              <a:gd name="connsiteY4" fmla="*/ 485708 h 2152583"/>
              <a:gd name="connsiteX5" fmla="*/ 392285 w 1935335"/>
              <a:gd name="connsiteY5" fmla="*/ 552383 h 2152583"/>
              <a:gd name="connsiteX6" fmla="*/ 516110 w 1935335"/>
              <a:gd name="connsiteY6" fmla="*/ 580958 h 2152583"/>
              <a:gd name="connsiteX7" fmla="*/ 620885 w 1935335"/>
              <a:gd name="connsiteY7" fmla="*/ 600008 h 2152583"/>
              <a:gd name="connsiteX8" fmla="*/ 649460 w 1935335"/>
              <a:gd name="connsiteY8" fmla="*/ 609533 h 2152583"/>
              <a:gd name="connsiteX9" fmla="*/ 735185 w 1935335"/>
              <a:gd name="connsiteY9" fmla="*/ 676208 h 2152583"/>
              <a:gd name="connsiteX10" fmla="*/ 773285 w 1935335"/>
              <a:gd name="connsiteY10" fmla="*/ 704783 h 2152583"/>
              <a:gd name="connsiteX11" fmla="*/ 830435 w 1935335"/>
              <a:gd name="connsiteY11" fmla="*/ 714308 h 2152583"/>
              <a:gd name="connsiteX12" fmla="*/ 887585 w 1935335"/>
              <a:gd name="connsiteY12" fmla="*/ 733358 h 2152583"/>
              <a:gd name="connsiteX13" fmla="*/ 944735 w 1935335"/>
              <a:gd name="connsiteY13" fmla="*/ 780983 h 2152583"/>
              <a:gd name="connsiteX14" fmla="*/ 982835 w 1935335"/>
              <a:gd name="connsiteY14" fmla="*/ 809558 h 2152583"/>
              <a:gd name="connsiteX15" fmla="*/ 1039985 w 1935335"/>
              <a:gd name="connsiteY15" fmla="*/ 828608 h 2152583"/>
              <a:gd name="connsiteX16" fmla="*/ 1068560 w 1935335"/>
              <a:gd name="connsiteY16" fmla="*/ 838133 h 2152583"/>
              <a:gd name="connsiteX17" fmla="*/ 1097135 w 1935335"/>
              <a:gd name="connsiteY17" fmla="*/ 866708 h 2152583"/>
              <a:gd name="connsiteX18" fmla="*/ 1116185 w 1935335"/>
              <a:gd name="connsiteY18" fmla="*/ 923858 h 2152583"/>
              <a:gd name="connsiteX19" fmla="*/ 1125710 w 1935335"/>
              <a:gd name="connsiteY19" fmla="*/ 981008 h 2152583"/>
              <a:gd name="connsiteX20" fmla="*/ 1135235 w 1935335"/>
              <a:gd name="connsiteY20" fmla="*/ 1076258 h 2152583"/>
              <a:gd name="connsiteX21" fmla="*/ 1192385 w 1935335"/>
              <a:gd name="connsiteY21" fmla="*/ 1161983 h 2152583"/>
              <a:gd name="connsiteX22" fmla="*/ 1201910 w 1935335"/>
              <a:gd name="connsiteY22" fmla="*/ 1190558 h 2152583"/>
              <a:gd name="connsiteX23" fmla="*/ 1240010 w 1935335"/>
              <a:gd name="connsiteY23" fmla="*/ 1257233 h 2152583"/>
              <a:gd name="connsiteX24" fmla="*/ 1259060 w 1935335"/>
              <a:gd name="connsiteY24" fmla="*/ 1323908 h 2152583"/>
              <a:gd name="connsiteX25" fmla="*/ 1297160 w 1935335"/>
              <a:gd name="connsiteY25" fmla="*/ 1381058 h 2152583"/>
              <a:gd name="connsiteX26" fmla="*/ 1363835 w 1935335"/>
              <a:gd name="connsiteY26" fmla="*/ 1400108 h 2152583"/>
              <a:gd name="connsiteX27" fmla="*/ 1430510 w 1935335"/>
              <a:gd name="connsiteY27" fmla="*/ 1428683 h 2152583"/>
              <a:gd name="connsiteX28" fmla="*/ 1459085 w 1935335"/>
              <a:gd name="connsiteY28" fmla="*/ 1457258 h 2152583"/>
              <a:gd name="connsiteX29" fmla="*/ 1516235 w 1935335"/>
              <a:gd name="connsiteY29" fmla="*/ 1495358 h 2152583"/>
              <a:gd name="connsiteX30" fmla="*/ 1544810 w 1935335"/>
              <a:gd name="connsiteY30" fmla="*/ 1523933 h 2152583"/>
              <a:gd name="connsiteX31" fmla="*/ 1563860 w 1935335"/>
              <a:gd name="connsiteY31" fmla="*/ 1552508 h 2152583"/>
              <a:gd name="connsiteX32" fmla="*/ 1601960 w 1935335"/>
              <a:gd name="connsiteY32" fmla="*/ 1571558 h 2152583"/>
              <a:gd name="connsiteX33" fmla="*/ 1621010 w 1935335"/>
              <a:gd name="connsiteY33" fmla="*/ 1600133 h 2152583"/>
              <a:gd name="connsiteX34" fmla="*/ 1640060 w 1935335"/>
              <a:gd name="connsiteY34" fmla="*/ 1638233 h 2152583"/>
              <a:gd name="connsiteX35" fmla="*/ 1668635 w 1935335"/>
              <a:gd name="connsiteY35" fmla="*/ 1666808 h 2152583"/>
              <a:gd name="connsiteX36" fmla="*/ 1678160 w 1935335"/>
              <a:gd name="connsiteY36" fmla="*/ 1695383 h 2152583"/>
              <a:gd name="connsiteX37" fmla="*/ 1697210 w 1935335"/>
              <a:gd name="connsiteY37" fmla="*/ 1723958 h 2152583"/>
              <a:gd name="connsiteX38" fmla="*/ 1716260 w 1935335"/>
              <a:gd name="connsiteY38" fmla="*/ 1762058 h 2152583"/>
              <a:gd name="connsiteX39" fmla="*/ 1706735 w 1935335"/>
              <a:gd name="connsiteY39" fmla="*/ 1943033 h 2152583"/>
              <a:gd name="connsiteX40" fmla="*/ 1754360 w 1935335"/>
              <a:gd name="connsiteY40" fmla="*/ 2009708 h 2152583"/>
              <a:gd name="connsiteX41" fmla="*/ 1782935 w 1935335"/>
              <a:gd name="connsiteY41" fmla="*/ 2028758 h 2152583"/>
              <a:gd name="connsiteX42" fmla="*/ 1821035 w 1935335"/>
              <a:gd name="connsiteY42" fmla="*/ 2047808 h 2152583"/>
              <a:gd name="connsiteX43" fmla="*/ 1878185 w 1935335"/>
              <a:gd name="connsiteY43" fmla="*/ 2095433 h 2152583"/>
              <a:gd name="connsiteX44" fmla="*/ 1906760 w 1935335"/>
              <a:gd name="connsiteY44" fmla="*/ 2104958 h 2152583"/>
              <a:gd name="connsiteX45" fmla="*/ 1935335 w 1935335"/>
              <a:gd name="connsiteY45" fmla="*/ 2152583 h 215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35335" h="2152583">
                <a:moveTo>
                  <a:pt x="20810" y="18983"/>
                </a:moveTo>
                <a:cubicBezTo>
                  <a:pt x="108645" y="77540"/>
                  <a:pt x="0" y="0"/>
                  <a:pt x="154160" y="190433"/>
                </a:cubicBezTo>
                <a:cubicBezTo>
                  <a:pt x="169763" y="209707"/>
                  <a:pt x="194981" y="219396"/>
                  <a:pt x="211310" y="238058"/>
                </a:cubicBezTo>
                <a:cubicBezTo>
                  <a:pt x="239747" y="270558"/>
                  <a:pt x="262110" y="307908"/>
                  <a:pt x="287510" y="342833"/>
                </a:cubicBezTo>
                <a:cubicBezTo>
                  <a:pt x="359377" y="558435"/>
                  <a:pt x="271973" y="321284"/>
                  <a:pt x="354185" y="485708"/>
                </a:cubicBezTo>
                <a:cubicBezTo>
                  <a:pt x="357101" y="491541"/>
                  <a:pt x="382494" y="546263"/>
                  <a:pt x="392285" y="552383"/>
                </a:cubicBezTo>
                <a:cubicBezTo>
                  <a:pt x="423976" y="572190"/>
                  <a:pt x="481833" y="575685"/>
                  <a:pt x="516110" y="580958"/>
                </a:cubicBezTo>
                <a:cubicBezTo>
                  <a:pt x="538190" y="584355"/>
                  <a:pt x="597107" y="594064"/>
                  <a:pt x="620885" y="600008"/>
                </a:cubicBezTo>
                <a:cubicBezTo>
                  <a:pt x="630625" y="602443"/>
                  <a:pt x="639935" y="606358"/>
                  <a:pt x="649460" y="609533"/>
                </a:cubicBezTo>
                <a:lnTo>
                  <a:pt x="735185" y="676208"/>
                </a:lnTo>
                <a:cubicBezTo>
                  <a:pt x="747768" y="685887"/>
                  <a:pt x="757626" y="702173"/>
                  <a:pt x="773285" y="704783"/>
                </a:cubicBezTo>
                <a:cubicBezTo>
                  <a:pt x="792335" y="707958"/>
                  <a:pt x="811699" y="709624"/>
                  <a:pt x="830435" y="714308"/>
                </a:cubicBezTo>
                <a:cubicBezTo>
                  <a:pt x="849916" y="719178"/>
                  <a:pt x="887585" y="733358"/>
                  <a:pt x="887585" y="733358"/>
                </a:cubicBezTo>
                <a:cubicBezTo>
                  <a:pt x="932057" y="777830"/>
                  <a:pt x="898321" y="747830"/>
                  <a:pt x="944735" y="780983"/>
                </a:cubicBezTo>
                <a:cubicBezTo>
                  <a:pt x="957653" y="790210"/>
                  <a:pt x="968636" y="802458"/>
                  <a:pt x="982835" y="809558"/>
                </a:cubicBezTo>
                <a:cubicBezTo>
                  <a:pt x="1000796" y="818538"/>
                  <a:pt x="1020935" y="822258"/>
                  <a:pt x="1039985" y="828608"/>
                </a:cubicBezTo>
                <a:lnTo>
                  <a:pt x="1068560" y="838133"/>
                </a:lnTo>
                <a:cubicBezTo>
                  <a:pt x="1078085" y="847658"/>
                  <a:pt x="1090593" y="854933"/>
                  <a:pt x="1097135" y="866708"/>
                </a:cubicBezTo>
                <a:cubicBezTo>
                  <a:pt x="1106887" y="884261"/>
                  <a:pt x="1112884" y="904051"/>
                  <a:pt x="1116185" y="923858"/>
                </a:cubicBezTo>
                <a:cubicBezTo>
                  <a:pt x="1119360" y="942908"/>
                  <a:pt x="1123315" y="961844"/>
                  <a:pt x="1125710" y="981008"/>
                </a:cubicBezTo>
                <a:cubicBezTo>
                  <a:pt x="1129668" y="1012670"/>
                  <a:pt x="1129989" y="1044784"/>
                  <a:pt x="1135235" y="1076258"/>
                </a:cubicBezTo>
                <a:cubicBezTo>
                  <a:pt x="1149730" y="1163225"/>
                  <a:pt x="1132750" y="1147074"/>
                  <a:pt x="1192385" y="1161983"/>
                </a:cubicBezTo>
                <a:cubicBezTo>
                  <a:pt x="1195560" y="1171508"/>
                  <a:pt x="1197955" y="1181330"/>
                  <a:pt x="1201910" y="1190558"/>
                </a:cubicBezTo>
                <a:cubicBezTo>
                  <a:pt x="1216412" y="1224395"/>
                  <a:pt x="1220878" y="1228535"/>
                  <a:pt x="1240010" y="1257233"/>
                </a:cubicBezTo>
                <a:cubicBezTo>
                  <a:pt x="1242252" y="1266201"/>
                  <a:pt x="1252849" y="1312728"/>
                  <a:pt x="1259060" y="1323908"/>
                </a:cubicBezTo>
                <a:cubicBezTo>
                  <a:pt x="1270179" y="1343922"/>
                  <a:pt x="1274948" y="1375505"/>
                  <a:pt x="1297160" y="1381058"/>
                </a:cubicBezTo>
                <a:cubicBezTo>
                  <a:pt x="1316494" y="1385891"/>
                  <a:pt x="1344704" y="1391909"/>
                  <a:pt x="1363835" y="1400108"/>
                </a:cubicBezTo>
                <a:cubicBezTo>
                  <a:pt x="1446225" y="1435418"/>
                  <a:pt x="1363497" y="1406345"/>
                  <a:pt x="1430510" y="1428683"/>
                </a:cubicBezTo>
                <a:cubicBezTo>
                  <a:pt x="1440035" y="1438208"/>
                  <a:pt x="1448452" y="1448988"/>
                  <a:pt x="1459085" y="1457258"/>
                </a:cubicBezTo>
                <a:cubicBezTo>
                  <a:pt x="1477157" y="1471314"/>
                  <a:pt x="1500046" y="1479169"/>
                  <a:pt x="1516235" y="1495358"/>
                </a:cubicBezTo>
                <a:cubicBezTo>
                  <a:pt x="1525760" y="1504883"/>
                  <a:pt x="1536186" y="1513585"/>
                  <a:pt x="1544810" y="1523933"/>
                </a:cubicBezTo>
                <a:cubicBezTo>
                  <a:pt x="1552139" y="1532727"/>
                  <a:pt x="1555066" y="1545179"/>
                  <a:pt x="1563860" y="1552508"/>
                </a:cubicBezTo>
                <a:cubicBezTo>
                  <a:pt x="1574768" y="1561598"/>
                  <a:pt x="1589260" y="1565208"/>
                  <a:pt x="1601960" y="1571558"/>
                </a:cubicBezTo>
                <a:cubicBezTo>
                  <a:pt x="1608310" y="1581083"/>
                  <a:pt x="1615330" y="1590194"/>
                  <a:pt x="1621010" y="1600133"/>
                </a:cubicBezTo>
                <a:cubicBezTo>
                  <a:pt x="1628055" y="1612461"/>
                  <a:pt x="1631807" y="1626679"/>
                  <a:pt x="1640060" y="1638233"/>
                </a:cubicBezTo>
                <a:cubicBezTo>
                  <a:pt x="1647890" y="1649194"/>
                  <a:pt x="1659110" y="1657283"/>
                  <a:pt x="1668635" y="1666808"/>
                </a:cubicBezTo>
                <a:cubicBezTo>
                  <a:pt x="1671810" y="1676333"/>
                  <a:pt x="1673670" y="1686403"/>
                  <a:pt x="1678160" y="1695383"/>
                </a:cubicBezTo>
                <a:cubicBezTo>
                  <a:pt x="1683280" y="1705622"/>
                  <a:pt x="1691530" y="1714019"/>
                  <a:pt x="1697210" y="1723958"/>
                </a:cubicBezTo>
                <a:cubicBezTo>
                  <a:pt x="1704255" y="1736286"/>
                  <a:pt x="1709910" y="1749358"/>
                  <a:pt x="1716260" y="1762058"/>
                </a:cubicBezTo>
                <a:cubicBezTo>
                  <a:pt x="1713085" y="1822383"/>
                  <a:pt x="1704321" y="1882673"/>
                  <a:pt x="1706735" y="1943033"/>
                </a:cubicBezTo>
                <a:cubicBezTo>
                  <a:pt x="1709651" y="2015928"/>
                  <a:pt x="1716390" y="1990723"/>
                  <a:pt x="1754360" y="2009708"/>
                </a:cubicBezTo>
                <a:cubicBezTo>
                  <a:pt x="1764599" y="2014828"/>
                  <a:pt x="1772996" y="2023078"/>
                  <a:pt x="1782935" y="2028758"/>
                </a:cubicBezTo>
                <a:cubicBezTo>
                  <a:pt x="1795263" y="2035803"/>
                  <a:pt x="1808707" y="2040763"/>
                  <a:pt x="1821035" y="2047808"/>
                </a:cubicBezTo>
                <a:cubicBezTo>
                  <a:pt x="1930106" y="2110134"/>
                  <a:pt x="1759984" y="2016632"/>
                  <a:pt x="1878185" y="2095433"/>
                </a:cubicBezTo>
                <a:cubicBezTo>
                  <a:pt x="1886539" y="2101002"/>
                  <a:pt x="1897235" y="2101783"/>
                  <a:pt x="1906760" y="2104958"/>
                </a:cubicBezTo>
                <a:cubicBezTo>
                  <a:pt x="1929748" y="2139440"/>
                  <a:pt x="1920690" y="2123294"/>
                  <a:pt x="1935335" y="2152583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257300" y="1200150"/>
            <a:ext cx="1954386" cy="1962150"/>
          </a:xfrm>
          <a:custGeom>
            <a:avLst/>
            <a:gdLst>
              <a:gd name="connsiteX0" fmla="*/ 0 w 1954386"/>
              <a:gd name="connsiteY0" fmla="*/ 0 h 1962150"/>
              <a:gd name="connsiteX1" fmla="*/ 9525 w 1954386"/>
              <a:gd name="connsiteY1" fmla="*/ 28575 h 1962150"/>
              <a:gd name="connsiteX2" fmla="*/ 57150 w 1954386"/>
              <a:gd name="connsiteY2" fmla="*/ 85725 h 1962150"/>
              <a:gd name="connsiteX3" fmla="*/ 95250 w 1954386"/>
              <a:gd name="connsiteY3" fmla="*/ 276225 h 1962150"/>
              <a:gd name="connsiteX4" fmla="*/ 133350 w 1954386"/>
              <a:gd name="connsiteY4" fmla="*/ 361950 h 1962150"/>
              <a:gd name="connsiteX5" fmla="*/ 190500 w 1954386"/>
              <a:gd name="connsiteY5" fmla="*/ 381000 h 1962150"/>
              <a:gd name="connsiteX6" fmla="*/ 219075 w 1954386"/>
              <a:gd name="connsiteY6" fmla="*/ 409575 h 1962150"/>
              <a:gd name="connsiteX7" fmla="*/ 276225 w 1954386"/>
              <a:gd name="connsiteY7" fmla="*/ 428625 h 1962150"/>
              <a:gd name="connsiteX8" fmla="*/ 371475 w 1954386"/>
              <a:gd name="connsiteY8" fmla="*/ 457200 h 1962150"/>
              <a:gd name="connsiteX9" fmla="*/ 428625 w 1954386"/>
              <a:gd name="connsiteY9" fmla="*/ 466725 h 1962150"/>
              <a:gd name="connsiteX10" fmla="*/ 485775 w 1954386"/>
              <a:gd name="connsiteY10" fmla="*/ 485775 h 1962150"/>
              <a:gd name="connsiteX11" fmla="*/ 561975 w 1954386"/>
              <a:gd name="connsiteY11" fmla="*/ 504825 h 1962150"/>
              <a:gd name="connsiteX12" fmla="*/ 600075 w 1954386"/>
              <a:gd name="connsiteY12" fmla="*/ 514350 h 1962150"/>
              <a:gd name="connsiteX13" fmla="*/ 685800 w 1954386"/>
              <a:gd name="connsiteY13" fmla="*/ 542925 h 1962150"/>
              <a:gd name="connsiteX14" fmla="*/ 714375 w 1954386"/>
              <a:gd name="connsiteY14" fmla="*/ 552450 h 1962150"/>
              <a:gd name="connsiteX15" fmla="*/ 771525 w 1954386"/>
              <a:gd name="connsiteY15" fmla="*/ 590550 h 1962150"/>
              <a:gd name="connsiteX16" fmla="*/ 819150 w 1954386"/>
              <a:gd name="connsiteY16" fmla="*/ 676275 h 1962150"/>
              <a:gd name="connsiteX17" fmla="*/ 876300 w 1954386"/>
              <a:gd name="connsiteY17" fmla="*/ 714375 h 1962150"/>
              <a:gd name="connsiteX18" fmla="*/ 895350 w 1954386"/>
              <a:gd name="connsiteY18" fmla="*/ 742950 h 1962150"/>
              <a:gd name="connsiteX19" fmla="*/ 962025 w 1954386"/>
              <a:gd name="connsiteY19" fmla="*/ 828675 h 1962150"/>
              <a:gd name="connsiteX20" fmla="*/ 1019175 w 1954386"/>
              <a:gd name="connsiteY20" fmla="*/ 942975 h 1962150"/>
              <a:gd name="connsiteX21" fmla="*/ 1038225 w 1954386"/>
              <a:gd name="connsiteY21" fmla="*/ 971550 h 1962150"/>
              <a:gd name="connsiteX22" fmla="*/ 1066800 w 1954386"/>
              <a:gd name="connsiteY22" fmla="*/ 990600 h 1962150"/>
              <a:gd name="connsiteX23" fmla="*/ 1095375 w 1954386"/>
              <a:gd name="connsiteY23" fmla="*/ 1019175 h 1962150"/>
              <a:gd name="connsiteX24" fmla="*/ 1114425 w 1954386"/>
              <a:gd name="connsiteY24" fmla="*/ 1057275 h 1962150"/>
              <a:gd name="connsiteX25" fmla="*/ 1143000 w 1954386"/>
              <a:gd name="connsiteY25" fmla="*/ 1066800 h 1962150"/>
              <a:gd name="connsiteX26" fmla="*/ 1171575 w 1954386"/>
              <a:gd name="connsiteY26" fmla="*/ 1095375 h 1962150"/>
              <a:gd name="connsiteX27" fmla="*/ 1190625 w 1954386"/>
              <a:gd name="connsiteY27" fmla="*/ 1123950 h 1962150"/>
              <a:gd name="connsiteX28" fmla="*/ 1247775 w 1954386"/>
              <a:gd name="connsiteY28" fmla="*/ 1143000 h 1962150"/>
              <a:gd name="connsiteX29" fmla="*/ 1276350 w 1954386"/>
              <a:gd name="connsiteY29" fmla="*/ 1162050 h 1962150"/>
              <a:gd name="connsiteX30" fmla="*/ 1285875 w 1954386"/>
              <a:gd name="connsiteY30" fmla="*/ 1190625 h 1962150"/>
              <a:gd name="connsiteX31" fmla="*/ 1304925 w 1954386"/>
              <a:gd name="connsiteY31" fmla="*/ 1219200 h 1962150"/>
              <a:gd name="connsiteX32" fmla="*/ 1390650 w 1954386"/>
              <a:gd name="connsiteY32" fmla="*/ 1295400 h 1962150"/>
              <a:gd name="connsiteX33" fmla="*/ 1409700 w 1954386"/>
              <a:gd name="connsiteY33" fmla="*/ 1333500 h 1962150"/>
              <a:gd name="connsiteX34" fmla="*/ 1419225 w 1954386"/>
              <a:gd name="connsiteY34" fmla="*/ 1362075 h 1962150"/>
              <a:gd name="connsiteX35" fmla="*/ 1447800 w 1954386"/>
              <a:gd name="connsiteY35" fmla="*/ 1381125 h 1962150"/>
              <a:gd name="connsiteX36" fmla="*/ 1476375 w 1954386"/>
              <a:gd name="connsiteY36" fmla="*/ 1409700 h 1962150"/>
              <a:gd name="connsiteX37" fmla="*/ 1533525 w 1954386"/>
              <a:gd name="connsiteY37" fmla="*/ 1438275 h 1962150"/>
              <a:gd name="connsiteX38" fmla="*/ 1571625 w 1954386"/>
              <a:gd name="connsiteY38" fmla="*/ 1466850 h 1962150"/>
              <a:gd name="connsiteX39" fmla="*/ 1619250 w 1954386"/>
              <a:gd name="connsiteY39" fmla="*/ 1504950 h 1962150"/>
              <a:gd name="connsiteX40" fmla="*/ 1666875 w 1954386"/>
              <a:gd name="connsiteY40" fmla="*/ 1562100 h 1962150"/>
              <a:gd name="connsiteX41" fmla="*/ 1685925 w 1954386"/>
              <a:gd name="connsiteY41" fmla="*/ 1590675 h 1962150"/>
              <a:gd name="connsiteX42" fmla="*/ 1714500 w 1954386"/>
              <a:gd name="connsiteY42" fmla="*/ 1600200 h 1962150"/>
              <a:gd name="connsiteX43" fmla="*/ 1752600 w 1954386"/>
              <a:gd name="connsiteY43" fmla="*/ 1638300 h 1962150"/>
              <a:gd name="connsiteX44" fmla="*/ 1771650 w 1954386"/>
              <a:gd name="connsiteY44" fmla="*/ 1666875 h 1962150"/>
              <a:gd name="connsiteX45" fmla="*/ 1790700 w 1954386"/>
              <a:gd name="connsiteY45" fmla="*/ 1724025 h 1962150"/>
              <a:gd name="connsiteX46" fmla="*/ 1819275 w 1954386"/>
              <a:gd name="connsiteY46" fmla="*/ 1743075 h 1962150"/>
              <a:gd name="connsiteX47" fmla="*/ 1857375 w 1954386"/>
              <a:gd name="connsiteY47" fmla="*/ 1800225 h 1962150"/>
              <a:gd name="connsiteX48" fmla="*/ 1876425 w 1954386"/>
              <a:gd name="connsiteY48" fmla="*/ 1838325 h 1962150"/>
              <a:gd name="connsiteX49" fmla="*/ 1905000 w 1954386"/>
              <a:gd name="connsiteY49" fmla="*/ 1857375 h 1962150"/>
              <a:gd name="connsiteX50" fmla="*/ 1933575 w 1954386"/>
              <a:gd name="connsiteY50" fmla="*/ 1924050 h 1962150"/>
              <a:gd name="connsiteX51" fmla="*/ 1952625 w 1954386"/>
              <a:gd name="connsiteY51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954386" h="1962150">
                <a:moveTo>
                  <a:pt x="0" y="0"/>
                </a:moveTo>
                <a:cubicBezTo>
                  <a:pt x="3175" y="9525"/>
                  <a:pt x="3956" y="20221"/>
                  <a:pt x="9525" y="28575"/>
                </a:cubicBezTo>
                <a:cubicBezTo>
                  <a:pt x="23280" y="49208"/>
                  <a:pt x="46060" y="63545"/>
                  <a:pt x="57150" y="85725"/>
                </a:cubicBezTo>
                <a:cubicBezTo>
                  <a:pt x="72332" y="116089"/>
                  <a:pt x="91423" y="259004"/>
                  <a:pt x="95250" y="276225"/>
                </a:cubicBezTo>
                <a:cubicBezTo>
                  <a:pt x="97187" y="284942"/>
                  <a:pt x="114981" y="350469"/>
                  <a:pt x="133350" y="361950"/>
                </a:cubicBezTo>
                <a:cubicBezTo>
                  <a:pt x="150378" y="372593"/>
                  <a:pt x="190500" y="381000"/>
                  <a:pt x="190500" y="381000"/>
                </a:cubicBezTo>
                <a:cubicBezTo>
                  <a:pt x="200025" y="390525"/>
                  <a:pt x="207300" y="403033"/>
                  <a:pt x="219075" y="409575"/>
                </a:cubicBezTo>
                <a:cubicBezTo>
                  <a:pt x="236628" y="419327"/>
                  <a:pt x="257175" y="422275"/>
                  <a:pt x="276225" y="428625"/>
                </a:cubicBezTo>
                <a:cubicBezTo>
                  <a:pt x="307804" y="439151"/>
                  <a:pt x="338734" y="450652"/>
                  <a:pt x="371475" y="457200"/>
                </a:cubicBezTo>
                <a:cubicBezTo>
                  <a:pt x="390413" y="460988"/>
                  <a:pt x="409889" y="462041"/>
                  <a:pt x="428625" y="466725"/>
                </a:cubicBezTo>
                <a:cubicBezTo>
                  <a:pt x="448106" y="471595"/>
                  <a:pt x="466294" y="480905"/>
                  <a:pt x="485775" y="485775"/>
                </a:cubicBezTo>
                <a:lnTo>
                  <a:pt x="561975" y="504825"/>
                </a:lnTo>
                <a:cubicBezTo>
                  <a:pt x="574675" y="508000"/>
                  <a:pt x="587656" y="510210"/>
                  <a:pt x="600075" y="514350"/>
                </a:cubicBezTo>
                <a:lnTo>
                  <a:pt x="685800" y="542925"/>
                </a:lnTo>
                <a:cubicBezTo>
                  <a:pt x="695325" y="546100"/>
                  <a:pt x="706021" y="546881"/>
                  <a:pt x="714375" y="552450"/>
                </a:cubicBezTo>
                <a:lnTo>
                  <a:pt x="771525" y="590550"/>
                </a:lnTo>
                <a:cubicBezTo>
                  <a:pt x="782616" y="634915"/>
                  <a:pt x="778097" y="639327"/>
                  <a:pt x="819150" y="676275"/>
                </a:cubicBezTo>
                <a:cubicBezTo>
                  <a:pt x="836168" y="691591"/>
                  <a:pt x="876300" y="714375"/>
                  <a:pt x="876300" y="714375"/>
                </a:cubicBezTo>
                <a:cubicBezTo>
                  <a:pt x="882650" y="723900"/>
                  <a:pt x="888021" y="734156"/>
                  <a:pt x="895350" y="742950"/>
                </a:cubicBezTo>
                <a:cubicBezTo>
                  <a:pt x="922745" y="775824"/>
                  <a:pt x="945976" y="780527"/>
                  <a:pt x="962025" y="828675"/>
                </a:cubicBezTo>
                <a:cubicBezTo>
                  <a:pt x="988315" y="907545"/>
                  <a:pt x="969936" y="869117"/>
                  <a:pt x="1019175" y="942975"/>
                </a:cubicBezTo>
                <a:cubicBezTo>
                  <a:pt x="1025525" y="952500"/>
                  <a:pt x="1028700" y="965200"/>
                  <a:pt x="1038225" y="971550"/>
                </a:cubicBezTo>
                <a:cubicBezTo>
                  <a:pt x="1047750" y="977900"/>
                  <a:pt x="1058006" y="983271"/>
                  <a:pt x="1066800" y="990600"/>
                </a:cubicBezTo>
                <a:cubicBezTo>
                  <a:pt x="1077148" y="999224"/>
                  <a:pt x="1087545" y="1008214"/>
                  <a:pt x="1095375" y="1019175"/>
                </a:cubicBezTo>
                <a:cubicBezTo>
                  <a:pt x="1103628" y="1030729"/>
                  <a:pt x="1104385" y="1047235"/>
                  <a:pt x="1114425" y="1057275"/>
                </a:cubicBezTo>
                <a:cubicBezTo>
                  <a:pt x="1121525" y="1064375"/>
                  <a:pt x="1133475" y="1063625"/>
                  <a:pt x="1143000" y="1066800"/>
                </a:cubicBezTo>
                <a:cubicBezTo>
                  <a:pt x="1152525" y="1076325"/>
                  <a:pt x="1162951" y="1085027"/>
                  <a:pt x="1171575" y="1095375"/>
                </a:cubicBezTo>
                <a:cubicBezTo>
                  <a:pt x="1178904" y="1104169"/>
                  <a:pt x="1180917" y="1117883"/>
                  <a:pt x="1190625" y="1123950"/>
                </a:cubicBezTo>
                <a:cubicBezTo>
                  <a:pt x="1207653" y="1134593"/>
                  <a:pt x="1231067" y="1131861"/>
                  <a:pt x="1247775" y="1143000"/>
                </a:cubicBezTo>
                <a:lnTo>
                  <a:pt x="1276350" y="1162050"/>
                </a:lnTo>
                <a:cubicBezTo>
                  <a:pt x="1279525" y="1171575"/>
                  <a:pt x="1281385" y="1181645"/>
                  <a:pt x="1285875" y="1190625"/>
                </a:cubicBezTo>
                <a:cubicBezTo>
                  <a:pt x="1290995" y="1200864"/>
                  <a:pt x="1297320" y="1210644"/>
                  <a:pt x="1304925" y="1219200"/>
                </a:cubicBezTo>
                <a:cubicBezTo>
                  <a:pt x="1352376" y="1272582"/>
                  <a:pt x="1347220" y="1266447"/>
                  <a:pt x="1390650" y="1295400"/>
                </a:cubicBezTo>
                <a:cubicBezTo>
                  <a:pt x="1397000" y="1308100"/>
                  <a:pt x="1404107" y="1320449"/>
                  <a:pt x="1409700" y="1333500"/>
                </a:cubicBezTo>
                <a:cubicBezTo>
                  <a:pt x="1413655" y="1342728"/>
                  <a:pt x="1412953" y="1354235"/>
                  <a:pt x="1419225" y="1362075"/>
                </a:cubicBezTo>
                <a:cubicBezTo>
                  <a:pt x="1426376" y="1371014"/>
                  <a:pt x="1439006" y="1373796"/>
                  <a:pt x="1447800" y="1381125"/>
                </a:cubicBezTo>
                <a:cubicBezTo>
                  <a:pt x="1458148" y="1389749"/>
                  <a:pt x="1466027" y="1401076"/>
                  <a:pt x="1476375" y="1409700"/>
                </a:cubicBezTo>
                <a:cubicBezTo>
                  <a:pt x="1500994" y="1430216"/>
                  <a:pt x="1504886" y="1428729"/>
                  <a:pt x="1533525" y="1438275"/>
                </a:cubicBezTo>
                <a:cubicBezTo>
                  <a:pt x="1546225" y="1447800"/>
                  <a:pt x="1560400" y="1455625"/>
                  <a:pt x="1571625" y="1466850"/>
                </a:cubicBezTo>
                <a:cubicBezTo>
                  <a:pt x="1614709" y="1509934"/>
                  <a:pt x="1563620" y="1486407"/>
                  <a:pt x="1619250" y="1504950"/>
                </a:cubicBezTo>
                <a:cubicBezTo>
                  <a:pt x="1666548" y="1575896"/>
                  <a:pt x="1605759" y="1488761"/>
                  <a:pt x="1666875" y="1562100"/>
                </a:cubicBezTo>
                <a:cubicBezTo>
                  <a:pt x="1674204" y="1570894"/>
                  <a:pt x="1676986" y="1583524"/>
                  <a:pt x="1685925" y="1590675"/>
                </a:cubicBezTo>
                <a:cubicBezTo>
                  <a:pt x="1693765" y="1596947"/>
                  <a:pt x="1704975" y="1597025"/>
                  <a:pt x="1714500" y="1600200"/>
                </a:cubicBezTo>
                <a:cubicBezTo>
                  <a:pt x="1735282" y="1662545"/>
                  <a:pt x="1706418" y="1601355"/>
                  <a:pt x="1752600" y="1638300"/>
                </a:cubicBezTo>
                <a:cubicBezTo>
                  <a:pt x="1761539" y="1645451"/>
                  <a:pt x="1767001" y="1656414"/>
                  <a:pt x="1771650" y="1666875"/>
                </a:cubicBezTo>
                <a:cubicBezTo>
                  <a:pt x="1779805" y="1685225"/>
                  <a:pt x="1773992" y="1712886"/>
                  <a:pt x="1790700" y="1724025"/>
                </a:cubicBezTo>
                <a:lnTo>
                  <a:pt x="1819275" y="1743075"/>
                </a:lnTo>
                <a:cubicBezTo>
                  <a:pt x="1831975" y="1762125"/>
                  <a:pt x="1847136" y="1779747"/>
                  <a:pt x="1857375" y="1800225"/>
                </a:cubicBezTo>
                <a:cubicBezTo>
                  <a:pt x="1863725" y="1812925"/>
                  <a:pt x="1867335" y="1827417"/>
                  <a:pt x="1876425" y="1838325"/>
                </a:cubicBezTo>
                <a:cubicBezTo>
                  <a:pt x="1883754" y="1847119"/>
                  <a:pt x="1895475" y="1851025"/>
                  <a:pt x="1905000" y="1857375"/>
                </a:cubicBezTo>
                <a:cubicBezTo>
                  <a:pt x="1915686" y="1889433"/>
                  <a:pt x="1914743" y="1891094"/>
                  <a:pt x="1933575" y="1924050"/>
                </a:cubicBezTo>
                <a:cubicBezTo>
                  <a:pt x="1954386" y="1960470"/>
                  <a:pt x="1952625" y="1939734"/>
                  <a:pt x="1952625" y="1962150"/>
                </a:cubicBezTo>
              </a:path>
            </a:pathLst>
          </a:custGeom>
          <a:ln w="57150">
            <a:solidFill>
              <a:srgbClr val="ECE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057525" y="3086100"/>
            <a:ext cx="161982" cy="162955"/>
          </a:xfrm>
          <a:custGeom>
            <a:avLst/>
            <a:gdLst>
              <a:gd name="connsiteX0" fmla="*/ 95250 w 161982"/>
              <a:gd name="connsiteY0" fmla="*/ 95250 h 162955"/>
              <a:gd name="connsiteX1" fmla="*/ 76200 w 161982"/>
              <a:gd name="connsiteY1" fmla="*/ 66675 h 162955"/>
              <a:gd name="connsiteX2" fmla="*/ 9525 w 161982"/>
              <a:gd name="connsiteY2" fmla="*/ 104775 h 162955"/>
              <a:gd name="connsiteX3" fmla="*/ 76200 w 161982"/>
              <a:gd name="connsiteY3" fmla="*/ 133350 h 162955"/>
              <a:gd name="connsiteX4" fmla="*/ 161925 w 161982"/>
              <a:gd name="connsiteY4" fmla="*/ 123825 h 162955"/>
              <a:gd name="connsiteX5" fmla="*/ 152400 w 161982"/>
              <a:gd name="connsiteY5" fmla="*/ 66675 h 162955"/>
              <a:gd name="connsiteX6" fmla="*/ 123825 w 161982"/>
              <a:gd name="connsiteY6" fmla="*/ 57150 h 162955"/>
              <a:gd name="connsiteX7" fmla="*/ 0 w 161982"/>
              <a:gd name="connsiteY7" fmla="*/ 47625 h 162955"/>
              <a:gd name="connsiteX8" fmla="*/ 47625 w 161982"/>
              <a:gd name="connsiteY8" fmla="*/ 0 h 162955"/>
              <a:gd name="connsiteX9" fmla="*/ 104775 w 161982"/>
              <a:gd name="connsiteY9" fmla="*/ 19050 h 162955"/>
              <a:gd name="connsiteX10" fmla="*/ 76200 w 161982"/>
              <a:gd name="connsiteY10" fmla="*/ 85725 h 162955"/>
              <a:gd name="connsiteX11" fmla="*/ 19050 w 161982"/>
              <a:gd name="connsiteY11" fmla="*/ 142875 h 162955"/>
              <a:gd name="connsiteX12" fmla="*/ 76200 w 161982"/>
              <a:gd name="connsiteY12" fmla="*/ 123825 h 162955"/>
              <a:gd name="connsiteX13" fmla="*/ 95250 w 161982"/>
              <a:gd name="connsiteY13" fmla="*/ 95250 h 16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982" h="162955">
                <a:moveTo>
                  <a:pt x="95250" y="95250"/>
                </a:moveTo>
                <a:cubicBezTo>
                  <a:pt x="88900" y="85725"/>
                  <a:pt x="87306" y="69451"/>
                  <a:pt x="76200" y="66675"/>
                </a:cubicBezTo>
                <a:cubicBezTo>
                  <a:pt x="17743" y="52061"/>
                  <a:pt x="20688" y="71286"/>
                  <a:pt x="9525" y="104775"/>
                </a:cubicBezTo>
                <a:cubicBezTo>
                  <a:pt x="16964" y="108495"/>
                  <a:pt x="62185" y="133350"/>
                  <a:pt x="76200" y="133350"/>
                </a:cubicBezTo>
                <a:cubicBezTo>
                  <a:pt x="104951" y="133350"/>
                  <a:pt x="133350" y="127000"/>
                  <a:pt x="161925" y="123825"/>
                </a:cubicBezTo>
                <a:cubicBezTo>
                  <a:pt x="158750" y="104775"/>
                  <a:pt x="161982" y="83443"/>
                  <a:pt x="152400" y="66675"/>
                </a:cubicBezTo>
                <a:cubicBezTo>
                  <a:pt x="147419" y="57958"/>
                  <a:pt x="133788" y="58395"/>
                  <a:pt x="123825" y="57150"/>
                </a:cubicBezTo>
                <a:cubicBezTo>
                  <a:pt x="82748" y="52015"/>
                  <a:pt x="41275" y="50800"/>
                  <a:pt x="0" y="47625"/>
                </a:cubicBezTo>
                <a:cubicBezTo>
                  <a:pt x="8467" y="34925"/>
                  <a:pt x="26458" y="0"/>
                  <a:pt x="47625" y="0"/>
                </a:cubicBezTo>
                <a:cubicBezTo>
                  <a:pt x="67705" y="0"/>
                  <a:pt x="104775" y="19050"/>
                  <a:pt x="104775" y="19050"/>
                </a:cubicBezTo>
                <a:cubicBezTo>
                  <a:pt x="96398" y="52558"/>
                  <a:pt x="99080" y="59985"/>
                  <a:pt x="76200" y="85725"/>
                </a:cubicBezTo>
                <a:cubicBezTo>
                  <a:pt x="58302" y="105861"/>
                  <a:pt x="19050" y="115934"/>
                  <a:pt x="19050" y="142875"/>
                </a:cubicBezTo>
                <a:cubicBezTo>
                  <a:pt x="19050" y="162955"/>
                  <a:pt x="56120" y="123825"/>
                  <a:pt x="76200" y="123825"/>
                </a:cubicBezTo>
                <a:lnTo>
                  <a:pt x="95250" y="95250"/>
                </a:lnTo>
                <a:close/>
              </a:path>
            </a:pathLst>
          </a:custGeom>
          <a:ln w="57150">
            <a:solidFill>
              <a:srgbClr val="C7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72100" y="5400675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This is consistent with the Nov-June trajectory clustering results presented in this talk.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1075" y="247650"/>
            <a:ext cx="5115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How do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these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trajectories compare?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label_aero_clust_annu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717" y="611098"/>
            <a:ext cx="6369050" cy="4776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55" y="5190376"/>
            <a:ext cx="3702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Most time under 1000 m</a:t>
            </a:r>
          </a:p>
          <a:p>
            <a:r>
              <a:rPr lang="en-US" dirty="0" smtClean="0">
                <a:sym typeface="Wingdings" pitchFamily="2" charset="2"/>
              </a:rPr>
              <a:t>	(</a:t>
            </a:r>
            <a:r>
              <a:rPr lang="en-US" dirty="0" smtClean="0">
                <a:solidFill>
                  <a:srgbClr val="FF7C80"/>
                </a:solidFill>
                <a:sym typeface="Wingdings" pitchFamily="2" charset="2"/>
              </a:rPr>
              <a:t>pink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>
                <a:sym typeface="Wingdings" pitchFamily="2" charset="2"/>
              </a:rPr>
              <a:t>high extinction</a:t>
            </a:r>
          </a:p>
          <a:p>
            <a:r>
              <a:rPr lang="en-US" dirty="0" smtClean="0">
                <a:sym typeface="Wingdings" pitchFamily="2" charset="2"/>
              </a:rPr>
              <a:t>high single scattering </a:t>
            </a:r>
            <a:r>
              <a:rPr lang="en-US" dirty="0" err="1" smtClean="0">
                <a:sym typeface="Wingdings" pitchFamily="2" charset="2"/>
              </a:rPr>
              <a:t>albedo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low absorption Angstrom exponent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3625" y="142875"/>
            <a:ext cx="431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Trajectory Clustering - Annual 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5" y="5229225"/>
            <a:ext cx="37918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Most time above 2000 m</a:t>
            </a:r>
          </a:p>
          <a:p>
            <a:r>
              <a:rPr lang="en-US" dirty="0" smtClean="0">
                <a:sym typeface="Wingdings" pitchFamily="2" charset="2"/>
              </a:rPr>
              <a:t>	(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green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solidFill>
                  <a:srgbClr val="ECE71F"/>
                </a:solidFill>
                <a:sym typeface="Wingdings" pitchFamily="2" charset="2"/>
              </a:rPr>
              <a:t>yellow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>
                <a:sym typeface="Wingdings" pitchFamily="2" charset="2"/>
              </a:rPr>
              <a:t>high number, low extinction</a:t>
            </a:r>
          </a:p>
          <a:p>
            <a:r>
              <a:rPr lang="en-US" dirty="0" smtClean="0">
                <a:sym typeface="Wingdings" pitchFamily="2" charset="2"/>
              </a:rPr>
              <a:t>low single scattering </a:t>
            </a:r>
            <a:r>
              <a:rPr lang="en-US" dirty="0" err="1" smtClean="0">
                <a:sym typeface="Wingdings" pitchFamily="2" charset="2"/>
              </a:rPr>
              <a:t>albedo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high absorption Angstrom exponent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6364" y="1621284"/>
            <a:ext cx="149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 between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1B72F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blue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gray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similar and properties between high and low trajectories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271" y="883578"/>
            <a:ext cx="6506909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None of these clusters have the typical characteristics of dust: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low scattering Angstrom &lt; 1.5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high absorption Angstrom &gt; 1.5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9088" y="2147298"/>
            <a:ext cx="2095928" cy="150002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03853" y="3563420"/>
            <a:ext cx="2095928" cy="152228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2044557"/>
            <a:ext cx="2547991" cy="2989780"/>
            <a:chOff x="1027416" y="2850223"/>
            <a:chExt cx="1393861" cy="1690955"/>
          </a:xfrm>
        </p:grpSpPr>
        <p:pic>
          <p:nvPicPr>
            <p:cNvPr id="13" name="Picture 12" descr="clust_altannual.png"/>
            <p:cNvPicPr>
              <a:picLocks noChangeAspect="1"/>
            </p:cNvPicPr>
            <p:nvPr/>
          </p:nvPicPr>
          <p:blipFill>
            <a:blip r:embed="rId3" cstate="print"/>
            <a:srcRect l="66917" b="46487"/>
            <a:stretch>
              <a:fillRect/>
            </a:stretch>
          </p:blipFill>
          <p:spPr>
            <a:xfrm>
              <a:off x="1027416" y="2850223"/>
              <a:ext cx="1393861" cy="1690955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1199387" y="3994367"/>
              <a:ext cx="12096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86654" y="3727667"/>
              <a:ext cx="12096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13092" y="606175"/>
            <a:ext cx="2590572" cy="5438194"/>
            <a:chOff x="6328881" y="3429000"/>
            <a:chExt cx="1439866" cy="3159900"/>
          </a:xfrm>
        </p:grpSpPr>
        <p:pic>
          <p:nvPicPr>
            <p:cNvPr id="11" name="Picture 10" descr="clust_altannual.png"/>
            <p:cNvPicPr>
              <a:picLocks noChangeAspect="1"/>
            </p:cNvPicPr>
            <p:nvPr/>
          </p:nvPicPr>
          <p:blipFill>
            <a:blip r:embed="rId3" cstate="print"/>
            <a:srcRect l="33183" r="32921"/>
            <a:stretch>
              <a:fillRect/>
            </a:stretch>
          </p:blipFill>
          <p:spPr>
            <a:xfrm>
              <a:off x="6328881" y="3429000"/>
              <a:ext cx="1428108" cy="315990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6488865" y="4578282"/>
              <a:ext cx="12096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6132" y="4311582"/>
              <a:ext cx="12096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59072" y="6169064"/>
              <a:ext cx="12096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546339" y="5902364"/>
              <a:ext cx="12096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0" y="1566809"/>
            <a:ext cx="2566160" cy="5291191"/>
            <a:chOff x="55474" y="842481"/>
            <a:chExt cx="2566160" cy="5542053"/>
          </a:xfrm>
        </p:grpSpPr>
        <p:pic>
          <p:nvPicPr>
            <p:cNvPr id="12" name="Picture 11" descr="clust_altannual.png"/>
            <p:cNvPicPr>
              <a:picLocks noChangeAspect="1"/>
            </p:cNvPicPr>
            <p:nvPr/>
          </p:nvPicPr>
          <p:blipFill>
            <a:blip r:embed="rId3" cstate="print"/>
            <a:srcRect r="67020"/>
            <a:stretch>
              <a:fillRect/>
            </a:stretch>
          </p:blipFill>
          <p:spPr>
            <a:xfrm>
              <a:off x="55474" y="842481"/>
              <a:ext cx="2566160" cy="5542053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302507" y="5627650"/>
              <a:ext cx="2234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50910" y="5159893"/>
              <a:ext cx="2234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0917" y="2859912"/>
              <a:ext cx="2234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36305" y="2392155"/>
              <a:ext cx="2234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602" y="0"/>
            <a:ext cx="2699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89" y="881869"/>
            <a:ext cx="87838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Temporal aerosol property patterns</a:t>
            </a:r>
            <a:endParaRPr lang="en-US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Aerosol property diurnal cycles are not particularly strong.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There is a weekend effect in some aerosol properties measured at AMY.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There are strong seasonal cycles in some aerosol properties suggesting the influence of different sources and/or processing.</a:t>
            </a:r>
          </a:p>
          <a:p>
            <a:pPr marL="285750" indent="-285750"/>
            <a:endParaRPr lang="en-US" dirty="0" smtClean="0">
              <a:latin typeface="Arial"/>
              <a:cs typeface="Arial"/>
            </a:endParaRPr>
          </a:p>
          <a:p>
            <a:pPr marL="285750" indent="-285750"/>
            <a:r>
              <a:rPr lang="en-US" sz="2400" dirty="0" smtClean="0">
                <a:latin typeface="Arial"/>
                <a:cs typeface="Arial"/>
              </a:rPr>
              <a:t>Systematic aerosol property patterns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Comparison of AMY aerosol data to aerosol property matrices suggest the AMY air masses are dominated by urban/industrial pollution.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AMY has </a:t>
            </a:r>
            <a:r>
              <a:rPr lang="en-US" dirty="0" smtClean="0">
                <a:latin typeface="Arial"/>
                <a:cs typeface="Arial"/>
              </a:rPr>
              <a:t>similar systematic variability as other polluted marine sites (ARN, GSN)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5750" indent="-285750"/>
            <a:r>
              <a:rPr lang="en-US" sz="2400" dirty="0" smtClean="0">
                <a:latin typeface="Arial"/>
                <a:cs typeface="Arial"/>
              </a:rPr>
              <a:t>Spatial aerosol property patterns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Trajectory clustering shows:</a:t>
            </a:r>
          </a:p>
          <a:p>
            <a:pPr marL="285750" indent="-285750"/>
            <a:r>
              <a:rPr lang="en-US" dirty="0" smtClean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winter air masses are primarily transported from NW (China, Mongolia, Russia)</a:t>
            </a:r>
          </a:p>
          <a:p>
            <a:pPr marL="285750" indent="-285750"/>
            <a:r>
              <a:rPr lang="en-US" dirty="0" smtClean="0">
                <a:latin typeface="Arial"/>
                <a:cs typeface="Arial"/>
                <a:sym typeface="Wingdings" pitchFamily="2" charset="2"/>
              </a:rPr>
              <a:t>	warm season air masses are closer to surface and more often local</a:t>
            </a:r>
          </a:p>
          <a:p>
            <a:pPr marL="285750" indent="-285750"/>
            <a:r>
              <a:rPr lang="en-US" dirty="0" smtClean="0">
                <a:latin typeface="Arial"/>
                <a:cs typeface="Arial"/>
                <a:sym typeface="Wingdings" pitchFamily="2" charset="2"/>
              </a:rPr>
              <a:t>	low altitude trajectories tend to have higher loading and whiter particles (possibly due to thick coatings on particles)</a:t>
            </a:r>
          </a:p>
          <a:p>
            <a:pPr marL="285750" indent="-285750"/>
            <a:r>
              <a:rPr lang="en-US" dirty="0" smtClean="0">
                <a:latin typeface="Arial"/>
                <a:cs typeface="Arial"/>
                <a:sym typeface="Wingdings" pitchFamily="2" charset="2"/>
              </a:rPr>
              <a:t>	high altitude trajectories are cleaner, and darker (lots of </a:t>
            </a:r>
            <a:r>
              <a:rPr lang="en-US" dirty="0" err="1" smtClean="0">
                <a:latin typeface="Arial"/>
                <a:cs typeface="Arial"/>
                <a:sym typeface="Wingdings" pitchFamily="2" charset="2"/>
              </a:rPr>
              <a:t>EC+some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 organics?)</a:t>
            </a:r>
          </a:p>
          <a:p>
            <a:pPr marL="285750" indent="-285750"/>
            <a:r>
              <a:rPr lang="en-US" dirty="0" smtClean="0">
                <a:latin typeface="Arial"/>
                <a:cs typeface="Arial"/>
                <a:sym typeface="Wingdings" pitchFamily="2" charset="2"/>
              </a:rPr>
              <a:t>	no obvious dust cluster in this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617" y="170822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Future work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738" y="1316924"/>
            <a:ext cx="82312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rial"/>
                <a:cs typeface="Arial"/>
              </a:rPr>
              <a:t>Near future:</a:t>
            </a:r>
          </a:p>
          <a:p>
            <a:r>
              <a:rPr lang="en-US" sz="2400" dirty="0" smtClean="0">
                <a:latin typeface="Arial"/>
                <a:cs typeface="Arial"/>
                <a:sym typeface="Wingdings"/>
              </a:rPr>
              <a:t>revisit trajectory analysis with fuller data set</a:t>
            </a:r>
          </a:p>
          <a:p>
            <a:r>
              <a:rPr lang="en-US" sz="2400" dirty="0" smtClean="0">
                <a:latin typeface="Arial"/>
                <a:cs typeface="Arial"/>
                <a:sym typeface="Wingdings"/>
              </a:rPr>
              <a:t>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statistics – are the clusters properties really different?</a:t>
            </a:r>
          </a:p>
          <a:p>
            <a:r>
              <a:rPr lang="en-US" sz="2400" dirty="0" smtClean="0">
                <a:latin typeface="Arial"/>
                <a:cs typeface="Arial"/>
                <a:sym typeface="Wingdings" pitchFamily="2" charset="2"/>
              </a:rPr>
              <a:t></a:t>
            </a:r>
            <a:r>
              <a:rPr lang="en-US" sz="2400" dirty="0" smtClean="0">
                <a:latin typeface="Arial"/>
                <a:cs typeface="Arial"/>
                <a:sym typeface="Wingdings" pitchFamily="2" charset="2"/>
              </a:rPr>
              <a:t>Conference presentation?  International Aerosol Conference (</a:t>
            </a:r>
            <a:r>
              <a:rPr lang="en-US" sz="2400" dirty="0" err="1" smtClean="0">
                <a:latin typeface="Arial"/>
                <a:cs typeface="Arial"/>
                <a:sym typeface="Wingdings" pitchFamily="2" charset="2"/>
              </a:rPr>
              <a:t>Busan</a:t>
            </a:r>
            <a:r>
              <a:rPr lang="en-US" sz="2400" dirty="0" smtClean="0">
                <a:latin typeface="Arial"/>
                <a:cs typeface="Arial"/>
                <a:sym typeface="Wingdings" pitchFamily="2" charset="2"/>
              </a:rPr>
              <a:t>, 2014</a:t>
            </a:r>
            <a:r>
              <a:rPr lang="en-US" sz="2400" dirty="0" smtClean="0">
                <a:latin typeface="Arial"/>
                <a:cs typeface="Arial"/>
                <a:sym typeface="Wingdings" pitchFamily="2" charset="2"/>
              </a:rPr>
              <a:t>)</a:t>
            </a:r>
          </a:p>
          <a:p>
            <a:r>
              <a:rPr lang="en-US" sz="2400" dirty="0">
                <a:latin typeface="Arial"/>
                <a:cs typeface="Arial"/>
                <a:sym typeface="Wingdings"/>
              </a:rPr>
              <a:t>Paper?</a:t>
            </a:r>
          </a:p>
          <a:p>
            <a:endParaRPr lang="en-US" sz="2400" dirty="0">
              <a:latin typeface="Arial"/>
              <a:cs typeface="Arial"/>
              <a:sym typeface="Wingdings"/>
            </a:endParaRPr>
          </a:p>
          <a:p>
            <a:endParaRPr lang="en-US" sz="2400" dirty="0" smtClean="0">
              <a:latin typeface="Arial"/>
              <a:cs typeface="Arial"/>
              <a:sym typeface="Wingdings"/>
            </a:endParaRPr>
          </a:p>
          <a:p>
            <a:r>
              <a:rPr lang="en-US" sz="2400" u="sng" dirty="0" smtClean="0">
                <a:latin typeface="Arial"/>
                <a:cs typeface="Arial"/>
                <a:sym typeface="Wingdings"/>
              </a:rPr>
              <a:t>Far future:</a:t>
            </a:r>
          </a:p>
          <a:p>
            <a:r>
              <a:rPr lang="en-US" sz="2400" dirty="0" smtClean="0">
                <a:latin typeface="Arial"/>
                <a:cs typeface="Arial"/>
                <a:sym typeface="Wingdings"/>
              </a:rPr>
              <a:t>long term trends (need ~10 years of data to do good trend analysis)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40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885" y="271193"/>
            <a:ext cx="3441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Thank you!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Any Questions?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label_aero_clust_win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775" y="3533775"/>
            <a:ext cx="4698225" cy="3523669"/>
          </a:xfrm>
          <a:prstGeom prst="rect">
            <a:avLst/>
          </a:prstGeom>
        </p:spPr>
      </p:pic>
      <p:pic>
        <p:nvPicPr>
          <p:cNvPr id="3" name="Picture 2" descr="clust_altwi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34331"/>
            <a:ext cx="4698225" cy="3523669"/>
          </a:xfrm>
          <a:prstGeom prst="rect">
            <a:avLst/>
          </a:prstGeom>
        </p:spPr>
      </p:pic>
      <p:pic>
        <p:nvPicPr>
          <p:cNvPr id="4" name="Picture 3" descr="clust_mapwin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3325" y="0"/>
            <a:ext cx="4698225" cy="3523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300" y="1190625"/>
            <a:ext cx="83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09950" y="4610100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76425" y="6372225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66900" y="4610100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610100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50" y="6372225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ust_mapspr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90525"/>
            <a:ext cx="3902100" cy="2926575"/>
          </a:xfrm>
          <a:prstGeom prst="rect">
            <a:avLst/>
          </a:prstGeom>
        </p:spPr>
      </p:pic>
      <p:pic>
        <p:nvPicPr>
          <p:cNvPr id="3" name="Picture 2" descr="a_label_aero_clust_spr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8650" y="3683775"/>
            <a:ext cx="3902100" cy="2926575"/>
          </a:xfrm>
          <a:prstGeom prst="rect">
            <a:avLst/>
          </a:prstGeom>
        </p:spPr>
      </p:pic>
      <p:pic>
        <p:nvPicPr>
          <p:cNvPr id="4" name="Picture 3" descr="clust_altspr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" y="3248025"/>
            <a:ext cx="4378300" cy="328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5" y="1019175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90900" y="4448175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33575" y="4438650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9575" y="4457700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6250" y="6096000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76425" y="6086475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64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Clustered trajectories for Winter and Summer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(see difference between seasons, but waiting for more summer trajectory files!)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um_altwinter.png"/>
          <p:cNvPicPr>
            <a:picLocks noChangeAspect="1"/>
          </p:cNvPicPr>
          <p:nvPr/>
        </p:nvPicPr>
        <p:blipFill>
          <a:blip r:embed="rId2" cstate="print"/>
          <a:srcRect r="15208"/>
          <a:stretch>
            <a:fillRect/>
          </a:stretch>
        </p:blipFill>
        <p:spPr>
          <a:xfrm>
            <a:off x="666750" y="3352801"/>
            <a:ext cx="3855138" cy="3409950"/>
          </a:xfrm>
          <a:prstGeom prst="rect">
            <a:avLst/>
          </a:prstGeom>
        </p:spPr>
      </p:pic>
      <p:pic>
        <p:nvPicPr>
          <p:cNvPr id="4" name="Picture 3" descr="sum_altsummer.png"/>
          <p:cNvPicPr>
            <a:picLocks noChangeAspect="1"/>
          </p:cNvPicPr>
          <p:nvPr/>
        </p:nvPicPr>
        <p:blipFill>
          <a:blip r:embed="rId3" cstate="print"/>
          <a:srcRect r="16745"/>
          <a:stretch>
            <a:fillRect/>
          </a:stretch>
        </p:blipFill>
        <p:spPr>
          <a:xfrm>
            <a:off x="4789511" y="3324225"/>
            <a:ext cx="3811566" cy="3433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3524250"/>
            <a:ext cx="301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Winter (Dec 2011-Feb 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514725"/>
            <a:ext cx="372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Summer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 these trajectories are only for June 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monthly.png"/>
          <p:cNvPicPr>
            <a:picLocks noChangeAspect="1"/>
          </p:cNvPicPr>
          <p:nvPr/>
        </p:nvPicPr>
        <p:blipFill>
          <a:blip r:embed="rId4" cstate="print"/>
          <a:srcRect l="68958" t="31944" b="37917"/>
          <a:stretch>
            <a:fillRect/>
          </a:stretch>
        </p:blipFill>
        <p:spPr>
          <a:xfrm>
            <a:off x="4641162" y="1249061"/>
            <a:ext cx="2838450" cy="2066925"/>
          </a:xfrm>
          <a:prstGeom prst="rect">
            <a:avLst/>
          </a:prstGeom>
        </p:spPr>
      </p:pic>
      <p:pic>
        <p:nvPicPr>
          <p:cNvPr id="8" name="Picture 7" descr="monthly.png"/>
          <p:cNvPicPr>
            <a:picLocks noChangeAspect="1"/>
          </p:cNvPicPr>
          <p:nvPr/>
        </p:nvPicPr>
        <p:blipFill>
          <a:blip r:embed="rId4" cstate="print"/>
          <a:srcRect l="68958" t="61944" b="7083"/>
          <a:stretch>
            <a:fillRect/>
          </a:stretch>
        </p:blipFill>
        <p:spPr>
          <a:xfrm>
            <a:off x="1698151" y="1191911"/>
            <a:ext cx="283845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thly.png"/>
          <p:cNvPicPr>
            <a:picLocks noChangeAspect="1"/>
          </p:cNvPicPr>
          <p:nvPr/>
        </p:nvPicPr>
        <p:blipFill>
          <a:blip r:embed="rId2" cstate="print"/>
          <a:srcRect b="67083"/>
          <a:stretch>
            <a:fillRect/>
          </a:stretch>
        </p:blipFill>
        <p:spPr>
          <a:xfrm>
            <a:off x="-285750" y="1675538"/>
            <a:ext cx="9144000" cy="2257425"/>
          </a:xfrm>
          <a:prstGeom prst="rect">
            <a:avLst/>
          </a:prstGeom>
        </p:spPr>
      </p:pic>
      <p:pic>
        <p:nvPicPr>
          <p:cNvPr id="2" name="Picture 1" descr="AMY_gas.png"/>
          <p:cNvPicPr>
            <a:picLocks noChangeAspect="1"/>
          </p:cNvPicPr>
          <p:nvPr/>
        </p:nvPicPr>
        <p:blipFill>
          <a:blip r:embed="rId3" cstate="print"/>
          <a:srcRect l="7083" r="48333" b="50972"/>
          <a:stretch>
            <a:fillRect/>
          </a:stretch>
        </p:blipFill>
        <p:spPr>
          <a:xfrm>
            <a:off x="1206678" y="4126679"/>
            <a:ext cx="2600325" cy="2521743"/>
          </a:xfrm>
          <a:prstGeom prst="rect">
            <a:avLst/>
          </a:prstGeom>
        </p:spPr>
      </p:pic>
      <p:pic>
        <p:nvPicPr>
          <p:cNvPr id="4" name="Picture 3" descr="AMY_gas.png"/>
          <p:cNvPicPr>
            <a:picLocks noChangeAspect="1"/>
          </p:cNvPicPr>
          <p:nvPr/>
        </p:nvPicPr>
        <p:blipFill>
          <a:blip r:embed="rId3" cstate="print"/>
          <a:srcRect l="52396" r="2604" b="50972"/>
          <a:stretch>
            <a:fillRect/>
          </a:stretch>
        </p:blipFill>
        <p:spPr>
          <a:xfrm>
            <a:off x="3638026" y="4133101"/>
            <a:ext cx="2659392" cy="2462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724" y="0"/>
            <a:ext cx="758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Any relationship between seasonality of  aerosol properties and carbon cycle gases?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546" y="883577"/>
            <a:ext cx="810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Difficult to assess because of gaps in data and protocols for gas sampling.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76" y="1607532"/>
            <a:ext cx="8445358" cy="465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0058" y="0"/>
            <a:ext cx="7382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Motivation and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collaborative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network picture</a:t>
            </a:r>
            <a:endParaRPr lang="en-US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3530"/>
            <a:ext cx="9277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Detect changes (i.e., trends, cycles) in the long-term global aerosol background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Characterize climate-forcing properties of aerosol types on regional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scales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480" y="1718277"/>
            <a:ext cx="1085222" cy="4692580"/>
          </a:xfrm>
          <a:prstGeom prst="rect">
            <a:avLst/>
          </a:prstGeom>
          <a:noFill/>
          <a:ln>
            <a:solidFill>
              <a:srgbClr val="1B7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349" y="648866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4 NOAA baseline observatories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222924" y="6396489"/>
            <a:ext cx="383738" cy="265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683288" y="1969477"/>
            <a:ext cx="271305" cy="221064"/>
          </a:xfrm>
          <a:prstGeom prst="star5">
            <a:avLst/>
          </a:prstGeom>
          <a:solidFill>
            <a:srgbClr val="1B72F1"/>
          </a:solidFill>
          <a:ln>
            <a:solidFill>
              <a:srgbClr val="1B7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15107" y="3337727"/>
            <a:ext cx="271305" cy="221064"/>
          </a:xfrm>
          <a:prstGeom prst="star5">
            <a:avLst/>
          </a:prstGeom>
          <a:solidFill>
            <a:srgbClr val="1B72F1"/>
          </a:solidFill>
          <a:ln>
            <a:solidFill>
              <a:srgbClr val="1B7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81250" y="4173415"/>
            <a:ext cx="271305" cy="221064"/>
          </a:xfrm>
          <a:prstGeom prst="star5">
            <a:avLst/>
          </a:prstGeom>
          <a:solidFill>
            <a:srgbClr val="1B72F1"/>
          </a:solidFill>
          <a:ln>
            <a:solidFill>
              <a:srgbClr val="1B7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859134" y="6064180"/>
            <a:ext cx="271305" cy="221064"/>
          </a:xfrm>
          <a:prstGeom prst="star5">
            <a:avLst/>
          </a:prstGeom>
          <a:solidFill>
            <a:srgbClr val="1B72F1"/>
          </a:solidFill>
          <a:ln>
            <a:solidFill>
              <a:srgbClr val="1B7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42545" y="6211669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NOAA observatories</a:t>
            </a:r>
          </a:p>
          <a:p>
            <a:r>
              <a:rPr lang="en-US" dirty="0" smtClean="0"/>
              <a:t>18 collaborations (including AMY!)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147" y="614738"/>
            <a:ext cx="802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Advantages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of a Collaborative Network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Ensure measurement comparability – measurements made the same way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Economies of time and scale – no need to reinvent the wheel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654" y="3065568"/>
            <a:ext cx="8262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Climate forcing and climatology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as a function of location</a:t>
            </a:r>
          </a:p>
          <a:p>
            <a:pPr marL="285750" indent="-285750">
              <a:buFont typeface="Arial"/>
              <a:buChar char="•"/>
            </a:pPr>
            <a:endParaRPr lang="en-US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Satellite and Model 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evaluation/validation</a:t>
            </a:r>
          </a:p>
          <a:p>
            <a:pPr marL="285750" indent="-285750">
              <a:buFont typeface="Arial"/>
              <a:buChar char="•"/>
            </a:pPr>
            <a:endParaRPr lang="en-US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Long term (&gt;10 years) trends</a:t>
            </a:r>
          </a:p>
          <a:p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changes due to pollution control policies</a:t>
            </a:r>
            <a:endParaRPr lang="en-US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climate change</a:t>
            </a:r>
            <a:endParaRPr lang="en-US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Spatial/Temporal variability studies</a:t>
            </a:r>
          </a:p>
          <a:p>
            <a:pPr marL="285750" indent="-285750"/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useful for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comparing data on different time or spatial scales, e.g.,</a:t>
            </a:r>
          </a:p>
          <a:p>
            <a:pPr marL="285750" indent="-285750"/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model  grid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vs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point measurement</a:t>
            </a:r>
          </a:p>
          <a:p>
            <a:pPr marL="285750" indent="-285750"/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satellite AOD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vs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surface AOD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696" y="2445716"/>
            <a:ext cx="7866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Examples of science that can be done with network data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_ext_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5" y="1221856"/>
            <a:ext cx="6950075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2550" y="3477694"/>
            <a:ext cx="963612" cy="338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Polar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8562" y="3477694"/>
            <a:ext cx="1347788" cy="338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Marine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0837" y="3477694"/>
            <a:ext cx="1349375" cy="338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Mountain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4062" y="3477694"/>
            <a:ext cx="1349375" cy="338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Continental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1912" y="6114531"/>
            <a:ext cx="963613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Polar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7925" y="6114531"/>
            <a:ext cx="1349375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Marine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31787" y="6114531"/>
            <a:ext cx="1347788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Mountain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5012" y="6114531"/>
            <a:ext cx="1347788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Continental          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3458" y="100013"/>
            <a:ext cx="7905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Annual </a:t>
            </a:r>
            <a:r>
              <a:rPr lang="en-US" altLang="en-US" sz="2400" u="sng" dirty="0" smtClean="0"/>
              <a:t>climatology </a:t>
            </a:r>
            <a:r>
              <a:rPr lang="en-US" altLang="en-US" sz="2400" u="sng" dirty="0"/>
              <a:t>from the NOAA collaborative network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20687" y="1036119"/>
            <a:ext cx="68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AMY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3825" y="1036119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GSN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379387" y="1250431"/>
            <a:ext cx="290513" cy="508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5012" y="1221856"/>
            <a:ext cx="341313" cy="6588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884381" y="1504431"/>
            <a:ext cx="22596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ym typeface="Wingdings" pitchFamily="2" charset="2"/>
              </a:rPr>
              <a:t>aerosol amount</a:t>
            </a:r>
            <a:endParaRPr lang="en-US" altLang="en-US" sz="1800" dirty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Wingdings" pitchFamily="2" charset="2"/>
              </a:rPr>
              <a:t>visibility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Wingdings" pitchFamily="2" charset="2"/>
              </a:rPr>
              <a:t>Aerosol optical depth (AOD)</a:t>
            </a:r>
            <a:endParaRPr lang="en-US" altLang="en-US" sz="1800" dirty="0"/>
          </a:p>
        </p:txBody>
      </p:sp>
      <p:sp>
        <p:nvSpPr>
          <p:cNvPr id="18" name="Oval 17"/>
          <p:cNvSpPr/>
          <p:nvPr/>
        </p:nvSpPr>
        <p:spPr>
          <a:xfrm>
            <a:off x="6884381" y="3904956"/>
            <a:ext cx="451554" cy="3476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84381" y="4808243"/>
            <a:ext cx="451554" cy="3492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84381" y="5773443"/>
            <a:ext cx="451554" cy="3476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62116" y="4519749"/>
            <a:ext cx="15415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Relative </a:t>
            </a:r>
            <a:r>
              <a:rPr lang="en-US" altLang="en-US" sz="1800" dirty="0"/>
              <a:t>amount of absorption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944220" y="5123634"/>
            <a:ext cx="1631951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70C0"/>
                </a:solidFill>
                <a:sym typeface="Wingdings" pitchFamily="2" charset="2"/>
              </a:rPr>
              <a:t>NOAA sites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sym typeface="Wingdings" pitchFamily="2" charset="2"/>
              </a:rPr>
              <a:t>Collaborators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ym typeface="Wingdings" pitchFamily="2" charset="2"/>
              </a:rPr>
              <a:t>Closed sites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15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g_marine.png"/>
          <p:cNvPicPr>
            <a:picLocks noChangeAspect="1"/>
          </p:cNvPicPr>
          <p:nvPr/>
        </p:nvPicPr>
        <p:blipFill>
          <a:blip r:embed="rId2" cstate="print"/>
          <a:srcRect l="8464" t="9583" b="47639"/>
          <a:stretch>
            <a:fillRect/>
          </a:stretch>
        </p:blipFill>
        <p:spPr>
          <a:xfrm>
            <a:off x="457200" y="685800"/>
            <a:ext cx="8370075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4842" y="13644"/>
            <a:ext cx="556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Autocorrelation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Analysis – Marine sites 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582" y="3619500"/>
            <a:ext cx="878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Compares “persistence”  - i.e., how quickly a property changes with time.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Useful when trying to compare measurements on different temporal or spatial scales.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725" y="676276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day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7825" y="676276"/>
            <a:ext cx="60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week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1700" y="676276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month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676276"/>
            <a:ext cx="523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year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7" idx="2"/>
          </p:cNvCxnSpPr>
          <p:nvPr/>
        </p:nvCxnSpPr>
        <p:spPr>
          <a:xfrm>
            <a:off x="1453306" y="953275"/>
            <a:ext cx="194519" cy="19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14525" y="895350"/>
            <a:ext cx="20955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702077" y="1910864"/>
            <a:ext cx="25309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Correlation coefficient r(k)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2082898" y="4732637"/>
            <a:ext cx="451385" cy="3830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1200000">
            <a:off x="2959314" y="4924167"/>
            <a:ext cx="736902" cy="290384"/>
            <a:chOff x="2959314" y="4924167"/>
            <a:chExt cx="736902" cy="290384"/>
          </a:xfrm>
        </p:grpSpPr>
        <p:sp>
          <p:nvSpPr>
            <p:cNvPr id="3" name="Flowchart: Magnetic Disk 2"/>
            <p:cNvSpPr/>
            <p:nvPr/>
          </p:nvSpPr>
          <p:spPr>
            <a:xfrm>
              <a:off x="3188043" y="4924167"/>
              <a:ext cx="259492" cy="29038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/>
            <p:cNvSpPr/>
            <p:nvPr/>
          </p:nvSpPr>
          <p:spPr>
            <a:xfrm rot="5400000">
              <a:off x="2957769" y="4945791"/>
              <a:ext cx="247136" cy="24404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/>
            <p:cNvSpPr/>
            <p:nvPr/>
          </p:nvSpPr>
          <p:spPr>
            <a:xfrm rot="16200000" flipH="1">
              <a:off x="3450625" y="4947336"/>
              <a:ext cx="247136" cy="24404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5-Point Star 19"/>
          <p:cNvSpPr/>
          <p:nvPr/>
        </p:nvSpPr>
        <p:spPr>
          <a:xfrm>
            <a:off x="2572157" y="5097164"/>
            <a:ext cx="324585" cy="2173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3367121" y="4582286"/>
            <a:ext cx="324585" cy="2173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4651954" y="6079526"/>
            <a:ext cx="200979" cy="228600"/>
          </a:xfrm>
          <a:prstGeom prst="trapezoid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3154798" y="5205818"/>
            <a:ext cx="236317" cy="112084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flipV="1">
            <a:off x="4634284" y="4929109"/>
            <a:ext cx="236317" cy="112084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7-Point Star 22"/>
          <p:cNvSpPr/>
          <p:nvPr/>
        </p:nvSpPr>
        <p:spPr>
          <a:xfrm>
            <a:off x="5041557" y="4582286"/>
            <a:ext cx="679621" cy="664473"/>
          </a:xfrm>
          <a:prstGeom prst="star7">
            <a:avLst/>
          </a:prstGeom>
          <a:solidFill>
            <a:srgbClr val="FFC000"/>
          </a:solidFill>
          <a:ln>
            <a:solidFill>
              <a:srgbClr val="ECE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0385" y="4713096"/>
            <a:ext cx="469557" cy="45079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01993" y="4983624"/>
            <a:ext cx="2842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comparing night time aerosol measurements from a satellite with daytime measurements from AERONET sensor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0126" y="640080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04268" y="6390937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511.JPG"/>
          <p:cNvPicPr>
            <a:picLocks noChangeAspect="1"/>
          </p:cNvPicPr>
          <p:nvPr/>
        </p:nvPicPr>
        <p:blipFill>
          <a:blip r:embed="rId2" cstate="print"/>
          <a:srcRect r="15213"/>
          <a:stretch>
            <a:fillRect/>
          </a:stretch>
        </p:blipFill>
        <p:spPr>
          <a:xfrm rot="5400000">
            <a:off x="2047036" y="934810"/>
            <a:ext cx="5054322" cy="447088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209882" y="974690"/>
            <a:ext cx="944544" cy="8038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28556" y="2974838"/>
            <a:ext cx="1528785" cy="2021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75393" y="3811675"/>
            <a:ext cx="973092" cy="4683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72485" y="3888712"/>
            <a:ext cx="2381458" cy="7134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724370"/>
            <a:ext cx="270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Particle counter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(number concentration)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58288"/>
            <a:ext cx="376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Absorption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Photometer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(spectral absorption)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4087" y="715109"/>
            <a:ext cx="205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itchFamily="34" charset="0"/>
              </a:rPr>
              <a:t>Nephelometer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(spectral scattering and backscattering 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5133" y="3711193"/>
            <a:ext cx="205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Switched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Impactors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&lt;10 </a:t>
            </a:r>
            <a:r>
              <a:rPr lang="en-US" dirty="0" smtClean="0"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 and	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&lt;1 </a:t>
            </a:r>
            <a:r>
              <a:rPr lang="en-US" dirty="0" smtClean="0"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 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269720"/>
            <a:ext cx="91440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itchFamily="34" charset="0"/>
              </a:rPr>
              <a:t>Ångström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Exponents, Asymmetry Parameter, Single Scattering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Albedo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forcing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089679" y="5516545"/>
            <a:ext cx="1034980" cy="723481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0718" y="0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anose="020B0604020202020204" pitchFamily="34" charset="0"/>
                <a:cs typeface="Arial" pitchFamily="34" charset="0"/>
              </a:rPr>
              <a:t>KMA/DUST aerosol system at AMY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842" y="855228"/>
            <a:ext cx="3385751" cy="923330"/>
          </a:xfrm>
          <a:prstGeom prst="rect">
            <a:avLst/>
          </a:prstGeom>
          <a:solidFill>
            <a:srgbClr val="E6FD0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design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NOAA sites and collaborator sites</a:t>
            </a:r>
            <a:endParaRPr lang="en-US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GAW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1500" y="3841748"/>
            <a:ext cx="4567760" cy="1362075"/>
            <a:chOff x="384" y="2736"/>
            <a:chExt cx="2460" cy="858"/>
          </a:xfrm>
        </p:grpSpPr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384" y="2736"/>
              <a:ext cx="2460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sz="1800" b="0" dirty="0">
                  <a:latin typeface="Times New Roman" charset="0"/>
                </a:rPr>
                <a:t>	aerosol </a:t>
              </a:r>
              <a:r>
                <a:rPr lang="en-US" sz="1800" b="0" dirty="0" smtClean="0">
                  <a:latin typeface="Times New Roman" charset="0"/>
                </a:rPr>
                <a:t>single</a:t>
              </a:r>
              <a:r>
                <a:rPr lang="en-US" sz="1800" b="0" dirty="0">
                  <a:latin typeface="Times New Roman" charset="0"/>
                </a:rPr>
                <a:t> </a:t>
              </a:r>
              <a:r>
                <a:rPr lang="en-US" sz="1800" b="0" dirty="0" smtClean="0">
                  <a:latin typeface="Times New Roman" charset="0"/>
                </a:rPr>
                <a:t>scattering albedo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sz="1800" b="0" dirty="0">
                  <a:solidFill>
                    <a:schemeClr val="accent2"/>
                  </a:solidFill>
                  <a:latin typeface="Times New Roman" charset="0"/>
                </a:rPr>
                <a:t>	</a:t>
              </a:r>
              <a:r>
                <a:rPr lang="en-US" sz="1800" b="0" dirty="0" smtClean="0">
                  <a:solidFill>
                    <a:schemeClr val="accent2"/>
                  </a:solidFill>
                  <a:latin typeface="Times New Roman" charset="0"/>
                </a:rPr>
                <a:t>(from </a:t>
              </a:r>
              <a:r>
                <a:rPr lang="en-US" sz="1800" b="0" dirty="0" err="1" smtClean="0">
                  <a:solidFill>
                    <a:schemeClr val="accent2"/>
                  </a:solidFill>
                  <a:latin typeface="Times New Roman" charset="0"/>
                </a:rPr>
                <a:t>nephelometer</a:t>
              </a:r>
              <a:r>
                <a:rPr lang="en-US" sz="1800" b="0" dirty="0" smtClean="0">
                  <a:solidFill>
                    <a:schemeClr val="accent2"/>
                  </a:solidFill>
                  <a:latin typeface="Times New Roman" charset="0"/>
                </a:rPr>
                <a:t> and PSAP)</a:t>
              </a:r>
              <a:endParaRPr lang="en-US" sz="1800" b="0" dirty="0">
                <a:solidFill>
                  <a:schemeClr val="accent2"/>
                </a:solidFill>
                <a:latin typeface="Times New Roman" charset="0"/>
              </a:endParaRPr>
            </a:p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sz="1800" b="0" dirty="0">
                  <a:solidFill>
                    <a:schemeClr val="accent2"/>
                  </a:solidFill>
                  <a:latin typeface="Times New Roman" charset="0"/>
                </a:rPr>
                <a:t>	</a:t>
              </a:r>
              <a:endParaRPr lang="en-US" sz="1800" b="0" dirty="0" smtClean="0">
                <a:solidFill>
                  <a:schemeClr val="accent2"/>
                </a:solidFill>
                <a:latin typeface="Times New Roman" charset="0"/>
              </a:endParaRPr>
            </a:p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sz="1800" b="0" dirty="0">
                  <a:solidFill>
                    <a:schemeClr val="accent2"/>
                  </a:solidFill>
                  <a:latin typeface="Times New Roman" charset="0"/>
                </a:rPr>
                <a:t>	</a:t>
              </a:r>
              <a:r>
                <a:rPr lang="en-US" sz="1800" b="0" dirty="0" smtClean="0">
                  <a:solidFill>
                    <a:srgbClr val="000000"/>
                  </a:solidFill>
                  <a:latin typeface="Times New Roman" charset="0"/>
                </a:rPr>
                <a:t>average aerosol up</a:t>
              </a:r>
              <a:r>
                <a:rPr lang="en-US" sz="1800" b="0" dirty="0">
                  <a:solidFill>
                    <a:srgbClr val="000000"/>
                  </a:solidFill>
                  <a:latin typeface="Times New Roman" charset="0"/>
                </a:rPr>
                <a:t>-scatter </a:t>
              </a:r>
              <a:r>
                <a:rPr lang="en-US" sz="1800" b="0" dirty="0" smtClean="0">
                  <a:solidFill>
                    <a:srgbClr val="000000"/>
                  </a:solidFill>
                  <a:latin typeface="Times New Roman" charset="0"/>
                </a:rPr>
                <a:t>fraction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800" b="0" dirty="0" smtClean="0">
                  <a:solidFill>
                    <a:srgbClr val="000000"/>
                  </a:solidFill>
                  <a:latin typeface="Times New Roman" charset="0"/>
                </a:rPr>
                <a:t>	</a:t>
              </a:r>
              <a:r>
                <a:rPr lang="en-US" sz="1800" b="0" dirty="0">
                  <a:solidFill>
                    <a:schemeClr val="accent2"/>
                  </a:solidFill>
                  <a:latin typeface="Times New Roman" charset="0"/>
                </a:rPr>
                <a:t>(from </a:t>
              </a:r>
              <a:r>
                <a:rPr lang="en-US" sz="1800" b="0" dirty="0" err="1" smtClean="0">
                  <a:solidFill>
                    <a:schemeClr val="accent2"/>
                  </a:solidFill>
                  <a:latin typeface="Times New Roman" charset="0"/>
                </a:rPr>
                <a:t>nephelometer</a:t>
              </a:r>
              <a:r>
                <a:rPr lang="en-US" sz="1800" b="0" dirty="0" smtClean="0">
                  <a:solidFill>
                    <a:schemeClr val="accent2"/>
                  </a:solidFill>
                  <a:latin typeface="Times New Roman" charset="0"/>
                </a:rPr>
                <a:t> backscatter </a:t>
              </a:r>
              <a:r>
                <a:rPr lang="en-US" sz="1800" b="0" dirty="0" err="1" smtClean="0">
                  <a:solidFill>
                    <a:schemeClr val="accent2"/>
                  </a:solidFill>
                  <a:latin typeface="Times New Roman" charset="0"/>
                </a:rPr>
                <a:t>fract</a:t>
              </a:r>
              <a:r>
                <a:rPr lang="en-US" sz="1800" b="0" dirty="0" smtClean="0">
                  <a:solidFill>
                    <a:schemeClr val="accent2"/>
                  </a:solidFill>
                  <a:latin typeface="Times New Roman" charset="0"/>
                </a:rPr>
                <a:t>)</a:t>
              </a:r>
              <a:endParaRPr lang="en-US" sz="1800" b="0" dirty="0">
                <a:solidFill>
                  <a:schemeClr val="accent2"/>
                </a:solidFill>
                <a:latin typeface="Times New Roman" charset="0"/>
              </a:endParaRPr>
            </a:p>
          </p:txBody>
        </p:sp>
        <p:graphicFrame>
          <p:nvGraphicFramePr>
            <p:cNvPr id="4" name="Object 9"/>
            <p:cNvGraphicFramePr>
              <a:graphicFrameLocks noChangeAspect="1"/>
            </p:cNvGraphicFramePr>
            <p:nvPr/>
          </p:nvGraphicFramePr>
          <p:xfrm>
            <a:off x="384" y="2736"/>
            <a:ext cx="25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2" name="Equation" r:id="rId3" imgW="182520" imgH="219240" progId="Equation.3">
                    <p:embed/>
                  </p:oleObj>
                </mc:Choice>
                <mc:Fallback>
                  <p:oleObj name="Equation" r:id="rId3" imgW="182520" imgH="219240" progId="Equation.3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736"/>
                          <a:ext cx="256" cy="288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CC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0"/>
            <p:cNvGraphicFramePr>
              <a:graphicFrameLocks noChangeAspect="1"/>
            </p:cNvGraphicFramePr>
            <p:nvPr/>
          </p:nvGraphicFramePr>
          <p:xfrm>
            <a:off x="416" y="3223"/>
            <a:ext cx="168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" name="Equation" r:id="rId5" imgW="155160" imgH="219240" progId="Equation.3">
                    <p:embed/>
                  </p:oleObj>
                </mc:Choice>
                <mc:Fallback>
                  <p:oleObj name="Equation" r:id="rId5" imgW="155160" imgH="219240" progId="Equation.3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" y="3223"/>
                          <a:ext cx="168" cy="22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CC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219700" y="2794000"/>
            <a:ext cx="3154363" cy="229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>
                <a:latin typeface="Times New Roman" charset="0"/>
              </a:rPr>
              <a:t>D	daylight fraction</a:t>
            </a:r>
          </a:p>
          <a:p>
            <a:pPr algn="l">
              <a:spcBef>
                <a:spcPct val="50000"/>
              </a:spcBef>
            </a:pPr>
            <a:r>
              <a:rPr lang="en-US" sz="1800" b="0">
                <a:latin typeface="Times New Roman" charset="0"/>
              </a:rPr>
              <a:t>S</a:t>
            </a:r>
            <a:r>
              <a:rPr lang="en-US" sz="1800" b="0" baseline="-25000">
                <a:latin typeface="Times New Roman" charset="0"/>
              </a:rPr>
              <a:t>0</a:t>
            </a:r>
            <a:r>
              <a:rPr lang="en-US" sz="1800" b="0">
                <a:latin typeface="Times New Roman" charset="0"/>
              </a:rPr>
              <a:t>	solar constant</a:t>
            </a:r>
          </a:p>
          <a:p>
            <a:pPr algn="l">
              <a:spcBef>
                <a:spcPct val="50000"/>
              </a:spcBef>
            </a:pPr>
            <a:r>
              <a:rPr lang="en-US" sz="1800" b="0">
                <a:latin typeface="Times New Roman" charset="0"/>
              </a:rPr>
              <a:t>T</a:t>
            </a:r>
            <a:r>
              <a:rPr lang="en-US" sz="1800" b="0" baseline="-25000">
                <a:latin typeface="Times New Roman" charset="0"/>
              </a:rPr>
              <a:t>at</a:t>
            </a:r>
            <a:r>
              <a:rPr lang="en-US" sz="1800" b="0">
                <a:latin typeface="Times New Roman" charset="0"/>
              </a:rPr>
              <a:t>	atmospheric </a:t>
            </a:r>
            <a:br>
              <a:rPr lang="en-US" sz="1800" b="0">
                <a:latin typeface="Times New Roman" charset="0"/>
              </a:rPr>
            </a:br>
            <a:r>
              <a:rPr lang="en-US" sz="1800" b="0">
                <a:latin typeface="Times New Roman" charset="0"/>
              </a:rPr>
              <a:t>	transmission</a:t>
            </a:r>
          </a:p>
          <a:p>
            <a:pPr algn="l">
              <a:spcBef>
                <a:spcPct val="50000"/>
              </a:spcBef>
            </a:pPr>
            <a:r>
              <a:rPr lang="en-US" sz="1800" b="0">
                <a:latin typeface="Times New Roman" charset="0"/>
              </a:rPr>
              <a:t>A</a:t>
            </a:r>
            <a:r>
              <a:rPr lang="en-US" sz="1800" b="0" baseline="-25000">
                <a:latin typeface="Times New Roman" charset="0"/>
              </a:rPr>
              <a:t>c</a:t>
            </a:r>
            <a:r>
              <a:rPr lang="en-US" sz="1800" b="0">
                <a:latin typeface="Times New Roman" charset="0"/>
              </a:rPr>
              <a:t>	cloud fraction</a:t>
            </a:r>
          </a:p>
          <a:p>
            <a:pPr algn="l">
              <a:spcBef>
                <a:spcPct val="50000"/>
              </a:spcBef>
            </a:pPr>
            <a:r>
              <a:rPr lang="en-US" sz="1800" b="0">
                <a:latin typeface="Times New Roman" charset="0"/>
              </a:rPr>
              <a:t>R</a:t>
            </a:r>
            <a:r>
              <a:rPr lang="en-US" sz="1800" b="0" baseline="-25000">
                <a:latin typeface="Times New Roman" charset="0"/>
              </a:rPr>
              <a:t>s</a:t>
            </a:r>
            <a:r>
              <a:rPr lang="en-US" sz="1800" b="0">
                <a:latin typeface="Times New Roman" charset="0"/>
              </a:rPr>
              <a:t>	surface albedo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11760" y="268665"/>
            <a:ext cx="7772400" cy="4746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3200" u="sng" dirty="0"/>
              <a:t>Parameters controlling aerosol forcing</a:t>
            </a: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994301"/>
              </p:ext>
            </p:extLst>
          </p:nvPr>
        </p:nvGraphicFramePr>
        <p:xfrm>
          <a:off x="889000" y="1298575"/>
          <a:ext cx="748188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7" imgW="3556440" imgH="493560" progId="Equation.3">
                  <p:embed/>
                </p:oleObj>
              </mc:Choice>
              <mc:Fallback>
                <p:oleObj name="Equation" r:id="rId7" imgW="3556440" imgH="49356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298575"/>
                        <a:ext cx="7481888" cy="10652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57238" y="6324600"/>
            <a:ext cx="580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/>
              <a:t>Source:  Haywood and Shine (1995)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71500" y="2489200"/>
            <a:ext cx="37973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>
                <a:latin typeface="Symbol" charset="0"/>
              </a:rPr>
              <a:t>D</a:t>
            </a:r>
            <a:r>
              <a:rPr lang="en-US" sz="1800" b="0">
                <a:latin typeface="Times New Roman" charset="0"/>
              </a:rPr>
              <a:t>F	average aerosol forcing at 	top of atmosphere (TOA)</a:t>
            </a:r>
            <a:endParaRPr lang="en-US" sz="1800" b="0" i="1">
              <a:latin typeface="Symbol" charset="0"/>
            </a:endParaRPr>
          </a:p>
          <a:p>
            <a:pPr algn="l">
              <a:spcBef>
                <a:spcPct val="50000"/>
              </a:spcBef>
            </a:pPr>
            <a:r>
              <a:rPr lang="en-US" sz="1800" b="0" i="1">
                <a:latin typeface="Symbol" charset="0"/>
              </a:rPr>
              <a:t>d</a:t>
            </a:r>
            <a:r>
              <a:rPr lang="en-US" sz="1800" b="0">
                <a:latin typeface="Times New Roman" charset="0"/>
              </a:rPr>
              <a:t>	aerosol optical depth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50161" y="5581650"/>
            <a:ext cx="7702729" cy="461665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0" dirty="0">
                <a:latin typeface="Symbol" charset="0"/>
              </a:rPr>
              <a:t>D</a:t>
            </a:r>
            <a:r>
              <a:rPr lang="en-US" b="0" dirty="0">
                <a:latin typeface="Times New Roman" charset="0"/>
              </a:rPr>
              <a:t>F</a:t>
            </a:r>
            <a:r>
              <a:rPr lang="en-US" b="0" i="1" dirty="0">
                <a:latin typeface="Symbol" charset="0"/>
              </a:rPr>
              <a:t>/d </a:t>
            </a:r>
            <a:r>
              <a:rPr lang="en-US" b="0" dirty="0">
                <a:latin typeface="Times New Roman" charset="0"/>
              </a:rPr>
              <a:t>= </a:t>
            </a:r>
            <a:r>
              <a:rPr lang="en-US" b="0" dirty="0" smtClean="0"/>
              <a:t>Top of Atmosphere </a:t>
            </a:r>
            <a:r>
              <a:rPr lang="en-US" b="0" dirty="0" err="1" smtClean="0"/>
              <a:t>Radiative</a:t>
            </a:r>
            <a:r>
              <a:rPr lang="en-US" b="0" dirty="0" smtClean="0"/>
              <a:t> </a:t>
            </a:r>
            <a:r>
              <a:rPr lang="en-US" b="0" dirty="0"/>
              <a:t>Forcing Efficiency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667250" y="1298575"/>
            <a:ext cx="609600" cy="923925"/>
          </a:xfrm>
          <a:prstGeom prst="ellipse">
            <a:avLst/>
          </a:prstGeom>
          <a:noFill/>
          <a:ln w="254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7175500" y="1212850"/>
            <a:ext cx="920750" cy="1190625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821631" y="1309876"/>
            <a:ext cx="609600" cy="923925"/>
          </a:xfrm>
          <a:prstGeom prst="ellipse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162148" y="1540331"/>
            <a:ext cx="384225" cy="575430"/>
          </a:xfrm>
          <a:prstGeom prst="ellipse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473" y="3119972"/>
            <a:ext cx="735848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Arial"/>
                <a:cs typeface="Arial"/>
              </a:rPr>
              <a:t>Intensive Properties – depend on </a:t>
            </a:r>
            <a:r>
              <a:rPr lang="en-US" sz="2000" b="1" u="sng" dirty="0" smtClean="0">
                <a:solidFill>
                  <a:srgbClr val="C00000"/>
                </a:solidFill>
                <a:latin typeface="Arial"/>
                <a:cs typeface="Arial"/>
              </a:rPr>
              <a:t>character</a:t>
            </a:r>
            <a:r>
              <a:rPr lang="en-US" sz="2000" u="sng" dirty="0" smtClean="0">
                <a:latin typeface="Arial"/>
                <a:cs typeface="Arial"/>
              </a:rPr>
              <a:t> of aerosol: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Absorption </a:t>
            </a:r>
            <a:r>
              <a:rPr lang="en-US" sz="2000" dirty="0" smtClean="0">
                <a:latin typeface="Arial"/>
                <a:cs typeface="Arial"/>
              </a:rPr>
              <a:t>Angstrom exponent – ‘type’ of absorbing particles</a:t>
            </a:r>
          </a:p>
          <a:p>
            <a:pPr marL="285750" indent="-285750"/>
            <a:r>
              <a:rPr lang="en-US" dirty="0" smtClean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</a:t>
            </a:r>
            <a:r>
              <a:rPr lang="en-US" dirty="0" err="1" smtClean="0">
                <a:latin typeface="Arial"/>
                <a:cs typeface="Arial"/>
                <a:sym typeface="Wingdings" pitchFamily="2" charset="2"/>
              </a:rPr>
              <a:t>AbsAngst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 ~ 1 suggests elemental carbon</a:t>
            </a:r>
          </a:p>
          <a:p>
            <a:pPr marL="285750" indent="-285750"/>
            <a:r>
              <a:rPr lang="en-US" dirty="0" smtClean="0">
                <a:latin typeface="Arial"/>
                <a:cs typeface="Arial"/>
                <a:sym typeface="Wingdings" pitchFamily="2" charset="2"/>
              </a:rPr>
              <a:t>	</a:t>
            </a:r>
            <a:r>
              <a:rPr lang="en-US" dirty="0" err="1" smtClean="0">
                <a:latin typeface="Arial"/>
                <a:cs typeface="Arial"/>
                <a:sym typeface="Wingdings" pitchFamily="2" charset="2"/>
              </a:rPr>
              <a:t>AbsAngst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 &gt;1 suggests organics</a:t>
            </a:r>
          </a:p>
          <a:p>
            <a:pPr marL="285750" indent="-285750"/>
            <a:r>
              <a:rPr lang="en-US" dirty="0" smtClean="0">
                <a:latin typeface="Arial"/>
                <a:cs typeface="Arial"/>
                <a:sym typeface="Wingdings" pitchFamily="2" charset="2"/>
              </a:rPr>
              <a:t>	</a:t>
            </a:r>
            <a:r>
              <a:rPr lang="en-US" dirty="0" err="1" smtClean="0">
                <a:latin typeface="Arial"/>
                <a:cs typeface="Arial"/>
                <a:sym typeface="Wingdings" pitchFamily="2" charset="2"/>
              </a:rPr>
              <a:t>AbsAngst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 &gt;1.5 + SSA increasing with wavelength suggests dust</a:t>
            </a:r>
          </a:p>
          <a:p>
            <a:pPr marL="285750" indent="-285750"/>
            <a:r>
              <a:rPr lang="en-US" dirty="0" smtClean="0">
                <a:latin typeface="Arial"/>
                <a:cs typeface="Arial"/>
                <a:sym typeface="Wingdings" pitchFamily="2" charset="2"/>
              </a:rPr>
              <a:t>	</a:t>
            </a:r>
            <a:r>
              <a:rPr lang="en-US" dirty="0" err="1" smtClean="0">
                <a:latin typeface="Arial"/>
                <a:cs typeface="Arial"/>
                <a:sym typeface="Wingdings" pitchFamily="2" charset="2"/>
              </a:rPr>
              <a:t>AbsAngst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 &lt; 1 suggest BC core with 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coating</a:t>
            </a:r>
          </a:p>
          <a:p>
            <a:pPr marL="285750" indent="-285750"/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Scattering Angstrom exponent </a:t>
            </a:r>
            <a:r>
              <a:rPr lang="en-US" sz="2000" dirty="0" smtClean="0">
                <a:latin typeface="Arial"/>
                <a:cs typeface="Arial"/>
              </a:rPr>
              <a:t> - size of particle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  <a:sym typeface="Wingdings" panose="05000000000000000000" pitchFamily="2" charset="2"/>
              </a:rPr>
              <a:t>     </a:t>
            </a:r>
            <a:r>
              <a:rPr lang="en-US" dirty="0" err="1" smtClean="0">
                <a:latin typeface="Arial"/>
                <a:cs typeface="Arial"/>
                <a:sym typeface="Wingdings" panose="05000000000000000000" pitchFamily="2" charset="2"/>
              </a:rPr>
              <a:t>ScatAngst</a:t>
            </a:r>
            <a:r>
              <a:rPr lang="en-US" dirty="0" smtClean="0">
                <a:latin typeface="Arial"/>
                <a:cs typeface="Arial"/>
                <a:sym typeface="Wingdings" panose="05000000000000000000" pitchFamily="2" charset="2"/>
              </a:rPr>
              <a:t> &lt; 1.5 suggests dust (or sea salt)</a:t>
            </a:r>
          </a:p>
          <a:p>
            <a:r>
              <a:rPr lang="en-US" dirty="0" smtClean="0">
                <a:latin typeface="Arial"/>
                <a:cs typeface="Arial"/>
              </a:rPr>
              <a:t>     </a:t>
            </a:r>
            <a:r>
              <a:rPr lang="en-US" dirty="0" smtClean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latin typeface="Arial"/>
                <a:cs typeface="Arial"/>
                <a:sym typeface="Wingdings" panose="05000000000000000000" pitchFamily="2" charset="2"/>
              </a:rPr>
              <a:t>ScatAngst</a:t>
            </a:r>
            <a:r>
              <a:rPr lang="en-US" dirty="0" smtClean="0">
                <a:latin typeface="Arial"/>
                <a:cs typeface="Arial"/>
                <a:sym typeface="Wingdings" panose="05000000000000000000" pitchFamily="2" charset="2"/>
              </a:rPr>
              <a:t> &gt; 2 suggests pollution aerosol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337" y="74881"/>
            <a:ext cx="46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/>
                <a:cs typeface="Arial"/>
              </a:rPr>
              <a:t>Parameters from </a:t>
            </a:r>
            <a:r>
              <a:rPr lang="en-US" sz="2400" u="sng" dirty="0" smtClean="0">
                <a:latin typeface="Arial"/>
                <a:cs typeface="Arial"/>
              </a:rPr>
              <a:t>aerosol </a:t>
            </a:r>
            <a:r>
              <a:rPr lang="en-US" sz="2400" u="sng" dirty="0" smtClean="0">
                <a:latin typeface="Arial"/>
                <a:cs typeface="Arial"/>
              </a:rPr>
              <a:t>system</a:t>
            </a:r>
            <a:endParaRPr lang="en-US" sz="2400" u="sng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6086" y="893627"/>
            <a:ext cx="62953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Arial"/>
                <a:cs typeface="Arial"/>
              </a:rPr>
              <a:t>Extensive Properties – depend on </a:t>
            </a:r>
            <a:r>
              <a:rPr lang="en-US" sz="2000" b="1" u="sng" dirty="0" smtClean="0">
                <a:solidFill>
                  <a:srgbClr val="C00000"/>
                </a:solidFill>
                <a:latin typeface="Arial"/>
                <a:cs typeface="Arial"/>
              </a:rPr>
              <a:t>amount</a:t>
            </a:r>
            <a:r>
              <a:rPr lang="en-US" sz="2000" u="sng" dirty="0" smtClean="0">
                <a:latin typeface="Arial"/>
                <a:cs typeface="Arial"/>
              </a:rPr>
              <a:t> of aerosol: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cattering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bsorption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dirty="0" smtClean="0">
                <a:latin typeface="Arial"/>
                <a:cs typeface="Arial"/>
              </a:rPr>
              <a:t>xtinction (= scattering + absorption)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umber concentration (CN)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6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8465</TotalTime>
  <Words>1610</Words>
  <Application>Microsoft Office PowerPoint</Application>
  <PresentationFormat>On-screen Show (4:3)</PresentationFormat>
  <Paragraphs>345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NOAA/ESRL/GMD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andrews</dc:creator>
  <cp:lastModifiedBy>Betsy Andrews</cp:lastModifiedBy>
  <cp:revision>476</cp:revision>
  <dcterms:created xsi:type="dcterms:W3CDTF">2012-10-19T21:03:12Z</dcterms:created>
  <dcterms:modified xsi:type="dcterms:W3CDTF">2013-11-19T12:24:07Z</dcterms:modified>
</cp:coreProperties>
</file>