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60" r:id="rId5"/>
    <p:sldId id="261" r:id="rId6"/>
    <p:sldId id="270" r:id="rId7"/>
    <p:sldId id="275" r:id="rId8"/>
    <p:sldId id="271" r:id="rId9"/>
    <p:sldId id="272" r:id="rId10"/>
    <p:sldId id="259" r:id="rId11"/>
    <p:sldId id="267" r:id="rId12"/>
    <p:sldId id="262" r:id="rId13"/>
    <p:sldId id="285" r:id="rId14"/>
    <p:sldId id="269" r:id="rId15"/>
    <p:sldId id="265" r:id="rId16"/>
    <p:sldId id="283" r:id="rId17"/>
    <p:sldId id="276" r:id="rId18"/>
    <p:sldId id="277" r:id="rId19"/>
    <p:sldId id="278" r:id="rId20"/>
    <p:sldId id="279" r:id="rId21"/>
    <p:sldId id="281" r:id="rId22"/>
    <p:sldId id="266" r:id="rId23"/>
    <p:sldId id="282" r:id="rId24"/>
    <p:sldId id="284" r:id="rId25"/>
    <p:sldId id="274" r:id="rId26"/>
    <p:sldId id="268" r:id="rId27"/>
    <p:sldId id="286" r:id="rId28"/>
    <p:sldId id="287" r:id="rId29"/>
    <p:sldId id="288"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432"/>
    <a:srgbClr val="9B9B27"/>
    <a:srgbClr val="1621F6"/>
    <a:srgbClr val="B740DC"/>
    <a:srgbClr val="009900"/>
    <a:srgbClr val="FF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3875" autoAdjust="0"/>
  </p:normalViewPr>
  <p:slideViewPr>
    <p:cSldViewPr>
      <p:cViewPr>
        <p:scale>
          <a:sx n="96" d="100"/>
          <a:sy n="96" d="100"/>
        </p:scale>
        <p:origin x="-774" y="-96"/>
      </p:cViewPr>
      <p:guideLst>
        <p:guide orient="horz" pos="2160"/>
        <p:guide pos="2880"/>
      </p:guideLst>
    </p:cSldViewPr>
  </p:slideViewPr>
  <p:notesTextViewPr>
    <p:cViewPr>
      <p:scale>
        <a:sx n="1" d="1"/>
        <a:sy n="1" d="1"/>
      </p:scale>
      <p:origin x="0" y="0"/>
    </p:cViewPr>
  </p:notesTextViewPr>
  <p:sorterViewPr>
    <p:cViewPr>
      <p:scale>
        <a:sx n="100" d="100"/>
        <a:sy n="100" d="100"/>
      </p:scale>
      <p:origin x="0" y="60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EB1BF-AED7-4E5F-9707-427D378DB5D5}" type="datetimeFigureOut">
              <a:rPr lang="en-US" smtClean="0"/>
              <a:t>8/8/2014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D9D8B-A8B0-45EA-AEA5-F66FCE0E9ECE}" type="slidenum">
              <a:rPr lang="en-US" smtClean="0"/>
              <a:t>‹#›</a:t>
            </a:fld>
            <a:endParaRPr lang="en-US"/>
          </a:p>
        </p:txBody>
      </p:sp>
    </p:spTree>
    <p:extLst>
      <p:ext uri="{BB962C8B-B14F-4D97-AF65-F5344CB8AC3E}">
        <p14:creationId xmlns:p14="http://schemas.microsoft.com/office/powerpoint/2010/main" val="201302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scales</a:t>
            </a:r>
            <a:r>
              <a:rPr lang="en-US" baseline="0" dirty="0" smtClean="0"/>
              <a:t> = cycles and persistence</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2</a:t>
            </a:fld>
            <a:endParaRPr lang="en-US"/>
          </a:p>
        </p:txBody>
      </p:sp>
    </p:spTree>
    <p:extLst>
      <p:ext uri="{BB962C8B-B14F-4D97-AF65-F5344CB8AC3E}">
        <p14:creationId xmlns:p14="http://schemas.microsoft.com/office/powerpoint/2010/main" val="355115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Persistence</a:t>
            </a:r>
            <a:r>
              <a:rPr lang="en-US" baseline="0" dirty="0" smtClean="0"/>
              <a:t> not related to longitude (that I can see, </a:t>
            </a:r>
            <a:r>
              <a:rPr lang="en-US" baseline="0" smtClean="0"/>
              <a:t>see spreadsheet </a:t>
            </a:r>
            <a:r>
              <a:rPr lang="en-US" baseline="0" dirty="0" smtClean="0"/>
              <a:t>in conferences/</a:t>
            </a:r>
            <a:r>
              <a:rPr lang="en-US" baseline="0" dirty="0" err="1" smtClean="0"/>
              <a:t>mtn</a:t>
            </a:r>
            <a:r>
              <a:rPr lang="en-US" baseline="0" dirty="0" smtClean="0"/>
              <a:t>*/abstracts/*</a:t>
            </a:r>
            <a:r>
              <a:rPr lang="en-US" baseline="0" dirty="0" err="1" smtClean="0"/>
              <a:t>xls</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14</a:t>
            </a:fld>
            <a:endParaRPr lang="en-US"/>
          </a:p>
        </p:txBody>
      </p:sp>
    </p:spTree>
    <p:extLst>
      <p:ext uri="{BB962C8B-B14F-4D97-AF65-F5344CB8AC3E}">
        <p14:creationId xmlns:p14="http://schemas.microsoft.com/office/powerpoint/2010/main" val="158491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 strength of CN diurnal cycle may be influenced by CN instrument lower cutoff size</a:t>
            </a:r>
          </a:p>
          <a:p>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16</a:t>
            </a:fld>
            <a:endParaRPr lang="en-US"/>
          </a:p>
        </p:txBody>
      </p:sp>
    </p:spTree>
    <p:extLst>
      <p:ext uri="{BB962C8B-B14F-4D97-AF65-F5344CB8AC3E}">
        <p14:creationId xmlns:p14="http://schemas.microsoft.com/office/powerpoint/2010/main" val="79001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SGP is “highest” low elevation site at 315 m </a:t>
            </a:r>
            <a:r>
              <a:rPr lang="en-US" dirty="0" err="1" smtClean="0"/>
              <a:t>asl</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17</a:t>
            </a:fld>
            <a:endParaRPr lang="en-US"/>
          </a:p>
        </p:txBody>
      </p:sp>
    </p:spTree>
    <p:extLst>
      <p:ext uri="{BB962C8B-B14F-4D97-AF65-F5344CB8AC3E}">
        <p14:creationId xmlns:p14="http://schemas.microsoft.com/office/powerpoint/2010/main" val="116220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Surprising (to me) not to see on-shore off-shore</a:t>
            </a:r>
            <a:r>
              <a:rPr lang="en-US" baseline="0" dirty="0" smtClean="0"/>
              <a:t> signal at coastal sites</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20</a:t>
            </a:fld>
            <a:endParaRPr lang="en-US"/>
          </a:p>
        </p:txBody>
      </p:sp>
    </p:spTree>
    <p:extLst>
      <p:ext uri="{BB962C8B-B14F-4D97-AF65-F5344CB8AC3E}">
        <p14:creationId xmlns:p14="http://schemas.microsoft.com/office/powerpoint/2010/main" val="328785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Gray lines indicate:</a:t>
            </a:r>
            <a:r>
              <a:rPr lang="en-US" baseline="0" dirty="0" smtClean="0"/>
              <a:t> 1day, 1week, 1month, 1year (year hard to see – on edge, h=8784)</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26</a:t>
            </a:fld>
            <a:endParaRPr lang="en-US"/>
          </a:p>
        </p:txBody>
      </p:sp>
    </p:spTree>
    <p:extLst>
      <p:ext uri="{BB962C8B-B14F-4D97-AF65-F5344CB8AC3E}">
        <p14:creationId xmlns:p14="http://schemas.microsoft.com/office/powerpoint/2010/main" val="359989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Outhern</a:t>
            </a:r>
            <a:r>
              <a:rPr lang="en-US" dirty="0" smtClean="0"/>
              <a:t> hemisphere sites use northern hemisphere definitions of summer and winter.</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27</a:t>
            </a:fld>
            <a:endParaRPr lang="en-US"/>
          </a:p>
        </p:txBody>
      </p:sp>
    </p:spTree>
    <p:extLst>
      <p:ext uri="{BB962C8B-B14F-4D97-AF65-F5344CB8AC3E}">
        <p14:creationId xmlns:p14="http://schemas.microsoft.com/office/powerpoint/2010/main" val="367511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Using all data, not just ‘FT’ data.</a:t>
            </a:r>
          </a:p>
          <a:p>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5</a:t>
            </a:fld>
            <a:endParaRPr lang="en-US"/>
          </a:p>
        </p:txBody>
      </p:sp>
    </p:spTree>
    <p:extLst>
      <p:ext uri="{BB962C8B-B14F-4D97-AF65-F5344CB8AC3E}">
        <p14:creationId xmlns:p14="http://schemas.microsoft.com/office/powerpoint/2010/main" val="9780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Made using ~/</a:t>
            </a:r>
            <a:r>
              <a:rPr lang="en-US" sz="1200" dirty="0" err="1" smtClean="0"/>
              <a:t>conf</a:t>
            </a:r>
            <a:r>
              <a:rPr lang="en-US" sz="1200" dirty="0" smtClean="0"/>
              <a:t>*/</a:t>
            </a:r>
            <a:r>
              <a:rPr lang="en-US" sz="1200" dirty="0" err="1" smtClean="0"/>
              <a:t>mtn</a:t>
            </a:r>
            <a:r>
              <a:rPr lang="en-US" sz="1200" dirty="0" smtClean="0"/>
              <a:t>*/data/</a:t>
            </a:r>
            <a:r>
              <a:rPr lang="en-US" sz="1200" dirty="0" err="1" smtClean="0"/>
              <a:t>plot_compare_sites_steamboat</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6</a:t>
            </a:fld>
            <a:endParaRPr lang="en-US"/>
          </a:p>
        </p:txBody>
      </p:sp>
    </p:spTree>
    <p:extLst>
      <p:ext uri="{BB962C8B-B14F-4D97-AF65-F5344CB8AC3E}">
        <p14:creationId xmlns:p14="http://schemas.microsoft.com/office/powerpoint/2010/main" val="361244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matters because</a:t>
            </a:r>
            <a:r>
              <a:rPr lang="en-US" baseline="0" dirty="0" smtClean="0"/>
              <a:t> often scientists try to match up measurements at time X with other measurements or models slightly shifted in time.</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7</a:t>
            </a:fld>
            <a:endParaRPr lang="en-US"/>
          </a:p>
        </p:txBody>
      </p:sp>
    </p:spTree>
    <p:extLst>
      <p:ext uri="{BB962C8B-B14F-4D97-AF65-F5344CB8AC3E}">
        <p14:creationId xmlns:p14="http://schemas.microsoft.com/office/powerpoint/2010/main" val="149592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altitude sites.</a:t>
            </a:r>
          </a:p>
          <a:p>
            <a:r>
              <a:rPr lang="en-US" dirty="0" smtClean="0"/>
              <a:t>Are</a:t>
            </a:r>
            <a:r>
              <a:rPr lang="en-US" baseline="0" dirty="0" smtClean="0"/>
              <a:t> there similarities at mountain sites despite 3 order of magnitude difference in loading?</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8</a:t>
            </a:fld>
            <a:endParaRPr lang="en-US"/>
          </a:p>
        </p:txBody>
      </p:sp>
    </p:spTree>
    <p:extLst>
      <p:ext uri="{BB962C8B-B14F-4D97-AF65-F5344CB8AC3E}">
        <p14:creationId xmlns:p14="http://schemas.microsoft.com/office/powerpoint/2010/main" val="385114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polluted</a:t>
            </a:r>
            <a:r>
              <a:rPr lang="en-US" baseline="0" dirty="0" smtClean="0"/>
              <a:t> continental site the oscillations are driven by NPF (other?)</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9</a:t>
            </a:fld>
            <a:endParaRPr lang="en-US"/>
          </a:p>
        </p:txBody>
      </p:sp>
    </p:spTree>
    <p:extLst>
      <p:ext uri="{BB962C8B-B14F-4D97-AF65-F5344CB8AC3E}">
        <p14:creationId xmlns:p14="http://schemas.microsoft.com/office/powerpoint/2010/main" val="404465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benefit</a:t>
            </a:r>
            <a:r>
              <a:rPr lang="en-US" baseline="0" dirty="0" smtClean="0"/>
              <a:t> – can lead to more rigorous data QC – for example, found some issues with MLO data editing during upslope flow.</a:t>
            </a:r>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10</a:t>
            </a:fld>
            <a:endParaRPr lang="en-US"/>
          </a:p>
        </p:txBody>
      </p:sp>
    </p:spTree>
    <p:extLst>
      <p:ext uri="{BB962C8B-B14F-4D97-AF65-F5344CB8AC3E}">
        <p14:creationId xmlns:p14="http://schemas.microsoft.com/office/powerpoint/2010/main" val="167640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None/>
            </a:pPr>
            <a:r>
              <a:rPr lang="en-US" altLang="en-US" sz="1200" b="0" dirty="0" smtClean="0"/>
              <a:t>Properties behave differently:</a:t>
            </a:r>
          </a:p>
          <a:p>
            <a:pPr>
              <a:spcBef>
                <a:spcPct val="0"/>
              </a:spcBef>
              <a:buFontTx/>
              <a:buNone/>
            </a:pPr>
            <a:r>
              <a:rPr lang="en-US" altLang="en-US" sz="1200" b="0" dirty="0" smtClean="0"/>
              <a:t>Most sites show </a:t>
            </a:r>
            <a:r>
              <a:rPr lang="en-US" altLang="en-US" sz="1200" b="0" dirty="0" smtClean="0">
                <a:solidFill>
                  <a:srgbClr val="FF0000"/>
                </a:solidFill>
              </a:rPr>
              <a:t>CN</a:t>
            </a:r>
            <a:r>
              <a:rPr lang="en-US" altLang="en-US" sz="1200" b="0" dirty="0" smtClean="0"/>
              <a:t> </a:t>
            </a:r>
            <a:r>
              <a:rPr lang="en-US" altLang="en-US" sz="1200" b="0" dirty="0" err="1" smtClean="0"/>
              <a:t>oscillations</a:t>
            </a:r>
            <a:r>
              <a:rPr lang="en-US" altLang="en-US" sz="1200" b="0" dirty="0" err="1" smtClean="0">
                <a:sym typeface="Wingdings" charset="2"/>
              </a:rPr>
              <a:t>NPF</a:t>
            </a:r>
            <a:r>
              <a:rPr lang="en-US" altLang="en-US" sz="1200" b="0" dirty="0" smtClean="0">
                <a:sym typeface="Wingdings" charset="2"/>
              </a:rPr>
              <a:t>?</a:t>
            </a:r>
          </a:p>
          <a:p>
            <a:pPr>
              <a:spcBef>
                <a:spcPct val="0"/>
              </a:spcBef>
              <a:buFontTx/>
              <a:buNone/>
            </a:pPr>
            <a:r>
              <a:rPr lang="en-US" altLang="en-US" sz="1200" b="0" dirty="0" smtClean="0">
                <a:sym typeface="Wingdings" charset="2"/>
              </a:rPr>
              <a:t>Oscillations in scattering and/or </a:t>
            </a:r>
            <a:r>
              <a:rPr lang="en-US" altLang="en-US" sz="1200" b="0" dirty="0" smtClean="0">
                <a:solidFill>
                  <a:srgbClr val="0000FF"/>
                </a:solidFill>
                <a:sym typeface="Wingdings" charset="2"/>
              </a:rPr>
              <a:t>absorption</a:t>
            </a:r>
            <a:r>
              <a:rPr lang="en-US" altLang="en-US" sz="1200" b="0" dirty="0" smtClean="0">
                <a:sym typeface="Wingdings" charset="2"/>
              </a:rPr>
              <a:t> largest at MLO, LLN, PYR</a:t>
            </a:r>
          </a:p>
          <a:p>
            <a:pPr>
              <a:spcBef>
                <a:spcPct val="0"/>
              </a:spcBef>
              <a:buFontTx/>
              <a:buNone/>
            </a:pPr>
            <a:r>
              <a:rPr lang="en-US" altLang="en-US" sz="1200" b="0" dirty="0" smtClean="0">
                <a:sym typeface="Wingdings" charset="2"/>
              </a:rPr>
              <a:t>upslope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CCC00"/>
                </a:solidFill>
                <a:latin typeface="Arial" panose="020B0604020202020204" pitchFamily="34" charset="0"/>
                <a:cs typeface="Arial" panose="020B0604020202020204" pitchFamily="34" charset="0"/>
              </a:rPr>
              <a:t>Yellow line based on mid-continental low elevation US surface site (from Anderson et al., 2003)</a:t>
            </a:r>
          </a:p>
          <a:p>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12</a:t>
            </a:fld>
            <a:endParaRPr lang="en-US"/>
          </a:p>
        </p:txBody>
      </p:sp>
    </p:spTree>
    <p:extLst>
      <p:ext uri="{BB962C8B-B14F-4D97-AF65-F5344CB8AC3E}">
        <p14:creationId xmlns:p14="http://schemas.microsoft.com/office/powerpoint/2010/main" val="94445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colors are different for different plots/stations</a:t>
            </a:r>
          </a:p>
          <a:p>
            <a:r>
              <a:rPr lang="en-US" dirty="0" smtClean="0"/>
              <a:t>Absorption</a:t>
            </a:r>
            <a:r>
              <a:rPr lang="en-US" baseline="0" dirty="0" smtClean="0"/>
              <a:t> tends to have lower persistence values (measurement noise?)</a:t>
            </a:r>
          </a:p>
          <a:p>
            <a:r>
              <a:rPr lang="en-US" baseline="0" dirty="0" err="1" smtClean="0"/>
              <a:t>Persistance</a:t>
            </a:r>
            <a:r>
              <a:rPr lang="en-US" baseline="0" dirty="0" smtClean="0"/>
              <a:t> tends to decrease with altitude – higher altitude=more variable </a:t>
            </a:r>
          </a:p>
          <a:p>
            <a:r>
              <a:rPr lang="en-US" baseline="0" dirty="0" err="1" smtClean="0"/>
              <a:t>Persistance</a:t>
            </a:r>
            <a:r>
              <a:rPr lang="en-US" baseline="0" dirty="0" smtClean="0"/>
              <a:t> tends to increase with latitude – higher latitude=less variable</a:t>
            </a:r>
            <a:endParaRPr lang="en-US" dirty="0" smtClean="0"/>
          </a:p>
          <a:p>
            <a:r>
              <a:rPr lang="en-US" dirty="0" smtClean="0"/>
              <a:t>Most persistent: </a:t>
            </a:r>
            <a:r>
              <a:rPr lang="en-US" dirty="0" err="1" smtClean="0"/>
              <a:t>beo</a:t>
            </a:r>
            <a:r>
              <a:rPr lang="en-US" dirty="0" smtClean="0"/>
              <a:t>, </a:t>
            </a:r>
            <a:r>
              <a:rPr lang="en-US" dirty="0" err="1" smtClean="0"/>
              <a:t>spl</a:t>
            </a:r>
            <a:r>
              <a:rPr lang="en-US" dirty="0" smtClean="0"/>
              <a:t>, </a:t>
            </a:r>
            <a:r>
              <a:rPr lang="en-US" dirty="0" err="1" smtClean="0"/>
              <a:t>zug</a:t>
            </a:r>
            <a:endParaRPr lang="en-US" dirty="0" smtClean="0"/>
          </a:p>
          <a:p>
            <a:r>
              <a:rPr lang="en-US" dirty="0" smtClean="0"/>
              <a:t>Least persistent: </a:t>
            </a:r>
            <a:r>
              <a:rPr lang="en-US" dirty="0" err="1" smtClean="0"/>
              <a:t>mlo</a:t>
            </a:r>
            <a:r>
              <a:rPr lang="en-US" dirty="0" smtClean="0"/>
              <a:t>, </a:t>
            </a:r>
            <a:r>
              <a:rPr lang="en-US" dirty="0" err="1" smtClean="0"/>
              <a:t>iza</a:t>
            </a:r>
            <a:r>
              <a:rPr lang="en-US" dirty="0" smtClean="0"/>
              <a:t>, </a:t>
            </a:r>
            <a:r>
              <a:rPr lang="en-US" dirty="0" err="1" smtClean="0"/>
              <a:t>pyr</a:t>
            </a:r>
            <a:r>
              <a:rPr lang="en-US" dirty="0" smtClean="0"/>
              <a:t>, </a:t>
            </a:r>
            <a:r>
              <a:rPr lang="en-US" dirty="0" err="1" smtClean="0"/>
              <a:t>cmn</a:t>
            </a:r>
            <a:r>
              <a:rPr lang="en-US" dirty="0" smtClean="0"/>
              <a:t>, pic, </a:t>
            </a:r>
            <a:r>
              <a:rPr lang="en-US" dirty="0" err="1" smtClean="0"/>
              <a:t>chc</a:t>
            </a:r>
            <a:endParaRPr lang="en-US" dirty="0" smtClean="0"/>
          </a:p>
          <a:p>
            <a:endParaRPr lang="en-US" dirty="0"/>
          </a:p>
        </p:txBody>
      </p:sp>
      <p:sp>
        <p:nvSpPr>
          <p:cNvPr id="4" name="Slide Number Placeholder 3"/>
          <p:cNvSpPr>
            <a:spLocks noGrp="1"/>
          </p:cNvSpPr>
          <p:nvPr>
            <p:ph type="sldNum" sz="quarter" idx="10"/>
          </p:nvPr>
        </p:nvSpPr>
        <p:spPr/>
        <p:txBody>
          <a:bodyPr/>
          <a:lstStyle/>
          <a:p>
            <a:fld id="{5AFD9D8B-A8B0-45EA-AEA5-F66FCE0E9ECE}" type="slidenum">
              <a:rPr lang="en-US" smtClean="0"/>
              <a:t>13</a:t>
            </a:fld>
            <a:endParaRPr lang="en-US"/>
          </a:p>
        </p:txBody>
      </p:sp>
    </p:spTree>
    <p:extLst>
      <p:ext uri="{BB962C8B-B14F-4D97-AF65-F5344CB8AC3E}">
        <p14:creationId xmlns:p14="http://schemas.microsoft.com/office/powerpoint/2010/main" val="187368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41DCB8-0BEF-48AB-990F-5B21CCBE1025}" type="datetimeFigureOut">
              <a:rPr lang="en-US" smtClean="0"/>
              <a:t>8/8/2014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402369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1DCB8-0BEF-48AB-990F-5B21CCBE1025}" type="datetimeFigureOut">
              <a:rPr lang="en-US" smtClean="0"/>
              <a:t>8/8/2014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193159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1DCB8-0BEF-48AB-990F-5B21CCBE1025}" type="datetimeFigureOut">
              <a:rPr lang="en-US" smtClean="0"/>
              <a:t>8/8/2014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143578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1DCB8-0BEF-48AB-990F-5B21CCBE1025}" type="datetimeFigureOut">
              <a:rPr lang="en-US" smtClean="0"/>
              <a:t>8/8/2014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109413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1DCB8-0BEF-48AB-990F-5B21CCBE1025}" type="datetimeFigureOut">
              <a:rPr lang="en-US" smtClean="0"/>
              <a:t>8/8/2014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244550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41DCB8-0BEF-48AB-990F-5B21CCBE1025}" type="datetimeFigureOut">
              <a:rPr lang="en-US" smtClean="0"/>
              <a:t>8/8/2014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398519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41DCB8-0BEF-48AB-990F-5B21CCBE1025}" type="datetimeFigureOut">
              <a:rPr lang="en-US" smtClean="0"/>
              <a:t>8/8/2014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51073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41DCB8-0BEF-48AB-990F-5B21CCBE1025}" type="datetimeFigureOut">
              <a:rPr lang="en-US" smtClean="0"/>
              <a:t>8/8/2014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418386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1DCB8-0BEF-48AB-990F-5B21CCBE1025}" type="datetimeFigureOut">
              <a:rPr lang="en-US" smtClean="0"/>
              <a:t>8/8/2014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290610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1DCB8-0BEF-48AB-990F-5B21CCBE1025}" type="datetimeFigureOut">
              <a:rPr lang="en-US" smtClean="0"/>
              <a:t>8/8/2014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139721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1DCB8-0BEF-48AB-990F-5B21CCBE1025}" type="datetimeFigureOut">
              <a:rPr lang="en-US" smtClean="0"/>
              <a:t>8/8/2014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9856-1EB2-4E12-AF92-706B883208D3}" type="slidenum">
              <a:rPr lang="en-US" smtClean="0"/>
              <a:t>‹#›</a:t>
            </a:fld>
            <a:endParaRPr lang="en-US"/>
          </a:p>
        </p:txBody>
      </p:sp>
    </p:spTree>
    <p:extLst>
      <p:ext uri="{BB962C8B-B14F-4D97-AF65-F5344CB8AC3E}">
        <p14:creationId xmlns:p14="http://schemas.microsoft.com/office/powerpoint/2010/main" val="147550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1DCB8-0BEF-48AB-990F-5B21CCBE1025}" type="datetimeFigureOut">
              <a:rPr lang="en-US" smtClean="0"/>
              <a:t>8/8/2014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9856-1EB2-4E12-AF92-706B883208D3}" type="slidenum">
              <a:rPr lang="en-US" smtClean="0"/>
              <a:t>‹#›</a:t>
            </a:fld>
            <a:endParaRPr lang="en-US"/>
          </a:p>
        </p:txBody>
      </p:sp>
    </p:spTree>
    <p:extLst>
      <p:ext uri="{BB962C8B-B14F-4D97-AF65-F5344CB8AC3E}">
        <p14:creationId xmlns:p14="http://schemas.microsoft.com/office/powerpoint/2010/main" val="3802708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8.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9.png"/><Relationship Id="rId3" Type="http://schemas.openxmlformats.org/officeDocument/2006/relationships/image" Target="../media/image38.png"/><Relationship Id="rId7" Type="http://schemas.openxmlformats.org/officeDocument/2006/relationships/image" Target="../media/image20.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4.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57200" y="-26789"/>
            <a:ext cx="8382000" cy="6863417"/>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Temporal variability of aerosol properties at </a:t>
            </a:r>
            <a:r>
              <a:rPr lang="en-US" sz="2400" b="1" dirty="0" smtClean="0">
                <a:latin typeface="Arial" panose="020B0604020202020204" pitchFamily="34" charset="0"/>
                <a:cs typeface="Arial" panose="020B0604020202020204" pitchFamily="34" charset="0"/>
              </a:rPr>
              <a:t>mountain sites – a </a:t>
            </a:r>
            <a:r>
              <a:rPr lang="en-US" sz="2400" b="1" dirty="0">
                <a:latin typeface="Arial" panose="020B0604020202020204" pitchFamily="34" charset="0"/>
                <a:cs typeface="Arial" panose="020B0604020202020204" pitchFamily="34" charset="0"/>
              </a:rPr>
              <a:t>lag-autocorrelation analysis</a:t>
            </a:r>
            <a:endParaRPr lang="en-US" sz="2400"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rPr>
              <a:t>Andrews, </a:t>
            </a:r>
            <a:r>
              <a:rPr lang="en-GB" u="sng" dirty="0" smtClean="0">
                <a:latin typeface="Arial" panose="020B0604020202020204" pitchFamily="34" charset="0"/>
                <a:cs typeface="Arial" panose="020B0604020202020204" pitchFamily="34" charset="0"/>
              </a:rPr>
              <a:t>E.</a:t>
            </a:r>
            <a:r>
              <a:rPr lang="en-GB" baseline="30000" dirty="0" smtClean="0">
                <a:latin typeface="Arial" panose="020B0604020202020204" pitchFamily="34" charset="0"/>
                <a:cs typeface="Arial" panose="020B0604020202020204" pitchFamily="34" charset="0"/>
              </a:rPr>
              <a:t>1,2</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Ogren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J.A.</a:t>
            </a:r>
            <a:r>
              <a:rPr lang="en-GB" baseline="30000" dirty="0" smtClean="0">
                <a:latin typeface="Arial" panose="020B0604020202020204" pitchFamily="34" charset="0"/>
                <a:cs typeface="Arial" panose="020B0604020202020204" pitchFamily="34" charset="0"/>
              </a:rPr>
              <a:t>1</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Bonasoni</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P.</a:t>
            </a:r>
            <a:r>
              <a:rPr lang="en-GB" baseline="30000" dirty="0" smtClean="0">
                <a:latin typeface="Arial" panose="020B0604020202020204" pitchFamily="34" charset="0"/>
                <a:cs typeface="Arial" panose="020B0604020202020204" pitchFamily="34" charset="0"/>
              </a:rPr>
              <a:t>3</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Marinoni</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a:t>
            </a:r>
            <a:r>
              <a:rPr lang="en-GB" baseline="30000" dirty="0" smtClean="0">
                <a:latin typeface="Arial" panose="020B0604020202020204" pitchFamily="34" charset="0"/>
                <a:cs typeface="Arial" panose="020B0604020202020204" pitchFamily="34" charset="0"/>
              </a:rPr>
              <a:t>3</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Cuevas, </a:t>
            </a:r>
            <a:r>
              <a:rPr lang="en-GB" dirty="0" smtClean="0">
                <a:latin typeface="Arial" panose="020B0604020202020204" pitchFamily="34" charset="0"/>
                <a:cs typeface="Arial" panose="020B0604020202020204" pitchFamily="34" charset="0"/>
              </a:rPr>
              <a:t>E.</a:t>
            </a:r>
            <a:r>
              <a:rPr lang="en-GB" baseline="30000" dirty="0" smtClean="0">
                <a:latin typeface="Arial" panose="020B0604020202020204" pitchFamily="34" charset="0"/>
                <a:cs typeface="Arial" panose="020B0604020202020204" pitchFamily="34" charset="0"/>
              </a:rPr>
              <a:t>4</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Rodríguez, </a:t>
            </a:r>
            <a:r>
              <a:rPr lang="en-GB" dirty="0" smtClean="0">
                <a:latin typeface="Arial" panose="020B0604020202020204" pitchFamily="34" charset="0"/>
                <a:cs typeface="Arial" panose="020B0604020202020204" pitchFamily="34" charset="0"/>
              </a:rPr>
              <a:t>S.</a:t>
            </a:r>
            <a:r>
              <a:rPr lang="en-GB" baseline="30000" dirty="0" smtClean="0">
                <a:latin typeface="Arial" panose="020B0604020202020204" pitchFamily="34" charset="0"/>
                <a:cs typeface="Arial" panose="020B0604020202020204" pitchFamily="34" charset="0"/>
              </a:rPr>
              <a:t>4</a:t>
            </a:r>
            <a:r>
              <a:rPr lang="en-GB" dirty="0" smtClean="0">
                <a:latin typeface="Arial" panose="020B0604020202020204" pitchFamily="34" charset="0"/>
                <a:cs typeface="Arial" panose="020B0604020202020204" pitchFamily="34" charset="0"/>
              </a:rPr>
              <a:t>, Sun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J.Y.</a:t>
            </a:r>
            <a:r>
              <a:rPr lang="en-GB" baseline="30000" dirty="0" smtClean="0">
                <a:latin typeface="Arial" panose="020B0604020202020204" pitchFamily="34" charset="0"/>
                <a:cs typeface="Arial" panose="020B0604020202020204" pitchFamily="34" charset="0"/>
              </a:rPr>
              <a:t>5</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Baltensperger</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U.</a:t>
            </a:r>
            <a:r>
              <a:rPr lang="en-GB" baseline="30000" dirty="0" smtClean="0">
                <a:latin typeface="Arial" panose="020B0604020202020204" pitchFamily="34" charset="0"/>
                <a:cs typeface="Arial" panose="020B0604020202020204" pitchFamily="34" charset="0"/>
              </a:rPr>
              <a:t>6</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Bukowieki</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N.</a:t>
            </a:r>
            <a:r>
              <a:rPr lang="en-GB" baseline="30000" dirty="0" smtClean="0">
                <a:latin typeface="Arial" panose="020B0604020202020204" pitchFamily="34" charset="0"/>
                <a:cs typeface="Arial" panose="020B0604020202020204" pitchFamily="34" charset="0"/>
              </a:rPr>
              <a:t>6</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Weingartner</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E.</a:t>
            </a:r>
            <a:r>
              <a:rPr lang="en-GB" baseline="30000" dirty="0" smtClean="0">
                <a:latin typeface="Arial" panose="020B0604020202020204" pitchFamily="34" charset="0"/>
                <a:cs typeface="Arial" panose="020B0604020202020204" pitchFamily="34" charset="0"/>
              </a:rPr>
              <a:t>7</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Collaud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Coen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a:t>
            </a:r>
            <a:r>
              <a:rPr lang="en-GB" baseline="30000" dirty="0" smtClean="0">
                <a:latin typeface="Arial" panose="020B0604020202020204" pitchFamily="34" charset="0"/>
                <a:cs typeface="Arial" panose="020B0604020202020204" pitchFamily="34" charset="0"/>
              </a:rPr>
              <a:t>8</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Sharma, </a:t>
            </a:r>
            <a:r>
              <a:rPr lang="en-GB" dirty="0" smtClean="0">
                <a:latin typeface="Arial" panose="020B0604020202020204" pitchFamily="34" charset="0"/>
                <a:cs typeface="Arial" panose="020B0604020202020204" pitchFamily="34" charset="0"/>
              </a:rPr>
              <a:t>S.</a:t>
            </a:r>
            <a:r>
              <a:rPr lang="en-GB" baseline="30000" dirty="0" smtClean="0">
                <a:latin typeface="Arial" panose="020B0604020202020204" pitchFamily="34" charset="0"/>
                <a:cs typeface="Arial" panose="020B0604020202020204" pitchFamily="34" charset="0"/>
              </a:rPr>
              <a:t>9</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Macdonald, </a:t>
            </a:r>
            <a:r>
              <a:rPr lang="en-GB" dirty="0" smtClean="0">
                <a:latin typeface="Arial" panose="020B0604020202020204" pitchFamily="34" charset="0"/>
                <a:cs typeface="Arial" panose="020B0604020202020204" pitchFamily="34" charset="0"/>
              </a:rPr>
              <a:t>A.M.</a:t>
            </a:r>
            <a:r>
              <a:rPr lang="en-GB" baseline="30000" dirty="0" smtClean="0">
                <a:latin typeface="Arial" panose="020B0604020202020204" pitchFamily="34" charset="0"/>
                <a:cs typeface="Arial" panose="020B0604020202020204" pitchFamily="34" charset="0"/>
              </a:rPr>
              <a:t>9</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Leaitch</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W.R.</a:t>
            </a:r>
            <a:r>
              <a:rPr lang="en-GB" baseline="30000" dirty="0" smtClean="0">
                <a:latin typeface="Arial" panose="020B0604020202020204" pitchFamily="34" charset="0"/>
                <a:cs typeface="Arial" panose="020B0604020202020204" pitchFamily="34" charset="0"/>
              </a:rPr>
              <a:t>9</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Lin,N.-</a:t>
            </a:r>
            <a:r>
              <a:rPr lang="en-GB" dirty="0" smtClean="0">
                <a:latin typeface="Arial" panose="020B0604020202020204" pitchFamily="34" charset="0"/>
                <a:cs typeface="Arial" panose="020B0604020202020204" pitchFamily="34" charset="0"/>
              </a:rPr>
              <a:t>H.</a:t>
            </a:r>
            <a:r>
              <a:rPr lang="en-GB" baseline="30000" dirty="0" smtClean="0">
                <a:latin typeface="Arial" panose="020B0604020202020204" pitchFamily="34" charset="0"/>
                <a:cs typeface="Arial" panose="020B0604020202020204" pitchFamily="34" charset="0"/>
              </a:rPr>
              <a:t>10</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Laj</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P.</a:t>
            </a:r>
            <a:r>
              <a:rPr lang="en-GB" baseline="30000" dirty="0" smtClean="0">
                <a:latin typeface="Arial" panose="020B0604020202020204" pitchFamily="34" charset="0"/>
                <a:cs typeface="Arial" panose="020B0604020202020204" pitchFamily="34" charset="0"/>
              </a:rPr>
              <a:t>11</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Sellegri</a:t>
            </a:r>
            <a:r>
              <a:rPr lang="en-GB" dirty="0" smtClean="0">
                <a:latin typeface="Arial" panose="020B0604020202020204" pitchFamily="34" charset="0"/>
                <a:cs typeface="Arial" panose="020B0604020202020204" pitchFamily="34" charset="0"/>
              </a:rPr>
              <a:t>, K.</a:t>
            </a:r>
            <a:r>
              <a:rPr lang="en-GB" baseline="30000" dirty="0" smtClean="0">
                <a:latin typeface="Arial" panose="020B0604020202020204" pitchFamily="34" charset="0"/>
                <a:cs typeface="Arial" panose="020B0604020202020204" pitchFamily="34" charset="0"/>
              </a:rPr>
              <a:t>12</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Arsov</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a:t>
            </a:r>
            <a:r>
              <a:rPr lang="en-GB" baseline="30000" dirty="0" smtClean="0">
                <a:latin typeface="Arial" panose="020B0604020202020204" pitchFamily="34" charset="0"/>
                <a:cs typeface="Arial" panose="020B0604020202020204" pitchFamily="34" charset="0"/>
              </a:rPr>
              <a:t>13</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Kalapov</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a:t>
            </a:r>
            <a:r>
              <a:rPr lang="en-GB" baseline="30000" dirty="0" smtClean="0">
                <a:latin typeface="Arial" panose="020B0604020202020204" pitchFamily="34" charset="0"/>
                <a:cs typeface="Arial" panose="020B0604020202020204" pitchFamily="34" charset="0"/>
              </a:rPr>
              <a:t>13</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Hallar</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G.</a:t>
            </a:r>
            <a:r>
              <a:rPr lang="en-GB" baseline="30000" dirty="0" smtClean="0">
                <a:latin typeface="Arial" panose="020B0604020202020204" pitchFamily="34" charset="0"/>
                <a:cs typeface="Arial" panose="020B0604020202020204" pitchFamily="34" charset="0"/>
              </a:rPr>
              <a:t>14</a:t>
            </a:r>
            <a:r>
              <a:rPr lang="en-GB" dirty="0" smtClean="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Ries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L.</a:t>
            </a:r>
            <a:r>
              <a:rPr lang="en-GB" baseline="30000" dirty="0" smtClean="0">
                <a:latin typeface="Arial" panose="020B0604020202020204" pitchFamily="34" charset="0"/>
                <a:cs typeface="Arial" panose="020B0604020202020204" pitchFamily="34" charset="0"/>
              </a:rPr>
              <a:t>15</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Jefferson, </a:t>
            </a:r>
            <a:r>
              <a:rPr lang="en-GB" dirty="0" smtClean="0">
                <a:latin typeface="Arial" panose="020B0604020202020204" pitchFamily="34" charset="0"/>
                <a:cs typeface="Arial" panose="020B0604020202020204" pitchFamily="34" charset="0"/>
              </a:rPr>
              <a:t>A.</a:t>
            </a:r>
            <a:r>
              <a:rPr lang="en-GB" baseline="30000" dirty="0" smtClean="0">
                <a:latin typeface="Arial" panose="020B0604020202020204" pitchFamily="34" charset="0"/>
                <a:cs typeface="Arial" panose="020B0604020202020204" pitchFamily="34" charset="0"/>
              </a:rPr>
              <a:t>1,2</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Sheridan, </a:t>
            </a:r>
            <a:r>
              <a:rPr lang="en-GB" dirty="0" smtClean="0">
                <a:latin typeface="Arial" panose="020B0604020202020204" pitchFamily="34" charset="0"/>
                <a:cs typeface="Arial" panose="020B0604020202020204" pitchFamily="34" charset="0"/>
              </a:rPr>
              <a:t>P.J.</a:t>
            </a:r>
            <a:r>
              <a:rPr lang="en-GB" baseline="30000" dirty="0" smtClean="0">
                <a:latin typeface="Arial" panose="020B0604020202020204" pitchFamily="34" charset="0"/>
                <a:cs typeface="Arial" panose="020B0604020202020204" pitchFamily="34" charset="0"/>
              </a:rPr>
              <a:t>1</a:t>
            </a:r>
            <a:r>
              <a:rPr lang="en-GB" dirty="0" smtClean="0"/>
              <a:t>, </a:t>
            </a:r>
            <a:r>
              <a:rPr lang="en-GB" dirty="0"/>
              <a:t>Bergin, </a:t>
            </a:r>
            <a:r>
              <a:rPr lang="en-GB" dirty="0" smtClean="0"/>
              <a:t>M.</a:t>
            </a:r>
            <a:r>
              <a:rPr lang="en-GB" baseline="30000" dirty="0" smtClean="0"/>
              <a:t>16</a:t>
            </a:r>
            <a:r>
              <a:rPr lang="en-GB" dirty="0" smtClean="0"/>
              <a:t>, </a:t>
            </a:r>
            <a:r>
              <a:rPr lang="en-GB" dirty="0" err="1"/>
              <a:t>Strellis</a:t>
            </a:r>
            <a:r>
              <a:rPr lang="en-GB" dirty="0"/>
              <a:t>, </a:t>
            </a:r>
            <a:r>
              <a:rPr lang="en-GB" dirty="0" smtClean="0"/>
              <a:t>B.</a:t>
            </a:r>
            <a:r>
              <a:rPr lang="en-GB" baseline="30000" dirty="0" smtClean="0"/>
              <a:t>16</a:t>
            </a:r>
            <a:r>
              <a:rPr lang="en-GB" dirty="0" smtClean="0"/>
              <a:t>, </a:t>
            </a:r>
            <a:r>
              <a:rPr lang="en-GB" dirty="0"/>
              <a:t>L. </a:t>
            </a:r>
            <a:r>
              <a:rPr lang="en-GB" dirty="0" smtClean="0"/>
              <a:t>Valle</a:t>
            </a:r>
            <a:r>
              <a:rPr lang="en-GB" baseline="30000" dirty="0" smtClean="0"/>
              <a:t>17</a:t>
            </a:r>
            <a:r>
              <a:rPr lang="en-GB" dirty="0" smtClean="0"/>
              <a:t>, </a:t>
            </a:r>
            <a:r>
              <a:rPr lang="en-GB" dirty="0"/>
              <a:t>G. </a:t>
            </a:r>
            <a:r>
              <a:rPr lang="en-GB" dirty="0" smtClean="0"/>
              <a:t>Torres</a:t>
            </a:r>
            <a:r>
              <a:rPr lang="en-GB" baseline="30000" dirty="0" smtClean="0"/>
              <a:t>17</a:t>
            </a:r>
            <a:r>
              <a:rPr lang="en-GB" dirty="0" smtClean="0"/>
              <a:t>, </a:t>
            </a:r>
            <a:r>
              <a:rPr lang="en-GB" dirty="0" smtClean="0">
                <a:latin typeface="Arial" panose="020B0604020202020204" pitchFamily="34" charset="0"/>
                <a:cs typeface="Arial" panose="020B0604020202020204" pitchFamily="34" charset="0"/>
              </a:rPr>
              <a:t>Andrade</a:t>
            </a:r>
            <a:r>
              <a:rPr lang="en-GB" dirty="0">
                <a:latin typeface="Arial" panose="020B0604020202020204" pitchFamily="34" charset="0"/>
                <a:cs typeface="Arial" panose="020B0604020202020204" pitchFamily="34" charset="0"/>
              </a:rPr>
              <a:t>, M</a:t>
            </a:r>
            <a:r>
              <a:rPr lang="en-GB" dirty="0" smtClean="0">
                <a:latin typeface="Arial" panose="020B0604020202020204" pitchFamily="34" charset="0"/>
                <a:cs typeface="Arial" panose="020B0604020202020204" pitchFamily="34" charset="0"/>
              </a:rPr>
              <a:t>.</a:t>
            </a:r>
            <a:r>
              <a:rPr lang="en-GB" baseline="30000" dirty="0" smtClean="0"/>
              <a:t> 18</a:t>
            </a:r>
            <a:r>
              <a:rPr lang="en-GB" dirty="0" smtClean="0">
                <a:latin typeface="Arial" panose="020B0604020202020204" pitchFamily="34" charset="0"/>
                <a:cs typeface="Arial" panose="020B0604020202020204" pitchFamily="34" charset="0"/>
              </a:rPr>
              <a:t>, </a:t>
            </a:r>
            <a:r>
              <a:rPr lang="en-GB" dirty="0" err="1"/>
              <a:t>Velarde</a:t>
            </a:r>
            <a:r>
              <a:rPr lang="en-GB" dirty="0"/>
              <a:t>, </a:t>
            </a:r>
            <a:r>
              <a:rPr lang="en-GB" dirty="0" smtClean="0"/>
              <a:t>F.</a:t>
            </a:r>
            <a:r>
              <a:rPr lang="en-GB" baseline="30000" dirty="0" smtClean="0"/>
              <a:t>18</a:t>
            </a:r>
            <a:r>
              <a:rPr lang="en-GB" dirty="0" smtClean="0"/>
              <a:t>, </a:t>
            </a:r>
            <a:r>
              <a:rPr lang="en-GB" dirty="0"/>
              <a:t>Moreno, </a:t>
            </a:r>
            <a:r>
              <a:rPr lang="en-GB" dirty="0" smtClean="0"/>
              <a:t>I.</a:t>
            </a:r>
            <a:r>
              <a:rPr lang="en-GB" baseline="30000" dirty="0" smtClean="0"/>
              <a:t>18</a:t>
            </a:r>
            <a:r>
              <a:rPr lang="en-GB" dirty="0" smtClean="0"/>
              <a:t> , </a:t>
            </a:r>
            <a:r>
              <a:rPr lang="en-GB" dirty="0" err="1"/>
              <a:t>Wiedensohler</a:t>
            </a:r>
            <a:r>
              <a:rPr lang="en-GB" dirty="0"/>
              <a:t>, </a:t>
            </a:r>
            <a:r>
              <a:rPr lang="en-GB" dirty="0" smtClean="0"/>
              <a:t>A.</a:t>
            </a:r>
            <a:r>
              <a:rPr lang="en-GB" baseline="30000" dirty="0" smtClean="0"/>
              <a:t>19</a:t>
            </a:r>
            <a:r>
              <a:rPr lang="en-GB" dirty="0" smtClean="0"/>
              <a:t>, </a:t>
            </a:r>
            <a:r>
              <a:rPr lang="en-GB" dirty="0" err="1"/>
              <a:t>Krejci</a:t>
            </a:r>
            <a:r>
              <a:rPr lang="en-GB" dirty="0"/>
              <a:t>, </a:t>
            </a:r>
            <a:r>
              <a:rPr lang="en-GB" dirty="0" smtClean="0"/>
              <a:t>R.</a:t>
            </a:r>
            <a:r>
              <a:rPr lang="en-GB" baseline="30000" dirty="0" smtClean="0"/>
              <a:t>20</a:t>
            </a:r>
          </a:p>
          <a:p>
            <a:endParaRPr lang="en-GB" baseline="30000" dirty="0" smtClean="0">
              <a:solidFill>
                <a:srgbClr val="FF0000"/>
              </a:solidFill>
              <a:latin typeface="Arial" panose="020B0604020202020204" pitchFamily="34" charset="0"/>
              <a:cs typeface="Arial" panose="020B0604020202020204" pitchFamily="34" charset="0"/>
            </a:endParaRPr>
          </a:p>
          <a:p>
            <a:endParaRPr lang="en-GB" baseline="30000" dirty="0">
              <a:solidFill>
                <a:srgbClr val="FF0000"/>
              </a:solidFill>
              <a:latin typeface="Arial" panose="020B0604020202020204" pitchFamily="34" charset="0"/>
              <a:cs typeface="Arial" panose="020B0604020202020204" pitchFamily="34" charset="0"/>
            </a:endParaRPr>
          </a:p>
          <a:p>
            <a:endParaRPr lang="en-GB" baseline="30000" dirty="0" smtClean="0">
              <a:solidFill>
                <a:srgbClr val="FF0000"/>
              </a:solidFill>
              <a:latin typeface="Arial" panose="020B0604020202020204" pitchFamily="34" charset="0"/>
              <a:cs typeface="Arial" panose="020B0604020202020204" pitchFamily="34" charset="0"/>
            </a:endParaRPr>
          </a:p>
          <a:p>
            <a:endParaRPr lang="en-GB" baseline="30000" dirty="0">
              <a:solidFill>
                <a:srgbClr val="FF0000"/>
              </a:solidFill>
              <a:latin typeface="Arial" panose="020B0604020202020204" pitchFamily="34" charset="0"/>
              <a:cs typeface="Arial" panose="020B0604020202020204" pitchFamily="34" charset="0"/>
            </a:endParaRPr>
          </a:p>
          <a:p>
            <a:endParaRPr lang="en-GB" baseline="30000" dirty="0" smtClean="0">
              <a:solidFill>
                <a:srgbClr val="FF0000"/>
              </a:solidFill>
              <a:latin typeface="Arial" panose="020B0604020202020204" pitchFamily="34" charset="0"/>
              <a:cs typeface="Arial" panose="020B0604020202020204" pitchFamily="34" charset="0"/>
            </a:endParaRPr>
          </a:p>
          <a:p>
            <a:endParaRPr lang="en-GB" baseline="30000" dirty="0">
              <a:solidFill>
                <a:srgbClr val="FF0000"/>
              </a:solidFill>
              <a:latin typeface="Arial" panose="020B0604020202020204" pitchFamily="34" charset="0"/>
              <a:cs typeface="Arial" panose="020B0604020202020204" pitchFamily="34" charset="0"/>
            </a:endParaRPr>
          </a:p>
          <a:p>
            <a:endParaRPr lang="en-GB" baseline="30000" dirty="0" smtClean="0">
              <a:solidFill>
                <a:srgbClr val="FF0000"/>
              </a:solidFill>
              <a:latin typeface="Arial" panose="020B0604020202020204" pitchFamily="34" charset="0"/>
              <a:cs typeface="Arial" panose="020B0604020202020204" pitchFamily="34" charset="0"/>
            </a:endParaRPr>
          </a:p>
          <a:p>
            <a:endParaRPr lang="en-GB" baseline="30000" dirty="0">
              <a:solidFill>
                <a:schemeClr val="bg1"/>
              </a:solidFill>
              <a:latin typeface="Arial" panose="020B0604020202020204" pitchFamily="34" charset="0"/>
              <a:cs typeface="Arial" panose="020B0604020202020204" pitchFamily="34" charset="0"/>
            </a:endParaRPr>
          </a:p>
          <a:p>
            <a:endParaRPr lang="en-GB" baseline="30000" dirty="0" smtClean="0">
              <a:solidFill>
                <a:schemeClr val="bg1"/>
              </a:solidFill>
              <a:latin typeface="Arial" panose="020B0604020202020204" pitchFamily="34" charset="0"/>
              <a:cs typeface="Arial" panose="020B0604020202020204" pitchFamily="34" charset="0"/>
            </a:endParaRPr>
          </a:p>
          <a:p>
            <a:endParaRPr lang="en-GB" baseline="30000" dirty="0">
              <a:solidFill>
                <a:schemeClr val="bg1"/>
              </a:solidFill>
              <a:latin typeface="Arial" panose="020B0604020202020204" pitchFamily="34" charset="0"/>
              <a:cs typeface="Arial" panose="020B0604020202020204" pitchFamily="34" charset="0"/>
            </a:endParaRPr>
          </a:p>
          <a:p>
            <a:endParaRPr lang="en-GB" baseline="30000" dirty="0" smtClean="0">
              <a:solidFill>
                <a:schemeClr val="bg1"/>
              </a:solidFill>
              <a:latin typeface="Arial" panose="020B0604020202020204" pitchFamily="34" charset="0"/>
              <a:cs typeface="Arial" panose="020B0604020202020204" pitchFamily="34" charset="0"/>
            </a:endParaRPr>
          </a:p>
          <a:p>
            <a:endParaRPr lang="en-GB" baseline="30000" dirty="0">
              <a:solidFill>
                <a:schemeClr val="bg1"/>
              </a:solidFill>
              <a:latin typeface="Arial" panose="020B0604020202020204" pitchFamily="34" charset="0"/>
              <a:cs typeface="Arial" panose="020B0604020202020204" pitchFamily="34" charset="0"/>
            </a:endParaRPr>
          </a:p>
          <a:p>
            <a:endParaRPr lang="en-GB" baseline="30000" dirty="0">
              <a:solidFill>
                <a:schemeClr val="bg1"/>
              </a:solidFill>
              <a:latin typeface="Arial" panose="020B0604020202020204" pitchFamily="34" charset="0"/>
              <a:cs typeface="Arial" panose="020B0604020202020204" pitchFamily="34" charset="0"/>
            </a:endParaRPr>
          </a:p>
          <a:p>
            <a:r>
              <a:rPr lang="en-GB" sz="1000" baseline="30000" dirty="0">
                <a:solidFill>
                  <a:schemeClr val="bg1"/>
                </a:solidFill>
              </a:rPr>
              <a:t>1</a:t>
            </a:r>
            <a:r>
              <a:rPr lang="en-GB" sz="1000" dirty="0">
                <a:solidFill>
                  <a:schemeClr val="bg1"/>
                </a:solidFill>
              </a:rPr>
              <a:t>NOAA/ESRL, Boulder, USA; </a:t>
            </a:r>
            <a:r>
              <a:rPr lang="en-GB" sz="1000" baseline="30000" dirty="0">
                <a:solidFill>
                  <a:schemeClr val="bg1"/>
                </a:solidFill>
              </a:rPr>
              <a:t>2</a:t>
            </a:r>
            <a:r>
              <a:rPr lang="en-GB" sz="1000" dirty="0">
                <a:solidFill>
                  <a:schemeClr val="bg1"/>
                </a:solidFill>
              </a:rPr>
              <a:t>CIRES, University of Colorado, Boulder, USA; </a:t>
            </a:r>
            <a:r>
              <a:rPr lang="en-GB" sz="1000" baseline="30000" dirty="0">
                <a:solidFill>
                  <a:schemeClr val="bg1"/>
                </a:solidFill>
              </a:rPr>
              <a:t>3</a:t>
            </a:r>
            <a:r>
              <a:rPr lang="en-GB" sz="1000" dirty="0">
                <a:solidFill>
                  <a:schemeClr val="bg1"/>
                </a:solidFill>
              </a:rPr>
              <a:t>ISAC-CNR, Institute of Atmospheric Sciences and Climate, Bologna Italy; </a:t>
            </a:r>
            <a:r>
              <a:rPr lang="en-GB" sz="1000" baseline="30000" dirty="0">
                <a:solidFill>
                  <a:schemeClr val="bg1"/>
                </a:solidFill>
              </a:rPr>
              <a:t>4</a:t>
            </a:r>
            <a:r>
              <a:rPr lang="en-GB" sz="1000" dirty="0">
                <a:solidFill>
                  <a:schemeClr val="bg1"/>
                </a:solidFill>
              </a:rPr>
              <a:t>Izaña Atmospheric Research Centre, AEMET, Santa Cruz de Tenerife, Canary Islands, Spain; </a:t>
            </a:r>
            <a:r>
              <a:rPr lang="en-GB" sz="1000" baseline="30000" dirty="0">
                <a:solidFill>
                  <a:schemeClr val="bg1"/>
                </a:solidFill>
              </a:rPr>
              <a:t>5</a:t>
            </a:r>
            <a:r>
              <a:rPr lang="en-GB" sz="1000" dirty="0">
                <a:solidFill>
                  <a:schemeClr val="bg1"/>
                </a:solidFill>
              </a:rPr>
              <a:t>Key Laboratory for Atmospheric Chemistry, Centre for Atmosphere Watch and Services, Chinese Academy of Meteorological Sciences, Beijing, China; </a:t>
            </a:r>
            <a:r>
              <a:rPr lang="en-GB" sz="1000" baseline="30000" dirty="0">
                <a:solidFill>
                  <a:schemeClr val="bg1"/>
                </a:solidFill>
              </a:rPr>
              <a:t>6</a:t>
            </a:r>
            <a:r>
              <a:rPr lang="en-GB" sz="1000" dirty="0">
                <a:solidFill>
                  <a:schemeClr val="bg1"/>
                </a:solidFill>
              </a:rPr>
              <a:t>Paul </a:t>
            </a:r>
            <a:r>
              <a:rPr lang="en-GB" sz="1000" dirty="0" err="1">
                <a:solidFill>
                  <a:schemeClr val="bg1"/>
                </a:solidFill>
              </a:rPr>
              <a:t>Scherrer</a:t>
            </a:r>
            <a:r>
              <a:rPr lang="en-GB" sz="1000" dirty="0">
                <a:solidFill>
                  <a:schemeClr val="bg1"/>
                </a:solidFill>
              </a:rPr>
              <a:t> Institute, Laboratory of Atmospheric Chemistry, </a:t>
            </a:r>
            <a:r>
              <a:rPr lang="en-GB" sz="1000" dirty="0" err="1">
                <a:solidFill>
                  <a:schemeClr val="bg1"/>
                </a:solidFill>
              </a:rPr>
              <a:t>Villigen</a:t>
            </a:r>
            <a:r>
              <a:rPr lang="en-GB" sz="1000" dirty="0">
                <a:solidFill>
                  <a:schemeClr val="bg1"/>
                </a:solidFill>
              </a:rPr>
              <a:t> PSI, Switzerland; </a:t>
            </a:r>
            <a:r>
              <a:rPr lang="en-US" sz="1000" baseline="30000" dirty="0">
                <a:solidFill>
                  <a:schemeClr val="bg1"/>
                </a:solidFill>
              </a:rPr>
              <a:t>7</a:t>
            </a:r>
            <a:r>
              <a:rPr lang="en-US" sz="1000" dirty="0">
                <a:solidFill>
                  <a:schemeClr val="bg1"/>
                </a:solidFill>
              </a:rPr>
              <a:t>Institute of Aerosol and Sensor Technology, University of Applied Sciences, </a:t>
            </a:r>
            <a:r>
              <a:rPr lang="en-US" sz="1000" dirty="0" err="1">
                <a:solidFill>
                  <a:schemeClr val="bg1"/>
                </a:solidFill>
              </a:rPr>
              <a:t>Windisch</a:t>
            </a:r>
            <a:r>
              <a:rPr lang="en-US" sz="1000" dirty="0">
                <a:solidFill>
                  <a:schemeClr val="bg1"/>
                </a:solidFill>
              </a:rPr>
              <a:t>, Switzerland;</a:t>
            </a:r>
            <a:r>
              <a:rPr lang="en-US" sz="1000" baseline="30000" dirty="0">
                <a:solidFill>
                  <a:schemeClr val="bg1"/>
                </a:solidFill>
              </a:rPr>
              <a:t> 8</a:t>
            </a:r>
            <a:r>
              <a:rPr lang="en-US" sz="1000" dirty="0">
                <a:solidFill>
                  <a:schemeClr val="bg1"/>
                </a:solidFill>
              </a:rPr>
              <a:t>Federal Office of Meteorology and Climatology, </a:t>
            </a:r>
            <a:r>
              <a:rPr lang="en-US" sz="1000" dirty="0" err="1">
                <a:solidFill>
                  <a:schemeClr val="bg1"/>
                </a:solidFill>
              </a:rPr>
              <a:t>MeteoSwiss</a:t>
            </a:r>
            <a:r>
              <a:rPr lang="en-US" sz="1000" dirty="0">
                <a:solidFill>
                  <a:schemeClr val="bg1"/>
                </a:solidFill>
              </a:rPr>
              <a:t>, </a:t>
            </a:r>
            <a:r>
              <a:rPr lang="en-US" sz="1000" dirty="0" err="1">
                <a:solidFill>
                  <a:schemeClr val="bg1"/>
                </a:solidFill>
              </a:rPr>
              <a:t>Payerne</a:t>
            </a:r>
            <a:r>
              <a:rPr lang="en-US" sz="1000" dirty="0">
                <a:solidFill>
                  <a:schemeClr val="bg1"/>
                </a:solidFill>
              </a:rPr>
              <a:t>, Switzerland; </a:t>
            </a:r>
            <a:r>
              <a:rPr lang="en-US" sz="1000" baseline="30000" dirty="0">
                <a:solidFill>
                  <a:schemeClr val="bg1"/>
                </a:solidFill>
              </a:rPr>
              <a:t>9</a:t>
            </a:r>
            <a:r>
              <a:rPr lang="en-US" sz="1000" dirty="0">
                <a:solidFill>
                  <a:schemeClr val="bg1"/>
                </a:solidFill>
              </a:rPr>
              <a:t>Environment Canada, Toronto, Canada; </a:t>
            </a:r>
            <a:r>
              <a:rPr lang="en-US" sz="1000" baseline="30000" dirty="0">
                <a:solidFill>
                  <a:schemeClr val="bg1"/>
                </a:solidFill>
              </a:rPr>
              <a:t>10</a:t>
            </a:r>
            <a:r>
              <a:rPr lang="en-US" sz="1000" dirty="0">
                <a:solidFill>
                  <a:schemeClr val="bg1"/>
                </a:solidFill>
              </a:rPr>
              <a:t>Department of Atmospheric Sciences, National Central University, Chung-Li, Taiwan; </a:t>
            </a:r>
            <a:r>
              <a:rPr lang="en-US" sz="1000" baseline="30000" dirty="0">
                <a:solidFill>
                  <a:schemeClr val="bg1"/>
                </a:solidFill>
              </a:rPr>
              <a:t>11</a:t>
            </a:r>
            <a:r>
              <a:rPr lang="fr-FR" sz="1000" dirty="0">
                <a:solidFill>
                  <a:schemeClr val="bg1"/>
                </a:solidFill>
              </a:rPr>
              <a:t>UJF-Grenoble 1 / CNRS, Grenoble, France; </a:t>
            </a:r>
            <a:r>
              <a:rPr lang="en-US" sz="1000" baseline="30000" dirty="0">
                <a:solidFill>
                  <a:schemeClr val="bg1"/>
                </a:solidFill>
              </a:rPr>
              <a:t>12</a:t>
            </a:r>
            <a:r>
              <a:rPr lang="fr-FR" sz="1000" dirty="0">
                <a:solidFill>
                  <a:schemeClr val="bg1"/>
                </a:solidFill>
              </a:rPr>
              <a:t>U. Blaise Pascal/CNRS/OPGC, Clermont-Ferrand, France; </a:t>
            </a:r>
            <a:r>
              <a:rPr lang="en-US" sz="1000" baseline="30000" dirty="0">
                <a:solidFill>
                  <a:schemeClr val="bg1"/>
                </a:solidFill>
              </a:rPr>
              <a:t>13</a:t>
            </a:r>
            <a:r>
              <a:rPr lang="en-GB" sz="1000" dirty="0">
                <a:solidFill>
                  <a:schemeClr val="bg1"/>
                </a:solidFill>
              </a:rPr>
              <a:t>Institute for Nuclear Research and Nuclear Energy, Sofia, Bulgaria; </a:t>
            </a:r>
            <a:r>
              <a:rPr lang="en-GB" sz="1000" baseline="30000" dirty="0">
                <a:solidFill>
                  <a:schemeClr val="bg1"/>
                </a:solidFill>
              </a:rPr>
              <a:t>14</a:t>
            </a:r>
            <a:r>
              <a:rPr lang="en-GB" sz="1000" dirty="0">
                <a:solidFill>
                  <a:schemeClr val="bg1"/>
                </a:solidFill>
              </a:rPr>
              <a:t>Desert Research Institute, Reno, USA; </a:t>
            </a:r>
            <a:r>
              <a:rPr lang="en-GB" sz="1000" baseline="30000" dirty="0">
                <a:solidFill>
                  <a:schemeClr val="bg1"/>
                </a:solidFill>
              </a:rPr>
              <a:t>15</a:t>
            </a:r>
            <a:r>
              <a:rPr lang="en-GB" sz="1000" dirty="0">
                <a:solidFill>
                  <a:schemeClr val="bg1"/>
                </a:solidFill>
              </a:rPr>
              <a:t>Federal Environment Agency, </a:t>
            </a:r>
            <a:r>
              <a:rPr lang="en-GB" sz="1000" dirty="0" err="1">
                <a:solidFill>
                  <a:schemeClr val="bg1"/>
                </a:solidFill>
              </a:rPr>
              <a:t>Langen</a:t>
            </a:r>
            <a:r>
              <a:rPr lang="en-GB" sz="1000" dirty="0">
                <a:solidFill>
                  <a:schemeClr val="bg1"/>
                </a:solidFill>
              </a:rPr>
              <a:t>, Germany;</a:t>
            </a:r>
            <a:r>
              <a:rPr lang="en-GB" sz="1000" baseline="30000" dirty="0">
                <a:solidFill>
                  <a:schemeClr val="bg1"/>
                </a:solidFill>
              </a:rPr>
              <a:t> 16</a:t>
            </a:r>
            <a:r>
              <a:rPr lang="en-GB" sz="1000" dirty="0">
                <a:solidFill>
                  <a:schemeClr val="bg1"/>
                </a:solidFill>
              </a:rPr>
              <a:t>School of Civil and Environmental Engineering, Georgia Institute of Technology, Atlanta, USA;  </a:t>
            </a:r>
            <a:r>
              <a:rPr lang="en-GB" sz="1000" baseline="30000" dirty="0">
                <a:solidFill>
                  <a:schemeClr val="bg1"/>
                </a:solidFill>
              </a:rPr>
              <a:t>17</a:t>
            </a:r>
            <a:r>
              <a:rPr lang="en-GB" sz="1000" dirty="0">
                <a:solidFill>
                  <a:schemeClr val="bg1"/>
                </a:solidFill>
              </a:rPr>
              <a:t>Dirección </a:t>
            </a:r>
            <a:r>
              <a:rPr lang="en-GB" sz="1000" dirty="0" err="1">
                <a:solidFill>
                  <a:schemeClr val="bg1"/>
                </a:solidFill>
              </a:rPr>
              <a:t>Meteorológica</a:t>
            </a:r>
            <a:r>
              <a:rPr lang="en-GB" sz="1000" dirty="0">
                <a:solidFill>
                  <a:schemeClr val="bg1"/>
                </a:solidFill>
              </a:rPr>
              <a:t> de Chile, Santiago, Chile; </a:t>
            </a:r>
            <a:r>
              <a:rPr lang="en-GB" sz="1000" baseline="30000" dirty="0">
                <a:solidFill>
                  <a:schemeClr val="bg1"/>
                </a:solidFill>
              </a:rPr>
              <a:t>18</a:t>
            </a:r>
            <a:r>
              <a:rPr lang="en-GB" sz="1000" dirty="0">
                <a:solidFill>
                  <a:schemeClr val="bg1"/>
                </a:solidFill>
              </a:rPr>
              <a:t>Laboratory for Atmospheric Physics, Universidad Mayor de San Andres, La Paz, Bolivia; </a:t>
            </a:r>
            <a:r>
              <a:rPr lang="en-GB" sz="1000" baseline="30000" dirty="0">
                <a:solidFill>
                  <a:schemeClr val="bg1"/>
                </a:solidFill>
              </a:rPr>
              <a:t>19</a:t>
            </a:r>
            <a:r>
              <a:rPr lang="en-GB" sz="1000" dirty="0">
                <a:solidFill>
                  <a:schemeClr val="bg1"/>
                </a:solidFill>
              </a:rPr>
              <a:t>Leibniz Institute for Tropospheric Research, Leipzig, Germany; </a:t>
            </a:r>
            <a:r>
              <a:rPr lang="en-GB" sz="1000" baseline="30000" dirty="0">
                <a:solidFill>
                  <a:schemeClr val="bg1"/>
                </a:solidFill>
              </a:rPr>
              <a:t>20</a:t>
            </a:r>
            <a:r>
              <a:rPr lang="en-GB" sz="1000" dirty="0">
                <a:solidFill>
                  <a:schemeClr val="bg1"/>
                </a:solidFill>
              </a:rPr>
              <a:t>Department of Applied Environmental Science (ITM), Atmospheric Science Unit, Stockholm University, Stockholm, Sweden</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754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373" y="23191"/>
            <a:ext cx="7637027" cy="523220"/>
          </a:xfrm>
          <a:prstGeom prst="rect">
            <a:avLst/>
          </a:prstGeom>
          <a:noFill/>
        </p:spPr>
        <p:txBody>
          <a:bodyPr wrap="none" rtlCol="0">
            <a:spAutoFit/>
          </a:bodyPr>
          <a:lstStyle/>
          <a:p>
            <a:r>
              <a:rPr lang="en-US" sz="2800" b="1" u="sng" dirty="0"/>
              <a:t>Applications of lag autocorrelation analysis</a:t>
            </a:r>
            <a:endParaRPr lang="en-US" sz="2800" b="1" u="sng" dirty="0">
              <a:latin typeface="Arial" panose="020B0604020202020204" pitchFamily="34" charset="0"/>
              <a:cs typeface="Arial" panose="020B0604020202020204" pitchFamily="34" charset="0"/>
            </a:endParaRPr>
          </a:p>
        </p:txBody>
      </p:sp>
      <p:sp>
        <p:nvSpPr>
          <p:cNvPr id="5" name="TextBox 4"/>
          <p:cNvSpPr txBox="1"/>
          <p:nvPr/>
        </p:nvSpPr>
        <p:spPr>
          <a:xfrm>
            <a:off x="762000" y="914400"/>
            <a:ext cx="7277100" cy="230832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sym typeface="Wingdings" panose="05000000000000000000" pitchFamily="2" charset="2"/>
              </a:rPr>
              <a:t></a:t>
            </a:r>
            <a:r>
              <a:rPr lang="en-US" dirty="0" smtClean="0">
                <a:latin typeface="Arial" panose="020B0604020202020204" pitchFamily="34" charset="0"/>
                <a:cs typeface="Arial" panose="020B0604020202020204" pitchFamily="34" charset="0"/>
              </a:rPr>
              <a:t>coordinate </a:t>
            </a:r>
            <a:r>
              <a:rPr lang="en-US" dirty="0">
                <a:latin typeface="Arial" panose="020B0604020202020204" pitchFamily="34" charset="0"/>
                <a:cs typeface="Arial" panose="020B0604020202020204" pitchFamily="34" charset="0"/>
              </a:rPr>
              <a:t>measurement strategies (e.g., during a campaign</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sym typeface="Wingdings" panose="05000000000000000000" pitchFamily="2" charset="2"/>
              </a:rPr>
              <a:t></a:t>
            </a:r>
            <a:r>
              <a:rPr lang="en-US" dirty="0" smtClean="0">
                <a:latin typeface="Arial" panose="020B0604020202020204" pitchFamily="34" charset="0"/>
                <a:cs typeface="Arial" panose="020B0604020202020204" pitchFamily="34" charset="0"/>
              </a:rPr>
              <a:t>constrain </a:t>
            </a:r>
            <a:r>
              <a:rPr lang="en-US" dirty="0">
                <a:latin typeface="Arial" panose="020B0604020202020204" pitchFamily="34" charset="0"/>
                <a:cs typeface="Arial" panose="020B0604020202020204" pitchFamily="34" charset="0"/>
              </a:rPr>
              <a:t>comparisons by identification of expected ‘best case’ agreement between different data sources </a:t>
            </a:r>
            <a:endParaRPr lang="en-US" dirty="0" smtClean="0">
              <a:latin typeface="Arial" panose="020B0604020202020204" pitchFamily="34" charset="0"/>
              <a:cs typeface="Arial" panose="020B0604020202020204" pitchFamily="34" charset="0"/>
            </a:endParaRPr>
          </a:p>
          <a:p>
            <a:pPr marL="342900" indent="-342900">
              <a:buAutoNum type="alphaLcParenR"/>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sym typeface="Wingdings" panose="05000000000000000000" pitchFamily="2" charset="2"/>
              </a:rPr>
              <a:t></a:t>
            </a:r>
            <a:r>
              <a:rPr lang="en-US" dirty="0" smtClean="0">
                <a:latin typeface="Arial" panose="020B0604020202020204" pitchFamily="34" charset="0"/>
                <a:cs typeface="Arial" panose="020B0604020202020204" pitchFamily="34" charset="0"/>
              </a:rPr>
              <a:t>determine </a:t>
            </a:r>
            <a:r>
              <a:rPr lang="en-US" dirty="0">
                <a:latin typeface="Arial" panose="020B0604020202020204" pitchFamily="34" charset="0"/>
                <a:cs typeface="Arial" panose="020B0604020202020204" pitchFamily="34" charset="0"/>
              </a:rPr>
              <a:t>whether data from different measurement platforms and models are internally consistent such that satellites/models can be used to fill the spatial gaps in in-situ measurements.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429000"/>
            <a:ext cx="3268333" cy="32004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13" r="63741" b="53009"/>
          <a:stretch/>
        </p:blipFill>
        <p:spPr>
          <a:xfrm>
            <a:off x="4114800" y="3048000"/>
            <a:ext cx="3810000" cy="3670676"/>
          </a:xfrm>
          <a:prstGeom prst="rect">
            <a:avLst/>
          </a:prstGeom>
        </p:spPr>
      </p:pic>
      <p:sp>
        <p:nvSpPr>
          <p:cNvPr id="4" name="TextBox 3"/>
          <p:cNvSpPr txBox="1"/>
          <p:nvPr/>
        </p:nvSpPr>
        <p:spPr>
          <a:xfrm>
            <a:off x="7162800" y="5170714"/>
            <a:ext cx="542136" cy="954107"/>
          </a:xfrm>
          <a:prstGeom prst="rect">
            <a:avLst/>
          </a:prstGeom>
          <a:noFill/>
        </p:spPr>
        <p:txBody>
          <a:bodyPr wrap="none" rtlCol="0">
            <a:spAutoFit/>
          </a:bodyPr>
          <a:lstStyle/>
          <a:p>
            <a:r>
              <a:rPr lang="en-US" sz="1400" b="1" u="sng" dirty="0" smtClean="0"/>
              <a:t>Lag</a:t>
            </a:r>
          </a:p>
          <a:p>
            <a:r>
              <a:rPr lang="en-US" sz="1400" b="1" dirty="0" smtClean="0"/>
              <a:t>12 h</a:t>
            </a:r>
          </a:p>
          <a:p>
            <a:r>
              <a:rPr lang="en-US" sz="1400" b="1" dirty="0" smtClean="0">
                <a:solidFill>
                  <a:srgbClr val="1621F6"/>
                </a:solidFill>
              </a:rPr>
              <a:t>3 h</a:t>
            </a:r>
          </a:p>
          <a:p>
            <a:r>
              <a:rPr lang="en-US" sz="1400" b="1" dirty="0" smtClean="0">
                <a:solidFill>
                  <a:srgbClr val="FF0000"/>
                </a:solidFill>
              </a:rPr>
              <a:t>1 h</a:t>
            </a:r>
            <a:endParaRPr lang="en-US" sz="1400" b="1" dirty="0">
              <a:solidFill>
                <a:srgbClr val="FF0000"/>
              </a:solidFill>
            </a:endParaRPr>
          </a:p>
        </p:txBody>
      </p:sp>
    </p:spTree>
    <p:extLst>
      <p:ext uri="{BB962C8B-B14F-4D97-AF65-F5344CB8AC3E}">
        <p14:creationId xmlns:p14="http://schemas.microsoft.com/office/powerpoint/2010/main" val="95946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8019" y="79272"/>
            <a:ext cx="7797327" cy="523220"/>
          </a:xfrm>
          <a:prstGeom prst="rect">
            <a:avLst/>
          </a:prstGeom>
          <a:noFill/>
        </p:spPr>
        <p:txBody>
          <a:bodyPr wrap="none" rtlCol="0">
            <a:spAutoFit/>
          </a:bodyPr>
          <a:lstStyle/>
          <a:p>
            <a:r>
              <a:rPr lang="en-US" sz="2800" b="1" u="sng" dirty="0" smtClean="0"/>
              <a:t>What do we see at these 16 mountain sites? </a:t>
            </a:r>
            <a:endParaRPr lang="en-US" sz="2800" b="1" u="sng" dirty="0"/>
          </a:p>
        </p:txBody>
      </p:sp>
      <p:grpSp>
        <p:nvGrpSpPr>
          <p:cNvPr id="11" name="Group 10"/>
          <p:cNvGrpSpPr/>
          <p:nvPr/>
        </p:nvGrpSpPr>
        <p:grpSpPr>
          <a:xfrm>
            <a:off x="76200" y="643194"/>
            <a:ext cx="5824436" cy="4386006"/>
            <a:chOff x="1828800" y="635088"/>
            <a:chExt cx="5252936" cy="3939702"/>
          </a:xfrm>
        </p:grpSpPr>
        <p:grpSp>
          <p:nvGrpSpPr>
            <p:cNvPr id="9" name="Group 8"/>
            <p:cNvGrpSpPr/>
            <p:nvPr/>
          </p:nvGrpSpPr>
          <p:grpSpPr>
            <a:xfrm>
              <a:off x="1828800" y="635088"/>
              <a:ext cx="5252936" cy="3939702"/>
              <a:chOff x="1224064" y="2346798"/>
              <a:chExt cx="5252936" cy="393970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64" y="2346798"/>
                <a:ext cx="5252936" cy="3939702"/>
              </a:xfrm>
              <a:prstGeom prst="rect">
                <a:avLst/>
              </a:prstGeom>
            </p:spPr>
          </p:pic>
          <p:sp>
            <p:nvSpPr>
              <p:cNvPr id="7" name="TextBox 6"/>
              <p:cNvSpPr txBox="1"/>
              <p:nvPr/>
            </p:nvSpPr>
            <p:spPr>
              <a:xfrm>
                <a:off x="2148165" y="5410200"/>
                <a:ext cx="595035" cy="369332"/>
              </a:xfrm>
              <a:prstGeom prst="rect">
                <a:avLst/>
              </a:prstGeom>
              <a:solidFill>
                <a:schemeClr val="bg1"/>
              </a:solidFill>
            </p:spPr>
            <p:txBody>
              <a:bodyPr wrap="none" rtlCol="0">
                <a:spAutoFit/>
              </a:bodyPr>
              <a:lstStyle/>
              <a:p>
                <a:r>
                  <a:rPr lang="en-US" b="1" dirty="0" err="1" smtClean="0"/>
                  <a:t>mlo</a:t>
                </a:r>
                <a:endParaRPr lang="en-US" b="1" dirty="0"/>
              </a:p>
            </p:txBody>
          </p:sp>
        </p:grpSp>
        <p:sp>
          <p:nvSpPr>
            <p:cNvPr id="10" name="TextBox 9"/>
            <p:cNvSpPr txBox="1"/>
            <p:nvPr/>
          </p:nvSpPr>
          <p:spPr>
            <a:xfrm>
              <a:off x="5029200" y="914400"/>
              <a:ext cx="1752600" cy="923330"/>
            </a:xfrm>
            <a:prstGeom prst="rect">
              <a:avLst/>
            </a:prstGeom>
            <a:solidFill>
              <a:schemeClr val="bg1"/>
            </a:solidFill>
          </p:spPr>
          <p:txBody>
            <a:bodyPr wrap="square" rtlCol="0">
              <a:spAutoFit/>
            </a:bodyPr>
            <a:lstStyle/>
            <a:p>
              <a:r>
                <a:rPr lang="en-US" dirty="0" smtClean="0">
                  <a:solidFill>
                    <a:srgbClr val="4F81BD"/>
                  </a:solidFill>
                </a:rPr>
                <a:t>Scattering</a:t>
              </a:r>
            </a:p>
            <a:p>
              <a:r>
                <a:rPr lang="en-US" dirty="0" smtClean="0"/>
                <a:t>Absorption</a:t>
              </a:r>
            </a:p>
            <a:p>
              <a:r>
                <a:rPr lang="en-US" dirty="0" smtClean="0">
                  <a:solidFill>
                    <a:srgbClr val="FF0000"/>
                  </a:solidFill>
                </a:rPr>
                <a:t>CN</a:t>
              </a:r>
            </a:p>
          </p:txBody>
        </p:sp>
      </p:grpSp>
      <p:cxnSp>
        <p:nvCxnSpPr>
          <p:cNvPr id="13" name="Straight Arrow Connector 12"/>
          <p:cNvCxnSpPr/>
          <p:nvPr/>
        </p:nvCxnSpPr>
        <p:spPr>
          <a:xfrm flipH="1">
            <a:off x="3624792" y="1752600"/>
            <a:ext cx="2323783"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43600" y="1515070"/>
            <a:ext cx="2971800" cy="923330"/>
          </a:xfrm>
          <a:prstGeom prst="rect">
            <a:avLst/>
          </a:prstGeom>
          <a:noFill/>
        </p:spPr>
        <p:txBody>
          <a:bodyPr wrap="square" rtlCol="0">
            <a:spAutoFit/>
          </a:bodyPr>
          <a:lstStyle/>
          <a:p>
            <a:r>
              <a:rPr lang="en-US" dirty="0" smtClean="0"/>
              <a:t>Autocorrelation for light scattering at </a:t>
            </a:r>
            <a:r>
              <a:rPr lang="en-US" dirty="0" err="1" smtClean="0"/>
              <a:t>Bondville</a:t>
            </a:r>
            <a:r>
              <a:rPr lang="en-US" dirty="0" smtClean="0"/>
              <a:t> (</a:t>
            </a:r>
            <a:r>
              <a:rPr lang="en-US" dirty="0"/>
              <a:t>Anderson et al</a:t>
            </a:r>
            <a:r>
              <a:rPr lang="en-US" dirty="0" smtClean="0"/>
              <a:t>., 2003</a:t>
            </a:r>
            <a:r>
              <a:rPr lang="en-US" dirty="0"/>
              <a:t>) </a:t>
            </a:r>
          </a:p>
        </p:txBody>
      </p:sp>
      <p:grpSp>
        <p:nvGrpSpPr>
          <p:cNvPr id="2" name="Group 1"/>
          <p:cNvGrpSpPr/>
          <p:nvPr/>
        </p:nvGrpSpPr>
        <p:grpSpPr>
          <a:xfrm>
            <a:off x="3276600" y="3104235"/>
            <a:ext cx="6000501" cy="3427944"/>
            <a:chOff x="1600200" y="1524000"/>
            <a:chExt cx="6000501" cy="3427944"/>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6130"/>
            <a:stretch/>
          </p:blipFill>
          <p:spPr>
            <a:xfrm>
              <a:off x="1600200" y="1524000"/>
              <a:ext cx="6000501" cy="3427944"/>
            </a:xfrm>
            <a:prstGeom prst="rect">
              <a:avLst/>
            </a:prstGeom>
          </p:spPr>
        </p:pic>
        <p:grpSp>
          <p:nvGrpSpPr>
            <p:cNvPr id="17" name="Group 16"/>
            <p:cNvGrpSpPr/>
            <p:nvPr/>
          </p:nvGrpSpPr>
          <p:grpSpPr>
            <a:xfrm>
              <a:off x="2286922" y="1590143"/>
              <a:ext cx="5028278" cy="2218083"/>
              <a:chOff x="2286922" y="1590143"/>
              <a:chExt cx="5028278" cy="2218083"/>
            </a:xfrm>
          </p:grpSpPr>
          <p:sp>
            <p:nvSpPr>
              <p:cNvPr id="18" name="Freeform 17"/>
              <p:cNvSpPr/>
              <p:nvPr/>
            </p:nvSpPr>
            <p:spPr>
              <a:xfrm>
                <a:off x="2286922" y="1590143"/>
                <a:ext cx="970222" cy="53624"/>
              </a:xfrm>
              <a:custGeom>
                <a:avLst/>
                <a:gdLst>
                  <a:gd name="connsiteX0" fmla="*/ 0 w 1113647"/>
                  <a:gd name="connsiteY0" fmla="*/ 5384 h 69472"/>
                  <a:gd name="connsiteX1" fmla="*/ 120971 w 1113647"/>
                  <a:gd name="connsiteY1" fmla="*/ 5384 h 69472"/>
                  <a:gd name="connsiteX2" fmla="*/ 284638 w 1113647"/>
                  <a:gd name="connsiteY2" fmla="*/ 8942 h 69472"/>
                  <a:gd name="connsiteX3" fmla="*/ 334450 w 1113647"/>
                  <a:gd name="connsiteY3" fmla="*/ 19616 h 69472"/>
                  <a:gd name="connsiteX4" fmla="*/ 405609 w 1113647"/>
                  <a:gd name="connsiteY4" fmla="*/ 23174 h 69472"/>
                  <a:gd name="connsiteX5" fmla="*/ 441189 w 1113647"/>
                  <a:gd name="connsiteY5" fmla="*/ 26732 h 69472"/>
                  <a:gd name="connsiteX6" fmla="*/ 608414 w 1113647"/>
                  <a:gd name="connsiteY6" fmla="*/ 30290 h 69472"/>
                  <a:gd name="connsiteX7" fmla="*/ 668900 w 1113647"/>
                  <a:gd name="connsiteY7" fmla="*/ 33848 h 69472"/>
                  <a:gd name="connsiteX8" fmla="*/ 711595 w 1113647"/>
                  <a:gd name="connsiteY8" fmla="*/ 37406 h 69472"/>
                  <a:gd name="connsiteX9" fmla="*/ 775639 w 1113647"/>
                  <a:gd name="connsiteY9" fmla="*/ 40964 h 69472"/>
                  <a:gd name="connsiteX10" fmla="*/ 814777 w 1113647"/>
                  <a:gd name="connsiteY10" fmla="*/ 48080 h 69472"/>
                  <a:gd name="connsiteX11" fmla="*/ 839682 w 1113647"/>
                  <a:gd name="connsiteY11" fmla="*/ 51638 h 69472"/>
                  <a:gd name="connsiteX12" fmla="*/ 861030 w 1113647"/>
                  <a:gd name="connsiteY12" fmla="*/ 55196 h 69472"/>
                  <a:gd name="connsiteX13" fmla="*/ 878820 w 1113647"/>
                  <a:gd name="connsiteY13" fmla="*/ 58754 h 69472"/>
                  <a:gd name="connsiteX14" fmla="*/ 932190 w 1113647"/>
                  <a:gd name="connsiteY14" fmla="*/ 62312 h 69472"/>
                  <a:gd name="connsiteX15" fmla="*/ 989117 w 1113647"/>
                  <a:gd name="connsiteY15" fmla="*/ 62312 h 69472"/>
                  <a:gd name="connsiteX16" fmla="*/ 999791 w 1113647"/>
                  <a:gd name="connsiteY16" fmla="*/ 65870 h 69472"/>
                  <a:gd name="connsiteX17" fmla="*/ 1113647 w 1113647"/>
                  <a:gd name="connsiteY17" fmla="*/ 69428 h 6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647" h="69472">
                    <a:moveTo>
                      <a:pt x="0" y="5384"/>
                    </a:moveTo>
                    <a:cubicBezTo>
                      <a:pt x="52198" y="-5056"/>
                      <a:pt x="7980" y="2371"/>
                      <a:pt x="120971" y="5384"/>
                    </a:cubicBezTo>
                    <a:lnTo>
                      <a:pt x="284638" y="8942"/>
                    </a:lnTo>
                    <a:cubicBezTo>
                      <a:pt x="298361" y="12373"/>
                      <a:pt x="324356" y="19111"/>
                      <a:pt x="334450" y="19616"/>
                    </a:cubicBezTo>
                    <a:lnTo>
                      <a:pt x="405609" y="23174"/>
                    </a:lnTo>
                    <a:cubicBezTo>
                      <a:pt x="417502" y="23967"/>
                      <a:pt x="429277" y="26314"/>
                      <a:pt x="441189" y="26732"/>
                    </a:cubicBezTo>
                    <a:cubicBezTo>
                      <a:pt x="496909" y="28687"/>
                      <a:pt x="552672" y="29104"/>
                      <a:pt x="608414" y="30290"/>
                    </a:cubicBezTo>
                    <a:lnTo>
                      <a:pt x="668900" y="33848"/>
                    </a:lnTo>
                    <a:cubicBezTo>
                      <a:pt x="683147" y="34831"/>
                      <a:pt x="697346" y="36456"/>
                      <a:pt x="711595" y="37406"/>
                    </a:cubicBezTo>
                    <a:cubicBezTo>
                      <a:pt x="732929" y="38828"/>
                      <a:pt x="754291" y="39778"/>
                      <a:pt x="775639" y="40964"/>
                    </a:cubicBezTo>
                    <a:cubicBezTo>
                      <a:pt x="794144" y="44665"/>
                      <a:pt x="795049" y="45045"/>
                      <a:pt x="814777" y="48080"/>
                    </a:cubicBezTo>
                    <a:cubicBezTo>
                      <a:pt x="823065" y="49355"/>
                      <a:pt x="831394" y="50363"/>
                      <a:pt x="839682" y="51638"/>
                    </a:cubicBezTo>
                    <a:cubicBezTo>
                      <a:pt x="846812" y="52735"/>
                      <a:pt x="853932" y="53905"/>
                      <a:pt x="861030" y="55196"/>
                    </a:cubicBezTo>
                    <a:cubicBezTo>
                      <a:pt x="866980" y="56278"/>
                      <a:pt x="872803" y="58152"/>
                      <a:pt x="878820" y="58754"/>
                    </a:cubicBezTo>
                    <a:cubicBezTo>
                      <a:pt x="896561" y="60528"/>
                      <a:pt x="914400" y="61126"/>
                      <a:pt x="932190" y="62312"/>
                    </a:cubicBezTo>
                    <a:cubicBezTo>
                      <a:pt x="980823" y="70418"/>
                      <a:pt x="920705" y="62312"/>
                      <a:pt x="989117" y="62312"/>
                    </a:cubicBezTo>
                    <a:cubicBezTo>
                      <a:pt x="992867" y="62312"/>
                      <a:pt x="996055" y="65545"/>
                      <a:pt x="999791" y="65870"/>
                    </a:cubicBezTo>
                    <a:cubicBezTo>
                      <a:pt x="1048881" y="70139"/>
                      <a:pt x="1068945" y="69428"/>
                      <a:pt x="1113647" y="69428"/>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238390" y="1643767"/>
                <a:ext cx="1394311" cy="1105321"/>
              </a:xfrm>
              <a:custGeom>
                <a:avLst/>
                <a:gdLst>
                  <a:gd name="connsiteX0" fmla="*/ 0 w 1625995"/>
                  <a:gd name="connsiteY0" fmla="*/ 0 h 1277313"/>
                  <a:gd name="connsiteX1" fmla="*/ 21347 w 1625995"/>
                  <a:gd name="connsiteY1" fmla="*/ 3558 h 1277313"/>
                  <a:gd name="connsiteX2" fmla="*/ 46253 w 1625995"/>
                  <a:gd name="connsiteY2" fmla="*/ 7116 h 1277313"/>
                  <a:gd name="connsiteX3" fmla="*/ 67601 w 1625995"/>
                  <a:gd name="connsiteY3" fmla="*/ 21347 h 1277313"/>
                  <a:gd name="connsiteX4" fmla="*/ 78275 w 1625995"/>
                  <a:gd name="connsiteY4" fmla="*/ 28463 h 1277313"/>
                  <a:gd name="connsiteX5" fmla="*/ 99623 w 1625995"/>
                  <a:gd name="connsiteY5" fmla="*/ 35579 h 1277313"/>
                  <a:gd name="connsiteX6" fmla="*/ 142319 w 1625995"/>
                  <a:gd name="connsiteY6" fmla="*/ 56927 h 1277313"/>
                  <a:gd name="connsiteX7" fmla="*/ 152993 w 1625995"/>
                  <a:gd name="connsiteY7" fmla="*/ 60485 h 1277313"/>
                  <a:gd name="connsiteX8" fmla="*/ 163666 w 1625995"/>
                  <a:gd name="connsiteY8" fmla="*/ 67601 h 1277313"/>
                  <a:gd name="connsiteX9" fmla="*/ 185014 w 1625995"/>
                  <a:gd name="connsiteY9" fmla="*/ 74717 h 1277313"/>
                  <a:gd name="connsiteX10" fmla="*/ 195688 w 1625995"/>
                  <a:gd name="connsiteY10" fmla="*/ 78275 h 1277313"/>
                  <a:gd name="connsiteX11" fmla="*/ 220594 w 1625995"/>
                  <a:gd name="connsiteY11" fmla="*/ 81833 h 1277313"/>
                  <a:gd name="connsiteX12" fmla="*/ 241942 w 1625995"/>
                  <a:gd name="connsiteY12" fmla="*/ 88949 h 1277313"/>
                  <a:gd name="connsiteX13" fmla="*/ 252616 w 1625995"/>
                  <a:gd name="connsiteY13" fmla="*/ 92507 h 1277313"/>
                  <a:gd name="connsiteX14" fmla="*/ 263290 w 1625995"/>
                  <a:gd name="connsiteY14" fmla="*/ 99623 h 1277313"/>
                  <a:gd name="connsiteX15" fmla="*/ 281080 w 1625995"/>
                  <a:gd name="connsiteY15" fmla="*/ 103181 h 1277313"/>
                  <a:gd name="connsiteX16" fmla="*/ 302428 w 1625995"/>
                  <a:gd name="connsiteY16" fmla="*/ 110297 h 1277313"/>
                  <a:gd name="connsiteX17" fmla="*/ 313101 w 1625995"/>
                  <a:gd name="connsiteY17" fmla="*/ 113855 h 1277313"/>
                  <a:gd name="connsiteX18" fmla="*/ 323775 w 1625995"/>
                  <a:gd name="connsiteY18" fmla="*/ 120971 h 1277313"/>
                  <a:gd name="connsiteX19" fmla="*/ 334449 w 1625995"/>
                  <a:gd name="connsiteY19" fmla="*/ 124529 h 1277313"/>
                  <a:gd name="connsiteX20" fmla="*/ 355797 w 1625995"/>
                  <a:gd name="connsiteY20" fmla="*/ 138761 h 1277313"/>
                  <a:gd name="connsiteX21" fmla="*/ 387819 w 1625995"/>
                  <a:gd name="connsiteY21" fmla="*/ 152993 h 1277313"/>
                  <a:gd name="connsiteX22" fmla="*/ 398493 w 1625995"/>
                  <a:gd name="connsiteY22" fmla="*/ 156551 h 1277313"/>
                  <a:gd name="connsiteX23" fmla="*/ 409167 w 1625995"/>
                  <a:gd name="connsiteY23" fmla="*/ 160109 h 1277313"/>
                  <a:gd name="connsiteX24" fmla="*/ 437631 w 1625995"/>
                  <a:gd name="connsiteY24" fmla="*/ 185014 h 1277313"/>
                  <a:gd name="connsiteX25" fmla="*/ 458978 w 1625995"/>
                  <a:gd name="connsiteY25" fmla="*/ 192130 h 1277313"/>
                  <a:gd name="connsiteX26" fmla="*/ 469652 w 1625995"/>
                  <a:gd name="connsiteY26" fmla="*/ 199246 h 1277313"/>
                  <a:gd name="connsiteX27" fmla="*/ 491000 w 1625995"/>
                  <a:gd name="connsiteY27" fmla="*/ 206362 h 1277313"/>
                  <a:gd name="connsiteX28" fmla="*/ 512348 w 1625995"/>
                  <a:gd name="connsiteY28" fmla="*/ 220594 h 1277313"/>
                  <a:gd name="connsiteX29" fmla="*/ 523022 w 1625995"/>
                  <a:gd name="connsiteY29" fmla="*/ 227710 h 1277313"/>
                  <a:gd name="connsiteX30" fmla="*/ 533696 w 1625995"/>
                  <a:gd name="connsiteY30" fmla="*/ 238384 h 1277313"/>
                  <a:gd name="connsiteX31" fmla="*/ 555044 w 1625995"/>
                  <a:gd name="connsiteY31" fmla="*/ 256174 h 1277313"/>
                  <a:gd name="connsiteX32" fmla="*/ 562160 w 1625995"/>
                  <a:gd name="connsiteY32" fmla="*/ 266848 h 1277313"/>
                  <a:gd name="connsiteX33" fmla="*/ 583508 w 1625995"/>
                  <a:gd name="connsiteY33" fmla="*/ 273964 h 1277313"/>
                  <a:gd name="connsiteX34" fmla="*/ 594182 w 1625995"/>
                  <a:gd name="connsiteY34" fmla="*/ 277522 h 1277313"/>
                  <a:gd name="connsiteX35" fmla="*/ 615529 w 1625995"/>
                  <a:gd name="connsiteY35" fmla="*/ 295312 h 1277313"/>
                  <a:gd name="connsiteX36" fmla="*/ 636877 w 1625995"/>
                  <a:gd name="connsiteY36" fmla="*/ 305986 h 1277313"/>
                  <a:gd name="connsiteX37" fmla="*/ 651109 w 1625995"/>
                  <a:gd name="connsiteY37" fmla="*/ 327333 h 1277313"/>
                  <a:gd name="connsiteX38" fmla="*/ 658225 w 1625995"/>
                  <a:gd name="connsiteY38" fmla="*/ 338007 h 1277313"/>
                  <a:gd name="connsiteX39" fmla="*/ 679573 w 1625995"/>
                  <a:gd name="connsiteY39" fmla="*/ 348681 h 1277313"/>
                  <a:gd name="connsiteX40" fmla="*/ 690247 w 1625995"/>
                  <a:gd name="connsiteY40" fmla="*/ 352239 h 1277313"/>
                  <a:gd name="connsiteX41" fmla="*/ 704479 w 1625995"/>
                  <a:gd name="connsiteY41" fmla="*/ 359355 h 1277313"/>
                  <a:gd name="connsiteX42" fmla="*/ 725827 w 1625995"/>
                  <a:gd name="connsiteY42" fmla="*/ 370029 h 1277313"/>
                  <a:gd name="connsiteX43" fmla="*/ 732943 w 1625995"/>
                  <a:gd name="connsiteY43" fmla="*/ 380703 h 1277313"/>
                  <a:gd name="connsiteX44" fmla="*/ 754291 w 1625995"/>
                  <a:gd name="connsiteY44" fmla="*/ 394935 h 1277313"/>
                  <a:gd name="connsiteX45" fmla="*/ 757849 w 1625995"/>
                  <a:gd name="connsiteY45" fmla="*/ 412725 h 1277313"/>
                  <a:gd name="connsiteX46" fmla="*/ 768522 w 1625995"/>
                  <a:gd name="connsiteY46" fmla="*/ 419841 h 1277313"/>
                  <a:gd name="connsiteX47" fmla="*/ 789870 w 1625995"/>
                  <a:gd name="connsiteY47" fmla="*/ 437631 h 1277313"/>
                  <a:gd name="connsiteX48" fmla="*/ 804102 w 1625995"/>
                  <a:gd name="connsiteY48" fmla="*/ 455421 h 1277313"/>
                  <a:gd name="connsiteX49" fmla="*/ 811218 w 1625995"/>
                  <a:gd name="connsiteY49" fmla="*/ 466094 h 1277313"/>
                  <a:gd name="connsiteX50" fmla="*/ 846798 w 1625995"/>
                  <a:gd name="connsiteY50" fmla="*/ 494558 h 1277313"/>
                  <a:gd name="connsiteX51" fmla="*/ 857472 w 1625995"/>
                  <a:gd name="connsiteY51" fmla="*/ 498116 h 1277313"/>
                  <a:gd name="connsiteX52" fmla="*/ 864588 w 1625995"/>
                  <a:gd name="connsiteY52" fmla="*/ 508790 h 1277313"/>
                  <a:gd name="connsiteX53" fmla="*/ 871704 w 1625995"/>
                  <a:gd name="connsiteY53" fmla="*/ 523022 h 1277313"/>
                  <a:gd name="connsiteX54" fmla="*/ 882378 w 1625995"/>
                  <a:gd name="connsiteY54" fmla="*/ 526580 h 1277313"/>
                  <a:gd name="connsiteX55" fmla="*/ 896610 w 1625995"/>
                  <a:gd name="connsiteY55" fmla="*/ 540812 h 1277313"/>
                  <a:gd name="connsiteX56" fmla="*/ 921515 w 1625995"/>
                  <a:gd name="connsiteY56" fmla="*/ 572834 h 1277313"/>
                  <a:gd name="connsiteX57" fmla="*/ 932189 w 1625995"/>
                  <a:gd name="connsiteY57" fmla="*/ 576392 h 1277313"/>
                  <a:gd name="connsiteX58" fmla="*/ 939305 w 1625995"/>
                  <a:gd name="connsiteY58" fmla="*/ 587066 h 1277313"/>
                  <a:gd name="connsiteX59" fmla="*/ 960653 w 1625995"/>
                  <a:gd name="connsiteY59" fmla="*/ 601298 h 1277313"/>
                  <a:gd name="connsiteX60" fmla="*/ 967769 w 1625995"/>
                  <a:gd name="connsiteY60" fmla="*/ 611972 h 1277313"/>
                  <a:gd name="connsiteX61" fmla="*/ 971327 w 1625995"/>
                  <a:gd name="connsiteY61" fmla="*/ 622645 h 1277313"/>
                  <a:gd name="connsiteX62" fmla="*/ 982001 w 1625995"/>
                  <a:gd name="connsiteY62" fmla="*/ 626203 h 1277313"/>
                  <a:gd name="connsiteX63" fmla="*/ 996233 w 1625995"/>
                  <a:gd name="connsiteY63" fmla="*/ 647551 h 1277313"/>
                  <a:gd name="connsiteX64" fmla="*/ 999791 w 1625995"/>
                  <a:gd name="connsiteY64" fmla="*/ 658225 h 1277313"/>
                  <a:gd name="connsiteX65" fmla="*/ 1014023 w 1625995"/>
                  <a:gd name="connsiteY65" fmla="*/ 679573 h 1277313"/>
                  <a:gd name="connsiteX66" fmla="*/ 1021139 w 1625995"/>
                  <a:gd name="connsiteY66" fmla="*/ 690247 h 1277313"/>
                  <a:gd name="connsiteX67" fmla="*/ 1028255 w 1625995"/>
                  <a:gd name="connsiteY67" fmla="*/ 700921 h 1277313"/>
                  <a:gd name="connsiteX68" fmla="*/ 1049603 w 1625995"/>
                  <a:gd name="connsiteY68" fmla="*/ 718711 h 1277313"/>
                  <a:gd name="connsiteX69" fmla="*/ 1060277 w 1625995"/>
                  <a:gd name="connsiteY69" fmla="*/ 722269 h 1277313"/>
                  <a:gd name="connsiteX70" fmla="*/ 1085182 w 1625995"/>
                  <a:gd name="connsiteY70" fmla="*/ 750733 h 1277313"/>
                  <a:gd name="connsiteX71" fmla="*/ 1092298 w 1625995"/>
                  <a:gd name="connsiteY71" fmla="*/ 761407 h 1277313"/>
                  <a:gd name="connsiteX72" fmla="*/ 1102972 w 1625995"/>
                  <a:gd name="connsiteY72" fmla="*/ 768523 h 1277313"/>
                  <a:gd name="connsiteX73" fmla="*/ 1117204 w 1625995"/>
                  <a:gd name="connsiteY73" fmla="*/ 782754 h 1277313"/>
                  <a:gd name="connsiteX74" fmla="*/ 1124320 w 1625995"/>
                  <a:gd name="connsiteY74" fmla="*/ 793428 h 1277313"/>
                  <a:gd name="connsiteX75" fmla="*/ 1134994 w 1625995"/>
                  <a:gd name="connsiteY75" fmla="*/ 796986 h 1277313"/>
                  <a:gd name="connsiteX76" fmla="*/ 1156342 w 1625995"/>
                  <a:gd name="connsiteY76" fmla="*/ 807660 h 1277313"/>
                  <a:gd name="connsiteX77" fmla="*/ 1177690 w 1625995"/>
                  <a:gd name="connsiteY77" fmla="*/ 850356 h 1277313"/>
                  <a:gd name="connsiteX78" fmla="*/ 1199038 w 1625995"/>
                  <a:gd name="connsiteY78" fmla="*/ 864588 h 1277313"/>
                  <a:gd name="connsiteX79" fmla="*/ 1213270 w 1625995"/>
                  <a:gd name="connsiteY79" fmla="*/ 882378 h 1277313"/>
                  <a:gd name="connsiteX80" fmla="*/ 1223943 w 1625995"/>
                  <a:gd name="connsiteY80" fmla="*/ 903726 h 1277313"/>
                  <a:gd name="connsiteX81" fmla="*/ 1234617 w 1625995"/>
                  <a:gd name="connsiteY81" fmla="*/ 914400 h 1277313"/>
                  <a:gd name="connsiteX82" fmla="*/ 1252407 w 1625995"/>
                  <a:gd name="connsiteY82" fmla="*/ 928631 h 1277313"/>
                  <a:gd name="connsiteX83" fmla="*/ 1270197 w 1625995"/>
                  <a:gd name="connsiteY83" fmla="*/ 946421 h 1277313"/>
                  <a:gd name="connsiteX84" fmla="*/ 1287987 w 1625995"/>
                  <a:gd name="connsiteY84" fmla="*/ 967769 h 1277313"/>
                  <a:gd name="connsiteX85" fmla="*/ 1309335 w 1625995"/>
                  <a:gd name="connsiteY85" fmla="*/ 978443 h 1277313"/>
                  <a:gd name="connsiteX86" fmla="*/ 1320009 w 1625995"/>
                  <a:gd name="connsiteY86" fmla="*/ 985559 h 1277313"/>
                  <a:gd name="connsiteX87" fmla="*/ 1327125 w 1625995"/>
                  <a:gd name="connsiteY87" fmla="*/ 996233 h 1277313"/>
                  <a:gd name="connsiteX88" fmla="*/ 1337799 w 1625995"/>
                  <a:gd name="connsiteY88" fmla="*/ 1010465 h 1277313"/>
                  <a:gd name="connsiteX89" fmla="*/ 1341357 w 1625995"/>
                  <a:gd name="connsiteY89" fmla="*/ 1021139 h 1277313"/>
                  <a:gd name="connsiteX90" fmla="*/ 1348473 w 1625995"/>
                  <a:gd name="connsiteY90" fmla="*/ 1031813 h 1277313"/>
                  <a:gd name="connsiteX91" fmla="*/ 1369821 w 1625995"/>
                  <a:gd name="connsiteY91" fmla="*/ 1049603 h 1277313"/>
                  <a:gd name="connsiteX92" fmla="*/ 1380494 w 1625995"/>
                  <a:gd name="connsiteY92" fmla="*/ 1053161 h 1277313"/>
                  <a:gd name="connsiteX93" fmla="*/ 1387610 w 1625995"/>
                  <a:gd name="connsiteY93" fmla="*/ 1063835 h 1277313"/>
                  <a:gd name="connsiteX94" fmla="*/ 1408958 w 1625995"/>
                  <a:gd name="connsiteY94" fmla="*/ 1081624 h 1277313"/>
                  <a:gd name="connsiteX95" fmla="*/ 1426748 w 1625995"/>
                  <a:gd name="connsiteY95" fmla="*/ 1099414 h 1277313"/>
                  <a:gd name="connsiteX96" fmla="*/ 1440980 w 1625995"/>
                  <a:gd name="connsiteY96" fmla="*/ 1120762 h 1277313"/>
                  <a:gd name="connsiteX97" fmla="*/ 1451654 w 1625995"/>
                  <a:gd name="connsiteY97" fmla="*/ 1134994 h 1277313"/>
                  <a:gd name="connsiteX98" fmla="*/ 1465886 w 1625995"/>
                  <a:gd name="connsiteY98" fmla="*/ 1156342 h 1277313"/>
                  <a:gd name="connsiteX99" fmla="*/ 1476560 w 1625995"/>
                  <a:gd name="connsiteY99" fmla="*/ 1159900 h 1277313"/>
                  <a:gd name="connsiteX100" fmla="*/ 1519256 w 1625995"/>
                  <a:gd name="connsiteY100" fmla="*/ 1181248 h 1277313"/>
                  <a:gd name="connsiteX101" fmla="*/ 1529929 w 1625995"/>
                  <a:gd name="connsiteY101" fmla="*/ 1184806 h 1277313"/>
                  <a:gd name="connsiteX102" fmla="*/ 1540603 w 1625995"/>
                  <a:gd name="connsiteY102" fmla="*/ 1195480 h 1277313"/>
                  <a:gd name="connsiteX103" fmla="*/ 1554835 w 1625995"/>
                  <a:gd name="connsiteY103" fmla="*/ 1216828 h 1277313"/>
                  <a:gd name="connsiteX104" fmla="*/ 1576183 w 1625995"/>
                  <a:gd name="connsiteY104" fmla="*/ 1234617 h 1277313"/>
                  <a:gd name="connsiteX105" fmla="*/ 1583299 w 1625995"/>
                  <a:gd name="connsiteY105" fmla="*/ 1245291 h 1277313"/>
                  <a:gd name="connsiteX106" fmla="*/ 1586857 w 1625995"/>
                  <a:gd name="connsiteY106" fmla="*/ 1255965 h 1277313"/>
                  <a:gd name="connsiteX107" fmla="*/ 1597531 w 1625995"/>
                  <a:gd name="connsiteY107" fmla="*/ 1259523 h 1277313"/>
                  <a:gd name="connsiteX108" fmla="*/ 1608205 w 1625995"/>
                  <a:gd name="connsiteY108" fmla="*/ 1266639 h 1277313"/>
                  <a:gd name="connsiteX109" fmla="*/ 1625995 w 1625995"/>
                  <a:gd name="connsiteY109" fmla="*/ 1277313 h 127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625995" h="1277313">
                    <a:moveTo>
                      <a:pt x="0" y="0"/>
                    </a:moveTo>
                    <a:lnTo>
                      <a:pt x="21347" y="3558"/>
                    </a:lnTo>
                    <a:cubicBezTo>
                      <a:pt x="29636" y="4833"/>
                      <a:pt x="38426" y="4106"/>
                      <a:pt x="46253" y="7116"/>
                    </a:cubicBezTo>
                    <a:cubicBezTo>
                      <a:pt x="54235" y="10186"/>
                      <a:pt x="60485" y="16603"/>
                      <a:pt x="67601" y="21347"/>
                    </a:cubicBezTo>
                    <a:cubicBezTo>
                      <a:pt x="71159" y="23719"/>
                      <a:pt x="74218" y="27111"/>
                      <a:pt x="78275" y="28463"/>
                    </a:cubicBezTo>
                    <a:cubicBezTo>
                      <a:pt x="85391" y="30835"/>
                      <a:pt x="93382" y="31418"/>
                      <a:pt x="99623" y="35579"/>
                    </a:cubicBezTo>
                    <a:cubicBezTo>
                      <a:pt x="127212" y="53972"/>
                      <a:pt x="112858" y="47107"/>
                      <a:pt x="142319" y="56927"/>
                    </a:cubicBezTo>
                    <a:lnTo>
                      <a:pt x="152993" y="60485"/>
                    </a:lnTo>
                    <a:cubicBezTo>
                      <a:pt x="156551" y="62857"/>
                      <a:pt x="159759" y="65864"/>
                      <a:pt x="163666" y="67601"/>
                    </a:cubicBezTo>
                    <a:cubicBezTo>
                      <a:pt x="170520" y="70647"/>
                      <a:pt x="177898" y="72345"/>
                      <a:pt x="185014" y="74717"/>
                    </a:cubicBezTo>
                    <a:cubicBezTo>
                      <a:pt x="188572" y="75903"/>
                      <a:pt x="191975" y="77745"/>
                      <a:pt x="195688" y="78275"/>
                    </a:cubicBezTo>
                    <a:lnTo>
                      <a:pt x="220594" y="81833"/>
                    </a:lnTo>
                    <a:lnTo>
                      <a:pt x="241942" y="88949"/>
                    </a:lnTo>
                    <a:cubicBezTo>
                      <a:pt x="245500" y="90135"/>
                      <a:pt x="249495" y="90427"/>
                      <a:pt x="252616" y="92507"/>
                    </a:cubicBezTo>
                    <a:cubicBezTo>
                      <a:pt x="256174" y="94879"/>
                      <a:pt x="259286" y="98122"/>
                      <a:pt x="263290" y="99623"/>
                    </a:cubicBezTo>
                    <a:cubicBezTo>
                      <a:pt x="268952" y="101746"/>
                      <a:pt x="275246" y="101590"/>
                      <a:pt x="281080" y="103181"/>
                    </a:cubicBezTo>
                    <a:cubicBezTo>
                      <a:pt x="288317" y="105155"/>
                      <a:pt x="295312" y="107925"/>
                      <a:pt x="302428" y="110297"/>
                    </a:cubicBezTo>
                    <a:cubicBezTo>
                      <a:pt x="305986" y="111483"/>
                      <a:pt x="309981" y="111775"/>
                      <a:pt x="313101" y="113855"/>
                    </a:cubicBezTo>
                    <a:cubicBezTo>
                      <a:pt x="316659" y="116227"/>
                      <a:pt x="319950" y="119059"/>
                      <a:pt x="323775" y="120971"/>
                    </a:cubicBezTo>
                    <a:cubicBezTo>
                      <a:pt x="327130" y="122648"/>
                      <a:pt x="331171" y="122708"/>
                      <a:pt x="334449" y="124529"/>
                    </a:cubicBezTo>
                    <a:cubicBezTo>
                      <a:pt x="341925" y="128682"/>
                      <a:pt x="348681" y="134017"/>
                      <a:pt x="355797" y="138761"/>
                    </a:cubicBezTo>
                    <a:cubicBezTo>
                      <a:pt x="372712" y="150038"/>
                      <a:pt x="362414" y="144525"/>
                      <a:pt x="387819" y="152993"/>
                    </a:cubicBezTo>
                    <a:lnTo>
                      <a:pt x="398493" y="156551"/>
                    </a:lnTo>
                    <a:lnTo>
                      <a:pt x="409167" y="160109"/>
                    </a:lnTo>
                    <a:cubicBezTo>
                      <a:pt x="417469" y="172561"/>
                      <a:pt x="419842" y="179084"/>
                      <a:pt x="437631" y="185014"/>
                    </a:cubicBezTo>
                    <a:cubicBezTo>
                      <a:pt x="444747" y="187386"/>
                      <a:pt x="452737" y="187969"/>
                      <a:pt x="458978" y="192130"/>
                    </a:cubicBezTo>
                    <a:cubicBezTo>
                      <a:pt x="462536" y="194502"/>
                      <a:pt x="465744" y="197509"/>
                      <a:pt x="469652" y="199246"/>
                    </a:cubicBezTo>
                    <a:cubicBezTo>
                      <a:pt x="476506" y="202292"/>
                      <a:pt x="484759" y="202201"/>
                      <a:pt x="491000" y="206362"/>
                    </a:cubicBezTo>
                    <a:lnTo>
                      <a:pt x="512348" y="220594"/>
                    </a:lnTo>
                    <a:cubicBezTo>
                      <a:pt x="515906" y="222966"/>
                      <a:pt x="519998" y="224686"/>
                      <a:pt x="523022" y="227710"/>
                    </a:cubicBezTo>
                    <a:cubicBezTo>
                      <a:pt x="526580" y="231268"/>
                      <a:pt x="529830" y="235163"/>
                      <a:pt x="533696" y="238384"/>
                    </a:cubicBezTo>
                    <a:cubicBezTo>
                      <a:pt x="548962" y="251106"/>
                      <a:pt x="540869" y="239164"/>
                      <a:pt x="555044" y="256174"/>
                    </a:cubicBezTo>
                    <a:cubicBezTo>
                      <a:pt x="557782" y="259459"/>
                      <a:pt x="558534" y="264582"/>
                      <a:pt x="562160" y="266848"/>
                    </a:cubicBezTo>
                    <a:cubicBezTo>
                      <a:pt x="568521" y="270823"/>
                      <a:pt x="576392" y="271592"/>
                      <a:pt x="583508" y="273964"/>
                    </a:cubicBezTo>
                    <a:lnTo>
                      <a:pt x="594182" y="277522"/>
                    </a:lnTo>
                    <a:cubicBezTo>
                      <a:pt x="602049" y="285389"/>
                      <a:pt x="605624" y="290359"/>
                      <a:pt x="615529" y="295312"/>
                    </a:cubicBezTo>
                    <a:cubicBezTo>
                      <a:pt x="644995" y="310046"/>
                      <a:pt x="606282" y="285589"/>
                      <a:pt x="636877" y="305986"/>
                    </a:cubicBezTo>
                    <a:lnTo>
                      <a:pt x="651109" y="327333"/>
                    </a:lnTo>
                    <a:cubicBezTo>
                      <a:pt x="653481" y="330891"/>
                      <a:pt x="654168" y="336655"/>
                      <a:pt x="658225" y="338007"/>
                    </a:cubicBezTo>
                    <a:cubicBezTo>
                      <a:pt x="685054" y="346950"/>
                      <a:pt x="651984" y="334886"/>
                      <a:pt x="679573" y="348681"/>
                    </a:cubicBezTo>
                    <a:cubicBezTo>
                      <a:pt x="682928" y="350358"/>
                      <a:pt x="686800" y="350762"/>
                      <a:pt x="690247" y="352239"/>
                    </a:cubicBezTo>
                    <a:cubicBezTo>
                      <a:pt x="695122" y="354328"/>
                      <a:pt x="699604" y="357266"/>
                      <a:pt x="704479" y="359355"/>
                    </a:cubicBezTo>
                    <a:cubicBezTo>
                      <a:pt x="725102" y="368193"/>
                      <a:pt x="705314" y="356354"/>
                      <a:pt x="725827" y="370029"/>
                    </a:cubicBezTo>
                    <a:cubicBezTo>
                      <a:pt x="728199" y="373587"/>
                      <a:pt x="729725" y="377887"/>
                      <a:pt x="732943" y="380703"/>
                    </a:cubicBezTo>
                    <a:cubicBezTo>
                      <a:pt x="739379" y="386335"/>
                      <a:pt x="754291" y="394935"/>
                      <a:pt x="754291" y="394935"/>
                    </a:cubicBezTo>
                    <a:cubicBezTo>
                      <a:pt x="755477" y="400865"/>
                      <a:pt x="754849" y="407474"/>
                      <a:pt x="757849" y="412725"/>
                    </a:cubicBezTo>
                    <a:cubicBezTo>
                      <a:pt x="759970" y="416438"/>
                      <a:pt x="765237" y="417104"/>
                      <a:pt x="768522" y="419841"/>
                    </a:cubicBezTo>
                    <a:cubicBezTo>
                      <a:pt x="795911" y="442666"/>
                      <a:pt x="763374" y="419967"/>
                      <a:pt x="789870" y="437631"/>
                    </a:cubicBezTo>
                    <a:cubicBezTo>
                      <a:pt x="796796" y="458410"/>
                      <a:pt x="788009" y="439329"/>
                      <a:pt x="804102" y="455421"/>
                    </a:cubicBezTo>
                    <a:cubicBezTo>
                      <a:pt x="807126" y="458444"/>
                      <a:pt x="808377" y="462898"/>
                      <a:pt x="811218" y="466094"/>
                    </a:cubicBezTo>
                    <a:cubicBezTo>
                      <a:pt x="827291" y="484176"/>
                      <a:pt x="828322" y="486640"/>
                      <a:pt x="846798" y="494558"/>
                    </a:cubicBezTo>
                    <a:cubicBezTo>
                      <a:pt x="850245" y="496035"/>
                      <a:pt x="853914" y="496930"/>
                      <a:pt x="857472" y="498116"/>
                    </a:cubicBezTo>
                    <a:cubicBezTo>
                      <a:pt x="859844" y="501674"/>
                      <a:pt x="862466" y="505077"/>
                      <a:pt x="864588" y="508790"/>
                    </a:cubicBezTo>
                    <a:cubicBezTo>
                      <a:pt x="867219" y="513395"/>
                      <a:pt x="867954" y="519272"/>
                      <a:pt x="871704" y="523022"/>
                    </a:cubicBezTo>
                    <a:cubicBezTo>
                      <a:pt x="874356" y="525674"/>
                      <a:pt x="878820" y="525394"/>
                      <a:pt x="882378" y="526580"/>
                    </a:cubicBezTo>
                    <a:cubicBezTo>
                      <a:pt x="891866" y="555044"/>
                      <a:pt x="877634" y="521836"/>
                      <a:pt x="896610" y="540812"/>
                    </a:cubicBezTo>
                    <a:cubicBezTo>
                      <a:pt x="910742" y="554944"/>
                      <a:pt x="906496" y="562821"/>
                      <a:pt x="921515" y="572834"/>
                    </a:cubicBezTo>
                    <a:cubicBezTo>
                      <a:pt x="924636" y="574914"/>
                      <a:pt x="928631" y="575206"/>
                      <a:pt x="932189" y="576392"/>
                    </a:cubicBezTo>
                    <a:cubicBezTo>
                      <a:pt x="934561" y="579950"/>
                      <a:pt x="936087" y="584250"/>
                      <a:pt x="939305" y="587066"/>
                    </a:cubicBezTo>
                    <a:cubicBezTo>
                      <a:pt x="945741" y="592698"/>
                      <a:pt x="960653" y="601298"/>
                      <a:pt x="960653" y="601298"/>
                    </a:cubicBezTo>
                    <a:cubicBezTo>
                      <a:pt x="963025" y="604856"/>
                      <a:pt x="965857" y="608147"/>
                      <a:pt x="967769" y="611972"/>
                    </a:cubicBezTo>
                    <a:cubicBezTo>
                      <a:pt x="969446" y="615326"/>
                      <a:pt x="968675" y="619993"/>
                      <a:pt x="971327" y="622645"/>
                    </a:cubicBezTo>
                    <a:cubicBezTo>
                      <a:pt x="973979" y="625297"/>
                      <a:pt x="978443" y="625017"/>
                      <a:pt x="982001" y="626203"/>
                    </a:cubicBezTo>
                    <a:cubicBezTo>
                      <a:pt x="990172" y="658888"/>
                      <a:pt x="978363" y="625214"/>
                      <a:pt x="996233" y="647551"/>
                    </a:cubicBezTo>
                    <a:cubicBezTo>
                      <a:pt x="998576" y="650480"/>
                      <a:pt x="997970" y="654947"/>
                      <a:pt x="999791" y="658225"/>
                    </a:cubicBezTo>
                    <a:cubicBezTo>
                      <a:pt x="1003944" y="665701"/>
                      <a:pt x="1009279" y="672457"/>
                      <a:pt x="1014023" y="679573"/>
                    </a:cubicBezTo>
                    <a:lnTo>
                      <a:pt x="1021139" y="690247"/>
                    </a:lnTo>
                    <a:cubicBezTo>
                      <a:pt x="1023511" y="693805"/>
                      <a:pt x="1025231" y="697897"/>
                      <a:pt x="1028255" y="700921"/>
                    </a:cubicBezTo>
                    <a:cubicBezTo>
                      <a:pt x="1036124" y="708790"/>
                      <a:pt x="1039696" y="713757"/>
                      <a:pt x="1049603" y="718711"/>
                    </a:cubicBezTo>
                    <a:cubicBezTo>
                      <a:pt x="1052958" y="720388"/>
                      <a:pt x="1056719" y="721083"/>
                      <a:pt x="1060277" y="722269"/>
                    </a:cubicBezTo>
                    <a:cubicBezTo>
                      <a:pt x="1078066" y="734129"/>
                      <a:pt x="1068578" y="725827"/>
                      <a:pt x="1085182" y="750733"/>
                    </a:cubicBezTo>
                    <a:cubicBezTo>
                      <a:pt x="1087554" y="754291"/>
                      <a:pt x="1088740" y="759035"/>
                      <a:pt x="1092298" y="761407"/>
                    </a:cubicBezTo>
                    <a:lnTo>
                      <a:pt x="1102972" y="768523"/>
                    </a:lnTo>
                    <a:cubicBezTo>
                      <a:pt x="1110735" y="791810"/>
                      <a:pt x="1099953" y="768953"/>
                      <a:pt x="1117204" y="782754"/>
                    </a:cubicBezTo>
                    <a:cubicBezTo>
                      <a:pt x="1120543" y="785425"/>
                      <a:pt x="1120981" y="790757"/>
                      <a:pt x="1124320" y="793428"/>
                    </a:cubicBezTo>
                    <a:cubicBezTo>
                      <a:pt x="1127249" y="795771"/>
                      <a:pt x="1131639" y="795309"/>
                      <a:pt x="1134994" y="796986"/>
                    </a:cubicBezTo>
                    <a:cubicBezTo>
                      <a:pt x="1162583" y="810781"/>
                      <a:pt x="1129513" y="798717"/>
                      <a:pt x="1156342" y="807660"/>
                    </a:cubicBezTo>
                    <a:cubicBezTo>
                      <a:pt x="1160401" y="819838"/>
                      <a:pt x="1165866" y="842473"/>
                      <a:pt x="1177690" y="850356"/>
                    </a:cubicBezTo>
                    <a:lnTo>
                      <a:pt x="1199038" y="864588"/>
                    </a:lnTo>
                    <a:cubicBezTo>
                      <a:pt x="1205965" y="885369"/>
                      <a:pt x="1197176" y="866283"/>
                      <a:pt x="1213270" y="882378"/>
                    </a:cubicBezTo>
                    <a:cubicBezTo>
                      <a:pt x="1230063" y="899172"/>
                      <a:pt x="1212369" y="886365"/>
                      <a:pt x="1223943" y="903726"/>
                    </a:cubicBezTo>
                    <a:cubicBezTo>
                      <a:pt x="1226734" y="907913"/>
                      <a:pt x="1231396" y="910535"/>
                      <a:pt x="1234617" y="914400"/>
                    </a:cubicBezTo>
                    <a:cubicBezTo>
                      <a:pt x="1246996" y="929254"/>
                      <a:pt x="1234885" y="922790"/>
                      <a:pt x="1252407" y="928631"/>
                    </a:cubicBezTo>
                    <a:cubicBezTo>
                      <a:pt x="1271383" y="957095"/>
                      <a:pt x="1246477" y="922701"/>
                      <a:pt x="1270197" y="946421"/>
                    </a:cubicBezTo>
                    <a:cubicBezTo>
                      <a:pt x="1298185" y="974409"/>
                      <a:pt x="1253014" y="938625"/>
                      <a:pt x="1287987" y="967769"/>
                    </a:cubicBezTo>
                    <a:cubicBezTo>
                      <a:pt x="1303282" y="980515"/>
                      <a:pt x="1293288" y="970420"/>
                      <a:pt x="1309335" y="978443"/>
                    </a:cubicBezTo>
                    <a:cubicBezTo>
                      <a:pt x="1313160" y="980355"/>
                      <a:pt x="1316451" y="983187"/>
                      <a:pt x="1320009" y="985559"/>
                    </a:cubicBezTo>
                    <a:cubicBezTo>
                      <a:pt x="1322381" y="989117"/>
                      <a:pt x="1324640" y="992753"/>
                      <a:pt x="1327125" y="996233"/>
                    </a:cubicBezTo>
                    <a:cubicBezTo>
                      <a:pt x="1330572" y="1001058"/>
                      <a:pt x="1334857" y="1005316"/>
                      <a:pt x="1337799" y="1010465"/>
                    </a:cubicBezTo>
                    <a:cubicBezTo>
                      <a:pt x="1339660" y="1013721"/>
                      <a:pt x="1339680" y="1017784"/>
                      <a:pt x="1341357" y="1021139"/>
                    </a:cubicBezTo>
                    <a:cubicBezTo>
                      <a:pt x="1343269" y="1024964"/>
                      <a:pt x="1345735" y="1028528"/>
                      <a:pt x="1348473" y="1031813"/>
                    </a:cubicBezTo>
                    <a:cubicBezTo>
                      <a:pt x="1354094" y="1038558"/>
                      <a:pt x="1361824" y="1045604"/>
                      <a:pt x="1369821" y="1049603"/>
                    </a:cubicBezTo>
                    <a:cubicBezTo>
                      <a:pt x="1373175" y="1051280"/>
                      <a:pt x="1376936" y="1051975"/>
                      <a:pt x="1380494" y="1053161"/>
                    </a:cubicBezTo>
                    <a:cubicBezTo>
                      <a:pt x="1382866" y="1056719"/>
                      <a:pt x="1384586" y="1060811"/>
                      <a:pt x="1387610" y="1063835"/>
                    </a:cubicBezTo>
                    <a:cubicBezTo>
                      <a:pt x="1415598" y="1091823"/>
                      <a:pt x="1379814" y="1046653"/>
                      <a:pt x="1408958" y="1081624"/>
                    </a:cubicBezTo>
                    <a:cubicBezTo>
                      <a:pt x="1423785" y="1099415"/>
                      <a:pt x="1407177" y="1086367"/>
                      <a:pt x="1426748" y="1099414"/>
                    </a:cubicBezTo>
                    <a:cubicBezTo>
                      <a:pt x="1431492" y="1106530"/>
                      <a:pt x="1435849" y="1113920"/>
                      <a:pt x="1440980" y="1120762"/>
                    </a:cubicBezTo>
                    <a:cubicBezTo>
                      <a:pt x="1444538" y="1125506"/>
                      <a:pt x="1448253" y="1130136"/>
                      <a:pt x="1451654" y="1134994"/>
                    </a:cubicBezTo>
                    <a:cubicBezTo>
                      <a:pt x="1456558" y="1142000"/>
                      <a:pt x="1457773" y="1153638"/>
                      <a:pt x="1465886" y="1156342"/>
                    </a:cubicBezTo>
                    <a:cubicBezTo>
                      <a:pt x="1469444" y="1157528"/>
                      <a:pt x="1473282" y="1158079"/>
                      <a:pt x="1476560" y="1159900"/>
                    </a:cubicBezTo>
                    <a:cubicBezTo>
                      <a:pt x="1517946" y="1182892"/>
                      <a:pt x="1477694" y="1167394"/>
                      <a:pt x="1519256" y="1181248"/>
                    </a:cubicBezTo>
                    <a:lnTo>
                      <a:pt x="1529929" y="1184806"/>
                    </a:lnTo>
                    <a:cubicBezTo>
                      <a:pt x="1533487" y="1188364"/>
                      <a:pt x="1537514" y="1191508"/>
                      <a:pt x="1540603" y="1195480"/>
                    </a:cubicBezTo>
                    <a:cubicBezTo>
                      <a:pt x="1545854" y="1202231"/>
                      <a:pt x="1548788" y="1210781"/>
                      <a:pt x="1554835" y="1216828"/>
                    </a:cubicBezTo>
                    <a:cubicBezTo>
                      <a:pt x="1568533" y="1230526"/>
                      <a:pt x="1561322" y="1224711"/>
                      <a:pt x="1576183" y="1234617"/>
                    </a:cubicBezTo>
                    <a:cubicBezTo>
                      <a:pt x="1578555" y="1238175"/>
                      <a:pt x="1581387" y="1241466"/>
                      <a:pt x="1583299" y="1245291"/>
                    </a:cubicBezTo>
                    <a:cubicBezTo>
                      <a:pt x="1584976" y="1248646"/>
                      <a:pt x="1584205" y="1253313"/>
                      <a:pt x="1586857" y="1255965"/>
                    </a:cubicBezTo>
                    <a:cubicBezTo>
                      <a:pt x="1589509" y="1258617"/>
                      <a:pt x="1594176" y="1257846"/>
                      <a:pt x="1597531" y="1259523"/>
                    </a:cubicBezTo>
                    <a:cubicBezTo>
                      <a:pt x="1601356" y="1261435"/>
                      <a:pt x="1604275" y="1264955"/>
                      <a:pt x="1608205" y="1266639"/>
                    </a:cubicBezTo>
                    <a:cubicBezTo>
                      <a:pt x="1626919" y="1274659"/>
                      <a:pt x="1619214" y="1263752"/>
                      <a:pt x="1625995" y="1277313"/>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644298" y="2752928"/>
                <a:ext cx="842102" cy="684031"/>
              </a:xfrm>
              <a:custGeom>
                <a:avLst/>
                <a:gdLst>
                  <a:gd name="connsiteX0" fmla="*/ 0 w 982029"/>
                  <a:gd name="connsiteY0" fmla="*/ 0 h 790469"/>
                  <a:gd name="connsiteX1" fmla="*/ 3558 w 982029"/>
                  <a:gd name="connsiteY1" fmla="*/ 17790 h 790469"/>
                  <a:gd name="connsiteX2" fmla="*/ 17790 w 982029"/>
                  <a:gd name="connsiteY2" fmla="*/ 39138 h 790469"/>
                  <a:gd name="connsiteX3" fmla="*/ 32022 w 982029"/>
                  <a:gd name="connsiteY3" fmla="*/ 71160 h 790469"/>
                  <a:gd name="connsiteX4" fmla="*/ 42696 w 982029"/>
                  <a:gd name="connsiteY4" fmla="*/ 96066 h 790469"/>
                  <a:gd name="connsiteX5" fmla="*/ 46254 w 982029"/>
                  <a:gd name="connsiteY5" fmla="*/ 106740 h 790469"/>
                  <a:gd name="connsiteX6" fmla="*/ 56927 w 982029"/>
                  <a:gd name="connsiteY6" fmla="*/ 113855 h 790469"/>
                  <a:gd name="connsiteX7" fmla="*/ 67601 w 982029"/>
                  <a:gd name="connsiteY7" fmla="*/ 135203 h 790469"/>
                  <a:gd name="connsiteX8" fmla="*/ 78275 w 982029"/>
                  <a:gd name="connsiteY8" fmla="*/ 156551 h 790469"/>
                  <a:gd name="connsiteX9" fmla="*/ 81833 w 982029"/>
                  <a:gd name="connsiteY9" fmla="*/ 167225 h 790469"/>
                  <a:gd name="connsiteX10" fmla="*/ 103181 w 982029"/>
                  <a:gd name="connsiteY10" fmla="*/ 185015 h 790469"/>
                  <a:gd name="connsiteX11" fmla="*/ 113855 w 982029"/>
                  <a:gd name="connsiteY11" fmla="*/ 217037 h 790469"/>
                  <a:gd name="connsiteX12" fmla="*/ 128087 w 982029"/>
                  <a:gd name="connsiteY12" fmla="*/ 249059 h 790469"/>
                  <a:gd name="connsiteX13" fmla="*/ 138761 w 982029"/>
                  <a:gd name="connsiteY13" fmla="*/ 259733 h 790469"/>
                  <a:gd name="connsiteX14" fmla="*/ 152993 w 982029"/>
                  <a:gd name="connsiteY14" fmla="*/ 288196 h 790469"/>
                  <a:gd name="connsiteX15" fmla="*/ 156551 w 982029"/>
                  <a:gd name="connsiteY15" fmla="*/ 298870 h 790469"/>
                  <a:gd name="connsiteX16" fmla="*/ 174341 w 982029"/>
                  <a:gd name="connsiteY16" fmla="*/ 313102 h 790469"/>
                  <a:gd name="connsiteX17" fmla="*/ 188573 w 982029"/>
                  <a:gd name="connsiteY17" fmla="*/ 330892 h 790469"/>
                  <a:gd name="connsiteX18" fmla="*/ 195689 w 982029"/>
                  <a:gd name="connsiteY18" fmla="*/ 341566 h 790469"/>
                  <a:gd name="connsiteX19" fmla="*/ 206362 w 982029"/>
                  <a:gd name="connsiteY19" fmla="*/ 352240 h 790469"/>
                  <a:gd name="connsiteX20" fmla="*/ 217036 w 982029"/>
                  <a:gd name="connsiteY20" fmla="*/ 373588 h 790469"/>
                  <a:gd name="connsiteX21" fmla="*/ 241942 w 982029"/>
                  <a:gd name="connsiteY21" fmla="*/ 402052 h 790469"/>
                  <a:gd name="connsiteX22" fmla="*/ 249058 w 982029"/>
                  <a:gd name="connsiteY22" fmla="*/ 416283 h 790469"/>
                  <a:gd name="connsiteX23" fmla="*/ 259732 w 982029"/>
                  <a:gd name="connsiteY23" fmla="*/ 423399 h 790469"/>
                  <a:gd name="connsiteX24" fmla="*/ 281080 w 982029"/>
                  <a:gd name="connsiteY24" fmla="*/ 441189 h 790469"/>
                  <a:gd name="connsiteX25" fmla="*/ 288196 w 982029"/>
                  <a:gd name="connsiteY25" fmla="*/ 451863 h 790469"/>
                  <a:gd name="connsiteX26" fmla="*/ 298870 w 982029"/>
                  <a:gd name="connsiteY26" fmla="*/ 455421 h 790469"/>
                  <a:gd name="connsiteX27" fmla="*/ 302428 w 982029"/>
                  <a:gd name="connsiteY27" fmla="*/ 466095 h 790469"/>
                  <a:gd name="connsiteX28" fmla="*/ 316660 w 982029"/>
                  <a:gd name="connsiteY28" fmla="*/ 487443 h 790469"/>
                  <a:gd name="connsiteX29" fmla="*/ 316660 w 982029"/>
                  <a:gd name="connsiteY29" fmla="*/ 487443 h 790469"/>
                  <a:gd name="connsiteX30" fmla="*/ 338008 w 982029"/>
                  <a:gd name="connsiteY30" fmla="*/ 501675 h 790469"/>
                  <a:gd name="connsiteX31" fmla="*/ 366471 w 982029"/>
                  <a:gd name="connsiteY31" fmla="*/ 523023 h 790469"/>
                  <a:gd name="connsiteX32" fmla="*/ 380703 w 982029"/>
                  <a:gd name="connsiteY32" fmla="*/ 544371 h 790469"/>
                  <a:gd name="connsiteX33" fmla="*/ 384261 w 982029"/>
                  <a:gd name="connsiteY33" fmla="*/ 555045 h 790469"/>
                  <a:gd name="connsiteX34" fmla="*/ 387819 w 982029"/>
                  <a:gd name="connsiteY34" fmla="*/ 569276 h 790469"/>
                  <a:gd name="connsiteX35" fmla="*/ 394935 w 982029"/>
                  <a:gd name="connsiteY35" fmla="*/ 579950 h 790469"/>
                  <a:gd name="connsiteX36" fmla="*/ 398493 w 982029"/>
                  <a:gd name="connsiteY36" fmla="*/ 590624 h 790469"/>
                  <a:gd name="connsiteX37" fmla="*/ 409167 w 982029"/>
                  <a:gd name="connsiteY37" fmla="*/ 597740 h 790469"/>
                  <a:gd name="connsiteX38" fmla="*/ 416283 w 982029"/>
                  <a:gd name="connsiteY38" fmla="*/ 622646 h 790469"/>
                  <a:gd name="connsiteX39" fmla="*/ 434073 w 982029"/>
                  <a:gd name="connsiteY39" fmla="*/ 643994 h 790469"/>
                  <a:gd name="connsiteX40" fmla="*/ 444747 w 982029"/>
                  <a:gd name="connsiteY40" fmla="*/ 665342 h 790469"/>
                  <a:gd name="connsiteX41" fmla="*/ 466095 w 982029"/>
                  <a:gd name="connsiteY41" fmla="*/ 679574 h 790469"/>
                  <a:gd name="connsiteX42" fmla="*/ 494559 w 982029"/>
                  <a:gd name="connsiteY42" fmla="*/ 697364 h 790469"/>
                  <a:gd name="connsiteX43" fmla="*/ 505233 w 982029"/>
                  <a:gd name="connsiteY43" fmla="*/ 700922 h 790469"/>
                  <a:gd name="connsiteX44" fmla="*/ 544370 w 982029"/>
                  <a:gd name="connsiteY44" fmla="*/ 690248 h 790469"/>
                  <a:gd name="connsiteX45" fmla="*/ 555044 w 982029"/>
                  <a:gd name="connsiteY45" fmla="*/ 686690 h 790469"/>
                  <a:gd name="connsiteX46" fmla="*/ 576392 w 982029"/>
                  <a:gd name="connsiteY46" fmla="*/ 729385 h 790469"/>
                  <a:gd name="connsiteX47" fmla="*/ 587066 w 982029"/>
                  <a:gd name="connsiteY47" fmla="*/ 736501 h 790469"/>
                  <a:gd name="connsiteX48" fmla="*/ 611972 w 982029"/>
                  <a:gd name="connsiteY48" fmla="*/ 768523 h 790469"/>
                  <a:gd name="connsiteX49" fmla="*/ 725827 w 982029"/>
                  <a:gd name="connsiteY49" fmla="*/ 764965 h 790469"/>
                  <a:gd name="connsiteX50" fmla="*/ 736501 w 982029"/>
                  <a:gd name="connsiteY50" fmla="*/ 768523 h 790469"/>
                  <a:gd name="connsiteX51" fmla="*/ 743617 w 982029"/>
                  <a:gd name="connsiteY51" fmla="*/ 782755 h 790469"/>
                  <a:gd name="connsiteX52" fmla="*/ 775639 w 982029"/>
                  <a:gd name="connsiteY52" fmla="*/ 786313 h 790469"/>
                  <a:gd name="connsiteX53" fmla="*/ 800545 w 982029"/>
                  <a:gd name="connsiteY53" fmla="*/ 761407 h 790469"/>
                  <a:gd name="connsiteX54" fmla="*/ 814776 w 982029"/>
                  <a:gd name="connsiteY54" fmla="*/ 764965 h 790469"/>
                  <a:gd name="connsiteX55" fmla="*/ 829008 w 982029"/>
                  <a:gd name="connsiteY55" fmla="*/ 779197 h 790469"/>
                  <a:gd name="connsiteX56" fmla="*/ 839682 w 982029"/>
                  <a:gd name="connsiteY56" fmla="*/ 782755 h 790469"/>
                  <a:gd name="connsiteX57" fmla="*/ 850356 w 982029"/>
                  <a:gd name="connsiteY57" fmla="*/ 789871 h 790469"/>
                  <a:gd name="connsiteX58" fmla="*/ 875262 w 982029"/>
                  <a:gd name="connsiteY58" fmla="*/ 786313 h 790469"/>
                  <a:gd name="connsiteX59" fmla="*/ 896610 w 982029"/>
                  <a:gd name="connsiteY59" fmla="*/ 772081 h 790469"/>
                  <a:gd name="connsiteX60" fmla="*/ 914400 w 982029"/>
                  <a:gd name="connsiteY60" fmla="*/ 743617 h 790469"/>
                  <a:gd name="connsiteX61" fmla="*/ 921516 w 982029"/>
                  <a:gd name="connsiteY61" fmla="*/ 732943 h 790469"/>
                  <a:gd name="connsiteX62" fmla="*/ 942864 w 982029"/>
                  <a:gd name="connsiteY62" fmla="*/ 750733 h 790469"/>
                  <a:gd name="connsiteX63" fmla="*/ 964212 w 982029"/>
                  <a:gd name="connsiteY63" fmla="*/ 764965 h 790469"/>
                  <a:gd name="connsiteX64" fmla="*/ 971327 w 982029"/>
                  <a:gd name="connsiteY64" fmla="*/ 775639 h 790469"/>
                  <a:gd name="connsiteX65" fmla="*/ 982001 w 982029"/>
                  <a:gd name="connsiteY65" fmla="*/ 782755 h 7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82029" h="790469">
                    <a:moveTo>
                      <a:pt x="0" y="0"/>
                    </a:moveTo>
                    <a:cubicBezTo>
                      <a:pt x="1186" y="5930"/>
                      <a:pt x="1056" y="12285"/>
                      <a:pt x="3558" y="17790"/>
                    </a:cubicBezTo>
                    <a:cubicBezTo>
                      <a:pt x="7097" y="25576"/>
                      <a:pt x="15086" y="31025"/>
                      <a:pt x="17790" y="39138"/>
                    </a:cubicBezTo>
                    <a:cubicBezTo>
                      <a:pt x="36149" y="94214"/>
                      <a:pt x="15107" y="37330"/>
                      <a:pt x="32022" y="71160"/>
                    </a:cubicBezTo>
                    <a:cubicBezTo>
                      <a:pt x="36061" y="79239"/>
                      <a:pt x="39341" y="87680"/>
                      <a:pt x="42696" y="96066"/>
                    </a:cubicBezTo>
                    <a:cubicBezTo>
                      <a:pt x="44089" y="99548"/>
                      <a:pt x="43911" y="103811"/>
                      <a:pt x="46254" y="106740"/>
                    </a:cubicBezTo>
                    <a:cubicBezTo>
                      <a:pt x="48925" y="110079"/>
                      <a:pt x="53369" y="111483"/>
                      <a:pt x="56927" y="113855"/>
                    </a:cubicBezTo>
                    <a:cubicBezTo>
                      <a:pt x="63854" y="134635"/>
                      <a:pt x="56106" y="114511"/>
                      <a:pt x="67601" y="135203"/>
                    </a:cubicBezTo>
                    <a:cubicBezTo>
                      <a:pt x="71465" y="142158"/>
                      <a:pt x="75044" y="149281"/>
                      <a:pt x="78275" y="156551"/>
                    </a:cubicBezTo>
                    <a:cubicBezTo>
                      <a:pt x="79798" y="159978"/>
                      <a:pt x="79753" y="164104"/>
                      <a:pt x="81833" y="167225"/>
                    </a:cubicBezTo>
                    <a:cubicBezTo>
                      <a:pt x="87312" y="175444"/>
                      <a:pt x="95305" y="179764"/>
                      <a:pt x="103181" y="185015"/>
                    </a:cubicBezTo>
                    <a:lnTo>
                      <a:pt x="113855" y="217037"/>
                    </a:lnTo>
                    <a:cubicBezTo>
                      <a:pt x="117988" y="229436"/>
                      <a:pt x="119853" y="236708"/>
                      <a:pt x="128087" y="249059"/>
                    </a:cubicBezTo>
                    <a:cubicBezTo>
                      <a:pt x="130878" y="253246"/>
                      <a:pt x="135203" y="256175"/>
                      <a:pt x="138761" y="259733"/>
                    </a:cubicBezTo>
                    <a:cubicBezTo>
                      <a:pt x="146785" y="283802"/>
                      <a:pt x="136187" y="254584"/>
                      <a:pt x="152993" y="288196"/>
                    </a:cubicBezTo>
                    <a:cubicBezTo>
                      <a:pt x="154670" y="291551"/>
                      <a:pt x="154110" y="296022"/>
                      <a:pt x="156551" y="298870"/>
                    </a:cubicBezTo>
                    <a:cubicBezTo>
                      <a:pt x="161493" y="304636"/>
                      <a:pt x="168411" y="308358"/>
                      <a:pt x="174341" y="313102"/>
                    </a:cubicBezTo>
                    <a:cubicBezTo>
                      <a:pt x="181268" y="333882"/>
                      <a:pt x="172479" y="314798"/>
                      <a:pt x="188573" y="330892"/>
                    </a:cubicBezTo>
                    <a:cubicBezTo>
                      <a:pt x="191597" y="333916"/>
                      <a:pt x="192952" y="338281"/>
                      <a:pt x="195689" y="341566"/>
                    </a:cubicBezTo>
                    <a:cubicBezTo>
                      <a:pt x="198910" y="345431"/>
                      <a:pt x="203141" y="348375"/>
                      <a:pt x="206362" y="352240"/>
                    </a:cubicBezTo>
                    <a:cubicBezTo>
                      <a:pt x="222159" y="371198"/>
                      <a:pt x="206337" y="354329"/>
                      <a:pt x="217036" y="373588"/>
                    </a:cubicBezTo>
                    <a:cubicBezTo>
                      <a:pt x="229245" y="395564"/>
                      <a:pt x="226350" y="391657"/>
                      <a:pt x="241942" y="402052"/>
                    </a:cubicBezTo>
                    <a:cubicBezTo>
                      <a:pt x="244314" y="406796"/>
                      <a:pt x="245663" y="412209"/>
                      <a:pt x="249058" y="416283"/>
                    </a:cubicBezTo>
                    <a:cubicBezTo>
                      <a:pt x="251796" y="419568"/>
                      <a:pt x="256447" y="420661"/>
                      <a:pt x="259732" y="423399"/>
                    </a:cubicBezTo>
                    <a:cubicBezTo>
                      <a:pt x="287127" y="446229"/>
                      <a:pt x="254578" y="423521"/>
                      <a:pt x="281080" y="441189"/>
                    </a:cubicBezTo>
                    <a:cubicBezTo>
                      <a:pt x="283452" y="444747"/>
                      <a:pt x="284857" y="449192"/>
                      <a:pt x="288196" y="451863"/>
                    </a:cubicBezTo>
                    <a:cubicBezTo>
                      <a:pt x="291125" y="454206"/>
                      <a:pt x="296218" y="452769"/>
                      <a:pt x="298870" y="455421"/>
                    </a:cubicBezTo>
                    <a:cubicBezTo>
                      <a:pt x="301522" y="458073"/>
                      <a:pt x="300607" y="462817"/>
                      <a:pt x="302428" y="466095"/>
                    </a:cubicBezTo>
                    <a:cubicBezTo>
                      <a:pt x="306581" y="473571"/>
                      <a:pt x="311916" y="480327"/>
                      <a:pt x="316660" y="487443"/>
                    </a:cubicBezTo>
                    <a:lnTo>
                      <a:pt x="316660" y="487443"/>
                    </a:lnTo>
                    <a:cubicBezTo>
                      <a:pt x="323776" y="492187"/>
                      <a:pt x="331330" y="496332"/>
                      <a:pt x="338008" y="501675"/>
                    </a:cubicBezTo>
                    <a:cubicBezTo>
                      <a:pt x="359137" y="518578"/>
                      <a:pt x="349480" y="511694"/>
                      <a:pt x="366471" y="523023"/>
                    </a:cubicBezTo>
                    <a:cubicBezTo>
                      <a:pt x="371215" y="530139"/>
                      <a:pt x="377999" y="536258"/>
                      <a:pt x="380703" y="544371"/>
                    </a:cubicBezTo>
                    <a:cubicBezTo>
                      <a:pt x="381889" y="547929"/>
                      <a:pt x="383231" y="551439"/>
                      <a:pt x="384261" y="555045"/>
                    </a:cubicBezTo>
                    <a:cubicBezTo>
                      <a:pt x="385604" y="559747"/>
                      <a:pt x="385893" y="564782"/>
                      <a:pt x="387819" y="569276"/>
                    </a:cubicBezTo>
                    <a:cubicBezTo>
                      <a:pt x="389504" y="573206"/>
                      <a:pt x="393023" y="576125"/>
                      <a:pt x="394935" y="579950"/>
                    </a:cubicBezTo>
                    <a:cubicBezTo>
                      <a:pt x="396612" y="583305"/>
                      <a:pt x="396150" y="587695"/>
                      <a:pt x="398493" y="590624"/>
                    </a:cubicBezTo>
                    <a:cubicBezTo>
                      <a:pt x="401164" y="593963"/>
                      <a:pt x="405609" y="595368"/>
                      <a:pt x="409167" y="597740"/>
                    </a:cubicBezTo>
                    <a:cubicBezTo>
                      <a:pt x="410307" y="602300"/>
                      <a:pt x="413731" y="617542"/>
                      <a:pt x="416283" y="622646"/>
                    </a:cubicBezTo>
                    <a:cubicBezTo>
                      <a:pt x="421237" y="632553"/>
                      <a:pt x="426204" y="636125"/>
                      <a:pt x="434073" y="643994"/>
                    </a:cubicBezTo>
                    <a:cubicBezTo>
                      <a:pt x="436611" y="651608"/>
                      <a:pt x="438255" y="659662"/>
                      <a:pt x="444747" y="665342"/>
                    </a:cubicBezTo>
                    <a:cubicBezTo>
                      <a:pt x="451183" y="670974"/>
                      <a:pt x="466095" y="679574"/>
                      <a:pt x="466095" y="679574"/>
                    </a:cubicBezTo>
                    <a:cubicBezTo>
                      <a:pt x="477372" y="696489"/>
                      <a:pt x="469154" y="688896"/>
                      <a:pt x="494559" y="697364"/>
                    </a:cubicBezTo>
                    <a:lnTo>
                      <a:pt x="505233" y="700922"/>
                    </a:lnTo>
                    <a:cubicBezTo>
                      <a:pt x="530377" y="695893"/>
                      <a:pt x="517285" y="699276"/>
                      <a:pt x="544370" y="690248"/>
                    </a:cubicBezTo>
                    <a:lnTo>
                      <a:pt x="555044" y="686690"/>
                    </a:lnTo>
                    <a:cubicBezTo>
                      <a:pt x="559103" y="698868"/>
                      <a:pt x="564567" y="721502"/>
                      <a:pt x="576392" y="729385"/>
                    </a:cubicBezTo>
                    <a:lnTo>
                      <a:pt x="587066" y="736501"/>
                    </a:lnTo>
                    <a:cubicBezTo>
                      <a:pt x="604089" y="762036"/>
                      <a:pt x="595251" y="751802"/>
                      <a:pt x="611972" y="768523"/>
                    </a:cubicBezTo>
                    <a:cubicBezTo>
                      <a:pt x="672386" y="759892"/>
                      <a:pt x="658501" y="758553"/>
                      <a:pt x="725827" y="764965"/>
                    </a:cubicBezTo>
                    <a:cubicBezTo>
                      <a:pt x="729561" y="765321"/>
                      <a:pt x="732943" y="767337"/>
                      <a:pt x="736501" y="768523"/>
                    </a:cubicBezTo>
                    <a:cubicBezTo>
                      <a:pt x="738873" y="773267"/>
                      <a:pt x="739374" y="779573"/>
                      <a:pt x="743617" y="782755"/>
                    </a:cubicBezTo>
                    <a:cubicBezTo>
                      <a:pt x="758944" y="794250"/>
                      <a:pt x="762639" y="790646"/>
                      <a:pt x="775639" y="786313"/>
                    </a:cubicBezTo>
                    <a:cubicBezTo>
                      <a:pt x="782567" y="774767"/>
                      <a:pt x="785094" y="763338"/>
                      <a:pt x="800545" y="761407"/>
                    </a:cubicBezTo>
                    <a:cubicBezTo>
                      <a:pt x="805397" y="760800"/>
                      <a:pt x="810032" y="763779"/>
                      <a:pt x="814776" y="764965"/>
                    </a:cubicBezTo>
                    <a:cubicBezTo>
                      <a:pt x="819520" y="769709"/>
                      <a:pt x="823549" y="775297"/>
                      <a:pt x="829008" y="779197"/>
                    </a:cubicBezTo>
                    <a:cubicBezTo>
                      <a:pt x="832060" y="781377"/>
                      <a:pt x="836327" y="781078"/>
                      <a:pt x="839682" y="782755"/>
                    </a:cubicBezTo>
                    <a:cubicBezTo>
                      <a:pt x="843507" y="784667"/>
                      <a:pt x="846798" y="787499"/>
                      <a:pt x="850356" y="789871"/>
                    </a:cubicBezTo>
                    <a:cubicBezTo>
                      <a:pt x="858658" y="788685"/>
                      <a:pt x="867435" y="789324"/>
                      <a:pt x="875262" y="786313"/>
                    </a:cubicBezTo>
                    <a:cubicBezTo>
                      <a:pt x="883244" y="783243"/>
                      <a:pt x="896610" y="772081"/>
                      <a:pt x="896610" y="772081"/>
                    </a:cubicBezTo>
                    <a:cubicBezTo>
                      <a:pt x="905078" y="746676"/>
                      <a:pt x="897485" y="754894"/>
                      <a:pt x="914400" y="743617"/>
                    </a:cubicBezTo>
                    <a:cubicBezTo>
                      <a:pt x="916772" y="740059"/>
                      <a:pt x="917546" y="734531"/>
                      <a:pt x="921516" y="732943"/>
                    </a:cubicBezTo>
                    <a:cubicBezTo>
                      <a:pt x="931360" y="729005"/>
                      <a:pt x="940146" y="748317"/>
                      <a:pt x="942864" y="750733"/>
                    </a:cubicBezTo>
                    <a:cubicBezTo>
                      <a:pt x="949256" y="756415"/>
                      <a:pt x="964212" y="764965"/>
                      <a:pt x="964212" y="764965"/>
                    </a:cubicBezTo>
                    <a:cubicBezTo>
                      <a:pt x="966584" y="768523"/>
                      <a:pt x="967988" y="772968"/>
                      <a:pt x="971327" y="775639"/>
                    </a:cubicBezTo>
                    <a:cubicBezTo>
                      <a:pt x="983126" y="785079"/>
                      <a:pt x="982001" y="773705"/>
                      <a:pt x="982001" y="782755"/>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516505" y="3395655"/>
                <a:ext cx="1693311" cy="412571"/>
              </a:xfrm>
              <a:custGeom>
                <a:avLst/>
                <a:gdLst>
                  <a:gd name="connsiteX0" fmla="*/ 0 w 1974677"/>
                  <a:gd name="connsiteY0" fmla="*/ 67602 h 476769"/>
                  <a:gd name="connsiteX1" fmla="*/ 49812 w 1974677"/>
                  <a:gd name="connsiteY1" fmla="*/ 78276 h 476769"/>
                  <a:gd name="connsiteX2" fmla="*/ 60486 w 1974677"/>
                  <a:gd name="connsiteY2" fmla="*/ 85392 h 476769"/>
                  <a:gd name="connsiteX3" fmla="*/ 81834 w 1974677"/>
                  <a:gd name="connsiteY3" fmla="*/ 88950 h 476769"/>
                  <a:gd name="connsiteX4" fmla="*/ 103182 w 1974677"/>
                  <a:gd name="connsiteY4" fmla="*/ 96066 h 476769"/>
                  <a:gd name="connsiteX5" fmla="*/ 110298 w 1974677"/>
                  <a:gd name="connsiteY5" fmla="*/ 106740 h 476769"/>
                  <a:gd name="connsiteX6" fmla="*/ 120972 w 1974677"/>
                  <a:gd name="connsiteY6" fmla="*/ 110298 h 476769"/>
                  <a:gd name="connsiteX7" fmla="*/ 167225 w 1974677"/>
                  <a:gd name="connsiteY7" fmla="*/ 113856 h 476769"/>
                  <a:gd name="connsiteX8" fmla="*/ 188573 w 1974677"/>
                  <a:gd name="connsiteY8" fmla="*/ 124530 h 476769"/>
                  <a:gd name="connsiteX9" fmla="*/ 199247 w 1974677"/>
                  <a:gd name="connsiteY9" fmla="*/ 131646 h 476769"/>
                  <a:gd name="connsiteX10" fmla="*/ 217037 w 1974677"/>
                  <a:gd name="connsiteY10" fmla="*/ 128088 h 476769"/>
                  <a:gd name="connsiteX11" fmla="*/ 227711 w 1974677"/>
                  <a:gd name="connsiteY11" fmla="*/ 124530 h 476769"/>
                  <a:gd name="connsiteX12" fmla="*/ 234827 w 1974677"/>
                  <a:gd name="connsiteY12" fmla="*/ 103182 h 476769"/>
                  <a:gd name="connsiteX13" fmla="*/ 245501 w 1974677"/>
                  <a:gd name="connsiteY13" fmla="*/ 81834 h 476769"/>
                  <a:gd name="connsiteX14" fmla="*/ 298870 w 1974677"/>
                  <a:gd name="connsiteY14" fmla="*/ 92508 h 476769"/>
                  <a:gd name="connsiteX15" fmla="*/ 302428 w 1974677"/>
                  <a:gd name="connsiteY15" fmla="*/ 106740 h 476769"/>
                  <a:gd name="connsiteX16" fmla="*/ 305986 w 1974677"/>
                  <a:gd name="connsiteY16" fmla="*/ 135203 h 476769"/>
                  <a:gd name="connsiteX17" fmla="*/ 327334 w 1974677"/>
                  <a:gd name="connsiteY17" fmla="*/ 177899 h 476769"/>
                  <a:gd name="connsiteX18" fmla="*/ 330892 w 1974677"/>
                  <a:gd name="connsiteY18" fmla="*/ 188573 h 476769"/>
                  <a:gd name="connsiteX19" fmla="*/ 341566 w 1974677"/>
                  <a:gd name="connsiteY19" fmla="*/ 199247 h 476769"/>
                  <a:gd name="connsiteX20" fmla="*/ 348682 w 1974677"/>
                  <a:gd name="connsiteY20" fmla="*/ 209921 h 476769"/>
                  <a:gd name="connsiteX21" fmla="*/ 352240 w 1974677"/>
                  <a:gd name="connsiteY21" fmla="*/ 220595 h 476769"/>
                  <a:gd name="connsiteX22" fmla="*/ 362914 w 1974677"/>
                  <a:gd name="connsiteY22" fmla="*/ 227711 h 476769"/>
                  <a:gd name="connsiteX23" fmla="*/ 377146 w 1974677"/>
                  <a:gd name="connsiteY23" fmla="*/ 249059 h 476769"/>
                  <a:gd name="connsiteX24" fmla="*/ 384262 w 1974677"/>
                  <a:gd name="connsiteY24" fmla="*/ 259733 h 476769"/>
                  <a:gd name="connsiteX25" fmla="*/ 394936 w 1974677"/>
                  <a:gd name="connsiteY25" fmla="*/ 270407 h 476769"/>
                  <a:gd name="connsiteX26" fmla="*/ 405610 w 1974677"/>
                  <a:gd name="connsiteY26" fmla="*/ 295312 h 476769"/>
                  <a:gd name="connsiteX27" fmla="*/ 412726 w 1974677"/>
                  <a:gd name="connsiteY27" fmla="*/ 316660 h 476769"/>
                  <a:gd name="connsiteX28" fmla="*/ 416284 w 1974677"/>
                  <a:gd name="connsiteY28" fmla="*/ 327334 h 476769"/>
                  <a:gd name="connsiteX29" fmla="*/ 419842 w 1974677"/>
                  <a:gd name="connsiteY29" fmla="*/ 373588 h 476769"/>
                  <a:gd name="connsiteX30" fmla="*/ 430515 w 1974677"/>
                  <a:gd name="connsiteY30" fmla="*/ 377146 h 476769"/>
                  <a:gd name="connsiteX31" fmla="*/ 434073 w 1974677"/>
                  <a:gd name="connsiteY31" fmla="*/ 366472 h 476769"/>
                  <a:gd name="connsiteX32" fmla="*/ 451863 w 1974677"/>
                  <a:gd name="connsiteY32" fmla="*/ 362914 h 476769"/>
                  <a:gd name="connsiteX33" fmla="*/ 462537 w 1974677"/>
                  <a:gd name="connsiteY33" fmla="*/ 359356 h 476769"/>
                  <a:gd name="connsiteX34" fmla="*/ 466095 w 1974677"/>
                  <a:gd name="connsiteY34" fmla="*/ 348682 h 476769"/>
                  <a:gd name="connsiteX35" fmla="*/ 483885 w 1974677"/>
                  <a:gd name="connsiteY35" fmla="*/ 327334 h 476769"/>
                  <a:gd name="connsiteX36" fmla="*/ 494559 w 1974677"/>
                  <a:gd name="connsiteY36" fmla="*/ 288196 h 476769"/>
                  <a:gd name="connsiteX37" fmla="*/ 501675 w 1974677"/>
                  <a:gd name="connsiteY37" fmla="*/ 256175 h 476769"/>
                  <a:gd name="connsiteX38" fmla="*/ 519465 w 1974677"/>
                  <a:gd name="connsiteY38" fmla="*/ 238385 h 476769"/>
                  <a:gd name="connsiteX39" fmla="*/ 530139 w 1974677"/>
                  <a:gd name="connsiteY39" fmla="*/ 227711 h 476769"/>
                  <a:gd name="connsiteX40" fmla="*/ 558603 w 1974677"/>
                  <a:gd name="connsiteY40" fmla="*/ 241943 h 476769"/>
                  <a:gd name="connsiteX41" fmla="*/ 576393 w 1974677"/>
                  <a:gd name="connsiteY41" fmla="*/ 256175 h 476769"/>
                  <a:gd name="connsiteX42" fmla="*/ 583508 w 1974677"/>
                  <a:gd name="connsiteY42" fmla="*/ 266849 h 476769"/>
                  <a:gd name="connsiteX43" fmla="*/ 604856 w 1974677"/>
                  <a:gd name="connsiteY43" fmla="*/ 277523 h 476769"/>
                  <a:gd name="connsiteX44" fmla="*/ 615530 w 1974677"/>
                  <a:gd name="connsiteY44" fmla="*/ 273965 h 476769"/>
                  <a:gd name="connsiteX45" fmla="*/ 647552 w 1974677"/>
                  <a:gd name="connsiteY45" fmla="*/ 266849 h 476769"/>
                  <a:gd name="connsiteX46" fmla="*/ 658226 w 1974677"/>
                  <a:gd name="connsiteY46" fmla="*/ 259733 h 476769"/>
                  <a:gd name="connsiteX47" fmla="*/ 661784 w 1974677"/>
                  <a:gd name="connsiteY47" fmla="*/ 238385 h 476769"/>
                  <a:gd name="connsiteX48" fmla="*/ 665342 w 1974677"/>
                  <a:gd name="connsiteY48" fmla="*/ 220595 h 476769"/>
                  <a:gd name="connsiteX49" fmla="*/ 679574 w 1974677"/>
                  <a:gd name="connsiteY49" fmla="*/ 224153 h 476769"/>
                  <a:gd name="connsiteX50" fmla="*/ 697364 w 1974677"/>
                  <a:gd name="connsiteY50" fmla="*/ 227711 h 476769"/>
                  <a:gd name="connsiteX51" fmla="*/ 708038 w 1974677"/>
                  <a:gd name="connsiteY51" fmla="*/ 234827 h 476769"/>
                  <a:gd name="connsiteX52" fmla="*/ 729386 w 1974677"/>
                  <a:gd name="connsiteY52" fmla="*/ 241943 h 476769"/>
                  <a:gd name="connsiteX53" fmla="*/ 732944 w 1974677"/>
                  <a:gd name="connsiteY53" fmla="*/ 231269 h 476769"/>
                  <a:gd name="connsiteX54" fmla="*/ 747175 w 1974677"/>
                  <a:gd name="connsiteY54" fmla="*/ 209921 h 476769"/>
                  <a:gd name="connsiteX55" fmla="*/ 750733 w 1974677"/>
                  <a:gd name="connsiteY55" fmla="*/ 199247 h 476769"/>
                  <a:gd name="connsiteX56" fmla="*/ 754291 w 1974677"/>
                  <a:gd name="connsiteY56" fmla="*/ 185015 h 476769"/>
                  <a:gd name="connsiteX57" fmla="*/ 761407 w 1974677"/>
                  <a:gd name="connsiteY57" fmla="*/ 174341 h 476769"/>
                  <a:gd name="connsiteX58" fmla="*/ 768523 w 1974677"/>
                  <a:gd name="connsiteY58" fmla="*/ 99624 h 476769"/>
                  <a:gd name="connsiteX59" fmla="*/ 764965 w 1974677"/>
                  <a:gd name="connsiteY59" fmla="*/ 81834 h 476769"/>
                  <a:gd name="connsiteX60" fmla="*/ 772081 w 1974677"/>
                  <a:gd name="connsiteY60" fmla="*/ 32022 h 476769"/>
                  <a:gd name="connsiteX61" fmla="*/ 779197 w 1974677"/>
                  <a:gd name="connsiteY61" fmla="*/ 10674 h 476769"/>
                  <a:gd name="connsiteX62" fmla="*/ 782755 w 1974677"/>
                  <a:gd name="connsiteY62" fmla="*/ 0 h 476769"/>
                  <a:gd name="connsiteX63" fmla="*/ 786313 w 1974677"/>
                  <a:gd name="connsiteY63" fmla="*/ 10674 h 476769"/>
                  <a:gd name="connsiteX64" fmla="*/ 793429 w 1974677"/>
                  <a:gd name="connsiteY64" fmla="*/ 106740 h 476769"/>
                  <a:gd name="connsiteX65" fmla="*/ 804103 w 1974677"/>
                  <a:gd name="connsiteY65" fmla="*/ 131646 h 476769"/>
                  <a:gd name="connsiteX66" fmla="*/ 818335 w 1974677"/>
                  <a:gd name="connsiteY66" fmla="*/ 142319 h 476769"/>
                  <a:gd name="connsiteX67" fmla="*/ 825451 w 1974677"/>
                  <a:gd name="connsiteY67" fmla="*/ 156551 h 476769"/>
                  <a:gd name="connsiteX68" fmla="*/ 832567 w 1974677"/>
                  <a:gd name="connsiteY68" fmla="*/ 167225 h 476769"/>
                  <a:gd name="connsiteX69" fmla="*/ 836125 w 1974677"/>
                  <a:gd name="connsiteY69" fmla="*/ 181457 h 476769"/>
                  <a:gd name="connsiteX70" fmla="*/ 843241 w 1974677"/>
                  <a:gd name="connsiteY70" fmla="*/ 202805 h 476769"/>
                  <a:gd name="connsiteX71" fmla="*/ 861031 w 1974677"/>
                  <a:gd name="connsiteY71" fmla="*/ 199247 h 476769"/>
                  <a:gd name="connsiteX72" fmla="*/ 871705 w 1974677"/>
                  <a:gd name="connsiteY72" fmla="*/ 192131 h 476769"/>
                  <a:gd name="connsiteX73" fmla="*/ 900168 w 1974677"/>
                  <a:gd name="connsiteY73" fmla="*/ 195689 h 476769"/>
                  <a:gd name="connsiteX74" fmla="*/ 917958 w 1974677"/>
                  <a:gd name="connsiteY74" fmla="*/ 202805 h 476769"/>
                  <a:gd name="connsiteX75" fmla="*/ 935748 w 1974677"/>
                  <a:gd name="connsiteY75" fmla="*/ 206363 h 476769"/>
                  <a:gd name="connsiteX76" fmla="*/ 946422 w 1974677"/>
                  <a:gd name="connsiteY76" fmla="*/ 213479 h 476769"/>
                  <a:gd name="connsiteX77" fmla="*/ 960654 w 1974677"/>
                  <a:gd name="connsiteY77" fmla="*/ 234827 h 476769"/>
                  <a:gd name="connsiteX78" fmla="*/ 971328 w 1974677"/>
                  <a:gd name="connsiteY78" fmla="*/ 256175 h 476769"/>
                  <a:gd name="connsiteX79" fmla="*/ 982002 w 1974677"/>
                  <a:gd name="connsiteY79" fmla="*/ 263291 h 476769"/>
                  <a:gd name="connsiteX80" fmla="*/ 989118 w 1974677"/>
                  <a:gd name="connsiteY80" fmla="*/ 273965 h 476769"/>
                  <a:gd name="connsiteX81" fmla="*/ 1010466 w 1974677"/>
                  <a:gd name="connsiteY81" fmla="*/ 281081 h 476769"/>
                  <a:gd name="connsiteX82" fmla="*/ 1085183 w 1974677"/>
                  <a:gd name="connsiteY82" fmla="*/ 277523 h 476769"/>
                  <a:gd name="connsiteX83" fmla="*/ 1099415 w 1974677"/>
                  <a:gd name="connsiteY83" fmla="*/ 252617 h 476769"/>
                  <a:gd name="connsiteX84" fmla="*/ 1117205 w 1974677"/>
                  <a:gd name="connsiteY84" fmla="*/ 217037 h 476769"/>
                  <a:gd name="connsiteX85" fmla="*/ 1131437 w 1974677"/>
                  <a:gd name="connsiteY85" fmla="*/ 213479 h 476769"/>
                  <a:gd name="connsiteX86" fmla="*/ 1152785 w 1974677"/>
                  <a:gd name="connsiteY86" fmla="*/ 206363 h 476769"/>
                  <a:gd name="connsiteX87" fmla="*/ 1167017 w 1974677"/>
                  <a:gd name="connsiteY87" fmla="*/ 202805 h 476769"/>
                  <a:gd name="connsiteX88" fmla="*/ 1177691 w 1974677"/>
                  <a:gd name="connsiteY88" fmla="*/ 199247 h 476769"/>
                  <a:gd name="connsiteX89" fmla="*/ 1206154 w 1974677"/>
                  <a:gd name="connsiteY89" fmla="*/ 192131 h 476769"/>
                  <a:gd name="connsiteX90" fmla="*/ 1216828 w 1974677"/>
                  <a:gd name="connsiteY90" fmla="*/ 195689 h 476769"/>
                  <a:gd name="connsiteX91" fmla="*/ 1223944 w 1974677"/>
                  <a:gd name="connsiteY91" fmla="*/ 206363 h 476769"/>
                  <a:gd name="connsiteX92" fmla="*/ 1231060 w 1974677"/>
                  <a:gd name="connsiteY92" fmla="*/ 227711 h 476769"/>
                  <a:gd name="connsiteX93" fmla="*/ 1234618 w 1974677"/>
                  <a:gd name="connsiteY93" fmla="*/ 238385 h 476769"/>
                  <a:gd name="connsiteX94" fmla="*/ 1248850 w 1974677"/>
                  <a:gd name="connsiteY94" fmla="*/ 263291 h 476769"/>
                  <a:gd name="connsiteX95" fmla="*/ 1259524 w 1974677"/>
                  <a:gd name="connsiteY95" fmla="*/ 270407 h 476769"/>
                  <a:gd name="connsiteX96" fmla="*/ 1266640 w 1974677"/>
                  <a:gd name="connsiteY96" fmla="*/ 291754 h 476769"/>
                  <a:gd name="connsiteX97" fmla="*/ 1280872 w 1974677"/>
                  <a:gd name="connsiteY97" fmla="*/ 313102 h 476769"/>
                  <a:gd name="connsiteX98" fmla="*/ 1284430 w 1974677"/>
                  <a:gd name="connsiteY98" fmla="*/ 327334 h 476769"/>
                  <a:gd name="connsiteX99" fmla="*/ 1287988 w 1974677"/>
                  <a:gd name="connsiteY99" fmla="*/ 338008 h 476769"/>
                  <a:gd name="connsiteX100" fmla="*/ 1295104 w 1974677"/>
                  <a:gd name="connsiteY100" fmla="*/ 373588 h 476769"/>
                  <a:gd name="connsiteX101" fmla="*/ 1309336 w 1974677"/>
                  <a:gd name="connsiteY101" fmla="*/ 370030 h 476769"/>
                  <a:gd name="connsiteX102" fmla="*/ 1312894 w 1974677"/>
                  <a:gd name="connsiteY102" fmla="*/ 359356 h 476769"/>
                  <a:gd name="connsiteX103" fmla="*/ 1323568 w 1974677"/>
                  <a:gd name="connsiteY103" fmla="*/ 348682 h 476769"/>
                  <a:gd name="connsiteX104" fmla="*/ 1344915 w 1974677"/>
                  <a:gd name="connsiteY104" fmla="*/ 341566 h 476769"/>
                  <a:gd name="connsiteX105" fmla="*/ 1366263 w 1974677"/>
                  <a:gd name="connsiteY105" fmla="*/ 327334 h 476769"/>
                  <a:gd name="connsiteX106" fmla="*/ 1384053 w 1974677"/>
                  <a:gd name="connsiteY106" fmla="*/ 309544 h 476769"/>
                  <a:gd name="connsiteX107" fmla="*/ 1394727 w 1974677"/>
                  <a:gd name="connsiteY107" fmla="*/ 323776 h 476769"/>
                  <a:gd name="connsiteX108" fmla="*/ 1412517 w 1974677"/>
                  <a:gd name="connsiteY108" fmla="*/ 355798 h 476769"/>
                  <a:gd name="connsiteX109" fmla="*/ 1423191 w 1974677"/>
                  <a:gd name="connsiteY109" fmla="*/ 362914 h 476769"/>
                  <a:gd name="connsiteX110" fmla="*/ 1444539 w 1974677"/>
                  <a:gd name="connsiteY110" fmla="*/ 366472 h 476769"/>
                  <a:gd name="connsiteX111" fmla="*/ 1451655 w 1974677"/>
                  <a:gd name="connsiteY111" fmla="*/ 377146 h 476769"/>
                  <a:gd name="connsiteX112" fmla="*/ 1473003 w 1974677"/>
                  <a:gd name="connsiteY112" fmla="*/ 384262 h 476769"/>
                  <a:gd name="connsiteX113" fmla="*/ 1494351 w 1974677"/>
                  <a:gd name="connsiteY113" fmla="*/ 405610 h 476769"/>
                  <a:gd name="connsiteX114" fmla="*/ 1522814 w 1974677"/>
                  <a:gd name="connsiteY114" fmla="*/ 412726 h 476769"/>
                  <a:gd name="connsiteX115" fmla="*/ 1544162 w 1974677"/>
                  <a:gd name="connsiteY115" fmla="*/ 398494 h 476769"/>
                  <a:gd name="connsiteX116" fmla="*/ 1569068 w 1974677"/>
                  <a:gd name="connsiteY116" fmla="*/ 391378 h 476769"/>
                  <a:gd name="connsiteX117" fmla="*/ 1583300 w 1974677"/>
                  <a:gd name="connsiteY117" fmla="*/ 409168 h 476769"/>
                  <a:gd name="connsiteX118" fmla="*/ 1618880 w 1974677"/>
                  <a:gd name="connsiteY118" fmla="*/ 426958 h 476769"/>
                  <a:gd name="connsiteX119" fmla="*/ 1625996 w 1974677"/>
                  <a:gd name="connsiteY119" fmla="*/ 437631 h 476769"/>
                  <a:gd name="connsiteX120" fmla="*/ 1643786 w 1974677"/>
                  <a:gd name="connsiteY120" fmla="*/ 423400 h 476769"/>
                  <a:gd name="connsiteX121" fmla="*/ 1654459 w 1974677"/>
                  <a:gd name="connsiteY121" fmla="*/ 419842 h 476769"/>
                  <a:gd name="connsiteX122" fmla="*/ 1675807 w 1974677"/>
                  <a:gd name="connsiteY122" fmla="*/ 387820 h 476769"/>
                  <a:gd name="connsiteX123" fmla="*/ 1682923 w 1974677"/>
                  <a:gd name="connsiteY123" fmla="*/ 377146 h 476769"/>
                  <a:gd name="connsiteX124" fmla="*/ 1693597 w 1974677"/>
                  <a:gd name="connsiteY124" fmla="*/ 373588 h 476769"/>
                  <a:gd name="connsiteX125" fmla="*/ 1722061 w 1974677"/>
                  <a:gd name="connsiteY125" fmla="*/ 377146 h 476769"/>
                  <a:gd name="connsiteX126" fmla="*/ 1732735 w 1974677"/>
                  <a:gd name="connsiteY126" fmla="*/ 384262 h 476769"/>
                  <a:gd name="connsiteX127" fmla="*/ 1754083 w 1974677"/>
                  <a:gd name="connsiteY127" fmla="*/ 394936 h 476769"/>
                  <a:gd name="connsiteX128" fmla="*/ 1761199 w 1974677"/>
                  <a:gd name="connsiteY128" fmla="*/ 405610 h 476769"/>
                  <a:gd name="connsiteX129" fmla="*/ 1768315 w 1974677"/>
                  <a:gd name="connsiteY129" fmla="*/ 430516 h 476769"/>
                  <a:gd name="connsiteX130" fmla="*/ 1775431 w 1974677"/>
                  <a:gd name="connsiteY130" fmla="*/ 441189 h 476769"/>
                  <a:gd name="connsiteX131" fmla="*/ 1782547 w 1974677"/>
                  <a:gd name="connsiteY131" fmla="*/ 462537 h 476769"/>
                  <a:gd name="connsiteX132" fmla="*/ 1786105 w 1974677"/>
                  <a:gd name="connsiteY132" fmla="*/ 473211 h 476769"/>
                  <a:gd name="connsiteX133" fmla="*/ 1796779 w 1974677"/>
                  <a:gd name="connsiteY133" fmla="*/ 476769 h 476769"/>
                  <a:gd name="connsiteX134" fmla="*/ 1800337 w 1974677"/>
                  <a:gd name="connsiteY134" fmla="*/ 398494 h 476769"/>
                  <a:gd name="connsiteX135" fmla="*/ 1807452 w 1974677"/>
                  <a:gd name="connsiteY135" fmla="*/ 345124 h 476769"/>
                  <a:gd name="connsiteX136" fmla="*/ 1811010 w 1974677"/>
                  <a:gd name="connsiteY136" fmla="*/ 334450 h 476769"/>
                  <a:gd name="connsiteX137" fmla="*/ 1828800 w 1974677"/>
                  <a:gd name="connsiteY137" fmla="*/ 313102 h 476769"/>
                  <a:gd name="connsiteX138" fmla="*/ 1832358 w 1974677"/>
                  <a:gd name="connsiteY138" fmla="*/ 302428 h 476769"/>
                  <a:gd name="connsiteX139" fmla="*/ 1835916 w 1974677"/>
                  <a:gd name="connsiteY139" fmla="*/ 277523 h 476769"/>
                  <a:gd name="connsiteX140" fmla="*/ 1846590 w 1974677"/>
                  <a:gd name="connsiteY140" fmla="*/ 273965 h 476769"/>
                  <a:gd name="connsiteX141" fmla="*/ 1860822 w 1974677"/>
                  <a:gd name="connsiteY141" fmla="*/ 270407 h 476769"/>
                  <a:gd name="connsiteX142" fmla="*/ 1896402 w 1974677"/>
                  <a:gd name="connsiteY142" fmla="*/ 270407 h 476769"/>
                  <a:gd name="connsiteX143" fmla="*/ 1907076 w 1974677"/>
                  <a:gd name="connsiteY143" fmla="*/ 263291 h 476769"/>
                  <a:gd name="connsiteX144" fmla="*/ 1914192 w 1974677"/>
                  <a:gd name="connsiteY144" fmla="*/ 252617 h 476769"/>
                  <a:gd name="connsiteX145" fmla="*/ 1931982 w 1974677"/>
                  <a:gd name="connsiteY145" fmla="*/ 234827 h 476769"/>
                  <a:gd name="connsiteX146" fmla="*/ 1946214 w 1974677"/>
                  <a:gd name="connsiteY146" fmla="*/ 245501 h 476769"/>
                  <a:gd name="connsiteX147" fmla="*/ 1949772 w 1974677"/>
                  <a:gd name="connsiteY147" fmla="*/ 256175 h 476769"/>
                  <a:gd name="connsiteX148" fmla="*/ 1956887 w 1974677"/>
                  <a:gd name="connsiteY148" fmla="*/ 266849 h 476769"/>
                  <a:gd name="connsiteX149" fmla="*/ 1964003 w 1974677"/>
                  <a:gd name="connsiteY149" fmla="*/ 291754 h 476769"/>
                  <a:gd name="connsiteX150" fmla="*/ 1971119 w 1974677"/>
                  <a:gd name="connsiteY150" fmla="*/ 302428 h 476769"/>
                  <a:gd name="connsiteX151" fmla="*/ 1974677 w 1974677"/>
                  <a:gd name="connsiteY151" fmla="*/ 309544 h 47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974677" h="476769">
                    <a:moveTo>
                      <a:pt x="0" y="67602"/>
                    </a:moveTo>
                    <a:cubicBezTo>
                      <a:pt x="12044" y="69108"/>
                      <a:pt x="38112" y="70476"/>
                      <a:pt x="49812" y="78276"/>
                    </a:cubicBezTo>
                    <a:cubicBezTo>
                      <a:pt x="53370" y="80648"/>
                      <a:pt x="56429" y="84040"/>
                      <a:pt x="60486" y="85392"/>
                    </a:cubicBezTo>
                    <a:cubicBezTo>
                      <a:pt x="67330" y="87673"/>
                      <a:pt x="74835" y="87200"/>
                      <a:pt x="81834" y="88950"/>
                    </a:cubicBezTo>
                    <a:cubicBezTo>
                      <a:pt x="89111" y="90769"/>
                      <a:pt x="103182" y="96066"/>
                      <a:pt x="103182" y="96066"/>
                    </a:cubicBezTo>
                    <a:cubicBezTo>
                      <a:pt x="105554" y="99624"/>
                      <a:pt x="106959" y="104069"/>
                      <a:pt x="110298" y="106740"/>
                    </a:cubicBezTo>
                    <a:cubicBezTo>
                      <a:pt x="113227" y="109083"/>
                      <a:pt x="117251" y="109833"/>
                      <a:pt x="120972" y="110298"/>
                    </a:cubicBezTo>
                    <a:cubicBezTo>
                      <a:pt x="136316" y="112216"/>
                      <a:pt x="151807" y="112670"/>
                      <a:pt x="167225" y="113856"/>
                    </a:cubicBezTo>
                    <a:cubicBezTo>
                      <a:pt x="197815" y="134249"/>
                      <a:pt x="159112" y="109799"/>
                      <a:pt x="188573" y="124530"/>
                    </a:cubicBezTo>
                    <a:cubicBezTo>
                      <a:pt x="192398" y="126442"/>
                      <a:pt x="195689" y="129274"/>
                      <a:pt x="199247" y="131646"/>
                    </a:cubicBezTo>
                    <a:cubicBezTo>
                      <a:pt x="205177" y="130460"/>
                      <a:pt x="211170" y="129555"/>
                      <a:pt x="217037" y="128088"/>
                    </a:cubicBezTo>
                    <a:cubicBezTo>
                      <a:pt x="220675" y="127178"/>
                      <a:pt x="225531" y="127582"/>
                      <a:pt x="227711" y="124530"/>
                    </a:cubicBezTo>
                    <a:cubicBezTo>
                      <a:pt x="232071" y="118426"/>
                      <a:pt x="232455" y="110298"/>
                      <a:pt x="234827" y="103182"/>
                    </a:cubicBezTo>
                    <a:cubicBezTo>
                      <a:pt x="239737" y="88451"/>
                      <a:pt x="236305" y="95629"/>
                      <a:pt x="245501" y="81834"/>
                    </a:cubicBezTo>
                    <a:cubicBezTo>
                      <a:pt x="248145" y="82054"/>
                      <a:pt x="289582" y="78576"/>
                      <a:pt x="298870" y="92508"/>
                    </a:cubicBezTo>
                    <a:cubicBezTo>
                      <a:pt x="301582" y="96577"/>
                      <a:pt x="301624" y="101917"/>
                      <a:pt x="302428" y="106740"/>
                    </a:cubicBezTo>
                    <a:cubicBezTo>
                      <a:pt x="304000" y="116171"/>
                      <a:pt x="303983" y="125854"/>
                      <a:pt x="305986" y="135203"/>
                    </a:cubicBezTo>
                    <a:cubicBezTo>
                      <a:pt x="320505" y="202958"/>
                      <a:pt x="303584" y="106649"/>
                      <a:pt x="327334" y="177899"/>
                    </a:cubicBezTo>
                    <a:cubicBezTo>
                      <a:pt x="328520" y="181457"/>
                      <a:pt x="328812" y="185452"/>
                      <a:pt x="330892" y="188573"/>
                    </a:cubicBezTo>
                    <a:cubicBezTo>
                      <a:pt x="333683" y="192760"/>
                      <a:pt x="338345" y="195381"/>
                      <a:pt x="341566" y="199247"/>
                    </a:cubicBezTo>
                    <a:cubicBezTo>
                      <a:pt x="344304" y="202532"/>
                      <a:pt x="346770" y="206096"/>
                      <a:pt x="348682" y="209921"/>
                    </a:cubicBezTo>
                    <a:cubicBezTo>
                      <a:pt x="350359" y="213276"/>
                      <a:pt x="349897" y="217666"/>
                      <a:pt x="352240" y="220595"/>
                    </a:cubicBezTo>
                    <a:cubicBezTo>
                      <a:pt x="354911" y="223934"/>
                      <a:pt x="359356" y="225339"/>
                      <a:pt x="362914" y="227711"/>
                    </a:cubicBezTo>
                    <a:lnTo>
                      <a:pt x="377146" y="249059"/>
                    </a:lnTo>
                    <a:cubicBezTo>
                      <a:pt x="379518" y="252617"/>
                      <a:pt x="381238" y="256709"/>
                      <a:pt x="384262" y="259733"/>
                    </a:cubicBezTo>
                    <a:lnTo>
                      <a:pt x="394936" y="270407"/>
                    </a:lnTo>
                    <a:cubicBezTo>
                      <a:pt x="404348" y="308054"/>
                      <a:pt x="391569" y="263719"/>
                      <a:pt x="405610" y="295312"/>
                    </a:cubicBezTo>
                    <a:cubicBezTo>
                      <a:pt x="408656" y="302166"/>
                      <a:pt x="410354" y="309544"/>
                      <a:pt x="412726" y="316660"/>
                    </a:cubicBezTo>
                    <a:lnTo>
                      <a:pt x="416284" y="327334"/>
                    </a:lnTo>
                    <a:cubicBezTo>
                      <a:pt x="417470" y="342752"/>
                      <a:pt x="415594" y="358719"/>
                      <a:pt x="419842" y="373588"/>
                    </a:cubicBezTo>
                    <a:cubicBezTo>
                      <a:pt x="420872" y="377194"/>
                      <a:pt x="427161" y="378823"/>
                      <a:pt x="430515" y="377146"/>
                    </a:cubicBezTo>
                    <a:cubicBezTo>
                      <a:pt x="433869" y="375469"/>
                      <a:pt x="430952" y="368552"/>
                      <a:pt x="434073" y="366472"/>
                    </a:cubicBezTo>
                    <a:cubicBezTo>
                      <a:pt x="439105" y="363117"/>
                      <a:pt x="445996" y="364381"/>
                      <a:pt x="451863" y="362914"/>
                    </a:cubicBezTo>
                    <a:cubicBezTo>
                      <a:pt x="455501" y="362004"/>
                      <a:pt x="458979" y="360542"/>
                      <a:pt x="462537" y="359356"/>
                    </a:cubicBezTo>
                    <a:cubicBezTo>
                      <a:pt x="463723" y="355798"/>
                      <a:pt x="464418" y="352037"/>
                      <a:pt x="466095" y="348682"/>
                    </a:cubicBezTo>
                    <a:cubicBezTo>
                      <a:pt x="471049" y="338775"/>
                      <a:pt x="476016" y="335203"/>
                      <a:pt x="483885" y="327334"/>
                    </a:cubicBezTo>
                    <a:cubicBezTo>
                      <a:pt x="491666" y="303991"/>
                      <a:pt x="490536" y="310325"/>
                      <a:pt x="494559" y="288196"/>
                    </a:cubicBezTo>
                    <a:cubicBezTo>
                      <a:pt x="496121" y="279607"/>
                      <a:pt x="497194" y="265137"/>
                      <a:pt x="501675" y="256175"/>
                    </a:cubicBezTo>
                    <a:cubicBezTo>
                      <a:pt x="509130" y="241265"/>
                      <a:pt x="507266" y="248551"/>
                      <a:pt x="519465" y="238385"/>
                    </a:cubicBezTo>
                    <a:cubicBezTo>
                      <a:pt x="523331" y="235164"/>
                      <a:pt x="526581" y="231269"/>
                      <a:pt x="530139" y="227711"/>
                    </a:cubicBezTo>
                    <a:cubicBezTo>
                      <a:pt x="545137" y="231460"/>
                      <a:pt x="546507" y="229847"/>
                      <a:pt x="558603" y="241943"/>
                    </a:cubicBezTo>
                    <a:cubicBezTo>
                      <a:pt x="574697" y="258037"/>
                      <a:pt x="555613" y="249248"/>
                      <a:pt x="576393" y="256175"/>
                    </a:cubicBezTo>
                    <a:cubicBezTo>
                      <a:pt x="578765" y="259733"/>
                      <a:pt x="580484" y="263825"/>
                      <a:pt x="583508" y="266849"/>
                    </a:cubicBezTo>
                    <a:cubicBezTo>
                      <a:pt x="590405" y="273746"/>
                      <a:pt x="596175" y="274629"/>
                      <a:pt x="604856" y="277523"/>
                    </a:cubicBezTo>
                    <a:cubicBezTo>
                      <a:pt x="608414" y="276337"/>
                      <a:pt x="611869" y="274779"/>
                      <a:pt x="615530" y="273965"/>
                    </a:cubicBezTo>
                    <a:cubicBezTo>
                      <a:pt x="625369" y="271779"/>
                      <a:pt x="637941" y="271655"/>
                      <a:pt x="647552" y="266849"/>
                    </a:cubicBezTo>
                    <a:cubicBezTo>
                      <a:pt x="651377" y="264937"/>
                      <a:pt x="654668" y="262105"/>
                      <a:pt x="658226" y="259733"/>
                    </a:cubicBezTo>
                    <a:cubicBezTo>
                      <a:pt x="659412" y="252617"/>
                      <a:pt x="660493" y="245483"/>
                      <a:pt x="661784" y="238385"/>
                    </a:cubicBezTo>
                    <a:cubicBezTo>
                      <a:pt x="662866" y="232435"/>
                      <a:pt x="660620" y="224373"/>
                      <a:pt x="665342" y="220595"/>
                    </a:cubicBezTo>
                    <a:cubicBezTo>
                      <a:pt x="669160" y="217540"/>
                      <a:pt x="674800" y="223092"/>
                      <a:pt x="679574" y="224153"/>
                    </a:cubicBezTo>
                    <a:cubicBezTo>
                      <a:pt x="685477" y="225465"/>
                      <a:pt x="691434" y="226525"/>
                      <a:pt x="697364" y="227711"/>
                    </a:cubicBezTo>
                    <a:cubicBezTo>
                      <a:pt x="700922" y="230083"/>
                      <a:pt x="704130" y="233090"/>
                      <a:pt x="708038" y="234827"/>
                    </a:cubicBezTo>
                    <a:cubicBezTo>
                      <a:pt x="714892" y="237873"/>
                      <a:pt x="729386" y="241943"/>
                      <a:pt x="729386" y="241943"/>
                    </a:cubicBezTo>
                    <a:cubicBezTo>
                      <a:pt x="730572" y="238385"/>
                      <a:pt x="731123" y="234548"/>
                      <a:pt x="732944" y="231269"/>
                    </a:cubicBezTo>
                    <a:cubicBezTo>
                      <a:pt x="737097" y="223793"/>
                      <a:pt x="744471" y="218034"/>
                      <a:pt x="747175" y="209921"/>
                    </a:cubicBezTo>
                    <a:cubicBezTo>
                      <a:pt x="748361" y="206363"/>
                      <a:pt x="749703" y="202853"/>
                      <a:pt x="750733" y="199247"/>
                    </a:cubicBezTo>
                    <a:cubicBezTo>
                      <a:pt x="752076" y="194545"/>
                      <a:pt x="752365" y="189510"/>
                      <a:pt x="754291" y="185015"/>
                    </a:cubicBezTo>
                    <a:cubicBezTo>
                      <a:pt x="755975" y="181085"/>
                      <a:pt x="759035" y="177899"/>
                      <a:pt x="761407" y="174341"/>
                    </a:cubicBezTo>
                    <a:cubicBezTo>
                      <a:pt x="763196" y="158243"/>
                      <a:pt x="768523" y="112972"/>
                      <a:pt x="768523" y="99624"/>
                    </a:cubicBezTo>
                    <a:cubicBezTo>
                      <a:pt x="768523" y="93577"/>
                      <a:pt x="766151" y="87764"/>
                      <a:pt x="764965" y="81834"/>
                    </a:cubicBezTo>
                    <a:cubicBezTo>
                      <a:pt x="774897" y="52037"/>
                      <a:pt x="760388" y="98280"/>
                      <a:pt x="772081" y="32022"/>
                    </a:cubicBezTo>
                    <a:cubicBezTo>
                      <a:pt x="773385" y="24635"/>
                      <a:pt x="776825" y="17790"/>
                      <a:pt x="779197" y="10674"/>
                    </a:cubicBezTo>
                    <a:lnTo>
                      <a:pt x="782755" y="0"/>
                    </a:lnTo>
                    <a:cubicBezTo>
                      <a:pt x="783941" y="3558"/>
                      <a:pt x="786025" y="6935"/>
                      <a:pt x="786313" y="10674"/>
                    </a:cubicBezTo>
                    <a:cubicBezTo>
                      <a:pt x="791061" y="72393"/>
                      <a:pt x="783074" y="70497"/>
                      <a:pt x="793429" y="106740"/>
                    </a:cubicBezTo>
                    <a:cubicBezTo>
                      <a:pt x="795322" y="113365"/>
                      <a:pt x="800037" y="126902"/>
                      <a:pt x="804103" y="131646"/>
                    </a:cubicBezTo>
                    <a:cubicBezTo>
                      <a:pt x="807962" y="136148"/>
                      <a:pt x="813591" y="138761"/>
                      <a:pt x="818335" y="142319"/>
                    </a:cubicBezTo>
                    <a:cubicBezTo>
                      <a:pt x="820707" y="147063"/>
                      <a:pt x="822820" y="151946"/>
                      <a:pt x="825451" y="156551"/>
                    </a:cubicBezTo>
                    <a:cubicBezTo>
                      <a:pt x="827573" y="160264"/>
                      <a:pt x="830883" y="163295"/>
                      <a:pt x="832567" y="167225"/>
                    </a:cubicBezTo>
                    <a:cubicBezTo>
                      <a:pt x="834493" y="171720"/>
                      <a:pt x="834720" y="176773"/>
                      <a:pt x="836125" y="181457"/>
                    </a:cubicBezTo>
                    <a:cubicBezTo>
                      <a:pt x="838280" y="188642"/>
                      <a:pt x="843241" y="202805"/>
                      <a:pt x="843241" y="202805"/>
                    </a:cubicBezTo>
                    <a:cubicBezTo>
                      <a:pt x="849171" y="201619"/>
                      <a:pt x="855369" y="201370"/>
                      <a:pt x="861031" y="199247"/>
                    </a:cubicBezTo>
                    <a:cubicBezTo>
                      <a:pt x="865035" y="197746"/>
                      <a:pt x="867446" y="192518"/>
                      <a:pt x="871705" y="192131"/>
                    </a:cubicBezTo>
                    <a:cubicBezTo>
                      <a:pt x="881227" y="191265"/>
                      <a:pt x="890680" y="194503"/>
                      <a:pt x="900168" y="195689"/>
                    </a:cubicBezTo>
                    <a:cubicBezTo>
                      <a:pt x="906098" y="198061"/>
                      <a:pt x="911841" y="200970"/>
                      <a:pt x="917958" y="202805"/>
                    </a:cubicBezTo>
                    <a:cubicBezTo>
                      <a:pt x="923750" y="204543"/>
                      <a:pt x="930086" y="204240"/>
                      <a:pt x="935748" y="206363"/>
                    </a:cubicBezTo>
                    <a:cubicBezTo>
                      <a:pt x="939752" y="207864"/>
                      <a:pt x="942864" y="211107"/>
                      <a:pt x="946422" y="213479"/>
                    </a:cubicBezTo>
                    <a:cubicBezTo>
                      <a:pt x="951166" y="220595"/>
                      <a:pt x="956829" y="227178"/>
                      <a:pt x="960654" y="234827"/>
                    </a:cubicBezTo>
                    <a:cubicBezTo>
                      <a:pt x="964212" y="241943"/>
                      <a:pt x="966554" y="249810"/>
                      <a:pt x="971328" y="256175"/>
                    </a:cubicBezTo>
                    <a:cubicBezTo>
                      <a:pt x="973894" y="259596"/>
                      <a:pt x="978444" y="260919"/>
                      <a:pt x="982002" y="263291"/>
                    </a:cubicBezTo>
                    <a:cubicBezTo>
                      <a:pt x="984374" y="266849"/>
                      <a:pt x="985492" y="271699"/>
                      <a:pt x="989118" y="273965"/>
                    </a:cubicBezTo>
                    <a:cubicBezTo>
                      <a:pt x="995479" y="277940"/>
                      <a:pt x="1010466" y="281081"/>
                      <a:pt x="1010466" y="281081"/>
                    </a:cubicBezTo>
                    <a:cubicBezTo>
                      <a:pt x="1035372" y="279895"/>
                      <a:pt x="1060588" y="281622"/>
                      <a:pt x="1085183" y="277523"/>
                    </a:cubicBezTo>
                    <a:cubicBezTo>
                      <a:pt x="1096631" y="275615"/>
                      <a:pt x="1097245" y="259851"/>
                      <a:pt x="1099415" y="252617"/>
                    </a:cubicBezTo>
                    <a:cubicBezTo>
                      <a:pt x="1102725" y="241584"/>
                      <a:pt x="1106522" y="224668"/>
                      <a:pt x="1117205" y="217037"/>
                    </a:cubicBezTo>
                    <a:cubicBezTo>
                      <a:pt x="1121184" y="214195"/>
                      <a:pt x="1126753" y="214884"/>
                      <a:pt x="1131437" y="213479"/>
                    </a:cubicBezTo>
                    <a:cubicBezTo>
                      <a:pt x="1138622" y="211324"/>
                      <a:pt x="1145508" y="208182"/>
                      <a:pt x="1152785" y="206363"/>
                    </a:cubicBezTo>
                    <a:cubicBezTo>
                      <a:pt x="1157529" y="205177"/>
                      <a:pt x="1162315" y="204148"/>
                      <a:pt x="1167017" y="202805"/>
                    </a:cubicBezTo>
                    <a:cubicBezTo>
                      <a:pt x="1170623" y="201775"/>
                      <a:pt x="1174073" y="200234"/>
                      <a:pt x="1177691" y="199247"/>
                    </a:cubicBezTo>
                    <a:cubicBezTo>
                      <a:pt x="1187126" y="196674"/>
                      <a:pt x="1206154" y="192131"/>
                      <a:pt x="1206154" y="192131"/>
                    </a:cubicBezTo>
                    <a:cubicBezTo>
                      <a:pt x="1209712" y="193317"/>
                      <a:pt x="1213899" y="193346"/>
                      <a:pt x="1216828" y="195689"/>
                    </a:cubicBezTo>
                    <a:cubicBezTo>
                      <a:pt x="1220167" y="198360"/>
                      <a:pt x="1222207" y="202455"/>
                      <a:pt x="1223944" y="206363"/>
                    </a:cubicBezTo>
                    <a:cubicBezTo>
                      <a:pt x="1226990" y="213217"/>
                      <a:pt x="1228688" y="220595"/>
                      <a:pt x="1231060" y="227711"/>
                    </a:cubicBezTo>
                    <a:cubicBezTo>
                      <a:pt x="1232246" y="231269"/>
                      <a:pt x="1232941" y="235030"/>
                      <a:pt x="1234618" y="238385"/>
                    </a:cubicBezTo>
                    <a:cubicBezTo>
                      <a:pt x="1237409" y="243966"/>
                      <a:pt x="1243821" y="258262"/>
                      <a:pt x="1248850" y="263291"/>
                    </a:cubicBezTo>
                    <a:cubicBezTo>
                      <a:pt x="1251874" y="266315"/>
                      <a:pt x="1255966" y="268035"/>
                      <a:pt x="1259524" y="270407"/>
                    </a:cubicBezTo>
                    <a:cubicBezTo>
                      <a:pt x="1261896" y="277523"/>
                      <a:pt x="1262479" y="285513"/>
                      <a:pt x="1266640" y="291754"/>
                    </a:cubicBezTo>
                    <a:lnTo>
                      <a:pt x="1280872" y="313102"/>
                    </a:lnTo>
                    <a:cubicBezTo>
                      <a:pt x="1282058" y="317846"/>
                      <a:pt x="1283087" y="322632"/>
                      <a:pt x="1284430" y="327334"/>
                    </a:cubicBezTo>
                    <a:cubicBezTo>
                      <a:pt x="1285460" y="330940"/>
                      <a:pt x="1287252" y="334330"/>
                      <a:pt x="1287988" y="338008"/>
                    </a:cubicBezTo>
                    <a:cubicBezTo>
                      <a:pt x="1296165" y="378892"/>
                      <a:pt x="1287066" y="349473"/>
                      <a:pt x="1295104" y="373588"/>
                    </a:cubicBezTo>
                    <a:cubicBezTo>
                      <a:pt x="1299848" y="372402"/>
                      <a:pt x="1305518" y="373085"/>
                      <a:pt x="1309336" y="370030"/>
                    </a:cubicBezTo>
                    <a:cubicBezTo>
                      <a:pt x="1312265" y="367687"/>
                      <a:pt x="1310814" y="362477"/>
                      <a:pt x="1312894" y="359356"/>
                    </a:cubicBezTo>
                    <a:cubicBezTo>
                      <a:pt x="1315685" y="355169"/>
                      <a:pt x="1319169" y="351126"/>
                      <a:pt x="1323568" y="348682"/>
                    </a:cubicBezTo>
                    <a:cubicBezTo>
                      <a:pt x="1330125" y="345039"/>
                      <a:pt x="1338674" y="345727"/>
                      <a:pt x="1344915" y="341566"/>
                    </a:cubicBezTo>
                    <a:lnTo>
                      <a:pt x="1366263" y="327334"/>
                    </a:lnTo>
                    <a:cubicBezTo>
                      <a:pt x="1367988" y="324746"/>
                      <a:pt x="1377584" y="307388"/>
                      <a:pt x="1384053" y="309544"/>
                    </a:cubicBezTo>
                    <a:cubicBezTo>
                      <a:pt x="1389679" y="311419"/>
                      <a:pt x="1391169" y="319032"/>
                      <a:pt x="1394727" y="323776"/>
                    </a:cubicBezTo>
                    <a:cubicBezTo>
                      <a:pt x="1398435" y="334899"/>
                      <a:pt x="1402030" y="348807"/>
                      <a:pt x="1412517" y="355798"/>
                    </a:cubicBezTo>
                    <a:cubicBezTo>
                      <a:pt x="1416075" y="358170"/>
                      <a:pt x="1419134" y="361562"/>
                      <a:pt x="1423191" y="362914"/>
                    </a:cubicBezTo>
                    <a:cubicBezTo>
                      <a:pt x="1430035" y="365195"/>
                      <a:pt x="1437423" y="365286"/>
                      <a:pt x="1444539" y="366472"/>
                    </a:cubicBezTo>
                    <a:cubicBezTo>
                      <a:pt x="1446911" y="370030"/>
                      <a:pt x="1448029" y="374880"/>
                      <a:pt x="1451655" y="377146"/>
                    </a:cubicBezTo>
                    <a:cubicBezTo>
                      <a:pt x="1458016" y="381121"/>
                      <a:pt x="1473003" y="384262"/>
                      <a:pt x="1473003" y="384262"/>
                    </a:cubicBezTo>
                    <a:cubicBezTo>
                      <a:pt x="1480119" y="391378"/>
                      <a:pt x="1484588" y="403169"/>
                      <a:pt x="1494351" y="405610"/>
                    </a:cubicBezTo>
                    <a:lnTo>
                      <a:pt x="1522814" y="412726"/>
                    </a:lnTo>
                    <a:cubicBezTo>
                      <a:pt x="1529930" y="407982"/>
                      <a:pt x="1535865" y="400568"/>
                      <a:pt x="1544162" y="398494"/>
                    </a:cubicBezTo>
                    <a:cubicBezTo>
                      <a:pt x="1562032" y="394026"/>
                      <a:pt x="1553755" y="396482"/>
                      <a:pt x="1569068" y="391378"/>
                    </a:cubicBezTo>
                    <a:cubicBezTo>
                      <a:pt x="1573812" y="397308"/>
                      <a:pt x="1577655" y="404088"/>
                      <a:pt x="1583300" y="409168"/>
                    </a:cubicBezTo>
                    <a:cubicBezTo>
                      <a:pt x="1599593" y="423831"/>
                      <a:pt x="1601568" y="422630"/>
                      <a:pt x="1618880" y="426958"/>
                    </a:cubicBezTo>
                    <a:cubicBezTo>
                      <a:pt x="1621252" y="430516"/>
                      <a:pt x="1622026" y="436043"/>
                      <a:pt x="1625996" y="437631"/>
                    </a:cubicBezTo>
                    <a:cubicBezTo>
                      <a:pt x="1636431" y="441805"/>
                      <a:pt x="1639488" y="426838"/>
                      <a:pt x="1643786" y="423400"/>
                    </a:cubicBezTo>
                    <a:cubicBezTo>
                      <a:pt x="1646714" y="421057"/>
                      <a:pt x="1650901" y="421028"/>
                      <a:pt x="1654459" y="419842"/>
                    </a:cubicBezTo>
                    <a:lnTo>
                      <a:pt x="1675807" y="387820"/>
                    </a:lnTo>
                    <a:cubicBezTo>
                      <a:pt x="1678179" y="384262"/>
                      <a:pt x="1678866" y="378498"/>
                      <a:pt x="1682923" y="377146"/>
                    </a:cubicBezTo>
                    <a:lnTo>
                      <a:pt x="1693597" y="373588"/>
                    </a:lnTo>
                    <a:cubicBezTo>
                      <a:pt x="1703085" y="374774"/>
                      <a:pt x="1712836" y="374630"/>
                      <a:pt x="1722061" y="377146"/>
                    </a:cubicBezTo>
                    <a:cubicBezTo>
                      <a:pt x="1726187" y="378271"/>
                      <a:pt x="1728910" y="382350"/>
                      <a:pt x="1732735" y="384262"/>
                    </a:cubicBezTo>
                    <a:cubicBezTo>
                      <a:pt x="1762196" y="398993"/>
                      <a:pt x="1723493" y="374543"/>
                      <a:pt x="1754083" y="394936"/>
                    </a:cubicBezTo>
                    <a:cubicBezTo>
                      <a:pt x="1756455" y="398494"/>
                      <a:pt x="1759287" y="401785"/>
                      <a:pt x="1761199" y="405610"/>
                    </a:cubicBezTo>
                    <a:cubicBezTo>
                      <a:pt x="1768124" y="419461"/>
                      <a:pt x="1761473" y="414552"/>
                      <a:pt x="1768315" y="430516"/>
                    </a:cubicBezTo>
                    <a:cubicBezTo>
                      <a:pt x="1769999" y="434446"/>
                      <a:pt x="1773059" y="437631"/>
                      <a:pt x="1775431" y="441189"/>
                    </a:cubicBezTo>
                    <a:lnTo>
                      <a:pt x="1782547" y="462537"/>
                    </a:lnTo>
                    <a:cubicBezTo>
                      <a:pt x="1783733" y="466095"/>
                      <a:pt x="1782547" y="472025"/>
                      <a:pt x="1786105" y="473211"/>
                    </a:cubicBezTo>
                    <a:lnTo>
                      <a:pt x="1796779" y="476769"/>
                    </a:lnTo>
                    <a:cubicBezTo>
                      <a:pt x="1797965" y="450677"/>
                      <a:pt x="1798708" y="424562"/>
                      <a:pt x="1800337" y="398494"/>
                    </a:cubicBezTo>
                    <a:cubicBezTo>
                      <a:pt x="1801449" y="380704"/>
                      <a:pt x="1803102" y="362523"/>
                      <a:pt x="1807452" y="345124"/>
                    </a:cubicBezTo>
                    <a:cubicBezTo>
                      <a:pt x="1808362" y="341486"/>
                      <a:pt x="1809333" y="337805"/>
                      <a:pt x="1811010" y="334450"/>
                    </a:cubicBezTo>
                    <a:cubicBezTo>
                      <a:pt x="1815964" y="324543"/>
                      <a:pt x="1820931" y="320971"/>
                      <a:pt x="1828800" y="313102"/>
                    </a:cubicBezTo>
                    <a:cubicBezTo>
                      <a:pt x="1829986" y="309544"/>
                      <a:pt x="1831622" y="306106"/>
                      <a:pt x="1832358" y="302428"/>
                    </a:cubicBezTo>
                    <a:cubicBezTo>
                      <a:pt x="1834003" y="294205"/>
                      <a:pt x="1832166" y="285024"/>
                      <a:pt x="1835916" y="277523"/>
                    </a:cubicBezTo>
                    <a:cubicBezTo>
                      <a:pt x="1837593" y="274169"/>
                      <a:pt x="1842984" y="274995"/>
                      <a:pt x="1846590" y="273965"/>
                    </a:cubicBezTo>
                    <a:cubicBezTo>
                      <a:pt x="1851292" y="272622"/>
                      <a:pt x="1856078" y="271593"/>
                      <a:pt x="1860822" y="270407"/>
                    </a:cubicBezTo>
                    <a:cubicBezTo>
                      <a:pt x="1877597" y="273203"/>
                      <a:pt x="1881540" y="276776"/>
                      <a:pt x="1896402" y="270407"/>
                    </a:cubicBezTo>
                    <a:cubicBezTo>
                      <a:pt x="1900332" y="268723"/>
                      <a:pt x="1903518" y="265663"/>
                      <a:pt x="1907076" y="263291"/>
                    </a:cubicBezTo>
                    <a:cubicBezTo>
                      <a:pt x="1909448" y="259733"/>
                      <a:pt x="1911168" y="255641"/>
                      <a:pt x="1914192" y="252617"/>
                    </a:cubicBezTo>
                    <a:cubicBezTo>
                      <a:pt x="1937912" y="228897"/>
                      <a:pt x="1913006" y="263291"/>
                      <a:pt x="1931982" y="234827"/>
                    </a:cubicBezTo>
                    <a:cubicBezTo>
                      <a:pt x="1936726" y="238385"/>
                      <a:pt x="1942418" y="240945"/>
                      <a:pt x="1946214" y="245501"/>
                    </a:cubicBezTo>
                    <a:cubicBezTo>
                      <a:pt x="1948615" y="248382"/>
                      <a:pt x="1948095" y="252820"/>
                      <a:pt x="1949772" y="256175"/>
                    </a:cubicBezTo>
                    <a:cubicBezTo>
                      <a:pt x="1951684" y="260000"/>
                      <a:pt x="1954515" y="263291"/>
                      <a:pt x="1956887" y="266849"/>
                    </a:cubicBezTo>
                    <a:cubicBezTo>
                      <a:pt x="1959259" y="275151"/>
                      <a:pt x="1960796" y="283738"/>
                      <a:pt x="1964003" y="291754"/>
                    </a:cubicBezTo>
                    <a:cubicBezTo>
                      <a:pt x="1965591" y="295724"/>
                      <a:pt x="1968919" y="298761"/>
                      <a:pt x="1971119" y="302428"/>
                    </a:cubicBezTo>
                    <a:cubicBezTo>
                      <a:pt x="1972483" y="304702"/>
                      <a:pt x="1973491" y="307172"/>
                      <a:pt x="1974677" y="309544"/>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208414" y="3657600"/>
                <a:ext cx="106786" cy="73894"/>
              </a:xfrm>
              <a:custGeom>
                <a:avLst/>
                <a:gdLst>
                  <a:gd name="connsiteX0" fmla="*/ 0 w 124530"/>
                  <a:gd name="connsiteY0" fmla="*/ 0 h 85392"/>
                  <a:gd name="connsiteX1" fmla="*/ 21348 w 124530"/>
                  <a:gd name="connsiteY1" fmla="*/ 39138 h 85392"/>
                  <a:gd name="connsiteX2" fmla="*/ 28464 w 124530"/>
                  <a:gd name="connsiteY2" fmla="*/ 49812 h 85392"/>
                  <a:gd name="connsiteX3" fmla="*/ 49812 w 124530"/>
                  <a:gd name="connsiteY3" fmla="*/ 64044 h 85392"/>
                  <a:gd name="connsiteX4" fmla="*/ 56928 w 124530"/>
                  <a:gd name="connsiteY4" fmla="*/ 74718 h 85392"/>
                  <a:gd name="connsiteX5" fmla="*/ 67602 w 124530"/>
                  <a:gd name="connsiteY5" fmla="*/ 78276 h 85392"/>
                  <a:gd name="connsiteX6" fmla="*/ 78276 w 124530"/>
                  <a:gd name="connsiteY6" fmla="*/ 85392 h 85392"/>
                  <a:gd name="connsiteX7" fmla="*/ 113856 w 124530"/>
                  <a:gd name="connsiteY7" fmla="*/ 71160 h 85392"/>
                  <a:gd name="connsiteX8" fmla="*/ 124530 w 124530"/>
                  <a:gd name="connsiteY8" fmla="*/ 60486 h 8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30" h="85392">
                    <a:moveTo>
                      <a:pt x="0" y="0"/>
                    </a:moveTo>
                    <a:cubicBezTo>
                      <a:pt x="10292" y="25731"/>
                      <a:pt x="3573" y="12476"/>
                      <a:pt x="21348" y="39138"/>
                    </a:cubicBezTo>
                    <a:cubicBezTo>
                      <a:pt x="23720" y="42696"/>
                      <a:pt x="24906" y="47440"/>
                      <a:pt x="28464" y="49812"/>
                    </a:cubicBezTo>
                    <a:lnTo>
                      <a:pt x="49812" y="64044"/>
                    </a:lnTo>
                    <a:cubicBezTo>
                      <a:pt x="52184" y="67602"/>
                      <a:pt x="53589" y="72047"/>
                      <a:pt x="56928" y="74718"/>
                    </a:cubicBezTo>
                    <a:cubicBezTo>
                      <a:pt x="59857" y="77061"/>
                      <a:pt x="64247" y="76599"/>
                      <a:pt x="67602" y="78276"/>
                    </a:cubicBezTo>
                    <a:cubicBezTo>
                      <a:pt x="71427" y="80188"/>
                      <a:pt x="74718" y="83020"/>
                      <a:pt x="78276" y="85392"/>
                    </a:cubicBezTo>
                    <a:cubicBezTo>
                      <a:pt x="87997" y="82152"/>
                      <a:pt x="104694" y="77704"/>
                      <a:pt x="113856" y="71160"/>
                    </a:cubicBezTo>
                    <a:cubicBezTo>
                      <a:pt x="117951" y="68235"/>
                      <a:pt x="124530" y="60486"/>
                      <a:pt x="124530" y="60486"/>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3376465" y="2919199"/>
            <a:ext cx="3733800" cy="3634001"/>
          </a:xfrm>
          <a:prstGeom prst="rect">
            <a:avLst/>
          </a:prstGeom>
          <a:noFill/>
          <a:ln w="38100">
            <a:solidFill>
              <a:srgbClr val="B74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2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590" y="-4465"/>
            <a:ext cx="7624010" cy="461665"/>
          </a:xfrm>
          <a:prstGeom prst="rect">
            <a:avLst/>
          </a:prstGeom>
          <a:noFill/>
        </p:spPr>
        <p:txBody>
          <a:bodyPr wrap="none" rtlCol="0">
            <a:spAutoFit/>
          </a:bodyPr>
          <a:lstStyle/>
          <a:p>
            <a:r>
              <a:rPr lang="en-US" sz="2400" b="1" u="sng" dirty="0" smtClean="0">
                <a:latin typeface="Arial" panose="020B0604020202020204" pitchFamily="34" charset="0"/>
                <a:cs typeface="Arial" panose="020B0604020202020204" pitchFamily="34" charset="0"/>
              </a:rPr>
              <a:t>Lag Autocorrelation of mountain sites – Short term</a:t>
            </a:r>
            <a:endParaRPr lang="en-US" sz="2400" b="1" u="sng" dirty="0">
              <a:latin typeface="Arial" panose="020B0604020202020204" pitchFamily="34" charset="0"/>
              <a:cs typeface="Arial" panose="020B0604020202020204" pitchFamily="34" charset="0"/>
            </a:endParaRPr>
          </a:p>
        </p:txBody>
      </p:sp>
      <p:sp>
        <p:nvSpPr>
          <p:cNvPr id="33" name="Rectangle 32"/>
          <p:cNvSpPr/>
          <p:nvPr/>
        </p:nvSpPr>
        <p:spPr>
          <a:xfrm>
            <a:off x="8534400" y="877920"/>
            <a:ext cx="1822241"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N.america</a:t>
            </a:r>
            <a:endParaRPr lang="en-US" dirty="0"/>
          </a:p>
        </p:txBody>
      </p:sp>
      <p:sp>
        <p:nvSpPr>
          <p:cNvPr id="55" name="TextBox 54"/>
          <p:cNvSpPr txBox="1"/>
          <p:nvPr/>
        </p:nvSpPr>
        <p:spPr>
          <a:xfrm rot="16200000">
            <a:off x="-1015604" y="3244333"/>
            <a:ext cx="2552943" cy="369332"/>
          </a:xfrm>
          <a:prstGeom prst="rect">
            <a:avLst/>
          </a:prstGeom>
          <a:noFill/>
        </p:spPr>
        <p:txBody>
          <a:bodyPr wrap="none" rtlCol="0">
            <a:spAutoFit/>
          </a:bodyPr>
          <a:lstStyle/>
          <a:p>
            <a:r>
              <a:rPr lang="en-US" dirty="0" smtClean="0"/>
              <a:t>Lag Coefficient ‘r(time)’</a:t>
            </a:r>
            <a:endParaRPr lang="en-US" dirty="0"/>
          </a:p>
        </p:txBody>
      </p:sp>
      <p:sp>
        <p:nvSpPr>
          <p:cNvPr id="56" name="TextBox 55"/>
          <p:cNvSpPr txBox="1"/>
          <p:nvPr/>
        </p:nvSpPr>
        <p:spPr>
          <a:xfrm>
            <a:off x="4034239" y="6520934"/>
            <a:ext cx="1492716" cy="369332"/>
          </a:xfrm>
          <a:prstGeom prst="rect">
            <a:avLst/>
          </a:prstGeom>
          <a:noFill/>
        </p:spPr>
        <p:txBody>
          <a:bodyPr wrap="none" rtlCol="0">
            <a:spAutoFit/>
          </a:bodyPr>
          <a:lstStyle/>
          <a:p>
            <a:r>
              <a:rPr lang="en-US" dirty="0" smtClean="0"/>
              <a:t>Lag time (</a:t>
            </a:r>
            <a:r>
              <a:rPr lang="en-US" dirty="0" err="1" smtClean="0"/>
              <a:t>hr</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425" y="1957719"/>
            <a:ext cx="2153603" cy="1553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456" y="4953000"/>
            <a:ext cx="2153603" cy="15535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456" y="1957719"/>
            <a:ext cx="2153603" cy="155352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0797" y="3463353"/>
            <a:ext cx="2153603" cy="155352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209" y="1957719"/>
            <a:ext cx="2153603" cy="155352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9456" y="3463353"/>
            <a:ext cx="2153603" cy="155352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09" y="3463353"/>
            <a:ext cx="2153603" cy="155352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209" y="4953000"/>
            <a:ext cx="2153603" cy="1553528"/>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53425" y="3463353"/>
            <a:ext cx="2153603" cy="1553528"/>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53425" y="404191"/>
            <a:ext cx="2153603" cy="1553528"/>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0797" y="404191"/>
            <a:ext cx="2153603" cy="1553528"/>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209" y="404191"/>
            <a:ext cx="2153603" cy="1553528"/>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70797" y="4953000"/>
            <a:ext cx="2153603" cy="1553528"/>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59456" y="404191"/>
            <a:ext cx="2153603" cy="1553528"/>
          </a:xfrm>
          <a:prstGeom prst="rect">
            <a:avLst/>
          </a:prstGeom>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53425" y="4953000"/>
            <a:ext cx="2153603" cy="1553528"/>
          </a:xfrm>
          <a:prstGeom prst="rect">
            <a:avLst/>
          </a:prstGeom>
        </p:spPr>
      </p:pic>
      <p:pic>
        <p:nvPicPr>
          <p:cNvPr id="29" name="Picture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70797" y="1957719"/>
            <a:ext cx="2153603" cy="1553528"/>
          </a:xfrm>
          <a:prstGeom prst="rect">
            <a:avLst/>
          </a:prstGeom>
        </p:spPr>
      </p:pic>
    </p:spTree>
    <p:extLst>
      <p:ext uri="{BB962C8B-B14F-4D97-AF65-F5344CB8AC3E}">
        <p14:creationId xmlns:p14="http://schemas.microsoft.com/office/powerpoint/2010/main" val="71826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rotWithShape="1">
          <a:blip r:embed="rId3">
            <a:extLst>
              <a:ext uri="{28A0092B-C50C-407E-A947-70E740481C1C}">
                <a14:useLocalDpi xmlns:a14="http://schemas.microsoft.com/office/drawing/2010/main" val="0"/>
              </a:ext>
            </a:extLst>
          </a:blip>
          <a:srcRect l="-3866" t="-12610" r="-5126" b="55218"/>
          <a:stretch/>
        </p:blipFill>
        <p:spPr>
          <a:xfrm>
            <a:off x="-221974" y="2172017"/>
            <a:ext cx="7308574" cy="2361566"/>
          </a:xfrm>
          <a:prstGeom prst="rect">
            <a:avLst/>
          </a:prstGeom>
        </p:spPr>
      </p:pic>
      <p:sp>
        <p:nvSpPr>
          <p:cNvPr id="9" name="TextBox 8"/>
          <p:cNvSpPr txBox="1"/>
          <p:nvPr/>
        </p:nvSpPr>
        <p:spPr>
          <a:xfrm>
            <a:off x="6557182" y="5227804"/>
            <a:ext cx="1223412" cy="369332"/>
          </a:xfrm>
          <a:prstGeom prst="rect">
            <a:avLst/>
          </a:prstGeom>
          <a:noFill/>
        </p:spPr>
        <p:txBody>
          <a:bodyPr wrap="none" rtlCol="0">
            <a:spAutoFit/>
          </a:bodyPr>
          <a:lstStyle/>
          <a:p>
            <a:r>
              <a:rPr lang="en-US" dirty="0"/>
              <a:t>S</a:t>
            </a:r>
            <a:r>
              <a:rPr lang="en-US" dirty="0" smtClean="0"/>
              <a:t>cattering</a:t>
            </a:r>
            <a:endParaRPr lang="en-US" dirty="0"/>
          </a:p>
        </p:txBody>
      </p:sp>
      <p:sp>
        <p:nvSpPr>
          <p:cNvPr id="10" name="TextBox 9"/>
          <p:cNvSpPr txBox="1"/>
          <p:nvPr/>
        </p:nvSpPr>
        <p:spPr>
          <a:xfrm>
            <a:off x="6620244" y="3653157"/>
            <a:ext cx="1287532" cy="369332"/>
          </a:xfrm>
          <a:prstGeom prst="rect">
            <a:avLst/>
          </a:prstGeom>
          <a:noFill/>
        </p:spPr>
        <p:txBody>
          <a:bodyPr wrap="none" rtlCol="0">
            <a:spAutoFit/>
          </a:bodyPr>
          <a:lstStyle/>
          <a:p>
            <a:r>
              <a:rPr lang="en-US" dirty="0" smtClean="0"/>
              <a:t>Absorption</a:t>
            </a:r>
            <a:endParaRPr lang="en-US" dirty="0"/>
          </a:p>
        </p:txBody>
      </p:sp>
      <p:sp>
        <p:nvSpPr>
          <p:cNvPr id="11" name="TextBox 10"/>
          <p:cNvSpPr txBox="1"/>
          <p:nvPr/>
        </p:nvSpPr>
        <p:spPr>
          <a:xfrm>
            <a:off x="6695090" y="1916668"/>
            <a:ext cx="1005403" cy="369332"/>
          </a:xfrm>
          <a:prstGeom prst="rect">
            <a:avLst/>
          </a:prstGeom>
          <a:noFill/>
        </p:spPr>
        <p:txBody>
          <a:bodyPr wrap="none" rtlCol="0">
            <a:spAutoFit/>
          </a:bodyPr>
          <a:lstStyle/>
          <a:p>
            <a:r>
              <a:rPr lang="en-US" dirty="0" smtClean="0"/>
              <a:t>Number</a:t>
            </a:r>
            <a:endParaRPr lang="en-US" dirty="0"/>
          </a:p>
        </p:txBody>
      </p:sp>
      <p:sp>
        <p:nvSpPr>
          <p:cNvPr id="23" name="Rectangle 22"/>
          <p:cNvSpPr/>
          <p:nvPr/>
        </p:nvSpPr>
        <p:spPr>
          <a:xfrm>
            <a:off x="1970690" y="990600"/>
            <a:ext cx="4637690" cy="18862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2400" y="990601"/>
            <a:ext cx="1719756" cy="55517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876800" y="3257586"/>
            <a:ext cx="467710" cy="4088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1066800" y="6692460"/>
            <a:ext cx="1066800" cy="121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33600" y="6553200"/>
            <a:ext cx="2595582" cy="369332"/>
          </a:xfrm>
          <a:prstGeom prst="rect">
            <a:avLst/>
          </a:prstGeom>
          <a:noFill/>
        </p:spPr>
        <p:txBody>
          <a:bodyPr wrap="none" rtlCol="0">
            <a:spAutoFit/>
          </a:bodyPr>
          <a:lstStyle/>
          <a:p>
            <a:r>
              <a:rPr lang="en-US" dirty="0" smtClean="0"/>
              <a:t>Decreasing persistence</a:t>
            </a:r>
            <a:endParaRPr lang="en-US" dirty="0"/>
          </a:p>
        </p:txBody>
      </p:sp>
      <p:sp>
        <p:nvSpPr>
          <p:cNvPr id="15" name="Right Arrow 14"/>
          <p:cNvSpPr/>
          <p:nvPr/>
        </p:nvSpPr>
        <p:spPr>
          <a:xfrm>
            <a:off x="4724400" y="6692459"/>
            <a:ext cx="1066800" cy="121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02127" y="18393"/>
            <a:ext cx="6014788" cy="523220"/>
          </a:xfrm>
          <a:prstGeom prst="rect">
            <a:avLst/>
          </a:prstGeom>
          <a:noFill/>
        </p:spPr>
        <p:txBody>
          <a:bodyPr wrap="none" rtlCol="0">
            <a:spAutoFit/>
          </a:bodyPr>
          <a:lstStyle/>
          <a:p>
            <a:r>
              <a:rPr lang="en-US" sz="2800" b="1" u="sng" dirty="0" smtClean="0"/>
              <a:t>Similarities among mountain sites</a:t>
            </a:r>
            <a:endParaRPr lang="en-US" sz="2800" b="1" u="sng" dirty="0"/>
          </a:p>
        </p:txBody>
      </p:sp>
      <p:pic>
        <p:nvPicPr>
          <p:cNvPr id="8" name="Picture 7"/>
          <p:cNvPicPr>
            <a:picLocks/>
          </p:cNvPicPr>
          <p:nvPr/>
        </p:nvPicPr>
        <p:blipFill rotWithShape="1">
          <a:blip r:embed="rId4">
            <a:extLst>
              <a:ext uri="{28A0092B-C50C-407E-A947-70E740481C1C}">
                <a14:useLocalDpi xmlns:a14="http://schemas.microsoft.com/office/drawing/2010/main" val="0"/>
              </a:ext>
            </a:extLst>
          </a:blip>
          <a:srcRect b="51106"/>
          <a:stretch/>
        </p:blipFill>
        <p:spPr>
          <a:xfrm>
            <a:off x="36443" y="4510611"/>
            <a:ext cx="6705600" cy="2011890"/>
          </a:xfrm>
          <a:prstGeom prst="rect">
            <a:avLst/>
          </a:prstGeom>
        </p:spPr>
      </p:pic>
      <p:pic>
        <p:nvPicPr>
          <p:cNvPr id="12" name="Picture 11"/>
          <p:cNvPicPr>
            <a:picLocks/>
          </p:cNvPicPr>
          <p:nvPr/>
        </p:nvPicPr>
        <p:blipFill rotWithShape="1">
          <a:blip r:embed="rId5">
            <a:extLst>
              <a:ext uri="{28A0092B-C50C-407E-A947-70E740481C1C}">
                <a14:useLocalDpi xmlns:a14="http://schemas.microsoft.com/office/drawing/2010/main" val="0"/>
              </a:ext>
            </a:extLst>
          </a:blip>
          <a:srcRect b="54927"/>
          <a:stretch/>
        </p:blipFill>
        <p:spPr>
          <a:xfrm>
            <a:off x="29817" y="927332"/>
            <a:ext cx="6705600" cy="1854664"/>
          </a:xfrm>
          <a:prstGeom prst="rect">
            <a:avLst/>
          </a:prstGeom>
        </p:spPr>
      </p:pic>
      <p:sp>
        <p:nvSpPr>
          <p:cNvPr id="20" name="Right Arrow 19"/>
          <p:cNvSpPr/>
          <p:nvPr/>
        </p:nvSpPr>
        <p:spPr>
          <a:xfrm flipH="1">
            <a:off x="990600" y="762001"/>
            <a:ext cx="1066800" cy="121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flipH="1">
            <a:off x="4648200" y="762000"/>
            <a:ext cx="1066800" cy="121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57400" y="621268"/>
            <a:ext cx="2492990" cy="369332"/>
          </a:xfrm>
          <a:prstGeom prst="rect">
            <a:avLst/>
          </a:prstGeom>
          <a:noFill/>
        </p:spPr>
        <p:txBody>
          <a:bodyPr wrap="none" rtlCol="0">
            <a:spAutoFit/>
          </a:bodyPr>
          <a:lstStyle/>
          <a:p>
            <a:r>
              <a:rPr lang="en-US" dirty="0" smtClean="0"/>
              <a:t>Increasing persistence</a:t>
            </a:r>
            <a:endParaRPr lang="en-US" dirty="0"/>
          </a:p>
        </p:txBody>
      </p:sp>
    </p:spTree>
    <p:extLst>
      <p:ext uri="{BB962C8B-B14F-4D97-AF65-F5344CB8AC3E}">
        <p14:creationId xmlns:p14="http://schemas.microsoft.com/office/powerpoint/2010/main" val="14225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36825"/>
            <a:ext cx="6035627" cy="523220"/>
          </a:xfrm>
          <a:prstGeom prst="rect">
            <a:avLst/>
          </a:prstGeom>
          <a:noFill/>
        </p:spPr>
        <p:txBody>
          <a:bodyPr wrap="none" rtlCol="0">
            <a:spAutoFit/>
          </a:bodyPr>
          <a:lstStyle/>
          <a:p>
            <a:r>
              <a:rPr lang="en-US" sz="2800" b="1" u="sng" dirty="0" smtClean="0"/>
              <a:t>Summary of short term lag results</a:t>
            </a:r>
            <a:endParaRPr lang="en-US" sz="2800" b="1" u="sng" dirty="0"/>
          </a:p>
        </p:txBody>
      </p:sp>
      <p:sp>
        <p:nvSpPr>
          <p:cNvPr id="3" name="TextBox 2"/>
          <p:cNvSpPr txBox="1"/>
          <p:nvPr/>
        </p:nvSpPr>
        <p:spPr>
          <a:xfrm>
            <a:off x="381001" y="914400"/>
            <a:ext cx="83820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 mountain sites experience diurnal oscillations in CN, except SPO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Strength of diurnal CN cycle varies at each site and for each parameter </a:t>
            </a:r>
          </a:p>
          <a:p>
            <a:r>
              <a:rPr lang="en-US" dirty="0" smtClean="0">
                <a:sym typeface="Wingdings" panose="05000000000000000000" pitchFamily="2" charset="2"/>
              </a:rPr>
              <a:t>	atmospheric processing (NPF) </a:t>
            </a:r>
          </a:p>
          <a:p>
            <a:r>
              <a:rPr lang="en-US" dirty="0">
                <a:sym typeface="Wingdings" panose="05000000000000000000" pitchFamily="2" charset="2"/>
              </a:rPr>
              <a:t>	</a:t>
            </a:r>
            <a:r>
              <a:rPr lang="en-US" dirty="0" smtClean="0">
                <a:sym typeface="Wingdings" panose="05000000000000000000" pitchFamily="2" charset="2"/>
              </a:rPr>
              <a:t>transport (upslope/downslope)</a:t>
            </a:r>
            <a:endParaRPr lang="en-US" dirty="0" smtClean="0"/>
          </a:p>
          <a:p>
            <a:endParaRPr lang="en-US" dirty="0" smtClean="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Lowest persistence (&lt;0.75 at 1h lag) observed for absorption  </a:t>
            </a:r>
          </a:p>
          <a:p>
            <a:r>
              <a:rPr lang="en-US" dirty="0" smtClean="0">
                <a:sym typeface="Wingdings" panose="05000000000000000000" pitchFamily="2" charset="2"/>
              </a:rPr>
              <a:t>	sum, </a:t>
            </a:r>
            <a:r>
              <a:rPr lang="en-US" dirty="0" err="1" smtClean="0">
                <a:sym typeface="Wingdings" panose="05000000000000000000" pitchFamily="2" charset="2"/>
              </a:rPr>
              <a:t>mlo</a:t>
            </a:r>
            <a:r>
              <a:rPr lang="en-US" dirty="0" smtClean="0">
                <a:sym typeface="Wingdings" panose="05000000000000000000" pitchFamily="2" charset="2"/>
              </a:rPr>
              <a:t>, </a:t>
            </a:r>
            <a:r>
              <a:rPr lang="en-US" dirty="0" err="1" smtClean="0">
                <a:sym typeface="Wingdings" panose="05000000000000000000" pitchFamily="2" charset="2"/>
              </a:rPr>
              <a:t>chc</a:t>
            </a:r>
            <a:endParaRPr lang="en-US" dirty="0">
              <a:sym typeface="Wingdings" panose="05000000000000000000" pitchFamily="2" charset="2"/>
            </a:endParaRPr>
          </a:p>
          <a:p>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Persistence tends to decrease with elevation and increase with latitude</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Anderson 2003 autocorrelation curve is good surrogate for some sites and some parameters</a:t>
            </a:r>
          </a:p>
          <a:p>
            <a:pPr marL="285750" indent="-285750">
              <a:buFont typeface="Arial" panose="020B0604020202020204" pitchFamily="34" charset="0"/>
              <a:buChar char="•"/>
            </a:pPr>
            <a:endParaRPr lang="en-US" dirty="0" smtClean="0">
              <a:sym typeface="Wingdings" panose="05000000000000000000" pitchFamily="2" charset="2"/>
            </a:endParaRPr>
          </a:p>
          <a:p>
            <a:r>
              <a:rPr lang="en-US" u="sng" dirty="0">
                <a:sym typeface="Wingdings" panose="05000000000000000000" pitchFamily="2" charset="2"/>
              </a:rPr>
              <a:t>Future </a:t>
            </a:r>
            <a:r>
              <a:rPr lang="en-US" u="sng" dirty="0" smtClean="0">
                <a:sym typeface="Wingdings" panose="05000000000000000000" pitchFamily="2" charset="2"/>
              </a:rPr>
              <a:t>work</a:t>
            </a:r>
          </a:p>
          <a:p>
            <a:r>
              <a:rPr lang="en-US" dirty="0" smtClean="0">
                <a:sym typeface="Wingdings" panose="05000000000000000000" pitchFamily="2" charset="2"/>
              </a:rPr>
              <a:t>Seasonality </a:t>
            </a:r>
            <a:r>
              <a:rPr lang="en-US" dirty="0">
                <a:sym typeface="Wingdings" panose="05000000000000000000" pitchFamily="2" charset="2"/>
              </a:rPr>
              <a:t>of the lag autocorrelation – cold weather months when the site is more likely to be isolated in the free troposphere may look different than all year, while diurnal cycles may be enhanced in the summer.</a:t>
            </a:r>
            <a:endParaRPr lang="en-US" dirty="0"/>
          </a:p>
          <a:p>
            <a:endParaRPr lang="en-US" dirty="0">
              <a:sym typeface="Wingdings" panose="05000000000000000000" pitchFamily="2" charset="2"/>
            </a:endParaRPr>
          </a:p>
        </p:txBody>
      </p:sp>
    </p:spTree>
    <p:extLst>
      <p:ext uri="{BB962C8B-B14F-4D97-AF65-F5344CB8AC3E}">
        <p14:creationId xmlns:p14="http://schemas.microsoft.com/office/powerpoint/2010/main" val="1778777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572000"/>
            <a:ext cx="3048000" cy="2286000"/>
          </a:xfrm>
          <a:prstGeom prst="rect">
            <a:avLst/>
          </a:prstGeom>
        </p:spPr>
      </p:pic>
      <p:sp>
        <p:nvSpPr>
          <p:cNvPr id="2" name="TextBox 1"/>
          <p:cNvSpPr txBox="1"/>
          <p:nvPr/>
        </p:nvSpPr>
        <p:spPr>
          <a:xfrm>
            <a:off x="2971800" y="11980"/>
            <a:ext cx="3483646" cy="523220"/>
          </a:xfrm>
          <a:prstGeom prst="rect">
            <a:avLst/>
          </a:prstGeom>
          <a:noFill/>
        </p:spPr>
        <p:txBody>
          <a:bodyPr wrap="none" rtlCol="0">
            <a:spAutoFit/>
          </a:bodyPr>
          <a:lstStyle/>
          <a:p>
            <a:r>
              <a:rPr lang="en-US" sz="2800" b="1" u="sng" dirty="0" smtClean="0"/>
              <a:t>Sources/processes</a:t>
            </a:r>
            <a:endParaRPr lang="en-US" sz="2800" b="1"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0"/>
            <a:ext cx="3048000"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572000"/>
            <a:ext cx="3048000" cy="2285510"/>
          </a:xfrm>
          <a:prstGeom prst="rect">
            <a:avLst/>
          </a:prstGeom>
        </p:spPr>
      </p:pic>
      <p:sp>
        <p:nvSpPr>
          <p:cNvPr id="7" name="TextBox 6"/>
          <p:cNvSpPr txBox="1"/>
          <p:nvPr/>
        </p:nvSpPr>
        <p:spPr>
          <a:xfrm>
            <a:off x="533401" y="990600"/>
            <a:ext cx="8534400" cy="2308324"/>
          </a:xfrm>
          <a:prstGeom prst="rect">
            <a:avLst/>
          </a:prstGeom>
          <a:noFill/>
        </p:spPr>
        <p:txBody>
          <a:bodyPr wrap="square" rtlCol="0">
            <a:spAutoFit/>
          </a:bodyPr>
          <a:lstStyle/>
          <a:p>
            <a:r>
              <a:rPr lang="en-US" dirty="0" smtClean="0"/>
              <a:t>Lag-autocorrelation analysis can help identify whether aerosol properties co-vary.</a:t>
            </a:r>
          </a:p>
          <a:p>
            <a:endParaRPr lang="en-US" dirty="0">
              <a:sym typeface="Wingdings" panose="05000000000000000000" pitchFamily="2" charset="2"/>
            </a:endParaRPr>
          </a:p>
          <a:p>
            <a:r>
              <a:rPr lang="en-US" dirty="0" smtClean="0">
                <a:sym typeface="Wingdings" panose="05000000000000000000" pitchFamily="2" charset="2"/>
              </a:rPr>
              <a:t>Co-variance could indicate similarities in:</a:t>
            </a:r>
          </a:p>
          <a:p>
            <a:r>
              <a:rPr lang="en-US" dirty="0" smtClean="0">
                <a:sym typeface="Wingdings" panose="05000000000000000000" pitchFamily="2" charset="2"/>
              </a:rPr>
              <a:t>source and/or transport</a:t>
            </a:r>
          </a:p>
          <a:p>
            <a:r>
              <a:rPr lang="en-US" dirty="0" smtClean="0">
                <a:sym typeface="Wingdings" panose="05000000000000000000" pitchFamily="2" charset="2"/>
              </a:rPr>
              <a:t>atmospheric  processes</a:t>
            </a:r>
          </a:p>
          <a:p>
            <a:endParaRPr lang="en-US" dirty="0">
              <a:sym typeface="Wingdings" panose="05000000000000000000" pitchFamily="2" charset="2"/>
            </a:endParaRPr>
          </a:p>
          <a:p>
            <a:r>
              <a:rPr lang="en-US" dirty="0" smtClean="0"/>
              <a:t>Conversely, lack of co-variance suggests differences in sources/transport or atmospheric processing</a:t>
            </a:r>
            <a:endParaRPr lang="en-US" dirty="0"/>
          </a:p>
        </p:txBody>
      </p:sp>
    </p:spTree>
    <p:extLst>
      <p:ext uri="{BB962C8B-B14F-4D97-AF65-F5344CB8AC3E}">
        <p14:creationId xmlns:p14="http://schemas.microsoft.com/office/powerpoint/2010/main" val="2566401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052" y="1188271"/>
            <a:ext cx="3557384" cy="369332"/>
          </a:xfrm>
          <a:prstGeom prst="rect">
            <a:avLst/>
          </a:prstGeom>
          <a:noFill/>
        </p:spPr>
        <p:txBody>
          <a:bodyPr wrap="none" rtlCol="0">
            <a:spAutoFit/>
          </a:bodyPr>
          <a:lstStyle/>
          <a:p>
            <a:r>
              <a:rPr lang="en-US" dirty="0" smtClean="0"/>
              <a:t>Similar cycles in all 3 properties </a:t>
            </a:r>
            <a:endParaRPr lang="en-US" dirty="0"/>
          </a:p>
        </p:txBody>
      </p:sp>
      <p:sp>
        <p:nvSpPr>
          <p:cNvPr id="11" name="TextBox 10"/>
          <p:cNvSpPr txBox="1"/>
          <p:nvPr/>
        </p:nvSpPr>
        <p:spPr>
          <a:xfrm>
            <a:off x="152400" y="3059668"/>
            <a:ext cx="5143396" cy="369332"/>
          </a:xfrm>
          <a:prstGeom prst="rect">
            <a:avLst/>
          </a:prstGeom>
          <a:noFill/>
        </p:spPr>
        <p:txBody>
          <a:bodyPr wrap="none" rtlCol="0">
            <a:spAutoFit/>
          </a:bodyPr>
          <a:lstStyle/>
          <a:p>
            <a:r>
              <a:rPr lang="en-US" dirty="0" smtClean="0"/>
              <a:t>Different cycles for CN and scattering/absorption</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04472"/>
            <a:ext cx="2153603" cy="1553528"/>
          </a:xfrm>
          <a:prstGeom prst="rect">
            <a:avLst/>
          </a:prstGeom>
        </p:spPr>
      </p:pic>
      <p:sp>
        <p:nvSpPr>
          <p:cNvPr id="14" name="TextBox 13"/>
          <p:cNvSpPr txBox="1"/>
          <p:nvPr/>
        </p:nvSpPr>
        <p:spPr>
          <a:xfrm>
            <a:off x="228600" y="5040086"/>
            <a:ext cx="5293116" cy="369332"/>
          </a:xfrm>
          <a:prstGeom prst="rect">
            <a:avLst/>
          </a:prstGeom>
          <a:noFill/>
        </p:spPr>
        <p:txBody>
          <a:bodyPr wrap="none" rtlCol="0">
            <a:spAutoFit/>
          </a:bodyPr>
          <a:lstStyle/>
          <a:p>
            <a:r>
              <a:rPr lang="en-US" dirty="0" smtClean="0"/>
              <a:t>absorption is different…     scattering is different…</a:t>
            </a:r>
            <a:endParaRPr lang="en-US" dirty="0"/>
          </a:p>
        </p:txBody>
      </p:sp>
      <p:sp>
        <p:nvSpPr>
          <p:cNvPr id="15" name="TextBox 14"/>
          <p:cNvSpPr txBox="1"/>
          <p:nvPr/>
        </p:nvSpPr>
        <p:spPr>
          <a:xfrm>
            <a:off x="2971800" y="11980"/>
            <a:ext cx="2940228" cy="523220"/>
          </a:xfrm>
          <a:prstGeom prst="rect">
            <a:avLst/>
          </a:prstGeom>
          <a:noFill/>
        </p:spPr>
        <p:txBody>
          <a:bodyPr wrap="none" rtlCol="0">
            <a:spAutoFit/>
          </a:bodyPr>
          <a:lstStyle/>
          <a:p>
            <a:r>
              <a:rPr lang="en-US" sz="2800" b="1" u="sng" dirty="0" smtClean="0"/>
              <a:t>Some Examples</a:t>
            </a:r>
            <a:endParaRPr lang="en-US" sz="2800" b="1" u="sng"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997" y="1557603"/>
            <a:ext cx="2153603" cy="155352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470" y="1557603"/>
            <a:ext cx="2153603" cy="155352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659" y="1557603"/>
            <a:ext cx="2153603" cy="155352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9659" y="62898"/>
            <a:ext cx="2153603" cy="1553528"/>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6943" y="1557603"/>
            <a:ext cx="2153603" cy="1553528"/>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469" y="3429000"/>
            <a:ext cx="2153603" cy="1553528"/>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5996" y="3429000"/>
            <a:ext cx="2153603" cy="1553528"/>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86943" y="3429000"/>
            <a:ext cx="2153603" cy="1553528"/>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9659" y="3429000"/>
            <a:ext cx="2153603" cy="1553528"/>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5235" y="5321037"/>
            <a:ext cx="2153603" cy="1553528"/>
          </a:xfrm>
          <a:prstGeom prst="rect">
            <a:avLst/>
          </a:prstGeom>
        </p:spPr>
      </p:pic>
    </p:spTree>
    <p:extLst>
      <p:ext uri="{BB962C8B-B14F-4D97-AF65-F5344CB8AC3E}">
        <p14:creationId xmlns:p14="http://schemas.microsoft.com/office/powerpoint/2010/main" val="1189943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44793" y="804446"/>
            <a:ext cx="7760314" cy="3996154"/>
            <a:chOff x="744793" y="804446"/>
            <a:chExt cx="7760314" cy="3996154"/>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9193" b="16505"/>
            <a:stretch/>
          </p:blipFill>
          <p:spPr>
            <a:xfrm>
              <a:off x="744793" y="1058125"/>
              <a:ext cx="7760314" cy="3742475"/>
            </a:xfrm>
            <a:prstGeom prst="rect">
              <a:avLst/>
            </a:prstGeom>
          </p:spPr>
        </p:pic>
        <p:sp>
          <p:nvSpPr>
            <p:cNvPr id="3" name="5-Point Star 2"/>
            <p:cNvSpPr/>
            <p:nvPr/>
          </p:nvSpPr>
          <p:spPr>
            <a:xfrm>
              <a:off x="1905000" y="193765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3276600" y="19050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471058" y="2030371"/>
              <a:ext cx="152400" cy="152400"/>
            </a:xfrm>
            <a:prstGeom prst="star5">
              <a:avLst/>
            </a:prstGeom>
            <a:solidFill>
              <a:srgbClr val="9B9B27"/>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667000" y="1957176"/>
              <a:ext cx="152400" cy="152400"/>
            </a:xfrm>
            <a:prstGeom prst="star5">
              <a:avLst/>
            </a:prstGeom>
            <a:solidFill>
              <a:srgbClr val="9B9B27"/>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797632" y="1861458"/>
              <a:ext cx="152400" cy="152400"/>
            </a:xfrm>
            <a:prstGeom prst="star5">
              <a:avLst/>
            </a:prstGeom>
            <a:solidFill>
              <a:srgbClr val="9B9B27"/>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219200" y="128226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211286" y="10668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9646" y="912928"/>
              <a:ext cx="669863" cy="338554"/>
            </a:xfrm>
            <a:prstGeom prst="rect">
              <a:avLst/>
            </a:prstGeom>
            <a:noFill/>
          </p:spPr>
          <p:txBody>
            <a:bodyPr wrap="none" rtlCol="0">
              <a:spAutoFit/>
            </a:bodyPr>
            <a:lstStyle/>
            <a:p>
              <a:r>
                <a:rPr lang="en-US" sz="1600" b="1" dirty="0" smtClean="0">
                  <a:solidFill>
                    <a:srgbClr val="00B0F0"/>
                  </a:solidFill>
                </a:rPr>
                <a:t>BRW</a:t>
              </a:r>
              <a:endParaRPr lang="en-US" sz="1600" b="1" dirty="0">
                <a:solidFill>
                  <a:srgbClr val="00B0F0"/>
                </a:solidFill>
              </a:endParaRPr>
            </a:p>
          </p:txBody>
        </p:sp>
        <p:sp>
          <p:nvSpPr>
            <p:cNvPr id="12" name="TextBox 11"/>
            <p:cNvSpPr txBox="1"/>
            <p:nvPr/>
          </p:nvSpPr>
          <p:spPr>
            <a:xfrm>
              <a:off x="2950032" y="804446"/>
              <a:ext cx="566950" cy="338554"/>
            </a:xfrm>
            <a:prstGeom prst="rect">
              <a:avLst/>
            </a:prstGeom>
            <a:noFill/>
          </p:spPr>
          <p:txBody>
            <a:bodyPr wrap="none" rtlCol="0">
              <a:spAutoFit/>
            </a:bodyPr>
            <a:lstStyle/>
            <a:p>
              <a:r>
                <a:rPr lang="en-US" sz="1600" b="1" dirty="0" smtClean="0">
                  <a:solidFill>
                    <a:srgbClr val="00B0F0"/>
                  </a:solidFill>
                </a:rPr>
                <a:t>ALT</a:t>
              </a:r>
              <a:endParaRPr lang="en-US" sz="1600" b="1" dirty="0">
                <a:solidFill>
                  <a:srgbClr val="00B0F0"/>
                </a:solidFill>
              </a:endParaRPr>
            </a:p>
          </p:txBody>
        </p:sp>
        <p:sp>
          <p:nvSpPr>
            <p:cNvPr id="13" name="TextBox 12"/>
            <p:cNvSpPr txBox="1"/>
            <p:nvPr/>
          </p:nvSpPr>
          <p:spPr>
            <a:xfrm>
              <a:off x="1346977" y="1844217"/>
              <a:ext cx="604653" cy="338554"/>
            </a:xfrm>
            <a:prstGeom prst="rect">
              <a:avLst/>
            </a:prstGeom>
            <a:noFill/>
          </p:spPr>
          <p:txBody>
            <a:bodyPr wrap="none" rtlCol="0">
              <a:spAutoFit/>
            </a:bodyPr>
            <a:lstStyle/>
            <a:p>
              <a:r>
                <a:rPr lang="en-US" sz="1600" b="1" dirty="0" smtClean="0">
                  <a:solidFill>
                    <a:srgbClr val="00B050"/>
                  </a:solidFill>
                </a:rPr>
                <a:t>THD</a:t>
              </a:r>
              <a:endParaRPr lang="en-US" sz="1600" b="1" dirty="0">
                <a:solidFill>
                  <a:srgbClr val="00B050"/>
                </a:solidFill>
              </a:endParaRPr>
            </a:p>
          </p:txBody>
        </p:sp>
        <p:sp>
          <p:nvSpPr>
            <p:cNvPr id="14" name="TextBox 13"/>
            <p:cNvSpPr txBox="1"/>
            <p:nvPr/>
          </p:nvSpPr>
          <p:spPr>
            <a:xfrm>
              <a:off x="3376239" y="1828800"/>
              <a:ext cx="662361" cy="338554"/>
            </a:xfrm>
            <a:prstGeom prst="rect">
              <a:avLst/>
            </a:prstGeom>
            <a:noFill/>
          </p:spPr>
          <p:txBody>
            <a:bodyPr wrap="none" rtlCol="0">
              <a:spAutoFit/>
            </a:bodyPr>
            <a:lstStyle/>
            <a:p>
              <a:r>
                <a:rPr lang="en-US" sz="1600" b="1" dirty="0" smtClean="0">
                  <a:solidFill>
                    <a:srgbClr val="00B050"/>
                  </a:solidFill>
                </a:rPr>
                <a:t>WSA</a:t>
              </a:r>
              <a:endParaRPr lang="en-US" sz="1600" b="1" dirty="0">
                <a:solidFill>
                  <a:srgbClr val="00B050"/>
                </a:solidFill>
              </a:endParaRPr>
            </a:p>
          </p:txBody>
        </p:sp>
        <p:sp>
          <p:nvSpPr>
            <p:cNvPr id="15" name="TextBox 14"/>
            <p:cNvSpPr txBox="1"/>
            <p:nvPr/>
          </p:nvSpPr>
          <p:spPr>
            <a:xfrm>
              <a:off x="1678873" y="2623843"/>
              <a:ext cx="617477" cy="338554"/>
            </a:xfrm>
            <a:prstGeom prst="rect">
              <a:avLst/>
            </a:prstGeom>
            <a:noFill/>
          </p:spPr>
          <p:txBody>
            <a:bodyPr wrap="none" rtlCol="0">
              <a:spAutoFit/>
            </a:bodyPr>
            <a:lstStyle/>
            <a:p>
              <a:r>
                <a:rPr lang="en-US" sz="1600" b="1" dirty="0" smtClean="0">
                  <a:solidFill>
                    <a:srgbClr val="9B9B27"/>
                  </a:solidFill>
                </a:rPr>
                <a:t>SGP</a:t>
              </a:r>
              <a:endParaRPr lang="en-US" sz="1600" b="1" dirty="0">
                <a:solidFill>
                  <a:srgbClr val="9B9B27"/>
                </a:solidFill>
              </a:endParaRPr>
            </a:p>
          </p:txBody>
        </p:sp>
        <p:sp>
          <p:nvSpPr>
            <p:cNvPr id="16" name="TextBox 15"/>
            <p:cNvSpPr txBox="1"/>
            <p:nvPr/>
          </p:nvSpPr>
          <p:spPr>
            <a:xfrm>
              <a:off x="3115452" y="2182771"/>
              <a:ext cx="627095" cy="338554"/>
            </a:xfrm>
            <a:prstGeom prst="rect">
              <a:avLst/>
            </a:prstGeom>
            <a:noFill/>
          </p:spPr>
          <p:txBody>
            <a:bodyPr wrap="none" rtlCol="0">
              <a:spAutoFit/>
            </a:bodyPr>
            <a:lstStyle/>
            <a:p>
              <a:r>
                <a:rPr lang="en-US" sz="1600" b="1" dirty="0" smtClean="0">
                  <a:solidFill>
                    <a:srgbClr val="9B9B27"/>
                  </a:solidFill>
                </a:rPr>
                <a:t>BND</a:t>
              </a:r>
              <a:endParaRPr lang="en-US" sz="1600" b="1" dirty="0">
                <a:solidFill>
                  <a:srgbClr val="9B9B27"/>
                </a:solidFill>
              </a:endParaRPr>
            </a:p>
          </p:txBody>
        </p:sp>
        <p:sp>
          <p:nvSpPr>
            <p:cNvPr id="17" name="TextBox 16"/>
            <p:cNvSpPr txBox="1"/>
            <p:nvPr/>
          </p:nvSpPr>
          <p:spPr>
            <a:xfrm>
              <a:off x="2170070" y="868288"/>
              <a:ext cx="628698" cy="338554"/>
            </a:xfrm>
            <a:prstGeom prst="rect">
              <a:avLst/>
            </a:prstGeom>
            <a:noFill/>
          </p:spPr>
          <p:txBody>
            <a:bodyPr wrap="none" rtlCol="0">
              <a:spAutoFit/>
            </a:bodyPr>
            <a:lstStyle/>
            <a:p>
              <a:r>
                <a:rPr lang="en-US" sz="1600" b="1" dirty="0" smtClean="0">
                  <a:solidFill>
                    <a:srgbClr val="9B9B27"/>
                  </a:solidFill>
                </a:rPr>
                <a:t>EGB</a:t>
              </a:r>
              <a:endParaRPr lang="en-US" sz="1600" b="1" dirty="0">
                <a:solidFill>
                  <a:srgbClr val="9B9B27"/>
                </a:solidFill>
              </a:endParaRPr>
            </a:p>
          </p:txBody>
        </p:sp>
        <p:cxnSp>
          <p:nvCxnSpPr>
            <p:cNvPr id="19" name="Straight Arrow Connector 18"/>
            <p:cNvCxnSpPr/>
            <p:nvPr/>
          </p:nvCxnSpPr>
          <p:spPr>
            <a:xfrm>
              <a:off x="2484419" y="1082205"/>
              <a:ext cx="334981" cy="762012"/>
            </a:xfrm>
            <a:prstGeom prst="straightConnector1">
              <a:avLst/>
            </a:prstGeom>
            <a:ln w="38100">
              <a:solidFill>
                <a:srgbClr val="9B9B27"/>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790294" y="2057400"/>
              <a:ext cx="420992" cy="242472"/>
            </a:xfrm>
            <a:prstGeom prst="straightConnector1">
              <a:avLst/>
            </a:prstGeom>
            <a:ln w="38100">
              <a:solidFill>
                <a:srgbClr val="9B9B27"/>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70070" y="2183505"/>
              <a:ext cx="369736" cy="440338"/>
            </a:xfrm>
            <a:prstGeom prst="straightConnector1">
              <a:avLst/>
            </a:prstGeom>
            <a:ln w="38100">
              <a:solidFill>
                <a:srgbClr val="9B9B27"/>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649303" y="121250"/>
            <a:ext cx="5857694" cy="523220"/>
          </a:xfrm>
          <a:prstGeom prst="rect">
            <a:avLst/>
          </a:prstGeom>
          <a:noFill/>
        </p:spPr>
        <p:txBody>
          <a:bodyPr wrap="none" rtlCol="0">
            <a:spAutoFit/>
          </a:bodyPr>
          <a:lstStyle/>
          <a:p>
            <a:r>
              <a:rPr lang="en-US" sz="2800" b="1" u="sng" dirty="0" smtClean="0"/>
              <a:t>Comparison with other site types</a:t>
            </a:r>
            <a:endParaRPr lang="en-US" sz="2800" b="1" u="sng" dirty="0"/>
          </a:p>
        </p:txBody>
      </p:sp>
      <p:sp>
        <p:nvSpPr>
          <p:cNvPr id="26" name="TextBox 25"/>
          <p:cNvSpPr txBox="1"/>
          <p:nvPr/>
        </p:nvSpPr>
        <p:spPr>
          <a:xfrm>
            <a:off x="458244" y="5257800"/>
            <a:ext cx="3198311" cy="1200329"/>
          </a:xfrm>
          <a:prstGeom prst="rect">
            <a:avLst/>
          </a:prstGeom>
          <a:noFill/>
        </p:spPr>
        <p:txBody>
          <a:bodyPr wrap="none" rtlCol="0">
            <a:spAutoFit/>
          </a:bodyPr>
          <a:lstStyle/>
          <a:p>
            <a:r>
              <a:rPr lang="en-US" u="sng" dirty="0" smtClean="0"/>
              <a:t>Low elevation&lt;315 m </a:t>
            </a:r>
            <a:r>
              <a:rPr lang="en-US" u="sng" dirty="0" err="1" smtClean="0"/>
              <a:t>asl</a:t>
            </a:r>
            <a:endParaRPr lang="en-US" u="sng" dirty="0" smtClean="0"/>
          </a:p>
          <a:p>
            <a:r>
              <a:rPr lang="en-US" dirty="0" smtClean="0">
                <a:solidFill>
                  <a:srgbClr val="9B9B27"/>
                </a:solidFill>
              </a:rPr>
              <a:t>Continental: BND, EGB, SGP</a:t>
            </a:r>
          </a:p>
          <a:p>
            <a:r>
              <a:rPr lang="en-US" dirty="0" smtClean="0">
                <a:solidFill>
                  <a:srgbClr val="00B050"/>
                </a:solidFill>
              </a:rPr>
              <a:t>Coastal: THD, WSA</a:t>
            </a:r>
          </a:p>
          <a:p>
            <a:r>
              <a:rPr lang="en-US" dirty="0" smtClean="0">
                <a:solidFill>
                  <a:srgbClr val="00B0F0"/>
                </a:solidFill>
              </a:rPr>
              <a:t>Polar: ALT, BRW</a:t>
            </a:r>
            <a:endParaRPr lang="en-US" dirty="0">
              <a:solidFill>
                <a:srgbClr val="00B0F0"/>
              </a:solidFill>
            </a:endParaRPr>
          </a:p>
        </p:txBody>
      </p:sp>
      <p:sp>
        <p:nvSpPr>
          <p:cNvPr id="27" name="TextBox 26"/>
          <p:cNvSpPr txBox="1"/>
          <p:nvPr/>
        </p:nvSpPr>
        <p:spPr>
          <a:xfrm>
            <a:off x="4578150" y="5257800"/>
            <a:ext cx="4343400" cy="923330"/>
          </a:xfrm>
          <a:prstGeom prst="rect">
            <a:avLst/>
          </a:prstGeom>
          <a:noFill/>
        </p:spPr>
        <p:txBody>
          <a:bodyPr wrap="square" rtlCol="0">
            <a:spAutoFit/>
          </a:bodyPr>
          <a:lstStyle/>
          <a:p>
            <a:r>
              <a:rPr lang="en-US" dirty="0" smtClean="0"/>
              <a:t>Are there characteristics of mountain sites that allow us to distinguish them from other site types?</a:t>
            </a:r>
            <a:endParaRPr lang="en-US" dirty="0"/>
          </a:p>
        </p:txBody>
      </p:sp>
    </p:spTree>
    <p:extLst>
      <p:ext uri="{BB962C8B-B14F-4D97-AF65-F5344CB8AC3E}">
        <p14:creationId xmlns:p14="http://schemas.microsoft.com/office/powerpoint/2010/main" val="1023726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371" b="53912"/>
          <a:stretch/>
        </p:blipFill>
        <p:spPr>
          <a:xfrm>
            <a:off x="1143000" y="304800"/>
            <a:ext cx="6824069" cy="3160759"/>
          </a:xfrm>
          <a:prstGeom prst="rect">
            <a:avLst/>
          </a:prstGeom>
        </p:spPr>
      </p:pic>
      <p:sp>
        <p:nvSpPr>
          <p:cNvPr id="6" name="TextBox 5"/>
          <p:cNvSpPr txBox="1"/>
          <p:nvPr/>
        </p:nvSpPr>
        <p:spPr>
          <a:xfrm>
            <a:off x="1458595" y="0"/>
            <a:ext cx="6237605" cy="523220"/>
          </a:xfrm>
          <a:prstGeom prst="rect">
            <a:avLst/>
          </a:prstGeom>
          <a:noFill/>
        </p:spPr>
        <p:txBody>
          <a:bodyPr wrap="none" rtlCol="0">
            <a:spAutoFit/>
          </a:bodyPr>
          <a:lstStyle/>
          <a:p>
            <a:r>
              <a:rPr lang="en-US" sz="2800" b="1" u="sng" dirty="0" smtClean="0"/>
              <a:t>CN – Compare with other site types</a:t>
            </a:r>
            <a:endParaRPr lang="en-US" sz="2800" b="1" u="sng" dirty="0"/>
          </a:p>
        </p:txBody>
      </p:sp>
      <p:sp>
        <p:nvSpPr>
          <p:cNvPr id="7" name="Rectangle 6"/>
          <p:cNvSpPr/>
          <p:nvPr/>
        </p:nvSpPr>
        <p:spPr>
          <a:xfrm>
            <a:off x="2362200" y="3473669"/>
            <a:ext cx="4114800" cy="2241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553631"/>
            <a:ext cx="2057400" cy="2799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0200" y="2710934"/>
            <a:ext cx="761747" cy="369332"/>
          </a:xfrm>
          <a:prstGeom prst="rect">
            <a:avLst/>
          </a:prstGeom>
          <a:noFill/>
        </p:spPr>
        <p:txBody>
          <a:bodyPr wrap="none" rtlCol="0">
            <a:spAutoFit/>
          </a:bodyPr>
          <a:lstStyle/>
          <a:p>
            <a:r>
              <a:rPr lang="en-US" b="1" dirty="0" smtClean="0">
                <a:solidFill>
                  <a:srgbClr val="00B0F0"/>
                </a:solidFill>
              </a:rPr>
              <a:t>Polar</a:t>
            </a:r>
            <a:endParaRPr lang="en-US" b="1" dirty="0">
              <a:solidFill>
                <a:srgbClr val="00B0F0"/>
              </a:solidFill>
            </a:endParaRPr>
          </a:p>
        </p:txBody>
      </p:sp>
      <p:sp>
        <p:nvSpPr>
          <p:cNvPr id="10" name="TextBox 9"/>
          <p:cNvSpPr txBox="1"/>
          <p:nvPr/>
        </p:nvSpPr>
        <p:spPr>
          <a:xfrm>
            <a:off x="3685647" y="2722180"/>
            <a:ext cx="1454244" cy="369332"/>
          </a:xfrm>
          <a:prstGeom prst="rect">
            <a:avLst/>
          </a:prstGeom>
          <a:noFill/>
        </p:spPr>
        <p:txBody>
          <a:bodyPr wrap="none" rtlCol="0">
            <a:spAutoFit/>
          </a:bodyPr>
          <a:lstStyle/>
          <a:p>
            <a:r>
              <a:rPr lang="en-US" b="1" dirty="0" smtClean="0">
                <a:solidFill>
                  <a:srgbClr val="C7C432"/>
                </a:solidFill>
              </a:rPr>
              <a:t>Continental</a:t>
            </a:r>
            <a:endParaRPr lang="en-US" b="1" dirty="0">
              <a:solidFill>
                <a:srgbClr val="C7C432"/>
              </a:solidFill>
            </a:endParaRPr>
          </a:p>
        </p:txBody>
      </p:sp>
      <p:sp>
        <p:nvSpPr>
          <p:cNvPr id="11" name="TextBox 10"/>
          <p:cNvSpPr txBox="1"/>
          <p:nvPr/>
        </p:nvSpPr>
        <p:spPr>
          <a:xfrm>
            <a:off x="5825360" y="2709040"/>
            <a:ext cx="1018227" cy="369332"/>
          </a:xfrm>
          <a:prstGeom prst="rect">
            <a:avLst/>
          </a:prstGeom>
          <a:noFill/>
        </p:spPr>
        <p:txBody>
          <a:bodyPr wrap="none" rtlCol="0">
            <a:spAutoFit/>
          </a:bodyPr>
          <a:lstStyle/>
          <a:p>
            <a:r>
              <a:rPr lang="en-US" b="1" dirty="0" smtClean="0">
                <a:solidFill>
                  <a:srgbClr val="00B050"/>
                </a:solidFill>
              </a:rPr>
              <a:t>Coastal</a:t>
            </a:r>
            <a:endParaRPr lang="en-US" b="1" dirty="0">
              <a:solidFill>
                <a:srgbClr val="00B050"/>
              </a:solidFill>
            </a:endParaRPr>
          </a:p>
        </p:txBody>
      </p:sp>
      <p:sp>
        <p:nvSpPr>
          <p:cNvPr id="12" name="TextBox 11"/>
          <p:cNvSpPr txBox="1"/>
          <p:nvPr/>
        </p:nvSpPr>
        <p:spPr>
          <a:xfrm>
            <a:off x="122185" y="6096000"/>
            <a:ext cx="9220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Mountain CN are most similar to continental CN in terms of temporal variance </a:t>
            </a:r>
          </a:p>
          <a:p>
            <a:pPr marL="285750" indent="-285750">
              <a:buFont typeface="Arial" panose="020B0604020202020204" pitchFamily="34" charset="0"/>
              <a:buChar char="•"/>
            </a:pPr>
            <a:r>
              <a:rPr lang="en-US" dirty="0" smtClean="0"/>
              <a:t>Mountain sites can see both more and less CN persistence than other site types</a:t>
            </a:r>
            <a:endParaRPr lang="en-US" dirty="0"/>
          </a:p>
        </p:txBody>
      </p:sp>
      <p:pic>
        <p:nvPicPr>
          <p:cNvPr id="2" name="Picture 1"/>
          <p:cNvPicPr>
            <a:picLocks/>
          </p:cNvPicPr>
          <p:nvPr/>
        </p:nvPicPr>
        <p:blipFill rotWithShape="1">
          <a:blip r:embed="rId3">
            <a:extLst>
              <a:ext uri="{28A0092B-C50C-407E-A947-70E740481C1C}">
                <a14:useLocalDpi xmlns:a14="http://schemas.microsoft.com/office/drawing/2010/main" val="0"/>
              </a:ext>
            </a:extLst>
          </a:blip>
          <a:srcRect b="53768"/>
          <a:stretch/>
        </p:blipFill>
        <p:spPr>
          <a:xfrm>
            <a:off x="0" y="3297002"/>
            <a:ext cx="8778240" cy="2494198"/>
          </a:xfrm>
          <a:prstGeom prst="rect">
            <a:avLst/>
          </a:prstGeom>
        </p:spPr>
      </p:pic>
    </p:spTree>
    <p:extLst>
      <p:ext uri="{BB962C8B-B14F-4D97-AF65-F5344CB8AC3E}">
        <p14:creationId xmlns:p14="http://schemas.microsoft.com/office/powerpoint/2010/main" val="50385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rotWithShape="1">
          <a:blip r:embed="rId2">
            <a:extLst>
              <a:ext uri="{28A0092B-C50C-407E-A947-70E740481C1C}">
                <a14:useLocalDpi xmlns:a14="http://schemas.microsoft.com/office/drawing/2010/main" val="0"/>
              </a:ext>
            </a:extLst>
          </a:blip>
          <a:srcRect l="-3866" t="-12610" r="-5126" b="55218"/>
          <a:stretch/>
        </p:blipFill>
        <p:spPr>
          <a:xfrm>
            <a:off x="-423580" y="2602040"/>
            <a:ext cx="9567580" cy="3096275"/>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058" t="2901" b="54942"/>
          <a:stretch/>
        </p:blipFill>
        <p:spPr>
          <a:xfrm>
            <a:off x="1119350" y="537865"/>
            <a:ext cx="6852745" cy="2891135"/>
          </a:xfrm>
          <a:prstGeom prst="rect">
            <a:avLst/>
          </a:prstGeom>
        </p:spPr>
      </p:pic>
      <p:sp>
        <p:nvSpPr>
          <p:cNvPr id="3" name="TextBox 2"/>
          <p:cNvSpPr txBox="1"/>
          <p:nvPr/>
        </p:nvSpPr>
        <p:spPr>
          <a:xfrm>
            <a:off x="838200" y="0"/>
            <a:ext cx="7635424" cy="523220"/>
          </a:xfrm>
          <a:prstGeom prst="rect">
            <a:avLst/>
          </a:prstGeom>
          <a:noFill/>
        </p:spPr>
        <p:txBody>
          <a:bodyPr wrap="none" rtlCol="0">
            <a:spAutoFit/>
          </a:bodyPr>
          <a:lstStyle/>
          <a:p>
            <a:r>
              <a:rPr lang="en-US" sz="2800" b="1" u="sng" dirty="0" smtClean="0"/>
              <a:t>Absorption – Compare with other site types</a:t>
            </a:r>
            <a:endParaRPr lang="en-US" sz="2800" b="1" u="sng" dirty="0"/>
          </a:p>
        </p:txBody>
      </p:sp>
      <p:sp>
        <p:nvSpPr>
          <p:cNvPr id="5" name="Rectangle 4"/>
          <p:cNvSpPr/>
          <p:nvPr/>
        </p:nvSpPr>
        <p:spPr>
          <a:xfrm>
            <a:off x="381000" y="3395629"/>
            <a:ext cx="2057400" cy="2319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0" y="533400"/>
            <a:ext cx="2057400" cy="2799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9944" y="533400"/>
            <a:ext cx="4172751" cy="279916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Rectangle 7"/>
          <p:cNvSpPr/>
          <p:nvPr/>
        </p:nvSpPr>
        <p:spPr>
          <a:xfrm>
            <a:off x="2532850" y="3395629"/>
            <a:ext cx="1879920" cy="231937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extBox 8"/>
          <p:cNvSpPr txBox="1"/>
          <p:nvPr/>
        </p:nvSpPr>
        <p:spPr>
          <a:xfrm>
            <a:off x="1600200" y="2710934"/>
            <a:ext cx="761747" cy="369332"/>
          </a:xfrm>
          <a:prstGeom prst="rect">
            <a:avLst/>
          </a:prstGeom>
          <a:noFill/>
        </p:spPr>
        <p:txBody>
          <a:bodyPr wrap="none" rtlCol="0">
            <a:spAutoFit/>
          </a:bodyPr>
          <a:lstStyle/>
          <a:p>
            <a:r>
              <a:rPr lang="en-US" b="1" dirty="0" smtClean="0">
                <a:solidFill>
                  <a:srgbClr val="00B0F0"/>
                </a:solidFill>
              </a:rPr>
              <a:t>Polar</a:t>
            </a:r>
            <a:endParaRPr lang="en-US" b="1" dirty="0">
              <a:solidFill>
                <a:srgbClr val="00B0F0"/>
              </a:solidFill>
            </a:endParaRPr>
          </a:p>
        </p:txBody>
      </p:sp>
      <p:sp>
        <p:nvSpPr>
          <p:cNvPr id="10" name="TextBox 9"/>
          <p:cNvSpPr txBox="1"/>
          <p:nvPr/>
        </p:nvSpPr>
        <p:spPr>
          <a:xfrm>
            <a:off x="3685647" y="2722180"/>
            <a:ext cx="1454244" cy="369332"/>
          </a:xfrm>
          <a:prstGeom prst="rect">
            <a:avLst/>
          </a:prstGeom>
          <a:noFill/>
        </p:spPr>
        <p:txBody>
          <a:bodyPr wrap="none" rtlCol="0">
            <a:spAutoFit/>
          </a:bodyPr>
          <a:lstStyle/>
          <a:p>
            <a:r>
              <a:rPr lang="en-US" b="1" dirty="0" smtClean="0">
                <a:solidFill>
                  <a:srgbClr val="C7C432"/>
                </a:solidFill>
              </a:rPr>
              <a:t>Continental</a:t>
            </a:r>
            <a:endParaRPr lang="en-US" b="1" dirty="0">
              <a:solidFill>
                <a:srgbClr val="C7C432"/>
              </a:solidFill>
            </a:endParaRPr>
          </a:p>
        </p:txBody>
      </p:sp>
      <p:sp>
        <p:nvSpPr>
          <p:cNvPr id="11" name="TextBox 10"/>
          <p:cNvSpPr txBox="1"/>
          <p:nvPr/>
        </p:nvSpPr>
        <p:spPr>
          <a:xfrm>
            <a:off x="5825360" y="2709040"/>
            <a:ext cx="1018227" cy="369332"/>
          </a:xfrm>
          <a:prstGeom prst="rect">
            <a:avLst/>
          </a:prstGeom>
          <a:noFill/>
        </p:spPr>
        <p:txBody>
          <a:bodyPr wrap="none" rtlCol="0">
            <a:spAutoFit/>
          </a:bodyPr>
          <a:lstStyle/>
          <a:p>
            <a:r>
              <a:rPr lang="en-US" b="1" dirty="0" smtClean="0">
                <a:solidFill>
                  <a:srgbClr val="00B050"/>
                </a:solidFill>
              </a:rPr>
              <a:t>Coastal</a:t>
            </a:r>
            <a:endParaRPr lang="en-US" b="1" dirty="0">
              <a:solidFill>
                <a:srgbClr val="00B050"/>
              </a:solidFill>
            </a:endParaRPr>
          </a:p>
        </p:txBody>
      </p:sp>
      <p:sp>
        <p:nvSpPr>
          <p:cNvPr id="13" name="TextBox 12"/>
          <p:cNvSpPr txBox="1"/>
          <p:nvPr/>
        </p:nvSpPr>
        <p:spPr>
          <a:xfrm>
            <a:off x="90581" y="6038165"/>
            <a:ext cx="859621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Variability of mountain site absorption may be similar to that at other site types</a:t>
            </a:r>
          </a:p>
          <a:p>
            <a:pPr marL="285750" indent="-285750">
              <a:buFont typeface="Arial" panose="020B0604020202020204" pitchFamily="34" charset="0"/>
              <a:buChar char="•"/>
            </a:pPr>
            <a:r>
              <a:rPr lang="en-US" dirty="0" smtClean="0"/>
              <a:t>Only mountain sites see strong diurnal variation in absorption</a:t>
            </a:r>
            <a:endParaRPr lang="en-US" dirty="0"/>
          </a:p>
        </p:txBody>
      </p:sp>
    </p:spTree>
    <p:extLst>
      <p:ext uri="{BB962C8B-B14F-4D97-AF65-F5344CB8AC3E}">
        <p14:creationId xmlns:p14="http://schemas.microsoft.com/office/powerpoint/2010/main" val="32450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8435"/>
          <a:stretch/>
        </p:blipFill>
        <p:spPr>
          <a:xfrm>
            <a:off x="0" y="4617100"/>
            <a:ext cx="3276600" cy="2240900"/>
          </a:xfrm>
          <a:prstGeom prst="rect">
            <a:avLst/>
          </a:prstGeom>
        </p:spPr>
      </p:pic>
      <p:sp>
        <p:nvSpPr>
          <p:cNvPr id="8" name="TextBox 7"/>
          <p:cNvSpPr txBox="1"/>
          <p:nvPr/>
        </p:nvSpPr>
        <p:spPr>
          <a:xfrm>
            <a:off x="228600" y="185410"/>
            <a:ext cx="8763000" cy="523220"/>
          </a:xfrm>
          <a:prstGeom prst="rect">
            <a:avLst/>
          </a:prstGeom>
          <a:noFill/>
        </p:spPr>
        <p:txBody>
          <a:bodyPr wrap="square" rtlCol="0">
            <a:spAutoFit/>
          </a:bodyPr>
          <a:lstStyle/>
          <a:p>
            <a:pPr algn="ctr"/>
            <a:r>
              <a:rPr lang="en-US" sz="2800" b="1" u="sng" dirty="0" smtClean="0">
                <a:latin typeface="Arial" panose="020B0604020202020204" pitchFamily="34" charset="0"/>
                <a:cs typeface="Arial" panose="020B0604020202020204" pitchFamily="34" charset="0"/>
              </a:rPr>
              <a:t>Motivation</a:t>
            </a:r>
          </a:p>
        </p:txBody>
      </p:sp>
      <p:sp>
        <p:nvSpPr>
          <p:cNvPr id="9" name="TextBox 8"/>
          <p:cNvSpPr txBox="1"/>
          <p:nvPr/>
        </p:nvSpPr>
        <p:spPr>
          <a:xfrm>
            <a:off x="262759" y="1295400"/>
            <a:ext cx="8763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Mountains are an interface between the atmospheric boundary layer and free troposphere.</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Complex terrain </a:t>
            </a:r>
            <a:r>
              <a:rPr lang="en-US" dirty="0" smtClean="0">
                <a:latin typeface="Arial" panose="020B0604020202020204" pitchFamily="34" charset="0"/>
                <a:cs typeface="Arial" panose="020B0604020202020204" pitchFamily="34" charset="0"/>
                <a:sym typeface="Wingdings" panose="05000000000000000000" pitchFamily="2" charset="2"/>
              </a:rPr>
              <a:t></a:t>
            </a:r>
            <a:r>
              <a:rPr lang="en-US" dirty="0" smtClean="0">
                <a:latin typeface="Arial" panose="020B0604020202020204" pitchFamily="34" charset="0"/>
                <a:cs typeface="Arial" panose="020B0604020202020204" pitchFamily="34" charset="0"/>
              </a:rPr>
              <a:t>difficult to parameterize aerosol and atmosphere properties.</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Lag-autocorrelation analysis can tell us about the time scales of mountain aerosols.</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7620" y="4627610"/>
            <a:ext cx="3581400" cy="22409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100" y="4617100"/>
            <a:ext cx="2240900" cy="2240900"/>
          </a:xfrm>
          <a:prstGeom prst="rect">
            <a:avLst/>
          </a:prstGeom>
        </p:spPr>
      </p:pic>
    </p:spTree>
    <p:extLst>
      <p:ext uri="{BB962C8B-B14F-4D97-AF65-F5344CB8AC3E}">
        <p14:creationId xmlns:p14="http://schemas.microsoft.com/office/powerpoint/2010/main" val="1657051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455" b="54375"/>
          <a:stretch/>
        </p:blipFill>
        <p:spPr>
          <a:xfrm>
            <a:off x="1108386" y="307031"/>
            <a:ext cx="6816414" cy="3129000"/>
          </a:xfrm>
          <a:prstGeom prst="rect">
            <a:avLst/>
          </a:prstGeom>
        </p:spPr>
      </p:pic>
      <p:pic>
        <p:nvPicPr>
          <p:cNvPr id="13" name="Picture 12"/>
          <p:cNvPicPr>
            <a:picLocks/>
          </p:cNvPicPr>
          <p:nvPr/>
        </p:nvPicPr>
        <p:blipFill rotWithShape="1">
          <a:blip r:embed="rId4">
            <a:extLst>
              <a:ext uri="{28A0092B-C50C-407E-A947-70E740481C1C}">
                <a14:useLocalDpi xmlns:a14="http://schemas.microsoft.com/office/drawing/2010/main" val="0"/>
              </a:ext>
            </a:extLst>
          </a:blip>
          <a:srcRect b="51106"/>
          <a:stretch/>
        </p:blipFill>
        <p:spPr>
          <a:xfrm>
            <a:off x="-152400" y="3236409"/>
            <a:ext cx="8778240" cy="2637812"/>
          </a:xfrm>
          <a:prstGeom prst="rect">
            <a:avLst/>
          </a:prstGeom>
        </p:spPr>
      </p:pic>
      <p:sp>
        <p:nvSpPr>
          <p:cNvPr id="3" name="TextBox 2"/>
          <p:cNvSpPr txBox="1"/>
          <p:nvPr/>
        </p:nvSpPr>
        <p:spPr>
          <a:xfrm>
            <a:off x="993921" y="0"/>
            <a:ext cx="7476727" cy="523220"/>
          </a:xfrm>
          <a:prstGeom prst="rect">
            <a:avLst/>
          </a:prstGeom>
          <a:noFill/>
        </p:spPr>
        <p:txBody>
          <a:bodyPr wrap="none" rtlCol="0">
            <a:spAutoFit/>
          </a:bodyPr>
          <a:lstStyle/>
          <a:p>
            <a:r>
              <a:rPr lang="en-US" sz="2800" b="1" u="sng" dirty="0" smtClean="0"/>
              <a:t>Scattering – Compare with other site types</a:t>
            </a:r>
            <a:endParaRPr lang="en-US" sz="2800" b="1" u="sng" dirty="0"/>
          </a:p>
        </p:txBody>
      </p:sp>
      <p:sp>
        <p:nvSpPr>
          <p:cNvPr id="5" name="TextBox 4"/>
          <p:cNvSpPr txBox="1"/>
          <p:nvPr/>
        </p:nvSpPr>
        <p:spPr>
          <a:xfrm>
            <a:off x="1600200" y="2710934"/>
            <a:ext cx="761747" cy="369332"/>
          </a:xfrm>
          <a:prstGeom prst="rect">
            <a:avLst/>
          </a:prstGeom>
          <a:noFill/>
        </p:spPr>
        <p:txBody>
          <a:bodyPr wrap="none" rtlCol="0">
            <a:spAutoFit/>
          </a:bodyPr>
          <a:lstStyle/>
          <a:p>
            <a:r>
              <a:rPr lang="en-US" b="1" dirty="0" smtClean="0">
                <a:solidFill>
                  <a:srgbClr val="00B0F0"/>
                </a:solidFill>
              </a:rPr>
              <a:t>Polar</a:t>
            </a:r>
            <a:endParaRPr lang="en-US" b="1" dirty="0">
              <a:solidFill>
                <a:srgbClr val="00B0F0"/>
              </a:solidFill>
            </a:endParaRPr>
          </a:p>
        </p:txBody>
      </p:sp>
      <p:sp>
        <p:nvSpPr>
          <p:cNvPr id="6" name="TextBox 5"/>
          <p:cNvSpPr txBox="1"/>
          <p:nvPr/>
        </p:nvSpPr>
        <p:spPr>
          <a:xfrm>
            <a:off x="3685647" y="2722180"/>
            <a:ext cx="1454244" cy="369332"/>
          </a:xfrm>
          <a:prstGeom prst="rect">
            <a:avLst/>
          </a:prstGeom>
          <a:noFill/>
        </p:spPr>
        <p:txBody>
          <a:bodyPr wrap="none" rtlCol="0">
            <a:spAutoFit/>
          </a:bodyPr>
          <a:lstStyle/>
          <a:p>
            <a:r>
              <a:rPr lang="en-US" b="1" dirty="0" smtClean="0">
                <a:solidFill>
                  <a:srgbClr val="C7C432"/>
                </a:solidFill>
              </a:rPr>
              <a:t>Continental</a:t>
            </a:r>
            <a:endParaRPr lang="en-US" b="1" dirty="0">
              <a:solidFill>
                <a:srgbClr val="C7C432"/>
              </a:solidFill>
            </a:endParaRPr>
          </a:p>
        </p:txBody>
      </p:sp>
      <p:sp>
        <p:nvSpPr>
          <p:cNvPr id="7" name="TextBox 6"/>
          <p:cNvSpPr txBox="1"/>
          <p:nvPr/>
        </p:nvSpPr>
        <p:spPr>
          <a:xfrm>
            <a:off x="5825360" y="2709040"/>
            <a:ext cx="1018227" cy="369332"/>
          </a:xfrm>
          <a:prstGeom prst="rect">
            <a:avLst/>
          </a:prstGeom>
          <a:noFill/>
        </p:spPr>
        <p:txBody>
          <a:bodyPr wrap="none" rtlCol="0">
            <a:spAutoFit/>
          </a:bodyPr>
          <a:lstStyle/>
          <a:p>
            <a:r>
              <a:rPr lang="en-US" b="1" dirty="0" smtClean="0">
                <a:solidFill>
                  <a:srgbClr val="00B050"/>
                </a:solidFill>
              </a:rPr>
              <a:t>Coastal</a:t>
            </a:r>
            <a:endParaRPr lang="en-US" b="1" dirty="0">
              <a:solidFill>
                <a:srgbClr val="00B050"/>
              </a:solidFill>
            </a:endParaRPr>
          </a:p>
        </p:txBody>
      </p:sp>
      <p:sp>
        <p:nvSpPr>
          <p:cNvPr id="10" name="Rectangle 9"/>
          <p:cNvSpPr/>
          <p:nvPr/>
        </p:nvSpPr>
        <p:spPr>
          <a:xfrm>
            <a:off x="1108386" y="533400"/>
            <a:ext cx="6564309" cy="279916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 name="Rectangle 10"/>
          <p:cNvSpPr/>
          <p:nvPr/>
        </p:nvSpPr>
        <p:spPr>
          <a:xfrm>
            <a:off x="2472560" y="3395629"/>
            <a:ext cx="3861914" cy="231937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TextBox 11"/>
          <p:cNvSpPr txBox="1"/>
          <p:nvPr/>
        </p:nvSpPr>
        <p:spPr>
          <a:xfrm>
            <a:off x="122185" y="6096000"/>
            <a:ext cx="92202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Variability of mountain site </a:t>
            </a:r>
            <a:r>
              <a:rPr lang="en-US" dirty="0" smtClean="0"/>
              <a:t>scattering </a:t>
            </a:r>
            <a:r>
              <a:rPr lang="en-US" dirty="0"/>
              <a:t>may be similar to that at other site types</a:t>
            </a:r>
          </a:p>
          <a:p>
            <a:pPr marL="285750" indent="-285750">
              <a:buFont typeface="Arial" panose="020B0604020202020204" pitchFamily="34" charset="0"/>
              <a:buChar char="•"/>
            </a:pPr>
            <a:r>
              <a:rPr lang="en-US" dirty="0" smtClean="0"/>
              <a:t>Only mountain sites see strong diurnal variation in scattering</a:t>
            </a:r>
            <a:endParaRPr lang="en-US" dirty="0"/>
          </a:p>
        </p:txBody>
      </p:sp>
    </p:spTree>
    <p:extLst>
      <p:ext uri="{BB962C8B-B14F-4D97-AF65-F5344CB8AC3E}">
        <p14:creationId xmlns:p14="http://schemas.microsoft.com/office/powerpoint/2010/main" val="30389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36825"/>
            <a:ext cx="5957080" cy="523220"/>
          </a:xfrm>
          <a:prstGeom prst="rect">
            <a:avLst/>
          </a:prstGeom>
          <a:noFill/>
        </p:spPr>
        <p:txBody>
          <a:bodyPr wrap="none" rtlCol="0">
            <a:spAutoFit/>
          </a:bodyPr>
          <a:lstStyle/>
          <a:p>
            <a:r>
              <a:rPr lang="en-US" sz="2800" b="1" u="sng" dirty="0" smtClean="0"/>
              <a:t>Summary of site type comparison</a:t>
            </a:r>
            <a:endParaRPr lang="en-US" sz="2800" b="1" u="sng" dirty="0"/>
          </a:p>
        </p:txBody>
      </p:sp>
      <p:sp>
        <p:nvSpPr>
          <p:cNvPr id="3" name="TextBox 2"/>
          <p:cNvSpPr txBox="1"/>
          <p:nvPr/>
        </p:nvSpPr>
        <p:spPr>
          <a:xfrm>
            <a:off x="653143" y="1001485"/>
            <a:ext cx="8077200" cy="3693319"/>
          </a:xfrm>
          <a:prstGeom prst="rect">
            <a:avLst/>
          </a:prstGeom>
          <a:noFill/>
        </p:spPr>
        <p:txBody>
          <a:bodyPr wrap="square" rtlCol="0">
            <a:spAutoFit/>
          </a:bodyPr>
          <a:lstStyle/>
          <a:p>
            <a:r>
              <a:rPr lang="en-US" dirty="0" smtClean="0"/>
              <a:t>There is a range in the lag-autocorrelation for other site types as well as mountain sites.</a:t>
            </a:r>
          </a:p>
          <a:p>
            <a:endParaRPr lang="en-US" dirty="0"/>
          </a:p>
          <a:p>
            <a:r>
              <a:rPr lang="en-US" dirty="0" smtClean="0"/>
              <a:t>Primary difference: mountain sites are more likely to see stronger diurnal oscillations in all parameters (CN, absorption, scattering).</a:t>
            </a:r>
          </a:p>
          <a:p>
            <a:r>
              <a:rPr lang="en-US" dirty="0" smtClean="0">
                <a:sym typeface="Wingdings" panose="05000000000000000000" pitchFamily="2" charset="2"/>
              </a:rPr>
              <a:t>this is likely upslope/downslope flow driven.</a:t>
            </a:r>
          </a:p>
          <a:p>
            <a:endParaRPr lang="en-US" dirty="0">
              <a:sym typeface="Wingdings" panose="05000000000000000000" pitchFamily="2" charset="2"/>
            </a:endParaRPr>
          </a:p>
          <a:p>
            <a:r>
              <a:rPr lang="en-US" dirty="0" smtClean="0">
                <a:sym typeface="Wingdings" panose="05000000000000000000" pitchFamily="2" charset="2"/>
              </a:rPr>
              <a:t>However, there is no obviously distinct characteristic of mountain sites.</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r>
              <a:rPr lang="en-US" u="sng" dirty="0">
                <a:sym typeface="Wingdings" panose="05000000000000000000" pitchFamily="2" charset="2"/>
              </a:rPr>
              <a:t>Future work</a:t>
            </a:r>
          </a:p>
          <a:p>
            <a:r>
              <a:rPr lang="en-US" dirty="0" smtClean="0">
                <a:sym typeface="Wingdings" panose="05000000000000000000" pitchFamily="2" charset="2"/>
              </a:rPr>
              <a:t>Compare with other non-mountain sites (e.g., NOAA federated network sites)</a:t>
            </a:r>
          </a:p>
        </p:txBody>
      </p:sp>
    </p:spTree>
    <p:extLst>
      <p:ext uri="{BB962C8B-B14F-4D97-AF65-F5344CB8AC3E}">
        <p14:creationId xmlns:p14="http://schemas.microsoft.com/office/powerpoint/2010/main" val="473896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6595075" cy="523220"/>
          </a:xfrm>
          <a:prstGeom prst="rect">
            <a:avLst/>
          </a:prstGeom>
          <a:noFill/>
        </p:spPr>
        <p:txBody>
          <a:bodyPr wrap="none" rtlCol="0">
            <a:spAutoFit/>
          </a:bodyPr>
          <a:lstStyle/>
          <a:p>
            <a:r>
              <a:rPr lang="en-US" sz="2800" b="1" u="sng" dirty="0" smtClean="0"/>
              <a:t>Conclusions/implications/future work</a:t>
            </a:r>
            <a:endParaRPr lang="en-US" sz="2800" b="1" u="sng" dirty="0"/>
          </a:p>
        </p:txBody>
      </p:sp>
      <p:sp>
        <p:nvSpPr>
          <p:cNvPr id="4" name="Rectangle 3"/>
          <p:cNvSpPr/>
          <p:nvPr/>
        </p:nvSpPr>
        <p:spPr>
          <a:xfrm>
            <a:off x="97137" y="4572000"/>
            <a:ext cx="8991600" cy="1754326"/>
          </a:xfrm>
          <a:prstGeom prst="rect">
            <a:avLst/>
          </a:prstGeom>
        </p:spPr>
        <p:txBody>
          <a:bodyPr wrap="square">
            <a:spAutoFit/>
          </a:bodyPr>
          <a:lstStyle/>
          <a:p>
            <a:pPr marL="285750" indent="-285750">
              <a:buFont typeface="Arial" panose="020B0604020202020204" pitchFamily="34" charset="0"/>
              <a:buChar char="•"/>
            </a:pPr>
            <a:r>
              <a:rPr lang="en-US" dirty="0">
                <a:sym typeface="Wingdings" panose="05000000000000000000" pitchFamily="2" charset="2"/>
              </a:rPr>
              <a:t>Size distributions can help identify processes vs transport (e.g., </a:t>
            </a:r>
            <a:r>
              <a:rPr lang="en-US" dirty="0" err="1" smtClean="0">
                <a:sym typeface="Wingdings" panose="05000000000000000000" pitchFamily="2" charset="2"/>
              </a:rPr>
              <a:t>Wehner</a:t>
            </a:r>
            <a:r>
              <a:rPr lang="en-US" dirty="0" smtClean="0">
                <a:sym typeface="Wingdings" panose="05000000000000000000" pitchFamily="2" charset="2"/>
              </a:rPr>
              <a:t> </a:t>
            </a:r>
            <a:r>
              <a:rPr lang="en-US" dirty="0">
                <a:sym typeface="Wingdings" panose="05000000000000000000" pitchFamily="2" charset="2"/>
              </a:rPr>
              <a:t>et al and </a:t>
            </a:r>
            <a:r>
              <a:rPr lang="en-US" dirty="0" err="1" smtClean="0">
                <a:sym typeface="Wingdings" panose="05000000000000000000" pitchFamily="2" charset="2"/>
              </a:rPr>
              <a:t>Heintzenberg</a:t>
            </a:r>
            <a:r>
              <a:rPr lang="en-US" dirty="0" smtClean="0">
                <a:sym typeface="Wingdings" panose="05000000000000000000" pitchFamily="2" charset="2"/>
              </a:rPr>
              <a:t> et al)</a:t>
            </a:r>
          </a:p>
          <a:p>
            <a:pPr marL="285750" indent="-285750">
              <a:buFont typeface="Arial" panose="020B0604020202020204" pitchFamily="34" charset="0"/>
              <a:buChar char="•"/>
            </a:pPr>
            <a:r>
              <a:rPr lang="en-US" dirty="0" smtClean="0">
                <a:sym typeface="Wingdings" panose="05000000000000000000" pitchFamily="2" charset="2"/>
              </a:rPr>
              <a:t>How do other aerosol parameters (albedo, angstrom exponent, etc.) look?</a:t>
            </a:r>
          </a:p>
          <a:p>
            <a:pPr marL="285750" indent="-285750">
              <a:buFont typeface="Arial" panose="020B0604020202020204" pitchFamily="34" charset="0"/>
              <a:buChar char="•"/>
            </a:pPr>
            <a:r>
              <a:rPr lang="en-US" dirty="0" smtClean="0">
                <a:sym typeface="Wingdings" panose="05000000000000000000" pitchFamily="2" charset="2"/>
              </a:rPr>
              <a:t>Seasonality of </a:t>
            </a:r>
            <a:r>
              <a:rPr lang="en-US" dirty="0" err="1" smtClean="0">
                <a:sym typeface="Wingdings" panose="05000000000000000000" pitchFamily="2" charset="2"/>
              </a:rPr>
              <a:t>persistance</a:t>
            </a:r>
            <a:endParaRPr lang="en-US" dirty="0" smtClean="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Paper using NOAA network sites is in the works (suite of mountain, coastal, polar, continental sites)</a:t>
            </a:r>
            <a:endParaRPr lang="en-US" dirty="0"/>
          </a:p>
        </p:txBody>
      </p:sp>
      <p:sp>
        <p:nvSpPr>
          <p:cNvPr id="5" name="TextBox 4"/>
          <p:cNvSpPr txBox="1"/>
          <p:nvPr/>
        </p:nvSpPr>
        <p:spPr>
          <a:xfrm>
            <a:off x="754867" y="1143000"/>
            <a:ext cx="8000908" cy="2308324"/>
          </a:xfrm>
          <a:prstGeom prst="rect">
            <a:avLst/>
          </a:prstGeom>
          <a:noFill/>
        </p:spPr>
        <p:txBody>
          <a:bodyPr wrap="none" rtlCol="0">
            <a:spAutoFit/>
          </a:bodyPr>
          <a:lstStyle/>
          <a:p>
            <a:pPr marL="285750" indent="-285750">
              <a:buFont typeface="Arial" panose="020B0604020202020204" pitchFamily="34" charset="0"/>
              <a:buChar char="•"/>
            </a:pPr>
            <a:r>
              <a:rPr lang="en-US" dirty="0" smtClean="0"/>
              <a:t>Mountain top measurements have widely varying time scales</a:t>
            </a:r>
          </a:p>
          <a:p>
            <a:endParaRPr lang="en-US" dirty="0"/>
          </a:p>
          <a:p>
            <a:pPr marL="285750" indent="-285750">
              <a:buFont typeface="Arial" panose="020B0604020202020204" pitchFamily="34" charset="0"/>
              <a:buChar char="•"/>
            </a:pPr>
            <a:r>
              <a:rPr lang="en-US" dirty="0" smtClean="0"/>
              <a:t>Aerosol parameters may have different time scales at the same 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Mountain sites tend to have stronger diurnal patterns than other site types</a:t>
            </a:r>
            <a:endParaRPr lang="en-US" dirty="0"/>
          </a:p>
          <a:p>
            <a:r>
              <a:rPr lang="en-US" dirty="0" smtClean="0">
                <a:sym typeface="Wingdings" panose="05000000000000000000" pitchFamily="2" charset="2"/>
              </a:rPr>
              <a:t>    </a:t>
            </a:r>
            <a:r>
              <a:rPr lang="en-US" dirty="0" smtClean="0"/>
              <a:t>Critical </a:t>
            </a:r>
            <a:r>
              <a:rPr lang="en-US" dirty="0"/>
              <a:t>how FT air is filtered from BL and </a:t>
            </a:r>
            <a:r>
              <a:rPr lang="en-US" dirty="0" err="1"/>
              <a:t>orographically</a:t>
            </a:r>
            <a:r>
              <a:rPr lang="en-US" dirty="0"/>
              <a:t> lifted BL air </a:t>
            </a:r>
            <a:endParaRPr lang="en-US" dirty="0" smtClean="0"/>
          </a:p>
          <a:p>
            <a:r>
              <a:rPr lang="en-US" dirty="0" smtClean="0">
                <a:sym typeface="Wingdings" panose="05000000000000000000" pitchFamily="2" charset="2"/>
              </a:rPr>
              <a:t>    </a:t>
            </a:r>
            <a:r>
              <a:rPr lang="en-US" dirty="0" smtClean="0"/>
              <a:t>Care must be taken when comparing data sets on different time scales</a:t>
            </a:r>
          </a:p>
          <a:p>
            <a:pPr marL="285750" indent="-285750">
              <a:buFont typeface="Arial" panose="020B0604020202020204" pitchFamily="34" charset="0"/>
              <a:buChar char="•"/>
            </a:pPr>
            <a:endParaRPr lang="en-US" dirty="0"/>
          </a:p>
        </p:txBody>
      </p:sp>
      <p:sp>
        <p:nvSpPr>
          <p:cNvPr id="6" name="TextBox 5"/>
          <p:cNvSpPr txBox="1"/>
          <p:nvPr/>
        </p:nvSpPr>
        <p:spPr>
          <a:xfrm>
            <a:off x="3657600" y="4191000"/>
            <a:ext cx="1505540" cy="369332"/>
          </a:xfrm>
          <a:prstGeom prst="rect">
            <a:avLst/>
          </a:prstGeom>
          <a:noFill/>
        </p:spPr>
        <p:txBody>
          <a:bodyPr wrap="none" rtlCol="0">
            <a:spAutoFit/>
          </a:bodyPr>
          <a:lstStyle/>
          <a:p>
            <a:r>
              <a:rPr lang="en-US" b="1" u="sng" dirty="0" smtClean="0"/>
              <a:t>Future work</a:t>
            </a:r>
          </a:p>
        </p:txBody>
      </p:sp>
    </p:spTree>
    <p:extLst>
      <p:ext uri="{BB962C8B-B14F-4D97-AF65-F5344CB8AC3E}">
        <p14:creationId xmlns:p14="http://schemas.microsoft.com/office/powerpoint/2010/main" val="2644805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352800"/>
            <a:ext cx="2561920" cy="523220"/>
          </a:xfrm>
          <a:prstGeom prst="rect">
            <a:avLst/>
          </a:prstGeom>
          <a:noFill/>
        </p:spPr>
        <p:txBody>
          <a:bodyPr wrap="none" rtlCol="0">
            <a:spAutoFit/>
          </a:bodyPr>
          <a:lstStyle/>
          <a:p>
            <a:r>
              <a:rPr lang="en-US" sz="2800" b="1" u="sng" dirty="0" smtClean="0"/>
              <a:t>Extra slides…</a:t>
            </a:r>
            <a:endParaRPr lang="en-US" sz="2800" b="1" u="sng" dirty="0"/>
          </a:p>
        </p:txBody>
      </p:sp>
    </p:spTree>
    <p:extLst>
      <p:ext uri="{BB962C8B-B14F-4D97-AF65-F5344CB8AC3E}">
        <p14:creationId xmlns:p14="http://schemas.microsoft.com/office/powerpoint/2010/main" val="2194061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3514451"/>
              </p:ext>
            </p:extLst>
          </p:nvPr>
        </p:nvGraphicFramePr>
        <p:xfrm>
          <a:off x="1524000" y="914400"/>
          <a:ext cx="5943600" cy="5836916"/>
        </p:xfrm>
        <a:graphic>
          <a:graphicData uri="http://schemas.openxmlformats.org/drawingml/2006/table">
            <a:tbl>
              <a:tblPr firstRow="1" bandRow="1">
                <a:tableStyleId>{5C22544A-7EE6-4342-B048-85BDC9FD1C3A}</a:tableStyleId>
              </a:tblPr>
              <a:tblGrid>
                <a:gridCol w="1188720"/>
                <a:gridCol w="1188720"/>
                <a:gridCol w="1188720"/>
                <a:gridCol w="1188720"/>
                <a:gridCol w="1188720"/>
              </a:tblGrid>
              <a:tr h="343348">
                <a:tc>
                  <a:txBody>
                    <a:bodyPr/>
                    <a:lstStyle/>
                    <a:p>
                      <a:r>
                        <a:rPr lang="en-US" sz="1600" dirty="0" smtClean="0"/>
                        <a:t>SITE</a:t>
                      </a:r>
                      <a:endParaRPr lang="en-US" sz="1600" dirty="0"/>
                    </a:p>
                  </a:txBody>
                  <a:tcPr/>
                </a:tc>
                <a:tc>
                  <a:txBody>
                    <a:bodyPr/>
                    <a:lstStyle/>
                    <a:p>
                      <a:r>
                        <a:rPr lang="en-US" sz="1600" dirty="0" smtClean="0"/>
                        <a:t>Number</a:t>
                      </a:r>
                      <a:endParaRPr lang="en-US" sz="1600" dirty="0"/>
                    </a:p>
                  </a:txBody>
                  <a:tcPr/>
                </a:tc>
                <a:tc>
                  <a:txBody>
                    <a:bodyPr/>
                    <a:lstStyle/>
                    <a:p>
                      <a:r>
                        <a:rPr lang="en-US" sz="1600" dirty="0" smtClean="0"/>
                        <a:t>Absorb.</a:t>
                      </a:r>
                      <a:endParaRPr lang="en-US" sz="1600" dirty="0"/>
                    </a:p>
                  </a:txBody>
                  <a:tcPr/>
                </a:tc>
                <a:tc>
                  <a:txBody>
                    <a:bodyPr/>
                    <a:lstStyle/>
                    <a:p>
                      <a:r>
                        <a:rPr lang="en-US" sz="1600" dirty="0" smtClean="0"/>
                        <a:t>Scatter</a:t>
                      </a:r>
                      <a:endParaRPr lang="en-US" sz="1600" dirty="0"/>
                    </a:p>
                  </a:txBody>
                  <a:tcPr/>
                </a:tc>
                <a:tc>
                  <a:txBody>
                    <a:bodyPr/>
                    <a:lstStyle/>
                    <a:p>
                      <a:endParaRPr lang="en-US" sz="1600"/>
                    </a:p>
                  </a:txBody>
                  <a:tcPr/>
                </a:tc>
              </a:tr>
              <a:tr h="343348">
                <a:tc>
                  <a:txBody>
                    <a:bodyPr/>
                    <a:lstStyle/>
                    <a:p>
                      <a:r>
                        <a:rPr lang="en-US" sz="1600" dirty="0" smtClean="0"/>
                        <a:t>BEO</a:t>
                      </a:r>
                      <a:endParaRPr lang="en-US" sz="1600" dirty="0"/>
                    </a:p>
                  </a:txBody>
                  <a:tcPr/>
                </a:tc>
                <a:tc>
                  <a:txBody>
                    <a:bodyPr/>
                    <a:lstStyle/>
                    <a:p>
                      <a:pPr algn="ctr"/>
                      <a:r>
                        <a:rPr lang="en-US" sz="1600" dirty="0" smtClean="0"/>
                        <a:t>DMPS</a:t>
                      </a:r>
                      <a:endParaRPr lang="en-US" sz="1600" dirty="0"/>
                    </a:p>
                  </a:txBody>
                  <a:tcPr/>
                </a:tc>
                <a:tc>
                  <a:txBody>
                    <a:bodyPr/>
                    <a:lstStyle/>
                    <a:p>
                      <a:pPr algn="ctr"/>
                      <a:r>
                        <a:rPr lang="en-US" sz="1600" dirty="0" smtClean="0"/>
                        <a:t>CLAP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a:p>
                  </a:txBody>
                  <a:tcPr/>
                </a:tc>
              </a:tr>
              <a:tr h="343348">
                <a:tc>
                  <a:txBody>
                    <a:bodyPr/>
                    <a:lstStyle/>
                    <a:p>
                      <a:r>
                        <a:rPr lang="en-US" sz="1600" dirty="0" smtClean="0"/>
                        <a:t>CHC</a:t>
                      </a:r>
                      <a:endParaRPr lang="en-US" sz="1600" dirty="0"/>
                    </a:p>
                  </a:txBody>
                  <a:tcPr/>
                </a:tc>
                <a:tc>
                  <a:txBody>
                    <a:bodyPr/>
                    <a:lstStyle/>
                    <a:p>
                      <a:pPr algn="ctr"/>
                      <a:r>
                        <a:rPr lang="en-US" sz="1600" dirty="0" smtClean="0"/>
                        <a:t>SMPS</a:t>
                      </a:r>
                      <a:endParaRPr lang="en-US" sz="1600" dirty="0"/>
                    </a:p>
                  </a:txBody>
                  <a:tcPr/>
                </a:tc>
                <a:tc>
                  <a:txBody>
                    <a:bodyPr/>
                    <a:lstStyle/>
                    <a:p>
                      <a:pPr algn="ctr"/>
                      <a:r>
                        <a:rPr lang="en-US" sz="1600" dirty="0" smtClean="0"/>
                        <a:t>MAAP</a:t>
                      </a:r>
                      <a:endParaRPr lang="en-US" sz="1600" dirty="0"/>
                    </a:p>
                  </a:txBody>
                  <a:tcPr/>
                </a:tc>
                <a:tc>
                  <a:txBody>
                    <a:bodyPr/>
                    <a:lstStyle/>
                    <a:p>
                      <a:pPr algn="ctr"/>
                      <a:r>
                        <a:rPr lang="en-US" sz="1600" dirty="0" err="1" smtClean="0"/>
                        <a:t>Ecotech</a:t>
                      </a:r>
                      <a:endParaRPr lang="en-US" sz="1600" dirty="0"/>
                    </a:p>
                  </a:txBody>
                  <a:tcPr/>
                </a:tc>
                <a:tc>
                  <a:txBody>
                    <a:bodyPr/>
                    <a:lstStyle/>
                    <a:p>
                      <a:pPr algn="ctr"/>
                      <a:endParaRPr lang="en-US" sz="1600"/>
                    </a:p>
                  </a:txBody>
                  <a:tcPr/>
                </a:tc>
              </a:tr>
              <a:tr h="343348">
                <a:tc>
                  <a:txBody>
                    <a:bodyPr/>
                    <a:lstStyle/>
                    <a:p>
                      <a:r>
                        <a:rPr lang="en-US" sz="1600" dirty="0" smtClean="0"/>
                        <a:t>CMN</a:t>
                      </a:r>
                      <a:endParaRPr lang="en-US" sz="1600" dirty="0"/>
                    </a:p>
                  </a:txBody>
                  <a:tcPr/>
                </a:tc>
                <a:tc>
                  <a:txBody>
                    <a:bodyPr/>
                    <a:lstStyle/>
                    <a:p>
                      <a:pPr algn="ctr"/>
                      <a:r>
                        <a:rPr lang="en-US" sz="1600" dirty="0" smtClean="0"/>
                        <a:t>3772</a:t>
                      </a:r>
                      <a:endParaRPr lang="en-US" sz="1600" dirty="0"/>
                    </a:p>
                  </a:txBody>
                  <a:tcPr/>
                </a:tc>
                <a:tc>
                  <a:txBody>
                    <a:bodyPr/>
                    <a:lstStyle/>
                    <a:p>
                      <a:pPr algn="ctr"/>
                      <a:r>
                        <a:rPr lang="en-US" sz="1600" dirty="0" smtClean="0"/>
                        <a:t>MAAP</a:t>
                      </a:r>
                      <a:endParaRPr lang="en-US" sz="1600" dirty="0"/>
                    </a:p>
                  </a:txBody>
                  <a:tcPr/>
                </a:tc>
                <a:tc>
                  <a:txBody>
                    <a:bodyPr/>
                    <a:lstStyle/>
                    <a:p>
                      <a:pPr algn="ctr"/>
                      <a:r>
                        <a:rPr lang="en-US" sz="1600" dirty="0" err="1" smtClean="0"/>
                        <a:t>Ecotech</a:t>
                      </a:r>
                      <a:endParaRPr lang="en-US" sz="1600" dirty="0"/>
                    </a:p>
                  </a:txBody>
                  <a:tcPr/>
                </a:tc>
                <a:tc>
                  <a:txBody>
                    <a:bodyPr/>
                    <a:lstStyle/>
                    <a:p>
                      <a:pPr algn="ctr"/>
                      <a:endParaRPr lang="en-US" sz="1600"/>
                    </a:p>
                  </a:txBody>
                  <a:tcPr/>
                </a:tc>
              </a:tr>
              <a:tr h="343348">
                <a:tc>
                  <a:txBody>
                    <a:bodyPr/>
                    <a:lstStyle/>
                    <a:p>
                      <a:r>
                        <a:rPr lang="en-US" sz="1600" dirty="0" smtClean="0"/>
                        <a:t>IZA</a:t>
                      </a:r>
                      <a:endParaRPr lang="en-US" sz="1600" dirty="0"/>
                    </a:p>
                  </a:txBody>
                  <a:tcPr/>
                </a:tc>
                <a:tc>
                  <a:txBody>
                    <a:bodyPr/>
                    <a:lstStyle/>
                    <a:p>
                      <a:pPr algn="ctr"/>
                      <a:r>
                        <a:rPr lang="en-US" sz="1600" dirty="0" smtClean="0"/>
                        <a:t>3025</a:t>
                      </a:r>
                      <a:endParaRPr lang="en-US" sz="1600" dirty="0"/>
                    </a:p>
                  </a:txBody>
                  <a:tcPr/>
                </a:tc>
                <a:tc>
                  <a:txBody>
                    <a:bodyPr/>
                    <a:lstStyle/>
                    <a:p>
                      <a:pPr algn="ctr"/>
                      <a:r>
                        <a:rPr lang="en-US" sz="1600" dirty="0" smtClean="0"/>
                        <a:t>MAAP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a:p>
                  </a:txBody>
                  <a:tcPr/>
                </a:tc>
              </a:tr>
              <a:tr h="343348">
                <a:tc>
                  <a:txBody>
                    <a:bodyPr/>
                    <a:lstStyle/>
                    <a:p>
                      <a:r>
                        <a:rPr lang="en-US" sz="1600" dirty="0" smtClean="0"/>
                        <a:t>JFJ</a:t>
                      </a:r>
                      <a:endParaRPr lang="en-US" sz="1600" dirty="0"/>
                    </a:p>
                  </a:txBody>
                  <a:tcPr/>
                </a:tc>
                <a:tc>
                  <a:txBody>
                    <a:bodyPr/>
                    <a:lstStyle/>
                    <a:p>
                      <a:pPr algn="ctr"/>
                      <a:r>
                        <a:rPr lang="en-US" sz="1600" dirty="0" smtClean="0"/>
                        <a:t>3010</a:t>
                      </a:r>
                      <a:endParaRPr lang="en-US" sz="1600" dirty="0"/>
                    </a:p>
                  </a:txBody>
                  <a:tcPr/>
                </a:tc>
                <a:tc>
                  <a:txBody>
                    <a:bodyPr/>
                    <a:lstStyle/>
                    <a:p>
                      <a:pPr algn="ctr"/>
                      <a:r>
                        <a:rPr lang="en-US" sz="1600" dirty="0" err="1" smtClean="0"/>
                        <a:t>Aeth</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a:p>
                  </a:txBody>
                  <a:tcPr/>
                </a:tc>
              </a:tr>
              <a:tr h="343348">
                <a:tc>
                  <a:txBody>
                    <a:bodyPr/>
                    <a:lstStyle/>
                    <a:p>
                      <a:r>
                        <a:rPr lang="en-US" sz="1600" dirty="0" smtClean="0"/>
                        <a:t>LLN</a:t>
                      </a:r>
                      <a:endParaRPr lang="en-US" sz="1600" dirty="0"/>
                    </a:p>
                  </a:txBody>
                  <a:tcPr/>
                </a:tc>
                <a:tc>
                  <a:txBody>
                    <a:bodyPr/>
                    <a:lstStyle/>
                    <a:p>
                      <a:pPr algn="ctr"/>
                      <a:r>
                        <a:rPr lang="en-US" sz="1600" dirty="0" smtClean="0"/>
                        <a:t>3010</a:t>
                      </a:r>
                      <a:endParaRPr lang="en-US" sz="1600" dirty="0"/>
                    </a:p>
                  </a:txBody>
                  <a:tcPr/>
                </a:tc>
                <a:tc>
                  <a:txBody>
                    <a:bodyPr/>
                    <a:lstStyle/>
                    <a:p>
                      <a:pPr algn="ctr"/>
                      <a:r>
                        <a:rPr lang="en-US" sz="1600" dirty="0" smtClean="0"/>
                        <a:t>PSAP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a:p>
                  </a:txBody>
                  <a:tcPr/>
                </a:tc>
              </a:tr>
              <a:tr h="343348">
                <a:tc>
                  <a:txBody>
                    <a:bodyPr/>
                    <a:lstStyle/>
                    <a:p>
                      <a:r>
                        <a:rPr lang="en-US" sz="1600" dirty="0" smtClean="0"/>
                        <a:t>MLO</a:t>
                      </a:r>
                      <a:endParaRPr lang="en-US" sz="1600" dirty="0"/>
                    </a:p>
                  </a:txBody>
                  <a:tcPr/>
                </a:tc>
                <a:tc>
                  <a:txBody>
                    <a:bodyPr/>
                    <a:lstStyle/>
                    <a:p>
                      <a:pPr algn="ctr"/>
                      <a:r>
                        <a:rPr lang="en-US" sz="1600" dirty="0" smtClean="0"/>
                        <a:t>3760</a:t>
                      </a:r>
                      <a:endParaRPr lang="en-US" sz="1600" dirty="0"/>
                    </a:p>
                  </a:txBody>
                  <a:tcPr/>
                </a:tc>
                <a:tc>
                  <a:txBody>
                    <a:bodyPr/>
                    <a:lstStyle/>
                    <a:p>
                      <a:pPr algn="ctr"/>
                      <a:r>
                        <a:rPr lang="en-US" sz="1600" dirty="0" smtClean="0"/>
                        <a:t>PSAP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a:p>
                  </a:txBody>
                  <a:tcPr/>
                </a:tc>
              </a:tr>
              <a:tr h="343348">
                <a:tc>
                  <a:txBody>
                    <a:bodyPr/>
                    <a:lstStyle/>
                    <a:p>
                      <a:r>
                        <a:rPr lang="en-US" sz="1600" dirty="0" smtClean="0"/>
                        <a:t>PIC</a:t>
                      </a:r>
                      <a:endParaRPr lang="en-US" sz="1600" dirty="0"/>
                    </a:p>
                  </a:txBody>
                  <a:tcPr/>
                </a:tc>
                <a:tc>
                  <a:txBody>
                    <a:bodyPr/>
                    <a:lstStyle/>
                    <a:p>
                      <a:pPr algn="ctr"/>
                      <a:r>
                        <a:rPr lang="en-US" sz="1600" dirty="0" smtClean="0"/>
                        <a:t>3010</a:t>
                      </a:r>
                      <a:endParaRPr lang="en-US" sz="1600" dirty="0"/>
                    </a:p>
                  </a:txBody>
                  <a:tcPr/>
                </a:tc>
                <a:tc>
                  <a:txBody>
                    <a:bodyPr/>
                    <a:lstStyle/>
                    <a:p>
                      <a:pPr algn="ctr"/>
                      <a:r>
                        <a:rPr lang="en-US" sz="1600" dirty="0" smtClean="0"/>
                        <a:t>PSAP</a:t>
                      </a:r>
                      <a:endParaRPr lang="en-US" sz="1600" dirty="0"/>
                    </a:p>
                  </a:txBody>
                  <a:tcPr/>
                </a:tc>
                <a:tc>
                  <a:txBody>
                    <a:bodyPr/>
                    <a:lstStyle/>
                    <a:p>
                      <a:pPr algn="ctr"/>
                      <a:r>
                        <a:rPr lang="en-US" sz="1600" dirty="0" smtClean="0"/>
                        <a:t>DMPS</a:t>
                      </a:r>
                      <a:endParaRPr lang="en-US" sz="1600" dirty="0"/>
                    </a:p>
                  </a:txBody>
                  <a:tcPr/>
                </a:tc>
                <a:tc>
                  <a:txBody>
                    <a:bodyPr/>
                    <a:lstStyle/>
                    <a:p>
                      <a:pPr algn="ctr"/>
                      <a:endParaRPr lang="en-US" sz="1600"/>
                    </a:p>
                  </a:txBody>
                  <a:tcPr/>
                </a:tc>
              </a:tr>
              <a:tr h="343348">
                <a:tc>
                  <a:txBody>
                    <a:bodyPr/>
                    <a:lstStyle/>
                    <a:p>
                      <a:r>
                        <a:rPr lang="en-US" sz="1600" dirty="0" smtClean="0"/>
                        <a:t>PYR</a:t>
                      </a:r>
                      <a:endParaRPr lang="en-US" sz="1600" dirty="0"/>
                    </a:p>
                  </a:txBody>
                  <a:tcPr/>
                </a:tc>
                <a:tc>
                  <a:txBody>
                    <a:bodyPr/>
                    <a:lstStyle/>
                    <a:p>
                      <a:pPr algn="ctr"/>
                      <a:r>
                        <a:rPr lang="en-US" sz="1600" dirty="0" smtClean="0"/>
                        <a:t>SMPS</a:t>
                      </a:r>
                      <a:endParaRPr lang="en-US" sz="1600" dirty="0"/>
                    </a:p>
                  </a:txBody>
                  <a:tcPr/>
                </a:tc>
                <a:tc>
                  <a:txBody>
                    <a:bodyPr/>
                    <a:lstStyle/>
                    <a:p>
                      <a:pPr algn="ctr"/>
                      <a:r>
                        <a:rPr lang="en-US" sz="1600" dirty="0" smtClean="0"/>
                        <a:t>MAAP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a:p>
                  </a:txBody>
                  <a:tcPr/>
                </a:tc>
              </a:tr>
              <a:tr h="343348">
                <a:tc>
                  <a:txBody>
                    <a:bodyPr/>
                    <a:lstStyle/>
                    <a:p>
                      <a:r>
                        <a:rPr lang="en-US" sz="1600" dirty="0" smtClean="0"/>
                        <a:t>SPL</a:t>
                      </a:r>
                      <a:endParaRPr lang="en-US" sz="1600" dirty="0"/>
                    </a:p>
                  </a:txBody>
                  <a:tcPr/>
                </a:tc>
                <a:tc>
                  <a:txBody>
                    <a:bodyPr/>
                    <a:lstStyle/>
                    <a:p>
                      <a:pPr algn="ctr"/>
                      <a:r>
                        <a:rPr lang="en-US" sz="1600" dirty="0" smtClean="0"/>
                        <a:t>3010</a:t>
                      </a:r>
                      <a:endParaRPr lang="en-US" sz="1600" dirty="0"/>
                    </a:p>
                  </a:txBody>
                  <a:tcPr/>
                </a:tc>
                <a:tc>
                  <a:txBody>
                    <a:bodyPr/>
                    <a:lstStyle/>
                    <a:p>
                      <a:pPr algn="ctr"/>
                      <a:r>
                        <a:rPr lang="en-US" sz="1600" dirty="0" smtClean="0"/>
                        <a:t>PSAP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dirty="0"/>
                    </a:p>
                  </a:txBody>
                  <a:tcPr/>
                </a:tc>
              </a:tr>
              <a:tr h="343348">
                <a:tc>
                  <a:txBody>
                    <a:bodyPr/>
                    <a:lstStyle/>
                    <a:p>
                      <a:r>
                        <a:rPr lang="en-US" sz="1600" dirty="0" smtClean="0"/>
                        <a:t>SPO</a:t>
                      </a:r>
                      <a:endParaRPr lang="en-US" sz="1600" dirty="0"/>
                    </a:p>
                  </a:txBody>
                  <a:tcPr/>
                </a:tc>
                <a:tc>
                  <a:txBody>
                    <a:bodyPr/>
                    <a:lstStyle/>
                    <a:p>
                      <a:pPr algn="ctr"/>
                      <a:r>
                        <a:rPr lang="en-US" sz="1600" dirty="0" smtClean="0"/>
                        <a:t>3760</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dirty="0"/>
                    </a:p>
                  </a:txBody>
                  <a:tcPr/>
                </a:tc>
              </a:tr>
              <a:tr h="343348">
                <a:tc>
                  <a:txBody>
                    <a:bodyPr/>
                    <a:lstStyle/>
                    <a:p>
                      <a:r>
                        <a:rPr lang="en-US" sz="1600" dirty="0" smtClean="0"/>
                        <a:t>SUM</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PSAP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dirty="0"/>
                    </a:p>
                  </a:txBody>
                  <a:tcPr/>
                </a:tc>
              </a:tr>
              <a:tr h="343348">
                <a:tc>
                  <a:txBody>
                    <a:bodyPr/>
                    <a:lstStyle/>
                    <a:p>
                      <a:r>
                        <a:rPr lang="en-US" sz="1600" dirty="0" smtClean="0"/>
                        <a:t>TLL</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err="1" smtClean="0"/>
                        <a:t>Aeth</a:t>
                      </a:r>
                      <a:endParaRPr lang="en-US" sz="1600" dirty="0"/>
                    </a:p>
                  </a:txBody>
                  <a:tcPr/>
                </a:tc>
                <a:tc>
                  <a:txBody>
                    <a:bodyPr/>
                    <a:lstStyle/>
                    <a:p>
                      <a:pPr algn="ctr"/>
                      <a:r>
                        <a:rPr lang="en-US" sz="1600" dirty="0" err="1" smtClean="0"/>
                        <a:t>Ecotech</a:t>
                      </a:r>
                      <a:endParaRPr lang="en-US" sz="1600" dirty="0"/>
                    </a:p>
                  </a:txBody>
                  <a:tcPr/>
                </a:tc>
                <a:tc>
                  <a:txBody>
                    <a:bodyPr/>
                    <a:lstStyle/>
                    <a:p>
                      <a:pPr algn="ctr"/>
                      <a:endParaRPr lang="en-US" sz="1600" dirty="0"/>
                    </a:p>
                  </a:txBody>
                  <a:tcPr/>
                </a:tc>
              </a:tr>
              <a:tr h="343348">
                <a:tc>
                  <a:txBody>
                    <a:bodyPr/>
                    <a:lstStyle/>
                    <a:p>
                      <a:r>
                        <a:rPr lang="en-US" sz="1600" dirty="0" smtClean="0"/>
                        <a:t>WHI</a:t>
                      </a:r>
                      <a:endParaRPr lang="en-US" sz="1600" dirty="0"/>
                    </a:p>
                  </a:txBody>
                  <a:tcPr/>
                </a:tc>
                <a:tc>
                  <a:txBody>
                    <a:bodyPr/>
                    <a:lstStyle/>
                    <a:p>
                      <a:pPr algn="ctr"/>
                      <a:r>
                        <a:rPr lang="en-US" sz="1600" dirty="0" smtClean="0"/>
                        <a:t>3022</a:t>
                      </a:r>
                      <a:endParaRPr lang="en-US" sz="1600" dirty="0"/>
                    </a:p>
                  </a:txBody>
                  <a:tcPr/>
                </a:tc>
                <a:tc>
                  <a:txBody>
                    <a:bodyPr/>
                    <a:lstStyle/>
                    <a:p>
                      <a:pPr algn="ctr"/>
                      <a:r>
                        <a:rPr lang="en-US" sz="1600" dirty="0" smtClean="0"/>
                        <a:t>PSAP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dirty="0"/>
                    </a:p>
                  </a:txBody>
                  <a:tcPr/>
                </a:tc>
              </a:tr>
              <a:tr h="343348">
                <a:tc>
                  <a:txBody>
                    <a:bodyPr/>
                    <a:lstStyle/>
                    <a:p>
                      <a:r>
                        <a:rPr lang="en-US" sz="1600" dirty="0" smtClean="0"/>
                        <a:t>WLG</a:t>
                      </a:r>
                      <a:endParaRPr lang="en-US" sz="1600" dirty="0"/>
                    </a:p>
                  </a:txBody>
                  <a:tcPr/>
                </a:tc>
                <a:tc>
                  <a:txBody>
                    <a:bodyPr/>
                    <a:lstStyle/>
                    <a:p>
                      <a:pPr algn="ctr"/>
                      <a:r>
                        <a:rPr lang="en-US" sz="1600" dirty="0" smtClean="0"/>
                        <a:t>3010</a:t>
                      </a:r>
                      <a:endParaRPr lang="en-US" sz="1600" dirty="0"/>
                    </a:p>
                  </a:txBody>
                  <a:tcPr/>
                </a:tc>
                <a:tc>
                  <a:txBody>
                    <a:bodyPr/>
                    <a:lstStyle/>
                    <a:p>
                      <a:pPr algn="ctr"/>
                      <a:r>
                        <a:rPr lang="en-US" sz="1600" dirty="0" smtClean="0"/>
                        <a:t>PSAP</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dirty="0"/>
                    </a:p>
                  </a:txBody>
                  <a:tcPr/>
                </a:tc>
              </a:tr>
              <a:tr h="343348">
                <a:tc>
                  <a:txBody>
                    <a:bodyPr/>
                    <a:lstStyle/>
                    <a:p>
                      <a:r>
                        <a:rPr lang="en-US" sz="1600" dirty="0" smtClean="0"/>
                        <a:t>ZUG</a:t>
                      </a:r>
                      <a:endParaRPr lang="en-US" sz="1600" dirty="0"/>
                    </a:p>
                  </a:txBody>
                  <a:tcPr/>
                </a:tc>
                <a:tc>
                  <a:txBody>
                    <a:bodyPr/>
                    <a:lstStyle/>
                    <a:p>
                      <a:pPr algn="ctr"/>
                      <a:r>
                        <a:rPr lang="en-US" sz="1600" dirty="0" smtClean="0"/>
                        <a:t>3772</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TSI</a:t>
                      </a:r>
                      <a:endParaRPr lang="en-US" sz="1600" dirty="0"/>
                    </a:p>
                  </a:txBody>
                  <a:tcPr/>
                </a:tc>
                <a:tc>
                  <a:txBody>
                    <a:bodyPr/>
                    <a:lstStyle/>
                    <a:p>
                      <a:pPr algn="ctr"/>
                      <a:endParaRPr lang="en-US" sz="1600" dirty="0"/>
                    </a:p>
                  </a:txBody>
                  <a:tcPr/>
                </a:tc>
              </a:tr>
            </a:tbl>
          </a:graphicData>
        </a:graphic>
      </p:graphicFrame>
      <p:sp>
        <p:nvSpPr>
          <p:cNvPr id="3" name="TextBox 2"/>
          <p:cNvSpPr txBox="1"/>
          <p:nvPr/>
        </p:nvSpPr>
        <p:spPr>
          <a:xfrm>
            <a:off x="609600" y="152400"/>
            <a:ext cx="7997702" cy="523220"/>
          </a:xfrm>
          <a:prstGeom prst="rect">
            <a:avLst/>
          </a:prstGeom>
          <a:noFill/>
        </p:spPr>
        <p:txBody>
          <a:bodyPr wrap="none" rtlCol="0">
            <a:spAutoFit/>
          </a:bodyPr>
          <a:lstStyle/>
          <a:p>
            <a:r>
              <a:rPr lang="en-US" sz="2800" b="1" u="sng" dirty="0" smtClean="0"/>
              <a:t>Instruments used for autocorrelation analysis</a:t>
            </a:r>
            <a:endParaRPr lang="en-US" sz="2800" b="1" u="sng" dirty="0"/>
          </a:p>
        </p:txBody>
      </p:sp>
    </p:spTree>
    <p:extLst>
      <p:ext uri="{BB962C8B-B14F-4D97-AF65-F5344CB8AC3E}">
        <p14:creationId xmlns:p14="http://schemas.microsoft.com/office/powerpoint/2010/main" val="2388493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90600"/>
            <a:ext cx="6934200" cy="5200650"/>
          </a:xfrm>
          <a:prstGeom prst="rect">
            <a:avLst/>
          </a:prstGeom>
        </p:spPr>
      </p:pic>
      <p:sp>
        <p:nvSpPr>
          <p:cNvPr id="5" name="TextBox 4"/>
          <p:cNvSpPr txBox="1"/>
          <p:nvPr/>
        </p:nvSpPr>
        <p:spPr>
          <a:xfrm>
            <a:off x="1413643" y="1120085"/>
            <a:ext cx="1813317" cy="369332"/>
          </a:xfrm>
          <a:prstGeom prst="rect">
            <a:avLst/>
          </a:prstGeom>
          <a:noFill/>
        </p:spPr>
        <p:txBody>
          <a:bodyPr wrap="none" rtlCol="0">
            <a:spAutoFit/>
          </a:bodyPr>
          <a:lstStyle/>
          <a:p>
            <a:r>
              <a:rPr lang="en-US" dirty="0" smtClean="0"/>
              <a:t>Lag=1 h, r=0.89</a:t>
            </a:r>
            <a:endParaRPr lang="en-US" dirty="0"/>
          </a:p>
        </p:txBody>
      </p:sp>
      <p:sp>
        <p:nvSpPr>
          <p:cNvPr id="6" name="TextBox 5"/>
          <p:cNvSpPr txBox="1"/>
          <p:nvPr/>
        </p:nvSpPr>
        <p:spPr>
          <a:xfrm>
            <a:off x="4895190" y="1120820"/>
            <a:ext cx="1813317" cy="369332"/>
          </a:xfrm>
          <a:prstGeom prst="rect">
            <a:avLst/>
          </a:prstGeom>
          <a:noFill/>
        </p:spPr>
        <p:txBody>
          <a:bodyPr wrap="none" rtlCol="0">
            <a:spAutoFit/>
          </a:bodyPr>
          <a:lstStyle/>
          <a:p>
            <a:r>
              <a:rPr lang="en-US" dirty="0" smtClean="0"/>
              <a:t>Lag=3 h, r=0.58</a:t>
            </a:r>
            <a:endParaRPr lang="en-US" dirty="0"/>
          </a:p>
        </p:txBody>
      </p:sp>
      <p:sp>
        <p:nvSpPr>
          <p:cNvPr id="7" name="TextBox 6"/>
          <p:cNvSpPr txBox="1"/>
          <p:nvPr/>
        </p:nvSpPr>
        <p:spPr>
          <a:xfrm>
            <a:off x="1413643" y="3720660"/>
            <a:ext cx="1941557" cy="369332"/>
          </a:xfrm>
          <a:prstGeom prst="rect">
            <a:avLst/>
          </a:prstGeom>
          <a:noFill/>
        </p:spPr>
        <p:txBody>
          <a:bodyPr wrap="none" rtlCol="0">
            <a:spAutoFit/>
          </a:bodyPr>
          <a:lstStyle/>
          <a:p>
            <a:r>
              <a:rPr lang="en-US" dirty="0" smtClean="0"/>
              <a:t>Lag=12 h, r=0.02</a:t>
            </a:r>
            <a:endParaRPr lang="en-US" dirty="0"/>
          </a:p>
        </p:txBody>
      </p:sp>
      <p:sp>
        <p:nvSpPr>
          <p:cNvPr id="8" name="TextBox 7"/>
          <p:cNvSpPr txBox="1"/>
          <p:nvPr/>
        </p:nvSpPr>
        <p:spPr>
          <a:xfrm>
            <a:off x="4890330" y="3720660"/>
            <a:ext cx="1941557" cy="369332"/>
          </a:xfrm>
          <a:prstGeom prst="rect">
            <a:avLst/>
          </a:prstGeom>
          <a:noFill/>
        </p:spPr>
        <p:txBody>
          <a:bodyPr wrap="none" rtlCol="0">
            <a:spAutoFit/>
          </a:bodyPr>
          <a:lstStyle/>
          <a:p>
            <a:r>
              <a:rPr lang="en-US" dirty="0" smtClean="0"/>
              <a:t>Lag=24 h, r=0.41</a:t>
            </a:r>
            <a:endParaRPr lang="en-US" dirty="0"/>
          </a:p>
        </p:txBody>
      </p:sp>
      <p:sp>
        <p:nvSpPr>
          <p:cNvPr id="9" name="TextBox 8"/>
          <p:cNvSpPr txBox="1"/>
          <p:nvPr/>
        </p:nvSpPr>
        <p:spPr>
          <a:xfrm>
            <a:off x="6781800" y="6400800"/>
            <a:ext cx="1749197" cy="369332"/>
          </a:xfrm>
          <a:prstGeom prst="rect">
            <a:avLst/>
          </a:prstGeom>
          <a:noFill/>
        </p:spPr>
        <p:txBody>
          <a:bodyPr wrap="none" rtlCol="0">
            <a:spAutoFit/>
          </a:bodyPr>
          <a:lstStyle/>
          <a:p>
            <a:r>
              <a:rPr lang="en-US" dirty="0" smtClean="0"/>
              <a:t>MLO scattering</a:t>
            </a:r>
            <a:endParaRPr lang="en-US" dirty="0"/>
          </a:p>
        </p:txBody>
      </p:sp>
    </p:spTree>
    <p:extLst>
      <p:ext uri="{BB962C8B-B14F-4D97-AF65-F5344CB8AC3E}">
        <p14:creationId xmlns:p14="http://schemas.microsoft.com/office/powerpoint/2010/main" val="967075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381" y="3429000"/>
            <a:ext cx="2153603" cy="155352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8753" y="1888724"/>
            <a:ext cx="2153603" cy="15535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7757" y="1905000"/>
            <a:ext cx="2153603" cy="155352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1764" y="374374"/>
            <a:ext cx="2153603" cy="155352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3971" y="381000"/>
            <a:ext cx="2153603" cy="155352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3197" y="381000"/>
            <a:ext cx="2153603" cy="1553528"/>
          </a:xfrm>
          <a:prstGeom prst="rect">
            <a:avLst/>
          </a:prstGeom>
        </p:spPr>
      </p:pic>
      <p:sp>
        <p:nvSpPr>
          <p:cNvPr id="2" name="TextBox 1"/>
          <p:cNvSpPr txBox="1"/>
          <p:nvPr/>
        </p:nvSpPr>
        <p:spPr>
          <a:xfrm>
            <a:off x="1066800" y="7392"/>
            <a:ext cx="7571112" cy="461665"/>
          </a:xfrm>
          <a:prstGeom prst="rect">
            <a:avLst/>
          </a:prstGeom>
          <a:noFill/>
        </p:spPr>
        <p:txBody>
          <a:bodyPr wrap="none" rtlCol="0">
            <a:spAutoFit/>
          </a:bodyPr>
          <a:lstStyle/>
          <a:p>
            <a:r>
              <a:rPr lang="en-US" sz="2400" b="1" u="sng" dirty="0" smtClean="0">
                <a:latin typeface="Arial" panose="020B0604020202020204" pitchFamily="34" charset="0"/>
                <a:cs typeface="Arial" panose="020B0604020202020204" pitchFamily="34" charset="0"/>
              </a:rPr>
              <a:t>Lag Autocorrelation of mountain sites – Long term</a:t>
            </a:r>
            <a:endParaRPr lang="en-US" sz="2400" b="1" u="sng" dirty="0">
              <a:latin typeface="Arial" panose="020B0604020202020204" pitchFamily="34" charset="0"/>
              <a:cs typeface="Arial" panose="020B0604020202020204" pitchFamily="34" charset="0"/>
            </a:endParaRPr>
          </a:p>
        </p:txBody>
      </p:sp>
      <p:sp>
        <p:nvSpPr>
          <p:cNvPr id="84" name="TextBox 83"/>
          <p:cNvSpPr txBox="1"/>
          <p:nvPr/>
        </p:nvSpPr>
        <p:spPr>
          <a:xfrm rot="16200000">
            <a:off x="-1015604" y="3244333"/>
            <a:ext cx="2552943" cy="369332"/>
          </a:xfrm>
          <a:prstGeom prst="rect">
            <a:avLst/>
          </a:prstGeom>
          <a:noFill/>
        </p:spPr>
        <p:txBody>
          <a:bodyPr wrap="none" rtlCol="0">
            <a:spAutoFit/>
          </a:bodyPr>
          <a:lstStyle/>
          <a:p>
            <a:r>
              <a:rPr lang="en-US" dirty="0" smtClean="0"/>
              <a:t>Lag Coefficient ‘r(time)’</a:t>
            </a:r>
            <a:endParaRPr lang="en-US" dirty="0"/>
          </a:p>
        </p:txBody>
      </p:sp>
      <p:sp>
        <p:nvSpPr>
          <p:cNvPr id="85" name="TextBox 84"/>
          <p:cNvSpPr txBox="1"/>
          <p:nvPr/>
        </p:nvSpPr>
        <p:spPr>
          <a:xfrm>
            <a:off x="4034239" y="6520934"/>
            <a:ext cx="1492716" cy="369332"/>
          </a:xfrm>
          <a:prstGeom prst="rect">
            <a:avLst/>
          </a:prstGeom>
          <a:noFill/>
        </p:spPr>
        <p:txBody>
          <a:bodyPr wrap="none" rtlCol="0">
            <a:spAutoFit/>
          </a:bodyPr>
          <a:lstStyle/>
          <a:p>
            <a:r>
              <a:rPr lang="en-US" dirty="0" smtClean="0"/>
              <a:t>Lag time (</a:t>
            </a:r>
            <a:r>
              <a:rPr lang="en-US" dirty="0" err="1" smtClean="0"/>
              <a:t>hr</a:t>
            </a:r>
            <a:r>
              <a:rPr lang="en-US" dirty="0" smtClean="0"/>
              <a:t>)</a:t>
            </a:r>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599" y="381000"/>
            <a:ext cx="2153603" cy="1553528"/>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6381" y="4953000"/>
            <a:ext cx="2153603" cy="1553528"/>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0475" y="1905000"/>
            <a:ext cx="2153603" cy="1553528"/>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17583" y="3429000"/>
            <a:ext cx="2153603" cy="1553528"/>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8342" y="1888724"/>
            <a:ext cx="2153603" cy="1553528"/>
          </a:xfrm>
          <a:prstGeom prst="rect">
            <a:avLst/>
          </a:prstGeom>
        </p:spPr>
      </p:pic>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9600" y="3429000"/>
            <a:ext cx="2153603" cy="1553528"/>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089" y="4954154"/>
            <a:ext cx="2153603" cy="1553528"/>
          </a:xfrm>
          <a:prstGeom prst="rect">
            <a:avLst/>
          </a:prstGeom>
        </p:spPr>
      </p:pic>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17635" y="3435627"/>
            <a:ext cx="2153603" cy="1553528"/>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23197" y="4936725"/>
            <a:ext cx="2153603" cy="1553528"/>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24261" y="4953000"/>
            <a:ext cx="2153603" cy="1553528"/>
          </a:xfrm>
          <a:prstGeom prst="rect">
            <a:avLst/>
          </a:prstGeom>
        </p:spPr>
      </p:pic>
    </p:spTree>
    <p:extLst>
      <p:ext uri="{BB962C8B-B14F-4D97-AF65-F5344CB8AC3E}">
        <p14:creationId xmlns:p14="http://schemas.microsoft.com/office/powerpoint/2010/main" val="1714509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57200"/>
            <a:ext cx="7924800" cy="5943600"/>
          </a:xfrm>
          <a:prstGeom prst="rect">
            <a:avLst/>
          </a:prstGeom>
        </p:spPr>
      </p:pic>
      <p:sp>
        <p:nvSpPr>
          <p:cNvPr id="4" name="TextBox 3"/>
          <p:cNvSpPr txBox="1"/>
          <p:nvPr/>
        </p:nvSpPr>
        <p:spPr>
          <a:xfrm>
            <a:off x="2133600" y="-76200"/>
            <a:ext cx="4615366" cy="461665"/>
          </a:xfrm>
          <a:prstGeom prst="rect">
            <a:avLst/>
          </a:prstGeom>
          <a:noFill/>
        </p:spPr>
        <p:txBody>
          <a:bodyPr wrap="none" rtlCol="0">
            <a:spAutoFit/>
          </a:bodyPr>
          <a:lstStyle/>
          <a:p>
            <a:r>
              <a:rPr lang="en-US" sz="2400" b="1" u="sng" dirty="0" smtClean="0"/>
              <a:t>Seasonality of CN Persistence</a:t>
            </a:r>
            <a:endParaRPr lang="en-US" sz="2400" b="1" u="sng" dirty="0"/>
          </a:p>
        </p:txBody>
      </p:sp>
      <p:sp>
        <p:nvSpPr>
          <p:cNvPr id="7" name="TextBox 6"/>
          <p:cNvSpPr txBox="1"/>
          <p:nvPr/>
        </p:nvSpPr>
        <p:spPr>
          <a:xfrm>
            <a:off x="8027504" y="489466"/>
            <a:ext cx="1056700" cy="1477328"/>
          </a:xfrm>
          <a:prstGeom prst="rect">
            <a:avLst/>
          </a:prstGeom>
          <a:noFill/>
        </p:spPr>
        <p:txBody>
          <a:bodyPr wrap="none" rtlCol="0">
            <a:spAutoFit/>
          </a:bodyPr>
          <a:lstStyle/>
          <a:p>
            <a:r>
              <a:rPr lang="en-US" dirty="0" smtClean="0">
                <a:solidFill>
                  <a:srgbClr val="FF00FF"/>
                </a:solidFill>
              </a:rPr>
              <a:t>Summer</a:t>
            </a:r>
          </a:p>
          <a:p>
            <a:r>
              <a:rPr lang="en-US" dirty="0" smtClean="0">
                <a:solidFill>
                  <a:srgbClr val="FF00FF"/>
                </a:solidFill>
              </a:rPr>
              <a:t>(JJA)</a:t>
            </a:r>
            <a:endParaRPr lang="en-US" dirty="0">
              <a:solidFill>
                <a:srgbClr val="FF00FF"/>
              </a:solidFill>
            </a:endParaRPr>
          </a:p>
          <a:p>
            <a:r>
              <a:rPr lang="en-US" dirty="0" smtClean="0"/>
              <a:t>   </a:t>
            </a:r>
          </a:p>
          <a:p>
            <a:r>
              <a:rPr lang="en-US" dirty="0" smtClean="0">
                <a:solidFill>
                  <a:srgbClr val="1621F6"/>
                </a:solidFill>
              </a:rPr>
              <a:t>Winter</a:t>
            </a:r>
          </a:p>
          <a:p>
            <a:r>
              <a:rPr lang="en-US" dirty="0" smtClean="0">
                <a:solidFill>
                  <a:srgbClr val="1621F6"/>
                </a:solidFill>
              </a:rPr>
              <a:t>(DJF)</a:t>
            </a:r>
            <a:endParaRPr lang="en-US" dirty="0">
              <a:solidFill>
                <a:srgbClr val="1621F6"/>
              </a:solidFill>
            </a:endParaRPr>
          </a:p>
        </p:txBody>
      </p:sp>
      <p:sp>
        <p:nvSpPr>
          <p:cNvPr id="8" name="TextBox 7"/>
          <p:cNvSpPr txBox="1"/>
          <p:nvPr/>
        </p:nvSpPr>
        <p:spPr>
          <a:xfrm>
            <a:off x="304800" y="6464612"/>
            <a:ext cx="6776214" cy="369332"/>
          </a:xfrm>
          <a:prstGeom prst="rect">
            <a:avLst/>
          </a:prstGeom>
          <a:noFill/>
        </p:spPr>
        <p:txBody>
          <a:bodyPr wrap="none" rtlCol="0">
            <a:spAutoFit/>
          </a:bodyPr>
          <a:lstStyle/>
          <a:p>
            <a:r>
              <a:rPr lang="en-US" dirty="0" smtClean="0"/>
              <a:t>Summer diurnal oscillations in CN tend to have larger magnitude</a:t>
            </a:r>
            <a:endParaRPr lang="en-US" dirty="0"/>
          </a:p>
        </p:txBody>
      </p:sp>
    </p:spTree>
    <p:extLst>
      <p:ext uri="{BB962C8B-B14F-4D97-AF65-F5344CB8AC3E}">
        <p14:creationId xmlns:p14="http://schemas.microsoft.com/office/powerpoint/2010/main" val="254231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04" y="381000"/>
            <a:ext cx="7924800" cy="5943600"/>
          </a:xfrm>
          <a:prstGeom prst="rect">
            <a:avLst/>
          </a:prstGeom>
        </p:spPr>
      </p:pic>
      <p:sp>
        <p:nvSpPr>
          <p:cNvPr id="5" name="TextBox 4"/>
          <p:cNvSpPr txBox="1"/>
          <p:nvPr/>
        </p:nvSpPr>
        <p:spPr>
          <a:xfrm>
            <a:off x="1676400" y="-76200"/>
            <a:ext cx="5798190" cy="461665"/>
          </a:xfrm>
          <a:prstGeom prst="rect">
            <a:avLst/>
          </a:prstGeom>
          <a:noFill/>
        </p:spPr>
        <p:txBody>
          <a:bodyPr wrap="none" rtlCol="0">
            <a:spAutoFit/>
          </a:bodyPr>
          <a:lstStyle/>
          <a:p>
            <a:r>
              <a:rPr lang="en-US" sz="2400" b="1" u="sng" dirty="0" smtClean="0"/>
              <a:t>Seasonality of Absorption Persistence</a:t>
            </a:r>
            <a:endParaRPr lang="en-US" sz="2400" b="1" u="sng" dirty="0"/>
          </a:p>
        </p:txBody>
      </p:sp>
      <p:sp>
        <p:nvSpPr>
          <p:cNvPr id="6" name="TextBox 5"/>
          <p:cNvSpPr txBox="1"/>
          <p:nvPr/>
        </p:nvSpPr>
        <p:spPr>
          <a:xfrm>
            <a:off x="8027504" y="381000"/>
            <a:ext cx="1056700" cy="1477328"/>
          </a:xfrm>
          <a:prstGeom prst="rect">
            <a:avLst/>
          </a:prstGeom>
          <a:noFill/>
        </p:spPr>
        <p:txBody>
          <a:bodyPr wrap="none" rtlCol="0">
            <a:spAutoFit/>
          </a:bodyPr>
          <a:lstStyle/>
          <a:p>
            <a:r>
              <a:rPr lang="en-US" dirty="0" smtClean="0">
                <a:solidFill>
                  <a:srgbClr val="FF00FF"/>
                </a:solidFill>
              </a:rPr>
              <a:t>Summer</a:t>
            </a:r>
          </a:p>
          <a:p>
            <a:r>
              <a:rPr lang="en-US" dirty="0" smtClean="0">
                <a:solidFill>
                  <a:srgbClr val="FF00FF"/>
                </a:solidFill>
              </a:rPr>
              <a:t>(JJA)</a:t>
            </a:r>
            <a:endParaRPr lang="en-US" dirty="0">
              <a:solidFill>
                <a:srgbClr val="FF00FF"/>
              </a:solidFill>
            </a:endParaRPr>
          </a:p>
          <a:p>
            <a:r>
              <a:rPr lang="en-US" dirty="0" smtClean="0"/>
              <a:t>   </a:t>
            </a:r>
          </a:p>
          <a:p>
            <a:r>
              <a:rPr lang="en-US" dirty="0" smtClean="0">
                <a:solidFill>
                  <a:srgbClr val="1621F6"/>
                </a:solidFill>
              </a:rPr>
              <a:t>Winter</a:t>
            </a:r>
          </a:p>
          <a:p>
            <a:r>
              <a:rPr lang="en-US" dirty="0" smtClean="0">
                <a:solidFill>
                  <a:srgbClr val="1621F6"/>
                </a:solidFill>
              </a:rPr>
              <a:t>(DJF)</a:t>
            </a:r>
            <a:endParaRPr lang="en-US" dirty="0">
              <a:solidFill>
                <a:srgbClr val="1621F6"/>
              </a:solidFill>
            </a:endParaRPr>
          </a:p>
        </p:txBody>
      </p:sp>
      <p:sp>
        <p:nvSpPr>
          <p:cNvPr id="7" name="TextBox 6"/>
          <p:cNvSpPr txBox="1"/>
          <p:nvPr/>
        </p:nvSpPr>
        <p:spPr>
          <a:xfrm>
            <a:off x="76200" y="6477000"/>
            <a:ext cx="8731878" cy="369332"/>
          </a:xfrm>
          <a:prstGeom prst="rect">
            <a:avLst/>
          </a:prstGeom>
          <a:noFill/>
        </p:spPr>
        <p:txBody>
          <a:bodyPr wrap="none" rtlCol="0">
            <a:spAutoFit/>
          </a:bodyPr>
          <a:lstStyle/>
          <a:p>
            <a:r>
              <a:rPr lang="en-US" dirty="0" smtClean="0"/>
              <a:t>Summer absorption is often more persistent than in winter; </a:t>
            </a:r>
            <a:r>
              <a:rPr lang="en-US" dirty="0"/>
              <a:t>diurnal cycle = f(season</a:t>
            </a:r>
            <a:r>
              <a:rPr lang="en-US" dirty="0" smtClean="0"/>
              <a:t>)</a:t>
            </a:r>
            <a:endParaRPr lang="en-US" dirty="0"/>
          </a:p>
        </p:txBody>
      </p:sp>
    </p:spTree>
    <p:extLst>
      <p:ext uri="{BB962C8B-B14F-4D97-AF65-F5344CB8AC3E}">
        <p14:creationId xmlns:p14="http://schemas.microsoft.com/office/powerpoint/2010/main" val="172238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04" y="461665"/>
            <a:ext cx="7924800" cy="5943600"/>
          </a:xfrm>
          <a:prstGeom prst="rect">
            <a:avLst/>
          </a:prstGeom>
        </p:spPr>
      </p:pic>
      <p:sp>
        <p:nvSpPr>
          <p:cNvPr id="3" name="TextBox 2"/>
          <p:cNvSpPr txBox="1"/>
          <p:nvPr/>
        </p:nvSpPr>
        <p:spPr>
          <a:xfrm>
            <a:off x="1663148" y="0"/>
            <a:ext cx="5674951" cy="461665"/>
          </a:xfrm>
          <a:prstGeom prst="rect">
            <a:avLst/>
          </a:prstGeom>
          <a:noFill/>
        </p:spPr>
        <p:txBody>
          <a:bodyPr wrap="none" rtlCol="0">
            <a:spAutoFit/>
          </a:bodyPr>
          <a:lstStyle/>
          <a:p>
            <a:r>
              <a:rPr lang="en-US" sz="2400" b="1" u="sng" dirty="0" smtClean="0"/>
              <a:t>Seasonality of Scattering Persistence</a:t>
            </a:r>
            <a:endParaRPr lang="en-US" sz="2400" b="1" u="sng" dirty="0"/>
          </a:p>
        </p:txBody>
      </p:sp>
      <p:sp>
        <p:nvSpPr>
          <p:cNvPr id="4" name="TextBox 3"/>
          <p:cNvSpPr txBox="1"/>
          <p:nvPr/>
        </p:nvSpPr>
        <p:spPr>
          <a:xfrm>
            <a:off x="8027504" y="489466"/>
            <a:ext cx="1056700" cy="1477328"/>
          </a:xfrm>
          <a:prstGeom prst="rect">
            <a:avLst/>
          </a:prstGeom>
          <a:noFill/>
        </p:spPr>
        <p:txBody>
          <a:bodyPr wrap="none" rtlCol="0">
            <a:spAutoFit/>
          </a:bodyPr>
          <a:lstStyle/>
          <a:p>
            <a:r>
              <a:rPr lang="en-US" dirty="0" smtClean="0">
                <a:solidFill>
                  <a:srgbClr val="FF00FF"/>
                </a:solidFill>
              </a:rPr>
              <a:t>Summer</a:t>
            </a:r>
          </a:p>
          <a:p>
            <a:r>
              <a:rPr lang="en-US" dirty="0" smtClean="0">
                <a:solidFill>
                  <a:srgbClr val="FF00FF"/>
                </a:solidFill>
              </a:rPr>
              <a:t>(JJA)</a:t>
            </a:r>
            <a:endParaRPr lang="en-US" dirty="0">
              <a:solidFill>
                <a:srgbClr val="FF00FF"/>
              </a:solidFill>
            </a:endParaRPr>
          </a:p>
          <a:p>
            <a:r>
              <a:rPr lang="en-US" dirty="0" smtClean="0"/>
              <a:t>   </a:t>
            </a:r>
          </a:p>
          <a:p>
            <a:r>
              <a:rPr lang="en-US" dirty="0" smtClean="0">
                <a:solidFill>
                  <a:srgbClr val="1621F6"/>
                </a:solidFill>
              </a:rPr>
              <a:t>Winter</a:t>
            </a:r>
          </a:p>
          <a:p>
            <a:r>
              <a:rPr lang="en-US" dirty="0" smtClean="0">
                <a:solidFill>
                  <a:srgbClr val="1621F6"/>
                </a:solidFill>
              </a:rPr>
              <a:t>(DJF)</a:t>
            </a:r>
            <a:endParaRPr lang="en-US" dirty="0">
              <a:solidFill>
                <a:srgbClr val="1621F6"/>
              </a:solidFill>
            </a:endParaRPr>
          </a:p>
        </p:txBody>
      </p:sp>
      <p:sp>
        <p:nvSpPr>
          <p:cNvPr id="5" name="TextBox 4"/>
          <p:cNvSpPr txBox="1"/>
          <p:nvPr/>
        </p:nvSpPr>
        <p:spPr>
          <a:xfrm>
            <a:off x="152400" y="6477000"/>
            <a:ext cx="8654933" cy="369332"/>
          </a:xfrm>
          <a:prstGeom prst="rect">
            <a:avLst/>
          </a:prstGeom>
          <a:noFill/>
        </p:spPr>
        <p:txBody>
          <a:bodyPr wrap="none" rtlCol="0">
            <a:spAutoFit/>
          </a:bodyPr>
          <a:lstStyle/>
          <a:p>
            <a:r>
              <a:rPr lang="en-US" dirty="0" smtClean="0"/>
              <a:t>Summer scattering is often more persistent than in winter; diurnal cycle = f(season)</a:t>
            </a:r>
            <a:endParaRPr lang="en-US" dirty="0"/>
          </a:p>
        </p:txBody>
      </p:sp>
    </p:spTree>
    <p:extLst>
      <p:ext uri="{BB962C8B-B14F-4D97-AF65-F5344CB8AC3E}">
        <p14:creationId xmlns:p14="http://schemas.microsoft.com/office/powerpoint/2010/main" val="131021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340355"/>
            <a:ext cx="5173020" cy="3446524"/>
          </a:xfrm>
          <a:prstGeom prst="rect">
            <a:avLst/>
          </a:prstGeom>
        </p:spPr>
      </p:pic>
      <p:sp>
        <p:nvSpPr>
          <p:cNvPr id="3" name="TextBox 2"/>
          <p:cNvSpPr txBox="1"/>
          <p:nvPr/>
        </p:nvSpPr>
        <p:spPr>
          <a:xfrm>
            <a:off x="2895600" y="347990"/>
            <a:ext cx="3581430" cy="523220"/>
          </a:xfrm>
          <a:prstGeom prst="rect">
            <a:avLst/>
          </a:prstGeom>
          <a:noFill/>
        </p:spPr>
        <p:txBody>
          <a:bodyPr wrap="none" rtlCol="0">
            <a:spAutoFit/>
          </a:bodyPr>
          <a:lstStyle/>
          <a:p>
            <a:r>
              <a:rPr lang="en-US" sz="2800" b="1" u="sng" dirty="0" smtClean="0">
                <a:latin typeface="Arial" panose="020B0604020202020204" pitchFamily="34" charset="0"/>
                <a:cs typeface="Arial" panose="020B0604020202020204" pitchFamily="34" charset="0"/>
              </a:rPr>
              <a:t>Scientific questions</a:t>
            </a:r>
            <a:endParaRPr lang="en-US" sz="2800" b="1" u="sng" dirty="0">
              <a:latin typeface="Arial" panose="020B0604020202020204" pitchFamily="34" charset="0"/>
              <a:cs typeface="Arial" panose="020B0604020202020204" pitchFamily="34" charset="0"/>
            </a:endParaRPr>
          </a:p>
        </p:txBody>
      </p:sp>
      <p:sp>
        <p:nvSpPr>
          <p:cNvPr id="4" name="Rectangle 3"/>
          <p:cNvSpPr/>
          <p:nvPr/>
        </p:nvSpPr>
        <p:spPr>
          <a:xfrm>
            <a:off x="518160" y="716317"/>
            <a:ext cx="8397240" cy="3139321"/>
          </a:xfrm>
          <a:prstGeom prst="rect">
            <a:avLst/>
          </a:prstGeom>
        </p:spPr>
        <p:txBody>
          <a:bodyPr wrap="square">
            <a:spAutoFit/>
          </a:bodyPr>
          <a:lstStyle/>
          <a:p>
            <a:endParaRPr lang="en-US"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What are the temporal variation scales of  in-situ high elevation aerosol properties?</a:t>
            </a:r>
          </a:p>
          <a:p>
            <a:pPr marL="34290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can autocorrelation analysis tell us about aerosol sources and/or atmospheric processes at high altitude sites?</a:t>
            </a:r>
          </a:p>
          <a:p>
            <a:pPr marL="342900" lvl="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Does the aerosol persistence observed at mountain sites differ from that observed at other (low elevation) site types (e.g., coastal, continental, polar)?</a:t>
            </a:r>
          </a:p>
          <a:p>
            <a:pPr marL="342900" lvl="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459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887" t="46276" r="37745" b="4674"/>
          <a:stretch/>
        </p:blipFill>
        <p:spPr>
          <a:xfrm>
            <a:off x="275388" y="1394260"/>
            <a:ext cx="6531428" cy="5410876"/>
          </a:xfrm>
          <a:prstGeom prst="rect">
            <a:avLst/>
          </a:prstGeom>
        </p:spPr>
      </p:pic>
      <p:sp>
        <p:nvSpPr>
          <p:cNvPr id="3" name="TextBox 2"/>
          <p:cNvSpPr txBox="1"/>
          <p:nvPr/>
        </p:nvSpPr>
        <p:spPr>
          <a:xfrm>
            <a:off x="4191000" y="6488668"/>
            <a:ext cx="2736711" cy="369332"/>
          </a:xfrm>
          <a:prstGeom prst="rect">
            <a:avLst/>
          </a:prstGeom>
          <a:noFill/>
        </p:spPr>
        <p:txBody>
          <a:bodyPr wrap="none" rtlCol="0">
            <a:spAutoFit/>
          </a:bodyPr>
          <a:lstStyle/>
          <a:p>
            <a:r>
              <a:rPr lang="en-US" dirty="0" smtClean="0"/>
              <a:t>Topo map from </a:t>
            </a:r>
            <a:r>
              <a:rPr lang="en-US" dirty="0" err="1" smtClean="0"/>
              <a:t>wikipedia</a:t>
            </a:r>
            <a:endParaRPr lang="en-US" dirty="0"/>
          </a:p>
        </p:txBody>
      </p:sp>
      <p:sp>
        <p:nvSpPr>
          <p:cNvPr id="6" name="Oval 5"/>
          <p:cNvSpPr/>
          <p:nvPr/>
        </p:nvSpPr>
        <p:spPr>
          <a:xfrm>
            <a:off x="3574134" y="362050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78985" y="372429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90051" y="430630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4444" y="476350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17844" y="3514508"/>
            <a:ext cx="582211" cy="369332"/>
          </a:xfrm>
          <a:prstGeom prst="rect">
            <a:avLst/>
          </a:prstGeom>
          <a:noFill/>
        </p:spPr>
        <p:txBody>
          <a:bodyPr wrap="none" rtlCol="0">
            <a:spAutoFit/>
          </a:bodyPr>
          <a:lstStyle/>
          <a:p>
            <a:r>
              <a:rPr lang="en-US" b="1" dirty="0" smtClean="0">
                <a:solidFill>
                  <a:srgbClr val="FF0000"/>
                </a:solidFill>
              </a:rPr>
              <a:t>JFJ</a:t>
            </a:r>
            <a:endParaRPr lang="en-US" b="1" dirty="0">
              <a:solidFill>
                <a:srgbClr val="FF0000"/>
              </a:solidFill>
            </a:endParaRPr>
          </a:p>
        </p:txBody>
      </p:sp>
      <p:sp>
        <p:nvSpPr>
          <p:cNvPr id="11" name="TextBox 10"/>
          <p:cNvSpPr txBox="1"/>
          <p:nvPr/>
        </p:nvSpPr>
        <p:spPr>
          <a:xfrm>
            <a:off x="3671555" y="3346187"/>
            <a:ext cx="671979" cy="369332"/>
          </a:xfrm>
          <a:prstGeom prst="rect">
            <a:avLst/>
          </a:prstGeom>
          <a:noFill/>
        </p:spPr>
        <p:txBody>
          <a:bodyPr wrap="none" rtlCol="0">
            <a:spAutoFit/>
          </a:bodyPr>
          <a:lstStyle/>
          <a:p>
            <a:r>
              <a:rPr lang="en-US" b="1" dirty="0" smtClean="0">
                <a:solidFill>
                  <a:srgbClr val="FF0000"/>
                </a:solidFill>
              </a:rPr>
              <a:t>ZUG</a:t>
            </a:r>
            <a:endParaRPr lang="en-US" b="1" dirty="0">
              <a:solidFill>
                <a:srgbClr val="FF0000"/>
              </a:solidFill>
            </a:endParaRPr>
          </a:p>
        </p:txBody>
      </p:sp>
      <p:sp>
        <p:nvSpPr>
          <p:cNvPr id="12" name="TextBox 11"/>
          <p:cNvSpPr txBox="1"/>
          <p:nvPr/>
        </p:nvSpPr>
        <p:spPr>
          <a:xfrm>
            <a:off x="2955849" y="4420602"/>
            <a:ext cx="710451" cy="369332"/>
          </a:xfrm>
          <a:prstGeom prst="rect">
            <a:avLst/>
          </a:prstGeom>
          <a:noFill/>
        </p:spPr>
        <p:txBody>
          <a:bodyPr wrap="none" rtlCol="0">
            <a:spAutoFit/>
          </a:bodyPr>
          <a:lstStyle/>
          <a:p>
            <a:r>
              <a:rPr lang="en-US" b="1" dirty="0" smtClean="0">
                <a:solidFill>
                  <a:srgbClr val="FF0000"/>
                </a:solidFill>
              </a:rPr>
              <a:t>CMN</a:t>
            </a:r>
            <a:endParaRPr lang="en-US" b="1" dirty="0">
              <a:solidFill>
                <a:srgbClr val="FF0000"/>
              </a:solidFill>
            </a:endParaRPr>
          </a:p>
        </p:txBody>
      </p:sp>
      <p:sp>
        <p:nvSpPr>
          <p:cNvPr id="13" name="TextBox 12"/>
          <p:cNvSpPr txBox="1"/>
          <p:nvPr/>
        </p:nvSpPr>
        <p:spPr>
          <a:xfrm>
            <a:off x="5870644" y="4470370"/>
            <a:ext cx="684803" cy="369332"/>
          </a:xfrm>
          <a:prstGeom prst="rect">
            <a:avLst/>
          </a:prstGeom>
          <a:noFill/>
        </p:spPr>
        <p:txBody>
          <a:bodyPr wrap="none" rtlCol="0">
            <a:spAutoFit/>
          </a:bodyPr>
          <a:lstStyle/>
          <a:p>
            <a:r>
              <a:rPr lang="en-US" b="1" dirty="0" smtClean="0">
                <a:solidFill>
                  <a:srgbClr val="FF0000"/>
                </a:solidFill>
              </a:rPr>
              <a:t>BEO</a:t>
            </a:r>
            <a:endParaRPr lang="en-US" b="1" dirty="0">
              <a:solidFill>
                <a:srgbClr val="FF0000"/>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51667" t="65693" r="16786" b="5125"/>
          <a:stretch/>
        </p:blipFill>
        <p:spPr>
          <a:xfrm>
            <a:off x="3841230" y="-228600"/>
            <a:ext cx="2692347" cy="1867881"/>
          </a:xfrm>
          <a:prstGeom prst="rect">
            <a:avLst/>
          </a:prstGeom>
        </p:spPr>
      </p:pic>
      <p:sp>
        <p:nvSpPr>
          <p:cNvPr id="5" name="TextBox 4"/>
          <p:cNvSpPr txBox="1"/>
          <p:nvPr/>
        </p:nvSpPr>
        <p:spPr>
          <a:xfrm>
            <a:off x="4419600" y="914400"/>
            <a:ext cx="990600" cy="369332"/>
          </a:xfrm>
          <a:prstGeom prst="rect">
            <a:avLst/>
          </a:prstGeom>
          <a:solidFill>
            <a:schemeClr val="bg1"/>
          </a:solidFill>
        </p:spPr>
        <p:txBody>
          <a:bodyPr wrap="square" rtlCol="0">
            <a:spAutoFit/>
          </a:bodyPr>
          <a:lstStyle/>
          <a:p>
            <a:r>
              <a:rPr lang="en-US" dirty="0" err="1" smtClean="0"/>
              <a:t>schnee</a:t>
            </a: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 y="0"/>
            <a:ext cx="2153603" cy="155352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9528"/>
            <a:ext cx="2153603" cy="15535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5603" y="2145646"/>
            <a:ext cx="2153603" cy="15535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5603" y="4771072"/>
            <a:ext cx="2153603" cy="1553528"/>
          </a:xfrm>
          <a:prstGeom prst="rect">
            <a:avLst/>
          </a:prstGeom>
        </p:spPr>
      </p:pic>
    </p:spTree>
    <p:extLst>
      <p:ext uri="{BB962C8B-B14F-4D97-AF65-F5344CB8AC3E}">
        <p14:creationId xmlns:p14="http://schemas.microsoft.com/office/powerpoint/2010/main" val="3827027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8"/>
          <p:cNvSpPr txBox="1">
            <a:spLocks noChangeArrowheads="1"/>
          </p:cNvSpPr>
          <p:nvPr/>
        </p:nvSpPr>
        <p:spPr bwMode="auto">
          <a:xfrm>
            <a:off x="2546669" y="0"/>
            <a:ext cx="4112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r>
              <a:rPr lang="en-US" altLang="en-US" u="sng" dirty="0"/>
              <a:t>Location of </a:t>
            </a:r>
            <a:r>
              <a:rPr lang="en-US" altLang="en-US" u="sng" dirty="0" smtClean="0"/>
              <a:t>Mountain Sites</a:t>
            </a:r>
            <a:endParaRPr lang="en-US" altLang="en-US" u="sng" dirty="0"/>
          </a:p>
        </p:txBody>
      </p:sp>
      <p:sp>
        <p:nvSpPr>
          <p:cNvPr id="40" name="TextBox 41"/>
          <p:cNvSpPr txBox="1">
            <a:spLocks noChangeArrowheads="1"/>
          </p:cNvSpPr>
          <p:nvPr/>
        </p:nvSpPr>
        <p:spPr bwMode="auto">
          <a:xfrm>
            <a:off x="228600" y="4204140"/>
            <a:ext cx="43012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a:r>
              <a:rPr lang="en-US" altLang="en-US" sz="1800" dirty="0"/>
              <a:t>MLO – Mauna Loa, USA  (3.4 km</a:t>
            </a:r>
            <a:r>
              <a:rPr lang="en-US" altLang="en-US" sz="1800" dirty="0" smtClean="0"/>
              <a:t>)</a:t>
            </a:r>
          </a:p>
          <a:p>
            <a:r>
              <a:rPr lang="en-US" altLang="en-US" sz="1800" dirty="0"/>
              <a:t>SPO – South Pole, Antarctica (2.8)</a:t>
            </a:r>
          </a:p>
          <a:p>
            <a:pPr algn="l"/>
            <a:r>
              <a:rPr lang="en-US" altLang="en-US" sz="1800" dirty="0" smtClean="0"/>
              <a:t>WHI </a:t>
            </a:r>
            <a:r>
              <a:rPr lang="en-US" altLang="en-US" sz="1800" dirty="0"/>
              <a:t>– Whistler, Canada  (2.2 km)</a:t>
            </a:r>
          </a:p>
          <a:p>
            <a:pPr algn="l"/>
            <a:r>
              <a:rPr lang="en-US" altLang="en-US" sz="1800" dirty="0" smtClean="0"/>
              <a:t>SPL – Storm Peak, USA (3.2 km)</a:t>
            </a:r>
          </a:p>
          <a:p>
            <a:pPr algn="l"/>
            <a:r>
              <a:rPr lang="en-US" altLang="en-US" sz="1800" dirty="0" smtClean="0"/>
              <a:t>PIC – Pico </a:t>
            </a:r>
            <a:r>
              <a:rPr lang="en-US" altLang="en-US" sz="1800" dirty="0" err="1" smtClean="0"/>
              <a:t>Espeje</a:t>
            </a:r>
            <a:r>
              <a:rPr lang="en-US" altLang="en-US" sz="1800" dirty="0" smtClean="0"/>
              <a:t>, Venezuela (4.7 km)</a:t>
            </a:r>
          </a:p>
          <a:p>
            <a:pPr algn="l"/>
            <a:r>
              <a:rPr lang="en-US" altLang="en-US" sz="1800" dirty="0" smtClean="0"/>
              <a:t>CHC – </a:t>
            </a:r>
            <a:r>
              <a:rPr lang="en-US" altLang="en-US" sz="1800" dirty="0" err="1" smtClean="0"/>
              <a:t>Chacaltaya</a:t>
            </a:r>
            <a:r>
              <a:rPr lang="en-US" altLang="en-US" sz="1800" dirty="0" smtClean="0"/>
              <a:t>, Bolivia (5.3 km)</a:t>
            </a:r>
          </a:p>
          <a:p>
            <a:pPr algn="l"/>
            <a:r>
              <a:rPr lang="en-US" altLang="en-US" sz="1800" dirty="0" smtClean="0"/>
              <a:t>TLL – El </a:t>
            </a:r>
            <a:r>
              <a:rPr lang="en-US" altLang="en-US" sz="1800" dirty="0" err="1" smtClean="0"/>
              <a:t>Tololo</a:t>
            </a:r>
            <a:r>
              <a:rPr lang="en-US" altLang="en-US" sz="1800" dirty="0" smtClean="0"/>
              <a:t>, Chile (2.2 km)</a:t>
            </a:r>
          </a:p>
          <a:p>
            <a:r>
              <a:rPr lang="en-US" altLang="en-US" sz="1800" dirty="0"/>
              <a:t>SUM – Summit, Denmark (3.2 km</a:t>
            </a:r>
            <a:r>
              <a:rPr lang="en-US" altLang="en-US" sz="1800" dirty="0" smtClean="0"/>
              <a:t>)</a:t>
            </a:r>
            <a:endParaRPr lang="en-US" altLang="en-US" sz="1800" dirty="0"/>
          </a:p>
        </p:txBody>
      </p:sp>
      <p:sp>
        <p:nvSpPr>
          <p:cNvPr id="41" name="TextBox 42"/>
          <p:cNvSpPr txBox="1">
            <a:spLocks noChangeArrowheads="1"/>
          </p:cNvSpPr>
          <p:nvPr/>
        </p:nvSpPr>
        <p:spPr bwMode="auto">
          <a:xfrm>
            <a:off x="4466867" y="4204140"/>
            <a:ext cx="47115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r>
              <a:rPr lang="en-US" altLang="en-US" sz="1800" dirty="0"/>
              <a:t>IZA – </a:t>
            </a:r>
            <a:r>
              <a:rPr lang="en-US" altLang="en-US" sz="1800" dirty="0" err="1"/>
              <a:t>Izana</a:t>
            </a:r>
            <a:r>
              <a:rPr lang="en-US" altLang="en-US" sz="1800" dirty="0"/>
              <a:t>, Spain  (2.4 km)</a:t>
            </a:r>
          </a:p>
          <a:p>
            <a:pPr algn="l"/>
            <a:r>
              <a:rPr lang="en-US" altLang="en-US" sz="1800" dirty="0" smtClean="0"/>
              <a:t>JFJ </a:t>
            </a:r>
            <a:r>
              <a:rPr lang="en-US" altLang="en-US" sz="1800" dirty="0"/>
              <a:t>– </a:t>
            </a:r>
            <a:r>
              <a:rPr lang="en-US" altLang="en-US" sz="1800" dirty="0" err="1"/>
              <a:t>Jungfraujoch</a:t>
            </a:r>
            <a:r>
              <a:rPr lang="en-US" altLang="en-US" sz="1800" dirty="0"/>
              <a:t>, Switzerland  (3.6 km)</a:t>
            </a:r>
          </a:p>
          <a:p>
            <a:r>
              <a:rPr lang="en-US" altLang="en-US" sz="1800" dirty="0"/>
              <a:t>CMN – Monte </a:t>
            </a:r>
            <a:r>
              <a:rPr lang="en-US" altLang="en-US" sz="1800" dirty="0" err="1"/>
              <a:t>Cimone</a:t>
            </a:r>
            <a:r>
              <a:rPr lang="en-US" altLang="en-US" sz="1800" dirty="0"/>
              <a:t>, Italy  (2.2 km)</a:t>
            </a:r>
          </a:p>
          <a:p>
            <a:pPr algn="l"/>
            <a:r>
              <a:rPr lang="en-US" altLang="en-US" sz="1800" dirty="0" smtClean="0"/>
              <a:t>ZUG – </a:t>
            </a:r>
            <a:r>
              <a:rPr lang="en-US" altLang="en-US" sz="1800" dirty="0" err="1" smtClean="0"/>
              <a:t>Zugspitz</a:t>
            </a:r>
            <a:r>
              <a:rPr lang="en-US" altLang="en-US" sz="1800" dirty="0" smtClean="0"/>
              <a:t>, Germany (3.0 km)</a:t>
            </a:r>
          </a:p>
          <a:p>
            <a:pPr algn="l"/>
            <a:r>
              <a:rPr lang="en-US" altLang="en-US" sz="1800" dirty="0" smtClean="0"/>
              <a:t>BEO </a:t>
            </a:r>
            <a:r>
              <a:rPr lang="en-US" altLang="en-US" sz="1800" dirty="0"/>
              <a:t>– </a:t>
            </a:r>
            <a:r>
              <a:rPr lang="en-US" altLang="en-US" sz="1800" dirty="0" err="1"/>
              <a:t>Beo</a:t>
            </a:r>
            <a:r>
              <a:rPr lang="en-US" altLang="en-US" sz="1800" dirty="0"/>
              <a:t> </a:t>
            </a:r>
            <a:r>
              <a:rPr lang="en-US" altLang="en-US" sz="1800" dirty="0" err="1"/>
              <a:t>Moussala</a:t>
            </a:r>
            <a:r>
              <a:rPr lang="en-US" altLang="en-US" sz="1800" dirty="0"/>
              <a:t>, Bulgaria (2.4 km)</a:t>
            </a:r>
          </a:p>
          <a:p>
            <a:pPr algn="l"/>
            <a:r>
              <a:rPr lang="en-US" altLang="en-US" sz="1800" dirty="0"/>
              <a:t>PYR – Pyramid, Nepal (5.1 km)</a:t>
            </a:r>
          </a:p>
          <a:p>
            <a:pPr algn="l"/>
            <a:r>
              <a:rPr lang="en-US" altLang="en-US" sz="1800" dirty="0"/>
              <a:t>WLG – Mt </a:t>
            </a:r>
            <a:r>
              <a:rPr lang="en-US" altLang="en-US" sz="1800" dirty="0" err="1"/>
              <a:t>Waliguan</a:t>
            </a:r>
            <a:r>
              <a:rPr lang="en-US" altLang="en-US" sz="1800" dirty="0"/>
              <a:t>, China (3.8 km)</a:t>
            </a:r>
          </a:p>
          <a:p>
            <a:pPr algn="l"/>
            <a:r>
              <a:rPr lang="en-US" altLang="en-US" sz="1800" dirty="0"/>
              <a:t>LLN – Mt </a:t>
            </a:r>
            <a:r>
              <a:rPr lang="en-US" altLang="en-US" sz="1800" dirty="0" err="1"/>
              <a:t>Lulin</a:t>
            </a:r>
            <a:r>
              <a:rPr lang="en-US" altLang="en-US" sz="1800" dirty="0"/>
              <a:t>, Taiwan (2.9 km)</a:t>
            </a:r>
          </a:p>
        </p:txBody>
      </p:sp>
      <p:sp>
        <p:nvSpPr>
          <p:cNvPr id="42" name="TextBox 43"/>
          <p:cNvSpPr txBox="1">
            <a:spLocks noChangeArrowheads="1"/>
          </p:cNvSpPr>
          <p:nvPr/>
        </p:nvSpPr>
        <p:spPr bwMode="auto">
          <a:xfrm>
            <a:off x="55522" y="6545204"/>
            <a:ext cx="5583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a:r>
              <a:rPr lang="en-US" altLang="en-US" sz="1800" i="1" dirty="0" smtClean="0">
                <a:solidFill>
                  <a:schemeClr val="bg1">
                    <a:lumMod val="50000"/>
                  </a:schemeClr>
                </a:solidFill>
              </a:rPr>
              <a:t>Sites have CN, scattering and/or </a:t>
            </a:r>
            <a:r>
              <a:rPr lang="en-US" altLang="en-US" sz="1800" i="1" dirty="0">
                <a:solidFill>
                  <a:schemeClr val="bg1">
                    <a:lumMod val="50000"/>
                  </a:schemeClr>
                </a:solidFill>
              </a:rPr>
              <a:t>absorption </a:t>
            </a:r>
            <a:r>
              <a:rPr lang="en-US" altLang="en-US" sz="1800" i="1" dirty="0" smtClean="0">
                <a:solidFill>
                  <a:schemeClr val="bg1">
                    <a:lumMod val="50000"/>
                  </a:schemeClr>
                </a:solidFill>
              </a:rPr>
              <a:t>data.</a:t>
            </a:r>
            <a:endParaRPr lang="en-US" altLang="en-US" sz="1800" i="1" dirty="0">
              <a:solidFill>
                <a:schemeClr val="bg1">
                  <a:lumMod val="50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193" b="16505"/>
          <a:stretch/>
        </p:blipFill>
        <p:spPr>
          <a:xfrm>
            <a:off x="744793" y="461665"/>
            <a:ext cx="7760314" cy="3742475"/>
          </a:xfrm>
          <a:prstGeom prst="rect">
            <a:avLst/>
          </a:prstGeom>
        </p:spPr>
      </p:pic>
    </p:spTree>
    <p:extLst>
      <p:ext uri="{BB962C8B-B14F-4D97-AF65-F5344CB8AC3E}">
        <p14:creationId xmlns:p14="http://schemas.microsoft.com/office/powerpoint/2010/main" val="895669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52552"/>
            <a:ext cx="4323620" cy="523220"/>
          </a:xfrm>
          <a:prstGeom prst="rect">
            <a:avLst/>
          </a:prstGeom>
          <a:noFill/>
        </p:spPr>
        <p:txBody>
          <a:bodyPr wrap="none" rtlCol="0">
            <a:spAutoFit/>
          </a:bodyPr>
          <a:lstStyle/>
          <a:p>
            <a:r>
              <a:rPr lang="en-US" sz="2800" b="1" u="sng" dirty="0" smtClean="0">
                <a:latin typeface="Arial" panose="020B0604020202020204" pitchFamily="34" charset="0"/>
                <a:cs typeface="Arial" panose="020B0604020202020204" pitchFamily="34" charset="0"/>
              </a:rPr>
              <a:t>Measurements and Data</a:t>
            </a:r>
            <a:endParaRPr lang="en-US" sz="2800" b="1" u="sng"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38200"/>
            <a:ext cx="4181435" cy="5257800"/>
          </a:xfrm>
          <a:prstGeom prst="rect">
            <a:avLst/>
          </a:prstGeom>
        </p:spPr>
      </p:pic>
      <p:sp>
        <p:nvSpPr>
          <p:cNvPr id="4" name="TextBox 3"/>
          <p:cNvSpPr txBox="1"/>
          <p:nvPr/>
        </p:nvSpPr>
        <p:spPr>
          <a:xfrm>
            <a:off x="4800600" y="1066800"/>
            <a:ext cx="4267200" cy="3693319"/>
          </a:xfrm>
          <a:prstGeom prst="rect">
            <a:avLst/>
          </a:prstGeom>
          <a:noFill/>
        </p:spPr>
        <p:txBody>
          <a:bodyPr wrap="square" rtlCol="0">
            <a:spAutoFit/>
          </a:bodyPr>
          <a:lstStyle/>
          <a:p>
            <a:r>
              <a:rPr lang="en-US" u="sng" dirty="0" smtClean="0">
                <a:latin typeface="Arial" panose="020B0604020202020204" pitchFamily="34" charset="0"/>
                <a:cs typeface="Arial" panose="020B0604020202020204" pitchFamily="34" charset="0"/>
              </a:rPr>
              <a:t>Aerosol light scattering</a:t>
            </a:r>
            <a:r>
              <a:rPr lang="en-US"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3</a:t>
            </a:r>
            <a:r>
              <a:rPr lang="en-US" dirty="0" smtClean="0">
                <a:latin typeface="Symbol" panose="05050102010706020507" pitchFamily="18" charset="2"/>
                <a:cs typeface="Arial" panose="020B0604020202020204" pitchFamily="34" charset="0"/>
              </a:rPr>
              <a:t>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nephelometer</a:t>
            </a:r>
            <a:r>
              <a:rPr lang="en-US" dirty="0" smtClean="0">
                <a:latin typeface="Arial" panose="020B0604020202020204" pitchFamily="34" charset="0"/>
                <a:cs typeface="Arial" panose="020B0604020202020204" pitchFamily="34" charset="0"/>
              </a:rPr>
              <a:t> (TSI or </a:t>
            </a:r>
            <a:r>
              <a:rPr lang="en-US" dirty="0" err="1" smtClean="0">
                <a:latin typeface="Arial" panose="020B0604020202020204" pitchFamily="34" charset="0"/>
                <a:cs typeface="Arial" panose="020B0604020202020204" pitchFamily="34" charset="0"/>
              </a:rPr>
              <a:t>Ecotech</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total and hemispheric backscattering</a:t>
            </a:r>
          </a:p>
          <a:p>
            <a:endParaRPr lang="en-US" dirty="0" smtClean="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rPr>
              <a:t>Aerosol light absorption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Multiple instruments (MAAP, PSAP, CLAP, </a:t>
            </a:r>
            <a:r>
              <a:rPr lang="en-US" dirty="0" err="1">
                <a:latin typeface="Arial" panose="020B0604020202020204" pitchFamily="34" charset="0"/>
                <a:cs typeface="Arial" panose="020B0604020202020204" pitchFamily="34" charset="0"/>
              </a:rPr>
              <a:t>a</a:t>
            </a:r>
            <a:r>
              <a:rPr lang="en-US" dirty="0" err="1" smtClean="0">
                <a:latin typeface="Arial" panose="020B0604020202020204" pitchFamily="34" charset="0"/>
                <a:cs typeface="Arial" panose="020B0604020202020204" pitchFamily="34" charset="0"/>
              </a:rPr>
              <a:t>ethalometer</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Single and multi-wavelength</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BC </a:t>
            </a:r>
            <a:r>
              <a:rPr lang="en-US" dirty="0" smtClean="0">
                <a:latin typeface="Arial" panose="020B0604020202020204" pitchFamily="34" charset="0"/>
                <a:cs typeface="Arial" panose="020B0604020202020204" pitchFamily="34" charset="0"/>
                <a:sym typeface="Wingdings" panose="05000000000000000000" pitchFamily="2" charset="2"/>
              </a:rPr>
              <a:t>absorption using 7.5 m</a:t>
            </a:r>
            <a:r>
              <a:rPr lang="en-US" baseline="30000" dirty="0" smtClean="0">
                <a:latin typeface="Arial" panose="020B0604020202020204" pitchFamily="34" charset="0"/>
                <a:cs typeface="Arial" panose="020B0604020202020204" pitchFamily="34" charset="0"/>
                <a:sym typeface="Wingdings" panose="05000000000000000000" pitchFamily="2" charset="2"/>
              </a:rPr>
              <a:t>2</a:t>
            </a:r>
            <a:r>
              <a:rPr lang="en-US" dirty="0" smtClean="0">
                <a:latin typeface="Arial" panose="020B0604020202020204" pitchFamily="34" charset="0"/>
                <a:cs typeface="Arial" panose="020B0604020202020204" pitchFamily="34" charset="0"/>
                <a:sym typeface="Wingdings" panose="05000000000000000000" pitchFamily="2" charset="2"/>
              </a:rPr>
              <a:t>/g</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u="sng" dirty="0" smtClean="0">
                <a:latin typeface="Arial" panose="020B0604020202020204" pitchFamily="34" charset="0"/>
                <a:cs typeface="Arial" panose="020B0604020202020204" pitchFamily="34" charset="0"/>
              </a:rPr>
              <a:t>Particle number concentration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Multiple instruments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Different lower size cuts</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850707" y="5562600"/>
            <a:ext cx="2121093" cy="369332"/>
          </a:xfrm>
          <a:prstGeom prst="rect">
            <a:avLst/>
          </a:prstGeom>
          <a:noFill/>
        </p:spPr>
        <p:txBody>
          <a:bodyPr wrap="none" rtlCol="0">
            <a:spAutoFit/>
          </a:bodyPr>
          <a:lstStyle/>
          <a:p>
            <a:r>
              <a:rPr lang="en-US" b="1" dirty="0" smtClean="0">
                <a:solidFill>
                  <a:srgbClr val="FFFF00"/>
                </a:solidFill>
                <a:latin typeface="Arial" panose="020B0604020202020204" pitchFamily="34" charset="0"/>
                <a:cs typeface="Arial" panose="020B0604020202020204" pitchFamily="34" charset="0"/>
              </a:rPr>
              <a:t>MLO aerosol rack</a:t>
            </a:r>
            <a:endParaRPr lang="en-US" b="1" dirty="0">
              <a:solidFill>
                <a:srgbClr val="FFFF00"/>
              </a:solidFill>
              <a:latin typeface="Arial" panose="020B0604020202020204" pitchFamily="34" charset="0"/>
              <a:cs typeface="Arial" panose="020B0604020202020204" pitchFamily="34" charset="0"/>
            </a:endParaRPr>
          </a:p>
        </p:txBody>
      </p:sp>
      <p:sp>
        <p:nvSpPr>
          <p:cNvPr id="6" name="Rectangle 5"/>
          <p:cNvSpPr/>
          <p:nvPr/>
        </p:nvSpPr>
        <p:spPr>
          <a:xfrm>
            <a:off x="4724400" y="5100935"/>
            <a:ext cx="4572000" cy="1477328"/>
          </a:xfrm>
          <a:prstGeom prst="rect">
            <a:avLst/>
          </a:prstGeom>
        </p:spPr>
        <p:txBody>
          <a:bodyPr>
            <a:spAutoFit/>
          </a:bodyPr>
          <a:lstStyle/>
          <a:p>
            <a:r>
              <a:rPr lang="en-US" altLang="en-US" u="sng" dirty="0" smtClean="0"/>
              <a:t>Data Processing</a:t>
            </a:r>
          </a:p>
          <a:p>
            <a:pPr marL="285750" indent="-285750">
              <a:buFont typeface="Arial" panose="020B0604020202020204" pitchFamily="34" charset="0"/>
              <a:buChar char="•"/>
            </a:pPr>
            <a:r>
              <a:rPr lang="en-US" altLang="en-US" dirty="0" smtClean="0"/>
              <a:t>Hourly averaged, edited and corrected</a:t>
            </a:r>
          </a:p>
          <a:p>
            <a:pPr marL="285750" indent="-285750">
              <a:buFont typeface="Arial" panose="020B0604020202020204" pitchFamily="34" charset="0"/>
              <a:buChar char="•"/>
            </a:pPr>
            <a:r>
              <a:rPr lang="en-US" altLang="en-US" dirty="0" smtClean="0"/>
              <a:t>Absorption and </a:t>
            </a:r>
            <a:r>
              <a:rPr lang="en-US" altLang="en-US" dirty="0"/>
              <a:t>scattering </a:t>
            </a:r>
            <a:r>
              <a:rPr lang="en-US" altLang="en-US" dirty="0" smtClean="0"/>
              <a:t>adjusted to and presented </a:t>
            </a:r>
            <a:r>
              <a:rPr lang="en-US" altLang="en-US" dirty="0"/>
              <a:t>at STP and 550 nm </a:t>
            </a:r>
            <a:r>
              <a:rPr lang="en-US" altLang="en-US" dirty="0" smtClean="0"/>
              <a:t>(where possible</a:t>
            </a:r>
            <a:r>
              <a:rPr lang="en-US" altLang="en-US" dirty="0"/>
              <a:t>)</a:t>
            </a:r>
          </a:p>
        </p:txBody>
      </p:sp>
      <p:sp>
        <p:nvSpPr>
          <p:cNvPr id="8" name="Rectangle 7"/>
          <p:cNvSpPr/>
          <p:nvPr/>
        </p:nvSpPr>
        <p:spPr>
          <a:xfrm>
            <a:off x="7681420" y="6578263"/>
            <a:ext cx="1447832" cy="276999"/>
          </a:xfrm>
          <a:prstGeom prst="rect">
            <a:avLst/>
          </a:prstGeom>
        </p:spPr>
        <p:txBody>
          <a:bodyPr wrap="none">
            <a:spAutoFit/>
          </a:bodyPr>
          <a:lstStyle/>
          <a:p>
            <a:r>
              <a:rPr lang="en-US" sz="1200" dirty="0" smtClean="0">
                <a:latin typeface="Arial" panose="020B0604020202020204" pitchFamily="34" charset="0"/>
                <a:cs typeface="Arial" panose="020B0604020202020204" pitchFamily="34" charset="0"/>
              </a:rPr>
              <a:t>(Bond et al., 2005)</a:t>
            </a:r>
            <a:endParaRPr lang="en-US" sz="1200" dirty="0">
              <a:latin typeface="Arial" panose="020B0604020202020204" pitchFamily="34" charset="0"/>
              <a:cs typeface="Arial" panose="020B0604020202020204" pitchFamily="34" charset="0"/>
            </a:endParaRPr>
          </a:p>
        </p:txBody>
      </p:sp>
      <p:cxnSp>
        <p:nvCxnSpPr>
          <p:cNvPr id="10" name="Elbow Connector 9"/>
          <p:cNvCxnSpPr/>
          <p:nvPr/>
        </p:nvCxnSpPr>
        <p:spPr>
          <a:xfrm rot="16200000" flipV="1">
            <a:off x="7042919" y="4691881"/>
            <a:ext cx="3135362"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73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8406"/>
          <a:stretch/>
        </p:blipFill>
        <p:spPr>
          <a:xfrm>
            <a:off x="-76200" y="2565543"/>
            <a:ext cx="9144000" cy="422413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8914" b="9275"/>
          <a:stretch/>
        </p:blipFill>
        <p:spPr>
          <a:xfrm>
            <a:off x="-76200" y="637830"/>
            <a:ext cx="9144000" cy="2181570"/>
          </a:xfrm>
          <a:prstGeom prst="rect">
            <a:avLst/>
          </a:prstGeom>
        </p:spPr>
      </p:pic>
      <p:sp>
        <p:nvSpPr>
          <p:cNvPr id="2" name="TextBox 1"/>
          <p:cNvSpPr txBox="1"/>
          <p:nvPr/>
        </p:nvSpPr>
        <p:spPr>
          <a:xfrm>
            <a:off x="598700" y="0"/>
            <a:ext cx="8316700" cy="523220"/>
          </a:xfrm>
          <a:prstGeom prst="rect">
            <a:avLst/>
          </a:prstGeom>
          <a:noFill/>
        </p:spPr>
        <p:txBody>
          <a:bodyPr wrap="none" rtlCol="0">
            <a:spAutoFit/>
          </a:bodyPr>
          <a:lstStyle/>
          <a:p>
            <a:r>
              <a:rPr lang="en-US" sz="2800" b="1" u="sng" dirty="0" smtClean="0"/>
              <a:t>Scattering/absorption/CN statistics comparison</a:t>
            </a:r>
            <a:endParaRPr lang="en-US" sz="2800" b="1" u="sng" dirty="0"/>
          </a:p>
        </p:txBody>
      </p:sp>
      <p:sp>
        <p:nvSpPr>
          <p:cNvPr id="21" name="Rectangle 20"/>
          <p:cNvSpPr/>
          <p:nvPr/>
        </p:nvSpPr>
        <p:spPr>
          <a:xfrm>
            <a:off x="2971800" y="2469676"/>
            <a:ext cx="3745035" cy="54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WHI data??</a:t>
            </a:r>
          </a:p>
          <a:p>
            <a:pPr algn="ctr"/>
            <a:r>
              <a:rPr lang="en-US" dirty="0" smtClean="0"/>
              <a:t>New </a:t>
            </a:r>
            <a:r>
              <a:rPr lang="en-US" dirty="0" err="1" smtClean="0"/>
              <a:t>pyr</a:t>
            </a:r>
            <a:r>
              <a:rPr lang="en-US" dirty="0" smtClean="0"/>
              <a:t> CN data?</a:t>
            </a:r>
          </a:p>
        </p:txBody>
      </p:sp>
      <p:sp>
        <p:nvSpPr>
          <p:cNvPr id="4" name="Rectangle 3"/>
          <p:cNvSpPr/>
          <p:nvPr/>
        </p:nvSpPr>
        <p:spPr>
          <a:xfrm>
            <a:off x="838200" y="609600"/>
            <a:ext cx="152400" cy="191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5000" y="609600"/>
            <a:ext cx="152400" cy="1917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40938" y="609600"/>
            <a:ext cx="152400" cy="191733"/>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30355" y="609600"/>
            <a:ext cx="152400" cy="191733"/>
          </a:xfrm>
          <a:prstGeom prst="rect">
            <a:avLst/>
          </a:prstGeom>
          <a:solidFill>
            <a:srgbClr val="1621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34341" y="609600"/>
            <a:ext cx="152400" cy="1917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7798" y="609600"/>
            <a:ext cx="152400" cy="19173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53125" y="545068"/>
            <a:ext cx="723275" cy="369332"/>
          </a:xfrm>
          <a:prstGeom prst="rect">
            <a:avLst/>
          </a:prstGeom>
          <a:noFill/>
        </p:spPr>
        <p:txBody>
          <a:bodyPr wrap="none" rtlCol="0">
            <a:spAutoFit/>
          </a:bodyPr>
          <a:lstStyle/>
          <a:p>
            <a:r>
              <a:rPr lang="en-US" dirty="0" smtClean="0"/>
              <a:t>Polar</a:t>
            </a:r>
            <a:endParaRPr lang="en-US" dirty="0"/>
          </a:p>
        </p:txBody>
      </p:sp>
      <p:sp>
        <p:nvSpPr>
          <p:cNvPr id="19" name="TextBox 18"/>
          <p:cNvSpPr txBox="1"/>
          <p:nvPr/>
        </p:nvSpPr>
        <p:spPr>
          <a:xfrm>
            <a:off x="2012623" y="545068"/>
            <a:ext cx="1300421" cy="369332"/>
          </a:xfrm>
          <a:prstGeom prst="rect">
            <a:avLst/>
          </a:prstGeom>
          <a:noFill/>
        </p:spPr>
        <p:txBody>
          <a:bodyPr wrap="none" rtlCol="0">
            <a:spAutoFit/>
          </a:bodyPr>
          <a:lstStyle/>
          <a:p>
            <a:r>
              <a:rPr lang="en-US" dirty="0" smtClean="0"/>
              <a:t>S. America</a:t>
            </a:r>
            <a:endParaRPr lang="en-US" dirty="0"/>
          </a:p>
        </p:txBody>
      </p:sp>
      <p:sp>
        <p:nvSpPr>
          <p:cNvPr id="22" name="TextBox 21"/>
          <p:cNvSpPr txBox="1"/>
          <p:nvPr/>
        </p:nvSpPr>
        <p:spPr>
          <a:xfrm>
            <a:off x="3555261" y="545068"/>
            <a:ext cx="864339" cy="369332"/>
          </a:xfrm>
          <a:prstGeom prst="rect">
            <a:avLst/>
          </a:prstGeom>
          <a:noFill/>
        </p:spPr>
        <p:txBody>
          <a:bodyPr wrap="none" rtlCol="0">
            <a:spAutoFit/>
          </a:bodyPr>
          <a:lstStyle/>
          <a:p>
            <a:r>
              <a:rPr lang="en-US" dirty="0" smtClean="0"/>
              <a:t>Pacific</a:t>
            </a:r>
            <a:endParaRPr lang="en-US" dirty="0"/>
          </a:p>
        </p:txBody>
      </p:sp>
      <p:sp>
        <p:nvSpPr>
          <p:cNvPr id="23" name="TextBox 22"/>
          <p:cNvSpPr txBox="1"/>
          <p:nvPr/>
        </p:nvSpPr>
        <p:spPr>
          <a:xfrm>
            <a:off x="4736372" y="545068"/>
            <a:ext cx="1313245" cy="369332"/>
          </a:xfrm>
          <a:prstGeom prst="rect">
            <a:avLst/>
          </a:prstGeom>
          <a:noFill/>
        </p:spPr>
        <p:txBody>
          <a:bodyPr wrap="none" rtlCol="0">
            <a:spAutoFit/>
          </a:bodyPr>
          <a:lstStyle/>
          <a:p>
            <a:r>
              <a:rPr lang="en-US" dirty="0" smtClean="0"/>
              <a:t>N. America</a:t>
            </a:r>
            <a:endParaRPr lang="en-US" dirty="0"/>
          </a:p>
        </p:txBody>
      </p:sp>
      <p:sp>
        <p:nvSpPr>
          <p:cNvPr id="24" name="TextBox 23"/>
          <p:cNvSpPr txBox="1"/>
          <p:nvPr/>
        </p:nvSpPr>
        <p:spPr>
          <a:xfrm>
            <a:off x="6340358" y="545068"/>
            <a:ext cx="928459" cy="369332"/>
          </a:xfrm>
          <a:prstGeom prst="rect">
            <a:avLst/>
          </a:prstGeom>
          <a:noFill/>
        </p:spPr>
        <p:txBody>
          <a:bodyPr wrap="none" rtlCol="0">
            <a:spAutoFit/>
          </a:bodyPr>
          <a:lstStyle/>
          <a:p>
            <a:r>
              <a:rPr lang="en-US" dirty="0" smtClean="0"/>
              <a:t>Europe</a:t>
            </a:r>
            <a:endParaRPr lang="en-US" dirty="0"/>
          </a:p>
        </p:txBody>
      </p:sp>
      <p:sp>
        <p:nvSpPr>
          <p:cNvPr id="25" name="TextBox 24"/>
          <p:cNvSpPr txBox="1"/>
          <p:nvPr/>
        </p:nvSpPr>
        <p:spPr>
          <a:xfrm>
            <a:off x="7443693" y="545068"/>
            <a:ext cx="633507" cy="369332"/>
          </a:xfrm>
          <a:prstGeom prst="rect">
            <a:avLst/>
          </a:prstGeom>
          <a:noFill/>
        </p:spPr>
        <p:txBody>
          <a:bodyPr wrap="none" rtlCol="0">
            <a:spAutoFit/>
          </a:bodyPr>
          <a:lstStyle/>
          <a:p>
            <a:r>
              <a:rPr lang="en-US" dirty="0" smtClean="0"/>
              <a:t>Asia</a:t>
            </a:r>
            <a:endParaRPr lang="en-US" dirty="0"/>
          </a:p>
        </p:txBody>
      </p:sp>
    </p:spTree>
    <p:extLst>
      <p:ext uri="{BB962C8B-B14F-4D97-AF65-F5344CB8AC3E}">
        <p14:creationId xmlns:p14="http://schemas.microsoft.com/office/powerpoint/2010/main" val="2022515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066800"/>
            <a:ext cx="6604000" cy="4953000"/>
          </a:xfrm>
          <a:prstGeom prst="rect">
            <a:avLst/>
          </a:prstGeom>
        </p:spPr>
      </p:pic>
      <p:sp>
        <p:nvSpPr>
          <p:cNvPr id="5" name="TextBox 4"/>
          <p:cNvSpPr txBox="1"/>
          <p:nvPr/>
        </p:nvSpPr>
        <p:spPr>
          <a:xfrm>
            <a:off x="1676400" y="1219200"/>
            <a:ext cx="1954446"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t=1 hour, r=0.96</a:t>
            </a:r>
            <a:endParaRPr lang="en-US" dirty="0"/>
          </a:p>
        </p:txBody>
      </p:sp>
      <p:sp>
        <p:nvSpPr>
          <p:cNvPr id="6" name="TextBox 5"/>
          <p:cNvSpPr txBox="1"/>
          <p:nvPr/>
        </p:nvSpPr>
        <p:spPr>
          <a:xfrm>
            <a:off x="4953000" y="1219935"/>
            <a:ext cx="2082621"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t=3 hours, r=0.86</a:t>
            </a:r>
            <a:endParaRPr lang="en-US" dirty="0"/>
          </a:p>
        </p:txBody>
      </p:sp>
      <p:sp>
        <p:nvSpPr>
          <p:cNvPr id="7" name="TextBox 6"/>
          <p:cNvSpPr txBox="1"/>
          <p:nvPr/>
        </p:nvSpPr>
        <p:spPr>
          <a:xfrm>
            <a:off x="1676400" y="3657600"/>
            <a:ext cx="2210862"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t=12 hours, r=0.68</a:t>
            </a:r>
            <a:endParaRPr lang="en-US" dirty="0"/>
          </a:p>
        </p:txBody>
      </p:sp>
      <p:sp>
        <p:nvSpPr>
          <p:cNvPr id="8" name="TextBox 7"/>
          <p:cNvSpPr txBox="1"/>
          <p:nvPr/>
        </p:nvSpPr>
        <p:spPr>
          <a:xfrm>
            <a:off x="4976653" y="3657600"/>
            <a:ext cx="2210862" cy="369332"/>
          </a:xfrm>
          <a:prstGeom prst="rect">
            <a:avLst/>
          </a:prstGeom>
          <a:noFill/>
        </p:spPr>
        <p:txBody>
          <a:bodyPr wrap="none" rtlCol="0">
            <a:spAutoFit/>
          </a:bodyPr>
          <a:lstStyle/>
          <a:p>
            <a:r>
              <a:rPr lang="en-US" dirty="0" smtClean="0">
                <a:latin typeface="Symbol" panose="05050102010706020507" pitchFamily="18" charset="2"/>
              </a:rPr>
              <a:t>D</a:t>
            </a:r>
            <a:r>
              <a:rPr lang="en-US" dirty="0" smtClean="0"/>
              <a:t>t=24 hours, r=0.57</a:t>
            </a:r>
            <a:endParaRPr lang="en-US" dirty="0"/>
          </a:p>
        </p:txBody>
      </p:sp>
      <p:sp>
        <p:nvSpPr>
          <p:cNvPr id="9" name="TextBox 8"/>
          <p:cNvSpPr txBox="1"/>
          <p:nvPr/>
        </p:nvSpPr>
        <p:spPr>
          <a:xfrm>
            <a:off x="7548627" y="6514944"/>
            <a:ext cx="1595373" cy="369332"/>
          </a:xfrm>
          <a:prstGeom prst="rect">
            <a:avLst/>
          </a:prstGeom>
          <a:noFill/>
        </p:spPr>
        <p:txBody>
          <a:bodyPr wrap="none" rtlCol="0">
            <a:spAutoFit/>
          </a:bodyPr>
          <a:lstStyle/>
          <a:p>
            <a:r>
              <a:rPr lang="en-US" dirty="0" smtClean="0"/>
              <a:t>IZA scattering</a:t>
            </a:r>
            <a:endParaRPr lang="en-US" dirty="0"/>
          </a:p>
        </p:txBody>
      </p:sp>
      <p:sp>
        <p:nvSpPr>
          <p:cNvPr id="3" name="TextBox 2"/>
          <p:cNvSpPr txBox="1"/>
          <p:nvPr/>
        </p:nvSpPr>
        <p:spPr>
          <a:xfrm>
            <a:off x="2735270" y="7151"/>
            <a:ext cx="3741730" cy="523220"/>
          </a:xfrm>
          <a:prstGeom prst="rect">
            <a:avLst/>
          </a:prstGeom>
          <a:noFill/>
        </p:spPr>
        <p:txBody>
          <a:bodyPr wrap="none" rtlCol="0">
            <a:spAutoFit/>
          </a:bodyPr>
          <a:lstStyle/>
          <a:p>
            <a:r>
              <a:rPr lang="en-US" sz="2800" b="1" u="sng" dirty="0" smtClean="0"/>
              <a:t>Aerosol Persistence</a:t>
            </a:r>
            <a:endParaRPr lang="en-US" sz="2800" b="1" u="sng" dirty="0"/>
          </a:p>
        </p:txBody>
      </p:sp>
      <p:sp>
        <p:nvSpPr>
          <p:cNvPr id="4" name="TextBox 3"/>
          <p:cNvSpPr txBox="1"/>
          <p:nvPr/>
        </p:nvSpPr>
        <p:spPr>
          <a:xfrm>
            <a:off x="23648" y="6514944"/>
            <a:ext cx="3685624" cy="369332"/>
          </a:xfrm>
          <a:prstGeom prst="rect">
            <a:avLst/>
          </a:prstGeom>
          <a:noFill/>
        </p:spPr>
        <p:txBody>
          <a:bodyPr wrap="none" rtlCol="0">
            <a:spAutoFit/>
          </a:bodyPr>
          <a:lstStyle/>
          <a:p>
            <a:r>
              <a:rPr lang="en-US" dirty="0" smtClean="0"/>
              <a:t>Colors represent density of points</a:t>
            </a:r>
            <a:endParaRPr lang="en-US" dirty="0"/>
          </a:p>
        </p:txBody>
      </p:sp>
      <p:sp>
        <p:nvSpPr>
          <p:cNvPr id="10" name="TextBox 9"/>
          <p:cNvSpPr txBox="1"/>
          <p:nvPr/>
        </p:nvSpPr>
        <p:spPr>
          <a:xfrm>
            <a:off x="511445" y="585556"/>
            <a:ext cx="8377037" cy="369332"/>
          </a:xfrm>
          <a:prstGeom prst="rect">
            <a:avLst/>
          </a:prstGeom>
          <a:noFill/>
        </p:spPr>
        <p:txBody>
          <a:bodyPr wrap="none" rtlCol="0">
            <a:spAutoFit/>
          </a:bodyPr>
          <a:lstStyle/>
          <a:p>
            <a:r>
              <a:rPr lang="en-US" dirty="0" smtClean="0"/>
              <a:t>How well does a measurement at time ‘t’ represent a measurement at time </a:t>
            </a:r>
            <a:r>
              <a:rPr lang="en-US" dirty="0" err="1" smtClean="0"/>
              <a:t>t+</a:t>
            </a:r>
            <a:r>
              <a:rPr lang="en-US" dirty="0" err="1" smtClean="0">
                <a:latin typeface="Symbol" panose="05050102010706020507" pitchFamily="18" charset="2"/>
              </a:rPr>
              <a:t>D</a:t>
            </a:r>
            <a:r>
              <a:rPr lang="en-US" dirty="0" err="1" smtClean="0"/>
              <a:t>t</a:t>
            </a:r>
            <a:r>
              <a:rPr lang="en-US" dirty="0" smtClean="0"/>
              <a:t>?</a:t>
            </a:r>
            <a:endParaRPr lang="en-US" dirty="0"/>
          </a:p>
        </p:txBody>
      </p:sp>
      <p:sp>
        <p:nvSpPr>
          <p:cNvPr id="13" name="TextBox 12"/>
          <p:cNvSpPr txBox="1"/>
          <p:nvPr/>
        </p:nvSpPr>
        <p:spPr>
          <a:xfrm>
            <a:off x="3732390" y="5988269"/>
            <a:ext cx="1935145" cy="369332"/>
          </a:xfrm>
          <a:prstGeom prst="rect">
            <a:avLst/>
          </a:prstGeom>
          <a:noFill/>
        </p:spPr>
        <p:txBody>
          <a:bodyPr wrap="none" rtlCol="0">
            <a:spAutoFit/>
          </a:bodyPr>
          <a:lstStyle/>
          <a:p>
            <a:r>
              <a:rPr lang="en-US" dirty="0" smtClean="0"/>
              <a:t>Scattering at t=t</a:t>
            </a:r>
            <a:r>
              <a:rPr lang="en-US" baseline="-25000" dirty="0" smtClean="0"/>
              <a:t>0</a:t>
            </a:r>
            <a:endParaRPr lang="en-US" baseline="-25000" dirty="0"/>
          </a:p>
        </p:txBody>
      </p:sp>
      <p:sp>
        <p:nvSpPr>
          <p:cNvPr id="14" name="TextBox 13"/>
          <p:cNvSpPr txBox="1"/>
          <p:nvPr/>
        </p:nvSpPr>
        <p:spPr>
          <a:xfrm rot="16200000">
            <a:off x="75091" y="3213177"/>
            <a:ext cx="2223686" cy="369332"/>
          </a:xfrm>
          <a:prstGeom prst="rect">
            <a:avLst/>
          </a:prstGeom>
          <a:noFill/>
        </p:spPr>
        <p:txBody>
          <a:bodyPr wrap="none" rtlCol="0">
            <a:spAutoFit/>
          </a:bodyPr>
          <a:lstStyle/>
          <a:p>
            <a:r>
              <a:rPr lang="en-US" dirty="0" smtClean="0"/>
              <a:t>Scattering at t=t</a:t>
            </a:r>
            <a:r>
              <a:rPr lang="en-US" baseline="-25000" dirty="0" smtClean="0"/>
              <a:t>0</a:t>
            </a:r>
            <a:r>
              <a:rPr lang="en-US" dirty="0" smtClean="0">
                <a:latin typeface="Symbol" panose="05050102010706020507" pitchFamily="18" charset="2"/>
              </a:rPr>
              <a:t>+D</a:t>
            </a:r>
            <a:r>
              <a:rPr lang="en-US" dirty="0" smtClean="0"/>
              <a:t>t</a:t>
            </a:r>
            <a:endParaRPr lang="en-US" baseline="-25000" dirty="0"/>
          </a:p>
        </p:txBody>
      </p:sp>
    </p:spTree>
    <p:extLst>
      <p:ext uri="{BB962C8B-B14F-4D97-AF65-F5344CB8AC3E}">
        <p14:creationId xmlns:p14="http://schemas.microsoft.com/office/powerpoint/2010/main" val="83969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130"/>
          <a:stretch/>
        </p:blipFill>
        <p:spPr>
          <a:xfrm>
            <a:off x="1600200" y="1524000"/>
            <a:ext cx="6000501" cy="3427944"/>
          </a:xfrm>
          <a:prstGeom prst="rect">
            <a:avLst/>
          </a:prstGeom>
        </p:spPr>
      </p:pic>
      <p:sp>
        <p:nvSpPr>
          <p:cNvPr id="5" name="TextBox 4"/>
          <p:cNvSpPr txBox="1"/>
          <p:nvPr/>
        </p:nvSpPr>
        <p:spPr>
          <a:xfrm>
            <a:off x="2312690" y="4191000"/>
            <a:ext cx="1745991" cy="276999"/>
          </a:xfrm>
          <a:prstGeom prst="rect">
            <a:avLst/>
          </a:prstGeom>
          <a:noFill/>
        </p:spPr>
        <p:txBody>
          <a:bodyPr wrap="none" rtlCol="0">
            <a:spAutoFit/>
          </a:bodyPr>
          <a:lstStyle/>
          <a:p>
            <a:r>
              <a:rPr lang="en-US" sz="1200" i="1" dirty="0" smtClean="0"/>
              <a:t>(Anderson et al., 2003)</a:t>
            </a:r>
            <a:endParaRPr lang="en-US" sz="1200" i="1" dirty="0"/>
          </a:p>
        </p:txBody>
      </p:sp>
      <p:sp>
        <p:nvSpPr>
          <p:cNvPr id="6" name="TextBox 5"/>
          <p:cNvSpPr txBox="1"/>
          <p:nvPr/>
        </p:nvSpPr>
        <p:spPr>
          <a:xfrm>
            <a:off x="2354498" y="76200"/>
            <a:ext cx="4427302" cy="523220"/>
          </a:xfrm>
          <a:prstGeom prst="rect">
            <a:avLst/>
          </a:prstGeom>
          <a:noFill/>
        </p:spPr>
        <p:txBody>
          <a:bodyPr wrap="none" rtlCol="0">
            <a:spAutoFit/>
          </a:bodyPr>
          <a:lstStyle/>
          <a:p>
            <a:r>
              <a:rPr lang="en-US" sz="2800" b="1" u="sng" dirty="0" smtClean="0">
                <a:latin typeface="Arial" panose="020B0604020202020204" pitchFamily="34" charset="0"/>
                <a:cs typeface="Arial" panose="020B0604020202020204" pitchFamily="34" charset="0"/>
              </a:rPr>
              <a:t>Autocorrelation Analysis</a:t>
            </a:r>
            <a:endParaRPr lang="en-US" sz="2800" b="1" u="sng" dirty="0">
              <a:latin typeface="Arial" panose="020B0604020202020204" pitchFamily="34" charset="0"/>
              <a:cs typeface="Arial" panose="020B0604020202020204" pitchFamily="34" charset="0"/>
            </a:endParaRPr>
          </a:p>
        </p:txBody>
      </p:sp>
      <p:sp>
        <p:nvSpPr>
          <p:cNvPr id="7" name="TextBox 6"/>
          <p:cNvSpPr txBox="1"/>
          <p:nvPr/>
        </p:nvSpPr>
        <p:spPr>
          <a:xfrm>
            <a:off x="903702" y="5334000"/>
            <a:ext cx="75438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Lag is the time between measurements being </a:t>
            </a:r>
            <a:r>
              <a:rPr lang="en-US" dirty="0" smtClean="0">
                <a:latin typeface="Arial" panose="020B0604020202020204" pitchFamily="34" charset="0"/>
                <a:cs typeface="Arial" panose="020B0604020202020204" pitchFamily="34" charset="0"/>
              </a:rPr>
              <a:t>compared (</a:t>
            </a:r>
            <a:r>
              <a:rPr lang="en-US" dirty="0" smtClean="0">
                <a:latin typeface="Symbol" panose="05050102010706020507" pitchFamily="18" charset="2"/>
                <a:cs typeface="Arial" panose="020B0604020202020204" pitchFamily="34" charset="0"/>
              </a:rPr>
              <a:t>D</a:t>
            </a:r>
            <a:r>
              <a:rPr lang="en-US" dirty="0" smtClean="0">
                <a:latin typeface="Arial" panose="020B0604020202020204" pitchFamily="34" charset="0"/>
                <a:cs typeface="Arial" panose="020B0604020202020204" pitchFamily="34" charset="0"/>
              </a:rPr>
              <a:t>t).</a:t>
            </a:r>
          </a:p>
          <a:p>
            <a:r>
              <a:rPr lang="en-US" dirty="0" smtClean="0">
                <a:latin typeface="Arial" panose="020B0604020202020204" pitchFamily="34" charset="0"/>
                <a:cs typeface="Arial" panose="020B0604020202020204" pitchFamily="34" charset="0"/>
              </a:rPr>
              <a:t>‘r’ is the lag autocorrelation statistic.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Autocorrelation analysis can be used to identify aerosol persistence.</a:t>
            </a:r>
          </a:p>
        </p:txBody>
      </p:sp>
      <p:grpSp>
        <p:nvGrpSpPr>
          <p:cNvPr id="23" name="Group 22"/>
          <p:cNvGrpSpPr/>
          <p:nvPr/>
        </p:nvGrpSpPr>
        <p:grpSpPr>
          <a:xfrm>
            <a:off x="2286922" y="1590143"/>
            <a:ext cx="5028278" cy="2218083"/>
            <a:chOff x="2286922" y="1590143"/>
            <a:chExt cx="5028278" cy="2218083"/>
          </a:xfrm>
        </p:grpSpPr>
        <p:sp>
          <p:nvSpPr>
            <p:cNvPr id="14" name="Freeform 13"/>
            <p:cNvSpPr/>
            <p:nvPr/>
          </p:nvSpPr>
          <p:spPr>
            <a:xfrm>
              <a:off x="2286922" y="1590143"/>
              <a:ext cx="970222" cy="53624"/>
            </a:xfrm>
            <a:custGeom>
              <a:avLst/>
              <a:gdLst>
                <a:gd name="connsiteX0" fmla="*/ 0 w 1113647"/>
                <a:gd name="connsiteY0" fmla="*/ 5384 h 69472"/>
                <a:gd name="connsiteX1" fmla="*/ 120971 w 1113647"/>
                <a:gd name="connsiteY1" fmla="*/ 5384 h 69472"/>
                <a:gd name="connsiteX2" fmla="*/ 284638 w 1113647"/>
                <a:gd name="connsiteY2" fmla="*/ 8942 h 69472"/>
                <a:gd name="connsiteX3" fmla="*/ 334450 w 1113647"/>
                <a:gd name="connsiteY3" fmla="*/ 19616 h 69472"/>
                <a:gd name="connsiteX4" fmla="*/ 405609 w 1113647"/>
                <a:gd name="connsiteY4" fmla="*/ 23174 h 69472"/>
                <a:gd name="connsiteX5" fmla="*/ 441189 w 1113647"/>
                <a:gd name="connsiteY5" fmla="*/ 26732 h 69472"/>
                <a:gd name="connsiteX6" fmla="*/ 608414 w 1113647"/>
                <a:gd name="connsiteY6" fmla="*/ 30290 h 69472"/>
                <a:gd name="connsiteX7" fmla="*/ 668900 w 1113647"/>
                <a:gd name="connsiteY7" fmla="*/ 33848 h 69472"/>
                <a:gd name="connsiteX8" fmla="*/ 711595 w 1113647"/>
                <a:gd name="connsiteY8" fmla="*/ 37406 h 69472"/>
                <a:gd name="connsiteX9" fmla="*/ 775639 w 1113647"/>
                <a:gd name="connsiteY9" fmla="*/ 40964 h 69472"/>
                <a:gd name="connsiteX10" fmla="*/ 814777 w 1113647"/>
                <a:gd name="connsiteY10" fmla="*/ 48080 h 69472"/>
                <a:gd name="connsiteX11" fmla="*/ 839682 w 1113647"/>
                <a:gd name="connsiteY11" fmla="*/ 51638 h 69472"/>
                <a:gd name="connsiteX12" fmla="*/ 861030 w 1113647"/>
                <a:gd name="connsiteY12" fmla="*/ 55196 h 69472"/>
                <a:gd name="connsiteX13" fmla="*/ 878820 w 1113647"/>
                <a:gd name="connsiteY13" fmla="*/ 58754 h 69472"/>
                <a:gd name="connsiteX14" fmla="*/ 932190 w 1113647"/>
                <a:gd name="connsiteY14" fmla="*/ 62312 h 69472"/>
                <a:gd name="connsiteX15" fmla="*/ 989117 w 1113647"/>
                <a:gd name="connsiteY15" fmla="*/ 62312 h 69472"/>
                <a:gd name="connsiteX16" fmla="*/ 999791 w 1113647"/>
                <a:gd name="connsiteY16" fmla="*/ 65870 h 69472"/>
                <a:gd name="connsiteX17" fmla="*/ 1113647 w 1113647"/>
                <a:gd name="connsiteY17" fmla="*/ 69428 h 6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647" h="69472">
                  <a:moveTo>
                    <a:pt x="0" y="5384"/>
                  </a:moveTo>
                  <a:cubicBezTo>
                    <a:pt x="52198" y="-5056"/>
                    <a:pt x="7980" y="2371"/>
                    <a:pt x="120971" y="5384"/>
                  </a:cubicBezTo>
                  <a:lnTo>
                    <a:pt x="284638" y="8942"/>
                  </a:lnTo>
                  <a:cubicBezTo>
                    <a:pt x="298361" y="12373"/>
                    <a:pt x="324356" y="19111"/>
                    <a:pt x="334450" y="19616"/>
                  </a:cubicBezTo>
                  <a:lnTo>
                    <a:pt x="405609" y="23174"/>
                  </a:lnTo>
                  <a:cubicBezTo>
                    <a:pt x="417502" y="23967"/>
                    <a:pt x="429277" y="26314"/>
                    <a:pt x="441189" y="26732"/>
                  </a:cubicBezTo>
                  <a:cubicBezTo>
                    <a:pt x="496909" y="28687"/>
                    <a:pt x="552672" y="29104"/>
                    <a:pt x="608414" y="30290"/>
                  </a:cubicBezTo>
                  <a:lnTo>
                    <a:pt x="668900" y="33848"/>
                  </a:lnTo>
                  <a:cubicBezTo>
                    <a:pt x="683147" y="34831"/>
                    <a:pt x="697346" y="36456"/>
                    <a:pt x="711595" y="37406"/>
                  </a:cubicBezTo>
                  <a:cubicBezTo>
                    <a:pt x="732929" y="38828"/>
                    <a:pt x="754291" y="39778"/>
                    <a:pt x="775639" y="40964"/>
                  </a:cubicBezTo>
                  <a:cubicBezTo>
                    <a:pt x="794144" y="44665"/>
                    <a:pt x="795049" y="45045"/>
                    <a:pt x="814777" y="48080"/>
                  </a:cubicBezTo>
                  <a:cubicBezTo>
                    <a:pt x="823065" y="49355"/>
                    <a:pt x="831394" y="50363"/>
                    <a:pt x="839682" y="51638"/>
                  </a:cubicBezTo>
                  <a:cubicBezTo>
                    <a:pt x="846812" y="52735"/>
                    <a:pt x="853932" y="53905"/>
                    <a:pt x="861030" y="55196"/>
                  </a:cubicBezTo>
                  <a:cubicBezTo>
                    <a:pt x="866980" y="56278"/>
                    <a:pt x="872803" y="58152"/>
                    <a:pt x="878820" y="58754"/>
                  </a:cubicBezTo>
                  <a:cubicBezTo>
                    <a:pt x="896561" y="60528"/>
                    <a:pt x="914400" y="61126"/>
                    <a:pt x="932190" y="62312"/>
                  </a:cubicBezTo>
                  <a:cubicBezTo>
                    <a:pt x="980823" y="70418"/>
                    <a:pt x="920705" y="62312"/>
                    <a:pt x="989117" y="62312"/>
                  </a:cubicBezTo>
                  <a:cubicBezTo>
                    <a:pt x="992867" y="62312"/>
                    <a:pt x="996055" y="65545"/>
                    <a:pt x="999791" y="65870"/>
                  </a:cubicBezTo>
                  <a:cubicBezTo>
                    <a:pt x="1048881" y="70139"/>
                    <a:pt x="1068945" y="69428"/>
                    <a:pt x="1113647" y="69428"/>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238390" y="1643767"/>
              <a:ext cx="1394311" cy="1105321"/>
            </a:xfrm>
            <a:custGeom>
              <a:avLst/>
              <a:gdLst>
                <a:gd name="connsiteX0" fmla="*/ 0 w 1625995"/>
                <a:gd name="connsiteY0" fmla="*/ 0 h 1277313"/>
                <a:gd name="connsiteX1" fmla="*/ 21347 w 1625995"/>
                <a:gd name="connsiteY1" fmla="*/ 3558 h 1277313"/>
                <a:gd name="connsiteX2" fmla="*/ 46253 w 1625995"/>
                <a:gd name="connsiteY2" fmla="*/ 7116 h 1277313"/>
                <a:gd name="connsiteX3" fmla="*/ 67601 w 1625995"/>
                <a:gd name="connsiteY3" fmla="*/ 21347 h 1277313"/>
                <a:gd name="connsiteX4" fmla="*/ 78275 w 1625995"/>
                <a:gd name="connsiteY4" fmla="*/ 28463 h 1277313"/>
                <a:gd name="connsiteX5" fmla="*/ 99623 w 1625995"/>
                <a:gd name="connsiteY5" fmla="*/ 35579 h 1277313"/>
                <a:gd name="connsiteX6" fmla="*/ 142319 w 1625995"/>
                <a:gd name="connsiteY6" fmla="*/ 56927 h 1277313"/>
                <a:gd name="connsiteX7" fmla="*/ 152993 w 1625995"/>
                <a:gd name="connsiteY7" fmla="*/ 60485 h 1277313"/>
                <a:gd name="connsiteX8" fmla="*/ 163666 w 1625995"/>
                <a:gd name="connsiteY8" fmla="*/ 67601 h 1277313"/>
                <a:gd name="connsiteX9" fmla="*/ 185014 w 1625995"/>
                <a:gd name="connsiteY9" fmla="*/ 74717 h 1277313"/>
                <a:gd name="connsiteX10" fmla="*/ 195688 w 1625995"/>
                <a:gd name="connsiteY10" fmla="*/ 78275 h 1277313"/>
                <a:gd name="connsiteX11" fmla="*/ 220594 w 1625995"/>
                <a:gd name="connsiteY11" fmla="*/ 81833 h 1277313"/>
                <a:gd name="connsiteX12" fmla="*/ 241942 w 1625995"/>
                <a:gd name="connsiteY12" fmla="*/ 88949 h 1277313"/>
                <a:gd name="connsiteX13" fmla="*/ 252616 w 1625995"/>
                <a:gd name="connsiteY13" fmla="*/ 92507 h 1277313"/>
                <a:gd name="connsiteX14" fmla="*/ 263290 w 1625995"/>
                <a:gd name="connsiteY14" fmla="*/ 99623 h 1277313"/>
                <a:gd name="connsiteX15" fmla="*/ 281080 w 1625995"/>
                <a:gd name="connsiteY15" fmla="*/ 103181 h 1277313"/>
                <a:gd name="connsiteX16" fmla="*/ 302428 w 1625995"/>
                <a:gd name="connsiteY16" fmla="*/ 110297 h 1277313"/>
                <a:gd name="connsiteX17" fmla="*/ 313101 w 1625995"/>
                <a:gd name="connsiteY17" fmla="*/ 113855 h 1277313"/>
                <a:gd name="connsiteX18" fmla="*/ 323775 w 1625995"/>
                <a:gd name="connsiteY18" fmla="*/ 120971 h 1277313"/>
                <a:gd name="connsiteX19" fmla="*/ 334449 w 1625995"/>
                <a:gd name="connsiteY19" fmla="*/ 124529 h 1277313"/>
                <a:gd name="connsiteX20" fmla="*/ 355797 w 1625995"/>
                <a:gd name="connsiteY20" fmla="*/ 138761 h 1277313"/>
                <a:gd name="connsiteX21" fmla="*/ 387819 w 1625995"/>
                <a:gd name="connsiteY21" fmla="*/ 152993 h 1277313"/>
                <a:gd name="connsiteX22" fmla="*/ 398493 w 1625995"/>
                <a:gd name="connsiteY22" fmla="*/ 156551 h 1277313"/>
                <a:gd name="connsiteX23" fmla="*/ 409167 w 1625995"/>
                <a:gd name="connsiteY23" fmla="*/ 160109 h 1277313"/>
                <a:gd name="connsiteX24" fmla="*/ 437631 w 1625995"/>
                <a:gd name="connsiteY24" fmla="*/ 185014 h 1277313"/>
                <a:gd name="connsiteX25" fmla="*/ 458978 w 1625995"/>
                <a:gd name="connsiteY25" fmla="*/ 192130 h 1277313"/>
                <a:gd name="connsiteX26" fmla="*/ 469652 w 1625995"/>
                <a:gd name="connsiteY26" fmla="*/ 199246 h 1277313"/>
                <a:gd name="connsiteX27" fmla="*/ 491000 w 1625995"/>
                <a:gd name="connsiteY27" fmla="*/ 206362 h 1277313"/>
                <a:gd name="connsiteX28" fmla="*/ 512348 w 1625995"/>
                <a:gd name="connsiteY28" fmla="*/ 220594 h 1277313"/>
                <a:gd name="connsiteX29" fmla="*/ 523022 w 1625995"/>
                <a:gd name="connsiteY29" fmla="*/ 227710 h 1277313"/>
                <a:gd name="connsiteX30" fmla="*/ 533696 w 1625995"/>
                <a:gd name="connsiteY30" fmla="*/ 238384 h 1277313"/>
                <a:gd name="connsiteX31" fmla="*/ 555044 w 1625995"/>
                <a:gd name="connsiteY31" fmla="*/ 256174 h 1277313"/>
                <a:gd name="connsiteX32" fmla="*/ 562160 w 1625995"/>
                <a:gd name="connsiteY32" fmla="*/ 266848 h 1277313"/>
                <a:gd name="connsiteX33" fmla="*/ 583508 w 1625995"/>
                <a:gd name="connsiteY33" fmla="*/ 273964 h 1277313"/>
                <a:gd name="connsiteX34" fmla="*/ 594182 w 1625995"/>
                <a:gd name="connsiteY34" fmla="*/ 277522 h 1277313"/>
                <a:gd name="connsiteX35" fmla="*/ 615529 w 1625995"/>
                <a:gd name="connsiteY35" fmla="*/ 295312 h 1277313"/>
                <a:gd name="connsiteX36" fmla="*/ 636877 w 1625995"/>
                <a:gd name="connsiteY36" fmla="*/ 305986 h 1277313"/>
                <a:gd name="connsiteX37" fmla="*/ 651109 w 1625995"/>
                <a:gd name="connsiteY37" fmla="*/ 327333 h 1277313"/>
                <a:gd name="connsiteX38" fmla="*/ 658225 w 1625995"/>
                <a:gd name="connsiteY38" fmla="*/ 338007 h 1277313"/>
                <a:gd name="connsiteX39" fmla="*/ 679573 w 1625995"/>
                <a:gd name="connsiteY39" fmla="*/ 348681 h 1277313"/>
                <a:gd name="connsiteX40" fmla="*/ 690247 w 1625995"/>
                <a:gd name="connsiteY40" fmla="*/ 352239 h 1277313"/>
                <a:gd name="connsiteX41" fmla="*/ 704479 w 1625995"/>
                <a:gd name="connsiteY41" fmla="*/ 359355 h 1277313"/>
                <a:gd name="connsiteX42" fmla="*/ 725827 w 1625995"/>
                <a:gd name="connsiteY42" fmla="*/ 370029 h 1277313"/>
                <a:gd name="connsiteX43" fmla="*/ 732943 w 1625995"/>
                <a:gd name="connsiteY43" fmla="*/ 380703 h 1277313"/>
                <a:gd name="connsiteX44" fmla="*/ 754291 w 1625995"/>
                <a:gd name="connsiteY44" fmla="*/ 394935 h 1277313"/>
                <a:gd name="connsiteX45" fmla="*/ 757849 w 1625995"/>
                <a:gd name="connsiteY45" fmla="*/ 412725 h 1277313"/>
                <a:gd name="connsiteX46" fmla="*/ 768522 w 1625995"/>
                <a:gd name="connsiteY46" fmla="*/ 419841 h 1277313"/>
                <a:gd name="connsiteX47" fmla="*/ 789870 w 1625995"/>
                <a:gd name="connsiteY47" fmla="*/ 437631 h 1277313"/>
                <a:gd name="connsiteX48" fmla="*/ 804102 w 1625995"/>
                <a:gd name="connsiteY48" fmla="*/ 455421 h 1277313"/>
                <a:gd name="connsiteX49" fmla="*/ 811218 w 1625995"/>
                <a:gd name="connsiteY49" fmla="*/ 466094 h 1277313"/>
                <a:gd name="connsiteX50" fmla="*/ 846798 w 1625995"/>
                <a:gd name="connsiteY50" fmla="*/ 494558 h 1277313"/>
                <a:gd name="connsiteX51" fmla="*/ 857472 w 1625995"/>
                <a:gd name="connsiteY51" fmla="*/ 498116 h 1277313"/>
                <a:gd name="connsiteX52" fmla="*/ 864588 w 1625995"/>
                <a:gd name="connsiteY52" fmla="*/ 508790 h 1277313"/>
                <a:gd name="connsiteX53" fmla="*/ 871704 w 1625995"/>
                <a:gd name="connsiteY53" fmla="*/ 523022 h 1277313"/>
                <a:gd name="connsiteX54" fmla="*/ 882378 w 1625995"/>
                <a:gd name="connsiteY54" fmla="*/ 526580 h 1277313"/>
                <a:gd name="connsiteX55" fmla="*/ 896610 w 1625995"/>
                <a:gd name="connsiteY55" fmla="*/ 540812 h 1277313"/>
                <a:gd name="connsiteX56" fmla="*/ 921515 w 1625995"/>
                <a:gd name="connsiteY56" fmla="*/ 572834 h 1277313"/>
                <a:gd name="connsiteX57" fmla="*/ 932189 w 1625995"/>
                <a:gd name="connsiteY57" fmla="*/ 576392 h 1277313"/>
                <a:gd name="connsiteX58" fmla="*/ 939305 w 1625995"/>
                <a:gd name="connsiteY58" fmla="*/ 587066 h 1277313"/>
                <a:gd name="connsiteX59" fmla="*/ 960653 w 1625995"/>
                <a:gd name="connsiteY59" fmla="*/ 601298 h 1277313"/>
                <a:gd name="connsiteX60" fmla="*/ 967769 w 1625995"/>
                <a:gd name="connsiteY60" fmla="*/ 611972 h 1277313"/>
                <a:gd name="connsiteX61" fmla="*/ 971327 w 1625995"/>
                <a:gd name="connsiteY61" fmla="*/ 622645 h 1277313"/>
                <a:gd name="connsiteX62" fmla="*/ 982001 w 1625995"/>
                <a:gd name="connsiteY62" fmla="*/ 626203 h 1277313"/>
                <a:gd name="connsiteX63" fmla="*/ 996233 w 1625995"/>
                <a:gd name="connsiteY63" fmla="*/ 647551 h 1277313"/>
                <a:gd name="connsiteX64" fmla="*/ 999791 w 1625995"/>
                <a:gd name="connsiteY64" fmla="*/ 658225 h 1277313"/>
                <a:gd name="connsiteX65" fmla="*/ 1014023 w 1625995"/>
                <a:gd name="connsiteY65" fmla="*/ 679573 h 1277313"/>
                <a:gd name="connsiteX66" fmla="*/ 1021139 w 1625995"/>
                <a:gd name="connsiteY66" fmla="*/ 690247 h 1277313"/>
                <a:gd name="connsiteX67" fmla="*/ 1028255 w 1625995"/>
                <a:gd name="connsiteY67" fmla="*/ 700921 h 1277313"/>
                <a:gd name="connsiteX68" fmla="*/ 1049603 w 1625995"/>
                <a:gd name="connsiteY68" fmla="*/ 718711 h 1277313"/>
                <a:gd name="connsiteX69" fmla="*/ 1060277 w 1625995"/>
                <a:gd name="connsiteY69" fmla="*/ 722269 h 1277313"/>
                <a:gd name="connsiteX70" fmla="*/ 1085182 w 1625995"/>
                <a:gd name="connsiteY70" fmla="*/ 750733 h 1277313"/>
                <a:gd name="connsiteX71" fmla="*/ 1092298 w 1625995"/>
                <a:gd name="connsiteY71" fmla="*/ 761407 h 1277313"/>
                <a:gd name="connsiteX72" fmla="*/ 1102972 w 1625995"/>
                <a:gd name="connsiteY72" fmla="*/ 768523 h 1277313"/>
                <a:gd name="connsiteX73" fmla="*/ 1117204 w 1625995"/>
                <a:gd name="connsiteY73" fmla="*/ 782754 h 1277313"/>
                <a:gd name="connsiteX74" fmla="*/ 1124320 w 1625995"/>
                <a:gd name="connsiteY74" fmla="*/ 793428 h 1277313"/>
                <a:gd name="connsiteX75" fmla="*/ 1134994 w 1625995"/>
                <a:gd name="connsiteY75" fmla="*/ 796986 h 1277313"/>
                <a:gd name="connsiteX76" fmla="*/ 1156342 w 1625995"/>
                <a:gd name="connsiteY76" fmla="*/ 807660 h 1277313"/>
                <a:gd name="connsiteX77" fmla="*/ 1177690 w 1625995"/>
                <a:gd name="connsiteY77" fmla="*/ 850356 h 1277313"/>
                <a:gd name="connsiteX78" fmla="*/ 1199038 w 1625995"/>
                <a:gd name="connsiteY78" fmla="*/ 864588 h 1277313"/>
                <a:gd name="connsiteX79" fmla="*/ 1213270 w 1625995"/>
                <a:gd name="connsiteY79" fmla="*/ 882378 h 1277313"/>
                <a:gd name="connsiteX80" fmla="*/ 1223943 w 1625995"/>
                <a:gd name="connsiteY80" fmla="*/ 903726 h 1277313"/>
                <a:gd name="connsiteX81" fmla="*/ 1234617 w 1625995"/>
                <a:gd name="connsiteY81" fmla="*/ 914400 h 1277313"/>
                <a:gd name="connsiteX82" fmla="*/ 1252407 w 1625995"/>
                <a:gd name="connsiteY82" fmla="*/ 928631 h 1277313"/>
                <a:gd name="connsiteX83" fmla="*/ 1270197 w 1625995"/>
                <a:gd name="connsiteY83" fmla="*/ 946421 h 1277313"/>
                <a:gd name="connsiteX84" fmla="*/ 1287987 w 1625995"/>
                <a:gd name="connsiteY84" fmla="*/ 967769 h 1277313"/>
                <a:gd name="connsiteX85" fmla="*/ 1309335 w 1625995"/>
                <a:gd name="connsiteY85" fmla="*/ 978443 h 1277313"/>
                <a:gd name="connsiteX86" fmla="*/ 1320009 w 1625995"/>
                <a:gd name="connsiteY86" fmla="*/ 985559 h 1277313"/>
                <a:gd name="connsiteX87" fmla="*/ 1327125 w 1625995"/>
                <a:gd name="connsiteY87" fmla="*/ 996233 h 1277313"/>
                <a:gd name="connsiteX88" fmla="*/ 1337799 w 1625995"/>
                <a:gd name="connsiteY88" fmla="*/ 1010465 h 1277313"/>
                <a:gd name="connsiteX89" fmla="*/ 1341357 w 1625995"/>
                <a:gd name="connsiteY89" fmla="*/ 1021139 h 1277313"/>
                <a:gd name="connsiteX90" fmla="*/ 1348473 w 1625995"/>
                <a:gd name="connsiteY90" fmla="*/ 1031813 h 1277313"/>
                <a:gd name="connsiteX91" fmla="*/ 1369821 w 1625995"/>
                <a:gd name="connsiteY91" fmla="*/ 1049603 h 1277313"/>
                <a:gd name="connsiteX92" fmla="*/ 1380494 w 1625995"/>
                <a:gd name="connsiteY92" fmla="*/ 1053161 h 1277313"/>
                <a:gd name="connsiteX93" fmla="*/ 1387610 w 1625995"/>
                <a:gd name="connsiteY93" fmla="*/ 1063835 h 1277313"/>
                <a:gd name="connsiteX94" fmla="*/ 1408958 w 1625995"/>
                <a:gd name="connsiteY94" fmla="*/ 1081624 h 1277313"/>
                <a:gd name="connsiteX95" fmla="*/ 1426748 w 1625995"/>
                <a:gd name="connsiteY95" fmla="*/ 1099414 h 1277313"/>
                <a:gd name="connsiteX96" fmla="*/ 1440980 w 1625995"/>
                <a:gd name="connsiteY96" fmla="*/ 1120762 h 1277313"/>
                <a:gd name="connsiteX97" fmla="*/ 1451654 w 1625995"/>
                <a:gd name="connsiteY97" fmla="*/ 1134994 h 1277313"/>
                <a:gd name="connsiteX98" fmla="*/ 1465886 w 1625995"/>
                <a:gd name="connsiteY98" fmla="*/ 1156342 h 1277313"/>
                <a:gd name="connsiteX99" fmla="*/ 1476560 w 1625995"/>
                <a:gd name="connsiteY99" fmla="*/ 1159900 h 1277313"/>
                <a:gd name="connsiteX100" fmla="*/ 1519256 w 1625995"/>
                <a:gd name="connsiteY100" fmla="*/ 1181248 h 1277313"/>
                <a:gd name="connsiteX101" fmla="*/ 1529929 w 1625995"/>
                <a:gd name="connsiteY101" fmla="*/ 1184806 h 1277313"/>
                <a:gd name="connsiteX102" fmla="*/ 1540603 w 1625995"/>
                <a:gd name="connsiteY102" fmla="*/ 1195480 h 1277313"/>
                <a:gd name="connsiteX103" fmla="*/ 1554835 w 1625995"/>
                <a:gd name="connsiteY103" fmla="*/ 1216828 h 1277313"/>
                <a:gd name="connsiteX104" fmla="*/ 1576183 w 1625995"/>
                <a:gd name="connsiteY104" fmla="*/ 1234617 h 1277313"/>
                <a:gd name="connsiteX105" fmla="*/ 1583299 w 1625995"/>
                <a:gd name="connsiteY105" fmla="*/ 1245291 h 1277313"/>
                <a:gd name="connsiteX106" fmla="*/ 1586857 w 1625995"/>
                <a:gd name="connsiteY106" fmla="*/ 1255965 h 1277313"/>
                <a:gd name="connsiteX107" fmla="*/ 1597531 w 1625995"/>
                <a:gd name="connsiteY107" fmla="*/ 1259523 h 1277313"/>
                <a:gd name="connsiteX108" fmla="*/ 1608205 w 1625995"/>
                <a:gd name="connsiteY108" fmla="*/ 1266639 h 1277313"/>
                <a:gd name="connsiteX109" fmla="*/ 1625995 w 1625995"/>
                <a:gd name="connsiteY109" fmla="*/ 1277313 h 127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625995" h="1277313">
                  <a:moveTo>
                    <a:pt x="0" y="0"/>
                  </a:moveTo>
                  <a:lnTo>
                    <a:pt x="21347" y="3558"/>
                  </a:lnTo>
                  <a:cubicBezTo>
                    <a:pt x="29636" y="4833"/>
                    <a:pt x="38426" y="4106"/>
                    <a:pt x="46253" y="7116"/>
                  </a:cubicBezTo>
                  <a:cubicBezTo>
                    <a:pt x="54235" y="10186"/>
                    <a:pt x="60485" y="16603"/>
                    <a:pt x="67601" y="21347"/>
                  </a:cubicBezTo>
                  <a:cubicBezTo>
                    <a:pt x="71159" y="23719"/>
                    <a:pt x="74218" y="27111"/>
                    <a:pt x="78275" y="28463"/>
                  </a:cubicBezTo>
                  <a:cubicBezTo>
                    <a:pt x="85391" y="30835"/>
                    <a:pt x="93382" y="31418"/>
                    <a:pt x="99623" y="35579"/>
                  </a:cubicBezTo>
                  <a:cubicBezTo>
                    <a:pt x="127212" y="53972"/>
                    <a:pt x="112858" y="47107"/>
                    <a:pt x="142319" y="56927"/>
                  </a:cubicBezTo>
                  <a:lnTo>
                    <a:pt x="152993" y="60485"/>
                  </a:lnTo>
                  <a:cubicBezTo>
                    <a:pt x="156551" y="62857"/>
                    <a:pt x="159759" y="65864"/>
                    <a:pt x="163666" y="67601"/>
                  </a:cubicBezTo>
                  <a:cubicBezTo>
                    <a:pt x="170520" y="70647"/>
                    <a:pt x="177898" y="72345"/>
                    <a:pt x="185014" y="74717"/>
                  </a:cubicBezTo>
                  <a:cubicBezTo>
                    <a:pt x="188572" y="75903"/>
                    <a:pt x="191975" y="77745"/>
                    <a:pt x="195688" y="78275"/>
                  </a:cubicBezTo>
                  <a:lnTo>
                    <a:pt x="220594" y="81833"/>
                  </a:lnTo>
                  <a:lnTo>
                    <a:pt x="241942" y="88949"/>
                  </a:lnTo>
                  <a:cubicBezTo>
                    <a:pt x="245500" y="90135"/>
                    <a:pt x="249495" y="90427"/>
                    <a:pt x="252616" y="92507"/>
                  </a:cubicBezTo>
                  <a:cubicBezTo>
                    <a:pt x="256174" y="94879"/>
                    <a:pt x="259286" y="98122"/>
                    <a:pt x="263290" y="99623"/>
                  </a:cubicBezTo>
                  <a:cubicBezTo>
                    <a:pt x="268952" y="101746"/>
                    <a:pt x="275246" y="101590"/>
                    <a:pt x="281080" y="103181"/>
                  </a:cubicBezTo>
                  <a:cubicBezTo>
                    <a:pt x="288317" y="105155"/>
                    <a:pt x="295312" y="107925"/>
                    <a:pt x="302428" y="110297"/>
                  </a:cubicBezTo>
                  <a:cubicBezTo>
                    <a:pt x="305986" y="111483"/>
                    <a:pt x="309981" y="111775"/>
                    <a:pt x="313101" y="113855"/>
                  </a:cubicBezTo>
                  <a:cubicBezTo>
                    <a:pt x="316659" y="116227"/>
                    <a:pt x="319950" y="119059"/>
                    <a:pt x="323775" y="120971"/>
                  </a:cubicBezTo>
                  <a:cubicBezTo>
                    <a:pt x="327130" y="122648"/>
                    <a:pt x="331171" y="122708"/>
                    <a:pt x="334449" y="124529"/>
                  </a:cubicBezTo>
                  <a:cubicBezTo>
                    <a:pt x="341925" y="128682"/>
                    <a:pt x="348681" y="134017"/>
                    <a:pt x="355797" y="138761"/>
                  </a:cubicBezTo>
                  <a:cubicBezTo>
                    <a:pt x="372712" y="150038"/>
                    <a:pt x="362414" y="144525"/>
                    <a:pt x="387819" y="152993"/>
                  </a:cubicBezTo>
                  <a:lnTo>
                    <a:pt x="398493" y="156551"/>
                  </a:lnTo>
                  <a:lnTo>
                    <a:pt x="409167" y="160109"/>
                  </a:lnTo>
                  <a:cubicBezTo>
                    <a:pt x="417469" y="172561"/>
                    <a:pt x="419842" y="179084"/>
                    <a:pt x="437631" y="185014"/>
                  </a:cubicBezTo>
                  <a:cubicBezTo>
                    <a:pt x="444747" y="187386"/>
                    <a:pt x="452737" y="187969"/>
                    <a:pt x="458978" y="192130"/>
                  </a:cubicBezTo>
                  <a:cubicBezTo>
                    <a:pt x="462536" y="194502"/>
                    <a:pt x="465744" y="197509"/>
                    <a:pt x="469652" y="199246"/>
                  </a:cubicBezTo>
                  <a:cubicBezTo>
                    <a:pt x="476506" y="202292"/>
                    <a:pt x="484759" y="202201"/>
                    <a:pt x="491000" y="206362"/>
                  </a:cubicBezTo>
                  <a:lnTo>
                    <a:pt x="512348" y="220594"/>
                  </a:lnTo>
                  <a:cubicBezTo>
                    <a:pt x="515906" y="222966"/>
                    <a:pt x="519998" y="224686"/>
                    <a:pt x="523022" y="227710"/>
                  </a:cubicBezTo>
                  <a:cubicBezTo>
                    <a:pt x="526580" y="231268"/>
                    <a:pt x="529830" y="235163"/>
                    <a:pt x="533696" y="238384"/>
                  </a:cubicBezTo>
                  <a:cubicBezTo>
                    <a:pt x="548962" y="251106"/>
                    <a:pt x="540869" y="239164"/>
                    <a:pt x="555044" y="256174"/>
                  </a:cubicBezTo>
                  <a:cubicBezTo>
                    <a:pt x="557782" y="259459"/>
                    <a:pt x="558534" y="264582"/>
                    <a:pt x="562160" y="266848"/>
                  </a:cubicBezTo>
                  <a:cubicBezTo>
                    <a:pt x="568521" y="270823"/>
                    <a:pt x="576392" y="271592"/>
                    <a:pt x="583508" y="273964"/>
                  </a:cubicBezTo>
                  <a:lnTo>
                    <a:pt x="594182" y="277522"/>
                  </a:lnTo>
                  <a:cubicBezTo>
                    <a:pt x="602049" y="285389"/>
                    <a:pt x="605624" y="290359"/>
                    <a:pt x="615529" y="295312"/>
                  </a:cubicBezTo>
                  <a:cubicBezTo>
                    <a:pt x="644995" y="310046"/>
                    <a:pt x="606282" y="285589"/>
                    <a:pt x="636877" y="305986"/>
                  </a:cubicBezTo>
                  <a:lnTo>
                    <a:pt x="651109" y="327333"/>
                  </a:lnTo>
                  <a:cubicBezTo>
                    <a:pt x="653481" y="330891"/>
                    <a:pt x="654168" y="336655"/>
                    <a:pt x="658225" y="338007"/>
                  </a:cubicBezTo>
                  <a:cubicBezTo>
                    <a:pt x="685054" y="346950"/>
                    <a:pt x="651984" y="334886"/>
                    <a:pt x="679573" y="348681"/>
                  </a:cubicBezTo>
                  <a:cubicBezTo>
                    <a:pt x="682928" y="350358"/>
                    <a:pt x="686800" y="350762"/>
                    <a:pt x="690247" y="352239"/>
                  </a:cubicBezTo>
                  <a:cubicBezTo>
                    <a:pt x="695122" y="354328"/>
                    <a:pt x="699604" y="357266"/>
                    <a:pt x="704479" y="359355"/>
                  </a:cubicBezTo>
                  <a:cubicBezTo>
                    <a:pt x="725102" y="368193"/>
                    <a:pt x="705314" y="356354"/>
                    <a:pt x="725827" y="370029"/>
                  </a:cubicBezTo>
                  <a:cubicBezTo>
                    <a:pt x="728199" y="373587"/>
                    <a:pt x="729725" y="377887"/>
                    <a:pt x="732943" y="380703"/>
                  </a:cubicBezTo>
                  <a:cubicBezTo>
                    <a:pt x="739379" y="386335"/>
                    <a:pt x="754291" y="394935"/>
                    <a:pt x="754291" y="394935"/>
                  </a:cubicBezTo>
                  <a:cubicBezTo>
                    <a:pt x="755477" y="400865"/>
                    <a:pt x="754849" y="407474"/>
                    <a:pt x="757849" y="412725"/>
                  </a:cubicBezTo>
                  <a:cubicBezTo>
                    <a:pt x="759970" y="416438"/>
                    <a:pt x="765237" y="417104"/>
                    <a:pt x="768522" y="419841"/>
                  </a:cubicBezTo>
                  <a:cubicBezTo>
                    <a:pt x="795911" y="442666"/>
                    <a:pt x="763374" y="419967"/>
                    <a:pt x="789870" y="437631"/>
                  </a:cubicBezTo>
                  <a:cubicBezTo>
                    <a:pt x="796796" y="458410"/>
                    <a:pt x="788009" y="439329"/>
                    <a:pt x="804102" y="455421"/>
                  </a:cubicBezTo>
                  <a:cubicBezTo>
                    <a:pt x="807126" y="458444"/>
                    <a:pt x="808377" y="462898"/>
                    <a:pt x="811218" y="466094"/>
                  </a:cubicBezTo>
                  <a:cubicBezTo>
                    <a:pt x="827291" y="484176"/>
                    <a:pt x="828322" y="486640"/>
                    <a:pt x="846798" y="494558"/>
                  </a:cubicBezTo>
                  <a:cubicBezTo>
                    <a:pt x="850245" y="496035"/>
                    <a:pt x="853914" y="496930"/>
                    <a:pt x="857472" y="498116"/>
                  </a:cubicBezTo>
                  <a:cubicBezTo>
                    <a:pt x="859844" y="501674"/>
                    <a:pt x="862466" y="505077"/>
                    <a:pt x="864588" y="508790"/>
                  </a:cubicBezTo>
                  <a:cubicBezTo>
                    <a:pt x="867219" y="513395"/>
                    <a:pt x="867954" y="519272"/>
                    <a:pt x="871704" y="523022"/>
                  </a:cubicBezTo>
                  <a:cubicBezTo>
                    <a:pt x="874356" y="525674"/>
                    <a:pt x="878820" y="525394"/>
                    <a:pt x="882378" y="526580"/>
                  </a:cubicBezTo>
                  <a:cubicBezTo>
                    <a:pt x="891866" y="555044"/>
                    <a:pt x="877634" y="521836"/>
                    <a:pt x="896610" y="540812"/>
                  </a:cubicBezTo>
                  <a:cubicBezTo>
                    <a:pt x="910742" y="554944"/>
                    <a:pt x="906496" y="562821"/>
                    <a:pt x="921515" y="572834"/>
                  </a:cubicBezTo>
                  <a:cubicBezTo>
                    <a:pt x="924636" y="574914"/>
                    <a:pt x="928631" y="575206"/>
                    <a:pt x="932189" y="576392"/>
                  </a:cubicBezTo>
                  <a:cubicBezTo>
                    <a:pt x="934561" y="579950"/>
                    <a:pt x="936087" y="584250"/>
                    <a:pt x="939305" y="587066"/>
                  </a:cubicBezTo>
                  <a:cubicBezTo>
                    <a:pt x="945741" y="592698"/>
                    <a:pt x="960653" y="601298"/>
                    <a:pt x="960653" y="601298"/>
                  </a:cubicBezTo>
                  <a:cubicBezTo>
                    <a:pt x="963025" y="604856"/>
                    <a:pt x="965857" y="608147"/>
                    <a:pt x="967769" y="611972"/>
                  </a:cubicBezTo>
                  <a:cubicBezTo>
                    <a:pt x="969446" y="615326"/>
                    <a:pt x="968675" y="619993"/>
                    <a:pt x="971327" y="622645"/>
                  </a:cubicBezTo>
                  <a:cubicBezTo>
                    <a:pt x="973979" y="625297"/>
                    <a:pt x="978443" y="625017"/>
                    <a:pt x="982001" y="626203"/>
                  </a:cubicBezTo>
                  <a:cubicBezTo>
                    <a:pt x="990172" y="658888"/>
                    <a:pt x="978363" y="625214"/>
                    <a:pt x="996233" y="647551"/>
                  </a:cubicBezTo>
                  <a:cubicBezTo>
                    <a:pt x="998576" y="650480"/>
                    <a:pt x="997970" y="654947"/>
                    <a:pt x="999791" y="658225"/>
                  </a:cubicBezTo>
                  <a:cubicBezTo>
                    <a:pt x="1003944" y="665701"/>
                    <a:pt x="1009279" y="672457"/>
                    <a:pt x="1014023" y="679573"/>
                  </a:cubicBezTo>
                  <a:lnTo>
                    <a:pt x="1021139" y="690247"/>
                  </a:lnTo>
                  <a:cubicBezTo>
                    <a:pt x="1023511" y="693805"/>
                    <a:pt x="1025231" y="697897"/>
                    <a:pt x="1028255" y="700921"/>
                  </a:cubicBezTo>
                  <a:cubicBezTo>
                    <a:pt x="1036124" y="708790"/>
                    <a:pt x="1039696" y="713757"/>
                    <a:pt x="1049603" y="718711"/>
                  </a:cubicBezTo>
                  <a:cubicBezTo>
                    <a:pt x="1052958" y="720388"/>
                    <a:pt x="1056719" y="721083"/>
                    <a:pt x="1060277" y="722269"/>
                  </a:cubicBezTo>
                  <a:cubicBezTo>
                    <a:pt x="1078066" y="734129"/>
                    <a:pt x="1068578" y="725827"/>
                    <a:pt x="1085182" y="750733"/>
                  </a:cubicBezTo>
                  <a:cubicBezTo>
                    <a:pt x="1087554" y="754291"/>
                    <a:pt x="1088740" y="759035"/>
                    <a:pt x="1092298" y="761407"/>
                  </a:cubicBezTo>
                  <a:lnTo>
                    <a:pt x="1102972" y="768523"/>
                  </a:lnTo>
                  <a:cubicBezTo>
                    <a:pt x="1110735" y="791810"/>
                    <a:pt x="1099953" y="768953"/>
                    <a:pt x="1117204" y="782754"/>
                  </a:cubicBezTo>
                  <a:cubicBezTo>
                    <a:pt x="1120543" y="785425"/>
                    <a:pt x="1120981" y="790757"/>
                    <a:pt x="1124320" y="793428"/>
                  </a:cubicBezTo>
                  <a:cubicBezTo>
                    <a:pt x="1127249" y="795771"/>
                    <a:pt x="1131639" y="795309"/>
                    <a:pt x="1134994" y="796986"/>
                  </a:cubicBezTo>
                  <a:cubicBezTo>
                    <a:pt x="1162583" y="810781"/>
                    <a:pt x="1129513" y="798717"/>
                    <a:pt x="1156342" y="807660"/>
                  </a:cubicBezTo>
                  <a:cubicBezTo>
                    <a:pt x="1160401" y="819838"/>
                    <a:pt x="1165866" y="842473"/>
                    <a:pt x="1177690" y="850356"/>
                  </a:cubicBezTo>
                  <a:lnTo>
                    <a:pt x="1199038" y="864588"/>
                  </a:lnTo>
                  <a:cubicBezTo>
                    <a:pt x="1205965" y="885369"/>
                    <a:pt x="1197176" y="866283"/>
                    <a:pt x="1213270" y="882378"/>
                  </a:cubicBezTo>
                  <a:cubicBezTo>
                    <a:pt x="1230063" y="899172"/>
                    <a:pt x="1212369" y="886365"/>
                    <a:pt x="1223943" y="903726"/>
                  </a:cubicBezTo>
                  <a:cubicBezTo>
                    <a:pt x="1226734" y="907913"/>
                    <a:pt x="1231396" y="910535"/>
                    <a:pt x="1234617" y="914400"/>
                  </a:cubicBezTo>
                  <a:cubicBezTo>
                    <a:pt x="1246996" y="929254"/>
                    <a:pt x="1234885" y="922790"/>
                    <a:pt x="1252407" y="928631"/>
                  </a:cubicBezTo>
                  <a:cubicBezTo>
                    <a:pt x="1271383" y="957095"/>
                    <a:pt x="1246477" y="922701"/>
                    <a:pt x="1270197" y="946421"/>
                  </a:cubicBezTo>
                  <a:cubicBezTo>
                    <a:pt x="1298185" y="974409"/>
                    <a:pt x="1253014" y="938625"/>
                    <a:pt x="1287987" y="967769"/>
                  </a:cubicBezTo>
                  <a:cubicBezTo>
                    <a:pt x="1303282" y="980515"/>
                    <a:pt x="1293288" y="970420"/>
                    <a:pt x="1309335" y="978443"/>
                  </a:cubicBezTo>
                  <a:cubicBezTo>
                    <a:pt x="1313160" y="980355"/>
                    <a:pt x="1316451" y="983187"/>
                    <a:pt x="1320009" y="985559"/>
                  </a:cubicBezTo>
                  <a:cubicBezTo>
                    <a:pt x="1322381" y="989117"/>
                    <a:pt x="1324640" y="992753"/>
                    <a:pt x="1327125" y="996233"/>
                  </a:cubicBezTo>
                  <a:cubicBezTo>
                    <a:pt x="1330572" y="1001058"/>
                    <a:pt x="1334857" y="1005316"/>
                    <a:pt x="1337799" y="1010465"/>
                  </a:cubicBezTo>
                  <a:cubicBezTo>
                    <a:pt x="1339660" y="1013721"/>
                    <a:pt x="1339680" y="1017784"/>
                    <a:pt x="1341357" y="1021139"/>
                  </a:cubicBezTo>
                  <a:cubicBezTo>
                    <a:pt x="1343269" y="1024964"/>
                    <a:pt x="1345735" y="1028528"/>
                    <a:pt x="1348473" y="1031813"/>
                  </a:cubicBezTo>
                  <a:cubicBezTo>
                    <a:pt x="1354094" y="1038558"/>
                    <a:pt x="1361824" y="1045604"/>
                    <a:pt x="1369821" y="1049603"/>
                  </a:cubicBezTo>
                  <a:cubicBezTo>
                    <a:pt x="1373175" y="1051280"/>
                    <a:pt x="1376936" y="1051975"/>
                    <a:pt x="1380494" y="1053161"/>
                  </a:cubicBezTo>
                  <a:cubicBezTo>
                    <a:pt x="1382866" y="1056719"/>
                    <a:pt x="1384586" y="1060811"/>
                    <a:pt x="1387610" y="1063835"/>
                  </a:cubicBezTo>
                  <a:cubicBezTo>
                    <a:pt x="1415598" y="1091823"/>
                    <a:pt x="1379814" y="1046653"/>
                    <a:pt x="1408958" y="1081624"/>
                  </a:cubicBezTo>
                  <a:cubicBezTo>
                    <a:pt x="1423785" y="1099415"/>
                    <a:pt x="1407177" y="1086367"/>
                    <a:pt x="1426748" y="1099414"/>
                  </a:cubicBezTo>
                  <a:cubicBezTo>
                    <a:pt x="1431492" y="1106530"/>
                    <a:pt x="1435849" y="1113920"/>
                    <a:pt x="1440980" y="1120762"/>
                  </a:cubicBezTo>
                  <a:cubicBezTo>
                    <a:pt x="1444538" y="1125506"/>
                    <a:pt x="1448253" y="1130136"/>
                    <a:pt x="1451654" y="1134994"/>
                  </a:cubicBezTo>
                  <a:cubicBezTo>
                    <a:pt x="1456558" y="1142000"/>
                    <a:pt x="1457773" y="1153638"/>
                    <a:pt x="1465886" y="1156342"/>
                  </a:cubicBezTo>
                  <a:cubicBezTo>
                    <a:pt x="1469444" y="1157528"/>
                    <a:pt x="1473282" y="1158079"/>
                    <a:pt x="1476560" y="1159900"/>
                  </a:cubicBezTo>
                  <a:cubicBezTo>
                    <a:pt x="1517946" y="1182892"/>
                    <a:pt x="1477694" y="1167394"/>
                    <a:pt x="1519256" y="1181248"/>
                  </a:cubicBezTo>
                  <a:lnTo>
                    <a:pt x="1529929" y="1184806"/>
                  </a:lnTo>
                  <a:cubicBezTo>
                    <a:pt x="1533487" y="1188364"/>
                    <a:pt x="1537514" y="1191508"/>
                    <a:pt x="1540603" y="1195480"/>
                  </a:cubicBezTo>
                  <a:cubicBezTo>
                    <a:pt x="1545854" y="1202231"/>
                    <a:pt x="1548788" y="1210781"/>
                    <a:pt x="1554835" y="1216828"/>
                  </a:cubicBezTo>
                  <a:cubicBezTo>
                    <a:pt x="1568533" y="1230526"/>
                    <a:pt x="1561322" y="1224711"/>
                    <a:pt x="1576183" y="1234617"/>
                  </a:cubicBezTo>
                  <a:cubicBezTo>
                    <a:pt x="1578555" y="1238175"/>
                    <a:pt x="1581387" y="1241466"/>
                    <a:pt x="1583299" y="1245291"/>
                  </a:cubicBezTo>
                  <a:cubicBezTo>
                    <a:pt x="1584976" y="1248646"/>
                    <a:pt x="1584205" y="1253313"/>
                    <a:pt x="1586857" y="1255965"/>
                  </a:cubicBezTo>
                  <a:cubicBezTo>
                    <a:pt x="1589509" y="1258617"/>
                    <a:pt x="1594176" y="1257846"/>
                    <a:pt x="1597531" y="1259523"/>
                  </a:cubicBezTo>
                  <a:cubicBezTo>
                    <a:pt x="1601356" y="1261435"/>
                    <a:pt x="1604275" y="1264955"/>
                    <a:pt x="1608205" y="1266639"/>
                  </a:cubicBezTo>
                  <a:cubicBezTo>
                    <a:pt x="1626919" y="1274659"/>
                    <a:pt x="1619214" y="1263752"/>
                    <a:pt x="1625995" y="1277313"/>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644298" y="2752928"/>
              <a:ext cx="842102" cy="684031"/>
            </a:xfrm>
            <a:custGeom>
              <a:avLst/>
              <a:gdLst>
                <a:gd name="connsiteX0" fmla="*/ 0 w 982029"/>
                <a:gd name="connsiteY0" fmla="*/ 0 h 790469"/>
                <a:gd name="connsiteX1" fmla="*/ 3558 w 982029"/>
                <a:gd name="connsiteY1" fmla="*/ 17790 h 790469"/>
                <a:gd name="connsiteX2" fmla="*/ 17790 w 982029"/>
                <a:gd name="connsiteY2" fmla="*/ 39138 h 790469"/>
                <a:gd name="connsiteX3" fmla="*/ 32022 w 982029"/>
                <a:gd name="connsiteY3" fmla="*/ 71160 h 790469"/>
                <a:gd name="connsiteX4" fmla="*/ 42696 w 982029"/>
                <a:gd name="connsiteY4" fmla="*/ 96066 h 790469"/>
                <a:gd name="connsiteX5" fmla="*/ 46254 w 982029"/>
                <a:gd name="connsiteY5" fmla="*/ 106740 h 790469"/>
                <a:gd name="connsiteX6" fmla="*/ 56927 w 982029"/>
                <a:gd name="connsiteY6" fmla="*/ 113855 h 790469"/>
                <a:gd name="connsiteX7" fmla="*/ 67601 w 982029"/>
                <a:gd name="connsiteY7" fmla="*/ 135203 h 790469"/>
                <a:gd name="connsiteX8" fmla="*/ 78275 w 982029"/>
                <a:gd name="connsiteY8" fmla="*/ 156551 h 790469"/>
                <a:gd name="connsiteX9" fmla="*/ 81833 w 982029"/>
                <a:gd name="connsiteY9" fmla="*/ 167225 h 790469"/>
                <a:gd name="connsiteX10" fmla="*/ 103181 w 982029"/>
                <a:gd name="connsiteY10" fmla="*/ 185015 h 790469"/>
                <a:gd name="connsiteX11" fmla="*/ 113855 w 982029"/>
                <a:gd name="connsiteY11" fmla="*/ 217037 h 790469"/>
                <a:gd name="connsiteX12" fmla="*/ 128087 w 982029"/>
                <a:gd name="connsiteY12" fmla="*/ 249059 h 790469"/>
                <a:gd name="connsiteX13" fmla="*/ 138761 w 982029"/>
                <a:gd name="connsiteY13" fmla="*/ 259733 h 790469"/>
                <a:gd name="connsiteX14" fmla="*/ 152993 w 982029"/>
                <a:gd name="connsiteY14" fmla="*/ 288196 h 790469"/>
                <a:gd name="connsiteX15" fmla="*/ 156551 w 982029"/>
                <a:gd name="connsiteY15" fmla="*/ 298870 h 790469"/>
                <a:gd name="connsiteX16" fmla="*/ 174341 w 982029"/>
                <a:gd name="connsiteY16" fmla="*/ 313102 h 790469"/>
                <a:gd name="connsiteX17" fmla="*/ 188573 w 982029"/>
                <a:gd name="connsiteY17" fmla="*/ 330892 h 790469"/>
                <a:gd name="connsiteX18" fmla="*/ 195689 w 982029"/>
                <a:gd name="connsiteY18" fmla="*/ 341566 h 790469"/>
                <a:gd name="connsiteX19" fmla="*/ 206362 w 982029"/>
                <a:gd name="connsiteY19" fmla="*/ 352240 h 790469"/>
                <a:gd name="connsiteX20" fmla="*/ 217036 w 982029"/>
                <a:gd name="connsiteY20" fmla="*/ 373588 h 790469"/>
                <a:gd name="connsiteX21" fmla="*/ 241942 w 982029"/>
                <a:gd name="connsiteY21" fmla="*/ 402052 h 790469"/>
                <a:gd name="connsiteX22" fmla="*/ 249058 w 982029"/>
                <a:gd name="connsiteY22" fmla="*/ 416283 h 790469"/>
                <a:gd name="connsiteX23" fmla="*/ 259732 w 982029"/>
                <a:gd name="connsiteY23" fmla="*/ 423399 h 790469"/>
                <a:gd name="connsiteX24" fmla="*/ 281080 w 982029"/>
                <a:gd name="connsiteY24" fmla="*/ 441189 h 790469"/>
                <a:gd name="connsiteX25" fmla="*/ 288196 w 982029"/>
                <a:gd name="connsiteY25" fmla="*/ 451863 h 790469"/>
                <a:gd name="connsiteX26" fmla="*/ 298870 w 982029"/>
                <a:gd name="connsiteY26" fmla="*/ 455421 h 790469"/>
                <a:gd name="connsiteX27" fmla="*/ 302428 w 982029"/>
                <a:gd name="connsiteY27" fmla="*/ 466095 h 790469"/>
                <a:gd name="connsiteX28" fmla="*/ 316660 w 982029"/>
                <a:gd name="connsiteY28" fmla="*/ 487443 h 790469"/>
                <a:gd name="connsiteX29" fmla="*/ 316660 w 982029"/>
                <a:gd name="connsiteY29" fmla="*/ 487443 h 790469"/>
                <a:gd name="connsiteX30" fmla="*/ 338008 w 982029"/>
                <a:gd name="connsiteY30" fmla="*/ 501675 h 790469"/>
                <a:gd name="connsiteX31" fmla="*/ 366471 w 982029"/>
                <a:gd name="connsiteY31" fmla="*/ 523023 h 790469"/>
                <a:gd name="connsiteX32" fmla="*/ 380703 w 982029"/>
                <a:gd name="connsiteY32" fmla="*/ 544371 h 790469"/>
                <a:gd name="connsiteX33" fmla="*/ 384261 w 982029"/>
                <a:gd name="connsiteY33" fmla="*/ 555045 h 790469"/>
                <a:gd name="connsiteX34" fmla="*/ 387819 w 982029"/>
                <a:gd name="connsiteY34" fmla="*/ 569276 h 790469"/>
                <a:gd name="connsiteX35" fmla="*/ 394935 w 982029"/>
                <a:gd name="connsiteY35" fmla="*/ 579950 h 790469"/>
                <a:gd name="connsiteX36" fmla="*/ 398493 w 982029"/>
                <a:gd name="connsiteY36" fmla="*/ 590624 h 790469"/>
                <a:gd name="connsiteX37" fmla="*/ 409167 w 982029"/>
                <a:gd name="connsiteY37" fmla="*/ 597740 h 790469"/>
                <a:gd name="connsiteX38" fmla="*/ 416283 w 982029"/>
                <a:gd name="connsiteY38" fmla="*/ 622646 h 790469"/>
                <a:gd name="connsiteX39" fmla="*/ 434073 w 982029"/>
                <a:gd name="connsiteY39" fmla="*/ 643994 h 790469"/>
                <a:gd name="connsiteX40" fmla="*/ 444747 w 982029"/>
                <a:gd name="connsiteY40" fmla="*/ 665342 h 790469"/>
                <a:gd name="connsiteX41" fmla="*/ 466095 w 982029"/>
                <a:gd name="connsiteY41" fmla="*/ 679574 h 790469"/>
                <a:gd name="connsiteX42" fmla="*/ 494559 w 982029"/>
                <a:gd name="connsiteY42" fmla="*/ 697364 h 790469"/>
                <a:gd name="connsiteX43" fmla="*/ 505233 w 982029"/>
                <a:gd name="connsiteY43" fmla="*/ 700922 h 790469"/>
                <a:gd name="connsiteX44" fmla="*/ 544370 w 982029"/>
                <a:gd name="connsiteY44" fmla="*/ 690248 h 790469"/>
                <a:gd name="connsiteX45" fmla="*/ 555044 w 982029"/>
                <a:gd name="connsiteY45" fmla="*/ 686690 h 790469"/>
                <a:gd name="connsiteX46" fmla="*/ 576392 w 982029"/>
                <a:gd name="connsiteY46" fmla="*/ 729385 h 790469"/>
                <a:gd name="connsiteX47" fmla="*/ 587066 w 982029"/>
                <a:gd name="connsiteY47" fmla="*/ 736501 h 790469"/>
                <a:gd name="connsiteX48" fmla="*/ 611972 w 982029"/>
                <a:gd name="connsiteY48" fmla="*/ 768523 h 790469"/>
                <a:gd name="connsiteX49" fmla="*/ 725827 w 982029"/>
                <a:gd name="connsiteY49" fmla="*/ 764965 h 790469"/>
                <a:gd name="connsiteX50" fmla="*/ 736501 w 982029"/>
                <a:gd name="connsiteY50" fmla="*/ 768523 h 790469"/>
                <a:gd name="connsiteX51" fmla="*/ 743617 w 982029"/>
                <a:gd name="connsiteY51" fmla="*/ 782755 h 790469"/>
                <a:gd name="connsiteX52" fmla="*/ 775639 w 982029"/>
                <a:gd name="connsiteY52" fmla="*/ 786313 h 790469"/>
                <a:gd name="connsiteX53" fmla="*/ 800545 w 982029"/>
                <a:gd name="connsiteY53" fmla="*/ 761407 h 790469"/>
                <a:gd name="connsiteX54" fmla="*/ 814776 w 982029"/>
                <a:gd name="connsiteY54" fmla="*/ 764965 h 790469"/>
                <a:gd name="connsiteX55" fmla="*/ 829008 w 982029"/>
                <a:gd name="connsiteY55" fmla="*/ 779197 h 790469"/>
                <a:gd name="connsiteX56" fmla="*/ 839682 w 982029"/>
                <a:gd name="connsiteY56" fmla="*/ 782755 h 790469"/>
                <a:gd name="connsiteX57" fmla="*/ 850356 w 982029"/>
                <a:gd name="connsiteY57" fmla="*/ 789871 h 790469"/>
                <a:gd name="connsiteX58" fmla="*/ 875262 w 982029"/>
                <a:gd name="connsiteY58" fmla="*/ 786313 h 790469"/>
                <a:gd name="connsiteX59" fmla="*/ 896610 w 982029"/>
                <a:gd name="connsiteY59" fmla="*/ 772081 h 790469"/>
                <a:gd name="connsiteX60" fmla="*/ 914400 w 982029"/>
                <a:gd name="connsiteY60" fmla="*/ 743617 h 790469"/>
                <a:gd name="connsiteX61" fmla="*/ 921516 w 982029"/>
                <a:gd name="connsiteY61" fmla="*/ 732943 h 790469"/>
                <a:gd name="connsiteX62" fmla="*/ 942864 w 982029"/>
                <a:gd name="connsiteY62" fmla="*/ 750733 h 790469"/>
                <a:gd name="connsiteX63" fmla="*/ 964212 w 982029"/>
                <a:gd name="connsiteY63" fmla="*/ 764965 h 790469"/>
                <a:gd name="connsiteX64" fmla="*/ 971327 w 982029"/>
                <a:gd name="connsiteY64" fmla="*/ 775639 h 790469"/>
                <a:gd name="connsiteX65" fmla="*/ 982001 w 982029"/>
                <a:gd name="connsiteY65" fmla="*/ 782755 h 7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82029" h="790469">
                  <a:moveTo>
                    <a:pt x="0" y="0"/>
                  </a:moveTo>
                  <a:cubicBezTo>
                    <a:pt x="1186" y="5930"/>
                    <a:pt x="1056" y="12285"/>
                    <a:pt x="3558" y="17790"/>
                  </a:cubicBezTo>
                  <a:cubicBezTo>
                    <a:pt x="7097" y="25576"/>
                    <a:pt x="15086" y="31025"/>
                    <a:pt x="17790" y="39138"/>
                  </a:cubicBezTo>
                  <a:cubicBezTo>
                    <a:pt x="36149" y="94214"/>
                    <a:pt x="15107" y="37330"/>
                    <a:pt x="32022" y="71160"/>
                  </a:cubicBezTo>
                  <a:cubicBezTo>
                    <a:pt x="36061" y="79239"/>
                    <a:pt x="39341" y="87680"/>
                    <a:pt x="42696" y="96066"/>
                  </a:cubicBezTo>
                  <a:cubicBezTo>
                    <a:pt x="44089" y="99548"/>
                    <a:pt x="43911" y="103811"/>
                    <a:pt x="46254" y="106740"/>
                  </a:cubicBezTo>
                  <a:cubicBezTo>
                    <a:pt x="48925" y="110079"/>
                    <a:pt x="53369" y="111483"/>
                    <a:pt x="56927" y="113855"/>
                  </a:cubicBezTo>
                  <a:cubicBezTo>
                    <a:pt x="63854" y="134635"/>
                    <a:pt x="56106" y="114511"/>
                    <a:pt x="67601" y="135203"/>
                  </a:cubicBezTo>
                  <a:cubicBezTo>
                    <a:pt x="71465" y="142158"/>
                    <a:pt x="75044" y="149281"/>
                    <a:pt x="78275" y="156551"/>
                  </a:cubicBezTo>
                  <a:cubicBezTo>
                    <a:pt x="79798" y="159978"/>
                    <a:pt x="79753" y="164104"/>
                    <a:pt x="81833" y="167225"/>
                  </a:cubicBezTo>
                  <a:cubicBezTo>
                    <a:pt x="87312" y="175444"/>
                    <a:pt x="95305" y="179764"/>
                    <a:pt x="103181" y="185015"/>
                  </a:cubicBezTo>
                  <a:lnTo>
                    <a:pt x="113855" y="217037"/>
                  </a:lnTo>
                  <a:cubicBezTo>
                    <a:pt x="117988" y="229436"/>
                    <a:pt x="119853" y="236708"/>
                    <a:pt x="128087" y="249059"/>
                  </a:cubicBezTo>
                  <a:cubicBezTo>
                    <a:pt x="130878" y="253246"/>
                    <a:pt x="135203" y="256175"/>
                    <a:pt x="138761" y="259733"/>
                  </a:cubicBezTo>
                  <a:cubicBezTo>
                    <a:pt x="146785" y="283802"/>
                    <a:pt x="136187" y="254584"/>
                    <a:pt x="152993" y="288196"/>
                  </a:cubicBezTo>
                  <a:cubicBezTo>
                    <a:pt x="154670" y="291551"/>
                    <a:pt x="154110" y="296022"/>
                    <a:pt x="156551" y="298870"/>
                  </a:cubicBezTo>
                  <a:cubicBezTo>
                    <a:pt x="161493" y="304636"/>
                    <a:pt x="168411" y="308358"/>
                    <a:pt x="174341" y="313102"/>
                  </a:cubicBezTo>
                  <a:cubicBezTo>
                    <a:pt x="181268" y="333882"/>
                    <a:pt x="172479" y="314798"/>
                    <a:pt x="188573" y="330892"/>
                  </a:cubicBezTo>
                  <a:cubicBezTo>
                    <a:pt x="191597" y="333916"/>
                    <a:pt x="192952" y="338281"/>
                    <a:pt x="195689" y="341566"/>
                  </a:cubicBezTo>
                  <a:cubicBezTo>
                    <a:pt x="198910" y="345431"/>
                    <a:pt x="203141" y="348375"/>
                    <a:pt x="206362" y="352240"/>
                  </a:cubicBezTo>
                  <a:cubicBezTo>
                    <a:pt x="222159" y="371198"/>
                    <a:pt x="206337" y="354329"/>
                    <a:pt x="217036" y="373588"/>
                  </a:cubicBezTo>
                  <a:cubicBezTo>
                    <a:pt x="229245" y="395564"/>
                    <a:pt x="226350" y="391657"/>
                    <a:pt x="241942" y="402052"/>
                  </a:cubicBezTo>
                  <a:cubicBezTo>
                    <a:pt x="244314" y="406796"/>
                    <a:pt x="245663" y="412209"/>
                    <a:pt x="249058" y="416283"/>
                  </a:cubicBezTo>
                  <a:cubicBezTo>
                    <a:pt x="251796" y="419568"/>
                    <a:pt x="256447" y="420661"/>
                    <a:pt x="259732" y="423399"/>
                  </a:cubicBezTo>
                  <a:cubicBezTo>
                    <a:pt x="287127" y="446229"/>
                    <a:pt x="254578" y="423521"/>
                    <a:pt x="281080" y="441189"/>
                  </a:cubicBezTo>
                  <a:cubicBezTo>
                    <a:pt x="283452" y="444747"/>
                    <a:pt x="284857" y="449192"/>
                    <a:pt x="288196" y="451863"/>
                  </a:cubicBezTo>
                  <a:cubicBezTo>
                    <a:pt x="291125" y="454206"/>
                    <a:pt x="296218" y="452769"/>
                    <a:pt x="298870" y="455421"/>
                  </a:cubicBezTo>
                  <a:cubicBezTo>
                    <a:pt x="301522" y="458073"/>
                    <a:pt x="300607" y="462817"/>
                    <a:pt x="302428" y="466095"/>
                  </a:cubicBezTo>
                  <a:cubicBezTo>
                    <a:pt x="306581" y="473571"/>
                    <a:pt x="311916" y="480327"/>
                    <a:pt x="316660" y="487443"/>
                  </a:cubicBezTo>
                  <a:lnTo>
                    <a:pt x="316660" y="487443"/>
                  </a:lnTo>
                  <a:cubicBezTo>
                    <a:pt x="323776" y="492187"/>
                    <a:pt x="331330" y="496332"/>
                    <a:pt x="338008" y="501675"/>
                  </a:cubicBezTo>
                  <a:cubicBezTo>
                    <a:pt x="359137" y="518578"/>
                    <a:pt x="349480" y="511694"/>
                    <a:pt x="366471" y="523023"/>
                  </a:cubicBezTo>
                  <a:cubicBezTo>
                    <a:pt x="371215" y="530139"/>
                    <a:pt x="377999" y="536258"/>
                    <a:pt x="380703" y="544371"/>
                  </a:cubicBezTo>
                  <a:cubicBezTo>
                    <a:pt x="381889" y="547929"/>
                    <a:pt x="383231" y="551439"/>
                    <a:pt x="384261" y="555045"/>
                  </a:cubicBezTo>
                  <a:cubicBezTo>
                    <a:pt x="385604" y="559747"/>
                    <a:pt x="385893" y="564782"/>
                    <a:pt x="387819" y="569276"/>
                  </a:cubicBezTo>
                  <a:cubicBezTo>
                    <a:pt x="389504" y="573206"/>
                    <a:pt x="393023" y="576125"/>
                    <a:pt x="394935" y="579950"/>
                  </a:cubicBezTo>
                  <a:cubicBezTo>
                    <a:pt x="396612" y="583305"/>
                    <a:pt x="396150" y="587695"/>
                    <a:pt x="398493" y="590624"/>
                  </a:cubicBezTo>
                  <a:cubicBezTo>
                    <a:pt x="401164" y="593963"/>
                    <a:pt x="405609" y="595368"/>
                    <a:pt x="409167" y="597740"/>
                  </a:cubicBezTo>
                  <a:cubicBezTo>
                    <a:pt x="410307" y="602300"/>
                    <a:pt x="413731" y="617542"/>
                    <a:pt x="416283" y="622646"/>
                  </a:cubicBezTo>
                  <a:cubicBezTo>
                    <a:pt x="421237" y="632553"/>
                    <a:pt x="426204" y="636125"/>
                    <a:pt x="434073" y="643994"/>
                  </a:cubicBezTo>
                  <a:cubicBezTo>
                    <a:pt x="436611" y="651608"/>
                    <a:pt x="438255" y="659662"/>
                    <a:pt x="444747" y="665342"/>
                  </a:cubicBezTo>
                  <a:cubicBezTo>
                    <a:pt x="451183" y="670974"/>
                    <a:pt x="466095" y="679574"/>
                    <a:pt x="466095" y="679574"/>
                  </a:cubicBezTo>
                  <a:cubicBezTo>
                    <a:pt x="477372" y="696489"/>
                    <a:pt x="469154" y="688896"/>
                    <a:pt x="494559" y="697364"/>
                  </a:cubicBezTo>
                  <a:lnTo>
                    <a:pt x="505233" y="700922"/>
                  </a:lnTo>
                  <a:cubicBezTo>
                    <a:pt x="530377" y="695893"/>
                    <a:pt x="517285" y="699276"/>
                    <a:pt x="544370" y="690248"/>
                  </a:cubicBezTo>
                  <a:lnTo>
                    <a:pt x="555044" y="686690"/>
                  </a:lnTo>
                  <a:cubicBezTo>
                    <a:pt x="559103" y="698868"/>
                    <a:pt x="564567" y="721502"/>
                    <a:pt x="576392" y="729385"/>
                  </a:cubicBezTo>
                  <a:lnTo>
                    <a:pt x="587066" y="736501"/>
                  </a:lnTo>
                  <a:cubicBezTo>
                    <a:pt x="604089" y="762036"/>
                    <a:pt x="595251" y="751802"/>
                    <a:pt x="611972" y="768523"/>
                  </a:cubicBezTo>
                  <a:cubicBezTo>
                    <a:pt x="672386" y="759892"/>
                    <a:pt x="658501" y="758553"/>
                    <a:pt x="725827" y="764965"/>
                  </a:cubicBezTo>
                  <a:cubicBezTo>
                    <a:pt x="729561" y="765321"/>
                    <a:pt x="732943" y="767337"/>
                    <a:pt x="736501" y="768523"/>
                  </a:cubicBezTo>
                  <a:cubicBezTo>
                    <a:pt x="738873" y="773267"/>
                    <a:pt x="739374" y="779573"/>
                    <a:pt x="743617" y="782755"/>
                  </a:cubicBezTo>
                  <a:cubicBezTo>
                    <a:pt x="758944" y="794250"/>
                    <a:pt x="762639" y="790646"/>
                    <a:pt x="775639" y="786313"/>
                  </a:cubicBezTo>
                  <a:cubicBezTo>
                    <a:pt x="782567" y="774767"/>
                    <a:pt x="785094" y="763338"/>
                    <a:pt x="800545" y="761407"/>
                  </a:cubicBezTo>
                  <a:cubicBezTo>
                    <a:pt x="805397" y="760800"/>
                    <a:pt x="810032" y="763779"/>
                    <a:pt x="814776" y="764965"/>
                  </a:cubicBezTo>
                  <a:cubicBezTo>
                    <a:pt x="819520" y="769709"/>
                    <a:pt x="823549" y="775297"/>
                    <a:pt x="829008" y="779197"/>
                  </a:cubicBezTo>
                  <a:cubicBezTo>
                    <a:pt x="832060" y="781377"/>
                    <a:pt x="836327" y="781078"/>
                    <a:pt x="839682" y="782755"/>
                  </a:cubicBezTo>
                  <a:cubicBezTo>
                    <a:pt x="843507" y="784667"/>
                    <a:pt x="846798" y="787499"/>
                    <a:pt x="850356" y="789871"/>
                  </a:cubicBezTo>
                  <a:cubicBezTo>
                    <a:pt x="858658" y="788685"/>
                    <a:pt x="867435" y="789324"/>
                    <a:pt x="875262" y="786313"/>
                  </a:cubicBezTo>
                  <a:cubicBezTo>
                    <a:pt x="883244" y="783243"/>
                    <a:pt x="896610" y="772081"/>
                    <a:pt x="896610" y="772081"/>
                  </a:cubicBezTo>
                  <a:cubicBezTo>
                    <a:pt x="905078" y="746676"/>
                    <a:pt x="897485" y="754894"/>
                    <a:pt x="914400" y="743617"/>
                  </a:cubicBezTo>
                  <a:cubicBezTo>
                    <a:pt x="916772" y="740059"/>
                    <a:pt x="917546" y="734531"/>
                    <a:pt x="921516" y="732943"/>
                  </a:cubicBezTo>
                  <a:cubicBezTo>
                    <a:pt x="931360" y="729005"/>
                    <a:pt x="940146" y="748317"/>
                    <a:pt x="942864" y="750733"/>
                  </a:cubicBezTo>
                  <a:cubicBezTo>
                    <a:pt x="949256" y="756415"/>
                    <a:pt x="964212" y="764965"/>
                    <a:pt x="964212" y="764965"/>
                  </a:cubicBezTo>
                  <a:cubicBezTo>
                    <a:pt x="966584" y="768523"/>
                    <a:pt x="967988" y="772968"/>
                    <a:pt x="971327" y="775639"/>
                  </a:cubicBezTo>
                  <a:cubicBezTo>
                    <a:pt x="983126" y="785079"/>
                    <a:pt x="982001" y="773705"/>
                    <a:pt x="982001" y="782755"/>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516505" y="3395655"/>
              <a:ext cx="1693311" cy="412571"/>
            </a:xfrm>
            <a:custGeom>
              <a:avLst/>
              <a:gdLst>
                <a:gd name="connsiteX0" fmla="*/ 0 w 1974677"/>
                <a:gd name="connsiteY0" fmla="*/ 67602 h 476769"/>
                <a:gd name="connsiteX1" fmla="*/ 49812 w 1974677"/>
                <a:gd name="connsiteY1" fmla="*/ 78276 h 476769"/>
                <a:gd name="connsiteX2" fmla="*/ 60486 w 1974677"/>
                <a:gd name="connsiteY2" fmla="*/ 85392 h 476769"/>
                <a:gd name="connsiteX3" fmla="*/ 81834 w 1974677"/>
                <a:gd name="connsiteY3" fmla="*/ 88950 h 476769"/>
                <a:gd name="connsiteX4" fmla="*/ 103182 w 1974677"/>
                <a:gd name="connsiteY4" fmla="*/ 96066 h 476769"/>
                <a:gd name="connsiteX5" fmla="*/ 110298 w 1974677"/>
                <a:gd name="connsiteY5" fmla="*/ 106740 h 476769"/>
                <a:gd name="connsiteX6" fmla="*/ 120972 w 1974677"/>
                <a:gd name="connsiteY6" fmla="*/ 110298 h 476769"/>
                <a:gd name="connsiteX7" fmla="*/ 167225 w 1974677"/>
                <a:gd name="connsiteY7" fmla="*/ 113856 h 476769"/>
                <a:gd name="connsiteX8" fmla="*/ 188573 w 1974677"/>
                <a:gd name="connsiteY8" fmla="*/ 124530 h 476769"/>
                <a:gd name="connsiteX9" fmla="*/ 199247 w 1974677"/>
                <a:gd name="connsiteY9" fmla="*/ 131646 h 476769"/>
                <a:gd name="connsiteX10" fmla="*/ 217037 w 1974677"/>
                <a:gd name="connsiteY10" fmla="*/ 128088 h 476769"/>
                <a:gd name="connsiteX11" fmla="*/ 227711 w 1974677"/>
                <a:gd name="connsiteY11" fmla="*/ 124530 h 476769"/>
                <a:gd name="connsiteX12" fmla="*/ 234827 w 1974677"/>
                <a:gd name="connsiteY12" fmla="*/ 103182 h 476769"/>
                <a:gd name="connsiteX13" fmla="*/ 245501 w 1974677"/>
                <a:gd name="connsiteY13" fmla="*/ 81834 h 476769"/>
                <a:gd name="connsiteX14" fmla="*/ 298870 w 1974677"/>
                <a:gd name="connsiteY14" fmla="*/ 92508 h 476769"/>
                <a:gd name="connsiteX15" fmla="*/ 302428 w 1974677"/>
                <a:gd name="connsiteY15" fmla="*/ 106740 h 476769"/>
                <a:gd name="connsiteX16" fmla="*/ 305986 w 1974677"/>
                <a:gd name="connsiteY16" fmla="*/ 135203 h 476769"/>
                <a:gd name="connsiteX17" fmla="*/ 327334 w 1974677"/>
                <a:gd name="connsiteY17" fmla="*/ 177899 h 476769"/>
                <a:gd name="connsiteX18" fmla="*/ 330892 w 1974677"/>
                <a:gd name="connsiteY18" fmla="*/ 188573 h 476769"/>
                <a:gd name="connsiteX19" fmla="*/ 341566 w 1974677"/>
                <a:gd name="connsiteY19" fmla="*/ 199247 h 476769"/>
                <a:gd name="connsiteX20" fmla="*/ 348682 w 1974677"/>
                <a:gd name="connsiteY20" fmla="*/ 209921 h 476769"/>
                <a:gd name="connsiteX21" fmla="*/ 352240 w 1974677"/>
                <a:gd name="connsiteY21" fmla="*/ 220595 h 476769"/>
                <a:gd name="connsiteX22" fmla="*/ 362914 w 1974677"/>
                <a:gd name="connsiteY22" fmla="*/ 227711 h 476769"/>
                <a:gd name="connsiteX23" fmla="*/ 377146 w 1974677"/>
                <a:gd name="connsiteY23" fmla="*/ 249059 h 476769"/>
                <a:gd name="connsiteX24" fmla="*/ 384262 w 1974677"/>
                <a:gd name="connsiteY24" fmla="*/ 259733 h 476769"/>
                <a:gd name="connsiteX25" fmla="*/ 394936 w 1974677"/>
                <a:gd name="connsiteY25" fmla="*/ 270407 h 476769"/>
                <a:gd name="connsiteX26" fmla="*/ 405610 w 1974677"/>
                <a:gd name="connsiteY26" fmla="*/ 295312 h 476769"/>
                <a:gd name="connsiteX27" fmla="*/ 412726 w 1974677"/>
                <a:gd name="connsiteY27" fmla="*/ 316660 h 476769"/>
                <a:gd name="connsiteX28" fmla="*/ 416284 w 1974677"/>
                <a:gd name="connsiteY28" fmla="*/ 327334 h 476769"/>
                <a:gd name="connsiteX29" fmla="*/ 419842 w 1974677"/>
                <a:gd name="connsiteY29" fmla="*/ 373588 h 476769"/>
                <a:gd name="connsiteX30" fmla="*/ 430515 w 1974677"/>
                <a:gd name="connsiteY30" fmla="*/ 377146 h 476769"/>
                <a:gd name="connsiteX31" fmla="*/ 434073 w 1974677"/>
                <a:gd name="connsiteY31" fmla="*/ 366472 h 476769"/>
                <a:gd name="connsiteX32" fmla="*/ 451863 w 1974677"/>
                <a:gd name="connsiteY32" fmla="*/ 362914 h 476769"/>
                <a:gd name="connsiteX33" fmla="*/ 462537 w 1974677"/>
                <a:gd name="connsiteY33" fmla="*/ 359356 h 476769"/>
                <a:gd name="connsiteX34" fmla="*/ 466095 w 1974677"/>
                <a:gd name="connsiteY34" fmla="*/ 348682 h 476769"/>
                <a:gd name="connsiteX35" fmla="*/ 483885 w 1974677"/>
                <a:gd name="connsiteY35" fmla="*/ 327334 h 476769"/>
                <a:gd name="connsiteX36" fmla="*/ 494559 w 1974677"/>
                <a:gd name="connsiteY36" fmla="*/ 288196 h 476769"/>
                <a:gd name="connsiteX37" fmla="*/ 501675 w 1974677"/>
                <a:gd name="connsiteY37" fmla="*/ 256175 h 476769"/>
                <a:gd name="connsiteX38" fmla="*/ 519465 w 1974677"/>
                <a:gd name="connsiteY38" fmla="*/ 238385 h 476769"/>
                <a:gd name="connsiteX39" fmla="*/ 530139 w 1974677"/>
                <a:gd name="connsiteY39" fmla="*/ 227711 h 476769"/>
                <a:gd name="connsiteX40" fmla="*/ 558603 w 1974677"/>
                <a:gd name="connsiteY40" fmla="*/ 241943 h 476769"/>
                <a:gd name="connsiteX41" fmla="*/ 576393 w 1974677"/>
                <a:gd name="connsiteY41" fmla="*/ 256175 h 476769"/>
                <a:gd name="connsiteX42" fmla="*/ 583508 w 1974677"/>
                <a:gd name="connsiteY42" fmla="*/ 266849 h 476769"/>
                <a:gd name="connsiteX43" fmla="*/ 604856 w 1974677"/>
                <a:gd name="connsiteY43" fmla="*/ 277523 h 476769"/>
                <a:gd name="connsiteX44" fmla="*/ 615530 w 1974677"/>
                <a:gd name="connsiteY44" fmla="*/ 273965 h 476769"/>
                <a:gd name="connsiteX45" fmla="*/ 647552 w 1974677"/>
                <a:gd name="connsiteY45" fmla="*/ 266849 h 476769"/>
                <a:gd name="connsiteX46" fmla="*/ 658226 w 1974677"/>
                <a:gd name="connsiteY46" fmla="*/ 259733 h 476769"/>
                <a:gd name="connsiteX47" fmla="*/ 661784 w 1974677"/>
                <a:gd name="connsiteY47" fmla="*/ 238385 h 476769"/>
                <a:gd name="connsiteX48" fmla="*/ 665342 w 1974677"/>
                <a:gd name="connsiteY48" fmla="*/ 220595 h 476769"/>
                <a:gd name="connsiteX49" fmla="*/ 679574 w 1974677"/>
                <a:gd name="connsiteY49" fmla="*/ 224153 h 476769"/>
                <a:gd name="connsiteX50" fmla="*/ 697364 w 1974677"/>
                <a:gd name="connsiteY50" fmla="*/ 227711 h 476769"/>
                <a:gd name="connsiteX51" fmla="*/ 708038 w 1974677"/>
                <a:gd name="connsiteY51" fmla="*/ 234827 h 476769"/>
                <a:gd name="connsiteX52" fmla="*/ 729386 w 1974677"/>
                <a:gd name="connsiteY52" fmla="*/ 241943 h 476769"/>
                <a:gd name="connsiteX53" fmla="*/ 732944 w 1974677"/>
                <a:gd name="connsiteY53" fmla="*/ 231269 h 476769"/>
                <a:gd name="connsiteX54" fmla="*/ 747175 w 1974677"/>
                <a:gd name="connsiteY54" fmla="*/ 209921 h 476769"/>
                <a:gd name="connsiteX55" fmla="*/ 750733 w 1974677"/>
                <a:gd name="connsiteY55" fmla="*/ 199247 h 476769"/>
                <a:gd name="connsiteX56" fmla="*/ 754291 w 1974677"/>
                <a:gd name="connsiteY56" fmla="*/ 185015 h 476769"/>
                <a:gd name="connsiteX57" fmla="*/ 761407 w 1974677"/>
                <a:gd name="connsiteY57" fmla="*/ 174341 h 476769"/>
                <a:gd name="connsiteX58" fmla="*/ 768523 w 1974677"/>
                <a:gd name="connsiteY58" fmla="*/ 99624 h 476769"/>
                <a:gd name="connsiteX59" fmla="*/ 764965 w 1974677"/>
                <a:gd name="connsiteY59" fmla="*/ 81834 h 476769"/>
                <a:gd name="connsiteX60" fmla="*/ 772081 w 1974677"/>
                <a:gd name="connsiteY60" fmla="*/ 32022 h 476769"/>
                <a:gd name="connsiteX61" fmla="*/ 779197 w 1974677"/>
                <a:gd name="connsiteY61" fmla="*/ 10674 h 476769"/>
                <a:gd name="connsiteX62" fmla="*/ 782755 w 1974677"/>
                <a:gd name="connsiteY62" fmla="*/ 0 h 476769"/>
                <a:gd name="connsiteX63" fmla="*/ 786313 w 1974677"/>
                <a:gd name="connsiteY63" fmla="*/ 10674 h 476769"/>
                <a:gd name="connsiteX64" fmla="*/ 793429 w 1974677"/>
                <a:gd name="connsiteY64" fmla="*/ 106740 h 476769"/>
                <a:gd name="connsiteX65" fmla="*/ 804103 w 1974677"/>
                <a:gd name="connsiteY65" fmla="*/ 131646 h 476769"/>
                <a:gd name="connsiteX66" fmla="*/ 818335 w 1974677"/>
                <a:gd name="connsiteY66" fmla="*/ 142319 h 476769"/>
                <a:gd name="connsiteX67" fmla="*/ 825451 w 1974677"/>
                <a:gd name="connsiteY67" fmla="*/ 156551 h 476769"/>
                <a:gd name="connsiteX68" fmla="*/ 832567 w 1974677"/>
                <a:gd name="connsiteY68" fmla="*/ 167225 h 476769"/>
                <a:gd name="connsiteX69" fmla="*/ 836125 w 1974677"/>
                <a:gd name="connsiteY69" fmla="*/ 181457 h 476769"/>
                <a:gd name="connsiteX70" fmla="*/ 843241 w 1974677"/>
                <a:gd name="connsiteY70" fmla="*/ 202805 h 476769"/>
                <a:gd name="connsiteX71" fmla="*/ 861031 w 1974677"/>
                <a:gd name="connsiteY71" fmla="*/ 199247 h 476769"/>
                <a:gd name="connsiteX72" fmla="*/ 871705 w 1974677"/>
                <a:gd name="connsiteY72" fmla="*/ 192131 h 476769"/>
                <a:gd name="connsiteX73" fmla="*/ 900168 w 1974677"/>
                <a:gd name="connsiteY73" fmla="*/ 195689 h 476769"/>
                <a:gd name="connsiteX74" fmla="*/ 917958 w 1974677"/>
                <a:gd name="connsiteY74" fmla="*/ 202805 h 476769"/>
                <a:gd name="connsiteX75" fmla="*/ 935748 w 1974677"/>
                <a:gd name="connsiteY75" fmla="*/ 206363 h 476769"/>
                <a:gd name="connsiteX76" fmla="*/ 946422 w 1974677"/>
                <a:gd name="connsiteY76" fmla="*/ 213479 h 476769"/>
                <a:gd name="connsiteX77" fmla="*/ 960654 w 1974677"/>
                <a:gd name="connsiteY77" fmla="*/ 234827 h 476769"/>
                <a:gd name="connsiteX78" fmla="*/ 971328 w 1974677"/>
                <a:gd name="connsiteY78" fmla="*/ 256175 h 476769"/>
                <a:gd name="connsiteX79" fmla="*/ 982002 w 1974677"/>
                <a:gd name="connsiteY79" fmla="*/ 263291 h 476769"/>
                <a:gd name="connsiteX80" fmla="*/ 989118 w 1974677"/>
                <a:gd name="connsiteY80" fmla="*/ 273965 h 476769"/>
                <a:gd name="connsiteX81" fmla="*/ 1010466 w 1974677"/>
                <a:gd name="connsiteY81" fmla="*/ 281081 h 476769"/>
                <a:gd name="connsiteX82" fmla="*/ 1085183 w 1974677"/>
                <a:gd name="connsiteY82" fmla="*/ 277523 h 476769"/>
                <a:gd name="connsiteX83" fmla="*/ 1099415 w 1974677"/>
                <a:gd name="connsiteY83" fmla="*/ 252617 h 476769"/>
                <a:gd name="connsiteX84" fmla="*/ 1117205 w 1974677"/>
                <a:gd name="connsiteY84" fmla="*/ 217037 h 476769"/>
                <a:gd name="connsiteX85" fmla="*/ 1131437 w 1974677"/>
                <a:gd name="connsiteY85" fmla="*/ 213479 h 476769"/>
                <a:gd name="connsiteX86" fmla="*/ 1152785 w 1974677"/>
                <a:gd name="connsiteY86" fmla="*/ 206363 h 476769"/>
                <a:gd name="connsiteX87" fmla="*/ 1167017 w 1974677"/>
                <a:gd name="connsiteY87" fmla="*/ 202805 h 476769"/>
                <a:gd name="connsiteX88" fmla="*/ 1177691 w 1974677"/>
                <a:gd name="connsiteY88" fmla="*/ 199247 h 476769"/>
                <a:gd name="connsiteX89" fmla="*/ 1206154 w 1974677"/>
                <a:gd name="connsiteY89" fmla="*/ 192131 h 476769"/>
                <a:gd name="connsiteX90" fmla="*/ 1216828 w 1974677"/>
                <a:gd name="connsiteY90" fmla="*/ 195689 h 476769"/>
                <a:gd name="connsiteX91" fmla="*/ 1223944 w 1974677"/>
                <a:gd name="connsiteY91" fmla="*/ 206363 h 476769"/>
                <a:gd name="connsiteX92" fmla="*/ 1231060 w 1974677"/>
                <a:gd name="connsiteY92" fmla="*/ 227711 h 476769"/>
                <a:gd name="connsiteX93" fmla="*/ 1234618 w 1974677"/>
                <a:gd name="connsiteY93" fmla="*/ 238385 h 476769"/>
                <a:gd name="connsiteX94" fmla="*/ 1248850 w 1974677"/>
                <a:gd name="connsiteY94" fmla="*/ 263291 h 476769"/>
                <a:gd name="connsiteX95" fmla="*/ 1259524 w 1974677"/>
                <a:gd name="connsiteY95" fmla="*/ 270407 h 476769"/>
                <a:gd name="connsiteX96" fmla="*/ 1266640 w 1974677"/>
                <a:gd name="connsiteY96" fmla="*/ 291754 h 476769"/>
                <a:gd name="connsiteX97" fmla="*/ 1280872 w 1974677"/>
                <a:gd name="connsiteY97" fmla="*/ 313102 h 476769"/>
                <a:gd name="connsiteX98" fmla="*/ 1284430 w 1974677"/>
                <a:gd name="connsiteY98" fmla="*/ 327334 h 476769"/>
                <a:gd name="connsiteX99" fmla="*/ 1287988 w 1974677"/>
                <a:gd name="connsiteY99" fmla="*/ 338008 h 476769"/>
                <a:gd name="connsiteX100" fmla="*/ 1295104 w 1974677"/>
                <a:gd name="connsiteY100" fmla="*/ 373588 h 476769"/>
                <a:gd name="connsiteX101" fmla="*/ 1309336 w 1974677"/>
                <a:gd name="connsiteY101" fmla="*/ 370030 h 476769"/>
                <a:gd name="connsiteX102" fmla="*/ 1312894 w 1974677"/>
                <a:gd name="connsiteY102" fmla="*/ 359356 h 476769"/>
                <a:gd name="connsiteX103" fmla="*/ 1323568 w 1974677"/>
                <a:gd name="connsiteY103" fmla="*/ 348682 h 476769"/>
                <a:gd name="connsiteX104" fmla="*/ 1344915 w 1974677"/>
                <a:gd name="connsiteY104" fmla="*/ 341566 h 476769"/>
                <a:gd name="connsiteX105" fmla="*/ 1366263 w 1974677"/>
                <a:gd name="connsiteY105" fmla="*/ 327334 h 476769"/>
                <a:gd name="connsiteX106" fmla="*/ 1384053 w 1974677"/>
                <a:gd name="connsiteY106" fmla="*/ 309544 h 476769"/>
                <a:gd name="connsiteX107" fmla="*/ 1394727 w 1974677"/>
                <a:gd name="connsiteY107" fmla="*/ 323776 h 476769"/>
                <a:gd name="connsiteX108" fmla="*/ 1412517 w 1974677"/>
                <a:gd name="connsiteY108" fmla="*/ 355798 h 476769"/>
                <a:gd name="connsiteX109" fmla="*/ 1423191 w 1974677"/>
                <a:gd name="connsiteY109" fmla="*/ 362914 h 476769"/>
                <a:gd name="connsiteX110" fmla="*/ 1444539 w 1974677"/>
                <a:gd name="connsiteY110" fmla="*/ 366472 h 476769"/>
                <a:gd name="connsiteX111" fmla="*/ 1451655 w 1974677"/>
                <a:gd name="connsiteY111" fmla="*/ 377146 h 476769"/>
                <a:gd name="connsiteX112" fmla="*/ 1473003 w 1974677"/>
                <a:gd name="connsiteY112" fmla="*/ 384262 h 476769"/>
                <a:gd name="connsiteX113" fmla="*/ 1494351 w 1974677"/>
                <a:gd name="connsiteY113" fmla="*/ 405610 h 476769"/>
                <a:gd name="connsiteX114" fmla="*/ 1522814 w 1974677"/>
                <a:gd name="connsiteY114" fmla="*/ 412726 h 476769"/>
                <a:gd name="connsiteX115" fmla="*/ 1544162 w 1974677"/>
                <a:gd name="connsiteY115" fmla="*/ 398494 h 476769"/>
                <a:gd name="connsiteX116" fmla="*/ 1569068 w 1974677"/>
                <a:gd name="connsiteY116" fmla="*/ 391378 h 476769"/>
                <a:gd name="connsiteX117" fmla="*/ 1583300 w 1974677"/>
                <a:gd name="connsiteY117" fmla="*/ 409168 h 476769"/>
                <a:gd name="connsiteX118" fmla="*/ 1618880 w 1974677"/>
                <a:gd name="connsiteY118" fmla="*/ 426958 h 476769"/>
                <a:gd name="connsiteX119" fmla="*/ 1625996 w 1974677"/>
                <a:gd name="connsiteY119" fmla="*/ 437631 h 476769"/>
                <a:gd name="connsiteX120" fmla="*/ 1643786 w 1974677"/>
                <a:gd name="connsiteY120" fmla="*/ 423400 h 476769"/>
                <a:gd name="connsiteX121" fmla="*/ 1654459 w 1974677"/>
                <a:gd name="connsiteY121" fmla="*/ 419842 h 476769"/>
                <a:gd name="connsiteX122" fmla="*/ 1675807 w 1974677"/>
                <a:gd name="connsiteY122" fmla="*/ 387820 h 476769"/>
                <a:gd name="connsiteX123" fmla="*/ 1682923 w 1974677"/>
                <a:gd name="connsiteY123" fmla="*/ 377146 h 476769"/>
                <a:gd name="connsiteX124" fmla="*/ 1693597 w 1974677"/>
                <a:gd name="connsiteY124" fmla="*/ 373588 h 476769"/>
                <a:gd name="connsiteX125" fmla="*/ 1722061 w 1974677"/>
                <a:gd name="connsiteY125" fmla="*/ 377146 h 476769"/>
                <a:gd name="connsiteX126" fmla="*/ 1732735 w 1974677"/>
                <a:gd name="connsiteY126" fmla="*/ 384262 h 476769"/>
                <a:gd name="connsiteX127" fmla="*/ 1754083 w 1974677"/>
                <a:gd name="connsiteY127" fmla="*/ 394936 h 476769"/>
                <a:gd name="connsiteX128" fmla="*/ 1761199 w 1974677"/>
                <a:gd name="connsiteY128" fmla="*/ 405610 h 476769"/>
                <a:gd name="connsiteX129" fmla="*/ 1768315 w 1974677"/>
                <a:gd name="connsiteY129" fmla="*/ 430516 h 476769"/>
                <a:gd name="connsiteX130" fmla="*/ 1775431 w 1974677"/>
                <a:gd name="connsiteY130" fmla="*/ 441189 h 476769"/>
                <a:gd name="connsiteX131" fmla="*/ 1782547 w 1974677"/>
                <a:gd name="connsiteY131" fmla="*/ 462537 h 476769"/>
                <a:gd name="connsiteX132" fmla="*/ 1786105 w 1974677"/>
                <a:gd name="connsiteY132" fmla="*/ 473211 h 476769"/>
                <a:gd name="connsiteX133" fmla="*/ 1796779 w 1974677"/>
                <a:gd name="connsiteY133" fmla="*/ 476769 h 476769"/>
                <a:gd name="connsiteX134" fmla="*/ 1800337 w 1974677"/>
                <a:gd name="connsiteY134" fmla="*/ 398494 h 476769"/>
                <a:gd name="connsiteX135" fmla="*/ 1807452 w 1974677"/>
                <a:gd name="connsiteY135" fmla="*/ 345124 h 476769"/>
                <a:gd name="connsiteX136" fmla="*/ 1811010 w 1974677"/>
                <a:gd name="connsiteY136" fmla="*/ 334450 h 476769"/>
                <a:gd name="connsiteX137" fmla="*/ 1828800 w 1974677"/>
                <a:gd name="connsiteY137" fmla="*/ 313102 h 476769"/>
                <a:gd name="connsiteX138" fmla="*/ 1832358 w 1974677"/>
                <a:gd name="connsiteY138" fmla="*/ 302428 h 476769"/>
                <a:gd name="connsiteX139" fmla="*/ 1835916 w 1974677"/>
                <a:gd name="connsiteY139" fmla="*/ 277523 h 476769"/>
                <a:gd name="connsiteX140" fmla="*/ 1846590 w 1974677"/>
                <a:gd name="connsiteY140" fmla="*/ 273965 h 476769"/>
                <a:gd name="connsiteX141" fmla="*/ 1860822 w 1974677"/>
                <a:gd name="connsiteY141" fmla="*/ 270407 h 476769"/>
                <a:gd name="connsiteX142" fmla="*/ 1896402 w 1974677"/>
                <a:gd name="connsiteY142" fmla="*/ 270407 h 476769"/>
                <a:gd name="connsiteX143" fmla="*/ 1907076 w 1974677"/>
                <a:gd name="connsiteY143" fmla="*/ 263291 h 476769"/>
                <a:gd name="connsiteX144" fmla="*/ 1914192 w 1974677"/>
                <a:gd name="connsiteY144" fmla="*/ 252617 h 476769"/>
                <a:gd name="connsiteX145" fmla="*/ 1931982 w 1974677"/>
                <a:gd name="connsiteY145" fmla="*/ 234827 h 476769"/>
                <a:gd name="connsiteX146" fmla="*/ 1946214 w 1974677"/>
                <a:gd name="connsiteY146" fmla="*/ 245501 h 476769"/>
                <a:gd name="connsiteX147" fmla="*/ 1949772 w 1974677"/>
                <a:gd name="connsiteY147" fmla="*/ 256175 h 476769"/>
                <a:gd name="connsiteX148" fmla="*/ 1956887 w 1974677"/>
                <a:gd name="connsiteY148" fmla="*/ 266849 h 476769"/>
                <a:gd name="connsiteX149" fmla="*/ 1964003 w 1974677"/>
                <a:gd name="connsiteY149" fmla="*/ 291754 h 476769"/>
                <a:gd name="connsiteX150" fmla="*/ 1971119 w 1974677"/>
                <a:gd name="connsiteY150" fmla="*/ 302428 h 476769"/>
                <a:gd name="connsiteX151" fmla="*/ 1974677 w 1974677"/>
                <a:gd name="connsiteY151" fmla="*/ 309544 h 47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974677" h="476769">
                  <a:moveTo>
                    <a:pt x="0" y="67602"/>
                  </a:moveTo>
                  <a:cubicBezTo>
                    <a:pt x="12044" y="69108"/>
                    <a:pt x="38112" y="70476"/>
                    <a:pt x="49812" y="78276"/>
                  </a:cubicBezTo>
                  <a:cubicBezTo>
                    <a:pt x="53370" y="80648"/>
                    <a:pt x="56429" y="84040"/>
                    <a:pt x="60486" y="85392"/>
                  </a:cubicBezTo>
                  <a:cubicBezTo>
                    <a:pt x="67330" y="87673"/>
                    <a:pt x="74835" y="87200"/>
                    <a:pt x="81834" y="88950"/>
                  </a:cubicBezTo>
                  <a:cubicBezTo>
                    <a:pt x="89111" y="90769"/>
                    <a:pt x="103182" y="96066"/>
                    <a:pt x="103182" y="96066"/>
                  </a:cubicBezTo>
                  <a:cubicBezTo>
                    <a:pt x="105554" y="99624"/>
                    <a:pt x="106959" y="104069"/>
                    <a:pt x="110298" y="106740"/>
                  </a:cubicBezTo>
                  <a:cubicBezTo>
                    <a:pt x="113227" y="109083"/>
                    <a:pt x="117251" y="109833"/>
                    <a:pt x="120972" y="110298"/>
                  </a:cubicBezTo>
                  <a:cubicBezTo>
                    <a:pt x="136316" y="112216"/>
                    <a:pt x="151807" y="112670"/>
                    <a:pt x="167225" y="113856"/>
                  </a:cubicBezTo>
                  <a:cubicBezTo>
                    <a:pt x="197815" y="134249"/>
                    <a:pt x="159112" y="109799"/>
                    <a:pt x="188573" y="124530"/>
                  </a:cubicBezTo>
                  <a:cubicBezTo>
                    <a:pt x="192398" y="126442"/>
                    <a:pt x="195689" y="129274"/>
                    <a:pt x="199247" y="131646"/>
                  </a:cubicBezTo>
                  <a:cubicBezTo>
                    <a:pt x="205177" y="130460"/>
                    <a:pt x="211170" y="129555"/>
                    <a:pt x="217037" y="128088"/>
                  </a:cubicBezTo>
                  <a:cubicBezTo>
                    <a:pt x="220675" y="127178"/>
                    <a:pt x="225531" y="127582"/>
                    <a:pt x="227711" y="124530"/>
                  </a:cubicBezTo>
                  <a:cubicBezTo>
                    <a:pt x="232071" y="118426"/>
                    <a:pt x="232455" y="110298"/>
                    <a:pt x="234827" y="103182"/>
                  </a:cubicBezTo>
                  <a:cubicBezTo>
                    <a:pt x="239737" y="88451"/>
                    <a:pt x="236305" y="95629"/>
                    <a:pt x="245501" y="81834"/>
                  </a:cubicBezTo>
                  <a:cubicBezTo>
                    <a:pt x="248145" y="82054"/>
                    <a:pt x="289582" y="78576"/>
                    <a:pt x="298870" y="92508"/>
                  </a:cubicBezTo>
                  <a:cubicBezTo>
                    <a:pt x="301582" y="96577"/>
                    <a:pt x="301624" y="101917"/>
                    <a:pt x="302428" y="106740"/>
                  </a:cubicBezTo>
                  <a:cubicBezTo>
                    <a:pt x="304000" y="116171"/>
                    <a:pt x="303983" y="125854"/>
                    <a:pt x="305986" y="135203"/>
                  </a:cubicBezTo>
                  <a:cubicBezTo>
                    <a:pt x="320505" y="202958"/>
                    <a:pt x="303584" y="106649"/>
                    <a:pt x="327334" y="177899"/>
                  </a:cubicBezTo>
                  <a:cubicBezTo>
                    <a:pt x="328520" y="181457"/>
                    <a:pt x="328812" y="185452"/>
                    <a:pt x="330892" y="188573"/>
                  </a:cubicBezTo>
                  <a:cubicBezTo>
                    <a:pt x="333683" y="192760"/>
                    <a:pt x="338345" y="195381"/>
                    <a:pt x="341566" y="199247"/>
                  </a:cubicBezTo>
                  <a:cubicBezTo>
                    <a:pt x="344304" y="202532"/>
                    <a:pt x="346770" y="206096"/>
                    <a:pt x="348682" y="209921"/>
                  </a:cubicBezTo>
                  <a:cubicBezTo>
                    <a:pt x="350359" y="213276"/>
                    <a:pt x="349897" y="217666"/>
                    <a:pt x="352240" y="220595"/>
                  </a:cubicBezTo>
                  <a:cubicBezTo>
                    <a:pt x="354911" y="223934"/>
                    <a:pt x="359356" y="225339"/>
                    <a:pt x="362914" y="227711"/>
                  </a:cubicBezTo>
                  <a:lnTo>
                    <a:pt x="377146" y="249059"/>
                  </a:lnTo>
                  <a:cubicBezTo>
                    <a:pt x="379518" y="252617"/>
                    <a:pt x="381238" y="256709"/>
                    <a:pt x="384262" y="259733"/>
                  </a:cubicBezTo>
                  <a:lnTo>
                    <a:pt x="394936" y="270407"/>
                  </a:lnTo>
                  <a:cubicBezTo>
                    <a:pt x="404348" y="308054"/>
                    <a:pt x="391569" y="263719"/>
                    <a:pt x="405610" y="295312"/>
                  </a:cubicBezTo>
                  <a:cubicBezTo>
                    <a:pt x="408656" y="302166"/>
                    <a:pt x="410354" y="309544"/>
                    <a:pt x="412726" y="316660"/>
                  </a:cubicBezTo>
                  <a:lnTo>
                    <a:pt x="416284" y="327334"/>
                  </a:lnTo>
                  <a:cubicBezTo>
                    <a:pt x="417470" y="342752"/>
                    <a:pt x="415594" y="358719"/>
                    <a:pt x="419842" y="373588"/>
                  </a:cubicBezTo>
                  <a:cubicBezTo>
                    <a:pt x="420872" y="377194"/>
                    <a:pt x="427161" y="378823"/>
                    <a:pt x="430515" y="377146"/>
                  </a:cubicBezTo>
                  <a:cubicBezTo>
                    <a:pt x="433869" y="375469"/>
                    <a:pt x="430952" y="368552"/>
                    <a:pt x="434073" y="366472"/>
                  </a:cubicBezTo>
                  <a:cubicBezTo>
                    <a:pt x="439105" y="363117"/>
                    <a:pt x="445996" y="364381"/>
                    <a:pt x="451863" y="362914"/>
                  </a:cubicBezTo>
                  <a:cubicBezTo>
                    <a:pt x="455501" y="362004"/>
                    <a:pt x="458979" y="360542"/>
                    <a:pt x="462537" y="359356"/>
                  </a:cubicBezTo>
                  <a:cubicBezTo>
                    <a:pt x="463723" y="355798"/>
                    <a:pt x="464418" y="352037"/>
                    <a:pt x="466095" y="348682"/>
                  </a:cubicBezTo>
                  <a:cubicBezTo>
                    <a:pt x="471049" y="338775"/>
                    <a:pt x="476016" y="335203"/>
                    <a:pt x="483885" y="327334"/>
                  </a:cubicBezTo>
                  <a:cubicBezTo>
                    <a:pt x="491666" y="303991"/>
                    <a:pt x="490536" y="310325"/>
                    <a:pt x="494559" y="288196"/>
                  </a:cubicBezTo>
                  <a:cubicBezTo>
                    <a:pt x="496121" y="279607"/>
                    <a:pt x="497194" y="265137"/>
                    <a:pt x="501675" y="256175"/>
                  </a:cubicBezTo>
                  <a:cubicBezTo>
                    <a:pt x="509130" y="241265"/>
                    <a:pt x="507266" y="248551"/>
                    <a:pt x="519465" y="238385"/>
                  </a:cubicBezTo>
                  <a:cubicBezTo>
                    <a:pt x="523331" y="235164"/>
                    <a:pt x="526581" y="231269"/>
                    <a:pt x="530139" y="227711"/>
                  </a:cubicBezTo>
                  <a:cubicBezTo>
                    <a:pt x="545137" y="231460"/>
                    <a:pt x="546507" y="229847"/>
                    <a:pt x="558603" y="241943"/>
                  </a:cubicBezTo>
                  <a:cubicBezTo>
                    <a:pt x="574697" y="258037"/>
                    <a:pt x="555613" y="249248"/>
                    <a:pt x="576393" y="256175"/>
                  </a:cubicBezTo>
                  <a:cubicBezTo>
                    <a:pt x="578765" y="259733"/>
                    <a:pt x="580484" y="263825"/>
                    <a:pt x="583508" y="266849"/>
                  </a:cubicBezTo>
                  <a:cubicBezTo>
                    <a:pt x="590405" y="273746"/>
                    <a:pt x="596175" y="274629"/>
                    <a:pt x="604856" y="277523"/>
                  </a:cubicBezTo>
                  <a:cubicBezTo>
                    <a:pt x="608414" y="276337"/>
                    <a:pt x="611869" y="274779"/>
                    <a:pt x="615530" y="273965"/>
                  </a:cubicBezTo>
                  <a:cubicBezTo>
                    <a:pt x="625369" y="271779"/>
                    <a:pt x="637941" y="271655"/>
                    <a:pt x="647552" y="266849"/>
                  </a:cubicBezTo>
                  <a:cubicBezTo>
                    <a:pt x="651377" y="264937"/>
                    <a:pt x="654668" y="262105"/>
                    <a:pt x="658226" y="259733"/>
                  </a:cubicBezTo>
                  <a:cubicBezTo>
                    <a:pt x="659412" y="252617"/>
                    <a:pt x="660493" y="245483"/>
                    <a:pt x="661784" y="238385"/>
                  </a:cubicBezTo>
                  <a:cubicBezTo>
                    <a:pt x="662866" y="232435"/>
                    <a:pt x="660620" y="224373"/>
                    <a:pt x="665342" y="220595"/>
                  </a:cubicBezTo>
                  <a:cubicBezTo>
                    <a:pt x="669160" y="217540"/>
                    <a:pt x="674800" y="223092"/>
                    <a:pt x="679574" y="224153"/>
                  </a:cubicBezTo>
                  <a:cubicBezTo>
                    <a:pt x="685477" y="225465"/>
                    <a:pt x="691434" y="226525"/>
                    <a:pt x="697364" y="227711"/>
                  </a:cubicBezTo>
                  <a:cubicBezTo>
                    <a:pt x="700922" y="230083"/>
                    <a:pt x="704130" y="233090"/>
                    <a:pt x="708038" y="234827"/>
                  </a:cubicBezTo>
                  <a:cubicBezTo>
                    <a:pt x="714892" y="237873"/>
                    <a:pt x="729386" y="241943"/>
                    <a:pt x="729386" y="241943"/>
                  </a:cubicBezTo>
                  <a:cubicBezTo>
                    <a:pt x="730572" y="238385"/>
                    <a:pt x="731123" y="234548"/>
                    <a:pt x="732944" y="231269"/>
                  </a:cubicBezTo>
                  <a:cubicBezTo>
                    <a:pt x="737097" y="223793"/>
                    <a:pt x="744471" y="218034"/>
                    <a:pt x="747175" y="209921"/>
                  </a:cubicBezTo>
                  <a:cubicBezTo>
                    <a:pt x="748361" y="206363"/>
                    <a:pt x="749703" y="202853"/>
                    <a:pt x="750733" y="199247"/>
                  </a:cubicBezTo>
                  <a:cubicBezTo>
                    <a:pt x="752076" y="194545"/>
                    <a:pt x="752365" y="189510"/>
                    <a:pt x="754291" y="185015"/>
                  </a:cubicBezTo>
                  <a:cubicBezTo>
                    <a:pt x="755975" y="181085"/>
                    <a:pt x="759035" y="177899"/>
                    <a:pt x="761407" y="174341"/>
                  </a:cubicBezTo>
                  <a:cubicBezTo>
                    <a:pt x="763196" y="158243"/>
                    <a:pt x="768523" y="112972"/>
                    <a:pt x="768523" y="99624"/>
                  </a:cubicBezTo>
                  <a:cubicBezTo>
                    <a:pt x="768523" y="93577"/>
                    <a:pt x="766151" y="87764"/>
                    <a:pt x="764965" y="81834"/>
                  </a:cubicBezTo>
                  <a:cubicBezTo>
                    <a:pt x="774897" y="52037"/>
                    <a:pt x="760388" y="98280"/>
                    <a:pt x="772081" y="32022"/>
                  </a:cubicBezTo>
                  <a:cubicBezTo>
                    <a:pt x="773385" y="24635"/>
                    <a:pt x="776825" y="17790"/>
                    <a:pt x="779197" y="10674"/>
                  </a:cubicBezTo>
                  <a:lnTo>
                    <a:pt x="782755" y="0"/>
                  </a:lnTo>
                  <a:cubicBezTo>
                    <a:pt x="783941" y="3558"/>
                    <a:pt x="786025" y="6935"/>
                    <a:pt x="786313" y="10674"/>
                  </a:cubicBezTo>
                  <a:cubicBezTo>
                    <a:pt x="791061" y="72393"/>
                    <a:pt x="783074" y="70497"/>
                    <a:pt x="793429" y="106740"/>
                  </a:cubicBezTo>
                  <a:cubicBezTo>
                    <a:pt x="795322" y="113365"/>
                    <a:pt x="800037" y="126902"/>
                    <a:pt x="804103" y="131646"/>
                  </a:cubicBezTo>
                  <a:cubicBezTo>
                    <a:pt x="807962" y="136148"/>
                    <a:pt x="813591" y="138761"/>
                    <a:pt x="818335" y="142319"/>
                  </a:cubicBezTo>
                  <a:cubicBezTo>
                    <a:pt x="820707" y="147063"/>
                    <a:pt x="822820" y="151946"/>
                    <a:pt x="825451" y="156551"/>
                  </a:cubicBezTo>
                  <a:cubicBezTo>
                    <a:pt x="827573" y="160264"/>
                    <a:pt x="830883" y="163295"/>
                    <a:pt x="832567" y="167225"/>
                  </a:cubicBezTo>
                  <a:cubicBezTo>
                    <a:pt x="834493" y="171720"/>
                    <a:pt x="834720" y="176773"/>
                    <a:pt x="836125" y="181457"/>
                  </a:cubicBezTo>
                  <a:cubicBezTo>
                    <a:pt x="838280" y="188642"/>
                    <a:pt x="843241" y="202805"/>
                    <a:pt x="843241" y="202805"/>
                  </a:cubicBezTo>
                  <a:cubicBezTo>
                    <a:pt x="849171" y="201619"/>
                    <a:pt x="855369" y="201370"/>
                    <a:pt x="861031" y="199247"/>
                  </a:cubicBezTo>
                  <a:cubicBezTo>
                    <a:pt x="865035" y="197746"/>
                    <a:pt x="867446" y="192518"/>
                    <a:pt x="871705" y="192131"/>
                  </a:cubicBezTo>
                  <a:cubicBezTo>
                    <a:pt x="881227" y="191265"/>
                    <a:pt x="890680" y="194503"/>
                    <a:pt x="900168" y="195689"/>
                  </a:cubicBezTo>
                  <a:cubicBezTo>
                    <a:pt x="906098" y="198061"/>
                    <a:pt x="911841" y="200970"/>
                    <a:pt x="917958" y="202805"/>
                  </a:cubicBezTo>
                  <a:cubicBezTo>
                    <a:pt x="923750" y="204543"/>
                    <a:pt x="930086" y="204240"/>
                    <a:pt x="935748" y="206363"/>
                  </a:cubicBezTo>
                  <a:cubicBezTo>
                    <a:pt x="939752" y="207864"/>
                    <a:pt x="942864" y="211107"/>
                    <a:pt x="946422" y="213479"/>
                  </a:cubicBezTo>
                  <a:cubicBezTo>
                    <a:pt x="951166" y="220595"/>
                    <a:pt x="956829" y="227178"/>
                    <a:pt x="960654" y="234827"/>
                  </a:cubicBezTo>
                  <a:cubicBezTo>
                    <a:pt x="964212" y="241943"/>
                    <a:pt x="966554" y="249810"/>
                    <a:pt x="971328" y="256175"/>
                  </a:cubicBezTo>
                  <a:cubicBezTo>
                    <a:pt x="973894" y="259596"/>
                    <a:pt x="978444" y="260919"/>
                    <a:pt x="982002" y="263291"/>
                  </a:cubicBezTo>
                  <a:cubicBezTo>
                    <a:pt x="984374" y="266849"/>
                    <a:pt x="985492" y="271699"/>
                    <a:pt x="989118" y="273965"/>
                  </a:cubicBezTo>
                  <a:cubicBezTo>
                    <a:pt x="995479" y="277940"/>
                    <a:pt x="1010466" y="281081"/>
                    <a:pt x="1010466" y="281081"/>
                  </a:cubicBezTo>
                  <a:cubicBezTo>
                    <a:pt x="1035372" y="279895"/>
                    <a:pt x="1060588" y="281622"/>
                    <a:pt x="1085183" y="277523"/>
                  </a:cubicBezTo>
                  <a:cubicBezTo>
                    <a:pt x="1096631" y="275615"/>
                    <a:pt x="1097245" y="259851"/>
                    <a:pt x="1099415" y="252617"/>
                  </a:cubicBezTo>
                  <a:cubicBezTo>
                    <a:pt x="1102725" y="241584"/>
                    <a:pt x="1106522" y="224668"/>
                    <a:pt x="1117205" y="217037"/>
                  </a:cubicBezTo>
                  <a:cubicBezTo>
                    <a:pt x="1121184" y="214195"/>
                    <a:pt x="1126753" y="214884"/>
                    <a:pt x="1131437" y="213479"/>
                  </a:cubicBezTo>
                  <a:cubicBezTo>
                    <a:pt x="1138622" y="211324"/>
                    <a:pt x="1145508" y="208182"/>
                    <a:pt x="1152785" y="206363"/>
                  </a:cubicBezTo>
                  <a:cubicBezTo>
                    <a:pt x="1157529" y="205177"/>
                    <a:pt x="1162315" y="204148"/>
                    <a:pt x="1167017" y="202805"/>
                  </a:cubicBezTo>
                  <a:cubicBezTo>
                    <a:pt x="1170623" y="201775"/>
                    <a:pt x="1174073" y="200234"/>
                    <a:pt x="1177691" y="199247"/>
                  </a:cubicBezTo>
                  <a:cubicBezTo>
                    <a:pt x="1187126" y="196674"/>
                    <a:pt x="1206154" y="192131"/>
                    <a:pt x="1206154" y="192131"/>
                  </a:cubicBezTo>
                  <a:cubicBezTo>
                    <a:pt x="1209712" y="193317"/>
                    <a:pt x="1213899" y="193346"/>
                    <a:pt x="1216828" y="195689"/>
                  </a:cubicBezTo>
                  <a:cubicBezTo>
                    <a:pt x="1220167" y="198360"/>
                    <a:pt x="1222207" y="202455"/>
                    <a:pt x="1223944" y="206363"/>
                  </a:cubicBezTo>
                  <a:cubicBezTo>
                    <a:pt x="1226990" y="213217"/>
                    <a:pt x="1228688" y="220595"/>
                    <a:pt x="1231060" y="227711"/>
                  </a:cubicBezTo>
                  <a:cubicBezTo>
                    <a:pt x="1232246" y="231269"/>
                    <a:pt x="1232941" y="235030"/>
                    <a:pt x="1234618" y="238385"/>
                  </a:cubicBezTo>
                  <a:cubicBezTo>
                    <a:pt x="1237409" y="243966"/>
                    <a:pt x="1243821" y="258262"/>
                    <a:pt x="1248850" y="263291"/>
                  </a:cubicBezTo>
                  <a:cubicBezTo>
                    <a:pt x="1251874" y="266315"/>
                    <a:pt x="1255966" y="268035"/>
                    <a:pt x="1259524" y="270407"/>
                  </a:cubicBezTo>
                  <a:cubicBezTo>
                    <a:pt x="1261896" y="277523"/>
                    <a:pt x="1262479" y="285513"/>
                    <a:pt x="1266640" y="291754"/>
                  </a:cubicBezTo>
                  <a:lnTo>
                    <a:pt x="1280872" y="313102"/>
                  </a:lnTo>
                  <a:cubicBezTo>
                    <a:pt x="1282058" y="317846"/>
                    <a:pt x="1283087" y="322632"/>
                    <a:pt x="1284430" y="327334"/>
                  </a:cubicBezTo>
                  <a:cubicBezTo>
                    <a:pt x="1285460" y="330940"/>
                    <a:pt x="1287252" y="334330"/>
                    <a:pt x="1287988" y="338008"/>
                  </a:cubicBezTo>
                  <a:cubicBezTo>
                    <a:pt x="1296165" y="378892"/>
                    <a:pt x="1287066" y="349473"/>
                    <a:pt x="1295104" y="373588"/>
                  </a:cubicBezTo>
                  <a:cubicBezTo>
                    <a:pt x="1299848" y="372402"/>
                    <a:pt x="1305518" y="373085"/>
                    <a:pt x="1309336" y="370030"/>
                  </a:cubicBezTo>
                  <a:cubicBezTo>
                    <a:pt x="1312265" y="367687"/>
                    <a:pt x="1310814" y="362477"/>
                    <a:pt x="1312894" y="359356"/>
                  </a:cubicBezTo>
                  <a:cubicBezTo>
                    <a:pt x="1315685" y="355169"/>
                    <a:pt x="1319169" y="351126"/>
                    <a:pt x="1323568" y="348682"/>
                  </a:cubicBezTo>
                  <a:cubicBezTo>
                    <a:pt x="1330125" y="345039"/>
                    <a:pt x="1338674" y="345727"/>
                    <a:pt x="1344915" y="341566"/>
                  </a:cubicBezTo>
                  <a:lnTo>
                    <a:pt x="1366263" y="327334"/>
                  </a:lnTo>
                  <a:cubicBezTo>
                    <a:pt x="1367988" y="324746"/>
                    <a:pt x="1377584" y="307388"/>
                    <a:pt x="1384053" y="309544"/>
                  </a:cubicBezTo>
                  <a:cubicBezTo>
                    <a:pt x="1389679" y="311419"/>
                    <a:pt x="1391169" y="319032"/>
                    <a:pt x="1394727" y="323776"/>
                  </a:cubicBezTo>
                  <a:cubicBezTo>
                    <a:pt x="1398435" y="334899"/>
                    <a:pt x="1402030" y="348807"/>
                    <a:pt x="1412517" y="355798"/>
                  </a:cubicBezTo>
                  <a:cubicBezTo>
                    <a:pt x="1416075" y="358170"/>
                    <a:pt x="1419134" y="361562"/>
                    <a:pt x="1423191" y="362914"/>
                  </a:cubicBezTo>
                  <a:cubicBezTo>
                    <a:pt x="1430035" y="365195"/>
                    <a:pt x="1437423" y="365286"/>
                    <a:pt x="1444539" y="366472"/>
                  </a:cubicBezTo>
                  <a:cubicBezTo>
                    <a:pt x="1446911" y="370030"/>
                    <a:pt x="1448029" y="374880"/>
                    <a:pt x="1451655" y="377146"/>
                  </a:cubicBezTo>
                  <a:cubicBezTo>
                    <a:pt x="1458016" y="381121"/>
                    <a:pt x="1473003" y="384262"/>
                    <a:pt x="1473003" y="384262"/>
                  </a:cubicBezTo>
                  <a:cubicBezTo>
                    <a:pt x="1480119" y="391378"/>
                    <a:pt x="1484588" y="403169"/>
                    <a:pt x="1494351" y="405610"/>
                  </a:cubicBezTo>
                  <a:lnTo>
                    <a:pt x="1522814" y="412726"/>
                  </a:lnTo>
                  <a:cubicBezTo>
                    <a:pt x="1529930" y="407982"/>
                    <a:pt x="1535865" y="400568"/>
                    <a:pt x="1544162" y="398494"/>
                  </a:cubicBezTo>
                  <a:cubicBezTo>
                    <a:pt x="1562032" y="394026"/>
                    <a:pt x="1553755" y="396482"/>
                    <a:pt x="1569068" y="391378"/>
                  </a:cubicBezTo>
                  <a:cubicBezTo>
                    <a:pt x="1573812" y="397308"/>
                    <a:pt x="1577655" y="404088"/>
                    <a:pt x="1583300" y="409168"/>
                  </a:cubicBezTo>
                  <a:cubicBezTo>
                    <a:pt x="1599593" y="423831"/>
                    <a:pt x="1601568" y="422630"/>
                    <a:pt x="1618880" y="426958"/>
                  </a:cubicBezTo>
                  <a:cubicBezTo>
                    <a:pt x="1621252" y="430516"/>
                    <a:pt x="1622026" y="436043"/>
                    <a:pt x="1625996" y="437631"/>
                  </a:cubicBezTo>
                  <a:cubicBezTo>
                    <a:pt x="1636431" y="441805"/>
                    <a:pt x="1639488" y="426838"/>
                    <a:pt x="1643786" y="423400"/>
                  </a:cubicBezTo>
                  <a:cubicBezTo>
                    <a:pt x="1646714" y="421057"/>
                    <a:pt x="1650901" y="421028"/>
                    <a:pt x="1654459" y="419842"/>
                  </a:cubicBezTo>
                  <a:lnTo>
                    <a:pt x="1675807" y="387820"/>
                  </a:lnTo>
                  <a:cubicBezTo>
                    <a:pt x="1678179" y="384262"/>
                    <a:pt x="1678866" y="378498"/>
                    <a:pt x="1682923" y="377146"/>
                  </a:cubicBezTo>
                  <a:lnTo>
                    <a:pt x="1693597" y="373588"/>
                  </a:lnTo>
                  <a:cubicBezTo>
                    <a:pt x="1703085" y="374774"/>
                    <a:pt x="1712836" y="374630"/>
                    <a:pt x="1722061" y="377146"/>
                  </a:cubicBezTo>
                  <a:cubicBezTo>
                    <a:pt x="1726187" y="378271"/>
                    <a:pt x="1728910" y="382350"/>
                    <a:pt x="1732735" y="384262"/>
                  </a:cubicBezTo>
                  <a:cubicBezTo>
                    <a:pt x="1762196" y="398993"/>
                    <a:pt x="1723493" y="374543"/>
                    <a:pt x="1754083" y="394936"/>
                  </a:cubicBezTo>
                  <a:cubicBezTo>
                    <a:pt x="1756455" y="398494"/>
                    <a:pt x="1759287" y="401785"/>
                    <a:pt x="1761199" y="405610"/>
                  </a:cubicBezTo>
                  <a:cubicBezTo>
                    <a:pt x="1768124" y="419461"/>
                    <a:pt x="1761473" y="414552"/>
                    <a:pt x="1768315" y="430516"/>
                  </a:cubicBezTo>
                  <a:cubicBezTo>
                    <a:pt x="1769999" y="434446"/>
                    <a:pt x="1773059" y="437631"/>
                    <a:pt x="1775431" y="441189"/>
                  </a:cubicBezTo>
                  <a:lnTo>
                    <a:pt x="1782547" y="462537"/>
                  </a:lnTo>
                  <a:cubicBezTo>
                    <a:pt x="1783733" y="466095"/>
                    <a:pt x="1782547" y="472025"/>
                    <a:pt x="1786105" y="473211"/>
                  </a:cubicBezTo>
                  <a:lnTo>
                    <a:pt x="1796779" y="476769"/>
                  </a:lnTo>
                  <a:cubicBezTo>
                    <a:pt x="1797965" y="450677"/>
                    <a:pt x="1798708" y="424562"/>
                    <a:pt x="1800337" y="398494"/>
                  </a:cubicBezTo>
                  <a:cubicBezTo>
                    <a:pt x="1801449" y="380704"/>
                    <a:pt x="1803102" y="362523"/>
                    <a:pt x="1807452" y="345124"/>
                  </a:cubicBezTo>
                  <a:cubicBezTo>
                    <a:pt x="1808362" y="341486"/>
                    <a:pt x="1809333" y="337805"/>
                    <a:pt x="1811010" y="334450"/>
                  </a:cubicBezTo>
                  <a:cubicBezTo>
                    <a:pt x="1815964" y="324543"/>
                    <a:pt x="1820931" y="320971"/>
                    <a:pt x="1828800" y="313102"/>
                  </a:cubicBezTo>
                  <a:cubicBezTo>
                    <a:pt x="1829986" y="309544"/>
                    <a:pt x="1831622" y="306106"/>
                    <a:pt x="1832358" y="302428"/>
                  </a:cubicBezTo>
                  <a:cubicBezTo>
                    <a:pt x="1834003" y="294205"/>
                    <a:pt x="1832166" y="285024"/>
                    <a:pt x="1835916" y="277523"/>
                  </a:cubicBezTo>
                  <a:cubicBezTo>
                    <a:pt x="1837593" y="274169"/>
                    <a:pt x="1842984" y="274995"/>
                    <a:pt x="1846590" y="273965"/>
                  </a:cubicBezTo>
                  <a:cubicBezTo>
                    <a:pt x="1851292" y="272622"/>
                    <a:pt x="1856078" y="271593"/>
                    <a:pt x="1860822" y="270407"/>
                  </a:cubicBezTo>
                  <a:cubicBezTo>
                    <a:pt x="1877597" y="273203"/>
                    <a:pt x="1881540" y="276776"/>
                    <a:pt x="1896402" y="270407"/>
                  </a:cubicBezTo>
                  <a:cubicBezTo>
                    <a:pt x="1900332" y="268723"/>
                    <a:pt x="1903518" y="265663"/>
                    <a:pt x="1907076" y="263291"/>
                  </a:cubicBezTo>
                  <a:cubicBezTo>
                    <a:pt x="1909448" y="259733"/>
                    <a:pt x="1911168" y="255641"/>
                    <a:pt x="1914192" y="252617"/>
                  </a:cubicBezTo>
                  <a:cubicBezTo>
                    <a:pt x="1937912" y="228897"/>
                    <a:pt x="1913006" y="263291"/>
                    <a:pt x="1931982" y="234827"/>
                  </a:cubicBezTo>
                  <a:cubicBezTo>
                    <a:pt x="1936726" y="238385"/>
                    <a:pt x="1942418" y="240945"/>
                    <a:pt x="1946214" y="245501"/>
                  </a:cubicBezTo>
                  <a:cubicBezTo>
                    <a:pt x="1948615" y="248382"/>
                    <a:pt x="1948095" y="252820"/>
                    <a:pt x="1949772" y="256175"/>
                  </a:cubicBezTo>
                  <a:cubicBezTo>
                    <a:pt x="1951684" y="260000"/>
                    <a:pt x="1954515" y="263291"/>
                    <a:pt x="1956887" y="266849"/>
                  </a:cubicBezTo>
                  <a:cubicBezTo>
                    <a:pt x="1959259" y="275151"/>
                    <a:pt x="1960796" y="283738"/>
                    <a:pt x="1964003" y="291754"/>
                  </a:cubicBezTo>
                  <a:cubicBezTo>
                    <a:pt x="1965591" y="295724"/>
                    <a:pt x="1968919" y="298761"/>
                    <a:pt x="1971119" y="302428"/>
                  </a:cubicBezTo>
                  <a:cubicBezTo>
                    <a:pt x="1972483" y="304702"/>
                    <a:pt x="1973491" y="307172"/>
                    <a:pt x="1974677" y="309544"/>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208414" y="3657600"/>
              <a:ext cx="106786" cy="73894"/>
            </a:xfrm>
            <a:custGeom>
              <a:avLst/>
              <a:gdLst>
                <a:gd name="connsiteX0" fmla="*/ 0 w 124530"/>
                <a:gd name="connsiteY0" fmla="*/ 0 h 85392"/>
                <a:gd name="connsiteX1" fmla="*/ 21348 w 124530"/>
                <a:gd name="connsiteY1" fmla="*/ 39138 h 85392"/>
                <a:gd name="connsiteX2" fmla="*/ 28464 w 124530"/>
                <a:gd name="connsiteY2" fmla="*/ 49812 h 85392"/>
                <a:gd name="connsiteX3" fmla="*/ 49812 w 124530"/>
                <a:gd name="connsiteY3" fmla="*/ 64044 h 85392"/>
                <a:gd name="connsiteX4" fmla="*/ 56928 w 124530"/>
                <a:gd name="connsiteY4" fmla="*/ 74718 h 85392"/>
                <a:gd name="connsiteX5" fmla="*/ 67602 w 124530"/>
                <a:gd name="connsiteY5" fmla="*/ 78276 h 85392"/>
                <a:gd name="connsiteX6" fmla="*/ 78276 w 124530"/>
                <a:gd name="connsiteY6" fmla="*/ 85392 h 85392"/>
                <a:gd name="connsiteX7" fmla="*/ 113856 w 124530"/>
                <a:gd name="connsiteY7" fmla="*/ 71160 h 85392"/>
                <a:gd name="connsiteX8" fmla="*/ 124530 w 124530"/>
                <a:gd name="connsiteY8" fmla="*/ 60486 h 8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30" h="85392">
                  <a:moveTo>
                    <a:pt x="0" y="0"/>
                  </a:moveTo>
                  <a:cubicBezTo>
                    <a:pt x="10292" y="25731"/>
                    <a:pt x="3573" y="12476"/>
                    <a:pt x="21348" y="39138"/>
                  </a:cubicBezTo>
                  <a:cubicBezTo>
                    <a:pt x="23720" y="42696"/>
                    <a:pt x="24906" y="47440"/>
                    <a:pt x="28464" y="49812"/>
                  </a:cubicBezTo>
                  <a:lnTo>
                    <a:pt x="49812" y="64044"/>
                  </a:lnTo>
                  <a:cubicBezTo>
                    <a:pt x="52184" y="67602"/>
                    <a:pt x="53589" y="72047"/>
                    <a:pt x="56928" y="74718"/>
                  </a:cubicBezTo>
                  <a:cubicBezTo>
                    <a:pt x="59857" y="77061"/>
                    <a:pt x="64247" y="76599"/>
                    <a:pt x="67602" y="78276"/>
                  </a:cubicBezTo>
                  <a:cubicBezTo>
                    <a:pt x="71427" y="80188"/>
                    <a:pt x="74718" y="83020"/>
                    <a:pt x="78276" y="85392"/>
                  </a:cubicBezTo>
                  <a:cubicBezTo>
                    <a:pt x="87997" y="82152"/>
                    <a:pt x="104694" y="77704"/>
                    <a:pt x="113856" y="71160"/>
                  </a:cubicBezTo>
                  <a:cubicBezTo>
                    <a:pt x="117951" y="68235"/>
                    <a:pt x="124530" y="60486"/>
                    <a:pt x="124530" y="60486"/>
                  </a:cubicBezTo>
                </a:path>
              </a:pathLst>
            </a:custGeom>
            <a:noFill/>
            <a:ln w="7620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0931" y="725427"/>
            <a:ext cx="8088766" cy="646331"/>
          </a:xfrm>
          <a:prstGeom prst="rect">
            <a:avLst/>
          </a:prstGeom>
          <a:noFill/>
        </p:spPr>
        <p:txBody>
          <a:bodyPr wrap="square" rtlCol="0">
            <a:spAutoFit/>
          </a:bodyPr>
          <a:lstStyle/>
          <a:p>
            <a:r>
              <a:rPr lang="en-US" dirty="0"/>
              <a:t>L</a:t>
            </a:r>
            <a:r>
              <a:rPr lang="en-US" dirty="0" smtClean="0"/>
              <a:t>ag autocorrelation relationships for aerosol light scattering at </a:t>
            </a:r>
            <a:r>
              <a:rPr lang="en-US" dirty="0" err="1" smtClean="0"/>
              <a:t>Bondville</a:t>
            </a:r>
            <a:r>
              <a:rPr lang="en-US" dirty="0" smtClean="0"/>
              <a:t>, IL (rural continental site) and Spitzbergen (Arctic site)</a:t>
            </a:r>
            <a:endParaRPr lang="en-US" dirty="0"/>
          </a:p>
        </p:txBody>
      </p:sp>
    </p:spTree>
    <p:extLst>
      <p:ext uri="{BB962C8B-B14F-4D97-AF65-F5344CB8AC3E}">
        <p14:creationId xmlns:p14="http://schemas.microsoft.com/office/powerpoint/2010/main" val="184963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2" y="1695450"/>
            <a:ext cx="7419975" cy="3486150"/>
          </a:xfrm>
          <a:prstGeom prst="rect">
            <a:avLst/>
          </a:prstGeom>
          <a:ln w="57150">
            <a:noFill/>
          </a:ln>
        </p:spPr>
      </p:pic>
      <p:grpSp>
        <p:nvGrpSpPr>
          <p:cNvPr id="14" name="Group 13"/>
          <p:cNvGrpSpPr/>
          <p:nvPr/>
        </p:nvGrpSpPr>
        <p:grpSpPr>
          <a:xfrm>
            <a:off x="1700713" y="2048246"/>
            <a:ext cx="2732526" cy="1618879"/>
            <a:chOff x="1700713" y="2038721"/>
            <a:chExt cx="2732526" cy="1618879"/>
          </a:xfrm>
        </p:grpSpPr>
        <p:sp>
          <p:nvSpPr>
            <p:cNvPr id="5" name="Freeform 4"/>
            <p:cNvSpPr/>
            <p:nvPr/>
          </p:nvSpPr>
          <p:spPr>
            <a:xfrm>
              <a:off x="1700713" y="2038721"/>
              <a:ext cx="1344915" cy="1177690"/>
            </a:xfrm>
            <a:custGeom>
              <a:avLst/>
              <a:gdLst>
                <a:gd name="connsiteX0" fmla="*/ 0 w 1344915"/>
                <a:gd name="connsiteY0" fmla="*/ 0 h 1177690"/>
                <a:gd name="connsiteX1" fmla="*/ 3558 w 1344915"/>
                <a:gd name="connsiteY1" fmla="*/ 35579 h 1177690"/>
                <a:gd name="connsiteX2" fmla="*/ 10674 w 1344915"/>
                <a:gd name="connsiteY2" fmla="*/ 56927 h 1177690"/>
                <a:gd name="connsiteX3" fmla="*/ 14232 w 1344915"/>
                <a:gd name="connsiteY3" fmla="*/ 71159 h 1177690"/>
                <a:gd name="connsiteX4" fmla="*/ 17790 w 1344915"/>
                <a:gd name="connsiteY4" fmla="*/ 99623 h 1177690"/>
                <a:gd name="connsiteX5" fmla="*/ 21348 w 1344915"/>
                <a:gd name="connsiteY5" fmla="*/ 110297 h 1177690"/>
                <a:gd name="connsiteX6" fmla="*/ 24906 w 1344915"/>
                <a:gd name="connsiteY6" fmla="*/ 124529 h 1177690"/>
                <a:gd name="connsiteX7" fmla="*/ 28464 w 1344915"/>
                <a:gd name="connsiteY7" fmla="*/ 135203 h 1177690"/>
                <a:gd name="connsiteX8" fmla="*/ 39138 w 1344915"/>
                <a:gd name="connsiteY8" fmla="*/ 174340 h 1177690"/>
                <a:gd name="connsiteX9" fmla="*/ 42696 w 1344915"/>
                <a:gd name="connsiteY9" fmla="*/ 185014 h 1177690"/>
                <a:gd name="connsiteX10" fmla="*/ 49812 w 1344915"/>
                <a:gd name="connsiteY10" fmla="*/ 195688 h 1177690"/>
                <a:gd name="connsiteX11" fmla="*/ 56927 w 1344915"/>
                <a:gd name="connsiteY11" fmla="*/ 227710 h 1177690"/>
                <a:gd name="connsiteX12" fmla="*/ 60485 w 1344915"/>
                <a:gd name="connsiteY12" fmla="*/ 238384 h 1177690"/>
                <a:gd name="connsiteX13" fmla="*/ 64043 w 1344915"/>
                <a:gd name="connsiteY13" fmla="*/ 252616 h 1177690"/>
                <a:gd name="connsiteX14" fmla="*/ 71159 w 1344915"/>
                <a:gd name="connsiteY14" fmla="*/ 273964 h 1177690"/>
                <a:gd name="connsiteX15" fmla="*/ 103181 w 1344915"/>
                <a:gd name="connsiteY15" fmla="*/ 298870 h 1177690"/>
                <a:gd name="connsiteX16" fmla="*/ 110297 w 1344915"/>
                <a:gd name="connsiteY16" fmla="*/ 309544 h 1177690"/>
                <a:gd name="connsiteX17" fmla="*/ 120971 w 1344915"/>
                <a:gd name="connsiteY17" fmla="*/ 348681 h 1177690"/>
                <a:gd name="connsiteX18" fmla="*/ 124529 w 1344915"/>
                <a:gd name="connsiteY18" fmla="*/ 359355 h 1177690"/>
                <a:gd name="connsiteX19" fmla="*/ 128087 w 1344915"/>
                <a:gd name="connsiteY19" fmla="*/ 377145 h 1177690"/>
                <a:gd name="connsiteX20" fmla="*/ 135203 w 1344915"/>
                <a:gd name="connsiteY20" fmla="*/ 387819 h 1177690"/>
                <a:gd name="connsiteX21" fmla="*/ 142319 w 1344915"/>
                <a:gd name="connsiteY21" fmla="*/ 402051 h 1177690"/>
                <a:gd name="connsiteX22" fmla="*/ 145877 w 1344915"/>
                <a:gd name="connsiteY22" fmla="*/ 412725 h 1177690"/>
                <a:gd name="connsiteX23" fmla="*/ 160109 w 1344915"/>
                <a:gd name="connsiteY23" fmla="*/ 434073 h 1177690"/>
                <a:gd name="connsiteX24" fmla="*/ 174341 w 1344915"/>
                <a:gd name="connsiteY24" fmla="*/ 455421 h 1177690"/>
                <a:gd name="connsiteX25" fmla="*/ 192131 w 1344915"/>
                <a:gd name="connsiteY25" fmla="*/ 476768 h 1177690"/>
                <a:gd name="connsiteX26" fmla="*/ 206362 w 1344915"/>
                <a:gd name="connsiteY26" fmla="*/ 498116 h 1177690"/>
                <a:gd name="connsiteX27" fmla="*/ 213478 w 1344915"/>
                <a:gd name="connsiteY27" fmla="*/ 519464 h 1177690"/>
                <a:gd name="connsiteX28" fmla="*/ 220594 w 1344915"/>
                <a:gd name="connsiteY28" fmla="*/ 530138 h 1177690"/>
                <a:gd name="connsiteX29" fmla="*/ 231268 w 1344915"/>
                <a:gd name="connsiteY29" fmla="*/ 555044 h 1177690"/>
                <a:gd name="connsiteX30" fmla="*/ 241942 w 1344915"/>
                <a:gd name="connsiteY30" fmla="*/ 562160 h 1177690"/>
                <a:gd name="connsiteX31" fmla="*/ 249058 w 1344915"/>
                <a:gd name="connsiteY31" fmla="*/ 572834 h 1177690"/>
                <a:gd name="connsiteX32" fmla="*/ 270406 w 1344915"/>
                <a:gd name="connsiteY32" fmla="*/ 590624 h 1177690"/>
                <a:gd name="connsiteX33" fmla="*/ 288196 w 1344915"/>
                <a:gd name="connsiteY33" fmla="*/ 615530 h 1177690"/>
                <a:gd name="connsiteX34" fmla="*/ 323776 w 1344915"/>
                <a:gd name="connsiteY34" fmla="*/ 651109 h 1177690"/>
                <a:gd name="connsiteX35" fmla="*/ 334450 w 1344915"/>
                <a:gd name="connsiteY35" fmla="*/ 661783 h 1177690"/>
                <a:gd name="connsiteX36" fmla="*/ 345124 w 1344915"/>
                <a:gd name="connsiteY36" fmla="*/ 665341 h 1177690"/>
                <a:gd name="connsiteX37" fmla="*/ 355798 w 1344915"/>
                <a:gd name="connsiteY37" fmla="*/ 672457 h 1177690"/>
                <a:gd name="connsiteX38" fmla="*/ 362913 w 1344915"/>
                <a:gd name="connsiteY38" fmla="*/ 683131 h 1177690"/>
                <a:gd name="connsiteX39" fmla="*/ 373587 w 1344915"/>
                <a:gd name="connsiteY39" fmla="*/ 686689 h 1177690"/>
                <a:gd name="connsiteX40" fmla="*/ 377145 w 1344915"/>
                <a:gd name="connsiteY40" fmla="*/ 697363 h 1177690"/>
                <a:gd name="connsiteX41" fmla="*/ 398493 w 1344915"/>
                <a:gd name="connsiteY41" fmla="*/ 704479 h 1177690"/>
                <a:gd name="connsiteX42" fmla="*/ 430515 w 1344915"/>
                <a:gd name="connsiteY42" fmla="*/ 704479 h 1177690"/>
                <a:gd name="connsiteX43" fmla="*/ 444747 w 1344915"/>
                <a:gd name="connsiteY43" fmla="*/ 725827 h 1177690"/>
                <a:gd name="connsiteX44" fmla="*/ 451863 w 1344915"/>
                <a:gd name="connsiteY44" fmla="*/ 736501 h 1177690"/>
                <a:gd name="connsiteX45" fmla="*/ 455421 w 1344915"/>
                <a:gd name="connsiteY45" fmla="*/ 747175 h 1177690"/>
                <a:gd name="connsiteX46" fmla="*/ 462537 w 1344915"/>
                <a:gd name="connsiteY46" fmla="*/ 757849 h 1177690"/>
                <a:gd name="connsiteX47" fmla="*/ 469653 w 1344915"/>
                <a:gd name="connsiteY47" fmla="*/ 779197 h 1177690"/>
                <a:gd name="connsiteX48" fmla="*/ 491001 w 1344915"/>
                <a:gd name="connsiteY48" fmla="*/ 796986 h 1177690"/>
                <a:gd name="connsiteX49" fmla="*/ 501675 w 1344915"/>
                <a:gd name="connsiteY49" fmla="*/ 800544 h 1177690"/>
                <a:gd name="connsiteX50" fmla="*/ 519464 w 1344915"/>
                <a:gd name="connsiteY50" fmla="*/ 818334 h 1177690"/>
                <a:gd name="connsiteX51" fmla="*/ 526580 w 1344915"/>
                <a:gd name="connsiteY51" fmla="*/ 829008 h 1177690"/>
                <a:gd name="connsiteX52" fmla="*/ 537254 w 1344915"/>
                <a:gd name="connsiteY52" fmla="*/ 832566 h 1177690"/>
                <a:gd name="connsiteX53" fmla="*/ 594182 w 1344915"/>
                <a:gd name="connsiteY53" fmla="*/ 839682 h 1177690"/>
                <a:gd name="connsiteX54" fmla="*/ 615530 w 1344915"/>
                <a:gd name="connsiteY54" fmla="*/ 846798 h 1177690"/>
                <a:gd name="connsiteX55" fmla="*/ 640436 w 1344915"/>
                <a:gd name="connsiteY55" fmla="*/ 861030 h 1177690"/>
                <a:gd name="connsiteX56" fmla="*/ 647552 w 1344915"/>
                <a:gd name="connsiteY56" fmla="*/ 871704 h 1177690"/>
                <a:gd name="connsiteX57" fmla="*/ 658226 w 1344915"/>
                <a:gd name="connsiteY57" fmla="*/ 875262 h 1177690"/>
                <a:gd name="connsiteX58" fmla="*/ 679573 w 1344915"/>
                <a:gd name="connsiteY58" fmla="*/ 889494 h 1177690"/>
                <a:gd name="connsiteX59" fmla="*/ 679573 w 1344915"/>
                <a:gd name="connsiteY59" fmla="*/ 889494 h 1177690"/>
                <a:gd name="connsiteX60" fmla="*/ 700921 w 1344915"/>
                <a:gd name="connsiteY60" fmla="*/ 907284 h 1177690"/>
                <a:gd name="connsiteX61" fmla="*/ 722269 w 1344915"/>
                <a:gd name="connsiteY61" fmla="*/ 914400 h 1177690"/>
                <a:gd name="connsiteX62" fmla="*/ 732943 w 1344915"/>
                <a:gd name="connsiteY62" fmla="*/ 917958 h 1177690"/>
                <a:gd name="connsiteX63" fmla="*/ 743617 w 1344915"/>
                <a:gd name="connsiteY63" fmla="*/ 921516 h 1177690"/>
                <a:gd name="connsiteX64" fmla="*/ 764965 w 1344915"/>
                <a:gd name="connsiteY64" fmla="*/ 935747 h 1177690"/>
                <a:gd name="connsiteX65" fmla="*/ 772081 w 1344915"/>
                <a:gd name="connsiteY65" fmla="*/ 946421 h 1177690"/>
                <a:gd name="connsiteX66" fmla="*/ 793429 w 1344915"/>
                <a:gd name="connsiteY66" fmla="*/ 953537 h 1177690"/>
                <a:gd name="connsiteX67" fmla="*/ 846798 w 1344915"/>
                <a:gd name="connsiteY67" fmla="*/ 971327 h 1177690"/>
                <a:gd name="connsiteX68" fmla="*/ 857472 w 1344915"/>
                <a:gd name="connsiteY68" fmla="*/ 974885 h 1177690"/>
                <a:gd name="connsiteX69" fmla="*/ 868146 w 1344915"/>
                <a:gd name="connsiteY69" fmla="*/ 978443 h 1177690"/>
                <a:gd name="connsiteX70" fmla="*/ 910842 w 1344915"/>
                <a:gd name="connsiteY70" fmla="*/ 1006907 h 1177690"/>
                <a:gd name="connsiteX71" fmla="*/ 921516 w 1344915"/>
                <a:gd name="connsiteY71" fmla="*/ 1014023 h 1177690"/>
                <a:gd name="connsiteX72" fmla="*/ 932190 w 1344915"/>
                <a:gd name="connsiteY72" fmla="*/ 1021139 h 1177690"/>
                <a:gd name="connsiteX73" fmla="*/ 1070951 w 1344915"/>
                <a:gd name="connsiteY73" fmla="*/ 1017581 h 1177690"/>
                <a:gd name="connsiteX74" fmla="*/ 1134994 w 1344915"/>
                <a:gd name="connsiteY74" fmla="*/ 1028255 h 1177690"/>
                <a:gd name="connsiteX75" fmla="*/ 1149226 w 1344915"/>
                <a:gd name="connsiteY75" fmla="*/ 1038929 h 1177690"/>
                <a:gd name="connsiteX76" fmla="*/ 1159900 w 1344915"/>
                <a:gd name="connsiteY76" fmla="*/ 1046045 h 1177690"/>
                <a:gd name="connsiteX77" fmla="*/ 1170574 w 1344915"/>
                <a:gd name="connsiteY77" fmla="*/ 1056719 h 1177690"/>
                <a:gd name="connsiteX78" fmla="*/ 1231060 w 1344915"/>
                <a:gd name="connsiteY78" fmla="*/ 1060277 h 1177690"/>
                <a:gd name="connsiteX79" fmla="*/ 1241734 w 1344915"/>
                <a:gd name="connsiteY79" fmla="*/ 1063835 h 1177690"/>
                <a:gd name="connsiteX80" fmla="*/ 1263082 w 1344915"/>
                <a:gd name="connsiteY80" fmla="*/ 1081625 h 1177690"/>
                <a:gd name="connsiteX81" fmla="*/ 1277313 w 1344915"/>
                <a:gd name="connsiteY81" fmla="*/ 1092298 h 1177690"/>
                <a:gd name="connsiteX82" fmla="*/ 1284429 w 1344915"/>
                <a:gd name="connsiteY82" fmla="*/ 1102972 h 1177690"/>
                <a:gd name="connsiteX83" fmla="*/ 1291545 w 1344915"/>
                <a:gd name="connsiteY83" fmla="*/ 1124320 h 1177690"/>
                <a:gd name="connsiteX84" fmla="*/ 1302219 w 1344915"/>
                <a:gd name="connsiteY84" fmla="*/ 1131436 h 1177690"/>
                <a:gd name="connsiteX85" fmla="*/ 1323567 w 1344915"/>
                <a:gd name="connsiteY85" fmla="*/ 1152784 h 1177690"/>
                <a:gd name="connsiteX86" fmla="*/ 1327125 w 1344915"/>
                <a:gd name="connsiteY86" fmla="*/ 1163458 h 1177690"/>
                <a:gd name="connsiteX87" fmla="*/ 1337799 w 1344915"/>
                <a:gd name="connsiteY87" fmla="*/ 1170574 h 1177690"/>
                <a:gd name="connsiteX88" fmla="*/ 1344915 w 1344915"/>
                <a:gd name="connsiteY88" fmla="*/ 1177690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344915" h="1177690">
                  <a:moveTo>
                    <a:pt x="0" y="0"/>
                  </a:moveTo>
                  <a:cubicBezTo>
                    <a:pt x="1186" y="11860"/>
                    <a:pt x="1361" y="23864"/>
                    <a:pt x="3558" y="35579"/>
                  </a:cubicBezTo>
                  <a:cubicBezTo>
                    <a:pt x="4940" y="42951"/>
                    <a:pt x="8855" y="49650"/>
                    <a:pt x="10674" y="56927"/>
                  </a:cubicBezTo>
                  <a:cubicBezTo>
                    <a:pt x="11860" y="61671"/>
                    <a:pt x="13428" y="66336"/>
                    <a:pt x="14232" y="71159"/>
                  </a:cubicBezTo>
                  <a:cubicBezTo>
                    <a:pt x="15804" y="80591"/>
                    <a:pt x="16080" y="90215"/>
                    <a:pt x="17790" y="99623"/>
                  </a:cubicBezTo>
                  <a:cubicBezTo>
                    <a:pt x="18461" y="103313"/>
                    <a:pt x="20318" y="106691"/>
                    <a:pt x="21348" y="110297"/>
                  </a:cubicBezTo>
                  <a:cubicBezTo>
                    <a:pt x="22691" y="114999"/>
                    <a:pt x="23563" y="119827"/>
                    <a:pt x="24906" y="124529"/>
                  </a:cubicBezTo>
                  <a:cubicBezTo>
                    <a:pt x="25936" y="128135"/>
                    <a:pt x="27554" y="131565"/>
                    <a:pt x="28464" y="135203"/>
                  </a:cubicBezTo>
                  <a:cubicBezTo>
                    <a:pt x="38522" y="175434"/>
                    <a:pt x="23872" y="128544"/>
                    <a:pt x="39138" y="174340"/>
                  </a:cubicBezTo>
                  <a:cubicBezTo>
                    <a:pt x="40324" y="177898"/>
                    <a:pt x="40616" y="181893"/>
                    <a:pt x="42696" y="185014"/>
                  </a:cubicBezTo>
                  <a:lnTo>
                    <a:pt x="49812" y="195688"/>
                  </a:lnTo>
                  <a:cubicBezTo>
                    <a:pt x="52258" y="207923"/>
                    <a:pt x="53576" y="215980"/>
                    <a:pt x="56927" y="227710"/>
                  </a:cubicBezTo>
                  <a:cubicBezTo>
                    <a:pt x="57957" y="231316"/>
                    <a:pt x="59455" y="234778"/>
                    <a:pt x="60485" y="238384"/>
                  </a:cubicBezTo>
                  <a:cubicBezTo>
                    <a:pt x="61828" y="243086"/>
                    <a:pt x="62638" y="247932"/>
                    <a:pt x="64043" y="252616"/>
                  </a:cubicBezTo>
                  <a:cubicBezTo>
                    <a:pt x="66198" y="259801"/>
                    <a:pt x="64918" y="269803"/>
                    <a:pt x="71159" y="273964"/>
                  </a:cubicBezTo>
                  <a:cubicBezTo>
                    <a:pt x="86036" y="283882"/>
                    <a:pt x="92730" y="286329"/>
                    <a:pt x="103181" y="298870"/>
                  </a:cubicBezTo>
                  <a:cubicBezTo>
                    <a:pt x="105919" y="302155"/>
                    <a:pt x="108560" y="305636"/>
                    <a:pt x="110297" y="309544"/>
                  </a:cubicBezTo>
                  <a:cubicBezTo>
                    <a:pt x="119021" y="329172"/>
                    <a:pt x="116188" y="329548"/>
                    <a:pt x="120971" y="348681"/>
                  </a:cubicBezTo>
                  <a:cubicBezTo>
                    <a:pt x="121881" y="352319"/>
                    <a:pt x="123619" y="355717"/>
                    <a:pt x="124529" y="359355"/>
                  </a:cubicBezTo>
                  <a:cubicBezTo>
                    <a:pt x="125996" y="365222"/>
                    <a:pt x="125964" y="371483"/>
                    <a:pt x="128087" y="377145"/>
                  </a:cubicBezTo>
                  <a:cubicBezTo>
                    <a:pt x="129588" y="381149"/>
                    <a:pt x="133081" y="384106"/>
                    <a:pt x="135203" y="387819"/>
                  </a:cubicBezTo>
                  <a:cubicBezTo>
                    <a:pt x="137834" y="392424"/>
                    <a:pt x="140230" y="397176"/>
                    <a:pt x="142319" y="402051"/>
                  </a:cubicBezTo>
                  <a:cubicBezTo>
                    <a:pt x="143796" y="405498"/>
                    <a:pt x="144056" y="409447"/>
                    <a:pt x="145877" y="412725"/>
                  </a:cubicBezTo>
                  <a:cubicBezTo>
                    <a:pt x="150030" y="420201"/>
                    <a:pt x="157405" y="425960"/>
                    <a:pt x="160109" y="434073"/>
                  </a:cubicBezTo>
                  <a:cubicBezTo>
                    <a:pt x="165258" y="449521"/>
                    <a:pt x="161015" y="442095"/>
                    <a:pt x="174341" y="455421"/>
                  </a:cubicBezTo>
                  <a:cubicBezTo>
                    <a:pt x="181954" y="478261"/>
                    <a:pt x="171451" y="453503"/>
                    <a:pt x="192131" y="476768"/>
                  </a:cubicBezTo>
                  <a:cubicBezTo>
                    <a:pt x="197813" y="483160"/>
                    <a:pt x="203658" y="490003"/>
                    <a:pt x="206362" y="498116"/>
                  </a:cubicBezTo>
                  <a:cubicBezTo>
                    <a:pt x="208734" y="505232"/>
                    <a:pt x="209317" y="513223"/>
                    <a:pt x="213478" y="519464"/>
                  </a:cubicBezTo>
                  <a:lnTo>
                    <a:pt x="220594" y="530138"/>
                  </a:lnTo>
                  <a:cubicBezTo>
                    <a:pt x="223316" y="541026"/>
                    <a:pt x="223078" y="546854"/>
                    <a:pt x="231268" y="555044"/>
                  </a:cubicBezTo>
                  <a:cubicBezTo>
                    <a:pt x="234292" y="558068"/>
                    <a:pt x="238384" y="559788"/>
                    <a:pt x="241942" y="562160"/>
                  </a:cubicBezTo>
                  <a:cubicBezTo>
                    <a:pt x="244314" y="565718"/>
                    <a:pt x="246320" y="569549"/>
                    <a:pt x="249058" y="572834"/>
                  </a:cubicBezTo>
                  <a:cubicBezTo>
                    <a:pt x="257619" y="583107"/>
                    <a:pt x="259911" y="583627"/>
                    <a:pt x="270406" y="590624"/>
                  </a:cubicBezTo>
                  <a:cubicBezTo>
                    <a:pt x="278708" y="615530"/>
                    <a:pt x="270406" y="609600"/>
                    <a:pt x="288196" y="615530"/>
                  </a:cubicBezTo>
                  <a:cubicBezTo>
                    <a:pt x="326150" y="672458"/>
                    <a:pt x="276334" y="603667"/>
                    <a:pt x="323776" y="651109"/>
                  </a:cubicBezTo>
                  <a:cubicBezTo>
                    <a:pt x="327334" y="654667"/>
                    <a:pt x="330263" y="658992"/>
                    <a:pt x="334450" y="661783"/>
                  </a:cubicBezTo>
                  <a:cubicBezTo>
                    <a:pt x="337571" y="663863"/>
                    <a:pt x="341769" y="663664"/>
                    <a:pt x="345124" y="665341"/>
                  </a:cubicBezTo>
                  <a:cubicBezTo>
                    <a:pt x="348949" y="667253"/>
                    <a:pt x="352240" y="670085"/>
                    <a:pt x="355798" y="672457"/>
                  </a:cubicBezTo>
                  <a:cubicBezTo>
                    <a:pt x="358170" y="676015"/>
                    <a:pt x="359574" y="680460"/>
                    <a:pt x="362913" y="683131"/>
                  </a:cubicBezTo>
                  <a:cubicBezTo>
                    <a:pt x="365842" y="685474"/>
                    <a:pt x="370935" y="684037"/>
                    <a:pt x="373587" y="686689"/>
                  </a:cubicBezTo>
                  <a:cubicBezTo>
                    <a:pt x="376239" y="689341"/>
                    <a:pt x="374093" y="695183"/>
                    <a:pt x="377145" y="697363"/>
                  </a:cubicBezTo>
                  <a:cubicBezTo>
                    <a:pt x="383249" y="701723"/>
                    <a:pt x="398493" y="704479"/>
                    <a:pt x="398493" y="704479"/>
                  </a:cubicBezTo>
                  <a:cubicBezTo>
                    <a:pt x="406627" y="702852"/>
                    <a:pt x="422102" y="697117"/>
                    <a:pt x="430515" y="704479"/>
                  </a:cubicBezTo>
                  <a:cubicBezTo>
                    <a:pt x="436951" y="710111"/>
                    <a:pt x="440003" y="718711"/>
                    <a:pt x="444747" y="725827"/>
                  </a:cubicBezTo>
                  <a:cubicBezTo>
                    <a:pt x="447119" y="729385"/>
                    <a:pt x="450511" y="732444"/>
                    <a:pt x="451863" y="736501"/>
                  </a:cubicBezTo>
                  <a:cubicBezTo>
                    <a:pt x="453049" y="740059"/>
                    <a:pt x="453744" y="743820"/>
                    <a:pt x="455421" y="747175"/>
                  </a:cubicBezTo>
                  <a:cubicBezTo>
                    <a:pt x="457333" y="751000"/>
                    <a:pt x="460800" y="753941"/>
                    <a:pt x="462537" y="757849"/>
                  </a:cubicBezTo>
                  <a:cubicBezTo>
                    <a:pt x="465583" y="764703"/>
                    <a:pt x="464349" y="773893"/>
                    <a:pt x="469653" y="779197"/>
                  </a:cubicBezTo>
                  <a:cubicBezTo>
                    <a:pt x="477521" y="787065"/>
                    <a:pt x="481095" y="792033"/>
                    <a:pt x="491001" y="796986"/>
                  </a:cubicBezTo>
                  <a:cubicBezTo>
                    <a:pt x="494356" y="798663"/>
                    <a:pt x="498117" y="799358"/>
                    <a:pt x="501675" y="800544"/>
                  </a:cubicBezTo>
                  <a:cubicBezTo>
                    <a:pt x="520652" y="829009"/>
                    <a:pt x="495745" y="794614"/>
                    <a:pt x="519464" y="818334"/>
                  </a:cubicBezTo>
                  <a:cubicBezTo>
                    <a:pt x="522488" y="821358"/>
                    <a:pt x="523241" y="826337"/>
                    <a:pt x="526580" y="829008"/>
                  </a:cubicBezTo>
                  <a:cubicBezTo>
                    <a:pt x="529509" y="831351"/>
                    <a:pt x="533648" y="831536"/>
                    <a:pt x="537254" y="832566"/>
                  </a:cubicBezTo>
                  <a:cubicBezTo>
                    <a:pt x="560384" y="839175"/>
                    <a:pt x="561088" y="836924"/>
                    <a:pt x="594182" y="839682"/>
                  </a:cubicBezTo>
                  <a:cubicBezTo>
                    <a:pt x="601298" y="842054"/>
                    <a:pt x="609529" y="842297"/>
                    <a:pt x="615530" y="846798"/>
                  </a:cubicBezTo>
                  <a:cubicBezTo>
                    <a:pt x="632762" y="859722"/>
                    <a:pt x="624136" y="855597"/>
                    <a:pt x="640436" y="861030"/>
                  </a:cubicBezTo>
                  <a:cubicBezTo>
                    <a:pt x="642808" y="864588"/>
                    <a:pt x="644213" y="869033"/>
                    <a:pt x="647552" y="871704"/>
                  </a:cubicBezTo>
                  <a:cubicBezTo>
                    <a:pt x="650481" y="874047"/>
                    <a:pt x="654948" y="873441"/>
                    <a:pt x="658226" y="875262"/>
                  </a:cubicBezTo>
                  <a:cubicBezTo>
                    <a:pt x="665702" y="879415"/>
                    <a:pt x="672457" y="884750"/>
                    <a:pt x="679573" y="889494"/>
                  </a:cubicBezTo>
                  <a:lnTo>
                    <a:pt x="679573" y="889494"/>
                  </a:lnTo>
                  <a:cubicBezTo>
                    <a:pt x="686276" y="896197"/>
                    <a:pt x="692005" y="903321"/>
                    <a:pt x="700921" y="907284"/>
                  </a:cubicBezTo>
                  <a:cubicBezTo>
                    <a:pt x="707775" y="910330"/>
                    <a:pt x="715153" y="912028"/>
                    <a:pt x="722269" y="914400"/>
                  </a:cubicBezTo>
                  <a:lnTo>
                    <a:pt x="732943" y="917958"/>
                  </a:lnTo>
                  <a:cubicBezTo>
                    <a:pt x="736501" y="919144"/>
                    <a:pt x="740496" y="919436"/>
                    <a:pt x="743617" y="921516"/>
                  </a:cubicBezTo>
                  <a:lnTo>
                    <a:pt x="764965" y="935747"/>
                  </a:lnTo>
                  <a:cubicBezTo>
                    <a:pt x="767337" y="939305"/>
                    <a:pt x="768455" y="944155"/>
                    <a:pt x="772081" y="946421"/>
                  </a:cubicBezTo>
                  <a:cubicBezTo>
                    <a:pt x="778442" y="950396"/>
                    <a:pt x="786313" y="951165"/>
                    <a:pt x="793429" y="953537"/>
                  </a:cubicBezTo>
                  <a:lnTo>
                    <a:pt x="846798" y="971327"/>
                  </a:lnTo>
                  <a:lnTo>
                    <a:pt x="857472" y="974885"/>
                  </a:lnTo>
                  <a:cubicBezTo>
                    <a:pt x="861030" y="976071"/>
                    <a:pt x="865025" y="976363"/>
                    <a:pt x="868146" y="978443"/>
                  </a:cubicBezTo>
                  <a:lnTo>
                    <a:pt x="910842" y="1006907"/>
                  </a:lnTo>
                  <a:lnTo>
                    <a:pt x="921516" y="1014023"/>
                  </a:lnTo>
                  <a:lnTo>
                    <a:pt x="932190" y="1021139"/>
                  </a:lnTo>
                  <a:cubicBezTo>
                    <a:pt x="978444" y="1019953"/>
                    <a:pt x="1024690" y="1016708"/>
                    <a:pt x="1070951" y="1017581"/>
                  </a:cubicBezTo>
                  <a:cubicBezTo>
                    <a:pt x="1096285" y="1018059"/>
                    <a:pt x="1113038" y="1022766"/>
                    <a:pt x="1134994" y="1028255"/>
                  </a:cubicBezTo>
                  <a:cubicBezTo>
                    <a:pt x="1139738" y="1031813"/>
                    <a:pt x="1144401" y="1035482"/>
                    <a:pt x="1149226" y="1038929"/>
                  </a:cubicBezTo>
                  <a:cubicBezTo>
                    <a:pt x="1152706" y="1041414"/>
                    <a:pt x="1156615" y="1043307"/>
                    <a:pt x="1159900" y="1046045"/>
                  </a:cubicBezTo>
                  <a:cubicBezTo>
                    <a:pt x="1163766" y="1049266"/>
                    <a:pt x="1165640" y="1055732"/>
                    <a:pt x="1170574" y="1056719"/>
                  </a:cubicBezTo>
                  <a:cubicBezTo>
                    <a:pt x="1190379" y="1060680"/>
                    <a:pt x="1210898" y="1059091"/>
                    <a:pt x="1231060" y="1060277"/>
                  </a:cubicBezTo>
                  <a:cubicBezTo>
                    <a:pt x="1234618" y="1061463"/>
                    <a:pt x="1238379" y="1062158"/>
                    <a:pt x="1241734" y="1063835"/>
                  </a:cubicBezTo>
                  <a:cubicBezTo>
                    <a:pt x="1254316" y="1070126"/>
                    <a:pt x="1252065" y="1072182"/>
                    <a:pt x="1263082" y="1081625"/>
                  </a:cubicBezTo>
                  <a:cubicBezTo>
                    <a:pt x="1267584" y="1085484"/>
                    <a:pt x="1272569" y="1088740"/>
                    <a:pt x="1277313" y="1092298"/>
                  </a:cubicBezTo>
                  <a:cubicBezTo>
                    <a:pt x="1279685" y="1095856"/>
                    <a:pt x="1282692" y="1099064"/>
                    <a:pt x="1284429" y="1102972"/>
                  </a:cubicBezTo>
                  <a:cubicBezTo>
                    <a:pt x="1287475" y="1109826"/>
                    <a:pt x="1285304" y="1120159"/>
                    <a:pt x="1291545" y="1124320"/>
                  </a:cubicBezTo>
                  <a:cubicBezTo>
                    <a:pt x="1295103" y="1126692"/>
                    <a:pt x="1299023" y="1128595"/>
                    <a:pt x="1302219" y="1131436"/>
                  </a:cubicBezTo>
                  <a:cubicBezTo>
                    <a:pt x="1309741" y="1138122"/>
                    <a:pt x="1323567" y="1152784"/>
                    <a:pt x="1323567" y="1152784"/>
                  </a:cubicBezTo>
                  <a:cubicBezTo>
                    <a:pt x="1324753" y="1156342"/>
                    <a:pt x="1324782" y="1160529"/>
                    <a:pt x="1327125" y="1163458"/>
                  </a:cubicBezTo>
                  <a:cubicBezTo>
                    <a:pt x="1329796" y="1166797"/>
                    <a:pt x="1334460" y="1167903"/>
                    <a:pt x="1337799" y="1170574"/>
                  </a:cubicBezTo>
                  <a:cubicBezTo>
                    <a:pt x="1340418" y="1172670"/>
                    <a:pt x="1342543" y="1175318"/>
                    <a:pt x="1344915" y="117769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045628" y="3212853"/>
              <a:ext cx="1387611" cy="444747"/>
            </a:xfrm>
            <a:custGeom>
              <a:avLst/>
              <a:gdLst>
                <a:gd name="connsiteX0" fmla="*/ 0 w 1387611"/>
                <a:gd name="connsiteY0" fmla="*/ 0 h 444747"/>
                <a:gd name="connsiteX1" fmla="*/ 74718 w 1387611"/>
                <a:gd name="connsiteY1" fmla="*/ 3558 h 444747"/>
                <a:gd name="connsiteX2" fmla="*/ 99623 w 1387611"/>
                <a:gd name="connsiteY2" fmla="*/ 10674 h 444747"/>
                <a:gd name="connsiteX3" fmla="*/ 106739 w 1387611"/>
                <a:gd name="connsiteY3" fmla="*/ 21348 h 444747"/>
                <a:gd name="connsiteX4" fmla="*/ 128087 w 1387611"/>
                <a:gd name="connsiteY4" fmla="*/ 32022 h 444747"/>
                <a:gd name="connsiteX5" fmla="*/ 138761 w 1387611"/>
                <a:gd name="connsiteY5" fmla="*/ 39138 h 444747"/>
                <a:gd name="connsiteX6" fmla="*/ 160109 w 1387611"/>
                <a:gd name="connsiteY6" fmla="*/ 49812 h 444747"/>
                <a:gd name="connsiteX7" fmla="*/ 167225 w 1387611"/>
                <a:gd name="connsiteY7" fmla="*/ 60486 h 444747"/>
                <a:gd name="connsiteX8" fmla="*/ 181457 w 1387611"/>
                <a:gd name="connsiteY8" fmla="*/ 67601 h 444747"/>
                <a:gd name="connsiteX9" fmla="*/ 192131 w 1387611"/>
                <a:gd name="connsiteY9" fmla="*/ 74717 h 444747"/>
                <a:gd name="connsiteX10" fmla="*/ 213479 w 1387611"/>
                <a:gd name="connsiteY10" fmla="*/ 88949 h 444747"/>
                <a:gd name="connsiteX11" fmla="*/ 234826 w 1387611"/>
                <a:gd name="connsiteY11" fmla="*/ 103181 h 444747"/>
                <a:gd name="connsiteX12" fmla="*/ 245500 w 1387611"/>
                <a:gd name="connsiteY12" fmla="*/ 110297 h 444747"/>
                <a:gd name="connsiteX13" fmla="*/ 256174 w 1387611"/>
                <a:gd name="connsiteY13" fmla="*/ 117413 h 444747"/>
                <a:gd name="connsiteX14" fmla="*/ 263290 w 1387611"/>
                <a:gd name="connsiteY14" fmla="*/ 128087 h 444747"/>
                <a:gd name="connsiteX15" fmla="*/ 273964 w 1387611"/>
                <a:gd name="connsiteY15" fmla="*/ 131645 h 444747"/>
                <a:gd name="connsiteX16" fmla="*/ 284638 w 1387611"/>
                <a:gd name="connsiteY16" fmla="*/ 138761 h 444747"/>
                <a:gd name="connsiteX17" fmla="*/ 295312 w 1387611"/>
                <a:gd name="connsiteY17" fmla="*/ 142319 h 444747"/>
                <a:gd name="connsiteX18" fmla="*/ 327334 w 1387611"/>
                <a:gd name="connsiteY18" fmla="*/ 167225 h 444747"/>
                <a:gd name="connsiteX19" fmla="*/ 348682 w 1387611"/>
                <a:gd name="connsiteY19" fmla="*/ 177899 h 444747"/>
                <a:gd name="connsiteX20" fmla="*/ 359356 w 1387611"/>
                <a:gd name="connsiteY20" fmla="*/ 185015 h 444747"/>
                <a:gd name="connsiteX21" fmla="*/ 387819 w 1387611"/>
                <a:gd name="connsiteY21" fmla="*/ 209921 h 444747"/>
                <a:gd name="connsiteX22" fmla="*/ 398493 w 1387611"/>
                <a:gd name="connsiteY22" fmla="*/ 217036 h 444747"/>
                <a:gd name="connsiteX23" fmla="*/ 423399 w 1387611"/>
                <a:gd name="connsiteY23" fmla="*/ 220594 h 444747"/>
                <a:gd name="connsiteX24" fmla="*/ 455421 w 1387611"/>
                <a:gd name="connsiteY24" fmla="*/ 245500 h 444747"/>
                <a:gd name="connsiteX25" fmla="*/ 476769 w 1387611"/>
                <a:gd name="connsiteY25" fmla="*/ 256174 h 444747"/>
                <a:gd name="connsiteX26" fmla="*/ 498117 w 1387611"/>
                <a:gd name="connsiteY26" fmla="*/ 270406 h 444747"/>
                <a:gd name="connsiteX27" fmla="*/ 508791 w 1387611"/>
                <a:gd name="connsiteY27" fmla="*/ 263290 h 444747"/>
                <a:gd name="connsiteX28" fmla="*/ 512349 w 1387611"/>
                <a:gd name="connsiteY28" fmla="*/ 252616 h 444747"/>
                <a:gd name="connsiteX29" fmla="*/ 533697 w 1387611"/>
                <a:gd name="connsiteY29" fmla="*/ 245500 h 444747"/>
                <a:gd name="connsiteX30" fmla="*/ 576392 w 1387611"/>
                <a:gd name="connsiteY30" fmla="*/ 249058 h 444747"/>
                <a:gd name="connsiteX31" fmla="*/ 597740 w 1387611"/>
                <a:gd name="connsiteY31" fmla="*/ 256174 h 444747"/>
                <a:gd name="connsiteX32" fmla="*/ 608414 w 1387611"/>
                <a:gd name="connsiteY32" fmla="*/ 259732 h 444747"/>
                <a:gd name="connsiteX33" fmla="*/ 633320 w 1387611"/>
                <a:gd name="connsiteY33" fmla="*/ 266848 h 444747"/>
                <a:gd name="connsiteX34" fmla="*/ 643994 w 1387611"/>
                <a:gd name="connsiteY34" fmla="*/ 273964 h 444747"/>
                <a:gd name="connsiteX35" fmla="*/ 668900 w 1387611"/>
                <a:gd name="connsiteY35" fmla="*/ 281080 h 444747"/>
                <a:gd name="connsiteX36" fmla="*/ 679574 w 1387611"/>
                <a:gd name="connsiteY36" fmla="*/ 284638 h 444747"/>
                <a:gd name="connsiteX37" fmla="*/ 686690 w 1387611"/>
                <a:gd name="connsiteY37" fmla="*/ 295312 h 444747"/>
                <a:gd name="connsiteX38" fmla="*/ 708037 w 1387611"/>
                <a:gd name="connsiteY38" fmla="*/ 302428 h 444747"/>
                <a:gd name="connsiteX39" fmla="*/ 718711 w 1387611"/>
                <a:gd name="connsiteY39" fmla="*/ 313102 h 444747"/>
                <a:gd name="connsiteX40" fmla="*/ 757849 w 1387611"/>
                <a:gd name="connsiteY40" fmla="*/ 320218 h 444747"/>
                <a:gd name="connsiteX41" fmla="*/ 871704 w 1387611"/>
                <a:gd name="connsiteY41" fmla="*/ 323776 h 444747"/>
                <a:gd name="connsiteX42" fmla="*/ 946422 w 1387611"/>
                <a:gd name="connsiteY42" fmla="*/ 334450 h 444747"/>
                <a:gd name="connsiteX43" fmla="*/ 967770 w 1387611"/>
                <a:gd name="connsiteY43" fmla="*/ 341566 h 444747"/>
                <a:gd name="connsiteX44" fmla="*/ 978444 w 1387611"/>
                <a:gd name="connsiteY44" fmla="*/ 345124 h 444747"/>
                <a:gd name="connsiteX45" fmla="*/ 996233 w 1387611"/>
                <a:gd name="connsiteY45" fmla="*/ 359356 h 444747"/>
                <a:gd name="connsiteX46" fmla="*/ 1017581 w 1387611"/>
                <a:gd name="connsiteY46" fmla="*/ 384261 h 444747"/>
                <a:gd name="connsiteX47" fmla="*/ 1038929 w 1387611"/>
                <a:gd name="connsiteY47" fmla="*/ 402051 h 444747"/>
                <a:gd name="connsiteX48" fmla="*/ 1067393 w 1387611"/>
                <a:gd name="connsiteY48" fmla="*/ 426957 h 444747"/>
                <a:gd name="connsiteX49" fmla="*/ 1085183 w 1387611"/>
                <a:gd name="connsiteY49" fmla="*/ 430515 h 444747"/>
                <a:gd name="connsiteX50" fmla="*/ 1095857 w 1387611"/>
                <a:gd name="connsiteY50" fmla="*/ 434073 h 444747"/>
                <a:gd name="connsiteX51" fmla="*/ 1110089 w 1387611"/>
                <a:gd name="connsiteY51" fmla="*/ 437631 h 444747"/>
                <a:gd name="connsiteX52" fmla="*/ 1142111 w 1387611"/>
                <a:gd name="connsiteY52" fmla="*/ 444747 h 444747"/>
                <a:gd name="connsiteX53" fmla="*/ 1167016 w 1387611"/>
                <a:gd name="connsiteY53" fmla="*/ 441189 h 444747"/>
                <a:gd name="connsiteX54" fmla="*/ 1181248 w 1387611"/>
                <a:gd name="connsiteY54" fmla="*/ 430515 h 444747"/>
                <a:gd name="connsiteX55" fmla="*/ 1199038 w 1387611"/>
                <a:gd name="connsiteY55" fmla="*/ 419841 h 444747"/>
                <a:gd name="connsiteX56" fmla="*/ 1231060 w 1387611"/>
                <a:gd name="connsiteY56" fmla="*/ 402051 h 444747"/>
                <a:gd name="connsiteX57" fmla="*/ 1241734 w 1387611"/>
                <a:gd name="connsiteY57" fmla="*/ 391377 h 444747"/>
                <a:gd name="connsiteX58" fmla="*/ 1263082 w 1387611"/>
                <a:gd name="connsiteY58" fmla="*/ 384261 h 444747"/>
                <a:gd name="connsiteX59" fmla="*/ 1287988 w 1387611"/>
                <a:gd name="connsiteY59" fmla="*/ 373587 h 444747"/>
                <a:gd name="connsiteX60" fmla="*/ 1309335 w 1387611"/>
                <a:gd name="connsiteY60" fmla="*/ 355798 h 444747"/>
                <a:gd name="connsiteX61" fmla="*/ 1320009 w 1387611"/>
                <a:gd name="connsiteY61" fmla="*/ 352240 h 444747"/>
                <a:gd name="connsiteX62" fmla="*/ 1387611 w 1387611"/>
                <a:gd name="connsiteY62" fmla="*/ 355798 h 4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87611" h="444747">
                  <a:moveTo>
                    <a:pt x="0" y="0"/>
                  </a:moveTo>
                  <a:cubicBezTo>
                    <a:pt x="24906" y="1186"/>
                    <a:pt x="49863" y="1570"/>
                    <a:pt x="74718" y="3558"/>
                  </a:cubicBezTo>
                  <a:cubicBezTo>
                    <a:pt x="80595" y="4028"/>
                    <a:pt x="93509" y="8636"/>
                    <a:pt x="99623" y="10674"/>
                  </a:cubicBezTo>
                  <a:cubicBezTo>
                    <a:pt x="101995" y="14232"/>
                    <a:pt x="103715" y="18324"/>
                    <a:pt x="106739" y="21348"/>
                  </a:cubicBezTo>
                  <a:cubicBezTo>
                    <a:pt x="116936" y="31545"/>
                    <a:pt x="116512" y="26234"/>
                    <a:pt x="128087" y="32022"/>
                  </a:cubicBezTo>
                  <a:cubicBezTo>
                    <a:pt x="131912" y="33934"/>
                    <a:pt x="134936" y="37226"/>
                    <a:pt x="138761" y="39138"/>
                  </a:cubicBezTo>
                  <a:cubicBezTo>
                    <a:pt x="168222" y="53869"/>
                    <a:pt x="129519" y="29419"/>
                    <a:pt x="160109" y="49812"/>
                  </a:cubicBezTo>
                  <a:cubicBezTo>
                    <a:pt x="162481" y="53370"/>
                    <a:pt x="163940" y="57749"/>
                    <a:pt x="167225" y="60486"/>
                  </a:cubicBezTo>
                  <a:cubicBezTo>
                    <a:pt x="171300" y="63881"/>
                    <a:pt x="176852" y="64970"/>
                    <a:pt x="181457" y="67601"/>
                  </a:cubicBezTo>
                  <a:cubicBezTo>
                    <a:pt x="185170" y="69722"/>
                    <a:pt x="188573" y="72345"/>
                    <a:pt x="192131" y="74717"/>
                  </a:cubicBezTo>
                  <a:cubicBezTo>
                    <a:pt x="205978" y="95488"/>
                    <a:pt x="190503" y="77461"/>
                    <a:pt x="213479" y="88949"/>
                  </a:cubicBezTo>
                  <a:cubicBezTo>
                    <a:pt x="221128" y="92774"/>
                    <a:pt x="227710" y="98437"/>
                    <a:pt x="234826" y="103181"/>
                  </a:cubicBezTo>
                  <a:lnTo>
                    <a:pt x="245500" y="110297"/>
                  </a:lnTo>
                  <a:lnTo>
                    <a:pt x="256174" y="117413"/>
                  </a:lnTo>
                  <a:cubicBezTo>
                    <a:pt x="258546" y="120971"/>
                    <a:pt x="259951" y="125416"/>
                    <a:pt x="263290" y="128087"/>
                  </a:cubicBezTo>
                  <a:cubicBezTo>
                    <a:pt x="266219" y="130430"/>
                    <a:pt x="270609" y="129968"/>
                    <a:pt x="273964" y="131645"/>
                  </a:cubicBezTo>
                  <a:cubicBezTo>
                    <a:pt x="277789" y="133557"/>
                    <a:pt x="280813" y="136849"/>
                    <a:pt x="284638" y="138761"/>
                  </a:cubicBezTo>
                  <a:cubicBezTo>
                    <a:pt x="287993" y="140438"/>
                    <a:pt x="292034" y="140498"/>
                    <a:pt x="295312" y="142319"/>
                  </a:cubicBezTo>
                  <a:cubicBezTo>
                    <a:pt x="327685" y="160304"/>
                    <a:pt x="306589" y="149938"/>
                    <a:pt x="327334" y="167225"/>
                  </a:cubicBezTo>
                  <a:cubicBezTo>
                    <a:pt x="342629" y="179971"/>
                    <a:pt x="332635" y="169876"/>
                    <a:pt x="348682" y="177899"/>
                  </a:cubicBezTo>
                  <a:cubicBezTo>
                    <a:pt x="352507" y="179811"/>
                    <a:pt x="355798" y="182643"/>
                    <a:pt x="359356" y="185015"/>
                  </a:cubicBezTo>
                  <a:cubicBezTo>
                    <a:pt x="371215" y="202804"/>
                    <a:pt x="362915" y="193319"/>
                    <a:pt x="387819" y="209921"/>
                  </a:cubicBezTo>
                  <a:cubicBezTo>
                    <a:pt x="391377" y="212293"/>
                    <a:pt x="394260" y="216431"/>
                    <a:pt x="398493" y="217036"/>
                  </a:cubicBezTo>
                  <a:lnTo>
                    <a:pt x="423399" y="220594"/>
                  </a:lnTo>
                  <a:cubicBezTo>
                    <a:pt x="440120" y="237315"/>
                    <a:pt x="429886" y="228477"/>
                    <a:pt x="455421" y="245500"/>
                  </a:cubicBezTo>
                  <a:cubicBezTo>
                    <a:pt x="469216" y="254696"/>
                    <a:pt x="462038" y="251264"/>
                    <a:pt x="476769" y="256174"/>
                  </a:cubicBezTo>
                  <a:cubicBezTo>
                    <a:pt x="481213" y="260618"/>
                    <a:pt x="489290" y="271877"/>
                    <a:pt x="498117" y="270406"/>
                  </a:cubicBezTo>
                  <a:cubicBezTo>
                    <a:pt x="502335" y="269703"/>
                    <a:pt x="505233" y="265662"/>
                    <a:pt x="508791" y="263290"/>
                  </a:cubicBezTo>
                  <a:cubicBezTo>
                    <a:pt x="509977" y="259732"/>
                    <a:pt x="509297" y="254796"/>
                    <a:pt x="512349" y="252616"/>
                  </a:cubicBezTo>
                  <a:cubicBezTo>
                    <a:pt x="518453" y="248256"/>
                    <a:pt x="533697" y="245500"/>
                    <a:pt x="533697" y="245500"/>
                  </a:cubicBezTo>
                  <a:cubicBezTo>
                    <a:pt x="547929" y="246686"/>
                    <a:pt x="562305" y="246710"/>
                    <a:pt x="576392" y="249058"/>
                  </a:cubicBezTo>
                  <a:cubicBezTo>
                    <a:pt x="583791" y="250291"/>
                    <a:pt x="590624" y="253802"/>
                    <a:pt x="597740" y="256174"/>
                  </a:cubicBezTo>
                  <a:cubicBezTo>
                    <a:pt x="601298" y="257360"/>
                    <a:pt x="604776" y="258822"/>
                    <a:pt x="608414" y="259732"/>
                  </a:cubicBezTo>
                  <a:cubicBezTo>
                    <a:pt x="612974" y="260872"/>
                    <a:pt x="628216" y="264296"/>
                    <a:pt x="633320" y="266848"/>
                  </a:cubicBezTo>
                  <a:cubicBezTo>
                    <a:pt x="637145" y="268760"/>
                    <a:pt x="640169" y="272052"/>
                    <a:pt x="643994" y="273964"/>
                  </a:cubicBezTo>
                  <a:cubicBezTo>
                    <a:pt x="649681" y="276808"/>
                    <a:pt x="663580" y="279560"/>
                    <a:pt x="668900" y="281080"/>
                  </a:cubicBezTo>
                  <a:cubicBezTo>
                    <a:pt x="672506" y="282110"/>
                    <a:pt x="676016" y="283452"/>
                    <a:pt x="679574" y="284638"/>
                  </a:cubicBezTo>
                  <a:cubicBezTo>
                    <a:pt x="681946" y="288196"/>
                    <a:pt x="683064" y="293046"/>
                    <a:pt x="686690" y="295312"/>
                  </a:cubicBezTo>
                  <a:cubicBezTo>
                    <a:pt x="693050" y="299287"/>
                    <a:pt x="708037" y="302428"/>
                    <a:pt x="708037" y="302428"/>
                  </a:cubicBezTo>
                  <a:cubicBezTo>
                    <a:pt x="711595" y="305986"/>
                    <a:pt x="714342" y="310606"/>
                    <a:pt x="718711" y="313102"/>
                  </a:cubicBezTo>
                  <a:cubicBezTo>
                    <a:pt x="724203" y="316240"/>
                    <a:pt x="757045" y="320177"/>
                    <a:pt x="757849" y="320218"/>
                  </a:cubicBezTo>
                  <a:cubicBezTo>
                    <a:pt x="795769" y="322163"/>
                    <a:pt x="833752" y="322590"/>
                    <a:pt x="871704" y="323776"/>
                  </a:cubicBezTo>
                  <a:cubicBezTo>
                    <a:pt x="932558" y="327833"/>
                    <a:pt x="908159" y="321696"/>
                    <a:pt x="946422" y="334450"/>
                  </a:cubicBezTo>
                  <a:lnTo>
                    <a:pt x="967770" y="341566"/>
                  </a:lnTo>
                  <a:lnTo>
                    <a:pt x="978444" y="345124"/>
                  </a:lnTo>
                  <a:cubicBezTo>
                    <a:pt x="984374" y="349868"/>
                    <a:pt x="990863" y="353986"/>
                    <a:pt x="996233" y="359356"/>
                  </a:cubicBezTo>
                  <a:cubicBezTo>
                    <a:pt x="1019785" y="382908"/>
                    <a:pt x="994348" y="364900"/>
                    <a:pt x="1017581" y="384261"/>
                  </a:cubicBezTo>
                  <a:cubicBezTo>
                    <a:pt x="1032847" y="396983"/>
                    <a:pt x="1024754" y="385041"/>
                    <a:pt x="1038929" y="402051"/>
                  </a:cubicBezTo>
                  <a:cubicBezTo>
                    <a:pt x="1048536" y="413579"/>
                    <a:pt x="1046994" y="422877"/>
                    <a:pt x="1067393" y="426957"/>
                  </a:cubicBezTo>
                  <a:cubicBezTo>
                    <a:pt x="1073323" y="428143"/>
                    <a:pt x="1079316" y="429048"/>
                    <a:pt x="1085183" y="430515"/>
                  </a:cubicBezTo>
                  <a:cubicBezTo>
                    <a:pt x="1088821" y="431425"/>
                    <a:pt x="1092251" y="433043"/>
                    <a:pt x="1095857" y="434073"/>
                  </a:cubicBezTo>
                  <a:cubicBezTo>
                    <a:pt x="1100559" y="435416"/>
                    <a:pt x="1105315" y="436570"/>
                    <a:pt x="1110089" y="437631"/>
                  </a:cubicBezTo>
                  <a:cubicBezTo>
                    <a:pt x="1150742" y="446665"/>
                    <a:pt x="1107402" y="436070"/>
                    <a:pt x="1142111" y="444747"/>
                  </a:cubicBezTo>
                  <a:cubicBezTo>
                    <a:pt x="1150413" y="443561"/>
                    <a:pt x="1159135" y="444055"/>
                    <a:pt x="1167016" y="441189"/>
                  </a:cubicBezTo>
                  <a:cubicBezTo>
                    <a:pt x="1172589" y="439162"/>
                    <a:pt x="1176314" y="433804"/>
                    <a:pt x="1181248" y="430515"/>
                  </a:cubicBezTo>
                  <a:cubicBezTo>
                    <a:pt x="1187002" y="426679"/>
                    <a:pt x="1192853" y="422934"/>
                    <a:pt x="1199038" y="419841"/>
                  </a:cubicBezTo>
                  <a:cubicBezTo>
                    <a:pt x="1216935" y="410893"/>
                    <a:pt x="1208623" y="424488"/>
                    <a:pt x="1231060" y="402051"/>
                  </a:cubicBezTo>
                  <a:cubicBezTo>
                    <a:pt x="1234618" y="398493"/>
                    <a:pt x="1237335" y="393821"/>
                    <a:pt x="1241734" y="391377"/>
                  </a:cubicBezTo>
                  <a:cubicBezTo>
                    <a:pt x="1248291" y="387734"/>
                    <a:pt x="1256373" y="387616"/>
                    <a:pt x="1263082" y="384261"/>
                  </a:cubicBezTo>
                  <a:cubicBezTo>
                    <a:pt x="1280669" y="375468"/>
                    <a:pt x="1272282" y="378822"/>
                    <a:pt x="1287988" y="373587"/>
                  </a:cubicBezTo>
                  <a:cubicBezTo>
                    <a:pt x="1295857" y="365718"/>
                    <a:pt x="1299428" y="360751"/>
                    <a:pt x="1309335" y="355798"/>
                  </a:cubicBezTo>
                  <a:cubicBezTo>
                    <a:pt x="1312690" y="354121"/>
                    <a:pt x="1316451" y="353426"/>
                    <a:pt x="1320009" y="352240"/>
                  </a:cubicBezTo>
                  <a:cubicBezTo>
                    <a:pt x="1378112" y="356114"/>
                    <a:pt x="1355550" y="355798"/>
                    <a:pt x="1387611" y="35579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6"/>
          <p:cNvSpPr/>
          <p:nvPr/>
        </p:nvSpPr>
        <p:spPr>
          <a:xfrm>
            <a:off x="5213622" y="2066036"/>
            <a:ext cx="711595" cy="2124118"/>
          </a:xfrm>
          <a:custGeom>
            <a:avLst/>
            <a:gdLst>
              <a:gd name="connsiteX0" fmla="*/ 0 w 711595"/>
              <a:gd name="connsiteY0" fmla="*/ 0 h 2124118"/>
              <a:gd name="connsiteX1" fmla="*/ 3558 w 711595"/>
              <a:gd name="connsiteY1" fmla="*/ 17789 h 2124118"/>
              <a:gd name="connsiteX2" fmla="*/ 7116 w 711595"/>
              <a:gd name="connsiteY2" fmla="*/ 28463 h 2124118"/>
              <a:gd name="connsiteX3" fmla="*/ 14232 w 711595"/>
              <a:gd name="connsiteY3" fmla="*/ 160108 h 2124118"/>
              <a:gd name="connsiteX4" fmla="*/ 21348 w 711595"/>
              <a:gd name="connsiteY4" fmla="*/ 249058 h 2124118"/>
              <a:gd name="connsiteX5" fmla="*/ 24906 w 711595"/>
              <a:gd name="connsiteY5" fmla="*/ 259732 h 2124118"/>
              <a:gd name="connsiteX6" fmla="*/ 28464 w 711595"/>
              <a:gd name="connsiteY6" fmla="*/ 281080 h 2124118"/>
              <a:gd name="connsiteX7" fmla="*/ 24906 w 711595"/>
              <a:gd name="connsiteY7" fmla="*/ 345123 h 2124118"/>
              <a:gd name="connsiteX8" fmla="*/ 28464 w 711595"/>
              <a:gd name="connsiteY8" fmla="*/ 355797 h 2124118"/>
              <a:gd name="connsiteX9" fmla="*/ 35580 w 711595"/>
              <a:gd name="connsiteY9" fmla="*/ 530138 h 2124118"/>
              <a:gd name="connsiteX10" fmla="*/ 39138 w 711595"/>
              <a:gd name="connsiteY10" fmla="*/ 565718 h 2124118"/>
              <a:gd name="connsiteX11" fmla="*/ 42696 w 711595"/>
              <a:gd name="connsiteY11" fmla="*/ 576392 h 2124118"/>
              <a:gd name="connsiteX12" fmla="*/ 39138 w 711595"/>
              <a:gd name="connsiteY12" fmla="*/ 658225 h 2124118"/>
              <a:gd name="connsiteX13" fmla="*/ 46254 w 711595"/>
              <a:gd name="connsiteY13" fmla="*/ 711595 h 2124118"/>
              <a:gd name="connsiteX14" fmla="*/ 53370 w 711595"/>
              <a:gd name="connsiteY14" fmla="*/ 750733 h 2124118"/>
              <a:gd name="connsiteX15" fmla="*/ 60485 w 711595"/>
              <a:gd name="connsiteY15" fmla="*/ 775638 h 2124118"/>
              <a:gd name="connsiteX16" fmla="*/ 64043 w 711595"/>
              <a:gd name="connsiteY16" fmla="*/ 796986 h 2124118"/>
              <a:gd name="connsiteX17" fmla="*/ 71159 w 711595"/>
              <a:gd name="connsiteY17" fmla="*/ 818334 h 2124118"/>
              <a:gd name="connsiteX18" fmla="*/ 74717 w 711595"/>
              <a:gd name="connsiteY18" fmla="*/ 829008 h 2124118"/>
              <a:gd name="connsiteX19" fmla="*/ 78275 w 711595"/>
              <a:gd name="connsiteY19" fmla="*/ 843240 h 2124118"/>
              <a:gd name="connsiteX20" fmla="*/ 85391 w 711595"/>
              <a:gd name="connsiteY20" fmla="*/ 974885 h 2124118"/>
              <a:gd name="connsiteX21" fmla="*/ 88949 w 711595"/>
              <a:gd name="connsiteY21" fmla="*/ 989117 h 2124118"/>
              <a:gd name="connsiteX22" fmla="*/ 92507 w 711595"/>
              <a:gd name="connsiteY22" fmla="*/ 1017581 h 2124118"/>
              <a:gd name="connsiteX23" fmla="*/ 96065 w 711595"/>
              <a:gd name="connsiteY23" fmla="*/ 1088740 h 2124118"/>
              <a:gd name="connsiteX24" fmla="*/ 99623 w 711595"/>
              <a:gd name="connsiteY24" fmla="*/ 1099414 h 2124118"/>
              <a:gd name="connsiteX25" fmla="*/ 106739 w 711595"/>
              <a:gd name="connsiteY25" fmla="*/ 1127878 h 2124118"/>
              <a:gd name="connsiteX26" fmla="*/ 110297 w 711595"/>
              <a:gd name="connsiteY26" fmla="*/ 1152784 h 2124118"/>
              <a:gd name="connsiteX27" fmla="*/ 113855 w 711595"/>
              <a:gd name="connsiteY27" fmla="*/ 1163458 h 2124118"/>
              <a:gd name="connsiteX28" fmla="*/ 120971 w 711595"/>
              <a:gd name="connsiteY28" fmla="*/ 1188364 h 2124118"/>
              <a:gd name="connsiteX29" fmla="*/ 117413 w 711595"/>
              <a:gd name="connsiteY29" fmla="*/ 1259523 h 2124118"/>
              <a:gd name="connsiteX30" fmla="*/ 120971 w 711595"/>
              <a:gd name="connsiteY30" fmla="*/ 1277313 h 2124118"/>
              <a:gd name="connsiteX31" fmla="*/ 128087 w 711595"/>
              <a:gd name="connsiteY31" fmla="*/ 1327125 h 2124118"/>
              <a:gd name="connsiteX32" fmla="*/ 131645 w 711595"/>
              <a:gd name="connsiteY32" fmla="*/ 1366263 h 2124118"/>
              <a:gd name="connsiteX33" fmla="*/ 138761 w 711595"/>
              <a:gd name="connsiteY33" fmla="*/ 1480118 h 2124118"/>
              <a:gd name="connsiteX34" fmla="*/ 145877 w 711595"/>
              <a:gd name="connsiteY34" fmla="*/ 1529929 h 2124118"/>
              <a:gd name="connsiteX35" fmla="*/ 152993 w 711595"/>
              <a:gd name="connsiteY35" fmla="*/ 1576183 h 2124118"/>
              <a:gd name="connsiteX36" fmla="*/ 163667 w 711595"/>
              <a:gd name="connsiteY36" fmla="*/ 1608205 h 2124118"/>
              <a:gd name="connsiteX37" fmla="*/ 170783 w 711595"/>
              <a:gd name="connsiteY37" fmla="*/ 1643785 h 2124118"/>
              <a:gd name="connsiteX38" fmla="*/ 185015 w 711595"/>
              <a:gd name="connsiteY38" fmla="*/ 1682922 h 2124118"/>
              <a:gd name="connsiteX39" fmla="*/ 188573 w 711595"/>
              <a:gd name="connsiteY39" fmla="*/ 1693596 h 2124118"/>
              <a:gd name="connsiteX40" fmla="*/ 199247 w 711595"/>
              <a:gd name="connsiteY40" fmla="*/ 1707828 h 2124118"/>
              <a:gd name="connsiteX41" fmla="*/ 209920 w 711595"/>
              <a:gd name="connsiteY41" fmla="*/ 1743408 h 2124118"/>
              <a:gd name="connsiteX42" fmla="*/ 213478 w 711595"/>
              <a:gd name="connsiteY42" fmla="*/ 1754082 h 2124118"/>
              <a:gd name="connsiteX43" fmla="*/ 220594 w 711595"/>
              <a:gd name="connsiteY43" fmla="*/ 1782546 h 2124118"/>
              <a:gd name="connsiteX44" fmla="*/ 227710 w 711595"/>
              <a:gd name="connsiteY44" fmla="*/ 1803894 h 2124118"/>
              <a:gd name="connsiteX45" fmla="*/ 234826 w 711595"/>
              <a:gd name="connsiteY45" fmla="*/ 1828800 h 2124118"/>
              <a:gd name="connsiteX46" fmla="*/ 245500 w 711595"/>
              <a:gd name="connsiteY46" fmla="*/ 1839473 h 2124118"/>
              <a:gd name="connsiteX47" fmla="*/ 263290 w 711595"/>
              <a:gd name="connsiteY47" fmla="*/ 1864379 h 2124118"/>
              <a:gd name="connsiteX48" fmla="*/ 273964 w 711595"/>
              <a:gd name="connsiteY48" fmla="*/ 1871495 h 2124118"/>
              <a:gd name="connsiteX49" fmla="*/ 284638 w 711595"/>
              <a:gd name="connsiteY49" fmla="*/ 1882169 h 2124118"/>
              <a:gd name="connsiteX50" fmla="*/ 288196 w 711595"/>
              <a:gd name="connsiteY50" fmla="*/ 1892843 h 2124118"/>
              <a:gd name="connsiteX51" fmla="*/ 295312 w 711595"/>
              <a:gd name="connsiteY51" fmla="*/ 1903517 h 2124118"/>
              <a:gd name="connsiteX52" fmla="*/ 298870 w 711595"/>
              <a:gd name="connsiteY52" fmla="*/ 1917749 h 2124118"/>
              <a:gd name="connsiteX53" fmla="*/ 305986 w 711595"/>
              <a:gd name="connsiteY53" fmla="*/ 1939097 h 2124118"/>
              <a:gd name="connsiteX54" fmla="*/ 309544 w 711595"/>
              <a:gd name="connsiteY54" fmla="*/ 1960445 h 2124118"/>
              <a:gd name="connsiteX55" fmla="*/ 313102 w 711595"/>
              <a:gd name="connsiteY55" fmla="*/ 1971119 h 2124118"/>
              <a:gd name="connsiteX56" fmla="*/ 316660 w 711595"/>
              <a:gd name="connsiteY56" fmla="*/ 1988908 h 2124118"/>
              <a:gd name="connsiteX57" fmla="*/ 323776 w 711595"/>
              <a:gd name="connsiteY57" fmla="*/ 2010256 h 2124118"/>
              <a:gd name="connsiteX58" fmla="*/ 330892 w 711595"/>
              <a:gd name="connsiteY58" fmla="*/ 2020930 h 2124118"/>
              <a:gd name="connsiteX59" fmla="*/ 334450 w 711595"/>
              <a:gd name="connsiteY59" fmla="*/ 2031604 h 2124118"/>
              <a:gd name="connsiteX60" fmla="*/ 355798 w 711595"/>
              <a:gd name="connsiteY60" fmla="*/ 2052952 h 2124118"/>
              <a:gd name="connsiteX61" fmla="*/ 362913 w 711595"/>
              <a:gd name="connsiteY61" fmla="*/ 2063626 h 2124118"/>
              <a:gd name="connsiteX62" fmla="*/ 387819 w 711595"/>
              <a:gd name="connsiteY62" fmla="*/ 2070742 h 2124118"/>
              <a:gd name="connsiteX63" fmla="*/ 398493 w 711595"/>
              <a:gd name="connsiteY63" fmla="*/ 2074300 h 2124118"/>
              <a:gd name="connsiteX64" fmla="*/ 426957 w 711595"/>
              <a:gd name="connsiteY64" fmla="*/ 2081416 h 2124118"/>
              <a:gd name="connsiteX65" fmla="*/ 437631 w 711595"/>
              <a:gd name="connsiteY65" fmla="*/ 2092090 h 2124118"/>
              <a:gd name="connsiteX66" fmla="*/ 455421 w 711595"/>
              <a:gd name="connsiteY66" fmla="*/ 2095648 h 2124118"/>
              <a:gd name="connsiteX67" fmla="*/ 491001 w 711595"/>
              <a:gd name="connsiteY67" fmla="*/ 2102764 h 2124118"/>
              <a:gd name="connsiteX68" fmla="*/ 519464 w 711595"/>
              <a:gd name="connsiteY68" fmla="*/ 2109880 h 2124118"/>
              <a:gd name="connsiteX69" fmla="*/ 558602 w 711595"/>
              <a:gd name="connsiteY69" fmla="*/ 2113438 h 2124118"/>
              <a:gd name="connsiteX70" fmla="*/ 583508 w 711595"/>
              <a:gd name="connsiteY70" fmla="*/ 2116996 h 2124118"/>
              <a:gd name="connsiteX71" fmla="*/ 629762 w 711595"/>
              <a:gd name="connsiteY71" fmla="*/ 2120554 h 2124118"/>
              <a:gd name="connsiteX72" fmla="*/ 711595 w 711595"/>
              <a:gd name="connsiteY72" fmla="*/ 2124112 h 212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11595" h="2124118">
                <a:moveTo>
                  <a:pt x="0" y="0"/>
                </a:moveTo>
                <a:cubicBezTo>
                  <a:pt x="1186" y="5930"/>
                  <a:pt x="2091" y="11922"/>
                  <a:pt x="3558" y="17789"/>
                </a:cubicBezTo>
                <a:cubicBezTo>
                  <a:pt x="4468" y="21427"/>
                  <a:pt x="6914" y="24718"/>
                  <a:pt x="7116" y="28463"/>
                </a:cubicBezTo>
                <a:cubicBezTo>
                  <a:pt x="14452" y="164187"/>
                  <a:pt x="-2425" y="110141"/>
                  <a:pt x="14232" y="160108"/>
                </a:cubicBezTo>
                <a:cubicBezTo>
                  <a:pt x="23514" y="215798"/>
                  <a:pt x="11111" y="136455"/>
                  <a:pt x="21348" y="249058"/>
                </a:cubicBezTo>
                <a:cubicBezTo>
                  <a:pt x="21688" y="252793"/>
                  <a:pt x="24092" y="256071"/>
                  <a:pt x="24906" y="259732"/>
                </a:cubicBezTo>
                <a:cubicBezTo>
                  <a:pt x="26471" y="266774"/>
                  <a:pt x="27278" y="273964"/>
                  <a:pt x="28464" y="281080"/>
                </a:cubicBezTo>
                <a:cubicBezTo>
                  <a:pt x="27278" y="302428"/>
                  <a:pt x="24906" y="323742"/>
                  <a:pt x="24906" y="345123"/>
                </a:cubicBezTo>
                <a:cubicBezTo>
                  <a:pt x="24906" y="348873"/>
                  <a:pt x="28311" y="352050"/>
                  <a:pt x="28464" y="355797"/>
                </a:cubicBezTo>
                <a:cubicBezTo>
                  <a:pt x="35743" y="534132"/>
                  <a:pt x="14516" y="466945"/>
                  <a:pt x="35580" y="530138"/>
                </a:cubicBezTo>
                <a:cubicBezTo>
                  <a:pt x="36766" y="541998"/>
                  <a:pt x="37326" y="553937"/>
                  <a:pt x="39138" y="565718"/>
                </a:cubicBezTo>
                <a:cubicBezTo>
                  <a:pt x="39708" y="569425"/>
                  <a:pt x="42696" y="572642"/>
                  <a:pt x="42696" y="576392"/>
                </a:cubicBezTo>
                <a:cubicBezTo>
                  <a:pt x="42696" y="603695"/>
                  <a:pt x="40324" y="630947"/>
                  <a:pt x="39138" y="658225"/>
                </a:cubicBezTo>
                <a:cubicBezTo>
                  <a:pt x="44589" y="712733"/>
                  <a:pt x="39703" y="675567"/>
                  <a:pt x="46254" y="711595"/>
                </a:cubicBezTo>
                <a:cubicBezTo>
                  <a:pt x="48370" y="723234"/>
                  <a:pt x="50439" y="739009"/>
                  <a:pt x="53370" y="750733"/>
                </a:cubicBezTo>
                <a:cubicBezTo>
                  <a:pt x="60148" y="777850"/>
                  <a:pt x="53833" y="742378"/>
                  <a:pt x="60485" y="775638"/>
                </a:cubicBezTo>
                <a:cubicBezTo>
                  <a:pt x="61900" y="782712"/>
                  <a:pt x="62293" y="789987"/>
                  <a:pt x="64043" y="796986"/>
                </a:cubicBezTo>
                <a:cubicBezTo>
                  <a:pt x="65862" y="804263"/>
                  <a:pt x="68787" y="811218"/>
                  <a:pt x="71159" y="818334"/>
                </a:cubicBezTo>
                <a:cubicBezTo>
                  <a:pt x="72345" y="821892"/>
                  <a:pt x="73807" y="825370"/>
                  <a:pt x="74717" y="829008"/>
                </a:cubicBezTo>
                <a:lnTo>
                  <a:pt x="78275" y="843240"/>
                </a:lnTo>
                <a:cubicBezTo>
                  <a:pt x="78857" y="854878"/>
                  <a:pt x="83827" y="958462"/>
                  <a:pt x="85391" y="974885"/>
                </a:cubicBezTo>
                <a:cubicBezTo>
                  <a:pt x="85855" y="979753"/>
                  <a:pt x="88145" y="984294"/>
                  <a:pt x="88949" y="989117"/>
                </a:cubicBezTo>
                <a:cubicBezTo>
                  <a:pt x="90521" y="998549"/>
                  <a:pt x="91321" y="1008093"/>
                  <a:pt x="92507" y="1017581"/>
                </a:cubicBezTo>
                <a:cubicBezTo>
                  <a:pt x="93693" y="1041301"/>
                  <a:pt x="94008" y="1065080"/>
                  <a:pt x="96065" y="1088740"/>
                </a:cubicBezTo>
                <a:cubicBezTo>
                  <a:pt x="96390" y="1092476"/>
                  <a:pt x="98713" y="1095776"/>
                  <a:pt x="99623" y="1099414"/>
                </a:cubicBezTo>
                <a:lnTo>
                  <a:pt x="106739" y="1127878"/>
                </a:lnTo>
                <a:cubicBezTo>
                  <a:pt x="107925" y="1136180"/>
                  <a:pt x="108652" y="1144561"/>
                  <a:pt x="110297" y="1152784"/>
                </a:cubicBezTo>
                <a:cubicBezTo>
                  <a:pt x="111033" y="1156462"/>
                  <a:pt x="112825" y="1159852"/>
                  <a:pt x="113855" y="1163458"/>
                </a:cubicBezTo>
                <a:cubicBezTo>
                  <a:pt x="122790" y="1194731"/>
                  <a:pt x="112440" y="1162771"/>
                  <a:pt x="120971" y="1188364"/>
                </a:cubicBezTo>
                <a:cubicBezTo>
                  <a:pt x="119785" y="1212084"/>
                  <a:pt x="117413" y="1235774"/>
                  <a:pt x="117413" y="1259523"/>
                </a:cubicBezTo>
                <a:cubicBezTo>
                  <a:pt x="117413" y="1265570"/>
                  <a:pt x="120172" y="1271319"/>
                  <a:pt x="120971" y="1277313"/>
                </a:cubicBezTo>
                <a:cubicBezTo>
                  <a:pt x="127905" y="1329315"/>
                  <a:pt x="120453" y="1296589"/>
                  <a:pt x="128087" y="1327125"/>
                </a:cubicBezTo>
                <a:cubicBezTo>
                  <a:pt x="129273" y="1340171"/>
                  <a:pt x="130733" y="1353195"/>
                  <a:pt x="131645" y="1366263"/>
                </a:cubicBezTo>
                <a:cubicBezTo>
                  <a:pt x="134292" y="1404197"/>
                  <a:pt x="135318" y="1442248"/>
                  <a:pt x="138761" y="1480118"/>
                </a:cubicBezTo>
                <a:cubicBezTo>
                  <a:pt x="142659" y="1522991"/>
                  <a:pt x="138176" y="1506829"/>
                  <a:pt x="145877" y="1529929"/>
                </a:cubicBezTo>
                <a:cubicBezTo>
                  <a:pt x="148210" y="1550922"/>
                  <a:pt x="147634" y="1558767"/>
                  <a:pt x="152993" y="1576183"/>
                </a:cubicBezTo>
                <a:cubicBezTo>
                  <a:pt x="156302" y="1586937"/>
                  <a:pt x="161817" y="1597107"/>
                  <a:pt x="163667" y="1608205"/>
                </a:cubicBezTo>
                <a:cubicBezTo>
                  <a:pt x="166071" y="1622631"/>
                  <a:pt x="166802" y="1630516"/>
                  <a:pt x="170783" y="1643785"/>
                </a:cubicBezTo>
                <a:cubicBezTo>
                  <a:pt x="178259" y="1668706"/>
                  <a:pt x="176526" y="1660285"/>
                  <a:pt x="185015" y="1682922"/>
                </a:cubicBezTo>
                <a:cubicBezTo>
                  <a:pt x="186332" y="1686434"/>
                  <a:pt x="186712" y="1690340"/>
                  <a:pt x="188573" y="1693596"/>
                </a:cubicBezTo>
                <a:cubicBezTo>
                  <a:pt x="191515" y="1698745"/>
                  <a:pt x="195689" y="1703084"/>
                  <a:pt x="199247" y="1707828"/>
                </a:cubicBezTo>
                <a:cubicBezTo>
                  <a:pt x="216158" y="1758560"/>
                  <a:pt x="199167" y="1705767"/>
                  <a:pt x="209920" y="1743408"/>
                </a:cubicBezTo>
                <a:cubicBezTo>
                  <a:pt x="210950" y="1747014"/>
                  <a:pt x="212491" y="1750464"/>
                  <a:pt x="213478" y="1754082"/>
                </a:cubicBezTo>
                <a:cubicBezTo>
                  <a:pt x="216051" y="1763517"/>
                  <a:pt x="217501" y="1773268"/>
                  <a:pt x="220594" y="1782546"/>
                </a:cubicBezTo>
                <a:cubicBezTo>
                  <a:pt x="222966" y="1789662"/>
                  <a:pt x="225891" y="1796617"/>
                  <a:pt x="227710" y="1803894"/>
                </a:cubicBezTo>
                <a:cubicBezTo>
                  <a:pt x="228184" y="1805792"/>
                  <a:pt x="232784" y="1825738"/>
                  <a:pt x="234826" y="1828800"/>
                </a:cubicBezTo>
                <a:cubicBezTo>
                  <a:pt x="237617" y="1832986"/>
                  <a:pt x="242279" y="1835608"/>
                  <a:pt x="245500" y="1839473"/>
                </a:cubicBezTo>
                <a:cubicBezTo>
                  <a:pt x="255604" y="1851597"/>
                  <a:pt x="250468" y="1851557"/>
                  <a:pt x="263290" y="1864379"/>
                </a:cubicBezTo>
                <a:cubicBezTo>
                  <a:pt x="266314" y="1867403"/>
                  <a:pt x="270679" y="1868757"/>
                  <a:pt x="273964" y="1871495"/>
                </a:cubicBezTo>
                <a:cubicBezTo>
                  <a:pt x="277830" y="1874716"/>
                  <a:pt x="281080" y="1878611"/>
                  <a:pt x="284638" y="1882169"/>
                </a:cubicBezTo>
                <a:cubicBezTo>
                  <a:pt x="285824" y="1885727"/>
                  <a:pt x="286519" y="1889488"/>
                  <a:pt x="288196" y="1892843"/>
                </a:cubicBezTo>
                <a:cubicBezTo>
                  <a:pt x="290108" y="1896668"/>
                  <a:pt x="293628" y="1899587"/>
                  <a:pt x="295312" y="1903517"/>
                </a:cubicBezTo>
                <a:cubicBezTo>
                  <a:pt x="297238" y="1908012"/>
                  <a:pt x="297465" y="1913065"/>
                  <a:pt x="298870" y="1917749"/>
                </a:cubicBezTo>
                <a:cubicBezTo>
                  <a:pt x="301025" y="1924934"/>
                  <a:pt x="304753" y="1931698"/>
                  <a:pt x="305986" y="1939097"/>
                </a:cubicBezTo>
                <a:cubicBezTo>
                  <a:pt x="307172" y="1946213"/>
                  <a:pt x="307979" y="1953403"/>
                  <a:pt x="309544" y="1960445"/>
                </a:cubicBezTo>
                <a:cubicBezTo>
                  <a:pt x="310358" y="1964106"/>
                  <a:pt x="312192" y="1967481"/>
                  <a:pt x="313102" y="1971119"/>
                </a:cubicBezTo>
                <a:cubicBezTo>
                  <a:pt x="314569" y="1976986"/>
                  <a:pt x="315069" y="1983074"/>
                  <a:pt x="316660" y="1988908"/>
                </a:cubicBezTo>
                <a:cubicBezTo>
                  <a:pt x="318634" y="1996145"/>
                  <a:pt x="319615" y="2004015"/>
                  <a:pt x="323776" y="2010256"/>
                </a:cubicBezTo>
                <a:cubicBezTo>
                  <a:pt x="326148" y="2013814"/>
                  <a:pt x="328980" y="2017105"/>
                  <a:pt x="330892" y="2020930"/>
                </a:cubicBezTo>
                <a:cubicBezTo>
                  <a:pt x="332569" y="2024285"/>
                  <a:pt x="332147" y="2028644"/>
                  <a:pt x="334450" y="2031604"/>
                </a:cubicBezTo>
                <a:cubicBezTo>
                  <a:pt x="340628" y="2039548"/>
                  <a:pt x="350216" y="2044578"/>
                  <a:pt x="355798" y="2052952"/>
                </a:cubicBezTo>
                <a:cubicBezTo>
                  <a:pt x="358170" y="2056510"/>
                  <a:pt x="359574" y="2060955"/>
                  <a:pt x="362913" y="2063626"/>
                </a:cubicBezTo>
                <a:cubicBezTo>
                  <a:pt x="365282" y="2065522"/>
                  <a:pt x="386825" y="2070458"/>
                  <a:pt x="387819" y="2070742"/>
                </a:cubicBezTo>
                <a:cubicBezTo>
                  <a:pt x="391425" y="2071772"/>
                  <a:pt x="394875" y="2073313"/>
                  <a:pt x="398493" y="2074300"/>
                </a:cubicBezTo>
                <a:cubicBezTo>
                  <a:pt x="407928" y="2076873"/>
                  <a:pt x="426957" y="2081416"/>
                  <a:pt x="426957" y="2081416"/>
                </a:cubicBezTo>
                <a:cubicBezTo>
                  <a:pt x="430515" y="2084974"/>
                  <a:pt x="433130" y="2089840"/>
                  <a:pt x="437631" y="2092090"/>
                </a:cubicBezTo>
                <a:cubicBezTo>
                  <a:pt x="443040" y="2094794"/>
                  <a:pt x="449554" y="2094181"/>
                  <a:pt x="455421" y="2095648"/>
                </a:cubicBezTo>
                <a:cubicBezTo>
                  <a:pt x="488541" y="2103928"/>
                  <a:pt x="429982" y="2094047"/>
                  <a:pt x="491001" y="2102764"/>
                </a:cubicBezTo>
                <a:cubicBezTo>
                  <a:pt x="502618" y="2106636"/>
                  <a:pt x="505726" y="2108163"/>
                  <a:pt x="519464" y="2109880"/>
                </a:cubicBezTo>
                <a:cubicBezTo>
                  <a:pt x="532463" y="2111505"/>
                  <a:pt x="545582" y="2111991"/>
                  <a:pt x="558602" y="2113438"/>
                </a:cubicBezTo>
                <a:cubicBezTo>
                  <a:pt x="566937" y="2114364"/>
                  <a:pt x="575163" y="2116162"/>
                  <a:pt x="583508" y="2116996"/>
                </a:cubicBezTo>
                <a:cubicBezTo>
                  <a:pt x="598895" y="2118535"/>
                  <a:pt x="614331" y="2119558"/>
                  <a:pt x="629762" y="2120554"/>
                </a:cubicBezTo>
                <a:cubicBezTo>
                  <a:pt x="690009" y="2124441"/>
                  <a:pt x="675119" y="2124112"/>
                  <a:pt x="711595" y="212411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927589" y="3464320"/>
            <a:ext cx="1113647" cy="850357"/>
          </a:xfrm>
          <a:custGeom>
            <a:avLst/>
            <a:gdLst>
              <a:gd name="connsiteX0" fmla="*/ 0 w 1113647"/>
              <a:gd name="connsiteY0" fmla="*/ 711596 h 850357"/>
              <a:gd name="connsiteX1" fmla="*/ 17790 w 1113647"/>
              <a:gd name="connsiteY1" fmla="*/ 715154 h 850357"/>
              <a:gd name="connsiteX2" fmla="*/ 28464 w 1113647"/>
              <a:gd name="connsiteY2" fmla="*/ 700922 h 850357"/>
              <a:gd name="connsiteX3" fmla="*/ 35580 w 1113647"/>
              <a:gd name="connsiteY3" fmla="*/ 690248 h 850357"/>
              <a:gd name="connsiteX4" fmla="*/ 42696 w 1113647"/>
              <a:gd name="connsiteY4" fmla="*/ 668900 h 850357"/>
              <a:gd name="connsiteX5" fmla="*/ 53370 w 1113647"/>
              <a:gd name="connsiteY5" fmla="*/ 661784 h 850357"/>
              <a:gd name="connsiteX6" fmla="*/ 56928 w 1113647"/>
              <a:gd name="connsiteY6" fmla="*/ 647552 h 850357"/>
              <a:gd name="connsiteX7" fmla="*/ 71160 w 1113647"/>
              <a:gd name="connsiteY7" fmla="*/ 626204 h 850357"/>
              <a:gd name="connsiteX8" fmla="*/ 88950 w 1113647"/>
              <a:gd name="connsiteY8" fmla="*/ 594182 h 850357"/>
              <a:gd name="connsiteX9" fmla="*/ 96065 w 1113647"/>
              <a:gd name="connsiteY9" fmla="*/ 583509 h 850357"/>
              <a:gd name="connsiteX10" fmla="*/ 103181 w 1113647"/>
              <a:gd name="connsiteY10" fmla="*/ 572835 h 850357"/>
              <a:gd name="connsiteX11" fmla="*/ 106739 w 1113647"/>
              <a:gd name="connsiteY11" fmla="*/ 555045 h 850357"/>
              <a:gd name="connsiteX12" fmla="*/ 120971 w 1113647"/>
              <a:gd name="connsiteY12" fmla="*/ 533697 h 850357"/>
              <a:gd name="connsiteX13" fmla="*/ 128087 w 1113647"/>
              <a:gd name="connsiteY13" fmla="*/ 523023 h 850357"/>
              <a:gd name="connsiteX14" fmla="*/ 135203 w 1113647"/>
              <a:gd name="connsiteY14" fmla="*/ 501675 h 850357"/>
              <a:gd name="connsiteX15" fmla="*/ 138761 w 1113647"/>
              <a:gd name="connsiteY15" fmla="*/ 491001 h 850357"/>
              <a:gd name="connsiteX16" fmla="*/ 145877 w 1113647"/>
              <a:gd name="connsiteY16" fmla="*/ 462537 h 850357"/>
              <a:gd name="connsiteX17" fmla="*/ 152993 w 1113647"/>
              <a:gd name="connsiteY17" fmla="*/ 451863 h 850357"/>
              <a:gd name="connsiteX18" fmla="*/ 163667 w 1113647"/>
              <a:gd name="connsiteY18" fmla="*/ 419842 h 850357"/>
              <a:gd name="connsiteX19" fmla="*/ 167225 w 1113647"/>
              <a:gd name="connsiteY19" fmla="*/ 409168 h 850357"/>
              <a:gd name="connsiteX20" fmla="*/ 181457 w 1113647"/>
              <a:gd name="connsiteY20" fmla="*/ 387820 h 850357"/>
              <a:gd name="connsiteX21" fmla="*/ 188573 w 1113647"/>
              <a:gd name="connsiteY21" fmla="*/ 366472 h 850357"/>
              <a:gd name="connsiteX22" fmla="*/ 192131 w 1113647"/>
              <a:gd name="connsiteY22" fmla="*/ 355798 h 850357"/>
              <a:gd name="connsiteX23" fmla="*/ 195689 w 1113647"/>
              <a:gd name="connsiteY23" fmla="*/ 341566 h 850357"/>
              <a:gd name="connsiteX24" fmla="*/ 199247 w 1113647"/>
              <a:gd name="connsiteY24" fmla="*/ 323776 h 850357"/>
              <a:gd name="connsiteX25" fmla="*/ 202805 w 1113647"/>
              <a:gd name="connsiteY25" fmla="*/ 313102 h 850357"/>
              <a:gd name="connsiteX26" fmla="*/ 206363 w 1113647"/>
              <a:gd name="connsiteY26" fmla="*/ 281080 h 850357"/>
              <a:gd name="connsiteX27" fmla="*/ 209921 w 1113647"/>
              <a:gd name="connsiteY27" fmla="*/ 270407 h 850357"/>
              <a:gd name="connsiteX28" fmla="*/ 220595 w 1113647"/>
              <a:gd name="connsiteY28" fmla="*/ 263291 h 850357"/>
              <a:gd name="connsiteX29" fmla="*/ 234827 w 1113647"/>
              <a:gd name="connsiteY29" fmla="*/ 241943 h 850357"/>
              <a:gd name="connsiteX30" fmla="*/ 238385 w 1113647"/>
              <a:gd name="connsiteY30" fmla="*/ 231269 h 850357"/>
              <a:gd name="connsiteX31" fmla="*/ 245500 w 1113647"/>
              <a:gd name="connsiteY31" fmla="*/ 220595 h 850357"/>
              <a:gd name="connsiteX32" fmla="*/ 252616 w 1113647"/>
              <a:gd name="connsiteY32" fmla="*/ 170783 h 850357"/>
              <a:gd name="connsiteX33" fmla="*/ 263290 w 1113647"/>
              <a:gd name="connsiteY33" fmla="*/ 131645 h 850357"/>
              <a:gd name="connsiteX34" fmla="*/ 270406 w 1113647"/>
              <a:gd name="connsiteY34" fmla="*/ 99624 h 850357"/>
              <a:gd name="connsiteX35" fmla="*/ 288196 w 1113647"/>
              <a:gd name="connsiteY35" fmla="*/ 78276 h 850357"/>
              <a:gd name="connsiteX36" fmla="*/ 298870 w 1113647"/>
              <a:gd name="connsiteY36" fmla="*/ 71160 h 850357"/>
              <a:gd name="connsiteX37" fmla="*/ 309544 w 1113647"/>
              <a:gd name="connsiteY37" fmla="*/ 56928 h 850357"/>
              <a:gd name="connsiteX38" fmla="*/ 316660 w 1113647"/>
              <a:gd name="connsiteY38" fmla="*/ 32022 h 850357"/>
              <a:gd name="connsiteX39" fmla="*/ 320218 w 1113647"/>
              <a:gd name="connsiteY39" fmla="*/ 21348 h 850357"/>
              <a:gd name="connsiteX40" fmla="*/ 352240 w 1113647"/>
              <a:gd name="connsiteY40" fmla="*/ 7116 h 850357"/>
              <a:gd name="connsiteX41" fmla="*/ 362914 w 1113647"/>
              <a:gd name="connsiteY41" fmla="*/ 0 h 850357"/>
              <a:gd name="connsiteX42" fmla="*/ 373588 w 1113647"/>
              <a:gd name="connsiteY42" fmla="*/ 24906 h 850357"/>
              <a:gd name="connsiteX43" fmla="*/ 380704 w 1113647"/>
              <a:gd name="connsiteY43" fmla="*/ 46254 h 850357"/>
              <a:gd name="connsiteX44" fmla="*/ 387820 w 1113647"/>
              <a:gd name="connsiteY44" fmla="*/ 81834 h 850357"/>
              <a:gd name="connsiteX45" fmla="*/ 402051 w 1113647"/>
              <a:gd name="connsiteY45" fmla="*/ 103182 h 850357"/>
              <a:gd name="connsiteX46" fmla="*/ 416283 w 1113647"/>
              <a:gd name="connsiteY46" fmla="*/ 124530 h 850357"/>
              <a:gd name="connsiteX47" fmla="*/ 419841 w 1113647"/>
              <a:gd name="connsiteY47" fmla="*/ 135203 h 850357"/>
              <a:gd name="connsiteX48" fmla="*/ 426957 w 1113647"/>
              <a:gd name="connsiteY48" fmla="*/ 145877 h 850357"/>
              <a:gd name="connsiteX49" fmla="*/ 441189 w 1113647"/>
              <a:gd name="connsiteY49" fmla="*/ 177899 h 850357"/>
              <a:gd name="connsiteX50" fmla="*/ 444747 w 1113647"/>
              <a:gd name="connsiteY50" fmla="*/ 192131 h 850357"/>
              <a:gd name="connsiteX51" fmla="*/ 451863 w 1113647"/>
              <a:gd name="connsiteY51" fmla="*/ 202805 h 850357"/>
              <a:gd name="connsiteX52" fmla="*/ 458979 w 1113647"/>
              <a:gd name="connsiteY52" fmla="*/ 249059 h 850357"/>
              <a:gd name="connsiteX53" fmla="*/ 466095 w 1113647"/>
              <a:gd name="connsiteY53" fmla="*/ 263291 h 850357"/>
              <a:gd name="connsiteX54" fmla="*/ 473211 w 1113647"/>
              <a:gd name="connsiteY54" fmla="*/ 305986 h 850357"/>
              <a:gd name="connsiteX55" fmla="*/ 480327 w 1113647"/>
              <a:gd name="connsiteY55" fmla="*/ 316660 h 850357"/>
              <a:gd name="connsiteX56" fmla="*/ 483885 w 1113647"/>
              <a:gd name="connsiteY56" fmla="*/ 327334 h 850357"/>
              <a:gd name="connsiteX57" fmla="*/ 494559 w 1113647"/>
              <a:gd name="connsiteY57" fmla="*/ 334450 h 850357"/>
              <a:gd name="connsiteX58" fmla="*/ 501675 w 1113647"/>
              <a:gd name="connsiteY58" fmla="*/ 359356 h 850357"/>
              <a:gd name="connsiteX59" fmla="*/ 508791 w 1113647"/>
              <a:gd name="connsiteY59" fmla="*/ 370030 h 850357"/>
              <a:gd name="connsiteX60" fmla="*/ 515907 w 1113647"/>
              <a:gd name="connsiteY60" fmla="*/ 384262 h 850357"/>
              <a:gd name="connsiteX61" fmla="*/ 519465 w 1113647"/>
              <a:gd name="connsiteY61" fmla="*/ 405610 h 850357"/>
              <a:gd name="connsiteX62" fmla="*/ 530139 w 1113647"/>
              <a:gd name="connsiteY62" fmla="*/ 430516 h 850357"/>
              <a:gd name="connsiteX63" fmla="*/ 540813 w 1113647"/>
              <a:gd name="connsiteY63" fmla="*/ 451863 h 850357"/>
              <a:gd name="connsiteX64" fmla="*/ 547929 w 1113647"/>
              <a:gd name="connsiteY64" fmla="*/ 505233 h 850357"/>
              <a:gd name="connsiteX65" fmla="*/ 551486 w 1113647"/>
              <a:gd name="connsiteY65" fmla="*/ 523023 h 850357"/>
              <a:gd name="connsiteX66" fmla="*/ 555044 w 1113647"/>
              <a:gd name="connsiteY66" fmla="*/ 533697 h 850357"/>
              <a:gd name="connsiteX67" fmla="*/ 562160 w 1113647"/>
              <a:gd name="connsiteY67" fmla="*/ 576393 h 850357"/>
              <a:gd name="connsiteX68" fmla="*/ 576392 w 1113647"/>
              <a:gd name="connsiteY68" fmla="*/ 597740 h 850357"/>
              <a:gd name="connsiteX69" fmla="*/ 594182 w 1113647"/>
              <a:gd name="connsiteY69" fmla="*/ 619088 h 850357"/>
              <a:gd name="connsiteX70" fmla="*/ 601298 w 1113647"/>
              <a:gd name="connsiteY70" fmla="*/ 640436 h 850357"/>
              <a:gd name="connsiteX71" fmla="*/ 608414 w 1113647"/>
              <a:gd name="connsiteY71" fmla="*/ 654668 h 850357"/>
              <a:gd name="connsiteX72" fmla="*/ 611972 w 1113647"/>
              <a:gd name="connsiteY72" fmla="*/ 665342 h 850357"/>
              <a:gd name="connsiteX73" fmla="*/ 629762 w 1113647"/>
              <a:gd name="connsiteY73" fmla="*/ 686690 h 850357"/>
              <a:gd name="connsiteX74" fmla="*/ 643994 w 1113647"/>
              <a:gd name="connsiteY74" fmla="*/ 708038 h 850357"/>
              <a:gd name="connsiteX75" fmla="*/ 651110 w 1113647"/>
              <a:gd name="connsiteY75" fmla="*/ 718712 h 850357"/>
              <a:gd name="connsiteX76" fmla="*/ 661784 w 1113647"/>
              <a:gd name="connsiteY76" fmla="*/ 722270 h 850357"/>
              <a:gd name="connsiteX77" fmla="*/ 679574 w 1113647"/>
              <a:gd name="connsiteY77" fmla="*/ 736501 h 850357"/>
              <a:gd name="connsiteX78" fmla="*/ 704479 w 1113647"/>
              <a:gd name="connsiteY78" fmla="*/ 761407 h 850357"/>
              <a:gd name="connsiteX79" fmla="*/ 736501 w 1113647"/>
              <a:gd name="connsiteY79" fmla="*/ 772081 h 850357"/>
              <a:gd name="connsiteX80" fmla="*/ 747175 w 1113647"/>
              <a:gd name="connsiteY80" fmla="*/ 775639 h 850357"/>
              <a:gd name="connsiteX81" fmla="*/ 750733 w 1113647"/>
              <a:gd name="connsiteY81" fmla="*/ 786313 h 850357"/>
              <a:gd name="connsiteX82" fmla="*/ 796987 w 1113647"/>
              <a:gd name="connsiteY82" fmla="*/ 796987 h 850357"/>
              <a:gd name="connsiteX83" fmla="*/ 836125 w 1113647"/>
              <a:gd name="connsiteY83" fmla="*/ 804103 h 850357"/>
              <a:gd name="connsiteX84" fmla="*/ 857472 w 1113647"/>
              <a:gd name="connsiteY84" fmla="*/ 807661 h 850357"/>
              <a:gd name="connsiteX85" fmla="*/ 935748 w 1113647"/>
              <a:gd name="connsiteY85" fmla="*/ 825451 h 850357"/>
              <a:gd name="connsiteX86" fmla="*/ 957096 w 1113647"/>
              <a:gd name="connsiteY86" fmla="*/ 836125 h 850357"/>
              <a:gd name="connsiteX87" fmla="*/ 967770 w 1113647"/>
              <a:gd name="connsiteY87" fmla="*/ 839683 h 850357"/>
              <a:gd name="connsiteX88" fmla="*/ 996234 w 1113647"/>
              <a:gd name="connsiteY88" fmla="*/ 850357 h 850357"/>
              <a:gd name="connsiteX89" fmla="*/ 1049603 w 1113647"/>
              <a:gd name="connsiteY89" fmla="*/ 846799 h 850357"/>
              <a:gd name="connsiteX90" fmla="*/ 1060277 w 1113647"/>
              <a:gd name="connsiteY90" fmla="*/ 843241 h 850357"/>
              <a:gd name="connsiteX91" fmla="*/ 1088741 w 1113647"/>
              <a:gd name="connsiteY91" fmla="*/ 839683 h 850357"/>
              <a:gd name="connsiteX92" fmla="*/ 1113647 w 1113647"/>
              <a:gd name="connsiteY92" fmla="*/ 821893 h 850357"/>
              <a:gd name="connsiteX93" fmla="*/ 1110089 w 1113647"/>
              <a:gd name="connsiteY93" fmla="*/ 818335 h 8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13647" h="850357">
                <a:moveTo>
                  <a:pt x="0" y="711596"/>
                </a:moveTo>
                <a:cubicBezTo>
                  <a:pt x="5930" y="712782"/>
                  <a:pt x="12128" y="717277"/>
                  <a:pt x="17790" y="715154"/>
                </a:cubicBezTo>
                <a:cubicBezTo>
                  <a:pt x="23342" y="713072"/>
                  <a:pt x="25017" y="705747"/>
                  <a:pt x="28464" y="700922"/>
                </a:cubicBezTo>
                <a:cubicBezTo>
                  <a:pt x="30949" y="697442"/>
                  <a:pt x="33843" y="694156"/>
                  <a:pt x="35580" y="690248"/>
                </a:cubicBezTo>
                <a:cubicBezTo>
                  <a:pt x="38626" y="683394"/>
                  <a:pt x="36455" y="673061"/>
                  <a:pt x="42696" y="668900"/>
                </a:cubicBezTo>
                <a:lnTo>
                  <a:pt x="53370" y="661784"/>
                </a:lnTo>
                <a:cubicBezTo>
                  <a:pt x="54556" y="657040"/>
                  <a:pt x="54741" y="651926"/>
                  <a:pt x="56928" y="647552"/>
                </a:cubicBezTo>
                <a:cubicBezTo>
                  <a:pt x="60753" y="639903"/>
                  <a:pt x="68456" y="634317"/>
                  <a:pt x="71160" y="626204"/>
                </a:cubicBezTo>
                <a:cubicBezTo>
                  <a:pt x="77423" y="607416"/>
                  <a:pt x="72637" y="618651"/>
                  <a:pt x="88950" y="594182"/>
                </a:cubicBezTo>
                <a:lnTo>
                  <a:pt x="96065" y="583509"/>
                </a:lnTo>
                <a:lnTo>
                  <a:pt x="103181" y="572835"/>
                </a:lnTo>
                <a:cubicBezTo>
                  <a:pt x="104367" y="566905"/>
                  <a:pt x="104237" y="560550"/>
                  <a:pt x="106739" y="555045"/>
                </a:cubicBezTo>
                <a:cubicBezTo>
                  <a:pt x="110278" y="547259"/>
                  <a:pt x="116227" y="540813"/>
                  <a:pt x="120971" y="533697"/>
                </a:cubicBezTo>
                <a:cubicBezTo>
                  <a:pt x="123343" y="530139"/>
                  <a:pt x="126735" y="527080"/>
                  <a:pt x="128087" y="523023"/>
                </a:cubicBezTo>
                <a:lnTo>
                  <a:pt x="135203" y="501675"/>
                </a:lnTo>
                <a:cubicBezTo>
                  <a:pt x="136389" y="498117"/>
                  <a:pt x="137851" y="494639"/>
                  <a:pt x="138761" y="491001"/>
                </a:cubicBezTo>
                <a:cubicBezTo>
                  <a:pt x="141133" y="481513"/>
                  <a:pt x="140452" y="470674"/>
                  <a:pt x="145877" y="462537"/>
                </a:cubicBezTo>
                <a:cubicBezTo>
                  <a:pt x="148249" y="458979"/>
                  <a:pt x="151256" y="455771"/>
                  <a:pt x="152993" y="451863"/>
                </a:cubicBezTo>
                <a:cubicBezTo>
                  <a:pt x="152995" y="451860"/>
                  <a:pt x="161888" y="425180"/>
                  <a:pt x="163667" y="419842"/>
                </a:cubicBezTo>
                <a:cubicBezTo>
                  <a:pt x="164853" y="416284"/>
                  <a:pt x="165145" y="412289"/>
                  <a:pt x="167225" y="409168"/>
                </a:cubicBezTo>
                <a:cubicBezTo>
                  <a:pt x="171969" y="402052"/>
                  <a:pt x="178753" y="395933"/>
                  <a:pt x="181457" y="387820"/>
                </a:cubicBezTo>
                <a:lnTo>
                  <a:pt x="188573" y="366472"/>
                </a:lnTo>
                <a:cubicBezTo>
                  <a:pt x="189759" y="362914"/>
                  <a:pt x="191221" y="359436"/>
                  <a:pt x="192131" y="355798"/>
                </a:cubicBezTo>
                <a:cubicBezTo>
                  <a:pt x="193317" y="351054"/>
                  <a:pt x="194628" y="346340"/>
                  <a:pt x="195689" y="341566"/>
                </a:cubicBezTo>
                <a:cubicBezTo>
                  <a:pt x="197001" y="335663"/>
                  <a:pt x="197780" y="329643"/>
                  <a:pt x="199247" y="323776"/>
                </a:cubicBezTo>
                <a:cubicBezTo>
                  <a:pt x="200157" y="320138"/>
                  <a:pt x="201619" y="316660"/>
                  <a:pt x="202805" y="313102"/>
                </a:cubicBezTo>
                <a:cubicBezTo>
                  <a:pt x="203991" y="302428"/>
                  <a:pt x="204597" y="291674"/>
                  <a:pt x="206363" y="281080"/>
                </a:cubicBezTo>
                <a:cubicBezTo>
                  <a:pt x="206980" y="277381"/>
                  <a:pt x="207578" y="273335"/>
                  <a:pt x="209921" y="270407"/>
                </a:cubicBezTo>
                <a:cubicBezTo>
                  <a:pt x="212592" y="267068"/>
                  <a:pt x="217037" y="265663"/>
                  <a:pt x="220595" y="263291"/>
                </a:cubicBezTo>
                <a:cubicBezTo>
                  <a:pt x="229055" y="237911"/>
                  <a:pt x="217059" y="268595"/>
                  <a:pt x="234827" y="241943"/>
                </a:cubicBezTo>
                <a:cubicBezTo>
                  <a:pt x="236907" y="238822"/>
                  <a:pt x="236708" y="234624"/>
                  <a:pt x="238385" y="231269"/>
                </a:cubicBezTo>
                <a:cubicBezTo>
                  <a:pt x="240297" y="227444"/>
                  <a:pt x="243128" y="224153"/>
                  <a:pt x="245500" y="220595"/>
                </a:cubicBezTo>
                <a:cubicBezTo>
                  <a:pt x="253134" y="190059"/>
                  <a:pt x="245682" y="222785"/>
                  <a:pt x="252616" y="170783"/>
                </a:cubicBezTo>
                <a:cubicBezTo>
                  <a:pt x="258438" y="127116"/>
                  <a:pt x="253278" y="181703"/>
                  <a:pt x="263290" y="131645"/>
                </a:cubicBezTo>
                <a:cubicBezTo>
                  <a:pt x="263923" y="128479"/>
                  <a:pt x="268522" y="104020"/>
                  <a:pt x="270406" y="99624"/>
                </a:cubicBezTo>
                <a:cubicBezTo>
                  <a:pt x="273516" y="92368"/>
                  <a:pt x="282497" y="83025"/>
                  <a:pt x="288196" y="78276"/>
                </a:cubicBezTo>
                <a:cubicBezTo>
                  <a:pt x="291481" y="75538"/>
                  <a:pt x="295846" y="74184"/>
                  <a:pt x="298870" y="71160"/>
                </a:cubicBezTo>
                <a:cubicBezTo>
                  <a:pt x="303063" y="66967"/>
                  <a:pt x="305986" y="61672"/>
                  <a:pt x="309544" y="56928"/>
                </a:cubicBezTo>
                <a:cubicBezTo>
                  <a:pt x="318075" y="31335"/>
                  <a:pt x="307725" y="63295"/>
                  <a:pt x="316660" y="32022"/>
                </a:cubicBezTo>
                <a:cubicBezTo>
                  <a:pt x="317690" y="28416"/>
                  <a:pt x="317875" y="24277"/>
                  <a:pt x="320218" y="21348"/>
                </a:cubicBezTo>
                <a:cubicBezTo>
                  <a:pt x="328494" y="11003"/>
                  <a:pt x="341989" y="13950"/>
                  <a:pt x="352240" y="7116"/>
                </a:cubicBezTo>
                <a:lnTo>
                  <a:pt x="362914" y="0"/>
                </a:lnTo>
                <a:cubicBezTo>
                  <a:pt x="374204" y="16935"/>
                  <a:pt x="367322" y="4019"/>
                  <a:pt x="373588" y="24906"/>
                </a:cubicBezTo>
                <a:cubicBezTo>
                  <a:pt x="375743" y="32091"/>
                  <a:pt x="380704" y="46254"/>
                  <a:pt x="380704" y="46254"/>
                </a:cubicBezTo>
                <a:cubicBezTo>
                  <a:pt x="381588" y="52443"/>
                  <a:pt x="383043" y="73235"/>
                  <a:pt x="387820" y="81834"/>
                </a:cubicBezTo>
                <a:cubicBezTo>
                  <a:pt x="391973" y="89310"/>
                  <a:pt x="399347" y="95069"/>
                  <a:pt x="402051" y="103182"/>
                </a:cubicBezTo>
                <a:cubicBezTo>
                  <a:pt x="407200" y="118630"/>
                  <a:pt x="402957" y="111204"/>
                  <a:pt x="416283" y="124530"/>
                </a:cubicBezTo>
                <a:cubicBezTo>
                  <a:pt x="417469" y="128088"/>
                  <a:pt x="418164" y="131849"/>
                  <a:pt x="419841" y="135203"/>
                </a:cubicBezTo>
                <a:cubicBezTo>
                  <a:pt x="421753" y="139028"/>
                  <a:pt x="425220" y="141969"/>
                  <a:pt x="426957" y="145877"/>
                </a:cubicBezTo>
                <a:cubicBezTo>
                  <a:pt x="443893" y="183984"/>
                  <a:pt x="425085" y="153742"/>
                  <a:pt x="441189" y="177899"/>
                </a:cubicBezTo>
                <a:cubicBezTo>
                  <a:pt x="442375" y="182643"/>
                  <a:pt x="442821" y="187636"/>
                  <a:pt x="444747" y="192131"/>
                </a:cubicBezTo>
                <a:cubicBezTo>
                  <a:pt x="446431" y="196061"/>
                  <a:pt x="450362" y="198801"/>
                  <a:pt x="451863" y="202805"/>
                </a:cubicBezTo>
                <a:cubicBezTo>
                  <a:pt x="455962" y="213736"/>
                  <a:pt x="456780" y="240264"/>
                  <a:pt x="458979" y="249059"/>
                </a:cubicBezTo>
                <a:cubicBezTo>
                  <a:pt x="460265" y="254205"/>
                  <a:pt x="463723" y="258547"/>
                  <a:pt x="466095" y="263291"/>
                </a:cubicBezTo>
                <a:cubicBezTo>
                  <a:pt x="466880" y="269567"/>
                  <a:pt x="469063" y="296306"/>
                  <a:pt x="473211" y="305986"/>
                </a:cubicBezTo>
                <a:cubicBezTo>
                  <a:pt x="474895" y="309916"/>
                  <a:pt x="478415" y="312835"/>
                  <a:pt x="480327" y="316660"/>
                </a:cubicBezTo>
                <a:cubicBezTo>
                  <a:pt x="482004" y="320015"/>
                  <a:pt x="481542" y="324405"/>
                  <a:pt x="483885" y="327334"/>
                </a:cubicBezTo>
                <a:cubicBezTo>
                  <a:pt x="486556" y="330673"/>
                  <a:pt x="491001" y="332078"/>
                  <a:pt x="494559" y="334450"/>
                </a:cubicBezTo>
                <a:cubicBezTo>
                  <a:pt x="495699" y="339010"/>
                  <a:pt x="499123" y="354252"/>
                  <a:pt x="501675" y="359356"/>
                </a:cubicBezTo>
                <a:cubicBezTo>
                  <a:pt x="503587" y="363181"/>
                  <a:pt x="506669" y="366317"/>
                  <a:pt x="508791" y="370030"/>
                </a:cubicBezTo>
                <a:cubicBezTo>
                  <a:pt x="511422" y="374635"/>
                  <a:pt x="513535" y="379518"/>
                  <a:pt x="515907" y="384262"/>
                </a:cubicBezTo>
                <a:cubicBezTo>
                  <a:pt x="517093" y="391378"/>
                  <a:pt x="517900" y="398568"/>
                  <a:pt x="519465" y="405610"/>
                </a:cubicBezTo>
                <a:cubicBezTo>
                  <a:pt x="522032" y="417163"/>
                  <a:pt x="525119" y="418803"/>
                  <a:pt x="530139" y="430516"/>
                </a:cubicBezTo>
                <a:cubicBezTo>
                  <a:pt x="538977" y="451137"/>
                  <a:pt x="527138" y="431351"/>
                  <a:pt x="540813" y="451863"/>
                </a:cubicBezTo>
                <a:cubicBezTo>
                  <a:pt x="542613" y="466264"/>
                  <a:pt x="545473" y="490494"/>
                  <a:pt x="547929" y="505233"/>
                </a:cubicBezTo>
                <a:cubicBezTo>
                  <a:pt x="548923" y="511198"/>
                  <a:pt x="550019" y="517156"/>
                  <a:pt x="551486" y="523023"/>
                </a:cubicBezTo>
                <a:cubicBezTo>
                  <a:pt x="552396" y="526662"/>
                  <a:pt x="554308" y="530019"/>
                  <a:pt x="555044" y="533697"/>
                </a:cubicBezTo>
                <a:cubicBezTo>
                  <a:pt x="557874" y="547845"/>
                  <a:pt x="554156" y="564388"/>
                  <a:pt x="562160" y="576393"/>
                </a:cubicBezTo>
                <a:cubicBezTo>
                  <a:pt x="566904" y="583509"/>
                  <a:pt x="570345" y="591693"/>
                  <a:pt x="576392" y="597740"/>
                </a:cubicBezTo>
                <a:cubicBezTo>
                  <a:pt x="583095" y="604443"/>
                  <a:pt x="590219" y="610172"/>
                  <a:pt x="594182" y="619088"/>
                </a:cubicBezTo>
                <a:cubicBezTo>
                  <a:pt x="597228" y="625942"/>
                  <a:pt x="597943" y="633727"/>
                  <a:pt x="601298" y="640436"/>
                </a:cubicBezTo>
                <a:cubicBezTo>
                  <a:pt x="603670" y="645180"/>
                  <a:pt x="606325" y="649793"/>
                  <a:pt x="608414" y="654668"/>
                </a:cubicBezTo>
                <a:cubicBezTo>
                  <a:pt x="609891" y="658115"/>
                  <a:pt x="610295" y="661987"/>
                  <a:pt x="611972" y="665342"/>
                </a:cubicBezTo>
                <a:cubicBezTo>
                  <a:pt x="616926" y="675249"/>
                  <a:pt x="621893" y="678821"/>
                  <a:pt x="629762" y="686690"/>
                </a:cubicBezTo>
                <a:cubicBezTo>
                  <a:pt x="636015" y="705448"/>
                  <a:pt x="629187" y="690270"/>
                  <a:pt x="643994" y="708038"/>
                </a:cubicBezTo>
                <a:cubicBezTo>
                  <a:pt x="646732" y="711323"/>
                  <a:pt x="647771" y="716041"/>
                  <a:pt x="651110" y="718712"/>
                </a:cubicBezTo>
                <a:cubicBezTo>
                  <a:pt x="654039" y="721055"/>
                  <a:pt x="658226" y="721084"/>
                  <a:pt x="661784" y="722270"/>
                </a:cubicBezTo>
                <a:cubicBezTo>
                  <a:pt x="682180" y="752864"/>
                  <a:pt x="655021" y="716859"/>
                  <a:pt x="679574" y="736501"/>
                </a:cubicBezTo>
                <a:cubicBezTo>
                  <a:pt x="688742" y="743835"/>
                  <a:pt x="693341" y="757694"/>
                  <a:pt x="704479" y="761407"/>
                </a:cubicBezTo>
                <a:lnTo>
                  <a:pt x="736501" y="772081"/>
                </a:lnTo>
                <a:lnTo>
                  <a:pt x="747175" y="775639"/>
                </a:lnTo>
                <a:cubicBezTo>
                  <a:pt x="748361" y="779197"/>
                  <a:pt x="747681" y="784133"/>
                  <a:pt x="750733" y="786313"/>
                </a:cubicBezTo>
                <a:cubicBezTo>
                  <a:pt x="760501" y="793290"/>
                  <a:pt x="786497" y="795488"/>
                  <a:pt x="796987" y="796987"/>
                </a:cubicBezTo>
                <a:cubicBezTo>
                  <a:pt x="817916" y="803963"/>
                  <a:pt x="800922" y="799074"/>
                  <a:pt x="836125" y="804103"/>
                </a:cubicBezTo>
                <a:cubicBezTo>
                  <a:pt x="843266" y="805123"/>
                  <a:pt x="850356" y="806475"/>
                  <a:pt x="857472" y="807661"/>
                </a:cubicBezTo>
                <a:cubicBezTo>
                  <a:pt x="894640" y="832440"/>
                  <a:pt x="870284" y="821360"/>
                  <a:pt x="935748" y="825451"/>
                </a:cubicBezTo>
                <a:cubicBezTo>
                  <a:pt x="962577" y="834394"/>
                  <a:pt x="929507" y="822330"/>
                  <a:pt x="957096" y="836125"/>
                </a:cubicBezTo>
                <a:cubicBezTo>
                  <a:pt x="960451" y="837802"/>
                  <a:pt x="964323" y="838206"/>
                  <a:pt x="967770" y="839683"/>
                </a:cubicBezTo>
                <a:cubicBezTo>
                  <a:pt x="993818" y="850846"/>
                  <a:pt x="969995" y="843797"/>
                  <a:pt x="996234" y="850357"/>
                </a:cubicBezTo>
                <a:cubicBezTo>
                  <a:pt x="1014024" y="849171"/>
                  <a:pt x="1031883" y="848768"/>
                  <a:pt x="1049603" y="846799"/>
                </a:cubicBezTo>
                <a:cubicBezTo>
                  <a:pt x="1053331" y="846385"/>
                  <a:pt x="1056587" y="843912"/>
                  <a:pt x="1060277" y="843241"/>
                </a:cubicBezTo>
                <a:cubicBezTo>
                  <a:pt x="1069685" y="841531"/>
                  <a:pt x="1079253" y="840869"/>
                  <a:pt x="1088741" y="839683"/>
                </a:cubicBezTo>
                <a:cubicBezTo>
                  <a:pt x="1101787" y="835334"/>
                  <a:pt x="1113647" y="837706"/>
                  <a:pt x="1113647" y="821893"/>
                </a:cubicBezTo>
                <a:lnTo>
                  <a:pt x="1110089" y="81833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044794" y="3756074"/>
            <a:ext cx="885936" cy="569277"/>
          </a:xfrm>
          <a:custGeom>
            <a:avLst/>
            <a:gdLst>
              <a:gd name="connsiteX0" fmla="*/ 0 w 885936"/>
              <a:gd name="connsiteY0" fmla="*/ 533697 h 569277"/>
              <a:gd name="connsiteX1" fmla="*/ 17790 w 885936"/>
              <a:gd name="connsiteY1" fmla="*/ 526581 h 569277"/>
              <a:gd name="connsiteX2" fmla="*/ 21348 w 885936"/>
              <a:gd name="connsiteY2" fmla="*/ 515907 h 569277"/>
              <a:gd name="connsiteX3" fmla="*/ 28464 w 885936"/>
              <a:gd name="connsiteY3" fmla="*/ 505233 h 569277"/>
              <a:gd name="connsiteX4" fmla="*/ 39138 w 885936"/>
              <a:gd name="connsiteY4" fmla="*/ 483885 h 569277"/>
              <a:gd name="connsiteX5" fmla="*/ 49811 w 885936"/>
              <a:gd name="connsiteY5" fmla="*/ 458979 h 569277"/>
              <a:gd name="connsiteX6" fmla="*/ 60485 w 885936"/>
              <a:gd name="connsiteY6" fmla="*/ 437632 h 569277"/>
              <a:gd name="connsiteX7" fmla="*/ 81833 w 885936"/>
              <a:gd name="connsiteY7" fmla="*/ 416284 h 569277"/>
              <a:gd name="connsiteX8" fmla="*/ 96065 w 885936"/>
              <a:gd name="connsiteY8" fmla="*/ 398494 h 569277"/>
              <a:gd name="connsiteX9" fmla="*/ 99623 w 885936"/>
              <a:gd name="connsiteY9" fmla="*/ 387820 h 569277"/>
              <a:gd name="connsiteX10" fmla="*/ 106739 w 885936"/>
              <a:gd name="connsiteY10" fmla="*/ 377146 h 569277"/>
              <a:gd name="connsiteX11" fmla="*/ 110297 w 885936"/>
              <a:gd name="connsiteY11" fmla="*/ 366472 h 569277"/>
              <a:gd name="connsiteX12" fmla="*/ 131645 w 885936"/>
              <a:gd name="connsiteY12" fmla="*/ 330892 h 569277"/>
              <a:gd name="connsiteX13" fmla="*/ 138761 w 885936"/>
              <a:gd name="connsiteY13" fmla="*/ 320218 h 569277"/>
              <a:gd name="connsiteX14" fmla="*/ 160109 w 885936"/>
              <a:gd name="connsiteY14" fmla="*/ 309544 h 569277"/>
              <a:gd name="connsiteX15" fmla="*/ 167225 w 885936"/>
              <a:gd name="connsiteY15" fmla="*/ 273965 h 569277"/>
              <a:gd name="connsiteX16" fmla="*/ 174341 w 885936"/>
              <a:gd name="connsiteY16" fmla="*/ 263291 h 569277"/>
              <a:gd name="connsiteX17" fmla="*/ 181457 w 885936"/>
              <a:gd name="connsiteY17" fmla="*/ 241943 h 569277"/>
              <a:gd name="connsiteX18" fmla="*/ 188573 w 885936"/>
              <a:gd name="connsiteY18" fmla="*/ 220595 h 569277"/>
              <a:gd name="connsiteX19" fmla="*/ 192131 w 885936"/>
              <a:gd name="connsiteY19" fmla="*/ 209921 h 569277"/>
              <a:gd name="connsiteX20" fmla="*/ 206362 w 885936"/>
              <a:gd name="connsiteY20" fmla="*/ 174341 h 569277"/>
              <a:gd name="connsiteX21" fmla="*/ 217036 w 885936"/>
              <a:gd name="connsiteY21" fmla="*/ 152993 h 569277"/>
              <a:gd name="connsiteX22" fmla="*/ 224152 w 885936"/>
              <a:gd name="connsiteY22" fmla="*/ 131646 h 569277"/>
              <a:gd name="connsiteX23" fmla="*/ 227710 w 885936"/>
              <a:gd name="connsiteY23" fmla="*/ 120972 h 569277"/>
              <a:gd name="connsiteX24" fmla="*/ 238384 w 885936"/>
              <a:gd name="connsiteY24" fmla="*/ 71160 h 569277"/>
              <a:gd name="connsiteX25" fmla="*/ 249058 w 885936"/>
              <a:gd name="connsiteY25" fmla="*/ 64044 h 569277"/>
              <a:gd name="connsiteX26" fmla="*/ 252616 w 885936"/>
              <a:gd name="connsiteY26" fmla="*/ 53370 h 569277"/>
              <a:gd name="connsiteX27" fmla="*/ 281080 w 885936"/>
              <a:gd name="connsiteY27" fmla="*/ 28464 h 569277"/>
              <a:gd name="connsiteX28" fmla="*/ 291754 w 885936"/>
              <a:gd name="connsiteY28" fmla="*/ 21348 h 569277"/>
              <a:gd name="connsiteX29" fmla="*/ 298870 w 885936"/>
              <a:gd name="connsiteY29" fmla="*/ 10674 h 569277"/>
              <a:gd name="connsiteX30" fmla="*/ 320218 w 885936"/>
              <a:gd name="connsiteY30" fmla="*/ 0 h 569277"/>
              <a:gd name="connsiteX31" fmla="*/ 355797 w 885936"/>
              <a:gd name="connsiteY31" fmla="*/ 7116 h 569277"/>
              <a:gd name="connsiteX32" fmla="*/ 366471 w 885936"/>
              <a:gd name="connsiteY32" fmla="*/ 14232 h 569277"/>
              <a:gd name="connsiteX33" fmla="*/ 370029 w 885936"/>
              <a:gd name="connsiteY33" fmla="*/ 24906 h 569277"/>
              <a:gd name="connsiteX34" fmla="*/ 380703 w 885936"/>
              <a:gd name="connsiteY34" fmla="*/ 35580 h 569277"/>
              <a:gd name="connsiteX35" fmla="*/ 387819 w 885936"/>
              <a:gd name="connsiteY35" fmla="*/ 46254 h 569277"/>
              <a:gd name="connsiteX36" fmla="*/ 398493 w 885936"/>
              <a:gd name="connsiteY36" fmla="*/ 56928 h 569277"/>
              <a:gd name="connsiteX37" fmla="*/ 412725 w 885936"/>
              <a:gd name="connsiteY37" fmla="*/ 78276 h 569277"/>
              <a:gd name="connsiteX38" fmla="*/ 416283 w 885936"/>
              <a:gd name="connsiteY38" fmla="*/ 92508 h 569277"/>
              <a:gd name="connsiteX39" fmla="*/ 423399 w 885936"/>
              <a:gd name="connsiteY39" fmla="*/ 177899 h 569277"/>
              <a:gd name="connsiteX40" fmla="*/ 430515 w 885936"/>
              <a:gd name="connsiteY40" fmla="*/ 249059 h 569277"/>
              <a:gd name="connsiteX41" fmla="*/ 434073 w 885936"/>
              <a:gd name="connsiteY41" fmla="*/ 259733 h 569277"/>
              <a:gd name="connsiteX42" fmla="*/ 444747 w 885936"/>
              <a:gd name="connsiteY42" fmla="*/ 298870 h 569277"/>
              <a:gd name="connsiteX43" fmla="*/ 448305 w 885936"/>
              <a:gd name="connsiteY43" fmla="*/ 309544 h 569277"/>
              <a:gd name="connsiteX44" fmla="*/ 455421 w 885936"/>
              <a:gd name="connsiteY44" fmla="*/ 320218 h 569277"/>
              <a:gd name="connsiteX45" fmla="*/ 458979 w 885936"/>
              <a:gd name="connsiteY45" fmla="*/ 334450 h 569277"/>
              <a:gd name="connsiteX46" fmla="*/ 473211 w 885936"/>
              <a:gd name="connsiteY46" fmla="*/ 355798 h 569277"/>
              <a:gd name="connsiteX47" fmla="*/ 480327 w 885936"/>
              <a:gd name="connsiteY47" fmla="*/ 366472 h 569277"/>
              <a:gd name="connsiteX48" fmla="*/ 494559 w 885936"/>
              <a:gd name="connsiteY48" fmla="*/ 387820 h 569277"/>
              <a:gd name="connsiteX49" fmla="*/ 512348 w 885936"/>
              <a:gd name="connsiteY49" fmla="*/ 405610 h 569277"/>
              <a:gd name="connsiteX50" fmla="*/ 530138 w 885936"/>
              <a:gd name="connsiteY50" fmla="*/ 426958 h 569277"/>
              <a:gd name="connsiteX51" fmla="*/ 551486 w 885936"/>
              <a:gd name="connsiteY51" fmla="*/ 437632 h 569277"/>
              <a:gd name="connsiteX52" fmla="*/ 565718 w 885936"/>
              <a:gd name="connsiteY52" fmla="*/ 451863 h 569277"/>
              <a:gd name="connsiteX53" fmla="*/ 576392 w 885936"/>
              <a:gd name="connsiteY53" fmla="*/ 458979 h 569277"/>
              <a:gd name="connsiteX54" fmla="*/ 597740 w 885936"/>
              <a:gd name="connsiteY54" fmla="*/ 476769 h 569277"/>
              <a:gd name="connsiteX55" fmla="*/ 619088 w 885936"/>
              <a:gd name="connsiteY55" fmla="*/ 494559 h 569277"/>
              <a:gd name="connsiteX56" fmla="*/ 640436 w 885936"/>
              <a:gd name="connsiteY56" fmla="*/ 508791 h 569277"/>
              <a:gd name="connsiteX57" fmla="*/ 651110 w 885936"/>
              <a:gd name="connsiteY57" fmla="*/ 515907 h 569277"/>
              <a:gd name="connsiteX58" fmla="*/ 683131 w 885936"/>
              <a:gd name="connsiteY58" fmla="*/ 526581 h 569277"/>
              <a:gd name="connsiteX59" fmla="*/ 693805 w 885936"/>
              <a:gd name="connsiteY59" fmla="*/ 530139 h 569277"/>
              <a:gd name="connsiteX60" fmla="*/ 704479 w 885936"/>
              <a:gd name="connsiteY60" fmla="*/ 533697 h 569277"/>
              <a:gd name="connsiteX61" fmla="*/ 718711 w 885936"/>
              <a:gd name="connsiteY61" fmla="*/ 537255 h 569277"/>
              <a:gd name="connsiteX62" fmla="*/ 729385 w 885936"/>
              <a:gd name="connsiteY62" fmla="*/ 540813 h 569277"/>
              <a:gd name="connsiteX63" fmla="*/ 757849 w 885936"/>
              <a:gd name="connsiteY63" fmla="*/ 547929 h 569277"/>
              <a:gd name="connsiteX64" fmla="*/ 789871 w 885936"/>
              <a:gd name="connsiteY64" fmla="*/ 565719 h 569277"/>
              <a:gd name="connsiteX65" fmla="*/ 807660 w 885936"/>
              <a:gd name="connsiteY65" fmla="*/ 569277 h 569277"/>
              <a:gd name="connsiteX66" fmla="*/ 853914 w 885936"/>
              <a:gd name="connsiteY66" fmla="*/ 565719 h 569277"/>
              <a:gd name="connsiteX67" fmla="*/ 885936 w 885936"/>
              <a:gd name="connsiteY67" fmla="*/ 558603 h 56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85936" h="569277">
                <a:moveTo>
                  <a:pt x="0" y="533697"/>
                </a:moveTo>
                <a:cubicBezTo>
                  <a:pt x="5930" y="531325"/>
                  <a:pt x="12884" y="530670"/>
                  <a:pt x="17790" y="526581"/>
                </a:cubicBezTo>
                <a:cubicBezTo>
                  <a:pt x="20671" y="524180"/>
                  <a:pt x="19671" y="519262"/>
                  <a:pt x="21348" y="515907"/>
                </a:cubicBezTo>
                <a:cubicBezTo>
                  <a:pt x="23260" y="512082"/>
                  <a:pt x="26552" y="509058"/>
                  <a:pt x="28464" y="505233"/>
                </a:cubicBezTo>
                <a:cubicBezTo>
                  <a:pt x="43195" y="475772"/>
                  <a:pt x="18745" y="514475"/>
                  <a:pt x="39138" y="483885"/>
                </a:cubicBezTo>
                <a:cubicBezTo>
                  <a:pt x="47477" y="458862"/>
                  <a:pt x="36627" y="489742"/>
                  <a:pt x="49811" y="458979"/>
                </a:cubicBezTo>
                <a:cubicBezTo>
                  <a:pt x="54928" y="447040"/>
                  <a:pt x="51053" y="448242"/>
                  <a:pt x="60485" y="437632"/>
                </a:cubicBezTo>
                <a:cubicBezTo>
                  <a:pt x="67171" y="430111"/>
                  <a:pt x="81833" y="416284"/>
                  <a:pt x="81833" y="416284"/>
                </a:cubicBezTo>
                <a:cubicBezTo>
                  <a:pt x="90776" y="389455"/>
                  <a:pt x="77672" y="421485"/>
                  <a:pt x="96065" y="398494"/>
                </a:cubicBezTo>
                <a:cubicBezTo>
                  <a:pt x="98408" y="395565"/>
                  <a:pt x="97946" y="391175"/>
                  <a:pt x="99623" y="387820"/>
                </a:cubicBezTo>
                <a:cubicBezTo>
                  <a:pt x="101535" y="383995"/>
                  <a:pt x="104827" y="380971"/>
                  <a:pt x="106739" y="377146"/>
                </a:cubicBezTo>
                <a:cubicBezTo>
                  <a:pt x="108416" y="373791"/>
                  <a:pt x="108820" y="369919"/>
                  <a:pt x="110297" y="366472"/>
                </a:cubicBezTo>
                <a:cubicBezTo>
                  <a:pt x="116861" y="351155"/>
                  <a:pt x="121527" y="346068"/>
                  <a:pt x="131645" y="330892"/>
                </a:cubicBezTo>
                <a:cubicBezTo>
                  <a:pt x="134017" y="327334"/>
                  <a:pt x="134704" y="321570"/>
                  <a:pt x="138761" y="320218"/>
                </a:cubicBezTo>
                <a:cubicBezTo>
                  <a:pt x="153492" y="315308"/>
                  <a:pt x="146314" y="318740"/>
                  <a:pt x="160109" y="309544"/>
                </a:cubicBezTo>
                <a:cubicBezTo>
                  <a:pt x="162481" y="297684"/>
                  <a:pt x="160516" y="284028"/>
                  <a:pt x="167225" y="273965"/>
                </a:cubicBezTo>
                <a:cubicBezTo>
                  <a:pt x="169597" y="270407"/>
                  <a:pt x="172604" y="267199"/>
                  <a:pt x="174341" y="263291"/>
                </a:cubicBezTo>
                <a:cubicBezTo>
                  <a:pt x="177387" y="256437"/>
                  <a:pt x="179085" y="249059"/>
                  <a:pt x="181457" y="241943"/>
                </a:cubicBezTo>
                <a:lnTo>
                  <a:pt x="188573" y="220595"/>
                </a:lnTo>
                <a:cubicBezTo>
                  <a:pt x="189759" y="217037"/>
                  <a:pt x="190454" y="213276"/>
                  <a:pt x="192131" y="209921"/>
                </a:cubicBezTo>
                <a:cubicBezTo>
                  <a:pt x="202600" y="188980"/>
                  <a:pt x="197569" y="200721"/>
                  <a:pt x="206362" y="174341"/>
                </a:cubicBezTo>
                <a:cubicBezTo>
                  <a:pt x="219336" y="135418"/>
                  <a:pt x="198645" y="194372"/>
                  <a:pt x="217036" y="152993"/>
                </a:cubicBezTo>
                <a:cubicBezTo>
                  <a:pt x="220082" y="146139"/>
                  <a:pt x="221780" y="138762"/>
                  <a:pt x="224152" y="131646"/>
                </a:cubicBezTo>
                <a:lnTo>
                  <a:pt x="227710" y="120972"/>
                </a:lnTo>
                <a:cubicBezTo>
                  <a:pt x="228086" y="117967"/>
                  <a:pt x="231471" y="75769"/>
                  <a:pt x="238384" y="71160"/>
                </a:cubicBezTo>
                <a:lnTo>
                  <a:pt x="249058" y="64044"/>
                </a:lnTo>
                <a:cubicBezTo>
                  <a:pt x="250244" y="60486"/>
                  <a:pt x="250939" y="56725"/>
                  <a:pt x="252616" y="53370"/>
                </a:cubicBezTo>
                <a:cubicBezTo>
                  <a:pt x="260028" y="38545"/>
                  <a:pt x="265069" y="39138"/>
                  <a:pt x="281080" y="28464"/>
                </a:cubicBezTo>
                <a:lnTo>
                  <a:pt x="291754" y="21348"/>
                </a:lnTo>
                <a:cubicBezTo>
                  <a:pt x="294126" y="17790"/>
                  <a:pt x="295846" y="13698"/>
                  <a:pt x="298870" y="10674"/>
                </a:cubicBezTo>
                <a:cubicBezTo>
                  <a:pt x="305767" y="3777"/>
                  <a:pt x="311537" y="2894"/>
                  <a:pt x="320218" y="0"/>
                </a:cubicBezTo>
                <a:cubicBezTo>
                  <a:pt x="329398" y="1311"/>
                  <a:pt x="345861" y="2148"/>
                  <a:pt x="355797" y="7116"/>
                </a:cubicBezTo>
                <a:cubicBezTo>
                  <a:pt x="359622" y="9028"/>
                  <a:pt x="362913" y="11860"/>
                  <a:pt x="366471" y="14232"/>
                </a:cubicBezTo>
                <a:cubicBezTo>
                  <a:pt x="367657" y="17790"/>
                  <a:pt x="367949" y="21785"/>
                  <a:pt x="370029" y="24906"/>
                </a:cubicBezTo>
                <a:cubicBezTo>
                  <a:pt x="372820" y="29093"/>
                  <a:pt x="377482" y="31714"/>
                  <a:pt x="380703" y="35580"/>
                </a:cubicBezTo>
                <a:cubicBezTo>
                  <a:pt x="383441" y="38865"/>
                  <a:pt x="385081" y="42969"/>
                  <a:pt x="387819" y="46254"/>
                </a:cubicBezTo>
                <a:cubicBezTo>
                  <a:pt x="391040" y="50120"/>
                  <a:pt x="395404" y="52956"/>
                  <a:pt x="398493" y="56928"/>
                </a:cubicBezTo>
                <a:cubicBezTo>
                  <a:pt x="403744" y="63679"/>
                  <a:pt x="412725" y="78276"/>
                  <a:pt x="412725" y="78276"/>
                </a:cubicBezTo>
                <a:cubicBezTo>
                  <a:pt x="413911" y="83020"/>
                  <a:pt x="415893" y="87634"/>
                  <a:pt x="416283" y="92508"/>
                </a:cubicBezTo>
                <a:cubicBezTo>
                  <a:pt x="423362" y="181000"/>
                  <a:pt x="411453" y="142062"/>
                  <a:pt x="423399" y="177899"/>
                </a:cubicBezTo>
                <a:cubicBezTo>
                  <a:pt x="424267" y="187443"/>
                  <a:pt x="428513" y="237048"/>
                  <a:pt x="430515" y="249059"/>
                </a:cubicBezTo>
                <a:cubicBezTo>
                  <a:pt x="431132" y="252758"/>
                  <a:pt x="433163" y="256095"/>
                  <a:pt x="434073" y="259733"/>
                </a:cubicBezTo>
                <a:cubicBezTo>
                  <a:pt x="444131" y="299964"/>
                  <a:pt x="429481" y="253074"/>
                  <a:pt x="444747" y="298870"/>
                </a:cubicBezTo>
                <a:cubicBezTo>
                  <a:pt x="445933" y="302428"/>
                  <a:pt x="446225" y="306423"/>
                  <a:pt x="448305" y="309544"/>
                </a:cubicBezTo>
                <a:lnTo>
                  <a:pt x="455421" y="320218"/>
                </a:lnTo>
                <a:cubicBezTo>
                  <a:pt x="456607" y="324962"/>
                  <a:pt x="456792" y="330076"/>
                  <a:pt x="458979" y="334450"/>
                </a:cubicBezTo>
                <a:cubicBezTo>
                  <a:pt x="462804" y="342099"/>
                  <a:pt x="468467" y="348682"/>
                  <a:pt x="473211" y="355798"/>
                </a:cubicBezTo>
                <a:cubicBezTo>
                  <a:pt x="475583" y="359356"/>
                  <a:pt x="478975" y="362415"/>
                  <a:pt x="480327" y="366472"/>
                </a:cubicBezTo>
                <a:cubicBezTo>
                  <a:pt x="486580" y="385232"/>
                  <a:pt x="479752" y="370050"/>
                  <a:pt x="494559" y="387820"/>
                </a:cubicBezTo>
                <a:cubicBezTo>
                  <a:pt x="509384" y="405611"/>
                  <a:pt x="492778" y="392563"/>
                  <a:pt x="512348" y="405610"/>
                </a:cubicBezTo>
                <a:cubicBezTo>
                  <a:pt x="517599" y="413486"/>
                  <a:pt x="521919" y="421479"/>
                  <a:pt x="530138" y="426958"/>
                </a:cubicBezTo>
                <a:cubicBezTo>
                  <a:pt x="558554" y="445902"/>
                  <a:pt x="522087" y="412434"/>
                  <a:pt x="551486" y="437632"/>
                </a:cubicBezTo>
                <a:cubicBezTo>
                  <a:pt x="556580" y="441998"/>
                  <a:pt x="560624" y="447497"/>
                  <a:pt x="565718" y="451863"/>
                </a:cubicBezTo>
                <a:cubicBezTo>
                  <a:pt x="568965" y="454646"/>
                  <a:pt x="573107" y="456241"/>
                  <a:pt x="576392" y="458979"/>
                </a:cubicBezTo>
                <a:cubicBezTo>
                  <a:pt x="603787" y="481809"/>
                  <a:pt x="571238" y="459101"/>
                  <a:pt x="597740" y="476769"/>
                </a:cubicBezTo>
                <a:cubicBezTo>
                  <a:pt x="609416" y="494282"/>
                  <a:pt x="599025" y="482521"/>
                  <a:pt x="619088" y="494559"/>
                </a:cubicBezTo>
                <a:cubicBezTo>
                  <a:pt x="626422" y="498959"/>
                  <a:pt x="633320" y="504047"/>
                  <a:pt x="640436" y="508791"/>
                </a:cubicBezTo>
                <a:cubicBezTo>
                  <a:pt x="643994" y="511163"/>
                  <a:pt x="647053" y="514555"/>
                  <a:pt x="651110" y="515907"/>
                </a:cubicBezTo>
                <a:lnTo>
                  <a:pt x="683131" y="526581"/>
                </a:lnTo>
                <a:lnTo>
                  <a:pt x="693805" y="530139"/>
                </a:lnTo>
                <a:cubicBezTo>
                  <a:pt x="697363" y="531325"/>
                  <a:pt x="700841" y="532787"/>
                  <a:pt x="704479" y="533697"/>
                </a:cubicBezTo>
                <a:cubicBezTo>
                  <a:pt x="709223" y="534883"/>
                  <a:pt x="714009" y="535912"/>
                  <a:pt x="718711" y="537255"/>
                </a:cubicBezTo>
                <a:cubicBezTo>
                  <a:pt x="722317" y="538285"/>
                  <a:pt x="725767" y="539826"/>
                  <a:pt x="729385" y="540813"/>
                </a:cubicBezTo>
                <a:cubicBezTo>
                  <a:pt x="738820" y="543386"/>
                  <a:pt x="757849" y="547929"/>
                  <a:pt x="757849" y="547929"/>
                </a:cubicBezTo>
                <a:cubicBezTo>
                  <a:pt x="773750" y="558530"/>
                  <a:pt x="774841" y="561961"/>
                  <a:pt x="789871" y="565719"/>
                </a:cubicBezTo>
                <a:cubicBezTo>
                  <a:pt x="795738" y="567186"/>
                  <a:pt x="801730" y="568091"/>
                  <a:pt x="807660" y="569277"/>
                </a:cubicBezTo>
                <a:cubicBezTo>
                  <a:pt x="823078" y="568091"/>
                  <a:pt x="838527" y="567258"/>
                  <a:pt x="853914" y="565719"/>
                </a:cubicBezTo>
                <a:cubicBezTo>
                  <a:pt x="878496" y="563261"/>
                  <a:pt x="872252" y="565445"/>
                  <a:pt x="885936" y="55860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26679" y="1678914"/>
            <a:ext cx="1556836" cy="369332"/>
          </a:xfrm>
          <a:prstGeom prst="rect">
            <a:avLst/>
          </a:prstGeom>
          <a:noFill/>
        </p:spPr>
        <p:txBody>
          <a:bodyPr wrap="none" rtlCol="0">
            <a:spAutoFit/>
          </a:bodyPr>
          <a:lstStyle/>
          <a:p>
            <a:r>
              <a:rPr lang="en-US" dirty="0" smtClean="0"/>
              <a:t>Clean Marine</a:t>
            </a:r>
            <a:endParaRPr lang="en-US" dirty="0"/>
          </a:p>
        </p:txBody>
      </p:sp>
      <p:sp>
        <p:nvSpPr>
          <p:cNvPr id="16" name="TextBox 15"/>
          <p:cNvSpPr txBox="1"/>
          <p:nvPr/>
        </p:nvSpPr>
        <p:spPr>
          <a:xfrm>
            <a:off x="5574362" y="1678914"/>
            <a:ext cx="2198038" cy="369332"/>
          </a:xfrm>
          <a:prstGeom prst="rect">
            <a:avLst/>
          </a:prstGeom>
          <a:noFill/>
        </p:spPr>
        <p:txBody>
          <a:bodyPr wrap="none" rtlCol="0">
            <a:spAutoFit/>
          </a:bodyPr>
          <a:lstStyle/>
          <a:p>
            <a:r>
              <a:rPr lang="en-US" dirty="0" smtClean="0"/>
              <a:t>Polluted continental</a:t>
            </a:r>
            <a:endParaRPr lang="en-US" dirty="0"/>
          </a:p>
        </p:txBody>
      </p:sp>
      <p:sp>
        <p:nvSpPr>
          <p:cNvPr id="17" name="TextBox 16"/>
          <p:cNvSpPr txBox="1"/>
          <p:nvPr/>
        </p:nvSpPr>
        <p:spPr>
          <a:xfrm>
            <a:off x="669796" y="762000"/>
            <a:ext cx="8088766" cy="646331"/>
          </a:xfrm>
          <a:prstGeom prst="rect">
            <a:avLst/>
          </a:prstGeom>
          <a:noFill/>
        </p:spPr>
        <p:txBody>
          <a:bodyPr wrap="square" rtlCol="0">
            <a:spAutoFit/>
          </a:bodyPr>
          <a:lstStyle/>
          <a:p>
            <a:r>
              <a:rPr lang="en-US" dirty="0"/>
              <a:t>L</a:t>
            </a:r>
            <a:r>
              <a:rPr lang="en-US" dirty="0" smtClean="0"/>
              <a:t>ag autocorrelation relationships for aerosol number concentration at Cape Grim (clean marine site) and </a:t>
            </a:r>
            <a:r>
              <a:rPr lang="en-US" dirty="0" err="1" smtClean="0"/>
              <a:t>Melpitz</a:t>
            </a:r>
            <a:r>
              <a:rPr lang="en-US" dirty="0" smtClean="0"/>
              <a:t> (polluted continental site)</a:t>
            </a:r>
            <a:endParaRPr lang="en-US" dirty="0"/>
          </a:p>
        </p:txBody>
      </p:sp>
      <p:cxnSp>
        <p:nvCxnSpPr>
          <p:cNvPr id="19" name="Straight Connector 18"/>
          <p:cNvCxnSpPr/>
          <p:nvPr/>
        </p:nvCxnSpPr>
        <p:spPr>
          <a:xfrm>
            <a:off x="3779057" y="2688717"/>
            <a:ext cx="2991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76403" y="2877693"/>
            <a:ext cx="2991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99437" y="4505325"/>
            <a:ext cx="1957587" cy="276999"/>
          </a:xfrm>
          <a:prstGeom prst="rect">
            <a:avLst/>
          </a:prstGeom>
          <a:noFill/>
        </p:spPr>
        <p:txBody>
          <a:bodyPr wrap="none" rtlCol="0">
            <a:spAutoFit/>
          </a:bodyPr>
          <a:lstStyle/>
          <a:p>
            <a:r>
              <a:rPr lang="en-US" sz="1200" dirty="0" smtClean="0"/>
              <a:t>(</a:t>
            </a:r>
            <a:r>
              <a:rPr lang="en-US" sz="1200" dirty="0" err="1" smtClean="0"/>
              <a:t>Heintzenberg</a:t>
            </a:r>
            <a:r>
              <a:rPr lang="en-US" sz="1200" dirty="0" smtClean="0"/>
              <a:t> et al, 2004)</a:t>
            </a:r>
            <a:endParaRPr lang="en-US" sz="1200" dirty="0"/>
          </a:p>
        </p:txBody>
      </p:sp>
      <p:sp>
        <p:nvSpPr>
          <p:cNvPr id="27" name="TextBox 26"/>
          <p:cNvSpPr txBox="1"/>
          <p:nvPr/>
        </p:nvSpPr>
        <p:spPr>
          <a:xfrm>
            <a:off x="862012" y="5410200"/>
            <a:ext cx="7404591" cy="923330"/>
          </a:xfrm>
          <a:prstGeom prst="rect">
            <a:avLst/>
          </a:prstGeom>
          <a:noFill/>
        </p:spPr>
        <p:txBody>
          <a:bodyPr wrap="none" rtlCol="0">
            <a:spAutoFit/>
          </a:bodyPr>
          <a:lstStyle/>
          <a:p>
            <a:r>
              <a:rPr lang="en-US" dirty="0" smtClean="0"/>
              <a:t>Autocorrelation can be strong function of site characteristics.</a:t>
            </a:r>
          </a:p>
          <a:p>
            <a:r>
              <a:rPr lang="en-US" dirty="0" smtClean="0"/>
              <a:t>Autocorrelation may provide information about atmospheric processes.</a:t>
            </a:r>
          </a:p>
          <a:p>
            <a:r>
              <a:rPr lang="en-US" dirty="0"/>
              <a:t>Peaks at 24 and 48 h indicate diurnal </a:t>
            </a:r>
            <a:r>
              <a:rPr lang="en-US" dirty="0" smtClean="0"/>
              <a:t>variations</a:t>
            </a:r>
            <a:r>
              <a:rPr lang="en-US" dirty="0"/>
              <a:t>.</a:t>
            </a:r>
          </a:p>
        </p:txBody>
      </p:sp>
      <p:sp>
        <p:nvSpPr>
          <p:cNvPr id="28" name="TextBox 27"/>
          <p:cNvSpPr txBox="1"/>
          <p:nvPr/>
        </p:nvSpPr>
        <p:spPr>
          <a:xfrm>
            <a:off x="2469207" y="57065"/>
            <a:ext cx="4427302" cy="523220"/>
          </a:xfrm>
          <a:prstGeom prst="rect">
            <a:avLst/>
          </a:prstGeom>
          <a:noFill/>
        </p:spPr>
        <p:txBody>
          <a:bodyPr wrap="none" rtlCol="0">
            <a:spAutoFit/>
          </a:bodyPr>
          <a:lstStyle/>
          <a:p>
            <a:r>
              <a:rPr lang="en-US" sz="2800" b="1" u="sng" dirty="0" smtClean="0">
                <a:latin typeface="Arial" panose="020B0604020202020204" pitchFamily="34" charset="0"/>
                <a:cs typeface="Arial" panose="020B0604020202020204" pitchFamily="34" charset="0"/>
              </a:rPr>
              <a:t>Autocorrelation Analysis</a:t>
            </a:r>
            <a:endParaRPr lang="en-US" sz="2800" b="1" u="sng" dirty="0">
              <a:latin typeface="Arial" panose="020B0604020202020204" pitchFamily="34" charset="0"/>
              <a:cs typeface="Arial" panose="020B0604020202020204" pitchFamily="34" charset="0"/>
            </a:endParaRPr>
          </a:p>
        </p:txBody>
      </p:sp>
      <p:grpSp>
        <p:nvGrpSpPr>
          <p:cNvPr id="33" name="Group 32"/>
          <p:cNvGrpSpPr/>
          <p:nvPr/>
        </p:nvGrpSpPr>
        <p:grpSpPr>
          <a:xfrm>
            <a:off x="5216424" y="2025066"/>
            <a:ext cx="2720409" cy="1853114"/>
            <a:chOff x="5216424" y="2025066"/>
            <a:chExt cx="2720409" cy="1853114"/>
          </a:xfrm>
        </p:grpSpPr>
        <p:sp>
          <p:nvSpPr>
            <p:cNvPr id="10" name="Freeform 9"/>
            <p:cNvSpPr/>
            <p:nvPr/>
          </p:nvSpPr>
          <p:spPr>
            <a:xfrm>
              <a:off x="6060439" y="3207220"/>
              <a:ext cx="613077" cy="301996"/>
            </a:xfrm>
            <a:custGeom>
              <a:avLst/>
              <a:gdLst>
                <a:gd name="connsiteX0" fmla="*/ 0 w 585537"/>
                <a:gd name="connsiteY0" fmla="*/ 0 h 268705"/>
                <a:gd name="connsiteX1" fmla="*/ 20053 w 585537"/>
                <a:gd name="connsiteY1" fmla="*/ 12031 h 268705"/>
                <a:gd name="connsiteX2" fmla="*/ 44116 w 585537"/>
                <a:gd name="connsiteY2" fmla="*/ 20052 h 268705"/>
                <a:gd name="connsiteX3" fmla="*/ 64168 w 585537"/>
                <a:gd name="connsiteY3" fmla="*/ 32084 h 268705"/>
                <a:gd name="connsiteX4" fmla="*/ 76200 w 585537"/>
                <a:gd name="connsiteY4" fmla="*/ 40105 h 268705"/>
                <a:gd name="connsiteX5" fmla="*/ 88232 w 585537"/>
                <a:gd name="connsiteY5" fmla="*/ 44116 h 268705"/>
                <a:gd name="connsiteX6" fmla="*/ 116305 w 585537"/>
                <a:gd name="connsiteY6" fmla="*/ 56147 h 268705"/>
                <a:gd name="connsiteX7" fmla="*/ 124326 w 585537"/>
                <a:gd name="connsiteY7" fmla="*/ 68179 h 268705"/>
                <a:gd name="connsiteX8" fmla="*/ 140368 w 585537"/>
                <a:gd name="connsiteY8" fmla="*/ 72189 h 268705"/>
                <a:gd name="connsiteX9" fmla="*/ 176463 w 585537"/>
                <a:gd name="connsiteY9" fmla="*/ 76200 h 268705"/>
                <a:gd name="connsiteX10" fmla="*/ 200526 w 585537"/>
                <a:gd name="connsiteY10" fmla="*/ 88231 h 268705"/>
                <a:gd name="connsiteX11" fmla="*/ 212558 w 585537"/>
                <a:gd name="connsiteY11" fmla="*/ 96252 h 268705"/>
                <a:gd name="connsiteX12" fmla="*/ 236621 w 585537"/>
                <a:gd name="connsiteY12" fmla="*/ 104274 h 268705"/>
                <a:gd name="connsiteX13" fmla="*/ 248653 w 585537"/>
                <a:gd name="connsiteY13" fmla="*/ 108284 h 268705"/>
                <a:gd name="connsiteX14" fmla="*/ 260684 w 585537"/>
                <a:gd name="connsiteY14" fmla="*/ 112295 h 268705"/>
                <a:gd name="connsiteX15" fmla="*/ 288758 w 585537"/>
                <a:gd name="connsiteY15" fmla="*/ 120316 h 268705"/>
                <a:gd name="connsiteX16" fmla="*/ 312821 w 585537"/>
                <a:gd name="connsiteY16" fmla="*/ 140368 h 268705"/>
                <a:gd name="connsiteX17" fmla="*/ 340895 w 585537"/>
                <a:gd name="connsiteY17" fmla="*/ 148389 h 268705"/>
                <a:gd name="connsiteX18" fmla="*/ 344905 w 585537"/>
                <a:gd name="connsiteY18" fmla="*/ 160421 h 268705"/>
                <a:gd name="connsiteX19" fmla="*/ 381000 w 585537"/>
                <a:gd name="connsiteY19" fmla="*/ 172452 h 268705"/>
                <a:gd name="connsiteX20" fmla="*/ 393032 w 585537"/>
                <a:gd name="connsiteY20" fmla="*/ 176463 h 268705"/>
                <a:gd name="connsiteX21" fmla="*/ 417095 w 585537"/>
                <a:gd name="connsiteY21" fmla="*/ 192505 h 268705"/>
                <a:gd name="connsiteX22" fmla="*/ 465221 w 585537"/>
                <a:gd name="connsiteY22" fmla="*/ 200526 h 268705"/>
                <a:gd name="connsiteX23" fmla="*/ 473242 w 585537"/>
                <a:gd name="connsiteY23" fmla="*/ 212558 h 268705"/>
                <a:gd name="connsiteX24" fmla="*/ 497305 w 585537"/>
                <a:gd name="connsiteY24" fmla="*/ 220579 h 268705"/>
                <a:gd name="connsiteX25" fmla="*/ 509337 w 585537"/>
                <a:gd name="connsiteY25" fmla="*/ 232610 h 268705"/>
                <a:gd name="connsiteX26" fmla="*/ 533400 w 585537"/>
                <a:gd name="connsiteY26" fmla="*/ 240631 h 268705"/>
                <a:gd name="connsiteX27" fmla="*/ 545432 w 585537"/>
                <a:gd name="connsiteY27" fmla="*/ 244642 h 268705"/>
                <a:gd name="connsiteX28" fmla="*/ 569495 w 585537"/>
                <a:gd name="connsiteY28" fmla="*/ 260684 h 268705"/>
                <a:gd name="connsiteX29" fmla="*/ 585537 w 585537"/>
                <a:gd name="connsiteY29" fmla="*/ 268705 h 26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5537" h="268705">
                  <a:moveTo>
                    <a:pt x="0" y="0"/>
                  </a:moveTo>
                  <a:cubicBezTo>
                    <a:pt x="6684" y="4010"/>
                    <a:pt x="12957" y="8805"/>
                    <a:pt x="20053" y="12031"/>
                  </a:cubicBezTo>
                  <a:cubicBezTo>
                    <a:pt x="27750" y="15530"/>
                    <a:pt x="44116" y="20052"/>
                    <a:pt x="44116" y="20052"/>
                  </a:cubicBezTo>
                  <a:cubicBezTo>
                    <a:pt x="59782" y="35720"/>
                    <a:pt x="43345" y="21673"/>
                    <a:pt x="64168" y="32084"/>
                  </a:cubicBezTo>
                  <a:cubicBezTo>
                    <a:pt x="68479" y="34240"/>
                    <a:pt x="71889" y="37949"/>
                    <a:pt x="76200" y="40105"/>
                  </a:cubicBezTo>
                  <a:cubicBezTo>
                    <a:pt x="79981" y="41996"/>
                    <a:pt x="84346" y="42451"/>
                    <a:pt x="88232" y="44116"/>
                  </a:cubicBezTo>
                  <a:cubicBezTo>
                    <a:pt x="122914" y="58980"/>
                    <a:pt x="88096" y="46745"/>
                    <a:pt x="116305" y="56147"/>
                  </a:cubicBezTo>
                  <a:cubicBezTo>
                    <a:pt x="118979" y="60158"/>
                    <a:pt x="120315" y="65505"/>
                    <a:pt x="124326" y="68179"/>
                  </a:cubicBezTo>
                  <a:cubicBezTo>
                    <a:pt x="128912" y="71236"/>
                    <a:pt x="134920" y="71351"/>
                    <a:pt x="140368" y="72189"/>
                  </a:cubicBezTo>
                  <a:cubicBezTo>
                    <a:pt x="152333" y="74030"/>
                    <a:pt x="164431" y="74863"/>
                    <a:pt x="176463" y="76200"/>
                  </a:cubicBezTo>
                  <a:cubicBezTo>
                    <a:pt x="210947" y="99188"/>
                    <a:pt x="167317" y="71627"/>
                    <a:pt x="200526" y="88231"/>
                  </a:cubicBezTo>
                  <a:cubicBezTo>
                    <a:pt x="204837" y="90387"/>
                    <a:pt x="208153" y="94294"/>
                    <a:pt x="212558" y="96252"/>
                  </a:cubicBezTo>
                  <a:cubicBezTo>
                    <a:pt x="220284" y="99686"/>
                    <a:pt x="228600" y="101600"/>
                    <a:pt x="236621" y="104274"/>
                  </a:cubicBezTo>
                  <a:lnTo>
                    <a:pt x="248653" y="108284"/>
                  </a:lnTo>
                  <a:cubicBezTo>
                    <a:pt x="252663" y="109621"/>
                    <a:pt x="256583" y="111270"/>
                    <a:pt x="260684" y="112295"/>
                  </a:cubicBezTo>
                  <a:cubicBezTo>
                    <a:pt x="265828" y="113581"/>
                    <a:pt x="283001" y="117438"/>
                    <a:pt x="288758" y="120316"/>
                  </a:cubicBezTo>
                  <a:cubicBezTo>
                    <a:pt x="314998" y="133437"/>
                    <a:pt x="286213" y="122630"/>
                    <a:pt x="312821" y="140368"/>
                  </a:cubicBezTo>
                  <a:cubicBezTo>
                    <a:pt x="316276" y="142671"/>
                    <a:pt x="338752" y="147853"/>
                    <a:pt x="340895" y="148389"/>
                  </a:cubicBezTo>
                  <a:cubicBezTo>
                    <a:pt x="342232" y="152400"/>
                    <a:pt x="341465" y="157964"/>
                    <a:pt x="344905" y="160421"/>
                  </a:cubicBezTo>
                  <a:cubicBezTo>
                    <a:pt x="344910" y="160425"/>
                    <a:pt x="374981" y="170446"/>
                    <a:pt x="381000" y="172452"/>
                  </a:cubicBezTo>
                  <a:cubicBezTo>
                    <a:pt x="385011" y="173789"/>
                    <a:pt x="389514" y="174118"/>
                    <a:pt x="393032" y="176463"/>
                  </a:cubicBezTo>
                  <a:cubicBezTo>
                    <a:pt x="401053" y="181810"/>
                    <a:pt x="407586" y="190920"/>
                    <a:pt x="417095" y="192505"/>
                  </a:cubicBezTo>
                  <a:lnTo>
                    <a:pt x="465221" y="200526"/>
                  </a:lnTo>
                  <a:cubicBezTo>
                    <a:pt x="467895" y="204537"/>
                    <a:pt x="469155" y="210003"/>
                    <a:pt x="473242" y="212558"/>
                  </a:cubicBezTo>
                  <a:cubicBezTo>
                    <a:pt x="480412" y="217039"/>
                    <a:pt x="497305" y="220579"/>
                    <a:pt x="497305" y="220579"/>
                  </a:cubicBezTo>
                  <a:cubicBezTo>
                    <a:pt x="501316" y="224589"/>
                    <a:pt x="504379" y="229856"/>
                    <a:pt x="509337" y="232610"/>
                  </a:cubicBezTo>
                  <a:cubicBezTo>
                    <a:pt x="516728" y="236716"/>
                    <a:pt x="525379" y="237957"/>
                    <a:pt x="533400" y="240631"/>
                  </a:cubicBezTo>
                  <a:cubicBezTo>
                    <a:pt x="537411" y="241968"/>
                    <a:pt x="541914" y="242297"/>
                    <a:pt x="545432" y="244642"/>
                  </a:cubicBezTo>
                  <a:cubicBezTo>
                    <a:pt x="553453" y="249989"/>
                    <a:pt x="560350" y="257635"/>
                    <a:pt x="569495" y="260684"/>
                  </a:cubicBezTo>
                  <a:cubicBezTo>
                    <a:pt x="583320" y="265293"/>
                    <a:pt x="578536" y="261706"/>
                    <a:pt x="585537" y="268705"/>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605701" y="3458991"/>
              <a:ext cx="1331132" cy="419189"/>
            </a:xfrm>
            <a:custGeom>
              <a:avLst/>
              <a:gdLst>
                <a:gd name="connsiteX0" fmla="*/ 0 w 1271337"/>
                <a:gd name="connsiteY0" fmla="*/ 0 h 372979"/>
                <a:gd name="connsiteX1" fmla="*/ 32084 w 1271337"/>
                <a:gd name="connsiteY1" fmla="*/ 12031 h 372979"/>
                <a:gd name="connsiteX2" fmla="*/ 48126 w 1271337"/>
                <a:gd name="connsiteY2" fmla="*/ 16042 h 372979"/>
                <a:gd name="connsiteX3" fmla="*/ 88231 w 1271337"/>
                <a:gd name="connsiteY3" fmla="*/ 28073 h 372979"/>
                <a:gd name="connsiteX4" fmla="*/ 116305 w 1271337"/>
                <a:gd name="connsiteY4" fmla="*/ 32084 h 372979"/>
                <a:gd name="connsiteX5" fmla="*/ 140368 w 1271337"/>
                <a:gd name="connsiteY5" fmla="*/ 40105 h 372979"/>
                <a:gd name="connsiteX6" fmla="*/ 148389 w 1271337"/>
                <a:gd name="connsiteY6" fmla="*/ 52136 h 372979"/>
                <a:gd name="connsiteX7" fmla="*/ 172452 w 1271337"/>
                <a:gd name="connsiteY7" fmla="*/ 56147 h 372979"/>
                <a:gd name="connsiteX8" fmla="*/ 184484 w 1271337"/>
                <a:gd name="connsiteY8" fmla="*/ 64168 h 372979"/>
                <a:gd name="connsiteX9" fmla="*/ 224589 w 1271337"/>
                <a:gd name="connsiteY9" fmla="*/ 76200 h 372979"/>
                <a:gd name="connsiteX10" fmla="*/ 264694 w 1271337"/>
                <a:gd name="connsiteY10" fmla="*/ 92242 h 372979"/>
                <a:gd name="connsiteX11" fmla="*/ 288758 w 1271337"/>
                <a:gd name="connsiteY11" fmla="*/ 100263 h 372979"/>
                <a:gd name="connsiteX12" fmla="*/ 316831 w 1271337"/>
                <a:gd name="connsiteY12" fmla="*/ 116305 h 372979"/>
                <a:gd name="connsiteX13" fmla="*/ 340894 w 1271337"/>
                <a:gd name="connsiteY13" fmla="*/ 128336 h 372979"/>
                <a:gd name="connsiteX14" fmla="*/ 376989 w 1271337"/>
                <a:gd name="connsiteY14" fmla="*/ 144379 h 372979"/>
                <a:gd name="connsiteX15" fmla="*/ 409073 w 1271337"/>
                <a:gd name="connsiteY15" fmla="*/ 160421 h 372979"/>
                <a:gd name="connsiteX16" fmla="*/ 445168 w 1271337"/>
                <a:gd name="connsiteY16" fmla="*/ 172452 h 372979"/>
                <a:gd name="connsiteX17" fmla="*/ 457200 w 1271337"/>
                <a:gd name="connsiteY17" fmla="*/ 176463 h 372979"/>
                <a:gd name="connsiteX18" fmla="*/ 493294 w 1271337"/>
                <a:gd name="connsiteY18" fmla="*/ 188494 h 372979"/>
                <a:gd name="connsiteX19" fmla="*/ 517358 w 1271337"/>
                <a:gd name="connsiteY19" fmla="*/ 196515 h 372979"/>
                <a:gd name="connsiteX20" fmla="*/ 529389 w 1271337"/>
                <a:gd name="connsiteY20" fmla="*/ 204536 h 372979"/>
                <a:gd name="connsiteX21" fmla="*/ 553452 w 1271337"/>
                <a:gd name="connsiteY21" fmla="*/ 212557 h 372979"/>
                <a:gd name="connsiteX22" fmla="*/ 581526 w 1271337"/>
                <a:gd name="connsiteY22" fmla="*/ 224589 h 372979"/>
                <a:gd name="connsiteX23" fmla="*/ 605589 w 1271337"/>
                <a:gd name="connsiteY23" fmla="*/ 232610 h 372979"/>
                <a:gd name="connsiteX24" fmla="*/ 617621 w 1271337"/>
                <a:gd name="connsiteY24" fmla="*/ 236621 h 372979"/>
                <a:gd name="connsiteX25" fmla="*/ 637673 w 1271337"/>
                <a:gd name="connsiteY25" fmla="*/ 240631 h 372979"/>
                <a:gd name="connsiteX26" fmla="*/ 677779 w 1271337"/>
                <a:gd name="connsiteY26" fmla="*/ 252663 h 372979"/>
                <a:gd name="connsiteX27" fmla="*/ 689810 w 1271337"/>
                <a:gd name="connsiteY27" fmla="*/ 256673 h 372979"/>
                <a:gd name="connsiteX28" fmla="*/ 705852 w 1271337"/>
                <a:gd name="connsiteY28" fmla="*/ 260684 h 372979"/>
                <a:gd name="connsiteX29" fmla="*/ 741947 w 1271337"/>
                <a:gd name="connsiteY29" fmla="*/ 276726 h 372979"/>
                <a:gd name="connsiteX30" fmla="*/ 753979 w 1271337"/>
                <a:gd name="connsiteY30" fmla="*/ 280736 h 372979"/>
                <a:gd name="connsiteX31" fmla="*/ 782052 w 1271337"/>
                <a:gd name="connsiteY31" fmla="*/ 288757 h 372979"/>
                <a:gd name="connsiteX32" fmla="*/ 814137 w 1271337"/>
                <a:gd name="connsiteY32" fmla="*/ 292768 h 372979"/>
                <a:gd name="connsiteX33" fmla="*/ 834189 w 1271337"/>
                <a:gd name="connsiteY33" fmla="*/ 296779 h 372979"/>
                <a:gd name="connsiteX34" fmla="*/ 874294 w 1271337"/>
                <a:gd name="connsiteY34" fmla="*/ 300789 h 372979"/>
                <a:gd name="connsiteX35" fmla="*/ 918410 w 1271337"/>
                <a:gd name="connsiteY35" fmla="*/ 308810 h 372979"/>
                <a:gd name="connsiteX36" fmla="*/ 954505 w 1271337"/>
                <a:gd name="connsiteY36" fmla="*/ 312821 h 372979"/>
                <a:gd name="connsiteX37" fmla="*/ 982579 w 1271337"/>
                <a:gd name="connsiteY37" fmla="*/ 320842 h 372979"/>
                <a:gd name="connsiteX38" fmla="*/ 1006642 w 1271337"/>
                <a:gd name="connsiteY38" fmla="*/ 328863 h 372979"/>
                <a:gd name="connsiteX39" fmla="*/ 1034716 w 1271337"/>
                <a:gd name="connsiteY39" fmla="*/ 340894 h 372979"/>
                <a:gd name="connsiteX40" fmla="*/ 1070810 w 1271337"/>
                <a:gd name="connsiteY40" fmla="*/ 352926 h 372979"/>
                <a:gd name="connsiteX41" fmla="*/ 1082842 w 1271337"/>
                <a:gd name="connsiteY41" fmla="*/ 356936 h 372979"/>
                <a:gd name="connsiteX42" fmla="*/ 1191126 w 1271337"/>
                <a:gd name="connsiteY42" fmla="*/ 360947 h 372979"/>
                <a:gd name="connsiteX43" fmla="*/ 1215189 w 1271337"/>
                <a:gd name="connsiteY43" fmla="*/ 364957 h 372979"/>
                <a:gd name="connsiteX44" fmla="*/ 1271337 w 1271337"/>
                <a:gd name="connsiteY44" fmla="*/ 372979 h 37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71337" h="372979">
                  <a:moveTo>
                    <a:pt x="0" y="0"/>
                  </a:moveTo>
                  <a:cubicBezTo>
                    <a:pt x="10610" y="4244"/>
                    <a:pt x="21072" y="8885"/>
                    <a:pt x="32084" y="12031"/>
                  </a:cubicBezTo>
                  <a:cubicBezTo>
                    <a:pt x="37384" y="13545"/>
                    <a:pt x="42847" y="14458"/>
                    <a:pt x="48126" y="16042"/>
                  </a:cubicBezTo>
                  <a:cubicBezTo>
                    <a:pt x="64232" y="20874"/>
                    <a:pt x="72583" y="25228"/>
                    <a:pt x="88231" y="28073"/>
                  </a:cubicBezTo>
                  <a:cubicBezTo>
                    <a:pt x="97532" y="29764"/>
                    <a:pt x="106947" y="30747"/>
                    <a:pt x="116305" y="32084"/>
                  </a:cubicBezTo>
                  <a:cubicBezTo>
                    <a:pt x="124326" y="34758"/>
                    <a:pt x="135678" y="33070"/>
                    <a:pt x="140368" y="40105"/>
                  </a:cubicBezTo>
                  <a:cubicBezTo>
                    <a:pt x="143042" y="44115"/>
                    <a:pt x="144078" y="49980"/>
                    <a:pt x="148389" y="52136"/>
                  </a:cubicBezTo>
                  <a:cubicBezTo>
                    <a:pt x="155662" y="55773"/>
                    <a:pt x="164431" y="54810"/>
                    <a:pt x="172452" y="56147"/>
                  </a:cubicBezTo>
                  <a:cubicBezTo>
                    <a:pt x="176463" y="58821"/>
                    <a:pt x="180054" y="62269"/>
                    <a:pt x="184484" y="64168"/>
                  </a:cubicBezTo>
                  <a:cubicBezTo>
                    <a:pt x="224777" y="81437"/>
                    <a:pt x="170680" y="49246"/>
                    <a:pt x="224589" y="76200"/>
                  </a:cubicBezTo>
                  <a:cubicBezTo>
                    <a:pt x="248191" y="88001"/>
                    <a:pt x="234963" y="82332"/>
                    <a:pt x="264694" y="92242"/>
                  </a:cubicBezTo>
                  <a:cubicBezTo>
                    <a:pt x="264699" y="92244"/>
                    <a:pt x="288754" y="100260"/>
                    <a:pt x="288758" y="100263"/>
                  </a:cubicBezTo>
                  <a:cubicBezTo>
                    <a:pt x="318063" y="119801"/>
                    <a:pt x="281221" y="95957"/>
                    <a:pt x="316831" y="116305"/>
                  </a:cubicBezTo>
                  <a:cubicBezTo>
                    <a:pt x="338598" y="128743"/>
                    <a:pt x="318837" y="120984"/>
                    <a:pt x="340894" y="128336"/>
                  </a:cubicBezTo>
                  <a:cubicBezTo>
                    <a:pt x="376285" y="151929"/>
                    <a:pt x="319720" y="115744"/>
                    <a:pt x="376989" y="144379"/>
                  </a:cubicBezTo>
                  <a:cubicBezTo>
                    <a:pt x="387684" y="149726"/>
                    <a:pt x="397730" y="156640"/>
                    <a:pt x="409073" y="160421"/>
                  </a:cubicBezTo>
                  <a:lnTo>
                    <a:pt x="445168" y="172452"/>
                  </a:lnTo>
                  <a:cubicBezTo>
                    <a:pt x="449179" y="173789"/>
                    <a:pt x="453419" y="174572"/>
                    <a:pt x="457200" y="176463"/>
                  </a:cubicBezTo>
                  <a:cubicBezTo>
                    <a:pt x="486612" y="191169"/>
                    <a:pt x="459087" y="179165"/>
                    <a:pt x="493294" y="188494"/>
                  </a:cubicBezTo>
                  <a:cubicBezTo>
                    <a:pt x="501451" y="190719"/>
                    <a:pt x="517358" y="196515"/>
                    <a:pt x="517358" y="196515"/>
                  </a:cubicBezTo>
                  <a:cubicBezTo>
                    <a:pt x="521368" y="199189"/>
                    <a:pt x="524985" y="202578"/>
                    <a:pt x="529389" y="204536"/>
                  </a:cubicBezTo>
                  <a:cubicBezTo>
                    <a:pt x="537115" y="207970"/>
                    <a:pt x="553452" y="212557"/>
                    <a:pt x="553452" y="212557"/>
                  </a:cubicBezTo>
                  <a:cubicBezTo>
                    <a:pt x="572541" y="225284"/>
                    <a:pt x="557982" y="217526"/>
                    <a:pt x="581526" y="224589"/>
                  </a:cubicBezTo>
                  <a:cubicBezTo>
                    <a:pt x="589624" y="227018"/>
                    <a:pt x="597568" y="229936"/>
                    <a:pt x="605589" y="232610"/>
                  </a:cubicBezTo>
                  <a:cubicBezTo>
                    <a:pt x="609600" y="233947"/>
                    <a:pt x="613475" y="235792"/>
                    <a:pt x="617621" y="236621"/>
                  </a:cubicBezTo>
                  <a:cubicBezTo>
                    <a:pt x="624305" y="237958"/>
                    <a:pt x="631019" y="239152"/>
                    <a:pt x="637673" y="240631"/>
                  </a:cubicBezTo>
                  <a:cubicBezTo>
                    <a:pt x="655854" y="244671"/>
                    <a:pt x="657788" y="246000"/>
                    <a:pt x="677779" y="252663"/>
                  </a:cubicBezTo>
                  <a:cubicBezTo>
                    <a:pt x="681789" y="254000"/>
                    <a:pt x="685709" y="255648"/>
                    <a:pt x="689810" y="256673"/>
                  </a:cubicBezTo>
                  <a:lnTo>
                    <a:pt x="705852" y="260684"/>
                  </a:lnTo>
                  <a:cubicBezTo>
                    <a:pt x="724918" y="273394"/>
                    <a:pt x="713313" y="267182"/>
                    <a:pt x="741947" y="276726"/>
                  </a:cubicBezTo>
                  <a:lnTo>
                    <a:pt x="753979" y="280736"/>
                  </a:lnTo>
                  <a:cubicBezTo>
                    <a:pt x="763523" y="283917"/>
                    <a:pt x="771969" y="287077"/>
                    <a:pt x="782052" y="288757"/>
                  </a:cubicBezTo>
                  <a:cubicBezTo>
                    <a:pt x="792684" y="290529"/>
                    <a:pt x="803484" y="291129"/>
                    <a:pt x="814137" y="292768"/>
                  </a:cubicBezTo>
                  <a:cubicBezTo>
                    <a:pt x="820874" y="293805"/>
                    <a:pt x="827432" y="295878"/>
                    <a:pt x="834189" y="296779"/>
                  </a:cubicBezTo>
                  <a:cubicBezTo>
                    <a:pt x="847506" y="298555"/>
                    <a:pt x="860926" y="299452"/>
                    <a:pt x="874294" y="300789"/>
                  </a:cubicBezTo>
                  <a:cubicBezTo>
                    <a:pt x="889428" y="303816"/>
                    <a:pt x="903003" y="306756"/>
                    <a:pt x="918410" y="308810"/>
                  </a:cubicBezTo>
                  <a:cubicBezTo>
                    <a:pt x="930410" y="310410"/>
                    <a:pt x="942473" y="311484"/>
                    <a:pt x="954505" y="312821"/>
                  </a:cubicBezTo>
                  <a:cubicBezTo>
                    <a:pt x="994979" y="326310"/>
                    <a:pt x="932170" y="305719"/>
                    <a:pt x="982579" y="320842"/>
                  </a:cubicBezTo>
                  <a:cubicBezTo>
                    <a:pt x="990677" y="323272"/>
                    <a:pt x="999607" y="324173"/>
                    <a:pt x="1006642" y="328863"/>
                  </a:cubicBezTo>
                  <a:cubicBezTo>
                    <a:pt x="1025731" y="341589"/>
                    <a:pt x="1011171" y="333831"/>
                    <a:pt x="1034716" y="340894"/>
                  </a:cubicBezTo>
                  <a:cubicBezTo>
                    <a:pt x="1034783" y="340914"/>
                    <a:pt x="1064761" y="350910"/>
                    <a:pt x="1070810" y="352926"/>
                  </a:cubicBezTo>
                  <a:cubicBezTo>
                    <a:pt x="1074821" y="354263"/>
                    <a:pt x="1078617" y="356780"/>
                    <a:pt x="1082842" y="356936"/>
                  </a:cubicBezTo>
                  <a:lnTo>
                    <a:pt x="1191126" y="360947"/>
                  </a:lnTo>
                  <a:cubicBezTo>
                    <a:pt x="1199147" y="362284"/>
                    <a:pt x="1207107" y="364059"/>
                    <a:pt x="1215189" y="364957"/>
                  </a:cubicBezTo>
                  <a:cubicBezTo>
                    <a:pt x="1269943" y="371041"/>
                    <a:pt x="1248240" y="361429"/>
                    <a:pt x="1271337" y="372979"/>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216424" y="2025066"/>
              <a:ext cx="117576" cy="256933"/>
            </a:xfrm>
            <a:custGeom>
              <a:avLst/>
              <a:gdLst>
                <a:gd name="connsiteX0" fmla="*/ 0 w 112294"/>
                <a:gd name="connsiteY0" fmla="*/ 0 h 228610"/>
                <a:gd name="connsiteX1" fmla="*/ 12031 w 112294"/>
                <a:gd name="connsiteY1" fmla="*/ 44116 h 228610"/>
                <a:gd name="connsiteX2" fmla="*/ 16042 w 112294"/>
                <a:gd name="connsiteY2" fmla="*/ 56148 h 228610"/>
                <a:gd name="connsiteX3" fmla="*/ 36094 w 112294"/>
                <a:gd name="connsiteY3" fmla="*/ 80211 h 228610"/>
                <a:gd name="connsiteX4" fmla="*/ 48126 w 112294"/>
                <a:gd name="connsiteY4" fmla="*/ 124327 h 228610"/>
                <a:gd name="connsiteX5" fmla="*/ 56147 w 112294"/>
                <a:gd name="connsiteY5" fmla="*/ 136358 h 228610"/>
                <a:gd name="connsiteX6" fmla="*/ 64168 w 112294"/>
                <a:gd name="connsiteY6" fmla="*/ 160422 h 228610"/>
                <a:gd name="connsiteX7" fmla="*/ 68179 w 112294"/>
                <a:gd name="connsiteY7" fmla="*/ 172453 h 228610"/>
                <a:gd name="connsiteX8" fmla="*/ 76200 w 112294"/>
                <a:gd name="connsiteY8" fmla="*/ 200527 h 228610"/>
                <a:gd name="connsiteX9" fmla="*/ 96252 w 112294"/>
                <a:gd name="connsiteY9" fmla="*/ 224590 h 228610"/>
                <a:gd name="connsiteX10" fmla="*/ 112294 w 112294"/>
                <a:gd name="connsiteY10" fmla="*/ 228600 h 2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94" h="228610">
                  <a:moveTo>
                    <a:pt x="0" y="0"/>
                  </a:moveTo>
                  <a:cubicBezTo>
                    <a:pt x="5668" y="28342"/>
                    <a:pt x="1855" y="13588"/>
                    <a:pt x="12031" y="44116"/>
                  </a:cubicBezTo>
                  <a:cubicBezTo>
                    <a:pt x="13368" y="48127"/>
                    <a:pt x="13697" y="52630"/>
                    <a:pt x="16042" y="56148"/>
                  </a:cubicBezTo>
                  <a:cubicBezTo>
                    <a:pt x="27209" y="72898"/>
                    <a:pt x="20655" y="64771"/>
                    <a:pt x="36094" y="80211"/>
                  </a:cubicBezTo>
                  <a:cubicBezTo>
                    <a:pt x="38246" y="90972"/>
                    <a:pt x="42312" y="115606"/>
                    <a:pt x="48126" y="124327"/>
                  </a:cubicBezTo>
                  <a:cubicBezTo>
                    <a:pt x="50800" y="128337"/>
                    <a:pt x="54189" y="131954"/>
                    <a:pt x="56147" y="136358"/>
                  </a:cubicBezTo>
                  <a:cubicBezTo>
                    <a:pt x="59581" y="144084"/>
                    <a:pt x="61494" y="152401"/>
                    <a:pt x="64168" y="160422"/>
                  </a:cubicBezTo>
                  <a:cubicBezTo>
                    <a:pt x="65505" y="164432"/>
                    <a:pt x="67154" y="168352"/>
                    <a:pt x="68179" y="172453"/>
                  </a:cubicBezTo>
                  <a:cubicBezTo>
                    <a:pt x="69465" y="177597"/>
                    <a:pt x="73322" y="194770"/>
                    <a:pt x="76200" y="200527"/>
                  </a:cubicBezTo>
                  <a:cubicBezTo>
                    <a:pt x="79898" y="207923"/>
                    <a:pt x="89602" y="220157"/>
                    <a:pt x="96252" y="224590"/>
                  </a:cubicBezTo>
                  <a:cubicBezTo>
                    <a:pt x="102901" y="229023"/>
                    <a:pt x="106159" y="228600"/>
                    <a:pt x="112294" y="228600"/>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296922" y="2196853"/>
              <a:ext cx="289741" cy="590469"/>
            </a:xfrm>
            <a:custGeom>
              <a:avLst/>
              <a:gdLst>
                <a:gd name="connsiteX0" fmla="*/ 0 w 276726"/>
                <a:gd name="connsiteY0" fmla="*/ 0 h 525379"/>
                <a:gd name="connsiteX1" fmla="*/ 8021 w 276726"/>
                <a:gd name="connsiteY1" fmla="*/ 20053 h 525379"/>
                <a:gd name="connsiteX2" fmla="*/ 12031 w 276726"/>
                <a:gd name="connsiteY2" fmla="*/ 32085 h 525379"/>
                <a:gd name="connsiteX3" fmla="*/ 20052 w 276726"/>
                <a:gd name="connsiteY3" fmla="*/ 44116 h 525379"/>
                <a:gd name="connsiteX4" fmla="*/ 32084 w 276726"/>
                <a:gd name="connsiteY4" fmla="*/ 92243 h 525379"/>
                <a:gd name="connsiteX5" fmla="*/ 44116 w 276726"/>
                <a:gd name="connsiteY5" fmla="*/ 120316 h 525379"/>
                <a:gd name="connsiteX6" fmla="*/ 60158 w 276726"/>
                <a:gd name="connsiteY6" fmla="*/ 144379 h 525379"/>
                <a:gd name="connsiteX7" fmla="*/ 68179 w 276726"/>
                <a:gd name="connsiteY7" fmla="*/ 156411 h 525379"/>
                <a:gd name="connsiteX8" fmla="*/ 84221 w 276726"/>
                <a:gd name="connsiteY8" fmla="*/ 188495 h 525379"/>
                <a:gd name="connsiteX9" fmla="*/ 92242 w 276726"/>
                <a:gd name="connsiteY9" fmla="*/ 212558 h 525379"/>
                <a:gd name="connsiteX10" fmla="*/ 96252 w 276726"/>
                <a:gd name="connsiteY10" fmla="*/ 224590 h 525379"/>
                <a:gd name="connsiteX11" fmla="*/ 100263 w 276726"/>
                <a:gd name="connsiteY11" fmla="*/ 240632 h 525379"/>
                <a:gd name="connsiteX12" fmla="*/ 112295 w 276726"/>
                <a:gd name="connsiteY12" fmla="*/ 260685 h 525379"/>
                <a:gd name="connsiteX13" fmla="*/ 132347 w 276726"/>
                <a:gd name="connsiteY13" fmla="*/ 292769 h 525379"/>
                <a:gd name="connsiteX14" fmla="*/ 144379 w 276726"/>
                <a:gd name="connsiteY14" fmla="*/ 316832 h 525379"/>
                <a:gd name="connsiteX15" fmla="*/ 152400 w 276726"/>
                <a:gd name="connsiteY15" fmla="*/ 340895 h 525379"/>
                <a:gd name="connsiteX16" fmla="*/ 188495 w 276726"/>
                <a:gd name="connsiteY16" fmla="*/ 381000 h 525379"/>
                <a:gd name="connsiteX17" fmla="*/ 204537 w 276726"/>
                <a:gd name="connsiteY17" fmla="*/ 417095 h 525379"/>
                <a:gd name="connsiteX18" fmla="*/ 216568 w 276726"/>
                <a:gd name="connsiteY18" fmla="*/ 421106 h 525379"/>
                <a:gd name="connsiteX19" fmla="*/ 224589 w 276726"/>
                <a:gd name="connsiteY19" fmla="*/ 433137 h 525379"/>
                <a:gd name="connsiteX20" fmla="*/ 228600 w 276726"/>
                <a:gd name="connsiteY20" fmla="*/ 445169 h 525379"/>
                <a:gd name="connsiteX21" fmla="*/ 240631 w 276726"/>
                <a:gd name="connsiteY21" fmla="*/ 457200 h 525379"/>
                <a:gd name="connsiteX22" fmla="*/ 252663 w 276726"/>
                <a:gd name="connsiteY22" fmla="*/ 481264 h 525379"/>
                <a:gd name="connsiteX23" fmla="*/ 264695 w 276726"/>
                <a:gd name="connsiteY23" fmla="*/ 485274 h 525379"/>
                <a:gd name="connsiteX24" fmla="*/ 272716 w 276726"/>
                <a:gd name="connsiteY24" fmla="*/ 521369 h 525379"/>
                <a:gd name="connsiteX25" fmla="*/ 276726 w 276726"/>
                <a:gd name="connsiteY25" fmla="*/ 525379 h 52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6726" h="525379">
                  <a:moveTo>
                    <a:pt x="0" y="0"/>
                  </a:moveTo>
                  <a:cubicBezTo>
                    <a:pt x="2674" y="6684"/>
                    <a:pt x="5493" y="13312"/>
                    <a:pt x="8021" y="20053"/>
                  </a:cubicBezTo>
                  <a:cubicBezTo>
                    <a:pt x="9505" y="24011"/>
                    <a:pt x="10140" y="28304"/>
                    <a:pt x="12031" y="32085"/>
                  </a:cubicBezTo>
                  <a:cubicBezTo>
                    <a:pt x="14186" y="36396"/>
                    <a:pt x="17378" y="40106"/>
                    <a:pt x="20052" y="44116"/>
                  </a:cubicBezTo>
                  <a:cubicBezTo>
                    <a:pt x="25452" y="76515"/>
                    <a:pt x="21492" y="60469"/>
                    <a:pt x="32084" y="92243"/>
                  </a:cubicBezTo>
                  <a:cubicBezTo>
                    <a:pt x="36232" y="104686"/>
                    <a:pt x="36685" y="107931"/>
                    <a:pt x="44116" y="120316"/>
                  </a:cubicBezTo>
                  <a:cubicBezTo>
                    <a:pt x="49076" y="128582"/>
                    <a:pt x="54811" y="136358"/>
                    <a:pt x="60158" y="144379"/>
                  </a:cubicBezTo>
                  <a:lnTo>
                    <a:pt x="68179" y="156411"/>
                  </a:lnTo>
                  <a:cubicBezTo>
                    <a:pt x="78025" y="195800"/>
                    <a:pt x="63770" y="147594"/>
                    <a:pt x="84221" y="188495"/>
                  </a:cubicBezTo>
                  <a:cubicBezTo>
                    <a:pt x="88002" y="196057"/>
                    <a:pt x="89568" y="204537"/>
                    <a:pt x="92242" y="212558"/>
                  </a:cubicBezTo>
                  <a:cubicBezTo>
                    <a:pt x="93579" y="216569"/>
                    <a:pt x="95227" y="220489"/>
                    <a:pt x="96252" y="224590"/>
                  </a:cubicBezTo>
                  <a:cubicBezTo>
                    <a:pt x="97589" y="229937"/>
                    <a:pt x="98024" y="235595"/>
                    <a:pt x="100263" y="240632"/>
                  </a:cubicBezTo>
                  <a:cubicBezTo>
                    <a:pt x="103429" y="247755"/>
                    <a:pt x="108509" y="253871"/>
                    <a:pt x="112295" y="260685"/>
                  </a:cubicBezTo>
                  <a:cubicBezTo>
                    <a:pt x="128025" y="288999"/>
                    <a:pt x="111452" y="264908"/>
                    <a:pt x="132347" y="292769"/>
                  </a:cubicBezTo>
                  <a:cubicBezTo>
                    <a:pt x="146979" y="336659"/>
                    <a:pt x="123640" y="270170"/>
                    <a:pt x="144379" y="316832"/>
                  </a:cubicBezTo>
                  <a:cubicBezTo>
                    <a:pt x="147813" y="324558"/>
                    <a:pt x="146421" y="334916"/>
                    <a:pt x="152400" y="340895"/>
                  </a:cubicBezTo>
                  <a:cubicBezTo>
                    <a:pt x="181189" y="369684"/>
                    <a:pt x="169657" y="355883"/>
                    <a:pt x="188495" y="381000"/>
                  </a:cubicBezTo>
                  <a:cubicBezTo>
                    <a:pt x="190946" y="388354"/>
                    <a:pt x="195870" y="410161"/>
                    <a:pt x="204537" y="417095"/>
                  </a:cubicBezTo>
                  <a:cubicBezTo>
                    <a:pt x="207838" y="419736"/>
                    <a:pt x="212558" y="419769"/>
                    <a:pt x="216568" y="421106"/>
                  </a:cubicBezTo>
                  <a:cubicBezTo>
                    <a:pt x="219242" y="425116"/>
                    <a:pt x="222433" y="428826"/>
                    <a:pt x="224589" y="433137"/>
                  </a:cubicBezTo>
                  <a:cubicBezTo>
                    <a:pt x="226480" y="436918"/>
                    <a:pt x="226255" y="441651"/>
                    <a:pt x="228600" y="445169"/>
                  </a:cubicBezTo>
                  <a:cubicBezTo>
                    <a:pt x="231746" y="449888"/>
                    <a:pt x="236621" y="453190"/>
                    <a:pt x="240631" y="457200"/>
                  </a:cubicBezTo>
                  <a:cubicBezTo>
                    <a:pt x="243273" y="465125"/>
                    <a:pt x="245596" y="475611"/>
                    <a:pt x="252663" y="481264"/>
                  </a:cubicBezTo>
                  <a:cubicBezTo>
                    <a:pt x="255964" y="483905"/>
                    <a:pt x="260684" y="483937"/>
                    <a:pt x="264695" y="485274"/>
                  </a:cubicBezTo>
                  <a:cubicBezTo>
                    <a:pt x="265585" y="489726"/>
                    <a:pt x="270448" y="515699"/>
                    <a:pt x="272716" y="521369"/>
                  </a:cubicBezTo>
                  <a:cubicBezTo>
                    <a:pt x="273418" y="523124"/>
                    <a:pt x="275389" y="524042"/>
                    <a:pt x="276726" y="525379"/>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574362" y="2743200"/>
              <a:ext cx="541691" cy="509337"/>
            </a:xfrm>
            <a:custGeom>
              <a:avLst/>
              <a:gdLst>
                <a:gd name="connsiteX0" fmla="*/ 0 w 517358"/>
                <a:gd name="connsiteY0" fmla="*/ 0 h 453190"/>
                <a:gd name="connsiteX1" fmla="*/ 8021 w 517358"/>
                <a:gd name="connsiteY1" fmla="*/ 20053 h 453190"/>
                <a:gd name="connsiteX2" fmla="*/ 20052 w 517358"/>
                <a:gd name="connsiteY2" fmla="*/ 36095 h 453190"/>
                <a:gd name="connsiteX3" fmla="*/ 36094 w 517358"/>
                <a:gd name="connsiteY3" fmla="*/ 60158 h 453190"/>
                <a:gd name="connsiteX4" fmla="*/ 44116 w 517358"/>
                <a:gd name="connsiteY4" fmla="*/ 68179 h 453190"/>
                <a:gd name="connsiteX5" fmla="*/ 64168 w 517358"/>
                <a:gd name="connsiteY5" fmla="*/ 92242 h 453190"/>
                <a:gd name="connsiteX6" fmla="*/ 76200 w 517358"/>
                <a:gd name="connsiteY6" fmla="*/ 96253 h 453190"/>
                <a:gd name="connsiteX7" fmla="*/ 104273 w 517358"/>
                <a:gd name="connsiteY7" fmla="*/ 132348 h 453190"/>
                <a:gd name="connsiteX8" fmla="*/ 132347 w 517358"/>
                <a:gd name="connsiteY8" fmla="*/ 148390 h 453190"/>
                <a:gd name="connsiteX9" fmla="*/ 156410 w 517358"/>
                <a:gd name="connsiteY9" fmla="*/ 164432 h 453190"/>
                <a:gd name="connsiteX10" fmla="*/ 180473 w 517358"/>
                <a:gd name="connsiteY10" fmla="*/ 184485 h 453190"/>
                <a:gd name="connsiteX11" fmla="*/ 192505 w 517358"/>
                <a:gd name="connsiteY11" fmla="*/ 196516 h 453190"/>
                <a:gd name="connsiteX12" fmla="*/ 216568 w 517358"/>
                <a:gd name="connsiteY12" fmla="*/ 208548 h 453190"/>
                <a:gd name="connsiteX13" fmla="*/ 240631 w 517358"/>
                <a:gd name="connsiteY13" fmla="*/ 236621 h 453190"/>
                <a:gd name="connsiteX14" fmla="*/ 252663 w 517358"/>
                <a:gd name="connsiteY14" fmla="*/ 240632 h 453190"/>
                <a:gd name="connsiteX15" fmla="*/ 264694 w 517358"/>
                <a:gd name="connsiteY15" fmla="*/ 256674 h 453190"/>
                <a:gd name="connsiteX16" fmla="*/ 276726 w 517358"/>
                <a:gd name="connsiteY16" fmla="*/ 260685 h 453190"/>
                <a:gd name="connsiteX17" fmla="*/ 288758 w 517358"/>
                <a:gd name="connsiteY17" fmla="*/ 268706 h 453190"/>
                <a:gd name="connsiteX18" fmla="*/ 292768 w 517358"/>
                <a:gd name="connsiteY18" fmla="*/ 280737 h 453190"/>
                <a:gd name="connsiteX19" fmla="*/ 328863 w 517358"/>
                <a:gd name="connsiteY19" fmla="*/ 308811 h 453190"/>
                <a:gd name="connsiteX20" fmla="*/ 348916 w 517358"/>
                <a:gd name="connsiteY20" fmla="*/ 324853 h 453190"/>
                <a:gd name="connsiteX21" fmla="*/ 372979 w 517358"/>
                <a:gd name="connsiteY21" fmla="*/ 340895 h 453190"/>
                <a:gd name="connsiteX22" fmla="*/ 381000 w 517358"/>
                <a:gd name="connsiteY22" fmla="*/ 352927 h 453190"/>
                <a:gd name="connsiteX23" fmla="*/ 393031 w 517358"/>
                <a:gd name="connsiteY23" fmla="*/ 356937 h 453190"/>
                <a:gd name="connsiteX24" fmla="*/ 417094 w 517358"/>
                <a:gd name="connsiteY24" fmla="*/ 368969 h 453190"/>
                <a:gd name="connsiteX25" fmla="*/ 425116 w 517358"/>
                <a:gd name="connsiteY25" fmla="*/ 376990 h 453190"/>
                <a:gd name="connsiteX26" fmla="*/ 445168 w 517358"/>
                <a:gd name="connsiteY26" fmla="*/ 389021 h 453190"/>
                <a:gd name="connsiteX27" fmla="*/ 453189 w 517358"/>
                <a:gd name="connsiteY27" fmla="*/ 401053 h 453190"/>
                <a:gd name="connsiteX28" fmla="*/ 465221 w 517358"/>
                <a:gd name="connsiteY28" fmla="*/ 409074 h 453190"/>
                <a:gd name="connsiteX29" fmla="*/ 473242 w 517358"/>
                <a:gd name="connsiteY29" fmla="*/ 421106 h 453190"/>
                <a:gd name="connsiteX30" fmla="*/ 477252 w 517358"/>
                <a:gd name="connsiteY30" fmla="*/ 433137 h 453190"/>
                <a:gd name="connsiteX31" fmla="*/ 489284 w 517358"/>
                <a:gd name="connsiteY31" fmla="*/ 441158 h 453190"/>
                <a:gd name="connsiteX32" fmla="*/ 505326 w 517358"/>
                <a:gd name="connsiteY32" fmla="*/ 449179 h 453190"/>
                <a:gd name="connsiteX33" fmla="*/ 517358 w 517358"/>
                <a:gd name="connsiteY33" fmla="*/ 453190 h 45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7358" h="453190">
                  <a:moveTo>
                    <a:pt x="0" y="0"/>
                  </a:moveTo>
                  <a:cubicBezTo>
                    <a:pt x="2674" y="6684"/>
                    <a:pt x="4525" y="13760"/>
                    <a:pt x="8021" y="20053"/>
                  </a:cubicBezTo>
                  <a:cubicBezTo>
                    <a:pt x="11267" y="25896"/>
                    <a:pt x="16219" y="30619"/>
                    <a:pt x="20052" y="36095"/>
                  </a:cubicBezTo>
                  <a:cubicBezTo>
                    <a:pt x="25580" y="43992"/>
                    <a:pt x="29277" y="53342"/>
                    <a:pt x="36094" y="60158"/>
                  </a:cubicBezTo>
                  <a:cubicBezTo>
                    <a:pt x="38768" y="62832"/>
                    <a:pt x="41754" y="65226"/>
                    <a:pt x="44116" y="68179"/>
                  </a:cubicBezTo>
                  <a:cubicBezTo>
                    <a:pt x="52572" y="78749"/>
                    <a:pt x="51918" y="84075"/>
                    <a:pt x="64168" y="92242"/>
                  </a:cubicBezTo>
                  <a:cubicBezTo>
                    <a:pt x="67686" y="94587"/>
                    <a:pt x="72189" y="94916"/>
                    <a:pt x="76200" y="96253"/>
                  </a:cubicBezTo>
                  <a:cubicBezTo>
                    <a:pt x="87376" y="113017"/>
                    <a:pt x="90139" y="120570"/>
                    <a:pt x="104273" y="132348"/>
                  </a:cubicBezTo>
                  <a:cubicBezTo>
                    <a:pt x="126994" y="151283"/>
                    <a:pt x="104905" y="128790"/>
                    <a:pt x="132347" y="148390"/>
                  </a:cubicBezTo>
                  <a:cubicBezTo>
                    <a:pt x="158635" y="167166"/>
                    <a:pt x="130601" y="155828"/>
                    <a:pt x="156410" y="164432"/>
                  </a:cubicBezTo>
                  <a:cubicBezTo>
                    <a:pt x="191553" y="199575"/>
                    <a:pt x="146979" y="156574"/>
                    <a:pt x="180473" y="184485"/>
                  </a:cubicBezTo>
                  <a:cubicBezTo>
                    <a:pt x="184830" y="188116"/>
                    <a:pt x="188148" y="192885"/>
                    <a:pt x="192505" y="196516"/>
                  </a:cubicBezTo>
                  <a:cubicBezTo>
                    <a:pt x="202871" y="205154"/>
                    <a:pt x="204510" y="204528"/>
                    <a:pt x="216568" y="208548"/>
                  </a:cubicBezTo>
                  <a:cubicBezTo>
                    <a:pt x="222127" y="215960"/>
                    <a:pt x="232253" y="231036"/>
                    <a:pt x="240631" y="236621"/>
                  </a:cubicBezTo>
                  <a:cubicBezTo>
                    <a:pt x="244149" y="238966"/>
                    <a:pt x="248652" y="239295"/>
                    <a:pt x="252663" y="240632"/>
                  </a:cubicBezTo>
                  <a:cubicBezTo>
                    <a:pt x="256673" y="245979"/>
                    <a:pt x="259559" y="252395"/>
                    <a:pt x="264694" y="256674"/>
                  </a:cubicBezTo>
                  <a:cubicBezTo>
                    <a:pt x="267942" y="259381"/>
                    <a:pt x="272945" y="258794"/>
                    <a:pt x="276726" y="260685"/>
                  </a:cubicBezTo>
                  <a:cubicBezTo>
                    <a:pt x="281037" y="262841"/>
                    <a:pt x="284747" y="266032"/>
                    <a:pt x="288758" y="268706"/>
                  </a:cubicBezTo>
                  <a:cubicBezTo>
                    <a:pt x="290095" y="272716"/>
                    <a:pt x="290173" y="277400"/>
                    <a:pt x="292768" y="280737"/>
                  </a:cubicBezTo>
                  <a:cubicBezTo>
                    <a:pt x="311704" y="305084"/>
                    <a:pt x="309095" y="302221"/>
                    <a:pt x="328863" y="308811"/>
                  </a:cubicBezTo>
                  <a:cubicBezTo>
                    <a:pt x="346803" y="335719"/>
                    <a:pt x="325669" y="309354"/>
                    <a:pt x="348916" y="324853"/>
                  </a:cubicBezTo>
                  <a:cubicBezTo>
                    <a:pt x="378954" y="344880"/>
                    <a:pt x="344372" y="331361"/>
                    <a:pt x="372979" y="340895"/>
                  </a:cubicBezTo>
                  <a:cubicBezTo>
                    <a:pt x="375653" y="344906"/>
                    <a:pt x="377236" y="349916"/>
                    <a:pt x="381000" y="352927"/>
                  </a:cubicBezTo>
                  <a:cubicBezTo>
                    <a:pt x="384301" y="355568"/>
                    <a:pt x="389250" y="355047"/>
                    <a:pt x="393031" y="356937"/>
                  </a:cubicBezTo>
                  <a:cubicBezTo>
                    <a:pt x="424136" y="372489"/>
                    <a:pt x="386848" y="358885"/>
                    <a:pt x="417094" y="368969"/>
                  </a:cubicBezTo>
                  <a:cubicBezTo>
                    <a:pt x="419768" y="371643"/>
                    <a:pt x="422039" y="374792"/>
                    <a:pt x="425116" y="376990"/>
                  </a:cubicBezTo>
                  <a:cubicBezTo>
                    <a:pt x="431459" y="381520"/>
                    <a:pt x="439250" y="383948"/>
                    <a:pt x="445168" y="389021"/>
                  </a:cubicBezTo>
                  <a:cubicBezTo>
                    <a:pt x="448828" y="392158"/>
                    <a:pt x="449781" y="397645"/>
                    <a:pt x="453189" y="401053"/>
                  </a:cubicBezTo>
                  <a:cubicBezTo>
                    <a:pt x="456597" y="404461"/>
                    <a:pt x="461210" y="406400"/>
                    <a:pt x="465221" y="409074"/>
                  </a:cubicBezTo>
                  <a:cubicBezTo>
                    <a:pt x="467895" y="413085"/>
                    <a:pt x="471086" y="416795"/>
                    <a:pt x="473242" y="421106"/>
                  </a:cubicBezTo>
                  <a:cubicBezTo>
                    <a:pt x="475132" y="424887"/>
                    <a:pt x="474611" y="429836"/>
                    <a:pt x="477252" y="433137"/>
                  </a:cubicBezTo>
                  <a:cubicBezTo>
                    <a:pt x="480263" y="436901"/>
                    <a:pt x="485099" y="438767"/>
                    <a:pt x="489284" y="441158"/>
                  </a:cubicBezTo>
                  <a:cubicBezTo>
                    <a:pt x="494475" y="444124"/>
                    <a:pt x="499831" y="446824"/>
                    <a:pt x="505326" y="449179"/>
                  </a:cubicBezTo>
                  <a:cubicBezTo>
                    <a:pt x="509212" y="450844"/>
                    <a:pt x="517358" y="453190"/>
                    <a:pt x="517358" y="453190"/>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699191" y="2047461"/>
            <a:ext cx="2720409" cy="1853114"/>
            <a:chOff x="5216424" y="2025066"/>
            <a:chExt cx="2720409" cy="1853114"/>
          </a:xfrm>
        </p:grpSpPr>
        <p:sp>
          <p:nvSpPr>
            <p:cNvPr id="35" name="Freeform 34"/>
            <p:cNvSpPr/>
            <p:nvPr/>
          </p:nvSpPr>
          <p:spPr>
            <a:xfrm>
              <a:off x="6060439" y="3207220"/>
              <a:ext cx="613077" cy="301996"/>
            </a:xfrm>
            <a:custGeom>
              <a:avLst/>
              <a:gdLst>
                <a:gd name="connsiteX0" fmla="*/ 0 w 585537"/>
                <a:gd name="connsiteY0" fmla="*/ 0 h 268705"/>
                <a:gd name="connsiteX1" fmla="*/ 20053 w 585537"/>
                <a:gd name="connsiteY1" fmla="*/ 12031 h 268705"/>
                <a:gd name="connsiteX2" fmla="*/ 44116 w 585537"/>
                <a:gd name="connsiteY2" fmla="*/ 20052 h 268705"/>
                <a:gd name="connsiteX3" fmla="*/ 64168 w 585537"/>
                <a:gd name="connsiteY3" fmla="*/ 32084 h 268705"/>
                <a:gd name="connsiteX4" fmla="*/ 76200 w 585537"/>
                <a:gd name="connsiteY4" fmla="*/ 40105 h 268705"/>
                <a:gd name="connsiteX5" fmla="*/ 88232 w 585537"/>
                <a:gd name="connsiteY5" fmla="*/ 44116 h 268705"/>
                <a:gd name="connsiteX6" fmla="*/ 116305 w 585537"/>
                <a:gd name="connsiteY6" fmla="*/ 56147 h 268705"/>
                <a:gd name="connsiteX7" fmla="*/ 124326 w 585537"/>
                <a:gd name="connsiteY7" fmla="*/ 68179 h 268705"/>
                <a:gd name="connsiteX8" fmla="*/ 140368 w 585537"/>
                <a:gd name="connsiteY8" fmla="*/ 72189 h 268705"/>
                <a:gd name="connsiteX9" fmla="*/ 176463 w 585537"/>
                <a:gd name="connsiteY9" fmla="*/ 76200 h 268705"/>
                <a:gd name="connsiteX10" fmla="*/ 200526 w 585537"/>
                <a:gd name="connsiteY10" fmla="*/ 88231 h 268705"/>
                <a:gd name="connsiteX11" fmla="*/ 212558 w 585537"/>
                <a:gd name="connsiteY11" fmla="*/ 96252 h 268705"/>
                <a:gd name="connsiteX12" fmla="*/ 236621 w 585537"/>
                <a:gd name="connsiteY12" fmla="*/ 104274 h 268705"/>
                <a:gd name="connsiteX13" fmla="*/ 248653 w 585537"/>
                <a:gd name="connsiteY13" fmla="*/ 108284 h 268705"/>
                <a:gd name="connsiteX14" fmla="*/ 260684 w 585537"/>
                <a:gd name="connsiteY14" fmla="*/ 112295 h 268705"/>
                <a:gd name="connsiteX15" fmla="*/ 288758 w 585537"/>
                <a:gd name="connsiteY15" fmla="*/ 120316 h 268705"/>
                <a:gd name="connsiteX16" fmla="*/ 312821 w 585537"/>
                <a:gd name="connsiteY16" fmla="*/ 140368 h 268705"/>
                <a:gd name="connsiteX17" fmla="*/ 340895 w 585537"/>
                <a:gd name="connsiteY17" fmla="*/ 148389 h 268705"/>
                <a:gd name="connsiteX18" fmla="*/ 344905 w 585537"/>
                <a:gd name="connsiteY18" fmla="*/ 160421 h 268705"/>
                <a:gd name="connsiteX19" fmla="*/ 381000 w 585537"/>
                <a:gd name="connsiteY19" fmla="*/ 172452 h 268705"/>
                <a:gd name="connsiteX20" fmla="*/ 393032 w 585537"/>
                <a:gd name="connsiteY20" fmla="*/ 176463 h 268705"/>
                <a:gd name="connsiteX21" fmla="*/ 417095 w 585537"/>
                <a:gd name="connsiteY21" fmla="*/ 192505 h 268705"/>
                <a:gd name="connsiteX22" fmla="*/ 465221 w 585537"/>
                <a:gd name="connsiteY22" fmla="*/ 200526 h 268705"/>
                <a:gd name="connsiteX23" fmla="*/ 473242 w 585537"/>
                <a:gd name="connsiteY23" fmla="*/ 212558 h 268705"/>
                <a:gd name="connsiteX24" fmla="*/ 497305 w 585537"/>
                <a:gd name="connsiteY24" fmla="*/ 220579 h 268705"/>
                <a:gd name="connsiteX25" fmla="*/ 509337 w 585537"/>
                <a:gd name="connsiteY25" fmla="*/ 232610 h 268705"/>
                <a:gd name="connsiteX26" fmla="*/ 533400 w 585537"/>
                <a:gd name="connsiteY26" fmla="*/ 240631 h 268705"/>
                <a:gd name="connsiteX27" fmla="*/ 545432 w 585537"/>
                <a:gd name="connsiteY27" fmla="*/ 244642 h 268705"/>
                <a:gd name="connsiteX28" fmla="*/ 569495 w 585537"/>
                <a:gd name="connsiteY28" fmla="*/ 260684 h 268705"/>
                <a:gd name="connsiteX29" fmla="*/ 585537 w 585537"/>
                <a:gd name="connsiteY29" fmla="*/ 268705 h 26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5537" h="268705">
                  <a:moveTo>
                    <a:pt x="0" y="0"/>
                  </a:moveTo>
                  <a:cubicBezTo>
                    <a:pt x="6684" y="4010"/>
                    <a:pt x="12957" y="8805"/>
                    <a:pt x="20053" y="12031"/>
                  </a:cubicBezTo>
                  <a:cubicBezTo>
                    <a:pt x="27750" y="15530"/>
                    <a:pt x="44116" y="20052"/>
                    <a:pt x="44116" y="20052"/>
                  </a:cubicBezTo>
                  <a:cubicBezTo>
                    <a:pt x="59782" y="35720"/>
                    <a:pt x="43345" y="21673"/>
                    <a:pt x="64168" y="32084"/>
                  </a:cubicBezTo>
                  <a:cubicBezTo>
                    <a:pt x="68479" y="34240"/>
                    <a:pt x="71889" y="37949"/>
                    <a:pt x="76200" y="40105"/>
                  </a:cubicBezTo>
                  <a:cubicBezTo>
                    <a:pt x="79981" y="41996"/>
                    <a:pt x="84346" y="42451"/>
                    <a:pt x="88232" y="44116"/>
                  </a:cubicBezTo>
                  <a:cubicBezTo>
                    <a:pt x="122914" y="58980"/>
                    <a:pt x="88096" y="46745"/>
                    <a:pt x="116305" y="56147"/>
                  </a:cubicBezTo>
                  <a:cubicBezTo>
                    <a:pt x="118979" y="60158"/>
                    <a:pt x="120315" y="65505"/>
                    <a:pt x="124326" y="68179"/>
                  </a:cubicBezTo>
                  <a:cubicBezTo>
                    <a:pt x="128912" y="71236"/>
                    <a:pt x="134920" y="71351"/>
                    <a:pt x="140368" y="72189"/>
                  </a:cubicBezTo>
                  <a:cubicBezTo>
                    <a:pt x="152333" y="74030"/>
                    <a:pt x="164431" y="74863"/>
                    <a:pt x="176463" y="76200"/>
                  </a:cubicBezTo>
                  <a:cubicBezTo>
                    <a:pt x="210947" y="99188"/>
                    <a:pt x="167317" y="71627"/>
                    <a:pt x="200526" y="88231"/>
                  </a:cubicBezTo>
                  <a:cubicBezTo>
                    <a:pt x="204837" y="90387"/>
                    <a:pt x="208153" y="94294"/>
                    <a:pt x="212558" y="96252"/>
                  </a:cubicBezTo>
                  <a:cubicBezTo>
                    <a:pt x="220284" y="99686"/>
                    <a:pt x="228600" y="101600"/>
                    <a:pt x="236621" y="104274"/>
                  </a:cubicBezTo>
                  <a:lnTo>
                    <a:pt x="248653" y="108284"/>
                  </a:lnTo>
                  <a:cubicBezTo>
                    <a:pt x="252663" y="109621"/>
                    <a:pt x="256583" y="111270"/>
                    <a:pt x="260684" y="112295"/>
                  </a:cubicBezTo>
                  <a:cubicBezTo>
                    <a:pt x="265828" y="113581"/>
                    <a:pt x="283001" y="117438"/>
                    <a:pt x="288758" y="120316"/>
                  </a:cubicBezTo>
                  <a:cubicBezTo>
                    <a:pt x="314998" y="133437"/>
                    <a:pt x="286213" y="122630"/>
                    <a:pt x="312821" y="140368"/>
                  </a:cubicBezTo>
                  <a:cubicBezTo>
                    <a:pt x="316276" y="142671"/>
                    <a:pt x="338752" y="147853"/>
                    <a:pt x="340895" y="148389"/>
                  </a:cubicBezTo>
                  <a:cubicBezTo>
                    <a:pt x="342232" y="152400"/>
                    <a:pt x="341465" y="157964"/>
                    <a:pt x="344905" y="160421"/>
                  </a:cubicBezTo>
                  <a:cubicBezTo>
                    <a:pt x="344910" y="160425"/>
                    <a:pt x="374981" y="170446"/>
                    <a:pt x="381000" y="172452"/>
                  </a:cubicBezTo>
                  <a:cubicBezTo>
                    <a:pt x="385011" y="173789"/>
                    <a:pt x="389514" y="174118"/>
                    <a:pt x="393032" y="176463"/>
                  </a:cubicBezTo>
                  <a:cubicBezTo>
                    <a:pt x="401053" y="181810"/>
                    <a:pt x="407586" y="190920"/>
                    <a:pt x="417095" y="192505"/>
                  </a:cubicBezTo>
                  <a:lnTo>
                    <a:pt x="465221" y="200526"/>
                  </a:lnTo>
                  <a:cubicBezTo>
                    <a:pt x="467895" y="204537"/>
                    <a:pt x="469155" y="210003"/>
                    <a:pt x="473242" y="212558"/>
                  </a:cubicBezTo>
                  <a:cubicBezTo>
                    <a:pt x="480412" y="217039"/>
                    <a:pt x="497305" y="220579"/>
                    <a:pt x="497305" y="220579"/>
                  </a:cubicBezTo>
                  <a:cubicBezTo>
                    <a:pt x="501316" y="224589"/>
                    <a:pt x="504379" y="229856"/>
                    <a:pt x="509337" y="232610"/>
                  </a:cubicBezTo>
                  <a:cubicBezTo>
                    <a:pt x="516728" y="236716"/>
                    <a:pt x="525379" y="237957"/>
                    <a:pt x="533400" y="240631"/>
                  </a:cubicBezTo>
                  <a:cubicBezTo>
                    <a:pt x="537411" y="241968"/>
                    <a:pt x="541914" y="242297"/>
                    <a:pt x="545432" y="244642"/>
                  </a:cubicBezTo>
                  <a:cubicBezTo>
                    <a:pt x="553453" y="249989"/>
                    <a:pt x="560350" y="257635"/>
                    <a:pt x="569495" y="260684"/>
                  </a:cubicBezTo>
                  <a:cubicBezTo>
                    <a:pt x="583320" y="265293"/>
                    <a:pt x="578536" y="261706"/>
                    <a:pt x="585537" y="268705"/>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605701" y="3458991"/>
              <a:ext cx="1331132" cy="419189"/>
            </a:xfrm>
            <a:custGeom>
              <a:avLst/>
              <a:gdLst>
                <a:gd name="connsiteX0" fmla="*/ 0 w 1271337"/>
                <a:gd name="connsiteY0" fmla="*/ 0 h 372979"/>
                <a:gd name="connsiteX1" fmla="*/ 32084 w 1271337"/>
                <a:gd name="connsiteY1" fmla="*/ 12031 h 372979"/>
                <a:gd name="connsiteX2" fmla="*/ 48126 w 1271337"/>
                <a:gd name="connsiteY2" fmla="*/ 16042 h 372979"/>
                <a:gd name="connsiteX3" fmla="*/ 88231 w 1271337"/>
                <a:gd name="connsiteY3" fmla="*/ 28073 h 372979"/>
                <a:gd name="connsiteX4" fmla="*/ 116305 w 1271337"/>
                <a:gd name="connsiteY4" fmla="*/ 32084 h 372979"/>
                <a:gd name="connsiteX5" fmla="*/ 140368 w 1271337"/>
                <a:gd name="connsiteY5" fmla="*/ 40105 h 372979"/>
                <a:gd name="connsiteX6" fmla="*/ 148389 w 1271337"/>
                <a:gd name="connsiteY6" fmla="*/ 52136 h 372979"/>
                <a:gd name="connsiteX7" fmla="*/ 172452 w 1271337"/>
                <a:gd name="connsiteY7" fmla="*/ 56147 h 372979"/>
                <a:gd name="connsiteX8" fmla="*/ 184484 w 1271337"/>
                <a:gd name="connsiteY8" fmla="*/ 64168 h 372979"/>
                <a:gd name="connsiteX9" fmla="*/ 224589 w 1271337"/>
                <a:gd name="connsiteY9" fmla="*/ 76200 h 372979"/>
                <a:gd name="connsiteX10" fmla="*/ 264694 w 1271337"/>
                <a:gd name="connsiteY10" fmla="*/ 92242 h 372979"/>
                <a:gd name="connsiteX11" fmla="*/ 288758 w 1271337"/>
                <a:gd name="connsiteY11" fmla="*/ 100263 h 372979"/>
                <a:gd name="connsiteX12" fmla="*/ 316831 w 1271337"/>
                <a:gd name="connsiteY12" fmla="*/ 116305 h 372979"/>
                <a:gd name="connsiteX13" fmla="*/ 340894 w 1271337"/>
                <a:gd name="connsiteY13" fmla="*/ 128336 h 372979"/>
                <a:gd name="connsiteX14" fmla="*/ 376989 w 1271337"/>
                <a:gd name="connsiteY14" fmla="*/ 144379 h 372979"/>
                <a:gd name="connsiteX15" fmla="*/ 409073 w 1271337"/>
                <a:gd name="connsiteY15" fmla="*/ 160421 h 372979"/>
                <a:gd name="connsiteX16" fmla="*/ 445168 w 1271337"/>
                <a:gd name="connsiteY16" fmla="*/ 172452 h 372979"/>
                <a:gd name="connsiteX17" fmla="*/ 457200 w 1271337"/>
                <a:gd name="connsiteY17" fmla="*/ 176463 h 372979"/>
                <a:gd name="connsiteX18" fmla="*/ 493294 w 1271337"/>
                <a:gd name="connsiteY18" fmla="*/ 188494 h 372979"/>
                <a:gd name="connsiteX19" fmla="*/ 517358 w 1271337"/>
                <a:gd name="connsiteY19" fmla="*/ 196515 h 372979"/>
                <a:gd name="connsiteX20" fmla="*/ 529389 w 1271337"/>
                <a:gd name="connsiteY20" fmla="*/ 204536 h 372979"/>
                <a:gd name="connsiteX21" fmla="*/ 553452 w 1271337"/>
                <a:gd name="connsiteY21" fmla="*/ 212557 h 372979"/>
                <a:gd name="connsiteX22" fmla="*/ 581526 w 1271337"/>
                <a:gd name="connsiteY22" fmla="*/ 224589 h 372979"/>
                <a:gd name="connsiteX23" fmla="*/ 605589 w 1271337"/>
                <a:gd name="connsiteY23" fmla="*/ 232610 h 372979"/>
                <a:gd name="connsiteX24" fmla="*/ 617621 w 1271337"/>
                <a:gd name="connsiteY24" fmla="*/ 236621 h 372979"/>
                <a:gd name="connsiteX25" fmla="*/ 637673 w 1271337"/>
                <a:gd name="connsiteY25" fmla="*/ 240631 h 372979"/>
                <a:gd name="connsiteX26" fmla="*/ 677779 w 1271337"/>
                <a:gd name="connsiteY26" fmla="*/ 252663 h 372979"/>
                <a:gd name="connsiteX27" fmla="*/ 689810 w 1271337"/>
                <a:gd name="connsiteY27" fmla="*/ 256673 h 372979"/>
                <a:gd name="connsiteX28" fmla="*/ 705852 w 1271337"/>
                <a:gd name="connsiteY28" fmla="*/ 260684 h 372979"/>
                <a:gd name="connsiteX29" fmla="*/ 741947 w 1271337"/>
                <a:gd name="connsiteY29" fmla="*/ 276726 h 372979"/>
                <a:gd name="connsiteX30" fmla="*/ 753979 w 1271337"/>
                <a:gd name="connsiteY30" fmla="*/ 280736 h 372979"/>
                <a:gd name="connsiteX31" fmla="*/ 782052 w 1271337"/>
                <a:gd name="connsiteY31" fmla="*/ 288757 h 372979"/>
                <a:gd name="connsiteX32" fmla="*/ 814137 w 1271337"/>
                <a:gd name="connsiteY32" fmla="*/ 292768 h 372979"/>
                <a:gd name="connsiteX33" fmla="*/ 834189 w 1271337"/>
                <a:gd name="connsiteY33" fmla="*/ 296779 h 372979"/>
                <a:gd name="connsiteX34" fmla="*/ 874294 w 1271337"/>
                <a:gd name="connsiteY34" fmla="*/ 300789 h 372979"/>
                <a:gd name="connsiteX35" fmla="*/ 918410 w 1271337"/>
                <a:gd name="connsiteY35" fmla="*/ 308810 h 372979"/>
                <a:gd name="connsiteX36" fmla="*/ 954505 w 1271337"/>
                <a:gd name="connsiteY36" fmla="*/ 312821 h 372979"/>
                <a:gd name="connsiteX37" fmla="*/ 982579 w 1271337"/>
                <a:gd name="connsiteY37" fmla="*/ 320842 h 372979"/>
                <a:gd name="connsiteX38" fmla="*/ 1006642 w 1271337"/>
                <a:gd name="connsiteY38" fmla="*/ 328863 h 372979"/>
                <a:gd name="connsiteX39" fmla="*/ 1034716 w 1271337"/>
                <a:gd name="connsiteY39" fmla="*/ 340894 h 372979"/>
                <a:gd name="connsiteX40" fmla="*/ 1070810 w 1271337"/>
                <a:gd name="connsiteY40" fmla="*/ 352926 h 372979"/>
                <a:gd name="connsiteX41" fmla="*/ 1082842 w 1271337"/>
                <a:gd name="connsiteY41" fmla="*/ 356936 h 372979"/>
                <a:gd name="connsiteX42" fmla="*/ 1191126 w 1271337"/>
                <a:gd name="connsiteY42" fmla="*/ 360947 h 372979"/>
                <a:gd name="connsiteX43" fmla="*/ 1215189 w 1271337"/>
                <a:gd name="connsiteY43" fmla="*/ 364957 h 372979"/>
                <a:gd name="connsiteX44" fmla="*/ 1271337 w 1271337"/>
                <a:gd name="connsiteY44" fmla="*/ 372979 h 37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71337" h="372979">
                  <a:moveTo>
                    <a:pt x="0" y="0"/>
                  </a:moveTo>
                  <a:cubicBezTo>
                    <a:pt x="10610" y="4244"/>
                    <a:pt x="21072" y="8885"/>
                    <a:pt x="32084" y="12031"/>
                  </a:cubicBezTo>
                  <a:cubicBezTo>
                    <a:pt x="37384" y="13545"/>
                    <a:pt x="42847" y="14458"/>
                    <a:pt x="48126" y="16042"/>
                  </a:cubicBezTo>
                  <a:cubicBezTo>
                    <a:pt x="64232" y="20874"/>
                    <a:pt x="72583" y="25228"/>
                    <a:pt x="88231" y="28073"/>
                  </a:cubicBezTo>
                  <a:cubicBezTo>
                    <a:pt x="97532" y="29764"/>
                    <a:pt x="106947" y="30747"/>
                    <a:pt x="116305" y="32084"/>
                  </a:cubicBezTo>
                  <a:cubicBezTo>
                    <a:pt x="124326" y="34758"/>
                    <a:pt x="135678" y="33070"/>
                    <a:pt x="140368" y="40105"/>
                  </a:cubicBezTo>
                  <a:cubicBezTo>
                    <a:pt x="143042" y="44115"/>
                    <a:pt x="144078" y="49980"/>
                    <a:pt x="148389" y="52136"/>
                  </a:cubicBezTo>
                  <a:cubicBezTo>
                    <a:pt x="155662" y="55773"/>
                    <a:pt x="164431" y="54810"/>
                    <a:pt x="172452" y="56147"/>
                  </a:cubicBezTo>
                  <a:cubicBezTo>
                    <a:pt x="176463" y="58821"/>
                    <a:pt x="180054" y="62269"/>
                    <a:pt x="184484" y="64168"/>
                  </a:cubicBezTo>
                  <a:cubicBezTo>
                    <a:pt x="224777" y="81437"/>
                    <a:pt x="170680" y="49246"/>
                    <a:pt x="224589" y="76200"/>
                  </a:cubicBezTo>
                  <a:cubicBezTo>
                    <a:pt x="248191" y="88001"/>
                    <a:pt x="234963" y="82332"/>
                    <a:pt x="264694" y="92242"/>
                  </a:cubicBezTo>
                  <a:cubicBezTo>
                    <a:pt x="264699" y="92244"/>
                    <a:pt x="288754" y="100260"/>
                    <a:pt x="288758" y="100263"/>
                  </a:cubicBezTo>
                  <a:cubicBezTo>
                    <a:pt x="318063" y="119801"/>
                    <a:pt x="281221" y="95957"/>
                    <a:pt x="316831" y="116305"/>
                  </a:cubicBezTo>
                  <a:cubicBezTo>
                    <a:pt x="338598" y="128743"/>
                    <a:pt x="318837" y="120984"/>
                    <a:pt x="340894" y="128336"/>
                  </a:cubicBezTo>
                  <a:cubicBezTo>
                    <a:pt x="376285" y="151929"/>
                    <a:pt x="319720" y="115744"/>
                    <a:pt x="376989" y="144379"/>
                  </a:cubicBezTo>
                  <a:cubicBezTo>
                    <a:pt x="387684" y="149726"/>
                    <a:pt x="397730" y="156640"/>
                    <a:pt x="409073" y="160421"/>
                  </a:cubicBezTo>
                  <a:lnTo>
                    <a:pt x="445168" y="172452"/>
                  </a:lnTo>
                  <a:cubicBezTo>
                    <a:pt x="449179" y="173789"/>
                    <a:pt x="453419" y="174572"/>
                    <a:pt x="457200" y="176463"/>
                  </a:cubicBezTo>
                  <a:cubicBezTo>
                    <a:pt x="486612" y="191169"/>
                    <a:pt x="459087" y="179165"/>
                    <a:pt x="493294" y="188494"/>
                  </a:cubicBezTo>
                  <a:cubicBezTo>
                    <a:pt x="501451" y="190719"/>
                    <a:pt x="517358" y="196515"/>
                    <a:pt x="517358" y="196515"/>
                  </a:cubicBezTo>
                  <a:cubicBezTo>
                    <a:pt x="521368" y="199189"/>
                    <a:pt x="524985" y="202578"/>
                    <a:pt x="529389" y="204536"/>
                  </a:cubicBezTo>
                  <a:cubicBezTo>
                    <a:pt x="537115" y="207970"/>
                    <a:pt x="553452" y="212557"/>
                    <a:pt x="553452" y="212557"/>
                  </a:cubicBezTo>
                  <a:cubicBezTo>
                    <a:pt x="572541" y="225284"/>
                    <a:pt x="557982" y="217526"/>
                    <a:pt x="581526" y="224589"/>
                  </a:cubicBezTo>
                  <a:cubicBezTo>
                    <a:pt x="589624" y="227018"/>
                    <a:pt x="597568" y="229936"/>
                    <a:pt x="605589" y="232610"/>
                  </a:cubicBezTo>
                  <a:cubicBezTo>
                    <a:pt x="609600" y="233947"/>
                    <a:pt x="613475" y="235792"/>
                    <a:pt x="617621" y="236621"/>
                  </a:cubicBezTo>
                  <a:cubicBezTo>
                    <a:pt x="624305" y="237958"/>
                    <a:pt x="631019" y="239152"/>
                    <a:pt x="637673" y="240631"/>
                  </a:cubicBezTo>
                  <a:cubicBezTo>
                    <a:pt x="655854" y="244671"/>
                    <a:pt x="657788" y="246000"/>
                    <a:pt x="677779" y="252663"/>
                  </a:cubicBezTo>
                  <a:cubicBezTo>
                    <a:pt x="681789" y="254000"/>
                    <a:pt x="685709" y="255648"/>
                    <a:pt x="689810" y="256673"/>
                  </a:cubicBezTo>
                  <a:lnTo>
                    <a:pt x="705852" y="260684"/>
                  </a:lnTo>
                  <a:cubicBezTo>
                    <a:pt x="724918" y="273394"/>
                    <a:pt x="713313" y="267182"/>
                    <a:pt x="741947" y="276726"/>
                  </a:cubicBezTo>
                  <a:lnTo>
                    <a:pt x="753979" y="280736"/>
                  </a:lnTo>
                  <a:cubicBezTo>
                    <a:pt x="763523" y="283917"/>
                    <a:pt x="771969" y="287077"/>
                    <a:pt x="782052" y="288757"/>
                  </a:cubicBezTo>
                  <a:cubicBezTo>
                    <a:pt x="792684" y="290529"/>
                    <a:pt x="803484" y="291129"/>
                    <a:pt x="814137" y="292768"/>
                  </a:cubicBezTo>
                  <a:cubicBezTo>
                    <a:pt x="820874" y="293805"/>
                    <a:pt x="827432" y="295878"/>
                    <a:pt x="834189" y="296779"/>
                  </a:cubicBezTo>
                  <a:cubicBezTo>
                    <a:pt x="847506" y="298555"/>
                    <a:pt x="860926" y="299452"/>
                    <a:pt x="874294" y="300789"/>
                  </a:cubicBezTo>
                  <a:cubicBezTo>
                    <a:pt x="889428" y="303816"/>
                    <a:pt x="903003" y="306756"/>
                    <a:pt x="918410" y="308810"/>
                  </a:cubicBezTo>
                  <a:cubicBezTo>
                    <a:pt x="930410" y="310410"/>
                    <a:pt x="942473" y="311484"/>
                    <a:pt x="954505" y="312821"/>
                  </a:cubicBezTo>
                  <a:cubicBezTo>
                    <a:pt x="994979" y="326310"/>
                    <a:pt x="932170" y="305719"/>
                    <a:pt x="982579" y="320842"/>
                  </a:cubicBezTo>
                  <a:cubicBezTo>
                    <a:pt x="990677" y="323272"/>
                    <a:pt x="999607" y="324173"/>
                    <a:pt x="1006642" y="328863"/>
                  </a:cubicBezTo>
                  <a:cubicBezTo>
                    <a:pt x="1025731" y="341589"/>
                    <a:pt x="1011171" y="333831"/>
                    <a:pt x="1034716" y="340894"/>
                  </a:cubicBezTo>
                  <a:cubicBezTo>
                    <a:pt x="1034783" y="340914"/>
                    <a:pt x="1064761" y="350910"/>
                    <a:pt x="1070810" y="352926"/>
                  </a:cubicBezTo>
                  <a:cubicBezTo>
                    <a:pt x="1074821" y="354263"/>
                    <a:pt x="1078617" y="356780"/>
                    <a:pt x="1082842" y="356936"/>
                  </a:cubicBezTo>
                  <a:lnTo>
                    <a:pt x="1191126" y="360947"/>
                  </a:lnTo>
                  <a:cubicBezTo>
                    <a:pt x="1199147" y="362284"/>
                    <a:pt x="1207107" y="364059"/>
                    <a:pt x="1215189" y="364957"/>
                  </a:cubicBezTo>
                  <a:cubicBezTo>
                    <a:pt x="1269943" y="371041"/>
                    <a:pt x="1248240" y="361429"/>
                    <a:pt x="1271337" y="372979"/>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216424" y="2025066"/>
              <a:ext cx="117576" cy="256933"/>
            </a:xfrm>
            <a:custGeom>
              <a:avLst/>
              <a:gdLst>
                <a:gd name="connsiteX0" fmla="*/ 0 w 112294"/>
                <a:gd name="connsiteY0" fmla="*/ 0 h 228610"/>
                <a:gd name="connsiteX1" fmla="*/ 12031 w 112294"/>
                <a:gd name="connsiteY1" fmla="*/ 44116 h 228610"/>
                <a:gd name="connsiteX2" fmla="*/ 16042 w 112294"/>
                <a:gd name="connsiteY2" fmla="*/ 56148 h 228610"/>
                <a:gd name="connsiteX3" fmla="*/ 36094 w 112294"/>
                <a:gd name="connsiteY3" fmla="*/ 80211 h 228610"/>
                <a:gd name="connsiteX4" fmla="*/ 48126 w 112294"/>
                <a:gd name="connsiteY4" fmla="*/ 124327 h 228610"/>
                <a:gd name="connsiteX5" fmla="*/ 56147 w 112294"/>
                <a:gd name="connsiteY5" fmla="*/ 136358 h 228610"/>
                <a:gd name="connsiteX6" fmla="*/ 64168 w 112294"/>
                <a:gd name="connsiteY6" fmla="*/ 160422 h 228610"/>
                <a:gd name="connsiteX7" fmla="*/ 68179 w 112294"/>
                <a:gd name="connsiteY7" fmla="*/ 172453 h 228610"/>
                <a:gd name="connsiteX8" fmla="*/ 76200 w 112294"/>
                <a:gd name="connsiteY8" fmla="*/ 200527 h 228610"/>
                <a:gd name="connsiteX9" fmla="*/ 96252 w 112294"/>
                <a:gd name="connsiteY9" fmla="*/ 224590 h 228610"/>
                <a:gd name="connsiteX10" fmla="*/ 112294 w 112294"/>
                <a:gd name="connsiteY10" fmla="*/ 228600 h 2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94" h="228610">
                  <a:moveTo>
                    <a:pt x="0" y="0"/>
                  </a:moveTo>
                  <a:cubicBezTo>
                    <a:pt x="5668" y="28342"/>
                    <a:pt x="1855" y="13588"/>
                    <a:pt x="12031" y="44116"/>
                  </a:cubicBezTo>
                  <a:cubicBezTo>
                    <a:pt x="13368" y="48127"/>
                    <a:pt x="13697" y="52630"/>
                    <a:pt x="16042" y="56148"/>
                  </a:cubicBezTo>
                  <a:cubicBezTo>
                    <a:pt x="27209" y="72898"/>
                    <a:pt x="20655" y="64771"/>
                    <a:pt x="36094" y="80211"/>
                  </a:cubicBezTo>
                  <a:cubicBezTo>
                    <a:pt x="38246" y="90972"/>
                    <a:pt x="42312" y="115606"/>
                    <a:pt x="48126" y="124327"/>
                  </a:cubicBezTo>
                  <a:cubicBezTo>
                    <a:pt x="50800" y="128337"/>
                    <a:pt x="54189" y="131954"/>
                    <a:pt x="56147" y="136358"/>
                  </a:cubicBezTo>
                  <a:cubicBezTo>
                    <a:pt x="59581" y="144084"/>
                    <a:pt x="61494" y="152401"/>
                    <a:pt x="64168" y="160422"/>
                  </a:cubicBezTo>
                  <a:cubicBezTo>
                    <a:pt x="65505" y="164432"/>
                    <a:pt x="67154" y="168352"/>
                    <a:pt x="68179" y="172453"/>
                  </a:cubicBezTo>
                  <a:cubicBezTo>
                    <a:pt x="69465" y="177597"/>
                    <a:pt x="73322" y="194770"/>
                    <a:pt x="76200" y="200527"/>
                  </a:cubicBezTo>
                  <a:cubicBezTo>
                    <a:pt x="79898" y="207923"/>
                    <a:pt x="89602" y="220157"/>
                    <a:pt x="96252" y="224590"/>
                  </a:cubicBezTo>
                  <a:cubicBezTo>
                    <a:pt x="102901" y="229023"/>
                    <a:pt x="106159" y="228600"/>
                    <a:pt x="112294" y="228600"/>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296922" y="2196853"/>
              <a:ext cx="289741" cy="590469"/>
            </a:xfrm>
            <a:custGeom>
              <a:avLst/>
              <a:gdLst>
                <a:gd name="connsiteX0" fmla="*/ 0 w 276726"/>
                <a:gd name="connsiteY0" fmla="*/ 0 h 525379"/>
                <a:gd name="connsiteX1" fmla="*/ 8021 w 276726"/>
                <a:gd name="connsiteY1" fmla="*/ 20053 h 525379"/>
                <a:gd name="connsiteX2" fmla="*/ 12031 w 276726"/>
                <a:gd name="connsiteY2" fmla="*/ 32085 h 525379"/>
                <a:gd name="connsiteX3" fmla="*/ 20052 w 276726"/>
                <a:gd name="connsiteY3" fmla="*/ 44116 h 525379"/>
                <a:gd name="connsiteX4" fmla="*/ 32084 w 276726"/>
                <a:gd name="connsiteY4" fmla="*/ 92243 h 525379"/>
                <a:gd name="connsiteX5" fmla="*/ 44116 w 276726"/>
                <a:gd name="connsiteY5" fmla="*/ 120316 h 525379"/>
                <a:gd name="connsiteX6" fmla="*/ 60158 w 276726"/>
                <a:gd name="connsiteY6" fmla="*/ 144379 h 525379"/>
                <a:gd name="connsiteX7" fmla="*/ 68179 w 276726"/>
                <a:gd name="connsiteY7" fmla="*/ 156411 h 525379"/>
                <a:gd name="connsiteX8" fmla="*/ 84221 w 276726"/>
                <a:gd name="connsiteY8" fmla="*/ 188495 h 525379"/>
                <a:gd name="connsiteX9" fmla="*/ 92242 w 276726"/>
                <a:gd name="connsiteY9" fmla="*/ 212558 h 525379"/>
                <a:gd name="connsiteX10" fmla="*/ 96252 w 276726"/>
                <a:gd name="connsiteY10" fmla="*/ 224590 h 525379"/>
                <a:gd name="connsiteX11" fmla="*/ 100263 w 276726"/>
                <a:gd name="connsiteY11" fmla="*/ 240632 h 525379"/>
                <a:gd name="connsiteX12" fmla="*/ 112295 w 276726"/>
                <a:gd name="connsiteY12" fmla="*/ 260685 h 525379"/>
                <a:gd name="connsiteX13" fmla="*/ 132347 w 276726"/>
                <a:gd name="connsiteY13" fmla="*/ 292769 h 525379"/>
                <a:gd name="connsiteX14" fmla="*/ 144379 w 276726"/>
                <a:gd name="connsiteY14" fmla="*/ 316832 h 525379"/>
                <a:gd name="connsiteX15" fmla="*/ 152400 w 276726"/>
                <a:gd name="connsiteY15" fmla="*/ 340895 h 525379"/>
                <a:gd name="connsiteX16" fmla="*/ 188495 w 276726"/>
                <a:gd name="connsiteY16" fmla="*/ 381000 h 525379"/>
                <a:gd name="connsiteX17" fmla="*/ 204537 w 276726"/>
                <a:gd name="connsiteY17" fmla="*/ 417095 h 525379"/>
                <a:gd name="connsiteX18" fmla="*/ 216568 w 276726"/>
                <a:gd name="connsiteY18" fmla="*/ 421106 h 525379"/>
                <a:gd name="connsiteX19" fmla="*/ 224589 w 276726"/>
                <a:gd name="connsiteY19" fmla="*/ 433137 h 525379"/>
                <a:gd name="connsiteX20" fmla="*/ 228600 w 276726"/>
                <a:gd name="connsiteY20" fmla="*/ 445169 h 525379"/>
                <a:gd name="connsiteX21" fmla="*/ 240631 w 276726"/>
                <a:gd name="connsiteY21" fmla="*/ 457200 h 525379"/>
                <a:gd name="connsiteX22" fmla="*/ 252663 w 276726"/>
                <a:gd name="connsiteY22" fmla="*/ 481264 h 525379"/>
                <a:gd name="connsiteX23" fmla="*/ 264695 w 276726"/>
                <a:gd name="connsiteY23" fmla="*/ 485274 h 525379"/>
                <a:gd name="connsiteX24" fmla="*/ 272716 w 276726"/>
                <a:gd name="connsiteY24" fmla="*/ 521369 h 525379"/>
                <a:gd name="connsiteX25" fmla="*/ 276726 w 276726"/>
                <a:gd name="connsiteY25" fmla="*/ 525379 h 52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6726" h="525379">
                  <a:moveTo>
                    <a:pt x="0" y="0"/>
                  </a:moveTo>
                  <a:cubicBezTo>
                    <a:pt x="2674" y="6684"/>
                    <a:pt x="5493" y="13312"/>
                    <a:pt x="8021" y="20053"/>
                  </a:cubicBezTo>
                  <a:cubicBezTo>
                    <a:pt x="9505" y="24011"/>
                    <a:pt x="10140" y="28304"/>
                    <a:pt x="12031" y="32085"/>
                  </a:cubicBezTo>
                  <a:cubicBezTo>
                    <a:pt x="14186" y="36396"/>
                    <a:pt x="17378" y="40106"/>
                    <a:pt x="20052" y="44116"/>
                  </a:cubicBezTo>
                  <a:cubicBezTo>
                    <a:pt x="25452" y="76515"/>
                    <a:pt x="21492" y="60469"/>
                    <a:pt x="32084" y="92243"/>
                  </a:cubicBezTo>
                  <a:cubicBezTo>
                    <a:pt x="36232" y="104686"/>
                    <a:pt x="36685" y="107931"/>
                    <a:pt x="44116" y="120316"/>
                  </a:cubicBezTo>
                  <a:cubicBezTo>
                    <a:pt x="49076" y="128582"/>
                    <a:pt x="54811" y="136358"/>
                    <a:pt x="60158" y="144379"/>
                  </a:cubicBezTo>
                  <a:lnTo>
                    <a:pt x="68179" y="156411"/>
                  </a:lnTo>
                  <a:cubicBezTo>
                    <a:pt x="78025" y="195800"/>
                    <a:pt x="63770" y="147594"/>
                    <a:pt x="84221" y="188495"/>
                  </a:cubicBezTo>
                  <a:cubicBezTo>
                    <a:pt x="88002" y="196057"/>
                    <a:pt x="89568" y="204537"/>
                    <a:pt x="92242" y="212558"/>
                  </a:cubicBezTo>
                  <a:cubicBezTo>
                    <a:pt x="93579" y="216569"/>
                    <a:pt x="95227" y="220489"/>
                    <a:pt x="96252" y="224590"/>
                  </a:cubicBezTo>
                  <a:cubicBezTo>
                    <a:pt x="97589" y="229937"/>
                    <a:pt x="98024" y="235595"/>
                    <a:pt x="100263" y="240632"/>
                  </a:cubicBezTo>
                  <a:cubicBezTo>
                    <a:pt x="103429" y="247755"/>
                    <a:pt x="108509" y="253871"/>
                    <a:pt x="112295" y="260685"/>
                  </a:cubicBezTo>
                  <a:cubicBezTo>
                    <a:pt x="128025" y="288999"/>
                    <a:pt x="111452" y="264908"/>
                    <a:pt x="132347" y="292769"/>
                  </a:cubicBezTo>
                  <a:cubicBezTo>
                    <a:pt x="146979" y="336659"/>
                    <a:pt x="123640" y="270170"/>
                    <a:pt x="144379" y="316832"/>
                  </a:cubicBezTo>
                  <a:cubicBezTo>
                    <a:pt x="147813" y="324558"/>
                    <a:pt x="146421" y="334916"/>
                    <a:pt x="152400" y="340895"/>
                  </a:cubicBezTo>
                  <a:cubicBezTo>
                    <a:pt x="181189" y="369684"/>
                    <a:pt x="169657" y="355883"/>
                    <a:pt x="188495" y="381000"/>
                  </a:cubicBezTo>
                  <a:cubicBezTo>
                    <a:pt x="190946" y="388354"/>
                    <a:pt x="195870" y="410161"/>
                    <a:pt x="204537" y="417095"/>
                  </a:cubicBezTo>
                  <a:cubicBezTo>
                    <a:pt x="207838" y="419736"/>
                    <a:pt x="212558" y="419769"/>
                    <a:pt x="216568" y="421106"/>
                  </a:cubicBezTo>
                  <a:cubicBezTo>
                    <a:pt x="219242" y="425116"/>
                    <a:pt x="222433" y="428826"/>
                    <a:pt x="224589" y="433137"/>
                  </a:cubicBezTo>
                  <a:cubicBezTo>
                    <a:pt x="226480" y="436918"/>
                    <a:pt x="226255" y="441651"/>
                    <a:pt x="228600" y="445169"/>
                  </a:cubicBezTo>
                  <a:cubicBezTo>
                    <a:pt x="231746" y="449888"/>
                    <a:pt x="236621" y="453190"/>
                    <a:pt x="240631" y="457200"/>
                  </a:cubicBezTo>
                  <a:cubicBezTo>
                    <a:pt x="243273" y="465125"/>
                    <a:pt x="245596" y="475611"/>
                    <a:pt x="252663" y="481264"/>
                  </a:cubicBezTo>
                  <a:cubicBezTo>
                    <a:pt x="255964" y="483905"/>
                    <a:pt x="260684" y="483937"/>
                    <a:pt x="264695" y="485274"/>
                  </a:cubicBezTo>
                  <a:cubicBezTo>
                    <a:pt x="265585" y="489726"/>
                    <a:pt x="270448" y="515699"/>
                    <a:pt x="272716" y="521369"/>
                  </a:cubicBezTo>
                  <a:cubicBezTo>
                    <a:pt x="273418" y="523124"/>
                    <a:pt x="275389" y="524042"/>
                    <a:pt x="276726" y="525379"/>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574362" y="2743200"/>
              <a:ext cx="541691" cy="509337"/>
            </a:xfrm>
            <a:custGeom>
              <a:avLst/>
              <a:gdLst>
                <a:gd name="connsiteX0" fmla="*/ 0 w 517358"/>
                <a:gd name="connsiteY0" fmla="*/ 0 h 453190"/>
                <a:gd name="connsiteX1" fmla="*/ 8021 w 517358"/>
                <a:gd name="connsiteY1" fmla="*/ 20053 h 453190"/>
                <a:gd name="connsiteX2" fmla="*/ 20052 w 517358"/>
                <a:gd name="connsiteY2" fmla="*/ 36095 h 453190"/>
                <a:gd name="connsiteX3" fmla="*/ 36094 w 517358"/>
                <a:gd name="connsiteY3" fmla="*/ 60158 h 453190"/>
                <a:gd name="connsiteX4" fmla="*/ 44116 w 517358"/>
                <a:gd name="connsiteY4" fmla="*/ 68179 h 453190"/>
                <a:gd name="connsiteX5" fmla="*/ 64168 w 517358"/>
                <a:gd name="connsiteY5" fmla="*/ 92242 h 453190"/>
                <a:gd name="connsiteX6" fmla="*/ 76200 w 517358"/>
                <a:gd name="connsiteY6" fmla="*/ 96253 h 453190"/>
                <a:gd name="connsiteX7" fmla="*/ 104273 w 517358"/>
                <a:gd name="connsiteY7" fmla="*/ 132348 h 453190"/>
                <a:gd name="connsiteX8" fmla="*/ 132347 w 517358"/>
                <a:gd name="connsiteY8" fmla="*/ 148390 h 453190"/>
                <a:gd name="connsiteX9" fmla="*/ 156410 w 517358"/>
                <a:gd name="connsiteY9" fmla="*/ 164432 h 453190"/>
                <a:gd name="connsiteX10" fmla="*/ 180473 w 517358"/>
                <a:gd name="connsiteY10" fmla="*/ 184485 h 453190"/>
                <a:gd name="connsiteX11" fmla="*/ 192505 w 517358"/>
                <a:gd name="connsiteY11" fmla="*/ 196516 h 453190"/>
                <a:gd name="connsiteX12" fmla="*/ 216568 w 517358"/>
                <a:gd name="connsiteY12" fmla="*/ 208548 h 453190"/>
                <a:gd name="connsiteX13" fmla="*/ 240631 w 517358"/>
                <a:gd name="connsiteY13" fmla="*/ 236621 h 453190"/>
                <a:gd name="connsiteX14" fmla="*/ 252663 w 517358"/>
                <a:gd name="connsiteY14" fmla="*/ 240632 h 453190"/>
                <a:gd name="connsiteX15" fmla="*/ 264694 w 517358"/>
                <a:gd name="connsiteY15" fmla="*/ 256674 h 453190"/>
                <a:gd name="connsiteX16" fmla="*/ 276726 w 517358"/>
                <a:gd name="connsiteY16" fmla="*/ 260685 h 453190"/>
                <a:gd name="connsiteX17" fmla="*/ 288758 w 517358"/>
                <a:gd name="connsiteY17" fmla="*/ 268706 h 453190"/>
                <a:gd name="connsiteX18" fmla="*/ 292768 w 517358"/>
                <a:gd name="connsiteY18" fmla="*/ 280737 h 453190"/>
                <a:gd name="connsiteX19" fmla="*/ 328863 w 517358"/>
                <a:gd name="connsiteY19" fmla="*/ 308811 h 453190"/>
                <a:gd name="connsiteX20" fmla="*/ 348916 w 517358"/>
                <a:gd name="connsiteY20" fmla="*/ 324853 h 453190"/>
                <a:gd name="connsiteX21" fmla="*/ 372979 w 517358"/>
                <a:gd name="connsiteY21" fmla="*/ 340895 h 453190"/>
                <a:gd name="connsiteX22" fmla="*/ 381000 w 517358"/>
                <a:gd name="connsiteY22" fmla="*/ 352927 h 453190"/>
                <a:gd name="connsiteX23" fmla="*/ 393031 w 517358"/>
                <a:gd name="connsiteY23" fmla="*/ 356937 h 453190"/>
                <a:gd name="connsiteX24" fmla="*/ 417094 w 517358"/>
                <a:gd name="connsiteY24" fmla="*/ 368969 h 453190"/>
                <a:gd name="connsiteX25" fmla="*/ 425116 w 517358"/>
                <a:gd name="connsiteY25" fmla="*/ 376990 h 453190"/>
                <a:gd name="connsiteX26" fmla="*/ 445168 w 517358"/>
                <a:gd name="connsiteY26" fmla="*/ 389021 h 453190"/>
                <a:gd name="connsiteX27" fmla="*/ 453189 w 517358"/>
                <a:gd name="connsiteY27" fmla="*/ 401053 h 453190"/>
                <a:gd name="connsiteX28" fmla="*/ 465221 w 517358"/>
                <a:gd name="connsiteY28" fmla="*/ 409074 h 453190"/>
                <a:gd name="connsiteX29" fmla="*/ 473242 w 517358"/>
                <a:gd name="connsiteY29" fmla="*/ 421106 h 453190"/>
                <a:gd name="connsiteX30" fmla="*/ 477252 w 517358"/>
                <a:gd name="connsiteY30" fmla="*/ 433137 h 453190"/>
                <a:gd name="connsiteX31" fmla="*/ 489284 w 517358"/>
                <a:gd name="connsiteY31" fmla="*/ 441158 h 453190"/>
                <a:gd name="connsiteX32" fmla="*/ 505326 w 517358"/>
                <a:gd name="connsiteY32" fmla="*/ 449179 h 453190"/>
                <a:gd name="connsiteX33" fmla="*/ 517358 w 517358"/>
                <a:gd name="connsiteY33" fmla="*/ 453190 h 45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7358" h="453190">
                  <a:moveTo>
                    <a:pt x="0" y="0"/>
                  </a:moveTo>
                  <a:cubicBezTo>
                    <a:pt x="2674" y="6684"/>
                    <a:pt x="4525" y="13760"/>
                    <a:pt x="8021" y="20053"/>
                  </a:cubicBezTo>
                  <a:cubicBezTo>
                    <a:pt x="11267" y="25896"/>
                    <a:pt x="16219" y="30619"/>
                    <a:pt x="20052" y="36095"/>
                  </a:cubicBezTo>
                  <a:cubicBezTo>
                    <a:pt x="25580" y="43992"/>
                    <a:pt x="29277" y="53342"/>
                    <a:pt x="36094" y="60158"/>
                  </a:cubicBezTo>
                  <a:cubicBezTo>
                    <a:pt x="38768" y="62832"/>
                    <a:pt x="41754" y="65226"/>
                    <a:pt x="44116" y="68179"/>
                  </a:cubicBezTo>
                  <a:cubicBezTo>
                    <a:pt x="52572" y="78749"/>
                    <a:pt x="51918" y="84075"/>
                    <a:pt x="64168" y="92242"/>
                  </a:cubicBezTo>
                  <a:cubicBezTo>
                    <a:pt x="67686" y="94587"/>
                    <a:pt x="72189" y="94916"/>
                    <a:pt x="76200" y="96253"/>
                  </a:cubicBezTo>
                  <a:cubicBezTo>
                    <a:pt x="87376" y="113017"/>
                    <a:pt x="90139" y="120570"/>
                    <a:pt x="104273" y="132348"/>
                  </a:cubicBezTo>
                  <a:cubicBezTo>
                    <a:pt x="126994" y="151283"/>
                    <a:pt x="104905" y="128790"/>
                    <a:pt x="132347" y="148390"/>
                  </a:cubicBezTo>
                  <a:cubicBezTo>
                    <a:pt x="158635" y="167166"/>
                    <a:pt x="130601" y="155828"/>
                    <a:pt x="156410" y="164432"/>
                  </a:cubicBezTo>
                  <a:cubicBezTo>
                    <a:pt x="191553" y="199575"/>
                    <a:pt x="146979" y="156574"/>
                    <a:pt x="180473" y="184485"/>
                  </a:cubicBezTo>
                  <a:cubicBezTo>
                    <a:pt x="184830" y="188116"/>
                    <a:pt x="188148" y="192885"/>
                    <a:pt x="192505" y="196516"/>
                  </a:cubicBezTo>
                  <a:cubicBezTo>
                    <a:pt x="202871" y="205154"/>
                    <a:pt x="204510" y="204528"/>
                    <a:pt x="216568" y="208548"/>
                  </a:cubicBezTo>
                  <a:cubicBezTo>
                    <a:pt x="222127" y="215960"/>
                    <a:pt x="232253" y="231036"/>
                    <a:pt x="240631" y="236621"/>
                  </a:cubicBezTo>
                  <a:cubicBezTo>
                    <a:pt x="244149" y="238966"/>
                    <a:pt x="248652" y="239295"/>
                    <a:pt x="252663" y="240632"/>
                  </a:cubicBezTo>
                  <a:cubicBezTo>
                    <a:pt x="256673" y="245979"/>
                    <a:pt x="259559" y="252395"/>
                    <a:pt x="264694" y="256674"/>
                  </a:cubicBezTo>
                  <a:cubicBezTo>
                    <a:pt x="267942" y="259381"/>
                    <a:pt x="272945" y="258794"/>
                    <a:pt x="276726" y="260685"/>
                  </a:cubicBezTo>
                  <a:cubicBezTo>
                    <a:pt x="281037" y="262841"/>
                    <a:pt x="284747" y="266032"/>
                    <a:pt x="288758" y="268706"/>
                  </a:cubicBezTo>
                  <a:cubicBezTo>
                    <a:pt x="290095" y="272716"/>
                    <a:pt x="290173" y="277400"/>
                    <a:pt x="292768" y="280737"/>
                  </a:cubicBezTo>
                  <a:cubicBezTo>
                    <a:pt x="311704" y="305084"/>
                    <a:pt x="309095" y="302221"/>
                    <a:pt x="328863" y="308811"/>
                  </a:cubicBezTo>
                  <a:cubicBezTo>
                    <a:pt x="346803" y="335719"/>
                    <a:pt x="325669" y="309354"/>
                    <a:pt x="348916" y="324853"/>
                  </a:cubicBezTo>
                  <a:cubicBezTo>
                    <a:pt x="378954" y="344880"/>
                    <a:pt x="344372" y="331361"/>
                    <a:pt x="372979" y="340895"/>
                  </a:cubicBezTo>
                  <a:cubicBezTo>
                    <a:pt x="375653" y="344906"/>
                    <a:pt x="377236" y="349916"/>
                    <a:pt x="381000" y="352927"/>
                  </a:cubicBezTo>
                  <a:cubicBezTo>
                    <a:pt x="384301" y="355568"/>
                    <a:pt x="389250" y="355047"/>
                    <a:pt x="393031" y="356937"/>
                  </a:cubicBezTo>
                  <a:cubicBezTo>
                    <a:pt x="424136" y="372489"/>
                    <a:pt x="386848" y="358885"/>
                    <a:pt x="417094" y="368969"/>
                  </a:cubicBezTo>
                  <a:cubicBezTo>
                    <a:pt x="419768" y="371643"/>
                    <a:pt x="422039" y="374792"/>
                    <a:pt x="425116" y="376990"/>
                  </a:cubicBezTo>
                  <a:cubicBezTo>
                    <a:pt x="431459" y="381520"/>
                    <a:pt x="439250" y="383948"/>
                    <a:pt x="445168" y="389021"/>
                  </a:cubicBezTo>
                  <a:cubicBezTo>
                    <a:pt x="448828" y="392158"/>
                    <a:pt x="449781" y="397645"/>
                    <a:pt x="453189" y="401053"/>
                  </a:cubicBezTo>
                  <a:cubicBezTo>
                    <a:pt x="456597" y="404461"/>
                    <a:pt x="461210" y="406400"/>
                    <a:pt x="465221" y="409074"/>
                  </a:cubicBezTo>
                  <a:cubicBezTo>
                    <a:pt x="467895" y="413085"/>
                    <a:pt x="471086" y="416795"/>
                    <a:pt x="473242" y="421106"/>
                  </a:cubicBezTo>
                  <a:cubicBezTo>
                    <a:pt x="475132" y="424887"/>
                    <a:pt x="474611" y="429836"/>
                    <a:pt x="477252" y="433137"/>
                  </a:cubicBezTo>
                  <a:cubicBezTo>
                    <a:pt x="480263" y="436901"/>
                    <a:pt x="485099" y="438767"/>
                    <a:pt x="489284" y="441158"/>
                  </a:cubicBezTo>
                  <a:cubicBezTo>
                    <a:pt x="494475" y="444124"/>
                    <a:pt x="499831" y="446824"/>
                    <a:pt x="505326" y="449179"/>
                  </a:cubicBezTo>
                  <a:cubicBezTo>
                    <a:pt x="509212" y="450844"/>
                    <a:pt x="517358" y="453190"/>
                    <a:pt x="517358" y="453190"/>
                  </a:cubicBezTo>
                </a:path>
              </a:pathLst>
            </a:custGeom>
            <a:noFill/>
            <a:ln w="57150">
              <a:solidFill>
                <a:srgbClr val="C7C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91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15568</TotalTime>
  <Words>1642</Words>
  <Application>Microsoft Office PowerPoint</Application>
  <PresentationFormat>On-screen Show (4:3)</PresentationFormat>
  <Paragraphs>355</Paragraphs>
  <Slides>30</Slides>
  <Notes>15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NOAA/ESRL/GMD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Andrews</dc:creator>
  <cp:lastModifiedBy>Betsy Andrews</cp:lastModifiedBy>
  <cp:revision>186</cp:revision>
  <dcterms:created xsi:type="dcterms:W3CDTF">2014-05-02T18:30:01Z</dcterms:created>
  <dcterms:modified xsi:type="dcterms:W3CDTF">2014-08-08T19:08:03Z</dcterms:modified>
</cp:coreProperties>
</file>