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286" r:id="rId3"/>
    <p:sldId id="288" r:id="rId4"/>
    <p:sldId id="287" r:id="rId5"/>
    <p:sldId id="289" r:id="rId6"/>
    <p:sldId id="258" r:id="rId7"/>
    <p:sldId id="257" r:id="rId8"/>
    <p:sldId id="263" r:id="rId9"/>
    <p:sldId id="262" r:id="rId10"/>
    <p:sldId id="259" r:id="rId11"/>
    <p:sldId id="267" r:id="rId12"/>
    <p:sldId id="268" r:id="rId13"/>
    <p:sldId id="274" r:id="rId14"/>
    <p:sldId id="275" r:id="rId15"/>
    <p:sldId id="279" r:id="rId16"/>
    <p:sldId id="282" r:id="rId17"/>
    <p:sldId id="272" r:id="rId18"/>
    <p:sldId id="280" r:id="rId19"/>
    <p:sldId id="265" r:id="rId20"/>
    <p:sldId id="264" r:id="rId21"/>
    <p:sldId id="284" r:id="rId22"/>
    <p:sldId id="285" r:id="rId23"/>
    <p:sldId id="266" r:id="rId24"/>
    <p:sldId id="281" r:id="rId25"/>
    <p:sldId id="269" r:id="rId26"/>
    <p:sldId id="271" r:id="rId27"/>
    <p:sldId id="277" r:id="rId28"/>
    <p:sldId id="276" r:id="rId29"/>
    <p:sldId id="278" r:id="rId30"/>
    <p:sldId id="260" r:id="rId31"/>
    <p:sldId id="290" r:id="rId32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FF"/>
    <a:srgbClr val="66FFFF"/>
    <a:srgbClr val="0066FF"/>
    <a:srgbClr val="5F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88" autoAdjust="0"/>
    <p:restoredTop sz="84949" autoAdjust="0"/>
  </p:normalViewPr>
  <p:slideViewPr>
    <p:cSldViewPr snapToGrid="0">
      <p:cViewPr>
        <p:scale>
          <a:sx n="90" d="100"/>
          <a:sy n="90" d="100"/>
        </p:scale>
        <p:origin x="-240" y="-22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064"/>
    </p:cViewPr>
  </p:sorterViewPr>
  <p:gridSpacing cx="38405" cy="384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BF8F0C-E487-48F1-BE43-A2E419F51C57}" type="datetimeFigureOut">
              <a:rPr lang="en-US" smtClean="0"/>
              <a:t>8/27/2019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20B1B2-4B19-45CE-9296-B3AB76B7AA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7413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20B1B2-4B19-45CE-9296-B3AB76B7AA1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2163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 with any product that’s evolved with multiple people involved, multiple methods are used. We always start with the same zonal means I just described. For the alternative method, the 4 globally averaged values per</a:t>
            </a:r>
            <a:r>
              <a:rPr lang="en-US" baseline="0" dirty="0" smtClean="0"/>
              <a:t> month are weighted differently, more accurately reflecting a monthly mean. Here, monthly means are plotted, our historical method in red and the alternate method in blue; differences between MMs are in cyan. It varies by ±0.2 ppm through the year with clear seasonal differences.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20B1B2-4B19-45CE-9296-B3AB76B7AA1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0511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is also a difference in how the </a:t>
            </a:r>
            <a:r>
              <a:rPr lang="en-US" dirty="0" err="1" smtClean="0"/>
              <a:t>deseasonalized</a:t>
            </a:r>
            <a:r>
              <a:rPr lang="en-US" dirty="0" smtClean="0"/>
              <a:t> trend is calculated, too. The alternative method results in a trend that is less-smoothed than the standard method. This will impact the annual increase, making it </a:t>
            </a:r>
            <a:r>
              <a:rPr lang="en-US" smtClean="0"/>
              <a:t>more variable.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20B1B2-4B19-45CE-9296-B3AB76B7AA1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0511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Basis for trends web pages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20B1B2-4B19-45CE-9296-B3AB76B7AA17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168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Something about curve fits and</a:t>
            </a:r>
            <a:r>
              <a:rPr lang="en-US" baseline="0" dirty="0" smtClean="0"/>
              <a:t> running mean as approximation.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20B1B2-4B19-45CE-9296-B3AB76B7AA1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5759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Basis for trends web pages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20B1B2-4B19-45CE-9296-B3AB76B7AA1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168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Updates done on 5</a:t>
            </a:r>
            <a:r>
              <a:rPr lang="en-US" baseline="30000" dirty="0" smtClean="0"/>
              <a:t>th</a:t>
            </a:r>
            <a:r>
              <a:rPr lang="en-US" dirty="0" smtClean="0"/>
              <a:t> of each month.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20B1B2-4B19-45CE-9296-B3AB76B7AA1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9844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</a:t>
            </a:r>
            <a:r>
              <a:rPr lang="en-US" baseline="0" dirty="0" smtClean="0"/>
              <a:t> January of each year, we calculate an annual mean for the previous year, and we want to track how it changes with each subsequent monthly update relative to a final, stable value. We do that by comparing it with the annual increase for the same year at the end of the experiment. Here, that difference is plotted for each color-coded year from 1990 to 2017. As it turns out, the initial estimate isn’t biased by too much, roughly ±0.1 ppm. Average behavior is shown in the RH plot, in this case the mean Abs </a:t>
            </a:r>
            <a:r>
              <a:rPr lang="en-US" baseline="0" dirty="0" err="1" smtClean="0"/>
              <a:t>val</a:t>
            </a:r>
            <a:r>
              <a:rPr lang="en-US" baseline="0" dirty="0" smtClean="0"/>
              <a:t> of differences and SD for all years. Again, biases are small and converge quickly, except the abrupt changes in cyan and green. Look more closely at these.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20B1B2-4B19-45CE-9296-B3AB76B7AA1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3303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LH plot: Annual increases, color-coded by year, calculated with PPT method</a:t>
            </a:r>
            <a:r>
              <a:rPr lang="en-US" baseline="0" dirty="0" smtClean="0"/>
              <a:t> for 1990-2016. Little difference between PPT and EXT, but PPT is what is used for trends web pages. RH plot: Average absolute values of differences as subsequent web runs refine the calculation of annual increase.  Given annual increases of 1.6 to 3 ppm/</a:t>
            </a:r>
            <a:r>
              <a:rPr lang="en-US" baseline="0" dirty="0" err="1" smtClean="0"/>
              <a:t>yr</a:t>
            </a:r>
            <a:r>
              <a:rPr lang="en-US" baseline="0" dirty="0" smtClean="0"/>
              <a:t> over past 10 years, the magnitude of the initial bias is significant.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20B1B2-4B19-45CE-9296-B3AB76B7AA1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3698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Figures as for CO2: given that CH4 annual increase has been 4.6 to 12.7 during past 10 years, these initial</a:t>
            </a:r>
            <a:r>
              <a:rPr lang="en-US" baseline="0" dirty="0" smtClean="0"/>
              <a:t> </a:t>
            </a:r>
            <a:r>
              <a:rPr lang="en-US" dirty="0" smtClean="0"/>
              <a:t>biases are large.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20B1B2-4B19-45CE-9296-B3AB76B7AA1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8830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20B1B2-4B19-45CE-9296-B3AB76B7AA1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4598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LH plot: Mimics how web runs are done; with each</a:t>
            </a:r>
            <a:r>
              <a:rPr lang="en-US" baseline="0" dirty="0" smtClean="0"/>
              <a:t> month, temporal and spatial coverage are added. RH plot: With each month, only temporal coverage increases.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20B1B2-4B19-45CE-9296-B3AB76B7AA1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8025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EEA94-BC4D-4C45-9940-CEC790F5B13D}" type="datetimeFigureOut">
              <a:rPr lang="en-US" smtClean="0"/>
              <a:t>8/27/2019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F51BF-A6BA-424D-B6BC-B873625042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2194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EEA94-BC4D-4C45-9940-CEC790F5B13D}" type="datetimeFigureOut">
              <a:rPr lang="en-US" smtClean="0"/>
              <a:t>8/27/2019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F51BF-A6BA-424D-B6BC-B873625042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9778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EEA94-BC4D-4C45-9940-CEC790F5B13D}" type="datetimeFigureOut">
              <a:rPr lang="en-US" smtClean="0"/>
              <a:t>8/27/2019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F51BF-A6BA-424D-B6BC-B873625042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4870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EEA94-BC4D-4C45-9940-CEC790F5B13D}" type="datetimeFigureOut">
              <a:rPr lang="en-US" smtClean="0"/>
              <a:t>8/27/2019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F51BF-A6BA-424D-B6BC-B873625042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4638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EEA94-BC4D-4C45-9940-CEC790F5B13D}" type="datetimeFigureOut">
              <a:rPr lang="en-US" smtClean="0"/>
              <a:t>8/27/2019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F51BF-A6BA-424D-B6BC-B873625042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0727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EEA94-BC4D-4C45-9940-CEC790F5B13D}" type="datetimeFigureOut">
              <a:rPr lang="en-US" smtClean="0"/>
              <a:t>8/27/2019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F51BF-A6BA-424D-B6BC-B873625042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333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EEA94-BC4D-4C45-9940-CEC790F5B13D}" type="datetimeFigureOut">
              <a:rPr lang="en-US" smtClean="0"/>
              <a:t>8/27/2019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F51BF-A6BA-424D-B6BC-B873625042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7633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EEA94-BC4D-4C45-9940-CEC790F5B13D}" type="datetimeFigureOut">
              <a:rPr lang="en-US" smtClean="0"/>
              <a:t>8/27/2019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F51BF-A6BA-424D-B6BC-B873625042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6814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EEA94-BC4D-4C45-9940-CEC790F5B13D}" type="datetimeFigureOut">
              <a:rPr lang="en-US" smtClean="0"/>
              <a:t>8/27/2019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F51BF-A6BA-424D-B6BC-B873625042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7302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8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EEA94-BC4D-4C45-9940-CEC790F5B13D}" type="datetimeFigureOut">
              <a:rPr lang="en-US" smtClean="0"/>
              <a:t>8/27/2019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F51BF-A6BA-424D-B6BC-B873625042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2483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EEA94-BC4D-4C45-9940-CEC790F5B13D}" type="datetimeFigureOut">
              <a:rPr lang="en-US" smtClean="0"/>
              <a:t>8/27/2019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F51BF-A6BA-424D-B6BC-B873625042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4923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F5F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EEEA94-BC4D-4C45-9940-CEC790F5B13D}" type="datetimeFigureOut">
              <a:rPr lang="en-US" smtClean="0"/>
              <a:t>8/27/2019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5F51BF-A6BA-424D-B6BC-B873625042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511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1520" y="401130"/>
            <a:ext cx="7772400" cy="1102519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Assessing Potential </a:t>
            </a:r>
            <a:r>
              <a:rPr lang="en-US" dirty="0">
                <a:solidFill>
                  <a:srgbClr val="FFFF00"/>
                </a:solidFill>
              </a:rPr>
              <a:t>Bias in Preliminary Estimates of Global </a:t>
            </a:r>
            <a:r>
              <a:rPr lang="en-US" dirty="0" smtClean="0">
                <a:solidFill>
                  <a:srgbClr val="FFFF00"/>
                </a:solidFill>
              </a:rPr>
              <a:t>GHG </a:t>
            </a:r>
            <a:r>
              <a:rPr lang="en-US" dirty="0">
                <a:solidFill>
                  <a:srgbClr val="FFFF00"/>
                </a:solidFill>
              </a:rPr>
              <a:t>Trends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0619" y="2914650"/>
            <a:ext cx="8282763" cy="1806206"/>
          </a:xfrm>
        </p:spPr>
        <p:txBody>
          <a:bodyPr>
            <a:normAutofit fontScale="92500"/>
          </a:bodyPr>
          <a:lstStyle/>
          <a:p>
            <a:r>
              <a:rPr lang="en-US" dirty="0" smtClean="0">
                <a:solidFill>
                  <a:srgbClr val="66FFFF"/>
                </a:solidFill>
              </a:rPr>
              <a:t>Ed Dlugokencky, Kirk </a:t>
            </a:r>
            <a:r>
              <a:rPr lang="en-US" dirty="0" err="1" smtClean="0">
                <a:solidFill>
                  <a:srgbClr val="66FFFF"/>
                </a:solidFill>
              </a:rPr>
              <a:t>Thoning</a:t>
            </a:r>
            <a:r>
              <a:rPr lang="en-US" dirty="0" smtClean="0">
                <a:solidFill>
                  <a:srgbClr val="66FFFF"/>
                </a:solidFill>
              </a:rPr>
              <a:t>, and Molly </a:t>
            </a:r>
            <a:r>
              <a:rPr lang="en-US" dirty="0" err="1" smtClean="0">
                <a:solidFill>
                  <a:srgbClr val="66FFFF"/>
                </a:solidFill>
              </a:rPr>
              <a:t>Crotwell</a:t>
            </a:r>
            <a:endParaRPr lang="en-US" dirty="0" smtClean="0">
              <a:solidFill>
                <a:srgbClr val="66FFFF"/>
              </a:solidFill>
            </a:endParaRPr>
          </a:p>
          <a:p>
            <a:r>
              <a:rPr lang="en-US" dirty="0" smtClean="0">
                <a:solidFill>
                  <a:srgbClr val="66FFFF"/>
                </a:solidFill>
              </a:rPr>
              <a:t>NOAA ESRL Global Monitoring Division</a:t>
            </a:r>
          </a:p>
          <a:p>
            <a:r>
              <a:rPr lang="en-US" sz="3000" dirty="0" smtClean="0">
                <a:solidFill>
                  <a:schemeClr val="bg1"/>
                </a:solidFill>
              </a:rPr>
              <a:t>Acknowledgement: Ken </a:t>
            </a:r>
            <a:r>
              <a:rPr lang="en-US" sz="3000" dirty="0" err="1" smtClean="0">
                <a:solidFill>
                  <a:schemeClr val="bg1"/>
                </a:solidFill>
              </a:rPr>
              <a:t>Masarie</a:t>
            </a:r>
            <a:r>
              <a:rPr lang="en-US" sz="3000" dirty="0" smtClean="0">
                <a:solidFill>
                  <a:schemeClr val="bg1"/>
                </a:solidFill>
              </a:rPr>
              <a:t> &amp; Pieter Tans</a:t>
            </a:r>
            <a:endParaRPr lang="en-US" sz="3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527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19" t="24545" r="18487" b="11114"/>
          <a:stretch/>
        </p:blipFill>
        <p:spPr>
          <a:xfrm>
            <a:off x="755726" y="128055"/>
            <a:ext cx="7315200" cy="48310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19251" y="2998838"/>
            <a:ext cx="21925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1991 - CRZ added</a:t>
            </a:r>
            <a:endParaRPr lang="en-US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75934" y="1592130"/>
            <a:ext cx="1226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2013 - POC</a:t>
            </a:r>
            <a:endParaRPr lang="en-US" dirty="0"/>
          </a:p>
        </p:txBody>
      </p:sp>
      <p:pic>
        <p:nvPicPr>
          <p:cNvPr id="6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39" t="9499" r="3093" b="6563"/>
          <a:stretch>
            <a:fillRect/>
          </a:stretch>
        </p:blipFill>
        <p:spPr bwMode="auto">
          <a:xfrm>
            <a:off x="3775934" y="102819"/>
            <a:ext cx="5261713" cy="3717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0976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61" t="24392" r="19322" b="10710"/>
          <a:stretch/>
        </p:blipFill>
        <p:spPr>
          <a:xfrm>
            <a:off x="1371600" y="664010"/>
            <a:ext cx="6400800" cy="436837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899"/>
            <a:ext cx="8229600" cy="664902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FFFF00"/>
                </a:solidFill>
              </a:rPr>
              <a:t>Monthly Means: CH</a:t>
            </a:r>
            <a:r>
              <a:rPr lang="en-US" sz="3600" baseline="-25000" dirty="0" smtClean="0">
                <a:solidFill>
                  <a:srgbClr val="FFFF00"/>
                </a:solidFill>
              </a:rPr>
              <a:t>4</a:t>
            </a:r>
            <a:endParaRPr lang="en-US" sz="3600" baseline="-25000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59959" y="1339700"/>
            <a:ext cx="13928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C00000"/>
                </a:solidFill>
              </a:rPr>
              <a:t>u</a:t>
            </a:r>
            <a:r>
              <a:rPr lang="en-US" dirty="0" smtClean="0">
                <a:solidFill>
                  <a:srgbClr val="C00000"/>
                </a:solidFill>
              </a:rPr>
              <a:t> = ±1.2 ppb</a:t>
            </a:r>
            <a:endParaRPr lang="en-US" dirty="0">
              <a:solidFill>
                <a:srgbClr val="C00000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968388" y="1262418"/>
            <a:ext cx="6824" cy="309121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1814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899"/>
            <a:ext cx="8229600" cy="664902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FFFF00"/>
                </a:solidFill>
              </a:rPr>
              <a:t>Monthly Means: CO</a:t>
            </a:r>
            <a:r>
              <a:rPr lang="en-US" sz="3600" baseline="-25000" dirty="0" smtClean="0">
                <a:solidFill>
                  <a:srgbClr val="FFFF00"/>
                </a:solidFill>
              </a:rPr>
              <a:t>2</a:t>
            </a:r>
            <a:endParaRPr lang="en-US" sz="3600" baseline="-25000" dirty="0">
              <a:solidFill>
                <a:srgbClr val="FFFF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4" t="25219" r="19171" b="10711"/>
          <a:stretch/>
        </p:blipFill>
        <p:spPr>
          <a:xfrm>
            <a:off x="1371600" y="695838"/>
            <a:ext cx="6400800" cy="416774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38050" y="1153146"/>
            <a:ext cx="14473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C00000"/>
                </a:solidFill>
              </a:rPr>
              <a:t>u</a:t>
            </a:r>
            <a:r>
              <a:rPr lang="en-US" dirty="0" smtClean="0">
                <a:solidFill>
                  <a:srgbClr val="C00000"/>
                </a:solidFill>
              </a:rPr>
              <a:t> = ±0.1 ppm</a:t>
            </a:r>
            <a:endParaRPr lang="en-US" dirty="0">
              <a:solidFill>
                <a:srgbClr val="C00000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934031" y="1248354"/>
            <a:ext cx="7952" cy="2934032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9579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49" t="24474" r="18395" b="10680"/>
          <a:stretch/>
        </p:blipFill>
        <p:spPr>
          <a:xfrm>
            <a:off x="36923" y="834227"/>
            <a:ext cx="4537421" cy="2944368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899"/>
            <a:ext cx="8229600" cy="664902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FFFF00"/>
                </a:solidFill>
              </a:rPr>
              <a:t>Annual Increase: CO</a:t>
            </a:r>
            <a:r>
              <a:rPr lang="en-US" sz="3600" baseline="-25000" dirty="0" smtClean="0">
                <a:solidFill>
                  <a:srgbClr val="FFFF00"/>
                </a:solidFill>
              </a:rPr>
              <a:t>2</a:t>
            </a:r>
            <a:endParaRPr lang="en-US" sz="3600" baseline="-25000"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5760" y="3992458"/>
            <a:ext cx="849854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66FFFF"/>
                </a:solidFill>
              </a:rPr>
              <a:t>Initial estimates of annual increase can have relatively large </a:t>
            </a:r>
            <a:r>
              <a:rPr lang="en-US" sz="2800" dirty="0" smtClean="0">
                <a:solidFill>
                  <a:srgbClr val="66FFFF"/>
                </a:solidFill>
              </a:rPr>
              <a:t>bias; add caveat to web page.</a:t>
            </a:r>
            <a:r>
              <a:rPr lang="en-US" dirty="0" smtClean="0">
                <a:solidFill>
                  <a:srgbClr val="66FFFF"/>
                </a:solidFill>
              </a:rPr>
              <a:t> </a:t>
            </a:r>
            <a:endParaRPr lang="en-US" dirty="0">
              <a:solidFill>
                <a:srgbClr val="66FF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87749" y="2870791"/>
            <a:ext cx="1275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1990-2017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79674" y="1339700"/>
            <a:ext cx="2105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C00000"/>
                </a:solidFill>
              </a:rPr>
              <a:t>u</a:t>
            </a:r>
            <a:r>
              <a:rPr lang="en-US" dirty="0" smtClean="0">
                <a:solidFill>
                  <a:srgbClr val="C00000"/>
                </a:solidFill>
              </a:rPr>
              <a:t> = ±0.07 ppm yr</a:t>
            </a:r>
            <a:r>
              <a:rPr lang="en-US" baseline="30000" dirty="0" smtClean="0">
                <a:solidFill>
                  <a:srgbClr val="C00000"/>
                </a:solidFill>
              </a:rPr>
              <a:t>-1</a:t>
            </a:r>
            <a:endParaRPr lang="en-US" baseline="30000" dirty="0">
              <a:solidFill>
                <a:srgbClr val="C0000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45" t="24393" r="19171" b="11317"/>
          <a:stretch/>
        </p:blipFill>
        <p:spPr>
          <a:xfrm>
            <a:off x="4615030" y="829340"/>
            <a:ext cx="4497026" cy="2944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435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899"/>
            <a:ext cx="8229600" cy="664902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FFFF00"/>
                </a:solidFill>
              </a:rPr>
              <a:t>Annual Increase: CH</a:t>
            </a:r>
            <a:r>
              <a:rPr lang="en-US" sz="3600" baseline="-25000" dirty="0" smtClean="0">
                <a:solidFill>
                  <a:srgbClr val="FFFF00"/>
                </a:solidFill>
              </a:rPr>
              <a:t>4</a:t>
            </a:r>
            <a:endParaRPr lang="en-US" sz="3600" baseline="-25000"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5760" y="4034990"/>
            <a:ext cx="849854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66FFFF"/>
                </a:solidFill>
              </a:rPr>
              <a:t>Initial estimates of annual increase can have </a:t>
            </a:r>
            <a:r>
              <a:rPr lang="en-US" sz="2800" dirty="0" smtClean="0">
                <a:solidFill>
                  <a:srgbClr val="66FFFF"/>
                </a:solidFill>
              </a:rPr>
              <a:t>significant bias, even with 4 month lag. Add caveat to page.</a:t>
            </a:r>
            <a:endParaRPr lang="en-US" sz="2800" dirty="0">
              <a:solidFill>
                <a:srgbClr val="66FFFF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38" t="24786" r="18624" b="10993"/>
          <a:stretch/>
        </p:blipFill>
        <p:spPr>
          <a:xfrm>
            <a:off x="97528" y="847724"/>
            <a:ext cx="4464946" cy="2971800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61" t="24806" r="19019" b="10829"/>
          <a:stretch/>
        </p:blipFill>
        <p:spPr>
          <a:xfrm>
            <a:off x="4615029" y="839971"/>
            <a:ext cx="4409575" cy="2971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81694" y="1339700"/>
            <a:ext cx="1903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C00000"/>
                </a:solidFill>
              </a:rPr>
              <a:t>u</a:t>
            </a:r>
            <a:r>
              <a:rPr lang="en-US" dirty="0" smtClean="0">
                <a:solidFill>
                  <a:srgbClr val="C00000"/>
                </a:solidFill>
              </a:rPr>
              <a:t> ≈ ±0.6 ppb yr</a:t>
            </a:r>
            <a:r>
              <a:rPr lang="en-US" baseline="30000" dirty="0" smtClean="0">
                <a:solidFill>
                  <a:srgbClr val="C00000"/>
                </a:solidFill>
              </a:rPr>
              <a:t>-1</a:t>
            </a:r>
            <a:endParaRPr lang="en-US" baseline="30000" dirty="0">
              <a:solidFill>
                <a:srgbClr val="C00000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1216325" y="1250830"/>
            <a:ext cx="0" cy="2113472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2116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851"/>
            <a:ext cx="8229600" cy="857250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FFFF00"/>
                </a:solidFill>
              </a:rPr>
              <a:t>Curve Fit End Effects</a:t>
            </a:r>
            <a:endParaRPr lang="en-US" sz="4000" dirty="0">
              <a:solidFill>
                <a:srgbClr val="FFFF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626257" y="129459"/>
            <a:ext cx="3657600" cy="4995569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" name="TextBox 4"/>
          <p:cNvSpPr txBox="1"/>
          <p:nvPr/>
        </p:nvSpPr>
        <p:spPr>
          <a:xfrm>
            <a:off x="457200" y="4486941"/>
            <a:ext cx="80382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66FFFF"/>
                </a:solidFill>
              </a:rPr>
              <a:t>Network effects eliminated: Based on sample date.</a:t>
            </a:r>
            <a:endParaRPr lang="en-US" sz="2400" dirty="0">
              <a:solidFill>
                <a:srgbClr val="66FFFF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376757" y="798443"/>
            <a:ext cx="3121888" cy="2286000"/>
            <a:chOff x="1440057" y="755911"/>
            <a:chExt cx="3121888" cy="2286000"/>
          </a:xfrm>
        </p:grpSpPr>
        <p:pic>
          <p:nvPicPr>
            <p:cNvPr id="6" name="Picture 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0057" y="755911"/>
              <a:ext cx="3121888" cy="2286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tangle 6"/>
            <p:cNvSpPr/>
            <p:nvPr/>
          </p:nvSpPr>
          <p:spPr>
            <a:xfrm>
              <a:off x="3433314" y="905774"/>
              <a:ext cx="785004" cy="681486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346385" y="1979764"/>
              <a:ext cx="276045" cy="306238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9" name="Straight Arrow Connector 8"/>
          <p:cNvCxnSpPr/>
          <p:nvPr/>
        </p:nvCxnSpPr>
        <p:spPr>
          <a:xfrm>
            <a:off x="3155018" y="1047509"/>
            <a:ext cx="2320749" cy="1376714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6209414" y="3084443"/>
            <a:ext cx="2434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Oct., 2003 - Apr., 2004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4433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851"/>
            <a:ext cx="8229600" cy="644633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FF00"/>
                </a:solidFill>
              </a:rPr>
              <a:t>Summary and Conclusions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0753" y="648582"/>
            <a:ext cx="8793126" cy="4274288"/>
          </a:xfrm>
        </p:spPr>
        <p:txBody>
          <a:bodyPr>
            <a:normAutofit fontScale="85000" lnSpcReduction="20000"/>
          </a:bodyPr>
          <a:lstStyle/>
          <a:p>
            <a:r>
              <a:rPr lang="en-US" sz="2600" dirty="0" smtClean="0">
                <a:solidFill>
                  <a:srgbClr val="66FFFF"/>
                </a:solidFill>
              </a:rPr>
              <a:t>Initial estimates are biased by more than uncertainty</a:t>
            </a:r>
          </a:p>
          <a:p>
            <a:r>
              <a:rPr lang="en-US" sz="2600" dirty="0" smtClean="0">
                <a:solidFill>
                  <a:srgbClr val="66FFFF"/>
                </a:solidFill>
              </a:rPr>
              <a:t>Initial estimates poorly constrained by web run</a:t>
            </a:r>
          </a:p>
          <a:p>
            <a:pPr lvl="1"/>
            <a:r>
              <a:rPr lang="en-US" sz="2400" dirty="0" smtClean="0">
                <a:solidFill>
                  <a:schemeClr val="bg1"/>
                </a:solidFill>
              </a:rPr>
              <a:t>Not improved by averaging method </a:t>
            </a:r>
          </a:p>
          <a:p>
            <a:r>
              <a:rPr lang="en-US" sz="2600" dirty="0" smtClean="0">
                <a:solidFill>
                  <a:srgbClr val="66FFFF"/>
                </a:solidFill>
              </a:rPr>
              <a:t>Annual means:</a:t>
            </a:r>
            <a:r>
              <a:rPr lang="en-US" dirty="0" smtClean="0">
                <a:solidFill>
                  <a:srgbClr val="66FFFF"/>
                </a:solidFill>
              </a:rPr>
              <a:t> </a:t>
            </a:r>
          </a:p>
          <a:p>
            <a:pPr lvl="1"/>
            <a:r>
              <a:rPr lang="en-US" sz="2400" dirty="0" smtClean="0">
                <a:solidFill>
                  <a:schemeClr val="bg1"/>
                </a:solidFill>
              </a:rPr>
              <a:t>Relatively small bias: most of year already constrained</a:t>
            </a:r>
          </a:p>
          <a:p>
            <a:r>
              <a:rPr lang="en-US" sz="2600" dirty="0" smtClean="0">
                <a:solidFill>
                  <a:srgbClr val="66FFFF"/>
                </a:solidFill>
              </a:rPr>
              <a:t>Monthly means:</a:t>
            </a:r>
          </a:p>
          <a:p>
            <a:pPr lvl="1"/>
            <a:r>
              <a:rPr lang="en-US" sz="2400" dirty="0" smtClean="0">
                <a:solidFill>
                  <a:schemeClr val="bg1"/>
                </a:solidFill>
              </a:rPr>
              <a:t>Large changes: </a:t>
            </a:r>
            <a:r>
              <a:rPr lang="en-US" sz="2400" dirty="0" smtClean="0">
                <a:solidFill>
                  <a:schemeClr val="bg1"/>
                </a:solidFill>
              </a:rPr>
              <a:t>smooth curve needs 6 weeks or more to be constrained</a:t>
            </a:r>
          </a:p>
          <a:p>
            <a:pPr lvl="2"/>
            <a:r>
              <a:rPr lang="en-US" dirty="0" smtClean="0">
                <a:solidFill>
                  <a:schemeClr val="bg1"/>
                </a:solidFill>
              </a:rPr>
              <a:t>Delay </a:t>
            </a:r>
            <a:r>
              <a:rPr lang="en-US" dirty="0" smtClean="0">
                <a:solidFill>
                  <a:schemeClr val="bg1"/>
                </a:solidFill>
              </a:rPr>
              <a:t>release by 3 to 4 months</a:t>
            </a:r>
          </a:p>
          <a:p>
            <a:r>
              <a:rPr lang="en-US" sz="2600" dirty="0" smtClean="0">
                <a:solidFill>
                  <a:srgbClr val="66FFFF"/>
                </a:solidFill>
              </a:rPr>
              <a:t>Annual increase:</a:t>
            </a:r>
          </a:p>
          <a:p>
            <a:pPr lvl="1"/>
            <a:r>
              <a:rPr lang="en-US" sz="2400" dirty="0" smtClean="0">
                <a:solidFill>
                  <a:schemeClr val="bg1"/>
                </a:solidFill>
              </a:rPr>
              <a:t>Large changes: </a:t>
            </a:r>
            <a:r>
              <a:rPr lang="en-US" sz="2400" dirty="0" smtClean="0">
                <a:solidFill>
                  <a:schemeClr val="bg1"/>
                </a:solidFill>
              </a:rPr>
              <a:t>trend needs 6 mos. or more to be fully constrained</a:t>
            </a:r>
          </a:p>
          <a:p>
            <a:pPr lvl="2"/>
            <a:r>
              <a:rPr lang="en-US" dirty="0" smtClean="0">
                <a:solidFill>
                  <a:schemeClr val="bg1"/>
                </a:solidFill>
              </a:rPr>
              <a:t>Delay </a:t>
            </a:r>
            <a:r>
              <a:rPr lang="en-US" dirty="0" smtClean="0">
                <a:solidFill>
                  <a:schemeClr val="bg1"/>
                </a:solidFill>
              </a:rPr>
              <a:t>release by 3 to 4 </a:t>
            </a:r>
            <a:r>
              <a:rPr lang="en-US" dirty="0" smtClean="0">
                <a:solidFill>
                  <a:schemeClr val="bg1"/>
                </a:solidFill>
              </a:rPr>
              <a:t>months</a:t>
            </a:r>
          </a:p>
          <a:p>
            <a:pPr lvl="2"/>
            <a:r>
              <a:rPr lang="en-US" dirty="0" smtClean="0">
                <a:solidFill>
                  <a:schemeClr val="bg1"/>
                </a:solidFill>
              </a:rPr>
              <a:t>Add caveat to web page text</a:t>
            </a:r>
            <a:endParaRPr lang="en-US" dirty="0" smtClean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9686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Extra Slides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0138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484"/>
            <a:ext cx="8229600" cy="857250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FFFF00"/>
                </a:solidFill>
              </a:rPr>
              <a:t>Network/Curve Fitting End Effects</a:t>
            </a:r>
            <a:endParaRPr lang="en-US" sz="4000" dirty="0">
              <a:solidFill>
                <a:srgbClr val="FFFF00"/>
              </a:solidFill>
            </a:endParaRPr>
          </a:p>
        </p:txBody>
      </p:sp>
      <p:pic>
        <p:nvPicPr>
          <p:cNvPr id="3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89" t="4817" r="9099" b="9427"/>
          <a:stretch/>
        </p:blipFill>
        <p:spPr bwMode="auto">
          <a:xfrm>
            <a:off x="42532" y="871868"/>
            <a:ext cx="4523024" cy="3474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38" t="4526" r="8865" b="9718"/>
          <a:stretch/>
        </p:blipFill>
        <p:spPr bwMode="auto">
          <a:xfrm>
            <a:off x="4587766" y="871868"/>
            <a:ext cx="4522750" cy="3474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23014" y="1349968"/>
            <a:ext cx="22647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With network effects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45395" y="1349968"/>
            <a:ext cx="25695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Without network effects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49795" y="3467320"/>
            <a:ext cx="1275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1990-2014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5836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1"/>
          <p:cNvSpPr>
            <a:spLocks noChangeArrowheads="1"/>
          </p:cNvSpPr>
          <p:nvPr/>
        </p:nvSpPr>
        <p:spPr bwMode="auto">
          <a:xfrm>
            <a:off x="4699450" y="0"/>
            <a:ext cx="4370119" cy="5058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13" rIns="91425" bIns="45713"/>
          <a:lstStyle>
            <a:lvl1pPr defTabSz="4389438">
              <a:spcBef>
                <a:spcPct val="20000"/>
              </a:spcBef>
              <a:buChar char="•"/>
              <a:defRPr sz="15400">
                <a:solidFill>
                  <a:schemeClr val="tx1"/>
                </a:solidFill>
                <a:latin typeface="Arial" charset="0"/>
              </a:defRPr>
            </a:lvl1pPr>
            <a:lvl2pPr marL="3565525" indent="-1371600" defTabSz="4389438">
              <a:spcBef>
                <a:spcPct val="20000"/>
              </a:spcBef>
              <a:buChar char="–"/>
              <a:defRPr sz="13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389438">
              <a:spcBef>
                <a:spcPct val="20000"/>
              </a:spcBef>
              <a:buChar char="•"/>
              <a:defRPr sz="115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389438">
              <a:spcBef>
                <a:spcPct val="20000"/>
              </a:spcBef>
              <a:buChar char="–"/>
              <a:defRPr sz="9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389438">
              <a:spcBef>
                <a:spcPct val="20000"/>
              </a:spcBef>
              <a:buChar char="»"/>
              <a:defRPr sz="96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3894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3894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3894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3894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 smtClean="0">
                <a:solidFill>
                  <a:srgbClr val="FFFF00"/>
                </a:solidFill>
                <a:latin typeface="Times New Roman" pitchFamily="18" charset="0"/>
              </a:rPr>
              <a:t>Alternate </a:t>
            </a:r>
            <a:r>
              <a:rPr lang="en-US" altLang="en-US" sz="1800" b="1" dirty="0">
                <a:solidFill>
                  <a:srgbClr val="FFFF00"/>
                </a:solidFill>
                <a:latin typeface="Times New Roman" pitchFamily="18" charset="0"/>
              </a:rPr>
              <a:t>Method (PPT)</a:t>
            </a:r>
          </a:p>
          <a:p>
            <a:pPr algn="just" eaLnBrk="1" hangingPunct="1">
              <a:spcBef>
                <a:spcPct val="0"/>
              </a:spcBef>
            </a:pPr>
            <a:r>
              <a:rPr lang="en-US" altLang="en-US" sz="1800" dirty="0" smtClean="0">
                <a:solidFill>
                  <a:srgbClr val="66FFFF"/>
                </a:solidFill>
                <a:latin typeface="Times New Roman" pitchFamily="18" charset="0"/>
              </a:rPr>
              <a:t> Used </a:t>
            </a:r>
            <a:r>
              <a:rPr lang="en-US" altLang="en-US" sz="1800" dirty="0">
                <a:solidFill>
                  <a:srgbClr val="66FFFF"/>
                </a:solidFill>
                <a:latin typeface="Times New Roman" pitchFamily="18" charset="0"/>
              </a:rPr>
              <a:t>for CO</a:t>
            </a:r>
            <a:r>
              <a:rPr lang="en-US" altLang="en-US" sz="1800" baseline="-25000" dirty="0">
                <a:solidFill>
                  <a:srgbClr val="66FFFF"/>
                </a:solidFill>
                <a:latin typeface="Times New Roman" pitchFamily="18" charset="0"/>
              </a:rPr>
              <a:t>2</a:t>
            </a:r>
            <a:r>
              <a:rPr lang="en-US" altLang="en-US" sz="1800" dirty="0">
                <a:solidFill>
                  <a:srgbClr val="66FFFF"/>
                </a:solidFill>
                <a:latin typeface="Times New Roman" pitchFamily="18" charset="0"/>
              </a:rPr>
              <a:t> trends website.   </a:t>
            </a:r>
          </a:p>
          <a:p>
            <a:pPr algn="just" eaLnBrk="1" hangingPunct="1">
              <a:spcBef>
                <a:spcPct val="0"/>
              </a:spcBef>
            </a:pPr>
            <a:r>
              <a:rPr lang="en-US" altLang="en-US" sz="1800" dirty="0">
                <a:solidFill>
                  <a:srgbClr val="66FFFF"/>
                </a:solidFill>
                <a:latin typeface="Times New Roman" pitchFamily="18" charset="0"/>
              </a:rPr>
              <a:t> Starts with </a:t>
            </a:r>
            <a:r>
              <a:rPr lang="en-US" altLang="en-US" sz="1800" dirty="0" smtClean="0">
                <a:solidFill>
                  <a:srgbClr val="66FFFF"/>
                </a:solidFill>
                <a:latin typeface="Times New Roman" pitchFamily="18" charset="0"/>
              </a:rPr>
              <a:t>weekly </a:t>
            </a:r>
            <a:r>
              <a:rPr lang="en-US" altLang="en-US" sz="1800" dirty="0">
                <a:solidFill>
                  <a:srgbClr val="66FFFF"/>
                </a:solidFill>
                <a:latin typeface="Times New Roman" pitchFamily="18" charset="0"/>
              </a:rPr>
              <a:t>global averages. </a:t>
            </a:r>
          </a:p>
          <a:p>
            <a:pPr algn="just" eaLnBrk="1" hangingPunct="1">
              <a:spcBef>
                <a:spcPct val="0"/>
              </a:spcBef>
            </a:pPr>
            <a:r>
              <a:rPr lang="en-US" altLang="en-US" sz="1800" dirty="0">
                <a:solidFill>
                  <a:srgbClr val="66FFFF"/>
                </a:solidFill>
                <a:latin typeface="Times New Roman" pitchFamily="18" charset="0"/>
              </a:rPr>
              <a:t> Calculates monthly means using 5-value weighted average that overlaps with previous and following months (blue symbols). </a:t>
            </a:r>
          </a:p>
          <a:p>
            <a:pPr algn="just" eaLnBrk="1" hangingPunct="1">
              <a:spcBef>
                <a:spcPct val="0"/>
              </a:spcBef>
            </a:pPr>
            <a:r>
              <a:rPr lang="en-US" altLang="en-US" sz="1800" dirty="0">
                <a:solidFill>
                  <a:srgbClr val="66FFFF"/>
                </a:solidFill>
                <a:latin typeface="Times New Roman" pitchFamily="18" charset="0"/>
              </a:rPr>
              <a:t> </a:t>
            </a:r>
            <a:r>
              <a:rPr lang="en-US" altLang="en-US" sz="1800" dirty="0" err="1" smtClean="0">
                <a:solidFill>
                  <a:srgbClr val="66FFFF"/>
                </a:solidFill>
                <a:latin typeface="Times New Roman" pitchFamily="18" charset="0"/>
              </a:rPr>
              <a:t>Deseasonalized</a:t>
            </a:r>
            <a:r>
              <a:rPr lang="en-US" altLang="en-US" sz="1800" dirty="0" smtClean="0">
                <a:solidFill>
                  <a:srgbClr val="66FFFF"/>
                </a:solidFill>
                <a:latin typeface="Times New Roman" pitchFamily="18" charset="0"/>
              </a:rPr>
              <a:t> </a:t>
            </a:r>
            <a:r>
              <a:rPr lang="en-US" altLang="en-US" sz="1800" dirty="0">
                <a:solidFill>
                  <a:srgbClr val="66FFFF"/>
                </a:solidFill>
                <a:latin typeface="Times New Roman" pitchFamily="18" charset="0"/>
              </a:rPr>
              <a:t>trend curve determined by subtracting 7 adjacent seasonal cycles centered on the month to be corrected (blue trend line). This result is less-smoothed than with EXT.</a:t>
            </a:r>
          </a:p>
          <a:p>
            <a:pPr algn="just" eaLnBrk="1" hangingPunct="1">
              <a:spcBef>
                <a:spcPct val="0"/>
              </a:spcBef>
            </a:pPr>
            <a:r>
              <a:rPr lang="en-US" altLang="en-US" sz="1800" dirty="0">
                <a:solidFill>
                  <a:srgbClr val="66FFFF"/>
                </a:solidFill>
                <a:latin typeface="Times New Roman" pitchFamily="18" charset="0"/>
              </a:rPr>
              <a:t> Larger IAV than EXT in the de-</a:t>
            </a:r>
            <a:r>
              <a:rPr lang="en-US" altLang="en-US" sz="1800" dirty="0" err="1">
                <a:solidFill>
                  <a:srgbClr val="66FFFF"/>
                </a:solidFill>
                <a:latin typeface="Times New Roman" pitchFamily="18" charset="0"/>
              </a:rPr>
              <a:t>seasonalized</a:t>
            </a:r>
            <a:r>
              <a:rPr lang="en-US" altLang="en-US" sz="1800" dirty="0">
                <a:solidFill>
                  <a:srgbClr val="66FFFF"/>
                </a:solidFill>
                <a:latin typeface="Times New Roman" pitchFamily="18" charset="0"/>
              </a:rPr>
              <a:t> trend.</a:t>
            </a:r>
          </a:p>
          <a:p>
            <a:pPr algn="just" eaLnBrk="1" hangingPunct="1">
              <a:spcBef>
                <a:spcPct val="0"/>
              </a:spcBef>
            </a:pPr>
            <a:r>
              <a:rPr lang="en-US" altLang="en-US" sz="1800" dirty="0">
                <a:solidFill>
                  <a:srgbClr val="66FFFF"/>
                </a:solidFill>
                <a:latin typeface="Times New Roman" pitchFamily="18" charset="0"/>
              </a:rPr>
              <a:t> Annual increase calculated from </a:t>
            </a:r>
            <a:r>
              <a:rPr lang="en-US" altLang="en-US" sz="1800" dirty="0" err="1" smtClean="0">
                <a:solidFill>
                  <a:srgbClr val="66FFFF"/>
                </a:solidFill>
                <a:latin typeface="Times New Roman" pitchFamily="18" charset="0"/>
              </a:rPr>
              <a:t>deseasonalized</a:t>
            </a:r>
            <a:r>
              <a:rPr lang="en-US" altLang="en-US" sz="1800" dirty="0" smtClean="0">
                <a:solidFill>
                  <a:srgbClr val="66FFFF"/>
                </a:solidFill>
                <a:latin typeface="Times New Roman" pitchFamily="18" charset="0"/>
              </a:rPr>
              <a:t>  monthly means:</a:t>
            </a:r>
            <a:r>
              <a:rPr lang="en-US" altLang="en-US" sz="18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18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altLang="en-US" sz="180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(Dec(</a:t>
            </a:r>
            <a:r>
              <a:rPr lang="en-US" altLang="en-US" sz="1800" dirty="0" err="1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yr</a:t>
            </a:r>
            <a:r>
              <a:rPr lang="en-US" altLang="en-US" sz="1800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)+Jan(yr+1))/</a:t>
            </a:r>
            <a:r>
              <a:rPr lang="en-US" altLang="en-US" sz="18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2-(Dec(yr-1</a:t>
            </a:r>
            <a:r>
              <a:rPr lang="en-US" altLang="en-US" sz="1800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)+Jan(</a:t>
            </a:r>
            <a:r>
              <a:rPr lang="en-US" altLang="en-US" sz="1800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yr</a:t>
            </a:r>
            <a:r>
              <a:rPr lang="en-US" altLang="en-US" sz="1800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))/2</a:t>
            </a:r>
          </a:p>
          <a:p>
            <a:pPr algn="just" eaLnBrk="1" hangingPunct="1">
              <a:spcBef>
                <a:spcPct val="0"/>
              </a:spcBef>
            </a:pPr>
            <a:endParaRPr lang="en-US" altLang="en-US" sz="1800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3" name="Rectangle 21"/>
          <p:cNvSpPr>
            <a:spLocks noChangeArrowheads="1"/>
          </p:cNvSpPr>
          <p:nvPr/>
        </p:nvSpPr>
        <p:spPr bwMode="auto">
          <a:xfrm>
            <a:off x="0" y="-4705"/>
            <a:ext cx="4544704" cy="508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13" rIns="91425" bIns="45713"/>
          <a:lstStyle>
            <a:lvl1pPr defTabSz="4389438">
              <a:spcBef>
                <a:spcPct val="20000"/>
              </a:spcBef>
              <a:buChar char="•"/>
              <a:defRPr sz="15400">
                <a:solidFill>
                  <a:schemeClr val="tx1"/>
                </a:solidFill>
                <a:latin typeface="Arial" charset="0"/>
              </a:defRPr>
            </a:lvl1pPr>
            <a:lvl2pPr marL="3565525" indent="-1371600" defTabSz="4389438">
              <a:spcBef>
                <a:spcPct val="20000"/>
              </a:spcBef>
              <a:buChar char="–"/>
              <a:defRPr sz="13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389438">
              <a:spcBef>
                <a:spcPct val="20000"/>
              </a:spcBef>
              <a:buChar char="•"/>
              <a:defRPr sz="115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389438">
              <a:spcBef>
                <a:spcPct val="20000"/>
              </a:spcBef>
              <a:buChar char="–"/>
              <a:defRPr sz="9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389438">
              <a:spcBef>
                <a:spcPct val="20000"/>
              </a:spcBef>
              <a:buChar char="»"/>
              <a:defRPr sz="96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3894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3894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3894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3894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 smtClean="0">
                <a:solidFill>
                  <a:srgbClr val="FFFF00"/>
                </a:solidFill>
                <a:latin typeface="Times New Roman" pitchFamily="18" charset="0"/>
              </a:rPr>
              <a:t>Extension </a:t>
            </a:r>
            <a:r>
              <a:rPr lang="en-US" altLang="en-US" sz="1800" b="1" dirty="0">
                <a:solidFill>
                  <a:srgbClr val="FFFF00"/>
                </a:solidFill>
                <a:latin typeface="Times New Roman" pitchFamily="18" charset="0"/>
              </a:rPr>
              <a:t>Method (EXT)</a:t>
            </a:r>
          </a:p>
          <a:p>
            <a:pPr algn="just" eaLnBrk="1" hangingPunct="1">
              <a:spcBef>
                <a:spcPct val="0"/>
              </a:spcBef>
            </a:pPr>
            <a:r>
              <a:rPr lang="en-US" altLang="en-US" sz="1800" dirty="0">
                <a:solidFill>
                  <a:srgbClr val="66FFFF"/>
                </a:solidFill>
                <a:latin typeface="Times New Roman" pitchFamily="18" charset="0"/>
              </a:rPr>
              <a:t> </a:t>
            </a:r>
            <a:r>
              <a:rPr lang="en-US" altLang="en-US" sz="1800" dirty="0" smtClean="0">
                <a:solidFill>
                  <a:srgbClr val="66FFFF"/>
                </a:solidFill>
                <a:latin typeface="Times New Roman" pitchFamily="18" charset="0"/>
              </a:rPr>
              <a:t>Used </a:t>
            </a:r>
            <a:r>
              <a:rPr lang="en-US" altLang="en-US" sz="1800" dirty="0">
                <a:solidFill>
                  <a:srgbClr val="66FFFF"/>
                </a:solidFill>
                <a:latin typeface="Times New Roman" pitchFamily="18" charset="0"/>
              </a:rPr>
              <a:t>for CH</a:t>
            </a:r>
            <a:r>
              <a:rPr lang="en-US" altLang="en-US" sz="1800" baseline="-25000" dirty="0">
                <a:solidFill>
                  <a:srgbClr val="66FFFF"/>
                </a:solidFill>
                <a:latin typeface="Times New Roman" pitchFamily="18" charset="0"/>
              </a:rPr>
              <a:t>4</a:t>
            </a:r>
            <a:r>
              <a:rPr lang="en-US" altLang="en-US" sz="1800" dirty="0">
                <a:solidFill>
                  <a:srgbClr val="66FFFF"/>
                </a:solidFill>
                <a:latin typeface="Times New Roman" pitchFamily="18" charset="0"/>
              </a:rPr>
              <a:t> trends website. </a:t>
            </a:r>
          </a:p>
          <a:p>
            <a:pPr algn="just" eaLnBrk="1" hangingPunct="1">
              <a:spcBef>
                <a:spcPct val="0"/>
              </a:spcBef>
            </a:pPr>
            <a:r>
              <a:rPr lang="en-US" altLang="en-US" sz="1800" dirty="0">
                <a:solidFill>
                  <a:srgbClr val="66FFFF"/>
                </a:solidFill>
                <a:latin typeface="Times New Roman" pitchFamily="18" charset="0"/>
              </a:rPr>
              <a:t> Starts with standard weekly global averages.</a:t>
            </a:r>
          </a:p>
          <a:p>
            <a:pPr algn="just" eaLnBrk="1" hangingPunct="1">
              <a:spcBef>
                <a:spcPct val="0"/>
              </a:spcBef>
            </a:pPr>
            <a:r>
              <a:rPr lang="en-US" altLang="en-US" sz="1800" dirty="0">
                <a:solidFill>
                  <a:srgbClr val="66FFFF"/>
                </a:solidFill>
                <a:latin typeface="Times New Roman" pitchFamily="18" charset="0"/>
              </a:rPr>
              <a:t> Calculates monthly means using only those values that fall within the month (Fig</a:t>
            </a:r>
            <a:r>
              <a:rPr lang="en-US" altLang="en-US" sz="1800" dirty="0" smtClean="0">
                <a:solidFill>
                  <a:srgbClr val="66FFFF"/>
                </a:solidFill>
                <a:latin typeface="Times New Roman" pitchFamily="18" charset="0"/>
              </a:rPr>
              <a:t>., </a:t>
            </a:r>
            <a:r>
              <a:rPr lang="en-US" altLang="en-US" sz="1800" dirty="0">
                <a:solidFill>
                  <a:srgbClr val="66FFFF"/>
                </a:solidFill>
                <a:latin typeface="Times New Roman" pitchFamily="18" charset="0"/>
              </a:rPr>
              <a:t>red symbols).</a:t>
            </a:r>
          </a:p>
          <a:p>
            <a:pPr algn="just" eaLnBrk="1" hangingPunct="1">
              <a:spcBef>
                <a:spcPct val="0"/>
              </a:spcBef>
            </a:pPr>
            <a:r>
              <a:rPr lang="en-US" altLang="en-US" sz="1800" dirty="0">
                <a:solidFill>
                  <a:srgbClr val="66FFFF"/>
                </a:solidFill>
                <a:latin typeface="Times New Roman" pitchFamily="18" charset="0"/>
              </a:rPr>
              <a:t> De-</a:t>
            </a:r>
            <a:r>
              <a:rPr lang="en-US" altLang="en-US" sz="1800" dirty="0" err="1">
                <a:solidFill>
                  <a:srgbClr val="66FFFF"/>
                </a:solidFill>
                <a:latin typeface="Times New Roman" pitchFamily="18" charset="0"/>
              </a:rPr>
              <a:t>seasonalized</a:t>
            </a:r>
            <a:r>
              <a:rPr lang="en-US" altLang="en-US" sz="1800" dirty="0">
                <a:solidFill>
                  <a:srgbClr val="66FFFF"/>
                </a:solidFill>
                <a:latin typeface="Times New Roman" pitchFamily="18" charset="0"/>
              </a:rPr>
              <a:t> trend is similar to 12-month running mean (red trend line</a:t>
            </a:r>
            <a:r>
              <a:rPr lang="en-US" altLang="en-US" sz="1800" dirty="0" smtClean="0">
                <a:solidFill>
                  <a:srgbClr val="66FFFF"/>
                </a:solidFill>
                <a:latin typeface="Times New Roman" pitchFamily="18" charset="0"/>
              </a:rPr>
              <a:t>).</a:t>
            </a:r>
          </a:p>
          <a:p>
            <a:pPr algn="just" eaLnBrk="1" hangingPunct="1">
              <a:spcBef>
                <a:spcPct val="0"/>
              </a:spcBef>
            </a:pPr>
            <a:r>
              <a:rPr lang="en-US" altLang="en-US" sz="1800" dirty="0" smtClean="0">
                <a:solidFill>
                  <a:srgbClr val="66FFFF"/>
                </a:solidFill>
                <a:latin typeface="Times New Roman" pitchFamily="18" charset="0"/>
              </a:rPr>
              <a:t> Moderates IAV in signals.</a:t>
            </a:r>
            <a:endParaRPr lang="en-US" altLang="en-US" sz="1800" dirty="0">
              <a:solidFill>
                <a:srgbClr val="66FFFF"/>
              </a:solidFill>
              <a:latin typeface="Times New Roman" pitchFamily="18" charset="0"/>
            </a:endParaRPr>
          </a:p>
          <a:p>
            <a:pPr algn="just" eaLnBrk="1" hangingPunct="1">
              <a:spcBef>
                <a:spcPct val="0"/>
              </a:spcBef>
            </a:pPr>
            <a:r>
              <a:rPr lang="en-US" altLang="en-US" sz="1800" dirty="0">
                <a:solidFill>
                  <a:srgbClr val="66FFFF"/>
                </a:solidFill>
                <a:latin typeface="Times New Roman" pitchFamily="18" charset="0"/>
              </a:rPr>
              <a:t> Annual increase calculated from de-</a:t>
            </a:r>
            <a:r>
              <a:rPr lang="en-US" altLang="en-US" sz="1800" dirty="0" err="1">
                <a:solidFill>
                  <a:srgbClr val="66FFFF"/>
                </a:solidFill>
                <a:latin typeface="Times New Roman" pitchFamily="18" charset="0"/>
              </a:rPr>
              <a:t>seasonalized</a:t>
            </a:r>
            <a:r>
              <a:rPr lang="en-US" altLang="en-US" sz="1800" dirty="0">
                <a:solidFill>
                  <a:srgbClr val="66FFFF"/>
                </a:solidFill>
                <a:latin typeface="Times New Roman" pitchFamily="18" charset="0"/>
              </a:rPr>
              <a:t> trend </a:t>
            </a:r>
            <a:r>
              <a:rPr lang="en-US" altLang="en-US" sz="1800" dirty="0" smtClean="0">
                <a:solidFill>
                  <a:srgbClr val="66FFFF"/>
                </a:solidFill>
                <a:latin typeface="Times New Roman" pitchFamily="18" charset="0"/>
              </a:rPr>
              <a:t>curve as</a:t>
            </a:r>
            <a:r>
              <a:rPr lang="en-US" altLang="en-US" sz="1800" dirty="0">
                <a:solidFill>
                  <a:srgbClr val="66FFFF"/>
                </a:solidFill>
                <a:latin typeface="Times New Roman" pitchFamily="18" charset="0"/>
              </a:rPr>
              <a:t>: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66FFFF"/>
                </a:solidFill>
                <a:latin typeface="Times New Roman" pitchFamily="18" charset="0"/>
              </a:rPr>
              <a:t>   Jan 1 (</a:t>
            </a:r>
            <a:r>
              <a:rPr lang="en-US" altLang="en-US" sz="1800" dirty="0" smtClean="0">
                <a:solidFill>
                  <a:srgbClr val="66FFFF"/>
                </a:solidFill>
                <a:latin typeface="Times New Roman" pitchFamily="18" charset="0"/>
              </a:rPr>
              <a:t>year+1) </a:t>
            </a:r>
            <a:r>
              <a:rPr lang="en-US" altLang="en-US" sz="1800" dirty="0">
                <a:solidFill>
                  <a:srgbClr val="66FFFF"/>
                </a:solidFill>
                <a:latin typeface="Times New Roman" pitchFamily="18" charset="0"/>
              </a:rPr>
              <a:t>- Jan 1 (</a:t>
            </a:r>
            <a:r>
              <a:rPr lang="en-US" altLang="en-US" sz="1800" dirty="0" smtClean="0">
                <a:solidFill>
                  <a:srgbClr val="66FFFF"/>
                </a:solidFill>
                <a:latin typeface="Times New Roman" pitchFamily="18" charset="0"/>
              </a:rPr>
              <a:t>year).</a:t>
            </a:r>
            <a:endParaRPr lang="en-US" altLang="en-US" sz="1800" dirty="0">
              <a:solidFill>
                <a:srgbClr val="66FFFF"/>
              </a:solidFill>
              <a:latin typeface="Times New Roman" pitchFamily="18" charset="0"/>
            </a:endParaRPr>
          </a:p>
          <a:p>
            <a:pPr algn="just" eaLnBrk="1" hangingPunct="1">
              <a:spcBef>
                <a:spcPct val="0"/>
              </a:spcBef>
            </a:pPr>
            <a:r>
              <a:rPr lang="en-US" altLang="en-US" sz="1800" dirty="0">
                <a:solidFill>
                  <a:srgbClr val="66FFFF"/>
                </a:solidFill>
                <a:latin typeface="Times New Roman" pitchFamily="18" charset="0"/>
              </a:rPr>
              <a:t> This is the method used to smooth discreet air samples to calculate weekly zonal averages.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n-US" altLang="en-US" sz="3200" dirty="0">
              <a:solidFill>
                <a:schemeClr val="tx2"/>
              </a:solidFill>
              <a:latin typeface="Times New Roman" pitchFamily="18" charset="0"/>
            </a:endParaRPr>
          </a:p>
          <a:p>
            <a:pPr algn="just" eaLnBrk="1" hangingPunct="1">
              <a:spcBef>
                <a:spcPct val="0"/>
              </a:spcBef>
            </a:pPr>
            <a:endParaRPr lang="en-US" altLang="en-US" sz="3200" dirty="0">
              <a:solidFill>
                <a:schemeClr val="tx2"/>
              </a:solidFill>
              <a:latin typeface="Times New Roman" pitchFamily="18" charset="0"/>
            </a:endParaRPr>
          </a:p>
          <a:p>
            <a:pPr algn="just" eaLnBrk="1" hangingPunct="1">
              <a:spcBef>
                <a:spcPct val="0"/>
              </a:spcBef>
            </a:pPr>
            <a:endParaRPr lang="en-US" altLang="en-US" sz="3200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99450" y="871870"/>
            <a:ext cx="4370119" cy="808074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699450" y="1721369"/>
            <a:ext cx="4370119" cy="1351440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699450" y="3650511"/>
            <a:ext cx="4370119" cy="808074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851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NOAA Trends Products: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0753" y="1200150"/>
            <a:ext cx="8803759" cy="3394472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rgbClr val="66FFFF"/>
                </a:solidFill>
              </a:rPr>
              <a:t>In situ MLO CO</a:t>
            </a:r>
            <a:r>
              <a:rPr lang="en-US" baseline="-25000" dirty="0" smtClean="0">
                <a:solidFill>
                  <a:srgbClr val="66FFFF"/>
                </a:solidFill>
              </a:rPr>
              <a:t>2</a:t>
            </a:r>
            <a:r>
              <a:rPr lang="en-US" dirty="0" smtClean="0">
                <a:solidFill>
                  <a:srgbClr val="66FFFF"/>
                </a:solidFill>
              </a:rPr>
              <a:t> trends (daily &amp; monthly updates)</a:t>
            </a:r>
          </a:p>
          <a:p>
            <a:r>
              <a:rPr lang="en-US" dirty="0" smtClean="0">
                <a:solidFill>
                  <a:srgbClr val="66FFFF"/>
                </a:solidFill>
              </a:rPr>
              <a:t>In situ global CO</a:t>
            </a:r>
            <a:r>
              <a:rPr lang="en-US" baseline="-25000" dirty="0" smtClean="0">
                <a:solidFill>
                  <a:srgbClr val="66FFFF"/>
                </a:solidFill>
              </a:rPr>
              <a:t>2</a:t>
            </a:r>
            <a:r>
              <a:rPr lang="en-US" dirty="0" smtClean="0">
                <a:solidFill>
                  <a:srgbClr val="66FFFF"/>
                </a:solidFill>
              </a:rPr>
              <a:t> trends (daily </a:t>
            </a:r>
            <a:r>
              <a:rPr lang="en-US" dirty="0" smtClean="0">
                <a:solidFill>
                  <a:srgbClr val="66FFFF"/>
                </a:solidFill>
              </a:rPr>
              <a:t>updates)</a:t>
            </a:r>
            <a:endParaRPr lang="en-US" dirty="0" smtClean="0">
              <a:solidFill>
                <a:srgbClr val="66FFFF"/>
              </a:solidFill>
            </a:endParaRPr>
          </a:p>
          <a:p>
            <a:pPr lvl="1"/>
            <a:r>
              <a:rPr lang="en-US" dirty="0" err="1" smtClean="0">
                <a:solidFill>
                  <a:schemeClr val="bg1"/>
                </a:solidFill>
              </a:rPr>
              <a:t>Deseasonalized</a:t>
            </a:r>
            <a:r>
              <a:rPr lang="en-US" dirty="0" smtClean="0">
                <a:solidFill>
                  <a:schemeClr val="bg1"/>
                </a:solidFill>
              </a:rPr>
              <a:t> average of 4 NOAA </a:t>
            </a:r>
            <a:r>
              <a:rPr lang="en-US" dirty="0" smtClean="0">
                <a:solidFill>
                  <a:schemeClr val="bg1"/>
                </a:solidFill>
              </a:rPr>
              <a:t>observatories (BRW, MLO, SMO, and SPO)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rgbClr val="66FFFF"/>
                </a:solidFill>
              </a:rPr>
              <a:t>Global </a:t>
            </a:r>
            <a:r>
              <a:rPr lang="en-US" dirty="0" smtClean="0">
                <a:solidFill>
                  <a:srgbClr val="66FFFF"/>
                </a:solidFill>
              </a:rPr>
              <a:t>CO</a:t>
            </a:r>
            <a:r>
              <a:rPr lang="en-US" baseline="-25000" dirty="0" smtClean="0">
                <a:solidFill>
                  <a:srgbClr val="66FFFF"/>
                </a:solidFill>
              </a:rPr>
              <a:t>2</a:t>
            </a:r>
            <a:r>
              <a:rPr lang="en-US" dirty="0" smtClean="0">
                <a:solidFill>
                  <a:srgbClr val="66FFFF"/>
                </a:solidFill>
              </a:rPr>
              <a:t> and CH</a:t>
            </a:r>
            <a:r>
              <a:rPr lang="en-US" baseline="-25000" dirty="0" smtClean="0">
                <a:solidFill>
                  <a:srgbClr val="66FFFF"/>
                </a:solidFill>
              </a:rPr>
              <a:t>4</a:t>
            </a:r>
            <a:r>
              <a:rPr lang="en-US" dirty="0" smtClean="0">
                <a:solidFill>
                  <a:srgbClr val="66FFFF"/>
                </a:solidFill>
              </a:rPr>
              <a:t> trends (monthly updates)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Based on cooperative global air sampling network</a:t>
            </a:r>
          </a:p>
          <a:p>
            <a:r>
              <a:rPr lang="en-US" dirty="0" smtClean="0">
                <a:solidFill>
                  <a:srgbClr val="66FFFF"/>
                </a:solidFill>
              </a:rPr>
              <a:t>~35,000 hits per month</a:t>
            </a:r>
            <a:endParaRPr lang="en-US" dirty="0" smtClean="0">
              <a:solidFill>
                <a:srgbClr val="66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5277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65" t="19382" r="12281" b="7474"/>
          <a:stretch/>
        </p:blipFill>
        <p:spPr>
          <a:xfrm>
            <a:off x="685800" y="754476"/>
            <a:ext cx="7772400" cy="4245637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260" y="-1997"/>
            <a:ext cx="8229600" cy="586783"/>
          </a:xfrm>
        </p:spPr>
        <p:txBody>
          <a:bodyPr>
            <a:normAutofit fontScale="90000"/>
          </a:bodyPr>
          <a:lstStyle/>
          <a:p>
            <a:r>
              <a:rPr lang="en-US" sz="3100" dirty="0" smtClean="0">
                <a:solidFill>
                  <a:srgbClr val="FFFF00"/>
                </a:solidFill>
              </a:rPr>
              <a:t>Processing Global Means: Smoothing (Monthly Mean)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1828797" y="956047"/>
            <a:ext cx="264750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15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13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15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9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9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>
                <a:solidFill>
                  <a:srgbClr val="002060"/>
                </a:solidFill>
                <a:latin typeface="Times New Roman" pitchFamily="18" charset="0"/>
              </a:rPr>
              <a:t>Method: </a:t>
            </a:r>
            <a:r>
              <a:rPr lang="en-US" altLang="en-US" sz="1600" dirty="0" smtClean="0">
                <a:solidFill>
                  <a:srgbClr val="002060"/>
                </a:solidFill>
                <a:latin typeface="Times New Roman" pitchFamily="18" charset="0"/>
              </a:rPr>
              <a:t>Alternative (PPT)</a:t>
            </a:r>
            <a:endParaRPr lang="en-US" altLang="en-US" sz="1600" dirty="0">
              <a:solidFill>
                <a:srgbClr val="002060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>
                <a:solidFill>
                  <a:srgbClr val="C00000"/>
                </a:solidFill>
                <a:latin typeface="Times New Roman" pitchFamily="18" charset="0"/>
              </a:rPr>
              <a:t>Method: </a:t>
            </a:r>
            <a:r>
              <a:rPr lang="en-US" altLang="en-US" sz="1600" dirty="0" smtClean="0">
                <a:solidFill>
                  <a:srgbClr val="C00000"/>
                </a:solidFill>
                <a:latin typeface="Times New Roman" pitchFamily="18" charset="0"/>
              </a:rPr>
              <a:t>Standard (EXT)</a:t>
            </a:r>
            <a:endParaRPr lang="en-US" altLang="en-US" sz="1600" dirty="0">
              <a:solidFill>
                <a:srgbClr val="C00000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 smtClean="0">
                <a:solidFill>
                  <a:srgbClr val="00CC00"/>
                </a:solidFill>
                <a:latin typeface="Times New Roman" pitchFamily="18" charset="0"/>
              </a:rPr>
              <a:t>Trend Difference: PPT </a:t>
            </a:r>
            <a:r>
              <a:rPr lang="en-US" altLang="en-US" sz="1600" dirty="0">
                <a:solidFill>
                  <a:srgbClr val="00CC00"/>
                </a:solidFill>
                <a:latin typeface="Times New Roman" pitchFamily="18" charset="0"/>
              </a:rPr>
              <a:t>- </a:t>
            </a:r>
            <a:r>
              <a:rPr lang="en-US" altLang="en-US" sz="1600" dirty="0" smtClean="0">
                <a:solidFill>
                  <a:srgbClr val="00CC00"/>
                </a:solidFill>
                <a:latin typeface="Times New Roman" pitchFamily="18" charset="0"/>
              </a:rPr>
              <a:t>EXT</a:t>
            </a:r>
            <a:endParaRPr lang="en-US" altLang="en-US" sz="1600" dirty="0">
              <a:solidFill>
                <a:srgbClr val="00CC00"/>
              </a:solidFill>
              <a:latin typeface="Times New Roman" pitchFamily="18" charset="0"/>
            </a:endParaRPr>
          </a:p>
        </p:txBody>
      </p:sp>
      <p:pic>
        <p:nvPicPr>
          <p:cNvPr id="7" name="Picture 6"/>
          <p:cNvPicPr>
            <a:picLocks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662" r="12832" b="4729"/>
          <a:stretch/>
        </p:blipFill>
        <p:spPr>
          <a:xfrm rot="16200000">
            <a:off x="2379001" y="-1262582"/>
            <a:ext cx="4386000" cy="82296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1701206" y="828464"/>
            <a:ext cx="264750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15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13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15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9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9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>
                <a:solidFill>
                  <a:srgbClr val="002060"/>
                </a:solidFill>
                <a:latin typeface="Times New Roman" pitchFamily="18" charset="0"/>
              </a:rPr>
              <a:t>Method: </a:t>
            </a:r>
            <a:r>
              <a:rPr lang="en-US" altLang="en-US" sz="1600" dirty="0" smtClean="0">
                <a:solidFill>
                  <a:srgbClr val="002060"/>
                </a:solidFill>
                <a:latin typeface="Times New Roman" pitchFamily="18" charset="0"/>
              </a:rPr>
              <a:t>Alternative (PPT)</a:t>
            </a:r>
            <a:endParaRPr lang="en-US" altLang="en-US" sz="1600" dirty="0">
              <a:solidFill>
                <a:srgbClr val="002060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>
                <a:solidFill>
                  <a:srgbClr val="C00000"/>
                </a:solidFill>
                <a:latin typeface="Times New Roman" pitchFamily="18" charset="0"/>
              </a:rPr>
              <a:t>Method: </a:t>
            </a:r>
            <a:r>
              <a:rPr lang="en-US" altLang="en-US" sz="1600" dirty="0" smtClean="0">
                <a:solidFill>
                  <a:srgbClr val="C00000"/>
                </a:solidFill>
                <a:latin typeface="Times New Roman" pitchFamily="18" charset="0"/>
              </a:rPr>
              <a:t>Standard (EXT)</a:t>
            </a:r>
            <a:endParaRPr lang="en-US" altLang="en-US" sz="1600" dirty="0">
              <a:solidFill>
                <a:srgbClr val="C00000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 smtClean="0">
                <a:solidFill>
                  <a:srgbClr val="66FFFF"/>
                </a:solidFill>
                <a:latin typeface="Times New Roman" pitchFamily="18" charset="0"/>
              </a:rPr>
              <a:t>MM Difference: PPT </a:t>
            </a:r>
            <a:r>
              <a:rPr lang="en-US" altLang="en-US" sz="1600" dirty="0">
                <a:solidFill>
                  <a:srgbClr val="66FFFF"/>
                </a:solidFill>
                <a:latin typeface="Times New Roman" pitchFamily="18" charset="0"/>
              </a:rPr>
              <a:t>- </a:t>
            </a:r>
            <a:r>
              <a:rPr lang="en-US" altLang="en-US" sz="1600" dirty="0" smtClean="0">
                <a:solidFill>
                  <a:srgbClr val="66FFFF"/>
                </a:solidFill>
                <a:latin typeface="Times New Roman" pitchFamily="18" charset="0"/>
              </a:rPr>
              <a:t>EXT</a:t>
            </a:r>
            <a:endParaRPr lang="en-US" altLang="en-US" sz="1600" dirty="0">
              <a:solidFill>
                <a:srgbClr val="66FF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1943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65" t="19382" r="12281" b="7474"/>
          <a:stretch/>
        </p:blipFill>
        <p:spPr>
          <a:xfrm>
            <a:off x="457200" y="616248"/>
            <a:ext cx="8229600" cy="438912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261"/>
            <a:ext cx="8229600" cy="586783"/>
          </a:xfrm>
        </p:spPr>
        <p:txBody>
          <a:bodyPr>
            <a:normAutofit fontScale="90000"/>
          </a:bodyPr>
          <a:lstStyle/>
          <a:p>
            <a:r>
              <a:rPr lang="en-US" sz="3200" dirty="0" smtClean="0">
                <a:solidFill>
                  <a:srgbClr val="FFFF00"/>
                </a:solidFill>
              </a:rPr>
              <a:t>Processing Global Means: Smoothing (Trend)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1828797" y="956047"/>
            <a:ext cx="264750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15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13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15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9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9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>
                <a:solidFill>
                  <a:srgbClr val="002060"/>
                </a:solidFill>
                <a:latin typeface="Times New Roman" pitchFamily="18" charset="0"/>
              </a:rPr>
              <a:t>Method: </a:t>
            </a:r>
            <a:r>
              <a:rPr lang="en-US" altLang="en-US" sz="1600" dirty="0" smtClean="0">
                <a:solidFill>
                  <a:srgbClr val="002060"/>
                </a:solidFill>
                <a:latin typeface="Times New Roman" pitchFamily="18" charset="0"/>
              </a:rPr>
              <a:t>Alternative (PPT)</a:t>
            </a:r>
            <a:endParaRPr lang="en-US" altLang="en-US" sz="1600" dirty="0">
              <a:solidFill>
                <a:srgbClr val="002060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>
                <a:solidFill>
                  <a:srgbClr val="C00000"/>
                </a:solidFill>
                <a:latin typeface="Times New Roman" pitchFamily="18" charset="0"/>
              </a:rPr>
              <a:t>Method: </a:t>
            </a:r>
            <a:r>
              <a:rPr lang="en-US" altLang="en-US" sz="1600" dirty="0" smtClean="0">
                <a:solidFill>
                  <a:srgbClr val="C00000"/>
                </a:solidFill>
                <a:latin typeface="Times New Roman" pitchFamily="18" charset="0"/>
              </a:rPr>
              <a:t>Standard (EXT)</a:t>
            </a:r>
            <a:endParaRPr lang="en-US" altLang="en-US" sz="1600" dirty="0">
              <a:solidFill>
                <a:srgbClr val="C00000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 smtClean="0">
                <a:solidFill>
                  <a:srgbClr val="00CC00"/>
                </a:solidFill>
                <a:latin typeface="Times New Roman" pitchFamily="18" charset="0"/>
              </a:rPr>
              <a:t>Trend Difference: PPT </a:t>
            </a:r>
            <a:r>
              <a:rPr lang="en-US" altLang="en-US" sz="1600" dirty="0">
                <a:solidFill>
                  <a:srgbClr val="00CC00"/>
                </a:solidFill>
                <a:latin typeface="Times New Roman" pitchFamily="18" charset="0"/>
              </a:rPr>
              <a:t>- </a:t>
            </a:r>
            <a:r>
              <a:rPr lang="en-US" altLang="en-US" sz="1600" dirty="0" smtClean="0">
                <a:solidFill>
                  <a:srgbClr val="00CC00"/>
                </a:solidFill>
                <a:latin typeface="Times New Roman" pitchFamily="18" charset="0"/>
              </a:rPr>
              <a:t>EXT</a:t>
            </a:r>
            <a:endParaRPr lang="en-US" altLang="en-US" sz="1600" dirty="0">
              <a:solidFill>
                <a:srgbClr val="00CC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8646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18" y="786813"/>
            <a:ext cx="4506686" cy="31546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8198" y="794258"/>
            <a:ext cx="4506686" cy="315468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166345" y="1112491"/>
            <a:ext cx="14460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C00000"/>
                </a:solidFill>
              </a:rPr>
              <a:t>u</a:t>
            </a:r>
            <a:r>
              <a:rPr lang="en-US" dirty="0" smtClean="0">
                <a:solidFill>
                  <a:srgbClr val="C00000"/>
                </a:solidFill>
              </a:rPr>
              <a:t> = ±1.2 ppb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86879" y="1112491"/>
            <a:ext cx="14473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C00000"/>
                </a:solidFill>
              </a:rPr>
              <a:t>u</a:t>
            </a:r>
            <a:r>
              <a:rPr lang="en-US" dirty="0" smtClean="0">
                <a:solidFill>
                  <a:srgbClr val="C00000"/>
                </a:solidFill>
              </a:rPr>
              <a:t> = ±0.1 ppm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57200" y="20899"/>
            <a:ext cx="8229600" cy="66490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smtClean="0">
                <a:solidFill>
                  <a:srgbClr val="FFFF00"/>
                </a:solidFill>
              </a:rPr>
              <a:t>Monthly Means: Average over months</a:t>
            </a:r>
            <a:endParaRPr lang="en-US" sz="3600" baseline="-25000" dirty="0">
              <a:solidFill>
                <a:srgbClr val="FFFF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421361" y="786813"/>
            <a:ext cx="6592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2009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953157" y="790346"/>
            <a:ext cx="7123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2010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25911" y="4130936"/>
            <a:ext cx="86921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66FFFF"/>
                </a:solidFill>
              </a:rPr>
              <a:t>To limit bias, delay release of means by 3 </a:t>
            </a:r>
            <a:r>
              <a:rPr lang="en-US" sz="2400" dirty="0" smtClean="0">
                <a:solidFill>
                  <a:srgbClr val="66FFFF"/>
                </a:solidFill>
              </a:rPr>
              <a:t>(CO</a:t>
            </a:r>
            <a:r>
              <a:rPr lang="en-US" sz="2400" baseline="-25000" dirty="0" smtClean="0">
                <a:solidFill>
                  <a:srgbClr val="66FFFF"/>
                </a:solidFill>
              </a:rPr>
              <a:t>2</a:t>
            </a:r>
            <a:r>
              <a:rPr lang="en-US" sz="2400" dirty="0" smtClean="0">
                <a:solidFill>
                  <a:srgbClr val="66FFFF"/>
                </a:solidFill>
              </a:rPr>
              <a:t>) or </a:t>
            </a:r>
            <a:r>
              <a:rPr lang="en-US" sz="2400" dirty="0" smtClean="0">
                <a:solidFill>
                  <a:srgbClr val="66FFFF"/>
                </a:solidFill>
              </a:rPr>
              <a:t>4 </a:t>
            </a:r>
            <a:r>
              <a:rPr lang="en-US" sz="2400" dirty="0" smtClean="0">
                <a:solidFill>
                  <a:srgbClr val="66FFFF"/>
                </a:solidFill>
              </a:rPr>
              <a:t>(CH</a:t>
            </a:r>
            <a:r>
              <a:rPr lang="en-US" sz="2400" baseline="-25000" dirty="0" smtClean="0">
                <a:solidFill>
                  <a:srgbClr val="66FFFF"/>
                </a:solidFill>
              </a:rPr>
              <a:t>4</a:t>
            </a:r>
            <a:r>
              <a:rPr lang="en-US" sz="2400" dirty="0" smtClean="0">
                <a:solidFill>
                  <a:srgbClr val="66FFFF"/>
                </a:solidFill>
              </a:rPr>
              <a:t>) months</a:t>
            </a:r>
            <a:endParaRPr lang="en-US" sz="2400" dirty="0">
              <a:solidFill>
                <a:srgbClr val="66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9811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899"/>
            <a:ext cx="8229600" cy="664902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FFFF00"/>
                </a:solidFill>
              </a:rPr>
              <a:t>Annual Means: CH</a:t>
            </a:r>
            <a:r>
              <a:rPr lang="en-US" sz="3600" baseline="-25000" dirty="0" smtClean="0">
                <a:solidFill>
                  <a:srgbClr val="FFFF00"/>
                </a:solidFill>
              </a:rPr>
              <a:t>4</a:t>
            </a:r>
            <a:endParaRPr lang="en-US" sz="3600" baseline="-25000" dirty="0">
              <a:solidFill>
                <a:srgbClr val="FFFF00"/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19" t="24977" r="19430" b="11319"/>
          <a:stretch/>
        </p:blipFill>
        <p:spPr>
          <a:xfrm>
            <a:off x="38099" y="847724"/>
            <a:ext cx="4480560" cy="3000257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16" t="25371" r="18863" b="10926"/>
          <a:stretch/>
        </p:blipFill>
        <p:spPr>
          <a:xfrm>
            <a:off x="4562474" y="847724"/>
            <a:ext cx="4480560" cy="299284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5760" y="4034990"/>
            <a:ext cx="849854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66FFFF"/>
                </a:solidFill>
              </a:rPr>
              <a:t>Initial estimates of annual means: relatively small bias that converges quickly; insensitive to method.</a:t>
            </a:r>
            <a:r>
              <a:rPr lang="en-US" dirty="0" smtClean="0">
                <a:solidFill>
                  <a:srgbClr val="66FFFF"/>
                </a:solidFill>
              </a:rPr>
              <a:t> </a:t>
            </a:r>
            <a:endParaRPr lang="en-US" dirty="0">
              <a:solidFill>
                <a:srgbClr val="66FF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23992" y="1339700"/>
            <a:ext cx="13715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C00000"/>
                </a:solidFill>
              </a:rPr>
              <a:t>u</a:t>
            </a:r>
            <a:r>
              <a:rPr lang="en-US" dirty="0" smtClean="0">
                <a:solidFill>
                  <a:srgbClr val="C00000"/>
                </a:solidFill>
              </a:rPr>
              <a:t> = ±0.7 ppb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87749" y="2870791"/>
            <a:ext cx="1275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1990-2017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1158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228767" y="-628650"/>
            <a:ext cx="4686466" cy="64008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3911403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899"/>
            <a:ext cx="8229600" cy="664902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FFFF00"/>
                </a:solidFill>
              </a:rPr>
              <a:t>Monthly Means: Average over months</a:t>
            </a:r>
            <a:endParaRPr lang="en-US" sz="3600" baseline="-25000" dirty="0">
              <a:solidFill>
                <a:srgbClr val="FFFF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61" t="24806" r="19171" b="11524"/>
          <a:stretch/>
        </p:blipFill>
        <p:spPr>
          <a:xfrm>
            <a:off x="93526" y="797441"/>
            <a:ext cx="4352245" cy="290779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46" t="25013" r="19019" b="11318"/>
          <a:stretch/>
        </p:blipFill>
        <p:spPr>
          <a:xfrm>
            <a:off x="4551355" y="797441"/>
            <a:ext cx="4493861" cy="290779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977656" y="1556261"/>
            <a:ext cx="20409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C00000"/>
                </a:solidFill>
              </a:rPr>
              <a:t>u</a:t>
            </a:r>
            <a:r>
              <a:rPr lang="en-US" dirty="0" smtClean="0">
                <a:solidFill>
                  <a:srgbClr val="C00000"/>
                </a:solidFill>
              </a:rPr>
              <a:t> = ±1.2 ppb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329027" y="1408322"/>
            <a:ext cx="14473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C00000"/>
                </a:solidFill>
              </a:rPr>
              <a:t>u</a:t>
            </a:r>
            <a:r>
              <a:rPr lang="en-US" dirty="0" smtClean="0">
                <a:solidFill>
                  <a:srgbClr val="C00000"/>
                </a:solidFill>
              </a:rPr>
              <a:t> = ±0.1 ppm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5911" y="4130936"/>
            <a:ext cx="86921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66FFFF"/>
                </a:solidFill>
              </a:rPr>
              <a:t>To limit bias, delay release of means by 3 or 4 months</a:t>
            </a:r>
            <a:endParaRPr lang="en-US" sz="2400" dirty="0">
              <a:solidFill>
                <a:srgbClr val="66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8721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899"/>
            <a:ext cx="8229600" cy="664902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FFFF00"/>
                </a:solidFill>
              </a:rPr>
              <a:t>Monthly Means: W/ and W/O ABS</a:t>
            </a:r>
            <a:endParaRPr lang="en-US" sz="3600" baseline="-25000" dirty="0">
              <a:solidFill>
                <a:srgbClr val="FFFF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5911" y="4130936"/>
            <a:ext cx="86921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66FFFF"/>
                </a:solidFill>
              </a:rPr>
              <a:t>Taking ABS: Difference always positive and smaller SD</a:t>
            </a:r>
            <a:endParaRPr lang="en-US" sz="2400" dirty="0">
              <a:solidFill>
                <a:srgbClr val="66FFFF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45" t="24392" r="18868" b="10710"/>
          <a:stretch/>
        </p:blipFill>
        <p:spPr>
          <a:xfrm>
            <a:off x="56616" y="680484"/>
            <a:ext cx="4515384" cy="2971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45" t="24186" r="18868" b="10711"/>
          <a:stretch/>
        </p:blipFill>
        <p:spPr>
          <a:xfrm>
            <a:off x="4593266" y="680484"/>
            <a:ext cx="4501045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922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20899"/>
            <a:ext cx="8229600" cy="66490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>
                <a:solidFill>
                  <a:srgbClr val="FFFF00"/>
                </a:solidFill>
              </a:rPr>
              <a:t>Annual Increase: N</a:t>
            </a:r>
            <a:r>
              <a:rPr lang="en-US" sz="3600" baseline="-25000" dirty="0" smtClean="0">
                <a:solidFill>
                  <a:srgbClr val="FFFF00"/>
                </a:solidFill>
              </a:rPr>
              <a:t>2</a:t>
            </a:r>
            <a:r>
              <a:rPr lang="en-US" sz="3600" dirty="0" smtClean="0">
                <a:solidFill>
                  <a:srgbClr val="FFFF00"/>
                </a:solidFill>
              </a:rPr>
              <a:t>O</a:t>
            </a:r>
            <a:endParaRPr lang="en-US" sz="3600" baseline="-25000" dirty="0">
              <a:solidFill>
                <a:srgbClr val="FFFF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37" t="24600" r="19019" b="11731"/>
          <a:stretch/>
        </p:blipFill>
        <p:spPr>
          <a:xfrm>
            <a:off x="53165" y="685801"/>
            <a:ext cx="4598125" cy="292608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97" t="23980" r="18868" b="10491"/>
          <a:stretch/>
        </p:blipFill>
        <p:spPr>
          <a:xfrm>
            <a:off x="4704455" y="685801"/>
            <a:ext cx="4393734" cy="29260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32981" y="1155034"/>
            <a:ext cx="18688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C00000"/>
                </a:solidFill>
              </a:rPr>
              <a:t>u</a:t>
            </a:r>
            <a:r>
              <a:rPr lang="en-US" dirty="0" smtClean="0">
                <a:solidFill>
                  <a:srgbClr val="C00000"/>
                </a:solidFill>
              </a:rPr>
              <a:t> ≈ ±0.13 ppb yr</a:t>
            </a:r>
            <a:r>
              <a:rPr lang="en-US" baseline="30000" dirty="0" smtClean="0">
                <a:solidFill>
                  <a:srgbClr val="C00000"/>
                </a:solidFill>
              </a:rPr>
              <a:t>-1</a:t>
            </a:r>
            <a:endParaRPr lang="en-US" baseline="30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9840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20899"/>
            <a:ext cx="8229600" cy="66490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>
                <a:solidFill>
                  <a:srgbClr val="FFFF00"/>
                </a:solidFill>
              </a:rPr>
              <a:t>Annual Means: N</a:t>
            </a:r>
            <a:r>
              <a:rPr lang="en-US" sz="3600" baseline="-25000" dirty="0" smtClean="0">
                <a:solidFill>
                  <a:srgbClr val="FFFF00"/>
                </a:solidFill>
              </a:rPr>
              <a:t>2</a:t>
            </a:r>
            <a:r>
              <a:rPr lang="en-US" sz="3600" dirty="0" smtClean="0">
                <a:solidFill>
                  <a:srgbClr val="FFFF00"/>
                </a:solidFill>
              </a:rPr>
              <a:t>O</a:t>
            </a:r>
            <a:endParaRPr lang="en-US" sz="3600" baseline="-25000" dirty="0">
              <a:solidFill>
                <a:srgbClr val="FFFF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45" t="24806" r="19171" b="11111"/>
          <a:stretch/>
        </p:blipFill>
        <p:spPr>
          <a:xfrm>
            <a:off x="21260" y="685801"/>
            <a:ext cx="4553563" cy="2971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90" t="23980" r="18567" b="10697"/>
          <a:stretch/>
        </p:blipFill>
        <p:spPr>
          <a:xfrm>
            <a:off x="4574823" y="685801"/>
            <a:ext cx="4551743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043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20899"/>
            <a:ext cx="8229600" cy="66490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>
                <a:solidFill>
                  <a:srgbClr val="FFFF00"/>
                </a:solidFill>
              </a:rPr>
              <a:t>Annual Increase: SF</a:t>
            </a:r>
            <a:r>
              <a:rPr lang="en-US" sz="3600" baseline="-25000" dirty="0" smtClean="0">
                <a:solidFill>
                  <a:srgbClr val="FFFF00"/>
                </a:solidFill>
              </a:rPr>
              <a:t>6</a:t>
            </a:r>
            <a:endParaRPr lang="en-US" sz="3600" baseline="-25000" dirty="0">
              <a:solidFill>
                <a:srgbClr val="FFFF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83" t="24600" r="19171" b="11524"/>
          <a:stretch/>
        </p:blipFill>
        <p:spPr>
          <a:xfrm>
            <a:off x="81736" y="979063"/>
            <a:ext cx="4458365" cy="28346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31" t="24806" r="18869" b="11731"/>
          <a:stretch/>
        </p:blipFill>
        <p:spPr>
          <a:xfrm>
            <a:off x="4559651" y="979063"/>
            <a:ext cx="4515110" cy="28346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438514" y="1414131"/>
            <a:ext cx="1910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C00000"/>
                </a:solidFill>
              </a:rPr>
              <a:t>u</a:t>
            </a:r>
            <a:r>
              <a:rPr lang="en-US" dirty="0" smtClean="0">
                <a:solidFill>
                  <a:srgbClr val="C00000"/>
                </a:solidFill>
              </a:rPr>
              <a:t> ≈ ±0.01 ppt yr</a:t>
            </a:r>
            <a:r>
              <a:rPr lang="en-US" baseline="30000" dirty="0" smtClean="0">
                <a:solidFill>
                  <a:srgbClr val="C00000"/>
                </a:solidFill>
              </a:rPr>
              <a:t>-1</a:t>
            </a:r>
            <a:endParaRPr lang="en-US" baseline="30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5943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6" t="6266" r="6367" b="10416"/>
          <a:stretch/>
        </p:blipFill>
        <p:spPr>
          <a:xfrm>
            <a:off x="228600" y="206428"/>
            <a:ext cx="8686800" cy="4730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429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16" t="24659" r="18836" b="11876"/>
          <a:stretch/>
        </p:blipFill>
        <p:spPr>
          <a:xfrm>
            <a:off x="32270" y="1052839"/>
            <a:ext cx="4526280" cy="2851472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57200" y="20899"/>
            <a:ext cx="8229600" cy="66490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>
                <a:solidFill>
                  <a:srgbClr val="FFFF00"/>
                </a:solidFill>
              </a:rPr>
              <a:t>Annual Means: SF</a:t>
            </a:r>
            <a:r>
              <a:rPr lang="en-US" sz="3600" baseline="-25000" dirty="0" smtClean="0">
                <a:solidFill>
                  <a:srgbClr val="FFFF00"/>
                </a:solidFill>
              </a:rPr>
              <a:t>6</a:t>
            </a:r>
            <a:endParaRPr lang="en-US" sz="3600" baseline="-25000" dirty="0">
              <a:solidFill>
                <a:srgbClr val="FFFF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40" t="24889" r="18655" b="11320"/>
          <a:stretch/>
        </p:blipFill>
        <p:spPr>
          <a:xfrm>
            <a:off x="4572000" y="1052839"/>
            <a:ext cx="4526280" cy="2852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852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6" t="6266" r="6367" b="10416"/>
          <a:stretch/>
        </p:blipFill>
        <p:spPr>
          <a:xfrm>
            <a:off x="176981" y="68828"/>
            <a:ext cx="4572000" cy="248981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748981" y="58996"/>
            <a:ext cx="4306529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400" dirty="0" smtClean="0">
                <a:solidFill>
                  <a:srgbClr val="FFFF00"/>
                </a:solidFill>
              </a:rPr>
              <a:t>5</a:t>
            </a:r>
            <a:r>
              <a:rPr lang="en-US" sz="2400" baseline="30000" dirty="0" smtClean="0">
                <a:solidFill>
                  <a:srgbClr val="FFFF00"/>
                </a:solidFill>
              </a:rPr>
              <a:t>th</a:t>
            </a:r>
            <a:r>
              <a:rPr lang="en-US" sz="2400" dirty="0" smtClean="0">
                <a:solidFill>
                  <a:srgbClr val="FFFF00"/>
                </a:solidFill>
              </a:rPr>
              <a:t> of month → “web runs”</a:t>
            </a:r>
          </a:p>
          <a:p>
            <a:pPr marL="569913" lvl="1" indent="-284163">
              <a:buFont typeface="Arial" charset="0"/>
              <a:buChar char="•"/>
            </a:pPr>
            <a:r>
              <a:rPr lang="en-US" sz="2100" dirty="0" smtClean="0">
                <a:solidFill>
                  <a:srgbClr val="66FFFF"/>
                </a:solidFill>
              </a:rPr>
              <a:t>Use subset of weekly BG sites</a:t>
            </a:r>
          </a:p>
          <a:p>
            <a:pPr marL="569913" lvl="1" indent="-284163">
              <a:buFont typeface="Arial" charset="0"/>
              <a:buChar char="•"/>
            </a:pPr>
            <a:r>
              <a:rPr lang="en-US" sz="2100" dirty="0" smtClean="0">
                <a:solidFill>
                  <a:srgbClr val="66FFFF"/>
                </a:solidFill>
              </a:rPr>
              <a:t>Smooth each record in time</a:t>
            </a:r>
          </a:p>
          <a:p>
            <a:pPr marL="569913" lvl="1" indent="-284163">
              <a:buFont typeface="Arial" charset="0"/>
              <a:buChar char="•"/>
            </a:pPr>
            <a:r>
              <a:rPr lang="en-US" sz="2100" dirty="0" smtClean="0">
                <a:solidFill>
                  <a:srgbClr val="66FFFF"/>
                </a:solidFill>
              </a:rPr>
              <a:t>Fit curves as function of latitude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14" t="7474" r="10508" b="7963"/>
          <a:stretch/>
        </p:blipFill>
        <p:spPr>
          <a:xfrm>
            <a:off x="4296696" y="2290917"/>
            <a:ext cx="4572000" cy="271070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4581" y="2555065"/>
            <a:ext cx="430652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400" dirty="0" smtClean="0">
                <a:solidFill>
                  <a:srgbClr val="FFFF00"/>
                </a:solidFill>
              </a:rPr>
              <a:t>Matrix of values → zonal and global means</a:t>
            </a:r>
          </a:p>
          <a:p>
            <a:pPr marL="569913" lvl="1" indent="-284163">
              <a:buFont typeface="Arial" charset="0"/>
              <a:buChar char="•"/>
            </a:pPr>
            <a:r>
              <a:rPr lang="en-US" sz="2100" dirty="0" smtClean="0">
                <a:solidFill>
                  <a:srgbClr val="66FFFF"/>
                </a:solidFill>
              </a:rPr>
              <a:t>48 time steps yr</a:t>
            </a:r>
            <a:r>
              <a:rPr lang="en-US" sz="2100" baseline="30000" dirty="0" smtClean="0">
                <a:solidFill>
                  <a:srgbClr val="66FFFF"/>
                </a:solidFill>
              </a:rPr>
              <a:t>-1</a:t>
            </a:r>
          </a:p>
          <a:p>
            <a:pPr marL="569913" lvl="1" indent="-284163">
              <a:buFont typeface="Arial" charset="0"/>
              <a:buChar char="•"/>
            </a:pPr>
            <a:r>
              <a:rPr lang="en-US" sz="2100" dirty="0" smtClean="0">
                <a:solidFill>
                  <a:srgbClr val="66FFFF"/>
                </a:solidFill>
              </a:rPr>
              <a:t>Lag between sampling and measurement</a:t>
            </a:r>
          </a:p>
          <a:p>
            <a:pPr marL="569913" lvl="1" indent="-284163">
              <a:buFont typeface="Arial" charset="0"/>
              <a:buChar char="•"/>
            </a:pPr>
            <a:r>
              <a:rPr lang="en-US" sz="2100" dirty="0" smtClean="0">
                <a:solidFill>
                  <a:srgbClr val="66FFFF"/>
                </a:solidFill>
              </a:rPr>
              <a:t>End effects</a:t>
            </a:r>
          </a:p>
        </p:txBody>
      </p:sp>
    </p:spTree>
    <p:extLst>
      <p:ext uri="{BB962C8B-B14F-4D97-AF65-F5344CB8AC3E}">
        <p14:creationId xmlns:p14="http://schemas.microsoft.com/office/powerpoint/2010/main" val="3842529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9" t="-1474" r="6602" b="3283"/>
          <a:stretch/>
        </p:blipFill>
        <p:spPr>
          <a:xfrm rot="16200000">
            <a:off x="2304289" y="-1771649"/>
            <a:ext cx="4535424" cy="86868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TextBox 2"/>
          <p:cNvSpPr txBox="1"/>
          <p:nvPr/>
        </p:nvSpPr>
        <p:spPr>
          <a:xfrm>
            <a:off x="4433777" y="2566951"/>
            <a:ext cx="4306529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400" dirty="0" smtClean="0">
                <a:solidFill>
                  <a:srgbClr val="C00000"/>
                </a:solidFill>
              </a:rPr>
              <a:t>5</a:t>
            </a:r>
            <a:r>
              <a:rPr lang="en-US" sz="2400" baseline="30000" dirty="0" smtClean="0">
                <a:solidFill>
                  <a:srgbClr val="C00000"/>
                </a:solidFill>
              </a:rPr>
              <a:t>th</a:t>
            </a:r>
            <a:r>
              <a:rPr lang="en-US" sz="2400" dirty="0" smtClean="0">
                <a:solidFill>
                  <a:srgbClr val="C00000"/>
                </a:solidFill>
              </a:rPr>
              <a:t> of month → “web runs”</a:t>
            </a:r>
          </a:p>
          <a:p>
            <a:pPr marL="569913" lvl="1" indent="-284163">
              <a:buFont typeface="Arial" charset="0"/>
              <a:buChar char="•"/>
            </a:pPr>
            <a:r>
              <a:rPr lang="en-US" sz="2100" dirty="0" smtClean="0">
                <a:solidFill>
                  <a:srgbClr val="002060"/>
                </a:solidFill>
              </a:rPr>
              <a:t>Use subset of weekly BG sites</a:t>
            </a:r>
          </a:p>
          <a:p>
            <a:pPr marL="569913" lvl="1" indent="-284163">
              <a:buFont typeface="Arial" charset="0"/>
              <a:buChar char="•"/>
            </a:pPr>
            <a:r>
              <a:rPr lang="en-US" sz="2100" dirty="0" smtClean="0">
                <a:solidFill>
                  <a:srgbClr val="002060"/>
                </a:solidFill>
              </a:rPr>
              <a:t>Smooth each record in time</a:t>
            </a:r>
          </a:p>
          <a:p>
            <a:pPr marL="569913" lvl="1" indent="-284163">
              <a:buFont typeface="Arial" charset="0"/>
              <a:buChar char="•"/>
            </a:pPr>
            <a:r>
              <a:rPr lang="en-US" sz="2100" dirty="0" smtClean="0">
                <a:solidFill>
                  <a:srgbClr val="002060"/>
                </a:solidFill>
              </a:rPr>
              <a:t>Synchronized values from curve</a:t>
            </a:r>
            <a:endParaRPr lang="en-US" sz="2100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2773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11" t="8863" r="17062" b="9070"/>
          <a:stretch/>
        </p:blipFill>
        <p:spPr>
          <a:xfrm rot="5400000">
            <a:off x="2062718" y="-1956388"/>
            <a:ext cx="4997302" cy="891008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rot="16200000">
            <a:off x="-276447" y="2200940"/>
            <a:ext cx="11483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</a:t>
            </a:r>
            <a:r>
              <a:rPr lang="en-US" baseline="-25000" dirty="0" smtClean="0"/>
              <a:t>4</a:t>
            </a:r>
            <a:r>
              <a:rPr lang="en-US" dirty="0" smtClean="0"/>
              <a:t> (ppb)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586623" y="4691766"/>
            <a:ext cx="11483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Sine (</a:t>
            </a:r>
            <a:r>
              <a:rPr lang="en-US" dirty="0" err="1" smtClean="0"/>
              <a:t>lat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315192" y="4624063"/>
            <a:ext cx="3827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N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3917" y="4627974"/>
            <a:ext cx="3827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96586" y="170117"/>
            <a:ext cx="337770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9863" lvl="1" indent="-169863"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rgbClr val="C00000"/>
                </a:solidFill>
              </a:rPr>
              <a:t>Fit curves as function of </a:t>
            </a:r>
            <a:r>
              <a:rPr lang="en-US" sz="2100" dirty="0" smtClean="0">
                <a:solidFill>
                  <a:srgbClr val="C00000"/>
                </a:solidFill>
              </a:rPr>
              <a:t>sine(latitude) at each t-step</a:t>
            </a:r>
            <a:endParaRPr lang="en-US" sz="21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6043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14" t="7474" r="10508" b="7963"/>
          <a:stretch/>
        </p:blipFill>
        <p:spPr>
          <a:xfrm>
            <a:off x="1600200" y="1474076"/>
            <a:ext cx="5943600" cy="352391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4581" y="11016"/>
            <a:ext cx="8449568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400" dirty="0" smtClean="0">
                <a:solidFill>
                  <a:srgbClr val="FFFF00"/>
                </a:solidFill>
              </a:rPr>
              <a:t>Matrix of values → zonal and global </a:t>
            </a:r>
            <a:r>
              <a:rPr lang="en-US" sz="2400" dirty="0" smtClean="0">
                <a:solidFill>
                  <a:srgbClr val="FFFF00"/>
                </a:solidFill>
              </a:rPr>
              <a:t>means</a:t>
            </a:r>
            <a:endParaRPr lang="en-US" sz="2400" dirty="0" smtClean="0">
              <a:solidFill>
                <a:srgbClr val="FFFF00"/>
              </a:solidFill>
            </a:endParaRPr>
          </a:p>
          <a:p>
            <a:pPr marL="569913" lvl="1" indent="-284163">
              <a:buFont typeface="Arial" charset="0"/>
              <a:buChar char="•"/>
            </a:pPr>
            <a:r>
              <a:rPr lang="en-US" sz="2100" dirty="0" smtClean="0">
                <a:solidFill>
                  <a:srgbClr val="66FFFF"/>
                </a:solidFill>
              </a:rPr>
              <a:t>48 time steps yr</a:t>
            </a:r>
            <a:r>
              <a:rPr lang="en-US" sz="2100" baseline="30000" dirty="0" smtClean="0">
                <a:solidFill>
                  <a:srgbClr val="66FFFF"/>
                </a:solidFill>
              </a:rPr>
              <a:t>-1</a:t>
            </a:r>
          </a:p>
          <a:p>
            <a:pPr marL="569913" lvl="1" indent="-284163">
              <a:buFont typeface="Arial" charset="0"/>
              <a:buChar char="•"/>
            </a:pPr>
            <a:r>
              <a:rPr lang="en-US" sz="2100" dirty="0" smtClean="0">
                <a:solidFill>
                  <a:srgbClr val="66FFFF"/>
                </a:solidFill>
              </a:rPr>
              <a:t>Lag between sampling and measurement</a:t>
            </a:r>
          </a:p>
          <a:p>
            <a:pPr marL="569913" lvl="1" indent="-284163">
              <a:buFont typeface="Arial" charset="0"/>
              <a:buChar char="•"/>
            </a:pPr>
            <a:r>
              <a:rPr lang="en-US" sz="2100" dirty="0" smtClean="0">
                <a:solidFill>
                  <a:srgbClr val="66FFFF"/>
                </a:solidFill>
              </a:rPr>
              <a:t>End effects</a:t>
            </a:r>
          </a:p>
        </p:txBody>
      </p:sp>
    </p:spTree>
    <p:extLst>
      <p:ext uri="{BB962C8B-B14F-4D97-AF65-F5344CB8AC3E}">
        <p14:creationId xmlns:p14="http://schemas.microsoft.com/office/powerpoint/2010/main" val="1455957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585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en-US" sz="4000" dirty="0" smtClean="0">
                <a:solidFill>
                  <a:srgbClr val="FFFF00"/>
                </a:solidFill>
              </a:rPr>
              <a:t>“Global Trends”</a:t>
            </a:r>
            <a:r>
              <a:rPr lang="en-US" dirty="0" smtClean="0">
                <a:solidFill>
                  <a:srgbClr val="FFFF00"/>
                </a:solidFill>
              </a:rPr>
              <a:t/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sz="2700" dirty="0" smtClean="0">
                <a:solidFill>
                  <a:srgbClr val="FFFF00"/>
                </a:solidFill>
              </a:rPr>
              <a:t>https://www.esrl.noaa.gov/gmd/ccgg/trends/global.html</a:t>
            </a:r>
            <a:endParaRPr lang="en-US" sz="27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5806" y="1157618"/>
            <a:ext cx="8440994" cy="3860948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66FFFF"/>
                </a:solidFill>
              </a:rPr>
              <a:t>Monthly updates of:</a:t>
            </a:r>
          </a:p>
          <a:p>
            <a:pPr lvl="1"/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Annual means</a:t>
            </a:r>
          </a:p>
          <a:p>
            <a:pPr lvl="1"/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Monthly means</a:t>
            </a:r>
          </a:p>
          <a:p>
            <a:pPr lvl="1"/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Annual increase</a:t>
            </a:r>
          </a:p>
          <a:p>
            <a:pPr lvl="1"/>
            <a:r>
              <a:rPr lang="en-US" i="1" dirty="0" smtClean="0">
                <a:solidFill>
                  <a:srgbClr val="FF99FF"/>
                </a:solidFill>
              </a:rPr>
              <a:t>Uncertainties estimated </a:t>
            </a:r>
            <a:r>
              <a:rPr lang="en-US" i="1" dirty="0" smtClean="0">
                <a:solidFill>
                  <a:srgbClr val="FF99FF"/>
                </a:solidFill>
              </a:rPr>
              <a:t>annually using </a:t>
            </a:r>
            <a:r>
              <a:rPr lang="en-US" i="1" dirty="0" smtClean="0">
                <a:solidFill>
                  <a:srgbClr val="FF99FF"/>
                </a:solidFill>
              </a:rPr>
              <a:t>nonparametric methods</a:t>
            </a:r>
          </a:p>
          <a:p>
            <a:r>
              <a:rPr lang="en-US" dirty="0" smtClean="0">
                <a:solidFill>
                  <a:srgbClr val="66FFFF"/>
                </a:solidFill>
              </a:rPr>
              <a:t>For CO</a:t>
            </a:r>
            <a:r>
              <a:rPr lang="en-US" baseline="-25000" dirty="0" smtClean="0">
                <a:solidFill>
                  <a:srgbClr val="66FFFF"/>
                </a:solidFill>
              </a:rPr>
              <a:t>2</a:t>
            </a:r>
            <a:r>
              <a:rPr lang="en-US" dirty="0">
                <a:solidFill>
                  <a:srgbClr val="66FFFF"/>
                </a:solidFill>
              </a:rPr>
              <a:t> </a:t>
            </a:r>
            <a:r>
              <a:rPr lang="en-US" dirty="0" smtClean="0">
                <a:solidFill>
                  <a:srgbClr val="66FFFF"/>
                </a:solidFill>
              </a:rPr>
              <a:t>and CH</a:t>
            </a:r>
            <a:r>
              <a:rPr lang="en-US" baseline="-25000" dirty="0" smtClean="0">
                <a:solidFill>
                  <a:srgbClr val="66FFFF"/>
                </a:solidFill>
              </a:rPr>
              <a:t>4</a:t>
            </a:r>
            <a:r>
              <a:rPr lang="en-US" dirty="0" smtClean="0">
                <a:solidFill>
                  <a:srgbClr val="66FFFF"/>
                </a:solidFill>
              </a:rPr>
              <a:t> (soon: N</a:t>
            </a:r>
            <a:r>
              <a:rPr lang="en-US" baseline="-25000" dirty="0" smtClean="0">
                <a:solidFill>
                  <a:srgbClr val="66FFFF"/>
                </a:solidFill>
              </a:rPr>
              <a:t>2</a:t>
            </a:r>
            <a:r>
              <a:rPr lang="en-US" dirty="0" smtClean="0">
                <a:solidFill>
                  <a:srgbClr val="66FFFF"/>
                </a:solidFill>
              </a:rPr>
              <a:t>O and SF</a:t>
            </a:r>
            <a:r>
              <a:rPr lang="en-US" baseline="-25000" dirty="0" smtClean="0">
                <a:solidFill>
                  <a:srgbClr val="66FFFF"/>
                </a:solidFill>
              </a:rPr>
              <a:t>6</a:t>
            </a:r>
            <a:r>
              <a:rPr lang="en-US" dirty="0" smtClean="0">
                <a:solidFill>
                  <a:srgbClr val="66FFFF"/>
                </a:solidFill>
              </a:rPr>
              <a:t>)</a:t>
            </a:r>
            <a:endParaRPr lang="en-US" baseline="-25000" dirty="0" smtClean="0">
              <a:solidFill>
                <a:srgbClr val="66FFFF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1238" y="1620945"/>
            <a:ext cx="2133601" cy="1600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7723" y="1620945"/>
            <a:ext cx="2133600" cy="1600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732" y="1001023"/>
            <a:ext cx="1559293" cy="54864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231759" y="937225"/>
            <a:ext cx="4816548" cy="2348235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094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494"/>
            <a:ext cx="8229600" cy="777247"/>
          </a:xfrm>
        </p:spPr>
        <p:txBody>
          <a:bodyPr>
            <a:normAutofit fontScale="90000"/>
          </a:bodyPr>
          <a:lstStyle/>
          <a:p>
            <a:r>
              <a:rPr lang="en-US" sz="4000" dirty="0" smtClean="0">
                <a:solidFill>
                  <a:srgbClr val="FFFF00"/>
                </a:solidFill>
              </a:rPr>
              <a:t>What Issues Are We Addressing and </a:t>
            </a:r>
            <a:r>
              <a:rPr lang="en-US" sz="4000" dirty="0" smtClean="0">
                <a:solidFill>
                  <a:srgbClr val="FFFF00"/>
                </a:solidFill>
              </a:rPr>
              <a:t>Why?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7603"/>
            <a:ext cx="8229600" cy="3719551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rgbClr val="66FFFF"/>
                </a:solidFill>
              </a:rPr>
              <a:t>W</a:t>
            </a:r>
            <a:r>
              <a:rPr lang="en-US" dirty="0" smtClean="0">
                <a:solidFill>
                  <a:srgbClr val="66FFFF"/>
                </a:solidFill>
              </a:rPr>
              <a:t>eb </a:t>
            </a:r>
            <a:r>
              <a:rPr lang="en-US" dirty="0" smtClean="0">
                <a:solidFill>
                  <a:srgbClr val="66FFFF"/>
                </a:solidFill>
              </a:rPr>
              <a:t>runs: 1990 - </a:t>
            </a:r>
            <a:r>
              <a:rPr lang="en-US" dirty="0" smtClean="0">
                <a:solidFill>
                  <a:srgbClr val="66FFFF"/>
                </a:solidFill>
              </a:rPr>
              <a:t>2017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Compare initial estimates with “finalized” ones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rgbClr val="66FFFF"/>
                </a:solidFill>
              </a:rPr>
              <a:t>Are initial estimates biased?</a:t>
            </a:r>
          </a:p>
          <a:p>
            <a:pPr lvl="1"/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Network 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“lag” effects: delay between sampling and analysis</a:t>
            </a:r>
            <a:endParaRPr lang="en-US" dirty="0" smtClean="0">
              <a:solidFill>
                <a:schemeClr val="bg1">
                  <a:lumMod val="95000"/>
                </a:schemeClr>
              </a:solidFill>
            </a:endParaRPr>
          </a:p>
          <a:p>
            <a:pPr lvl="1"/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Curve fitting end 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effects: lack of constraint at time of web run</a:t>
            </a:r>
            <a:endParaRPr lang="en-US" dirty="0" smtClean="0">
              <a:solidFill>
                <a:srgbClr val="66FFFF"/>
              </a:solidFill>
            </a:endParaRPr>
          </a:p>
          <a:p>
            <a:r>
              <a:rPr lang="en-US" dirty="0" smtClean="0">
                <a:solidFill>
                  <a:srgbClr val="66FFFF"/>
                </a:solidFill>
              </a:rPr>
              <a:t>If </a:t>
            </a:r>
            <a:r>
              <a:rPr lang="en-US" dirty="0" smtClean="0">
                <a:solidFill>
                  <a:srgbClr val="66FFFF"/>
                </a:solidFill>
              </a:rPr>
              <a:t>biased, how do we minimize the bias</a:t>
            </a:r>
            <a:r>
              <a:rPr lang="en-US" dirty="0" smtClean="0">
                <a:solidFill>
                  <a:srgbClr val="66FFFF"/>
                </a:solidFill>
              </a:rPr>
              <a:t>?</a:t>
            </a:r>
          </a:p>
          <a:p>
            <a:r>
              <a:rPr lang="en-US" dirty="0" smtClean="0">
                <a:solidFill>
                  <a:srgbClr val="66FFFF"/>
                </a:solidFill>
              </a:rPr>
              <a:t>Avoid claims of exaggerating changes</a:t>
            </a:r>
          </a:p>
        </p:txBody>
      </p:sp>
    </p:spTree>
    <p:extLst>
      <p:ext uri="{BB962C8B-B14F-4D97-AF65-F5344CB8AC3E}">
        <p14:creationId xmlns:p14="http://schemas.microsoft.com/office/powerpoint/2010/main" val="2834669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899"/>
            <a:ext cx="8229600" cy="664902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FFFF00"/>
                </a:solidFill>
              </a:rPr>
              <a:t>Annual Means: CO</a:t>
            </a:r>
            <a:r>
              <a:rPr lang="en-US" sz="3600" baseline="-25000" dirty="0" smtClean="0">
                <a:solidFill>
                  <a:srgbClr val="FFFF00"/>
                </a:solidFill>
              </a:rPr>
              <a:t>2</a:t>
            </a:r>
            <a:endParaRPr lang="en-US" sz="3600" baseline="-25000" dirty="0">
              <a:solidFill>
                <a:srgbClr val="FFFF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51" t="25000" r="18726" b="10926"/>
          <a:stretch/>
        </p:blipFill>
        <p:spPr>
          <a:xfrm>
            <a:off x="4593516" y="847725"/>
            <a:ext cx="4526280" cy="2989231"/>
          </a:xfrm>
          <a:prstGeom prst="rect">
            <a:avLst/>
          </a:prstGeom>
        </p:spPr>
      </p:pic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19" t="24545" r="18487" b="11114"/>
          <a:stretch/>
        </p:blipFill>
        <p:spPr>
          <a:xfrm>
            <a:off x="45720" y="847724"/>
            <a:ext cx="4526280" cy="2989231"/>
          </a:xfrm>
        </p:spPr>
      </p:pic>
      <p:cxnSp>
        <p:nvCxnSpPr>
          <p:cNvPr id="4" name="Straight Arrow Connector 3"/>
          <p:cNvCxnSpPr/>
          <p:nvPr/>
        </p:nvCxnSpPr>
        <p:spPr>
          <a:xfrm flipH="1">
            <a:off x="1871831" y="1538344"/>
            <a:ext cx="408790" cy="258183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 flipV="1">
            <a:off x="2863328" y="2800576"/>
            <a:ext cx="408790" cy="258183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218328" y="2886635"/>
            <a:ext cx="3424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?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 flipH="1">
            <a:off x="2217865" y="1341135"/>
            <a:ext cx="4087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?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79638" y="1312641"/>
            <a:ext cx="14473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C00000"/>
                </a:solidFill>
              </a:rPr>
              <a:t>u</a:t>
            </a:r>
            <a:r>
              <a:rPr lang="en-US" dirty="0" smtClean="0">
                <a:solidFill>
                  <a:srgbClr val="C00000"/>
                </a:solidFill>
              </a:rPr>
              <a:t> = ±0.1 ppm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33877" y="2907900"/>
            <a:ext cx="1275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1990-2017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65760" y="4034990"/>
            <a:ext cx="849854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66FFFF"/>
                </a:solidFill>
              </a:rPr>
              <a:t>Initial estimates of annual means: relatively small bias that converges quickly; insensitive to method.</a:t>
            </a:r>
            <a:r>
              <a:rPr lang="en-US" dirty="0" smtClean="0">
                <a:solidFill>
                  <a:srgbClr val="66FFFF"/>
                </a:solidFill>
              </a:rPr>
              <a:t> </a:t>
            </a:r>
            <a:endParaRPr lang="en-US" dirty="0">
              <a:solidFill>
                <a:srgbClr val="66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8416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rgbClr val="3F3F3F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54408</TotalTime>
  <Words>1384</Words>
  <Application>Microsoft Office PowerPoint</Application>
  <PresentationFormat>On-screen Show (16:9)</PresentationFormat>
  <Paragraphs>160</Paragraphs>
  <Slides>31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Assessing Potential Bias in Preliminary Estimates of Global GHG Trends</vt:lpstr>
      <vt:lpstr>NOAA Trends Products:</vt:lpstr>
      <vt:lpstr>PowerPoint Presentation</vt:lpstr>
      <vt:lpstr>PowerPoint Presentation</vt:lpstr>
      <vt:lpstr>PowerPoint Presentation</vt:lpstr>
      <vt:lpstr>PowerPoint Presentation</vt:lpstr>
      <vt:lpstr>“Global Trends” https://www.esrl.noaa.gov/gmd/ccgg/trends/global.html</vt:lpstr>
      <vt:lpstr>What Issues Are We Addressing and Why?</vt:lpstr>
      <vt:lpstr>Annual Means: CO2</vt:lpstr>
      <vt:lpstr>PowerPoint Presentation</vt:lpstr>
      <vt:lpstr>Monthly Means: CH4</vt:lpstr>
      <vt:lpstr>Monthly Means: CO2</vt:lpstr>
      <vt:lpstr>Annual Increase: CO2</vt:lpstr>
      <vt:lpstr>Annual Increase: CH4</vt:lpstr>
      <vt:lpstr>Curve Fit End Effects</vt:lpstr>
      <vt:lpstr>Summary and Conclusions</vt:lpstr>
      <vt:lpstr>Extra Slides</vt:lpstr>
      <vt:lpstr>Network/Curve Fitting End Effects</vt:lpstr>
      <vt:lpstr>PowerPoint Presentation</vt:lpstr>
      <vt:lpstr>Processing Global Means: Smoothing (Monthly Mean) </vt:lpstr>
      <vt:lpstr>Processing Global Means: Smoothing (Trend) </vt:lpstr>
      <vt:lpstr>PowerPoint Presentation</vt:lpstr>
      <vt:lpstr>Annual Means: CH4</vt:lpstr>
      <vt:lpstr>PowerPoint Presentation</vt:lpstr>
      <vt:lpstr>Monthly Means: Average over months</vt:lpstr>
      <vt:lpstr>Monthly Means: W/ and W/O ABS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NOAA/ESRL/GMD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Potential Bias in Preliminary Estimates of Global LLGHG Trends</dc:title>
  <dc:creator>Ed Dlugokencky</dc:creator>
  <cp:lastModifiedBy>Ed Dlugokencky</cp:lastModifiedBy>
  <cp:revision>149</cp:revision>
  <dcterms:created xsi:type="dcterms:W3CDTF">2019-07-18T16:49:15Z</dcterms:created>
  <dcterms:modified xsi:type="dcterms:W3CDTF">2019-08-28T21:26:56Z</dcterms:modified>
</cp:coreProperties>
</file>