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8" r:id="rId2"/>
    <p:sldId id="257" r:id="rId3"/>
    <p:sldId id="271" r:id="rId4"/>
    <p:sldId id="292" r:id="rId5"/>
    <p:sldId id="310" r:id="rId6"/>
    <p:sldId id="312" r:id="rId7"/>
    <p:sldId id="300" r:id="rId8"/>
    <p:sldId id="295" r:id="rId9"/>
    <p:sldId id="327" r:id="rId10"/>
    <p:sldId id="329" r:id="rId11"/>
    <p:sldId id="330" r:id="rId12"/>
    <p:sldId id="325" r:id="rId13"/>
    <p:sldId id="308" r:id="rId14"/>
    <p:sldId id="314" r:id="rId15"/>
    <p:sldId id="302" r:id="rId16"/>
    <p:sldId id="332" r:id="rId17"/>
    <p:sldId id="331" r:id="rId18"/>
    <p:sldId id="328" r:id="rId19"/>
    <p:sldId id="326" r:id="rId20"/>
    <p:sldId id="309" r:id="rId21"/>
    <p:sldId id="319" r:id="rId22"/>
    <p:sldId id="324" r:id="rId23"/>
    <p:sldId id="317" r:id="rId24"/>
    <p:sldId id="320" r:id="rId25"/>
    <p:sldId id="275" r:id="rId26"/>
    <p:sldId id="318" r:id="rId27"/>
  </p:sldIdLst>
  <p:sldSz cx="12192000" cy="6858000"/>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66FFFF"/>
    <a:srgbClr val="99FF99"/>
    <a:srgbClr val="666699"/>
    <a:srgbClr val="FFFFCC"/>
    <a:srgbClr val="6666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82029" autoAdjust="0"/>
  </p:normalViewPr>
  <p:slideViewPr>
    <p:cSldViewPr snapToGrid="0">
      <p:cViewPr varScale="1">
        <p:scale>
          <a:sx n="71" d="100"/>
          <a:sy n="71" d="100"/>
        </p:scale>
        <p:origin x="96"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4002088"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sz="quarter" idx="1"/>
          </p:nvPr>
        </p:nvSpPr>
        <p:spPr bwMode="auto">
          <a:xfrm>
            <a:off x="5232400" y="0"/>
            <a:ext cx="4002088"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5844" name="Rectangle 4"/>
          <p:cNvSpPr>
            <a:spLocks noGrp="1" noChangeArrowheads="1"/>
          </p:cNvSpPr>
          <p:nvPr>
            <p:ph type="ftr" sz="quarter" idx="2"/>
          </p:nvPr>
        </p:nvSpPr>
        <p:spPr bwMode="auto">
          <a:xfrm>
            <a:off x="0" y="6657975"/>
            <a:ext cx="4002088"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5" name="Rectangle 5"/>
          <p:cNvSpPr>
            <a:spLocks noGrp="1" noChangeArrowheads="1"/>
          </p:cNvSpPr>
          <p:nvPr>
            <p:ph type="sldNum" sz="quarter" idx="3"/>
          </p:nvPr>
        </p:nvSpPr>
        <p:spPr bwMode="auto">
          <a:xfrm>
            <a:off x="5232400" y="6657975"/>
            <a:ext cx="4002088"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EEC7A8-311C-4148-A38F-6698433AE7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eaLnBrk="1" hangingPunct="1">
              <a:defRPr sz="1200">
                <a:latin typeface="Arial" charset="0"/>
              </a:defRPr>
            </a:lvl1pPr>
          </a:lstStyle>
          <a:p>
            <a:pPr>
              <a:defRPr/>
            </a:pPr>
            <a:fld id="{3A014737-B3C7-4F72-A72C-E862D212C89C}" type="datetimeFigureOut">
              <a:rPr lang="en-US"/>
              <a:pPr>
                <a:defRPr/>
              </a:pPr>
              <a:t>8/2/2018</a:t>
            </a:fld>
            <a:endParaRPr lang="en-US"/>
          </a:p>
        </p:txBody>
      </p:sp>
      <p:sp>
        <p:nvSpPr>
          <p:cNvPr id="4" name="Slide Image Placeholder 3"/>
          <p:cNvSpPr>
            <a:spLocks noGrp="1" noRot="1" noChangeAspect="1"/>
          </p:cNvSpPr>
          <p:nvPr>
            <p:ph type="sldImg" idx="2"/>
          </p:nvPr>
        </p:nvSpPr>
        <p:spPr>
          <a:xfrm>
            <a:off x="2281238" y="525463"/>
            <a:ext cx="4673600" cy="2628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23925" y="3330575"/>
            <a:ext cx="7388225" cy="31543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02088" cy="3508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232400" y="6657975"/>
            <a:ext cx="4002088" cy="3508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9D7FDD-A583-4C70-BCC3-2C6F08B680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AF6C3F-C9E7-4B71-9633-47A81F0C6660}"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All discrete air samples from GGGRN analyzed on this system, including samples from the NA aircraft and tall tower projects. For projects that use PFP/PCPs, ~50 species are measured on another GC/MS system</a:t>
            </a:r>
          </a:p>
          <a:p>
            <a:r>
              <a:rPr lang="en-US" altLang="en-US" smtClean="0"/>
              <a:t>Tunable Infrared Laser Differential Absorption Spectroscopy (TILDAS)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BDB6F9-78F4-49AC-AEAE-FAD7012D6E47}" type="slidenum">
              <a:rPr lang="en-US" altLang="en-US" smtClean="0"/>
              <a:pPr/>
              <a:t>14</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Measurements of </a:t>
            </a:r>
            <a:r>
              <a:rPr lang="el-GR" altLang="en-US" smtClean="0"/>
              <a:t>δ</a:t>
            </a:r>
            <a:r>
              <a:rPr lang="en-US" altLang="en-US" smtClean="0"/>
              <a:t>13CO2 can distinguish between ocean and biospheric sources of CO2. </a:t>
            </a:r>
          </a:p>
          <a:p>
            <a:pPr eaLnBrk="1" hangingPunct="1">
              <a:spcBef>
                <a:spcPct val="0"/>
              </a:spcBef>
            </a:pPr>
            <a:r>
              <a:rPr lang="el-GR" altLang="en-US" smtClean="0"/>
              <a:t>Δδ</a:t>
            </a:r>
            <a:r>
              <a:rPr lang="en-US" altLang="en-US" smtClean="0"/>
              <a:t>13CO2 = (400 ppm x (-8.4‰) + 1 ppm (-25‰))/401 ppm –8.4 = 0.042‰/ppm.</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6F5676-0B98-4BD3-8787-7D45B2E2C0F4}"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is shown schematically here. The important points are that with the new system, measurement quality will improve and efficiency will be increased.</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0B4E9-5C81-4760-8DD8-42B9A0209D23}" type="slidenum">
              <a:rPr lang="en-US" altLang="en-US" smtClean="0"/>
              <a:pPr/>
              <a:t>20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Most sites in red are from our CGASN, the background component of our GGGRN. Scale of cooperative air sampling network, currently with 55 sampling sites,  is unique in the world. Samples are collected weekly and returned to </a:t>
            </a:r>
            <a:r>
              <a:rPr lang="en-US" altLang="en-US" dirty="0" err="1" smtClean="0"/>
              <a:t>Bldr</a:t>
            </a:r>
            <a:r>
              <a:rPr lang="en-US" altLang="en-US" dirty="0" smtClean="0"/>
              <a:t> for measurements of a suite of LLGHGs and other tracers at NOAA and at CU. NACP focus and observatories also shown.</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91A1EA-7207-4802-AD57-0521815FEA7C}"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Science-driven program. Since its beginning in the late-1960s, science objectives have evolved from a program that monitors trends in anthropogenic climate forcing to its current state to quantify GHG emissions and sinks at large spatial scales and how they change with time. We are also very interested in attributing observed changes to the impacts of climate change on GHG budgets, where appropriate. This requires long-term, internally-consistent observations. High quality measurements of LLGHGs and related species covering as much of the BG atmosphere as possible and for as long as possible. Measurement methods have evolved to keep up with technology and science goals, but fundamental QA/QC approach, much of it developed by Dave Keeling in the late-1950s, remains in place.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B4F19C-DB16-4734-8A0A-B42FFA7D4018}"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Measurements of CO2 were begun by Dave Keeling of SIO at MLO in 1958; NOAA measurements began in 1974. We currently update monthly mean CO2 MLO once per month. To keep up with increasing scientific demands</a:t>
            </a:r>
            <a:r>
              <a:rPr lang="en-US" altLang="en-US" baseline="0" dirty="0" smtClean="0"/>
              <a:t> of measurements, NOAA began expanding observations from a flask-air sampling network and currently sample at 55 sites. Why so many?</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980085-0C4D-477D-9F43-6CD869F9FC68}"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Over the past few decades, the spatial coverage in the observations has been used for significant improvement to understanding the distribution of emissions and sinks. Here are N/S gradients relative to SPO for CO2 and CH4. Scientific conclusions start with confidence in the measurements. In Tans et al., the observed N/S gradient indicated a significant sink for CO2 in the terrestrial biosphere of the NH. This study had a huge impact of GHG monitoring globally resulting in the NA carbon program and greatly expanded monitoring in Europe, too. For CH4, Fung et al. showed that estimates of CH4 from high NH WLs were too large and resulted in a shift to tropical WLs. Similarly, Hirsch et al. (not shown) used measurements of N2O to redistribute emissions of N2O from high SH to low NH.</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5DA45A-0BEB-4E96-B02B-2E1BD1A44E94}"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cases where emissions magnitude and distribution are reasonably well know, e.g., for SF6, can use the observations to test transport, as done by </a:t>
            </a:r>
            <a:r>
              <a:rPr lang="en-US" altLang="en-US" dirty="0" err="1" smtClean="0"/>
              <a:t>Transcom</a:t>
            </a:r>
            <a:r>
              <a:rPr lang="en-US" altLang="en-US" dirty="0" smtClean="0"/>
              <a:t>. Peters et al., 2004 showed transport in TM5 flawed.  In early version of TM5, transport to the free troposphere was not vigorous enough, resulting in over estimate of latitude gradient. For CH4 and N2O, this resulted in under-estimate of emissions at mid-northern latitudes.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CF8D65-B61A-40DE-A059-0543B6083C42}"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 advantage of the coverage in our cooperative sampling network is our ability to reasonably estimate surface zonal and global averages. To do that, we smooth the data in time, then in latitude and create a matrix of GHG values as plotted here for CO2 and CH4. Here we see CO2 and CH4 plotted as </a:t>
            </a:r>
            <a:r>
              <a:rPr lang="en-US" altLang="en-US" dirty="0" err="1" smtClean="0"/>
              <a:t>fn</a:t>
            </a:r>
            <a:r>
              <a:rPr lang="en-US" altLang="en-US" dirty="0" smtClean="0"/>
              <a:t> of latitude and time from 2007 to 2017. There is a lot of information about CO2 and CH4 cycling in these plots that I will skip over, but we can use this matrix to approximate global and other zonal averages of GHGs, then use them to study the large scale budget.</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5CF939-C70E-4CE9-BCE5-3A8442B2B3A3}"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By using the matrix</a:t>
            </a:r>
            <a:r>
              <a:rPr lang="en-US" altLang="en-US" baseline="0" dirty="0" smtClean="0"/>
              <a:t> of values shown in the previous slide</a:t>
            </a:r>
            <a:r>
              <a:rPr lang="en-US" altLang="en-US" dirty="0" smtClean="0"/>
              <a:t>, can calculate zonal averages. In this case annual increases in globally averaged</a:t>
            </a:r>
            <a:r>
              <a:rPr lang="en-US" altLang="en-US" baseline="0" dirty="0" smtClean="0"/>
              <a:t> </a:t>
            </a:r>
            <a:r>
              <a:rPr lang="en-US" altLang="en-US" dirty="0" smtClean="0"/>
              <a:t>surface CO2 from SIO and NOAA  in blue are combined with CO2 emissions (green) and the observed sink (difference between emissions and atmosphere, red) are used to show that ~45% of FF emissions to the atmosphere end up in ocean and terrestrial biosphere. This is the type of fundamental constraint on GHG budgets that can be obtained from the observations.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B00067-883B-447D-A02D-DD897788126A}"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review</a:t>
            </a:r>
            <a:r>
              <a:rPr lang="en-US" baseline="0" dirty="0" smtClean="0"/>
              <a:t> of &gt;10k measurements of source composition, isotopic source signatures for CH4 were re-evaluated. Based on these, two important conclusions: 1. CH4 emissions from FF sources are not increasing. 2. The fraction of CH4 emissions from FF sources is significantly greater than previously believed.</a:t>
            </a:r>
            <a:endParaRPr lang="en-US" dirty="0"/>
          </a:p>
        </p:txBody>
      </p:sp>
      <p:sp>
        <p:nvSpPr>
          <p:cNvPr id="4" name="Slide Number Placeholder 3"/>
          <p:cNvSpPr>
            <a:spLocks noGrp="1"/>
          </p:cNvSpPr>
          <p:nvPr>
            <p:ph type="sldNum" sz="quarter" idx="10"/>
          </p:nvPr>
        </p:nvSpPr>
        <p:spPr/>
        <p:txBody>
          <a:bodyPr/>
          <a:lstStyle/>
          <a:p>
            <a:pPr>
              <a:defRPr/>
            </a:pPr>
            <a:fld id="{DD9D7FDD-A583-4C70-BCC3-2C6F08B680E4}" type="slidenum">
              <a:rPr lang="en-US" altLang="en-US" smtClean="0"/>
              <a:pPr>
                <a:defRPr/>
              </a:pPr>
              <a:t>10</a:t>
            </a:fld>
            <a:endParaRPr lang="en-US" altLang="en-US"/>
          </a:p>
        </p:txBody>
      </p:sp>
    </p:spTree>
    <p:extLst>
      <p:ext uri="{BB962C8B-B14F-4D97-AF65-F5344CB8AC3E}">
        <p14:creationId xmlns:p14="http://schemas.microsoft.com/office/powerpoint/2010/main" val="55728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8E80BB-BAA1-4A28-9ADB-0CA7776A0C2D}" type="slidenum">
              <a:rPr lang="en-US" altLang="en-US"/>
              <a:pPr>
                <a:defRPr/>
              </a:pPr>
              <a:t>‹#›</a:t>
            </a:fld>
            <a:endParaRPr lang="en-US" altLang="en-US" dirty="0"/>
          </a:p>
        </p:txBody>
      </p:sp>
    </p:spTree>
    <p:extLst>
      <p:ext uri="{BB962C8B-B14F-4D97-AF65-F5344CB8AC3E}">
        <p14:creationId xmlns:p14="http://schemas.microsoft.com/office/powerpoint/2010/main" val="288071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12B40F-1054-47E4-ADAC-AA4BD37A6C8F}" type="slidenum">
              <a:rPr lang="en-US" altLang="en-US"/>
              <a:pPr>
                <a:defRPr/>
              </a:pPr>
              <a:t>‹#›</a:t>
            </a:fld>
            <a:endParaRPr lang="en-US" altLang="en-US" dirty="0"/>
          </a:p>
        </p:txBody>
      </p:sp>
    </p:spTree>
    <p:extLst>
      <p:ext uri="{BB962C8B-B14F-4D97-AF65-F5344CB8AC3E}">
        <p14:creationId xmlns:p14="http://schemas.microsoft.com/office/powerpoint/2010/main" val="379319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790F18-525B-4B67-82A1-C8AA818A7966}" type="slidenum">
              <a:rPr lang="en-US" altLang="en-US"/>
              <a:pPr>
                <a:defRPr/>
              </a:pPr>
              <a:t>‹#›</a:t>
            </a:fld>
            <a:endParaRPr lang="en-US" altLang="en-US" dirty="0"/>
          </a:p>
        </p:txBody>
      </p:sp>
    </p:spTree>
    <p:extLst>
      <p:ext uri="{BB962C8B-B14F-4D97-AF65-F5344CB8AC3E}">
        <p14:creationId xmlns:p14="http://schemas.microsoft.com/office/powerpoint/2010/main" val="163936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9D2FC-4D4B-4AB2-AF48-9D3BB1E2C475}" type="slidenum">
              <a:rPr lang="en-US" altLang="en-US"/>
              <a:pPr>
                <a:defRPr/>
              </a:pPr>
              <a:t>‹#›</a:t>
            </a:fld>
            <a:endParaRPr lang="en-US" altLang="en-US" dirty="0"/>
          </a:p>
        </p:txBody>
      </p:sp>
    </p:spTree>
    <p:extLst>
      <p:ext uri="{BB962C8B-B14F-4D97-AF65-F5344CB8AC3E}">
        <p14:creationId xmlns:p14="http://schemas.microsoft.com/office/powerpoint/2010/main" val="320419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B1A802-F400-48B6-BB28-95597C354382}" type="slidenum">
              <a:rPr lang="en-US" altLang="en-US"/>
              <a:pPr>
                <a:defRPr/>
              </a:pPr>
              <a:t>‹#›</a:t>
            </a:fld>
            <a:endParaRPr lang="en-US" altLang="en-US" dirty="0"/>
          </a:p>
        </p:txBody>
      </p:sp>
    </p:spTree>
    <p:extLst>
      <p:ext uri="{BB962C8B-B14F-4D97-AF65-F5344CB8AC3E}">
        <p14:creationId xmlns:p14="http://schemas.microsoft.com/office/powerpoint/2010/main" val="312272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B07AEB-948F-4EC7-ABCD-60F6C54588F0}" type="slidenum">
              <a:rPr lang="en-US" altLang="en-US"/>
              <a:pPr>
                <a:defRPr/>
              </a:pPr>
              <a:t>‹#›</a:t>
            </a:fld>
            <a:endParaRPr lang="en-US" altLang="en-US" dirty="0"/>
          </a:p>
        </p:txBody>
      </p:sp>
    </p:spTree>
    <p:extLst>
      <p:ext uri="{BB962C8B-B14F-4D97-AF65-F5344CB8AC3E}">
        <p14:creationId xmlns:p14="http://schemas.microsoft.com/office/powerpoint/2010/main" val="36480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26E294-3F5D-41D0-BE45-883EC89C26E1}" type="slidenum">
              <a:rPr lang="en-US" altLang="en-US"/>
              <a:pPr>
                <a:defRPr/>
              </a:pPr>
              <a:t>‹#›</a:t>
            </a:fld>
            <a:endParaRPr lang="en-US" altLang="en-US" dirty="0"/>
          </a:p>
        </p:txBody>
      </p:sp>
    </p:spTree>
    <p:extLst>
      <p:ext uri="{BB962C8B-B14F-4D97-AF65-F5344CB8AC3E}">
        <p14:creationId xmlns:p14="http://schemas.microsoft.com/office/powerpoint/2010/main" val="288427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32C044-1E0C-40A4-93CE-FBF1A5BF1C42}" type="slidenum">
              <a:rPr lang="en-US" altLang="en-US"/>
              <a:pPr>
                <a:defRPr/>
              </a:pPr>
              <a:t>‹#›</a:t>
            </a:fld>
            <a:endParaRPr lang="en-US" altLang="en-US" dirty="0"/>
          </a:p>
        </p:txBody>
      </p:sp>
    </p:spTree>
    <p:extLst>
      <p:ext uri="{BB962C8B-B14F-4D97-AF65-F5344CB8AC3E}">
        <p14:creationId xmlns:p14="http://schemas.microsoft.com/office/powerpoint/2010/main" val="249805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50415C-F21D-457A-B884-6F57DDD05D1A}" type="slidenum">
              <a:rPr lang="en-US" altLang="en-US"/>
              <a:pPr>
                <a:defRPr/>
              </a:pPr>
              <a:t>‹#›</a:t>
            </a:fld>
            <a:endParaRPr lang="en-US" altLang="en-US" dirty="0"/>
          </a:p>
        </p:txBody>
      </p:sp>
    </p:spTree>
    <p:extLst>
      <p:ext uri="{BB962C8B-B14F-4D97-AF65-F5344CB8AC3E}">
        <p14:creationId xmlns:p14="http://schemas.microsoft.com/office/powerpoint/2010/main" val="78603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87655B-092A-483C-9EA3-EEBC0D30EE2B}" type="slidenum">
              <a:rPr lang="en-US" altLang="en-US"/>
              <a:pPr>
                <a:defRPr/>
              </a:pPr>
              <a:t>‹#›</a:t>
            </a:fld>
            <a:endParaRPr lang="en-US" altLang="en-US" dirty="0"/>
          </a:p>
        </p:txBody>
      </p:sp>
    </p:spTree>
    <p:extLst>
      <p:ext uri="{BB962C8B-B14F-4D97-AF65-F5344CB8AC3E}">
        <p14:creationId xmlns:p14="http://schemas.microsoft.com/office/powerpoint/2010/main" val="253174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039854-08E9-47AA-A01F-985FA7EEF303}" type="slidenum">
              <a:rPr lang="en-US" altLang="en-US"/>
              <a:pPr>
                <a:defRPr/>
              </a:pPr>
              <a:t>‹#›</a:t>
            </a:fld>
            <a:endParaRPr lang="en-US" altLang="en-US" dirty="0"/>
          </a:p>
        </p:txBody>
      </p:sp>
    </p:spTree>
    <p:extLst>
      <p:ext uri="{BB962C8B-B14F-4D97-AF65-F5344CB8AC3E}">
        <p14:creationId xmlns:p14="http://schemas.microsoft.com/office/powerpoint/2010/main" val="414364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a:solidFill>
                  <a:schemeClr val="bg1"/>
                </a:solidFill>
              </a:defRPr>
            </a:lvl1pPr>
          </a:lstStyle>
          <a:p>
            <a:pPr>
              <a:defRPr/>
            </a:pPr>
            <a:fld id="{CAC14413-65CF-488C-A1D2-907E554476F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06071" y="304518"/>
            <a:ext cx="9130553" cy="1917701"/>
          </a:xfrm>
        </p:spPr>
        <p:txBody>
          <a:bodyPr/>
          <a:lstStyle/>
          <a:p>
            <a:r>
              <a:rPr lang="en-US" altLang="en-US" dirty="0" smtClean="0">
                <a:solidFill>
                  <a:srgbClr val="FFFF00"/>
                </a:solidFill>
              </a:rPr>
              <a:t>Constraining Large-Scale GHG Budgets with Atmospheric Observations</a:t>
            </a:r>
          </a:p>
        </p:txBody>
      </p:sp>
      <p:sp>
        <p:nvSpPr>
          <p:cNvPr id="4099" name="Subtitle 2"/>
          <p:cNvSpPr>
            <a:spLocks noGrp="1"/>
          </p:cNvSpPr>
          <p:nvPr>
            <p:ph type="subTitle" idx="1"/>
          </p:nvPr>
        </p:nvSpPr>
        <p:spPr>
          <a:xfrm>
            <a:off x="2895600" y="3163795"/>
            <a:ext cx="6400800" cy="2386012"/>
          </a:xfrm>
        </p:spPr>
        <p:txBody>
          <a:bodyPr/>
          <a:lstStyle/>
          <a:p>
            <a:r>
              <a:rPr lang="en-US" altLang="en-US" sz="2800" i="1" dirty="0" smtClean="0">
                <a:solidFill>
                  <a:srgbClr val="66FFFF"/>
                </a:solidFill>
              </a:rPr>
              <a:t>Ed Dlugokencky</a:t>
            </a:r>
            <a:endParaRPr lang="en-US" altLang="en-US" sz="2800" baseline="30000" dirty="0" smtClean="0">
              <a:solidFill>
                <a:srgbClr val="66FFFF"/>
              </a:solidFill>
            </a:endParaRPr>
          </a:p>
          <a:p>
            <a:endParaRPr lang="en-US" altLang="en-US" sz="2800" baseline="30000" dirty="0">
              <a:solidFill>
                <a:schemeClr val="tx2"/>
              </a:solidFill>
            </a:endParaRPr>
          </a:p>
          <a:p>
            <a:r>
              <a:rPr lang="en-US" altLang="en-US" sz="2800" dirty="0" smtClean="0">
                <a:solidFill>
                  <a:srgbClr val="66FFFF"/>
                </a:solidFill>
              </a:rPr>
              <a:t>NOAA Earth System Research Laboratory</a:t>
            </a:r>
          </a:p>
          <a:p>
            <a:r>
              <a:rPr lang="en-US" altLang="en-US" sz="2800" dirty="0" smtClean="0">
                <a:solidFill>
                  <a:srgbClr val="66FFFF"/>
                </a:solidFill>
              </a:rPr>
              <a:t>Global Monitoring Division</a:t>
            </a:r>
          </a:p>
          <a:p>
            <a:endParaRPr lang="en-US" altLang="en-US" sz="2800" dirty="0" smtClean="0">
              <a:solidFill>
                <a:srgbClr val="66FFFF"/>
              </a:solidFill>
            </a:endParaRPr>
          </a:p>
        </p:txBody>
      </p:sp>
      <p:sp>
        <p:nvSpPr>
          <p:cNvPr id="41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D42109-9562-4802-818F-97DCDFC0F6C1}" type="slidenum">
              <a:rPr lang="en-US" altLang="en-US" sz="1800" smtClean="0">
                <a:solidFill>
                  <a:schemeClr val="bg1"/>
                </a:solidFill>
              </a:rPr>
              <a:pPr>
                <a:spcBef>
                  <a:spcPct val="0"/>
                </a:spcBef>
                <a:buFontTx/>
                <a:buNone/>
              </a:pPr>
              <a:t>1</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10</a:t>
            </a:fld>
            <a:endParaRPr lang="en-US" altLang="en-US" dirty="0"/>
          </a:p>
        </p:txBody>
      </p:sp>
      <p:pic>
        <p:nvPicPr>
          <p:cNvPr id="3" name="Picture 2" descr="Budg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086" y="1082034"/>
            <a:ext cx="9144000" cy="5036344"/>
          </a:xfrm>
          <a:prstGeom prst="rect">
            <a:avLst/>
          </a:prstGeom>
        </p:spPr>
      </p:pic>
      <p:pic>
        <p:nvPicPr>
          <p:cNvPr id="4" name="Picture 3" descr="Budget blue 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086" y="1082034"/>
            <a:ext cx="9144000" cy="5036344"/>
          </a:xfrm>
          <a:prstGeom prst="rect">
            <a:avLst/>
          </a:prstGeom>
        </p:spPr>
      </p:pic>
      <p:pic>
        <p:nvPicPr>
          <p:cNvPr id="5" name="Picture 4" descr="Budget blue line bot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086" y="1082034"/>
            <a:ext cx="9144000" cy="5036344"/>
          </a:xfrm>
          <a:prstGeom prst="rect">
            <a:avLst/>
          </a:prstGeom>
        </p:spPr>
      </p:pic>
      <p:cxnSp>
        <p:nvCxnSpPr>
          <p:cNvPr id="6" name="Straight Connector 5"/>
          <p:cNvCxnSpPr/>
          <p:nvPr/>
        </p:nvCxnSpPr>
        <p:spPr bwMode="auto">
          <a:xfrm flipV="1">
            <a:off x="8172094" y="3516299"/>
            <a:ext cx="123495" cy="450503"/>
          </a:xfrm>
          <a:prstGeom prst="line">
            <a:avLst/>
          </a:prstGeom>
          <a:solidFill>
            <a:srgbClr val="00B8FF"/>
          </a:solidFill>
          <a:ln w="9525" cap="flat" cmpd="sng" algn="ctr">
            <a:solidFill>
              <a:schemeClr val="accent4">
                <a:lumMod val="10000"/>
              </a:schemeClr>
            </a:solidFill>
            <a:prstDash val="solid"/>
            <a:round/>
            <a:headEnd type="none" w="med" len="med"/>
            <a:tailEnd type="none" w="med" len="med"/>
          </a:ln>
          <a:effectLst/>
        </p:spPr>
      </p:cxnSp>
      <p:cxnSp>
        <p:nvCxnSpPr>
          <p:cNvPr id="7" name="Straight Connector 6"/>
          <p:cNvCxnSpPr/>
          <p:nvPr/>
        </p:nvCxnSpPr>
        <p:spPr bwMode="auto">
          <a:xfrm flipH="1" flipV="1">
            <a:off x="3471245" y="1854333"/>
            <a:ext cx="300979" cy="993502"/>
          </a:xfrm>
          <a:prstGeom prst="line">
            <a:avLst/>
          </a:prstGeom>
          <a:solidFill>
            <a:srgbClr val="00B8FF"/>
          </a:solidFill>
          <a:ln w="9525" cap="flat" cmpd="sng" algn="ctr">
            <a:solidFill>
              <a:schemeClr val="accent4">
                <a:lumMod val="10000"/>
              </a:schemeClr>
            </a:solidFill>
            <a:prstDash val="solid"/>
            <a:round/>
            <a:headEnd type="none" w="med" len="med"/>
            <a:tailEnd type="none" w="med" len="med"/>
          </a:ln>
          <a:effectLst/>
        </p:spPr>
      </p:cxnSp>
      <p:sp>
        <p:nvSpPr>
          <p:cNvPr id="8" name="TextBox 7"/>
          <p:cNvSpPr txBox="1"/>
          <p:nvPr/>
        </p:nvSpPr>
        <p:spPr>
          <a:xfrm>
            <a:off x="5655328" y="3120004"/>
            <a:ext cx="3720683" cy="369332"/>
          </a:xfrm>
          <a:prstGeom prst="rect">
            <a:avLst/>
          </a:prstGeom>
          <a:noFill/>
        </p:spPr>
        <p:txBody>
          <a:bodyPr wrap="square" rtlCol="0">
            <a:spAutoFit/>
          </a:bodyPr>
          <a:lstStyle/>
          <a:p>
            <a:pPr algn="l" eaLnBrk="0" hangingPunct="0">
              <a:spcBef>
                <a:spcPct val="30000"/>
              </a:spcBef>
              <a:defRPr/>
            </a:pPr>
            <a:r>
              <a:rPr lang="en-US" dirty="0">
                <a:solidFill>
                  <a:schemeClr val="accent4">
                    <a:lumMod val="10000"/>
                  </a:schemeClr>
                </a:solidFill>
              </a:rPr>
              <a:t>F</a:t>
            </a:r>
            <a:r>
              <a:rPr lang="en-US" dirty="0" smtClean="0">
                <a:solidFill>
                  <a:schemeClr val="accent4">
                    <a:lumMod val="10000"/>
                  </a:schemeClr>
                </a:solidFill>
              </a:rPr>
              <a:t>ossil (Gas/Oil/Coal) + Geologic</a:t>
            </a:r>
            <a:endParaRPr lang="en-US" dirty="0">
              <a:solidFill>
                <a:schemeClr val="accent4">
                  <a:lumMod val="10000"/>
                </a:schemeClr>
              </a:solidFill>
            </a:endParaRPr>
          </a:p>
        </p:txBody>
      </p:sp>
      <p:sp>
        <p:nvSpPr>
          <p:cNvPr id="9" name="TextBox 8"/>
          <p:cNvSpPr txBox="1"/>
          <p:nvPr/>
        </p:nvSpPr>
        <p:spPr>
          <a:xfrm>
            <a:off x="2704445" y="1499296"/>
            <a:ext cx="7263527" cy="369332"/>
          </a:xfrm>
          <a:prstGeom prst="rect">
            <a:avLst/>
          </a:prstGeom>
          <a:noFill/>
        </p:spPr>
        <p:txBody>
          <a:bodyPr wrap="none" rtlCol="0">
            <a:spAutoFit/>
          </a:bodyPr>
          <a:lstStyle/>
          <a:p>
            <a:pPr algn="l" eaLnBrk="0" hangingPunct="0">
              <a:spcBef>
                <a:spcPct val="30000"/>
              </a:spcBef>
              <a:defRPr/>
            </a:pPr>
            <a:r>
              <a:rPr lang="en-US" dirty="0" smtClean="0">
                <a:solidFill>
                  <a:srgbClr val="00B050"/>
                </a:solidFill>
              </a:rPr>
              <a:t>Microbial sources (wetlands, ruminants, rice, landfills/waste, termites)</a:t>
            </a:r>
            <a:endParaRPr lang="en-US" dirty="0">
              <a:solidFill>
                <a:srgbClr val="00B050"/>
              </a:solidFill>
            </a:endParaRPr>
          </a:p>
        </p:txBody>
      </p:sp>
      <p:sp>
        <p:nvSpPr>
          <p:cNvPr id="10" name="TextBox 9"/>
          <p:cNvSpPr txBox="1"/>
          <p:nvPr/>
        </p:nvSpPr>
        <p:spPr>
          <a:xfrm>
            <a:off x="3432868" y="4723311"/>
            <a:ext cx="4083169" cy="369332"/>
          </a:xfrm>
          <a:prstGeom prst="rect">
            <a:avLst/>
          </a:prstGeom>
          <a:noFill/>
        </p:spPr>
        <p:txBody>
          <a:bodyPr wrap="none" rtlCol="0">
            <a:spAutoFit/>
          </a:bodyPr>
          <a:lstStyle/>
          <a:p>
            <a:pPr eaLnBrk="0" hangingPunct="0">
              <a:spcBef>
                <a:spcPct val="30000"/>
              </a:spcBef>
              <a:defRPr/>
            </a:pPr>
            <a:r>
              <a:rPr lang="en-US" dirty="0" smtClean="0">
                <a:solidFill>
                  <a:srgbClr val="3366FF"/>
                </a:solidFill>
              </a:rPr>
              <a:t>Mean values using “traditional” </a:t>
            </a:r>
            <a:r>
              <a:rPr lang="en-US" i="1" dirty="0" smtClean="0">
                <a:solidFill>
                  <a:srgbClr val="3366FF"/>
                </a:solidFill>
              </a:rPr>
              <a:t>δ</a:t>
            </a:r>
            <a:r>
              <a:rPr lang="en-US" i="1" baseline="30000" dirty="0" smtClean="0">
                <a:solidFill>
                  <a:srgbClr val="3366FF"/>
                </a:solidFill>
              </a:rPr>
              <a:t>13</a:t>
            </a:r>
            <a:r>
              <a:rPr lang="en-US" i="1" dirty="0" smtClean="0">
                <a:solidFill>
                  <a:srgbClr val="3366FF"/>
                </a:solidFill>
              </a:rPr>
              <a:t>C</a:t>
            </a:r>
            <a:r>
              <a:rPr lang="en-US" i="1" baseline="-25000" dirty="0" smtClean="0">
                <a:solidFill>
                  <a:srgbClr val="3366FF"/>
                </a:solidFill>
              </a:rPr>
              <a:t>FF</a:t>
            </a:r>
            <a:r>
              <a:rPr lang="en-US" sz="1600" baseline="-25000" dirty="0" smtClean="0">
                <a:solidFill>
                  <a:srgbClr val="3366FF"/>
                </a:solidFill>
              </a:rPr>
              <a:t> </a:t>
            </a:r>
            <a:endParaRPr lang="en-US" sz="1600" dirty="0">
              <a:solidFill>
                <a:srgbClr val="3366FF"/>
              </a:solidFill>
            </a:endParaRPr>
          </a:p>
        </p:txBody>
      </p:sp>
      <p:sp>
        <p:nvSpPr>
          <p:cNvPr id="11" name="TextBox 10"/>
          <p:cNvSpPr txBox="1"/>
          <p:nvPr/>
        </p:nvSpPr>
        <p:spPr>
          <a:xfrm>
            <a:off x="3442843" y="5120357"/>
            <a:ext cx="6219512" cy="369332"/>
          </a:xfrm>
          <a:prstGeom prst="rect">
            <a:avLst/>
          </a:prstGeom>
          <a:noFill/>
        </p:spPr>
        <p:txBody>
          <a:bodyPr wrap="square" rtlCol="0">
            <a:spAutoFit/>
          </a:bodyPr>
          <a:lstStyle/>
          <a:p>
            <a:pPr algn="l" eaLnBrk="0" hangingPunct="0">
              <a:spcBef>
                <a:spcPct val="30000"/>
              </a:spcBef>
              <a:defRPr/>
            </a:pPr>
            <a:r>
              <a:rPr lang="en-US" dirty="0">
                <a:solidFill>
                  <a:srgbClr val="3366FF"/>
                </a:solidFill>
              </a:rPr>
              <a:t>Mean values using “traditional” </a:t>
            </a:r>
            <a:r>
              <a:rPr lang="en-US" i="1" dirty="0" smtClean="0">
                <a:solidFill>
                  <a:srgbClr val="3366FF"/>
                </a:solidFill>
              </a:rPr>
              <a:t>δ</a:t>
            </a:r>
            <a:r>
              <a:rPr lang="en-US" i="1" baseline="30000" dirty="0" smtClean="0">
                <a:solidFill>
                  <a:srgbClr val="3366FF"/>
                </a:solidFill>
              </a:rPr>
              <a:t>13</a:t>
            </a:r>
            <a:r>
              <a:rPr lang="en-US" i="1" dirty="0" smtClean="0">
                <a:solidFill>
                  <a:srgbClr val="3366FF"/>
                </a:solidFill>
              </a:rPr>
              <a:t>C</a:t>
            </a:r>
            <a:r>
              <a:rPr lang="en-US" i="1" baseline="-25000" dirty="0" smtClean="0">
                <a:solidFill>
                  <a:srgbClr val="3366FF"/>
                </a:solidFill>
              </a:rPr>
              <a:t>FF</a:t>
            </a:r>
            <a:r>
              <a:rPr lang="en-US" dirty="0" smtClean="0">
                <a:solidFill>
                  <a:srgbClr val="3366FF"/>
                </a:solidFill>
              </a:rPr>
              <a:t>,</a:t>
            </a:r>
            <a:r>
              <a:rPr lang="en-US" dirty="0">
                <a:solidFill>
                  <a:srgbClr val="3366FF"/>
                </a:solidFill>
              </a:rPr>
              <a:t> </a:t>
            </a:r>
            <a:r>
              <a:rPr lang="en-US" i="1" dirty="0" smtClean="0">
                <a:solidFill>
                  <a:srgbClr val="3366FF"/>
                </a:solidFill>
              </a:rPr>
              <a:t>δ</a:t>
            </a:r>
            <a:r>
              <a:rPr lang="en-US" i="1" baseline="30000" dirty="0" smtClean="0">
                <a:solidFill>
                  <a:srgbClr val="3366FF"/>
                </a:solidFill>
              </a:rPr>
              <a:t>13</a:t>
            </a:r>
            <a:r>
              <a:rPr lang="en-US" i="1" dirty="0" smtClean="0">
                <a:solidFill>
                  <a:srgbClr val="3366FF"/>
                </a:solidFill>
              </a:rPr>
              <a:t>C</a:t>
            </a:r>
            <a:r>
              <a:rPr lang="en-US" i="1" baseline="-25000" dirty="0" smtClean="0">
                <a:solidFill>
                  <a:srgbClr val="3366FF"/>
                </a:solidFill>
              </a:rPr>
              <a:t>Mic</a:t>
            </a:r>
            <a:r>
              <a:rPr lang="en-US" dirty="0" smtClean="0">
                <a:solidFill>
                  <a:srgbClr val="3366FF"/>
                </a:solidFill>
              </a:rPr>
              <a:t>, and </a:t>
            </a:r>
            <a:r>
              <a:rPr lang="en-US" i="1" dirty="0" smtClean="0">
                <a:solidFill>
                  <a:srgbClr val="3366FF"/>
                </a:solidFill>
              </a:rPr>
              <a:t>δ</a:t>
            </a:r>
            <a:r>
              <a:rPr lang="en-US" i="1" baseline="30000" dirty="0" smtClean="0">
                <a:solidFill>
                  <a:srgbClr val="3366FF"/>
                </a:solidFill>
              </a:rPr>
              <a:t>13</a:t>
            </a:r>
            <a:r>
              <a:rPr lang="en-US" i="1" dirty="0" smtClean="0">
                <a:solidFill>
                  <a:srgbClr val="3366FF"/>
                </a:solidFill>
              </a:rPr>
              <a:t>C</a:t>
            </a:r>
            <a:r>
              <a:rPr lang="en-US" i="1" baseline="-25000" dirty="0" smtClean="0">
                <a:solidFill>
                  <a:srgbClr val="3366FF"/>
                </a:solidFill>
              </a:rPr>
              <a:t>BB</a:t>
            </a:r>
            <a:endParaRPr lang="en-US" dirty="0">
              <a:solidFill>
                <a:srgbClr val="3366FF"/>
              </a:solidFill>
            </a:endParaRPr>
          </a:p>
        </p:txBody>
      </p:sp>
      <p:sp>
        <p:nvSpPr>
          <p:cNvPr id="12" name="TextBox 11"/>
          <p:cNvSpPr txBox="1"/>
          <p:nvPr/>
        </p:nvSpPr>
        <p:spPr>
          <a:xfrm rot="16200000">
            <a:off x="268349" y="3060695"/>
            <a:ext cx="3231975" cy="369332"/>
          </a:xfrm>
          <a:prstGeom prst="rect">
            <a:avLst/>
          </a:prstGeom>
          <a:noFill/>
        </p:spPr>
        <p:txBody>
          <a:bodyPr wrap="none" rtlCol="0">
            <a:spAutoFit/>
          </a:bodyPr>
          <a:lstStyle/>
          <a:p>
            <a:pPr algn="ctr"/>
            <a:r>
              <a:rPr lang="en-US" dirty="0">
                <a:solidFill>
                  <a:schemeClr val="accent4">
                    <a:lumMod val="10000"/>
                  </a:schemeClr>
                </a:solidFill>
              </a:rPr>
              <a:t>G</a:t>
            </a:r>
            <a:r>
              <a:rPr lang="en-US" dirty="0" smtClean="0">
                <a:solidFill>
                  <a:schemeClr val="accent4">
                    <a:lumMod val="10000"/>
                  </a:schemeClr>
                </a:solidFill>
              </a:rPr>
              <a:t>lobal CH</a:t>
            </a:r>
            <a:r>
              <a:rPr lang="en-US" baseline="-25000" dirty="0" smtClean="0">
                <a:solidFill>
                  <a:schemeClr val="accent4">
                    <a:lumMod val="10000"/>
                  </a:schemeClr>
                </a:solidFill>
              </a:rPr>
              <a:t>4</a:t>
            </a:r>
            <a:r>
              <a:rPr lang="en-US" dirty="0" smtClean="0">
                <a:solidFill>
                  <a:schemeClr val="accent4">
                    <a:lumMod val="10000"/>
                  </a:schemeClr>
                </a:solidFill>
              </a:rPr>
              <a:t> emissions  (</a:t>
            </a:r>
            <a:r>
              <a:rPr lang="en-US" dirty="0" err="1" smtClean="0">
                <a:solidFill>
                  <a:schemeClr val="accent4">
                    <a:lumMod val="10000"/>
                  </a:schemeClr>
                </a:solidFill>
              </a:rPr>
              <a:t>Tg</a:t>
            </a:r>
            <a:r>
              <a:rPr lang="en-US" dirty="0" smtClean="0">
                <a:solidFill>
                  <a:schemeClr val="accent4">
                    <a:lumMod val="10000"/>
                  </a:schemeClr>
                </a:solidFill>
              </a:rPr>
              <a:t>/</a:t>
            </a:r>
            <a:r>
              <a:rPr lang="en-US" dirty="0" err="1" smtClean="0">
                <a:solidFill>
                  <a:schemeClr val="accent4">
                    <a:lumMod val="10000"/>
                  </a:schemeClr>
                </a:solidFill>
              </a:rPr>
              <a:t>yr</a:t>
            </a:r>
            <a:r>
              <a:rPr lang="en-US" dirty="0" smtClean="0">
                <a:solidFill>
                  <a:schemeClr val="accent4">
                    <a:lumMod val="10000"/>
                  </a:schemeClr>
                </a:solidFill>
              </a:rPr>
              <a:t>)</a:t>
            </a:r>
            <a:endParaRPr lang="en-US" dirty="0">
              <a:solidFill>
                <a:schemeClr val="accent4">
                  <a:lumMod val="10000"/>
                </a:schemeClr>
              </a:solidFill>
            </a:endParaRPr>
          </a:p>
        </p:txBody>
      </p:sp>
      <p:cxnSp>
        <p:nvCxnSpPr>
          <p:cNvPr id="13" name="Straight Connector 12"/>
          <p:cNvCxnSpPr/>
          <p:nvPr/>
        </p:nvCxnSpPr>
        <p:spPr bwMode="auto">
          <a:xfrm flipH="1">
            <a:off x="6597738" y="4271982"/>
            <a:ext cx="367334" cy="430338"/>
          </a:xfrm>
          <a:prstGeom prst="line">
            <a:avLst/>
          </a:prstGeom>
          <a:solidFill>
            <a:srgbClr val="00B8FF"/>
          </a:solidFill>
          <a:ln w="6350" cap="flat" cmpd="sng" algn="ctr">
            <a:solidFill>
              <a:schemeClr val="accent4">
                <a:lumMod val="10000"/>
              </a:schemeClr>
            </a:solidFill>
            <a:prstDash val="solid"/>
            <a:round/>
            <a:headEnd type="none" w="med" len="med"/>
            <a:tailEnd type="none" w="med" len="med"/>
          </a:ln>
          <a:effectLst/>
        </p:spPr>
      </p:cxnSp>
      <p:cxnSp>
        <p:nvCxnSpPr>
          <p:cNvPr id="14" name="Straight Connector 13"/>
          <p:cNvCxnSpPr/>
          <p:nvPr/>
        </p:nvCxnSpPr>
        <p:spPr bwMode="auto">
          <a:xfrm flipH="1">
            <a:off x="7500330" y="4523893"/>
            <a:ext cx="493278" cy="596464"/>
          </a:xfrm>
          <a:prstGeom prst="line">
            <a:avLst/>
          </a:prstGeom>
          <a:solidFill>
            <a:srgbClr val="00B8FF"/>
          </a:solidFill>
          <a:ln w="6350" cap="flat" cmpd="sng" algn="ctr">
            <a:solidFill>
              <a:srgbClr val="000000"/>
            </a:solidFill>
            <a:prstDash val="solid"/>
            <a:round/>
            <a:headEnd type="none" w="med" len="med"/>
            <a:tailEnd type="none" w="med" len="med"/>
          </a:ln>
          <a:effectLst/>
        </p:spPr>
      </p:cxnSp>
      <p:sp>
        <p:nvSpPr>
          <p:cNvPr id="15" name="TextBox 14"/>
          <p:cNvSpPr txBox="1"/>
          <p:nvPr/>
        </p:nvSpPr>
        <p:spPr>
          <a:xfrm>
            <a:off x="5777754" y="5797827"/>
            <a:ext cx="552972" cy="338554"/>
          </a:xfrm>
          <a:prstGeom prst="rect">
            <a:avLst/>
          </a:prstGeom>
          <a:noFill/>
        </p:spPr>
        <p:txBody>
          <a:bodyPr wrap="none" rtlCol="0">
            <a:spAutoFit/>
          </a:bodyPr>
          <a:lstStyle/>
          <a:p>
            <a:r>
              <a:rPr lang="en-US" sz="1600" b="1" dirty="0" smtClean="0">
                <a:solidFill>
                  <a:schemeClr val="accent4">
                    <a:lumMod val="10000"/>
                  </a:schemeClr>
                </a:solidFill>
              </a:rPr>
              <a:t>Year</a:t>
            </a:r>
            <a:endParaRPr lang="en-US" sz="1600" b="1" dirty="0">
              <a:solidFill>
                <a:schemeClr val="accent4">
                  <a:lumMod val="10000"/>
                </a:schemeClr>
              </a:solidFill>
            </a:endParaRPr>
          </a:p>
        </p:txBody>
      </p:sp>
      <p:sp>
        <p:nvSpPr>
          <p:cNvPr id="16" name="Text Box 1"/>
          <p:cNvSpPr txBox="1">
            <a:spLocks noChangeArrowheads="1"/>
          </p:cNvSpPr>
          <p:nvPr/>
        </p:nvSpPr>
        <p:spPr bwMode="auto">
          <a:xfrm>
            <a:off x="2064291" y="130332"/>
            <a:ext cx="8063419" cy="740845"/>
          </a:xfrm>
          <a:prstGeom prst="rect">
            <a:avLst/>
          </a:prstGeom>
          <a:noFill/>
          <a:ln w="9525">
            <a:noFill/>
            <a:round/>
            <a:headEnd/>
            <a:tailEnd/>
          </a:ln>
        </p:spPr>
        <p:txBody>
          <a:bodyPr wrap="square" lIns="90000" tIns="46800" rIns="90000" bIns="46800">
            <a:prstTxWarp prst="textNoShape">
              <a:avLst/>
            </a:prstTxWarp>
            <a:spAutoFit/>
          </a:bodyPr>
          <a:lstStyle/>
          <a:p>
            <a:pPr algn="ctr">
              <a:buClrTx/>
              <a:tabLst>
                <a:tab pos="0" algn="l"/>
                <a:tab pos="914400" algn="l"/>
                <a:tab pos="1485900" algn="l"/>
                <a:tab pos="2743200" algn="l"/>
                <a:tab pos="3657600" algn="l"/>
                <a:tab pos="4572000" algn="l"/>
                <a:tab pos="5486400" algn="l"/>
                <a:tab pos="6400800" algn="l"/>
                <a:tab pos="7315200" algn="l"/>
                <a:tab pos="8229600" algn="l"/>
                <a:tab pos="9144000" algn="l"/>
                <a:tab pos="10058400" algn="l"/>
              </a:tabLst>
            </a:pPr>
            <a:r>
              <a:rPr lang="en-US" sz="2400" dirty="0" smtClean="0">
                <a:solidFill>
                  <a:srgbClr val="FFFF00"/>
                </a:solidFill>
              </a:rPr>
              <a:t>Fossil CH</a:t>
            </a:r>
            <a:r>
              <a:rPr lang="en-US" sz="2400" baseline="-25000" dirty="0" smtClean="0">
                <a:solidFill>
                  <a:srgbClr val="FFFF00"/>
                </a:solidFill>
              </a:rPr>
              <a:t>4</a:t>
            </a:r>
            <a:r>
              <a:rPr lang="en-US" sz="2400" dirty="0" smtClean="0">
                <a:solidFill>
                  <a:srgbClr val="FFFF00"/>
                </a:solidFill>
              </a:rPr>
              <a:t> emissions not increasing</a:t>
            </a:r>
          </a:p>
          <a:p>
            <a:pPr algn="ctr">
              <a:buClrTx/>
              <a:tabLst>
                <a:tab pos="0" algn="l"/>
                <a:tab pos="914400" algn="l"/>
                <a:tab pos="1485900" algn="l"/>
                <a:tab pos="2743200" algn="l"/>
                <a:tab pos="3657600" algn="l"/>
                <a:tab pos="4572000" algn="l"/>
                <a:tab pos="5486400" algn="l"/>
                <a:tab pos="6400800" algn="l"/>
                <a:tab pos="7315200" algn="l"/>
                <a:tab pos="8229600" algn="l"/>
                <a:tab pos="9144000" algn="l"/>
                <a:tab pos="10058400" algn="l"/>
              </a:tabLst>
            </a:pPr>
            <a:r>
              <a:rPr lang="en-US" dirty="0" smtClean="0">
                <a:solidFill>
                  <a:srgbClr val="FFFF00"/>
                </a:solidFill>
              </a:rPr>
              <a:t>(</a:t>
            </a:r>
            <a:r>
              <a:rPr lang="en-US" dirty="0" err="1" smtClean="0">
                <a:solidFill>
                  <a:srgbClr val="FFFF00"/>
                </a:solidFill>
              </a:rPr>
              <a:t>Schwietzke</a:t>
            </a:r>
            <a:r>
              <a:rPr lang="en-US" dirty="0" smtClean="0">
                <a:solidFill>
                  <a:srgbClr val="FFFF00"/>
                </a:solidFill>
              </a:rPr>
              <a:t> et al., Nature, 538, 88-91, 2016)</a:t>
            </a:r>
            <a:endParaRPr lang="en-US" dirty="0">
              <a:solidFill>
                <a:srgbClr val="FFFF00"/>
              </a:solidFill>
            </a:endParaRPr>
          </a:p>
        </p:txBody>
      </p:sp>
    </p:spTree>
    <p:extLst>
      <p:ext uri="{BB962C8B-B14F-4D97-AF65-F5344CB8AC3E}">
        <p14:creationId xmlns:p14="http://schemas.microsoft.com/office/powerpoint/2010/main" val="19843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11</a:t>
            </a:fld>
            <a:endParaRPr lang="en-US" alt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4236616"/>
            <a:ext cx="7829551" cy="2400300"/>
          </a:xfrm>
          <a:prstGeom prst="rect">
            <a:avLst/>
          </a:prstGeom>
          <a:solidFill>
            <a:schemeClr val="bg1"/>
          </a:solidFill>
          <a:ln>
            <a:noFill/>
          </a:ln>
          <a:effectLst/>
          <a:extLst/>
        </p:spPr>
      </p:pic>
      <p:grpSp>
        <p:nvGrpSpPr>
          <p:cNvPr id="4" name="Group 3"/>
          <p:cNvGrpSpPr/>
          <p:nvPr/>
        </p:nvGrpSpPr>
        <p:grpSpPr>
          <a:xfrm>
            <a:off x="1581150" y="701040"/>
            <a:ext cx="9029700" cy="2667000"/>
            <a:chOff x="-38100" y="1066800"/>
            <a:chExt cx="9029700" cy="2486025"/>
          </a:xfrm>
          <a:solidFill>
            <a:schemeClr val="bg1"/>
          </a:solidFill>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828800"/>
              <a:ext cx="9029700" cy="17240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28600" y="1066800"/>
              <a:ext cx="8660911" cy="2416716"/>
              <a:chOff x="469307" y="1850484"/>
              <a:chExt cx="8660911" cy="2416716"/>
            </a:xfrm>
            <a:grpFill/>
          </p:grpSpPr>
          <p:grpSp>
            <p:nvGrpSpPr>
              <p:cNvPr id="8" name="Group 7"/>
              <p:cNvGrpSpPr/>
              <p:nvPr/>
            </p:nvGrpSpPr>
            <p:grpSpPr>
              <a:xfrm>
                <a:off x="1185016" y="1850484"/>
                <a:ext cx="7945202" cy="2416716"/>
                <a:chOff x="1185016" y="790806"/>
                <a:chExt cx="7945202" cy="2416716"/>
              </a:xfrm>
              <a:grpFill/>
            </p:grpSpPr>
            <p:cxnSp>
              <p:nvCxnSpPr>
                <p:cNvPr id="10" name="Straight Connector 9"/>
                <p:cNvCxnSpPr/>
                <p:nvPr/>
              </p:nvCxnSpPr>
              <p:spPr>
                <a:xfrm>
                  <a:off x="1282491" y="841761"/>
                  <a:ext cx="9525" cy="2358639"/>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18232" y="841761"/>
                  <a:ext cx="0" cy="2363980"/>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31507" y="845322"/>
                  <a:ext cx="0" cy="2360419"/>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85016" y="1293911"/>
                  <a:ext cx="982128" cy="307777"/>
                </a:xfrm>
                <a:prstGeom prst="rect">
                  <a:avLst/>
                </a:prstGeom>
                <a:grpFill/>
              </p:spPr>
              <p:txBody>
                <a:bodyPr wrap="none" rtlCol="0">
                  <a:spAutoFit/>
                </a:bodyPr>
                <a:lstStyle/>
                <a:p>
                  <a:r>
                    <a:rPr lang="en-US" sz="1400" dirty="0" smtClean="0"/>
                    <a:t>West coast</a:t>
                  </a:r>
                  <a:endParaRPr lang="en-US" sz="1400" dirty="0"/>
                </a:p>
              </p:txBody>
            </p:sp>
            <p:sp>
              <p:nvSpPr>
                <p:cNvPr id="14" name="TextBox 13"/>
                <p:cNvSpPr txBox="1"/>
                <p:nvPr/>
              </p:nvSpPr>
              <p:spPr>
                <a:xfrm>
                  <a:off x="2755430" y="1378319"/>
                  <a:ext cx="902170" cy="307777"/>
                </a:xfrm>
                <a:prstGeom prst="rect">
                  <a:avLst/>
                </a:prstGeom>
                <a:grpFill/>
              </p:spPr>
              <p:txBody>
                <a:bodyPr wrap="none" rtlCol="0">
                  <a:spAutoFit/>
                </a:bodyPr>
                <a:lstStyle/>
                <a:p>
                  <a:r>
                    <a:rPr lang="en-US" sz="1400" dirty="0" smtClean="0"/>
                    <a:t>Mountain</a:t>
                  </a:r>
                  <a:endParaRPr lang="en-US" sz="1400" dirty="0"/>
                </a:p>
              </p:txBody>
            </p:sp>
            <p:cxnSp>
              <p:nvCxnSpPr>
                <p:cNvPr id="15" name="Straight Connector 14"/>
                <p:cNvCxnSpPr/>
                <p:nvPr/>
              </p:nvCxnSpPr>
              <p:spPr>
                <a:xfrm>
                  <a:off x="3583982" y="838200"/>
                  <a:ext cx="9525" cy="2369322"/>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09178" y="1152129"/>
                  <a:ext cx="690702" cy="523220"/>
                </a:xfrm>
                <a:prstGeom prst="rect">
                  <a:avLst/>
                </a:prstGeom>
                <a:grpFill/>
              </p:spPr>
              <p:txBody>
                <a:bodyPr wrap="none" rtlCol="0">
                  <a:spAutoFit/>
                </a:bodyPr>
                <a:lstStyle/>
                <a:p>
                  <a:r>
                    <a:rPr lang="en-US" sz="1400" dirty="0" smtClean="0"/>
                    <a:t>North</a:t>
                  </a:r>
                </a:p>
                <a:p>
                  <a:r>
                    <a:rPr lang="en-US" sz="1400" dirty="0" smtClean="0"/>
                    <a:t>central</a:t>
                  </a:r>
                  <a:endParaRPr lang="en-US" sz="1400" dirty="0"/>
                </a:p>
              </p:txBody>
            </p:sp>
            <p:cxnSp>
              <p:nvCxnSpPr>
                <p:cNvPr id="17" name="Straight Connector 16"/>
                <p:cNvCxnSpPr/>
                <p:nvPr/>
              </p:nvCxnSpPr>
              <p:spPr>
                <a:xfrm>
                  <a:off x="5112745" y="838200"/>
                  <a:ext cx="4762" cy="2369322"/>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799" y="1368623"/>
                  <a:ext cx="1269511" cy="307777"/>
                </a:xfrm>
                <a:prstGeom prst="rect">
                  <a:avLst/>
                </a:prstGeom>
                <a:grpFill/>
              </p:spPr>
              <p:txBody>
                <a:bodyPr wrap="square" rtlCol="0">
                  <a:spAutoFit/>
                </a:bodyPr>
                <a:lstStyle/>
                <a:p>
                  <a:r>
                    <a:rPr lang="en-US" sz="1400" dirty="0" smtClean="0"/>
                    <a:t>South central</a:t>
                  </a:r>
                  <a:endParaRPr lang="en-US" sz="1400" dirty="0"/>
                </a:p>
              </p:txBody>
            </p:sp>
            <p:cxnSp>
              <p:nvCxnSpPr>
                <p:cNvPr id="19" name="Straight Connector 18"/>
                <p:cNvCxnSpPr/>
                <p:nvPr/>
              </p:nvCxnSpPr>
              <p:spPr>
                <a:xfrm>
                  <a:off x="7012982" y="790806"/>
                  <a:ext cx="9525" cy="2369322"/>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79745" y="845322"/>
                  <a:ext cx="4762" cy="2355078"/>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72196" y="1312702"/>
                  <a:ext cx="1269511" cy="523220"/>
                </a:xfrm>
                <a:prstGeom prst="rect">
                  <a:avLst/>
                </a:prstGeom>
                <a:grpFill/>
              </p:spPr>
              <p:txBody>
                <a:bodyPr wrap="square" rtlCol="0">
                  <a:spAutoFit/>
                </a:bodyPr>
                <a:lstStyle/>
                <a:p>
                  <a:r>
                    <a:rPr lang="en-US" sz="1400" dirty="0" smtClean="0"/>
                    <a:t>Northeast coast</a:t>
                  </a:r>
                  <a:endParaRPr lang="en-US" sz="1400" dirty="0"/>
                </a:p>
              </p:txBody>
            </p:sp>
            <p:sp>
              <p:nvSpPr>
                <p:cNvPr id="22" name="TextBox 21"/>
                <p:cNvSpPr txBox="1"/>
                <p:nvPr/>
              </p:nvSpPr>
              <p:spPr>
                <a:xfrm>
                  <a:off x="7860707" y="1324206"/>
                  <a:ext cx="1269511" cy="523220"/>
                </a:xfrm>
                <a:prstGeom prst="rect">
                  <a:avLst/>
                </a:prstGeom>
                <a:grpFill/>
              </p:spPr>
              <p:txBody>
                <a:bodyPr wrap="square" rtlCol="0">
                  <a:spAutoFit/>
                </a:bodyPr>
                <a:lstStyle/>
                <a:p>
                  <a:r>
                    <a:rPr lang="en-US" sz="1400" dirty="0" smtClean="0"/>
                    <a:t>Southeast coast</a:t>
                  </a:r>
                  <a:endParaRPr lang="en-US" sz="1400" dirty="0"/>
                </a:p>
              </p:txBody>
            </p:sp>
            <p:sp>
              <p:nvSpPr>
                <p:cNvPr id="23" name="TextBox 22"/>
                <p:cNvSpPr txBox="1"/>
                <p:nvPr/>
              </p:nvSpPr>
              <p:spPr>
                <a:xfrm>
                  <a:off x="5207489" y="1219200"/>
                  <a:ext cx="1269511" cy="523220"/>
                </a:xfrm>
                <a:prstGeom prst="rect">
                  <a:avLst/>
                </a:prstGeom>
                <a:grpFill/>
              </p:spPr>
              <p:txBody>
                <a:bodyPr wrap="square" rtlCol="0">
                  <a:spAutoFit/>
                </a:bodyPr>
                <a:lstStyle/>
                <a:p>
                  <a:r>
                    <a:rPr lang="en-US" sz="1400" dirty="0" smtClean="0"/>
                    <a:t>Great Lakes region</a:t>
                  </a:r>
                  <a:endParaRPr lang="en-US" sz="1400" dirty="0"/>
                </a:p>
              </p:txBody>
            </p:sp>
          </p:grpSp>
          <p:cxnSp>
            <p:nvCxnSpPr>
              <p:cNvPr id="9" name="Straight Connector 8"/>
              <p:cNvCxnSpPr/>
              <p:nvPr/>
            </p:nvCxnSpPr>
            <p:spPr>
              <a:xfrm>
                <a:off x="469307" y="3225132"/>
                <a:ext cx="8522293"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990248" y="1066800"/>
              <a:ext cx="1191352" cy="369332"/>
            </a:xfrm>
            <a:prstGeom prst="rect">
              <a:avLst/>
            </a:prstGeom>
            <a:grpFill/>
          </p:spPr>
          <p:txBody>
            <a:bodyPr wrap="none" rtlCol="0">
              <a:spAutoFit/>
            </a:bodyPr>
            <a:lstStyle/>
            <a:p>
              <a:r>
                <a:rPr lang="en-US" b="1" dirty="0" smtClean="0"/>
                <a:t>2006-2015</a:t>
              </a:r>
              <a:endParaRPr lang="en-US" b="1" dirty="0"/>
            </a:p>
          </p:txBody>
        </p:sp>
      </p:grpSp>
      <p:sp>
        <p:nvSpPr>
          <p:cNvPr id="24" name="TextBox 23"/>
          <p:cNvSpPr txBox="1"/>
          <p:nvPr/>
        </p:nvSpPr>
        <p:spPr>
          <a:xfrm>
            <a:off x="2668620" y="102870"/>
            <a:ext cx="7247581" cy="400110"/>
          </a:xfrm>
          <a:prstGeom prst="rect">
            <a:avLst/>
          </a:prstGeom>
          <a:noFill/>
        </p:spPr>
        <p:txBody>
          <a:bodyPr wrap="square" rtlCol="0">
            <a:spAutoFit/>
          </a:bodyPr>
          <a:lstStyle/>
          <a:p>
            <a:pPr algn="ctr"/>
            <a:r>
              <a:rPr lang="en-US" sz="2000" dirty="0" smtClean="0">
                <a:solidFill>
                  <a:srgbClr val="FFFF00"/>
                </a:solidFill>
              </a:rPr>
              <a:t>Trends in </a:t>
            </a:r>
            <a:r>
              <a:rPr lang="en-US" sz="2000" dirty="0" err="1" smtClean="0">
                <a:solidFill>
                  <a:srgbClr val="FFFF00"/>
                </a:solidFill>
              </a:rPr>
              <a:t>deseasonalized</a:t>
            </a:r>
            <a:r>
              <a:rPr lang="en-US" sz="2000" dirty="0" smtClean="0">
                <a:solidFill>
                  <a:srgbClr val="FFFF00"/>
                </a:solidFill>
              </a:rPr>
              <a:t> CH</a:t>
            </a:r>
            <a:r>
              <a:rPr lang="en-US" sz="2000" baseline="-25000" dirty="0" smtClean="0">
                <a:solidFill>
                  <a:srgbClr val="FFFF00"/>
                </a:solidFill>
              </a:rPr>
              <a:t>4</a:t>
            </a:r>
            <a:r>
              <a:rPr lang="en-US" sz="2000" dirty="0" smtClean="0">
                <a:solidFill>
                  <a:srgbClr val="FFFF00"/>
                </a:solidFill>
              </a:rPr>
              <a:t>(Courtesy of Xin Lan)</a:t>
            </a:r>
          </a:p>
        </p:txBody>
      </p:sp>
      <p:sp>
        <p:nvSpPr>
          <p:cNvPr id="25" name="TextBox 24"/>
          <p:cNvSpPr txBox="1"/>
          <p:nvPr/>
        </p:nvSpPr>
        <p:spPr>
          <a:xfrm>
            <a:off x="2668620" y="3501390"/>
            <a:ext cx="6854761" cy="400110"/>
          </a:xfrm>
          <a:prstGeom prst="rect">
            <a:avLst/>
          </a:prstGeom>
          <a:noFill/>
        </p:spPr>
        <p:txBody>
          <a:bodyPr wrap="square" rtlCol="0">
            <a:spAutoFit/>
          </a:bodyPr>
          <a:lstStyle/>
          <a:p>
            <a:pPr algn="ctr"/>
            <a:r>
              <a:rPr lang="en-US" sz="2000" dirty="0" smtClean="0">
                <a:solidFill>
                  <a:srgbClr val="FFFF00"/>
                </a:solidFill>
              </a:rPr>
              <a:t>Trends in vertical difference for </a:t>
            </a:r>
            <a:r>
              <a:rPr lang="en-US" sz="2000" dirty="0" err="1" smtClean="0">
                <a:solidFill>
                  <a:srgbClr val="FFFF00"/>
                </a:solidFill>
              </a:rPr>
              <a:t>deseasonalized</a:t>
            </a:r>
            <a:r>
              <a:rPr lang="en-US" sz="2000" dirty="0" smtClean="0">
                <a:solidFill>
                  <a:srgbClr val="FFFF00"/>
                </a:solidFill>
              </a:rPr>
              <a:t> CH</a:t>
            </a:r>
            <a:r>
              <a:rPr lang="en-US" sz="2000" baseline="-25000" dirty="0" smtClean="0">
                <a:solidFill>
                  <a:srgbClr val="FFFF00"/>
                </a:solidFill>
              </a:rPr>
              <a:t>4</a:t>
            </a:r>
            <a:endParaRPr lang="en-US" sz="2000" dirty="0">
              <a:solidFill>
                <a:srgbClr val="FFFF00"/>
              </a:solidFill>
            </a:endParaRPr>
          </a:p>
        </p:txBody>
      </p:sp>
      <p:sp>
        <p:nvSpPr>
          <p:cNvPr id="26" name="TextBox 25"/>
          <p:cNvSpPr txBox="1"/>
          <p:nvPr/>
        </p:nvSpPr>
        <p:spPr>
          <a:xfrm rot="16200000">
            <a:off x="1589537" y="5351183"/>
            <a:ext cx="1485535" cy="307777"/>
          </a:xfrm>
          <a:prstGeom prst="rect">
            <a:avLst/>
          </a:prstGeom>
          <a:noFill/>
        </p:spPr>
        <p:txBody>
          <a:bodyPr wrap="none" rtlCol="0">
            <a:spAutoFit/>
          </a:bodyPr>
          <a:lstStyle/>
          <a:p>
            <a:r>
              <a:rPr lang="el-GR" sz="1400" dirty="0" smtClean="0"/>
              <a:t>Δ</a:t>
            </a:r>
            <a:r>
              <a:rPr lang="en-US" sz="1400" dirty="0" smtClean="0"/>
              <a:t>CH</a:t>
            </a:r>
            <a:r>
              <a:rPr lang="en-US" sz="1400" baseline="-25000" dirty="0" smtClean="0"/>
              <a:t>4</a:t>
            </a:r>
            <a:r>
              <a:rPr lang="en-US" sz="1400" dirty="0" smtClean="0"/>
              <a:t> trend (%/</a:t>
            </a:r>
            <a:r>
              <a:rPr lang="en-US" sz="1400" dirty="0" err="1" smtClean="0"/>
              <a:t>yr</a:t>
            </a:r>
            <a:r>
              <a:rPr lang="en-US" sz="1400" dirty="0" smtClean="0"/>
              <a:t>)</a:t>
            </a:r>
            <a:endParaRPr lang="en-US" sz="1400" dirty="0"/>
          </a:p>
        </p:txBody>
      </p:sp>
      <p:grpSp>
        <p:nvGrpSpPr>
          <p:cNvPr id="27" name="Group 26"/>
          <p:cNvGrpSpPr/>
          <p:nvPr/>
        </p:nvGrpSpPr>
        <p:grpSpPr>
          <a:xfrm>
            <a:off x="2275799" y="3954779"/>
            <a:ext cx="7640402" cy="2595856"/>
            <a:chOff x="944309" y="1066800"/>
            <a:chExt cx="7640402" cy="2419710"/>
          </a:xfrm>
          <a:solidFill>
            <a:schemeClr val="bg1"/>
          </a:solidFill>
        </p:grpSpPr>
        <p:grpSp>
          <p:nvGrpSpPr>
            <p:cNvPr id="28" name="Group 27"/>
            <p:cNvGrpSpPr/>
            <p:nvPr/>
          </p:nvGrpSpPr>
          <p:grpSpPr>
            <a:xfrm>
              <a:off x="944309" y="1066800"/>
              <a:ext cx="7640402" cy="2419710"/>
              <a:chOff x="1185016" y="790806"/>
              <a:chExt cx="7640402" cy="2419710"/>
            </a:xfrm>
            <a:grpFill/>
          </p:grpSpPr>
          <p:cxnSp>
            <p:nvCxnSpPr>
              <p:cNvPr id="30" name="Straight Connector 29"/>
              <p:cNvCxnSpPr/>
              <p:nvPr/>
            </p:nvCxnSpPr>
            <p:spPr>
              <a:xfrm>
                <a:off x="2018232" y="841761"/>
                <a:ext cx="0" cy="2363980"/>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55307" y="845382"/>
                <a:ext cx="0" cy="2360419"/>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85016" y="1074923"/>
                <a:ext cx="982128" cy="307777"/>
              </a:xfrm>
              <a:prstGeom prst="rect">
                <a:avLst/>
              </a:prstGeom>
              <a:grpFill/>
            </p:spPr>
            <p:txBody>
              <a:bodyPr wrap="none" rtlCol="0">
                <a:spAutoFit/>
              </a:bodyPr>
              <a:lstStyle/>
              <a:p>
                <a:r>
                  <a:rPr lang="en-US" sz="1400" dirty="0" smtClean="0"/>
                  <a:t>West coast</a:t>
                </a:r>
                <a:endParaRPr lang="en-US" sz="1400" dirty="0"/>
              </a:p>
            </p:txBody>
          </p:sp>
          <p:sp>
            <p:nvSpPr>
              <p:cNvPr id="33" name="TextBox 32"/>
              <p:cNvSpPr txBox="1"/>
              <p:nvPr/>
            </p:nvSpPr>
            <p:spPr>
              <a:xfrm>
                <a:off x="2691337" y="1003894"/>
                <a:ext cx="902170" cy="307777"/>
              </a:xfrm>
              <a:prstGeom prst="rect">
                <a:avLst/>
              </a:prstGeom>
              <a:grpFill/>
            </p:spPr>
            <p:txBody>
              <a:bodyPr wrap="none" rtlCol="0">
                <a:spAutoFit/>
              </a:bodyPr>
              <a:lstStyle/>
              <a:p>
                <a:r>
                  <a:rPr lang="en-US" sz="1400" dirty="0" smtClean="0"/>
                  <a:t>Mountain</a:t>
                </a:r>
                <a:endParaRPr lang="en-US" sz="1400" dirty="0"/>
              </a:p>
            </p:txBody>
          </p:sp>
          <p:cxnSp>
            <p:nvCxnSpPr>
              <p:cNvPr id="34" name="Straight Connector 33"/>
              <p:cNvCxnSpPr/>
              <p:nvPr/>
            </p:nvCxnSpPr>
            <p:spPr>
              <a:xfrm>
                <a:off x="3497718" y="841194"/>
                <a:ext cx="9525" cy="2369322"/>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09178" y="932865"/>
                <a:ext cx="690702" cy="523220"/>
              </a:xfrm>
              <a:prstGeom prst="rect">
                <a:avLst/>
              </a:prstGeom>
              <a:grpFill/>
            </p:spPr>
            <p:txBody>
              <a:bodyPr wrap="none" rtlCol="0">
                <a:spAutoFit/>
              </a:bodyPr>
              <a:lstStyle/>
              <a:p>
                <a:r>
                  <a:rPr lang="en-US" sz="1400" dirty="0" smtClean="0"/>
                  <a:t>North</a:t>
                </a:r>
              </a:p>
              <a:p>
                <a:r>
                  <a:rPr lang="en-US" sz="1400" dirty="0" smtClean="0"/>
                  <a:t>central</a:t>
                </a:r>
                <a:endParaRPr lang="en-US" sz="1400" dirty="0"/>
              </a:p>
            </p:txBody>
          </p:sp>
          <p:cxnSp>
            <p:nvCxnSpPr>
              <p:cNvPr id="36" name="Straight Connector 35"/>
              <p:cNvCxnSpPr/>
              <p:nvPr/>
            </p:nvCxnSpPr>
            <p:spPr>
              <a:xfrm>
                <a:off x="5000929" y="806917"/>
                <a:ext cx="4762" cy="2369322"/>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33799" y="1145952"/>
                <a:ext cx="1269511" cy="307777"/>
              </a:xfrm>
              <a:prstGeom prst="rect">
                <a:avLst/>
              </a:prstGeom>
              <a:grpFill/>
            </p:spPr>
            <p:txBody>
              <a:bodyPr wrap="square" rtlCol="0">
                <a:spAutoFit/>
              </a:bodyPr>
              <a:lstStyle/>
              <a:p>
                <a:r>
                  <a:rPr lang="en-US" sz="1400" dirty="0" smtClean="0"/>
                  <a:t>South central</a:t>
                </a:r>
                <a:endParaRPr lang="en-US" sz="1400" dirty="0"/>
              </a:p>
            </p:txBody>
          </p:sp>
          <p:cxnSp>
            <p:nvCxnSpPr>
              <p:cNvPr id="38" name="Straight Connector 37"/>
              <p:cNvCxnSpPr/>
              <p:nvPr/>
            </p:nvCxnSpPr>
            <p:spPr>
              <a:xfrm>
                <a:off x="6860582" y="790806"/>
                <a:ext cx="9525" cy="2369322"/>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10771" y="799142"/>
                <a:ext cx="4762" cy="2355078"/>
              </a:xfrm>
              <a:prstGeom prst="line">
                <a:avLst/>
              </a:prstGeom>
              <a:grpFill/>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43596" y="1003894"/>
                <a:ext cx="1269511" cy="523220"/>
              </a:xfrm>
              <a:prstGeom prst="rect">
                <a:avLst/>
              </a:prstGeom>
              <a:grpFill/>
            </p:spPr>
            <p:txBody>
              <a:bodyPr wrap="square" rtlCol="0">
                <a:spAutoFit/>
              </a:bodyPr>
              <a:lstStyle/>
              <a:p>
                <a:r>
                  <a:rPr lang="en-US" sz="1400" dirty="0" smtClean="0"/>
                  <a:t>Northeast coast</a:t>
                </a:r>
                <a:endParaRPr lang="en-US" sz="1400" dirty="0"/>
              </a:p>
            </p:txBody>
          </p:sp>
          <p:sp>
            <p:nvSpPr>
              <p:cNvPr id="41" name="TextBox 40"/>
              <p:cNvSpPr txBox="1"/>
              <p:nvPr/>
            </p:nvSpPr>
            <p:spPr>
              <a:xfrm>
                <a:off x="7555907" y="1003894"/>
                <a:ext cx="1269511" cy="523220"/>
              </a:xfrm>
              <a:prstGeom prst="rect">
                <a:avLst/>
              </a:prstGeom>
              <a:grpFill/>
            </p:spPr>
            <p:txBody>
              <a:bodyPr wrap="square" rtlCol="0">
                <a:spAutoFit/>
              </a:bodyPr>
              <a:lstStyle/>
              <a:p>
                <a:r>
                  <a:rPr lang="en-US" sz="1400" dirty="0" smtClean="0"/>
                  <a:t>Southeast coast</a:t>
                </a:r>
                <a:endParaRPr lang="en-US" sz="1400" dirty="0"/>
              </a:p>
            </p:txBody>
          </p:sp>
          <p:sp>
            <p:nvSpPr>
              <p:cNvPr id="42" name="TextBox 41"/>
              <p:cNvSpPr txBox="1"/>
              <p:nvPr/>
            </p:nvSpPr>
            <p:spPr>
              <a:xfrm>
                <a:off x="5448196" y="1048908"/>
                <a:ext cx="1269511" cy="523220"/>
              </a:xfrm>
              <a:prstGeom prst="rect">
                <a:avLst/>
              </a:prstGeom>
              <a:grpFill/>
            </p:spPr>
            <p:txBody>
              <a:bodyPr wrap="square" rtlCol="0">
                <a:spAutoFit/>
              </a:bodyPr>
              <a:lstStyle/>
              <a:p>
                <a:r>
                  <a:rPr lang="en-US" sz="1400" dirty="0" smtClean="0"/>
                  <a:t>Great Lakes region</a:t>
                </a:r>
                <a:endParaRPr lang="en-US" sz="1400" dirty="0"/>
              </a:p>
            </p:txBody>
          </p:sp>
        </p:grpSp>
        <p:sp>
          <p:nvSpPr>
            <p:cNvPr id="29" name="TextBox 28"/>
            <p:cNvSpPr txBox="1"/>
            <p:nvPr/>
          </p:nvSpPr>
          <p:spPr>
            <a:xfrm>
              <a:off x="4114800" y="1137829"/>
              <a:ext cx="1191352" cy="369332"/>
            </a:xfrm>
            <a:prstGeom prst="rect">
              <a:avLst/>
            </a:prstGeom>
            <a:grpFill/>
          </p:spPr>
          <p:txBody>
            <a:bodyPr wrap="none" rtlCol="0">
              <a:spAutoFit/>
            </a:bodyPr>
            <a:lstStyle/>
            <a:p>
              <a:r>
                <a:rPr lang="en-US" b="1" dirty="0" smtClean="0"/>
                <a:t>2006-2015</a:t>
              </a:r>
              <a:endParaRPr lang="en-US" b="1" dirty="0"/>
            </a:p>
          </p:txBody>
        </p:sp>
      </p:grpSp>
      <p:sp>
        <p:nvSpPr>
          <p:cNvPr id="43" name="TextBox 42"/>
          <p:cNvSpPr txBox="1"/>
          <p:nvPr/>
        </p:nvSpPr>
        <p:spPr>
          <a:xfrm>
            <a:off x="4997154" y="6550635"/>
            <a:ext cx="2197693" cy="369332"/>
          </a:xfrm>
          <a:prstGeom prst="rect">
            <a:avLst/>
          </a:prstGeom>
          <a:noFill/>
        </p:spPr>
        <p:txBody>
          <a:bodyPr wrap="square" rtlCol="0">
            <a:spAutoFit/>
          </a:bodyPr>
          <a:lstStyle/>
          <a:p>
            <a:r>
              <a:rPr lang="en-US" dirty="0" smtClean="0"/>
              <a:t>Courtesy of Xin Lan</a:t>
            </a:r>
            <a:endParaRPr lang="en-US" dirty="0"/>
          </a:p>
        </p:txBody>
      </p:sp>
    </p:spTree>
    <p:extLst>
      <p:ext uri="{BB962C8B-B14F-4D97-AF65-F5344CB8AC3E}">
        <p14:creationId xmlns:p14="http://schemas.microsoft.com/office/powerpoint/2010/main" val="30467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12</a:t>
            </a:fld>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150656"/>
            <a:ext cx="10058400" cy="5011122"/>
          </a:xfrm>
          <a:prstGeom prst="rect">
            <a:avLst/>
          </a:prstGeom>
        </p:spPr>
      </p:pic>
      <p:sp>
        <p:nvSpPr>
          <p:cNvPr id="4" name="TextBox 3"/>
          <p:cNvSpPr txBox="1"/>
          <p:nvPr/>
        </p:nvSpPr>
        <p:spPr>
          <a:xfrm>
            <a:off x="203200" y="5537200"/>
            <a:ext cx="11277600" cy="830997"/>
          </a:xfrm>
          <a:prstGeom prst="rect">
            <a:avLst/>
          </a:prstGeom>
          <a:noFill/>
        </p:spPr>
        <p:txBody>
          <a:bodyPr wrap="square" rtlCol="0">
            <a:spAutoFit/>
          </a:bodyPr>
          <a:lstStyle/>
          <a:p>
            <a:r>
              <a:rPr lang="en-US" sz="2400" dirty="0" smtClean="0">
                <a:solidFill>
                  <a:srgbClr val="FFFF00"/>
                </a:solidFill>
              </a:rPr>
              <a:t>Consensus on average NA C uptake: -0.70 (-1.24 to -0.34) </a:t>
            </a:r>
            <a:r>
              <a:rPr lang="en-US" sz="2400" dirty="0" err="1" smtClean="0">
                <a:solidFill>
                  <a:srgbClr val="FFFF00"/>
                </a:solidFill>
              </a:rPr>
              <a:t>PgC</a:t>
            </a:r>
            <a:r>
              <a:rPr lang="en-US" sz="2400" dirty="0" smtClean="0">
                <a:solidFill>
                  <a:srgbClr val="FFFF00"/>
                </a:solidFill>
              </a:rPr>
              <a:t> yr</a:t>
            </a:r>
            <a:r>
              <a:rPr lang="en-US" sz="2400" baseline="30000" dirty="0" smtClean="0">
                <a:solidFill>
                  <a:srgbClr val="FFFF00"/>
                </a:solidFill>
              </a:rPr>
              <a:t>-1</a:t>
            </a:r>
            <a:r>
              <a:rPr lang="en-US" sz="2400" dirty="0" smtClean="0">
                <a:solidFill>
                  <a:srgbClr val="FFFF00"/>
                </a:solidFill>
              </a:rPr>
              <a:t> (2007 – 2015)</a:t>
            </a:r>
          </a:p>
          <a:p>
            <a:r>
              <a:rPr lang="en-US" sz="2400" dirty="0" smtClean="0">
                <a:solidFill>
                  <a:srgbClr val="FFFF00"/>
                </a:solidFill>
              </a:rPr>
              <a:t>N.A. carbon uptake increases during El Niño, opposite to global picture</a:t>
            </a:r>
          </a:p>
        </p:txBody>
      </p:sp>
      <p:sp>
        <p:nvSpPr>
          <p:cNvPr id="5" name="TextBox 4"/>
          <p:cNvSpPr txBox="1"/>
          <p:nvPr/>
        </p:nvSpPr>
        <p:spPr>
          <a:xfrm>
            <a:off x="9575800" y="4730960"/>
            <a:ext cx="2374900" cy="461665"/>
          </a:xfrm>
          <a:prstGeom prst="rect">
            <a:avLst/>
          </a:prstGeom>
          <a:noFill/>
        </p:spPr>
        <p:txBody>
          <a:bodyPr wrap="square" rtlCol="0">
            <a:spAutoFit/>
          </a:bodyPr>
          <a:lstStyle/>
          <a:p>
            <a:r>
              <a:rPr lang="en-US" sz="2400" dirty="0" smtClean="0">
                <a:solidFill>
                  <a:srgbClr val="C00000"/>
                </a:solidFill>
              </a:rPr>
              <a:t>Hu et al.</a:t>
            </a:r>
            <a:endParaRPr lang="en-US" sz="2400" dirty="0">
              <a:solidFill>
                <a:srgbClr val="C00000"/>
              </a:solidFill>
            </a:endParaRPr>
          </a:p>
        </p:txBody>
      </p:sp>
    </p:spTree>
    <p:extLst>
      <p:ext uri="{BB962C8B-B14F-4D97-AF65-F5344CB8AC3E}">
        <p14:creationId xmlns:p14="http://schemas.microsoft.com/office/powerpoint/2010/main" val="2582823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0"/>
            <a:ext cx="10972800" cy="1143000"/>
          </a:xfrm>
        </p:spPr>
        <p:txBody>
          <a:bodyPr/>
          <a:lstStyle/>
          <a:p>
            <a:r>
              <a:rPr lang="en-US" altLang="en-US" dirty="0" smtClean="0">
                <a:solidFill>
                  <a:srgbClr val="FFFF00"/>
                </a:solidFill>
              </a:rPr>
              <a:t>Summary</a:t>
            </a:r>
          </a:p>
        </p:txBody>
      </p:sp>
      <p:sp>
        <p:nvSpPr>
          <p:cNvPr id="27651" name="Content Placeholder 2"/>
          <p:cNvSpPr>
            <a:spLocks noGrp="1"/>
          </p:cNvSpPr>
          <p:nvPr>
            <p:ph idx="1"/>
          </p:nvPr>
        </p:nvSpPr>
        <p:spPr>
          <a:xfrm>
            <a:off x="450375" y="1067928"/>
            <a:ext cx="11259403" cy="5177297"/>
          </a:xfrm>
        </p:spPr>
        <p:txBody>
          <a:bodyPr/>
          <a:lstStyle/>
          <a:p>
            <a:pPr>
              <a:defRPr/>
            </a:pPr>
            <a:r>
              <a:rPr lang="en-US" altLang="en-US" dirty="0" smtClean="0">
                <a:solidFill>
                  <a:srgbClr val="66FFFF"/>
                </a:solidFill>
              </a:rPr>
              <a:t>GAW network</a:t>
            </a:r>
            <a:r>
              <a:rPr lang="en-US" altLang="en-US" dirty="0">
                <a:solidFill>
                  <a:srgbClr val="66FFFF"/>
                </a:solidFill>
              </a:rPr>
              <a:t> </a:t>
            </a:r>
            <a:r>
              <a:rPr lang="en-US" altLang="en-US" dirty="0" smtClean="0">
                <a:solidFill>
                  <a:srgbClr val="66FFFF"/>
                </a:solidFill>
              </a:rPr>
              <a:t>continually evolving to meet scientific needs</a:t>
            </a:r>
          </a:p>
          <a:p>
            <a:pPr>
              <a:defRPr/>
            </a:pPr>
            <a:r>
              <a:rPr lang="en-US" altLang="en-US" dirty="0" smtClean="0">
                <a:solidFill>
                  <a:srgbClr val="66FFFF"/>
                </a:solidFill>
              </a:rPr>
              <a:t>Great scientific benefit at relatively small cost</a:t>
            </a:r>
          </a:p>
          <a:p>
            <a:pPr lvl="1">
              <a:defRPr/>
            </a:pPr>
            <a:r>
              <a:rPr lang="en-US" altLang="en-US" dirty="0" smtClean="0">
                <a:solidFill>
                  <a:schemeClr val="bg2">
                    <a:lumMod val="20000"/>
                    <a:lumOff val="80000"/>
                  </a:schemeClr>
                </a:solidFill>
              </a:rPr>
              <a:t>Fundamental constraints on GHG budgets, but….</a:t>
            </a:r>
          </a:p>
          <a:p>
            <a:pPr>
              <a:defRPr/>
            </a:pPr>
            <a:r>
              <a:rPr lang="en-US" altLang="en-US" dirty="0" smtClean="0">
                <a:solidFill>
                  <a:srgbClr val="66FFFF"/>
                </a:solidFill>
              </a:rPr>
              <a:t>Need to ensure internally-consistent, calibrated observations of known quality over long time scales</a:t>
            </a:r>
          </a:p>
          <a:p>
            <a:pPr lvl="1">
              <a:defRPr/>
            </a:pPr>
            <a:r>
              <a:rPr lang="en-US" altLang="en-US" dirty="0" smtClean="0">
                <a:solidFill>
                  <a:schemeClr val="bg2">
                    <a:lumMod val="40000"/>
                    <a:lumOff val="60000"/>
                  </a:schemeClr>
                </a:solidFill>
              </a:rPr>
              <a:t>Detailed GAW QA/QC system</a:t>
            </a:r>
          </a:p>
          <a:p>
            <a:pPr>
              <a:defRPr/>
            </a:pPr>
            <a:r>
              <a:rPr lang="en-US" altLang="en-US" dirty="0" smtClean="0">
                <a:solidFill>
                  <a:srgbClr val="66FFFF"/>
                </a:solidFill>
              </a:rPr>
              <a:t>Most effective if all GAW labs share data</a:t>
            </a:r>
          </a:p>
          <a:p>
            <a:pPr lvl="1">
              <a:defRPr/>
            </a:pPr>
            <a:r>
              <a:rPr lang="en-US" altLang="en-US" dirty="0" smtClean="0">
                <a:solidFill>
                  <a:schemeClr val="bg2">
                    <a:lumMod val="40000"/>
                    <a:lumOff val="60000"/>
                  </a:schemeClr>
                </a:solidFill>
              </a:rPr>
              <a:t>Temporal resolution should be sufficient for science needs</a:t>
            </a:r>
          </a:p>
        </p:txBody>
      </p:sp>
      <p:sp>
        <p:nvSpPr>
          <p:cNvPr id="256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47E4C2-50E5-4453-9777-4A749A1E9E7F}" type="slidenum">
              <a:rPr lang="en-US" altLang="en-US" sz="1800" smtClean="0">
                <a:solidFill>
                  <a:schemeClr val="bg1"/>
                </a:solidFill>
              </a:rPr>
              <a:pPr>
                <a:spcBef>
                  <a:spcPct val="0"/>
                </a:spcBef>
                <a:buFontTx/>
                <a:buNone/>
              </a:pPr>
              <a:t>13</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966913" y="22225"/>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smtClean="0">
                <a:solidFill>
                  <a:srgbClr val="FFFF00"/>
                </a:solidFill>
              </a:rPr>
              <a:t>NOAA Analytical </a:t>
            </a:r>
            <a:r>
              <a:rPr lang="en-US" altLang="en-US" sz="4000" dirty="0">
                <a:solidFill>
                  <a:srgbClr val="FFFF00"/>
                </a:solidFill>
              </a:rPr>
              <a:t>Capabilities</a:t>
            </a:r>
          </a:p>
          <a:p>
            <a:pPr algn="ctr" eaLnBrk="1" hangingPunct="1">
              <a:spcBef>
                <a:spcPct val="0"/>
              </a:spcBef>
              <a:buFontTx/>
              <a:buNone/>
            </a:pPr>
            <a:r>
              <a:rPr lang="en-US" altLang="en-US" sz="2400" dirty="0" smtClean="0">
                <a:solidFill>
                  <a:srgbClr val="FFFF00"/>
                </a:solidFill>
              </a:rPr>
              <a:t>(</a:t>
            </a:r>
            <a:r>
              <a:rPr lang="en-US" altLang="en-US" sz="2400" dirty="0">
                <a:solidFill>
                  <a:srgbClr val="FFFF00"/>
                </a:solidFill>
              </a:rPr>
              <a:t>F</a:t>
            </a:r>
            <a:r>
              <a:rPr lang="en-US" altLang="en-US" sz="2400" dirty="0" smtClean="0">
                <a:solidFill>
                  <a:srgbClr val="FFFF00"/>
                </a:solidFill>
              </a:rPr>
              <a:t>lask-air </a:t>
            </a:r>
            <a:r>
              <a:rPr lang="en-US" altLang="en-US" sz="2400" dirty="0">
                <a:solidFill>
                  <a:srgbClr val="FFFF00"/>
                </a:solidFill>
              </a:rPr>
              <a:t>samples)</a:t>
            </a:r>
          </a:p>
        </p:txBody>
      </p:sp>
      <p:sp>
        <p:nvSpPr>
          <p:cNvPr id="46083" name="Rectangle 5"/>
          <p:cNvSpPr>
            <a:spLocks noChangeArrowheads="1"/>
          </p:cNvSpPr>
          <p:nvPr/>
        </p:nvSpPr>
        <p:spPr bwMode="auto">
          <a:xfrm>
            <a:off x="1112838" y="1160463"/>
            <a:ext cx="9967912" cy="56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defRPr/>
            </a:pPr>
            <a:r>
              <a:rPr lang="en-US" altLang="en-US" sz="2800" u="sng" dirty="0" smtClean="0">
                <a:solidFill>
                  <a:srgbClr val="66FFFF"/>
                </a:solidFill>
              </a:rPr>
              <a:t>Gas</a:t>
            </a:r>
            <a:r>
              <a:rPr lang="en-US" altLang="en-US" sz="2800" dirty="0" smtClean="0">
                <a:solidFill>
                  <a:srgbClr val="66FFFF"/>
                </a:solidFill>
              </a:rPr>
              <a:t>			</a:t>
            </a:r>
            <a:r>
              <a:rPr lang="en-US" altLang="en-US" sz="2800" u="sng" dirty="0" smtClean="0">
                <a:solidFill>
                  <a:srgbClr val="66FFFF"/>
                </a:solidFill>
              </a:rPr>
              <a:t>Uncertainty (68% </a:t>
            </a:r>
            <a:r>
              <a:rPr lang="en-US" altLang="en-US" sz="2800" u="sng" dirty="0" err="1" smtClean="0">
                <a:solidFill>
                  <a:srgbClr val="66FFFF"/>
                </a:solidFill>
              </a:rPr>
              <a:t>c.i.</a:t>
            </a:r>
            <a:r>
              <a:rPr lang="en-US" altLang="en-US" sz="2800" u="sng" dirty="0" smtClean="0">
                <a:solidFill>
                  <a:srgbClr val="66FFFF"/>
                </a:solidFill>
              </a:rPr>
              <a:t>)</a:t>
            </a:r>
            <a:r>
              <a:rPr lang="en-US" altLang="en-US" sz="2800" dirty="0" smtClean="0">
                <a:solidFill>
                  <a:srgbClr val="66FFFF"/>
                </a:solidFill>
              </a:rPr>
              <a:t>	</a:t>
            </a:r>
            <a:r>
              <a:rPr lang="en-US" altLang="en-US" sz="2800" u="sng" dirty="0" smtClean="0">
                <a:solidFill>
                  <a:srgbClr val="66FFFF"/>
                </a:solidFill>
              </a:rPr>
              <a:t>Technique</a:t>
            </a:r>
          </a:p>
          <a:p>
            <a:pPr eaLnBrk="1" hangingPunct="1">
              <a:buFontTx/>
              <a:buNone/>
              <a:defRPr/>
            </a:pPr>
            <a:r>
              <a:rPr lang="en-US" altLang="en-US" sz="2800" dirty="0" smtClean="0">
                <a:solidFill>
                  <a:schemeClr val="bg1"/>
                </a:solidFill>
              </a:rPr>
              <a:t>CO</a:t>
            </a:r>
            <a:r>
              <a:rPr lang="en-US" altLang="en-US" sz="2800" baseline="-25000" dirty="0" smtClean="0">
                <a:solidFill>
                  <a:schemeClr val="bg1"/>
                </a:solidFill>
              </a:rPr>
              <a:t>2</a:t>
            </a:r>
            <a:r>
              <a:rPr lang="en-US" altLang="en-US" sz="2800" dirty="0" smtClean="0">
                <a:solidFill>
                  <a:schemeClr val="bg1"/>
                </a:solidFill>
              </a:rPr>
              <a:t>			0.08 </a:t>
            </a:r>
            <a:r>
              <a:rPr lang="en-US" altLang="en-US" sz="2800" dirty="0" err="1" smtClean="0">
                <a:solidFill>
                  <a:schemeClr val="bg1"/>
                </a:solidFill>
              </a:rPr>
              <a:t>μmol</a:t>
            </a:r>
            <a:r>
              <a:rPr lang="en-US" altLang="en-US" sz="2800" dirty="0" smtClean="0">
                <a:solidFill>
                  <a:schemeClr val="bg1"/>
                </a:solidFill>
              </a:rPr>
              <a:t> mol</a:t>
            </a:r>
            <a:r>
              <a:rPr lang="en-US" altLang="en-US" sz="2800" baseline="30000" dirty="0" smtClean="0">
                <a:solidFill>
                  <a:schemeClr val="bg1"/>
                </a:solidFill>
              </a:rPr>
              <a:t>-1</a:t>
            </a:r>
            <a:r>
              <a:rPr lang="en-US" altLang="en-US" sz="2800" dirty="0" smtClean="0">
                <a:solidFill>
                  <a:schemeClr val="bg1"/>
                </a:solidFill>
              </a:rPr>
              <a:t> 		NDIR → </a:t>
            </a:r>
            <a:r>
              <a:rPr lang="en-US" altLang="en-US" sz="2800" dirty="0" smtClean="0">
                <a:solidFill>
                  <a:schemeClr val="accent1"/>
                </a:solidFill>
              </a:rPr>
              <a:t>CRDS</a:t>
            </a:r>
          </a:p>
          <a:p>
            <a:pPr eaLnBrk="1" hangingPunct="1">
              <a:buFontTx/>
              <a:buNone/>
              <a:defRPr/>
            </a:pPr>
            <a:r>
              <a:rPr lang="en-US" altLang="en-US" sz="2800" dirty="0" smtClean="0">
                <a:solidFill>
                  <a:schemeClr val="bg1"/>
                </a:solidFill>
              </a:rPr>
              <a:t>CH</a:t>
            </a:r>
            <a:r>
              <a:rPr lang="en-US" altLang="en-US" sz="2800" baseline="-25000" dirty="0" smtClean="0">
                <a:solidFill>
                  <a:schemeClr val="bg1"/>
                </a:solidFill>
              </a:rPr>
              <a:t>4</a:t>
            </a:r>
            <a:r>
              <a:rPr lang="en-US" altLang="en-US" sz="2800" dirty="0" smtClean="0">
                <a:solidFill>
                  <a:schemeClr val="bg1"/>
                </a:solidFill>
              </a:rPr>
              <a:t>			0.9 </a:t>
            </a:r>
            <a:r>
              <a:rPr lang="en-US" altLang="en-US" sz="2800" dirty="0" err="1" smtClean="0">
                <a:solidFill>
                  <a:schemeClr val="bg1"/>
                </a:solidFill>
              </a:rPr>
              <a:t>nmol</a:t>
            </a:r>
            <a:r>
              <a:rPr lang="en-US" altLang="en-US" sz="2800" dirty="0" smtClean="0">
                <a:solidFill>
                  <a:schemeClr val="bg1"/>
                </a:solidFill>
              </a:rPr>
              <a:t> mol</a:t>
            </a:r>
            <a:r>
              <a:rPr lang="en-US" altLang="en-US" sz="2800" baseline="30000" dirty="0" smtClean="0">
                <a:solidFill>
                  <a:schemeClr val="bg1"/>
                </a:solidFill>
              </a:rPr>
              <a:t>-1		</a:t>
            </a:r>
            <a:r>
              <a:rPr lang="en-US" altLang="en-US" sz="2800" dirty="0" smtClean="0">
                <a:solidFill>
                  <a:schemeClr val="bg1"/>
                </a:solidFill>
              </a:rPr>
              <a:t>GC/FID → </a:t>
            </a:r>
            <a:r>
              <a:rPr lang="en-US" altLang="en-US" sz="2800" dirty="0" smtClean="0">
                <a:solidFill>
                  <a:schemeClr val="accent1"/>
                </a:solidFill>
              </a:rPr>
              <a:t>CRDS</a:t>
            </a:r>
            <a:endParaRPr lang="en-US" altLang="en-US" sz="2800" baseline="30000" dirty="0" smtClean="0">
              <a:solidFill>
                <a:schemeClr val="accent1"/>
              </a:solidFill>
            </a:endParaRPr>
          </a:p>
          <a:p>
            <a:pPr eaLnBrk="1" hangingPunct="1">
              <a:buFontTx/>
              <a:buNone/>
              <a:defRPr/>
            </a:pPr>
            <a:r>
              <a:rPr lang="en-US" altLang="en-US" sz="2800" dirty="0" smtClean="0">
                <a:solidFill>
                  <a:schemeClr val="bg1"/>
                </a:solidFill>
              </a:rPr>
              <a:t>CO			1.7 </a:t>
            </a:r>
            <a:r>
              <a:rPr lang="en-US" altLang="en-US" sz="2800" dirty="0" err="1" smtClean="0">
                <a:solidFill>
                  <a:schemeClr val="bg1"/>
                </a:solidFill>
              </a:rPr>
              <a:t>nmol</a:t>
            </a:r>
            <a:r>
              <a:rPr lang="en-US" altLang="en-US" sz="2800" dirty="0" smtClean="0">
                <a:solidFill>
                  <a:schemeClr val="bg1"/>
                </a:solidFill>
              </a:rPr>
              <a:t> mol</a:t>
            </a:r>
            <a:r>
              <a:rPr lang="en-US" altLang="en-US" sz="2800" baseline="30000" dirty="0" smtClean="0">
                <a:solidFill>
                  <a:schemeClr val="bg1"/>
                </a:solidFill>
              </a:rPr>
              <a:t>-1		</a:t>
            </a:r>
            <a:r>
              <a:rPr lang="en-US" altLang="en-US" sz="2800" dirty="0" smtClean="0">
                <a:solidFill>
                  <a:schemeClr val="bg1"/>
                </a:solidFill>
              </a:rPr>
              <a:t>VUV-RF → </a:t>
            </a:r>
            <a:r>
              <a:rPr lang="en-US" altLang="en-US" sz="2800" dirty="0" smtClean="0">
                <a:solidFill>
                  <a:schemeClr val="accent1"/>
                </a:solidFill>
              </a:rPr>
              <a:t>TILDAS</a:t>
            </a:r>
          </a:p>
          <a:p>
            <a:pPr eaLnBrk="1" hangingPunct="1">
              <a:buFontTx/>
              <a:buNone/>
              <a:defRPr/>
            </a:pPr>
            <a:r>
              <a:rPr lang="en-US" altLang="en-US" sz="2800" dirty="0" smtClean="0">
                <a:solidFill>
                  <a:schemeClr val="bg1"/>
                </a:solidFill>
              </a:rPr>
              <a:t>H</a:t>
            </a:r>
            <a:r>
              <a:rPr lang="en-US" altLang="en-US" sz="2800" baseline="-25000" dirty="0" smtClean="0">
                <a:solidFill>
                  <a:schemeClr val="bg1"/>
                </a:solidFill>
              </a:rPr>
              <a:t>2</a:t>
            </a:r>
            <a:r>
              <a:rPr lang="en-US" altLang="en-US" sz="2800" dirty="0">
                <a:solidFill>
                  <a:schemeClr val="bg1"/>
                </a:solidFill>
              </a:rPr>
              <a:t>		</a:t>
            </a:r>
            <a:r>
              <a:rPr lang="en-US" altLang="en-US" sz="2800" dirty="0" smtClean="0">
                <a:solidFill>
                  <a:schemeClr val="bg1"/>
                </a:solidFill>
              </a:rPr>
              <a:t>	*0.5 </a:t>
            </a:r>
            <a:r>
              <a:rPr lang="en-US" altLang="en-US" sz="2800" dirty="0" err="1">
                <a:solidFill>
                  <a:schemeClr val="bg1"/>
                </a:solidFill>
              </a:rPr>
              <a:t>nmol</a:t>
            </a:r>
            <a:r>
              <a:rPr lang="en-US" altLang="en-US" sz="2800" dirty="0">
                <a:solidFill>
                  <a:schemeClr val="bg1"/>
                </a:solidFill>
              </a:rPr>
              <a:t> mol</a:t>
            </a:r>
            <a:r>
              <a:rPr lang="en-US" altLang="en-US" sz="2800" baseline="30000" dirty="0">
                <a:solidFill>
                  <a:schemeClr val="bg1"/>
                </a:solidFill>
              </a:rPr>
              <a:t>-1		</a:t>
            </a:r>
            <a:r>
              <a:rPr lang="en-US" altLang="en-US" sz="2800" dirty="0" smtClean="0">
                <a:solidFill>
                  <a:schemeClr val="bg1"/>
                </a:solidFill>
              </a:rPr>
              <a:t>GC/PD-</a:t>
            </a:r>
            <a:r>
              <a:rPr lang="en-US" altLang="en-US" sz="2800" dirty="0" err="1" smtClean="0">
                <a:solidFill>
                  <a:schemeClr val="bg1"/>
                </a:solidFill>
              </a:rPr>
              <a:t>HeID</a:t>
            </a:r>
            <a:endParaRPr lang="en-US" altLang="en-US" sz="2800" baseline="30000" dirty="0" smtClean="0">
              <a:solidFill>
                <a:schemeClr val="bg1"/>
              </a:solidFill>
            </a:endParaRPr>
          </a:p>
          <a:p>
            <a:pPr eaLnBrk="1" hangingPunct="1">
              <a:buFontTx/>
              <a:buNone/>
              <a:defRPr/>
            </a:pPr>
            <a:r>
              <a:rPr lang="en-US" altLang="en-US" sz="2800" dirty="0" smtClean="0">
                <a:solidFill>
                  <a:schemeClr val="bg1"/>
                </a:solidFill>
              </a:rPr>
              <a:t>N</a:t>
            </a:r>
            <a:r>
              <a:rPr lang="en-US" altLang="en-US" sz="2800" baseline="-25000" dirty="0" smtClean="0">
                <a:solidFill>
                  <a:schemeClr val="bg1"/>
                </a:solidFill>
              </a:rPr>
              <a:t>2</a:t>
            </a:r>
            <a:r>
              <a:rPr lang="en-US" altLang="en-US" sz="2800" dirty="0" smtClean="0">
                <a:solidFill>
                  <a:schemeClr val="bg1"/>
                </a:solidFill>
              </a:rPr>
              <a:t>O			0.26 </a:t>
            </a:r>
            <a:r>
              <a:rPr lang="en-US" altLang="en-US" sz="2800" dirty="0" err="1" smtClean="0">
                <a:solidFill>
                  <a:schemeClr val="bg1"/>
                </a:solidFill>
              </a:rPr>
              <a:t>nmol</a:t>
            </a:r>
            <a:r>
              <a:rPr lang="en-US" altLang="en-US" sz="2800" dirty="0" smtClean="0">
                <a:solidFill>
                  <a:schemeClr val="bg1"/>
                </a:solidFill>
              </a:rPr>
              <a:t> mol</a:t>
            </a:r>
            <a:r>
              <a:rPr lang="en-US" altLang="en-US" sz="2800" baseline="30000" dirty="0" smtClean="0">
                <a:solidFill>
                  <a:schemeClr val="bg1"/>
                </a:solidFill>
              </a:rPr>
              <a:t>-1		</a:t>
            </a:r>
            <a:r>
              <a:rPr lang="en-US" altLang="en-US" sz="2800" dirty="0" smtClean="0">
                <a:solidFill>
                  <a:schemeClr val="bg1"/>
                </a:solidFill>
              </a:rPr>
              <a:t>GC/ECD → </a:t>
            </a:r>
            <a:r>
              <a:rPr lang="en-US" altLang="en-US" sz="2800" dirty="0" smtClean="0">
                <a:solidFill>
                  <a:schemeClr val="accent1"/>
                </a:solidFill>
              </a:rPr>
              <a:t>TILDAS</a:t>
            </a:r>
            <a:endParaRPr lang="en-US" altLang="en-US" sz="2800" baseline="30000" dirty="0" smtClean="0">
              <a:solidFill>
                <a:schemeClr val="accent1"/>
              </a:solidFill>
            </a:endParaRPr>
          </a:p>
          <a:p>
            <a:pPr eaLnBrk="1" hangingPunct="1">
              <a:buFontTx/>
              <a:buNone/>
              <a:defRPr/>
            </a:pPr>
            <a:r>
              <a:rPr lang="en-US" altLang="en-US" sz="2800" dirty="0" smtClean="0">
                <a:solidFill>
                  <a:schemeClr val="bg1"/>
                </a:solidFill>
              </a:rPr>
              <a:t>SF</a:t>
            </a:r>
            <a:r>
              <a:rPr lang="en-US" altLang="en-US" sz="2800" baseline="-25000" dirty="0" smtClean="0">
                <a:solidFill>
                  <a:schemeClr val="bg1"/>
                </a:solidFill>
              </a:rPr>
              <a:t>6</a:t>
            </a:r>
            <a:r>
              <a:rPr lang="en-US" altLang="en-US" sz="2800" dirty="0" smtClean="0">
                <a:solidFill>
                  <a:schemeClr val="bg1"/>
                </a:solidFill>
              </a:rPr>
              <a:t>			0.04 </a:t>
            </a:r>
            <a:r>
              <a:rPr lang="en-US" altLang="en-US" sz="2800" dirty="0" err="1" smtClean="0">
                <a:solidFill>
                  <a:schemeClr val="bg1"/>
                </a:solidFill>
              </a:rPr>
              <a:t>pmol</a:t>
            </a:r>
            <a:r>
              <a:rPr lang="en-US" altLang="en-US" sz="2800" dirty="0" smtClean="0">
                <a:solidFill>
                  <a:schemeClr val="bg1"/>
                </a:solidFill>
              </a:rPr>
              <a:t> mol</a:t>
            </a:r>
            <a:r>
              <a:rPr lang="en-US" altLang="en-US" sz="2800" baseline="30000" dirty="0" smtClean="0">
                <a:solidFill>
                  <a:schemeClr val="bg1"/>
                </a:solidFill>
              </a:rPr>
              <a:t>-1		</a:t>
            </a:r>
            <a:r>
              <a:rPr lang="en-US" altLang="en-US" sz="2800" dirty="0" smtClean="0">
                <a:solidFill>
                  <a:schemeClr val="bg1"/>
                </a:solidFill>
              </a:rPr>
              <a:t>GC/ECD</a:t>
            </a:r>
            <a:endParaRPr lang="en-US" altLang="en-US" sz="2800" baseline="30000" dirty="0" smtClean="0">
              <a:solidFill>
                <a:schemeClr val="bg1"/>
              </a:solidFill>
            </a:endParaRPr>
          </a:p>
          <a:p>
            <a:pPr eaLnBrk="1" hangingPunct="1">
              <a:buFontTx/>
              <a:buNone/>
              <a:defRPr/>
            </a:pPr>
            <a:r>
              <a:rPr lang="en-US" altLang="en-US" sz="2800" dirty="0" smtClean="0">
                <a:solidFill>
                  <a:schemeClr val="bg2">
                    <a:lumMod val="60000"/>
                    <a:lumOff val="40000"/>
                  </a:schemeClr>
                </a:solidFill>
              </a:rPr>
              <a:t>δ</a:t>
            </a:r>
            <a:r>
              <a:rPr lang="en-US" altLang="en-US" sz="2800" baseline="30000" dirty="0" smtClean="0">
                <a:solidFill>
                  <a:schemeClr val="bg2">
                    <a:lumMod val="60000"/>
                    <a:lumOff val="40000"/>
                  </a:schemeClr>
                </a:solidFill>
              </a:rPr>
              <a:t>13</a:t>
            </a:r>
            <a:r>
              <a:rPr lang="en-US" altLang="en-US" sz="2800" dirty="0" smtClean="0">
                <a:solidFill>
                  <a:schemeClr val="bg2">
                    <a:lumMod val="60000"/>
                    <a:lumOff val="40000"/>
                  </a:schemeClr>
                </a:solidFill>
              </a:rPr>
              <a:t>CO</a:t>
            </a:r>
            <a:r>
              <a:rPr lang="en-US" altLang="en-US" sz="2800" baseline="-25000" dirty="0" smtClean="0">
                <a:solidFill>
                  <a:schemeClr val="bg2">
                    <a:lumMod val="60000"/>
                    <a:lumOff val="40000"/>
                  </a:schemeClr>
                </a:solidFill>
              </a:rPr>
              <a:t>2</a:t>
            </a:r>
            <a:r>
              <a:rPr lang="en-US" altLang="en-US" sz="2800" dirty="0" smtClean="0">
                <a:solidFill>
                  <a:schemeClr val="bg2">
                    <a:lumMod val="60000"/>
                    <a:lumOff val="40000"/>
                  </a:schemeClr>
                </a:solidFill>
              </a:rPr>
              <a:t>		*0.01‰			DI-IRMS</a:t>
            </a:r>
          </a:p>
          <a:p>
            <a:pPr eaLnBrk="1" hangingPunct="1">
              <a:buFontTx/>
              <a:buNone/>
              <a:defRPr/>
            </a:pPr>
            <a:r>
              <a:rPr lang="en-US" altLang="en-US" sz="2800" dirty="0" smtClean="0">
                <a:solidFill>
                  <a:schemeClr val="bg2">
                    <a:lumMod val="60000"/>
                    <a:lumOff val="40000"/>
                  </a:schemeClr>
                </a:solidFill>
              </a:rPr>
              <a:t>δ</a:t>
            </a:r>
            <a:r>
              <a:rPr lang="en-US" altLang="en-US" sz="2800" baseline="30000" dirty="0" smtClean="0">
                <a:solidFill>
                  <a:schemeClr val="bg2">
                    <a:lumMod val="60000"/>
                    <a:lumOff val="40000"/>
                  </a:schemeClr>
                </a:solidFill>
              </a:rPr>
              <a:t>13</a:t>
            </a:r>
            <a:r>
              <a:rPr lang="en-US" altLang="en-US" sz="2800" dirty="0" smtClean="0">
                <a:solidFill>
                  <a:schemeClr val="bg2">
                    <a:lumMod val="60000"/>
                    <a:lumOff val="40000"/>
                  </a:schemeClr>
                </a:solidFill>
              </a:rPr>
              <a:t>CH</a:t>
            </a:r>
            <a:r>
              <a:rPr lang="en-US" altLang="en-US" sz="2800" baseline="-25000" dirty="0" smtClean="0">
                <a:solidFill>
                  <a:schemeClr val="bg2">
                    <a:lumMod val="60000"/>
                    <a:lumOff val="40000"/>
                  </a:schemeClr>
                </a:solidFill>
              </a:rPr>
              <a:t>4</a:t>
            </a:r>
            <a:r>
              <a:rPr lang="en-US" altLang="en-US" sz="2800" dirty="0" smtClean="0">
                <a:solidFill>
                  <a:schemeClr val="bg2">
                    <a:lumMod val="60000"/>
                    <a:lumOff val="40000"/>
                  </a:schemeClr>
                </a:solidFill>
              </a:rPr>
              <a:t>		*0.04‰			GC/CF-IRMS</a:t>
            </a:r>
          </a:p>
          <a:p>
            <a:pPr eaLnBrk="1" hangingPunct="1">
              <a:buFontTx/>
              <a:buNone/>
              <a:defRPr/>
            </a:pPr>
            <a:r>
              <a:rPr lang="en-US" altLang="en-US" sz="2800" dirty="0" smtClean="0">
                <a:solidFill>
                  <a:schemeClr val="bg2">
                    <a:lumMod val="60000"/>
                    <a:lumOff val="40000"/>
                  </a:schemeClr>
                </a:solidFill>
              </a:rPr>
              <a:t>C</a:t>
            </a:r>
            <a:r>
              <a:rPr lang="en-US" altLang="en-US" sz="2800" baseline="-25000" dirty="0" smtClean="0">
                <a:solidFill>
                  <a:schemeClr val="bg2">
                    <a:lumMod val="60000"/>
                    <a:lumOff val="40000"/>
                  </a:schemeClr>
                </a:solidFill>
              </a:rPr>
              <a:t>2</a:t>
            </a:r>
            <a:r>
              <a:rPr lang="en-US" altLang="en-US" sz="2800" dirty="0" smtClean="0">
                <a:solidFill>
                  <a:schemeClr val="bg2">
                    <a:lumMod val="60000"/>
                    <a:lumOff val="40000"/>
                  </a:schemeClr>
                </a:solidFill>
              </a:rPr>
              <a:t>-C</a:t>
            </a:r>
            <a:r>
              <a:rPr lang="en-US" altLang="en-US" sz="2800" baseline="-25000" dirty="0" smtClean="0">
                <a:solidFill>
                  <a:schemeClr val="bg2">
                    <a:lumMod val="60000"/>
                    <a:lumOff val="40000"/>
                  </a:schemeClr>
                </a:solidFill>
              </a:rPr>
              <a:t>7</a:t>
            </a:r>
            <a:r>
              <a:rPr lang="en-US" altLang="en-US" sz="2800" dirty="0" smtClean="0">
                <a:solidFill>
                  <a:schemeClr val="bg2">
                    <a:lumMod val="60000"/>
                    <a:lumOff val="40000"/>
                  </a:schemeClr>
                </a:solidFill>
              </a:rPr>
              <a:t> NMHC	</a:t>
            </a:r>
            <a:r>
              <a:rPr lang="en-US" altLang="en-US" sz="2800" baseline="30000" dirty="0" smtClean="0">
                <a:solidFill>
                  <a:schemeClr val="bg2">
                    <a:lumMod val="60000"/>
                    <a:lumOff val="40000"/>
                  </a:schemeClr>
                </a:solidFill>
              </a:rPr>
              <a:t>†</a:t>
            </a:r>
            <a:r>
              <a:rPr lang="en-US" altLang="en-US" sz="2800" dirty="0" smtClean="0">
                <a:solidFill>
                  <a:schemeClr val="bg2">
                    <a:lumMod val="60000"/>
                    <a:lumOff val="40000"/>
                  </a:schemeClr>
                </a:solidFill>
              </a:rPr>
              <a:t>&lt;15% 			GC/FID</a:t>
            </a:r>
          </a:p>
          <a:p>
            <a:pPr eaLnBrk="1" hangingPunct="1">
              <a:buFontTx/>
              <a:buNone/>
              <a:defRPr/>
            </a:pPr>
            <a:r>
              <a:rPr lang="en-US" altLang="en-US" sz="2800" dirty="0">
                <a:solidFill>
                  <a:schemeClr val="bg2">
                    <a:lumMod val="60000"/>
                    <a:lumOff val="40000"/>
                  </a:schemeClr>
                </a:solidFill>
              </a:rPr>
              <a:t>	</a:t>
            </a:r>
            <a:r>
              <a:rPr lang="en-US" altLang="en-US" sz="2800" dirty="0" smtClean="0">
                <a:solidFill>
                  <a:schemeClr val="bg1"/>
                </a:solidFill>
              </a:rPr>
              <a:t>*Repeatability; </a:t>
            </a:r>
            <a:r>
              <a:rPr lang="en-US" altLang="en-US" sz="2800" baseline="30000" dirty="0">
                <a:solidFill>
                  <a:schemeClr val="bg1"/>
                </a:solidFill>
              </a:rPr>
              <a:t>†</a:t>
            </a:r>
            <a:r>
              <a:rPr lang="en-US" altLang="en-US" sz="2800" dirty="0" smtClean="0">
                <a:solidFill>
                  <a:schemeClr val="bg1"/>
                </a:solidFill>
              </a:rPr>
              <a:t>Median pair difference</a:t>
            </a:r>
          </a:p>
        </p:txBody>
      </p:sp>
      <p:sp>
        <p:nvSpPr>
          <p:cNvPr id="1024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1931CB-CB27-4C03-AC37-839C949D8E28}" type="slidenum">
              <a:rPr lang="en-US" altLang="en-US" sz="1800" smtClean="0">
                <a:solidFill>
                  <a:schemeClr val="bg1"/>
                </a:solidFill>
              </a:rPr>
              <a:pPr>
                <a:spcBef>
                  <a:spcPct val="0"/>
                </a:spcBef>
                <a:buFontTx/>
                <a:buNone/>
              </a:pPr>
              <a:t>14</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3">
            <a:extLst>
              <a:ext uri="{28A0092B-C50C-407E-A947-70E740481C1C}">
                <a14:useLocalDpi xmlns:a14="http://schemas.microsoft.com/office/drawing/2010/main" val="0"/>
              </a:ext>
            </a:extLst>
          </a:blip>
          <a:srcRect l="6161" t="8461" r="2187" b="2007"/>
          <a:stretch>
            <a:fillRect/>
          </a:stretch>
        </p:blipFill>
        <p:spPr bwMode="auto">
          <a:xfrm>
            <a:off x="6146800" y="2420938"/>
            <a:ext cx="5029200" cy="3597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1" name="TextBox 3"/>
          <p:cNvSpPr txBox="1">
            <a:spLocks noChangeArrowheads="1"/>
          </p:cNvSpPr>
          <p:nvPr/>
        </p:nvSpPr>
        <p:spPr bwMode="auto">
          <a:xfrm>
            <a:off x="5708650" y="171450"/>
            <a:ext cx="581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FF00"/>
                </a:solidFill>
              </a:rPr>
              <a:t>δ</a:t>
            </a:r>
            <a:r>
              <a:rPr lang="en-US" altLang="en-US" sz="2400" baseline="30000">
                <a:solidFill>
                  <a:srgbClr val="FFFF00"/>
                </a:solidFill>
              </a:rPr>
              <a:t>13</a:t>
            </a:r>
            <a:r>
              <a:rPr lang="en-US" altLang="en-US" sz="2400">
                <a:solidFill>
                  <a:srgbClr val="FFFF00"/>
                </a:solidFill>
              </a:rPr>
              <a:t>C as process indicator</a:t>
            </a:r>
            <a:r>
              <a:rPr lang="en-US" altLang="en-US" sz="2400">
                <a:solidFill>
                  <a:srgbClr val="0000FF"/>
                </a:solidFill>
              </a:rPr>
              <a:t>:</a:t>
            </a:r>
          </a:p>
          <a:p>
            <a:pPr eaLnBrk="1" hangingPunct="1">
              <a:spcBef>
                <a:spcPct val="0"/>
              </a:spcBef>
              <a:buFontTx/>
              <a:buNone/>
            </a:pPr>
            <a:r>
              <a:rPr lang="en-US" altLang="en-US" sz="1800">
                <a:solidFill>
                  <a:srgbClr val="66FFFF"/>
                </a:solidFill>
              </a:rPr>
              <a:t>   -</a:t>
            </a:r>
            <a:r>
              <a:rPr lang="en-US" altLang="en-US" sz="2000">
                <a:solidFill>
                  <a:srgbClr val="66FFFF"/>
                </a:solidFill>
              </a:rPr>
              <a:t>Differentiate ocean/terrestrial biosphere fluxes</a:t>
            </a:r>
          </a:p>
          <a:p>
            <a:pPr eaLnBrk="1" hangingPunct="1">
              <a:spcBef>
                <a:spcPct val="0"/>
              </a:spcBef>
              <a:buFontTx/>
              <a:buNone/>
            </a:pPr>
            <a:r>
              <a:rPr lang="en-US" altLang="en-US" sz="2000">
                <a:solidFill>
                  <a:srgbClr val="66FFFF"/>
                </a:solidFill>
              </a:rPr>
              <a:t>   -Biosphere: ~0.045‰ ppm</a:t>
            </a:r>
            <a:r>
              <a:rPr lang="en-US" altLang="en-US" sz="2000" baseline="30000">
                <a:solidFill>
                  <a:srgbClr val="66FFFF"/>
                </a:solidFill>
              </a:rPr>
              <a:t>-1</a:t>
            </a:r>
          </a:p>
          <a:p>
            <a:pPr eaLnBrk="1" hangingPunct="1">
              <a:spcBef>
                <a:spcPct val="0"/>
              </a:spcBef>
              <a:buFontTx/>
              <a:buNone/>
            </a:pPr>
            <a:r>
              <a:rPr lang="en-US" altLang="en-US" sz="2000">
                <a:solidFill>
                  <a:srgbClr val="66FFFF"/>
                </a:solidFill>
              </a:rPr>
              <a:t>   -Ocean: ~0.005‰ ppm</a:t>
            </a:r>
            <a:r>
              <a:rPr lang="en-US" altLang="en-US" sz="2000" baseline="30000">
                <a:solidFill>
                  <a:srgbClr val="66FFFF"/>
                </a:solidFill>
              </a:rPr>
              <a:t>-1</a:t>
            </a:r>
          </a:p>
        </p:txBody>
      </p:sp>
      <p:pic>
        <p:nvPicPr>
          <p:cNvPr id="22532" name="Picture 4"/>
          <p:cNvPicPr>
            <a:picLocks noChangeAspect="1"/>
          </p:cNvPicPr>
          <p:nvPr/>
        </p:nvPicPr>
        <p:blipFill>
          <a:blip r:embed="rId4">
            <a:extLst>
              <a:ext uri="{28A0092B-C50C-407E-A947-70E740481C1C}">
                <a14:useLocalDpi xmlns:a14="http://schemas.microsoft.com/office/drawing/2010/main" val="0"/>
              </a:ext>
            </a:extLst>
          </a:blip>
          <a:srcRect l="3365" t="6023" r="4880" b="3378"/>
          <a:stretch>
            <a:fillRect/>
          </a:stretch>
        </p:blipFill>
        <p:spPr bwMode="auto">
          <a:xfrm>
            <a:off x="1277938" y="3238500"/>
            <a:ext cx="3975100" cy="2874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p:cNvPicPr>
          <p:nvPr/>
        </p:nvPicPr>
        <p:blipFill>
          <a:blip r:embed="rId5">
            <a:extLst>
              <a:ext uri="{28A0092B-C50C-407E-A947-70E740481C1C}">
                <a14:useLocalDpi xmlns:a14="http://schemas.microsoft.com/office/drawing/2010/main" val="0"/>
              </a:ext>
            </a:extLst>
          </a:blip>
          <a:srcRect l="7239" t="5794" r="5048" b="3838"/>
          <a:stretch>
            <a:fillRect/>
          </a:stretch>
        </p:blipFill>
        <p:spPr bwMode="auto">
          <a:xfrm>
            <a:off x="1447800" y="341313"/>
            <a:ext cx="3794125" cy="286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4" name="TextBox 17"/>
          <p:cNvSpPr txBox="1">
            <a:spLocks noChangeArrowheads="1"/>
          </p:cNvSpPr>
          <p:nvPr/>
        </p:nvSpPr>
        <p:spPr bwMode="auto">
          <a:xfrm>
            <a:off x="5591175" y="1927225"/>
            <a:ext cx="458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FFFF00"/>
                </a:solidFill>
              </a:rPr>
              <a:t>δ</a:t>
            </a:r>
            <a:r>
              <a:rPr lang="en-US" altLang="en-US" sz="2000" baseline="30000">
                <a:solidFill>
                  <a:srgbClr val="FFFF00"/>
                </a:solidFill>
              </a:rPr>
              <a:t>13</a:t>
            </a:r>
            <a:r>
              <a:rPr lang="en-US" altLang="en-US" sz="2000">
                <a:solidFill>
                  <a:srgbClr val="FFFF00"/>
                </a:solidFill>
              </a:rPr>
              <a:t>C scaled to match CO</a:t>
            </a:r>
            <a:r>
              <a:rPr lang="en-US" altLang="en-US" sz="2000" baseline="-25000">
                <a:solidFill>
                  <a:srgbClr val="FFFF00"/>
                </a:solidFill>
              </a:rPr>
              <a:t>2</a:t>
            </a:r>
            <a:r>
              <a:rPr lang="en-US" altLang="en-US" sz="2000">
                <a:solidFill>
                  <a:srgbClr val="FFFF00"/>
                </a:solidFill>
              </a:rPr>
              <a:t> residuals:</a:t>
            </a:r>
          </a:p>
        </p:txBody>
      </p:sp>
      <p:sp>
        <p:nvSpPr>
          <p:cNvPr id="22535" name="TextBox 2"/>
          <p:cNvSpPr txBox="1">
            <a:spLocks noChangeArrowheads="1"/>
          </p:cNvSpPr>
          <p:nvPr/>
        </p:nvSpPr>
        <p:spPr bwMode="auto">
          <a:xfrm>
            <a:off x="1949450" y="396875"/>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C00000"/>
                </a:solidFill>
              </a:rPr>
              <a:t>CO</a:t>
            </a:r>
            <a:r>
              <a:rPr lang="en-US" altLang="en-US" sz="1800" b="1" baseline="-25000">
                <a:solidFill>
                  <a:srgbClr val="C00000"/>
                </a:solidFill>
              </a:rPr>
              <a:t>2</a:t>
            </a:r>
          </a:p>
        </p:txBody>
      </p:sp>
      <p:sp>
        <p:nvSpPr>
          <p:cNvPr id="22536" name="TextBox 10"/>
          <p:cNvSpPr txBox="1">
            <a:spLocks noChangeArrowheads="1"/>
          </p:cNvSpPr>
          <p:nvPr/>
        </p:nvSpPr>
        <p:spPr bwMode="auto">
          <a:xfrm>
            <a:off x="4433888" y="3360738"/>
            <a:ext cx="703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800" b="1">
                <a:solidFill>
                  <a:srgbClr val="C00000"/>
                </a:solidFill>
              </a:rPr>
              <a:t>δ</a:t>
            </a:r>
            <a:r>
              <a:rPr lang="en-US" altLang="en-US" sz="1800" b="1" baseline="30000">
                <a:solidFill>
                  <a:srgbClr val="C00000"/>
                </a:solidFill>
              </a:rPr>
              <a:t>13</a:t>
            </a:r>
            <a:r>
              <a:rPr lang="en-US" altLang="en-US" sz="1800" b="1">
                <a:solidFill>
                  <a:srgbClr val="C00000"/>
                </a:solidFill>
              </a:rPr>
              <a:t>C</a:t>
            </a:r>
            <a:endParaRPr lang="en-US" altLang="en-US" sz="1800" b="1" baseline="-25000">
              <a:solidFill>
                <a:srgbClr val="C00000"/>
              </a:solidFill>
            </a:endParaRPr>
          </a:p>
        </p:txBody>
      </p:sp>
      <p:sp>
        <p:nvSpPr>
          <p:cNvPr id="22537" name="Slide Number Placeholder 1"/>
          <p:cNvSpPr>
            <a:spLocks noGrp="1"/>
          </p:cNvSpPr>
          <p:nvPr>
            <p:ph type="sldNum" sz="quarter" idx="12"/>
          </p:nvPr>
        </p:nvSpPr>
        <p:spPr>
          <a:xfrm>
            <a:off x="8777288" y="6245225"/>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758677-0A30-42AA-B454-44314C4FC29D}" type="slidenum">
              <a:rPr lang="en-US" altLang="en-US" sz="1800" smtClean="0">
                <a:solidFill>
                  <a:schemeClr val="bg1"/>
                </a:solidFill>
              </a:rPr>
              <a:pPr>
                <a:spcBef>
                  <a:spcPct val="0"/>
                </a:spcBef>
                <a:buFontTx/>
                <a:buNone/>
              </a:pPr>
              <a:t>15</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16</a:t>
            </a:fld>
            <a:endParaRPr lang="en-US" alt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00" t="5019" r="4352" b="4255"/>
          <a:stretch/>
        </p:blipFill>
        <p:spPr>
          <a:xfrm rot="16200000">
            <a:off x="3002805" y="-685800"/>
            <a:ext cx="6186391" cy="8229600"/>
          </a:xfrm>
          <a:prstGeom prst="rect">
            <a:avLst/>
          </a:prstGeom>
          <a:solidFill>
            <a:schemeClr val="bg1"/>
          </a:solidFill>
        </p:spPr>
      </p:pic>
    </p:spTree>
    <p:extLst>
      <p:ext uri="{BB962C8B-B14F-4D97-AF65-F5344CB8AC3E}">
        <p14:creationId xmlns:p14="http://schemas.microsoft.com/office/powerpoint/2010/main" val="2583548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17</a:t>
            </a:fld>
            <a:endParaRPr lang="en-US"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685800"/>
            <a:ext cx="47434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38450" y="114300"/>
            <a:ext cx="6515100" cy="523220"/>
          </a:xfrm>
          <a:prstGeom prst="rect">
            <a:avLst/>
          </a:prstGeom>
          <a:noFill/>
        </p:spPr>
        <p:txBody>
          <a:bodyPr wrap="square" rtlCol="0">
            <a:spAutoFit/>
          </a:bodyPr>
          <a:lstStyle/>
          <a:p>
            <a:pPr algn="ctr"/>
            <a:r>
              <a:rPr lang="en-US" sz="2800" dirty="0" smtClean="0">
                <a:solidFill>
                  <a:srgbClr val="FFFF00"/>
                </a:solidFill>
              </a:rPr>
              <a:t>Improving </a:t>
            </a:r>
            <a:r>
              <a:rPr lang="el-GR" sz="2800" dirty="0" smtClean="0">
                <a:solidFill>
                  <a:srgbClr val="FFFF00"/>
                </a:solidFill>
              </a:rPr>
              <a:t>δ</a:t>
            </a:r>
            <a:r>
              <a:rPr lang="en-US" sz="2800" baseline="30000" dirty="0" smtClean="0">
                <a:solidFill>
                  <a:srgbClr val="FFFF00"/>
                </a:solidFill>
              </a:rPr>
              <a:t>13</a:t>
            </a:r>
            <a:r>
              <a:rPr lang="en-US" sz="2800" dirty="0" smtClean="0">
                <a:solidFill>
                  <a:srgbClr val="FFFF00"/>
                </a:solidFill>
              </a:rPr>
              <a:t>C(CH</a:t>
            </a:r>
            <a:r>
              <a:rPr lang="en-US" sz="2800" baseline="-25000" dirty="0" smtClean="0">
                <a:solidFill>
                  <a:srgbClr val="FFFF00"/>
                </a:solidFill>
              </a:rPr>
              <a:t>4</a:t>
            </a:r>
            <a:r>
              <a:rPr lang="en-US" sz="2800" dirty="0" smtClean="0">
                <a:solidFill>
                  <a:srgbClr val="FFFF00"/>
                </a:solidFill>
              </a:rPr>
              <a:t>) source signatures</a:t>
            </a:r>
            <a:r>
              <a:rPr lang="en-US" sz="2800" dirty="0" smtClean="0">
                <a:solidFill>
                  <a:srgbClr val="C00000"/>
                </a:solidFill>
              </a:rPr>
              <a:t>: </a:t>
            </a:r>
            <a:endParaRPr lang="en-US" sz="2800" dirty="0">
              <a:solidFill>
                <a:srgbClr val="C00000"/>
              </a:solidFill>
            </a:endParaRPr>
          </a:p>
        </p:txBody>
      </p:sp>
      <p:sp>
        <p:nvSpPr>
          <p:cNvPr id="5" name="TextBox 4"/>
          <p:cNvSpPr txBox="1"/>
          <p:nvPr/>
        </p:nvSpPr>
        <p:spPr>
          <a:xfrm>
            <a:off x="1128215" y="6320790"/>
            <a:ext cx="9935570" cy="369332"/>
          </a:xfrm>
          <a:prstGeom prst="rect">
            <a:avLst/>
          </a:prstGeom>
          <a:noFill/>
        </p:spPr>
        <p:txBody>
          <a:bodyPr wrap="square" rtlCol="0">
            <a:spAutoFit/>
          </a:bodyPr>
          <a:lstStyle/>
          <a:p>
            <a:pPr algn="ctr"/>
            <a:r>
              <a:rPr lang="en-US" dirty="0" smtClean="0">
                <a:solidFill>
                  <a:srgbClr val="FFFF00"/>
                </a:solidFill>
              </a:rPr>
              <a:t>Sherwood et al., ESSD Discuss., </a:t>
            </a:r>
            <a:r>
              <a:rPr lang="en-US" dirty="0" err="1" smtClean="0">
                <a:solidFill>
                  <a:srgbClr val="FFFF00"/>
                </a:solidFill>
              </a:rPr>
              <a:t>doi</a:t>
            </a:r>
            <a:r>
              <a:rPr lang="en-US" dirty="0" smtClean="0">
                <a:solidFill>
                  <a:srgbClr val="FFFF00"/>
                </a:solidFill>
              </a:rPr>
              <a:t>: 10.5194/essd-2017-20, in review, 2017.</a:t>
            </a:r>
            <a:endParaRPr lang="en-US" dirty="0">
              <a:solidFill>
                <a:srgbClr val="FFFF00"/>
              </a:solidFill>
            </a:endParaRPr>
          </a:p>
        </p:txBody>
      </p:sp>
    </p:spTree>
    <p:extLst>
      <p:ext uri="{BB962C8B-B14F-4D97-AF65-F5344CB8AC3E}">
        <p14:creationId xmlns:p14="http://schemas.microsoft.com/office/powerpoint/2010/main" val="20660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18</a:t>
            </a:fld>
            <a:endParaRPr lang="en-US" alt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0" t="1891" r="4352" b="3421"/>
          <a:stretch/>
        </p:blipFill>
        <p:spPr>
          <a:xfrm rot="16200000">
            <a:off x="2866600" y="-987357"/>
            <a:ext cx="6458802" cy="8832716"/>
          </a:xfrm>
          <a:prstGeom prst="rect">
            <a:avLst/>
          </a:prstGeom>
          <a:solidFill>
            <a:schemeClr val="bg1"/>
          </a:solidFill>
        </p:spPr>
      </p:pic>
    </p:spTree>
    <p:extLst>
      <p:ext uri="{BB962C8B-B14F-4D97-AF65-F5344CB8AC3E}">
        <p14:creationId xmlns:p14="http://schemas.microsoft.com/office/powerpoint/2010/main" val="270535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19</a:t>
            </a:fld>
            <a:endParaRPr lang="en-US" alt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l="15854" t="9863" r="11716" b="13503"/>
          <a:stretch>
            <a:fillRect/>
          </a:stretch>
        </p:blipFill>
        <p:spPr bwMode="auto">
          <a:xfrm>
            <a:off x="1944688" y="285750"/>
            <a:ext cx="43434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l="13193" t="9863" r="11272" b="13705"/>
          <a:stretch>
            <a:fillRect/>
          </a:stretch>
        </p:blipFill>
        <p:spPr bwMode="auto">
          <a:xfrm>
            <a:off x="6059488" y="3575050"/>
            <a:ext cx="4343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448425" y="554038"/>
            <a:ext cx="4194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FFFF00"/>
                </a:solidFill>
              </a:rPr>
              <a:t>Hirsch et al., GBC, 2006: Redistributed emissions, doubling those from N tropics</a:t>
            </a:r>
          </a:p>
        </p:txBody>
      </p:sp>
      <p:sp>
        <p:nvSpPr>
          <p:cNvPr id="6" name="TextBox 4"/>
          <p:cNvSpPr txBox="1">
            <a:spLocks noChangeArrowheads="1"/>
          </p:cNvSpPr>
          <p:nvPr/>
        </p:nvSpPr>
        <p:spPr bwMode="auto">
          <a:xfrm>
            <a:off x="2657475" y="4794250"/>
            <a:ext cx="32956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FFFF00"/>
                </a:solidFill>
              </a:rPr>
              <a:t>Use SF</a:t>
            </a:r>
            <a:r>
              <a:rPr lang="en-US" altLang="en-US" sz="2000" baseline="-25000">
                <a:solidFill>
                  <a:srgbClr val="FFFF00"/>
                </a:solidFill>
              </a:rPr>
              <a:t>6</a:t>
            </a:r>
            <a:r>
              <a:rPr lang="en-US" altLang="en-US" sz="2000">
                <a:solidFill>
                  <a:srgbClr val="FFFF00"/>
                </a:solidFill>
              </a:rPr>
              <a:t> to:</a:t>
            </a:r>
          </a:p>
          <a:p>
            <a:pPr eaLnBrk="1" hangingPunct="1">
              <a:spcBef>
                <a:spcPct val="0"/>
              </a:spcBef>
              <a:buFontTx/>
              <a:buNone/>
            </a:pPr>
            <a:r>
              <a:rPr lang="en-US" altLang="en-US" sz="2000">
                <a:solidFill>
                  <a:srgbClr val="FFFF00"/>
                </a:solidFill>
              </a:rPr>
              <a:t>-show emissions reported to UNFCCC are too small</a:t>
            </a:r>
          </a:p>
          <a:p>
            <a:pPr eaLnBrk="1" hangingPunct="1">
              <a:spcBef>
                <a:spcPct val="0"/>
              </a:spcBef>
              <a:buFontTx/>
              <a:buNone/>
            </a:pPr>
            <a:r>
              <a:rPr lang="en-US" altLang="en-US" sz="2000">
                <a:solidFill>
                  <a:srgbClr val="FFFF00"/>
                </a:solidFill>
              </a:rPr>
              <a:t>-test transport in ATM</a:t>
            </a:r>
          </a:p>
        </p:txBody>
      </p:sp>
    </p:spTree>
    <p:extLst>
      <p:ext uri="{BB962C8B-B14F-4D97-AF65-F5344CB8AC3E}">
        <p14:creationId xmlns:p14="http://schemas.microsoft.com/office/powerpoint/2010/main" val="2403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992313" y="5080466"/>
            <a:ext cx="8207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rgbClr val="FFFF00"/>
                </a:solidFill>
              </a:rPr>
              <a:t>Cooperative Global Air Sampling Network - unique in its coverage</a:t>
            </a:r>
          </a:p>
          <a:p>
            <a:pPr eaLnBrk="1" hangingPunct="1">
              <a:spcBef>
                <a:spcPct val="0"/>
              </a:spcBef>
              <a:buFontTx/>
              <a:buNone/>
            </a:pPr>
            <a:r>
              <a:rPr lang="en-US" altLang="en-US" sz="2000" dirty="0">
                <a:solidFill>
                  <a:srgbClr val="FFFF00"/>
                </a:solidFill>
              </a:rPr>
              <a:t>Weekly samples collected with portable sampler</a:t>
            </a:r>
          </a:p>
          <a:p>
            <a:pPr eaLnBrk="1" hangingPunct="1">
              <a:spcBef>
                <a:spcPct val="0"/>
              </a:spcBef>
              <a:buFontTx/>
              <a:buNone/>
            </a:pPr>
            <a:r>
              <a:rPr lang="en-US" altLang="en-US" sz="2000" dirty="0">
                <a:solidFill>
                  <a:srgbClr val="FFFF00"/>
                </a:solidFill>
              </a:rPr>
              <a:t>Sites selected to sample well-mixed air</a:t>
            </a:r>
          </a:p>
        </p:txBody>
      </p:sp>
      <p:sp>
        <p:nvSpPr>
          <p:cNvPr id="6147" name="TextBox 1"/>
          <p:cNvSpPr txBox="1">
            <a:spLocks noChangeArrowheads="1"/>
          </p:cNvSpPr>
          <p:nvPr/>
        </p:nvSpPr>
        <p:spPr bwMode="auto">
          <a:xfrm>
            <a:off x="1992312" y="6283280"/>
            <a:ext cx="76975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smtClean="0">
                <a:solidFill>
                  <a:srgbClr val="FFFF00"/>
                </a:solidFill>
              </a:rPr>
              <a:t>Data available: </a:t>
            </a:r>
            <a:r>
              <a:rPr lang="en-US" altLang="en-US" sz="2000" dirty="0" smtClean="0">
                <a:solidFill>
                  <a:srgbClr val="00FFFF"/>
                </a:solidFill>
              </a:rPr>
              <a:t>ftp://aftp.cmdl.noaa.gov/data/greenhouse_gases/</a:t>
            </a:r>
            <a:endParaRPr lang="en-US" altLang="en-US" sz="2000" dirty="0">
              <a:solidFill>
                <a:srgbClr val="00FFFF"/>
              </a:solidFill>
            </a:endParaRPr>
          </a:p>
        </p:txBody>
      </p:sp>
      <p:sp>
        <p:nvSpPr>
          <p:cNvPr id="61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FA31DC-019E-4C39-A22A-FC9AEC7E1F61}" type="slidenum">
              <a:rPr lang="en-US" altLang="en-US" sz="1800" smtClean="0">
                <a:solidFill>
                  <a:schemeClr val="bg1"/>
                </a:solidFill>
              </a:rPr>
              <a:pPr>
                <a:spcBef>
                  <a:spcPct val="0"/>
                </a:spcBef>
                <a:buFontTx/>
                <a:buNone/>
              </a:pPr>
              <a:t>2</a:t>
            </a:fld>
            <a:endParaRPr lang="en-US" altLang="en-US" sz="1800" smtClean="0">
              <a:solidFill>
                <a:schemeClr val="bg1"/>
              </a:solidFill>
            </a:endParaRPr>
          </a:p>
        </p:txBody>
      </p:sp>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l="4100" t="6398" r="4991" b="10408"/>
          <a:stretch>
            <a:fillRect/>
          </a:stretch>
        </p:blipFill>
        <p:spPr bwMode="auto">
          <a:xfrm>
            <a:off x="1524000" y="169863"/>
            <a:ext cx="91440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3" y="117475"/>
            <a:ext cx="822960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381500" y="3656013"/>
            <a:ext cx="1828800" cy="1130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5072063" y="4827588"/>
            <a:ext cx="1828800" cy="11287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7" name="TextBox 4"/>
          <p:cNvSpPr txBox="1">
            <a:spLocks noChangeArrowheads="1"/>
          </p:cNvSpPr>
          <p:nvPr/>
        </p:nvSpPr>
        <p:spPr bwMode="auto">
          <a:xfrm>
            <a:off x="8361363" y="322263"/>
            <a:ext cx="38306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FFFF00"/>
                </a:solidFill>
              </a:rPr>
              <a:t>Analysis Upgrade:</a:t>
            </a:r>
          </a:p>
          <a:p>
            <a:pPr>
              <a:spcBef>
                <a:spcPct val="0"/>
              </a:spcBef>
              <a:buFontTx/>
              <a:buNone/>
            </a:pPr>
            <a:r>
              <a:rPr lang="en-US" altLang="en-US" sz="2400">
                <a:solidFill>
                  <a:srgbClr val="FFFF00"/>
                </a:solidFill>
              </a:rPr>
              <a:t>   </a:t>
            </a:r>
            <a:r>
              <a:rPr lang="en-US" altLang="en-US" sz="2400">
                <a:solidFill>
                  <a:srgbClr val="66FFFF"/>
                </a:solidFill>
              </a:rPr>
              <a:t>Same time/sample</a:t>
            </a:r>
          </a:p>
          <a:p>
            <a:pPr>
              <a:spcBef>
                <a:spcPct val="0"/>
              </a:spcBef>
              <a:buFontTx/>
              <a:buNone/>
            </a:pPr>
            <a:r>
              <a:rPr lang="en-US" altLang="en-US" sz="2400">
                <a:solidFill>
                  <a:srgbClr val="66FFFF"/>
                </a:solidFill>
              </a:rPr>
              <a:t>   Less Sample Used</a:t>
            </a:r>
          </a:p>
          <a:p>
            <a:pPr>
              <a:spcBef>
                <a:spcPct val="0"/>
              </a:spcBef>
              <a:buFontTx/>
              <a:buNone/>
            </a:pPr>
            <a:r>
              <a:rPr lang="en-US" altLang="en-US" sz="2400">
                <a:solidFill>
                  <a:srgbClr val="66FFFF"/>
                </a:solidFill>
              </a:rPr>
              <a:t>   </a:t>
            </a:r>
            <a:r>
              <a:rPr lang="en-US" altLang="en-US" sz="2400">
                <a:solidFill>
                  <a:srgbClr val="FFFF00"/>
                </a:solidFill>
              </a:rPr>
              <a:t>Improved Precision</a:t>
            </a:r>
          </a:p>
          <a:p>
            <a:pPr>
              <a:spcBef>
                <a:spcPct val="0"/>
              </a:spcBef>
              <a:buFontTx/>
              <a:buNone/>
            </a:pPr>
            <a:r>
              <a:rPr lang="en-US" altLang="en-US" sz="2400">
                <a:solidFill>
                  <a:srgbClr val="66FFFF"/>
                </a:solidFill>
              </a:rPr>
              <a:t>   Standard Cal Scheme</a:t>
            </a:r>
          </a:p>
          <a:p>
            <a:pPr>
              <a:spcBef>
                <a:spcPct val="0"/>
              </a:spcBef>
              <a:buFontTx/>
              <a:buNone/>
            </a:pPr>
            <a:r>
              <a:rPr lang="en-US" altLang="en-US" sz="2400">
                <a:solidFill>
                  <a:srgbClr val="66FFFF"/>
                </a:solidFill>
              </a:rPr>
              <a:t>   Improved User Interface</a:t>
            </a:r>
          </a:p>
          <a:p>
            <a:pPr>
              <a:spcBef>
                <a:spcPct val="0"/>
              </a:spcBef>
              <a:buFontTx/>
              <a:buNone/>
            </a:pPr>
            <a:r>
              <a:rPr lang="en-US" altLang="en-US" sz="2400">
                <a:solidFill>
                  <a:srgbClr val="FFFF00"/>
                </a:solidFill>
              </a:rPr>
              <a:t>   Increased Efficiency</a:t>
            </a:r>
          </a:p>
        </p:txBody>
      </p:sp>
      <p:sp>
        <p:nvSpPr>
          <p:cNvPr id="286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30B79A-3712-41C8-A3B8-455488A97319}" type="slidenum">
              <a:rPr lang="en-US" altLang="en-US" sz="1800" smtClean="0">
                <a:solidFill>
                  <a:schemeClr val="bg1"/>
                </a:solidFill>
              </a:rPr>
              <a:pPr>
                <a:spcBef>
                  <a:spcPct val="0"/>
                </a:spcBef>
                <a:buFontTx/>
                <a:buNone/>
              </a:pPr>
              <a:t>20</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45388" y="273050"/>
            <a:ext cx="4573587" cy="2862263"/>
          </a:xfrm>
          <a:prstGeom prst="rect">
            <a:avLst/>
          </a:prstGeom>
          <a:noFill/>
        </p:spPr>
        <p:txBody>
          <a:bodyPr>
            <a:spAutoFit/>
          </a:bodyPr>
          <a:lstStyle/>
          <a:p>
            <a:pPr>
              <a:defRPr/>
            </a:pPr>
            <a:r>
              <a:rPr lang="en-US" sz="2000" dirty="0">
                <a:solidFill>
                  <a:srgbClr val="FFFF00"/>
                </a:solidFill>
              </a:rPr>
              <a:t>Use of observations in </a:t>
            </a:r>
            <a:r>
              <a:rPr lang="en-US" sz="2000" dirty="0" err="1">
                <a:solidFill>
                  <a:srgbClr val="FFFF00"/>
                </a:solidFill>
              </a:rPr>
              <a:t>atm</a:t>
            </a:r>
            <a:r>
              <a:rPr lang="en-US" sz="2000" dirty="0">
                <a:solidFill>
                  <a:srgbClr val="FFFF00"/>
                </a:solidFill>
              </a:rPr>
              <a:t> inversion products to study global budgets:</a:t>
            </a:r>
          </a:p>
          <a:p>
            <a:pPr>
              <a:defRPr/>
            </a:pPr>
            <a:r>
              <a:rPr lang="en-US" sz="2000" dirty="0">
                <a:solidFill>
                  <a:srgbClr val="FFFF00"/>
                </a:solidFill>
              </a:rPr>
              <a:t>	</a:t>
            </a:r>
            <a:r>
              <a:rPr lang="en-US" sz="2000" dirty="0">
                <a:solidFill>
                  <a:schemeClr val="bg2">
                    <a:lumMod val="40000"/>
                    <a:lumOff val="60000"/>
                  </a:schemeClr>
                </a:solidFill>
              </a:rPr>
              <a:t>CT (CO</a:t>
            </a:r>
            <a:r>
              <a:rPr lang="en-US" sz="2000" baseline="-25000" dirty="0">
                <a:solidFill>
                  <a:schemeClr val="bg2">
                    <a:lumMod val="40000"/>
                    <a:lumOff val="60000"/>
                  </a:schemeClr>
                </a:solidFill>
              </a:rPr>
              <a:t>2</a:t>
            </a:r>
            <a:r>
              <a:rPr lang="en-US" sz="2000" dirty="0">
                <a:solidFill>
                  <a:schemeClr val="bg2">
                    <a:lumMod val="40000"/>
                    <a:lumOff val="60000"/>
                  </a:schemeClr>
                </a:solidFill>
              </a:rPr>
              <a:t> and CH</a:t>
            </a:r>
            <a:r>
              <a:rPr lang="en-US" sz="2000" baseline="-25000" dirty="0">
                <a:solidFill>
                  <a:schemeClr val="bg2">
                    <a:lumMod val="40000"/>
                    <a:lumOff val="60000"/>
                  </a:schemeClr>
                </a:solidFill>
              </a:rPr>
              <a:t>4</a:t>
            </a:r>
            <a:r>
              <a:rPr lang="en-US" sz="2000" dirty="0">
                <a:solidFill>
                  <a:schemeClr val="bg2">
                    <a:lumMod val="40000"/>
                    <a:lumOff val="60000"/>
                  </a:schemeClr>
                </a:solidFill>
              </a:rPr>
              <a:t>)</a:t>
            </a:r>
          </a:p>
          <a:p>
            <a:pPr>
              <a:defRPr/>
            </a:pPr>
            <a:r>
              <a:rPr lang="en-US" sz="2000" dirty="0">
                <a:solidFill>
                  <a:schemeClr val="bg2">
                    <a:lumMod val="40000"/>
                    <a:lumOff val="60000"/>
                  </a:schemeClr>
                </a:solidFill>
              </a:rPr>
              <a:t>	CAMS (CO</a:t>
            </a:r>
            <a:r>
              <a:rPr lang="en-US" sz="2000" baseline="-25000" dirty="0">
                <a:solidFill>
                  <a:schemeClr val="bg2">
                    <a:lumMod val="40000"/>
                    <a:lumOff val="60000"/>
                  </a:schemeClr>
                </a:solidFill>
              </a:rPr>
              <a:t>2</a:t>
            </a:r>
            <a:r>
              <a:rPr lang="en-US" sz="2000" dirty="0">
                <a:solidFill>
                  <a:schemeClr val="bg2">
                    <a:lumMod val="40000"/>
                    <a:lumOff val="60000"/>
                  </a:schemeClr>
                </a:solidFill>
              </a:rPr>
              <a:t>, CH</a:t>
            </a:r>
            <a:r>
              <a:rPr lang="en-US" sz="2000" baseline="-25000" dirty="0">
                <a:solidFill>
                  <a:schemeClr val="bg2">
                    <a:lumMod val="40000"/>
                    <a:lumOff val="60000"/>
                  </a:schemeClr>
                </a:solidFill>
              </a:rPr>
              <a:t>4</a:t>
            </a:r>
            <a:r>
              <a:rPr lang="en-US" sz="2000" dirty="0">
                <a:solidFill>
                  <a:schemeClr val="bg2">
                    <a:lumMod val="40000"/>
                    <a:lumOff val="60000"/>
                  </a:schemeClr>
                </a:solidFill>
              </a:rPr>
              <a:t>, and N</a:t>
            </a:r>
            <a:r>
              <a:rPr lang="en-US" sz="2000" baseline="-25000" dirty="0">
                <a:solidFill>
                  <a:schemeClr val="bg2">
                    <a:lumMod val="40000"/>
                    <a:lumOff val="60000"/>
                  </a:schemeClr>
                </a:solidFill>
              </a:rPr>
              <a:t>2</a:t>
            </a:r>
            <a:r>
              <a:rPr lang="en-US" sz="2000" dirty="0">
                <a:solidFill>
                  <a:schemeClr val="bg2">
                    <a:lumMod val="40000"/>
                    <a:lumOff val="60000"/>
                  </a:schemeClr>
                </a:solidFill>
              </a:rPr>
              <a:t>O)</a:t>
            </a:r>
          </a:p>
          <a:p>
            <a:pPr>
              <a:defRPr/>
            </a:pPr>
            <a:r>
              <a:rPr lang="en-US" sz="2000" dirty="0">
                <a:solidFill>
                  <a:schemeClr val="bg2">
                    <a:lumMod val="40000"/>
                    <a:lumOff val="60000"/>
                  </a:schemeClr>
                </a:solidFill>
              </a:rPr>
              <a:t>	GCP  (CO</a:t>
            </a:r>
            <a:r>
              <a:rPr lang="en-US" sz="2000" baseline="-25000" dirty="0">
                <a:solidFill>
                  <a:schemeClr val="bg2">
                    <a:lumMod val="40000"/>
                    <a:lumOff val="60000"/>
                  </a:schemeClr>
                </a:solidFill>
              </a:rPr>
              <a:t>2</a:t>
            </a:r>
            <a:r>
              <a:rPr lang="en-US" sz="2000" dirty="0">
                <a:solidFill>
                  <a:schemeClr val="bg2">
                    <a:lumMod val="40000"/>
                    <a:lumOff val="60000"/>
                  </a:schemeClr>
                </a:solidFill>
              </a:rPr>
              <a:t> and CH</a:t>
            </a:r>
            <a:r>
              <a:rPr lang="en-US" sz="2000" baseline="-25000" dirty="0">
                <a:solidFill>
                  <a:schemeClr val="bg2">
                    <a:lumMod val="40000"/>
                    <a:lumOff val="60000"/>
                  </a:schemeClr>
                </a:solidFill>
              </a:rPr>
              <a:t>4</a:t>
            </a:r>
            <a:r>
              <a:rPr lang="en-US" sz="2000" dirty="0">
                <a:solidFill>
                  <a:schemeClr val="bg2">
                    <a:lumMod val="40000"/>
                    <a:lumOff val="60000"/>
                  </a:schemeClr>
                </a:solidFill>
              </a:rPr>
              <a:t>)</a:t>
            </a:r>
          </a:p>
          <a:p>
            <a:pPr>
              <a:defRPr/>
            </a:pPr>
            <a:r>
              <a:rPr lang="en-US" sz="2000" dirty="0">
                <a:solidFill>
                  <a:schemeClr val="bg2">
                    <a:lumMod val="40000"/>
                    <a:lumOff val="60000"/>
                  </a:schemeClr>
                </a:solidFill>
              </a:rPr>
              <a:t>	Research studies</a:t>
            </a:r>
          </a:p>
          <a:p>
            <a:pPr>
              <a:defRPr/>
            </a:pPr>
            <a:r>
              <a:rPr lang="en-US" sz="2000" dirty="0">
                <a:solidFill>
                  <a:srgbClr val="FFFF00"/>
                </a:solidFill>
              </a:rPr>
              <a:t>Also used in regional-scale studies:</a:t>
            </a:r>
          </a:p>
          <a:p>
            <a:pPr>
              <a:defRPr/>
            </a:pPr>
            <a:r>
              <a:rPr lang="en-US" sz="2000" dirty="0">
                <a:solidFill>
                  <a:schemeClr val="bg2">
                    <a:lumMod val="40000"/>
                    <a:lumOff val="60000"/>
                  </a:schemeClr>
                </a:solidFill>
              </a:rPr>
              <a:t>	Bergamaschi et al., 2018</a:t>
            </a:r>
          </a:p>
          <a:p>
            <a:pPr>
              <a:defRPr/>
            </a:pPr>
            <a:r>
              <a:rPr lang="en-US" sz="2000" dirty="0">
                <a:solidFill>
                  <a:srgbClr val="FFFF00"/>
                </a:solidFill>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38113"/>
            <a:ext cx="73152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41E8D1-9048-4505-B9A9-EA35C4D8A0D1}" type="slidenum">
              <a:rPr lang="en-US" altLang="en-US" sz="1800" smtClean="0">
                <a:solidFill>
                  <a:schemeClr val="bg1"/>
                </a:solidFill>
              </a:rPr>
              <a:pPr>
                <a:spcBef>
                  <a:spcPct val="0"/>
                </a:spcBef>
                <a:buFontTx/>
                <a:buNone/>
              </a:pPr>
              <a:t>21</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951A67-00B8-4E31-83A4-90D5E330548D}" type="slidenum">
              <a:rPr lang="en-US" altLang="en-US" sz="1800" smtClean="0">
                <a:solidFill>
                  <a:schemeClr val="bg1"/>
                </a:solidFill>
              </a:rPr>
              <a:pPr>
                <a:spcBef>
                  <a:spcPct val="0"/>
                </a:spcBef>
                <a:buFontTx/>
                <a:buNone/>
              </a:pPr>
              <a:t>22</a:t>
            </a:fld>
            <a:endParaRPr lang="en-US" altLang="en-US" sz="1800" smtClean="0">
              <a:solidFill>
                <a:schemeClr val="bg1"/>
              </a:solidFill>
            </a:endParaRPr>
          </a:p>
        </p:txBody>
      </p:sp>
      <p:sp>
        <p:nvSpPr>
          <p:cNvPr id="32771" name="Title 1"/>
          <p:cNvSpPr txBox="1">
            <a:spLocks/>
          </p:cNvSpPr>
          <p:nvPr/>
        </p:nvSpPr>
        <p:spPr bwMode="auto">
          <a:xfrm>
            <a:off x="1981200" y="196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FF00"/>
                </a:solidFill>
              </a:rPr>
              <a:t>Remote Sensing</a:t>
            </a:r>
          </a:p>
        </p:txBody>
      </p:sp>
      <p:sp>
        <p:nvSpPr>
          <p:cNvPr id="32772" name="Content Placeholder 2"/>
          <p:cNvSpPr txBox="1">
            <a:spLocks/>
          </p:cNvSpPr>
          <p:nvPr/>
        </p:nvSpPr>
        <p:spPr bwMode="auto">
          <a:xfrm>
            <a:off x="534988" y="1235075"/>
            <a:ext cx="11125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a:solidFill>
                  <a:srgbClr val="66FFFF"/>
                </a:solidFill>
              </a:rPr>
              <a:t>Never calibrated, only evaluated</a:t>
            </a:r>
          </a:p>
          <a:p>
            <a:pPr lvl="1" eaLnBrk="1" hangingPunct="1">
              <a:lnSpc>
                <a:spcPct val="90000"/>
              </a:lnSpc>
            </a:pPr>
            <a:r>
              <a:rPr lang="en-US" altLang="en-US">
                <a:solidFill>
                  <a:srgbClr val="E6E6E6"/>
                </a:solidFill>
              </a:rPr>
              <a:t>e.g., with vertical profiles; Aircore</a:t>
            </a:r>
          </a:p>
          <a:p>
            <a:pPr eaLnBrk="1" hangingPunct="1">
              <a:lnSpc>
                <a:spcPct val="90000"/>
              </a:lnSpc>
            </a:pPr>
            <a:r>
              <a:rPr lang="en-US" altLang="en-US">
                <a:solidFill>
                  <a:srgbClr val="66FFFF"/>
                </a:solidFill>
              </a:rPr>
              <a:t>Sensor degradation over time</a:t>
            </a:r>
          </a:p>
          <a:p>
            <a:pPr eaLnBrk="1" hangingPunct="1">
              <a:lnSpc>
                <a:spcPct val="90000"/>
              </a:lnSpc>
            </a:pPr>
            <a:r>
              <a:rPr lang="en-US" altLang="en-US">
                <a:solidFill>
                  <a:srgbClr val="66FFFF"/>
                </a:solidFill>
              </a:rPr>
              <a:t>Potential biases (e.g., land vs ocean)</a:t>
            </a:r>
          </a:p>
          <a:p>
            <a:pPr eaLnBrk="1" hangingPunct="1">
              <a:lnSpc>
                <a:spcPct val="90000"/>
              </a:lnSpc>
            </a:pPr>
            <a:r>
              <a:rPr lang="en-US" altLang="en-US">
                <a:solidFill>
                  <a:srgbClr val="66FFFF"/>
                </a:solidFill>
              </a:rPr>
              <a:t>“Short” deployment for satellites</a:t>
            </a:r>
          </a:p>
          <a:p>
            <a:pPr eaLnBrk="1" hangingPunct="1">
              <a:lnSpc>
                <a:spcPct val="90000"/>
              </a:lnSpc>
            </a:pPr>
            <a:r>
              <a:rPr lang="en-US" altLang="en-US">
                <a:solidFill>
                  <a:srgbClr val="66FFFF"/>
                </a:solidFill>
              </a:rPr>
              <a:t>Retrieve total column; strongest signals at surface</a:t>
            </a:r>
          </a:p>
          <a:p>
            <a:pPr eaLnBrk="1" hangingPunct="1">
              <a:lnSpc>
                <a:spcPct val="90000"/>
              </a:lnSpc>
            </a:pPr>
            <a:r>
              <a:rPr lang="en-US" altLang="en-US">
                <a:solidFill>
                  <a:srgbClr val="66FFFF"/>
                </a:solidFill>
              </a:rPr>
              <a:t>Different retrieval versions give very different results </a:t>
            </a:r>
          </a:p>
          <a:p>
            <a:pPr lvl="1" eaLnBrk="1" hangingPunct="1">
              <a:lnSpc>
                <a:spcPct val="90000"/>
              </a:lnSpc>
            </a:pPr>
            <a:r>
              <a:rPr lang="en-US" altLang="en-US">
                <a:solidFill>
                  <a:srgbClr val="E6E6E6"/>
                </a:solidFill>
              </a:rPr>
              <a:t>e.g., in CO</a:t>
            </a:r>
            <a:r>
              <a:rPr lang="en-US" altLang="en-US" baseline="-25000">
                <a:solidFill>
                  <a:srgbClr val="E6E6E6"/>
                </a:solidFill>
              </a:rPr>
              <a:t>2</a:t>
            </a:r>
            <a:r>
              <a:rPr lang="en-US" altLang="en-US">
                <a:solidFill>
                  <a:srgbClr val="E6E6E6"/>
                </a:solidFill>
              </a:rPr>
              <a:t> inversions</a:t>
            </a:r>
            <a:endParaRPr lang="en-US" altLang="en-US">
              <a:solidFill>
                <a:srgbClr val="66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5888"/>
            <a:ext cx="5486400" cy="401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p:cNvPicPr>
          <p:nvPr/>
        </p:nvPicPr>
        <p:blipFill>
          <a:blip r:embed="rId3">
            <a:extLst>
              <a:ext uri="{28A0092B-C50C-407E-A947-70E740481C1C}">
                <a14:useLocalDpi xmlns:a14="http://schemas.microsoft.com/office/drawing/2010/main" val="0"/>
              </a:ext>
            </a:extLst>
          </a:blip>
          <a:srcRect t="8989" r="1947"/>
          <a:stretch>
            <a:fillRect/>
          </a:stretch>
        </p:blipFill>
        <p:spPr bwMode="auto">
          <a:xfrm>
            <a:off x="6143625" y="127000"/>
            <a:ext cx="5907088" cy="401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2116138" y="71438"/>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C00000"/>
                </a:solidFill>
              </a:rPr>
              <a:t>CH</a:t>
            </a:r>
            <a:r>
              <a:rPr lang="en-US" altLang="en-US" sz="2000" b="1" baseline="-25000">
                <a:solidFill>
                  <a:srgbClr val="C00000"/>
                </a:solidFill>
              </a:rPr>
              <a:t>4</a:t>
            </a:r>
          </a:p>
        </p:txBody>
      </p:sp>
      <p:sp>
        <p:nvSpPr>
          <p:cNvPr id="33797" name="TextBox 5"/>
          <p:cNvSpPr txBox="1">
            <a:spLocks noChangeArrowheads="1"/>
          </p:cNvSpPr>
          <p:nvPr/>
        </p:nvSpPr>
        <p:spPr bwMode="auto">
          <a:xfrm>
            <a:off x="8313738" y="41275"/>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C00000"/>
                </a:solidFill>
              </a:rPr>
              <a:t>CO</a:t>
            </a:r>
            <a:r>
              <a:rPr lang="en-US" altLang="en-US" sz="2000" b="1" baseline="-25000">
                <a:solidFill>
                  <a:srgbClr val="C00000"/>
                </a:solidFill>
              </a:rPr>
              <a:t>2</a:t>
            </a:r>
          </a:p>
        </p:txBody>
      </p:sp>
      <p:sp>
        <p:nvSpPr>
          <p:cNvPr id="337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126CB9-6501-4DAC-B7F6-6A44A464F615}" type="slidenum">
              <a:rPr lang="en-US" altLang="en-US" sz="1800" smtClean="0">
                <a:solidFill>
                  <a:schemeClr val="bg1"/>
                </a:solidFill>
              </a:rPr>
              <a:pPr>
                <a:spcBef>
                  <a:spcPct val="0"/>
                </a:spcBef>
                <a:buFontTx/>
                <a:buNone/>
              </a:pPr>
              <a:t>23</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438" y="577850"/>
            <a:ext cx="10515600" cy="2000250"/>
          </a:xfrm>
          <a:prstGeom prst="rect">
            <a:avLst/>
          </a:prstGeom>
          <a:noFill/>
        </p:spPr>
        <p:txBody>
          <a:bodyPr>
            <a:spAutoFit/>
          </a:bodyPr>
          <a:lstStyle/>
          <a:p>
            <a:pPr>
              <a:defRPr/>
            </a:pPr>
            <a:r>
              <a:rPr lang="en-US" sz="2800" dirty="0">
                <a:solidFill>
                  <a:srgbClr val="FFFF00"/>
                </a:solidFill>
              </a:rPr>
              <a:t>Calibration:</a:t>
            </a:r>
            <a:r>
              <a:rPr lang="en-US" sz="2400" dirty="0">
                <a:solidFill>
                  <a:srgbClr val="FFFF00"/>
                </a:solidFill>
              </a:rPr>
              <a:t> </a:t>
            </a:r>
            <a:r>
              <a:rPr lang="en-US" sz="2400" dirty="0">
                <a:solidFill>
                  <a:schemeClr val="bg2">
                    <a:lumMod val="40000"/>
                    <a:lumOff val="60000"/>
                  </a:schemeClr>
                </a:solidFill>
              </a:rPr>
              <a:t>Calibration links the measured response of an analyzer, under controlled conditions, to known values of measurement standards (with known uncertainties). That response is used to assign values and uncertainties to other samples. Standards must be linked to fundamental SI units in a single, unbroken, hierarchical chain of traceability.</a:t>
            </a:r>
          </a:p>
        </p:txBody>
      </p:sp>
      <p:sp>
        <p:nvSpPr>
          <p:cNvPr id="348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E82E92-CEDC-431E-B609-6394DDB63665}" type="slidenum">
              <a:rPr lang="en-US" altLang="en-US" sz="1800" smtClean="0">
                <a:solidFill>
                  <a:schemeClr val="bg1"/>
                </a:solidFill>
              </a:rPr>
              <a:pPr>
                <a:spcBef>
                  <a:spcPct val="0"/>
                </a:spcBef>
                <a:buFontTx/>
                <a:buNone/>
              </a:pPr>
              <a:t>24</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2568575" y="6221413"/>
            <a:ext cx="688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FF00"/>
                </a:solidFill>
              </a:rPr>
              <a:t>Updated from: Dlugokencky et al., Geophys. Res. Lett., 30 (19), 1992, doi:10.1029/2003GL018126, 2003.</a:t>
            </a:r>
          </a:p>
        </p:txBody>
      </p:sp>
      <p:pic>
        <p:nvPicPr>
          <p:cNvPr id="37891" name="Picture 1"/>
          <p:cNvPicPr>
            <a:picLocks noChangeAspect="1"/>
          </p:cNvPicPr>
          <p:nvPr/>
        </p:nvPicPr>
        <p:blipFill>
          <a:blip r:embed="rId2">
            <a:extLst>
              <a:ext uri="{28A0092B-C50C-407E-A947-70E740481C1C}">
                <a14:useLocalDpi xmlns:a14="http://schemas.microsoft.com/office/drawing/2010/main" val="0"/>
              </a:ext>
            </a:extLst>
          </a:blip>
          <a:srcRect l="4718" t="5005" r="4010" b="3435"/>
          <a:stretch>
            <a:fillRect/>
          </a:stretch>
        </p:blipFill>
        <p:spPr bwMode="auto">
          <a:xfrm>
            <a:off x="1752600" y="15875"/>
            <a:ext cx="8504238" cy="6245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92" name="TextBox 3"/>
          <p:cNvSpPr txBox="1">
            <a:spLocks noChangeArrowheads="1"/>
          </p:cNvSpPr>
          <p:nvPr/>
        </p:nvSpPr>
        <p:spPr bwMode="auto">
          <a:xfrm>
            <a:off x="5918200" y="457200"/>
            <a:ext cx="397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FF0000"/>
                </a:solidFill>
              </a:rPr>
              <a:t>Indicator of changing Arctic CH</a:t>
            </a:r>
            <a:r>
              <a:rPr lang="en-US" altLang="en-US" sz="2000" baseline="-25000">
                <a:solidFill>
                  <a:srgbClr val="FF0000"/>
                </a:solidFill>
              </a:rPr>
              <a:t>4</a:t>
            </a:r>
            <a:r>
              <a:rPr lang="en-US" altLang="en-US" sz="2000">
                <a:solidFill>
                  <a:srgbClr val="FF0000"/>
                </a:solidFill>
              </a:rPr>
              <a:t> emissions</a:t>
            </a:r>
          </a:p>
        </p:txBody>
      </p:sp>
      <p:sp>
        <p:nvSpPr>
          <p:cNvPr id="3789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ECCEEB-5D0E-4C60-996A-EB5BBA0608E2}" type="slidenum">
              <a:rPr lang="en-US" altLang="en-US" sz="1800" smtClean="0">
                <a:solidFill>
                  <a:schemeClr val="bg1"/>
                </a:solidFill>
              </a:rPr>
              <a:pPr>
                <a:spcBef>
                  <a:spcPct val="0"/>
                </a:spcBef>
                <a:buFontTx/>
                <a:buNone/>
              </a:pPr>
              <a:t>25</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l="3560" t="6631" r="4672" b="3070"/>
          <a:stretch>
            <a:fillRect/>
          </a:stretch>
        </p:blipFill>
        <p:spPr bwMode="auto">
          <a:xfrm>
            <a:off x="204788" y="155575"/>
            <a:ext cx="5486400" cy="395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p:cNvPicPr>
          <p:nvPr/>
        </p:nvPicPr>
        <p:blipFill>
          <a:blip r:embed="rId3">
            <a:extLst>
              <a:ext uri="{28A0092B-C50C-407E-A947-70E740481C1C}">
                <a14:useLocalDpi xmlns:a14="http://schemas.microsoft.com/office/drawing/2010/main" val="0"/>
              </a:ext>
            </a:extLst>
          </a:blip>
          <a:srcRect l="6271" t="7484" r="3629" b="3070"/>
          <a:stretch>
            <a:fillRect/>
          </a:stretch>
        </p:blipFill>
        <p:spPr bwMode="auto">
          <a:xfrm>
            <a:off x="6386513" y="192088"/>
            <a:ext cx="5435600" cy="3951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3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08E51F-8B7A-406D-92CC-08907B1FA287}" type="slidenum">
              <a:rPr lang="en-US" altLang="en-US" sz="1800" smtClean="0">
                <a:solidFill>
                  <a:schemeClr val="bg1"/>
                </a:solidFill>
              </a:rPr>
              <a:pPr>
                <a:spcBef>
                  <a:spcPct val="0"/>
                </a:spcBef>
                <a:buFontTx/>
                <a:buNone/>
              </a:pPr>
              <a:t>26</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1981200" y="-2174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FFFF00"/>
                </a:solidFill>
              </a:rPr>
              <a:t>Scientific Motivation</a:t>
            </a:r>
          </a:p>
        </p:txBody>
      </p:sp>
      <p:sp>
        <p:nvSpPr>
          <p:cNvPr id="5123" name="Rectangle 7"/>
          <p:cNvSpPr>
            <a:spLocks noChangeArrowheads="1"/>
          </p:cNvSpPr>
          <p:nvPr/>
        </p:nvSpPr>
        <p:spPr bwMode="auto">
          <a:xfrm>
            <a:off x="647700" y="679450"/>
            <a:ext cx="1054417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defRPr/>
            </a:pPr>
            <a:r>
              <a:rPr lang="en-US" altLang="en-US" dirty="0" smtClean="0">
                <a:solidFill>
                  <a:srgbClr val="66FFFF"/>
                </a:solidFill>
              </a:rPr>
              <a:t>Determine budgets and how they change with time</a:t>
            </a:r>
            <a:endParaRPr lang="en-US" altLang="en-US" dirty="0" smtClean="0">
              <a:solidFill>
                <a:schemeClr val="bg2">
                  <a:lumMod val="20000"/>
                  <a:lumOff val="80000"/>
                </a:schemeClr>
              </a:solidFill>
            </a:endParaRPr>
          </a:p>
          <a:p>
            <a:pPr lvl="1" eaLnBrk="1" hangingPunct="1">
              <a:lnSpc>
                <a:spcPct val="90000"/>
              </a:lnSpc>
              <a:defRPr/>
            </a:pPr>
            <a:r>
              <a:rPr lang="en-US" altLang="en-US" dirty="0" smtClean="0">
                <a:solidFill>
                  <a:schemeClr val="bg2">
                    <a:lumMod val="20000"/>
                    <a:lumOff val="80000"/>
                  </a:schemeClr>
                </a:solidFill>
              </a:rPr>
              <a:t>Quantify emissions and sinks of LLGHGs (and ODSs) at global to large regional spatial scales</a:t>
            </a:r>
          </a:p>
          <a:p>
            <a:pPr lvl="1" eaLnBrk="1" hangingPunct="1">
              <a:lnSpc>
                <a:spcPct val="90000"/>
              </a:lnSpc>
              <a:defRPr/>
            </a:pPr>
            <a:r>
              <a:rPr lang="en-US" altLang="en-US" dirty="0" smtClean="0">
                <a:solidFill>
                  <a:schemeClr val="bg2">
                    <a:lumMod val="20000"/>
                    <a:lumOff val="80000"/>
                  </a:schemeClr>
                </a:solidFill>
              </a:rPr>
              <a:t>Determine impacts of climate change on LLGHG budgets</a:t>
            </a:r>
          </a:p>
          <a:p>
            <a:pPr lvl="2" eaLnBrk="1" hangingPunct="1">
              <a:lnSpc>
                <a:spcPct val="90000"/>
              </a:lnSpc>
              <a:defRPr/>
            </a:pPr>
            <a:r>
              <a:rPr lang="en-US" altLang="en-US" dirty="0" smtClean="0">
                <a:solidFill>
                  <a:schemeClr val="bg1"/>
                </a:solidFill>
              </a:rPr>
              <a:t>Long-term continuity and consistency of observations are important</a:t>
            </a:r>
          </a:p>
        </p:txBody>
      </p:sp>
      <p:sp>
        <p:nvSpPr>
          <p:cNvPr id="8196" name="Rectangle 8"/>
          <p:cNvSpPr>
            <a:spLocks noChangeArrowheads="1"/>
          </p:cNvSpPr>
          <p:nvPr/>
        </p:nvSpPr>
        <p:spPr bwMode="auto">
          <a:xfrm>
            <a:off x="1981200" y="3082022"/>
            <a:ext cx="82296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FFFF00"/>
                </a:solidFill>
              </a:rPr>
              <a:t>Approach</a:t>
            </a:r>
          </a:p>
        </p:txBody>
      </p:sp>
      <p:sp>
        <p:nvSpPr>
          <p:cNvPr id="5125" name="Rectangle 10"/>
          <p:cNvSpPr>
            <a:spLocks noChangeArrowheads="1"/>
          </p:cNvSpPr>
          <p:nvPr/>
        </p:nvSpPr>
        <p:spPr bwMode="auto">
          <a:xfrm>
            <a:off x="647700" y="4037983"/>
            <a:ext cx="105918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defRPr/>
            </a:pPr>
            <a:r>
              <a:rPr lang="en-US" altLang="en-US" dirty="0" smtClean="0">
                <a:solidFill>
                  <a:srgbClr val="66FFFF"/>
                </a:solidFill>
              </a:rPr>
              <a:t>Accurately, precisely measure spatial and temporal distributions of LLGHGs and related tracers </a:t>
            </a:r>
            <a:endParaRPr lang="en-US" altLang="en-US" baseline="-25000" dirty="0" smtClean="0">
              <a:solidFill>
                <a:srgbClr val="66FFFF"/>
              </a:solidFill>
            </a:endParaRPr>
          </a:p>
          <a:p>
            <a:pPr lvl="1" eaLnBrk="1" hangingPunct="1">
              <a:lnSpc>
                <a:spcPct val="90000"/>
              </a:lnSpc>
              <a:defRPr/>
            </a:pPr>
            <a:r>
              <a:rPr lang="en-US" altLang="en-US" dirty="0" smtClean="0">
                <a:solidFill>
                  <a:schemeClr val="bg2">
                    <a:lumMod val="20000"/>
                    <a:lumOff val="80000"/>
                  </a:schemeClr>
                </a:solidFill>
              </a:rPr>
              <a:t>Meaningful temporal and spatial gradients</a:t>
            </a:r>
          </a:p>
          <a:p>
            <a:pPr lvl="1" eaLnBrk="1" hangingPunct="1">
              <a:lnSpc>
                <a:spcPct val="90000"/>
              </a:lnSpc>
              <a:defRPr/>
            </a:pPr>
            <a:r>
              <a:rPr lang="en-US" altLang="en-US" dirty="0" smtClean="0">
                <a:solidFill>
                  <a:schemeClr val="bg2">
                    <a:lumMod val="20000"/>
                    <a:lumOff val="80000"/>
                  </a:schemeClr>
                </a:solidFill>
              </a:rPr>
              <a:t>Ensure long-term consistency with QA scheme</a:t>
            </a:r>
          </a:p>
          <a:p>
            <a:pPr lvl="2" eaLnBrk="1" hangingPunct="1">
              <a:lnSpc>
                <a:spcPct val="90000"/>
              </a:lnSpc>
              <a:defRPr/>
            </a:pPr>
            <a:r>
              <a:rPr lang="en-US" altLang="en-US" dirty="0" smtClean="0">
                <a:solidFill>
                  <a:schemeClr val="bg1"/>
                </a:solidFill>
              </a:rPr>
              <a:t>Foundations developed by Dave Keeling in 1950s</a:t>
            </a:r>
          </a:p>
        </p:txBody>
      </p:sp>
      <p:sp>
        <p:nvSpPr>
          <p:cNvPr id="81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5EC021-E31A-4FA3-9318-FFA1E5AAB7B0}" type="slidenum">
              <a:rPr lang="en-US" altLang="en-US" sz="1800" smtClean="0">
                <a:solidFill>
                  <a:schemeClr val="bg1"/>
                </a:solidFill>
              </a:rPr>
              <a:pPr>
                <a:spcBef>
                  <a:spcPct val="0"/>
                </a:spcBef>
                <a:buFontTx/>
                <a:buNone/>
              </a:pPr>
              <a:t>3</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78A1F2-4AD5-43BD-A9E4-37DBF2D2911E}" type="slidenum">
              <a:rPr lang="en-US" altLang="en-US" sz="1800" smtClean="0">
                <a:solidFill>
                  <a:schemeClr val="bg1"/>
                </a:solidFill>
              </a:rPr>
              <a:pPr>
                <a:spcBef>
                  <a:spcPct val="0"/>
                </a:spcBef>
                <a:buFontTx/>
                <a:buNone/>
              </a:pPr>
              <a:t>4</a:t>
            </a:fld>
            <a:endParaRPr lang="en-US" altLang="en-US" sz="1800" smtClean="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34" t="3148" r="2164" b="3703"/>
          <a:stretch/>
        </p:blipFill>
        <p:spPr>
          <a:xfrm>
            <a:off x="1828800" y="215900"/>
            <a:ext cx="8496300" cy="6388100"/>
          </a:xfrm>
          <a:prstGeom prst="rect">
            <a:avLst/>
          </a:prstGeom>
        </p:spPr>
      </p:pic>
      <p:sp>
        <p:nvSpPr>
          <p:cNvPr id="3" name="TextBox 2"/>
          <p:cNvSpPr txBox="1"/>
          <p:nvPr/>
        </p:nvSpPr>
        <p:spPr>
          <a:xfrm rot="16200000">
            <a:off x="355603" y="2855267"/>
            <a:ext cx="3594100" cy="461665"/>
          </a:xfrm>
          <a:prstGeom prst="rect">
            <a:avLst/>
          </a:prstGeom>
          <a:solidFill>
            <a:schemeClr val="bg1"/>
          </a:solidFill>
        </p:spPr>
        <p:txBody>
          <a:bodyPr wrap="square" rtlCol="0">
            <a:spAutoFit/>
          </a:bodyPr>
          <a:lstStyle/>
          <a:p>
            <a:pPr algn="ctr"/>
            <a:r>
              <a:rPr lang="en-US" sz="2400" b="1" dirty="0" smtClean="0"/>
              <a:t>CO</a:t>
            </a:r>
            <a:r>
              <a:rPr lang="en-US" sz="2400" b="1" baseline="-25000" dirty="0" smtClean="0"/>
              <a:t>2</a:t>
            </a:r>
            <a:r>
              <a:rPr lang="en-US" sz="2400" b="1" dirty="0" smtClean="0"/>
              <a:t> (ppm)</a:t>
            </a:r>
            <a:endParaRPr lang="en-US" sz="2400" b="1" dirty="0"/>
          </a:p>
        </p:txBody>
      </p:sp>
      <p:sp>
        <p:nvSpPr>
          <p:cNvPr id="4" name="TextBox 3"/>
          <p:cNvSpPr txBox="1"/>
          <p:nvPr/>
        </p:nvSpPr>
        <p:spPr>
          <a:xfrm>
            <a:off x="3314700" y="2146300"/>
            <a:ext cx="3924300" cy="738664"/>
          </a:xfrm>
          <a:prstGeom prst="rect">
            <a:avLst/>
          </a:prstGeom>
          <a:noFill/>
        </p:spPr>
        <p:txBody>
          <a:bodyPr wrap="square" rtlCol="0">
            <a:spAutoFit/>
          </a:bodyPr>
          <a:lstStyle/>
          <a:p>
            <a:r>
              <a:rPr lang="en-US" sz="2400" dirty="0" smtClean="0">
                <a:solidFill>
                  <a:srgbClr val="C00000"/>
                </a:solidFill>
              </a:rPr>
              <a:t>Updated monthly:</a:t>
            </a:r>
          </a:p>
          <a:p>
            <a:r>
              <a:rPr lang="en-US" dirty="0" smtClean="0">
                <a:solidFill>
                  <a:srgbClr val="C00000"/>
                </a:solidFill>
              </a:rPr>
              <a:t>www.esrl.noaa.gov/gmd/ccgg/trends/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l="6306" t="5414" r="8800" b="3342"/>
          <a:stretch>
            <a:fillRect/>
          </a:stretch>
        </p:blipFill>
        <p:spPr bwMode="auto">
          <a:xfrm>
            <a:off x="318640" y="134938"/>
            <a:ext cx="5486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p:cNvPicPr>
          <p:nvPr/>
        </p:nvPicPr>
        <p:blipFill>
          <a:blip r:embed="rId4">
            <a:extLst>
              <a:ext uri="{28A0092B-C50C-407E-A947-70E740481C1C}">
                <a14:useLocalDpi xmlns:a14="http://schemas.microsoft.com/office/drawing/2010/main" val="0"/>
              </a:ext>
            </a:extLst>
          </a:blip>
          <a:srcRect l="4434" t="5014" r="8936" b="3342"/>
          <a:stretch>
            <a:fillRect/>
          </a:stretch>
        </p:blipFill>
        <p:spPr bwMode="auto">
          <a:xfrm>
            <a:off x="6288977" y="160338"/>
            <a:ext cx="5486400"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725488" y="4491038"/>
            <a:ext cx="110410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800" dirty="0" smtClean="0">
                <a:solidFill>
                  <a:srgbClr val="FFFF00"/>
                </a:solidFill>
              </a:rPr>
              <a:t>Latitude gradient constrains budgets of emissions and sinks:</a:t>
            </a:r>
          </a:p>
          <a:p>
            <a:pPr>
              <a:spcBef>
                <a:spcPct val="0"/>
              </a:spcBef>
              <a:buFontTx/>
              <a:buNone/>
              <a:defRPr/>
            </a:pPr>
            <a:r>
              <a:rPr lang="en-US" altLang="en-US" sz="2400" dirty="0" smtClean="0">
                <a:solidFill>
                  <a:srgbClr val="FFFF00"/>
                </a:solidFill>
              </a:rPr>
              <a:t>	</a:t>
            </a:r>
            <a:r>
              <a:rPr lang="en-US" altLang="en-US" sz="2400" dirty="0" smtClean="0">
                <a:solidFill>
                  <a:schemeClr val="bg2">
                    <a:lumMod val="40000"/>
                    <a:lumOff val="60000"/>
                  </a:schemeClr>
                </a:solidFill>
              </a:rPr>
              <a:t>Tans et al., 1990: NH terrestrial carbon sink</a:t>
            </a:r>
          </a:p>
          <a:p>
            <a:pPr>
              <a:spcBef>
                <a:spcPct val="0"/>
              </a:spcBef>
              <a:buFontTx/>
              <a:buNone/>
              <a:defRPr/>
            </a:pPr>
            <a:r>
              <a:rPr lang="en-US" altLang="en-US" sz="2400" dirty="0" smtClean="0">
                <a:solidFill>
                  <a:schemeClr val="bg2">
                    <a:lumMod val="40000"/>
                    <a:lumOff val="60000"/>
                  </a:schemeClr>
                </a:solidFill>
              </a:rPr>
              <a:t>	Fung et al., 1991: Less HNH, greater tropical CH</a:t>
            </a:r>
            <a:r>
              <a:rPr lang="en-US" altLang="en-US" sz="2400" baseline="-25000" dirty="0" smtClean="0">
                <a:solidFill>
                  <a:schemeClr val="bg2">
                    <a:lumMod val="40000"/>
                    <a:lumOff val="60000"/>
                  </a:schemeClr>
                </a:solidFill>
              </a:rPr>
              <a:t>4</a:t>
            </a:r>
            <a:r>
              <a:rPr lang="en-US" altLang="en-US" sz="2400" dirty="0" smtClean="0">
                <a:solidFill>
                  <a:schemeClr val="bg2">
                    <a:lumMod val="40000"/>
                    <a:lumOff val="60000"/>
                  </a:schemeClr>
                </a:solidFill>
              </a:rPr>
              <a:t> emissions</a:t>
            </a:r>
          </a:p>
        </p:txBody>
      </p:sp>
      <p:sp>
        <p:nvSpPr>
          <p:cNvPr id="14341" name="Slide Number Placeholder 1"/>
          <p:cNvSpPr>
            <a:spLocks noGrp="1"/>
          </p:cNvSpPr>
          <p:nvPr>
            <p:ph type="sldNum" sz="quarter" idx="12"/>
          </p:nvPr>
        </p:nvSpPr>
        <p:spPr>
          <a:xfrm>
            <a:off x="11066463" y="6248400"/>
            <a:ext cx="59213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40B7DD-6D42-4046-952B-6F5D1072430E}" type="slidenum">
              <a:rPr lang="en-US" altLang="en-US" sz="1800" smtClean="0">
                <a:solidFill>
                  <a:schemeClr val="bg1"/>
                </a:solidFill>
              </a:rPr>
              <a:pPr>
                <a:spcBef>
                  <a:spcPct val="0"/>
                </a:spcBef>
                <a:buFontTx/>
                <a:buNone/>
              </a:pPr>
              <a:t>5</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31813"/>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2713038" y="98425"/>
            <a:ext cx="676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FF00"/>
                </a:solidFill>
              </a:rPr>
              <a:t>SF</a:t>
            </a:r>
            <a:r>
              <a:rPr lang="en-US" altLang="en-US" sz="2400" baseline="-25000">
                <a:solidFill>
                  <a:srgbClr val="FFFF00"/>
                </a:solidFill>
              </a:rPr>
              <a:t>6</a:t>
            </a:r>
            <a:r>
              <a:rPr lang="en-US" altLang="en-US" sz="2400">
                <a:solidFill>
                  <a:srgbClr val="FFFF00"/>
                </a:solidFill>
              </a:rPr>
              <a:t>: Test Model Transport</a:t>
            </a:r>
          </a:p>
        </p:txBody>
      </p:sp>
      <p:sp>
        <p:nvSpPr>
          <p:cNvPr id="16388" name="TextBox 3"/>
          <p:cNvSpPr txBox="1">
            <a:spLocks noChangeArrowheads="1"/>
          </p:cNvSpPr>
          <p:nvPr/>
        </p:nvSpPr>
        <p:spPr bwMode="auto">
          <a:xfrm>
            <a:off x="2151856" y="6311900"/>
            <a:ext cx="788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66FFFF"/>
                </a:solidFill>
              </a:rPr>
              <a:t>Peters et al., JGR, 2004; </a:t>
            </a:r>
            <a:r>
              <a:rPr lang="en-US" altLang="en-US" sz="2000" dirty="0" err="1">
                <a:solidFill>
                  <a:srgbClr val="66FFFF"/>
                </a:solidFill>
              </a:rPr>
              <a:t>Basu</a:t>
            </a:r>
            <a:r>
              <a:rPr lang="en-US" altLang="en-US" sz="2000" dirty="0">
                <a:solidFill>
                  <a:srgbClr val="66FFFF"/>
                </a:solidFill>
              </a:rPr>
              <a:t> et al., ACP, 2016.</a:t>
            </a:r>
          </a:p>
        </p:txBody>
      </p:sp>
      <p:sp>
        <p:nvSpPr>
          <p:cNvPr id="163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E89286-DE1E-40E2-BA21-1189D609661A}" type="slidenum">
              <a:rPr lang="en-US" altLang="en-US" sz="1800" smtClean="0">
                <a:solidFill>
                  <a:schemeClr val="bg1"/>
                </a:solidFill>
              </a:rPr>
              <a:pPr>
                <a:spcBef>
                  <a:spcPct val="0"/>
                </a:spcBef>
                <a:buFontTx/>
                <a:buNone/>
              </a:pPr>
              <a:t>6</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5486400" cy="401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0"/>
            <a:ext cx="5486400" cy="401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1350" y="4257675"/>
            <a:ext cx="10958513" cy="1939925"/>
          </a:xfrm>
          <a:prstGeom prst="rect">
            <a:avLst/>
          </a:prstGeom>
          <a:noFill/>
        </p:spPr>
        <p:txBody>
          <a:bodyPr>
            <a:spAutoFit/>
          </a:bodyPr>
          <a:lstStyle/>
          <a:p>
            <a:pPr>
              <a:defRPr/>
            </a:pPr>
            <a:r>
              <a:rPr lang="en-US" sz="2400" dirty="0">
                <a:solidFill>
                  <a:srgbClr val="FFFF00"/>
                </a:solidFill>
              </a:rPr>
              <a:t>Calculation of global and zonal surface means:</a:t>
            </a:r>
          </a:p>
          <a:p>
            <a:pPr>
              <a:defRPr/>
            </a:pPr>
            <a:r>
              <a:rPr lang="en-US" sz="2400" dirty="0">
                <a:solidFill>
                  <a:srgbClr val="FFFF00"/>
                </a:solidFill>
              </a:rPr>
              <a:t>	</a:t>
            </a:r>
            <a:r>
              <a:rPr lang="en-US" sz="2400" dirty="0">
                <a:solidFill>
                  <a:schemeClr val="bg2">
                    <a:lumMod val="40000"/>
                    <a:lumOff val="60000"/>
                  </a:schemeClr>
                </a:solidFill>
              </a:rPr>
              <a:t>NOAA global trends web pages (Organizations, e.g., 2º Institute)</a:t>
            </a:r>
          </a:p>
          <a:p>
            <a:pPr>
              <a:defRPr/>
            </a:pPr>
            <a:r>
              <a:rPr lang="en-US" sz="2400" dirty="0">
                <a:solidFill>
                  <a:schemeClr val="bg2">
                    <a:lumMod val="40000"/>
                    <a:lumOff val="60000"/>
                  </a:schemeClr>
                </a:solidFill>
              </a:rPr>
              <a:t>	Assessments (e.g., IPCC)</a:t>
            </a:r>
          </a:p>
          <a:p>
            <a:pPr>
              <a:defRPr/>
            </a:pPr>
            <a:r>
              <a:rPr lang="en-US" sz="2400" dirty="0">
                <a:solidFill>
                  <a:schemeClr val="bg2">
                    <a:lumMod val="40000"/>
                    <a:lumOff val="60000"/>
                  </a:schemeClr>
                </a:solidFill>
              </a:rPr>
              <a:t>	AGGI (Radiative forcing)</a:t>
            </a:r>
          </a:p>
          <a:p>
            <a:pPr>
              <a:defRPr/>
            </a:pPr>
            <a:r>
              <a:rPr lang="en-US" sz="2400" dirty="0">
                <a:solidFill>
                  <a:schemeClr val="bg2">
                    <a:lumMod val="40000"/>
                    <a:lumOff val="60000"/>
                  </a:schemeClr>
                </a:solidFill>
              </a:rPr>
              <a:t>	Peer-reviewed global GHG budget </a:t>
            </a:r>
            <a:r>
              <a:rPr lang="en-US" sz="2400" dirty="0" smtClean="0">
                <a:solidFill>
                  <a:schemeClr val="bg2">
                    <a:lumMod val="40000"/>
                    <a:lumOff val="60000"/>
                  </a:schemeClr>
                </a:solidFill>
              </a:rPr>
              <a:t>analyses with mass-balance</a:t>
            </a:r>
            <a:endParaRPr lang="en-US" sz="2400" dirty="0">
              <a:solidFill>
                <a:schemeClr val="bg2">
                  <a:lumMod val="40000"/>
                  <a:lumOff val="60000"/>
                </a:schemeClr>
              </a:solidFill>
            </a:endParaRPr>
          </a:p>
        </p:txBody>
      </p:sp>
      <p:sp>
        <p:nvSpPr>
          <p:cNvPr id="1843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C5ED66-9A25-45EB-A29B-8037D6586C04}" type="slidenum">
              <a:rPr lang="en-US" altLang="en-US" sz="1800" smtClean="0">
                <a:solidFill>
                  <a:schemeClr val="bg1"/>
                </a:solidFill>
              </a:rPr>
              <a:pPr>
                <a:spcBef>
                  <a:spcPct val="0"/>
                </a:spcBef>
                <a:buFontTx/>
                <a:buNone/>
              </a:pPr>
              <a:t>7</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3357563" y="6299200"/>
            <a:ext cx="6405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FFFF00"/>
                </a:solidFill>
              </a:rPr>
              <a:t>Based on update of Ballantyne et al., Nature, 2012.</a:t>
            </a:r>
          </a:p>
        </p:txBody>
      </p:sp>
      <p:pic>
        <p:nvPicPr>
          <p:cNvPr id="20483" name="Picture 3"/>
          <p:cNvPicPr>
            <a:picLocks noChangeAspect="1"/>
          </p:cNvPicPr>
          <p:nvPr/>
        </p:nvPicPr>
        <p:blipFill>
          <a:blip r:embed="rId3">
            <a:extLst>
              <a:ext uri="{28A0092B-C50C-407E-A947-70E740481C1C}">
                <a14:useLocalDpi xmlns:a14="http://schemas.microsoft.com/office/drawing/2010/main" val="0"/>
              </a:ext>
            </a:extLst>
          </a:blip>
          <a:srcRect l="3033" t="6470" r="3226" b="3043"/>
          <a:stretch>
            <a:fillRect/>
          </a:stretch>
        </p:blipFill>
        <p:spPr bwMode="auto">
          <a:xfrm>
            <a:off x="495300" y="112713"/>
            <a:ext cx="10972800" cy="5997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9131300" y="3111500"/>
            <a:ext cx="1887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rPr>
              <a:t>~45% of FF</a:t>
            </a:r>
          </a:p>
        </p:txBody>
      </p:sp>
      <p:sp>
        <p:nvSpPr>
          <p:cNvPr id="2048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5831C3-8778-4BAE-9E0B-DFDC4D27A8E4}" type="slidenum">
              <a:rPr lang="en-US" altLang="en-US" sz="1800" smtClean="0">
                <a:solidFill>
                  <a:schemeClr val="bg1"/>
                </a:solidFill>
              </a:rPr>
              <a:pPr>
                <a:spcBef>
                  <a:spcPct val="0"/>
                </a:spcBef>
                <a:buFontTx/>
                <a:buNone/>
              </a:pPr>
              <a:t>8</a:t>
            </a:fld>
            <a:endParaRPr lang="en-US" altLang="en-US" sz="180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26" t="4040" r="1682" b="4617"/>
          <a:stretch/>
        </p:blipFill>
        <p:spPr>
          <a:xfrm rot="16200000">
            <a:off x="3324412" y="-1720706"/>
            <a:ext cx="5543176" cy="9144000"/>
          </a:xfrm>
          <a:prstGeom prst="rect">
            <a:avLst/>
          </a:prstGeom>
          <a:solidFill>
            <a:schemeClr val="bg1"/>
          </a:solidFill>
        </p:spPr>
      </p:pic>
      <p:sp>
        <p:nvSpPr>
          <p:cNvPr id="2" name="Slide Number Placeholder 1"/>
          <p:cNvSpPr>
            <a:spLocks noGrp="1"/>
          </p:cNvSpPr>
          <p:nvPr>
            <p:ph type="sldNum" sz="quarter" idx="12"/>
          </p:nvPr>
        </p:nvSpPr>
        <p:spPr/>
        <p:txBody>
          <a:bodyPr/>
          <a:lstStyle/>
          <a:p>
            <a:pPr>
              <a:defRPr/>
            </a:pPr>
            <a:fld id="{4F50415C-F21D-457A-B884-6F57DDD05D1A}" type="slidenum">
              <a:rPr lang="en-US" altLang="en-US" smtClean="0"/>
              <a:pPr>
                <a:defRPr/>
              </a:pPr>
              <a:t>9</a:t>
            </a:fld>
            <a:endParaRPr lang="en-US" altLang="en-US" dirty="0"/>
          </a:p>
        </p:txBody>
      </p:sp>
      <p:sp>
        <p:nvSpPr>
          <p:cNvPr id="4" name="TextBox 3"/>
          <p:cNvSpPr txBox="1"/>
          <p:nvPr/>
        </p:nvSpPr>
        <p:spPr>
          <a:xfrm>
            <a:off x="3410875" y="463325"/>
            <a:ext cx="4594937" cy="400110"/>
          </a:xfrm>
          <a:prstGeom prst="rect">
            <a:avLst/>
          </a:prstGeom>
          <a:noFill/>
        </p:spPr>
        <p:txBody>
          <a:bodyPr wrap="square" rtlCol="0">
            <a:spAutoFit/>
          </a:bodyPr>
          <a:lstStyle/>
          <a:p>
            <a:r>
              <a:rPr lang="en-US" sz="2000" dirty="0" smtClean="0">
                <a:solidFill>
                  <a:srgbClr val="C00000"/>
                </a:solidFill>
              </a:rPr>
              <a:t>Globally averaged CH</a:t>
            </a:r>
            <a:r>
              <a:rPr lang="en-US" sz="2000" baseline="-25000" dirty="0" smtClean="0">
                <a:solidFill>
                  <a:srgbClr val="C00000"/>
                </a:solidFill>
              </a:rPr>
              <a:t>4</a:t>
            </a:r>
            <a:r>
              <a:rPr lang="en-US" sz="2000" dirty="0" smtClean="0">
                <a:solidFill>
                  <a:srgbClr val="C00000"/>
                </a:solidFill>
              </a:rPr>
              <a:t> and </a:t>
            </a:r>
            <a:r>
              <a:rPr lang="el-GR" sz="2000" dirty="0" smtClean="0">
                <a:solidFill>
                  <a:srgbClr val="C00000"/>
                </a:solidFill>
              </a:rPr>
              <a:t>δ</a:t>
            </a:r>
            <a:r>
              <a:rPr lang="en-US" sz="2000" baseline="30000" dirty="0" smtClean="0">
                <a:solidFill>
                  <a:srgbClr val="C00000"/>
                </a:solidFill>
              </a:rPr>
              <a:t>13</a:t>
            </a:r>
            <a:r>
              <a:rPr lang="en-US" sz="2000" dirty="0" smtClean="0">
                <a:solidFill>
                  <a:srgbClr val="C00000"/>
                </a:solidFill>
              </a:rPr>
              <a:t>C(CH</a:t>
            </a:r>
            <a:r>
              <a:rPr lang="en-US" sz="2000" baseline="-25000" dirty="0" smtClean="0">
                <a:solidFill>
                  <a:srgbClr val="C00000"/>
                </a:solidFill>
              </a:rPr>
              <a:t>4</a:t>
            </a:r>
            <a:r>
              <a:rPr lang="en-US" sz="2000" dirty="0" smtClean="0">
                <a:solidFill>
                  <a:srgbClr val="C00000"/>
                </a:solidFill>
              </a:rPr>
              <a:t>)</a:t>
            </a:r>
            <a:endParaRPr lang="en-US" sz="2000" dirty="0">
              <a:solidFill>
                <a:srgbClr val="C00000"/>
              </a:solidFill>
            </a:endParaRPr>
          </a:p>
        </p:txBody>
      </p:sp>
      <p:sp>
        <p:nvSpPr>
          <p:cNvPr id="5" name="TextBox 4"/>
          <p:cNvSpPr txBox="1"/>
          <p:nvPr/>
        </p:nvSpPr>
        <p:spPr>
          <a:xfrm>
            <a:off x="4015487" y="4170208"/>
            <a:ext cx="2785209" cy="369332"/>
          </a:xfrm>
          <a:prstGeom prst="rect">
            <a:avLst/>
          </a:prstGeom>
          <a:noFill/>
        </p:spPr>
        <p:txBody>
          <a:bodyPr wrap="square" rtlCol="0">
            <a:spAutoFit/>
          </a:bodyPr>
          <a:lstStyle/>
          <a:p>
            <a:r>
              <a:rPr lang="en-US" b="1" dirty="0" smtClean="0">
                <a:solidFill>
                  <a:srgbClr val="C00000"/>
                </a:solidFill>
              </a:rPr>
              <a:t>Sylvia Michel, INSTAAR</a:t>
            </a:r>
            <a:endParaRPr lang="en-US" b="1" dirty="0">
              <a:solidFill>
                <a:srgbClr val="C00000"/>
              </a:solidFill>
            </a:endParaRPr>
          </a:p>
        </p:txBody>
      </p:sp>
      <p:sp>
        <p:nvSpPr>
          <p:cNvPr id="6" name="TextBox 5"/>
          <p:cNvSpPr txBox="1"/>
          <p:nvPr/>
        </p:nvSpPr>
        <p:spPr>
          <a:xfrm>
            <a:off x="715759" y="5749054"/>
            <a:ext cx="10434462" cy="830997"/>
          </a:xfrm>
          <a:prstGeom prst="rect">
            <a:avLst/>
          </a:prstGeom>
          <a:noFill/>
        </p:spPr>
        <p:txBody>
          <a:bodyPr wrap="square" rtlCol="0">
            <a:spAutoFit/>
          </a:bodyPr>
          <a:lstStyle/>
          <a:p>
            <a:r>
              <a:rPr lang="en-US" sz="2400" dirty="0" smtClean="0">
                <a:solidFill>
                  <a:srgbClr val="FFFF00"/>
                </a:solidFill>
              </a:rPr>
              <a:t>Scenario most consistent with observations: Increased </a:t>
            </a:r>
            <a:r>
              <a:rPr lang="en-US" sz="2400" dirty="0">
                <a:solidFill>
                  <a:srgbClr val="FFFF00"/>
                </a:solidFill>
              </a:rPr>
              <a:t>emissions from microbial sources, especially in the </a:t>
            </a:r>
            <a:r>
              <a:rPr lang="en-US" sz="2400" dirty="0" smtClean="0">
                <a:solidFill>
                  <a:srgbClr val="FFFF00"/>
                </a:solidFill>
              </a:rPr>
              <a:t>tropics.</a:t>
            </a:r>
            <a:endParaRPr lang="en-US" sz="2400" dirty="0">
              <a:solidFill>
                <a:srgbClr val="FFFF00"/>
              </a:solidFill>
            </a:endParaRPr>
          </a:p>
        </p:txBody>
      </p:sp>
    </p:spTree>
    <p:extLst>
      <p:ext uri="{BB962C8B-B14F-4D97-AF65-F5344CB8AC3E}">
        <p14:creationId xmlns:p14="http://schemas.microsoft.com/office/powerpoint/2010/main" val="118908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107305</TotalTime>
  <Words>1610</Words>
  <Application>Microsoft Office PowerPoint</Application>
  <PresentationFormat>Widescreen</PresentationFormat>
  <Paragraphs>184</Paragraphs>
  <Slides>26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Constraining Large-Scale GHG Budgets with Atmospheric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NOAA/ESRL/GMD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Monitoring: Trends and Distributions of CO2 and CH4</dc:title>
  <dc:creator>Edward Dlugokencky</dc:creator>
  <cp:lastModifiedBy>Ed Dlugokencky</cp:lastModifiedBy>
  <cp:revision>390</cp:revision>
  <cp:lastPrinted>2018-05-11T22:21:36Z</cp:lastPrinted>
  <dcterms:created xsi:type="dcterms:W3CDTF">2008-01-09T16:44:29Z</dcterms:created>
  <dcterms:modified xsi:type="dcterms:W3CDTF">2018-08-02T20:46:01Z</dcterms:modified>
</cp:coreProperties>
</file>