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7"/>
  </p:notesMasterIdLst>
  <p:handoutMasterIdLst>
    <p:handoutMasterId r:id="rId68"/>
  </p:handoutMasterIdLst>
  <p:sldIdLst>
    <p:sldId id="256" r:id="rId2"/>
    <p:sldId id="369" r:id="rId3"/>
    <p:sldId id="328" r:id="rId4"/>
    <p:sldId id="354" r:id="rId5"/>
    <p:sldId id="308" r:id="rId6"/>
    <p:sldId id="352" r:id="rId7"/>
    <p:sldId id="371" r:id="rId8"/>
    <p:sldId id="332" r:id="rId9"/>
    <p:sldId id="326" r:id="rId10"/>
    <p:sldId id="319" r:id="rId11"/>
    <p:sldId id="370" r:id="rId12"/>
    <p:sldId id="355" r:id="rId13"/>
    <p:sldId id="275" r:id="rId14"/>
    <p:sldId id="356" r:id="rId15"/>
    <p:sldId id="312" r:id="rId16"/>
    <p:sldId id="311" r:id="rId17"/>
    <p:sldId id="357" r:id="rId18"/>
    <p:sldId id="316" r:id="rId19"/>
    <p:sldId id="363" r:id="rId20"/>
    <p:sldId id="362" r:id="rId21"/>
    <p:sldId id="321" r:id="rId22"/>
    <p:sldId id="351" r:id="rId23"/>
    <p:sldId id="324" r:id="rId24"/>
    <p:sldId id="346" r:id="rId25"/>
    <p:sldId id="372" r:id="rId26"/>
    <p:sldId id="350" r:id="rId27"/>
    <p:sldId id="295" r:id="rId28"/>
    <p:sldId id="379" r:id="rId29"/>
    <p:sldId id="384" r:id="rId30"/>
    <p:sldId id="373" r:id="rId31"/>
    <p:sldId id="375" r:id="rId32"/>
    <p:sldId id="376" r:id="rId33"/>
    <p:sldId id="377" r:id="rId34"/>
    <p:sldId id="336" r:id="rId35"/>
    <p:sldId id="381" r:id="rId36"/>
    <p:sldId id="334" r:id="rId37"/>
    <p:sldId id="340" r:id="rId38"/>
    <p:sldId id="330" r:id="rId39"/>
    <p:sldId id="382" r:id="rId40"/>
    <p:sldId id="281" r:id="rId41"/>
    <p:sldId id="380" r:id="rId42"/>
    <p:sldId id="383" r:id="rId43"/>
    <p:sldId id="331" r:id="rId44"/>
    <p:sldId id="337" r:id="rId45"/>
    <p:sldId id="339" r:id="rId46"/>
    <p:sldId id="327" r:id="rId47"/>
    <p:sldId id="378" r:id="rId48"/>
    <p:sldId id="364" r:id="rId49"/>
    <p:sldId id="366" r:id="rId50"/>
    <p:sldId id="360" r:id="rId51"/>
    <p:sldId id="361" r:id="rId52"/>
    <p:sldId id="358" r:id="rId53"/>
    <p:sldId id="359" r:id="rId54"/>
    <p:sldId id="268" r:id="rId55"/>
    <p:sldId id="310" r:id="rId56"/>
    <p:sldId id="329" r:id="rId57"/>
    <p:sldId id="367" r:id="rId58"/>
    <p:sldId id="368" r:id="rId59"/>
    <p:sldId id="342" r:id="rId60"/>
    <p:sldId id="315" r:id="rId61"/>
    <p:sldId id="293" r:id="rId62"/>
    <p:sldId id="262" r:id="rId63"/>
    <p:sldId id="261" r:id="rId64"/>
    <p:sldId id="291" r:id="rId65"/>
    <p:sldId id="309" r:id="rId66"/>
  </p:sldIdLst>
  <p:sldSz cx="12192000" cy="6858000"/>
  <p:notesSz cx="9144000" cy="6858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B2B2B2"/>
    <a:srgbClr val="0000FF"/>
    <a:srgbClr val="FF66FF"/>
    <a:srgbClr val="969696"/>
    <a:srgbClr val="0066FF"/>
    <a:srgbClr val="FFF05D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7" autoAdjust="0"/>
    <p:restoredTop sz="82923" autoAdjust="0"/>
  </p:normalViewPr>
  <p:slideViewPr>
    <p:cSldViewPr>
      <p:cViewPr varScale="1">
        <p:scale>
          <a:sx n="69" d="100"/>
          <a:sy n="69" d="100"/>
        </p:scale>
        <p:origin x="-96" y="-15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39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7338"/>
    </p:cViewPr>
  </p:sorterViewPr>
  <p:notesViewPr>
    <p:cSldViewPr>
      <p:cViewPr varScale="1">
        <p:scale>
          <a:sx n="65" d="100"/>
          <a:sy n="65" d="100"/>
        </p:scale>
        <p:origin x="-2046" y="-114"/>
      </p:cViewPr>
      <p:guideLst>
        <p:guide orient="horz" pos="2160"/>
        <p:guide pos="288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3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730" tIns="44865" rIns="89730" bIns="44865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179484" y="0"/>
            <a:ext cx="3962400" cy="343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730" tIns="44865" rIns="89730" bIns="44865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58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513695"/>
            <a:ext cx="3962400" cy="343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730" tIns="44865" rIns="89730" bIns="44865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58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179484" y="6513695"/>
            <a:ext cx="3962400" cy="343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730" tIns="44865" rIns="89730" bIns="44865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4ADE5D7-210E-4D5B-9275-146002A2FDC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472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963228" cy="343135"/>
          </a:xfrm>
          <a:prstGeom prst="rect">
            <a:avLst/>
          </a:prstGeom>
        </p:spPr>
        <p:txBody>
          <a:bodyPr vert="horz" lIns="89730" tIns="44865" rIns="89730" bIns="4486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8703" y="0"/>
            <a:ext cx="3963228" cy="343135"/>
          </a:xfrm>
          <a:prstGeom prst="rect">
            <a:avLst/>
          </a:prstGeom>
        </p:spPr>
        <p:txBody>
          <a:bodyPr vert="horz" lIns="89730" tIns="44865" rIns="89730" bIns="44865" rtlCol="0"/>
          <a:lstStyle>
            <a:lvl1pPr algn="r">
              <a:defRPr sz="1200"/>
            </a:lvl1pPr>
          </a:lstStyle>
          <a:p>
            <a:fld id="{2659B039-7EBA-4D8A-96F0-B1FAD3BA0F03}" type="datetimeFigureOut">
              <a:rPr lang="en-US" smtClean="0"/>
              <a:t>5/7/2019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9730" tIns="44865" rIns="89730" bIns="4486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5228" y="3258019"/>
            <a:ext cx="7313544" cy="3085866"/>
          </a:xfrm>
          <a:prstGeom prst="rect">
            <a:avLst/>
          </a:prstGeom>
        </p:spPr>
        <p:txBody>
          <a:bodyPr vert="horz" lIns="89730" tIns="44865" rIns="89730" bIns="44865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6513695"/>
            <a:ext cx="3963228" cy="343135"/>
          </a:xfrm>
          <a:prstGeom prst="rect">
            <a:avLst/>
          </a:prstGeom>
        </p:spPr>
        <p:txBody>
          <a:bodyPr vert="horz" lIns="89730" tIns="44865" rIns="89730" bIns="4486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8703" y="6513695"/>
            <a:ext cx="3963228" cy="343135"/>
          </a:xfrm>
          <a:prstGeom prst="rect">
            <a:avLst/>
          </a:prstGeom>
        </p:spPr>
        <p:txBody>
          <a:bodyPr vert="horz" lIns="89730" tIns="44865" rIns="89730" bIns="44865" rtlCol="0" anchor="b"/>
          <a:lstStyle>
            <a:lvl1pPr algn="r">
              <a:defRPr sz="1200"/>
            </a:lvl1pPr>
          </a:lstStyle>
          <a:p>
            <a:fld id="{0E6519B8-6320-45BE-A587-DC96BA0ED4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3445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Historically, have a problem with BU vs TD budget. BU not consistent with PI budget; suggests XCH4 much greater (1130 ppb) if lifetime about same as today, or lifetime on order 5.7 </a:t>
            </a:r>
            <a:r>
              <a:rPr lang="en-US" dirty="0" err="1" smtClean="0"/>
              <a:t>yr</a:t>
            </a:r>
            <a:r>
              <a:rPr lang="en-US" dirty="0" smtClean="0"/>
              <a:t> (to</a:t>
            </a:r>
            <a:r>
              <a:rPr lang="en-US" baseline="0" dirty="0" smtClean="0"/>
              <a:t> match </a:t>
            </a:r>
            <a:r>
              <a:rPr lang="en-US" baseline="0" dirty="0" err="1" smtClean="0"/>
              <a:t>obs</a:t>
            </a:r>
            <a:r>
              <a:rPr lang="en-US" baseline="0" dirty="0" smtClean="0"/>
              <a:t> from ice core),</a:t>
            </a:r>
            <a:r>
              <a:rPr lang="en-US" dirty="0" smtClean="0"/>
              <a:t> which seems unreasonably small. Difficult to say with certainty.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6519B8-6320-45BE-A587-DC96BA0ED48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6647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6519B8-6320-45BE-A587-DC96BA0ED48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5379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6519B8-6320-45BE-A587-DC96BA0ED48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6223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6519B8-6320-45BE-A587-DC96BA0ED48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9813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Only 1 impact of many; exclude subsequent </a:t>
            </a:r>
            <a:r>
              <a:rPr lang="en-US" dirty="0" err="1" smtClean="0"/>
              <a:t>dec</a:t>
            </a:r>
            <a:r>
              <a:rPr lang="en-US" dirty="0" smtClean="0"/>
              <a:t> in </a:t>
            </a:r>
            <a:r>
              <a:rPr lang="en-US" dirty="0" err="1" smtClean="0"/>
              <a:t>strat</a:t>
            </a:r>
            <a:r>
              <a:rPr lang="en-US" dirty="0" smtClean="0"/>
              <a:t> O3, which</a:t>
            </a:r>
            <a:r>
              <a:rPr lang="en-US" baseline="0" dirty="0" smtClean="0"/>
              <a:t> made CH4’s lifetime smaller, impact of T-sensitive processes (WL emissions, T-dependence of rate coefficient and trop water, which affects OH primary production). Also somewhat coincident with economic collapse of </a:t>
            </a:r>
            <a:r>
              <a:rPr lang="en-US" baseline="0" dirty="0" err="1" smtClean="0"/>
              <a:t>fSU</a:t>
            </a:r>
            <a:r>
              <a:rPr lang="en-US" baseline="0" dirty="0" smtClean="0"/>
              <a:t>.… </a:t>
            </a:r>
          </a:p>
          <a:p>
            <a:r>
              <a:rPr lang="en-US" dirty="0"/>
              <a:t>Other changes would have had impacts too: Decreases in stratospheric O</a:t>
            </a:r>
            <a:r>
              <a:rPr lang="en-US" baseline="-25000" dirty="0"/>
              <a:t>3</a:t>
            </a:r>
            <a:r>
              <a:rPr lang="en-US" dirty="0"/>
              <a:t> from heterogeneous chemistry involving the aerosols would have cancelled some of the decrease by direct absorption alone. Cooling after the eruption, about 0.6°C, would have affected the rate coefficient for OH + CH</a:t>
            </a:r>
            <a:r>
              <a:rPr lang="en-US" baseline="-25000" dirty="0"/>
              <a:t>4</a:t>
            </a:r>
            <a:r>
              <a:rPr lang="en-US" dirty="0"/>
              <a:t> (~2%/degree) as would changes in H</a:t>
            </a:r>
            <a:r>
              <a:rPr lang="en-US" baseline="-25000" dirty="0"/>
              <a:t>2</a:t>
            </a:r>
            <a:r>
              <a:rPr lang="en-US" dirty="0"/>
              <a:t>O as water responded following the </a:t>
            </a:r>
            <a:r>
              <a:rPr lang="en-US" dirty="0" err="1"/>
              <a:t>Clausius</a:t>
            </a:r>
            <a:r>
              <a:rPr lang="en-US" dirty="0"/>
              <a:t> </a:t>
            </a:r>
            <a:r>
              <a:rPr lang="en-US" dirty="0" err="1"/>
              <a:t>Clapyron</a:t>
            </a:r>
            <a:r>
              <a:rPr lang="en-US" dirty="0"/>
              <a:t> equation (~7%/degree) affect primary OH production. Cooling would have also affected emissions from WLs, which are sensitive to 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6519B8-6320-45BE-A587-DC96BA0ED48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5116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6519B8-6320-45BE-A587-DC96BA0ED48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1981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6519B8-6320-45BE-A587-DC96BA0ED48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8007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6519B8-6320-45BE-A587-DC96BA0ED48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3158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6519B8-6320-45BE-A587-DC96BA0ED48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5857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6519B8-6320-45BE-A587-DC96BA0ED48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607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EDGAR 4.3.2 – open triangles are v4.2. Average 1984-2006=544.33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Tg</a:t>
            </a:r>
            <a:r>
              <a:rPr lang="en-US" baseline="0" dirty="0" smtClean="0"/>
              <a:t> CH4/</a:t>
            </a:r>
            <a:r>
              <a:rPr lang="en-US" baseline="0" dirty="0" err="1" smtClean="0"/>
              <a:t>yr</a:t>
            </a:r>
            <a:r>
              <a:rPr lang="en-US" baseline="0" dirty="0" smtClean="0"/>
              <a:t>; 2007-2013=562.44 </a:t>
            </a:r>
            <a:r>
              <a:rPr lang="en-US" baseline="0" dirty="0" err="1" smtClean="0"/>
              <a:t>Tg</a:t>
            </a:r>
            <a:r>
              <a:rPr lang="en-US" baseline="0" dirty="0" smtClean="0"/>
              <a:t> CH4/</a:t>
            </a:r>
            <a:r>
              <a:rPr lang="en-US" baseline="0" dirty="0" err="1" smtClean="0"/>
              <a:t>yr</a:t>
            </a:r>
            <a:r>
              <a:rPr lang="en-US" baseline="0" dirty="0" smtClean="0"/>
              <a:t>; 2014-2018=586.30 </a:t>
            </a:r>
            <a:r>
              <a:rPr lang="en-US" baseline="0" dirty="0" err="1" smtClean="0"/>
              <a:t>Tg</a:t>
            </a:r>
            <a:r>
              <a:rPr lang="en-US" baseline="0" dirty="0" smtClean="0"/>
              <a:t> CH4/yr.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6519B8-6320-45BE-A587-DC96BA0ED48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0887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6519B8-6320-45BE-A587-DC96BA0ED48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4217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Summary of global</a:t>
            </a:r>
            <a:r>
              <a:rPr lang="en-US" baseline="0" dirty="0" smtClean="0"/>
              <a:t> long-term CH4 observations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6519B8-6320-45BE-A587-DC96BA0ED48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3592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2A9991-ECA2-4B08-B23C-B56CFB52D7C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5220BA-5F18-4924-ABE5-F5E71C7BA76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EE5E7E-04F2-479B-AE7E-C32F903D708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899360-E377-4FFE-94AA-65F9BCB3491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01ABE6-3EED-47F0-838B-EF739B2606C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C18E49-FCC3-431E-8A55-97627B35AE2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619378-DA4B-4EE8-80D9-5D18D8D8B2A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BFDCC0-B095-4E66-A32C-8590F08BF22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4A36E1-D278-4B31-B864-9B1DE1F1F95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B1A563-EFA9-4354-81B1-A72EB71D6C6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DAE826-B6B1-4214-966A-D4D596D8F2B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B07877D-37E0-4967-A291-A700D196CA77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9.wmf"/><Relationship Id="rId4" Type="http://schemas.openxmlformats.org/officeDocument/2006/relationships/oleObject" Target="../embeddings/oleObject1.bin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tiff"/><Relationship Id="rId2" Type="http://schemas.openxmlformats.org/officeDocument/2006/relationships/image" Target="../media/image54.tiff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838201"/>
            <a:ext cx="10972800" cy="1904999"/>
          </a:xfrm>
        </p:spPr>
        <p:txBody>
          <a:bodyPr/>
          <a:lstStyle/>
          <a:p>
            <a:r>
              <a:rPr lang="en-US" sz="4000" dirty="0">
                <a:solidFill>
                  <a:srgbClr val="FFFF00"/>
                </a:solidFill>
              </a:rPr>
              <a:t>What have we learned from three decades of high-quality atmospheric CH</a:t>
            </a:r>
            <a:r>
              <a:rPr lang="en-US" sz="4000" baseline="-25000" dirty="0">
                <a:solidFill>
                  <a:srgbClr val="FFFF00"/>
                </a:solidFill>
              </a:rPr>
              <a:t>4</a:t>
            </a:r>
            <a:r>
              <a:rPr lang="en-US" sz="4000" dirty="0">
                <a:solidFill>
                  <a:srgbClr val="FFFF00"/>
                </a:solidFill>
              </a:rPr>
              <a:t> measurements?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05000" y="3810000"/>
            <a:ext cx="8382000" cy="2743200"/>
          </a:xfrm>
        </p:spPr>
        <p:txBody>
          <a:bodyPr/>
          <a:lstStyle/>
          <a:p>
            <a:r>
              <a:rPr lang="en-US" sz="2800" dirty="0">
                <a:solidFill>
                  <a:schemeClr val="tx2"/>
                </a:solidFill>
              </a:rPr>
              <a:t>Ed Dlugokencky</a:t>
            </a:r>
          </a:p>
          <a:p>
            <a:r>
              <a:rPr lang="en-US" sz="2000" dirty="0">
                <a:solidFill>
                  <a:srgbClr val="B2B2B2"/>
                </a:solidFill>
              </a:rPr>
              <a:t>NOAA Earth System Research Laboratory</a:t>
            </a:r>
          </a:p>
          <a:p>
            <a:r>
              <a:rPr lang="en-US" sz="2000" dirty="0">
                <a:solidFill>
                  <a:srgbClr val="B2B2B2"/>
                </a:solidFill>
              </a:rPr>
              <a:t>Global Monitoring Division</a:t>
            </a:r>
          </a:p>
          <a:p>
            <a:r>
              <a:rPr lang="en-US" sz="2000" dirty="0">
                <a:solidFill>
                  <a:srgbClr val="B2B2B2"/>
                </a:solidFill>
              </a:rPr>
              <a:t>Boulder, Colorado USA</a:t>
            </a:r>
          </a:p>
          <a:p>
            <a:r>
              <a:rPr lang="en-US" sz="2000" dirty="0" err="1">
                <a:solidFill>
                  <a:srgbClr val="B2B2B2"/>
                </a:solidFill>
              </a:rPr>
              <a:t>ed.dlugokencky@noaa.gov</a:t>
            </a:r>
            <a:endParaRPr lang="en-US" sz="2000" dirty="0">
              <a:solidFill>
                <a:srgbClr val="B2B2B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2" t="4862" r="7359" b="4167"/>
          <a:stretch/>
        </p:blipFill>
        <p:spPr>
          <a:xfrm rot="16200000">
            <a:off x="2783918" y="-2514600"/>
            <a:ext cx="6624165" cy="11887200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3048000" y="457200"/>
            <a:ext cx="4724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0000FF"/>
                </a:solidFill>
              </a:rPr>
              <a:t>“Emissions” = </a:t>
            </a:r>
            <a:r>
              <a:rPr lang="en-US" sz="2400" dirty="0">
                <a:solidFill>
                  <a:srgbClr val="C00000"/>
                </a:solidFill>
              </a:rPr>
              <a:t>d[CH</a:t>
            </a:r>
            <a:r>
              <a:rPr lang="en-US" sz="2400" baseline="-25000" dirty="0">
                <a:solidFill>
                  <a:srgbClr val="C00000"/>
                </a:solidFill>
              </a:rPr>
              <a:t>4</a:t>
            </a:r>
            <a:r>
              <a:rPr lang="en-US" sz="2400" dirty="0">
                <a:solidFill>
                  <a:srgbClr val="C00000"/>
                </a:solidFill>
              </a:rPr>
              <a:t>]/</a:t>
            </a:r>
            <a:r>
              <a:rPr lang="en-US" sz="2400" dirty="0" err="1">
                <a:solidFill>
                  <a:srgbClr val="C00000"/>
                </a:solidFill>
              </a:rPr>
              <a:t>dt</a:t>
            </a:r>
            <a:r>
              <a:rPr lang="en-US" sz="2400" dirty="0">
                <a:solidFill>
                  <a:srgbClr val="0000FF"/>
                </a:solidFill>
              </a:rPr>
              <a:t> + </a:t>
            </a:r>
            <a:r>
              <a:rPr lang="en-US" sz="2400" dirty="0">
                <a:solidFill>
                  <a:srgbClr val="C00000"/>
                </a:solidFill>
              </a:rPr>
              <a:t>[CH</a:t>
            </a:r>
            <a:r>
              <a:rPr lang="en-US" sz="2400" baseline="-25000" dirty="0">
                <a:solidFill>
                  <a:srgbClr val="C00000"/>
                </a:solidFill>
              </a:rPr>
              <a:t>4</a:t>
            </a:r>
            <a:r>
              <a:rPr lang="en-US" sz="2400" dirty="0">
                <a:solidFill>
                  <a:srgbClr val="C00000"/>
                </a:solidFill>
              </a:rPr>
              <a:t>]</a:t>
            </a:r>
            <a:r>
              <a:rPr lang="en-US" sz="2400" dirty="0">
                <a:solidFill>
                  <a:srgbClr val="0000FF"/>
                </a:solidFill>
              </a:rPr>
              <a:t>/</a:t>
            </a:r>
            <a:r>
              <a:rPr lang="en-US" sz="2400" dirty="0">
                <a:solidFill>
                  <a:srgbClr val="0000FF"/>
                </a:solidFill>
                <a:sym typeface="Symbol" pitchFamily="18" charset="2"/>
              </a:rPr>
              <a:t>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76600" y="4876800"/>
            <a:ext cx="3886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dirty="0">
                <a:solidFill>
                  <a:srgbClr val="00B050"/>
                </a:solidFill>
              </a:rPr>
              <a:t>Trend = 0.0 ± 0.6 </a:t>
            </a:r>
            <a:r>
              <a:rPr lang="en-US" sz="1600" b="1" dirty="0" err="1">
                <a:solidFill>
                  <a:srgbClr val="00B050"/>
                </a:solidFill>
              </a:rPr>
              <a:t>Tg</a:t>
            </a:r>
            <a:r>
              <a:rPr lang="en-US" sz="1600" b="1" dirty="0">
                <a:solidFill>
                  <a:srgbClr val="00B050"/>
                </a:solidFill>
              </a:rPr>
              <a:t> CH</a:t>
            </a:r>
            <a:r>
              <a:rPr lang="en-US" sz="1600" b="1" baseline="-25000" dirty="0">
                <a:solidFill>
                  <a:srgbClr val="00B050"/>
                </a:solidFill>
              </a:rPr>
              <a:t>4</a:t>
            </a:r>
            <a:r>
              <a:rPr lang="en-US" sz="1600" b="1" dirty="0">
                <a:solidFill>
                  <a:srgbClr val="00B050"/>
                </a:solidFill>
              </a:rPr>
              <a:t> yr</a:t>
            </a:r>
            <a:r>
              <a:rPr lang="en-US" sz="1600" b="1" baseline="30000" dirty="0">
                <a:solidFill>
                  <a:srgbClr val="00B050"/>
                </a:solidFill>
              </a:rPr>
              <a:t>-1</a:t>
            </a:r>
            <a:r>
              <a:rPr lang="en-US" sz="1600" b="1" dirty="0">
                <a:solidFill>
                  <a:srgbClr val="00B050"/>
                </a:solidFill>
              </a:rPr>
              <a:t> (95% </a:t>
            </a:r>
            <a:r>
              <a:rPr lang="en-US" sz="1600" b="1" dirty="0" err="1">
                <a:solidFill>
                  <a:srgbClr val="00B050"/>
                </a:solidFill>
              </a:rPr>
              <a:t>c.l</a:t>
            </a:r>
            <a:r>
              <a:rPr lang="en-US" sz="1600" b="1" dirty="0">
                <a:solidFill>
                  <a:srgbClr val="00B050"/>
                </a:solidFill>
              </a:rPr>
              <a:t>.)</a:t>
            </a:r>
            <a:r>
              <a:rPr lang="en-US" sz="1600" b="1" baseline="30000" dirty="0">
                <a:solidFill>
                  <a:srgbClr val="00B050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" t="6366" r="5360" b="4448"/>
          <a:stretch/>
        </p:blipFill>
        <p:spPr>
          <a:xfrm rot="16200000">
            <a:off x="2699658" y="-2272937"/>
            <a:ext cx="6792685" cy="11338560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3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/>
          <a:p>
            <a:pPr>
              <a:defRPr/>
            </a:pPr>
            <a:fld id="{5BB84BFE-FDEA-4D44-AFD4-66611F11E85B}" type="slidenum">
              <a:rPr lang="en-US" altLang="en-US" smtClean="0"/>
              <a:pPr>
                <a:defRPr/>
              </a:pPr>
              <a:t>11</a:t>
            </a:fld>
            <a:endParaRPr lang="en-US" altLang="en-US" dirty="0"/>
          </a:p>
        </p:txBody>
      </p:sp>
      <p:sp>
        <p:nvSpPr>
          <p:cNvPr id="4" name="TextBox 10"/>
          <p:cNvSpPr txBox="1">
            <a:spLocks noChangeArrowheads="1"/>
          </p:cNvSpPr>
          <p:nvPr/>
        </p:nvSpPr>
        <p:spPr bwMode="auto">
          <a:xfrm>
            <a:off x="6096000" y="1499627"/>
            <a:ext cx="4495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i="1" dirty="0">
                <a:solidFill>
                  <a:srgbClr val="00FF00"/>
                </a:solidFill>
              </a:rPr>
              <a:t>[CH</a:t>
            </a:r>
            <a:r>
              <a:rPr lang="en-US" altLang="en-US" sz="2000" i="1" baseline="-25000" dirty="0">
                <a:solidFill>
                  <a:srgbClr val="00FF00"/>
                </a:solidFill>
              </a:rPr>
              <a:t>4</a:t>
            </a:r>
            <a:r>
              <a:rPr lang="en-US" altLang="en-US" sz="2000" i="1" dirty="0">
                <a:solidFill>
                  <a:srgbClr val="00FF00"/>
                </a:solidFill>
              </a:rPr>
              <a:t>](t) = [CH</a:t>
            </a:r>
            <a:r>
              <a:rPr lang="en-US" altLang="en-US" sz="2000" i="1" baseline="-25000" dirty="0">
                <a:solidFill>
                  <a:srgbClr val="00FF00"/>
                </a:solidFill>
              </a:rPr>
              <a:t>4</a:t>
            </a:r>
            <a:r>
              <a:rPr lang="en-US" altLang="en-US" sz="2000" i="1" dirty="0">
                <a:solidFill>
                  <a:srgbClr val="00FF00"/>
                </a:solidFill>
              </a:rPr>
              <a:t>]</a:t>
            </a:r>
            <a:r>
              <a:rPr lang="en-US" altLang="en-US" sz="2000" i="1" baseline="-25000" dirty="0" err="1">
                <a:solidFill>
                  <a:srgbClr val="00FF00"/>
                </a:solidFill>
              </a:rPr>
              <a:t>ss</a:t>
            </a:r>
            <a:r>
              <a:rPr lang="en-US" altLang="en-US" sz="2000" i="1" dirty="0">
                <a:solidFill>
                  <a:srgbClr val="00FF00"/>
                </a:solidFill>
              </a:rPr>
              <a:t>-([CH</a:t>
            </a:r>
            <a:r>
              <a:rPr lang="en-US" altLang="en-US" sz="2000" i="1" baseline="-25000" dirty="0">
                <a:solidFill>
                  <a:srgbClr val="00FF00"/>
                </a:solidFill>
              </a:rPr>
              <a:t>4</a:t>
            </a:r>
            <a:r>
              <a:rPr lang="en-US" altLang="en-US" sz="2000" i="1" dirty="0">
                <a:solidFill>
                  <a:srgbClr val="00FF00"/>
                </a:solidFill>
              </a:rPr>
              <a:t>]</a:t>
            </a:r>
            <a:r>
              <a:rPr lang="en-US" altLang="en-US" sz="2000" i="1" baseline="-25000" dirty="0" err="1">
                <a:solidFill>
                  <a:srgbClr val="00FF00"/>
                </a:solidFill>
              </a:rPr>
              <a:t>ss</a:t>
            </a:r>
            <a:r>
              <a:rPr lang="en-US" altLang="en-US" sz="2000" i="1" dirty="0">
                <a:solidFill>
                  <a:srgbClr val="00FF00"/>
                </a:solidFill>
              </a:rPr>
              <a:t>-[CH</a:t>
            </a:r>
            <a:r>
              <a:rPr lang="en-US" altLang="en-US" sz="2000" i="1" baseline="-25000" dirty="0">
                <a:solidFill>
                  <a:srgbClr val="00FF00"/>
                </a:solidFill>
              </a:rPr>
              <a:t>4</a:t>
            </a:r>
            <a:r>
              <a:rPr lang="en-US" altLang="en-US" sz="2000" i="1" dirty="0">
                <a:solidFill>
                  <a:srgbClr val="00FF00"/>
                </a:solidFill>
              </a:rPr>
              <a:t>]</a:t>
            </a:r>
            <a:r>
              <a:rPr lang="en-US" altLang="en-US" sz="2000" i="1" baseline="-25000" dirty="0">
                <a:solidFill>
                  <a:srgbClr val="00FF00"/>
                </a:solidFill>
              </a:rPr>
              <a:t>0</a:t>
            </a:r>
            <a:r>
              <a:rPr lang="en-US" altLang="en-US" sz="2000" i="1" dirty="0">
                <a:solidFill>
                  <a:srgbClr val="00FF00"/>
                </a:solidFill>
              </a:rPr>
              <a:t>)e</a:t>
            </a:r>
            <a:r>
              <a:rPr lang="en-US" altLang="en-US" sz="2000" i="1" baseline="30000" dirty="0">
                <a:solidFill>
                  <a:srgbClr val="00FF00"/>
                </a:solidFill>
              </a:rPr>
              <a:t>-t/</a:t>
            </a:r>
            <a:r>
              <a:rPr lang="el-GR" altLang="en-US" sz="2000" i="1" baseline="30000" dirty="0">
                <a:solidFill>
                  <a:srgbClr val="00FF00"/>
                </a:solidFill>
              </a:rPr>
              <a:t>τ</a:t>
            </a:r>
            <a:endParaRPr lang="en-US" altLang="en-US" sz="2000" i="1" dirty="0">
              <a:solidFill>
                <a:srgbClr val="00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01" y="2070847"/>
            <a:ext cx="35545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B050"/>
                </a:solidFill>
              </a:rPr>
              <a:t>Fit 1984-2006: </a:t>
            </a:r>
            <a:r>
              <a:rPr lang="el-GR" sz="2400" dirty="0" smtClean="0">
                <a:solidFill>
                  <a:srgbClr val="00B050"/>
                </a:solidFill>
              </a:rPr>
              <a:t>τ</a:t>
            </a:r>
            <a:r>
              <a:rPr lang="en-US" sz="2400" dirty="0" smtClean="0">
                <a:solidFill>
                  <a:srgbClr val="00B050"/>
                </a:solidFill>
              </a:rPr>
              <a:t> = 9.2 </a:t>
            </a:r>
            <a:r>
              <a:rPr lang="en-US" sz="2400" dirty="0" err="1" smtClean="0">
                <a:solidFill>
                  <a:srgbClr val="00B050"/>
                </a:solidFill>
              </a:rPr>
              <a:t>yr</a:t>
            </a:r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09800" y="3416875"/>
            <a:ext cx="16440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4">
                    <a:lumMod val="10000"/>
                  </a:schemeClr>
                </a:solidFill>
              </a:rPr>
              <a:t>(</a:t>
            </a:r>
            <a:r>
              <a:rPr lang="en-US" sz="2000" b="1" dirty="0" smtClean="0">
                <a:solidFill>
                  <a:srgbClr val="C00000"/>
                </a:solidFill>
              </a:rPr>
              <a:t>Trend </a:t>
            </a:r>
            <a:r>
              <a:rPr lang="en-US" sz="2000" b="1" dirty="0" smtClean="0">
                <a:solidFill>
                  <a:schemeClr val="bg1">
                    <a:lumMod val="50000"/>
                  </a:schemeClr>
                </a:solidFill>
              </a:rPr>
              <a:t>-</a:t>
            </a:r>
            <a:r>
              <a:rPr lang="en-US" sz="2000" b="1" dirty="0" smtClean="0">
                <a:solidFill>
                  <a:srgbClr val="C00000"/>
                </a:solidFill>
              </a:rPr>
              <a:t> </a:t>
            </a:r>
            <a:r>
              <a:rPr lang="en-US" sz="2000" b="1" dirty="0" smtClean="0">
                <a:solidFill>
                  <a:srgbClr val="00FF00"/>
                </a:solidFill>
              </a:rPr>
              <a:t>SS</a:t>
            </a:r>
            <a:r>
              <a:rPr lang="en-US" sz="2000" b="1" dirty="0" smtClean="0">
                <a:solidFill>
                  <a:schemeClr val="accent4">
                    <a:lumMod val="10000"/>
                  </a:schemeClr>
                </a:solidFill>
              </a:rPr>
              <a:t>)</a:t>
            </a:r>
            <a:endParaRPr lang="en-US" sz="2000" b="1" dirty="0">
              <a:solidFill>
                <a:schemeClr val="accent4">
                  <a:lumMod val="10000"/>
                </a:schemeClr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4346399" y="4435607"/>
            <a:ext cx="0" cy="391886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657600" y="4028093"/>
            <a:ext cx="12526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accent4">
                    <a:lumMod val="10000"/>
                  </a:schemeClr>
                </a:solidFill>
              </a:rPr>
              <a:t>Pinatubo</a:t>
            </a:r>
            <a:endParaRPr lang="en-US" sz="2000" dirty="0">
              <a:solidFill>
                <a:schemeClr val="accent4">
                  <a:lumMod val="10000"/>
                </a:schemeClr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6270803" y="4397425"/>
            <a:ext cx="0" cy="391886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853435" y="4039370"/>
            <a:ext cx="13183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accent4">
                    <a:lumMod val="10000"/>
                  </a:schemeClr>
                </a:solidFill>
              </a:rPr>
              <a:t>BB + WLs</a:t>
            </a:r>
            <a:endParaRPr lang="en-US" sz="2000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474560" y="3432264"/>
            <a:ext cx="17384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</a:rPr>
              <a:t>Abrupt shift in CH</a:t>
            </a:r>
            <a:r>
              <a:rPr lang="en-US" sz="2000" baseline="-25000" dirty="0" smtClean="0">
                <a:solidFill>
                  <a:srgbClr val="C00000"/>
                </a:solidFill>
              </a:rPr>
              <a:t>4</a:t>
            </a:r>
            <a:r>
              <a:rPr lang="en-US" sz="2000" dirty="0" smtClean="0">
                <a:solidFill>
                  <a:srgbClr val="C00000"/>
                </a:solidFill>
              </a:rPr>
              <a:t> budget</a:t>
            </a:r>
            <a:endParaRPr lang="en-US" sz="2000" dirty="0">
              <a:solidFill>
                <a:srgbClr val="C00000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8236228" y="4082515"/>
            <a:ext cx="0" cy="1044283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4457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981200" y="274638"/>
            <a:ext cx="8229600" cy="792162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4000" kern="0" dirty="0">
                <a:solidFill>
                  <a:srgbClr val="FFFF00"/>
                </a:solidFill>
              </a:rPr>
              <a:t>Summary </a:t>
            </a:r>
            <a:r>
              <a:rPr lang="en-US" sz="4000" kern="0" dirty="0" smtClean="0">
                <a:solidFill>
                  <a:srgbClr val="FFFF00"/>
                </a:solidFill>
              </a:rPr>
              <a:t>of long-term </a:t>
            </a:r>
            <a:r>
              <a:rPr lang="en-US" sz="4000" kern="0" dirty="0">
                <a:solidFill>
                  <a:srgbClr val="FFFF00"/>
                </a:solidFill>
              </a:rPr>
              <a:t>picture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609600" y="1219201"/>
            <a:ext cx="10972800" cy="4882661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dirty="0">
                <a:solidFill>
                  <a:srgbClr val="C9FFFF"/>
                </a:solidFill>
              </a:rPr>
              <a:t>Global CH</a:t>
            </a:r>
            <a:r>
              <a:rPr lang="en-US" kern="0" baseline="-25000" dirty="0">
                <a:solidFill>
                  <a:srgbClr val="C9FFFF"/>
                </a:solidFill>
              </a:rPr>
              <a:t>4</a:t>
            </a:r>
            <a:r>
              <a:rPr lang="en-US" kern="0" dirty="0">
                <a:solidFill>
                  <a:srgbClr val="C9FFFF"/>
                </a:solidFill>
              </a:rPr>
              <a:t> burden and emissions/sink imbalance (annual increase) well-determined</a:t>
            </a:r>
          </a:p>
          <a:p>
            <a:r>
              <a:rPr lang="en-US" kern="0" dirty="0">
                <a:solidFill>
                  <a:srgbClr val="C9FFFF"/>
                </a:solidFill>
              </a:rPr>
              <a:t>Total global CH</a:t>
            </a:r>
            <a:r>
              <a:rPr lang="en-US" kern="0" baseline="-25000" dirty="0">
                <a:solidFill>
                  <a:srgbClr val="C9FFFF"/>
                </a:solidFill>
              </a:rPr>
              <a:t>4</a:t>
            </a:r>
            <a:r>
              <a:rPr lang="en-US" kern="0" dirty="0">
                <a:solidFill>
                  <a:srgbClr val="C9FFFF"/>
                </a:solidFill>
              </a:rPr>
              <a:t> emissions well-constrained</a:t>
            </a:r>
          </a:p>
          <a:p>
            <a:pPr lvl="1"/>
            <a:r>
              <a:rPr lang="en-US" kern="0" dirty="0">
                <a:solidFill>
                  <a:srgbClr val="F0F4B6"/>
                </a:solidFill>
              </a:rPr>
              <a:t>Largest uncertainty </a:t>
            </a:r>
            <a:r>
              <a:rPr lang="en-US" kern="0" dirty="0" smtClean="0">
                <a:solidFill>
                  <a:srgbClr val="F0F4B6"/>
                </a:solidFill>
              </a:rPr>
              <a:t>is in </a:t>
            </a:r>
            <a:r>
              <a:rPr lang="en-US" kern="0" dirty="0">
                <a:solidFill>
                  <a:srgbClr val="F0F4B6"/>
                </a:solidFill>
              </a:rPr>
              <a:t>lifetime </a:t>
            </a:r>
            <a:r>
              <a:rPr lang="en-US" kern="0" dirty="0" smtClean="0">
                <a:solidFill>
                  <a:srgbClr val="F0F4B6"/>
                </a:solidFill>
              </a:rPr>
              <a:t>(~±10</a:t>
            </a:r>
            <a:r>
              <a:rPr lang="en-US" kern="0" dirty="0">
                <a:solidFill>
                  <a:srgbClr val="F0F4B6"/>
                </a:solidFill>
              </a:rPr>
              <a:t>%)</a:t>
            </a:r>
          </a:p>
          <a:p>
            <a:r>
              <a:rPr lang="en-US" kern="0" dirty="0" smtClean="0">
                <a:solidFill>
                  <a:srgbClr val="C9FFFF"/>
                </a:solidFill>
              </a:rPr>
              <a:t>Assume no trend in </a:t>
            </a:r>
            <a:r>
              <a:rPr lang="el-GR" kern="0" dirty="0" smtClean="0">
                <a:solidFill>
                  <a:srgbClr val="C9FFFF"/>
                </a:solidFill>
              </a:rPr>
              <a:t>τ</a:t>
            </a:r>
            <a:r>
              <a:rPr lang="en-US" kern="0" dirty="0" smtClean="0">
                <a:solidFill>
                  <a:srgbClr val="C9FFFF"/>
                </a:solidFill>
              </a:rPr>
              <a:t>: </a:t>
            </a:r>
            <a:r>
              <a:rPr lang="en-US" kern="0" dirty="0">
                <a:solidFill>
                  <a:srgbClr val="C9FFFF"/>
                </a:solidFill>
              </a:rPr>
              <a:t>CH</a:t>
            </a:r>
            <a:r>
              <a:rPr lang="en-US" kern="0" baseline="-25000" dirty="0">
                <a:solidFill>
                  <a:srgbClr val="C9FFFF"/>
                </a:solidFill>
              </a:rPr>
              <a:t>4</a:t>
            </a:r>
            <a:r>
              <a:rPr lang="en-US" kern="0" dirty="0">
                <a:solidFill>
                  <a:srgbClr val="C9FFFF"/>
                </a:solidFill>
              </a:rPr>
              <a:t> </a:t>
            </a:r>
            <a:r>
              <a:rPr lang="en-US" kern="0" dirty="0" smtClean="0">
                <a:solidFill>
                  <a:srgbClr val="C9FFFF"/>
                </a:solidFill>
              </a:rPr>
              <a:t>→ </a:t>
            </a:r>
            <a:r>
              <a:rPr lang="en-US" kern="0" dirty="0" smtClean="0">
                <a:solidFill>
                  <a:srgbClr val="C9FFFF"/>
                </a:solidFill>
              </a:rPr>
              <a:t>SS from 1983-2006</a:t>
            </a:r>
            <a:endParaRPr lang="en-US" kern="0" dirty="0" smtClean="0">
              <a:solidFill>
                <a:srgbClr val="C9FFFF"/>
              </a:solidFill>
            </a:endParaRPr>
          </a:p>
          <a:p>
            <a:pPr lvl="1"/>
            <a:r>
              <a:rPr lang="en-US" kern="0" dirty="0" smtClean="0">
                <a:solidFill>
                  <a:srgbClr val="F0F4B6"/>
                </a:solidFill>
              </a:rPr>
              <a:t>No </a:t>
            </a:r>
            <a:r>
              <a:rPr lang="en-US" kern="0" dirty="0">
                <a:solidFill>
                  <a:srgbClr val="F0F4B6"/>
                </a:solidFill>
              </a:rPr>
              <a:t>trend in total global emissions</a:t>
            </a:r>
          </a:p>
          <a:p>
            <a:pPr lvl="1"/>
            <a:r>
              <a:rPr lang="en-US" kern="0" dirty="0">
                <a:solidFill>
                  <a:srgbClr val="F0F4B6"/>
                </a:solidFill>
              </a:rPr>
              <a:t>Emissions from individual sources changing</a:t>
            </a:r>
          </a:p>
          <a:p>
            <a:r>
              <a:rPr lang="en-US" kern="0" dirty="0">
                <a:solidFill>
                  <a:srgbClr val="C9FFFF"/>
                </a:solidFill>
              </a:rPr>
              <a:t>CH</a:t>
            </a:r>
            <a:r>
              <a:rPr lang="en-US" kern="0" baseline="-25000" dirty="0">
                <a:solidFill>
                  <a:srgbClr val="C9FFFF"/>
                </a:solidFill>
              </a:rPr>
              <a:t>4</a:t>
            </a:r>
            <a:r>
              <a:rPr lang="en-US" kern="0" dirty="0">
                <a:solidFill>
                  <a:srgbClr val="C9FFFF"/>
                </a:solidFill>
              </a:rPr>
              <a:t> global budget changed in 2007</a:t>
            </a:r>
          </a:p>
        </p:txBody>
      </p:sp>
    </p:spTree>
    <p:extLst>
      <p:ext uri="{BB962C8B-B14F-4D97-AF65-F5344CB8AC3E}">
        <p14:creationId xmlns:p14="http://schemas.microsoft.com/office/powerpoint/2010/main" val="2971404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9" name="Text Box 7"/>
          <p:cNvSpPr txBox="1">
            <a:spLocks noChangeArrowheads="1"/>
          </p:cNvSpPr>
          <p:nvPr/>
        </p:nvSpPr>
        <p:spPr bwMode="auto">
          <a:xfrm>
            <a:off x="4952998" y="-76200"/>
            <a:ext cx="243840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chemeClr val="tx2"/>
                </a:solidFill>
              </a:rPr>
              <a:t>Growth rate (</a:t>
            </a:r>
            <a:r>
              <a:rPr lang="en-US" dirty="0" smtClean="0">
                <a:solidFill>
                  <a:schemeClr val="tx2"/>
                </a:solidFill>
              </a:rPr>
              <a:t>ppb yr</a:t>
            </a:r>
            <a:r>
              <a:rPr lang="en-US" baseline="30000" dirty="0" smtClean="0">
                <a:solidFill>
                  <a:schemeClr val="tx2"/>
                </a:solidFill>
              </a:rPr>
              <a:t>-1</a:t>
            </a:r>
            <a:r>
              <a:rPr lang="en-US" dirty="0" smtClean="0">
                <a:solidFill>
                  <a:schemeClr val="tx2"/>
                </a:solidFill>
              </a:rPr>
              <a:t>)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859996" y="-2203608"/>
            <a:ext cx="6472009" cy="11430000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2" name="Oval 1"/>
          <p:cNvSpPr/>
          <p:nvPr/>
        </p:nvSpPr>
        <p:spPr>
          <a:xfrm>
            <a:off x="3657600" y="2286000"/>
            <a:ext cx="457200" cy="1752600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57" r="8917" b="5900"/>
          <a:stretch/>
        </p:blipFill>
        <p:spPr>
          <a:xfrm rot="16200000">
            <a:off x="2832021" y="-914400"/>
            <a:ext cx="6527960" cy="8686800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4189784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 txBox="1">
            <a:spLocks noChangeArrowheads="1"/>
          </p:cNvSpPr>
          <p:nvPr/>
        </p:nvSpPr>
        <p:spPr>
          <a:xfrm>
            <a:off x="1981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4000" kern="0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Chemistry</a:t>
            </a:r>
            <a:br>
              <a:rPr lang="en-US" sz="4000" kern="0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</a:br>
            <a:r>
              <a:rPr lang="en-US" sz="2400" kern="0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(Largest term in CH</a:t>
            </a:r>
            <a:r>
              <a:rPr lang="en-US" sz="2400" kern="0" baseline="-25000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4</a:t>
            </a:r>
            <a:r>
              <a:rPr lang="en-US" sz="2400" kern="0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 budget)</a:t>
            </a:r>
          </a:p>
        </p:txBody>
      </p:sp>
      <p:sp>
        <p:nvSpPr>
          <p:cNvPr id="3" name="Rectangle 10"/>
          <p:cNvSpPr txBox="1">
            <a:spLocks noChangeArrowheads="1"/>
          </p:cNvSpPr>
          <p:nvPr/>
        </p:nvSpPr>
        <p:spPr>
          <a:xfrm>
            <a:off x="1828800" y="1600201"/>
            <a:ext cx="8534400" cy="4525963"/>
          </a:xfrm>
          <a:prstGeom prst="rect">
            <a:avLst/>
          </a:prstGeom>
        </p:spPr>
        <p:txBody>
          <a:bodyPr/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US" sz="3200" kern="0" dirty="0">
                <a:solidFill>
                  <a:srgbClr val="FF66FF"/>
                </a:solidFill>
                <a:latin typeface="+mn-lt"/>
              </a:rPr>
              <a:t>OH</a:t>
            </a:r>
            <a:r>
              <a:rPr lang="en-US" sz="3200" kern="0" dirty="0">
                <a:latin typeface="+mn-lt"/>
              </a:rPr>
              <a:t> + </a:t>
            </a:r>
            <a:r>
              <a:rPr lang="en-US" sz="3200" kern="0" dirty="0">
                <a:solidFill>
                  <a:schemeClr val="tx2"/>
                </a:solidFill>
                <a:latin typeface="+mn-lt"/>
              </a:rPr>
              <a:t>CH</a:t>
            </a:r>
            <a:r>
              <a:rPr lang="en-US" sz="3200" kern="0" baseline="-25000" dirty="0">
                <a:solidFill>
                  <a:schemeClr val="tx2"/>
                </a:solidFill>
                <a:latin typeface="+mn-lt"/>
              </a:rPr>
              <a:t>4</a:t>
            </a:r>
            <a:r>
              <a:rPr lang="en-US" sz="3200" kern="0" dirty="0">
                <a:latin typeface="+mn-lt"/>
              </a:rPr>
              <a:t> → CH</a:t>
            </a:r>
            <a:r>
              <a:rPr lang="en-US" sz="3200" kern="0" baseline="-25000" dirty="0">
                <a:latin typeface="+mn-lt"/>
              </a:rPr>
              <a:t>3</a:t>
            </a:r>
            <a:r>
              <a:rPr lang="en-US" sz="3200" kern="0" dirty="0">
                <a:latin typeface="+mn-lt"/>
              </a:rPr>
              <a:t> + H</a:t>
            </a:r>
            <a:r>
              <a:rPr lang="en-US" sz="3200" kern="0" baseline="-25000" dirty="0">
                <a:latin typeface="+mn-lt"/>
              </a:rPr>
              <a:t>2</a:t>
            </a:r>
            <a:r>
              <a:rPr lang="en-US" sz="3200" kern="0" dirty="0">
                <a:latin typeface="+mn-lt"/>
              </a:rPr>
              <a:t>O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en-US" sz="3200" kern="0" dirty="0">
              <a:latin typeface="+mn-lt"/>
            </a:endParaRP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en-US" sz="3200" kern="0" dirty="0">
                <a:solidFill>
                  <a:srgbClr val="B2B2B2"/>
                </a:solidFill>
                <a:latin typeface="+mn-lt"/>
              </a:rPr>
              <a:t>O</a:t>
            </a:r>
            <a:r>
              <a:rPr lang="en-US" sz="3200" kern="0" baseline="-25000" dirty="0">
                <a:solidFill>
                  <a:srgbClr val="B2B2B2"/>
                </a:solidFill>
                <a:latin typeface="+mn-lt"/>
              </a:rPr>
              <a:t>3</a:t>
            </a:r>
            <a:r>
              <a:rPr lang="en-US" sz="3200" kern="0" dirty="0">
                <a:solidFill>
                  <a:srgbClr val="B2B2B2"/>
                </a:solidFill>
                <a:latin typeface="+mn-lt"/>
              </a:rPr>
              <a:t> + </a:t>
            </a:r>
            <a:r>
              <a:rPr lang="en-US" sz="3200" kern="0" dirty="0" err="1">
                <a:solidFill>
                  <a:srgbClr val="B2B2B2"/>
                </a:solidFill>
                <a:latin typeface="+mn-lt"/>
              </a:rPr>
              <a:t>hν</a:t>
            </a:r>
            <a:r>
              <a:rPr lang="en-US" sz="3200" kern="0" dirty="0">
                <a:solidFill>
                  <a:srgbClr val="B2B2B2"/>
                </a:solidFill>
                <a:latin typeface="+mn-lt"/>
              </a:rPr>
              <a:t> (330 ≥ λ ≥ 290 nm) → O(</a:t>
            </a:r>
            <a:r>
              <a:rPr lang="en-US" sz="3200" kern="0" baseline="30000" dirty="0">
                <a:solidFill>
                  <a:srgbClr val="B2B2B2"/>
                </a:solidFill>
                <a:latin typeface="+mn-lt"/>
              </a:rPr>
              <a:t>1</a:t>
            </a:r>
            <a:r>
              <a:rPr lang="en-US" sz="3200" kern="0" dirty="0">
                <a:solidFill>
                  <a:srgbClr val="B2B2B2"/>
                </a:solidFill>
                <a:latin typeface="+mn-lt"/>
              </a:rPr>
              <a:t>D) + O</a:t>
            </a:r>
            <a:r>
              <a:rPr lang="en-US" sz="3200" kern="0" baseline="-25000" dirty="0">
                <a:solidFill>
                  <a:srgbClr val="B2B2B2"/>
                </a:solidFill>
                <a:latin typeface="+mn-lt"/>
              </a:rPr>
              <a:t>2</a:t>
            </a:r>
            <a:r>
              <a:rPr lang="en-US" sz="3200" kern="0" dirty="0">
                <a:solidFill>
                  <a:srgbClr val="B2B2B2"/>
                </a:solidFill>
                <a:latin typeface="+mn-lt"/>
              </a:rPr>
              <a:t>(</a:t>
            </a:r>
            <a:r>
              <a:rPr lang="en-US" sz="3200" kern="0" baseline="30000" dirty="0">
                <a:solidFill>
                  <a:srgbClr val="B2B2B2"/>
                </a:solidFill>
                <a:latin typeface="+mn-lt"/>
              </a:rPr>
              <a:t>1</a:t>
            </a:r>
            <a:r>
              <a:rPr lang="el-GR" sz="3200" kern="0" dirty="0">
                <a:solidFill>
                  <a:srgbClr val="B2B2B2"/>
                </a:solidFill>
                <a:latin typeface="+mn-lt"/>
              </a:rPr>
              <a:t>Δ</a:t>
            </a:r>
            <a:r>
              <a:rPr lang="en-US" sz="3200" kern="0" dirty="0">
                <a:solidFill>
                  <a:srgbClr val="B2B2B2"/>
                </a:solidFill>
                <a:latin typeface="+mn-lt"/>
              </a:rPr>
              <a:t>)</a:t>
            </a:r>
            <a:endParaRPr lang="en-US" sz="3200" kern="0" baseline="-25000" dirty="0">
              <a:solidFill>
                <a:srgbClr val="B2B2B2"/>
              </a:solidFill>
              <a:latin typeface="+mn-lt"/>
            </a:endParaRP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en-US" sz="3200" kern="0" dirty="0">
                <a:solidFill>
                  <a:srgbClr val="B2B2B2"/>
                </a:solidFill>
                <a:latin typeface="+mn-lt"/>
              </a:rPr>
              <a:t>O(</a:t>
            </a:r>
            <a:r>
              <a:rPr lang="en-US" sz="3200" kern="0" baseline="30000" dirty="0">
                <a:solidFill>
                  <a:srgbClr val="B2B2B2"/>
                </a:solidFill>
                <a:latin typeface="+mn-lt"/>
              </a:rPr>
              <a:t>1</a:t>
            </a:r>
            <a:r>
              <a:rPr lang="en-US" sz="3200" kern="0" dirty="0">
                <a:solidFill>
                  <a:srgbClr val="B2B2B2"/>
                </a:solidFill>
                <a:latin typeface="+mn-lt"/>
              </a:rPr>
              <a:t>D) + H</a:t>
            </a:r>
            <a:r>
              <a:rPr lang="en-US" sz="3200" kern="0" baseline="-25000" dirty="0">
                <a:solidFill>
                  <a:srgbClr val="B2B2B2"/>
                </a:solidFill>
                <a:latin typeface="+mn-lt"/>
              </a:rPr>
              <a:t>2</a:t>
            </a:r>
            <a:r>
              <a:rPr lang="en-US" sz="3200" kern="0" dirty="0">
                <a:solidFill>
                  <a:srgbClr val="B2B2B2"/>
                </a:solidFill>
                <a:latin typeface="+mn-lt"/>
              </a:rPr>
              <a:t>O → </a:t>
            </a:r>
            <a:r>
              <a:rPr lang="en-US" sz="3200" kern="0" dirty="0">
                <a:solidFill>
                  <a:srgbClr val="FF66FF"/>
                </a:solidFill>
                <a:latin typeface="+mn-lt"/>
              </a:rPr>
              <a:t>2 OH</a:t>
            </a: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en-US" sz="3200" kern="0" dirty="0">
                <a:latin typeface="+mn-lt"/>
              </a:rPr>
              <a:t> </a:t>
            </a:r>
            <a:r>
              <a:rPr lang="en-US" sz="3200" kern="0" dirty="0">
                <a:solidFill>
                  <a:schemeClr val="tx2"/>
                </a:solidFill>
                <a:latin typeface="+mn-lt"/>
              </a:rPr>
              <a:t>Rate of formation O(</a:t>
            </a:r>
            <a:r>
              <a:rPr lang="en-US" sz="3200" kern="0" baseline="30000" dirty="0">
                <a:solidFill>
                  <a:schemeClr val="tx2"/>
                </a:solidFill>
                <a:latin typeface="+mn-lt"/>
              </a:rPr>
              <a:t>1</a:t>
            </a:r>
            <a:r>
              <a:rPr lang="en-US" sz="3200" kern="0" dirty="0">
                <a:solidFill>
                  <a:schemeClr val="tx2"/>
                </a:solidFill>
                <a:latin typeface="+mn-lt"/>
              </a:rPr>
              <a:t>D) = j [O</a:t>
            </a:r>
            <a:r>
              <a:rPr lang="en-US" sz="3200" kern="0" baseline="-25000" dirty="0">
                <a:solidFill>
                  <a:schemeClr val="tx2"/>
                </a:solidFill>
                <a:latin typeface="+mn-lt"/>
              </a:rPr>
              <a:t>3</a:t>
            </a:r>
            <a:r>
              <a:rPr lang="en-US" sz="3200" kern="0" dirty="0">
                <a:solidFill>
                  <a:schemeClr val="tx2"/>
                </a:solidFill>
                <a:latin typeface="+mn-lt"/>
              </a:rPr>
              <a:t>]</a:t>
            </a: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en-US" sz="3200" kern="0" dirty="0">
                <a:solidFill>
                  <a:srgbClr val="B2B2B2"/>
                </a:solidFill>
                <a:latin typeface="+mn-lt"/>
              </a:rPr>
              <a:t>j = ∫F(λ) σ(λ) φ(λ) </a:t>
            </a:r>
            <a:r>
              <a:rPr lang="en-US" sz="3200" kern="0" dirty="0" err="1">
                <a:solidFill>
                  <a:srgbClr val="B2B2B2"/>
                </a:solidFill>
                <a:latin typeface="+mn-lt"/>
              </a:rPr>
              <a:t>dλ</a:t>
            </a:r>
            <a:endParaRPr lang="en-US" sz="3200" kern="0" dirty="0">
              <a:solidFill>
                <a:srgbClr val="B2B2B2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981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4000" kern="0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1991: Pinatubo and the CH</a:t>
            </a:r>
            <a:r>
              <a:rPr lang="en-US" sz="4000" kern="0" baseline="-25000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4</a:t>
            </a:r>
            <a:r>
              <a:rPr lang="en-US" sz="4000" kern="0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 Lifetime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1981200" y="1600201"/>
            <a:ext cx="8229600" cy="4525963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3200" kern="0" dirty="0">
                <a:solidFill>
                  <a:schemeClr val="tx2"/>
                </a:solidFill>
                <a:latin typeface="+mn-lt"/>
              </a:rPr>
              <a:t>Eruption: 15 June 1991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3200" kern="0" dirty="0">
                <a:latin typeface="+mn-lt"/>
              </a:rPr>
              <a:t>	</a:t>
            </a:r>
            <a:r>
              <a:rPr lang="en-US" sz="3200" kern="0" dirty="0">
                <a:solidFill>
                  <a:schemeClr val="tx1">
                    <a:lumMod val="75000"/>
                  </a:schemeClr>
                </a:solidFill>
                <a:latin typeface="+mn-lt"/>
              </a:rPr>
              <a:t>~18 MT SO</a:t>
            </a:r>
            <a:r>
              <a:rPr lang="en-US" sz="3200" kern="0" baseline="-25000" dirty="0">
                <a:solidFill>
                  <a:schemeClr val="tx1">
                    <a:lumMod val="75000"/>
                  </a:schemeClr>
                </a:solidFill>
                <a:latin typeface="+mn-lt"/>
              </a:rPr>
              <a:t>2</a:t>
            </a:r>
            <a:r>
              <a:rPr lang="en-US" sz="3200" kern="0" dirty="0">
                <a:solidFill>
                  <a:schemeClr val="tx1">
                    <a:lumMod val="75000"/>
                  </a:schemeClr>
                </a:solidFill>
                <a:latin typeface="+mn-lt"/>
              </a:rPr>
              <a:t> oxidized to SO</a:t>
            </a:r>
            <a:r>
              <a:rPr lang="en-US" sz="3200" kern="0" baseline="-25000" dirty="0">
                <a:solidFill>
                  <a:schemeClr val="tx1">
                    <a:lumMod val="75000"/>
                  </a:schemeClr>
                </a:solidFill>
                <a:latin typeface="+mn-lt"/>
              </a:rPr>
              <a:t>4</a:t>
            </a:r>
            <a:r>
              <a:rPr lang="en-US" sz="3200" kern="0" baseline="30000" dirty="0">
                <a:solidFill>
                  <a:schemeClr val="tx1">
                    <a:lumMod val="75000"/>
                  </a:schemeClr>
                </a:solidFill>
                <a:latin typeface="+mn-lt"/>
              </a:rPr>
              <a:t>-2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3200" kern="0" baseline="30000" dirty="0">
                <a:solidFill>
                  <a:schemeClr val="tx1">
                    <a:lumMod val="75000"/>
                  </a:schemeClr>
                </a:solidFill>
                <a:latin typeface="+mn-lt"/>
              </a:rPr>
              <a:t>	</a:t>
            </a:r>
            <a:r>
              <a:rPr lang="en-US" sz="3200" kern="0" dirty="0">
                <a:solidFill>
                  <a:schemeClr val="tx1">
                    <a:lumMod val="75000"/>
                  </a:schemeClr>
                </a:solidFill>
                <a:latin typeface="+mn-lt"/>
              </a:rPr>
              <a:t>3 to 5 km</a:t>
            </a:r>
            <a:r>
              <a:rPr lang="en-US" sz="3200" kern="0" baseline="30000" dirty="0">
                <a:solidFill>
                  <a:schemeClr val="tx1">
                    <a:lumMod val="75000"/>
                  </a:schemeClr>
                </a:solidFill>
                <a:latin typeface="+mn-lt"/>
              </a:rPr>
              <a:t>3</a:t>
            </a:r>
            <a:r>
              <a:rPr lang="en-US" sz="3200" kern="0" dirty="0">
                <a:solidFill>
                  <a:schemeClr val="tx1">
                    <a:lumMod val="75000"/>
                  </a:schemeClr>
                </a:solidFill>
                <a:latin typeface="+mn-lt"/>
              </a:rPr>
              <a:t> ash</a:t>
            </a:r>
            <a:endParaRPr lang="en-US" sz="3200" kern="0" baseline="30000" dirty="0">
              <a:solidFill>
                <a:schemeClr val="tx1">
                  <a:lumMod val="75000"/>
                </a:schemeClr>
              </a:solidFill>
              <a:latin typeface="+mn-lt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en-US" kern="0" baseline="30000" dirty="0">
              <a:solidFill>
                <a:srgbClr val="0000FF"/>
              </a:solidFill>
              <a:latin typeface="+mn-lt"/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3200" kern="0" dirty="0">
                <a:solidFill>
                  <a:schemeClr val="tx2"/>
                </a:solidFill>
                <a:latin typeface="+mn-lt"/>
              </a:rPr>
              <a:t>Affects [OH] by affecting photochemistry: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3200" kern="0" dirty="0">
                <a:latin typeface="+mn-lt"/>
              </a:rPr>
              <a:t>	</a:t>
            </a:r>
            <a:r>
              <a:rPr lang="en-US" sz="3200" kern="0" dirty="0">
                <a:solidFill>
                  <a:srgbClr val="B2B2B2"/>
                </a:solidFill>
                <a:latin typeface="+mn-lt"/>
              </a:rPr>
              <a:t>Direct absorption of UV by SO</a:t>
            </a:r>
            <a:r>
              <a:rPr lang="en-US" sz="3200" kern="0" baseline="-25000" dirty="0">
                <a:solidFill>
                  <a:srgbClr val="B2B2B2"/>
                </a:solidFill>
                <a:latin typeface="+mn-lt"/>
              </a:rPr>
              <a:t>2</a:t>
            </a:r>
            <a:endParaRPr lang="en-US" sz="3200" kern="0" dirty="0">
              <a:solidFill>
                <a:srgbClr val="B2B2B2"/>
              </a:solidFill>
              <a:latin typeface="+mn-lt"/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3200" kern="0" dirty="0">
                <a:solidFill>
                  <a:srgbClr val="B2B2B2"/>
                </a:solidFill>
                <a:latin typeface="+mn-lt"/>
              </a:rPr>
              <a:t>	Scattering of UV by ash and aerosols</a:t>
            </a:r>
          </a:p>
          <a:p>
            <a:pPr marL="342900" indent="-342900">
              <a:spcBef>
                <a:spcPct val="20000"/>
              </a:spcBef>
              <a:defRPr/>
            </a:pPr>
            <a:endParaRPr lang="en-US" sz="3200" kern="0" dirty="0"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81200" y="6008132"/>
            <a:ext cx="838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Dlugokencky, </a:t>
            </a:r>
            <a:r>
              <a:rPr lang="en-US" dirty="0" smtClean="0"/>
              <a:t>et al., 1996, GRL., </a:t>
            </a:r>
            <a:r>
              <a:rPr lang="en-US" dirty="0"/>
              <a:t>23(20), 2761–2764, doi:10.1029/96GL02638.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SO2_Jun17_9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88735"/>
            <a:ext cx="4800600" cy="3540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4" descr="AI_Jun16_9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88875" y="3284155"/>
            <a:ext cx="4788725" cy="3531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2438400" y="4953000"/>
            <a:ext cx="3733800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srgbClr val="FFFF00"/>
                </a:solidFill>
              </a:rPr>
              <a:t>AI &lt; 0.1 means clear sky; </a:t>
            </a:r>
          </a:p>
          <a:p>
            <a:pPr>
              <a:spcBef>
                <a:spcPct val="50000"/>
              </a:spcBef>
            </a:pPr>
            <a:r>
              <a:rPr lang="en-US" sz="2000" dirty="0">
                <a:solidFill>
                  <a:srgbClr val="FFFF00"/>
                </a:solidFill>
              </a:rPr>
              <a:t>AI &gt; 4 obscures mid-day sun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5409210" y="5383887"/>
            <a:ext cx="991590" cy="0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172200" y="533401"/>
            <a:ext cx="48767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</a:rPr>
              <a:t>1 </a:t>
            </a:r>
            <a:r>
              <a:rPr lang="en-US" sz="2400" dirty="0" err="1" smtClean="0">
                <a:solidFill>
                  <a:srgbClr val="FFFF00"/>
                </a:solidFill>
              </a:rPr>
              <a:t>matm</a:t>
            </a:r>
            <a:r>
              <a:rPr lang="en-US" sz="2400" dirty="0" smtClean="0">
                <a:solidFill>
                  <a:srgbClr val="FFFF00"/>
                </a:solidFill>
              </a:rPr>
              <a:t>-cm = 1 DU </a:t>
            </a:r>
          </a:p>
          <a:p>
            <a:r>
              <a:rPr lang="en-US" sz="2400" dirty="0">
                <a:solidFill>
                  <a:srgbClr val="FFFF00"/>
                </a:solidFill>
              </a:rPr>
              <a:t> </a:t>
            </a:r>
            <a:r>
              <a:rPr lang="en-US" sz="2400" dirty="0" smtClean="0">
                <a:solidFill>
                  <a:srgbClr val="FFFF00"/>
                </a:solidFill>
              </a:rPr>
              <a:t>                  = 2.69x10</a:t>
            </a:r>
            <a:r>
              <a:rPr lang="en-US" sz="2400" baseline="30000" dirty="0" smtClean="0">
                <a:solidFill>
                  <a:srgbClr val="FFFF00"/>
                </a:solidFill>
              </a:rPr>
              <a:t>16</a:t>
            </a:r>
            <a:r>
              <a:rPr lang="en-US" sz="2400" dirty="0" smtClean="0">
                <a:solidFill>
                  <a:srgbClr val="FFFF00"/>
                </a:solidFill>
              </a:rPr>
              <a:t> SO</a:t>
            </a:r>
            <a:r>
              <a:rPr lang="en-US" sz="2400" baseline="-25000" dirty="0" smtClean="0">
                <a:solidFill>
                  <a:srgbClr val="FFFF00"/>
                </a:solidFill>
              </a:rPr>
              <a:t>2</a:t>
            </a:r>
            <a:r>
              <a:rPr lang="en-US" sz="2400" dirty="0" smtClean="0">
                <a:solidFill>
                  <a:srgbClr val="FFFF00"/>
                </a:solidFill>
              </a:rPr>
              <a:t> cm</a:t>
            </a:r>
            <a:r>
              <a:rPr lang="en-US" sz="2400" baseline="30000" dirty="0" smtClean="0">
                <a:solidFill>
                  <a:srgbClr val="FFFF00"/>
                </a:solidFill>
              </a:rPr>
              <a:t>-2</a:t>
            </a:r>
            <a:endParaRPr lang="en-US" sz="2400" baseline="30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5242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jo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304800"/>
            <a:ext cx="8763000" cy="629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3886200" y="457201"/>
            <a:ext cx="63246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O</a:t>
            </a:r>
            <a:r>
              <a:rPr lang="en-US" sz="2400" baseline="-25000" dirty="0">
                <a:solidFill>
                  <a:schemeClr val="bg1"/>
                </a:solidFill>
              </a:rPr>
              <a:t>3</a:t>
            </a:r>
            <a:r>
              <a:rPr lang="en-US" sz="2400" dirty="0">
                <a:solidFill>
                  <a:schemeClr val="bg1"/>
                </a:solidFill>
              </a:rPr>
              <a:t> + </a:t>
            </a:r>
            <a:r>
              <a:rPr lang="en-US" sz="2400" dirty="0" err="1">
                <a:solidFill>
                  <a:schemeClr val="bg1"/>
                </a:solidFill>
              </a:rPr>
              <a:t>hν</a:t>
            </a:r>
            <a:r>
              <a:rPr lang="en-US" sz="2400" dirty="0">
                <a:solidFill>
                  <a:schemeClr val="bg1"/>
                </a:solidFill>
              </a:rPr>
              <a:t> (330 ≥ λ ≥ 290 nm) → O(</a:t>
            </a:r>
            <a:r>
              <a:rPr lang="en-US" sz="2400" baseline="30000" dirty="0">
                <a:solidFill>
                  <a:schemeClr val="bg1"/>
                </a:solidFill>
              </a:rPr>
              <a:t>1</a:t>
            </a:r>
            <a:r>
              <a:rPr lang="en-US" sz="2400" dirty="0">
                <a:solidFill>
                  <a:schemeClr val="bg1"/>
                </a:solidFill>
              </a:rPr>
              <a:t>D) + O</a:t>
            </a:r>
            <a:r>
              <a:rPr lang="en-US" sz="2400" baseline="-25000" dirty="0">
                <a:solidFill>
                  <a:schemeClr val="bg1"/>
                </a:solidFill>
              </a:rPr>
              <a:t>2</a:t>
            </a:r>
          </a:p>
          <a:p>
            <a:r>
              <a:rPr lang="en-US" sz="2400" dirty="0">
                <a:solidFill>
                  <a:schemeClr val="bg1"/>
                </a:solidFill>
              </a:rPr>
              <a:t>O(</a:t>
            </a:r>
            <a:r>
              <a:rPr lang="en-US" sz="2400" baseline="30000" dirty="0">
                <a:solidFill>
                  <a:schemeClr val="bg1"/>
                </a:solidFill>
              </a:rPr>
              <a:t>1</a:t>
            </a:r>
            <a:r>
              <a:rPr lang="en-US" sz="2400" dirty="0">
                <a:solidFill>
                  <a:schemeClr val="bg1"/>
                </a:solidFill>
              </a:rPr>
              <a:t>D) + H</a:t>
            </a:r>
            <a:r>
              <a:rPr lang="en-US" sz="2400" baseline="-25000" dirty="0">
                <a:solidFill>
                  <a:schemeClr val="bg1"/>
                </a:solidFill>
              </a:rPr>
              <a:t>2</a:t>
            </a:r>
            <a:r>
              <a:rPr lang="en-US" sz="2400" dirty="0">
                <a:solidFill>
                  <a:schemeClr val="bg1"/>
                </a:solidFill>
              </a:rPr>
              <a:t>O → 2 OH</a:t>
            </a:r>
          </a:p>
          <a:p>
            <a:r>
              <a:rPr lang="en-US" sz="2400" dirty="0">
                <a:solidFill>
                  <a:schemeClr val="bg1"/>
                </a:solidFill>
              </a:rPr>
              <a:t> Rate of formation O(</a:t>
            </a:r>
            <a:r>
              <a:rPr lang="en-US" sz="2400" baseline="30000" dirty="0">
                <a:solidFill>
                  <a:schemeClr val="bg1"/>
                </a:solidFill>
              </a:rPr>
              <a:t>1</a:t>
            </a:r>
            <a:r>
              <a:rPr lang="en-US" sz="2400" dirty="0">
                <a:solidFill>
                  <a:schemeClr val="bg1"/>
                </a:solidFill>
              </a:rPr>
              <a:t>D) = </a:t>
            </a:r>
            <a:r>
              <a:rPr lang="en-US" sz="2400" i="1" dirty="0">
                <a:solidFill>
                  <a:schemeClr val="bg1"/>
                </a:solidFill>
              </a:rPr>
              <a:t>j</a:t>
            </a:r>
            <a:r>
              <a:rPr lang="en-US" sz="2400" dirty="0">
                <a:solidFill>
                  <a:schemeClr val="bg1"/>
                </a:solidFill>
              </a:rPr>
              <a:t> [O</a:t>
            </a:r>
            <a:r>
              <a:rPr lang="en-US" sz="2400" baseline="-25000" dirty="0">
                <a:solidFill>
                  <a:schemeClr val="bg1"/>
                </a:solidFill>
              </a:rPr>
              <a:t>3</a:t>
            </a:r>
            <a:r>
              <a:rPr lang="en-US" sz="2400" dirty="0">
                <a:solidFill>
                  <a:schemeClr val="bg1"/>
                </a:solidFill>
              </a:rPr>
              <a:t>]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81200" y="6172200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Dlugokencky et al., GRL, 1996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" t="4000" r="1727" b="4667"/>
          <a:stretch/>
        </p:blipFill>
        <p:spPr>
          <a:xfrm rot="16200000">
            <a:off x="2772123" y="-2057400"/>
            <a:ext cx="6647755" cy="10972800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3" name="Oval 2"/>
          <p:cNvSpPr/>
          <p:nvPr/>
        </p:nvSpPr>
        <p:spPr>
          <a:xfrm>
            <a:off x="4419600" y="3434287"/>
            <a:ext cx="762000" cy="19050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568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99" r="8264" b="339"/>
          <a:stretch/>
        </p:blipFill>
        <p:spPr>
          <a:xfrm rot="16200000">
            <a:off x="3088653" y="-1824631"/>
            <a:ext cx="5951936" cy="10972800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3" name="TextBox 2"/>
          <p:cNvSpPr txBox="1"/>
          <p:nvPr/>
        </p:nvSpPr>
        <p:spPr>
          <a:xfrm>
            <a:off x="2501660" y="4012550"/>
            <a:ext cx="33988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FFFF"/>
                </a:solidFill>
              </a:rPr>
              <a:t>Ice core + </a:t>
            </a:r>
            <a:r>
              <a:rPr lang="en-US" sz="2800" b="1" dirty="0" err="1" smtClean="0">
                <a:solidFill>
                  <a:srgbClr val="00FFFF"/>
                </a:solidFill>
              </a:rPr>
              <a:t>firn</a:t>
            </a:r>
            <a:r>
              <a:rPr lang="en-US" sz="2800" b="1" dirty="0" smtClean="0">
                <a:solidFill>
                  <a:srgbClr val="00FFFF"/>
                </a:solidFill>
              </a:rPr>
              <a:t> air</a:t>
            </a:r>
            <a:endParaRPr lang="en-US" sz="2800" b="1" dirty="0">
              <a:solidFill>
                <a:srgbClr val="00FF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865419" y="3198167"/>
            <a:ext cx="1381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2060"/>
                </a:solidFill>
              </a:rPr>
              <a:t>IPCC RF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69559" y="0"/>
            <a:ext cx="62528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FF00"/>
                </a:solidFill>
              </a:rPr>
              <a:t>Globally Averaged CH</a:t>
            </a:r>
            <a:r>
              <a:rPr lang="en-US" sz="3200" baseline="-25000" dirty="0" smtClean="0">
                <a:solidFill>
                  <a:srgbClr val="FFFF00"/>
                </a:solidFill>
              </a:rPr>
              <a:t>4</a:t>
            </a:r>
            <a:endParaRPr lang="en-US" sz="3200" baseline="-25000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00468" y="1062335"/>
            <a:ext cx="38234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NOAA Global Averages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9340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9" name="Text Box 7"/>
          <p:cNvSpPr txBox="1">
            <a:spLocks noChangeArrowheads="1"/>
          </p:cNvSpPr>
          <p:nvPr/>
        </p:nvSpPr>
        <p:spPr bwMode="auto">
          <a:xfrm>
            <a:off x="4952998" y="-76200"/>
            <a:ext cx="243840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chemeClr val="tx2"/>
                </a:solidFill>
              </a:rPr>
              <a:t>Growth rate (</a:t>
            </a:r>
            <a:r>
              <a:rPr lang="en-US" dirty="0" smtClean="0">
                <a:solidFill>
                  <a:schemeClr val="tx2"/>
                </a:solidFill>
              </a:rPr>
              <a:t>ppb yr</a:t>
            </a:r>
            <a:r>
              <a:rPr lang="en-US" baseline="30000" dirty="0" smtClean="0">
                <a:solidFill>
                  <a:schemeClr val="tx2"/>
                </a:solidFill>
              </a:rPr>
              <a:t>-1</a:t>
            </a:r>
            <a:r>
              <a:rPr lang="en-US" dirty="0" smtClean="0">
                <a:solidFill>
                  <a:schemeClr val="tx2"/>
                </a:solidFill>
              </a:rPr>
              <a:t>)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859996" y="-2203608"/>
            <a:ext cx="6472009" cy="11430000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3100406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1828800" y="6400800"/>
            <a:ext cx="822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>
                <a:solidFill>
                  <a:srgbClr val="B2B2B2"/>
                </a:solidFill>
              </a:rPr>
              <a:t>Source: BP Statistical Review of World Energy, June 2015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5" t="5719"/>
          <a:stretch/>
        </p:blipFill>
        <p:spPr>
          <a:xfrm rot="16200000">
            <a:off x="3023071" y="-764170"/>
            <a:ext cx="6145861" cy="8229600"/>
          </a:xfrm>
          <a:prstGeom prst="rect">
            <a:avLst/>
          </a:prstGeom>
          <a:solidFill>
            <a:schemeClr val="tx1"/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75" t="4166" r="2169" b="3474"/>
          <a:stretch/>
        </p:blipFill>
        <p:spPr>
          <a:xfrm rot="16200000">
            <a:off x="2916226" y="-2286000"/>
            <a:ext cx="6359549" cy="11430000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3" name="TextBox 2"/>
          <p:cNvSpPr txBox="1"/>
          <p:nvPr/>
        </p:nvSpPr>
        <p:spPr>
          <a:xfrm>
            <a:off x="7543800" y="990600"/>
            <a:ext cx="365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Late-1990s - mid-1980s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24200" y="5147846"/>
            <a:ext cx="3276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b="1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Dlugokencky </a:t>
            </a:r>
            <a:r>
              <a:rPr lang="nl-NL" sz="1600" b="1" dirty="0">
                <a:solidFill>
                  <a:schemeClr val="bg1">
                    <a:lumMod val="60000"/>
                    <a:lumOff val="40000"/>
                  </a:schemeClr>
                </a:solidFill>
              </a:rPr>
              <a:t>et al., </a:t>
            </a:r>
            <a:r>
              <a:rPr lang="en-US" sz="1600" b="1" dirty="0">
                <a:solidFill>
                  <a:schemeClr val="bg1">
                    <a:lumMod val="60000"/>
                    <a:lumOff val="40000"/>
                  </a:schemeClr>
                </a:solidFill>
              </a:rPr>
              <a:t>GRL, 2003.</a:t>
            </a:r>
          </a:p>
        </p:txBody>
      </p:sp>
    </p:spTree>
    <p:extLst>
      <p:ext uri="{BB962C8B-B14F-4D97-AF65-F5344CB8AC3E}">
        <p14:creationId xmlns:p14="http://schemas.microsoft.com/office/powerpoint/2010/main" val="2080975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56" b="4585"/>
          <a:stretch/>
        </p:blipFill>
        <p:spPr>
          <a:xfrm rot="16200000">
            <a:off x="2994993" y="-2057399"/>
            <a:ext cx="6202016" cy="10972800"/>
          </a:xfrm>
          <a:prstGeom prst="rect">
            <a:avLst/>
          </a:prstGeom>
          <a:solidFill>
            <a:schemeClr val="tx1"/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9" name="Text Box 7"/>
          <p:cNvSpPr txBox="1">
            <a:spLocks noChangeArrowheads="1"/>
          </p:cNvSpPr>
          <p:nvPr/>
        </p:nvSpPr>
        <p:spPr bwMode="auto">
          <a:xfrm>
            <a:off x="4952998" y="0"/>
            <a:ext cx="243840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chemeClr val="tx2"/>
                </a:solidFill>
              </a:rPr>
              <a:t>Growth rate (</a:t>
            </a:r>
            <a:r>
              <a:rPr lang="en-US" dirty="0" smtClean="0">
                <a:solidFill>
                  <a:schemeClr val="tx2"/>
                </a:solidFill>
              </a:rPr>
              <a:t>ppb yr</a:t>
            </a:r>
            <a:r>
              <a:rPr lang="en-US" baseline="30000" dirty="0" smtClean="0">
                <a:solidFill>
                  <a:schemeClr val="tx2"/>
                </a:solidFill>
              </a:rPr>
              <a:t>-1</a:t>
            </a:r>
            <a:r>
              <a:rPr lang="en-US" dirty="0" smtClean="0">
                <a:solidFill>
                  <a:schemeClr val="tx2"/>
                </a:solidFill>
              </a:rPr>
              <a:t>)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989437" y="-1963564"/>
            <a:ext cx="6213128" cy="10972800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1224318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" t="6366" r="5360" b="4448"/>
          <a:stretch/>
        </p:blipFill>
        <p:spPr>
          <a:xfrm rot="16200000">
            <a:off x="2806338" y="-2272937"/>
            <a:ext cx="6792685" cy="11338560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3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/>
          <a:p>
            <a:pPr>
              <a:defRPr/>
            </a:pPr>
            <a:fld id="{5BB84BFE-FDEA-4D44-AFD4-66611F11E85B}" type="slidenum">
              <a:rPr lang="en-US" altLang="en-US" smtClean="0"/>
              <a:pPr>
                <a:defRPr/>
              </a:pPr>
              <a:t>25</a:t>
            </a:fld>
            <a:endParaRPr lang="en-US" altLang="en-US" dirty="0"/>
          </a:p>
        </p:txBody>
      </p:sp>
      <p:sp>
        <p:nvSpPr>
          <p:cNvPr id="4" name="TextBox 10"/>
          <p:cNvSpPr txBox="1">
            <a:spLocks noChangeArrowheads="1"/>
          </p:cNvSpPr>
          <p:nvPr/>
        </p:nvSpPr>
        <p:spPr bwMode="auto">
          <a:xfrm>
            <a:off x="6096000" y="1499627"/>
            <a:ext cx="4495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i="1" dirty="0">
                <a:solidFill>
                  <a:srgbClr val="00FF00"/>
                </a:solidFill>
              </a:rPr>
              <a:t>[CH</a:t>
            </a:r>
            <a:r>
              <a:rPr lang="en-US" altLang="en-US" sz="2000" i="1" baseline="-25000" dirty="0">
                <a:solidFill>
                  <a:srgbClr val="00FF00"/>
                </a:solidFill>
              </a:rPr>
              <a:t>4</a:t>
            </a:r>
            <a:r>
              <a:rPr lang="en-US" altLang="en-US" sz="2000" i="1" dirty="0">
                <a:solidFill>
                  <a:srgbClr val="00FF00"/>
                </a:solidFill>
              </a:rPr>
              <a:t>](t) = [CH</a:t>
            </a:r>
            <a:r>
              <a:rPr lang="en-US" altLang="en-US" sz="2000" i="1" baseline="-25000" dirty="0">
                <a:solidFill>
                  <a:srgbClr val="00FF00"/>
                </a:solidFill>
              </a:rPr>
              <a:t>4</a:t>
            </a:r>
            <a:r>
              <a:rPr lang="en-US" altLang="en-US" sz="2000" i="1" dirty="0">
                <a:solidFill>
                  <a:srgbClr val="00FF00"/>
                </a:solidFill>
              </a:rPr>
              <a:t>]</a:t>
            </a:r>
            <a:r>
              <a:rPr lang="en-US" altLang="en-US" sz="2000" i="1" baseline="-25000" dirty="0" err="1">
                <a:solidFill>
                  <a:srgbClr val="00FF00"/>
                </a:solidFill>
              </a:rPr>
              <a:t>ss</a:t>
            </a:r>
            <a:r>
              <a:rPr lang="en-US" altLang="en-US" sz="2000" i="1" dirty="0">
                <a:solidFill>
                  <a:srgbClr val="00FF00"/>
                </a:solidFill>
              </a:rPr>
              <a:t>-([CH</a:t>
            </a:r>
            <a:r>
              <a:rPr lang="en-US" altLang="en-US" sz="2000" i="1" baseline="-25000" dirty="0">
                <a:solidFill>
                  <a:srgbClr val="00FF00"/>
                </a:solidFill>
              </a:rPr>
              <a:t>4</a:t>
            </a:r>
            <a:r>
              <a:rPr lang="en-US" altLang="en-US" sz="2000" i="1" dirty="0">
                <a:solidFill>
                  <a:srgbClr val="00FF00"/>
                </a:solidFill>
              </a:rPr>
              <a:t>]</a:t>
            </a:r>
            <a:r>
              <a:rPr lang="en-US" altLang="en-US" sz="2000" i="1" baseline="-25000" dirty="0" err="1">
                <a:solidFill>
                  <a:srgbClr val="00FF00"/>
                </a:solidFill>
              </a:rPr>
              <a:t>ss</a:t>
            </a:r>
            <a:r>
              <a:rPr lang="en-US" altLang="en-US" sz="2000" i="1" dirty="0">
                <a:solidFill>
                  <a:srgbClr val="00FF00"/>
                </a:solidFill>
              </a:rPr>
              <a:t>-[CH</a:t>
            </a:r>
            <a:r>
              <a:rPr lang="en-US" altLang="en-US" sz="2000" i="1" baseline="-25000" dirty="0">
                <a:solidFill>
                  <a:srgbClr val="00FF00"/>
                </a:solidFill>
              </a:rPr>
              <a:t>4</a:t>
            </a:r>
            <a:r>
              <a:rPr lang="en-US" altLang="en-US" sz="2000" i="1" dirty="0">
                <a:solidFill>
                  <a:srgbClr val="00FF00"/>
                </a:solidFill>
              </a:rPr>
              <a:t>]</a:t>
            </a:r>
            <a:r>
              <a:rPr lang="en-US" altLang="en-US" sz="2000" i="1" baseline="-25000" dirty="0">
                <a:solidFill>
                  <a:srgbClr val="00FF00"/>
                </a:solidFill>
              </a:rPr>
              <a:t>0</a:t>
            </a:r>
            <a:r>
              <a:rPr lang="en-US" altLang="en-US" sz="2000" i="1" dirty="0">
                <a:solidFill>
                  <a:srgbClr val="00FF00"/>
                </a:solidFill>
              </a:rPr>
              <a:t>)e</a:t>
            </a:r>
            <a:r>
              <a:rPr lang="en-US" altLang="en-US" sz="2000" i="1" baseline="30000" dirty="0">
                <a:solidFill>
                  <a:srgbClr val="00FF00"/>
                </a:solidFill>
              </a:rPr>
              <a:t>-t/</a:t>
            </a:r>
            <a:r>
              <a:rPr lang="el-GR" altLang="en-US" sz="2000" i="1" baseline="30000" dirty="0">
                <a:solidFill>
                  <a:srgbClr val="00FF00"/>
                </a:solidFill>
              </a:rPr>
              <a:t>τ</a:t>
            </a:r>
            <a:endParaRPr lang="en-US" altLang="en-US" sz="2000" i="1" dirty="0">
              <a:solidFill>
                <a:srgbClr val="00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01" y="2070847"/>
            <a:ext cx="35545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B050"/>
                </a:solidFill>
              </a:rPr>
              <a:t>Fit 1984-2006: </a:t>
            </a:r>
            <a:r>
              <a:rPr lang="el-GR" sz="2400" dirty="0" smtClean="0">
                <a:solidFill>
                  <a:srgbClr val="00B050"/>
                </a:solidFill>
              </a:rPr>
              <a:t>τ</a:t>
            </a:r>
            <a:r>
              <a:rPr lang="en-US" sz="2400" dirty="0" smtClean="0">
                <a:solidFill>
                  <a:srgbClr val="00B050"/>
                </a:solidFill>
              </a:rPr>
              <a:t> = 9.2 </a:t>
            </a:r>
            <a:r>
              <a:rPr lang="en-US" sz="2400" dirty="0" err="1" smtClean="0">
                <a:solidFill>
                  <a:srgbClr val="00B050"/>
                </a:solidFill>
              </a:rPr>
              <a:t>yr</a:t>
            </a:r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09800" y="3416875"/>
            <a:ext cx="16440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4">
                    <a:lumMod val="10000"/>
                  </a:schemeClr>
                </a:solidFill>
              </a:rPr>
              <a:t>(</a:t>
            </a:r>
            <a:r>
              <a:rPr lang="en-US" sz="2000" b="1" dirty="0" smtClean="0">
                <a:solidFill>
                  <a:srgbClr val="C00000"/>
                </a:solidFill>
              </a:rPr>
              <a:t>Trend </a:t>
            </a:r>
            <a:r>
              <a:rPr lang="en-US" sz="2000" b="1" dirty="0" smtClean="0">
                <a:solidFill>
                  <a:schemeClr val="bg1">
                    <a:lumMod val="50000"/>
                  </a:schemeClr>
                </a:solidFill>
              </a:rPr>
              <a:t>-</a:t>
            </a:r>
            <a:r>
              <a:rPr lang="en-US" sz="2000" b="1" dirty="0" smtClean="0">
                <a:solidFill>
                  <a:srgbClr val="C00000"/>
                </a:solidFill>
              </a:rPr>
              <a:t> </a:t>
            </a:r>
            <a:r>
              <a:rPr lang="en-US" sz="2000" b="1" dirty="0" smtClean="0">
                <a:solidFill>
                  <a:srgbClr val="00FF00"/>
                </a:solidFill>
              </a:rPr>
              <a:t>SS</a:t>
            </a:r>
            <a:r>
              <a:rPr lang="en-US" sz="2000" b="1" dirty="0" smtClean="0">
                <a:solidFill>
                  <a:schemeClr val="accent4">
                    <a:lumMod val="10000"/>
                  </a:schemeClr>
                </a:solidFill>
              </a:rPr>
              <a:t>)</a:t>
            </a:r>
            <a:endParaRPr lang="en-US" sz="2000" b="1" dirty="0">
              <a:solidFill>
                <a:schemeClr val="accent4">
                  <a:lumMod val="10000"/>
                </a:schemeClr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4346399" y="4435607"/>
            <a:ext cx="0" cy="391886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657600" y="4028093"/>
            <a:ext cx="12526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accent4">
                    <a:lumMod val="10000"/>
                  </a:schemeClr>
                </a:solidFill>
              </a:rPr>
              <a:t>Pinatubo</a:t>
            </a:r>
            <a:endParaRPr lang="en-US" sz="2000" dirty="0">
              <a:solidFill>
                <a:schemeClr val="accent4">
                  <a:lumMod val="10000"/>
                </a:schemeClr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6270803" y="4397425"/>
            <a:ext cx="0" cy="391886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853435" y="4039370"/>
            <a:ext cx="13183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accent4">
                    <a:lumMod val="10000"/>
                  </a:schemeClr>
                </a:solidFill>
              </a:rPr>
              <a:t>BB + WLs</a:t>
            </a:r>
            <a:endParaRPr lang="en-US" sz="2000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474560" y="3432264"/>
            <a:ext cx="17384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</a:rPr>
              <a:t>Abrupt shift in CH</a:t>
            </a:r>
            <a:r>
              <a:rPr lang="en-US" sz="2000" baseline="-25000" dirty="0" smtClean="0">
                <a:solidFill>
                  <a:srgbClr val="C00000"/>
                </a:solidFill>
              </a:rPr>
              <a:t>4</a:t>
            </a:r>
            <a:r>
              <a:rPr lang="en-US" sz="2000" dirty="0" smtClean="0">
                <a:solidFill>
                  <a:srgbClr val="C00000"/>
                </a:solidFill>
              </a:rPr>
              <a:t> budget</a:t>
            </a:r>
            <a:endParaRPr lang="en-US" sz="2000" dirty="0">
              <a:solidFill>
                <a:srgbClr val="C00000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8236228" y="4082515"/>
            <a:ext cx="0" cy="1044283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284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" t="4000" r="1727" b="4667"/>
          <a:stretch/>
        </p:blipFill>
        <p:spPr>
          <a:xfrm rot="16200000">
            <a:off x="2702876" y="-2171699"/>
            <a:ext cx="6786250" cy="11201400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3" name="TextBox 2"/>
          <p:cNvSpPr txBox="1"/>
          <p:nvPr/>
        </p:nvSpPr>
        <p:spPr>
          <a:xfrm>
            <a:off x="3542805" y="316079"/>
            <a:ext cx="45949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</a:rPr>
              <a:t>Globally averaged CH</a:t>
            </a:r>
            <a:r>
              <a:rPr lang="en-US" sz="2000" baseline="-25000" dirty="0">
                <a:solidFill>
                  <a:srgbClr val="C00000"/>
                </a:solidFill>
              </a:rPr>
              <a:t>4</a:t>
            </a:r>
            <a:r>
              <a:rPr lang="en-US" sz="2000" dirty="0">
                <a:solidFill>
                  <a:srgbClr val="C00000"/>
                </a:solidFill>
              </a:rPr>
              <a:t> and </a:t>
            </a:r>
            <a:r>
              <a:rPr lang="el-GR" sz="2000" dirty="0">
                <a:solidFill>
                  <a:srgbClr val="C00000"/>
                </a:solidFill>
              </a:rPr>
              <a:t>δ</a:t>
            </a:r>
            <a:r>
              <a:rPr lang="en-US" sz="2000" baseline="30000" dirty="0">
                <a:solidFill>
                  <a:srgbClr val="C00000"/>
                </a:solidFill>
              </a:rPr>
              <a:t>13</a:t>
            </a:r>
            <a:r>
              <a:rPr lang="en-US" sz="2000" dirty="0">
                <a:solidFill>
                  <a:srgbClr val="C00000"/>
                </a:solidFill>
              </a:rPr>
              <a:t>C(CH</a:t>
            </a:r>
            <a:r>
              <a:rPr lang="en-US" sz="2000" baseline="-25000" dirty="0">
                <a:solidFill>
                  <a:srgbClr val="C00000"/>
                </a:solidFill>
              </a:rPr>
              <a:t>4</a:t>
            </a:r>
            <a:r>
              <a:rPr lang="en-US" sz="2000" dirty="0">
                <a:solidFill>
                  <a:srgbClr val="C00000"/>
                </a:solidFill>
              </a:rPr>
              <a:t>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542804" y="5193792"/>
            <a:ext cx="26751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Sylvia Michel, INSTAAR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1249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9144000" cy="944562"/>
          </a:xfrm>
        </p:spPr>
        <p:txBody>
          <a:bodyPr/>
          <a:lstStyle/>
          <a:p>
            <a:r>
              <a:rPr lang="en-US" sz="3600" dirty="0">
                <a:solidFill>
                  <a:srgbClr val="FFFF00"/>
                </a:solidFill>
              </a:rPr>
              <a:t>Potential causes: Δ Fossil fuel </a:t>
            </a:r>
            <a:r>
              <a:rPr lang="en-US" sz="3600" dirty="0" smtClean="0">
                <a:solidFill>
                  <a:srgbClr val="FFFF00"/>
                </a:solidFill>
              </a:rPr>
              <a:t>emissions?</a:t>
            </a:r>
            <a:endParaRPr lang="en-US" sz="3600" dirty="0">
              <a:solidFill>
                <a:srgbClr val="FFFF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6" t="4268" r="3959"/>
          <a:stretch/>
        </p:blipFill>
        <p:spPr>
          <a:xfrm rot="16200000">
            <a:off x="1914086" y="524315"/>
            <a:ext cx="2717554" cy="3802526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9" t="2453" r="3464" b="1364"/>
          <a:stretch/>
        </p:blipFill>
        <p:spPr>
          <a:xfrm rot="16200000">
            <a:off x="6332621" y="525380"/>
            <a:ext cx="2743201" cy="3826042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4" t="2271" r="5198"/>
          <a:stretch/>
        </p:blipFill>
        <p:spPr>
          <a:xfrm rot="16200000">
            <a:off x="1964616" y="3293185"/>
            <a:ext cx="2626729" cy="3812761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9" name="TextBox 8"/>
          <p:cNvSpPr txBox="1"/>
          <p:nvPr/>
        </p:nvSpPr>
        <p:spPr>
          <a:xfrm>
            <a:off x="5905502" y="4354060"/>
            <a:ext cx="41148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</a:rPr>
              <a:t>From BP Statistical Review of World Energy, 2015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562600" y="5539842"/>
            <a:ext cx="510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</a:rPr>
              <a:t>*Increased </a:t>
            </a:r>
            <a:r>
              <a:rPr lang="en-US" sz="2400" dirty="0">
                <a:solidFill>
                  <a:srgbClr val="FFFF00"/>
                </a:solidFill>
              </a:rPr>
              <a:t>FF emissions </a:t>
            </a:r>
            <a:r>
              <a:rPr lang="en-US" sz="2400" dirty="0" smtClean="0">
                <a:solidFill>
                  <a:srgbClr val="FFFF00"/>
                </a:solidFill>
              </a:rPr>
              <a:t>alone not supported by isotope constraint</a:t>
            </a:r>
            <a:endParaRPr lang="en-US" sz="2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609600" y="1066800"/>
            <a:ext cx="10972800" cy="5085125"/>
            <a:chOff x="0" y="1082034"/>
            <a:chExt cx="9144000" cy="5085125"/>
          </a:xfrm>
        </p:grpSpPr>
        <p:pic>
          <p:nvPicPr>
            <p:cNvPr id="2" name="Picture 1" descr="Budget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082034"/>
              <a:ext cx="9144000" cy="5036344"/>
            </a:xfrm>
            <a:prstGeom prst="rect">
              <a:avLst/>
            </a:prstGeom>
          </p:spPr>
        </p:pic>
        <p:pic>
          <p:nvPicPr>
            <p:cNvPr id="3" name="Picture 2" descr="Budget blue line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082034"/>
              <a:ext cx="9144000" cy="5036344"/>
            </a:xfrm>
            <a:prstGeom prst="rect">
              <a:avLst/>
            </a:prstGeom>
          </p:spPr>
        </p:pic>
        <p:pic>
          <p:nvPicPr>
            <p:cNvPr id="4" name="Picture 3" descr="Budget blue line both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082034"/>
              <a:ext cx="9144000" cy="5036344"/>
            </a:xfrm>
            <a:prstGeom prst="rect">
              <a:avLst/>
            </a:prstGeom>
          </p:spPr>
        </p:pic>
        <p:cxnSp>
          <p:nvCxnSpPr>
            <p:cNvPr id="5" name="Straight Connector 4"/>
            <p:cNvCxnSpPr/>
            <p:nvPr/>
          </p:nvCxnSpPr>
          <p:spPr bwMode="auto">
            <a:xfrm flipV="1">
              <a:off x="6780008" y="3516299"/>
              <a:ext cx="123495" cy="450503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accent4">
                  <a:lumMod val="1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" name="Straight Connector 5"/>
            <p:cNvCxnSpPr/>
            <p:nvPr/>
          </p:nvCxnSpPr>
          <p:spPr bwMode="auto">
            <a:xfrm flipH="1" flipV="1">
              <a:off x="2079159" y="1854333"/>
              <a:ext cx="300979" cy="993502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accent4">
                  <a:lumMod val="1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7" name="TextBox 6"/>
            <p:cNvSpPr txBox="1"/>
            <p:nvPr/>
          </p:nvSpPr>
          <p:spPr>
            <a:xfrm>
              <a:off x="4263242" y="3120004"/>
              <a:ext cx="42379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eaLnBrk="0" hangingPunct="0">
                <a:spcBef>
                  <a:spcPct val="30000"/>
                </a:spcBef>
                <a:defRPr/>
              </a:pPr>
              <a:r>
                <a:rPr lang="en-US" dirty="0">
                  <a:solidFill>
                    <a:schemeClr val="accent4">
                      <a:lumMod val="10000"/>
                    </a:schemeClr>
                  </a:solidFill>
                </a:rPr>
                <a:t>F</a:t>
              </a:r>
              <a:r>
                <a:rPr lang="en-US" dirty="0" smtClean="0">
                  <a:solidFill>
                    <a:schemeClr val="accent4">
                      <a:lumMod val="10000"/>
                    </a:schemeClr>
                  </a:solidFill>
                </a:rPr>
                <a:t>ossil fuels (Gas/Oil/Coal) + Geologic</a:t>
              </a:r>
              <a:endParaRPr lang="en-US" dirty="0">
                <a:solidFill>
                  <a:schemeClr val="accent4">
                    <a:lumMod val="10000"/>
                  </a:schemeClr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312359" y="1499296"/>
              <a:ext cx="72635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eaLnBrk="0" hangingPunct="0">
                <a:spcBef>
                  <a:spcPct val="30000"/>
                </a:spcBef>
                <a:defRPr/>
              </a:pPr>
              <a:r>
                <a:rPr lang="en-US" dirty="0" smtClean="0">
                  <a:solidFill>
                    <a:srgbClr val="00B050"/>
                  </a:solidFill>
                </a:rPr>
                <a:t>Microbial sources (wetlands, ruminants, rice, landfills/waste, termites)</a:t>
              </a:r>
              <a:endParaRPr lang="en-US" dirty="0">
                <a:solidFill>
                  <a:srgbClr val="00B050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040782" y="4723311"/>
              <a:ext cx="40831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0" hangingPunct="0">
                <a:spcBef>
                  <a:spcPct val="30000"/>
                </a:spcBef>
                <a:defRPr/>
              </a:pPr>
              <a:r>
                <a:rPr lang="en-US" dirty="0" smtClean="0">
                  <a:solidFill>
                    <a:srgbClr val="3366FF"/>
                  </a:solidFill>
                </a:rPr>
                <a:t>Mean values using “traditional” </a:t>
              </a:r>
              <a:r>
                <a:rPr lang="en-US" i="1" dirty="0" smtClean="0">
                  <a:solidFill>
                    <a:srgbClr val="3366FF"/>
                  </a:solidFill>
                </a:rPr>
                <a:t>δ</a:t>
              </a:r>
              <a:r>
                <a:rPr lang="en-US" i="1" baseline="30000" dirty="0" smtClean="0">
                  <a:solidFill>
                    <a:srgbClr val="3366FF"/>
                  </a:solidFill>
                </a:rPr>
                <a:t>13</a:t>
              </a:r>
              <a:r>
                <a:rPr lang="en-US" i="1" dirty="0" smtClean="0">
                  <a:solidFill>
                    <a:srgbClr val="3366FF"/>
                  </a:solidFill>
                </a:rPr>
                <a:t>C</a:t>
              </a:r>
              <a:r>
                <a:rPr lang="en-US" i="1" baseline="-25000" dirty="0" smtClean="0">
                  <a:solidFill>
                    <a:srgbClr val="3366FF"/>
                  </a:solidFill>
                </a:rPr>
                <a:t>FF</a:t>
              </a:r>
              <a:r>
                <a:rPr lang="en-US" sz="1600" baseline="-25000" dirty="0" smtClean="0">
                  <a:solidFill>
                    <a:srgbClr val="3366FF"/>
                  </a:solidFill>
                </a:rPr>
                <a:t> </a:t>
              </a:r>
              <a:endParaRPr lang="en-US" sz="1600" dirty="0">
                <a:solidFill>
                  <a:srgbClr val="3366FF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050757" y="5120357"/>
              <a:ext cx="62195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eaLnBrk="0" hangingPunct="0">
                <a:spcBef>
                  <a:spcPct val="30000"/>
                </a:spcBef>
                <a:defRPr/>
              </a:pPr>
              <a:r>
                <a:rPr lang="en-US" dirty="0">
                  <a:solidFill>
                    <a:srgbClr val="3366FF"/>
                  </a:solidFill>
                </a:rPr>
                <a:t>Mean values using “traditional” </a:t>
              </a:r>
              <a:r>
                <a:rPr lang="en-US" i="1" dirty="0" smtClean="0">
                  <a:solidFill>
                    <a:srgbClr val="3366FF"/>
                  </a:solidFill>
                </a:rPr>
                <a:t>δ</a:t>
              </a:r>
              <a:r>
                <a:rPr lang="en-US" i="1" baseline="30000" dirty="0" smtClean="0">
                  <a:solidFill>
                    <a:srgbClr val="3366FF"/>
                  </a:solidFill>
                </a:rPr>
                <a:t>13</a:t>
              </a:r>
              <a:r>
                <a:rPr lang="en-US" i="1" dirty="0" smtClean="0">
                  <a:solidFill>
                    <a:srgbClr val="3366FF"/>
                  </a:solidFill>
                </a:rPr>
                <a:t>C</a:t>
              </a:r>
              <a:r>
                <a:rPr lang="en-US" i="1" baseline="-25000" dirty="0" smtClean="0">
                  <a:solidFill>
                    <a:srgbClr val="3366FF"/>
                  </a:solidFill>
                </a:rPr>
                <a:t>FF</a:t>
              </a:r>
              <a:r>
                <a:rPr lang="en-US" dirty="0" smtClean="0">
                  <a:solidFill>
                    <a:srgbClr val="3366FF"/>
                  </a:solidFill>
                </a:rPr>
                <a:t>,</a:t>
              </a:r>
              <a:r>
                <a:rPr lang="en-US" dirty="0">
                  <a:solidFill>
                    <a:srgbClr val="3366FF"/>
                  </a:solidFill>
                </a:rPr>
                <a:t> </a:t>
              </a:r>
              <a:r>
                <a:rPr lang="en-US" i="1" dirty="0" smtClean="0">
                  <a:solidFill>
                    <a:srgbClr val="3366FF"/>
                  </a:solidFill>
                </a:rPr>
                <a:t>δ</a:t>
              </a:r>
              <a:r>
                <a:rPr lang="en-US" i="1" baseline="30000" dirty="0" smtClean="0">
                  <a:solidFill>
                    <a:srgbClr val="3366FF"/>
                  </a:solidFill>
                </a:rPr>
                <a:t>13</a:t>
              </a:r>
              <a:r>
                <a:rPr lang="en-US" i="1" dirty="0" smtClean="0">
                  <a:solidFill>
                    <a:srgbClr val="3366FF"/>
                  </a:solidFill>
                </a:rPr>
                <a:t>C</a:t>
              </a:r>
              <a:r>
                <a:rPr lang="en-US" i="1" baseline="-25000" dirty="0" smtClean="0">
                  <a:solidFill>
                    <a:srgbClr val="3366FF"/>
                  </a:solidFill>
                </a:rPr>
                <a:t>Mic</a:t>
              </a:r>
              <a:r>
                <a:rPr lang="en-US" dirty="0" smtClean="0">
                  <a:solidFill>
                    <a:srgbClr val="3366FF"/>
                  </a:solidFill>
                </a:rPr>
                <a:t>, and </a:t>
              </a:r>
              <a:r>
                <a:rPr lang="en-US" i="1" dirty="0" smtClean="0">
                  <a:solidFill>
                    <a:srgbClr val="3366FF"/>
                  </a:solidFill>
                </a:rPr>
                <a:t>δ</a:t>
              </a:r>
              <a:r>
                <a:rPr lang="en-US" i="1" baseline="30000" dirty="0" smtClean="0">
                  <a:solidFill>
                    <a:srgbClr val="3366FF"/>
                  </a:solidFill>
                </a:rPr>
                <a:t>13</a:t>
              </a:r>
              <a:r>
                <a:rPr lang="en-US" i="1" dirty="0" smtClean="0">
                  <a:solidFill>
                    <a:srgbClr val="3366FF"/>
                  </a:solidFill>
                </a:rPr>
                <a:t>C</a:t>
              </a:r>
              <a:r>
                <a:rPr lang="en-US" i="1" baseline="-25000" dirty="0" smtClean="0">
                  <a:solidFill>
                    <a:srgbClr val="3366FF"/>
                  </a:solidFill>
                </a:rPr>
                <a:t>BB</a:t>
              </a:r>
              <a:endParaRPr lang="en-US" dirty="0">
                <a:solidFill>
                  <a:srgbClr val="3366FF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 rot="16200000">
              <a:off x="-1394618" y="3232277"/>
              <a:ext cx="377374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accent4">
                      <a:lumMod val="10000"/>
                    </a:schemeClr>
                  </a:solidFill>
                </a:rPr>
                <a:t>G</a:t>
              </a:r>
              <a:r>
                <a:rPr lang="en-US" dirty="0" smtClean="0">
                  <a:solidFill>
                    <a:schemeClr val="accent4">
                      <a:lumMod val="10000"/>
                    </a:schemeClr>
                  </a:solidFill>
                </a:rPr>
                <a:t>lobal CH</a:t>
              </a:r>
              <a:r>
                <a:rPr lang="en-US" baseline="-25000" dirty="0" smtClean="0">
                  <a:solidFill>
                    <a:schemeClr val="accent4">
                      <a:lumMod val="10000"/>
                    </a:schemeClr>
                  </a:solidFill>
                </a:rPr>
                <a:t>4</a:t>
              </a:r>
              <a:r>
                <a:rPr lang="en-US" dirty="0" smtClean="0">
                  <a:solidFill>
                    <a:schemeClr val="accent4">
                      <a:lumMod val="10000"/>
                    </a:schemeClr>
                  </a:solidFill>
                </a:rPr>
                <a:t> emissions  (</a:t>
              </a:r>
              <a:r>
                <a:rPr lang="en-US" dirty="0" err="1" smtClean="0">
                  <a:solidFill>
                    <a:schemeClr val="accent4">
                      <a:lumMod val="10000"/>
                    </a:schemeClr>
                  </a:solidFill>
                </a:rPr>
                <a:t>Tg</a:t>
              </a:r>
              <a:r>
                <a:rPr lang="en-US" dirty="0" smtClean="0">
                  <a:solidFill>
                    <a:schemeClr val="accent4">
                      <a:lumMod val="10000"/>
                    </a:schemeClr>
                  </a:solidFill>
                </a:rPr>
                <a:t> CH</a:t>
              </a:r>
              <a:r>
                <a:rPr lang="en-US" baseline="-25000" dirty="0" smtClean="0">
                  <a:solidFill>
                    <a:schemeClr val="accent4">
                      <a:lumMod val="10000"/>
                    </a:schemeClr>
                  </a:solidFill>
                </a:rPr>
                <a:t>4</a:t>
              </a:r>
              <a:r>
                <a:rPr lang="en-US" dirty="0" smtClean="0">
                  <a:solidFill>
                    <a:schemeClr val="accent4">
                      <a:lumMod val="10000"/>
                    </a:schemeClr>
                  </a:solidFill>
                </a:rPr>
                <a:t>/</a:t>
              </a:r>
              <a:r>
                <a:rPr lang="en-US" dirty="0" err="1" smtClean="0">
                  <a:solidFill>
                    <a:schemeClr val="accent4">
                      <a:lumMod val="10000"/>
                    </a:schemeClr>
                  </a:solidFill>
                </a:rPr>
                <a:t>yr</a:t>
              </a:r>
              <a:r>
                <a:rPr lang="en-US" dirty="0" smtClean="0">
                  <a:solidFill>
                    <a:schemeClr val="accent4">
                      <a:lumMod val="10000"/>
                    </a:schemeClr>
                  </a:solidFill>
                </a:rPr>
                <a:t>)</a:t>
              </a:r>
              <a:endParaRPr lang="en-US" dirty="0">
                <a:solidFill>
                  <a:schemeClr val="accent4">
                    <a:lumMod val="10000"/>
                  </a:schemeClr>
                </a:solidFill>
              </a:endParaRPr>
            </a:p>
          </p:txBody>
        </p:sp>
        <p:cxnSp>
          <p:nvCxnSpPr>
            <p:cNvPr id="12" name="Straight Connector 11"/>
            <p:cNvCxnSpPr/>
            <p:nvPr/>
          </p:nvCxnSpPr>
          <p:spPr bwMode="auto">
            <a:xfrm flipH="1">
              <a:off x="5205652" y="4271982"/>
              <a:ext cx="367334" cy="430338"/>
            </a:xfrm>
            <a:prstGeom prst="line">
              <a:avLst/>
            </a:prstGeom>
            <a:solidFill>
              <a:srgbClr val="00B8FF"/>
            </a:solidFill>
            <a:ln w="6350" cap="flat" cmpd="sng" algn="ctr">
              <a:solidFill>
                <a:schemeClr val="accent4">
                  <a:lumMod val="1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" name="Straight Connector 12"/>
            <p:cNvCxnSpPr/>
            <p:nvPr/>
          </p:nvCxnSpPr>
          <p:spPr bwMode="auto">
            <a:xfrm flipH="1">
              <a:off x="6108244" y="4523893"/>
              <a:ext cx="493278" cy="596464"/>
            </a:xfrm>
            <a:prstGeom prst="line">
              <a:avLst/>
            </a:prstGeom>
            <a:solidFill>
              <a:srgbClr val="00B8FF"/>
            </a:solidFill>
            <a:ln w="63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4" name="TextBox 13"/>
            <p:cNvSpPr txBox="1"/>
            <p:nvPr/>
          </p:nvSpPr>
          <p:spPr>
            <a:xfrm>
              <a:off x="4385668" y="5797827"/>
              <a:ext cx="54234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4">
                      <a:lumMod val="10000"/>
                    </a:schemeClr>
                  </a:solidFill>
                </a:rPr>
                <a:t>Year</a:t>
              </a:r>
              <a:endParaRPr lang="en-US" dirty="0">
                <a:solidFill>
                  <a:schemeClr val="accent4">
                    <a:lumMod val="10000"/>
                  </a:schemeClr>
                </a:solidFill>
              </a:endParaRPr>
            </a:p>
          </p:txBody>
        </p:sp>
      </p:grpSp>
      <p:sp>
        <p:nvSpPr>
          <p:cNvPr id="15" name="Text Box 1"/>
          <p:cNvSpPr txBox="1">
            <a:spLocks noChangeArrowheads="1"/>
          </p:cNvSpPr>
          <p:nvPr/>
        </p:nvSpPr>
        <p:spPr bwMode="auto">
          <a:xfrm>
            <a:off x="2064291" y="130332"/>
            <a:ext cx="8063419" cy="74084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prstTxWarp prst="textNoShape">
              <a:avLst/>
            </a:prstTxWarp>
            <a:spAutoFit/>
          </a:bodyPr>
          <a:lstStyle/>
          <a:p>
            <a:pPr algn="ctr">
              <a:buClrTx/>
              <a:tabLst>
                <a:tab pos="0" algn="l"/>
                <a:tab pos="914400" algn="l"/>
                <a:tab pos="14859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dirty="0" smtClean="0">
                <a:solidFill>
                  <a:srgbClr val="FFFF00"/>
                </a:solidFill>
              </a:rPr>
              <a:t>Fossil CH</a:t>
            </a:r>
            <a:r>
              <a:rPr lang="en-US" sz="2400" baseline="-25000" dirty="0" smtClean="0">
                <a:solidFill>
                  <a:srgbClr val="FFFF00"/>
                </a:solidFill>
              </a:rPr>
              <a:t>4</a:t>
            </a:r>
            <a:r>
              <a:rPr lang="en-US" sz="2400" dirty="0" smtClean="0">
                <a:solidFill>
                  <a:srgbClr val="FFFF00"/>
                </a:solidFill>
              </a:rPr>
              <a:t> emissions not increasing</a:t>
            </a:r>
          </a:p>
          <a:p>
            <a:pPr algn="ctr">
              <a:buClrTx/>
              <a:tabLst>
                <a:tab pos="0" algn="l"/>
                <a:tab pos="914400" algn="l"/>
                <a:tab pos="14859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 smtClean="0">
                <a:solidFill>
                  <a:srgbClr val="FFFF00"/>
                </a:solidFill>
              </a:rPr>
              <a:t>(</a:t>
            </a:r>
            <a:r>
              <a:rPr lang="en-US" dirty="0" err="1" smtClean="0">
                <a:solidFill>
                  <a:srgbClr val="FFFF00"/>
                </a:solidFill>
              </a:rPr>
              <a:t>Schwietzke</a:t>
            </a:r>
            <a:r>
              <a:rPr lang="en-US" dirty="0" smtClean="0">
                <a:solidFill>
                  <a:srgbClr val="FFFF00"/>
                </a:solidFill>
              </a:rPr>
              <a:t> et al., Nature, 538, 88-91, 2016)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0379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838200" y="82739"/>
            <a:ext cx="10515600" cy="966134"/>
          </a:xfrm>
          <a:prstGeom prst="rect">
            <a:avLst/>
          </a:prstGeom>
        </p:spPr>
        <p:txBody>
          <a:bodyPr>
            <a:norm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3600" b="1" kern="0" dirty="0" smtClean="0">
                <a:solidFill>
                  <a:srgbClr val="FFFF00"/>
                </a:solidFill>
                <a:latin typeface="Calibri" panose="020F0502020204030204" pitchFamily="34" charset="0"/>
              </a:rPr>
              <a:t>Potential Causes of Increased CH</a:t>
            </a:r>
            <a:r>
              <a:rPr lang="en-US" sz="3600" b="1" kern="0" baseline="-25000" dirty="0" smtClean="0">
                <a:solidFill>
                  <a:srgbClr val="FFFF00"/>
                </a:solidFill>
                <a:latin typeface="Calibri" panose="020F0502020204030204" pitchFamily="34" charset="0"/>
              </a:rPr>
              <a:t>4</a:t>
            </a:r>
            <a:r>
              <a:rPr lang="en-US" sz="3600" b="1" kern="0" dirty="0" smtClean="0">
                <a:solidFill>
                  <a:srgbClr val="FFFF00"/>
                </a:solidFill>
                <a:latin typeface="Calibri" panose="020F0502020204030204" pitchFamily="34" charset="0"/>
              </a:rPr>
              <a:t>: Changes in [OH]?</a:t>
            </a:r>
            <a:endParaRPr lang="en-US" sz="3600" b="1" kern="0" dirty="0">
              <a:solidFill>
                <a:srgbClr val="FFFF0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838200" y="838200"/>
            <a:ext cx="10515600" cy="5791200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800" kern="0" dirty="0" smtClean="0">
                <a:solidFill>
                  <a:schemeClr val="tx2"/>
                </a:solidFill>
                <a:latin typeface="Calibri" panose="020F0502020204030204" pitchFamily="34" charset="0"/>
              </a:rPr>
              <a:t>Two 2-box-model studies:</a:t>
            </a:r>
          </a:p>
          <a:p>
            <a:pPr lvl="1"/>
            <a:r>
              <a:rPr lang="en-US" kern="0" dirty="0" smtClean="0">
                <a:solidFill>
                  <a:schemeClr val="tx1">
                    <a:lumMod val="95000"/>
                  </a:schemeClr>
                </a:solidFill>
                <a:latin typeface="Calibri" panose="020F0502020204030204" pitchFamily="34" charset="0"/>
              </a:rPr>
              <a:t>Rigby et al. 2017; Turner et al., 2017</a:t>
            </a:r>
          </a:p>
          <a:p>
            <a:r>
              <a:rPr lang="en-US" sz="2800" kern="0" dirty="0" smtClean="0">
                <a:solidFill>
                  <a:schemeClr val="tx2"/>
                </a:solidFill>
                <a:latin typeface="Calibri" panose="020F0502020204030204" pitchFamily="34" charset="0"/>
              </a:rPr>
              <a:t>Both suggest decreasing trend in [OH]</a:t>
            </a:r>
          </a:p>
          <a:p>
            <a:r>
              <a:rPr lang="en-US" sz="2800" kern="0" dirty="0" smtClean="0">
                <a:solidFill>
                  <a:schemeClr val="tx2"/>
                </a:solidFill>
                <a:latin typeface="Calibri" panose="020F0502020204030204" pitchFamily="34" charset="0"/>
              </a:rPr>
              <a:t>Both agree data can be fit with no trend in [OH]</a:t>
            </a:r>
          </a:p>
          <a:p>
            <a:r>
              <a:rPr lang="en-US" sz="2800" kern="0" dirty="0" smtClean="0">
                <a:solidFill>
                  <a:schemeClr val="tx2"/>
                </a:solidFill>
                <a:latin typeface="Calibri" panose="020F0502020204030204" pitchFamily="34" charset="0"/>
              </a:rPr>
              <a:t>Neither suggest mechanism for </a:t>
            </a:r>
            <a:r>
              <a:rPr lang="el-GR" sz="2800" kern="0" dirty="0" smtClean="0">
                <a:solidFill>
                  <a:schemeClr val="tx2"/>
                </a:solidFill>
                <a:latin typeface="Calibri" panose="020F0502020204030204" pitchFamily="34" charset="0"/>
              </a:rPr>
              <a:t>Δ</a:t>
            </a:r>
            <a:r>
              <a:rPr lang="en-US" sz="2800" kern="0" dirty="0" smtClean="0">
                <a:solidFill>
                  <a:schemeClr val="tx2"/>
                </a:solidFill>
                <a:latin typeface="Calibri" panose="020F0502020204030204" pitchFamily="34" charset="0"/>
              </a:rPr>
              <a:t>[OH]</a:t>
            </a:r>
          </a:p>
          <a:p>
            <a:r>
              <a:rPr lang="en-US" sz="2800" kern="0" dirty="0" smtClean="0">
                <a:solidFill>
                  <a:schemeClr val="tx2"/>
                </a:solidFill>
                <a:latin typeface="Calibri" panose="020F0502020204030204" pitchFamily="34" charset="0"/>
              </a:rPr>
              <a:t>Detailed spatial and temporal information not used</a:t>
            </a:r>
          </a:p>
          <a:p>
            <a:r>
              <a:rPr lang="en-US" sz="2800" kern="0" dirty="0" smtClean="0">
                <a:solidFill>
                  <a:schemeClr val="tx2"/>
                </a:solidFill>
                <a:latin typeface="Calibri" panose="020F0502020204030204" pitchFamily="34" charset="0"/>
              </a:rPr>
              <a:t>Not consistent with 3D CTM calculations of [OH] nor </a:t>
            </a:r>
            <a:r>
              <a:rPr lang="en-US" sz="2800" kern="0" baseline="30000" dirty="0" smtClean="0">
                <a:solidFill>
                  <a:schemeClr val="tx2"/>
                </a:solidFill>
                <a:latin typeface="Calibri" panose="020F0502020204030204" pitchFamily="34" charset="0"/>
              </a:rPr>
              <a:t>14</a:t>
            </a:r>
            <a:r>
              <a:rPr lang="en-US" sz="2800" kern="0" dirty="0" smtClean="0">
                <a:solidFill>
                  <a:schemeClr val="tx2"/>
                </a:solidFill>
                <a:latin typeface="Calibri" panose="020F0502020204030204" pitchFamily="34" charset="0"/>
              </a:rPr>
              <a:t>CO constraint (for SH extra-tropics)</a:t>
            </a:r>
          </a:p>
          <a:p>
            <a:r>
              <a:rPr lang="en-US" sz="2800" dirty="0" smtClean="0">
                <a:solidFill>
                  <a:schemeClr val="tx2"/>
                </a:solidFill>
              </a:rPr>
              <a:t>Δ[OH] can not explain </a:t>
            </a:r>
            <a:r>
              <a:rPr lang="el-GR" sz="2800" dirty="0" smtClean="0">
                <a:solidFill>
                  <a:schemeClr val="tx2"/>
                </a:solidFill>
              </a:rPr>
              <a:t>δ</a:t>
            </a:r>
            <a:r>
              <a:rPr lang="en-US" sz="2800" baseline="30000" dirty="0" smtClean="0">
                <a:solidFill>
                  <a:schemeClr val="tx2"/>
                </a:solidFill>
              </a:rPr>
              <a:t>13</a:t>
            </a:r>
            <a:r>
              <a:rPr lang="en-US" sz="2800" dirty="0" smtClean="0">
                <a:solidFill>
                  <a:schemeClr val="tx2"/>
                </a:solidFill>
              </a:rPr>
              <a:t>C(CH</a:t>
            </a:r>
            <a:r>
              <a:rPr lang="en-US" sz="2800" baseline="-25000" dirty="0" smtClean="0">
                <a:solidFill>
                  <a:schemeClr val="tx2"/>
                </a:solidFill>
              </a:rPr>
              <a:t>4</a:t>
            </a:r>
            <a:r>
              <a:rPr lang="en-US" sz="2800" dirty="0" smtClean="0">
                <a:solidFill>
                  <a:schemeClr val="tx2"/>
                </a:solidFill>
              </a:rPr>
              <a:t>)</a:t>
            </a:r>
            <a:endParaRPr lang="en-US" sz="2800" kern="0" dirty="0" smtClean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r>
              <a:rPr lang="en-US" sz="2800" kern="0" dirty="0" smtClean="0">
                <a:solidFill>
                  <a:schemeClr val="tx2"/>
                </a:solidFill>
                <a:latin typeface="Calibri" panose="020F0502020204030204" pitchFamily="34" charset="0"/>
              </a:rPr>
              <a:t>Both suggest </a:t>
            </a:r>
            <a:r>
              <a:rPr lang="el-GR" sz="2800" kern="0" dirty="0" smtClean="0">
                <a:solidFill>
                  <a:schemeClr val="tx2"/>
                </a:solidFill>
                <a:latin typeface="Calibri" panose="020F0502020204030204" pitchFamily="34" charset="0"/>
              </a:rPr>
              <a:t>δ</a:t>
            </a:r>
            <a:r>
              <a:rPr lang="en-US" sz="2800" kern="0" baseline="30000" dirty="0" smtClean="0">
                <a:solidFill>
                  <a:schemeClr val="tx2"/>
                </a:solidFill>
                <a:latin typeface="Calibri" panose="020F0502020204030204" pitchFamily="34" charset="0"/>
              </a:rPr>
              <a:t>13</a:t>
            </a:r>
            <a:r>
              <a:rPr lang="en-US" sz="2800" kern="0" dirty="0" smtClean="0">
                <a:solidFill>
                  <a:schemeClr val="tx2"/>
                </a:solidFill>
                <a:latin typeface="Calibri" panose="020F0502020204030204" pitchFamily="34" charset="0"/>
              </a:rPr>
              <a:t>CH</a:t>
            </a:r>
            <a:r>
              <a:rPr lang="en-US" sz="2800" kern="0" baseline="-25000" dirty="0" smtClean="0">
                <a:solidFill>
                  <a:schemeClr val="tx2"/>
                </a:solidFill>
                <a:latin typeface="Calibri" panose="020F0502020204030204" pitchFamily="34" charset="0"/>
              </a:rPr>
              <a:t>4</a:t>
            </a:r>
            <a:r>
              <a:rPr lang="en-US" sz="2800" kern="0" dirty="0" smtClean="0">
                <a:solidFill>
                  <a:schemeClr val="tx2"/>
                </a:solidFill>
                <a:latin typeface="Calibri" panose="020F0502020204030204" pitchFamily="34" charset="0"/>
              </a:rPr>
              <a:t> provides only a weak constraint</a:t>
            </a:r>
          </a:p>
        </p:txBody>
      </p:sp>
    </p:spTree>
    <p:extLst>
      <p:ext uri="{BB962C8B-B14F-4D97-AF65-F5344CB8AC3E}">
        <p14:creationId xmlns:p14="http://schemas.microsoft.com/office/powerpoint/2010/main" val="3428447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22238"/>
            <a:ext cx="8229600" cy="715962"/>
          </a:xfrm>
        </p:spPr>
        <p:txBody>
          <a:bodyPr/>
          <a:lstStyle/>
          <a:p>
            <a:r>
              <a:rPr lang="en-US" sz="4000" dirty="0">
                <a:solidFill>
                  <a:srgbClr val="FFFF00"/>
                </a:solidFill>
              </a:rPr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838200"/>
            <a:ext cx="11201400" cy="5791200"/>
          </a:xfrm>
        </p:spPr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CH</a:t>
            </a:r>
            <a:r>
              <a:rPr lang="en-US" baseline="-25000" dirty="0" smtClean="0">
                <a:solidFill>
                  <a:schemeClr val="tx2"/>
                </a:solidFill>
              </a:rPr>
              <a:t>4</a:t>
            </a:r>
            <a:r>
              <a:rPr lang="en-US" dirty="0" smtClean="0">
                <a:solidFill>
                  <a:schemeClr val="tx2"/>
                </a:solidFill>
              </a:rPr>
              <a:t> Budget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Data</a:t>
            </a:r>
          </a:p>
          <a:p>
            <a:pPr lvl="1"/>
            <a:r>
              <a:rPr lang="en-US" dirty="0" smtClean="0">
                <a:solidFill>
                  <a:schemeClr val="tx1">
                    <a:lumMod val="85000"/>
                  </a:schemeClr>
                </a:solidFill>
              </a:rPr>
              <a:t>Sampling and measurements</a:t>
            </a:r>
          </a:p>
          <a:p>
            <a:pPr lvl="1"/>
            <a:r>
              <a:rPr lang="en-US" dirty="0" smtClean="0">
                <a:solidFill>
                  <a:schemeClr val="tx1">
                    <a:lumMod val="85000"/>
                  </a:schemeClr>
                </a:solidFill>
              </a:rPr>
              <a:t>Quality control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Long-term trends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Anomalies in CH</a:t>
            </a:r>
            <a:r>
              <a:rPr lang="en-US" baseline="-25000" dirty="0" smtClean="0">
                <a:solidFill>
                  <a:schemeClr val="tx2"/>
                </a:solidFill>
              </a:rPr>
              <a:t>4</a:t>
            </a:r>
            <a:r>
              <a:rPr lang="en-US" dirty="0" smtClean="0">
                <a:solidFill>
                  <a:schemeClr val="tx2"/>
                </a:solidFill>
              </a:rPr>
              <a:t> growth rate (IAV)</a:t>
            </a:r>
          </a:p>
          <a:p>
            <a:pPr lvl="1"/>
            <a:r>
              <a:rPr lang="en-US" dirty="0" smtClean="0">
                <a:solidFill>
                  <a:schemeClr val="tx1">
                    <a:lumMod val="85000"/>
                  </a:schemeClr>
                </a:solidFill>
              </a:rPr>
              <a:t>Eruption of Mt. Pinatubo</a:t>
            </a:r>
          </a:p>
          <a:p>
            <a:pPr lvl="1"/>
            <a:r>
              <a:rPr lang="en-US" dirty="0" smtClean="0">
                <a:solidFill>
                  <a:schemeClr val="tx1">
                    <a:lumMod val="85000"/>
                  </a:schemeClr>
                </a:solidFill>
              </a:rPr>
              <a:t>Economic collapse of former Soviet Union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Recent changes in atmospheric CH</a:t>
            </a:r>
            <a:r>
              <a:rPr lang="en-US" baseline="-25000" dirty="0" smtClean="0">
                <a:solidFill>
                  <a:schemeClr val="tx2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354956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838200" y="76200"/>
            <a:ext cx="10515600" cy="737534"/>
          </a:xfrm>
          <a:prstGeom prst="rect">
            <a:avLst/>
          </a:prstGeom>
        </p:spPr>
        <p:txBody>
          <a:bodyPr>
            <a:no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3600" kern="0" dirty="0" smtClean="0">
                <a:solidFill>
                  <a:srgbClr val="FFFF00"/>
                </a:solidFill>
                <a:latin typeface="Calibri" panose="020F0502020204030204" pitchFamily="34" charset="0"/>
              </a:rPr>
              <a:t>Potential Causes of Increased CH</a:t>
            </a:r>
            <a:r>
              <a:rPr lang="en-US" sz="3600" kern="0" baseline="-25000" dirty="0" smtClean="0">
                <a:solidFill>
                  <a:srgbClr val="FFFF00"/>
                </a:solidFill>
                <a:latin typeface="Calibri" panose="020F0502020204030204" pitchFamily="34" charset="0"/>
              </a:rPr>
              <a:t>4</a:t>
            </a:r>
            <a:r>
              <a:rPr lang="en-US" sz="3600" kern="0" dirty="0" smtClean="0">
                <a:solidFill>
                  <a:srgbClr val="FFFF00"/>
                </a:solidFill>
                <a:latin typeface="Calibri" panose="020F0502020204030204" pitchFamily="34" charset="0"/>
              </a:rPr>
              <a:t>: Changes in OH?</a:t>
            </a:r>
            <a:endParaRPr lang="en-US" sz="3600" kern="0" dirty="0">
              <a:solidFill>
                <a:srgbClr val="FFFF0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838200" y="838200"/>
            <a:ext cx="10515600" cy="5741894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800" b="1" kern="0" dirty="0" smtClean="0">
                <a:solidFill>
                  <a:schemeClr val="tx2"/>
                </a:solidFill>
                <a:latin typeface="Calibri" panose="020F0502020204030204" pitchFamily="34" charset="0"/>
              </a:rPr>
              <a:t>Nicely et al., JGR, 2018</a:t>
            </a:r>
          </a:p>
          <a:p>
            <a:r>
              <a:rPr lang="en-US" sz="2800" kern="0" dirty="0" smtClean="0">
                <a:solidFill>
                  <a:schemeClr val="tx1">
                    <a:lumMod val="85000"/>
                  </a:schemeClr>
                </a:solidFill>
                <a:latin typeface="Calibri" panose="020F0502020204030204" pitchFamily="34" charset="0"/>
              </a:rPr>
              <a:t>Δ[OH] = -0.08±0.19%/decade (1985-2015)</a:t>
            </a:r>
          </a:p>
          <a:p>
            <a:pPr lvl="1"/>
            <a:r>
              <a:rPr lang="en-US" sz="2400" kern="0" dirty="0" smtClean="0">
                <a:latin typeface="Calibri" panose="020F0502020204030204" pitchFamily="34" charset="0"/>
              </a:rPr>
              <a:t>Decreased [OH] from increased [CH</a:t>
            </a:r>
            <a:r>
              <a:rPr lang="en-US" sz="2400" kern="0" baseline="-25000" dirty="0" smtClean="0">
                <a:latin typeface="Calibri" panose="020F0502020204030204" pitchFamily="34" charset="0"/>
              </a:rPr>
              <a:t>4</a:t>
            </a:r>
            <a:r>
              <a:rPr lang="en-US" sz="2400" kern="0" dirty="0" smtClean="0">
                <a:latin typeface="Calibri" panose="020F0502020204030204" pitchFamily="34" charset="0"/>
              </a:rPr>
              <a:t>] compensated by:</a:t>
            </a:r>
          </a:p>
          <a:p>
            <a:pPr lvl="1"/>
            <a:r>
              <a:rPr lang="en-US" sz="2400" kern="0" dirty="0" smtClean="0">
                <a:latin typeface="Calibri" panose="020F0502020204030204" pitchFamily="34" charset="0"/>
              </a:rPr>
              <a:t>Changes in ↑H</a:t>
            </a:r>
            <a:r>
              <a:rPr lang="en-US" sz="2400" kern="0" baseline="-25000" dirty="0" smtClean="0">
                <a:latin typeface="Calibri" panose="020F0502020204030204" pitchFamily="34" charset="0"/>
              </a:rPr>
              <a:t>2</a:t>
            </a:r>
            <a:r>
              <a:rPr lang="en-US" sz="2400" kern="0" dirty="0" smtClean="0">
                <a:latin typeface="Calibri" panose="020F0502020204030204" pitchFamily="34" charset="0"/>
              </a:rPr>
              <a:t>O, ↑[NO</a:t>
            </a:r>
            <a:r>
              <a:rPr lang="en-US" sz="2400" kern="0" baseline="-25000" dirty="0" smtClean="0">
                <a:latin typeface="Calibri" panose="020F0502020204030204" pitchFamily="34" charset="0"/>
              </a:rPr>
              <a:t>x</a:t>
            </a:r>
            <a:r>
              <a:rPr lang="en-US" sz="2400" kern="0" dirty="0" smtClean="0">
                <a:latin typeface="Calibri" panose="020F0502020204030204" pitchFamily="34" charset="0"/>
              </a:rPr>
              <a:t>], ↓column O</a:t>
            </a:r>
            <a:r>
              <a:rPr lang="en-US" sz="2400" kern="0" baseline="-25000" dirty="0" smtClean="0">
                <a:latin typeface="Calibri" panose="020F0502020204030204" pitchFamily="34" charset="0"/>
              </a:rPr>
              <a:t>3</a:t>
            </a:r>
            <a:r>
              <a:rPr lang="en-US" sz="2400" kern="0" dirty="0" smtClean="0">
                <a:latin typeface="Calibri" panose="020F0502020204030204" pitchFamily="34" charset="0"/>
              </a:rPr>
              <a:t>, tropical expansion, ↑T</a:t>
            </a:r>
          </a:p>
          <a:p>
            <a:r>
              <a:rPr lang="en-US" sz="2800" b="1" kern="0" dirty="0" err="1" smtClean="0">
                <a:solidFill>
                  <a:schemeClr val="tx2"/>
                </a:solidFill>
                <a:latin typeface="Calibri" panose="020F0502020204030204" pitchFamily="34" charset="0"/>
              </a:rPr>
              <a:t>Naus</a:t>
            </a:r>
            <a:r>
              <a:rPr lang="en-US" sz="2800" b="1" kern="0" dirty="0" smtClean="0">
                <a:solidFill>
                  <a:schemeClr val="tx2"/>
                </a:solidFill>
                <a:latin typeface="Calibri" panose="020F0502020204030204" pitchFamily="34" charset="0"/>
              </a:rPr>
              <a:t> et al., ACPD, 2019</a:t>
            </a:r>
          </a:p>
          <a:p>
            <a:r>
              <a:rPr lang="en-US" sz="2800" kern="0" dirty="0" smtClean="0">
                <a:solidFill>
                  <a:schemeClr val="tx1">
                    <a:lumMod val="85000"/>
                  </a:schemeClr>
                </a:solidFill>
                <a:latin typeface="Calibri" panose="020F0502020204030204" pitchFamily="34" charset="0"/>
              </a:rPr>
              <a:t>Investigated systematic biases in transport and OH distribution in box models using 3D model:</a:t>
            </a:r>
          </a:p>
          <a:p>
            <a:pPr lvl="1"/>
            <a:r>
              <a:rPr lang="en-US" sz="2400" kern="0" dirty="0" smtClean="0">
                <a:latin typeface="Calibri" panose="020F0502020204030204" pitchFamily="34" charset="0"/>
              </a:rPr>
              <a:t>Accounting for biases reverses trend in [OH], making it positive:</a:t>
            </a:r>
          </a:p>
          <a:p>
            <a:pPr lvl="2"/>
            <a:r>
              <a:rPr lang="en-US" kern="0" dirty="0" smtClean="0">
                <a:latin typeface="Calibri" panose="020F0502020204030204" pitchFamily="34" charset="0"/>
              </a:rPr>
              <a:t>Interhemispheric exchange rate</a:t>
            </a:r>
          </a:p>
          <a:p>
            <a:pPr lvl="2"/>
            <a:r>
              <a:rPr lang="en-US" kern="0" dirty="0" smtClean="0">
                <a:latin typeface="Calibri" panose="020F0502020204030204" pitchFamily="34" charset="0"/>
              </a:rPr>
              <a:t>N/S asymmetry in [OH] (and species-dependent globally-averaged OH)</a:t>
            </a:r>
          </a:p>
          <a:p>
            <a:pPr lvl="2"/>
            <a:r>
              <a:rPr lang="en-US" kern="0" dirty="0" smtClean="0">
                <a:latin typeface="Calibri" panose="020F0502020204030204" pitchFamily="34" charset="0"/>
              </a:rPr>
              <a:t>Stratospheric loss</a:t>
            </a:r>
          </a:p>
          <a:p>
            <a:pPr lvl="2"/>
            <a:r>
              <a:rPr lang="en-US" kern="0" dirty="0" smtClean="0">
                <a:latin typeface="Calibri" panose="020F0502020204030204" pitchFamily="34" charset="0"/>
              </a:rPr>
              <a:t>Network bias in IHD (as in Pandey et al., 2019)</a:t>
            </a:r>
          </a:p>
        </p:txBody>
      </p:sp>
    </p:spTree>
    <p:extLst>
      <p:ext uri="{BB962C8B-B14F-4D97-AF65-F5344CB8AC3E}">
        <p14:creationId xmlns:p14="http://schemas.microsoft.com/office/powerpoint/2010/main" val="2622008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30201"/>
            <a:ext cx="5562600" cy="62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 rot="16200000">
            <a:off x="-844034" y="2672834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solidFill>
                  <a:schemeClr val="bg1"/>
                </a:solidFill>
                <a:latin typeface="Calibri" panose="020F0502020204030204" pitchFamily="34" charset="0"/>
              </a:rPr>
              <a:t>δ</a:t>
            </a:r>
            <a:r>
              <a:rPr lang="en-US" baseline="30000" dirty="0" smtClean="0">
                <a:solidFill>
                  <a:schemeClr val="bg1"/>
                </a:solidFill>
                <a:latin typeface="Calibri" panose="020F0502020204030204" pitchFamily="34" charset="0"/>
              </a:rPr>
              <a:t>13</a:t>
            </a:r>
            <a:r>
              <a:rPr lang="en-US" dirty="0" smtClean="0">
                <a:solidFill>
                  <a:schemeClr val="bg1"/>
                </a:solidFill>
                <a:latin typeface="Calibri" panose="020F0502020204030204" pitchFamily="34" charset="0"/>
              </a:rPr>
              <a:t>C H</a:t>
            </a:r>
            <a:r>
              <a:rPr lang="en-US" baseline="-25000" dirty="0" smtClean="0">
                <a:solidFill>
                  <a:schemeClr val="bg1"/>
                </a:solidFill>
                <a:latin typeface="Calibri" panose="020F0502020204030204" pitchFamily="34" charset="0"/>
              </a:rPr>
              <a:t>4</a:t>
            </a:r>
            <a:r>
              <a:rPr lang="en-US" dirty="0" smtClean="0">
                <a:solidFill>
                  <a:schemeClr val="bg1"/>
                </a:solidFill>
                <a:latin typeface="Calibri" panose="020F0502020204030204" pitchFamily="34" charset="0"/>
              </a:rPr>
              <a:t>(normalized to 2002)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19800" y="533400"/>
            <a:ext cx="60198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>
                <a:solidFill>
                  <a:srgbClr val="FFFF00"/>
                </a:solidFill>
                <a:latin typeface="Calibri" panose="020F0502020204030204" pitchFamily="34" charset="0"/>
              </a:rPr>
              <a:t>δ</a:t>
            </a:r>
            <a:r>
              <a:rPr lang="en-US" sz="2800" baseline="30000" dirty="0" smtClean="0">
                <a:solidFill>
                  <a:srgbClr val="FFFF00"/>
                </a:solidFill>
                <a:latin typeface="Calibri" panose="020F0502020204030204" pitchFamily="34" charset="0"/>
              </a:rPr>
              <a:t>13</a:t>
            </a:r>
            <a:r>
              <a:rPr lang="en-US" sz="2800" dirty="0" smtClean="0">
                <a:solidFill>
                  <a:srgbClr val="FFFF00"/>
                </a:solidFill>
                <a:latin typeface="Calibri" panose="020F0502020204030204" pitchFamily="34" charset="0"/>
              </a:rPr>
              <a:t>CH</a:t>
            </a:r>
            <a:r>
              <a:rPr lang="en-US" sz="2800" baseline="-25000" dirty="0" smtClean="0">
                <a:solidFill>
                  <a:srgbClr val="FFFF00"/>
                </a:solidFill>
                <a:latin typeface="Calibri" panose="020F0502020204030204" pitchFamily="34" charset="0"/>
              </a:rPr>
              <a:t>4</a:t>
            </a:r>
            <a:r>
              <a:rPr lang="en-US" sz="2800" dirty="0" smtClean="0">
                <a:solidFill>
                  <a:srgbClr val="FFFF00"/>
                </a:solidFill>
                <a:latin typeface="Calibri" panose="020F0502020204030204" pitchFamily="34" charset="0"/>
              </a:rPr>
              <a:t> </a:t>
            </a:r>
            <a:r>
              <a:rPr lang="en-US" sz="2800" dirty="0" smtClean="0">
                <a:solidFill>
                  <a:srgbClr val="FFFF00"/>
                </a:solidFill>
              </a:rPr>
              <a:t>normalized to 2002:</a:t>
            </a:r>
          </a:p>
          <a:p>
            <a:r>
              <a:rPr lang="en-US" sz="2400" dirty="0" smtClean="0">
                <a:solidFill>
                  <a:schemeClr val="tx2"/>
                </a:solidFill>
              </a:rPr>
              <a:t>*3-D CTM with [OH] reduced 8% and constant CH</a:t>
            </a:r>
            <a:r>
              <a:rPr lang="en-US" sz="2400" baseline="-25000" dirty="0" smtClean="0">
                <a:solidFill>
                  <a:schemeClr val="tx2"/>
                </a:solidFill>
              </a:rPr>
              <a:t>4</a:t>
            </a:r>
            <a:r>
              <a:rPr lang="en-US" sz="2400" dirty="0" smtClean="0">
                <a:solidFill>
                  <a:schemeClr val="tx2"/>
                </a:solidFill>
              </a:rPr>
              <a:t> emissions</a:t>
            </a:r>
          </a:p>
          <a:p>
            <a:r>
              <a:rPr lang="en-US" sz="2400" dirty="0" smtClean="0">
                <a:solidFill>
                  <a:schemeClr val="tx2"/>
                </a:solidFill>
              </a:rPr>
              <a:t>*</a:t>
            </a:r>
            <a:r>
              <a:rPr lang="en-US" sz="2400" dirty="0">
                <a:solidFill>
                  <a:schemeClr val="tx2"/>
                </a:solidFill>
              </a:rPr>
              <a:t>The influence of sink fractionation </a:t>
            </a:r>
            <a:r>
              <a:rPr lang="en-US" sz="2400" dirty="0" smtClean="0">
                <a:solidFill>
                  <a:schemeClr val="tx2"/>
                </a:solidFill>
              </a:rPr>
              <a:t>on </a:t>
            </a:r>
            <a:r>
              <a:rPr lang="en-US" sz="2400" dirty="0">
                <a:solidFill>
                  <a:schemeClr val="tx2"/>
                </a:solidFill>
              </a:rPr>
              <a:t>atmospheric </a:t>
            </a:r>
            <a:r>
              <a:rPr lang="el-GR" sz="2400" dirty="0">
                <a:solidFill>
                  <a:schemeClr val="tx2"/>
                </a:solidFill>
              </a:rPr>
              <a:t>δ</a:t>
            </a:r>
            <a:r>
              <a:rPr lang="en-US" sz="2400" baseline="30000" dirty="0">
                <a:solidFill>
                  <a:schemeClr val="tx2"/>
                </a:solidFill>
              </a:rPr>
              <a:t>13</a:t>
            </a:r>
            <a:r>
              <a:rPr lang="en-US" sz="2400" dirty="0">
                <a:solidFill>
                  <a:schemeClr val="tx2"/>
                </a:solidFill>
              </a:rPr>
              <a:t>CH</a:t>
            </a:r>
            <a:r>
              <a:rPr lang="en-US" sz="2400" baseline="-25000" dirty="0">
                <a:solidFill>
                  <a:schemeClr val="tx2"/>
                </a:solidFill>
              </a:rPr>
              <a:t>4</a:t>
            </a:r>
            <a:r>
              <a:rPr lang="en-US" sz="2400" dirty="0">
                <a:solidFill>
                  <a:schemeClr val="tx2"/>
                </a:solidFill>
              </a:rPr>
              <a:t> is determined not only by [OH], but the weighted averages of OH, Cl, </a:t>
            </a:r>
            <a:r>
              <a:rPr lang="en-US" sz="2400" dirty="0" smtClean="0">
                <a:solidFill>
                  <a:schemeClr val="tx2"/>
                </a:solidFill>
              </a:rPr>
              <a:t>O(</a:t>
            </a:r>
            <a:r>
              <a:rPr lang="en-US" sz="2400" baseline="30000" dirty="0" smtClean="0">
                <a:solidFill>
                  <a:schemeClr val="tx2"/>
                </a:solidFill>
              </a:rPr>
              <a:t>1</a:t>
            </a:r>
            <a:r>
              <a:rPr lang="en-US" sz="2400" dirty="0" smtClean="0">
                <a:solidFill>
                  <a:schemeClr val="tx2"/>
                </a:solidFill>
              </a:rPr>
              <a:t>D), </a:t>
            </a:r>
            <a:r>
              <a:rPr lang="en-US" sz="2400" dirty="0">
                <a:solidFill>
                  <a:schemeClr val="tx2"/>
                </a:solidFill>
              </a:rPr>
              <a:t>and soil sinks.</a:t>
            </a:r>
          </a:p>
          <a:p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981200" y="4355068"/>
            <a:ext cx="91440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Model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6249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28600" y="211540"/>
            <a:ext cx="5867400" cy="6629400"/>
            <a:chOff x="457200" y="584909"/>
            <a:chExt cx="3276600" cy="3358388"/>
          </a:xfrm>
        </p:grpSpPr>
        <p:grpSp>
          <p:nvGrpSpPr>
            <p:cNvPr id="3" name="Group 2"/>
            <p:cNvGrpSpPr/>
            <p:nvPr/>
          </p:nvGrpSpPr>
          <p:grpSpPr>
            <a:xfrm>
              <a:off x="457200" y="584909"/>
              <a:ext cx="3276600" cy="3358388"/>
              <a:chOff x="0" y="808716"/>
              <a:chExt cx="3564522" cy="4253301"/>
            </a:xfrm>
          </p:grpSpPr>
          <p:pic>
            <p:nvPicPr>
              <p:cNvPr id="5" name="Picture 4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2570" t="5951" r="13102" b="28741"/>
              <a:stretch/>
            </p:blipFill>
            <p:spPr>
              <a:xfrm>
                <a:off x="0" y="808716"/>
                <a:ext cx="3564522" cy="4053144"/>
              </a:xfrm>
              <a:prstGeom prst="rect">
                <a:avLst/>
              </a:prstGeom>
            </p:spPr>
          </p:pic>
          <p:sp>
            <p:nvSpPr>
              <p:cNvPr id="6" name="TextBox 5"/>
              <p:cNvSpPr txBox="1"/>
              <p:nvPr/>
            </p:nvSpPr>
            <p:spPr>
              <a:xfrm>
                <a:off x="21102" y="4623436"/>
                <a:ext cx="1350498" cy="438581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 rtlCol="0">
                <a:spAutoFit/>
              </a:bodyPr>
              <a:lstStyle/>
              <a:p>
                <a:r>
                  <a:rPr lang="en-US" sz="1200" dirty="0"/>
                  <a:t>Sherwood</a:t>
                </a:r>
                <a:br>
                  <a:rPr lang="en-US" sz="1200" dirty="0"/>
                </a:br>
                <a:r>
                  <a:rPr lang="en-US" sz="1200" dirty="0"/>
                  <a:t>et al. 2017</a:t>
                </a:r>
              </a:p>
            </p:txBody>
          </p:sp>
        </p:grpSp>
        <p:sp>
          <p:nvSpPr>
            <p:cNvPr id="4" name="Oval 3"/>
            <p:cNvSpPr/>
            <p:nvPr/>
          </p:nvSpPr>
          <p:spPr>
            <a:xfrm>
              <a:off x="609600" y="1339016"/>
              <a:ext cx="3124200" cy="91442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457200" y="5762908"/>
            <a:ext cx="1562986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1600" b="1" dirty="0" smtClean="0">
                <a:solidFill>
                  <a:schemeClr val="bg2">
                    <a:lumMod val="50000"/>
                  </a:schemeClr>
                </a:solidFill>
              </a:rPr>
              <a:t>Sherwood et </a:t>
            </a:r>
            <a:r>
              <a:rPr lang="en-US" sz="1600" b="1" dirty="0">
                <a:solidFill>
                  <a:schemeClr val="bg2">
                    <a:lumMod val="50000"/>
                  </a:schemeClr>
                </a:solidFill>
              </a:rPr>
              <a:t>al</a:t>
            </a:r>
            <a:r>
              <a:rPr lang="en-US" sz="1600" b="1" dirty="0" smtClean="0">
                <a:solidFill>
                  <a:schemeClr val="bg2">
                    <a:lumMod val="50000"/>
                  </a:schemeClr>
                </a:solidFill>
              </a:rPr>
              <a:t>., </a:t>
            </a:r>
            <a:r>
              <a:rPr lang="en-US" sz="1600" b="1" dirty="0">
                <a:solidFill>
                  <a:schemeClr val="bg2">
                    <a:lumMod val="50000"/>
                  </a:schemeClr>
                </a:solidFill>
              </a:rPr>
              <a:t>2017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324600" y="323727"/>
            <a:ext cx="5638800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  <a:latin typeface="Calibri" panose="020F0502020204030204" pitchFamily="34" charset="0"/>
              </a:rPr>
              <a:t>Is </a:t>
            </a:r>
            <a:r>
              <a:rPr lang="el-GR" sz="2800" dirty="0" smtClean="0">
                <a:solidFill>
                  <a:srgbClr val="FFFF00"/>
                </a:solidFill>
                <a:latin typeface="Calibri" panose="020F0502020204030204" pitchFamily="34" charset="0"/>
              </a:rPr>
              <a:t>δ</a:t>
            </a:r>
            <a:r>
              <a:rPr lang="en-US" sz="2800" baseline="30000" dirty="0" smtClean="0">
                <a:solidFill>
                  <a:srgbClr val="FFFF00"/>
                </a:solidFill>
                <a:latin typeface="Calibri" panose="020F0502020204030204" pitchFamily="34" charset="0"/>
              </a:rPr>
              <a:t>13</a:t>
            </a:r>
            <a:r>
              <a:rPr lang="en-US" sz="2800" dirty="0" smtClean="0">
                <a:solidFill>
                  <a:srgbClr val="FFFF00"/>
                </a:solidFill>
                <a:latin typeface="Calibri" panose="020F0502020204030204" pitchFamily="34" charset="0"/>
              </a:rPr>
              <a:t>CH</a:t>
            </a:r>
            <a:r>
              <a:rPr lang="en-US" sz="2800" baseline="-25000" dirty="0" smtClean="0">
                <a:solidFill>
                  <a:srgbClr val="FFFF00"/>
                </a:solidFill>
                <a:latin typeface="Calibri" panose="020F0502020204030204" pitchFamily="34" charset="0"/>
              </a:rPr>
              <a:t>4</a:t>
            </a:r>
            <a:r>
              <a:rPr lang="en-US" sz="2800" dirty="0" smtClean="0">
                <a:solidFill>
                  <a:srgbClr val="FFFF00"/>
                </a:solidFill>
                <a:latin typeface="Calibri" panose="020F0502020204030204" pitchFamily="34" charset="0"/>
              </a:rPr>
              <a:t> a weak constraint?</a:t>
            </a:r>
          </a:p>
          <a:p>
            <a:r>
              <a:rPr lang="en-US" sz="2800" dirty="0" smtClean="0">
                <a:solidFill>
                  <a:schemeClr val="tx2"/>
                </a:solidFill>
                <a:latin typeface="Calibri" panose="020F0502020204030204" pitchFamily="34" charset="0"/>
              </a:rPr>
              <a:t>*Although wide range of values observed, emission-weighted mean well-defined.</a:t>
            </a:r>
          </a:p>
          <a:p>
            <a:r>
              <a:rPr lang="en-US" sz="2800" dirty="0" smtClean="0">
                <a:solidFill>
                  <a:schemeClr val="tx2"/>
                </a:solidFill>
                <a:latin typeface="Calibri" panose="020F0502020204030204" pitchFamily="34" charset="0"/>
              </a:rPr>
              <a:t>*Larger uncertainty is with Cl:</a:t>
            </a:r>
          </a:p>
          <a:p>
            <a:r>
              <a:rPr lang="en-US" sz="2400" dirty="0">
                <a:solidFill>
                  <a:schemeClr val="tx1">
                    <a:lumMod val="85000"/>
                  </a:schemeClr>
                </a:solidFill>
                <a:latin typeface="Calibri" panose="020F0502020204030204" pitchFamily="34" charset="0"/>
              </a:rPr>
              <a:t>Cl + CH</a:t>
            </a:r>
            <a:r>
              <a:rPr lang="en-US" sz="2400" baseline="-25000" dirty="0">
                <a:solidFill>
                  <a:schemeClr val="tx1">
                    <a:lumMod val="85000"/>
                  </a:schemeClr>
                </a:solidFill>
                <a:latin typeface="Calibri" panose="020F0502020204030204" pitchFamily="34" charset="0"/>
              </a:rPr>
              <a:t>4</a:t>
            </a:r>
            <a:r>
              <a:rPr lang="en-US" sz="2400" dirty="0">
                <a:solidFill>
                  <a:schemeClr val="tx1">
                    <a:lumMod val="85000"/>
                  </a:schemeClr>
                </a:solidFill>
                <a:latin typeface="Calibri" panose="020F0502020204030204" pitchFamily="34" charset="0"/>
              </a:rPr>
              <a:t>: Small contribution to total sink despite larger </a:t>
            </a:r>
            <a:r>
              <a:rPr lang="en-US" sz="2400" i="1" dirty="0">
                <a:solidFill>
                  <a:schemeClr val="tx1">
                    <a:lumMod val="85000"/>
                  </a:schemeClr>
                </a:solidFill>
                <a:latin typeface="Calibri" panose="020F0502020204030204" pitchFamily="34" charset="0"/>
              </a:rPr>
              <a:t>k</a:t>
            </a:r>
            <a:r>
              <a:rPr lang="en-US" sz="2400" dirty="0">
                <a:solidFill>
                  <a:schemeClr val="tx1">
                    <a:lumMod val="85000"/>
                  </a:schemeClr>
                </a:solidFill>
                <a:latin typeface="Calibri" panose="020F0502020204030204" pitchFamily="34" charset="0"/>
              </a:rPr>
              <a:t> than for OH</a:t>
            </a:r>
          </a:p>
          <a:p>
            <a:pPr lvl="1"/>
            <a:r>
              <a:rPr lang="en-US" sz="2400" dirty="0">
                <a:latin typeface="Calibri" panose="020F0502020204030204" pitchFamily="34" charset="0"/>
              </a:rPr>
              <a:t>Large influence on δ</a:t>
            </a:r>
            <a:r>
              <a:rPr lang="en-US" sz="2400" baseline="30000" dirty="0">
                <a:latin typeface="Calibri" panose="020F0502020204030204" pitchFamily="34" charset="0"/>
              </a:rPr>
              <a:t>13</a:t>
            </a:r>
            <a:r>
              <a:rPr lang="en-US" sz="2400" dirty="0">
                <a:latin typeface="Calibri" panose="020F0502020204030204" pitchFamily="34" charset="0"/>
              </a:rPr>
              <a:t>C(CH</a:t>
            </a:r>
            <a:r>
              <a:rPr lang="en-US" sz="2400" baseline="-25000" dirty="0">
                <a:latin typeface="Calibri" panose="020F0502020204030204" pitchFamily="34" charset="0"/>
              </a:rPr>
              <a:t>4</a:t>
            </a:r>
            <a:r>
              <a:rPr lang="en-US" sz="2400" dirty="0">
                <a:latin typeface="Calibri" panose="020F0502020204030204" pitchFamily="34" charset="0"/>
              </a:rPr>
              <a:t>) (k(</a:t>
            </a:r>
            <a:r>
              <a:rPr lang="en-US" sz="2400" baseline="30000" dirty="0">
                <a:latin typeface="Calibri" panose="020F0502020204030204" pitchFamily="34" charset="0"/>
              </a:rPr>
              <a:t>12</a:t>
            </a:r>
            <a:r>
              <a:rPr lang="en-US" sz="2400" dirty="0">
                <a:latin typeface="Calibri" panose="020F0502020204030204" pitchFamily="34" charset="0"/>
              </a:rPr>
              <a:t>C/</a:t>
            </a:r>
            <a:r>
              <a:rPr lang="en-US" sz="2400" baseline="30000" dirty="0">
                <a:latin typeface="Calibri" panose="020F0502020204030204" pitchFamily="34" charset="0"/>
              </a:rPr>
              <a:t>13</a:t>
            </a:r>
            <a:r>
              <a:rPr lang="en-US" sz="2400" dirty="0">
                <a:latin typeface="Calibri" panose="020F0502020204030204" pitchFamily="34" charset="0"/>
              </a:rPr>
              <a:t>C)≈1.06</a:t>
            </a:r>
            <a:r>
              <a:rPr lang="en-US" sz="2400" dirty="0" smtClean="0">
                <a:latin typeface="Calibri" panose="020F0502020204030204" pitchFamily="34" charset="0"/>
              </a:rPr>
              <a:t>)</a:t>
            </a:r>
            <a:endParaRPr lang="en-US" sz="2400" dirty="0">
              <a:latin typeface="Calibri" panose="020F0502020204030204" pitchFamily="34" charset="0"/>
            </a:endParaRPr>
          </a:p>
          <a:p>
            <a:r>
              <a:rPr lang="en-US" sz="2400" dirty="0">
                <a:solidFill>
                  <a:schemeClr val="tx1">
                    <a:lumMod val="85000"/>
                  </a:schemeClr>
                </a:solidFill>
                <a:latin typeface="Calibri" panose="020F0502020204030204" pitchFamily="34" charset="0"/>
              </a:rPr>
              <a:t>Cl magnitude and distribution not well </a:t>
            </a:r>
            <a:r>
              <a:rPr lang="en-US" sz="2400" dirty="0" smtClean="0">
                <a:solidFill>
                  <a:schemeClr val="tx1">
                    <a:lumMod val="85000"/>
                  </a:schemeClr>
                </a:solidFill>
                <a:latin typeface="Calibri" panose="020F0502020204030204" pitchFamily="34" charset="0"/>
              </a:rPr>
              <a:t>constrained</a:t>
            </a:r>
            <a:endParaRPr lang="en-US" sz="2400" dirty="0">
              <a:solidFill>
                <a:schemeClr val="tx1">
                  <a:lumMod val="85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8833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52400"/>
            <a:ext cx="5975124" cy="653592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230625" y="2971800"/>
            <a:ext cx="572380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2"/>
                </a:solidFill>
              </a:rPr>
              <a:t>Annual mean column-integrated loss for CH</a:t>
            </a:r>
            <a:r>
              <a:rPr lang="en-US" sz="2400" baseline="-25000" dirty="0" smtClean="0">
                <a:solidFill>
                  <a:schemeClr val="tx2"/>
                </a:solidFill>
              </a:rPr>
              <a:t>4</a:t>
            </a:r>
            <a:r>
              <a:rPr lang="en-US" sz="2400" dirty="0" smtClean="0">
                <a:solidFill>
                  <a:schemeClr val="tx2"/>
                </a:solidFill>
              </a:rPr>
              <a:t> oxidation by OH and Cl: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>
                    <a:lumMod val="85000"/>
                  </a:schemeClr>
                </a:solidFill>
              </a:rPr>
              <a:t>Cl + CH</a:t>
            </a:r>
            <a:r>
              <a:rPr lang="en-US" sz="2400" baseline="-25000" dirty="0" smtClean="0">
                <a:solidFill>
                  <a:schemeClr val="tx1">
                    <a:lumMod val="85000"/>
                  </a:schemeClr>
                </a:solidFill>
              </a:rPr>
              <a:t>4</a:t>
            </a:r>
            <a:r>
              <a:rPr lang="en-US" sz="2400" dirty="0" smtClean="0">
                <a:solidFill>
                  <a:schemeClr val="tx1">
                    <a:lumMod val="85000"/>
                  </a:schemeClr>
                </a:solidFill>
              </a:rPr>
              <a:t>: 12-13 </a:t>
            </a:r>
            <a:r>
              <a:rPr lang="en-US" sz="2400" dirty="0" err="1" smtClean="0">
                <a:solidFill>
                  <a:schemeClr val="tx1">
                    <a:lumMod val="85000"/>
                  </a:schemeClr>
                </a:solidFill>
              </a:rPr>
              <a:t>Tg</a:t>
            </a:r>
            <a:r>
              <a:rPr lang="en-US" sz="2400" dirty="0" smtClean="0">
                <a:solidFill>
                  <a:schemeClr val="tx1">
                    <a:lumMod val="85000"/>
                  </a:schemeClr>
                </a:solidFill>
              </a:rPr>
              <a:t> CH</a:t>
            </a:r>
            <a:r>
              <a:rPr lang="en-US" sz="2400" baseline="-25000" dirty="0" smtClean="0">
                <a:solidFill>
                  <a:schemeClr val="tx1">
                    <a:lumMod val="85000"/>
                  </a:schemeClr>
                </a:solidFill>
              </a:rPr>
              <a:t>4</a:t>
            </a:r>
            <a:r>
              <a:rPr lang="en-US" sz="2400" dirty="0" smtClean="0">
                <a:solidFill>
                  <a:schemeClr val="tx1">
                    <a:lumMod val="85000"/>
                  </a:schemeClr>
                </a:solidFill>
              </a:rPr>
              <a:t> yr</a:t>
            </a:r>
            <a:r>
              <a:rPr lang="en-US" sz="2400" baseline="30000" dirty="0" smtClean="0">
                <a:solidFill>
                  <a:schemeClr val="tx1">
                    <a:lumMod val="85000"/>
                  </a:schemeClr>
                </a:solidFill>
              </a:rPr>
              <a:t>-1</a:t>
            </a:r>
            <a:r>
              <a:rPr lang="en-US" sz="2400" dirty="0" smtClean="0">
                <a:solidFill>
                  <a:schemeClr val="tx1">
                    <a:lumMod val="85000"/>
                  </a:schemeClr>
                </a:solidFill>
              </a:rPr>
              <a:t> (2.5%)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>
                    <a:lumMod val="85000"/>
                  </a:schemeClr>
                </a:solidFill>
              </a:rPr>
              <a:t>Contribution of Cl loss greatest at northern mid-latitudes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>
                    <a:lumMod val="85000"/>
                  </a:schemeClr>
                </a:solidFill>
              </a:rPr>
              <a:t>Allan et al. (2007): 13-37 </a:t>
            </a:r>
            <a:r>
              <a:rPr lang="en-US" sz="2400" dirty="0" err="1" smtClean="0">
                <a:solidFill>
                  <a:schemeClr val="tx1">
                    <a:lumMod val="85000"/>
                  </a:schemeClr>
                </a:solidFill>
              </a:rPr>
              <a:t>Tg</a:t>
            </a:r>
            <a:r>
              <a:rPr lang="en-US" sz="2400" dirty="0" smtClean="0">
                <a:solidFill>
                  <a:schemeClr val="tx1">
                    <a:lumMod val="85000"/>
                  </a:schemeClr>
                </a:solidFill>
              </a:rPr>
              <a:t> </a:t>
            </a:r>
            <a:r>
              <a:rPr lang="en-US" sz="2400" dirty="0">
                <a:solidFill>
                  <a:schemeClr val="tx1">
                    <a:lumMod val="85000"/>
                  </a:schemeClr>
                </a:solidFill>
              </a:rPr>
              <a:t>CH</a:t>
            </a:r>
            <a:r>
              <a:rPr lang="en-US" sz="2400" baseline="-25000" dirty="0">
                <a:solidFill>
                  <a:schemeClr val="tx1">
                    <a:lumMod val="85000"/>
                  </a:schemeClr>
                </a:solidFill>
              </a:rPr>
              <a:t>4</a:t>
            </a:r>
            <a:r>
              <a:rPr lang="en-US" sz="2400" dirty="0">
                <a:solidFill>
                  <a:schemeClr val="tx1">
                    <a:lumMod val="85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tx1">
                    <a:lumMod val="85000"/>
                  </a:schemeClr>
                </a:solidFill>
              </a:rPr>
              <a:t>yr</a:t>
            </a:r>
            <a:r>
              <a:rPr lang="en-US" sz="2400" baseline="30000" dirty="0" smtClean="0">
                <a:solidFill>
                  <a:schemeClr val="tx1">
                    <a:lumMod val="85000"/>
                  </a:schemeClr>
                </a:solidFill>
              </a:rPr>
              <a:t>-1</a:t>
            </a:r>
            <a:r>
              <a:rPr lang="en-US" sz="2400" dirty="0" smtClean="0">
                <a:solidFill>
                  <a:schemeClr val="tx1">
                    <a:lumMod val="85000"/>
                  </a:schemeClr>
                </a:solidFill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>
                    <a:lumMod val="85000"/>
                  </a:schemeClr>
                </a:solidFill>
              </a:rPr>
              <a:t>Platt et al. </a:t>
            </a:r>
            <a:r>
              <a:rPr lang="en-US" sz="2400" dirty="0">
                <a:solidFill>
                  <a:schemeClr val="tx1">
                    <a:lumMod val="85000"/>
                  </a:schemeClr>
                </a:solidFill>
              </a:rPr>
              <a:t>(2004): </a:t>
            </a:r>
            <a:r>
              <a:rPr lang="en-US" sz="2400" dirty="0" smtClean="0">
                <a:solidFill>
                  <a:schemeClr val="tx1">
                    <a:lumMod val="85000"/>
                  </a:schemeClr>
                </a:solidFill>
              </a:rPr>
              <a:t>up to 19 </a:t>
            </a:r>
            <a:r>
              <a:rPr lang="en-US" sz="2400" dirty="0" err="1">
                <a:solidFill>
                  <a:schemeClr val="tx1">
                    <a:lumMod val="85000"/>
                  </a:schemeClr>
                </a:solidFill>
              </a:rPr>
              <a:t>Tg</a:t>
            </a:r>
            <a:r>
              <a:rPr lang="en-US" sz="2400" dirty="0">
                <a:solidFill>
                  <a:schemeClr val="tx1">
                    <a:lumMod val="85000"/>
                  </a:schemeClr>
                </a:solidFill>
              </a:rPr>
              <a:t> CH</a:t>
            </a:r>
            <a:r>
              <a:rPr lang="en-US" sz="2400" baseline="-25000" dirty="0">
                <a:solidFill>
                  <a:schemeClr val="tx1">
                    <a:lumMod val="85000"/>
                  </a:schemeClr>
                </a:solidFill>
              </a:rPr>
              <a:t>4</a:t>
            </a:r>
            <a:r>
              <a:rPr lang="en-US" sz="2400" dirty="0">
                <a:solidFill>
                  <a:schemeClr val="tx1">
                    <a:lumMod val="85000"/>
                  </a:schemeClr>
                </a:solidFill>
              </a:rPr>
              <a:t> yr</a:t>
            </a:r>
            <a:r>
              <a:rPr lang="en-US" sz="2400" baseline="30000" dirty="0">
                <a:solidFill>
                  <a:schemeClr val="tx1">
                    <a:lumMod val="85000"/>
                  </a:schemeClr>
                </a:solidFill>
              </a:rPr>
              <a:t>-1</a:t>
            </a:r>
            <a:endParaRPr lang="en-US" sz="2400" dirty="0">
              <a:solidFill>
                <a:schemeClr val="tx1">
                  <a:lumMod val="8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97861" y="228600"/>
            <a:ext cx="572380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2"/>
                </a:solidFill>
              </a:rPr>
              <a:t>Sources of tropospheric Cl: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>
                    <a:lumMod val="85000"/>
                  </a:schemeClr>
                </a:solidFill>
              </a:rPr>
              <a:t>Oxidation of natural and anthropogenic halocarbons (CH</a:t>
            </a:r>
            <a:r>
              <a:rPr lang="en-US" sz="2400" baseline="-25000" dirty="0" smtClean="0">
                <a:solidFill>
                  <a:schemeClr val="tx1">
                    <a:lumMod val="85000"/>
                  </a:schemeClr>
                </a:solidFill>
              </a:rPr>
              <a:t>3</a:t>
            </a:r>
            <a:r>
              <a:rPr lang="en-US" sz="2400" dirty="0" smtClean="0">
                <a:solidFill>
                  <a:schemeClr val="tx1">
                    <a:lumMod val="85000"/>
                  </a:schemeClr>
                </a:solidFill>
              </a:rPr>
              <a:t>Cl, CHCl</a:t>
            </a:r>
            <a:r>
              <a:rPr lang="en-US" sz="2400" baseline="-25000" dirty="0" smtClean="0">
                <a:solidFill>
                  <a:schemeClr val="tx1">
                    <a:lumMod val="85000"/>
                  </a:schemeClr>
                </a:solidFill>
              </a:rPr>
              <a:t>3</a:t>
            </a:r>
            <a:r>
              <a:rPr lang="en-US" sz="2400" dirty="0" smtClean="0">
                <a:solidFill>
                  <a:schemeClr val="tx1">
                    <a:lumMod val="85000"/>
                  </a:schemeClr>
                </a:solidFill>
              </a:rPr>
              <a:t>….)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>
                    <a:lumMod val="85000"/>
                  </a:schemeClr>
                </a:solidFill>
              </a:rPr>
              <a:t>Heterogeneous reactions involving sea salt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172200" y="6096000"/>
            <a:ext cx="29752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chemeClr val="tx1">
                    <a:lumMod val="85000"/>
                  </a:schemeClr>
                </a:solidFill>
              </a:rPr>
              <a:t>Hossaini</a:t>
            </a:r>
            <a:r>
              <a:rPr lang="en-US" sz="2400" dirty="0" smtClean="0">
                <a:solidFill>
                  <a:schemeClr val="tx1">
                    <a:lumMod val="85000"/>
                  </a:schemeClr>
                </a:solidFill>
              </a:rPr>
              <a:t> et al., 2016</a:t>
            </a:r>
            <a:endParaRPr lang="en-US" sz="2400" dirty="0">
              <a:solidFill>
                <a:schemeClr val="tx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9921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6934201" y="1600201"/>
            <a:ext cx="124745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La Niña</a:t>
            </a:r>
          </a:p>
        </p:txBody>
      </p:sp>
      <p:pic>
        <p:nvPicPr>
          <p:cNvPr id="3" name="Picture 3" descr="nin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533400"/>
            <a:ext cx="4826000" cy="3587750"/>
          </a:xfrm>
          <a:prstGeom prst="rect">
            <a:avLst/>
          </a:prstGeom>
          <a:solidFill>
            <a:srgbClr val="020707"/>
          </a:solidFill>
          <a:ln w="19050">
            <a:solidFill>
              <a:srgbClr val="020707"/>
            </a:solidFill>
            <a:miter lim="800000"/>
            <a:headEnd/>
            <a:tailEnd/>
          </a:ln>
        </p:spPr>
      </p:pic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2209801" y="6400801"/>
            <a:ext cx="220284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Source: GPCP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6096000" y="0"/>
            <a:ext cx="285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2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˜</a:t>
            </a:r>
            <a:endParaRPr lang="en-US" sz="2400"/>
          </a:p>
        </p:txBody>
      </p:sp>
      <p:pic>
        <p:nvPicPr>
          <p:cNvPr id="6" name="Picture 6" descr="nin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124200"/>
            <a:ext cx="4876800" cy="3581400"/>
          </a:xfrm>
          <a:prstGeom prst="rect">
            <a:avLst/>
          </a:prstGeom>
          <a:noFill/>
          <a:ln w="19050">
            <a:solidFill>
              <a:srgbClr val="02070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4191000" y="4648200"/>
            <a:ext cx="1178528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El Niño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7772400" y="2514601"/>
            <a:ext cx="324128" cy="379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~</a:t>
            </a:r>
            <a:endParaRPr lang="en-US" sz="2800" baseline="30000" dirty="0"/>
          </a:p>
        </p:txBody>
      </p:sp>
      <p:sp>
        <p:nvSpPr>
          <p:cNvPr id="9" name="TextBox 8"/>
          <p:cNvSpPr txBox="1"/>
          <p:nvPr/>
        </p:nvSpPr>
        <p:spPr>
          <a:xfrm>
            <a:off x="3086100" y="71736"/>
            <a:ext cx="601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FF00"/>
                </a:solidFill>
              </a:rPr>
              <a:t>ENSO and tropical precipitation anomalies</a:t>
            </a:r>
          </a:p>
        </p:txBody>
      </p:sp>
      <p:sp>
        <p:nvSpPr>
          <p:cNvPr id="10" name="Oval 9"/>
          <p:cNvSpPr/>
          <p:nvPr/>
        </p:nvSpPr>
        <p:spPr>
          <a:xfrm>
            <a:off x="3581400" y="2438400"/>
            <a:ext cx="53340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5524500" y="2061866"/>
            <a:ext cx="685800" cy="90993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118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4" t="6809" r="2224" b="1364"/>
          <a:stretch/>
        </p:blipFill>
        <p:spPr>
          <a:xfrm rot="16200000">
            <a:off x="2994104" y="-533424"/>
            <a:ext cx="6203794" cy="8458200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3" name="TextBox 2"/>
          <p:cNvSpPr txBox="1"/>
          <p:nvPr/>
        </p:nvSpPr>
        <p:spPr>
          <a:xfrm>
            <a:off x="4783924" y="847135"/>
            <a:ext cx="2455075" cy="40011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Base: 1961-1990</a:t>
            </a:r>
            <a:endParaRPr lang="en-US" sz="2000" b="1" dirty="0">
              <a:solidFill>
                <a:srgbClr val="FF0000"/>
              </a:solidFill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6693408" y="5333262"/>
            <a:ext cx="0" cy="377952"/>
          </a:xfrm>
          <a:prstGeom prst="straightConnector1">
            <a:avLst/>
          </a:prstGeom>
          <a:ln w="38100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6973063" y="5402825"/>
            <a:ext cx="1024128" cy="40011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El Niño</a:t>
            </a:r>
            <a:endParaRPr 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73063" y="3551741"/>
            <a:ext cx="1024128" cy="40011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La Niña</a:t>
            </a:r>
            <a:endParaRPr 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6693408" y="3545202"/>
            <a:ext cx="0" cy="377952"/>
          </a:xfrm>
          <a:prstGeom prst="straightConnector1">
            <a:avLst/>
          </a:prstGeom>
          <a:ln w="38100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300984" y="5726668"/>
            <a:ext cx="1804416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3399"/>
                </a:solidFill>
              </a:rPr>
              <a:t>Australian BoM</a:t>
            </a:r>
            <a:endParaRPr lang="en-US" dirty="0">
              <a:solidFill>
                <a:srgbClr val="003399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86100" y="0"/>
            <a:ext cx="601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FF00"/>
                </a:solidFill>
              </a:rPr>
              <a:t>ENSO Phase: Tropical Precipitation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47886" y="2898274"/>
            <a:ext cx="2153827" cy="40011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Source: GPCC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6130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solidFill>
                  <a:srgbClr val="FFFF00"/>
                </a:solidFill>
              </a:rPr>
              <a:t>Potential causes: Arctic 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Rate of T increase is 2X global average</a:t>
            </a:r>
          </a:p>
          <a:p>
            <a:pPr lvl="1"/>
            <a:r>
              <a:rPr lang="en-US" dirty="0" smtClean="0">
                <a:solidFill>
                  <a:srgbClr val="B2B2B2"/>
                </a:solidFill>
              </a:rPr>
              <a:t>Wetland emissions sensitive to soil T</a:t>
            </a:r>
          </a:p>
          <a:p>
            <a:pPr lvl="1"/>
            <a:r>
              <a:rPr lang="en-US" dirty="0">
                <a:solidFill>
                  <a:srgbClr val="B2B2B2"/>
                </a:solidFill>
              </a:rPr>
              <a:t>E</a:t>
            </a:r>
            <a:r>
              <a:rPr lang="en-US" baseline="-25000" dirty="0">
                <a:solidFill>
                  <a:srgbClr val="B2B2B2"/>
                </a:solidFill>
              </a:rPr>
              <a:t>T </a:t>
            </a:r>
            <a:r>
              <a:rPr lang="en-US" dirty="0">
                <a:solidFill>
                  <a:srgbClr val="B2B2B2"/>
                </a:solidFill>
              </a:rPr>
              <a:t>= E</a:t>
            </a:r>
            <a:r>
              <a:rPr lang="en-US" baseline="-25000" dirty="0">
                <a:solidFill>
                  <a:srgbClr val="B2B2B2"/>
                </a:solidFill>
              </a:rPr>
              <a:t>T</a:t>
            </a:r>
            <a:r>
              <a:rPr lang="en-US" baseline="-50000" dirty="0">
                <a:solidFill>
                  <a:srgbClr val="B2B2B2"/>
                </a:solidFill>
              </a:rPr>
              <a:t>0</a:t>
            </a:r>
            <a:r>
              <a:rPr lang="en-US" dirty="0">
                <a:solidFill>
                  <a:srgbClr val="B2B2B2"/>
                </a:solidFill>
              </a:rPr>
              <a:t>Q</a:t>
            </a:r>
            <a:r>
              <a:rPr lang="en-US" baseline="-25000" dirty="0">
                <a:solidFill>
                  <a:srgbClr val="B2B2B2"/>
                </a:solidFill>
              </a:rPr>
              <a:t>10</a:t>
            </a:r>
            <a:r>
              <a:rPr lang="en-US" baseline="30000" dirty="0">
                <a:solidFill>
                  <a:srgbClr val="B2B2B2"/>
                </a:solidFill>
              </a:rPr>
              <a:t>(T-T</a:t>
            </a:r>
            <a:r>
              <a:rPr lang="en-US" baseline="16000" dirty="0">
                <a:solidFill>
                  <a:srgbClr val="B2B2B2"/>
                </a:solidFill>
              </a:rPr>
              <a:t>0</a:t>
            </a:r>
            <a:r>
              <a:rPr lang="en-US" baseline="30000" dirty="0">
                <a:solidFill>
                  <a:srgbClr val="B2B2B2"/>
                </a:solidFill>
              </a:rPr>
              <a:t>/10)</a:t>
            </a:r>
            <a:r>
              <a:rPr lang="en-US" dirty="0">
                <a:solidFill>
                  <a:srgbClr val="B2B2B2"/>
                </a:solidFill>
              </a:rPr>
              <a:t>  where Q</a:t>
            </a:r>
            <a:r>
              <a:rPr lang="en-US" baseline="-25000" dirty="0">
                <a:solidFill>
                  <a:srgbClr val="B2B2B2"/>
                </a:solidFill>
              </a:rPr>
              <a:t>10</a:t>
            </a:r>
            <a:r>
              <a:rPr lang="en-US" dirty="0">
                <a:solidFill>
                  <a:srgbClr val="B2B2B2"/>
                </a:solidFill>
              </a:rPr>
              <a:t> = </a:t>
            </a:r>
            <a:r>
              <a:rPr lang="en-US" dirty="0" smtClean="0">
                <a:solidFill>
                  <a:srgbClr val="B2B2B2"/>
                </a:solidFill>
              </a:rPr>
              <a:t>E</a:t>
            </a:r>
            <a:r>
              <a:rPr lang="en-US" baseline="-25000" dirty="0" smtClean="0">
                <a:solidFill>
                  <a:srgbClr val="B2B2B2"/>
                </a:solidFill>
              </a:rPr>
              <a:t>T+10</a:t>
            </a:r>
            <a:r>
              <a:rPr lang="en-US" dirty="0" smtClean="0">
                <a:solidFill>
                  <a:srgbClr val="B2B2B2"/>
                </a:solidFill>
              </a:rPr>
              <a:t>/E</a:t>
            </a:r>
            <a:r>
              <a:rPr lang="en-US" baseline="-25000" dirty="0" smtClean="0">
                <a:solidFill>
                  <a:srgbClr val="B2B2B2"/>
                </a:solidFill>
              </a:rPr>
              <a:t>T</a:t>
            </a:r>
            <a:endParaRPr lang="en-US" dirty="0" smtClean="0">
              <a:solidFill>
                <a:srgbClr val="B2B2B2"/>
              </a:solidFill>
            </a:endParaRPr>
          </a:p>
          <a:p>
            <a:r>
              <a:rPr lang="en-US" dirty="0" smtClean="0">
                <a:solidFill>
                  <a:schemeClr val="tx2"/>
                </a:solidFill>
              </a:rPr>
              <a:t>~1000 </a:t>
            </a:r>
            <a:r>
              <a:rPr lang="en-US" dirty="0" err="1" smtClean="0">
                <a:solidFill>
                  <a:schemeClr val="tx2"/>
                </a:solidFill>
              </a:rPr>
              <a:t>Pg</a:t>
            </a:r>
            <a:r>
              <a:rPr lang="en-US" dirty="0" smtClean="0">
                <a:solidFill>
                  <a:schemeClr val="tx2"/>
                </a:solidFill>
              </a:rPr>
              <a:t> C in top 3 m permafrost soils</a:t>
            </a:r>
          </a:p>
          <a:p>
            <a:pPr lvl="1"/>
            <a:r>
              <a:rPr lang="en-US" dirty="0" smtClean="0">
                <a:solidFill>
                  <a:srgbClr val="B2B2B2"/>
                </a:solidFill>
              </a:rPr>
              <a:t>Melting PF expands wetland area and releases carbon</a:t>
            </a:r>
          </a:p>
          <a:p>
            <a:r>
              <a:rPr lang="en-US" dirty="0">
                <a:solidFill>
                  <a:schemeClr val="tx2"/>
                </a:solidFill>
              </a:rPr>
              <a:t>30 to 170 </a:t>
            </a:r>
            <a:r>
              <a:rPr lang="en-US" dirty="0" err="1">
                <a:solidFill>
                  <a:schemeClr val="tx2"/>
                </a:solidFill>
              </a:rPr>
              <a:t>Pg</a:t>
            </a:r>
            <a:r>
              <a:rPr lang="en-US" dirty="0">
                <a:solidFill>
                  <a:schemeClr val="tx2"/>
                </a:solidFill>
              </a:rPr>
              <a:t> CH</a:t>
            </a:r>
            <a:r>
              <a:rPr lang="en-US" baseline="-25000" dirty="0">
                <a:solidFill>
                  <a:schemeClr val="tx2"/>
                </a:solidFill>
              </a:rPr>
              <a:t>4</a:t>
            </a:r>
            <a:r>
              <a:rPr lang="en-US" dirty="0">
                <a:solidFill>
                  <a:schemeClr val="tx2"/>
                </a:solidFill>
              </a:rPr>
              <a:t> in Arctic Ocean hydrates</a:t>
            </a:r>
          </a:p>
        </p:txBody>
      </p:sp>
    </p:spTree>
    <p:extLst>
      <p:ext uri="{BB962C8B-B14F-4D97-AF65-F5344CB8AC3E}">
        <p14:creationId xmlns:p14="http://schemas.microsoft.com/office/powerpoint/2010/main" val="3458892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alt_ch4_13ch4"/>
          <p:cNvPicPr>
            <a:picLocks noChangeAspect="1" noChangeArrowheads="1"/>
          </p:cNvPicPr>
          <p:nvPr/>
        </p:nvPicPr>
        <p:blipFill>
          <a:blip r:embed="rId2" cstate="print"/>
          <a:srcRect l="5357" r="5357" b="3659"/>
          <a:stretch>
            <a:fillRect/>
          </a:stretch>
        </p:blipFill>
        <p:spPr bwMode="auto">
          <a:xfrm>
            <a:off x="5943599" y="3124200"/>
            <a:ext cx="5386591" cy="3527180"/>
          </a:xfrm>
          <a:prstGeom prst="rect">
            <a:avLst/>
          </a:prstGeom>
          <a:noFill/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175695"/>
            <a:ext cx="5410200" cy="3292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6705600" y="990601"/>
            <a:ext cx="365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FF00"/>
                </a:solidFill>
              </a:rPr>
              <a:t>GISS: 2007 T anomalies</a:t>
            </a:r>
          </a:p>
          <a:p>
            <a:r>
              <a:rPr lang="en-US" sz="2400" dirty="0">
                <a:solidFill>
                  <a:srgbClr val="FFFF00"/>
                </a:solidFill>
              </a:rPr>
              <a:t>2007 also very wet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81200" y="4038601"/>
            <a:ext cx="365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>
                <a:solidFill>
                  <a:srgbClr val="FFFF00"/>
                </a:solidFill>
              </a:rPr>
              <a:t>Δ</a:t>
            </a:r>
            <a:r>
              <a:rPr lang="en-US" sz="2400" dirty="0">
                <a:solidFill>
                  <a:srgbClr val="FFFF00"/>
                </a:solidFill>
              </a:rPr>
              <a:t>CH</a:t>
            </a:r>
            <a:r>
              <a:rPr lang="en-US" sz="2400" baseline="-25000" dirty="0">
                <a:solidFill>
                  <a:srgbClr val="FFFF00"/>
                </a:solidFill>
              </a:rPr>
              <a:t>4</a:t>
            </a:r>
            <a:r>
              <a:rPr lang="en-US" sz="2400" dirty="0">
                <a:solidFill>
                  <a:srgbClr val="FFFF00"/>
                </a:solidFill>
              </a:rPr>
              <a:t> and </a:t>
            </a:r>
            <a:r>
              <a:rPr lang="el-GR" sz="2400" dirty="0">
                <a:solidFill>
                  <a:srgbClr val="FFFF00"/>
                </a:solidFill>
              </a:rPr>
              <a:t>Δδ</a:t>
            </a:r>
            <a:r>
              <a:rPr lang="en-US" sz="2400" baseline="30000" dirty="0">
                <a:solidFill>
                  <a:srgbClr val="FFFF00"/>
                </a:solidFill>
              </a:rPr>
              <a:t>13</a:t>
            </a:r>
            <a:r>
              <a:rPr lang="en-US" sz="2400" dirty="0">
                <a:solidFill>
                  <a:srgbClr val="FFFF00"/>
                </a:solidFill>
              </a:rPr>
              <a:t>C suggest source with </a:t>
            </a:r>
            <a:r>
              <a:rPr lang="el-GR" sz="2400" dirty="0">
                <a:solidFill>
                  <a:srgbClr val="FFFF00"/>
                </a:solidFill>
              </a:rPr>
              <a:t>δ</a:t>
            </a:r>
            <a:r>
              <a:rPr lang="en-US" sz="2400" baseline="30000" dirty="0">
                <a:solidFill>
                  <a:srgbClr val="FFFF00"/>
                </a:solidFill>
              </a:rPr>
              <a:t>13</a:t>
            </a:r>
            <a:r>
              <a:rPr lang="en-US" sz="2400" dirty="0">
                <a:solidFill>
                  <a:srgbClr val="FFFF00"/>
                </a:solidFill>
              </a:rPr>
              <a:t>C = -66‰</a:t>
            </a:r>
          </a:p>
        </p:txBody>
      </p:sp>
    </p:spTree>
    <p:extLst>
      <p:ext uri="{BB962C8B-B14F-4D97-AF65-F5344CB8AC3E}">
        <p14:creationId xmlns:p14="http://schemas.microsoft.com/office/powerpoint/2010/main" val="1138918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730555" y="-2501955"/>
            <a:ext cx="6730889" cy="11887200"/>
          </a:xfrm>
          <a:prstGeom prst="rect">
            <a:avLst/>
          </a:prstGeom>
          <a:solidFill>
            <a:schemeClr val="tx1"/>
          </a:solidFill>
        </p:spPr>
      </p:pic>
      <p:cxnSp>
        <p:nvCxnSpPr>
          <p:cNvPr id="4" name="Straight Arrow Connector 3"/>
          <p:cNvCxnSpPr/>
          <p:nvPr/>
        </p:nvCxnSpPr>
        <p:spPr>
          <a:xfrm flipV="1">
            <a:off x="4495800" y="4215723"/>
            <a:ext cx="0" cy="853440"/>
          </a:xfrm>
          <a:prstGeom prst="straightConnector1">
            <a:avLst/>
          </a:prstGeom>
          <a:ln w="317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819400" y="5069163"/>
            <a:ext cx="28911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Economic collapse in </a:t>
            </a:r>
            <a:r>
              <a:rPr lang="en-US" dirty="0" err="1" smtClean="0">
                <a:solidFill>
                  <a:srgbClr val="C00000"/>
                </a:solidFill>
              </a:rPr>
              <a:t>fSU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0" y="914400"/>
            <a:ext cx="67638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Difference between northern and southern polar annual means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6267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838200" y="190314"/>
            <a:ext cx="10515600" cy="831663"/>
          </a:xfrm>
          <a:prstGeom prst="rect">
            <a:avLst/>
          </a:prstGeom>
        </p:spPr>
        <p:txBody>
          <a:bodyPr>
            <a:normAutofit fontScale="92500"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3600" b="1" kern="0" dirty="0" smtClean="0">
                <a:solidFill>
                  <a:srgbClr val="FFFF00"/>
                </a:solidFill>
              </a:rPr>
              <a:t>Can we Explain the Observations?: Going Forward</a:t>
            </a:r>
            <a:endParaRPr lang="en-US" sz="3600" b="1" kern="0" dirty="0">
              <a:solidFill>
                <a:srgbClr val="FFFF00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30306" y="1021977"/>
            <a:ext cx="11147612" cy="5154986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dirty="0" smtClean="0">
                <a:solidFill>
                  <a:schemeClr val="tx2"/>
                </a:solidFill>
                <a:latin typeface="Calibri" panose="020F0502020204030204" pitchFamily="34" charset="0"/>
              </a:rPr>
              <a:t>Understanding small changes to global budget is challenging</a:t>
            </a:r>
          </a:p>
          <a:p>
            <a:pPr lvl="1"/>
            <a:r>
              <a:rPr lang="en-US" kern="0" dirty="0" smtClean="0">
                <a:solidFill>
                  <a:schemeClr val="tx1">
                    <a:lumMod val="85000"/>
                  </a:schemeClr>
                </a:solidFill>
                <a:latin typeface="Calibri" panose="020F0502020204030204" pitchFamily="34" charset="0"/>
              </a:rPr>
              <a:t>CH</a:t>
            </a:r>
            <a:r>
              <a:rPr lang="en-US" kern="0" baseline="-25000" dirty="0" smtClean="0">
                <a:solidFill>
                  <a:schemeClr val="tx1">
                    <a:lumMod val="85000"/>
                  </a:schemeClr>
                </a:solidFill>
                <a:latin typeface="Calibri" panose="020F0502020204030204" pitchFamily="34" charset="0"/>
              </a:rPr>
              <a:t>4</a:t>
            </a:r>
            <a:r>
              <a:rPr lang="en-US" kern="0" dirty="0" smtClean="0">
                <a:solidFill>
                  <a:schemeClr val="tx1">
                    <a:lumMod val="85000"/>
                  </a:schemeClr>
                </a:solidFill>
                <a:latin typeface="Calibri" panose="020F0502020204030204" pitchFamily="34" charset="0"/>
              </a:rPr>
              <a:t> budget is complex: many sources and sinks</a:t>
            </a:r>
          </a:p>
          <a:p>
            <a:pPr lvl="1"/>
            <a:r>
              <a:rPr lang="en-US" kern="0" dirty="0" smtClean="0">
                <a:solidFill>
                  <a:schemeClr val="tx1">
                    <a:lumMod val="85000"/>
                  </a:schemeClr>
                </a:solidFill>
                <a:latin typeface="Calibri" panose="020F0502020204030204" pitchFamily="34" charset="0"/>
              </a:rPr>
              <a:t>Problem poorly constrained by observations</a:t>
            </a:r>
          </a:p>
          <a:p>
            <a:pPr lvl="1"/>
            <a:r>
              <a:rPr lang="en-US" kern="0" dirty="0" smtClean="0">
                <a:solidFill>
                  <a:schemeClr val="tx1">
                    <a:lumMod val="85000"/>
                  </a:schemeClr>
                </a:solidFill>
                <a:latin typeface="Calibri" panose="020F0502020204030204" pitchFamily="34" charset="0"/>
              </a:rPr>
              <a:t>Increase over past decade likely caused by combination of multiple processes</a:t>
            </a:r>
          </a:p>
          <a:p>
            <a:r>
              <a:rPr lang="en-US" kern="0" dirty="0" smtClean="0">
                <a:solidFill>
                  <a:schemeClr val="tx2"/>
                </a:solidFill>
                <a:latin typeface="Calibri" panose="020F0502020204030204" pitchFamily="34" charset="0"/>
              </a:rPr>
              <a:t>Trends and IAV in [OH] remain difficult to quantify</a:t>
            </a:r>
          </a:p>
          <a:p>
            <a:r>
              <a:rPr lang="en-US" kern="0" dirty="0" smtClean="0">
                <a:solidFill>
                  <a:schemeClr val="tx2"/>
                </a:solidFill>
                <a:latin typeface="Calibri" panose="020F0502020204030204" pitchFamily="34" charset="0"/>
              </a:rPr>
              <a:t>Wetlands are important and suspect process models are not realistic</a:t>
            </a:r>
          </a:p>
          <a:p>
            <a:pPr lvl="1"/>
            <a:r>
              <a:rPr lang="en-US" kern="0" dirty="0" smtClean="0">
                <a:solidFill>
                  <a:schemeClr val="tx1">
                    <a:lumMod val="85000"/>
                  </a:schemeClr>
                </a:solidFill>
                <a:latin typeface="Calibri" panose="020F0502020204030204" pitchFamily="34" charset="0"/>
              </a:rPr>
              <a:t>Fail to account properly for IAV in WL area and “memory effects”</a:t>
            </a:r>
          </a:p>
          <a:p>
            <a:r>
              <a:rPr lang="en-US" kern="0" dirty="0" smtClean="0">
                <a:solidFill>
                  <a:schemeClr val="tx2"/>
                </a:solidFill>
                <a:latin typeface="Calibri" panose="020F0502020204030204" pitchFamily="34" charset="0"/>
              </a:rPr>
              <a:t>Should not ignore temporal and spatial information</a:t>
            </a:r>
          </a:p>
          <a:p>
            <a:r>
              <a:rPr lang="en-US" kern="0" dirty="0" smtClean="0">
                <a:solidFill>
                  <a:schemeClr val="tx2"/>
                </a:solidFill>
                <a:latin typeface="Calibri" panose="020F0502020204030204" pitchFamily="34" charset="0"/>
              </a:rPr>
              <a:t>δ</a:t>
            </a:r>
            <a:r>
              <a:rPr lang="en-US" kern="0" baseline="30000" dirty="0" smtClean="0">
                <a:solidFill>
                  <a:schemeClr val="tx2"/>
                </a:solidFill>
                <a:latin typeface="Calibri" panose="020F0502020204030204" pitchFamily="34" charset="0"/>
              </a:rPr>
              <a:t>13</a:t>
            </a:r>
            <a:r>
              <a:rPr lang="en-US" kern="0" dirty="0" smtClean="0">
                <a:solidFill>
                  <a:schemeClr val="tx2"/>
                </a:solidFill>
                <a:latin typeface="Calibri" panose="020F0502020204030204" pitchFamily="34" charset="0"/>
              </a:rPr>
              <a:t>C(CH</a:t>
            </a:r>
            <a:r>
              <a:rPr lang="en-US" kern="0" baseline="-25000" dirty="0" smtClean="0">
                <a:solidFill>
                  <a:schemeClr val="tx2"/>
                </a:solidFill>
                <a:latin typeface="Calibri" panose="020F0502020204030204" pitchFamily="34" charset="0"/>
              </a:rPr>
              <a:t>4</a:t>
            </a:r>
            <a:r>
              <a:rPr lang="en-US" kern="0" dirty="0" smtClean="0">
                <a:solidFill>
                  <a:schemeClr val="tx2"/>
                </a:solidFill>
                <a:latin typeface="Calibri" panose="020F0502020204030204" pitchFamily="34" charset="0"/>
              </a:rPr>
              <a:t>) observations are useful</a:t>
            </a:r>
          </a:p>
          <a:p>
            <a:pPr lvl="1"/>
            <a:r>
              <a:rPr lang="en-US" kern="0" dirty="0" smtClean="0">
                <a:solidFill>
                  <a:schemeClr val="tx1">
                    <a:lumMod val="85000"/>
                  </a:schemeClr>
                </a:solidFill>
                <a:latin typeface="Calibri" panose="020F0502020204030204" pitchFamily="34" charset="0"/>
              </a:rPr>
              <a:t>Need better understanding of big levers: Cl and biomass burning</a:t>
            </a:r>
          </a:p>
          <a:p>
            <a:pPr lvl="1"/>
            <a:r>
              <a:rPr lang="en-US" kern="0" dirty="0" err="1" smtClean="0">
                <a:solidFill>
                  <a:schemeClr val="tx1">
                    <a:lumMod val="85000"/>
                  </a:schemeClr>
                </a:solidFill>
                <a:latin typeface="Calibri" panose="020F0502020204030204" pitchFamily="34" charset="0"/>
              </a:rPr>
              <a:t>δD</a:t>
            </a:r>
            <a:r>
              <a:rPr lang="en-US" kern="0" dirty="0" smtClean="0">
                <a:solidFill>
                  <a:schemeClr val="tx1">
                    <a:lumMod val="85000"/>
                  </a:schemeClr>
                </a:solidFill>
                <a:latin typeface="Calibri" panose="020F0502020204030204" pitchFamily="34" charset="0"/>
              </a:rPr>
              <a:t>(CH</a:t>
            </a:r>
            <a:r>
              <a:rPr lang="en-US" kern="0" baseline="-25000" dirty="0" smtClean="0">
                <a:solidFill>
                  <a:schemeClr val="tx1">
                    <a:lumMod val="85000"/>
                  </a:schemeClr>
                </a:solidFill>
                <a:latin typeface="Calibri" panose="020F0502020204030204" pitchFamily="34" charset="0"/>
              </a:rPr>
              <a:t>4</a:t>
            </a:r>
            <a:r>
              <a:rPr lang="en-US" kern="0" dirty="0" smtClean="0">
                <a:solidFill>
                  <a:schemeClr val="tx1">
                    <a:lumMod val="85000"/>
                  </a:schemeClr>
                </a:solidFill>
                <a:latin typeface="Calibri" panose="020F0502020204030204" pitchFamily="34" charset="0"/>
              </a:rPr>
              <a:t>) currently too few to be useful</a:t>
            </a:r>
          </a:p>
          <a:p>
            <a:r>
              <a:rPr lang="en-US" kern="0" dirty="0" smtClean="0">
                <a:solidFill>
                  <a:schemeClr val="tx2"/>
                </a:solidFill>
                <a:latin typeface="Calibri" panose="020F0502020204030204" pitchFamily="34" charset="0"/>
              </a:rPr>
              <a:t>Sharp global increase in CH</a:t>
            </a:r>
            <a:r>
              <a:rPr lang="en-US" kern="0" baseline="-25000" dirty="0" smtClean="0">
                <a:solidFill>
                  <a:schemeClr val="tx2"/>
                </a:solidFill>
                <a:latin typeface="Calibri" panose="020F0502020204030204" pitchFamily="34" charset="0"/>
              </a:rPr>
              <a:t>4</a:t>
            </a:r>
            <a:r>
              <a:rPr lang="en-US" kern="0" dirty="0" smtClean="0">
                <a:solidFill>
                  <a:schemeClr val="tx2"/>
                </a:solidFill>
                <a:latin typeface="Calibri" panose="020F0502020204030204" pitchFamily="34" charset="0"/>
              </a:rPr>
              <a:t> (↓ </a:t>
            </a:r>
            <a:r>
              <a:rPr lang="el-GR" kern="0" dirty="0" smtClean="0">
                <a:solidFill>
                  <a:schemeClr val="tx2"/>
                </a:solidFill>
                <a:latin typeface="Calibri" panose="020F0502020204030204" pitchFamily="34" charset="0"/>
              </a:rPr>
              <a:t>δ</a:t>
            </a:r>
            <a:r>
              <a:rPr lang="en-US" kern="0" baseline="30000" dirty="0" smtClean="0">
                <a:solidFill>
                  <a:schemeClr val="tx2"/>
                </a:solidFill>
                <a:latin typeface="Calibri" panose="020F0502020204030204" pitchFamily="34" charset="0"/>
              </a:rPr>
              <a:t>13</a:t>
            </a:r>
            <a:r>
              <a:rPr lang="en-US" kern="0" dirty="0" smtClean="0">
                <a:solidFill>
                  <a:schemeClr val="tx2"/>
                </a:solidFill>
                <a:latin typeface="Calibri" panose="020F0502020204030204" pitchFamily="34" charset="0"/>
              </a:rPr>
              <a:t>C) during recent strong El Niño</a:t>
            </a:r>
          </a:p>
          <a:p>
            <a:pPr lvl="1"/>
            <a:r>
              <a:rPr lang="en-US" kern="0" dirty="0" smtClean="0">
                <a:solidFill>
                  <a:schemeClr val="tx1">
                    <a:lumMod val="85000"/>
                  </a:schemeClr>
                </a:solidFill>
                <a:latin typeface="Calibri" panose="020F0502020204030204" pitchFamily="34" charset="0"/>
              </a:rPr>
              <a:t>Somewhat baffling, although positive precipitation anomalies in some regions (e.g., Paraná basin) and </a:t>
            </a:r>
            <a:r>
              <a:rPr lang="en-US" kern="0" dirty="0" err="1" smtClean="0">
                <a:solidFill>
                  <a:schemeClr val="tx1">
                    <a:lumMod val="85000"/>
                  </a:schemeClr>
                </a:solidFill>
                <a:latin typeface="Calibri" panose="020F0502020204030204" pitchFamily="34" charset="0"/>
              </a:rPr>
              <a:t>Ts</a:t>
            </a:r>
            <a:r>
              <a:rPr lang="en-US" kern="0" dirty="0" smtClean="0">
                <a:solidFill>
                  <a:schemeClr val="tx1">
                    <a:lumMod val="85000"/>
                  </a:schemeClr>
                </a:solidFill>
                <a:latin typeface="Calibri" panose="020F0502020204030204" pitchFamily="34" charset="0"/>
              </a:rPr>
              <a:t> were high</a:t>
            </a:r>
          </a:p>
        </p:txBody>
      </p:sp>
    </p:spTree>
    <p:extLst>
      <p:ext uri="{BB962C8B-B14F-4D97-AF65-F5344CB8AC3E}">
        <p14:creationId xmlns:p14="http://schemas.microsoft.com/office/powerpoint/2010/main" val="2793984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07848" y="152401"/>
            <a:ext cx="7176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FF00"/>
                </a:solidFill>
                <a:latin typeface="Calibri" panose="020F0502020204030204" pitchFamily="34" charset="0"/>
              </a:rPr>
              <a:t>CH</a:t>
            </a:r>
            <a:r>
              <a:rPr lang="en-US" sz="3600" baseline="-25000" dirty="0">
                <a:solidFill>
                  <a:srgbClr val="FFFF00"/>
                </a:solidFill>
                <a:latin typeface="Calibri" panose="020F0502020204030204" pitchFamily="34" charset="0"/>
              </a:rPr>
              <a:t>4</a:t>
            </a:r>
            <a:r>
              <a:rPr lang="en-US" sz="3600" dirty="0">
                <a:solidFill>
                  <a:srgbClr val="FFFF00"/>
                </a:solidFill>
                <a:latin typeface="Calibri" panose="020F0502020204030204" pitchFamily="34" charset="0"/>
              </a:rPr>
              <a:t> Budget: 2000s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1276974"/>
              </p:ext>
            </p:extLst>
          </p:nvPr>
        </p:nvGraphicFramePr>
        <p:xfrm>
          <a:off x="2507849" y="914400"/>
          <a:ext cx="7474351" cy="502920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290235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66699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baseline="0" dirty="0" smtClean="0">
                          <a:solidFill>
                            <a:srgbClr val="FFFF00"/>
                          </a:solidFill>
                        </a:rPr>
                        <a:t>(</a:t>
                      </a:r>
                      <a:r>
                        <a:rPr lang="en-US" sz="2400" b="0" baseline="0" dirty="0" err="1" smtClean="0">
                          <a:solidFill>
                            <a:srgbClr val="FFFF00"/>
                          </a:solidFill>
                        </a:rPr>
                        <a:t>Tg</a:t>
                      </a:r>
                      <a:r>
                        <a:rPr lang="en-US" sz="2400" b="0" baseline="0" dirty="0" smtClean="0">
                          <a:solidFill>
                            <a:srgbClr val="FFFF00"/>
                          </a:solidFill>
                        </a:rPr>
                        <a:t> CH</a:t>
                      </a:r>
                      <a:r>
                        <a:rPr lang="en-US" sz="2400" b="0" baseline="-25000" dirty="0" smtClean="0">
                          <a:solidFill>
                            <a:srgbClr val="FFFF00"/>
                          </a:solidFill>
                        </a:rPr>
                        <a:t>4</a:t>
                      </a:r>
                      <a:r>
                        <a:rPr lang="en-US" sz="2400" b="0" baseline="0" dirty="0" smtClean="0">
                          <a:solidFill>
                            <a:srgbClr val="FFFF00"/>
                          </a:solidFill>
                        </a:rPr>
                        <a:t> yr</a:t>
                      </a:r>
                      <a:r>
                        <a:rPr lang="en-US" sz="2400" b="0" baseline="30000" dirty="0" smtClean="0">
                          <a:solidFill>
                            <a:srgbClr val="FFFF00"/>
                          </a:solidFill>
                        </a:rPr>
                        <a:t>-1</a:t>
                      </a:r>
                      <a:r>
                        <a:rPr lang="en-US" sz="2400" b="0" baseline="0" dirty="0" smtClean="0">
                          <a:solidFill>
                            <a:srgbClr val="FFFF00"/>
                          </a:solidFill>
                        </a:rPr>
                        <a:t>)</a:t>
                      </a:r>
                      <a:endParaRPr lang="en-US" sz="2400" b="0" dirty="0" smtClean="0">
                        <a:solidFill>
                          <a:srgbClr val="FFFF00"/>
                        </a:solidFill>
                      </a:endParaRPr>
                    </a:p>
                  </a:txBody>
                  <a:tcPr anchor="ctr"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rgbClr val="FFFF00"/>
                          </a:solidFill>
                        </a:rPr>
                        <a:t>Top-down</a:t>
                      </a:r>
                      <a:endParaRPr lang="en-US" sz="2400" b="0" dirty="0">
                        <a:solidFill>
                          <a:srgbClr val="FFFF00"/>
                        </a:solidFill>
                      </a:endParaRPr>
                    </a:p>
                  </a:txBody>
                  <a:tcPr anchor="ctr"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rgbClr val="FFFF00"/>
                          </a:solidFill>
                        </a:rPr>
                        <a:t>Bottom-up</a:t>
                      </a:r>
                      <a:endParaRPr lang="en-US" sz="2400" b="0" dirty="0">
                        <a:solidFill>
                          <a:srgbClr val="FFFF00"/>
                        </a:solidFill>
                      </a:endParaRPr>
                    </a:p>
                  </a:txBody>
                  <a:tcPr anchor="ctr">
                    <a:solidFill>
                      <a:srgbClr val="00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rgbClr val="FFFF00"/>
                          </a:solidFill>
                        </a:rPr>
                        <a:t>Natural  </a:t>
                      </a:r>
                    </a:p>
                  </a:txBody>
                  <a:tcPr anchor="ctr"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FF00"/>
                          </a:solidFill>
                        </a:rPr>
                        <a:t>218 </a:t>
                      </a:r>
                      <a:endParaRPr lang="en-US" sz="2400" b="1" dirty="0">
                        <a:solidFill>
                          <a:srgbClr val="FFFF00"/>
                        </a:solidFill>
                      </a:endParaRPr>
                    </a:p>
                  </a:txBody>
                  <a:tcPr anchor="ctr"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FF00"/>
                          </a:solidFill>
                        </a:rPr>
                        <a:t>347</a:t>
                      </a:r>
                      <a:endParaRPr lang="en-US" sz="2400" b="1" dirty="0">
                        <a:solidFill>
                          <a:srgbClr val="FFFF00"/>
                        </a:solidFill>
                      </a:endParaRPr>
                    </a:p>
                  </a:txBody>
                  <a:tcPr anchor="ctr">
                    <a:solidFill>
                      <a:srgbClr val="00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Wetlands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175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217</a:t>
                      </a:r>
                      <a:endParaRPr lang="en-US" sz="24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Other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43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130</a:t>
                      </a:r>
                      <a:endParaRPr 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rgbClr val="FFFF00"/>
                          </a:solidFill>
                        </a:rPr>
                        <a:t>Anthropogenic</a:t>
                      </a:r>
                    </a:p>
                  </a:txBody>
                  <a:tcPr anchor="ctr"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FF00"/>
                          </a:solidFill>
                        </a:rPr>
                        <a:t>335</a:t>
                      </a:r>
                      <a:endParaRPr lang="en-US" sz="2400" b="1" dirty="0">
                        <a:solidFill>
                          <a:srgbClr val="FFFF00"/>
                        </a:solidFill>
                      </a:endParaRPr>
                    </a:p>
                  </a:txBody>
                  <a:tcPr anchor="ctr"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FF00"/>
                          </a:solidFill>
                        </a:rPr>
                        <a:t>331</a:t>
                      </a:r>
                      <a:endParaRPr lang="en-US" sz="2400" b="1" dirty="0">
                        <a:solidFill>
                          <a:srgbClr val="FFFF00"/>
                        </a:solidFill>
                      </a:endParaRPr>
                    </a:p>
                  </a:txBody>
                  <a:tcPr anchor="ctr">
                    <a:solidFill>
                      <a:srgbClr val="00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Agriculture + Waste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209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200</a:t>
                      </a:r>
                      <a:endParaRPr 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Biomass Burning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30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35</a:t>
                      </a:r>
                      <a:endParaRPr 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Fossil Fuels</a:t>
                      </a:r>
                      <a:endParaRPr lang="en-US" sz="2400" dirty="0"/>
                    </a:p>
                  </a:txBody>
                  <a:tcPr anchor="ctr"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96</a:t>
                      </a:r>
                      <a:endParaRPr lang="en-US" sz="2400" dirty="0"/>
                    </a:p>
                  </a:txBody>
                  <a:tcPr anchor="ctr"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96</a:t>
                      </a:r>
                      <a:endParaRPr lang="en-US" sz="2400" dirty="0"/>
                    </a:p>
                  </a:txBody>
                  <a:tcPr anchor="ctr"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C00000"/>
                          </a:solidFill>
                        </a:rPr>
                        <a:t>Total Emissions</a:t>
                      </a:r>
                      <a:endParaRPr lang="en-US" sz="24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C00000"/>
                          </a:solidFill>
                        </a:rPr>
                        <a:t>553</a:t>
                      </a:r>
                      <a:endParaRPr lang="en-US" sz="24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C00000"/>
                          </a:solidFill>
                        </a:rPr>
                        <a:t>678</a:t>
                      </a:r>
                      <a:endParaRPr lang="en-US" sz="24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C00000"/>
                          </a:solidFill>
                        </a:rPr>
                        <a:t>Sinks</a:t>
                      </a:r>
                      <a:endParaRPr lang="en-US" sz="24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C00000"/>
                          </a:solidFill>
                        </a:rPr>
                        <a:t>550</a:t>
                      </a:r>
                      <a:endParaRPr lang="en-US" sz="24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C00000"/>
                          </a:solidFill>
                        </a:rPr>
                        <a:t>632</a:t>
                      </a:r>
                      <a:endParaRPr lang="en-US" sz="24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C00000"/>
                          </a:solidFill>
                        </a:rPr>
                        <a:t>Imbalance</a:t>
                      </a:r>
                      <a:endParaRPr lang="en-US" sz="24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C00000"/>
                          </a:solidFill>
                        </a:rPr>
                        <a:t>3</a:t>
                      </a:r>
                      <a:endParaRPr lang="en-US" sz="24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C00000"/>
                          </a:solidFill>
                        </a:rPr>
                        <a:t>46</a:t>
                      </a:r>
                      <a:endParaRPr lang="en-US" sz="24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057400" y="6019800"/>
            <a:ext cx="815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FF00"/>
                </a:solidFill>
                <a:latin typeface="Calibri" panose="020F0502020204030204" pitchFamily="34" charset="0"/>
              </a:rPr>
              <a:t>GCP-CH</a:t>
            </a:r>
            <a:r>
              <a:rPr lang="en-US" sz="2000" baseline="-25000" dirty="0">
                <a:solidFill>
                  <a:srgbClr val="FFFF00"/>
                </a:solidFill>
                <a:latin typeface="Calibri" panose="020F0502020204030204" pitchFamily="34" charset="0"/>
              </a:rPr>
              <a:t>4</a:t>
            </a:r>
            <a:r>
              <a:rPr lang="en-US" sz="2000" dirty="0">
                <a:solidFill>
                  <a:srgbClr val="FFFF00"/>
                </a:solidFill>
                <a:latin typeface="Calibri" panose="020F0502020204030204" pitchFamily="34" charset="0"/>
              </a:rPr>
              <a:t>: </a:t>
            </a:r>
            <a:r>
              <a:rPr lang="en-US" sz="2000" dirty="0" err="1">
                <a:solidFill>
                  <a:srgbClr val="FFFF00"/>
                </a:solidFill>
                <a:latin typeface="Calibri" panose="020F0502020204030204" pitchFamily="34" charset="0"/>
              </a:rPr>
              <a:t>Kirschke</a:t>
            </a:r>
            <a:r>
              <a:rPr lang="en-US" sz="2000" dirty="0">
                <a:solidFill>
                  <a:srgbClr val="FFFF00"/>
                </a:solidFill>
                <a:latin typeface="Calibri" panose="020F0502020204030204" pitchFamily="34" charset="0"/>
              </a:rPr>
              <a:t> et al., Nature </a:t>
            </a:r>
            <a:r>
              <a:rPr lang="en-US" sz="2000" dirty="0" err="1">
                <a:solidFill>
                  <a:srgbClr val="FFFF00"/>
                </a:solidFill>
                <a:latin typeface="Calibri" panose="020F0502020204030204" pitchFamily="34" charset="0"/>
              </a:rPr>
              <a:t>Geoscience</a:t>
            </a:r>
            <a:r>
              <a:rPr lang="en-US" sz="2000" dirty="0">
                <a:solidFill>
                  <a:srgbClr val="FFFF00"/>
                </a:solidFill>
                <a:latin typeface="Calibri" panose="020F0502020204030204" pitchFamily="34" charset="0"/>
              </a:rPr>
              <a:t>, 2013, DOI: 10.1038/NGEO1955.</a:t>
            </a:r>
          </a:p>
          <a:p>
            <a:pPr algn="ctr"/>
            <a:r>
              <a:rPr lang="en-US" sz="2000" dirty="0">
                <a:solidFill>
                  <a:srgbClr val="FFFF00"/>
                </a:solidFill>
                <a:latin typeface="Calibri" panose="020F0502020204030204" pitchFamily="34" charset="0"/>
              </a:rPr>
              <a:t>http://www.globalcarbonproject.org/methanebudget</a:t>
            </a:r>
          </a:p>
        </p:txBody>
      </p:sp>
      <p:sp>
        <p:nvSpPr>
          <p:cNvPr id="5" name="Oval 4"/>
          <p:cNvSpPr/>
          <p:nvPr/>
        </p:nvSpPr>
        <p:spPr>
          <a:xfrm>
            <a:off x="8077200" y="1295400"/>
            <a:ext cx="1143000" cy="533400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400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Extra Slides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63" t="15631" r="14015" b="13039"/>
          <a:stretch/>
        </p:blipFill>
        <p:spPr>
          <a:xfrm>
            <a:off x="533400" y="1066204"/>
            <a:ext cx="4286318" cy="289619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16633" y="2586989"/>
            <a:ext cx="19030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SGP: 2009-2015</a:t>
            </a:r>
          </a:p>
          <a:p>
            <a:r>
              <a:rPr lang="en-US" dirty="0" smtClean="0">
                <a:solidFill>
                  <a:schemeClr val="bg2"/>
                </a:solidFill>
              </a:rPr>
              <a:t>R</a:t>
            </a:r>
            <a:r>
              <a:rPr lang="en-US" baseline="30000" dirty="0" smtClean="0">
                <a:solidFill>
                  <a:schemeClr val="bg2"/>
                </a:solidFill>
              </a:rPr>
              <a:t>2</a:t>
            </a:r>
            <a:r>
              <a:rPr lang="en-US" dirty="0" smtClean="0">
                <a:solidFill>
                  <a:schemeClr val="bg2"/>
                </a:solidFill>
              </a:rPr>
              <a:t> =0.77 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6200" y="0"/>
            <a:ext cx="90678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/>
              <a:t> </a:t>
            </a:r>
            <a:r>
              <a:rPr lang="en-US" sz="2800" b="1" dirty="0" smtClean="0">
                <a:solidFill>
                  <a:srgbClr val="FFFF00"/>
                </a:solidFill>
              </a:rPr>
              <a:t>NMHC/CH</a:t>
            </a:r>
            <a:r>
              <a:rPr lang="en-US" sz="2800" b="1" baseline="-25000" dirty="0" smtClean="0">
                <a:solidFill>
                  <a:srgbClr val="FFFF00"/>
                </a:solidFill>
              </a:rPr>
              <a:t>4</a:t>
            </a:r>
            <a:r>
              <a:rPr lang="en-US" sz="2800" b="1" dirty="0" smtClean="0">
                <a:solidFill>
                  <a:srgbClr val="FFFF00"/>
                </a:solidFill>
              </a:rPr>
              <a:t> ratios overestimate methane trend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62600" y="799981"/>
            <a:ext cx="36576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      </a:t>
            </a:r>
            <a:r>
              <a:rPr lang="en-US" sz="2000" dirty="0" smtClean="0">
                <a:solidFill>
                  <a:srgbClr val="FFFF00"/>
                </a:solidFill>
              </a:rPr>
              <a:t>SGP is heavily influenced by ONG operations. </a:t>
            </a:r>
          </a:p>
          <a:p>
            <a:endParaRPr lang="en-US" sz="2000" dirty="0">
              <a:solidFill>
                <a:srgbClr val="FFFF00"/>
              </a:solidFill>
            </a:endParaRPr>
          </a:p>
          <a:p>
            <a:r>
              <a:rPr lang="en-US" sz="2000" dirty="0" smtClean="0">
                <a:solidFill>
                  <a:srgbClr val="FFFF00"/>
                </a:solidFill>
              </a:rPr>
              <a:t>      </a:t>
            </a:r>
            <a:r>
              <a:rPr lang="el-GR" sz="2000" dirty="0" smtClean="0">
                <a:solidFill>
                  <a:srgbClr val="FFFF00"/>
                </a:solidFill>
              </a:rPr>
              <a:t>Δ</a:t>
            </a:r>
            <a:r>
              <a:rPr lang="en-US" sz="2000" dirty="0" smtClean="0">
                <a:solidFill>
                  <a:srgbClr val="FFFF00"/>
                </a:solidFill>
              </a:rPr>
              <a:t> </a:t>
            </a:r>
            <a:r>
              <a:rPr lang="en-US" sz="2000" dirty="0">
                <a:solidFill>
                  <a:srgbClr val="FFFF00"/>
                </a:solidFill>
              </a:rPr>
              <a:t>: PBL – </a:t>
            </a:r>
            <a:r>
              <a:rPr lang="en-US" sz="2000" dirty="0" smtClean="0">
                <a:solidFill>
                  <a:srgbClr val="FFFF00"/>
                </a:solidFill>
              </a:rPr>
              <a:t>mid troposphere</a:t>
            </a:r>
            <a:endParaRPr lang="en-US" sz="2000" dirty="0">
              <a:solidFill>
                <a:srgbClr val="FFFF00"/>
              </a:solidFill>
            </a:endParaRPr>
          </a:p>
          <a:p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4427269"/>
            <a:ext cx="7632911" cy="2286000"/>
          </a:xfrm>
          <a:prstGeom prst="rect">
            <a:avLst/>
          </a:prstGeom>
          <a:solidFill>
            <a:schemeClr val="tx1"/>
          </a:solidFill>
        </p:spPr>
      </p:pic>
      <p:grpSp>
        <p:nvGrpSpPr>
          <p:cNvPr id="8" name="Group 7"/>
          <p:cNvGrpSpPr/>
          <p:nvPr/>
        </p:nvGrpSpPr>
        <p:grpSpPr>
          <a:xfrm>
            <a:off x="8305800" y="1969257"/>
            <a:ext cx="3810000" cy="3129673"/>
            <a:chOff x="4495800" y="668488"/>
            <a:chExt cx="4572000" cy="3898596"/>
          </a:xfrm>
        </p:grpSpPr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5800" y="1371600"/>
              <a:ext cx="4572000" cy="31954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5704322" y="668488"/>
              <a:ext cx="2584246" cy="421733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l-GR" sz="1600" b="1" dirty="0">
                  <a:solidFill>
                    <a:srgbClr val="FFFF00"/>
                  </a:solidFill>
                </a:rPr>
                <a:t>Δ</a:t>
              </a:r>
              <a:r>
                <a:rPr lang="en-US" sz="1600" b="1" dirty="0">
                  <a:solidFill>
                    <a:srgbClr val="FFFF00"/>
                  </a:solidFill>
                </a:rPr>
                <a:t> </a:t>
              </a:r>
              <a:r>
                <a:rPr lang="en-US" sz="1600" b="1" dirty="0" smtClean="0">
                  <a:solidFill>
                    <a:srgbClr val="FFFF00"/>
                  </a:solidFill>
                </a:rPr>
                <a:t>C</a:t>
              </a:r>
              <a:r>
                <a:rPr lang="en-US" sz="1600" b="1" baseline="-25000" dirty="0" smtClean="0">
                  <a:solidFill>
                    <a:srgbClr val="FFFF00"/>
                  </a:solidFill>
                </a:rPr>
                <a:t>3</a:t>
              </a:r>
              <a:r>
                <a:rPr lang="en-US" sz="1600" b="1" dirty="0" smtClean="0">
                  <a:solidFill>
                    <a:srgbClr val="FFFF00"/>
                  </a:solidFill>
                </a:rPr>
                <a:t>H</a:t>
              </a:r>
              <a:r>
                <a:rPr lang="en-US" sz="1600" b="1" baseline="-25000" dirty="0" smtClean="0">
                  <a:solidFill>
                    <a:srgbClr val="FFFF00"/>
                  </a:solidFill>
                </a:rPr>
                <a:t>8 </a:t>
              </a:r>
              <a:r>
                <a:rPr lang="en-US" sz="1600" b="1" dirty="0" smtClean="0">
                  <a:solidFill>
                    <a:srgbClr val="FFFF00"/>
                  </a:solidFill>
                </a:rPr>
                <a:t>/</a:t>
              </a:r>
              <a:r>
                <a:rPr lang="el-GR" sz="1600" b="1" dirty="0">
                  <a:solidFill>
                    <a:srgbClr val="FFFF00"/>
                  </a:solidFill>
                </a:rPr>
                <a:t> Δ</a:t>
              </a:r>
              <a:r>
                <a:rPr lang="en-US" sz="1600" b="1" dirty="0" smtClean="0">
                  <a:solidFill>
                    <a:srgbClr val="FFFF00"/>
                  </a:solidFill>
                </a:rPr>
                <a:t>CH</a:t>
              </a:r>
              <a:r>
                <a:rPr lang="en-US" sz="1600" b="1" baseline="-25000" dirty="0" smtClean="0">
                  <a:solidFill>
                    <a:srgbClr val="FFFF00"/>
                  </a:solidFill>
                </a:rPr>
                <a:t>4</a:t>
              </a:r>
              <a:r>
                <a:rPr lang="en-US" sz="1600" b="1" baseline="-25000" dirty="0" smtClean="0"/>
                <a:t>                 </a:t>
              </a:r>
              <a:endParaRPr lang="en-US" sz="16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690246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430" y="196960"/>
            <a:ext cx="8166240" cy="64640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458200" y="685800"/>
            <a:ext cx="42581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</a:rPr>
              <a:t>Allan at al., 2007:</a:t>
            </a:r>
          </a:p>
          <a:p>
            <a:r>
              <a:rPr lang="en-US" sz="2400" dirty="0" smtClean="0">
                <a:solidFill>
                  <a:srgbClr val="FFFF00"/>
                </a:solidFill>
              </a:rPr>
              <a:t>Distributed over oceans in MBL.</a:t>
            </a:r>
            <a:endParaRPr lang="en-US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5873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mazon_flux.png"/>
          <p:cNvPicPr>
            <a:picLocks noChangeAspect="1"/>
          </p:cNvPicPr>
          <p:nvPr/>
        </p:nvPicPr>
        <p:blipFill rotWithShape="1">
          <a:blip r:embed="rId2"/>
          <a:srcRect l="3088" t="5142" r="6493" b="5730"/>
          <a:stretch/>
        </p:blipFill>
        <p:spPr>
          <a:xfrm rot="16200000">
            <a:off x="6878052" y="2231930"/>
            <a:ext cx="2875404" cy="44175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32401" y="4599709"/>
            <a:ext cx="419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FF00"/>
                </a:solidFill>
              </a:rPr>
              <a:t>Increased Amazon CH</a:t>
            </a:r>
            <a:r>
              <a:rPr lang="en-US" sz="2000" baseline="-25000" dirty="0">
                <a:solidFill>
                  <a:srgbClr val="FFFF00"/>
                </a:solidFill>
              </a:rPr>
              <a:t>4</a:t>
            </a:r>
            <a:r>
              <a:rPr lang="en-US" sz="2000" dirty="0">
                <a:solidFill>
                  <a:srgbClr val="FFFF00"/>
                </a:solidFill>
              </a:rPr>
              <a:t> fluxes in wet years.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249823" y="827871"/>
            <a:ext cx="45735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FF00"/>
                </a:solidFill>
              </a:rPr>
              <a:t>Precipitation anomalies in tropics. (Source: GPCP)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781300" y="-1"/>
            <a:ext cx="662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</a:rPr>
              <a:t>Potential causes: Tropical wetlands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943100" y="6248400"/>
            <a:ext cx="830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Increased tropical emissions consistent </a:t>
            </a:r>
            <a:r>
              <a:rPr lang="en-US" dirty="0">
                <a:solidFill>
                  <a:srgbClr val="FFFF00"/>
                </a:solidFill>
              </a:rPr>
              <a:t>with </a:t>
            </a:r>
            <a:r>
              <a:rPr lang="en-US" dirty="0" smtClean="0">
                <a:solidFill>
                  <a:srgbClr val="FFFF00"/>
                </a:solidFill>
              </a:rPr>
              <a:t>0.2‰ decrease </a:t>
            </a:r>
            <a:r>
              <a:rPr lang="en-US" dirty="0">
                <a:solidFill>
                  <a:srgbClr val="FFFF00"/>
                </a:solidFill>
              </a:rPr>
              <a:t>in </a:t>
            </a:r>
            <a:r>
              <a:rPr lang="el-GR" dirty="0">
                <a:solidFill>
                  <a:srgbClr val="FFFF00"/>
                </a:solidFill>
              </a:rPr>
              <a:t>δ</a:t>
            </a:r>
            <a:r>
              <a:rPr lang="en-US" baseline="30000" dirty="0">
                <a:solidFill>
                  <a:srgbClr val="FFFF00"/>
                </a:solidFill>
              </a:rPr>
              <a:t>13</a:t>
            </a:r>
            <a:r>
              <a:rPr lang="en-US" dirty="0">
                <a:solidFill>
                  <a:srgbClr val="FFFF00"/>
                </a:solidFill>
              </a:rPr>
              <a:t>C </a:t>
            </a:r>
            <a:r>
              <a:rPr lang="en-US" dirty="0" smtClean="0">
                <a:solidFill>
                  <a:srgbClr val="FFFF00"/>
                </a:solidFill>
              </a:rPr>
              <a:t>since 2007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61" t="7534" r="2225" b="1727"/>
          <a:stretch/>
        </p:blipFill>
        <p:spPr>
          <a:xfrm rot="16200000">
            <a:off x="2212705" y="15306"/>
            <a:ext cx="3230392" cy="4389120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3493241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4416" y="142504"/>
            <a:ext cx="4971294" cy="55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702129" y="5771409"/>
            <a:ext cx="5343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FF00"/>
                </a:solidFill>
              </a:rPr>
              <a:t>Bousquet</a:t>
            </a:r>
            <a:r>
              <a:rPr lang="en-US" dirty="0" smtClean="0">
                <a:solidFill>
                  <a:srgbClr val="FFFF00"/>
                </a:solidFill>
              </a:rPr>
              <a:t> et al., ACP, </a:t>
            </a:r>
            <a:r>
              <a:rPr lang="en-US" dirty="0">
                <a:solidFill>
                  <a:srgbClr val="FFFF00"/>
                </a:solidFill>
              </a:rPr>
              <a:t>2010</a:t>
            </a:r>
            <a:r>
              <a:rPr lang="en-US" dirty="0" smtClean="0">
                <a:solidFill>
                  <a:srgbClr val="FFFF00"/>
                </a:solidFill>
              </a:rPr>
              <a:t>.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Dlugokencky et al., GRL, 2009.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3661559" y="1840675"/>
            <a:ext cx="1425039" cy="795646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3649684" y="4403766"/>
            <a:ext cx="1425039" cy="795646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749145" y="486888"/>
            <a:ext cx="375260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1">
                    <a:lumMod val="75000"/>
                  </a:schemeClr>
                </a:solidFill>
              </a:rPr>
              <a:t>2007:</a:t>
            </a:r>
          </a:p>
          <a:p>
            <a:r>
              <a:rPr lang="en-US" sz="2000" dirty="0" smtClean="0">
                <a:solidFill>
                  <a:srgbClr val="FFFF00"/>
                </a:solidFill>
              </a:rPr>
              <a:t>    Tropical WL – NOAA VPs</a:t>
            </a:r>
          </a:p>
          <a:p>
            <a:r>
              <a:rPr lang="en-US" sz="2000" dirty="0" smtClean="0">
                <a:solidFill>
                  <a:srgbClr val="FFFF00"/>
                </a:solidFill>
              </a:rPr>
              <a:t>    Arctic </a:t>
            </a:r>
            <a:r>
              <a:rPr lang="en-US" sz="2000" dirty="0" err="1" smtClean="0">
                <a:solidFill>
                  <a:srgbClr val="FFFF00"/>
                </a:solidFill>
              </a:rPr>
              <a:t>WLs</a:t>
            </a:r>
            <a:r>
              <a:rPr lang="en-US" sz="2000" dirty="0" smtClean="0">
                <a:solidFill>
                  <a:srgbClr val="FFFF00"/>
                </a:solidFill>
              </a:rPr>
              <a:t> - </a:t>
            </a:r>
            <a:r>
              <a:rPr lang="en-US" sz="2000" kern="0" dirty="0" smtClean="0">
                <a:solidFill>
                  <a:srgbClr val="FFFF00"/>
                </a:solidFill>
              </a:rPr>
              <a:t>δ</a:t>
            </a:r>
            <a:r>
              <a:rPr lang="en-US" sz="2000" kern="0" baseline="30000" dirty="0" smtClean="0">
                <a:solidFill>
                  <a:srgbClr val="FFFF00"/>
                </a:solidFill>
              </a:rPr>
              <a:t>13</a:t>
            </a:r>
            <a:r>
              <a:rPr lang="en-US" sz="2000" kern="0" dirty="0" smtClean="0">
                <a:solidFill>
                  <a:srgbClr val="FFFF00"/>
                </a:solidFill>
              </a:rPr>
              <a:t>CH</a:t>
            </a:r>
            <a:r>
              <a:rPr lang="en-US" sz="2000" kern="0" baseline="-25000" dirty="0" smtClean="0">
                <a:solidFill>
                  <a:srgbClr val="FFFF00"/>
                </a:solidFill>
              </a:rPr>
              <a:t>4 </a:t>
            </a:r>
            <a:r>
              <a:rPr lang="en-US" sz="2000" kern="0" dirty="0" smtClean="0">
                <a:solidFill>
                  <a:srgbClr val="FFFF00"/>
                </a:solidFill>
              </a:rPr>
              <a:t>at ALT</a:t>
            </a:r>
          </a:p>
          <a:p>
            <a:endParaRPr lang="en-US" sz="2000" kern="0" dirty="0" smtClean="0">
              <a:solidFill>
                <a:srgbClr val="FFFF00"/>
              </a:solidFill>
            </a:endParaRPr>
          </a:p>
          <a:p>
            <a:r>
              <a:rPr lang="en-US" sz="2000" kern="0" dirty="0" smtClean="0">
                <a:solidFill>
                  <a:schemeClr val="tx1">
                    <a:lumMod val="75000"/>
                  </a:schemeClr>
                </a:solidFill>
              </a:rPr>
              <a:t>2008:</a:t>
            </a:r>
          </a:p>
          <a:p>
            <a:r>
              <a:rPr lang="en-US" sz="2000" kern="0" dirty="0" smtClean="0">
                <a:solidFill>
                  <a:srgbClr val="FFFF00"/>
                </a:solidFill>
              </a:rPr>
              <a:t>    Inversions are inconsistent.</a:t>
            </a:r>
          </a:p>
          <a:p>
            <a:r>
              <a:rPr lang="en-US" sz="2000" kern="0" dirty="0" smtClean="0">
                <a:solidFill>
                  <a:srgbClr val="FFFF00"/>
                </a:solidFill>
              </a:rPr>
              <a:t>    Data suggest anomalous emissions in tropics and mid-latitudes.</a:t>
            </a:r>
          </a:p>
          <a:p>
            <a:r>
              <a:rPr lang="en-US" sz="2000" kern="0" dirty="0" smtClean="0">
                <a:solidFill>
                  <a:srgbClr val="FFFF00"/>
                </a:solidFill>
              </a:rPr>
              <a:t>    High N latitudes recovered.</a:t>
            </a:r>
            <a:endParaRPr lang="en-US" sz="2000" dirty="0">
              <a:solidFill>
                <a:srgbClr val="FFFF00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5013367" y="532410"/>
            <a:ext cx="1425039" cy="795646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749145" y="3810000"/>
            <a:ext cx="37526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*NOAA CT-CH</a:t>
            </a:r>
            <a:r>
              <a:rPr lang="en-US" baseline="-25000" dirty="0" smtClean="0">
                <a:solidFill>
                  <a:srgbClr val="FFFF00"/>
                </a:solidFill>
              </a:rPr>
              <a:t>4</a:t>
            </a:r>
            <a:r>
              <a:rPr lang="en-US" dirty="0" smtClean="0">
                <a:solidFill>
                  <a:srgbClr val="FFFF00"/>
                </a:solidFill>
              </a:rPr>
              <a:t> 2007 is consistent.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3184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7" grpId="0" animBg="1"/>
      <p:bldP spid="7" grpId="1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" t="5325" r="9102" b="6364"/>
          <a:stretch/>
        </p:blipFill>
        <p:spPr>
          <a:xfrm rot="16200000">
            <a:off x="3083863" y="-302562"/>
            <a:ext cx="6024276" cy="8001000"/>
          </a:xfrm>
          <a:solidFill>
            <a:schemeClr val="tx1"/>
          </a:soli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76201"/>
            <a:ext cx="8229600" cy="675167"/>
          </a:xfrm>
        </p:spPr>
        <p:txBody>
          <a:bodyPr/>
          <a:lstStyle/>
          <a:p>
            <a:r>
              <a:rPr lang="en-US" sz="3200" dirty="0">
                <a:solidFill>
                  <a:srgbClr val="FFFF00"/>
                </a:solidFill>
              </a:rPr>
              <a:t>Potential causes: Biomass burning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183083" y="3886200"/>
            <a:ext cx="27550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Louisa Emmons NCAR</a:t>
            </a:r>
            <a:endParaRPr lang="en-US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0252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ab0ba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300" y="126744"/>
            <a:ext cx="8915400" cy="6604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934200" y="6248400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Source: Carl </a:t>
            </a:r>
            <a:r>
              <a:rPr lang="en-US" dirty="0" err="1" smtClean="0">
                <a:solidFill>
                  <a:srgbClr val="C00000"/>
                </a:solidFill>
              </a:rPr>
              <a:t>Brenninkmeijer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2961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3" t="5749" r="6812" b="4585"/>
          <a:stretch/>
        </p:blipFill>
        <p:spPr>
          <a:xfrm rot="16200000">
            <a:off x="2889663" y="-2057399"/>
            <a:ext cx="6412676" cy="10972800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267044192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8516216"/>
              </p:ext>
            </p:extLst>
          </p:nvPr>
        </p:nvGraphicFramePr>
        <p:xfrm>
          <a:off x="3048000" y="1752600"/>
          <a:ext cx="6096000" cy="3322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solidFill>
                            <a:srgbClr val="FFFF00"/>
                          </a:solidFill>
                        </a:rPr>
                        <a:t>Source</a:t>
                      </a:r>
                      <a:endParaRPr lang="en-US" sz="2800" b="0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rgbClr val="3333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err="1" smtClean="0">
                          <a:solidFill>
                            <a:srgbClr val="FFFF00"/>
                          </a:solidFill>
                        </a:rPr>
                        <a:t>Tg</a:t>
                      </a:r>
                      <a:r>
                        <a:rPr lang="en-US" sz="2800" b="0" dirty="0" smtClean="0">
                          <a:solidFill>
                            <a:srgbClr val="FFFF00"/>
                          </a:solidFill>
                        </a:rPr>
                        <a:t> CH</a:t>
                      </a:r>
                      <a:r>
                        <a:rPr lang="en-US" sz="2800" b="0" baseline="-25000" dirty="0" smtClean="0">
                          <a:solidFill>
                            <a:srgbClr val="FFFF00"/>
                          </a:solidFill>
                        </a:rPr>
                        <a:t>4</a:t>
                      </a:r>
                      <a:r>
                        <a:rPr lang="en-US" sz="2800" b="0" dirty="0" smtClean="0">
                          <a:solidFill>
                            <a:srgbClr val="FFFF00"/>
                          </a:solidFill>
                        </a:rPr>
                        <a:t> yr</a:t>
                      </a:r>
                      <a:r>
                        <a:rPr lang="en-US" sz="2800" b="0" baseline="30000" dirty="0" smtClean="0">
                          <a:solidFill>
                            <a:srgbClr val="FFFF00"/>
                          </a:solidFill>
                        </a:rPr>
                        <a:t>-1</a:t>
                      </a:r>
                      <a:endParaRPr lang="en-US" sz="2800" b="0" baseline="30000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rgbClr val="3333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Wetlands</a:t>
                      </a:r>
                      <a:endParaRPr lang="en-US" sz="2400" b="1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/>
                        <a:t>12.9</a:t>
                      </a:r>
                      <a:r>
                        <a:rPr lang="en-US" sz="2400" b="1" baseline="0" dirty="0" smtClean="0"/>
                        <a:t> ± 1.1 (27.4)</a:t>
                      </a:r>
                      <a:endParaRPr lang="en-US" sz="2400" b="1" dirty="0" smtClean="0"/>
                    </a:p>
                  </a:txBody>
                  <a:tcP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Biomass Burning</a:t>
                      </a:r>
                      <a:endParaRPr lang="en-US" sz="2400" b="1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/>
                        <a:t>0.5</a:t>
                      </a:r>
                      <a:r>
                        <a:rPr lang="en-US" sz="2400" b="1" baseline="0" dirty="0" smtClean="0"/>
                        <a:t> ± 0.1</a:t>
                      </a:r>
                      <a:endParaRPr lang="en-US" sz="2400" b="1" dirty="0" smtClean="0"/>
                    </a:p>
                  </a:txBody>
                  <a:tcP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Agriculture + Waste</a:t>
                      </a:r>
                      <a:endParaRPr lang="en-US" sz="2400" b="1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/>
                        <a:t>1.1 </a:t>
                      </a:r>
                      <a:r>
                        <a:rPr lang="en-US" sz="2400" b="1" baseline="0" dirty="0" smtClean="0"/>
                        <a:t>± 0.4</a:t>
                      </a:r>
                      <a:endParaRPr lang="en-US" sz="2400" b="1" dirty="0" smtClean="0"/>
                    </a:p>
                  </a:txBody>
                  <a:tcP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Fossil Fuel</a:t>
                      </a:r>
                      <a:endParaRPr lang="en-US" sz="2400" b="1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/>
                        <a:t>6.5 </a:t>
                      </a:r>
                      <a:r>
                        <a:rPr lang="en-US" sz="2400" b="1" baseline="0" dirty="0" smtClean="0"/>
                        <a:t>± 3.0</a:t>
                      </a:r>
                      <a:endParaRPr lang="en-US" sz="2400" b="1" dirty="0" smtClean="0"/>
                    </a:p>
                  </a:txBody>
                  <a:tcP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Other</a:t>
                      </a:r>
                      <a:endParaRPr lang="en-US" sz="2400" b="1" dirty="0"/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/>
                        <a:t>1.9</a:t>
                      </a:r>
                      <a:r>
                        <a:rPr lang="en-US" sz="2400" b="1" baseline="0" dirty="0" smtClean="0"/>
                        <a:t> ± 2.3</a:t>
                      </a:r>
                      <a:endParaRPr lang="en-US" sz="2400" b="1" dirty="0" smtClean="0"/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C00000"/>
                          </a:solidFill>
                        </a:rPr>
                        <a:t>Total</a:t>
                      </a:r>
                      <a:endParaRPr lang="en-US" sz="28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8FA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C00000"/>
                          </a:solidFill>
                        </a:rPr>
                        <a:t>23.1</a:t>
                      </a:r>
                      <a:r>
                        <a:rPr lang="en-US" sz="2800" b="1" baseline="0" dirty="0" smtClean="0">
                          <a:solidFill>
                            <a:srgbClr val="C00000"/>
                          </a:solidFill>
                        </a:rPr>
                        <a:t> ± 2.0 (37.0)</a:t>
                      </a:r>
                      <a:endParaRPr lang="en-US" sz="28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8FA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981200" y="457200"/>
            <a:ext cx="8229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FF00"/>
                </a:solidFill>
                <a:latin typeface="Calibri" panose="020F0502020204030204" pitchFamily="34" charset="0"/>
              </a:rPr>
              <a:t>High Latitude  (60-90°N) Emissions (2000-2008)</a:t>
            </a:r>
          </a:p>
          <a:p>
            <a:pPr algn="ctr"/>
            <a:r>
              <a:rPr lang="en-US" sz="3200" dirty="0">
                <a:solidFill>
                  <a:srgbClr val="FFFF00"/>
                </a:solidFill>
                <a:latin typeface="Calibri" panose="020F0502020204030204" pitchFamily="34" charset="0"/>
              </a:rPr>
              <a:t>Calculated from 9 CTMs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057400" y="5311914"/>
            <a:ext cx="815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FF00"/>
                </a:solidFill>
              </a:rPr>
              <a:t>Source: </a:t>
            </a:r>
            <a:r>
              <a:rPr lang="en-US" sz="2000" dirty="0" err="1">
                <a:solidFill>
                  <a:srgbClr val="FFFF00"/>
                </a:solidFill>
              </a:rPr>
              <a:t>Kirschke</a:t>
            </a:r>
            <a:r>
              <a:rPr lang="en-US" sz="2000" dirty="0">
                <a:solidFill>
                  <a:srgbClr val="FFFF00"/>
                </a:solidFill>
              </a:rPr>
              <a:t> et al., Nature Geoscience, 2013, DOI: 10.1038/NGEO1955.</a:t>
            </a:r>
          </a:p>
        </p:txBody>
      </p:sp>
    </p:spTree>
    <p:extLst>
      <p:ext uri="{BB962C8B-B14F-4D97-AF65-F5344CB8AC3E}">
        <p14:creationId xmlns:p14="http://schemas.microsoft.com/office/powerpoint/2010/main" val="354744923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8380" y="275502"/>
            <a:ext cx="5881858" cy="5702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844634" y="6213166"/>
            <a:ext cx="50113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dirty="0" err="1" smtClean="0">
                <a:solidFill>
                  <a:srgbClr val="FFFF00"/>
                </a:solidFill>
              </a:rPr>
              <a:t>Bousquet</a:t>
            </a:r>
            <a:r>
              <a:rPr lang="en-US" dirty="0" smtClean="0">
                <a:solidFill>
                  <a:srgbClr val="FFFF00"/>
                </a:solidFill>
              </a:rPr>
              <a:t> et al., 2011, </a:t>
            </a:r>
            <a:r>
              <a:rPr lang="en-US" i="1" dirty="0" smtClean="0">
                <a:solidFill>
                  <a:srgbClr val="FFFF00"/>
                </a:solidFill>
              </a:rPr>
              <a:t>ACP</a:t>
            </a:r>
            <a:r>
              <a:rPr lang="en-US" dirty="0" smtClean="0">
                <a:solidFill>
                  <a:srgbClr val="FFFF00"/>
                </a:solidFill>
              </a:rPr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04166" y="453632"/>
            <a:ext cx="290945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B2B2B2"/>
                </a:solidFill>
              </a:rPr>
              <a:t>1 </a:t>
            </a:r>
            <a:r>
              <a:rPr lang="en-US" dirty="0" err="1" smtClean="0">
                <a:solidFill>
                  <a:srgbClr val="B2B2B2"/>
                </a:solidFill>
              </a:rPr>
              <a:t>Tg</a:t>
            </a:r>
            <a:r>
              <a:rPr lang="en-US" dirty="0" smtClean="0">
                <a:solidFill>
                  <a:srgbClr val="B2B2B2"/>
                </a:solidFill>
              </a:rPr>
              <a:t> pulse over 1 month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     Boreal Asia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     Tropical Asia</a:t>
            </a:r>
          </a:p>
          <a:p>
            <a:endParaRPr lang="en-US" dirty="0" smtClean="0">
              <a:solidFill>
                <a:srgbClr val="B2B2B2"/>
              </a:solidFill>
            </a:endParaRPr>
          </a:p>
          <a:p>
            <a:r>
              <a:rPr lang="en-US" dirty="0" smtClean="0">
                <a:solidFill>
                  <a:srgbClr val="B2B2B2"/>
                </a:solidFill>
              </a:rPr>
              <a:t>Transported for 11 months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     No sink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86255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1524000" y="5867400"/>
            <a:ext cx="9144000" cy="990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1828800" y="5867401"/>
            <a:ext cx="838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1676400" y="5919787"/>
            <a:ext cx="8839200" cy="8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835025">
              <a:spcBef>
                <a:spcPct val="50000"/>
              </a:spcBef>
            </a:pPr>
            <a:r>
              <a:rPr lang="en-US" sz="2000" dirty="0">
                <a:solidFill>
                  <a:schemeClr val="tx2"/>
                </a:solidFill>
              </a:rPr>
              <a:t>*Weekly samples	*Portable sampler	*Analyzed by GC/FID</a:t>
            </a:r>
          </a:p>
          <a:p>
            <a:pPr defTabSz="835025">
              <a:spcBef>
                <a:spcPct val="50000"/>
              </a:spcBef>
            </a:pPr>
            <a:r>
              <a:rPr lang="en-US" sz="2000" dirty="0">
                <a:solidFill>
                  <a:schemeClr val="tx2"/>
                </a:solidFill>
              </a:rPr>
              <a:t>			*</a:t>
            </a:r>
            <a:r>
              <a:rPr lang="en-US" dirty="0">
                <a:solidFill>
                  <a:schemeClr val="tx2"/>
                </a:solidFill>
              </a:rPr>
              <a:t>www.esrl.noaa.gov/gmd/ccgg/iadv/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86000" y="10180"/>
            <a:ext cx="777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2"/>
                </a:solidFill>
              </a:rPr>
              <a:t>GMD Cooperative Global Air Sampling Network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5" t="6168" r="4545" b="10714"/>
          <a:stretch/>
        </p:blipFill>
        <p:spPr>
          <a:xfrm>
            <a:off x="990600" y="553825"/>
            <a:ext cx="10058400" cy="53644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7" t="5538" r="1977" b="8078"/>
          <a:stretch/>
        </p:blipFill>
        <p:spPr>
          <a:xfrm rot="16200000">
            <a:off x="2755369" y="-800100"/>
            <a:ext cx="6681265" cy="8458200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5" name="TextBox 4"/>
          <p:cNvSpPr txBox="1"/>
          <p:nvPr/>
        </p:nvSpPr>
        <p:spPr>
          <a:xfrm>
            <a:off x="3200400" y="449178"/>
            <a:ext cx="2389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Base: 1961-1990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301079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61" t="7534" r="2225" b="1727"/>
          <a:stretch/>
        </p:blipFill>
        <p:spPr>
          <a:xfrm rot="16200000">
            <a:off x="2899259" y="-914399"/>
            <a:ext cx="6393484" cy="8686800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284979049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1" t="5538" r="4702" b="3906"/>
          <a:stretch/>
        </p:blipFill>
        <p:spPr>
          <a:xfrm rot="16200000">
            <a:off x="2901557" y="-914400"/>
            <a:ext cx="6388889" cy="8686800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3" name="TextBox 2"/>
          <p:cNvSpPr txBox="1"/>
          <p:nvPr/>
        </p:nvSpPr>
        <p:spPr>
          <a:xfrm>
            <a:off x="8107680" y="3389376"/>
            <a:ext cx="1353312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Trend </a:t>
            </a:r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-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smtClean="0">
                <a:solidFill>
                  <a:srgbClr val="00FF00"/>
                </a:solidFill>
              </a:rPr>
              <a:t>SS</a:t>
            </a:r>
            <a:endParaRPr lang="en-US" b="1" dirty="0">
              <a:solidFill>
                <a:srgbClr val="00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8461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at_grad.png"/>
          <p:cNvPicPr>
            <a:picLocks noChangeAspect="1"/>
          </p:cNvPicPr>
          <p:nvPr/>
        </p:nvPicPr>
        <p:blipFill>
          <a:blip r:embed="rId2" cstate="print"/>
          <a:srcRect l="5357" t="2439" r="4464" b="4878"/>
          <a:stretch>
            <a:fillRect/>
          </a:stretch>
        </p:blipFill>
        <p:spPr bwMode="auto">
          <a:xfrm>
            <a:off x="1788695" y="160699"/>
            <a:ext cx="8686800" cy="6536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5884000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0" name="Picture 6" descr="co_contour"/>
          <p:cNvPicPr>
            <a:picLocks noChangeAspect="1" noChangeArrowheads="1"/>
          </p:cNvPicPr>
          <p:nvPr/>
        </p:nvPicPr>
        <p:blipFill>
          <a:blip r:embed="rId2" cstate="print"/>
          <a:srcRect l="5357" t="3658"/>
          <a:stretch>
            <a:fillRect/>
          </a:stretch>
        </p:blipFill>
        <p:spPr bwMode="auto">
          <a:xfrm>
            <a:off x="1905000" y="96972"/>
            <a:ext cx="8458200" cy="6305416"/>
          </a:xfrm>
          <a:prstGeom prst="rect">
            <a:avLst/>
          </a:prstGeom>
          <a:noFill/>
        </p:spPr>
      </p:pic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4114800" y="6491288"/>
            <a:ext cx="4648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FF00"/>
                </a:solidFill>
              </a:rPr>
              <a:t>Compliments of Paul Novelli, NOAA ESRL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832212" y="-1028701"/>
            <a:ext cx="6527578" cy="8915400"/>
          </a:xfrm>
          <a:prstGeom prst="rect">
            <a:avLst/>
          </a:prstGeom>
        </p:spPr>
      </p:pic>
      <p:graphicFrame>
        <p:nvGraphicFramePr>
          <p:cNvPr id="102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3371860"/>
              </p:ext>
            </p:extLst>
          </p:nvPr>
        </p:nvGraphicFramePr>
        <p:xfrm>
          <a:off x="3048000" y="180976"/>
          <a:ext cx="6457950" cy="652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2" name="Equation" r:id="rId4" imgW="5715000" imgH="660240" progId="Equation.3">
                  <p:embed/>
                </p:oleObj>
              </mc:Choice>
              <mc:Fallback>
                <p:oleObj name="Equation" r:id="rId4" imgW="5715000" imgH="66024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180976"/>
                        <a:ext cx="6457950" cy="6524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52400"/>
            <a:ext cx="4286250" cy="56769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01" t="19920" r="23764" b="5542"/>
          <a:stretch/>
        </p:blipFill>
        <p:spPr>
          <a:xfrm>
            <a:off x="6096000" y="152400"/>
            <a:ext cx="4294379" cy="56769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4554" y="6019801"/>
            <a:ext cx="4695825" cy="1238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13553" y="6145461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1780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906000" y="6143625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1920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318565" y="6325221"/>
            <a:ext cx="1849247" cy="375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AIRS CH</a:t>
            </a:r>
            <a:r>
              <a:rPr lang="en-US" baseline="-25000" dirty="0" smtClean="0">
                <a:solidFill>
                  <a:srgbClr val="FFFF00"/>
                </a:solidFill>
              </a:rPr>
              <a:t>4</a:t>
            </a:r>
            <a:r>
              <a:rPr lang="en-US" dirty="0" smtClean="0">
                <a:solidFill>
                  <a:srgbClr val="FFFF00"/>
                </a:solidFill>
              </a:rPr>
              <a:t>: ppb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09800" y="60198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NSIDC: Sea Ice Loss (%)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9100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981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kern="0">
                <a:solidFill>
                  <a:srgbClr val="FFFF05"/>
                </a:solidFill>
              </a:rPr>
              <a:t>Remote Sensing</a:t>
            </a:r>
            <a:endParaRPr lang="en-US" kern="0" dirty="0">
              <a:solidFill>
                <a:srgbClr val="FFFF05"/>
              </a:solidFill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981200" y="1600201"/>
            <a:ext cx="8229600" cy="4525963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dirty="0">
                <a:solidFill>
                  <a:schemeClr val="tx1">
                    <a:lumMod val="85000"/>
                  </a:schemeClr>
                </a:solidFill>
                <a:latin typeface="Calibri" panose="020F0502020204030204" pitchFamily="34" charset="0"/>
              </a:rPr>
              <a:t>Never calibrated, only evaluated</a:t>
            </a:r>
          </a:p>
          <a:p>
            <a:pPr lvl="1"/>
            <a:r>
              <a:rPr lang="en-US" kern="0" dirty="0">
                <a:solidFill>
                  <a:schemeClr val="tx2"/>
                </a:solidFill>
                <a:latin typeface="Calibri" panose="020F0502020204030204" pitchFamily="34" charset="0"/>
              </a:rPr>
              <a:t>Vertical profiles; </a:t>
            </a:r>
            <a:r>
              <a:rPr lang="en-US" kern="0" dirty="0" err="1">
                <a:solidFill>
                  <a:schemeClr val="tx2"/>
                </a:solidFill>
                <a:latin typeface="Calibri" panose="020F0502020204030204" pitchFamily="34" charset="0"/>
              </a:rPr>
              <a:t>Aircore</a:t>
            </a:r>
            <a:r>
              <a:rPr lang="en-US" kern="0" dirty="0">
                <a:solidFill>
                  <a:schemeClr val="tx2"/>
                </a:solidFill>
                <a:latin typeface="Calibri" panose="020F0502020204030204" pitchFamily="34" charset="0"/>
              </a:rPr>
              <a:t> (TCCON insufficient)</a:t>
            </a:r>
          </a:p>
          <a:p>
            <a:r>
              <a:rPr lang="en-US" kern="0" dirty="0">
                <a:solidFill>
                  <a:schemeClr val="tx1">
                    <a:lumMod val="85000"/>
                  </a:schemeClr>
                </a:solidFill>
                <a:latin typeface="Calibri" panose="020F0502020204030204" pitchFamily="34" charset="0"/>
              </a:rPr>
              <a:t>Sensor degradation over time</a:t>
            </a:r>
          </a:p>
          <a:p>
            <a:r>
              <a:rPr lang="en-US" kern="0" dirty="0">
                <a:solidFill>
                  <a:schemeClr val="tx1">
                    <a:lumMod val="85000"/>
                  </a:schemeClr>
                </a:solidFill>
                <a:latin typeface="Calibri" panose="020F0502020204030204" pitchFamily="34" charset="0"/>
              </a:rPr>
              <a:t>Potential biases (e.g., land - ocean)</a:t>
            </a:r>
          </a:p>
          <a:p>
            <a:r>
              <a:rPr lang="en-US" kern="0" dirty="0">
                <a:solidFill>
                  <a:schemeClr val="tx1">
                    <a:lumMod val="85000"/>
                  </a:schemeClr>
                </a:solidFill>
                <a:latin typeface="Calibri" panose="020F0502020204030204" pitchFamily="34" charset="0"/>
              </a:rPr>
              <a:t>“Short” deployment for satellites</a:t>
            </a:r>
          </a:p>
          <a:p>
            <a:r>
              <a:rPr lang="en-US" kern="0" dirty="0">
                <a:solidFill>
                  <a:schemeClr val="tx1">
                    <a:lumMod val="85000"/>
                  </a:schemeClr>
                </a:solidFill>
                <a:latin typeface="Calibri" panose="020F0502020204030204" pitchFamily="34" charset="0"/>
              </a:rPr>
              <a:t>Retrieve total column; strongest signals at surface</a:t>
            </a:r>
          </a:p>
          <a:p>
            <a:r>
              <a:rPr lang="en-US" kern="0" dirty="0">
                <a:solidFill>
                  <a:schemeClr val="tx1">
                    <a:lumMod val="85000"/>
                  </a:schemeClr>
                </a:solidFill>
                <a:latin typeface="Calibri" panose="020F0502020204030204" pitchFamily="34" charset="0"/>
              </a:rPr>
              <a:t>Different retrieval versions give very different results (e.g., in inversions)</a:t>
            </a:r>
          </a:p>
        </p:txBody>
      </p:sp>
    </p:spTree>
    <p:extLst>
      <p:ext uri="{BB962C8B-B14F-4D97-AF65-F5344CB8AC3E}">
        <p14:creationId xmlns:p14="http://schemas.microsoft.com/office/powerpoint/2010/main" val="372621973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3535" y="594362"/>
            <a:ext cx="4572000" cy="359763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4560" y="594361"/>
            <a:ext cx="4572000" cy="3597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21745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hul_13ch4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1" y="228600"/>
            <a:ext cx="8429625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5"/>
          <p:cNvSpPr txBox="1">
            <a:spLocks noChangeArrowheads="1"/>
          </p:cNvSpPr>
          <p:nvPr/>
        </p:nvSpPr>
        <p:spPr bwMode="auto">
          <a:xfrm>
            <a:off x="6172200" y="3962401"/>
            <a:ext cx="36576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Intercept ~ -65‰</a:t>
            </a:r>
          </a:p>
          <a:p>
            <a:r>
              <a:rPr lang="en-US" dirty="0">
                <a:solidFill>
                  <a:srgbClr val="FF0000"/>
                </a:solidFill>
              </a:rPr>
              <a:t>Consistent with wetland source</a:t>
            </a:r>
          </a:p>
          <a:p>
            <a:r>
              <a:rPr lang="en-US" dirty="0">
                <a:solidFill>
                  <a:srgbClr val="FF0000"/>
                </a:solidFill>
              </a:rPr>
              <a:t>(Hydrates = </a:t>
            </a:r>
            <a:r>
              <a:rPr lang="en-US">
                <a:solidFill>
                  <a:srgbClr val="FF0000"/>
                </a:solidFill>
              </a:rPr>
              <a:t>-</a:t>
            </a:r>
            <a:r>
              <a:rPr lang="en-US" smtClean="0">
                <a:solidFill>
                  <a:srgbClr val="FF0000"/>
                </a:solidFill>
              </a:rPr>
              <a:t>53‰)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29891" y="914401"/>
            <a:ext cx="28471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C00000"/>
                </a:solidFill>
                <a:latin typeface="Calibri" pitchFamily="34" charset="0"/>
              </a:rPr>
              <a:t>Data from Fisher (RHUL) Westbrook </a:t>
            </a:r>
            <a:r>
              <a:rPr lang="en-GB" dirty="0">
                <a:solidFill>
                  <a:srgbClr val="C00000"/>
                </a:solidFill>
                <a:latin typeface="Calibri" pitchFamily="34" charset="0"/>
              </a:rPr>
              <a:t>et al., </a:t>
            </a:r>
            <a:r>
              <a:rPr lang="en-GB" dirty="0" smtClean="0">
                <a:solidFill>
                  <a:srgbClr val="C00000"/>
                </a:solidFill>
                <a:latin typeface="Calibri" pitchFamily="34" charset="0"/>
              </a:rPr>
              <a:t>GRL, 2009</a:t>
            </a:r>
            <a:endParaRPr lang="en-US" dirty="0">
              <a:solidFill>
                <a:srgbClr val="C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8636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10972800" cy="8382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Ensuring Quality of Data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066800"/>
            <a:ext cx="10972800" cy="5562600"/>
          </a:xfrm>
        </p:spPr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Quality Assurance</a:t>
            </a:r>
          </a:p>
          <a:p>
            <a:pPr lvl="1"/>
            <a:r>
              <a:rPr lang="en-US" dirty="0" smtClean="0">
                <a:solidFill>
                  <a:schemeClr val="tx1">
                    <a:lumMod val="85000"/>
                  </a:schemeClr>
                </a:solidFill>
              </a:rPr>
              <a:t>SI-traceable standards (WMO scale</a:t>
            </a:r>
            <a:r>
              <a:rPr lang="en-US" dirty="0" smtClean="0">
                <a:solidFill>
                  <a:schemeClr val="tx1">
                    <a:lumMod val="85000"/>
                  </a:schemeClr>
                </a:solidFill>
              </a:rPr>
              <a:t>) and bracketing reference</a:t>
            </a:r>
            <a:endParaRPr lang="en-US" dirty="0" smtClean="0">
              <a:solidFill>
                <a:schemeClr val="tx1">
                  <a:lumMod val="85000"/>
                </a:schemeClr>
              </a:solidFill>
            </a:endParaRPr>
          </a:p>
          <a:p>
            <a:pPr lvl="1"/>
            <a:r>
              <a:rPr lang="en-US" dirty="0" smtClean="0">
                <a:solidFill>
                  <a:schemeClr val="tx1">
                    <a:lumMod val="85000"/>
                  </a:schemeClr>
                </a:solidFill>
              </a:rPr>
              <a:t>Daily test flasks and monthly surveillance cylinders</a:t>
            </a:r>
          </a:p>
          <a:p>
            <a:pPr lvl="1"/>
            <a:r>
              <a:rPr lang="en-US" dirty="0" smtClean="0">
                <a:solidFill>
                  <a:schemeClr val="tx1">
                    <a:lumMod val="85000"/>
                  </a:schemeClr>
                </a:solidFill>
              </a:rPr>
              <a:t>Testing portable air </a:t>
            </a:r>
            <a:r>
              <a:rPr lang="en-US" dirty="0" smtClean="0">
                <a:solidFill>
                  <a:schemeClr val="tx1">
                    <a:lumMod val="85000"/>
                  </a:schemeClr>
                </a:solidFill>
              </a:rPr>
              <a:t>samplers and flasks</a:t>
            </a:r>
            <a:endParaRPr lang="en-US" dirty="0" smtClean="0">
              <a:solidFill>
                <a:schemeClr val="tx1">
                  <a:lumMod val="85000"/>
                </a:schemeClr>
              </a:solidFill>
            </a:endParaRPr>
          </a:p>
          <a:p>
            <a:r>
              <a:rPr lang="en-US" dirty="0" smtClean="0">
                <a:solidFill>
                  <a:schemeClr val="tx2"/>
                </a:solidFill>
              </a:rPr>
              <a:t>Quality </a:t>
            </a:r>
            <a:r>
              <a:rPr lang="en-US" dirty="0" smtClean="0">
                <a:solidFill>
                  <a:schemeClr val="tx2"/>
                </a:solidFill>
              </a:rPr>
              <a:t>Control</a:t>
            </a:r>
          </a:p>
          <a:p>
            <a:pPr lvl="1"/>
            <a:r>
              <a:rPr lang="en-US" dirty="0" smtClean="0">
                <a:solidFill>
                  <a:schemeClr val="tx1">
                    <a:lumMod val="85000"/>
                  </a:schemeClr>
                </a:solidFill>
              </a:rPr>
              <a:t>Inspection of “data” for sampling and analysis problems</a:t>
            </a:r>
          </a:p>
          <a:p>
            <a:pPr lvl="1"/>
            <a:r>
              <a:rPr lang="en-US" dirty="0" smtClean="0">
                <a:solidFill>
                  <a:schemeClr val="tx1">
                    <a:lumMod val="85000"/>
                  </a:schemeClr>
                </a:solidFill>
              </a:rPr>
              <a:t>Comparison with continuous observations at observatories</a:t>
            </a:r>
          </a:p>
          <a:p>
            <a:pPr lvl="1"/>
            <a:r>
              <a:rPr lang="en-US" dirty="0" smtClean="0">
                <a:solidFill>
                  <a:schemeClr val="tx1">
                    <a:lumMod val="85000"/>
                  </a:schemeClr>
                </a:solidFill>
              </a:rPr>
              <a:t>Comparisons with other GAW laboratories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Selection </a:t>
            </a:r>
            <a:r>
              <a:rPr lang="en-US" dirty="0" smtClean="0">
                <a:solidFill>
                  <a:schemeClr val="tx2"/>
                </a:solidFill>
              </a:rPr>
              <a:t>for background</a:t>
            </a:r>
          </a:p>
          <a:p>
            <a:pPr lvl="1"/>
            <a:r>
              <a:rPr lang="en-US" dirty="0" smtClean="0">
                <a:solidFill>
                  <a:schemeClr val="tx1">
                    <a:lumMod val="85000"/>
                  </a:schemeClr>
                </a:solidFill>
              </a:rPr>
              <a:t>Based on other species and expert intuition</a:t>
            </a:r>
            <a:endParaRPr lang="en-US" dirty="0">
              <a:solidFill>
                <a:schemeClr val="tx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2336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sage_pinatub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49214"/>
            <a:ext cx="7391400" cy="682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2" name="Picture 1" descr="mopitt_anom_700hPa_200609.jpg"/>
          <p:cNvPicPr>
            <a:picLocks noChangeAspect="1"/>
          </p:cNvPicPr>
          <p:nvPr/>
        </p:nvPicPr>
        <p:blipFill>
          <a:blip r:embed="rId2" cstate="print"/>
          <a:srcRect l="5397" t="6618" r="5397" b="10049"/>
          <a:stretch>
            <a:fillRect/>
          </a:stretch>
        </p:blipFill>
        <p:spPr bwMode="auto">
          <a:xfrm>
            <a:off x="1524000" y="228601"/>
            <a:ext cx="4535488" cy="327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3" name="Picture 2" descr="mopitt_anom_700hPa_200610.jpg"/>
          <p:cNvPicPr>
            <a:picLocks noChangeAspect="1"/>
          </p:cNvPicPr>
          <p:nvPr/>
        </p:nvPicPr>
        <p:blipFill>
          <a:blip r:embed="rId3" cstate="print"/>
          <a:srcRect l="6212" t="6667" r="5354" b="10001"/>
          <a:stretch>
            <a:fillRect/>
          </a:stretch>
        </p:blipFill>
        <p:spPr bwMode="auto">
          <a:xfrm>
            <a:off x="6172200" y="228601"/>
            <a:ext cx="4495800" cy="327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4" name="Picture 3" descr="mopitt_anom_700hPa_200611.jpg"/>
          <p:cNvPicPr>
            <a:picLocks noChangeAspect="1"/>
          </p:cNvPicPr>
          <p:nvPr/>
        </p:nvPicPr>
        <p:blipFill>
          <a:blip r:embed="rId4" cstate="print"/>
          <a:srcRect l="5397" t="6618" r="5397" b="10049"/>
          <a:stretch>
            <a:fillRect/>
          </a:stretch>
        </p:blipFill>
        <p:spPr bwMode="auto">
          <a:xfrm>
            <a:off x="1533526" y="3549651"/>
            <a:ext cx="4556125" cy="328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5" name="Picture 4" descr="mopitt_anom_700hPa_200612.jpg"/>
          <p:cNvPicPr>
            <a:picLocks noChangeAspect="1"/>
          </p:cNvPicPr>
          <p:nvPr/>
        </p:nvPicPr>
        <p:blipFill>
          <a:blip r:embed="rId5" cstate="print"/>
          <a:srcRect l="6212" t="7777" r="6212" b="10001"/>
          <a:stretch>
            <a:fillRect/>
          </a:stretch>
        </p:blipFill>
        <p:spPr bwMode="auto">
          <a:xfrm>
            <a:off x="6172200" y="3595688"/>
            <a:ext cx="4495800" cy="3262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6" name="Picture 6" descr="id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304800"/>
            <a:ext cx="8763000" cy="6415088"/>
          </a:xfrm>
          <a:prstGeom prst="rect">
            <a:avLst/>
          </a:prstGeom>
          <a:noFill/>
        </p:spPr>
      </p:pic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4495800" y="457201"/>
            <a:ext cx="3581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>
                <a:solidFill>
                  <a:srgbClr val="0000FF"/>
                </a:solidFill>
              </a:rPr>
              <a:t>Residuals for 30</a:t>
            </a:r>
            <a:r>
              <a:rPr lang="en-US">
                <a:solidFill>
                  <a:srgbClr val="0000FF"/>
                </a:solidFill>
                <a:sym typeface="Symbol" pitchFamily="18" charset="2"/>
              </a:rPr>
              <a:t></a:t>
            </a:r>
            <a:r>
              <a:rPr lang="en-US">
                <a:solidFill>
                  <a:srgbClr val="0000FF"/>
                </a:solidFill>
              </a:rPr>
              <a:t>N to 90</a:t>
            </a:r>
            <a:r>
              <a:rPr lang="en-US">
                <a:solidFill>
                  <a:srgbClr val="0000FF"/>
                </a:solidFill>
                <a:sym typeface="Symbol" pitchFamily="18" charset="2"/>
              </a:rPr>
              <a:t></a:t>
            </a:r>
            <a:r>
              <a:rPr lang="en-US">
                <a:solidFill>
                  <a:srgbClr val="0000FF"/>
                </a:solidFill>
              </a:rPr>
              <a:t>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2" name="Picture 6" descr="id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249238"/>
            <a:ext cx="8610600" cy="6303962"/>
          </a:xfrm>
          <a:prstGeom prst="rect">
            <a:avLst/>
          </a:prstGeom>
          <a:noFill/>
        </p:spPr>
      </p:pic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4419600" y="457201"/>
            <a:ext cx="3429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0000FF"/>
                </a:solidFill>
              </a:rPr>
              <a:t>Residuals for 17.5</a:t>
            </a:r>
            <a:r>
              <a:rPr lang="en-US">
                <a:solidFill>
                  <a:srgbClr val="0000FF"/>
                </a:solidFill>
                <a:sym typeface="Symbol" pitchFamily="18" charset="2"/>
              </a:rPr>
              <a:t></a:t>
            </a:r>
            <a:r>
              <a:rPr lang="en-US">
                <a:solidFill>
                  <a:srgbClr val="0000FF"/>
                </a:solidFill>
              </a:rPr>
              <a:t>N to 17.5</a:t>
            </a:r>
            <a:r>
              <a:rPr lang="en-US">
                <a:solidFill>
                  <a:srgbClr val="0000FF"/>
                </a:solidFill>
                <a:sym typeface="Symbol" pitchFamily="18" charset="2"/>
              </a:rPr>
              <a:t></a:t>
            </a:r>
            <a:r>
              <a:rPr lang="en-US">
                <a:solidFill>
                  <a:srgbClr val="0000FF"/>
                </a:solidFill>
              </a:rPr>
              <a:t>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6" name="Text Box 6"/>
          <p:cNvSpPr txBox="1">
            <a:spLocks noChangeArrowheads="1"/>
          </p:cNvSpPr>
          <p:nvPr/>
        </p:nvSpPr>
        <p:spPr bwMode="auto">
          <a:xfrm>
            <a:off x="3276600" y="0"/>
            <a:ext cx="5638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000" dirty="0" smtClean="0">
                <a:solidFill>
                  <a:schemeClr val="tx2"/>
                </a:solidFill>
              </a:rPr>
              <a:t>www.esrl.noaa.gov/gmd/ccgg/iadv</a:t>
            </a:r>
            <a:r>
              <a:rPr lang="en-GB" sz="2000" dirty="0">
                <a:solidFill>
                  <a:schemeClr val="tx2"/>
                </a:solidFill>
              </a:rPr>
              <a:t>/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2" b="2256"/>
          <a:stretch/>
        </p:blipFill>
        <p:spPr>
          <a:xfrm rot="16200000">
            <a:off x="3069732" y="-1828800"/>
            <a:ext cx="6052537" cy="10515600"/>
          </a:xfrm>
          <a:prstGeom prst="rect">
            <a:avLst/>
          </a:prstGeom>
          <a:solidFill>
            <a:schemeClr val="tx1"/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838700" y="6019801"/>
            <a:ext cx="251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FF00"/>
                </a:solidFill>
              </a:rPr>
              <a:t>Quality Control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08" t="5541" r="9208" b="8857"/>
          <a:stretch/>
        </p:blipFill>
        <p:spPr>
          <a:xfrm>
            <a:off x="1661063" y="152400"/>
            <a:ext cx="4283869" cy="5486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89" t="5022" r="9208" b="8856"/>
          <a:stretch/>
        </p:blipFill>
        <p:spPr>
          <a:xfrm>
            <a:off x="6248400" y="152400"/>
            <a:ext cx="4259020" cy="548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6" name="Text Box 6"/>
          <p:cNvSpPr txBox="1">
            <a:spLocks noChangeArrowheads="1"/>
          </p:cNvSpPr>
          <p:nvPr/>
        </p:nvSpPr>
        <p:spPr bwMode="auto">
          <a:xfrm>
            <a:off x="3276600" y="0"/>
            <a:ext cx="5638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000" dirty="0" smtClean="0">
                <a:solidFill>
                  <a:schemeClr val="tx2"/>
                </a:solidFill>
              </a:rPr>
              <a:t>Barrow, AK: www.esrl.noaa.gov/gmd/ccgg/iadv</a:t>
            </a:r>
            <a:r>
              <a:rPr lang="en-GB" sz="2000" dirty="0">
                <a:solidFill>
                  <a:schemeClr val="tx2"/>
                </a:solidFill>
              </a:rPr>
              <a:t>/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2" r="6591" b="3473"/>
          <a:stretch/>
        </p:blipFill>
        <p:spPr>
          <a:xfrm rot="16200000">
            <a:off x="3053483" y="-2285999"/>
            <a:ext cx="6085036" cy="11430000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3696678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859996" y="-2286000"/>
            <a:ext cx="6472009" cy="11430000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205396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" t="4658" r="5148" b="3348"/>
          <a:stretch/>
        </p:blipFill>
        <p:spPr>
          <a:xfrm rot="16200000">
            <a:off x="2768279" y="-2285999"/>
            <a:ext cx="6655444" cy="11430000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3" name="TextBox 10"/>
          <p:cNvSpPr txBox="1">
            <a:spLocks noChangeArrowheads="1"/>
          </p:cNvSpPr>
          <p:nvPr/>
        </p:nvSpPr>
        <p:spPr bwMode="auto">
          <a:xfrm>
            <a:off x="5169724" y="2252356"/>
            <a:ext cx="4495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i="1" dirty="0">
                <a:solidFill>
                  <a:schemeClr val="accent2"/>
                </a:solidFill>
              </a:rPr>
              <a:t>[CH</a:t>
            </a:r>
            <a:r>
              <a:rPr lang="en-US" sz="2000" i="1" baseline="-25000" dirty="0">
                <a:solidFill>
                  <a:schemeClr val="accent2"/>
                </a:solidFill>
              </a:rPr>
              <a:t>4</a:t>
            </a:r>
            <a:r>
              <a:rPr lang="en-US" sz="2000" i="1" dirty="0">
                <a:solidFill>
                  <a:schemeClr val="accent2"/>
                </a:solidFill>
              </a:rPr>
              <a:t>](t) = [CH</a:t>
            </a:r>
            <a:r>
              <a:rPr lang="en-US" sz="2000" i="1" baseline="-25000" dirty="0">
                <a:solidFill>
                  <a:schemeClr val="accent2"/>
                </a:solidFill>
              </a:rPr>
              <a:t>4</a:t>
            </a:r>
            <a:r>
              <a:rPr lang="en-US" sz="2000" i="1" dirty="0">
                <a:solidFill>
                  <a:schemeClr val="accent2"/>
                </a:solidFill>
              </a:rPr>
              <a:t>]</a:t>
            </a:r>
            <a:r>
              <a:rPr lang="en-US" sz="2000" i="1" baseline="-25000" dirty="0" err="1">
                <a:solidFill>
                  <a:schemeClr val="accent2"/>
                </a:solidFill>
              </a:rPr>
              <a:t>ss</a:t>
            </a:r>
            <a:r>
              <a:rPr lang="en-US" sz="2000" i="1" dirty="0">
                <a:solidFill>
                  <a:schemeClr val="accent2"/>
                </a:solidFill>
              </a:rPr>
              <a:t>-([CH</a:t>
            </a:r>
            <a:r>
              <a:rPr lang="en-US" sz="2000" i="1" baseline="-25000" dirty="0">
                <a:solidFill>
                  <a:schemeClr val="accent2"/>
                </a:solidFill>
              </a:rPr>
              <a:t>4</a:t>
            </a:r>
            <a:r>
              <a:rPr lang="en-US" sz="2000" i="1" dirty="0">
                <a:solidFill>
                  <a:schemeClr val="accent2"/>
                </a:solidFill>
              </a:rPr>
              <a:t>]</a:t>
            </a:r>
            <a:r>
              <a:rPr lang="en-US" sz="2000" i="1" baseline="-25000" dirty="0" err="1">
                <a:solidFill>
                  <a:schemeClr val="accent2"/>
                </a:solidFill>
              </a:rPr>
              <a:t>ss</a:t>
            </a:r>
            <a:r>
              <a:rPr lang="en-US" sz="2000" i="1" dirty="0">
                <a:solidFill>
                  <a:schemeClr val="accent2"/>
                </a:solidFill>
              </a:rPr>
              <a:t>-[CH</a:t>
            </a:r>
            <a:r>
              <a:rPr lang="en-US" sz="2000" i="1" baseline="-25000" dirty="0">
                <a:solidFill>
                  <a:schemeClr val="accent2"/>
                </a:solidFill>
              </a:rPr>
              <a:t>4</a:t>
            </a:r>
            <a:r>
              <a:rPr lang="en-US" sz="2000" i="1" dirty="0">
                <a:solidFill>
                  <a:schemeClr val="accent2"/>
                </a:solidFill>
              </a:rPr>
              <a:t>]</a:t>
            </a:r>
            <a:r>
              <a:rPr lang="en-US" sz="2000" i="1" baseline="-25000" dirty="0">
                <a:solidFill>
                  <a:schemeClr val="accent2"/>
                </a:solidFill>
              </a:rPr>
              <a:t>0</a:t>
            </a:r>
            <a:r>
              <a:rPr lang="en-US" sz="2000" i="1" dirty="0">
                <a:solidFill>
                  <a:schemeClr val="accent2"/>
                </a:solidFill>
              </a:rPr>
              <a:t>)e</a:t>
            </a:r>
            <a:r>
              <a:rPr lang="en-US" sz="2000" i="1" baseline="30000" dirty="0">
                <a:solidFill>
                  <a:schemeClr val="accent2"/>
                </a:solidFill>
              </a:rPr>
              <a:t>-t/</a:t>
            </a:r>
            <a:r>
              <a:rPr lang="el-GR" sz="2000" i="1" baseline="30000" dirty="0">
                <a:solidFill>
                  <a:schemeClr val="accent2"/>
                </a:solidFill>
              </a:rPr>
              <a:t>τ</a:t>
            </a:r>
            <a:endParaRPr lang="en-US" sz="2000" i="1" dirty="0">
              <a:solidFill>
                <a:schemeClr val="accent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848601" y="1403269"/>
            <a:ext cx="188125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>
                <a:solidFill>
                  <a:schemeClr val="accent2"/>
                </a:solidFill>
              </a:rPr>
              <a:t>Lifetime ≈ 9.2 yr</a:t>
            </a:r>
            <a:endParaRPr lang="en-US" dirty="0">
              <a:solidFill>
                <a:schemeClr val="accent2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rot="5400000">
            <a:off x="9029701" y="2019301"/>
            <a:ext cx="533400" cy="3175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9665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8">
      <a:dk1>
        <a:srgbClr val="003366"/>
      </a:dk1>
      <a:lt1>
        <a:srgbClr val="FFFFFF"/>
      </a:lt1>
      <a:dk2>
        <a:srgbClr val="000099"/>
      </a:dk2>
      <a:lt2>
        <a:srgbClr val="CCFFFF"/>
      </a:lt2>
      <a:accent1>
        <a:srgbClr val="3366CC"/>
      </a:accent1>
      <a:accent2>
        <a:srgbClr val="00B000"/>
      </a:accent2>
      <a:accent3>
        <a:srgbClr val="AAAACA"/>
      </a:accent3>
      <a:accent4>
        <a:srgbClr val="DADADA"/>
      </a:accent4>
      <a:accent5>
        <a:srgbClr val="ADB8E2"/>
      </a:accent5>
      <a:accent6>
        <a:srgbClr val="009F00"/>
      </a:accent6>
      <a:hlink>
        <a:srgbClr val="66CCFF"/>
      </a:hlink>
      <a:folHlink>
        <a:srgbClr val="FFE701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115261</TotalTime>
  <Words>1977</Words>
  <Application>Microsoft Office PowerPoint</Application>
  <PresentationFormat>Custom</PresentationFormat>
  <Paragraphs>316</Paragraphs>
  <Slides>65</Slides>
  <Notes>13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65</vt:i4>
      </vt:variant>
    </vt:vector>
  </HeadingPairs>
  <TitlesOfParts>
    <vt:vector size="67" baseType="lpstr">
      <vt:lpstr>Default Design</vt:lpstr>
      <vt:lpstr>Equation</vt:lpstr>
      <vt:lpstr>What have we learned from three decades of high-quality atmospheric CH4 measurements?</vt:lpstr>
      <vt:lpstr>PowerPoint Presentation</vt:lpstr>
      <vt:lpstr>Outline</vt:lpstr>
      <vt:lpstr>PowerPoint Presentation</vt:lpstr>
      <vt:lpstr>PowerPoint Presentation</vt:lpstr>
      <vt:lpstr>Ensuring Quality of Data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Potential causes: Δ Fossil fuel emissions?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Potential causes: Arctic sources</vt:lpstr>
      <vt:lpstr>PowerPoint Presentation</vt:lpstr>
      <vt:lpstr>PowerPoint Presentation</vt:lpstr>
      <vt:lpstr>PowerPoint Presentation</vt:lpstr>
      <vt:lpstr>Extra Slides</vt:lpstr>
      <vt:lpstr>PowerPoint Presentation</vt:lpstr>
      <vt:lpstr>PowerPoint Presentation</vt:lpstr>
      <vt:lpstr>PowerPoint Presentation</vt:lpstr>
      <vt:lpstr>PowerPoint Presentation</vt:lpstr>
      <vt:lpstr>Potential causes: Biomass burning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NOAA/ESRL/GMD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Recent Trends in the Atmospheric Methane Burden</dc:title>
  <dc:creator>Edward Dlugokencky</dc:creator>
  <cp:lastModifiedBy>Ed Dlugokencky</cp:lastModifiedBy>
  <cp:revision>849</cp:revision>
  <cp:lastPrinted>2019-05-07T19:07:45Z</cp:lastPrinted>
  <dcterms:created xsi:type="dcterms:W3CDTF">2008-11-06T22:49:12Z</dcterms:created>
  <dcterms:modified xsi:type="dcterms:W3CDTF">2019-05-07T21:09:46Z</dcterms:modified>
</cp:coreProperties>
</file>