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5" r:id="rId1"/>
  </p:sldMasterIdLst>
  <p:notesMasterIdLst>
    <p:notesMasterId r:id="rId9"/>
  </p:notesMasterIdLst>
  <p:sldIdLst>
    <p:sldId id="353" r:id="rId2"/>
    <p:sldId id="341" r:id="rId3"/>
    <p:sldId id="333" r:id="rId4"/>
    <p:sldId id="334" r:id="rId5"/>
    <p:sldId id="348" r:id="rId6"/>
    <p:sldId id="340" r:id="rId7"/>
    <p:sldId id="347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phen Conley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6B99"/>
    <a:srgbClr val="5B9BD5"/>
    <a:srgbClr val="AA7650"/>
    <a:srgbClr val="6472C0"/>
    <a:srgbClr val="7B88CB"/>
    <a:srgbClr val="8591DD"/>
    <a:srgbClr val="485A97"/>
    <a:srgbClr val="004080"/>
    <a:srgbClr val="2155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5"/>
    <p:restoredTop sz="94693"/>
  </p:normalViewPr>
  <p:slideViewPr>
    <p:cSldViewPr snapToGrid="0" snapToObjects="1">
      <p:cViewPr varScale="1">
        <p:scale>
          <a:sx n="84" d="100"/>
          <a:sy n="84" d="100"/>
        </p:scale>
        <p:origin x="55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272B2-9C31-433F-B6C9-7BF644DFF497}" type="datetimeFigureOut">
              <a:rPr lang="en-US"/>
              <a:t>1/28/2019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7702E-5531-4956-BC3C-4A08F4577A3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45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7702E-5531-4956-BC3C-4A08F4577A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4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80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78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9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7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02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94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45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48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53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82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2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100000">
              <a:srgbClr val="00408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40220" y="5358682"/>
            <a:ext cx="36615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30 minute flight time with 5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lb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payload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Up to 13-pound payload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Enough payload to collect whole air samples for offline VOC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63B601-9947-E242-8C34-40397C8234DD}"/>
              </a:ext>
            </a:extLst>
          </p:cNvPr>
          <p:cNvSpPr txBox="1"/>
          <p:nvPr/>
        </p:nvSpPr>
        <p:spPr>
          <a:xfrm>
            <a:off x="671287" y="5358682"/>
            <a:ext cx="353016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Roman" panose="02000503020000020003" pitchFamily="2" charset="0"/>
              </a:rPr>
              <a:t>13 minute flight time with 5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Roman" panose="02000503020000020003" pitchFamily="2" charset="0"/>
              </a:rPr>
              <a:t>lb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Roman" panose="02000503020000020003" pitchFamily="2" charset="0"/>
              </a:rPr>
              <a:t> payload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Roman" panose="02000503020000020003" pitchFamily="2" charset="0"/>
              </a:rPr>
              <a:t>Easy-to-handle wheeled case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Roman" panose="02000503020000020003" pitchFamily="2" charset="0"/>
              </a:rPr>
              <a:t>Quick setup/tear down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0FCE13-45DA-C64D-9516-D2B101267B63}"/>
              </a:ext>
            </a:extLst>
          </p:cNvPr>
          <p:cNvSpPr/>
          <p:nvPr/>
        </p:nvSpPr>
        <p:spPr>
          <a:xfrm>
            <a:off x="631013" y="2711302"/>
            <a:ext cx="3570438" cy="4008384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543E6F-EA0A-C646-8D28-7FDAAF24089C}"/>
              </a:ext>
            </a:extLst>
          </p:cNvPr>
          <p:cNvSpPr/>
          <p:nvPr/>
        </p:nvSpPr>
        <p:spPr>
          <a:xfrm>
            <a:off x="4827180" y="2711302"/>
            <a:ext cx="3813921" cy="4008385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19DAEE-E20C-EE4B-9EA3-57137AEE9352}"/>
              </a:ext>
            </a:extLst>
          </p:cNvPr>
          <p:cNvGrpSpPr/>
          <p:nvPr/>
        </p:nvGrpSpPr>
        <p:grpSpPr>
          <a:xfrm>
            <a:off x="5416237" y="2903959"/>
            <a:ext cx="2810185" cy="2329098"/>
            <a:chOff x="5543360" y="4014139"/>
            <a:chExt cx="2977128" cy="2525907"/>
          </a:xfrm>
        </p:grpSpPr>
        <p:pic>
          <p:nvPicPr>
            <p:cNvPr id="16" name="Picture 15" descr="A picture containing road, outdoor, motorcycle, weapon&#10;&#10;Description automatically generated">
              <a:extLst>
                <a:ext uri="{FF2B5EF4-FFF2-40B4-BE49-F238E27FC236}">
                  <a16:creationId xmlns:a16="http://schemas.microsoft.com/office/drawing/2014/main" id="{3C486E1A-9F8C-4D41-A27E-0D198BF70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8280" y="4014139"/>
              <a:ext cx="2927289" cy="22046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88297B-3333-4AB9-9CD5-64368B7C95BF}"/>
                </a:ext>
              </a:extLst>
            </p:cNvPr>
            <p:cNvSpPr txBox="1"/>
            <p:nvPr/>
          </p:nvSpPr>
          <p:spPr>
            <a:xfrm>
              <a:off x="5543360" y="6201492"/>
              <a:ext cx="2977128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Roman" panose="02000503020000020003" pitchFamily="2" charset="0"/>
                </a:rPr>
                <a:t>DJI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Roman" panose="02000503020000020003" pitchFamily="2" charset="0"/>
                </a:rPr>
                <a:t>Matrice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Roman" panose="02000503020000020003" pitchFamily="2" charset="0"/>
                </a:rPr>
                <a:t> 600 Pro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88D3DC-060A-2B4A-B841-DF040CA9AE1C}"/>
              </a:ext>
            </a:extLst>
          </p:cNvPr>
          <p:cNvGrpSpPr/>
          <p:nvPr/>
        </p:nvGrpSpPr>
        <p:grpSpPr>
          <a:xfrm>
            <a:off x="683292" y="2903959"/>
            <a:ext cx="3543079" cy="2261455"/>
            <a:chOff x="5333994" y="1254553"/>
            <a:chExt cx="3543079" cy="2261455"/>
          </a:xfrm>
        </p:grpSpPr>
        <p:pic>
          <p:nvPicPr>
            <p:cNvPr id="12" name="Picture 11" descr="A plane flying in the air&#10;&#10;Description automatically generated">
              <a:extLst>
                <a:ext uri="{FF2B5EF4-FFF2-40B4-BE49-F238E27FC236}">
                  <a16:creationId xmlns:a16="http://schemas.microsoft.com/office/drawing/2014/main" id="{5047EE6D-5533-9042-ABA7-976876F5D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459" t="11902" r="10159" b="19121"/>
            <a:stretch/>
          </p:blipFill>
          <p:spPr>
            <a:xfrm>
              <a:off x="5568280" y="1254553"/>
              <a:ext cx="2927289" cy="193899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7EC2A7-D2DE-447B-B2EC-BD2A02DB0810}"/>
                </a:ext>
              </a:extLst>
            </p:cNvPr>
            <p:cNvSpPr txBox="1"/>
            <p:nvPr/>
          </p:nvSpPr>
          <p:spPr>
            <a:xfrm>
              <a:off x="5333994" y="3177454"/>
              <a:ext cx="3543079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Roman" panose="02000503020000020003" pitchFamily="2" charset="0"/>
                </a:rPr>
                <a:t>DJI </a:t>
              </a:r>
              <a:r>
                <a:rPr lang="en-US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Roman" panose="02000503020000020003" pitchFamily="2" charset="0"/>
                </a:rPr>
                <a:t>Matrice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Roman" panose="02000503020000020003" pitchFamily="2" charset="0"/>
                </a:rPr>
                <a:t> 210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97DBB18-D5B1-094C-B3F9-E480E642C12B}"/>
              </a:ext>
            </a:extLst>
          </p:cNvPr>
          <p:cNvSpPr/>
          <p:nvPr/>
        </p:nvSpPr>
        <p:spPr>
          <a:xfrm>
            <a:off x="1" y="0"/>
            <a:ext cx="9143999" cy="8084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object&#10;&#10;Description automatically generated">
            <a:extLst>
              <a:ext uri="{FF2B5EF4-FFF2-40B4-BE49-F238E27FC236}">
                <a16:creationId xmlns:a16="http://schemas.microsoft.com/office/drawing/2014/main" id="{475D528D-12D3-9B48-9388-A4FDDFBDB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65" y="77841"/>
            <a:ext cx="1698171" cy="6466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71C6EA-82AE-2544-AB74-6D87A75CF5FA}"/>
              </a:ext>
            </a:extLst>
          </p:cNvPr>
          <p:cNvSpPr txBox="1"/>
          <p:nvPr/>
        </p:nvSpPr>
        <p:spPr>
          <a:xfrm>
            <a:off x="1652711" y="121261"/>
            <a:ext cx="674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Roman" panose="02000503020000020003" pitchFamily="2" charset="0"/>
              </a:rPr>
              <a:t>Unmanned Drones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54B996-5811-1D4E-A53C-225B9022B366}"/>
              </a:ext>
            </a:extLst>
          </p:cNvPr>
          <p:cNvSpPr txBox="1"/>
          <p:nvPr/>
        </p:nvSpPr>
        <p:spPr>
          <a:xfrm>
            <a:off x="489097" y="1183937"/>
            <a:ext cx="83359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Roman" panose="02000503020000020003" pitchFamily="2" charset="0"/>
              </a:rPr>
              <a:t>All of our drones are equipped with winds, temperature, relative humidity, pressure, and methane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Roman" panose="02000503020000020003" pitchFamily="2" charset="0"/>
              </a:rPr>
              <a:t>Best for near-field quantification, and surface to 400 ft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Roman" panose="02000503020000020003" pitchFamily="2" charset="0"/>
              </a:rPr>
              <a:t>agl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Roman" panose="02000503020000020003" pitchFamily="2" charset="0"/>
              </a:rPr>
              <a:t> flight altitudes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Roman" panose="02000503020000020003" pitchFamily="2" charset="0"/>
              </a:rPr>
              <a:t>Real-time data display and upload, including images and video</a:t>
            </a:r>
          </a:p>
        </p:txBody>
      </p:sp>
    </p:spTree>
    <p:extLst>
      <p:ext uri="{BB962C8B-B14F-4D97-AF65-F5344CB8AC3E}">
        <p14:creationId xmlns:p14="http://schemas.microsoft.com/office/powerpoint/2010/main" val="1903233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91" y="3901"/>
            <a:ext cx="9019309" cy="931385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Measuring the Wind</a:t>
            </a:r>
            <a:endParaRPr lang="en-US" sz="31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386" y="2405859"/>
            <a:ext cx="435761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>
              <a:solidFill>
                <a:schemeClr val="bg1"/>
              </a:solidFill>
            </a:endParaRPr>
          </a:p>
          <a:p>
            <a:r>
              <a:rPr lang="en-US" sz="22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Scientific Principle</a:t>
            </a:r>
          </a:p>
          <a:p>
            <a:endParaRPr lang="en-US" sz="2200" b="1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</a:rPr>
              <a:t>Compare the drone’s actual acceleration with what we predict using the balance of  forces</a:t>
            </a:r>
          </a:p>
          <a:p>
            <a:endParaRPr lang="en-US" sz="22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</a:rPr>
              <a:t>Using the drag force law, calculate the “missing” force and convert that to a wind direction and speed.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89996" y="6307492"/>
            <a:ext cx="753413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52132F-D8AF-4902-BE7E-ED4AF8E53AC7}"/>
              </a:ext>
            </a:extLst>
          </p:cNvPr>
          <p:cNvSpPr/>
          <p:nvPr/>
        </p:nvSpPr>
        <p:spPr>
          <a:xfrm>
            <a:off x="214386" y="1063086"/>
            <a:ext cx="42225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Initial Objective - </a:t>
            </a:r>
            <a:r>
              <a:rPr lang="en-US" sz="2400">
                <a:solidFill>
                  <a:schemeClr val="bg1"/>
                </a:solidFill>
              </a:rPr>
              <a:t>Measure the wind without the addition of ANY hardware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2F5312-FDC9-A349-8CB3-588860C00A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98301"/>
            <a:ext cx="4384090" cy="34935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686C6F-1F7C-6D49-92BF-9CF21D2BFD0C}"/>
              </a:ext>
            </a:extLst>
          </p:cNvPr>
          <p:cNvSpPr/>
          <p:nvPr/>
        </p:nvSpPr>
        <p:spPr>
          <a:xfrm>
            <a:off x="4971010" y="4791873"/>
            <a:ext cx="37241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Comparison of winds simultaneously measured by drone and 2-D sonic anemometer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046323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91" y="0"/>
            <a:ext cx="9019309" cy="742921"/>
          </a:xfrm>
        </p:spPr>
        <p:txBody>
          <a:bodyPr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Measuring Methane Aboard the M210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8297B-3333-4AB9-9CD5-64368B7C95BF}"/>
              </a:ext>
            </a:extLst>
          </p:cNvPr>
          <p:cNvSpPr txBox="1"/>
          <p:nvPr/>
        </p:nvSpPr>
        <p:spPr>
          <a:xfrm>
            <a:off x="4350363" y="4509655"/>
            <a:ext cx="453386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i="1">
                <a:solidFill>
                  <a:srgbClr val="FFFFFF"/>
                </a:solidFill>
              </a:rPr>
              <a:t>With custom lightweight case and removal of batteries, we were able to get the </a:t>
            </a:r>
            <a:r>
              <a:rPr lang="en-US" sz="2400" i="1" err="1">
                <a:solidFill>
                  <a:srgbClr val="FFFFFF"/>
                </a:solidFill>
              </a:rPr>
              <a:t>Aeris</a:t>
            </a:r>
            <a:r>
              <a:rPr lang="en-US" sz="2400" i="1">
                <a:solidFill>
                  <a:srgbClr val="FFFFFF"/>
                </a:solidFill>
              </a:rPr>
              <a:t> under 4 pounds.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8CD315-0B10-4975-A613-AEB191284F69}"/>
              </a:ext>
            </a:extLst>
          </p:cNvPr>
          <p:cNvSpPr txBox="1"/>
          <p:nvPr/>
        </p:nvSpPr>
        <p:spPr>
          <a:xfrm>
            <a:off x="259773" y="1166842"/>
            <a:ext cx="42187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Sensor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Low Power (~ 15 watts)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Maximum weight 4 pounds</a:t>
            </a:r>
          </a:p>
          <a:p>
            <a:endParaRPr lang="en-US" sz="2400" b="1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400" b="1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Aeris</a:t>
            </a:r>
            <a:r>
              <a:rPr lang="en-US" sz="24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 Pico Specifications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1 ppb CH</a:t>
            </a:r>
            <a:r>
              <a:rPr lang="en-US" sz="2400" baseline="-25000">
                <a:solidFill>
                  <a:schemeClr val="bg1"/>
                </a:solidFill>
              </a:rPr>
              <a:t>4</a:t>
            </a:r>
            <a:r>
              <a:rPr lang="en-US" sz="2400">
                <a:solidFill>
                  <a:schemeClr val="bg1"/>
                </a:solidFill>
              </a:rPr>
              <a:t> precision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Low power (15 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Weight 6 pounds</a:t>
            </a:r>
          </a:p>
        </p:txBody>
      </p:sp>
      <p:pic>
        <p:nvPicPr>
          <p:cNvPr id="5" name="Picture 4" descr="A picture containing indoor, floor, table, object&#10;&#10;Description automatically generated">
            <a:extLst>
              <a:ext uri="{FF2B5EF4-FFF2-40B4-BE49-F238E27FC236}">
                <a16:creationId xmlns:a16="http://schemas.microsoft.com/office/drawing/2014/main" id="{75E6B05E-2644-467D-8749-16FAA3EB4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363" y="1166842"/>
            <a:ext cx="4457085" cy="334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12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89" y="45171"/>
            <a:ext cx="8390659" cy="721478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</a:rPr>
              <a:t>High-Level System Architecture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20492" y="6377292"/>
            <a:ext cx="2057400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3F9AA7-2796-497D-8F2C-CBCB2EA896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88" y="1157704"/>
            <a:ext cx="2383610" cy="190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A7DAE2-FB03-4213-9A54-8E1A005D45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37" y="2292376"/>
            <a:ext cx="1022879" cy="9459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7E3879-1C6A-402B-8A1F-FEEF3F2F59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87065" y="1621245"/>
            <a:ext cx="1022879" cy="88029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E1AAB1-8081-4CBB-849B-E82824278F0A}"/>
              </a:ext>
            </a:extLst>
          </p:cNvPr>
          <p:cNvCxnSpPr>
            <a:cxnSpLocks/>
          </p:cNvCxnSpPr>
          <p:nvPr/>
        </p:nvCxnSpPr>
        <p:spPr>
          <a:xfrm>
            <a:off x="4309944" y="2072685"/>
            <a:ext cx="721167" cy="948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907D0A-11DB-482F-B70F-5A2FE6FCE719}"/>
              </a:ext>
            </a:extLst>
          </p:cNvPr>
          <p:cNvCxnSpPr>
            <a:cxnSpLocks/>
          </p:cNvCxnSpPr>
          <p:nvPr/>
        </p:nvCxnSpPr>
        <p:spPr>
          <a:xfrm flipH="1">
            <a:off x="1862416" y="2385394"/>
            <a:ext cx="1421111" cy="29721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44C282-D8F5-427B-87EC-7B18564B6917}"/>
              </a:ext>
            </a:extLst>
          </p:cNvPr>
          <p:cNvCxnSpPr>
            <a:cxnSpLocks/>
          </p:cNvCxnSpPr>
          <p:nvPr/>
        </p:nvCxnSpPr>
        <p:spPr>
          <a:xfrm>
            <a:off x="2565898" y="2058113"/>
            <a:ext cx="71762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74A79BB-A9C6-4163-A55E-BF579F8E6BC2}"/>
              </a:ext>
            </a:extLst>
          </p:cNvPr>
          <p:cNvSpPr txBox="1"/>
          <p:nvPr/>
        </p:nvSpPr>
        <p:spPr>
          <a:xfrm>
            <a:off x="182288" y="3454349"/>
            <a:ext cx="2560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Onboard methane sensor continuously collects and reports methane mixing ratio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8E68F0-F271-434D-8312-0C2D21B99EE8}"/>
              </a:ext>
            </a:extLst>
          </p:cNvPr>
          <p:cNvSpPr/>
          <p:nvPr/>
        </p:nvSpPr>
        <p:spPr>
          <a:xfrm>
            <a:off x="6624703" y="1185065"/>
            <a:ext cx="21348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iPad app receives raw data from onboard computer and video feed. Data are stored in files and sent to computer (Swift)  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9C3981-2A93-6244-B824-ACA818288CEC}"/>
              </a:ext>
            </a:extLst>
          </p:cNvPr>
          <p:cNvSpPr/>
          <p:nvPr/>
        </p:nvSpPr>
        <p:spPr>
          <a:xfrm>
            <a:off x="2743200" y="2558180"/>
            <a:ext cx="21716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Onboard computer collects methane and UAV telemetry and transmits through remote to iPad (C++)</a:t>
            </a:r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CF5370-875B-7647-91E3-C576E174AC73}"/>
              </a:ext>
            </a:extLst>
          </p:cNvPr>
          <p:cNvCxnSpPr>
            <a:cxnSpLocks/>
          </p:cNvCxnSpPr>
          <p:nvPr/>
        </p:nvCxnSpPr>
        <p:spPr>
          <a:xfrm>
            <a:off x="5769801" y="2987092"/>
            <a:ext cx="0" cy="131474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A86450C0-5759-6849-B89E-CF00EF5D88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218" y="4385951"/>
            <a:ext cx="2378892" cy="178013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0C304AD-5E63-CA40-B0ED-DD63DBC0DC26}"/>
              </a:ext>
            </a:extLst>
          </p:cNvPr>
          <p:cNvSpPr/>
          <p:nvPr/>
        </p:nvSpPr>
        <p:spPr>
          <a:xfrm>
            <a:off x="6624704" y="4385951"/>
            <a:ext cx="22431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Python app on computer calculates emission rates and generates shape files (Python)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56A2D-9348-0547-8F16-E05FE2FA4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2202" y="1119229"/>
            <a:ext cx="1303586" cy="183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47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1" y="115583"/>
            <a:ext cx="9001760" cy="72147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Test #1:  Controlled Release</a:t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>
                <a:solidFill>
                  <a:schemeClr val="bg1"/>
                </a:solidFill>
              </a:rPr>
              <a:t>November 5, 2018, Boulder Municipal Airport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20492" y="6377292"/>
            <a:ext cx="2057400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A picture containing building, wall, outdoor, sky&#10;&#10;Description automatically generated">
            <a:extLst>
              <a:ext uri="{FF2B5EF4-FFF2-40B4-BE49-F238E27FC236}">
                <a16:creationId xmlns:a16="http://schemas.microsoft.com/office/drawing/2014/main" id="{F939399C-779F-464C-99F9-7BCC84098C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71999" y="2253146"/>
            <a:ext cx="5852161" cy="32918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9B0F1E-C27D-864A-A90B-BC61D30CE8B8}"/>
              </a:ext>
            </a:extLst>
          </p:cNvPr>
          <p:cNvSpPr/>
          <p:nvPr/>
        </p:nvSpPr>
        <p:spPr>
          <a:xfrm>
            <a:off x="219133" y="11652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4">
                    <a:lumMod val="40000"/>
                    <a:lumOff val="60000"/>
                  </a:schemeClr>
                </a:solidFill>
              </a:rPr>
              <a:t>Question:  Can we see a small leak from a safe distance?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A8A7C7-F78A-4293-BCBE-E42D84AB3FEF}"/>
              </a:ext>
            </a:extLst>
          </p:cNvPr>
          <p:cNvSpPr txBox="1"/>
          <p:nvPr/>
        </p:nvSpPr>
        <p:spPr>
          <a:xfrm>
            <a:off x="146064" y="2276405"/>
            <a:ext cx="53993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Test Setup: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Obtained air tank with 5% methane (below LEL)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Used flow meter to maintain constant flow rate ~20 liters per minute.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Release rate = 2 </a:t>
            </a:r>
            <a:r>
              <a:rPr lang="en-US" sz="2400" err="1">
                <a:solidFill>
                  <a:schemeClr val="bg1"/>
                </a:solidFill>
              </a:rPr>
              <a:t>scf</a:t>
            </a:r>
            <a:r>
              <a:rPr lang="en-US" sz="2400">
                <a:solidFill>
                  <a:schemeClr val="bg1"/>
                </a:solidFill>
              </a:rPr>
              <a:t>/hour</a:t>
            </a:r>
          </a:p>
        </p:txBody>
      </p:sp>
    </p:spTree>
    <p:extLst>
      <p:ext uri="{BB962C8B-B14F-4D97-AF65-F5344CB8AC3E}">
        <p14:creationId xmlns:p14="http://schemas.microsoft.com/office/powerpoint/2010/main" val="2421539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37" y="115583"/>
            <a:ext cx="8390659" cy="721478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</a:rPr>
              <a:t>First Test – Operator View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20492" y="6377292"/>
            <a:ext cx="2057400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517EC1-2F82-794F-B319-465F6180825E}"/>
              </a:ext>
            </a:extLst>
          </p:cNvPr>
          <p:cNvSpPr txBox="1"/>
          <p:nvPr/>
        </p:nvSpPr>
        <p:spPr>
          <a:xfrm>
            <a:off x="266108" y="5565444"/>
            <a:ext cx="874068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i="1">
                <a:solidFill>
                  <a:srgbClr val="FFFFFF"/>
                </a:solidFill>
              </a:rPr>
              <a:t>November 5, 2018.  We released 20 liters/per minute of 5% methane mixture.  That equates to 42 grams/hour or 2 </a:t>
            </a:r>
            <a:r>
              <a:rPr lang="en-US" sz="2400" i="1" err="1">
                <a:solidFill>
                  <a:srgbClr val="FFFFFF"/>
                </a:solidFill>
              </a:rPr>
              <a:t>scf</a:t>
            </a:r>
            <a:r>
              <a:rPr lang="en-US" sz="2400" i="1">
                <a:solidFill>
                  <a:srgbClr val="FFFFFF"/>
                </a:solidFill>
              </a:rPr>
              <a:t>/hour.</a:t>
            </a:r>
          </a:p>
        </p:txBody>
      </p:sp>
      <p:pic>
        <p:nvPicPr>
          <p:cNvPr id="5" name="DroneTestCH4">
            <a:hlinkClick r:id="" action="ppaction://media"/>
            <a:extLst>
              <a:ext uri="{FF2B5EF4-FFF2-40B4-BE49-F238E27FC236}">
                <a16:creationId xmlns:a16="http://schemas.microsoft.com/office/drawing/2014/main" id="{D863D38C-3A32-1140-9108-04302424F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8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37" y="115583"/>
            <a:ext cx="8390659" cy="721478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</a:rPr>
              <a:t>First Test – Emissions Analysis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20492" y="6377292"/>
            <a:ext cx="2057400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517EC1-2F82-794F-B319-465F6180825E}"/>
              </a:ext>
            </a:extLst>
          </p:cNvPr>
          <p:cNvSpPr txBox="1"/>
          <p:nvPr/>
        </p:nvSpPr>
        <p:spPr>
          <a:xfrm>
            <a:off x="201655" y="5600457"/>
            <a:ext cx="874068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i="1">
                <a:solidFill>
                  <a:srgbClr val="FFFFFF"/>
                </a:solidFill>
              </a:rPr>
              <a:t>Average flux from 6 laps = 7.8 g/m/hr.  Maximum Height = 4.7 m.</a:t>
            </a:r>
          </a:p>
          <a:p>
            <a:pPr algn="ctr"/>
            <a:r>
              <a:rPr lang="en-US" sz="2400" i="1">
                <a:solidFill>
                  <a:srgbClr val="FFFFFF"/>
                </a:solidFill>
              </a:rPr>
              <a:t>Emission = 7.8 g/m/</a:t>
            </a:r>
            <a:r>
              <a:rPr lang="en-US" sz="2400" i="1" err="1">
                <a:solidFill>
                  <a:srgbClr val="FFFFFF"/>
                </a:solidFill>
              </a:rPr>
              <a:t>hr</a:t>
            </a:r>
            <a:r>
              <a:rPr lang="en-US" sz="2400" i="1">
                <a:solidFill>
                  <a:srgbClr val="FFFFFF"/>
                </a:solidFill>
              </a:rPr>
              <a:t> * 4.7 m = </a:t>
            </a:r>
            <a:r>
              <a:rPr lang="en-US" sz="2400" b="1" i="1">
                <a:solidFill>
                  <a:srgbClr val="FFFFFF"/>
                </a:solidFill>
              </a:rPr>
              <a:t>37 grams / hour </a:t>
            </a:r>
            <a:r>
              <a:rPr lang="en-US" sz="2400" i="1">
                <a:solidFill>
                  <a:srgbClr val="FFFFFF"/>
                </a:solidFill>
              </a:rPr>
              <a:t>= 1.8 </a:t>
            </a:r>
            <a:r>
              <a:rPr lang="en-US" sz="2400" i="1" err="1">
                <a:solidFill>
                  <a:srgbClr val="FFFFFF"/>
                </a:solidFill>
              </a:rPr>
              <a:t>scf</a:t>
            </a:r>
            <a:r>
              <a:rPr lang="en-US" sz="2400" i="1">
                <a:solidFill>
                  <a:srgbClr val="FFFFFF"/>
                </a:solidFill>
              </a:rPr>
              <a:t>/</a:t>
            </a:r>
            <a:r>
              <a:rPr lang="en-US" sz="2400" i="1" err="1">
                <a:solidFill>
                  <a:srgbClr val="FFFFFF"/>
                </a:solidFill>
              </a:rPr>
              <a:t>hr</a:t>
            </a:r>
            <a:endParaRPr lang="en-US" sz="2400" i="1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049B8-E3C7-47C3-98AD-F158519016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37" y="837061"/>
            <a:ext cx="3948065" cy="445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D5E8DF-64FA-4C74-A20A-333DBE3DAA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040" y="842044"/>
            <a:ext cx="4691567" cy="445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54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394</Words>
  <Application>Microsoft Office PowerPoint</Application>
  <PresentationFormat>On-screen Show (4:3)</PresentationFormat>
  <Paragraphs>60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Avenir Roman</vt:lpstr>
      <vt:lpstr>Calibri</vt:lpstr>
      <vt:lpstr>Calibri Light</vt:lpstr>
      <vt:lpstr>Office Theme</vt:lpstr>
      <vt:lpstr>PowerPoint Presentation</vt:lpstr>
      <vt:lpstr>Measuring the Wind</vt:lpstr>
      <vt:lpstr>Measuring Methane Aboard the M210</vt:lpstr>
      <vt:lpstr>High-Level System Architecture</vt:lpstr>
      <vt:lpstr>Test #1:  Controlled Release November 5, 2018, Boulder Municipal Airport</vt:lpstr>
      <vt:lpstr>First Test – Operator View</vt:lpstr>
      <vt:lpstr>First Test – Emissions Analysis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Methane and Shit</dc:title>
  <dc:creator>Microsoft account</dc:creator>
  <cp:lastModifiedBy>Sonja Wolter</cp:lastModifiedBy>
  <cp:revision>2</cp:revision>
  <dcterms:created xsi:type="dcterms:W3CDTF">2013-12-03T16:09:57Z</dcterms:created>
  <dcterms:modified xsi:type="dcterms:W3CDTF">2019-01-28T21:20:21Z</dcterms:modified>
</cp:coreProperties>
</file>